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372" r:id="rId2"/>
    <p:sldId id="766" r:id="rId3"/>
    <p:sldId id="791" r:id="rId4"/>
    <p:sldId id="767" r:id="rId5"/>
    <p:sldId id="837" r:id="rId6"/>
    <p:sldId id="790" r:id="rId7"/>
    <p:sldId id="793" r:id="rId8"/>
    <p:sldId id="792" r:id="rId9"/>
    <p:sldId id="794" r:id="rId10"/>
    <p:sldId id="840" r:id="rId11"/>
    <p:sldId id="839" r:id="rId12"/>
    <p:sldId id="834" r:id="rId13"/>
    <p:sldId id="808" r:id="rId14"/>
    <p:sldId id="769" r:id="rId15"/>
    <p:sldId id="772" r:id="rId16"/>
    <p:sldId id="770" r:id="rId17"/>
    <p:sldId id="771" r:id="rId18"/>
    <p:sldId id="795" r:id="rId19"/>
    <p:sldId id="796" r:id="rId20"/>
    <p:sldId id="797" r:id="rId21"/>
    <p:sldId id="798" r:id="rId22"/>
    <p:sldId id="799" r:id="rId23"/>
    <p:sldId id="800" r:id="rId24"/>
    <p:sldId id="802" r:id="rId25"/>
    <p:sldId id="803" r:id="rId26"/>
    <p:sldId id="818" r:id="rId27"/>
    <p:sldId id="775" r:id="rId28"/>
    <p:sldId id="801" r:id="rId29"/>
    <p:sldId id="817" r:id="rId30"/>
    <p:sldId id="807" r:id="rId31"/>
    <p:sldId id="787" r:id="rId32"/>
    <p:sldId id="804" r:id="rId33"/>
    <p:sldId id="805" r:id="rId34"/>
    <p:sldId id="810" r:id="rId35"/>
    <p:sldId id="811" r:id="rId36"/>
    <p:sldId id="806" r:id="rId37"/>
    <p:sldId id="812" r:id="rId38"/>
    <p:sldId id="813" r:id="rId39"/>
    <p:sldId id="809" r:id="rId40"/>
    <p:sldId id="841" r:id="rId41"/>
    <p:sldId id="835" r:id="rId42"/>
    <p:sldId id="836" r:id="rId43"/>
    <p:sldId id="788" r:id="rId44"/>
    <p:sldId id="815" r:id="rId45"/>
    <p:sldId id="820" r:id="rId46"/>
    <p:sldId id="819" r:id="rId47"/>
    <p:sldId id="825" r:id="rId48"/>
    <p:sldId id="826" r:id="rId49"/>
    <p:sldId id="828" r:id="rId50"/>
    <p:sldId id="827" r:id="rId51"/>
    <p:sldId id="829" r:id="rId52"/>
    <p:sldId id="830" r:id="rId53"/>
    <p:sldId id="831" r:id="rId54"/>
    <p:sldId id="832" r:id="rId55"/>
    <p:sldId id="824" r:id="rId56"/>
    <p:sldId id="823" r:id="rId57"/>
    <p:sldId id="838" r:id="rId58"/>
    <p:sldId id="833" r:id="rId59"/>
    <p:sldId id="822" r:id="rId60"/>
    <p:sldId id="821" r:id="rId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826D852-71FC-49D2-BD39-A726F6231059}">
          <p14:sldIdLst>
            <p14:sldId id="372"/>
            <p14:sldId id="766"/>
            <p14:sldId id="791"/>
            <p14:sldId id="767"/>
            <p14:sldId id="837"/>
            <p14:sldId id="790"/>
            <p14:sldId id="793"/>
            <p14:sldId id="792"/>
            <p14:sldId id="794"/>
            <p14:sldId id="840"/>
            <p14:sldId id="839"/>
            <p14:sldId id="834"/>
            <p14:sldId id="808"/>
            <p14:sldId id="769"/>
            <p14:sldId id="772"/>
            <p14:sldId id="770"/>
            <p14:sldId id="771"/>
            <p14:sldId id="795"/>
            <p14:sldId id="796"/>
            <p14:sldId id="797"/>
            <p14:sldId id="798"/>
            <p14:sldId id="799"/>
            <p14:sldId id="800"/>
            <p14:sldId id="802"/>
            <p14:sldId id="803"/>
            <p14:sldId id="818"/>
            <p14:sldId id="775"/>
            <p14:sldId id="801"/>
            <p14:sldId id="817"/>
            <p14:sldId id="807"/>
            <p14:sldId id="787"/>
            <p14:sldId id="804"/>
            <p14:sldId id="805"/>
            <p14:sldId id="810"/>
            <p14:sldId id="811"/>
            <p14:sldId id="806"/>
            <p14:sldId id="812"/>
            <p14:sldId id="813"/>
            <p14:sldId id="809"/>
            <p14:sldId id="841"/>
            <p14:sldId id="835"/>
            <p14:sldId id="836"/>
            <p14:sldId id="788"/>
            <p14:sldId id="815"/>
            <p14:sldId id="820"/>
            <p14:sldId id="819"/>
            <p14:sldId id="825"/>
            <p14:sldId id="826"/>
            <p14:sldId id="828"/>
            <p14:sldId id="827"/>
            <p14:sldId id="829"/>
            <p14:sldId id="830"/>
            <p14:sldId id="831"/>
            <p14:sldId id="832"/>
            <p14:sldId id="824"/>
            <p14:sldId id="823"/>
            <p14:sldId id="838"/>
            <p14:sldId id="833"/>
            <p14:sldId id="822"/>
            <p14:sldId id="8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3" autoAdjust="0"/>
    <p:restoredTop sz="83514" autoAdjust="0"/>
  </p:normalViewPr>
  <p:slideViewPr>
    <p:cSldViewPr>
      <p:cViewPr varScale="1">
        <p:scale>
          <a:sx n="58" d="100"/>
          <a:sy n="58" d="100"/>
        </p:scale>
        <p:origin x="162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73FEDC-A925-46B9-A2A6-627AB7C94722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414BB72E-AD19-458B-A503-2F57363BCEE6}">
      <dgm:prSet phldrT="[Texto]" custT="1"/>
      <dgm:spPr/>
      <dgm:t>
        <a:bodyPr/>
        <a:lstStyle/>
        <a:p>
          <a:r>
            <a:rPr lang="pt-BR" sz="2000" b="1" dirty="0" smtClean="0"/>
            <a:t>MI</a:t>
          </a:r>
          <a:endParaRPr lang="pt-BR" sz="2000" b="1" dirty="0"/>
        </a:p>
      </dgm:t>
    </dgm:pt>
    <dgm:pt modelId="{C0030612-F9EA-43A9-B84A-C61049581956}" type="parTrans" cxnId="{8142DE46-1684-4BE2-82C8-5FC38896F889}">
      <dgm:prSet/>
      <dgm:spPr/>
      <dgm:t>
        <a:bodyPr/>
        <a:lstStyle/>
        <a:p>
          <a:endParaRPr lang="pt-BR"/>
        </a:p>
      </dgm:t>
    </dgm:pt>
    <dgm:pt modelId="{9833B184-F746-4C23-993B-BC2181E7DF6A}" type="sibTrans" cxnId="{8142DE46-1684-4BE2-82C8-5FC38896F889}">
      <dgm:prSet/>
      <dgm:spPr/>
      <dgm:t>
        <a:bodyPr/>
        <a:lstStyle/>
        <a:p>
          <a:endParaRPr lang="pt-BR"/>
        </a:p>
      </dgm:t>
    </dgm:pt>
    <dgm:pt modelId="{1039190A-F977-4E20-A867-CED5D28F349D}">
      <dgm:prSet phldrT="[Texto]" custT="1"/>
      <dgm:spPr/>
      <dgm:t>
        <a:bodyPr/>
        <a:lstStyle/>
        <a:p>
          <a:r>
            <a:rPr lang="pt-BR" sz="2000" dirty="0" smtClean="0"/>
            <a:t>Águas</a:t>
          </a:r>
          <a:endParaRPr lang="pt-BR" sz="2000" dirty="0"/>
        </a:p>
      </dgm:t>
    </dgm:pt>
    <dgm:pt modelId="{E3EF8402-4BA9-47A7-94EA-30AA768305E0}" type="parTrans" cxnId="{291D12F4-A7BD-4E0D-9F6F-16DADDB7BA50}">
      <dgm:prSet/>
      <dgm:spPr/>
      <dgm:t>
        <a:bodyPr/>
        <a:lstStyle/>
        <a:p>
          <a:endParaRPr lang="pt-BR"/>
        </a:p>
      </dgm:t>
    </dgm:pt>
    <dgm:pt modelId="{07993443-EEC5-48CC-89D2-E168E63FE027}" type="sibTrans" cxnId="{291D12F4-A7BD-4E0D-9F6F-16DADDB7BA50}">
      <dgm:prSet/>
      <dgm:spPr/>
      <dgm:t>
        <a:bodyPr/>
        <a:lstStyle/>
        <a:p>
          <a:endParaRPr lang="pt-BR"/>
        </a:p>
      </dgm:t>
    </dgm:pt>
    <dgm:pt modelId="{AC90C7DC-A6F4-44A3-8B7D-38DBBE9CD568}">
      <dgm:prSet phldrT="[Texto]" custT="1"/>
      <dgm:spPr/>
      <dgm:t>
        <a:bodyPr/>
        <a:lstStyle/>
        <a:p>
          <a:r>
            <a:rPr lang="pt-BR" sz="2000" dirty="0" smtClean="0"/>
            <a:t>Pragas</a:t>
          </a:r>
          <a:endParaRPr lang="pt-BR" sz="2000" dirty="0"/>
        </a:p>
      </dgm:t>
    </dgm:pt>
    <dgm:pt modelId="{06F33B18-4A00-439D-8ED7-CE601C670FE4}" type="parTrans" cxnId="{89335D67-CBF6-466A-BC09-DD6BA8E872D3}">
      <dgm:prSet/>
      <dgm:spPr/>
      <dgm:t>
        <a:bodyPr/>
        <a:lstStyle/>
        <a:p>
          <a:endParaRPr lang="pt-BR"/>
        </a:p>
      </dgm:t>
    </dgm:pt>
    <dgm:pt modelId="{936EA24F-59D9-44E2-926F-E66E525209B5}" type="sibTrans" cxnId="{89335D67-CBF6-466A-BC09-DD6BA8E872D3}">
      <dgm:prSet/>
      <dgm:spPr/>
      <dgm:t>
        <a:bodyPr/>
        <a:lstStyle/>
        <a:p>
          <a:endParaRPr lang="pt-BR"/>
        </a:p>
      </dgm:t>
    </dgm:pt>
    <dgm:pt modelId="{42092A1A-F149-4BBD-8B91-1AF2E95E9014}">
      <dgm:prSet phldrT="[Texto]" custT="1"/>
      <dgm:spPr/>
      <dgm:t>
        <a:bodyPr/>
        <a:lstStyle/>
        <a:p>
          <a:r>
            <a:rPr lang="pt-BR" sz="2000" dirty="0" smtClean="0"/>
            <a:t>Biodiversidade</a:t>
          </a:r>
          <a:endParaRPr lang="pt-BR" sz="2000" dirty="0"/>
        </a:p>
      </dgm:t>
    </dgm:pt>
    <dgm:pt modelId="{1BD414A1-7F78-446C-AF30-C0FB654875A2}" type="parTrans" cxnId="{B2196F5C-D812-4207-9E8E-7940C8FCDA6C}">
      <dgm:prSet/>
      <dgm:spPr/>
      <dgm:t>
        <a:bodyPr/>
        <a:lstStyle/>
        <a:p>
          <a:endParaRPr lang="pt-BR"/>
        </a:p>
      </dgm:t>
    </dgm:pt>
    <dgm:pt modelId="{8244CE75-B654-494B-8640-4F0FC9F3F4C2}" type="sibTrans" cxnId="{B2196F5C-D812-4207-9E8E-7940C8FCDA6C}">
      <dgm:prSet/>
      <dgm:spPr/>
      <dgm:t>
        <a:bodyPr/>
        <a:lstStyle/>
        <a:p>
          <a:endParaRPr lang="pt-BR"/>
        </a:p>
      </dgm:t>
    </dgm:pt>
    <dgm:pt modelId="{E676366D-4924-429B-91E4-44BCDD496B1F}">
      <dgm:prSet phldrT="[Texto]" custT="1"/>
      <dgm:spPr/>
      <dgm:t>
        <a:bodyPr/>
        <a:lstStyle/>
        <a:p>
          <a:r>
            <a:rPr lang="pt-BR" sz="2000" dirty="0" smtClean="0"/>
            <a:t>Nutrição</a:t>
          </a:r>
          <a:endParaRPr lang="pt-BR" sz="2000" dirty="0"/>
        </a:p>
      </dgm:t>
    </dgm:pt>
    <dgm:pt modelId="{73F6C044-9078-4694-9BA3-11A6B47422E0}" type="parTrans" cxnId="{32C4B844-68F9-469D-A97A-44978D7DD967}">
      <dgm:prSet/>
      <dgm:spPr/>
      <dgm:t>
        <a:bodyPr/>
        <a:lstStyle/>
        <a:p>
          <a:endParaRPr lang="pt-BR"/>
        </a:p>
      </dgm:t>
    </dgm:pt>
    <dgm:pt modelId="{AF3C63FE-51B3-4F5A-A735-6462DA7E91CE}" type="sibTrans" cxnId="{32C4B844-68F9-469D-A97A-44978D7DD967}">
      <dgm:prSet/>
      <dgm:spPr/>
      <dgm:t>
        <a:bodyPr/>
        <a:lstStyle/>
        <a:p>
          <a:endParaRPr lang="pt-BR"/>
        </a:p>
      </dgm:t>
    </dgm:pt>
    <dgm:pt modelId="{2028AF8A-1270-4E65-A088-C7CA7EECD522}">
      <dgm:prSet phldrT="[Texto]" custT="1"/>
      <dgm:spPr/>
      <dgm:t>
        <a:bodyPr/>
        <a:lstStyle/>
        <a:p>
          <a:r>
            <a:rPr lang="pt-BR" sz="2000" dirty="0" smtClean="0"/>
            <a:t>Material genético</a:t>
          </a:r>
          <a:endParaRPr lang="pt-BR" sz="2000" dirty="0"/>
        </a:p>
      </dgm:t>
    </dgm:pt>
    <dgm:pt modelId="{17EEC671-5109-44C5-BCA8-BFAA0E4E9B5C}" type="parTrans" cxnId="{6F8905F4-D81E-4D77-BE4B-EA47EFCCB857}">
      <dgm:prSet/>
      <dgm:spPr/>
      <dgm:t>
        <a:bodyPr/>
        <a:lstStyle/>
        <a:p>
          <a:endParaRPr lang="pt-BR"/>
        </a:p>
      </dgm:t>
    </dgm:pt>
    <dgm:pt modelId="{BB2991C9-7FDD-4A26-87CD-F4939463DFBE}" type="sibTrans" cxnId="{6F8905F4-D81E-4D77-BE4B-EA47EFCCB857}">
      <dgm:prSet/>
      <dgm:spPr/>
      <dgm:t>
        <a:bodyPr/>
        <a:lstStyle/>
        <a:p>
          <a:endParaRPr lang="pt-BR"/>
        </a:p>
      </dgm:t>
    </dgm:pt>
    <dgm:pt modelId="{70386679-161B-4308-850F-03DCDD4E839C}">
      <dgm:prSet phldrT="[Texto]" custT="1"/>
      <dgm:spPr/>
      <dgm:t>
        <a:bodyPr/>
        <a:lstStyle/>
        <a:p>
          <a:r>
            <a:rPr lang="pt-BR" sz="2000" dirty="0" smtClean="0"/>
            <a:t>Resíduos</a:t>
          </a:r>
          <a:endParaRPr lang="pt-BR" sz="2000" dirty="0"/>
        </a:p>
      </dgm:t>
    </dgm:pt>
    <dgm:pt modelId="{A78BF93C-145F-4F9D-B51F-F4B0F611D48C}" type="parTrans" cxnId="{1D8BEE3B-66C2-4983-ADF8-FF939FD87BED}">
      <dgm:prSet/>
      <dgm:spPr/>
      <dgm:t>
        <a:bodyPr/>
        <a:lstStyle/>
        <a:p>
          <a:endParaRPr lang="pt-BR"/>
        </a:p>
      </dgm:t>
    </dgm:pt>
    <dgm:pt modelId="{361E75C6-E43D-4AAC-96EB-022B2CACF6D3}" type="sibTrans" cxnId="{1D8BEE3B-66C2-4983-ADF8-FF939FD87BED}">
      <dgm:prSet/>
      <dgm:spPr/>
      <dgm:t>
        <a:bodyPr/>
        <a:lstStyle/>
        <a:p>
          <a:endParaRPr lang="pt-BR"/>
        </a:p>
      </dgm:t>
    </dgm:pt>
    <dgm:pt modelId="{48296CB3-FBC1-4119-B629-1EB8A754D25F}">
      <dgm:prSet phldrT="[Texto]" custT="1"/>
      <dgm:spPr/>
      <dgm:t>
        <a:bodyPr/>
        <a:lstStyle/>
        <a:p>
          <a:r>
            <a:rPr lang="pt-BR" sz="2000" dirty="0" smtClean="0"/>
            <a:t>Solos</a:t>
          </a:r>
          <a:endParaRPr lang="pt-BR" sz="2000" dirty="0"/>
        </a:p>
      </dgm:t>
    </dgm:pt>
    <dgm:pt modelId="{764A902B-0715-45FA-B89B-AD28881ED2A6}" type="parTrans" cxnId="{60E57813-930F-4F7F-9153-A7F76E5E87CB}">
      <dgm:prSet/>
      <dgm:spPr/>
      <dgm:t>
        <a:bodyPr/>
        <a:lstStyle/>
        <a:p>
          <a:endParaRPr lang="pt-BR"/>
        </a:p>
      </dgm:t>
    </dgm:pt>
    <dgm:pt modelId="{6F261AAD-5415-42BE-B676-C5047487D950}" type="sibTrans" cxnId="{60E57813-930F-4F7F-9153-A7F76E5E87CB}">
      <dgm:prSet/>
      <dgm:spPr/>
      <dgm:t>
        <a:bodyPr/>
        <a:lstStyle/>
        <a:p>
          <a:endParaRPr lang="pt-BR"/>
        </a:p>
      </dgm:t>
    </dgm:pt>
    <dgm:pt modelId="{7A38DA50-F953-4657-A68A-060636BFEB64}">
      <dgm:prSet phldrT="[Texto]" custT="1"/>
      <dgm:spPr/>
      <dgm:t>
        <a:bodyPr/>
        <a:lstStyle/>
        <a:p>
          <a:r>
            <a:rPr lang="pt-BR" sz="2000" dirty="0" smtClean="0"/>
            <a:t>Doenças</a:t>
          </a:r>
          <a:endParaRPr lang="pt-BR" sz="2000" dirty="0"/>
        </a:p>
      </dgm:t>
    </dgm:pt>
    <dgm:pt modelId="{D6328034-734A-4A85-BC0B-579E119A41FB}" type="parTrans" cxnId="{A6A204C9-EE03-4CDC-B9D3-CB18B48FDFD7}">
      <dgm:prSet/>
      <dgm:spPr/>
      <dgm:t>
        <a:bodyPr/>
        <a:lstStyle/>
        <a:p>
          <a:endParaRPr lang="pt-BR"/>
        </a:p>
      </dgm:t>
    </dgm:pt>
    <dgm:pt modelId="{3565040E-CC1B-4412-8CF5-5DBF8A6A08C6}" type="sibTrans" cxnId="{A6A204C9-EE03-4CDC-B9D3-CB18B48FDFD7}">
      <dgm:prSet/>
      <dgm:spPr/>
      <dgm:t>
        <a:bodyPr/>
        <a:lstStyle/>
        <a:p>
          <a:endParaRPr lang="pt-BR"/>
        </a:p>
      </dgm:t>
    </dgm:pt>
    <dgm:pt modelId="{051A5C01-FD0A-407F-879B-28D40E4FC7CE}">
      <dgm:prSet phldrT="[Texto]" custT="1"/>
      <dgm:spPr/>
      <dgm:t>
        <a:bodyPr/>
        <a:lstStyle/>
        <a:p>
          <a:r>
            <a:rPr lang="pt-BR" sz="2000" dirty="0" smtClean="0"/>
            <a:t>Solo</a:t>
          </a:r>
          <a:endParaRPr lang="pt-BR" sz="2000" dirty="0"/>
        </a:p>
      </dgm:t>
    </dgm:pt>
    <dgm:pt modelId="{5B850334-4829-40EF-9B91-F3F01744C7C5}" type="parTrans" cxnId="{F13E2BEC-6BC3-4180-8F6A-6B80F0D914BB}">
      <dgm:prSet/>
      <dgm:spPr/>
      <dgm:t>
        <a:bodyPr/>
        <a:lstStyle/>
        <a:p>
          <a:endParaRPr lang="pt-BR"/>
        </a:p>
      </dgm:t>
    </dgm:pt>
    <dgm:pt modelId="{1087686C-A12D-477D-BA4A-10C44227EA22}" type="sibTrans" cxnId="{F13E2BEC-6BC3-4180-8F6A-6B80F0D914BB}">
      <dgm:prSet/>
      <dgm:spPr/>
      <dgm:t>
        <a:bodyPr/>
        <a:lstStyle/>
        <a:p>
          <a:endParaRPr lang="pt-BR"/>
        </a:p>
      </dgm:t>
    </dgm:pt>
    <dgm:pt modelId="{E9796A34-07AE-4349-9C53-848FF8DBBE70}" type="pres">
      <dgm:prSet presAssocID="{BF73FEDC-A925-46B9-A2A6-627AB7C947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39B80A1-5997-4F27-9C2B-20F4F167EE03}" type="pres">
      <dgm:prSet presAssocID="{414BB72E-AD19-458B-A503-2F57363BCEE6}" presName="centerShape" presStyleLbl="node0" presStyleIdx="0" presStyleCnt="1"/>
      <dgm:spPr/>
      <dgm:t>
        <a:bodyPr/>
        <a:lstStyle/>
        <a:p>
          <a:endParaRPr lang="pt-BR"/>
        </a:p>
      </dgm:t>
    </dgm:pt>
    <dgm:pt modelId="{C77A5056-14B6-4620-80CD-9DD473EEF2A5}" type="pres">
      <dgm:prSet presAssocID="{E3EF8402-4BA9-47A7-94EA-30AA768305E0}" presName="Name9" presStyleLbl="parChTrans1D2" presStyleIdx="0" presStyleCnt="9"/>
      <dgm:spPr/>
      <dgm:t>
        <a:bodyPr/>
        <a:lstStyle/>
        <a:p>
          <a:endParaRPr lang="pt-BR"/>
        </a:p>
      </dgm:t>
    </dgm:pt>
    <dgm:pt modelId="{B6F209BD-D806-4731-AB11-6F5C33C7EC95}" type="pres">
      <dgm:prSet presAssocID="{E3EF8402-4BA9-47A7-94EA-30AA768305E0}" presName="connTx" presStyleLbl="parChTrans1D2" presStyleIdx="0" presStyleCnt="9"/>
      <dgm:spPr/>
      <dgm:t>
        <a:bodyPr/>
        <a:lstStyle/>
        <a:p>
          <a:endParaRPr lang="pt-BR"/>
        </a:p>
      </dgm:t>
    </dgm:pt>
    <dgm:pt modelId="{BCFDF1AA-C7CD-4C9A-94C4-ABEE3D123790}" type="pres">
      <dgm:prSet presAssocID="{1039190A-F977-4E20-A867-CED5D28F349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8AE1E3-987B-47BD-850B-FECAFAF13AB2}" type="pres">
      <dgm:prSet presAssocID="{06F33B18-4A00-439D-8ED7-CE601C670FE4}" presName="Name9" presStyleLbl="parChTrans1D2" presStyleIdx="1" presStyleCnt="9"/>
      <dgm:spPr/>
      <dgm:t>
        <a:bodyPr/>
        <a:lstStyle/>
        <a:p>
          <a:endParaRPr lang="pt-BR"/>
        </a:p>
      </dgm:t>
    </dgm:pt>
    <dgm:pt modelId="{0E6050BC-FF4C-4572-A83C-C070E2D2B7BF}" type="pres">
      <dgm:prSet presAssocID="{06F33B18-4A00-439D-8ED7-CE601C670FE4}" presName="connTx" presStyleLbl="parChTrans1D2" presStyleIdx="1" presStyleCnt="9"/>
      <dgm:spPr/>
      <dgm:t>
        <a:bodyPr/>
        <a:lstStyle/>
        <a:p>
          <a:endParaRPr lang="pt-BR"/>
        </a:p>
      </dgm:t>
    </dgm:pt>
    <dgm:pt modelId="{9FC8925C-9DB6-4672-8850-1DC31DF0EA08}" type="pres">
      <dgm:prSet presAssocID="{AC90C7DC-A6F4-44A3-8B7D-38DBBE9CD568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177814-9BCF-4243-94B7-A7DDCB7FB9EB}" type="pres">
      <dgm:prSet presAssocID="{D6328034-734A-4A85-BC0B-579E119A41FB}" presName="Name9" presStyleLbl="parChTrans1D2" presStyleIdx="2" presStyleCnt="9"/>
      <dgm:spPr/>
      <dgm:t>
        <a:bodyPr/>
        <a:lstStyle/>
        <a:p>
          <a:endParaRPr lang="pt-BR"/>
        </a:p>
      </dgm:t>
    </dgm:pt>
    <dgm:pt modelId="{21EE7B98-75FE-4CC6-AB6B-2159FCCC42CD}" type="pres">
      <dgm:prSet presAssocID="{D6328034-734A-4A85-BC0B-579E119A41FB}" presName="connTx" presStyleLbl="parChTrans1D2" presStyleIdx="2" presStyleCnt="9"/>
      <dgm:spPr/>
      <dgm:t>
        <a:bodyPr/>
        <a:lstStyle/>
        <a:p>
          <a:endParaRPr lang="pt-BR"/>
        </a:p>
      </dgm:t>
    </dgm:pt>
    <dgm:pt modelId="{FE3BBB3C-2B72-4C85-B879-868FDB353C65}" type="pres">
      <dgm:prSet presAssocID="{7A38DA50-F953-4657-A68A-060636BFEB6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267218-BAC9-402C-BC2A-9351055169F7}" type="pres">
      <dgm:prSet presAssocID="{1BD414A1-7F78-446C-AF30-C0FB654875A2}" presName="Name9" presStyleLbl="parChTrans1D2" presStyleIdx="3" presStyleCnt="9"/>
      <dgm:spPr/>
      <dgm:t>
        <a:bodyPr/>
        <a:lstStyle/>
        <a:p>
          <a:endParaRPr lang="pt-BR"/>
        </a:p>
      </dgm:t>
    </dgm:pt>
    <dgm:pt modelId="{D2783D04-1DF4-4502-B64F-84DF155C8D43}" type="pres">
      <dgm:prSet presAssocID="{1BD414A1-7F78-446C-AF30-C0FB654875A2}" presName="connTx" presStyleLbl="parChTrans1D2" presStyleIdx="3" presStyleCnt="9"/>
      <dgm:spPr/>
      <dgm:t>
        <a:bodyPr/>
        <a:lstStyle/>
        <a:p>
          <a:endParaRPr lang="pt-BR"/>
        </a:p>
      </dgm:t>
    </dgm:pt>
    <dgm:pt modelId="{E59B82C4-F4B6-49F5-8E18-ACECD84A2150}" type="pres">
      <dgm:prSet presAssocID="{42092A1A-F149-4BBD-8B91-1AF2E95E901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199D20-B5E6-4FD0-AA15-25157B0B0BF5}" type="pres">
      <dgm:prSet presAssocID="{73F6C044-9078-4694-9BA3-11A6B47422E0}" presName="Name9" presStyleLbl="parChTrans1D2" presStyleIdx="4" presStyleCnt="9"/>
      <dgm:spPr/>
      <dgm:t>
        <a:bodyPr/>
        <a:lstStyle/>
        <a:p>
          <a:endParaRPr lang="pt-BR"/>
        </a:p>
      </dgm:t>
    </dgm:pt>
    <dgm:pt modelId="{BA175797-E03D-4BA7-B390-FD22167C1E0F}" type="pres">
      <dgm:prSet presAssocID="{73F6C044-9078-4694-9BA3-11A6B47422E0}" presName="connTx" presStyleLbl="parChTrans1D2" presStyleIdx="4" presStyleCnt="9"/>
      <dgm:spPr/>
      <dgm:t>
        <a:bodyPr/>
        <a:lstStyle/>
        <a:p>
          <a:endParaRPr lang="pt-BR"/>
        </a:p>
      </dgm:t>
    </dgm:pt>
    <dgm:pt modelId="{2235292A-1602-47E3-A8BE-32AEE64F5C13}" type="pres">
      <dgm:prSet presAssocID="{E676366D-4924-429B-91E4-44BCDD496B1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B10298-9543-40B6-9A88-E45B4E5385BF}" type="pres">
      <dgm:prSet presAssocID="{5B850334-4829-40EF-9B91-F3F01744C7C5}" presName="Name9" presStyleLbl="parChTrans1D2" presStyleIdx="5" presStyleCnt="9"/>
      <dgm:spPr/>
      <dgm:t>
        <a:bodyPr/>
        <a:lstStyle/>
        <a:p>
          <a:endParaRPr lang="pt-BR"/>
        </a:p>
      </dgm:t>
    </dgm:pt>
    <dgm:pt modelId="{D4CBD2CA-67D4-4E26-9888-B003B2317FEE}" type="pres">
      <dgm:prSet presAssocID="{5B850334-4829-40EF-9B91-F3F01744C7C5}" presName="connTx" presStyleLbl="parChTrans1D2" presStyleIdx="5" presStyleCnt="9"/>
      <dgm:spPr/>
      <dgm:t>
        <a:bodyPr/>
        <a:lstStyle/>
        <a:p>
          <a:endParaRPr lang="pt-BR"/>
        </a:p>
      </dgm:t>
    </dgm:pt>
    <dgm:pt modelId="{256A569B-6DC2-44F9-A7C7-1C1D45E6CE49}" type="pres">
      <dgm:prSet presAssocID="{051A5C01-FD0A-407F-879B-28D40E4FC7C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F90D47-90D3-4D2A-872D-3CECF49530DB}" type="pres">
      <dgm:prSet presAssocID="{17EEC671-5109-44C5-BCA8-BFAA0E4E9B5C}" presName="Name9" presStyleLbl="parChTrans1D2" presStyleIdx="6" presStyleCnt="9"/>
      <dgm:spPr/>
      <dgm:t>
        <a:bodyPr/>
        <a:lstStyle/>
        <a:p>
          <a:endParaRPr lang="pt-BR"/>
        </a:p>
      </dgm:t>
    </dgm:pt>
    <dgm:pt modelId="{48140576-F7A8-432D-8D7B-261DA538D55A}" type="pres">
      <dgm:prSet presAssocID="{17EEC671-5109-44C5-BCA8-BFAA0E4E9B5C}" presName="connTx" presStyleLbl="parChTrans1D2" presStyleIdx="6" presStyleCnt="9"/>
      <dgm:spPr/>
      <dgm:t>
        <a:bodyPr/>
        <a:lstStyle/>
        <a:p>
          <a:endParaRPr lang="pt-BR"/>
        </a:p>
      </dgm:t>
    </dgm:pt>
    <dgm:pt modelId="{DD9A31A1-2746-413A-AE01-BFCCC7F79F98}" type="pres">
      <dgm:prSet presAssocID="{2028AF8A-1270-4E65-A088-C7CA7EECD52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0B75F5-9379-46E0-81B9-8933C3F92851}" type="pres">
      <dgm:prSet presAssocID="{A78BF93C-145F-4F9D-B51F-F4B0F611D48C}" presName="Name9" presStyleLbl="parChTrans1D2" presStyleIdx="7" presStyleCnt="9"/>
      <dgm:spPr/>
      <dgm:t>
        <a:bodyPr/>
        <a:lstStyle/>
        <a:p>
          <a:endParaRPr lang="pt-BR"/>
        </a:p>
      </dgm:t>
    </dgm:pt>
    <dgm:pt modelId="{A27535D4-18D7-4B33-A4D2-D9E5F292C0D0}" type="pres">
      <dgm:prSet presAssocID="{A78BF93C-145F-4F9D-B51F-F4B0F611D48C}" presName="connTx" presStyleLbl="parChTrans1D2" presStyleIdx="7" presStyleCnt="9"/>
      <dgm:spPr/>
      <dgm:t>
        <a:bodyPr/>
        <a:lstStyle/>
        <a:p>
          <a:endParaRPr lang="pt-BR"/>
        </a:p>
      </dgm:t>
    </dgm:pt>
    <dgm:pt modelId="{614DD73F-2FEB-473B-82FA-062B575AD56D}" type="pres">
      <dgm:prSet presAssocID="{70386679-161B-4308-850F-03DCDD4E839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4E75B4-3126-473F-A9A5-F7251B7ED0FE}" type="pres">
      <dgm:prSet presAssocID="{764A902B-0715-45FA-B89B-AD28881ED2A6}" presName="Name9" presStyleLbl="parChTrans1D2" presStyleIdx="8" presStyleCnt="9"/>
      <dgm:spPr/>
      <dgm:t>
        <a:bodyPr/>
        <a:lstStyle/>
        <a:p>
          <a:endParaRPr lang="pt-BR"/>
        </a:p>
      </dgm:t>
    </dgm:pt>
    <dgm:pt modelId="{03287A2B-C0CD-4E9C-8FA1-37A7D980F955}" type="pres">
      <dgm:prSet presAssocID="{764A902B-0715-45FA-B89B-AD28881ED2A6}" presName="connTx" presStyleLbl="parChTrans1D2" presStyleIdx="8" presStyleCnt="9"/>
      <dgm:spPr/>
      <dgm:t>
        <a:bodyPr/>
        <a:lstStyle/>
        <a:p>
          <a:endParaRPr lang="pt-BR"/>
        </a:p>
      </dgm:t>
    </dgm:pt>
    <dgm:pt modelId="{63DC87B0-6080-4599-B385-F00A35664CF3}" type="pres">
      <dgm:prSet presAssocID="{48296CB3-FBC1-4119-B629-1EB8A754D25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7ABDC76-26E0-46A1-ADD1-7F49D6AA12AD}" type="presOf" srcId="{1BD414A1-7F78-446C-AF30-C0FB654875A2}" destId="{D2783D04-1DF4-4502-B64F-84DF155C8D43}" srcOrd="1" destOrd="0" presId="urn:microsoft.com/office/officeart/2005/8/layout/radial1"/>
    <dgm:cxn modelId="{25F57A43-4ADA-48D1-AB20-2F30DC77CB17}" type="presOf" srcId="{5B850334-4829-40EF-9B91-F3F01744C7C5}" destId="{D4CBD2CA-67D4-4E26-9888-B003B2317FEE}" srcOrd="1" destOrd="0" presId="urn:microsoft.com/office/officeart/2005/8/layout/radial1"/>
    <dgm:cxn modelId="{CA655936-694E-458A-B0F3-CD884B94ADC3}" type="presOf" srcId="{E3EF8402-4BA9-47A7-94EA-30AA768305E0}" destId="{C77A5056-14B6-4620-80CD-9DD473EEF2A5}" srcOrd="0" destOrd="0" presId="urn:microsoft.com/office/officeart/2005/8/layout/radial1"/>
    <dgm:cxn modelId="{75C5F0AC-799A-40EF-9099-91FFED13F510}" type="presOf" srcId="{06F33B18-4A00-439D-8ED7-CE601C670FE4}" destId="{0E6050BC-FF4C-4572-A83C-C070E2D2B7BF}" srcOrd="1" destOrd="0" presId="urn:microsoft.com/office/officeart/2005/8/layout/radial1"/>
    <dgm:cxn modelId="{3750B982-CE58-43D6-ABD3-58C5CCA43D74}" type="presOf" srcId="{17EEC671-5109-44C5-BCA8-BFAA0E4E9B5C}" destId="{48140576-F7A8-432D-8D7B-261DA538D55A}" srcOrd="1" destOrd="0" presId="urn:microsoft.com/office/officeart/2005/8/layout/radial1"/>
    <dgm:cxn modelId="{96F92525-9AC4-4C48-849D-2A1BED1EDA55}" type="presOf" srcId="{48296CB3-FBC1-4119-B629-1EB8A754D25F}" destId="{63DC87B0-6080-4599-B385-F00A35664CF3}" srcOrd="0" destOrd="0" presId="urn:microsoft.com/office/officeart/2005/8/layout/radial1"/>
    <dgm:cxn modelId="{48DA55BF-F67D-44D7-B3BA-D600E4B5C5B4}" type="presOf" srcId="{D6328034-734A-4A85-BC0B-579E119A41FB}" destId="{C0177814-9BCF-4243-94B7-A7DDCB7FB9EB}" srcOrd="0" destOrd="0" presId="urn:microsoft.com/office/officeart/2005/8/layout/radial1"/>
    <dgm:cxn modelId="{443D84AA-8C90-496E-BF28-3187FE160E39}" type="presOf" srcId="{7A38DA50-F953-4657-A68A-060636BFEB64}" destId="{FE3BBB3C-2B72-4C85-B879-868FDB353C65}" srcOrd="0" destOrd="0" presId="urn:microsoft.com/office/officeart/2005/8/layout/radial1"/>
    <dgm:cxn modelId="{8142DE46-1684-4BE2-82C8-5FC38896F889}" srcId="{BF73FEDC-A925-46B9-A2A6-627AB7C94722}" destId="{414BB72E-AD19-458B-A503-2F57363BCEE6}" srcOrd="0" destOrd="0" parTransId="{C0030612-F9EA-43A9-B84A-C61049581956}" sibTransId="{9833B184-F746-4C23-993B-BC2181E7DF6A}"/>
    <dgm:cxn modelId="{DAFF2815-4DB8-445C-8D25-AE2251D61A6A}" type="presOf" srcId="{42092A1A-F149-4BBD-8B91-1AF2E95E9014}" destId="{E59B82C4-F4B6-49F5-8E18-ACECD84A2150}" srcOrd="0" destOrd="0" presId="urn:microsoft.com/office/officeart/2005/8/layout/radial1"/>
    <dgm:cxn modelId="{89335D67-CBF6-466A-BC09-DD6BA8E872D3}" srcId="{414BB72E-AD19-458B-A503-2F57363BCEE6}" destId="{AC90C7DC-A6F4-44A3-8B7D-38DBBE9CD568}" srcOrd="1" destOrd="0" parTransId="{06F33B18-4A00-439D-8ED7-CE601C670FE4}" sibTransId="{936EA24F-59D9-44E2-926F-E66E525209B5}"/>
    <dgm:cxn modelId="{D75D4D39-E7A7-4A98-B79E-B2841724C67C}" type="presOf" srcId="{A78BF93C-145F-4F9D-B51F-F4B0F611D48C}" destId="{5C0B75F5-9379-46E0-81B9-8933C3F92851}" srcOrd="0" destOrd="0" presId="urn:microsoft.com/office/officeart/2005/8/layout/radial1"/>
    <dgm:cxn modelId="{B2196F5C-D812-4207-9E8E-7940C8FCDA6C}" srcId="{414BB72E-AD19-458B-A503-2F57363BCEE6}" destId="{42092A1A-F149-4BBD-8B91-1AF2E95E9014}" srcOrd="3" destOrd="0" parTransId="{1BD414A1-7F78-446C-AF30-C0FB654875A2}" sibTransId="{8244CE75-B654-494B-8640-4F0FC9F3F4C2}"/>
    <dgm:cxn modelId="{291D12F4-A7BD-4E0D-9F6F-16DADDB7BA50}" srcId="{414BB72E-AD19-458B-A503-2F57363BCEE6}" destId="{1039190A-F977-4E20-A867-CED5D28F349D}" srcOrd="0" destOrd="0" parTransId="{E3EF8402-4BA9-47A7-94EA-30AA768305E0}" sibTransId="{07993443-EEC5-48CC-89D2-E168E63FE027}"/>
    <dgm:cxn modelId="{F13E2BEC-6BC3-4180-8F6A-6B80F0D914BB}" srcId="{414BB72E-AD19-458B-A503-2F57363BCEE6}" destId="{051A5C01-FD0A-407F-879B-28D40E4FC7CE}" srcOrd="5" destOrd="0" parTransId="{5B850334-4829-40EF-9B91-F3F01744C7C5}" sibTransId="{1087686C-A12D-477D-BA4A-10C44227EA22}"/>
    <dgm:cxn modelId="{A5229D12-103A-41E1-BAEE-F4C654188837}" type="presOf" srcId="{BF73FEDC-A925-46B9-A2A6-627AB7C94722}" destId="{E9796A34-07AE-4349-9C53-848FF8DBBE70}" srcOrd="0" destOrd="0" presId="urn:microsoft.com/office/officeart/2005/8/layout/radial1"/>
    <dgm:cxn modelId="{32C4B844-68F9-469D-A97A-44978D7DD967}" srcId="{414BB72E-AD19-458B-A503-2F57363BCEE6}" destId="{E676366D-4924-429B-91E4-44BCDD496B1F}" srcOrd="4" destOrd="0" parTransId="{73F6C044-9078-4694-9BA3-11A6B47422E0}" sibTransId="{AF3C63FE-51B3-4F5A-A735-6462DA7E91CE}"/>
    <dgm:cxn modelId="{9151C3A9-EE32-4FC8-82C8-D5CC2EFCD150}" type="presOf" srcId="{414BB72E-AD19-458B-A503-2F57363BCEE6}" destId="{E39B80A1-5997-4F27-9C2B-20F4F167EE03}" srcOrd="0" destOrd="0" presId="urn:microsoft.com/office/officeart/2005/8/layout/radial1"/>
    <dgm:cxn modelId="{9EDE3C11-052D-403D-AC26-E22D3CCA4899}" type="presOf" srcId="{1BD414A1-7F78-446C-AF30-C0FB654875A2}" destId="{EE267218-BAC9-402C-BC2A-9351055169F7}" srcOrd="0" destOrd="0" presId="urn:microsoft.com/office/officeart/2005/8/layout/radial1"/>
    <dgm:cxn modelId="{60E19396-4C9D-4742-8571-CB52C2D17856}" type="presOf" srcId="{E676366D-4924-429B-91E4-44BCDD496B1F}" destId="{2235292A-1602-47E3-A8BE-32AEE64F5C13}" srcOrd="0" destOrd="0" presId="urn:microsoft.com/office/officeart/2005/8/layout/radial1"/>
    <dgm:cxn modelId="{F89E270C-69ED-4E4F-AB11-189731A3E378}" type="presOf" srcId="{1039190A-F977-4E20-A867-CED5D28F349D}" destId="{BCFDF1AA-C7CD-4C9A-94C4-ABEE3D123790}" srcOrd="0" destOrd="0" presId="urn:microsoft.com/office/officeart/2005/8/layout/radial1"/>
    <dgm:cxn modelId="{4F9B0DAE-2529-43CA-9BCF-CAF6DDE827E1}" type="presOf" srcId="{73F6C044-9078-4694-9BA3-11A6B47422E0}" destId="{BA175797-E03D-4BA7-B390-FD22167C1E0F}" srcOrd="1" destOrd="0" presId="urn:microsoft.com/office/officeart/2005/8/layout/radial1"/>
    <dgm:cxn modelId="{D3F356B2-89AF-423F-A3FA-D1E04F73D1A3}" type="presOf" srcId="{E3EF8402-4BA9-47A7-94EA-30AA768305E0}" destId="{B6F209BD-D806-4731-AB11-6F5C33C7EC95}" srcOrd="1" destOrd="0" presId="urn:microsoft.com/office/officeart/2005/8/layout/radial1"/>
    <dgm:cxn modelId="{0350B948-9D19-4D05-BC60-39394E57E46A}" type="presOf" srcId="{73F6C044-9078-4694-9BA3-11A6B47422E0}" destId="{C9199D20-B5E6-4FD0-AA15-25157B0B0BF5}" srcOrd="0" destOrd="0" presId="urn:microsoft.com/office/officeart/2005/8/layout/radial1"/>
    <dgm:cxn modelId="{34F4CDF6-867F-4184-B213-30BD2BDD1C7E}" type="presOf" srcId="{764A902B-0715-45FA-B89B-AD28881ED2A6}" destId="{03287A2B-C0CD-4E9C-8FA1-37A7D980F955}" srcOrd="1" destOrd="0" presId="urn:microsoft.com/office/officeart/2005/8/layout/radial1"/>
    <dgm:cxn modelId="{5B5B263A-DDD0-4E73-9E37-99D26775CE68}" type="presOf" srcId="{AC90C7DC-A6F4-44A3-8B7D-38DBBE9CD568}" destId="{9FC8925C-9DB6-4672-8850-1DC31DF0EA08}" srcOrd="0" destOrd="0" presId="urn:microsoft.com/office/officeart/2005/8/layout/radial1"/>
    <dgm:cxn modelId="{47F77DC2-2EED-49F8-8918-6184D2E4AE1C}" type="presOf" srcId="{70386679-161B-4308-850F-03DCDD4E839C}" destId="{614DD73F-2FEB-473B-82FA-062B575AD56D}" srcOrd="0" destOrd="0" presId="urn:microsoft.com/office/officeart/2005/8/layout/radial1"/>
    <dgm:cxn modelId="{6F8905F4-D81E-4D77-BE4B-EA47EFCCB857}" srcId="{414BB72E-AD19-458B-A503-2F57363BCEE6}" destId="{2028AF8A-1270-4E65-A088-C7CA7EECD522}" srcOrd="6" destOrd="0" parTransId="{17EEC671-5109-44C5-BCA8-BFAA0E4E9B5C}" sibTransId="{BB2991C9-7FDD-4A26-87CD-F4939463DFBE}"/>
    <dgm:cxn modelId="{71707235-E3A3-4FE6-BF98-8EBCA4F49A9F}" type="presOf" srcId="{051A5C01-FD0A-407F-879B-28D40E4FC7CE}" destId="{256A569B-6DC2-44F9-A7C7-1C1D45E6CE49}" srcOrd="0" destOrd="0" presId="urn:microsoft.com/office/officeart/2005/8/layout/radial1"/>
    <dgm:cxn modelId="{6D9BA354-8D20-46BD-B802-D2C7BF17C8A8}" type="presOf" srcId="{06F33B18-4A00-439D-8ED7-CE601C670FE4}" destId="{DF8AE1E3-987B-47BD-850B-FECAFAF13AB2}" srcOrd="0" destOrd="0" presId="urn:microsoft.com/office/officeart/2005/8/layout/radial1"/>
    <dgm:cxn modelId="{B1BC4C8D-5719-4D78-843F-06A213C0DEC5}" type="presOf" srcId="{17EEC671-5109-44C5-BCA8-BFAA0E4E9B5C}" destId="{65F90D47-90D3-4D2A-872D-3CECF49530DB}" srcOrd="0" destOrd="0" presId="urn:microsoft.com/office/officeart/2005/8/layout/radial1"/>
    <dgm:cxn modelId="{7216D50D-2DB7-406F-A976-F25333CCC25D}" type="presOf" srcId="{5B850334-4829-40EF-9B91-F3F01744C7C5}" destId="{2EB10298-9543-40B6-9A88-E45B4E5385BF}" srcOrd="0" destOrd="0" presId="urn:microsoft.com/office/officeart/2005/8/layout/radial1"/>
    <dgm:cxn modelId="{A6A204C9-EE03-4CDC-B9D3-CB18B48FDFD7}" srcId="{414BB72E-AD19-458B-A503-2F57363BCEE6}" destId="{7A38DA50-F953-4657-A68A-060636BFEB64}" srcOrd="2" destOrd="0" parTransId="{D6328034-734A-4A85-BC0B-579E119A41FB}" sibTransId="{3565040E-CC1B-4412-8CF5-5DBF8A6A08C6}"/>
    <dgm:cxn modelId="{59B15428-3A67-492A-BEF6-9256DDE28E0C}" type="presOf" srcId="{2028AF8A-1270-4E65-A088-C7CA7EECD522}" destId="{DD9A31A1-2746-413A-AE01-BFCCC7F79F98}" srcOrd="0" destOrd="0" presId="urn:microsoft.com/office/officeart/2005/8/layout/radial1"/>
    <dgm:cxn modelId="{355A8C18-7865-4559-AE7D-AE5D61E5A3C4}" type="presOf" srcId="{D6328034-734A-4A85-BC0B-579E119A41FB}" destId="{21EE7B98-75FE-4CC6-AB6B-2159FCCC42CD}" srcOrd="1" destOrd="0" presId="urn:microsoft.com/office/officeart/2005/8/layout/radial1"/>
    <dgm:cxn modelId="{178FCBAF-57FB-44F6-98EA-360E7C88514F}" type="presOf" srcId="{764A902B-0715-45FA-B89B-AD28881ED2A6}" destId="{7F4E75B4-3126-473F-A9A5-F7251B7ED0FE}" srcOrd="0" destOrd="0" presId="urn:microsoft.com/office/officeart/2005/8/layout/radial1"/>
    <dgm:cxn modelId="{A778A23F-E8BC-48BE-9773-3EF7F68208BE}" type="presOf" srcId="{A78BF93C-145F-4F9D-B51F-F4B0F611D48C}" destId="{A27535D4-18D7-4B33-A4D2-D9E5F292C0D0}" srcOrd="1" destOrd="0" presId="urn:microsoft.com/office/officeart/2005/8/layout/radial1"/>
    <dgm:cxn modelId="{60E57813-930F-4F7F-9153-A7F76E5E87CB}" srcId="{414BB72E-AD19-458B-A503-2F57363BCEE6}" destId="{48296CB3-FBC1-4119-B629-1EB8A754D25F}" srcOrd="8" destOrd="0" parTransId="{764A902B-0715-45FA-B89B-AD28881ED2A6}" sibTransId="{6F261AAD-5415-42BE-B676-C5047487D950}"/>
    <dgm:cxn modelId="{1D8BEE3B-66C2-4983-ADF8-FF939FD87BED}" srcId="{414BB72E-AD19-458B-A503-2F57363BCEE6}" destId="{70386679-161B-4308-850F-03DCDD4E839C}" srcOrd="7" destOrd="0" parTransId="{A78BF93C-145F-4F9D-B51F-F4B0F611D48C}" sibTransId="{361E75C6-E43D-4AAC-96EB-022B2CACF6D3}"/>
    <dgm:cxn modelId="{D90E793A-DCAD-49BF-9CBF-C3339E2EF37D}" type="presParOf" srcId="{E9796A34-07AE-4349-9C53-848FF8DBBE70}" destId="{E39B80A1-5997-4F27-9C2B-20F4F167EE03}" srcOrd="0" destOrd="0" presId="urn:microsoft.com/office/officeart/2005/8/layout/radial1"/>
    <dgm:cxn modelId="{E7B47C04-ED72-43FD-AD0F-26B09CFAD566}" type="presParOf" srcId="{E9796A34-07AE-4349-9C53-848FF8DBBE70}" destId="{C77A5056-14B6-4620-80CD-9DD473EEF2A5}" srcOrd="1" destOrd="0" presId="urn:microsoft.com/office/officeart/2005/8/layout/radial1"/>
    <dgm:cxn modelId="{0AC6F48D-C2AA-4FE9-A0C0-55ED1EACC60A}" type="presParOf" srcId="{C77A5056-14B6-4620-80CD-9DD473EEF2A5}" destId="{B6F209BD-D806-4731-AB11-6F5C33C7EC95}" srcOrd="0" destOrd="0" presId="urn:microsoft.com/office/officeart/2005/8/layout/radial1"/>
    <dgm:cxn modelId="{C51A192F-4729-4EAC-853A-9AB05ACFA0A4}" type="presParOf" srcId="{E9796A34-07AE-4349-9C53-848FF8DBBE70}" destId="{BCFDF1AA-C7CD-4C9A-94C4-ABEE3D123790}" srcOrd="2" destOrd="0" presId="urn:microsoft.com/office/officeart/2005/8/layout/radial1"/>
    <dgm:cxn modelId="{49081F6E-2902-4901-8975-2DE58C4D1237}" type="presParOf" srcId="{E9796A34-07AE-4349-9C53-848FF8DBBE70}" destId="{DF8AE1E3-987B-47BD-850B-FECAFAF13AB2}" srcOrd="3" destOrd="0" presId="urn:microsoft.com/office/officeart/2005/8/layout/radial1"/>
    <dgm:cxn modelId="{B9119ED8-5A4D-4ADB-9280-3C0D93888AEE}" type="presParOf" srcId="{DF8AE1E3-987B-47BD-850B-FECAFAF13AB2}" destId="{0E6050BC-FF4C-4572-A83C-C070E2D2B7BF}" srcOrd="0" destOrd="0" presId="urn:microsoft.com/office/officeart/2005/8/layout/radial1"/>
    <dgm:cxn modelId="{5D23CE82-A3E1-4CD5-A37D-46682550AD0A}" type="presParOf" srcId="{E9796A34-07AE-4349-9C53-848FF8DBBE70}" destId="{9FC8925C-9DB6-4672-8850-1DC31DF0EA08}" srcOrd="4" destOrd="0" presId="urn:microsoft.com/office/officeart/2005/8/layout/radial1"/>
    <dgm:cxn modelId="{10029CCC-87F4-46B9-B012-B49E3922591F}" type="presParOf" srcId="{E9796A34-07AE-4349-9C53-848FF8DBBE70}" destId="{C0177814-9BCF-4243-94B7-A7DDCB7FB9EB}" srcOrd="5" destOrd="0" presId="urn:microsoft.com/office/officeart/2005/8/layout/radial1"/>
    <dgm:cxn modelId="{84B228BE-D6ED-4FFB-9B3B-489DD820FE26}" type="presParOf" srcId="{C0177814-9BCF-4243-94B7-A7DDCB7FB9EB}" destId="{21EE7B98-75FE-4CC6-AB6B-2159FCCC42CD}" srcOrd="0" destOrd="0" presId="urn:microsoft.com/office/officeart/2005/8/layout/radial1"/>
    <dgm:cxn modelId="{B78C9436-6785-4653-B29F-48D80FC822D2}" type="presParOf" srcId="{E9796A34-07AE-4349-9C53-848FF8DBBE70}" destId="{FE3BBB3C-2B72-4C85-B879-868FDB353C65}" srcOrd="6" destOrd="0" presId="urn:microsoft.com/office/officeart/2005/8/layout/radial1"/>
    <dgm:cxn modelId="{02BAB3EF-03D3-432B-A2F9-DFECE486D9AD}" type="presParOf" srcId="{E9796A34-07AE-4349-9C53-848FF8DBBE70}" destId="{EE267218-BAC9-402C-BC2A-9351055169F7}" srcOrd="7" destOrd="0" presId="urn:microsoft.com/office/officeart/2005/8/layout/radial1"/>
    <dgm:cxn modelId="{BB5DC4DA-6F91-4DBB-919B-DDD7343BDA35}" type="presParOf" srcId="{EE267218-BAC9-402C-BC2A-9351055169F7}" destId="{D2783D04-1DF4-4502-B64F-84DF155C8D43}" srcOrd="0" destOrd="0" presId="urn:microsoft.com/office/officeart/2005/8/layout/radial1"/>
    <dgm:cxn modelId="{9DC38013-C08E-43CB-B368-FA8B033A0E33}" type="presParOf" srcId="{E9796A34-07AE-4349-9C53-848FF8DBBE70}" destId="{E59B82C4-F4B6-49F5-8E18-ACECD84A2150}" srcOrd="8" destOrd="0" presId="urn:microsoft.com/office/officeart/2005/8/layout/radial1"/>
    <dgm:cxn modelId="{7C9C354E-CD0F-414A-96BC-B39BAEFDC3AF}" type="presParOf" srcId="{E9796A34-07AE-4349-9C53-848FF8DBBE70}" destId="{C9199D20-B5E6-4FD0-AA15-25157B0B0BF5}" srcOrd="9" destOrd="0" presId="urn:microsoft.com/office/officeart/2005/8/layout/radial1"/>
    <dgm:cxn modelId="{49365D15-C19A-48D3-8951-F17B734281D6}" type="presParOf" srcId="{C9199D20-B5E6-4FD0-AA15-25157B0B0BF5}" destId="{BA175797-E03D-4BA7-B390-FD22167C1E0F}" srcOrd="0" destOrd="0" presId="urn:microsoft.com/office/officeart/2005/8/layout/radial1"/>
    <dgm:cxn modelId="{DEB2AA26-B2DA-4FAF-8822-C250FEAC29BF}" type="presParOf" srcId="{E9796A34-07AE-4349-9C53-848FF8DBBE70}" destId="{2235292A-1602-47E3-A8BE-32AEE64F5C13}" srcOrd="10" destOrd="0" presId="urn:microsoft.com/office/officeart/2005/8/layout/radial1"/>
    <dgm:cxn modelId="{43D8221F-FF11-4F71-A040-7C4B5BF6BF2B}" type="presParOf" srcId="{E9796A34-07AE-4349-9C53-848FF8DBBE70}" destId="{2EB10298-9543-40B6-9A88-E45B4E5385BF}" srcOrd="11" destOrd="0" presId="urn:microsoft.com/office/officeart/2005/8/layout/radial1"/>
    <dgm:cxn modelId="{01C7700C-4369-4E05-BE0C-E781C02A209C}" type="presParOf" srcId="{2EB10298-9543-40B6-9A88-E45B4E5385BF}" destId="{D4CBD2CA-67D4-4E26-9888-B003B2317FEE}" srcOrd="0" destOrd="0" presId="urn:microsoft.com/office/officeart/2005/8/layout/radial1"/>
    <dgm:cxn modelId="{4FFF25FD-7B1B-45CD-A284-3F511E212798}" type="presParOf" srcId="{E9796A34-07AE-4349-9C53-848FF8DBBE70}" destId="{256A569B-6DC2-44F9-A7C7-1C1D45E6CE49}" srcOrd="12" destOrd="0" presId="urn:microsoft.com/office/officeart/2005/8/layout/radial1"/>
    <dgm:cxn modelId="{14C66911-088F-46EE-9D37-1D6A8D07ACBD}" type="presParOf" srcId="{E9796A34-07AE-4349-9C53-848FF8DBBE70}" destId="{65F90D47-90D3-4D2A-872D-3CECF49530DB}" srcOrd="13" destOrd="0" presId="urn:microsoft.com/office/officeart/2005/8/layout/radial1"/>
    <dgm:cxn modelId="{CD576645-B383-4399-9372-A769A6BD82BB}" type="presParOf" srcId="{65F90D47-90D3-4D2A-872D-3CECF49530DB}" destId="{48140576-F7A8-432D-8D7B-261DA538D55A}" srcOrd="0" destOrd="0" presId="urn:microsoft.com/office/officeart/2005/8/layout/radial1"/>
    <dgm:cxn modelId="{E2E52C07-4765-4A6D-A07B-0BA037343009}" type="presParOf" srcId="{E9796A34-07AE-4349-9C53-848FF8DBBE70}" destId="{DD9A31A1-2746-413A-AE01-BFCCC7F79F98}" srcOrd="14" destOrd="0" presId="urn:microsoft.com/office/officeart/2005/8/layout/radial1"/>
    <dgm:cxn modelId="{63ABFC8C-F769-4789-9F2D-19C87C810B65}" type="presParOf" srcId="{E9796A34-07AE-4349-9C53-848FF8DBBE70}" destId="{5C0B75F5-9379-46E0-81B9-8933C3F92851}" srcOrd="15" destOrd="0" presId="urn:microsoft.com/office/officeart/2005/8/layout/radial1"/>
    <dgm:cxn modelId="{DB86F796-C2C5-45C1-A319-2425EC70F286}" type="presParOf" srcId="{5C0B75F5-9379-46E0-81B9-8933C3F92851}" destId="{A27535D4-18D7-4B33-A4D2-D9E5F292C0D0}" srcOrd="0" destOrd="0" presId="urn:microsoft.com/office/officeart/2005/8/layout/radial1"/>
    <dgm:cxn modelId="{57314D93-88E7-474F-A9D9-DBDCC99BED8A}" type="presParOf" srcId="{E9796A34-07AE-4349-9C53-848FF8DBBE70}" destId="{614DD73F-2FEB-473B-82FA-062B575AD56D}" srcOrd="16" destOrd="0" presId="urn:microsoft.com/office/officeart/2005/8/layout/radial1"/>
    <dgm:cxn modelId="{E3BF2911-BECF-49A9-8CCC-BB0AFCBBF377}" type="presParOf" srcId="{E9796A34-07AE-4349-9C53-848FF8DBBE70}" destId="{7F4E75B4-3126-473F-A9A5-F7251B7ED0FE}" srcOrd="17" destOrd="0" presId="urn:microsoft.com/office/officeart/2005/8/layout/radial1"/>
    <dgm:cxn modelId="{34C86901-55D1-4B36-9CC0-4EC1D42AB5E6}" type="presParOf" srcId="{7F4E75B4-3126-473F-A9A5-F7251B7ED0FE}" destId="{03287A2B-C0CD-4E9C-8FA1-37A7D980F955}" srcOrd="0" destOrd="0" presId="urn:microsoft.com/office/officeart/2005/8/layout/radial1"/>
    <dgm:cxn modelId="{08526D46-9FF3-49BE-9D81-3FD5DF2B76DF}" type="presParOf" srcId="{E9796A34-07AE-4349-9C53-848FF8DBBE70}" destId="{63DC87B0-6080-4599-B385-F00A35664CF3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B80A1-5997-4F27-9C2B-20F4F167EE03}">
      <dsp:nvSpPr>
        <dsp:cNvPr id="0" name=""/>
        <dsp:cNvSpPr/>
      </dsp:nvSpPr>
      <dsp:spPr>
        <a:xfrm>
          <a:off x="3841998" y="2782676"/>
          <a:ext cx="1460003" cy="14600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MI</a:t>
          </a:r>
          <a:endParaRPr lang="pt-BR" sz="2000" b="1" kern="1200" dirty="0"/>
        </a:p>
      </dsp:txBody>
      <dsp:txXfrm>
        <a:off x="4055810" y="2996488"/>
        <a:ext cx="1032379" cy="1032379"/>
      </dsp:txXfrm>
    </dsp:sp>
    <dsp:sp modelId="{C77A5056-14B6-4620-80CD-9DD473EEF2A5}">
      <dsp:nvSpPr>
        <dsp:cNvPr id="0" name=""/>
        <dsp:cNvSpPr/>
      </dsp:nvSpPr>
      <dsp:spPr>
        <a:xfrm rot="16200000">
          <a:off x="3914469" y="2110776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39123" y="2092269"/>
        <a:ext cx="65753" cy="65753"/>
      </dsp:txXfrm>
    </dsp:sp>
    <dsp:sp modelId="{BCFDF1AA-C7CD-4C9A-94C4-ABEE3D123790}">
      <dsp:nvSpPr>
        <dsp:cNvPr id="0" name=""/>
        <dsp:cNvSpPr/>
      </dsp:nvSpPr>
      <dsp:spPr>
        <a:xfrm>
          <a:off x="3841998" y="7612"/>
          <a:ext cx="1460003" cy="14600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Águas</a:t>
          </a:r>
          <a:endParaRPr lang="pt-BR" sz="2000" kern="1200" dirty="0"/>
        </a:p>
      </dsp:txBody>
      <dsp:txXfrm>
        <a:off x="4055810" y="221424"/>
        <a:ext cx="1032379" cy="1032379"/>
      </dsp:txXfrm>
    </dsp:sp>
    <dsp:sp modelId="{DF8AE1E3-987B-47BD-850B-FECAFAF13AB2}">
      <dsp:nvSpPr>
        <dsp:cNvPr id="0" name=""/>
        <dsp:cNvSpPr/>
      </dsp:nvSpPr>
      <dsp:spPr>
        <a:xfrm rot="18600000">
          <a:off x="4806358" y="2435397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431011" y="2416890"/>
        <a:ext cx="65753" cy="65753"/>
      </dsp:txXfrm>
    </dsp:sp>
    <dsp:sp modelId="{9FC8925C-9DB6-4672-8850-1DC31DF0EA08}">
      <dsp:nvSpPr>
        <dsp:cNvPr id="0" name=""/>
        <dsp:cNvSpPr/>
      </dsp:nvSpPr>
      <dsp:spPr>
        <a:xfrm>
          <a:off x="5625774" y="656853"/>
          <a:ext cx="1460003" cy="14600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Pragas</a:t>
          </a:r>
          <a:endParaRPr lang="pt-BR" sz="2000" kern="1200" dirty="0"/>
        </a:p>
      </dsp:txBody>
      <dsp:txXfrm>
        <a:off x="5839586" y="870665"/>
        <a:ext cx="1032379" cy="1032379"/>
      </dsp:txXfrm>
    </dsp:sp>
    <dsp:sp modelId="{C0177814-9BCF-4243-94B7-A7DDCB7FB9EB}">
      <dsp:nvSpPr>
        <dsp:cNvPr id="0" name=""/>
        <dsp:cNvSpPr/>
      </dsp:nvSpPr>
      <dsp:spPr>
        <a:xfrm rot="21000000">
          <a:off x="5280922" y="3257365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905575" y="3238859"/>
        <a:ext cx="65753" cy="65753"/>
      </dsp:txXfrm>
    </dsp:sp>
    <dsp:sp modelId="{FE3BBB3C-2B72-4C85-B879-868FDB353C65}">
      <dsp:nvSpPr>
        <dsp:cNvPr id="0" name=""/>
        <dsp:cNvSpPr/>
      </dsp:nvSpPr>
      <dsp:spPr>
        <a:xfrm>
          <a:off x="6574902" y="2300791"/>
          <a:ext cx="1460003" cy="14600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Doenças</a:t>
          </a:r>
          <a:endParaRPr lang="pt-BR" sz="2000" kern="1200" dirty="0"/>
        </a:p>
      </dsp:txBody>
      <dsp:txXfrm>
        <a:off x="6788714" y="2514603"/>
        <a:ext cx="1032379" cy="1032379"/>
      </dsp:txXfrm>
    </dsp:sp>
    <dsp:sp modelId="{EE267218-BAC9-402C-BC2A-9351055169F7}">
      <dsp:nvSpPr>
        <dsp:cNvPr id="0" name=""/>
        <dsp:cNvSpPr/>
      </dsp:nvSpPr>
      <dsp:spPr>
        <a:xfrm rot="1800000">
          <a:off x="5116107" y="4192074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740761" y="4173567"/>
        <a:ext cx="65753" cy="65753"/>
      </dsp:txXfrm>
    </dsp:sp>
    <dsp:sp modelId="{E59B82C4-F4B6-49F5-8E18-ACECD84A2150}">
      <dsp:nvSpPr>
        <dsp:cNvPr id="0" name=""/>
        <dsp:cNvSpPr/>
      </dsp:nvSpPr>
      <dsp:spPr>
        <a:xfrm>
          <a:off x="6245274" y="4170208"/>
          <a:ext cx="1460003" cy="14600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Biodiversidade</a:t>
          </a:r>
          <a:endParaRPr lang="pt-BR" sz="2000" kern="1200" dirty="0"/>
        </a:p>
      </dsp:txBody>
      <dsp:txXfrm>
        <a:off x="6459086" y="4384020"/>
        <a:ext cx="1032379" cy="1032379"/>
      </dsp:txXfrm>
    </dsp:sp>
    <dsp:sp modelId="{C9199D20-B5E6-4FD0-AA15-25157B0B0BF5}">
      <dsp:nvSpPr>
        <dsp:cNvPr id="0" name=""/>
        <dsp:cNvSpPr/>
      </dsp:nvSpPr>
      <dsp:spPr>
        <a:xfrm rot="4200000">
          <a:off x="4389033" y="4802162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5013687" y="4783655"/>
        <a:ext cx="65753" cy="65753"/>
      </dsp:txXfrm>
    </dsp:sp>
    <dsp:sp modelId="{2235292A-1602-47E3-A8BE-32AEE64F5C13}">
      <dsp:nvSpPr>
        <dsp:cNvPr id="0" name=""/>
        <dsp:cNvSpPr/>
      </dsp:nvSpPr>
      <dsp:spPr>
        <a:xfrm>
          <a:off x="4791125" y="5390383"/>
          <a:ext cx="1460003" cy="14600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Nutrição</a:t>
          </a:r>
          <a:endParaRPr lang="pt-BR" sz="2000" kern="1200" dirty="0"/>
        </a:p>
      </dsp:txBody>
      <dsp:txXfrm>
        <a:off x="5004937" y="5604195"/>
        <a:ext cx="1032379" cy="1032379"/>
      </dsp:txXfrm>
    </dsp:sp>
    <dsp:sp modelId="{2EB10298-9543-40B6-9A88-E45B4E5385BF}">
      <dsp:nvSpPr>
        <dsp:cNvPr id="0" name=""/>
        <dsp:cNvSpPr/>
      </dsp:nvSpPr>
      <dsp:spPr>
        <a:xfrm rot="6600000">
          <a:off x="3439905" y="4802162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4064559" y="4783655"/>
        <a:ext cx="65753" cy="65753"/>
      </dsp:txXfrm>
    </dsp:sp>
    <dsp:sp modelId="{256A569B-6DC2-44F9-A7C7-1C1D45E6CE49}">
      <dsp:nvSpPr>
        <dsp:cNvPr id="0" name=""/>
        <dsp:cNvSpPr/>
      </dsp:nvSpPr>
      <dsp:spPr>
        <a:xfrm>
          <a:off x="2892870" y="5390383"/>
          <a:ext cx="1460003" cy="14600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Solo</a:t>
          </a:r>
          <a:endParaRPr lang="pt-BR" sz="2000" kern="1200" dirty="0"/>
        </a:p>
      </dsp:txBody>
      <dsp:txXfrm>
        <a:off x="3106682" y="5604195"/>
        <a:ext cx="1032379" cy="1032379"/>
      </dsp:txXfrm>
    </dsp:sp>
    <dsp:sp modelId="{65F90D47-90D3-4D2A-872D-3CECF49530DB}">
      <dsp:nvSpPr>
        <dsp:cNvPr id="0" name=""/>
        <dsp:cNvSpPr/>
      </dsp:nvSpPr>
      <dsp:spPr>
        <a:xfrm rot="9000000">
          <a:off x="2712831" y="4192074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3337485" y="4173567"/>
        <a:ext cx="65753" cy="65753"/>
      </dsp:txXfrm>
    </dsp:sp>
    <dsp:sp modelId="{DD9A31A1-2746-413A-AE01-BFCCC7F79F98}">
      <dsp:nvSpPr>
        <dsp:cNvPr id="0" name=""/>
        <dsp:cNvSpPr/>
      </dsp:nvSpPr>
      <dsp:spPr>
        <a:xfrm>
          <a:off x="1438721" y="4170208"/>
          <a:ext cx="1460003" cy="14600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Material genético</a:t>
          </a:r>
          <a:endParaRPr lang="pt-BR" sz="2000" kern="1200" dirty="0"/>
        </a:p>
      </dsp:txBody>
      <dsp:txXfrm>
        <a:off x="1652533" y="4384020"/>
        <a:ext cx="1032379" cy="1032379"/>
      </dsp:txXfrm>
    </dsp:sp>
    <dsp:sp modelId="{5C0B75F5-9379-46E0-81B9-8933C3F92851}">
      <dsp:nvSpPr>
        <dsp:cNvPr id="0" name=""/>
        <dsp:cNvSpPr/>
      </dsp:nvSpPr>
      <dsp:spPr>
        <a:xfrm rot="11400000">
          <a:off x="2548017" y="3257365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3172671" y="3238859"/>
        <a:ext cx="65753" cy="65753"/>
      </dsp:txXfrm>
    </dsp:sp>
    <dsp:sp modelId="{614DD73F-2FEB-473B-82FA-062B575AD56D}">
      <dsp:nvSpPr>
        <dsp:cNvPr id="0" name=""/>
        <dsp:cNvSpPr/>
      </dsp:nvSpPr>
      <dsp:spPr>
        <a:xfrm>
          <a:off x="1109093" y="2300791"/>
          <a:ext cx="1460003" cy="14600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Resíduos</a:t>
          </a:r>
          <a:endParaRPr lang="pt-BR" sz="2000" kern="1200" dirty="0"/>
        </a:p>
      </dsp:txBody>
      <dsp:txXfrm>
        <a:off x="1322905" y="2514603"/>
        <a:ext cx="1032379" cy="1032379"/>
      </dsp:txXfrm>
    </dsp:sp>
    <dsp:sp modelId="{7F4E75B4-3126-473F-A9A5-F7251B7ED0FE}">
      <dsp:nvSpPr>
        <dsp:cNvPr id="0" name=""/>
        <dsp:cNvSpPr/>
      </dsp:nvSpPr>
      <dsp:spPr>
        <a:xfrm rot="13800000">
          <a:off x="3022581" y="2435397"/>
          <a:ext cx="131506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1315060" y="1437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3647235" y="2416890"/>
        <a:ext cx="65753" cy="65753"/>
      </dsp:txXfrm>
    </dsp:sp>
    <dsp:sp modelId="{63DC87B0-6080-4599-B385-F00A35664CF3}">
      <dsp:nvSpPr>
        <dsp:cNvPr id="0" name=""/>
        <dsp:cNvSpPr/>
      </dsp:nvSpPr>
      <dsp:spPr>
        <a:xfrm>
          <a:off x="2058221" y="656853"/>
          <a:ext cx="1460003" cy="14600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Solos</a:t>
          </a:r>
          <a:endParaRPr lang="pt-BR" sz="2000" kern="1200" dirty="0"/>
        </a:p>
      </dsp:txBody>
      <dsp:txXfrm>
        <a:off x="2272033" y="870665"/>
        <a:ext cx="1032379" cy="1032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F1A22-D8FA-41CE-9420-5C2E850F86D4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D5EB2-57B7-48F0-A397-A7A99DA994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829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53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756B2-92A4-44A4-B435-FB51704077E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981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756B2-92A4-44A4-B435-FB51704077E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50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0" dirty="0" smtClean="0">
                <a:latin typeface="+mn-lt"/>
              </a:rPr>
              <a:t>manter as leiras quando estas se desfizerem. </a:t>
            </a:r>
            <a:br>
              <a:rPr lang="pt-BR" altLang="pt-BR" sz="1200" b="0" dirty="0" smtClean="0">
                <a:latin typeface="+mn-lt"/>
              </a:rPr>
            </a:br>
            <a:r>
              <a:rPr lang="pt-BR" altLang="pt-BR" sz="1200" b="0" dirty="0" smtClean="0">
                <a:latin typeface="+mn-lt"/>
              </a:rPr>
              <a:t>Herbicida</a:t>
            </a:r>
            <a:r>
              <a:rPr lang="pt-BR" altLang="pt-BR" sz="1200" b="0" baseline="0" dirty="0" smtClean="0">
                <a:latin typeface="+mn-lt"/>
              </a:rPr>
              <a:t> – Seletivo/Sistêmico (</a:t>
            </a:r>
            <a:r>
              <a:rPr lang="pt-BR" altLang="pt-BR" sz="1200" b="0" baseline="0" dirty="0" err="1" smtClean="0">
                <a:latin typeface="+mn-lt"/>
              </a:rPr>
              <a:t>brachiaria</a:t>
            </a:r>
            <a:r>
              <a:rPr lang="pt-BR" altLang="pt-BR" sz="1200" b="0" baseline="0" dirty="0" smtClean="0">
                <a:latin typeface="+mn-lt"/>
              </a:rPr>
              <a:t> </a:t>
            </a:r>
            <a:r>
              <a:rPr lang="pt-BR" altLang="pt-BR" sz="1200" b="0" baseline="0" dirty="0" err="1" smtClean="0">
                <a:latin typeface="+mn-lt"/>
              </a:rPr>
              <a:t>plantaginea</a:t>
            </a:r>
            <a:r>
              <a:rPr lang="pt-BR" altLang="pt-BR" sz="1200" b="0" baseline="0" dirty="0" smtClean="0">
                <a:latin typeface="+mn-lt"/>
              </a:rPr>
              <a:t>/ </a:t>
            </a:r>
            <a:r>
              <a:rPr lang="pt-BR" altLang="pt-BR" sz="1200" b="0" baseline="0" dirty="0" err="1" smtClean="0">
                <a:latin typeface="+mn-lt"/>
              </a:rPr>
              <a:t>Raphanus</a:t>
            </a:r>
            <a:r>
              <a:rPr lang="pt-BR" altLang="pt-BR" sz="1200" b="0" baseline="0" dirty="0" smtClean="0">
                <a:latin typeface="+mn-lt"/>
              </a:rPr>
              <a:t> ?</a:t>
            </a:r>
            <a:endParaRPr lang="pt-BR" altLang="pt-BR" sz="1200" b="0" dirty="0" smtClean="0">
              <a:latin typeface="+mn-lt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756B2-92A4-44A4-B435-FB51704077E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99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 smtClean="0">
                <a:latin typeface="+mn-lt"/>
              </a:rPr>
              <a:t>(manter as leiras quando estas se desfizerem. </a:t>
            </a:r>
            <a:r>
              <a:rPr lang="pt-BR" altLang="pt-BR" sz="1200" b="1" dirty="0" smtClean="0">
                <a:latin typeface="+mn-lt"/>
              </a:rPr>
              <a:t/>
            </a:r>
            <a:br>
              <a:rPr lang="pt-BR" altLang="pt-BR" sz="1200" b="1" dirty="0" smtClean="0">
                <a:latin typeface="+mn-lt"/>
              </a:rPr>
            </a:br>
            <a:endParaRPr lang="pt-BR" altLang="pt-BR" sz="1200" dirty="0" smtClean="0">
              <a:latin typeface="+mn-lt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756B2-92A4-44A4-B435-FB51704077E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433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Kasumim</a:t>
            </a:r>
            <a:endParaRPr lang="pt-BR" dirty="0" smtClean="0"/>
          </a:p>
          <a:p>
            <a:r>
              <a:rPr lang="pt-BR" dirty="0" err="1" smtClean="0"/>
              <a:t>Kaiso</a:t>
            </a:r>
            <a:r>
              <a:rPr lang="pt-BR" baseline="0" dirty="0" smtClean="0"/>
              <a:t> 250 SC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985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Kasumim</a:t>
            </a:r>
            <a:endParaRPr lang="pt-BR" dirty="0" smtClean="0"/>
          </a:p>
          <a:p>
            <a:r>
              <a:rPr lang="pt-BR" dirty="0" err="1" smtClean="0"/>
              <a:t>Kaiso</a:t>
            </a:r>
            <a:r>
              <a:rPr lang="pt-BR" baseline="0" dirty="0" smtClean="0"/>
              <a:t> 250 SC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7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Altitude acima de 800m,</a:t>
            </a:r>
            <a:r>
              <a:rPr lang="pt-BR" baseline="0" dirty="0" smtClean="0"/>
              <a:t> temp. 15 – 18°C</a:t>
            </a:r>
            <a:endParaRPr lang="pt-BR" dirty="0" smtClean="0"/>
          </a:p>
          <a:p>
            <a:r>
              <a:rPr lang="pt-BR" dirty="0" smtClean="0"/>
              <a:t>Menor altitude – Zona da mata</a:t>
            </a:r>
            <a:r>
              <a:rPr lang="pt-BR" baseline="0" dirty="0" smtClean="0"/>
              <a:t> Mineira, baixadas litorâneas de SC e no planalto central (DF e GO) temperaturas superiores a 20°C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48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Muito parecida com a cenoura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58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Considerável mão-de-obra</a:t>
            </a:r>
            <a:r>
              <a:rPr lang="pt-BR" baseline="0" dirty="0" smtClean="0"/>
              <a:t> (principalmente plantio e colheita)</a:t>
            </a:r>
          </a:p>
          <a:p>
            <a:r>
              <a:rPr lang="pt-BR" baseline="0" dirty="0" smtClean="0"/>
              <a:t>Dificuldade de produção de mudas – limita o cultivo em grandes áreas (32 a 48 mil plantas por há</a:t>
            </a:r>
          </a:p>
          <a:p>
            <a:r>
              <a:rPr lang="pt-BR" baseline="0" dirty="0" smtClean="0"/>
              <a:t>Rústica</a:t>
            </a:r>
          </a:p>
          <a:p>
            <a:r>
              <a:rPr lang="pt-BR" baseline="0" dirty="0" smtClean="0"/>
              <a:t>Baixa utilização de produtos fitossanitários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92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Preferência no Brasil - amarela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8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628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245 a 330 dias;</a:t>
            </a:r>
            <a:r>
              <a:rPr lang="pt-BR" baseline="0" dirty="0" smtClean="0"/>
              <a:t> 8 a 11 meses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37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 ( espaçamento 5 a 10 cm)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5EB2-57B7-48F0-A397-A7A99DA99431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60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756B2-92A4-44A4-B435-FB51704077E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60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49B1E62-FC66-4DD3-8957-F2B7BCA3FEAD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C5083A7-CAE5-408B-9AF6-D20CC37296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globotv.globo.com/rede-globo/globo-rural/v/aprenda-a-fazer-mudas-de-mandioquinha-salsa/2957208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globotv.globo.com/rede-globo/globo-rural/v/cresce-safra-de-mandioquinha-em-minas-gerais/2586290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globotv.globo.com/rede-globo/globo-rural/v/mandioquinha-salsa-mexe-com-a-economia-e-ganha-espaco-em-sc/3612024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globotv.globo.com/rede-globo/globo-rural/v/preco-da-mandioquinha-salsa-dispara-no-mercado/2888762/" TargetMode="External"/><Relationship Id="rId2" Type="http://schemas.openxmlformats.org/officeDocument/2006/relationships/hyperlink" Target="https://www.youtube.com/watch?v=TqKjJaNm6M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RgIJBfWpJE" TargetMode="External"/><Relationship Id="rId4" Type="http://schemas.openxmlformats.org/officeDocument/2006/relationships/hyperlink" Target="http://globotv.globo.com/rede-globo/globo-rural/v/cresce-safra-de-mandioquinha-em-minas-gerais/258629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4" y="1052736"/>
            <a:ext cx="3600400" cy="53684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15616" y="152096"/>
            <a:ext cx="6984776" cy="92333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Mandioquinha-salsa</a:t>
            </a:r>
            <a:endParaRPr lang="pt-BR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Espaço Reservado para Texto 11"/>
          <p:cNvSpPr txBox="1">
            <a:spLocks/>
          </p:cNvSpPr>
          <p:nvPr/>
        </p:nvSpPr>
        <p:spPr>
          <a:xfrm>
            <a:off x="251520" y="5949280"/>
            <a:ext cx="8529568" cy="457004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Thaís Helena de Araújo </a:t>
            </a:r>
            <a:r>
              <a:rPr lang="pt-BR" sz="1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- Doutoranda em Fitotecnia - ESALQ/USP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644008" y="6534914"/>
            <a:ext cx="4392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+mj-lt"/>
              </a:rPr>
              <a:t>Imagem: </a:t>
            </a:r>
            <a:r>
              <a:rPr lang="pt-BR" altLang="pt-BR" sz="1000" dirty="0" smtClean="0">
                <a:solidFill>
                  <a:schemeClr val="bg1"/>
                </a:solidFill>
                <a:latin typeface="+mj-lt"/>
              </a:rPr>
              <a:t>Nuno Rodrigo Madeira/EMBRAPA</a:t>
            </a:r>
            <a:endParaRPr lang="pt-BR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536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Morfologia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303748" y="2047201"/>
            <a:ext cx="1548172" cy="22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283968" y="2708920"/>
            <a:ext cx="1548172" cy="22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4355976" y="2933655"/>
            <a:ext cx="1080120" cy="27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3077834" y="1844824"/>
            <a:ext cx="99011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4453" r="36329"/>
          <a:stretch/>
        </p:blipFill>
        <p:spPr>
          <a:xfrm>
            <a:off x="116556" y="1967297"/>
            <a:ext cx="1610484" cy="45798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06" y="1690688"/>
            <a:ext cx="3849774" cy="51330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95030"/>
            <a:ext cx="2943259" cy="39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5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Morfologia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303748" y="2047201"/>
            <a:ext cx="1548172" cy="22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283968" y="2708920"/>
            <a:ext cx="1548172" cy="22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4355976" y="2933655"/>
            <a:ext cx="1080120" cy="27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3077834" y="1844824"/>
            <a:ext cx="99011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r="19784"/>
          <a:stretch/>
        </p:blipFill>
        <p:spPr>
          <a:xfrm>
            <a:off x="1448988" y="1609441"/>
            <a:ext cx="6480720" cy="51364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 t="30020" r="34133" b="5336"/>
          <a:stretch/>
        </p:blipFill>
        <p:spPr>
          <a:xfrm>
            <a:off x="1737992" y="1844824"/>
            <a:ext cx="6316087" cy="482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Morfologia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303748" y="2047201"/>
            <a:ext cx="1548172" cy="22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283968" y="2708920"/>
            <a:ext cx="1548172" cy="22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4355976" y="2933655"/>
            <a:ext cx="1080120" cy="27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t="71131" r="50006" b="2401"/>
          <a:stretch/>
        </p:blipFill>
        <p:spPr>
          <a:xfrm>
            <a:off x="306038" y="2276872"/>
            <a:ext cx="3761906" cy="277797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1" t="78235" r="4341" b="3888"/>
          <a:stretch/>
        </p:blipFill>
        <p:spPr>
          <a:xfrm>
            <a:off x="4067944" y="4221088"/>
            <a:ext cx="4556144" cy="2088232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3077834" y="1844824"/>
            <a:ext cx="99011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6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Ciclo - fases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2060848"/>
            <a:ext cx="8153400" cy="4495800"/>
          </a:xfrm>
        </p:spPr>
        <p:txBody>
          <a:bodyPr>
            <a:normAutofit/>
          </a:bodyPr>
          <a:lstStyle/>
          <a:p>
            <a:r>
              <a:rPr lang="pt-BR" dirty="0" smtClean="0"/>
              <a:t>Inicial – 30 a 40 dias;</a:t>
            </a:r>
          </a:p>
          <a:p>
            <a:endParaRPr lang="pt-BR" dirty="0"/>
          </a:p>
          <a:p>
            <a:r>
              <a:rPr lang="pt-BR" dirty="0" smtClean="0"/>
              <a:t>Vegetativo – 100 a 130 dias;</a:t>
            </a:r>
          </a:p>
          <a:p>
            <a:endParaRPr lang="pt-BR" dirty="0"/>
          </a:p>
          <a:p>
            <a:r>
              <a:rPr lang="pt-BR" dirty="0" smtClean="0"/>
              <a:t>Crescimento das raízes de reserva – 80 a 100 dias;</a:t>
            </a:r>
          </a:p>
          <a:p>
            <a:endParaRPr lang="pt-BR" dirty="0"/>
          </a:p>
          <a:p>
            <a:r>
              <a:rPr lang="pt-BR" dirty="0" smtClean="0"/>
              <a:t>Maturação – 35 a 60 dias.</a:t>
            </a:r>
          </a:p>
        </p:txBody>
      </p:sp>
    </p:spTree>
    <p:extLst>
      <p:ext uri="{BB962C8B-B14F-4D97-AF65-F5344CB8AC3E}">
        <p14:creationId xmlns:p14="http://schemas.microsoft.com/office/powerpoint/2010/main" val="774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12648" y="2348880"/>
            <a:ext cx="784887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pt-BR" altLang="pt-BR" sz="2800" b="1" dirty="0" smtClean="0">
                <a:latin typeface="+mn-lt"/>
              </a:rPr>
              <a:t>‘Amarela </a:t>
            </a:r>
            <a:r>
              <a:rPr lang="pt-BR" altLang="pt-BR" sz="2800" b="1" dirty="0">
                <a:latin typeface="+mn-lt"/>
              </a:rPr>
              <a:t>Comum ou Amarela de </a:t>
            </a:r>
            <a:r>
              <a:rPr lang="pt-BR" altLang="pt-BR" sz="2800" b="1" dirty="0" smtClean="0">
                <a:latin typeface="+mn-lt"/>
              </a:rPr>
              <a:t>Carandaí’</a:t>
            </a:r>
            <a:endParaRPr lang="pt-BR" altLang="pt-BR" sz="2800" dirty="0" smtClean="0">
              <a:latin typeface="+mn-lt"/>
            </a:endParaRP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Porte médio.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Alta produtividade.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Ciclo </a:t>
            </a:r>
            <a:r>
              <a:rPr lang="pt-BR" altLang="pt-BR" sz="2000" dirty="0">
                <a:latin typeface="+mn-lt"/>
              </a:rPr>
              <a:t>de 10 a 12 </a:t>
            </a:r>
            <a:r>
              <a:rPr lang="pt-BR" altLang="pt-BR" sz="2000" dirty="0" smtClean="0">
                <a:latin typeface="+mn-lt"/>
              </a:rPr>
              <a:t>meses.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Rusticidade.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Raízes </a:t>
            </a:r>
            <a:r>
              <a:rPr lang="pt-BR" altLang="pt-BR" sz="2000" dirty="0">
                <a:latin typeface="+mn-lt"/>
              </a:rPr>
              <a:t>de coloração </a:t>
            </a:r>
            <a:r>
              <a:rPr lang="pt-BR" altLang="pt-BR" sz="2000" dirty="0" smtClean="0">
                <a:latin typeface="+mn-lt"/>
              </a:rPr>
              <a:t>amarela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 Intensa</a:t>
            </a:r>
            <a:r>
              <a:rPr lang="pt-BR" altLang="pt-BR" sz="2000" dirty="0">
                <a:latin typeface="+mn-lt"/>
              </a:rPr>
              <a:t>, cônico-cilíndricas e película </a:t>
            </a:r>
            <a:r>
              <a:rPr lang="pt-BR" altLang="pt-BR" sz="2000" dirty="0" smtClean="0">
                <a:latin typeface="+mn-lt"/>
              </a:rPr>
              <a:t>lisa.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Aroma </a:t>
            </a:r>
            <a:r>
              <a:rPr lang="pt-BR" altLang="pt-BR" sz="2000" dirty="0">
                <a:latin typeface="+mn-lt"/>
              </a:rPr>
              <a:t>típico e sabor adocicado</a:t>
            </a:r>
            <a:r>
              <a:rPr lang="pt-BR" altLang="pt-BR" sz="2000" dirty="0" smtClean="0">
                <a:latin typeface="+mn-lt"/>
              </a:rPr>
              <a:t>.</a:t>
            </a:r>
          </a:p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Boa </a:t>
            </a:r>
            <a:r>
              <a:rPr lang="pt-BR" altLang="pt-BR" sz="2000" dirty="0">
                <a:latin typeface="+mn-lt"/>
              </a:rPr>
              <a:t>para fritura.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Cultivares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3528" y="2348880"/>
            <a:ext cx="84425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pt-BR" altLang="pt-BR" sz="2800" b="1" dirty="0">
                <a:latin typeface="+mn-lt"/>
              </a:rPr>
              <a:t>‘Amarela de Senador </a:t>
            </a:r>
            <a:r>
              <a:rPr lang="pt-BR" altLang="pt-BR" sz="2800" b="1" dirty="0" smtClean="0">
                <a:latin typeface="+mn-lt"/>
              </a:rPr>
              <a:t>Amaral’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Seleção </a:t>
            </a:r>
            <a:r>
              <a:rPr lang="pt-BR" altLang="pt-BR" sz="2000" dirty="0">
                <a:latin typeface="+mn-lt"/>
              </a:rPr>
              <a:t>de clones obtidos a partir de sementes da Amarela </a:t>
            </a:r>
            <a:r>
              <a:rPr lang="pt-BR" altLang="pt-BR" sz="2000" dirty="0" smtClean="0">
                <a:latin typeface="+mn-lt"/>
              </a:rPr>
              <a:t>Comum.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Porte </a:t>
            </a:r>
            <a:r>
              <a:rPr lang="pt-BR" altLang="pt-BR" sz="2000" dirty="0">
                <a:latin typeface="+mn-lt"/>
              </a:rPr>
              <a:t>médio (ligeiramente menor que a Amarela Comum</a:t>
            </a:r>
            <a:r>
              <a:rPr lang="pt-BR" altLang="pt-BR" sz="2000" dirty="0" smtClean="0">
                <a:latin typeface="+mn-lt"/>
              </a:rPr>
              <a:t>).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Alta </a:t>
            </a:r>
            <a:r>
              <a:rPr lang="pt-BR" altLang="pt-BR" sz="2000" dirty="0">
                <a:latin typeface="+mn-lt"/>
              </a:rPr>
              <a:t>produtividade </a:t>
            </a:r>
            <a:r>
              <a:rPr lang="pt-BR" altLang="pt-BR" sz="2000" dirty="0" smtClean="0">
                <a:latin typeface="+mn-lt"/>
              </a:rPr>
              <a:t>(superior a 25 t ha</a:t>
            </a:r>
            <a:r>
              <a:rPr lang="pt-BR" altLang="pt-BR" sz="2000" baseline="30000" dirty="0" smtClean="0">
                <a:latin typeface="+mn-lt"/>
              </a:rPr>
              <a:t>-1</a:t>
            </a:r>
            <a:r>
              <a:rPr lang="pt-BR" altLang="pt-BR" sz="2000" dirty="0" smtClean="0">
                <a:latin typeface="+mn-lt"/>
              </a:rPr>
              <a:t>).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Precoce: ciclo </a:t>
            </a:r>
            <a:r>
              <a:rPr lang="pt-BR" altLang="pt-BR" sz="2000" dirty="0">
                <a:latin typeface="+mn-lt"/>
              </a:rPr>
              <a:t>de 8 a 9 </a:t>
            </a:r>
            <a:r>
              <a:rPr lang="pt-BR" altLang="pt-BR" sz="2000" dirty="0" smtClean="0">
                <a:latin typeface="+mn-lt"/>
              </a:rPr>
              <a:t>meses.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Tem maior </a:t>
            </a:r>
            <a:r>
              <a:rPr lang="pt-BR" altLang="pt-BR" sz="2000" dirty="0">
                <a:latin typeface="+mn-lt"/>
              </a:rPr>
              <a:t>tolerância a </a:t>
            </a:r>
            <a:r>
              <a:rPr lang="pt-BR" altLang="pt-BR" sz="2000" dirty="0" smtClean="0">
                <a:latin typeface="+mn-lt"/>
              </a:rPr>
              <a:t>nematoides</a:t>
            </a:r>
            <a:r>
              <a:rPr lang="pt-BR" altLang="pt-BR" sz="2000" dirty="0">
                <a:latin typeface="+mn-lt"/>
              </a:rPr>
              <a:t> </a:t>
            </a:r>
            <a:r>
              <a:rPr lang="pt-BR" altLang="pt-BR" sz="2000" dirty="0" smtClean="0">
                <a:latin typeface="+mn-lt"/>
              </a:rPr>
              <a:t>e maior </a:t>
            </a:r>
            <a:r>
              <a:rPr lang="pt-BR" altLang="pt-BR" sz="2000" dirty="0">
                <a:latin typeface="+mn-lt"/>
              </a:rPr>
              <a:t>suscetibilidade à </a:t>
            </a:r>
            <a:r>
              <a:rPr lang="pt-BR" altLang="pt-BR" sz="2000" dirty="0" smtClean="0">
                <a:latin typeface="+mn-lt"/>
              </a:rPr>
              <a:t>broca.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Qualidade de raiz: </a:t>
            </a:r>
            <a:r>
              <a:rPr lang="pt-BR" altLang="pt-BR" sz="2000" dirty="0">
                <a:latin typeface="+mn-lt"/>
              </a:rPr>
              <a:t>coloração amarela intensa, </a:t>
            </a:r>
            <a:r>
              <a:rPr lang="pt-BR" altLang="pt-BR" sz="2000" dirty="0" smtClean="0">
                <a:latin typeface="+mn-lt"/>
              </a:rPr>
              <a:t>cilíndricas, </a:t>
            </a:r>
            <a:r>
              <a:rPr lang="pt-BR" altLang="pt-BR" sz="2000" dirty="0">
                <a:latin typeface="+mn-lt"/>
              </a:rPr>
              <a:t>película </a:t>
            </a:r>
            <a:r>
              <a:rPr lang="pt-BR" altLang="pt-BR" sz="2000" dirty="0" smtClean="0">
                <a:latin typeface="+mn-lt"/>
              </a:rPr>
              <a:t>lisa, aroma </a:t>
            </a:r>
            <a:r>
              <a:rPr lang="pt-BR" altLang="pt-BR" sz="2000" dirty="0">
                <a:latin typeface="+mn-lt"/>
              </a:rPr>
              <a:t>típico e </a:t>
            </a:r>
            <a:r>
              <a:rPr lang="pt-BR" altLang="pt-BR" sz="2000" dirty="0" smtClean="0">
                <a:latin typeface="+mn-lt"/>
              </a:rPr>
              <a:t>sabor </a:t>
            </a:r>
            <a:r>
              <a:rPr lang="pt-BR" altLang="pt-BR" sz="2000" dirty="0">
                <a:latin typeface="+mn-lt"/>
              </a:rPr>
              <a:t>adocicado. </a:t>
            </a:r>
            <a:endParaRPr lang="pt-BR" altLang="pt-BR" sz="2000" dirty="0" smtClean="0">
              <a:latin typeface="+mn-lt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Inadequada à </a:t>
            </a:r>
            <a:r>
              <a:rPr lang="pt-BR" altLang="pt-BR" sz="2000" dirty="0">
                <a:latin typeface="+mn-lt"/>
              </a:rPr>
              <a:t>fritura.</a:t>
            </a:r>
            <a:br>
              <a:rPr lang="pt-BR" altLang="pt-BR" sz="2000" dirty="0">
                <a:latin typeface="+mn-lt"/>
              </a:rPr>
            </a:br>
            <a:endParaRPr lang="pt-BR" altLang="pt-BR" sz="2000" dirty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Cultivares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803148" y="2564904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pt-BR" altLang="pt-BR" sz="2800" b="1" dirty="0" smtClean="0">
                <a:latin typeface="+mn-lt"/>
              </a:rPr>
              <a:t>‘Branca’</a:t>
            </a:r>
            <a:endParaRPr lang="pt-BR" altLang="pt-BR" sz="2800" dirty="0">
              <a:latin typeface="+mn-lt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Porte </a:t>
            </a:r>
            <a:r>
              <a:rPr lang="pt-BR" altLang="pt-BR" sz="2000" dirty="0">
                <a:latin typeface="+mn-lt"/>
              </a:rPr>
              <a:t>grande – exige maior espaçamento. 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Produtividade </a:t>
            </a:r>
            <a:r>
              <a:rPr lang="pt-BR" altLang="pt-BR" sz="2000" dirty="0">
                <a:latin typeface="+mn-lt"/>
              </a:rPr>
              <a:t>muito </a:t>
            </a:r>
            <a:r>
              <a:rPr lang="pt-BR" altLang="pt-BR" sz="2000" dirty="0" smtClean="0">
                <a:latin typeface="+mn-lt"/>
              </a:rPr>
              <a:t>alta.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Ciclo </a:t>
            </a:r>
            <a:r>
              <a:rPr lang="pt-BR" altLang="pt-BR" sz="2000" dirty="0">
                <a:latin typeface="+mn-lt"/>
              </a:rPr>
              <a:t>de 10 a 12 </a:t>
            </a:r>
            <a:r>
              <a:rPr lang="pt-BR" altLang="pt-BR" sz="2000" dirty="0" smtClean="0">
                <a:latin typeface="+mn-lt"/>
              </a:rPr>
              <a:t>meses.</a:t>
            </a: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Resistência </a:t>
            </a:r>
            <a:r>
              <a:rPr lang="pt-BR" altLang="pt-BR" sz="2000" dirty="0">
                <a:latin typeface="+mn-lt"/>
              </a:rPr>
              <a:t>a </a:t>
            </a:r>
            <a:r>
              <a:rPr lang="pt-BR" altLang="pt-BR" sz="2000" dirty="0" smtClean="0">
                <a:latin typeface="+mn-lt"/>
              </a:rPr>
              <a:t>nematoides.</a:t>
            </a:r>
            <a:endParaRPr lang="pt-BR" altLang="pt-BR" sz="2000" dirty="0">
              <a:latin typeface="+mn-lt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Raízes </a:t>
            </a:r>
            <a:r>
              <a:rPr lang="pt-BR" altLang="pt-BR" sz="2000" dirty="0">
                <a:latin typeface="+mn-lt"/>
              </a:rPr>
              <a:t>brancas, muito compridas, </a:t>
            </a:r>
            <a:r>
              <a:rPr lang="pt-BR" altLang="pt-BR" sz="2000" dirty="0" smtClean="0">
                <a:latin typeface="+mn-lt"/>
              </a:rPr>
              <a:t>cônicas.</a:t>
            </a:r>
            <a:endParaRPr lang="pt-BR" altLang="pt-BR" sz="2000" dirty="0">
              <a:latin typeface="+mn-lt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Aroma </a:t>
            </a:r>
            <a:r>
              <a:rPr lang="pt-BR" altLang="pt-BR" sz="2000" dirty="0">
                <a:latin typeface="+mn-lt"/>
              </a:rPr>
              <a:t>e sabor suaves (sem </a:t>
            </a:r>
            <a:r>
              <a:rPr lang="pt-BR" altLang="pt-BR" sz="2000" dirty="0" smtClean="0">
                <a:latin typeface="+mn-lt"/>
              </a:rPr>
              <a:t>sabor </a:t>
            </a:r>
            <a:r>
              <a:rPr lang="pt-BR" altLang="pt-BR" sz="2000" dirty="0">
                <a:latin typeface="+mn-lt"/>
              </a:rPr>
              <a:t>intenso</a:t>
            </a:r>
            <a:r>
              <a:rPr lang="pt-BR" altLang="pt-BR" sz="2000" dirty="0" smtClean="0">
                <a:latin typeface="+mn-lt"/>
              </a:rPr>
              <a:t>).</a:t>
            </a:r>
            <a:endParaRPr lang="pt-BR" altLang="pt-BR" sz="2000" dirty="0">
              <a:latin typeface="+mn-lt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Muitos </a:t>
            </a:r>
            <a:r>
              <a:rPr lang="pt-BR" altLang="pt-BR" sz="2000" dirty="0">
                <a:latin typeface="+mn-lt"/>
              </a:rPr>
              <a:t>filhotes/planta.</a:t>
            </a:r>
            <a:br>
              <a:rPr lang="pt-BR" altLang="pt-BR" sz="2000" dirty="0">
                <a:latin typeface="+mn-lt"/>
              </a:rPr>
            </a:br>
            <a:r>
              <a:rPr lang="pt-BR" altLang="pt-BR" sz="2000" dirty="0">
                <a:latin typeface="+mn-lt"/>
              </a:rPr>
              <a:t/>
            </a:r>
            <a:br>
              <a:rPr lang="pt-BR" altLang="pt-BR" sz="2000" dirty="0">
                <a:latin typeface="+mn-lt"/>
              </a:rPr>
            </a:br>
            <a:endParaRPr lang="pt-BR" altLang="pt-BR" sz="2000" dirty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Cultivares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11560" y="2204864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80000"/>
              </a:lnSpc>
            </a:pPr>
            <a:r>
              <a:rPr lang="pt-BR" altLang="pt-BR" sz="2800" b="1" dirty="0" smtClean="0">
                <a:latin typeface="+mn-lt"/>
              </a:rPr>
              <a:t>‘Roxa </a:t>
            </a:r>
            <a:r>
              <a:rPr lang="pt-BR" altLang="pt-BR" sz="2800" b="1" dirty="0">
                <a:latin typeface="+mn-lt"/>
              </a:rPr>
              <a:t>de </a:t>
            </a:r>
            <a:r>
              <a:rPr lang="pt-BR" altLang="pt-BR" sz="2800" b="1" dirty="0" smtClean="0">
                <a:latin typeface="+mn-lt"/>
              </a:rPr>
              <a:t>Viçosa’</a:t>
            </a:r>
            <a:endParaRPr lang="pt-BR" altLang="pt-BR" sz="2000" dirty="0">
              <a:latin typeface="+mn-lt"/>
            </a:endParaRP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Porte médio.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Alta </a:t>
            </a:r>
            <a:r>
              <a:rPr lang="pt-BR" altLang="pt-BR" sz="2000" dirty="0">
                <a:latin typeface="+mn-lt"/>
              </a:rPr>
              <a:t>produtividade. </a:t>
            </a:r>
            <a:endParaRPr lang="pt-BR" altLang="pt-BR" sz="2000" dirty="0" smtClean="0">
              <a:latin typeface="+mn-lt"/>
            </a:endParaRP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Ciclo </a:t>
            </a:r>
            <a:r>
              <a:rPr lang="pt-BR" altLang="pt-BR" sz="2000" dirty="0">
                <a:latin typeface="+mn-lt"/>
              </a:rPr>
              <a:t>de 10 a 12 meses. </a:t>
            </a:r>
            <a:endParaRPr lang="pt-BR" altLang="pt-BR" sz="2000" dirty="0" smtClean="0">
              <a:latin typeface="+mn-lt"/>
            </a:endParaRP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Mais </a:t>
            </a:r>
            <a:r>
              <a:rPr lang="pt-BR" altLang="pt-BR" sz="2000" dirty="0">
                <a:latin typeface="+mn-lt"/>
              </a:rPr>
              <a:t>suscetível a </a:t>
            </a:r>
            <a:r>
              <a:rPr lang="pt-BR" altLang="pt-BR" sz="2000" dirty="0" smtClean="0">
                <a:latin typeface="+mn-lt"/>
              </a:rPr>
              <a:t>podridões.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Raízes </a:t>
            </a:r>
            <a:r>
              <a:rPr lang="pt-BR" altLang="pt-BR" sz="2000" dirty="0">
                <a:latin typeface="+mn-lt"/>
              </a:rPr>
              <a:t>amarelo-claro a creme, cônicas, película </a:t>
            </a:r>
            <a:r>
              <a:rPr lang="pt-BR" altLang="pt-BR" sz="2000" dirty="0" smtClean="0">
                <a:latin typeface="+mn-lt"/>
              </a:rPr>
              <a:t>lisa.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Aroma </a:t>
            </a:r>
            <a:r>
              <a:rPr lang="pt-BR" altLang="pt-BR" sz="2000" dirty="0">
                <a:latin typeface="+mn-lt"/>
              </a:rPr>
              <a:t>típico e sabor </a:t>
            </a:r>
            <a:r>
              <a:rPr lang="pt-BR" altLang="pt-BR" sz="2000" dirty="0" smtClean="0">
                <a:latin typeface="+mn-lt"/>
              </a:rPr>
              <a:t>adocicado.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Poucos </a:t>
            </a:r>
            <a:r>
              <a:rPr lang="pt-BR" altLang="pt-BR" sz="2000" dirty="0">
                <a:latin typeface="+mn-lt"/>
              </a:rPr>
              <a:t>filhotes/planta.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Cultivares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95536" y="2663279"/>
            <a:ext cx="83694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80000"/>
              </a:lnSpc>
            </a:pPr>
            <a:r>
              <a:rPr lang="pt-BR" altLang="pt-BR" sz="2800" b="1" dirty="0">
                <a:latin typeface="+mn-lt"/>
              </a:rPr>
              <a:t>‘BRS Rubia 41’ e ‘BRS Catarina 64’</a:t>
            </a:r>
          </a:p>
          <a:p>
            <a:pPr algn="ctr">
              <a:lnSpc>
                <a:spcPct val="180000"/>
              </a:lnSpc>
            </a:pPr>
            <a:endParaRPr lang="pt-BR" altLang="pt-BR" sz="2800" b="1" dirty="0" smtClean="0">
              <a:latin typeface="+mn-lt"/>
            </a:endParaRP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Porte médio (40 – 50 cm).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b="1" dirty="0" smtClean="0">
                <a:latin typeface="+mn-lt"/>
              </a:rPr>
              <a:t>Alta produtividade (&gt; 30 t ha</a:t>
            </a:r>
            <a:r>
              <a:rPr lang="pt-BR" altLang="pt-BR" sz="2000" b="1" baseline="30000" dirty="0" smtClean="0">
                <a:latin typeface="+mn-lt"/>
              </a:rPr>
              <a:t>-1</a:t>
            </a:r>
            <a:r>
              <a:rPr lang="pt-BR" altLang="pt-BR" sz="2000" b="1" dirty="0" smtClean="0">
                <a:latin typeface="+mn-lt"/>
              </a:rPr>
              <a:t>). 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Ciclo </a:t>
            </a:r>
            <a:r>
              <a:rPr lang="pt-BR" altLang="pt-BR" sz="2000" dirty="0">
                <a:latin typeface="+mn-lt"/>
              </a:rPr>
              <a:t>de </a:t>
            </a:r>
            <a:r>
              <a:rPr lang="pt-BR" altLang="pt-BR" sz="2000" dirty="0" smtClean="0">
                <a:latin typeface="+mn-lt"/>
              </a:rPr>
              <a:t>8 a 9 </a:t>
            </a:r>
            <a:r>
              <a:rPr lang="pt-BR" altLang="pt-BR" sz="2000" dirty="0">
                <a:latin typeface="+mn-lt"/>
              </a:rPr>
              <a:t>meses. </a:t>
            </a:r>
            <a:endParaRPr lang="pt-BR" altLang="pt-BR" sz="2000" dirty="0" smtClean="0">
              <a:latin typeface="+mn-lt"/>
            </a:endParaRP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Raízes amarela intensa, </a:t>
            </a:r>
            <a:r>
              <a:rPr lang="pt-BR" altLang="pt-BR" sz="2000" dirty="0">
                <a:latin typeface="+mn-lt"/>
              </a:rPr>
              <a:t>cônicas, película </a:t>
            </a:r>
            <a:r>
              <a:rPr lang="pt-BR" altLang="pt-BR" sz="2000" dirty="0" smtClean="0">
                <a:latin typeface="+mn-lt"/>
              </a:rPr>
              <a:t>lisa, com 15 a 20 cm.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dirty="0" smtClean="0">
                <a:latin typeface="+mn-lt"/>
              </a:rPr>
              <a:t>Aroma </a:t>
            </a:r>
            <a:r>
              <a:rPr lang="pt-BR" altLang="pt-BR" sz="2000" dirty="0">
                <a:latin typeface="+mn-lt"/>
              </a:rPr>
              <a:t>típico e sabor adocicado</a:t>
            </a:r>
            <a:r>
              <a:rPr lang="pt-BR" altLang="pt-BR" sz="2000" dirty="0" smtClean="0">
                <a:latin typeface="+mn-lt"/>
              </a:rPr>
              <a:t>.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sz="2000" b="1" dirty="0" smtClean="0">
                <a:latin typeface="+mn-lt"/>
              </a:rPr>
              <a:t>Muitos </a:t>
            </a:r>
            <a:r>
              <a:rPr lang="pt-BR" altLang="pt-BR" sz="2000" b="1" dirty="0">
                <a:latin typeface="+mn-lt"/>
              </a:rPr>
              <a:t>filhotes/planta. </a:t>
            </a:r>
            <a:r>
              <a:rPr lang="pt-BR" altLang="pt-BR" sz="2000" dirty="0">
                <a:latin typeface="+mn-lt"/>
              </a:rPr>
              <a:t/>
            </a:r>
            <a:br>
              <a:rPr lang="pt-BR" altLang="pt-BR" sz="2000" dirty="0">
                <a:latin typeface="+mn-lt"/>
              </a:rPr>
            </a:br>
            <a:endParaRPr lang="pt-BR" altLang="pt-BR" sz="2000" dirty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Cultivares - Lançamento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Propagação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Propagação vegetativa – rebentos,</a:t>
            </a:r>
          </a:p>
          <a:p>
            <a:endParaRPr lang="pt-BR" dirty="0" smtClean="0"/>
          </a:p>
          <a:p>
            <a:r>
              <a:rPr lang="pt-BR" dirty="0" smtClean="0"/>
              <a:t>Seleção : matrizes saudáveis e vigorosas,</a:t>
            </a:r>
          </a:p>
          <a:p>
            <a:endParaRPr lang="pt-BR" dirty="0" smtClean="0"/>
          </a:p>
          <a:p>
            <a:r>
              <a:rPr lang="pt-BR" dirty="0" smtClean="0"/>
              <a:t>Propagação convencional X mudas enraizadas.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69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755576" y="23562"/>
            <a:ext cx="81391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pt-BR" altLang="pt-B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Centro de origem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644008" y="6534914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Mapa: Internet</a:t>
            </a:r>
            <a:endParaRPr lang="pt-BR" sz="1200" dirty="0">
              <a:latin typeface="+mj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r="-1416" b="11150"/>
          <a:stretch/>
        </p:blipFill>
        <p:spPr>
          <a:xfrm>
            <a:off x="2268545" y="1667198"/>
            <a:ext cx="5113174" cy="511256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23728" y="5373216"/>
            <a:ext cx="1368152" cy="1438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2987823" y="1519881"/>
            <a:ext cx="2115517" cy="2773215"/>
          </a:xfrm>
          <a:custGeom>
            <a:avLst/>
            <a:gdLst>
              <a:gd name="connsiteX0" fmla="*/ 741722 w 2273960"/>
              <a:gd name="connsiteY0" fmla="*/ 172995 h 2990335"/>
              <a:gd name="connsiteX1" fmla="*/ 741722 w 2273960"/>
              <a:gd name="connsiteY1" fmla="*/ 172995 h 2990335"/>
              <a:gd name="connsiteX2" fmla="*/ 902360 w 2273960"/>
              <a:gd name="connsiteY2" fmla="*/ 86497 h 2990335"/>
              <a:gd name="connsiteX3" fmla="*/ 1001214 w 2273960"/>
              <a:gd name="connsiteY3" fmla="*/ 37070 h 2990335"/>
              <a:gd name="connsiteX4" fmla="*/ 1050641 w 2273960"/>
              <a:gd name="connsiteY4" fmla="*/ 24714 h 2990335"/>
              <a:gd name="connsiteX5" fmla="*/ 1161851 w 2273960"/>
              <a:gd name="connsiteY5" fmla="*/ 12357 h 2990335"/>
              <a:gd name="connsiteX6" fmla="*/ 1248349 w 2273960"/>
              <a:gd name="connsiteY6" fmla="*/ 0 h 2990335"/>
              <a:gd name="connsiteX7" fmla="*/ 1483127 w 2273960"/>
              <a:gd name="connsiteY7" fmla="*/ 12357 h 2990335"/>
              <a:gd name="connsiteX8" fmla="*/ 1606695 w 2273960"/>
              <a:gd name="connsiteY8" fmla="*/ 24714 h 2990335"/>
              <a:gd name="connsiteX9" fmla="*/ 1890900 w 2273960"/>
              <a:gd name="connsiteY9" fmla="*/ 37070 h 2990335"/>
              <a:gd name="connsiteX10" fmla="*/ 2014468 w 2273960"/>
              <a:gd name="connsiteY10" fmla="*/ 61784 h 2990335"/>
              <a:gd name="connsiteX11" fmla="*/ 2063895 w 2273960"/>
              <a:gd name="connsiteY11" fmla="*/ 86497 h 2990335"/>
              <a:gd name="connsiteX12" fmla="*/ 2113322 w 2273960"/>
              <a:gd name="connsiteY12" fmla="*/ 160638 h 2990335"/>
              <a:gd name="connsiteX13" fmla="*/ 2138035 w 2273960"/>
              <a:gd name="connsiteY13" fmla="*/ 197708 h 2990335"/>
              <a:gd name="connsiteX14" fmla="*/ 2162749 w 2273960"/>
              <a:gd name="connsiteY14" fmla="*/ 271849 h 2990335"/>
              <a:gd name="connsiteX15" fmla="*/ 2175105 w 2273960"/>
              <a:gd name="connsiteY15" fmla="*/ 308919 h 2990335"/>
              <a:gd name="connsiteX16" fmla="*/ 2150392 w 2273960"/>
              <a:gd name="connsiteY16" fmla="*/ 630195 h 2990335"/>
              <a:gd name="connsiteX17" fmla="*/ 2125678 w 2273960"/>
              <a:gd name="connsiteY17" fmla="*/ 704335 h 2990335"/>
              <a:gd name="connsiteX18" fmla="*/ 2063895 w 2273960"/>
              <a:gd name="connsiteY18" fmla="*/ 815546 h 2990335"/>
              <a:gd name="connsiteX19" fmla="*/ 2026824 w 2273960"/>
              <a:gd name="connsiteY19" fmla="*/ 840260 h 2990335"/>
              <a:gd name="connsiteX20" fmla="*/ 2014468 w 2273960"/>
              <a:gd name="connsiteY20" fmla="*/ 877330 h 2990335"/>
              <a:gd name="connsiteX21" fmla="*/ 1977397 w 2273960"/>
              <a:gd name="connsiteY21" fmla="*/ 889687 h 2990335"/>
              <a:gd name="connsiteX22" fmla="*/ 1866187 w 2273960"/>
              <a:gd name="connsiteY22" fmla="*/ 939114 h 2990335"/>
              <a:gd name="connsiteX23" fmla="*/ 1829116 w 2273960"/>
              <a:gd name="connsiteY23" fmla="*/ 951470 h 2990335"/>
              <a:gd name="connsiteX24" fmla="*/ 1779689 w 2273960"/>
              <a:gd name="connsiteY24" fmla="*/ 976184 h 2990335"/>
              <a:gd name="connsiteX25" fmla="*/ 1680835 w 2273960"/>
              <a:gd name="connsiteY25" fmla="*/ 1000897 h 2990335"/>
              <a:gd name="connsiteX26" fmla="*/ 1594338 w 2273960"/>
              <a:gd name="connsiteY26" fmla="*/ 1025611 h 2990335"/>
              <a:gd name="connsiteX27" fmla="*/ 1507841 w 2273960"/>
              <a:gd name="connsiteY27" fmla="*/ 1050324 h 2990335"/>
              <a:gd name="connsiteX28" fmla="*/ 1433700 w 2273960"/>
              <a:gd name="connsiteY28" fmla="*/ 1112108 h 2990335"/>
              <a:gd name="connsiteX29" fmla="*/ 1371916 w 2273960"/>
              <a:gd name="connsiteY29" fmla="*/ 1186249 h 2990335"/>
              <a:gd name="connsiteX30" fmla="*/ 1310133 w 2273960"/>
              <a:gd name="connsiteY30" fmla="*/ 1371600 h 2990335"/>
              <a:gd name="connsiteX31" fmla="*/ 1297776 w 2273960"/>
              <a:gd name="connsiteY31" fmla="*/ 1408670 h 2990335"/>
              <a:gd name="connsiteX32" fmla="*/ 1285419 w 2273960"/>
              <a:gd name="connsiteY32" fmla="*/ 1445741 h 2990335"/>
              <a:gd name="connsiteX33" fmla="*/ 1322489 w 2273960"/>
              <a:gd name="connsiteY33" fmla="*/ 1606378 h 2990335"/>
              <a:gd name="connsiteX34" fmla="*/ 1359560 w 2273960"/>
              <a:gd name="connsiteY34" fmla="*/ 1618735 h 2990335"/>
              <a:gd name="connsiteX35" fmla="*/ 1396630 w 2273960"/>
              <a:gd name="connsiteY35" fmla="*/ 1655805 h 2990335"/>
              <a:gd name="connsiteX36" fmla="*/ 1433700 w 2273960"/>
              <a:gd name="connsiteY36" fmla="*/ 1680519 h 2990335"/>
              <a:gd name="connsiteX37" fmla="*/ 1483127 w 2273960"/>
              <a:gd name="connsiteY37" fmla="*/ 1754660 h 2990335"/>
              <a:gd name="connsiteX38" fmla="*/ 1532554 w 2273960"/>
              <a:gd name="connsiteY38" fmla="*/ 1828800 h 2990335"/>
              <a:gd name="connsiteX39" fmla="*/ 1557268 w 2273960"/>
              <a:gd name="connsiteY39" fmla="*/ 1865870 h 2990335"/>
              <a:gd name="connsiteX40" fmla="*/ 1594338 w 2273960"/>
              <a:gd name="connsiteY40" fmla="*/ 1902941 h 2990335"/>
              <a:gd name="connsiteX41" fmla="*/ 1656122 w 2273960"/>
              <a:gd name="connsiteY41" fmla="*/ 1964724 h 2990335"/>
              <a:gd name="connsiteX42" fmla="*/ 1779689 w 2273960"/>
              <a:gd name="connsiteY42" fmla="*/ 2001795 h 2990335"/>
              <a:gd name="connsiteX43" fmla="*/ 1816760 w 2273960"/>
              <a:gd name="connsiteY43" fmla="*/ 2014151 h 2990335"/>
              <a:gd name="connsiteX44" fmla="*/ 1977397 w 2273960"/>
              <a:gd name="connsiteY44" fmla="*/ 2026508 h 2990335"/>
              <a:gd name="connsiteX45" fmla="*/ 2063895 w 2273960"/>
              <a:gd name="connsiteY45" fmla="*/ 2051222 h 2990335"/>
              <a:gd name="connsiteX46" fmla="*/ 2100965 w 2273960"/>
              <a:gd name="connsiteY46" fmla="*/ 2075935 h 2990335"/>
              <a:gd name="connsiteX47" fmla="*/ 2162749 w 2273960"/>
              <a:gd name="connsiteY47" fmla="*/ 2137719 h 2990335"/>
              <a:gd name="connsiteX48" fmla="*/ 2199819 w 2273960"/>
              <a:gd name="connsiteY48" fmla="*/ 2211860 h 2990335"/>
              <a:gd name="connsiteX49" fmla="*/ 2249246 w 2273960"/>
              <a:gd name="connsiteY49" fmla="*/ 2286000 h 2990335"/>
              <a:gd name="connsiteX50" fmla="*/ 2273960 w 2273960"/>
              <a:gd name="connsiteY50" fmla="*/ 2360141 h 2990335"/>
              <a:gd name="connsiteX51" fmla="*/ 2249246 w 2273960"/>
              <a:gd name="connsiteY51" fmla="*/ 2693773 h 2990335"/>
              <a:gd name="connsiteX52" fmla="*/ 2224533 w 2273960"/>
              <a:gd name="connsiteY52" fmla="*/ 2767914 h 2990335"/>
              <a:gd name="connsiteX53" fmla="*/ 2199819 w 2273960"/>
              <a:gd name="connsiteY53" fmla="*/ 2804984 h 2990335"/>
              <a:gd name="connsiteX54" fmla="*/ 2138035 w 2273960"/>
              <a:gd name="connsiteY54" fmla="*/ 2879124 h 2990335"/>
              <a:gd name="connsiteX55" fmla="*/ 2113322 w 2273960"/>
              <a:gd name="connsiteY55" fmla="*/ 2916195 h 2990335"/>
              <a:gd name="connsiteX56" fmla="*/ 2002111 w 2273960"/>
              <a:gd name="connsiteY56" fmla="*/ 2977978 h 2990335"/>
              <a:gd name="connsiteX57" fmla="*/ 1952684 w 2273960"/>
              <a:gd name="connsiteY57" fmla="*/ 2990335 h 2990335"/>
              <a:gd name="connsiteX58" fmla="*/ 1717905 w 2273960"/>
              <a:gd name="connsiteY58" fmla="*/ 2977978 h 2990335"/>
              <a:gd name="connsiteX59" fmla="*/ 1643765 w 2273960"/>
              <a:gd name="connsiteY59" fmla="*/ 2928551 h 2990335"/>
              <a:gd name="connsiteX60" fmla="*/ 1594338 w 2273960"/>
              <a:gd name="connsiteY60" fmla="*/ 2903838 h 2990335"/>
              <a:gd name="connsiteX61" fmla="*/ 1520197 w 2273960"/>
              <a:gd name="connsiteY61" fmla="*/ 2842054 h 2990335"/>
              <a:gd name="connsiteX62" fmla="*/ 1483127 w 2273960"/>
              <a:gd name="connsiteY62" fmla="*/ 2829697 h 2990335"/>
              <a:gd name="connsiteX63" fmla="*/ 1446057 w 2273960"/>
              <a:gd name="connsiteY63" fmla="*/ 2804984 h 2990335"/>
              <a:gd name="connsiteX64" fmla="*/ 1371916 w 2273960"/>
              <a:gd name="connsiteY64" fmla="*/ 2780270 h 2990335"/>
              <a:gd name="connsiteX65" fmla="*/ 1334846 w 2273960"/>
              <a:gd name="connsiteY65" fmla="*/ 2755557 h 2990335"/>
              <a:gd name="connsiteX66" fmla="*/ 1297776 w 2273960"/>
              <a:gd name="connsiteY66" fmla="*/ 2743200 h 2990335"/>
              <a:gd name="connsiteX67" fmla="*/ 1223635 w 2273960"/>
              <a:gd name="connsiteY67" fmla="*/ 2693773 h 2990335"/>
              <a:gd name="connsiteX68" fmla="*/ 1186565 w 2273960"/>
              <a:gd name="connsiteY68" fmla="*/ 2656703 h 2990335"/>
              <a:gd name="connsiteX69" fmla="*/ 1137138 w 2273960"/>
              <a:gd name="connsiteY69" fmla="*/ 2631989 h 2990335"/>
              <a:gd name="connsiteX70" fmla="*/ 1062997 w 2273960"/>
              <a:gd name="connsiteY70" fmla="*/ 2557849 h 2990335"/>
              <a:gd name="connsiteX71" fmla="*/ 1038284 w 2273960"/>
              <a:gd name="connsiteY71" fmla="*/ 2520778 h 2990335"/>
              <a:gd name="connsiteX72" fmla="*/ 964143 w 2273960"/>
              <a:gd name="connsiteY72" fmla="*/ 2471351 h 2990335"/>
              <a:gd name="connsiteX73" fmla="*/ 914716 w 2273960"/>
              <a:gd name="connsiteY73" fmla="*/ 2409568 h 2990335"/>
              <a:gd name="connsiteX74" fmla="*/ 865289 w 2273960"/>
              <a:gd name="connsiteY74" fmla="*/ 2335427 h 2990335"/>
              <a:gd name="connsiteX75" fmla="*/ 828219 w 2273960"/>
              <a:gd name="connsiteY75" fmla="*/ 2298357 h 2990335"/>
              <a:gd name="connsiteX76" fmla="*/ 778792 w 2273960"/>
              <a:gd name="connsiteY76" fmla="*/ 2236573 h 2990335"/>
              <a:gd name="connsiteX77" fmla="*/ 766435 w 2273960"/>
              <a:gd name="connsiteY77" fmla="*/ 2199503 h 2990335"/>
              <a:gd name="connsiteX78" fmla="*/ 729365 w 2273960"/>
              <a:gd name="connsiteY78" fmla="*/ 2162433 h 2990335"/>
              <a:gd name="connsiteX79" fmla="*/ 679938 w 2273960"/>
              <a:gd name="connsiteY79" fmla="*/ 2088292 h 2990335"/>
              <a:gd name="connsiteX80" fmla="*/ 630511 w 2273960"/>
              <a:gd name="connsiteY80" fmla="*/ 2014151 h 2990335"/>
              <a:gd name="connsiteX81" fmla="*/ 605797 w 2273960"/>
              <a:gd name="connsiteY81" fmla="*/ 1977081 h 2990335"/>
              <a:gd name="connsiteX82" fmla="*/ 531657 w 2273960"/>
              <a:gd name="connsiteY82" fmla="*/ 1902941 h 2990335"/>
              <a:gd name="connsiteX83" fmla="*/ 457516 w 2273960"/>
              <a:gd name="connsiteY83" fmla="*/ 1791730 h 2990335"/>
              <a:gd name="connsiteX84" fmla="*/ 432803 w 2273960"/>
              <a:gd name="connsiteY84" fmla="*/ 1754660 h 2990335"/>
              <a:gd name="connsiteX85" fmla="*/ 371019 w 2273960"/>
              <a:gd name="connsiteY85" fmla="*/ 1680519 h 2990335"/>
              <a:gd name="connsiteX86" fmla="*/ 333949 w 2273960"/>
              <a:gd name="connsiteY86" fmla="*/ 1643449 h 2990335"/>
              <a:gd name="connsiteX87" fmla="*/ 210381 w 2273960"/>
              <a:gd name="connsiteY87" fmla="*/ 1495168 h 2990335"/>
              <a:gd name="connsiteX88" fmla="*/ 148597 w 2273960"/>
              <a:gd name="connsiteY88" fmla="*/ 1408670 h 2990335"/>
              <a:gd name="connsiteX89" fmla="*/ 123884 w 2273960"/>
              <a:gd name="connsiteY89" fmla="*/ 1359243 h 2990335"/>
              <a:gd name="connsiteX90" fmla="*/ 74457 w 2273960"/>
              <a:gd name="connsiteY90" fmla="*/ 1297460 h 2990335"/>
              <a:gd name="connsiteX91" fmla="*/ 49743 w 2273960"/>
              <a:gd name="connsiteY91" fmla="*/ 1260389 h 2990335"/>
              <a:gd name="connsiteX92" fmla="*/ 25030 w 2273960"/>
              <a:gd name="connsiteY92" fmla="*/ 1173892 h 2990335"/>
              <a:gd name="connsiteX93" fmla="*/ 12673 w 2273960"/>
              <a:gd name="connsiteY93" fmla="*/ 1136822 h 2990335"/>
              <a:gd name="connsiteX94" fmla="*/ 316 w 2273960"/>
              <a:gd name="connsiteY94" fmla="*/ 1062681 h 2990335"/>
              <a:gd name="connsiteX95" fmla="*/ 25030 w 2273960"/>
              <a:gd name="connsiteY95" fmla="*/ 1000897 h 2990335"/>
              <a:gd name="connsiteX96" fmla="*/ 86814 w 2273960"/>
              <a:gd name="connsiteY96" fmla="*/ 926757 h 2990335"/>
              <a:gd name="connsiteX97" fmla="*/ 148597 w 2273960"/>
              <a:gd name="connsiteY97" fmla="*/ 889687 h 2990335"/>
              <a:gd name="connsiteX98" fmla="*/ 198024 w 2273960"/>
              <a:gd name="connsiteY98" fmla="*/ 852616 h 2990335"/>
              <a:gd name="connsiteX99" fmla="*/ 235095 w 2273960"/>
              <a:gd name="connsiteY99" fmla="*/ 815546 h 2990335"/>
              <a:gd name="connsiteX100" fmla="*/ 309235 w 2273960"/>
              <a:gd name="connsiteY100" fmla="*/ 790833 h 2990335"/>
              <a:gd name="connsiteX101" fmla="*/ 346305 w 2273960"/>
              <a:gd name="connsiteY101" fmla="*/ 778476 h 2990335"/>
              <a:gd name="connsiteX102" fmla="*/ 494587 w 2273960"/>
              <a:gd name="connsiteY102" fmla="*/ 729049 h 2990335"/>
              <a:gd name="connsiteX103" fmla="*/ 531657 w 2273960"/>
              <a:gd name="connsiteY103" fmla="*/ 716692 h 2990335"/>
              <a:gd name="connsiteX104" fmla="*/ 568727 w 2273960"/>
              <a:gd name="connsiteY104" fmla="*/ 704335 h 2990335"/>
              <a:gd name="connsiteX105" fmla="*/ 593441 w 2273960"/>
              <a:gd name="connsiteY105" fmla="*/ 667265 h 2990335"/>
              <a:gd name="connsiteX106" fmla="*/ 618154 w 2273960"/>
              <a:gd name="connsiteY106" fmla="*/ 593124 h 2990335"/>
              <a:gd name="connsiteX107" fmla="*/ 655224 w 2273960"/>
              <a:gd name="connsiteY107" fmla="*/ 481914 h 2990335"/>
              <a:gd name="connsiteX108" fmla="*/ 692295 w 2273960"/>
              <a:gd name="connsiteY108" fmla="*/ 370703 h 2990335"/>
              <a:gd name="connsiteX109" fmla="*/ 704651 w 2273960"/>
              <a:gd name="connsiteY109" fmla="*/ 333633 h 2990335"/>
              <a:gd name="connsiteX110" fmla="*/ 729365 w 2273960"/>
              <a:gd name="connsiteY110" fmla="*/ 210065 h 2990335"/>
              <a:gd name="connsiteX111" fmla="*/ 791149 w 2273960"/>
              <a:gd name="connsiteY111" fmla="*/ 148281 h 2990335"/>
              <a:gd name="connsiteX112" fmla="*/ 741722 w 2273960"/>
              <a:gd name="connsiteY112" fmla="*/ 172995 h 299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273960" h="2990335">
                <a:moveTo>
                  <a:pt x="741722" y="172995"/>
                </a:moveTo>
                <a:lnTo>
                  <a:pt x="741722" y="172995"/>
                </a:lnTo>
                <a:cubicBezTo>
                  <a:pt x="923923" y="59119"/>
                  <a:pt x="767658" y="148668"/>
                  <a:pt x="902360" y="86497"/>
                </a:cubicBezTo>
                <a:cubicBezTo>
                  <a:pt x="935810" y="71059"/>
                  <a:pt x="965473" y="46005"/>
                  <a:pt x="1001214" y="37070"/>
                </a:cubicBezTo>
                <a:cubicBezTo>
                  <a:pt x="1017690" y="32951"/>
                  <a:pt x="1033856" y="27296"/>
                  <a:pt x="1050641" y="24714"/>
                </a:cubicBezTo>
                <a:cubicBezTo>
                  <a:pt x="1087505" y="19043"/>
                  <a:pt x="1124841" y="16983"/>
                  <a:pt x="1161851" y="12357"/>
                </a:cubicBezTo>
                <a:cubicBezTo>
                  <a:pt x="1190751" y="8744"/>
                  <a:pt x="1219516" y="4119"/>
                  <a:pt x="1248349" y="0"/>
                </a:cubicBezTo>
                <a:lnTo>
                  <a:pt x="1483127" y="12357"/>
                </a:lnTo>
                <a:cubicBezTo>
                  <a:pt x="1524424" y="15205"/>
                  <a:pt x="1565376" y="22210"/>
                  <a:pt x="1606695" y="24714"/>
                </a:cubicBezTo>
                <a:cubicBezTo>
                  <a:pt x="1701346" y="30450"/>
                  <a:pt x="1796165" y="32951"/>
                  <a:pt x="1890900" y="37070"/>
                </a:cubicBezTo>
                <a:cubicBezTo>
                  <a:pt x="1916528" y="41341"/>
                  <a:pt x="1984973" y="50723"/>
                  <a:pt x="2014468" y="61784"/>
                </a:cubicBezTo>
                <a:cubicBezTo>
                  <a:pt x="2031715" y="68252"/>
                  <a:pt x="2047419" y="78259"/>
                  <a:pt x="2063895" y="86497"/>
                </a:cubicBezTo>
                <a:lnTo>
                  <a:pt x="2113322" y="160638"/>
                </a:lnTo>
                <a:cubicBezTo>
                  <a:pt x="2121560" y="172995"/>
                  <a:pt x="2133339" y="183619"/>
                  <a:pt x="2138035" y="197708"/>
                </a:cubicBezTo>
                <a:lnTo>
                  <a:pt x="2162749" y="271849"/>
                </a:lnTo>
                <a:lnTo>
                  <a:pt x="2175105" y="308919"/>
                </a:lnTo>
                <a:cubicBezTo>
                  <a:pt x="2172685" y="354909"/>
                  <a:pt x="2169571" y="547090"/>
                  <a:pt x="2150392" y="630195"/>
                </a:cubicBezTo>
                <a:cubicBezTo>
                  <a:pt x="2144534" y="655578"/>
                  <a:pt x="2133916" y="679622"/>
                  <a:pt x="2125678" y="704335"/>
                </a:cubicBezTo>
                <a:cubicBezTo>
                  <a:pt x="2112801" y="742966"/>
                  <a:pt x="2100317" y="791264"/>
                  <a:pt x="2063895" y="815546"/>
                </a:cubicBezTo>
                <a:lnTo>
                  <a:pt x="2026824" y="840260"/>
                </a:lnTo>
                <a:cubicBezTo>
                  <a:pt x="2022705" y="852617"/>
                  <a:pt x="2023678" y="868120"/>
                  <a:pt x="2014468" y="877330"/>
                </a:cubicBezTo>
                <a:cubicBezTo>
                  <a:pt x="2005258" y="886540"/>
                  <a:pt x="1989047" y="883862"/>
                  <a:pt x="1977397" y="889687"/>
                </a:cubicBezTo>
                <a:cubicBezTo>
                  <a:pt x="1859910" y="948430"/>
                  <a:pt x="2057457" y="875358"/>
                  <a:pt x="1866187" y="939114"/>
                </a:cubicBezTo>
                <a:cubicBezTo>
                  <a:pt x="1853830" y="943233"/>
                  <a:pt x="1840766" y="945645"/>
                  <a:pt x="1829116" y="951470"/>
                </a:cubicBezTo>
                <a:cubicBezTo>
                  <a:pt x="1812640" y="959708"/>
                  <a:pt x="1797164" y="970359"/>
                  <a:pt x="1779689" y="976184"/>
                </a:cubicBezTo>
                <a:cubicBezTo>
                  <a:pt x="1747467" y="986925"/>
                  <a:pt x="1713786" y="992659"/>
                  <a:pt x="1680835" y="1000897"/>
                </a:cubicBezTo>
                <a:cubicBezTo>
                  <a:pt x="1526347" y="1039519"/>
                  <a:pt x="1718406" y="990162"/>
                  <a:pt x="1594338" y="1025611"/>
                </a:cubicBezTo>
                <a:cubicBezTo>
                  <a:pt x="1485702" y="1056651"/>
                  <a:pt x="1596742" y="1020692"/>
                  <a:pt x="1507841" y="1050324"/>
                </a:cubicBezTo>
                <a:cubicBezTo>
                  <a:pt x="1399537" y="1158628"/>
                  <a:pt x="1536921" y="1026091"/>
                  <a:pt x="1433700" y="1112108"/>
                </a:cubicBezTo>
                <a:cubicBezTo>
                  <a:pt x="1398022" y="1141840"/>
                  <a:pt x="1396216" y="1149799"/>
                  <a:pt x="1371916" y="1186249"/>
                </a:cubicBezTo>
                <a:lnTo>
                  <a:pt x="1310133" y="1371600"/>
                </a:lnTo>
                <a:lnTo>
                  <a:pt x="1297776" y="1408670"/>
                </a:lnTo>
                <a:lnTo>
                  <a:pt x="1285419" y="1445741"/>
                </a:lnTo>
                <a:cubicBezTo>
                  <a:pt x="1286289" y="1451828"/>
                  <a:pt x="1302136" y="1599594"/>
                  <a:pt x="1322489" y="1606378"/>
                </a:cubicBezTo>
                <a:lnTo>
                  <a:pt x="1359560" y="1618735"/>
                </a:lnTo>
                <a:cubicBezTo>
                  <a:pt x="1371917" y="1631092"/>
                  <a:pt x="1383205" y="1644618"/>
                  <a:pt x="1396630" y="1655805"/>
                </a:cubicBezTo>
                <a:cubicBezTo>
                  <a:pt x="1408039" y="1665312"/>
                  <a:pt x="1423921" y="1669342"/>
                  <a:pt x="1433700" y="1680519"/>
                </a:cubicBezTo>
                <a:cubicBezTo>
                  <a:pt x="1453259" y="1702872"/>
                  <a:pt x="1466651" y="1729946"/>
                  <a:pt x="1483127" y="1754660"/>
                </a:cubicBezTo>
                <a:lnTo>
                  <a:pt x="1532554" y="1828800"/>
                </a:lnTo>
                <a:cubicBezTo>
                  <a:pt x="1540792" y="1841157"/>
                  <a:pt x="1546767" y="1855369"/>
                  <a:pt x="1557268" y="1865870"/>
                </a:cubicBezTo>
                <a:cubicBezTo>
                  <a:pt x="1569625" y="1878227"/>
                  <a:pt x="1583151" y="1889516"/>
                  <a:pt x="1594338" y="1902941"/>
                </a:cubicBezTo>
                <a:cubicBezTo>
                  <a:pt x="1625837" y="1940740"/>
                  <a:pt x="1608147" y="1943402"/>
                  <a:pt x="1656122" y="1964724"/>
                </a:cubicBezTo>
                <a:cubicBezTo>
                  <a:pt x="1708976" y="1988215"/>
                  <a:pt x="1729370" y="1987418"/>
                  <a:pt x="1779689" y="2001795"/>
                </a:cubicBezTo>
                <a:cubicBezTo>
                  <a:pt x="1792213" y="2005373"/>
                  <a:pt x="1803835" y="2012535"/>
                  <a:pt x="1816760" y="2014151"/>
                </a:cubicBezTo>
                <a:cubicBezTo>
                  <a:pt x="1870049" y="2020812"/>
                  <a:pt x="1923851" y="2022389"/>
                  <a:pt x="1977397" y="2026508"/>
                </a:cubicBezTo>
                <a:cubicBezTo>
                  <a:pt x="1993234" y="2030467"/>
                  <a:pt x="2046168" y="2042359"/>
                  <a:pt x="2063895" y="2051222"/>
                </a:cubicBezTo>
                <a:cubicBezTo>
                  <a:pt x="2077178" y="2057863"/>
                  <a:pt x="2088608" y="2067697"/>
                  <a:pt x="2100965" y="2075935"/>
                </a:cubicBezTo>
                <a:cubicBezTo>
                  <a:pt x="2166865" y="2174787"/>
                  <a:pt x="2080371" y="2055341"/>
                  <a:pt x="2162749" y="2137719"/>
                </a:cubicBezTo>
                <a:cubicBezTo>
                  <a:pt x="2203890" y="2178860"/>
                  <a:pt x="2174694" y="2166636"/>
                  <a:pt x="2199819" y="2211860"/>
                </a:cubicBezTo>
                <a:cubicBezTo>
                  <a:pt x="2214243" y="2237824"/>
                  <a:pt x="2239853" y="2257822"/>
                  <a:pt x="2249246" y="2286000"/>
                </a:cubicBezTo>
                <a:lnTo>
                  <a:pt x="2273960" y="2360141"/>
                </a:lnTo>
                <a:cubicBezTo>
                  <a:pt x="2267556" y="2507425"/>
                  <a:pt x="2283403" y="2579914"/>
                  <a:pt x="2249246" y="2693773"/>
                </a:cubicBezTo>
                <a:cubicBezTo>
                  <a:pt x="2241761" y="2718725"/>
                  <a:pt x="2238983" y="2746239"/>
                  <a:pt x="2224533" y="2767914"/>
                </a:cubicBezTo>
                <a:cubicBezTo>
                  <a:pt x="2216295" y="2780271"/>
                  <a:pt x="2207187" y="2792090"/>
                  <a:pt x="2199819" y="2804984"/>
                </a:cubicBezTo>
                <a:cubicBezTo>
                  <a:pt x="2161227" y="2872518"/>
                  <a:pt x="2196266" y="2840304"/>
                  <a:pt x="2138035" y="2879124"/>
                </a:cubicBezTo>
                <a:cubicBezTo>
                  <a:pt x="2129797" y="2891481"/>
                  <a:pt x="2124499" y="2906415"/>
                  <a:pt x="2113322" y="2916195"/>
                </a:cubicBezTo>
                <a:cubicBezTo>
                  <a:pt x="2070407" y="2953746"/>
                  <a:pt x="2048913" y="2964606"/>
                  <a:pt x="2002111" y="2977978"/>
                </a:cubicBezTo>
                <a:cubicBezTo>
                  <a:pt x="1985782" y="2982643"/>
                  <a:pt x="1969160" y="2986216"/>
                  <a:pt x="1952684" y="2990335"/>
                </a:cubicBezTo>
                <a:cubicBezTo>
                  <a:pt x="1874424" y="2986216"/>
                  <a:pt x="1794751" y="2993347"/>
                  <a:pt x="1717905" y="2977978"/>
                </a:cubicBezTo>
                <a:cubicBezTo>
                  <a:pt x="1688780" y="2972153"/>
                  <a:pt x="1670331" y="2941834"/>
                  <a:pt x="1643765" y="2928551"/>
                </a:cubicBezTo>
                <a:lnTo>
                  <a:pt x="1594338" y="2903838"/>
                </a:lnTo>
                <a:cubicBezTo>
                  <a:pt x="1567009" y="2876509"/>
                  <a:pt x="1554605" y="2859258"/>
                  <a:pt x="1520197" y="2842054"/>
                </a:cubicBezTo>
                <a:cubicBezTo>
                  <a:pt x="1508547" y="2836229"/>
                  <a:pt x="1494777" y="2835522"/>
                  <a:pt x="1483127" y="2829697"/>
                </a:cubicBezTo>
                <a:cubicBezTo>
                  <a:pt x="1469844" y="2823056"/>
                  <a:pt x="1459628" y="2811015"/>
                  <a:pt x="1446057" y="2804984"/>
                </a:cubicBezTo>
                <a:cubicBezTo>
                  <a:pt x="1422252" y="2794404"/>
                  <a:pt x="1393591" y="2794720"/>
                  <a:pt x="1371916" y="2780270"/>
                </a:cubicBezTo>
                <a:cubicBezTo>
                  <a:pt x="1359559" y="2772032"/>
                  <a:pt x="1348129" y="2762198"/>
                  <a:pt x="1334846" y="2755557"/>
                </a:cubicBezTo>
                <a:cubicBezTo>
                  <a:pt x="1323196" y="2749732"/>
                  <a:pt x="1309162" y="2749526"/>
                  <a:pt x="1297776" y="2743200"/>
                </a:cubicBezTo>
                <a:cubicBezTo>
                  <a:pt x="1271812" y="2728775"/>
                  <a:pt x="1244638" y="2714776"/>
                  <a:pt x="1223635" y="2693773"/>
                </a:cubicBezTo>
                <a:cubicBezTo>
                  <a:pt x="1211278" y="2681416"/>
                  <a:pt x="1200785" y="2666860"/>
                  <a:pt x="1186565" y="2656703"/>
                </a:cubicBezTo>
                <a:cubicBezTo>
                  <a:pt x="1171576" y="2645996"/>
                  <a:pt x="1153614" y="2640227"/>
                  <a:pt x="1137138" y="2631989"/>
                </a:cubicBezTo>
                <a:cubicBezTo>
                  <a:pt x="1078891" y="2544621"/>
                  <a:pt x="1154964" y="2649818"/>
                  <a:pt x="1062997" y="2557849"/>
                </a:cubicBezTo>
                <a:cubicBezTo>
                  <a:pt x="1052496" y="2547348"/>
                  <a:pt x="1049461" y="2530558"/>
                  <a:pt x="1038284" y="2520778"/>
                </a:cubicBezTo>
                <a:cubicBezTo>
                  <a:pt x="1015931" y="2501219"/>
                  <a:pt x="964143" y="2471351"/>
                  <a:pt x="964143" y="2471351"/>
                </a:cubicBezTo>
                <a:cubicBezTo>
                  <a:pt x="936318" y="2387871"/>
                  <a:pt x="974908" y="2478358"/>
                  <a:pt x="914716" y="2409568"/>
                </a:cubicBezTo>
                <a:cubicBezTo>
                  <a:pt x="895157" y="2387215"/>
                  <a:pt x="886292" y="2356430"/>
                  <a:pt x="865289" y="2335427"/>
                </a:cubicBezTo>
                <a:lnTo>
                  <a:pt x="828219" y="2298357"/>
                </a:lnTo>
                <a:cubicBezTo>
                  <a:pt x="797159" y="2205181"/>
                  <a:pt x="842669" y="2316420"/>
                  <a:pt x="778792" y="2236573"/>
                </a:cubicBezTo>
                <a:cubicBezTo>
                  <a:pt x="770655" y="2226402"/>
                  <a:pt x="773660" y="2210341"/>
                  <a:pt x="766435" y="2199503"/>
                </a:cubicBezTo>
                <a:cubicBezTo>
                  <a:pt x="756742" y="2184963"/>
                  <a:pt x="740094" y="2176227"/>
                  <a:pt x="729365" y="2162433"/>
                </a:cubicBezTo>
                <a:cubicBezTo>
                  <a:pt x="711130" y="2138988"/>
                  <a:pt x="696414" y="2113006"/>
                  <a:pt x="679938" y="2088292"/>
                </a:cubicBezTo>
                <a:lnTo>
                  <a:pt x="630511" y="2014151"/>
                </a:lnTo>
                <a:cubicBezTo>
                  <a:pt x="622273" y="2001794"/>
                  <a:pt x="616298" y="1987582"/>
                  <a:pt x="605797" y="1977081"/>
                </a:cubicBezTo>
                <a:cubicBezTo>
                  <a:pt x="581084" y="1952368"/>
                  <a:pt x="551044" y="1932021"/>
                  <a:pt x="531657" y="1902941"/>
                </a:cubicBezTo>
                <a:lnTo>
                  <a:pt x="457516" y="1791730"/>
                </a:lnTo>
                <a:cubicBezTo>
                  <a:pt x="449278" y="1779373"/>
                  <a:pt x="443304" y="1765161"/>
                  <a:pt x="432803" y="1754660"/>
                </a:cubicBezTo>
                <a:cubicBezTo>
                  <a:pt x="324494" y="1646348"/>
                  <a:pt x="457044" y="1783748"/>
                  <a:pt x="371019" y="1680519"/>
                </a:cubicBezTo>
                <a:cubicBezTo>
                  <a:pt x="359832" y="1667094"/>
                  <a:pt x="345015" y="1656974"/>
                  <a:pt x="333949" y="1643449"/>
                </a:cubicBezTo>
                <a:cubicBezTo>
                  <a:pt x="201768" y="1481895"/>
                  <a:pt x="313857" y="1598644"/>
                  <a:pt x="210381" y="1495168"/>
                </a:cubicBezTo>
                <a:cubicBezTo>
                  <a:pt x="142651" y="1359706"/>
                  <a:pt x="232089" y="1525560"/>
                  <a:pt x="148597" y="1408670"/>
                </a:cubicBezTo>
                <a:cubicBezTo>
                  <a:pt x="137890" y="1393681"/>
                  <a:pt x="134102" y="1374570"/>
                  <a:pt x="123884" y="1359243"/>
                </a:cubicBezTo>
                <a:cubicBezTo>
                  <a:pt x="109254" y="1337299"/>
                  <a:pt x="90281" y="1318559"/>
                  <a:pt x="74457" y="1297460"/>
                </a:cubicBezTo>
                <a:cubicBezTo>
                  <a:pt x="65546" y="1285579"/>
                  <a:pt x="57981" y="1272746"/>
                  <a:pt x="49743" y="1260389"/>
                </a:cubicBezTo>
                <a:cubicBezTo>
                  <a:pt x="20111" y="1171488"/>
                  <a:pt x="56070" y="1282528"/>
                  <a:pt x="25030" y="1173892"/>
                </a:cubicBezTo>
                <a:cubicBezTo>
                  <a:pt x="21452" y="1161368"/>
                  <a:pt x="16792" y="1149179"/>
                  <a:pt x="12673" y="1136822"/>
                </a:cubicBezTo>
                <a:cubicBezTo>
                  <a:pt x="8554" y="1112108"/>
                  <a:pt x="-1952" y="1087633"/>
                  <a:pt x="316" y="1062681"/>
                </a:cubicBezTo>
                <a:cubicBezTo>
                  <a:pt x="2324" y="1040591"/>
                  <a:pt x="15110" y="1020736"/>
                  <a:pt x="25030" y="1000897"/>
                </a:cubicBezTo>
                <a:cubicBezTo>
                  <a:pt x="37590" y="975778"/>
                  <a:pt x="64949" y="943155"/>
                  <a:pt x="86814" y="926757"/>
                </a:cubicBezTo>
                <a:cubicBezTo>
                  <a:pt x="106028" y="912347"/>
                  <a:pt x="128614" y="903009"/>
                  <a:pt x="148597" y="889687"/>
                </a:cubicBezTo>
                <a:cubicBezTo>
                  <a:pt x="165733" y="878263"/>
                  <a:pt x="182387" y="866019"/>
                  <a:pt x="198024" y="852616"/>
                </a:cubicBezTo>
                <a:cubicBezTo>
                  <a:pt x="211292" y="841243"/>
                  <a:pt x="219819" y="824033"/>
                  <a:pt x="235095" y="815546"/>
                </a:cubicBezTo>
                <a:cubicBezTo>
                  <a:pt x="257867" y="802895"/>
                  <a:pt x="284522" y="799071"/>
                  <a:pt x="309235" y="790833"/>
                </a:cubicBezTo>
                <a:lnTo>
                  <a:pt x="346305" y="778476"/>
                </a:lnTo>
                <a:lnTo>
                  <a:pt x="494587" y="729049"/>
                </a:lnTo>
                <a:lnTo>
                  <a:pt x="531657" y="716692"/>
                </a:lnTo>
                <a:lnTo>
                  <a:pt x="568727" y="704335"/>
                </a:lnTo>
                <a:cubicBezTo>
                  <a:pt x="576965" y="691978"/>
                  <a:pt x="587409" y="680836"/>
                  <a:pt x="593441" y="667265"/>
                </a:cubicBezTo>
                <a:cubicBezTo>
                  <a:pt x="604021" y="643460"/>
                  <a:pt x="609916" y="617838"/>
                  <a:pt x="618154" y="593124"/>
                </a:cubicBezTo>
                <a:lnTo>
                  <a:pt x="655224" y="481914"/>
                </a:lnTo>
                <a:lnTo>
                  <a:pt x="692295" y="370703"/>
                </a:lnTo>
                <a:cubicBezTo>
                  <a:pt x="696414" y="358346"/>
                  <a:pt x="702510" y="346481"/>
                  <a:pt x="704651" y="333633"/>
                </a:cubicBezTo>
                <a:cubicBezTo>
                  <a:pt x="705403" y="329123"/>
                  <a:pt x="720690" y="225246"/>
                  <a:pt x="729365" y="210065"/>
                </a:cubicBezTo>
                <a:lnTo>
                  <a:pt x="791149" y="148281"/>
                </a:lnTo>
                <a:lnTo>
                  <a:pt x="741722" y="172995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01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Seleção e preparo das mudas</a:t>
            </a:r>
            <a:endParaRPr lang="pt-BR" sz="3600" b="1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3"/>
          <a:stretch/>
        </p:blipFill>
        <p:spPr>
          <a:xfrm>
            <a:off x="513835" y="1675603"/>
            <a:ext cx="2664296" cy="2289511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23059" r="21929" b="8743"/>
          <a:stretch/>
        </p:blipFill>
        <p:spPr>
          <a:xfrm>
            <a:off x="3851920" y="1680612"/>
            <a:ext cx="2520280" cy="2332856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6951" r="31800" b="57350"/>
          <a:stretch/>
        </p:blipFill>
        <p:spPr>
          <a:xfrm>
            <a:off x="6948264" y="1622904"/>
            <a:ext cx="2016224" cy="24482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 t="37071" r="33251" b="13564"/>
          <a:stretch/>
        </p:blipFill>
        <p:spPr>
          <a:xfrm>
            <a:off x="704476" y="4181920"/>
            <a:ext cx="2139666" cy="23042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30019" r="43830" b="33545"/>
          <a:stretch/>
        </p:blipFill>
        <p:spPr>
          <a:xfrm>
            <a:off x="3491880" y="4221088"/>
            <a:ext cx="2808312" cy="223224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7" t="40597" r="35015" b="28844"/>
          <a:stretch/>
        </p:blipFill>
        <p:spPr>
          <a:xfrm>
            <a:off x="7056276" y="4365104"/>
            <a:ext cx="1800200" cy="187220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948264" y="6414426"/>
            <a:ext cx="19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Tratamento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91877" y="3635732"/>
            <a:ext cx="1908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Planta vigorosa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56173" y="3707740"/>
            <a:ext cx="3014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Limpeza / Destaque raízes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763354" y="3707740"/>
            <a:ext cx="22780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Destaque rebentos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48530" y="6453336"/>
            <a:ext cx="2051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Corte parte aérea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420206" y="6438524"/>
            <a:ext cx="2951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 a 3 cm de reservas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993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Manutenção das mudas até o plantio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>
            <a:normAutofit fontScale="92500"/>
          </a:bodyPr>
          <a:lstStyle/>
          <a:p>
            <a:r>
              <a:rPr lang="pt-BR" dirty="0" smtClean="0"/>
              <a:t>Destacar as raízes e folhas;</a:t>
            </a:r>
          </a:p>
          <a:p>
            <a:endParaRPr lang="pt-BR" dirty="0" smtClean="0"/>
          </a:p>
          <a:p>
            <a:r>
              <a:rPr lang="pt-BR" dirty="0" smtClean="0"/>
              <a:t>Não destacar os rebentos (manter </a:t>
            </a:r>
            <a:r>
              <a:rPr lang="pt-BR" dirty="0"/>
              <a:t>as </a:t>
            </a:r>
            <a:r>
              <a:rPr lang="pt-BR" dirty="0" smtClean="0"/>
              <a:t>touceiras);</a:t>
            </a:r>
          </a:p>
          <a:p>
            <a:endParaRPr lang="pt-BR" dirty="0" smtClean="0"/>
          </a:p>
          <a:p>
            <a:r>
              <a:rPr lang="pt-BR" dirty="0" smtClean="0"/>
              <a:t>Abrigar em local fresco (à sombra);</a:t>
            </a:r>
          </a:p>
          <a:p>
            <a:endParaRPr lang="pt-BR" dirty="0" smtClean="0"/>
          </a:p>
          <a:p>
            <a:r>
              <a:rPr lang="pt-BR" dirty="0" smtClean="0"/>
              <a:t>Manter a base da planta em contato com o solo;</a:t>
            </a:r>
          </a:p>
          <a:p>
            <a:endParaRPr lang="pt-BR" dirty="0" smtClean="0"/>
          </a:p>
          <a:p>
            <a:r>
              <a:rPr lang="pt-BR" dirty="0" smtClean="0"/>
              <a:t>Irrigar (cerca de 2 vezes na semana).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66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err="1" smtClean="0">
                <a:solidFill>
                  <a:schemeClr val="tx1"/>
                </a:solidFill>
              </a:rPr>
              <a:t>Pré</a:t>
            </a:r>
            <a:r>
              <a:rPr lang="pt-BR" sz="3600" b="1" dirty="0" smtClean="0">
                <a:solidFill>
                  <a:schemeClr val="tx1"/>
                </a:solidFill>
              </a:rPr>
              <a:t>-enraizamento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484784"/>
            <a:ext cx="8153400" cy="5112568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Plantio em canteiros;</a:t>
            </a:r>
          </a:p>
          <a:p>
            <a:r>
              <a:rPr lang="pt-BR" dirty="0" smtClean="0"/>
              <a:t>Adubação orgânica e química de base;</a:t>
            </a:r>
          </a:p>
          <a:p>
            <a:r>
              <a:rPr lang="pt-BR" dirty="0" smtClean="0"/>
              <a:t>Adubações foliares (se necessário);</a:t>
            </a:r>
          </a:p>
          <a:p>
            <a:r>
              <a:rPr lang="pt-BR" dirty="0" smtClean="0"/>
              <a:t>Preparo da muda semelhante ao plantio convencional, a muda pode ter menos reserva (até 1 cm);</a:t>
            </a:r>
          </a:p>
          <a:p>
            <a:r>
              <a:rPr lang="pt-BR" dirty="0" smtClean="0"/>
              <a:t>Elevada densidade;</a:t>
            </a:r>
          </a:p>
          <a:p>
            <a:r>
              <a:rPr lang="pt-BR" dirty="0" smtClean="0"/>
              <a:t>Cobertura morta;</a:t>
            </a:r>
          </a:p>
          <a:p>
            <a:r>
              <a:rPr lang="pt-BR" dirty="0"/>
              <a:t>45 a 60 dias </a:t>
            </a:r>
          </a:p>
          <a:p>
            <a:r>
              <a:rPr lang="pt-BR" dirty="0" smtClean="0"/>
              <a:t>Irrigação e controle de daninhas -  indispensável;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4" t="33544" r="43830" b="47650"/>
          <a:stretch/>
        </p:blipFill>
        <p:spPr>
          <a:xfrm>
            <a:off x="6372200" y="4015189"/>
            <a:ext cx="2088232" cy="19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Vantagens do </a:t>
            </a:r>
            <a:r>
              <a:rPr lang="pt-BR" sz="3600" b="1" dirty="0" err="1" smtClean="0">
                <a:solidFill>
                  <a:schemeClr val="tx1"/>
                </a:solidFill>
              </a:rPr>
              <a:t>pré</a:t>
            </a:r>
            <a:r>
              <a:rPr lang="pt-BR" sz="3600" b="1" dirty="0" smtClean="0">
                <a:solidFill>
                  <a:schemeClr val="tx1"/>
                </a:solidFill>
              </a:rPr>
              <a:t>-enraizamento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Maior índice de </a:t>
            </a:r>
            <a:r>
              <a:rPr lang="pt-BR" dirty="0" err="1" smtClean="0"/>
              <a:t>pegamento</a:t>
            </a:r>
            <a:r>
              <a:rPr lang="pt-BR" dirty="0" smtClean="0"/>
              <a:t>;</a:t>
            </a:r>
          </a:p>
          <a:p>
            <a:endParaRPr lang="pt-BR" dirty="0" smtClean="0"/>
          </a:p>
          <a:p>
            <a:r>
              <a:rPr lang="pt-BR" dirty="0" smtClean="0"/>
              <a:t>Redução dos custos com tratos culturais na fase inicial de desenvolvimento da muda;</a:t>
            </a:r>
          </a:p>
          <a:p>
            <a:endParaRPr lang="pt-BR" dirty="0" smtClean="0"/>
          </a:p>
          <a:p>
            <a:r>
              <a:rPr lang="pt-BR" dirty="0" smtClean="0"/>
              <a:t>Elimina florescimento precoce no campo;</a:t>
            </a:r>
          </a:p>
          <a:p>
            <a:endParaRPr lang="pt-BR" dirty="0" smtClean="0"/>
          </a:p>
          <a:p>
            <a:r>
              <a:rPr lang="pt-BR" dirty="0" smtClean="0"/>
              <a:t>Seleção de mudas;</a:t>
            </a:r>
          </a:p>
          <a:p>
            <a:endParaRPr lang="pt-BR" dirty="0" smtClean="0"/>
          </a:p>
          <a:p>
            <a:r>
              <a:rPr lang="pt-BR" dirty="0" smtClean="0"/>
              <a:t>Uniformização da colheita (</a:t>
            </a:r>
            <a:r>
              <a:rPr lang="pt-BR" dirty="0" err="1" smtClean="0"/>
              <a:t>transplantio</a:t>
            </a:r>
            <a:r>
              <a:rPr lang="pt-BR" dirty="0" smtClean="0"/>
              <a:t>);</a:t>
            </a:r>
          </a:p>
          <a:p>
            <a:endParaRPr lang="pt-BR" dirty="0" smtClean="0"/>
          </a:p>
          <a:p>
            <a:r>
              <a:rPr lang="pt-BR" dirty="0" smtClean="0"/>
              <a:t>Possibilidade de escalonamento da produção.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56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8479" y="6525344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+mj-lt"/>
              </a:rPr>
              <a:t>Imagem: </a:t>
            </a:r>
            <a:r>
              <a:rPr lang="pt-BR" altLang="pt-BR" sz="1200" dirty="0" smtClean="0">
                <a:solidFill>
                  <a:schemeClr val="bg1"/>
                </a:solidFill>
                <a:latin typeface="+mj-lt"/>
              </a:rPr>
              <a:t>Nuno Rodrigo Madeira/EMBRAPA</a:t>
            </a:r>
            <a:endParaRPr lang="pt-BR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96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572000" y="6581001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Imagem: </a:t>
            </a:r>
            <a:r>
              <a:rPr lang="pt-BR" altLang="pt-BR" sz="1200" dirty="0" smtClean="0">
                <a:latin typeface="+mj-lt"/>
              </a:rPr>
              <a:t>Nuno Rodrigo Madeira/EMBRAPA</a:t>
            </a: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50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Produção de mudas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Produção de mudas de mandioquinha-salsa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1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95536" y="1181438"/>
            <a:ext cx="8215064" cy="512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altLang="pt-BR" dirty="0">
                <a:latin typeface="+mn-lt"/>
              </a:rPr>
              <a:t/>
            </a:r>
            <a:br>
              <a:rPr lang="pt-BR" altLang="pt-BR" dirty="0">
                <a:latin typeface="+mn-lt"/>
              </a:rPr>
            </a:br>
            <a:r>
              <a:rPr lang="pt-BR" altLang="pt-BR" b="1" dirty="0" smtClean="0">
                <a:latin typeface="+mn-lt"/>
              </a:rPr>
              <a:t>Clima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Ameno (15 a 25°C);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Tolera geadas e veranicos;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 Clima quente – aumento de podridões.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endParaRPr lang="pt-BR" altLang="pt-BR" dirty="0">
              <a:latin typeface="+mn-lt"/>
            </a:endParaRPr>
          </a:p>
          <a:p>
            <a:pPr algn="ctr">
              <a:lnSpc>
                <a:spcPct val="130000"/>
              </a:lnSpc>
            </a:pPr>
            <a:r>
              <a:rPr lang="pt-BR" altLang="pt-BR" b="1" dirty="0" smtClean="0">
                <a:latin typeface="+mn-lt"/>
              </a:rPr>
              <a:t>Solo </a:t>
            </a:r>
            <a:r>
              <a:rPr lang="pt-BR" altLang="pt-BR" dirty="0" smtClean="0">
                <a:latin typeface="+mn-l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Profundo </a:t>
            </a:r>
            <a:r>
              <a:rPr lang="pt-BR" altLang="pt-BR" dirty="0">
                <a:latin typeface="+mn-lt"/>
              </a:rPr>
              <a:t>e de textura média (franco-argiloso ou franco-arenoso</a:t>
            </a:r>
            <a:r>
              <a:rPr lang="pt-BR" altLang="pt-BR" dirty="0" smtClean="0">
                <a:latin typeface="+mn-lt"/>
              </a:rPr>
              <a:t>).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Baixa ou nenhuma incidência de nematoides.</a:t>
            </a:r>
            <a:endParaRPr lang="pt-BR" altLang="pt-BR" dirty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19111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Clima e solo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95536" y="912878"/>
            <a:ext cx="82150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altLang="pt-BR" b="1" dirty="0" smtClean="0">
                <a:latin typeface="+mn-lt"/>
              </a:rPr>
              <a:t>Plantio</a:t>
            </a:r>
            <a:endParaRPr lang="pt-BR" altLang="pt-BR" b="1" dirty="0">
              <a:latin typeface="+mn-lt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Março </a:t>
            </a:r>
            <a:r>
              <a:rPr lang="pt-BR" altLang="pt-BR" dirty="0">
                <a:latin typeface="+mn-lt"/>
              </a:rPr>
              <a:t>a </a:t>
            </a:r>
            <a:r>
              <a:rPr lang="pt-BR" altLang="pt-BR" dirty="0" smtClean="0">
                <a:latin typeface="+mn-lt"/>
              </a:rPr>
              <a:t>junho 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pt-BR" altLang="pt-BR" dirty="0" smtClean="0">
                <a:latin typeface="+mn-lt"/>
              </a:rPr>
              <a:t>regiões de menor altitude;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Ano todo 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</a:t>
            </a:r>
            <a:r>
              <a:rPr lang="pt-BR" altLang="pt-BR" dirty="0" smtClean="0">
                <a:latin typeface="+mn-lt"/>
              </a:rPr>
              <a:t> </a:t>
            </a:r>
            <a:r>
              <a:rPr lang="pt-BR" altLang="pt-BR" dirty="0">
                <a:latin typeface="+mn-lt"/>
              </a:rPr>
              <a:t>clima </a:t>
            </a:r>
            <a:r>
              <a:rPr lang="pt-BR" altLang="pt-BR" dirty="0" smtClean="0">
                <a:latin typeface="+mn-lt"/>
              </a:rPr>
              <a:t>ameno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Em leiras (0,30 a 0,40 m de base; 0,25 a 0,30 m de altura).</a:t>
            </a:r>
          </a:p>
          <a:p>
            <a:pPr algn="ctr">
              <a:lnSpc>
                <a:spcPct val="130000"/>
              </a:lnSpc>
            </a:pPr>
            <a:endParaRPr lang="pt-BR" altLang="pt-BR" b="1" dirty="0" smtClean="0">
              <a:latin typeface="+mn-lt"/>
              <a:sym typeface="Wingdings" panose="05000000000000000000" pitchFamily="2" charset="2"/>
            </a:endParaRPr>
          </a:p>
          <a:p>
            <a:pPr algn="ctr">
              <a:lnSpc>
                <a:spcPct val="130000"/>
              </a:lnSpc>
            </a:pPr>
            <a:r>
              <a:rPr lang="pt-BR" altLang="pt-BR" b="1" dirty="0" smtClean="0">
                <a:latin typeface="+mn-lt"/>
                <a:sym typeface="Wingdings" panose="05000000000000000000" pitchFamily="2" charset="2"/>
              </a:rPr>
              <a:t>Espaçamento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pt-BR" altLang="pt-BR" dirty="0">
                <a:latin typeface="+mn-lt"/>
                <a:sym typeface="Wingdings" panose="05000000000000000000" pitchFamily="2" charset="2"/>
              </a:rPr>
              <a:t>0,70-0,80 x 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0,25-0,40 m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~40 mil mudas por ha.</a:t>
            </a:r>
            <a:endParaRPr lang="pt-BR" altLang="pt-BR" dirty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19111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Plantio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5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23528" y="547344"/>
            <a:ext cx="309634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Aração </a:t>
            </a:r>
          </a:p>
          <a:p>
            <a:pPr algn="ctr">
              <a:lnSpc>
                <a:spcPct val="130000"/>
              </a:lnSpc>
            </a:pPr>
            <a:endParaRPr lang="pt-BR" altLang="pt-BR" dirty="0">
              <a:latin typeface="+mn-lt"/>
              <a:sym typeface="Wingdings" panose="05000000000000000000" pitchFamily="2" charset="2"/>
            </a:endParaRPr>
          </a:p>
          <a:p>
            <a:pPr algn="ctr">
              <a:lnSpc>
                <a:spcPct val="130000"/>
              </a:lnSpc>
            </a:pPr>
            <a:r>
              <a:rPr lang="pt-BR" altLang="pt-BR" dirty="0" err="1" smtClean="0">
                <a:latin typeface="+mn-lt"/>
                <a:sym typeface="Wingdings" panose="05000000000000000000" pitchFamily="2" charset="2"/>
              </a:rPr>
              <a:t>Gradagem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 ( 1 ou 2)</a:t>
            </a:r>
          </a:p>
          <a:p>
            <a:pPr algn="ctr">
              <a:lnSpc>
                <a:spcPct val="130000"/>
              </a:lnSpc>
            </a:pPr>
            <a:endParaRPr lang="pt-BR" altLang="pt-BR" dirty="0" smtClean="0">
              <a:latin typeface="+mn-lt"/>
              <a:sym typeface="Wingdings" panose="05000000000000000000" pitchFamily="2" charset="2"/>
            </a:endParaRPr>
          </a:p>
          <a:p>
            <a:pPr algn="ctr">
              <a:lnSpc>
                <a:spcPct val="130000"/>
              </a:lnSpc>
            </a:pPr>
            <a:endParaRPr lang="pt-BR" altLang="pt-BR" dirty="0">
              <a:latin typeface="+mn-lt"/>
              <a:sym typeface="Wingdings" panose="05000000000000000000" pitchFamily="2" charset="2"/>
            </a:endParaRPr>
          </a:p>
          <a:p>
            <a:pPr algn="ctr">
              <a:lnSpc>
                <a:spcPct val="130000"/>
              </a:lnSpc>
            </a:pPr>
            <a:r>
              <a:rPr lang="pt-BR" altLang="pt-BR" dirty="0">
                <a:latin typeface="+mn-lt"/>
                <a:sym typeface="Wingdings" panose="05000000000000000000" pitchFamily="2" charset="2"/>
              </a:rPr>
              <a:t>L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evantamento </a:t>
            </a:r>
            <a:r>
              <a:rPr lang="pt-BR" altLang="pt-BR" dirty="0">
                <a:latin typeface="+mn-lt"/>
                <a:sym typeface="Wingdings" panose="05000000000000000000" pitchFamily="2" charset="2"/>
              </a:rPr>
              <a:t>das 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leiras.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19111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Preparo do solo</a:t>
            </a:r>
            <a:endParaRPr lang="pt-BR" sz="3600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33223" t="23060" r="34358" b="24085"/>
          <a:stretch/>
        </p:blipFill>
        <p:spPr>
          <a:xfrm>
            <a:off x="3419872" y="1592795"/>
            <a:ext cx="5616624" cy="5148573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>
            <a:off x="1763688" y="2420888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1763688" y="3652805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7504" y="6455806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+mj-lt"/>
              </a:rPr>
              <a:t>Imagem: </a:t>
            </a:r>
            <a:r>
              <a:rPr lang="pt-BR" altLang="pt-BR" sz="1200" dirty="0" smtClean="0">
                <a:latin typeface="+mj-lt"/>
              </a:rPr>
              <a:t>Madeira; Souza.</a:t>
            </a: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82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Exigências climáticas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>
            <a:normAutofit/>
          </a:bodyPr>
          <a:lstStyle/>
          <a:p>
            <a:r>
              <a:rPr lang="pt-BR" dirty="0" smtClean="0"/>
              <a:t>Similares ao centro de origem;</a:t>
            </a:r>
          </a:p>
          <a:p>
            <a:endParaRPr lang="pt-BR" dirty="0"/>
          </a:p>
          <a:p>
            <a:r>
              <a:rPr lang="pt-BR" dirty="0" smtClean="0"/>
              <a:t>No Brasil (predominantemente) é cultivada em regiões de altitude (acima de 1.000 m).</a:t>
            </a:r>
          </a:p>
          <a:p>
            <a:endParaRPr lang="pt-BR" dirty="0"/>
          </a:p>
          <a:p>
            <a:r>
              <a:rPr lang="pt-BR" dirty="0" smtClean="0"/>
              <a:t>Expansão planalto central – novas cultivares.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33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Correção e fertilização do solo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pH de 5,5 a </a:t>
            </a:r>
            <a:r>
              <a:rPr lang="pt-BR" dirty="0" smtClean="0"/>
              <a:t>6,5;</a:t>
            </a:r>
          </a:p>
          <a:p>
            <a:r>
              <a:rPr lang="pt-BR" dirty="0" smtClean="0"/>
              <a:t>V%: ~ </a:t>
            </a:r>
            <a:r>
              <a:rPr lang="pt-BR" dirty="0"/>
              <a:t>70</a:t>
            </a:r>
            <a:r>
              <a:rPr lang="pt-BR" dirty="0" smtClean="0"/>
              <a:t>%;</a:t>
            </a:r>
          </a:p>
          <a:p>
            <a:r>
              <a:rPr lang="pt-BR" dirty="0" smtClean="0"/>
              <a:t>Necessita de Ca, MG e B;</a:t>
            </a:r>
          </a:p>
          <a:p>
            <a:r>
              <a:rPr lang="pt-BR" dirty="0" smtClean="0"/>
              <a:t>Teor </a:t>
            </a:r>
            <a:r>
              <a:rPr lang="pt-BR" dirty="0"/>
              <a:t>de magnésio mínimo de 0,9 </a:t>
            </a:r>
            <a:r>
              <a:rPr lang="pt-BR" dirty="0" smtClean="0"/>
              <a:t>cmolc.dm</a:t>
            </a:r>
            <a:r>
              <a:rPr lang="pt-BR" baseline="30000" dirty="0" smtClean="0"/>
              <a:t>-3</a:t>
            </a:r>
            <a:r>
              <a:rPr lang="pt-BR" dirty="0" smtClean="0"/>
              <a:t>;</a:t>
            </a:r>
          </a:p>
          <a:p>
            <a:r>
              <a:rPr lang="pt-BR" dirty="0" smtClean="0"/>
              <a:t>Relação </a:t>
            </a:r>
            <a:r>
              <a:rPr lang="pt-BR" dirty="0" err="1"/>
              <a:t>Ca:Mg</a:t>
            </a:r>
            <a:r>
              <a:rPr lang="pt-BR" dirty="0"/>
              <a:t> em torno 3 a </a:t>
            </a:r>
            <a:r>
              <a:rPr lang="pt-BR" dirty="0" smtClean="0"/>
              <a:t>4:1</a:t>
            </a:r>
          </a:p>
          <a:p>
            <a:endParaRPr lang="pt-BR" dirty="0"/>
          </a:p>
          <a:p>
            <a:r>
              <a:rPr lang="pt-BR" dirty="0" smtClean="0"/>
              <a:t>Análise de solo;</a:t>
            </a:r>
          </a:p>
          <a:p>
            <a:r>
              <a:rPr lang="pt-BR" dirty="0" smtClean="0"/>
              <a:t>Cuidado com nitrogênio;</a:t>
            </a:r>
          </a:p>
          <a:p>
            <a:r>
              <a:rPr lang="pt-BR" dirty="0" smtClean="0"/>
              <a:t>Coberturas: 30 – 45 dias e 60 – 90 dias</a:t>
            </a:r>
          </a:p>
          <a:p>
            <a:r>
              <a:rPr lang="pt-BR" dirty="0" smtClean="0"/>
              <a:t>Extração: </a:t>
            </a:r>
            <a:r>
              <a:rPr lang="pt-BR" sz="2200" dirty="0" smtClean="0"/>
              <a:t>K&gt;N&gt;P&gt;S&gt;Ca&gt;Mg</a:t>
            </a:r>
          </a:p>
          <a:p>
            <a:pPr marL="1874520" lvl="5" indent="0">
              <a:buNone/>
            </a:pPr>
            <a:r>
              <a:rPr lang="pt-BR" sz="2200" dirty="0" smtClean="0"/>
              <a:t>Fe&gt;Mn&gt;Zn&gt;B&gt;Cu&gt;</a:t>
            </a:r>
            <a:r>
              <a:rPr lang="pt-BR" sz="2200" dirty="0" err="1" smtClean="0"/>
              <a:t>Mo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1665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57200" y="1219200"/>
            <a:ext cx="8458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80000"/>
              </a:lnSpc>
            </a:pPr>
            <a:endParaRPr lang="pt-BR" altLang="pt-BR" sz="1800" dirty="0">
              <a:latin typeface="Comic Sans MS" panose="030F0702030302020204" pitchFamily="66" charset="0"/>
            </a:endParaRPr>
          </a:p>
        </p:txBody>
      </p:sp>
      <p:sp>
        <p:nvSpPr>
          <p:cNvPr id="35846" name="Rectangle 21"/>
          <p:cNvSpPr>
            <a:spLocks noChangeArrowheads="1"/>
          </p:cNvSpPr>
          <p:nvPr/>
        </p:nvSpPr>
        <p:spPr bwMode="auto">
          <a:xfrm>
            <a:off x="457200" y="2209800"/>
            <a:ext cx="8458200" cy="42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Manter </a:t>
            </a:r>
            <a:r>
              <a:rPr lang="pt-BR" altLang="pt-BR" dirty="0">
                <a:latin typeface="+mn-lt"/>
              </a:rPr>
              <a:t>a cultura no limpo, principalmente até o quinto </a:t>
            </a:r>
            <a:r>
              <a:rPr lang="pt-BR" altLang="pt-BR" dirty="0" smtClean="0">
                <a:latin typeface="+mn-lt"/>
              </a:rPr>
              <a:t>mês (capina/herbicida);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Herbicida registrado: </a:t>
            </a:r>
            <a:r>
              <a:rPr lang="pt-BR" altLang="pt-BR" dirty="0" err="1" smtClean="0">
                <a:latin typeface="+mn-lt"/>
              </a:rPr>
              <a:t>Linuron</a:t>
            </a:r>
            <a:r>
              <a:rPr lang="pt-BR" altLang="pt-BR" dirty="0" smtClean="0">
                <a:latin typeface="+mn-lt"/>
              </a:rPr>
              <a:t> 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 nabo-bravo; capim-marmelada</a:t>
            </a:r>
            <a:r>
              <a:rPr lang="pt-BR" altLang="pt-BR" dirty="0" smtClean="0">
                <a:latin typeface="+mn-lt"/>
              </a:rPr>
              <a:t>;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Manutenção das leiras (cuidado para não amontoar);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Não necessita de amontoa. </a:t>
            </a:r>
          </a:p>
          <a:p>
            <a:pPr marL="342900" indent="-342900">
              <a:lnSpc>
                <a:spcPct val="180000"/>
              </a:lnSpc>
              <a:buFont typeface="Wingdings" panose="05000000000000000000" pitchFamily="2" charset="2"/>
              <a:buChar char="q"/>
            </a:pPr>
            <a:endParaRPr lang="pt-BR" altLang="pt-BR" sz="2000" dirty="0" smtClean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37166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Tratos culturais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57200" y="1219200"/>
            <a:ext cx="8458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80000"/>
              </a:lnSpc>
            </a:pPr>
            <a:endParaRPr lang="pt-BR" altLang="pt-BR" sz="1800" dirty="0">
              <a:latin typeface="Comic Sans MS" panose="030F0702030302020204" pitchFamily="66" charset="0"/>
            </a:endParaRPr>
          </a:p>
        </p:txBody>
      </p:sp>
      <p:sp>
        <p:nvSpPr>
          <p:cNvPr id="35846" name="Rectangle 21"/>
          <p:cNvSpPr>
            <a:spLocks noChangeArrowheads="1"/>
          </p:cNvSpPr>
          <p:nvPr/>
        </p:nvSpPr>
        <p:spPr bwMode="auto">
          <a:xfrm>
            <a:off x="448852" y="1484784"/>
            <a:ext cx="84582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80000"/>
              </a:lnSpc>
            </a:pPr>
            <a:r>
              <a:rPr lang="pt-BR" altLang="pt-BR" sz="2800" b="1" dirty="0" smtClean="0">
                <a:latin typeface="+mn-lt"/>
              </a:rPr>
              <a:t>Irrigação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Exigente em água;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BR" altLang="pt-BR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Irrigação indispensável em épocas de estiagem;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BR" altLang="pt-BR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Frequentes no início do ciclo; menos frequentes no meio e mais espaçadas no final (avaliar – podridões);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BR" altLang="pt-BR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Aspersão é o método mais comum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37166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Tratos culturais</a:t>
            </a:r>
            <a:endParaRPr lang="pt-B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4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Pragas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5980421" cy="5069160"/>
          </a:xfrm>
        </p:spPr>
        <p:txBody>
          <a:bodyPr>
            <a:normAutofit/>
          </a:bodyPr>
          <a:lstStyle/>
          <a:p>
            <a:r>
              <a:rPr lang="pt-BR" dirty="0"/>
              <a:t>Broca (</a:t>
            </a:r>
            <a:r>
              <a:rPr lang="pt-BR" i="1" dirty="0" err="1"/>
              <a:t>Conotrachelus</a:t>
            </a:r>
            <a:r>
              <a:rPr lang="pt-BR" i="1" dirty="0"/>
              <a:t> </a:t>
            </a:r>
            <a:r>
              <a:rPr lang="pt-BR" i="1" dirty="0" err="1"/>
              <a:t>cristatus</a:t>
            </a:r>
            <a:r>
              <a:rPr lang="pt-BR" dirty="0"/>
              <a:t>)</a:t>
            </a:r>
            <a:endParaRPr lang="pt-BR" dirty="0" smtClean="0"/>
          </a:p>
          <a:p>
            <a:endParaRPr lang="pt-BR" dirty="0"/>
          </a:p>
          <a:p>
            <a:pPr marL="0" indent="0" algn="ctr">
              <a:buNone/>
            </a:pPr>
            <a:r>
              <a:rPr lang="pt-BR" b="1" dirty="0" smtClean="0"/>
              <a:t>Pulgões</a:t>
            </a:r>
          </a:p>
          <a:p>
            <a:r>
              <a:rPr lang="pt-BR" dirty="0"/>
              <a:t>Pulgão da base do pecíolo (</a:t>
            </a:r>
            <a:r>
              <a:rPr lang="pt-BR" i="1" dirty="0" err="1"/>
              <a:t>Anuraphis</a:t>
            </a:r>
            <a:r>
              <a:rPr lang="pt-BR" i="1" dirty="0"/>
              <a:t> sp. e </a:t>
            </a:r>
            <a:r>
              <a:rPr lang="pt-BR" i="1" dirty="0" err="1"/>
              <a:t>Aphis</a:t>
            </a:r>
            <a:r>
              <a:rPr lang="pt-BR" i="1" dirty="0"/>
              <a:t> sp</a:t>
            </a:r>
            <a:r>
              <a:rPr lang="pt-BR" dirty="0" smtClean="0"/>
              <a:t>.)</a:t>
            </a:r>
          </a:p>
          <a:p>
            <a:endParaRPr lang="pt-BR" dirty="0" smtClean="0"/>
          </a:p>
          <a:p>
            <a:endParaRPr lang="pt-BR" dirty="0"/>
          </a:p>
          <a:p>
            <a:r>
              <a:rPr lang="pt-BR" dirty="0"/>
              <a:t>Pulgão das folhas (</a:t>
            </a:r>
            <a:r>
              <a:rPr lang="pt-BR" dirty="0" err="1"/>
              <a:t>Hiadaphis</a:t>
            </a:r>
            <a:r>
              <a:rPr lang="pt-BR" dirty="0"/>
              <a:t> </a:t>
            </a:r>
            <a:r>
              <a:rPr lang="pt-BR" dirty="0" err="1"/>
              <a:t>foeniculi</a:t>
            </a:r>
            <a:r>
              <a:rPr lang="pt-BR" dirty="0"/>
              <a:t>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89" y="1092200"/>
            <a:ext cx="1905000" cy="18224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52" y="3068960"/>
            <a:ext cx="2601325" cy="19509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38" y="5189312"/>
            <a:ext cx="2002251" cy="150168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79512" y="6466959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+mj-lt"/>
              </a:rPr>
              <a:t>Imagens: </a:t>
            </a:r>
            <a:r>
              <a:rPr lang="pt-BR" altLang="pt-BR" sz="1200" dirty="0" smtClean="0">
                <a:latin typeface="+mj-lt"/>
              </a:rPr>
              <a:t>Nuno Rodrigo Madeira/EMBRAPA</a:t>
            </a: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972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Pragas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5980421" cy="5069160"/>
          </a:xfrm>
        </p:spPr>
        <p:txBody>
          <a:bodyPr>
            <a:normAutofit/>
          </a:bodyPr>
          <a:lstStyle/>
          <a:p>
            <a:r>
              <a:rPr lang="pt-BR" dirty="0"/>
              <a:t>Lagarta-rosca(</a:t>
            </a:r>
            <a:r>
              <a:rPr lang="pt-BR" i="1" dirty="0" err="1"/>
              <a:t>Agrotis</a:t>
            </a:r>
            <a:r>
              <a:rPr lang="pt-BR" i="1" dirty="0"/>
              <a:t> </a:t>
            </a:r>
            <a:r>
              <a:rPr lang="pt-BR" i="1" dirty="0" err="1"/>
              <a:t>ipsilon</a:t>
            </a:r>
            <a:r>
              <a:rPr lang="pt-BR" dirty="0"/>
              <a:t>)</a:t>
            </a:r>
          </a:p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b="1" dirty="0" smtClean="0"/>
              <a:t>Ácaros</a:t>
            </a:r>
          </a:p>
          <a:p>
            <a:r>
              <a:rPr lang="pt-BR" dirty="0"/>
              <a:t>Ácaro rajado </a:t>
            </a:r>
            <a:r>
              <a:rPr lang="pt-BR" dirty="0" smtClean="0"/>
              <a:t>(</a:t>
            </a:r>
            <a:r>
              <a:rPr lang="pt-BR" i="1" dirty="0" err="1" smtClean="0"/>
              <a:t>Tetranychus</a:t>
            </a:r>
            <a:r>
              <a:rPr lang="pt-BR" i="1" dirty="0" smtClean="0"/>
              <a:t> </a:t>
            </a:r>
            <a:r>
              <a:rPr lang="pt-BR" i="1" dirty="0" err="1" smtClean="0"/>
              <a:t>urticae</a:t>
            </a:r>
            <a:r>
              <a:rPr lang="pt-BR" dirty="0" smtClean="0"/>
              <a:t>)</a:t>
            </a:r>
            <a:endParaRPr lang="pt-BR" dirty="0"/>
          </a:p>
          <a:p>
            <a:endParaRPr lang="pt-BR" dirty="0"/>
          </a:p>
          <a:p>
            <a:r>
              <a:rPr lang="pt-BR" dirty="0"/>
              <a:t>Ácaro vermelho (</a:t>
            </a:r>
            <a:r>
              <a:rPr lang="pt-BR" i="1" dirty="0" err="1"/>
              <a:t>Tetranychus</a:t>
            </a:r>
            <a:r>
              <a:rPr lang="pt-BR" i="1" dirty="0"/>
              <a:t> sp</a:t>
            </a:r>
            <a:r>
              <a:rPr lang="pt-BR" dirty="0"/>
              <a:t>.)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79512" y="6466959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+mj-lt"/>
              </a:rPr>
              <a:t>Imagem: </a:t>
            </a:r>
            <a:r>
              <a:rPr lang="pt-BR" altLang="pt-BR" sz="1200" dirty="0" smtClean="0">
                <a:latin typeface="+mj-lt"/>
              </a:rPr>
              <a:t>Nuno Rodrigo Madeira/EMBRAPA</a:t>
            </a:r>
            <a:endParaRPr lang="pt-BR" sz="1200" dirty="0">
              <a:latin typeface="+mj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4598" y="3607859"/>
            <a:ext cx="3810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7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Pragas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7919793" cy="506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 smtClean="0"/>
              <a:t>Outra pragas</a:t>
            </a:r>
          </a:p>
          <a:p>
            <a:r>
              <a:rPr lang="pt-BR" dirty="0" smtClean="0"/>
              <a:t>Vaquinhas (</a:t>
            </a:r>
            <a:r>
              <a:rPr lang="pt-BR" i="1" dirty="0" err="1"/>
              <a:t>Diabrotica</a:t>
            </a:r>
            <a:r>
              <a:rPr lang="pt-BR" i="1" dirty="0"/>
              <a:t> spp. e </a:t>
            </a:r>
            <a:r>
              <a:rPr lang="pt-BR" i="1" dirty="0" err="1"/>
              <a:t>Cerotoma</a:t>
            </a:r>
            <a:r>
              <a:rPr lang="pt-BR" i="1" dirty="0"/>
              <a:t> spp</a:t>
            </a:r>
            <a:r>
              <a:rPr lang="pt-BR" dirty="0" smtClean="0"/>
              <a:t>.)</a:t>
            </a:r>
          </a:p>
          <a:p>
            <a:endParaRPr lang="pt-BR" dirty="0" smtClean="0"/>
          </a:p>
          <a:p>
            <a:r>
              <a:rPr lang="pt-BR" dirty="0" smtClean="0"/>
              <a:t>Cigarrinhas </a:t>
            </a:r>
            <a:r>
              <a:rPr lang="pt-BR" dirty="0"/>
              <a:t>(</a:t>
            </a:r>
            <a:r>
              <a:rPr lang="pt-BR" i="1" dirty="0" err="1" smtClean="0"/>
              <a:t>Empoasca</a:t>
            </a:r>
            <a:r>
              <a:rPr lang="pt-BR" i="1" dirty="0" smtClean="0"/>
              <a:t> spp</a:t>
            </a:r>
            <a:r>
              <a:rPr lang="pt-BR" dirty="0" smtClean="0"/>
              <a:t>.)</a:t>
            </a:r>
            <a:endParaRPr lang="pt-BR" b="1" dirty="0"/>
          </a:p>
          <a:p>
            <a:endParaRPr lang="pt-BR" dirty="0" smtClean="0"/>
          </a:p>
          <a:p>
            <a:r>
              <a:rPr lang="pt-BR" dirty="0"/>
              <a:t> </a:t>
            </a:r>
            <a:r>
              <a:rPr lang="pt-BR" dirty="0" err="1"/>
              <a:t>Idi</a:t>
            </a:r>
            <a:r>
              <a:rPr lang="pt-BR" dirty="0"/>
              <a:t> Amim (</a:t>
            </a:r>
            <a:r>
              <a:rPr lang="pt-BR" i="1" dirty="0" err="1"/>
              <a:t>Lagria</a:t>
            </a:r>
            <a:r>
              <a:rPr lang="pt-BR" i="1" dirty="0"/>
              <a:t> </a:t>
            </a:r>
            <a:r>
              <a:rPr lang="pt-BR" i="1" dirty="0" err="1"/>
              <a:t>villosa</a:t>
            </a:r>
            <a:r>
              <a:rPr lang="pt-BR" dirty="0" smtClean="0"/>
              <a:t>)</a:t>
            </a:r>
          </a:p>
          <a:p>
            <a:endParaRPr lang="pt-BR" dirty="0" smtClean="0"/>
          </a:p>
          <a:p>
            <a:r>
              <a:rPr lang="pt-BR" dirty="0" smtClean="0"/>
              <a:t>Gafanhotos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18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Doenças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Podridão-das-mudas (fungos de solo: </a:t>
            </a:r>
            <a:r>
              <a:rPr lang="pt-BR" i="1" dirty="0" err="1"/>
              <a:t>Rhizoctonia</a:t>
            </a:r>
            <a:r>
              <a:rPr lang="pt-BR" i="1" dirty="0"/>
              <a:t> sp</a:t>
            </a:r>
            <a:r>
              <a:rPr lang="pt-BR" dirty="0"/>
              <a:t>., </a:t>
            </a:r>
            <a:r>
              <a:rPr lang="pt-BR" i="1" dirty="0" err="1"/>
              <a:t>Fusarium</a:t>
            </a:r>
            <a:r>
              <a:rPr lang="pt-BR" i="1" dirty="0"/>
              <a:t> sp</a:t>
            </a:r>
            <a:r>
              <a:rPr lang="pt-BR" dirty="0"/>
              <a:t>., </a:t>
            </a:r>
            <a:r>
              <a:rPr lang="pt-BR" i="1" dirty="0" err="1"/>
              <a:t>Rhizopus</a:t>
            </a:r>
            <a:r>
              <a:rPr lang="pt-BR" i="1" dirty="0"/>
              <a:t> sp</a:t>
            </a:r>
            <a:r>
              <a:rPr lang="pt-BR" dirty="0" smtClean="0"/>
              <a:t>. e </a:t>
            </a:r>
            <a:r>
              <a:rPr lang="pt-BR" dirty="0" err="1" smtClean="0"/>
              <a:t>Pectobacterias</a:t>
            </a:r>
            <a:r>
              <a:rPr lang="pt-BR" dirty="0" smtClean="0"/>
              <a:t>) </a:t>
            </a:r>
          </a:p>
          <a:p>
            <a:endParaRPr lang="pt-BR" dirty="0"/>
          </a:p>
          <a:p>
            <a:r>
              <a:rPr lang="pt-BR" dirty="0"/>
              <a:t>Podridão-de-</a:t>
            </a:r>
            <a:r>
              <a:rPr lang="pt-BR" dirty="0" err="1"/>
              <a:t>esclerócium</a:t>
            </a:r>
            <a:r>
              <a:rPr lang="pt-BR" dirty="0"/>
              <a:t> (</a:t>
            </a:r>
            <a:r>
              <a:rPr lang="pt-BR" i="1" dirty="0" err="1"/>
              <a:t>Sclerotium</a:t>
            </a:r>
            <a:r>
              <a:rPr lang="pt-BR" i="1" dirty="0"/>
              <a:t> </a:t>
            </a:r>
            <a:r>
              <a:rPr lang="pt-BR" i="1" dirty="0" err="1"/>
              <a:t>rolfsii</a:t>
            </a:r>
            <a:r>
              <a:rPr lang="pt-BR" dirty="0"/>
              <a:t>)</a:t>
            </a:r>
            <a:endParaRPr lang="pt-BR" dirty="0" smtClean="0"/>
          </a:p>
          <a:p>
            <a:endParaRPr lang="pt-BR" dirty="0"/>
          </a:p>
          <a:p>
            <a:r>
              <a:rPr lang="pt-BR" dirty="0"/>
              <a:t>Podridão-de-</a:t>
            </a:r>
            <a:r>
              <a:rPr lang="pt-BR" dirty="0" err="1"/>
              <a:t>esclerotínia</a:t>
            </a:r>
            <a:r>
              <a:rPr lang="pt-BR" dirty="0"/>
              <a:t> (</a:t>
            </a:r>
            <a:r>
              <a:rPr lang="pt-BR" i="1" dirty="0" err="1"/>
              <a:t>Sclerotinia</a:t>
            </a:r>
            <a:r>
              <a:rPr lang="pt-BR" i="1" dirty="0"/>
              <a:t> </a:t>
            </a:r>
            <a:r>
              <a:rPr lang="pt-BR" i="1" dirty="0" err="1"/>
              <a:t>sclerotiorum</a:t>
            </a:r>
            <a:r>
              <a:rPr lang="pt-BR" dirty="0"/>
              <a:t>)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92" y="5119542"/>
            <a:ext cx="2736304" cy="170563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9512" y="6466959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+mj-lt"/>
              </a:rPr>
              <a:t>Imagens: </a:t>
            </a:r>
            <a:r>
              <a:rPr lang="pt-BR" altLang="pt-BR" sz="1200" dirty="0" smtClean="0">
                <a:latin typeface="+mj-lt"/>
              </a:rPr>
              <a:t>Nuno Rodrigo Madeira/EMBRAPA</a:t>
            </a: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30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Doenças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816223"/>
            <a:ext cx="5345978" cy="4277073"/>
          </a:xfrm>
        </p:spPr>
        <p:txBody>
          <a:bodyPr>
            <a:normAutofit/>
          </a:bodyPr>
          <a:lstStyle/>
          <a:p>
            <a:r>
              <a:rPr lang="pt-BR" dirty="0" smtClean="0"/>
              <a:t>Crestamento-bacteriano </a:t>
            </a:r>
            <a:r>
              <a:rPr lang="pt-BR" dirty="0"/>
              <a:t>(</a:t>
            </a:r>
            <a:r>
              <a:rPr lang="pt-BR" i="1" dirty="0" err="1"/>
              <a:t>Xanthomonas</a:t>
            </a:r>
            <a:r>
              <a:rPr lang="pt-BR" i="1" dirty="0"/>
              <a:t> </a:t>
            </a:r>
            <a:r>
              <a:rPr lang="pt-BR" i="1" dirty="0" err="1"/>
              <a:t>campestris</a:t>
            </a:r>
            <a:r>
              <a:rPr lang="pt-BR" i="1" dirty="0"/>
              <a:t> </a:t>
            </a:r>
            <a:r>
              <a:rPr lang="pt-BR" i="1" dirty="0" err="1"/>
              <a:t>pv</a:t>
            </a:r>
            <a:r>
              <a:rPr lang="pt-BR" i="1" dirty="0"/>
              <a:t>. </a:t>
            </a:r>
            <a:r>
              <a:rPr lang="pt-BR" i="1" dirty="0" err="1"/>
              <a:t>arracaciae</a:t>
            </a:r>
            <a:r>
              <a:rPr lang="pt-BR" dirty="0" smtClean="0"/>
              <a:t>)</a:t>
            </a:r>
          </a:p>
          <a:p>
            <a:r>
              <a:rPr lang="pt-BR" dirty="0" err="1" smtClean="0"/>
              <a:t>Septoriose</a:t>
            </a:r>
            <a:r>
              <a:rPr lang="pt-BR" dirty="0" smtClean="0"/>
              <a:t> </a:t>
            </a:r>
            <a:r>
              <a:rPr lang="pt-BR" dirty="0"/>
              <a:t>(</a:t>
            </a:r>
            <a:r>
              <a:rPr lang="pt-BR" i="1" dirty="0" err="1"/>
              <a:t>Septoria</a:t>
            </a:r>
            <a:r>
              <a:rPr lang="pt-BR" i="1" dirty="0"/>
              <a:t> spp</a:t>
            </a:r>
            <a:r>
              <a:rPr lang="pt-BR" dirty="0" smtClean="0"/>
              <a:t>.)</a:t>
            </a:r>
          </a:p>
          <a:p>
            <a:r>
              <a:rPr lang="pt-BR" dirty="0" smtClean="0"/>
              <a:t>Mancha-de-</a:t>
            </a:r>
            <a:r>
              <a:rPr lang="pt-BR" dirty="0" err="1" smtClean="0"/>
              <a:t>alternária</a:t>
            </a:r>
            <a:r>
              <a:rPr lang="pt-BR" dirty="0" smtClean="0"/>
              <a:t> (</a:t>
            </a:r>
            <a:r>
              <a:rPr lang="pt-BR" i="1" dirty="0" smtClean="0"/>
              <a:t>Alternaria </a:t>
            </a:r>
            <a:r>
              <a:rPr lang="pt-BR" i="1" dirty="0" err="1" smtClean="0"/>
              <a:t>dauci</a:t>
            </a:r>
            <a:r>
              <a:rPr lang="pt-BR" dirty="0" smtClean="0"/>
              <a:t>)</a:t>
            </a:r>
          </a:p>
          <a:p>
            <a:r>
              <a:rPr lang="pt-BR" dirty="0" smtClean="0"/>
              <a:t>Podridão-mole </a:t>
            </a:r>
            <a:r>
              <a:rPr lang="pt-BR" dirty="0"/>
              <a:t>ou ‘mela’ </a:t>
            </a:r>
            <a:r>
              <a:rPr lang="pt-BR" dirty="0" smtClean="0"/>
              <a:t>(</a:t>
            </a:r>
            <a:r>
              <a:rPr lang="pt-BR" dirty="0" err="1" smtClean="0"/>
              <a:t>Pectobacterium</a:t>
            </a:r>
            <a:r>
              <a:rPr lang="pt-BR" i="1" dirty="0" smtClean="0"/>
              <a:t> </a:t>
            </a:r>
            <a:r>
              <a:rPr lang="pt-BR" i="1" dirty="0"/>
              <a:t>spp.</a:t>
            </a:r>
            <a:r>
              <a:rPr lang="pt-BR" dirty="0"/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9512" y="6466959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+mj-lt"/>
              </a:rPr>
              <a:t>Imagens: Thaís Araújo; </a:t>
            </a:r>
            <a:r>
              <a:rPr lang="pt-BR" altLang="pt-BR" sz="1200" dirty="0" smtClean="0">
                <a:latin typeface="+mj-lt"/>
              </a:rPr>
              <a:t>Nuno </a:t>
            </a:r>
            <a:r>
              <a:rPr lang="pt-BR" altLang="pt-BR" sz="1200" dirty="0" smtClean="0">
                <a:latin typeface="+mj-lt"/>
              </a:rPr>
              <a:t>Rodrigo Madeira/EMBRAPA</a:t>
            </a:r>
            <a:endParaRPr lang="pt-BR" sz="1200" dirty="0"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77" y="4656785"/>
            <a:ext cx="2812376" cy="206240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-400" b="17451"/>
          <a:stretch/>
        </p:blipFill>
        <p:spPr>
          <a:xfrm>
            <a:off x="5958626" y="1582615"/>
            <a:ext cx="3066278" cy="28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Nematoides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6119592" cy="4866759"/>
          </a:xfrm>
        </p:spPr>
        <p:txBody>
          <a:bodyPr/>
          <a:lstStyle/>
          <a:p>
            <a:r>
              <a:rPr lang="pt-BR" i="1" dirty="0" err="1" smtClean="0"/>
              <a:t>Meloidogyne</a:t>
            </a:r>
            <a:r>
              <a:rPr lang="pt-BR" dirty="0" smtClean="0"/>
              <a:t> spp.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i="1" dirty="0" err="1" smtClean="0"/>
              <a:t>Pratylenchus</a:t>
            </a:r>
            <a:r>
              <a:rPr lang="pt-BR" dirty="0" smtClean="0"/>
              <a:t> spp.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79512" y="6466959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+mj-lt"/>
              </a:rPr>
              <a:t>Imagens: </a:t>
            </a:r>
            <a:r>
              <a:rPr lang="pt-BR" altLang="pt-BR" sz="1200" dirty="0" smtClean="0">
                <a:latin typeface="+mj-lt"/>
              </a:rPr>
              <a:t>Nuno Rodrigo Madeira/EMBRAPA</a:t>
            </a:r>
            <a:endParaRPr lang="pt-BR" sz="1200" dirty="0">
              <a:latin typeface="+mj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61" y="1772816"/>
            <a:ext cx="3400641" cy="22217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43" y="4167185"/>
            <a:ext cx="3332035" cy="25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Pragas e doenças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91" t="9642" r="43985" b="38188"/>
          <a:stretch/>
        </p:blipFill>
        <p:spPr>
          <a:xfrm>
            <a:off x="35496" y="1638992"/>
            <a:ext cx="9036496" cy="4748019"/>
          </a:xfrm>
          <a:prstGeom prst="rect">
            <a:avLst/>
          </a:prstGeom>
        </p:spPr>
      </p:pic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94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9"/>
          <p:cNvSpPr>
            <a:spLocks noChangeArrowheads="1"/>
          </p:cNvSpPr>
          <p:nvPr/>
        </p:nvSpPr>
        <p:spPr bwMode="auto">
          <a:xfrm>
            <a:off x="518677" y="1628800"/>
            <a:ext cx="767710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pt-BR" sz="2000" dirty="0" err="1" smtClean="0">
                <a:latin typeface="+mn-lt"/>
              </a:rPr>
              <a:t>Apiaceae</a:t>
            </a:r>
            <a:r>
              <a:rPr lang="pt-BR" sz="2000" dirty="0" smtClean="0">
                <a:latin typeface="+mn-lt"/>
              </a:rPr>
              <a:t>: </a:t>
            </a:r>
            <a:r>
              <a:rPr lang="pt-BR" sz="2000" i="1" dirty="0" err="1" smtClean="0">
                <a:latin typeface="+mn-lt"/>
              </a:rPr>
              <a:t>Arracacia</a:t>
            </a:r>
            <a:r>
              <a:rPr lang="pt-BR" sz="2000" i="1" dirty="0" smtClean="0">
                <a:latin typeface="+mn-lt"/>
              </a:rPr>
              <a:t> </a:t>
            </a:r>
            <a:r>
              <a:rPr lang="pt-BR" sz="2000" i="1" dirty="0" err="1">
                <a:latin typeface="+mn-lt"/>
              </a:rPr>
              <a:t>xanthorrhiza</a:t>
            </a:r>
            <a:r>
              <a:rPr lang="pt-BR" sz="2000" dirty="0">
                <a:latin typeface="+mn-lt"/>
              </a:rPr>
              <a:t> </a:t>
            </a:r>
            <a:r>
              <a:rPr lang="pt-BR" sz="2000" dirty="0" err="1">
                <a:latin typeface="+mn-lt"/>
              </a:rPr>
              <a:t>Bancroft</a:t>
            </a:r>
            <a:endParaRPr lang="pt-BR" altLang="pt-BR" sz="2000" dirty="0" smtClean="0">
              <a:latin typeface="+mn-lt"/>
            </a:endParaRPr>
          </a:p>
          <a:p>
            <a:pPr>
              <a:lnSpc>
                <a:spcPct val="140000"/>
              </a:lnSpc>
            </a:pPr>
            <a:r>
              <a:rPr lang="pt-BR" altLang="pt-BR" sz="2000" dirty="0" smtClean="0">
                <a:latin typeface="+mn-lt"/>
              </a:rPr>
              <a:t>Nomes comuns: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latin typeface="+mn-lt"/>
              </a:rPr>
              <a:t>Mandioquinha</a:t>
            </a:r>
            <a:r>
              <a:rPr lang="pt-BR" altLang="pt-BR" sz="2000" dirty="0">
                <a:latin typeface="+mn-lt"/>
              </a:rPr>
              <a:t>		</a:t>
            </a:r>
            <a:r>
              <a:rPr lang="pt-BR" altLang="pt-BR" sz="2000" dirty="0" smtClean="0">
                <a:latin typeface="+mn-lt"/>
              </a:rPr>
              <a:t>SP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latin typeface="+mn-lt"/>
              </a:rPr>
              <a:t>Batata-</a:t>
            </a:r>
            <a:r>
              <a:rPr lang="pt-BR" altLang="pt-BR" sz="2000" dirty="0" err="1" smtClean="0">
                <a:latin typeface="+mn-lt"/>
              </a:rPr>
              <a:t>baroa</a:t>
            </a:r>
            <a:r>
              <a:rPr lang="pt-BR" altLang="pt-BR" sz="2000" dirty="0" smtClean="0">
                <a:latin typeface="+mn-lt"/>
              </a:rPr>
              <a:t> </a:t>
            </a:r>
            <a:r>
              <a:rPr lang="pt-BR" altLang="pt-BR" sz="2000" dirty="0">
                <a:latin typeface="+mn-lt"/>
              </a:rPr>
              <a:t>ou </a:t>
            </a:r>
            <a:r>
              <a:rPr lang="pt-BR" altLang="pt-BR" sz="2000" dirty="0" err="1">
                <a:latin typeface="+mn-lt"/>
              </a:rPr>
              <a:t>baroa</a:t>
            </a:r>
            <a:r>
              <a:rPr lang="pt-BR" altLang="pt-BR" sz="2000" dirty="0">
                <a:latin typeface="+mn-lt"/>
              </a:rPr>
              <a:t>	RJ, MG (Zona da Mata), ES e </a:t>
            </a:r>
            <a:r>
              <a:rPr lang="pt-BR" altLang="pt-BR" sz="2000" dirty="0" smtClean="0">
                <a:latin typeface="+mn-lt"/>
              </a:rPr>
              <a:t>DF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latin typeface="+mn-lt"/>
              </a:rPr>
              <a:t>Batata-salsa</a:t>
            </a:r>
            <a:r>
              <a:rPr lang="pt-BR" altLang="pt-BR" sz="2000" dirty="0">
                <a:latin typeface="+mn-lt"/>
              </a:rPr>
              <a:t>		</a:t>
            </a:r>
            <a:r>
              <a:rPr lang="pt-BR" altLang="pt-BR" sz="2000" dirty="0" smtClean="0">
                <a:latin typeface="+mn-lt"/>
              </a:rPr>
              <a:t>             PR </a:t>
            </a:r>
            <a:r>
              <a:rPr lang="pt-BR" altLang="pt-BR" sz="2000" dirty="0">
                <a:latin typeface="+mn-lt"/>
              </a:rPr>
              <a:t>e </a:t>
            </a:r>
            <a:r>
              <a:rPr lang="pt-BR" altLang="pt-BR" sz="2000" dirty="0" smtClean="0">
                <a:latin typeface="+mn-lt"/>
              </a:rPr>
              <a:t>SC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latin typeface="+mn-lt"/>
              </a:rPr>
              <a:t>Batata-fiúza </a:t>
            </a:r>
            <a:r>
              <a:rPr lang="pt-BR" altLang="pt-BR" sz="2000" dirty="0">
                <a:latin typeface="+mn-lt"/>
              </a:rPr>
              <a:t>ou fiúza	</a:t>
            </a:r>
            <a:r>
              <a:rPr lang="pt-BR" altLang="pt-BR" sz="2000" dirty="0" smtClean="0">
                <a:latin typeface="+mn-lt"/>
              </a:rPr>
              <a:t>             MG </a:t>
            </a:r>
            <a:r>
              <a:rPr lang="pt-BR" altLang="pt-BR" sz="2000" dirty="0">
                <a:latin typeface="+mn-lt"/>
              </a:rPr>
              <a:t>(região de </a:t>
            </a:r>
            <a:r>
              <a:rPr lang="pt-BR" altLang="pt-BR" sz="2000" dirty="0" smtClean="0">
                <a:latin typeface="+mn-lt"/>
              </a:rPr>
              <a:t>Lavras)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latin typeface="+mn-lt"/>
              </a:rPr>
              <a:t>Cenoura-amarela</a:t>
            </a:r>
            <a:r>
              <a:rPr lang="pt-BR" altLang="pt-BR" sz="2000" dirty="0">
                <a:latin typeface="+mn-lt"/>
              </a:rPr>
              <a:t>		MG (região de Barbacena) </a:t>
            </a:r>
            <a:endParaRPr lang="pt-BR" altLang="pt-BR" sz="2000" dirty="0" smtClean="0">
              <a:latin typeface="+mn-lt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latin typeface="+mn-lt"/>
              </a:rPr>
              <a:t>Batata-jujuba</a:t>
            </a:r>
            <a:r>
              <a:rPr lang="pt-BR" altLang="pt-BR" sz="2000" dirty="0">
                <a:latin typeface="+mn-lt"/>
              </a:rPr>
              <a:t>		MG (região de </a:t>
            </a:r>
            <a:r>
              <a:rPr lang="pt-BR" altLang="pt-BR" sz="2000" dirty="0" smtClean="0">
                <a:latin typeface="+mn-lt"/>
              </a:rPr>
              <a:t>Patrocínio)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latin typeface="+mn-lt"/>
              </a:rPr>
              <a:t>Batata-aipo</a:t>
            </a:r>
            <a:r>
              <a:rPr lang="pt-BR" altLang="pt-BR" sz="2000" dirty="0">
                <a:latin typeface="+mn-lt"/>
              </a:rPr>
              <a:t>		</a:t>
            </a:r>
            <a:r>
              <a:rPr lang="pt-BR" altLang="pt-BR" sz="2000" dirty="0" smtClean="0">
                <a:latin typeface="+mn-lt"/>
              </a:rPr>
              <a:t>             MG </a:t>
            </a:r>
            <a:r>
              <a:rPr lang="pt-BR" altLang="pt-BR" sz="2000" dirty="0">
                <a:latin typeface="+mn-lt"/>
              </a:rPr>
              <a:t>(região de </a:t>
            </a:r>
            <a:r>
              <a:rPr lang="pt-BR" altLang="pt-BR" sz="2000" dirty="0" smtClean="0">
                <a:latin typeface="+mn-lt"/>
              </a:rPr>
              <a:t>Diamantina)</a:t>
            </a:r>
          </a:p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pt-BR" altLang="pt-BR" sz="2000" dirty="0" smtClean="0">
                <a:latin typeface="+mn-lt"/>
              </a:rPr>
              <a:t>Batata-</a:t>
            </a:r>
            <a:r>
              <a:rPr lang="pt-BR" altLang="pt-BR" sz="2000" dirty="0" err="1" smtClean="0">
                <a:latin typeface="+mn-lt"/>
              </a:rPr>
              <a:t>suiça</a:t>
            </a:r>
            <a:r>
              <a:rPr lang="pt-BR" altLang="pt-BR" sz="2000" dirty="0">
                <a:latin typeface="+mn-lt"/>
              </a:rPr>
              <a:t>, </a:t>
            </a:r>
            <a:r>
              <a:rPr lang="pt-BR" altLang="pt-BR" sz="2000" dirty="0" smtClean="0">
                <a:latin typeface="+mn-lt"/>
              </a:rPr>
              <a:t>Batata-tupinambá</a:t>
            </a:r>
            <a:r>
              <a:rPr lang="pt-BR" altLang="pt-BR" sz="2000" dirty="0">
                <a:latin typeface="+mn-lt"/>
              </a:rPr>
              <a:t/>
            </a:r>
            <a:br>
              <a:rPr lang="pt-BR" altLang="pt-BR" sz="2000" dirty="0">
                <a:latin typeface="+mn-lt"/>
              </a:rPr>
            </a:br>
            <a:endParaRPr lang="pt-BR" altLang="pt-BR" sz="2000" dirty="0">
              <a:latin typeface="+mn-lt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18677" y="53752"/>
            <a:ext cx="81391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pt-BR" altLang="pt-BR" sz="3600" b="1" dirty="0" smtClean="0">
                <a:solidFill>
                  <a:schemeClr val="tx1"/>
                </a:solidFill>
                <a:latin typeface="+mj-lt"/>
              </a:rPr>
              <a:t>Mandioquinha-Salsa</a:t>
            </a:r>
            <a:r>
              <a:rPr lang="pt-BR" altLang="pt-BR" sz="3200" b="1" dirty="0" smtClean="0">
                <a:solidFill>
                  <a:schemeClr val="tx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9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Pragas e doenças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Inseticida: </a:t>
            </a:r>
            <a:r>
              <a:rPr lang="pt-BR" dirty="0" smtClean="0"/>
              <a:t>Lambda-</a:t>
            </a:r>
            <a:r>
              <a:rPr lang="pt-BR" dirty="0" err="1" smtClean="0"/>
              <a:t>cialotrina</a:t>
            </a:r>
            <a:r>
              <a:rPr lang="pt-BR" dirty="0" smtClean="0"/>
              <a:t> (</a:t>
            </a:r>
            <a:r>
              <a:rPr lang="pt-BR" dirty="0" err="1" smtClean="0"/>
              <a:t>piretroide</a:t>
            </a:r>
            <a:r>
              <a:rPr lang="pt-BR" dirty="0" smtClean="0"/>
              <a:t>) </a:t>
            </a:r>
            <a:r>
              <a:rPr lang="pt-BR" dirty="0" smtClean="0">
                <a:sym typeface="Wingdings" panose="05000000000000000000" pitchFamily="2" charset="2"/>
              </a:rPr>
              <a:t></a:t>
            </a:r>
            <a:r>
              <a:rPr lang="pt-BR" dirty="0" smtClean="0"/>
              <a:t> Vaquinha</a:t>
            </a:r>
            <a:r>
              <a:rPr lang="pt-BR" dirty="0" smtClean="0"/>
              <a:t>; </a:t>
            </a:r>
            <a:r>
              <a:rPr lang="pt-BR" dirty="0" err="1" smtClean="0"/>
              <a:t>Espinetoram</a:t>
            </a:r>
            <a:r>
              <a:rPr lang="pt-BR" dirty="0" smtClean="0"/>
              <a:t> </a:t>
            </a:r>
            <a:r>
              <a:rPr lang="pt-BR" dirty="0" smtClean="0">
                <a:sym typeface="Wingdings" panose="05000000000000000000" pitchFamily="2" charset="2"/>
              </a:rPr>
              <a:t> lagarta-rosca</a:t>
            </a:r>
            <a:endParaRPr lang="pt-BR" dirty="0" smtClean="0"/>
          </a:p>
          <a:p>
            <a:r>
              <a:rPr lang="pt-BR" dirty="0" smtClean="0"/>
              <a:t>Herbicida: </a:t>
            </a:r>
            <a:r>
              <a:rPr lang="pt-BR" dirty="0" err="1" smtClean="0"/>
              <a:t>Linurom</a:t>
            </a:r>
            <a:r>
              <a:rPr lang="pt-BR" dirty="0" smtClean="0"/>
              <a:t> </a:t>
            </a:r>
            <a:r>
              <a:rPr lang="pt-BR" dirty="0" smtClean="0">
                <a:sym typeface="Wingdings" panose="05000000000000000000" pitchFamily="2" charset="2"/>
              </a:rPr>
              <a:t> capim marmelada e nabiça; </a:t>
            </a:r>
            <a:r>
              <a:rPr lang="pt-BR" dirty="0" err="1" smtClean="0">
                <a:sym typeface="Wingdings" panose="05000000000000000000" pitchFamily="2" charset="2"/>
              </a:rPr>
              <a:t>Cletodim</a:t>
            </a:r>
            <a:r>
              <a:rPr lang="pt-BR" dirty="0" smtClean="0">
                <a:sym typeface="Wingdings" panose="05000000000000000000" pitchFamily="2" charset="2"/>
              </a:rPr>
              <a:t>  amplo espectro;</a:t>
            </a:r>
            <a:endParaRPr lang="pt-BR" dirty="0"/>
          </a:p>
          <a:p>
            <a:r>
              <a:rPr lang="pt-BR" dirty="0" smtClean="0"/>
              <a:t>Fungicida/bactericida:</a:t>
            </a:r>
            <a:r>
              <a:rPr lang="pt-BR" dirty="0" smtClean="0">
                <a:sym typeface="Wingdings" panose="05000000000000000000" pitchFamily="2" charset="2"/>
              </a:rPr>
              <a:t> </a:t>
            </a:r>
            <a:r>
              <a:rPr lang="pt-BR" dirty="0" err="1" smtClean="0">
                <a:sym typeface="Wingdings" panose="05000000000000000000" pitchFamily="2" charset="2"/>
              </a:rPr>
              <a:t>Casugamicina</a:t>
            </a:r>
            <a:r>
              <a:rPr lang="pt-BR" dirty="0" smtClean="0">
                <a:sym typeface="Wingdings" panose="05000000000000000000" pitchFamily="2" charset="2"/>
              </a:rPr>
              <a:t>  </a:t>
            </a:r>
            <a:r>
              <a:rPr lang="pt-BR" dirty="0" err="1" smtClean="0">
                <a:sym typeface="Wingdings" panose="05000000000000000000" pitchFamily="2" charset="2"/>
              </a:rPr>
              <a:t>Cercospora</a:t>
            </a:r>
            <a:r>
              <a:rPr lang="pt-BR" dirty="0" smtClean="0">
                <a:sym typeface="Wingdings" panose="05000000000000000000" pitchFamily="2" charset="2"/>
              </a:rPr>
              <a:t>; </a:t>
            </a:r>
            <a:r>
              <a:rPr lang="pt-BR" dirty="0" err="1" smtClean="0">
                <a:sym typeface="Wingdings" panose="05000000000000000000" pitchFamily="2" charset="2"/>
              </a:rPr>
              <a:t>Flutriafol</a:t>
            </a:r>
            <a:r>
              <a:rPr lang="pt-BR" dirty="0" smtClean="0">
                <a:sym typeface="Wingdings" panose="05000000000000000000" pitchFamily="2" charset="2"/>
              </a:rPr>
              <a:t>  manchas foliares e oídio;</a:t>
            </a:r>
            <a:endParaRPr lang="pt-BR" dirty="0" smtClean="0"/>
          </a:p>
          <a:p>
            <a:endParaRPr lang="pt-BR" dirty="0" smtClean="0"/>
          </a:p>
          <a:p>
            <a:pPr marL="0" indent="0" algn="ctr">
              <a:buNone/>
            </a:pPr>
            <a:r>
              <a:rPr lang="pt-BR" b="1" dirty="0"/>
              <a:t>Manejo integrado de pragas e </a:t>
            </a:r>
            <a:r>
              <a:rPr lang="pt-BR" b="1" dirty="0" smtClean="0"/>
              <a:t>doenças.</a:t>
            </a:r>
            <a:endParaRPr lang="pt-BR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Manejo integrado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2320280"/>
            <a:ext cx="8153400" cy="3340968"/>
          </a:xfrm>
        </p:spPr>
        <p:txBody>
          <a:bodyPr/>
          <a:lstStyle/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Combina </a:t>
            </a:r>
            <a:r>
              <a:rPr lang="pt-BR" dirty="0"/>
              <a:t>medidas das mais diversas naturezas (química, física, genética, biológica ou qualquer outra) que venham a contribuir com o controle efetivo das pragas e doenças</a:t>
            </a:r>
          </a:p>
        </p:txBody>
      </p:sp>
    </p:spTree>
    <p:extLst>
      <p:ext uri="{BB962C8B-B14F-4D97-AF65-F5344CB8AC3E}">
        <p14:creationId xmlns:p14="http://schemas.microsoft.com/office/powerpoint/2010/main" val="33642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2019626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5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79112" y="1916832"/>
            <a:ext cx="8820472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De 7 </a:t>
            </a:r>
            <a:r>
              <a:rPr lang="pt-BR" altLang="pt-BR" dirty="0">
                <a:latin typeface="+mn-lt"/>
              </a:rPr>
              <a:t>meses </a:t>
            </a:r>
            <a:r>
              <a:rPr lang="pt-BR" altLang="pt-BR" dirty="0" smtClean="0">
                <a:latin typeface="+mn-lt"/>
              </a:rPr>
              <a:t>(Amarela </a:t>
            </a:r>
            <a:r>
              <a:rPr lang="pt-BR" altLang="pt-BR" dirty="0">
                <a:latin typeface="+mn-lt"/>
              </a:rPr>
              <a:t>de Senador </a:t>
            </a:r>
            <a:r>
              <a:rPr lang="pt-BR" altLang="pt-BR" dirty="0" smtClean="0">
                <a:latin typeface="+mn-lt"/>
              </a:rPr>
              <a:t>Amaral) a 12 meses </a:t>
            </a:r>
            <a:r>
              <a:rPr lang="pt-BR" altLang="pt-BR" dirty="0">
                <a:latin typeface="+mn-lt"/>
              </a:rPr>
              <a:t>nas demais</a:t>
            </a:r>
            <a:r>
              <a:rPr lang="pt-BR" altLang="pt-BR" dirty="0" smtClean="0">
                <a:latin typeface="+mn-lt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BR" altLang="pt-BR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Ponto de colheita: amarelecimento </a:t>
            </a:r>
            <a:r>
              <a:rPr lang="pt-BR" altLang="pt-BR" dirty="0">
                <a:latin typeface="+mn-lt"/>
              </a:rPr>
              <a:t>e senescência das </a:t>
            </a:r>
            <a:r>
              <a:rPr lang="pt-BR" altLang="pt-BR" dirty="0" smtClean="0">
                <a:latin typeface="+mn-lt"/>
              </a:rPr>
              <a:t>folhas.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BR" altLang="pt-BR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Colheita cuidadosa – evitar danos mecânicos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pt-BR" altLang="pt-BR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Arranquio </a:t>
            </a:r>
            <a:r>
              <a:rPr lang="pt-BR" altLang="pt-BR" dirty="0">
                <a:latin typeface="+mn-lt"/>
              </a:rPr>
              <a:t>de plantas manual, </a:t>
            </a:r>
            <a:r>
              <a:rPr lang="pt-BR" altLang="pt-BR" dirty="0" smtClean="0">
                <a:latin typeface="+mn-lt"/>
              </a:rPr>
              <a:t>com </a:t>
            </a:r>
            <a:r>
              <a:rPr lang="pt-BR" altLang="pt-BR" dirty="0">
                <a:latin typeface="+mn-lt"/>
              </a:rPr>
              <a:t>auxílio de enxadão </a:t>
            </a:r>
            <a:r>
              <a:rPr lang="pt-BR" altLang="pt-BR" dirty="0" smtClean="0">
                <a:latin typeface="+mn-lt"/>
              </a:rPr>
              <a:t>ou </a:t>
            </a:r>
            <a:r>
              <a:rPr lang="pt-BR" altLang="pt-BR" dirty="0" err="1" smtClean="0">
                <a:latin typeface="+mn-lt"/>
              </a:rPr>
              <a:t>semi-mecanizado</a:t>
            </a:r>
            <a:r>
              <a:rPr lang="pt-BR" altLang="pt-BR" dirty="0" smtClean="0">
                <a:latin typeface="+mn-lt"/>
              </a:rPr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Colheita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419100" y="1556792"/>
            <a:ext cx="83820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lnSpc>
                <a:spcPct val="2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Destaque </a:t>
            </a:r>
            <a:r>
              <a:rPr lang="pt-BR" altLang="pt-BR" dirty="0">
                <a:latin typeface="+mn-lt"/>
              </a:rPr>
              <a:t>manual das raízes</a:t>
            </a:r>
            <a:r>
              <a:rPr lang="pt-BR" altLang="pt-BR" dirty="0" smtClean="0">
                <a:latin typeface="+mn-lt"/>
              </a:rPr>
              <a:t>.</a:t>
            </a:r>
          </a:p>
          <a:p>
            <a:pPr marL="342900" indent="-342900">
              <a:lnSpc>
                <a:spcPct val="2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Lavagem (manual em sacos; jatos e água corrente em recipientes; lavadores mecanizados) 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</a:t>
            </a:r>
            <a:r>
              <a:rPr lang="pt-BR" altLang="pt-BR" dirty="0" smtClean="0">
                <a:latin typeface="+mn-lt"/>
              </a:rPr>
              <a:t> </a:t>
            </a:r>
            <a:r>
              <a:rPr lang="pt-BR" altLang="pt-BR" dirty="0">
                <a:latin typeface="+mn-lt"/>
              </a:rPr>
              <a:t>S</a:t>
            </a:r>
            <a:r>
              <a:rPr lang="pt-BR" altLang="pt-BR" dirty="0" smtClean="0">
                <a:latin typeface="+mn-lt"/>
              </a:rPr>
              <a:t>ecagem (sombra/secadores) </a:t>
            </a:r>
            <a:r>
              <a:rPr lang="pt-BR" altLang="pt-BR" dirty="0" smtClean="0">
                <a:latin typeface="+mn-lt"/>
                <a:sym typeface="Wingdings" panose="05000000000000000000" pitchFamily="2" charset="2"/>
              </a:rPr>
              <a:t> Classificação</a:t>
            </a:r>
            <a:r>
              <a:rPr lang="pt-BR" altLang="pt-BR" dirty="0" smtClean="0">
                <a:latin typeface="+mn-lt"/>
              </a:rPr>
              <a:t>.</a:t>
            </a:r>
          </a:p>
          <a:p>
            <a:pPr marL="342900" indent="-342900">
              <a:lnSpc>
                <a:spcPct val="2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Altamente perecível – comercialização imediata.</a:t>
            </a:r>
          </a:p>
          <a:p>
            <a:pPr marL="342900" indent="-342900">
              <a:lnSpc>
                <a:spcPct val="230000"/>
              </a:lnSpc>
              <a:buFont typeface="Wingdings" panose="05000000000000000000" pitchFamily="2" charset="2"/>
              <a:buChar char="q"/>
            </a:pPr>
            <a:r>
              <a:rPr lang="pt-BR" altLang="pt-BR" dirty="0" smtClean="0">
                <a:latin typeface="+mn-lt"/>
              </a:rPr>
              <a:t>Armazenamento 3 a 5°C por curto período.</a:t>
            </a:r>
            <a:r>
              <a:rPr lang="pt-BR" altLang="pt-BR" sz="2000" dirty="0">
                <a:latin typeface="+mn-lt"/>
              </a:rPr>
              <a:t/>
            </a:r>
            <a:br>
              <a:rPr lang="pt-BR" altLang="pt-BR" sz="2000" dirty="0">
                <a:latin typeface="+mn-lt"/>
              </a:rPr>
            </a:br>
            <a:endParaRPr lang="pt-BR" altLang="pt-BR" sz="2000" dirty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Colheita e beneficiamento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Colheita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Colheita e comercialização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222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Lavagem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Batata Salsa- produtor criou unidade de beneficiament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00" end="2265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648" y="1714500"/>
            <a:ext cx="7631760" cy="42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Classificação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3317" t="21458" r="23553" b="17678"/>
          <a:stretch/>
        </p:blipFill>
        <p:spPr>
          <a:xfrm>
            <a:off x="827584" y="1628800"/>
            <a:ext cx="7358080" cy="473910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644008" y="6536377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Imagem: www.hortbrasil.org.br</a:t>
            </a: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84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Classificação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44008" y="6536377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Fonte: www.hortbrasil.org.br</a:t>
            </a:r>
            <a:endParaRPr lang="pt-BR" sz="1200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600199"/>
            <a:ext cx="8856984" cy="506916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t-BR" sz="4600" dirty="0" smtClean="0"/>
              <a:t>Classe</a:t>
            </a:r>
          </a:p>
          <a:p>
            <a:pPr marL="0" indent="0" algn="ctr">
              <a:buNone/>
            </a:pPr>
            <a:endParaRPr lang="pt-BR" sz="4600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pPr marL="0" indent="0">
              <a:buNone/>
            </a:pPr>
            <a:r>
              <a:rPr lang="pt-BR" sz="2200" dirty="0"/>
              <a:t>Tolerâncias:</a:t>
            </a:r>
          </a:p>
          <a:p>
            <a:r>
              <a:rPr lang="pt-BR" sz="2200" dirty="0"/>
              <a:t>(1) Tolera-se uma mistura de raízes pertencentes a classes diferentes da especificada no rótulo, desde que o total fora do especificado não ultrapasse a 10% (dez por cento) do número total de raízes amostradas.</a:t>
            </a:r>
          </a:p>
          <a:p>
            <a:r>
              <a:rPr lang="pt-BR" sz="2200" dirty="0" smtClean="0"/>
              <a:t>(2</a:t>
            </a:r>
            <a:r>
              <a:rPr lang="pt-BR" sz="2200" dirty="0"/>
              <a:t>) A diferença entre o diâmetro da maior raiz e da menor amostrada de um lote não poderá ser maior do que 10 mm. Sendo que o diâmetro médio deve ser indicado na rotulagem</a:t>
            </a:r>
            <a:r>
              <a:rPr lang="pt-BR" sz="2600" dirty="0"/>
              <a:t>.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850513"/>
              </p:ext>
            </p:extLst>
          </p:nvPr>
        </p:nvGraphicFramePr>
        <p:xfrm>
          <a:off x="395536" y="2420888"/>
          <a:ext cx="8370512" cy="21422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72408"/>
                <a:gridCol w="4698104"/>
              </a:tblGrid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Classe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Comprimento (cm)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Maior ou igual a 6 e menor que 9</a:t>
                      </a:r>
                      <a:endParaRPr lang="pt-BR" dirty="0"/>
                    </a:p>
                  </a:txBody>
                  <a:tcPr/>
                </a:tc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Maior ou igual a 9 e menor que 12</a:t>
                      </a:r>
                      <a:endParaRPr lang="pt-BR" dirty="0"/>
                    </a:p>
                  </a:txBody>
                  <a:tcPr/>
                </a:tc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Maior ou igual a 12 e menor que 18</a:t>
                      </a:r>
                    </a:p>
                  </a:txBody>
                  <a:tcPr/>
                </a:tc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Maior ou igual a 18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6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Classificação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44008" y="6536377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Fonte: www.hortbrasil.org.br</a:t>
            </a:r>
            <a:endParaRPr lang="pt-BR" sz="1200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700808"/>
            <a:ext cx="8856984" cy="483556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4600" dirty="0" smtClean="0"/>
              <a:t>Subclasse ou Calibre</a:t>
            </a:r>
          </a:p>
          <a:p>
            <a:pPr marL="0" indent="0" algn="ctr">
              <a:buNone/>
            </a:pPr>
            <a:endParaRPr lang="pt-BR" sz="4600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  <a:p>
            <a:pPr fontAlgn="ctr"/>
            <a:r>
              <a:rPr lang="pt-BR" sz="1900" dirty="0"/>
              <a:t>A diferença entre o diâmetro da maior raiz e da menor amostrada de um lote não poderá ser maior do que 10 mm. Sendo que o diâmetro médio deve ser indicado na rotulagem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200232"/>
              </p:ext>
            </p:extLst>
          </p:nvPr>
        </p:nvGraphicFramePr>
        <p:xfrm>
          <a:off x="384799" y="2780928"/>
          <a:ext cx="8370512" cy="21422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72408"/>
                <a:gridCol w="4698104"/>
              </a:tblGrid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Subclasse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Comprimento (cm)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Maior ou igual a 2 e menor que 3</a:t>
                      </a:r>
                      <a:endParaRPr lang="pt-BR" dirty="0"/>
                    </a:p>
                  </a:txBody>
                  <a:tcPr/>
                </a:tc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Maior ou igual a 3 e menor que 4</a:t>
                      </a:r>
                      <a:endParaRPr lang="pt-BR" dirty="0"/>
                    </a:p>
                  </a:txBody>
                  <a:tcPr/>
                </a:tc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Maior ou igual a 4 e menor que 5</a:t>
                      </a:r>
                    </a:p>
                  </a:txBody>
                  <a:tcPr/>
                </a:tc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Maior ou igual a 5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9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Produção no Brasil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dirty="0" smtClean="0"/>
              <a:t>Brasil:</a:t>
            </a:r>
          </a:p>
          <a:p>
            <a:r>
              <a:rPr lang="pt-BR" dirty="0" smtClean="0"/>
              <a:t>Área ~23.000 ha;</a:t>
            </a:r>
          </a:p>
          <a:p>
            <a:r>
              <a:rPr lang="pt-BR" dirty="0" smtClean="0"/>
              <a:t>Produção média 250.000 t ao ano;</a:t>
            </a:r>
          </a:p>
          <a:p>
            <a:r>
              <a:rPr lang="pt-BR" dirty="0" smtClean="0"/>
              <a:t>~95% mercado ao natural;</a:t>
            </a:r>
          </a:p>
          <a:p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Regiões produtoras</a:t>
            </a:r>
          </a:p>
          <a:p>
            <a:r>
              <a:rPr lang="pt-BR" dirty="0" smtClean="0"/>
              <a:t>PR ~3.000 agricultores (cerca 50% da área cultivada no país);</a:t>
            </a:r>
          </a:p>
          <a:p>
            <a:r>
              <a:rPr lang="pt-BR" dirty="0" smtClean="0"/>
              <a:t>MG, SC, SP, ES;</a:t>
            </a:r>
          </a:p>
          <a:p>
            <a:r>
              <a:rPr lang="pt-BR" smtClean="0"/>
              <a:t>DF e 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0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Classificação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44008" y="6536377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Imagem: www.hortbrasil.org.br</a:t>
            </a:r>
            <a:endParaRPr lang="pt-BR" sz="1200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 smtClean="0"/>
              <a:t>Categoria de qualidade – defeitos GRAVES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92896"/>
            <a:ext cx="2486025" cy="10668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55576" y="3848100"/>
            <a:ext cx="2592288" cy="37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Rachada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5771"/>
            <a:ext cx="2676525" cy="92392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724128" y="3848100"/>
            <a:ext cx="2592288" cy="37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Murcha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3" y="4855378"/>
            <a:ext cx="2676525" cy="98107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827584" y="598454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Injúrias por pragas ou doenças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89" y="4750321"/>
            <a:ext cx="2676525" cy="1057275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724128" y="6096000"/>
            <a:ext cx="2592288" cy="37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Podridão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24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0758" t="14407" r="32214" b="36609"/>
          <a:stretch/>
        </p:blipFill>
        <p:spPr>
          <a:xfrm>
            <a:off x="1489157" y="1875601"/>
            <a:ext cx="6638699" cy="49377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Classificação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44008" y="6536377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Imagem: www.hortbrasil.org.br</a:t>
            </a:r>
            <a:endParaRPr lang="pt-BR" sz="1200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67308" y="1556792"/>
            <a:ext cx="815340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Categoria de qualidade – defeitos LEVES</a:t>
            </a:r>
          </a:p>
        </p:txBody>
      </p:sp>
    </p:spTree>
    <p:extLst>
      <p:ext uri="{BB962C8B-B14F-4D97-AF65-F5344CB8AC3E}">
        <p14:creationId xmlns:p14="http://schemas.microsoft.com/office/powerpoint/2010/main" val="25554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Classificação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44008" y="6536377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Imagem: www.hortbrasil.org.br</a:t>
            </a:r>
            <a:endParaRPr lang="pt-BR" sz="1200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67308" y="1556792"/>
            <a:ext cx="815340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Categoria de qualidade – defeitos VARIÁVEIS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3253" t="21897" r="24678" b="35824"/>
          <a:stretch/>
        </p:blipFill>
        <p:spPr>
          <a:xfrm>
            <a:off x="0" y="2276871"/>
            <a:ext cx="9144000" cy="41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5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Classificação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11539322"/>
              </p:ext>
            </p:extLst>
          </p:nvPr>
        </p:nvGraphicFramePr>
        <p:xfrm>
          <a:off x="612648" y="2276872"/>
          <a:ext cx="7992887" cy="3182137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023096"/>
                <a:gridCol w="1243707"/>
                <a:gridCol w="1509031"/>
                <a:gridCol w="1658275"/>
                <a:gridCol w="1558778"/>
              </a:tblGrid>
              <a:tr h="625592">
                <a:tc>
                  <a:txBody>
                    <a:bodyPr/>
                    <a:lstStyle/>
                    <a:p>
                      <a:pPr algn="l"/>
                      <a:r>
                        <a:rPr lang="pt-BR" sz="1600" dirty="0"/>
                        <a:t>Defeitos Graves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Extra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Categoria 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Categoria II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Categoria III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374">
                <a:tc>
                  <a:txBody>
                    <a:bodyPr/>
                    <a:lstStyle/>
                    <a:p>
                      <a:pPr algn="l"/>
                      <a:r>
                        <a:rPr lang="pt-BR" sz="1600"/>
                        <a:t>Podridão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2%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5%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10%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8374">
                <a:tc>
                  <a:txBody>
                    <a:bodyPr/>
                    <a:lstStyle/>
                    <a:p>
                      <a:pPr algn="l"/>
                      <a:r>
                        <a:rPr lang="pt-BR" sz="1600"/>
                        <a:t>Outros Graves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20%</a:t>
                      </a:r>
                    </a:p>
                  </a:txBody>
                  <a:tcPr anchor="ctr"/>
                </a:tc>
              </a:tr>
              <a:tr h="408374">
                <a:tc>
                  <a:txBody>
                    <a:bodyPr/>
                    <a:lstStyle/>
                    <a:p>
                      <a:pPr algn="l"/>
                      <a:r>
                        <a:rPr lang="pt-BR" sz="1600"/>
                        <a:t>Total de Graves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20%</a:t>
                      </a:r>
                    </a:p>
                  </a:txBody>
                  <a:tcPr anchor="ctr"/>
                </a:tc>
              </a:tr>
              <a:tr h="476436">
                <a:tc>
                  <a:txBody>
                    <a:bodyPr/>
                    <a:lstStyle/>
                    <a:p>
                      <a:pPr algn="l"/>
                      <a:r>
                        <a:rPr lang="pt-BR" sz="1600"/>
                        <a:t>Total de Leves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5%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15%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30%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100%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987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Total de Defeitos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5%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15%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30%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100%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600290" y="6378181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Tabela: www.hortbrasil.org.br</a:t>
            </a:r>
            <a:endParaRPr lang="pt-B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08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Rotulage</a:t>
            </a:r>
            <a:r>
              <a:rPr lang="pt-B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4488" t="31238" r="35192" b="13290"/>
          <a:stretch/>
        </p:blipFill>
        <p:spPr>
          <a:xfrm>
            <a:off x="2267744" y="1556792"/>
            <a:ext cx="504056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Alimentação diária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085184"/>
            <a:ext cx="2049440" cy="15370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42" y="4518119"/>
            <a:ext cx="3461370" cy="238834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91" y="1628800"/>
            <a:ext cx="3212536" cy="14637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0" y="1706297"/>
            <a:ext cx="3557829" cy="2160240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03" y="3382574"/>
            <a:ext cx="1838511" cy="1152306"/>
          </a:xfr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" y="4179730"/>
            <a:ext cx="3334326" cy="248963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91926"/>
            <a:ext cx="2808312" cy="20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Industrialização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242196"/>
            <a:ext cx="2457450" cy="18573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0" t="7664" r="30345" b="9177"/>
          <a:stretch/>
        </p:blipFill>
        <p:spPr>
          <a:xfrm>
            <a:off x="3835032" y="2420888"/>
            <a:ext cx="1660838" cy="32623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30" y="1786471"/>
            <a:ext cx="2902742" cy="21544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67" y="5186382"/>
            <a:ext cx="1428750" cy="1714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4" y="1867120"/>
            <a:ext cx="3074803" cy="43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tx1"/>
                </a:solidFill>
              </a:rPr>
              <a:t>Formas de apresentação e processamento mínimo</a:t>
            </a:r>
            <a:endParaRPr lang="pt-BR" sz="3200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6" y="2351239"/>
            <a:ext cx="2209800" cy="2581275"/>
          </a:xfrm>
        </p:spPr>
      </p:pic>
      <p:sp>
        <p:nvSpPr>
          <p:cNvPr id="5" name="CaixaDeTexto 4"/>
          <p:cNvSpPr txBox="1"/>
          <p:nvPr/>
        </p:nvSpPr>
        <p:spPr>
          <a:xfrm>
            <a:off x="802804" y="5131910"/>
            <a:ext cx="244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Mandioquinha baby - Irmãos </a:t>
            </a:r>
            <a:r>
              <a:rPr lang="pt-BR" sz="1400" dirty="0" err="1" smtClean="0"/>
              <a:t>Senaga</a:t>
            </a:r>
            <a:endParaRPr lang="pt-BR" sz="1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708687" y="6547387"/>
            <a:ext cx="2447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Henz</a:t>
            </a:r>
            <a:r>
              <a:rPr lang="pt-BR" sz="1400" dirty="0" smtClean="0"/>
              <a:t>; </a:t>
            </a:r>
            <a:r>
              <a:rPr lang="pt-BR" sz="1400" dirty="0" err="1" smtClean="0"/>
              <a:t>Reifschneider</a:t>
            </a:r>
            <a:r>
              <a:rPr lang="pt-BR" sz="1400" dirty="0" smtClean="0"/>
              <a:t>, 2005</a:t>
            </a:r>
            <a:endParaRPr lang="pt-BR" sz="1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4728737" cy="20515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3573016"/>
            <a:ext cx="4728736" cy="29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Do campo à mesa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Importância na agricultura familiar / plantio direto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8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Obrigada!!</a:t>
            </a:r>
            <a:endParaRPr lang="pt-BR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57" y="1700808"/>
            <a:ext cx="5689182" cy="4968552"/>
          </a:xfrm>
        </p:spPr>
      </p:pic>
    </p:spTree>
    <p:extLst>
      <p:ext uri="{BB962C8B-B14F-4D97-AF65-F5344CB8AC3E}">
        <p14:creationId xmlns:p14="http://schemas.microsoft.com/office/powerpoint/2010/main" val="13031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Importância social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>
            <a:normAutofit/>
          </a:bodyPr>
          <a:lstStyle/>
          <a:p>
            <a:r>
              <a:rPr lang="pt-BR" dirty="0" smtClean="0"/>
              <a:t>Ideal para pequenos produtores/agricultura familiar;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Importância socioeconômica na região de cultivo  ( Sudeste e Sul);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Produção abaixo da demanda.</a:t>
            </a:r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825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www.youtube.com/watch?v=TqKjJaNm6Mk</a:t>
            </a:r>
            <a:r>
              <a:rPr lang="pt-BR" dirty="0" smtClean="0"/>
              <a:t> </a:t>
            </a:r>
          </a:p>
          <a:p>
            <a:r>
              <a:rPr lang="pt-BR" dirty="0">
                <a:hlinkClick r:id="rId3"/>
              </a:rPr>
              <a:t>http://globotv.globo.com/rede-globo/globo-rural/v/preco-da-mandioquinha-salsa-dispara-no-mercado/2888762</a:t>
            </a:r>
            <a:r>
              <a:rPr lang="pt-BR" dirty="0" smtClean="0">
                <a:hlinkClick r:id="rId3"/>
              </a:rPr>
              <a:t>/</a:t>
            </a:r>
            <a:endParaRPr lang="pt-BR" dirty="0" smtClean="0"/>
          </a:p>
          <a:p>
            <a:r>
              <a:rPr lang="pt-BR" dirty="0">
                <a:hlinkClick r:id="rId4"/>
              </a:rPr>
              <a:t>http://globotv.globo.com/rede-globo/globo-rural/v/cresce-safra-de-mandioquinha-em-minas-gerais/2586290</a:t>
            </a:r>
            <a:r>
              <a:rPr lang="pt-BR" dirty="0" smtClean="0">
                <a:hlinkClick r:id="rId4"/>
              </a:rPr>
              <a:t>/</a:t>
            </a:r>
            <a:endParaRPr lang="pt-BR" dirty="0" smtClean="0"/>
          </a:p>
          <a:p>
            <a:r>
              <a:rPr lang="pt-BR" dirty="0">
                <a:hlinkClick r:id="rId5"/>
              </a:rPr>
              <a:t>https://</a:t>
            </a:r>
            <a:r>
              <a:rPr lang="pt-BR" dirty="0" smtClean="0">
                <a:hlinkClick r:id="rId5"/>
              </a:rPr>
              <a:t>www.youtube.com/watch?v=mRgIJBfWpJE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615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Importância alimentar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Alimento indicado para crianças, idosos, convalescentes;</a:t>
            </a:r>
          </a:p>
          <a:p>
            <a:endParaRPr lang="pt-BR" dirty="0" smtClean="0"/>
          </a:p>
          <a:p>
            <a:r>
              <a:rPr lang="pt-BR" dirty="0" smtClean="0"/>
              <a:t>Nutritivo: rico em carboidratos, vitaminas e minerais;</a:t>
            </a:r>
          </a:p>
          <a:p>
            <a:endParaRPr lang="pt-BR" dirty="0" smtClean="0"/>
          </a:p>
          <a:p>
            <a:r>
              <a:rPr lang="pt-BR" dirty="0" smtClean="0"/>
              <a:t>Sabor levemente adocicado,</a:t>
            </a:r>
          </a:p>
          <a:p>
            <a:endParaRPr lang="pt-BR" dirty="0" smtClean="0"/>
          </a:p>
          <a:p>
            <a:r>
              <a:rPr lang="pt-BR" dirty="0" smtClean="0"/>
              <a:t>Cor: realce nos pratos e preparações;</a:t>
            </a:r>
          </a:p>
          <a:p>
            <a:endParaRPr lang="pt-BR" dirty="0" smtClean="0"/>
          </a:p>
          <a:p>
            <a:r>
              <a:rPr lang="pt-BR" dirty="0" smtClean="0"/>
              <a:t>Matéria-prima da indústria alimentícia.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9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Composição nutricional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89348" y="6530861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>
                <a:latin typeface="+mj-lt"/>
              </a:rPr>
              <a:t>Fonte: LUENGO, 2000</a:t>
            </a:r>
            <a:endParaRPr lang="pt-BR" sz="1200" dirty="0">
              <a:latin typeface="+mj-lt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479847"/>
              </p:ext>
            </p:extLst>
          </p:nvPr>
        </p:nvGraphicFramePr>
        <p:xfrm>
          <a:off x="107504" y="1556793"/>
          <a:ext cx="8568952" cy="483550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84264"/>
                <a:gridCol w="904601"/>
                <a:gridCol w="1511535"/>
                <a:gridCol w="936104"/>
                <a:gridCol w="1152128"/>
                <a:gridCol w="792088"/>
                <a:gridCol w="1193084"/>
                <a:gridCol w="895148"/>
              </a:tblGrid>
              <a:tr h="445545">
                <a:tc gridSpan="8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Mandioquinha-salsa</a:t>
                      </a:r>
                      <a:endParaRPr lang="pt-B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</a:tr>
              <a:tr h="1137274"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Fibras (%)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0,6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Vit.</a:t>
                      </a:r>
                      <a:r>
                        <a:rPr lang="pt-BR" b="1" baseline="0" dirty="0" smtClean="0"/>
                        <a:t> A (µg)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20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Cu</a:t>
                      </a:r>
                      <a:r>
                        <a:rPr lang="pt-BR" b="1" baseline="0" dirty="0" smtClean="0"/>
                        <a:t> (mg)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0,59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Na </a:t>
                      </a:r>
                      <a:r>
                        <a:rPr lang="pt-BR" b="1" baseline="0" dirty="0" smtClean="0"/>
                        <a:t>(mg)</a:t>
                      </a:r>
                      <a:endParaRPr lang="pt-BR" b="1" dirty="0" smtClean="0"/>
                    </a:p>
                    <a:p>
                      <a:pPr algn="r"/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61,50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137274">
                <a:tc rowSpan="2"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Calorias</a:t>
                      </a:r>
                      <a:endParaRPr lang="pt-B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 smtClean="0"/>
                        <a:t>125,5</a:t>
                      </a:r>
                      <a:endParaRPr lang="pt-B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Vit.</a:t>
                      </a:r>
                      <a:r>
                        <a:rPr lang="pt-BR" b="1" baseline="0" dirty="0" smtClean="0"/>
                        <a:t> B (µg)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60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Mn</a:t>
                      </a:r>
                      <a:r>
                        <a:rPr lang="pt-BR" b="1" baseline="0" dirty="0" smtClean="0"/>
                        <a:t> (mg)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2,80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Ca </a:t>
                      </a:r>
                      <a:r>
                        <a:rPr lang="pt-BR" b="1" baseline="0" dirty="0" smtClean="0"/>
                        <a:t>(mg)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45,00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74826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Vit.</a:t>
                      </a:r>
                      <a:r>
                        <a:rPr lang="pt-BR" b="1" baseline="0" dirty="0" smtClean="0"/>
                        <a:t> B2 (µg)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40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Zn </a:t>
                      </a:r>
                      <a:r>
                        <a:rPr lang="pt-BR" b="1" baseline="0" dirty="0" smtClean="0"/>
                        <a:t>(mg)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1,80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Fe </a:t>
                      </a:r>
                      <a:r>
                        <a:rPr lang="pt-BR" b="1" baseline="0" dirty="0" smtClean="0"/>
                        <a:t>(mg)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0,67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74826">
                <a:tc rowSpan="2"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Água (%)</a:t>
                      </a:r>
                      <a:endParaRPr lang="pt-B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 smtClean="0"/>
                        <a:t>76,7</a:t>
                      </a:r>
                      <a:endParaRPr lang="pt-B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Vit.</a:t>
                      </a:r>
                      <a:r>
                        <a:rPr lang="pt-BR" b="1" baseline="0" dirty="0" smtClean="0"/>
                        <a:t> B5 (mg)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3,40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K </a:t>
                      </a:r>
                      <a:r>
                        <a:rPr lang="pt-BR" b="1" baseline="0" dirty="0" smtClean="0"/>
                        <a:t>(mg)</a:t>
                      </a:r>
                      <a:endParaRPr lang="pt-B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 smtClean="0"/>
                        <a:t>586,6</a:t>
                      </a:r>
                      <a:endParaRPr lang="pt-B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P </a:t>
                      </a:r>
                      <a:r>
                        <a:rPr lang="pt-BR" b="1" baseline="0" dirty="0" smtClean="0"/>
                        <a:t>(mg)</a:t>
                      </a:r>
                      <a:endParaRPr lang="pt-B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dirty="0" smtClean="0"/>
                        <a:t>101,00</a:t>
                      </a:r>
                      <a:endParaRPr lang="pt-B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479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/>
                        <a:t>Vit.</a:t>
                      </a:r>
                      <a:r>
                        <a:rPr lang="pt-BR" b="1" baseline="0" dirty="0" smtClean="0"/>
                        <a:t> C (mg)</a:t>
                      </a:r>
                      <a:endParaRPr lang="pt-B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28</a:t>
                      </a:r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1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</a:rPr>
              <a:t>Morfologia</a:t>
            </a:r>
            <a:endParaRPr lang="pt-BR" sz="3600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10710" t="13450" r="51469" b="19280"/>
          <a:stretch/>
        </p:blipFill>
        <p:spPr>
          <a:xfrm>
            <a:off x="1935088" y="1512168"/>
            <a:ext cx="5301208" cy="530120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95736" y="5085184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>
                <a:solidFill>
                  <a:schemeClr val="tx2"/>
                </a:solidFill>
              </a:rPr>
              <a:t>Coroa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95736" y="4674622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>
                <a:solidFill>
                  <a:schemeClr val="tx2"/>
                </a:solidFill>
              </a:rPr>
              <a:t>Filhotes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220072" y="5877272"/>
            <a:ext cx="32403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2"/>
                </a:solidFill>
              </a:rPr>
              <a:t>Raízes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76056" y="1700808"/>
            <a:ext cx="10801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2"/>
                </a:solidFill>
              </a:rPr>
              <a:t>Umbela</a:t>
            </a:r>
          </a:p>
          <a:p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547664" y="1578278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err="1" smtClean="0">
                <a:solidFill>
                  <a:schemeClr val="tx2"/>
                </a:solidFill>
              </a:rPr>
              <a:t>Umbeleta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059832" y="3522494"/>
            <a:ext cx="5760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2"/>
                </a:solidFill>
              </a:rPr>
              <a:t>Flor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907704" y="3498195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 smtClean="0">
                <a:solidFill>
                  <a:schemeClr val="tx2"/>
                </a:solidFill>
              </a:rPr>
              <a:t>Fruto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228184" y="3912151"/>
            <a:ext cx="14306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2"/>
                </a:solidFill>
              </a:rPr>
              <a:t>Folhas </a:t>
            </a:r>
          </a:p>
          <a:p>
            <a:endParaRPr lang="pt-BR" sz="1600" b="1" dirty="0" smtClean="0">
              <a:solidFill>
                <a:schemeClr val="tx2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355976" y="2370366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tx2"/>
                </a:solidFill>
              </a:rPr>
              <a:t>Flor</a:t>
            </a:r>
            <a:endParaRPr lang="pt-BR" sz="1600" b="1" dirty="0">
              <a:solidFill>
                <a:schemeClr val="tx2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303748" y="2047201"/>
            <a:ext cx="1548172" cy="22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283968" y="2708920"/>
            <a:ext cx="1548172" cy="22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4355976" y="2933655"/>
            <a:ext cx="1080120" cy="27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6732240" y="4505052"/>
            <a:ext cx="2339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Planta herbácea, com 40 a 80 cm de altura.</a:t>
            </a:r>
          </a:p>
          <a:p>
            <a:r>
              <a:rPr lang="pt-BR" dirty="0" smtClean="0"/>
              <a:t>Caule tipo touceira, com uma coroa central (originada da muda) e rebentos (10 a 30)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08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7703</TotalTime>
  <Words>1868</Words>
  <Application>Microsoft Office PowerPoint</Application>
  <PresentationFormat>Apresentação na tela (4:3)</PresentationFormat>
  <Paragraphs>473</Paragraphs>
  <Slides>60</Slides>
  <Notes>15</Notes>
  <HiddenSlides>1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6" baseType="lpstr">
      <vt:lpstr>Calibri</vt:lpstr>
      <vt:lpstr>Comic Sans MS</vt:lpstr>
      <vt:lpstr>Tw Cen MT</vt:lpstr>
      <vt:lpstr>Wingdings</vt:lpstr>
      <vt:lpstr>Wingdings 2</vt:lpstr>
      <vt:lpstr>Mediano</vt:lpstr>
      <vt:lpstr>Apresentação do PowerPoint</vt:lpstr>
      <vt:lpstr>Apresentação do PowerPoint</vt:lpstr>
      <vt:lpstr>Exigências climáticas</vt:lpstr>
      <vt:lpstr>Apresentação do PowerPoint</vt:lpstr>
      <vt:lpstr>Produção no Brasil</vt:lpstr>
      <vt:lpstr>Importância social</vt:lpstr>
      <vt:lpstr>Importância alimentar</vt:lpstr>
      <vt:lpstr>Composição nutricional</vt:lpstr>
      <vt:lpstr>Morfologia</vt:lpstr>
      <vt:lpstr>Morfologia</vt:lpstr>
      <vt:lpstr>Morfologia</vt:lpstr>
      <vt:lpstr>Morfologia</vt:lpstr>
      <vt:lpstr>Ciclo - fases</vt:lpstr>
      <vt:lpstr>Cultivares</vt:lpstr>
      <vt:lpstr>Cultivares</vt:lpstr>
      <vt:lpstr>Cultivares</vt:lpstr>
      <vt:lpstr>Cultivares</vt:lpstr>
      <vt:lpstr>Cultivares - Lançamento</vt:lpstr>
      <vt:lpstr>Propagação</vt:lpstr>
      <vt:lpstr>Seleção e preparo das mudas</vt:lpstr>
      <vt:lpstr>Manutenção das mudas até o plantio</vt:lpstr>
      <vt:lpstr>Pré-enraizamento</vt:lpstr>
      <vt:lpstr>Vantagens do pré-enraizamento</vt:lpstr>
      <vt:lpstr>Apresentação do PowerPoint</vt:lpstr>
      <vt:lpstr>Apresentação do PowerPoint</vt:lpstr>
      <vt:lpstr>Produção de mudas</vt:lpstr>
      <vt:lpstr>Clima e solo</vt:lpstr>
      <vt:lpstr>Plantio</vt:lpstr>
      <vt:lpstr>Preparo do solo</vt:lpstr>
      <vt:lpstr>Correção e fertilização do solo</vt:lpstr>
      <vt:lpstr>Tratos culturais</vt:lpstr>
      <vt:lpstr>Tratos culturais</vt:lpstr>
      <vt:lpstr>Pragas</vt:lpstr>
      <vt:lpstr>Pragas</vt:lpstr>
      <vt:lpstr>Pragas</vt:lpstr>
      <vt:lpstr>Doenças</vt:lpstr>
      <vt:lpstr>Doenças</vt:lpstr>
      <vt:lpstr>Nematoides</vt:lpstr>
      <vt:lpstr>Pragas e doenças</vt:lpstr>
      <vt:lpstr>Pragas e doenças</vt:lpstr>
      <vt:lpstr>Manejo integrado</vt:lpstr>
      <vt:lpstr>Apresentação do PowerPoint</vt:lpstr>
      <vt:lpstr>Colheita</vt:lpstr>
      <vt:lpstr>Colheita e beneficiamento</vt:lpstr>
      <vt:lpstr>Colheita</vt:lpstr>
      <vt:lpstr>Lavagem</vt:lpstr>
      <vt:lpstr>Classificação</vt:lpstr>
      <vt:lpstr>Classificação</vt:lpstr>
      <vt:lpstr>Classificação</vt:lpstr>
      <vt:lpstr>Classificação</vt:lpstr>
      <vt:lpstr>Classificação</vt:lpstr>
      <vt:lpstr>Classificação</vt:lpstr>
      <vt:lpstr>Classificação</vt:lpstr>
      <vt:lpstr>Rotulagem</vt:lpstr>
      <vt:lpstr>Alimentação diária</vt:lpstr>
      <vt:lpstr>Industrialização</vt:lpstr>
      <vt:lpstr>Formas de apresentação e processamento mínimo</vt:lpstr>
      <vt:lpstr>Do campo à mesa</vt:lpstr>
      <vt:lpstr>Obrigada!!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Batata-doce Biofortificada</dc:title>
  <dc:creator>Rasga</dc:creator>
  <cp:lastModifiedBy>Thaís Helena Araujo</cp:lastModifiedBy>
  <cp:revision>484</cp:revision>
  <dcterms:created xsi:type="dcterms:W3CDTF">2013-11-11T23:35:10Z</dcterms:created>
  <dcterms:modified xsi:type="dcterms:W3CDTF">2016-10-19T14:32:49Z</dcterms:modified>
</cp:coreProperties>
</file>