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1" r:id="rId3"/>
    <p:sldId id="262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07FEC-D486-42EA-9DBD-2204C1AD3E16}" type="datetimeFigureOut">
              <a:rPr lang="pt-BR" smtClean="0"/>
              <a:t>03/10/2016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39604-45A9-4974-A808-6658A475A7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8464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07FEC-D486-42EA-9DBD-2204C1AD3E16}" type="datetimeFigureOut">
              <a:rPr lang="pt-BR" smtClean="0"/>
              <a:t>03/10/2016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39604-45A9-4974-A808-6658A475A7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8350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07FEC-D486-42EA-9DBD-2204C1AD3E16}" type="datetimeFigureOut">
              <a:rPr lang="pt-BR" smtClean="0"/>
              <a:t>03/10/2016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39604-45A9-4974-A808-6658A475A7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87577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07FEC-D486-42EA-9DBD-2204C1AD3E16}" type="datetimeFigureOut">
              <a:rPr lang="pt-BR" smtClean="0"/>
              <a:t>03/10/2016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39604-45A9-4974-A808-6658A475A7F3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6916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07FEC-D486-42EA-9DBD-2204C1AD3E16}" type="datetimeFigureOut">
              <a:rPr lang="pt-BR" smtClean="0"/>
              <a:t>03/10/2016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39604-45A9-4974-A808-6658A475A7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54781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07FEC-D486-42EA-9DBD-2204C1AD3E16}" type="datetimeFigureOut">
              <a:rPr lang="pt-BR" smtClean="0"/>
              <a:t>03/10/2016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39604-45A9-4974-A808-6658A475A7F3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172645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07FEC-D486-42EA-9DBD-2204C1AD3E16}" type="datetimeFigureOut">
              <a:rPr lang="pt-BR" smtClean="0"/>
              <a:t>03/10/2016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39604-45A9-4974-A808-6658A475A7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04660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07FEC-D486-42EA-9DBD-2204C1AD3E16}" type="datetimeFigureOut">
              <a:rPr lang="pt-BR" smtClean="0"/>
              <a:t>03/10/2016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39604-45A9-4974-A808-6658A475A7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9092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07FEC-D486-42EA-9DBD-2204C1AD3E16}" type="datetimeFigureOut">
              <a:rPr lang="pt-BR" smtClean="0"/>
              <a:t>03/10/2016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39604-45A9-4974-A808-6658A475A7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5830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07FEC-D486-42EA-9DBD-2204C1AD3E16}" type="datetimeFigureOut">
              <a:rPr lang="pt-BR" smtClean="0"/>
              <a:t>03/10/2016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39604-45A9-4974-A808-6658A475A7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7449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07FEC-D486-42EA-9DBD-2204C1AD3E16}" type="datetimeFigureOut">
              <a:rPr lang="pt-BR" smtClean="0"/>
              <a:t>03/10/2016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39604-45A9-4974-A808-6658A475A7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417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07FEC-D486-42EA-9DBD-2204C1AD3E16}" type="datetimeFigureOut">
              <a:rPr lang="pt-BR" smtClean="0"/>
              <a:t>03/10/2016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39604-45A9-4974-A808-6658A475A7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7781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07FEC-D486-42EA-9DBD-2204C1AD3E16}" type="datetimeFigureOut">
              <a:rPr lang="pt-BR" smtClean="0"/>
              <a:t>03/10/2016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39604-45A9-4974-A808-6658A475A7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289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07FEC-D486-42EA-9DBD-2204C1AD3E16}" type="datetimeFigureOut">
              <a:rPr lang="pt-BR" smtClean="0"/>
              <a:t>03/10/2016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39604-45A9-4974-A808-6658A475A7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4119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07FEC-D486-42EA-9DBD-2204C1AD3E16}" type="datetimeFigureOut">
              <a:rPr lang="pt-BR" smtClean="0"/>
              <a:t>03/10/2016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39604-45A9-4974-A808-6658A475A7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1647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07FEC-D486-42EA-9DBD-2204C1AD3E16}" type="datetimeFigureOut">
              <a:rPr lang="pt-BR" smtClean="0"/>
              <a:t>03/10/2016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39604-45A9-4974-A808-6658A475A7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8207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07FEC-D486-42EA-9DBD-2204C1AD3E16}" type="datetimeFigureOut">
              <a:rPr lang="pt-BR" smtClean="0"/>
              <a:t>03/10/2016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39604-45A9-4974-A808-6658A475A7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8846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CA07FEC-D486-42EA-9DBD-2204C1AD3E16}" type="datetimeFigureOut">
              <a:rPr lang="pt-BR" smtClean="0"/>
              <a:t>03/10/2016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6C39604-45A9-4974-A808-6658A475A7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1228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0350"/>
            <a:ext cx="7772400" cy="431800"/>
          </a:xfrm>
        </p:spPr>
        <p:txBody>
          <a:bodyPr>
            <a:noAutofit/>
          </a:bodyPr>
          <a:lstStyle/>
          <a:p>
            <a:pPr algn="ctr"/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Formas e Sistemas de Governo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196752"/>
            <a:ext cx="8001000" cy="5280248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80000"/>
              </a:lnSpc>
            </a:pPr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FORMAS DE GOVERNO</a:t>
            </a:r>
          </a:p>
          <a:p>
            <a:pPr marL="609600" indent="-609600">
              <a:lnSpc>
                <a:spcPct val="80000"/>
              </a:lnSpc>
            </a:pPr>
            <a:endParaRPr lang="pt-B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marL="609600" indent="-609600" algn="just">
              <a:lnSpc>
                <a:spcPct val="80000"/>
              </a:lnSpc>
            </a:pPr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“As formas de governo são formas de vida do Estado, revelam o caráter coletivo do seu elemento humano, representam a reação psicológica da sociedade às diversas e complexas influências de natureza moral, intelectual, geográfica, econômica e política através da história.” (Darcy Azambuja- Teoria Geral do Estado) </a:t>
            </a:r>
          </a:p>
          <a:p>
            <a:pPr marL="609600" indent="-609600" algn="just">
              <a:lnSpc>
                <a:spcPct val="80000"/>
              </a:lnSpc>
            </a:pPr>
            <a:endParaRPr lang="pt-B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 algn="just">
              <a:lnSpc>
                <a:spcPct val="80000"/>
              </a:lnSpc>
            </a:pPr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 de governo</a:t>
            </a:r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têm-se a organização e o funcionamento do poder estatal, consoante os critérios adotados para a determinação de sua natureza. Os critérios são: a) o número de titulares do poder soberano; b) a separação de poderes e suas relações; c) os princípios essenciais que animam as práticas governativas e o exercício limitado ou absoluto do poder estatal.</a:t>
            </a:r>
          </a:p>
          <a:p>
            <a:pPr marL="609600" indent="-609600" algn="just">
              <a:lnSpc>
                <a:spcPct val="80000"/>
              </a:lnSpc>
            </a:pPr>
            <a:endParaRPr lang="pt-B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 algn="just">
              <a:lnSpc>
                <a:spcPct val="80000"/>
              </a:lnSpc>
            </a:pPr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Forma de estado</a:t>
            </a:r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têm-se a unidade dos ordenamentos estatais; a sociedade de Estados (o Estado Federal, a Confederação, </a:t>
            </a:r>
            <a:r>
              <a:rPr lang="pt-BR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e o Estado simples ou Estado unitário.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0350"/>
            <a:ext cx="7772400" cy="431800"/>
          </a:xfrm>
        </p:spPr>
        <p:txBody>
          <a:bodyPr>
            <a:noAutofit/>
          </a:bodyPr>
          <a:lstStyle/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Formas e Sistemas de Governo  de Governo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196752"/>
            <a:ext cx="8001000" cy="5280248"/>
          </a:xfrm>
        </p:spPr>
        <p:txBody>
          <a:bodyPr>
            <a:normAutofit fontScale="70000" lnSpcReduction="20000"/>
          </a:bodyPr>
          <a:lstStyle/>
          <a:p>
            <a:pPr marL="609600" indent="-609600">
              <a:lnSpc>
                <a:spcPct val="80000"/>
              </a:lnSpc>
            </a:pPr>
            <a:r>
              <a:rPr lang="pt-B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FORMAS DE GOVERNO</a:t>
            </a:r>
          </a:p>
          <a:p>
            <a:pPr marL="609600" indent="-609600">
              <a:lnSpc>
                <a:spcPct val="80000"/>
              </a:lnSpc>
            </a:pPr>
            <a:endParaRPr lang="pt-B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Formas Puras: </a:t>
            </a:r>
          </a:p>
          <a:p>
            <a:pPr algn="just"/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MONARQUIA: </a:t>
            </a:r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governo de um só. Monarquias Constitucionais do 	Reino Unido, Austrália, 	Noruega, Suécia, Canadá, Japão e Dinamarca. 	Nestes países, o rei possui poderes limitados e 	representa o país como uma 	figura decorativa e clássica</a:t>
            </a:r>
          </a:p>
          <a:p>
            <a:pPr algn="just"/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ARISTOCRACIA</a:t>
            </a:r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Governo DE poucos PARA todos. A classe 	social que detém o poder 	político por título de nobreza ou de 	riqueza. </a:t>
            </a:r>
          </a:p>
          <a:p>
            <a:pPr algn="just"/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DEMOCRACIA</a:t>
            </a:r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governo do povo</a:t>
            </a:r>
          </a:p>
          <a:p>
            <a:pPr algn="just"/>
            <a:endParaRPr lang="pt-B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Formas Impuras: </a:t>
            </a:r>
          </a:p>
          <a:p>
            <a:pPr algn="just"/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TIRANIA</a:t>
            </a:r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corrupção da monarquia</a:t>
            </a:r>
          </a:p>
          <a:p>
            <a:pPr algn="just"/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OLIGARQUIA: </a:t>
            </a:r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corrupção da aristocracia. </a:t>
            </a:r>
            <a:r>
              <a:rPr lang="pt-B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 pequeno número de dirigentes privilegiados usufrui 	o poder em beneficio próprio</a:t>
            </a:r>
          </a:p>
          <a:p>
            <a:pPr algn="just"/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3) </a:t>
            </a:r>
            <a:r>
              <a:rPr lang="pt-B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PLUTOCRACIA</a:t>
            </a:r>
            <a:r>
              <a:rPr lang="pt-B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pode ser vista, em alguns casos, como uma forma de oligarquia, na medida em 	que grupos se organizam e se articulam para manterem-se no poder. Controlando o governo. De toda 	forma, a Plutocracia exerce presença real quando os representantes políticos atendem interesses apenas 	daqueles que os apoiaram no financeiramente no processo eleitoral, deixando de ser o cargo político 	uma representação do povo.</a:t>
            </a:r>
            <a:endParaRPr lang="pt-B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DEMAGOGIA: </a:t>
            </a:r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corrupção da democracia</a:t>
            </a:r>
          </a:p>
          <a:p>
            <a:pPr algn="just"/>
            <a:endParaRPr lang="pt-BR" sz="2000" b="1" dirty="0"/>
          </a:p>
          <a:p>
            <a:pPr marL="609600" indent="-609600" algn="l">
              <a:lnSpc>
                <a:spcPct val="80000"/>
              </a:lnSpc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4120922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0350"/>
            <a:ext cx="7772400" cy="431800"/>
          </a:xfrm>
        </p:spPr>
        <p:txBody>
          <a:bodyPr>
            <a:noAutofit/>
          </a:bodyPr>
          <a:lstStyle/>
          <a:p>
            <a:pPr algn="r"/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Formas e Sistemas de Governo  de Governo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196752"/>
            <a:ext cx="8001000" cy="5280248"/>
          </a:xfrm>
        </p:spPr>
        <p:txBody>
          <a:bodyPr>
            <a:normAutofit/>
          </a:bodyPr>
          <a:lstStyle/>
          <a:p>
            <a:pPr marL="609600" indent="-609600">
              <a:lnSpc>
                <a:spcPct val="80000"/>
              </a:lnSpc>
            </a:pPr>
            <a:r>
              <a:rPr lang="pt-B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FORMAS DE GOVERNO</a:t>
            </a:r>
          </a:p>
          <a:p>
            <a:pPr marL="609600" indent="-609600" algn="l">
              <a:lnSpc>
                <a:spcPct val="80000"/>
              </a:lnSpc>
            </a:pPr>
            <a:r>
              <a:rPr lang="pt-BR" sz="2000" dirty="0"/>
              <a:t>	</a:t>
            </a:r>
          </a:p>
          <a:p>
            <a:pPr marL="609600" indent="-609600" algn="just">
              <a:lnSpc>
                <a:spcPct val="80000"/>
              </a:lnSpc>
            </a:pPr>
            <a:r>
              <a:rPr lang="pt-BR" sz="2000" dirty="0"/>
              <a:t>	</a:t>
            </a:r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Governo misto: </a:t>
            </a:r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aparece para a redução dos poderes da monarquia, aristocracia e democracia mediante determinadas instituições políticas, tais como um Senado aristocrático ou uma Câmara democrática.</a:t>
            </a:r>
          </a:p>
          <a:p>
            <a:pPr marL="609600" indent="-609600" algn="just">
              <a:lnSpc>
                <a:spcPct val="80000"/>
              </a:lnSpc>
            </a:pPr>
            <a:endParaRPr lang="pt-B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 algn="just">
              <a:lnSpc>
                <a:spcPct val="80000"/>
              </a:lnSpc>
            </a:pPr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Montesquieu distingue três espécies de governo: República, Monarquia e Despotismo. A característica da democracia é o amor à pátria e à igualdade; da monarquia é a honra e da aristocracia é a moderação. A república compreende a democracia e a aristocracia.</a:t>
            </a:r>
          </a:p>
        </p:txBody>
      </p:sp>
    </p:spTree>
    <p:extLst>
      <p:ext uri="{BB962C8B-B14F-4D97-AF65-F5344CB8AC3E}">
        <p14:creationId xmlns:p14="http://schemas.microsoft.com/office/powerpoint/2010/main" val="1568908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431800"/>
          </a:xfrm>
        </p:spPr>
        <p:txBody>
          <a:bodyPr>
            <a:noAutofit/>
          </a:bodyPr>
          <a:lstStyle/>
          <a:p>
            <a:pPr algn="ctr"/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Formas e Sistemas de Governo  de Governo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981075"/>
            <a:ext cx="7772400" cy="5114925"/>
          </a:xfrm>
        </p:spPr>
        <p:txBody>
          <a:bodyPr>
            <a:normAutofit fontScale="92500" lnSpcReduction="2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endParaRPr lang="pt-BR" sz="20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pt-BR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SISTEMAS DE GOVERNO</a:t>
            </a:r>
            <a:r>
              <a:rPr lang="pt-BR" sz="20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80000"/>
              </a:lnSpc>
            </a:pPr>
            <a:endParaRPr lang="pt-BR" sz="20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pt-BR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Sistema Presidencialista:</a:t>
            </a:r>
            <a:r>
              <a:rPr lang="pt-B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pt-B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pt-B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- Surge com a Convenção de Filadélfia (Independência das 13     	Colônias)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pt-B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pt-B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-   Típico regime de separação de poderes (até o chefe do executivo é 	eleito) </a:t>
            </a:r>
          </a:p>
          <a:p>
            <a:pPr algn="just">
              <a:lnSpc>
                <a:spcPct val="80000"/>
              </a:lnSpc>
            </a:pPr>
            <a:endParaRPr lang="pt-B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FontTx/>
              <a:buNone/>
            </a:pPr>
            <a:r>
              <a:rPr lang="pt-B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-    Chefia de ESTADO + Chefia de GOVERNO 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pt-B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pt-B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-     Livre nomeação de ministros 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pt-B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pt-B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-  O Legislativo não tem poder de destituí-lo (só o voto popular 	pode) </a:t>
            </a: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lnSpc>
                <a:spcPct val="80000"/>
              </a:lnSpc>
            </a:pPr>
            <a:endParaRPr lang="pt-BR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87375"/>
          </a:xfrm>
        </p:spPr>
        <p:txBody>
          <a:bodyPr>
            <a:normAutofit fontScale="90000"/>
          </a:bodyPr>
          <a:lstStyle/>
          <a:p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Formas e Sistemas de Governo  de Governo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84313"/>
            <a:ext cx="7772400" cy="4611687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pt-BR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SISTEMAS DE GOVERNO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pt-B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pt-BR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Sistema Parlamentarista:</a:t>
            </a:r>
          </a:p>
          <a:p>
            <a:pPr>
              <a:lnSpc>
                <a:spcPct val="80000"/>
              </a:lnSpc>
            </a:pPr>
            <a:endParaRPr lang="pt-B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Char char="-"/>
            </a:pPr>
            <a:r>
              <a:rPr lang="pt-B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Chefia de governo é diferente da Chefia de Estado A manutenção da Função depende da CONFIANÇA do Parlamento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pt-B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Char char="-"/>
            </a:pPr>
            <a:r>
              <a:rPr lang="pt-B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Parece mais democrático na medida em que não concede a UM SÓ (mas a um conselho) a chefia do Estado;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pt-B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Char char="-"/>
            </a:pPr>
            <a:r>
              <a:rPr lang="pt-B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Há uma interdependência entre Executivo e Legislativo (o primeiro precisa do apoio do segundo para governar)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87375"/>
          </a:xfrm>
        </p:spPr>
        <p:txBody>
          <a:bodyPr>
            <a:normAutofit fontScale="90000"/>
          </a:bodyPr>
          <a:lstStyle/>
          <a:p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Formas e Sistemas de Governo  de Governo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84313"/>
            <a:ext cx="7772400" cy="4611687"/>
          </a:xfrm>
        </p:spPr>
        <p:txBody>
          <a:bodyPr>
            <a:normAutofit fontScale="70000" lnSpcReduction="2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pt-BR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SISTEMAS DE GOVERNO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pt-B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FontTx/>
              <a:buNone/>
            </a:pPr>
            <a:r>
              <a:rPr lang="pt-BR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Sistema Parlamentarista:</a:t>
            </a:r>
          </a:p>
          <a:p>
            <a:pPr algn="just">
              <a:lnSpc>
                <a:spcPct val="80000"/>
              </a:lnSpc>
            </a:pPr>
            <a:endParaRPr lang="pt-B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Parlamentarismo é um sistema de governo em que o poder legislativo (parlamento) proporciona a sustentação política (apoio direito ou indireto) para o poder executivo. Sendo assim, o poder executivo necessita do poder do parlamento para ser constituído e também para governar. No parlamentarismo, o poder executivo é, na maioria das vezes, exercido por um primeiro-ministro. </a:t>
            </a:r>
          </a:p>
          <a:p>
            <a:pPr marL="0" indent="0" algn="just">
              <a:buNone/>
            </a:pPr>
            <a:endParaRPr lang="pt-B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sistema parlamentarista pode se apresentar de duas maneiras:</a:t>
            </a:r>
          </a:p>
          <a:p>
            <a:pPr marL="0" indent="0" algn="just">
              <a:buNone/>
            </a:pPr>
            <a:endParaRPr lang="pt-B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1) Na República Parlamentarista, o chefe de estado (com poder de governo) 	é um presidente eleito 	pelo povo e empossado pelo parlamento, por tempo determinado;</a:t>
            </a:r>
          </a:p>
          <a:p>
            <a:pPr marL="0" indent="0" algn="just">
              <a:buNone/>
            </a:pPr>
            <a:endParaRPr lang="pt-B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2) Nas Monarquias parlamentaristas, o chefe de governo é o monarca (rei ou imperador), que 	assume de forma hereditária. Neste último caso, o chefe de estado (quem governa de fato) é um 	primeiro-ministro, também chamado de chanceler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30434017"/>
      </p:ext>
    </p:extLst>
  </p:cSld>
  <p:clrMapOvr>
    <a:masterClrMapping/>
  </p:clrMapOvr>
</p:sld>
</file>

<file path=ppt/theme/theme1.xml><?xml version="1.0" encoding="utf-8"?>
<a:theme xmlns:a="http://schemas.openxmlformats.org/drawingml/2006/main" name="Fatia">
  <a:themeElements>
    <a:clrScheme name="Fatia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Fati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at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99</TotalTime>
  <Words>215</Words>
  <Application>Microsoft Office PowerPoint</Application>
  <PresentationFormat>Apresentação na tela (4:3)</PresentationFormat>
  <Paragraphs>64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Century Gothic</vt:lpstr>
      <vt:lpstr>Times New Roman</vt:lpstr>
      <vt:lpstr>Wingdings 3</vt:lpstr>
      <vt:lpstr>Fatia</vt:lpstr>
      <vt:lpstr>Formas e Sistemas de Governo </vt:lpstr>
      <vt:lpstr>Formas e Sistemas de Governo  de Governo </vt:lpstr>
      <vt:lpstr>Formas e Sistemas de Governo  de Governo </vt:lpstr>
      <vt:lpstr>Formas e Sistemas de Governo  de Governo </vt:lpstr>
      <vt:lpstr>Formas e Sistemas de Governo  de Governo </vt:lpstr>
      <vt:lpstr>Formas e Sistemas de Governo  de Governo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Sistemas de Governo</dc:title>
  <dc:creator>30022872</dc:creator>
  <cp:lastModifiedBy>Gustavo Bambini</cp:lastModifiedBy>
  <cp:revision>7</cp:revision>
  <dcterms:created xsi:type="dcterms:W3CDTF">2016-07-27T14:37:08Z</dcterms:created>
  <dcterms:modified xsi:type="dcterms:W3CDTF">2016-10-03T19:53:10Z</dcterms:modified>
</cp:coreProperties>
</file>