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74" r:id="rId2"/>
    <p:sldId id="282" r:id="rId3"/>
    <p:sldId id="257" r:id="rId4"/>
    <p:sldId id="259" r:id="rId5"/>
    <p:sldId id="256" r:id="rId6"/>
    <p:sldId id="260" r:id="rId7"/>
    <p:sldId id="275" r:id="rId8"/>
    <p:sldId id="272" r:id="rId9"/>
    <p:sldId id="276" r:id="rId10"/>
    <p:sldId id="281" r:id="rId11"/>
    <p:sldId id="278" r:id="rId12"/>
    <p:sldId id="280" r:id="rId13"/>
    <p:sldId id="279" r:id="rId14"/>
    <p:sldId id="277" r:id="rId15"/>
    <p:sldId id="273" r:id="rId16"/>
    <p:sldId id="262" r:id="rId17"/>
    <p:sldId id="283" r:id="rId18"/>
    <p:sldId id="284" r:id="rId19"/>
    <p:sldId id="285" r:id="rId20"/>
    <p:sldId id="286" r:id="rId21"/>
    <p:sldId id="295" r:id="rId22"/>
    <p:sldId id="288" r:id="rId23"/>
    <p:sldId id="289" r:id="rId24"/>
    <p:sldId id="290" r:id="rId25"/>
    <p:sldId id="291" r:id="rId26"/>
    <p:sldId id="296" r:id="rId27"/>
    <p:sldId id="292" r:id="rId28"/>
    <p:sldId id="294" r:id="rId29"/>
    <p:sldId id="297" r:id="rId30"/>
    <p:sldId id="298" r:id="rId31"/>
    <p:sldId id="299" r:id="rId32"/>
    <p:sldId id="300" r:id="rId33"/>
    <p:sldId id="311" r:id="rId34"/>
    <p:sldId id="312" r:id="rId35"/>
    <p:sldId id="313" r:id="rId36"/>
    <p:sldId id="314" r:id="rId37"/>
    <p:sldId id="315" r:id="rId38"/>
    <p:sldId id="316" r:id="rId39"/>
    <p:sldId id="305" r:id="rId40"/>
    <p:sldId id="306" r:id="rId41"/>
    <p:sldId id="318" r:id="rId42"/>
    <p:sldId id="317" r:id="rId43"/>
    <p:sldId id="307" r:id="rId44"/>
    <p:sldId id="308" r:id="rId45"/>
    <p:sldId id="309" r:id="rId46"/>
    <p:sldId id="310" r:id="rId47"/>
    <p:sldId id="319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726AF-2032-44A3-B8E7-6145C78F5ABD}" type="datetimeFigureOut">
              <a:rPr lang="pt-BR" smtClean="0"/>
              <a:t>22/03/20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56D7-3539-472C-BC1B-0CC3ECDD7D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73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56D7-3539-472C-BC1B-0CC3ECDD7D90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Acrescentar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nuligesta</a:t>
            </a:r>
            <a:r>
              <a:rPr lang="pt-BR" baseline="0" dirty="0" smtClean="0"/>
              <a:t> (no próximo slide diz que paciente é virgem). </a:t>
            </a:r>
            <a:endParaRPr lang="pt-BR" dirty="0" smtClean="0"/>
          </a:p>
          <a:p>
            <a:r>
              <a:rPr lang="pt-BR" dirty="0" smtClean="0"/>
              <a:t>Incluir a data do caso novo- já que colocou a DUM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BA3E-94AE-414A-BE85-21366BC0E98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18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 </a:t>
            </a:r>
            <a:r>
              <a:rPr lang="pt-BR" dirty="0" err="1" smtClean="0"/>
              <a:t>tb</a:t>
            </a:r>
            <a:r>
              <a:rPr lang="pt-BR" dirty="0" smtClean="0"/>
              <a:t> sugiro</a:t>
            </a:r>
            <a:r>
              <a:rPr lang="pt-BR" baseline="0" dirty="0" smtClean="0"/>
              <a:t> substituir pelo próximo slide para ficar em concordância com o anterior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BA3E-94AE-414A-BE85-21366BC0E982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6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BA3E-94AE-414A-BE85-21366BC0E982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2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outras dosagens de FSH com </a:t>
            </a:r>
            <a:r>
              <a:rPr lang="pt-BR" smtClean="0"/>
              <a:t>valores oscilantes??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BA3E-94AE-414A-BE85-21366BC0E982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68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Oi Vanessa, coloque este slide aqui para dar um</a:t>
            </a:r>
            <a:r>
              <a:rPr lang="pt-BR" baseline="0" dirty="0" smtClean="0"/>
              <a:t>a enriquecida na discussão.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BA3E-94AE-414A-BE85-21366BC0E982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51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Oi Vanessa, coloque este slide aqui para dar um</a:t>
            </a:r>
            <a:r>
              <a:rPr lang="pt-BR" baseline="0" dirty="0" smtClean="0"/>
              <a:t>a enriquecida na discussão.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BA3E-94AE-414A-BE85-21366BC0E982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51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FC18F2-55BE-4BB8-94B5-A7BA7380B0CE}" type="datetimeFigureOut">
              <a:rPr lang="pt-BR" smtClean="0"/>
              <a:pPr/>
              <a:t>22/03/20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3A2DBD-37CA-4061-8F6D-90F4CD9941A3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CLÍNICOS – GINECOLOGIA ENDÓCRINA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Profa</a:t>
            </a:r>
            <a:r>
              <a:rPr lang="pt-BR" dirty="0" smtClean="0"/>
              <a:t> Ana </a:t>
            </a:r>
            <a:r>
              <a:rPr lang="pt-BR" dirty="0"/>
              <a:t>C</a:t>
            </a:r>
            <a:r>
              <a:rPr lang="pt-BR" dirty="0" smtClean="0"/>
              <a:t>arolina </a:t>
            </a:r>
            <a:r>
              <a:rPr lang="pt-BR" dirty="0" err="1" smtClean="0"/>
              <a:t>Japur</a:t>
            </a:r>
            <a:r>
              <a:rPr lang="pt-BR" dirty="0" smtClean="0"/>
              <a:t> de Sá Rosa e Silva</a:t>
            </a:r>
          </a:p>
          <a:p>
            <a:r>
              <a:rPr lang="pt-BR" dirty="0" smtClean="0"/>
              <a:t>Setor de Reprodução Humana- DGO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COMPLEMENTARES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400" dirty="0" err="1" smtClean="0"/>
              <a:t>Histerossonosalpingofrafia</a:t>
            </a:r>
            <a:r>
              <a:rPr lang="pt-BR" sz="2400" dirty="0" smtClean="0"/>
              <a:t>: passagem de contraste apenas em trompa esquerda. </a:t>
            </a:r>
          </a:p>
          <a:p>
            <a:pPr lvl="1"/>
            <a:r>
              <a:rPr lang="pt-BR" sz="2400" dirty="0" smtClean="0"/>
              <a:t>CONCLUSÃO = OBSTRUÇÃO TUBÁREA DIREITA?</a:t>
            </a:r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32480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3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172200" cy="1894362"/>
          </a:xfrm>
        </p:spPr>
        <p:txBody>
          <a:bodyPr/>
          <a:lstStyle/>
          <a:p>
            <a:pPr algn="ctr"/>
            <a:r>
              <a:rPr lang="pt-BR" dirty="0" smtClean="0"/>
              <a:t>Qual a prioridade do TRATAMENTO atual??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47864" y="4077072"/>
            <a:ext cx="5432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Síndrome dos ovários policísticos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Obesidade – Grau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Infertilidade??- Desejo de gestação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MUDANÇA DO ESTILO DE VIDA</a:t>
            </a:r>
          </a:p>
          <a:p>
            <a:pPr lvl="1"/>
            <a:r>
              <a:rPr lang="pt-BR" dirty="0" smtClean="0"/>
              <a:t>DIETA + ATIVIDADE FÍSICA REGULAR</a:t>
            </a:r>
          </a:p>
          <a:p>
            <a:r>
              <a:rPr lang="pt-BR" dirty="0" smtClean="0"/>
              <a:t>PERDA DE PESO!!!!</a:t>
            </a:r>
          </a:p>
          <a:p>
            <a:r>
              <a:rPr lang="pt-BR" dirty="0" smtClean="0"/>
              <a:t>SEGUIMENTO COM NUTRICIONISTA</a:t>
            </a:r>
          </a:p>
          <a:p>
            <a:pPr lvl="1"/>
            <a:r>
              <a:rPr lang="pt-BR" dirty="0" smtClean="0"/>
              <a:t>PESPO: C1: 122,6 KG </a:t>
            </a:r>
          </a:p>
          <a:p>
            <a:pPr lvl="1"/>
            <a:r>
              <a:rPr lang="pt-BR" dirty="0" smtClean="0"/>
              <a:t>PESO C2: 121,6 KG </a:t>
            </a:r>
          </a:p>
          <a:p>
            <a:pPr lvl="1"/>
            <a:r>
              <a:rPr lang="pt-BR" dirty="0" smtClean="0"/>
              <a:t>PESO C3: 119,0 KG</a:t>
            </a:r>
          </a:p>
          <a:p>
            <a:pPr lvl="1"/>
            <a:r>
              <a:rPr lang="pt-BR" dirty="0" smtClean="0"/>
              <a:t>PESO C4: 107,7 KG  </a:t>
            </a:r>
          </a:p>
          <a:p>
            <a:pPr lvl="1"/>
            <a:r>
              <a:rPr lang="pt-BR" dirty="0" smtClean="0"/>
              <a:t>PESO C5: 101 KG</a:t>
            </a:r>
          </a:p>
          <a:p>
            <a:pPr lvl="1"/>
            <a:r>
              <a:rPr lang="pt-BR" dirty="0" smtClean="0"/>
              <a:t>PESO C6: 98 KG (perda de 3 kg em aprox.4 meses)</a:t>
            </a:r>
          </a:p>
          <a:p>
            <a:pPr lvl="2"/>
            <a:r>
              <a:rPr lang="pt-BR" dirty="0" smtClean="0"/>
              <a:t>ALTURA: 1,73 M</a:t>
            </a:r>
          </a:p>
          <a:p>
            <a:pPr lvl="2"/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IMC: 32,74 KG/M² </a:t>
            </a:r>
            <a:r>
              <a:rPr lang="pt-BR" dirty="0" smtClean="0"/>
              <a:t>- OBESIDADE GRAU I (OMS 1997) -</a:t>
            </a:r>
            <a:r>
              <a:rPr lang="pt-BR" dirty="0" smtClean="0">
                <a:sym typeface="Wingdings" pitchFamily="2" charset="2"/>
              </a:rPr>
              <a:t> 15/02/2019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1760" y="1844824"/>
            <a:ext cx="6172200" cy="1894362"/>
          </a:xfrm>
        </p:spPr>
        <p:txBody>
          <a:bodyPr/>
          <a:lstStyle/>
          <a:p>
            <a:r>
              <a:rPr lang="pt-BR" dirty="0" smtClean="0"/>
              <a:t>Qual a conduta mais adequada neste momento?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71800" y="4221088"/>
            <a:ext cx="5432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Síndrome dos ovários policísticos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Obesidade – Grau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Infertilidade??- Desejo de gestação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Paciente compareceu em consulta do dia 05/04/2019 com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BHCG positivo de 02/04/19 </a:t>
            </a:r>
          </a:p>
          <a:p>
            <a:pPr lvl="1"/>
            <a:r>
              <a:rPr lang="pt-BR" dirty="0" smtClean="0"/>
              <a:t>BHCG: 30699</a:t>
            </a:r>
          </a:p>
          <a:p>
            <a:r>
              <a:rPr lang="pt-BR" dirty="0" smtClean="0"/>
              <a:t>Não tinha certeza da DUM.</a:t>
            </a:r>
          </a:p>
          <a:p>
            <a:r>
              <a:rPr lang="pt-BR" dirty="0" smtClean="0"/>
              <a:t>Referia dor em região suprapúbica intermitente e auto limitada. </a:t>
            </a:r>
          </a:p>
          <a:p>
            <a:r>
              <a:rPr lang="pt-BR" dirty="0" smtClean="0"/>
              <a:t>Nega sangramento. Refere náusea e vômitos.</a:t>
            </a:r>
          </a:p>
          <a:p>
            <a:r>
              <a:rPr lang="pt-BR" dirty="0" smtClean="0"/>
              <a:t>Nega outras queixas. </a:t>
            </a:r>
          </a:p>
          <a:p>
            <a:r>
              <a:rPr lang="pt-BR" dirty="0" smtClean="0"/>
              <a:t>Ainda não havia iniciado pré natal.</a:t>
            </a:r>
          </a:p>
          <a:p>
            <a:endParaRPr lang="pt-BR" dirty="0" smtClean="0"/>
          </a:p>
          <a:p>
            <a:r>
              <a:rPr lang="pt-BR" dirty="0" smtClean="0"/>
              <a:t>Realizado UG-TV: GT TÓPICA</a:t>
            </a:r>
          </a:p>
          <a:p>
            <a:pPr>
              <a:buNone/>
            </a:pPr>
            <a:r>
              <a:rPr lang="pt-BR" dirty="0" smtClean="0"/>
              <a:t>DE 7S2D, GEMELAR, BCF </a:t>
            </a:r>
          </a:p>
          <a:p>
            <a:pPr>
              <a:buNone/>
            </a:pPr>
            <a:r>
              <a:rPr lang="pt-BR" dirty="0" smtClean="0"/>
              <a:t>PRESENTE DE AMBOS OS</a:t>
            </a:r>
          </a:p>
          <a:p>
            <a:pPr>
              <a:buNone/>
            </a:pPr>
            <a:r>
              <a:rPr lang="pt-BR" dirty="0" smtClean="0"/>
              <a:t>FETOS</a:t>
            </a:r>
            <a:endParaRPr lang="pt-BR" dirty="0"/>
          </a:p>
        </p:txBody>
      </p:sp>
      <p:pic>
        <p:nvPicPr>
          <p:cNvPr id="2" name="Picture 2" descr="Resultado de imagem para GEMEOS BE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66953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301608" cy="2799184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/>
              <a:t>E se a gestação não ocorresse espontaneamente??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39613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Infertilidade na SOP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Há indicação de indução de ovulação. </a:t>
            </a:r>
          </a:p>
          <a:p>
            <a:r>
              <a:rPr lang="pt-BR" dirty="0" smtClean="0"/>
              <a:t>Opções terapêuticas: </a:t>
            </a:r>
          </a:p>
          <a:p>
            <a:pPr marL="0" indent="0">
              <a:buNone/>
            </a:pPr>
            <a:r>
              <a:rPr lang="pt-BR" dirty="0" smtClean="0"/>
              <a:t>1ª linha -Inibidores de </a:t>
            </a:r>
            <a:r>
              <a:rPr lang="pt-BR" dirty="0" err="1" smtClean="0"/>
              <a:t>aromatase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 </a:t>
            </a:r>
            <a:r>
              <a:rPr lang="pt-BR" dirty="0" smtClean="0"/>
              <a:t>    - </a:t>
            </a:r>
            <a:r>
              <a:rPr lang="pt-BR" dirty="0" err="1" smtClean="0"/>
              <a:t>Citrato</a:t>
            </a:r>
            <a:r>
              <a:rPr lang="pt-BR" dirty="0" smtClean="0"/>
              <a:t> de </a:t>
            </a:r>
            <a:r>
              <a:rPr lang="pt-BR" dirty="0" err="1" smtClean="0"/>
              <a:t>clomifeno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2ª linha – Gonadotrofinas </a:t>
            </a:r>
          </a:p>
          <a:p>
            <a:pPr marL="0" indent="0">
              <a:buNone/>
            </a:pPr>
            <a:r>
              <a:rPr lang="pt-BR" dirty="0" smtClean="0"/>
              <a:t>3ª linha – </a:t>
            </a:r>
            <a:r>
              <a:rPr lang="pt-BR" dirty="0" err="1" smtClean="0"/>
              <a:t>Drilling</a:t>
            </a:r>
            <a:r>
              <a:rPr lang="pt-BR" dirty="0" smtClean="0"/>
              <a:t> ovariano</a:t>
            </a:r>
          </a:p>
          <a:p>
            <a:pPr marL="0" indent="0">
              <a:buNone/>
            </a:pPr>
            <a:r>
              <a:rPr lang="pt-BR" dirty="0" smtClean="0"/>
              <a:t>4ª linha- Fertilização </a:t>
            </a:r>
            <a:r>
              <a:rPr lang="pt-BR" i="1" dirty="0" smtClean="0"/>
              <a:t>in vitro</a:t>
            </a:r>
            <a:endParaRPr lang="pt-BR" i="1" dirty="0"/>
          </a:p>
        </p:txBody>
      </p:sp>
      <p:sp>
        <p:nvSpPr>
          <p:cNvPr id="4" name="Seta para baixo 3"/>
          <p:cNvSpPr/>
          <p:nvPr/>
        </p:nvSpPr>
        <p:spPr>
          <a:xfrm>
            <a:off x="7524328" y="1772816"/>
            <a:ext cx="792088" cy="439248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19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2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60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HISTÓRIA CLÍNICA </a:t>
            </a:r>
            <a:r>
              <a:rPr lang="pt-BR" sz="2400" dirty="0" smtClean="0"/>
              <a:t>(CN julho/2019)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FMC, </a:t>
            </a:r>
            <a:r>
              <a:rPr lang="pt-BR" dirty="0"/>
              <a:t>30 ANOS, G0</a:t>
            </a:r>
          </a:p>
          <a:p>
            <a:r>
              <a:rPr lang="pt-BR" dirty="0" smtClean="0"/>
              <a:t>QD:  NÃO </a:t>
            </a:r>
            <a:r>
              <a:rPr lang="pt-BR" dirty="0"/>
              <a:t>MENSTRUO </a:t>
            </a:r>
            <a:r>
              <a:rPr lang="pt-BR" dirty="0" smtClean="0"/>
              <a:t>SEM REMÉDIO</a:t>
            </a:r>
            <a:endParaRPr lang="pt-BR" dirty="0"/>
          </a:p>
          <a:p>
            <a:r>
              <a:rPr lang="pt-BR" dirty="0" smtClean="0"/>
              <a:t>HMA</a:t>
            </a:r>
          </a:p>
          <a:p>
            <a:pPr lvl="1"/>
            <a:r>
              <a:rPr lang="pt-BR" dirty="0" smtClean="0"/>
              <a:t>Paciente refere que aos 15 anos teve o primeiro episódio de menstruação, espontânea, que durou 3 dias, em </a:t>
            </a:r>
            <a:r>
              <a:rPr lang="pt-BR" dirty="0" err="1" smtClean="0"/>
              <a:t>peqeuna</a:t>
            </a:r>
            <a:r>
              <a:rPr lang="pt-BR" dirty="0" smtClean="0"/>
              <a:t> quantidade. Depois disso não menstruou mais. </a:t>
            </a:r>
          </a:p>
          <a:p>
            <a:pPr lvl="1"/>
            <a:r>
              <a:rPr lang="pt-BR" dirty="0" smtClean="0"/>
              <a:t>Procurou ginecologista que prescreveu anticoncepcional (SELENE) para tratamento de SOP (sic). </a:t>
            </a:r>
          </a:p>
          <a:p>
            <a:pPr lvl="1"/>
            <a:r>
              <a:rPr lang="pt-BR" dirty="0" smtClean="0"/>
              <a:t>Refere que na época as mamas eram </a:t>
            </a:r>
            <a:r>
              <a:rPr lang="pt-BR" dirty="0" err="1" smtClean="0"/>
              <a:t>peqeunas</a:t>
            </a:r>
            <a:r>
              <a:rPr lang="pt-BR" dirty="0" smtClean="0"/>
              <a:t> e após o início do ACO </a:t>
            </a:r>
            <a:r>
              <a:rPr lang="pt-BR" dirty="0" err="1" smtClean="0"/>
              <a:t>houove</a:t>
            </a:r>
            <a:r>
              <a:rPr lang="pt-BR" dirty="0" smtClean="0"/>
              <a:t> crescimento das mesmas. Refere aparecimento de pelos aos 12 anos, com desenvolvimento </a:t>
            </a:r>
            <a:r>
              <a:rPr lang="pt-BR" dirty="0" err="1" smtClean="0"/>
              <a:t>espontãeno</a:t>
            </a:r>
            <a:r>
              <a:rPr lang="pt-BR" dirty="0" smtClean="0"/>
              <a:t> normal (sic). </a:t>
            </a:r>
          </a:p>
          <a:p>
            <a:pPr lvl="1"/>
            <a:r>
              <a:rPr lang="pt-BR" dirty="0" smtClean="0"/>
              <a:t>Permaneceu em uso de ACO por 14 anos. Há uma ano interrompeu o uso e desde então teve apenas um episódio de sangramento (após 11 meses da pausa), com duração de 2 dias , em pequena quantidade sem necessidade de absorvente. (DUM: 09/09/2019)</a:t>
            </a:r>
          </a:p>
        </p:txBody>
      </p:sp>
    </p:spTree>
    <p:extLst>
      <p:ext uri="{BB962C8B-B14F-4D97-AF65-F5344CB8AC3E}">
        <p14:creationId xmlns:p14="http://schemas.microsoft.com/office/powerpoint/2010/main" val="304150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</a:t>
            </a:r>
            <a:r>
              <a:rPr lang="pt-BR" dirty="0" smtClean="0"/>
              <a:t>CLÍNICA- </a:t>
            </a:r>
            <a:r>
              <a:rPr lang="pt-BR" sz="2400" dirty="0" err="1" smtClean="0"/>
              <a:t>isda</a:t>
            </a:r>
            <a:r>
              <a:rPr lang="pt-BR" sz="2400" dirty="0" smtClean="0"/>
              <a:t> e antecedentes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PAT/CIRURGIAS/MED: NEGA </a:t>
            </a:r>
          </a:p>
          <a:p>
            <a:r>
              <a:rPr lang="pt-BR" dirty="0" smtClean="0"/>
              <a:t>HAB: TABAGISMO (3 CIGARROS/DIA) + ETL SOCIAL (10 CERVEJAS/FDS) + USO DE SPA(MACONHA 2X/SEM)</a:t>
            </a:r>
          </a:p>
          <a:p>
            <a:r>
              <a:rPr lang="pt-BR" dirty="0" smtClean="0"/>
              <a:t>NÃO REALIZA ATIVIDADES FISICAS REGULARMENTE </a:t>
            </a:r>
          </a:p>
          <a:p>
            <a:r>
              <a:rPr lang="pt-BR" dirty="0" smtClean="0"/>
              <a:t>NEGA OBSESSÃO COM PADRÕES ESTÉTICOS DE MAGREZA</a:t>
            </a:r>
          </a:p>
          <a:p>
            <a:r>
              <a:rPr lang="pt-BR" dirty="0" smtClean="0"/>
              <a:t>NEGA ALTERAÇÕES OLFATIVAS </a:t>
            </a:r>
          </a:p>
          <a:p>
            <a:r>
              <a:rPr lang="pt-BR" dirty="0" smtClean="0"/>
              <a:t>ANTECEDENTES FAMILIARES: NEGA CASOS SEMELHANTES NA FAMÍLIA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493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85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 FÍSICO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PESO: 50Kg; ALT: 1,68m; IMC: 17,7Kg/m²; Envergadura: 1,65m</a:t>
            </a:r>
          </a:p>
          <a:p>
            <a:r>
              <a:rPr lang="it-IT" dirty="0" smtClean="0"/>
              <a:t>M4P4</a:t>
            </a:r>
          </a:p>
          <a:p>
            <a:r>
              <a:rPr lang="it-IT" dirty="0" smtClean="0"/>
              <a:t>AUSÊNCIA DE ACNE OU HIRSUTISMO </a:t>
            </a:r>
          </a:p>
          <a:p>
            <a:r>
              <a:rPr lang="it-IT" dirty="0" smtClean="0"/>
              <a:t>AUSÊNCIA DE ACANTOSE NIGRICANS</a:t>
            </a:r>
          </a:p>
          <a:p>
            <a:r>
              <a:rPr lang="it-IT" dirty="0" smtClean="0"/>
              <a:t>AUSÊNCIA DE ESTIGMAS SOMÁTICOS DE TURNER </a:t>
            </a:r>
          </a:p>
          <a:p>
            <a:pPr>
              <a:buNone/>
            </a:pPr>
            <a:r>
              <a:rPr lang="it-IT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7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Quais as Hipóteses diagnósticas?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691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HIPOTESES DIAGNÓSTICAS?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AMENORREIA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SECUNDÁRIA  - HIPOESTROGÊNICA??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pt-BR" dirty="0"/>
              <a:t>FSH AUMENTADO </a:t>
            </a:r>
            <a:r>
              <a:rPr lang="pt-BR" dirty="0" smtClean="0"/>
              <a:t>(HIPOGONADISMO HIPERGONADOTRÓFICO)</a:t>
            </a:r>
            <a:endParaRPr lang="pt-BR" dirty="0"/>
          </a:p>
          <a:p>
            <a:pPr lvl="2"/>
            <a:r>
              <a:rPr lang="pt-BR" dirty="0"/>
              <a:t>DISGENESIA  GONADAL</a:t>
            </a:r>
          </a:p>
          <a:p>
            <a:pPr lvl="2"/>
            <a:r>
              <a:rPr lang="pt-BR" dirty="0"/>
              <a:t>FALENCIA OVARIANA PRECOCE</a:t>
            </a:r>
          </a:p>
          <a:p>
            <a:pPr lvl="1"/>
            <a:r>
              <a:rPr lang="pt-BR" dirty="0"/>
              <a:t>FSH BAIXO OU </a:t>
            </a:r>
            <a:r>
              <a:rPr lang="pt-BR" dirty="0" smtClean="0"/>
              <a:t>NORMAL (HIPOGONADISMO HIPOGONADOTRÓFICO)</a:t>
            </a:r>
            <a:endParaRPr lang="pt-BR" dirty="0"/>
          </a:p>
          <a:p>
            <a:pPr lvl="2"/>
            <a:r>
              <a:rPr lang="pt-BR" dirty="0"/>
              <a:t>CONSTITUCIONAL/IDIOPATICA</a:t>
            </a:r>
          </a:p>
          <a:p>
            <a:pPr lvl="2"/>
            <a:r>
              <a:rPr lang="pt-BR" dirty="0" smtClean="0"/>
              <a:t>ESTRESSE</a:t>
            </a:r>
            <a:endParaRPr lang="pt-BR" dirty="0"/>
          </a:p>
          <a:p>
            <a:pPr lvl="2"/>
            <a:r>
              <a:rPr lang="pt-BR" dirty="0" smtClean="0"/>
              <a:t>ANOREXIA</a:t>
            </a:r>
          </a:p>
          <a:p>
            <a:pPr lvl="2"/>
            <a:r>
              <a:rPr lang="pt-BR" dirty="0" smtClean="0"/>
              <a:t>BAIXO PESO</a:t>
            </a:r>
            <a:endParaRPr lang="pt-BR" dirty="0"/>
          </a:p>
          <a:p>
            <a:pPr lvl="2"/>
            <a:r>
              <a:rPr lang="pt-BR" dirty="0"/>
              <a:t>PROLACTINOMA</a:t>
            </a:r>
          </a:p>
          <a:p>
            <a:pPr lvl="2"/>
            <a:r>
              <a:rPr lang="pt-BR" dirty="0" smtClean="0"/>
              <a:t>LESÕES ORGÂNICAS DO SNC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77330" y="496985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FUNCIONAIS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5970024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ORGÂNICAS</a:t>
            </a: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5253476" y="4575794"/>
            <a:ext cx="326635" cy="1157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direita 6"/>
          <p:cNvSpPr/>
          <p:nvPr/>
        </p:nvSpPr>
        <p:spPr>
          <a:xfrm>
            <a:off x="5242558" y="5784037"/>
            <a:ext cx="337553" cy="7413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48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A PROPEDÊUTICA COMPLEMENTAR NECESSÁRIA PARA A INVESTIGAÇÃO </a:t>
            </a:r>
            <a:r>
              <a:rPr lang="pt-BR" dirty="0"/>
              <a:t>INICIAL?</a:t>
            </a:r>
          </a:p>
        </p:txBody>
      </p:sp>
    </p:spTree>
    <p:extLst>
      <p:ext uri="{BB962C8B-B14F-4D97-AF65-F5344CB8AC3E}">
        <p14:creationId xmlns:p14="http://schemas.microsoft.com/office/powerpoint/2010/main" val="282684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DE EXAMES (AGO/2019)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pt-BR" dirty="0" smtClean="0"/>
              <a:t>FSH: 5,69 mil/ml (colhido após amenorreia de ~4meses). </a:t>
            </a:r>
          </a:p>
          <a:p>
            <a:pPr lvl="2"/>
            <a:r>
              <a:rPr lang="pt-BR" sz="2600" dirty="0" smtClean="0"/>
              <a:t>TSH: 2,1 </a:t>
            </a:r>
            <a:r>
              <a:rPr lang="pt-BR" sz="2600" dirty="0" err="1" smtClean="0"/>
              <a:t>mUI</a:t>
            </a:r>
            <a:r>
              <a:rPr lang="pt-BR" sz="2600" dirty="0" smtClean="0"/>
              <a:t>/ml</a:t>
            </a:r>
          </a:p>
          <a:p>
            <a:pPr lvl="2"/>
            <a:r>
              <a:rPr lang="pt-BR" sz="2600" dirty="0" smtClean="0"/>
              <a:t>PRL: 18,8 </a:t>
            </a:r>
            <a:r>
              <a:rPr lang="pt-BR" sz="2600" dirty="0" err="1" smtClean="0"/>
              <a:t>ng</a:t>
            </a:r>
            <a:r>
              <a:rPr lang="pt-BR" sz="2600" dirty="0" smtClean="0"/>
              <a:t>/dl</a:t>
            </a:r>
          </a:p>
          <a:p>
            <a:pPr lvl="2"/>
            <a:r>
              <a:rPr lang="pt-BR" sz="2600" dirty="0" smtClean="0"/>
              <a:t>17-OH PROG: 178 </a:t>
            </a:r>
            <a:r>
              <a:rPr lang="pt-BR" sz="2600" dirty="0" err="1" smtClean="0"/>
              <a:t>ng</a:t>
            </a:r>
            <a:r>
              <a:rPr lang="pt-BR" sz="2600" dirty="0" smtClean="0"/>
              <a:t>/dl</a:t>
            </a:r>
          </a:p>
          <a:p>
            <a:pPr lvl="2"/>
            <a:r>
              <a:rPr lang="pt-BR" sz="2600" dirty="0" smtClean="0"/>
              <a:t>DHEAS: </a:t>
            </a:r>
            <a:r>
              <a:rPr lang="pt-BR" sz="2600" dirty="0"/>
              <a:t>66 </a:t>
            </a:r>
            <a:r>
              <a:rPr lang="pt-BR" sz="2600" dirty="0" err="1"/>
              <a:t>ng</a:t>
            </a:r>
            <a:r>
              <a:rPr lang="pt-BR" sz="2600" dirty="0"/>
              <a:t>/dl</a:t>
            </a:r>
          </a:p>
          <a:p>
            <a:pPr lvl="2"/>
            <a:r>
              <a:rPr lang="pt-BR" sz="2600" dirty="0"/>
              <a:t>TESTO 16ng/dl</a:t>
            </a:r>
          </a:p>
          <a:p>
            <a:pPr lvl="2"/>
            <a:r>
              <a:rPr lang="pt-BR" sz="2600" dirty="0" smtClean="0"/>
              <a:t>GLICEMIA 83mg%</a:t>
            </a:r>
          </a:p>
          <a:p>
            <a:pPr lvl="2"/>
            <a:r>
              <a:rPr lang="pt-BR" sz="2600" dirty="0" smtClean="0"/>
              <a:t>LIPIDOGRAMA NORMAL</a:t>
            </a:r>
          </a:p>
          <a:p>
            <a:pPr lvl="1"/>
            <a:r>
              <a:rPr lang="pt-BR" sz="3200" dirty="0" smtClean="0"/>
              <a:t>USTV : </a:t>
            </a:r>
          </a:p>
          <a:p>
            <a:pPr lvl="2"/>
            <a:r>
              <a:rPr lang="pt-BR" sz="2500" dirty="0" smtClean="0"/>
              <a:t>ÚTERO AVF, 26CM³</a:t>
            </a:r>
          </a:p>
          <a:p>
            <a:pPr lvl="2"/>
            <a:r>
              <a:rPr lang="pt-BR" sz="2500" dirty="0" smtClean="0"/>
              <a:t>OD COM 10 FOLÍCULOS ANTRAIS E 1 FOLICULO DOMINANTE(17MM) - VOL 13,1CC</a:t>
            </a:r>
          </a:p>
          <a:p>
            <a:pPr lvl="2"/>
            <a:r>
              <a:rPr lang="pt-BR" sz="2500" dirty="0" smtClean="0"/>
              <a:t>OE COM </a:t>
            </a:r>
            <a:r>
              <a:rPr lang="pt-BR" sz="2500" dirty="0"/>
              <a:t>8</a:t>
            </a:r>
            <a:r>
              <a:rPr lang="pt-BR" sz="2500" dirty="0" smtClean="0"/>
              <a:t> FOLÍCULOS ANTRAIS – VOL 8,5CC</a:t>
            </a:r>
            <a:endParaRPr lang="pt-BR" sz="3100" dirty="0" smtClean="0"/>
          </a:p>
          <a:p>
            <a:pPr lvl="2"/>
            <a:r>
              <a:rPr lang="pt-BR" sz="3100" dirty="0" smtClean="0"/>
              <a:t>Eco endometrial=2mm (DUM há 4 meses)</a:t>
            </a: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233451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2" indent="0">
              <a:spcBef>
                <a:spcPts val="700"/>
              </a:spcBef>
              <a:buSzPct val="60000"/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ANOVULAÇÃO DE ORIGEM CENTRAL – HIPOGNADISMO? (AMENORREIA + ECO ENDOMETRIAL 2MM APÓS 4 MESES DE AMENORREIA)</a:t>
            </a:r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2400" dirty="0" smtClean="0"/>
              <a:t>PUBERDADE TARDIA? </a:t>
            </a:r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2400" dirty="0" smtClean="0"/>
              <a:t>CAUSA: BAIXO PESO + ESSTRESS</a:t>
            </a:r>
            <a:r>
              <a:rPr lang="pt-BR" sz="2400" dirty="0"/>
              <a:t>?</a:t>
            </a:r>
            <a:r>
              <a:rPr lang="pt-BR" sz="2400" dirty="0" smtClean="0"/>
              <a:t>  ANOREXIA??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87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QUAL A CONDUTA MAIS ADEQUADA??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312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CONDUTA? TRATAMENTO?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ACOMPANHAMENTO COM NUTRIÇÃO PARA GANHO DE PESO </a:t>
            </a:r>
          </a:p>
          <a:p>
            <a:r>
              <a:rPr lang="pt-BR" dirty="0" smtClean="0"/>
              <a:t>ORIENTADO CALENDARIO MENSTRUAL </a:t>
            </a:r>
          </a:p>
          <a:p>
            <a:r>
              <a:rPr lang="pt-BR" dirty="0" smtClean="0"/>
              <a:t>PRESERVATIVO NAS RELAÇÕES </a:t>
            </a:r>
          </a:p>
          <a:p>
            <a:r>
              <a:rPr lang="pt-BR" dirty="0" smtClean="0"/>
              <a:t>RETORNO EM 6 MESES PARA REAVALIAÇÃO CLÍNICA</a:t>
            </a:r>
          </a:p>
        </p:txBody>
      </p:sp>
    </p:spTree>
    <p:extLst>
      <p:ext uri="{BB962C8B-B14F-4D97-AF65-F5344CB8AC3E}">
        <p14:creationId xmlns:p14="http://schemas.microsoft.com/office/powerpoint/2010/main" val="9598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CLINICA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RETORNO FEV/2020: </a:t>
            </a:r>
          </a:p>
          <a:p>
            <a:r>
              <a:rPr lang="pt-BR" dirty="0" err="1" smtClean="0"/>
              <a:t>Maco</a:t>
            </a:r>
            <a:r>
              <a:rPr lang="pt-BR" dirty="0" smtClean="0"/>
              <a:t>= </a:t>
            </a:r>
            <a:r>
              <a:rPr lang="pt-BR" dirty="0" err="1" smtClean="0"/>
              <a:t>condon</a:t>
            </a:r>
            <a:r>
              <a:rPr lang="pt-BR" dirty="0" smtClean="0"/>
              <a:t> regularmente</a:t>
            </a:r>
          </a:p>
          <a:p>
            <a:pPr lvl="1"/>
            <a:r>
              <a:rPr lang="pt-BR" dirty="0" smtClean="0"/>
              <a:t>Peso=58Kg; IMC=20,24Kg/m²</a:t>
            </a:r>
          </a:p>
          <a:p>
            <a:pPr lvl="1"/>
            <a:r>
              <a:rPr lang="pt-BR" dirty="0" smtClean="0"/>
              <a:t> CALENDÁRIO MENSTRUAL MOSTRANDO CICLOS REGULARES ENTRE 30-32 DIAS, ESPONTANEAMENTE. </a:t>
            </a:r>
          </a:p>
          <a:p>
            <a:pPr lvl="1"/>
            <a:r>
              <a:rPr lang="pt-BR" dirty="0" smtClean="0"/>
              <a:t>Paciente bem sem queixas, referindo prática regular de atividade física, com ganho de peso global (massa muscular e gordura, mantendo 18% de gordura corporal). </a:t>
            </a:r>
          </a:p>
          <a:p>
            <a:pPr lvl="1"/>
            <a:r>
              <a:rPr lang="pt-BR" dirty="0" err="1" smtClean="0"/>
              <a:t>Cd</a:t>
            </a:r>
            <a:r>
              <a:rPr lang="pt-BR" dirty="0" smtClean="0"/>
              <a:t>: Feita orientação de método contraceptivo mais eficiente. </a:t>
            </a:r>
            <a:r>
              <a:rPr lang="pt-BR" dirty="0" err="1" smtClean="0"/>
              <a:t>Pac</a:t>
            </a:r>
            <a:r>
              <a:rPr lang="pt-BR" dirty="0" smtClean="0"/>
              <a:t> optou pelo injetável mensal. Orientado manter </a:t>
            </a:r>
            <a:r>
              <a:rPr lang="pt-BR" dirty="0" err="1" smtClean="0"/>
              <a:t>condon</a:t>
            </a:r>
            <a:r>
              <a:rPr lang="pt-BR" dirty="0" smtClean="0"/>
              <a:t> para prevenção de DST.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06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3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81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571184" cy="5257800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/>
              <a:t>C.B.</a:t>
            </a:r>
            <a:r>
              <a:rPr lang="pt-BR" dirty="0" smtClean="0"/>
              <a:t>A (R: 0866762F)    </a:t>
            </a:r>
            <a:r>
              <a:rPr lang="pt-BR" dirty="0" smtClean="0">
                <a:sym typeface="Wingdings" pitchFamily="2" charset="2"/>
              </a:rPr>
              <a:t> caso novo: 18/08/17</a:t>
            </a:r>
          </a:p>
          <a:p>
            <a:r>
              <a:rPr lang="pt-BR" dirty="0" smtClean="0"/>
              <a:t>26 anos, G1P0A1</a:t>
            </a:r>
            <a:br>
              <a:rPr lang="pt-BR" dirty="0" smtClean="0"/>
            </a:br>
            <a:r>
              <a:rPr lang="pt-BR" dirty="0" smtClean="0"/>
              <a:t>- DUM: 12/08/17</a:t>
            </a:r>
            <a:br>
              <a:rPr lang="pt-BR" dirty="0" smtClean="0"/>
            </a:br>
            <a:r>
              <a:rPr lang="pt-BR" dirty="0" smtClean="0"/>
              <a:t>- MAC: </a:t>
            </a:r>
            <a:r>
              <a:rPr lang="pt-BR" dirty="0" err="1" smtClean="0"/>
              <a:t>selene</a:t>
            </a:r>
            <a:r>
              <a:rPr lang="pt-BR" dirty="0" smtClean="0"/>
              <a:t> (iniciou dia 14/08/17) (nunca tinha tomado)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Patologias/ hábitos/ alergias/ cirurgias: nega</a:t>
            </a:r>
          </a:p>
          <a:p>
            <a:r>
              <a:rPr lang="pt-BR" dirty="0" smtClean="0"/>
              <a:t>Refere que desde sua menarca,  apresenta irregularidade menstrual, associado a </a:t>
            </a:r>
            <a:r>
              <a:rPr lang="pt-BR" dirty="0" err="1" smtClean="0"/>
              <a:t>dismenorréia</a:t>
            </a:r>
            <a:r>
              <a:rPr lang="pt-BR" dirty="0" smtClean="0"/>
              <a:t> importante. </a:t>
            </a:r>
          </a:p>
          <a:p>
            <a:r>
              <a:rPr lang="pt-BR" dirty="0" smtClean="0"/>
              <a:t>Nos últimos meses, relata </a:t>
            </a:r>
            <a:r>
              <a:rPr lang="pt-BR" dirty="0" err="1" smtClean="0"/>
              <a:t>oligomenorreia</a:t>
            </a:r>
            <a:r>
              <a:rPr lang="pt-BR" dirty="0" smtClean="0"/>
              <a:t> após ficar 3 meses sem menstruar. Passou em consulta em sua cidade de origem, onde foi prescrito Medroxiprogesterona por 5 dias, e após menstruou em 12/08/2017</a:t>
            </a:r>
          </a:p>
          <a:p>
            <a:r>
              <a:rPr lang="pt-BR" dirty="0" smtClean="0"/>
              <a:t>Paciente refere excesso de pelos, escurecidos, em face, braços, pernas e vulva. </a:t>
            </a:r>
          </a:p>
          <a:p>
            <a:r>
              <a:rPr lang="pt-BR" dirty="0" smtClean="0"/>
              <a:t>Nega outras queixas ginecológicas. </a:t>
            </a:r>
          </a:p>
          <a:p>
            <a:r>
              <a:rPr lang="pt-BR" dirty="0" smtClean="0"/>
              <a:t>Refere desejo gestacional. Relata estar em mesmo relacionamento há mais de 9 anos, com relações sexuais desprotegidas com </a:t>
            </a:r>
            <a:r>
              <a:rPr lang="pt-BR" dirty="0" err="1" smtClean="0"/>
              <a:t>frequencia</a:t>
            </a:r>
            <a:r>
              <a:rPr lang="pt-BR" dirty="0" smtClean="0"/>
              <a:t> de 4 a 5 veze </a:t>
            </a:r>
            <a:r>
              <a:rPr lang="pt-BR" dirty="0" err="1" smtClean="0"/>
              <a:t>spor</a:t>
            </a:r>
            <a:r>
              <a:rPr lang="pt-BR" dirty="0" smtClean="0"/>
              <a:t> semana. 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AD7BB8-652E-4F8C-985C-C8E3EE99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/>
          <a:lstStyle/>
          <a:p>
            <a:r>
              <a:rPr lang="pt-BR" dirty="0"/>
              <a:t>História clínica –  </a:t>
            </a:r>
            <a:r>
              <a:rPr lang="pt-BR" sz="2400" dirty="0"/>
              <a:t>caso novo em 07/2017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EA171F3-61DF-4CE9-9264-FDA6A486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21" y="1784413"/>
            <a:ext cx="8272211" cy="4524907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ID: </a:t>
            </a:r>
            <a:r>
              <a:rPr lang="pt-BR" dirty="0"/>
              <a:t>A.M., </a:t>
            </a:r>
            <a:r>
              <a:rPr lang="pt-BR" dirty="0" smtClean="0"/>
              <a:t>24 </a:t>
            </a:r>
            <a:r>
              <a:rPr lang="pt-BR" dirty="0"/>
              <a:t>anos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pt-BR" dirty="0"/>
              <a:t>Irregularidade menstrual há 01 ano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Há 01 ano: Ciclos menstruais de 60-90 dias, com duração de 3-7 dias. DUM em 05/06/17.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Anteriormente: ciclos regulares de 30 dias, com duração de 7 dias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Nega ressecamento vaginal, fogachos e irritabilidade.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Nega descarga papilar. Nega sinais de </a:t>
            </a:r>
            <a:r>
              <a:rPr lang="pt-BR" dirty="0" err="1"/>
              <a:t>hiperandrogenismo</a:t>
            </a:r>
            <a:r>
              <a:rPr lang="pt-BR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Nega insensibilidade ao frio, pele ressecada.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Relata </a:t>
            </a:r>
            <a:r>
              <a:rPr lang="pt-BR" dirty="0" smtClean="0"/>
              <a:t>ganho </a:t>
            </a:r>
            <a:r>
              <a:rPr lang="pt-BR" dirty="0"/>
              <a:t>de 30kgs nos últimos 02 anos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E237BC8-9DD8-45B8-9EA0-23C67F7A1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124744"/>
            <a:ext cx="1797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0F6758-D18E-4AB1-95B9-9C61D306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clínica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FEEFC2C-67BF-4A64-8359-508E08E4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07" y="1791923"/>
            <a:ext cx="4066793" cy="4364146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 Pessoais: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 err="1"/>
              <a:t>Pubarca</a:t>
            </a:r>
            <a:r>
              <a:rPr lang="pt-BR" dirty="0"/>
              <a:t> aos 12 anos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Telarca e Menarca aos 13 anos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Nega </a:t>
            </a:r>
            <a:r>
              <a:rPr lang="pt-BR" dirty="0" err="1"/>
              <a:t>coitarca</a:t>
            </a:r>
            <a:r>
              <a:rPr lang="pt-BR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Anticoncepção prévia:  ACO (cessou há 05 anos)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Nega patologias, hábitos, alergias e cirurgias.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8B22A80-8867-4089-A24B-08C2F3AAD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7206" y="1791923"/>
            <a:ext cx="4066794" cy="43641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 Familiares: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HAS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DM2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Dislipidemia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55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F92366-32CF-494A-855A-4CDB304D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 físico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00D44F3-D92E-4735-8249-A9CFF74C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5116949"/>
          </a:xfrm>
        </p:spPr>
        <p:txBody>
          <a:bodyPr>
            <a:normAutofit/>
          </a:bodyPr>
          <a:lstStyle/>
          <a:p>
            <a:r>
              <a:rPr lang="pt-BR" dirty="0"/>
              <a:t>BEG, Corada, Hidratada</a:t>
            </a:r>
          </a:p>
          <a:p>
            <a:r>
              <a:rPr lang="pt-BR" dirty="0"/>
              <a:t>PA: 130x80mmHg</a:t>
            </a:r>
          </a:p>
          <a:p>
            <a:r>
              <a:rPr lang="pt-BR" dirty="0"/>
              <a:t>IMC: 32,4</a:t>
            </a:r>
          </a:p>
          <a:p>
            <a:r>
              <a:rPr lang="pt-BR" dirty="0" err="1"/>
              <a:t>Tireóide</a:t>
            </a:r>
            <a:r>
              <a:rPr lang="pt-BR" dirty="0"/>
              <a:t> </a:t>
            </a:r>
            <a:r>
              <a:rPr lang="pt-BR" dirty="0" err="1"/>
              <a:t>fibroelástica</a:t>
            </a:r>
            <a:r>
              <a:rPr lang="pt-BR" dirty="0"/>
              <a:t>, sem nodulações</a:t>
            </a:r>
          </a:p>
          <a:p>
            <a:r>
              <a:rPr lang="pt-BR" dirty="0"/>
              <a:t>M5P5</a:t>
            </a:r>
          </a:p>
          <a:p>
            <a:r>
              <a:rPr lang="pt-BR" dirty="0"/>
              <a:t>Ausência de sinais de </a:t>
            </a:r>
            <a:r>
              <a:rPr lang="pt-BR" dirty="0" err="1"/>
              <a:t>hiperandrogenismo</a:t>
            </a:r>
            <a:endParaRPr lang="pt-BR" dirty="0"/>
          </a:p>
          <a:p>
            <a:r>
              <a:rPr lang="pt-BR" dirty="0"/>
              <a:t>Mamas: Ausência de descarga papilar</a:t>
            </a:r>
          </a:p>
          <a:p>
            <a:r>
              <a:rPr lang="pt-BR" dirty="0"/>
              <a:t>Vulva: sem alterações. </a:t>
            </a:r>
          </a:p>
          <a:p>
            <a:r>
              <a:rPr lang="pt-BR" dirty="0"/>
              <a:t>Especular não </a:t>
            </a:r>
            <a:r>
              <a:rPr lang="pt-BR" dirty="0" smtClean="0"/>
              <a:t>realizado (</a:t>
            </a:r>
            <a:r>
              <a:rPr lang="pt-BR" dirty="0" err="1" smtClean="0"/>
              <a:t>pac</a:t>
            </a:r>
            <a:r>
              <a:rPr lang="pt-BR" dirty="0" smtClean="0"/>
              <a:t> virgem). 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0B41A29-D48F-4636-B1B4-7A8E982E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980728"/>
            <a:ext cx="2288663" cy="22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Quais as Hipóteses diagnósticas?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614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Amenorreia secundária / </a:t>
            </a:r>
            <a:r>
              <a:rPr lang="pt-BR" dirty="0" err="1" smtClean="0"/>
              <a:t>anovulação</a:t>
            </a:r>
            <a:r>
              <a:rPr lang="pt-BR" dirty="0" smtClean="0"/>
              <a:t> crônica</a:t>
            </a:r>
          </a:p>
          <a:p>
            <a:pPr>
              <a:buFontTx/>
              <a:buChar char="-"/>
            </a:pPr>
            <a:r>
              <a:rPr lang="pt-BR" dirty="0" err="1" smtClean="0"/>
              <a:t>Anovulação</a:t>
            </a:r>
            <a:r>
              <a:rPr lang="pt-BR" dirty="0" smtClean="0"/>
              <a:t> hipotalâmica?</a:t>
            </a:r>
          </a:p>
          <a:p>
            <a:pPr>
              <a:buFontTx/>
              <a:buChar char="-"/>
            </a:pPr>
            <a:r>
              <a:rPr lang="pt-BR" dirty="0" err="1" smtClean="0"/>
              <a:t>Anovulação</a:t>
            </a:r>
            <a:r>
              <a:rPr lang="pt-BR" dirty="0" smtClean="0"/>
              <a:t> </a:t>
            </a:r>
            <a:r>
              <a:rPr lang="pt-BR" dirty="0" err="1" smtClean="0"/>
              <a:t>hiperadrogênica</a:t>
            </a:r>
            <a:r>
              <a:rPr lang="pt-BR" dirty="0" smtClean="0"/>
              <a:t>??? (SOP)</a:t>
            </a:r>
          </a:p>
          <a:p>
            <a:pPr>
              <a:buFontTx/>
              <a:buChar char="-"/>
            </a:pPr>
            <a:r>
              <a:rPr lang="pt-BR" dirty="0" err="1" smtClean="0"/>
              <a:t>Insuficência</a:t>
            </a:r>
            <a:r>
              <a:rPr lang="pt-BR" dirty="0" smtClean="0"/>
              <a:t> ovariana??</a:t>
            </a:r>
          </a:p>
          <a:p>
            <a:pPr>
              <a:buFontTx/>
              <a:buChar char="-"/>
            </a:pPr>
            <a:r>
              <a:rPr lang="pt-BR" dirty="0" err="1" smtClean="0"/>
              <a:t>Hiperprolactinemia</a:t>
            </a:r>
            <a:r>
              <a:rPr lang="pt-BR" dirty="0" smtClean="0"/>
              <a:t>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9656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23243" y="2232206"/>
            <a:ext cx="2811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smtClean="0">
                <a:latin typeface="Times New Roman" pitchFamily="18" charset="0"/>
              </a:rPr>
              <a:t>IM</a:t>
            </a:r>
          </a:p>
          <a:p>
            <a:pPr algn="ctr"/>
            <a:r>
              <a:rPr lang="pt-BR" altLang="pt-BR" sz="2400" b="1" dirty="0" err="1" smtClean="0">
                <a:latin typeface="Times New Roman" pitchFamily="18" charset="0"/>
                <a:sym typeface="Symbol" pitchFamily="18" charset="2"/>
              </a:rPr>
              <a:t>Hiperandrogenismo</a:t>
            </a:r>
            <a:endParaRPr lang="pt-BR" altLang="pt-BR" sz="24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303340" y="4969640"/>
            <a:ext cx="18510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smtClean="0">
                <a:latin typeface="Times New Roman" pitchFamily="18" charset="0"/>
              </a:rPr>
              <a:t>IM</a:t>
            </a:r>
          </a:p>
          <a:p>
            <a:pPr algn="ctr"/>
            <a:r>
              <a:rPr lang="pt-BR" altLang="pt-BR" sz="2400" b="1" dirty="0" smtClean="0">
                <a:latin typeface="Times New Roman" pitchFamily="18" charset="0"/>
                <a:sym typeface="Symbol" pitchFamily="18" charset="2"/>
              </a:rPr>
              <a:t>Galactorreia</a:t>
            </a:r>
            <a:endParaRPr lang="pt-BR" altLang="pt-BR" sz="24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580634" y="5200473"/>
            <a:ext cx="25547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>
                <a:latin typeface="Times New Roman" pitchFamily="18" charset="0"/>
              </a:rPr>
              <a:t>IM</a:t>
            </a:r>
          </a:p>
          <a:p>
            <a:pPr algn="ctr"/>
            <a:r>
              <a:rPr lang="pt-BR" altLang="pt-BR" sz="2400" b="1" dirty="0" err="1">
                <a:latin typeface="Times New Roman" pitchFamily="18" charset="0"/>
                <a:sym typeface="Symbol" pitchFamily="18" charset="2"/>
              </a:rPr>
              <a:t>Hipoestrogenismo</a:t>
            </a:r>
            <a:endParaRPr lang="pt-BR" altLang="pt-BR" sz="2400" b="1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304800" y="685800"/>
            <a:ext cx="8534400" cy="5715000"/>
            <a:chOff x="192" y="432"/>
            <a:chExt cx="5376" cy="3600"/>
          </a:xfrm>
        </p:grpSpPr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192" y="2352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2880" y="432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858554" y="762002"/>
            <a:ext cx="1960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Anovulação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pt-BR" altLang="pt-BR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Hipotalâmica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098768" y="1676400"/>
            <a:ext cx="4148643" cy="1828800"/>
            <a:chOff x="5098771" y="1676400"/>
            <a:chExt cx="4148644" cy="1828800"/>
          </a:xfrm>
        </p:grpSpPr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5098771" y="1676400"/>
              <a:ext cx="150233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Disfunção</a:t>
              </a:r>
            </a:p>
            <a:p>
              <a:pPr algn="ctr"/>
              <a:endParaRPr lang="pt-BR" altLang="pt-BR" sz="2400" b="1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algn="ctr"/>
              <a:r>
                <a:rPr lang="pt-BR" altLang="pt-BR" sz="2400" b="1" dirty="0" smtClean="0">
                  <a:latin typeface="Times New Roman" pitchFamily="18" charset="0"/>
                </a:rPr>
                <a:t>IM</a:t>
              </a:r>
              <a:endParaRPr lang="pt-BR" altLang="pt-BR" sz="2400" b="1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6692676" y="1676400"/>
              <a:ext cx="2554739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Insuficiência</a:t>
              </a:r>
            </a:p>
            <a:p>
              <a:pPr algn="ctr"/>
              <a:endParaRPr lang="pt-BR" altLang="pt-BR" sz="2400" b="1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algn="ctr"/>
              <a:r>
                <a:rPr lang="pt-BR" altLang="pt-BR" sz="2400" b="1" dirty="0" smtClean="0">
                  <a:latin typeface="Times New Roman" pitchFamily="18" charset="0"/>
                </a:rPr>
                <a:t>IM</a:t>
              </a:r>
            </a:p>
            <a:p>
              <a:pPr algn="ctr"/>
              <a:r>
                <a:rPr lang="pt-BR" altLang="pt-BR" sz="2400" b="1" dirty="0" err="1" smtClean="0">
                  <a:latin typeface="Times New Roman" pitchFamily="18" charset="0"/>
                  <a:sym typeface="Symbol" pitchFamily="18" charset="2"/>
                </a:rPr>
                <a:t>Hipoestrogenismo</a:t>
              </a:r>
              <a:endParaRPr lang="pt-BR" altLang="pt-BR" sz="2400" b="1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>
              <a:off x="6858000" y="1828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169133" y="0"/>
            <a:ext cx="3326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 err="1">
                <a:solidFill>
                  <a:schemeClr val="tx2"/>
                </a:solidFill>
                <a:latin typeface="Times New Roman" pitchFamily="18" charset="0"/>
              </a:rPr>
              <a:t>Anovulação</a:t>
            </a:r>
            <a:r>
              <a:rPr lang="pt-BR" altLang="pt-BR" sz="2800" b="1" dirty="0">
                <a:solidFill>
                  <a:schemeClr val="tx2"/>
                </a:solidFill>
                <a:latin typeface="Times New Roman" pitchFamily="18" charset="0"/>
              </a:rPr>
              <a:t> Crônica</a:t>
            </a:r>
            <a:endParaRPr lang="en-US" altLang="pt-BR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030327"/>
            <a:ext cx="2570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BR" altLang="pt-BR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Anovulação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lvl="0" algn="ctr"/>
            <a:r>
              <a:rPr lang="pt-BR" altLang="pt-BR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Hiperandrogênica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66061" y="4204693"/>
            <a:ext cx="318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Insuficiência Ovariana</a:t>
            </a:r>
          </a:p>
          <a:p>
            <a:pPr algn="ctr"/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Prematura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52801" y="4204694"/>
            <a:ext cx="277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Hiperprolactinemia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8" grpId="0"/>
      <p:bldP spid="2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ED1F9B-0735-4F9F-B005-6CB5D23F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Investigação diagnóstica inicial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E65A2183-0061-4DF8-8B19-362B6992B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382" y="1819275"/>
            <a:ext cx="5064919" cy="5038725"/>
          </a:xfrm>
        </p:spPr>
      </p:pic>
    </p:spTree>
    <p:extLst>
      <p:ext uri="{BB962C8B-B14F-4D97-AF65-F5344CB8AC3E}">
        <p14:creationId xmlns:p14="http://schemas.microsoft.com/office/powerpoint/2010/main" val="425515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314176" y="2232206"/>
            <a:ext cx="18293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smtClean="0">
                <a:latin typeface="Times New Roman" pitchFamily="18" charset="0"/>
              </a:rPr>
              <a:t>FSH </a:t>
            </a:r>
            <a:r>
              <a:rPr lang="pt-BR" altLang="pt-BR" sz="2400" b="1" dirty="0">
                <a:latin typeface="Times New Roman" pitchFamily="18" charset="0"/>
                <a:sym typeface="Symbol" pitchFamily="18" charset="2"/>
              </a:rPr>
              <a:t> ou </a:t>
            </a:r>
            <a:endParaRPr lang="pt-BR" altLang="pt-BR" sz="2400" b="1" dirty="0">
              <a:latin typeface="Times New Roman" pitchFamily="18" charset="0"/>
            </a:endParaRPr>
          </a:p>
          <a:p>
            <a:pPr algn="ctr"/>
            <a:r>
              <a:rPr lang="pt-BR" altLang="pt-BR" sz="2400" b="1" dirty="0">
                <a:latin typeface="Times New Roman" pitchFamily="18" charset="0"/>
              </a:rPr>
              <a:t>PRL </a:t>
            </a:r>
            <a:r>
              <a:rPr lang="pt-BR" altLang="pt-BR" sz="2400" b="1" dirty="0">
                <a:latin typeface="Times New Roman" pitchFamily="18" charset="0"/>
                <a:sym typeface="Symbol" pitchFamily="18" charset="2"/>
              </a:rPr>
              <a:t>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314176" y="4969640"/>
            <a:ext cx="18293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smtClean="0">
                <a:latin typeface="Times New Roman" pitchFamily="18" charset="0"/>
              </a:rPr>
              <a:t>FSH </a:t>
            </a:r>
            <a:r>
              <a:rPr lang="pt-BR" altLang="pt-BR" sz="2400" b="1" dirty="0">
                <a:latin typeface="Times New Roman" pitchFamily="18" charset="0"/>
                <a:sym typeface="Symbol" pitchFamily="18" charset="2"/>
              </a:rPr>
              <a:t> ou </a:t>
            </a:r>
            <a:endParaRPr lang="pt-BR" altLang="pt-BR" sz="2400" b="1" dirty="0">
              <a:latin typeface="Times New Roman" pitchFamily="18" charset="0"/>
            </a:endParaRPr>
          </a:p>
          <a:p>
            <a:pPr algn="ctr"/>
            <a:r>
              <a:rPr lang="pt-BR" altLang="pt-BR" sz="2400" b="1" dirty="0">
                <a:latin typeface="Times New Roman" pitchFamily="18" charset="0"/>
              </a:rPr>
              <a:t>PRL </a:t>
            </a:r>
            <a:r>
              <a:rPr lang="pt-BR" altLang="pt-BR" sz="24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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242290" y="5200473"/>
            <a:ext cx="12314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smtClean="0">
                <a:latin typeface="Times New Roman" pitchFamily="18" charset="0"/>
              </a:rPr>
              <a:t>FSH </a:t>
            </a:r>
            <a:r>
              <a:rPr lang="pt-BR" altLang="pt-BR" sz="24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</a:t>
            </a:r>
            <a:endParaRPr lang="pt-BR" altLang="pt-B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pt-BR" altLang="pt-BR" sz="2400" b="1" dirty="0">
                <a:latin typeface="Times New Roman" pitchFamily="18" charset="0"/>
              </a:rPr>
              <a:t>PRL </a:t>
            </a:r>
            <a:r>
              <a:rPr lang="pt-BR" altLang="pt-BR" sz="2400" b="1" dirty="0">
                <a:latin typeface="Times New Roman" pitchFamily="18" charset="0"/>
                <a:sym typeface="Symbol" pitchFamily="18" charset="2"/>
              </a:rPr>
              <a:t>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304800" y="685800"/>
            <a:ext cx="8534400" cy="5715000"/>
            <a:chOff x="192" y="432"/>
            <a:chExt cx="5376" cy="3600"/>
          </a:xfrm>
        </p:grpSpPr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192" y="2352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2880" y="432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858554" y="762002"/>
            <a:ext cx="1960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Anovulação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pt-BR" altLang="pt-BR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Hipotalâmica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098771" y="1676400"/>
            <a:ext cx="3801176" cy="1828800"/>
            <a:chOff x="5098771" y="1676400"/>
            <a:chExt cx="3801175" cy="1828800"/>
          </a:xfrm>
        </p:grpSpPr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5098771" y="1676400"/>
              <a:ext cx="1502334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Disfunção</a:t>
              </a:r>
            </a:p>
            <a:p>
              <a:pPr algn="ctr"/>
              <a:endParaRPr lang="pt-BR" altLang="pt-BR" sz="2400" b="1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algn="ctr"/>
              <a:r>
                <a:rPr lang="pt-BR" altLang="pt-BR" sz="2400" b="1" dirty="0" smtClean="0">
                  <a:latin typeface="Times New Roman" pitchFamily="18" charset="0"/>
                </a:rPr>
                <a:t>FSH </a:t>
              </a:r>
              <a:r>
                <a:rPr lang="pt-BR" altLang="pt-BR" sz="2400" b="1" dirty="0">
                  <a:latin typeface="Times New Roman" pitchFamily="18" charset="0"/>
                  <a:sym typeface="Symbol" pitchFamily="18" charset="2"/>
                </a:rPr>
                <a:t></a:t>
              </a:r>
              <a:endParaRPr lang="pt-BR" altLang="pt-BR" sz="2400" b="1" dirty="0">
                <a:latin typeface="Times New Roman" pitchFamily="18" charset="0"/>
              </a:endParaRPr>
            </a:p>
            <a:p>
              <a:pPr algn="ctr"/>
              <a:r>
                <a:rPr lang="pt-BR" altLang="pt-BR" sz="2400" b="1" dirty="0">
                  <a:latin typeface="Times New Roman" pitchFamily="18" charset="0"/>
                </a:rPr>
                <a:t>PRL </a:t>
              </a:r>
              <a:r>
                <a:rPr lang="pt-BR" altLang="pt-BR" sz="2400" b="1" dirty="0">
                  <a:latin typeface="Times New Roman" pitchFamily="18" charset="0"/>
                  <a:sym typeface="Symbol" pitchFamily="18" charset="2"/>
                </a:rPr>
                <a:t></a:t>
              </a: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7040142" y="1676400"/>
              <a:ext cx="1859804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Insuficiência</a:t>
              </a:r>
            </a:p>
            <a:p>
              <a:pPr algn="ctr"/>
              <a:endParaRPr lang="pt-BR" altLang="pt-BR" sz="2400" b="1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algn="ctr"/>
              <a:r>
                <a:rPr lang="pt-BR" altLang="pt-BR" sz="2400" b="1" dirty="0" smtClean="0">
                  <a:latin typeface="Times New Roman" pitchFamily="18" charset="0"/>
                </a:rPr>
                <a:t>FSH </a:t>
              </a:r>
              <a:r>
                <a:rPr lang="pt-BR" altLang="pt-BR" sz="24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</a:t>
              </a:r>
              <a:r>
                <a:rPr lang="pt-BR" altLang="pt-BR" sz="2400" b="1" dirty="0">
                  <a:latin typeface="Times New Roman" pitchFamily="18" charset="0"/>
                  <a:sym typeface="Symbol" pitchFamily="18" charset="2"/>
                </a:rPr>
                <a:t> </a:t>
              </a:r>
              <a:endParaRPr lang="pt-BR" altLang="pt-BR" sz="2400" b="1" dirty="0">
                <a:latin typeface="Times New Roman" pitchFamily="18" charset="0"/>
              </a:endParaRPr>
            </a:p>
            <a:p>
              <a:pPr algn="ctr"/>
              <a:r>
                <a:rPr lang="pt-BR" altLang="pt-BR" sz="2400" b="1" dirty="0">
                  <a:latin typeface="Times New Roman" pitchFamily="18" charset="0"/>
                </a:rPr>
                <a:t>PRL </a:t>
              </a:r>
              <a:r>
                <a:rPr lang="pt-BR" altLang="pt-BR" sz="2400" b="1" dirty="0">
                  <a:latin typeface="Times New Roman" pitchFamily="18" charset="0"/>
                  <a:sym typeface="Symbol" pitchFamily="18" charset="2"/>
                </a:rPr>
                <a:t></a:t>
              </a:r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>
              <a:off x="6858000" y="1828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169133" y="0"/>
            <a:ext cx="3326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 err="1">
                <a:solidFill>
                  <a:schemeClr val="tx2"/>
                </a:solidFill>
                <a:latin typeface="Times New Roman" pitchFamily="18" charset="0"/>
              </a:rPr>
              <a:t>Anovulação</a:t>
            </a:r>
            <a:r>
              <a:rPr lang="pt-BR" altLang="pt-BR" sz="2800" b="1" dirty="0">
                <a:solidFill>
                  <a:schemeClr val="tx2"/>
                </a:solidFill>
                <a:latin typeface="Times New Roman" pitchFamily="18" charset="0"/>
              </a:rPr>
              <a:t> Crônica</a:t>
            </a:r>
            <a:endParaRPr lang="en-US" altLang="pt-BR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030327"/>
            <a:ext cx="2570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BR" altLang="pt-BR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Anovulação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lvl="0" algn="ctr"/>
            <a:r>
              <a:rPr lang="pt-BR" altLang="pt-BR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Hiperandrogênica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66061" y="4204693"/>
            <a:ext cx="318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Insuficiência Ovariana</a:t>
            </a:r>
          </a:p>
          <a:p>
            <a:pPr algn="ctr"/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Prematura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52801" y="4204694"/>
            <a:ext cx="277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Hiperprolactinemia</a:t>
            </a:r>
            <a:endParaRPr lang="pt-BR" altLang="pt-B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6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8" grpId="0"/>
      <p:bldP spid="2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A PROPEDÊUTICA COMPLEMENTAR NECESSÁRIA PARA A INVESTIGAÇÃO </a:t>
            </a:r>
            <a:r>
              <a:rPr lang="pt-BR" dirty="0"/>
              <a:t>INICIAL?</a:t>
            </a:r>
          </a:p>
        </p:txBody>
      </p:sp>
    </p:spTree>
    <p:extLst>
      <p:ext uri="{BB962C8B-B14F-4D97-AF65-F5344CB8AC3E}">
        <p14:creationId xmlns:p14="http://schemas.microsoft.com/office/powerpoint/2010/main" val="223655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C96280-9E9B-4309-B3CD-BA583D79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de exames (</a:t>
            </a:r>
            <a:r>
              <a:rPr lang="pt-BR" dirty="0" err="1" smtClean="0"/>
              <a:t>ago</a:t>
            </a:r>
            <a:r>
              <a:rPr lang="pt-BR" dirty="0" smtClean="0"/>
              <a:t>/2017)</a:t>
            </a: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961E3E52-B51C-427B-8E96-4DC44661F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34263"/>
              </p:ext>
            </p:extLst>
          </p:nvPr>
        </p:nvGraphicFramePr>
        <p:xfrm>
          <a:off x="1610558" y="2619487"/>
          <a:ext cx="6096000" cy="336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70091478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897437889"/>
                    </a:ext>
                  </a:extLst>
                </a:gridCol>
              </a:tblGrid>
              <a:tr h="485329">
                <a:tc>
                  <a:txBody>
                    <a:bodyPr/>
                    <a:lstStyle/>
                    <a:p>
                      <a:r>
                        <a:rPr lang="pt-BR" dirty="0"/>
                        <a:t>Exame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Resultado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51297693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r>
                        <a:rPr lang="pt-BR" dirty="0"/>
                        <a:t>Laboratorial Externo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FSH: </a:t>
                      </a:r>
                      <a:r>
                        <a:rPr lang="pt-BR" dirty="0" smtClean="0"/>
                        <a:t>100mIU/ml</a:t>
                      </a:r>
                      <a:endParaRPr lang="pt-B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19995307"/>
                  </a:ext>
                </a:extLst>
              </a:tr>
              <a:tr h="1196702">
                <a:tc>
                  <a:txBody>
                    <a:bodyPr/>
                    <a:lstStyle/>
                    <a:p>
                      <a:r>
                        <a:rPr lang="pt-BR" dirty="0"/>
                        <a:t>Laboratoriais </a:t>
                      </a:r>
                      <a:r>
                        <a:rPr lang="pt-BR" dirty="0" smtClean="0"/>
                        <a:t>HC</a:t>
                      </a:r>
                      <a:endParaRPr lang="pt-B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FSH: </a:t>
                      </a:r>
                      <a:r>
                        <a:rPr lang="pt-BR" dirty="0" smtClean="0"/>
                        <a:t>135mIU/ml</a:t>
                      </a:r>
                      <a:endParaRPr lang="pt-BR" dirty="0"/>
                    </a:p>
                    <a:p>
                      <a:r>
                        <a:rPr lang="pt-BR" dirty="0"/>
                        <a:t>PRL: </a:t>
                      </a:r>
                      <a:r>
                        <a:rPr lang="pt-BR" dirty="0" smtClean="0"/>
                        <a:t>9,1 </a:t>
                      </a:r>
                      <a:r>
                        <a:rPr lang="pt-BR" dirty="0" err="1" smtClean="0"/>
                        <a:t>ng</a:t>
                      </a:r>
                      <a:r>
                        <a:rPr lang="pt-BR" dirty="0" smtClean="0"/>
                        <a:t>/dl</a:t>
                      </a:r>
                      <a:endParaRPr lang="pt-BR" dirty="0"/>
                    </a:p>
                    <a:p>
                      <a:r>
                        <a:rPr lang="pt-BR" dirty="0"/>
                        <a:t>TSH: </a:t>
                      </a:r>
                      <a:r>
                        <a:rPr lang="pt-BR" dirty="0" smtClean="0"/>
                        <a:t>2,41 mil/ml</a:t>
                      </a:r>
                      <a:endParaRPr lang="pt-B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04781989"/>
                  </a:ext>
                </a:extLst>
              </a:tr>
              <a:tr h="1196702">
                <a:tc>
                  <a:txBody>
                    <a:bodyPr/>
                    <a:lstStyle/>
                    <a:p>
                      <a:r>
                        <a:rPr lang="pt-BR" dirty="0"/>
                        <a:t>USG Pélvico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Útero em AVF de 70,3cc. Miométrio homogêneo. Endométrio de 6,4mm. OD: 6cc. OE:7,85cc.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5319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28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 físico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BEG</a:t>
            </a:r>
          </a:p>
          <a:p>
            <a:r>
              <a:rPr lang="pt-BR" dirty="0" smtClean="0"/>
              <a:t>PA: 120X80 MMHG     </a:t>
            </a:r>
          </a:p>
          <a:p>
            <a:r>
              <a:rPr lang="pt-BR" dirty="0" smtClean="0"/>
              <a:t>Peso: 117kg     </a:t>
            </a:r>
            <a:r>
              <a:rPr lang="pt-BR" dirty="0" err="1" smtClean="0"/>
              <a:t>Alt</a:t>
            </a:r>
            <a:r>
              <a:rPr lang="pt-BR" dirty="0" smtClean="0"/>
              <a:t>: 1,72 m      IMC: 38,54</a:t>
            </a:r>
          </a:p>
          <a:p>
            <a:r>
              <a:rPr lang="pt-BR" dirty="0" smtClean="0"/>
              <a:t>Índice de </a:t>
            </a:r>
            <a:r>
              <a:rPr lang="pt-BR" dirty="0" err="1" smtClean="0"/>
              <a:t>Ferriman</a:t>
            </a:r>
            <a:r>
              <a:rPr lang="pt-BR" dirty="0" smtClean="0"/>
              <a:t> 11</a:t>
            </a:r>
          </a:p>
          <a:p>
            <a:r>
              <a:rPr lang="pt-BR" dirty="0" smtClean="0"/>
              <a:t>Demais exame físico sem alteração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76DCEC-FB71-4CBC-87E0-CAF97CE4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Final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68F38B-4F3D-4ED9-890B-76F47236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1942001"/>
            <a:ext cx="8272211" cy="1013800"/>
          </a:xfrm>
        </p:spPr>
        <p:txBody>
          <a:bodyPr/>
          <a:lstStyle/>
          <a:p>
            <a:r>
              <a:rPr lang="pt-BR" dirty="0"/>
              <a:t>Insuficiência Ovariana Prematura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6DC3040B-7B83-4E29-953E-1B97D11D8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74281"/>
              </p:ext>
            </p:extLst>
          </p:nvPr>
        </p:nvGraphicFramePr>
        <p:xfrm>
          <a:off x="1907704" y="2492896"/>
          <a:ext cx="60960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7490991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802503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CAUSAS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EXEMPLOS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010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Autoimune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Disfunção tireoidiana, Diabetes Mellitus, </a:t>
                      </a:r>
                      <a:r>
                        <a:rPr lang="pt-BR" sz="1600" dirty="0" err="1"/>
                        <a:t>Hipofisite</a:t>
                      </a:r>
                      <a:r>
                        <a:rPr lang="pt-BR" sz="1600" dirty="0"/>
                        <a:t>, Insuficiência Adrenal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41833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Genética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Sd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smtClean="0"/>
                        <a:t>Turner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disgenesia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 smtClean="0"/>
                        <a:t>gonadal</a:t>
                      </a:r>
                      <a:r>
                        <a:rPr lang="pt-BR" sz="1600" dirty="0" smtClean="0"/>
                        <a:t> pura, </a:t>
                      </a:r>
                      <a:r>
                        <a:rPr lang="pt-BR" sz="1600" dirty="0"/>
                        <a:t>deleções e mutações no cromossomo X, mutações no gene FMR1 (</a:t>
                      </a:r>
                      <a:r>
                        <a:rPr lang="pt-BR" sz="1600" dirty="0" err="1"/>
                        <a:t>Sd</a:t>
                      </a:r>
                      <a:r>
                        <a:rPr lang="pt-BR" sz="1600" dirty="0"/>
                        <a:t> X Frágil)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29537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Iatrogênica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Radioterapia, Quimioterapia, Cirurgia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36916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Infecciosa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Parotidite, Rubéola, varicela, Herpes-Zoster, CMV,  Tuberculose, Malária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283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Idiopática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4133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8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-747464"/>
            <a:ext cx="8064896" cy="1894362"/>
          </a:xfrm>
        </p:spPr>
        <p:txBody>
          <a:bodyPr/>
          <a:lstStyle/>
          <a:p>
            <a:pPr algn="ctr"/>
            <a:r>
              <a:rPr lang="pt-BR" dirty="0" smtClean="0"/>
              <a:t>Há necessidade de complementação diagnostica?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6DC3040B-7B83-4E29-953E-1B97D11D8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31155"/>
              </p:ext>
            </p:extLst>
          </p:nvPr>
        </p:nvGraphicFramePr>
        <p:xfrm>
          <a:off x="1763688" y="1412776"/>
          <a:ext cx="7200801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>
                  <a:extLst>
                    <a:ext uri="{9D8B030D-6E8A-4147-A177-3AD203B41FA5}">
                      <a16:colId xmlns:a16="http://schemas.microsoft.com/office/drawing/2014/main" xmlns="" val="749099174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xmlns="" val="802503946"/>
                    </a:ext>
                  </a:extLst>
                </a:gridCol>
                <a:gridCol w="240026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CAUSAS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EXEMPLOS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010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Autoimune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Disfunção tireoidiana, Diabetes Mellitus, </a:t>
                      </a:r>
                      <a:r>
                        <a:rPr lang="pt-BR" sz="1600" dirty="0" err="1"/>
                        <a:t>Hipofisite</a:t>
                      </a:r>
                      <a:r>
                        <a:rPr lang="pt-BR" sz="1600" dirty="0"/>
                        <a:t>, Insuficiência Adrenal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Anticoporpos</a:t>
                      </a:r>
                      <a:r>
                        <a:rPr lang="pt-BR" sz="1600" baseline="0" dirty="0" smtClean="0"/>
                        <a:t> (caro e pouco eficiente)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41833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Genética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Sd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smtClean="0"/>
                        <a:t>Turner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disgenesia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 smtClean="0"/>
                        <a:t>gonadal</a:t>
                      </a:r>
                      <a:r>
                        <a:rPr lang="pt-BR" sz="1600" dirty="0" smtClean="0"/>
                        <a:t> pura, </a:t>
                      </a:r>
                      <a:r>
                        <a:rPr lang="pt-BR" sz="1600" dirty="0"/>
                        <a:t>deleções e mutações no cromossomo X, mutações no gene FMR1 (</a:t>
                      </a:r>
                      <a:r>
                        <a:rPr lang="pt-BR" sz="1600" dirty="0" err="1"/>
                        <a:t>Sd</a:t>
                      </a:r>
                      <a:r>
                        <a:rPr lang="pt-BR" sz="1600" dirty="0"/>
                        <a:t> X Frágil)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Cariótipo - Apenas</a:t>
                      </a:r>
                      <a:r>
                        <a:rPr lang="pt-BR" sz="1600" baseline="0" dirty="0" smtClean="0"/>
                        <a:t> se idade menor que 30 anos quando do diagnóstico (muito raro depois desta idade)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29537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Iatrogênica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Radioterapia, Quimioterapia, Cirurgia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História clínica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36916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Infecciosa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Parotidite, Rubéola, varicela, Herpes-Zoster, CMV,  Tuberculose, Malária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História clínica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283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Idiopática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-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4133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1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QUAL A CONDUTA MAIS ADEQUADA??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87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09E958-0F37-46A1-A672-3C37AC06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A69850-5EA1-45D2-8792-224FE7489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649989"/>
            <a:ext cx="4066793" cy="4875355"/>
          </a:xfrm>
        </p:spPr>
        <p:txBody>
          <a:bodyPr>
            <a:normAutofit fontScale="92500"/>
          </a:bodyPr>
          <a:lstStyle/>
          <a:p>
            <a:r>
              <a:rPr lang="pt-BR" dirty="0"/>
              <a:t>Iniciada Terapia Hormonal: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 err="1"/>
              <a:t>Suprelle</a:t>
            </a:r>
            <a:r>
              <a:rPr lang="pt-BR" dirty="0"/>
              <a:t> 2 comprimidos/dia </a:t>
            </a:r>
          </a:p>
          <a:p>
            <a:endParaRPr lang="pt-BR" dirty="0"/>
          </a:p>
          <a:p>
            <a:r>
              <a:rPr lang="pt-BR" dirty="0">
                <a:sym typeface="Wingdings" panose="05000000000000000000" pitchFamily="2" charset="2"/>
              </a:rPr>
              <a:t>Pesquisa de risco cardiovascular e avaliação óssea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>
                <a:sym typeface="Wingdings" panose="05000000000000000000" pitchFamily="2" charset="2"/>
              </a:rPr>
              <a:t>Glicemia de jejum, lipidograma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>
                <a:sym typeface="Wingdings" panose="05000000000000000000" pitchFamily="2" charset="2"/>
              </a:rPr>
              <a:t>DMO</a:t>
            </a:r>
            <a:endParaRPr lang="pt-BR" dirty="0"/>
          </a:p>
          <a:p>
            <a:r>
              <a:rPr lang="pt-BR" dirty="0" smtClean="0"/>
              <a:t>Anticoncepção se suspeita de IOP </a:t>
            </a:r>
            <a:r>
              <a:rPr lang="pt-BR" dirty="0" err="1" smtClean="0"/>
              <a:t>auto-imune</a:t>
            </a:r>
            <a:endParaRPr lang="pt-BR" dirty="0"/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59E1091-9550-4CF9-8134-27A84B31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104" y="1412776"/>
            <a:ext cx="4066794" cy="3633047"/>
          </a:xfrm>
        </p:spPr>
        <p:txBody>
          <a:bodyPr>
            <a:normAutofit fontScale="92500"/>
          </a:bodyPr>
          <a:lstStyle/>
          <a:p>
            <a:r>
              <a:rPr lang="pt-BR" dirty="0"/>
              <a:t>PI Genética: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46, XX, sem mutações em FMR1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Orientações: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Atividade física regular, exposição solar adequada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Alimentação balanceada e rica em cálcio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27BB6B2-AF9F-4E1C-98B4-1FCA40C7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992426"/>
            <a:ext cx="2650331" cy="16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6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65F53-3237-46CE-8E1D-E0D5CD6E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6236A7-7529-4E65-8238-45D1EBFAB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4824"/>
            <a:ext cx="8272211" cy="4267929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sym typeface="Wingdings" panose="05000000000000000000" pitchFamily="2" charset="2"/>
              </a:rPr>
              <a:t>Boa adaptação ao </a:t>
            </a:r>
            <a:r>
              <a:rPr lang="pt-BR" dirty="0" err="1">
                <a:sym typeface="Wingdings" panose="05000000000000000000" pitchFamily="2" charset="2"/>
              </a:rPr>
              <a:t>Suprelle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smtClean="0">
                <a:sym typeface="Wingdings" panose="05000000000000000000" pitchFamily="2" charset="2"/>
              </a:rPr>
              <a:t>com </a:t>
            </a:r>
          </a:p>
          <a:p>
            <a:pPr marL="0" indent="0">
              <a:buNone/>
            </a:pPr>
            <a:r>
              <a:rPr lang="pt-BR" dirty="0" err="1" smtClean="0">
                <a:sym typeface="Wingdings" panose="05000000000000000000" pitchFamily="2" charset="2"/>
              </a:rPr>
              <a:t>spottings</a:t>
            </a:r>
            <a:r>
              <a:rPr lang="pt-BR" dirty="0" smtClean="0">
                <a:sym typeface="Wingdings" panose="05000000000000000000" pitchFamily="2" charset="2"/>
              </a:rPr>
              <a:t> </a:t>
            </a:r>
            <a:r>
              <a:rPr lang="pt-BR" dirty="0">
                <a:sym typeface="Wingdings" panose="05000000000000000000" pitchFamily="2" charset="2"/>
              </a:rPr>
              <a:t>a cada 3-4 meses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Laboratoriais (19/07/18):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GJ: </a:t>
            </a:r>
            <a:r>
              <a:rPr lang="pt-BR" dirty="0" smtClean="0"/>
              <a:t>84,1 mg/ml</a:t>
            </a:r>
            <a:endParaRPr lang="pt-B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CT: 244mg/ml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 smtClean="0"/>
              <a:t> </a:t>
            </a:r>
            <a:r>
              <a:rPr lang="pt-BR" dirty="0"/>
              <a:t>/ TG: 107mg/ml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 smtClean="0"/>
              <a:t> </a:t>
            </a:r>
            <a:r>
              <a:rPr lang="pt-BR" dirty="0"/>
              <a:t>/ HDL:41,62mg/ml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 smtClean="0"/>
              <a:t> </a:t>
            </a:r>
            <a:r>
              <a:rPr lang="pt-BR" dirty="0"/>
              <a:t>/ LDL:182mg/ml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DMO (08/11/18): Osteopenia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>
                <a:sym typeface="Wingdings" panose="05000000000000000000" pitchFamily="2" charset="2"/>
              </a:rPr>
              <a:t>T score: -1,4 em coluna lombar, -1,7 em quadril e -1,2 em colo do fêmur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>
                <a:sym typeface="Wingdings" panose="05000000000000000000" pitchFamily="2" charset="2"/>
              </a:rPr>
              <a:t>Prescrito CaCO3 e vitamina 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>
                <a:sym typeface="Wingdings" panose="05000000000000000000" pitchFamily="2" charset="2"/>
              </a:rPr>
              <a:t>Reforço sobre atividade física regular, exposição solar e alimentação adequada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7540FAF-7FCF-42A5-9F3E-18FBBA83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8640"/>
            <a:ext cx="3350699" cy="47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0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 se houver desejo gestacional??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19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6ABFCCC-ED5C-4512-BCD4-73B874E4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57" y="3009531"/>
            <a:ext cx="3941087" cy="291640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8136" y="1340768"/>
            <a:ext cx="4047728" cy="1143000"/>
          </a:xfrm>
        </p:spPr>
        <p:txBody>
          <a:bodyPr/>
          <a:lstStyle/>
          <a:p>
            <a:r>
              <a:rPr lang="pt-BR" dirty="0" smtClean="0"/>
              <a:t>Sugerir </a:t>
            </a:r>
            <a:r>
              <a:rPr lang="pt-BR" dirty="0" err="1" smtClean="0"/>
              <a:t>ovodoação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88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DÚVIDAS??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anasars@fmrp.usp.br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7898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Quais as Hipóteses diagnósticas?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OBESIDADE</a:t>
            </a:r>
          </a:p>
          <a:p>
            <a:endParaRPr lang="pt-BR" dirty="0" smtClean="0"/>
          </a:p>
          <a:p>
            <a:r>
              <a:rPr lang="pt-BR" dirty="0" smtClean="0"/>
              <a:t>AMENORREIA SECUNDÁRIA</a:t>
            </a:r>
          </a:p>
          <a:p>
            <a:pPr lvl="1"/>
            <a:r>
              <a:rPr lang="pt-BR" dirty="0" smtClean="0"/>
              <a:t>SOP?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Quais Exames complementares devem ser solicitados?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COMPLEMENTARES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GTT  (30/10/2017):    0'........ 91 MG/100   </a:t>
            </a:r>
          </a:p>
          <a:p>
            <a:pPr>
              <a:buNone/>
            </a:pPr>
            <a:r>
              <a:rPr lang="pt-BR" dirty="0" smtClean="0"/>
              <a:t>			120'............... 128 MG/100</a:t>
            </a:r>
          </a:p>
          <a:p>
            <a:r>
              <a:rPr lang="pt-BR" dirty="0" smtClean="0"/>
              <a:t>SOROLOGIAS (30/10/2017): NEGATIVA</a:t>
            </a:r>
          </a:p>
          <a:p>
            <a:r>
              <a:rPr lang="pt-BR" dirty="0" smtClean="0"/>
              <a:t>DHEAS  (17/10/2017): 270,9 (VN: 80.0 A 300.0 </a:t>
            </a:r>
            <a:r>
              <a:rPr lang="pt-BR" dirty="0" err="1" smtClean="0"/>
              <a:t>µg</a:t>
            </a:r>
            <a:r>
              <a:rPr lang="pt-BR" dirty="0" smtClean="0"/>
              <a:t>/dl)</a:t>
            </a:r>
          </a:p>
          <a:p>
            <a:r>
              <a:rPr lang="pt-BR" dirty="0" smtClean="0"/>
              <a:t>HEMOGLOBINA GLICOSILADA (17/10/2017): 4.9 (VN: 4.3-6.1 (HB A1C) )</a:t>
            </a:r>
          </a:p>
          <a:p>
            <a:r>
              <a:rPr lang="pt-BR" dirty="0" smtClean="0"/>
              <a:t>FSH (17/10/2017):  3,8 (VN: F.FOLICULAR - 2,8 A 14,4 </a:t>
            </a:r>
            <a:r>
              <a:rPr lang="pt-BR" dirty="0" err="1" smtClean="0"/>
              <a:t>mIU</a:t>
            </a:r>
            <a:r>
              <a:rPr lang="pt-BR" dirty="0" smtClean="0"/>
              <a:t>/Ml)</a:t>
            </a:r>
          </a:p>
          <a:p>
            <a:r>
              <a:rPr lang="pt-BR" dirty="0" smtClean="0"/>
              <a:t>ESPERMOGRAMA (01/09/2017): </a:t>
            </a:r>
          </a:p>
          <a:p>
            <a:pPr lvl="1"/>
            <a:r>
              <a:rPr lang="pt-BR" dirty="0" smtClean="0"/>
              <a:t>TEMPO DE ABSTINENCIA..................... 03 DIAS</a:t>
            </a:r>
          </a:p>
          <a:p>
            <a:pPr lvl="1"/>
            <a:r>
              <a:rPr lang="pt-BR" dirty="0" smtClean="0"/>
              <a:t>TEMPO DE LIQUEFAÇÃO...................... 38 VN: &lt;= 60 MINUTOS </a:t>
            </a:r>
            <a:r>
              <a:rPr lang="pt-BR" dirty="0" err="1" smtClean="0"/>
              <a:t>MINUTOS</a:t>
            </a:r>
            <a:endParaRPr lang="pt-BR" dirty="0" smtClean="0"/>
          </a:p>
          <a:p>
            <a:pPr lvl="1"/>
            <a:r>
              <a:rPr lang="pt-BR" dirty="0" smtClean="0"/>
              <a:t>VOLUME................................... 2,4 VN: &gt;= 1,5 mL</a:t>
            </a:r>
          </a:p>
          <a:p>
            <a:pPr lvl="1"/>
            <a:r>
              <a:rPr lang="pt-BR" dirty="0" smtClean="0"/>
              <a:t>VISCOSIDADE.............................. NORMAL –</a:t>
            </a:r>
          </a:p>
          <a:p>
            <a:pPr lvl="1"/>
            <a:r>
              <a:rPr lang="pt-BR" dirty="0" smtClean="0"/>
              <a:t>pH....................................... 8,5 VN: &gt;= 7,2 –</a:t>
            </a:r>
          </a:p>
          <a:p>
            <a:pPr lvl="1"/>
            <a:r>
              <a:rPr lang="pt-BR" dirty="0" smtClean="0"/>
              <a:t>CONCENTRAÇÃO............................. 77,5 VN: &gt;= 15 MILHOES X10*6 SPTZS/mL</a:t>
            </a:r>
          </a:p>
          <a:p>
            <a:pPr lvl="1"/>
            <a:r>
              <a:rPr lang="pt-BR" dirty="0" smtClean="0"/>
              <a:t>CONCENTRACAO / EJACULADO TOTAL........... 186,0 X10*6 SPTZS</a:t>
            </a:r>
          </a:p>
          <a:p>
            <a:pPr lvl="1"/>
            <a:r>
              <a:rPr lang="pt-BR" dirty="0" smtClean="0"/>
              <a:t>MOTILIDADE</a:t>
            </a:r>
            <a:br>
              <a:rPr lang="pt-BR" dirty="0" smtClean="0"/>
            </a:br>
            <a:r>
              <a:rPr lang="pt-BR" dirty="0" smtClean="0"/>
              <a:t>- Progressivos (PR)..................... 32 VN: &gt;= 32 %</a:t>
            </a:r>
            <a:br>
              <a:rPr lang="pt-BR" dirty="0" smtClean="0"/>
            </a:br>
            <a:r>
              <a:rPr lang="pt-BR" dirty="0" smtClean="0"/>
              <a:t>- Não progressivos (NP)................. 36 %</a:t>
            </a:r>
            <a:br>
              <a:rPr lang="pt-BR" dirty="0" smtClean="0"/>
            </a:br>
            <a:r>
              <a:rPr lang="pt-BR" dirty="0" smtClean="0"/>
              <a:t>- Imóveis (IM).......................... 32 %</a:t>
            </a:r>
          </a:p>
          <a:p>
            <a:pPr lvl="1"/>
            <a:r>
              <a:rPr lang="pt-BR" dirty="0" smtClean="0"/>
              <a:t>VITALIDADE............................... 79 VN: &gt;= 58 %</a:t>
            </a:r>
          </a:p>
          <a:p>
            <a:pPr lvl="1"/>
            <a:r>
              <a:rPr lang="pt-BR" dirty="0" smtClean="0"/>
              <a:t>MORFOLOGIA............................... 03 VN: &gt;= 4 %</a:t>
            </a:r>
          </a:p>
          <a:p>
            <a:pPr lvl="1"/>
            <a:r>
              <a:rPr lang="pt-BR" dirty="0" err="1" smtClean="0"/>
              <a:t>TEP-Total</a:t>
            </a:r>
            <a:r>
              <a:rPr lang="pt-BR" dirty="0" smtClean="0"/>
              <a:t> espermatozoides progressivos... 59,52 X10*6 SPTZS</a:t>
            </a:r>
          </a:p>
          <a:p>
            <a:r>
              <a:rPr lang="pt-BR" dirty="0" smtClean="0"/>
              <a:t>TSH (28/11/2017):  3,280 (VN: 0,4 A 4,5 </a:t>
            </a:r>
            <a:r>
              <a:rPr lang="pt-BR" dirty="0" err="1" smtClean="0"/>
              <a:t>µIU</a:t>
            </a:r>
            <a:r>
              <a:rPr lang="pt-BR" dirty="0" smtClean="0"/>
              <a:t>/mL)</a:t>
            </a:r>
          </a:p>
          <a:p>
            <a:r>
              <a:rPr lang="pt-BR" dirty="0" smtClean="0"/>
              <a:t>DOSAGEM DE PROLACTINA (28/11/2017): 6,2 (VN: 5,0 A 25,0 </a:t>
            </a:r>
            <a:r>
              <a:rPr lang="pt-BR" dirty="0" err="1" smtClean="0"/>
              <a:t>ng</a:t>
            </a:r>
            <a:r>
              <a:rPr lang="pt-BR" dirty="0" smtClean="0"/>
              <a:t>/mL)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COMPLEMENTARES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87375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USG-TV (24/11/17): Útero RVF com contornos REGULAR medindo 3,4 x 3,6 x 4,3 cm (</a:t>
            </a:r>
            <a:r>
              <a:rPr lang="pt-BR" sz="2000" dirty="0" err="1" smtClean="0"/>
              <a:t>vol</a:t>
            </a:r>
            <a:r>
              <a:rPr lang="pt-BR" sz="2000" dirty="0" smtClean="0"/>
              <a:t>: 27,4 cm³ ), endométrio hiperecoico, medindo 10mm.</a:t>
            </a:r>
          </a:p>
          <a:p>
            <a:pPr lvl="1"/>
            <a:r>
              <a:rPr lang="pt-BR" sz="2000" dirty="0" smtClean="0"/>
              <a:t>Ovário Direito: contendo mais de 12 folículos </a:t>
            </a:r>
            <a:r>
              <a:rPr lang="pt-BR" sz="2000" dirty="0" err="1" smtClean="0"/>
              <a:t>antrais</a:t>
            </a:r>
            <a:r>
              <a:rPr lang="pt-BR" sz="2000" dirty="0" smtClean="0"/>
              <a:t>, medindo 10,2 cm³ </a:t>
            </a:r>
          </a:p>
          <a:p>
            <a:pPr lvl="1"/>
            <a:r>
              <a:rPr lang="pt-BR" sz="2000" dirty="0" smtClean="0"/>
              <a:t>Ovário Esquerdo: contendo mais de 12 folículos </a:t>
            </a:r>
            <a:r>
              <a:rPr lang="pt-BR" sz="2000" dirty="0" err="1" smtClean="0"/>
              <a:t>antrais</a:t>
            </a:r>
            <a:r>
              <a:rPr lang="pt-BR" sz="2000" dirty="0" smtClean="0"/>
              <a:t>, medindo 10,2 cm³ 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8029"/>
            <a:ext cx="3960440" cy="28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1777</Words>
  <Application>Microsoft Macintosh PowerPoint</Application>
  <PresentationFormat>On-screen Show (4:3)</PresentationFormat>
  <Paragraphs>343</Paragraphs>
  <Slides>47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Balcão Envidraçado</vt:lpstr>
      <vt:lpstr>CASOS CLÍNICOS – GINECOLOGIA ENDÓCRINA</vt:lpstr>
      <vt:lpstr>CASO 1</vt:lpstr>
      <vt:lpstr>hma</vt:lpstr>
      <vt:lpstr>Exame físico </vt:lpstr>
      <vt:lpstr>Quais as Hipóteses diagnósticas?</vt:lpstr>
      <vt:lpstr>PowerPoint Presentation</vt:lpstr>
      <vt:lpstr>Quais Exames complementares devem ser solicitados?</vt:lpstr>
      <vt:lpstr>EXAMES COMPLEMENTARES</vt:lpstr>
      <vt:lpstr>EXAMES COMPLEMENTARES</vt:lpstr>
      <vt:lpstr>EXAMES COMPLEMENTARES</vt:lpstr>
      <vt:lpstr>Qual a prioridade do TRATAMENTO atual??</vt:lpstr>
      <vt:lpstr>TRATAMENTO</vt:lpstr>
      <vt:lpstr>Qual a conduta mais adequada neste momento?</vt:lpstr>
      <vt:lpstr>PowerPoint Presentation</vt:lpstr>
      <vt:lpstr>E se a gestação não ocorresse espontaneamente??</vt:lpstr>
      <vt:lpstr>Infertilidade na SOP</vt:lpstr>
      <vt:lpstr>CASO 2</vt:lpstr>
      <vt:lpstr>HISTÓRIA CLÍNICA (CN julho/2019)</vt:lpstr>
      <vt:lpstr>HISTÓRIA CLÍNICA- isda e antecedentes </vt:lpstr>
      <vt:lpstr>EXAME FÍSICO</vt:lpstr>
      <vt:lpstr>Quais as Hipóteses diagnósticas?</vt:lpstr>
      <vt:lpstr>HIPOTESES DIAGNÓSTICAS? </vt:lpstr>
      <vt:lpstr>QUAL A PROPEDÊUTICA COMPLEMENTAR NECESSÁRIA PARA A INVESTIGAÇÃO INICIAL?</vt:lpstr>
      <vt:lpstr>RESULTADOS DE EXAMES (AGO/2019)</vt:lpstr>
      <vt:lpstr>DIAGNÓSTICO</vt:lpstr>
      <vt:lpstr>QUAL A CONDUTA MAIS ADEQUADA??</vt:lpstr>
      <vt:lpstr>CONDUTA? TRATAMENTO?</vt:lpstr>
      <vt:lpstr>EVOLUÇÃO CLINICA </vt:lpstr>
      <vt:lpstr>CASO 3</vt:lpstr>
      <vt:lpstr>História clínica –  caso novo em 07/2017</vt:lpstr>
      <vt:lpstr>História clínica </vt:lpstr>
      <vt:lpstr>Exame físico</vt:lpstr>
      <vt:lpstr>Quais as Hipóteses diagnósticas?</vt:lpstr>
      <vt:lpstr>PowerPoint Presentation</vt:lpstr>
      <vt:lpstr>PowerPoint Presentation</vt:lpstr>
      <vt:lpstr>Investigação diagnóstica inicial </vt:lpstr>
      <vt:lpstr>PowerPoint Presentation</vt:lpstr>
      <vt:lpstr>QUAL A PROPEDÊUTICA COMPLEMENTAR NECESSÁRIA PARA A INVESTIGAÇÃO INICIAL?</vt:lpstr>
      <vt:lpstr>Resultados de exames (ago/2017)</vt:lpstr>
      <vt:lpstr>Diagnóstico Final</vt:lpstr>
      <vt:lpstr>Há necessidade de complementação diagnostica?</vt:lpstr>
      <vt:lpstr>QUAL A CONDUTA MAIS ADEQUADA??</vt:lpstr>
      <vt:lpstr>conduta</vt:lpstr>
      <vt:lpstr>seguimento</vt:lpstr>
      <vt:lpstr>E se houver desejo gestacional??</vt:lpstr>
      <vt:lpstr>Sugerir ovodoação</vt:lpstr>
      <vt:lpstr>DÚVIDAS??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DISCUSSÃO DE CASO</dc:title>
  <dc:creator>preparto</dc:creator>
  <cp:lastModifiedBy>Paula Navarro</cp:lastModifiedBy>
  <cp:revision>17</cp:revision>
  <dcterms:created xsi:type="dcterms:W3CDTF">2019-08-29T22:54:07Z</dcterms:created>
  <dcterms:modified xsi:type="dcterms:W3CDTF">2020-03-23T02:44:28Z</dcterms:modified>
</cp:coreProperties>
</file>