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9" r:id="rId5"/>
    <p:sldId id="260" r:id="rId6"/>
    <p:sldId id="261" r:id="rId7"/>
    <p:sldId id="262" r:id="rId8"/>
    <p:sldId id="263" r:id="rId9"/>
    <p:sldId id="265" r:id="rId10"/>
    <p:sldId id="264" r:id="rId11"/>
    <p:sldId id="257" r:id="rId12"/>
    <p:sldId id="291" r:id="rId13"/>
    <p:sldId id="266" r:id="rId14"/>
    <p:sldId id="267" r:id="rId15"/>
    <p:sldId id="268" r:id="rId16"/>
    <p:sldId id="270" r:id="rId17"/>
    <p:sldId id="269" r:id="rId18"/>
    <p:sldId id="273" r:id="rId19"/>
    <p:sldId id="271" r:id="rId20"/>
    <p:sldId id="27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4" r:id="rId30"/>
    <p:sldId id="295" r:id="rId31"/>
    <p:sldId id="296" r:id="rId32"/>
    <p:sldId id="293" r:id="rId33"/>
    <p:sldId id="297" r:id="rId34"/>
    <p:sldId id="298" r:id="rId35"/>
    <p:sldId id="299" r:id="rId36"/>
    <p:sldId id="300" r:id="rId37"/>
    <p:sldId id="274" r:id="rId38"/>
    <p:sldId id="275" r:id="rId39"/>
    <p:sldId id="276" r:id="rId40"/>
    <p:sldId id="277" r:id="rId41"/>
    <p:sldId id="278" r:id="rId42"/>
    <p:sldId id="280" r:id="rId43"/>
    <p:sldId id="281" r:id="rId44"/>
    <p:sldId id="282" r:id="rId45"/>
    <p:sldId id="283" r:id="rId4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93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6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44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14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15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45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17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38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60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DC45-3014-47BB-8C5D-FE783F7A76D1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D934-A64A-4721-BCFC-52BAC9F7D1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8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eddit.com/r/Unity3D/comments/ek74h7/3d_grid_system_for_my_farming_game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Teoria dos Meios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Harold </a:t>
            </a:r>
            <a:r>
              <a:rPr lang="pt-BR" dirty="0" err="1"/>
              <a:t>Innis</a:t>
            </a:r>
            <a:r>
              <a:rPr lang="pt-BR" dirty="0"/>
              <a:t>, Marshall </a:t>
            </a:r>
            <a:r>
              <a:rPr lang="pt-BR" dirty="0" err="1"/>
              <a:t>McLuhan</a:t>
            </a:r>
            <a:r>
              <a:rPr lang="pt-BR" dirty="0"/>
              <a:t>, Joshua </a:t>
            </a:r>
            <a:r>
              <a:rPr lang="pt-BR" dirty="0" err="1"/>
              <a:t>Meyrowitz</a:t>
            </a:r>
            <a:r>
              <a:rPr lang="pt-BR" dirty="0"/>
              <a:t>,</a:t>
            </a:r>
            <a:br>
              <a:rPr lang="pt-BR" dirty="0"/>
            </a:br>
            <a:r>
              <a:rPr lang="pt-BR" dirty="0"/>
              <a:t> </a:t>
            </a:r>
            <a:r>
              <a:rPr lang="pt-BR" dirty="0" err="1"/>
              <a:t>Derrick</a:t>
            </a:r>
            <a:r>
              <a:rPr lang="pt-BR" dirty="0"/>
              <a:t> de </a:t>
            </a:r>
            <a:r>
              <a:rPr lang="pt-BR" dirty="0" err="1"/>
              <a:t>Kerckhove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93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48006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79715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Análise dos meios de transmissão de dados / informação dos egípcios, romanos e bizantinos.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“A ausência de informação significa que o Estado está deixando de ver alguma coisa”.</a:t>
            </a:r>
          </a:p>
        </p:txBody>
      </p:sp>
    </p:spTree>
    <p:extLst>
      <p:ext uri="{BB962C8B-B14F-4D97-AF65-F5344CB8AC3E}">
        <p14:creationId xmlns:p14="http://schemas.microsoft.com/office/powerpoint/2010/main" val="2894653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19444" r="43108" b="34524"/>
          <a:stretch/>
        </p:blipFill>
        <p:spPr bwMode="auto">
          <a:xfrm>
            <a:off x="107504" y="188640"/>
            <a:ext cx="5979886" cy="33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4107" r="42996" b="33631"/>
          <a:stretch/>
        </p:blipFill>
        <p:spPr bwMode="auto">
          <a:xfrm>
            <a:off x="2926544" y="3645024"/>
            <a:ext cx="6037944" cy="309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28184" y="105273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/>
              <a:t>McLuhan</a:t>
            </a:r>
            <a:endParaRPr lang="pt-BR" sz="4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447021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err="1"/>
              <a:t>McLuhan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51803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B72763-EE0A-300F-1950-0AC39A4D8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"/>
            <a:ext cx="9144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1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“Uma rede mundial de computadores tornará acessível, em alguns minutos, todo o tipo de conhecimento aos estudantes do mundo inteiro”.</a:t>
            </a:r>
          </a:p>
          <a:p>
            <a:endParaRPr lang="pt-BR" dirty="0"/>
          </a:p>
          <a:p>
            <a:r>
              <a:rPr lang="pt-BR" dirty="0"/>
              <a:t>Assim disse </a:t>
            </a:r>
            <a:r>
              <a:rPr lang="pt-BR" dirty="0" err="1"/>
              <a:t>McLuhan</a:t>
            </a:r>
            <a:r>
              <a:rPr lang="pt-BR" dirty="0"/>
              <a:t> em 1969 no livro </a:t>
            </a:r>
            <a:r>
              <a:rPr lang="pt-BR" b="1" dirty="0" err="1"/>
              <a:t>Mutations</a:t>
            </a:r>
            <a:r>
              <a:rPr lang="pt-BR" b="1" dirty="0"/>
              <a:t> 1990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64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 Galáxia de Gutenberg”, 1962:</a:t>
            </a:r>
          </a:p>
          <a:p>
            <a:endParaRPr lang="pt-BR" dirty="0"/>
          </a:p>
          <a:p>
            <a:r>
              <a:rPr lang="pt-BR" dirty="0"/>
              <a:t>Tecnologias da informação privilegiam certos sentidos humanos;</a:t>
            </a:r>
            <a:br>
              <a:rPr lang="pt-BR" dirty="0"/>
            </a:br>
            <a:endParaRPr lang="pt-BR" dirty="0"/>
          </a:p>
          <a:p>
            <a:r>
              <a:rPr lang="pt-BR" dirty="0"/>
              <a:t>Idade Média: Oralidade / Visão/ Memória; a catedral como uma </a:t>
            </a:r>
            <a:r>
              <a:rPr lang="pt-BR"/>
              <a:t>experiência imersiva.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94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6858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92280" y="637203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Notre</a:t>
            </a:r>
            <a:r>
              <a:rPr lang="pt-BR" sz="2000" b="1" dirty="0"/>
              <a:t> </a:t>
            </a:r>
            <a:r>
              <a:rPr lang="pt-BR" sz="2000" b="1" dirty="0" err="1"/>
              <a:t>Dame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4821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5956000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Exposição imersiva sobre </a:t>
            </a:r>
            <a:r>
              <a:rPr lang="pt-BR" sz="2000" b="1" dirty="0" err="1"/>
              <a:t>Klimt</a:t>
            </a:r>
            <a:r>
              <a:rPr lang="pt-BR" sz="2000" b="1" dirty="0"/>
              <a:t> em Paris (2018):</a:t>
            </a:r>
            <a:br>
              <a:rPr lang="pt-BR" sz="2000" b="1" dirty="0"/>
            </a:br>
            <a:r>
              <a:rPr lang="pt-BR" sz="2000" b="1" dirty="0"/>
              <a:t>https://www.artsy.net/article/artsy-editorial-new-immersive-installation-paris-step-inside-klimts-masterpieces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768752" cy="59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1450 Gutenberg inventa a tipografia e...</a:t>
            </a:r>
          </a:p>
          <a:p>
            <a:endParaRPr lang="pt-BR" dirty="0"/>
          </a:p>
          <a:p>
            <a:r>
              <a:rPr lang="pt-BR" dirty="0"/>
              <a:t>A visão passa a ser o único sentido mobilizado para a leitura, que passa, por sua vez, a ser “o” meio de adquirir conhecimento. </a:t>
            </a:r>
          </a:p>
          <a:p>
            <a:r>
              <a:rPr lang="pt-BR" dirty="0"/>
              <a:t>Educação centrada na palavra. E...</a:t>
            </a:r>
          </a:p>
          <a:p>
            <a:r>
              <a:rPr lang="pt-BR" dirty="0"/>
              <a:t>A visão, o tato, o paladar, sons, cheiros? “</a:t>
            </a:r>
            <a:r>
              <a:rPr lang="pt-BR" i="1" dirty="0"/>
              <a:t>Homo </a:t>
            </a:r>
            <a:r>
              <a:rPr lang="pt-BR" i="1" dirty="0" err="1"/>
              <a:t>typographicus</a:t>
            </a:r>
            <a:r>
              <a:rPr lang="pt-BR" dirty="0"/>
              <a:t>”. </a:t>
            </a:r>
            <a:r>
              <a:rPr lang="pt-BR" b="1" dirty="0"/>
              <a:t>EDUCAÇÃO!</a:t>
            </a:r>
          </a:p>
        </p:txBody>
      </p:sp>
    </p:spTree>
    <p:extLst>
      <p:ext uri="{BB962C8B-B14F-4D97-AF65-F5344CB8AC3E}">
        <p14:creationId xmlns:p14="http://schemas.microsoft.com/office/powerpoint/2010/main" val="261538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914400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1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Meios como extensão dos sentidos (mas não são os sentidos...).</a:t>
            </a:r>
            <a:br>
              <a:rPr lang="pt-BR" dirty="0"/>
            </a:br>
            <a:endParaRPr lang="pt-BR" dirty="0"/>
          </a:p>
          <a:p>
            <a:r>
              <a:rPr lang="pt-BR" dirty="0"/>
              <a:t>Aldeia global: “a alfabetização pelos signos da escrita é substituída pela preparação audiovisual para os meios eletrônicos”.</a:t>
            </a:r>
          </a:p>
          <a:p>
            <a:r>
              <a:rPr lang="pt-BR" dirty="0"/>
              <a:t>Chave: meios são “modelos de percepção do mundo”, “e, consequentemente, de construir o entendimento sobre o entorno elaborado como meio-ambiente”. (Machado, 2011b, p. 3).</a:t>
            </a:r>
          </a:p>
        </p:txBody>
      </p:sp>
    </p:spTree>
    <p:extLst>
      <p:ext uri="{BB962C8B-B14F-4D97-AF65-F5344CB8AC3E}">
        <p14:creationId xmlns:p14="http://schemas.microsoft.com/office/powerpoint/2010/main" val="5410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 - termos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/>
              <a:t>Medium</a:t>
            </a:r>
            <a:r>
              <a:rPr lang="pt-BR" dirty="0"/>
              <a:t>, latim = meio</a:t>
            </a:r>
          </a:p>
          <a:p>
            <a:r>
              <a:rPr lang="pt-BR" dirty="0"/>
              <a:t>Meio, mídia, mídias, media, os media, os média...</a:t>
            </a:r>
          </a:p>
          <a:p>
            <a:r>
              <a:rPr lang="pt-BR" dirty="0"/>
              <a:t>Em português “mídia” é apropriação da sonoridade da palavra inglesa “media”. </a:t>
            </a:r>
          </a:p>
          <a:p>
            <a:r>
              <a:rPr lang="pt-BR" dirty="0"/>
              <a:t>Media significa “os meios”, ou seja, não faria sentido dizer “as mídias”.</a:t>
            </a:r>
          </a:p>
        </p:txBody>
      </p:sp>
    </p:spTree>
    <p:extLst>
      <p:ext uri="{BB962C8B-B14F-4D97-AF65-F5344CB8AC3E}">
        <p14:creationId xmlns:p14="http://schemas.microsoft.com/office/powerpoint/2010/main" val="3456723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“O meio é a mensagem”: Livro “Os meios de comunicação”, 1975:</a:t>
            </a:r>
          </a:p>
          <a:p>
            <a:r>
              <a:rPr lang="pt-BR" dirty="0"/>
              <a:t>“As características intrínsecas de cada meio implicam alterações na produção e recepção da mensagem.” p. 197</a:t>
            </a:r>
          </a:p>
          <a:p>
            <a:r>
              <a:rPr lang="pt-BR" dirty="0"/>
              <a:t>Meios “quentes” e “frios”:  um meio quente geralmente mobiliza um sentido; o frio, mais de um (TV); sinestesia, “cruzamento de sentidos”; junção de diferentes planos sensoriais.</a:t>
            </a:r>
          </a:p>
        </p:txBody>
      </p:sp>
    </p:spTree>
    <p:extLst>
      <p:ext uri="{BB962C8B-B14F-4D97-AF65-F5344CB8AC3E}">
        <p14:creationId xmlns:p14="http://schemas.microsoft.com/office/powerpoint/2010/main" val="2865993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McLuhan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“Há um princípio básico pelo qual se pode distinguir um meio quente, como o rádio, de um meio frio, como o telefone, ou um meio quente, como o cinema, de um meio frio, como a televisão. Um meio quente é aquele que prolonga um único de nossos sentidos e em ‘alta definição’. Alta definição se refere a um estado de alta saturação de dados”. (McLuhan, 2012, p. 38). </a:t>
            </a:r>
          </a:p>
        </p:txBody>
      </p:sp>
    </p:spTree>
    <p:extLst>
      <p:ext uri="{BB962C8B-B14F-4D97-AF65-F5344CB8AC3E}">
        <p14:creationId xmlns:p14="http://schemas.microsoft.com/office/powerpoint/2010/main" val="241480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“Ao atribuir aos meios um gradiente performático, sobretudo no que diz respeito ao envolvimento e à participação, McLuhan deslocou sua atenção para os diferentes modelos processuais desenvolvidos culturalmente pelos meios de comunicação.”. (Machado, 2011, p. 214). </a:t>
            </a:r>
          </a:p>
        </p:txBody>
      </p:sp>
    </p:spTree>
    <p:extLst>
      <p:ext uri="{BB962C8B-B14F-4D97-AF65-F5344CB8AC3E}">
        <p14:creationId xmlns:p14="http://schemas.microsoft.com/office/powerpoint/2010/main" val="68565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“Ao atribuir aos meios um gradiente performático, sobretudo no que diz respeito ao </a:t>
            </a:r>
            <a:r>
              <a:rPr lang="pt-BR" b="1" dirty="0"/>
              <a:t>envolvimento</a:t>
            </a:r>
            <a:r>
              <a:rPr lang="pt-BR" dirty="0"/>
              <a:t> e à </a:t>
            </a:r>
            <a:r>
              <a:rPr lang="pt-BR" b="1" dirty="0"/>
              <a:t>participação</a:t>
            </a:r>
            <a:r>
              <a:rPr lang="pt-BR" dirty="0"/>
              <a:t>, McLuhan deslocou sua atenção para os diferentes modelos processuais desenvolvidos culturalmente pelos meios de comunicação.”. (Machado, 2011, p. 214). </a:t>
            </a:r>
          </a:p>
        </p:txBody>
      </p:sp>
    </p:spTree>
    <p:extLst>
      <p:ext uri="{BB962C8B-B14F-4D97-AF65-F5344CB8AC3E}">
        <p14:creationId xmlns:p14="http://schemas.microsoft.com/office/powerpoint/2010/main" val="368995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Envolvimento</a:t>
            </a:r>
            <a:r>
              <a:rPr lang="pt-BR" dirty="0"/>
              <a:t> e </a:t>
            </a:r>
            <a:r>
              <a:rPr lang="pt-BR" b="1" dirty="0"/>
              <a:t>participação: </a:t>
            </a:r>
          </a:p>
          <a:p>
            <a:pPr marL="0" indent="0">
              <a:buNone/>
            </a:pPr>
            <a:r>
              <a:rPr lang="pt-BR" dirty="0"/>
              <a:t>“Com base nesse efeito conjugado é que se delineou a complexa reflexão sobre espaço e ambiente de comunicação, em que se desenvolvem processos integrados, responsáveis pela emergência das combinatórias geradoras dos meios audiovisuais e cinéticos e dos arranjos que se convencionou chamar mídias de tela.”. 2011, p. 215</a:t>
            </a:r>
          </a:p>
        </p:txBody>
      </p:sp>
    </p:spTree>
    <p:extLst>
      <p:ext uri="{BB962C8B-B14F-4D97-AF65-F5344CB8AC3E}">
        <p14:creationId xmlns:p14="http://schemas.microsoft.com/office/powerpoint/2010/main" val="235060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Envolvimento</a:t>
            </a:r>
            <a:r>
              <a:rPr lang="pt-BR" dirty="0"/>
              <a:t> e </a:t>
            </a:r>
            <a:r>
              <a:rPr lang="pt-BR" b="1" dirty="0"/>
              <a:t>participação: </a:t>
            </a:r>
          </a:p>
          <a:p>
            <a:pPr marL="0" indent="0">
              <a:buNone/>
            </a:pPr>
            <a:r>
              <a:rPr lang="pt-BR" dirty="0"/>
              <a:t>“Com base nesse efeito conjugado é que se delineou a complexa reflexão sobre espaço e ambiente de comunicação, em que se desenvolvem processos integrados, responsáveis pela emergência das combinatórias geradoras dos meios audiovisuais e cinéticos e dos arranjos que se convencionou chamar mídias de tela.”. 2011, p. </a:t>
            </a:r>
            <a:r>
              <a:rPr lang="pt-BR"/>
              <a:t>215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30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“Transpostos para o contexto da cultura e dos meios, os predicados “quente” e “frio” passam a designar o nível de informação inversamente proporcional ao grau de participação. Quanto maior o nível de informação, maior o acabamento e, portanto, menores o envolvimento e a participação. Nos exercícios em que realiza seu treino de percepção, McLuhan mostra como a fotografia se constitui num meio quente se relacionada ao cartum ou à charge; como a televisão corresponde a um meio frio se comparada com o cinema; ou, ainda, como o jazz convida muito mais à participação do que a música clássica”. 2011, p. 215</a:t>
            </a:r>
          </a:p>
        </p:txBody>
      </p:sp>
    </p:spTree>
    <p:extLst>
      <p:ext uri="{BB962C8B-B14F-4D97-AF65-F5344CB8AC3E}">
        <p14:creationId xmlns:p14="http://schemas.microsoft.com/office/powerpoint/2010/main" val="3596003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“Método especulativo baseado em comparações”. 2011, p. 215</a:t>
            </a:r>
          </a:p>
          <a:p>
            <a:endParaRPr lang="pt-BR" dirty="0"/>
          </a:p>
          <a:p>
            <a:r>
              <a:rPr lang="pt-BR" dirty="0"/>
              <a:t>“Ocorre, pois, um deslocamento: não se trata de definir de uma vez por todas a natureza do meio, mas de compreender as diferentes formas de interação que ele é capaz de movimentar no contexto de sua inserção. É de percepção e de cognição que estamos falando.”</a:t>
            </a:r>
          </a:p>
        </p:txBody>
      </p:sp>
    </p:spTree>
    <p:extLst>
      <p:ext uri="{BB962C8B-B14F-4D97-AF65-F5344CB8AC3E}">
        <p14:creationId xmlns:p14="http://schemas.microsoft.com/office/powerpoint/2010/main" val="80151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3BA266-F930-FF39-C1F0-969D09448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" t="17801" r="46850" b="19200"/>
          <a:stretch/>
        </p:blipFill>
        <p:spPr>
          <a:xfrm>
            <a:off x="1187624" y="980728"/>
            <a:ext cx="7632848" cy="54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B12363-514E-3BBC-214B-A52E3C9F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0" t="12201" r="9838" b="15001"/>
          <a:stretch/>
        </p:blipFill>
        <p:spPr>
          <a:xfrm>
            <a:off x="863588" y="980728"/>
            <a:ext cx="7416824" cy="37444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A4E12FC-2B6A-F559-5A4E-34004019DF3E}"/>
              </a:ext>
            </a:extLst>
          </p:cNvPr>
          <p:cNvSpPr txBox="1"/>
          <p:nvPr/>
        </p:nvSpPr>
        <p:spPr>
          <a:xfrm>
            <a:off x="899592" y="50851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960.gs</a:t>
            </a:r>
          </a:p>
        </p:txBody>
      </p:sp>
    </p:spTree>
    <p:extLst>
      <p:ext uri="{BB962C8B-B14F-4D97-AF65-F5344CB8AC3E}">
        <p14:creationId xmlns:p14="http://schemas.microsoft.com/office/powerpoint/2010/main" val="261185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Premissa: 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“Cada geração interage com um agrupamento de mídias e como isso provoca alterações no modo como cada uma delas pensa, vive e entende a realidade”. P. 185, Martino.</a:t>
            </a:r>
          </a:p>
          <a:p>
            <a:r>
              <a:rPr lang="pt-BR" dirty="0"/>
              <a:t>“Materialidade” do meio dá a característica para a mensagem; o que é possível, como se articula?; materialidade da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158764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A4E12FC-2B6A-F559-5A4E-34004019DF3E}"/>
              </a:ext>
            </a:extLst>
          </p:cNvPr>
          <p:cNvSpPr txBox="1"/>
          <p:nvPr/>
        </p:nvSpPr>
        <p:spPr>
          <a:xfrm>
            <a:off x="-36512" y="5579948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https://www.reddit.com/r/Unity3D/comments/ek74h7/3d_grid_system_for_my_farming_game/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49C89A-EAFC-720C-7736-157BC2E7A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7801" r="36613" b="17800"/>
          <a:stretch/>
        </p:blipFill>
        <p:spPr>
          <a:xfrm>
            <a:off x="1160004" y="584721"/>
            <a:ext cx="6823992" cy="46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9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“Método especulativo baseado em comparações”. 2011, p. 215</a:t>
            </a:r>
          </a:p>
          <a:p>
            <a:endParaRPr lang="pt-BR" dirty="0"/>
          </a:p>
          <a:p>
            <a:r>
              <a:rPr lang="pt-BR" dirty="0"/>
              <a:t>“Ocorre, pois, um deslocamento: não se trata de definir de uma vez por todas a natureza do meio, mas de compreender as diferentes formas de interação que ele é capaz de movimentar no contexto de sua inserção. É de percepção e de cognição que estamos falando.”</a:t>
            </a:r>
          </a:p>
        </p:txBody>
      </p:sp>
    </p:spTree>
    <p:extLst>
      <p:ext uri="{BB962C8B-B14F-4D97-AF65-F5344CB8AC3E}">
        <p14:creationId xmlns:p14="http://schemas.microsoft.com/office/powerpoint/2010/main" val="4194464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</p:txBody>
      </p:sp>
    </p:spTree>
    <p:extLst>
      <p:ext uri="{BB962C8B-B14F-4D97-AF65-F5344CB8AC3E}">
        <p14:creationId xmlns:p14="http://schemas.microsoft.com/office/powerpoint/2010/main" val="3548073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“</a:t>
            </a:r>
            <a:r>
              <a:rPr lang="pt-BR" dirty="0"/>
              <a:t>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</p:txBody>
      </p:sp>
    </p:spTree>
    <p:extLst>
      <p:ext uri="{BB962C8B-B14F-4D97-AF65-F5344CB8AC3E}">
        <p14:creationId xmlns:p14="http://schemas.microsoft.com/office/powerpoint/2010/main" val="2636217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E3DB66-A709-CA65-C4D9-026913A5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904"/>
            <a:ext cx="7124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75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/>
              <a:t>“</a:t>
            </a:r>
            <a:r>
              <a:rPr lang="pt-BR" dirty="0"/>
              <a:t>Quando  envereda  pelo  entendimento  da  linguagem  da  televisão,  descobre  que os códigos que a constituem passam pela “transdução” elétrica na  emissão  sonora,  da  palavra,  de  projeção  de  luz,  de  movimento  óptico, que, na saída, constrói uma imagem sonora, em movimento e com projeção tátil no ambiente. A ideia de participação e envolvimento,  própria  de  um  meio  frio,  torna-se  um  padrão  estrutural  do  próprio  fenômeno  responsável  pela  constituição  tecnológica  do  meio,  a  transdução.” (p. 222)</a:t>
            </a:r>
          </a:p>
        </p:txBody>
      </p:sp>
    </p:spTree>
    <p:extLst>
      <p:ext uri="{BB962C8B-B14F-4D97-AF65-F5344CB8AC3E}">
        <p14:creationId xmlns:p14="http://schemas.microsoft.com/office/powerpoint/2010/main" val="2046603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 sobre McLuhan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 ... </a:t>
            </a:r>
            <a:r>
              <a:rPr lang="pt-BR" sz="3200"/>
              <a:t>“É o código que permite à informação transmitir mensagem ou informação codificada, passível de  decodificação e também de recodificação.”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494793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1709219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“O meio não se reduz a um suporte para a mensagem, mas interfere diretamente no conteúdo.”; ele cita as transformações no cenário religioso depois que a Bíblia passou a ser impressa, por </a:t>
            </a:r>
            <a:r>
              <a:rPr lang="pt-BR" dirty="0" err="1"/>
              <a:t>ex</a:t>
            </a:r>
            <a:r>
              <a:rPr lang="pt-BR" dirty="0"/>
              <a:t>: reforma luterana.</a:t>
            </a:r>
          </a:p>
          <a:p>
            <a:r>
              <a:rPr lang="pt-BR" dirty="0"/>
              <a:t>“A definição de mídia, nesse sentido, ultrapassa a noção comum que entende ´meios de </a:t>
            </a:r>
            <a:r>
              <a:rPr lang="pt-BR" dirty="0" err="1"/>
              <a:t>comunicação´como</a:t>
            </a:r>
            <a:r>
              <a:rPr lang="pt-BR" dirty="0"/>
              <a:t> um ´canal’.” p. 199</a:t>
            </a:r>
          </a:p>
        </p:txBody>
      </p:sp>
    </p:spTree>
    <p:extLst>
      <p:ext uri="{BB962C8B-B14F-4D97-AF65-F5344CB8AC3E}">
        <p14:creationId xmlns:p14="http://schemas.microsoft.com/office/powerpoint/2010/main" val="3163438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Metáforas da mídia na Teoria dos Meios</a:t>
            </a:r>
          </a:p>
          <a:p>
            <a:r>
              <a:rPr lang="pt-BR" dirty="0"/>
              <a:t>Mídia como canal; uma canal liga dois pontos e um canal diferente conduz de forma diferente;</a:t>
            </a:r>
          </a:p>
          <a:p>
            <a:r>
              <a:rPr lang="pt-BR" dirty="0"/>
              <a:t>Mídia como linguagem: elementos de cada meio de comunicação constituem uma </a:t>
            </a:r>
            <a:r>
              <a:rPr lang="pt-BR" i="1" dirty="0"/>
              <a:t>gramática</a:t>
            </a:r>
            <a:r>
              <a:rPr lang="pt-BR" dirty="0"/>
              <a:t>;</a:t>
            </a:r>
          </a:p>
          <a:p>
            <a:r>
              <a:rPr lang="pt-BR" dirty="0"/>
              <a:t>Mídia como ambiente – herança de </a:t>
            </a:r>
            <a:r>
              <a:rPr lang="pt-BR" dirty="0" err="1"/>
              <a:t>McLuhan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57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3" y="908720"/>
            <a:ext cx="6460765" cy="4839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9752" y="61560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Paul Baran: diagramas de rede</a:t>
            </a:r>
          </a:p>
        </p:txBody>
      </p:sp>
    </p:spTree>
    <p:extLst>
      <p:ext uri="{BB962C8B-B14F-4D97-AF65-F5344CB8AC3E}">
        <p14:creationId xmlns:p14="http://schemas.microsoft.com/office/powerpoint/2010/main" val="3825627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Grupos, hierarquia, socialização</a:t>
            </a:r>
          </a:p>
          <a:p>
            <a:endParaRPr lang="pt-BR" dirty="0"/>
          </a:p>
          <a:p>
            <a:r>
              <a:rPr lang="pt-BR" dirty="0"/>
              <a:t>A definição dos papéis sociais está ligada ao acesso de informação que os indivíduos possuem – ou não possuem.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Wikileaks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632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Meyrowitz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Meios, identidades e sistemas de informação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“Os sistemas de informação formam o ‘senso de lugar’ para cada um.”; diz ao indivíduo qual é o seu lugar na sociedade.</a:t>
            </a:r>
          </a:p>
        </p:txBody>
      </p:sp>
    </p:spTree>
    <p:extLst>
      <p:ext uri="{BB962C8B-B14F-4D97-AF65-F5344CB8AC3E}">
        <p14:creationId xmlns:p14="http://schemas.microsoft.com/office/powerpoint/2010/main" val="230296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Conexão corpo-tecnologia.</a:t>
            </a:r>
            <a:br>
              <a:rPr lang="pt-BR" dirty="0"/>
            </a:br>
            <a:endParaRPr lang="pt-BR" dirty="0"/>
          </a:p>
          <a:p>
            <a:r>
              <a:rPr lang="pt-BR" dirty="0"/>
              <a:t>Ver slides “</a:t>
            </a:r>
            <a:r>
              <a:rPr lang="pt-BR" dirty="0" err="1"/>
              <a:t>E-motividade</a:t>
            </a:r>
            <a:r>
              <a:rPr lang="pt-BR" dirty="0"/>
              <a:t>: afeto x fatos”, sobre internet como sistema límbico e o processamento de notícias e de “</a:t>
            </a:r>
            <a:r>
              <a:rPr lang="pt-BR" dirty="0" err="1"/>
              <a:t>fake</a:t>
            </a:r>
            <a:r>
              <a:rPr lang="pt-BR" dirty="0"/>
              <a:t> </a:t>
            </a:r>
            <a:r>
              <a:rPr lang="pt-BR" dirty="0" err="1"/>
              <a:t>news</a:t>
            </a:r>
            <a:r>
              <a:rPr lang="pt-BR" dirty="0"/>
              <a:t>”: o que nos afeta.</a:t>
            </a:r>
          </a:p>
          <a:p>
            <a:r>
              <a:rPr lang="pt-BR" dirty="0"/>
              <a:t>Área “</a:t>
            </a:r>
            <a:r>
              <a:rPr lang="pt-BR" dirty="0" err="1"/>
              <a:t>Tecnopsicologia</a:t>
            </a:r>
            <a:r>
              <a:rPr lang="pt-BR" dirty="0"/>
              <a:t>”: “estudo das condições psicológicas dos indivíduos sob influência de inovação tecnológica”.</a:t>
            </a:r>
          </a:p>
        </p:txBody>
      </p:sp>
    </p:spTree>
    <p:extLst>
      <p:ext uri="{BB962C8B-B14F-4D97-AF65-F5344CB8AC3E}">
        <p14:creationId xmlns:p14="http://schemas.microsoft.com/office/powerpoint/2010/main" val="2903690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tecnologia cria “campos </a:t>
            </a:r>
            <a:r>
              <a:rPr lang="pt-BR" dirty="0" err="1"/>
              <a:t>tecnoculturais</a:t>
            </a:r>
            <a:r>
              <a:rPr lang="pt-BR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24601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Kerckhove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48491"/>
              </p:ext>
            </p:extLst>
          </p:nvPr>
        </p:nvGraphicFramePr>
        <p:xfrm>
          <a:off x="683568" y="1628800"/>
          <a:ext cx="79208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1048">
                <a:tc gridSpan="2">
                  <a:txBody>
                    <a:bodyPr/>
                    <a:lstStyle/>
                    <a:p>
                      <a:r>
                        <a:rPr lang="pt-BR" dirty="0"/>
                        <a:t>1960 - 1970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Meio 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Televisão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Computador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Conceito dominante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Cultura de massa; Produção</a:t>
                      </a:r>
                      <a:r>
                        <a:rPr lang="pt-BR" baseline="0" dirty="0"/>
                        <a:t> em massa; Estar em todos os lugares ao mesmo tempo.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Cultura da velocidade;</a:t>
                      </a:r>
                      <a:r>
                        <a:rPr lang="pt-BR" baseline="0" dirty="0"/>
                        <a:t> Instantâneo;  Estar em um lugar quando isso importa.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Modelo de comunicação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Transmissão (direção única): “dar ao povo o que o povo quer.”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Rede (mão dupla): “descobrir o que as pessoas querem.”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Palavras</a:t>
                      </a:r>
                      <a:r>
                        <a:rPr lang="pt-BR" b="1" baseline="0" dirty="0"/>
                        <a:t> principais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Mitos, ícones, imagens.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Lógica; inteligência artificial;</a:t>
                      </a:r>
                      <a:r>
                        <a:rPr lang="pt-BR" baseline="0" dirty="0"/>
                        <a:t> sistemas peritos.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Fonte principal de metáforas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Corpo</a:t>
                      </a:r>
                      <a:r>
                        <a:rPr lang="pt-BR" baseline="0" dirty="0"/>
                        <a:t> – sentidos – toques.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Cérebro; Sistema nervoso central.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11560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Martino, p. 206.</a:t>
            </a:r>
          </a:p>
        </p:txBody>
      </p:sp>
    </p:spTree>
    <p:extLst>
      <p:ext uri="{BB962C8B-B14F-4D97-AF65-F5344CB8AC3E}">
        <p14:creationId xmlns:p14="http://schemas.microsoft.com/office/powerpoint/2010/main" val="795830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Machado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A tecnologia cria “campos </a:t>
            </a:r>
            <a:r>
              <a:rPr lang="pt-BR" dirty="0" err="1"/>
              <a:t>tecnoculturais</a:t>
            </a:r>
            <a:r>
              <a:rPr lang="pt-BR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1067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Teoria dos Meios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“Escola de Toronto”, onde </a:t>
            </a:r>
            <a:r>
              <a:rPr lang="pt-BR" dirty="0" err="1"/>
              <a:t>Innis</a:t>
            </a:r>
            <a:r>
              <a:rPr lang="pt-BR" dirty="0"/>
              <a:t> e </a:t>
            </a:r>
            <a:r>
              <a:rPr lang="pt-BR" dirty="0" err="1"/>
              <a:t>McLuhan</a:t>
            </a:r>
            <a:r>
              <a:rPr lang="pt-BR" dirty="0"/>
              <a:t> trabalharam: 1950-1960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Meyrowitz</a:t>
            </a:r>
            <a:r>
              <a:rPr lang="pt-BR" dirty="0"/>
              <a:t>: Teoria do Meio: 1980 </a:t>
            </a:r>
            <a:br>
              <a:rPr lang="pt-BR" dirty="0"/>
            </a:br>
            <a:endParaRPr lang="pt-BR" dirty="0"/>
          </a:p>
          <a:p>
            <a:r>
              <a:rPr lang="pt-BR" dirty="0" err="1"/>
              <a:t>Kerckhove</a:t>
            </a:r>
            <a:r>
              <a:rPr lang="pt-BR" dirty="0"/>
              <a:t>: Canadá, 1990.</a:t>
            </a:r>
          </a:p>
        </p:txBody>
      </p:sp>
    </p:spTree>
    <p:extLst>
      <p:ext uri="{BB962C8B-B14F-4D97-AF65-F5344CB8AC3E}">
        <p14:creationId xmlns:p14="http://schemas.microsoft.com/office/powerpoint/2010/main" val="49848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“A história dos meios como história da cultura”. (p. 188), Martino.</a:t>
            </a:r>
            <a:br>
              <a:rPr lang="pt-BR" dirty="0"/>
            </a:br>
            <a:endParaRPr lang="pt-BR" dirty="0"/>
          </a:p>
          <a:p>
            <a:r>
              <a:rPr lang="pt-BR" dirty="0"/>
              <a:t>Mídia como elemento central nas transformações sociais: um elemento a ser integrado na conjuntura de análises na política e economia; portanto, que faz parte de um contexto.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90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Ideia central:</a:t>
            </a:r>
            <a:br>
              <a:rPr lang="pt-BR" dirty="0"/>
            </a:br>
            <a:endParaRPr lang="pt-BR" dirty="0"/>
          </a:p>
          <a:p>
            <a:r>
              <a:rPr lang="pt-BR" dirty="0"/>
              <a:t>“O meio de comunicação principal usado em cada período da história por uma sociedade está diretamente vinculado ao modo como essa sociedade se organiza em termos políticos, econômicos e culturais.”</a:t>
            </a:r>
          </a:p>
        </p:txBody>
      </p:sp>
    </p:spTree>
    <p:extLst>
      <p:ext uri="{BB962C8B-B14F-4D97-AF65-F5344CB8AC3E}">
        <p14:creationId xmlns:p14="http://schemas.microsoft.com/office/powerpoint/2010/main" val="139633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Por que?</a:t>
            </a:r>
          </a:p>
          <a:p>
            <a:endParaRPr lang="pt-BR" dirty="0"/>
          </a:p>
          <a:p>
            <a:r>
              <a:rPr lang="pt-BR" dirty="0"/>
              <a:t>Os meios de comunicação são responsáveis pela organização, gestão e disseminação do conhecimento nas sociedades. Sem eles não há cultura, e as relações sociais seriam comprometidas. Os meios também agem na formação de monopólios e oligopólios de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679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Innis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Crítica</a:t>
            </a:r>
          </a:p>
          <a:p>
            <a:endParaRPr lang="pt-BR" dirty="0"/>
          </a:p>
          <a:p>
            <a:r>
              <a:rPr lang="pt-BR" dirty="0"/>
              <a:t>A informação não encontra mais barreiras espaciais.</a:t>
            </a:r>
          </a:p>
          <a:p>
            <a:r>
              <a:rPr lang="pt-BR" dirty="0"/>
              <a:t>Mais velocidade na circulação, mais efemeridade; descarte veloz da informação.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9433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18725</TotalTime>
  <Words>1940</Words>
  <Application>Microsoft Office PowerPoint</Application>
  <PresentationFormat>Apresentação na tela (4:3)</PresentationFormat>
  <Paragraphs>139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8" baseType="lpstr">
      <vt:lpstr>Arial</vt:lpstr>
      <vt:lpstr>Calibri</vt:lpstr>
      <vt:lpstr>Tema do Office</vt:lpstr>
      <vt:lpstr>Teoria dos Meios</vt:lpstr>
      <vt:lpstr>Teoria dos Meios - termos</vt:lpstr>
      <vt:lpstr>Teoria dos Meios</vt:lpstr>
      <vt:lpstr>Apresentação do PowerPoint</vt:lpstr>
      <vt:lpstr>Teoria dos Meios</vt:lpstr>
      <vt:lpstr>Innis</vt:lpstr>
      <vt:lpstr>Innis</vt:lpstr>
      <vt:lpstr>Innis</vt:lpstr>
      <vt:lpstr>Innis</vt:lpstr>
      <vt:lpstr>Apresentação do PowerPoint</vt:lpstr>
      <vt:lpstr>Apresentação do PowerPoint</vt:lpstr>
      <vt:lpstr>Apresentação do PowerPoint</vt:lpstr>
      <vt:lpstr>McLuhan</vt:lpstr>
      <vt:lpstr>McLuhan</vt:lpstr>
      <vt:lpstr>Apresentação do PowerPoint</vt:lpstr>
      <vt:lpstr>Apresentação do PowerPoint</vt:lpstr>
      <vt:lpstr>McLuhan</vt:lpstr>
      <vt:lpstr>Apresentação do PowerPoint</vt:lpstr>
      <vt:lpstr>McLuhan</vt:lpstr>
      <vt:lpstr>McLuhan</vt:lpstr>
      <vt:lpstr>McLuhan</vt:lpstr>
      <vt:lpstr>Machado sobre McLuhan</vt:lpstr>
      <vt:lpstr>Machado sobre McLuhan</vt:lpstr>
      <vt:lpstr>Machado sobre McLuhan</vt:lpstr>
      <vt:lpstr>Machado sobre McLuhan</vt:lpstr>
      <vt:lpstr>Machado sobre McLuhan</vt:lpstr>
      <vt:lpstr>Machado sobre McLuhan</vt:lpstr>
      <vt:lpstr>Apresentação do PowerPoint</vt:lpstr>
      <vt:lpstr>Apresentação do PowerPoint</vt:lpstr>
      <vt:lpstr>Apresentação do PowerPoint</vt:lpstr>
      <vt:lpstr>Machado sobre McLuhan</vt:lpstr>
      <vt:lpstr>Machado sobre McLuhan</vt:lpstr>
      <vt:lpstr>Machado sobre McLuhan</vt:lpstr>
      <vt:lpstr>Apresentação do PowerPoint</vt:lpstr>
      <vt:lpstr>Machado sobre McLuhan</vt:lpstr>
      <vt:lpstr>Machado sobre McLuhan</vt:lpstr>
      <vt:lpstr>Meyrowitz</vt:lpstr>
      <vt:lpstr>Meyrowitz</vt:lpstr>
      <vt:lpstr>Meyrowitz</vt:lpstr>
      <vt:lpstr>Meyrowitz</vt:lpstr>
      <vt:lpstr>Meyrowitz</vt:lpstr>
      <vt:lpstr>Kerckhove</vt:lpstr>
      <vt:lpstr>Kerckhove</vt:lpstr>
      <vt:lpstr>Kerckhove</vt:lpstr>
      <vt:lpstr>Machado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Daniela</cp:lastModifiedBy>
  <cp:revision>74</cp:revision>
  <dcterms:created xsi:type="dcterms:W3CDTF">2018-05-05T22:29:39Z</dcterms:created>
  <dcterms:modified xsi:type="dcterms:W3CDTF">2022-06-20T20:58:08Z</dcterms:modified>
</cp:coreProperties>
</file>