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60" r:id="rId6"/>
    <p:sldId id="257" r:id="rId7"/>
    <p:sldId id="261" r:id="rId8"/>
    <p:sldId id="258" r:id="rId9"/>
    <p:sldId id="259" r:id="rId10"/>
    <p:sldId id="262" r:id="rId11"/>
    <p:sldId id="264" r:id="rId12"/>
    <p:sldId id="265" r:id="rId13"/>
    <p:sldId id="266" r:id="rId14"/>
    <p:sldId id="267" r:id="rId15"/>
  </p:sldIdLst>
  <p:sldSz cx="12192000" cy="6858000"/>
  <p:notesSz cx="6797675" cy="99250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-120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E47-A110-40C0-A67A-0B1068027828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B4BE-90C2-450C-98B7-5ED08A3D34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777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E47-A110-40C0-A67A-0B1068027828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B4BE-90C2-450C-98B7-5ED08A3D34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977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E47-A110-40C0-A67A-0B1068027828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B4BE-90C2-450C-98B7-5ED08A3D34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51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E47-A110-40C0-A67A-0B1068027828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B4BE-90C2-450C-98B7-5ED08A3D34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02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E47-A110-40C0-A67A-0B1068027828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B4BE-90C2-450C-98B7-5ED08A3D34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331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E47-A110-40C0-A67A-0B1068027828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B4BE-90C2-450C-98B7-5ED08A3D34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98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E47-A110-40C0-A67A-0B1068027828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B4BE-90C2-450C-98B7-5ED08A3D34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053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E47-A110-40C0-A67A-0B1068027828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B4BE-90C2-450C-98B7-5ED08A3D34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393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E47-A110-40C0-A67A-0B1068027828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B4BE-90C2-450C-98B7-5ED08A3D34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52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E47-A110-40C0-A67A-0B1068027828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B4BE-90C2-450C-98B7-5ED08A3D34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838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0E47-A110-40C0-A67A-0B1068027828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B4BE-90C2-450C-98B7-5ED08A3D34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416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80E47-A110-40C0-A67A-0B1068027828}" type="datetimeFigureOut">
              <a:rPr lang="pt-BR" smtClean="0"/>
              <a:t>23/03/2023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BB4BE-90C2-450C-98B7-5ED08A3D34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0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543339"/>
            <a:ext cx="9144000" cy="2542761"/>
          </a:xfrm>
        </p:spPr>
        <p:txBody>
          <a:bodyPr>
            <a:normAutofit fontScale="90000"/>
          </a:bodyPr>
          <a:lstStyle/>
          <a:p>
            <a:r>
              <a:rPr lang="pt-BR" sz="3600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600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300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Casamento: CELEBRAÇÃO</a:t>
            </a:r>
            <a:r>
              <a:rPr lang="pt-BR" sz="3300" b="1" dirty="0">
                <a:solidFill>
                  <a:srgbClr val="FF0000"/>
                </a:solidFill>
              </a:rPr>
              <a:t>, </a:t>
            </a:r>
            <a:r>
              <a:rPr lang="pt-BR" sz="33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FORMALIDADES ESSENCIAIS, SUSPENSÃO, REGISTRO;</a:t>
            </a:r>
            <a:r>
              <a:rPr lang="pt-BR" sz="3300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300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300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Casamento: formas especiais de celebração – casamento por procuração; casamento nuncupativo; casamento religioso com efeitos civis; Casamento putativo.</a:t>
            </a:r>
            <a:endParaRPr lang="pt-BR" sz="3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971925"/>
            <a:ext cx="9144000" cy="156209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GISELDA MARIA FERNANDES NOVAES HIRONAKA</a:t>
            </a:r>
          </a:p>
          <a:p>
            <a:pPr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Professora Titular de Direito Civil da Faculdade de Direito da USP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50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3900" y="4572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Formas especiais de celebração: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Casamento religioso com efeitos civis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1950" y="1908313"/>
            <a:ext cx="10991850" cy="4268650"/>
          </a:xfrm>
        </p:spPr>
        <p:txBody>
          <a:bodyPr>
            <a:normAutofit/>
          </a:bodyPr>
          <a:lstStyle/>
          <a:p>
            <a:pPr lvl="1" algn="just"/>
            <a:r>
              <a:rPr lang="pt-BR" sz="2800" dirty="0"/>
              <a:t>Antes, no Brasil: </a:t>
            </a:r>
            <a:r>
              <a:rPr lang="pt-BR" sz="2800" dirty="0">
                <a:solidFill>
                  <a:srgbClr val="FF0000"/>
                </a:solidFill>
              </a:rPr>
              <a:t>só casamento religioso</a:t>
            </a:r>
          </a:p>
          <a:p>
            <a:pPr lvl="1" algn="just"/>
            <a:r>
              <a:rPr lang="pt-BR" sz="2800" dirty="0">
                <a:solidFill>
                  <a:srgbClr val="FF0000"/>
                </a:solidFill>
              </a:rPr>
              <a:t>Dec. 181/1890 </a:t>
            </a:r>
            <a:r>
              <a:rPr lang="pt-BR" sz="2800" dirty="0"/>
              <a:t>– casamento civil</a:t>
            </a:r>
          </a:p>
          <a:p>
            <a:pPr lvl="1" algn="just"/>
            <a:r>
              <a:rPr lang="pt-BR" sz="2800" dirty="0"/>
              <a:t>Lei 379/37 – </a:t>
            </a:r>
            <a:r>
              <a:rPr lang="pt-BR" sz="2800" dirty="0">
                <a:solidFill>
                  <a:srgbClr val="FF0000"/>
                </a:solidFill>
              </a:rPr>
              <a:t>casamento religioso com efeitos civil </a:t>
            </a:r>
            <a:r>
              <a:rPr lang="pt-BR" sz="2800" dirty="0"/>
              <a:t>– não caiu no gosto dos brasileiros</a:t>
            </a:r>
          </a:p>
          <a:p>
            <a:pPr lvl="1" algn="just"/>
            <a:r>
              <a:rPr lang="pt-BR" sz="2800" dirty="0">
                <a:solidFill>
                  <a:srgbClr val="FF0000"/>
                </a:solidFill>
              </a:rPr>
              <a:t>Hoje</a:t>
            </a:r>
            <a:r>
              <a:rPr lang="pt-BR" sz="2800" dirty="0"/>
              <a:t>, mais comum, mesmo que em reduzido número, ainda.</a:t>
            </a:r>
          </a:p>
          <a:p>
            <a:pPr lvl="1" algn="just"/>
            <a:r>
              <a:rPr lang="pt-BR" sz="2800" dirty="0">
                <a:solidFill>
                  <a:srgbClr val="FF0000"/>
                </a:solidFill>
              </a:rPr>
              <a:t>CF/1.988</a:t>
            </a:r>
            <a:r>
              <a:rPr lang="pt-BR" sz="2800" dirty="0"/>
              <a:t> – art. 226, § 2º - </a:t>
            </a:r>
            <a:r>
              <a:rPr lang="pt-BR" sz="2800" dirty="0">
                <a:solidFill>
                  <a:srgbClr val="FF0000"/>
                </a:solidFill>
              </a:rPr>
              <a:t>prevê efeitos civis para o casamento religioso</a:t>
            </a:r>
            <a:r>
              <a:rPr lang="pt-BR" sz="2800" dirty="0"/>
              <a:t>, “nos termos da lei”.</a:t>
            </a:r>
          </a:p>
          <a:p>
            <a:pPr lvl="1" algn="just"/>
            <a:r>
              <a:rPr lang="pt-BR" sz="2800" dirty="0">
                <a:solidFill>
                  <a:srgbClr val="FF0000"/>
                </a:solidFill>
              </a:rPr>
              <a:t>Regulamentação</a:t>
            </a:r>
            <a:r>
              <a:rPr lang="pt-BR" sz="2800" dirty="0"/>
              <a:t>: Lei 1.110/50 que remete à LRP. </a:t>
            </a:r>
            <a:r>
              <a:rPr lang="pt-BR" sz="2800" dirty="0">
                <a:solidFill>
                  <a:srgbClr val="FF0000"/>
                </a:solidFill>
              </a:rPr>
              <a:t>Atualmente</a:t>
            </a:r>
            <a:r>
              <a:rPr lang="pt-BR" sz="2800" dirty="0"/>
              <a:t>: Lei 6.015/73 – </a:t>
            </a:r>
            <a:r>
              <a:rPr lang="pt-BR" sz="2800" dirty="0" err="1"/>
              <a:t>arts</a:t>
            </a:r>
            <a:r>
              <a:rPr lang="pt-BR" sz="2800" dirty="0"/>
              <a:t>. 71 a 75. CC/2002: art. 1.515.</a:t>
            </a:r>
          </a:p>
          <a:p>
            <a:pPr lvl="1" algn="just"/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5385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Formas especiais de celebração:</a:t>
            </a:r>
            <a:b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Casamento religioso com efeitos civis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987825"/>
            <a:ext cx="10515600" cy="4189137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pt-BR" sz="2800" dirty="0">
                <a:solidFill>
                  <a:srgbClr val="FF0000"/>
                </a:solidFill>
              </a:rPr>
              <a:t>Procedimento “nos termos da lei”:</a:t>
            </a:r>
          </a:p>
          <a:p>
            <a:pPr lvl="2" algn="just"/>
            <a:r>
              <a:rPr lang="pt-BR" sz="2600" dirty="0">
                <a:solidFill>
                  <a:srgbClr val="FF0000"/>
                </a:solidFill>
              </a:rPr>
              <a:t>Habilitação normal</a:t>
            </a:r>
            <a:r>
              <a:rPr lang="pt-BR" sz="2600" dirty="0"/>
              <a:t>; pedem ao oficial certidão, com prazo de validade, para se casarem perante autoridade religiosa (LRP, art.71)</a:t>
            </a:r>
          </a:p>
          <a:p>
            <a:pPr lvl="2" algn="just"/>
            <a:r>
              <a:rPr lang="pt-BR" sz="2600" dirty="0"/>
              <a:t>O </a:t>
            </a:r>
            <a:r>
              <a:rPr lang="pt-BR" sz="2600" dirty="0">
                <a:solidFill>
                  <a:srgbClr val="FF0000"/>
                </a:solidFill>
              </a:rPr>
              <a:t>termo</a:t>
            </a:r>
            <a:r>
              <a:rPr lang="pt-BR" sz="2600" dirty="0"/>
              <a:t> será idêntico ao do casamento civil (LRP, art. 72)</a:t>
            </a:r>
          </a:p>
          <a:p>
            <a:pPr lvl="2" algn="just"/>
            <a:r>
              <a:rPr lang="pt-BR" sz="2600" dirty="0">
                <a:solidFill>
                  <a:srgbClr val="FF0000"/>
                </a:solidFill>
              </a:rPr>
              <a:t>Prazo de 30 dias </a:t>
            </a:r>
            <a:r>
              <a:rPr lang="pt-BR" sz="2600" dirty="0"/>
              <a:t>para requerer o registro ao oficial do registro civil (LRP, art. 73) – </a:t>
            </a:r>
            <a:r>
              <a:rPr lang="pt-BR" sz="2600" dirty="0">
                <a:solidFill>
                  <a:srgbClr val="0070C0"/>
                </a:solidFill>
              </a:rPr>
              <a:t>prazo </a:t>
            </a:r>
            <a:r>
              <a:rPr lang="pt-BR" sz="2600" dirty="0" err="1">
                <a:solidFill>
                  <a:srgbClr val="0070C0"/>
                </a:solidFill>
              </a:rPr>
              <a:t>decandencial</a:t>
            </a:r>
            <a:r>
              <a:rPr lang="pt-BR" sz="2600" dirty="0">
                <a:solidFill>
                  <a:srgbClr val="0070C0"/>
                </a:solidFill>
              </a:rPr>
              <a:t>: maior parte da doutrina. (STF entendeu ao contrário e conferiu efeitos, sem o prazo decadencial – </a:t>
            </a:r>
            <a:r>
              <a:rPr lang="pt-BR" sz="2600" dirty="0" smtClean="0">
                <a:solidFill>
                  <a:srgbClr val="0070C0"/>
                </a:solidFill>
              </a:rPr>
              <a:t>RE </a:t>
            </a:r>
            <a:r>
              <a:rPr lang="pt-BR" sz="2600" dirty="0">
                <a:solidFill>
                  <a:srgbClr val="0070C0"/>
                </a:solidFill>
              </a:rPr>
              <a:t>88.324 de 27/11/1979)</a:t>
            </a:r>
          </a:p>
          <a:p>
            <a:pPr lvl="2" algn="just"/>
            <a:r>
              <a:rPr lang="pt-BR" sz="2600" dirty="0"/>
              <a:t>O </a:t>
            </a:r>
            <a:r>
              <a:rPr lang="pt-BR" sz="2600" dirty="0">
                <a:solidFill>
                  <a:srgbClr val="FF0000"/>
                </a:solidFill>
              </a:rPr>
              <a:t>registro produz efeitos retroativos </a:t>
            </a:r>
            <a:r>
              <a:rPr lang="pt-BR" sz="2600" dirty="0"/>
              <a:t>à data da celebração do casamento religioso.</a:t>
            </a:r>
          </a:p>
        </p:txBody>
      </p:sp>
    </p:spTree>
    <p:extLst>
      <p:ext uri="{BB962C8B-B14F-4D97-AF65-F5344CB8AC3E}">
        <p14:creationId xmlns:p14="http://schemas.microsoft.com/office/powerpoint/2010/main" val="3261559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Formas especiais de celebração: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Casamento putativo (art. 1.561 CC)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endParaRPr lang="pt-BR" sz="2800" i="1" dirty="0"/>
          </a:p>
          <a:p>
            <a:pPr marL="457200" lvl="1" indent="0" algn="just">
              <a:buNone/>
            </a:pPr>
            <a:r>
              <a:rPr lang="pt-BR" sz="2800" dirty="0">
                <a:solidFill>
                  <a:srgbClr val="FF0000"/>
                </a:solidFill>
              </a:rPr>
              <a:t>Conceito: </a:t>
            </a:r>
            <a:r>
              <a:rPr lang="pt-BR" sz="2800" dirty="0"/>
              <a:t>É o casamento nulo, ou anulável, que, contraído de </a:t>
            </a:r>
            <a:r>
              <a:rPr lang="pt-BR" sz="2800" dirty="0">
                <a:solidFill>
                  <a:srgbClr val="FF0000"/>
                </a:solidFill>
              </a:rPr>
              <a:t>boa-fé</a:t>
            </a:r>
            <a:r>
              <a:rPr lang="pt-BR" sz="2800" dirty="0"/>
              <a:t> por ambos ou por pelo menos um dos esposos, tem, em razão dessa boa-fé, </a:t>
            </a:r>
            <a:r>
              <a:rPr lang="pt-BR" sz="2800" dirty="0">
                <a:solidFill>
                  <a:srgbClr val="FF0000"/>
                </a:solidFill>
              </a:rPr>
              <a:t>efeitos civis reconhecidos por lei</a:t>
            </a:r>
            <a:r>
              <a:rPr lang="pt-BR" sz="2800" dirty="0"/>
              <a:t>, até o dia da sentença anulatória (</a:t>
            </a:r>
            <a:r>
              <a:rPr lang="pt-BR" sz="2800" i="1" dirty="0" err="1"/>
              <a:t>ex</a:t>
            </a:r>
            <a:r>
              <a:rPr lang="pt-BR" sz="2800" i="1" dirty="0"/>
              <a:t> nunc</a:t>
            </a:r>
            <a:r>
              <a:rPr lang="pt-BR" sz="2800" dirty="0"/>
              <a:t>).</a:t>
            </a:r>
          </a:p>
          <a:p>
            <a:pPr lvl="2" algn="just"/>
            <a:r>
              <a:rPr lang="pt-BR" sz="2900" dirty="0"/>
              <a:t>Sistema de </a:t>
            </a:r>
            <a:r>
              <a:rPr lang="pt-BR" sz="2900" dirty="0">
                <a:solidFill>
                  <a:srgbClr val="FF0000"/>
                </a:solidFill>
              </a:rPr>
              <a:t>nulidades matrimoniais </a:t>
            </a:r>
            <a:r>
              <a:rPr lang="pt-BR" sz="2900" dirty="0"/>
              <a:t>é diferente do sistema geral de nulidades (negócios jurídicos).</a:t>
            </a:r>
          </a:p>
          <a:p>
            <a:pPr lvl="2" algn="just"/>
            <a:r>
              <a:rPr lang="pt-BR" sz="2900" dirty="0"/>
              <a:t>Em razão da presença de boa-fé, </a:t>
            </a:r>
            <a:r>
              <a:rPr lang="pt-BR" sz="2900" dirty="0">
                <a:solidFill>
                  <a:srgbClr val="FF0000"/>
                </a:solidFill>
              </a:rPr>
              <a:t>protege-se a família e os filhos </a:t>
            </a:r>
            <a:r>
              <a:rPr lang="pt-BR" sz="2900" dirty="0"/>
              <a:t>advindos de tais casamentos.</a:t>
            </a:r>
          </a:p>
          <a:p>
            <a:pPr lvl="2" algn="just"/>
            <a:r>
              <a:rPr lang="pt-BR" sz="2900" dirty="0">
                <a:solidFill>
                  <a:srgbClr val="FF0000"/>
                </a:solidFill>
              </a:rPr>
              <a:t>Boa fé </a:t>
            </a:r>
            <a:r>
              <a:rPr lang="pt-BR" sz="2900" dirty="0"/>
              <a:t>(subjetiva) significa a </a:t>
            </a:r>
            <a:r>
              <a:rPr lang="pt-BR" sz="2900" dirty="0">
                <a:solidFill>
                  <a:srgbClr val="FF0000"/>
                </a:solidFill>
              </a:rPr>
              <a:t>crença errônea </a:t>
            </a:r>
            <a:r>
              <a:rPr lang="pt-BR" sz="2900" dirty="0"/>
              <a:t>na validade do casamento; a ignorância da causa da invalidade está presente no momento da celebração do casamento.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9860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Formas especiais de celebração: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Casamento putativo (art. 1.561 CC)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076449"/>
            <a:ext cx="10515600" cy="4100513"/>
          </a:xfrm>
        </p:spPr>
        <p:txBody>
          <a:bodyPr/>
          <a:lstStyle/>
          <a:p>
            <a:pPr lvl="1" algn="just"/>
            <a:r>
              <a:rPr lang="pt-BR" sz="2800" dirty="0">
                <a:solidFill>
                  <a:srgbClr val="FF0000"/>
                </a:solidFill>
              </a:rPr>
              <a:t>Boa-fé de ambos os cônjuges</a:t>
            </a:r>
            <a:r>
              <a:rPr lang="pt-BR" sz="2800" dirty="0"/>
              <a:t>, de </a:t>
            </a:r>
            <a:r>
              <a:rPr lang="pt-BR" sz="2800" dirty="0">
                <a:solidFill>
                  <a:srgbClr val="FF0000"/>
                </a:solidFill>
              </a:rPr>
              <a:t>apenas um deles </a:t>
            </a:r>
            <a:r>
              <a:rPr lang="pt-BR" sz="2800" dirty="0"/>
              <a:t>ou mesmo de </a:t>
            </a:r>
            <a:r>
              <a:rPr lang="pt-BR" sz="2800" dirty="0">
                <a:solidFill>
                  <a:srgbClr val="FF0000"/>
                </a:solidFill>
              </a:rPr>
              <a:t>nenhum deles</a:t>
            </a:r>
            <a:r>
              <a:rPr lang="pt-BR" sz="2800" dirty="0"/>
              <a:t>: os efeitos do casamento podem </a:t>
            </a:r>
            <a:r>
              <a:rPr lang="pt-BR" sz="2800" dirty="0">
                <a:solidFill>
                  <a:srgbClr val="FF0000"/>
                </a:solidFill>
              </a:rPr>
              <a:t>sobreviver</a:t>
            </a:r>
            <a:r>
              <a:rPr lang="pt-BR" sz="2800" dirty="0"/>
              <a:t>, apesar da nulidade:</a:t>
            </a:r>
          </a:p>
          <a:p>
            <a:pPr lvl="2" algn="just"/>
            <a:r>
              <a:rPr lang="pt-BR" sz="2800" dirty="0"/>
              <a:t>Se de </a:t>
            </a:r>
            <a:r>
              <a:rPr lang="pt-BR" sz="2800" dirty="0">
                <a:solidFill>
                  <a:srgbClr val="FF0000"/>
                </a:solidFill>
              </a:rPr>
              <a:t>ambos </a:t>
            </a:r>
            <a:r>
              <a:rPr lang="pt-BR" sz="2800" dirty="0"/>
              <a:t>os cônjuges – </a:t>
            </a:r>
            <a:r>
              <a:rPr lang="pt-BR" sz="2800" dirty="0">
                <a:solidFill>
                  <a:srgbClr val="FF0000"/>
                </a:solidFill>
              </a:rPr>
              <a:t>a favor de ambos </a:t>
            </a:r>
            <a:r>
              <a:rPr lang="pt-BR" sz="2800" dirty="0"/>
              <a:t>são aproveitados os efeitos.</a:t>
            </a:r>
          </a:p>
          <a:p>
            <a:pPr lvl="2" algn="just"/>
            <a:r>
              <a:rPr lang="pt-BR" sz="2800" dirty="0"/>
              <a:t>Se apenas de </a:t>
            </a:r>
            <a:r>
              <a:rPr lang="pt-BR" sz="2800" dirty="0">
                <a:solidFill>
                  <a:srgbClr val="FF0000"/>
                </a:solidFill>
              </a:rPr>
              <a:t>um deles </a:t>
            </a:r>
            <a:r>
              <a:rPr lang="pt-BR" sz="2800" dirty="0"/>
              <a:t>– </a:t>
            </a:r>
            <a:r>
              <a:rPr lang="pt-BR" sz="2800" dirty="0">
                <a:solidFill>
                  <a:srgbClr val="FF0000"/>
                </a:solidFill>
              </a:rPr>
              <a:t>a favor deste </a:t>
            </a:r>
            <a:r>
              <a:rPr lang="pt-BR" sz="2800" dirty="0"/>
              <a:t>aproveitam-se os efeitos.</a:t>
            </a:r>
          </a:p>
          <a:p>
            <a:pPr lvl="2" algn="just"/>
            <a:r>
              <a:rPr lang="pt-BR" sz="2800" dirty="0"/>
              <a:t>Se </a:t>
            </a:r>
            <a:r>
              <a:rPr lang="pt-BR" sz="2800" dirty="0">
                <a:solidFill>
                  <a:srgbClr val="FF0000"/>
                </a:solidFill>
              </a:rPr>
              <a:t>nenhum deles </a:t>
            </a:r>
            <a:r>
              <a:rPr lang="pt-BR" sz="2800" dirty="0"/>
              <a:t>estava de boa-fé, os efeitos serão aproveitados </a:t>
            </a:r>
            <a:r>
              <a:rPr lang="pt-BR" sz="2800" dirty="0">
                <a:solidFill>
                  <a:srgbClr val="FF0000"/>
                </a:solidFill>
              </a:rPr>
              <a:t>para a prole </a:t>
            </a:r>
            <a:r>
              <a:rPr lang="pt-BR" sz="2800" dirty="0"/>
              <a:t>(art. 14 da LD – Lei 6.515/77 c/c art. 227, § 6º da CF, c/c art. 1.561, § 2º do CC).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8653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Formas especiais de celebração: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Casamento putativo (art. 1.561 CC)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26365"/>
            <a:ext cx="10515600" cy="3950598"/>
          </a:xfrm>
        </p:spPr>
        <p:txBody>
          <a:bodyPr/>
          <a:lstStyle/>
          <a:p>
            <a:pPr lvl="1" algn="just"/>
            <a:r>
              <a:rPr lang="pt-BR" sz="2800" dirty="0">
                <a:solidFill>
                  <a:srgbClr val="FF0000"/>
                </a:solidFill>
              </a:rPr>
              <a:t>Efeitos</a:t>
            </a:r>
            <a:r>
              <a:rPr lang="pt-BR" sz="2800" dirty="0"/>
              <a:t>: são produzidos (a quem endereçados, conforme a boa-fé), </a:t>
            </a:r>
            <a:r>
              <a:rPr lang="pt-BR" sz="2800" dirty="0">
                <a:solidFill>
                  <a:srgbClr val="FF0000"/>
                </a:solidFill>
              </a:rPr>
              <a:t>até a data da sentença anulatória </a:t>
            </a:r>
            <a:r>
              <a:rPr lang="pt-BR" sz="2800" dirty="0"/>
              <a:t>(</a:t>
            </a:r>
            <a:r>
              <a:rPr lang="pt-BR" sz="2800" i="1" dirty="0" err="1">
                <a:solidFill>
                  <a:srgbClr val="FF0000"/>
                </a:solidFill>
              </a:rPr>
              <a:t>ex</a:t>
            </a:r>
            <a:r>
              <a:rPr lang="pt-BR" sz="2800" i="1" dirty="0">
                <a:solidFill>
                  <a:srgbClr val="FF0000"/>
                </a:solidFill>
              </a:rPr>
              <a:t> nunc</a:t>
            </a:r>
            <a:r>
              <a:rPr lang="pt-BR" sz="2800" dirty="0"/>
              <a:t>) </a:t>
            </a:r>
          </a:p>
          <a:p>
            <a:pPr lvl="2" algn="just"/>
            <a:r>
              <a:rPr lang="pt-BR" sz="2800" dirty="0">
                <a:solidFill>
                  <a:srgbClr val="FF0000"/>
                </a:solidFill>
              </a:rPr>
              <a:t>Art. 1.564 </a:t>
            </a:r>
            <a:r>
              <a:rPr lang="pt-BR" sz="2800" dirty="0"/>
              <a:t>– o cônjuge de má-fé </a:t>
            </a:r>
            <a:r>
              <a:rPr lang="pt-BR" sz="2800" dirty="0">
                <a:solidFill>
                  <a:srgbClr val="FF0000"/>
                </a:solidFill>
              </a:rPr>
              <a:t>perde as vantagens econômicas </a:t>
            </a:r>
            <a:r>
              <a:rPr lang="pt-BR" sz="2800" dirty="0"/>
              <a:t>(meação/comunhão de bens, herança, </a:t>
            </a:r>
            <a:r>
              <a:rPr lang="pt-BR" sz="2800" dirty="0" err="1"/>
              <a:t>etc</a:t>
            </a:r>
            <a:r>
              <a:rPr lang="pt-BR" sz="2800" dirty="0"/>
              <a:t>); mas partilham-se os </a:t>
            </a:r>
            <a:r>
              <a:rPr lang="pt-BR" sz="2800" dirty="0">
                <a:solidFill>
                  <a:srgbClr val="FF0000"/>
                </a:solidFill>
              </a:rPr>
              <a:t>bens adquiridos pelo esforço comum</a:t>
            </a:r>
            <a:r>
              <a:rPr lang="pt-BR" sz="2800" dirty="0"/>
              <a:t>, por questão de equidade.</a:t>
            </a:r>
          </a:p>
          <a:p>
            <a:pPr lvl="2" algn="just"/>
            <a:r>
              <a:rPr lang="pt-BR" sz="2800" dirty="0"/>
              <a:t>O cônjuge menor que </a:t>
            </a:r>
            <a:r>
              <a:rPr lang="pt-BR" sz="2800" dirty="0">
                <a:solidFill>
                  <a:srgbClr val="FF0000"/>
                </a:solidFill>
              </a:rPr>
              <a:t>se emancipou </a:t>
            </a:r>
            <a:r>
              <a:rPr lang="pt-BR" sz="2800" dirty="0"/>
              <a:t>com o casamento putativo </a:t>
            </a:r>
            <a:r>
              <a:rPr lang="pt-BR" sz="2800" dirty="0">
                <a:solidFill>
                  <a:srgbClr val="FF0000"/>
                </a:solidFill>
              </a:rPr>
              <a:t>não terá repristinada a sua incapacidade</a:t>
            </a:r>
            <a:r>
              <a:rPr lang="pt-BR" sz="2800" dirty="0"/>
              <a:t>, salvo se casou de má-fé.</a:t>
            </a:r>
          </a:p>
        </p:txBody>
      </p:sp>
    </p:spTree>
    <p:extLst>
      <p:ext uri="{BB962C8B-B14F-4D97-AF65-F5344CB8AC3E}">
        <p14:creationId xmlns:p14="http://schemas.microsoft.com/office/powerpoint/2010/main" val="1689322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BE00AD0-EC58-2F33-0C91-D113E556A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</a:rPr>
              <a:t>Casamento: celebração, formalidades essenciais, suspensão, registro.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53CA2095-9DD8-B9A1-16FE-85D5055B9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A </a:t>
            </a:r>
            <a:r>
              <a:rPr lang="pt-BR" dirty="0">
                <a:solidFill>
                  <a:srgbClr val="FF0000"/>
                </a:solidFill>
              </a:rPr>
              <a:t>celebração do casamento </a:t>
            </a:r>
            <a:r>
              <a:rPr lang="pt-BR" dirty="0"/>
              <a:t>é ato formal, </a:t>
            </a:r>
            <a:r>
              <a:rPr lang="pt-BR" dirty="0" smtClean="0"/>
              <a:t>público </a:t>
            </a:r>
            <a:r>
              <a:rPr lang="pt-BR" dirty="0"/>
              <a:t>e solene, que envolve a </a:t>
            </a:r>
            <a:r>
              <a:rPr lang="pt-BR" dirty="0">
                <a:solidFill>
                  <a:srgbClr val="FF0000"/>
                </a:solidFill>
              </a:rPr>
              <a:t>manifestação livre e consciente </a:t>
            </a:r>
            <a:r>
              <a:rPr lang="pt-BR" dirty="0"/>
              <a:t>dos contraentes, o </a:t>
            </a:r>
            <a:r>
              <a:rPr lang="pt-BR" dirty="0">
                <a:solidFill>
                  <a:srgbClr val="FF0000"/>
                </a:solidFill>
              </a:rPr>
              <a:t>testemunho</a:t>
            </a:r>
            <a:r>
              <a:rPr lang="pt-BR" dirty="0"/>
              <a:t> dos que se fazem presentes e a </a:t>
            </a:r>
            <a:r>
              <a:rPr lang="pt-BR" dirty="0">
                <a:solidFill>
                  <a:srgbClr val="FF0000"/>
                </a:solidFill>
              </a:rPr>
              <a:t>declaração da autoridade judicial ou religiosa.</a:t>
            </a:r>
            <a:r>
              <a:rPr lang="pt-BR" dirty="0"/>
              <a:t> (Paulo Lôbo)</a:t>
            </a:r>
          </a:p>
          <a:p>
            <a:pPr algn="just"/>
            <a:r>
              <a:rPr lang="pt-BR" dirty="0"/>
              <a:t>Os nubentes não são casados pela autoridade; </a:t>
            </a:r>
            <a:r>
              <a:rPr lang="pt-BR" dirty="0">
                <a:solidFill>
                  <a:srgbClr val="FF0000"/>
                </a:solidFill>
              </a:rPr>
              <a:t>eles próprios se casam</a:t>
            </a:r>
            <a:r>
              <a:rPr lang="pt-BR" dirty="0"/>
              <a:t>, pois as manifestações livres de vontade são a causa geradora do casamento.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Publicidade</a:t>
            </a:r>
            <a:r>
              <a:rPr lang="pt-BR" dirty="0"/>
              <a:t> – essencial à validade do casamento. A celebração pode se dar  no cartório, ou em outro edifício (imóvel particular), desde que com as portas e janelas abertas, acessíveis a qualquer pessoa.</a:t>
            </a:r>
          </a:p>
        </p:txBody>
      </p:sp>
    </p:spTree>
    <p:extLst>
      <p:ext uri="{BB962C8B-B14F-4D97-AF65-F5344CB8AC3E}">
        <p14:creationId xmlns:p14="http://schemas.microsoft.com/office/powerpoint/2010/main" val="1657457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2A3E4EA-046C-6C9A-51EB-8B9A13F0F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</a:rPr>
              <a:t>Casamento: celebração, formalidades essenciais, suspensão, registro.</a:t>
            </a:r>
            <a:endParaRPr lang="pt-BR" sz="4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2036000-AF8E-BBF3-182A-8184ABCC8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solidFill>
                  <a:srgbClr val="FF0000"/>
                </a:solidFill>
              </a:rPr>
              <a:t>Testemunhas</a:t>
            </a:r>
            <a:r>
              <a:rPr lang="pt-BR" dirty="0"/>
              <a:t>: </a:t>
            </a:r>
            <a:r>
              <a:rPr lang="pt-BR" dirty="0">
                <a:solidFill>
                  <a:srgbClr val="FF0000"/>
                </a:solidFill>
              </a:rPr>
              <a:t>duas pessoas</a:t>
            </a:r>
            <a:r>
              <a:rPr lang="pt-BR" dirty="0"/>
              <a:t>, parentes ou não. Se a celebração for fora do cartório, será </a:t>
            </a:r>
            <a:r>
              <a:rPr lang="pt-BR" dirty="0">
                <a:solidFill>
                  <a:srgbClr val="FF0000"/>
                </a:solidFill>
              </a:rPr>
              <a:t>quatro</a:t>
            </a:r>
            <a:r>
              <a:rPr lang="pt-BR" dirty="0"/>
              <a:t> o número de testemunhas.</a:t>
            </a:r>
          </a:p>
          <a:p>
            <a:r>
              <a:rPr lang="pt-BR" dirty="0"/>
              <a:t>Em qualquer caso (no cartório, ou fora dele), se os nubentes, ou um deles, </a:t>
            </a:r>
            <a:r>
              <a:rPr lang="pt-BR" dirty="0">
                <a:solidFill>
                  <a:srgbClr val="FF0000"/>
                </a:solidFill>
              </a:rPr>
              <a:t>não souber ler</a:t>
            </a:r>
            <a:r>
              <a:rPr lang="pt-BR" dirty="0"/>
              <a:t>, também deverão ser </a:t>
            </a:r>
            <a:r>
              <a:rPr lang="pt-BR" dirty="0">
                <a:solidFill>
                  <a:srgbClr val="FF0000"/>
                </a:solidFill>
              </a:rPr>
              <a:t>quatro </a:t>
            </a:r>
            <a:r>
              <a:rPr lang="pt-BR" dirty="0"/>
              <a:t>as testemunhas.</a:t>
            </a:r>
          </a:p>
          <a:p>
            <a:r>
              <a:rPr lang="pt-BR" dirty="0"/>
              <a:t>Elementos nucleares do casamento: o </a:t>
            </a:r>
            <a:r>
              <a:rPr lang="pt-BR" dirty="0">
                <a:solidFill>
                  <a:srgbClr val="FF0000"/>
                </a:solidFill>
              </a:rPr>
              <a:t>consentimento dos nubentes </a:t>
            </a:r>
            <a:r>
              <a:rPr lang="pt-BR" dirty="0"/>
              <a:t>e a </a:t>
            </a:r>
            <a:r>
              <a:rPr lang="pt-BR" dirty="0">
                <a:solidFill>
                  <a:srgbClr val="FF0000"/>
                </a:solidFill>
              </a:rPr>
              <a:t>declaração da autoridade celebrante</a:t>
            </a:r>
            <a:r>
              <a:rPr lang="pt-BR" dirty="0"/>
              <a:t>.</a:t>
            </a:r>
          </a:p>
          <a:p>
            <a:r>
              <a:rPr lang="pt-BR" dirty="0"/>
              <a:t>Consentimento: dito em voz alta, perante as testemunhas e o celebrante – SIM.</a:t>
            </a:r>
          </a:p>
          <a:p>
            <a:r>
              <a:rPr lang="pt-BR" dirty="0"/>
              <a:t>Suspensão da celebração: se um dos nubentes recusar, se arrepender, ou se a manifestação for dita em tom de brincadeira.</a:t>
            </a:r>
          </a:p>
        </p:txBody>
      </p:sp>
    </p:spTree>
    <p:extLst>
      <p:ext uri="{BB962C8B-B14F-4D97-AF65-F5344CB8AC3E}">
        <p14:creationId xmlns:p14="http://schemas.microsoft.com/office/powerpoint/2010/main" val="2820882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D0FB6F1-642B-AD30-81B8-976DF0B94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</a:rPr>
              <a:t>Casamento: celebração, formalidades essenciais, suspensão, registro.</a:t>
            </a:r>
            <a:endParaRPr lang="pt-BR" sz="40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7123D4F-2773-C55C-9727-70983D0C1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>
              <a:solidFill>
                <a:srgbClr val="FF0000"/>
              </a:solidFill>
            </a:endParaRPr>
          </a:p>
          <a:p>
            <a:pPr algn="just"/>
            <a:r>
              <a:rPr lang="pt-BR" dirty="0">
                <a:solidFill>
                  <a:srgbClr val="FF0000"/>
                </a:solidFill>
              </a:rPr>
              <a:t>Registro</a:t>
            </a:r>
            <a:r>
              <a:rPr lang="pt-BR" dirty="0"/>
              <a:t>: após a celebração do casamento, o oficial do registro público lavrará o assento respectivo. Será </a:t>
            </a:r>
            <a:r>
              <a:rPr lang="pt-BR" dirty="0">
                <a:solidFill>
                  <a:srgbClr val="FF0000"/>
                </a:solidFill>
              </a:rPr>
              <a:t>assinado</a:t>
            </a:r>
            <a:r>
              <a:rPr lang="pt-BR" dirty="0"/>
              <a:t> pelo celebrante, pelos cônjuges, pelas testemunhas e pelo oficial.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Registro e pacto antenupcial</a:t>
            </a:r>
            <a:r>
              <a:rPr lang="pt-BR" dirty="0"/>
              <a:t>: se houver pacto que registre a escolha de </a:t>
            </a:r>
            <a:r>
              <a:rPr lang="pt-BR" dirty="0">
                <a:solidFill>
                  <a:srgbClr val="FF0000"/>
                </a:solidFill>
              </a:rPr>
              <a:t>outro regime de bens</a:t>
            </a:r>
            <a:r>
              <a:rPr lang="pt-BR" dirty="0"/>
              <a:t>, diferente do regime da comunhão parcial de bens, o registro de casamento declarará a existência dessa escritura pública, ou da exigência legal.</a:t>
            </a:r>
          </a:p>
        </p:txBody>
      </p:sp>
    </p:spTree>
    <p:extLst>
      <p:ext uri="{BB962C8B-B14F-4D97-AF65-F5344CB8AC3E}">
        <p14:creationId xmlns:p14="http://schemas.microsoft.com/office/powerpoint/2010/main" val="2797636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93725"/>
            <a:ext cx="10515600" cy="911225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/>
            </a:r>
            <a:br>
              <a:rPr lang="pt-BR" b="1" dirty="0"/>
            </a:b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Formas especiais de celebração: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Casamento por procuração (art. 1.542, §§, 1.535 CC)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19275"/>
            <a:ext cx="10515600" cy="4357687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Um dos cônjuges </a:t>
            </a:r>
            <a:r>
              <a:rPr lang="pt-BR" dirty="0">
                <a:solidFill>
                  <a:srgbClr val="FF0000"/>
                </a:solidFill>
              </a:rPr>
              <a:t>impedido</a:t>
            </a:r>
            <a:r>
              <a:rPr lang="pt-BR" dirty="0"/>
              <a:t> de comparecer à celebração, dá </a:t>
            </a:r>
            <a:r>
              <a:rPr lang="pt-BR" dirty="0">
                <a:solidFill>
                  <a:srgbClr val="FF0000"/>
                </a:solidFill>
              </a:rPr>
              <a:t>procuração</a:t>
            </a:r>
            <a:r>
              <a:rPr lang="pt-BR" dirty="0"/>
              <a:t> (com poderes especiais) a outra pessoa para que o represente nas núpcias.</a:t>
            </a:r>
          </a:p>
          <a:p>
            <a:pPr algn="just"/>
            <a:r>
              <a:rPr lang="pt-BR" dirty="0">
                <a:solidFill>
                  <a:srgbClr val="FF0000"/>
                </a:solidFill>
              </a:rPr>
              <a:t>Escritura pública</a:t>
            </a:r>
            <a:r>
              <a:rPr lang="pt-BR" dirty="0"/>
              <a:t>; </a:t>
            </a:r>
            <a:r>
              <a:rPr lang="pt-BR" dirty="0">
                <a:solidFill>
                  <a:srgbClr val="FF0000"/>
                </a:solidFill>
              </a:rPr>
              <a:t>indicação do nome </a:t>
            </a:r>
            <a:r>
              <a:rPr lang="pt-BR" dirty="0"/>
              <a:t>do outro contraente; </a:t>
            </a:r>
            <a:r>
              <a:rPr lang="pt-BR" dirty="0">
                <a:solidFill>
                  <a:srgbClr val="FF0000"/>
                </a:solidFill>
              </a:rPr>
              <a:t>prazo</a:t>
            </a:r>
            <a:r>
              <a:rPr lang="pt-BR" dirty="0"/>
              <a:t> de duração (até 90 dias)</a:t>
            </a:r>
          </a:p>
          <a:p>
            <a:pPr algn="just"/>
            <a:r>
              <a:rPr lang="pt-BR" dirty="0"/>
              <a:t>Os dois contraentes </a:t>
            </a:r>
            <a:r>
              <a:rPr lang="pt-BR" dirty="0">
                <a:solidFill>
                  <a:srgbClr val="FF0000"/>
                </a:solidFill>
              </a:rPr>
              <a:t>não podem eleger o mesmo procurador</a:t>
            </a:r>
            <a:r>
              <a:rPr lang="pt-BR" dirty="0"/>
              <a:t>; mas ambos os contraentes </a:t>
            </a:r>
            <a:r>
              <a:rPr lang="pt-BR" dirty="0">
                <a:solidFill>
                  <a:srgbClr val="FF0000"/>
                </a:solidFill>
              </a:rPr>
              <a:t>podem estar representados</a:t>
            </a:r>
            <a:r>
              <a:rPr lang="pt-BR" dirty="0"/>
              <a:t>.</a:t>
            </a:r>
          </a:p>
          <a:p>
            <a:pPr algn="just"/>
            <a:r>
              <a:rPr lang="pt-BR" sz="2800" dirty="0"/>
              <a:t>Na celebração, apresenta-se o </a:t>
            </a:r>
            <a:r>
              <a:rPr lang="pt-BR" sz="2800" dirty="0">
                <a:solidFill>
                  <a:srgbClr val="FF0000"/>
                </a:solidFill>
              </a:rPr>
              <a:t>instrumento procuratório</a:t>
            </a:r>
            <a:r>
              <a:rPr lang="pt-BR" sz="2800" dirty="0"/>
              <a:t>.</a:t>
            </a:r>
          </a:p>
          <a:p>
            <a:pPr algn="just"/>
            <a:r>
              <a:rPr lang="pt-BR" sz="2800" dirty="0"/>
              <a:t>Pode ser </a:t>
            </a:r>
            <a:r>
              <a:rPr lang="pt-BR" sz="2800" dirty="0">
                <a:solidFill>
                  <a:srgbClr val="FF0000"/>
                </a:solidFill>
              </a:rPr>
              <a:t>revogado a qualquer tempo</a:t>
            </a:r>
            <a:r>
              <a:rPr lang="pt-BR" sz="2800" dirty="0"/>
              <a:t>; não é necessária a </a:t>
            </a:r>
            <a:r>
              <a:rPr lang="pt-BR" sz="2800" dirty="0">
                <a:solidFill>
                  <a:srgbClr val="FF0000"/>
                </a:solidFill>
              </a:rPr>
              <a:t>ciência</a:t>
            </a:r>
            <a:r>
              <a:rPr lang="pt-BR" sz="2800" dirty="0"/>
              <a:t> do procurador ou do outro contraente para que a revogação produza efeitos. Se causar prejuízo, responde por ele.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5649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1975" y="365125"/>
            <a:ext cx="10791825" cy="1325563"/>
          </a:xfrm>
        </p:spPr>
        <p:txBody>
          <a:bodyPr>
            <a:noAutofit/>
          </a:bodyPr>
          <a:lstStyle/>
          <a:p>
            <a:pPr algn="ctr"/>
            <a:r>
              <a:rPr lang="pt-BR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Formas especiais de celebração:</a:t>
            </a:r>
            <a:br>
              <a:rPr lang="pt-BR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Casamento sob moléstia grave (art. 1.539 e §§) e casamento nuncupativo ou </a:t>
            </a:r>
            <a:r>
              <a:rPr lang="pt-BR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extremis </a:t>
            </a:r>
            <a:r>
              <a:rPr lang="pt-BR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(1.540, 1.541 e §§)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332383"/>
            <a:ext cx="10515600" cy="3844580"/>
          </a:xfrm>
        </p:spPr>
        <p:txBody>
          <a:bodyPr>
            <a:normAutofit/>
          </a:bodyPr>
          <a:lstStyle/>
          <a:p>
            <a:pPr lvl="1" algn="just"/>
            <a:r>
              <a:rPr lang="pt-BR" sz="2800" dirty="0"/>
              <a:t>Dois tipos distintos:</a:t>
            </a:r>
          </a:p>
          <a:p>
            <a:pPr lvl="2" algn="just"/>
            <a:r>
              <a:rPr lang="pt-BR" sz="2800" dirty="0">
                <a:solidFill>
                  <a:srgbClr val="FF0000"/>
                </a:solidFill>
              </a:rPr>
              <a:t>Moléstia grave</a:t>
            </a:r>
          </a:p>
          <a:p>
            <a:pPr lvl="2" algn="just"/>
            <a:r>
              <a:rPr lang="pt-BR" sz="2800" dirty="0">
                <a:solidFill>
                  <a:srgbClr val="FF0000"/>
                </a:solidFill>
              </a:rPr>
              <a:t>Iminente risco de vida</a:t>
            </a:r>
          </a:p>
          <a:p>
            <a:pPr marL="457200" lvl="1" indent="0" algn="just">
              <a:buNone/>
            </a:pPr>
            <a:endParaRPr lang="pt-BR" dirty="0"/>
          </a:p>
          <a:p>
            <a:pPr lvl="0"/>
            <a:r>
              <a:rPr lang="pt-BR" dirty="0"/>
              <a:t>Visa facilitar o casamento para </a:t>
            </a:r>
            <a:r>
              <a:rPr lang="pt-BR" dirty="0">
                <a:solidFill>
                  <a:srgbClr val="FF0000"/>
                </a:solidFill>
              </a:rPr>
              <a:t>harmonizar </a:t>
            </a:r>
            <a:r>
              <a:rPr lang="pt-BR" dirty="0"/>
              <a:t>situações preexistentes, </a:t>
            </a:r>
            <a:r>
              <a:rPr lang="pt-BR" dirty="0">
                <a:solidFill>
                  <a:srgbClr val="FF0000"/>
                </a:solidFill>
              </a:rPr>
              <a:t>legitimar</a:t>
            </a:r>
            <a:r>
              <a:rPr lang="pt-BR" dirty="0"/>
              <a:t> filhos naturais, </a:t>
            </a:r>
            <a:r>
              <a:rPr lang="pt-BR" dirty="0">
                <a:solidFill>
                  <a:srgbClr val="FF0000"/>
                </a:solidFill>
              </a:rPr>
              <a:t>consolidar</a:t>
            </a:r>
            <a:r>
              <a:rPr lang="pt-BR" dirty="0"/>
              <a:t> uniões duradouras.</a:t>
            </a:r>
          </a:p>
          <a:p>
            <a:r>
              <a:rPr lang="pt-BR" dirty="0"/>
              <a:t>Por outro lado, pode abrir </a:t>
            </a:r>
            <a:r>
              <a:rPr lang="pt-BR" dirty="0">
                <a:solidFill>
                  <a:srgbClr val="FF0000"/>
                </a:solidFill>
              </a:rPr>
              <a:t>brechas para fraude e simulação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1295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365125"/>
            <a:ext cx="10591800" cy="1325563"/>
          </a:xfrm>
        </p:spPr>
        <p:txBody>
          <a:bodyPr>
            <a:noAutofit/>
          </a:bodyPr>
          <a:lstStyle/>
          <a:p>
            <a:pPr algn="ctr"/>
            <a:r>
              <a:rPr lang="pt-BR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Formas especiais de celebração:</a:t>
            </a:r>
            <a:br>
              <a:rPr lang="pt-BR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Casamento sob moléstia grave (art. 1.539 e §§) e casamento nuncupativo ou </a:t>
            </a:r>
            <a:r>
              <a:rPr lang="pt-BR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extremis </a:t>
            </a:r>
            <a:r>
              <a:rPr lang="pt-BR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(1.540, 1.541 e §§)</a:t>
            </a:r>
            <a:endParaRPr lang="pt-BR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38325"/>
            <a:ext cx="10515600" cy="4338638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pt-BR" sz="3000" dirty="0">
                <a:solidFill>
                  <a:srgbClr val="FF0000"/>
                </a:solidFill>
              </a:rPr>
              <a:t>Moléstia grave: 1.539 CC</a:t>
            </a:r>
          </a:p>
          <a:p>
            <a:pPr marL="457200" lvl="1" indent="0">
              <a:buNone/>
            </a:pPr>
            <a:endParaRPr lang="pt-BR" sz="2400" dirty="0"/>
          </a:p>
          <a:p>
            <a:pPr lvl="1" algn="just"/>
            <a:r>
              <a:rPr lang="pt-BR" sz="2800" dirty="0"/>
              <a:t>Doente, mas em </a:t>
            </a:r>
            <a:r>
              <a:rPr lang="pt-BR" sz="2800" dirty="0">
                <a:solidFill>
                  <a:srgbClr val="FF0000"/>
                </a:solidFill>
              </a:rPr>
              <a:t>plenitude de discernimento </a:t>
            </a:r>
            <a:r>
              <a:rPr lang="pt-BR" sz="2800" dirty="0"/>
              <a:t>– moléstia mental tornará inexistente o consentimento.</a:t>
            </a:r>
          </a:p>
          <a:p>
            <a:pPr lvl="1" algn="just"/>
            <a:r>
              <a:rPr lang="pt-BR" sz="2800" dirty="0">
                <a:solidFill>
                  <a:srgbClr val="FF0000"/>
                </a:solidFill>
              </a:rPr>
              <a:t>Celebrante </a:t>
            </a:r>
            <a:r>
              <a:rPr lang="pt-BR" sz="2800" dirty="0"/>
              <a:t>vai à casa do doente, hospital ou casa de saúde.</a:t>
            </a:r>
          </a:p>
          <a:p>
            <a:pPr lvl="1" algn="just"/>
            <a:r>
              <a:rPr lang="pt-BR" sz="2800" dirty="0">
                <a:solidFill>
                  <a:srgbClr val="FF0000"/>
                </a:solidFill>
              </a:rPr>
              <a:t>Duas testemunhas </a:t>
            </a:r>
            <a:r>
              <a:rPr lang="pt-BR" sz="2800" dirty="0"/>
              <a:t>(ler e escrever).</a:t>
            </a:r>
          </a:p>
          <a:p>
            <a:pPr lvl="1" algn="just"/>
            <a:r>
              <a:rPr lang="pt-BR" sz="2800" dirty="0">
                <a:solidFill>
                  <a:srgbClr val="FF0000"/>
                </a:solidFill>
              </a:rPr>
              <a:t>Ambos</a:t>
            </a:r>
            <a:r>
              <a:rPr lang="pt-BR" sz="2800" dirty="0"/>
              <a:t> os nubentes podem estar acometidos de moléstia grave.</a:t>
            </a:r>
          </a:p>
          <a:p>
            <a:pPr lvl="1" algn="just"/>
            <a:r>
              <a:rPr lang="pt-BR" sz="2800" dirty="0"/>
              <a:t>Dispensam-se os atos preparatórios da habilitação e proclamas.</a:t>
            </a:r>
          </a:p>
          <a:p>
            <a:pPr lvl="1" algn="just"/>
            <a:r>
              <a:rPr lang="pt-BR" sz="2800" dirty="0"/>
              <a:t>§§ 1º e 2º do art. 1.539 CC – autoridade competente ou substitutos legais: lavra termo avulso, duas testemunhas, leva a registro.</a:t>
            </a:r>
          </a:p>
        </p:txBody>
      </p:sp>
    </p:spTree>
    <p:extLst>
      <p:ext uri="{BB962C8B-B14F-4D97-AF65-F5344CB8AC3E}">
        <p14:creationId xmlns:p14="http://schemas.microsoft.com/office/powerpoint/2010/main" val="929999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3425" y="365125"/>
            <a:ext cx="10620375" cy="1325563"/>
          </a:xfrm>
        </p:spPr>
        <p:txBody>
          <a:bodyPr>
            <a:noAutofit/>
          </a:bodyPr>
          <a:lstStyle/>
          <a:p>
            <a:pPr algn="ctr"/>
            <a:r>
              <a:rPr lang="pt-BR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Formas especiais de celebração:</a:t>
            </a:r>
            <a:br>
              <a:rPr lang="pt-BR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Casamento sob moléstia grave (art. 1.539 e §§) e casamento nuncupativo ou </a:t>
            </a:r>
            <a:r>
              <a:rPr lang="pt-BR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extremis </a:t>
            </a:r>
            <a:r>
              <a:rPr lang="pt-BR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(1.540, 1.541 e §§)</a:t>
            </a:r>
            <a:endParaRPr lang="pt-BR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8150" y="1987826"/>
            <a:ext cx="11268075" cy="4189137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pt-BR" sz="2550" dirty="0">
                <a:solidFill>
                  <a:srgbClr val="FF0000"/>
                </a:solidFill>
              </a:rPr>
              <a:t>Iminente risco de vida: 1.540 CC – casamento nuncupativo ou </a:t>
            </a:r>
            <a:r>
              <a:rPr lang="pt-BR" sz="2550" i="1" dirty="0">
                <a:solidFill>
                  <a:srgbClr val="FF0000"/>
                </a:solidFill>
              </a:rPr>
              <a:t>in extremis</a:t>
            </a:r>
            <a:endParaRPr lang="pt-BR" sz="2550" dirty="0"/>
          </a:p>
          <a:p>
            <a:pPr lvl="0" algn="just"/>
            <a:r>
              <a:rPr lang="pt-BR" sz="2550" dirty="0">
                <a:solidFill>
                  <a:srgbClr val="FF0000"/>
                </a:solidFill>
              </a:rPr>
              <a:t>Ambos</a:t>
            </a:r>
            <a:r>
              <a:rPr lang="pt-BR" sz="2550" dirty="0"/>
              <a:t> podem estar em iminente risco de vida, mas em </a:t>
            </a:r>
            <a:r>
              <a:rPr lang="pt-BR" sz="2550" dirty="0">
                <a:solidFill>
                  <a:srgbClr val="FF0000"/>
                </a:solidFill>
              </a:rPr>
              <a:t>plenitude de discernimento</a:t>
            </a:r>
            <a:r>
              <a:rPr lang="pt-BR" sz="2550" dirty="0"/>
              <a:t>.</a:t>
            </a:r>
          </a:p>
          <a:p>
            <a:pPr lvl="0" algn="just"/>
            <a:r>
              <a:rPr lang="pt-BR" sz="2550" dirty="0"/>
              <a:t>A presença de autoridade celebrante pode ser suprimida; os </a:t>
            </a:r>
            <a:r>
              <a:rPr lang="pt-BR" sz="2550" dirty="0">
                <a:solidFill>
                  <a:srgbClr val="FF0000"/>
                </a:solidFill>
              </a:rPr>
              <a:t>próprios contraentes </a:t>
            </a:r>
            <a:r>
              <a:rPr lang="pt-BR" sz="2550" dirty="0"/>
              <a:t>celebram o casamento.</a:t>
            </a:r>
          </a:p>
          <a:p>
            <a:pPr lvl="0" algn="just"/>
            <a:r>
              <a:rPr lang="pt-BR" sz="2550" dirty="0">
                <a:solidFill>
                  <a:srgbClr val="FF0000"/>
                </a:solidFill>
              </a:rPr>
              <a:t>Seis testemunhas </a:t>
            </a:r>
            <a:r>
              <a:rPr lang="pt-BR" sz="2550" dirty="0"/>
              <a:t>(não podem ser parentes em linha reta, nem colateral em segundo grau)</a:t>
            </a:r>
          </a:p>
          <a:p>
            <a:pPr lvl="0" algn="just"/>
            <a:r>
              <a:rPr lang="pt-BR" sz="2550" dirty="0">
                <a:solidFill>
                  <a:srgbClr val="FF0000"/>
                </a:solidFill>
              </a:rPr>
              <a:t>Prazo de 10 dias </a:t>
            </a:r>
            <a:r>
              <a:rPr lang="pt-BR" sz="2550" dirty="0"/>
              <a:t>para as testemunhas tomarem suas declarações a termo: </a:t>
            </a:r>
            <a:r>
              <a:rPr lang="pt-BR" sz="2550" dirty="0">
                <a:solidFill>
                  <a:srgbClr val="FF0000"/>
                </a:solidFill>
              </a:rPr>
              <a:t>a)</a:t>
            </a:r>
            <a:r>
              <a:rPr lang="pt-BR" sz="2550" dirty="0"/>
              <a:t> foram convocadas pelo enfermo; </a:t>
            </a:r>
            <a:r>
              <a:rPr lang="pt-BR" sz="2550" dirty="0">
                <a:solidFill>
                  <a:srgbClr val="FF0000"/>
                </a:solidFill>
              </a:rPr>
              <a:t>b) </a:t>
            </a:r>
            <a:r>
              <a:rPr lang="pt-BR" sz="2550" dirty="0"/>
              <a:t>parecia em perigo de vida, mas em perfeito juízo; </a:t>
            </a:r>
            <a:r>
              <a:rPr lang="pt-BR" sz="2550" dirty="0">
                <a:solidFill>
                  <a:srgbClr val="FF0000"/>
                </a:solidFill>
              </a:rPr>
              <a:t>c)</a:t>
            </a:r>
            <a:r>
              <a:rPr lang="pt-BR" sz="2550" dirty="0"/>
              <a:t> que declararam que se recebiam por marido e mulher.</a:t>
            </a:r>
          </a:p>
          <a:p>
            <a:pPr lvl="0"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12677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950" y="365125"/>
            <a:ext cx="10610850" cy="1325563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Formas especiais de celebração:</a:t>
            </a:r>
            <a:r>
              <a:rPr lang="pt-BR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Casamento sob moléstia grave (art. 1.539 e §§) e casamento nuncupativo ou </a:t>
            </a:r>
            <a:r>
              <a:rPr lang="pt-BR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extremis </a:t>
            </a:r>
            <a:r>
              <a:rPr lang="pt-BR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(1.540, 1.541 e §§)</a:t>
            </a:r>
            <a:endParaRPr lang="pt-BR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093843"/>
            <a:ext cx="10515600" cy="4083120"/>
          </a:xfrm>
        </p:spPr>
        <p:txBody>
          <a:bodyPr>
            <a:normAutofit lnSpcReduction="10000"/>
          </a:bodyPr>
          <a:lstStyle/>
          <a:p>
            <a:pPr lvl="1" algn="ctr"/>
            <a:r>
              <a:rPr lang="pt-BR" sz="2800" dirty="0">
                <a:solidFill>
                  <a:srgbClr val="FF0000"/>
                </a:solidFill>
              </a:rPr>
              <a:t>Iminente risco de vida: 1.540 CC – casamento nuncupativo ou </a:t>
            </a:r>
            <a:r>
              <a:rPr lang="pt-BR" sz="2800" i="1" dirty="0">
                <a:solidFill>
                  <a:srgbClr val="FF0000"/>
                </a:solidFill>
              </a:rPr>
              <a:t>in extremis </a:t>
            </a:r>
            <a:r>
              <a:rPr lang="pt-BR" sz="2800" dirty="0">
                <a:solidFill>
                  <a:srgbClr val="FF0000"/>
                </a:solidFill>
              </a:rPr>
              <a:t>(cont.)</a:t>
            </a:r>
          </a:p>
          <a:p>
            <a:pPr lvl="1" algn="just"/>
            <a:r>
              <a:rPr lang="pt-BR" sz="2800" dirty="0">
                <a:solidFill>
                  <a:srgbClr val="FF0000"/>
                </a:solidFill>
              </a:rPr>
              <a:t>Juiz ouve MP </a:t>
            </a:r>
            <a:r>
              <a:rPr lang="pt-BR" sz="2800" dirty="0"/>
              <a:t>e diligencia para verificar veracidade dos fatos e idoneidade dos contraentes; </a:t>
            </a:r>
            <a:r>
              <a:rPr lang="pt-BR" sz="2800" dirty="0">
                <a:solidFill>
                  <a:srgbClr val="FF0000"/>
                </a:solidFill>
              </a:rPr>
              <a:t>decisão </a:t>
            </a:r>
            <a:r>
              <a:rPr lang="pt-BR" sz="2800" dirty="0"/>
              <a:t>transitada em julgado, </a:t>
            </a:r>
            <a:r>
              <a:rPr lang="pt-BR" sz="2800" dirty="0">
                <a:solidFill>
                  <a:srgbClr val="FF0000"/>
                </a:solidFill>
              </a:rPr>
              <a:t>transcreve no livro </a:t>
            </a:r>
            <a:r>
              <a:rPr lang="pt-BR" sz="2800" dirty="0"/>
              <a:t>de registro de casamentos; assento </a:t>
            </a:r>
            <a:r>
              <a:rPr lang="pt-BR" sz="2800" dirty="0">
                <a:solidFill>
                  <a:srgbClr val="FF0000"/>
                </a:solidFill>
              </a:rPr>
              <a:t>retroage</a:t>
            </a:r>
            <a:r>
              <a:rPr lang="pt-BR" sz="2800" dirty="0"/>
              <a:t> à data da celebração.</a:t>
            </a:r>
          </a:p>
          <a:p>
            <a:pPr lvl="1" algn="just"/>
            <a:r>
              <a:rPr lang="pt-BR" sz="2800" dirty="0"/>
              <a:t>Se nubente </a:t>
            </a:r>
            <a:r>
              <a:rPr lang="pt-BR" sz="2800" dirty="0">
                <a:solidFill>
                  <a:srgbClr val="FF0000"/>
                </a:solidFill>
              </a:rPr>
              <a:t>convalescer</a:t>
            </a:r>
            <a:r>
              <a:rPr lang="pt-BR" sz="2800" dirty="0"/>
              <a:t>, comparece (no prazo de </a:t>
            </a:r>
            <a:r>
              <a:rPr lang="pt-BR" sz="2800" dirty="0">
                <a:solidFill>
                  <a:srgbClr val="FF0000"/>
                </a:solidFill>
              </a:rPr>
              <a:t>10 dias</a:t>
            </a:r>
            <a:r>
              <a:rPr lang="pt-BR" sz="2800" dirty="0"/>
              <a:t>), </a:t>
            </a:r>
            <a:r>
              <a:rPr lang="pt-BR" sz="2800" dirty="0">
                <a:solidFill>
                  <a:srgbClr val="FF0000"/>
                </a:solidFill>
              </a:rPr>
              <a:t>ratifica</a:t>
            </a:r>
            <a:r>
              <a:rPr lang="pt-BR" sz="2800" dirty="0"/>
              <a:t> e </a:t>
            </a:r>
            <a:r>
              <a:rPr lang="pt-BR" sz="2800" dirty="0">
                <a:solidFill>
                  <a:srgbClr val="FF0000"/>
                </a:solidFill>
              </a:rPr>
              <a:t>dispensa as testemunhas</a:t>
            </a:r>
            <a:r>
              <a:rPr lang="pt-BR" sz="2800" dirty="0"/>
              <a:t>.</a:t>
            </a:r>
          </a:p>
          <a:p>
            <a:pPr lvl="1" algn="just"/>
            <a:r>
              <a:rPr lang="pt-BR" sz="2800" dirty="0"/>
              <a:t>Casamento </a:t>
            </a:r>
            <a:r>
              <a:rPr lang="pt-BR" sz="2800" dirty="0">
                <a:solidFill>
                  <a:srgbClr val="FF0000"/>
                </a:solidFill>
              </a:rPr>
              <a:t>não ratificado </a:t>
            </a:r>
            <a:r>
              <a:rPr lang="pt-BR" sz="2800" dirty="0"/>
              <a:t>(testemunhas ou convalescido) será </a:t>
            </a:r>
            <a:r>
              <a:rPr lang="pt-BR" sz="2800" dirty="0">
                <a:solidFill>
                  <a:srgbClr val="FF0000"/>
                </a:solidFill>
              </a:rPr>
              <a:t>inexistente</a:t>
            </a:r>
            <a:r>
              <a:rPr lang="pt-BR" sz="2800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69769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11647</TotalTime>
  <Words>1286</Words>
  <Application>Microsoft Office PowerPoint</Application>
  <PresentationFormat>Personalizar</PresentationFormat>
  <Paragraphs>78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 Casamento: CELEBRAÇÃO, FORMALIDADES ESSENCIAIS, SUSPENSÃO, REGISTRO; Casamento: formas especiais de celebração – casamento por procuração; casamento nuncupativo; casamento religioso com efeitos civis; Casamento putativo.</vt:lpstr>
      <vt:lpstr>Casamento: celebração, formalidades essenciais, suspensão, registro.</vt:lpstr>
      <vt:lpstr>Casamento: celebração, formalidades essenciais, suspensão, registro.</vt:lpstr>
      <vt:lpstr>Casamento: celebração, formalidades essenciais, suspensão, registro.</vt:lpstr>
      <vt:lpstr> Formas especiais de celebração: Casamento por procuração (art. 1.542, §§, 1.535 CC) </vt:lpstr>
      <vt:lpstr>Formas especiais de celebração: Casamento sob moléstia grave (art. 1.539 e §§) e casamento nuncupativo ou in extremis (1.540, 1.541 e §§)</vt:lpstr>
      <vt:lpstr>Formas especiais de celebração: Casamento sob moléstia grave (art. 1.539 e §§) e casamento nuncupativo ou in extremis (1.540, 1.541 e §§)</vt:lpstr>
      <vt:lpstr>Formas especiais de celebração: Casamento sob moléstia grave (art. 1.539 e §§) e casamento nuncupativo ou in extremis (1.540, 1.541 e §§)</vt:lpstr>
      <vt:lpstr>Formas especiais de celebração: Casamento sob moléstia grave (art. 1.539 e §§) e casamento nuncupativo ou in extremis (1.540, 1.541 e §§)</vt:lpstr>
      <vt:lpstr>Formas especiais de celebração: Casamento religioso com efeitos civis</vt:lpstr>
      <vt:lpstr>Formas especiais de celebração: Casamento religioso com efeitos civis</vt:lpstr>
      <vt:lpstr>Formas especiais de celebração: Casamento putativo (art. 1.561 CC)</vt:lpstr>
      <vt:lpstr>Formas especiais de celebração: Casamento putativo (art. 1.561 CC)</vt:lpstr>
      <vt:lpstr>Formas especiais de celebração: Casamento putativo (art. 1.561 CC)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Casamento: formas especiais de celebração; casamento por procuração; casamento nuncupativo; casamento religioso com efeitos civis. Casamento putativo.</dc:title>
  <dc:creator>Giselda</dc:creator>
  <cp:lastModifiedBy>Romualdo Baptista dos Santos</cp:lastModifiedBy>
  <cp:revision>25</cp:revision>
  <cp:lastPrinted>2021-04-03T19:58:42Z</cp:lastPrinted>
  <dcterms:created xsi:type="dcterms:W3CDTF">2020-03-26T19:32:29Z</dcterms:created>
  <dcterms:modified xsi:type="dcterms:W3CDTF">2023-03-23T17:11:12Z</dcterms:modified>
</cp:coreProperties>
</file>