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0"/>
  </p:notesMasterIdLst>
  <p:handoutMasterIdLst>
    <p:handoutMasterId r:id="rId21"/>
  </p:handoutMasterIdLst>
  <p:sldIdLst>
    <p:sldId id="350" r:id="rId5"/>
    <p:sldId id="375" r:id="rId6"/>
    <p:sldId id="376" r:id="rId7"/>
    <p:sldId id="377" r:id="rId8"/>
    <p:sldId id="374" r:id="rId9"/>
    <p:sldId id="365" r:id="rId10"/>
    <p:sldId id="364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4728A1A-D670-41C0-87CE-811AE81BF8A1}" type="datetime1">
              <a:rPr lang="pt-BR" noProof="0" smtClean="0"/>
              <a:t>25/04/2023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475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890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547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649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264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181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808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495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75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778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372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524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66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.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5" name="Espaço Reservado para Texto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7" name="Espaço Reservado para Conteúd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8" name="Espaço reservado para conteúdo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D002ABF2-59A6-4C8B-90A9-C2D7243E4867}" type="datetime4">
              <a:rPr lang="pt-BR" noProof="0" smtClean="0">
                <a:latin typeface="+mn-lt"/>
              </a:rPr>
              <a:t>25 de abril de 2023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.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o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orma Livre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9" name="Forma Livre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40" name="Forma Livre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27" name="Espaço Reservado para Conteúd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0" name="Espaço Reservado para Texto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21" name="Espaço Reservado para Conteúdo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Texto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24" name="Espaço reservado para conteúdo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8A4F546E-0691-4510-9A35-C7334DA84076}" type="datetime4">
              <a:rPr lang="pt-BR" noProof="0" smtClean="0">
                <a:latin typeface="+mn-lt"/>
              </a:rPr>
              <a:t>25 de abril de 2023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orma Livre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7" name="Forma Livre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8" name="Forma Livre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1" name="Espaço Reservado para Texto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Texto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4" name="Espaço Reservado para Texto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5" name="Espaço Reservado para Texto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6" name="Espaço Reservado para Texto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7" name="Espaço Reservado para Texto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8" name="Espaço Reservado para Texto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3DBEA6DC-A0BF-49C7-906E-6E6597662598}" type="datetime4">
              <a:rPr lang="pt-BR" noProof="0" smtClean="0">
                <a:latin typeface="+mn-lt"/>
              </a:rPr>
              <a:t>25 de abril de 2023</a:t>
            </a:fld>
            <a:endParaRPr lang="pt-BR" noProof="0" dirty="0">
              <a:latin typeface="+mn-lt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igad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Texto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ço Reservado para Imagem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orma Livre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2" name="Forma Livre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3" name="Forma Livre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ço Reservado para Texto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5" name="Espaço Reservado para Texto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Espaço Reservado para Texto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Espaço Reservado para Texto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Texto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Espaço Reservado para Texto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5" name="Espaço Reservado para Texto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Espaço Reservado para Texto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8" name="Espaço Reservado para Texto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6B0F7DF4-F2CA-42E1-AFA2-97BD8D250ADE}" type="datetime4">
              <a:rPr lang="pt-BR" noProof="0" smtClean="0">
                <a:latin typeface="+mn-lt"/>
              </a:rPr>
              <a:t>25 de abril de 2023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6" name="Forma Livre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9" name="Forma Livre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14" name="Espaço Reservado para Imagem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C16A7595-89D9-4258-950C-6AECF9DDF8B8}" type="datetime4">
              <a:rPr lang="pt-BR" noProof="0" smtClean="0">
                <a:latin typeface="+mn-lt"/>
              </a:rPr>
              <a:t>25 de abril de 2023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va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ço Reservado para Imagem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orma Livre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4" name="Forma Livre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5" name="Forma Livre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Gráfico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no ícone para adicionar gráfico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2D0FCFC1-2078-4220-A791-5353C1A85342}" type="datetime4">
              <a:rPr lang="pt-BR" noProof="0" smtClean="0">
                <a:latin typeface="+mn-lt"/>
              </a:rPr>
              <a:t>25 de abril de 2023</a:t>
            </a:fld>
            <a:endParaRPr lang="pt-BR" noProof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9" name="Espaço Reservado para Tabela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tabela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0D672EA7-A5DA-4DCF-A305-17E011B80D62}" type="datetime4">
              <a:rPr lang="pt-BR" noProof="0" smtClean="0">
                <a:latin typeface="+mn-lt"/>
              </a:rPr>
              <a:t>25 de abril de 2023</a:t>
            </a:fld>
            <a:endParaRPr lang="pt-BR" noProof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10" name="Caixa de texto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20000" b="1" noProof="0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Forma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3" name="Forma Livre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orma Livre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6" name="Forma Livre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7" name="Forma Livre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o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orma Livre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7" name="Forma Livre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6" name="Forma Livre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38" name="Espaço Reservado para Imagem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1" name="Título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62" name="Conector Reto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Espaço Reservado para Imagem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72" name="Espaço Reservado para Texto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3" name="Espaço Reservado para Texto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4" name="Espaço Reservado para Texto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5" name="Espaço Reservado para Texto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6" name="Espaço Reservado para Texto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7" name="Espaço Reservado para Texto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8" name="Espaço Reservado para Texto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9" name="Espaço Reservado para Texto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Forma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9" name="Forma Livre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0" name="Forma Livre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1" name="Forma livre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2" name="Forma Livre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66" name="Espaço Reservado para Imagem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9" name="Espaço Reservado para Imagem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037ECF49-BE9A-4960-9DAF-BEA0BAF15DBB}" type="datetime4">
              <a:rPr lang="pt-BR" noProof="0" smtClean="0">
                <a:latin typeface="+mn-lt"/>
              </a:rPr>
              <a:t>25 de abril de 2023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ha do temp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ítulo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96" name="Espaço Reservado para Texto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97" name="Espaço Reservado para Texto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2" name="Espaço Reservado para Texto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3" name="Espaço Reservado para Texto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106" name="Espaço Reservado para Texto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7" name="Espaço Reservado para Texto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108" name="Espaço Reservado para Texto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9" name="Espaço Reservado para Texto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ângulo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707B6374-D19B-4EAC-B5EF-652507579787}" type="datetime4">
              <a:rPr lang="pt-BR" noProof="0" smtClean="0">
                <a:latin typeface="+mn-lt"/>
              </a:rPr>
              <a:t>25 de abril de 2023</a:t>
            </a:fld>
            <a:endParaRPr lang="pt-BR" noProof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2" name="Espaço Reservado para Títu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0" name="Espaço Reservado para Dat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D94B1CDD-2F73-47CA-A551-F85B4E632EE9}" type="datetime4">
              <a:rPr lang="pt-BR" noProof="0" smtClean="0">
                <a:latin typeface="+mn-lt"/>
              </a:rPr>
              <a:t>25 de abril de 2023</a:t>
            </a:fld>
            <a:endParaRPr lang="pt-BR" noProof="0">
              <a:latin typeface="+mn-lt"/>
            </a:endParaRPr>
          </a:p>
        </p:txBody>
      </p:sp>
      <p:sp>
        <p:nvSpPr>
          <p:cNvPr id="31" name="Espaço Reservado para Rodapé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32" name="Espaço reservado para o número do slide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icrosoft.com/zh-tw/microsoft-365/microsoft%20-editor" TargetMode="External"/><Relationship Id="rId13" Type="http://schemas.openxmlformats.org/officeDocument/2006/relationships/hyperlink" Target="https://fanyi.youdao.com/" TargetMode="External"/><Relationship Id="rId18" Type="http://schemas.openxmlformats.org/officeDocument/2006/relationships/hyperlink" Target="https://writesonic.com/chat" TargetMode="External"/><Relationship Id="rId3" Type="http://schemas.openxmlformats.org/officeDocument/2006/relationships/hyperlink" Target="https://www.deepl.com/write" TargetMode="External"/><Relationship Id="rId7" Type="http://schemas.openxmlformats.org/officeDocument/2006/relationships/hyperlink" Target="https://www.trinka.ai/" TargetMode="External"/><Relationship Id="rId12" Type="http://schemas.openxmlformats.org/officeDocument/2006/relationships/hyperlink" Target="https://www.reverso.net/text-translation" TargetMode="External"/><Relationship Id="rId17" Type="http://schemas.openxmlformats.org/officeDocument/2006/relationships/hyperlink" Target="https://www.texta.ai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copy.ai/" TargetMode="External"/><Relationship Id="rId20" Type="http://schemas.openxmlformats.org/officeDocument/2006/relationships/hyperlink" Target="https://writerly.ai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quillbot.com/" TargetMode="External"/><Relationship Id="rId11" Type="http://schemas.openxmlformats.org/officeDocument/2006/relationships/hyperlink" Target="https://www.bing.com/translator" TargetMode="External"/><Relationship Id="rId5" Type="http://schemas.openxmlformats.org/officeDocument/2006/relationships/hyperlink" Target="https://app.grammarly.com/" TargetMode="External"/><Relationship Id="rId15" Type="http://schemas.openxmlformats.org/officeDocument/2006/relationships/hyperlink" Target="https://chat.openai.com/" TargetMode="External"/><Relationship Id="rId10" Type="http://schemas.openxmlformats.org/officeDocument/2006/relationships/hyperlink" Target="https://translate.google.com/" TargetMode="External"/><Relationship Id="rId19" Type="http://schemas.openxmlformats.org/officeDocument/2006/relationships/hyperlink" Target="https://writier.io/" TargetMode="External"/><Relationship Id="rId4" Type="http://schemas.openxmlformats.org/officeDocument/2006/relationships/hyperlink" Target="https://ludwig.guru/" TargetMode="External"/><Relationship Id="rId9" Type="http://schemas.openxmlformats.org/officeDocument/2006/relationships/hyperlink" Target="https://www.deepl.com/translator" TargetMode="External"/><Relationship Id="rId14" Type="http://schemas.openxmlformats.org/officeDocument/2006/relationships/hyperlink" Target="https://fanyi.baidu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</p:spPr>
        <p:txBody>
          <a:bodyPr rtlCol="0"/>
          <a:lstStyle/>
          <a:p>
            <a:pPr rtl="0"/>
            <a:r>
              <a:rPr lang="pt-BR" dirty="0"/>
              <a:t>Possíveis usos de </a:t>
            </a:r>
            <a:r>
              <a:rPr lang="pt-BR" dirty="0" err="1"/>
              <a:t>IAs</a:t>
            </a:r>
            <a:r>
              <a:rPr lang="pt-BR" dirty="0"/>
              <a:t> na pesquisa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4022271" cy="953337"/>
          </a:xfrm>
        </p:spPr>
        <p:txBody>
          <a:bodyPr rtlCol="0"/>
          <a:lstStyle/>
          <a:p>
            <a:pPr rtl="0"/>
            <a:r>
              <a:rPr lang="pt-BR" dirty="0">
                <a:latin typeface="+mj-lt"/>
              </a:rPr>
              <a:t>Prof. Dr. </a:t>
            </a:r>
            <a:r>
              <a:rPr lang="pt-BR">
                <a:latin typeface="+mj-lt"/>
              </a:rPr>
              <a:t>Richard Romancini</a:t>
            </a:r>
            <a:endParaRPr lang="pt-BR" dirty="0"/>
          </a:p>
          <a:p>
            <a:pPr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5. Estruturador de artigo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221475"/>
            <a:ext cx="9538515" cy="574318"/>
          </a:xfrm>
        </p:spPr>
        <p:txBody>
          <a:bodyPr rtlCol="0"/>
          <a:lstStyle/>
          <a:p>
            <a:pPr rtl="0"/>
            <a:r>
              <a:rPr lang="pt-BR" sz="3200" dirty="0"/>
              <a:t>Esta é uma função que já utilizava com outros produtos da </a:t>
            </a:r>
            <a:r>
              <a:rPr lang="pt-BR" sz="3200" dirty="0" err="1"/>
              <a:t>OpenAI</a:t>
            </a:r>
            <a:r>
              <a:rPr lang="pt-BR" sz="3200" dirty="0"/>
              <a:t> antes do </a:t>
            </a:r>
            <a:r>
              <a:rPr lang="pt-BR" sz="3200" dirty="0" err="1"/>
              <a:t>ChatGPT</a:t>
            </a:r>
            <a:r>
              <a:rPr lang="pt-BR" sz="3200" dirty="0"/>
              <a:t>, mas o </a:t>
            </a:r>
            <a:r>
              <a:rPr lang="pt-BR" sz="3200" dirty="0" err="1"/>
              <a:t>ChatGPT</a:t>
            </a:r>
            <a:r>
              <a:rPr lang="pt-BR" sz="3200" dirty="0"/>
              <a:t> faz melhor. Tem uma ideia de tema para artigo? Peça para ele escrever a estrutura. Ele apresenta tópicos de um caminho lógico do artigo: o background que você precisa explorar para chegar ao ponto que gostaria de fazer no texto. Como tudo que o </a:t>
            </a:r>
            <a:r>
              <a:rPr lang="pt-BR" sz="3200" dirty="0" err="1"/>
              <a:t>ChatGPT</a:t>
            </a:r>
            <a:r>
              <a:rPr lang="pt-BR" sz="3200" dirty="0"/>
              <a:t> produz, precisa da interferência humana. Mas é um belo ponto de partida.</a:t>
            </a:r>
          </a:p>
        </p:txBody>
      </p:sp>
    </p:spTree>
    <p:extLst>
      <p:ext uri="{BB962C8B-B14F-4D97-AF65-F5344CB8AC3E}">
        <p14:creationId xmlns:p14="http://schemas.microsoft.com/office/powerpoint/2010/main" val="2401644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6. Transcrição de áudio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221475"/>
            <a:ext cx="9730105" cy="574318"/>
          </a:xfrm>
        </p:spPr>
        <p:txBody>
          <a:bodyPr rtlCol="0"/>
          <a:lstStyle/>
          <a:p>
            <a:pPr rtl="0"/>
            <a:r>
              <a:rPr lang="pt-BR" sz="3200" dirty="0"/>
              <a:t>Faz tempo que uso YouTube, Word ou Google </a:t>
            </a:r>
            <a:r>
              <a:rPr lang="pt-BR" sz="3200" dirty="0" err="1"/>
              <a:t>Docs</a:t>
            </a:r>
            <a:r>
              <a:rPr lang="pt-BR" sz="3200" dirty="0"/>
              <a:t> para transcrever meus áudios. Quem utiliza sabe dos problemas: dificuldade de intelecção da máquina, falta de pontuação e o fluxo verbal, que faz sentido quando falamos, mas que no papel fica terrível. Descobri que colando o texto no </a:t>
            </a:r>
            <a:r>
              <a:rPr lang="pt-BR" sz="3200" dirty="0" err="1"/>
              <a:t>ChatGPT</a:t>
            </a:r>
            <a:r>
              <a:rPr lang="pt-BR" sz="3200" dirty="0"/>
              <a:t> e pedindo para ele resumir, ele faz boa parte do trabalho braçal: retira os excessos, insere a pontuação e apresenta um texto sucinto, muito próximo da maneira como eu escrevo.</a:t>
            </a:r>
          </a:p>
        </p:txBody>
      </p:sp>
    </p:spTree>
    <p:extLst>
      <p:ext uri="{BB962C8B-B14F-4D97-AF65-F5344CB8AC3E}">
        <p14:creationId xmlns:p14="http://schemas.microsoft.com/office/powerpoint/2010/main" val="2049537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937624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/>
              <a:t>7. Adeus pânico da página em branco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221475"/>
            <a:ext cx="9730105" cy="574318"/>
          </a:xfrm>
        </p:spPr>
        <p:txBody>
          <a:bodyPr rtlCol="0"/>
          <a:lstStyle/>
          <a:p>
            <a:pPr rtl="0"/>
            <a:r>
              <a:rPr lang="pt-BR" sz="2800" dirty="0"/>
              <a:t>Com certeza enviar para uma revista ou congresso um texto escrito totalmente pelo </a:t>
            </a:r>
            <a:r>
              <a:rPr lang="pt-BR" sz="2800" dirty="0" err="1"/>
              <a:t>ChatGPT</a:t>
            </a:r>
            <a:r>
              <a:rPr lang="pt-BR" sz="2800" dirty="0"/>
              <a:t> é antiético. Mas um texto escrito COM ajuda do </a:t>
            </a:r>
            <a:r>
              <a:rPr lang="pt-BR" sz="2800" dirty="0" err="1"/>
              <a:t>ChatGPT</a:t>
            </a:r>
            <a:r>
              <a:rPr lang="pt-BR" sz="2800" dirty="0"/>
              <a:t> é perfeitamente OK. Assim como ele serve de assistente de pesquisa fichando e transcrevendo áudios, ele pode dar o pontapé inicial do texto que você quer escrever. Escrevo rapidamente a ideia na minha cabeça, de forma bem livre, e peço para ele transformar em um parágrafo de texto acadêmico. O resultado é constantemente ruim, mas o bom o suficiente para eu conseguir iniciar na escrita.</a:t>
            </a:r>
          </a:p>
        </p:txBody>
      </p:sp>
    </p:spTree>
    <p:extLst>
      <p:ext uri="{BB962C8B-B14F-4D97-AF65-F5344CB8AC3E}">
        <p14:creationId xmlns:p14="http://schemas.microsoft.com/office/powerpoint/2010/main" val="835765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937624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8. Lista de estudo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221475"/>
            <a:ext cx="9730105" cy="574318"/>
          </a:xfrm>
        </p:spPr>
        <p:txBody>
          <a:bodyPr rtlCol="0"/>
          <a:lstStyle/>
          <a:p>
            <a:pPr rtl="0"/>
            <a:r>
              <a:rPr lang="pt-BR" sz="3200" dirty="0"/>
              <a:t>Esse eu aprendi há tempos com um listador do </a:t>
            </a:r>
            <a:r>
              <a:rPr lang="pt-BR" sz="3200" dirty="0" err="1"/>
              <a:t>OpenAI</a:t>
            </a:r>
            <a:r>
              <a:rPr lang="pt-BR" sz="3200" dirty="0"/>
              <a:t>. Está entrando em um novo tópico que você não tem ideia de por onde começar? Peça para a IA fazer uma lista de temas essenciais que você precisa dominar sobre o tópico. Ele lhe dá 5 ou 10 (você que pede o número) e serve de ponto de partida para procurar informações. Notei que é muito útil quando meus orientandos vêm com temas que não domino.</a:t>
            </a:r>
          </a:p>
        </p:txBody>
      </p:sp>
    </p:spTree>
    <p:extLst>
      <p:ext uri="{BB962C8B-B14F-4D97-AF65-F5344CB8AC3E}">
        <p14:creationId xmlns:p14="http://schemas.microsoft.com/office/powerpoint/2010/main" val="2787734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937624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8. Eliminador de caracteres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221475"/>
            <a:ext cx="9730105" cy="574318"/>
          </a:xfrm>
        </p:spPr>
        <p:txBody>
          <a:bodyPr rtlCol="0"/>
          <a:lstStyle/>
          <a:p>
            <a:pPr rtl="0"/>
            <a:r>
              <a:rPr lang="pt-BR" sz="2800" dirty="0"/>
              <a:t>Matador de caracteres: sempre achei fazer um artigo caber no numero de caracteres da chamada mais difícil do que escrever o tal texto. O </a:t>
            </a:r>
            <a:r>
              <a:rPr lang="pt-BR" sz="2800" dirty="0" err="1"/>
              <a:t>ChatGPT</a:t>
            </a:r>
            <a:r>
              <a:rPr lang="pt-BR" sz="2800" dirty="0"/>
              <a:t> é um ótimo "resumidor". Joga o texto lá que ele deixa só o cerne da sua ideia, eliminando palavras repetidas e caracteres </a:t>
            </a:r>
            <a:r>
              <a:rPr lang="pt-BR" sz="2800" dirty="0" err="1"/>
              <a:t>desnecessários.É</a:t>
            </a:r>
            <a:r>
              <a:rPr lang="pt-BR" sz="2800" dirty="0"/>
              <a:t> isso. Usem o </a:t>
            </a:r>
            <a:r>
              <a:rPr lang="pt-BR" sz="2800" dirty="0" err="1"/>
              <a:t>ChatGPT</a:t>
            </a:r>
            <a:r>
              <a:rPr lang="pt-BR" sz="2800" dirty="0"/>
              <a:t>. Tenho certeza que o trabalho de vocês se tornará bem mais leve com o robô assistente*.*</a:t>
            </a:r>
            <a:r>
              <a:rPr lang="pt-BR" sz="2800" dirty="0" err="1"/>
              <a:t>Disclaimer</a:t>
            </a:r>
            <a:r>
              <a:rPr lang="pt-BR" sz="2800" dirty="0"/>
              <a:t>: obviamente que o </a:t>
            </a:r>
            <a:r>
              <a:rPr lang="pt-BR" sz="2800" dirty="0" err="1"/>
              <a:t>ChatGPT</a:t>
            </a:r>
            <a:r>
              <a:rPr lang="pt-BR" sz="2800" dirty="0"/>
              <a:t> não será gratuito para sempre e que a estratégia da empresa é criar dependência para no futuro cobrar assinatura. Eu digo que, pelo que vi até agora, seria um dinheiro bem investido. Tirem suas conclusões.</a:t>
            </a:r>
          </a:p>
        </p:txBody>
      </p:sp>
    </p:spTree>
    <p:extLst>
      <p:ext uri="{BB962C8B-B14F-4D97-AF65-F5344CB8AC3E}">
        <p14:creationId xmlns:p14="http://schemas.microsoft.com/office/powerpoint/2010/main" val="2633405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1">
            <a:extLst>
              <a:ext uri="{FF2B5EF4-FFF2-40B4-BE49-F238E27FC236}">
                <a16:creationId xmlns:a16="http://schemas.microsoft.com/office/drawing/2014/main" id="{76387B8F-E44D-32B9-3DA8-712367EAA4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C6A360B-03F6-9039-90DE-7E016166E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Imagem 8" descr="Uma imagem contendo Forma&#10;&#10;Descrição gerada automaticamente">
            <a:extLst>
              <a:ext uri="{FF2B5EF4-FFF2-40B4-BE49-F238E27FC236}">
                <a16:creationId xmlns:a16="http://schemas.microsoft.com/office/drawing/2014/main" id="{ED017A55-017B-52F9-7271-0762790F47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6" r="5629"/>
          <a:stretch/>
        </p:blipFill>
        <p:spPr>
          <a:xfrm>
            <a:off x="3142182" y="300037"/>
            <a:ext cx="5562590" cy="6257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843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 err="1"/>
              <a:t>IAs</a:t>
            </a:r>
            <a:r>
              <a:rPr lang="pt-BR" dirty="0"/>
              <a:t> e tarefas de pesquisa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186639"/>
            <a:ext cx="3999865" cy="4100949"/>
          </a:xfrm>
        </p:spPr>
        <p:txBody>
          <a:bodyPr rtlCol="0"/>
          <a:lstStyle/>
          <a:p>
            <a:pPr rtl="0"/>
            <a:r>
              <a:rPr lang="pt-BR" sz="2800" dirty="0"/>
              <a:t>Algumas discussões recentes tem abordado o papel do </a:t>
            </a:r>
            <a:r>
              <a:rPr lang="pt-BR" sz="2800" dirty="0" err="1"/>
              <a:t>ChatBot</a:t>
            </a:r>
            <a:r>
              <a:rPr lang="pt-BR" sz="2800" dirty="0"/>
              <a:t> e outras IA na pesquisa científica, de maneira geral, como uma espécie de auxiliar em uma série de atividades: escrita (ver ao lado), coleta de dados, pesquisa bibliográfica etc.</a:t>
            </a:r>
          </a:p>
          <a:p>
            <a:pPr rtl="0"/>
            <a:endParaRPr lang="pt-BR" sz="2200" dirty="0"/>
          </a:p>
          <a:p>
            <a:pPr rtl="0"/>
            <a:endParaRPr lang="pt-BR" sz="2200" dirty="0"/>
          </a:p>
          <a:p>
            <a:pPr rtl="0"/>
            <a:endParaRPr lang="pt-BR" sz="22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56156485-C80C-B6B0-0155-460FF243A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274787"/>
              </p:ext>
            </p:extLst>
          </p:nvPr>
        </p:nvGraphicFramePr>
        <p:xfrm>
          <a:off x="5607795" y="1869164"/>
          <a:ext cx="5429210" cy="4351346"/>
        </p:xfrm>
        <a:graphic>
          <a:graphicData uri="http://schemas.openxmlformats.org/drawingml/2006/table">
            <a:tbl>
              <a:tblPr/>
              <a:tblGrid>
                <a:gridCol w="2714605">
                  <a:extLst>
                    <a:ext uri="{9D8B030D-6E8A-4147-A177-3AD203B41FA5}">
                      <a16:colId xmlns:a16="http://schemas.microsoft.com/office/drawing/2014/main" val="2595861978"/>
                    </a:ext>
                  </a:extLst>
                </a:gridCol>
                <a:gridCol w="2714605">
                  <a:extLst>
                    <a:ext uri="{9D8B030D-6E8A-4147-A177-3AD203B41FA5}">
                      <a16:colId xmlns:a16="http://schemas.microsoft.com/office/drawing/2014/main" val="3467380335"/>
                    </a:ext>
                  </a:extLst>
                </a:gridCol>
              </a:tblGrid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/>
                        <a:t>Tool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/>
                        <a:t>Web address (accessed on February 5, 2023)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641457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Writing</a:t>
                      </a: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assistance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90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916065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DeepL</a:t>
                      </a: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 Write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https://www.deepl.com/write</a:t>
                      </a: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738404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 Ludwig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https://ludwig.guru/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917647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 Grammarly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https://app.grammarly.com/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491032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 QuillBot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https://quillbot.com/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101045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 Trinka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https://www.trinka.ai/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0557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 Microsoft Editor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https://www.microsoft.com/zh-tw/microsoft-365/microsoft -editor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603577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Translation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90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184566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 DeepL Translator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https://www.deepl.com/translator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918712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 Google Translate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https://translate.google.com/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912871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 Bing Translator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https://www.bing.com/translator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669092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 Reverso 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Translation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https://www.reverso.net/text-translation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190082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 Youdao Translate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https://fanyi.youdao.com/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925501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 Baidu 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Translate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https://fanyi.baidu.com/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4568431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Content</a:t>
                      </a: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generation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90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219479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ChatGPT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https://chat.openai.com/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743303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 Copy.ai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https://www.copy.ai/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166457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Texta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https://www.texta.ai/</a:t>
                      </a:r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667697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 ChatSonic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https://writesonic.com/chat</a:t>
                      </a: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816653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 </a:t>
                      </a:r>
                      <a:r>
                        <a:rPr lang="pt-BR" sz="900" dirty="0" err="1">
                          <a:solidFill>
                            <a:schemeClr val="bg1"/>
                          </a:solidFill>
                        </a:rPr>
                        <a:t>Writier</a:t>
                      </a:r>
                      <a:endParaRPr lang="pt-BR" sz="900" dirty="0">
                        <a:solidFill>
                          <a:schemeClr val="bg1"/>
                        </a:solidFill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https://writier.io/</a:t>
                      </a: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651496"/>
                  </a:ext>
                </a:extLst>
              </a:tr>
              <a:tr h="191268">
                <a:tc>
                  <a:txBody>
                    <a:bodyPr/>
                    <a:lstStyle/>
                    <a:p>
                      <a:pPr algn="l"/>
                      <a:r>
                        <a:rPr lang="pt-BR" sz="900">
                          <a:solidFill>
                            <a:schemeClr val="bg1"/>
                          </a:solidFill>
                        </a:rPr>
                        <a:t> Writerly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900" dirty="0">
                          <a:solidFill>
                            <a:schemeClr val="bg1"/>
                          </a:solidFill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https://writerly.ai/</a:t>
                      </a: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21998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56DC254-6494-FC3E-4331-EE784060C9CE}"/>
              </a:ext>
            </a:extLst>
          </p:cNvPr>
          <p:cNvSpPr txBox="1"/>
          <p:nvPr/>
        </p:nvSpPr>
        <p:spPr>
          <a:xfrm>
            <a:off x="5607795" y="6409509"/>
            <a:ext cx="5809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Fonte: Chen, 2003. DOI: </a:t>
            </a:r>
            <a:r>
              <a:rPr lang="en-US" sz="1200" kern="1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https://doi.org/10.1097/JCMA.0000000000000900</a:t>
            </a:r>
            <a:r>
              <a:rPr lang="pt-BR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DAAF4B5-E860-62C9-1F6B-A1F4838E1F62}"/>
              </a:ext>
            </a:extLst>
          </p:cNvPr>
          <p:cNvSpPr txBox="1"/>
          <p:nvPr/>
        </p:nvSpPr>
        <p:spPr>
          <a:xfrm>
            <a:off x="5546835" y="1698172"/>
            <a:ext cx="5809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</a:rPr>
              <a:t>Ferramentas de IA em auxílio à escrita</a:t>
            </a:r>
          </a:p>
        </p:txBody>
      </p:sp>
    </p:spTree>
    <p:extLst>
      <p:ext uri="{BB962C8B-B14F-4D97-AF65-F5344CB8AC3E}">
        <p14:creationId xmlns:p14="http://schemas.microsoft.com/office/powerpoint/2010/main" val="109385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 err="1"/>
              <a:t>ChatGPT</a:t>
            </a:r>
            <a:r>
              <a:rPr lang="pt-BR" dirty="0"/>
              <a:t> e etapas exploratórias de pesquisa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2" y="2186639"/>
            <a:ext cx="2893876" cy="4100949"/>
          </a:xfrm>
        </p:spPr>
        <p:txBody>
          <a:bodyPr rtlCol="0"/>
          <a:lstStyle/>
          <a:p>
            <a:pPr rtl="0"/>
            <a:r>
              <a:rPr lang="pt-BR" sz="2800" dirty="0"/>
              <a:t>Um programa de IA pode ser usado em etapas iniciais de uma pesquisa</a:t>
            </a:r>
          </a:p>
          <a:p>
            <a:pPr rtl="0"/>
            <a:endParaRPr lang="pt-BR" sz="2200" dirty="0"/>
          </a:p>
          <a:p>
            <a:pPr rtl="0"/>
            <a:endParaRPr lang="pt-BR" sz="2200" dirty="0"/>
          </a:p>
          <a:p>
            <a:pPr rtl="0"/>
            <a:endParaRPr lang="pt-BR" sz="2200" dirty="0"/>
          </a:p>
        </p:txBody>
      </p:sp>
      <p:pic>
        <p:nvPicPr>
          <p:cNvPr id="7" name="Imagem 6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5E18A7AA-49FF-3B9C-E692-035B0AB79F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198" y="1419551"/>
            <a:ext cx="6057282" cy="543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 err="1"/>
              <a:t>ChatGPT</a:t>
            </a:r>
            <a:r>
              <a:rPr lang="pt-BR" dirty="0"/>
              <a:t> e etapas exploratórias de pesquisa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2" y="2186639"/>
            <a:ext cx="2893876" cy="4100949"/>
          </a:xfrm>
        </p:spPr>
        <p:txBody>
          <a:bodyPr rtlCol="0"/>
          <a:lstStyle/>
          <a:p>
            <a:pPr rtl="0"/>
            <a:r>
              <a:rPr lang="pt-BR" sz="2800" dirty="0"/>
              <a:t>Mas com certo cuidado e reflexividade, sem automatismo</a:t>
            </a:r>
          </a:p>
          <a:p>
            <a:pPr rtl="0"/>
            <a:r>
              <a:rPr lang="pt-BR" sz="2800" b="1" dirty="0">
                <a:solidFill>
                  <a:srgbClr val="FF0000"/>
                </a:solidFill>
              </a:rPr>
              <a:t>Todas as referências ao lado foram inventadas pelo programa!</a:t>
            </a:r>
          </a:p>
          <a:p>
            <a:pPr rtl="0"/>
            <a:endParaRPr lang="pt-BR" sz="2200" dirty="0"/>
          </a:p>
          <a:p>
            <a:pPr rtl="0"/>
            <a:endParaRPr lang="pt-BR" sz="2200" dirty="0"/>
          </a:p>
          <a:p>
            <a:pPr rtl="0"/>
            <a:endParaRPr lang="pt-BR" sz="2200" dirty="0"/>
          </a:p>
        </p:txBody>
      </p:sp>
      <p:pic>
        <p:nvPicPr>
          <p:cNvPr id="4" name="Imagem 3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172CE446-F4DA-73FD-0860-2258FBA100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40" y="1125462"/>
            <a:ext cx="6988638" cy="573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4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1">
            <a:extLst>
              <a:ext uri="{FF2B5EF4-FFF2-40B4-BE49-F238E27FC236}">
                <a16:creationId xmlns:a16="http://schemas.microsoft.com/office/drawing/2014/main" id="{F5EF9B4F-FD9C-348D-E8AE-420BB5A59D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E6C2A55D-2821-6103-9B3F-6F79FEED6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94" y="4830694"/>
            <a:ext cx="4941477" cy="610863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00B050"/>
                </a:solidFill>
                <a:latin typeface="+mj-lt"/>
              </a:rPr>
              <a:t>Usos do </a:t>
            </a:r>
            <a:r>
              <a:rPr lang="pt-BR" dirty="0" err="1">
                <a:solidFill>
                  <a:srgbClr val="00B050"/>
                </a:solidFill>
                <a:latin typeface="+mj-lt"/>
              </a:rPr>
              <a:t>ChatBot</a:t>
            </a:r>
            <a:r>
              <a:rPr lang="pt-BR" dirty="0">
                <a:solidFill>
                  <a:srgbClr val="00B050"/>
                </a:solidFill>
                <a:latin typeface="+mj-lt"/>
              </a:rPr>
              <a:t> na vida acadêmica - Prof. Dr. Márcio Telles (UTP)</a:t>
            </a:r>
            <a:br>
              <a:rPr lang="pt-BR" dirty="0">
                <a:solidFill>
                  <a:srgbClr val="00B050"/>
                </a:solidFill>
              </a:rPr>
            </a:br>
            <a:endParaRPr lang="pt-B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4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/>
              <a:t>1. Parafraseador de fichamentos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186640"/>
            <a:ext cx="10087155" cy="574318"/>
          </a:xfrm>
        </p:spPr>
        <p:txBody>
          <a:bodyPr rtlCol="0"/>
          <a:lstStyle/>
          <a:p>
            <a:pPr rtl="0"/>
            <a:r>
              <a:rPr lang="pt-BR" sz="2200" dirty="0"/>
              <a:t>Sempre preferi usar paráfrase nas minhas fichas, em vez de cópia "entre aspas". Mas era um trabalho lento e tedioso. Agora, copio o trecho que realcei no PDF, colo no </a:t>
            </a:r>
            <a:r>
              <a:rPr lang="pt-BR" sz="2200" dirty="0" err="1"/>
              <a:t>ChatGPT</a:t>
            </a:r>
            <a:r>
              <a:rPr lang="pt-BR" sz="2200" dirty="0"/>
              <a:t> e peço para ele "Resumir" ("</a:t>
            </a:r>
            <a:r>
              <a:rPr lang="pt-BR" sz="2200" dirty="0" err="1"/>
              <a:t>Summarize</a:t>
            </a:r>
            <a:r>
              <a:rPr lang="pt-BR" sz="2200" dirty="0"/>
              <a:t> it", uso sobretudo em inglês). A cópia de um parágrafo vira uma ideia de 2 ou 3 linhas, bem objetiva. O essencial do que você precisa lembrar.</a:t>
            </a:r>
          </a:p>
          <a:p>
            <a:pPr rtl="0"/>
            <a:r>
              <a:rPr lang="pt-BR" sz="2200" dirty="0"/>
              <a:t>Bônus 1: com o tempo, o </a:t>
            </a:r>
            <a:r>
              <a:rPr lang="pt-BR" sz="2200" dirty="0" err="1"/>
              <a:t>ChatGPT</a:t>
            </a:r>
            <a:r>
              <a:rPr lang="pt-BR" sz="2200" dirty="0"/>
              <a:t> aprende o texto que você está fichando. Ele irá completar informações quando um pedido de resumo for muito reduzido. É interessante para aprender o ponto central do texto. Atenção: isso não elimina o trabalho humano de averiguar se o resumo automático é fiel à ideia expressa no texto. Portanto, leitura crítica e boa interpretação de texto é ainda (senão mais) essencial!</a:t>
            </a:r>
          </a:p>
          <a:p>
            <a:pPr rtl="0"/>
            <a:r>
              <a:rPr lang="pt-BR" sz="2200" dirty="0"/>
              <a:t>Bônus 2: não entendeu um conceito ou ideia? Peça para o </a:t>
            </a:r>
            <a:r>
              <a:rPr lang="pt-BR" sz="2200" dirty="0" err="1"/>
              <a:t>ChatGPT</a:t>
            </a:r>
            <a:r>
              <a:rPr lang="pt-BR" sz="2200" dirty="0"/>
              <a:t> explicar ("</a:t>
            </a:r>
            <a:r>
              <a:rPr lang="pt-BR" sz="2200" dirty="0" err="1"/>
              <a:t>Explain</a:t>
            </a:r>
            <a:r>
              <a:rPr lang="pt-BR" sz="2200" dirty="0"/>
              <a:t>"). Nem sempre está certo, mas quase nunca está completamente errado. É um ponto de partida.</a:t>
            </a:r>
          </a:p>
        </p:txBody>
      </p:sp>
    </p:spTree>
    <p:extLst>
      <p:ext uri="{BB962C8B-B14F-4D97-AF65-F5344CB8AC3E}">
        <p14:creationId xmlns:p14="http://schemas.microsoft.com/office/powerpoint/2010/main" val="263450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2. Burocracia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2" y="2186640"/>
            <a:ext cx="8998584" cy="574318"/>
          </a:xfrm>
        </p:spPr>
        <p:txBody>
          <a:bodyPr rtlCol="0"/>
          <a:lstStyle/>
          <a:p>
            <a:pPr rtl="0"/>
            <a:r>
              <a:rPr lang="pt-BR" sz="2800" dirty="0"/>
              <a:t>Sabe aqueles formulários tediosos que precisamos preencher? Ele faz muito bem. Preenchi já relatórios de extensão com ele. Você precisa dar as informações básicas que ele faz o resto. Por exemplo: "Escreva um texto explicando como a oficina X foi um sucesso. Ela teve X participantes. Descreva que as atividades foram Y. Fale que discutimos sobre os conceitos Z de XY. Diga que os participantes se engajaram nas discussões." </a:t>
            </a:r>
            <a:r>
              <a:rPr lang="pt-BR" sz="2800" dirty="0" err="1"/>
              <a:t>Voilá</a:t>
            </a:r>
            <a:r>
              <a:rPr lang="pt-BR" sz="2800" dirty="0"/>
              <a:t>! Dois parágrafos excelentes em segundos, que levaríamos minutos para escrever - ou então procrastinaríamos </a:t>
            </a:r>
            <a:r>
              <a:rPr lang="pt-BR" sz="2800" dirty="0" err="1"/>
              <a:t>pq</a:t>
            </a:r>
            <a:r>
              <a:rPr lang="pt-BR" sz="2800" dirty="0"/>
              <a:t> a atividade é muito chata!</a:t>
            </a:r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3. Escritor de </a:t>
            </a:r>
            <a:r>
              <a:rPr lang="pt-BR" dirty="0" err="1"/>
              <a:t>emails</a:t>
            </a:r>
            <a:endParaRPr lang="pt-BR" dirty="0"/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221475"/>
            <a:ext cx="9538515" cy="574318"/>
          </a:xfrm>
        </p:spPr>
        <p:txBody>
          <a:bodyPr rtlCol="0"/>
          <a:lstStyle/>
          <a:p>
            <a:pPr rtl="0"/>
            <a:r>
              <a:rPr lang="pt-BR" sz="2800" dirty="0"/>
              <a:t>Talvez seja eu e minha fobia social leve, mas acho escrever </a:t>
            </a:r>
            <a:r>
              <a:rPr lang="pt-BR" sz="2800" dirty="0" err="1"/>
              <a:t>emails</a:t>
            </a:r>
            <a:r>
              <a:rPr lang="pt-BR" sz="2800" dirty="0"/>
              <a:t> algo cansativo e costumo enrolar dias até responder. Com o </a:t>
            </a:r>
            <a:r>
              <a:rPr lang="pt-BR" sz="2800" dirty="0" err="1"/>
              <a:t>ChatGPT</a:t>
            </a:r>
            <a:r>
              <a:rPr lang="pt-BR" sz="2800" dirty="0"/>
              <a:t>, peço para ele escrever os </a:t>
            </a:r>
            <a:r>
              <a:rPr lang="pt-BR" sz="2800" dirty="0" err="1"/>
              <a:t>emails</a:t>
            </a:r>
            <a:r>
              <a:rPr lang="pt-BR" sz="2800" dirty="0"/>
              <a:t> para mim. De novo, é preciso fornecer o básico. Por </a:t>
            </a:r>
            <a:r>
              <a:rPr lang="pt-BR" sz="2800" dirty="0" err="1"/>
              <a:t>ex</a:t>
            </a:r>
            <a:r>
              <a:rPr lang="pt-BR" sz="2800" dirty="0"/>
              <a:t>: "Escreva um </a:t>
            </a:r>
            <a:r>
              <a:rPr lang="pt-BR" sz="2800" dirty="0" err="1"/>
              <a:t>email</a:t>
            </a:r>
            <a:r>
              <a:rPr lang="pt-BR" sz="2800" dirty="0"/>
              <a:t> para fulano X agradecendo pela participação dele no evento Y. Diga que gostei muito do aspecto TAL. Finalize dizendo que gostaria de manter contato e desejando um bom ano." Ele lhe dá o básico da forma do </a:t>
            </a:r>
            <a:r>
              <a:rPr lang="pt-BR" sz="2800" dirty="0" err="1"/>
              <a:t>email</a:t>
            </a:r>
            <a:r>
              <a:rPr lang="pt-BR" sz="2800" dirty="0"/>
              <a:t>, cabendo a você dar toques mais pessoais. (Podemos discutir a ética disso, mas, honestamente, há tanta comunicação interpessoal que parece automatizada que creio que tanto faz).</a:t>
            </a:r>
          </a:p>
        </p:txBody>
      </p:sp>
    </p:spTree>
    <p:extLst>
      <p:ext uri="{BB962C8B-B14F-4D97-AF65-F5344CB8AC3E}">
        <p14:creationId xmlns:p14="http://schemas.microsoft.com/office/powerpoint/2010/main" val="35882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8101601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4. Escritor de textos-padrão</a:t>
            </a:r>
          </a:p>
        </p:txBody>
      </p:sp>
      <p:sp>
        <p:nvSpPr>
          <p:cNvPr id="44" name="Espaço Reservado para Texto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1" y="2221475"/>
            <a:ext cx="9538515" cy="574318"/>
          </a:xfrm>
        </p:spPr>
        <p:txBody>
          <a:bodyPr rtlCol="0"/>
          <a:lstStyle/>
          <a:p>
            <a:pPr rtl="0"/>
            <a:r>
              <a:rPr lang="pt-BR" sz="2800" dirty="0"/>
              <a:t>Esse é o melhor uso, na minha opinião. Assim como </a:t>
            </a:r>
            <a:r>
              <a:rPr lang="pt-BR" sz="2800" dirty="0" err="1"/>
              <a:t>emails</a:t>
            </a:r>
            <a:r>
              <a:rPr lang="pt-BR" sz="2800" dirty="0"/>
              <a:t> seguem uma certa estrutura, o </a:t>
            </a:r>
            <a:r>
              <a:rPr lang="pt-BR" sz="2800" dirty="0" err="1"/>
              <a:t>ChatGPT</a:t>
            </a:r>
            <a:r>
              <a:rPr lang="pt-BR" sz="2800" dirty="0"/>
              <a:t> é muito bom em montar a estrutura de textos padronizados, como aplicação de bolsas, carta de recomendação, pedidos de informação etc. Apliquei para uma </a:t>
            </a:r>
            <a:r>
              <a:rPr lang="pt-BR" sz="2800" dirty="0" err="1"/>
              <a:t>scholarship</a:t>
            </a:r>
            <a:r>
              <a:rPr lang="pt-BR" sz="2800" dirty="0"/>
              <a:t> usando uma carta escrita por ele. Bati com dicas na Internet sobre o padrão desse tipo de carta e ele acertou 10/10. A estrutura dada pelo </a:t>
            </a:r>
            <a:r>
              <a:rPr lang="pt-BR" sz="2800" dirty="0" err="1"/>
              <a:t>ChatGPT</a:t>
            </a:r>
            <a:r>
              <a:rPr lang="pt-BR" sz="2800" dirty="0"/>
              <a:t> precisa ser otimizada pelo agente humano, claro, mas é um ótimo ponto de partida.</a:t>
            </a:r>
          </a:p>
        </p:txBody>
      </p:sp>
    </p:spTree>
    <p:extLst>
      <p:ext uri="{BB962C8B-B14F-4D97-AF65-F5344CB8AC3E}">
        <p14:creationId xmlns:p14="http://schemas.microsoft.com/office/powerpoint/2010/main" val="3015573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2237567.tgt.Office_49129298_TF78853419_Win32_OJ110714667.potx" id="{C353CE3D-D7F0-422D-A216-52C18635942F}" vid="{EE103BC0-2632-4BBB-A623-0112C1D09C7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{9F47C008-B950-4921-BAB4-10AEF5D2CFDD}tf78853419_win32</Template>
  <TotalTime>3744</TotalTime>
  <Words>1412</Words>
  <Application>Microsoft Office PowerPoint</Application>
  <PresentationFormat>Widescreen</PresentationFormat>
  <Paragraphs>89</Paragraphs>
  <Slides>15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Franklin Gothic Demi</vt:lpstr>
      <vt:lpstr>Wingdings</vt:lpstr>
      <vt:lpstr>Tema 1</vt:lpstr>
      <vt:lpstr>Possíveis usos de IAs na pesquisa</vt:lpstr>
      <vt:lpstr>IAs e tarefas de pesquisa</vt:lpstr>
      <vt:lpstr>ChatGPT e etapas exploratórias de pesquisa</vt:lpstr>
      <vt:lpstr>ChatGPT e etapas exploratórias de pesquisa</vt:lpstr>
      <vt:lpstr>Usos do ChatBot na vida acadêmica - Prof. Dr. Márcio Telles (UTP) </vt:lpstr>
      <vt:lpstr>1. Parafraseador de fichamentos</vt:lpstr>
      <vt:lpstr>2. Burocracia</vt:lpstr>
      <vt:lpstr>3. Escritor de emails</vt:lpstr>
      <vt:lpstr>4. Escritor de textos-padrão</vt:lpstr>
      <vt:lpstr>5. Estruturador de artigo</vt:lpstr>
      <vt:lpstr>6. Transcrição de áudio</vt:lpstr>
      <vt:lpstr>7. Adeus pânico da página em branco</vt:lpstr>
      <vt:lpstr>8. Lista de estudo</vt:lpstr>
      <vt:lpstr>8. Eliminador de caracteres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Possíveis usos do ChatGPT na vida acadêmica</dc:title>
  <dc:creator>Revisor</dc:creator>
  <cp:lastModifiedBy>Revisor</cp:lastModifiedBy>
  <cp:revision>3</cp:revision>
  <dcterms:created xsi:type="dcterms:W3CDTF">2023-04-25T19:33:40Z</dcterms:created>
  <dcterms:modified xsi:type="dcterms:W3CDTF">2023-04-28T09:58:26Z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