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4328" r:id="rId1"/>
  </p:sldMasterIdLst>
  <p:notesMasterIdLst>
    <p:notesMasterId r:id="rId52"/>
  </p:notesMasterIdLst>
  <p:sldIdLst>
    <p:sldId id="256" r:id="rId2"/>
    <p:sldId id="290" r:id="rId3"/>
    <p:sldId id="470" r:id="rId4"/>
    <p:sldId id="432" r:id="rId5"/>
    <p:sldId id="433" r:id="rId6"/>
    <p:sldId id="428" r:id="rId7"/>
    <p:sldId id="438" r:id="rId8"/>
    <p:sldId id="439" r:id="rId9"/>
    <p:sldId id="426" r:id="rId10"/>
    <p:sldId id="429" r:id="rId11"/>
    <p:sldId id="434" r:id="rId12"/>
    <p:sldId id="430" r:id="rId13"/>
    <p:sldId id="431" r:id="rId14"/>
    <p:sldId id="405" r:id="rId15"/>
    <p:sldId id="443" r:id="rId16"/>
    <p:sldId id="444" r:id="rId17"/>
    <p:sldId id="445" r:id="rId18"/>
    <p:sldId id="406" r:id="rId19"/>
    <p:sldId id="446" r:id="rId20"/>
    <p:sldId id="447" r:id="rId21"/>
    <p:sldId id="448" r:id="rId22"/>
    <p:sldId id="469" r:id="rId23"/>
    <p:sldId id="449" r:id="rId24"/>
    <p:sldId id="291" r:id="rId25"/>
    <p:sldId id="440" r:id="rId26"/>
    <p:sldId id="441" r:id="rId27"/>
    <p:sldId id="404" r:id="rId28"/>
    <p:sldId id="442" r:id="rId29"/>
    <p:sldId id="435" r:id="rId30"/>
    <p:sldId id="395" r:id="rId31"/>
    <p:sldId id="450" r:id="rId32"/>
    <p:sldId id="408" r:id="rId33"/>
    <p:sldId id="451" r:id="rId34"/>
    <p:sldId id="452" r:id="rId35"/>
    <p:sldId id="454" r:id="rId36"/>
    <p:sldId id="455" r:id="rId37"/>
    <p:sldId id="456" r:id="rId38"/>
    <p:sldId id="471" r:id="rId39"/>
    <p:sldId id="472" r:id="rId40"/>
    <p:sldId id="457" r:id="rId41"/>
    <p:sldId id="458" r:id="rId42"/>
    <p:sldId id="409" r:id="rId43"/>
    <p:sldId id="462" r:id="rId44"/>
    <p:sldId id="463" r:id="rId45"/>
    <p:sldId id="464" r:id="rId46"/>
    <p:sldId id="465" r:id="rId47"/>
    <p:sldId id="466" r:id="rId48"/>
    <p:sldId id="467" r:id="rId49"/>
    <p:sldId id="468" r:id="rId50"/>
    <p:sldId id="427" r:id="rId51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âmela Teixeira Ribeiro" initials="PTR" lastIdx="7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3014" autoAdjust="0"/>
  </p:normalViewPr>
  <p:slideViewPr>
    <p:cSldViewPr>
      <p:cViewPr varScale="1">
        <p:scale>
          <a:sx n="62" d="100"/>
          <a:sy n="62" d="100"/>
        </p:scale>
        <p:origin x="165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7554"/>
    </p:cViewPr>
  </p:sorterViewPr>
  <p:notesViewPr>
    <p:cSldViewPr>
      <p:cViewPr varScale="1">
        <p:scale>
          <a:sx n="51" d="100"/>
          <a:sy n="51" d="100"/>
        </p:scale>
        <p:origin x="2624" y="4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commentAuthors" Target="commentAuthor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AEBB45F-7180-40D4-9234-D6A9537D506D}" type="doc">
      <dgm:prSet loTypeId="urn:microsoft.com/office/officeart/2008/layout/RadialCluster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565FC548-2410-4B77-BDF3-FB1E3782AC5B}">
      <dgm:prSet phldrT="[Texto]"/>
      <dgm:spPr/>
      <dgm:t>
        <a:bodyPr/>
        <a:lstStyle/>
        <a:p>
          <a:r>
            <a:rPr lang="pt-BR" dirty="0"/>
            <a:t>TERMINOLOGIA</a:t>
          </a:r>
        </a:p>
      </dgm:t>
    </dgm:pt>
    <dgm:pt modelId="{7B21778D-F399-47CE-BC5A-8FA7DB129E96}" type="parTrans" cxnId="{80395001-F40E-493D-B9AA-FADFC600A4B5}">
      <dgm:prSet/>
      <dgm:spPr/>
      <dgm:t>
        <a:bodyPr/>
        <a:lstStyle/>
        <a:p>
          <a:endParaRPr lang="pt-BR"/>
        </a:p>
      </dgm:t>
    </dgm:pt>
    <dgm:pt modelId="{279ABFFB-9CE4-4CDD-8075-8A81775FC477}" type="sibTrans" cxnId="{80395001-F40E-493D-B9AA-FADFC600A4B5}">
      <dgm:prSet/>
      <dgm:spPr/>
      <dgm:t>
        <a:bodyPr/>
        <a:lstStyle/>
        <a:p>
          <a:endParaRPr lang="pt-BR"/>
        </a:p>
      </dgm:t>
    </dgm:pt>
    <dgm:pt modelId="{2683CC66-8DF8-44DE-911D-DC745FA545A9}">
      <dgm:prSet phldrT="[Texto]"/>
      <dgm:spPr/>
      <dgm:t>
        <a:bodyPr/>
        <a:lstStyle/>
        <a:p>
          <a:r>
            <a:rPr lang="pt-BR" dirty="0"/>
            <a:t>Filosofia</a:t>
          </a:r>
        </a:p>
      </dgm:t>
    </dgm:pt>
    <dgm:pt modelId="{7C9876D8-5284-44B3-91C0-B253D6A4C321}" type="parTrans" cxnId="{5A95D820-6A57-48F5-8162-C22E149D18D4}">
      <dgm:prSet/>
      <dgm:spPr/>
      <dgm:t>
        <a:bodyPr/>
        <a:lstStyle/>
        <a:p>
          <a:endParaRPr lang="pt-BR"/>
        </a:p>
      </dgm:t>
    </dgm:pt>
    <dgm:pt modelId="{549FB98D-6A81-44DF-A6AA-3F618ED092DD}" type="sibTrans" cxnId="{5A95D820-6A57-48F5-8162-C22E149D18D4}">
      <dgm:prSet/>
      <dgm:spPr/>
      <dgm:t>
        <a:bodyPr/>
        <a:lstStyle/>
        <a:p>
          <a:endParaRPr lang="pt-BR"/>
        </a:p>
      </dgm:t>
    </dgm:pt>
    <dgm:pt modelId="{EFB98B3E-40B0-4B64-A332-127B47D33040}">
      <dgm:prSet phldrT="[Texto]"/>
      <dgm:spPr/>
      <dgm:t>
        <a:bodyPr/>
        <a:lstStyle/>
        <a:p>
          <a:r>
            <a:rPr lang="pt-BR" dirty="0"/>
            <a:t>Teoria do Conhecimento</a:t>
          </a:r>
        </a:p>
      </dgm:t>
    </dgm:pt>
    <dgm:pt modelId="{E3B7F831-C281-4C2D-8440-D35C5DDEE8A8}" type="parTrans" cxnId="{0136F6D1-BD57-4A42-B804-383F1D10258A}">
      <dgm:prSet/>
      <dgm:spPr/>
      <dgm:t>
        <a:bodyPr/>
        <a:lstStyle/>
        <a:p>
          <a:endParaRPr lang="pt-BR"/>
        </a:p>
      </dgm:t>
    </dgm:pt>
    <dgm:pt modelId="{D8F01396-EC75-4AFF-8C2C-635A812F5109}" type="sibTrans" cxnId="{0136F6D1-BD57-4A42-B804-383F1D10258A}">
      <dgm:prSet/>
      <dgm:spPr/>
      <dgm:t>
        <a:bodyPr/>
        <a:lstStyle/>
        <a:p>
          <a:endParaRPr lang="pt-BR"/>
        </a:p>
      </dgm:t>
    </dgm:pt>
    <dgm:pt modelId="{E0B4F4BE-AC7E-40C0-8D62-E081B584120C}">
      <dgm:prSet phldrT="[Texto]"/>
      <dgm:spPr/>
      <dgm:t>
        <a:bodyPr/>
        <a:lstStyle/>
        <a:p>
          <a:r>
            <a:rPr lang="pt-BR" dirty="0"/>
            <a:t>Linguística</a:t>
          </a:r>
        </a:p>
      </dgm:t>
    </dgm:pt>
    <dgm:pt modelId="{DF7AE28D-B599-4B63-9EEF-9205A363DB5C}" type="parTrans" cxnId="{B9D3E9DA-8FC9-4715-8C0F-032CD12C6E56}">
      <dgm:prSet/>
      <dgm:spPr/>
      <dgm:t>
        <a:bodyPr/>
        <a:lstStyle/>
        <a:p>
          <a:endParaRPr lang="pt-BR"/>
        </a:p>
      </dgm:t>
    </dgm:pt>
    <dgm:pt modelId="{E9B4A89E-9E94-4E63-9EFB-E1974FE35C79}" type="sibTrans" cxnId="{B9D3E9DA-8FC9-4715-8C0F-032CD12C6E56}">
      <dgm:prSet/>
      <dgm:spPr/>
      <dgm:t>
        <a:bodyPr/>
        <a:lstStyle/>
        <a:p>
          <a:endParaRPr lang="pt-BR"/>
        </a:p>
      </dgm:t>
    </dgm:pt>
    <dgm:pt modelId="{F348B8E8-D3A5-4C55-A4BF-82B4EE772A17}">
      <dgm:prSet/>
      <dgm:spPr/>
      <dgm:t>
        <a:bodyPr/>
        <a:lstStyle/>
        <a:p>
          <a:r>
            <a:rPr lang="pt-BR" dirty="0"/>
            <a:t>Biblioteconomia</a:t>
          </a:r>
        </a:p>
      </dgm:t>
    </dgm:pt>
    <dgm:pt modelId="{3BB6AD92-F50F-4E60-80DE-D79E10BB1074}" type="parTrans" cxnId="{5AC3C29A-2C65-46C8-9DD7-FCE7E8B34417}">
      <dgm:prSet/>
      <dgm:spPr/>
      <dgm:t>
        <a:bodyPr/>
        <a:lstStyle/>
        <a:p>
          <a:endParaRPr lang="pt-BR"/>
        </a:p>
      </dgm:t>
    </dgm:pt>
    <dgm:pt modelId="{C538CD29-3859-427F-982C-E299A0A3AD85}" type="sibTrans" cxnId="{5AC3C29A-2C65-46C8-9DD7-FCE7E8B34417}">
      <dgm:prSet/>
      <dgm:spPr/>
      <dgm:t>
        <a:bodyPr/>
        <a:lstStyle/>
        <a:p>
          <a:endParaRPr lang="pt-BR"/>
        </a:p>
      </dgm:t>
    </dgm:pt>
    <dgm:pt modelId="{5537EAA2-24B0-4FB2-AAE7-AAD0E55FA668}" type="pres">
      <dgm:prSet presAssocID="{DAEBB45F-7180-40D4-9234-D6A9537D506D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pt-BR"/>
        </a:p>
      </dgm:t>
    </dgm:pt>
    <dgm:pt modelId="{5E39C243-C4FD-4F2B-A4A0-E6ADAA31DA10}" type="pres">
      <dgm:prSet presAssocID="{565FC548-2410-4B77-BDF3-FB1E3782AC5B}" presName="singleCycle" presStyleCnt="0"/>
      <dgm:spPr/>
    </dgm:pt>
    <dgm:pt modelId="{AFD185A6-7CA5-4BA0-8FA9-C93E826D1E78}" type="pres">
      <dgm:prSet presAssocID="{565FC548-2410-4B77-BDF3-FB1E3782AC5B}" presName="singleCenter" presStyleLbl="node1" presStyleIdx="0" presStyleCnt="5" custScaleX="201585">
        <dgm:presLayoutVars>
          <dgm:chMax val="7"/>
          <dgm:chPref val="7"/>
        </dgm:presLayoutVars>
      </dgm:prSet>
      <dgm:spPr/>
      <dgm:t>
        <a:bodyPr/>
        <a:lstStyle/>
        <a:p>
          <a:endParaRPr lang="pt-BR"/>
        </a:p>
      </dgm:t>
    </dgm:pt>
    <dgm:pt modelId="{227114CA-7AAE-4B6E-A8E3-4B70E2F981D6}" type="pres">
      <dgm:prSet presAssocID="{7C9876D8-5284-44B3-91C0-B253D6A4C321}" presName="Name56" presStyleLbl="parChTrans1D2" presStyleIdx="0" presStyleCnt="4"/>
      <dgm:spPr/>
      <dgm:t>
        <a:bodyPr/>
        <a:lstStyle/>
        <a:p>
          <a:endParaRPr lang="pt-BR"/>
        </a:p>
      </dgm:t>
    </dgm:pt>
    <dgm:pt modelId="{D13AB9D4-5FF6-40F6-B880-B7E2B2A62C0D}" type="pres">
      <dgm:prSet presAssocID="{2683CC66-8DF8-44DE-911D-DC745FA545A9}" presName="text0" presStyleLbl="node1" presStyleIdx="1" presStyleCnt="5" custScaleX="235428" custScaleY="64795" custRadScaleRad="106792" custRadScaleInc="-169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40C1155-FE12-4221-BFF3-DFF9F9F7557D}" type="pres">
      <dgm:prSet presAssocID="{E3B7F831-C281-4C2D-8440-D35C5DDEE8A8}" presName="Name56" presStyleLbl="parChTrans1D2" presStyleIdx="1" presStyleCnt="4"/>
      <dgm:spPr/>
      <dgm:t>
        <a:bodyPr/>
        <a:lstStyle/>
        <a:p>
          <a:endParaRPr lang="pt-BR"/>
        </a:p>
      </dgm:t>
    </dgm:pt>
    <dgm:pt modelId="{5DF3F6C5-5617-4004-B375-F55D0ADE5C45}" type="pres">
      <dgm:prSet presAssocID="{EFB98B3E-40B0-4B64-A332-127B47D33040}" presName="text0" presStyleLbl="node1" presStyleIdx="2" presStyleCnt="5" custScaleX="239031" custScaleY="101469" custRadScaleRad="174933" custRadScaleInc="-49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7D29A4E-6163-40A0-A4D3-BC19DE5413EC}" type="pres">
      <dgm:prSet presAssocID="{DF7AE28D-B599-4B63-9EEF-9205A363DB5C}" presName="Name56" presStyleLbl="parChTrans1D2" presStyleIdx="2" presStyleCnt="4"/>
      <dgm:spPr/>
      <dgm:t>
        <a:bodyPr/>
        <a:lstStyle/>
        <a:p>
          <a:endParaRPr lang="pt-BR"/>
        </a:p>
      </dgm:t>
    </dgm:pt>
    <dgm:pt modelId="{E95EE509-610D-47A0-B5E3-70BD8EEAE812}" type="pres">
      <dgm:prSet presAssocID="{E0B4F4BE-AC7E-40C0-8D62-E081B584120C}" presName="text0" presStyleLbl="node1" presStyleIdx="3" presStyleCnt="5" custScaleX="250949" custScaleY="8146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9C48FAD-DED8-407B-B4DA-D69D0E80A3EE}" type="pres">
      <dgm:prSet presAssocID="{3BB6AD92-F50F-4E60-80DE-D79E10BB1074}" presName="Name56" presStyleLbl="parChTrans1D2" presStyleIdx="3" presStyleCnt="4"/>
      <dgm:spPr/>
      <dgm:t>
        <a:bodyPr/>
        <a:lstStyle/>
        <a:p>
          <a:endParaRPr lang="pt-BR"/>
        </a:p>
      </dgm:t>
    </dgm:pt>
    <dgm:pt modelId="{A6341D6B-1089-4410-994A-57734C5AE3A9}" type="pres">
      <dgm:prSet presAssocID="{F348B8E8-D3A5-4C55-A4BF-82B4EE772A17}" presName="text0" presStyleLbl="node1" presStyleIdx="4" presStyleCnt="5" custScaleX="218044" custScaleY="91540" custRadScaleRad="183448" custRadScaleInc="113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C6052A3D-5963-41E0-963B-BF41CD505189}" type="presOf" srcId="{EFB98B3E-40B0-4B64-A332-127B47D33040}" destId="{5DF3F6C5-5617-4004-B375-F55D0ADE5C45}" srcOrd="0" destOrd="0" presId="urn:microsoft.com/office/officeart/2008/layout/RadialCluster"/>
    <dgm:cxn modelId="{FA767A64-561F-430E-8C4B-DEDB03F0A737}" type="presOf" srcId="{F348B8E8-D3A5-4C55-A4BF-82B4EE772A17}" destId="{A6341D6B-1089-4410-994A-57734C5AE3A9}" srcOrd="0" destOrd="0" presId="urn:microsoft.com/office/officeart/2008/layout/RadialCluster"/>
    <dgm:cxn modelId="{0A68153B-FCE5-443C-9211-343F5271BBF7}" type="presOf" srcId="{565FC548-2410-4B77-BDF3-FB1E3782AC5B}" destId="{AFD185A6-7CA5-4BA0-8FA9-C93E826D1E78}" srcOrd="0" destOrd="0" presId="urn:microsoft.com/office/officeart/2008/layout/RadialCluster"/>
    <dgm:cxn modelId="{0136F6D1-BD57-4A42-B804-383F1D10258A}" srcId="{565FC548-2410-4B77-BDF3-FB1E3782AC5B}" destId="{EFB98B3E-40B0-4B64-A332-127B47D33040}" srcOrd="1" destOrd="0" parTransId="{E3B7F831-C281-4C2D-8440-D35C5DDEE8A8}" sibTransId="{D8F01396-EC75-4AFF-8C2C-635A812F5109}"/>
    <dgm:cxn modelId="{7C920F6B-2AA2-4E64-9DDD-DBA499BE8D0C}" type="presOf" srcId="{7C9876D8-5284-44B3-91C0-B253D6A4C321}" destId="{227114CA-7AAE-4B6E-A8E3-4B70E2F981D6}" srcOrd="0" destOrd="0" presId="urn:microsoft.com/office/officeart/2008/layout/RadialCluster"/>
    <dgm:cxn modelId="{301ECFB3-8710-4BC7-921D-95B66A59471C}" type="presOf" srcId="{DAEBB45F-7180-40D4-9234-D6A9537D506D}" destId="{5537EAA2-24B0-4FB2-AAE7-AAD0E55FA668}" srcOrd="0" destOrd="0" presId="urn:microsoft.com/office/officeart/2008/layout/RadialCluster"/>
    <dgm:cxn modelId="{B9D3E9DA-8FC9-4715-8C0F-032CD12C6E56}" srcId="{565FC548-2410-4B77-BDF3-FB1E3782AC5B}" destId="{E0B4F4BE-AC7E-40C0-8D62-E081B584120C}" srcOrd="2" destOrd="0" parTransId="{DF7AE28D-B599-4B63-9EEF-9205A363DB5C}" sibTransId="{E9B4A89E-9E94-4E63-9EFB-E1974FE35C79}"/>
    <dgm:cxn modelId="{5269284F-E83C-4BEE-9DE7-452ACEAF6B85}" type="presOf" srcId="{E0B4F4BE-AC7E-40C0-8D62-E081B584120C}" destId="{E95EE509-610D-47A0-B5E3-70BD8EEAE812}" srcOrd="0" destOrd="0" presId="urn:microsoft.com/office/officeart/2008/layout/RadialCluster"/>
    <dgm:cxn modelId="{65C694FA-72A9-4363-9DAA-E7D77671968A}" type="presOf" srcId="{2683CC66-8DF8-44DE-911D-DC745FA545A9}" destId="{D13AB9D4-5FF6-40F6-B880-B7E2B2A62C0D}" srcOrd="0" destOrd="0" presId="urn:microsoft.com/office/officeart/2008/layout/RadialCluster"/>
    <dgm:cxn modelId="{1F7AAB85-D194-4B2B-867B-1B1F267BB0A2}" type="presOf" srcId="{DF7AE28D-B599-4B63-9EEF-9205A363DB5C}" destId="{17D29A4E-6163-40A0-A4D3-BC19DE5413EC}" srcOrd="0" destOrd="0" presId="urn:microsoft.com/office/officeart/2008/layout/RadialCluster"/>
    <dgm:cxn modelId="{80395001-F40E-493D-B9AA-FADFC600A4B5}" srcId="{DAEBB45F-7180-40D4-9234-D6A9537D506D}" destId="{565FC548-2410-4B77-BDF3-FB1E3782AC5B}" srcOrd="0" destOrd="0" parTransId="{7B21778D-F399-47CE-BC5A-8FA7DB129E96}" sibTransId="{279ABFFB-9CE4-4CDD-8075-8A81775FC477}"/>
    <dgm:cxn modelId="{5A95D820-6A57-48F5-8162-C22E149D18D4}" srcId="{565FC548-2410-4B77-BDF3-FB1E3782AC5B}" destId="{2683CC66-8DF8-44DE-911D-DC745FA545A9}" srcOrd="0" destOrd="0" parTransId="{7C9876D8-5284-44B3-91C0-B253D6A4C321}" sibTransId="{549FB98D-6A81-44DF-A6AA-3F618ED092DD}"/>
    <dgm:cxn modelId="{B11168AC-1D05-4B24-855E-01E5AB0CF0A8}" type="presOf" srcId="{E3B7F831-C281-4C2D-8440-D35C5DDEE8A8}" destId="{B40C1155-FE12-4221-BFF3-DFF9F9F7557D}" srcOrd="0" destOrd="0" presId="urn:microsoft.com/office/officeart/2008/layout/RadialCluster"/>
    <dgm:cxn modelId="{F28AE5C9-AA05-49A7-88E0-C9B9E2DB96A8}" type="presOf" srcId="{3BB6AD92-F50F-4E60-80DE-D79E10BB1074}" destId="{69C48FAD-DED8-407B-B4DA-D69D0E80A3EE}" srcOrd="0" destOrd="0" presId="urn:microsoft.com/office/officeart/2008/layout/RadialCluster"/>
    <dgm:cxn modelId="{5AC3C29A-2C65-46C8-9DD7-FCE7E8B34417}" srcId="{565FC548-2410-4B77-BDF3-FB1E3782AC5B}" destId="{F348B8E8-D3A5-4C55-A4BF-82B4EE772A17}" srcOrd="3" destOrd="0" parTransId="{3BB6AD92-F50F-4E60-80DE-D79E10BB1074}" sibTransId="{C538CD29-3859-427F-982C-E299A0A3AD85}"/>
    <dgm:cxn modelId="{255E7259-E63C-440B-B18C-AC0D01C968CC}" type="presParOf" srcId="{5537EAA2-24B0-4FB2-AAE7-AAD0E55FA668}" destId="{5E39C243-C4FD-4F2B-A4A0-E6ADAA31DA10}" srcOrd="0" destOrd="0" presId="urn:microsoft.com/office/officeart/2008/layout/RadialCluster"/>
    <dgm:cxn modelId="{C375ECA6-127E-41B7-B2A2-9685DB0D1C9D}" type="presParOf" srcId="{5E39C243-C4FD-4F2B-A4A0-E6ADAA31DA10}" destId="{AFD185A6-7CA5-4BA0-8FA9-C93E826D1E78}" srcOrd="0" destOrd="0" presId="urn:microsoft.com/office/officeart/2008/layout/RadialCluster"/>
    <dgm:cxn modelId="{CDCC5CD6-AF2F-4A5C-8311-D93899FE5A4D}" type="presParOf" srcId="{5E39C243-C4FD-4F2B-A4A0-E6ADAA31DA10}" destId="{227114CA-7AAE-4B6E-A8E3-4B70E2F981D6}" srcOrd="1" destOrd="0" presId="urn:microsoft.com/office/officeart/2008/layout/RadialCluster"/>
    <dgm:cxn modelId="{718107DF-E125-456D-A509-B4B64FE2D97E}" type="presParOf" srcId="{5E39C243-C4FD-4F2B-A4A0-E6ADAA31DA10}" destId="{D13AB9D4-5FF6-40F6-B880-B7E2B2A62C0D}" srcOrd="2" destOrd="0" presId="urn:microsoft.com/office/officeart/2008/layout/RadialCluster"/>
    <dgm:cxn modelId="{8D4D77C9-21B1-4B16-975F-2B9BED964A48}" type="presParOf" srcId="{5E39C243-C4FD-4F2B-A4A0-E6ADAA31DA10}" destId="{B40C1155-FE12-4221-BFF3-DFF9F9F7557D}" srcOrd="3" destOrd="0" presId="urn:microsoft.com/office/officeart/2008/layout/RadialCluster"/>
    <dgm:cxn modelId="{E49D8638-34B0-4EED-9EF3-1182A4D2671A}" type="presParOf" srcId="{5E39C243-C4FD-4F2B-A4A0-E6ADAA31DA10}" destId="{5DF3F6C5-5617-4004-B375-F55D0ADE5C45}" srcOrd="4" destOrd="0" presId="urn:microsoft.com/office/officeart/2008/layout/RadialCluster"/>
    <dgm:cxn modelId="{E2758F2F-443D-429F-A6AD-ADF9D4C36DF2}" type="presParOf" srcId="{5E39C243-C4FD-4F2B-A4A0-E6ADAA31DA10}" destId="{17D29A4E-6163-40A0-A4D3-BC19DE5413EC}" srcOrd="5" destOrd="0" presId="urn:microsoft.com/office/officeart/2008/layout/RadialCluster"/>
    <dgm:cxn modelId="{997CA2A0-1AD9-4806-AB76-AFDF39B82BE5}" type="presParOf" srcId="{5E39C243-C4FD-4F2B-A4A0-E6ADAA31DA10}" destId="{E95EE509-610D-47A0-B5E3-70BD8EEAE812}" srcOrd="6" destOrd="0" presId="urn:microsoft.com/office/officeart/2008/layout/RadialCluster"/>
    <dgm:cxn modelId="{3CE0A6C1-57C1-443D-A2EC-3D233BD8ED62}" type="presParOf" srcId="{5E39C243-C4FD-4F2B-A4A0-E6ADAA31DA10}" destId="{69C48FAD-DED8-407B-B4DA-D69D0E80A3EE}" srcOrd="7" destOrd="0" presId="urn:microsoft.com/office/officeart/2008/layout/RadialCluster"/>
    <dgm:cxn modelId="{14342A74-6680-4B5A-9ECF-7D3161F8E089}" type="presParOf" srcId="{5E39C243-C4FD-4F2B-A4A0-E6ADAA31DA10}" destId="{A6341D6B-1089-4410-994A-57734C5AE3A9}" srcOrd="8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D185A6-7CA5-4BA0-8FA9-C93E826D1E78}">
      <dsp:nvSpPr>
        <dsp:cNvPr id="0" name=""/>
        <dsp:cNvSpPr/>
      </dsp:nvSpPr>
      <dsp:spPr>
        <a:xfrm>
          <a:off x="2747810" y="1419119"/>
          <a:ext cx="2512191" cy="124621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700" kern="1200" dirty="0"/>
            <a:t>TERMINOLOGIA</a:t>
          </a:r>
        </a:p>
      </dsp:txBody>
      <dsp:txXfrm>
        <a:off x="2808645" y="1479954"/>
        <a:ext cx="2390521" cy="1124549"/>
      </dsp:txXfrm>
    </dsp:sp>
    <dsp:sp modelId="{227114CA-7AAE-4B6E-A8E3-4B70E2F981D6}">
      <dsp:nvSpPr>
        <dsp:cNvPr id="0" name=""/>
        <dsp:cNvSpPr/>
      </dsp:nvSpPr>
      <dsp:spPr>
        <a:xfrm rot="16154370">
          <a:off x="3550717" y="980068"/>
          <a:ext cx="87817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78179" y="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3AB9D4-5FF6-40F6-B880-B7E2B2A62C0D}">
      <dsp:nvSpPr>
        <dsp:cNvPr id="0" name=""/>
        <dsp:cNvSpPr/>
      </dsp:nvSpPr>
      <dsp:spPr>
        <a:xfrm>
          <a:off x="2997515" y="0"/>
          <a:ext cx="1965746" cy="54101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0" tIns="63500" rIns="63500" bIns="635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500" kern="1200" dirty="0"/>
            <a:t>Filosofia</a:t>
          </a:r>
        </a:p>
      </dsp:txBody>
      <dsp:txXfrm>
        <a:off x="3023925" y="26410"/>
        <a:ext cx="1912926" cy="488196"/>
      </dsp:txXfrm>
    </dsp:sp>
    <dsp:sp modelId="{B40C1155-FE12-4221-BFF3-DFF9F9F7557D}">
      <dsp:nvSpPr>
        <dsp:cNvPr id="0" name=""/>
        <dsp:cNvSpPr/>
      </dsp:nvSpPr>
      <dsp:spPr>
        <a:xfrm rot="21586662">
          <a:off x="5259999" y="2036097"/>
          <a:ext cx="64844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48446" y="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F3F6C5-5617-4004-B375-F55D0ADE5C45}">
      <dsp:nvSpPr>
        <dsp:cNvPr id="0" name=""/>
        <dsp:cNvSpPr/>
      </dsp:nvSpPr>
      <dsp:spPr>
        <a:xfrm>
          <a:off x="5908443" y="1607351"/>
          <a:ext cx="1995830" cy="84723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420" tIns="58420" rIns="58420" bIns="5842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300" kern="1200" dirty="0"/>
            <a:t>Teoria do Conhecimento</a:t>
          </a:r>
        </a:p>
      </dsp:txBody>
      <dsp:txXfrm>
        <a:off x="5949801" y="1648709"/>
        <a:ext cx="1913114" cy="764516"/>
      </dsp:txXfrm>
    </dsp:sp>
    <dsp:sp modelId="{17D29A4E-6163-40A0-A4D3-BC19DE5413EC}">
      <dsp:nvSpPr>
        <dsp:cNvPr id="0" name=""/>
        <dsp:cNvSpPr/>
      </dsp:nvSpPr>
      <dsp:spPr>
        <a:xfrm rot="5400000">
          <a:off x="3655922" y="3013322"/>
          <a:ext cx="69596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95966" y="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5EE509-610D-47A0-B5E3-70BD8EEAE812}">
      <dsp:nvSpPr>
        <dsp:cNvPr id="0" name=""/>
        <dsp:cNvSpPr/>
      </dsp:nvSpPr>
      <dsp:spPr>
        <a:xfrm>
          <a:off x="2956235" y="3361305"/>
          <a:ext cx="2095341" cy="6802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280" tIns="81280" rIns="81280" bIns="8128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200" kern="1200" dirty="0"/>
            <a:t>Linguística</a:t>
          </a:r>
        </a:p>
      </dsp:txBody>
      <dsp:txXfrm>
        <a:off x="2989441" y="3394511"/>
        <a:ext cx="2028929" cy="613818"/>
      </dsp:txXfrm>
    </dsp:sp>
    <dsp:sp modelId="{69C48FAD-DED8-407B-B4DA-D69D0E80A3EE}">
      <dsp:nvSpPr>
        <dsp:cNvPr id="0" name=""/>
        <dsp:cNvSpPr/>
      </dsp:nvSpPr>
      <dsp:spPr>
        <a:xfrm rot="10830672">
          <a:off x="1870553" y="2027108"/>
          <a:ext cx="87727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77274" y="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341D6B-1089-4410-994A-57734C5AE3A9}">
      <dsp:nvSpPr>
        <dsp:cNvPr id="0" name=""/>
        <dsp:cNvSpPr/>
      </dsp:nvSpPr>
      <dsp:spPr>
        <a:xfrm>
          <a:off x="49975" y="1632908"/>
          <a:ext cx="1820595" cy="76432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900" kern="1200" dirty="0"/>
            <a:t>Biblioteconomia</a:t>
          </a:r>
        </a:p>
      </dsp:txBody>
      <dsp:txXfrm>
        <a:off x="87286" y="1670219"/>
        <a:ext cx="1745973" cy="6897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253275-57C7-4684-9C74-11C461D866A1}" type="datetimeFigureOut">
              <a:rPr lang="pt-BR" smtClean="0"/>
              <a:t>13/09/2019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9FE7A3-78CE-427B-8B0A-54857A0C8FF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984362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pt.wikipedia.org/wiki/Genes_alelos" TargetMode="External"/><Relationship Id="rId13" Type="http://schemas.openxmlformats.org/officeDocument/2006/relationships/hyperlink" Target="https://pt.wikipedia.org/wiki/Locus_(gen%C3%A9tica)" TargetMode="External"/><Relationship Id="rId3" Type="http://schemas.openxmlformats.org/officeDocument/2006/relationships/hyperlink" Target="https://pt.wikipedia.org/wiki/Cromossomo" TargetMode="External"/><Relationship Id="rId7" Type="http://schemas.openxmlformats.org/officeDocument/2006/relationships/hyperlink" Target="https://pt.wikipedia.org/wiki/Diploide" TargetMode="External"/><Relationship Id="rId12" Type="http://schemas.openxmlformats.org/officeDocument/2006/relationships/hyperlink" Target="https://pt.wikipedia.org/wiki/Gene" TargetMode="External"/><Relationship Id="rId2" Type="http://schemas.openxmlformats.org/officeDocument/2006/relationships/slide" Target="../slides/slide5.xml"/><Relationship Id="rId16" Type="http://schemas.openxmlformats.org/officeDocument/2006/relationships/hyperlink" Target="https://pt.wikipedia.org/wiki/Pigmenta%C3%A7%C3%A3o" TargetMode="Externa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pt.wikipedia.org/wiki/Esp%C3%A9cie" TargetMode="External"/><Relationship Id="rId11" Type="http://schemas.openxmlformats.org/officeDocument/2006/relationships/hyperlink" Target="https://pt.wikipedia.org/wiki/%C3%93vulo" TargetMode="External"/><Relationship Id="rId5" Type="http://schemas.openxmlformats.org/officeDocument/2006/relationships/hyperlink" Target="https://pt.wikipedia.org/wiki/C%C3%A9lula_som%C3%A1tica" TargetMode="External"/><Relationship Id="rId15" Type="http://schemas.openxmlformats.org/officeDocument/2006/relationships/hyperlink" Target="https://pt.wikipedia.org/wiki/Alelo#cite_note-2" TargetMode="External"/><Relationship Id="rId10" Type="http://schemas.openxmlformats.org/officeDocument/2006/relationships/hyperlink" Target="https://pt.wikipedia.org/wiki/Espermatozoide" TargetMode="External"/><Relationship Id="rId4" Type="http://schemas.openxmlformats.org/officeDocument/2006/relationships/hyperlink" Target="https://pt.wikipedia.org/wiki/Grego" TargetMode="External"/><Relationship Id="rId9" Type="http://schemas.openxmlformats.org/officeDocument/2006/relationships/hyperlink" Target="https://pt.wikipedia.org/wiki/Zigoto" TargetMode="External"/><Relationship Id="rId14" Type="http://schemas.openxmlformats.org/officeDocument/2006/relationships/hyperlink" Target="https://pt.wikipedia.org/wiki/Alelo#cite_note-1" TargetMode="Externa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9FE7A3-78CE-427B-8B0A-54857A0C8FF6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423699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9FE7A3-78CE-427B-8B0A-54857A0C8FF6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382262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Internacionalização da Ciência, das</a:t>
            </a:r>
            <a:r>
              <a:rPr lang="pt-BR" baseline="0" dirty="0" smtClean="0"/>
              <a:t> pesquisas, da tecnologia, do desenvolvimento humano e instrumental. 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9FE7A3-78CE-427B-8B0A-54857A0C8FF6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382262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9FE7A3-78CE-427B-8B0A-54857A0C8FF6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382262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Exemplo do maestro/técnico de futebol e cirurgião/piloto de avião.</a:t>
            </a:r>
            <a:r>
              <a:rPr lang="pt-BR" baseline="0" dirty="0" smtClean="0"/>
              <a:t> Os primeiros dominam a linguagem do saber (dominam a terminologia da área). Os segundos dominam a linguagem do fazer (prática de especialidade). 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9FE7A3-78CE-427B-8B0A-54857A0C8FF6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382262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1200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9FE7A3-78CE-427B-8B0A-54857A0C8FF6}" type="slidenum">
              <a:rPr lang="pt-BR" smtClean="0"/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837127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endParaRPr lang="pt-BR" i="1" dirty="0" smtClean="0">
              <a:solidFill>
                <a:schemeClr val="tx2"/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9FE7A3-78CE-427B-8B0A-54857A0C8FF6}" type="slidenum">
              <a:rPr lang="pt-BR" smtClean="0"/>
              <a:t>24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586294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9FE7A3-78CE-427B-8B0A-54857A0C8FF6}" type="slidenum">
              <a:rPr lang="pt-BR" smtClean="0"/>
              <a:t>25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3822628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9FE7A3-78CE-427B-8B0A-54857A0C8FF6}" type="slidenum">
              <a:rPr lang="pt-BR" smtClean="0"/>
              <a:t>26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3822628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pt-BR" b="1" dirty="0" smtClean="0"/>
              <a:t>Séc. XVI e XVIII </a:t>
            </a:r>
            <a:r>
              <a:rPr lang="pt-BR" dirty="0" smtClean="0"/>
              <a:t>– enciclopedistas e naturalistas – Início discussões (nomenclaturas técnico-científicas botânica, química, zoologia - taxonomias)</a:t>
            </a:r>
          </a:p>
          <a:p>
            <a:pPr>
              <a:spcAft>
                <a:spcPts val="1200"/>
              </a:spcAft>
            </a:pPr>
            <a:r>
              <a:rPr lang="pt-BR" b="1" dirty="0" smtClean="0"/>
              <a:t>Séc. XIX </a:t>
            </a:r>
            <a:r>
              <a:rPr lang="pt-BR" dirty="0" smtClean="0"/>
              <a:t>– Internacionalização da ciência – Necessidade</a:t>
            </a:r>
          </a:p>
          <a:p>
            <a:pPr>
              <a:spcAft>
                <a:spcPts val="1200"/>
              </a:spcAft>
            </a:pPr>
            <a:r>
              <a:rPr lang="pt-BR" b="1" dirty="0" smtClean="0"/>
              <a:t>Séc. XX </a:t>
            </a:r>
            <a:r>
              <a:rPr lang="pt-BR" dirty="0" smtClean="0"/>
              <a:t>– Criação de organismos normalizadores - criação da </a:t>
            </a:r>
            <a:r>
              <a:rPr lang="en-US" dirty="0" smtClean="0"/>
              <a:t>ISO (International Standard</a:t>
            </a:r>
            <a:r>
              <a:rPr lang="en-US" baseline="0" dirty="0" smtClean="0"/>
              <a:t> Organization</a:t>
            </a:r>
            <a:r>
              <a:rPr lang="en-US" dirty="0" smtClean="0"/>
              <a:t>) </a:t>
            </a:r>
            <a:r>
              <a:rPr lang="en-US" dirty="0" err="1" smtClean="0"/>
              <a:t>em</a:t>
            </a:r>
            <a:r>
              <a:rPr lang="en-US" dirty="0" smtClean="0"/>
              <a:t> 1946 - </a:t>
            </a:r>
            <a:r>
              <a:rPr lang="en-US" i="1" dirty="0" smtClean="0">
                <a:solidFill>
                  <a:schemeClr val="tx2"/>
                </a:solidFill>
              </a:rPr>
              <a:t>“the world’s largest developer of voluntary International Standards”. (</a:t>
            </a:r>
            <a:r>
              <a:rPr lang="pt-BR" i="1" dirty="0" smtClean="0">
                <a:solidFill>
                  <a:schemeClr val="tx2"/>
                </a:solidFill>
              </a:rPr>
              <a:t>o maior desenvolvedor mundial de padrões internacionais voluntários</a:t>
            </a:r>
            <a:r>
              <a:rPr lang="en-US" i="1" dirty="0" smtClean="0">
                <a:solidFill>
                  <a:schemeClr val="tx2"/>
                </a:solidFill>
              </a:rPr>
              <a:t>)</a:t>
            </a:r>
            <a:endParaRPr lang="pt-BR" i="1" dirty="0" smtClean="0">
              <a:solidFill>
                <a:schemeClr val="tx2"/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9FE7A3-78CE-427B-8B0A-54857A0C8FF6}" type="slidenum">
              <a:rPr lang="pt-BR" smtClean="0"/>
              <a:t>27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7718573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endParaRPr lang="pt-BR" i="1" dirty="0" smtClean="0">
              <a:solidFill>
                <a:schemeClr val="tx2"/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9FE7A3-78CE-427B-8B0A-54857A0C8FF6}" type="slidenum">
              <a:rPr lang="pt-BR" smtClean="0"/>
              <a:t>28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771857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9FE7A3-78CE-427B-8B0A-54857A0C8FF6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3822628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i="1" dirty="0" smtClean="0">
              <a:solidFill>
                <a:schemeClr val="tx2"/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9FE7A3-78CE-427B-8B0A-54857A0C8FF6}" type="slidenum">
              <a:rPr lang="pt-BR" smtClean="0"/>
              <a:t>29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7653924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i="1" dirty="0" smtClean="0">
              <a:solidFill>
                <a:schemeClr val="tx2"/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9FE7A3-78CE-427B-8B0A-54857A0C8FF6}" type="slidenum">
              <a:rPr lang="pt-BR" smtClean="0"/>
              <a:t>30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7653924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Conceito é uma entidade</a:t>
            </a:r>
            <a:r>
              <a:rPr lang="pt-BR" baseline="0" dirty="0" smtClean="0"/>
              <a:t> abstrata, na cabeça de cada pessoa, </a:t>
            </a:r>
          </a:p>
          <a:p>
            <a:endParaRPr lang="pt-BR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i="1" dirty="0" smtClean="0"/>
              <a:t>“O conceito é uma unidade do plano do conteúdo integrada por um </a:t>
            </a:r>
            <a:r>
              <a:rPr lang="pt-BR" sz="1200" b="1" i="1" dirty="0" smtClean="0"/>
              <a:t>conjunto sistemático de características de tipos diferentes</a:t>
            </a:r>
            <a:r>
              <a:rPr lang="pt-BR" sz="1200" i="1" dirty="0" smtClean="0"/>
              <a:t>. As características do conceito são, como estabelece a norma ISO/1087, cada uma das propriedades que o descrevem.” 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9FE7A3-78CE-427B-8B0A-54857A0C8FF6}" type="slidenum">
              <a:rPr lang="pt-BR" smtClean="0"/>
              <a:t>38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3870278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9FE7A3-78CE-427B-8B0A-54857A0C8FF6}" type="slidenum">
              <a:rPr lang="pt-BR" smtClean="0"/>
              <a:t>39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937810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200" b="1" dirty="0" smtClean="0"/>
              <a:t>Termo</a:t>
            </a:r>
            <a:r>
              <a:rPr lang="pt-PT" sz="1200" b="1" baseline="0" dirty="0" smtClean="0"/>
              <a:t> tem </a:t>
            </a:r>
            <a:r>
              <a:rPr lang="pt-PT" sz="1200" b="1" dirty="0" smtClean="0"/>
              <a:t>vertente pragmática</a:t>
            </a:r>
            <a:r>
              <a:rPr lang="pt-PT" sz="1200" dirty="0" smtClean="0"/>
              <a:t>, uma vez que são as unidades utilizadas na comunicação especializada para designar ´objetos´ de uma realidade pré-existente.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PT" sz="12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 smtClean="0"/>
              <a:t>Os</a:t>
            </a:r>
            <a:r>
              <a:rPr lang="pt-BR" b="1" dirty="0" smtClean="0"/>
              <a:t> termos </a:t>
            </a:r>
            <a:r>
              <a:rPr lang="pt-BR" dirty="0" smtClean="0"/>
              <a:t>são unidades de forma e conteúdo, em que o conteúdo é simultâneo à forma, ou seja, um conteúdo pode receber outras denominações com maior ou menor rigor e ele nunca é absoluto, pois pode realizar-se com algumas diferenças, dependendo do âmbito e da situação de uso em que foi utilizado</a:t>
            </a:r>
            <a:endParaRPr lang="pt-B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pt-BR" dirty="0" smtClean="0"/>
          </a:p>
          <a:p>
            <a:r>
              <a:rPr lang="pt-BR" dirty="0" smtClean="0"/>
              <a:t>Palavra</a:t>
            </a:r>
            <a:r>
              <a:rPr lang="pt-BR" baseline="0" dirty="0" smtClean="0"/>
              <a:t> – unidade significativa de articulação do texto – não há consenso para delimitação – recortes intuitivos – pelo som, pelo significado, pela gramática</a:t>
            </a:r>
            <a:endParaRPr lang="pt-BR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9FE7A3-78CE-427B-8B0A-54857A0C8FF6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255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9FE7A3-78CE-427B-8B0A-54857A0C8FF6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382262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Cromossomos homólogos = </a:t>
            </a:r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são </a:t>
            </a:r>
            <a:r>
              <a:rPr lang="pt-BR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Cromossomo"/>
              </a:rPr>
              <a:t>cromossomos</a:t>
            </a:r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iguais entre si (do </a:t>
            </a:r>
            <a:r>
              <a:rPr lang="pt-BR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 tooltip="Grego"/>
              </a:rPr>
              <a:t>grego</a:t>
            </a:r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pt-BR" sz="1200" b="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homologos</a:t>
            </a:r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= igual, semelhante) que juntos formam um par. Os cromossomos nesse par são também designados por bivalentes. Esses pares só existem nas </a:t>
            </a:r>
            <a:r>
              <a:rPr lang="pt-BR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 tooltip="Célula somática"/>
              </a:rPr>
              <a:t>células somáticas</a:t>
            </a:r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das </a:t>
            </a:r>
            <a:r>
              <a:rPr lang="pt-BR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6" tooltip="Espécie"/>
              </a:rPr>
              <a:t>espécies</a:t>
            </a:r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pt-BR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7" tooltip="Diploide"/>
              </a:rPr>
              <a:t>diploides</a:t>
            </a:r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São cromossomos de origem paterna e materna que apresentam genes para as mesmas características. Esses genes têm localização idêntica nos dois cromossomos (</a:t>
            </a:r>
            <a:r>
              <a:rPr lang="pt-BR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8" tooltip="Genes alelos"/>
              </a:rPr>
              <a:t>genes alelos</a:t>
            </a:r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).No ovócito ou </a:t>
            </a:r>
            <a:r>
              <a:rPr lang="pt-BR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9" tooltip="Zigoto"/>
              </a:rPr>
              <a:t>zigoto</a:t>
            </a:r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um cromossomo vem do </a:t>
            </a:r>
            <a:r>
              <a:rPr lang="pt-BR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0" tooltip="Espermatozoide"/>
              </a:rPr>
              <a:t>espermatozoide</a:t>
            </a:r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e o outro vem do </a:t>
            </a:r>
            <a:r>
              <a:rPr lang="pt-BR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1" tooltip="Óvulo"/>
              </a:rPr>
              <a:t>óvulo</a:t>
            </a:r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Genes alelos = Os </a:t>
            </a:r>
            <a:r>
              <a:rPr lang="pt-BR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alelos</a:t>
            </a:r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são as formas alternativas de um mesmo </a:t>
            </a:r>
            <a:r>
              <a:rPr lang="pt-BR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2" tooltip="Gene"/>
              </a:rPr>
              <a:t>gene</a:t>
            </a:r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ou </a:t>
            </a:r>
            <a:r>
              <a:rPr lang="pt-BR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3" tooltip="Locus (genética)"/>
              </a:rPr>
              <a:t>locus</a:t>
            </a:r>
            <a:r>
              <a:rPr lang="pt-BR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3" tooltip="Locus (genética)"/>
              </a:rPr>
              <a:t> genético</a:t>
            </a:r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pt-BR" sz="1200" b="0" i="0" u="none" strike="noStrike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4"/>
              </a:rPr>
              <a:t>[1]</a:t>
            </a:r>
            <a:r>
              <a:rPr lang="pt-BR" sz="1200" b="0" i="0" u="none" strike="noStrike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5"/>
              </a:rPr>
              <a:t>[2]</a:t>
            </a:r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Algumas vezes, alelos diferentes podem resultar em uma diferente característica fenotípica observável, como a </a:t>
            </a:r>
            <a:r>
              <a:rPr lang="pt-BR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6" tooltip="Pigmentação"/>
              </a:rPr>
              <a:t>pigmentação</a:t>
            </a:r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Porém, a maioria das variações genéticas resultam em pouca ou nenhuma variação observável.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9FE7A3-78CE-427B-8B0A-54857A0C8FF6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382262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9FE7A3-78CE-427B-8B0A-54857A0C8FF6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382262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9FE7A3-78CE-427B-8B0A-54857A0C8FF6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382262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9FE7A3-78CE-427B-8B0A-54857A0C8FF6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382262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9FE7A3-78CE-427B-8B0A-54857A0C8FF6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382262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0374" y="0"/>
            <a:ext cx="2293626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3581400"/>
            <a:ext cx="3962400" cy="2133600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2438400" y="1447800"/>
            <a:ext cx="3962400" cy="2133600"/>
          </a:xfrm>
        </p:spPr>
        <p:txBody>
          <a:bodyPr anchor="b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3582988" y="6426201"/>
            <a:ext cx="2819399" cy="126999"/>
          </a:xfrm>
        </p:spPr>
        <p:txBody>
          <a:bodyPr/>
          <a:lstStyle/>
          <a:p>
            <a:fld id="{A266313F-DA0A-4B86-87ED-E1189883114B}" type="datetimeFigureOut">
              <a:rPr lang="pt-BR" smtClean="0"/>
              <a:t>13/09/2019</a:t>
            </a:fld>
            <a:endParaRPr lang="pt-BR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>
          <a:xfrm>
            <a:off x="6414976" y="6400800"/>
            <a:ext cx="457200" cy="152400"/>
          </a:xfrm>
        </p:spPr>
        <p:txBody>
          <a:bodyPr/>
          <a:lstStyle>
            <a:lvl1pPr algn="r">
              <a:defRPr/>
            </a:lvl1pPr>
          </a:lstStyle>
          <a:p>
            <a:fld id="{78CB85B5-B84C-4C82-81D9-A57682D7FFE7}" type="slidenum">
              <a:rPr lang="pt-BR" smtClean="0"/>
              <a:t>‹nº›</a:t>
            </a:fld>
            <a:endParaRPr lang="pt-BR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>
          <a:xfrm>
            <a:off x="3581400" y="6296248"/>
            <a:ext cx="2820987" cy="152400"/>
          </a:xfrm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6313F-DA0A-4B86-87ED-E1189883114B}" type="datetimeFigureOut">
              <a:rPr lang="pt-BR" smtClean="0"/>
              <a:t>13/09/2019</a:t>
            </a:fld>
            <a:endParaRPr lang="pt-BR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8CB85B5-B84C-4C82-81D9-A57682D7FFE7}" type="slidenum">
              <a:rPr lang="pt-BR" smtClean="0"/>
              <a:t>‹nº›</a:t>
            </a:fld>
            <a:endParaRPr lang="pt-BR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6313F-DA0A-4B86-87ED-E1189883114B}" type="datetimeFigureOut">
              <a:rPr lang="pt-BR" smtClean="0"/>
              <a:t>13/09/2019</a:t>
            </a:fld>
            <a:endParaRPr lang="pt-BR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8CB85B5-B84C-4C82-81D9-A57682D7FFE7}" type="slidenum">
              <a:rPr lang="pt-BR" smtClean="0"/>
              <a:t>‹nº›</a:t>
            </a:fld>
            <a:endParaRPr lang="pt-BR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3657600" cy="5714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6313F-DA0A-4B86-87ED-E1189883114B}" type="datetimeFigureOut">
              <a:rPr lang="pt-BR" smtClean="0"/>
              <a:t>13/09/2019</a:t>
            </a:fld>
            <a:endParaRPr lang="pt-BR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8CB85B5-B84C-4C82-81D9-A57682D7FFE7}" type="slidenum">
              <a:rPr lang="pt-BR" smtClean="0"/>
              <a:t>‹nº›</a:t>
            </a:fld>
            <a:endParaRPr lang="pt-BR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0" y="0"/>
            <a:ext cx="2293626" cy="6858000"/>
          </a:xfrm>
          <a:prstGeom prst="rect">
            <a:avLst/>
          </a:prstGeom>
        </p:spPr>
      </p:pic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839788" y="6426201"/>
            <a:ext cx="2819399" cy="126999"/>
          </a:xfrm>
        </p:spPr>
        <p:txBody>
          <a:bodyPr/>
          <a:lstStyle/>
          <a:p>
            <a:fld id="{A266313F-DA0A-4B86-87ED-E1189883114B}" type="datetimeFigureOut">
              <a:rPr lang="pt-BR" smtClean="0"/>
              <a:t>13/09/2019</a:t>
            </a:fld>
            <a:endParaRPr lang="pt-BR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4116388" y="6400800"/>
            <a:ext cx="533400" cy="152400"/>
          </a:xfrm>
        </p:spPr>
        <p:txBody>
          <a:bodyPr/>
          <a:lstStyle/>
          <a:p>
            <a:fld id="{78CB85B5-B84C-4C82-81D9-A57682D7FFE7}" type="slidenum">
              <a:rPr lang="pt-BR" smtClean="0"/>
              <a:t>‹nº›</a:t>
            </a:fld>
            <a:endParaRPr lang="pt-BR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838200" y="6296248"/>
            <a:ext cx="2820987" cy="152400"/>
          </a:xfrm>
        </p:spPr>
        <p:txBody>
          <a:bodyPr/>
          <a:lstStyle/>
          <a:p>
            <a:endParaRPr lang="pt-BR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57200" y="1828800"/>
            <a:ext cx="3200400" cy="1752600"/>
          </a:xfrm>
        </p:spPr>
        <p:txBody>
          <a:bodyPr anchor="b"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3578224"/>
            <a:ext cx="3200645" cy="1459767"/>
          </a:xfrm>
        </p:spPr>
        <p:txBody>
          <a:bodyPr anchor="t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lang="en-US" sz="14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4290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4572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6313F-DA0A-4B86-87ED-E1189883114B}" type="datetimeFigureOut">
              <a:rPr lang="pt-BR" smtClean="0"/>
              <a:t>13/09/2019</a:t>
            </a:fld>
            <a:endParaRPr lang="pt-BR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8CB85B5-B84C-4C82-81D9-A57682D7FFE7}" type="slidenum">
              <a:rPr lang="pt-BR" smtClean="0"/>
              <a:t>‹nº›</a:t>
            </a:fld>
            <a:endParaRPr lang="pt-BR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75238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675288"/>
            <a:ext cx="3581400" cy="2525112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 baseline="0"/>
            </a:lvl4pPr>
            <a:lvl5pPr>
              <a:buFont typeface="Wingdings" pitchFamily="2" charset="2"/>
              <a:buChar char="§"/>
              <a:defRPr sz="1400"/>
            </a:lvl5pPr>
            <a:lvl6pPr>
              <a:buFont typeface="Wingdings" pitchFamily="2" charset="2"/>
              <a:buChar char="§"/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199" y="3429000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199" y="3840162"/>
            <a:ext cx="3581400" cy="2515198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 smtClean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6313F-DA0A-4B86-87ED-E1189883114B}" type="datetimeFigureOut">
              <a:rPr lang="pt-BR" smtClean="0"/>
              <a:t>13/09/2019</a:t>
            </a:fld>
            <a:endParaRPr lang="pt-BR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8CB85B5-B84C-4C82-81D9-A57682D7FFE7}" type="slidenum">
              <a:rPr lang="pt-BR" smtClean="0"/>
              <a:t>‹nº›</a:t>
            </a:fld>
            <a:endParaRPr lang="pt-BR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3800" y="457200"/>
            <a:ext cx="3962400" cy="57150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6313F-DA0A-4B86-87ED-E1189883114B}" type="datetimeFigureOut">
              <a:rPr lang="pt-BR" smtClean="0"/>
              <a:t>13/09/2019</a:t>
            </a:fld>
            <a:endParaRPr lang="pt-B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8CB85B5-B84C-4C82-81D9-A57682D7FFE7}" type="slidenum">
              <a:rPr lang="pt-BR" smtClean="0"/>
              <a:t>‹nº›</a:t>
            </a:fld>
            <a:endParaRPr lang="pt-BR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6313F-DA0A-4B86-87ED-E1189883114B}" type="datetimeFigureOut">
              <a:rPr lang="pt-BR" smtClean="0"/>
              <a:t>13/09/2019</a:t>
            </a:fld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8CB85B5-B84C-4C82-81D9-A57682D7FFE7}" type="slidenum">
              <a:rPr lang="pt-BR" smtClean="0"/>
              <a:t>‹nº›</a:t>
            </a:fld>
            <a:endParaRPr lang="pt-B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4837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4700016" cy="3505200"/>
          </a:xfrm>
        </p:spPr>
        <p:txBody>
          <a:bodyPr>
            <a:normAutofit/>
          </a:bodyPr>
          <a:lstStyle>
            <a:lvl1pPr marL="228600" indent="-182880"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 smtClean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6313F-DA0A-4B86-87ED-E1189883114B}" type="datetimeFigureOut">
              <a:rPr lang="pt-BR" smtClean="0"/>
              <a:t>13/09/2019</a:t>
            </a:fld>
            <a:endParaRPr lang="pt-BR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8CB85B5-B84C-4C82-81D9-A57682D7FFE7}" type="slidenum">
              <a:rPr lang="pt-BR" smtClean="0"/>
              <a:t>‹nº›</a:t>
            </a:fld>
            <a:endParaRPr lang="pt-BR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676400"/>
            <a:ext cx="4696967" cy="3505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5972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6313F-DA0A-4B86-87ED-E1189883114B}" type="datetimeFigureOut">
              <a:rPr lang="pt-BR" smtClean="0"/>
              <a:t>13/09/2019</a:t>
            </a:fld>
            <a:endParaRPr lang="pt-BR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8CB85B5-B84C-4C82-81D9-A57682D7FFE7}" type="slidenum">
              <a:rPr lang="pt-BR" smtClean="0"/>
              <a:t>‹nº›</a:t>
            </a:fld>
            <a:endParaRPr lang="pt-BR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phere2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8823693" y="0"/>
            <a:ext cx="320307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57200"/>
            <a:ext cx="3657600" cy="5714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7772400" y="6400800"/>
            <a:ext cx="533400" cy="152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8CB85B5-B84C-4C82-81D9-A57682D7FFE7}" type="slidenum">
              <a:rPr lang="pt-BR" smtClean="0"/>
              <a:t>‹nº›</a:t>
            </a:fld>
            <a:endParaRPr lang="pt-BR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>
          <a:xfrm>
            <a:off x="4876801" y="6426201"/>
            <a:ext cx="2819399" cy="126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266313F-DA0A-4B86-87ED-E1189883114B}" type="datetimeFigureOut">
              <a:rPr lang="pt-BR" smtClean="0"/>
              <a:t>13/09/2019</a:t>
            </a:fld>
            <a:endParaRPr lang="pt-B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4875213" y="6296248"/>
            <a:ext cx="2820987" cy="1524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29" r:id="rId1"/>
    <p:sldLayoutId id="2147484330" r:id="rId2"/>
    <p:sldLayoutId id="2147484331" r:id="rId3"/>
    <p:sldLayoutId id="2147484332" r:id="rId4"/>
    <p:sldLayoutId id="2147484333" r:id="rId5"/>
    <p:sldLayoutId id="2147484334" r:id="rId6"/>
    <p:sldLayoutId id="2147484335" r:id="rId7"/>
    <p:sldLayoutId id="2147484336" r:id="rId8"/>
    <p:sldLayoutId id="2147484337" r:id="rId9"/>
    <p:sldLayoutId id="2147484338" r:id="rId10"/>
    <p:sldLayoutId id="2147484339" r:id="rId11"/>
  </p:sldLayoutIdLst>
  <p:timing>
    <p:tnLst>
      <p:par>
        <p:cTn id="1" dur="indefinite" restart="never" nodeType="tmRoot"/>
      </p:par>
    </p:tnLst>
  </p:timing>
  <p:txStyles>
    <p:titleStyle>
      <a:lvl1pPr algn="r" defTabSz="914400" rtl="0" eaLnBrk="1" latinLnBrk="0" hangingPunct="1">
        <a:spcBef>
          <a:spcPct val="0"/>
        </a:spcBef>
        <a:buNone/>
        <a:defRPr sz="2800" kern="1200">
          <a:gradFill>
            <a:gsLst>
              <a:gs pos="0">
                <a:schemeClr val="tx1">
                  <a:lumMod val="50000"/>
                </a:schemeClr>
              </a:gs>
              <a:gs pos="61000">
                <a:schemeClr val="tx1"/>
              </a:gs>
            </a:gsLst>
            <a:lin ang="5400000" scaled="0"/>
          </a:gradFill>
          <a:effectLst/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8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2pPr>
      <a:lvl3pPr marL="59436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3pPr>
      <a:lvl4pPr marL="77724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4pPr>
      <a:lvl5pPr marL="96012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5pPr>
      <a:lvl6pPr marL="114300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32588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50876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69164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infoterm.info/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79512" y="5157192"/>
            <a:ext cx="8532440" cy="864096"/>
          </a:xfrm>
        </p:spPr>
        <p:txBody>
          <a:bodyPr>
            <a:no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  <a:latin typeface="Britannic Bold" panose="020B0903060703020204" pitchFamily="34" charset="0"/>
                <a:ea typeface="+mj-ea"/>
                <a:cs typeface="+mj-cs"/>
              </a:rPr>
              <a:t>Luís Henrique Serra</a:t>
            </a:r>
          </a:p>
          <a:p>
            <a:pPr algn="ctr"/>
            <a:r>
              <a:rPr lang="pt-BR" sz="2400" b="1" dirty="0">
                <a:solidFill>
                  <a:schemeClr val="bg1"/>
                </a:solidFill>
                <a:latin typeface="Britannic Bold" panose="020B0903060703020204" pitchFamily="34" charset="0"/>
                <a:ea typeface="+mj-ea"/>
                <a:cs typeface="+mj-cs"/>
              </a:rPr>
              <a:t>Pâmela Teixeira Ribeiro</a:t>
            </a:r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467544" y="3429000"/>
            <a:ext cx="6065458" cy="2520280"/>
          </a:xfrm>
        </p:spPr>
        <p:txBody>
          <a:bodyPr>
            <a:normAutofit fontScale="90000"/>
          </a:bodyPr>
          <a:lstStyle/>
          <a:p>
            <a:pPr algn="ctr">
              <a:spcAft>
                <a:spcPts val="3600"/>
              </a:spcAft>
            </a:pPr>
            <a:r>
              <a:rPr lang="pt-BR" sz="5300" b="1" dirty="0" smtClean="0">
                <a:latin typeface="Britannic Bold" panose="020B0903060703020204" pitchFamily="34" charset="0"/>
              </a:rPr>
              <a:t>TERMINOLOGIA</a:t>
            </a:r>
            <a:br>
              <a:rPr lang="pt-BR" sz="5300" b="1" dirty="0" smtClean="0">
                <a:latin typeface="Britannic Bold" panose="020B0903060703020204" pitchFamily="34" charset="0"/>
              </a:rPr>
            </a:br>
            <a:r>
              <a:rPr lang="pt-BR" sz="5300" b="1" dirty="0">
                <a:latin typeface="Britannic Bold" panose="020B0903060703020204" pitchFamily="34" charset="0"/>
              </a:rPr>
              <a:t/>
            </a:r>
            <a:br>
              <a:rPr lang="pt-BR" sz="5300" b="1" dirty="0">
                <a:latin typeface="Britannic Bold" panose="020B0903060703020204" pitchFamily="34" charset="0"/>
              </a:rPr>
            </a:br>
            <a:r>
              <a:rPr lang="pt-BR" sz="2700" b="1" dirty="0" smtClean="0">
                <a:latin typeface="Britannic Bold" panose="020B0903060703020204" pitchFamily="34" charset="0"/>
              </a:rPr>
              <a:t>Informação e Linguagem</a:t>
            </a:r>
            <a:r>
              <a:rPr lang="pt-BR" sz="5400" b="1" dirty="0"/>
              <a:t/>
            </a:r>
            <a:br>
              <a:rPr lang="pt-BR" sz="5400" b="1" dirty="0"/>
            </a:br>
            <a:endParaRPr lang="pt-BR" sz="5400" dirty="0"/>
          </a:p>
        </p:txBody>
      </p:sp>
      <p:pic>
        <p:nvPicPr>
          <p:cNvPr id="1026" name="Picture 2" descr="Resultado de imagem para terminolog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3781425" cy="262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sultado de imagem para terminologi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425698"/>
            <a:ext cx="2399325" cy="2491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1138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11560" y="476672"/>
            <a:ext cx="7848872" cy="5904656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pt-BR" sz="4100" b="1" i="1" dirty="0" smtClean="0"/>
              <a:t>Finalidade da terminologia</a:t>
            </a:r>
          </a:p>
          <a:p>
            <a:pPr marL="0" indent="0" algn="just">
              <a:buNone/>
            </a:pPr>
            <a:endParaRPr lang="pt-BR" sz="2000" i="1" dirty="0" smtClean="0"/>
          </a:p>
          <a:p>
            <a:pPr algn="just"/>
            <a:r>
              <a:rPr lang="pt-BR" sz="2800" dirty="0"/>
              <a:t>Facilitar a comunicação entre especialistas (produtores de informação) e público leigo (consumidores de informação), superando assim os obstáculos linguísticos (diferentes idiomas, línguas</a:t>
            </a:r>
            <a:r>
              <a:rPr lang="pt-BR" sz="2800" dirty="0" smtClean="0"/>
              <a:t>).</a:t>
            </a:r>
          </a:p>
          <a:p>
            <a:pPr algn="just"/>
            <a:endParaRPr lang="pt-BR" sz="2800" dirty="0"/>
          </a:p>
          <a:p>
            <a:pPr algn="just"/>
            <a:r>
              <a:rPr lang="pt-BR" sz="2800" dirty="0" smtClean="0"/>
              <a:t>Língua materna, geral ou 1ª. língua – do país de origem (</a:t>
            </a:r>
            <a:r>
              <a:rPr lang="pt-BR" sz="2800" dirty="0"/>
              <a:t>serve para um grande número de necessidades cotidianas de comunicação e </a:t>
            </a:r>
            <a:r>
              <a:rPr lang="pt-BR" sz="2800" dirty="0" smtClean="0"/>
              <a:t>expressão </a:t>
            </a:r>
            <a:r>
              <a:rPr lang="pt-BR" sz="2800" dirty="0"/>
              <a:t>(Exemplo: Língua </a:t>
            </a:r>
            <a:r>
              <a:rPr lang="pt-BR" sz="2800" dirty="0" smtClean="0"/>
              <a:t>Portuguesa).</a:t>
            </a:r>
          </a:p>
          <a:p>
            <a:pPr algn="just"/>
            <a:endParaRPr lang="pt-BR" sz="2800" dirty="0" smtClean="0"/>
          </a:p>
          <a:p>
            <a:pPr algn="just"/>
            <a:r>
              <a:rPr lang="pt-BR" sz="2800" dirty="0" smtClean="0"/>
              <a:t>Linguagem especializada ou segunda língua – podem </a:t>
            </a:r>
            <a:r>
              <a:rPr lang="pt-BR" sz="2800" dirty="0"/>
              <a:t>ser </a:t>
            </a:r>
            <a:r>
              <a:rPr lang="pt-BR" sz="2800" dirty="0" smtClean="0"/>
              <a:t>idiomas por exemplo francês, italiano, inglês ou terminologias </a:t>
            </a:r>
            <a:r>
              <a:rPr lang="pt-BR" sz="2800" dirty="0"/>
              <a:t>de </a:t>
            </a:r>
            <a:r>
              <a:rPr lang="pt-BR" sz="2800" dirty="0" smtClean="0"/>
              <a:t>áreas específicas (química </a:t>
            </a:r>
            <a:r>
              <a:rPr lang="pt-BR" sz="2800" dirty="0"/>
              <a:t>/ e</a:t>
            </a:r>
            <a:r>
              <a:rPr lang="pt-BR" sz="2800" dirty="0" smtClean="0"/>
              <a:t>ngenharia / biologia, etc.). É a linguagem </a:t>
            </a:r>
            <a:r>
              <a:rPr lang="pt-BR" sz="2800" dirty="0"/>
              <a:t>apropriada para tratar um assunto </a:t>
            </a:r>
            <a:r>
              <a:rPr lang="pt-BR" sz="2800" dirty="0" smtClean="0"/>
              <a:t>especializado; exemplo</a:t>
            </a:r>
            <a:r>
              <a:rPr lang="pt-BR" sz="2800" dirty="0"/>
              <a:t>: Glossário de administração, Dicionário de </a:t>
            </a:r>
            <a:r>
              <a:rPr lang="pt-BR" sz="2800" dirty="0" smtClean="0"/>
              <a:t>Linguística, etc.</a:t>
            </a:r>
            <a:endParaRPr lang="pt-BR" sz="2800" dirty="0"/>
          </a:p>
          <a:p>
            <a:pPr marL="0" indent="0" algn="just">
              <a:buNone/>
            </a:pPr>
            <a:endParaRPr lang="pt-BR" sz="2800" dirty="0"/>
          </a:p>
          <a:p>
            <a:pPr algn="just"/>
            <a:r>
              <a:rPr lang="pt-BR" sz="2800" dirty="0" smtClean="0"/>
              <a:t>Terminologia – função de metalinguagem (aprendo uma segunda língua por intermédio de uma primeira, em geral a materna). 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1314414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Resultado de imagem para comunicação internacion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1455" y="332656"/>
            <a:ext cx="5715000" cy="3676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Resultado de imagem para comunicação internaciona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0797" y="3537558"/>
            <a:ext cx="3157493" cy="2676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Resultado de imagem para comunicação internaciona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453631"/>
            <a:ext cx="4252634" cy="2835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7189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11560" y="980728"/>
            <a:ext cx="7848872" cy="5400600"/>
          </a:xfrm>
        </p:spPr>
        <p:txBody>
          <a:bodyPr>
            <a:normAutofit fontScale="85000" lnSpcReduction="20000"/>
          </a:bodyPr>
          <a:lstStyle/>
          <a:p>
            <a:pPr>
              <a:spcBef>
                <a:spcPct val="0"/>
              </a:spcBef>
              <a:buClrTx/>
              <a:buNone/>
            </a:pPr>
            <a:r>
              <a:rPr lang="pt-BR" altLang="pt-BR" sz="2800" b="1" dirty="0" smtClean="0"/>
              <a:t>O </a:t>
            </a:r>
            <a:r>
              <a:rPr lang="pt-BR" altLang="pt-BR" sz="2800" b="1" dirty="0"/>
              <a:t>estudo da </a:t>
            </a:r>
            <a:r>
              <a:rPr lang="pt-BR" altLang="pt-BR" sz="2800" b="1" dirty="0" smtClean="0"/>
              <a:t>Terminologia </a:t>
            </a:r>
            <a:r>
              <a:rPr lang="pt-BR" altLang="pt-BR" sz="2800" b="1" dirty="0"/>
              <a:t>corresponde </a:t>
            </a:r>
            <a:r>
              <a:rPr lang="pt-BR" altLang="pt-BR" sz="2800" b="1" dirty="0" smtClean="0"/>
              <a:t>a:</a:t>
            </a:r>
            <a:endParaRPr lang="pt-BR" altLang="pt-BR" sz="2800" b="1" dirty="0"/>
          </a:p>
          <a:p>
            <a:pPr algn="just"/>
            <a:endParaRPr lang="pt-BR" sz="2800" dirty="0"/>
          </a:p>
          <a:p>
            <a:pPr algn="just">
              <a:defRPr/>
            </a:pPr>
            <a:r>
              <a:rPr lang="pt-BR" sz="2800" dirty="0"/>
              <a:t>Concepção de uma língua como um instrumento unitário </a:t>
            </a:r>
            <a:r>
              <a:rPr lang="pt-BR" sz="2800" dirty="0" smtClean="0"/>
              <a:t>multifuncional;</a:t>
            </a:r>
            <a:endParaRPr lang="pt-BR" sz="2800" dirty="0"/>
          </a:p>
          <a:p>
            <a:pPr algn="just">
              <a:buNone/>
              <a:defRPr/>
            </a:pPr>
            <a:endParaRPr lang="pt-BR" sz="2800" dirty="0"/>
          </a:p>
          <a:p>
            <a:pPr algn="just">
              <a:defRPr/>
            </a:pPr>
            <a:r>
              <a:rPr lang="pt-BR" sz="2800" dirty="0"/>
              <a:t>Conjunto de diversas linguagens de graus variados de especificidade, que tem em comum um grande número de elementos </a:t>
            </a:r>
            <a:r>
              <a:rPr lang="pt-BR" sz="2800" dirty="0" smtClean="0"/>
              <a:t>fonológicos (som) </a:t>
            </a:r>
            <a:r>
              <a:rPr lang="pt-BR" sz="2800" dirty="0"/>
              <a:t>e </a:t>
            </a:r>
            <a:r>
              <a:rPr lang="pt-BR" sz="2800" dirty="0" smtClean="0"/>
              <a:t>morfológicos (forma), </a:t>
            </a:r>
            <a:r>
              <a:rPr lang="pt-BR" sz="2800" dirty="0"/>
              <a:t>um número menor de elementos </a:t>
            </a:r>
            <a:r>
              <a:rPr lang="pt-BR" sz="2800" dirty="0" smtClean="0"/>
              <a:t>sintáticos (sintaxe: parte </a:t>
            </a:r>
            <a:r>
              <a:rPr lang="pt-BR" sz="2800" dirty="0"/>
              <a:t>da gramática que se dedica ao estudo das palavras enquanto constituintes de uma frase</a:t>
            </a:r>
            <a:r>
              <a:rPr lang="pt-BR" sz="2800" dirty="0" smtClean="0"/>
              <a:t>) </a:t>
            </a:r>
            <a:r>
              <a:rPr lang="pt-BR" sz="2800" dirty="0"/>
              <a:t>e uma coincidência </a:t>
            </a:r>
            <a:r>
              <a:rPr lang="pt-BR" sz="2800" dirty="0" smtClean="0"/>
              <a:t>semântica (semântica: estuda </a:t>
            </a:r>
            <a:r>
              <a:rPr lang="pt-BR" sz="2800" dirty="0"/>
              <a:t>o significado e a interpretação do significado de uma palavra, de um signo, de uma frase ou de uma expressão em um determinado contexto.</a:t>
            </a:r>
            <a:r>
              <a:rPr lang="pt-BR" sz="2800" dirty="0" smtClean="0"/>
              <a:t>);</a:t>
            </a:r>
          </a:p>
          <a:p>
            <a:pPr algn="just">
              <a:defRPr/>
            </a:pPr>
            <a:endParaRPr lang="pt-BR" sz="2800" dirty="0"/>
          </a:p>
          <a:p>
            <a:pPr algn="just">
              <a:defRPr/>
            </a:pPr>
            <a:r>
              <a:rPr lang="pt-BR" sz="2800" dirty="0"/>
              <a:t>Tem função metalinguística a um nível mais geral.</a:t>
            </a:r>
          </a:p>
          <a:p>
            <a:pPr algn="just"/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3748987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11560" y="836712"/>
            <a:ext cx="7848872" cy="5400600"/>
          </a:xfrm>
        </p:spPr>
        <p:txBody>
          <a:bodyPr>
            <a:normAutofit fontScale="92500" lnSpcReduction="10000"/>
          </a:bodyPr>
          <a:lstStyle/>
          <a:p>
            <a:pPr algn="just">
              <a:spcBef>
                <a:spcPct val="0"/>
              </a:spcBef>
              <a:buClrTx/>
              <a:buNone/>
            </a:pPr>
            <a:r>
              <a:rPr lang="pt-BR" sz="2800" dirty="0">
                <a:solidFill>
                  <a:srgbClr val="FF0000"/>
                </a:solidFill>
              </a:rPr>
              <a:t>“Estudar uma matéria equivale a aprender as linguagens dessa matéria</a:t>
            </a:r>
            <a:r>
              <a:rPr lang="pt-BR" sz="2800" dirty="0" smtClean="0">
                <a:solidFill>
                  <a:srgbClr val="FF0000"/>
                </a:solidFill>
              </a:rPr>
              <a:t>”.</a:t>
            </a:r>
          </a:p>
          <a:p>
            <a:pPr algn="just">
              <a:spcBef>
                <a:spcPct val="0"/>
              </a:spcBef>
              <a:buClrTx/>
              <a:buNone/>
            </a:pPr>
            <a:endParaRPr lang="pt-BR" sz="2800" dirty="0">
              <a:solidFill>
                <a:srgbClr val="FF0000"/>
              </a:solidFill>
            </a:endParaRPr>
          </a:p>
          <a:p>
            <a:pPr algn="just">
              <a:lnSpc>
                <a:spcPct val="80000"/>
              </a:lnSpc>
              <a:defRPr/>
            </a:pPr>
            <a:r>
              <a:rPr lang="pt-BR" sz="2200" dirty="0"/>
              <a:t>A linguagem do fazer e do saber</a:t>
            </a:r>
          </a:p>
          <a:p>
            <a:pPr algn="just">
              <a:lnSpc>
                <a:spcPct val="80000"/>
              </a:lnSpc>
              <a:buNone/>
              <a:defRPr/>
            </a:pPr>
            <a:endParaRPr lang="pt-BR" sz="2200" dirty="0"/>
          </a:p>
          <a:p>
            <a:pPr algn="just">
              <a:lnSpc>
                <a:spcPct val="80000"/>
              </a:lnSpc>
              <a:defRPr/>
            </a:pPr>
            <a:r>
              <a:rPr lang="pt-BR" sz="2200" dirty="0"/>
              <a:t>Do FAZER = dominar a prática de sua especialidade. Ex.: Um químico que sabe fazer experiências.</a:t>
            </a:r>
          </a:p>
          <a:p>
            <a:pPr algn="just">
              <a:lnSpc>
                <a:spcPct val="80000"/>
              </a:lnSpc>
              <a:defRPr/>
            </a:pPr>
            <a:endParaRPr lang="pt-BR" sz="2200" dirty="0"/>
          </a:p>
          <a:p>
            <a:pPr algn="just">
              <a:lnSpc>
                <a:spcPct val="80000"/>
              </a:lnSpc>
              <a:defRPr/>
            </a:pPr>
            <a:r>
              <a:rPr lang="pt-BR" sz="2200" dirty="0"/>
              <a:t>Do SABER = dominar a linguagem (terminologia) que envolve a área de especialidade</a:t>
            </a:r>
          </a:p>
          <a:p>
            <a:pPr lvl="1" algn="just">
              <a:lnSpc>
                <a:spcPct val="80000"/>
              </a:lnSpc>
              <a:defRPr/>
            </a:pPr>
            <a:r>
              <a:rPr lang="pt-BR" sz="1800" dirty="0" smtClean="0"/>
              <a:t>Ex</a:t>
            </a:r>
            <a:r>
              <a:rPr lang="pt-BR" sz="1800" dirty="0"/>
              <a:t>.: tradutor de textos de química que domina a terminologia mas não a prática de fazer experiências.</a:t>
            </a:r>
          </a:p>
          <a:p>
            <a:pPr algn="just">
              <a:lnSpc>
                <a:spcPct val="80000"/>
              </a:lnSpc>
              <a:defRPr/>
            </a:pPr>
            <a:endParaRPr lang="pt-BR" sz="2200" dirty="0"/>
          </a:p>
          <a:p>
            <a:pPr algn="just">
              <a:lnSpc>
                <a:spcPct val="80000"/>
              </a:lnSpc>
              <a:defRPr/>
            </a:pPr>
            <a:r>
              <a:rPr lang="pt-BR" sz="2200" dirty="0"/>
              <a:t>Tradutores, intérpretes, documentalistas, </a:t>
            </a:r>
            <a:r>
              <a:rPr lang="pt-BR" sz="2200" dirty="0" err="1" smtClean="0"/>
              <a:t>terminólogos</a:t>
            </a:r>
            <a:r>
              <a:rPr lang="pt-BR" sz="2200" dirty="0" smtClean="0"/>
              <a:t> são profissionais da linguagem do saber, ou seja:</a:t>
            </a:r>
          </a:p>
          <a:p>
            <a:pPr marL="0" indent="0" algn="just">
              <a:lnSpc>
                <a:spcPct val="80000"/>
              </a:lnSpc>
              <a:buNone/>
              <a:defRPr/>
            </a:pPr>
            <a:r>
              <a:rPr lang="pt-BR" sz="2200" dirty="0" smtClean="0"/>
              <a:t> </a:t>
            </a:r>
            <a:endParaRPr lang="pt-BR" sz="2200" dirty="0"/>
          </a:p>
          <a:p>
            <a:pPr algn="just">
              <a:lnSpc>
                <a:spcPct val="80000"/>
              </a:lnSpc>
              <a:defRPr/>
            </a:pPr>
            <a:r>
              <a:rPr lang="pt-BR" sz="2200" dirty="0"/>
              <a:t>s</a:t>
            </a:r>
            <a:r>
              <a:rPr lang="pt-BR" sz="2200" dirty="0" smtClean="0"/>
              <a:t>ão pontes  </a:t>
            </a:r>
            <a:r>
              <a:rPr lang="pt-BR" sz="2200" dirty="0"/>
              <a:t>entre a linguagem e as matérias de especialidade, entre o conteúdo e o instrumento. </a:t>
            </a:r>
          </a:p>
          <a:p>
            <a:pPr algn="just">
              <a:lnSpc>
                <a:spcPct val="80000"/>
              </a:lnSpc>
              <a:defRPr/>
            </a:pPr>
            <a:r>
              <a:rPr lang="pt-BR" sz="2200" dirty="0" smtClean="0"/>
              <a:t>conhecem </a:t>
            </a:r>
            <a:r>
              <a:rPr lang="pt-BR" sz="2200" dirty="0"/>
              <a:t>a linguagem da matéria mas não conhecem a matéria como o especialista.</a:t>
            </a:r>
          </a:p>
          <a:p>
            <a:pPr algn="just">
              <a:spcBef>
                <a:spcPct val="0"/>
              </a:spcBef>
              <a:buClrTx/>
              <a:buNone/>
            </a:pP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2683319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48832200"/>
              </p:ext>
            </p:extLst>
          </p:nvPr>
        </p:nvGraphicFramePr>
        <p:xfrm>
          <a:off x="581025" y="1628800"/>
          <a:ext cx="8095430" cy="41540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81024" y="188640"/>
            <a:ext cx="8095431" cy="1083329"/>
          </a:xfrm>
        </p:spPr>
        <p:txBody>
          <a:bodyPr>
            <a:normAutofit/>
          </a:bodyPr>
          <a:lstStyle/>
          <a:p>
            <a:r>
              <a:rPr lang="pt-BR" sz="2400" b="1" dirty="0" smtClean="0"/>
              <a:t>A faceta interdisciplinar da Terminologia</a:t>
            </a:r>
            <a:endParaRPr lang="pt-BR" sz="2400" b="1" dirty="0"/>
          </a:p>
        </p:txBody>
      </p:sp>
    </p:spTree>
    <p:extLst>
      <p:ext uri="{BB962C8B-B14F-4D97-AF65-F5344CB8AC3E}">
        <p14:creationId xmlns:p14="http://schemas.microsoft.com/office/powerpoint/2010/main" val="2364242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556792"/>
            <a:ext cx="8391432" cy="5301207"/>
          </a:xfrm>
        </p:spPr>
        <p:txBody>
          <a:bodyPr>
            <a:normAutofit/>
          </a:bodyPr>
          <a:lstStyle/>
          <a:p>
            <a:pPr lvl="1" algn="just"/>
            <a:r>
              <a:rPr lang="pt-BR" sz="2400" dirty="0">
                <a:solidFill>
                  <a:schemeClr val="tx1"/>
                </a:solidFill>
              </a:rPr>
              <a:t>domínio do saber interdisciplinar que cuida dos conceitos e suas representações;</a:t>
            </a:r>
          </a:p>
          <a:p>
            <a:pPr lvl="1" algn="just"/>
            <a:r>
              <a:rPr lang="pt-BR" sz="2400" dirty="0">
                <a:solidFill>
                  <a:schemeClr val="tx1"/>
                </a:solidFill>
              </a:rPr>
              <a:t>conjunto de termos que representam o sistema de conceitos ligados a um domínio do conhecimento;</a:t>
            </a:r>
          </a:p>
          <a:p>
            <a:pPr lvl="1" algn="just">
              <a:buNone/>
            </a:pPr>
            <a:r>
              <a:rPr lang="pt-BR" sz="2400" dirty="0">
                <a:solidFill>
                  <a:schemeClr val="tx1"/>
                </a:solidFill>
              </a:rPr>
              <a:t>			(FELBER,H. Manual de terminologia, 1987)</a:t>
            </a:r>
          </a:p>
          <a:p>
            <a:pPr marL="0" indent="0" algn="just">
              <a:buNone/>
            </a:pPr>
            <a:endParaRPr lang="pt-BR" sz="2400" dirty="0">
              <a:solidFill>
                <a:schemeClr val="tx1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7584" y="620688"/>
            <a:ext cx="7571928" cy="1872208"/>
          </a:xfrm>
        </p:spPr>
        <p:txBody>
          <a:bodyPr/>
          <a:lstStyle/>
          <a:p>
            <a:r>
              <a:rPr lang="pt-BR" b="1" dirty="0" smtClean="0"/>
              <a:t>Terminologia</a:t>
            </a:r>
            <a:endParaRPr lang="pt-BR" b="1" dirty="0"/>
          </a:p>
        </p:txBody>
      </p:sp>
      <p:pic>
        <p:nvPicPr>
          <p:cNvPr id="1026" name="Picture 2" descr="Resultado de imagem para INTERDISCIPLIN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2656"/>
            <a:ext cx="2376264" cy="2353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6879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81192" y="1556792"/>
            <a:ext cx="7989752" cy="5301207"/>
          </a:xfrm>
        </p:spPr>
        <p:txBody>
          <a:bodyPr>
            <a:normAutofit/>
          </a:bodyPr>
          <a:lstStyle/>
          <a:p>
            <a:pPr algn="just"/>
            <a:r>
              <a:rPr lang="pt-BR" sz="2400" dirty="0">
                <a:solidFill>
                  <a:schemeClr val="tx1"/>
                </a:solidFill>
              </a:rPr>
              <a:t>Disciplina que se ocupa de termos especializados;</a:t>
            </a:r>
          </a:p>
          <a:p>
            <a:pPr algn="just"/>
            <a:r>
              <a:rPr lang="pt-BR" sz="2400" dirty="0">
                <a:solidFill>
                  <a:schemeClr val="tx1"/>
                </a:solidFill>
              </a:rPr>
              <a:t>Conjunto de diretrizes ou princípios que regem a compilação dos termos;</a:t>
            </a:r>
          </a:p>
          <a:p>
            <a:pPr algn="just"/>
            <a:r>
              <a:rPr lang="pt-BR" sz="2400" dirty="0">
                <a:solidFill>
                  <a:schemeClr val="tx1"/>
                </a:solidFill>
              </a:rPr>
              <a:t>Produto gerado pela prática, isto é, conjunto dos termos de uma área específica.</a:t>
            </a:r>
          </a:p>
          <a:p>
            <a:pPr algn="just">
              <a:buNone/>
            </a:pPr>
            <a:r>
              <a:rPr lang="pt-BR" sz="2400" dirty="0">
                <a:solidFill>
                  <a:schemeClr val="tx1"/>
                </a:solidFill>
              </a:rPr>
              <a:t>					CABRÉ, M. T. (1995)</a:t>
            </a:r>
          </a:p>
          <a:p>
            <a:pPr marL="0" indent="0" algn="just">
              <a:buNone/>
            </a:pPr>
            <a:endParaRPr lang="pt-BR" sz="2400" dirty="0">
              <a:solidFill>
                <a:schemeClr val="tx1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7584" y="620688"/>
            <a:ext cx="7571928" cy="1872208"/>
          </a:xfrm>
        </p:spPr>
        <p:txBody>
          <a:bodyPr/>
          <a:lstStyle/>
          <a:p>
            <a:r>
              <a:rPr lang="pt-BR" b="1" dirty="0" smtClean="0"/>
              <a:t>Terminologia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3794627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81192" y="1556792"/>
            <a:ext cx="7989752" cy="5301207"/>
          </a:xfrm>
        </p:spPr>
        <p:txBody>
          <a:bodyPr>
            <a:normAutofit/>
          </a:bodyPr>
          <a:lstStyle/>
          <a:p>
            <a:pPr algn="just"/>
            <a:r>
              <a:rPr lang="pt-BR" sz="2400" dirty="0">
                <a:solidFill>
                  <a:schemeClr val="tx1"/>
                </a:solidFill>
              </a:rPr>
              <a:t>Disciplina centrada em um objeto, as unidades terminológicas, tendo em conta que áreas de conhecimento surgem, se estabelecem e se especificam em função das condições sociais e políticas dos contextos em que aparecem, e são estas condições que explicam as diferentes aproximações  a que qualquer objeto científico pode dar lugar.</a:t>
            </a:r>
          </a:p>
          <a:p>
            <a:pPr>
              <a:buNone/>
            </a:pPr>
            <a:r>
              <a:rPr lang="pt-BR" sz="2400" dirty="0">
                <a:solidFill>
                  <a:schemeClr val="tx1"/>
                </a:solidFill>
              </a:rPr>
              <a:t>							CABRÉ (2005)</a:t>
            </a:r>
          </a:p>
          <a:p>
            <a:pPr marL="0" indent="0" algn="just">
              <a:buNone/>
            </a:pPr>
            <a:endParaRPr lang="pt-BR" sz="2400" dirty="0">
              <a:solidFill>
                <a:schemeClr val="tx1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7584" y="620688"/>
            <a:ext cx="7571928" cy="1872208"/>
          </a:xfrm>
        </p:spPr>
        <p:txBody>
          <a:bodyPr/>
          <a:lstStyle/>
          <a:p>
            <a:r>
              <a:rPr lang="pt-BR" b="1" dirty="0" smtClean="0"/>
              <a:t>Terminologia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2345426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81192" y="1556792"/>
            <a:ext cx="7989752" cy="5301207"/>
          </a:xfrm>
        </p:spPr>
        <p:txBody>
          <a:bodyPr/>
          <a:lstStyle/>
          <a:p>
            <a:pPr marL="0" indent="0">
              <a:buNone/>
            </a:pPr>
            <a:r>
              <a:rPr lang="pt-BR" sz="2000" dirty="0" smtClean="0">
                <a:solidFill>
                  <a:schemeClr val="tx1"/>
                </a:solidFill>
              </a:rPr>
              <a:t>A </a:t>
            </a:r>
            <a:r>
              <a:rPr lang="pt-BR" sz="2000" dirty="0">
                <a:solidFill>
                  <a:schemeClr val="tx1"/>
                </a:solidFill>
              </a:rPr>
              <a:t>Terminologia tem muitos objetos de estudos:</a:t>
            </a:r>
          </a:p>
          <a:p>
            <a:endParaRPr lang="pt-BR" sz="2000" dirty="0">
              <a:solidFill>
                <a:schemeClr val="tx1"/>
              </a:solidFill>
            </a:endParaRPr>
          </a:p>
          <a:p>
            <a:pPr algn="just"/>
            <a:r>
              <a:rPr lang="pt-BR" sz="2000" b="1" dirty="0">
                <a:solidFill>
                  <a:schemeClr val="tx1"/>
                </a:solidFill>
              </a:rPr>
              <a:t>O conceito </a:t>
            </a:r>
            <a:r>
              <a:rPr lang="pt-BR" sz="2000" dirty="0">
                <a:solidFill>
                  <a:schemeClr val="tx1"/>
                </a:solidFill>
              </a:rPr>
              <a:t>= conjunto de características de uma entidade; unidade de conhecimento criada por uma combinação única de </a:t>
            </a:r>
            <a:r>
              <a:rPr lang="pt-BR" sz="2000" dirty="0" smtClean="0">
                <a:solidFill>
                  <a:schemeClr val="tx1"/>
                </a:solidFill>
              </a:rPr>
              <a:t>características;</a:t>
            </a:r>
            <a:endParaRPr lang="pt-BR" sz="2000" dirty="0">
              <a:solidFill>
                <a:schemeClr val="tx1"/>
              </a:solidFill>
            </a:endParaRPr>
          </a:p>
          <a:p>
            <a:pPr algn="just"/>
            <a:r>
              <a:rPr lang="pt-BR" sz="2000" b="1" dirty="0">
                <a:solidFill>
                  <a:schemeClr val="tx1"/>
                </a:solidFill>
              </a:rPr>
              <a:t>Rede conceitual </a:t>
            </a:r>
            <a:r>
              <a:rPr lang="pt-BR" sz="2000" dirty="0">
                <a:solidFill>
                  <a:schemeClr val="tx1"/>
                </a:solidFill>
              </a:rPr>
              <a:t>= conjunto de conceitos de um </a:t>
            </a:r>
            <a:r>
              <a:rPr lang="pt-BR" sz="2000" dirty="0" smtClean="0">
                <a:solidFill>
                  <a:schemeClr val="tx1"/>
                </a:solidFill>
              </a:rPr>
              <a:t>domínio, </a:t>
            </a:r>
            <a:r>
              <a:rPr lang="pt-BR" sz="2000" dirty="0">
                <a:solidFill>
                  <a:schemeClr val="tx1"/>
                </a:solidFill>
              </a:rPr>
              <a:t>relacionados;</a:t>
            </a:r>
          </a:p>
          <a:p>
            <a:pPr algn="just"/>
            <a:r>
              <a:rPr lang="pt-BR" sz="2000" b="1" dirty="0">
                <a:solidFill>
                  <a:schemeClr val="tx1"/>
                </a:solidFill>
              </a:rPr>
              <a:t>Termo </a:t>
            </a:r>
            <a:r>
              <a:rPr lang="pt-BR" sz="2000" dirty="0">
                <a:solidFill>
                  <a:schemeClr val="tx1"/>
                </a:solidFill>
              </a:rPr>
              <a:t>= denominação de um conceito. É a parte linguística de uma unidade terminológica;</a:t>
            </a:r>
          </a:p>
          <a:p>
            <a:pPr algn="just"/>
            <a:r>
              <a:rPr lang="pt-BR" sz="2000" b="1" dirty="0">
                <a:solidFill>
                  <a:schemeClr val="tx1"/>
                </a:solidFill>
              </a:rPr>
              <a:t>Comunicação Especializada </a:t>
            </a:r>
            <a:r>
              <a:rPr lang="pt-BR" sz="2000" dirty="0">
                <a:solidFill>
                  <a:schemeClr val="tx1"/>
                </a:solidFill>
              </a:rPr>
              <a:t>= conjunto de atividades nas quais as unidades </a:t>
            </a:r>
            <a:r>
              <a:rPr lang="pt-BR" sz="2000" dirty="0" smtClean="0">
                <a:solidFill>
                  <a:schemeClr val="tx1"/>
                </a:solidFill>
              </a:rPr>
              <a:t>terminológicas </a:t>
            </a:r>
            <a:r>
              <a:rPr lang="pt-BR" sz="2000" dirty="0">
                <a:solidFill>
                  <a:schemeClr val="tx1"/>
                </a:solidFill>
              </a:rPr>
              <a:t>são </a:t>
            </a:r>
            <a:r>
              <a:rPr lang="pt-BR" sz="2000" dirty="0" smtClean="0">
                <a:solidFill>
                  <a:schemeClr val="tx1"/>
                </a:solidFill>
              </a:rPr>
              <a:t>utilizadas. (processo comunicativo)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7584" y="620688"/>
            <a:ext cx="7571928" cy="1872208"/>
          </a:xfrm>
        </p:spPr>
        <p:txBody>
          <a:bodyPr/>
          <a:lstStyle/>
          <a:p>
            <a:r>
              <a:rPr lang="pt-BR" b="1" dirty="0" smtClean="0"/>
              <a:t>OBJETOS DE ESTUDO DA TERMINOLOGIA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1229630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81192" y="1556792"/>
            <a:ext cx="7989752" cy="5301207"/>
          </a:xfrm>
        </p:spPr>
        <p:txBody>
          <a:bodyPr>
            <a:normAutofit/>
          </a:bodyPr>
          <a:lstStyle/>
          <a:p>
            <a:pPr algn="just"/>
            <a:r>
              <a:rPr lang="pt-BR" sz="2400" dirty="0">
                <a:solidFill>
                  <a:schemeClr val="tx1"/>
                </a:solidFill>
              </a:rPr>
              <a:t>É consequência de duas características do desenvolvimento do conhecimento científico</a:t>
            </a:r>
            <a:r>
              <a:rPr lang="pt-BR" sz="2400" dirty="0" smtClean="0">
                <a:solidFill>
                  <a:schemeClr val="tx1"/>
                </a:solidFill>
              </a:rPr>
              <a:t>:</a:t>
            </a:r>
          </a:p>
          <a:p>
            <a:pPr algn="just"/>
            <a:endParaRPr lang="pt-BR" sz="2400" dirty="0">
              <a:solidFill>
                <a:schemeClr val="tx1"/>
              </a:solidFill>
            </a:endParaRPr>
          </a:p>
          <a:p>
            <a:pPr lvl="1" algn="just"/>
            <a:r>
              <a:rPr lang="pt-BR" sz="2400" dirty="0">
                <a:solidFill>
                  <a:schemeClr val="tx1"/>
                </a:solidFill>
              </a:rPr>
              <a:t>Interdisciplinaridade </a:t>
            </a:r>
            <a:r>
              <a:rPr lang="pt-BR" sz="2400" dirty="0">
                <a:solidFill>
                  <a:schemeClr val="tx1"/>
                </a:solidFill>
                <a:sym typeface="Wingdings" pitchFamily="2" charset="2"/>
              </a:rPr>
              <a:t> </a:t>
            </a:r>
            <a:r>
              <a:rPr lang="pt-BR" sz="2400" dirty="0">
                <a:solidFill>
                  <a:schemeClr val="tx1"/>
                </a:solidFill>
              </a:rPr>
              <a:t>necessidade de padronização para </a:t>
            </a:r>
            <a:r>
              <a:rPr lang="pt-BR" sz="2400" dirty="0" smtClean="0">
                <a:solidFill>
                  <a:schemeClr val="tx1"/>
                </a:solidFill>
              </a:rPr>
              <a:t>comunicação.</a:t>
            </a:r>
            <a:endParaRPr lang="pt-BR" sz="2400" dirty="0">
              <a:solidFill>
                <a:schemeClr val="tx1"/>
              </a:solidFill>
            </a:endParaRPr>
          </a:p>
          <a:p>
            <a:pPr lvl="1" algn="just"/>
            <a:r>
              <a:rPr lang="pt-BR" sz="2400" dirty="0" err="1">
                <a:solidFill>
                  <a:schemeClr val="tx1"/>
                </a:solidFill>
              </a:rPr>
              <a:t>Micro-especializações</a:t>
            </a:r>
            <a:r>
              <a:rPr lang="pt-BR" sz="2400" dirty="0">
                <a:solidFill>
                  <a:schemeClr val="tx1"/>
                </a:solidFill>
              </a:rPr>
              <a:t> </a:t>
            </a:r>
            <a:r>
              <a:rPr lang="pt-BR" sz="2400" dirty="0">
                <a:solidFill>
                  <a:schemeClr val="tx1"/>
                </a:solidFill>
                <a:sym typeface="Wingdings" pitchFamily="2" charset="2"/>
              </a:rPr>
              <a:t> </a:t>
            </a:r>
            <a:r>
              <a:rPr lang="pt-BR" sz="2400" dirty="0">
                <a:solidFill>
                  <a:schemeClr val="tx1"/>
                </a:solidFill>
              </a:rPr>
              <a:t>criação de </a:t>
            </a:r>
            <a:r>
              <a:rPr lang="pt-BR" sz="2400" dirty="0" smtClean="0">
                <a:solidFill>
                  <a:schemeClr val="tx1"/>
                </a:solidFill>
              </a:rPr>
              <a:t>neologismos.</a:t>
            </a:r>
            <a:endParaRPr lang="pt-BR" sz="2400" dirty="0">
              <a:solidFill>
                <a:schemeClr val="tx1"/>
              </a:solidFill>
            </a:endParaRPr>
          </a:p>
          <a:p>
            <a:pPr lvl="1"/>
            <a:endParaRPr lang="pt-BR" sz="2400" dirty="0">
              <a:solidFill>
                <a:schemeClr val="tx1"/>
              </a:solidFill>
            </a:endParaRPr>
          </a:p>
          <a:p>
            <a:pPr lvl="1">
              <a:buNone/>
            </a:pPr>
            <a:r>
              <a:rPr lang="pt-BR" sz="2400" dirty="0">
                <a:solidFill>
                  <a:schemeClr val="tx1"/>
                </a:solidFill>
              </a:rPr>
              <a:t>						           (RONDEAU, 1984)</a:t>
            </a:r>
          </a:p>
          <a:p>
            <a:pPr marL="0" indent="0" algn="just">
              <a:buNone/>
            </a:pPr>
            <a:endParaRPr lang="pt-BR" sz="2400" dirty="0">
              <a:solidFill>
                <a:schemeClr val="tx1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7584" y="620688"/>
            <a:ext cx="7571928" cy="1872208"/>
          </a:xfrm>
        </p:spPr>
        <p:txBody>
          <a:bodyPr/>
          <a:lstStyle/>
          <a:p>
            <a:r>
              <a:rPr lang="pt-BR" b="1" dirty="0" smtClean="0"/>
              <a:t>Normalização terminológica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3966314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sultado de imagem para terminolog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531558"/>
            <a:ext cx="7776864" cy="4615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755576" y="548679"/>
            <a:ext cx="33154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b="1" dirty="0" smtClean="0"/>
              <a:t>Palavra x Termo </a:t>
            </a:r>
            <a:endParaRPr lang="pt-BR" sz="3600" b="1" dirty="0"/>
          </a:p>
        </p:txBody>
      </p:sp>
      <p:sp>
        <p:nvSpPr>
          <p:cNvPr id="5" name="CaixaDeTexto 4"/>
          <p:cNvSpPr txBox="1"/>
          <p:nvPr/>
        </p:nvSpPr>
        <p:spPr>
          <a:xfrm>
            <a:off x="5572213" y="548679"/>
            <a:ext cx="2203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Palavra - </a:t>
            </a:r>
            <a:r>
              <a:rPr lang="pt-BR" dirty="0" err="1" smtClean="0"/>
              <a:t>plurissêmica</a:t>
            </a:r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5617401" y="1010344"/>
            <a:ext cx="22541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rgbClr val="FF0000"/>
                </a:solidFill>
              </a:rPr>
              <a:t>Termo - </a:t>
            </a:r>
            <a:r>
              <a:rPr lang="pt-BR" dirty="0" err="1">
                <a:solidFill>
                  <a:srgbClr val="FF0000"/>
                </a:solidFill>
              </a:rPr>
              <a:t>m</a:t>
            </a:r>
            <a:r>
              <a:rPr lang="pt-BR" dirty="0" err="1" smtClean="0">
                <a:solidFill>
                  <a:srgbClr val="FF0000"/>
                </a:solidFill>
              </a:rPr>
              <a:t>onossêmico</a:t>
            </a:r>
            <a:endParaRPr lang="pt-B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0737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81192" y="1556792"/>
            <a:ext cx="7989752" cy="530120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400" dirty="0" smtClean="0">
                <a:solidFill>
                  <a:schemeClr val="tx1"/>
                </a:solidFill>
              </a:rPr>
              <a:t>Neste sentido,</a:t>
            </a:r>
          </a:p>
          <a:p>
            <a:pPr marL="0" indent="0" algn="just">
              <a:buNone/>
            </a:pPr>
            <a:endParaRPr lang="pt-BR" sz="2400" dirty="0" smtClean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pt-BR" sz="2400" dirty="0" smtClean="0">
                <a:solidFill>
                  <a:schemeClr val="tx1"/>
                </a:solidFill>
              </a:rPr>
              <a:t>“A </a:t>
            </a:r>
            <a:r>
              <a:rPr lang="pt-BR" sz="2400" dirty="0">
                <a:solidFill>
                  <a:schemeClr val="tx1"/>
                </a:solidFill>
              </a:rPr>
              <a:t>história particular de uma ciência se resume na de seus termos específicos. Uma ciência só começa a existir ou consegue se impor na medida em que faz existir e em que impõe seus conceitos, através de sua denominação...Denominar, isto é, criar um conceito, é ao mesmo tempo, a primeira e última operação de uma ciência.”</a:t>
            </a:r>
          </a:p>
          <a:p>
            <a:pPr lvl="3">
              <a:buNone/>
            </a:pPr>
            <a:r>
              <a:rPr lang="pt-BR" sz="2400" dirty="0">
                <a:solidFill>
                  <a:schemeClr val="tx1"/>
                </a:solidFill>
              </a:rPr>
              <a:t>				           (BENVENISTE, 1989)</a:t>
            </a:r>
          </a:p>
          <a:p>
            <a:pPr marL="0" indent="0" algn="just">
              <a:buNone/>
            </a:pPr>
            <a:endParaRPr lang="pt-BR" sz="2400" dirty="0">
              <a:solidFill>
                <a:schemeClr val="tx1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7584" y="620688"/>
            <a:ext cx="7571928" cy="1872208"/>
          </a:xfrm>
        </p:spPr>
        <p:txBody>
          <a:bodyPr/>
          <a:lstStyle/>
          <a:p>
            <a:r>
              <a:rPr lang="pt-BR" b="1" dirty="0" smtClean="0"/>
              <a:t>Terminologia e Ciência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4279275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81192" y="1556792"/>
            <a:ext cx="7989752" cy="530120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400" dirty="0">
                <a:solidFill>
                  <a:schemeClr val="tx1"/>
                </a:solidFill>
              </a:rPr>
              <a:t>“Para os especialistas, a terminologia é o reflexo formal da organização conceitual de uma especialidade, é um meio inevitável de expressão e comunicação profissional”</a:t>
            </a:r>
          </a:p>
          <a:p>
            <a:pPr algn="just">
              <a:buNone/>
            </a:pPr>
            <a:r>
              <a:rPr lang="pt-BR" sz="2400" dirty="0">
                <a:solidFill>
                  <a:schemeClr val="tx1"/>
                </a:solidFill>
              </a:rPr>
              <a:t>						(CABRÉ, 1993)</a:t>
            </a:r>
          </a:p>
          <a:p>
            <a:pPr marL="0" indent="0" algn="just">
              <a:buNone/>
            </a:pPr>
            <a:endParaRPr lang="pt-BR" sz="2400" dirty="0">
              <a:solidFill>
                <a:schemeClr val="tx1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7584" y="620688"/>
            <a:ext cx="7571928" cy="1872208"/>
          </a:xfrm>
        </p:spPr>
        <p:txBody>
          <a:bodyPr/>
          <a:lstStyle/>
          <a:p>
            <a:r>
              <a:rPr lang="pt-BR" b="1" dirty="0" smtClean="0"/>
              <a:t>Terminologia e Ciência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1427275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5969" y="836712"/>
            <a:ext cx="8148479" cy="5085184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100" b="1" i="1" dirty="0" smtClean="0"/>
              <a:t>Terminologia e Conhecimento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pt-BR" sz="4100" b="1" i="1" dirty="0"/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100" b="1" i="1" dirty="0" smtClean="0"/>
              <a:t>Os termos e conceitos são elementos que podem desencadear </a:t>
            </a:r>
            <a:r>
              <a:rPr lang="pt-BR" sz="4100" b="1" i="1" dirty="0"/>
              <a:t>processos de </a:t>
            </a:r>
            <a:r>
              <a:rPr lang="pt-BR" sz="4100" b="1" i="1" dirty="0" smtClean="0"/>
              <a:t>conhecimento. 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1800"/>
              </a:spcAft>
              <a:buNone/>
            </a:pPr>
            <a:endParaRPr lang="pt-BR" sz="3200" b="1" i="1" dirty="0" smtClean="0"/>
          </a:p>
          <a:p>
            <a:pPr marL="571500" indent="-571500" algn="just">
              <a:lnSpc>
                <a:spcPct val="120000"/>
              </a:lnSpc>
              <a:spcBef>
                <a:spcPts val="0"/>
              </a:spcBef>
              <a:spcAft>
                <a:spcPts val="1800"/>
              </a:spcAft>
            </a:pPr>
            <a:r>
              <a:rPr lang="pt-BR" sz="3200" dirty="0" smtClean="0"/>
              <a:t>CONCEITO = unidade de conhecimento</a:t>
            </a:r>
          </a:p>
          <a:p>
            <a:pPr marL="571500" indent="-571500" algn="just">
              <a:lnSpc>
                <a:spcPct val="120000"/>
              </a:lnSpc>
              <a:spcBef>
                <a:spcPts val="0"/>
              </a:spcBef>
              <a:spcAft>
                <a:spcPts val="1800"/>
              </a:spcAft>
            </a:pPr>
            <a:r>
              <a:rPr lang="pt-BR" sz="3200" dirty="0" smtClean="0"/>
              <a:t>TERMO = designação de um conceito</a:t>
            </a:r>
          </a:p>
          <a:p>
            <a:pPr marL="571500" indent="-571500" algn="just">
              <a:lnSpc>
                <a:spcPct val="120000"/>
              </a:lnSpc>
              <a:spcBef>
                <a:spcPts val="0"/>
              </a:spcBef>
              <a:spcAft>
                <a:spcPts val="1800"/>
              </a:spcAft>
            </a:pPr>
            <a:r>
              <a:rPr lang="pt-BR" sz="3200" dirty="0"/>
              <a:t>As </a:t>
            </a:r>
            <a:r>
              <a:rPr lang="pt-BR" sz="3200" b="1" dirty="0"/>
              <a:t>unidades de informação</a:t>
            </a:r>
            <a:r>
              <a:rPr lang="pt-BR" sz="3200" dirty="0"/>
              <a:t> podem ser definidas como "quaisquer unidades que coletem, tratem, organizem e disponibilizem ´coisas´ potencialmente informativas" </a:t>
            </a:r>
            <a:r>
              <a:rPr lang="pt-BR" sz="3200" dirty="0" smtClean="0"/>
              <a:t>(</a:t>
            </a:r>
            <a:r>
              <a:rPr lang="pt-BR" sz="3200" dirty="0" err="1" smtClean="0"/>
              <a:t>Buckland</a:t>
            </a:r>
            <a:r>
              <a:rPr lang="pt-BR" sz="3200" dirty="0" smtClean="0"/>
              <a:t>) = TERMO</a:t>
            </a:r>
            <a:endParaRPr lang="pt-BR" sz="2000" b="1" i="1" dirty="0"/>
          </a:p>
        </p:txBody>
      </p:sp>
    </p:spTree>
    <p:extLst>
      <p:ext uri="{BB962C8B-B14F-4D97-AF65-F5344CB8AC3E}">
        <p14:creationId xmlns:p14="http://schemas.microsoft.com/office/powerpoint/2010/main" val="2701518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81192" y="1340768"/>
            <a:ext cx="7989752" cy="5301207"/>
          </a:xfrm>
        </p:spPr>
        <p:txBody>
          <a:bodyPr>
            <a:normAutofit/>
          </a:bodyPr>
          <a:lstStyle/>
          <a:p>
            <a:pPr algn="just">
              <a:spcBef>
                <a:spcPts val="0"/>
              </a:spcBef>
              <a:buNone/>
            </a:pPr>
            <a:r>
              <a:rPr lang="pt-BR" sz="2000" dirty="0">
                <a:solidFill>
                  <a:schemeClr val="tx1"/>
                </a:solidFill>
              </a:rPr>
              <a:t>Representa o conhecimento </a:t>
            </a:r>
            <a:r>
              <a:rPr lang="pt-BR" sz="2000" dirty="0" err="1">
                <a:solidFill>
                  <a:schemeClr val="tx1"/>
                </a:solidFill>
              </a:rPr>
              <a:t>cient</a:t>
            </a:r>
            <a:r>
              <a:rPr lang="en-US" sz="2000" dirty="0">
                <a:solidFill>
                  <a:schemeClr val="tx1"/>
                </a:solidFill>
              </a:rPr>
              <a:t>í</a:t>
            </a:r>
            <a:r>
              <a:rPr lang="pt-BR" sz="2000" dirty="0">
                <a:solidFill>
                  <a:schemeClr val="tx1"/>
                </a:solidFill>
              </a:rPr>
              <a:t>fico e por essa razão seus termos compreendem:</a:t>
            </a:r>
          </a:p>
          <a:p>
            <a:pPr lvl="1" algn="just">
              <a:spcBef>
                <a:spcPts val="0"/>
              </a:spcBef>
            </a:pPr>
            <a:r>
              <a:rPr lang="pt-BR" sz="2000" dirty="0">
                <a:solidFill>
                  <a:schemeClr val="tx1"/>
                </a:solidFill>
              </a:rPr>
              <a:t>uma dimensão cognitiva</a:t>
            </a:r>
          </a:p>
          <a:p>
            <a:pPr lvl="1" algn="just">
              <a:spcBef>
                <a:spcPts val="0"/>
              </a:spcBef>
            </a:pPr>
            <a:r>
              <a:rPr lang="pt-BR" sz="2000" dirty="0" smtClean="0">
                <a:solidFill>
                  <a:schemeClr val="tx1"/>
                </a:solidFill>
              </a:rPr>
              <a:t>uma </a:t>
            </a:r>
            <a:r>
              <a:rPr lang="pt-BR" sz="2000" dirty="0">
                <a:solidFill>
                  <a:schemeClr val="tx1"/>
                </a:solidFill>
              </a:rPr>
              <a:t>dimensão linguística</a:t>
            </a:r>
          </a:p>
          <a:p>
            <a:pPr lvl="2" algn="just">
              <a:spcBef>
                <a:spcPts val="0"/>
              </a:spcBef>
            </a:pPr>
            <a:endParaRPr lang="pt-BR" sz="2000" dirty="0">
              <a:solidFill>
                <a:schemeClr val="tx1"/>
              </a:solidFill>
            </a:endParaRPr>
          </a:p>
          <a:p>
            <a:pPr algn="just">
              <a:spcBef>
                <a:spcPts val="0"/>
              </a:spcBef>
            </a:pPr>
            <a:r>
              <a:rPr lang="pt-BR" sz="2000" dirty="0">
                <a:solidFill>
                  <a:schemeClr val="tx1"/>
                </a:solidFill>
              </a:rPr>
              <a:t>Elemento inerente às chamadas comunicações especializadas</a:t>
            </a:r>
          </a:p>
          <a:p>
            <a:pPr lvl="1" algn="just">
              <a:spcBef>
                <a:spcPts val="0"/>
              </a:spcBef>
            </a:pPr>
            <a:r>
              <a:rPr lang="pt-BR" sz="2000" dirty="0">
                <a:solidFill>
                  <a:schemeClr val="tx1"/>
                </a:solidFill>
              </a:rPr>
              <a:t>redação de artigos científicos,  teses, resenhas, manuais, textos especializados em </a:t>
            </a:r>
            <a:r>
              <a:rPr lang="pt-BR" sz="2000" dirty="0" smtClean="0">
                <a:solidFill>
                  <a:schemeClr val="tx1"/>
                </a:solidFill>
              </a:rPr>
              <a:t>geral</a:t>
            </a:r>
          </a:p>
          <a:p>
            <a:pPr marL="228600" lvl="1" indent="0" algn="just">
              <a:spcBef>
                <a:spcPts val="0"/>
              </a:spcBef>
              <a:buNone/>
            </a:pPr>
            <a:endParaRPr lang="pt-BR" sz="2000" dirty="0">
              <a:solidFill>
                <a:schemeClr val="tx1"/>
              </a:solidFill>
            </a:endParaRPr>
          </a:p>
          <a:p>
            <a:pPr algn="just">
              <a:spcBef>
                <a:spcPts val="0"/>
              </a:spcBef>
            </a:pPr>
            <a:r>
              <a:rPr lang="pt-BR" sz="2000" dirty="0">
                <a:solidFill>
                  <a:schemeClr val="tx1"/>
                </a:solidFill>
              </a:rPr>
              <a:t>Particularidades: </a:t>
            </a:r>
          </a:p>
          <a:p>
            <a:pPr lvl="1" algn="just">
              <a:spcBef>
                <a:spcPts val="0"/>
              </a:spcBef>
            </a:pPr>
            <a:r>
              <a:rPr lang="pt-BR" sz="2000" dirty="0">
                <a:solidFill>
                  <a:schemeClr val="tx1"/>
                </a:solidFill>
              </a:rPr>
              <a:t>precisão, objetividade e o uso sistemático de termos técnicos-científicos.</a:t>
            </a:r>
          </a:p>
          <a:p>
            <a:pPr marL="0" indent="0" algn="just">
              <a:spcBef>
                <a:spcPts val="0"/>
              </a:spcBef>
              <a:buNone/>
            </a:pP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7584" y="188640"/>
            <a:ext cx="7571928" cy="1872208"/>
          </a:xfrm>
        </p:spPr>
        <p:txBody>
          <a:bodyPr/>
          <a:lstStyle/>
          <a:p>
            <a:r>
              <a:rPr lang="pt-BR" b="1" dirty="0" smtClean="0"/>
              <a:t>A terminologia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4088420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1556792"/>
            <a:ext cx="8136904" cy="5013176"/>
          </a:xfrm>
        </p:spPr>
        <p:txBody>
          <a:bodyPr>
            <a:noAutofit/>
          </a:bodyPr>
          <a:lstStyle/>
          <a:p>
            <a:pPr marL="0" indent="0" algn="just">
              <a:lnSpc>
                <a:spcPct val="80000"/>
              </a:lnSpc>
              <a:spcAft>
                <a:spcPts val="4200"/>
              </a:spcAft>
              <a:buNone/>
            </a:pPr>
            <a:r>
              <a:rPr lang="pt-BR" sz="2400" i="1" dirty="0"/>
              <a:t>“A Terminologia é tão antiga quanto a linguagem humana. Desde os tempos remotos, o homem dá nome às coisas, aos animais, às plantas, às fontes naturais de alimentação e sobrevivência, aos instrumentos de trabalho, aos artefatos para defesa pessoal, às peças do vestuário, em suma, a tudo que lhe está à volta. Em um mundo multilíngue e no contato entre civilizações, </a:t>
            </a:r>
            <a:r>
              <a:rPr lang="pt-BR" sz="2400" i="1" u="sng" dirty="0"/>
              <a:t>sente-se a necessidade de compreender o universo nomeado por outros homens</a:t>
            </a:r>
            <a:r>
              <a:rPr lang="pt-BR" sz="2400" i="1" dirty="0"/>
              <a:t> e começam, então, a </a:t>
            </a:r>
            <a:r>
              <a:rPr lang="pt-BR" sz="2400" i="1" u="sng" dirty="0"/>
              <a:t>compilar palavras, relacionar conteúdos, identificar equivalentes</a:t>
            </a:r>
            <a:r>
              <a:rPr lang="pt-BR" sz="2400" i="1" dirty="0"/>
              <a:t>. Nascem os dicionários bilíngues e obras similares nos quais os termos </a:t>
            </a:r>
            <a:r>
              <a:rPr lang="pt-BR" sz="2400" i="1" dirty="0" smtClean="0"/>
              <a:t>[...] ocupam </a:t>
            </a:r>
            <a:r>
              <a:rPr lang="pt-BR" sz="2400" i="1" dirty="0"/>
              <a:t>lugar de destaque</a:t>
            </a:r>
            <a:r>
              <a:rPr lang="pt-BR" sz="2400" i="1" dirty="0" smtClean="0"/>
              <a:t>.” </a:t>
            </a:r>
            <a:r>
              <a:rPr lang="pt-BR" sz="2400" i="1" dirty="0"/>
              <a:t>(BARROS, 2004, p. 28)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771800" y="260648"/>
            <a:ext cx="5627712" cy="1675656"/>
          </a:xfrm>
        </p:spPr>
        <p:txBody>
          <a:bodyPr>
            <a:normAutofit/>
          </a:bodyPr>
          <a:lstStyle/>
          <a:p>
            <a:r>
              <a:rPr lang="pt-BR" b="1" dirty="0"/>
              <a:t>História da Terminologia</a:t>
            </a:r>
          </a:p>
        </p:txBody>
      </p:sp>
    </p:spTree>
    <p:extLst>
      <p:ext uri="{BB962C8B-B14F-4D97-AF65-F5344CB8AC3E}">
        <p14:creationId xmlns:p14="http://schemas.microsoft.com/office/powerpoint/2010/main" val="2261578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11560" y="836712"/>
            <a:ext cx="7490793" cy="561662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800" b="1" dirty="0" smtClean="0"/>
              <a:t>Terminologia existe há muito tempo...</a:t>
            </a:r>
          </a:p>
          <a:p>
            <a:pPr marL="0" indent="0" algn="just">
              <a:buNone/>
            </a:pPr>
            <a:endParaRPr lang="pt-BR" sz="2400" b="1" dirty="0" smtClean="0">
              <a:solidFill>
                <a:schemeClr val="tx1"/>
              </a:solidFill>
            </a:endParaRPr>
          </a:p>
          <a:p>
            <a:pPr algn="just"/>
            <a:r>
              <a:rPr lang="pt-BR" sz="2400" dirty="0">
                <a:solidFill>
                  <a:schemeClr val="tx1"/>
                </a:solidFill>
              </a:rPr>
              <a:t>A terminologia não é um fenômeno recente.</a:t>
            </a:r>
          </a:p>
          <a:p>
            <a:pPr lvl="1" algn="just"/>
            <a:r>
              <a:rPr lang="pt-BR" sz="2400" dirty="0">
                <a:solidFill>
                  <a:schemeClr val="tx1"/>
                </a:solidFill>
              </a:rPr>
              <a:t>A língua dos comerciantes </a:t>
            </a:r>
            <a:r>
              <a:rPr lang="pt-BR" sz="2400" dirty="0" err="1">
                <a:solidFill>
                  <a:schemeClr val="tx1"/>
                </a:solidFill>
              </a:rPr>
              <a:t>cretas</a:t>
            </a:r>
            <a:r>
              <a:rPr lang="pt-BR" sz="2400" dirty="0">
                <a:solidFill>
                  <a:schemeClr val="tx1"/>
                </a:solidFill>
              </a:rPr>
              <a:t>.</a:t>
            </a:r>
          </a:p>
          <a:p>
            <a:pPr lvl="1" algn="just"/>
            <a:r>
              <a:rPr lang="pt-BR" sz="2400" dirty="0">
                <a:solidFill>
                  <a:schemeClr val="tx1"/>
                </a:solidFill>
              </a:rPr>
              <a:t>Os vocábulos especializados da arte militar.</a:t>
            </a:r>
          </a:p>
          <a:p>
            <a:pPr lvl="1" algn="just"/>
            <a:r>
              <a:rPr lang="pt-BR" sz="2400" dirty="0">
                <a:solidFill>
                  <a:schemeClr val="tx1"/>
                </a:solidFill>
              </a:rPr>
              <a:t>Dicionários monolíngues dos sumérios</a:t>
            </a:r>
            <a:r>
              <a:rPr lang="pt-BR" sz="2400" dirty="0" smtClean="0">
                <a:solidFill>
                  <a:schemeClr val="tx1"/>
                </a:solidFill>
              </a:rPr>
              <a:t>.</a:t>
            </a:r>
          </a:p>
          <a:p>
            <a:pPr marL="228600" lvl="1" indent="0" algn="just">
              <a:buNone/>
            </a:pPr>
            <a:endParaRPr lang="pt-BR" sz="2400" dirty="0">
              <a:solidFill>
                <a:schemeClr val="tx1"/>
              </a:solidFill>
            </a:endParaRPr>
          </a:p>
          <a:p>
            <a:pPr algn="just"/>
            <a:r>
              <a:rPr lang="pt-BR" sz="2400" dirty="0">
                <a:solidFill>
                  <a:schemeClr val="tx1"/>
                </a:solidFill>
              </a:rPr>
              <a:t>De </a:t>
            </a:r>
            <a:r>
              <a:rPr lang="pt-BR" sz="2400" dirty="0" smtClean="0">
                <a:solidFill>
                  <a:schemeClr val="tx1"/>
                </a:solidFill>
              </a:rPr>
              <a:t>Platão (427 a.C.) </a:t>
            </a:r>
            <a:r>
              <a:rPr lang="pt-BR" sz="2400" dirty="0">
                <a:solidFill>
                  <a:schemeClr val="tx1"/>
                </a:solidFill>
              </a:rPr>
              <a:t>ao século </a:t>
            </a:r>
            <a:r>
              <a:rPr lang="pt-BR" sz="2400" dirty="0" smtClean="0">
                <a:solidFill>
                  <a:schemeClr val="tx1"/>
                </a:solidFill>
              </a:rPr>
              <a:t>XVI (1500), </a:t>
            </a:r>
            <a:r>
              <a:rPr lang="pt-BR" sz="2400" dirty="0">
                <a:solidFill>
                  <a:schemeClr val="tx1"/>
                </a:solidFill>
              </a:rPr>
              <a:t>os </a:t>
            </a:r>
            <a:r>
              <a:rPr lang="pt-BR" sz="2400" dirty="0" err="1">
                <a:solidFill>
                  <a:schemeClr val="tx1"/>
                </a:solidFill>
              </a:rPr>
              <a:t>estóicos</a:t>
            </a:r>
            <a:r>
              <a:rPr lang="pt-BR" sz="2400" dirty="0">
                <a:solidFill>
                  <a:schemeClr val="tx1"/>
                </a:solidFill>
              </a:rPr>
              <a:t>, Santo Agostinho, Santo Anselmo, pensadores indianos, filósofos árabes, gramáticos e lexicógrafos escreveram sobre o assunto.</a:t>
            </a:r>
          </a:p>
          <a:p>
            <a:pPr marL="0" indent="0" algn="just">
              <a:buNone/>
            </a:pPr>
            <a:endParaRPr lang="pt-BR" sz="2800" dirty="0"/>
          </a:p>
          <a:p>
            <a:pPr algn="just"/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1160998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535909" y="1268760"/>
            <a:ext cx="7728868" cy="4307124"/>
            <a:chOff x="515540" y="1737182"/>
            <a:chExt cx="8309272" cy="4523498"/>
          </a:xfrm>
        </p:grpSpPr>
        <p:sp>
          <p:nvSpPr>
            <p:cNvPr id="5" name="Text Box 6"/>
            <p:cNvSpPr txBox="1">
              <a:spLocks noChangeArrowheads="1"/>
            </p:cNvSpPr>
            <p:nvPr/>
          </p:nvSpPr>
          <p:spPr bwMode="auto">
            <a:xfrm>
              <a:off x="4942780" y="1748041"/>
              <a:ext cx="3882032" cy="743448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t-BR" sz="2000" b="1" dirty="0">
                  <a:solidFill>
                    <a:schemeClr val="accent2">
                      <a:lumMod val="75000"/>
                    </a:schemeClr>
                  </a:solidFill>
                </a:rPr>
                <a:t>Evolução do conhecimento científico</a:t>
              </a:r>
            </a:p>
          </p:txBody>
        </p:sp>
        <p:sp>
          <p:nvSpPr>
            <p:cNvPr id="6" name="Text Box 7"/>
            <p:cNvSpPr txBox="1">
              <a:spLocks noChangeArrowheads="1"/>
            </p:cNvSpPr>
            <p:nvPr/>
          </p:nvSpPr>
          <p:spPr bwMode="auto">
            <a:xfrm>
              <a:off x="515540" y="1737182"/>
              <a:ext cx="3170312" cy="743448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pt-BR" sz="2000" b="1" dirty="0">
                  <a:solidFill>
                    <a:schemeClr val="accent2">
                      <a:lumMod val="75000"/>
                    </a:schemeClr>
                  </a:solidFill>
                </a:rPr>
                <a:t>Imprensa</a:t>
              </a:r>
            </a:p>
            <a:p>
              <a:pPr algn="ctr"/>
              <a:r>
                <a:rPr lang="pt-BR" sz="2000" b="1" dirty="0">
                  <a:solidFill>
                    <a:schemeClr val="accent2">
                      <a:lumMod val="75000"/>
                    </a:schemeClr>
                  </a:solidFill>
                </a:rPr>
                <a:t>Revolução Industrial</a:t>
              </a:r>
            </a:p>
          </p:txBody>
        </p:sp>
        <p:sp>
          <p:nvSpPr>
            <p:cNvPr id="7" name="Text Box 8"/>
            <p:cNvSpPr txBox="1">
              <a:spLocks noChangeArrowheads="1"/>
            </p:cNvSpPr>
            <p:nvPr/>
          </p:nvSpPr>
          <p:spPr bwMode="auto">
            <a:xfrm>
              <a:off x="5219700" y="3640342"/>
              <a:ext cx="2741240" cy="743448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t-BR" sz="2000" b="1" dirty="0">
                  <a:solidFill>
                    <a:schemeClr val="accent2">
                      <a:lumMod val="75000"/>
                    </a:schemeClr>
                  </a:solidFill>
                </a:rPr>
                <a:t>Repercussão no vocabulário</a:t>
              </a:r>
            </a:p>
          </p:txBody>
        </p:sp>
        <p:sp>
          <p:nvSpPr>
            <p:cNvPr id="8" name="Text Box 9"/>
            <p:cNvSpPr txBox="1">
              <a:spLocks noChangeArrowheads="1"/>
            </p:cNvSpPr>
            <p:nvPr/>
          </p:nvSpPr>
          <p:spPr bwMode="auto">
            <a:xfrm>
              <a:off x="5029200" y="5517232"/>
              <a:ext cx="3048000" cy="743448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t-BR" sz="2000" b="1" dirty="0">
                  <a:solidFill>
                    <a:schemeClr val="accent2">
                      <a:lumMod val="75000"/>
                    </a:schemeClr>
                  </a:solidFill>
                </a:rPr>
                <a:t>Desenvolvimento terminológico</a:t>
              </a:r>
            </a:p>
          </p:txBody>
        </p:sp>
        <p:sp>
          <p:nvSpPr>
            <p:cNvPr id="9" name="Line 10"/>
            <p:cNvSpPr>
              <a:spLocks noChangeShapeType="1"/>
            </p:cNvSpPr>
            <p:nvPr/>
          </p:nvSpPr>
          <p:spPr bwMode="auto">
            <a:xfrm>
              <a:off x="3762052" y="2225094"/>
              <a:ext cx="1180728" cy="0"/>
            </a:xfrm>
            <a:prstGeom prst="line">
              <a:avLst/>
            </a:prstGeom>
            <a:noFill/>
            <a:ln w="57150" cmpd="thinThick">
              <a:solidFill>
                <a:schemeClr val="accent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algn="ctr"/>
              <a:endParaRPr lang="pt-BR" sz="2000"/>
            </a:p>
          </p:txBody>
        </p:sp>
        <p:sp>
          <p:nvSpPr>
            <p:cNvPr id="10" name="Line 11"/>
            <p:cNvSpPr>
              <a:spLocks noChangeShapeType="1"/>
            </p:cNvSpPr>
            <p:nvPr/>
          </p:nvSpPr>
          <p:spPr bwMode="auto">
            <a:xfrm>
              <a:off x="6629400" y="2725941"/>
              <a:ext cx="0" cy="914400"/>
            </a:xfrm>
            <a:prstGeom prst="line">
              <a:avLst/>
            </a:prstGeom>
            <a:noFill/>
            <a:ln w="57150" cmpd="thinThick">
              <a:solidFill>
                <a:schemeClr val="accent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algn="ctr"/>
              <a:endParaRPr lang="pt-BR" sz="2000"/>
            </a:p>
          </p:txBody>
        </p:sp>
        <p:sp>
          <p:nvSpPr>
            <p:cNvPr id="11" name="Line 12"/>
            <p:cNvSpPr>
              <a:spLocks noChangeShapeType="1"/>
            </p:cNvSpPr>
            <p:nvPr/>
          </p:nvSpPr>
          <p:spPr bwMode="auto">
            <a:xfrm>
              <a:off x="6604000" y="4602832"/>
              <a:ext cx="0" cy="914400"/>
            </a:xfrm>
            <a:prstGeom prst="line">
              <a:avLst/>
            </a:prstGeom>
            <a:noFill/>
            <a:ln w="57150" cmpd="thinThick">
              <a:solidFill>
                <a:schemeClr val="accent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algn="ctr"/>
              <a:endParaRPr lang="pt-BR" sz="2000"/>
            </a:p>
          </p:txBody>
        </p:sp>
      </p:grpSp>
      <p:sp>
        <p:nvSpPr>
          <p:cNvPr id="12" name="CaixaDeTexto 11"/>
          <p:cNvSpPr txBox="1"/>
          <p:nvPr/>
        </p:nvSpPr>
        <p:spPr>
          <a:xfrm>
            <a:off x="1571574" y="2232592"/>
            <a:ext cx="11873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dirty="0" smtClean="0"/>
              <a:t>1450+-</a:t>
            </a:r>
          </a:p>
          <a:p>
            <a:pPr algn="ctr"/>
            <a:r>
              <a:rPr lang="pt-BR" dirty="0" smtClean="0"/>
              <a:t>Gutenberg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56450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09598" y="1484784"/>
            <a:ext cx="7922841" cy="4824536"/>
          </a:xfrm>
        </p:spPr>
        <p:txBody>
          <a:bodyPr>
            <a:noAutofit/>
          </a:bodyPr>
          <a:lstStyle/>
          <a:p>
            <a:pPr indent="0">
              <a:spcBef>
                <a:spcPts val="0"/>
              </a:spcBef>
              <a:spcAft>
                <a:spcPts val="1200"/>
              </a:spcAft>
            </a:pPr>
            <a:r>
              <a:rPr lang="pt-BR" sz="1600" b="1" dirty="0" smtClean="0"/>
              <a:t>Séc. XVII e XVIII (1600-1700) – Enciclopedistas e naturalistas</a:t>
            </a:r>
          </a:p>
          <a:p>
            <a:pPr indent="0" algn="just">
              <a:lnSpc>
                <a:spcPct val="90000"/>
              </a:lnSpc>
              <a:spcBef>
                <a:spcPts val="0"/>
              </a:spcBef>
            </a:pPr>
            <a:r>
              <a:rPr lang="pt-BR" sz="1600" dirty="0"/>
              <a:t>Século XVII</a:t>
            </a:r>
          </a:p>
          <a:p>
            <a:pPr lvl="1" indent="0" algn="just">
              <a:lnSpc>
                <a:spcPct val="90000"/>
              </a:lnSpc>
              <a:spcBef>
                <a:spcPts val="0"/>
              </a:spcBef>
            </a:pPr>
            <a:r>
              <a:rPr lang="pt-BR" sz="1600" dirty="0">
                <a:solidFill>
                  <a:schemeClr val="tx1"/>
                </a:solidFill>
              </a:rPr>
              <a:t>necessidade de referir-se a um conjunto de palavras que designam elementos próprios de um determinado campo do saber ou do fazer humano, assim como a ideia de uma disciplina que estude esse tipo de conjunto vocabular</a:t>
            </a:r>
            <a:r>
              <a:rPr lang="pt-BR" sz="1600" dirty="0" smtClean="0">
                <a:solidFill>
                  <a:schemeClr val="tx1"/>
                </a:solidFill>
              </a:rPr>
              <a:t>.</a:t>
            </a:r>
          </a:p>
          <a:p>
            <a:pPr lvl="1" indent="0" algn="just">
              <a:lnSpc>
                <a:spcPct val="90000"/>
              </a:lnSpc>
              <a:spcBef>
                <a:spcPts val="0"/>
              </a:spcBef>
              <a:buNone/>
            </a:pPr>
            <a:endParaRPr lang="pt-BR" sz="1600" dirty="0">
              <a:solidFill>
                <a:schemeClr val="tx1"/>
              </a:solidFill>
            </a:endParaRPr>
          </a:p>
          <a:p>
            <a:pPr indent="0" algn="just">
              <a:lnSpc>
                <a:spcPct val="90000"/>
              </a:lnSpc>
              <a:spcBef>
                <a:spcPts val="0"/>
              </a:spcBef>
            </a:pPr>
            <a:r>
              <a:rPr lang="pt-BR" sz="1600" dirty="0"/>
              <a:t>Século XVIII</a:t>
            </a:r>
          </a:p>
          <a:p>
            <a:pPr lvl="1" indent="0" algn="just">
              <a:lnSpc>
                <a:spcPct val="90000"/>
              </a:lnSpc>
              <a:spcBef>
                <a:spcPts val="0"/>
              </a:spcBef>
            </a:pPr>
            <a:r>
              <a:rPr lang="pt-BR" sz="1600" dirty="0">
                <a:solidFill>
                  <a:schemeClr val="tx1"/>
                </a:solidFill>
              </a:rPr>
              <a:t>Karl von Lineu propôs um sistema universal de nomenclatura para a Botânica e a Zoologia.</a:t>
            </a:r>
          </a:p>
          <a:p>
            <a:pPr indent="0">
              <a:spcBef>
                <a:spcPts val="0"/>
              </a:spcBef>
              <a:spcAft>
                <a:spcPts val="1200"/>
              </a:spcAft>
            </a:pPr>
            <a:endParaRPr lang="pt-BR" sz="1600" b="1" dirty="0" smtClean="0"/>
          </a:p>
          <a:p>
            <a:pPr indent="0">
              <a:spcBef>
                <a:spcPts val="0"/>
              </a:spcBef>
              <a:spcAft>
                <a:spcPts val="1200"/>
              </a:spcAft>
            </a:pPr>
            <a:r>
              <a:rPr lang="pt-BR" sz="1600" b="1" dirty="0" smtClean="0"/>
              <a:t>Séc. XIX (1800) – Internacionalização da ciência</a:t>
            </a:r>
          </a:p>
          <a:p>
            <a:pPr indent="0" algn="just">
              <a:lnSpc>
                <a:spcPct val="90000"/>
              </a:lnSpc>
              <a:spcBef>
                <a:spcPts val="0"/>
              </a:spcBef>
            </a:pPr>
            <a:r>
              <a:rPr lang="pt-BR" sz="1600" dirty="0"/>
              <a:t>1864</a:t>
            </a:r>
          </a:p>
          <a:p>
            <a:pPr lvl="1" indent="0" algn="just">
              <a:lnSpc>
                <a:spcPct val="90000"/>
              </a:lnSpc>
              <a:spcBef>
                <a:spcPts val="0"/>
              </a:spcBef>
            </a:pPr>
            <a:r>
              <a:rPr lang="pt-BR" sz="1600" dirty="0">
                <a:solidFill>
                  <a:schemeClr val="tx1"/>
                </a:solidFill>
              </a:rPr>
              <a:t>terminologia como a palavra que designa o conjunto de termos técnicos de uma ciência ou arte e das ideias que elas representam.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endParaRPr lang="pt-BR" sz="1600" b="1" dirty="0"/>
          </a:p>
          <a:p>
            <a:pPr indent="0">
              <a:spcBef>
                <a:spcPts val="0"/>
              </a:spcBef>
              <a:spcAft>
                <a:spcPts val="1200"/>
              </a:spcAft>
            </a:pPr>
            <a:r>
              <a:rPr lang="pt-BR" sz="1600" b="1" dirty="0" smtClean="0"/>
              <a:t>Séc. XX (1900) – Criação de organismos normalizadores</a:t>
            </a:r>
            <a:endParaRPr lang="pt-BR" sz="1600" b="1" dirty="0"/>
          </a:p>
          <a:p>
            <a:pPr indent="0">
              <a:spcBef>
                <a:spcPts val="0"/>
              </a:spcBef>
              <a:spcAft>
                <a:spcPts val="1200"/>
              </a:spcAft>
            </a:pPr>
            <a:r>
              <a:rPr lang="pt-BR" sz="1600" b="1" dirty="0" smtClean="0"/>
              <a:t>1950 </a:t>
            </a:r>
            <a:r>
              <a:rPr lang="pt-BR" sz="1600" b="1" dirty="0"/>
              <a:t>- Desenvolvimento da informática – Banco de </a:t>
            </a:r>
            <a:r>
              <a:rPr lang="pt-BR" sz="1600" b="1" dirty="0" smtClean="0"/>
              <a:t>Dados</a:t>
            </a:r>
            <a:endParaRPr lang="pt-BR" sz="1600" b="1" i="1" dirty="0" smtClean="0"/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2771800" y="260648"/>
            <a:ext cx="5627712" cy="1675656"/>
          </a:xfrm>
        </p:spPr>
        <p:txBody>
          <a:bodyPr>
            <a:normAutofit/>
          </a:bodyPr>
          <a:lstStyle/>
          <a:p>
            <a:r>
              <a:rPr lang="pt-BR" b="1" dirty="0"/>
              <a:t>História da Terminologia</a:t>
            </a:r>
          </a:p>
        </p:txBody>
      </p:sp>
    </p:spTree>
    <p:extLst>
      <p:ext uri="{BB962C8B-B14F-4D97-AF65-F5344CB8AC3E}">
        <p14:creationId xmlns:p14="http://schemas.microsoft.com/office/powerpoint/2010/main" val="1542969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09598" y="1484784"/>
            <a:ext cx="7922841" cy="4824536"/>
          </a:xfrm>
        </p:spPr>
        <p:txBody>
          <a:bodyPr>
            <a:normAutofit/>
          </a:bodyPr>
          <a:lstStyle/>
          <a:p>
            <a:pPr algn="just">
              <a:lnSpc>
                <a:spcPct val="90000"/>
              </a:lnSpc>
            </a:pPr>
            <a:r>
              <a:rPr lang="pt-BR" b="1" dirty="0"/>
              <a:t>1930-1960</a:t>
            </a:r>
            <a:endParaRPr lang="pt-BR" dirty="0"/>
          </a:p>
          <a:p>
            <a:pPr lvl="1" algn="just">
              <a:lnSpc>
                <a:spcPct val="90000"/>
              </a:lnSpc>
            </a:pPr>
            <a:r>
              <a:rPr lang="pt-BR" dirty="0"/>
              <a:t>ênfase no </a:t>
            </a:r>
            <a:r>
              <a:rPr lang="pt-BR" b="1" dirty="0"/>
              <a:t>caráter sistemático </a:t>
            </a:r>
            <a:r>
              <a:rPr lang="pt-BR" dirty="0"/>
              <a:t>das terminologias (</a:t>
            </a:r>
            <a:r>
              <a:rPr lang="pt-BR" dirty="0" err="1"/>
              <a:t>Wuster</a:t>
            </a:r>
            <a:r>
              <a:rPr lang="pt-BR" dirty="0"/>
              <a:t> na Alemanha e </a:t>
            </a:r>
            <a:r>
              <a:rPr lang="pt-BR" dirty="0" err="1"/>
              <a:t>Lotte</a:t>
            </a:r>
            <a:r>
              <a:rPr lang="pt-BR" dirty="0"/>
              <a:t> na URSS) </a:t>
            </a:r>
            <a:endParaRPr lang="pt-BR" dirty="0" smtClean="0"/>
          </a:p>
          <a:p>
            <a:pPr lvl="1" algn="just">
              <a:lnSpc>
                <a:spcPct val="90000"/>
              </a:lnSpc>
            </a:pPr>
            <a:endParaRPr lang="pt-BR" dirty="0"/>
          </a:p>
          <a:p>
            <a:pPr algn="just">
              <a:lnSpc>
                <a:spcPct val="90000"/>
              </a:lnSpc>
            </a:pPr>
            <a:r>
              <a:rPr lang="pt-BR" b="1" dirty="0"/>
              <a:t>1960-1975</a:t>
            </a:r>
          </a:p>
          <a:p>
            <a:pPr lvl="1" algn="just">
              <a:lnSpc>
                <a:spcPct val="90000"/>
              </a:lnSpc>
            </a:pPr>
            <a:r>
              <a:rPr lang="pt-BR" b="1" dirty="0"/>
              <a:t>abordagem normativa </a:t>
            </a:r>
            <a:r>
              <a:rPr lang="pt-BR" dirty="0"/>
              <a:t>das línguas (bancos de dados terminológicos monolíngues, bilíngues e multilíngues</a:t>
            </a:r>
            <a:r>
              <a:rPr lang="pt-BR" dirty="0" smtClean="0"/>
              <a:t>.</a:t>
            </a:r>
          </a:p>
          <a:p>
            <a:pPr lvl="1" algn="just">
              <a:lnSpc>
                <a:spcPct val="90000"/>
              </a:lnSpc>
            </a:pPr>
            <a:endParaRPr lang="pt-BR" dirty="0"/>
          </a:p>
          <a:p>
            <a:pPr algn="just">
              <a:lnSpc>
                <a:spcPct val="90000"/>
              </a:lnSpc>
            </a:pPr>
            <a:r>
              <a:rPr lang="pt-BR" dirty="0"/>
              <a:t> </a:t>
            </a:r>
            <a:r>
              <a:rPr lang="pt-BR" b="1" dirty="0"/>
              <a:t>1975-1985</a:t>
            </a:r>
          </a:p>
          <a:p>
            <a:pPr lvl="1" algn="just">
              <a:lnSpc>
                <a:spcPct val="90000"/>
              </a:lnSpc>
            </a:pPr>
            <a:r>
              <a:rPr lang="pt-BR" b="1" dirty="0"/>
              <a:t>planejamento linguístico</a:t>
            </a:r>
          </a:p>
          <a:p>
            <a:pPr lvl="2" algn="just">
              <a:lnSpc>
                <a:spcPct val="90000"/>
              </a:lnSpc>
            </a:pPr>
            <a:r>
              <a:rPr lang="pt-BR" sz="1900" dirty="0"/>
              <a:t>normalização terminológica, modificação das línguas por meio da modernização vocabular e da transmissão de conhecimentos científicos e técnicos</a:t>
            </a:r>
            <a:r>
              <a:rPr lang="pt-BR" sz="1900" dirty="0" smtClean="0"/>
              <a:t>.</a:t>
            </a:r>
          </a:p>
          <a:p>
            <a:pPr lvl="2" algn="just">
              <a:lnSpc>
                <a:spcPct val="90000"/>
              </a:lnSpc>
            </a:pPr>
            <a:endParaRPr lang="pt-BR" sz="1900" dirty="0"/>
          </a:p>
          <a:p>
            <a:pPr algn="just">
              <a:lnSpc>
                <a:spcPct val="90000"/>
              </a:lnSpc>
            </a:pPr>
            <a:r>
              <a:rPr lang="pt-BR" b="1" dirty="0"/>
              <a:t>1985-1990</a:t>
            </a:r>
          </a:p>
          <a:p>
            <a:pPr lvl="1" algn="just">
              <a:lnSpc>
                <a:spcPct val="90000"/>
              </a:lnSpc>
            </a:pPr>
            <a:r>
              <a:rPr lang="pt-BR" b="1" dirty="0"/>
              <a:t>expansão territorial</a:t>
            </a:r>
            <a:r>
              <a:rPr lang="pt-BR" dirty="0"/>
              <a:t> e científica da Terminologia</a:t>
            </a:r>
            <a:r>
              <a:rPr lang="pt-BR" dirty="0" smtClean="0"/>
              <a:t>.</a:t>
            </a:r>
          </a:p>
          <a:p>
            <a:pPr lvl="1" algn="just">
              <a:lnSpc>
                <a:spcPct val="90000"/>
              </a:lnSpc>
            </a:pPr>
            <a:endParaRPr lang="pt-BR" dirty="0"/>
          </a:p>
          <a:p>
            <a:pPr algn="just">
              <a:lnSpc>
                <a:spcPct val="90000"/>
              </a:lnSpc>
            </a:pPr>
            <a:r>
              <a:rPr lang="pt-BR" b="1" dirty="0"/>
              <a:t>década de 1990</a:t>
            </a:r>
          </a:p>
          <a:p>
            <a:pPr lvl="1" algn="just">
              <a:lnSpc>
                <a:spcPct val="90000"/>
              </a:lnSpc>
            </a:pPr>
            <a:r>
              <a:rPr lang="pt-BR" b="1" dirty="0"/>
              <a:t> novos paradigmas</a:t>
            </a:r>
            <a:r>
              <a:rPr lang="pt-BR" dirty="0"/>
              <a:t> (</a:t>
            </a:r>
            <a:r>
              <a:rPr lang="pt-BR" dirty="0" err="1"/>
              <a:t>Socioterminologia</a:t>
            </a:r>
            <a:r>
              <a:rPr lang="pt-BR" dirty="0"/>
              <a:t>, Teoria Comunicativa da Terminologia)</a:t>
            </a:r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2771800" y="260648"/>
            <a:ext cx="5627712" cy="1675656"/>
          </a:xfrm>
        </p:spPr>
        <p:txBody>
          <a:bodyPr>
            <a:normAutofit/>
          </a:bodyPr>
          <a:lstStyle/>
          <a:p>
            <a:r>
              <a:rPr lang="pt-BR" b="1" dirty="0"/>
              <a:t>História da Terminologia</a:t>
            </a:r>
          </a:p>
        </p:txBody>
      </p:sp>
    </p:spTree>
    <p:extLst>
      <p:ext uri="{BB962C8B-B14F-4D97-AF65-F5344CB8AC3E}">
        <p14:creationId xmlns:p14="http://schemas.microsoft.com/office/powerpoint/2010/main" val="223318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11560" y="1556792"/>
            <a:ext cx="7632848" cy="4680520"/>
          </a:xfrm>
        </p:spPr>
        <p:txBody>
          <a:bodyPr>
            <a:normAutofit fontScale="92500" lnSpcReduction="10000"/>
          </a:bodyPr>
          <a:lstStyle/>
          <a:p>
            <a:pPr algn="just">
              <a:spcAft>
                <a:spcPts val="1200"/>
              </a:spcAft>
            </a:pPr>
            <a:r>
              <a:rPr lang="pt-BR" sz="2400" b="1" dirty="0" smtClean="0"/>
              <a:t>Teoria </a:t>
            </a:r>
            <a:r>
              <a:rPr lang="pt-BR" sz="2400" b="1" dirty="0"/>
              <a:t>Geral da Terminologia – TGT (1930 - 1960) </a:t>
            </a:r>
          </a:p>
          <a:p>
            <a:pPr marL="0" indent="0" algn="just">
              <a:buNone/>
            </a:pPr>
            <a:r>
              <a:rPr lang="pt-BR" sz="2400" b="1" dirty="0"/>
              <a:t>“A normalização internacional da terminologia técnica, especialmente na eletro-técnica” Eugen </a:t>
            </a:r>
            <a:r>
              <a:rPr lang="pt-BR" sz="2400" b="1" dirty="0" smtClean="0"/>
              <a:t>Wüster</a:t>
            </a:r>
          </a:p>
          <a:p>
            <a:pPr marL="0" indent="0" algn="just">
              <a:buNone/>
            </a:pPr>
            <a:endParaRPr lang="pt-BR" sz="2400" b="1" dirty="0"/>
          </a:p>
          <a:p>
            <a:pPr algn="just"/>
            <a:r>
              <a:rPr lang="pt-BR" sz="2400" b="1" dirty="0" smtClean="0"/>
              <a:t>Socioterminologia </a:t>
            </a:r>
            <a:r>
              <a:rPr lang="pt-BR" sz="2400" b="1" dirty="0"/>
              <a:t>(1990) </a:t>
            </a:r>
          </a:p>
          <a:p>
            <a:pPr marL="0" indent="0" algn="just">
              <a:buNone/>
            </a:pPr>
            <a:endParaRPr lang="pt-BR" sz="2400" b="1" dirty="0"/>
          </a:p>
          <a:p>
            <a:pPr algn="just"/>
            <a:r>
              <a:rPr lang="pt-BR" sz="2400" b="1" dirty="0"/>
              <a:t>Teoria Comunicativa da Terminologia – TCT (1993</a:t>
            </a:r>
            <a:r>
              <a:rPr lang="pt-BR" sz="2400" b="1" dirty="0" smtClean="0"/>
              <a:t>) </a:t>
            </a:r>
            <a:r>
              <a:rPr lang="pt-BR" sz="2400" b="1" dirty="0" err="1" smtClean="0"/>
              <a:t>María</a:t>
            </a:r>
            <a:r>
              <a:rPr lang="pt-BR" sz="2400" b="1" dirty="0" smtClean="0"/>
              <a:t> Teresa </a:t>
            </a:r>
            <a:r>
              <a:rPr lang="pt-BR" sz="2400" b="1" dirty="0" err="1" smtClean="0"/>
              <a:t>Cabré</a:t>
            </a:r>
            <a:endParaRPr lang="pt-BR" sz="2400" b="1" dirty="0" smtClean="0"/>
          </a:p>
          <a:p>
            <a:pPr algn="just"/>
            <a:endParaRPr lang="pt-BR" sz="2400" b="1" dirty="0"/>
          </a:p>
          <a:p>
            <a:pPr algn="just"/>
            <a:r>
              <a:rPr lang="pt-BR" sz="2400" b="1" dirty="0" smtClean="0"/>
              <a:t>Teoria Sociocognitiva da Terminologia – TST (2000)</a:t>
            </a:r>
          </a:p>
          <a:p>
            <a:pPr algn="just"/>
            <a:endParaRPr lang="pt-BR" sz="2400" b="1" dirty="0"/>
          </a:p>
          <a:p>
            <a:pPr algn="just"/>
            <a:r>
              <a:rPr lang="pt-BR" sz="2400" b="1" dirty="0" smtClean="0"/>
              <a:t>Tendências Atuais</a:t>
            </a:r>
            <a:endParaRPr lang="pt-BR" sz="2400" b="1" dirty="0"/>
          </a:p>
          <a:p>
            <a:pPr algn="just">
              <a:spcAft>
                <a:spcPts val="1200"/>
              </a:spcAft>
            </a:pPr>
            <a:endParaRPr lang="pt-BR" b="1" i="1" dirty="0" smtClean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785048" y="44624"/>
            <a:ext cx="2819400" cy="1891680"/>
          </a:xfrm>
        </p:spPr>
        <p:txBody>
          <a:bodyPr>
            <a:normAutofit/>
          </a:bodyPr>
          <a:lstStyle/>
          <a:p>
            <a:r>
              <a:rPr lang="pt-BR" b="1" dirty="0" smtClean="0"/>
              <a:t>TEORIAS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1176868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556792"/>
            <a:ext cx="8208912" cy="4680520"/>
          </a:xfrm>
        </p:spPr>
        <p:txBody>
          <a:bodyPr>
            <a:normAutofit lnSpcReduction="10000"/>
          </a:bodyPr>
          <a:lstStyle/>
          <a:p>
            <a:pPr algn="just"/>
            <a:r>
              <a:rPr lang="pt-PT" sz="2600" b="1" dirty="0"/>
              <a:t>U</a:t>
            </a:r>
            <a:r>
              <a:rPr lang="pt-PT" sz="2600" b="1" dirty="0" smtClean="0"/>
              <a:t>nidade básica da Terminologia</a:t>
            </a:r>
          </a:p>
          <a:p>
            <a:pPr marL="0" indent="0" algn="just">
              <a:buNone/>
            </a:pPr>
            <a:endParaRPr lang="pt-PT" sz="2600" b="1" dirty="0"/>
          </a:p>
          <a:p>
            <a:pPr marL="0" indent="0" algn="just">
              <a:buNone/>
            </a:pPr>
            <a:r>
              <a:rPr lang="pt-BR" sz="2800" i="1" dirty="0"/>
              <a:t>O termo é considerado a unidade mínima da terminologia (ISO 704; ISO 1087-1). Mais especificamente, o </a:t>
            </a:r>
            <a:r>
              <a:rPr lang="pt-BR" sz="2800" b="1" i="1" dirty="0"/>
              <a:t>termo é uma designação que corresponde a um conceito em uma linguagem de especialidade</a:t>
            </a:r>
            <a:r>
              <a:rPr lang="pt-BR" sz="2800" i="1" dirty="0"/>
              <a:t>. É um signo </a:t>
            </a:r>
            <a:r>
              <a:rPr lang="pt-BR" sz="2800" i="1" dirty="0" smtClean="0"/>
              <a:t>linguístico </a:t>
            </a:r>
            <a:r>
              <a:rPr lang="pt-BR" sz="2800" i="1" dirty="0"/>
              <a:t>que difere da palavra, unidade da língua geral, por ser qualificado no interior de um discurso de especialidade</a:t>
            </a:r>
            <a:endParaRPr lang="pt-PT" sz="2600" b="1" i="1" dirty="0" smtClean="0"/>
          </a:p>
          <a:p>
            <a:pPr algn="just"/>
            <a:endParaRPr lang="pt-PT" sz="2600" b="1" dirty="0" smtClean="0"/>
          </a:p>
          <a:p>
            <a:pPr algn="just"/>
            <a:r>
              <a:rPr lang="pt-PT" sz="2600" b="1" dirty="0" smtClean="0"/>
              <a:t>Termo x palavra</a:t>
            </a:r>
            <a:endParaRPr lang="pt-BR" sz="2600" dirty="0">
              <a:solidFill>
                <a:srgbClr val="FF0000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724128" y="476672"/>
            <a:ext cx="2819400" cy="1171600"/>
          </a:xfrm>
        </p:spPr>
        <p:txBody>
          <a:bodyPr/>
          <a:lstStyle/>
          <a:p>
            <a:r>
              <a:rPr lang="pt-BR" b="1" dirty="0" smtClean="0"/>
              <a:t>O Termo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768074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2489" y="764704"/>
            <a:ext cx="7632848" cy="1728192"/>
          </a:xfrm>
        </p:spPr>
        <p:txBody>
          <a:bodyPr>
            <a:normAutofit/>
          </a:bodyPr>
          <a:lstStyle/>
          <a:p>
            <a:pPr marL="0" indent="0" algn="just">
              <a:spcAft>
                <a:spcPts val="1200"/>
              </a:spcAft>
              <a:buNone/>
            </a:pPr>
            <a:r>
              <a:rPr lang="pt-BR" sz="2400" b="1" dirty="0" err="1"/>
              <a:t>Eugen</a:t>
            </a:r>
            <a:r>
              <a:rPr lang="pt-BR" sz="2400" b="1" dirty="0"/>
              <a:t> </a:t>
            </a:r>
            <a:r>
              <a:rPr lang="pt-BR" sz="2400" b="1" dirty="0" err="1"/>
              <a:t>Wüster</a:t>
            </a:r>
            <a:endParaRPr lang="pt-BR" sz="2400" b="1" dirty="0"/>
          </a:p>
          <a:p>
            <a:pPr marL="0" indent="0" algn="just">
              <a:spcAft>
                <a:spcPts val="1200"/>
              </a:spcAft>
              <a:buNone/>
            </a:pPr>
            <a:r>
              <a:rPr lang="pt-BR" sz="2400" b="1" dirty="0" smtClean="0"/>
              <a:t>Teoria </a:t>
            </a:r>
            <a:r>
              <a:rPr lang="pt-BR" sz="2400" b="1" dirty="0"/>
              <a:t>Geral da Terminologia – TGT (1930 - 1960) </a:t>
            </a:r>
          </a:p>
          <a:p>
            <a:pPr algn="just">
              <a:spcAft>
                <a:spcPts val="1200"/>
              </a:spcAft>
            </a:pPr>
            <a:endParaRPr lang="pt-BR" b="1" i="1" dirty="0" smtClean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785048" y="44624"/>
            <a:ext cx="2819400" cy="1891680"/>
          </a:xfrm>
        </p:spPr>
        <p:txBody>
          <a:bodyPr>
            <a:normAutofit/>
          </a:bodyPr>
          <a:lstStyle/>
          <a:p>
            <a:r>
              <a:rPr lang="pt-BR" b="1" dirty="0" smtClean="0"/>
              <a:t>TEORIAS</a:t>
            </a:r>
            <a:endParaRPr lang="pt-BR" b="1" dirty="0"/>
          </a:p>
        </p:txBody>
      </p:sp>
      <p:pic>
        <p:nvPicPr>
          <p:cNvPr id="8194" name="Picture 2" descr="Resultado de image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988840"/>
            <a:ext cx="3327834" cy="4437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467875" y="2708920"/>
            <a:ext cx="378459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 smtClean="0"/>
              <a:t>Engenheiro Austríaco, considerado o pai da Terminologia , Fundador da Escola de Viena e da Teoria Geral da Terminologia.  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888736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825755"/>
            <a:ext cx="3672408" cy="4629997"/>
          </a:xfrm>
        </p:spPr>
        <p:txBody>
          <a:bodyPr>
            <a:normAutofit/>
          </a:bodyPr>
          <a:lstStyle/>
          <a:p>
            <a:pPr algn="just"/>
            <a:r>
              <a:rPr lang="pt-BR" dirty="0">
                <a:solidFill>
                  <a:schemeClr val="tx1"/>
                </a:solidFill>
              </a:rPr>
              <a:t>Os esforços de </a:t>
            </a:r>
            <a:r>
              <a:rPr lang="pt-BR" dirty="0" err="1">
                <a:solidFill>
                  <a:schemeClr val="tx1"/>
                </a:solidFill>
              </a:rPr>
              <a:t>Wuster</a:t>
            </a:r>
            <a:r>
              <a:rPr lang="pt-BR" dirty="0">
                <a:solidFill>
                  <a:schemeClr val="tx1"/>
                </a:solidFill>
              </a:rPr>
              <a:t> levaram a</a:t>
            </a:r>
            <a:r>
              <a:rPr lang="pt-BR" dirty="0" smtClean="0">
                <a:solidFill>
                  <a:schemeClr val="tx1"/>
                </a:solidFill>
              </a:rPr>
              <a:t>:</a:t>
            </a:r>
          </a:p>
          <a:p>
            <a:pPr algn="just"/>
            <a:endParaRPr lang="pt-BR" dirty="0">
              <a:solidFill>
                <a:schemeClr val="tx1"/>
              </a:solidFill>
            </a:endParaRPr>
          </a:p>
          <a:p>
            <a:pPr lvl="2" algn="just"/>
            <a:r>
              <a:rPr lang="pt-BR" sz="1800" dirty="0">
                <a:solidFill>
                  <a:schemeClr val="tx1"/>
                </a:solidFill>
              </a:rPr>
              <a:t>Reconhecimento da necessidade de normalização da terminologia por parte da ISO</a:t>
            </a:r>
            <a:r>
              <a:rPr lang="pt-BR" sz="1800" dirty="0" smtClean="0">
                <a:solidFill>
                  <a:schemeClr val="tx1"/>
                </a:solidFill>
              </a:rPr>
              <a:t>.</a:t>
            </a:r>
          </a:p>
          <a:p>
            <a:pPr marL="411480" lvl="2" indent="0" algn="just">
              <a:buNone/>
            </a:pPr>
            <a:endParaRPr lang="pt-BR" sz="1800" dirty="0">
              <a:solidFill>
                <a:schemeClr val="tx1"/>
              </a:solidFill>
            </a:endParaRPr>
          </a:p>
          <a:p>
            <a:pPr lvl="2" algn="just"/>
            <a:r>
              <a:rPr lang="pt-BR" sz="1800" dirty="0">
                <a:solidFill>
                  <a:schemeClr val="tx1"/>
                </a:solidFill>
              </a:rPr>
              <a:t>Aprovação de um programa da UNESCO especificamente dedicado a terminologia, o </a:t>
            </a:r>
            <a:r>
              <a:rPr lang="pt-BR" sz="1800" dirty="0">
                <a:solidFill>
                  <a:schemeClr val="tx1"/>
                </a:solidFill>
                <a:hlinkClick r:id="rId2"/>
              </a:rPr>
              <a:t>INFOTERM</a:t>
            </a:r>
            <a:r>
              <a:rPr lang="pt-BR" sz="1800" dirty="0">
                <a:solidFill>
                  <a:schemeClr val="tx1"/>
                </a:solidFill>
              </a:rPr>
              <a:t>.</a:t>
            </a:r>
          </a:p>
          <a:p>
            <a:pPr algn="just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63888" y="0"/>
            <a:ext cx="4907632" cy="1800200"/>
          </a:xfrm>
        </p:spPr>
        <p:txBody>
          <a:bodyPr/>
          <a:lstStyle/>
          <a:p>
            <a:r>
              <a:rPr lang="pt-BR" b="1" dirty="0" smtClean="0"/>
              <a:t>TGT</a:t>
            </a:r>
            <a:endParaRPr lang="pt-BR" b="1" dirty="0"/>
          </a:p>
        </p:txBody>
      </p:sp>
      <p:pic>
        <p:nvPicPr>
          <p:cNvPr id="5" name="Espaço Reservado para Conteúdo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412776"/>
            <a:ext cx="3960440" cy="4870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65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81192" y="1628800"/>
            <a:ext cx="7989752" cy="4629997"/>
          </a:xfrm>
        </p:spPr>
        <p:txBody>
          <a:bodyPr/>
          <a:lstStyle/>
          <a:p>
            <a:pPr algn="just"/>
            <a:r>
              <a:rPr lang="pt-BR" sz="2000" b="1" dirty="0">
                <a:solidFill>
                  <a:schemeClr val="tx1"/>
                </a:solidFill>
              </a:rPr>
              <a:t>Teoria Geral da Terminologia (TGT) </a:t>
            </a:r>
            <a:r>
              <a:rPr lang="pt-BR" sz="2000" dirty="0">
                <a:solidFill>
                  <a:schemeClr val="tx1"/>
                </a:solidFill>
              </a:rPr>
              <a:t>= pensada pelo Engenheiro Austríaco Eugen </a:t>
            </a:r>
            <a:r>
              <a:rPr lang="pt-BR" sz="2000" dirty="0" err="1">
                <a:solidFill>
                  <a:schemeClr val="tx1"/>
                </a:solidFill>
              </a:rPr>
              <a:t>Wuster</a:t>
            </a:r>
            <a:r>
              <a:rPr lang="pt-BR" sz="2000" dirty="0">
                <a:solidFill>
                  <a:schemeClr val="tx1"/>
                </a:solidFill>
              </a:rPr>
              <a:t>, e difundida por seus seguidores, a TGT é um conjunto de reflexões que buscam a </a:t>
            </a:r>
            <a:r>
              <a:rPr lang="pt-BR" sz="2000" dirty="0" smtClean="0">
                <a:solidFill>
                  <a:schemeClr val="tx1"/>
                </a:solidFill>
              </a:rPr>
              <a:t>normalização </a:t>
            </a:r>
            <a:r>
              <a:rPr lang="pt-BR" sz="2000" dirty="0">
                <a:solidFill>
                  <a:schemeClr val="tx1"/>
                </a:solidFill>
              </a:rPr>
              <a:t>das linguagens técnicas. Nessas reflexões, o trabalho terminológico deve ser o de evitar a confusão ou a incompreensão na comunicação especializada. Desse modo, o termo, ou a unidade terminológica, não deve apresentar ambiguidade. Nesse sentido, Wüster entendia que o trabalho terminológica deveria ser Onomasiológico.</a:t>
            </a:r>
          </a:p>
          <a:p>
            <a:pPr marL="0" indent="0" algn="just">
              <a:buNone/>
            </a:pPr>
            <a:endParaRPr lang="pt-BR" sz="2000" dirty="0">
              <a:solidFill>
                <a:schemeClr val="tx1"/>
              </a:solidFill>
            </a:endParaRPr>
          </a:p>
          <a:p>
            <a:pPr algn="just"/>
            <a:r>
              <a:rPr lang="pt-BR" sz="2000" dirty="0">
                <a:solidFill>
                  <a:schemeClr val="tx1"/>
                </a:solidFill>
              </a:rPr>
              <a:t>Onomasiologia = conceito                termo/denominação</a:t>
            </a:r>
          </a:p>
          <a:p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08784" y="-27384"/>
            <a:ext cx="4907632" cy="2520280"/>
          </a:xfrm>
        </p:spPr>
        <p:txBody>
          <a:bodyPr/>
          <a:lstStyle/>
          <a:p>
            <a:r>
              <a:rPr lang="pt-BR" b="1" dirty="0" smtClean="0"/>
              <a:t>TGT</a:t>
            </a:r>
            <a:endParaRPr lang="pt-BR" b="1" dirty="0"/>
          </a:p>
        </p:txBody>
      </p:sp>
      <p:sp>
        <p:nvSpPr>
          <p:cNvPr id="4" name="Seta para a direita 3"/>
          <p:cNvSpPr/>
          <p:nvPr/>
        </p:nvSpPr>
        <p:spPr>
          <a:xfrm>
            <a:off x="3635896" y="5157192"/>
            <a:ext cx="576064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05598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81192" y="1484784"/>
            <a:ext cx="7989752" cy="4629997"/>
          </a:xfrm>
        </p:spPr>
        <p:txBody>
          <a:bodyPr/>
          <a:lstStyle/>
          <a:p>
            <a:pPr algn="just"/>
            <a:r>
              <a:rPr lang="pt-BR" sz="2400" dirty="0">
                <a:solidFill>
                  <a:schemeClr val="tx1"/>
                </a:solidFill>
              </a:rPr>
              <a:t>Objetiva</a:t>
            </a:r>
          </a:p>
          <a:p>
            <a:pPr lvl="1" algn="just"/>
            <a:r>
              <a:rPr lang="pt-BR" sz="2400" dirty="0">
                <a:solidFill>
                  <a:schemeClr val="tx1"/>
                </a:solidFill>
              </a:rPr>
              <a:t>dar as bases científicas para a eliminação da ambiguidade nos discursos técnicos e científicos.</a:t>
            </a:r>
          </a:p>
          <a:p>
            <a:pPr lvl="1" algn="just"/>
            <a:r>
              <a:rPr lang="pt-BR" sz="2400" dirty="0">
                <a:solidFill>
                  <a:schemeClr val="tx1"/>
                </a:solidFill>
              </a:rPr>
              <a:t>sem termos polissêmicos, sinônimos ou homônimos.</a:t>
            </a:r>
          </a:p>
          <a:p>
            <a:pPr lvl="1" algn="just"/>
            <a:r>
              <a:rPr lang="pt-BR" sz="2400" dirty="0">
                <a:solidFill>
                  <a:schemeClr val="tx1"/>
                </a:solidFill>
              </a:rPr>
              <a:t>conteúdo e expressão são independentes</a:t>
            </a:r>
            <a:r>
              <a:rPr lang="pt-BR" sz="2400" dirty="0" smtClean="0">
                <a:solidFill>
                  <a:schemeClr val="tx1"/>
                </a:solidFill>
              </a:rPr>
              <a:t>.</a:t>
            </a:r>
          </a:p>
          <a:p>
            <a:pPr marL="228600" lvl="1" indent="0" algn="just">
              <a:buNone/>
            </a:pPr>
            <a:endParaRPr lang="pt-BR" sz="2400" dirty="0">
              <a:solidFill>
                <a:schemeClr val="tx1"/>
              </a:solidFill>
            </a:endParaRPr>
          </a:p>
          <a:p>
            <a:pPr algn="just"/>
            <a:r>
              <a:rPr lang="pt-BR" sz="2400" dirty="0">
                <a:solidFill>
                  <a:schemeClr val="tx1"/>
                </a:solidFill>
              </a:rPr>
              <a:t>Se não existe uma designação aceitável e única, a Terminologia normativa pode criá-la, respeitando os princípios terminológicos preestabelecidos.</a:t>
            </a:r>
          </a:p>
          <a:p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08784" y="188640"/>
            <a:ext cx="4907632" cy="1080120"/>
          </a:xfrm>
        </p:spPr>
        <p:txBody>
          <a:bodyPr/>
          <a:lstStyle/>
          <a:p>
            <a:r>
              <a:rPr lang="pt-BR" b="1" dirty="0" smtClean="0"/>
              <a:t>TGT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2056446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81192" y="1268760"/>
            <a:ext cx="7989752" cy="4629997"/>
          </a:xfrm>
        </p:spPr>
        <p:txBody>
          <a:bodyPr>
            <a:normAutofit/>
          </a:bodyPr>
          <a:lstStyle/>
          <a:p>
            <a:pPr algn="just"/>
            <a:r>
              <a:rPr lang="pt-BR" dirty="0" smtClean="0"/>
              <a:t>Pode </a:t>
            </a:r>
            <a:r>
              <a:rPr lang="pt-BR" dirty="0"/>
              <a:t>identificar  um conjunto de conceitos de um domínio especializado,</a:t>
            </a:r>
          </a:p>
          <a:p>
            <a:pPr algn="just"/>
            <a:endParaRPr lang="pt-BR" b="1" dirty="0" smtClean="0"/>
          </a:p>
          <a:p>
            <a:pPr algn="just"/>
            <a:r>
              <a:rPr lang="pt-BR" b="1" dirty="0" smtClean="0"/>
              <a:t>Terminologia </a:t>
            </a:r>
            <a:r>
              <a:rPr lang="pt-BR" b="1" dirty="0"/>
              <a:t>descritiva</a:t>
            </a:r>
          </a:p>
          <a:p>
            <a:pPr lvl="1" algn="just"/>
            <a:r>
              <a:rPr lang="pt-BR" sz="1800" dirty="0"/>
              <a:t>coleta dos dados terminológicos e a descrição dos termos por meio de </a:t>
            </a:r>
            <a:r>
              <a:rPr lang="pt-BR" sz="1800" dirty="0" smtClean="0"/>
              <a:t>definições. (Conceito)</a:t>
            </a:r>
            <a:endParaRPr lang="pt-BR" sz="1800" dirty="0"/>
          </a:p>
          <a:p>
            <a:pPr lvl="2" algn="just"/>
            <a:r>
              <a:rPr lang="pt-BR" sz="1800" dirty="0" smtClean="0"/>
              <a:t>Exemplo: para elaboração </a:t>
            </a:r>
            <a:r>
              <a:rPr lang="pt-BR" sz="1800" dirty="0"/>
              <a:t>de </a:t>
            </a:r>
            <a:r>
              <a:rPr lang="pt-BR" sz="1800" dirty="0" smtClean="0"/>
              <a:t>vocabulários</a:t>
            </a:r>
          </a:p>
          <a:p>
            <a:pPr marL="411480" lvl="2" indent="0" algn="just">
              <a:buNone/>
            </a:pPr>
            <a:endParaRPr lang="pt-BR" sz="1800" dirty="0"/>
          </a:p>
          <a:p>
            <a:pPr algn="just"/>
            <a:r>
              <a:rPr lang="pt-BR" b="1" dirty="0"/>
              <a:t>Terminologia normativa</a:t>
            </a:r>
          </a:p>
          <a:p>
            <a:pPr lvl="1" algn="just"/>
            <a:r>
              <a:rPr lang="pt-BR" sz="1800" dirty="0"/>
              <a:t>uniformização de conceitos e da atribuição de termos para os designar</a:t>
            </a:r>
            <a:r>
              <a:rPr lang="pt-BR" sz="1800" dirty="0" smtClean="0"/>
              <a:t>. (Termo)</a:t>
            </a:r>
            <a:endParaRPr lang="pt-BR" sz="1800" dirty="0"/>
          </a:p>
          <a:p>
            <a:pPr lvl="1" algn="just"/>
            <a:r>
              <a:rPr lang="pt-BR" sz="1800" dirty="0"/>
              <a:t>eliminar ou reduzir a sinonímia e a homonímia.</a:t>
            </a:r>
          </a:p>
          <a:p>
            <a:pPr lvl="2" algn="just"/>
            <a:r>
              <a:rPr lang="pt-BR" sz="1800" dirty="0" smtClean="0"/>
              <a:t>Exemplo: para normalizar os vocabulários, principalmente os controlados</a:t>
            </a:r>
            <a:endParaRPr lang="pt-BR" sz="1800" dirty="0"/>
          </a:p>
          <a:p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08784" y="188640"/>
            <a:ext cx="4907632" cy="1080120"/>
          </a:xfrm>
        </p:spPr>
        <p:txBody>
          <a:bodyPr/>
          <a:lstStyle/>
          <a:p>
            <a:r>
              <a:rPr lang="pt-BR" b="1" dirty="0" smtClean="0"/>
              <a:t>TGT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341910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08784" y="188640"/>
            <a:ext cx="4907632" cy="1080120"/>
          </a:xfrm>
        </p:spPr>
        <p:txBody>
          <a:bodyPr/>
          <a:lstStyle/>
          <a:p>
            <a:r>
              <a:rPr lang="pt-BR" b="1" dirty="0" smtClean="0"/>
              <a:t>TGT: exemplo</a:t>
            </a:r>
            <a:endParaRPr lang="pt-BR" b="1" dirty="0"/>
          </a:p>
        </p:txBody>
      </p:sp>
      <p:pic>
        <p:nvPicPr>
          <p:cNvPr id="4" name="Espaço Reservado para Conteúdo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19" y="1268760"/>
            <a:ext cx="4886451" cy="4748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434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08784" y="188640"/>
            <a:ext cx="4907632" cy="1080120"/>
          </a:xfrm>
        </p:spPr>
        <p:txBody>
          <a:bodyPr/>
          <a:lstStyle/>
          <a:p>
            <a:r>
              <a:rPr lang="pt-BR" b="1" dirty="0" smtClean="0"/>
              <a:t>Conceito</a:t>
            </a:r>
            <a:endParaRPr lang="pt-BR" b="1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700808"/>
            <a:ext cx="8375848" cy="4248472"/>
          </a:xfrm>
        </p:spPr>
        <p:txBody>
          <a:bodyPr>
            <a:noAutofit/>
          </a:bodyPr>
          <a:lstStyle/>
          <a:p>
            <a:pPr algn="just" eaLnBrk="1" hangingPunct="1">
              <a:lnSpc>
                <a:spcPct val="90000"/>
              </a:lnSpc>
            </a:pPr>
            <a:r>
              <a:rPr lang="pt-BR" sz="2000" dirty="0" smtClean="0">
                <a:solidFill>
                  <a:schemeClr val="tx1"/>
                </a:solidFill>
              </a:rPr>
              <a:t>Unidade de conhecimento criada por uma combinação única de características. </a:t>
            </a:r>
            <a:r>
              <a:rPr lang="pt-BR" sz="2000" dirty="0" smtClean="0">
                <a:solidFill>
                  <a:schemeClr val="tx1"/>
                </a:solidFill>
                <a:cs typeface="Times New Roman" charset="0"/>
              </a:rPr>
              <a:t>(ISO, 1087,2000)</a:t>
            </a:r>
            <a:r>
              <a:rPr lang="pt-BR" sz="2000" dirty="0" smtClean="0">
                <a:solidFill>
                  <a:schemeClr val="tx1"/>
                </a:solidFill>
              </a:rPr>
              <a:t>.</a:t>
            </a:r>
          </a:p>
          <a:p>
            <a:pPr algn="just">
              <a:lnSpc>
                <a:spcPct val="90000"/>
              </a:lnSpc>
            </a:pPr>
            <a:r>
              <a:rPr lang="pt-BR" sz="2000" dirty="0" smtClean="0">
                <a:solidFill>
                  <a:schemeClr val="tx1"/>
                </a:solidFill>
              </a:rPr>
              <a:t>Exemplo: Biodiversidade = </a:t>
            </a:r>
            <a:r>
              <a:rPr lang="pt-BR" sz="2000" dirty="0"/>
              <a:t>descreve a riqueza e a variedade do mundo natural. As plantas, os animais e os microrganismos fornecem alimentos, remédios e boa parte da matéria-prima industrial consumida pelo ser humano.</a:t>
            </a:r>
            <a:endParaRPr lang="pt-BR" sz="2000" dirty="0" smtClean="0">
              <a:solidFill>
                <a:schemeClr val="tx1"/>
              </a:solidFill>
            </a:endParaRPr>
          </a:p>
          <a:p>
            <a:pPr algn="just" eaLnBrk="1" hangingPunct="1">
              <a:lnSpc>
                <a:spcPct val="90000"/>
              </a:lnSpc>
            </a:pPr>
            <a:endParaRPr lang="pt-BR" sz="2000" dirty="0" smtClean="0">
              <a:solidFill>
                <a:schemeClr val="tx1"/>
              </a:solidFill>
            </a:endParaRPr>
          </a:p>
          <a:p>
            <a:pPr algn="just" eaLnBrk="1" hangingPunct="1">
              <a:lnSpc>
                <a:spcPct val="90000"/>
              </a:lnSpc>
            </a:pPr>
            <a:r>
              <a:rPr lang="pt-BR" sz="2000" dirty="0" smtClean="0">
                <a:solidFill>
                  <a:schemeClr val="tx1"/>
                </a:solidFill>
              </a:rPr>
              <a:t>Estruturas do conhecimento que estão representadas no léxico da língua.	</a:t>
            </a:r>
          </a:p>
        </p:txBody>
      </p:sp>
    </p:spTree>
    <p:extLst>
      <p:ext uri="{BB962C8B-B14F-4D97-AF65-F5344CB8AC3E}">
        <p14:creationId xmlns:p14="http://schemas.microsoft.com/office/powerpoint/2010/main" val="1901038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08784" y="188640"/>
            <a:ext cx="4907632" cy="1080120"/>
          </a:xfrm>
        </p:spPr>
        <p:txBody>
          <a:bodyPr/>
          <a:lstStyle/>
          <a:p>
            <a:r>
              <a:rPr lang="pt-BR" b="1" dirty="0" smtClean="0"/>
              <a:t>Conceito</a:t>
            </a:r>
            <a:endParaRPr lang="pt-BR" b="1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340768"/>
            <a:ext cx="8375848" cy="4608512"/>
          </a:xfrm>
        </p:spPr>
        <p:txBody>
          <a:bodyPr>
            <a:noAutofit/>
          </a:bodyPr>
          <a:lstStyle/>
          <a:p>
            <a:pPr lvl="1" algn="just">
              <a:lnSpc>
                <a:spcPct val="90000"/>
              </a:lnSpc>
            </a:pPr>
            <a:r>
              <a:rPr lang="pt-BR" sz="2200" dirty="0">
                <a:solidFill>
                  <a:schemeClr val="tx1"/>
                </a:solidFill>
                <a:cs typeface="Times New Roman" charset="0"/>
              </a:rPr>
              <a:t>os conceitos se relacionam </a:t>
            </a:r>
            <a:r>
              <a:rPr lang="en-US" sz="2200" dirty="0" err="1">
                <a:solidFill>
                  <a:schemeClr val="tx1"/>
                </a:solidFill>
                <a:cs typeface="Times New Roman" charset="0"/>
              </a:rPr>
              <a:t>em</a:t>
            </a:r>
            <a:r>
              <a:rPr lang="en-US" sz="2200" dirty="0">
                <a:solidFill>
                  <a:schemeClr val="tx1"/>
                </a:solidFill>
                <a:cs typeface="Times New Roman" charset="0"/>
              </a:rPr>
              <a:t> </a:t>
            </a:r>
            <a:r>
              <a:rPr lang="pt-BR" sz="2200" dirty="0">
                <a:solidFill>
                  <a:schemeClr val="tx1"/>
                </a:solidFill>
                <a:cs typeface="Times New Roman" charset="0"/>
              </a:rPr>
              <a:t>um sistema, ou seja, eles se definem uns em relação aos outros. </a:t>
            </a:r>
          </a:p>
          <a:p>
            <a:pPr lvl="1" algn="just">
              <a:lnSpc>
                <a:spcPct val="90000"/>
              </a:lnSpc>
            </a:pPr>
            <a:r>
              <a:rPr lang="pt-BR" sz="2200" dirty="0">
                <a:solidFill>
                  <a:schemeClr val="tx1"/>
                </a:solidFill>
                <a:cs typeface="Times New Roman" charset="0"/>
              </a:rPr>
              <a:t>difícil apreender um conceito isoladamente, pois ele precisa de outros conceitos </a:t>
            </a:r>
            <a:r>
              <a:rPr lang="en-US" sz="2200" dirty="0">
                <a:solidFill>
                  <a:schemeClr val="tx1"/>
                </a:solidFill>
                <a:cs typeface="Times New Roman" charset="0"/>
              </a:rPr>
              <a:t>com que </a:t>
            </a:r>
            <a:r>
              <a:rPr lang="en-US" sz="2200" dirty="0" err="1">
                <a:solidFill>
                  <a:schemeClr val="tx1"/>
                </a:solidFill>
                <a:cs typeface="Times New Roman" charset="0"/>
              </a:rPr>
              <a:t>mantém</a:t>
            </a:r>
            <a:r>
              <a:rPr lang="en-US" sz="2200" dirty="0">
                <a:solidFill>
                  <a:schemeClr val="tx1"/>
                </a:solidFill>
                <a:cs typeface="Times New Roman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cs typeface="Times New Roman" charset="0"/>
              </a:rPr>
              <a:t>relações</a:t>
            </a:r>
            <a:r>
              <a:rPr lang="en-US" sz="2200" dirty="0">
                <a:solidFill>
                  <a:schemeClr val="tx1"/>
                </a:solidFill>
                <a:cs typeface="Times New Roman" charset="0"/>
              </a:rPr>
              <a:t>.</a:t>
            </a:r>
          </a:p>
          <a:p>
            <a:pPr lvl="2" algn="just">
              <a:lnSpc>
                <a:spcPct val="90000"/>
              </a:lnSpc>
            </a:pPr>
            <a:r>
              <a:rPr lang="pt-BR" sz="2200" dirty="0">
                <a:solidFill>
                  <a:schemeClr val="tx1"/>
                </a:solidFill>
                <a:cs typeface="Times New Roman" charset="0"/>
              </a:rPr>
              <a:t>Ex. como dominar o conceito de</a:t>
            </a:r>
            <a:r>
              <a:rPr lang="pt-BR" sz="2200" i="1" dirty="0">
                <a:solidFill>
                  <a:schemeClr val="tx1"/>
                </a:solidFill>
                <a:cs typeface="Times New Roman" charset="0"/>
              </a:rPr>
              <a:t> </a:t>
            </a:r>
            <a:r>
              <a:rPr lang="pt-BR" sz="2200" i="1" dirty="0" smtClean="0">
                <a:solidFill>
                  <a:schemeClr val="tx1"/>
                </a:solidFill>
                <a:cs typeface="Times New Roman" charset="0"/>
              </a:rPr>
              <a:t>bioquímica</a:t>
            </a:r>
            <a:r>
              <a:rPr lang="pt-BR" sz="2200" dirty="0" smtClean="0">
                <a:solidFill>
                  <a:schemeClr val="tx1"/>
                </a:solidFill>
                <a:cs typeface="Times New Roman" charset="0"/>
              </a:rPr>
              <a:t>, </a:t>
            </a:r>
            <a:r>
              <a:rPr lang="pt-BR" sz="2200" dirty="0">
                <a:solidFill>
                  <a:schemeClr val="tx1"/>
                </a:solidFill>
                <a:cs typeface="Times New Roman" charset="0"/>
              </a:rPr>
              <a:t>sem ter o conceito de </a:t>
            </a:r>
            <a:r>
              <a:rPr lang="pt-BR" sz="2200" i="1" dirty="0" smtClean="0">
                <a:solidFill>
                  <a:schemeClr val="tx1"/>
                </a:solidFill>
                <a:cs typeface="Times New Roman" charset="0"/>
              </a:rPr>
              <a:t>‘biologia‘ e química</a:t>
            </a:r>
            <a:r>
              <a:rPr lang="pt-BR" sz="2200" dirty="0" smtClean="0">
                <a:solidFill>
                  <a:schemeClr val="tx1"/>
                </a:solidFill>
                <a:cs typeface="Times New Roman" charset="0"/>
              </a:rPr>
              <a:t>?</a:t>
            </a:r>
          </a:p>
          <a:p>
            <a:pPr marL="411480" lvl="2" indent="0" algn="just">
              <a:lnSpc>
                <a:spcPct val="90000"/>
              </a:lnSpc>
              <a:buNone/>
            </a:pPr>
            <a:endParaRPr lang="pt-BR" sz="2200" dirty="0">
              <a:solidFill>
                <a:schemeClr val="tx1"/>
              </a:solidFill>
              <a:cs typeface="Times New Roman" charset="0"/>
            </a:endParaRPr>
          </a:p>
          <a:p>
            <a:pPr lvl="2" algn="just">
              <a:lnSpc>
                <a:spcPct val="90000"/>
              </a:lnSpc>
            </a:pPr>
            <a:r>
              <a:rPr lang="pt-BR" sz="2200" dirty="0">
                <a:solidFill>
                  <a:schemeClr val="tx1"/>
                </a:solidFill>
                <a:cs typeface="Times New Roman" charset="0"/>
              </a:rPr>
              <a:t>Para dominar ambos os conceitos precisamos dominar as características de cada um dos objetos a que eles se referem, que também são conceitos. </a:t>
            </a:r>
            <a:endParaRPr lang="pt-BR" sz="2200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buNone/>
            </a:pPr>
            <a:r>
              <a:rPr lang="pt-BR" sz="2200" dirty="0">
                <a:solidFill>
                  <a:schemeClr val="tx1"/>
                </a:solidFill>
              </a:rPr>
              <a:t>				</a:t>
            </a:r>
            <a:r>
              <a:rPr lang="pt-BR" sz="2200" dirty="0" smtClean="0">
                <a:solidFill>
                  <a:schemeClr val="tx1"/>
                </a:solidFill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423056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2494" y="1700808"/>
            <a:ext cx="7704856" cy="2237719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pt-BR" sz="3500" dirty="0" smtClean="0"/>
              <a:t>Conjunto </a:t>
            </a:r>
            <a:r>
              <a:rPr lang="pt-BR" sz="3500" dirty="0"/>
              <a:t>sistemático de características de tipos </a:t>
            </a:r>
            <a:r>
              <a:rPr lang="pt-BR" sz="3500" dirty="0" smtClean="0"/>
              <a:t>diferentes</a:t>
            </a:r>
          </a:p>
          <a:p>
            <a:pPr algn="just"/>
            <a:r>
              <a:rPr lang="pt-BR" sz="3500" dirty="0" smtClean="0"/>
              <a:t>Unidade </a:t>
            </a:r>
            <a:r>
              <a:rPr lang="pt-BR" sz="3500" dirty="0"/>
              <a:t>abstrata criada a partir de uma combinação única de características. Os conceitos são representados pelos </a:t>
            </a:r>
            <a:r>
              <a:rPr lang="pt-BR" sz="3500" dirty="0" smtClean="0"/>
              <a:t>termos</a:t>
            </a:r>
            <a:endParaRPr lang="pt-BR" sz="3500" dirty="0"/>
          </a:p>
          <a:p>
            <a:pPr algn="just"/>
            <a:endParaRPr lang="pt-BR" sz="2000" i="1" dirty="0" smtClean="0"/>
          </a:p>
          <a:p>
            <a:pPr marL="0" indent="0" algn="just">
              <a:buNone/>
            </a:pPr>
            <a:r>
              <a:rPr lang="pt-BR" sz="2600" i="1" dirty="0" smtClean="0"/>
              <a:t>“As características do conceito são cada uma das propriedades que o descrevem - ISO/1087”</a:t>
            </a:r>
            <a:endParaRPr lang="pt-BR" sz="2600" i="1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5577" y="692696"/>
            <a:ext cx="8496944" cy="1083329"/>
          </a:xfrm>
        </p:spPr>
        <p:txBody>
          <a:bodyPr>
            <a:normAutofit/>
          </a:bodyPr>
          <a:lstStyle/>
          <a:p>
            <a:r>
              <a:rPr lang="pt-BR" sz="2400" b="1" dirty="0" smtClean="0"/>
              <a:t>O Conceito ou UNIDADE DE CONHECIMENTO</a:t>
            </a:r>
            <a:endParaRPr lang="pt-BR" sz="2400" b="1" dirty="0"/>
          </a:p>
        </p:txBody>
      </p:sp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627436" y="5373216"/>
            <a:ext cx="7075857" cy="12687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sz="2000" dirty="0"/>
          </a:p>
        </p:txBody>
      </p:sp>
      <p:sp>
        <p:nvSpPr>
          <p:cNvPr id="5" name="Retângulo 4"/>
          <p:cNvSpPr/>
          <p:nvPr/>
        </p:nvSpPr>
        <p:spPr>
          <a:xfrm>
            <a:off x="539552" y="3775946"/>
            <a:ext cx="7805947" cy="273630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28" name="Picture 4" descr="http://www.tokstok.com.br/pnv/570/b/brisacd_g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088323"/>
            <a:ext cx="2011998" cy="211154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xtLst/>
        </p:spPr>
      </p:pic>
      <p:pic>
        <p:nvPicPr>
          <p:cNvPr id="1030" name="Picture 6" descr="http://cdn.oppa.com.br/media/catalog/product/c/a/cadeira_rosini_turquesa_3_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059" y="3980628"/>
            <a:ext cx="2899725" cy="232694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extLst/>
        </p:spPr>
      </p:pic>
      <p:pic>
        <p:nvPicPr>
          <p:cNvPr id="1032" name="Picture 8" descr="https://dosquatro.files.wordpress.com/2011/05/cadeira-vermelh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8566" y="4077072"/>
            <a:ext cx="2111004" cy="2322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0201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3568" y="2276872"/>
            <a:ext cx="7490793" cy="5040560"/>
          </a:xfrm>
        </p:spPr>
        <p:txBody>
          <a:bodyPr>
            <a:norm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t-BR" sz="2400" dirty="0"/>
              <a:t>A expressão do conjunto de características de um </a:t>
            </a:r>
            <a:r>
              <a:rPr lang="pt-BR" sz="2400" dirty="0" smtClean="0"/>
              <a:t>conceito.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pt-BR" sz="2400" dirty="0" smtClean="0"/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t-BR" sz="2400" dirty="0" smtClean="0"/>
              <a:t>“</a:t>
            </a:r>
            <a:r>
              <a:rPr lang="pt-BR" sz="2400" i="1" dirty="0" smtClean="0"/>
              <a:t>Os </a:t>
            </a:r>
            <a:r>
              <a:rPr lang="pt-BR" sz="2400" i="1" dirty="0"/>
              <a:t>conceitos se distinguem entre si pelas diferenças entre suas características</a:t>
            </a:r>
            <a:r>
              <a:rPr lang="pt-BR" sz="2400" i="1" dirty="0" smtClean="0"/>
              <a:t>. (Cabré)”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pt-BR" sz="2400" i="1" dirty="0"/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t-BR" sz="2400" i="1" dirty="0"/>
              <a:t>Uma descrição conceitual adequada deve se pautar nessa oposição de características que fazem com que os conceitos sejam únicos.”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pt-BR" sz="2400" i="1" dirty="0" smtClean="0"/>
          </a:p>
          <a:p>
            <a:pPr marL="0" indent="0" algn="just">
              <a:buNone/>
            </a:pPr>
            <a:endParaRPr lang="pt-BR" sz="2400" dirty="0"/>
          </a:p>
          <a:p>
            <a:pPr marL="0" indent="0" algn="just">
              <a:spcBef>
                <a:spcPts val="1200"/>
              </a:spcBef>
              <a:spcAft>
                <a:spcPts val="1200"/>
              </a:spcAft>
              <a:buNone/>
            </a:pPr>
            <a:endParaRPr lang="pt-BR" sz="2400" i="1" dirty="0" smtClean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724128" y="188640"/>
            <a:ext cx="2819400" cy="1243608"/>
          </a:xfrm>
        </p:spPr>
        <p:txBody>
          <a:bodyPr/>
          <a:lstStyle/>
          <a:p>
            <a:r>
              <a:rPr lang="pt-BR" b="1" dirty="0" smtClean="0"/>
              <a:t>Definição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3804697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332656"/>
            <a:ext cx="6336704" cy="5616624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80000"/>
              </a:lnSpc>
              <a:buNone/>
              <a:defRPr/>
            </a:pPr>
            <a:r>
              <a:rPr lang="pt-BR" sz="3200" b="1" dirty="0" smtClean="0"/>
              <a:t>Na terminologia:</a:t>
            </a:r>
          </a:p>
          <a:p>
            <a:pPr algn="just">
              <a:lnSpc>
                <a:spcPct val="80000"/>
              </a:lnSpc>
              <a:defRPr/>
            </a:pPr>
            <a:endParaRPr lang="pt-BR" sz="2000" dirty="0"/>
          </a:p>
          <a:p>
            <a:pPr algn="just">
              <a:lnSpc>
                <a:spcPct val="80000"/>
              </a:lnSpc>
              <a:defRPr/>
            </a:pPr>
            <a:r>
              <a:rPr lang="pt-BR" sz="2000" dirty="0" smtClean="0"/>
              <a:t>Os conceitos são elaborados </a:t>
            </a:r>
            <a:r>
              <a:rPr lang="pt-BR" sz="2000" dirty="0"/>
              <a:t>através de linguagem </a:t>
            </a:r>
            <a:r>
              <a:rPr lang="pt-BR" sz="2000" dirty="0">
                <a:solidFill>
                  <a:srgbClr val="FF0000"/>
                </a:solidFill>
              </a:rPr>
              <a:t>natural</a:t>
            </a:r>
            <a:r>
              <a:rPr lang="pt-BR" sz="2000" dirty="0"/>
              <a:t> para definir termos do discurso especializado.</a:t>
            </a:r>
          </a:p>
          <a:p>
            <a:pPr algn="just">
              <a:lnSpc>
                <a:spcPct val="80000"/>
              </a:lnSpc>
              <a:buNone/>
              <a:defRPr/>
            </a:pPr>
            <a:endParaRPr lang="pt-BR" sz="2000" dirty="0"/>
          </a:p>
          <a:p>
            <a:pPr algn="just">
              <a:lnSpc>
                <a:spcPct val="80000"/>
              </a:lnSpc>
              <a:defRPr/>
            </a:pPr>
            <a:r>
              <a:rPr lang="pt-BR" sz="2000" dirty="0" smtClean="0"/>
              <a:t>É considerada como uma das </a:t>
            </a:r>
            <a:r>
              <a:rPr lang="pt-BR" sz="2000" dirty="0"/>
              <a:t>chaves de acesso ao mundo das ciências e das técnicas. Constitui, para os especialistas, vocabulário essencial para comunicação </a:t>
            </a:r>
            <a:r>
              <a:rPr lang="pt-BR" sz="2000" dirty="0" smtClean="0"/>
              <a:t>eficaz.</a:t>
            </a:r>
            <a:endParaRPr lang="pt-BR" sz="2000" dirty="0"/>
          </a:p>
          <a:p>
            <a:pPr algn="just">
              <a:lnSpc>
                <a:spcPct val="80000"/>
              </a:lnSpc>
              <a:defRPr/>
            </a:pPr>
            <a:endParaRPr lang="pt-BR" sz="2000" dirty="0" smtClean="0"/>
          </a:p>
          <a:p>
            <a:pPr algn="just">
              <a:lnSpc>
                <a:spcPct val="80000"/>
              </a:lnSpc>
              <a:defRPr/>
            </a:pPr>
            <a:r>
              <a:rPr lang="pt-BR" sz="2000" dirty="0" smtClean="0"/>
              <a:t>Através </a:t>
            </a:r>
            <a:r>
              <a:rPr lang="pt-BR" sz="2000" dirty="0"/>
              <a:t>dela se tem contato inicial com a linguagem de determinada área do saber para </a:t>
            </a:r>
            <a:r>
              <a:rPr lang="pt-BR" sz="2000" dirty="0" smtClean="0"/>
              <a:t>transformá-la </a:t>
            </a:r>
            <a:r>
              <a:rPr lang="pt-BR" sz="2000" dirty="0"/>
              <a:t>em </a:t>
            </a:r>
            <a:r>
              <a:rPr lang="pt-BR" sz="2000" dirty="0" smtClean="0"/>
              <a:t>conhecimento. </a:t>
            </a:r>
          </a:p>
          <a:p>
            <a:pPr algn="just">
              <a:lnSpc>
                <a:spcPct val="80000"/>
              </a:lnSpc>
              <a:defRPr/>
            </a:pPr>
            <a:endParaRPr lang="pt-BR" sz="2000" dirty="0"/>
          </a:p>
          <a:p>
            <a:pPr algn="just">
              <a:lnSpc>
                <a:spcPct val="80000"/>
              </a:lnSpc>
              <a:defRPr/>
            </a:pPr>
            <a:r>
              <a:rPr lang="pt-BR" sz="2000" dirty="0" smtClean="0"/>
              <a:t>E conhecimento é, ou deveria ser, sinônimo de Progresso e Desenvolvimento.  (Espiral da Cultura Científica – Carlos Vogt – Unicamp). </a:t>
            </a:r>
          </a:p>
          <a:p>
            <a:pPr marL="0" indent="0" algn="just">
              <a:lnSpc>
                <a:spcPct val="80000"/>
              </a:lnSpc>
              <a:buNone/>
              <a:defRPr/>
            </a:pPr>
            <a:endParaRPr lang="pt-BR" sz="2000" dirty="0"/>
          </a:p>
        </p:txBody>
      </p:sp>
      <p:pic>
        <p:nvPicPr>
          <p:cNvPr id="4098" name="Picture 2" descr="Resultado de imagem para espir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725144"/>
            <a:ext cx="1783347" cy="1645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716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08784" y="188640"/>
            <a:ext cx="4907632" cy="1080120"/>
          </a:xfrm>
        </p:spPr>
        <p:txBody>
          <a:bodyPr/>
          <a:lstStyle/>
          <a:p>
            <a:r>
              <a:rPr lang="pt-BR" b="1" dirty="0" smtClean="0"/>
              <a:t>Termo</a:t>
            </a:r>
            <a:endParaRPr lang="pt-BR" b="1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340768"/>
            <a:ext cx="8375848" cy="4608512"/>
          </a:xfrm>
        </p:spPr>
        <p:txBody>
          <a:bodyPr>
            <a:noAutofit/>
          </a:bodyPr>
          <a:lstStyle/>
          <a:p>
            <a:pPr algn="just"/>
            <a:r>
              <a:rPr lang="pt-BR" sz="2800" dirty="0">
                <a:solidFill>
                  <a:schemeClr val="tx1"/>
                </a:solidFill>
                <a:cs typeface="Times New Roman" charset="0"/>
              </a:rPr>
              <a:t>Unidade básica da terminologia. É a palavra efetivamente usada no discurso </a:t>
            </a:r>
            <a:r>
              <a:rPr lang="pt-BR" sz="2000" dirty="0">
                <a:solidFill>
                  <a:schemeClr val="tx1"/>
                </a:solidFill>
                <a:cs typeface="Times New Roman" charset="0"/>
              </a:rPr>
              <a:t>(LE GUERN, 1989</a:t>
            </a:r>
            <a:r>
              <a:rPr lang="pt-BR" sz="2000" dirty="0" smtClean="0">
                <a:solidFill>
                  <a:schemeClr val="tx1"/>
                </a:solidFill>
                <a:cs typeface="Times New Roman" charset="0"/>
              </a:rPr>
              <a:t>).</a:t>
            </a:r>
          </a:p>
          <a:p>
            <a:pPr algn="just"/>
            <a:endParaRPr lang="pt-BR" sz="2000" dirty="0" smtClean="0">
              <a:solidFill>
                <a:schemeClr val="tx1"/>
              </a:solidFill>
              <a:cs typeface="Times New Roman" charset="0"/>
            </a:endParaRPr>
          </a:p>
          <a:p>
            <a:pPr marL="274320" lvl="1" algn="just"/>
            <a:r>
              <a:rPr lang="pt-BR" sz="2800" dirty="0">
                <a:solidFill>
                  <a:schemeClr val="tx1"/>
                </a:solidFill>
              </a:rPr>
              <a:t>Signo linguístico das línguas de especialidade que pode ser analisado:</a:t>
            </a:r>
          </a:p>
          <a:p>
            <a:pPr marL="553720" lvl="2" algn="just"/>
            <a:r>
              <a:rPr lang="pt-BR" sz="2600" dirty="0">
                <a:solidFill>
                  <a:schemeClr val="tx1"/>
                </a:solidFill>
              </a:rPr>
              <a:t>do ponto de vista do significante e do significado;</a:t>
            </a:r>
          </a:p>
          <a:p>
            <a:pPr marL="553720" lvl="2" algn="just"/>
            <a:r>
              <a:rPr lang="pt-BR" sz="2600" dirty="0">
                <a:solidFill>
                  <a:schemeClr val="tx1"/>
                </a:solidFill>
              </a:rPr>
              <a:t>das relações de sentido que mantém com outros termos (sinônimos, homônimos)</a:t>
            </a:r>
          </a:p>
          <a:p>
            <a:pPr marL="553720" lvl="2" algn="just"/>
            <a:r>
              <a:rPr lang="pt-BR" sz="2600" dirty="0">
                <a:solidFill>
                  <a:schemeClr val="tx1"/>
                </a:solidFill>
              </a:rPr>
              <a:t>de seu valor sociolinguístico (usos, preferências, conotações, processo de banalização)</a:t>
            </a:r>
          </a:p>
          <a:p>
            <a:pPr algn="just"/>
            <a:endParaRPr lang="pt-BR" sz="2000" dirty="0">
              <a:solidFill>
                <a:schemeClr val="tx1"/>
              </a:solidFill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4185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08784" y="188640"/>
            <a:ext cx="4907632" cy="1080120"/>
          </a:xfrm>
        </p:spPr>
        <p:txBody>
          <a:bodyPr/>
          <a:lstStyle/>
          <a:p>
            <a:r>
              <a:rPr lang="pt-BR" b="1" dirty="0" smtClean="0"/>
              <a:t>Segundo a norma ISO 1087</a:t>
            </a:r>
            <a:endParaRPr lang="pt-BR" b="1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340768"/>
            <a:ext cx="8375848" cy="4608512"/>
          </a:xfrm>
        </p:spPr>
        <p:txBody>
          <a:bodyPr>
            <a:noAutofit/>
          </a:bodyPr>
          <a:lstStyle/>
          <a:p>
            <a:r>
              <a:rPr lang="pt-BR" sz="2800" dirty="0">
                <a:solidFill>
                  <a:schemeClr val="accent2">
                    <a:lumMod val="75000"/>
                  </a:schemeClr>
                </a:solidFill>
              </a:rPr>
              <a:t>Termo simples</a:t>
            </a:r>
            <a:r>
              <a:rPr lang="pt-BR" sz="2800" dirty="0"/>
              <a:t>: com somente uma raiz. </a:t>
            </a:r>
          </a:p>
          <a:p>
            <a:pPr lvl="1"/>
            <a:r>
              <a:rPr lang="pt-BR" sz="2500" dirty="0"/>
              <a:t>Ex. luz, </a:t>
            </a:r>
            <a:r>
              <a:rPr lang="pt-BR" sz="2500" dirty="0" smtClean="0"/>
              <a:t>som</a:t>
            </a:r>
          </a:p>
          <a:p>
            <a:pPr lvl="1"/>
            <a:endParaRPr lang="pt-BR" sz="2500" dirty="0"/>
          </a:p>
          <a:p>
            <a:r>
              <a:rPr lang="pt-BR" sz="2800" dirty="0">
                <a:solidFill>
                  <a:schemeClr val="accent2">
                    <a:lumMod val="75000"/>
                  </a:schemeClr>
                </a:solidFill>
              </a:rPr>
              <a:t>Termo complexo</a:t>
            </a:r>
            <a:r>
              <a:rPr lang="pt-BR" sz="2800" dirty="0"/>
              <a:t>: com duas ou mais raízes. </a:t>
            </a:r>
          </a:p>
          <a:p>
            <a:pPr lvl="1"/>
            <a:r>
              <a:rPr lang="pt-BR" sz="2500" dirty="0"/>
              <a:t>Ex. fio de ferro, guarda-chuva</a:t>
            </a:r>
          </a:p>
          <a:p>
            <a:pPr algn="just"/>
            <a:endParaRPr lang="pt-BR" sz="2000" dirty="0">
              <a:solidFill>
                <a:schemeClr val="tx1"/>
              </a:solidFill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1601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81192" y="2132856"/>
            <a:ext cx="7989752" cy="4824536"/>
          </a:xfrm>
        </p:spPr>
        <p:txBody>
          <a:bodyPr/>
          <a:lstStyle/>
          <a:p>
            <a:pPr algn="just">
              <a:spcAft>
                <a:spcPts val="1800"/>
              </a:spcAft>
            </a:pPr>
            <a:r>
              <a:rPr lang="pt-BR" sz="2000" b="1" dirty="0">
                <a:solidFill>
                  <a:schemeClr val="tx1"/>
                </a:solidFill>
              </a:rPr>
              <a:t>Teoria Comunicativa da Terminologia </a:t>
            </a:r>
            <a:r>
              <a:rPr lang="pt-BR" sz="2000" dirty="0" smtClean="0">
                <a:solidFill>
                  <a:schemeClr val="tx1"/>
                </a:solidFill>
              </a:rPr>
              <a:t>- Espanha, 1999  (TCT</a:t>
            </a:r>
            <a:r>
              <a:rPr lang="pt-BR" sz="2000" dirty="0">
                <a:solidFill>
                  <a:schemeClr val="tx1"/>
                </a:solidFill>
              </a:rPr>
              <a:t>) </a:t>
            </a:r>
            <a:r>
              <a:rPr lang="pt-BR" sz="2000" dirty="0"/>
              <a:t>= conjunto de reflexões acerca do funcionamento da comunicação especializada. Pensada na </a:t>
            </a:r>
            <a:r>
              <a:rPr lang="pt-BR" sz="2000" dirty="0" err="1" smtClean="0"/>
              <a:t>Cataluña</a:t>
            </a:r>
            <a:r>
              <a:rPr lang="pt-BR" sz="2000" dirty="0" smtClean="0"/>
              <a:t> </a:t>
            </a:r>
            <a:r>
              <a:rPr lang="pt-BR" sz="2000" dirty="0"/>
              <a:t>pela </a:t>
            </a:r>
            <a:r>
              <a:rPr lang="pt-BR" sz="2000" dirty="0" smtClean="0"/>
              <a:t>professora </a:t>
            </a:r>
            <a:r>
              <a:rPr lang="pt-BR" sz="2000" dirty="0"/>
              <a:t>Maria Teresa Cabré, </a:t>
            </a:r>
            <a:r>
              <a:rPr lang="pt-BR" sz="2000" dirty="0" smtClean="0"/>
              <a:t>tornou-se </a:t>
            </a:r>
            <a:r>
              <a:rPr lang="pt-BR" sz="2000" dirty="0"/>
              <a:t>uma teoria de oposição à TGT por priorizar a variação linguística e por entender que a teoria de Wüster era muito idealizada e reducionista. Do contrário da TGT, a TCT entende que a </a:t>
            </a:r>
            <a:r>
              <a:rPr lang="pt-BR" sz="2000" dirty="0" smtClean="0"/>
              <a:t>variação é </a:t>
            </a:r>
            <a:r>
              <a:rPr lang="pt-BR" sz="2000" dirty="0"/>
              <a:t>um aspecto muito importante da linguagem. Sem ela, não há comunicação e o conhecimento especializado não pode ser divulgado.  A TCT consagrou-se como sendo uma teoria semasiológica.</a:t>
            </a:r>
          </a:p>
          <a:p>
            <a:pPr algn="just">
              <a:spcAft>
                <a:spcPts val="1800"/>
              </a:spcAft>
            </a:pPr>
            <a:r>
              <a:rPr lang="pt-BR" sz="2400" dirty="0"/>
              <a:t>SEMASIOLOGIA = </a:t>
            </a:r>
            <a:r>
              <a:rPr lang="pt-BR" sz="2400" dirty="0" smtClean="0"/>
              <a:t>DENOMINAÇÃO              </a:t>
            </a:r>
            <a:r>
              <a:rPr lang="pt-BR" sz="2400" dirty="0"/>
              <a:t>CONCEITO</a:t>
            </a:r>
          </a:p>
          <a:p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103984" y="332656"/>
            <a:ext cx="5356448" cy="2179712"/>
          </a:xfrm>
        </p:spPr>
        <p:txBody>
          <a:bodyPr/>
          <a:lstStyle/>
          <a:p>
            <a:r>
              <a:rPr lang="pt-BR" b="1" dirty="0" smtClean="0"/>
              <a:t>TCT – </a:t>
            </a:r>
            <a:r>
              <a:rPr lang="pt-BR" b="1" dirty="0" err="1" smtClean="0"/>
              <a:t>María</a:t>
            </a:r>
            <a:r>
              <a:rPr lang="pt-BR" b="1" dirty="0" smtClean="0"/>
              <a:t> Teresa </a:t>
            </a:r>
            <a:r>
              <a:rPr lang="pt-BR" b="1" dirty="0" err="1" smtClean="0"/>
              <a:t>Cabré</a:t>
            </a:r>
            <a:r>
              <a:rPr lang="pt-BR" b="1" dirty="0" smtClean="0"/>
              <a:t> </a:t>
            </a:r>
            <a:endParaRPr lang="pt-BR" b="1" dirty="0"/>
          </a:p>
        </p:txBody>
      </p:sp>
      <p:sp>
        <p:nvSpPr>
          <p:cNvPr id="4" name="Seta para a direita 3"/>
          <p:cNvSpPr/>
          <p:nvPr/>
        </p:nvSpPr>
        <p:spPr>
          <a:xfrm>
            <a:off x="5076056" y="5661248"/>
            <a:ext cx="868164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3491880" y="5949280"/>
            <a:ext cx="898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cap="all" dirty="0" smtClean="0">
                <a:solidFill>
                  <a:srgbClr val="FF0000"/>
                </a:solidFill>
              </a:rPr>
              <a:t>Termo</a:t>
            </a:r>
            <a:endParaRPr lang="pt-BR" b="1" cap="all" dirty="0">
              <a:solidFill>
                <a:srgbClr val="FF0000"/>
              </a:solidFill>
            </a:endParaRPr>
          </a:p>
        </p:txBody>
      </p:sp>
      <p:pic>
        <p:nvPicPr>
          <p:cNvPr id="9218" name="Picture 2" descr="Resultado de imagem para Maria Teresa Cabré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88640"/>
            <a:ext cx="1862275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4293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11560" y="1700808"/>
            <a:ext cx="7989752" cy="4824536"/>
          </a:xfrm>
        </p:spPr>
        <p:txBody>
          <a:bodyPr>
            <a:normAutofit/>
          </a:bodyPr>
          <a:lstStyle/>
          <a:p>
            <a:pPr algn="just"/>
            <a:r>
              <a:rPr lang="pt-BR" sz="2400" dirty="0" smtClean="0">
                <a:solidFill>
                  <a:schemeClr val="tx1"/>
                </a:solidFill>
              </a:rPr>
              <a:t>termos </a:t>
            </a:r>
            <a:r>
              <a:rPr lang="pt-BR" sz="2400" dirty="0">
                <a:solidFill>
                  <a:schemeClr val="tx1"/>
                </a:solidFill>
              </a:rPr>
              <a:t>como unidades linguísticas exprimem conceitos técnicos e científicos, </a:t>
            </a:r>
          </a:p>
          <a:p>
            <a:pPr lvl="1" algn="just"/>
            <a:r>
              <a:rPr lang="pt-BR" sz="2400" dirty="0">
                <a:solidFill>
                  <a:schemeClr val="tx1"/>
                </a:solidFill>
              </a:rPr>
              <a:t>mas que não deixam de ser signos de uma LN com características e propriedades semelhantes.</a:t>
            </a:r>
          </a:p>
          <a:p>
            <a:pPr lvl="1" algn="just"/>
            <a:r>
              <a:rPr lang="pt-BR" sz="2400" dirty="0">
                <a:solidFill>
                  <a:schemeClr val="tx1"/>
                </a:solidFill>
              </a:rPr>
              <a:t>considerados em seus aspectos linguísticos, cognitivos e sociais.</a:t>
            </a:r>
          </a:p>
          <a:p>
            <a:pPr algn="just"/>
            <a:r>
              <a:rPr lang="pt-BR" sz="2400" dirty="0">
                <a:solidFill>
                  <a:schemeClr val="tx1"/>
                </a:solidFill>
              </a:rPr>
              <a:t>existência de variação conceitual e denominativa nos domínios de especialidade.</a:t>
            </a:r>
          </a:p>
          <a:p>
            <a:pPr algn="just"/>
            <a:r>
              <a:rPr lang="pt-BR" sz="2400" dirty="0">
                <a:solidFill>
                  <a:schemeClr val="tx1"/>
                </a:solidFill>
              </a:rPr>
              <a:t>leva em conta a dimensão textual e discursiva dos termos.</a:t>
            </a:r>
          </a:p>
          <a:p>
            <a:pPr algn="just"/>
            <a:endParaRPr lang="pt-BR" sz="2400" dirty="0">
              <a:solidFill>
                <a:schemeClr val="tx1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948264" y="332656"/>
            <a:ext cx="1512168" cy="2179712"/>
          </a:xfrm>
        </p:spPr>
        <p:txBody>
          <a:bodyPr/>
          <a:lstStyle/>
          <a:p>
            <a:r>
              <a:rPr lang="pt-BR" b="1" dirty="0" smtClean="0"/>
              <a:t>TCT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2340496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700808"/>
            <a:ext cx="7989752" cy="4824536"/>
          </a:xfrm>
        </p:spPr>
        <p:txBody>
          <a:bodyPr>
            <a:normAutofit/>
          </a:bodyPr>
          <a:lstStyle/>
          <a:p>
            <a:pPr algn="just"/>
            <a:r>
              <a:rPr lang="pt-BR" sz="2400" dirty="0">
                <a:solidFill>
                  <a:schemeClr val="tx1"/>
                </a:solidFill>
              </a:rPr>
              <a:t>O conteúdo de um termo é relativo a um domínio e a uma situação de uso.</a:t>
            </a:r>
          </a:p>
          <a:p>
            <a:pPr algn="just"/>
            <a:r>
              <a:rPr lang="pt-BR" sz="2400" dirty="0">
                <a:solidFill>
                  <a:schemeClr val="tx1"/>
                </a:solidFill>
              </a:rPr>
              <a:t>O valor de um termo, dentro de um sistema conceitual é dado pelo lugar que ele ocupa na estrutura, podendo ocupar lugares diferentes de acordo com os critérios de organização do sistema de conceitos.</a:t>
            </a:r>
          </a:p>
          <a:p>
            <a:pPr marL="0" indent="0" algn="just">
              <a:buNone/>
            </a:pPr>
            <a:r>
              <a:rPr lang="pt-BR" sz="2400" dirty="0">
                <a:solidFill>
                  <a:schemeClr val="tx1"/>
                </a:solidFill>
              </a:rPr>
              <a:t>“Os termos não pertencem a um domínio, mas são usados em um domínio com valor singularmente específico”  		(CABRÉ, 1999) </a:t>
            </a:r>
          </a:p>
          <a:p>
            <a:pPr algn="just"/>
            <a:endParaRPr lang="pt-BR" sz="2400" dirty="0">
              <a:solidFill>
                <a:schemeClr val="tx1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948264" y="332656"/>
            <a:ext cx="1512168" cy="2179712"/>
          </a:xfrm>
        </p:spPr>
        <p:txBody>
          <a:bodyPr/>
          <a:lstStyle/>
          <a:p>
            <a:r>
              <a:rPr lang="pt-BR" b="1" dirty="0" smtClean="0"/>
              <a:t>TCT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2901370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700808"/>
            <a:ext cx="7989752" cy="4824536"/>
          </a:xfrm>
        </p:spPr>
        <p:txBody>
          <a:bodyPr>
            <a:normAutofit/>
          </a:bodyPr>
          <a:lstStyle/>
          <a:p>
            <a:pPr algn="just"/>
            <a:r>
              <a:rPr lang="pt-BR" b="1" dirty="0"/>
              <a:t>teoria do conhecimento</a:t>
            </a:r>
          </a:p>
          <a:p>
            <a:pPr lvl="1" algn="just"/>
            <a:r>
              <a:rPr lang="pt-BR" dirty="0"/>
              <a:t>estudos relativos às possibilidades e tipos de </a:t>
            </a:r>
            <a:r>
              <a:rPr lang="pt-BR" dirty="0" err="1"/>
              <a:t>conceitualização</a:t>
            </a:r>
            <a:r>
              <a:rPr lang="pt-BR" dirty="0"/>
              <a:t> da realidade e à relação conceito-designação</a:t>
            </a:r>
            <a:r>
              <a:rPr lang="pt-BR" dirty="0" smtClean="0"/>
              <a:t>;</a:t>
            </a:r>
          </a:p>
          <a:p>
            <a:pPr lvl="1" algn="just"/>
            <a:endParaRPr lang="pt-BR" dirty="0"/>
          </a:p>
          <a:p>
            <a:pPr algn="just"/>
            <a:r>
              <a:rPr lang="pt-BR" b="1" dirty="0"/>
              <a:t>teoria da comunicação</a:t>
            </a:r>
          </a:p>
          <a:p>
            <a:pPr lvl="1" algn="just"/>
            <a:r>
              <a:rPr lang="pt-BR" dirty="0"/>
              <a:t>estuda os tipos de situação comunicativa passíveis de realização,</a:t>
            </a:r>
          </a:p>
          <a:p>
            <a:pPr lvl="1" algn="just"/>
            <a:r>
              <a:rPr lang="pt-BR" dirty="0"/>
              <a:t>a relação entre situação e tipo de comunicação,</a:t>
            </a:r>
          </a:p>
          <a:p>
            <a:pPr lvl="1" algn="just"/>
            <a:r>
              <a:rPr lang="pt-BR" dirty="0"/>
              <a:t>as características, possibilidades e limites dos diferentes sistemas de expressão de um conceito</a:t>
            </a:r>
            <a:r>
              <a:rPr lang="pt-BR" dirty="0" smtClean="0"/>
              <a:t>;</a:t>
            </a:r>
          </a:p>
          <a:p>
            <a:pPr lvl="1" algn="just"/>
            <a:endParaRPr lang="pt-BR" dirty="0"/>
          </a:p>
          <a:p>
            <a:pPr algn="just"/>
            <a:r>
              <a:rPr lang="pt-BR" b="1" dirty="0"/>
              <a:t>teoria da linguagem</a:t>
            </a:r>
          </a:p>
          <a:p>
            <a:pPr algn="just"/>
            <a:r>
              <a:rPr lang="pt-BR" dirty="0"/>
              <a:t>analisa as unidades terminológicas</a:t>
            </a:r>
          </a:p>
          <a:p>
            <a:pPr lvl="1" algn="just"/>
            <a:r>
              <a:rPr lang="pt-BR" dirty="0"/>
              <a:t>em sua generalidade (como unidade da língua geral)</a:t>
            </a:r>
          </a:p>
          <a:p>
            <a:pPr lvl="1" algn="just"/>
            <a:r>
              <a:rPr lang="pt-BR" dirty="0"/>
              <a:t>em suas particularidades (como unidades linguísticas que designam conceitos de um dado domínio em uma dada situação de uso).</a:t>
            </a:r>
          </a:p>
          <a:p>
            <a:pPr algn="just"/>
            <a:endParaRPr lang="pt-BR" sz="2400" dirty="0">
              <a:solidFill>
                <a:schemeClr val="tx1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03848" y="332656"/>
            <a:ext cx="5256584" cy="2179712"/>
          </a:xfrm>
        </p:spPr>
        <p:txBody>
          <a:bodyPr/>
          <a:lstStyle/>
          <a:p>
            <a:r>
              <a:rPr lang="pt-BR" b="1" dirty="0" smtClean="0"/>
              <a:t>Fundamentos da TCT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3093203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700808"/>
            <a:ext cx="7989752" cy="482453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400" dirty="0" smtClean="0"/>
              <a:t>“descrever </a:t>
            </a:r>
            <a:r>
              <a:rPr lang="pt-BR" sz="2400" dirty="0">
                <a:solidFill>
                  <a:schemeClr val="accent2">
                    <a:lumMod val="75000"/>
                  </a:schemeClr>
                </a:solidFill>
              </a:rPr>
              <a:t>formal</a:t>
            </a:r>
            <a:r>
              <a:rPr lang="pt-BR" sz="2400" dirty="0"/>
              <a:t>, </a:t>
            </a:r>
            <a:r>
              <a:rPr lang="pt-BR" sz="2400" dirty="0">
                <a:solidFill>
                  <a:schemeClr val="accent2">
                    <a:lumMod val="75000"/>
                  </a:schemeClr>
                </a:solidFill>
              </a:rPr>
              <a:t>semântica</a:t>
            </a:r>
            <a:r>
              <a:rPr lang="pt-BR" sz="2400" dirty="0"/>
              <a:t> e </a:t>
            </a:r>
            <a:r>
              <a:rPr lang="pt-BR" sz="2400" dirty="0">
                <a:solidFill>
                  <a:schemeClr val="accent2">
                    <a:lumMod val="75000"/>
                  </a:schemeClr>
                </a:solidFill>
              </a:rPr>
              <a:t>funcionalmente</a:t>
            </a:r>
            <a:r>
              <a:rPr lang="pt-BR" sz="2400" dirty="0"/>
              <a:t> as unidades que podem adquirir </a:t>
            </a:r>
            <a:r>
              <a:rPr lang="pt-BR" sz="2400" dirty="0">
                <a:solidFill>
                  <a:schemeClr val="accent2">
                    <a:lumMod val="75000"/>
                  </a:schemeClr>
                </a:solidFill>
              </a:rPr>
              <a:t>valor terminológico</a:t>
            </a:r>
            <a:r>
              <a:rPr lang="pt-BR" sz="2400" dirty="0"/>
              <a:t>, dar conta de como são </a:t>
            </a:r>
            <a:r>
              <a:rPr lang="pt-BR" sz="2400" dirty="0">
                <a:solidFill>
                  <a:schemeClr val="accent2">
                    <a:lumMod val="75000"/>
                  </a:schemeClr>
                </a:solidFill>
              </a:rPr>
              <a:t>ativados</a:t>
            </a:r>
            <a:r>
              <a:rPr lang="pt-BR" sz="2400" dirty="0"/>
              <a:t> e explicar suas relações com outros tipos de signos do mesmo ou distinto sistema, para fazer progredir o conhecimento sobre a comunicação especializada e as unidades que nela se usam”   (CABRÉ, 1999)</a:t>
            </a:r>
          </a:p>
          <a:p>
            <a:pPr algn="just"/>
            <a:endParaRPr lang="pt-BR" sz="2400" dirty="0">
              <a:solidFill>
                <a:schemeClr val="tx1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03848" y="332656"/>
            <a:ext cx="5256584" cy="2179712"/>
          </a:xfrm>
        </p:spPr>
        <p:txBody>
          <a:bodyPr/>
          <a:lstStyle/>
          <a:p>
            <a:r>
              <a:rPr lang="pt-BR" b="1" dirty="0" smtClean="0"/>
              <a:t>Objetivo da TCT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4176037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700808"/>
            <a:ext cx="7989752" cy="4824536"/>
          </a:xfrm>
        </p:spPr>
        <p:txBody>
          <a:bodyPr>
            <a:normAutofit/>
          </a:bodyPr>
          <a:lstStyle/>
          <a:p>
            <a:pPr algn="just"/>
            <a:r>
              <a:rPr lang="pt-BR" sz="2400" dirty="0"/>
              <a:t>Não podem  ser percebidas unicamente como unidades de representação e transmissão de um conhecimento preciso, homogêneo e totalmente controlado, e sim como </a:t>
            </a:r>
            <a:r>
              <a:rPr lang="pt-BR" sz="2400" b="1" dirty="0">
                <a:solidFill>
                  <a:schemeClr val="accent2">
                    <a:lumMod val="75000"/>
                  </a:schemeClr>
                </a:solidFill>
              </a:rPr>
              <a:t>unidades dinâmicas </a:t>
            </a:r>
            <a:r>
              <a:rPr lang="pt-BR" sz="2400" dirty="0"/>
              <a:t>que em seu </a:t>
            </a:r>
            <a:r>
              <a:rPr lang="pt-BR" sz="2400" dirty="0">
                <a:solidFill>
                  <a:schemeClr val="accent2">
                    <a:lumMod val="75000"/>
                  </a:schemeClr>
                </a:solidFill>
              </a:rPr>
              <a:t>uso</a:t>
            </a:r>
            <a:r>
              <a:rPr lang="pt-BR" sz="2400" dirty="0"/>
              <a:t> discursivo constroem conhecimento  e ao mesmo tempo não podem separar-se das </a:t>
            </a:r>
            <a:r>
              <a:rPr lang="pt-BR" sz="2400" dirty="0">
                <a:solidFill>
                  <a:schemeClr val="accent2">
                    <a:lumMod val="75000"/>
                  </a:schemeClr>
                </a:solidFill>
              </a:rPr>
              <a:t>concepções culturais </a:t>
            </a:r>
            <a:r>
              <a:rPr lang="pt-BR" sz="2400" dirty="0"/>
              <a:t>de quem as produz.</a:t>
            </a:r>
          </a:p>
          <a:p>
            <a:pPr algn="just"/>
            <a:r>
              <a:rPr lang="pt-BR" sz="2400" dirty="0"/>
              <a:t>Todo discurso incluindo o especializado é uma </a:t>
            </a:r>
            <a:r>
              <a:rPr lang="pt-BR" sz="2400" b="1" dirty="0">
                <a:solidFill>
                  <a:schemeClr val="accent2">
                    <a:lumMod val="75000"/>
                  </a:schemeClr>
                </a:solidFill>
              </a:rPr>
              <a:t>construção social</a:t>
            </a:r>
            <a:r>
              <a:rPr lang="pt-BR" sz="2400" dirty="0" smtClean="0"/>
              <a:t>.</a:t>
            </a:r>
            <a:endParaRPr lang="pt-BR" sz="240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03848" y="332656"/>
            <a:ext cx="5256584" cy="2179712"/>
          </a:xfrm>
        </p:spPr>
        <p:txBody>
          <a:bodyPr/>
          <a:lstStyle/>
          <a:p>
            <a:r>
              <a:rPr lang="pt-BR" b="1" dirty="0" smtClean="0"/>
              <a:t>Unidades terminológicas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3132371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700808"/>
            <a:ext cx="7989752" cy="4824536"/>
          </a:xfrm>
        </p:spPr>
        <p:txBody>
          <a:bodyPr>
            <a:normAutofit/>
          </a:bodyPr>
          <a:lstStyle/>
          <a:p>
            <a:pPr algn="just"/>
            <a:r>
              <a:rPr lang="pt-BR" sz="2400" dirty="0"/>
              <a:t>Consolidação de uma teoria da terminologia (</a:t>
            </a:r>
            <a:r>
              <a:rPr lang="pt-BR" sz="2400" dirty="0" err="1"/>
              <a:t>Wuster</a:t>
            </a:r>
            <a:r>
              <a:rPr lang="pt-BR" sz="2400" dirty="0"/>
              <a:t> + teoria do conhecimento) restrita a </a:t>
            </a:r>
            <a:r>
              <a:rPr lang="pt-BR" sz="2400" dirty="0">
                <a:solidFill>
                  <a:schemeClr val="accent2">
                    <a:lumMod val="75000"/>
                  </a:schemeClr>
                </a:solidFill>
              </a:rPr>
              <a:t>domínios especializados</a:t>
            </a:r>
            <a:r>
              <a:rPr lang="pt-BR" sz="2400" dirty="0"/>
              <a:t> com </a:t>
            </a:r>
            <a:r>
              <a:rPr lang="pt-BR" sz="2400" dirty="0">
                <a:solidFill>
                  <a:schemeClr val="accent2">
                    <a:lumMod val="75000"/>
                  </a:schemeClr>
                </a:solidFill>
              </a:rPr>
              <a:t>finalidade normativa</a:t>
            </a:r>
            <a:r>
              <a:rPr lang="pt-BR" sz="2400" dirty="0"/>
              <a:t>.</a:t>
            </a:r>
          </a:p>
          <a:p>
            <a:pPr algn="just"/>
            <a:r>
              <a:rPr lang="pt-BR" sz="2400" dirty="0">
                <a:solidFill>
                  <a:schemeClr val="accent2">
                    <a:lumMod val="75000"/>
                  </a:schemeClr>
                </a:solidFill>
              </a:rPr>
              <a:t>Tecnologia aplicada</a:t>
            </a:r>
            <a:r>
              <a:rPr lang="pt-BR" sz="2400" dirty="0"/>
              <a:t> a todo o trabalho </a:t>
            </a:r>
            <a:r>
              <a:rPr lang="pt-BR" sz="2400" dirty="0" err="1"/>
              <a:t>terminográfico</a:t>
            </a:r>
            <a:r>
              <a:rPr lang="pt-BR" sz="2400" dirty="0"/>
              <a:t>.</a:t>
            </a:r>
          </a:p>
          <a:p>
            <a:pPr algn="just"/>
            <a:r>
              <a:rPr lang="pt-BR" sz="2400" dirty="0"/>
              <a:t>Criação de </a:t>
            </a:r>
            <a:r>
              <a:rPr lang="pt-BR" sz="2400" dirty="0">
                <a:solidFill>
                  <a:schemeClr val="accent2">
                    <a:lumMod val="75000"/>
                  </a:schemeClr>
                </a:solidFill>
              </a:rPr>
              <a:t>portais</a:t>
            </a:r>
            <a:r>
              <a:rPr lang="pt-BR" sz="2400" dirty="0"/>
              <a:t> virtuais do conhecimento (texto, terminologia, documentação, imagens e som).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03848" y="332656"/>
            <a:ext cx="5256584" cy="2179712"/>
          </a:xfrm>
        </p:spPr>
        <p:txBody>
          <a:bodyPr/>
          <a:lstStyle/>
          <a:p>
            <a:r>
              <a:rPr lang="pt-BR" b="1" dirty="0" smtClean="0"/>
              <a:t>Futuro da Terminologia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2542973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484784"/>
            <a:ext cx="7989752" cy="4824536"/>
          </a:xfrm>
        </p:spPr>
        <p:txBody>
          <a:bodyPr>
            <a:normAutofit fontScale="92500"/>
          </a:bodyPr>
          <a:lstStyle/>
          <a:p>
            <a:pPr algn="just"/>
            <a:r>
              <a:rPr lang="pt-BR" sz="2800" dirty="0">
                <a:solidFill>
                  <a:schemeClr val="accent2">
                    <a:lumMod val="75000"/>
                  </a:schemeClr>
                </a:solidFill>
              </a:rPr>
              <a:t>Adequação </a:t>
            </a:r>
          </a:p>
          <a:p>
            <a:pPr lvl="1" algn="just"/>
            <a:r>
              <a:rPr lang="pt-BR" sz="2600" dirty="0">
                <a:solidFill>
                  <a:schemeClr val="accent2">
                    <a:lumMod val="75000"/>
                  </a:schemeClr>
                </a:solidFill>
              </a:rPr>
              <a:t>temática</a:t>
            </a:r>
            <a:r>
              <a:rPr lang="pt-BR" sz="2600" dirty="0"/>
              <a:t> a perfis de informação muito bem delimitados.</a:t>
            </a:r>
          </a:p>
          <a:p>
            <a:pPr lvl="1" algn="just"/>
            <a:r>
              <a:rPr lang="pt-BR" sz="2600" dirty="0">
                <a:solidFill>
                  <a:schemeClr val="accent2">
                    <a:lumMod val="75000"/>
                  </a:schemeClr>
                </a:solidFill>
              </a:rPr>
              <a:t>funcional </a:t>
            </a:r>
            <a:r>
              <a:rPr lang="pt-BR" sz="2600" dirty="0"/>
              <a:t>as necessidades para as quais se destina o recurso.</a:t>
            </a:r>
          </a:p>
          <a:p>
            <a:pPr lvl="1" algn="just"/>
            <a:r>
              <a:rPr lang="pt-BR" sz="2600" dirty="0">
                <a:solidFill>
                  <a:schemeClr val="accent2">
                    <a:lumMod val="75000"/>
                  </a:schemeClr>
                </a:solidFill>
              </a:rPr>
              <a:t>cognitiva</a:t>
            </a:r>
            <a:r>
              <a:rPr lang="pt-BR" sz="2600" dirty="0"/>
              <a:t> a densidade e nível de conhecimento.</a:t>
            </a:r>
          </a:p>
          <a:p>
            <a:pPr algn="just"/>
            <a:r>
              <a:rPr lang="pt-BR" sz="2800" dirty="0"/>
              <a:t>Peça fundamental na criação de </a:t>
            </a:r>
            <a:r>
              <a:rPr lang="pt-BR" sz="2800" dirty="0">
                <a:solidFill>
                  <a:schemeClr val="accent2">
                    <a:lumMod val="75000"/>
                  </a:schemeClr>
                </a:solidFill>
              </a:rPr>
              <a:t>sistemas automáticos </a:t>
            </a:r>
            <a:r>
              <a:rPr lang="pt-BR" sz="2800" dirty="0"/>
              <a:t>para confecção de resumos, representação gráfica do conhecimento, recuperação de documentos e constituição de sistemas de tratamento automático da linguagem.</a:t>
            </a:r>
          </a:p>
          <a:p>
            <a:r>
              <a:rPr lang="pt-BR" sz="2800" dirty="0"/>
              <a:t>Desenvolvimento dos trabalhos neológicos.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03848" y="-99392"/>
            <a:ext cx="5256584" cy="2179712"/>
          </a:xfrm>
        </p:spPr>
        <p:txBody>
          <a:bodyPr/>
          <a:lstStyle/>
          <a:p>
            <a:r>
              <a:rPr lang="pt-BR" b="1" dirty="0" smtClean="0"/>
              <a:t>Futuro da Terminologia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2796064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sultado de imagem para terminolog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08720"/>
            <a:ext cx="7296810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323528" y="344850"/>
            <a:ext cx="20110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b="1" dirty="0" smtClean="0"/>
              <a:t>Exemplo</a:t>
            </a:r>
            <a:endParaRPr lang="pt-BR" sz="4000" b="1" dirty="0"/>
          </a:p>
        </p:txBody>
      </p:sp>
    </p:spTree>
    <p:extLst>
      <p:ext uri="{BB962C8B-B14F-4D97-AF65-F5344CB8AC3E}">
        <p14:creationId xmlns:p14="http://schemas.microsoft.com/office/powerpoint/2010/main" val="708831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612576" y="-171400"/>
            <a:ext cx="3200400" cy="1752600"/>
          </a:xfrm>
        </p:spPr>
        <p:txBody>
          <a:bodyPr/>
          <a:lstStyle/>
          <a:p>
            <a:r>
              <a:rPr lang="pt-BR" dirty="0" smtClean="0"/>
              <a:t>Referências</a:t>
            </a:r>
            <a:br>
              <a:rPr lang="pt-BR" dirty="0" smtClean="0"/>
            </a:b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3"/>
          </p:nvPr>
        </p:nvSpPr>
        <p:spPr>
          <a:xfrm>
            <a:off x="251520" y="1556792"/>
            <a:ext cx="6347048" cy="4824536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</a:pPr>
            <a:r>
              <a:rPr lang="pt-BR" sz="1200" dirty="0">
                <a:solidFill>
                  <a:schemeClr val="tx1"/>
                </a:solidFill>
              </a:rPr>
              <a:t>BARROS, L.A. </a:t>
            </a:r>
            <a:r>
              <a:rPr lang="pt-BR" sz="1200" b="1" dirty="0">
                <a:solidFill>
                  <a:schemeClr val="tx1"/>
                </a:solidFill>
              </a:rPr>
              <a:t>Curso básico de terminologia</a:t>
            </a:r>
            <a:r>
              <a:rPr lang="pt-BR" sz="1200" dirty="0">
                <a:solidFill>
                  <a:schemeClr val="tx1"/>
                </a:solidFill>
              </a:rPr>
              <a:t>. São Paulo: Edusp, 2004. p.25-96</a:t>
            </a:r>
          </a:p>
          <a:p>
            <a:pPr algn="just">
              <a:spcBef>
                <a:spcPts val="0"/>
              </a:spcBef>
            </a:pPr>
            <a:r>
              <a:rPr lang="pt-BR" sz="1200" dirty="0">
                <a:solidFill>
                  <a:schemeClr val="tx1"/>
                </a:solidFill>
              </a:rPr>
              <a:t>CABRÉ, M.T.  </a:t>
            </a:r>
            <a:r>
              <a:rPr lang="es-ES_tradnl" sz="1200" b="1" dirty="0">
                <a:solidFill>
                  <a:schemeClr val="tx1"/>
                </a:solidFill>
              </a:rPr>
              <a:t>La </a:t>
            </a:r>
            <a:r>
              <a:rPr lang="es-ES_tradnl" sz="1200" b="1" dirty="0" err="1">
                <a:solidFill>
                  <a:schemeClr val="tx1"/>
                </a:solidFill>
              </a:rPr>
              <a:t>terminologia</a:t>
            </a:r>
            <a:r>
              <a:rPr lang="es-ES_tradnl" sz="1200" dirty="0">
                <a:solidFill>
                  <a:schemeClr val="tx1"/>
                </a:solidFill>
              </a:rPr>
              <a:t>: representación y comunicación; elementos para una teoría de base comunicativa y otros artículos</a:t>
            </a:r>
            <a:r>
              <a:rPr lang="es-ES_tradnl" sz="1200" i="1" dirty="0">
                <a:solidFill>
                  <a:schemeClr val="tx1"/>
                </a:solidFill>
              </a:rPr>
              <a:t>.</a:t>
            </a:r>
            <a:r>
              <a:rPr lang="es-ES_tradnl" sz="1200" dirty="0">
                <a:solidFill>
                  <a:schemeClr val="tx1"/>
                </a:solidFill>
              </a:rPr>
              <a:t> </a:t>
            </a:r>
            <a:r>
              <a:rPr lang="pt-BR" sz="1200" dirty="0">
                <a:solidFill>
                  <a:schemeClr val="tx1"/>
                </a:solidFill>
              </a:rPr>
              <a:t>Barcelona: IULA/</a:t>
            </a:r>
            <a:r>
              <a:rPr lang="pt-BR" sz="1200" dirty="0" err="1">
                <a:solidFill>
                  <a:schemeClr val="tx1"/>
                </a:solidFill>
              </a:rPr>
              <a:t>Universitat</a:t>
            </a:r>
            <a:r>
              <a:rPr lang="pt-BR" sz="1200" dirty="0">
                <a:solidFill>
                  <a:schemeClr val="tx1"/>
                </a:solidFill>
              </a:rPr>
              <a:t> Pompeu </a:t>
            </a:r>
            <a:r>
              <a:rPr lang="pt-BR" sz="1200" dirty="0" err="1">
                <a:solidFill>
                  <a:schemeClr val="tx1"/>
                </a:solidFill>
              </a:rPr>
              <a:t>Fabra</a:t>
            </a:r>
            <a:r>
              <a:rPr lang="pt-BR" sz="1200" dirty="0">
                <a:solidFill>
                  <a:schemeClr val="tx1"/>
                </a:solidFill>
              </a:rPr>
              <a:t>, 1999. p.129-150; 231-247.</a:t>
            </a:r>
          </a:p>
          <a:p>
            <a:pPr algn="just">
              <a:spcBef>
                <a:spcPts val="0"/>
              </a:spcBef>
            </a:pPr>
            <a:r>
              <a:rPr lang="pt-BR" sz="1200" dirty="0">
                <a:solidFill>
                  <a:schemeClr val="tx1"/>
                </a:solidFill>
              </a:rPr>
              <a:t>CABRÉ, M.T.  La terminologia, uma disciplina em </a:t>
            </a:r>
            <a:r>
              <a:rPr lang="pt-BR" sz="1200" dirty="0" err="1">
                <a:solidFill>
                  <a:schemeClr val="tx1"/>
                </a:solidFill>
              </a:rPr>
              <a:t>evolución</a:t>
            </a:r>
            <a:r>
              <a:rPr lang="pt-BR" sz="1200" dirty="0">
                <a:solidFill>
                  <a:schemeClr val="tx1"/>
                </a:solidFill>
              </a:rPr>
              <a:t>: </a:t>
            </a:r>
            <a:r>
              <a:rPr lang="pt-BR" sz="1200" dirty="0" err="1">
                <a:solidFill>
                  <a:schemeClr val="tx1"/>
                </a:solidFill>
              </a:rPr>
              <a:t>pasado</a:t>
            </a:r>
            <a:r>
              <a:rPr lang="pt-BR" sz="1200" dirty="0">
                <a:solidFill>
                  <a:schemeClr val="tx1"/>
                </a:solidFill>
              </a:rPr>
              <a:t>, presente y </a:t>
            </a:r>
            <a:r>
              <a:rPr lang="pt-BR" sz="1200" dirty="0" err="1">
                <a:solidFill>
                  <a:schemeClr val="tx1"/>
                </a:solidFill>
              </a:rPr>
              <a:t>algunos</a:t>
            </a:r>
            <a:r>
              <a:rPr lang="pt-BR" sz="1200" dirty="0">
                <a:solidFill>
                  <a:schemeClr val="tx1"/>
                </a:solidFill>
              </a:rPr>
              <a:t> elementos futuros. </a:t>
            </a:r>
            <a:r>
              <a:rPr lang="pt-BR" sz="1200" b="1" dirty="0">
                <a:solidFill>
                  <a:schemeClr val="tx1"/>
                </a:solidFill>
              </a:rPr>
              <a:t>Revista Debate Terminológico. </a:t>
            </a:r>
            <a:r>
              <a:rPr lang="pt-BR" sz="1200" dirty="0">
                <a:solidFill>
                  <a:schemeClr val="tx1"/>
                </a:solidFill>
              </a:rPr>
              <a:t>n.1-3, 2005. Disponível em: </a:t>
            </a:r>
            <a:r>
              <a:rPr lang="pt-BR" sz="1200" dirty="0" smtClean="0">
                <a:solidFill>
                  <a:schemeClr val="tx1"/>
                </a:solidFill>
              </a:rPr>
              <a:t>www.riterm.net/revista/n_1/cabre.pdf</a:t>
            </a:r>
            <a:endParaRPr lang="pt-BR" sz="1200" dirty="0">
              <a:solidFill>
                <a:schemeClr val="tx1"/>
              </a:solidFill>
            </a:endParaRPr>
          </a:p>
          <a:p>
            <a:pPr algn="just">
              <a:spcBef>
                <a:spcPts val="0"/>
              </a:spcBef>
            </a:pPr>
            <a:r>
              <a:rPr lang="pt-BR" sz="1200" dirty="0">
                <a:solidFill>
                  <a:schemeClr val="tx1"/>
                </a:solidFill>
              </a:rPr>
              <a:t>CINTRA et. al. Linguagens documentárias e terminologia. </a:t>
            </a:r>
            <a:r>
              <a:rPr lang="en-US" sz="1200" dirty="0">
                <a:solidFill>
                  <a:schemeClr val="tx1"/>
                </a:solidFill>
              </a:rPr>
              <a:t>In: ALVES, I.M., org. </a:t>
            </a:r>
            <a:r>
              <a:rPr lang="pt-BR" sz="1200" b="1" dirty="0">
                <a:solidFill>
                  <a:schemeClr val="tx1"/>
                </a:solidFill>
              </a:rPr>
              <a:t>A constituição da normalização terminológica no Brasil</a:t>
            </a:r>
            <a:r>
              <a:rPr lang="pt-BR" sz="1200" dirty="0">
                <a:solidFill>
                  <a:schemeClr val="tx1"/>
                </a:solidFill>
              </a:rPr>
              <a:t>. São Paulo : FFLCH/CITRAT, 1996. p.17-22. (Cadernos de Terminologia).</a:t>
            </a:r>
          </a:p>
          <a:p>
            <a:pPr algn="just">
              <a:spcBef>
                <a:spcPts val="0"/>
              </a:spcBef>
            </a:pPr>
            <a:r>
              <a:rPr lang="pt-BR" sz="1200" dirty="0">
                <a:solidFill>
                  <a:schemeClr val="tx1"/>
                </a:solidFill>
              </a:rPr>
              <a:t>DUBUC, R</a:t>
            </a:r>
            <a:r>
              <a:rPr lang="pt-BR" sz="1200" i="1" dirty="0">
                <a:solidFill>
                  <a:schemeClr val="tx1"/>
                </a:solidFill>
              </a:rPr>
              <a:t>. </a:t>
            </a:r>
            <a:r>
              <a:rPr lang="pt-BR" sz="1200" b="1" dirty="0">
                <a:solidFill>
                  <a:schemeClr val="tx1"/>
                </a:solidFill>
              </a:rPr>
              <a:t>Manual </a:t>
            </a:r>
            <a:r>
              <a:rPr lang="pt-BR" sz="1200" b="1" dirty="0" err="1">
                <a:solidFill>
                  <a:schemeClr val="tx1"/>
                </a:solidFill>
              </a:rPr>
              <a:t>práctico</a:t>
            </a:r>
            <a:r>
              <a:rPr lang="pt-BR" sz="1200" b="1" dirty="0">
                <a:solidFill>
                  <a:schemeClr val="tx1"/>
                </a:solidFill>
              </a:rPr>
              <a:t> de </a:t>
            </a:r>
            <a:r>
              <a:rPr lang="pt-BR" sz="1200" b="1" dirty="0" err="1">
                <a:solidFill>
                  <a:schemeClr val="tx1"/>
                </a:solidFill>
              </a:rPr>
              <a:t>terminología</a:t>
            </a:r>
            <a:r>
              <a:rPr lang="pt-BR" sz="1200" dirty="0">
                <a:solidFill>
                  <a:schemeClr val="tx1"/>
                </a:solidFill>
              </a:rPr>
              <a:t>. </a:t>
            </a:r>
            <a:r>
              <a:rPr lang="pt-BR" sz="1200" dirty="0" err="1">
                <a:solidFill>
                  <a:schemeClr val="tx1"/>
                </a:solidFill>
              </a:rPr>
              <a:t>Unión</a:t>
            </a:r>
            <a:r>
              <a:rPr lang="pt-BR" sz="1200" dirty="0">
                <a:solidFill>
                  <a:schemeClr val="tx1"/>
                </a:solidFill>
              </a:rPr>
              <a:t> Latina; </a:t>
            </a:r>
            <a:r>
              <a:rPr lang="pt-BR" sz="1200" dirty="0" err="1">
                <a:solidFill>
                  <a:schemeClr val="tx1"/>
                </a:solidFill>
              </a:rPr>
              <a:t>RiL</a:t>
            </a:r>
            <a:r>
              <a:rPr lang="pt-BR" sz="1200" dirty="0">
                <a:solidFill>
                  <a:schemeClr val="tx1"/>
                </a:solidFill>
              </a:rPr>
              <a:t> Editores, 2001. p.19-62</a:t>
            </a:r>
          </a:p>
          <a:p>
            <a:pPr algn="just">
              <a:spcBef>
                <a:spcPts val="0"/>
              </a:spcBef>
            </a:pPr>
            <a:r>
              <a:rPr lang="pt-BR" sz="1200" dirty="0">
                <a:solidFill>
                  <a:schemeClr val="tx1"/>
                </a:solidFill>
              </a:rPr>
              <a:t>GOMES, H. E.; CAMPOS, M. L. de A. Tesauro e normalização terminológica: o termo como base para intercâmbio de informações. </a:t>
            </a:r>
            <a:r>
              <a:rPr lang="pt-BR" sz="1200" b="1" dirty="0" err="1">
                <a:solidFill>
                  <a:schemeClr val="tx1"/>
                </a:solidFill>
              </a:rPr>
              <a:t>Datagramazero</a:t>
            </a:r>
            <a:r>
              <a:rPr lang="pt-BR" sz="1200" dirty="0">
                <a:solidFill>
                  <a:schemeClr val="tx1"/>
                </a:solidFill>
              </a:rPr>
              <a:t>, v.5, n.6, 2004. </a:t>
            </a:r>
          </a:p>
          <a:p>
            <a:pPr algn="just">
              <a:spcBef>
                <a:spcPts val="0"/>
              </a:spcBef>
            </a:pPr>
            <a:r>
              <a:rPr lang="pt-BR" sz="1200" dirty="0">
                <a:solidFill>
                  <a:schemeClr val="tx1"/>
                </a:solidFill>
              </a:rPr>
              <a:t>LARA, M. L. G. de, TÁLAMO, M. F. G. M. Uma experiência na interface Linguística Documentária e Terminologia. </a:t>
            </a:r>
            <a:r>
              <a:rPr lang="pt-BR" sz="1200" b="1" dirty="0" err="1">
                <a:solidFill>
                  <a:schemeClr val="tx1"/>
                </a:solidFill>
              </a:rPr>
              <a:t>DataGramaZero</a:t>
            </a:r>
            <a:r>
              <a:rPr lang="pt-BR" sz="1200" dirty="0">
                <a:solidFill>
                  <a:schemeClr val="tx1"/>
                </a:solidFill>
              </a:rPr>
              <a:t>: Revista de Ciência da Informação, v.8,  n.5, 2007.</a:t>
            </a:r>
          </a:p>
          <a:p>
            <a:pPr algn="just">
              <a:spcBef>
                <a:spcPts val="0"/>
              </a:spcBef>
            </a:pPr>
            <a:r>
              <a:rPr lang="en-US" sz="1200" dirty="0">
                <a:solidFill>
                  <a:schemeClr val="tx1"/>
                </a:solidFill>
              </a:rPr>
              <a:t>ISO 704. Terminology work – principles and methods.</a:t>
            </a:r>
            <a:endParaRPr lang="pt-BR" sz="1200" dirty="0">
              <a:solidFill>
                <a:schemeClr val="tx1"/>
              </a:solidFill>
            </a:endParaRPr>
          </a:p>
          <a:p>
            <a:pPr algn="just">
              <a:spcBef>
                <a:spcPts val="0"/>
              </a:spcBef>
            </a:pPr>
            <a:r>
              <a:rPr lang="pt-BR" sz="1200" dirty="0">
                <a:solidFill>
                  <a:schemeClr val="tx1"/>
                </a:solidFill>
              </a:rPr>
              <a:t>ISO 1087. </a:t>
            </a:r>
            <a:r>
              <a:rPr lang="pt-BR" sz="1200" dirty="0" err="1">
                <a:solidFill>
                  <a:schemeClr val="tx1"/>
                </a:solidFill>
              </a:rPr>
              <a:t>Terminology</a:t>
            </a:r>
            <a:r>
              <a:rPr lang="pt-BR" sz="1200" dirty="0">
                <a:solidFill>
                  <a:schemeClr val="tx1"/>
                </a:solidFill>
              </a:rPr>
              <a:t> </a:t>
            </a:r>
            <a:r>
              <a:rPr lang="pt-BR" sz="1200" dirty="0" err="1">
                <a:solidFill>
                  <a:schemeClr val="tx1"/>
                </a:solidFill>
              </a:rPr>
              <a:t>work</a:t>
            </a:r>
            <a:r>
              <a:rPr lang="pt-BR" sz="1200" dirty="0">
                <a:solidFill>
                  <a:schemeClr val="tx1"/>
                </a:solidFill>
              </a:rPr>
              <a:t> – </a:t>
            </a:r>
            <a:r>
              <a:rPr lang="pt-BR" sz="1200" dirty="0" err="1">
                <a:solidFill>
                  <a:schemeClr val="tx1"/>
                </a:solidFill>
              </a:rPr>
              <a:t>vocabulary</a:t>
            </a:r>
            <a:r>
              <a:rPr lang="pt-BR" sz="1200" dirty="0" smtClean="0">
                <a:solidFill>
                  <a:schemeClr val="tx1"/>
                </a:solidFill>
              </a:rPr>
              <a:t>.</a:t>
            </a:r>
          </a:p>
          <a:p>
            <a:pPr algn="just">
              <a:spcBef>
                <a:spcPts val="0"/>
              </a:spcBef>
            </a:pPr>
            <a:r>
              <a:rPr lang="pt-BR" sz="1200" dirty="0">
                <a:solidFill>
                  <a:schemeClr val="tx1"/>
                </a:solidFill>
              </a:rPr>
              <a:t>LIMA, V. M. A.; COSTA, I. D. G.; GUIMARÃES, M. de O. A organização do conhecimento no domínio das artes: o fazer terminológico na gestão do vocabulário controlado. In: PINHO, F. A.; GUIMARÃES, J. A. C. (Orgs.). Memória, Tecnologia e Cultura na Organização do Conhecimento. Recife,PE: Ed. UFPE, 2017. 409 f. </a:t>
            </a:r>
            <a:r>
              <a:rPr lang="pt-BR" sz="1200" u="sng" dirty="0">
                <a:solidFill>
                  <a:schemeClr val="tx1"/>
                </a:solidFill>
              </a:rPr>
              <a:t>Anais do IV ISKO Brasil </a:t>
            </a:r>
            <a:r>
              <a:rPr lang="pt-BR" sz="1200" dirty="0">
                <a:solidFill>
                  <a:schemeClr val="tx1"/>
                </a:solidFill>
              </a:rPr>
              <a:t>– Estudos avançados em organização do conhecimento, v. 4. </a:t>
            </a:r>
            <a:endParaRPr lang="pt-BR" sz="1200" dirty="0" smtClean="0">
              <a:solidFill>
                <a:schemeClr val="tx1"/>
              </a:solidFill>
            </a:endParaRPr>
          </a:p>
          <a:p>
            <a:pPr algn="just">
              <a:spcBef>
                <a:spcPts val="0"/>
              </a:spcBef>
            </a:pPr>
            <a:r>
              <a:rPr lang="pt-BR" sz="1200" dirty="0" smtClean="0">
                <a:solidFill>
                  <a:schemeClr val="tx1"/>
                </a:solidFill>
              </a:rPr>
              <a:t>SAGER</a:t>
            </a:r>
            <a:r>
              <a:rPr lang="pt-BR" sz="1200" dirty="0">
                <a:solidFill>
                  <a:schemeClr val="tx1"/>
                </a:solidFill>
              </a:rPr>
              <a:t>, J. C. La </a:t>
            </a:r>
            <a:r>
              <a:rPr lang="pt-BR" sz="1200" dirty="0" err="1">
                <a:solidFill>
                  <a:schemeClr val="tx1"/>
                </a:solidFill>
              </a:rPr>
              <a:t>terminología</a:t>
            </a:r>
            <a:r>
              <a:rPr lang="pt-BR" sz="1200" dirty="0">
                <a:solidFill>
                  <a:schemeClr val="tx1"/>
                </a:solidFill>
              </a:rPr>
              <a:t>: </a:t>
            </a:r>
            <a:r>
              <a:rPr lang="pt-BR" sz="1200" dirty="0" err="1">
                <a:solidFill>
                  <a:schemeClr val="tx1"/>
                </a:solidFill>
              </a:rPr>
              <a:t>puente</a:t>
            </a:r>
            <a:r>
              <a:rPr lang="pt-BR" sz="1200" dirty="0">
                <a:solidFill>
                  <a:schemeClr val="tx1"/>
                </a:solidFill>
              </a:rPr>
              <a:t> entre </a:t>
            </a:r>
            <a:r>
              <a:rPr lang="pt-BR" sz="1200" dirty="0" err="1">
                <a:solidFill>
                  <a:schemeClr val="tx1"/>
                </a:solidFill>
              </a:rPr>
              <a:t>varios</a:t>
            </a:r>
            <a:r>
              <a:rPr lang="pt-BR" sz="1200" dirty="0">
                <a:solidFill>
                  <a:schemeClr val="tx1"/>
                </a:solidFill>
              </a:rPr>
              <a:t> mundos. In: CABRÉ, M. T. </a:t>
            </a:r>
            <a:r>
              <a:rPr lang="pt-BR" sz="1200" u="sng" dirty="0">
                <a:solidFill>
                  <a:schemeClr val="tx1"/>
                </a:solidFill>
              </a:rPr>
              <a:t>La </a:t>
            </a:r>
            <a:r>
              <a:rPr lang="pt-BR" sz="1200" u="sng" dirty="0" err="1">
                <a:solidFill>
                  <a:schemeClr val="tx1"/>
                </a:solidFill>
              </a:rPr>
              <a:t>terminología</a:t>
            </a:r>
            <a:r>
              <a:rPr lang="pt-BR" sz="1200" dirty="0">
                <a:solidFill>
                  <a:schemeClr val="tx1"/>
                </a:solidFill>
              </a:rPr>
              <a:t>: teoria, metodologia, </a:t>
            </a:r>
            <a:r>
              <a:rPr lang="pt-BR" sz="1200" dirty="0" err="1">
                <a:solidFill>
                  <a:schemeClr val="tx1"/>
                </a:solidFill>
              </a:rPr>
              <a:t>aplicaciones</a:t>
            </a:r>
            <a:r>
              <a:rPr lang="pt-BR" sz="1200" dirty="0">
                <a:solidFill>
                  <a:schemeClr val="tx1"/>
                </a:solidFill>
              </a:rPr>
              <a:t>. Barcelona: </a:t>
            </a:r>
            <a:r>
              <a:rPr lang="pt-BR" sz="1200" dirty="0" err="1">
                <a:solidFill>
                  <a:schemeClr val="tx1"/>
                </a:solidFill>
              </a:rPr>
              <a:t>Empúria</a:t>
            </a:r>
            <a:r>
              <a:rPr lang="pt-BR" sz="1200" dirty="0">
                <a:solidFill>
                  <a:schemeClr val="tx1"/>
                </a:solidFill>
              </a:rPr>
              <a:t>, 1993. p. 11-17. (Prólogo)</a:t>
            </a:r>
          </a:p>
        </p:txBody>
      </p:sp>
    </p:spTree>
    <p:extLst>
      <p:ext uri="{BB962C8B-B14F-4D97-AF65-F5344CB8AC3E}">
        <p14:creationId xmlns:p14="http://schemas.microsoft.com/office/powerpoint/2010/main" val="3718926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09598" y="692696"/>
            <a:ext cx="7490793" cy="511256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t-BR" sz="2000" i="1" dirty="0" smtClean="0"/>
          </a:p>
          <a:p>
            <a:pPr algn="just"/>
            <a:r>
              <a:rPr lang="pt-BR" sz="2800" b="1" dirty="0" smtClean="0"/>
              <a:t>O termo </a:t>
            </a:r>
            <a:r>
              <a:rPr lang="pt-BR" sz="2800" b="1" u="sng" dirty="0" smtClean="0"/>
              <a:t>T</a:t>
            </a:r>
            <a:r>
              <a:rPr lang="pt-BR" sz="2800" b="1" dirty="0" smtClean="0"/>
              <a:t>erminologia e </a:t>
            </a:r>
            <a:r>
              <a:rPr lang="pt-BR" sz="2800" b="1" u="sng" dirty="0" smtClean="0"/>
              <a:t>t</a:t>
            </a:r>
            <a:r>
              <a:rPr lang="pt-BR" sz="2800" b="1" dirty="0" smtClean="0"/>
              <a:t>erminologia</a:t>
            </a:r>
          </a:p>
          <a:p>
            <a:pPr algn="just"/>
            <a:endParaRPr lang="pt-BR" sz="2800" b="1" dirty="0" smtClean="0"/>
          </a:p>
          <a:p>
            <a:pPr algn="just"/>
            <a:r>
              <a:rPr lang="pt-BR" sz="2400" b="1" dirty="0" smtClean="0"/>
              <a:t>Terminologia</a:t>
            </a:r>
            <a:r>
              <a:rPr lang="pt-BR" sz="2400" dirty="0" smtClean="0"/>
              <a:t> </a:t>
            </a:r>
            <a:r>
              <a:rPr lang="pt-BR" sz="2400" dirty="0"/>
              <a:t>= </a:t>
            </a:r>
            <a:r>
              <a:rPr lang="pt-BR" sz="2400" dirty="0" smtClean="0"/>
              <a:t>campo (área) </a:t>
            </a:r>
            <a:r>
              <a:rPr lang="pt-BR" sz="2400" dirty="0"/>
              <a:t>de estudo que trata dos termos </a:t>
            </a:r>
            <a:r>
              <a:rPr lang="pt-BR" sz="2400" dirty="0" smtClean="0"/>
              <a:t>utilizados </a:t>
            </a:r>
            <a:r>
              <a:rPr lang="pt-BR" sz="2400" dirty="0"/>
              <a:t>em situações de comunicação técnico-científica</a:t>
            </a:r>
            <a:r>
              <a:rPr lang="pt-BR" sz="2400" dirty="0" smtClean="0"/>
              <a:t>. Exemplo: estudo dos termos de arte (procedimental)</a:t>
            </a:r>
          </a:p>
          <a:p>
            <a:endParaRPr lang="pt-BR" sz="2400" dirty="0"/>
          </a:p>
          <a:p>
            <a:r>
              <a:rPr lang="pt-BR" sz="2400" b="1" dirty="0"/>
              <a:t>terminologia</a:t>
            </a:r>
            <a:r>
              <a:rPr lang="pt-BR" sz="2400" dirty="0"/>
              <a:t> = conjunto de palavras comuns a uma área científica, técnica ou tecnológica (conjunto de termos</a:t>
            </a:r>
            <a:r>
              <a:rPr lang="pt-BR" sz="2400" dirty="0" smtClean="0"/>
              <a:t>); Exemplo: a terminologia das artes; a terminologia da química, etc. (produto)</a:t>
            </a:r>
            <a:endParaRPr lang="pt-BR" sz="2400" dirty="0"/>
          </a:p>
          <a:p>
            <a:endParaRPr lang="pt-BR" sz="2800" dirty="0"/>
          </a:p>
          <a:p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2856568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09598" y="692696"/>
            <a:ext cx="7490793" cy="511256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800" b="1" dirty="0" smtClean="0"/>
              <a:t>Terminologia </a:t>
            </a:r>
            <a:r>
              <a:rPr lang="pt-BR" sz="2800" b="1" dirty="0"/>
              <a:t>(Rey, 1995</a:t>
            </a:r>
            <a:r>
              <a:rPr lang="pt-BR" sz="2800" b="1" dirty="0" smtClean="0"/>
              <a:t>)</a:t>
            </a:r>
          </a:p>
          <a:p>
            <a:pPr marL="0" indent="0" algn="just">
              <a:buNone/>
            </a:pPr>
            <a:endParaRPr lang="pt-BR" sz="2800" b="1" dirty="0" smtClean="0"/>
          </a:p>
          <a:p>
            <a:pPr algn="just"/>
            <a:r>
              <a:rPr lang="pt-BR" sz="2400" dirty="0"/>
              <a:t>Preocupada com nomes e o processo de denominação</a:t>
            </a:r>
            <a:r>
              <a:rPr lang="pt-BR" sz="2400" dirty="0" smtClean="0"/>
              <a:t>.</a:t>
            </a:r>
          </a:p>
          <a:p>
            <a:pPr algn="just"/>
            <a:endParaRPr lang="pt-BR" sz="2400" dirty="0"/>
          </a:p>
          <a:p>
            <a:pPr algn="just"/>
            <a:r>
              <a:rPr lang="pt-BR" sz="2400" dirty="0"/>
              <a:t>Discussão sobre nomes e denominações incluem a discussão da linguagem e do significado.</a:t>
            </a:r>
          </a:p>
          <a:p>
            <a:endParaRPr lang="pt-BR" sz="2800" dirty="0"/>
          </a:p>
          <a:p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1786821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11560" y="836712"/>
            <a:ext cx="7490793" cy="561662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800" b="1" dirty="0" smtClean="0"/>
              <a:t>Nomenclatura e Terminologia</a:t>
            </a:r>
          </a:p>
          <a:p>
            <a:pPr marL="0" indent="0" algn="just">
              <a:buNone/>
            </a:pPr>
            <a:endParaRPr lang="pt-BR" sz="2800" b="1" dirty="0" smtClean="0"/>
          </a:p>
          <a:p>
            <a:pPr algn="just"/>
            <a:r>
              <a:rPr lang="pt-BR" sz="2800" dirty="0">
                <a:effectLst>
                  <a:outerShdw blurRad="38100" dist="38100" dir="2700000" algn="tl">
                    <a:srgbClr val="FFFFFF"/>
                  </a:outerShdw>
                </a:effectLst>
                <a:ea typeface="ＭＳ Ｐゴシック" pitchFamily="-106" charset="-128"/>
              </a:rPr>
              <a:t>Nomenclatura - </a:t>
            </a:r>
            <a:r>
              <a:rPr lang="pt-BR" sz="2800" i="1" dirty="0" err="1">
                <a:effectLst>
                  <a:outerShdw blurRad="38100" dist="38100" dir="2700000" algn="tl">
                    <a:srgbClr val="FFFFFF"/>
                  </a:outerShdw>
                </a:effectLst>
                <a:ea typeface="ＭＳ Ｐゴシック" pitchFamily="-106" charset="-128"/>
              </a:rPr>
              <a:t>nom</a:t>
            </a:r>
            <a:r>
              <a:rPr lang="pt-BR" sz="2800" i="1" dirty="0">
                <a:effectLst>
                  <a:outerShdw blurRad="38100" dist="38100" dir="2700000" algn="tl">
                    <a:srgbClr val="FFFFFF"/>
                  </a:outerShdw>
                </a:effectLst>
                <a:ea typeface="ＭＳ Ｐゴシック" pitchFamily="-106" charset="-128"/>
              </a:rPr>
              <a:t>, nomen	</a:t>
            </a:r>
          </a:p>
          <a:p>
            <a:pPr lvl="2" algn="just"/>
            <a:r>
              <a:rPr lang="pt-BR" sz="2000" dirty="0">
                <a:effectLst>
                  <a:outerShdw blurRad="38100" dist="38100" dir="2700000" algn="tl">
                    <a:srgbClr val="FFFFFF"/>
                  </a:outerShdw>
                </a:effectLst>
                <a:ea typeface="ＭＳ Ｐゴシック" pitchFamily="-106" charset="-128"/>
              </a:rPr>
              <a:t>série de nomes, classificação </a:t>
            </a:r>
            <a:r>
              <a:rPr lang="pt-BR" sz="2000" dirty="0" smtClean="0">
                <a:effectLst>
                  <a:outerShdw blurRad="38100" dist="38100" dir="2700000" algn="tl">
                    <a:srgbClr val="FFFFFF"/>
                  </a:outerShdw>
                </a:effectLst>
                <a:ea typeface="ＭＳ Ｐゴシック" pitchFamily="-106" charset="-128"/>
              </a:rPr>
              <a:t>taxonômica.</a:t>
            </a:r>
            <a:endParaRPr lang="pt-BR" sz="2000" dirty="0">
              <a:effectLst>
                <a:outerShdw blurRad="38100" dist="38100" dir="2700000" algn="tl">
                  <a:srgbClr val="FFFFFF"/>
                </a:outerShdw>
              </a:effectLst>
              <a:ea typeface="ＭＳ Ｐゴシック" pitchFamily="-106" charset="-128"/>
            </a:endParaRPr>
          </a:p>
          <a:p>
            <a:pPr lvl="2" algn="just">
              <a:buNone/>
            </a:pPr>
            <a:endParaRPr lang="pt-BR" sz="2000" dirty="0">
              <a:effectLst>
                <a:outerShdw blurRad="38100" dist="38100" dir="2700000" algn="tl">
                  <a:srgbClr val="FFFFFF"/>
                </a:outerShdw>
              </a:effectLst>
              <a:ea typeface="ＭＳ Ｐゴシック" pitchFamily="-106" charset="-128"/>
            </a:endParaRPr>
          </a:p>
          <a:p>
            <a:pPr algn="just"/>
            <a:r>
              <a:rPr lang="pt-BR" sz="2800" dirty="0">
                <a:effectLst>
                  <a:outerShdw blurRad="38100" dist="38100" dir="2700000" algn="tl">
                    <a:srgbClr val="FFFFFF"/>
                  </a:outerShdw>
                </a:effectLst>
                <a:ea typeface="ＭＳ Ｐゴシック" pitchFamily="-106" charset="-128"/>
              </a:rPr>
              <a:t>Terminologia– </a:t>
            </a:r>
            <a:r>
              <a:rPr lang="pt-BR" sz="2800" i="1" dirty="0">
                <a:effectLst>
                  <a:outerShdw blurRad="38100" dist="38100" dir="2700000" algn="tl">
                    <a:srgbClr val="FFFFFF"/>
                  </a:outerShdw>
                </a:effectLst>
                <a:ea typeface="ＭＳ Ｐゴシック" pitchFamily="-106" charset="-128"/>
              </a:rPr>
              <a:t>terminus</a:t>
            </a:r>
          </a:p>
          <a:p>
            <a:pPr lvl="2" algn="just"/>
            <a:r>
              <a:rPr lang="pt-BR" sz="2000" dirty="0">
                <a:effectLst>
                  <a:outerShdw blurRad="38100" dist="38100" dir="2700000" algn="tl">
                    <a:srgbClr val="FFFFFF"/>
                  </a:outerShdw>
                </a:effectLst>
                <a:ea typeface="ＭＳ Ｐゴシック" pitchFamily="-106" charset="-128"/>
              </a:rPr>
              <a:t>borda, </a:t>
            </a:r>
            <a:r>
              <a:rPr lang="pt-BR" sz="2000" dirty="0" smtClean="0">
                <a:effectLst>
                  <a:outerShdw blurRad="38100" dist="38100" dir="2700000" algn="tl">
                    <a:srgbClr val="FFFFFF"/>
                  </a:outerShdw>
                </a:effectLst>
                <a:ea typeface="ＭＳ Ｐゴシック" pitchFamily="-106" charset="-128"/>
              </a:rPr>
              <a:t>limite.</a:t>
            </a:r>
            <a:endParaRPr lang="pt-BR" sz="2000" dirty="0">
              <a:effectLst>
                <a:outerShdw blurRad="38100" dist="38100" dir="2700000" algn="tl">
                  <a:srgbClr val="FFFFFF"/>
                </a:outerShdw>
              </a:effectLst>
              <a:ea typeface="ＭＳ Ｐゴシック" pitchFamily="-106" charset="-128"/>
            </a:endParaRPr>
          </a:p>
          <a:p>
            <a:pPr lvl="2" algn="just"/>
            <a:r>
              <a:rPr lang="pt-BR" sz="2000" dirty="0">
                <a:effectLst>
                  <a:outerShdw blurRad="38100" dist="38100" dir="2700000" algn="tl">
                    <a:srgbClr val="FFFFFF"/>
                  </a:outerShdw>
                </a:effectLst>
                <a:ea typeface="ＭＳ Ｐゴシック" pitchFamily="-106" charset="-128"/>
              </a:rPr>
              <a:t>o que limita e define o </a:t>
            </a:r>
            <a:r>
              <a:rPr lang="pt-BR" sz="2000" dirty="0" smtClean="0">
                <a:effectLst>
                  <a:outerShdw blurRad="38100" dist="38100" dir="2700000" algn="tl">
                    <a:srgbClr val="FFFFFF"/>
                  </a:outerShdw>
                </a:effectLst>
                <a:ea typeface="ＭＳ Ｐゴシック" pitchFamily="-106" charset="-128"/>
              </a:rPr>
              <a:t>sentido.</a:t>
            </a:r>
            <a:endParaRPr lang="pt-BR" sz="2000" dirty="0">
              <a:effectLst>
                <a:outerShdw blurRad="38100" dist="38100" dir="2700000" algn="tl">
                  <a:srgbClr val="FFFFFF"/>
                </a:outerShdw>
              </a:effectLst>
              <a:ea typeface="ＭＳ Ｐゴシック" pitchFamily="-106" charset="-128"/>
            </a:endParaRPr>
          </a:p>
          <a:p>
            <a:pPr lvl="2" algn="just"/>
            <a:endParaRPr lang="pt-BR" sz="2000" dirty="0">
              <a:effectLst>
                <a:outerShdw blurRad="38100" dist="38100" dir="2700000" algn="tl">
                  <a:srgbClr val="FFFFFF"/>
                </a:outerShdw>
              </a:effectLst>
              <a:ea typeface="ＭＳ Ｐゴシック" pitchFamily="-106" charset="-128"/>
            </a:endParaRPr>
          </a:p>
          <a:p>
            <a:pPr lvl="2" algn="just"/>
            <a:r>
              <a:rPr lang="pt-BR" sz="2000" dirty="0">
                <a:effectLst>
                  <a:outerShdw blurRad="38100" dist="38100" dir="2700000" algn="tl">
                    <a:srgbClr val="FFFFFF"/>
                  </a:outerShdw>
                </a:effectLst>
                <a:ea typeface="ＭＳ Ｐゴシック" pitchFamily="-106" charset="-128"/>
              </a:rPr>
              <a:t>ideia de uma série de nomes, ligada à classificação </a:t>
            </a:r>
            <a:r>
              <a:rPr lang="pt-BR" sz="2000" dirty="0" smtClean="0">
                <a:effectLst>
                  <a:outerShdw blurRad="38100" dist="38100" dir="2700000" algn="tl">
                    <a:srgbClr val="FFFFFF"/>
                  </a:outerShdw>
                </a:effectLst>
                <a:ea typeface="ＭＳ Ｐゴシック" pitchFamily="-106" charset="-128"/>
              </a:rPr>
              <a:t>taxonômica</a:t>
            </a:r>
            <a:r>
              <a:rPr lang="pt-BR" sz="2000" dirty="0">
                <a:effectLst>
                  <a:outerShdw blurRad="38100" dist="38100" dir="2700000" algn="tl">
                    <a:srgbClr val="FFFFFF"/>
                  </a:outerShdw>
                </a:effectLst>
                <a:ea typeface="ＭＳ Ｐゴシック" pitchFamily="-106" charset="-128"/>
              </a:rPr>
              <a:t>, à </a:t>
            </a:r>
            <a:r>
              <a:rPr lang="pt-BR" sz="2000" dirty="0" smtClean="0">
                <a:effectLst>
                  <a:outerShdw blurRad="38100" dist="38100" dir="2700000" algn="tl">
                    <a:srgbClr val="FFFFFF"/>
                  </a:outerShdw>
                </a:effectLst>
                <a:ea typeface="ＭＳ Ｐゴシック" pitchFamily="-106" charset="-128"/>
              </a:rPr>
              <a:t>um </a:t>
            </a:r>
            <a:r>
              <a:rPr lang="pt-BR" sz="2000" dirty="0">
                <a:effectLst>
                  <a:outerShdw blurRad="38100" dist="38100" dir="2700000" algn="tl">
                    <a:srgbClr val="FFFFFF"/>
                  </a:outerShdw>
                </a:effectLst>
                <a:ea typeface="ＭＳ Ｐゴシック" pitchFamily="-106" charset="-128"/>
              </a:rPr>
              <a:t>“sistema de valores reciprocamente definidos” (Rey, 1979, citado por Barros, 2004</a:t>
            </a:r>
            <a:r>
              <a:rPr lang="pt-BR" sz="2000" dirty="0" smtClean="0">
                <a:effectLst>
                  <a:outerShdw blurRad="38100" dist="38100" dir="2700000" algn="tl">
                    <a:srgbClr val="FFFFFF"/>
                  </a:outerShdw>
                </a:effectLst>
                <a:ea typeface="ＭＳ Ｐゴシック" pitchFamily="-106" charset="-128"/>
              </a:rPr>
              <a:t>). </a:t>
            </a:r>
            <a:endParaRPr lang="pt-BR" sz="2000" dirty="0">
              <a:effectLst>
                <a:outerShdw blurRad="38100" dist="38100" dir="2700000" algn="tl">
                  <a:srgbClr val="FFFFFF"/>
                </a:outerShdw>
              </a:effectLst>
              <a:ea typeface="ＭＳ Ｐゴシック" pitchFamily="-106" charset="-128"/>
            </a:endParaRPr>
          </a:p>
          <a:p>
            <a:pPr algn="just"/>
            <a:endParaRPr lang="pt-BR" sz="2800" dirty="0"/>
          </a:p>
          <a:p>
            <a:pPr algn="just"/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3773811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14098" y="2636912"/>
            <a:ext cx="7920880" cy="3744416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endParaRPr lang="pt-BR" sz="2000" i="1" dirty="0" smtClean="0"/>
          </a:p>
          <a:p>
            <a:pPr algn="just"/>
            <a:r>
              <a:rPr lang="pt-BR" sz="2800" dirty="0" smtClean="0"/>
              <a:t>“[...] a </a:t>
            </a:r>
            <a:r>
              <a:rPr lang="pt-BR" sz="2800" dirty="0"/>
              <a:t>T</a:t>
            </a:r>
            <a:r>
              <a:rPr lang="pt-BR" sz="2800" dirty="0" smtClean="0"/>
              <a:t>erminologia </a:t>
            </a:r>
            <a:r>
              <a:rPr lang="pt-BR" sz="2800" dirty="0"/>
              <a:t>estuda, teoricamente, os termos e seus respectivos conceitos, os sistemas de conceitos e sua representação </a:t>
            </a:r>
            <a:r>
              <a:rPr lang="pt-BR" sz="2800" dirty="0" smtClean="0"/>
              <a:t>constitui-se </a:t>
            </a:r>
            <a:r>
              <a:rPr lang="pt-BR" sz="2800" dirty="0"/>
              <a:t>em um conjunto de termos de um dado domínio, os quais são coletados, definidos e utilizados a partir da aplicação das normas terminológicas ISO 704 (2000) e ISO 1087 (2000) do </a:t>
            </a:r>
            <a:r>
              <a:rPr lang="pt-BR" sz="2800" dirty="0" err="1"/>
              <a:t>International</a:t>
            </a:r>
            <a:r>
              <a:rPr lang="pt-BR" sz="2800" dirty="0"/>
              <a:t> Standard </a:t>
            </a:r>
            <a:r>
              <a:rPr lang="pt-BR" sz="2800" dirty="0" err="1"/>
              <a:t>Organization</a:t>
            </a:r>
            <a:r>
              <a:rPr lang="pt-BR" sz="2800" dirty="0" smtClean="0"/>
              <a:t>” </a:t>
            </a:r>
            <a:r>
              <a:rPr lang="pt-BR" sz="2800" dirty="0" smtClean="0"/>
              <a:t>(LIMA, COSTA, GUIMARÃES, 2017, p</a:t>
            </a:r>
            <a:r>
              <a:rPr lang="pt-BR" sz="2800" dirty="0"/>
              <a:t>. 289).</a:t>
            </a:r>
          </a:p>
          <a:p>
            <a:endParaRPr lang="pt-BR" sz="2800" dirty="0"/>
          </a:p>
          <a:p>
            <a:endParaRPr lang="pt-BR" sz="2800" dirty="0"/>
          </a:p>
        </p:txBody>
      </p:sp>
      <p:pic>
        <p:nvPicPr>
          <p:cNvPr id="5122" name="Picture 2" descr="Resultado de imagem para terminolog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88640"/>
            <a:ext cx="2952750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5669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mposto">
  <a:themeElements>
    <a:clrScheme name="Composto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Compost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mpost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5000"/>
                <a:satMod val="300000"/>
              </a:schemeClr>
            </a:gs>
            <a:gs pos="12000">
              <a:schemeClr val="phClr">
                <a:tint val="50000"/>
                <a:shade val="90000"/>
                <a:satMod val="250000"/>
              </a:schemeClr>
            </a:gs>
            <a:gs pos="100000">
              <a:schemeClr val="phClr">
                <a:tint val="85000"/>
                <a:shade val="7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75000"/>
                <a:shade val="95000"/>
                <a:satMod val="175000"/>
              </a:schemeClr>
            </a:gs>
            <a:gs pos="12000">
              <a:schemeClr val="phClr">
                <a:tint val="90000"/>
                <a:shade val="90000"/>
                <a:satMod val="150000"/>
              </a:schemeClr>
            </a:gs>
            <a:gs pos="100000">
              <a:schemeClr val="phClr">
                <a:tint val="100000"/>
                <a:shade val="75000"/>
                <a:satMod val="15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freezing" dir="t">
              <a:rot lat="0" lon="0" rev="6000000"/>
            </a:lightRig>
          </a:scene3d>
          <a:sp3d contourW="12700" prstMaterial="dkEdge">
            <a:bevelT w="44450" h="254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10000"/>
                <a:lumMod val="80000"/>
              </a:schemeClr>
            </a:gs>
            <a:gs pos="79000">
              <a:schemeClr val="phClr">
                <a:tint val="100000"/>
                <a:shade val="90000"/>
                <a:satMod val="105000"/>
                <a:lumMod val="10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1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hade val="100000"/>
                <a:satMod val="100000"/>
                <a:lumMod val="110000"/>
              </a:schemeClr>
            </a:gs>
            <a:gs pos="83000">
              <a:schemeClr val="phClr">
                <a:shade val="75000"/>
                <a:satMod val="200000"/>
              </a:schemeClr>
            </a:gs>
            <a:gs pos="100000">
              <a:schemeClr val="phClr">
                <a:shade val="90000"/>
                <a:satMod val="200000"/>
              </a:schemeClr>
            </a:gs>
          </a:gsLst>
          <a:path path="circle">
            <a:fillToRect l="75000" t="100000" b="3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Composite</Template>
  <TotalTime>3613</TotalTime>
  <Words>3369</Words>
  <Application>Microsoft Office PowerPoint</Application>
  <PresentationFormat>Apresentação na tela (4:3)</PresentationFormat>
  <Paragraphs>352</Paragraphs>
  <Slides>50</Slides>
  <Notes>23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50</vt:i4>
      </vt:variant>
    </vt:vector>
  </HeadingPairs>
  <TitlesOfParts>
    <vt:vector size="57" baseType="lpstr">
      <vt:lpstr>ＭＳ Ｐゴシック</vt:lpstr>
      <vt:lpstr>Britannic Bold</vt:lpstr>
      <vt:lpstr>Calibri</vt:lpstr>
      <vt:lpstr>Times New Roman</vt:lpstr>
      <vt:lpstr>Wingdings</vt:lpstr>
      <vt:lpstr>Wingdings 3</vt:lpstr>
      <vt:lpstr>Composto</vt:lpstr>
      <vt:lpstr>TERMINOLOGIA  Informação e Linguagem </vt:lpstr>
      <vt:lpstr>Apresentação do PowerPoint</vt:lpstr>
      <vt:lpstr>O Termo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 faceta interdisciplinar da Terminologia</vt:lpstr>
      <vt:lpstr>Terminologia</vt:lpstr>
      <vt:lpstr>Terminologia</vt:lpstr>
      <vt:lpstr>Terminologia</vt:lpstr>
      <vt:lpstr>OBJETOS DE ESTUDO DA TERMINOLOGIA</vt:lpstr>
      <vt:lpstr>Normalização terminológica</vt:lpstr>
      <vt:lpstr>Terminologia e Ciência</vt:lpstr>
      <vt:lpstr>Terminologia e Ciência</vt:lpstr>
      <vt:lpstr>Apresentação do PowerPoint</vt:lpstr>
      <vt:lpstr>A terminologia</vt:lpstr>
      <vt:lpstr>História da Terminologia</vt:lpstr>
      <vt:lpstr>Apresentação do PowerPoint</vt:lpstr>
      <vt:lpstr>Apresentação do PowerPoint</vt:lpstr>
      <vt:lpstr>História da Terminologia</vt:lpstr>
      <vt:lpstr>História da Terminologia</vt:lpstr>
      <vt:lpstr>TEORIAS</vt:lpstr>
      <vt:lpstr>TEORIAS</vt:lpstr>
      <vt:lpstr>TGT</vt:lpstr>
      <vt:lpstr>TGT</vt:lpstr>
      <vt:lpstr>TGT</vt:lpstr>
      <vt:lpstr>TGT</vt:lpstr>
      <vt:lpstr>TGT: exemplo</vt:lpstr>
      <vt:lpstr>Conceito</vt:lpstr>
      <vt:lpstr>Conceito</vt:lpstr>
      <vt:lpstr>O Conceito ou UNIDADE DE CONHECIMENTO</vt:lpstr>
      <vt:lpstr>Definição</vt:lpstr>
      <vt:lpstr>Termo</vt:lpstr>
      <vt:lpstr>Segundo a norma ISO 1087</vt:lpstr>
      <vt:lpstr>TCT – María Teresa Cabré </vt:lpstr>
      <vt:lpstr>TCT</vt:lpstr>
      <vt:lpstr>TCT</vt:lpstr>
      <vt:lpstr>Fundamentos da TCT</vt:lpstr>
      <vt:lpstr>Objetivo da TCT</vt:lpstr>
      <vt:lpstr>Unidades terminológicas</vt:lpstr>
      <vt:lpstr>Futuro da Terminologia</vt:lpstr>
      <vt:lpstr>Futuro da Terminologia</vt:lpstr>
      <vt:lpstr>Referências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TERMINOLOGIA DOS PRODUTOS PARA SAÚDE</dc:title>
  <dc:creator>Pâmela Teixeira Ribeiro</dc:creator>
  <cp:lastModifiedBy>GIOVANA</cp:lastModifiedBy>
  <cp:revision>87</cp:revision>
  <dcterms:created xsi:type="dcterms:W3CDTF">2016-09-05T23:21:47Z</dcterms:created>
  <dcterms:modified xsi:type="dcterms:W3CDTF">2019-09-15T17:25:10Z</dcterms:modified>
</cp:coreProperties>
</file>