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63" r:id="rId5"/>
    <p:sldId id="260" r:id="rId6"/>
    <p:sldId id="261" r:id="rId7"/>
    <p:sldId id="267" r:id="rId8"/>
    <p:sldId id="264" r:id="rId9"/>
    <p:sldId id="269" r:id="rId10"/>
    <p:sldId id="268" r:id="rId11"/>
    <p:sldId id="266" r:id="rId12"/>
    <p:sldId id="270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4356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2574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050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626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373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8542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176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3664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5113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8425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1858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E4303-82FE-435A-A2AD-8E7A9C363FB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2AF52-B452-427A-A98A-1F4162D9926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075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/>
          <a:lstStyle/>
          <a:p>
            <a:r>
              <a:rPr lang="pt-BR" dirty="0" smtClean="0"/>
              <a:t>Questão 11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87624" y="3501008"/>
            <a:ext cx="7016824" cy="2137792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Bruna Ribeiro Ferreira </a:t>
            </a:r>
            <a:r>
              <a:rPr lang="pt-BR" dirty="0" err="1" smtClean="0"/>
              <a:t>Julio</a:t>
            </a:r>
            <a:endParaRPr lang="pt-BR" dirty="0" smtClean="0"/>
          </a:p>
          <a:p>
            <a:r>
              <a:rPr lang="pt-BR" dirty="0" smtClean="0"/>
              <a:t>Érika Ricci Lucas</a:t>
            </a:r>
          </a:p>
          <a:p>
            <a:r>
              <a:rPr lang="pt-BR" dirty="0" smtClean="0"/>
              <a:t>Giovanna Sabino </a:t>
            </a:r>
            <a:r>
              <a:rPr lang="pt-BR" dirty="0" err="1" smtClean="0"/>
              <a:t>Francischetti</a:t>
            </a:r>
            <a:endParaRPr lang="pt-BR" dirty="0" smtClean="0"/>
          </a:p>
          <a:p>
            <a:r>
              <a:rPr lang="pt-BR" dirty="0" smtClean="0"/>
              <a:t>Jacqueline </a:t>
            </a:r>
            <a:r>
              <a:rPr lang="pt-BR" dirty="0" err="1" smtClean="0"/>
              <a:t>Megumi</a:t>
            </a:r>
            <a:r>
              <a:rPr lang="pt-BR" dirty="0" smtClean="0"/>
              <a:t> </a:t>
            </a:r>
            <a:r>
              <a:rPr lang="pt-BR" dirty="0" err="1" smtClean="0"/>
              <a:t>Nakirimoto</a:t>
            </a:r>
            <a:endParaRPr lang="pt-BR" dirty="0" smtClean="0"/>
          </a:p>
          <a:p>
            <a:r>
              <a:rPr lang="pt-BR" dirty="0" smtClean="0"/>
              <a:t>Thaís Marcondes </a:t>
            </a:r>
            <a:r>
              <a:rPr lang="pt-BR" dirty="0" err="1" smtClean="0"/>
              <a:t>Schreiner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98148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T Para Duas Amostras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pt-BR" dirty="0" smtClean="0"/>
              <a:t>Visto que os dois grupos são independentes e possuem distribuição normal, é possível utilizar esse teste</a:t>
            </a:r>
          </a:p>
          <a:p>
            <a:r>
              <a:rPr lang="pt-BR" dirty="0" smtClean="0"/>
              <a:t>H</a:t>
            </a:r>
            <a:r>
              <a:rPr lang="pt-BR" sz="2000" dirty="0" smtClean="0"/>
              <a:t>0</a:t>
            </a:r>
            <a:r>
              <a:rPr lang="pt-BR" dirty="0" smtClean="0"/>
              <a:t>: As medias são iguais, logo os animais castrados e não castrados comem a mesma quantidade de ração</a:t>
            </a:r>
          </a:p>
          <a:p>
            <a:r>
              <a:rPr lang="pt-BR" dirty="0" smtClean="0"/>
              <a:t>H</a:t>
            </a:r>
            <a:r>
              <a:rPr lang="pt-BR" sz="2000" dirty="0" smtClean="0"/>
              <a:t>1</a:t>
            </a:r>
            <a:r>
              <a:rPr lang="pt-BR" dirty="0" smtClean="0"/>
              <a:t>: As medias são diferentes, logo os animais castrados e não castrados não comem a mesma quantidade de ração</a:t>
            </a:r>
          </a:p>
          <a:p>
            <a:pPr marL="0" indent="0">
              <a:buNone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913466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T Para Duas Amostras</a:t>
            </a:r>
            <a:endParaRPr lang="pt-BR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6297023" cy="316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0" y="493077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/>
              <a:t>Uma vez que o valor de p é igual a 0,199, aceita-se Ho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938217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 os resultados pode-se concluir que animais castrados comem estatisticamente a mesma quantidade de ração dos animais não castrados, portanto a veterinária pode realizar a castração de todos as fêmeas sem afetar os custos do senhor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59806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Variáveis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Gatos: Qualitativa, nominal</a:t>
            </a:r>
          </a:p>
          <a:p>
            <a:r>
              <a:rPr lang="pt-BR" dirty="0" smtClean="0"/>
              <a:t>Ração: Quantitativo, contínuo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65504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Amostra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50 gatos, sendo 10 castrados</a:t>
            </a:r>
          </a:p>
          <a:p>
            <a:r>
              <a:rPr lang="pt-BR" dirty="0" smtClean="0"/>
              <a:t>Há dois grupos na amostra, o de animais castrados e o de não castrados</a:t>
            </a:r>
          </a:p>
          <a:p>
            <a:r>
              <a:rPr lang="pt-BR" dirty="0" smtClean="0"/>
              <a:t>Os grupos são independentes uma vez que a quantidade de alimento ingerido pelos animais castrados, não depende da quantidade ingerida pelos animais não castrados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7658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Descritiva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</a:t>
            </a:r>
            <a:r>
              <a:rPr lang="pt-BR" sz="2800" dirty="0" smtClean="0"/>
              <a:t>Variável: Gato                   Média      Q1      Mediana      Q3       </a:t>
            </a:r>
          </a:p>
          <a:p>
            <a:pPr marL="0" indent="0">
              <a:buNone/>
            </a:pPr>
            <a:r>
              <a:rPr lang="pt-BR" sz="2800" dirty="0" smtClean="0"/>
              <a:t>    Ração      Castrados          73,19     60,16      77,07       86,52</a:t>
            </a:r>
          </a:p>
          <a:p>
            <a:pPr marL="0" indent="0">
              <a:buNone/>
            </a:pPr>
            <a:r>
              <a:rPr lang="pt-BR" sz="2800" dirty="0"/>
              <a:t> </a:t>
            </a:r>
            <a:r>
              <a:rPr lang="pt-BR" sz="2800" dirty="0" smtClean="0"/>
              <a:t>                    Não castrados  66,09     53,26      64,62       81,65 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37753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483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586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Inferencial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A castração influencia ou não na alimentação do animal?</a:t>
            </a:r>
          </a:p>
          <a:p>
            <a:r>
              <a:rPr lang="pt-BR" dirty="0" smtClean="0"/>
              <a:t>Para o teste poderíamos ter usado: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- Mann-Whitney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- Teste T para duas amostras</a:t>
            </a:r>
          </a:p>
          <a:p>
            <a:pPr marL="0" indent="0">
              <a:buNone/>
            </a:pPr>
            <a:r>
              <a:rPr lang="pt-BR" dirty="0" smtClean="0"/>
              <a:t>Entretanto como o teste de Mann-Whitney é não paramétrico optamos pelo teste T, uma vez que o teste não paramétrico apresenta uma maior probabilidade de apresentar o erro tipo 2.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45872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79125"/>
            <a:ext cx="4258107" cy="316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752261" y="966278"/>
            <a:ext cx="296422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dirty="0" smtClean="0"/>
              <a:t>Animais Castrados</a:t>
            </a:r>
            <a:endParaRPr lang="pt-BR" sz="25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208" y="3645024"/>
            <a:ext cx="4652792" cy="3101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4992977" y="2924944"/>
            <a:ext cx="388843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dirty="0" smtClean="0"/>
              <a:t>Animais Não Castrados</a:t>
            </a:r>
            <a:endParaRPr lang="pt-BR" sz="25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1014222" y="116632"/>
            <a:ext cx="79575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dirty="0" smtClean="0"/>
              <a:t>Teste de Normalidade</a:t>
            </a:r>
          </a:p>
        </p:txBody>
      </p:sp>
    </p:spTree>
    <p:extLst>
      <p:ext uri="{BB962C8B-B14F-4D97-AF65-F5344CB8AC3E}">
        <p14:creationId xmlns:p14="http://schemas.microsoft.com/office/powerpoint/2010/main" val="1181039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de Normalidade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</a:t>
            </a:r>
            <a:r>
              <a:rPr lang="pt-BR" sz="2000" dirty="0" smtClean="0"/>
              <a:t>0</a:t>
            </a:r>
            <a:r>
              <a:rPr lang="pt-BR" dirty="0" smtClean="0"/>
              <a:t>: Segue distribuição normal</a:t>
            </a:r>
          </a:p>
          <a:p>
            <a:r>
              <a:rPr lang="pt-BR" dirty="0" smtClean="0"/>
              <a:t>H</a:t>
            </a:r>
            <a:r>
              <a:rPr lang="pt-BR" sz="2000" dirty="0" smtClean="0"/>
              <a:t>1</a:t>
            </a:r>
            <a:r>
              <a:rPr lang="pt-BR" dirty="0" smtClean="0"/>
              <a:t>: Não segue distribuição normal</a:t>
            </a:r>
          </a:p>
          <a:p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Portanto aceita-se H</a:t>
            </a:r>
            <a:r>
              <a:rPr lang="pt-BR" sz="2000" dirty="0" smtClean="0"/>
              <a:t>0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53653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306</Words>
  <Application>Microsoft Office PowerPoint</Application>
  <PresentationFormat>Apresentação na tela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Questão 11</vt:lpstr>
      <vt:lpstr>Variáveis </vt:lpstr>
      <vt:lpstr>Amostra</vt:lpstr>
      <vt:lpstr>Estatística Descritiva</vt:lpstr>
      <vt:lpstr>Apresentação do PowerPoint</vt:lpstr>
      <vt:lpstr>Apresentação do PowerPoint</vt:lpstr>
      <vt:lpstr>Estatística Inferencial</vt:lpstr>
      <vt:lpstr>Apresentação do PowerPoint</vt:lpstr>
      <vt:lpstr>Teste de Normalidade</vt:lpstr>
      <vt:lpstr>Teste T Para Duas Amostras</vt:lpstr>
      <vt:lpstr>Teste T Para Duas Amostras</vt:lpstr>
      <vt:lpstr>Conclusão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Aluno</dc:creator>
  <cp:lastModifiedBy>Aluno</cp:lastModifiedBy>
  <cp:revision>8</cp:revision>
  <dcterms:created xsi:type="dcterms:W3CDTF">2016-10-03T11:21:36Z</dcterms:created>
  <dcterms:modified xsi:type="dcterms:W3CDTF">2016-10-03T12:34:38Z</dcterms:modified>
</cp:coreProperties>
</file>