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17" autoAdjust="0"/>
    <p:restoredTop sz="94660"/>
  </p:normalViewPr>
  <p:slideViewPr>
    <p:cSldViewPr>
      <p:cViewPr varScale="1">
        <p:scale>
          <a:sx n="110" d="100"/>
          <a:sy n="110" d="100"/>
        </p:scale>
        <p:origin x="-16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8343-D4F1-4CA1-838B-E47A617E862C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149E3-6E92-4577-BA8B-0F3B33FB36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9456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8343-D4F1-4CA1-838B-E47A617E862C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149E3-6E92-4577-BA8B-0F3B33FB36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0718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8343-D4F1-4CA1-838B-E47A617E862C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149E3-6E92-4577-BA8B-0F3B33FB36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1940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8343-D4F1-4CA1-838B-E47A617E862C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149E3-6E92-4577-BA8B-0F3B33FB36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8183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8343-D4F1-4CA1-838B-E47A617E862C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149E3-6E92-4577-BA8B-0F3B33FB36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3441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8343-D4F1-4CA1-838B-E47A617E862C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149E3-6E92-4577-BA8B-0F3B33FB36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5782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8343-D4F1-4CA1-838B-E47A617E862C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149E3-6E92-4577-BA8B-0F3B33FB36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8477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8343-D4F1-4CA1-838B-E47A617E862C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149E3-6E92-4577-BA8B-0F3B33FB36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9335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8343-D4F1-4CA1-838B-E47A617E862C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149E3-6E92-4577-BA8B-0F3B33FB36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3166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8343-D4F1-4CA1-838B-E47A617E862C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149E3-6E92-4577-BA8B-0F3B33FB36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5340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8343-D4F1-4CA1-838B-E47A617E862C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149E3-6E92-4577-BA8B-0F3B33FB36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923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78343-D4F1-4CA1-838B-E47A617E862C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149E3-6E92-4577-BA8B-0F3B33FB36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6526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Grupo 6</a:t>
            </a:r>
            <a:br>
              <a:rPr lang="pt-BR" dirty="0" smtClean="0"/>
            </a:br>
            <a:r>
              <a:rPr lang="pt-BR" dirty="0" smtClean="0"/>
              <a:t>Gatos castrados ou não castrados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pt-BR" sz="2400" dirty="0" smtClean="0"/>
              <a:t>Carolina </a:t>
            </a:r>
            <a:r>
              <a:rPr lang="pt-BR" sz="2400" dirty="0" err="1" smtClean="0"/>
              <a:t>Zenga</a:t>
            </a:r>
            <a:r>
              <a:rPr lang="pt-BR" sz="2400" dirty="0"/>
              <a:t> </a:t>
            </a:r>
            <a:r>
              <a:rPr lang="pt-BR" sz="2400" dirty="0" smtClean="0"/>
              <a:t>	9819090</a:t>
            </a:r>
          </a:p>
          <a:p>
            <a:r>
              <a:rPr lang="pt-BR" sz="2400" dirty="0" smtClean="0"/>
              <a:t>Gabriel Cardoso 	9819020</a:t>
            </a:r>
          </a:p>
          <a:p>
            <a:r>
              <a:rPr lang="pt-BR" sz="2400" dirty="0" smtClean="0"/>
              <a:t>Giulia </a:t>
            </a:r>
            <a:r>
              <a:rPr lang="pt-BR" sz="2400" dirty="0" err="1" smtClean="0"/>
              <a:t>Martoni</a:t>
            </a:r>
            <a:r>
              <a:rPr lang="pt-BR" sz="2400" dirty="0"/>
              <a:t> </a:t>
            </a:r>
            <a:r>
              <a:rPr lang="pt-BR" sz="2400" dirty="0" smtClean="0"/>
              <a:t>	9881091</a:t>
            </a:r>
          </a:p>
          <a:p>
            <a:r>
              <a:rPr lang="pt-BR" sz="2400" dirty="0" smtClean="0"/>
              <a:t>Júlia </a:t>
            </a:r>
            <a:r>
              <a:rPr lang="pt-BR" sz="2400" dirty="0" err="1" smtClean="0"/>
              <a:t>Jarcovis</a:t>
            </a:r>
            <a:r>
              <a:rPr lang="pt-BR" sz="2400" dirty="0" smtClean="0"/>
              <a:t> 		9819382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81728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/>
          </p:cNvPicPr>
          <p:nvPr>
            <p:ph idx="1"/>
          </p:nvPr>
        </p:nvPicPr>
        <p:blipFill rotWithShape="1">
          <a:blip r:embed="rId2"/>
          <a:srcRect l="-147" t="21729" r="71314" b="56135"/>
          <a:stretch/>
        </p:blipFill>
        <p:spPr bwMode="auto">
          <a:xfrm>
            <a:off x="179512" y="1412777"/>
            <a:ext cx="7049424" cy="31678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413880" y="4653136"/>
            <a:ext cx="7632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 smtClean="0"/>
              <a:t>P-valor &gt; 5%, H0 aceita, ou seja, as médias são estatisticamente iguais </a:t>
            </a:r>
            <a:r>
              <a:rPr lang="pt-BR" sz="3000" smtClean="0"/>
              <a:t>na população, </a:t>
            </a:r>
            <a:r>
              <a:rPr lang="pt-BR" sz="3000" dirty="0" smtClean="0"/>
              <a:t>o que significa que a castração não interfere na quantidade de ração consumida.</a:t>
            </a:r>
            <a:endParaRPr lang="pt-BR" sz="3000" dirty="0"/>
          </a:p>
        </p:txBody>
      </p:sp>
    </p:spTree>
    <p:extLst>
      <p:ext uri="{BB962C8B-B14F-4D97-AF65-F5344CB8AC3E}">
        <p14:creationId xmlns:p14="http://schemas.microsoft.com/office/powerpoint/2010/main" val="150392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Situação Problema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 veterinária queria saber se havia diferença de alimentação entre gatos castrados e não castrados para poder realizar a castração das fêmeas não castradas e dessa forma evitar a proliferação descontrolada dos animais, sem causar prejuízo financeiro ao dono e nem ter que separá-los em grupos.</a:t>
            </a:r>
          </a:p>
        </p:txBody>
      </p:sp>
    </p:spTree>
    <p:extLst>
      <p:ext uri="{BB962C8B-B14F-4D97-AF65-F5344CB8AC3E}">
        <p14:creationId xmlns:p14="http://schemas.microsoft.com/office/powerpoint/2010/main" val="407609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Variáveis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Quantitativa: quantidade de ração consumida por gato;</a:t>
            </a:r>
          </a:p>
          <a:p>
            <a:r>
              <a:rPr lang="pt-BR" dirty="0" smtClean="0"/>
              <a:t>Qualitativa nominal: Gatos castrados ou não castrados;</a:t>
            </a:r>
          </a:p>
          <a:p>
            <a:r>
              <a:rPr lang="pt-BR" dirty="0" smtClean="0"/>
              <a:t>Grupo de Estudo: 50 gatos, sendo 10 castrados e 40 não castrados;</a:t>
            </a:r>
          </a:p>
          <a:p>
            <a:r>
              <a:rPr lang="pt-BR" dirty="0" smtClean="0"/>
              <a:t>Amostras: As quantidades de consumo de ração de animais castrados ou não (não probabilística, intencionais e </a:t>
            </a:r>
            <a:r>
              <a:rPr lang="pt-BR" b="1" dirty="0" smtClean="0"/>
              <a:t>independentes-</a:t>
            </a:r>
            <a:r>
              <a:rPr lang="pt-BR" dirty="0" smtClean="0"/>
              <a:t> </a:t>
            </a:r>
            <a:r>
              <a:rPr lang="pt-BR" sz="3000" dirty="0" smtClean="0"/>
              <a:t>os indivíduos castrados são diferentes dos não castrados </a:t>
            </a:r>
            <a:r>
              <a:rPr lang="pt-BR" dirty="0" smtClean="0"/>
              <a:t>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7243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Estatísticas Descritivas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/>
          </p:cNvPicPr>
          <p:nvPr>
            <p:ph idx="1"/>
          </p:nvPr>
        </p:nvPicPr>
        <p:blipFill rotWithShape="1">
          <a:blip r:embed="rId2"/>
          <a:srcRect t="10474" r="66863" b="58105"/>
          <a:stretch/>
        </p:blipFill>
        <p:spPr bwMode="auto">
          <a:xfrm>
            <a:off x="1115616" y="2094227"/>
            <a:ext cx="7632848" cy="35966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tângulo 4"/>
          <p:cNvSpPr/>
          <p:nvPr/>
        </p:nvSpPr>
        <p:spPr>
          <a:xfrm>
            <a:off x="1115616" y="3068960"/>
            <a:ext cx="5400600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1079612" y="1696521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CASTRADOS</a:t>
            </a:r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1115616" y="421179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NÃO CASTRADOS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849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5066249" y="29160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CASTRADOS</a:t>
            </a:r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1547664" y="612002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NÃO CASTRADOS</a:t>
            </a:r>
            <a:endParaRPr lang="pt-BR" dirty="0"/>
          </a:p>
        </p:txBody>
      </p:sp>
      <p:pic>
        <p:nvPicPr>
          <p:cNvPr id="8" name="Imagem 7"/>
          <p:cNvPicPr/>
          <p:nvPr/>
        </p:nvPicPr>
        <p:blipFill rotWithShape="1">
          <a:blip r:embed="rId2"/>
          <a:srcRect l="884" t="11259" r="29013" b="5736"/>
          <a:stretch/>
        </p:blipFill>
        <p:spPr bwMode="auto">
          <a:xfrm>
            <a:off x="3491880" y="3284984"/>
            <a:ext cx="4811809" cy="320437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Espaço Reservado para Conteúdo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" name="Imagem 9"/>
          <p:cNvPicPr/>
          <p:nvPr/>
        </p:nvPicPr>
        <p:blipFill rotWithShape="1">
          <a:blip r:embed="rId3"/>
          <a:srcRect l="737" t="11522" r="29308" b="6260"/>
          <a:stretch/>
        </p:blipFill>
        <p:spPr bwMode="auto">
          <a:xfrm>
            <a:off x="323528" y="266503"/>
            <a:ext cx="4742721" cy="31349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261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Espaço Reservado para Conteúdo 3"/>
          <p:cNvPicPr>
            <a:picLocks noGrp="1"/>
          </p:cNvPicPr>
          <p:nvPr>
            <p:ph idx="1"/>
          </p:nvPr>
        </p:nvPicPr>
        <p:blipFill rotWithShape="1">
          <a:blip r:embed="rId2"/>
          <a:srcRect t="11259" r="29308" b="5998"/>
          <a:stretch/>
        </p:blipFill>
        <p:spPr bwMode="auto">
          <a:xfrm>
            <a:off x="323528" y="188641"/>
            <a:ext cx="5040560" cy="33186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agem 4"/>
          <p:cNvPicPr/>
          <p:nvPr/>
        </p:nvPicPr>
        <p:blipFill rotWithShape="1">
          <a:blip r:embed="rId3"/>
          <a:srcRect l="1032" t="10474" r="30044" b="5736"/>
          <a:stretch/>
        </p:blipFill>
        <p:spPr bwMode="auto">
          <a:xfrm>
            <a:off x="4282426" y="3356992"/>
            <a:ext cx="4668862" cy="319171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4676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Teste de Normalidade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α</a:t>
            </a:r>
            <a:r>
              <a:rPr lang="pt-BR" dirty="0" smtClean="0"/>
              <a:t>= 5%</a:t>
            </a:r>
          </a:p>
          <a:p>
            <a:r>
              <a:rPr lang="pt-BR" dirty="0" smtClean="0"/>
              <a:t>H0= amostra com distribuição normal </a:t>
            </a:r>
          </a:p>
          <a:p>
            <a:pPr marL="0" indent="0">
              <a:buNone/>
            </a:pPr>
            <a:r>
              <a:rPr lang="pt-BR" dirty="0" smtClean="0"/>
              <a:t>(</a:t>
            </a:r>
            <a:r>
              <a:rPr lang="pt-BR" dirty="0" smtClean="0"/>
              <a:t>p-valor&gt;</a:t>
            </a:r>
            <a:r>
              <a:rPr lang="el-GR" dirty="0" smtClean="0"/>
              <a:t> α</a:t>
            </a:r>
            <a:r>
              <a:rPr lang="pt-BR" dirty="0" smtClean="0"/>
              <a:t>)</a:t>
            </a:r>
          </a:p>
          <a:p>
            <a:endParaRPr lang="pt-BR" dirty="0" smtClean="0"/>
          </a:p>
          <a:p>
            <a:r>
              <a:rPr lang="pt-BR" dirty="0" smtClean="0"/>
              <a:t>H1= amostra sem distribuição normal </a:t>
            </a:r>
          </a:p>
          <a:p>
            <a:pPr marL="0" indent="0">
              <a:buNone/>
            </a:pPr>
            <a:r>
              <a:rPr lang="pt-BR" dirty="0" smtClean="0"/>
              <a:t>(p-valor&lt;</a:t>
            </a:r>
            <a:r>
              <a:rPr lang="el-GR" dirty="0" smtClean="0"/>
              <a:t> α</a:t>
            </a:r>
            <a:r>
              <a:rPr lang="pt-BR" dirty="0" smtClean="0"/>
              <a:t>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8712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/>
          <p:cNvPicPr>
            <a:picLocks noGrp="1"/>
          </p:cNvPicPr>
          <p:nvPr>
            <p:ph idx="1"/>
          </p:nvPr>
        </p:nvPicPr>
        <p:blipFill rotWithShape="1">
          <a:blip r:embed="rId2"/>
          <a:srcRect t="10735" r="28571" b="5999"/>
          <a:stretch/>
        </p:blipFill>
        <p:spPr bwMode="auto">
          <a:xfrm>
            <a:off x="395536" y="188640"/>
            <a:ext cx="5101654" cy="33452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agem 4"/>
          <p:cNvPicPr/>
          <p:nvPr/>
        </p:nvPicPr>
        <p:blipFill rotWithShape="1">
          <a:blip r:embed="rId3"/>
          <a:srcRect t="10474" r="28571" b="5475"/>
          <a:stretch/>
        </p:blipFill>
        <p:spPr bwMode="auto">
          <a:xfrm>
            <a:off x="4067944" y="3356992"/>
            <a:ext cx="4736490" cy="31345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5580112" y="208476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 smtClean="0"/>
              <a:t>CASTRADOS</a:t>
            </a:r>
          </a:p>
          <a:p>
            <a:r>
              <a:rPr lang="pt-BR" sz="3000" dirty="0" smtClean="0"/>
              <a:t>P-VALOR= 16,8%</a:t>
            </a:r>
            <a:endParaRPr lang="pt-BR" sz="30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1043608" y="5475851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 smtClean="0"/>
              <a:t>NÃO CASTRADOS</a:t>
            </a:r>
          </a:p>
          <a:p>
            <a:r>
              <a:rPr lang="pt-BR" sz="3000" dirty="0" smtClean="0"/>
              <a:t>P-VALOR= 31,9%</a:t>
            </a:r>
            <a:endParaRPr lang="pt-BR" sz="3000" dirty="0"/>
          </a:p>
        </p:txBody>
      </p:sp>
    </p:spTree>
    <p:extLst>
      <p:ext uri="{BB962C8B-B14F-4D97-AF65-F5344CB8AC3E}">
        <p14:creationId xmlns:p14="http://schemas.microsoft.com/office/powerpoint/2010/main" val="217750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Teste para 2 Amostras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Premissas: 2 amostras(quantitativa e qualitativa), independentes e com distribuição normal e variâncias diferentes;</a:t>
            </a:r>
          </a:p>
          <a:p>
            <a:r>
              <a:rPr lang="pt-BR" dirty="0" smtClean="0"/>
              <a:t>H0= Não há diferença entre o consumo de ração de gatos castrados e não castrados (µ1=µ2)</a:t>
            </a:r>
          </a:p>
          <a:p>
            <a:r>
              <a:rPr lang="pt-BR" dirty="0" smtClean="0"/>
              <a:t>H1= </a:t>
            </a:r>
            <a:r>
              <a:rPr lang="pt-BR" dirty="0" smtClean="0"/>
              <a:t>há diferença entre o consumo de ração de gatos castrados e não castrados (µ1≠µ2)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5181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</TotalTime>
  <Words>257</Words>
  <Application>Microsoft Office PowerPoint</Application>
  <PresentationFormat>Apresentação na tela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Tema do Office</vt:lpstr>
      <vt:lpstr>Grupo 6 Gatos castrados ou não castrados</vt:lpstr>
      <vt:lpstr>Situação Problema</vt:lpstr>
      <vt:lpstr>Variáveis</vt:lpstr>
      <vt:lpstr>Estatísticas Descritivas</vt:lpstr>
      <vt:lpstr>Apresentação do PowerPoint</vt:lpstr>
      <vt:lpstr>Apresentação do PowerPoint</vt:lpstr>
      <vt:lpstr>Teste de Normalidade</vt:lpstr>
      <vt:lpstr>Apresentação do PowerPoint</vt:lpstr>
      <vt:lpstr>Teste para 2 Amostras</vt:lpstr>
      <vt:lpstr>Resultado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Grupo 6 Gatos castrados ou não castrados</dc:title>
  <dc:creator>Aluno</dc:creator>
  <cp:lastModifiedBy>Aluno</cp:lastModifiedBy>
  <cp:revision>6</cp:revision>
  <dcterms:created xsi:type="dcterms:W3CDTF">2016-09-26T12:05:36Z</dcterms:created>
  <dcterms:modified xsi:type="dcterms:W3CDTF">2016-09-26T13:02:04Z</dcterms:modified>
</cp:coreProperties>
</file>