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5CDC7-7B01-46A1-927A-336DCBC5C880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72D96-3C4C-4D36-8B54-0306E87F62A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08126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5CDC7-7B01-46A1-927A-336DCBC5C880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72D96-3C4C-4D36-8B54-0306E87F62A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9507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5CDC7-7B01-46A1-927A-336DCBC5C880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72D96-3C4C-4D36-8B54-0306E87F62A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0723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5CDC7-7B01-46A1-927A-336DCBC5C880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72D96-3C4C-4D36-8B54-0306E87F62A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4305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5CDC7-7B01-46A1-927A-336DCBC5C880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72D96-3C4C-4D36-8B54-0306E87F62A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34966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5CDC7-7B01-46A1-927A-336DCBC5C880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72D96-3C4C-4D36-8B54-0306E87F62A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9989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5CDC7-7B01-46A1-927A-336DCBC5C880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72D96-3C4C-4D36-8B54-0306E87F62A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1549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5CDC7-7B01-46A1-927A-336DCBC5C880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72D96-3C4C-4D36-8B54-0306E87F62A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01056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5CDC7-7B01-46A1-927A-336DCBC5C880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72D96-3C4C-4D36-8B54-0306E87F62A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613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5CDC7-7B01-46A1-927A-336DCBC5C880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72D96-3C4C-4D36-8B54-0306E87F62A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08599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5CDC7-7B01-46A1-927A-336DCBC5C880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72D96-3C4C-4D36-8B54-0306E87F62A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1301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5CDC7-7B01-46A1-927A-336DCBC5C880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E72D96-3C4C-4D36-8B54-0306E87F62A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1747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Aula Prática 2 – Grupo 9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/>
              <a:t>Erika </a:t>
            </a:r>
            <a:r>
              <a:rPr lang="pt-BR" dirty="0" err="1" smtClean="0"/>
              <a:t>Mazzariol</a:t>
            </a:r>
            <a:r>
              <a:rPr lang="pt-BR" dirty="0" smtClean="0"/>
              <a:t>, João Lula Ribeiro, Nathalia Alves, Pedro Yamamoto, Sarah Jesus, Thaís Araújo Esteves Pereira, Victoria Portela Diniz Gaia.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2301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Verificar  se existe associação entre a ocorrência de diarreia de origem parasitária em cães e a faixa etária dos animais.</a:t>
            </a:r>
          </a:p>
          <a:p>
            <a:r>
              <a:rPr lang="pt-BR" dirty="0" smtClean="0"/>
              <a:t>Utilizando 400 cães que procuraram o HOVET, registrou-se quantos apresentavam diarreia de origem parasitária.</a:t>
            </a:r>
          </a:p>
        </p:txBody>
      </p:sp>
    </p:spTree>
    <p:extLst>
      <p:ext uri="{BB962C8B-B14F-4D97-AF65-F5344CB8AC3E}">
        <p14:creationId xmlns:p14="http://schemas.microsoft.com/office/powerpoint/2010/main" val="3887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Variáveis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Duas variáveis: </a:t>
            </a:r>
          </a:p>
          <a:p>
            <a:pPr lvl="1"/>
            <a:r>
              <a:rPr lang="pt-BR" dirty="0" smtClean="0"/>
              <a:t>Idade: variável qualitativa ordinal;</a:t>
            </a:r>
          </a:p>
          <a:p>
            <a:pPr lvl="1"/>
            <a:r>
              <a:rPr lang="pt-BR" dirty="0" smtClean="0"/>
              <a:t>Diarreia: variável qualitativa nominal.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5916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Amostra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Tamanho da amostra: 400 cães;</a:t>
            </a:r>
          </a:p>
          <a:p>
            <a:r>
              <a:rPr lang="pt-BR" dirty="0" smtClean="0"/>
              <a:t>Apresenta 3 grupos, divididos de acordo com a idade: jovens, adultos e idosos. Todos os grupos são independentes;</a:t>
            </a:r>
          </a:p>
          <a:p>
            <a:r>
              <a:rPr lang="pt-BR" dirty="0" smtClean="0"/>
              <a:t>Utilizou-se, provavelmente, o tipo de amostragem por conveniência.</a:t>
            </a:r>
            <a:r>
              <a:rPr lang="pt-BR" dirty="0"/>
              <a:t>	</a:t>
            </a:r>
            <a:r>
              <a:rPr lang="pt-BR" dirty="0" smtClean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354835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Estatística Descritiva</a:t>
            </a:r>
            <a:endParaRPr lang="pt-B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96752"/>
            <a:ext cx="5688632" cy="3500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8756109"/>
              </p:ext>
            </p:extLst>
          </p:nvPr>
        </p:nvGraphicFramePr>
        <p:xfrm>
          <a:off x="1691680" y="4869160"/>
          <a:ext cx="5904656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164"/>
                <a:gridCol w="1476164"/>
                <a:gridCol w="1476164"/>
                <a:gridCol w="1476164"/>
              </a:tblGrid>
              <a:tr h="331237"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Não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Sim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Todos</a:t>
                      </a:r>
                      <a:endParaRPr lang="pt-BR" dirty="0"/>
                    </a:p>
                  </a:txBody>
                  <a:tcPr/>
                </a:tc>
              </a:tr>
              <a:tr h="331237">
                <a:tc>
                  <a:txBody>
                    <a:bodyPr/>
                    <a:lstStyle/>
                    <a:p>
                      <a:r>
                        <a:rPr lang="pt-BR" dirty="0" smtClean="0"/>
                        <a:t>Adultos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178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22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200</a:t>
                      </a:r>
                      <a:endParaRPr lang="pt-BR" dirty="0"/>
                    </a:p>
                  </a:txBody>
                  <a:tcPr/>
                </a:tc>
              </a:tr>
              <a:tr h="331237">
                <a:tc>
                  <a:txBody>
                    <a:bodyPr/>
                    <a:lstStyle/>
                    <a:p>
                      <a:r>
                        <a:rPr lang="pt-BR" dirty="0" smtClean="0"/>
                        <a:t>Idoso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97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33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130</a:t>
                      </a:r>
                      <a:endParaRPr lang="pt-BR" dirty="0"/>
                    </a:p>
                  </a:txBody>
                  <a:tcPr/>
                </a:tc>
              </a:tr>
              <a:tr h="331237">
                <a:tc>
                  <a:txBody>
                    <a:bodyPr/>
                    <a:lstStyle/>
                    <a:p>
                      <a:r>
                        <a:rPr lang="pt-BR" dirty="0" smtClean="0"/>
                        <a:t>Jovem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38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32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70</a:t>
                      </a:r>
                      <a:endParaRPr lang="pt-BR" dirty="0"/>
                    </a:p>
                  </a:txBody>
                  <a:tcPr/>
                </a:tc>
              </a:tr>
              <a:tr h="331237">
                <a:tc>
                  <a:txBody>
                    <a:bodyPr/>
                    <a:lstStyle/>
                    <a:p>
                      <a:r>
                        <a:rPr lang="pt-BR" dirty="0" smtClean="0"/>
                        <a:t>Todos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313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87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400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825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Teste </a:t>
            </a:r>
            <a:r>
              <a:rPr lang="pt-BR" dirty="0" err="1" smtClean="0"/>
              <a:t>Qui</a:t>
            </a:r>
            <a:r>
              <a:rPr lang="pt-BR" dirty="0" smtClean="0"/>
              <a:t>-Quadrado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Fluxograma: mais de duas amostras (3) → variáveis qualitativas → amostras independentes → variáveis nominais → Prova x² para k amostras.</a:t>
            </a:r>
          </a:p>
          <a:p>
            <a:endParaRPr lang="pt-BR" dirty="0"/>
          </a:p>
          <a:p>
            <a:r>
              <a:rPr lang="pt-BR" dirty="0" smtClean="0"/>
              <a:t>Obs.: houve alteração da variável ordinal (idade) para nominal.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5896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Hipóteses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Hipótese Nula (H0): as proporções de diarreia parasitária são iguais em todas as faixas etárias.</a:t>
            </a:r>
          </a:p>
          <a:p>
            <a:r>
              <a:rPr lang="pt-BR" dirty="0" smtClean="0"/>
              <a:t>Hipótese Alternativa (H1): as proporções de diarreia parasitária não são iguais em todas as faixas etárias.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31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Teste </a:t>
            </a:r>
            <a:r>
              <a:rPr lang="pt-BR" dirty="0" err="1" smtClean="0"/>
              <a:t>Qui</a:t>
            </a:r>
            <a:r>
              <a:rPr lang="pt-BR" dirty="0" smtClean="0"/>
              <a:t>-Quadrado para Associação</a:t>
            </a:r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269775" y="5805264"/>
            <a:ext cx="8460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Premissa: as frequências esperadas, em todas as células, devem ser maiores que 5.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A frequência esperada seria de 21,75% de diarreia parasitária em cada faixa etária.</a:t>
            </a:r>
          </a:p>
          <a:p>
            <a:endParaRPr lang="pt-BR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" t="13355" r="71416" b="57768"/>
          <a:stretch/>
        </p:blipFill>
        <p:spPr bwMode="auto">
          <a:xfrm>
            <a:off x="755576" y="1124744"/>
            <a:ext cx="7761716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297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 valor de p (&lt;0,001) é menor que </a:t>
            </a:r>
            <a:r>
              <a:rPr lang="el-GR" dirty="0" smtClean="0"/>
              <a:t>α</a:t>
            </a:r>
            <a:r>
              <a:rPr lang="pt-BR" dirty="0" smtClean="0"/>
              <a:t>=0,05, portanto, rejeita-se a hipótese nula e aceita-se a hipótese alternativa. </a:t>
            </a:r>
          </a:p>
          <a:p>
            <a:r>
              <a:rPr lang="pt-BR" dirty="0" smtClean="0"/>
              <a:t>Logo, existe associação entre a ocorrência de diarreia de origem parasitária em cães e a faixa etária dos animais.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3519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310</Words>
  <Application>Microsoft Office PowerPoint</Application>
  <PresentationFormat>Apresentação na tela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0" baseType="lpstr">
      <vt:lpstr>Tema do Office</vt:lpstr>
      <vt:lpstr>Aula Prática 2 – Grupo 9</vt:lpstr>
      <vt:lpstr>Objetivo</vt:lpstr>
      <vt:lpstr>Variáveis</vt:lpstr>
      <vt:lpstr>Amostra</vt:lpstr>
      <vt:lpstr>Estatística Descritiva</vt:lpstr>
      <vt:lpstr>Teste Qui-Quadrado</vt:lpstr>
      <vt:lpstr>Hipóteses</vt:lpstr>
      <vt:lpstr>Teste Qui-Quadrado para Associação</vt:lpstr>
      <vt:lpstr>Conclusão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Aula Prática 2 – Grupo 9</dc:title>
  <dc:creator>Aluno</dc:creator>
  <cp:lastModifiedBy>Aluno</cp:lastModifiedBy>
  <cp:revision>10</cp:revision>
  <dcterms:created xsi:type="dcterms:W3CDTF">2016-10-03T11:10:34Z</dcterms:created>
  <dcterms:modified xsi:type="dcterms:W3CDTF">2016-10-03T13:04:22Z</dcterms:modified>
</cp:coreProperties>
</file>