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2" r:id="rId8"/>
    <p:sldId id="264" r:id="rId9"/>
    <p:sldId id="261" r:id="rId10"/>
    <p:sldId id="265" r:id="rId11"/>
    <p:sldId id="266" r:id="rId12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284" y="-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12278-992F-4E69-A1EC-A01F8491F96C}" type="datetimeFigureOut">
              <a:rPr lang="pt-BR" smtClean="0"/>
              <a:t>25/09/2016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77DFF-DBCC-4F24-B232-72FB5327AE1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402541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12278-992F-4E69-A1EC-A01F8491F96C}" type="datetimeFigureOut">
              <a:rPr lang="pt-BR" smtClean="0"/>
              <a:t>25/09/2016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77DFF-DBCC-4F24-B232-72FB5327AE1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63280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12278-992F-4E69-A1EC-A01F8491F96C}" type="datetimeFigureOut">
              <a:rPr lang="pt-BR" smtClean="0"/>
              <a:t>25/09/2016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77DFF-DBCC-4F24-B232-72FB5327AE1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99626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12278-992F-4E69-A1EC-A01F8491F96C}" type="datetimeFigureOut">
              <a:rPr lang="pt-BR" smtClean="0"/>
              <a:t>25/09/2016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77DFF-DBCC-4F24-B232-72FB5327AE1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28862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12278-992F-4E69-A1EC-A01F8491F96C}" type="datetimeFigureOut">
              <a:rPr lang="pt-BR" smtClean="0"/>
              <a:t>25/09/2016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77DFF-DBCC-4F24-B232-72FB5327AE1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08311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12278-992F-4E69-A1EC-A01F8491F96C}" type="datetimeFigureOut">
              <a:rPr lang="pt-BR" smtClean="0"/>
              <a:t>25/09/2016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77DFF-DBCC-4F24-B232-72FB5327AE1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25924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12278-992F-4E69-A1EC-A01F8491F96C}" type="datetimeFigureOut">
              <a:rPr lang="pt-BR" smtClean="0"/>
              <a:t>25/09/2016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77DFF-DBCC-4F24-B232-72FB5327AE1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786587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12278-992F-4E69-A1EC-A01F8491F96C}" type="datetimeFigureOut">
              <a:rPr lang="pt-BR" smtClean="0"/>
              <a:t>25/09/2016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77DFF-DBCC-4F24-B232-72FB5327AE1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933009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12278-992F-4E69-A1EC-A01F8491F96C}" type="datetimeFigureOut">
              <a:rPr lang="pt-BR" smtClean="0"/>
              <a:t>25/09/2016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77DFF-DBCC-4F24-B232-72FB5327AE1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46321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12278-992F-4E69-A1EC-A01F8491F96C}" type="datetimeFigureOut">
              <a:rPr lang="pt-BR" smtClean="0"/>
              <a:t>25/09/2016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77DFF-DBCC-4F24-B232-72FB5327AE1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820100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12278-992F-4E69-A1EC-A01F8491F96C}" type="datetimeFigureOut">
              <a:rPr lang="pt-BR" smtClean="0"/>
              <a:t>25/09/2016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77DFF-DBCC-4F24-B232-72FB5327AE1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884701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F12278-992F-4E69-A1EC-A01F8491F96C}" type="datetimeFigureOut">
              <a:rPr lang="pt-BR" smtClean="0"/>
              <a:t>25/09/2016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277DFF-DBCC-4F24-B232-72FB5327AE1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8891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55576" y="1988840"/>
            <a:ext cx="7772400" cy="1008112"/>
          </a:xfrm>
        </p:spPr>
        <p:txBody>
          <a:bodyPr>
            <a:normAutofit fontScale="90000"/>
          </a:bodyPr>
          <a:lstStyle/>
          <a:p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Relação entre castração e alimentação de gatos</a:t>
            </a: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1907704" y="4149080"/>
            <a:ext cx="5544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Amanda </a:t>
            </a:r>
            <a:r>
              <a:rPr lang="pt-B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Kersnovsky</a:t>
            </a: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9819124</a:t>
            </a:r>
          </a:p>
          <a:p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Matheus </a:t>
            </a:r>
            <a:r>
              <a:rPr lang="pt-B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Pasini</a:t>
            </a: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 Martins                                9297099</a:t>
            </a:r>
          </a:p>
          <a:p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Sofia Ramos                                                 9307418</a:t>
            </a:r>
          </a:p>
          <a:p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Thomas </a:t>
            </a:r>
            <a:r>
              <a:rPr lang="pt-B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Mozzer</a:t>
            </a: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9898905</a:t>
            </a: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98826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P </a:t>
            </a:r>
            <a:r>
              <a:rPr lang="el-GR" dirty="0" smtClean="0">
                <a:latin typeface="Arial" panose="020B0604020202020204" pitchFamily="34" charset="0"/>
                <a:cs typeface="Arial" panose="020B0604020202020204" pitchFamily="34" charset="0"/>
              </a:rPr>
              <a:t>η1 &gt; η2 </a:t>
            </a: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= 0,1247</a:t>
            </a:r>
          </a:p>
          <a:p>
            <a:pPr marL="0" indent="0" algn="ctr">
              <a:buNone/>
            </a:pPr>
            <a:endParaRPr lang="pt-B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P &gt; 0,05                         H0 é aceita</a:t>
            </a:r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endParaRPr lang="pt-BR" dirty="0"/>
          </a:p>
        </p:txBody>
      </p:sp>
      <p:sp>
        <p:nvSpPr>
          <p:cNvPr id="4" name="CaixaDeTexto 3"/>
          <p:cNvSpPr txBox="1"/>
          <p:nvPr/>
        </p:nvSpPr>
        <p:spPr>
          <a:xfrm>
            <a:off x="611560" y="476672"/>
            <a:ext cx="77048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Resultados</a:t>
            </a:r>
            <a:endParaRPr lang="pt-BR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Conector de seta reta 5"/>
          <p:cNvCxnSpPr/>
          <p:nvPr/>
        </p:nvCxnSpPr>
        <p:spPr>
          <a:xfrm>
            <a:off x="3563888" y="3068960"/>
            <a:ext cx="201622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147" name="Picture 3" descr="C:\Users\aluno\AppData\Local\Microsoft\Windows\INetCache\IE\P90LPV1R\Caracal001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613683"/>
            <a:ext cx="2809891" cy="2907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aluno\AppData\Local\Microsoft\Windows\INetCache\IE\8MDTYS9K\WhiteCat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8561" y="3613684"/>
            <a:ext cx="3103653" cy="2907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00841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Conclusão</a:t>
            </a: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pt-B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Existe relação entre castração e quantidade de ração consumida. Gatos castrados comem mais</a:t>
            </a:r>
            <a:r>
              <a:rPr lang="pt-BR" sz="2800" dirty="0" smtClean="0"/>
              <a:t>.</a:t>
            </a:r>
            <a:endParaRPr lang="pt-BR" sz="2800" dirty="0"/>
          </a:p>
        </p:txBody>
      </p:sp>
      <p:pic>
        <p:nvPicPr>
          <p:cNvPr id="7170" name="Picture 2" descr="C:\Users\aluno\AppData\Local\Microsoft\Windows\INetCache\IE\8MDTYS9K\gatos_persas_(10)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4005063"/>
            <a:ext cx="3024336" cy="2490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15246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pPr marL="0" indent="0" algn="ctr">
              <a:buNone/>
            </a:pP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50 gatos</a:t>
            </a: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Conector de seta reta 4"/>
          <p:cNvCxnSpPr/>
          <p:nvPr/>
        </p:nvCxnSpPr>
        <p:spPr>
          <a:xfrm flipH="1">
            <a:off x="3203848" y="980728"/>
            <a:ext cx="720080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Conector de seta reta 6"/>
          <p:cNvCxnSpPr/>
          <p:nvPr/>
        </p:nvCxnSpPr>
        <p:spPr>
          <a:xfrm>
            <a:off x="5292080" y="980728"/>
            <a:ext cx="792088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CaixaDeTexto 7"/>
          <p:cNvSpPr txBox="1"/>
          <p:nvPr/>
        </p:nvSpPr>
        <p:spPr>
          <a:xfrm>
            <a:off x="1969719" y="2315115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10 castrados                                               40 não castrados</a:t>
            </a: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" name="Conector de seta reta 13"/>
          <p:cNvCxnSpPr/>
          <p:nvPr/>
        </p:nvCxnSpPr>
        <p:spPr>
          <a:xfrm>
            <a:off x="3203848" y="3052660"/>
            <a:ext cx="1008112" cy="10801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Conector de seta reta 15"/>
          <p:cNvCxnSpPr/>
          <p:nvPr/>
        </p:nvCxnSpPr>
        <p:spPr>
          <a:xfrm flipH="1">
            <a:off x="5076056" y="3052660"/>
            <a:ext cx="1008112" cy="10801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CaixaDeTexto 25"/>
          <p:cNvSpPr txBox="1"/>
          <p:nvPr/>
        </p:nvSpPr>
        <p:spPr>
          <a:xfrm>
            <a:off x="3882877" y="4382468"/>
            <a:ext cx="1692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Independência</a:t>
            </a: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22058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 marL="0" indent="0" algn="ctr">
              <a:buNone/>
            </a:pP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Variáveis:</a:t>
            </a:r>
          </a:p>
          <a:p>
            <a:pPr marL="0" indent="0">
              <a:buNone/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pt-B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Castração                         Qualitativa nominal</a:t>
            </a:r>
          </a:p>
          <a:p>
            <a:pPr marL="0" indent="0">
              <a:buNone/>
            </a:pPr>
            <a:r>
              <a:rPr lang="pt-B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Ração                               Quantitativa contínua</a:t>
            </a:r>
          </a:p>
          <a:p>
            <a:pPr marL="0" indent="0">
              <a:buNone/>
            </a:pPr>
            <a:endParaRPr lang="pt-BR" sz="2800" dirty="0" smtClean="0"/>
          </a:p>
          <a:p>
            <a:pPr marL="0" indent="0" algn="ctr">
              <a:buNone/>
            </a:pPr>
            <a:r>
              <a:rPr lang="pt-B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Não paramétrica</a:t>
            </a:r>
          </a:p>
        </p:txBody>
      </p:sp>
      <p:cxnSp>
        <p:nvCxnSpPr>
          <p:cNvPr id="5" name="Conector de seta reta 4"/>
          <p:cNvCxnSpPr/>
          <p:nvPr/>
        </p:nvCxnSpPr>
        <p:spPr>
          <a:xfrm>
            <a:off x="2339752" y="1916832"/>
            <a:ext cx="172819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Conector de seta reta 6"/>
          <p:cNvCxnSpPr/>
          <p:nvPr/>
        </p:nvCxnSpPr>
        <p:spPr>
          <a:xfrm>
            <a:off x="1763688" y="2492896"/>
            <a:ext cx="230425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26" name="Picture 2" descr="C:\Users\aluno\AppData\Local\Microsoft\Windows\INetCache\IE\P90LPV1R\gato-lindo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686" y="3789040"/>
            <a:ext cx="2294591" cy="2924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luno\AppData\Local\Microsoft\Windows\INetCache\IE\8MDTYS9K\qual-a-melhor-ração-3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113076"/>
            <a:ext cx="3181655" cy="2276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35859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4471392" cy="2980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244" y="3501008"/>
            <a:ext cx="4471391" cy="2980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aixaDeTexto 3"/>
          <p:cNvSpPr txBox="1"/>
          <p:nvPr/>
        </p:nvSpPr>
        <p:spPr>
          <a:xfrm>
            <a:off x="5652120" y="1222955"/>
            <a:ext cx="28803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Média: 73,19</a:t>
            </a:r>
          </a:p>
          <a:p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N: 10</a:t>
            </a:r>
          </a:p>
          <a:p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Mediana: 77,07</a:t>
            </a:r>
          </a:p>
          <a:p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Desvio padrão: 14,44</a:t>
            </a: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811234" y="4391306"/>
            <a:ext cx="27363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Média: 66,09</a:t>
            </a:r>
          </a:p>
          <a:p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N: 40</a:t>
            </a:r>
          </a:p>
          <a:p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Mediana: 64,62</a:t>
            </a:r>
          </a:p>
          <a:p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Desvio padrão: 16,85</a:t>
            </a: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01213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600200"/>
            <a:ext cx="54864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383734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9685" y="1976938"/>
            <a:ext cx="4202795" cy="2801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789040"/>
            <a:ext cx="4217502" cy="2811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aixaDeTexto 3"/>
          <p:cNvSpPr txBox="1"/>
          <p:nvPr/>
        </p:nvSpPr>
        <p:spPr>
          <a:xfrm>
            <a:off x="971600" y="260648"/>
            <a:ext cx="73448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Testes de normalidade</a:t>
            </a:r>
            <a:endParaRPr lang="pt-B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3059832" y="1268760"/>
            <a:ext cx="33843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Anderson - Darling</a:t>
            </a:r>
            <a:endParaRPr lang="pt-B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74109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7451"/>
            <a:ext cx="7704856" cy="6669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68390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Hipóteses</a:t>
            </a: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pt-BR" smtClean="0">
                <a:latin typeface="Arial" panose="020B0604020202020204" pitchFamily="34" charset="0"/>
                <a:cs typeface="Arial" panose="020B0604020202020204" pitchFamily="34" charset="0"/>
              </a:rPr>
              <a:t>Alternativa </a:t>
            </a: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(H1)</a:t>
            </a:r>
          </a:p>
          <a:p>
            <a:pPr marL="0" indent="0" algn="ctr">
              <a:buNone/>
            </a:pP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Castrados ≤ não castrados</a:t>
            </a:r>
          </a:p>
          <a:p>
            <a:pPr marL="0" indent="0" algn="ctr">
              <a:buNone/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pt-B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Nula </a:t>
            </a: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(H0)</a:t>
            </a:r>
          </a:p>
          <a:p>
            <a:pPr marL="0" indent="0" algn="ctr">
              <a:buNone/>
            </a:pP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Castrados &gt; não castrados </a:t>
            </a: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92731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Teste de Mann-Whitney</a:t>
            </a:r>
            <a:r>
              <a:rPr lang="pt-BR" b="1" dirty="0"/>
              <a:t/>
            </a:r>
            <a:br>
              <a:rPr lang="pt-BR" b="1" dirty="0"/>
            </a:b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pt-BR" dirty="0"/>
              <a:t>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N  Mediana</a:t>
            </a:r>
          </a:p>
          <a:p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Ração castrados                  10   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77,07</a:t>
            </a:r>
          </a:p>
          <a:p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Ração não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castrados  </a:t>
            </a: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        40   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64,62</a:t>
            </a:r>
          </a:p>
          <a:p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A estimativa pontual </a:t>
            </a: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para          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η1 - η2 é 6,74</a:t>
            </a:r>
          </a:p>
          <a:p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O IC percentílico de 95,2 para </a:t>
            </a: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   η1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- η2 é (-4,79;20,31)</a:t>
            </a:r>
          </a:p>
          <a:p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D = 303,0</a:t>
            </a:r>
          </a:p>
          <a:p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Teste de </a:t>
            </a:r>
            <a:r>
              <a:rPr lang="el-GR" dirty="0">
                <a:latin typeface="Arial" panose="020B0604020202020204" pitchFamily="34" charset="0"/>
                <a:cs typeface="Arial" panose="020B0604020202020204" pitchFamily="34" charset="0"/>
              </a:rPr>
              <a:t>η1 = η2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versus </a:t>
            </a:r>
            <a:r>
              <a:rPr lang="el-GR" dirty="0">
                <a:latin typeface="Arial" panose="020B0604020202020204" pitchFamily="34" charset="0"/>
                <a:cs typeface="Arial" panose="020B0604020202020204" pitchFamily="34" charset="0"/>
              </a:rPr>
              <a:t>η1 &gt; η2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significativo a 0,1247</a:t>
            </a:r>
          </a:p>
        </p:txBody>
      </p:sp>
    </p:spTree>
    <p:extLst>
      <p:ext uri="{BB962C8B-B14F-4D97-AF65-F5344CB8AC3E}">
        <p14:creationId xmlns:p14="http://schemas.microsoft.com/office/powerpoint/2010/main" val="359895031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169</Words>
  <Application>Microsoft Office PowerPoint</Application>
  <PresentationFormat>Apresentação na tela (4:3)</PresentationFormat>
  <Paragraphs>48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11</vt:i4>
      </vt:variant>
    </vt:vector>
  </HeadingPairs>
  <TitlesOfParts>
    <vt:vector size="12" baseType="lpstr">
      <vt:lpstr>Tema do Office</vt:lpstr>
      <vt:lpstr>Relação entre castração e alimentação de gatos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Hipóteses</vt:lpstr>
      <vt:lpstr>Teste de Mann-Whitney </vt:lpstr>
      <vt:lpstr>Apresentação do PowerPoint</vt:lpstr>
      <vt:lpstr>Conclusão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Relação entre castração e alimentação de gatos</dc:title>
  <dc:creator>Dafne Fontoura de Lima</dc:creator>
  <cp:lastModifiedBy>perfil</cp:lastModifiedBy>
  <cp:revision>8</cp:revision>
  <dcterms:created xsi:type="dcterms:W3CDTF">2016-09-26T11:23:40Z</dcterms:created>
  <dcterms:modified xsi:type="dcterms:W3CDTF">2016-09-25T22:45:32Z</dcterms:modified>
</cp:coreProperties>
</file>