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8"/>
  </p:handout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9774238" cy="672465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4495" cy="336014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537416" y="0"/>
            <a:ext cx="4234495" cy="336014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/>
            </a:lvl1pPr>
          </a:lstStyle>
          <a:p>
            <a:fld id="{454C42E6-65FA-4951-B12C-EB5226BB16A0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6387542"/>
            <a:ext cx="4234495" cy="336014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537416" y="6387542"/>
            <a:ext cx="4234495" cy="336014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/>
            </a:lvl1pPr>
          </a:lstStyle>
          <a:p>
            <a:fld id="{22763127-8013-4E05-B29C-B7163438E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3863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CD356F7-21EF-4692-B67F-4AF5E81B840B}" type="datetimeFigureOut">
              <a:rPr lang="pt-BR" smtClean="0"/>
              <a:t>26/09/2016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t-BR" dirty="0" smtClean="0"/>
              <a:t>Grupo 1 – </a:t>
            </a:r>
            <a:r>
              <a:rPr lang="pt-BR" dirty="0" smtClean="0"/>
              <a:t>Proporção de Fêmeas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971800"/>
          </a:xfrm>
        </p:spPr>
        <p:txBody>
          <a:bodyPr>
            <a:noAutofit/>
          </a:bodyPr>
          <a:lstStyle/>
          <a:p>
            <a:r>
              <a:rPr lang="pt-BR" sz="1800" dirty="0" smtClean="0"/>
              <a:t>Ana Carolina </a:t>
            </a:r>
            <a:r>
              <a:rPr lang="pt-BR" sz="1800" dirty="0" err="1" smtClean="0"/>
              <a:t>Mizobe</a:t>
            </a:r>
            <a:r>
              <a:rPr lang="pt-BR" sz="1800" dirty="0"/>
              <a:t>		N° </a:t>
            </a:r>
            <a:r>
              <a:rPr lang="pt-BR" sz="1800" dirty="0" smtClean="0"/>
              <a:t>USP: 9881070</a:t>
            </a:r>
            <a:endParaRPr lang="pt-BR" sz="1800" dirty="0" smtClean="0"/>
          </a:p>
          <a:p>
            <a:r>
              <a:rPr lang="pt-BR" sz="1800" dirty="0" smtClean="0"/>
              <a:t>Bruno </a:t>
            </a:r>
            <a:r>
              <a:rPr lang="pt-BR" sz="1800" dirty="0" err="1" smtClean="0"/>
              <a:t>Yukio</a:t>
            </a:r>
            <a:r>
              <a:rPr lang="pt-BR" sz="1800" dirty="0" smtClean="0"/>
              <a:t> </a:t>
            </a:r>
            <a:r>
              <a:rPr lang="pt-BR" sz="1800" dirty="0" err="1" smtClean="0"/>
              <a:t>Yokota</a:t>
            </a:r>
            <a:r>
              <a:rPr lang="pt-BR" sz="1800" dirty="0" smtClean="0"/>
              <a:t>		N° USP: </a:t>
            </a:r>
            <a:r>
              <a:rPr lang="pt-BR" sz="1800" dirty="0" smtClean="0"/>
              <a:t>9819399</a:t>
            </a:r>
            <a:endParaRPr lang="pt-BR" sz="1800" dirty="0" smtClean="0"/>
          </a:p>
          <a:p>
            <a:r>
              <a:rPr lang="pt-BR" sz="1800" dirty="0" smtClean="0"/>
              <a:t>Juliana </a:t>
            </a:r>
            <a:r>
              <a:rPr lang="pt-BR" sz="1800" dirty="0" err="1" smtClean="0"/>
              <a:t>Yumi</a:t>
            </a:r>
            <a:r>
              <a:rPr lang="pt-BR" sz="1800" dirty="0" smtClean="0"/>
              <a:t> </a:t>
            </a:r>
            <a:r>
              <a:rPr lang="pt-BR" sz="1800" dirty="0" err="1" smtClean="0"/>
              <a:t>Kawai</a:t>
            </a:r>
            <a:r>
              <a:rPr lang="pt-BR" sz="1800" dirty="0"/>
              <a:t>		N° </a:t>
            </a:r>
            <a:r>
              <a:rPr lang="pt-BR" sz="1800" dirty="0" smtClean="0"/>
              <a:t>USP: 9324345</a:t>
            </a:r>
            <a:endParaRPr lang="pt-BR" sz="1800" dirty="0" smtClean="0"/>
          </a:p>
          <a:p>
            <a:r>
              <a:rPr lang="pt-BR" sz="1800" dirty="0" smtClean="0"/>
              <a:t>Letícia </a:t>
            </a:r>
            <a:r>
              <a:rPr lang="pt-BR" sz="1800" dirty="0" err="1" smtClean="0"/>
              <a:t>Hiromi</a:t>
            </a:r>
            <a:r>
              <a:rPr lang="pt-BR" sz="1800" dirty="0" smtClean="0"/>
              <a:t> </a:t>
            </a:r>
            <a:r>
              <a:rPr lang="pt-BR" sz="1800" dirty="0" err="1" smtClean="0"/>
              <a:t>Ogawa</a:t>
            </a:r>
            <a:r>
              <a:rPr lang="pt-BR" sz="1800" dirty="0"/>
              <a:t>		N° </a:t>
            </a:r>
            <a:r>
              <a:rPr lang="pt-BR" sz="1800" dirty="0" smtClean="0"/>
              <a:t>USP: 9867362</a:t>
            </a:r>
          </a:p>
          <a:p>
            <a:r>
              <a:rPr lang="pt-BR" sz="1800" dirty="0" smtClean="0"/>
              <a:t>Paula </a:t>
            </a:r>
            <a:r>
              <a:rPr lang="pt-BR" sz="1800" dirty="0" err="1" smtClean="0"/>
              <a:t>Emi</a:t>
            </a:r>
            <a:r>
              <a:rPr lang="pt-BR" sz="1800" dirty="0" smtClean="0"/>
              <a:t> </a:t>
            </a:r>
            <a:r>
              <a:rPr lang="pt-BR" sz="1800" dirty="0" err="1" smtClean="0"/>
              <a:t>Oyafuso</a:t>
            </a:r>
            <a:r>
              <a:rPr lang="pt-BR" sz="1800" dirty="0"/>
              <a:t>		N° </a:t>
            </a:r>
            <a:r>
              <a:rPr lang="pt-BR" sz="1800" dirty="0" smtClean="0"/>
              <a:t>USP: 9819083</a:t>
            </a:r>
            <a:endParaRPr lang="pt-BR" sz="1800" dirty="0" smtClean="0"/>
          </a:p>
          <a:p>
            <a:r>
              <a:rPr lang="pt-BR" sz="1800" dirty="0" smtClean="0"/>
              <a:t>Pedro Lemes </a:t>
            </a:r>
            <a:r>
              <a:rPr lang="pt-BR" sz="1800" dirty="0" err="1" smtClean="0"/>
              <a:t>Bazilio</a:t>
            </a:r>
            <a:r>
              <a:rPr lang="pt-BR" sz="1800" dirty="0"/>
              <a:t>		N° </a:t>
            </a:r>
            <a:r>
              <a:rPr lang="pt-BR" sz="1800" dirty="0" smtClean="0"/>
              <a:t>USP: 9819228</a:t>
            </a:r>
            <a:endParaRPr lang="pt-BR" sz="1800" dirty="0" smtClean="0"/>
          </a:p>
          <a:p>
            <a:r>
              <a:rPr lang="pt-BR" sz="1800" dirty="0" smtClean="0"/>
              <a:t>Thaís Caroline Taveira </a:t>
            </a:r>
            <a:r>
              <a:rPr lang="pt-BR" sz="1800" dirty="0"/>
              <a:t>Rosa	N° </a:t>
            </a:r>
            <a:r>
              <a:rPr lang="pt-BR" sz="1800" dirty="0" smtClean="0"/>
              <a:t>USP: 9819103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395057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62842"/>
            <a:ext cx="8193088" cy="5184576"/>
          </a:xfrm>
        </p:spPr>
        <p:txBody>
          <a:bodyPr>
            <a:normAutofit/>
          </a:bodyPr>
          <a:lstStyle/>
          <a:p>
            <a:pPr lvl="2">
              <a:buFontTx/>
              <a:buChar char="-"/>
            </a:pPr>
            <a:r>
              <a:rPr lang="pt-BR" sz="2800" b="1" dirty="0"/>
              <a:t>Problema</a:t>
            </a:r>
            <a:r>
              <a:rPr lang="pt-BR" sz="2800" dirty="0"/>
              <a:t>: saber se a proporção </a:t>
            </a:r>
            <a:r>
              <a:rPr lang="pt-BR" sz="2800" dirty="0" smtClean="0"/>
              <a:t>de fêmeas </a:t>
            </a:r>
            <a:r>
              <a:rPr lang="pt-BR" sz="2800" dirty="0"/>
              <a:t>é </a:t>
            </a:r>
            <a:r>
              <a:rPr lang="pt-BR" sz="2800" dirty="0" smtClean="0"/>
              <a:t>igual a 50%</a:t>
            </a:r>
          </a:p>
          <a:p>
            <a:pPr marL="914400" lvl="2" indent="0">
              <a:buNone/>
            </a:pPr>
            <a:endParaRPr lang="pt-BR" sz="2800" dirty="0" smtClean="0"/>
          </a:p>
          <a:p>
            <a:pPr lvl="2">
              <a:buFontTx/>
              <a:buChar char="-"/>
            </a:pPr>
            <a:r>
              <a:rPr lang="pt-BR" sz="2800" dirty="0" smtClean="0"/>
              <a:t>Uma </a:t>
            </a:r>
            <a:r>
              <a:rPr lang="pt-BR" sz="2800" dirty="0" smtClean="0"/>
              <a:t>única variável</a:t>
            </a:r>
            <a:r>
              <a:rPr lang="pt-BR" sz="2800" dirty="0" smtClean="0"/>
              <a:t>: </a:t>
            </a:r>
            <a:endParaRPr lang="pt-BR" sz="2800" dirty="0" smtClean="0"/>
          </a:p>
          <a:p>
            <a:pPr lvl="6">
              <a:buFontTx/>
              <a:buChar char="-"/>
            </a:pPr>
            <a:r>
              <a:rPr lang="pt-BR" sz="2800" dirty="0" smtClean="0"/>
              <a:t>Sexo </a:t>
            </a:r>
            <a:r>
              <a:rPr lang="pt-BR" sz="2800" dirty="0" smtClean="0"/>
              <a:t>(qualitativa nominal)</a:t>
            </a:r>
          </a:p>
          <a:p>
            <a:pPr lvl="2">
              <a:buFontTx/>
              <a:buChar char="-"/>
            </a:pPr>
            <a:endParaRPr lang="pt-BR" sz="2800" dirty="0" smtClean="0"/>
          </a:p>
          <a:p>
            <a:pPr lvl="2">
              <a:buFontTx/>
              <a:buChar char="-"/>
            </a:pPr>
            <a:r>
              <a:rPr lang="pt-BR" sz="2800" dirty="0" smtClean="0"/>
              <a:t>Um grupo, sem relação de dependência ou independência</a:t>
            </a:r>
          </a:p>
          <a:p>
            <a:pPr lvl="2">
              <a:buFontTx/>
              <a:buChar char="-"/>
            </a:pPr>
            <a:endParaRPr lang="pt-BR" sz="2800" dirty="0"/>
          </a:p>
          <a:p>
            <a:pPr lvl="2">
              <a:buFontTx/>
              <a:buChar char="-"/>
            </a:pPr>
            <a:r>
              <a:rPr lang="pt-BR" sz="2800" dirty="0" smtClean="0"/>
              <a:t>Amostra: 297 nascimentos (</a:t>
            </a:r>
            <a:r>
              <a:rPr lang="pt-BR" sz="2800" dirty="0"/>
              <a:t>167 </a:t>
            </a:r>
            <a:r>
              <a:rPr lang="pt-BR" sz="2800" dirty="0" smtClean="0"/>
              <a:t>fêmeas)</a:t>
            </a: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90600"/>
          </a:xfrm>
        </p:spPr>
        <p:txBody>
          <a:bodyPr/>
          <a:lstStyle/>
          <a:p>
            <a:r>
              <a:rPr lang="pt-BR" dirty="0" smtClean="0"/>
              <a:t>Descrição do problema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0419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para 1 proporção</a:t>
            </a:r>
            <a:endParaRPr lang="pt-B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77" y="1628800"/>
            <a:ext cx="9177753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 explicativo retangular com cantos arredondados 6"/>
          <p:cNvSpPr/>
          <p:nvPr/>
        </p:nvSpPr>
        <p:spPr>
          <a:xfrm>
            <a:off x="107504" y="3861048"/>
            <a:ext cx="8960784" cy="2672421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399401" y="4019372"/>
            <a:ext cx="84249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/>
              <a:t>Tamanho da amostra e Número esperado de eventos/sucessos: O teste utiliza a aproximação da </a:t>
            </a:r>
            <a:r>
              <a:rPr lang="pt-BR" sz="2000" dirty="0" smtClean="0"/>
              <a:t>normal </a:t>
            </a:r>
            <a:r>
              <a:rPr lang="pt-BR" sz="2000" dirty="0"/>
              <a:t>pela binomial, fenômeno que só é observado para amostras de tamanho relativamente "grande</a:t>
            </a:r>
            <a:r>
              <a:rPr lang="pt-BR" sz="2000" dirty="0" smtClean="0"/>
              <a:t>".</a:t>
            </a:r>
            <a:r>
              <a:rPr lang="pt-BR" sz="2000" dirty="0"/>
              <a:t> Para descobrir se a amostra possui tamanho adequado, utilizamos a </a:t>
            </a:r>
            <a:r>
              <a:rPr lang="pt-BR" sz="2000" dirty="0" smtClean="0"/>
              <a:t>seguinte </a:t>
            </a:r>
            <a:r>
              <a:rPr lang="pt-BR" sz="2000" dirty="0"/>
              <a:t>regra: A proporção de </a:t>
            </a:r>
          </a:p>
          <a:p>
            <a:r>
              <a:rPr lang="pt-BR" sz="2000" dirty="0"/>
              <a:t>sucessos deve ser tal que </a:t>
            </a:r>
            <a:r>
              <a:rPr lang="pt-BR" sz="2000" dirty="0" smtClean="0"/>
              <a:t>n </a:t>
            </a:r>
            <a:r>
              <a:rPr lang="pt-BR" sz="2000" dirty="0"/>
              <a:t>* p &gt; 10 </a:t>
            </a:r>
            <a:r>
              <a:rPr lang="pt-BR" sz="2000" dirty="0" smtClean="0"/>
              <a:t>E n </a:t>
            </a:r>
            <a:r>
              <a:rPr lang="pt-BR" sz="2000" dirty="0"/>
              <a:t>* (</a:t>
            </a:r>
            <a:r>
              <a:rPr lang="pt-BR" sz="2000" dirty="0" smtClean="0"/>
              <a:t>1-p</a:t>
            </a:r>
            <a:r>
              <a:rPr lang="pt-BR" sz="2000" dirty="0"/>
              <a:t>) &gt; </a:t>
            </a:r>
            <a:r>
              <a:rPr lang="pt-BR" sz="2000" dirty="0" smtClean="0"/>
              <a:t>10. </a:t>
            </a:r>
            <a:r>
              <a:rPr lang="pt-BR" sz="2000" dirty="0"/>
              <a:t>Ou seja, a amostra deve conter pelo menos 10 </a:t>
            </a:r>
            <a:r>
              <a:rPr lang="pt-BR" sz="2000" dirty="0" smtClean="0"/>
              <a:t>sucessos </a:t>
            </a:r>
            <a:r>
              <a:rPr lang="pt-BR" sz="2000" dirty="0"/>
              <a:t>e 10 </a:t>
            </a:r>
            <a:r>
              <a:rPr lang="pt-BR" sz="2000" dirty="0" smtClean="0"/>
              <a:t>não-sucessos.</a:t>
            </a:r>
            <a:endParaRPr lang="pt-BR" sz="20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468635" y="2780928"/>
            <a:ext cx="8207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Premissas: distribuição binomial e proporção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3636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Teste para 1 proporção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pt-BR" dirty="0"/>
              <a:t>H0: proporção de fêmeas é igual a 50%</a:t>
            </a:r>
          </a:p>
          <a:p>
            <a:pPr marL="285750" indent="-285750"/>
            <a:r>
              <a:rPr lang="pt-BR" dirty="0"/>
              <a:t>H1: proporção de fêmeas é diferente de 50%</a:t>
            </a:r>
          </a:p>
          <a:p>
            <a:pPr marL="285750" indent="-285750"/>
            <a:r>
              <a:rPr lang="pt-BR" dirty="0"/>
              <a:t>P valor=0,0318</a:t>
            </a:r>
          </a:p>
          <a:p>
            <a:pPr marL="285750" indent="-285750"/>
            <a:r>
              <a:rPr lang="pt-BR" dirty="0"/>
              <a:t>Rejeita H0 e aceita H1</a:t>
            </a:r>
          </a:p>
          <a:p>
            <a:endParaRPr lang="pt-BR" dirty="0"/>
          </a:p>
        </p:txBody>
      </p:sp>
      <p:grpSp>
        <p:nvGrpSpPr>
          <p:cNvPr id="5" name="Grupo 4"/>
          <p:cNvGrpSpPr/>
          <p:nvPr/>
        </p:nvGrpSpPr>
        <p:grpSpPr>
          <a:xfrm>
            <a:off x="1526741" y="3501590"/>
            <a:ext cx="6090518" cy="3240360"/>
            <a:chOff x="641722" y="3933056"/>
            <a:chExt cx="5330222" cy="2664296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3933056"/>
              <a:ext cx="5288376" cy="266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tângulo 6"/>
            <p:cNvSpPr/>
            <p:nvPr/>
          </p:nvSpPr>
          <p:spPr>
            <a:xfrm>
              <a:off x="2915816" y="5265204"/>
              <a:ext cx="1296144" cy="17809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 7"/>
            <p:cNvSpPr/>
            <p:nvPr/>
          </p:nvSpPr>
          <p:spPr>
            <a:xfrm>
              <a:off x="641722" y="5589240"/>
              <a:ext cx="2572180" cy="3600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84851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para 1 proporção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Distribuição de frequência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20"/>
          <a:stretch/>
        </p:blipFill>
        <p:spPr bwMode="auto">
          <a:xfrm>
            <a:off x="5066649" y="3068959"/>
            <a:ext cx="3784053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93829"/>
            <a:ext cx="4671113" cy="4664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540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Pela rejeição da Hipótese Nula (H0), conclui-se que a porcentagem de fêmeas é diferente de 50%, ou seja, a razão entre machos e fêmeas não é 1:1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2337067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ilho">
  <a:themeElements>
    <a:clrScheme name="Brilho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scritório Clássico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rilh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202</TotalTime>
  <Words>214</Words>
  <Application>Microsoft Office PowerPoint</Application>
  <PresentationFormat>Apresentação na tela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Brilho</vt:lpstr>
      <vt:lpstr>Grupo 1 – Proporção de Fêmeas</vt:lpstr>
      <vt:lpstr>Descrição do problema</vt:lpstr>
      <vt:lpstr>Teste para 1 proporção</vt:lpstr>
      <vt:lpstr>Teste para 1 proporção</vt:lpstr>
      <vt:lpstr>Teste para 1 proporção</vt:lpstr>
      <vt:lpstr>Conclusão</vt:lpstr>
    </vt:vector>
  </TitlesOfParts>
  <Company>Universidade de São Paulo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1 – Melhor Dieta</dc:title>
  <dc:creator>perfil</dc:creator>
  <cp:lastModifiedBy>Aluno</cp:lastModifiedBy>
  <cp:revision>28</cp:revision>
  <cp:lastPrinted>2016-09-12T13:13:09Z</cp:lastPrinted>
  <dcterms:created xsi:type="dcterms:W3CDTF">2016-09-12T11:20:43Z</dcterms:created>
  <dcterms:modified xsi:type="dcterms:W3CDTF">2016-09-26T12:38:54Z</dcterms:modified>
</cp:coreProperties>
</file>