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  <p:sldId id="265" r:id="rId10"/>
    <p:sldId id="264" r:id="rId11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tângu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grpSp>
        <p:nvGrpSpPr>
          <p:cNvPr id="2" name="Gru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a liv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ector reto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AA909C7-F7BF-4234-B21E-5C1AB0A2C5C9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9992743-1429-45F8-B4C4-6E21D0BB2990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A909C7-F7BF-4234-B21E-5C1AB0A2C5C9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992743-1429-45F8-B4C4-6E21D0BB2990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A909C7-F7BF-4234-B21E-5C1AB0A2C5C9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992743-1429-45F8-B4C4-6E21D0BB2990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A909C7-F7BF-4234-B21E-5C1AB0A2C5C9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992743-1429-45F8-B4C4-6E21D0BB2990}" type="slidenum">
              <a:rPr lang="pt-BR" smtClean="0"/>
              <a:t>‹nº›</a:t>
            </a:fld>
            <a:endParaRPr lang="pt-BR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A909C7-F7BF-4234-B21E-5C1AB0A2C5C9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992743-1429-45F8-B4C4-6E21D0BB2990}" type="slidenum">
              <a:rPr lang="pt-BR" smtClean="0"/>
              <a:t>‹nº›</a:t>
            </a:fld>
            <a:endParaRPr lang="pt-BR"/>
          </a:p>
        </p:txBody>
      </p:sp>
      <p:sp>
        <p:nvSpPr>
          <p:cNvPr id="7" name="Divis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ivis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A909C7-F7BF-4234-B21E-5C1AB0A2C5C9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992743-1429-45F8-B4C4-6E21D0BB2990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A909C7-F7BF-4234-B21E-5C1AB0A2C5C9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992743-1429-45F8-B4C4-6E21D0BB2990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A909C7-F7BF-4234-B21E-5C1AB0A2C5C9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992743-1429-45F8-B4C4-6E21D0BB2990}" type="slidenum">
              <a:rPr lang="pt-BR" smtClean="0"/>
              <a:t>‹nº›</a:t>
            </a:fld>
            <a:endParaRPr lang="pt-BR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A909C7-F7BF-4234-B21E-5C1AB0A2C5C9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992743-1429-45F8-B4C4-6E21D0BB2990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AA909C7-F7BF-4234-B21E-5C1AB0A2C5C9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992743-1429-45F8-B4C4-6E21D0BB2990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AA909C7-F7BF-4234-B21E-5C1AB0A2C5C9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9992743-1429-45F8-B4C4-6E21D0BB2990}" type="slidenum">
              <a:rPr lang="pt-BR" smtClean="0"/>
              <a:t>‹nº›</a:t>
            </a:fld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ângulo retângu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ector reto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ivis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ivis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AA909C7-F7BF-4234-B21E-5C1AB0A2C5C9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9992743-1429-45F8-B4C4-6E21D0BB2990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55576" y="1052736"/>
            <a:ext cx="7772400" cy="1683618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GRUPO 3</a:t>
            </a:r>
            <a:br>
              <a:rPr lang="pt-BR" dirty="0" smtClean="0"/>
            </a:br>
            <a:r>
              <a:rPr lang="pt-BR" dirty="0" smtClean="0"/>
              <a:t>Relação entre idade e diarreia em cães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9512" y="2780928"/>
            <a:ext cx="5760640" cy="2736304"/>
          </a:xfrm>
        </p:spPr>
        <p:txBody>
          <a:bodyPr>
            <a:noAutofit/>
          </a:bodyPr>
          <a:lstStyle/>
          <a:p>
            <a:pPr algn="l"/>
            <a:r>
              <a:rPr lang="pt-BR" sz="1800" b="1" dirty="0" smtClean="0">
                <a:solidFill>
                  <a:schemeClr val="tx1"/>
                </a:solidFill>
              </a:rPr>
              <a:t>Ana Clara </a:t>
            </a:r>
            <a:r>
              <a:rPr lang="pt-BR" sz="1800" b="1" dirty="0" err="1" smtClean="0">
                <a:solidFill>
                  <a:schemeClr val="tx1"/>
                </a:solidFill>
              </a:rPr>
              <a:t>Kohara</a:t>
            </a:r>
            <a:r>
              <a:rPr lang="pt-BR" sz="1800" b="1" dirty="0" smtClean="0">
                <a:solidFill>
                  <a:schemeClr val="tx1"/>
                </a:solidFill>
              </a:rPr>
              <a:t> Roman  9819260</a:t>
            </a:r>
          </a:p>
          <a:p>
            <a:pPr algn="l"/>
            <a:r>
              <a:rPr lang="pt-BR" sz="1800" b="1" dirty="0" smtClean="0">
                <a:solidFill>
                  <a:schemeClr val="tx1"/>
                </a:solidFill>
              </a:rPr>
              <a:t>Eduardo Archanjo </a:t>
            </a:r>
            <a:r>
              <a:rPr lang="pt-BR" sz="1800" b="1" dirty="0" err="1" smtClean="0">
                <a:solidFill>
                  <a:schemeClr val="tx1"/>
                </a:solidFill>
              </a:rPr>
              <a:t>Paladini</a:t>
            </a:r>
            <a:r>
              <a:rPr lang="pt-BR" sz="1800" b="1" dirty="0" smtClean="0">
                <a:solidFill>
                  <a:schemeClr val="tx1"/>
                </a:solidFill>
              </a:rPr>
              <a:t>  9819340</a:t>
            </a:r>
          </a:p>
          <a:p>
            <a:pPr algn="l"/>
            <a:r>
              <a:rPr lang="pt-BR" sz="1800" b="1" dirty="0" smtClean="0">
                <a:solidFill>
                  <a:schemeClr val="tx1"/>
                </a:solidFill>
              </a:rPr>
              <a:t>Fernanda Yamamoto Tavares  9819191</a:t>
            </a:r>
          </a:p>
          <a:p>
            <a:pPr algn="l"/>
            <a:r>
              <a:rPr lang="pt-BR" sz="1800" b="1" dirty="0" smtClean="0">
                <a:solidFill>
                  <a:schemeClr val="tx1"/>
                </a:solidFill>
              </a:rPr>
              <a:t>Gabriel Siqueira dos Santos  9819041</a:t>
            </a:r>
            <a:endParaRPr lang="pt-BR" sz="1800" b="1" dirty="0" smtClean="0">
              <a:solidFill>
                <a:schemeClr val="tx1"/>
              </a:solidFill>
            </a:endParaRPr>
          </a:p>
          <a:p>
            <a:pPr algn="l"/>
            <a:r>
              <a:rPr lang="pt-BR" sz="1800" b="1" dirty="0" smtClean="0">
                <a:solidFill>
                  <a:schemeClr val="tx1"/>
                </a:solidFill>
              </a:rPr>
              <a:t>Giovanna </a:t>
            </a:r>
            <a:r>
              <a:rPr lang="pt-BR" sz="1800" b="1" dirty="0" err="1" smtClean="0">
                <a:solidFill>
                  <a:schemeClr val="tx1"/>
                </a:solidFill>
              </a:rPr>
              <a:t>Nalin</a:t>
            </a:r>
            <a:r>
              <a:rPr lang="pt-BR" sz="1800" b="1" dirty="0" smtClean="0">
                <a:solidFill>
                  <a:schemeClr val="tx1"/>
                </a:solidFill>
              </a:rPr>
              <a:t> </a:t>
            </a:r>
            <a:r>
              <a:rPr lang="pt-BR" sz="1800" b="1" dirty="0" err="1" smtClean="0">
                <a:solidFill>
                  <a:schemeClr val="tx1"/>
                </a:solidFill>
              </a:rPr>
              <a:t>Parmegiani</a:t>
            </a:r>
            <a:r>
              <a:rPr lang="pt-BR" sz="1800" b="1" dirty="0" smtClean="0">
                <a:solidFill>
                  <a:schemeClr val="tx1"/>
                </a:solidFill>
              </a:rPr>
              <a:t>  9819131</a:t>
            </a:r>
          </a:p>
          <a:p>
            <a:pPr algn="l"/>
            <a:r>
              <a:rPr lang="pt-BR" sz="1800" b="1" dirty="0" smtClean="0">
                <a:solidFill>
                  <a:schemeClr val="tx1"/>
                </a:solidFill>
              </a:rPr>
              <a:t>Victor Diniz Cabral  9819301</a:t>
            </a:r>
          </a:p>
          <a:p>
            <a:pPr algn="l"/>
            <a:r>
              <a:rPr lang="pt-BR" sz="1800" b="1" dirty="0" smtClean="0">
                <a:solidFill>
                  <a:schemeClr val="tx1"/>
                </a:solidFill>
              </a:rPr>
              <a:t>Tatiane Neves </a:t>
            </a:r>
            <a:r>
              <a:rPr lang="pt-BR" sz="1800" b="1" dirty="0" err="1" smtClean="0">
                <a:solidFill>
                  <a:schemeClr val="tx1"/>
                </a:solidFill>
              </a:rPr>
              <a:t>Paoli</a:t>
            </a:r>
            <a:r>
              <a:rPr lang="pt-BR" sz="1800" b="1" dirty="0" smtClean="0">
                <a:solidFill>
                  <a:schemeClr val="tx1"/>
                </a:solidFill>
              </a:rPr>
              <a:t>  9819315	</a:t>
            </a:r>
          </a:p>
        </p:txBody>
      </p:sp>
    </p:spTree>
    <p:extLst>
      <p:ext uri="{BB962C8B-B14F-4D97-AF65-F5344CB8AC3E}">
        <p14:creationId xmlns:p14="http://schemas.microsoft.com/office/powerpoint/2010/main" val="2939895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Como as frequências são diferentes, há relação entre as idades e ter diarreia de origem parasitária.  </a:t>
            </a: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Conclusão </a:t>
            </a:r>
            <a:endParaRPr lang="pt-BR" dirty="0"/>
          </a:p>
        </p:txBody>
      </p:sp>
      <p:pic>
        <p:nvPicPr>
          <p:cNvPr id="7170" name="Picture 2" descr="Resultado de imagem para cãe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51"/>
          <a:stretch/>
        </p:blipFill>
        <p:spPr bwMode="auto">
          <a:xfrm>
            <a:off x="2627784" y="3573016"/>
            <a:ext cx="6162675" cy="264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004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Variável 1 </a:t>
            </a:r>
          </a:p>
          <a:p>
            <a:pPr marL="109728" indent="0">
              <a:buNone/>
            </a:pPr>
            <a:r>
              <a:rPr lang="pt-BR" dirty="0" smtClean="0"/>
              <a:t>JOVEM </a:t>
            </a:r>
          </a:p>
          <a:p>
            <a:pPr marL="109728" indent="0">
              <a:buNone/>
            </a:pPr>
            <a:r>
              <a:rPr lang="pt-BR" dirty="0" smtClean="0"/>
              <a:t>ADULTO </a:t>
            </a:r>
          </a:p>
          <a:p>
            <a:pPr marL="109728" indent="0">
              <a:buNone/>
            </a:pPr>
            <a:r>
              <a:rPr lang="pt-BR" dirty="0" smtClean="0"/>
              <a:t>IDOSO</a:t>
            </a:r>
          </a:p>
          <a:p>
            <a:pPr marL="109728" indent="0">
              <a:buNone/>
            </a:pPr>
            <a:r>
              <a:rPr lang="pt-BR" sz="2000" dirty="0" smtClean="0"/>
              <a:t>QUALITATIVA ORDINAL      QUALITATIVA NOMINAL</a:t>
            </a:r>
          </a:p>
          <a:p>
            <a:pPr marL="109728" indent="0">
              <a:buNone/>
            </a:pPr>
            <a:r>
              <a:rPr lang="pt-BR" dirty="0" smtClean="0"/>
              <a:t> </a:t>
            </a:r>
          </a:p>
          <a:p>
            <a:r>
              <a:rPr lang="pt-BR" dirty="0" smtClean="0"/>
              <a:t> Variável 2</a:t>
            </a:r>
          </a:p>
          <a:p>
            <a:pPr marL="109728" indent="0">
              <a:buNone/>
            </a:pPr>
            <a:r>
              <a:rPr lang="pt-BR" dirty="0" smtClean="0"/>
              <a:t>SIM (tem diarreia)</a:t>
            </a:r>
          </a:p>
          <a:p>
            <a:pPr marL="109728" indent="0">
              <a:buNone/>
            </a:pPr>
            <a:r>
              <a:rPr lang="pt-BR" dirty="0" smtClean="0"/>
              <a:t>NÃO (não tem diarreia)</a:t>
            </a:r>
          </a:p>
          <a:p>
            <a:pPr marL="109728" indent="0">
              <a:buNone/>
            </a:pPr>
            <a:r>
              <a:rPr lang="pt-BR" sz="2000" dirty="0" smtClean="0"/>
              <a:t>QUALITATIVA NOMINAL</a:t>
            </a:r>
          </a:p>
          <a:p>
            <a:pPr marL="109728" indent="0">
              <a:buNone/>
            </a:pPr>
            <a:endParaRPr lang="pt-BR" dirty="0" smtClean="0"/>
          </a:p>
          <a:p>
            <a:pPr marL="109728" indent="0">
              <a:buNone/>
            </a:pPr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 Variáveis </a:t>
            </a:r>
            <a:endParaRPr lang="pt-BR" dirty="0"/>
          </a:p>
        </p:txBody>
      </p:sp>
      <p:cxnSp>
        <p:nvCxnSpPr>
          <p:cNvPr id="5" name="Conector de seta reta 4"/>
          <p:cNvCxnSpPr/>
          <p:nvPr/>
        </p:nvCxnSpPr>
        <p:spPr>
          <a:xfrm>
            <a:off x="3563888" y="3501008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eta para a direita 10"/>
          <p:cNvSpPr/>
          <p:nvPr/>
        </p:nvSpPr>
        <p:spPr>
          <a:xfrm flipV="1">
            <a:off x="3635896" y="3501007"/>
            <a:ext cx="288032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839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Amostra de 400 cães </a:t>
            </a:r>
          </a:p>
          <a:p>
            <a:r>
              <a:rPr lang="pt-BR" dirty="0" smtClean="0"/>
              <a:t>3 grupos</a:t>
            </a:r>
          </a:p>
          <a:p>
            <a:pPr marL="109728" indent="0">
              <a:buNone/>
            </a:pPr>
            <a:r>
              <a:rPr lang="pt-BR" sz="2000" dirty="0" smtClean="0"/>
              <a:t>JOVEM (70)</a:t>
            </a:r>
          </a:p>
          <a:p>
            <a:pPr marL="109728" indent="0">
              <a:buNone/>
            </a:pPr>
            <a:r>
              <a:rPr lang="pt-BR" sz="2000" dirty="0" smtClean="0"/>
              <a:t>ADULTO (200)</a:t>
            </a:r>
          </a:p>
          <a:p>
            <a:pPr marL="109728" indent="0">
              <a:buNone/>
            </a:pPr>
            <a:r>
              <a:rPr lang="pt-BR" sz="2000" dirty="0" smtClean="0"/>
              <a:t>IDOSO (130)</a:t>
            </a:r>
          </a:p>
          <a:p>
            <a:r>
              <a:rPr lang="pt-BR" dirty="0" smtClean="0"/>
              <a:t>Grupos independentes </a:t>
            </a: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Amostra</a:t>
            </a:r>
            <a:endParaRPr lang="pt-BR" dirty="0"/>
          </a:p>
        </p:txBody>
      </p:sp>
      <p:pic>
        <p:nvPicPr>
          <p:cNvPr id="3074" name="Picture 2" descr="Resultado de imagem para cã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725144"/>
            <a:ext cx="2785866" cy="1741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979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Gráfico</a:t>
            </a:r>
            <a:endParaRPr lang="pt-B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2" t="23597" r="38207" b="5752"/>
          <a:stretch/>
        </p:blipFill>
        <p:spPr bwMode="auto">
          <a:xfrm>
            <a:off x="611560" y="1328614"/>
            <a:ext cx="7848872" cy="516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395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251520" y="285293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pt-BR" sz="6000" dirty="0" smtClean="0"/>
              <a:t>Há relação entre ter diarreia de origem parasitária e a idade? </a:t>
            </a:r>
            <a:endParaRPr lang="pt-BR" sz="6000" dirty="0"/>
          </a:p>
        </p:txBody>
      </p:sp>
    </p:spTree>
    <p:extLst>
      <p:ext uri="{BB962C8B-B14F-4D97-AF65-F5344CB8AC3E}">
        <p14:creationId xmlns:p14="http://schemas.microsoft.com/office/powerpoint/2010/main" val="3420968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Teste de associação </a:t>
            </a:r>
            <a:endParaRPr lang="pt-B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62" t="19630" r="10462" b="70311"/>
          <a:stretch/>
        </p:blipFill>
        <p:spPr bwMode="auto">
          <a:xfrm>
            <a:off x="611560" y="1916832"/>
            <a:ext cx="7485402" cy="515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755576" y="2924944"/>
            <a:ext cx="53285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Pelo teste </a:t>
            </a:r>
            <a:r>
              <a:rPr lang="pt-BR" dirty="0" err="1" smtClean="0"/>
              <a:t>qui</a:t>
            </a:r>
            <a:r>
              <a:rPr lang="pt-BR" dirty="0" smtClean="0"/>
              <a:t>-quadrado, temos: </a:t>
            </a:r>
          </a:p>
          <a:p>
            <a:r>
              <a:rPr lang="pt-BR" dirty="0" smtClean="0"/>
              <a:t>H0 (nula) : Não há associação entre as duas variáveis </a:t>
            </a:r>
          </a:p>
          <a:p>
            <a:r>
              <a:rPr lang="pt-BR" dirty="0" smtClean="0"/>
              <a:t>H1 (alternativa) : Há associação entre as duas variáveis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912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Premissa</a:t>
            </a:r>
          </a:p>
          <a:p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Teste de associação: </a:t>
            </a:r>
            <a:r>
              <a:rPr lang="pt-BR" dirty="0" err="1" smtClean="0"/>
              <a:t>qui</a:t>
            </a:r>
            <a:r>
              <a:rPr lang="pt-BR" dirty="0" smtClean="0"/>
              <a:t>-quadrado</a:t>
            </a:r>
            <a:endParaRPr lang="pt-BR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6573506"/>
              </p:ext>
            </p:extLst>
          </p:nvPr>
        </p:nvGraphicFramePr>
        <p:xfrm>
          <a:off x="683568" y="1988840"/>
          <a:ext cx="4102100" cy="571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15214"/>
                <a:gridCol w="1256328"/>
                <a:gridCol w="1018387"/>
                <a:gridCol w="812171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Jovem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Adulto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Idoso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SIM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 smtClean="0">
                          <a:effectLst/>
                        </a:rPr>
                        <a:t>43,5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 smtClean="0">
                          <a:effectLst/>
                        </a:rPr>
                        <a:t>28,27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NÃO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 smtClean="0">
                          <a:effectLst/>
                        </a:rPr>
                        <a:t>24,77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 smtClean="0">
                          <a:effectLst/>
                        </a:rPr>
                        <a:t>156,5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 smtClean="0">
                          <a:effectLst/>
                        </a:rPr>
                        <a:t>101,72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CaixaDeTexto 4"/>
          <p:cNvSpPr txBox="1"/>
          <p:nvPr/>
        </p:nvSpPr>
        <p:spPr>
          <a:xfrm>
            <a:off x="755576" y="2780928"/>
            <a:ext cx="3960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 smtClean="0"/>
              <a:t>O valor de cada célula </a:t>
            </a:r>
            <a:r>
              <a:rPr lang="pt-BR" sz="2000" dirty="0"/>
              <a:t>é</a:t>
            </a:r>
            <a:r>
              <a:rPr lang="pt-BR" sz="2000" dirty="0" smtClean="0"/>
              <a:t> maior que 5</a:t>
            </a: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299596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Teste de associação: </a:t>
            </a:r>
            <a:r>
              <a:rPr lang="pt-BR" dirty="0" err="1" smtClean="0"/>
              <a:t>qui</a:t>
            </a:r>
            <a:r>
              <a:rPr lang="pt-BR" dirty="0" smtClean="0"/>
              <a:t>-quadrado</a:t>
            </a:r>
            <a:endParaRPr lang="pt-BR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57" t="31345" r="27550" b="28768"/>
          <a:stretch/>
        </p:blipFill>
        <p:spPr bwMode="auto">
          <a:xfrm>
            <a:off x="611560" y="1052736"/>
            <a:ext cx="5760640" cy="39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5838939" y="1628800"/>
            <a:ext cx="194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P&lt;0,05: Hipótese nula não é válida  </a:t>
            </a:r>
            <a:endParaRPr lang="pt-BR" b="1" dirty="0"/>
          </a:p>
        </p:txBody>
      </p:sp>
      <p:sp>
        <p:nvSpPr>
          <p:cNvPr id="8" name="CaixaDeTexto 7"/>
          <p:cNvSpPr txBox="1"/>
          <p:nvPr/>
        </p:nvSpPr>
        <p:spPr>
          <a:xfrm>
            <a:off x="5838939" y="2636912"/>
            <a:ext cx="20454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Erro 1 = 5%</a:t>
            </a:r>
          </a:p>
          <a:p>
            <a:endParaRPr lang="pt-BR" b="1" dirty="0"/>
          </a:p>
          <a:p>
            <a:r>
              <a:rPr lang="pt-BR" b="1" dirty="0" smtClean="0"/>
              <a:t>Quando P&lt;0,05 a hipótese H1 é válida </a:t>
            </a:r>
            <a:endParaRPr lang="pt-BR" b="1" dirty="0"/>
          </a:p>
        </p:txBody>
      </p:sp>
      <p:sp>
        <p:nvSpPr>
          <p:cNvPr id="9" name="CaixaDeTexto 8"/>
          <p:cNvSpPr txBox="1"/>
          <p:nvPr/>
        </p:nvSpPr>
        <p:spPr>
          <a:xfrm>
            <a:off x="395536" y="4941168"/>
            <a:ext cx="79928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/>
              <a:t>O valor esperado é obtido quando se considera uma distribuição aleatória na qual os valores não possuem relação entre si. </a:t>
            </a:r>
          </a:p>
          <a:p>
            <a:r>
              <a:rPr lang="pt-BR" sz="1600" dirty="0" err="1" smtClean="0"/>
              <a:t>Ex</a:t>
            </a:r>
            <a:r>
              <a:rPr lang="pt-BR" sz="1600" dirty="0" smtClean="0"/>
              <a:t>: O valor esperado para o adulto é de 43,50 e o obtido é de 23; concluindo-se que a idade influencia no fato de ter diarreia ou não. Se os dois valores     </a:t>
            </a:r>
          </a:p>
          <a:p>
            <a:r>
              <a:rPr lang="pt-BR" sz="1600" dirty="0"/>
              <a:t>	</a:t>
            </a:r>
            <a:r>
              <a:rPr lang="pt-BR" sz="1600" dirty="0" smtClean="0"/>
              <a:t>fossem próximos, P provavelmente seria maior que 0,05</a:t>
            </a: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53305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Jovem                                </a:t>
            </a:r>
          </a:p>
          <a:p>
            <a:pPr marL="109728" indent="0">
              <a:buNone/>
            </a:pPr>
            <a:r>
              <a:rPr lang="pt-BR" dirty="0" smtClean="0"/>
              <a:t>SIM: 24/70 = </a:t>
            </a:r>
            <a:r>
              <a:rPr lang="pt-BR" dirty="0" smtClean="0">
                <a:solidFill>
                  <a:schemeClr val="accent3"/>
                </a:solidFill>
              </a:rPr>
              <a:t>0,342</a:t>
            </a:r>
          </a:p>
          <a:p>
            <a:pPr marL="109728" indent="0">
              <a:buNone/>
            </a:pPr>
            <a:r>
              <a:rPr lang="pt-BR" dirty="0" smtClean="0"/>
              <a:t>NÃO: 46/70 = 0,658</a:t>
            </a:r>
          </a:p>
          <a:p>
            <a:r>
              <a:rPr lang="pt-BR" dirty="0" smtClean="0"/>
              <a:t>Adulto</a:t>
            </a:r>
          </a:p>
          <a:p>
            <a:pPr marL="109728" indent="0">
              <a:buNone/>
            </a:pPr>
            <a:r>
              <a:rPr lang="pt-BR" dirty="0" smtClean="0"/>
              <a:t>SIM: 23/200 = 0,115</a:t>
            </a:r>
          </a:p>
          <a:p>
            <a:pPr marL="109728" indent="0">
              <a:buNone/>
            </a:pPr>
            <a:r>
              <a:rPr lang="pt-BR" dirty="0" smtClean="0"/>
              <a:t>NÃO: 177/200 = 0,885</a:t>
            </a:r>
          </a:p>
          <a:p>
            <a:r>
              <a:rPr lang="pt-BR" dirty="0" smtClean="0"/>
              <a:t>IDOSO</a:t>
            </a:r>
          </a:p>
          <a:p>
            <a:pPr marL="109728" indent="0">
              <a:buNone/>
            </a:pPr>
            <a:r>
              <a:rPr lang="pt-BR" dirty="0" smtClean="0"/>
              <a:t>SIM: 40/130 = </a:t>
            </a:r>
            <a:r>
              <a:rPr lang="pt-BR" dirty="0" smtClean="0">
                <a:solidFill>
                  <a:schemeClr val="accent3"/>
                </a:solidFill>
              </a:rPr>
              <a:t>0,308</a:t>
            </a:r>
          </a:p>
          <a:p>
            <a:pPr marL="109728" indent="0">
              <a:buNone/>
            </a:pPr>
            <a:r>
              <a:rPr lang="pt-BR" dirty="0" smtClean="0"/>
              <a:t>NÃO: 90/130 = 0,692</a:t>
            </a: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Frequências 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5724128" y="1556792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A diarreia de origem parasitária ocorre com maior frequência em jovens e idosos. 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15151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99</TotalTime>
  <Words>299</Words>
  <Application>Microsoft Office PowerPoint</Application>
  <PresentationFormat>Apresentação na tela (4:3)</PresentationFormat>
  <Paragraphs>67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1" baseType="lpstr">
      <vt:lpstr>Concurso</vt:lpstr>
      <vt:lpstr>GRUPO 3 Relação entre idade e diarreia em cães</vt:lpstr>
      <vt:lpstr> Variáveis </vt:lpstr>
      <vt:lpstr>Amostra</vt:lpstr>
      <vt:lpstr>Gráfico</vt:lpstr>
      <vt:lpstr>Há relação entre ter diarreia de origem parasitária e a idade? </vt:lpstr>
      <vt:lpstr>Teste de associação </vt:lpstr>
      <vt:lpstr>Teste de associação: qui-quadrado</vt:lpstr>
      <vt:lpstr>Teste de associação: qui-quadrado</vt:lpstr>
      <vt:lpstr>Frequências </vt:lpstr>
      <vt:lpstr>Conclusão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GRUPO 3 Correlação entre idade e diarreia em cães</dc:title>
  <dc:creator>Aluno</dc:creator>
  <cp:lastModifiedBy>Aluno</cp:lastModifiedBy>
  <cp:revision>12</cp:revision>
  <dcterms:created xsi:type="dcterms:W3CDTF">2016-09-26T11:09:28Z</dcterms:created>
  <dcterms:modified xsi:type="dcterms:W3CDTF">2016-09-26T12:48:40Z</dcterms:modified>
</cp:coreProperties>
</file>