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5" r:id="rId5"/>
    <p:sldId id="259" r:id="rId6"/>
    <p:sldId id="263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137775C-BDBA-49B4-8B65-E687E3233DE0}" type="datetimeFigureOut">
              <a:rPr lang="pt-BR" smtClean="0"/>
              <a:t>02/10/2016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564CEBB-D030-41C8-89AC-D024C986A107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Grupo 12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Castração de gatos vantajosa ou não?</a:t>
            </a:r>
          </a:p>
          <a:p>
            <a:pPr algn="ctr"/>
            <a:r>
              <a:rPr lang="pt-BR" dirty="0" smtClean="0">
                <a:solidFill>
                  <a:schemeClr val="tx1"/>
                </a:solidFill>
              </a:rPr>
              <a:t>Métodos Quantitativos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187624" y="3573016"/>
            <a:ext cx="76328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Júlia </a:t>
            </a:r>
            <a:r>
              <a:rPr lang="pt-BR" dirty="0" err="1" smtClean="0"/>
              <a:t>Boldrini</a:t>
            </a:r>
            <a:r>
              <a:rPr lang="pt-BR" dirty="0" smtClean="0"/>
              <a:t> </a:t>
            </a:r>
            <a:r>
              <a:rPr lang="pt-BR" dirty="0" err="1" smtClean="0"/>
              <a:t>Tinel</a:t>
            </a:r>
            <a:r>
              <a:rPr lang="pt-BR" dirty="0" smtClean="0"/>
              <a:t>                         10093852</a:t>
            </a:r>
          </a:p>
          <a:p>
            <a:r>
              <a:rPr lang="pt-BR" dirty="0" smtClean="0"/>
              <a:t>Felipe </a:t>
            </a:r>
            <a:r>
              <a:rPr lang="pt-BR" dirty="0" err="1" smtClean="0"/>
              <a:t>Benfatti</a:t>
            </a:r>
            <a:r>
              <a:rPr lang="pt-BR" dirty="0" smtClean="0"/>
              <a:t> Ferreira                   9819357</a:t>
            </a:r>
          </a:p>
          <a:p>
            <a:r>
              <a:rPr lang="pt-BR" dirty="0" smtClean="0"/>
              <a:t>Lígia Mattos Rebeis                        8605131</a:t>
            </a:r>
          </a:p>
          <a:p>
            <a:r>
              <a:rPr lang="pt-BR" dirty="0" smtClean="0"/>
              <a:t>Mário </a:t>
            </a:r>
            <a:r>
              <a:rPr lang="pt-BR" dirty="0" err="1" smtClean="0"/>
              <a:t>Shoji</a:t>
            </a:r>
            <a:r>
              <a:rPr lang="pt-BR" dirty="0" smtClean="0"/>
              <a:t> de Souza </a:t>
            </a:r>
            <a:r>
              <a:rPr lang="pt-BR" dirty="0" err="1" smtClean="0"/>
              <a:t>Miyake</a:t>
            </a:r>
            <a:r>
              <a:rPr lang="pt-BR" dirty="0" smtClean="0"/>
              <a:t>         9819079</a:t>
            </a:r>
          </a:p>
          <a:p>
            <a:r>
              <a:rPr lang="pt-BR" dirty="0" smtClean="0"/>
              <a:t>Leonardo Vendramini D’</a:t>
            </a:r>
            <a:r>
              <a:rPr lang="pt-BR" dirty="0" err="1" smtClean="0"/>
              <a:t>Angelo</a:t>
            </a:r>
            <a:r>
              <a:rPr lang="pt-BR" dirty="0" smtClean="0"/>
              <a:t>      9819253</a:t>
            </a:r>
          </a:p>
          <a:p>
            <a:r>
              <a:rPr lang="pt-BR" dirty="0" smtClean="0"/>
              <a:t>Paola </a:t>
            </a:r>
            <a:r>
              <a:rPr lang="pt-BR" dirty="0" err="1" smtClean="0"/>
              <a:t>Polesi</a:t>
            </a:r>
            <a:r>
              <a:rPr lang="pt-BR" dirty="0" smtClean="0"/>
              <a:t> </a:t>
            </a:r>
            <a:r>
              <a:rPr lang="pt-BR" dirty="0" err="1" smtClean="0"/>
              <a:t>Bonaldi</a:t>
            </a:r>
            <a:r>
              <a:rPr lang="pt-BR" dirty="0" smtClean="0"/>
              <a:t>                       9442517</a:t>
            </a:r>
          </a:p>
          <a:p>
            <a:r>
              <a:rPr lang="pt-BR" dirty="0" smtClean="0"/>
              <a:t>Julia Oliveira Trindade                    8951805</a:t>
            </a:r>
          </a:p>
          <a:p>
            <a:pPr algn="just"/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 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182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755576" y="1844824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partir das análises estatísticas, conclui-se que a média da quantidade de ração consumida entre os 2 grupos (castrados e não castrados) não difere significativamente. Sendo assim, a constatação do dono está errada ao dizer que gatos castrados comem mais do que os não castrados. Portanto, é pertinente aceitar a sugestão da médica veterinária, que diz que a castração de fêmeas seria favorável para controlar o aumento populacional de gatos.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533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3568" y="155679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Um senhor tem 50 gatos, 10 castrados e 40 não castrados. Para tentar minimizar seus gastos com a ração, uma veterinária pertencente ao Núcleo de Apoio à Saúde da Família sugeriu a castração das fêmeas. O senhor não gostou da ideia, alegando que mantinha os machos separados das fêmeas e que os gatos castrados comiam mais que os gatos não castrados. Será que a constatação do dono dos gatunos está correta?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8904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Análise da Média e Desvio padrão do peso da ração por grupo (castrados e não castrados)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79512" y="3356992"/>
            <a:ext cx="891167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/>
              <a:t>Estatísticas Descritivas: </a:t>
            </a:r>
            <a:r>
              <a:rPr lang="pt-BR" sz="1600" b="1" dirty="0" smtClean="0"/>
              <a:t>não castrados; castrados </a:t>
            </a:r>
            <a:endParaRPr lang="pt-BR" sz="1600" b="1" dirty="0"/>
          </a:p>
          <a:p>
            <a:endParaRPr lang="pt-BR" sz="1600" b="1" dirty="0"/>
          </a:p>
          <a:p>
            <a:r>
              <a:rPr lang="pt-BR" sz="1600" dirty="0"/>
              <a:t>Variável   </a:t>
            </a:r>
            <a:r>
              <a:rPr lang="pt-BR" sz="1600" dirty="0" smtClean="0"/>
              <a:t>         N    </a:t>
            </a:r>
            <a:r>
              <a:rPr lang="pt-BR" sz="1600" dirty="0" err="1"/>
              <a:t>N</a:t>
            </a:r>
            <a:r>
              <a:rPr lang="pt-BR" sz="1600" dirty="0"/>
              <a:t>*  </a:t>
            </a:r>
            <a:r>
              <a:rPr lang="pt-BR" sz="1600" b="1" dirty="0"/>
              <a:t>Média</a:t>
            </a:r>
            <a:r>
              <a:rPr lang="pt-BR" sz="1600" dirty="0"/>
              <a:t>  </a:t>
            </a:r>
            <a:r>
              <a:rPr lang="pt-BR" sz="1600" dirty="0" smtClean="0"/>
              <a:t> EP Média  </a:t>
            </a:r>
            <a:r>
              <a:rPr lang="pt-BR" sz="1600" b="1" dirty="0" err="1"/>
              <a:t>DesvPad</a:t>
            </a:r>
            <a:r>
              <a:rPr lang="pt-BR" sz="1600" dirty="0"/>
              <a:t> </a:t>
            </a:r>
            <a:r>
              <a:rPr lang="pt-BR" sz="1600" dirty="0" smtClean="0"/>
              <a:t>   </a:t>
            </a:r>
            <a:r>
              <a:rPr lang="pt-BR" sz="1600" dirty="0"/>
              <a:t>Mínimo     Q1  </a:t>
            </a:r>
            <a:r>
              <a:rPr lang="pt-BR" sz="1600" dirty="0" smtClean="0"/>
              <a:t>  Mediana     </a:t>
            </a:r>
            <a:r>
              <a:rPr lang="pt-BR" sz="1600" dirty="0"/>
              <a:t>Q3  </a:t>
            </a:r>
            <a:r>
              <a:rPr lang="pt-BR" sz="1600" dirty="0" smtClean="0"/>
              <a:t>  Máximo</a:t>
            </a:r>
            <a:endParaRPr lang="pt-BR" sz="1600" dirty="0"/>
          </a:p>
          <a:p>
            <a:r>
              <a:rPr lang="pt-BR" sz="1600" dirty="0" smtClean="0"/>
              <a:t>Não castrados 40   </a:t>
            </a:r>
            <a:r>
              <a:rPr lang="pt-BR" sz="1600" dirty="0"/>
              <a:t>0  </a:t>
            </a:r>
            <a:r>
              <a:rPr lang="pt-BR" sz="1600" dirty="0" smtClean="0"/>
              <a:t>  </a:t>
            </a:r>
            <a:r>
              <a:rPr lang="pt-BR" sz="1600" b="1" dirty="0" smtClean="0"/>
              <a:t>68,66</a:t>
            </a:r>
            <a:r>
              <a:rPr lang="pt-BR" sz="1600" dirty="0" smtClean="0"/>
              <a:t>      </a:t>
            </a:r>
            <a:r>
              <a:rPr lang="pt-BR" sz="1600" dirty="0"/>
              <a:t>1,24     </a:t>
            </a:r>
            <a:r>
              <a:rPr lang="pt-BR" sz="1600" dirty="0" smtClean="0"/>
              <a:t>      </a:t>
            </a:r>
            <a:r>
              <a:rPr lang="pt-BR" sz="1600" b="1" dirty="0" smtClean="0"/>
              <a:t>7,86</a:t>
            </a:r>
            <a:r>
              <a:rPr lang="pt-BR" sz="1600" dirty="0" smtClean="0"/>
              <a:t>         </a:t>
            </a:r>
            <a:r>
              <a:rPr lang="pt-BR" sz="1600" dirty="0"/>
              <a:t>49,08  </a:t>
            </a:r>
            <a:r>
              <a:rPr lang="pt-BR" sz="1600" dirty="0" smtClean="0"/>
              <a:t>    63,65    </a:t>
            </a:r>
            <a:r>
              <a:rPr lang="pt-BR" sz="1600" dirty="0"/>
              <a:t>68,44 </a:t>
            </a:r>
            <a:r>
              <a:rPr lang="pt-BR" sz="1600" dirty="0" smtClean="0"/>
              <a:t>    </a:t>
            </a:r>
            <a:r>
              <a:rPr lang="pt-BR" sz="1600" dirty="0"/>
              <a:t>76,34   </a:t>
            </a:r>
            <a:r>
              <a:rPr lang="pt-BR" sz="1600" dirty="0" smtClean="0"/>
              <a:t> 84,25</a:t>
            </a:r>
            <a:endParaRPr lang="pt-BR" sz="1600" dirty="0"/>
          </a:p>
          <a:p>
            <a:r>
              <a:rPr lang="pt-BR" sz="1600" dirty="0"/>
              <a:t>C</a:t>
            </a:r>
            <a:r>
              <a:rPr lang="pt-BR" sz="1600" dirty="0" smtClean="0"/>
              <a:t>astrados        </a:t>
            </a:r>
            <a:r>
              <a:rPr lang="pt-BR" sz="1600" dirty="0"/>
              <a:t>10   0  </a:t>
            </a:r>
            <a:r>
              <a:rPr lang="pt-BR" sz="1600" dirty="0" smtClean="0"/>
              <a:t>  </a:t>
            </a:r>
            <a:r>
              <a:rPr lang="pt-BR" sz="1600" b="1" dirty="0" smtClean="0"/>
              <a:t>57,98</a:t>
            </a:r>
            <a:r>
              <a:rPr lang="pt-BR" sz="1600" dirty="0" smtClean="0"/>
              <a:t>      </a:t>
            </a:r>
            <a:r>
              <a:rPr lang="pt-BR" sz="1600" dirty="0"/>
              <a:t>6,81   </a:t>
            </a:r>
            <a:r>
              <a:rPr lang="pt-BR" sz="1600" dirty="0" smtClean="0"/>
              <a:t>       </a:t>
            </a:r>
            <a:r>
              <a:rPr lang="pt-BR" sz="1600" b="1" dirty="0"/>
              <a:t>21,54</a:t>
            </a:r>
            <a:r>
              <a:rPr lang="pt-BR" sz="1600" dirty="0"/>
              <a:t>   </a:t>
            </a:r>
            <a:r>
              <a:rPr lang="pt-BR" sz="1600" dirty="0" smtClean="0"/>
              <a:t>     30,99      32,85    </a:t>
            </a:r>
            <a:r>
              <a:rPr lang="pt-BR" sz="1600" dirty="0"/>
              <a:t>60,79  </a:t>
            </a:r>
            <a:r>
              <a:rPr lang="pt-BR" sz="1600" dirty="0" smtClean="0"/>
              <a:t>   75,59    </a:t>
            </a:r>
            <a:r>
              <a:rPr lang="pt-BR" sz="1600" dirty="0"/>
              <a:t>89,84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976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88" y="1268760"/>
            <a:ext cx="6559624" cy="437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133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Teste de Normalidade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83568" y="1484784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H0: A distribuição da quantidade de ração consumida entre castrados e não castrados segue a uma distribuição normal</a:t>
            </a:r>
          </a:p>
          <a:p>
            <a:r>
              <a:rPr lang="pt-BR" dirty="0" smtClean="0"/>
              <a:t>H1: A distribuição da quantidade de ração consumida entre castrados e não castrados  não segue uma distribuição normal</a:t>
            </a:r>
          </a:p>
          <a:p>
            <a:endParaRPr lang="pt-BR" dirty="0"/>
          </a:p>
          <a:p>
            <a:r>
              <a:rPr lang="pt-BR" b="1" dirty="0" smtClean="0"/>
              <a:t>Resultado:</a:t>
            </a:r>
          </a:p>
          <a:p>
            <a:r>
              <a:rPr lang="pt-BR" dirty="0" smtClean="0"/>
              <a:t>P valor dos castrados é igual a 0,168 e dos não castrados é 0,319 , portanto, aceita-se H0.</a:t>
            </a:r>
          </a:p>
          <a:p>
            <a:endParaRPr lang="pt-BR" dirty="0"/>
          </a:p>
          <a:p>
            <a:r>
              <a:rPr lang="pt-BR" b="1" dirty="0" smtClean="0"/>
              <a:t>Justificativa</a:t>
            </a:r>
            <a:r>
              <a:rPr lang="pt-BR" dirty="0" smtClean="0"/>
              <a:t>:</a:t>
            </a:r>
          </a:p>
          <a:p>
            <a:r>
              <a:rPr lang="pt-BR" dirty="0" smtClean="0"/>
              <a:t>Foi realizado um teste de normalidade para que se pudesse escolher entre um teste paramétrico e um não paramétrico. Assim, escolhemos um teste paramétrico. Como trata-se de duas amostras independentes, com n&lt;30, será realizado o teste t para 2 amostras. 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69566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887" y="383704"/>
            <a:ext cx="4999991" cy="31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887" y="3573016"/>
            <a:ext cx="4999991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085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Teste de </a:t>
            </a:r>
            <a:r>
              <a:rPr lang="pt-BR" dirty="0" err="1" smtClean="0"/>
              <a:t>Levene</a:t>
            </a:r>
            <a:r>
              <a:rPr lang="pt-BR" dirty="0" smtClean="0"/>
              <a:t> ( teste de variância) 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683568" y="1988840"/>
            <a:ext cx="720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H0: a variância da quantidade da ração consumida entre castrados e não castrados não difere</a:t>
            </a:r>
          </a:p>
          <a:p>
            <a:r>
              <a:rPr lang="pt-BR" dirty="0" smtClean="0"/>
              <a:t>H1: variância da quantidade da ração consumida</a:t>
            </a:r>
            <a:r>
              <a:rPr lang="pt-BR" dirty="0"/>
              <a:t> </a:t>
            </a:r>
            <a:r>
              <a:rPr lang="pt-BR" dirty="0" smtClean="0"/>
              <a:t>entre castrados e não castrados difere</a:t>
            </a:r>
          </a:p>
          <a:p>
            <a:endParaRPr lang="pt-BR" dirty="0"/>
          </a:p>
          <a:p>
            <a:r>
              <a:rPr lang="pt-BR" b="1" dirty="0" smtClean="0"/>
              <a:t>Resultado</a:t>
            </a:r>
            <a:r>
              <a:rPr lang="pt-BR" dirty="0" smtClean="0"/>
              <a:t>:</a:t>
            </a:r>
          </a:p>
          <a:p>
            <a:r>
              <a:rPr lang="pt-BR" dirty="0" smtClean="0"/>
              <a:t>P valor é igual a 0,000 , portanto recusa-se H0.</a:t>
            </a:r>
          </a:p>
          <a:p>
            <a:endParaRPr lang="pt-BR" dirty="0"/>
          </a:p>
          <a:p>
            <a:r>
              <a:rPr lang="pt-BR" b="1" dirty="0" smtClean="0"/>
              <a:t>Justificativa</a:t>
            </a:r>
            <a:r>
              <a:rPr lang="pt-BR" dirty="0" smtClean="0"/>
              <a:t>: </a:t>
            </a:r>
          </a:p>
          <a:p>
            <a:r>
              <a:rPr lang="pt-BR" dirty="0" smtClean="0"/>
              <a:t>Para escolher qual teste t de 2 amostras deveria ser realizado, fizemos o teste de </a:t>
            </a:r>
            <a:r>
              <a:rPr lang="pt-BR" dirty="0" err="1" smtClean="0"/>
              <a:t>Levene</a:t>
            </a:r>
            <a:r>
              <a:rPr lang="pt-BR" dirty="0" smtClean="0"/>
              <a:t> para verificar se a variância dos grupos diferiam. Como o P valor resultante foi menor que 0,05, recusamos H0 e será usado um teste t para 2 amostras com variâncias diferentes.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21417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48" y="1268760"/>
            <a:ext cx="6559624" cy="437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30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Teste t para 2 amostras com variâncias diferentes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539552" y="2060848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H0: A média da quantidade de ração consumida pelos 2 grupos é igual</a:t>
            </a:r>
          </a:p>
          <a:p>
            <a:pPr algn="just"/>
            <a:r>
              <a:rPr lang="pt-BR" dirty="0" smtClean="0"/>
              <a:t>H1: A média da quantidade de ração consumida pelos 2 grupos é diferente</a:t>
            </a:r>
          </a:p>
          <a:p>
            <a:endParaRPr lang="pt-BR" dirty="0"/>
          </a:p>
          <a:p>
            <a:r>
              <a:rPr lang="pt-BR" b="1" dirty="0" smtClean="0"/>
              <a:t>Resultado:</a:t>
            </a:r>
          </a:p>
          <a:p>
            <a:r>
              <a:rPr lang="pt-BR" dirty="0" smtClean="0"/>
              <a:t>P valor é igual a 0,158 , portanto aceita-se H0</a:t>
            </a:r>
            <a:endParaRPr lang="pt-BR" dirty="0"/>
          </a:p>
          <a:p>
            <a:endParaRPr lang="pt-BR" dirty="0"/>
          </a:p>
          <a:p>
            <a:r>
              <a:rPr lang="pt-BR" dirty="0"/>
              <a:t>Diferença = μ (castrados) - μ (não castrados)</a:t>
            </a:r>
          </a:p>
          <a:p>
            <a:r>
              <a:rPr lang="pt-BR" dirty="0"/>
              <a:t>Estimativa para a diferença:  -10,68</a:t>
            </a:r>
          </a:p>
          <a:p>
            <a:r>
              <a:rPr lang="pt-BR" dirty="0"/>
              <a:t>IC de 95% para a diferença:  (-26,34; 4,99)</a:t>
            </a:r>
          </a:p>
          <a:p>
            <a:r>
              <a:rPr lang="pt-BR" dirty="0"/>
              <a:t>Teste T de diferença = 0 (versus ≠): Valor T= -1,54  </a:t>
            </a:r>
            <a:r>
              <a:rPr lang="pt-BR" b="1" dirty="0"/>
              <a:t>Valor-P = 0,158  </a:t>
            </a:r>
            <a:r>
              <a:rPr lang="pt-BR" dirty="0"/>
              <a:t>GL = 9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771028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lho">
  <a:themeElements>
    <a:clrScheme name="Brilh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scritório Clássico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ilh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69</TotalTime>
  <Words>578</Words>
  <Application>Microsoft Office PowerPoint</Application>
  <PresentationFormat>Apresentação na tela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Brilho</vt:lpstr>
      <vt:lpstr>Apresentação do PowerPoint</vt:lpstr>
      <vt:lpstr>Introdução</vt:lpstr>
      <vt:lpstr>Análise da Média e Desvio padrão do peso da ração por grupo (castrados e não castrados)</vt:lpstr>
      <vt:lpstr>Apresentação do PowerPoint</vt:lpstr>
      <vt:lpstr>Teste de Normalidade</vt:lpstr>
      <vt:lpstr>Apresentação do PowerPoint</vt:lpstr>
      <vt:lpstr>Teste de Levene ( teste de variância) </vt:lpstr>
      <vt:lpstr>Apresentação do PowerPoint</vt:lpstr>
      <vt:lpstr>Teste t para 2 amostras com variâncias diferentes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perfil</dc:creator>
  <cp:lastModifiedBy>perfil</cp:lastModifiedBy>
  <cp:revision>8</cp:revision>
  <dcterms:created xsi:type="dcterms:W3CDTF">2016-10-02T21:13:11Z</dcterms:created>
  <dcterms:modified xsi:type="dcterms:W3CDTF">2016-10-02T23:36:00Z</dcterms:modified>
</cp:coreProperties>
</file>