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7" r:id="rId3"/>
    <p:sldId id="266" r:id="rId4"/>
    <p:sldId id="269" r:id="rId5"/>
    <p:sldId id="268" r:id="rId6"/>
    <p:sldId id="27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/>
          <a:lstStyle/>
          <a:p>
            <a:r>
              <a:rPr lang="pt-BR" dirty="0"/>
              <a:t>Condicionantes da Adoção de </a:t>
            </a:r>
            <a:r>
              <a:rPr lang="pt-BR"/>
              <a:t>novas tecnologias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276456" cy="1247800"/>
          </a:xfrm>
        </p:spPr>
        <p:txBody>
          <a:bodyPr>
            <a:normAutofit/>
          </a:bodyPr>
          <a:lstStyle/>
          <a:p>
            <a:pPr algn="r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FUNDAMENTOS DE EXTENSÃO RURAL– ZEB1307</a:t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MEDICINA VETERINÁRIA – Turma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2023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</a:t>
            </a:r>
            <a:r>
              <a:rPr lang="pt-B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Marcelo </a:t>
            </a: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Ribeiro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marL="457200" indent="-457200" algn="just">
              <a:buNone/>
            </a:pPr>
            <a:endParaRPr lang="pt-BR" sz="2000" dirty="0"/>
          </a:p>
          <a:p>
            <a:pPr marL="457200" indent="-457200" algn="just">
              <a:buNone/>
            </a:pPr>
            <a:r>
              <a:rPr lang="pt-BR" sz="2400" dirty="0"/>
              <a:t>A difusão de tecnologia não é um processo uniforme. Não ocorre com a mesma rapidez e intensidade entre os diferentes produtores e regiões</a:t>
            </a:r>
          </a:p>
          <a:p>
            <a:pPr marL="457200" lvl="0" indent="-457200" algn="just">
              <a:buNone/>
            </a:pPr>
            <a:endParaRPr lang="pt-BR" sz="2400" dirty="0"/>
          </a:p>
          <a:p>
            <a:pPr marL="457200" lvl="0" indent="-457200" algn="just">
              <a:buNone/>
            </a:pPr>
            <a:endParaRPr lang="pt-BR" sz="2400" dirty="0"/>
          </a:p>
          <a:p>
            <a:pPr marL="342900" lvl="0" indent="-342900">
              <a:buClr>
                <a:srgbClr val="002060"/>
              </a:buClr>
              <a:buAutoNum type="arabicPeriod"/>
            </a:pPr>
            <a:r>
              <a:rPr lang="pt-BR" sz="2400" dirty="0"/>
              <a:t>Categorias de condicionantes gerais da adoção de inovações:</a:t>
            </a:r>
          </a:p>
          <a:p>
            <a:pPr marL="342900" lvl="0" indent="-342900">
              <a:buClr>
                <a:srgbClr val="002060"/>
              </a:buClr>
              <a:buNone/>
            </a:pPr>
            <a:endParaRPr lang="pt-BR" sz="1800" dirty="0"/>
          </a:p>
          <a:p>
            <a:pPr marL="617220" lvl="1" indent="-342900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Ignorância</a:t>
            </a:r>
          </a:p>
          <a:p>
            <a:pPr marL="617220" lvl="1" indent="-342900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Impotência</a:t>
            </a:r>
          </a:p>
          <a:p>
            <a:pPr marL="617220" lvl="1" indent="-342900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não disposição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>
              <a:buClr>
                <a:srgbClr val="002060"/>
              </a:buClr>
              <a:buNone/>
            </a:pPr>
            <a:r>
              <a:rPr lang="pt-BR" sz="2400" dirty="0"/>
              <a:t>2. Fatores relacionados com as decisões para adotar inovações:</a:t>
            </a:r>
          </a:p>
          <a:p>
            <a:pPr lvl="0">
              <a:buClr>
                <a:srgbClr val="002060"/>
              </a:buClr>
              <a:buNone/>
            </a:pPr>
            <a:endParaRPr lang="pt-BR" sz="2400" dirty="0"/>
          </a:p>
          <a:p>
            <a:pPr marL="617220" lvl="1" indent="-342900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Condições socioeconômicas e características dos produtores</a:t>
            </a:r>
          </a:p>
          <a:p>
            <a:pPr marL="617220" lvl="1" indent="-342900">
              <a:buClr>
                <a:srgbClr val="002060"/>
              </a:buClr>
              <a:buNone/>
            </a:pPr>
            <a:endParaRPr lang="pt-BR" sz="2000" dirty="0">
              <a:solidFill>
                <a:schemeClr val="tx1"/>
              </a:solidFill>
            </a:endParaRPr>
          </a:p>
          <a:p>
            <a:pPr lvl="2">
              <a:buClr>
                <a:srgbClr val="002060"/>
              </a:buClr>
              <a:buFont typeface="Wingdings" pitchFamily="2" charset="2"/>
              <a:buChar char="§"/>
            </a:pPr>
            <a:r>
              <a:rPr lang="pt-BR" sz="1800" dirty="0"/>
              <a:t>fatores socioeconômicos</a:t>
            </a:r>
          </a:p>
          <a:p>
            <a:pPr lvl="2">
              <a:buClr>
                <a:srgbClr val="002060"/>
              </a:buClr>
              <a:buNone/>
            </a:pPr>
            <a:endParaRPr lang="pt-BR" sz="1800" dirty="0"/>
          </a:p>
          <a:p>
            <a:pPr lvl="2">
              <a:buClr>
                <a:srgbClr val="002060"/>
              </a:buClr>
              <a:buFont typeface="Wingdings" pitchFamily="2" charset="2"/>
              <a:buChar char="§"/>
            </a:pPr>
            <a:r>
              <a:rPr lang="pt-BR" sz="1800" dirty="0"/>
              <a:t>aversão ao risco</a:t>
            </a:r>
          </a:p>
          <a:p>
            <a:pPr lvl="2">
              <a:buClr>
                <a:srgbClr val="002060"/>
              </a:buClr>
              <a:buNone/>
            </a:pPr>
            <a:endParaRPr lang="pt-BR" sz="1800" dirty="0"/>
          </a:p>
          <a:p>
            <a:pPr lvl="2">
              <a:buClr>
                <a:srgbClr val="002060"/>
              </a:buClr>
              <a:buFont typeface="Wingdings" pitchFamily="2" charset="2"/>
              <a:buChar char="§"/>
            </a:pPr>
            <a:r>
              <a:rPr lang="pt-BR" sz="1800" dirty="0"/>
              <a:t>condição fundiária</a:t>
            </a:r>
          </a:p>
          <a:p>
            <a:pPr lvl="2">
              <a:buClr>
                <a:srgbClr val="002060"/>
              </a:buClr>
              <a:buNone/>
            </a:pPr>
            <a:endParaRPr lang="pt-BR" sz="1800" dirty="0"/>
          </a:p>
          <a:p>
            <a:pPr lvl="2">
              <a:buClr>
                <a:srgbClr val="002060"/>
              </a:buClr>
              <a:buFont typeface="Wingdings" pitchFamily="2" charset="2"/>
              <a:buChar char="§"/>
            </a:pPr>
            <a:r>
              <a:rPr lang="pt-BR" sz="1800" dirty="0"/>
              <a:t>grau de organização</a:t>
            </a:r>
          </a:p>
          <a:p>
            <a:pPr>
              <a:buClr>
                <a:srgbClr val="002060"/>
              </a:buClr>
              <a:buNone/>
            </a:pPr>
            <a:endParaRPr lang="pt-BR" sz="1600" dirty="0"/>
          </a:p>
          <a:p>
            <a:pPr>
              <a:buClr>
                <a:srgbClr val="002060"/>
              </a:buClr>
              <a:buNone/>
            </a:pP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Clr>
                <a:srgbClr val="002060"/>
              </a:buClr>
              <a:buNone/>
            </a:pPr>
            <a:endParaRPr lang="pt-BR" sz="1200" dirty="0"/>
          </a:p>
          <a:p>
            <a:pPr lvl="1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Características da produção e da propriedade rural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ü"/>
            </a:pPr>
            <a:endParaRPr lang="pt-BR" sz="2400" dirty="0">
              <a:solidFill>
                <a:schemeClr val="tx1"/>
              </a:solidFill>
            </a:endParaRPr>
          </a:p>
          <a:p>
            <a:pPr lvl="2">
              <a:buClr>
                <a:srgbClr val="002060"/>
              </a:buClr>
              <a:buFont typeface="Wingdings" pitchFamily="2" charset="2"/>
              <a:buChar char="§"/>
            </a:pPr>
            <a:r>
              <a:rPr lang="pt-BR" sz="1800" dirty="0">
                <a:solidFill>
                  <a:schemeClr val="tx1"/>
                </a:solidFill>
              </a:rPr>
              <a:t>fatores da produção e dos sistemas produtivos</a:t>
            </a:r>
          </a:p>
          <a:p>
            <a:pPr lvl="2">
              <a:buClr>
                <a:srgbClr val="002060"/>
              </a:buClr>
              <a:buNone/>
            </a:pPr>
            <a:r>
              <a:rPr lang="pt-BR" sz="1800" dirty="0">
                <a:solidFill>
                  <a:schemeClr val="tx1"/>
                </a:solidFill>
              </a:rPr>
              <a:t> </a:t>
            </a:r>
          </a:p>
          <a:p>
            <a:pPr lvl="2">
              <a:buClr>
                <a:srgbClr val="002060"/>
              </a:buClr>
              <a:buFont typeface="Wingdings" pitchFamily="2" charset="2"/>
              <a:buChar char="§"/>
            </a:pPr>
            <a:r>
              <a:rPr lang="pt-BR" sz="1800" dirty="0">
                <a:solidFill>
                  <a:schemeClr val="tx1"/>
                </a:solidFill>
              </a:rPr>
              <a:t>localização e tamanho da propriedade</a:t>
            </a:r>
          </a:p>
          <a:p>
            <a:pPr lvl="2">
              <a:buClr>
                <a:srgbClr val="002060"/>
              </a:buClr>
              <a:buNone/>
            </a:pPr>
            <a:endParaRPr lang="pt-BR" sz="1800" dirty="0">
              <a:solidFill>
                <a:schemeClr val="tx1"/>
              </a:solidFill>
            </a:endParaRPr>
          </a:p>
          <a:p>
            <a:pPr lvl="2">
              <a:buClr>
                <a:srgbClr val="002060"/>
              </a:buClr>
              <a:buFont typeface="Wingdings" pitchFamily="2" charset="2"/>
              <a:buChar char="§"/>
            </a:pPr>
            <a:r>
              <a:rPr lang="pt-BR" sz="1800" dirty="0">
                <a:solidFill>
                  <a:schemeClr val="tx1"/>
                </a:solidFill>
              </a:rPr>
              <a:t>características físico-ambientais da propriedade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617220" lvl="1" indent="-342900">
              <a:buClr>
                <a:srgbClr val="002060"/>
              </a:buClr>
              <a:buNone/>
            </a:pPr>
            <a:endParaRPr lang="pt-BR" sz="1600" dirty="0">
              <a:solidFill>
                <a:schemeClr val="tx1"/>
              </a:solidFill>
            </a:endParaRPr>
          </a:p>
          <a:p>
            <a:pPr marL="617220" lvl="1" indent="-342900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Características da tecnologia</a:t>
            </a:r>
          </a:p>
          <a:p>
            <a:pPr marL="617220" lvl="1" indent="-342900">
              <a:buClr>
                <a:srgbClr val="002060"/>
              </a:buClr>
              <a:buNone/>
            </a:pPr>
            <a:endParaRPr lang="pt-BR" sz="2000" dirty="0">
              <a:solidFill>
                <a:schemeClr val="tx1"/>
              </a:solidFill>
            </a:endParaRPr>
          </a:p>
          <a:p>
            <a:pPr lvl="2">
              <a:buClr>
                <a:srgbClr val="002060"/>
              </a:buClr>
              <a:buFont typeface="Wingdings" pitchFamily="2" charset="2"/>
              <a:buChar char="§"/>
            </a:pPr>
            <a:r>
              <a:rPr lang="pt-BR" sz="1800" dirty="0">
                <a:solidFill>
                  <a:schemeClr val="tx1"/>
                </a:solidFill>
              </a:rPr>
              <a:t>vantagem relativa</a:t>
            </a:r>
          </a:p>
          <a:p>
            <a:pPr lvl="2">
              <a:buClr>
                <a:srgbClr val="002060"/>
              </a:buClr>
              <a:buNone/>
            </a:pPr>
            <a:endParaRPr lang="pt-BR" sz="1800" dirty="0">
              <a:solidFill>
                <a:schemeClr val="tx1"/>
              </a:solidFill>
            </a:endParaRPr>
          </a:p>
          <a:p>
            <a:pPr lvl="2">
              <a:buClr>
                <a:srgbClr val="002060"/>
              </a:buClr>
              <a:buFont typeface="Wingdings" pitchFamily="2" charset="2"/>
              <a:buChar char="§"/>
            </a:pPr>
            <a:r>
              <a:rPr lang="pt-BR" sz="1800" dirty="0">
                <a:solidFill>
                  <a:schemeClr val="tx1"/>
                </a:solidFill>
              </a:rPr>
              <a:t>Compatibilidade</a:t>
            </a:r>
          </a:p>
          <a:p>
            <a:pPr lvl="2">
              <a:buClr>
                <a:srgbClr val="002060"/>
              </a:buClr>
              <a:buNone/>
            </a:pPr>
            <a:endParaRPr lang="pt-BR" sz="1800" dirty="0">
              <a:solidFill>
                <a:schemeClr val="tx1"/>
              </a:solidFill>
            </a:endParaRPr>
          </a:p>
          <a:p>
            <a:pPr lvl="2">
              <a:buClr>
                <a:srgbClr val="002060"/>
              </a:buClr>
              <a:buFont typeface="Wingdings" pitchFamily="2" charset="2"/>
              <a:buChar char="§"/>
            </a:pPr>
            <a:r>
              <a:rPr lang="pt-BR" sz="1800" dirty="0">
                <a:solidFill>
                  <a:schemeClr val="tx1"/>
                </a:solidFill>
              </a:rPr>
              <a:t>Complexidade</a:t>
            </a:r>
          </a:p>
          <a:p>
            <a:pPr lvl="2">
              <a:buClr>
                <a:srgbClr val="002060"/>
              </a:buClr>
              <a:buNone/>
            </a:pPr>
            <a:endParaRPr lang="pt-BR" sz="1800" dirty="0">
              <a:solidFill>
                <a:schemeClr val="tx1"/>
              </a:solidFill>
            </a:endParaRPr>
          </a:p>
          <a:p>
            <a:pPr lvl="2">
              <a:buClr>
                <a:srgbClr val="002060"/>
              </a:buClr>
              <a:buFont typeface="Wingdings" pitchFamily="2" charset="2"/>
              <a:buChar char="§"/>
            </a:pPr>
            <a:r>
              <a:rPr lang="pt-BR" sz="1800" dirty="0" err="1">
                <a:solidFill>
                  <a:schemeClr val="tx1"/>
                </a:solidFill>
              </a:rPr>
              <a:t>Experimentabilidade</a:t>
            </a:r>
            <a:endParaRPr lang="pt-BR" sz="1800" dirty="0">
              <a:solidFill>
                <a:schemeClr val="tx1"/>
              </a:solidFill>
            </a:endParaRPr>
          </a:p>
          <a:p>
            <a:pPr lvl="2">
              <a:buClr>
                <a:srgbClr val="002060"/>
              </a:buClr>
              <a:buNone/>
            </a:pPr>
            <a:endParaRPr lang="pt-BR" sz="1800" dirty="0">
              <a:solidFill>
                <a:schemeClr val="tx1"/>
              </a:solidFill>
            </a:endParaRPr>
          </a:p>
          <a:p>
            <a:pPr lvl="2">
              <a:buClr>
                <a:srgbClr val="002060"/>
              </a:buClr>
              <a:buFont typeface="Wingdings" pitchFamily="2" charset="2"/>
              <a:buChar char="§"/>
            </a:pPr>
            <a:r>
              <a:rPr lang="pt-BR" sz="1800" dirty="0" err="1">
                <a:solidFill>
                  <a:schemeClr val="tx1"/>
                </a:solidFill>
              </a:rPr>
              <a:t>Observabilidade</a:t>
            </a:r>
            <a:endParaRPr lang="pt-BR" sz="1800" dirty="0">
              <a:solidFill>
                <a:schemeClr val="tx1"/>
              </a:solidFill>
            </a:endParaRPr>
          </a:p>
          <a:p>
            <a:pPr lvl="1">
              <a:buClr>
                <a:srgbClr val="002060"/>
              </a:buClr>
              <a:buFont typeface="Wingdings" pitchFamily="2" charset="2"/>
              <a:buChar char="§"/>
            </a:pPr>
            <a:endParaRPr lang="pt-BR" sz="1600" dirty="0"/>
          </a:p>
          <a:p>
            <a:pPr lvl="1">
              <a:buClr>
                <a:srgbClr val="002060"/>
              </a:buClr>
              <a:buNone/>
            </a:pPr>
            <a:endParaRPr lang="pt-BR" sz="1400" dirty="0">
              <a:solidFill>
                <a:schemeClr val="tx1"/>
              </a:solidFill>
            </a:endParaRPr>
          </a:p>
          <a:p>
            <a:pPr marL="342900" lvl="0" indent="-342900" algn="just">
              <a:buClr>
                <a:srgbClr val="002060"/>
              </a:buClr>
              <a:buNone/>
            </a:pPr>
            <a:endParaRPr lang="pt-B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>
              <a:buClr>
                <a:srgbClr val="002060"/>
              </a:buClr>
              <a:buNone/>
            </a:pPr>
            <a:endParaRPr lang="pt-BR" sz="1600" dirty="0">
              <a:solidFill>
                <a:schemeClr val="tx1"/>
              </a:solidFill>
            </a:endParaRPr>
          </a:p>
          <a:p>
            <a:pPr lvl="1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fatores sistêmicos</a:t>
            </a:r>
          </a:p>
          <a:p>
            <a:pPr lvl="1">
              <a:buClr>
                <a:srgbClr val="002060"/>
              </a:buClr>
              <a:buNone/>
            </a:pPr>
            <a:endParaRPr lang="pt-BR" sz="1600" dirty="0">
              <a:solidFill>
                <a:schemeClr val="tx1"/>
              </a:solidFill>
            </a:endParaRPr>
          </a:p>
          <a:p>
            <a:pPr lvl="2">
              <a:buClr>
                <a:srgbClr val="002060"/>
              </a:buClr>
              <a:buFont typeface="Wingdings" pitchFamily="2" charset="2"/>
              <a:buChar char="§"/>
            </a:pPr>
            <a:r>
              <a:rPr lang="pt-BR" sz="1800" dirty="0"/>
              <a:t>políticas públicas</a:t>
            </a:r>
          </a:p>
          <a:p>
            <a:pPr lvl="2">
              <a:buClr>
                <a:srgbClr val="002060"/>
              </a:buClr>
              <a:buNone/>
            </a:pPr>
            <a:endParaRPr lang="pt-BR" sz="1800" dirty="0"/>
          </a:p>
          <a:p>
            <a:pPr lvl="2">
              <a:buClr>
                <a:srgbClr val="002060"/>
              </a:buClr>
              <a:buFont typeface="Wingdings" pitchFamily="2" charset="2"/>
              <a:buChar char="§"/>
            </a:pPr>
            <a:r>
              <a:rPr lang="pt-BR" sz="1800" dirty="0"/>
              <a:t>disponibilidade e acesso à informação</a:t>
            </a:r>
          </a:p>
          <a:p>
            <a:pPr lvl="2">
              <a:buClr>
                <a:srgbClr val="002060"/>
              </a:buClr>
              <a:buNone/>
            </a:pPr>
            <a:endParaRPr lang="pt-BR" sz="1800" dirty="0"/>
          </a:p>
          <a:p>
            <a:pPr lvl="2">
              <a:buClr>
                <a:srgbClr val="002060"/>
              </a:buClr>
              <a:buFont typeface="Wingdings" pitchFamily="2" charset="2"/>
              <a:buChar char="§"/>
            </a:pPr>
            <a:r>
              <a:rPr lang="pt-BR" sz="1800" dirty="0"/>
              <a:t>serviços de assistência técnica e extensão rural</a:t>
            </a:r>
          </a:p>
          <a:p>
            <a:pPr lvl="2">
              <a:buClr>
                <a:srgbClr val="002060"/>
              </a:buClr>
              <a:buNone/>
            </a:pPr>
            <a:endParaRPr lang="pt-BR" sz="1800" dirty="0"/>
          </a:p>
          <a:p>
            <a:pPr lvl="2">
              <a:buClr>
                <a:srgbClr val="002060"/>
              </a:buClr>
              <a:buFont typeface="Wingdings" pitchFamily="2" charset="2"/>
              <a:buChar char="§"/>
            </a:pPr>
            <a:r>
              <a:rPr lang="pt-BR" sz="1800" dirty="0"/>
              <a:t>direitos de propriedade da terra</a:t>
            </a:r>
          </a:p>
          <a:p>
            <a:pPr marL="342900" lvl="0" indent="-342900" algn="just">
              <a:buClr>
                <a:srgbClr val="002060"/>
              </a:buClr>
              <a:buNone/>
            </a:pPr>
            <a:endParaRPr lang="pt-B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128</TotalTime>
  <Words>130</Words>
  <Application>Microsoft Office PowerPoint</Application>
  <PresentationFormat>Apresentação na tela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Cívico</vt:lpstr>
      <vt:lpstr>FUNDAMENTOS DE EXTENSÃO RURAL– ZEB1307 MEDICINA VETERINÁRIA – Turma 2023  Professor Marcelo Ribeiro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EXTENSÃO RURAL– ZEB1307 MEDICINA VETERINÁRIA – Turma 2016  Professor Dr. Marcelo Ribeiro</dc:title>
  <dc:creator>Marcelinho</dc:creator>
  <cp:lastModifiedBy>Usuario</cp:lastModifiedBy>
  <cp:revision>48</cp:revision>
  <dcterms:created xsi:type="dcterms:W3CDTF">2016-08-02T13:11:49Z</dcterms:created>
  <dcterms:modified xsi:type="dcterms:W3CDTF">2023-09-29T01:15:45Z</dcterms:modified>
</cp:coreProperties>
</file>