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70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0F7C2-940B-46F3-A647-56BB9ED8FE55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DFEA7-061B-462E-A2BD-A794B32FAD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88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DFEA7-061B-462E-A2BD-A794B32FAD31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25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24EE72-DBD5-4548-A59F-F9E31C50883B}" type="datetimeFigureOut">
              <a:rPr lang="pt-BR" smtClean="0"/>
              <a:pPr/>
              <a:t>11/04/2019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8092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4000" dirty="0" smtClean="0"/>
              <a:t> </a:t>
            </a:r>
            <a:br>
              <a:rPr lang="pt-BR" sz="4000" dirty="0" smtClean="0"/>
            </a:br>
            <a:r>
              <a:rPr lang="pt-BR" sz="4000" dirty="0" smtClean="0"/>
              <a:t>PROJETO POLÍTICO- PEDAGÓGICO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Prof. Luciana B. Jacob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767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 emancipatória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Luta em prol da democratização</a:t>
            </a:r>
          </a:p>
          <a:p>
            <a:r>
              <a:rPr lang="pt-BR" dirty="0" smtClean="0"/>
              <a:t>Voltado para a inclusão</a:t>
            </a:r>
          </a:p>
          <a:p>
            <a:r>
              <a:rPr lang="pt-BR" dirty="0" smtClean="0"/>
              <a:t>Favorece o diálogo e a cooperação</a:t>
            </a:r>
          </a:p>
          <a:p>
            <a:r>
              <a:rPr lang="pt-BR" dirty="0" smtClean="0"/>
              <a:t>Vínculo estreito com a autonomia</a:t>
            </a:r>
          </a:p>
          <a:p>
            <a:r>
              <a:rPr lang="pt-BR" dirty="0" smtClean="0"/>
              <a:t>Sua legitimidade está ligada ao grau de participação dos envolvidos</a:t>
            </a:r>
          </a:p>
          <a:p>
            <a:r>
              <a:rPr lang="pt-BR" dirty="0" smtClean="0"/>
              <a:t>Configura unicidade e coerência ao processo educativo</a:t>
            </a:r>
          </a:p>
        </p:txBody>
      </p:sp>
    </p:spTree>
    <p:extLst>
      <p:ext uri="{BB962C8B-B14F-4D97-AF65-F5344CB8AC3E}">
        <p14:creationId xmlns:p14="http://schemas.microsoft.com/office/powerpoint/2010/main" val="14784357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400" dirty="0" smtClean="0"/>
              <a:t>VEIGA, I.P.A. Inovações e projeto político-pedagógico: uma relação regulatória ou emancipatória? In </a:t>
            </a:r>
            <a:r>
              <a:rPr lang="pt-BR" sz="2400" dirty="0"/>
              <a:t>Cad. Cedes, Campinas, v. 23, n. 61, p. 267-281, dezembro 2003 </a:t>
            </a:r>
            <a:r>
              <a:rPr lang="pt-BR" sz="2400" dirty="0" smtClean="0"/>
              <a:t>267 Disponível </a:t>
            </a:r>
            <a:r>
              <a:rPr lang="pt-BR" sz="2400" dirty="0"/>
              <a:t>em </a:t>
            </a:r>
            <a:r>
              <a:rPr lang="pt-BR" sz="2400" dirty="0" smtClean="0"/>
              <a:t>&lt;http</a:t>
            </a:r>
            <a:r>
              <a:rPr lang="pt-BR" sz="2400" dirty="0"/>
              <a:t>://www.cedes.unicamp.br&gt;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8133407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Político-Pedagógico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Com a nova LDB nº. 9394/96 cada escola, como um todo, dentro do seu contexto, foi convidada a construir o seu Projeto Político </a:t>
            </a:r>
            <a:r>
              <a:rPr lang="pt-BR" dirty="0" smtClean="0"/>
              <a:t>Pedagógico</a:t>
            </a:r>
            <a:endParaRPr lang="pt-BR" dirty="0"/>
          </a:p>
          <a:p>
            <a:pPr marL="82296" indent="0">
              <a:buNone/>
            </a:pPr>
            <a:endParaRPr lang="pt-BR" dirty="0"/>
          </a:p>
          <a:p>
            <a:r>
              <a:rPr lang="pt-BR" dirty="0"/>
              <a:t>Considera-se o Projeto Político Pedagógico o eixo norteador de todo trabalho escolar, e sua existência emana uma prática bem mais abrangente dentro da escola, pois permite um diagnóstico dos problemas, apontando referências para comunidade refletir o tipo de educação que se necessita desenvolver com o propósito de contribuir para a reflexão da prática e para a efetivação de uma escola </a:t>
            </a:r>
            <a:r>
              <a:rPr lang="pt-BR" dirty="0" smtClean="0"/>
              <a:t>reflexiva e transformadora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152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90872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t-BR" dirty="0" smtClean="0"/>
              <a:t>“O </a:t>
            </a:r>
            <a:r>
              <a:rPr lang="pt-BR" dirty="0"/>
              <a:t>Projeto da escola depende da ousadia dos seus </a:t>
            </a:r>
            <a:r>
              <a:rPr lang="pt-BR" dirty="0" smtClean="0"/>
              <a:t>agentes e </a:t>
            </a:r>
            <a:r>
              <a:rPr lang="pt-BR" dirty="0"/>
              <a:t>de cada escola em assumir-se como tal, partindo da cara que tem, com seu cotidiano e o seu tempo-espaço, isto é, o contexto histórico em que ela se insere. Projetar significa lançar-se para frente, antever um futuro diferente do presente. Projeto pressupõe uma ação intencionada com um sentido definido, explícito, sobre o que se quer </a:t>
            </a:r>
            <a:r>
              <a:rPr lang="pt-BR" dirty="0" smtClean="0"/>
              <a:t>inovar”.</a:t>
            </a:r>
          </a:p>
          <a:p>
            <a:pPr marL="82296" indent="0" algn="r">
              <a:buNone/>
            </a:pPr>
            <a:r>
              <a:rPr lang="pt-BR" sz="2600" dirty="0" smtClean="0"/>
              <a:t>(Moacir Gadotti, 1994)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9977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Em que contexto histórico surgiu o projeto pedagógico?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772816"/>
            <a:ext cx="7498080" cy="4800600"/>
          </a:xfrm>
        </p:spPr>
        <p:txBody>
          <a:bodyPr/>
          <a:lstStyle/>
          <a:p>
            <a:r>
              <a:rPr lang="pt-BR" dirty="0" smtClean="0"/>
              <a:t>Década de 80: redemocratização após a ditadura</a:t>
            </a:r>
          </a:p>
          <a:p>
            <a:endParaRPr lang="pt-BR" dirty="0"/>
          </a:p>
          <a:p>
            <a:r>
              <a:rPr lang="pt-BR" dirty="0"/>
              <a:t>G</a:t>
            </a:r>
            <a:r>
              <a:rPr lang="pt-BR" dirty="0" smtClean="0"/>
              <a:t>estão </a:t>
            </a:r>
            <a:r>
              <a:rPr lang="pt-BR" dirty="0"/>
              <a:t>democrática do ensino </a:t>
            </a:r>
            <a:r>
              <a:rPr lang="pt-BR" dirty="0" smtClean="0"/>
              <a:t>público</a:t>
            </a:r>
          </a:p>
          <a:p>
            <a:endParaRPr lang="pt-BR" dirty="0"/>
          </a:p>
          <a:p>
            <a:r>
              <a:rPr lang="pt-BR" dirty="0" smtClean="0"/>
              <a:t>Escolas mais diversas e com demanda de se adequar às diferentes realidades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5494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O que o </a:t>
            </a:r>
            <a:r>
              <a:rPr lang="pt-BR" dirty="0" smtClean="0">
                <a:effectLst/>
              </a:rPr>
              <a:t>projeto </a:t>
            </a:r>
            <a:r>
              <a:rPr lang="pt-BR" dirty="0">
                <a:effectLst/>
              </a:rPr>
              <a:t>pedagógico deve conter?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5077544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realidade da comunidade em que se </a:t>
            </a:r>
            <a:r>
              <a:rPr lang="pt-BR" dirty="0" smtClean="0"/>
              <a:t>insere a instituição de ensino</a:t>
            </a:r>
          </a:p>
          <a:p>
            <a:endParaRPr lang="pt-BR" dirty="0"/>
          </a:p>
          <a:p>
            <a:r>
              <a:rPr lang="pt-BR" dirty="0" smtClean="0"/>
              <a:t>O plano </a:t>
            </a:r>
            <a:r>
              <a:rPr lang="pt-BR" dirty="0"/>
              <a:t>de </a:t>
            </a:r>
            <a:r>
              <a:rPr lang="pt-BR" dirty="0" smtClean="0"/>
              <a:t>intenções: por </a:t>
            </a:r>
            <a:r>
              <a:rPr lang="pt-BR" dirty="0"/>
              <a:t>que e para que existe esse espaço </a:t>
            </a:r>
            <a:r>
              <a:rPr lang="pt-BR" dirty="0" smtClean="0"/>
              <a:t>educativo</a:t>
            </a:r>
            <a:r>
              <a:rPr lang="pt-BR" dirty="0"/>
              <a:t>?</a:t>
            </a:r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r>
              <a:rPr lang="pt-BR" dirty="0" smtClean="0"/>
              <a:t>A </a:t>
            </a:r>
            <a:r>
              <a:rPr lang="pt-BR" dirty="0"/>
              <a:t>proposta </a:t>
            </a:r>
            <a:r>
              <a:rPr lang="pt-BR" dirty="0" smtClean="0"/>
              <a:t>curricular: o </a:t>
            </a:r>
            <a:r>
              <a:rPr lang="pt-BR" dirty="0"/>
              <a:t>que e como se ensina, as formas de avaliação da aprendizagem, a organização do tempo e o uso do espaço na escola, entre </a:t>
            </a:r>
            <a:r>
              <a:rPr lang="pt-BR" dirty="0" smtClean="0"/>
              <a:t>outros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formação dos </a:t>
            </a:r>
            <a:r>
              <a:rPr lang="pt-BR" dirty="0" smtClean="0"/>
              <a:t>professores: maneira </a:t>
            </a:r>
            <a:r>
              <a:rPr lang="pt-BR" dirty="0"/>
              <a:t>como a equipe vai se organizar para cumprir as necessidades originadas pelas intenções educativas. </a:t>
            </a:r>
          </a:p>
          <a:p>
            <a:pPr marL="82296" indent="0">
              <a:buNone/>
            </a:pP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gestão </a:t>
            </a:r>
            <a:r>
              <a:rPr lang="pt-BR" dirty="0" smtClean="0"/>
              <a:t>administrativa:  viabilizar </a:t>
            </a:r>
            <a:r>
              <a:rPr lang="pt-BR" dirty="0"/>
              <a:t>o que for necessário para que os demais pontos funcionem dentro da construção da "escola que se quer</a:t>
            </a:r>
            <a:r>
              <a:rPr lang="pt-BR" dirty="0" smtClean="0"/>
              <a:t>"</a:t>
            </a: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126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Quem deve elaborá-lo e como deve ser conduzido o processo?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dirty="0" smtClean="0"/>
              <a:t>A </a:t>
            </a:r>
            <a:r>
              <a:rPr lang="pt-BR" dirty="0"/>
              <a:t>elaboração do projeto pedagógico deve ser pautada em estratégias que deem voz a todos os atores da comunidade escolar: funcionários, pais, </a:t>
            </a:r>
            <a:r>
              <a:rPr lang="pt-BR" dirty="0" smtClean="0"/>
              <a:t>professores, alunos e comunidade do entorno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81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O projeto pedagógico deve ser revisado? Em que momento? </a:t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2073424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pt-BR" dirty="0"/>
              <a:t>E</a:t>
            </a:r>
            <a:r>
              <a:rPr lang="pt-BR" dirty="0" smtClean="0"/>
              <a:t>le </a:t>
            </a:r>
            <a:r>
              <a:rPr lang="pt-BR" dirty="0"/>
              <a:t>deve ser revisto anualmente ou mesmo antes desse período, se a comunidade escolar sentir tal </a:t>
            </a:r>
            <a:r>
              <a:rPr lang="pt-BR" dirty="0" smtClean="0"/>
              <a:t>necessidade.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22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PPP: inovação regulatória ou emancipatória?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5328592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t-BR" dirty="0" smtClean="0"/>
              <a:t>“A inovação </a:t>
            </a:r>
            <a:r>
              <a:rPr lang="pt-BR" dirty="0"/>
              <a:t>regulatória significa assumir o projeto político-pedagógico como um conjunto de atividades que vão gerar um produto: um documento pronto e acabado. Nesse caso se deixa de lado o processo de produção coletiva. A inovação de cunho regulatório nega a diversidade de interesses e de atores que estão presentes. Sob a perspectiva emancipatória, a inovação e o projeto político-pedagógico estão articulados, integrando o processo com o produto porque o resultado final é não só um processo consolidado de inovação metodológica, na esteira de um projeto construído, executado e avaliado coletivamente, mas um produto inovador que provocará também rupturas </a:t>
            </a:r>
            <a:r>
              <a:rPr lang="pt-BR" dirty="0" smtClean="0"/>
              <a:t>epistemológicas”.</a:t>
            </a:r>
            <a:endParaRPr lang="pt-BR" dirty="0"/>
          </a:p>
          <a:p>
            <a:pPr marL="82296" indent="0">
              <a:buNone/>
            </a:pPr>
            <a:endParaRPr lang="pt-BR" dirty="0" smtClean="0"/>
          </a:p>
          <a:p>
            <a:pPr marL="82296" indent="0" algn="r">
              <a:buNone/>
            </a:pPr>
            <a:r>
              <a:rPr lang="pt-BR" sz="2100" dirty="0" smtClean="0"/>
              <a:t>(Veiga, 2003)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634175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 regulatória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Conjunto de atividades que gera um documento programático</a:t>
            </a:r>
          </a:p>
          <a:p>
            <a:r>
              <a:rPr lang="pt-BR" dirty="0" smtClean="0"/>
              <a:t>Visa à eficácia</a:t>
            </a:r>
          </a:p>
          <a:p>
            <a:r>
              <a:rPr lang="pt-BR" dirty="0" smtClean="0"/>
              <a:t>Pode servir para a perpetuação do instituído</a:t>
            </a:r>
          </a:p>
          <a:p>
            <a:r>
              <a:rPr lang="pt-BR" dirty="0"/>
              <a:t>É</a:t>
            </a:r>
            <a:r>
              <a:rPr lang="pt-BR" dirty="0" smtClean="0"/>
              <a:t> fruto de processos não coletivos</a:t>
            </a:r>
          </a:p>
          <a:p>
            <a:r>
              <a:rPr lang="pt-BR" dirty="0"/>
              <a:t>É</a:t>
            </a:r>
            <a:r>
              <a:rPr lang="pt-BR" dirty="0" smtClean="0"/>
              <a:t> descontextualizado</a:t>
            </a:r>
          </a:p>
          <a:p>
            <a:r>
              <a:rPr lang="pt-BR" dirty="0"/>
              <a:t>É</a:t>
            </a:r>
            <a:r>
              <a:rPr lang="pt-BR" dirty="0" smtClean="0"/>
              <a:t> típico da racionalização do processo de trabalho</a:t>
            </a:r>
          </a:p>
          <a:p>
            <a:r>
              <a:rPr lang="pt-BR" dirty="0" smtClean="0"/>
              <a:t>Enfoque na dimensão técnica</a:t>
            </a:r>
          </a:p>
          <a:p>
            <a:r>
              <a:rPr lang="pt-BR" dirty="0" smtClean="0"/>
              <a:t>Nega a diversidade de interesses</a:t>
            </a:r>
          </a:p>
          <a:p>
            <a:r>
              <a:rPr lang="pt-BR"/>
              <a:t>É</a:t>
            </a:r>
            <a:r>
              <a:rPr lang="pt-BR" smtClean="0"/>
              <a:t> </a:t>
            </a:r>
            <a:r>
              <a:rPr lang="pt-BR" dirty="0" smtClean="0"/>
              <a:t>instrumento de controle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898291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579</Words>
  <Application>Microsoft Office PowerPoint</Application>
  <PresentationFormat>Apresentação na tela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Solstício</vt:lpstr>
      <vt:lpstr>    PROJETO POLÍTICO- PEDAGÓGICO   Prof. Luciana B. Jacob </vt:lpstr>
      <vt:lpstr>Projeto Político-Pedagógico</vt:lpstr>
      <vt:lpstr>Apresentação do PowerPoint</vt:lpstr>
      <vt:lpstr>Em que contexto histórico surgiu o projeto pedagógico? </vt:lpstr>
      <vt:lpstr>O que o projeto pedagógico deve conter? </vt:lpstr>
      <vt:lpstr>Quem deve elaborá-lo e como deve ser conduzido o processo? </vt:lpstr>
      <vt:lpstr>O projeto pedagógico deve ser revisado? Em que momento?  </vt:lpstr>
      <vt:lpstr>PPP: inovação regulatória ou emancipatória?</vt:lpstr>
      <vt:lpstr>Perspectiva regulatória</vt:lpstr>
      <vt:lpstr>Perspectiva emancipatória</vt:lpstr>
      <vt:lpstr>Bibliografia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Agroecologia nas Ciências Agrárias</dc:title>
  <dc:creator>Luciana</dc:creator>
  <cp:lastModifiedBy>luciana</cp:lastModifiedBy>
  <cp:revision>111</cp:revision>
  <dcterms:created xsi:type="dcterms:W3CDTF">2010-06-08T18:43:14Z</dcterms:created>
  <dcterms:modified xsi:type="dcterms:W3CDTF">2019-04-11T19:04:35Z</dcterms:modified>
</cp:coreProperties>
</file>