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19" r:id="rId2"/>
    <p:sldId id="644" r:id="rId3"/>
    <p:sldId id="660" r:id="rId4"/>
    <p:sldId id="661" r:id="rId5"/>
    <p:sldId id="662" r:id="rId6"/>
    <p:sldId id="663" r:id="rId7"/>
    <p:sldId id="300" r:id="rId8"/>
    <p:sldId id="653" r:id="rId9"/>
    <p:sldId id="655" r:id="rId10"/>
    <p:sldId id="656" r:id="rId11"/>
    <p:sldId id="667" r:id="rId12"/>
    <p:sldId id="470" r:id="rId13"/>
    <p:sldId id="668" r:id="rId14"/>
    <p:sldId id="592" r:id="rId15"/>
  </p:sldIdLst>
  <p:sldSz cx="12192000" cy="6858000"/>
  <p:notesSz cx="6865938" cy="999807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600"/>
    <a:srgbClr val="FFFFCC"/>
    <a:srgbClr val="CC3300"/>
    <a:srgbClr val="339933"/>
    <a:srgbClr val="FF9900"/>
    <a:srgbClr val="119F9F"/>
    <a:srgbClr val="336699"/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034" autoAdjust="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48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927165A0-A003-49D4-828E-2F3F9BB2A420}" type="datetimeFigureOut">
              <a:rPr lang="pt-BR" smtClean="0"/>
              <a:t>05/10/2018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EDF255D4-877A-4BFA-B311-3E881A1CC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481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E30AAFB-E11C-4F8A-8787-D13E079D5CB8}" type="datetimeFigureOut">
              <a:rPr lang="pt-BR"/>
              <a:pPr>
                <a:defRPr/>
              </a:pPr>
              <a:t>05/10/2018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50950"/>
            <a:ext cx="5995988" cy="3373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594" y="4811573"/>
            <a:ext cx="5492750" cy="3936742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40976A9-EC10-4F60-B127-25CC5AF37C1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322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C5B7C-16EF-4E05-87E9-BB23261EF6B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080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59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Entende-se que </a:t>
            </a:r>
            <a:r>
              <a:rPr lang="pt-BR" b="1" dirty="0" smtClean="0"/>
              <a:t>quem detém competências </a:t>
            </a:r>
            <a:r>
              <a:rPr lang="pt-BR" dirty="0" smtClean="0"/>
              <a:t>pode postular projeções inovadoras em lugar de ser apenas seguidor de procedimentos já estabelecidos.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C5B7C-16EF-4E05-87E9-BB23261EF6B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785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0976A9-EC10-4F60-B127-25CC5AF37C13}" type="slidenum">
              <a:rPr lang="pt-BR" altLang="pt-BR" smtClean="0"/>
              <a:pPr>
                <a:defRPr/>
              </a:pPr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5686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6442" indent="-28709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8372" indent="-22967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7721" indent="-22967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7070" indent="-22967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6419" indent="-229674" defTabSz="4593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5767" indent="-229674" defTabSz="4593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5116" indent="-229674" defTabSz="4593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4465" indent="-229674" defTabSz="4593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CD00B26-B23A-4418-BD9F-AE84BCAD375A}" type="slidenum">
              <a:rPr lang="pt-BR" altLang="pt-BR" smtClean="0"/>
              <a:pPr/>
              <a:t>12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6442" indent="-28709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8372" indent="-22967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7721" indent="-22967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7070" indent="-22967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6419" indent="-229674" defTabSz="4593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5767" indent="-229674" defTabSz="4593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5116" indent="-229674" defTabSz="4593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4465" indent="-229674" defTabSz="4593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CD00B26-B23A-4418-BD9F-AE84BCAD375A}" type="slidenum">
              <a:rPr lang="pt-BR" altLang="pt-BR" smtClean="0"/>
              <a:pPr/>
              <a:t>13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111825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559BB-9B77-45C9-8E28-90B26E82E8DA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4B2E8-8BA9-4EC6-9746-2A117CC4966B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5487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8AAA-DB7B-427E-A2C1-BAC6094E0431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2404B-C0C9-4F52-88AB-F74547B8DFC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2564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BA7D1-5CA6-475E-B2CB-33C895739535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DD401-D906-4CF6-872A-9CA4910EA38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60793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C59A8-4581-427B-BAEF-6C9B0E524B5D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29ABF-8A91-4073-AB65-27C0DC36EE1D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4952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E9275-CFD0-4A33-8881-8A79BBC2754B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90691-3C6F-4149-B35C-CF0A5EDA491B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4628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3605-E334-4518-8BAD-EC1D60033B50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01D6C-0BC2-4538-8D36-160B98A7D98E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6598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7ADE8-A84A-4038-8C2D-EB56AE6B2AB4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32AB1-460A-475B-B32B-968EDB2F082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9518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BDBE4-CC52-4810-9E68-096BBDF29DA8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BD505-8A56-47B0-9F49-7E9F93E4EB2D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08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DBAED-18CC-4F93-BB46-405DCF30FBAF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96381-6437-4B26-ABB0-ABC2A6BFE9A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1499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CAAD6EC-27A4-4E44-8BF6-A0E31F33267D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2C3C358-EA4A-4568-B084-07AC489DD094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985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355AB-C802-4EF9-9C97-81C0A433CB36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FFB91-435C-4C03-B03F-66AE3D252B61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9753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C16B534-65E9-4BED-9864-77D6C4790D8E}" type="datetimeFigureOut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7A0F007-7AAA-4DEC-BB48-3BCD4B8B9F3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8" r:id="rId2"/>
    <p:sldLayoutId id="2147483724" r:id="rId3"/>
    <p:sldLayoutId id="2147483719" r:id="rId4"/>
    <p:sldLayoutId id="2147483720" r:id="rId5"/>
    <p:sldLayoutId id="2147483721" r:id="rId6"/>
    <p:sldLayoutId id="2147483725" r:id="rId7"/>
    <p:sldLayoutId id="2147483726" r:id="rId8"/>
    <p:sldLayoutId id="2147483727" r:id="rId9"/>
    <p:sldLayoutId id="2147483722" r:id="rId10"/>
    <p:sldLayoutId id="2147483728" r:id="rId11"/>
  </p:sldLayoutIdLst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497" y="928048"/>
            <a:ext cx="3200400" cy="2286000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Habilidades   e</a:t>
            </a:r>
            <a:br>
              <a:rPr lang="pt-BR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Competências</a:t>
            </a:r>
            <a:br>
              <a:rPr lang="pt-BR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Gerenciais</a:t>
            </a:r>
            <a:endParaRPr lang="pt-BR" sz="40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Agrupar 4"/>
          <p:cNvGrpSpPr/>
          <p:nvPr/>
        </p:nvGrpSpPr>
        <p:grpSpPr>
          <a:xfrm>
            <a:off x="122238" y="5158854"/>
            <a:ext cx="2812031" cy="1551508"/>
            <a:chOff x="122238" y="4982948"/>
            <a:chExt cx="3112281" cy="1727414"/>
          </a:xfrm>
        </p:grpSpPr>
        <p:pic>
          <p:nvPicPr>
            <p:cNvPr id="6" name="Imagem 6" descr="C:\Users\user\Downloads\nova_logo_gecin_def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238" y="5950423"/>
              <a:ext cx="3112281" cy="759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Agrupar 6"/>
            <p:cNvGrpSpPr/>
            <p:nvPr/>
          </p:nvGrpSpPr>
          <p:grpSpPr>
            <a:xfrm>
              <a:off x="122238" y="4982948"/>
              <a:ext cx="3112281" cy="859808"/>
              <a:chOff x="122238" y="4273265"/>
              <a:chExt cx="3112281" cy="859808"/>
            </a:xfrm>
          </p:grpSpPr>
          <p:pic>
            <p:nvPicPr>
              <p:cNvPr id="8" name="Picture 8" descr="http://tnsolution.com.br/wp-content/uploads/2015/12/imagem-tns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2238" y="4273265"/>
                <a:ext cx="3112281" cy="8598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CaixaDeTexto 8"/>
              <p:cNvSpPr txBox="1"/>
              <p:nvPr/>
            </p:nvSpPr>
            <p:spPr>
              <a:xfrm>
                <a:off x="122238" y="4302076"/>
                <a:ext cx="235599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 smtClean="0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doni MT Black" panose="02070A03080606020203" pitchFamily="18" charset="0"/>
                  </a:rPr>
                  <a:t>INCT </a:t>
                </a:r>
                <a:r>
                  <a:rPr lang="pt-BR" sz="2400" dirty="0" err="1" smtClean="0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doni MT Black" panose="02070A03080606020203" pitchFamily="18" charset="0"/>
                  </a:rPr>
                  <a:t>Nanofarma</a:t>
                </a:r>
                <a:endParaRPr lang="pt-BR" sz="2400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doni MT Black" panose="02070A03080606020203" pitchFamily="18" charset="0"/>
                </a:endParaRPr>
              </a:p>
            </p:txBody>
          </p:sp>
        </p:grpSp>
      </p:grpSp>
      <p:sp>
        <p:nvSpPr>
          <p:cNvPr id="3" name="CaixaDeTexto 2"/>
          <p:cNvSpPr txBox="1"/>
          <p:nvPr/>
        </p:nvSpPr>
        <p:spPr>
          <a:xfrm>
            <a:off x="219131" y="4109964"/>
            <a:ext cx="2835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Profa. </a:t>
            </a:r>
            <a:r>
              <a:rPr lang="pt-BR" sz="2000" b="1" dirty="0" err="1" smtClean="0">
                <a:solidFill>
                  <a:schemeClr val="bg1"/>
                </a:solidFill>
              </a:rPr>
              <a:t>Dra</a:t>
            </a:r>
            <a:r>
              <a:rPr lang="pt-BR" sz="2000" b="1" dirty="0" smtClean="0">
                <a:solidFill>
                  <a:schemeClr val="bg1"/>
                </a:solidFill>
              </a:rPr>
              <a:t>, Vania Passarini Takahashi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95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Tempos podem mudar, mas as práticas administrativas sempre distinguirão as organizações eficazes das ineficazes.</a:t>
            </a:r>
            <a:endParaRPr lang="pt-BR" sz="32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639960"/>
            <a:ext cx="9129252" cy="330998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 </a:t>
            </a:r>
            <a:r>
              <a:rPr lang="pt-BR" sz="2800" b="1" dirty="0" smtClean="0"/>
              <a:t>A luta darwinista do dia-a-dia nos negócios será vencida pelas pessoas - e organizações – que melhor se adaptarem ao novo mundo que está se delineando.</a:t>
            </a:r>
          </a:p>
        </p:txBody>
      </p:sp>
    </p:spTree>
    <p:extLst>
      <p:ext uri="{BB962C8B-B14F-4D97-AF65-F5344CB8AC3E}">
        <p14:creationId xmlns:p14="http://schemas.microsoft.com/office/powerpoint/2010/main" val="69719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4973" y="-200093"/>
            <a:ext cx="10058400" cy="1450757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Essências da Administração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4973" y="2368404"/>
            <a:ext cx="10813517" cy="4162798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Essências da Administração no </a:t>
            </a:r>
            <a:r>
              <a:rPr lang="pt-BR" sz="3200" b="1" dirty="0" smtClean="0">
                <a:solidFill>
                  <a:srgbClr val="FF0000"/>
                </a:solidFill>
              </a:rPr>
              <a:t>Contexto Contemporâneo</a:t>
            </a:r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4" name="Retângulo Arredondado 3"/>
          <p:cNvSpPr/>
          <p:nvPr/>
        </p:nvSpPr>
        <p:spPr>
          <a:xfrm>
            <a:off x="5377217" y="197739"/>
            <a:ext cx="2033516" cy="655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Capacitação</a:t>
            </a:r>
            <a:endParaRPr lang="pt-BR" b="1" dirty="0"/>
          </a:p>
        </p:txBody>
      </p:sp>
      <p:sp>
        <p:nvSpPr>
          <p:cNvPr id="5" name="Retângulo Arredondado 4"/>
          <p:cNvSpPr/>
          <p:nvPr/>
        </p:nvSpPr>
        <p:spPr>
          <a:xfrm>
            <a:off x="7563134" y="617667"/>
            <a:ext cx="2033516" cy="655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Habilidades</a:t>
            </a:r>
            <a:endParaRPr lang="pt-BR" b="1" dirty="0"/>
          </a:p>
        </p:txBody>
      </p:sp>
      <p:sp>
        <p:nvSpPr>
          <p:cNvPr id="6" name="Retângulo Arredondado 5"/>
          <p:cNvSpPr/>
          <p:nvPr/>
        </p:nvSpPr>
        <p:spPr>
          <a:xfrm>
            <a:off x="9746615" y="895552"/>
            <a:ext cx="2033516" cy="655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Papel</a:t>
            </a:r>
            <a:endParaRPr lang="pt-BR" b="1" dirty="0"/>
          </a:p>
        </p:txBody>
      </p:sp>
      <p:sp>
        <p:nvSpPr>
          <p:cNvPr id="7" name="Retângulo Arredondado 6"/>
          <p:cNvSpPr/>
          <p:nvPr/>
        </p:nvSpPr>
        <p:spPr>
          <a:xfrm>
            <a:off x="2326943" y="3359097"/>
            <a:ext cx="2033516" cy="65509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Capacitação</a:t>
            </a:r>
            <a:endParaRPr lang="pt-BR" sz="2400" b="1" dirty="0"/>
          </a:p>
        </p:txBody>
      </p:sp>
      <p:sp>
        <p:nvSpPr>
          <p:cNvPr id="8" name="Retângulo Arredondado 7"/>
          <p:cNvSpPr/>
          <p:nvPr/>
        </p:nvSpPr>
        <p:spPr>
          <a:xfrm>
            <a:off x="4524232" y="4177816"/>
            <a:ext cx="2033516" cy="65509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Competências</a:t>
            </a:r>
            <a:endParaRPr lang="pt-BR" sz="2400" b="1" dirty="0"/>
          </a:p>
        </p:txBody>
      </p:sp>
      <p:sp>
        <p:nvSpPr>
          <p:cNvPr id="9" name="Retângulo Arredondado 8"/>
          <p:cNvSpPr/>
          <p:nvPr/>
        </p:nvSpPr>
        <p:spPr>
          <a:xfrm>
            <a:off x="6990954" y="4832908"/>
            <a:ext cx="2033516" cy="65509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Papel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17133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Papéis e Competências Gerencias</a:t>
            </a:r>
            <a:endParaRPr lang="pt-BR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4149" y="1846263"/>
            <a:ext cx="10877266" cy="40227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Papel Produtor</a:t>
            </a:r>
          </a:p>
          <a:p>
            <a:pPr marL="0" indent="0">
              <a:buNone/>
            </a:pPr>
            <a:r>
              <a:rPr lang="pt-BR" dirty="0" smtClean="0"/>
              <a:t>Competências:  </a:t>
            </a:r>
            <a:r>
              <a:rPr lang="pt-BR" dirty="0"/>
              <a:t>Produtividade do </a:t>
            </a:r>
            <a:r>
              <a:rPr lang="pt-BR" dirty="0" smtClean="0"/>
              <a:t>trabalho; Fomento </a:t>
            </a:r>
            <a:r>
              <a:rPr lang="pt-BR" dirty="0"/>
              <a:t>de um ambiente de trabalho </a:t>
            </a:r>
            <a:r>
              <a:rPr lang="pt-BR" dirty="0" smtClean="0"/>
              <a:t>produtivo: Gerenciamento </a:t>
            </a:r>
            <a:r>
              <a:rPr lang="pt-BR" dirty="0"/>
              <a:t>do tempo e do </a:t>
            </a:r>
            <a:r>
              <a:rPr lang="pt-BR" dirty="0" smtClean="0"/>
              <a:t>estresse</a:t>
            </a:r>
            <a:endParaRPr lang="pt-BR" dirty="0"/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Papel Diretor</a:t>
            </a:r>
          </a:p>
          <a:p>
            <a:pPr marL="0" indent="0">
              <a:buNone/>
            </a:pPr>
            <a:r>
              <a:rPr lang="pt-BR" dirty="0" smtClean="0"/>
              <a:t>Competências: Desenvolvimento </a:t>
            </a:r>
            <a:r>
              <a:rPr lang="pt-BR" dirty="0"/>
              <a:t>e comunicação de uma </a:t>
            </a:r>
            <a:r>
              <a:rPr lang="pt-BR" dirty="0" smtClean="0"/>
              <a:t>visão; Estabelecimento </a:t>
            </a:r>
            <a:r>
              <a:rPr lang="pt-BR" dirty="0"/>
              <a:t>de metas e </a:t>
            </a:r>
            <a:r>
              <a:rPr lang="pt-BR" dirty="0" smtClean="0"/>
              <a:t>objetivos; Planejamento </a:t>
            </a:r>
            <a:r>
              <a:rPr lang="pt-BR" dirty="0"/>
              <a:t>e </a:t>
            </a:r>
            <a:r>
              <a:rPr lang="pt-BR" dirty="0" smtClean="0"/>
              <a:t>organização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Papel Monitor</a:t>
            </a:r>
          </a:p>
          <a:p>
            <a:pPr marL="0" indent="0">
              <a:buNone/>
            </a:pPr>
            <a:r>
              <a:rPr lang="pt-BR" dirty="0" smtClean="0"/>
              <a:t>Competências: Monitoramento </a:t>
            </a:r>
            <a:r>
              <a:rPr lang="pt-BR" dirty="0"/>
              <a:t>do desempenho </a:t>
            </a:r>
            <a:r>
              <a:rPr lang="pt-BR" dirty="0" smtClean="0"/>
              <a:t>individual; Gerenciamento </a:t>
            </a:r>
            <a:r>
              <a:rPr lang="pt-BR" dirty="0"/>
              <a:t>do desempenho e processos </a:t>
            </a:r>
            <a:r>
              <a:rPr lang="pt-BR" dirty="0" smtClean="0"/>
              <a:t>coletivos; Análise </a:t>
            </a:r>
            <a:r>
              <a:rPr lang="pt-BR" dirty="0"/>
              <a:t>de informações com pensamento crítico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Papel Coordenador</a:t>
            </a:r>
          </a:p>
          <a:p>
            <a:pPr marL="0" indent="0">
              <a:buNone/>
            </a:pPr>
            <a:r>
              <a:rPr lang="pt-BR" dirty="0" smtClean="0"/>
              <a:t>Competências: Gerenciamento </a:t>
            </a:r>
            <a:r>
              <a:rPr lang="pt-BR" dirty="0"/>
              <a:t>de </a:t>
            </a:r>
            <a:r>
              <a:rPr lang="pt-BR" dirty="0" smtClean="0"/>
              <a:t>projetos; Planejamento </a:t>
            </a:r>
            <a:r>
              <a:rPr lang="pt-BR" dirty="0"/>
              <a:t>do </a:t>
            </a:r>
            <a:r>
              <a:rPr lang="pt-BR" dirty="0" smtClean="0"/>
              <a:t>trabalho; Gerenciamento </a:t>
            </a:r>
            <a:r>
              <a:rPr lang="pt-BR" dirty="0"/>
              <a:t>multidisciplinar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 </a:t>
            </a:r>
          </a:p>
          <a:p>
            <a:endParaRPr lang="pt-BR" dirty="0"/>
          </a:p>
        </p:txBody>
      </p:sp>
      <p:pic>
        <p:nvPicPr>
          <p:cNvPr id="34819" name="Imagem 3" descr="C:\Users\user\Downloads\nova_logo_gecin_de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5863"/>
            <a:ext cx="10334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CaixaDeTexto 4"/>
          <p:cNvSpPr txBox="1">
            <a:spLocks noChangeArrowheads="1"/>
          </p:cNvSpPr>
          <p:nvPr/>
        </p:nvSpPr>
        <p:spPr bwMode="auto">
          <a:xfrm>
            <a:off x="6126163" y="287338"/>
            <a:ext cx="623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2400" dirty="0"/>
              <a:t>Quinn, Thompson; </a:t>
            </a:r>
            <a:r>
              <a:rPr lang="pt-BR" altLang="pt-BR" sz="2400" dirty="0" err="1"/>
              <a:t>Faerman</a:t>
            </a:r>
            <a:r>
              <a:rPr lang="pt-BR" altLang="pt-BR" sz="2400" dirty="0"/>
              <a:t>; Mc </a:t>
            </a:r>
            <a:r>
              <a:rPr lang="pt-BR" altLang="pt-BR" sz="2400" dirty="0" err="1"/>
              <a:t>Grath</a:t>
            </a:r>
            <a:r>
              <a:rPr lang="pt-BR" altLang="pt-BR" sz="2400" dirty="0"/>
              <a:t> (2003)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Papéis e Competências Gerencias</a:t>
            </a:r>
            <a:endParaRPr lang="pt-BR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7797" y="1846263"/>
            <a:ext cx="10877266" cy="40227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Papel Mentor</a:t>
            </a:r>
          </a:p>
          <a:p>
            <a:pPr marL="0" indent="0">
              <a:buNone/>
            </a:pPr>
            <a:r>
              <a:rPr lang="pt-BR" dirty="0" smtClean="0"/>
              <a:t>Competências:  </a:t>
            </a:r>
            <a:r>
              <a:rPr lang="pt-BR" dirty="0"/>
              <a:t>Compreensão de si próprio e dos </a:t>
            </a:r>
            <a:r>
              <a:rPr lang="pt-BR" dirty="0" smtClean="0"/>
              <a:t>outros; Comunicação eficaz; Desenvolvimento </a:t>
            </a:r>
            <a:r>
              <a:rPr lang="pt-BR" dirty="0"/>
              <a:t>dos </a:t>
            </a:r>
            <a:r>
              <a:rPr lang="pt-BR" dirty="0" smtClean="0"/>
              <a:t>empregados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Papel Facilitador</a:t>
            </a:r>
          </a:p>
          <a:p>
            <a:pPr marL="0" indent="0">
              <a:buNone/>
            </a:pPr>
            <a:r>
              <a:rPr lang="pt-BR" dirty="0" smtClean="0"/>
              <a:t> Competências: Constituição </a:t>
            </a:r>
            <a:r>
              <a:rPr lang="pt-BR" dirty="0"/>
              <a:t>de </a:t>
            </a:r>
            <a:r>
              <a:rPr lang="pt-BR" dirty="0" smtClean="0"/>
              <a:t>equipes; Uso </a:t>
            </a:r>
            <a:r>
              <a:rPr lang="pt-BR" dirty="0"/>
              <a:t>de um processo decisório </a:t>
            </a:r>
            <a:r>
              <a:rPr lang="pt-BR" dirty="0" smtClean="0"/>
              <a:t>participativo; Gerenciamento </a:t>
            </a:r>
            <a:r>
              <a:rPr lang="pt-BR" dirty="0"/>
              <a:t>de conflitos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Papel Negociador</a:t>
            </a:r>
          </a:p>
          <a:p>
            <a:pPr marL="0" indent="0">
              <a:buNone/>
            </a:pPr>
            <a:r>
              <a:rPr lang="pt-BR" dirty="0" smtClean="0"/>
              <a:t>Competências: Constituição </a:t>
            </a:r>
            <a:r>
              <a:rPr lang="pt-BR" dirty="0"/>
              <a:t>e manutenção de uma base de </a:t>
            </a:r>
            <a:r>
              <a:rPr lang="pt-BR" dirty="0" smtClean="0"/>
              <a:t>poder; Negociação </a:t>
            </a:r>
            <a:r>
              <a:rPr lang="pt-BR" dirty="0"/>
              <a:t>de acordos e </a:t>
            </a:r>
            <a:r>
              <a:rPr lang="pt-BR" dirty="0" smtClean="0"/>
              <a:t>compromissos; Apresentação </a:t>
            </a:r>
            <a:r>
              <a:rPr lang="pt-BR" dirty="0"/>
              <a:t>de </a:t>
            </a:r>
            <a:r>
              <a:rPr lang="pt-BR" dirty="0" smtClean="0"/>
              <a:t>ideias</a:t>
            </a:r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Papel Inovador</a:t>
            </a:r>
          </a:p>
          <a:p>
            <a:pPr marL="0" indent="0">
              <a:buNone/>
            </a:pPr>
            <a:r>
              <a:rPr lang="pt-BR" dirty="0" smtClean="0"/>
              <a:t>Competências: Convívio </a:t>
            </a:r>
            <a:r>
              <a:rPr lang="pt-BR" dirty="0"/>
              <a:t>com a </a:t>
            </a:r>
            <a:r>
              <a:rPr lang="pt-BR" dirty="0" smtClean="0"/>
              <a:t>mudança; Pensamento criativo: Gerenciamento </a:t>
            </a:r>
            <a:r>
              <a:rPr lang="pt-BR" dirty="0"/>
              <a:t>da mudança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 </a:t>
            </a:r>
          </a:p>
          <a:p>
            <a:endParaRPr lang="pt-BR" dirty="0"/>
          </a:p>
        </p:txBody>
      </p:sp>
      <p:pic>
        <p:nvPicPr>
          <p:cNvPr id="34819" name="Imagem 3" descr="C:\Users\user\Downloads\nova_logo_gecin_de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5863"/>
            <a:ext cx="10334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CaixaDeTexto 4"/>
          <p:cNvSpPr txBox="1">
            <a:spLocks noChangeArrowheads="1"/>
          </p:cNvSpPr>
          <p:nvPr/>
        </p:nvSpPr>
        <p:spPr bwMode="auto">
          <a:xfrm>
            <a:off x="6126163" y="287338"/>
            <a:ext cx="623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2400" dirty="0"/>
              <a:t>Quinn, Thompson; </a:t>
            </a:r>
            <a:r>
              <a:rPr lang="pt-BR" altLang="pt-BR" sz="2400" dirty="0" err="1"/>
              <a:t>Faerman</a:t>
            </a:r>
            <a:r>
              <a:rPr lang="pt-BR" altLang="pt-BR" sz="2400" dirty="0"/>
              <a:t>; Mc </a:t>
            </a:r>
            <a:r>
              <a:rPr lang="pt-BR" altLang="pt-BR" sz="2400" dirty="0" err="1"/>
              <a:t>Grath</a:t>
            </a:r>
            <a:r>
              <a:rPr lang="pt-BR" altLang="pt-BR" sz="2400" dirty="0"/>
              <a:t> (2003)</a:t>
            </a:r>
          </a:p>
        </p:txBody>
      </p:sp>
    </p:spTree>
    <p:extLst>
      <p:ext uri="{BB962C8B-B14F-4D97-AF65-F5344CB8AC3E}">
        <p14:creationId xmlns:p14="http://schemas.microsoft.com/office/powerpoint/2010/main" val="276994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Próximas aulas – 15 e 16/10/18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200" dirty="0" smtClean="0"/>
              <a:t>Tópicos: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 Processo Decisório (Tomada de Decisão)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 Trabalho de Equipe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 Avaliação de Desempenho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sz="3600" b="1" dirty="0" smtClean="0"/>
              <a:t>Alunos: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leitura dos capítulos relacionados aos tópicos Tomada de Decisão, Trabalho de Equipe e  Desempenho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63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4973" y="-200093"/>
            <a:ext cx="10058400" cy="1450757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Essências da administração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4973" y="1860483"/>
            <a:ext cx="10813517" cy="4392834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</a:rPr>
              <a:t>Capacitação administrativa: </a:t>
            </a:r>
            <a:r>
              <a:rPr lang="pt-BR" sz="2400" dirty="0" smtClean="0"/>
              <a:t>competência sustentada de obter, deter e aplicar, de forma otimizada, um conjunto de conhecimentos e de metodologias e técnicas administrativas que se aplicam a uma área de atuação da empresa.</a:t>
            </a:r>
          </a:p>
          <a:p>
            <a:endParaRPr lang="pt-BR" sz="2400" dirty="0"/>
          </a:p>
          <a:p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</a:rPr>
              <a:t>Habilidades administrativas: </a:t>
            </a:r>
            <a:r>
              <a:rPr lang="pt-BR" sz="2400" dirty="0" smtClean="0"/>
              <a:t>é o processo de visualizar, compreender e estruturar as partes e o todo dos assuntos administrativos das empresas, consolidando resultados otimizados pela atuação de todos os recursos disponíveis.</a:t>
            </a:r>
          </a:p>
          <a:p>
            <a:endParaRPr lang="pt-BR" sz="2400" dirty="0" smtClean="0"/>
          </a:p>
          <a:p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</a:rPr>
              <a:t>Papel administrativo: </a:t>
            </a:r>
            <a:r>
              <a:rPr lang="pt-BR" sz="2400" dirty="0" smtClean="0"/>
              <a:t>é a forma como as pessoas devem trabalhar e se relacionar entre si, bem como perante os públicos externos, tendo como base os valores e os princípios éticos e morais da empresa.</a:t>
            </a:r>
            <a:endParaRPr lang="pt-BR" sz="2400" dirty="0"/>
          </a:p>
        </p:txBody>
      </p:sp>
      <p:sp>
        <p:nvSpPr>
          <p:cNvPr id="4" name="Retângulo Arredondado 3"/>
          <p:cNvSpPr/>
          <p:nvPr/>
        </p:nvSpPr>
        <p:spPr>
          <a:xfrm>
            <a:off x="5377217" y="197739"/>
            <a:ext cx="2033516" cy="655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Capacitação</a:t>
            </a:r>
            <a:endParaRPr lang="pt-BR" b="1" dirty="0"/>
          </a:p>
        </p:txBody>
      </p:sp>
      <p:sp>
        <p:nvSpPr>
          <p:cNvPr id="5" name="Retângulo Arredondado 4"/>
          <p:cNvSpPr/>
          <p:nvPr/>
        </p:nvSpPr>
        <p:spPr>
          <a:xfrm>
            <a:off x="7563134" y="617667"/>
            <a:ext cx="2033516" cy="655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Habilidades</a:t>
            </a:r>
            <a:endParaRPr lang="pt-BR" b="1" dirty="0"/>
          </a:p>
        </p:txBody>
      </p:sp>
      <p:sp>
        <p:nvSpPr>
          <p:cNvPr id="6" name="Retângulo Arredondado 5"/>
          <p:cNvSpPr/>
          <p:nvPr/>
        </p:nvSpPr>
        <p:spPr>
          <a:xfrm>
            <a:off x="9746615" y="895552"/>
            <a:ext cx="2033516" cy="655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Papel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7012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slideplayer.com.br/slide/373489/2/images/4/Habilidades+gerenciais+segundo+Kat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80" y="-1"/>
            <a:ext cx="10958074" cy="623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601579" y="5366084"/>
            <a:ext cx="11285621" cy="866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01002" y="5401361"/>
            <a:ext cx="9137175" cy="83099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b="1" dirty="0" smtClean="0">
                <a:solidFill>
                  <a:srgbClr val="FFFF00"/>
                </a:solidFill>
              </a:rPr>
              <a:t>HABILIDADES </a:t>
            </a:r>
            <a:r>
              <a:rPr lang="pt-BR" sz="2400" dirty="0">
                <a:solidFill>
                  <a:schemeClr val="bg1"/>
                </a:solidFill>
              </a:rPr>
              <a:t>são conhecimentos específicos que resultam de entendimento, </a:t>
            </a:r>
            <a:r>
              <a:rPr lang="pt-BR" sz="2400" dirty="0" smtClean="0">
                <a:solidFill>
                  <a:schemeClr val="bg1"/>
                </a:solidFill>
              </a:rPr>
              <a:t>informação</a:t>
            </a:r>
            <a:r>
              <a:rPr lang="pt-BR" sz="2400" dirty="0">
                <a:solidFill>
                  <a:schemeClr val="bg1"/>
                </a:solidFill>
              </a:rPr>
              <a:t>, prática e aptidão.</a:t>
            </a:r>
          </a:p>
        </p:txBody>
      </p:sp>
    </p:spTree>
    <p:extLst>
      <p:ext uri="{BB962C8B-B14F-4D97-AF65-F5344CB8AC3E}">
        <p14:creationId xmlns:p14="http://schemas.microsoft.com/office/powerpoint/2010/main" val="274171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48639"/>
          </a:xfrm>
        </p:spPr>
        <p:txBody>
          <a:bodyPr/>
          <a:lstStyle/>
          <a:p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</a:rPr>
              <a:t>Competência: </a:t>
            </a:r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0231" y="2510725"/>
            <a:ext cx="10812379" cy="38900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/>
              <a:t>Vem do latim </a:t>
            </a:r>
            <a:r>
              <a:rPr lang="pt-BR" sz="2400" i="1" dirty="0" err="1" smtClean="0"/>
              <a:t>competentia</a:t>
            </a:r>
            <a:r>
              <a:rPr lang="pt-BR" sz="2400" dirty="0" smtClean="0"/>
              <a:t>, que significa proporção, simetria, concordância, ser próprio, de algo que é apropriado a um contexto, uma situação, exigência e expectativa (Brandão, 2012)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400" u="sng" dirty="0" smtClean="0"/>
              <a:t>Adjetivo competente</a:t>
            </a:r>
            <a:r>
              <a:rPr lang="pt-BR" sz="2400" dirty="0" smtClean="0"/>
              <a:t>: designar aquele que é capaz de agir adequadamente frente a uma situação, adotando medidas compatíveis, proporcionais, apropriadas à circunstância.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250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48639"/>
          </a:xfrm>
        </p:spPr>
        <p:txBody>
          <a:bodyPr/>
          <a:lstStyle/>
          <a:p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</a:rPr>
              <a:t>Competência: </a:t>
            </a:r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0231" y="1806341"/>
            <a:ext cx="10812379" cy="4594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Competência </a:t>
            </a:r>
            <a:r>
              <a:rPr lang="pt-BR" sz="2400" dirty="0"/>
              <a:t>do indivíduo pode ser entendida pelas características da pessoa, por sua formação educacional e por sua experiência profissional  </a:t>
            </a:r>
            <a:r>
              <a:rPr lang="pt-BR" sz="2400" dirty="0" smtClean="0"/>
              <a:t>(Le </a:t>
            </a:r>
            <a:r>
              <a:rPr lang="pt-BR" sz="2400" dirty="0" err="1"/>
              <a:t>Boterf</a:t>
            </a:r>
            <a:r>
              <a:rPr lang="pt-BR" sz="2400" dirty="0"/>
              <a:t> (1994) apud Carvalho, </a:t>
            </a:r>
            <a:r>
              <a:rPr lang="pt-BR" sz="2400" dirty="0" err="1"/>
              <a:t>Rabechini</a:t>
            </a:r>
            <a:r>
              <a:rPr lang="pt-BR" sz="2400" dirty="0"/>
              <a:t>, 2011</a:t>
            </a:r>
            <a:r>
              <a:rPr lang="pt-BR" sz="2400" dirty="0" smtClean="0"/>
              <a:t>)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u="sng" dirty="0" smtClean="0"/>
              <a:t>Indivíduo competente</a:t>
            </a:r>
            <a:r>
              <a:rPr lang="pt-BR" sz="24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 não é aquele que tem determinados recursos e, sim, aquele que consegue mobilizá-los, em momento oportuno, sob a forma de conhecimentos, capacidades cognitivas, capacidades relacionais etc.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t</a:t>
            </a:r>
            <a:r>
              <a:rPr lang="pt-BR" sz="2400" dirty="0" smtClean="0"/>
              <a:t>em a capacidade de selecionar elementos, organizá-los e empregá-los em determinada atividade.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133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821" y="690701"/>
            <a:ext cx="9699858" cy="5421341"/>
          </a:xfrm>
        </p:spPr>
        <p:txBody>
          <a:bodyPr>
            <a:normAutofit lnSpcReduction="10000"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Conhecimentos:</a:t>
            </a:r>
          </a:p>
          <a:p>
            <a:pPr lvl="1"/>
            <a:r>
              <a:rPr lang="pt-BR" sz="2400" dirty="0" smtClean="0"/>
              <a:t> incluem todas as técnicas e informações que o indivíduo domina e que são necessárias para o desempenho de um cargo</a:t>
            </a:r>
          </a:p>
          <a:p>
            <a:pPr marL="201168" lvl="1" indent="0">
              <a:buNone/>
            </a:pPr>
            <a:endParaRPr lang="pt-BR" sz="2400" dirty="0" smtClean="0"/>
          </a:p>
          <a:p>
            <a:r>
              <a:rPr lang="pt-BR" sz="2400" b="1" dirty="0" smtClean="0">
                <a:solidFill>
                  <a:srgbClr val="FF0000"/>
                </a:solidFill>
              </a:rPr>
              <a:t>Habilidades: </a:t>
            </a:r>
          </a:p>
          <a:p>
            <a:pPr lvl="1"/>
            <a:r>
              <a:rPr lang="pt-BR" sz="2400" dirty="0" smtClean="0"/>
              <a:t>conhecimentos </a:t>
            </a:r>
            <a:r>
              <a:rPr lang="pt-BR" sz="2400" dirty="0"/>
              <a:t>específicos que resultam de entendimento, informação, prática e aptidão</a:t>
            </a:r>
            <a:r>
              <a:rPr lang="pt-BR" sz="2400" dirty="0" smtClean="0"/>
              <a:t>.</a:t>
            </a:r>
          </a:p>
          <a:p>
            <a:pPr lvl="2"/>
            <a:r>
              <a:rPr lang="pt-BR" sz="2200" dirty="0" smtClean="0"/>
              <a:t>Técnicas</a:t>
            </a:r>
          </a:p>
          <a:p>
            <a:pPr lvl="2"/>
            <a:r>
              <a:rPr lang="pt-BR" sz="2200" dirty="0" smtClean="0"/>
              <a:t>Interpessoal e de comunicação</a:t>
            </a:r>
          </a:p>
          <a:p>
            <a:pPr lvl="2"/>
            <a:r>
              <a:rPr lang="pt-BR" sz="2200" dirty="0" smtClean="0"/>
              <a:t>Conceitual e de decisão</a:t>
            </a:r>
          </a:p>
          <a:p>
            <a:pPr lvl="1"/>
            <a:endParaRPr lang="pt-BR" sz="2400" dirty="0" smtClean="0"/>
          </a:p>
          <a:p>
            <a:r>
              <a:rPr lang="pt-BR" sz="2400" b="1" dirty="0" smtClean="0">
                <a:solidFill>
                  <a:srgbClr val="FF0000"/>
                </a:solidFill>
              </a:rPr>
              <a:t>Atitudes: </a:t>
            </a:r>
          </a:p>
          <a:p>
            <a:pPr lvl="1"/>
            <a:r>
              <a:rPr lang="pt-BR" sz="2400" dirty="0" smtClean="0"/>
              <a:t>qualificações que permitem </a:t>
            </a:r>
            <a:r>
              <a:rPr lang="pt-BR" sz="2400" dirty="0"/>
              <a:t>à</a:t>
            </a:r>
            <a:r>
              <a:rPr lang="pt-BR" sz="2400" dirty="0" smtClean="0"/>
              <a:t>s pessoas julgar a realidade e a si próprios e são base da cultura organizacional </a:t>
            </a:r>
          </a:p>
          <a:p>
            <a:endParaRPr lang="pt-BR" dirty="0"/>
          </a:p>
        </p:txBody>
      </p:sp>
      <p:sp>
        <p:nvSpPr>
          <p:cNvPr id="2" name="Retângulo Arredondado 1"/>
          <p:cNvSpPr/>
          <p:nvPr/>
        </p:nvSpPr>
        <p:spPr>
          <a:xfrm rot="16200000">
            <a:off x="-1347537" y="2719137"/>
            <a:ext cx="4090736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COMPETÊNCIAS</a:t>
            </a:r>
            <a:endParaRPr lang="pt-BR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251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325" y="34925"/>
            <a:ext cx="4600575" cy="14493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Somos Gestores?</a:t>
            </a:r>
            <a:endParaRPr lang="pt-BR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98425" y="1774825"/>
            <a:ext cx="7337425" cy="4953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pt-BR" dirty="0" smtClean="0"/>
              <a:t>Todos administram nas mais variadas escalas de utilização de recursos para atingir objetivos.</a:t>
            </a:r>
          </a:p>
          <a:p>
            <a:pPr eaLnBrk="1" hangingPunct="1">
              <a:lnSpc>
                <a:spcPct val="150000"/>
              </a:lnSpc>
            </a:pPr>
            <a:endParaRPr lang="pt-BR" altLang="pt-BR" dirty="0" smtClean="0"/>
          </a:p>
          <a:p>
            <a:pPr eaLnBrk="1" hangingPunct="1">
              <a:lnSpc>
                <a:spcPct val="150000"/>
              </a:lnSpc>
            </a:pPr>
            <a:endParaRPr lang="pt-BR" altLang="pt-BR" dirty="0" smtClean="0"/>
          </a:p>
          <a:p>
            <a:pPr eaLnBrk="1" hangingPunct="1">
              <a:lnSpc>
                <a:spcPct val="150000"/>
              </a:lnSpc>
            </a:pPr>
            <a:endParaRPr lang="pt-BR" altLang="pt-BR" dirty="0" smtClean="0"/>
          </a:p>
        </p:txBody>
      </p:sp>
      <p:sp>
        <p:nvSpPr>
          <p:cNvPr id="4" name="Fluxograma: Processo alternativo 3"/>
          <p:cNvSpPr/>
          <p:nvPr/>
        </p:nvSpPr>
        <p:spPr>
          <a:xfrm>
            <a:off x="3304843" y="2411413"/>
            <a:ext cx="5994400" cy="1473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 </a:t>
            </a:r>
            <a:r>
              <a:rPr lang="pt-BR" sz="3200" b="1" dirty="0"/>
              <a:t>Competências Gerencias</a:t>
            </a:r>
          </a:p>
        </p:txBody>
      </p:sp>
      <p:sp>
        <p:nvSpPr>
          <p:cNvPr id="5" name="Elipse 4"/>
          <p:cNvSpPr/>
          <p:nvPr/>
        </p:nvSpPr>
        <p:spPr>
          <a:xfrm>
            <a:off x="317500" y="4010025"/>
            <a:ext cx="2292350" cy="1193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Tomar decisões e resolver problemas</a:t>
            </a:r>
          </a:p>
        </p:txBody>
      </p:sp>
      <p:sp>
        <p:nvSpPr>
          <p:cNvPr id="6" name="Elipse 5"/>
          <p:cNvSpPr/>
          <p:nvPr/>
        </p:nvSpPr>
        <p:spPr>
          <a:xfrm>
            <a:off x="2733675" y="4010025"/>
            <a:ext cx="2184400" cy="1193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Processar informações</a:t>
            </a:r>
          </a:p>
        </p:txBody>
      </p:sp>
      <p:sp>
        <p:nvSpPr>
          <p:cNvPr id="7" name="Elipse 6"/>
          <p:cNvSpPr/>
          <p:nvPr/>
        </p:nvSpPr>
        <p:spPr>
          <a:xfrm>
            <a:off x="9658350" y="4010025"/>
            <a:ext cx="2317750" cy="1193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Cuidar da própria carreira</a:t>
            </a:r>
          </a:p>
        </p:txBody>
      </p:sp>
      <p:sp>
        <p:nvSpPr>
          <p:cNvPr id="8" name="Elipse 7"/>
          <p:cNvSpPr/>
          <p:nvPr/>
        </p:nvSpPr>
        <p:spPr>
          <a:xfrm>
            <a:off x="5041900" y="4010025"/>
            <a:ext cx="2184400" cy="1193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Representar a empresa</a:t>
            </a:r>
          </a:p>
        </p:txBody>
      </p:sp>
      <p:sp>
        <p:nvSpPr>
          <p:cNvPr id="9" name="Elipse 8"/>
          <p:cNvSpPr/>
          <p:nvPr/>
        </p:nvSpPr>
        <p:spPr>
          <a:xfrm>
            <a:off x="7350125" y="4010025"/>
            <a:ext cx="2184400" cy="1193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Construir e motivar equipes</a:t>
            </a:r>
          </a:p>
        </p:txBody>
      </p:sp>
      <p:sp>
        <p:nvSpPr>
          <p:cNvPr id="11" name="Texto explicativo em elipse 10"/>
          <p:cNvSpPr/>
          <p:nvPr/>
        </p:nvSpPr>
        <p:spPr>
          <a:xfrm>
            <a:off x="7775054" y="1209036"/>
            <a:ext cx="4359275" cy="1781175"/>
          </a:xfrm>
          <a:prstGeom prst="wedgeEllipseCallout">
            <a:avLst/>
          </a:prstGeom>
          <a:solidFill>
            <a:srgbClr val="D7D7D7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qualificações que uma pessoa deve ter para ocupar um cargo e desempenhá-lo eficazmente.</a:t>
            </a:r>
          </a:p>
        </p:txBody>
      </p:sp>
      <p:sp>
        <p:nvSpPr>
          <p:cNvPr id="12" name="Elipse 11"/>
          <p:cNvSpPr/>
          <p:nvPr/>
        </p:nvSpPr>
        <p:spPr>
          <a:xfrm>
            <a:off x="82550" y="5305425"/>
            <a:ext cx="2419350" cy="1193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Relacionar com qualidade com colaboradores</a:t>
            </a:r>
          </a:p>
        </p:txBody>
      </p:sp>
      <p:sp>
        <p:nvSpPr>
          <p:cNvPr id="13" name="Elipse 12"/>
          <p:cNvSpPr/>
          <p:nvPr/>
        </p:nvSpPr>
        <p:spPr>
          <a:xfrm>
            <a:off x="2609850" y="5305425"/>
            <a:ext cx="2679700" cy="1193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Construir uma organização  de aprendizado</a:t>
            </a:r>
          </a:p>
        </p:txBody>
      </p:sp>
      <p:sp>
        <p:nvSpPr>
          <p:cNvPr id="14" name="Elipse 13"/>
          <p:cNvSpPr/>
          <p:nvPr/>
        </p:nvSpPr>
        <p:spPr>
          <a:xfrm>
            <a:off x="5419725" y="5305425"/>
            <a:ext cx="2292350" cy="1193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Estar conectados aos clientes</a:t>
            </a:r>
          </a:p>
        </p:txBody>
      </p:sp>
      <p:sp>
        <p:nvSpPr>
          <p:cNvPr id="15" name="Elipse 14"/>
          <p:cNvSpPr/>
          <p:nvPr/>
        </p:nvSpPr>
        <p:spPr>
          <a:xfrm>
            <a:off x="7842250" y="5305425"/>
            <a:ext cx="2114550" cy="1193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Ter visão</a:t>
            </a:r>
          </a:p>
        </p:txBody>
      </p:sp>
      <p:sp>
        <p:nvSpPr>
          <p:cNvPr id="16" name="Elipse 15"/>
          <p:cNvSpPr/>
          <p:nvPr/>
        </p:nvSpPr>
        <p:spPr>
          <a:xfrm>
            <a:off x="10147300" y="5305425"/>
            <a:ext cx="1828800" cy="1193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...............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9980" y="0"/>
            <a:ext cx="10058400" cy="640497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Características dos quatro modelos gerenciais</a:t>
            </a:r>
            <a:endParaRPr lang="pt-BR" sz="28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8769"/>
              </p:ext>
            </p:extLst>
          </p:nvPr>
        </p:nvGraphicFramePr>
        <p:xfrm>
          <a:off x="0" y="640497"/>
          <a:ext cx="1207770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5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5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5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5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pt-BR" dirty="0" smtClean="0"/>
                        <a:t>Modelos Gerenciais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Metas Racionais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Processos Internos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Relações Humanas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Sistemas</a:t>
                      </a:r>
                      <a:r>
                        <a:rPr lang="pt-BR" baseline="0" dirty="0" smtClean="0"/>
                        <a:t> Abertos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Símbolo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Critérios de eficácia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Produtividade/ lucro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Estabilidade, continuidade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Compromisso, coesão, moral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Adaptabilidade, apoio</a:t>
                      </a:r>
                      <a:r>
                        <a:rPr lang="pt-BR" baseline="0" dirty="0" smtClean="0"/>
                        <a:t> externo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Teoria referente a meios</a:t>
                      </a:r>
                      <a:r>
                        <a:rPr lang="pt-BR" baseline="0" dirty="0" smtClean="0"/>
                        <a:t>  e fins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Uma direção clara leva a resultados produtivos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Rotinização</a:t>
                      </a:r>
                      <a:r>
                        <a:rPr lang="pt-BR" dirty="0" smtClean="0"/>
                        <a:t> leva á estabilidade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Envolvimento resulta em compromisso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Adaptação e inovação contínuas levam</a:t>
                      </a:r>
                      <a:r>
                        <a:rPr lang="pt-BR" baseline="0" dirty="0" smtClean="0"/>
                        <a:t> aquisição e manutenção de recursos externos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Ênfase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Explicitação de metas, análise</a:t>
                      </a:r>
                      <a:r>
                        <a:rPr lang="pt-BR" baseline="0" dirty="0" smtClean="0"/>
                        <a:t> racional e tomada de iniciativas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Definição de responsabilidade,</a:t>
                      </a:r>
                      <a:r>
                        <a:rPr lang="pt-BR" baseline="0" dirty="0" smtClean="0"/>
                        <a:t> mensuração, documentação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Participação, resolução de conflitos e criação de consenso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Adaptação política, resolução criativa de problemas, inovação, gerenciamento da mudança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Atmosfera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Econômico-racional: “lucro-líquido”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Hierárquico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Orientado a equipes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Inovadora, flexível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Papel  do gerente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Diretor /Produtor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Monitor/ Coordenador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Mentor/ Facilitador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Inovador e Negociador/ Mediador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Fluxograma: Conector 4"/>
          <p:cNvSpPr/>
          <p:nvPr/>
        </p:nvSpPr>
        <p:spPr>
          <a:xfrm>
            <a:off x="8097513" y="1032936"/>
            <a:ext cx="322588" cy="300195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" name="Estrela de 7 Pontos 5"/>
          <p:cNvSpPr/>
          <p:nvPr/>
        </p:nvSpPr>
        <p:spPr>
          <a:xfrm>
            <a:off x="10549654" y="1032936"/>
            <a:ext cx="385046" cy="300195"/>
          </a:xfrm>
          <a:prstGeom prst="star7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2">
                <a:lumMod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riângulo isósceles 6"/>
          <p:cNvSpPr/>
          <p:nvPr/>
        </p:nvSpPr>
        <p:spPr>
          <a:xfrm>
            <a:off x="5713960" y="1032936"/>
            <a:ext cx="322580" cy="300195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3276600" y="890646"/>
            <a:ext cx="307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</a:rPr>
              <a:t>$</a:t>
            </a:r>
            <a:endParaRPr lang="pt-BR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CaixaDeTexto 4"/>
          <p:cNvSpPr txBox="1">
            <a:spLocks noChangeArrowheads="1"/>
          </p:cNvSpPr>
          <p:nvPr/>
        </p:nvSpPr>
        <p:spPr bwMode="auto">
          <a:xfrm>
            <a:off x="6248993" y="6384875"/>
            <a:ext cx="623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2400" dirty="0"/>
              <a:t>Quinn, Thompson; </a:t>
            </a:r>
            <a:r>
              <a:rPr lang="pt-BR" altLang="pt-BR" sz="2400" dirty="0" err="1"/>
              <a:t>Faerman</a:t>
            </a:r>
            <a:r>
              <a:rPr lang="pt-BR" altLang="pt-BR" sz="2400" dirty="0"/>
              <a:t>; Mc </a:t>
            </a:r>
            <a:r>
              <a:rPr lang="pt-BR" altLang="pt-BR" sz="2400" dirty="0" err="1"/>
              <a:t>Grath</a:t>
            </a:r>
            <a:r>
              <a:rPr lang="pt-BR" altLang="pt-BR" sz="2400" dirty="0"/>
              <a:t> (2003)</a:t>
            </a:r>
          </a:p>
        </p:txBody>
      </p:sp>
    </p:spTree>
    <p:extLst>
      <p:ext uri="{BB962C8B-B14F-4D97-AF65-F5344CB8AC3E}">
        <p14:creationId xmlns:p14="http://schemas.microsoft.com/office/powerpoint/2010/main" val="5527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-725379"/>
            <a:ext cx="10058400" cy="1450757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1981 – Hoje:   Premissas Inclusivas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088195"/>
            <a:ext cx="10058400" cy="52157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800" b="1" dirty="0"/>
              <a:t> </a:t>
            </a:r>
            <a:r>
              <a:rPr lang="pt-BR" sz="2800" b="1" dirty="0" smtClean="0"/>
              <a:t>Século XXI: Maiores preocupações dos executivos (Gestores)</a:t>
            </a:r>
          </a:p>
          <a:p>
            <a:pPr marL="0" indent="0">
              <a:buNone/>
            </a:pPr>
            <a:endParaRPr lang="pt-BR" sz="28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t-BR" sz="2800" b="1" dirty="0" smtClean="0"/>
              <a:t> Como atrair, manter e desenvolver bons funcionários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b="1" dirty="0" smtClean="0"/>
              <a:t> Como pensar e planejar estrategicamente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b="1" dirty="0" smtClean="0"/>
              <a:t> Como manter uma atmosfera de alto desempenho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b="1" dirty="0" smtClean="0"/>
              <a:t> Como aumentar a satisfação dos clientes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b="1" dirty="0" smtClean="0"/>
              <a:t> Como administrar o tempo e o estresse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b="1" dirty="0" smtClean="0"/>
              <a:t> Como permanecer à frente da concorrência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b="1" dirty="0" smtClean="0"/>
              <a:t> Como alinhar a visão, estratégia e comportamento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b="1" dirty="0" smtClean="0"/>
              <a:t> Como manter o equilíbrio entre trabalho e vida pessoal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b="1" dirty="0" smtClean="0"/>
              <a:t> Como aprimorar os processos internos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b="1" dirty="0" smtClean="0"/>
              <a:t> Como estimular a inovação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878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iva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5011</TotalTime>
  <Words>978</Words>
  <Application>Microsoft Office PowerPoint</Application>
  <PresentationFormat>Widescreen</PresentationFormat>
  <Paragraphs>151</Paragraphs>
  <Slides>14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Bodoni MT Black</vt:lpstr>
      <vt:lpstr>Calibri</vt:lpstr>
      <vt:lpstr>Calibri Light</vt:lpstr>
      <vt:lpstr>Wingdings</vt:lpstr>
      <vt:lpstr>Retrospectiva</vt:lpstr>
      <vt:lpstr>Habilidades   e  Competências  Gerenciais</vt:lpstr>
      <vt:lpstr>Essências da administração</vt:lpstr>
      <vt:lpstr>Apresentação do PowerPoint</vt:lpstr>
      <vt:lpstr>Competência: </vt:lpstr>
      <vt:lpstr>Competência: </vt:lpstr>
      <vt:lpstr>Apresentação do PowerPoint</vt:lpstr>
      <vt:lpstr>Somos Gestores?</vt:lpstr>
      <vt:lpstr>Características dos quatro modelos gerenciais</vt:lpstr>
      <vt:lpstr>1981 – Hoje:   Premissas Inclusivas</vt:lpstr>
      <vt:lpstr>Tempos podem mudar, mas as práticas administrativas sempre distinguirão as organizações eficazes das ineficazes.</vt:lpstr>
      <vt:lpstr>Essências da Administração</vt:lpstr>
      <vt:lpstr>Papéis e Competências Gerencias</vt:lpstr>
      <vt:lpstr>Papéis e Competências Gerencias</vt:lpstr>
      <vt:lpstr>Próximas aulas – 15 e 16/10/18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Takahashi</dc:creator>
  <cp:lastModifiedBy>Takahashi</cp:lastModifiedBy>
  <cp:revision>400</cp:revision>
  <cp:lastPrinted>2018-10-05T11:03:18Z</cp:lastPrinted>
  <dcterms:created xsi:type="dcterms:W3CDTF">2014-04-04T20:31:10Z</dcterms:created>
  <dcterms:modified xsi:type="dcterms:W3CDTF">2018-10-05T12:54:29Z</dcterms:modified>
</cp:coreProperties>
</file>