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516C-F5ED-47FF-BAE7-A22AF657E20C}" type="datetimeFigureOut">
              <a:rPr lang="pt-BR" smtClean="0"/>
              <a:t>30/10/2020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E43A-94EB-465A-BCFF-58788CF7B3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50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516C-F5ED-47FF-BAE7-A22AF657E20C}" type="datetimeFigureOut">
              <a:rPr lang="pt-BR" smtClean="0"/>
              <a:t>30/10/2020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E43A-94EB-465A-BCFF-58788CF7B3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93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516C-F5ED-47FF-BAE7-A22AF657E20C}" type="datetimeFigureOut">
              <a:rPr lang="pt-BR" smtClean="0"/>
              <a:t>30/10/2020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E43A-94EB-465A-BCFF-58788CF7B3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230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516C-F5ED-47FF-BAE7-A22AF657E20C}" type="datetimeFigureOut">
              <a:rPr lang="pt-BR" smtClean="0"/>
              <a:t>30/10/2020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E43A-94EB-465A-BCFF-58788CF7B3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254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516C-F5ED-47FF-BAE7-A22AF657E20C}" type="datetimeFigureOut">
              <a:rPr lang="pt-BR" smtClean="0"/>
              <a:t>30/10/2020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E43A-94EB-465A-BCFF-58788CF7B3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53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516C-F5ED-47FF-BAE7-A22AF657E20C}" type="datetimeFigureOut">
              <a:rPr lang="pt-BR" smtClean="0"/>
              <a:t>30/10/2020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E43A-94EB-465A-BCFF-58788CF7B3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348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516C-F5ED-47FF-BAE7-A22AF657E20C}" type="datetimeFigureOut">
              <a:rPr lang="pt-BR" smtClean="0"/>
              <a:t>30/10/2020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E43A-94EB-465A-BCFF-58788CF7B3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312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516C-F5ED-47FF-BAE7-A22AF657E20C}" type="datetimeFigureOut">
              <a:rPr lang="pt-BR" smtClean="0"/>
              <a:t>30/10/2020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E43A-94EB-465A-BCFF-58788CF7B3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9221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516C-F5ED-47FF-BAE7-A22AF657E20C}" type="datetimeFigureOut">
              <a:rPr lang="pt-BR" smtClean="0"/>
              <a:t>30/10/2020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E43A-94EB-465A-BCFF-58788CF7B3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235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516C-F5ED-47FF-BAE7-A22AF657E20C}" type="datetimeFigureOut">
              <a:rPr lang="pt-BR" smtClean="0"/>
              <a:t>30/10/2020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E43A-94EB-465A-BCFF-58788CF7B3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35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516C-F5ED-47FF-BAE7-A22AF657E20C}" type="datetimeFigureOut">
              <a:rPr lang="pt-BR" smtClean="0"/>
              <a:t>30/10/2020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E43A-94EB-465A-BCFF-58788CF7B3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055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F516C-F5ED-47FF-BAE7-A22AF657E20C}" type="datetimeFigureOut">
              <a:rPr lang="pt-BR" smtClean="0"/>
              <a:t>30/10/2020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1E43A-94EB-465A-BCFF-58788CF7B3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596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7729" y="1122363"/>
            <a:ext cx="11552349" cy="2387600"/>
          </a:xfrm>
        </p:spPr>
        <p:txBody>
          <a:bodyPr>
            <a:normAutofit/>
          </a:bodyPr>
          <a:lstStyle/>
          <a:p>
            <a:r>
              <a:rPr lang="pt-BR" dirty="0" smtClean="0"/>
              <a:t>Visão estrutural vs. Visão funcional</a:t>
            </a:r>
            <a:br>
              <a:rPr lang="pt-BR" dirty="0" smtClean="0"/>
            </a:br>
            <a:r>
              <a:rPr lang="pt-BR" dirty="0" smtClean="0"/>
              <a:t>do direito e da constituição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233103"/>
            <a:ext cx="9144000" cy="1655762"/>
          </a:xfrm>
        </p:spPr>
        <p:txBody>
          <a:bodyPr/>
          <a:lstStyle/>
          <a:p>
            <a:r>
              <a:rPr lang="pt-BR" sz="3200" dirty="0" smtClean="0"/>
              <a:t>Prof. </a:t>
            </a:r>
            <a:r>
              <a:rPr lang="pt-BR" sz="3200" dirty="0" err="1" smtClean="0"/>
              <a:t>Tit</a:t>
            </a:r>
            <a:r>
              <a:rPr lang="pt-BR" sz="3200" dirty="0" smtClean="0"/>
              <a:t>. José Eduardo Faria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2904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701702"/>
              </p:ext>
            </p:extLst>
          </p:nvPr>
        </p:nvGraphicFramePr>
        <p:xfrm>
          <a:off x="192316" y="161384"/>
          <a:ext cx="11759278" cy="6574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4567"/>
                <a:gridCol w="4599049"/>
                <a:gridCol w="4615662"/>
              </a:tblGrid>
              <a:tr h="451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Visão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Estrutural/dogmática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Funcional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40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Sistema jurídico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Normas com textura fechada e sistema fechado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Sistema aberto: regras e princípios (indeterminação, polissemia)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1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Racionalidade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Formal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Material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40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Ciência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Positivista, normativista, legalista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Filosófica, sociológica, política; Argumentação, tópica, pragmática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36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Interpretação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Secundum legem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(próxima da literalidade)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Praeter legem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(contextual, extensiva)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1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Método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Lógico-dedutivo, </a:t>
                      </a:r>
                      <a:r>
                        <a:rPr lang="pt-BR" sz="2000" dirty="0" err="1">
                          <a:effectLst/>
                        </a:rPr>
                        <a:t>sistematizante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Indutivo, problematizante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40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Ensino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Qualificadora/Profissionalizante do operador do direito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Formativa; juristas com mentalidade aberta, militantes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52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Sociologia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Durkheim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Ordem, continuidade, estabilidade, solidariedade, integração, papel da família, educação, tradição, direito. Dificuldade do suicida se encaixar no sistema social.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Weber/Marx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Conflito.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Weber: conflito sem controle gera tendência entrópica, à autodestruição. Racionalidade e dominação.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Direito circunscreve conflito de valores.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Marx: ruptura.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549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65747"/>
              </p:ext>
            </p:extLst>
          </p:nvPr>
        </p:nvGraphicFramePr>
        <p:xfrm>
          <a:off x="630197" y="949261"/>
          <a:ext cx="10832000" cy="50566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0784"/>
                <a:gridCol w="2759648"/>
                <a:gridCol w="2686958"/>
                <a:gridCol w="2694610"/>
              </a:tblGrid>
              <a:tr h="4478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VARIÁVEL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INSTITUCIONAL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SOCIAL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CULTURAL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16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CONTRASTE FORMADOR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Sistema fechado </a:t>
                      </a:r>
                      <a:r>
                        <a:rPr lang="pt-BR" sz="2800" dirty="0" smtClean="0">
                          <a:effectLst/>
                        </a:rPr>
                        <a:t>X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Sistema </a:t>
                      </a:r>
                      <a:r>
                        <a:rPr lang="pt-BR" sz="2800" dirty="0">
                          <a:effectLst/>
                        </a:rPr>
                        <a:t>aberto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Sociedade estável  </a:t>
                      </a:r>
                      <a:endParaRPr lang="pt-BR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X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Sociedade </a:t>
                      </a:r>
                      <a:r>
                        <a:rPr lang="pt-BR" sz="2800" dirty="0">
                          <a:effectLst/>
                        </a:rPr>
                        <a:t>em mudança, fraturada 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Direito como sistema </a:t>
                      </a:r>
                      <a:r>
                        <a:rPr lang="pt-BR" sz="2800" dirty="0" smtClean="0">
                          <a:effectLst/>
                        </a:rPr>
                        <a:t>independente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X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sistema </a:t>
                      </a:r>
                      <a:r>
                        <a:rPr lang="pt-BR" sz="2800" dirty="0">
                          <a:effectLst/>
                        </a:rPr>
                        <a:t>histórico e interagente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606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CIÊNCIA DO DIREITO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Dogmática-positivista x Não vinculada a direito positivo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Conservadora x Inovadora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Formalista x Realista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286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594246"/>
              </p:ext>
            </p:extLst>
          </p:nvPr>
        </p:nvGraphicFramePr>
        <p:xfrm>
          <a:off x="138798" y="138944"/>
          <a:ext cx="11890070" cy="65709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418"/>
                <a:gridCol w="4165864"/>
                <a:gridCol w="4753788"/>
              </a:tblGrid>
              <a:tr h="169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DOGMÁTICOS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FUNCIONALISTAS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</a:tr>
              <a:tr h="314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SENTIDO DAS NORMAS 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Restrito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Amplo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</a:tr>
              <a:tr h="169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CONSTITUIÇÃO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Estrutura normativa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Processo jurídico-político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</a:tr>
              <a:tr h="169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MUTABILIDADE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Constituição rígida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Flexível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</a:tr>
              <a:tr h="314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OBJETIVOS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Segurança do direito, indivíduo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Resultados, bem-estar social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</a:tr>
              <a:tr h="169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Racionalidade formal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Racionalidade formal e material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</a:tr>
              <a:tr h="169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Regras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Regras e princípios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</a:tr>
              <a:tr h="314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Princípios ameaçam unidade lógica do direito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Princípios permitem adaptabilidade e fundamentação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</a:tr>
              <a:tr h="314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Visão neutra, técnico-formal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Todo direito está à serviço de um projeto de poder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</a:tr>
              <a:tr h="169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INTERPRETAÇÃO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Subsunção, secundum legem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Teleológica, construtiva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</a:tr>
              <a:tr h="314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Constituição como regra do jogo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Constituição como regra do jogo + políticas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</a:tr>
              <a:tr h="4720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Conflitos interindividuais ou coletivos organizados (e.g. sindicais, partidários)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Conflitos diversos (coletivos, movimentos sociais, ONGs)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</a:tr>
              <a:tr h="4720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FUNÇÃO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Certeza jurídica/controle social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Mudança e integração social: planejamento/ desenvolvimento, distribuição, minorias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</a:tr>
              <a:tr h="314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Manoel Gonçalves Ferreira Filho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Fábio Konder </a:t>
                      </a:r>
                      <a:r>
                        <a:rPr lang="pt-BR" sz="1400" dirty="0" err="1">
                          <a:effectLst/>
                        </a:rPr>
                        <a:t>Comparato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</a:tr>
              <a:tr h="314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EFICÁCIA DA NORMA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Norma autoexecutável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Política do direito: e.g. política tributária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</a:tr>
              <a:tr h="314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Justiça comutativa, formal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Justiça distributiva, compensatória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</a:tr>
              <a:tr h="169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Exegese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Ponderação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</a:tr>
              <a:tr h="169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JULGAMENTO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Eficácia inter partes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Jurisprudência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</a:tr>
              <a:tr h="169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PROCESSO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Proferir decisão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Acompanhar implementação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</a:tr>
              <a:tr h="1156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ESTADO DE DIREITO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Legislador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Soberania popular/democracia representativa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Regra da maioria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Controle de constitucionalidade: legislador negativo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Teoria da norma e do ordenamento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Judicial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Papel </a:t>
                      </a:r>
                      <a:r>
                        <a:rPr lang="pt-BR" sz="1400" dirty="0" err="1">
                          <a:effectLst/>
                        </a:rPr>
                        <a:t>contramajoritário</a:t>
                      </a:r>
                      <a:r>
                        <a:rPr lang="pt-BR" sz="1400" dirty="0">
                          <a:effectLst/>
                        </a:rPr>
                        <a:t> da jurisdição constitucional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Suprema Corte como fórum de princípios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Deliberação e argumentação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Teoria da justiça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0" marR="371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330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395</Words>
  <Application>Microsoft Office PowerPoint</Application>
  <PresentationFormat>Widescreen</PresentationFormat>
  <Paragraphs>118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do Office</vt:lpstr>
      <vt:lpstr>Visão estrutural vs. Visão funcional do direito e da constituição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Visão estrutural vs. Visão funcional do direito e da constituição</dc:title>
  <dc:creator>Joao Amato Neto</dc:creator>
  <cp:lastModifiedBy>Joao Amato Neto</cp:lastModifiedBy>
  <cp:revision>2</cp:revision>
  <dcterms:created xsi:type="dcterms:W3CDTF">2020-10-30T11:42:32Z</dcterms:created>
  <dcterms:modified xsi:type="dcterms:W3CDTF">2020-10-30T11:47:51Z</dcterms:modified>
</cp:coreProperties>
</file>