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8" r:id="rId10"/>
    <p:sldId id="266" r:id="rId11"/>
    <p:sldId id="263" r:id="rId12"/>
    <p:sldId id="265" r:id="rId13"/>
    <p:sldId id="269" r:id="rId14"/>
    <p:sldId id="270" r:id="rId15"/>
    <p:sldId id="264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1" name="Espaço Reservado para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3E17EE5-D4D6-4D10-B080-BF23D1E51502}" type="datetimeFigureOut">
              <a:rPr lang="pt-BR" smtClean="0"/>
              <a:pPr/>
              <a:t>04/03/2009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BB0D32E-907D-4E7F-80D0-FA9AF094D6E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E17EE5-D4D6-4D10-B080-BF23D1E51502}" type="datetimeFigureOut">
              <a:rPr lang="pt-BR" smtClean="0"/>
              <a:pPr/>
              <a:t>04/03/2009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B0D32E-907D-4E7F-80D0-FA9AF094D6E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3E17EE5-D4D6-4D10-B080-BF23D1E51502}" type="datetimeFigureOut">
              <a:rPr lang="pt-BR" smtClean="0"/>
              <a:pPr/>
              <a:t>04/03/2009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BB0D32E-907D-4E7F-80D0-FA9AF094D6E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E17EE5-D4D6-4D10-B080-BF23D1E51502}" type="datetimeFigureOut">
              <a:rPr lang="pt-BR" smtClean="0"/>
              <a:pPr/>
              <a:t>04/03/2009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B0D32E-907D-4E7F-80D0-FA9AF094D6E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3E17EE5-D4D6-4D10-B080-BF23D1E51502}" type="datetimeFigureOut">
              <a:rPr lang="pt-BR" smtClean="0"/>
              <a:pPr/>
              <a:t>04/03/2009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BB0D32E-907D-4E7F-80D0-FA9AF094D6E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E17EE5-D4D6-4D10-B080-BF23D1E51502}" type="datetimeFigureOut">
              <a:rPr lang="pt-BR" smtClean="0"/>
              <a:pPr/>
              <a:t>04/03/2009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B0D32E-907D-4E7F-80D0-FA9AF094D6E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E17EE5-D4D6-4D10-B080-BF23D1E51502}" type="datetimeFigureOut">
              <a:rPr lang="pt-BR" smtClean="0"/>
              <a:pPr/>
              <a:t>04/03/2009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B0D32E-907D-4E7F-80D0-FA9AF094D6E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E17EE5-D4D6-4D10-B080-BF23D1E51502}" type="datetimeFigureOut">
              <a:rPr lang="pt-BR" smtClean="0"/>
              <a:pPr/>
              <a:t>04/03/2009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B0D32E-907D-4E7F-80D0-FA9AF094D6E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3E17EE5-D4D6-4D10-B080-BF23D1E51502}" type="datetimeFigureOut">
              <a:rPr lang="pt-BR" smtClean="0"/>
              <a:pPr/>
              <a:t>04/03/2009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B0D32E-907D-4E7F-80D0-FA9AF094D6E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E17EE5-D4D6-4D10-B080-BF23D1E51502}" type="datetimeFigureOut">
              <a:rPr lang="pt-BR" smtClean="0"/>
              <a:pPr/>
              <a:t>04/03/2009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B0D32E-907D-4E7F-80D0-FA9AF094D6E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E17EE5-D4D6-4D10-B080-BF23D1E51502}" type="datetimeFigureOut">
              <a:rPr lang="pt-BR" smtClean="0"/>
              <a:pPr/>
              <a:t>04/03/2009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B0D32E-907D-4E7F-80D0-FA9AF094D6E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Imagem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Títu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1" name="Espaço Reservado para Tex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7" name="Espaço Reservado para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3E17EE5-D4D6-4D10-B080-BF23D1E51502}" type="datetimeFigureOut">
              <a:rPr lang="pt-BR" smtClean="0"/>
              <a:pPr/>
              <a:t>04/03/2009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BB0D32E-907D-4E7F-80D0-FA9AF094D6E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if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hyperlink" Target="http://www.aboutscotland.co.uk/harmony/fourth.au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Sistemas de afinação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Pitágoras e a escala musical</a:t>
            </a:r>
          </a:p>
          <a:p>
            <a:r>
              <a:rPr lang="pt-BR" dirty="0" smtClean="0"/>
              <a:t>Prof. Dr. Paulo de Tarso Salles</a:t>
            </a:r>
          </a:p>
          <a:p>
            <a:r>
              <a:rPr lang="pt-BR" dirty="0" smtClean="0"/>
              <a:t>CMU-ECA/USP, 2009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Gama de Zarlino</a:t>
            </a:r>
            <a:endParaRPr lang="pt-BR" dirty="0"/>
          </a:p>
        </p:txBody>
      </p:sp>
      <p:pic>
        <p:nvPicPr>
          <p:cNvPr id="7" name="Espaço Reservado para Conteúdo 6" descr="gama de zarlino (ABDONOUR p46).t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6013" y="3286124"/>
            <a:ext cx="6906771" cy="1428760"/>
          </a:xfrm>
        </p:spPr>
      </p:pic>
      <p:sp>
        <p:nvSpPr>
          <p:cNvPr id="8" name="CaixaDeTexto 7"/>
          <p:cNvSpPr txBox="1"/>
          <p:nvPr/>
        </p:nvSpPr>
        <p:spPr>
          <a:xfrm>
            <a:off x="4786314" y="6215082"/>
            <a:ext cx="3281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(ABDONOUR, 2002, pp. 39-53)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Temperamento igual</a:t>
            </a:r>
            <a:endParaRPr lang="pt-BR" dirty="0"/>
          </a:p>
        </p:txBody>
      </p:sp>
      <p:pic>
        <p:nvPicPr>
          <p:cNvPr id="7" name="Espaço Reservado para Conteúdo 6" descr="sistema temperado proporções (JEANS, p25).t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9885" y="2571744"/>
            <a:ext cx="6552555" cy="2786082"/>
          </a:xfrm>
        </p:spPr>
      </p:pic>
      <p:sp>
        <p:nvSpPr>
          <p:cNvPr id="8" name="CaixaDeTexto 7"/>
          <p:cNvSpPr txBox="1"/>
          <p:nvPr/>
        </p:nvSpPr>
        <p:spPr>
          <a:xfrm>
            <a:off x="4429124" y="6286520"/>
            <a:ext cx="3457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Extraído de </a:t>
            </a:r>
            <a:r>
              <a:rPr lang="pt-BR" dirty="0"/>
              <a:t>JEANS, 1968, p. </a:t>
            </a:r>
            <a:r>
              <a:rPr lang="pt-BR" dirty="0" smtClean="0"/>
              <a:t>25.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série </a:t>
            </a:r>
            <a:r>
              <a:rPr lang="pt-BR" dirty="0" smtClean="0"/>
              <a:t>harmônica (1)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Os experimentos de Pitágoras NÃO tem nada a ver com a série harmônica</a:t>
            </a:r>
          </a:p>
          <a:p>
            <a:r>
              <a:rPr lang="pt-BR" dirty="0" smtClean="0"/>
              <a:t>Paradoxo de </a:t>
            </a:r>
            <a:r>
              <a:rPr lang="pt-BR" dirty="0" err="1" smtClean="0"/>
              <a:t>Mersenne</a:t>
            </a:r>
            <a:r>
              <a:rPr lang="pt-BR" dirty="0" smtClean="0"/>
              <a:t>: “como poderia uma corda [...] produzir mais que uma altura ao mesmo tempo?” (ABDONOUR, 2002, p. 32)</a:t>
            </a:r>
          </a:p>
          <a:p>
            <a:r>
              <a:rPr lang="pt-BR" dirty="0" smtClean="0"/>
              <a:t>Vários cientistas colaboraram para a definição do modelo de propagação do som: Galileu, </a:t>
            </a:r>
            <a:r>
              <a:rPr lang="pt-BR" dirty="0" err="1" smtClean="0"/>
              <a:t>Huygens</a:t>
            </a:r>
            <a:r>
              <a:rPr lang="pt-BR" dirty="0" smtClean="0"/>
              <a:t>, </a:t>
            </a:r>
            <a:r>
              <a:rPr lang="pt-BR" dirty="0" err="1" smtClean="0"/>
              <a:t>Mersenne</a:t>
            </a:r>
            <a:r>
              <a:rPr lang="pt-BR" dirty="0" smtClean="0"/>
              <a:t>, </a:t>
            </a:r>
            <a:r>
              <a:rPr lang="pt-BR" dirty="0" err="1" smtClean="0"/>
              <a:t>Benedetti</a:t>
            </a:r>
            <a:r>
              <a:rPr lang="pt-BR" dirty="0" smtClean="0"/>
              <a:t>, </a:t>
            </a:r>
            <a:r>
              <a:rPr lang="pt-BR" dirty="0" err="1" smtClean="0"/>
              <a:t>Wallis</a:t>
            </a:r>
            <a:r>
              <a:rPr lang="pt-BR" dirty="0" smtClean="0"/>
              <a:t>, </a:t>
            </a:r>
            <a:r>
              <a:rPr lang="pt-BR" dirty="0" err="1" smtClean="0"/>
              <a:t>Sauveur</a:t>
            </a:r>
            <a:r>
              <a:rPr lang="pt-BR" dirty="0" smtClean="0"/>
              <a:t>, </a:t>
            </a:r>
            <a:r>
              <a:rPr lang="pt-BR" dirty="0" err="1" smtClean="0"/>
              <a:t>Bernouilli</a:t>
            </a:r>
            <a:r>
              <a:rPr lang="pt-BR" dirty="0" smtClean="0"/>
              <a:t>, Fourier  (séc. XVII-XVIII)</a:t>
            </a:r>
          </a:p>
          <a:p>
            <a:r>
              <a:rPr lang="pt-BR" dirty="0" smtClean="0"/>
              <a:t>Rameau escreveu seu Tratado de Harmonia (1722) inspirado por essas descobertas, que o levaram a reelaborar sua teoria harmônica em vários tratados </a:t>
            </a:r>
            <a:r>
              <a:rPr lang="pt-BR" dirty="0" err="1" smtClean="0"/>
              <a:t>subsequentes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Série harmônica (2)</a:t>
            </a:r>
            <a:endParaRPr lang="pt-BR" dirty="0"/>
          </a:p>
        </p:txBody>
      </p:sp>
      <p:pic>
        <p:nvPicPr>
          <p:cNvPr id="4" name="Espaço Reservado para Conteúdo 3" descr="serie harmonica (FLO p38).t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047" y="2571744"/>
            <a:ext cx="7994660" cy="2928958"/>
          </a:xfrm>
        </p:spPr>
      </p:pic>
      <p:sp>
        <p:nvSpPr>
          <p:cNvPr id="5" name="CaixaDeTexto 4"/>
          <p:cNvSpPr txBox="1"/>
          <p:nvPr/>
        </p:nvSpPr>
        <p:spPr>
          <a:xfrm>
            <a:off x="4429124" y="6357958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Extraído de MENEZES, 2004, p. 38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Representação das ondas dos seis primeiros parciais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429124" y="6357958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Extraído de MENEZES, 2004, p. 39</a:t>
            </a:r>
            <a:endParaRPr lang="pt-BR" dirty="0"/>
          </a:p>
        </p:txBody>
      </p:sp>
      <p:pic>
        <p:nvPicPr>
          <p:cNvPr id="7" name="Espaço Reservado para Conteúdo 6" descr="serie harmonica ondas (FLOp39).t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1" y="2423703"/>
            <a:ext cx="7727699" cy="3219875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 Bibliográficas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ABDONOUR, O. J. </a:t>
            </a:r>
            <a:r>
              <a:rPr lang="pt-BR" i="1" dirty="0" smtClean="0"/>
              <a:t>Matemática e Música: o pensamento analógico na construção de significados</a:t>
            </a:r>
            <a:r>
              <a:rPr lang="pt-BR" dirty="0" smtClean="0"/>
              <a:t>. São Paulo: Escrituras, 2002.</a:t>
            </a:r>
          </a:p>
          <a:p>
            <a:r>
              <a:rPr lang="pt-BR" dirty="0" smtClean="0"/>
              <a:t>HELMHOLTZ, H. </a:t>
            </a:r>
            <a:r>
              <a:rPr lang="pt-BR" i="1" dirty="0" err="1" smtClean="0"/>
              <a:t>On</a:t>
            </a:r>
            <a:r>
              <a:rPr lang="pt-BR" i="1" dirty="0" smtClean="0"/>
              <a:t> </a:t>
            </a:r>
            <a:r>
              <a:rPr lang="pt-BR" i="1" dirty="0" err="1" smtClean="0"/>
              <a:t>the</a:t>
            </a:r>
            <a:r>
              <a:rPr lang="pt-BR" i="1" dirty="0" smtClean="0"/>
              <a:t> </a:t>
            </a:r>
            <a:r>
              <a:rPr lang="pt-BR" i="1" dirty="0" err="1" smtClean="0"/>
              <a:t>sensations</a:t>
            </a:r>
            <a:r>
              <a:rPr lang="pt-BR" i="1" dirty="0" smtClean="0"/>
              <a:t> </a:t>
            </a:r>
            <a:r>
              <a:rPr lang="pt-BR" i="1" dirty="0" err="1" smtClean="0"/>
              <a:t>of</a:t>
            </a:r>
            <a:r>
              <a:rPr lang="pt-BR" i="1" dirty="0" smtClean="0"/>
              <a:t> tone</a:t>
            </a:r>
            <a:r>
              <a:rPr lang="pt-BR" dirty="0" smtClean="0"/>
              <a:t>. </a:t>
            </a:r>
            <a:r>
              <a:rPr lang="pt-BR" dirty="0" err="1" smtClean="0"/>
              <a:t>New</a:t>
            </a:r>
            <a:r>
              <a:rPr lang="pt-BR" dirty="0" smtClean="0"/>
              <a:t> York: </a:t>
            </a:r>
            <a:r>
              <a:rPr lang="pt-BR" dirty="0" err="1" smtClean="0"/>
              <a:t>Dover</a:t>
            </a:r>
            <a:r>
              <a:rPr lang="pt-BR" dirty="0" smtClean="0"/>
              <a:t>, 1954.</a:t>
            </a:r>
          </a:p>
          <a:p>
            <a:r>
              <a:rPr lang="pt-BR" dirty="0" smtClean="0"/>
              <a:t>JEANS, J. </a:t>
            </a:r>
            <a:r>
              <a:rPr lang="pt-BR" i="1" dirty="0" err="1" smtClean="0"/>
              <a:t>Science</a:t>
            </a:r>
            <a:r>
              <a:rPr lang="pt-BR" i="1" dirty="0" smtClean="0"/>
              <a:t> </a:t>
            </a:r>
            <a:r>
              <a:rPr lang="pt-BR" i="1" dirty="0" err="1" smtClean="0"/>
              <a:t>and</a:t>
            </a:r>
            <a:r>
              <a:rPr lang="pt-BR" i="1" dirty="0" smtClean="0"/>
              <a:t> </a:t>
            </a:r>
            <a:r>
              <a:rPr lang="pt-BR" i="1" dirty="0" err="1" smtClean="0"/>
              <a:t>Music</a:t>
            </a:r>
            <a:r>
              <a:rPr lang="pt-BR" dirty="0" smtClean="0"/>
              <a:t>. </a:t>
            </a:r>
            <a:r>
              <a:rPr lang="pt-BR" dirty="0" err="1" smtClean="0"/>
              <a:t>New</a:t>
            </a:r>
            <a:r>
              <a:rPr lang="pt-BR" dirty="0" smtClean="0"/>
              <a:t> York: </a:t>
            </a:r>
            <a:r>
              <a:rPr lang="pt-BR" dirty="0" err="1" smtClean="0"/>
              <a:t>Dover</a:t>
            </a:r>
            <a:r>
              <a:rPr lang="pt-BR" dirty="0" smtClean="0"/>
              <a:t>, 1968.</a:t>
            </a:r>
          </a:p>
          <a:p>
            <a:r>
              <a:rPr lang="pt-BR" dirty="0" smtClean="0"/>
              <a:t>MASSIN, J. e MASSIN, B. </a:t>
            </a:r>
            <a:r>
              <a:rPr lang="pt-BR" i="1" dirty="0" smtClean="0"/>
              <a:t>História da Música Ocidental</a:t>
            </a:r>
            <a:r>
              <a:rPr lang="pt-BR" dirty="0" smtClean="0"/>
              <a:t>. Rio de Janeiro: Nova Fronteira, 1997.</a:t>
            </a:r>
          </a:p>
          <a:p>
            <a:r>
              <a:rPr lang="pt-BR" dirty="0" smtClean="0"/>
              <a:t>MENEZES, F. </a:t>
            </a:r>
            <a:r>
              <a:rPr lang="pt-BR" i="1" dirty="0" smtClean="0"/>
              <a:t>A acústica musical em palavras e sons</a:t>
            </a:r>
            <a:r>
              <a:rPr lang="pt-BR" dirty="0" smtClean="0"/>
              <a:t>. São Paulo: Ateliê Editorial, 2004.</a:t>
            </a:r>
          </a:p>
          <a:p>
            <a:r>
              <a:rPr lang="pt-BR" dirty="0" smtClean="0"/>
              <a:t>TOMÁS, L. </a:t>
            </a:r>
            <a:r>
              <a:rPr lang="pt-BR" i="1" dirty="0" smtClean="0"/>
              <a:t>Ouvir o </a:t>
            </a:r>
            <a:r>
              <a:rPr lang="pt-BR" i="1" dirty="0" err="1" smtClean="0"/>
              <a:t>lógos</a:t>
            </a:r>
            <a:r>
              <a:rPr lang="pt-BR" i="1" dirty="0" smtClean="0"/>
              <a:t>: música e filosofia</a:t>
            </a:r>
            <a:r>
              <a:rPr lang="pt-BR" dirty="0" smtClean="0"/>
              <a:t>. São Paulo: Editora da UNESP, 2002.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Subdivisões da corda, de acordo com Pitágoras</a:t>
            </a:r>
            <a:endParaRPr lang="pt-BR" dirty="0"/>
          </a:p>
        </p:txBody>
      </p:sp>
      <p:pic>
        <p:nvPicPr>
          <p:cNvPr id="4" name="Espaço Reservado para Conteúdo 3" descr="..\..\Minhas imagens\GREEK DIAPASON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857364"/>
            <a:ext cx="47625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m 4" descr="D:\Pitagorismo\octave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571744"/>
            <a:ext cx="4762500" cy="113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m 5" descr="D:\Pitagorismo\fifth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3857628"/>
            <a:ext cx="4762500" cy="114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m 8" descr="Fourth">
            <a:hlinkClick r:id="rId5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5786" y="5000636"/>
            <a:ext cx="4762500" cy="114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ixaDeTexto 9"/>
          <p:cNvSpPr txBox="1"/>
          <p:nvPr/>
        </p:nvSpPr>
        <p:spPr>
          <a:xfrm>
            <a:off x="3571868" y="6215082"/>
            <a:ext cx="45418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/>
              <a:t>Ilustrações obtidas em: </a:t>
            </a:r>
            <a:endParaRPr lang="pt-BR" sz="1400" dirty="0" smtClean="0"/>
          </a:p>
          <a:p>
            <a:r>
              <a:rPr lang="pt-BR" sz="1400" dirty="0" smtClean="0"/>
              <a:t>http</a:t>
            </a:r>
            <a:r>
              <a:rPr lang="pt-BR" sz="1400" dirty="0"/>
              <a:t>://www.aboutscotland.co.uk/harmony/prop.html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Proporções da escala pitagórica</a:t>
            </a:r>
            <a:endParaRPr lang="pt-BR" dirty="0"/>
          </a:p>
        </p:txBody>
      </p:sp>
      <p:pic>
        <p:nvPicPr>
          <p:cNvPr id="4" name="Espaço Reservado para Conteúdo 3" descr="escala pitagorica (FLO, p245).t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8939" y="2285992"/>
            <a:ext cx="7032319" cy="3714776"/>
          </a:xfrm>
        </p:spPr>
      </p:pic>
      <p:sp>
        <p:nvSpPr>
          <p:cNvPr id="5" name="CaixaDeTexto 4"/>
          <p:cNvSpPr txBox="1"/>
          <p:nvPr/>
        </p:nvSpPr>
        <p:spPr>
          <a:xfrm>
            <a:off x="4214810" y="6357958"/>
            <a:ext cx="3882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Extraído de MENEZES, 2004, p. 245.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espiral de quintas</a:t>
            </a:r>
            <a:endParaRPr lang="pt-BR" dirty="0"/>
          </a:p>
        </p:txBody>
      </p:sp>
      <p:pic>
        <p:nvPicPr>
          <p:cNvPr id="4" name="Espaço Reservado para Conteúdo 3" descr="espiral de quintas (JEANS, p166).t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1929151"/>
            <a:ext cx="4143404" cy="4058499"/>
          </a:xfrm>
        </p:spPr>
      </p:pic>
      <p:sp>
        <p:nvSpPr>
          <p:cNvPr id="6" name="CaixaDeTexto 5"/>
          <p:cNvSpPr txBox="1"/>
          <p:nvPr/>
        </p:nvSpPr>
        <p:spPr>
          <a:xfrm>
            <a:off x="4357686" y="6357958"/>
            <a:ext cx="3592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Extraído de JEANS, 1968, p. 166.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 pitagórica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Resultado da diferença entre semitons cromáticos e diatônicos na escala pitagórica</a:t>
            </a:r>
          </a:p>
          <a:p>
            <a:r>
              <a:rPr lang="pt-BR" dirty="0" smtClean="0"/>
              <a:t>Essa diferença é na razão de: 531441/524288</a:t>
            </a:r>
          </a:p>
          <a:p>
            <a:r>
              <a:rPr lang="pt-BR" dirty="0" smtClean="0"/>
              <a:t>Em decorrência dessa diferença, tem-se a espiral de quintas vista anteriormente, gerando uma “incongruência das notas supostamente enarmônicas” (MENEZES, 2004, p. 243)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 </a:t>
            </a:r>
            <a:r>
              <a:rPr lang="pt-BR" i="1" dirty="0" err="1" smtClean="0"/>
              <a:t>Tetraktys</a:t>
            </a:r>
            <a:r>
              <a:rPr lang="pt-BR" dirty="0" smtClean="0"/>
              <a:t>: consonâncias perfeitas (Justas)</a:t>
            </a:r>
            <a:endParaRPr lang="pt-BR" dirty="0"/>
          </a:p>
        </p:txBody>
      </p:sp>
      <p:pic>
        <p:nvPicPr>
          <p:cNvPr id="4" name="Espaço Reservado para Conteúdo 3" descr="tetrakty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1262" y="2604294"/>
            <a:ext cx="3190875" cy="2857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MACHAUT: </a:t>
            </a:r>
            <a:r>
              <a:rPr lang="pt-BR" i="1" dirty="0" smtClean="0"/>
              <a:t>Kyrie</a:t>
            </a:r>
            <a:r>
              <a:rPr lang="pt-BR" dirty="0" smtClean="0"/>
              <a:t> da </a:t>
            </a:r>
            <a:r>
              <a:rPr lang="pt-BR" i="1" dirty="0" smtClean="0"/>
              <a:t>Missa de </a:t>
            </a:r>
            <a:r>
              <a:rPr lang="pt-BR" i="1" dirty="0" err="1" smtClean="0"/>
              <a:t>Notre</a:t>
            </a:r>
            <a:r>
              <a:rPr lang="pt-BR" i="1" dirty="0" smtClean="0"/>
              <a:t> DAME </a:t>
            </a:r>
            <a:r>
              <a:rPr lang="pt-BR" sz="2200" i="1" dirty="0" smtClean="0"/>
              <a:t>(cerca de 1365)</a:t>
            </a:r>
            <a:endParaRPr lang="pt-BR" sz="2200" i="1" dirty="0"/>
          </a:p>
        </p:txBody>
      </p:sp>
      <p:pic>
        <p:nvPicPr>
          <p:cNvPr id="4" name="Espaço Reservado para Conteúdo 3" descr="machaut kyrie missa ND c1-5.t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559673"/>
            <a:ext cx="7239000" cy="294674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Escalas Mesotônica e Justa: correção das terças pitagóricas</a:t>
            </a:r>
            <a:endParaRPr lang="pt-BR" sz="3200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000240"/>
            <a:ext cx="3520440" cy="412592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dirty="0" smtClean="0"/>
              <a:t>MESOTÔNICA</a:t>
            </a:r>
            <a:endParaRPr lang="pt-BR" sz="1800" dirty="0" smtClean="0"/>
          </a:p>
          <a:p>
            <a:r>
              <a:rPr lang="pt-BR" dirty="0" smtClean="0"/>
              <a:t>Cálculo das médias aritmética, geométrica e harmônica</a:t>
            </a:r>
          </a:p>
          <a:p>
            <a:r>
              <a:rPr lang="pt-BR" dirty="0" smtClean="0"/>
              <a:t>Arquitas de </a:t>
            </a:r>
            <a:r>
              <a:rPr lang="pt-BR" dirty="0" err="1" smtClean="0"/>
              <a:t>Tarento</a:t>
            </a:r>
            <a:r>
              <a:rPr lang="pt-BR" dirty="0" smtClean="0"/>
              <a:t> (430-360 a.C.) foi um dos precursores no uso desses cálculos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>
          <a:xfrm>
            <a:off x="4178808" y="2000240"/>
            <a:ext cx="3520440" cy="412592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dirty="0" smtClean="0"/>
              <a:t>JUSTA, ou “gama de Zarlino”</a:t>
            </a:r>
          </a:p>
          <a:p>
            <a:r>
              <a:rPr lang="pt-BR" dirty="0" err="1" smtClean="0"/>
              <a:t>Gioseffo</a:t>
            </a:r>
            <a:r>
              <a:rPr lang="pt-BR" dirty="0" smtClean="0"/>
              <a:t> Zarlino (1517-1590)</a:t>
            </a:r>
          </a:p>
          <a:p>
            <a:r>
              <a:rPr lang="pt-BR" i="1" dirty="0" err="1" smtClean="0"/>
              <a:t>Senario</a:t>
            </a:r>
            <a:r>
              <a:rPr lang="pt-BR" dirty="0" smtClean="0"/>
              <a:t>: conjunto dos primeiros seis números inteiros</a:t>
            </a:r>
          </a:p>
          <a:p>
            <a:r>
              <a:rPr lang="pt-BR" dirty="0" smtClean="0"/>
              <a:t>3ªM = 4/5</a:t>
            </a:r>
          </a:p>
          <a:p>
            <a:r>
              <a:rPr lang="pt-BR" dirty="0" smtClean="0"/>
              <a:t>3ªm = 5/6</a:t>
            </a:r>
          </a:p>
          <a:p>
            <a:r>
              <a:rPr lang="pt-BR" dirty="0" smtClean="0"/>
              <a:t>6ªM = 3/5</a:t>
            </a:r>
          </a:p>
          <a:p>
            <a:r>
              <a:rPr lang="pt-BR" dirty="0" smtClean="0"/>
              <a:t>Apoiou-se no conceito de médias harmônica e aritmética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Coma sintônica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É a diferença entre a medida das 3ªs M e m da escala pitagórica frente à escala Justa</a:t>
            </a:r>
          </a:p>
          <a:p>
            <a:r>
              <a:rPr lang="pt-BR" dirty="0" smtClean="0"/>
              <a:t>Sua razão é de 81/80</a:t>
            </a:r>
          </a:p>
          <a:p>
            <a:r>
              <a:rPr lang="pt-BR" dirty="0" smtClean="0"/>
              <a:t>Deixa explícito o choque entre uma concepção teórica (a escala pitagórica) e a percepção do fenômeno sonoro real, ainda não conhecido àquela época, que é a SÉRIE HARMÔNICA</a:t>
            </a:r>
          </a:p>
          <a:p>
            <a:r>
              <a:rPr lang="pt-BR" dirty="0" smtClean="0"/>
              <a:t>Arquitas e Aristoxeno (IV a.C) e Zarlino (XVI d.C), entre outros, intuíram esse problema e propuseram novos cálculos baseados nas médias aritmética e harmônica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164</TotalTime>
  <Words>575</Words>
  <Application>Microsoft Office PowerPoint</Application>
  <PresentationFormat>Apresentação na tela (4:3)</PresentationFormat>
  <Paragraphs>53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Opulento</vt:lpstr>
      <vt:lpstr>Sistemas de afinação</vt:lpstr>
      <vt:lpstr>Subdivisões da corda, de acordo com Pitágoras</vt:lpstr>
      <vt:lpstr>Proporções da escala pitagórica</vt:lpstr>
      <vt:lpstr>A espiral de quintas</vt:lpstr>
      <vt:lpstr>Coma pitagórica</vt:lpstr>
      <vt:lpstr>A Tetraktys: consonâncias perfeitas (Justas)</vt:lpstr>
      <vt:lpstr>MACHAUT: Kyrie da Missa de Notre DAME (cerca de 1365)</vt:lpstr>
      <vt:lpstr>Escalas Mesotônica e Justa: correção das terças pitagóricas</vt:lpstr>
      <vt:lpstr>Coma sintônica</vt:lpstr>
      <vt:lpstr>Gama de Zarlino</vt:lpstr>
      <vt:lpstr>Temperamento igual</vt:lpstr>
      <vt:lpstr>A série harmônica (1)</vt:lpstr>
      <vt:lpstr>Série harmônica (2)</vt:lpstr>
      <vt:lpstr>Representação das ondas dos seis primeiros parciais</vt:lpstr>
      <vt:lpstr>Referências Bibliográficas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de afinação</dc:title>
  <dc:creator>Paulo</dc:creator>
  <cp:lastModifiedBy>Paulo</cp:lastModifiedBy>
  <cp:revision>45</cp:revision>
  <dcterms:created xsi:type="dcterms:W3CDTF">2009-03-03T14:18:16Z</dcterms:created>
  <dcterms:modified xsi:type="dcterms:W3CDTF">2009-03-04T12:11:46Z</dcterms:modified>
</cp:coreProperties>
</file>