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2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83A8-D1B9-4DDE-8070-1DC25676C1D7}" type="datetimeFigureOut">
              <a:rPr lang="pt-BR" smtClean="0"/>
              <a:t>08/07/2021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9479-DBEC-4D72-91C5-E61889D7DD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144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83A8-D1B9-4DDE-8070-1DC25676C1D7}" type="datetimeFigureOut">
              <a:rPr lang="pt-BR" smtClean="0"/>
              <a:t>08/07/2021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9479-DBEC-4D72-91C5-E61889D7DD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4526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83A8-D1B9-4DDE-8070-1DC25676C1D7}" type="datetimeFigureOut">
              <a:rPr lang="pt-BR" smtClean="0"/>
              <a:t>08/07/2021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9479-DBEC-4D72-91C5-E61889D7DD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373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83A8-D1B9-4DDE-8070-1DC25676C1D7}" type="datetimeFigureOut">
              <a:rPr lang="pt-BR" smtClean="0"/>
              <a:t>08/07/2021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9479-DBEC-4D72-91C5-E61889D7DD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9134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83A8-D1B9-4DDE-8070-1DC25676C1D7}" type="datetimeFigureOut">
              <a:rPr lang="pt-BR" smtClean="0"/>
              <a:t>08/07/2021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9479-DBEC-4D72-91C5-E61889D7DD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599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83A8-D1B9-4DDE-8070-1DC25676C1D7}" type="datetimeFigureOut">
              <a:rPr lang="pt-BR" smtClean="0"/>
              <a:t>08/07/2021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9479-DBEC-4D72-91C5-E61889D7DD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83A8-D1B9-4DDE-8070-1DC25676C1D7}" type="datetimeFigureOut">
              <a:rPr lang="pt-BR" smtClean="0"/>
              <a:t>08/07/2021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9479-DBEC-4D72-91C5-E61889D7DD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8925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83A8-D1B9-4DDE-8070-1DC25676C1D7}" type="datetimeFigureOut">
              <a:rPr lang="pt-BR" smtClean="0"/>
              <a:t>08/07/2021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9479-DBEC-4D72-91C5-E61889D7DD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9518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83A8-D1B9-4DDE-8070-1DC25676C1D7}" type="datetimeFigureOut">
              <a:rPr lang="pt-BR" smtClean="0"/>
              <a:t>08/07/2021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9479-DBEC-4D72-91C5-E61889D7DD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122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83A8-D1B9-4DDE-8070-1DC25676C1D7}" type="datetimeFigureOut">
              <a:rPr lang="pt-BR" smtClean="0"/>
              <a:t>08/07/2021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9479-DBEC-4D72-91C5-E61889D7DD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1912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83A8-D1B9-4DDE-8070-1DC25676C1D7}" type="datetimeFigureOut">
              <a:rPr lang="pt-BR" smtClean="0"/>
              <a:t>08/07/2021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39479-DBEC-4D72-91C5-E61889D7DD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76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983A8-D1B9-4DDE-8070-1DC25676C1D7}" type="datetimeFigureOut">
              <a:rPr lang="pt-BR" smtClean="0"/>
              <a:t>08/07/2021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39479-DBEC-4D72-91C5-E61889D7DD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32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Roteiro para o trabalho final</a:t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altLang="pt-BR" b="1" dirty="0" smtClean="0">
              <a:latin typeface="Arial Black" panose="020B0A04020102020204" pitchFamily="34" charset="0"/>
            </a:endParaRPr>
          </a:p>
          <a:p>
            <a:r>
              <a:rPr lang="pt-BR" altLang="pt-BR" b="1" dirty="0" smtClean="0">
                <a:latin typeface="Arial Black" panose="020B0A04020102020204" pitchFamily="34" charset="0"/>
              </a:rPr>
              <a:t>Uso do Modelo Metodológico </a:t>
            </a:r>
            <a:br>
              <a:rPr lang="pt-BR" altLang="pt-BR" b="1" dirty="0" smtClean="0">
                <a:latin typeface="Arial Black" panose="020B0A04020102020204" pitchFamily="34" charset="0"/>
              </a:rPr>
            </a:br>
            <a:r>
              <a:rPr lang="pt-BR" altLang="pt-BR" b="1" dirty="0" smtClean="0">
                <a:latin typeface="Arial Black" panose="020B0A04020102020204" pitchFamily="34" charset="0"/>
              </a:rPr>
              <a:t>na desconstrução e reconstrução do projeto de pesquisa </a:t>
            </a:r>
            <a:r>
              <a:rPr lang="pt-BR" altLang="pt-BR" b="1" dirty="0" smtClean="0">
                <a:latin typeface="Arial Black" panose="020B0A04020102020204" pitchFamily="34" charset="0"/>
              </a:rPr>
              <a:t>original do aluno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1134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2495551" y="-100013"/>
            <a:ext cx="7313613" cy="1444626"/>
          </a:xfrm>
        </p:spPr>
        <p:txBody>
          <a:bodyPr/>
          <a:lstStyle/>
          <a:p>
            <a:pPr algn="ctr" eaLnBrk="1" hangingPunct="1"/>
            <a:r>
              <a:rPr lang="pt-BR" altLang="pt-BR" b="1" smtClean="0">
                <a:latin typeface="Arial Black" panose="020B0A04020102020204" pitchFamily="34" charset="0"/>
              </a:rPr>
              <a:t>Modelo Metodológico:  Ciência e Contexto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424114" y="2852739"/>
            <a:ext cx="2230437" cy="960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50000"/>
              </a:spcBef>
              <a:spcAft>
                <a:spcPct val="20000"/>
              </a:spcAft>
              <a:buClrTx/>
              <a:buSzTx/>
              <a:buFontTx/>
              <a:buNone/>
            </a:pPr>
            <a:r>
              <a:rPr lang="pt-BR" altLang="pt-BR" sz="2100" b="1">
                <a:solidFill>
                  <a:srgbClr val="003399"/>
                </a:solidFill>
              </a:rPr>
              <a:t>Condições de Produção</a:t>
            </a:r>
          </a:p>
          <a:p>
            <a:pPr algn="ctr" eaLnBrk="1" hangingPunct="1">
              <a:lnSpc>
                <a:spcPct val="120000"/>
              </a:lnSpc>
              <a:spcBef>
                <a:spcPct val="50000"/>
              </a:spcBef>
              <a:spcAft>
                <a:spcPct val="20000"/>
              </a:spcAft>
              <a:buClrTx/>
              <a:buSzTx/>
              <a:buFontTx/>
              <a:buNone/>
            </a:pPr>
            <a:endParaRPr lang="pt-BR" altLang="pt-BR" sz="100" b="1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8040689" y="2781300"/>
            <a:ext cx="2232025" cy="960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50000"/>
              </a:spcBef>
              <a:spcAft>
                <a:spcPct val="20000"/>
              </a:spcAft>
              <a:buClrTx/>
              <a:buSzTx/>
              <a:buFontTx/>
              <a:buNone/>
            </a:pPr>
            <a:r>
              <a:rPr lang="pt-BR" altLang="pt-BR" sz="2100" b="1">
                <a:solidFill>
                  <a:srgbClr val="003399"/>
                </a:solidFill>
              </a:rPr>
              <a:t>Condições de Recepção</a:t>
            </a:r>
          </a:p>
          <a:p>
            <a:pPr algn="ctr" eaLnBrk="1" hangingPunct="1">
              <a:lnSpc>
                <a:spcPct val="120000"/>
              </a:lnSpc>
              <a:spcBef>
                <a:spcPct val="50000"/>
              </a:spcBef>
              <a:spcAft>
                <a:spcPct val="20000"/>
              </a:spcAft>
              <a:buClrTx/>
              <a:buSzTx/>
              <a:buFontTx/>
              <a:buNone/>
            </a:pPr>
            <a:endParaRPr lang="pt-BR" altLang="pt-BR" sz="100" b="1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4727575" y="3357563"/>
            <a:ext cx="6492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7318375" y="3357563"/>
            <a:ext cx="6492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424" name="Arc 16"/>
          <p:cNvSpPr>
            <a:spLocks/>
          </p:cNvSpPr>
          <p:nvPr/>
        </p:nvSpPr>
        <p:spPr bwMode="auto">
          <a:xfrm rot="5400000">
            <a:off x="5551488" y="2516188"/>
            <a:ext cx="1763713" cy="3887788"/>
          </a:xfrm>
          <a:custGeom>
            <a:avLst/>
            <a:gdLst>
              <a:gd name="T0" fmla="*/ 2147483646 w 21600"/>
              <a:gd name="T1" fmla="*/ 0 h 42398"/>
              <a:gd name="T2" fmla="*/ 2147483646 w 21600"/>
              <a:gd name="T3" fmla="*/ 2147483646 h 42398"/>
              <a:gd name="T4" fmla="*/ 0 w 21600"/>
              <a:gd name="T5" fmla="*/ 2147483646 h 42398"/>
              <a:gd name="T6" fmla="*/ 0 60000 65536"/>
              <a:gd name="T7" fmla="*/ 0 60000 65536"/>
              <a:gd name="T8" fmla="*/ 0 60000 65536"/>
              <a:gd name="T9" fmla="*/ 0 w 21600"/>
              <a:gd name="T10" fmla="*/ 0 h 42398"/>
              <a:gd name="T11" fmla="*/ 21600 w 21600"/>
              <a:gd name="T12" fmla="*/ 42398 h 423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398" fill="none" extrusionOk="0">
                <a:moveTo>
                  <a:pt x="4137" y="-1"/>
                </a:moveTo>
                <a:cubicBezTo>
                  <a:pt x="14280" y="1979"/>
                  <a:pt x="21600" y="10865"/>
                  <a:pt x="21600" y="21200"/>
                </a:cubicBezTo>
                <a:cubicBezTo>
                  <a:pt x="21600" y="31530"/>
                  <a:pt x="14285" y="40414"/>
                  <a:pt x="4147" y="42398"/>
                </a:cubicBezTo>
              </a:path>
              <a:path w="21600" h="42398" stroke="0" extrusionOk="0">
                <a:moveTo>
                  <a:pt x="4137" y="-1"/>
                </a:moveTo>
                <a:cubicBezTo>
                  <a:pt x="14280" y="1979"/>
                  <a:pt x="21600" y="10865"/>
                  <a:pt x="21600" y="21200"/>
                </a:cubicBezTo>
                <a:cubicBezTo>
                  <a:pt x="21600" y="31530"/>
                  <a:pt x="14285" y="40414"/>
                  <a:pt x="4147" y="42398"/>
                </a:cubicBezTo>
                <a:lnTo>
                  <a:pt x="0" y="21200"/>
                </a:lnTo>
                <a:lnTo>
                  <a:pt x="4137" y="-1"/>
                </a:lnTo>
                <a:close/>
              </a:path>
            </a:pathLst>
          </a:custGeom>
          <a:noFill/>
          <a:ln w="222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5375275" y="1860551"/>
            <a:ext cx="2089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800" b="1" u="sng">
                <a:solidFill>
                  <a:srgbClr val="CC3300"/>
                </a:solidFill>
              </a:rPr>
              <a:t>CIÊNCIA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225676" y="1844676"/>
            <a:ext cx="3006725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 b="1">
                <a:solidFill>
                  <a:srgbClr val="CC3300"/>
                </a:solidFill>
              </a:rPr>
              <a:t>Sociologia da Ciência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 b="1">
                <a:solidFill>
                  <a:srgbClr val="CC3300"/>
                </a:solidFill>
              </a:rPr>
              <a:t>Epistemologia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7212013" y="1836738"/>
            <a:ext cx="327660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600" b="1">
                <a:solidFill>
                  <a:srgbClr val="CC3300"/>
                </a:solidFill>
              </a:rPr>
              <a:t>Prática: condições sociais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600" b="1">
                <a:solidFill>
                  <a:srgbClr val="CC3300"/>
                </a:solidFill>
              </a:rPr>
              <a:t>  Discurso: processo de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600" b="1">
                <a:solidFill>
                  <a:srgbClr val="CC3300"/>
                </a:solidFill>
              </a:rPr>
              <a:t>                  produção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4800601" y="4119563"/>
            <a:ext cx="33829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90000"/>
              </a:spcBef>
              <a:buClrTx/>
              <a:buSzTx/>
              <a:buFontTx/>
              <a:buNone/>
            </a:pPr>
            <a:r>
              <a:rPr lang="pt-BR" altLang="pt-BR" sz="1600" b="1"/>
              <a:t>Campo epistemológico, teórico, metódico e técnico</a:t>
            </a:r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6456363" y="4652963"/>
            <a:ext cx="0" cy="57626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5230813" y="5518151"/>
            <a:ext cx="252095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pt-BR" altLang="pt-BR" sz="2100" b="1">
                <a:solidFill>
                  <a:srgbClr val="003399"/>
                </a:solidFill>
              </a:rPr>
              <a:t>Circulação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pt-BR" altLang="pt-BR" sz="1600" b="1"/>
              <a:t>Redes de comunicação científica</a:t>
            </a:r>
          </a:p>
          <a:p>
            <a:pPr algn="ctr" eaLnBrk="1" hangingPunct="1">
              <a:lnSpc>
                <a:spcPct val="120000"/>
              </a:lnSpc>
              <a:spcBef>
                <a:spcPct val="50000"/>
              </a:spcBef>
              <a:spcAft>
                <a:spcPct val="20000"/>
              </a:spcAft>
              <a:buClrTx/>
              <a:buSzTx/>
              <a:buFontTx/>
              <a:buNone/>
            </a:pPr>
            <a:endParaRPr lang="pt-BR" altLang="pt-BR" sz="100" b="1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 flipH="1">
            <a:off x="9336089" y="3933826"/>
            <a:ext cx="14287" cy="131127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8328026" y="5373689"/>
            <a:ext cx="18827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10000"/>
              </a:spcAft>
              <a:buClrTx/>
              <a:buSzTx/>
              <a:buFontTx/>
              <a:buNone/>
            </a:pPr>
            <a:r>
              <a:rPr lang="pt-BR" altLang="pt-BR" sz="2000" b="1">
                <a:solidFill>
                  <a:srgbClr val="003399"/>
                </a:solidFill>
              </a:rPr>
              <a:t>Aplicação e Uso social da Ciência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2281238" y="5060950"/>
            <a:ext cx="3382962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pt-BR" altLang="pt-BR" sz="1800" b="1">
                <a:solidFill>
                  <a:srgbClr val="003399"/>
                </a:solidFill>
              </a:rPr>
              <a:t>Condições </a:t>
            </a:r>
            <a:br>
              <a:rPr lang="pt-BR" altLang="pt-BR" sz="1800" b="1">
                <a:solidFill>
                  <a:srgbClr val="003399"/>
                </a:solidFill>
              </a:rPr>
            </a:br>
            <a:r>
              <a:rPr lang="pt-BR" altLang="pt-BR" sz="1800" b="1">
                <a:solidFill>
                  <a:srgbClr val="003399"/>
                </a:solidFill>
              </a:rPr>
              <a:t>histórico-sociais</a:t>
            </a:r>
          </a:p>
          <a:p>
            <a:pPr eaLnBrk="1" hangingPunct="1">
              <a:spcBef>
                <a:spcPct val="10000"/>
              </a:spcBef>
              <a:spcAft>
                <a:spcPct val="40000"/>
              </a:spcAft>
              <a:buClrTx/>
              <a:buSzTx/>
              <a:buFontTx/>
              <a:buNone/>
            </a:pPr>
            <a:r>
              <a:rPr lang="pt-BR" altLang="pt-BR" sz="1500" b="1"/>
              <a:t>Sociedade global</a:t>
            </a:r>
          </a:p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pt-BR" altLang="pt-BR" sz="1800" b="1">
                <a:solidFill>
                  <a:srgbClr val="003399"/>
                </a:solidFill>
              </a:rPr>
              <a:t>Condições institucionais</a:t>
            </a:r>
          </a:p>
          <a:p>
            <a:pPr eaLnBrk="1" hangingPunct="1">
              <a:spcBef>
                <a:spcPct val="10000"/>
              </a:spcBef>
              <a:buClrTx/>
              <a:buSzTx/>
              <a:buFontTx/>
              <a:buNone/>
            </a:pPr>
            <a:r>
              <a:rPr lang="pt-BR" altLang="pt-BR" sz="1500" b="1"/>
              <a:t>Campo científico</a:t>
            </a: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 flipH="1">
            <a:off x="3359151" y="3971925"/>
            <a:ext cx="9525" cy="1041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5448301" y="2781300"/>
            <a:ext cx="1851025" cy="960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50000"/>
              </a:spcBef>
              <a:spcAft>
                <a:spcPct val="20000"/>
              </a:spcAft>
              <a:buClrTx/>
              <a:buSzTx/>
              <a:buFontTx/>
              <a:buNone/>
            </a:pPr>
            <a:r>
              <a:rPr lang="pt-BR" altLang="pt-BR" sz="2100" b="1">
                <a:solidFill>
                  <a:srgbClr val="003399"/>
                </a:solidFill>
              </a:rPr>
              <a:t>Discurso Científico</a:t>
            </a:r>
          </a:p>
          <a:p>
            <a:pPr algn="ctr" eaLnBrk="1" hangingPunct="1">
              <a:lnSpc>
                <a:spcPct val="120000"/>
              </a:lnSpc>
              <a:spcBef>
                <a:spcPct val="50000"/>
              </a:spcBef>
              <a:spcAft>
                <a:spcPct val="20000"/>
              </a:spcAft>
              <a:buClrTx/>
              <a:buSzTx/>
              <a:buFontTx/>
              <a:buNone/>
            </a:pPr>
            <a:endParaRPr lang="pt-BR" altLang="pt-BR" sz="100" b="1"/>
          </a:p>
        </p:txBody>
      </p:sp>
      <p:sp>
        <p:nvSpPr>
          <p:cNvPr id="17437" name="AutoShape 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52939" y="5643564"/>
            <a:ext cx="288925" cy="288925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17438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128251" y="5732464"/>
            <a:ext cx="288925" cy="288925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17439" name="AutoShape 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9964" y="6164264"/>
            <a:ext cx="288925" cy="288925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17440" name="AutoShape 3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311901" y="3789364"/>
            <a:ext cx="288925" cy="288925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17441" name="AutoShape 3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67214" y="6327776"/>
            <a:ext cx="288925" cy="288925"/>
          </a:xfrm>
          <a:prstGeom prst="actionButtonForwardNex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</p:spTree>
    <p:extLst>
      <p:ext uri="{BB962C8B-B14F-4D97-AF65-F5344CB8AC3E}">
        <p14:creationId xmlns:p14="http://schemas.microsoft.com/office/powerpoint/2010/main" val="257102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15" grpId="0" animBg="1"/>
      <p:bldP spid="17416" grpId="0" animBg="1"/>
      <p:bldP spid="17421" grpId="0" animBg="1"/>
      <p:bldP spid="17424" grpId="0" animBg="1"/>
      <p:bldP spid="17425" grpId="0"/>
      <p:bldP spid="17426" grpId="0"/>
      <p:bldP spid="17428" grpId="0"/>
      <p:bldP spid="17429" grpId="0"/>
      <p:bldP spid="17430" grpId="0" animBg="1"/>
      <p:bldP spid="17431" grpId="0"/>
      <p:bldP spid="17432" grpId="0" animBg="1"/>
      <p:bldP spid="17433" grpId="0"/>
      <p:bldP spid="17434" grpId="0"/>
      <p:bldP spid="17435" grpId="0" animBg="1"/>
      <p:bldP spid="17436" grpId="0" animBg="1"/>
      <p:bldP spid="17437" grpId="0" animBg="1"/>
      <p:bldP spid="17438" grpId="0" animBg="1"/>
      <p:bldP spid="17439" grpId="0" animBg="1"/>
      <p:bldP spid="17440" grpId="0" animBg="1"/>
      <p:bldP spid="174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82850" y="-171450"/>
            <a:ext cx="8077200" cy="1431925"/>
          </a:xfrm>
        </p:spPr>
        <p:txBody>
          <a:bodyPr/>
          <a:lstStyle/>
          <a:p>
            <a:pPr algn="ctr" eaLnBrk="1" hangingPunct="1"/>
            <a:r>
              <a:rPr lang="pt-BR" altLang="pt-BR" sz="3200" b="1">
                <a:latin typeface="Arial Black" panose="020B0A04020102020204" pitchFamily="34" charset="0"/>
              </a:rPr>
              <a:t>Componentes Paradigmáticos do Modelo Metodológico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 rot="-5400000">
            <a:off x="1837532" y="3583782"/>
            <a:ext cx="240506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pt-BR" altLang="pt-BR" b="1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-7597775" y="6381750"/>
            <a:ext cx="7343775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3432175" y="6958013"/>
            <a:ext cx="0" cy="511175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 rot="-5400000">
            <a:off x="443707" y="3464720"/>
            <a:ext cx="460851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pt-BR" altLang="pt-BR" sz="2800" b="1">
                <a:solidFill>
                  <a:srgbClr val="003399"/>
                </a:solidFill>
              </a:rPr>
              <a:t>NÍVEIS DA PESQUISA</a:t>
            </a:r>
            <a:endParaRPr lang="pt-BR" altLang="pt-BR" sz="2800" b="1">
              <a:solidFill>
                <a:srgbClr val="CC3300"/>
              </a:solidFill>
            </a:endParaRPr>
          </a:p>
          <a:p>
            <a:pPr algn="ctr" eaLnBrk="1" hangingPunct="1"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pt-BR" altLang="pt-BR" sz="2000" b="1">
                <a:solidFill>
                  <a:srgbClr val="CC3300"/>
                </a:solidFill>
              </a:rPr>
              <a:t>DISCURSO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367214" y="1628776"/>
            <a:ext cx="5616575" cy="1008063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100" b="1">
                <a:solidFill>
                  <a:srgbClr val="003399"/>
                </a:solidFill>
              </a:rPr>
              <a:t>NÍVEL EPISTEMOLÓGICO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1500" b="1"/>
              <a:t>Ruptura Epistemológica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1500" b="1"/>
              <a:t>Construção do Objeto Científico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4386264" y="2781301"/>
            <a:ext cx="561657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100" b="1">
                <a:solidFill>
                  <a:srgbClr val="003399"/>
                </a:solidFill>
              </a:rPr>
              <a:t>NÍVEL TEÓRICO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1500" b="1"/>
              <a:t>Formulação Teórica do Objeto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1500" b="1"/>
              <a:t>Explicitação Conceitual</a:t>
            </a: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3432176" y="2636838"/>
            <a:ext cx="669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3432176" y="3789363"/>
            <a:ext cx="669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4295776" y="3933826"/>
            <a:ext cx="561657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100" b="1">
                <a:solidFill>
                  <a:srgbClr val="003399"/>
                </a:solidFill>
              </a:rPr>
              <a:t>NÍVEL METÓDICO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1500" b="1"/>
              <a:t>Exposição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1500" b="1"/>
              <a:t>Causação</a:t>
            </a: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3432176" y="4941888"/>
            <a:ext cx="669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4224339" y="5086351"/>
            <a:ext cx="5616575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100" b="1">
                <a:solidFill>
                  <a:srgbClr val="003399"/>
                </a:solidFill>
              </a:rPr>
              <a:t>NÍVEL TÉCNICO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1500"/>
              <a:t>Observação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1500"/>
              <a:t>Seleção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1500"/>
              <a:t>Operacionalização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sz="1500"/>
          </a:p>
        </p:txBody>
      </p:sp>
    </p:spTree>
    <p:extLst>
      <p:ext uri="{BB962C8B-B14F-4D97-AF65-F5344CB8AC3E}">
        <p14:creationId xmlns:p14="http://schemas.microsoft.com/office/powerpoint/2010/main" val="409898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146 4.44444E-6 L 1.00399 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2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48148E-6 L -5.55556E-7 -0.7821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912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9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9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9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2" grpId="0" animBg="1"/>
      <p:bldP spid="9223" grpId="0"/>
      <p:bldP spid="9226" grpId="0" build="p"/>
      <p:bldP spid="9227" grpId="0" build="p"/>
      <p:bldP spid="9230" grpId="0" animBg="1"/>
      <p:bldP spid="9231" grpId="0" animBg="1"/>
      <p:bldP spid="9232" grpId="0" build="p"/>
      <p:bldP spid="9233" grpId="0" animBg="1"/>
      <p:bldP spid="923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-100013"/>
            <a:ext cx="8077200" cy="1431926"/>
          </a:xfrm>
        </p:spPr>
        <p:txBody>
          <a:bodyPr/>
          <a:lstStyle/>
          <a:p>
            <a:pPr algn="ctr" eaLnBrk="1" hangingPunct="1"/>
            <a:r>
              <a:rPr lang="pt-BR" altLang="pt-BR" sz="3200" b="1">
                <a:latin typeface="Arial Black" panose="020B0A04020102020204" pitchFamily="34" charset="0"/>
              </a:rPr>
              <a:t>Componentes Sintagmáticos do Modelo Metodológico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-8677275" y="5445125"/>
            <a:ext cx="8423275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V="1">
            <a:off x="2566988" y="6958013"/>
            <a:ext cx="0" cy="4103687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711450" y="5949950"/>
            <a:ext cx="76327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pt-BR" altLang="pt-BR" sz="2400" b="1">
                <a:solidFill>
                  <a:srgbClr val="003399"/>
                </a:solidFill>
              </a:rPr>
              <a:t>FASES DA PESQUISA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pt-BR" altLang="pt-BR" sz="1600" b="1">
                <a:solidFill>
                  <a:srgbClr val="CC3300"/>
                </a:solidFill>
              </a:rPr>
              <a:t>PRÁTICA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566989" y="5589588"/>
            <a:ext cx="21605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1500" b="1">
                <a:solidFill>
                  <a:srgbClr val="003399"/>
                </a:solidFill>
              </a:rPr>
              <a:t>OBJETO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 rot="-5400000">
            <a:off x="1090613" y="3465513"/>
            <a:ext cx="36734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1700" b="1"/>
              <a:t>PROBLEMA DE PESQUISA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 rot="-5400000">
            <a:off x="1738313" y="3465513"/>
            <a:ext cx="36734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1700" b="1"/>
              <a:t>QUADRO TEÓRICO DE REFERÊNCIA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 rot="-5400000">
            <a:off x="3071813" y="3429000"/>
            <a:ext cx="27368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1700" b="1"/>
              <a:t>HIPÓTESES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 rot="-5400000">
            <a:off x="3790950" y="3429000"/>
            <a:ext cx="27368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1700" b="1"/>
              <a:t>AMOSTRAGEM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 rot="-5400000">
            <a:off x="4511675" y="3502025"/>
            <a:ext cx="27368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1700" b="1"/>
              <a:t>TÉCNICAS DE COLETA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 rot="-5400000">
            <a:off x="5340350" y="3465513"/>
            <a:ext cx="33845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1700" b="1"/>
              <a:t>ANÁLISE DESCRITIVA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 rot="-5400000">
            <a:off x="6923088" y="3465513"/>
            <a:ext cx="36734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1700" b="1"/>
              <a:t>ANÁLISE INTERPRETATIVA</a:t>
            </a: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 rot="-5400000">
            <a:off x="8615363" y="3573463"/>
            <a:ext cx="27368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1700" b="1"/>
              <a:t>CONCLUSÕES</a:t>
            </a: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 rot="-5400000">
            <a:off x="9048750" y="3573463"/>
            <a:ext cx="27368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1700" b="1"/>
              <a:t>REFERÊNCIAS</a:t>
            </a:r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4656138" y="5589589"/>
            <a:ext cx="1727200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1500" b="1">
                <a:solidFill>
                  <a:srgbClr val="003399"/>
                </a:solidFill>
              </a:rPr>
              <a:t>OBSERVAÇÃO</a:t>
            </a: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6240464" y="5589589"/>
            <a:ext cx="158432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5250" indent="-952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1500" b="1">
                <a:solidFill>
                  <a:srgbClr val="003399"/>
                </a:solidFill>
              </a:rPr>
              <a:t>DESCRIÇÃO</a:t>
            </a:r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7680326" y="5589589"/>
            <a:ext cx="2087563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1500" b="1">
                <a:solidFill>
                  <a:srgbClr val="003399"/>
                </a:solidFill>
              </a:rPr>
              <a:t>INTERPRETAÇÃO</a:t>
            </a:r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 flipV="1">
            <a:off x="3216275" y="2060575"/>
            <a:ext cx="0" cy="33845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 flipV="1">
            <a:off x="4079875" y="2060575"/>
            <a:ext cx="0" cy="33845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 flipV="1">
            <a:off x="4727575" y="2060575"/>
            <a:ext cx="0" cy="381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 flipV="1">
            <a:off x="5519738" y="2060575"/>
            <a:ext cx="0" cy="33845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 flipV="1">
            <a:off x="6311900" y="2060575"/>
            <a:ext cx="0" cy="381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 flipV="1">
            <a:off x="7751763" y="2060575"/>
            <a:ext cx="0" cy="381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V="1">
            <a:off x="9696450" y="2060575"/>
            <a:ext cx="0" cy="381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 flipV="1">
            <a:off x="10128250" y="2060575"/>
            <a:ext cx="0" cy="33845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89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1.01198 -1.48148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59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44444E-6 L -2.5E-6 -0.75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5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1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1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1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1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1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1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 animBg="1"/>
      <p:bldP spid="11270" grpId="0"/>
      <p:bldP spid="11272" grpId="0" build="p"/>
      <p:bldP spid="11279" grpId="0" build="p"/>
      <p:bldP spid="11280" grpId="0" build="p"/>
      <p:bldP spid="11281" grpId="0" build="p"/>
      <p:bldP spid="11282" grpId="0" build="p"/>
      <p:bldP spid="11283" grpId="0" build="p"/>
      <p:bldP spid="11284" grpId="0" build="p"/>
      <p:bldP spid="11285" grpId="0" build="p"/>
      <p:bldP spid="11286" grpId="0" build="p"/>
      <p:bldP spid="11287" grpId="0" build="p"/>
      <p:bldP spid="11288" grpId="0" build="p"/>
      <p:bldP spid="11289" grpId="0" build="p"/>
      <p:bldP spid="11290" grpId="0" build="p"/>
      <p:bldP spid="11296" grpId="0" animBg="1"/>
      <p:bldP spid="11297" grpId="0" animBg="1"/>
      <p:bldP spid="11298" grpId="0" animBg="1"/>
      <p:bldP spid="11299" grpId="0" animBg="1"/>
      <p:bldP spid="11300" grpId="0" animBg="1"/>
      <p:bldP spid="11301" grpId="0" animBg="1"/>
      <p:bldP spid="11302" grpId="0" animBg="1"/>
      <p:bldP spid="1130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66989" y="115889"/>
            <a:ext cx="7489825" cy="1260475"/>
          </a:xfrm>
        </p:spPr>
        <p:txBody>
          <a:bodyPr/>
          <a:lstStyle/>
          <a:p>
            <a:pPr algn="ctr" eaLnBrk="1" hangingPunct="1"/>
            <a:r>
              <a:rPr lang="pt-BR" altLang="pt-BR" sz="3200" b="1" dirty="0">
                <a:latin typeface="Arial Black" panose="020B0A04020102020204" pitchFamily="34" charset="0"/>
              </a:rPr>
              <a:t>MODELO METODOLÓGICO DE PESQUISA (final)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 rot="-5400000">
            <a:off x="1837532" y="3583782"/>
            <a:ext cx="240506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pt-BR" altLang="pt-BR" b="1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-8461375" y="5084763"/>
            <a:ext cx="8207375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2782888" y="7029450"/>
            <a:ext cx="0" cy="3960813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 rot="-5400000">
            <a:off x="443708" y="3248820"/>
            <a:ext cx="34559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pt-BR" altLang="pt-BR" sz="3200" b="1">
                <a:solidFill>
                  <a:srgbClr val="003399"/>
                </a:solidFill>
              </a:rPr>
              <a:t>NÍVEIS</a:t>
            </a:r>
            <a:endParaRPr lang="pt-BR" altLang="pt-BR" sz="3200" b="1">
              <a:solidFill>
                <a:srgbClr val="CC3300"/>
              </a:solidFill>
            </a:endParaRPr>
          </a:p>
          <a:p>
            <a:pPr algn="ctr" eaLnBrk="1" hangingPunct="1">
              <a:spcAft>
                <a:spcPct val="10000"/>
              </a:spcAft>
              <a:buFont typeface="Wingdings" panose="05000000000000000000" pitchFamily="2" charset="2"/>
              <a:buNone/>
            </a:pPr>
            <a:r>
              <a:rPr lang="pt-BR" altLang="pt-BR" sz="1400" b="1">
                <a:solidFill>
                  <a:srgbClr val="CC3300"/>
                </a:solidFill>
              </a:rPr>
              <a:t>DISCURSO</a:t>
            </a:r>
          </a:p>
          <a:p>
            <a:pPr algn="ctr" eaLnBrk="1" hangingPunct="1">
              <a:spcAft>
                <a:spcPct val="10000"/>
              </a:spcAft>
              <a:buFont typeface="Wingdings" panose="05000000000000000000" pitchFamily="2" charset="2"/>
              <a:buNone/>
            </a:pPr>
            <a:endParaRPr lang="pt-BR" altLang="pt-BR" sz="2100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2782889" y="2492375"/>
            <a:ext cx="7489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2782889" y="3357563"/>
            <a:ext cx="7489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2782889" y="4221163"/>
            <a:ext cx="7489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727575" y="5805489"/>
            <a:ext cx="381635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pt-BR" altLang="pt-BR" sz="3200" b="1">
                <a:solidFill>
                  <a:srgbClr val="003399"/>
                </a:solidFill>
              </a:rPr>
              <a:t>FASES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pt-BR" altLang="pt-BR" sz="1400" b="1">
                <a:solidFill>
                  <a:srgbClr val="CC3300"/>
                </a:solidFill>
              </a:rPr>
              <a:t>PRÁTICA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pt-BR" altLang="pt-BR" sz="2200" b="1">
              <a:solidFill>
                <a:srgbClr val="003399"/>
              </a:solidFill>
            </a:endParaRP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2927350" y="5229226"/>
            <a:ext cx="129698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1500" b="1">
                <a:solidFill>
                  <a:srgbClr val="003399"/>
                </a:solidFill>
              </a:rPr>
              <a:t>OBJETO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sz="1500" b="1">
              <a:solidFill>
                <a:srgbClr val="003399"/>
              </a:solidFill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4151313" y="5229226"/>
            <a:ext cx="16573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1500" b="1">
                <a:solidFill>
                  <a:srgbClr val="003399"/>
                </a:solidFill>
              </a:rPr>
              <a:t>OBSERVAÇÃO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sz="1500" b="1">
              <a:solidFill>
                <a:srgbClr val="003399"/>
              </a:solidFill>
            </a:endParaRP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5591176" y="5229225"/>
            <a:ext cx="15843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1500" b="1">
                <a:solidFill>
                  <a:srgbClr val="003399"/>
                </a:solidFill>
              </a:rPr>
              <a:t>DESCRIÇÃO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sz="1500" b="1">
              <a:solidFill>
                <a:srgbClr val="003399"/>
              </a:solidFill>
            </a:endParaRP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7032626" y="5229226"/>
            <a:ext cx="208756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1500" b="1">
                <a:solidFill>
                  <a:srgbClr val="003399"/>
                </a:solidFill>
              </a:rPr>
              <a:t>INTERPRETAÇÃO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sz="1500"/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8832851" y="5229226"/>
            <a:ext cx="12223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1200" b="1">
                <a:solidFill>
                  <a:srgbClr val="003399"/>
                </a:solidFill>
              </a:rPr>
              <a:t>CONCL</a:t>
            </a:r>
            <a:r>
              <a:rPr lang="pt-BR" altLang="pt-BR" sz="1500" b="1">
                <a:solidFill>
                  <a:srgbClr val="003399"/>
                </a:solidFill>
              </a:rPr>
              <a:t>.</a:t>
            </a:r>
            <a:endParaRPr lang="pt-BR" altLang="pt-BR" sz="1500">
              <a:solidFill>
                <a:srgbClr val="003399"/>
              </a:solidFill>
            </a:endParaRP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9625013" y="5229226"/>
            <a:ext cx="1295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1200" b="1">
                <a:solidFill>
                  <a:srgbClr val="003399"/>
                </a:solidFill>
              </a:rPr>
              <a:t>REFER</a:t>
            </a:r>
            <a:r>
              <a:rPr lang="pt-BR" altLang="pt-BR" sz="1500" b="1">
                <a:solidFill>
                  <a:srgbClr val="003399"/>
                </a:solidFill>
              </a:rPr>
              <a:t>.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sz="1500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 flipH="1">
            <a:off x="4224338" y="1844676"/>
            <a:ext cx="0" cy="3744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H="1">
            <a:off x="5735638" y="1844676"/>
            <a:ext cx="0" cy="3744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flipH="1">
            <a:off x="7104063" y="1844676"/>
            <a:ext cx="0" cy="3744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 flipH="1">
            <a:off x="9048750" y="1844676"/>
            <a:ext cx="0" cy="3744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H="1">
            <a:off x="9840913" y="1844676"/>
            <a:ext cx="0" cy="3744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267200" y="1978026"/>
            <a:ext cx="4781550" cy="65881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2100" b="1">
                <a:solidFill>
                  <a:srgbClr val="CC3300"/>
                </a:solidFill>
              </a:rPr>
              <a:t>NÍVEL EPISTEMOLÓGICO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295776" y="2708275"/>
            <a:ext cx="47529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100" b="1">
                <a:solidFill>
                  <a:srgbClr val="CC3300"/>
                </a:solidFill>
              </a:rPr>
              <a:t>NÍVEL TEÓRICO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4224338" y="3573464"/>
            <a:ext cx="482441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100" b="1">
                <a:solidFill>
                  <a:srgbClr val="CC3300"/>
                </a:solidFill>
              </a:rPr>
              <a:t>NÍVEL METÓDICO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4224338" y="4437063"/>
            <a:ext cx="482441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2100" b="1">
                <a:solidFill>
                  <a:srgbClr val="CC3300"/>
                </a:solidFill>
              </a:rPr>
              <a:t>NÍVEL TÉCNICO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t-BR" altLang="pt-BR" sz="2100" b="1">
              <a:solidFill>
                <a:srgbClr val="CC3300"/>
              </a:solidFill>
            </a:endParaRPr>
          </a:p>
        </p:txBody>
      </p:sp>
      <p:sp>
        <p:nvSpPr>
          <p:cNvPr id="26" name="Seta para a esquerda 25">
            <a:hlinkClick r:id="rId2" action="ppaction://hlinksldjump"/>
          </p:cNvPr>
          <p:cNvSpPr/>
          <p:nvPr/>
        </p:nvSpPr>
        <p:spPr>
          <a:xfrm>
            <a:off x="1919288" y="6308726"/>
            <a:ext cx="360362" cy="2889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146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145 4.81481E-6 L 1.0158 4.8148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872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00024 L -3.61111E-6 -0.7925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965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3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3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  <p:bldP spid="13318" grpId="0"/>
      <p:bldP spid="13321" grpId="0" animBg="1"/>
      <p:bldP spid="13322" grpId="0" animBg="1"/>
      <p:bldP spid="13324" grpId="0" animBg="1"/>
      <p:bldP spid="13326" grpId="0"/>
      <p:bldP spid="13327" grpId="0" build="p"/>
      <p:bldP spid="13328" grpId="0" build="p"/>
      <p:bldP spid="13329" grpId="0" build="p"/>
      <p:bldP spid="13330" grpId="0" build="p"/>
      <p:bldP spid="13331" grpId="0" build="p"/>
      <p:bldP spid="13332" grpId="0" build="p"/>
      <p:bldP spid="13333" grpId="0" animBg="1"/>
      <p:bldP spid="13334" grpId="0" animBg="1"/>
      <p:bldP spid="13335" grpId="0" animBg="1"/>
      <p:bldP spid="13336" grpId="0" animBg="1"/>
      <p:bldP spid="13337" grpId="0" animBg="1"/>
      <p:bldP spid="13319" grpId="0" build="p"/>
      <p:bldP spid="13320" grpId="0" build="p"/>
      <p:bldP spid="13323" grpId="0" build="p"/>
      <p:bldP spid="1332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      </a:t>
            </a:r>
            <a:r>
              <a:rPr lang="pt-BR" b="1" dirty="0" smtClean="0"/>
              <a:t>Componentes </a:t>
            </a:r>
            <a:r>
              <a:rPr lang="pt-BR" b="1" dirty="0" smtClean="0"/>
              <a:t>Paradigmáticos </a:t>
            </a:r>
            <a:r>
              <a:rPr lang="pt-BR" b="1" dirty="0" smtClean="0"/>
              <a:t>do Modelo Metodológico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3600" dirty="0" smtClean="0"/>
              <a:t>Níveis</a:t>
            </a:r>
            <a:r>
              <a:rPr lang="pt-BR" dirty="0" smtClean="0"/>
              <a:t> Metodológicos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I.    </a:t>
            </a:r>
            <a:r>
              <a:rPr lang="pt-BR" b="1" dirty="0" smtClean="0"/>
              <a:t>Epistemológico</a:t>
            </a:r>
          </a:p>
          <a:p>
            <a:endParaRPr lang="pt-BR" dirty="0" smtClean="0"/>
          </a:p>
          <a:p>
            <a:r>
              <a:rPr lang="pt-BR" dirty="0" smtClean="0"/>
              <a:t>II</a:t>
            </a:r>
            <a:r>
              <a:rPr lang="pt-BR" b="1" dirty="0" smtClean="0"/>
              <a:t>.   </a:t>
            </a:r>
            <a:r>
              <a:rPr lang="pt-BR" b="1" dirty="0" smtClean="0"/>
              <a:t>Teórico</a:t>
            </a:r>
            <a:endParaRPr lang="pt-BR" b="1" dirty="0" smtClean="0"/>
          </a:p>
          <a:p>
            <a:endParaRPr lang="pt-BR" dirty="0" smtClean="0"/>
          </a:p>
          <a:p>
            <a:r>
              <a:rPr lang="pt-BR" dirty="0" smtClean="0"/>
              <a:t>III</a:t>
            </a:r>
            <a:r>
              <a:rPr lang="pt-BR" dirty="0" smtClean="0"/>
              <a:t>.  </a:t>
            </a:r>
            <a:r>
              <a:rPr lang="pt-BR" b="1" dirty="0" smtClean="0"/>
              <a:t>Metódico</a:t>
            </a:r>
          </a:p>
          <a:p>
            <a:endParaRPr lang="pt-BR" dirty="0" smtClean="0"/>
          </a:p>
          <a:p>
            <a:r>
              <a:rPr lang="pt-BR" dirty="0" smtClean="0"/>
              <a:t>IV.  </a:t>
            </a:r>
            <a:r>
              <a:rPr lang="pt-BR" b="1" dirty="0" smtClean="0"/>
              <a:t>Técnico</a:t>
            </a:r>
            <a:endParaRPr lang="pt-BR" b="1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sz="3600" dirty="0" smtClean="0"/>
              <a:t>Operações</a:t>
            </a:r>
            <a:r>
              <a:rPr lang="pt-BR" dirty="0" smtClean="0"/>
              <a:t> Metodológicas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4014258"/>
          </a:xfrm>
        </p:spPr>
        <p:txBody>
          <a:bodyPr>
            <a:normAutofit fontScale="62500" lnSpcReduction="20000"/>
          </a:bodyPr>
          <a:lstStyle/>
          <a:p>
            <a:r>
              <a:rPr lang="pt-BR" dirty="0" smtClean="0"/>
              <a:t>1) Ruptura epistemológica</a:t>
            </a:r>
          </a:p>
          <a:p>
            <a:r>
              <a:rPr lang="pt-BR" dirty="0" smtClean="0"/>
              <a:t>2) Construção do objeto </a:t>
            </a:r>
            <a:r>
              <a:rPr lang="pt-BR" dirty="0" smtClean="0"/>
              <a:t>científico</a:t>
            </a:r>
          </a:p>
          <a:p>
            <a:endParaRPr lang="pt-BR" dirty="0" smtClean="0"/>
          </a:p>
          <a:p>
            <a:r>
              <a:rPr lang="pt-BR" dirty="0" smtClean="0"/>
              <a:t>3</a:t>
            </a:r>
            <a:r>
              <a:rPr lang="pt-BR" dirty="0" smtClean="0"/>
              <a:t>) Formulação teórica do objeto </a:t>
            </a:r>
            <a:endParaRPr lang="pt-BR" dirty="0" smtClean="0"/>
          </a:p>
          <a:p>
            <a:r>
              <a:rPr lang="pt-BR" dirty="0" smtClean="0"/>
              <a:t>4</a:t>
            </a:r>
            <a:r>
              <a:rPr lang="pt-BR" dirty="0" smtClean="0"/>
              <a:t>) Explicitação conceitual</a:t>
            </a:r>
          </a:p>
          <a:p>
            <a:endParaRPr lang="pt-BR" dirty="0" smtClean="0"/>
          </a:p>
          <a:p>
            <a:r>
              <a:rPr lang="pt-BR" dirty="0" smtClean="0"/>
              <a:t>5</a:t>
            </a:r>
            <a:r>
              <a:rPr lang="pt-BR" dirty="0" smtClean="0"/>
              <a:t>) Exposição </a:t>
            </a:r>
            <a:endParaRPr lang="pt-BR" dirty="0" smtClean="0"/>
          </a:p>
          <a:p>
            <a:r>
              <a:rPr lang="pt-BR" dirty="0" smtClean="0"/>
              <a:t>6</a:t>
            </a:r>
            <a:r>
              <a:rPr lang="pt-BR" dirty="0" smtClean="0"/>
              <a:t>) Causação</a:t>
            </a:r>
          </a:p>
          <a:p>
            <a:endParaRPr lang="pt-BR" dirty="0" smtClean="0"/>
          </a:p>
          <a:p>
            <a:r>
              <a:rPr lang="pt-BR" dirty="0" smtClean="0"/>
              <a:t>7</a:t>
            </a:r>
            <a:r>
              <a:rPr lang="pt-BR" dirty="0" smtClean="0"/>
              <a:t>) Observação</a:t>
            </a:r>
            <a:endParaRPr lang="pt-BR" dirty="0" smtClean="0"/>
          </a:p>
          <a:p>
            <a:r>
              <a:rPr lang="pt-BR" dirty="0" smtClean="0"/>
              <a:t>8</a:t>
            </a:r>
            <a:r>
              <a:rPr lang="pt-BR" dirty="0" smtClean="0"/>
              <a:t>) Seleção</a:t>
            </a:r>
            <a:endParaRPr lang="pt-BR" dirty="0" smtClean="0"/>
          </a:p>
          <a:p>
            <a:r>
              <a:rPr lang="pt-BR" dirty="0" smtClean="0"/>
              <a:t>9</a:t>
            </a:r>
            <a:r>
              <a:rPr lang="pt-BR" dirty="0" smtClean="0"/>
              <a:t>) Operacionalização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4401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Componentes </a:t>
            </a:r>
            <a:r>
              <a:rPr lang="pt-BR" b="1" dirty="0" smtClean="0"/>
              <a:t>Sintagmáticos </a:t>
            </a:r>
            <a:r>
              <a:rPr lang="pt-BR" b="1" dirty="0"/>
              <a:t>do Modelo Metodológico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955800"/>
            <a:ext cx="10515600" cy="4509029"/>
          </a:xfrm>
        </p:spPr>
        <p:txBody>
          <a:bodyPr>
            <a:normAutofit fontScale="62500" lnSpcReduction="20000"/>
          </a:bodyPr>
          <a:lstStyle/>
          <a:p>
            <a:r>
              <a:rPr lang="pt-BR" sz="4000" dirty="0" smtClean="0"/>
              <a:t>Fases</a:t>
            </a:r>
            <a:r>
              <a:rPr lang="pt-BR" dirty="0" smtClean="0"/>
              <a:t> Metodológicas                                                                </a:t>
            </a:r>
            <a:r>
              <a:rPr lang="pt-BR" sz="4000" dirty="0" smtClean="0"/>
              <a:t>Operações</a:t>
            </a:r>
            <a:r>
              <a:rPr lang="pt-BR" dirty="0" smtClean="0"/>
              <a:t> Metodológicas</a:t>
            </a:r>
            <a:endParaRPr lang="pt-BR" dirty="0"/>
          </a:p>
          <a:p>
            <a:r>
              <a:rPr lang="pt-BR" dirty="0" smtClean="0"/>
              <a:t>I. </a:t>
            </a:r>
            <a:r>
              <a:rPr lang="pt-BR" b="1" dirty="0" smtClean="0"/>
              <a:t>Definição do objeto</a:t>
            </a:r>
            <a:r>
              <a:rPr lang="pt-BR" dirty="0" smtClean="0"/>
              <a:t>                                                                   1) O problema de pesquisa                                    </a:t>
            </a:r>
          </a:p>
          <a:p>
            <a:pPr marL="0" indent="0">
              <a:buNone/>
            </a:pPr>
            <a:r>
              <a:rPr lang="pt-BR" dirty="0" smtClean="0"/>
              <a:t>     (teorização-problemática)                                                           2) Quadro Teórico de referência (QTR)                                  </a:t>
            </a:r>
          </a:p>
          <a:p>
            <a:pPr marL="0" indent="0">
              <a:buNone/>
            </a:pPr>
            <a:r>
              <a:rPr lang="pt-BR" dirty="0" smtClean="0"/>
              <a:t>                                                                                                              3) Hipóteses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II</a:t>
            </a:r>
            <a:r>
              <a:rPr lang="pt-BR" dirty="0"/>
              <a:t>.   </a:t>
            </a:r>
            <a:r>
              <a:rPr lang="pt-BR" b="1" dirty="0" smtClean="0"/>
              <a:t>Observação </a:t>
            </a:r>
            <a:r>
              <a:rPr lang="pt-BR" dirty="0" smtClean="0"/>
              <a:t>                                                                             4) Amostragem</a:t>
            </a:r>
          </a:p>
          <a:p>
            <a:pPr marL="0" indent="0">
              <a:buNone/>
            </a:pPr>
            <a:r>
              <a:rPr lang="pt-BR" dirty="0" smtClean="0"/>
              <a:t>       (técnicas de pesquisa)                                                                5) Técnicas de coleta</a:t>
            </a:r>
            <a:endParaRPr lang="pt-BR" dirty="0"/>
          </a:p>
          <a:p>
            <a:endParaRPr lang="pt-BR" dirty="0"/>
          </a:p>
          <a:p>
            <a:r>
              <a:rPr lang="pt-BR" dirty="0"/>
              <a:t>III. </a:t>
            </a:r>
            <a:r>
              <a:rPr lang="pt-BR" dirty="0" smtClean="0"/>
              <a:t> </a:t>
            </a:r>
            <a:r>
              <a:rPr lang="pt-BR" b="1" dirty="0" smtClean="0"/>
              <a:t>Descrição </a:t>
            </a:r>
            <a:r>
              <a:rPr lang="pt-BR" dirty="0" smtClean="0"/>
              <a:t>                                                                                6) Análise descritiva</a:t>
            </a:r>
          </a:p>
          <a:p>
            <a:pPr marL="0" indent="0">
              <a:buNone/>
            </a:pPr>
            <a:r>
              <a:rPr lang="pt-BR" dirty="0" smtClean="0"/>
              <a:t>    (técnicas e métodos de descrição)  </a:t>
            </a:r>
            <a:endParaRPr lang="pt-BR" dirty="0"/>
          </a:p>
          <a:p>
            <a:endParaRPr lang="pt-BR" dirty="0"/>
          </a:p>
          <a:p>
            <a:r>
              <a:rPr lang="pt-BR" dirty="0"/>
              <a:t>IV.  </a:t>
            </a:r>
            <a:r>
              <a:rPr lang="pt-BR" b="1" dirty="0" smtClean="0"/>
              <a:t>Interpretação </a:t>
            </a:r>
            <a:r>
              <a:rPr lang="pt-BR" dirty="0" smtClean="0"/>
              <a:t>                                                                        7) Análise interpretativa</a:t>
            </a:r>
          </a:p>
          <a:p>
            <a:pPr marL="0" indent="0">
              <a:buNone/>
            </a:pPr>
            <a:r>
              <a:rPr lang="pt-BR" dirty="0" smtClean="0"/>
              <a:t>   (métodos de interpretação)                                                        8) Conclusões (Notas Finais)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                                                                                              9) Referências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720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1" y="8468"/>
            <a:ext cx="8713415" cy="1236375"/>
          </a:xfrm>
        </p:spPr>
        <p:txBody>
          <a:bodyPr/>
          <a:lstStyle/>
          <a:p>
            <a:pPr algn="ctr" eaLnBrk="1" hangingPunct="1"/>
            <a:r>
              <a:rPr lang="pt-BR" altLang="pt-BR" sz="2000" b="1" dirty="0">
                <a:latin typeface="Arial Black" panose="020B0A04020102020204" pitchFamily="34" charset="0"/>
              </a:rPr>
              <a:t>Uso do Modelo Metodológico </a:t>
            </a:r>
            <a:br>
              <a:rPr lang="pt-BR" altLang="pt-BR" sz="2000" b="1" dirty="0">
                <a:latin typeface="Arial Black" panose="020B0A04020102020204" pitchFamily="34" charset="0"/>
              </a:rPr>
            </a:br>
            <a:r>
              <a:rPr lang="pt-BR" altLang="pt-BR" sz="2000" b="1" dirty="0">
                <a:latin typeface="Arial Black" panose="020B0A04020102020204" pitchFamily="34" charset="0"/>
              </a:rPr>
              <a:t>na desconstrução e reconstrução do projeto de pesquisa original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4201" y="1573214"/>
            <a:ext cx="4968875" cy="1584325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pt-BR" altLang="pt-BR" sz="1400" b="1" dirty="0"/>
              <a:t>reflexividade e crítica (vigilância) sobre as operações de pesquisa</a:t>
            </a:r>
          </a:p>
          <a:p>
            <a:pPr eaLnBrk="1" hangingPunct="1">
              <a:buFontTx/>
              <a:buChar char="-"/>
            </a:pPr>
            <a:r>
              <a:rPr lang="pt-BR" altLang="pt-BR" sz="1400" b="1" dirty="0"/>
              <a:t>Comunicação: campo </a:t>
            </a:r>
            <a:r>
              <a:rPr lang="pt-BR" altLang="pt-BR" sz="1400" b="1" dirty="0" err="1"/>
              <a:t>inter</a:t>
            </a:r>
            <a:r>
              <a:rPr lang="pt-BR" altLang="pt-BR" sz="1400" b="1" dirty="0"/>
              <a:t>/transdisciplinar: concepção objeto-método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287589" y="1574801"/>
            <a:ext cx="3305174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pt-BR" altLang="pt-BR" sz="1800" b="1" dirty="0">
                <a:solidFill>
                  <a:srgbClr val="003399"/>
                </a:solidFill>
              </a:rPr>
              <a:t>1. Reflexão epistemológica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5664200" y="2797175"/>
            <a:ext cx="47513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70000"/>
              <a:buFontTx/>
              <a:buChar char="-"/>
            </a:pPr>
            <a:r>
              <a:rPr lang="pt-BR" altLang="pt-BR" sz="1400" b="1"/>
              <a:t>articulação das Teorias de Comunicação </a:t>
            </a:r>
          </a:p>
          <a:p>
            <a:pPr eaLnBrk="1" hangingPunct="1">
              <a:buClr>
                <a:schemeClr val="tx2"/>
              </a:buClr>
              <a:buSzPct val="70000"/>
              <a:buFontTx/>
              <a:buChar char="-"/>
            </a:pPr>
            <a:r>
              <a:rPr lang="pt-BR" altLang="pt-BR" sz="1400" b="1"/>
              <a:t>explicitação conceitual</a:t>
            </a:r>
          </a:p>
          <a:p>
            <a:pPr eaLnBrk="1" hangingPunct="1">
              <a:buClr>
                <a:schemeClr val="tx2"/>
              </a:buClr>
              <a:buSzPct val="70000"/>
              <a:buFontTx/>
              <a:buChar char="-"/>
            </a:pPr>
            <a:r>
              <a:rPr lang="pt-BR" altLang="pt-BR" sz="1400" b="1"/>
              <a:t>problemática teórica / problema empírico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287588" y="2798763"/>
            <a:ext cx="2914650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pt-BR" altLang="pt-BR" sz="1800" b="1" dirty="0">
                <a:solidFill>
                  <a:srgbClr val="003399"/>
                </a:solidFill>
              </a:rPr>
              <a:t>2. Domínio teórico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5664200" y="3589338"/>
            <a:ext cx="47513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70000"/>
              <a:buFontTx/>
              <a:buChar char="-"/>
            </a:pPr>
            <a:r>
              <a:rPr lang="pt-BR" altLang="pt-BR" sz="1400" b="1"/>
              <a:t>níveis / fases</a:t>
            </a:r>
          </a:p>
          <a:p>
            <a:pPr eaLnBrk="1" hangingPunct="1">
              <a:buClr>
                <a:schemeClr val="tx2"/>
              </a:buClr>
              <a:buSzPct val="70000"/>
              <a:buFontTx/>
              <a:buChar char="-"/>
            </a:pPr>
            <a:r>
              <a:rPr lang="pt-BR" altLang="pt-BR" sz="1400" b="1"/>
              <a:t>epistemológico/teórico/metódico/técnico</a:t>
            </a:r>
          </a:p>
          <a:p>
            <a:pPr eaLnBrk="1" hangingPunct="1">
              <a:buClr>
                <a:schemeClr val="tx2"/>
              </a:buClr>
              <a:buSzPct val="70000"/>
              <a:buFontTx/>
              <a:buChar char="-"/>
            </a:pPr>
            <a:r>
              <a:rPr lang="pt-BR" altLang="pt-BR" sz="1400" b="1"/>
              <a:t>objeto / observação / análise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208213" y="3589338"/>
            <a:ext cx="3455987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pt-BR" altLang="pt-BR" sz="1800" b="1" dirty="0">
                <a:solidFill>
                  <a:srgbClr val="003399"/>
                </a:solidFill>
              </a:rPr>
              <a:t>3. Visão metodológica integrada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5665789" y="4437063"/>
            <a:ext cx="47513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70000"/>
              <a:buFontTx/>
              <a:buChar char="-"/>
            </a:pPr>
            <a:r>
              <a:rPr lang="pt-BR" altLang="pt-BR" sz="1400" b="1"/>
              <a:t>exigência de estratégia multimetodológica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208213" y="4348163"/>
            <a:ext cx="3384550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pt-BR" altLang="pt-BR" sz="1800" b="1" dirty="0">
                <a:solidFill>
                  <a:srgbClr val="003399"/>
                </a:solidFill>
              </a:rPr>
              <a:t>4. Combinação métodos / técnicas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5629275" y="5013325"/>
            <a:ext cx="5219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70000"/>
              <a:buFontTx/>
              <a:buChar char="-"/>
            </a:pPr>
            <a:r>
              <a:rPr lang="pt-BR" altLang="pt-BR" sz="1400" b="1"/>
              <a:t>pesquisa descritiva </a:t>
            </a:r>
            <a:r>
              <a:rPr lang="pt-BR" altLang="pt-BR" sz="1400" b="1" i="1"/>
              <a:t>x</a:t>
            </a:r>
            <a:r>
              <a:rPr lang="pt-BR" altLang="pt-BR" sz="1400" b="1"/>
              <a:t> pesquisa interpretativa</a:t>
            </a:r>
          </a:p>
          <a:p>
            <a:pPr eaLnBrk="1" hangingPunct="1">
              <a:buClr>
                <a:schemeClr val="tx2"/>
              </a:buClr>
              <a:buSzPct val="70000"/>
              <a:buFontTx/>
              <a:buChar char="-"/>
            </a:pPr>
            <a:r>
              <a:rPr lang="pt-BR" altLang="pt-BR" sz="1400" b="1"/>
              <a:t>pesquisa quantitativa </a:t>
            </a:r>
            <a:r>
              <a:rPr lang="pt-BR" altLang="pt-BR" sz="1400" b="1" i="1"/>
              <a:t>x</a:t>
            </a:r>
            <a:r>
              <a:rPr lang="pt-BR" altLang="pt-BR" sz="1400" b="1"/>
              <a:t> pesquisa qualitativa</a:t>
            </a:r>
          </a:p>
          <a:p>
            <a:pPr eaLnBrk="1" hangingPunct="1">
              <a:buClr>
                <a:schemeClr val="tx2"/>
              </a:buClr>
              <a:buSzPct val="70000"/>
              <a:buFontTx/>
              <a:buChar char="-"/>
            </a:pPr>
            <a:r>
              <a:rPr lang="pt-BR" altLang="pt-BR" sz="1400" b="1"/>
              <a:t>pesquisa teórica x pesquisa empírica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2208214" y="5013325"/>
            <a:ext cx="3240087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pt-BR" altLang="pt-BR" sz="1800" b="1" dirty="0">
                <a:solidFill>
                  <a:srgbClr val="003399"/>
                </a:solidFill>
              </a:rPr>
              <a:t>5. Crítica às dicotomias metod</a:t>
            </a:r>
            <a:r>
              <a:rPr lang="pt-BR" altLang="pt-BR" sz="2000" b="1" dirty="0">
                <a:solidFill>
                  <a:srgbClr val="003399"/>
                </a:solidFill>
              </a:rPr>
              <a:t>ológicas</a:t>
            </a: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1992313" y="5949950"/>
            <a:ext cx="4679950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pt-BR" altLang="pt-BR" sz="1600" b="1">
                <a:solidFill>
                  <a:srgbClr val="003399"/>
                </a:solidFill>
              </a:rPr>
              <a:t>COMPLEXIDADE E REFLEXIVIDADE NA PESQUISA DE COMUNICAÇÃO</a:t>
            </a:r>
            <a:r>
              <a:rPr lang="pt-BR" altLang="pt-BR" sz="2000" b="1">
                <a:solidFill>
                  <a:srgbClr val="003399"/>
                </a:solidFill>
              </a:rPr>
              <a:t> </a:t>
            </a: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6823869" y="5885658"/>
            <a:ext cx="34925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pt-BR" altLang="pt-BR" sz="1600" b="1" dirty="0"/>
              <a:t>OBJETO MULTIDISCIPLINAR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6888164" y="6308726"/>
            <a:ext cx="2808287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pt-BR" altLang="pt-BR" sz="1600" b="1"/>
              <a:t>MULTIMETODOLOGIA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527800" y="6092826"/>
            <a:ext cx="431800" cy="360363"/>
            <a:chOff x="3198" y="3838"/>
            <a:chExt cx="226" cy="272"/>
          </a:xfrm>
        </p:grpSpPr>
        <p:sp>
          <p:nvSpPr>
            <p:cNvPr id="17426" name="Line 16"/>
            <p:cNvSpPr>
              <a:spLocks noChangeShapeType="1"/>
            </p:cNvSpPr>
            <p:nvPr/>
          </p:nvSpPr>
          <p:spPr bwMode="auto">
            <a:xfrm flipV="1">
              <a:off x="3198" y="3838"/>
              <a:ext cx="22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7427" name="Line 17"/>
            <p:cNvSpPr>
              <a:spLocks noChangeShapeType="1"/>
            </p:cNvSpPr>
            <p:nvPr/>
          </p:nvSpPr>
          <p:spPr bwMode="auto">
            <a:xfrm>
              <a:off x="3198" y="3974"/>
              <a:ext cx="22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2063751" y="5822950"/>
            <a:ext cx="8353425" cy="846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/>
          </a:p>
        </p:txBody>
      </p:sp>
    </p:spTree>
    <p:extLst>
      <p:ext uri="{BB962C8B-B14F-4D97-AF65-F5344CB8AC3E}">
        <p14:creationId xmlns:p14="http://schemas.microsoft.com/office/powerpoint/2010/main" val="360926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5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3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6" grpId="0"/>
      <p:bldP spid="23557" grpId="0" build="p"/>
      <p:bldP spid="23558" grpId="0"/>
      <p:bldP spid="23559" grpId="0" build="p"/>
      <p:bldP spid="23560" grpId="0"/>
      <p:bldP spid="23561" grpId="0"/>
      <p:bldP spid="23562" grpId="0"/>
      <p:bldP spid="23563" grpId="0" build="p"/>
      <p:bldP spid="23564" grpId="0"/>
      <p:bldP spid="23565" grpId="0"/>
      <p:bldP spid="23566" grpId="0"/>
      <p:bldP spid="23567" grpId="0"/>
      <p:bldP spid="23571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398</Words>
  <Application>Microsoft Office PowerPoint</Application>
  <PresentationFormat>Widescreen</PresentationFormat>
  <Paragraphs>126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Verdana</vt:lpstr>
      <vt:lpstr>Wingdings</vt:lpstr>
      <vt:lpstr>Tema do Office</vt:lpstr>
      <vt:lpstr>Roteiro para o trabalho final </vt:lpstr>
      <vt:lpstr>Modelo Metodológico:  Ciência e Contexto</vt:lpstr>
      <vt:lpstr>Componentes Paradigmáticos do Modelo Metodológico</vt:lpstr>
      <vt:lpstr>Componentes Sintagmáticos do Modelo Metodológico</vt:lpstr>
      <vt:lpstr>MODELO METODOLÓGICO DE PESQUISA (final)</vt:lpstr>
      <vt:lpstr>      Componentes Paradigmáticos do Modelo Metodológico</vt:lpstr>
      <vt:lpstr>Componentes Sintagmáticos do Modelo Metodológico</vt:lpstr>
      <vt:lpstr>Uso do Modelo Metodológico  na desconstrução e reconstrução do projeto de pesquisa original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Roteiro para o trabalho final</dc:title>
  <dc:creator>IMMACOLATA</dc:creator>
  <cp:lastModifiedBy>IMMACOLATA</cp:lastModifiedBy>
  <cp:revision>17</cp:revision>
  <dcterms:created xsi:type="dcterms:W3CDTF">2021-07-01T15:53:54Z</dcterms:created>
  <dcterms:modified xsi:type="dcterms:W3CDTF">2021-07-08T17:33:23Z</dcterms:modified>
</cp:coreProperties>
</file>