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110"/>
  </p:notesMasterIdLst>
  <p:handoutMasterIdLst>
    <p:handoutMasterId r:id="rId111"/>
  </p:handoutMasterIdLst>
  <p:sldIdLst>
    <p:sldId id="268" r:id="rId3"/>
    <p:sldId id="269" r:id="rId4"/>
    <p:sldId id="271" r:id="rId5"/>
    <p:sldId id="275" r:id="rId6"/>
    <p:sldId id="281" r:id="rId7"/>
    <p:sldId id="282" r:id="rId8"/>
    <p:sldId id="283" r:id="rId9"/>
    <p:sldId id="284" r:id="rId10"/>
    <p:sldId id="285" r:id="rId11"/>
    <p:sldId id="286" r:id="rId12"/>
    <p:sldId id="288" r:id="rId13"/>
    <p:sldId id="289" r:id="rId14"/>
    <p:sldId id="290" r:id="rId15"/>
    <p:sldId id="291" r:id="rId16"/>
    <p:sldId id="292" r:id="rId17"/>
    <p:sldId id="293" r:id="rId18"/>
    <p:sldId id="295" r:id="rId19"/>
    <p:sldId id="296" r:id="rId20"/>
    <p:sldId id="297" r:id="rId21"/>
    <p:sldId id="298" r:id="rId22"/>
    <p:sldId id="302" r:id="rId23"/>
    <p:sldId id="304" r:id="rId24"/>
    <p:sldId id="305" r:id="rId25"/>
    <p:sldId id="306" r:id="rId26"/>
    <p:sldId id="307" r:id="rId27"/>
    <p:sldId id="308" r:id="rId28"/>
    <p:sldId id="310" r:id="rId29"/>
    <p:sldId id="313" r:id="rId30"/>
    <p:sldId id="315" r:id="rId31"/>
    <p:sldId id="316" r:id="rId32"/>
    <p:sldId id="319" r:id="rId33"/>
    <p:sldId id="320" r:id="rId34"/>
    <p:sldId id="322" r:id="rId35"/>
    <p:sldId id="326" r:id="rId36"/>
    <p:sldId id="329" r:id="rId37"/>
    <p:sldId id="330" r:id="rId38"/>
    <p:sldId id="333" r:id="rId39"/>
    <p:sldId id="338" r:id="rId40"/>
    <p:sldId id="339" r:id="rId41"/>
    <p:sldId id="341" r:id="rId42"/>
    <p:sldId id="342" r:id="rId43"/>
    <p:sldId id="343" r:id="rId44"/>
    <p:sldId id="345" r:id="rId45"/>
    <p:sldId id="346" r:id="rId46"/>
    <p:sldId id="348"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6" r:id="rId71"/>
    <p:sldId id="377" r:id="rId72"/>
    <p:sldId id="378" r:id="rId73"/>
    <p:sldId id="379" r:id="rId74"/>
    <p:sldId id="381" r:id="rId75"/>
    <p:sldId id="382" r:id="rId76"/>
    <p:sldId id="385" r:id="rId77"/>
    <p:sldId id="386" r:id="rId78"/>
    <p:sldId id="387" r:id="rId79"/>
    <p:sldId id="388" r:id="rId80"/>
    <p:sldId id="389" r:id="rId81"/>
    <p:sldId id="390" r:id="rId82"/>
    <p:sldId id="391" r:id="rId83"/>
    <p:sldId id="392" r:id="rId84"/>
    <p:sldId id="393" r:id="rId85"/>
    <p:sldId id="394" r:id="rId86"/>
    <p:sldId id="395" r:id="rId87"/>
    <p:sldId id="396" r:id="rId88"/>
    <p:sldId id="397" r:id="rId89"/>
    <p:sldId id="398" r:id="rId90"/>
    <p:sldId id="399" r:id="rId91"/>
    <p:sldId id="400" r:id="rId92"/>
    <p:sldId id="418" r:id="rId93"/>
    <p:sldId id="401" r:id="rId94"/>
    <p:sldId id="402" r:id="rId95"/>
    <p:sldId id="403" r:id="rId96"/>
    <p:sldId id="405" r:id="rId97"/>
    <p:sldId id="406" r:id="rId98"/>
    <p:sldId id="407" r:id="rId99"/>
    <p:sldId id="408" r:id="rId100"/>
    <p:sldId id="409" r:id="rId101"/>
    <p:sldId id="410" r:id="rId102"/>
    <p:sldId id="411" r:id="rId103"/>
    <p:sldId id="412" r:id="rId104"/>
    <p:sldId id="413" r:id="rId105"/>
    <p:sldId id="414" r:id="rId106"/>
    <p:sldId id="415" r:id="rId107"/>
    <p:sldId id="416" r:id="rId108"/>
    <p:sldId id="417" r:id="rId10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F81BD"/>
    <a:srgbClr val="080808"/>
    <a:srgbClr val="FFFF00"/>
    <a:srgbClr val="385D8A"/>
    <a:srgbClr val="3366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64" autoAdjust="0"/>
  </p:normalViewPr>
  <p:slideViewPr>
    <p:cSldViewPr>
      <p:cViewPr>
        <p:scale>
          <a:sx n="87" d="100"/>
          <a:sy n="87" d="100"/>
        </p:scale>
        <p:origin x="-1428"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388"/>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1ACD2F-A948-4A27-A871-5A9F2770F022}" type="datetimeFigureOut">
              <a:rPr lang="pt-BR" smtClean="0"/>
              <a:t>19/10/2020</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F7980A-CB4C-4420-AFEE-D62384F732CF}" type="slidenum">
              <a:rPr lang="pt-BR" smtClean="0"/>
              <a:t>‹nº›</a:t>
            </a:fld>
            <a:endParaRPr lang="pt-BR"/>
          </a:p>
        </p:txBody>
      </p:sp>
    </p:spTree>
    <p:extLst>
      <p:ext uri="{BB962C8B-B14F-4D97-AF65-F5344CB8AC3E}">
        <p14:creationId xmlns:p14="http://schemas.microsoft.com/office/powerpoint/2010/main" val="1604000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6A6A1-2F4D-4CEB-8202-76D2FDD5D571}" type="datetimeFigureOut">
              <a:rPr lang="pt-BR" smtClean="0"/>
              <a:t>19/10/2020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5D562-C7BB-4836-B47C-15BFDD4A3562}" type="slidenum">
              <a:rPr lang="pt-BR" smtClean="0"/>
              <a:t>‹nº›</a:t>
            </a:fld>
            <a:endParaRPr lang="pt-BR"/>
          </a:p>
        </p:txBody>
      </p:sp>
    </p:spTree>
    <p:extLst>
      <p:ext uri="{BB962C8B-B14F-4D97-AF65-F5344CB8AC3E}">
        <p14:creationId xmlns:p14="http://schemas.microsoft.com/office/powerpoint/2010/main" val="76979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1</a:t>
            </a:fld>
            <a:endParaRPr lang="pt-BR"/>
          </a:p>
        </p:txBody>
      </p:sp>
    </p:spTree>
    <p:extLst>
      <p:ext uri="{BB962C8B-B14F-4D97-AF65-F5344CB8AC3E}">
        <p14:creationId xmlns:p14="http://schemas.microsoft.com/office/powerpoint/2010/main" val="35851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2</a:t>
            </a:fld>
            <a:endParaRPr lang="pt-BR"/>
          </a:p>
        </p:txBody>
      </p:sp>
    </p:spTree>
    <p:extLst>
      <p:ext uri="{BB962C8B-B14F-4D97-AF65-F5344CB8AC3E}">
        <p14:creationId xmlns:p14="http://schemas.microsoft.com/office/powerpoint/2010/main" val="420337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17</a:t>
            </a:fld>
            <a:endParaRPr lang="pt-BR"/>
          </a:p>
        </p:txBody>
      </p:sp>
    </p:spTree>
    <p:extLst>
      <p:ext uri="{BB962C8B-B14F-4D97-AF65-F5344CB8AC3E}">
        <p14:creationId xmlns:p14="http://schemas.microsoft.com/office/powerpoint/2010/main" val="420337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48</a:t>
            </a:fld>
            <a:endParaRPr lang="pt-BR"/>
          </a:p>
        </p:txBody>
      </p:sp>
    </p:spTree>
    <p:extLst>
      <p:ext uri="{BB962C8B-B14F-4D97-AF65-F5344CB8AC3E}">
        <p14:creationId xmlns:p14="http://schemas.microsoft.com/office/powerpoint/2010/main" val="420337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54</a:t>
            </a:fld>
            <a:endParaRPr lang="pt-BR"/>
          </a:p>
        </p:txBody>
      </p:sp>
    </p:spTree>
    <p:extLst>
      <p:ext uri="{BB962C8B-B14F-4D97-AF65-F5344CB8AC3E}">
        <p14:creationId xmlns:p14="http://schemas.microsoft.com/office/powerpoint/2010/main" val="420337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64</a:t>
            </a:fld>
            <a:endParaRPr lang="pt-BR"/>
          </a:p>
        </p:txBody>
      </p:sp>
    </p:spTree>
    <p:extLst>
      <p:ext uri="{BB962C8B-B14F-4D97-AF65-F5344CB8AC3E}">
        <p14:creationId xmlns:p14="http://schemas.microsoft.com/office/powerpoint/2010/main" val="420337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78</a:t>
            </a:fld>
            <a:endParaRPr lang="pt-BR"/>
          </a:p>
        </p:txBody>
      </p:sp>
    </p:spTree>
    <p:extLst>
      <p:ext uri="{BB962C8B-B14F-4D97-AF65-F5344CB8AC3E}">
        <p14:creationId xmlns:p14="http://schemas.microsoft.com/office/powerpoint/2010/main" val="420337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975D562-C7BB-4836-B47C-15BFDD4A3562}" type="slidenum">
              <a:rPr lang="pt-BR" smtClean="0"/>
              <a:t>91</a:t>
            </a:fld>
            <a:endParaRPr lang="pt-BR"/>
          </a:p>
        </p:txBody>
      </p:sp>
    </p:spTree>
    <p:extLst>
      <p:ext uri="{BB962C8B-B14F-4D97-AF65-F5344CB8AC3E}">
        <p14:creationId xmlns:p14="http://schemas.microsoft.com/office/powerpoint/2010/main" val="420337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ap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8E36A4C-B1FE-4D81-9A05-063DB1910318}" type="datetime1">
              <a:rPr lang="pt-BR" smtClean="0"/>
              <a:t>19/10/2020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105575"/>
            <a:ext cx="9180512" cy="6990959"/>
          </a:xfrm>
          <a:prstGeom prst="rect">
            <a:avLst/>
          </a:prstGeom>
        </p:spPr>
      </p:pic>
    </p:spTree>
    <p:extLst>
      <p:ext uri="{BB962C8B-B14F-4D97-AF65-F5344CB8AC3E}">
        <p14:creationId xmlns:p14="http://schemas.microsoft.com/office/powerpoint/2010/main" val="1220454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06E3C41-74B7-4BE3-83FF-E5A2A6E3CD9F}" type="datetime1">
              <a:rPr lang="pt-BR" smtClean="0"/>
              <a:t>19/10/2020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86035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1C8844-75CE-4BB9-AE8B-25BEC2B53472}" type="datetime1">
              <a:rPr lang="pt-BR" smtClean="0"/>
              <a:t>19/10/2020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71769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922F419-60C5-4F24-AE0A-FB42C0CD0ECA}" type="datetime1">
              <a:rPr lang="pt-BR" smtClean="0"/>
              <a:t>19/10/2020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396214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B5D1DB0-8ACD-4777-A942-9593B2E11846}" type="datetime1">
              <a:rPr lang="pt-BR" smtClean="0"/>
              <a:t>19/10/2020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232031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DDE7B2-1EFB-4E84-A759-E2120DE232E7}" type="datetime1">
              <a:rPr lang="pt-BR" smtClean="0"/>
              <a:t>19/10/2020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95524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Fund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6D5E8B7-FEB8-4958-B0CC-989C41FE56E7}" type="datetime1">
              <a:rPr lang="pt-BR" smtClean="0"/>
              <a:t>19/10/2020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883"/>
            <a:ext cx="9203262" cy="6876000"/>
          </a:xfrm>
          <a:prstGeom prst="rect">
            <a:avLst/>
          </a:prstGeom>
        </p:spPr>
      </p:pic>
      <p:pic>
        <p:nvPicPr>
          <p:cNvPr id="9" name="Image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8376" y="145109"/>
            <a:ext cx="1619672" cy="590599"/>
          </a:xfrm>
          <a:prstGeom prst="rect">
            <a:avLst/>
          </a:prstGeom>
        </p:spPr>
      </p:pic>
      <p:sp>
        <p:nvSpPr>
          <p:cNvPr id="11" name="Retângulo 10"/>
          <p:cNvSpPr/>
          <p:nvPr userDrawn="1"/>
        </p:nvSpPr>
        <p:spPr>
          <a:xfrm>
            <a:off x="145003" y="305270"/>
            <a:ext cx="6768752" cy="288032"/>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4070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Fim">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A85A06A-D1DF-413F-8B3C-83E07B6C4DC1}" type="datetime1">
              <a:rPr lang="pt-BR" smtClean="0"/>
              <a:t>19/10/2020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53" y="-27384"/>
            <a:ext cx="9214465" cy="6912000"/>
          </a:xfrm>
          <a:prstGeom prst="rect">
            <a:avLst/>
          </a:prstGeom>
        </p:spPr>
      </p:pic>
    </p:spTree>
    <p:extLst>
      <p:ext uri="{BB962C8B-B14F-4D97-AF65-F5344CB8AC3E}">
        <p14:creationId xmlns:p14="http://schemas.microsoft.com/office/powerpoint/2010/main" val="425729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16C13BF-9B88-4292-B126-2D6011385579}" type="datetime1">
              <a:rPr lang="pt-BR" smtClean="0"/>
              <a:t>19/10/2020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13253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1812F81-0823-4625-9A07-4170A9638674}" type="datetime1">
              <a:rPr lang="pt-BR" smtClean="0"/>
              <a:t>19/10/2020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42093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88E4DAF-6167-422B-972C-706BF291987A}" type="datetime1">
              <a:rPr lang="pt-BR" smtClean="0"/>
              <a:t>19/10/2020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47181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BDF7F91-DE0B-42B1-B1A8-0F7F85686074}" type="datetime1">
              <a:rPr lang="pt-BR" smtClean="0"/>
              <a:t>19/10/2020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20490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8B19C1D-CDCF-4DA9-B077-4991CD7B8F12}" type="datetime1">
              <a:rPr lang="pt-BR" smtClean="0"/>
              <a:t>19/10/2020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13681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BB75DF3-D2D3-4570-B9DD-3BA542C466AF}" type="datetime1">
              <a:rPr lang="pt-BR" smtClean="0"/>
              <a:t>19/10/2020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B2576D8-2324-4174-B147-7434DDB0E84F}" type="slidenum">
              <a:rPr lang="pt-BR" smtClean="0"/>
              <a:t>‹nº›</a:t>
            </a:fld>
            <a:endParaRPr lang="pt-BR"/>
          </a:p>
        </p:txBody>
      </p:sp>
    </p:spTree>
    <p:extLst>
      <p:ext uri="{BB962C8B-B14F-4D97-AF65-F5344CB8AC3E}">
        <p14:creationId xmlns:p14="http://schemas.microsoft.com/office/powerpoint/2010/main" val="4213500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7CB5F-F939-47B8-A91E-471574C0D7B1}" type="datetime1">
              <a:rPr lang="pt-BR" smtClean="0"/>
              <a:t>19/10/2020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09ED-5DCD-4173-ADD3-38C51F4AE414}" type="slidenum">
              <a:rPr lang="pt-BR" smtClean="0"/>
              <a:t>‹nº›</a:t>
            </a:fld>
            <a:endParaRPr lang="pt-BR"/>
          </a:p>
        </p:txBody>
      </p:sp>
    </p:spTree>
    <p:extLst>
      <p:ext uri="{BB962C8B-B14F-4D97-AF65-F5344CB8AC3E}">
        <p14:creationId xmlns:p14="http://schemas.microsoft.com/office/powerpoint/2010/main" val="364762344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3"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EC8C7-A51A-4AF5-BD4E-0F16DEBAC3D5}" type="datetime1">
              <a:rPr lang="pt-BR" smtClean="0"/>
              <a:t>19/10/2020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76D8-2324-4174-B147-7434DDB0E84F}" type="slidenum">
              <a:rPr lang="pt-BR" smtClean="0"/>
              <a:t>‹nº›</a:t>
            </a:fld>
            <a:endParaRPr lang="pt-BR"/>
          </a:p>
        </p:txBody>
      </p:sp>
    </p:spTree>
    <p:extLst>
      <p:ext uri="{BB962C8B-B14F-4D97-AF65-F5344CB8AC3E}">
        <p14:creationId xmlns:p14="http://schemas.microsoft.com/office/powerpoint/2010/main" val="14734317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28650" y="990600"/>
            <a:ext cx="7772400" cy="914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3200" dirty="0" smtClean="0">
                <a:solidFill>
                  <a:srgbClr val="003399"/>
                </a:solidFill>
                <a:latin typeface="Arial" charset="0"/>
              </a:rPr>
              <a:t>BIBLIOGRAFIA</a:t>
            </a:r>
            <a:endParaRPr lang="pt-BR" altLang="pt-BR" sz="3200" dirty="0">
              <a:solidFill>
                <a:srgbClr val="003399"/>
              </a:solidFill>
              <a:latin typeface="Arial" charset="0"/>
            </a:endParaRPr>
          </a:p>
        </p:txBody>
      </p:sp>
      <p:sp>
        <p:nvSpPr>
          <p:cNvPr id="3" name="Rectangle 3"/>
          <p:cNvSpPr>
            <a:spLocks noChangeArrowheads="1"/>
          </p:cNvSpPr>
          <p:nvPr/>
        </p:nvSpPr>
        <p:spPr bwMode="auto">
          <a:xfrm>
            <a:off x="285750" y="2590800"/>
            <a:ext cx="88201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marL="1028700" indent="-457200">
              <a:defRPr sz="2400">
                <a:solidFill>
                  <a:schemeClr val="tx1"/>
                </a:solidFill>
                <a:latin typeface="Times New Roman" pitchFamily="18" charset="0"/>
              </a:defRPr>
            </a:lvl2pPr>
            <a:lvl3pPr marL="1676400" indent="-457200">
              <a:defRPr sz="2400">
                <a:solidFill>
                  <a:schemeClr val="tx1"/>
                </a:solidFill>
                <a:latin typeface="Times New Roman" pitchFamily="18" charset="0"/>
              </a:defRPr>
            </a:lvl3pPr>
            <a:lvl4pPr marL="2324100" indent="-457200">
              <a:defRPr sz="2400">
                <a:solidFill>
                  <a:schemeClr val="tx1"/>
                </a:solidFill>
                <a:latin typeface="Times New Roman" pitchFamily="18" charset="0"/>
              </a:defRPr>
            </a:lvl4pPr>
            <a:lvl5pPr marL="2971800" indent="-457200">
              <a:defRPr sz="2400">
                <a:solidFill>
                  <a:schemeClr val="tx1"/>
                </a:solidFill>
                <a:latin typeface="Times New Roman" pitchFamily="18" charset="0"/>
              </a:defRPr>
            </a:lvl5pPr>
            <a:lvl6pPr marL="3429000" indent="-457200" fontAlgn="base">
              <a:spcBef>
                <a:spcPct val="0"/>
              </a:spcBef>
              <a:spcAft>
                <a:spcPct val="0"/>
              </a:spcAft>
              <a:defRPr sz="2400">
                <a:solidFill>
                  <a:schemeClr val="tx1"/>
                </a:solidFill>
                <a:latin typeface="Times New Roman" pitchFamily="18" charset="0"/>
              </a:defRPr>
            </a:lvl6pPr>
            <a:lvl7pPr marL="3886200" indent="-457200" fontAlgn="base">
              <a:spcBef>
                <a:spcPct val="0"/>
              </a:spcBef>
              <a:spcAft>
                <a:spcPct val="0"/>
              </a:spcAft>
              <a:defRPr sz="2400">
                <a:solidFill>
                  <a:schemeClr val="tx1"/>
                </a:solidFill>
                <a:latin typeface="Times New Roman" pitchFamily="18" charset="0"/>
              </a:defRPr>
            </a:lvl7pPr>
            <a:lvl8pPr marL="4343400" indent="-457200" fontAlgn="base">
              <a:spcBef>
                <a:spcPct val="0"/>
              </a:spcBef>
              <a:spcAft>
                <a:spcPct val="0"/>
              </a:spcAft>
              <a:defRPr sz="2400">
                <a:solidFill>
                  <a:schemeClr val="tx1"/>
                </a:solidFill>
                <a:latin typeface="Times New Roman" pitchFamily="18" charset="0"/>
              </a:defRPr>
            </a:lvl8pPr>
            <a:lvl9pPr marL="4800600" indent="-457200" fontAlgn="base">
              <a:spcBef>
                <a:spcPct val="0"/>
              </a:spcBef>
              <a:spcAft>
                <a:spcPct val="0"/>
              </a:spcAft>
              <a:defRPr sz="2400">
                <a:solidFill>
                  <a:schemeClr val="tx1"/>
                </a:solidFill>
                <a:latin typeface="Times New Roman" pitchFamily="18" charset="0"/>
              </a:defRPr>
            </a:lvl9pPr>
          </a:lstStyle>
          <a:p>
            <a:r>
              <a:rPr kumimoji="0" lang="pt-BR" altLang="pt-BR" b="1" dirty="0">
                <a:solidFill>
                  <a:srgbClr val="FF3300"/>
                </a:solidFill>
                <a:latin typeface="Arial" charset="0"/>
                <a:cs typeface="Times New Roman" pitchFamily="18" charset="0"/>
              </a:rPr>
              <a:t>SANTOS, Fernando César Almada.</a:t>
            </a:r>
            <a:endParaRPr kumimoji="0" lang="pt-BR" altLang="pt-BR" b="1" dirty="0">
              <a:solidFill>
                <a:srgbClr val="660066"/>
              </a:solidFill>
              <a:latin typeface="Arial" charset="0"/>
              <a:cs typeface="Times New Roman" pitchFamily="18" charset="0"/>
            </a:endParaRPr>
          </a:p>
          <a:p>
            <a:endParaRPr kumimoji="0" lang="pt-BR" altLang="pt-BR" b="1" dirty="0">
              <a:solidFill>
                <a:srgbClr val="660066"/>
              </a:solidFill>
              <a:latin typeface="Arial" charset="0"/>
              <a:cs typeface="Times New Roman" pitchFamily="18" charset="0"/>
            </a:endParaRPr>
          </a:p>
          <a:p>
            <a:r>
              <a:rPr kumimoji="0" lang="pt-BR" altLang="pt-BR" b="1" i="1" dirty="0">
                <a:solidFill>
                  <a:srgbClr val="008000"/>
                </a:solidFill>
                <a:latin typeface="Arial" charset="0"/>
                <a:cs typeface="Times New Roman" pitchFamily="18" charset="0"/>
              </a:rPr>
              <a:t>Estratégia de recursos humanos</a:t>
            </a:r>
            <a:r>
              <a:rPr kumimoji="0" lang="pt-BR" altLang="pt-BR" b="1" dirty="0">
                <a:solidFill>
                  <a:srgbClr val="008000"/>
                </a:solidFill>
                <a:latin typeface="Arial" charset="0"/>
                <a:cs typeface="Times New Roman" pitchFamily="18" charset="0"/>
              </a:rPr>
              <a:t>: dimensões competitivas.</a:t>
            </a:r>
            <a:endParaRPr kumimoji="0" lang="pt-BR" altLang="pt-BR" b="1" dirty="0">
              <a:solidFill>
                <a:srgbClr val="660066"/>
              </a:solidFill>
              <a:latin typeface="Arial" charset="0"/>
              <a:cs typeface="Times New Roman" pitchFamily="18" charset="0"/>
            </a:endParaRPr>
          </a:p>
          <a:p>
            <a:endParaRPr kumimoji="0" lang="pt-BR" altLang="pt-BR" b="1" dirty="0">
              <a:solidFill>
                <a:srgbClr val="660066"/>
              </a:solidFill>
              <a:latin typeface="Arial" charset="0"/>
              <a:cs typeface="Times New Roman" pitchFamily="18" charset="0"/>
            </a:endParaRPr>
          </a:p>
          <a:p>
            <a:r>
              <a:rPr kumimoji="0" lang="pt-BR" altLang="pt-BR" b="1" dirty="0">
                <a:solidFill>
                  <a:srgbClr val="660066"/>
                </a:solidFill>
                <a:latin typeface="Arial" charset="0"/>
                <a:cs typeface="Times New Roman" pitchFamily="18" charset="0"/>
              </a:rPr>
              <a:t> São Paulo: Atlas, 1999.</a:t>
            </a:r>
          </a:p>
        </p:txBody>
      </p:sp>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a:t>
            </a:fld>
            <a:endParaRPr lang="pt-BR" sz="1600" b="1">
              <a:solidFill>
                <a:schemeClr val="tx1"/>
              </a:solidFill>
              <a:latin typeface="+mj-lt"/>
            </a:endParaRPr>
          </a:p>
        </p:txBody>
      </p:sp>
    </p:spTree>
    <p:extLst>
      <p:ext uri="{BB962C8B-B14F-4D97-AF65-F5344CB8AC3E}">
        <p14:creationId xmlns:p14="http://schemas.microsoft.com/office/powerpoint/2010/main" val="2435708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774823"/>
            <a:ext cx="7772400" cy="1295400"/>
          </a:xfrm>
        </p:spPr>
        <p:txBody>
          <a:bodyPr>
            <a:normAutofit/>
          </a:bodyPr>
          <a:lstStyle/>
          <a:p>
            <a:pPr algn="ctr"/>
            <a:r>
              <a:rPr lang="pt-BR" altLang="pt-BR" sz="3600">
                <a:solidFill>
                  <a:srgbClr val="0000CC"/>
                </a:solidFill>
              </a:rPr>
              <a:t>ESTÁGIO DE DIVISIONALIZAÇÃO DAS EMPRESAS</a:t>
            </a:r>
          </a:p>
        </p:txBody>
      </p:sp>
      <p:sp>
        <p:nvSpPr>
          <p:cNvPr id="3" name="Text Box 3"/>
          <p:cNvSpPr txBox="1">
            <a:spLocks noChangeArrowheads="1"/>
          </p:cNvSpPr>
          <p:nvPr/>
        </p:nvSpPr>
        <p:spPr bwMode="auto">
          <a:xfrm>
            <a:off x="600075" y="5192836"/>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r>
              <a:rPr lang="pt-BR" altLang="pt-BR" b="1" dirty="0">
                <a:solidFill>
                  <a:srgbClr val="9900CC"/>
                </a:solidFill>
                <a:latin typeface="+mj-lt"/>
              </a:rPr>
              <a:t>Os gerentes divisionais passam a formar o escritório central que compartilha com a cúpula estratégica a formulação da estratégia </a:t>
            </a:r>
            <a:r>
              <a:rPr lang="pt-BR" altLang="pt-BR" b="1" dirty="0" smtClean="0">
                <a:solidFill>
                  <a:srgbClr val="9900CC"/>
                </a:solidFill>
                <a:latin typeface="+mj-lt"/>
              </a:rPr>
              <a:t>empresarial</a:t>
            </a:r>
            <a:endParaRPr lang="pt-BR" altLang="pt-BR" b="1" dirty="0">
              <a:solidFill>
                <a:srgbClr val="9900CC"/>
              </a:solidFill>
              <a:latin typeface="+mj-lt"/>
            </a:endParaRPr>
          </a:p>
        </p:txBody>
      </p:sp>
      <p:sp>
        <p:nvSpPr>
          <p:cNvPr id="4" name="Rectangle 4"/>
          <p:cNvSpPr>
            <a:spLocks noChangeArrowheads="1"/>
          </p:cNvSpPr>
          <p:nvPr/>
        </p:nvSpPr>
        <p:spPr bwMode="auto">
          <a:xfrm>
            <a:off x="609600" y="2252786"/>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mj-lt"/>
              </a:rPr>
              <a:t>O crescimento das empresas leva à diversificação dos mercados de seus </a:t>
            </a:r>
            <a:r>
              <a:rPr lang="pt-BR" altLang="pt-BR" b="1" dirty="0" smtClean="0">
                <a:solidFill>
                  <a:srgbClr val="008000"/>
                </a:solidFill>
                <a:latin typeface="+mj-lt"/>
              </a:rPr>
              <a:t>produtos</a:t>
            </a:r>
            <a:endParaRPr lang="pt-BR" altLang="pt-BR" b="1" dirty="0">
              <a:solidFill>
                <a:srgbClr val="008000"/>
              </a:solidFill>
              <a:latin typeface="+mj-lt"/>
            </a:endParaRPr>
          </a:p>
        </p:txBody>
      </p:sp>
      <p:sp>
        <p:nvSpPr>
          <p:cNvPr id="5" name="Rectangle 5"/>
          <p:cNvSpPr>
            <a:spLocks noChangeArrowheads="1"/>
          </p:cNvSpPr>
          <p:nvPr/>
        </p:nvSpPr>
        <p:spPr bwMode="auto">
          <a:xfrm>
            <a:off x="596900" y="3414836"/>
            <a:ext cx="8099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mj-lt"/>
              </a:rPr>
              <a:t>A </a:t>
            </a:r>
            <a:r>
              <a:rPr lang="pt-BR" altLang="pt-BR" b="1" dirty="0" err="1">
                <a:solidFill>
                  <a:srgbClr val="FF3300"/>
                </a:solidFill>
                <a:latin typeface="+mj-lt"/>
              </a:rPr>
              <a:t>divisionalização</a:t>
            </a:r>
            <a:r>
              <a:rPr lang="pt-BR" altLang="pt-BR" b="1" dirty="0">
                <a:solidFill>
                  <a:srgbClr val="FF3300"/>
                </a:solidFill>
                <a:latin typeface="+mj-lt"/>
              </a:rPr>
              <a:t> implica a necessidade de compartilhamento de recursos corporativos, o que se viabiliza por meio da adoção de estruturas matriciais para as áreas </a:t>
            </a:r>
            <a:r>
              <a:rPr lang="pt-BR" altLang="pt-BR" b="1" dirty="0" smtClean="0">
                <a:solidFill>
                  <a:srgbClr val="FF3300"/>
                </a:solidFill>
                <a:latin typeface="+mj-lt"/>
              </a:rPr>
              <a:t>funcionais</a:t>
            </a:r>
            <a:endParaRPr lang="pt-BR" altLang="pt-BR" b="1" dirty="0">
              <a:solidFill>
                <a:srgbClr val="FF3300"/>
              </a:solidFill>
              <a:latin typeface="+mj-lt"/>
            </a:endParaRPr>
          </a:p>
        </p:txBody>
      </p:sp>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10</a:t>
            </a:fld>
            <a:endParaRPr lang="pt-BR" sz="1600" b="1">
              <a:solidFill>
                <a:schemeClr val="tx1"/>
              </a:solidFill>
              <a:latin typeface="+mj-lt"/>
            </a:endParaRPr>
          </a:p>
        </p:txBody>
      </p:sp>
    </p:spTree>
    <p:extLst>
      <p:ext uri="{BB962C8B-B14F-4D97-AF65-F5344CB8AC3E}">
        <p14:creationId xmlns:p14="http://schemas.microsoft.com/office/powerpoint/2010/main" val="1174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100</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979959"/>
            <a:ext cx="8305800" cy="1295400"/>
          </a:xfrm>
        </p:spPr>
        <p:txBody>
          <a:bodyPr>
            <a:normAutofit fontScale="90000"/>
          </a:bodyPr>
          <a:lstStyle/>
          <a:p>
            <a:pPr algn="ctr" eaLnBrk="1" hangingPunct="1"/>
            <a:r>
              <a:rPr lang="pt-BR" altLang="pt-BR" sz="2800" b="1" smtClean="0">
                <a:solidFill>
                  <a:srgbClr val="0000FF"/>
                </a:solidFill>
                <a:latin typeface="Arial" charset="0"/>
              </a:rPr>
              <a:t>APRENDIZAGEM ORGANIZACIONAL E</a:t>
            </a:r>
            <a:br>
              <a:rPr lang="pt-BR" altLang="pt-BR" sz="2800" b="1" smtClean="0">
                <a:solidFill>
                  <a:srgbClr val="0000FF"/>
                </a:solidFill>
                <a:latin typeface="Arial" charset="0"/>
              </a:rPr>
            </a:br>
            <a:r>
              <a:rPr lang="pt-BR" altLang="pt-BR" sz="2800" b="1" smtClean="0">
                <a:solidFill>
                  <a:srgbClr val="0000FF"/>
                </a:solidFill>
                <a:latin typeface="Arial" charset="0"/>
              </a:rPr>
              <a:t>PRIORIDADES COMPETITIVAS</a:t>
            </a:r>
            <a:br>
              <a:rPr lang="pt-BR" altLang="pt-BR" sz="2800" b="1" smtClean="0">
                <a:solidFill>
                  <a:srgbClr val="0000FF"/>
                </a:solidFill>
                <a:latin typeface="Arial" charset="0"/>
              </a:rPr>
            </a:br>
            <a:r>
              <a:rPr lang="pt-BR" altLang="pt-BR" sz="2800" b="1" smtClean="0">
                <a:solidFill>
                  <a:srgbClr val="0000FF"/>
                </a:solidFill>
                <a:latin typeface="Arial" charset="0"/>
              </a:rPr>
              <a:t>DA ESTRATÉGIA DE MANUFATURA</a:t>
            </a:r>
          </a:p>
        </p:txBody>
      </p:sp>
      <p:sp>
        <p:nvSpPr>
          <p:cNvPr id="5" name="Rectangle 3"/>
          <p:cNvSpPr>
            <a:spLocks noChangeArrowheads="1"/>
          </p:cNvSpPr>
          <p:nvPr/>
        </p:nvSpPr>
        <p:spPr bwMode="auto">
          <a:xfrm>
            <a:off x="395288" y="2781771"/>
            <a:ext cx="83534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a:solidFill>
                  <a:schemeClr val="accent2"/>
                </a:solidFill>
              </a:rPr>
              <a:t>Outras medidas de apoio devem ser mencionadas, a saber, a divulgação das informações sobre objetivos estratégicos, treinamento e desenvolvimento vivencial e redes de comunicação</a:t>
            </a:r>
            <a:r>
              <a:rPr kumimoji="0" lang="pt-BR" altLang="pt-BR" sz="2000"/>
              <a:t> </a:t>
            </a:r>
          </a:p>
          <a:p>
            <a:pPr algn="l" eaLnBrk="1" hangingPunct="1"/>
            <a:endParaRPr kumimoji="0" lang="pt-BR" altLang="pt-BR" sz="2000"/>
          </a:p>
          <a:p>
            <a:pPr algn="l" eaLnBrk="1" hangingPunct="1"/>
            <a:r>
              <a:rPr kumimoji="0" lang="pt-BR" altLang="pt-BR" sz="2000">
                <a:solidFill>
                  <a:srgbClr val="008000"/>
                </a:solidFill>
              </a:rPr>
              <a:t>Os seguintes da "aprendizagem organizacional“ não eram formal e integralmente considerados:</a:t>
            </a:r>
          </a:p>
          <a:p>
            <a:pPr algn="l" eaLnBrk="1" hangingPunct="1">
              <a:buFontTx/>
              <a:buChar char="•"/>
            </a:pPr>
            <a:r>
              <a:rPr kumimoji="0" lang="pt-BR" altLang="pt-BR" sz="2000">
                <a:solidFill>
                  <a:srgbClr val="008000"/>
                </a:solidFill>
              </a:rPr>
              <a:t>compartilhamento de visão;</a:t>
            </a:r>
          </a:p>
          <a:p>
            <a:pPr algn="l" eaLnBrk="1" hangingPunct="1">
              <a:buFontTx/>
              <a:buChar char="•"/>
            </a:pPr>
            <a:r>
              <a:rPr kumimoji="0" lang="pt-BR" altLang="pt-BR" sz="2000">
                <a:solidFill>
                  <a:srgbClr val="008000"/>
                </a:solidFill>
              </a:rPr>
              <a:t>adequação de teorias, conceitos e modelos à realidade organizacional;</a:t>
            </a:r>
          </a:p>
          <a:p>
            <a:pPr algn="l" eaLnBrk="1" hangingPunct="1">
              <a:buFontTx/>
              <a:buChar char="•"/>
            </a:pPr>
            <a:r>
              <a:rPr kumimoji="0" lang="pt-BR" altLang="pt-BR" sz="2000">
                <a:solidFill>
                  <a:srgbClr val="008000"/>
                </a:solidFill>
              </a:rPr>
              <a:t>nivelamento da importância das áreas funcionais.</a:t>
            </a:r>
          </a:p>
        </p:txBody>
      </p:sp>
    </p:spTree>
    <p:extLst>
      <p:ext uri="{BB962C8B-B14F-4D97-AF65-F5344CB8AC3E}">
        <p14:creationId xmlns:p14="http://schemas.microsoft.com/office/powerpoint/2010/main" val="1419857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101</a:t>
            </a:fld>
            <a:endParaRPr lang="pt-BR" sz="1600" b="1" dirty="0">
              <a:solidFill>
                <a:schemeClr val="tx1"/>
              </a:solidFill>
              <a:latin typeface="+mj-lt"/>
            </a:endParaRPr>
          </a:p>
        </p:txBody>
      </p:sp>
      <p:sp>
        <p:nvSpPr>
          <p:cNvPr id="3" name="Rectangle 2"/>
          <p:cNvSpPr>
            <a:spLocks noGrp="1" noChangeArrowheads="1"/>
          </p:cNvSpPr>
          <p:nvPr>
            <p:ph type="title"/>
          </p:nvPr>
        </p:nvSpPr>
        <p:spPr>
          <a:xfrm>
            <a:off x="338138" y="1198066"/>
            <a:ext cx="8497887" cy="1366838"/>
          </a:xfrm>
        </p:spPr>
        <p:txBody>
          <a:bodyPr>
            <a:normAutofit fontScale="90000"/>
          </a:bodyPr>
          <a:lstStyle/>
          <a:p>
            <a:pPr algn="ctr" eaLnBrk="1" hangingPunct="1"/>
            <a:r>
              <a:rPr lang="pt-BR" altLang="pt-BR" sz="2800" b="1" dirty="0" smtClean="0">
                <a:solidFill>
                  <a:srgbClr val="0000FF"/>
                </a:solidFill>
                <a:latin typeface="Arial" charset="0"/>
              </a:rPr>
              <a:t>GESTÃO DA CULTURA ORGANIZACIONAL E</a:t>
            </a:r>
            <a:br>
              <a:rPr lang="pt-BR" altLang="pt-BR" sz="2800" b="1" dirty="0" smtClean="0">
                <a:solidFill>
                  <a:srgbClr val="0000FF"/>
                </a:solidFill>
                <a:latin typeface="Arial" charset="0"/>
              </a:rPr>
            </a:br>
            <a:r>
              <a:rPr lang="pt-BR" altLang="pt-BR" sz="2800" b="1" dirty="0" smtClean="0">
                <a:solidFill>
                  <a:srgbClr val="0000FF"/>
                </a:solidFill>
                <a:latin typeface="Arial" charset="0"/>
              </a:rPr>
              <a:t>PRIORIDADES COMPETITIVAS</a:t>
            </a:r>
            <a:br>
              <a:rPr lang="pt-BR" altLang="pt-BR" sz="2800" b="1" dirty="0" smtClean="0">
                <a:solidFill>
                  <a:srgbClr val="0000FF"/>
                </a:solidFill>
                <a:latin typeface="Arial" charset="0"/>
              </a:rPr>
            </a:br>
            <a:r>
              <a:rPr lang="pt-BR" altLang="pt-BR" sz="2800" b="1" dirty="0" smtClean="0">
                <a:solidFill>
                  <a:srgbClr val="0000FF"/>
                </a:solidFill>
                <a:latin typeface="Arial" charset="0"/>
              </a:rPr>
              <a:t>DA ESTRATÉGIA DE MANUFATURA</a:t>
            </a:r>
            <a:endParaRPr lang="pt-BR" altLang="pt-BR" sz="2800" dirty="0" smtClean="0">
              <a:solidFill>
                <a:srgbClr val="0000FF"/>
              </a:solidFill>
              <a:latin typeface="Arial" charset="0"/>
            </a:endParaRPr>
          </a:p>
        </p:txBody>
      </p:sp>
      <p:graphicFrame>
        <p:nvGraphicFramePr>
          <p:cNvPr id="4" name="Group 26"/>
          <p:cNvGraphicFramePr>
            <a:graphicFrameLocks/>
          </p:cNvGraphicFramePr>
          <p:nvPr>
            <p:extLst>
              <p:ext uri="{D42A27DB-BD31-4B8C-83A1-F6EECF244321}">
                <p14:modId xmlns:p14="http://schemas.microsoft.com/office/powerpoint/2010/main" val="3906411814"/>
              </p:ext>
            </p:extLst>
          </p:nvPr>
        </p:nvGraphicFramePr>
        <p:xfrm>
          <a:off x="107504" y="3498949"/>
          <a:ext cx="9036495" cy="1946275"/>
        </p:xfrm>
        <a:graphic>
          <a:graphicData uri="http://schemas.openxmlformats.org/drawingml/2006/table">
            <a:tbl>
              <a:tblPr/>
              <a:tblGrid>
                <a:gridCol w="2042566"/>
                <a:gridCol w="1571339"/>
                <a:gridCol w="1964606"/>
                <a:gridCol w="1766305"/>
                <a:gridCol w="1691679"/>
              </a:tblGrid>
              <a:tr h="70126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chemeClr val="bg1"/>
                        </a:solidFill>
                        <a:effectLst/>
                        <a:latin typeface="Arial" charset="0"/>
                      </a:endParaRPr>
                    </a:p>
                  </a:txBody>
                  <a:tcPr marT="45735" marB="4573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000099"/>
                          </a:solidFill>
                          <a:effectLst/>
                          <a:latin typeface="Arial" charset="0"/>
                        </a:rPr>
                        <a:t>Qualidade</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CC3300"/>
                          </a:solidFill>
                          <a:effectLst/>
                          <a:latin typeface="Arial" charset="0"/>
                        </a:rPr>
                        <a:t>Desempenho das entregas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006600"/>
                          </a:solidFill>
                          <a:effectLst/>
                          <a:latin typeface="Arial" charset="0"/>
                        </a:rPr>
                        <a:t>Flexibilidade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660066"/>
                          </a:solidFill>
                          <a:effectLst/>
                          <a:latin typeface="Arial" charset="0"/>
                        </a:rPr>
                        <a:t>Custo </a:t>
                      </a:r>
                    </a:p>
                  </a:txBody>
                  <a:tcPr marT="45735" marB="4573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4500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pt-BR" sz="1800" b="1"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pt-BR" sz="1800" b="1" i="0" u="none" strike="noStrike" cap="none" normalizeH="0" baseline="0" dirty="0" smtClean="0">
                          <a:ln>
                            <a:noFill/>
                          </a:ln>
                          <a:solidFill>
                            <a:schemeClr val="tx1"/>
                          </a:solidFill>
                          <a:effectLst/>
                          <a:latin typeface="Arial" charset="0"/>
                        </a:rPr>
                        <a:t>Gestão da cultura organizacional</a:t>
                      </a:r>
                    </a:p>
                  </a:txBody>
                  <a:tcPr marT="45735" marB="4573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000099"/>
                          </a:solidFill>
                          <a:effectLst/>
                          <a:latin typeface="Arial" charset="0"/>
                        </a:rPr>
                        <a:t>A,  B,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CC33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CC3300"/>
                          </a:solidFill>
                          <a:effectLst/>
                          <a:latin typeface="Arial" charset="0"/>
                        </a:rPr>
                        <a:t>A,  B,  C,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006600"/>
                          </a:solidFill>
                          <a:effectLst/>
                          <a:latin typeface="Arial" charset="0"/>
                        </a:rPr>
                        <a:t>A,  B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660066"/>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660066"/>
                          </a:solidFill>
                          <a:effectLst/>
                          <a:latin typeface="Arial" charset="0"/>
                        </a:rPr>
                        <a:t>A,  B,  C,  D </a:t>
                      </a:r>
                    </a:p>
                  </a:txBody>
                  <a:tcPr marT="45735" marB="4573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5216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102</a:t>
            </a:fld>
            <a:endParaRPr lang="pt-BR" sz="1600" b="1">
              <a:solidFill>
                <a:schemeClr val="tx1"/>
              </a:solidFill>
              <a:latin typeface="+mj-lt"/>
            </a:endParaRPr>
          </a:p>
        </p:txBody>
      </p:sp>
      <p:sp>
        <p:nvSpPr>
          <p:cNvPr id="3" name="Rectangle 2"/>
          <p:cNvSpPr>
            <a:spLocks noGrp="1" noChangeArrowheads="1"/>
          </p:cNvSpPr>
          <p:nvPr>
            <p:ph type="title"/>
          </p:nvPr>
        </p:nvSpPr>
        <p:spPr>
          <a:xfrm>
            <a:off x="0" y="745283"/>
            <a:ext cx="9187543" cy="1243557"/>
          </a:xfrm>
        </p:spPr>
        <p:txBody>
          <a:bodyPr>
            <a:normAutofit/>
          </a:bodyPr>
          <a:lstStyle/>
          <a:p>
            <a:pPr algn="ctr" eaLnBrk="1" hangingPunct="1"/>
            <a:r>
              <a:rPr lang="pt-BR" altLang="pt-BR" sz="2400" b="1" dirty="0" smtClean="0">
                <a:solidFill>
                  <a:srgbClr val="0000FF"/>
                </a:solidFill>
                <a:latin typeface="Arial" charset="0"/>
              </a:rPr>
              <a:t>GESTÃO DA CULTURA ORGANIZACIONAL E</a:t>
            </a:r>
            <a:br>
              <a:rPr lang="pt-BR" altLang="pt-BR" sz="2400" b="1" dirty="0" smtClean="0">
                <a:solidFill>
                  <a:srgbClr val="0000FF"/>
                </a:solidFill>
                <a:latin typeface="Arial" charset="0"/>
              </a:rPr>
            </a:br>
            <a:r>
              <a:rPr lang="pt-BR" altLang="pt-BR" sz="2400" b="1" dirty="0" smtClean="0">
                <a:solidFill>
                  <a:srgbClr val="0000FF"/>
                </a:solidFill>
                <a:latin typeface="Arial" charset="0"/>
              </a:rPr>
              <a:t>PRIORIDADES COMPETITIVAS</a:t>
            </a:r>
            <a:br>
              <a:rPr lang="pt-BR" altLang="pt-BR" sz="2400" b="1" dirty="0" smtClean="0">
                <a:solidFill>
                  <a:srgbClr val="0000FF"/>
                </a:solidFill>
                <a:latin typeface="Arial" charset="0"/>
              </a:rPr>
            </a:br>
            <a:r>
              <a:rPr lang="pt-BR" altLang="pt-BR" sz="2400" b="1" dirty="0" smtClean="0">
                <a:solidFill>
                  <a:srgbClr val="0000FF"/>
                </a:solidFill>
                <a:latin typeface="Arial" charset="0"/>
              </a:rPr>
              <a:t>DA ESTRATÉGIA DE MANUFATURA</a:t>
            </a:r>
          </a:p>
        </p:txBody>
      </p:sp>
      <p:sp>
        <p:nvSpPr>
          <p:cNvPr id="4" name="Rectangle 3"/>
          <p:cNvSpPr>
            <a:spLocks noChangeArrowheads="1"/>
          </p:cNvSpPr>
          <p:nvPr/>
        </p:nvSpPr>
        <p:spPr bwMode="auto">
          <a:xfrm>
            <a:off x="-1" y="2220144"/>
            <a:ext cx="9165771" cy="423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CC3300"/>
                </a:solidFill>
              </a:rPr>
              <a:t>Os principais valores organizacionais praticados eram:</a:t>
            </a:r>
          </a:p>
          <a:p>
            <a:pPr algn="l" eaLnBrk="1" hangingPunct="1">
              <a:buFontTx/>
              <a:buChar char="•"/>
            </a:pPr>
            <a:r>
              <a:rPr kumimoji="0" lang="pt-BR" altLang="pt-BR" sz="2000" dirty="0">
                <a:solidFill>
                  <a:srgbClr val="CC3300"/>
                </a:solidFill>
              </a:rPr>
              <a:t>divulgação de informações estratégicas;</a:t>
            </a:r>
          </a:p>
          <a:p>
            <a:pPr algn="l" eaLnBrk="1" hangingPunct="1">
              <a:buFontTx/>
              <a:buChar char="•"/>
            </a:pPr>
            <a:r>
              <a:rPr kumimoji="0" lang="pt-BR" altLang="pt-BR" sz="2000" dirty="0">
                <a:solidFill>
                  <a:srgbClr val="CC3300"/>
                </a:solidFill>
              </a:rPr>
              <a:t>delegação de poder decisório;</a:t>
            </a:r>
          </a:p>
          <a:p>
            <a:pPr algn="l" eaLnBrk="1" hangingPunct="1">
              <a:buFontTx/>
              <a:buChar char="•"/>
            </a:pPr>
            <a:r>
              <a:rPr kumimoji="0" lang="pt-BR" altLang="pt-BR" sz="2000" dirty="0">
                <a:solidFill>
                  <a:srgbClr val="CC3300"/>
                </a:solidFill>
              </a:rPr>
              <a:t>participação dos funcionários no estabelecimento de metas estratégicas</a:t>
            </a:r>
          </a:p>
          <a:p>
            <a:pPr algn="l" eaLnBrk="1" hangingPunct="1">
              <a:buFontTx/>
              <a:buChar char="•"/>
            </a:pPr>
            <a:r>
              <a:rPr kumimoji="0" lang="pt-BR" altLang="pt-BR" sz="2000" dirty="0">
                <a:solidFill>
                  <a:srgbClr val="CC3300"/>
                </a:solidFill>
              </a:rPr>
              <a:t>envolvimento dos funcionários no projeto do trabalho e na gestão de desempenho;</a:t>
            </a:r>
          </a:p>
          <a:p>
            <a:pPr algn="l" eaLnBrk="1" hangingPunct="1">
              <a:buFontTx/>
              <a:buChar char="•"/>
            </a:pPr>
            <a:r>
              <a:rPr kumimoji="0" lang="pt-BR" altLang="pt-BR" sz="2000" dirty="0">
                <a:solidFill>
                  <a:srgbClr val="CC3300"/>
                </a:solidFill>
              </a:rPr>
              <a:t>colaboração e integração entre as áreas funcionais;</a:t>
            </a:r>
          </a:p>
          <a:p>
            <a:pPr algn="l" eaLnBrk="1" hangingPunct="1">
              <a:buFontTx/>
              <a:buChar char="•"/>
            </a:pPr>
            <a:r>
              <a:rPr kumimoji="0" lang="pt-BR" altLang="pt-BR" sz="2000" dirty="0">
                <a:solidFill>
                  <a:srgbClr val="CC3300"/>
                </a:solidFill>
              </a:rPr>
              <a:t>criação de visão integrada da organização;</a:t>
            </a:r>
          </a:p>
          <a:p>
            <a:pPr algn="l" eaLnBrk="1" hangingPunct="1">
              <a:buFontTx/>
              <a:buChar char="•"/>
            </a:pPr>
            <a:r>
              <a:rPr kumimoji="0" lang="pt-BR" altLang="pt-BR" sz="2000" dirty="0">
                <a:solidFill>
                  <a:srgbClr val="CC3300"/>
                </a:solidFill>
              </a:rPr>
              <a:t>prontidão e fornecimento de informações necessárias para o desempenho das funções.</a:t>
            </a:r>
          </a:p>
          <a:p>
            <a:pPr algn="l" eaLnBrk="1" hangingPunct="1"/>
            <a:endParaRPr kumimoji="0" lang="pt-BR" altLang="pt-BR" sz="800" dirty="0">
              <a:solidFill>
                <a:srgbClr val="CC3300"/>
              </a:solidFill>
            </a:endParaRPr>
          </a:p>
          <a:p>
            <a:pPr algn="l" eaLnBrk="1" hangingPunct="1"/>
            <a:r>
              <a:rPr kumimoji="0" lang="pt-BR" altLang="pt-BR" sz="2000" dirty="0">
                <a:solidFill>
                  <a:srgbClr val="008000"/>
                </a:solidFill>
              </a:rPr>
              <a:t>Estes valores se posicionavam entre os pressupostos inconscientes e normas organizacionais, sendo que sua prática espontânea, obtida através de amplo diálogo e negociação, permitia o ajustamento mútuo </a:t>
            </a:r>
          </a:p>
        </p:txBody>
      </p:sp>
    </p:spTree>
    <p:extLst>
      <p:ext uri="{BB962C8B-B14F-4D97-AF65-F5344CB8AC3E}">
        <p14:creationId xmlns:p14="http://schemas.microsoft.com/office/powerpoint/2010/main" val="368969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103</a:t>
            </a:fld>
            <a:endParaRPr lang="pt-BR" sz="1600" b="1" dirty="0">
              <a:solidFill>
                <a:schemeClr val="tx1"/>
              </a:solidFill>
              <a:latin typeface="+mj-lt"/>
            </a:endParaRPr>
          </a:p>
        </p:txBody>
      </p:sp>
      <p:sp>
        <p:nvSpPr>
          <p:cNvPr id="3" name="Rectangle 2"/>
          <p:cNvSpPr>
            <a:spLocks noGrp="1" noChangeArrowheads="1"/>
          </p:cNvSpPr>
          <p:nvPr>
            <p:ph type="title"/>
          </p:nvPr>
        </p:nvSpPr>
        <p:spPr>
          <a:xfrm>
            <a:off x="-12035" y="621432"/>
            <a:ext cx="9156035" cy="1295400"/>
          </a:xfrm>
        </p:spPr>
        <p:txBody>
          <a:bodyPr>
            <a:normAutofit fontScale="90000"/>
          </a:bodyPr>
          <a:lstStyle/>
          <a:p>
            <a:pPr algn="ctr" eaLnBrk="1" hangingPunct="1"/>
            <a:r>
              <a:rPr lang="pt-BR" altLang="pt-BR" sz="2800" b="1" dirty="0" smtClean="0">
                <a:solidFill>
                  <a:srgbClr val="0000FF"/>
                </a:solidFill>
                <a:latin typeface="Arial" charset="0"/>
              </a:rPr>
              <a:t>GESTÃO DA CULTURA ORGANIZACIONAL E</a:t>
            </a:r>
            <a:br>
              <a:rPr lang="pt-BR" altLang="pt-BR" sz="2800" b="1" dirty="0" smtClean="0">
                <a:solidFill>
                  <a:srgbClr val="0000FF"/>
                </a:solidFill>
                <a:latin typeface="Arial" charset="0"/>
              </a:rPr>
            </a:br>
            <a:r>
              <a:rPr lang="pt-BR" altLang="pt-BR" sz="2800" b="1" dirty="0" smtClean="0">
                <a:solidFill>
                  <a:srgbClr val="0000FF"/>
                </a:solidFill>
                <a:latin typeface="Arial" charset="0"/>
              </a:rPr>
              <a:t>PRIORIDADES COMPETITIVAS</a:t>
            </a:r>
            <a:br>
              <a:rPr lang="pt-BR" altLang="pt-BR" sz="2800" b="1" dirty="0" smtClean="0">
                <a:solidFill>
                  <a:srgbClr val="0000FF"/>
                </a:solidFill>
                <a:latin typeface="Arial" charset="0"/>
              </a:rPr>
            </a:br>
            <a:r>
              <a:rPr lang="pt-BR" altLang="pt-BR" sz="2800" b="1" dirty="0" smtClean="0">
                <a:solidFill>
                  <a:srgbClr val="0000FF"/>
                </a:solidFill>
                <a:latin typeface="Arial" charset="0"/>
              </a:rPr>
              <a:t>DA ESTRATÉGIA DE MANUFATURA</a:t>
            </a:r>
          </a:p>
        </p:txBody>
      </p:sp>
      <p:sp>
        <p:nvSpPr>
          <p:cNvPr id="4" name="Rectangle 3"/>
          <p:cNvSpPr>
            <a:spLocks noChangeArrowheads="1"/>
          </p:cNvSpPr>
          <p:nvPr/>
        </p:nvSpPr>
        <p:spPr bwMode="auto">
          <a:xfrm>
            <a:off x="0" y="1999928"/>
            <a:ext cx="9144000" cy="445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CC3300"/>
                </a:solidFill>
              </a:rPr>
              <a:t>Somente nas empresas A e B, a gestão da cultura organizacional abrangia as áreas de engenharia de produto e de fabricação</a:t>
            </a:r>
          </a:p>
          <a:p>
            <a:pPr algn="l" eaLnBrk="1" hangingPunct="1"/>
            <a:endParaRPr kumimoji="0" lang="pt-BR" altLang="pt-BR" sz="1600" dirty="0">
              <a:solidFill>
                <a:srgbClr val="CC3300"/>
              </a:solidFill>
            </a:endParaRPr>
          </a:p>
          <a:p>
            <a:pPr algn="l" eaLnBrk="1" hangingPunct="1"/>
            <a:r>
              <a:rPr kumimoji="0" lang="pt-BR" altLang="pt-BR" sz="2000" dirty="0">
                <a:solidFill>
                  <a:srgbClr val="008000"/>
                </a:solidFill>
              </a:rPr>
              <a:t>Para as empresas A, B e D, praticava-se a dimensão competitiva "gestão da cultura organizacional" associada à prioridade competitiva de qualidade, pois suas áreas de qualidade se encontravam no estágio de integração externa</a:t>
            </a:r>
          </a:p>
          <a:p>
            <a:pPr algn="l" eaLnBrk="1" hangingPunct="1"/>
            <a:endParaRPr kumimoji="0" lang="pt-BR" altLang="pt-BR" sz="1600" dirty="0">
              <a:solidFill>
                <a:srgbClr val="008000"/>
              </a:solidFill>
            </a:endParaRPr>
          </a:p>
          <a:p>
            <a:pPr algn="l" eaLnBrk="1" hangingPunct="1"/>
            <a:r>
              <a:rPr kumimoji="0" lang="pt-BR" altLang="pt-BR" sz="2000" dirty="0">
                <a:solidFill>
                  <a:schemeClr val="accent2"/>
                </a:solidFill>
              </a:rPr>
              <a:t>Não se adotava esta dimensão competitiva para a qualidade na empresa C, pois a estratégia competitiva adotada pela empresa é de menor custo, não havendo, assim, inovações substanciais em qualidade.</a:t>
            </a:r>
          </a:p>
          <a:p>
            <a:pPr algn="l" eaLnBrk="1" hangingPunct="1"/>
            <a:endParaRPr kumimoji="0" lang="pt-BR" altLang="pt-BR" sz="1800" dirty="0">
              <a:solidFill>
                <a:schemeClr val="accent2"/>
              </a:solidFill>
            </a:endParaRPr>
          </a:p>
          <a:p>
            <a:pPr algn="l" eaLnBrk="1" hangingPunct="1"/>
            <a:r>
              <a:rPr kumimoji="0" lang="pt-BR" altLang="pt-BR" sz="2000" dirty="0">
                <a:solidFill>
                  <a:srgbClr val="000099"/>
                </a:solidFill>
              </a:rPr>
              <a:t>Relativamente às prioridades competitivas de desempenho das entregas e de custo, todas as empresas adotaram essa dimensão competitiva de recursos humanos</a:t>
            </a:r>
          </a:p>
        </p:txBody>
      </p:sp>
    </p:spTree>
    <p:extLst>
      <p:ext uri="{BB962C8B-B14F-4D97-AF65-F5344CB8AC3E}">
        <p14:creationId xmlns:p14="http://schemas.microsoft.com/office/powerpoint/2010/main" val="255017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2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104</a:t>
            </a:fld>
            <a:endParaRPr lang="pt-BR" sz="1600" b="1" dirty="0">
              <a:solidFill>
                <a:schemeClr val="tx1"/>
              </a:solidFill>
              <a:latin typeface="+mj-lt"/>
            </a:endParaRPr>
          </a:p>
        </p:txBody>
      </p:sp>
      <p:sp>
        <p:nvSpPr>
          <p:cNvPr id="3" name="Rectangle 2"/>
          <p:cNvSpPr>
            <a:spLocks noGrp="1" noChangeArrowheads="1"/>
          </p:cNvSpPr>
          <p:nvPr>
            <p:ph type="title"/>
          </p:nvPr>
        </p:nvSpPr>
        <p:spPr>
          <a:xfrm>
            <a:off x="457200" y="1083022"/>
            <a:ext cx="8229600" cy="585788"/>
          </a:xfrm>
          <a:noFill/>
        </p:spPr>
        <p:txBody>
          <a:bodyPr/>
          <a:lstStyle/>
          <a:p>
            <a:pPr algn="ctr" eaLnBrk="1" hangingPunct="1"/>
            <a:r>
              <a:rPr lang="pt-BR" altLang="pt-BR" sz="3000" b="1" dirty="0" smtClean="0">
                <a:solidFill>
                  <a:srgbClr val="000099"/>
                </a:solidFill>
                <a:latin typeface="Arial" charset="0"/>
                <a:cs typeface="Times New Roman" pitchFamily="18" charset="0"/>
              </a:rPr>
              <a:t>CONSIDERAÇÕES FINAIS</a:t>
            </a:r>
          </a:p>
        </p:txBody>
      </p:sp>
      <p:sp>
        <p:nvSpPr>
          <p:cNvPr id="4" name="Text Box 3"/>
          <p:cNvSpPr txBox="1">
            <a:spLocks noChangeArrowheads="1"/>
          </p:cNvSpPr>
          <p:nvPr/>
        </p:nvSpPr>
        <p:spPr bwMode="auto">
          <a:xfrm>
            <a:off x="457200" y="2267297"/>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dirty="0">
                <a:solidFill>
                  <a:srgbClr val="7030A0"/>
                </a:solidFill>
                <a:cs typeface="Times New Roman" pitchFamily="18" charset="0"/>
              </a:rPr>
              <a:t>A</a:t>
            </a:r>
            <a:r>
              <a:rPr lang="pt-BR" altLang="pt-BR" sz="2400" dirty="0">
                <a:solidFill>
                  <a:srgbClr val="7030A0"/>
                </a:solidFill>
              </a:rPr>
              <a:t>pesar da compatibilidade entre os programas de ação adotados pelas empresas pesquisadas e os depoimentos dos gerentes das áreas funcionais, inexistiam estratégias funcionais formais </a:t>
            </a:r>
          </a:p>
        </p:txBody>
      </p:sp>
      <p:sp>
        <p:nvSpPr>
          <p:cNvPr id="5" name="Text Box 4"/>
          <p:cNvSpPr txBox="1">
            <a:spLocks noChangeArrowheads="1"/>
          </p:cNvSpPr>
          <p:nvPr/>
        </p:nvSpPr>
        <p:spPr bwMode="auto">
          <a:xfrm>
            <a:off x="409575" y="4324697"/>
            <a:ext cx="838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a:solidFill>
                  <a:srgbClr val="CC3300"/>
                </a:solidFill>
              </a:rPr>
              <a:t>Mesmo os programas de ação de manufatura e de recursos humanos, que eram tidos como estratégicos pelo corpo gerencial, eram concebidos com uma perspectiva predominantemente funcional </a:t>
            </a:r>
          </a:p>
        </p:txBody>
      </p:sp>
    </p:spTree>
    <p:extLst>
      <p:ext uri="{BB962C8B-B14F-4D97-AF65-F5344CB8AC3E}">
        <p14:creationId xmlns:p14="http://schemas.microsoft.com/office/powerpoint/2010/main" val="2678704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105</a:t>
            </a:fld>
            <a:endParaRPr lang="pt-BR" sz="1600" b="1">
              <a:solidFill>
                <a:schemeClr val="tx1"/>
              </a:solidFill>
              <a:latin typeface="+mj-lt"/>
            </a:endParaRPr>
          </a:p>
        </p:txBody>
      </p:sp>
      <p:sp>
        <p:nvSpPr>
          <p:cNvPr id="3" name="Rectangle 2"/>
          <p:cNvSpPr>
            <a:spLocks noGrp="1" noChangeArrowheads="1"/>
          </p:cNvSpPr>
          <p:nvPr>
            <p:ph type="title"/>
          </p:nvPr>
        </p:nvSpPr>
        <p:spPr>
          <a:xfrm>
            <a:off x="457200" y="1165696"/>
            <a:ext cx="8229600" cy="585788"/>
          </a:xfrm>
          <a:noFill/>
        </p:spPr>
        <p:txBody>
          <a:bodyPr/>
          <a:lstStyle/>
          <a:p>
            <a:pPr algn="ctr" eaLnBrk="1" hangingPunct="1"/>
            <a:r>
              <a:rPr lang="pt-BR" altLang="pt-BR" sz="3000" b="1" smtClean="0">
                <a:solidFill>
                  <a:srgbClr val="000099"/>
                </a:solidFill>
                <a:latin typeface="Arial" charset="0"/>
                <a:cs typeface="Times New Roman" pitchFamily="18" charset="0"/>
              </a:rPr>
              <a:t>CONSIDERAÇÕES FINAIS</a:t>
            </a:r>
          </a:p>
        </p:txBody>
      </p:sp>
      <p:sp>
        <p:nvSpPr>
          <p:cNvPr id="4" name="Text Box 3"/>
          <p:cNvSpPr txBox="1">
            <a:spLocks noChangeArrowheads="1"/>
          </p:cNvSpPr>
          <p:nvPr/>
        </p:nvSpPr>
        <p:spPr bwMode="auto">
          <a:xfrm>
            <a:off x="457200" y="2349971"/>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dirty="0">
                <a:solidFill>
                  <a:srgbClr val="CC3300"/>
                </a:solidFill>
              </a:rPr>
              <a:t>Os gerentes não dominavam de forma integral os conceitos relativos à constituição de redes de trabalho baseadas em equipes, à aprendizagem organizacional e à gestão da cultura organizacional.  Na concepção dos gerentes de recursos humanos entrevistados, a gestão estratégica era ainda vista segundo uma perspectiva funcional, ou seja, com base dos subsistemas de recursos humanos e respectivas atividades.  Ainda assim, havia coerência prática entre essas duas </a:t>
            </a:r>
            <a:r>
              <a:rPr lang="pt-BR" altLang="pt-BR" sz="2400" dirty="0" smtClean="0">
                <a:solidFill>
                  <a:srgbClr val="CC3300"/>
                </a:solidFill>
              </a:rPr>
              <a:t>abordagens.</a:t>
            </a:r>
          </a:p>
        </p:txBody>
      </p:sp>
    </p:spTree>
    <p:extLst>
      <p:ext uri="{BB962C8B-B14F-4D97-AF65-F5344CB8AC3E}">
        <p14:creationId xmlns:p14="http://schemas.microsoft.com/office/powerpoint/2010/main" val="3183625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ço Reservado para Número de Slide 6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106</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814412"/>
            <a:ext cx="8382000" cy="1752600"/>
          </a:xfrm>
        </p:spPr>
        <p:txBody>
          <a:bodyPr/>
          <a:lstStyle/>
          <a:p>
            <a:pPr algn="ctr" eaLnBrk="1" hangingPunct="1"/>
            <a:r>
              <a:rPr lang="pt-BR" altLang="pt-BR" sz="2600" b="1" smtClean="0">
                <a:solidFill>
                  <a:srgbClr val="800000"/>
                </a:solidFill>
                <a:latin typeface="Arial" charset="0"/>
                <a:cs typeface="Times New Roman" pitchFamily="18" charset="0"/>
              </a:rPr>
              <a:t> </a:t>
            </a:r>
            <a:r>
              <a:rPr lang="pt-BR" altLang="pt-BR" sz="2600" b="1" smtClean="0">
                <a:solidFill>
                  <a:srgbClr val="000099"/>
                </a:solidFill>
                <a:latin typeface="Arial" charset="0"/>
                <a:cs typeface="Times New Roman" pitchFamily="18" charset="0"/>
              </a:rPr>
              <a:t>COMBINAÇÃO DAS DIMENSÕES COMPETITIVAS DA ESTRATÉGIA DE RECURSOS HUMANOS E</a:t>
            </a:r>
            <a:br>
              <a:rPr lang="pt-BR" altLang="pt-BR" sz="2600" b="1" smtClean="0">
                <a:solidFill>
                  <a:srgbClr val="000099"/>
                </a:solidFill>
                <a:latin typeface="Arial" charset="0"/>
                <a:cs typeface="Times New Roman" pitchFamily="18" charset="0"/>
              </a:rPr>
            </a:br>
            <a:r>
              <a:rPr lang="pt-BR" altLang="pt-BR" sz="2600" b="1" smtClean="0">
                <a:solidFill>
                  <a:srgbClr val="000099"/>
                </a:solidFill>
                <a:latin typeface="Arial" charset="0"/>
                <a:cs typeface="Times New Roman" pitchFamily="18" charset="0"/>
              </a:rPr>
              <a:t> DAS PRIORIDADES COMPETITIVAS</a:t>
            </a:r>
            <a:br>
              <a:rPr lang="pt-BR" altLang="pt-BR" sz="2600" b="1" smtClean="0">
                <a:solidFill>
                  <a:srgbClr val="000099"/>
                </a:solidFill>
                <a:latin typeface="Arial" charset="0"/>
                <a:cs typeface="Times New Roman" pitchFamily="18" charset="0"/>
              </a:rPr>
            </a:br>
            <a:r>
              <a:rPr lang="pt-BR" altLang="pt-BR" sz="2600" b="1" smtClean="0">
                <a:solidFill>
                  <a:srgbClr val="000099"/>
                </a:solidFill>
                <a:latin typeface="Arial" charset="0"/>
                <a:cs typeface="Times New Roman" pitchFamily="18" charset="0"/>
              </a:rPr>
              <a:t>DA ESTRATÉGIA DE OPERAÇÕES</a:t>
            </a:r>
            <a:endParaRPr lang="pt-BR" altLang="pt-BR" sz="2600" b="1" smtClean="0">
              <a:solidFill>
                <a:srgbClr val="000099"/>
              </a:solidFill>
              <a:latin typeface="Arial" charset="0"/>
            </a:endParaRPr>
          </a:p>
        </p:txBody>
      </p:sp>
      <p:sp>
        <p:nvSpPr>
          <p:cNvPr id="4" name="Text Box 3"/>
          <p:cNvSpPr txBox="1">
            <a:spLocks noChangeArrowheads="1"/>
          </p:cNvSpPr>
          <p:nvPr/>
        </p:nvSpPr>
        <p:spPr bwMode="auto">
          <a:xfrm>
            <a:off x="457200" y="2808312"/>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dirty="0">
                <a:solidFill>
                  <a:srgbClr val="660066"/>
                </a:solidFill>
                <a:cs typeface="Times New Roman" pitchFamily="18" charset="0"/>
              </a:rPr>
              <a:t> A gestão estratégica de recursos humanos ocorre em organizações cujas áreas funcionais se encontram no estágio de integração </a:t>
            </a:r>
            <a:r>
              <a:rPr lang="pt-BR" altLang="pt-BR" sz="2400" dirty="0" smtClean="0">
                <a:solidFill>
                  <a:srgbClr val="660066"/>
                </a:solidFill>
                <a:cs typeface="Times New Roman" pitchFamily="18" charset="0"/>
              </a:rPr>
              <a:t>externa.</a:t>
            </a:r>
            <a:endParaRPr lang="pt-BR" altLang="pt-BR" sz="2400" dirty="0">
              <a:solidFill>
                <a:srgbClr val="660066"/>
              </a:solidFill>
            </a:endParaRPr>
          </a:p>
        </p:txBody>
      </p:sp>
      <p:sp>
        <p:nvSpPr>
          <p:cNvPr id="5" name="Text Box 4"/>
          <p:cNvSpPr txBox="1">
            <a:spLocks noChangeArrowheads="1"/>
          </p:cNvSpPr>
          <p:nvPr/>
        </p:nvSpPr>
        <p:spPr bwMode="auto">
          <a:xfrm>
            <a:off x="381000" y="4319612"/>
            <a:ext cx="838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dirty="0">
                <a:solidFill>
                  <a:srgbClr val="003300"/>
                </a:solidFill>
                <a:cs typeface="Times New Roman" pitchFamily="18" charset="0"/>
              </a:rPr>
              <a:t>Convém que as prioridades competitivas da produção e as dimensões competitivas de recursos humanos sejam observadas por todos os setores dentro da organização. Elas significam a complementação da abordagem funcional por um enfoque de </a:t>
            </a:r>
            <a:r>
              <a:rPr lang="pt-BR" altLang="pt-BR" sz="2400" dirty="0" smtClean="0">
                <a:solidFill>
                  <a:srgbClr val="003300"/>
                </a:solidFill>
                <a:cs typeface="Times New Roman" pitchFamily="18" charset="0"/>
              </a:rPr>
              <a:t>negócios.</a:t>
            </a:r>
            <a:endParaRPr lang="pt-BR" altLang="pt-BR" sz="2400" dirty="0">
              <a:solidFill>
                <a:srgbClr val="003300"/>
              </a:solidFill>
            </a:endParaRPr>
          </a:p>
        </p:txBody>
      </p:sp>
    </p:spTree>
    <p:extLst>
      <p:ext uri="{BB962C8B-B14F-4D97-AF65-F5344CB8AC3E}">
        <p14:creationId xmlns:p14="http://schemas.microsoft.com/office/powerpoint/2010/main" val="3638129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107</a:t>
            </a:fld>
            <a:endParaRPr lang="pt-BR" sz="1600" b="1" dirty="0">
              <a:solidFill>
                <a:schemeClr val="tx1"/>
              </a:solidFill>
              <a:latin typeface="+mj-lt"/>
            </a:endParaRPr>
          </a:p>
        </p:txBody>
      </p:sp>
      <p:sp>
        <p:nvSpPr>
          <p:cNvPr id="3" name="Rectangle 2"/>
          <p:cNvSpPr>
            <a:spLocks noGrp="1" noChangeArrowheads="1"/>
          </p:cNvSpPr>
          <p:nvPr>
            <p:ph type="title"/>
          </p:nvPr>
        </p:nvSpPr>
        <p:spPr>
          <a:xfrm>
            <a:off x="457200" y="879946"/>
            <a:ext cx="8229600" cy="1752600"/>
          </a:xfrm>
          <a:noFill/>
        </p:spPr>
        <p:txBody>
          <a:bodyPr/>
          <a:lstStyle/>
          <a:p>
            <a:pPr algn="ctr" eaLnBrk="1" hangingPunct="1"/>
            <a:r>
              <a:rPr lang="pt-BR" altLang="pt-BR" sz="2600" b="1" smtClean="0">
                <a:solidFill>
                  <a:srgbClr val="000099"/>
                </a:solidFill>
                <a:latin typeface="Arial" charset="0"/>
                <a:cs typeface="Times New Roman" pitchFamily="18" charset="0"/>
              </a:rPr>
              <a:t>COMBINAÇÃO DAS DIMENSÕES COMPETITIVAS DA ESTRATÉGIA DE RECURSOS HUMANOS E</a:t>
            </a:r>
            <a:br>
              <a:rPr lang="pt-BR" altLang="pt-BR" sz="2600" b="1" smtClean="0">
                <a:solidFill>
                  <a:srgbClr val="000099"/>
                </a:solidFill>
                <a:latin typeface="Arial" charset="0"/>
                <a:cs typeface="Times New Roman" pitchFamily="18" charset="0"/>
              </a:rPr>
            </a:br>
            <a:r>
              <a:rPr lang="pt-BR" altLang="pt-BR" sz="2600" b="1" smtClean="0">
                <a:solidFill>
                  <a:srgbClr val="000099"/>
                </a:solidFill>
                <a:latin typeface="Arial" charset="0"/>
                <a:cs typeface="Times New Roman" pitchFamily="18" charset="0"/>
              </a:rPr>
              <a:t> DAS PRIORIDADES COMPETITIVAS</a:t>
            </a:r>
            <a:br>
              <a:rPr lang="pt-BR" altLang="pt-BR" sz="2600" b="1" smtClean="0">
                <a:solidFill>
                  <a:srgbClr val="000099"/>
                </a:solidFill>
                <a:latin typeface="Arial" charset="0"/>
                <a:cs typeface="Times New Roman" pitchFamily="18" charset="0"/>
              </a:rPr>
            </a:br>
            <a:r>
              <a:rPr lang="pt-BR" altLang="pt-BR" sz="2600" b="1" smtClean="0">
                <a:solidFill>
                  <a:srgbClr val="000099"/>
                </a:solidFill>
                <a:latin typeface="Arial" charset="0"/>
                <a:cs typeface="Times New Roman" pitchFamily="18" charset="0"/>
              </a:rPr>
              <a:t>DA ESTRATÉGIA DE OPERAÇÕES</a:t>
            </a:r>
          </a:p>
        </p:txBody>
      </p:sp>
      <p:sp>
        <p:nvSpPr>
          <p:cNvPr id="4" name="Text Box 3"/>
          <p:cNvSpPr txBox="1">
            <a:spLocks noChangeArrowheads="1"/>
          </p:cNvSpPr>
          <p:nvPr/>
        </p:nvSpPr>
        <p:spPr bwMode="auto">
          <a:xfrm>
            <a:off x="457200" y="2950046"/>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dirty="0">
                <a:solidFill>
                  <a:srgbClr val="660066"/>
                </a:solidFill>
                <a:cs typeface="Times New Roman" pitchFamily="18" charset="0"/>
              </a:rPr>
              <a:t> As dimensões competitivas da estratégia de recursos humanos ocorrem para determinada subárea da de operações que se encontra no estágio de integração externa e que coordena programas de ação relativos a determinada prioridade </a:t>
            </a:r>
            <a:r>
              <a:rPr lang="pt-BR" altLang="pt-BR" sz="2400" dirty="0" smtClean="0">
                <a:solidFill>
                  <a:srgbClr val="660066"/>
                </a:solidFill>
                <a:cs typeface="Times New Roman" pitchFamily="18" charset="0"/>
              </a:rPr>
              <a:t>competitiva.</a:t>
            </a:r>
            <a:endParaRPr lang="pt-BR" altLang="pt-BR" sz="2400" dirty="0">
              <a:solidFill>
                <a:srgbClr val="660066"/>
              </a:solidFill>
              <a:cs typeface="Times New Roman" pitchFamily="18" charset="0"/>
            </a:endParaRPr>
          </a:p>
        </p:txBody>
      </p:sp>
      <p:sp>
        <p:nvSpPr>
          <p:cNvPr id="5" name="Text Box 4"/>
          <p:cNvSpPr txBox="1">
            <a:spLocks noChangeArrowheads="1"/>
          </p:cNvSpPr>
          <p:nvPr/>
        </p:nvSpPr>
        <p:spPr bwMode="auto">
          <a:xfrm>
            <a:off x="409575" y="5270971"/>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400" dirty="0">
                <a:solidFill>
                  <a:srgbClr val="003300"/>
                </a:solidFill>
                <a:cs typeface="Times New Roman" pitchFamily="18" charset="0"/>
              </a:rPr>
              <a:t>Nem todas as dimensões competitivas de </a:t>
            </a:r>
            <a:r>
              <a:rPr lang="pt-BR" altLang="pt-BR" sz="2400">
                <a:solidFill>
                  <a:srgbClr val="003300"/>
                </a:solidFill>
                <a:cs typeface="Times New Roman" pitchFamily="18" charset="0"/>
              </a:rPr>
              <a:t>recursos </a:t>
            </a:r>
            <a:r>
              <a:rPr lang="pt-BR" altLang="pt-BR" sz="2400" smtClean="0">
                <a:solidFill>
                  <a:srgbClr val="003300"/>
                </a:solidFill>
                <a:cs typeface="Times New Roman" pitchFamily="18" charset="0"/>
              </a:rPr>
              <a:t>humanos </a:t>
            </a:r>
            <a:r>
              <a:rPr lang="pt-BR" altLang="pt-BR" sz="2400" dirty="0">
                <a:solidFill>
                  <a:srgbClr val="003300"/>
                </a:solidFill>
                <a:cs typeface="Times New Roman" pitchFamily="18" charset="0"/>
              </a:rPr>
              <a:t>precisam ser praticadas </a:t>
            </a:r>
            <a:r>
              <a:rPr lang="pt-BR" altLang="pt-BR" sz="2400" dirty="0" smtClean="0">
                <a:solidFill>
                  <a:srgbClr val="003300"/>
                </a:solidFill>
                <a:cs typeface="Times New Roman" pitchFamily="18" charset="0"/>
              </a:rPr>
              <a:t>simultaneamente.</a:t>
            </a:r>
            <a:endParaRPr lang="pt-BR" altLang="pt-BR" sz="2400" dirty="0">
              <a:solidFill>
                <a:srgbClr val="003300"/>
              </a:solidFill>
              <a:cs typeface="Times New Roman" pitchFamily="18" charset="0"/>
            </a:endParaRPr>
          </a:p>
        </p:txBody>
      </p:sp>
    </p:spTree>
    <p:extLst>
      <p:ext uri="{BB962C8B-B14F-4D97-AF65-F5344CB8AC3E}">
        <p14:creationId xmlns:p14="http://schemas.microsoft.com/office/powerpoint/2010/main" val="2989731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780628"/>
            <a:ext cx="7772400" cy="1295400"/>
          </a:xfrm>
        </p:spPr>
        <p:txBody>
          <a:bodyPr>
            <a:normAutofit/>
          </a:bodyPr>
          <a:lstStyle/>
          <a:p>
            <a:pPr algn="ctr"/>
            <a:r>
              <a:rPr lang="pt-BR" altLang="pt-BR" sz="3600" dirty="0">
                <a:solidFill>
                  <a:srgbClr val="0000CC"/>
                </a:solidFill>
                <a:latin typeface="Arial" charset="0"/>
              </a:rPr>
              <a:t>ESTÁGIO DE DIVISIONALIZAÇÃO DAS EMPRESAS</a:t>
            </a:r>
          </a:p>
        </p:txBody>
      </p:sp>
      <p:sp>
        <p:nvSpPr>
          <p:cNvPr id="3" name="Text Box 3"/>
          <p:cNvSpPr txBox="1">
            <a:spLocks noChangeArrowheads="1"/>
          </p:cNvSpPr>
          <p:nvPr/>
        </p:nvSpPr>
        <p:spPr bwMode="auto">
          <a:xfrm>
            <a:off x="600075" y="5559003"/>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r>
              <a:rPr lang="pt-BR" altLang="pt-BR" b="1" dirty="0">
                <a:solidFill>
                  <a:srgbClr val="9900CC"/>
                </a:solidFill>
                <a:latin typeface="Arial" charset="0"/>
              </a:rPr>
              <a:t>Um forte conjunto de "forças" anima os gerentes do escritório central a usurpar os poderes das </a:t>
            </a:r>
            <a:r>
              <a:rPr lang="pt-BR" altLang="pt-BR" b="1" dirty="0" smtClean="0">
                <a:solidFill>
                  <a:srgbClr val="9900CC"/>
                </a:solidFill>
                <a:latin typeface="Arial" charset="0"/>
              </a:rPr>
              <a:t>divisões</a:t>
            </a:r>
            <a:endParaRPr lang="pt-BR" altLang="pt-BR" b="1" dirty="0">
              <a:solidFill>
                <a:srgbClr val="9900CC"/>
              </a:solidFill>
              <a:latin typeface="Arial" charset="0"/>
            </a:endParaRPr>
          </a:p>
        </p:txBody>
      </p:sp>
      <p:sp>
        <p:nvSpPr>
          <p:cNvPr id="4" name="Rectangle 4"/>
          <p:cNvSpPr>
            <a:spLocks noChangeArrowheads="1"/>
          </p:cNvSpPr>
          <p:nvPr/>
        </p:nvSpPr>
        <p:spPr bwMode="auto">
          <a:xfrm>
            <a:off x="533400" y="2296691"/>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Arial" charset="0"/>
              </a:rPr>
              <a:t>O escritório central encarrega-se também do estabelecimento de metas que sirvam como medidas quantitativas para avaliação do desempenho das unidades </a:t>
            </a:r>
            <a:r>
              <a:rPr lang="pt-BR" altLang="pt-BR" b="1" dirty="0" smtClean="0">
                <a:solidFill>
                  <a:srgbClr val="008000"/>
                </a:solidFill>
                <a:latin typeface="Arial" charset="0"/>
              </a:rPr>
              <a:t>organizacionais</a:t>
            </a:r>
            <a:endParaRPr lang="pt-BR" altLang="pt-BR" b="1" dirty="0">
              <a:solidFill>
                <a:srgbClr val="008000"/>
              </a:solidFill>
              <a:latin typeface="Arial" charset="0"/>
            </a:endParaRPr>
          </a:p>
        </p:txBody>
      </p:sp>
      <p:sp>
        <p:nvSpPr>
          <p:cNvPr id="5" name="Rectangle 5"/>
          <p:cNvSpPr>
            <a:spLocks noChangeArrowheads="1"/>
          </p:cNvSpPr>
          <p:nvPr/>
        </p:nvSpPr>
        <p:spPr bwMode="auto">
          <a:xfrm>
            <a:off x="539750" y="4000078"/>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Arial" charset="0"/>
              </a:rPr>
              <a:t>As áreas e departamentos funcionais  passam a realizar atividades de planejamento alinhadas às metas das </a:t>
            </a:r>
            <a:r>
              <a:rPr lang="pt-BR" altLang="pt-BR" b="1" dirty="0" smtClean="0">
                <a:solidFill>
                  <a:srgbClr val="FF3300"/>
                </a:solidFill>
                <a:latin typeface="Arial" charset="0"/>
              </a:rPr>
              <a:t>divisões</a:t>
            </a:r>
            <a:endParaRPr lang="pt-BR" altLang="pt-BR" b="1" dirty="0">
              <a:solidFill>
                <a:srgbClr val="FF3300"/>
              </a:solidFill>
              <a:latin typeface="Arial" charset="0"/>
            </a:endParaRPr>
          </a:p>
        </p:txBody>
      </p:sp>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11</a:t>
            </a:fld>
            <a:endParaRPr lang="pt-BR" sz="1600" b="1" dirty="0">
              <a:solidFill>
                <a:schemeClr val="tx1"/>
              </a:solidFill>
              <a:latin typeface="+mj-lt"/>
            </a:endParaRPr>
          </a:p>
        </p:txBody>
      </p:sp>
    </p:spTree>
    <p:extLst>
      <p:ext uri="{BB962C8B-B14F-4D97-AF65-F5344CB8AC3E}">
        <p14:creationId xmlns:p14="http://schemas.microsoft.com/office/powerpoint/2010/main" val="246568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24744"/>
            <a:ext cx="7772400" cy="1295400"/>
          </a:xfrm>
        </p:spPr>
        <p:txBody>
          <a:bodyPr>
            <a:normAutofit/>
          </a:bodyPr>
          <a:lstStyle/>
          <a:p>
            <a:pPr algn="ctr"/>
            <a:r>
              <a:rPr lang="pt-BR" altLang="pt-BR" sz="3600" dirty="0">
                <a:solidFill>
                  <a:srgbClr val="0000CC"/>
                </a:solidFill>
                <a:latin typeface="Arial" charset="0"/>
              </a:rPr>
              <a:t>ESTÁGIO DE DIVISIONALIZAÇÃO DAS EMPRESAS</a:t>
            </a:r>
          </a:p>
        </p:txBody>
      </p:sp>
      <p:sp>
        <p:nvSpPr>
          <p:cNvPr id="3" name="Rectangle 4"/>
          <p:cNvSpPr>
            <a:spLocks noChangeArrowheads="1"/>
          </p:cNvSpPr>
          <p:nvPr/>
        </p:nvSpPr>
        <p:spPr bwMode="auto">
          <a:xfrm>
            <a:off x="533400" y="2883694"/>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Arial" charset="0"/>
              </a:rPr>
              <a:t>A estrutura divisional não permite compartilhamento maior das tecnologias, competências e habilidades entre as divisões, o que possibilitaria inovação de caráter </a:t>
            </a:r>
            <a:r>
              <a:rPr lang="pt-BR" altLang="pt-BR" b="1" dirty="0" smtClean="0">
                <a:solidFill>
                  <a:srgbClr val="FF3300"/>
                </a:solidFill>
                <a:latin typeface="Arial" charset="0"/>
              </a:rPr>
              <a:t>radical</a:t>
            </a:r>
            <a:endParaRPr lang="pt-BR" altLang="pt-BR" b="1" dirty="0">
              <a:solidFill>
                <a:srgbClr val="FF3300"/>
              </a:solidFill>
              <a:latin typeface="Arial" charset="0"/>
            </a:endParaRPr>
          </a:p>
        </p:txBody>
      </p:sp>
      <p:sp>
        <p:nvSpPr>
          <p:cNvPr id="4" name="Rectangle 5"/>
          <p:cNvSpPr>
            <a:spLocks noChangeArrowheads="1"/>
          </p:cNvSpPr>
          <p:nvPr/>
        </p:nvSpPr>
        <p:spPr bwMode="auto">
          <a:xfrm>
            <a:off x="539750" y="4906169"/>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Arial" charset="0"/>
              </a:rPr>
              <a:t>A áreas funcionais buscam integrar-se para atender às necessidades dos negócios, porém essa integração restringe-se aos negócios </a:t>
            </a:r>
            <a:r>
              <a:rPr lang="pt-BR" altLang="pt-BR" b="1" dirty="0" smtClean="0">
                <a:solidFill>
                  <a:srgbClr val="008000"/>
                </a:solidFill>
                <a:latin typeface="Arial" charset="0"/>
              </a:rPr>
              <a:t>divisionais</a:t>
            </a:r>
            <a:endParaRPr lang="pt-BR" altLang="pt-BR" b="1" dirty="0">
              <a:solidFill>
                <a:srgbClr val="008000"/>
              </a:solidFill>
              <a:latin typeface="Arial" charset="0"/>
            </a:endParaRPr>
          </a:p>
        </p:txBody>
      </p:sp>
      <p:sp>
        <p:nvSpPr>
          <p:cNvPr id="5" name="Espaço Reservado para Número de Slide 4"/>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12</a:t>
            </a:fld>
            <a:endParaRPr lang="pt-BR" sz="1600" b="1">
              <a:solidFill>
                <a:schemeClr val="tx1"/>
              </a:solidFill>
              <a:latin typeface="+mj-lt"/>
            </a:endParaRPr>
          </a:p>
        </p:txBody>
      </p:sp>
    </p:spTree>
    <p:extLst>
      <p:ext uri="{BB962C8B-B14F-4D97-AF65-F5344CB8AC3E}">
        <p14:creationId xmlns:p14="http://schemas.microsoft.com/office/powerpoint/2010/main" val="10326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899403"/>
            <a:ext cx="8208963" cy="1223962"/>
          </a:xfrm>
        </p:spPr>
        <p:txBody>
          <a:bodyPr>
            <a:normAutofit/>
          </a:bodyPr>
          <a:lstStyle/>
          <a:p>
            <a:pPr algn="ctr"/>
            <a:r>
              <a:rPr lang="pt-BR" altLang="pt-BR" sz="3600" dirty="0">
                <a:solidFill>
                  <a:srgbClr val="9900CC"/>
                </a:solidFill>
              </a:rPr>
              <a:t>GESTÃO DE RECURSOS HUMANOS</a:t>
            </a:r>
            <a:br>
              <a:rPr lang="pt-BR" altLang="pt-BR" sz="3600" dirty="0">
                <a:solidFill>
                  <a:srgbClr val="9900CC"/>
                </a:solidFill>
              </a:rPr>
            </a:br>
            <a:r>
              <a:rPr lang="pt-BR" altLang="pt-BR" sz="3600" dirty="0">
                <a:solidFill>
                  <a:srgbClr val="9900CC"/>
                </a:solidFill>
              </a:rPr>
              <a:t>NA DIVISIONALIZAÇÃO</a:t>
            </a:r>
          </a:p>
        </p:txBody>
      </p:sp>
      <p:sp>
        <p:nvSpPr>
          <p:cNvPr id="3" name="Rectangle 3"/>
          <p:cNvSpPr>
            <a:spLocks noChangeArrowheads="1"/>
          </p:cNvSpPr>
          <p:nvPr/>
        </p:nvSpPr>
        <p:spPr bwMode="auto">
          <a:xfrm>
            <a:off x="611188" y="3744203"/>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mj-lt"/>
              </a:rPr>
              <a:t>Exige-se a coordenação e integração das </a:t>
            </a:r>
            <a:r>
              <a:rPr lang="pt-BR" altLang="pt-BR" b="1" dirty="0" err="1">
                <a:solidFill>
                  <a:srgbClr val="008000"/>
                </a:solidFill>
                <a:latin typeface="+mj-lt"/>
              </a:rPr>
              <a:t>subfunções</a:t>
            </a:r>
            <a:r>
              <a:rPr lang="pt-BR" altLang="pt-BR" b="1" dirty="0">
                <a:solidFill>
                  <a:srgbClr val="008000"/>
                </a:solidFill>
                <a:latin typeface="+mj-lt"/>
              </a:rPr>
              <a:t> de pessoal, tais como treinamento, remuneração e </a:t>
            </a:r>
            <a:r>
              <a:rPr lang="pt-BR" altLang="pt-BR" b="1" dirty="0" smtClean="0">
                <a:solidFill>
                  <a:srgbClr val="008000"/>
                </a:solidFill>
                <a:latin typeface="+mj-lt"/>
              </a:rPr>
              <a:t>recrutamento</a:t>
            </a:r>
            <a:endParaRPr lang="pt-BR" altLang="pt-BR" b="1" dirty="0">
              <a:solidFill>
                <a:srgbClr val="008000"/>
              </a:solidFill>
              <a:latin typeface="+mj-lt"/>
            </a:endParaRPr>
          </a:p>
        </p:txBody>
      </p:sp>
      <p:sp>
        <p:nvSpPr>
          <p:cNvPr id="4" name="Rectangle 4"/>
          <p:cNvSpPr>
            <a:spLocks noChangeArrowheads="1"/>
          </p:cNvSpPr>
          <p:nvPr/>
        </p:nvSpPr>
        <p:spPr bwMode="auto">
          <a:xfrm>
            <a:off x="539750" y="5406315"/>
            <a:ext cx="8099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FF"/>
                </a:solidFill>
                <a:latin typeface="+mj-lt"/>
              </a:rPr>
              <a:t>A gestão de recursos humanos move-se em direção à prestação de serviços aos </a:t>
            </a:r>
            <a:r>
              <a:rPr lang="pt-BR" altLang="pt-BR" b="1" dirty="0" smtClean="0">
                <a:solidFill>
                  <a:srgbClr val="0000FF"/>
                </a:solidFill>
                <a:latin typeface="+mj-lt"/>
              </a:rPr>
              <a:t>negócios</a:t>
            </a:r>
            <a:endParaRPr lang="pt-BR" altLang="pt-BR" b="1" dirty="0">
              <a:solidFill>
                <a:srgbClr val="0000FF"/>
              </a:solidFill>
              <a:latin typeface="+mj-lt"/>
            </a:endParaRPr>
          </a:p>
        </p:txBody>
      </p:sp>
      <p:sp>
        <p:nvSpPr>
          <p:cNvPr id="5" name="Rectangle 5"/>
          <p:cNvSpPr>
            <a:spLocks noChangeArrowheads="1"/>
          </p:cNvSpPr>
          <p:nvPr/>
        </p:nvSpPr>
        <p:spPr bwMode="auto">
          <a:xfrm>
            <a:off x="611188" y="2525003"/>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mj-lt"/>
              </a:rPr>
              <a:t>Faz-se necessário gerenciar os recursos humanos distintamente em cada </a:t>
            </a:r>
            <a:r>
              <a:rPr lang="pt-BR" altLang="pt-BR" b="1" dirty="0" smtClean="0">
                <a:solidFill>
                  <a:srgbClr val="FF3300"/>
                </a:solidFill>
                <a:latin typeface="+mj-lt"/>
              </a:rPr>
              <a:t>divisão</a:t>
            </a:r>
            <a:endParaRPr lang="pt-BR" altLang="pt-BR" b="1" dirty="0">
              <a:solidFill>
                <a:srgbClr val="FF3300"/>
              </a:solidFill>
              <a:latin typeface="+mj-lt"/>
            </a:endParaRPr>
          </a:p>
        </p:txBody>
      </p:sp>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13</a:t>
            </a:fld>
            <a:endParaRPr lang="pt-BR" sz="1600" b="1" dirty="0">
              <a:solidFill>
                <a:schemeClr val="tx1"/>
              </a:solidFill>
              <a:latin typeface="+mj-lt"/>
            </a:endParaRPr>
          </a:p>
        </p:txBody>
      </p:sp>
    </p:spTree>
    <p:extLst>
      <p:ext uri="{BB962C8B-B14F-4D97-AF65-F5344CB8AC3E}">
        <p14:creationId xmlns:p14="http://schemas.microsoft.com/office/powerpoint/2010/main" val="145237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682293"/>
            <a:ext cx="8208963" cy="1223963"/>
          </a:xfrm>
        </p:spPr>
        <p:txBody>
          <a:bodyPr>
            <a:normAutofit/>
          </a:bodyPr>
          <a:lstStyle/>
          <a:p>
            <a:pPr algn="ctr"/>
            <a:r>
              <a:rPr lang="pt-BR" altLang="pt-BR" sz="3600" dirty="0">
                <a:solidFill>
                  <a:srgbClr val="9900CC"/>
                </a:solidFill>
              </a:rPr>
              <a:t>GESTÃO DE RECURSOS HUMANOS</a:t>
            </a:r>
            <a:br>
              <a:rPr lang="pt-BR" altLang="pt-BR" sz="3600" dirty="0">
                <a:solidFill>
                  <a:srgbClr val="9900CC"/>
                </a:solidFill>
              </a:rPr>
            </a:br>
            <a:r>
              <a:rPr lang="pt-BR" altLang="pt-BR" sz="3600" dirty="0">
                <a:solidFill>
                  <a:srgbClr val="9900CC"/>
                </a:solidFill>
              </a:rPr>
              <a:t>NA DIVISIONALIZAÇÃO</a:t>
            </a:r>
          </a:p>
        </p:txBody>
      </p:sp>
      <p:sp>
        <p:nvSpPr>
          <p:cNvPr id="3" name="Rectangle 3"/>
          <p:cNvSpPr>
            <a:spLocks noChangeArrowheads="1"/>
          </p:cNvSpPr>
          <p:nvPr/>
        </p:nvSpPr>
        <p:spPr bwMode="auto">
          <a:xfrm>
            <a:off x="611188" y="3789040"/>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mj-lt"/>
              </a:rPr>
              <a:t>Passa a haver por um relacionamento recíproco e interdependente entre o planejamento estratégico e a função de recursos </a:t>
            </a:r>
            <a:r>
              <a:rPr lang="pt-BR" altLang="pt-BR" b="1" dirty="0" smtClean="0">
                <a:solidFill>
                  <a:srgbClr val="008000"/>
                </a:solidFill>
                <a:latin typeface="+mj-lt"/>
              </a:rPr>
              <a:t>humanos</a:t>
            </a:r>
            <a:endParaRPr lang="pt-BR" altLang="pt-BR" b="1" dirty="0">
              <a:solidFill>
                <a:srgbClr val="008000"/>
              </a:solidFill>
              <a:latin typeface="+mj-lt"/>
            </a:endParaRPr>
          </a:p>
        </p:txBody>
      </p:sp>
      <p:sp>
        <p:nvSpPr>
          <p:cNvPr id="4" name="Rectangle 4"/>
          <p:cNvSpPr>
            <a:spLocks noChangeArrowheads="1"/>
          </p:cNvSpPr>
          <p:nvPr/>
        </p:nvSpPr>
        <p:spPr bwMode="auto">
          <a:xfrm>
            <a:off x="539750" y="5013176"/>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FF"/>
                </a:solidFill>
                <a:latin typeface="+mj-lt"/>
              </a:rPr>
              <a:t>A relativa rigidez das divisões ainda não permite a participação proativa no processo de planejamento </a:t>
            </a:r>
            <a:r>
              <a:rPr lang="pt-BR" altLang="pt-BR" b="1" dirty="0" smtClean="0">
                <a:solidFill>
                  <a:srgbClr val="0000FF"/>
                </a:solidFill>
                <a:latin typeface="+mj-lt"/>
              </a:rPr>
              <a:t>estratégico</a:t>
            </a:r>
            <a:endParaRPr lang="pt-BR" altLang="pt-BR" b="1" dirty="0">
              <a:solidFill>
                <a:srgbClr val="0000FF"/>
              </a:solidFill>
              <a:latin typeface="+mj-lt"/>
            </a:endParaRPr>
          </a:p>
        </p:txBody>
      </p:sp>
      <p:sp>
        <p:nvSpPr>
          <p:cNvPr id="5" name="Rectangle 5"/>
          <p:cNvSpPr>
            <a:spLocks noChangeArrowheads="1"/>
          </p:cNvSpPr>
          <p:nvPr/>
        </p:nvSpPr>
        <p:spPr bwMode="auto">
          <a:xfrm>
            <a:off x="644041" y="1916832"/>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mj-lt"/>
              </a:rPr>
              <a:t>O modelo de "prestação de serviços aos negócios" enfatiza coleta constante de informação sobre a satisfação dos clientes de linha, assim como a comparação dos serviços com fornecedores </a:t>
            </a:r>
            <a:r>
              <a:rPr lang="pt-BR" altLang="pt-BR" b="1" dirty="0" smtClean="0">
                <a:solidFill>
                  <a:srgbClr val="FF3300"/>
                </a:solidFill>
                <a:latin typeface="+mj-lt"/>
              </a:rPr>
              <a:t>externos</a:t>
            </a:r>
            <a:endParaRPr lang="pt-BR" altLang="pt-BR" b="1" dirty="0">
              <a:solidFill>
                <a:srgbClr val="FF3300"/>
              </a:solidFill>
              <a:latin typeface="+mj-lt"/>
            </a:endParaRPr>
          </a:p>
        </p:txBody>
      </p:sp>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14</a:t>
            </a:fld>
            <a:endParaRPr lang="pt-BR" sz="1600" b="1">
              <a:solidFill>
                <a:schemeClr val="tx1"/>
              </a:solidFill>
              <a:latin typeface="+mj-lt"/>
            </a:endParaRPr>
          </a:p>
        </p:txBody>
      </p:sp>
    </p:spTree>
    <p:extLst>
      <p:ext uri="{BB962C8B-B14F-4D97-AF65-F5344CB8AC3E}">
        <p14:creationId xmlns:p14="http://schemas.microsoft.com/office/powerpoint/2010/main" val="2122517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608401"/>
            <a:ext cx="8208963" cy="1223963"/>
          </a:xfrm>
        </p:spPr>
        <p:txBody>
          <a:bodyPr>
            <a:normAutofit/>
          </a:bodyPr>
          <a:lstStyle/>
          <a:p>
            <a:pPr algn="ctr"/>
            <a:r>
              <a:rPr lang="pt-BR" altLang="pt-BR" sz="3600" dirty="0">
                <a:solidFill>
                  <a:srgbClr val="9900CC"/>
                </a:solidFill>
              </a:rPr>
              <a:t>GESTÃO DA </a:t>
            </a:r>
            <a:r>
              <a:rPr lang="pt-BR" altLang="pt-BR" sz="3600" dirty="0" smtClean="0">
                <a:solidFill>
                  <a:srgbClr val="9900CC"/>
                </a:solidFill>
              </a:rPr>
              <a:t>PRODUÇÃO </a:t>
            </a:r>
            <a:r>
              <a:rPr lang="pt-BR" altLang="pt-BR" sz="3600" dirty="0">
                <a:solidFill>
                  <a:srgbClr val="9900CC"/>
                </a:solidFill>
              </a:rPr>
              <a:t/>
            </a:r>
            <a:br>
              <a:rPr lang="pt-BR" altLang="pt-BR" sz="3600" dirty="0">
                <a:solidFill>
                  <a:srgbClr val="9900CC"/>
                </a:solidFill>
              </a:rPr>
            </a:br>
            <a:r>
              <a:rPr lang="pt-BR" altLang="pt-BR" sz="3600" dirty="0">
                <a:solidFill>
                  <a:srgbClr val="9900CC"/>
                </a:solidFill>
              </a:rPr>
              <a:t>NA DIVISIONALIZAÇÃO</a:t>
            </a:r>
          </a:p>
        </p:txBody>
      </p:sp>
      <p:sp>
        <p:nvSpPr>
          <p:cNvPr id="3" name="Rectangle 4"/>
          <p:cNvSpPr>
            <a:spLocks noChangeArrowheads="1"/>
          </p:cNvSpPr>
          <p:nvPr/>
        </p:nvSpPr>
        <p:spPr bwMode="auto">
          <a:xfrm>
            <a:off x="611188" y="3284984"/>
            <a:ext cx="8099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FF"/>
                </a:solidFill>
                <a:latin typeface="+mj-lt"/>
              </a:rPr>
              <a:t>A gestão da </a:t>
            </a:r>
            <a:r>
              <a:rPr lang="pt-BR" altLang="pt-BR" b="1" dirty="0" smtClean="0">
                <a:solidFill>
                  <a:srgbClr val="0000FF"/>
                </a:solidFill>
                <a:latin typeface="+mj-lt"/>
              </a:rPr>
              <a:t>produção </a:t>
            </a:r>
            <a:r>
              <a:rPr lang="pt-BR" altLang="pt-BR" b="1" dirty="0">
                <a:solidFill>
                  <a:srgbClr val="0000FF"/>
                </a:solidFill>
                <a:latin typeface="+mj-lt"/>
              </a:rPr>
              <a:t>procura ativamente identificar os desenvolvimentos e as tendências de longo prazo que podem ter impacto significativo no sucesso da organização </a:t>
            </a:r>
            <a:r>
              <a:rPr lang="pt-BR" altLang="pt-BR" b="1" dirty="0" smtClean="0">
                <a:solidFill>
                  <a:srgbClr val="0000FF"/>
                </a:solidFill>
                <a:latin typeface="+mj-lt"/>
              </a:rPr>
              <a:t>da produção</a:t>
            </a:r>
            <a:endParaRPr lang="pt-BR" altLang="pt-BR" b="1" dirty="0">
              <a:solidFill>
                <a:srgbClr val="0000FF"/>
              </a:solidFill>
              <a:latin typeface="+mj-lt"/>
            </a:endParaRPr>
          </a:p>
        </p:txBody>
      </p:sp>
      <p:sp>
        <p:nvSpPr>
          <p:cNvPr id="4" name="Rectangle 5"/>
          <p:cNvSpPr>
            <a:spLocks noChangeArrowheads="1"/>
          </p:cNvSpPr>
          <p:nvPr/>
        </p:nvSpPr>
        <p:spPr bwMode="auto">
          <a:xfrm>
            <a:off x="611188" y="1916832"/>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mj-lt"/>
              </a:rPr>
              <a:t>A empresa espera que a </a:t>
            </a:r>
            <a:r>
              <a:rPr lang="pt-BR" altLang="pt-BR" b="1" dirty="0" smtClean="0">
                <a:solidFill>
                  <a:srgbClr val="FF3300"/>
                </a:solidFill>
                <a:latin typeface="+mj-lt"/>
              </a:rPr>
              <a:t>produção </a:t>
            </a:r>
            <a:r>
              <a:rPr lang="pt-BR" altLang="pt-BR" b="1" dirty="0">
                <a:solidFill>
                  <a:srgbClr val="FF3300"/>
                </a:solidFill>
                <a:latin typeface="+mj-lt"/>
              </a:rPr>
              <a:t>forneça apoio válido e significativo para sua estratégia competitiva </a:t>
            </a:r>
            <a:r>
              <a:rPr lang="pt-BR" altLang="pt-BR" b="1" dirty="0" smtClean="0">
                <a:solidFill>
                  <a:srgbClr val="FF3300"/>
                </a:solidFill>
                <a:latin typeface="+mj-lt"/>
              </a:rPr>
              <a:t>global</a:t>
            </a:r>
            <a:endParaRPr lang="pt-BR" altLang="pt-BR" b="1" dirty="0">
              <a:solidFill>
                <a:srgbClr val="FF3300"/>
              </a:solidFill>
              <a:latin typeface="+mj-lt"/>
            </a:endParaRPr>
          </a:p>
        </p:txBody>
      </p:sp>
      <p:sp>
        <p:nvSpPr>
          <p:cNvPr id="5" name="Rectangle 6"/>
          <p:cNvSpPr>
            <a:spLocks noChangeArrowheads="1"/>
          </p:cNvSpPr>
          <p:nvPr/>
        </p:nvSpPr>
        <p:spPr bwMode="auto">
          <a:xfrm>
            <a:off x="598488" y="5013176"/>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mj-lt"/>
              </a:rPr>
              <a:t>A </a:t>
            </a:r>
            <a:r>
              <a:rPr lang="pt-BR" altLang="pt-BR" b="1" dirty="0" smtClean="0">
                <a:solidFill>
                  <a:srgbClr val="008000"/>
                </a:solidFill>
                <a:latin typeface="+mj-lt"/>
              </a:rPr>
              <a:t>produção </a:t>
            </a:r>
            <a:r>
              <a:rPr lang="pt-BR" altLang="pt-BR" b="1" dirty="0">
                <a:solidFill>
                  <a:srgbClr val="008000"/>
                </a:solidFill>
                <a:latin typeface="+mj-lt"/>
              </a:rPr>
              <a:t>traduz a estratégia de negócios em termos de implicações e do significado de sua terminologia para a </a:t>
            </a:r>
            <a:r>
              <a:rPr lang="pt-BR" altLang="pt-BR" b="1" dirty="0" smtClean="0">
                <a:solidFill>
                  <a:srgbClr val="008000"/>
                </a:solidFill>
                <a:latin typeface="+mj-lt"/>
              </a:rPr>
              <a:t>produção</a:t>
            </a:r>
            <a:endParaRPr lang="pt-BR" altLang="pt-BR" b="1" dirty="0">
              <a:solidFill>
                <a:srgbClr val="008000"/>
              </a:solidFill>
              <a:latin typeface="+mj-lt"/>
            </a:endParaRPr>
          </a:p>
        </p:txBody>
      </p:sp>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15</a:t>
            </a:fld>
            <a:endParaRPr lang="pt-BR" sz="1600" b="1">
              <a:solidFill>
                <a:schemeClr val="tx1"/>
              </a:solidFill>
              <a:latin typeface="+mj-lt"/>
            </a:endParaRPr>
          </a:p>
        </p:txBody>
      </p:sp>
    </p:spTree>
    <p:extLst>
      <p:ext uri="{BB962C8B-B14F-4D97-AF65-F5344CB8AC3E}">
        <p14:creationId xmlns:p14="http://schemas.microsoft.com/office/powerpoint/2010/main" val="3641856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794469"/>
            <a:ext cx="8208963" cy="1223963"/>
          </a:xfrm>
        </p:spPr>
        <p:txBody>
          <a:bodyPr>
            <a:normAutofit/>
          </a:bodyPr>
          <a:lstStyle/>
          <a:p>
            <a:pPr algn="ctr"/>
            <a:r>
              <a:rPr lang="pt-BR" altLang="pt-BR" sz="3600" b="1" dirty="0">
                <a:solidFill>
                  <a:srgbClr val="9900CC"/>
                </a:solidFill>
              </a:rPr>
              <a:t>GESTÃO DA </a:t>
            </a:r>
            <a:r>
              <a:rPr lang="pt-BR" altLang="pt-BR" sz="3600" b="1" dirty="0" smtClean="0">
                <a:solidFill>
                  <a:srgbClr val="9900CC"/>
                </a:solidFill>
              </a:rPr>
              <a:t>PRODUÇÃO</a:t>
            </a:r>
            <a:r>
              <a:rPr lang="pt-BR" altLang="pt-BR" sz="3600" b="1" dirty="0">
                <a:solidFill>
                  <a:srgbClr val="9900CC"/>
                </a:solidFill>
              </a:rPr>
              <a:t/>
            </a:r>
            <a:br>
              <a:rPr lang="pt-BR" altLang="pt-BR" sz="3600" b="1" dirty="0">
                <a:solidFill>
                  <a:srgbClr val="9900CC"/>
                </a:solidFill>
              </a:rPr>
            </a:br>
            <a:r>
              <a:rPr lang="pt-BR" altLang="pt-BR" sz="3600" b="1" dirty="0">
                <a:solidFill>
                  <a:srgbClr val="9900CC"/>
                </a:solidFill>
              </a:rPr>
              <a:t>NA DIVISIONALIZAÇÃO</a:t>
            </a:r>
            <a:endParaRPr lang="pt-BR" altLang="pt-BR" sz="3600" b="1" dirty="0">
              <a:solidFill>
                <a:srgbClr val="9900CC"/>
              </a:solidFill>
              <a:latin typeface="Arial" charset="0"/>
            </a:endParaRPr>
          </a:p>
        </p:txBody>
      </p:sp>
      <p:sp>
        <p:nvSpPr>
          <p:cNvPr id="3" name="Rectangle 3"/>
          <p:cNvSpPr>
            <a:spLocks noChangeArrowheads="1"/>
          </p:cNvSpPr>
          <p:nvPr/>
        </p:nvSpPr>
        <p:spPr bwMode="auto">
          <a:xfrm>
            <a:off x="539750" y="4005064"/>
            <a:ext cx="80994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Arial" charset="0"/>
              </a:rPr>
              <a:t>A interação, porém, entre a gestão da </a:t>
            </a:r>
            <a:r>
              <a:rPr lang="pt-BR" altLang="pt-BR" b="1" dirty="0" smtClean="0">
                <a:solidFill>
                  <a:srgbClr val="008000"/>
                </a:solidFill>
                <a:latin typeface="Arial" charset="0"/>
              </a:rPr>
              <a:t>produção </a:t>
            </a:r>
            <a:r>
              <a:rPr lang="pt-BR" altLang="pt-BR" b="1" dirty="0">
                <a:solidFill>
                  <a:srgbClr val="008000"/>
                </a:solidFill>
                <a:latin typeface="Arial" charset="0"/>
              </a:rPr>
              <a:t>e a alta gerência é unidirecional, não havendo nem  a possibilidades de a </a:t>
            </a:r>
            <a:r>
              <a:rPr lang="pt-BR" altLang="pt-BR" b="1" dirty="0" smtClean="0">
                <a:solidFill>
                  <a:srgbClr val="008000"/>
                </a:solidFill>
                <a:latin typeface="Arial" charset="0"/>
              </a:rPr>
              <a:t>produção </a:t>
            </a:r>
            <a:r>
              <a:rPr lang="pt-BR" altLang="pt-BR" b="1" dirty="0">
                <a:solidFill>
                  <a:srgbClr val="008000"/>
                </a:solidFill>
                <a:latin typeface="Arial" charset="0"/>
              </a:rPr>
              <a:t>intervir na formulação da estratégia empresarial, nem de a equipe de planejamento estratégico ou das outras áreas funcionais intervirem na </a:t>
            </a:r>
            <a:r>
              <a:rPr lang="pt-BR" altLang="pt-BR" b="1" dirty="0" smtClean="0">
                <a:solidFill>
                  <a:srgbClr val="008000"/>
                </a:solidFill>
                <a:latin typeface="Arial" charset="0"/>
              </a:rPr>
              <a:t>produção</a:t>
            </a:r>
            <a:endParaRPr lang="pt-BR" altLang="pt-BR" b="1" dirty="0">
              <a:solidFill>
                <a:srgbClr val="008000"/>
              </a:solidFill>
              <a:latin typeface="Arial" charset="0"/>
            </a:endParaRPr>
          </a:p>
        </p:txBody>
      </p:sp>
      <p:sp>
        <p:nvSpPr>
          <p:cNvPr id="4" name="Rectangle 4"/>
          <p:cNvSpPr>
            <a:spLocks noChangeArrowheads="1"/>
          </p:cNvSpPr>
          <p:nvPr/>
        </p:nvSpPr>
        <p:spPr bwMode="auto">
          <a:xfrm>
            <a:off x="539750" y="2060848"/>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Arial" charset="0"/>
              </a:rPr>
              <a:t>A gerência da empresa reconhece o valor de se ter uma estratégia de </a:t>
            </a:r>
            <a:r>
              <a:rPr lang="pt-BR" altLang="pt-BR" b="1" dirty="0" smtClean="0">
                <a:solidFill>
                  <a:srgbClr val="FF3300"/>
                </a:solidFill>
                <a:latin typeface="Arial" charset="0"/>
              </a:rPr>
              <a:t>produção </a:t>
            </a:r>
            <a:r>
              <a:rPr lang="pt-BR" altLang="pt-BR" b="1" dirty="0">
                <a:solidFill>
                  <a:srgbClr val="FF3300"/>
                </a:solidFill>
                <a:latin typeface="Arial" charset="0"/>
              </a:rPr>
              <a:t>e começa a empregar instrumentos, tais como organograma e declaração de missão para estruturar e guiar as atividades da manufatura por um horizonte de tempo ampliado</a:t>
            </a:r>
            <a:r>
              <a:rPr lang="pt-BR" altLang="pt-BR" b="1" dirty="0" smtClean="0">
                <a:solidFill>
                  <a:srgbClr val="FF3300"/>
                </a:solidFill>
                <a:latin typeface="Arial" charset="0"/>
              </a:rPr>
              <a:t>.</a:t>
            </a:r>
            <a:endParaRPr lang="pt-BR" altLang="pt-BR" b="1" dirty="0">
              <a:solidFill>
                <a:srgbClr val="FF3300"/>
              </a:solidFill>
              <a:latin typeface="Arial" charset="0"/>
            </a:endParaRPr>
          </a:p>
        </p:txBody>
      </p:sp>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16</a:t>
            </a:fld>
            <a:endParaRPr lang="pt-BR" sz="1600" b="1" dirty="0">
              <a:solidFill>
                <a:schemeClr val="tx1"/>
              </a:solidFill>
              <a:latin typeface="+mj-lt"/>
            </a:endParaRPr>
          </a:p>
        </p:txBody>
      </p:sp>
    </p:spTree>
    <p:extLst>
      <p:ext uri="{BB962C8B-B14F-4D97-AF65-F5344CB8AC3E}">
        <p14:creationId xmlns:p14="http://schemas.microsoft.com/office/powerpoint/2010/main" val="1954444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17</a:t>
            </a:fld>
            <a:endParaRPr lang="pt-BR" sz="1600" b="1">
              <a:solidFill>
                <a:schemeClr val="tx1"/>
              </a:solidFill>
              <a:latin typeface="+mj-lt"/>
            </a:endParaRPr>
          </a:p>
        </p:txBody>
      </p:sp>
      <p:sp>
        <p:nvSpPr>
          <p:cNvPr id="3" name="Rectangle 2"/>
          <p:cNvSpPr txBox="1">
            <a:spLocks noChangeArrowheads="1"/>
          </p:cNvSpPr>
          <p:nvPr/>
        </p:nvSpPr>
        <p:spPr>
          <a:xfrm>
            <a:off x="395288" y="892175"/>
            <a:ext cx="8353425" cy="1889125"/>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3200" dirty="0" smtClean="0">
                <a:solidFill>
                  <a:srgbClr val="FF3300"/>
                </a:solidFill>
              </a:rPr>
              <a:t>CAPÍTULO 2</a:t>
            </a:r>
            <a:r>
              <a:rPr lang="pt-BR" altLang="pt-BR" sz="3200" dirty="0" smtClean="0">
                <a:solidFill>
                  <a:srgbClr val="003399"/>
                </a:solidFill>
              </a:rPr>
              <a:t/>
            </a:r>
            <a:br>
              <a:rPr lang="pt-BR" altLang="pt-BR" sz="3200" dirty="0" smtClean="0">
                <a:solidFill>
                  <a:srgbClr val="003399"/>
                </a:solidFill>
              </a:rPr>
            </a:br>
            <a:r>
              <a:rPr lang="pt-BR" altLang="pt-BR" sz="3200" dirty="0" smtClean="0">
                <a:solidFill>
                  <a:srgbClr val="003399"/>
                </a:solidFill>
              </a:rPr>
              <a:t/>
            </a:r>
            <a:br>
              <a:rPr lang="pt-BR" altLang="pt-BR" sz="3200" dirty="0" smtClean="0">
                <a:solidFill>
                  <a:srgbClr val="003399"/>
                </a:solidFill>
              </a:rPr>
            </a:br>
            <a:r>
              <a:rPr lang="pt-BR" altLang="pt-BR" sz="3200" dirty="0" smtClean="0">
                <a:solidFill>
                  <a:srgbClr val="0000FF"/>
                </a:solidFill>
              </a:rPr>
              <a:t>DIMENSÕES COMPETITIVAS DA ESTRATÉGIA DE RECURSOS HUMANOS</a:t>
            </a:r>
            <a:endParaRPr lang="pt-BR" altLang="pt-BR" sz="3200" dirty="0" smtClean="0"/>
          </a:p>
        </p:txBody>
      </p:sp>
      <p:sp>
        <p:nvSpPr>
          <p:cNvPr id="4" name="Rectangle 6"/>
          <p:cNvSpPr>
            <a:spLocks noChangeArrowheads="1"/>
          </p:cNvSpPr>
          <p:nvPr/>
        </p:nvSpPr>
        <p:spPr bwMode="auto">
          <a:xfrm>
            <a:off x="1981200" y="4368800"/>
            <a:ext cx="65516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dirty="0">
                <a:solidFill>
                  <a:srgbClr val="009900"/>
                </a:solidFill>
                <a:cs typeface="Times New Roman" pitchFamily="18" charset="0"/>
              </a:rPr>
              <a:t>2. </a:t>
            </a:r>
            <a:r>
              <a:rPr kumimoji="0" lang="pt-BR" altLang="pt-BR" sz="2400" dirty="0">
                <a:solidFill>
                  <a:srgbClr val="009900"/>
                </a:solidFill>
              </a:rPr>
              <a:t>Aprendizagem organizacional </a:t>
            </a:r>
          </a:p>
        </p:txBody>
      </p:sp>
      <p:sp>
        <p:nvSpPr>
          <p:cNvPr id="6" name="Rectangle 7"/>
          <p:cNvSpPr>
            <a:spLocks noChangeArrowheads="1"/>
          </p:cNvSpPr>
          <p:nvPr/>
        </p:nvSpPr>
        <p:spPr bwMode="auto">
          <a:xfrm>
            <a:off x="1295400" y="3319463"/>
            <a:ext cx="73088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CC0099"/>
                </a:solidFill>
                <a:cs typeface="Times New Roman" pitchFamily="18" charset="0"/>
              </a:rPr>
              <a:t>1. </a:t>
            </a:r>
            <a:r>
              <a:rPr kumimoji="0" lang="pt-BR" altLang="pt-BR" sz="2400">
                <a:solidFill>
                  <a:srgbClr val="CC0099"/>
                </a:solidFill>
              </a:rPr>
              <a:t>Constituição da rede de trabalho baseada em equipes </a:t>
            </a:r>
          </a:p>
        </p:txBody>
      </p:sp>
      <p:sp>
        <p:nvSpPr>
          <p:cNvPr id="7" name="Rectangle 9"/>
          <p:cNvSpPr>
            <a:spLocks noChangeArrowheads="1"/>
          </p:cNvSpPr>
          <p:nvPr/>
        </p:nvSpPr>
        <p:spPr bwMode="auto">
          <a:xfrm>
            <a:off x="2341563" y="5419725"/>
            <a:ext cx="65516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dirty="0">
                <a:solidFill>
                  <a:srgbClr val="FF3300"/>
                </a:solidFill>
                <a:cs typeface="Times New Roman" pitchFamily="18" charset="0"/>
              </a:rPr>
              <a:t>3. </a:t>
            </a:r>
            <a:r>
              <a:rPr kumimoji="0" lang="pt-BR" altLang="pt-BR" sz="2400" dirty="0">
                <a:solidFill>
                  <a:srgbClr val="FF3300"/>
                </a:solidFill>
              </a:rPr>
              <a:t>Gestão da cultura organizacional </a:t>
            </a:r>
          </a:p>
        </p:txBody>
      </p:sp>
    </p:spTree>
    <p:extLst>
      <p:ext uri="{BB962C8B-B14F-4D97-AF65-F5344CB8AC3E}">
        <p14:creationId xmlns:p14="http://schemas.microsoft.com/office/powerpoint/2010/main" val="705595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18</a:t>
            </a:fld>
            <a:endParaRPr lang="pt-BR" sz="1600" b="1" dirty="0">
              <a:solidFill>
                <a:schemeClr val="tx1"/>
              </a:solidFill>
              <a:latin typeface="+mj-lt"/>
            </a:endParaRPr>
          </a:p>
        </p:txBody>
      </p:sp>
      <p:sp>
        <p:nvSpPr>
          <p:cNvPr id="3" name="Rectangle 2"/>
          <p:cNvSpPr txBox="1">
            <a:spLocks noChangeArrowheads="1"/>
          </p:cNvSpPr>
          <p:nvPr/>
        </p:nvSpPr>
        <p:spPr>
          <a:xfrm>
            <a:off x="395288" y="1340768"/>
            <a:ext cx="8353425" cy="10239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2800" dirty="0" smtClean="0">
                <a:solidFill>
                  <a:srgbClr val="FF3300"/>
                </a:solidFill>
              </a:rPr>
              <a:t>GESTÃO DA ESTRATÉGIA EMPRESARIAL BASEADA EM NEGÓCIOS </a:t>
            </a:r>
          </a:p>
        </p:txBody>
      </p:sp>
      <p:sp>
        <p:nvSpPr>
          <p:cNvPr id="5" name="Rectangle 3"/>
          <p:cNvSpPr>
            <a:spLocks noChangeArrowheads="1"/>
          </p:cNvSpPr>
          <p:nvPr/>
        </p:nvSpPr>
        <p:spPr bwMode="auto">
          <a:xfrm>
            <a:off x="395288" y="2725068"/>
            <a:ext cx="7993063"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dirty="0">
                <a:solidFill>
                  <a:srgbClr val="0000FF"/>
                </a:solidFill>
              </a:rPr>
              <a:t>Nesse estágio evolutivo, tanto da formulação da estratégia empresarial como das áreas funcionais, as empresas passam a preocupar-se com uma inovação radical de seus produtos, o que exige o aumento da complexidade da tecnologia de produtos e dos sistemas produtivos, das competências e das habilidades dos </a:t>
            </a:r>
            <a:r>
              <a:rPr kumimoji="0" lang="pt-BR" altLang="pt-BR" sz="2400" dirty="0" smtClean="0">
                <a:solidFill>
                  <a:srgbClr val="0000FF"/>
                </a:solidFill>
              </a:rPr>
              <a:t>funcionários</a:t>
            </a:r>
            <a:endParaRPr kumimoji="0" lang="pt-BR" altLang="pt-BR" sz="2400" dirty="0">
              <a:solidFill>
                <a:srgbClr val="0000FF"/>
              </a:solidFill>
            </a:endParaRPr>
          </a:p>
        </p:txBody>
      </p:sp>
    </p:spTree>
    <p:extLst>
      <p:ext uri="{BB962C8B-B14F-4D97-AF65-F5344CB8AC3E}">
        <p14:creationId xmlns:p14="http://schemas.microsoft.com/office/powerpoint/2010/main" val="3549324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244408" y="6356350"/>
            <a:ext cx="442392" cy="365125"/>
          </a:xfrm>
        </p:spPr>
        <p:txBody>
          <a:bodyPr/>
          <a:lstStyle/>
          <a:p>
            <a:fld id="{B92B09ED-5DCD-4173-ADD3-38C51F4AE414}" type="slidenum">
              <a:rPr lang="pt-BR" sz="1600" b="1" smtClean="0">
                <a:solidFill>
                  <a:schemeClr val="tx1"/>
                </a:solidFill>
                <a:latin typeface="+mj-lt"/>
              </a:rPr>
              <a:t>19</a:t>
            </a:fld>
            <a:endParaRPr lang="pt-BR" sz="1600" b="1" dirty="0">
              <a:solidFill>
                <a:schemeClr val="tx1"/>
              </a:solidFill>
              <a:latin typeface="+mj-lt"/>
            </a:endParaRPr>
          </a:p>
        </p:txBody>
      </p:sp>
      <p:sp>
        <p:nvSpPr>
          <p:cNvPr id="3" name="Rectangle 2"/>
          <p:cNvSpPr txBox="1">
            <a:spLocks noChangeArrowheads="1"/>
          </p:cNvSpPr>
          <p:nvPr/>
        </p:nvSpPr>
        <p:spPr>
          <a:xfrm>
            <a:off x="395288" y="404813"/>
            <a:ext cx="8353425" cy="1023937"/>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3200" smtClean="0">
                <a:solidFill>
                  <a:srgbClr val="CC0099"/>
                </a:solidFill>
              </a:rPr>
              <a:t>CRIAÇÃO DE UNIDADES DE NEGÓCIOS </a:t>
            </a:r>
          </a:p>
        </p:txBody>
      </p:sp>
      <p:sp>
        <p:nvSpPr>
          <p:cNvPr id="4" name="Rectangle 3"/>
          <p:cNvSpPr>
            <a:spLocks noChangeArrowheads="1"/>
          </p:cNvSpPr>
          <p:nvPr/>
        </p:nvSpPr>
        <p:spPr bwMode="auto">
          <a:xfrm>
            <a:off x="395288" y="1591585"/>
            <a:ext cx="7993063" cy="13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dirty="0">
                <a:solidFill>
                  <a:srgbClr val="0000FF"/>
                </a:solidFill>
              </a:rPr>
              <a:t>Uma unidade de negócios é o agrupamento de atividades que tenham  amplitude de negócio e atuem com perfeita interação com o </a:t>
            </a:r>
            <a:r>
              <a:rPr kumimoji="0" lang="pt-BR" altLang="pt-BR" sz="2400" dirty="0" smtClean="0">
                <a:solidFill>
                  <a:srgbClr val="0000FF"/>
                </a:solidFill>
              </a:rPr>
              <a:t>ambiente</a:t>
            </a:r>
            <a:endParaRPr kumimoji="0" lang="pt-BR" altLang="pt-BR" sz="2400" dirty="0">
              <a:solidFill>
                <a:srgbClr val="0000FF"/>
              </a:solidFill>
            </a:endParaRPr>
          </a:p>
        </p:txBody>
      </p:sp>
      <p:sp>
        <p:nvSpPr>
          <p:cNvPr id="5" name="Rectangle 3"/>
          <p:cNvSpPr>
            <a:spLocks noChangeArrowheads="1"/>
          </p:cNvSpPr>
          <p:nvPr/>
        </p:nvSpPr>
        <p:spPr bwMode="auto">
          <a:xfrm>
            <a:off x="395288" y="3122150"/>
            <a:ext cx="79930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dirty="0" smtClean="0">
                <a:solidFill>
                  <a:srgbClr val="006600"/>
                </a:solidFill>
              </a:rPr>
              <a:t>Ela </a:t>
            </a:r>
            <a:r>
              <a:rPr kumimoji="0" lang="pt-BR" altLang="pt-BR" sz="2400" dirty="0">
                <a:solidFill>
                  <a:srgbClr val="006600"/>
                </a:solidFill>
              </a:rPr>
              <a:t>representa uma das formas mais interessantes para otimizar os resultados das </a:t>
            </a:r>
            <a:r>
              <a:rPr kumimoji="0" lang="pt-BR" altLang="pt-BR" sz="2400" dirty="0" smtClean="0">
                <a:solidFill>
                  <a:srgbClr val="006600"/>
                </a:solidFill>
              </a:rPr>
              <a:t>empresas </a:t>
            </a:r>
            <a:endParaRPr kumimoji="0" lang="pt-BR" altLang="pt-BR" sz="2400" dirty="0">
              <a:solidFill>
                <a:srgbClr val="006600"/>
              </a:solidFill>
            </a:endParaRPr>
          </a:p>
        </p:txBody>
      </p:sp>
      <p:sp>
        <p:nvSpPr>
          <p:cNvPr id="6" name="Rectangle 3"/>
          <p:cNvSpPr>
            <a:spLocks noChangeArrowheads="1"/>
          </p:cNvSpPr>
          <p:nvPr/>
        </p:nvSpPr>
        <p:spPr bwMode="auto">
          <a:xfrm>
            <a:off x="395288" y="4293096"/>
            <a:ext cx="799306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dirty="0" smtClean="0">
                <a:solidFill>
                  <a:srgbClr val="7030A0"/>
                </a:solidFill>
              </a:rPr>
              <a:t>Isto </a:t>
            </a:r>
            <a:r>
              <a:rPr kumimoji="0" lang="pt-BR" altLang="pt-BR" sz="2400" dirty="0">
                <a:solidFill>
                  <a:srgbClr val="7030A0"/>
                </a:solidFill>
              </a:rPr>
              <a:t>porque cada produto ou conjunto de produtos homogêneos, quanto à sua finalidade maior, representa um negócio e, </a:t>
            </a:r>
            <a:r>
              <a:rPr kumimoji="0" lang="pt-BR" altLang="pt-BR" sz="2400" dirty="0" smtClean="0">
                <a:solidFill>
                  <a:srgbClr val="7030A0"/>
                </a:solidFill>
              </a:rPr>
              <a:t>consequentemente</a:t>
            </a:r>
            <a:r>
              <a:rPr kumimoji="0" lang="pt-BR" altLang="pt-BR" sz="2400" dirty="0">
                <a:solidFill>
                  <a:srgbClr val="7030A0"/>
                </a:solidFill>
              </a:rPr>
              <a:t>, deve ser administrado como tal, apresentando os devidos </a:t>
            </a:r>
            <a:r>
              <a:rPr kumimoji="0" lang="pt-BR" altLang="pt-BR" sz="2400" dirty="0" smtClean="0">
                <a:solidFill>
                  <a:srgbClr val="7030A0"/>
                </a:solidFill>
              </a:rPr>
              <a:t>resultados</a:t>
            </a:r>
            <a:endParaRPr kumimoji="0" lang="pt-BR" altLang="pt-BR" sz="2400" dirty="0">
              <a:solidFill>
                <a:srgbClr val="7030A0"/>
              </a:solidFill>
            </a:endParaRPr>
          </a:p>
        </p:txBody>
      </p:sp>
    </p:spTree>
    <p:extLst>
      <p:ext uri="{BB962C8B-B14F-4D97-AF65-F5344CB8AC3E}">
        <p14:creationId xmlns:p14="http://schemas.microsoft.com/office/powerpoint/2010/main" val="1132188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892175"/>
            <a:ext cx="8353425" cy="188912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3200" dirty="0" smtClean="0">
                <a:solidFill>
                  <a:srgbClr val="FF3300"/>
                </a:solidFill>
              </a:rPr>
              <a:t>CAPÍTULO 1</a:t>
            </a:r>
            <a:r>
              <a:rPr lang="pt-BR" altLang="pt-BR" sz="3200" dirty="0" smtClean="0">
                <a:solidFill>
                  <a:srgbClr val="003399"/>
                </a:solidFill>
              </a:rPr>
              <a:t/>
            </a:r>
            <a:br>
              <a:rPr lang="pt-BR" altLang="pt-BR" sz="3200" dirty="0" smtClean="0">
                <a:solidFill>
                  <a:srgbClr val="003399"/>
                </a:solidFill>
              </a:rPr>
            </a:br>
            <a:r>
              <a:rPr lang="pt-BR" altLang="pt-BR" sz="1000" dirty="0" smtClean="0">
                <a:solidFill>
                  <a:srgbClr val="003399"/>
                </a:solidFill>
              </a:rPr>
              <a:t/>
            </a:r>
            <a:br>
              <a:rPr lang="pt-BR" altLang="pt-BR" sz="1000" dirty="0" smtClean="0">
                <a:solidFill>
                  <a:srgbClr val="003399"/>
                </a:solidFill>
              </a:rPr>
            </a:br>
            <a:r>
              <a:rPr lang="pt-BR" altLang="pt-BR" sz="3200" dirty="0" smtClean="0">
                <a:solidFill>
                  <a:srgbClr val="0000FF"/>
                </a:solidFill>
              </a:rPr>
              <a:t>EVOLUÇÃO DAS</a:t>
            </a:r>
            <a:br>
              <a:rPr lang="pt-BR" altLang="pt-BR" sz="3200" dirty="0" smtClean="0">
                <a:solidFill>
                  <a:srgbClr val="0000FF"/>
                </a:solidFill>
              </a:rPr>
            </a:br>
            <a:r>
              <a:rPr lang="pt-BR" altLang="pt-BR" sz="3200" dirty="0" smtClean="0">
                <a:solidFill>
                  <a:srgbClr val="0000FF"/>
                </a:solidFill>
              </a:rPr>
              <a:t>ESTRATÉGIAS EMPRESARIAIS</a:t>
            </a:r>
            <a:r>
              <a:rPr lang="pt-BR" altLang="pt-BR" sz="3200" dirty="0" smtClean="0"/>
              <a:t> </a:t>
            </a:r>
            <a:endParaRPr lang="pt-BR" altLang="pt-BR" sz="3200" dirty="0"/>
          </a:p>
        </p:txBody>
      </p:sp>
      <p:sp>
        <p:nvSpPr>
          <p:cNvPr id="3" name="Rectangle 6"/>
          <p:cNvSpPr>
            <a:spLocks noChangeArrowheads="1"/>
          </p:cNvSpPr>
          <p:nvPr/>
        </p:nvSpPr>
        <p:spPr bwMode="auto">
          <a:xfrm>
            <a:off x="1981200" y="4987925"/>
            <a:ext cx="655161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2400">
                <a:solidFill>
                  <a:schemeClr val="tx1"/>
                </a:solidFill>
                <a:latin typeface="Times New Roman" pitchFamily="18" charset="0"/>
              </a:defRPr>
            </a:lvl1pPr>
            <a:lvl2pPr indent="-45720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457200" indent="-457200">
              <a:defRPr sz="2400">
                <a:solidFill>
                  <a:schemeClr val="tx1"/>
                </a:solidFill>
                <a:latin typeface="Times New Roman" pitchFamily="18" charset="0"/>
              </a:defRPr>
            </a:lvl4pPr>
            <a:lvl5pPr marL="457200" indent="-457200">
              <a:defRPr sz="2400">
                <a:solidFill>
                  <a:schemeClr val="tx1"/>
                </a:solidFill>
                <a:latin typeface="Times New Roman" pitchFamily="18" charset="0"/>
              </a:defRPr>
            </a:lvl5pPr>
            <a:lvl6pPr marL="914400" indent="-457200" fontAlgn="base">
              <a:spcBef>
                <a:spcPct val="0"/>
              </a:spcBef>
              <a:spcAft>
                <a:spcPct val="0"/>
              </a:spcAft>
              <a:defRPr sz="2400">
                <a:solidFill>
                  <a:schemeClr val="tx1"/>
                </a:solidFill>
                <a:latin typeface="Times New Roman" pitchFamily="18" charset="0"/>
              </a:defRPr>
            </a:lvl6pPr>
            <a:lvl7pPr marL="1371600" indent="-457200" fontAlgn="base">
              <a:spcBef>
                <a:spcPct val="0"/>
              </a:spcBef>
              <a:spcAft>
                <a:spcPct val="0"/>
              </a:spcAft>
              <a:defRPr sz="2400">
                <a:solidFill>
                  <a:schemeClr val="tx1"/>
                </a:solidFill>
                <a:latin typeface="Times New Roman" pitchFamily="18" charset="0"/>
              </a:defRPr>
            </a:lvl7pPr>
            <a:lvl8pPr marL="1828800" indent="-457200" fontAlgn="base">
              <a:spcBef>
                <a:spcPct val="0"/>
              </a:spcBef>
              <a:spcAft>
                <a:spcPct val="0"/>
              </a:spcAft>
              <a:defRPr sz="2400">
                <a:solidFill>
                  <a:schemeClr val="tx1"/>
                </a:solidFill>
                <a:latin typeface="Times New Roman" pitchFamily="18" charset="0"/>
              </a:defRPr>
            </a:lvl8pPr>
            <a:lvl9pPr marL="2286000" indent="-457200" fontAlgn="base">
              <a:spcBef>
                <a:spcPct val="0"/>
              </a:spcBef>
              <a:spcAft>
                <a:spcPct val="0"/>
              </a:spcAft>
              <a:defRPr sz="2400">
                <a:solidFill>
                  <a:schemeClr val="tx1"/>
                </a:solidFill>
                <a:latin typeface="Times New Roman" pitchFamily="18" charset="0"/>
              </a:defRPr>
            </a:lvl9pPr>
          </a:lstStyle>
          <a:p>
            <a:r>
              <a:rPr kumimoji="0" lang="pt-BR" altLang="pt-BR" b="1">
                <a:solidFill>
                  <a:srgbClr val="009900"/>
                </a:solidFill>
                <a:latin typeface="Arial" charset="0"/>
                <a:cs typeface="Times New Roman" pitchFamily="18" charset="0"/>
              </a:rPr>
              <a:t>2. </a:t>
            </a:r>
            <a:r>
              <a:rPr kumimoji="0" lang="pt-BR" altLang="pt-BR" b="1">
                <a:solidFill>
                  <a:srgbClr val="009900"/>
                </a:solidFill>
                <a:latin typeface="Arial" charset="0"/>
              </a:rPr>
              <a:t>Estratégia empresarial baseada na divisionalização </a:t>
            </a:r>
          </a:p>
        </p:txBody>
      </p:sp>
      <p:sp>
        <p:nvSpPr>
          <p:cNvPr id="4" name="Rectangle 7"/>
          <p:cNvSpPr>
            <a:spLocks noChangeArrowheads="1"/>
          </p:cNvSpPr>
          <p:nvPr/>
        </p:nvSpPr>
        <p:spPr bwMode="auto">
          <a:xfrm>
            <a:off x="1295400" y="3319463"/>
            <a:ext cx="73088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2400">
                <a:solidFill>
                  <a:schemeClr val="tx1"/>
                </a:solidFill>
                <a:latin typeface="Times New Roman" pitchFamily="18" charset="0"/>
              </a:defRPr>
            </a:lvl1pPr>
            <a:lvl2pPr indent="-45720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457200" indent="-457200">
              <a:defRPr sz="2400">
                <a:solidFill>
                  <a:schemeClr val="tx1"/>
                </a:solidFill>
                <a:latin typeface="Times New Roman" pitchFamily="18" charset="0"/>
              </a:defRPr>
            </a:lvl4pPr>
            <a:lvl5pPr marL="457200" indent="-457200">
              <a:defRPr sz="2400">
                <a:solidFill>
                  <a:schemeClr val="tx1"/>
                </a:solidFill>
                <a:latin typeface="Times New Roman" pitchFamily="18" charset="0"/>
              </a:defRPr>
            </a:lvl5pPr>
            <a:lvl6pPr marL="914400" indent="-457200" fontAlgn="base">
              <a:spcBef>
                <a:spcPct val="0"/>
              </a:spcBef>
              <a:spcAft>
                <a:spcPct val="0"/>
              </a:spcAft>
              <a:defRPr sz="2400">
                <a:solidFill>
                  <a:schemeClr val="tx1"/>
                </a:solidFill>
                <a:latin typeface="Times New Roman" pitchFamily="18" charset="0"/>
              </a:defRPr>
            </a:lvl6pPr>
            <a:lvl7pPr marL="1371600" indent="-457200" fontAlgn="base">
              <a:spcBef>
                <a:spcPct val="0"/>
              </a:spcBef>
              <a:spcAft>
                <a:spcPct val="0"/>
              </a:spcAft>
              <a:defRPr sz="2400">
                <a:solidFill>
                  <a:schemeClr val="tx1"/>
                </a:solidFill>
                <a:latin typeface="Times New Roman" pitchFamily="18" charset="0"/>
              </a:defRPr>
            </a:lvl7pPr>
            <a:lvl8pPr marL="1828800" indent="-457200" fontAlgn="base">
              <a:spcBef>
                <a:spcPct val="0"/>
              </a:spcBef>
              <a:spcAft>
                <a:spcPct val="0"/>
              </a:spcAft>
              <a:defRPr sz="2400">
                <a:solidFill>
                  <a:schemeClr val="tx1"/>
                </a:solidFill>
                <a:latin typeface="Times New Roman" pitchFamily="18" charset="0"/>
              </a:defRPr>
            </a:lvl8pPr>
            <a:lvl9pPr marL="2286000" indent="-457200" fontAlgn="base">
              <a:spcBef>
                <a:spcPct val="0"/>
              </a:spcBef>
              <a:spcAft>
                <a:spcPct val="0"/>
              </a:spcAft>
              <a:defRPr sz="2400">
                <a:solidFill>
                  <a:schemeClr val="tx1"/>
                </a:solidFill>
                <a:latin typeface="Times New Roman" pitchFamily="18" charset="0"/>
              </a:defRPr>
            </a:lvl9pPr>
          </a:lstStyle>
          <a:p>
            <a:r>
              <a:rPr kumimoji="0" lang="pt-BR" altLang="pt-BR" b="1">
                <a:solidFill>
                  <a:srgbClr val="CC0099"/>
                </a:solidFill>
                <a:latin typeface="Arial" charset="0"/>
                <a:cs typeface="Times New Roman" pitchFamily="18" charset="0"/>
              </a:rPr>
              <a:t>1. </a:t>
            </a:r>
            <a:r>
              <a:rPr kumimoji="0" lang="pt-BR" altLang="pt-BR" b="1">
                <a:solidFill>
                  <a:srgbClr val="CC0099"/>
                </a:solidFill>
                <a:latin typeface="Arial" charset="0"/>
              </a:rPr>
              <a:t>Estratégia empresarial baseada na especialização funcional</a:t>
            </a:r>
            <a:r>
              <a:rPr kumimoji="0" lang="pt-BR" altLang="pt-BR" b="1">
                <a:solidFill>
                  <a:srgbClr val="660066"/>
                </a:solidFill>
                <a:latin typeface="Arial" charset="0"/>
              </a:rPr>
              <a:t> </a:t>
            </a:r>
          </a:p>
        </p:txBody>
      </p:sp>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2</a:t>
            </a:fld>
            <a:endParaRPr lang="pt-BR" sz="1600" b="1">
              <a:solidFill>
                <a:schemeClr val="tx1"/>
              </a:solidFill>
              <a:latin typeface="+mj-lt"/>
            </a:endParaRPr>
          </a:p>
        </p:txBody>
      </p:sp>
    </p:spTree>
    <p:extLst>
      <p:ext uri="{BB962C8B-B14F-4D97-AF65-F5344CB8AC3E}">
        <p14:creationId xmlns:p14="http://schemas.microsoft.com/office/powerpoint/2010/main" val="184141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20</a:t>
            </a:fld>
            <a:endParaRPr lang="pt-BR" sz="1600" b="1">
              <a:solidFill>
                <a:schemeClr val="tx1"/>
              </a:solidFill>
              <a:latin typeface="+mj-lt"/>
            </a:endParaRPr>
          </a:p>
        </p:txBody>
      </p:sp>
      <p:sp>
        <p:nvSpPr>
          <p:cNvPr id="3" name="Rectangle 2"/>
          <p:cNvSpPr>
            <a:spLocks noGrp="1" noChangeArrowheads="1"/>
          </p:cNvSpPr>
          <p:nvPr>
            <p:ph type="title"/>
          </p:nvPr>
        </p:nvSpPr>
        <p:spPr>
          <a:xfrm>
            <a:off x="569425" y="744675"/>
            <a:ext cx="7772400" cy="838200"/>
          </a:xfrm>
        </p:spPr>
        <p:txBody>
          <a:bodyPr>
            <a:normAutofit fontScale="90000"/>
          </a:bodyPr>
          <a:lstStyle/>
          <a:p>
            <a:pPr algn="ctr" eaLnBrk="1" hangingPunct="1"/>
            <a:r>
              <a:rPr lang="pt-BR" altLang="pt-BR" sz="2800" b="1" smtClean="0">
                <a:solidFill>
                  <a:srgbClr val="000099"/>
                </a:solidFill>
                <a:latin typeface="Arial" charset="0"/>
                <a:cs typeface="Times New Roman" pitchFamily="18" charset="0"/>
              </a:rPr>
              <a:t>ESTRATÉGIAS PRESENTES NA GESTÃO DE EMPRESAS MANUFATUREIRAS</a:t>
            </a:r>
            <a:r>
              <a:rPr lang="pt-BR" altLang="pt-BR" sz="2800" b="1" smtClean="0">
                <a:solidFill>
                  <a:srgbClr val="000099"/>
                </a:solidFill>
                <a:latin typeface="Arial" charset="0"/>
              </a:rPr>
              <a:t> </a:t>
            </a:r>
          </a:p>
        </p:txBody>
      </p:sp>
      <p:sp>
        <p:nvSpPr>
          <p:cNvPr id="4" name="Rectangle 3"/>
          <p:cNvSpPr>
            <a:spLocks noChangeArrowheads="1"/>
          </p:cNvSpPr>
          <p:nvPr/>
        </p:nvSpPr>
        <p:spPr bwMode="auto">
          <a:xfrm>
            <a:off x="3139588" y="1705113"/>
            <a:ext cx="3270250" cy="4286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8000"/>
                </a:solidFill>
              </a:rPr>
              <a:t>ESTRATÉGIA CORPORATIVA</a:t>
            </a:r>
          </a:p>
        </p:txBody>
      </p:sp>
      <p:sp>
        <p:nvSpPr>
          <p:cNvPr id="5" name="Text Box 4"/>
          <p:cNvSpPr txBox="1">
            <a:spLocks noChangeArrowheads="1"/>
          </p:cNvSpPr>
          <p:nvPr/>
        </p:nvSpPr>
        <p:spPr bwMode="auto">
          <a:xfrm>
            <a:off x="571013" y="4480063"/>
            <a:ext cx="1770062" cy="9112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0080"/>
                </a:solidFill>
              </a:rPr>
              <a:t>Estratégia de Recursos Humanos</a:t>
            </a:r>
          </a:p>
        </p:txBody>
      </p:sp>
      <p:sp>
        <p:nvSpPr>
          <p:cNvPr id="7" name="Text Box 5"/>
          <p:cNvSpPr txBox="1">
            <a:spLocks noChangeArrowheads="1"/>
          </p:cNvSpPr>
          <p:nvPr/>
        </p:nvSpPr>
        <p:spPr bwMode="auto">
          <a:xfrm>
            <a:off x="5878025" y="4480063"/>
            <a:ext cx="1498600" cy="9112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0080"/>
                </a:solidFill>
              </a:rPr>
              <a:t>Estratégia de</a:t>
            </a:r>
          </a:p>
          <a:p>
            <a:pPr algn="ctr"/>
            <a:r>
              <a:rPr kumimoji="0" lang="pt-BR" altLang="pt-BR" sz="1800">
                <a:solidFill>
                  <a:srgbClr val="000080"/>
                </a:solidFill>
              </a:rPr>
              <a:t>Finanças</a:t>
            </a:r>
          </a:p>
        </p:txBody>
      </p:sp>
      <p:sp>
        <p:nvSpPr>
          <p:cNvPr id="8" name="Text Box 6"/>
          <p:cNvSpPr txBox="1">
            <a:spLocks noChangeArrowheads="1"/>
          </p:cNvSpPr>
          <p:nvPr/>
        </p:nvSpPr>
        <p:spPr bwMode="auto">
          <a:xfrm>
            <a:off x="2477600" y="4480063"/>
            <a:ext cx="1498600" cy="9112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0080"/>
                </a:solidFill>
              </a:rPr>
              <a:t>Estratégia de</a:t>
            </a:r>
          </a:p>
          <a:p>
            <a:pPr algn="ctr"/>
            <a:r>
              <a:rPr kumimoji="0" lang="pt-BR" altLang="pt-BR" sz="1800" i="1">
                <a:solidFill>
                  <a:srgbClr val="000080"/>
                </a:solidFill>
              </a:rPr>
              <a:t>Marketing</a:t>
            </a:r>
          </a:p>
        </p:txBody>
      </p:sp>
      <p:sp>
        <p:nvSpPr>
          <p:cNvPr id="9" name="Text Box 7"/>
          <p:cNvSpPr txBox="1">
            <a:spLocks noChangeArrowheads="1"/>
          </p:cNvSpPr>
          <p:nvPr/>
        </p:nvSpPr>
        <p:spPr bwMode="auto">
          <a:xfrm>
            <a:off x="4111138" y="4480063"/>
            <a:ext cx="1635125" cy="9112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0080"/>
                </a:solidFill>
              </a:rPr>
              <a:t>Estratégia</a:t>
            </a:r>
          </a:p>
          <a:p>
            <a:pPr algn="ctr"/>
            <a:r>
              <a:rPr kumimoji="0" lang="pt-BR" altLang="pt-BR" sz="1800">
                <a:solidFill>
                  <a:srgbClr val="000080"/>
                </a:solidFill>
              </a:rPr>
              <a:t>de</a:t>
            </a:r>
          </a:p>
          <a:p>
            <a:pPr algn="ctr"/>
            <a:r>
              <a:rPr kumimoji="0" lang="pt-BR" altLang="pt-BR" sz="1800">
                <a:solidFill>
                  <a:srgbClr val="000080"/>
                </a:solidFill>
              </a:rPr>
              <a:t>Manufatura</a:t>
            </a:r>
          </a:p>
        </p:txBody>
      </p:sp>
      <p:grpSp>
        <p:nvGrpSpPr>
          <p:cNvPr id="10" name="Group 8"/>
          <p:cNvGrpSpPr>
            <a:grpSpLocks/>
          </p:cNvGrpSpPr>
          <p:nvPr/>
        </p:nvGrpSpPr>
        <p:grpSpPr bwMode="auto">
          <a:xfrm>
            <a:off x="1425088" y="3733938"/>
            <a:ext cx="7234237" cy="779462"/>
            <a:chOff x="971" y="2195"/>
            <a:chExt cx="4557" cy="491"/>
          </a:xfrm>
        </p:grpSpPr>
        <p:sp>
          <p:nvSpPr>
            <p:cNvPr id="11" name="Text Box 9"/>
            <p:cNvSpPr txBox="1">
              <a:spLocks noChangeArrowheads="1"/>
            </p:cNvSpPr>
            <p:nvPr/>
          </p:nvSpPr>
          <p:spPr bwMode="auto">
            <a:xfrm>
              <a:off x="3779" y="2243"/>
              <a:ext cx="174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r>
                <a:rPr kumimoji="0" lang="pt-BR" altLang="pt-BR" sz="1800">
                  <a:solidFill>
                    <a:srgbClr val="000080"/>
                  </a:solidFill>
                </a:rPr>
                <a:t>Estratégias Funcionais</a:t>
              </a:r>
            </a:p>
          </p:txBody>
        </p:sp>
        <p:sp>
          <p:nvSpPr>
            <p:cNvPr id="12" name="Line 10"/>
            <p:cNvSpPr>
              <a:spLocks noChangeShapeType="1"/>
            </p:cNvSpPr>
            <p:nvPr/>
          </p:nvSpPr>
          <p:spPr bwMode="auto">
            <a:xfrm>
              <a:off x="3093" y="2195"/>
              <a:ext cx="0" cy="491"/>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3" name="Line 11"/>
            <p:cNvSpPr>
              <a:spLocks noChangeShapeType="1"/>
            </p:cNvSpPr>
            <p:nvPr/>
          </p:nvSpPr>
          <p:spPr bwMode="auto">
            <a:xfrm>
              <a:off x="4208" y="2454"/>
              <a:ext cx="1" cy="214"/>
            </a:xfrm>
            <a:prstGeom prst="line">
              <a:avLst/>
            </a:prstGeom>
            <a:noFill/>
            <a:ln w="9525">
              <a:solidFill>
                <a:srgbClr val="0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14" name="Line 12"/>
            <p:cNvSpPr>
              <a:spLocks noChangeShapeType="1"/>
            </p:cNvSpPr>
            <p:nvPr/>
          </p:nvSpPr>
          <p:spPr bwMode="auto">
            <a:xfrm>
              <a:off x="2099" y="2465"/>
              <a:ext cx="0" cy="214"/>
            </a:xfrm>
            <a:prstGeom prst="line">
              <a:avLst/>
            </a:prstGeom>
            <a:noFill/>
            <a:ln w="9525">
              <a:solidFill>
                <a:srgbClr val="0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15" name="Line 13"/>
            <p:cNvSpPr>
              <a:spLocks noChangeShapeType="1"/>
            </p:cNvSpPr>
            <p:nvPr/>
          </p:nvSpPr>
          <p:spPr bwMode="auto">
            <a:xfrm>
              <a:off x="971" y="2465"/>
              <a:ext cx="1" cy="214"/>
            </a:xfrm>
            <a:prstGeom prst="line">
              <a:avLst/>
            </a:prstGeom>
            <a:noFill/>
            <a:ln w="9525">
              <a:solidFill>
                <a:srgbClr val="0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16" name="Line 14"/>
            <p:cNvSpPr>
              <a:spLocks noChangeShapeType="1"/>
            </p:cNvSpPr>
            <p:nvPr/>
          </p:nvSpPr>
          <p:spPr bwMode="auto">
            <a:xfrm>
              <a:off x="971" y="2462"/>
              <a:ext cx="3261"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 name="Line 15"/>
            <p:cNvSpPr>
              <a:spLocks noChangeShapeType="1"/>
            </p:cNvSpPr>
            <p:nvPr/>
          </p:nvSpPr>
          <p:spPr bwMode="auto">
            <a:xfrm>
              <a:off x="4231" y="2460"/>
              <a:ext cx="1112" cy="0"/>
            </a:xfrm>
            <a:prstGeom prst="line">
              <a:avLst/>
            </a:prstGeom>
            <a:noFill/>
            <a:ln w="9525" cap="rnd">
              <a:solidFill>
                <a:srgbClr val="000080"/>
              </a:solidFill>
              <a:prstDash val="sysDot"/>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 name="Text Box 16"/>
          <p:cNvSpPr txBox="1">
            <a:spLocks noChangeArrowheads="1"/>
          </p:cNvSpPr>
          <p:nvPr/>
        </p:nvSpPr>
        <p:spPr bwMode="auto">
          <a:xfrm>
            <a:off x="429725" y="5713550"/>
            <a:ext cx="2378075" cy="9112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00"/>
                </a:solidFill>
              </a:rPr>
              <a:t>Dimensões</a:t>
            </a:r>
          </a:p>
          <a:p>
            <a:pPr algn="ctr"/>
            <a:r>
              <a:rPr kumimoji="0" lang="pt-BR" altLang="pt-BR" sz="1800">
                <a:solidFill>
                  <a:srgbClr val="800000"/>
                </a:solidFill>
              </a:rPr>
              <a:t>Competitivas de</a:t>
            </a:r>
          </a:p>
          <a:p>
            <a:pPr algn="ctr"/>
            <a:r>
              <a:rPr kumimoji="0" lang="pt-BR" altLang="pt-BR" sz="1800">
                <a:solidFill>
                  <a:srgbClr val="800000"/>
                </a:solidFill>
              </a:rPr>
              <a:t>Recursos Humanos</a:t>
            </a:r>
          </a:p>
        </p:txBody>
      </p:sp>
      <p:sp>
        <p:nvSpPr>
          <p:cNvPr id="19" name="Line 17"/>
          <p:cNvSpPr>
            <a:spLocks noChangeShapeType="1"/>
          </p:cNvSpPr>
          <p:nvPr/>
        </p:nvSpPr>
        <p:spPr bwMode="auto">
          <a:xfrm>
            <a:off x="1431438" y="5384938"/>
            <a:ext cx="1587" cy="339725"/>
          </a:xfrm>
          <a:prstGeom prst="line">
            <a:avLst/>
          </a:prstGeom>
          <a:noFill/>
          <a:ln w="9525">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20" name="Text Box 18"/>
          <p:cNvSpPr txBox="1">
            <a:spLocks noChangeArrowheads="1"/>
          </p:cNvSpPr>
          <p:nvPr/>
        </p:nvSpPr>
        <p:spPr bwMode="auto">
          <a:xfrm>
            <a:off x="3953975" y="5731013"/>
            <a:ext cx="1962150" cy="912812"/>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00"/>
                </a:solidFill>
              </a:rPr>
              <a:t>Prioridades</a:t>
            </a:r>
          </a:p>
          <a:p>
            <a:pPr algn="ctr"/>
            <a:r>
              <a:rPr kumimoji="0" lang="pt-BR" altLang="pt-BR" sz="1800">
                <a:solidFill>
                  <a:srgbClr val="800000"/>
                </a:solidFill>
              </a:rPr>
              <a:t>Competitivas da</a:t>
            </a:r>
          </a:p>
          <a:p>
            <a:pPr algn="ctr"/>
            <a:r>
              <a:rPr kumimoji="0" lang="pt-BR" altLang="pt-BR" sz="1800">
                <a:solidFill>
                  <a:srgbClr val="800000"/>
                </a:solidFill>
              </a:rPr>
              <a:t>Manufatura</a:t>
            </a:r>
          </a:p>
        </p:txBody>
      </p:sp>
      <p:sp>
        <p:nvSpPr>
          <p:cNvPr id="21" name="Line 19"/>
          <p:cNvSpPr>
            <a:spLocks noChangeShapeType="1"/>
          </p:cNvSpPr>
          <p:nvPr/>
        </p:nvSpPr>
        <p:spPr bwMode="auto">
          <a:xfrm>
            <a:off x="4890600" y="5391288"/>
            <a:ext cx="1588" cy="339725"/>
          </a:xfrm>
          <a:prstGeom prst="line">
            <a:avLst/>
          </a:prstGeom>
          <a:noFill/>
          <a:ln w="9525">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grpSp>
        <p:nvGrpSpPr>
          <p:cNvPr id="22" name="Group 20"/>
          <p:cNvGrpSpPr>
            <a:grpSpLocks/>
          </p:cNvGrpSpPr>
          <p:nvPr/>
        </p:nvGrpSpPr>
        <p:grpSpPr bwMode="auto">
          <a:xfrm>
            <a:off x="2166450" y="2133738"/>
            <a:ext cx="6661150" cy="1603375"/>
            <a:chOff x="1438" y="1187"/>
            <a:chExt cx="4196" cy="1010"/>
          </a:xfrm>
        </p:grpSpPr>
        <p:sp>
          <p:nvSpPr>
            <p:cNvPr id="23" name="Text Box 21"/>
            <p:cNvSpPr txBox="1">
              <a:spLocks noChangeArrowheads="1"/>
            </p:cNvSpPr>
            <p:nvPr/>
          </p:nvSpPr>
          <p:spPr bwMode="auto">
            <a:xfrm>
              <a:off x="3733" y="1208"/>
              <a:ext cx="19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80"/>
                  </a:solidFill>
                </a:rPr>
                <a:t>Estratégias Competitivas</a:t>
              </a:r>
            </a:p>
          </p:txBody>
        </p:sp>
        <p:sp>
          <p:nvSpPr>
            <p:cNvPr id="24" name="Line 22"/>
            <p:cNvSpPr>
              <a:spLocks noChangeShapeType="1"/>
            </p:cNvSpPr>
            <p:nvPr/>
          </p:nvSpPr>
          <p:spPr bwMode="auto">
            <a:xfrm>
              <a:off x="4318" y="1423"/>
              <a:ext cx="0" cy="215"/>
            </a:xfrm>
            <a:prstGeom prst="line">
              <a:avLst/>
            </a:prstGeom>
            <a:noFill/>
            <a:ln w="9525">
              <a:solidFill>
                <a:srgbClr val="8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25" name="Line 23"/>
            <p:cNvSpPr>
              <a:spLocks noChangeShapeType="1"/>
            </p:cNvSpPr>
            <p:nvPr/>
          </p:nvSpPr>
          <p:spPr bwMode="auto">
            <a:xfrm>
              <a:off x="1965" y="1423"/>
              <a:ext cx="1" cy="214"/>
            </a:xfrm>
            <a:prstGeom prst="line">
              <a:avLst/>
            </a:prstGeom>
            <a:noFill/>
            <a:ln w="9525">
              <a:solidFill>
                <a:srgbClr val="8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26" name="Line 24"/>
            <p:cNvSpPr>
              <a:spLocks noChangeShapeType="1"/>
            </p:cNvSpPr>
            <p:nvPr/>
          </p:nvSpPr>
          <p:spPr bwMode="auto">
            <a:xfrm flipV="1">
              <a:off x="1960" y="1418"/>
              <a:ext cx="2354" cy="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 name="Line 25"/>
            <p:cNvSpPr>
              <a:spLocks noChangeShapeType="1"/>
            </p:cNvSpPr>
            <p:nvPr/>
          </p:nvSpPr>
          <p:spPr bwMode="auto">
            <a:xfrm>
              <a:off x="4324" y="1415"/>
              <a:ext cx="1061" cy="0"/>
            </a:xfrm>
            <a:prstGeom prst="line">
              <a:avLst/>
            </a:prstGeom>
            <a:noFill/>
            <a:ln w="9525" cap="rnd">
              <a:solidFill>
                <a:srgbClr val="800080"/>
              </a:solidFill>
              <a:prstDash val="sysDot"/>
              <a:round/>
              <a:headEnd/>
              <a:tailEnd/>
            </a:ln>
            <a:extLst>
              <a:ext uri="{909E8E84-426E-40DD-AFC4-6F175D3DCCD1}">
                <a14:hiddenFill xmlns:a14="http://schemas.microsoft.com/office/drawing/2010/main">
                  <a:noFill/>
                </a14:hiddenFill>
              </a:ext>
            </a:extLst>
          </p:spPr>
          <p:txBody>
            <a:bodyPr/>
            <a:lstStyle/>
            <a:p>
              <a:endParaRPr lang="pt-BR"/>
            </a:p>
          </p:txBody>
        </p:sp>
        <p:sp>
          <p:nvSpPr>
            <p:cNvPr id="28" name="Text Box 26"/>
            <p:cNvSpPr txBox="1">
              <a:spLocks noChangeArrowheads="1"/>
            </p:cNvSpPr>
            <p:nvPr/>
          </p:nvSpPr>
          <p:spPr bwMode="auto">
            <a:xfrm>
              <a:off x="2602" y="1623"/>
              <a:ext cx="1115" cy="57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80"/>
                  </a:solidFill>
                </a:rPr>
                <a:t>Estratégia dos</a:t>
              </a:r>
            </a:p>
            <a:p>
              <a:pPr algn="ctr"/>
              <a:r>
                <a:rPr kumimoji="0" lang="pt-BR" altLang="pt-BR" sz="1800">
                  <a:solidFill>
                    <a:srgbClr val="800080"/>
                  </a:solidFill>
                </a:rPr>
                <a:t>Negócios B</a:t>
              </a:r>
            </a:p>
          </p:txBody>
        </p:sp>
        <p:sp>
          <p:nvSpPr>
            <p:cNvPr id="29" name="Text Box 27"/>
            <p:cNvSpPr txBox="1">
              <a:spLocks noChangeArrowheads="1"/>
            </p:cNvSpPr>
            <p:nvPr/>
          </p:nvSpPr>
          <p:spPr bwMode="auto">
            <a:xfrm>
              <a:off x="3798" y="1623"/>
              <a:ext cx="1082" cy="57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80"/>
                  </a:solidFill>
                </a:rPr>
                <a:t>Estratégia </a:t>
              </a:r>
            </a:p>
            <a:p>
              <a:pPr algn="ctr"/>
              <a:r>
                <a:rPr kumimoji="0" lang="pt-BR" altLang="pt-BR" sz="1800">
                  <a:solidFill>
                    <a:srgbClr val="800080"/>
                  </a:solidFill>
                </a:rPr>
                <a:t>dos</a:t>
              </a:r>
            </a:p>
            <a:p>
              <a:pPr algn="ctr"/>
              <a:r>
                <a:rPr kumimoji="0" lang="pt-BR" altLang="pt-BR" sz="1800">
                  <a:solidFill>
                    <a:srgbClr val="800080"/>
                  </a:solidFill>
                </a:rPr>
                <a:t>Negócios C</a:t>
              </a:r>
            </a:p>
          </p:txBody>
        </p:sp>
        <p:sp>
          <p:nvSpPr>
            <p:cNvPr id="30" name="Text Box 28"/>
            <p:cNvSpPr txBox="1">
              <a:spLocks noChangeArrowheads="1"/>
            </p:cNvSpPr>
            <p:nvPr/>
          </p:nvSpPr>
          <p:spPr bwMode="auto">
            <a:xfrm>
              <a:off x="1438" y="1608"/>
              <a:ext cx="1040" cy="57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80"/>
                  </a:solidFill>
                </a:rPr>
                <a:t>Estratégia dos</a:t>
              </a:r>
            </a:p>
            <a:p>
              <a:pPr algn="ctr"/>
              <a:r>
                <a:rPr kumimoji="0" lang="pt-BR" altLang="pt-BR" sz="1800">
                  <a:solidFill>
                    <a:srgbClr val="800080"/>
                  </a:solidFill>
                </a:rPr>
                <a:t>Negócios A</a:t>
              </a:r>
            </a:p>
          </p:txBody>
        </p:sp>
        <p:sp>
          <p:nvSpPr>
            <p:cNvPr id="31" name="Line 29"/>
            <p:cNvSpPr>
              <a:spLocks noChangeShapeType="1"/>
            </p:cNvSpPr>
            <p:nvPr/>
          </p:nvSpPr>
          <p:spPr bwMode="auto">
            <a:xfrm>
              <a:off x="3051" y="1187"/>
              <a:ext cx="0" cy="461"/>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spTree>
    <p:extLst>
      <p:ext uri="{BB962C8B-B14F-4D97-AF65-F5344CB8AC3E}">
        <p14:creationId xmlns:p14="http://schemas.microsoft.com/office/powerpoint/2010/main" val="353951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P spid="5" grpId="0" animBg="1" autoUpdateAnimBg="0"/>
      <p:bldP spid="7" grpId="0" animBg="1" autoUpdateAnimBg="0"/>
      <p:bldP spid="8" grpId="0" animBg="1" autoUpdateAnimBg="0"/>
      <p:bldP spid="9" grpId="0" animBg="1" autoUpdateAnimBg="0"/>
      <p:bldP spid="18" grpId="0" animBg="1" autoUpdateAnimBg="0"/>
      <p:bldP spid="19" grpId="0" animBg="1"/>
      <p:bldP spid="20" grpId="0" animBg="1" autoUpdateAnimBg="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21</a:t>
            </a:fld>
            <a:endParaRPr lang="pt-BR" sz="1600" b="1">
              <a:solidFill>
                <a:schemeClr val="tx1"/>
              </a:solidFill>
              <a:latin typeface="+mj-lt"/>
            </a:endParaRPr>
          </a:p>
        </p:txBody>
      </p:sp>
      <p:sp>
        <p:nvSpPr>
          <p:cNvPr id="3" name="Rectangle 2"/>
          <p:cNvSpPr>
            <a:spLocks noGrp="1" noChangeArrowheads="1"/>
          </p:cNvSpPr>
          <p:nvPr>
            <p:ph type="title"/>
          </p:nvPr>
        </p:nvSpPr>
        <p:spPr>
          <a:xfrm>
            <a:off x="486300" y="861750"/>
            <a:ext cx="7772400" cy="533400"/>
          </a:xfrm>
        </p:spPr>
        <p:txBody>
          <a:bodyPr/>
          <a:lstStyle/>
          <a:p>
            <a:pPr algn="ctr" eaLnBrk="1" hangingPunct="1"/>
            <a:r>
              <a:rPr lang="pt-BR" altLang="pt-BR" sz="2800" b="1" smtClean="0">
                <a:solidFill>
                  <a:srgbClr val="000099"/>
                </a:solidFill>
                <a:latin typeface="Arial" charset="0"/>
                <a:cs typeface="Times New Roman" pitchFamily="18" charset="0"/>
              </a:rPr>
              <a:t>ESTRATÉGIAS COMPETITIVAS GENÉRICAS</a:t>
            </a:r>
            <a:r>
              <a:rPr lang="pt-BR" altLang="pt-BR" sz="2800" b="1" smtClean="0">
                <a:solidFill>
                  <a:srgbClr val="000099"/>
                </a:solidFill>
                <a:latin typeface="Arial" charset="0"/>
              </a:rPr>
              <a:t> </a:t>
            </a:r>
          </a:p>
        </p:txBody>
      </p:sp>
      <p:sp>
        <p:nvSpPr>
          <p:cNvPr id="4" name="Rectangle 3"/>
          <p:cNvSpPr>
            <a:spLocks noChangeArrowheads="1"/>
          </p:cNvSpPr>
          <p:nvPr/>
        </p:nvSpPr>
        <p:spPr bwMode="auto">
          <a:xfrm>
            <a:off x="3297763" y="1819013"/>
            <a:ext cx="4960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36" bIns="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0080"/>
                </a:solidFill>
                <a:cs typeface="Arial" charset="0"/>
              </a:rPr>
              <a:t>VANTAGEM COMPETITIVA</a:t>
            </a:r>
            <a:endParaRPr kumimoji="0" lang="pt-BR" altLang="pt-BR" sz="2400" b="0">
              <a:solidFill>
                <a:srgbClr val="008000"/>
              </a:solidFill>
              <a:latin typeface="Times New Roman" pitchFamily="18" charset="0"/>
              <a:cs typeface="Times New Roman" pitchFamily="18" charset="0"/>
            </a:endParaRPr>
          </a:p>
          <a:p>
            <a:pPr algn="ctr"/>
            <a:r>
              <a:rPr kumimoji="0" lang="pt-BR" altLang="pt-BR" sz="2400" b="0">
                <a:solidFill>
                  <a:schemeClr val="tx1"/>
                </a:solidFill>
                <a:latin typeface="Times New Roman" pitchFamily="18" charset="0"/>
                <a:cs typeface="Times New Roman" pitchFamily="18" charset="0"/>
              </a:rPr>
              <a:t> </a:t>
            </a:r>
          </a:p>
          <a:p>
            <a:pPr algn="ctr"/>
            <a:endParaRPr kumimoji="0" lang="pt-BR" altLang="pt-BR" sz="2400" b="0">
              <a:solidFill>
                <a:schemeClr val="tx1"/>
              </a:solidFill>
              <a:latin typeface="Times New Roman" pitchFamily="18" charset="0"/>
            </a:endParaRPr>
          </a:p>
        </p:txBody>
      </p:sp>
      <p:sp>
        <p:nvSpPr>
          <p:cNvPr id="6" name="Rectangle 4"/>
          <p:cNvSpPr>
            <a:spLocks noChangeArrowheads="1"/>
          </p:cNvSpPr>
          <p:nvPr/>
        </p:nvSpPr>
        <p:spPr bwMode="auto">
          <a:xfrm>
            <a:off x="3000900" y="2657213"/>
            <a:ext cx="25939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800080"/>
                </a:solidFill>
                <a:cs typeface="Arial" charset="0"/>
              </a:rPr>
              <a:t>MENOR CUSTO</a:t>
            </a:r>
            <a:endParaRPr kumimoji="0" lang="pt-BR" altLang="pt-BR" sz="2400" b="0">
              <a:solidFill>
                <a:schemeClr val="tx1"/>
              </a:solidFill>
              <a:latin typeface="Times New Roman" pitchFamily="18" charset="0"/>
              <a:cs typeface="Times New Roman" pitchFamily="18" charset="0"/>
            </a:endParaRPr>
          </a:p>
          <a:p>
            <a:pPr algn="ctr"/>
            <a:r>
              <a:rPr kumimoji="0" lang="pt-BR" altLang="pt-BR" sz="2400" b="0">
                <a:solidFill>
                  <a:schemeClr val="tx1"/>
                </a:solidFill>
                <a:latin typeface="Times New Roman" pitchFamily="18" charset="0"/>
                <a:cs typeface="Times New Roman" pitchFamily="18" charset="0"/>
              </a:rPr>
              <a:t> </a:t>
            </a:r>
          </a:p>
          <a:p>
            <a:pPr algn="ctr"/>
            <a:endParaRPr kumimoji="0" lang="pt-BR" altLang="pt-BR" sz="2400" b="0">
              <a:solidFill>
                <a:schemeClr val="tx1"/>
              </a:solidFill>
              <a:latin typeface="Times New Roman" pitchFamily="18" charset="0"/>
            </a:endParaRPr>
          </a:p>
        </p:txBody>
      </p:sp>
      <p:sp>
        <p:nvSpPr>
          <p:cNvPr id="7" name="Rectangle 5"/>
          <p:cNvSpPr>
            <a:spLocks noChangeArrowheads="1"/>
          </p:cNvSpPr>
          <p:nvPr/>
        </p:nvSpPr>
        <p:spPr bwMode="auto">
          <a:xfrm>
            <a:off x="5820300" y="2657213"/>
            <a:ext cx="2743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8000"/>
                </a:solidFill>
                <a:cs typeface="Arial" charset="0"/>
              </a:rPr>
              <a:t>DIFERENCIAÇÃO</a:t>
            </a:r>
            <a:endParaRPr kumimoji="0" lang="pt-BR" altLang="pt-BR" sz="2400" b="0">
              <a:solidFill>
                <a:schemeClr val="tx1"/>
              </a:solidFill>
              <a:latin typeface="Times New Roman" pitchFamily="18" charset="0"/>
              <a:cs typeface="Times New Roman" pitchFamily="18" charset="0"/>
            </a:endParaRPr>
          </a:p>
          <a:p>
            <a:pPr algn="ctr"/>
            <a:endParaRPr kumimoji="0" lang="pt-BR" altLang="pt-BR" sz="2400" b="0">
              <a:solidFill>
                <a:schemeClr val="tx1"/>
              </a:solidFill>
              <a:latin typeface="Times New Roman" pitchFamily="18" charset="0"/>
            </a:endParaRPr>
          </a:p>
        </p:txBody>
      </p:sp>
      <p:sp>
        <p:nvSpPr>
          <p:cNvPr id="8" name="Rectangle 6"/>
          <p:cNvSpPr>
            <a:spLocks noChangeArrowheads="1"/>
          </p:cNvSpPr>
          <p:nvPr/>
        </p:nvSpPr>
        <p:spPr bwMode="auto">
          <a:xfrm>
            <a:off x="181500" y="2538150"/>
            <a:ext cx="2667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0080"/>
                </a:solidFill>
                <a:cs typeface="Arial" charset="0"/>
              </a:rPr>
              <a:t>ESCOPO</a:t>
            </a:r>
            <a:endParaRPr kumimoji="0" lang="pt-BR" altLang="pt-BR" sz="2400" b="0">
              <a:solidFill>
                <a:srgbClr val="008000"/>
              </a:solidFill>
              <a:cs typeface="Times New Roman" pitchFamily="18" charset="0"/>
            </a:endParaRPr>
          </a:p>
          <a:p>
            <a:pPr algn="ctr"/>
            <a:r>
              <a:rPr kumimoji="0" lang="pt-BR" altLang="pt-BR" sz="2400">
                <a:solidFill>
                  <a:srgbClr val="000080"/>
                </a:solidFill>
                <a:cs typeface="Arial" charset="0"/>
              </a:rPr>
              <a:t>COMPETITIVO</a:t>
            </a:r>
            <a:endParaRPr kumimoji="0" lang="pt-BR" altLang="pt-BR" sz="2400" b="0">
              <a:solidFill>
                <a:schemeClr val="tx1"/>
              </a:solidFill>
            </a:endParaRPr>
          </a:p>
        </p:txBody>
      </p:sp>
      <p:sp>
        <p:nvSpPr>
          <p:cNvPr id="9" name="Rectangle 7"/>
          <p:cNvSpPr>
            <a:spLocks noChangeArrowheads="1"/>
          </p:cNvSpPr>
          <p:nvPr/>
        </p:nvSpPr>
        <p:spPr bwMode="auto">
          <a:xfrm>
            <a:off x="743475" y="3909750"/>
            <a:ext cx="157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0080"/>
                </a:solidFill>
                <a:cs typeface="Arial" charset="0"/>
              </a:rPr>
              <a:t>Amplo</a:t>
            </a:r>
            <a:endParaRPr kumimoji="0" lang="pt-BR" altLang="pt-BR" sz="2400" b="0">
              <a:solidFill>
                <a:schemeClr val="tx1"/>
              </a:solidFill>
            </a:endParaRPr>
          </a:p>
        </p:txBody>
      </p:sp>
      <p:sp>
        <p:nvSpPr>
          <p:cNvPr id="10" name="Rectangle 8"/>
          <p:cNvSpPr>
            <a:spLocks noChangeArrowheads="1"/>
          </p:cNvSpPr>
          <p:nvPr/>
        </p:nvSpPr>
        <p:spPr bwMode="auto">
          <a:xfrm>
            <a:off x="3132663" y="3376350"/>
            <a:ext cx="22304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800080"/>
                </a:solidFill>
                <a:cs typeface="Arial" charset="0"/>
              </a:rPr>
              <a:t>Liderança no Custo num</a:t>
            </a:r>
            <a:endParaRPr kumimoji="0" lang="pt-BR" altLang="pt-BR" sz="2400" b="0">
              <a:solidFill>
                <a:schemeClr val="tx1"/>
              </a:solidFill>
              <a:latin typeface="Times New Roman" pitchFamily="18" charset="0"/>
              <a:cs typeface="Times New Roman" pitchFamily="18" charset="0"/>
            </a:endParaRPr>
          </a:p>
          <a:p>
            <a:pPr algn="ctr"/>
            <a:r>
              <a:rPr kumimoji="0" lang="pt-BR" altLang="pt-BR" sz="2400">
                <a:solidFill>
                  <a:srgbClr val="800080"/>
                </a:solidFill>
                <a:cs typeface="Arial" charset="0"/>
              </a:rPr>
              <a:t>mercado amplo</a:t>
            </a:r>
            <a:endParaRPr kumimoji="0" lang="pt-BR" altLang="pt-BR" sz="2400" b="0">
              <a:solidFill>
                <a:schemeClr val="tx1"/>
              </a:solidFill>
              <a:latin typeface="Times New Roman" pitchFamily="18" charset="0"/>
              <a:cs typeface="Times New Roman" pitchFamily="18" charset="0"/>
            </a:endParaRPr>
          </a:p>
          <a:p>
            <a:pPr algn="ctr"/>
            <a:r>
              <a:rPr kumimoji="0" lang="pt-BR" altLang="pt-BR" sz="2400" b="0">
                <a:solidFill>
                  <a:schemeClr val="tx1"/>
                </a:solidFill>
                <a:latin typeface="Times New Roman" pitchFamily="18" charset="0"/>
                <a:cs typeface="Times New Roman" pitchFamily="18" charset="0"/>
              </a:rPr>
              <a:t> </a:t>
            </a:r>
          </a:p>
          <a:p>
            <a:pPr algn="ctr"/>
            <a:endParaRPr kumimoji="0" lang="pt-BR" altLang="pt-BR" sz="2400" b="0">
              <a:solidFill>
                <a:schemeClr val="tx1"/>
              </a:solidFill>
              <a:latin typeface="Times New Roman" pitchFamily="18" charset="0"/>
            </a:endParaRPr>
          </a:p>
        </p:txBody>
      </p:sp>
      <p:sp>
        <p:nvSpPr>
          <p:cNvPr id="11" name="Rectangle 9"/>
          <p:cNvSpPr>
            <a:spLocks noChangeArrowheads="1"/>
          </p:cNvSpPr>
          <p:nvPr/>
        </p:nvSpPr>
        <p:spPr bwMode="auto">
          <a:xfrm>
            <a:off x="5417075" y="3398575"/>
            <a:ext cx="34639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8000"/>
                </a:solidFill>
                <a:cs typeface="Arial" charset="0"/>
              </a:rPr>
              <a:t>Diferenciação num</a:t>
            </a:r>
            <a:endParaRPr kumimoji="0" lang="pt-BR" altLang="pt-BR" sz="2400" b="0">
              <a:solidFill>
                <a:schemeClr val="tx1"/>
              </a:solidFill>
              <a:latin typeface="Times New Roman" pitchFamily="18" charset="0"/>
              <a:cs typeface="Times New Roman" pitchFamily="18" charset="0"/>
            </a:endParaRPr>
          </a:p>
          <a:p>
            <a:pPr algn="ctr"/>
            <a:r>
              <a:rPr kumimoji="0" lang="pt-BR" altLang="pt-BR" sz="2400">
                <a:solidFill>
                  <a:srgbClr val="008000"/>
                </a:solidFill>
                <a:cs typeface="Arial" charset="0"/>
              </a:rPr>
              <a:t>mercado amplo</a:t>
            </a:r>
            <a:endParaRPr kumimoji="0" lang="pt-BR" altLang="pt-BR" sz="2400" b="0">
              <a:solidFill>
                <a:schemeClr val="tx1"/>
              </a:solidFill>
              <a:latin typeface="Times New Roman" pitchFamily="18" charset="0"/>
              <a:cs typeface="Times New Roman" pitchFamily="18" charset="0"/>
            </a:endParaRPr>
          </a:p>
          <a:p>
            <a:pPr algn="ctr"/>
            <a:endParaRPr kumimoji="0" lang="pt-BR" altLang="pt-BR" sz="2400" b="0">
              <a:solidFill>
                <a:schemeClr val="tx1"/>
              </a:solidFill>
              <a:latin typeface="Times New Roman" pitchFamily="18" charset="0"/>
            </a:endParaRPr>
          </a:p>
        </p:txBody>
      </p:sp>
      <p:sp>
        <p:nvSpPr>
          <p:cNvPr id="12" name="Rectangle 10"/>
          <p:cNvSpPr>
            <a:spLocks noChangeArrowheads="1"/>
          </p:cNvSpPr>
          <p:nvPr/>
        </p:nvSpPr>
        <p:spPr bwMode="auto">
          <a:xfrm>
            <a:off x="600600" y="5300400"/>
            <a:ext cx="1897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0080"/>
                </a:solidFill>
                <a:cs typeface="Arial" charset="0"/>
              </a:rPr>
              <a:t> Restrito</a:t>
            </a:r>
            <a:endParaRPr kumimoji="0" lang="pt-BR" altLang="pt-BR" sz="2400" b="0">
              <a:solidFill>
                <a:schemeClr val="tx1"/>
              </a:solidFill>
              <a:cs typeface="Times New Roman" pitchFamily="18" charset="0"/>
            </a:endParaRPr>
          </a:p>
          <a:p>
            <a:pPr algn="just"/>
            <a:endParaRPr kumimoji="0" lang="pt-BR" altLang="pt-BR" sz="2400" b="0">
              <a:solidFill>
                <a:schemeClr val="tx1"/>
              </a:solidFill>
            </a:endParaRPr>
          </a:p>
        </p:txBody>
      </p:sp>
      <p:sp>
        <p:nvSpPr>
          <p:cNvPr id="13" name="Rectangle 11"/>
          <p:cNvSpPr>
            <a:spLocks noChangeArrowheads="1"/>
          </p:cNvSpPr>
          <p:nvPr/>
        </p:nvSpPr>
        <p:spPr bwMode="auto">
          <a:xfrm>
            <a:off x="2934225" y="5071800"/>
            <a:ext cx="2667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800080"/>
                </a:solidFill>
                <a:cs typeface="Arial" charset="0"/>
              </a:rPr>
              <a:t>Liderança no Custo num</a:t>
            </a:r>
            <a:endParaRPr kumimoji="0" lang="pt-BR" altLang="pt-BR" sz="2400" b="0">
              <a:solidFill>
                <a:schemeClr val="tx1"/>
              </a:solidFill>
              <a:latin typeface="Times New Roman" pitchFamily="18" charset="0"/>
              <a:cs typeface="Times New Roman" pitchFamily="18" charset="0"/>
            </a:endParaRPr>
          </a:p>
          <a:p>
            <a:pPr algn="ctr"/>
            <a:r>
              <a:rPr kumimoji="0" lang="pt-BR" altLang="pt-BR" sz="2400">
                <a:solidFill>
                  <a:srgbClr val="800080"/>
                </a:solidFill>
                <a:cs typeface="Arial" charset="0"/>
              </a:rPr>
              <a:t>mercado restrito</a:t>
            </a:r>
            <a:endParaRPr kumimoji="0" lang="pt-BR" altLang="pt-BR" sz="2400" b="0">
              <a:solidFill>
                <a:schemeClr val="tx1"/>
              </a:solidFill>
              <a:latin typeface="Times New Roman" pitchFamily="18" charset="0"/>
              <a:cs typeface="Times New Roman" pitchFamily="18" charset="0"/>
            </a:endParaRPr>
          </a:p>
          <a:p>
            <a:pPr algn="ctr"/>
            <a:endParaRPr kumimoji="0" lang="pt-BR" altLang="pt-BR" sz="2400" b="0">
              <a:solidFill>
                <a:schemeClr val="tx1"/>
              </a:solidFill>
              <a:latin typeface="Times New Roman" pitchFamily="18" charset="0"/>
            </a:endParaRPr>
          </a:p>
        </p:txBody>
      </p:sp>
      <p:sp>
        <p:nvSpPr>
          <p:cNvPr id="14" name="Rectangle 12"/>
          <p:cNvSpPr>
            <a:spLocks noChangeArrowheads="1"/>
          </p:cNvSpPr>
          <p:nvPr/>
        </p:nvSpPr>
        <p:spPr bwMode="auto">
          <a:xfrm>
            <a:off x="5505975" y="5052750"/>
            <a:ext cx="34639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8000"/>
                </a:solidFill>
                <a:cs typeface="Arial" charset="0"/>
              </a:rPr>
              <a:t>Diferenciação num</a:t>
            </a:r>
            <a:endParaRPr kumimoji="0" lang="pt-BR" altLang="pt-BR" sz="2400" b="0">
              <a:solidFill>
                <a:schemeClr val="tx1"/>
              </a:solidFill>
              <a:cs typeface="Times New Roman" pitchFamily="18" charset="0"/>
            </a:endParaRPr>
          </a:p>
          <a:p>
            <a:pPr algn="ctr"/>
            <a:r>
              <a:rPr kumimoji="0" lang="pt-BR" altLang="pt-BR" sz="2400">
                <a:solidFill>
                  <a:srgbClr val="008000"/>
                </a:solidFill>
                <a:cs typeface="Arial" charset="0"/>
              </a:rPr>
              <a:t>mercado restrito</a:t>
            </a:r>
            <a:endParaRPr kumimoji="0" lang="pt-BR" altLang="pt-BR" sz="2400" b="0">
              <a:solidFill>
                <a:schemeClr val="tx1"/>
              </a:solidFill>
              <a:cs typeface="Times New Roman" pitchFamily="18" charset="0"/>
            </a:endParaRPr>
          </a:p>
          <a:p>
            <a:pPr algn="ctr"/>
            <a:endParaRPr kumimoji="0" lang="pt-BR" altLang="pt-BR" sz="2400" b="0">
              <a:solidFill>
                <a:schemeClr val="tx1"/>
              </a:solidFill>
            </a:endParaRPr>
          </a:p>
        </p:txBody>
      </p:sp>
    </p:spTree>
    <p:extLst>
      <p:ext uri="{BB962C8B-B14F-4D97-AF65-F5344CB8AC3E}">
        <p14:creationId xmlns:p14="http://schemas.microsoft.com/office/powerpoint/2010/main" val="1913461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22</a:t>
            </a:fld>
            <a:endParaRPr lang="pt-BR" sz="1600" b="1">
              <a:solidFill>
                <a:schemeClr val="tx1"/>
              </a:solidFill>
              <a:latin typeface="+mj-lt"/>
            </a:endParaRPr>
          </a:p>
        </p:txBody>
      </p:sp>
      <p:grpSp>
        <p:nvGrpSpPr>
          <p:cNvPr id="3" name="Group 2"/>
          <p:cNvGrpSpPr>
            <a:grpSpLocks/>
          </p:cNvGrpSpPr>
          <p:nvPr/>
        </p:nvGrpSpPr>
        <p:grpSpPr bwMode="auto">
          <a:xfrm>
            <a:off x="457200" y="2266950"/>
            <a:ext cx="7848600" cy="704850"/>
            <a:chOff x="288" y="1428"/>
            <a:chExt cx="4944" cy="444"/>
          </a:xfrm>
        </p:grpSpPr>
        <p:grpSp>
          <p:nvGrpSpPr>
            <p:cNvPr id="4" name="Group 3"/>
            <p:cNvGrpSpPr>
              <a:grpSpLocks/>
            </p:cNvGrpSpPr>
            <p:nvPr/>
          </p:nvGrpSpPr>
          <p:grpSpPr bwMode="auto">
            <a:xfrm>
              <a:off x="288" y="1428"/>
              <a:ext cx="1056" cy="444"/>
              <a:chOff x="0" y="634"/>
              <a:chExt cx="1464" cy="634"/>
            </a:xfrm>
          </p:grpSpPr>
          <p:sp>
            <p:nvSpPr>
              <p:cNvPr id="9" name="Rectangle 4"/>
              <p:cNvSpPr>
                <a:spLocks noChangeArrowheads="1"/>
              </p:cNvSpPr>
              <p:nvPr/>
            </p:nvSpPr>
            <p:spPr bwMode="auto">
              <a:xfrm>
                <a:off x="0" y="634"/>
                <a:ext cx="146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0" name="Rectangle 5"/>
              <p:cNvSpPr>
                <a:spLocks noChangeArrowheads="1"/>
              </p:cNvSpPr>
              <p:nvPr/>
            </p:nvSpPr>
            <p:spPr bwMode="auto">
              <a:xfrm>
                <a:off x="28" y="634"/>
                <a:ext cx="140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8000"/>
                    </a:solidFill>
                    <a:cs typeface="Arial" charset="0"/>
                  </a:rPr>
                  <a:t>CUSTO</a:t>
                </a:r>
                <a:endParaRPr kumimoji="0" lang="pt-BR" altLang="pt-BR" sz="2400">
                  <a:solidFill>
                    <a:schemeClr val="tx1"/>
                  </a:solidFill>
                  <a:cs typeface="Times New Roman" pitchFamily="18" charset="0"/>
                </a:endParaRPr>
              </a:p>
              <a:p>
                <a:pPr algn="ctr"/>
                <a:endParaRPr kumimoji="0" lang="pt-BR" altLang="pt-BR" sz="2400">
                  <a:solidFill>
                    <a:schemeClr val="tx1"/>
                  </a:solidFill>
                </a:endParaRPr>
              </a:p>
            </p:txBody>
          </p:sp>
        </p:grpSp>
        <p:grpSp>
          <p:nvGrpSpPr>
            <p:cNvPr id="5" name="Group 6"/>
            <p:cNvGrpSpPr>
              <a:grpSpLocks/>
            </p:cNvGrpSpPr>
            <p:nvPr/>
          </p:nvGrpSpPr>
          <p:grpSpPr bwMode="auto">
            <a:xfrm>
              <a:off x="1392" y="1428"/>
              <a:ext cx="3840" cy="444"/>
              <a:chOff x="1464" y="634"/>
              <a:chExt cx="4257" cy="634"/>
            </a:xfrm>
          </p:grpSpPr>
          <p:sp>
            <p:nvSpPr>
              <p:cNvPr id="6" name="Rectangle 7"/>
              <p:cNvSpPr>
                <a:spLocks noChangeArrowheads="1"/>
              </p:cNvSpPr>
              <p:nvPr/>
            </p:nvSpPr>
            <p:spPr bwMode="auto">
              <a:xfrm>
                <a:off x="1464" y="634"/>
                <a:ext cx="4257"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7" name="Rectangle 8"/>
              <p:cNvSpPr>
                <a:spLocks noChangeArrowheads="1"/>
              </p:cNvSpPr>
              <p:nvPr/>
            </p:nvSpPr>
            <p:spPr bwMode="auto">
              <a:xfrm>
                <a:off x="1492" y="634"/>
                <a:ext cx="420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1613" indent="-201613"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buFontTx/>
                  <a:buChar char="•"/>
                </a:pPr>
                <a:r>
                  <a:rPr kumimoji="0" lang="pt-BR" altLang="pt-BR" sz="2400" b="0">
                    <a:solidFill>
                      <a:srgbClr val="008000"/>
                    </a:solidFill>
                    <a:cs typeface="Arial" charset="0"/>
                  </a:rPr>
                  <a:t>oferecer produtos e/ou serviços com o menor preço do mercado</a:t>
                </a:r>
                <a:endParaRPr kumimoji="0" lang="pt-BR" altLang="pt-BR" sz="2400" b="0">
                  <a:solidFill>
                    <a:schemeClr val="tx1"/>
                  </a:solidFill>
                </a:endParaRPr>
              </a:p>
            </p:txBody>
          </p:sp>
        </p:grpSp>
      </p:grpSp>
      <p:grpSp>
        <p:nvGrpSpPr>
          <p:cNvPr id="11" name="Group 9"/>
          <p:cNvGrpSpPr>
            <a:grpSpLocks/>
          </p:cNvGrpSpPr>
          <p:nvPr/>
        </p:nvGrpSpPr>
        <p:grpSpPr bwMode="auto">
          <a:xfrm>
            <a:off x="185738" y="3657600"/>
            <a:ext cx="8272462" cy="2667000"/>
            <a:chOff x="117" y="2304"/>
            <a:chExt cx="5211" cy="1680"/>
          </a:xfrm>
        </p:grpSpPr>
        <p:grpSp>
          <p:nvGrpSpPr>
            <p:cNvPr id="12" name="Group 10"/>
            <p:cNvGrpSpPr>
              <a:grpSpLocks/>
            </p:cNvGrpSpPr>
            <p:nvPr/>
          </p:nvGrpSpPr>
          <p:grpSpPr bwMode="auto">
            <a:xfrm>
              <a:off x="117" y="2920"/>
              <a:ext cx="1464" cy="537"/>
              <a:chOff x="0" y="1268"/>
              <a:chExt cx="1464" cy="807"/>
            </a:xfrm>
          </p:grpSpPr>
          <p:sp>
            <p:nvSpPr>
              <p:cNvPr id="16" name="Rectangle 11"/>
              <p:cNvSpPr>
                <a:spLocks noChangeArrowheads="1"/>
              </p:cNvSpPr>
              <p:nvPr/>
            </p:nvSpPr>
            <p:spPr bwMode="auto">
              <a:xfrm>
                <a:off x="0" y="1268"/>
                <a:ext cx="146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7" name="Rectangle 12"/>
              <p:cNvSpPr>
                <a:spLocks noChangeArrowheads="1"/>
              </p:cNvSpPr>
              <p:nvPr/>
            </p:nvSpPr>
            <p:spPr bwMode="auto">
              <a:xfrm>
                <a:off x="28" y="1268"/>
                <a:ext cx="1408"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800000"/>
                    </a:solidFill>
                    <a:cs typeface="Arial" charset="0"/>
                  </a:rPr>
                  <a:t>QUALIDADE</a:t>
                </a:r>
                <a:endParaRPr kumimoji="0" lang="pt-BR" altLang="pt-BR" sz="2400">
                  <a:solidFill>
                    <a:schemeClr val="tx1"/>
                  </a:solidFill>
                </a:endParaRPr>
              </a:p>
            </p:txBody>
          </p:sp>
        </p:grpSp>
        <p:grpSp>
          <p:nvGrpSpPr>
            <p:cNvPr id="13" name="Group 13"/>
            <p:cNvGrpSpPr>
              <a:grpSpLocks/>
            </p:cNvGrpSpPr>
            <p:nvPr/>
          </p:nvGrpSpPr>
          <p:grpSpPr bwMode="auto">
            <a:xfrm>
              <a:off x="1455" y="2304"/>
              <a:ext cx="3873" cy="1680"/>
              <a:chOff x="1464" y="1268"/>
              <a:chExt cx="4257" cy="807"/>
            </a:xfrm>
          </p:grpSpPr>
          <p:sp>
            <p:nvSpPr>
              <p:cNvPr id="14" name="Rectangle 14"/>
              <p:cNvSpPr>
                <a:spLocks noChangeArrowheads="1"/>
              </p:cNvSpPr>
              <p:nvPr/>
            </p:nvSpPr>
            <p:spPr bwMode="auto">
              <a:xfrm>
                <a:off x="1464" y="1268"/>
                <a:ext cx="4257"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5" name="Rectangle 15"/>
              <p:cNvSpPr>
                <a:spLocks noChangeArrowheads="1"/>
              </p:cNvSpPr>
              <p:nvPr/>
            </p:nvSpPr>
            <p:spPr bwMode="auto">
              <a:xfrm>
                <a:off x="1492" y="1268"/>
                <a:ext cx="4201"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buFontTx/>
                  <a:buChar char="•"/>
                </a:pPr>
                <a:r>
                  <a:rPr kumimoji="0" lang="pt-BR" altLang="pt-BR" sz="2400" b="0">
                    <a:solidFill>
                      <a:srgbClr val="800000"/>
                    </a:solidFill>
                    <a:cs typeface="Arial" charset="0"/>
                  </a:rPr>
                  <a:t>oferecer produtos com alto desempenho</a:t>
                </a:r>
              </a:p>
              <a:p>
                <a:pPr eaLnBrk="1" hangingPunct="1"/>
                <a:endParaRPr kumimoji="0" lang="pt-BR" altLang="pt-BR" sz="2400" b="0">
                  <a:solidFill>
                    <a:schemeClr val="tx1"/>
                  </a:solidFill>
                  <a:cs typeface="Times New Roman" pitchFamily="18" charset="0"/>
                </a:endParaRPr>
              </a:p>
              <a:p>
                <a:pPr>
                  <a:buFontTx/>
                  <a:buChar char="•"/>
                </a:pPr>
                <a:r>
                  <a:rPr kumimoji="0" lang="pt-BR" altLang="pt-BR" sz="2400" b="0">
                    <a:solidFill>
                      <a:srgbClr val="800000"/>
                    </a:solidFill>
                    <a:cs typeface="Arial" charset="0"/>
                  </a:rPr>
                  <a:t>prestar serviços de assistência técnica adequados</a:t>
                </a:r>
              </a:p>
              <a:p>
                <a:pPr>
                  <a:buFontTx/>
                  <a:buChar char="•"/>
                </a:pPr>
                <a:endParaRPr kumimoji="0" lang="pt-BR" altLang="pt-BR" sz="2400" b="0">
                  <a:solidFill>
                    <a:schemeClr val="tx1"/>
                  </a:solidFill>
                  <a:cs typeface="Times New Roman" pitchFamily="18" charset="0"/>
                </a:endParaRPr>
              </a:p>
              <a:p>
                <a:pPr>
                  <a:buFontTx/>
                  <a:buChar char="•"/>
                </a:pPr>
                <a:r>
                  <a:rPr kumimoji="0" lang="pt-BR" altLang="pt-BR" sz="2400" b="0">
                    <a:solidFill>
                      <a:srgbClr val="800000"/>
                    </a:solidFill>
                    <a:cs typeface="Arial" charset="0"/>
                  </a:rPr>
                  <a:t>melhorar a confiabilidade e durabilidade do produto.</a:t>
                </a:r>
                <a:endParaRPr kumimoji="0" lang="pt-BR" altLang="pt-BR" sz="2400" b="0">
                  <a:solidFill>
                    <a:schemeClr val="tx1"/>
                  </a:solidFill>
                  <a:cs typeface="Times New Roman" pitchFamily="18" charset="0"/>
                </a:endParaRPr>
              </a:p>
              <a:p>
                <a:pPr>
                  <a:buFontTx/>
                  <a:buChar char="•"/>
                </a:pPr>
                <a:endParaRPr kumimoji="0" lang="pt-BR" altLang="pt-BR" sz="2400" b="0">
                  <a:solidFill>
                    <a:schemeClr val="tx1"/>
                  </a:solidFill>
                </a:endParaRPr>
              </a:p>
            </p:txBody>
          </p:sp>
        </p:grpSp>
      </p:grpSp>
      <p:sp>
        <p:nvSpPr>
          <p:cNvPr id="18" name="Rectangle 16"/>
          <p:cNvSpPr>
            <a:spLocks noGrp="1" noChangeArrowheads="1"/>
          </p:cNvSpPr>
          <p:nvPr>
            <p:ph type="title"/>
          </p:nvPr>
        </p:nvSpPr>
        <p:spPr>
          <a:xfrm>
            <a:off x="1447800" y="762000"/>
            <a:ext cx="6477000" cy="838200"/>
          </a:xfrm>
        </p:spPr>
        <p:txBody>
          <a:bodyPr/>
          <a:lstStyle/>
          <a:p>
            <a:pPr algn="ctr" eaLnBrk="1" hangingPunct="1"/>
            <a:r>
              <a:rPr lang="pt-BR" altLang="pt-BR" sz="2400" b="1" smtClean="0">
                <a:solidFill>
                  <a:srgbClr val="000099"/>
                </a:solidFill>
                <a:latin typeface="Arial" charset="0"/>
              </a:rPr>
              <a:t>PRIORIDADES COMPETITIVAS</a:t>
            </a:r>
            <a:br>
              <a:rPr lang="pt-BR" altLang="pt-BR" sz="2400" b="1" smtClean="0">
                <a:solidFill>
                  <a:srgbClr val="000099"/>
                </a:solidFill>
                <a:latin typeface="Arial" charset="0"/>
              </a:rPr>
            </a:br>
            <a:r>
              <a:rPr lang="pt-BR" altLang="pt-BR" sz="2400" b="1" smtClean="0">
                <a:solidFill>
                  <a:srgbClr val="000099"/>
                </a:solidFill>
                <a:latin typeface="Arial" charset="0"/>
              </a:rPr>
              <a:t>E PRINCIPAIS DEMANDAS DO MERCADO</a:t>
            </a:r>
          </a:p>
        </p:txBody>
      </p:sp>
    </p:spTree>
    <p:extLst>
      <p:ext uri="{BB962C8B-B14F-4D97-AF65-F5344CB8AC3E}">
        <p14:creationId xmlns:p14="http://schemas.microsoft.com/office/powerpoint/2010/main" val="3298127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14"/>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23</a:t>
            </a:fld>
            <a:endParaRPr lang="pt-BR" sz="1600" b="1">
              <a:solidFill>
                <a:schemeClr val="tx1"/>
              </a:solidFill>
              <a:latin typeface="+mj-lt"/>
            </a:endParaRPr>
          </a:p>
        </p:txBody>
      </p:sp>
      <p:sp>
        <p:nvSpPr>
          <p:cNvPr id="3" name="Rectangle 2"/>
          <p:cNvSpPr>
            <a:spLocks noGrp="1" noChangeArrowheads="1"/>
          </p:cNvSpPr>
          <p:nvPr>
            <p:ph type="title"/>
          </p:nvPr>
        </p:nvSpPr>
        <p:spPr>
          <a:xfrm>
            <a:off x="685800" y="822920"/>
            <a:ext cx="7772400" cy="838200"/>
          </a:xfrm>
        </p:spPr>
        <p:txBody>
          <a:bodyPr/>
          <a:lstStyle/>
          <a:p>
            <a:pPr algn="ctr" eaLnBrk="1" hangingPunct="1"/>
            <a:r>
              <a:rPr lang="pt-BR" altLang="pt-BR" sz="2400" b="1" dirty="0" smtClean="0">
                <a:solidFill>
                  <a:srgbClr val="006600"/>
                </a:solidFill>
                <a:latin typeface="Arial" charset="0"/>
              </a:rPr>
              <a:t>PRIORIDADES COMPETITIVAS</a:t>
            </a:r>
            <a:br>
              <a:rPr lang="pt-BR" altLang="pt-BR" sz="2400" b="1" dirty="0" smtClean="0">
                <a:solidFill>
                  <a:srgbClr val="006600"/>
                </a:solidFill>
                <a:latin typeface="Arial" charset="0"/>
              </a:rPr>
            </a:br>
            <a:r>
              <a:rPr lang="pt-BR" altLang="pt-BR" sz="2400" b="1" dirty="0" smtClean="0">
                <a:solidFill>
                  <a:srgbClr val="006600"/>
                </a:solidFill>
                <a:latin typeface="Arial" charset="0"/>
              </a:rPr>
              <a:t>E PRINCIPAIS DEMANDAS DO MERCADOS</a:t>
            </a:r>
          </a:p>
        </p:txBody>
      </p:sp>
      <p:grpSp>
        <p:nvGrpSpPr>
          <p:cNvPr id="4" name="Group 3"/>
          <p:cNvGrpSpPr>
            <a:grpSpLocks/>
          </p:cNvGrpSpPr>
          <p:nvPr/>
        </p:nvGrpSpPr>
        <p:grpSpPr bwMode="auto">
          <a:xfrm>
            <a:off x="465138" y="2118320"/>
            <a:ext cx="8069262" cy="1314450"/>
            <a:chOff x="293" y="1248"/>
            <a:chExt cx="5083" cy="828"/>
          </a:xfrm>
        </p:grpSpPr>
        <p:grpSp>
          <p:nvGrpSpPr>
            <p:cNvPr id="5" name="Group 4"/>
            <p:cNvGrpSpPr>
              <a:grpSpLocks/>
            </p:cNvGrpSpPr>
            <p:nvPr/>
          </p:nvGrpSpPr>
          <p:grpSpPr bwMode="auto">
            <a:xfrm>
              <a:off x="293" y="1356"/>
              <a:ext cx="1543" cy="720"/>
              <a:chOff x="0" y="2075"/>
              <a:chExt cx="1464" cy="807"/>
            </a:xfrm>
          </p:grpSpPr>
          <p:sp>
            <p:nvSpPr>
              <p:cNvPr id="9" name="Rectangle 5"/>
              <p:cNvSpPr>
                <a:spLocks noChangeArrowheads="1"/>
              </p:cNvSpPr>
              <p:nvPr/>
            </p:nvSpPr>
            <p:spPr bwMode="auto">
              <a:xfrm>
                <a:off x="0" y="2075"/>
                <a:ext cx="146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0" name="Rectangle 6"/>
              <p:cNvSpPr>
                <a:spLocks noChangeArrowheads="1"/>
              </p:cNvSpPr>
              <p:nvPr/>
            </p:nvSpPr>
            <p:spPr bwMode="auto">
              <a:xfrm>
                <a:off x="28" y="2075"/>
                <a:ext cx="1408"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000080"/>
                    </a:solidFill>
                    <a:cs typeface="Arial" charset="0"/>
                  </a:rPr>
                  <a:t>DESEMPENHO DAS ENTREGAS</a:t>
                </a:r>
                <a:endParaRPr kumimoji="0" lang="pt-BR" altLang="pt-BR" sz="2400" b="0">
                  <a:solidFill>
                    <a:schemeClr val="tx1"/>
                  </a:solidFill>
                  <a:cs typeface="Times New Roman" pitchFamily="18" charset="0"/>
                </a:endParaRPr>
              </a:p>
              <a:p>
                <a:pPr algn="ctr"/>
                <a:endParaRPr kumimoji="0" lang="pt-BR" altLang="pt-BR" sz="2400" b="0">
                  <a:solidFill>
                    <a:schemeClr val="tx1"/>
                  </a:solidFill>
                </a:endParaRPr>
              </a:p>
            </p:txBody>
          </p:sp>
        </p:grpSp>
        <p:grpSp>
          <p:nvGrpSpPr>
            <p:cNvPr id="6" name="Group 7"/>
            <p:cNvGrpSpPr>
              <a:grpSpLocks/>
            </p:cNvGrpSpPr>
            <p:nvPr/>
          </p:nvGrpSpPr>
          <p:grpSpPr bwMode="auto">
            <a:xfrm>
              <a:off x="1782" y="1248"/>
              <a:ext cx="3594" cy="768"/>
              <a:chOff x="1464" y="2075"/>
              <a:chExt cx="4257" cy="807"/>
            </a:xfrm>
          </p:grpSpPr>
          <p:sp>
            <p:nvSpPr>
              <p:cNvPr id="7" name="Rectangle 8"/>
              <p:cNvSpPr>
                <a:spLocks noChangeArrowheads="1"/>
              </p:cNvSpPr>
              <p:nvPr/>
            </p:nvSpPr>
            <p:spPr bwMode="auto">
              <a:xfrm>
                <a:off x="1464" y="2075"/>
                <a:ext cx="4257"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8" name="Rectangle 9"/>
              <p:cNvSpPr>
                <a:spLocks noChangeArrowheads="1"/>
              </p:cNvSpPr>
              <p:nvPr/>
            </p:nvSpPr>
            <p:spPr bwMode="auto">
              <a:xfrm>
                <a:off x="1492" y="2075"/>
                <a:ext cx="4201"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1613" indent="-201613"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buFontTx/>
                  <a:buChar char="•"/>
                </a:pPr>
                <a:r>
                  <a:rPr kumimoji="0" lang="pt-BR" altLang="pt-BR" sz="2400" b="0">
                    <a:solidFill>
                      <a:srgbClr val="000080"/>
                    </a:solidFill>
                    <a:cs typeface="Arial" charset="0"/>
                  </a:rPr>
                  <a:t>garantir confiabilidade nos prazos</a:t>
                </a:r>
              </a:p>
              <a:p>
                <a:pPr eaLnBrk="1" hangingPunct="1">
                  <a:buFontTx/>
                  <a:buChar char="•"/>
                </a:pPr>
                <a:r>
                  <a:rPr kumimoji="0" lang="pt-BR" altLang="pt-BR" sz="2400" b="0">
                    <a:solidFill>
                      <a:srgbClr val="000080"/>
                    </a:solidFill>
                    <a:cs typeface="Arial" charset="0"/>
                  </a:rPr>
                  <a:t>oferecer prontamente peças de reposição para serviços de assistência técnica.</a:t>
                </a:r>
                <a:endParaRPr kumimoji="0" lang="pt-BR" altLang="pt-BR" sz="2400" b="0">
                  <a:solidFill>
                    <a:schemeClr val="tx1"/>
                  </a:solidFill>
                  <a:cs typeface="Times New Roman" pitchFamily="18" charset="0"/>
                </a:endParaRPr>
              </a:p>
              <a:p>
                <a:pPr>
                  <a:buFontTx/>
                  <a:buChar char="•"/>
                </a:pPr>
                <a:endParaRPr kumimoji="0" lang="pt-BR" altLang="pt-BR" sz="2400" b="0">
                  <a:solidFill>
                    <a:schemeClr val="tx1"/>
                  </a:solidFill>
                </a:endParaRPr>
              </a:p>
            </p:txBody>
          </p:sp>
        </p:grpSp>
      </p:grpSp>
      <p:grpSp>
        <p:nvGrpSpPr>
          <p:cNvPr id="11" name="Group 10"/>
          <p:cNvGrpSpPr>
            <a:grpSpLocks/>
          </p:cNvGrpSpPr>
          <p:nvPr/>
        </p:nvGrpSpPr>
        <p:grpSpPr bwMode="auto">
          <a:xfrm>
            <a:off x="65088" y="3870920"/>
            <a:ext cx="8469312" cy="2438400"/>
            <a:chOff x="41" y="2352"/>
            <a:chExt cx="5335" cy="1536"/>
          </a:xfrm>
        </p:grpSpPr>
        <p:grpSp>
          <p:nvGrpSpPr>
            <p:cNvPr id="12" name="Group 11"/>
            <p:cNvGrpSpPr>
              <a:grpSpLocks/>
            </p:cNvGrpSpPr>
            <p:nvPr/>
          </p:nvGrpSpPr>
          <p:grpSpPr bwMode="auto">
            <a:xfrm>
              <a:off x="41" y="2400"/>
              <a:ext cx="1927" cy="1462"/>
              <a:chOff x="0" y="2882"/>
              <a:chExt cx="1464" cy="980"/>
            </a:xfrm>
          </p:grpSpPr>
          <p:sp>
            <p:nvSpPr>
              <p:cNvPr id="17" name="Rectangle 12"/>
              <p:cNvSpPr>
                <a:spLocks noChangeArrowheads="1"/>
              </p:cNvSpPr>
              <p:nvPr/>
            </p:nvSpPr>
            <p:spPr bwMode="auto">
              <a:xfrm>
                <a:off x="0" y="2882"/>
                <a:ext cx="1464"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8" name="Rectangle 13"/>
              <p:cNvSpPr>
                <a:spLocks noChangeArrowheads="1"/>
              </p:cNvSpPr>
              <p:nvPr/>
            </p:nvSpPr>
            <p:spPr bwMode="auto">
              <a:xfrm>
                <a:off x="28" y="2882"/>
                <a:ext cx="1408"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solidFill>
                      <a:srgbClr val="800080"/>
                    </a:solidFill>
                    <a:cs typeface="Arial" charset="0"/>
                  </a:rPr>
                  <a:t> </a:t>
                </a:r>
                <a:endParaRPr kumimoji="0" lang="pt-BR" altLang="pt-BR" sz="2400" b="0">
                  <a:solidFill>
                    <a:schemeClr val="tx1"/>
                  </a:solidFill>
                  <a:cs typeface="Times New Roman" pitchFamily="18" charset="0"/>
                </a:endParaRPr>
              </a:p>
              <a:p>
                <a:pPr algn="ctr"/>
                <a:r>
                  <a:rPr kumimoji="0" lang="pt-BR" altLang="pt-BR" sz="2400">
                    <a:solidFill>
                      <a:srgbClr val="800080"/>
                    </a:solidFill>
                    <a:cs typeface="Arial" charset="0"/>
                  </a:rPr>
                  <a:t>FLEXIBILIDADE</a:t>
                </a:r>
                <a:endParaRPr kumimoji="0" lang="pt-BR" altLang="pt-BR" sz="2400" b="0">
                  <a:solidFill>
                    <a:schemeClr val="tx1"/>
                  </a:solidFill>
                  <a:cs typeface="Times New Roman" pitchFamily="18" charset="0"/>
                </a:endParaRPr>
              </a:p>
              <a:p>
                <a:pPr algn="ctr"/>
                <a:endParaRPr kumimoji="0" lang="pt-BR" altLang="pt-BR" sz="2400" b="0">
                  <a:solidFill>
                    <a:schemeClr val="tx1"/>
                  </a:solidFill>
                </a:endParaRPr>
              </a:p>
            </p:txBody>
          </p:sp>
        </p:grpSp>
        <p:grpSp>
          <p:nvGrpSpPr>
            <p:cNvPr id="13" name="Group 14"/>
            <p:cNvGrpSpPr>
              <a:grpSpLocks/>
            </p:cNvGrpSpPr>
            <p:nvPr/>
          </p:nvGrpSpPr>
          <p:grpSpPr bwMode="auto">
            <a:xfrm>
              <a:off x="1776" y="2352"/>
              <a:ext cx="3600" cy="1536"/>
              <a:chOff x="1464" y="2882"/>
              <a:chExt cx="4257" cy="980"/>
            </a:xfrm>
          </p:grpSpPr>
          <p:sp>
            <p:nvSpPr>
              <p:cNvPr id="14" name="Rectangle 15"/>
              <p:cNvSpPr>
                <a:spLocks noChangeArrowheads="1"/>
              </p:cNvSpPr>
              <p:nvPr/>
            </p:nvSpPr>
            <p:spPr bwMode="auto">
              <a:xfrm>
                <a:off x="1464" y="2882"/>
                <a:ext cx="4257"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6" name="Rectangle 16"/>
              <p:cNvSpPr>
                <a:spLocks noChangeArrowheads="1"/>
              </p:cNvSpPr>
              <p:nvPr/>
            </p:nvSpPr>
            <p:spPr bwMode="auto">
              <a:xfrm>
                <a:off x="1492" y="2882"/>
                <a:ext cx="4201"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1613" indent="-201613"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buFontTx/>
                  <a:buChar char="•"/>
                </a:pPr>
                <a:r>
                  <a:rPr kumimoji="0" lang="pt-BR" altLang="pt-BR" sz="2400" b="0">
                    <a:solidFill>
                      <a:srgbClr val="800080"/>
                    </a:solidFill>
                    <a:cs typeface="Arial" charset="0"/>
                  </a:rPr>
                  <a:t>fazer rápidas mudanças no projeto</a:t>
                </a:r>
              </a:p>
              <a:p>
                <a:pPr eaLnBrk="1" hangingPunct="1">
                  <a:buFontTx/>
                  <a:buChar char="•"/>
                </a:pPr>
                <a:r>
                  <a:rPr kumimoji="0" lang="pt-BR" altLang="pt-BR" sz="2400" b="0">
                    <a:solidFill>
                      <a:srgbClr val="800080"/>
                    </a:solidFill>
                    <a:cs typeface="Arial" charset="0"/>
                  </a:rPr>
                  <a:t>introduzir novos produtos rapidamente</a:t>
                </a:r>
                <a:endParaRPr kumimoji="0" lang="pt-BR" altLang="pt-BR" sz="2400" b="0">
                  <a:solidFill>
                    <a:schemeClr val="tx1"/>
                  </a:solidFill>
                  <a:cs typeface="Times New Roman" pitchFamily="18" charset="0"/>
                </a:endParaRPr>
              </a:p>
              <a:p>
                <a:pPr eaLnBrk="1" hangingPunct="1">
                  <a:buFontTx/>
                  <a:buChar char="•"/>
                </a:pPr>
                <a:r>
                  <a:rPr kumimoji="0" lang="pt-BR" altLang="pt-BR" sz="2400" b="0">
                    <a:solidFill>
                      <a:srgbClr val="800080"/>
                    </a:solidFill>
                    <a:cs typeface="Arial" charset="0"/>
                  </a:rPr>
                  <a:t>oferecer uma ampla linha - </a:t>
                </a:r>
                <a:r>
                  <a:rPr kumimoji="0" lang="pt-BR" altLang="pt-BR" sz="2400" b="0" i="1">
                    <a:solidFill>
                      <a:srgbClr val="800080"/>
                    </a:solidFill>
                    <a:cs typeface="Arial" charset="0"/>
                  </a:rPr>
                  <a:t>mix - </a:t>
                </a:r>
                <a:r>
                  <a:rPr kumimoji="0" lang="pt-BR" altLang="pt-BR" sz="2400" b="0">
                    <a:solidFill>
                      <a:srgbClr val="800080"/>
                    </a:solidFill>
                    <a:cs typeface="Arial" charset="0"/>
                  </a:rPr>
                  <a:t>de produtos</a:t>
                </a:r>
              </a:p>
              <a:p>
                <a:pPr>
                  <a:buFontTx/>
                  <a:buChar char="•"/>
                </a:pPr>
                <a:r>
                  <a:rPr kumimoji="0" lang="pt-BR" altLang="pt-BR" sz="2400" b="0">
                    <a:solidFill>
                      <a:srgbClr val="800080"/>
                    </a:solidFill>
                    <a:cs typeface="Arial" charset="0"/>
                  </a:rPr>
                  <a:t>mudar o volume de produção rapidamente</a:t>
                </a:r>
                <a:endParaRPr kumimoji="0" lang="pt-BR" altLang="pt-BR" sz="2400" b="0">
                  <a:solidFill>
                    <a:schemeClr val="tx1"/>
                  </a:solidFill>
                  <a:cs typeface="Times New Roman" pitchFamily="18" charset="0"/>
                </a:endParaRPr>
              </a:p>
              <a:p>
                <a:pPr>
                  <a:buFontTx/>
                  <a:buChar char="•"/>
                </a:pPr>
                <a:endParaRPr kumimoji="0" lang="pt-BR" altLang="pt-BR" sz="2400" b="0">
                  <a:solidFill>
                    <a:schemeClr val="tx1"/>
                  </a:solidFill>
                </a:endParaRPr>
              </a:p>
            </p:txBody>
          </p:sp>
        </p:grpSp>
      </p:grpSp>
    </p:spTree>
    <p:extLst>
      <p:ext uri="{BB962C8B-B14F-4D97-AF65-F5344CB8AC3E}">
        <p14:creationId xmlns:p14="http://schemas.microsoft.com/office/powerpoint/2010/main" val="367073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ço Reservado para Número de Slide 26"/>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24</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609600"/>
            <a:ext cx="7772400" cy="990600"/>
          </a:xfrm>
        </p:spPr>
        <p:txBody>
          <a:bodyPr/>
          <a:lstStyle/>
          <a:p>
            <a:pPr algn="ctr" eaLnBrk="1" hangingPunct="1"/>
            <a:r>
              <a:rPr lang="pt-BR" altLang="pt-BR" sz="2800" b="1" smtClean="0">
                <a:solidFill>
                  <a:srgbClr val="003399"/>
                </a:solidFill>
                <a:latin typeface="Arial" charset="0"/>
              </a:rPr>
              <a:t>GESTÃO ESTRATÉGICA DE</a:t>
            </a:r>
            <a:br>
              <a:rPr lang="pt-BR" altLang="pt-BR" sz="2800" b="1" smtClean="0">
                <a:solidFill>
                  <a:srgbClr val="003399"/>
                </a:solidFill>
                <a:latin typeface="Arial" charset="0"/>
              </a:rPr>
            </a:br>
            <a:r>
              <a:rPr lang="pt-BR" altLang="pt-BR" sz="2800" b="1" smtClean="0">
                <a:solidFill>
                  <a:srgbClr val="003399"/>
                </a:solidFill>
                <a:latin typeface="Arial" charset="0"/>
              </a:rPr>
              <a:t>RECURSOS HUMANOS</a:t>
            </a:r>
          </a:p>
        </p:txBody>
      </p:sp>
      <p:sp>
        <p:nvSpPr>
          <p:cNvPr id="4" name="Rectangle 3"/>
          <p:cNvSpPr>
            <a:spLocks noChangeArrowheads="1"/>
          </p:cNvSpPr>
          <p:nvPr/>
        </p:nvSpPr>
        <p:spPr bwMode="auto">
          <a:xfrm>
            <a:off x="2362200" y="3533775"/>
            <a:ext cx="4406900" cy="136048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25400" tIns="25400" rIns="25400" bIns="254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endParaRPr kumimoji="0" lang="pt-BR" altLang="pt-BR" sz="1800" b="0">
              <a:solidFill>
                <a:srgbClr val="000000"/>
              </a:solidFill>
              <a:latin typeface="Times New Roman" pitchFamily="18" charset="0"/>
            </a:endParaRPr>
          </a:p>
          <a:p>
            <a:pPr algn="ctr"/>
            <a:r>
              <a:rPr kumimoji="0" lang="pt-BR" altLang="pt-BR" sz="1800">
                <a:solidFill>
                  <a:srgbClr val="800000"/>
                </a:solidFill>
              </a:rPr>
              <a:t>GESTÃO ESTRATÉGICA DE</a:t>
            </a:r>
          </a:p>
          <a:p>
            <a:pPr algn="ctr"/>
            <a:r>
              <a:rPr kumimoji="0" lang="pt-BR" altLang="pt-BR" sz="1800">
                <a:solidFill>
                  <a:srgbClr val="800000"/>
                </a:solidFill>
              </a:rPr>
              <a:t>RECURSOS HUMANOS</a:t>
            </a:r>
          </a:p>
        </p:txBody>
      </p:sp>
      <p:sp>
        <p:nvSpPr>
          <p:cNvPr id="5" name="Rectangle 4"/>
          <p:cNvSpPr>
            <a:spLocks noChangeArrowheads="1"/>
          </p:cNvSpPr>
          <p:nvPr/>
        </p:nvSpPr>
        <p:spPr bwMode="auto">
          <a:xfrm>
            <a:off x="457200" y="2228850"/>
            <a:ext cx="4206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25400" tIns="25400" rIns="25400" bIns="254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0080"/>
                </a:solidFill>
              </a:rPr>
              <a:t>INSERÇÃO NA GESTÃO ESTRATÉGICA</a:t>
            </a:r>
          </a:p>
          <a:p>
            <a:pPr algn="ctr"/>
            <a:r>
              <a:rPr kumimoji="0" lang="pt-BR" altLang="pt-BR" sz="1800">
                <a:solidFill>
                  <a:srgbClr val="000080"/>
                </a:solidFill>
              </a:rPr>
              <a:t>DE NEGÓCIOS</a:t>
            </a:r>
          </a:p>
        </p:txBody>
      </p:sp>
      <p:sp>
        <p:nvSpPr>
          <p:cNvPr id="6" name="Rectangle 5"/>
          <p:cNvSpPr>
            <a:spLocks noChangeArrowheads="1"/>
          </p:cNvSpPr>
          <p:nvPr/>
        </p:nvSpPr>
        <p:spPr bwMode="auto">
          <a:xfrm>
            <a:off x="4848225" y="2400300"/>
            <a:ext cx="3584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25400" tIns="25400" rIns="25400" bIns="254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80"/>
                </a:solidFill>
              </a:rPr>
              <a:t>ORGANIZAÇÃO BASEADA EM  EQUIPES</a:t>
            </a:r>
          </a:p>
        </p:txBody>
      </p:sp>
      <p:sp>
        <p:nvSpPr>
          <p:cNvPr id="7" name="Rectangle 6"/>
          <p:cNvSpPr>
            <a:spLocks noChangeArrowheads="1"/>
          </p:cNvSpPr>
          <p:nvPr/>
        </p:nvSpPr>
        <p:spPr bwMode="auto">
          <a:xfrm>
            <a:off x="857250" y="5181600"/>
            <a:ext cx="34274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25400" tIns="25400" rIns="25400" bIns="254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333333"/>
                </a:solidFill>
              </a:rPr>
              <a:t>APRENDIZAGEM ORGANIZACIONAL</a:t>
            </a:r>
          </a:p>
        </p:txBody>
      </p:sp>
      <p:sp>
        <p:nvSpPr>
          <p:cNvPr id="8" name="Rectangle 7"/>
          <p:cNvSpPr>
            <a:spLocks noChangeArrowheads="1"/>
          </p:cNvSpPr>
          <p:nvPr/>
        </p:nvSpPr>
        <p:spPr bwMode="auto">
          <a:xfrm>
            <a:off x="4791075" y="5200650"/>
            <a:ext cx="3714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25400" tIns="25400" rIns="25400" bIns="254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3300"/>
                </a:solidFill>
              </a:rPr>
              <a:t>GESTÃO DA CULTURA ORGANIZACIONAL</a:t>
            </a:r>
          </a:p>
        </p:txBody>
      </p:sp>
      <p:grpSp>
        <p:nvGrpSpPr>
          <p:cNvPr id="9" name="Group 8"/>
          <p:cNvGrpSpPr>
            <a:grpSpLocks/>
          </p:cNvGrpSpPr>
          <p:nvPr/>
        </p:nvGrpSpPr>
        <p:grpSpPr bwMode="auto">
          <a:xfrm>
            <a:off x="457200" y="1981200"/>
            <a:ext cx="8229600" cy="4298950"/>
            <a:chOff x="288" y="1248"/>
            <a:chExt cx="5184" cy="2708"/>
          </a:xfrm>
        </p:grpSpPr>
        <p:sp>
          <p:nvSpPr>
            <p:cNvPr id="10" name="Rectangle 9"/>
            <p:cNvSpPr>
              <a:spLocks noChangeArrowheads="1"/>
            </p:cNvSpPr>
            <p:nvPr/>
          </p:nvSpPr>
          <p:spPr bwMode="auto">
            <a:xfrm>
              <a:off x="288" y="1248"/>
              <a:ext cx="5184" cy="269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1" name="Line 10"/>
            <p:cNvSpPr>
              <a:spLocks noChangeShapeType="1"/>
            </p:cNvSpPr>
            <p:nvPr/>
          </p:nvSpPr>
          <p:spPr bwMode="auto">
            <a:xfrm>
              <a:off x="2920" y="1248"/>
              <a:ext cx="1" cy="979"/>
            </a:xfrm>
            <a:prstGeom prst="line">
              <a:avLst/>
            </a:prstGeom>
            <a:noFill/>
            <a:ln w="381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2" name="Line 11"/>
            <p:cNvSpPr>
              <a:spLocks noChangeShapeType="1"/>
            </p:cNvSpPr>
            <p:nvPr/>
          </p:nvSpPr>
          <p:spPr bwMode="auto">
            <a:xfrm flipH="1">
              <a:off x="288" y="2614"/>
              <a:ext cx="1204" cy="5"/>
            </a:xfrm>
            <a:prstGeom prst="line">
              <a:avLst/>
            </a:prstGeom>
            <a:noFill/>
            <a:ln w="381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3" name="Line 12"/>
            <p:cNvSpPr>
              <a:spLocks noChangeShapeType="1"/>
            </p:cNvSpPr>
            <p:nvPr/>
          </p:nvSpPr>
          <p:spPr bwMode="auto">
            <a:xfrm flipH="1">
              <a:off x="4268" y="2613"/>
              <a:ext cx="1204" cy="5"/>
            </a:xfrm>
            <a:prstGeom prst="line">
              <a:avLst/>
            </a:prstGeom>
            <a:noFill/>
            <a:ln w="381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4" name="Line 13"/>
            <p:cNvSpPr>
              <a:spLocks noChangeShapeType="1"/>
            </p:cNvSpPr>
            <p:nvPr/>
          </p:nvSpPr>
          <p:spPr bwMode="auto">
            <a:xfrm flipH="1">
              <a:off x="2926" y="3102"/>
              <a:ext cx="0" cy="854"/>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spTree>
    <p:extLst>
      <p:ext uri="{BB962C8B-B14F-4D97-AF65-F5344CB8AC3E}">
        <p14:creationId xmlns:p14="http://schemas.microsoft.com/office/powerpoint/2010/main" val="1130224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25</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511360"/>
            <a:ext cx="7772400" cy="533400"/>
          </a:xfrm>
        </p:spPr>
        <p:txBody>
          <a:bodyPr/>
          <a:lstStyle/>
          <a:p>
            <a:pPr algn="ctr" eaLnBrk="1" hangingPunct="1"/>
            <a:r>
              <a:rPr lang="pt-BR" altLang="pt-BR" sz="2400" b="1" dirty="0" smtClean="0">
                <a:solidFill>
                  <a:srgbClr val="003399"/>
                </a:solidFill>
                <a:latin typeface="Arial" charset="0"/>
                <a:cs typeface="Times New Roman" pitchFamily="18" charset="0"/>
              </a:rPr>
              <a:t>HORIZONTALIZAÇÃO ORGANIZACIONAL</a:t>
            </a:r>
            <a:r>
              <a:rPr lang="pt-BR" altLang="pt-BR" sz="2400" b="1" dirty="0" smtClean="0">
                <a:solidFill>
                  <a:srgbClr val="003399"/>
                </a:solidFill>
                <a:latin typeface="Arial" charset="0"/>
              </a:rPr>
              <a:t> </a:t>
            </a:r>
          </a:p>
        </p:txBody>
      </p:sp>
      <p:sp>
        <p:nvSpPr>
          <p:cNvPr id="5" name="Rectangle 3"/>
          <p:cNvSpPr>
            <a:spLocks noChangeArrowheads="1"/>
          </p:cNvSpPr>
          <p:nvPr/>
        </p:nvSpPr>
        <p:spPr bwMode="auto">
          <a:xfrm>
            <a:off x="7551738" y="2459310"/>
            <a:ext cx="1281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600" b="0">
                <a:solidFill>
                  <a:srgbClr val="800000"/>
                </a:solidFill>
              </a:rPr>
              <a:t>OBJETIVOS</a:t>
            </a:r>
          </a:p>
          <a:p>
            <a:pPr algn="ctr"/>
            <a:r>
              <a:rPr kumimoji="0" lang="pt-BR" altLang="pt-BR" sz="1600" b="0">
                <a:solidFill>
                  <a:srgbClr val="800000"/>
                </a:solidFill>
              </a:rPr>
              <a:t>CHAVES</a:t>
            </a:r>
          </a:p>
        </p:txBody>
      </p:sp>
      <p:grpSp>
        <p:nvGrpSpPr>
          <p:cNvPr id="6" name="Group 4"/>
          <p:cNvGrpSpPr>
            <a:grpSpLocks/>
          </p:cNvGrpSpPr>
          <p:nvPr/>
        </p:nvGrpSpPr>
        <p:grpSpPr bwMode="auto">
          <a:xfrm>
            <a:off x="473075" y="1100410"/>
            <a:ext cx="7040563" cy="1808163"/>
            <a:chOff x="298" y="578"/>
            <a:chExt cx="4435" cy="1139"/>
          </a:xfrm>
        </p:grpSpPr>
        <p:sp>
          <p:nvSpPr>
            <p:cNvPr id="7" name="Rectangle 5"/>
            <p:cNvSpPr>
              <a:spLocks noChangeArrowheads="1"/>
            </p:cNvSpPr>
            <p:nvPr/>
          </p:nvSpPr>
          <p:spPr bwMode="auto">
            <a:xfrm>
              <a:off x="1747" y="578"/>
              <a:ext cx="1538" cy="211"/>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8000"/>
                  </a:solidFill>
                </a:rPr>
                <a:t>EXECUTIVO-CHEFE</a:t>
              </a:r>
            </a:p>
          </p:txBody>
        </p:sp>
        <p:sp>
          <p:nvSpPr>
            <p:cNvPr id="8" name="Rectangle 6"/>
            <p:cNvSpPr>
              <a:spLocks noChangeArrowheads="1"/>
            </p:cNvSpPr>
            <p:nvPr/>
          </p:nvSpPr>
          <p:spPr bwMode="auto">
            <a:xfrm>
              <a:off x="475" y="988"/>
              <a:ext cx="1242" cy="199"/>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9" name="Rectangle 7"/>
            <p:cNvSpPr>
              <a:spLocks noChangeArrowheads="1"/>
            </p:cNvSpPr>
            <p:nvPr/>
          </p:nvSpPr>
          <p:spPr bwMode="auto">
            <a:xfrm>
              <a:off x="1895" y="988"/>
              <a:ext cx="1242" cy="199"/>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0" name="Rectangle 8"/>
            <p:cNvSpPr>
              <a:spLocks noChangeArrowheads="1"/>
            </p:cNvSpPr>
            <p:nvPr/>
          </p:nvSpPr>
          <p:spPr bwMode="auto">
            <a:xfrm>
              <a:off x="3313" y="988"/>
              <a:ext cx="1243" cy="199"/>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1" name="Line 9"/>
            <p:cNvSpPr>
              <a:spLocks noChangeShapeType="1"/>
            </p:cNvSpPr>
            <p:nvPr/>
          </p:nvSpPr>
          <p:spPr bwMode="auto">
            <a:xfrm>
              <a:off x="1097" y="888"/>
              <a:ext cx="2839" cy="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2" name="Line 10"/>
            <p:cNvSpPr>
              <a:spLocks noChangeShapeType="1"/>
            </p:cNvSpPr>
            <p:nvPr/>
          </p:nvSpPr>
          <p:spPr bwMode="auto">
            <a:xfrm>
              <a:off x="2516" y="789"/>
              <a:ext cx="0" cy="199"/>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3" name="Line 11"/>
            <p:cNvSpPr>
              <a:spLocks noChangeShapeType="1"/>
            </p:cNvSpPr>
            <p:nvPr/>
          </p:nvSpPr>
          <p:spPr bwMode="auto">
            <a:xfrm>
              <a:off x="1097" y="888"/>
              <a:ext cx="1" cy="10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4" name="Line 12"/>
            <p:cNvSpPr>
              <a:spLocks noChangeShapeType="1"/>
            </p:cNvSpPr>
            <p:nvPr/>
          </p:nvSpPr>
          <p:spPr bwMode="auto">
            <a:xfrm>
              <a:off x="3935" y="888"/>
              <a:ext cx="0" cy="10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5" name="Line 13"/>
            <p:cNvSpPr>
              <a:spLocks noChangeShapeType="1"/>
            </p:cNvSpPr>
            <p:nvPr/>
          </p:nvSpPr>
          <p:spPr bwMode="auto">
            <a:xfrm>
              <a:off x="298" y="1285"/>
              <a:ext cx="86" cy="107"/>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6" name="Line 14"/>
            <p:cNvSpPr>
              <a:spLocks noChangeShapeType="1"/>
            </p:cNvSpPr>
            <p:nvPr/>
          </p:nvSpPr>
          <p:spPr bwMode="auto">
            <a:xfrm flipH="1">
              <a:off x="4644" y="1285"/>
              <a:ext cx="89" cy="10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7" name="Line 15"/>
            <p:cNvSpPr>
              <a:spLocks noChangeShapeType="1"/>
            </p:cNvSpPr>
            <p:nvPr/>
          </p:nvSpPr>
          <p:spPr bwMode="auto">
            <a:xfrm>
              <a:off x="2427" y="1384"/>
              <a:ext cx="89" cy="10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8" name="Line 16"/>
            <p:cNvSpPr>
              <a:spLocks noChangeShapeType="1"/>
            </p:cNvSpPr>
            <p:nvPr/>
          </p:nvSpPr>
          <p:spPr bwMode="auto">
            <a:xfrm flipH="1">
              <a:off x="2516" y="1384"/>
              <a:ext cx="89" cy="10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9" name="Line 17"/>
            <p:cNvSpPr>
              <a:spLocks noChangeShapeType="1"/>
            </p:cNvSpPr>
            <p:nvPr/>
          </p:nvSpPr>
          <p:spPr bwMode="auto">
            <a:xfrm>
              <a:off x="386" y="1384"/>
              <a:ext cx="2041" cy="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20" name="Line 18"/>
            <p:cNvSpPr>
              <a:spLocks noChangeShapeType="1"/>
            </p:cNvSpPr>
            <p:nvPr/>
          </p:nvSpPr>
          <p:spPr bwMode="auto">
            <a:xfrm>
              <a:off x="2604" y="1384"/>
              <a:ext cx="2040" cy="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21" name="Rectangle 19"/>
            <p:cNvSpPr>
              <a:spLocks noChangeArrowheads="1"/>
            </p:cNvSpPr>
            <p:nvPr/>
          </p:nvSpPr>
          <p:spPr bwMode="auto">
            <a:xfrm>
              <a:off x="982" y="1473"/>
              <a:ext cx="303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r>
                <a:rPr kumimoji="0" lang="pt-BR" altLang="pt-BR" sz="1800" b="0">
                  <a:solidFill>
                    <a:srgbClr val="008000"/>
                  </a:solidFill>
                </a:rPr>
                <a:t>DONOS DOS PROCESSOS ESSENCIAIS</a:t>
              </a:r>
            </a:p>
          </p:txBody>
        </p:sp>
      </p:grpSp>
      <p:sp>
        <p:nvSpPr>
          <p:cNvPr id="22" name="Rectangle 20"/>
          <p:cNvSpPr>
            <a:spLocks noChangeArrowheads="1"/>
          </p:cNvSpPr>
          <p:nvPr/>
        </p:nvSpPr>
        <p:spPr bwMode="auto">
          <a:xfrm>
            <a:off x="7646325" y="3162748"/>
            <a:ext cx="12811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600" b="0">
                <a:solidFill>
                  <a:srgbClr val="800000"/>
                </a:solidFill>
              </a:rPr>
              <a:t>Reduzir</a:t>
            </a:r>
          </a:p>
          <a:p>
            <a:pPr algn="ctr"/>
            <a:r>
              <a:rPr kumimoji="0" lang="pt-BR" altLang="pt-BR" sz="1600" b="0">
                <a:solidFill>
                  <a:srgbClr val="800000"/>
                </a:solidFill>
              </a:rPr>
              <a:t>prazo de entrega</a:t>
            </a:r>
          </a:p>
        </p:txBody>
      </p:sp>
      <p:sp>
        <p:nvSpPr>
          <p:cNvPr id="23" name="Rectangle 21"/>
          <p:cNvSpPr>
            <a:spLocks noChangeArrowheads="1"/>
          </p:cNvSpPr>
          <p:nvPr/>
        </p:nvSpPr>
        <p:spPr bwMode="auto">
          <a:xfrm>
            <a:off x="7696200" y="4444698"/>
            <a:ext cx="1098550" cy="6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600" b="0" dirty="0">
                <a:solidFill>
                  <a:srgbClr val="800000"/>
                </a:solidFill>
              </a:rPr>
              <a:t>Reduzir custos</a:t>
            </a:r>
          </a:p>
        </p:txBody>
      </p:sp>
      <p:sp>
        <p:nvSpPr>
          <p:cNvPr id="24" name="Rectangle 22"/>
          <p:cNvSpPr>
            <a:spLocks noChangeArrowheads="1"/>
          </p:cNvSpPr>
          <p:nvPr/>
        </p:nvSpPr>
        <p:spPr bwMode="auto">
          <a:xfrm>
            <a:off x="7513638" y="5245819"/>
            <a:ext cx="14525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600" b="0" dirty="0">
                <a:solidFill>
                  <a:srgbClr val="800000"/>
                </a:solidFill>
              </a:rPr>
              <a:t>Reduzir</a:t>
            </a:r>
          </a:p>
          <a:p>
            <a:pPr algn="ctr"/>
            <a:r>
              <a:rPr kumimoji="0" lang="pt-BR" altLang="pt-BR" sz="1600" b="0" dirty="0">
                <a:solidFill>
                  <a:srgbClr val="800000"/>
                </a:solidFill>
              </a:rPr>
              <a:t>tempo de inserção de produto no mercado</a:t>
            </a:r>
          </a:p>
        </p:txBody>
      </p:sp>
      <p:grpSp>
        <p:nvGrpSpPr>
          <p:cNvPr id="25" name="Group 23"/>
          <p:cNvGrpSpPr>
            <a:grpSpLocks/>
          </p:cNvGrpSpPr>
          <p:nvPr/>
        </p:nvGrpSpPr>
        <p:grpSpPr bwMode="auto">
          <a:xfrm>
            <a:off x="381000" y="2994298"/>
            <a:ext cx="7042150" cy="1057275"/>
            <a:chOff x="240" y="1771"/>
            <a:chExt cx="4436" cy="666"/>
          </a:xfrm>
        </p:grpSpPr>
        <p:sp>
          <p:nvSpPr>
            <p:cNvPr id="26" name="Rectangle 24"/>
            <p:cNvSpPr>
              <a:spLocks noChangeArrowheads="1"/>
            </p:cNvSpPr>
            <p:nvPr/>
          </p:nvSpPr>
          <p:spPr bwMode="auto">
            <a:xfrm>
              <a:off x="1297" y="1771"/>
              <a:ext cx="3372" cy="645"/>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27" name="Oval 25"/>
            <p:cNvSpPr>
              <a:spLocks noChangeArrowheads="1"/>
            </p:cNvSpPr>
            <p:nvPr/>
          </p:nvSpPr>
          <p:spPr bwMode="auto">
            <a:xfrm>
              <a:off x="1543" y="2057"/>
              <a:ext cx="741"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28" name="Oval 26"/>
            <p:cNvSpPr>
              <a:spLocks noChangeArrowheads="1"/>
            </p:cNvSpPr>
            <p:nvPr/>
          </p:nvSpPr>
          <p:spPr bwMode="auto">
            <a:xfrm>
              <a:off x="2613" y="2057"/>
              <a:ext cx="740"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29" name="Oval 27"/>
            <p:cNvSpPr>
              <a:spLocks noChangeArrowheads="1"/>
            </p:cNvSpPr>
            <p:nvPr/>
          </p:nvSpPr>
          <p:spPr bwMode="auto">
            <a:xfrm>
              <a:off x="3682" y="2057"/>
              <a:ext cx="740"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30" name="Line 28"/>
            <p:cNvSpPr>
              <a:spLocks noChangeShapeType="1"/>
            </p:cNvSpPr>
            <p:nvPr/>
          </p:nvSpPr>
          <p:spPr bwMode="auto">
            <a:xfrm>
              <a:off x="1297" y="1985"/>
              <a:ext cx="3372" cy="1"/>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1" name="Line 29"/>
            <p:cNvSpPr>
              <a:spLocks noChangeShapeType="1"/>
            </p:cNvSpPr>
            <p:nvPr/>
          </p:nvSpPr>
          <p:spPr bwMode="auto">
            <a:xfrm>
              <a:off x="1132" y="2129"/>
              <a:ext cx="165" cy="0"/>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2" name="Rectangle 30"/>
            <p:cNvSpPr>
              <a:spLocks noChangeArrowheads="1"/>
            </p:cNvSpPr>
            <p:nvPr/>
          </p:nvSpPr>
          <p:spPr bwMode="auto">
            <a:xfrm>
              <a:off x="1613" y="2129"/>
              <a:ext cx="58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endParaRPr kumimoji="0" lang="pt-BR" altLang="pt-BR" sz="1800" b="0">
                <a:solidFill>
                  <a:srgbClr val="000080"/>
                </a:solidFill>
                <a:latin typeface="Times New Roman" pitchFamily="18" charset="0"/>
              </a:endParaRPr>
            </a:p>
          </p:txBody>
        </p:sp>
        <p:sp>
          <p:nvSpPr>
            <p:cNvPr id="33" name="Rectangle 31"/>
            <p:cNvSpPr>
              <a:spLocks noChangeArrowheads="1"/>
            </p:cNvSpPr>
            <p:nvPr/>
          </p:nvSpPr>
          <p:spPr bwMode="auto">
            <a:xfrm>
              <a:off x="2674" y="2129"/>
              <a:ext cx="57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p>
          </p:txBody>
        </p:sp>
        <p:sp>
          <p:nvSpPr>
            <p:cNvPr id="34" name="Rectangle 32"/>
            <p:cNvSpPr>
              <a:spLocks noChangeArrowheads="1"/>
            </p:cNvSpPr>
            <p:nvPr/>
          </p:nvSpPr>
          <p:spPr bwMode="auto">
            <a:xfrm>
              <a:off x="3719" y="2129"/>
              <a:ext cx="62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p>
          </p:txBody>
        </p:sp>
        <p:sp>
          <p:nvSpPr>
            <p:cNvPr id="35" name="Oval 33"/>
            <p:cNvSpPr>
              <a:spLocks noChangeArrowheads="1"/>
            </p:cNvSpPr>
            <p:nvPr/>
          </p:nvSpPr>
          <p:spPr bwMode="auto">
            <a:xfrm>
              <a:off x="240" y="1861"/>
              <a:ext cx="893" cy="576"/>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36" name="Rectangle 34"/>
            <p:cNvSpPr>
              <a:spLocks noChangeArrowheads="1"/>
            </p:cNvSpPr>
            <p:nvPr/>
          </p:nvSpPr>
          <p:spPr bwMode="auto">
            <a:xfrm>
              <a:off x="288" y="1961"/>
              <a:ext cx="864"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DONO DE</a:t>
              </a:r>
            </a:p>
            <a:p>
              <a:r>
                <a:rPr kumimoji="0" lang="pt-BR" altLang="pt-BR" sz="1800" b="0">
                  <a:solidFill>
                    <a:srgbClr val="000080"/>
                  </a:solidFill>
                </a:rPr>
                <a:t>PROCESSO</a:t>
              </a:r>
              <a:endParaRPr kumimoji="0" lang="pt-BR" altLang="pt-BR" sz="1600" b="0">
                <a:solidFill>
                  <a:srgbClr val="000080"/>
                </a:solidFill>
              </a:endParaRPr>
            </a:p>
          </p:txBody>
        </p:sp>
        <p:sp>
          <p:nvSpPr>
            <p:cNvPr id="37" name="Rectangle 35"/>
            <p:cNvSpPr>
              <a:spLocks noChangeArrowheads="1"/>
            </p:cNvSpPr>
            <p:nvPr/>
          </p:nvSpPr>
          <p:spPr bwMode="auto">
            <a:xfrm>
              <a:off x="1392" y="1777"/>
              <a:ext cx="328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Programação da Produção</a:t>
              </a:r>
            </a:p>
          </p:txBody>
        </p:sp>
      </p:grpSp>
      <p:grpSp>
        <p:nvGrpSpPr>
          <p:cNvPr id="38" name="Group 36"/>
          <p:cNvGrpSpPr>
            <a:grpSpLocks/>
          </p:cNvGrpSpPr>
          <p:nvPr/>
        </p:nvGrpSpPr>
        <p:grpSpPr bwMode="auto">
          <a:xfrm>
            <a:off x="381000" y="4246835"/>
            <a:ext cx="7042150" cy="1085850"/>
            <a:chOff x="240" y="2560"/>
            <a:chExt cx="4436" cy="684"/>
          </a:xfrm>
        </p:grpSpPr>
        <p:sp>
          <p:nvSpPr>
            <p:cNvPr id="39" name="Rectangle 37"/>
            <p:cNvSpPr>
              <a:spLocks noChangeArrowheads="1"/>
            </p:cNvSpPr>
            <p:nvPr/>
          </p:nvSpPr>
          <p:spPr bwMode="auto">
            <a:xfrm>
              <a:off x="1297" y="2566"/>
              <a:ext cx="3372" cy="646"/>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40" name="Oval 38"/>
            <p:cNvSpPr>
              <a:spLocks noChangeArrowheads="1"/>
            </p:cNvSpPr>
            <p:nvPr/>
          </p:nvSpPr>
          <p:spPr bwMode="auto">
            <a:xfrm>
              <a:off x="1543" y="2853"/>
              <a:ext cx="741"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41" name="Oval 39"/>
            <p:cNvSpPr>
              <a:spLocks noChangeArrowheads="1"/>
            </p:cNvSpPr>
            <p:nvPr/>
          </p:nvSpPr>
          <p:spPr bwMode="auto">
            <a:xfrm>
              <a:off x="2613" y="2853"/>
              <a:ext cx="740"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42" name="Oval 40"/>
            <p:cNvSpPr>
              <a:spLocks noChangeArrowheads="1"/>
            </p:cNvSpPr>
            <p:nvPr/>
          </p:nvSpPr>
          <p:spPr bwMode="auto">
            <a:xfrm>
              <a:off x="3682" y="2853"/>
              <a:ext cx="740"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43" name="Line 41"/>
            <p:cNvSpPr>
              <a:spLocks noChangeShapeType="1"/>
            </p:cNvSpPr>
            <p:nvPr/>
          </p:nvSpPr>
          <p:spPr bwMode="auto">
            <a:xfrm>
              <a:off x="1297" y="2781"/>
              <a:ext cx="3372" cy="1"/>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44" name="Line 42"/>
            <p:cNvSpPr>
              <a:spLocks noChangeShapeType="1"/>
            </p:cNvSpPr>
            <p:nvPr/>
          </p:nvSpPr>
          <p:spPr bwMode="auto">
            <a:xfrm>
              <a:off x="1132" y="2925"/>
              <a:ext cx="165" cy="0"/>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45" name="Rectangle 43"/>
            <p:cNvSpPr>
              <a:spLocks noChangeArrowheads="1"/>
            </p:cNvSpPr>
            <p:nvPr/>
          </p:nvSpPr>
          <p:spPr bwMode="auto">
            <a:xfrm>
              <a:off x="1629" y="2924"/>
              <a:ext cx="5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p>
          </p:txBody>
        </p:sp>
        <p:sp>
          <p:nvSpPr>
            <p:cNvPr id="46" name="Rectangle 44"/>
            <p:cNvSpPr>
              <a:spLocks noChangeArrowheads="1"/>
            </p:cNvSpPr>
            <p:nvPr/>
          </p:nvSpPr>
          <p:spPr bwMode="auto">
            <a:xfrm>
              <a:off x="2674" y="2925"/>
              <a:ext cx="59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p>
          </p:txBody>
        </p:sp>
        <p:sp>
          <p:nvSpPr>
            <p:cNvPr id="47" name="Rectangle 45"/>
            <p:cNvSpPr>
              <a:spLocks noChangeArrowheads="1"/>
            </p:cNvSpPr>
            <p:nvPr/>
          </p:nvSpPr>
          <p:spPr bwMode="auto">
            <a:xfrm>
              <a:off x="3719" y="2925"/>
              <a:ext cx="62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p>
          </p:txBody>
        </p:sp>
        <p:sp>
          <p:nvSpPr>
            <p:cNvPr id="48" name="Rectangle 46"/>
            <p:cNvSpPr>
              <a:spLocks noChangeArrowheads="1"/>
            </p:cNvSpPr>
            <p:nvPr/>
          </p:nvSpPr>
          <p:spPr bwMode="auto">
            <a:xfrm>
              <a:off x="1334" y="2560"/>
              <a:ext cx="334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Distribuição e Logística</a:t>
              </a:r>
            </a:p>
          </p:txBody>
        </p:sp>
        <p:sp>
          <p:nvSpPr>
            <p:cNvPr id="49" name="Oval 47"/>
            <p:cNvSpPr>
              <a:spLocks noChangeArrowheads="1"/>
            </p:cNvSpPr>
            <p:nvPr/>
          </p:nvSpPr>
          <p:spPr bwMode="auto">
            <a:xfrm>
              <a:off x="240" y="2610"/>
              <a:ext cx="893" cy="634"/>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50" name="Rectangle 48"/>
            <p:cNvSpPr>
              <a:spLocks noChangeArrowheads="1"/>
            </p:cNvSpPr>
            <p:nvPr/>
          </p:nvSpPr>
          <p:spPr bwMode="auto">
            <a:xfrm>
              <a:off x="248" y="2726"/>
              <a:ext cx="87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DONO DE</a:t>
              </a:r>
            </a:p>
            <a:p>
              <a:pPr algn="ctr"/>
              <a:r>
                <a:rPr kumimoji="0" lang="pt-BR" altLang="pt-BR" sz="1800" b="0">
                  <a:solidFill>
                    <a:srgbClr val="000080"/>
                  </a:solidFill>
                </a:rPr>
                <a:t>PROCESSO</a:t>
              </a:r>
            </a:p>
          </p:txBody>
        </p:sp>
      </p:grpSp>
      <p:grpSp>
        <p:nvGrpSpPr>
          <p:cNvPr id="51" name="Group 49"/>
          <p:cNvGrpSpPr>
            <a:grpSpLocks/>
          </p:cNvGrpSpPr>
          <p:nvPr/>
        </p:nvGrpSpPr>
        <p:grpSpPr bwMode="auto">
          <a:xfrm>
            <a:off x="381000" y="5496198"/>
            <a:ext cx="7042150" cy="1069975"/>
            <a:chOff x="240" y="3347"/>
            <a:chExt cx="4436" cy="674"/>
          </a:xfrm>
        </p:grpSpPr>
        <p:sp>
          <p:nvSpPr>
            <p:cNvPr id="52" name="Rectangle 50"/>
            <p:cNvSpPr>
              <a:spLocks noChangeArrowheads="1"/>
            </p:cNvSpPr>
            <p:nvPr/>
          </p:nvSpPr>
          <p:spPr bwMode="auto">
            <a:xfrm>
              <a:off x="1297" y="3347"/>
              <a:ext cx="3372" cy="674"/>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53" name="Oval 51"/>
            <p:cNvSpPr>
              <a:spLocks noChangeArrowheads="1"/>
            </p:cNvSpPr>
            <p:nvPr/>
          </p:nvSpPr>
          <p:spPr bwMode="auto">
            <a:xfrm>
              <a:off x="1543" y="3658"/>
              <a:ext cx="741"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54" name="Oval 52"/>
            <p:cNvSpPr>
              <a:spLocks noChangeArrowheads="1"/>
            </p:cNvSpPr>
            <p:nvPr/>
          </p:nvSpPr>
          <p:spPr bwMode="auto">
            <a:xfrm>
              <a:off x="2613" y="3658"/>
              <a:ext cx="740"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55" name="Oval 53"/>
            <p:cNvSpPr>
              <a:spLocks noChangeArrowheads="1"/>
            </p:cNvSpPr>
            <p:nvPr/>
          </p:nvSpPr>
          <p:spPr bwMode="auto">
            <a:xfrm>
              <a:off x="3682" y="3658"/>
              <a:ext cx="740" cy="287"/>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56" name="Line 54"/>
            <p:cNvSpPr>
              <a:spLocks noChangeShapeType="1"/>
            </p:cNvSpPr>
            <p:nvPr/>
          </p:nvSpPr>
          <p:spPr bwMode="auto">
            <a:xfrm>
              <a:off x="1297" y="3598"/>
              <a:ext cx="3372" cy="0"/>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57" name="Line 55"/>
            <p:cNvSpPr>
              <a:spLocks noChangeShapeType="1"/>
            </p:cNvSpPr>
            <p:nvPr/>
          </p:nvSpPr>
          <p:spPr bwMode="auto">
            <a:xfrm>
              <a:off x="1132" y="3705"/>
              <a:ext cx="165" cy="1"/>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58" name="Rectangle 56"/>
            <p:cNvSpPr>
              <a:spLocks noChangeArrowheads="1"/>
            </p:cNvSpPr>
            <p:nvPr/>
          </p:nvSpPr>
          <p:spPr bwMode="auto">
            <a:xfrm>
              <a:off x="1629" y="3729"/>
              <a:ext cx="57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endParaRPr kumimoji="0" lang="pt-BR" altLang="pt-BR" sz="1800" b="0">
                <a:solidFill>
                  <a:srgbClr val="000080"/>
                </a:solidFill>
                <a:latin typeface="Times New Roman" pitchFamily="18" charset="0"/>
              </a:endParaRPr>
            </a:p>
          </p:txBody>
        </p:sp>
        <p:sp>
          <p:nvSpPr>
            <p:cNvPr id="59" name="Rectangle 57"/>
            <p:cNvSpPr>
              <a:spLocks noChangeArrowheads="1"/>
            </p:cNvSpPr>
            <p:nvPr/>
          </p:nvSpPr>
          <p:spPr bwMode="auto">
            <a:xfrm>
              <a:off x="2674" y="3741"/>
              <a:ext cx="597"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endParaRPr kumimoji="0" lang="pt-BR" altLang="pt-BR" sz="1800" b="0">
                <a:solidFill>
                  <a:srgbClr val="000080"/>
                </a:solidFill>
                <a:latin typeface="Times New Roman" pitchFamily="18" charset="0"/>
              </a:endParaRPr>
            </a:p>
          </p:txBody>
        </p:sp>
        <p:sp>
          <p:nvSpPr>
            <p:cNvPr id="60" name="Rectangle 58"/>
            <p:cNvSpPr>
              <a:spLocks noChangeArrowheads="1"/>
            </p:cNvSpPr>
            <p:nvPr/>
          </p:nvSpPr>
          <p:spPr bwMode="auto">
            <a:xfrm>
              <a:off x="3743" y="3729"/>
              <a:ext cx="62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EQUIPE</a:t>
              </a:r>
            </a:p>
          </p:txBody>
        </p:sp>
        <p:sp>
          <p:nvSpPr>
            <p:cNvPr id="61" name="Rectangle 59"/>
            <p:cNvSpPr>
              <a:spLocks noChangeArrowheads="1"/>
            </p:cNvSpPr>
            <p:nvPr/>
          </p:nvSpPr>
          <p:spPr bwMode="auto">
            <a:xfrm>
              <a:off x="1334" y="3362"/>
              <a:ext cx="334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Comercialização de Tecnologia</a:t>
              </a:r>
            </a:p>
          </p:txBody>
        </p:sp>
        <p:sp>
          <p:nvSpPr>
            <p:cNvPr id="62" name="Oval 60"/>
            <p:cNvSpPr>
              <a:spLocks noChangeArrowheads="1"/>
            </p:cNvSpPr>
            <p:nvPr/>
          </p:nvSpPr>
          <p:spPr bwMode="auto">
            <a:xfrm>
              <a:off x="240" y="3359"/>
              <a:ext cx="893" cy="633"/>
            </a:xfrm>
            <a:prstGeom prst="ellipse">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63" name="Rectangle 61"/>
            <p:cNvSpPr>
              <a:spLocks noChangeArrowheads="1"/>
            </p:cNvSpPr>
            <p:nvPr/>
          </p:nvSpPr>
          <p:spPr bwMode="auto">
            <a:xfrm>
              <a:off x="262" y="3500"/>
              <a:ext cx="8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DONO DE</a:t>
              </a:r>
            </a:p>
            <a:p>
              <a:pPr algn="ctr"/>
              <a:r>
                <a:rPr kumimoji="0" lang="pt-BR" altLang="pt-BR" sz="1800" b="0">
                  <a:solidFill>
                    <a:srgbClr val="000080"/>
                  </a:solidFill>
                </a:rPr>
                <a:t>PROCESSO</a:t>
              </a:r>
            </a:p>
          </p:txBody>
        </p:sp>
      </p:grpSp>
    </p:spTree>
    <p:extLst>
      <p:ext uri="{BB962C8B-B14F-4D97-AF65-F5344CB8AC3E}">
        <p14:creationId xmlns:p14="http://schemas.microsoft.com/office/powerpoint/2010/main" val="2553052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26</a:t>
            </a:fld>
            <a:endParaRPr lang="pt-BR" sz="1600" b="1" dirty="0">
              <a:solidFill>
                <a:schemeClr val="tx1"/>
              </a:solidFill>
              <a:latin typeface="+mj-lt"/>
            </a:endParaRPr>
          </a:p>
        </p:txBody>
      </p:sp>
      <p:sp>
        <p:nvSpPr>
          <p:cNvPr id="3" name="Rectangle 2"/>
          <p:cNvSpPr>
            <a:spLocks noGrp="1" noChangeArrowheads="1"/>
          </p:cNvSpPr>
          <p:nvPr>
            <p:ph type="title"/>
          </p:nvPr>
        </p:nvSpPr>
        <p:spPr>
          <a:xfrm>
            <a:off x="609600" y="590200"/>
            <a:ext cx="7772400" cy="990600"/>
          </a:xfrm>
        </p:spPr>
        <p:txBody>
          <a:bodyPr>
            <a:normAutofit fontScale="90000"/>
          </a:bodyPr>
          <a:lstStyle/>
          <a:p>
            <a:pPr algn="ctr" eaLnBrk="1" hangingPunct="1"/>
            <a:r>
              <a:rPr lang="pt-BR" altLang="pt-BR" sz="3000" b="1" smtClean="0">
                <a:solidFill>
                  <a:srgbClr val="003399"/>
                </a:solidFill>
                <a:latin typeface="Arial" charset="0"/>
                <a:cs typeface="Times New Roman" pitchFamily="18" charset="0"/>
              </a:rPr>
              <a:t>CONSTITUIÇÃO DE REDE DE TRABALHO BASEADA EM EQUIPES</a:t>
            </a:r>
            <a:r>
              <a:rPr lang="pt-BR" altLang="pt-BR" sz="3000" smtClean="0">
                <a:solidFill>
                  <a:srgbClr val="003399"/>
                </a:solidFill>
                <a:latin typeface="Arial" charset="0"/>
              </a:rPr>
              <a:t> </a:t>
            </a:r>
          </a:p>
        </p:txBody>
      </p:sp>
      <p:sp>
        <p:nvSpPr>
          <p:cNvPr id="4" name="Rectangle 4"/>
          <p:cNvSpPr>
            <a:spLocks noChangeArrowheads="1"/>
          </p:cNvSpPr>
          <p:nvPr/>
        </p:nvSpPr>
        <p:spPr bwMode="auto">
          <a:xfrm>
            <a:off x="539750" y="1906238"/>
            <a:ext cx="800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Com base em oportunidades de mercado, organizam-se equipes </a:t>
            </a:r>
            <a:r>
              <a:rPr lang="pt-BR" altLang="pt-BR" sz="2400" i="1"/>
              <a:t>ad hoc</a:t>
            </a:r>
            <a:r>
              <a:rPr lang="pt-BR" altLang="pt-BR" sz="2400"/>
              <a:t> que se encarregam de explorá-las (MINTZBERG, 1995). Assim, como mudança necessária, há a constituição de redes de trabalho baseadas em equipes, </a:t>
            </a:r>
            <a:r>
              <a:rPr lang="pt-BR" altLang="pt-BR" sz="2400" i="1"/>
              <a:t>ad hoc</a:t>
            </a:r>
            <a:r>
              <a:rPr lang="pt-BR" altLang="pt-BR" sz="2400"/>
              <a:t> ou de processos de negócios, que se sobrepõe à estrutura organizacional dos estágio de especialização funcional e de integração interna das áreas funcionais. </a:t>
            </a:r>
          </a:p>
        </p:txBody>
      </p:sp>
      <p:sp>
        <p:nvSpPr>
          <p:cNvPr id="5" name="Rectangle 6"/>
          <p:cNvSpPr>
            <a:spLocks noChangeArrowheads="1"/>
          </p:cNvSpPr>
          <p:nvPr/>
        </p:nvSpPr>
        <p:spPr bwMode="auto">
          <a:xfrm>
            <a:off x="468313" y="5171725"/>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a:solidFill>
                  <a:srgbClr val="008000"/>
                </a:solidFill>
              </a:rPr>
              <a:t>MINTZBERG, H.   </a:t>
            </a:r>
            <a:r>
              <a:rPr lang="pt-BR" altLang="pt-BR" sz="2400" i="1">
                <a:solidFill>
                  <a:srgbClr val="008000"/>
                </a:solidFill>
              </a:rPr>
              <a:t>Criando organizações eficazes</a:t>
            </a:r>
            <a:r>
              <a:rPr lang="pt-BR" altLang="pt-BR" sz="2400">
                <a:solidFill>
                  <a:srgbClr val="008000"/>
                </a:solidFill>
              </a:rPr>
              <a:t>: estruturas em cinco configurações.  São Paulo : Atlas, 1995. </a:t>
            </a:r>
          </a:p>
        </p:txBody>
      </p:sp>
    </p:spTree>
    <p:extLst>
      <p:ext uri="{BB962C8B-B14F-4D97-AF65-F5344CB8AC3E}">
        <p14:creationId xmlns:p14="http://schemas.microsoft.com/office/powerpoint/2010/main" val="1297759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27</a:t>
            </a:fld>
            <a:endParaRPr lang="pt-BR" sz="1600" b="1" dirty="0">
              <a:solidFill>
                <a:schemeClr val="tx1"/>
              </a:solidFill>
              <a:latin typeface="+mj-lt"/>
            </a:endParaRPr>
          </a:p>
        </p:txBody>
      </p:sp>
      <p:sp>
        <p:nvSpPr>
          <p:cNvPr id="3" name="Rectangle 2"/>
          <p:cNvSpPr>
            <a:spLocks noGrp="1" noChangeArrowheads="1"/>
          </p:cNvSpPr>
          <p:nvPr>
            <p:ph type="title"/>
          </p:nvPr>
        </p:nvSpPr>
        <p:spPr>
          <a:xfrm>
            <a:off x="609600" y="795808"/>
            <a:ext cx="7772400" cy="990600"/>
          </a:xfrm>
        </p:spPr>
        <p:txBody>
          <a:bodyPr>
            <a:normAutofit fontScale="90000"/>
          </a:bodyPr>
          <a:lstStyle/>
          <a:p>
            <a:pPr algn="ctr" eaLnBrk="1" hangingPunct="1"/>
            <a:r>
              <a:rPr lang="pt-BR" altLang="pt-BR" sz="3000" b="1" smtClean="0">
                <a:solidFill>
                  <a:srgbClr val="003399"/>
                </a:solidFill>
                <a:latin typeface="Arial" charset="0"/>
                <a:cs typeface="Times New Roman" pitchFamily="18" charset="0"/>
              </a:rPr>
              <a:t>CONSTITUIÇÃO DE REDE DE TRABALHO BASEADA EM EQUIPES</a:t>
            </a:r>
            <a:r>
              <a:rPr lang="pt-BR" altLang="pt-BR" sz="3000" smtClean="0">
                <a:solidFill>
                  <a:srgbClr val="003399"/>
                </a:solidFill>
                <a:latin typeface="Arial" charset="0"/>
              </a:rPr>
              <a:t> </a:t>
            </a:r>
          </a:p>
        </p:txBody>
      </p:sp>
      <p:sp>
        <p:nvSpPr>
          <p:cNvPr id="4" name="Rectangle 3"/>
          <p:cNvSpPr>
            <a:spLocks noChangeArrowheads="1"/>
          </p:cNvSpPr>
          <p:nvPr/>
        </p:nvSpPr>
        <p:spPr bwMode="auto">
          <a:xfrm>
            <a:off x="539750" y="2068983"/>
            <a:ext cx="8001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"Estratégia requer disciplina constante e comunicação clara.  De fato, uma das mais importantes funções de uma estratégia explícita e comunicada é guiar os funcionários na crescente realização de escolhas, que ocorre em função dos </a:t>
            </a:r>
            <a:r>
              <a:rPr lang="pt-BR" altLang="pt-BR" sz="2400" i="1"/>
              <a:t>trade-off</a:t>
            </a:r>
            <a:r>
              <a:rPr lang="pt-BR" altLang="pt-BR" sz="2400"/>
              <a:t>s das suas atividades individuais e nas decisões cotidianas” (PORTER, 1996, p.77). </a:t>
            </a:r>
          </a:p>
        </p:txBody>
      </p:sp>
      <p:sp>
        <p:nvSpPr>
          <p:cNvPr id="5" name="Rectangle 4"/>
          <p:cNvSpPr>
            <a:spLocks noChangeArrowheads="1"/>
          </p:cNvSpPr>
          <p:nvPr/>
        </p:nvSpPr>
        <p:spPr bwMode="auto">
          <a:xfrm>
            <a:off x="468313" y="5263033"/>
            <a:ext cx="8207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008000"/>
                </a:solidFill>
              </a:rPr>
              <a:t>PORTER, M. E.   What is strategy? </a:t>
            </a:r>
            <a:r>
              <a:rPr lang="pt-BR" altLang="pt-BR" sz="2400" i="1">
                <a:solidFill>
                  <a:srgbClr val="008000"/>
                </a:solidFill>
              </a:rPr>
              <a:t>Harvard Business Review</a:t>
            </a:r>
            <a:r>
              <a:rPr lang="pt-BR" altLang="pt-BR" sz="2400">
                <a:solidFill>
                  <a:srgbClr val="008000"/>
                </a:solidFill>
              </a:rPr>
              <a:t>,  v.74,n.6, p.61-78, 1996. </a:t>
            </a:r>
          </a:p>
        </p:txBody>
      </p:sp>
    </p:spTree>
    <p:extLst>
      <p:ext uri="{BB962C8B-B14F-4D97-AF65-F5344CB8AC3E}">
        <p14:creationId xmlns:p14="http://schemas.microsoft.com/office/powerpoint/2010/main" val="2335657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ço Reservado para Número de Slide 6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28</a:t>
            </a:fld>
            <a:endParaRPr lang="pt-BR" sz="1600" b="1" dirty="0">
              <a:solidFill>
                <a:schemeClr val="tx1"/>
              </a:solidFill>
              <a:latin typeface="+mj-lt"/>
            </a:endParaRPr>
          </a:p>
        </p:txBody>
      </p:sp>
      <p:sp>
        <p:nvSpPr>
          <p:cNvPr id="3" name="Rectangle 2"/>
          <p:cNvSpPr>
            <a:spLocks noGrp="1" noChangeArrowheads="1"/>
          </p:cNvSpPr>
          <p:nvPr>
            <p:ph type="title"/>
          </p:nvPr>
        </p:nvSpPr>
        <p:spPr>
          <a:xfrm>
            <a:off x="609600" y="652200"/>
            <a:ext cx="7772400" cy="990600"/>
          </a:xfrm>
        </p:spPr>
        <p:txBody>
          <a:bodyPr>
            <a:normAutofit fontScale="90000"/>
          </a:bodyPr>
          <a:lstStyle/>
          <a:p>
            <a:pPr algn="ctr" eaLnBrk="1" hangingPunct="1"/>
            <a:r>
              <a:rPr lang="pt-BR" altLang="pt-BR" sz="3000" b="1" smtClean="0">
                <a:solidFill>
                  <a:srgbClr val="003399"/>
                </a:solidFill>
                <a:latin typeface="Arial" charset="0"/>
                <a:cs typeface="Times New Roman" pitchFamily="18" charset="0"/>
              </a:rPr>
              <a:t>CONSTITUIÇÃO DE REDE DE TRABALHO BASEADA EM EQUIPES</a:t>
            </a:r>
            <a:r>
              <a:rPr lang="pt-BR" altLang="pt-BR" sz="3000" smtClean="0">
                <a:solidFill>
                  <a:srgbClr val="003399"/>
                </a:solidFill>
                <a:latin typeface="Arial" charset="0"/>
              </a:rPr>
              <a:t> </a:t>
            </a:r>
          </a:p>
        </p:txBody>
      </p:sp>
      <p:sp>
        <p:nvSpPr>
          <p:cNvPr id="4" name="Rectangle 3"/>
          <p:cNvSpPr>
            <a:spLocks noChangeArrowheads="1"/>
          </p:cNvSpPr>
          <p:nvPr/>
        </p:nvSpPr>
        <p:spPr bwMode="auto">
          <a:xfrm>
            <a:off x="539750" y="1772975"/>
            <a:ext cx="800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“Ao invés do supervisor lhes dizer o que fazer, os trabalhadores autogerenciáveis buscam obter e sintetizar a informação, trabalhá-la e assumir a responsabilidade por suas ações   (...)   Orientados pela visão da empresa, os membros das equipes autogerenciáveis dirigem seu próprio trabalho e o coordenam com o das demais áreas da empresa” (BARKER, 1993, p.413). </a:t>
            </a:r>
          </a:p>
        </p:txBody>
      </p:sp>
      <p:sp>
        <p:nvSpPr>
          <p:cNvPr id="5" name="Rectangle 4"/>
          <p:cNvSpPr>
            <a:spLocks noChangeArrowheads="1"/>
          </p:cNvSpPr>
          <p:nvPr/>
        </p:nvSpPr>
        <p:spPr bwMode="auto">
          <a:xfrm>
            <a:off x="468313" y="5125775"/>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a:solidFill>
                  <a:srgbClr val="008000"/>
                </a:solidFill>
              </a:rPr>
              <a:t>BARKER, J. R.   Tightening the iron cage: concertive control in self-managing teams.  </a:t>
            </a:r>
            <a:r>
              <a:rPr lang="en-US" altLang="pt-BR" sz="2400" i="1">
                <a:solidFill>
                  <a:srgbClr val="008000"/>
                </a:solidFill>
              </a:rPr>
              <a:t>Administrative Science Quarterly</a:t>
            </a:r>
            <a:r>
              <a:rPr lang="en-US" altLang="pt-BR" sz="2400">
                <a:solidFill>
                  <a:srgbClr val="008000"/>
                </a:solidFill>
              </a:rPr>
              <a:t>, v.38, n.3, p.408-437, set., 1993.</a:t>
            </a:r>
            <a:r>
              <a:rPr lang="pt-BR" altLang="pt-BR" sz="2400">
                <a:solidFill>
                  <a:srgbClr val="008000"/>
                </a:solidFill>
              </a:rPr>
              <a:t> </a:t>
            </a:r>
          </a:p>
        </p:txBody>
      </p:sp>
    </p:spTree>
    <p:extLst>
      <p:ext uri="{BB962C8B-B14F-4D97-AF65-F5344CB8AC3E}">
        <p14:creationId xmlns:p14="http://schemas.microsoft.com/office/powerpoint/2010/main" val="423877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29</a:t>
            </a:fld>
            <a:endParaRPr lang="pt-BR" sz="1600" b="1">
              <a:solidFill>
                <a:schemeClr val="tx1"/>
              </a:solidFill>
              <a:latin typeface="+mj-lt"/>
            </a:endParaRPr>
          </a:p>
        </p:txBody>
      </p:sp>
      <p:sp>
        <p:nvSpPr>
          <p:cNvPr id="3" name="Rectangle 2"/>
          <p:cNvSpPr>
            <a:spLocks noGrp="1" noChangeArrowheads="1"/>
          </p:cNvSpPr>
          <p:nvPr>
            <p:ph type="title"/>
          </p:nvPr>
        </p:nvSpPr>
        <p:spPr>
          <a:xfrm>
            <a:off x="609600" y="573575"/>
            <a:ext cx="7772400" cy="990600"/>
          </a:xfrm>
        </p:spPr>
        <p:txBody>
          <a:bodyPr>
            <a:normAutofit fontScale="90000"/>
          </a:bodyPr>
          <a:lstStyle/>
          <a:p>
            <a:pPr algn="ctr" eaLnBrk="1" hangingPunct="1"/>
            <a:r>
              <a:rPr lang="pt-BR" altLang="pt-BR" sz="3000" b="1" smtClean="0">
                <a:solidFill>
                  <a:srgbClr val="003399"/>
                </a:solidFill>
                <a:latin typeface="Arial" charset="0"/>
                <a:cs typeface="Times New Roman" pitchFamily="18" charset="0"/>
              </a:rPr>
              <a:t>CONSTITUIÇÃO DE REDE DE TRABALHO BASEADA EM EQUIPES</a:t>
            </a:r>
            <a:r>
              <a:rPr lang="pt-BR" altLang="pt-BR" sz="3000" smtClean="0">
                <a:solidFill>
                  <a:srgbClr val="003399"/>
                </a:solidFill>
                <a:latin typeface="Arial" charset="0"/>
              </a:rPr>
              <a:t> </a:t>
            </a:r>
          </a:p>
        </p:txBody>
      </p:sp>
      <p:sp>
        <p:nvSpPr>
          <p:cNvPr id="4" name="Text Box 3"/>
          <p:cNvSpPr txBox="1">
            <a:spLocks noChangeArrowheads="1"/>
          </p:cNvSpPr>
          <p:nvPr/>
        </p:nvSpPr>
        <p:spPr bwMode="auto">
          <a:xfrm>
            <a:off x="495300" y="5602775"/>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just" eaLnBrk="1" hangingPunct="1">
              <a:spcBef>
                <a:spcPct val="50000"/>
              </a:spcBef>
            </a:pPr>
            <a:r>
              <a:rPr lang="pt-BR" altLang="pt-BR" sz="2400">
                <a:solidFill>
                  <a:srgbClr val="000080"/>
                </a:solidFill>
                <a:cs typeface="Arial" charset="0"/>
              </a:rPr>
              <a:t>reformulação contínua dos processos de trabalho das equipes</a:t>
            </a:r>
            <a:endParaRPr lang="pt-BR" altLang="pt-BR" sz="2400" b="0">
              <a:solidFill>
                <a:schemeClr val="tx1"/>
              </a:solidFill>
              <a:latin typeface="Times New Roman" pitchFamily="18" charset="0"/>
            </a:endParaRPr>
          </a:p>
        </p:txBody>
      </p:sp>
      <p:sp>
        <p:nvSpPr>
          <p:cNvPr id="6" name="Rectangle 4"/>
          <p:cNvSpPr>
            <a:spLocks noChangeArrowheads="1"/>
          </p:cNvSpPr>
          <p:nvPr/>
        </p:nvSpPr>
        <p:spPr bwMode="auto">
          <a:xfrm>
            <a:off x="495300" y="165625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cs typeface="Arial" charset="0"/>
              </a:rPr>
              <a:t>formação de equipes </a:t>
            </a:r>
            <a:r>
              <a:rPr lang="pt-BR" altLang="pt-BR" sz="2400" i="1">
                <a:cs typeface="Arial" charset="0"/>
              </a:rPr>
              <a:t>ad hoc</a:t>
            </a:r>
            <a:r>
              <a:rPr lang="pt-BR" altLang="pt-BR" sz="2400">
                <a:cs typeface="Arial" charset="0"/>
              </a:rPr>
              <a:t> a partir de objetivos e propósitos estratégicos</a:t>
            </a:r>
          </a:p>
        </p:txBody>
      </p:sp>
      <p:sp>
        <p:nvSpPr>
          <p:cNvPr id="7" name="Rectangle 5"/>
          <p:cNvSpPr>
            <a:spLocks noChangeArrowheads="1"/>
          </p:cNvSpPr>
          <p:nvPr/>
        </p:nvSpPr>
        <p:spPr bwMode="auto">
          <a:xfrm>
            <a:off x="495300" y="25897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990000"/>
                </a:solidFill>
                <a:cs typeface="Arial" charset="0"/>
              </a:rPr>
              <a:t>necessidade da interfuncionalidade</a:t>
            </a:r>
          </a:p>
        </p:txBody>
      </p:sp>
      <p:sp>
        <p:nvSpPr>
          <p:cNvPr id="8" name="Rectangle 6"/>
          <p:cNvSpPr>
            <a:spLocks noChangeArrowheads="1"/>
          </p:cNvSpPr>
          <p:nvPr/>
        </p:nvSpPr>
        <p:spPr bwMode="auto">
          <a:xfrm>
            <a:off x="495300" y="3158025"/>
            <a:ext cx="814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003300"/>
                </a:solidFill>
                <a:cs typeface="Arial" charset="0"/>
              </a:rPr>
              <a:t>agrupamento das unidades organizacionais por função e por mercado</a:t>
            </a:r>
          </a:p>
        </p:txBody>
      </p:sp>
      <p:sp>
        <p:nvSpPr>
          <p:cNvPr id="9" name="Rectangle 7"/>
          <p:cNvSpPr>
            <a:spLocks noChangeArrowheads="1"/>
          </p:cNvSpPr>
          <p:nvPr/>
        </p:nvSpPr>
        <p:spPr bwMode="auto">
          <a:xfrm>
            <a:off x="495300" y="409147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just" eaLnBrk="1" hangingPunct="1">
              <a:spcBef>
                <a:spcPct val="50000"/>
              </a:spcBef>
            </a:pPr>
            <a:r>
              <a:rPr lang="pt-BR" altLang="pt-BR" sz="2400">
                <a:solidFill>
                  <a:srgbClr val="333333"/>
                </a:solidFill>
                <a:cs typeface="Arial" charset="0"/>
              </a:rPr>
              <a:t>horizontalização organizacional</a:t>
            </a:r>
          </a:p>
        </p:txBody>
      </p:sp>
      <p:sp>
        <p:nvSpPr>
          <p:cNvPr id="10" name="Rectangle 8"/>
          <p:cNvSpPr>
            <a:spLocks noChangeArrowheads="1"/>
          </p:cNvSpPr>
          <p:nvPr/>
        </p:nvSpPr>
        <p:spPr bwMode="auto">
          <a:xfrm>
            <a:off x="495300" y="4659800"/>
            <a:ext cx="8001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663300"/>
                </a:solidFill>
                <a:cs typeface="Arial" charset="0"/>
              </a:rPr>
              <a:t>formação de equipes voltadas para as competências essenciais</a:t>
            </a:r>
          </a:p>
        </p:txBody>
      </p:sp>
    </p:spTree>
    <p:extLst>
      <p:ext uri="{BB962C8B-B14F-4D97-AF65-F5344CB8AC3E}">
        <p14:creationId xmlns:p14="http://schemas.microsoft.com/office/powerpoint/2010/main" val="1553573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637877"/>
            <a:ext cx="7772400" cy="1295400"/>
          </a:xfrm>
        </p:spPr>
        <p:txBody>
          <a:bodyPr>
            <a:normAutofit/>
          </a:bodyPr>
          <a:lstStyle/>
          <a:p>
            <a:pPr algn="ctr"/>
            <a:r>
              <a:rPr lang="pt-BR" altLang="pt-BR" sz="3600" b="1" dirty="0">
                <a:solidFill>
                  <a:srgbClr val="0000CC"/>
                </a:solidFill>
                <a:latin typeface="Arial" charset="0"/>
              </a:rPr>
              <a:t>ESTÁGIO DE ESPECIALIZAÇÃO FUNCIONAL DAS EMPRESAS</a:t>
            </a:r>
          </a:p>
        </p:txBody>
      </p:sp>
      <p:sp>
        <p:nvSpPr>
          <p:cNvPr id="3" name="Text Box 3"/>
          <p:cNvSpPr txBox="1">
            <a:spLocks noChangeArrowheads="1"/>
          </p:cNvSpPr>
          <p:nvPr/>
        </p:nvSpPr>
        <p:spPr bwMode="auto">
          <a:xfrm>
            <a:off x="600075" y="5013176"/>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r>
              <a:rPr lang="pt-BR" altLang="pt-BR" b="1" dirty="0">
                <a:solidFill>
                  <a:srgbClr val="000066"/>
                </a:solidFill>
                <a:latin typeface="Arial" charset="0"/>
              </a:rPr>
              <a:t>Os gerentes da cúpula estratégica estão preocupados o "afinamento" preciso das máquinas burocráticas </a:t>
            </a:r>
          </a:p>
        </p:txBody>
      </p:sp>
      <p:sp>
        <p:nvSpPr>
          <p:cNvPr id="4" name="Rectangle 5"/>
          <p:cNvSpPr>
            <a:spLocks noChangeArrowheads="1"/>
          </p:cNvSpPr>
          <p:nvPr/>
        </p:nvSpPr>
        <p:spPr bwMode="auto">
          <a:xfrm>
            <a:off x="533400" y="1988840"/>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Arial" charset="0"/>
              </a:rPr>
              <a:t>Ocorre em ambientes competitivos estáveis e simples, decorrentes da posição de liderança ou da proteção governamental em seus mercados </a:t>
            </a:r>
          </a:p>
        </p:txBody>
      </p:sp>
      <p:sp>
        <p:nvSpPr>
          <p:cNvPr id="5" name="Rectangle 6"/>
          <p:cNvSpPr>
            <a:spLocks noChangeArrowheads="1"/>
          </p:cNvSpPr>
          <p:nvPr/>
        </p:nvSpPr>
        <p:spPr bwMode="auto">
          <a:xfrm>
            <a:off x="539750" y="3284984"/>
            <a:ext cx="8099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Arial" charset="0"/>
              </a:rPr>
              <a:t>Incorpora-se tecnologia em seu sistema produtivo de forma a facilitar o entendimento do trabalho</a:t>
            </a:r>
            <a:endParaRPr lang="pt-BR" altLang="pt-BR" b="1" dirty="0">
              <a:solidFill>
                <a:srgbClr val="FF3300"/>
              </a:solidFill>
              <a:latin typeface="Arial" charset="0"/>
              <a:cs typeface="Times New Roman" pitchFamily="18" charset="0"/>
            </a:endParaRPr>
          </a:p>
        </p:txBody>
      </p:sp>
      <p:sp>
        <p:nvSpPr>
          <p:cNvPr id="6" name="Rectangle 7"/>
          <p:cNvSpPr>
            <a:spLocks noChangeArrowheads="1"/>
          </p:cNvSpPr>
          <p:nvPr/>
        </p:nvSpPr>
        <p:spPr bwMode="auto">
          <a:xfrm>
            <a:off x="533400" y="4149080"/>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9900CC"/>
                </a:solidFill>
                <a:latin typeface="Arial" charset="0"/>
                <a:cs typeface="Times New Roman" pitchFamily="18" charset="0"/>
              </a:rPr>
              <a:t>Não se exige </a:t>
            </a:r>
            <a:r>
              <a:rPr lang="pt-BR" altLang="pt-BR" b="1" dirty="0">
                <a:solidFill>
                  <a:srgbClr val="9900CC"/>
                </a:solidFill>
                <a:latin typeface="Arial" charset="0"/>
              </a:rPr>
              <a:t>alta especialização profissional dos funcionários</a:t>
            </a:r>
            <a:r>
              <a:rPr lang="pt-BR" altLang="pt-BR" b="1" dirty="0">
                <a:solidFill>
                  <a:srgbClr val="0000FF"/>
                </a:solidFill>
                <a:latin typeface="Arial" charset="0"/>
              </a:rPr>
              <a:t> </a:t>
            </a:r>
          </a:p>
        </p:txBody>
      </p:sp>
      <p:sp>
        <p:nvSpPr>
          <p:cNvPr id="7" name="Espaço Reservado para Número de Slide 6"/>
          <p:cNvSpPr>
            <a:spLocks noGrp="1"/>
          </p:cNvSpPr>
          <p:nvPr>
            <p:ph type="sldNum" sz="quarter" idx="12"/>
          </p:nvPr>
        </p:nvSpPr>
        <p:spPr>
          <a:xfrm>
            <a:off x="8244408" y="6356350"/>
            <a:ext cx="442392" cy="365125"/>
          </a:xfrm>
        </p:spPr>
        <p:txBody>
          <a:bodyPr/>
          <a:lstStyle/>
          <a:p>
            <a:fld id="{B92B09ED-5DCD-4173-ADD3-38C51F4AE414}" type="slidenum">
              <a:rPr lang="pt-BR" sz="1600" b="1" smtClean="0">
                <a:solidFill>
                  <a:schemeClr val="tx1"/>
                </a:solidFill>
                <a:latin typeface="+mj-lt"/>
              </a:rPr>
              <a:t>3</a:t>
            </a:fld>
            <a:endParaRPr lang="pt-BR" sz="1600" b="1" dirty="0">
              <a:solidFill>
                <a:schemeClr val="tx1"/>
              </a:solidFill>
              <a:latin typeface="+mj-lt"/>
            </a:endParaRPr>
          </a:p>
        </p:txBody>
      </p:sp>
    </p:spTree>
    <p:extLst>
      <p:ext uri="{BB962C8B-B14F-4D97-AF65-F5344CB8AC3E}">
        <p14:creationId xmlns:p14="http://schemas.microsoft.com/office/powerpoint/2010/main" val="184141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30</a:t>
            </a:fld>
            <a:endParaRPr lang="pt-BR" sz="1600" b="1" dirty="0">
              <a:solidFill>
                <a:schemeClr val="tx1"/>
              </a:solidFill>
              <a:latin typeface="+mj-lt"/>
            </a:endParaRPr>
          </a:p>
        </p:txBody>
      </p:sp>
      <p:sp>
        <p:nvSpPr>
          <p:cNvPr id="3" name="Rectangle 2"/>
          <p:cNvSpPr>
            <a:spLocks noGrp="1" noChangeArrowheads="1"/>
          </p:cNvSpPr>
          <p:nvPr>
            <p:ph type="title"/>
          </p:nvPr>
        </p:nvSpPr>
        <p:spPr>
          <a:xfrm>
            <a:off x="609600" y="608013"/>
            <a:ext cx="7772400" cy="611187"/>
          </a:xfrm>
        </p:spPr>
        <p:txBody>
          <a:bodyPr/>
          <a:lstStyle/>
          <a:p>
            <a:pPr algn="ctr" eaLnBrk="1" hangingPunct="1"/>
            <a:r>
              <a:rPr lang="pt-BR" altLang="pt-BR" sz="3000" b="1" smtClean="0">
                <a:solidFill>
                  <a:srgbClr val="003399"/>
                </a:solidFill>
                <a:latin typeface="Arial" charset="0"/>
                <a:cs typeface="Times New Roman" pitchFamily="18" charset="0"/>
              </a:rPr>
              <a:t>APRENDIZAGEM ORGANIZACIONAL</a:t>
            </a:r>
            <a:r>
              <a:rPr lang="pt-BR" altLang="pt-BR" sz="3000" smtClean="0">
                <a:solidFill>
                  <a:srgbClr val="003399"/>
                </a:solidFill>
                <a:latin typeface="Arial" charset="0"/>
              </a:rPr>
              <a:t> </a:t>
            </a:r>
          </a:p>
        </p:txBody>
      </p:sp>
      <p:sp>
        <p:nvSpPr>
          <p:cNvPr id="4" name="Rectangle 3"/>
          <p:cNvSpPr>
            <a:spLocks noChangeArrowheads="1"/>
          </p:cNvSpPr>
          <p:nvPr/>
        </p:nvSpPr>
        <p:spPr bwMode="auto">
          <a:xfrm>
            <a:off x="539750" y="1601788"/>
            <a:ext cx="8001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dirty="0"/>
              <a:t>A organização que aprofunda e amadurece a aprendizagem organizacional caracteriza-se como ‘organização de aprendizagem’ em que “as pessoas expandem continuamente sua capacidade de criar os resultados que realmente desejam, onde surgem novos e elevados padrões de raciocínio, onde a aspiração coletiva é libertada e onde as pessoas aprendem continuamente a aprender em grupo” (SENGE, 1992, p.11).</a:t>
            </a:r>
          </a:p>
        </p:txBody>
      </p:sp>
      <p:sp>
        <p:nvSpPr>
          <p:cNvPr id="5" name="Rectangle 4"/>
          <p:cNvSpPr>
            <a:spLocks noChangeArrowheads="1"/>
          </p:cNvSpPr>
          <p:nvPr/>
        </p:nvSpPr>
        <p:spPr bwMode="auto">
          <a:xfrm>
            <a:off x="468313" y="5194300"/>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008000"/>
                </a:solidFill>
              </a:rPr>
              <a:t>SENGE, P.   </a:t>
            </a:r>
            <a:r>
              <a:rPr lang="pt-BR" altLang="pt-BR" sz="2400" i="1">
                <a:solidFill>
                  <a:srgbClr val="008000"/>
                </a:solidFill>
              </a:rPr>
              <a:t>A quinta disciplina</a:t>
            </a:r>
            <a:r>
              <a:rPr lang="pt-BR" altLang="pt-BR" sz="2400">
                <a:solidFill>
                  <a:srgbClr val="008000"/>
                </a:solidFill>
              </a:rPr>
              <a:t>: arte, teoria e prática da organização de aprendizagem.   5.ed.  São Paulo : Best Seller, 1992. </a:t>
            </a:r>
          </a:p>
        </p:txBody>
      </p:sp>
    </p:spTree>
    <p:extLst>
      <p:ext uri="{BB962C8B-B14F-4D97-AF65-F5344CB8AC3E}">
        <p14:creationId xmlns:p14="http://schemas.microsoft.com/office/powerpoint/2010/main" val="341144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31</a:t>
            </a:fld>
            <a:endParaRPr lang="pt-BR" sz="1600" b="1" dirty="0">
              <a:solidFill>
                <a:schemeClr val="tx1"/>
              </a:solidFill>
              <a:latin typeface="+mj-lt"/>
            </a:endParaRPr>
          </a:p>
        </p:txBody>
      </p:sp>
      <p:sp>
        <p:nvSpPr>
          <p:cNvPr id="3" name="Rectangle 2"/>
          <p:cNvSpPr>
            <a:spLocks noGrp="1" noChangeArrowheads="1"/>
          </p:cNvSpPr>
          <p:nvPr>
            <p:ph type="title"/>
          </p:nvPr>
        </p:nvSpPr>
        <p:spPr>
          <a:xfrm>
            <a:off x="609600" y="751607"/>
            <a:ext cx="7772400" cy="611187"/>
          </a:xfrm>
        </p:spPr>
        <p:txBody>
          <a:bodyPr/>
          <a:lstStyle/>
          <a:p>
            <a:pPr algn="ctr" eaLnBrk="1" hangingPunct="1"/>
            <a:r>
              <a:rPr lang="pt-BR" altLang="pt-BR" sz="3000" b="1" smtClean="0">
                <a:solidFill>
                  <a:srgbClr val="003399"/>
                </a:solidFill>
                <a:latin typeface="Arial" charset="0"/>
                <a:cs typeface="Times New Roman" pitchFamily="18" charset="0"/>
              </a:rPr>
              <a:t>APRENDIZAGEM ORGANIZACIONAL</a:t>
            </a:r>
            <a:r>
              <a:rPr lang="pt-BR" altLang="pt-BR" sz="3000" smtClean="0">
                <a:solidFill>
                  <a:srgbClr val="003399"/>
                </a:solidFill>
                <a:latin typeface="Arial" charset="0"/>
              </a:rPr>
              <a:t> </a:t>
            </a:r>
          </a:p>
        </p:txBody>
      </p:sp>
      <p:sp>
        <p:nvSpPr>
          <p:cNvPr id="4" name="Rectangle 3"/>
          <p:cNvSpPr>
            <a:spLocks noChangeArrowheads="1"/>
          </p:cNvSpPr>
          <p:nvPr/>
        </p:nvSpPr>
        <p:spPr bwMode="auto">
          <a:xfrm>
            <a:off x="539750" y="1606811"/>
            <a:ext cx="800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dirty="0"/>
              <a:t>“A adaptação e o crescimento contínuo num negócio em fase de mudanças depende da ‘aprendizagem institucional’, que é o processo pelo qual as equipes administrativas modificam seus modelos mentais, dos seus mercados e dos seus concorrentes.  Por esta razão, vemos o planejamento como aprendizagem, e o planejamento empresarial como aprendizagem institucional” (SENGE, 1992, p.17). </a:t>
            </a:r>
          </a:p>
        </p:txBody>
      </p:sp>
      <p:sp>
        <p:nvSpPr>
          <p:cNvPr id="6" name="Rectangle 4"/>
          <p:cNvSpPr>
            <a:spLocks noChangeArrowheads="1"/>
          </p:cNvSpPr>
          <p:nvPr/>
        </p:nvSpPr>
        <p:spPr bwMode="auto">
          <a:xfrm>
            <a:off x="468313" y="4869160"/>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dirty="0">
                <a:solidFill>
                  <a:srgbClr val="008000"/>
                </a:solidFill>
              </a:rPr>
              <a:t>SENGE, P.   </a:t>
            </a:r>
            <a:r>
              <a:rPr lang="pt-BR" altLang="pt-BR" sz="2400" i="1" dirty="0">
                <a:solidFill>
                  <a:srgbClr val="008000"/>
                </a:solidFill>
              </a:rPr>
              <a:t>A quinta disciplina</a:t>
            </a:r>
            <a:r>
              <a:rPr lang="pt-BR" altLang="pt-BR" sz="2400" dirty="0">
                <a:solidFill>
                  <a:srgbClr val="008000"/>
                </a:solidFill>
              </a:rPr>
              <a:t>: arte, teoria e prática da organização de aprendizagem.   5.ed.  São Paulo : Best </a:t>
            </a:r>
            <a:r>
              <a:rPr lang="pt-BR" altLang="pt-BR" sz="2400" dirty="0" err="1">
                <a:solidFill>
                  <a:srgbClr val="008000"/>
                </a:solidFill>
              </a:rPr>
              <a:t>Seller</a:t>
            </a:r>
            <a:r>
              <a:rPr lang="pt-BR" altLang="pt-BR" sz="2400" dirty="0">
                <a:solidFill>
                  <a:srgbClr val="008000"/>
                </a:solidFill>
              </a:rPr>
              <a:t>, 1992. </a:t>
            </a:r>
          </a:p>
        </p:txBody>
      </p:sp>
    </p:spTree>
    <p:extLst>
      <p:ext uri="{BB962C8B-B14F-4D97-AF65-F5344CB8AC3E}">
        <p14:creationId xmlns:p14="http://schemas.microsoft.com/office/powerpoint/2010/main" val="1800299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32</a:t>
            </a:fld>
            <a:endParaRPr lang="pt-BR" sz="1600" b="1" dirty="0">
              <a:solidFill>
                <a:schemeClr val="tx1"/>
              </a:solidFill>
              <a:latin typeface="+mj-lt"/>
            </a:endParaRPr>
          </a:p>
        </p:txBody>
      </p:sp>
      <p:sp>
        <p:nvSpPr>
          <p:cNvPr id="3" name="Rectangle 2"/>
          <p:cNvSpPr>
            <a:spLocks noGrp="1" noChangeArrowheads="1"/>
          </p:cNvSpPr>
          <p:nvPr>
            <p:ph type="title"/>
          </p:nvPr>
        </p:nvSpPr>
        <p:spPr>
          <a:xfrm>
            <a:off x="609600" y="736163"/>
            <a:ext cx="7772400" cy="611187"/>
          </a:xfrm>
        </p:spPr>
        <p:txBody>
          <a:bodyPr/>
          <a:lstStyle/>
          <a:p>
            <a:pPr algn="ctr" eaLnBrk="1" hangingPunct="1"/>
            <a:r>
              <a:rPr lang="pt-BR" altLang="pt-BR" sz="3000" b="1" dirty="0" smtClean="0">
                <a:solidFill>
                  <a:srgbClr val="003399"/>
                </a:solidFill>
                <a:latin typeface="Arial" charset="0"/>
                <a:cs typeface="Times New Roman" pitchFamily="18" charset="0"/>
              </a:rPr>
              <a:t>APRENDIZAGEM ORGANIZACIONAL</a:t>
            </a:r>
            <a:r>
              <a:rPr lang="pt-BR" altLang="pt-BR" sz="3000" dirty="0" smtClean="0">
                <a:solidFill>
                  <a:srgbClr val="003399"/>
                </a:solidFill>
                <a:latin typeface="Arial" charset="0"/>
              </a:rPr>
              <a:t> </a:t>
            </a:r>
          </a:p>
        </p:txBody>
      </p:sp>
      <p:sp>
        <p:nvSpPr>
          <p:cNvPr id="4" name="Rectangle 3"/>
          <p:cNvSpPr>
            <a:spLocks noChangeArrowheads="1"/>
          </p:cNvSpPr>
          <p:nvPr/>
        </p:nvSpPr>
        <p:spPr bwMode="auto">
          <a:xfrm>
            <a:off x="539750" y="1525588"/>
            <a:ext cx="8001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A transformação de modelos mentais, porém, não ocorre somente no âmbito individual, mas inclui também sua dimensão coletiva, pois “a inovação requer uma aprendizagem que seja capaz de produzir novos conhecimentos, que enfatize a experimentação contínua e sistêmica, mais do que o pensamento fragmentado, e uma disposição para pensar externamente as limitações de um problema” (BARRETT, 1995,p. 40). </a:t>
            </a:r>
          </a:p>
        </p:txBody>
      </p:sp>
      <p:sp>
        <p:nvSpPr>
          <p:cNvPr id="5" name="Rectangle 4"/>
          <p:cNvSpPr>
            <a:spLocks noChangeArrowheads="1"/>
          </p:cNvSpPr>
          <p:nvPr/>
        </p:nvSpPr>
        <p:spPr bwMode="auto">
          <a:xfrm>
            <a:off x="501563" y="5111175"/>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dirty="0">
                <a:solidFill>
                  <a:srgbClr val="008000"/>
                </a:solidFill>
              </a:rPr>
              <a:t>BARRETT, F. J.   Creating appreciative learning cultures. </a:t>
            </a:r>
            <a:r>
              <a:rPr lang="en-US" altLang="pt-BR" sz="2400" i="1" dirty="0">
                <a:solidFill>
                  <a:srgbClr val="008000"/>
                </a:solidFill>
              </a:rPr>
              <a:t>Organizational Dynamics</a:t>
            </a:r>
            <a:r>
              <a:rPr lang="en-US" altLang="pt-BR" sz="2400" dirty="0">
                <a:solidFill>
                  <a:srgbClr val="008000"/>
                </a:solidFill>
              </a:rPr>
              <a:t>, v.24, n.2, p.36-49, </a:t>
            </a:r>
            <a:r>
              <a:rPr lang="en-US" altLang="pt-BR" sz="2400" dirty="0" err="1">
                <a:solidFill>
                  <a:srgbClr val="008000"/>
                </a:solidFill>
              </a:rPr>
              <a:t>outono</a:t>
            </a:r>
            <a:r>
              <a:rPr lang="en-US" altLang="pt-BR" sz="2400" dirty="0">
                <a:solidFill>
                  <a:srgbClr val="008000"/>
                </a:solidFill>
              </a:rPr>
              <a:t>, 1995.</a:t>
            </a:r>
            <a:r>
              <a:rPr lang="pt-BR" altLang="pt-BR" sz="2400" dirty="0">
                <a:solidFill>
                  <a:srgbClr val="008000"/>
                </a:solidFill>
              </a:rPr>
              <a:t> </a:t>
            </a:r>
          </a:p>
        </p:txBody>
      </p:sp>
    </p:spTree>
    <p:extLst>
      <p:ext uri="{BB962C8B-B14F-4D97-AF65-F5344CB8AC3E}">
        <p14:creationId xmlns:p14="http://schemas.microsoft.com/office/powerpoint/2010/main" val="4093922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09600" y="692696"/>
            <a:ext cx="7772400" cy="611187"/>
          </a:xfrm>
        </p:spPr>
        <p:txBody>
          <a:bodyPr/>
          <a:lstStyle/>
          <a:p>
            <a:pPr algn="ctr" eaLnBrk="1" hangingPunct="1"/>
            <a:r>
              <a:rPr lang="pt-BR" altLang="pt-BR" sz="3000" b="1" dirty="0" smtClean="0">
                <a:solidFill>
                  <a:srgbClr val="003399"/>
                </a:solidFill>
                <a:latin typeface="Arial" charset="0"/>
                <a:cs typeface="Times New Roman" pitchFamily="18" charset="0"/>
              </a:rPr>
              <a:t>APRENDIZAGEM ORGANIZACIONAL</a:t>
            </a:r>
            <a:r>
              <a:rPr lang="pt-BR" altLang="pt-BR" sz="3000" dirty="0" smtClean="0">
                <a:solidFill>
                  <a:srgbClr val="003399"/>
                </a:solidFill>
                <a:latin typeface="Arial" charset="0"/>
              </a:rPr>
              <a:t> </a:t>
            </a:r>
          </a:p>
        </p:txBody>
      </p:sp>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33</a:t>
            </a:fld>
            <a:endParaRPr lang="pt-BR" sz="1600" b="1" dirty="0">
              <a:solidFill>
                <a:schemeClr val="tx1"/>
              </a:solidFill>
              <a:latin typeface="+mj-lt"/>
            </a:endParaRPr>
          </a:p>
        </p:txBody>
      </p:sp>
      <p:sp>
        <p:nvSpPr>
          <p:cNvPr id="5" name="Rectangle 4"/>
          <p:cNvSpPr>
            <a:spLocks noChangeArrowheads="1"/>
          </p:cNvSpPr>
          <p:nvPr/>
        </p:nvSpPr>
        <p:spPr bwMode="auto">
          <a:xfrm>
            <a:off x="468313" y="5013176"/>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dirty="0">
                <a:solidFill>
                  <a:srgbClr val="008000"/>
                </a:solidFill>
              </a:rPr>
              <a:t>RANDOLPH, N. A.   Navigating the journey to empowerment.  </a:t>
            </a:r>
            <a:r>
              <a:rPr lang="en-US" altLang="pt-BR" sz="2400" i="1" dirty="0">
                <a:solidFill>
                  <a:srgbClr val="008000"/>
                </a:solidFill>
              </a:rPr>
              <a:t>Organizational Dynamics</a:t>
            </a:r>
            <a:r>
              <a:rPr lang="en-US" altLang="pt-BR" sz="2400" dirty="0">
                <a:solidFill>
                  <a:srgbClr val="008000"/>
                </a:solidFill>
              </a:rPr>
              <a:t>, v.23, n.4, p.19-32, primavera, 1995.</a:t>
            </a:r>
            <a:endParaRPr lang="pt-BR" altLang="pt-BR" sz="2400" dirty="0">
              <a:solidFill>
                <a:srgbClr val="008000"/>
              </a:solidFill>
            </a:endParaRPr>
          </a:p>
        </p:txBody>
      </p:sp>
      <p:sp>
        <p:nvSpPr>
          <p:cNvPr id="4" name="Rectangle 3"/>
          <p:cNvSpPr>
            <a:spLocks noChangeArrowheads="1"/>
          </p:cNvSpPr>
          <p:nvPr/>
        </p:nvSpPr>
        <p:spPr bwMode="auto">
          <a:xfrm>
            <a:off x="468313" y="1296988"/>
            <a:ext cx="81359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“Os funcionários sempre relutam e são incapazes de esclarecer seus ‘pequenos quadros’, porém, com informação, seus esforços têm resultado em uma clara visão com a qual estão comprometidos   (...)   Por meio do diálogo e do fornecimento de informação, a visão assume significado real para as pessoas.  E,  com seus ‘pequenos quadros’, as pessoas podem tornar-se informadas e ter suas ações controladas, isto é, elas estão capacitadas para ajudar a atingir a visão" (RANDOLPH, 1995, p.25). </a:t>
            </a:r>
          </a:p>
        </p:txBody>
      </p:sp>
    </p:spTree>
    <p:extLst>
      <p:ext uri="{BB962C8B-B14F-4D97-AF65-F5344CB8AC3E}">
        <p14:creationId xmlns:p14="http://schemas.microsoft.com/office/powerpoint/2010/main" val="198951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34</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552450"/>
            <a:ext cx="7772400" cy="685800"/>
          </a:xfrm>
        </p:spPr>
        <p:txBody>
          <a:bodyPr>
            <a:normAutofit/>
          </a:bodyPr>
          <a:lstStyle/>
          <a:p>
            <a:pPr algn="ctr" eaLnBrk="1" hangingPunct="1"/>
            <a:r>
              <a:rPr lang="pt-BR" altLang="pt-BR" sz="3600" b="1" dirty="0" smtClean="0">
                <a:solidFill>
                  <a:srgbClr val="003399"/>
                </a:solidFill>
                <a:latin typeface="Arial" charset="0"/>
                <a:cs typeface="Arial" charset="0"/>
              </a:rPr>
              <a:t>APRENDIZAGEM VIVENCIAL</a:t>
            </a:r>
            <a:r>
              <a:rPr lang="pt-BR" altLang="pt-BR" sz="3600" dirty="0" smtClean="0">
                <a:solidFill>
                  <a:srgbClr val="003399"/>
                </a:solidFill>
                <a:latin typeface="Arial" charset="0"/>
              </a:rPr>
              <a:t> </a:t>
            </a:r>
          </a:p>
        </p:txBody>
      </p:sp>
      <p:sp>
        <p:nvSpPr>
          <p:cNvPr id="5" name="Text Box 3"/>
          <p:cNvSpPr txBox="1">
            <a:spLocks noChangeArrowheads="1"/>
          </p:cNvSpPr>
          <p:nvPr/>
        </p:nvSpPr>
        <p:spPr bwMode="auto">
          <a:xfrm>
            <a:off x="3024188" y="1533525"/>
            <a:ext cx="3397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2400">
                <a:solidFill>
                  <a:srgbClr val="008000"/>
                </a:solidFill>
              </a:rPr>
              <a:t>EXPERIÊNCIA CONCRETA</a:t>
            </a:r>
          </a:p>
        </p:txBody>
      </p:sp>
      <p:sp>
        <p:nvSpPr>
          <p:cNvPr id="6" name="Text Box 4"/>
          <p:cNvSpPr txBox="1">
            <a:spLocks noChangeArrowheads="1"/>
          </p:cNvSpPr>
          <p:nvPr/>
        </p:nvSpPr>
        <p:spPr bwMode="auto">
          <a:xfrm>
            <a:off x="403225" y="3333750"/>
            <a:ext cx="4244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2400">
                <a:solidFill>
                  <a:srgbClr val="800000"/>
                </a:solidFill>
              </a:rPr>
              <a:t>TESTANDO IMPLICAÇÕES DE CONCEITOS EM NOVAS SITUAÇÕES</a:t>
            </a:r>
          </a:p>
        </p:txBody>
      </p:sp>
      <p:sp>
        <p:nvSpPr>
          <p:cNvPr id="7" name="Text Box 5"/>
          <p:cNvSpPr txBox="1">
            <a:spLocks noChangeArrowheads="1"/>
          </p:cNvSpPr>
          <p:nvPr/>
        </p:nvSpPr>
        <p:spPr bwMode="auto">
          <a:xfrm>
            <a:off x="5135563" y="3352800"/>
            <a:ext cx="35512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2400">
                <a:solidFill>
                  <a:srgbClr val="000080"/>
                </a:solidFill>
              </a:rPr>
              <a:t>OBSERVAÇÕES E REFLEXÕES</a:t>
            </a:r>
          </a:p>
        </p:txBody>
      </p:sp>
      <p:sp>
        <p:nvSpPr>
          <p:cNvPr id="8" name="Text Box 6"/>
          <p:cNvSpPr txBox="1">
            <a:spLocks noChangeArrowheads="1"/>
          </p:cNvSpPr>
          <p:nvPr/>
        </p:nvSpPr>
        <p:spPr bwMode="auto">
          <a:xfrm>
            <a:off x="2343150" y="5276850"/>
            <a:ext cx="480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2400">
                <a:solidFill>
                  <a:srgbClr val="800080"/>
                </a:solidFill>
              </a:rPr>
              <a:t>FORMAÇÃO DE CONCEITOS ABSTRATOS E GENERALIZAÇÕES</a:t>
            </a:r>
          </a:p>
        </p:txBody>
      </p:sp>
      <p:sp>
        <p:nvSpPr>
          <p:cNvPr id="9" name="Arc 7"/>
          <p:cNvSpPr>
            <a:spLocks/>
          </p:cNvSpPr>
          <p:nvPr/>
        </p:nvSpPr>
        <p:spPr bwMode="auto">
          <a:xfrm rot="5400000" flipH="1" flipV="1">
            <a:off x="1431132" y="1993106"/>
            <a:ext cx="1346200" cy="1096963"/>
          </a:xfrm>
          <a:custGeom>
            <a:avLst/>
            <a:gdLst>
              <a:gd name="T0" fmla="*/ 331626 w 21600"/>
              <a:gd name="T1" fmla="*/ 0 h 20934"/>
              <a:gd name="T2" fmla="*/ 1346200 w 21600"/>
              <a:gd name="T3" fmla="*/ 1096963 h 20934"/>
              <a:gd name="T4" fmla="*/ 0 w 21600"/>
              <a:gd name="T5" fmla="*/ 1096963 h 20934"/>
              <a:gd name="T6" fmla="*/ 0 60000 65536"/>
              <a:gd name="T7" fmla="*/ 0 60000 65536"/>
              <a:gd name="T8" fmla="*/ 0 60000 65536"/>
              <a:gd name="T9" fmla="*/ 0 w 21600"/>
              <a:gd name="T10" fmla="*/ 0 h 20934"/>
              <a:gd name="T11" fmla="*/ 21600 w 21600"/>
              <a:gd name="T12" fmla="*/ 20934 h 20934"/>
            </a:gdLst>
            <a:ahLst/>
            <a:cxnLst>
              <a:cxn ang="T6">
                <a:pos x="T0" y="T1"/>
              </a:cxn>
              <a:cxn ang="T7">
                <a:pos x="T2" y="T3"/>
              </a:cxn>
              <a:cxn ang="T8">
                <a:pos x="T4" y="T5"/>
              </a:cxn>
            </a:cxnLst>
            <a:rect l="T9" t="T10" r="T11" b="T12"/>
            <a:pathLst>
              <a:path w="21600" h="20934" fill="none" extrusionOk="0">
                <a:moveTo>
                  <a:pt x="5321" y="-1"/>
                </a:moveTo>
                <a:cubicBezTo>
                  <a:pt x="14896" y="2433"/>
                  <a:pt x="21600" y="11054"/>
                  <a:pt x="21600" y="20934"/>
                </a:cubicBezTo>
              </a:path>
              <a:path w="21600" h="20934" stroke="0" extrusionOk="0">
                <a:moveTo>
                  <a:pt x="5321" y="-1"/>
                </a:moveTo>
                <a:cubicBezTo>
                  <a:pt x="14896" y="2433"/>
                  <a:pt x="21600" y="11054"/>
                  <a:pt x="21600" y="20934"/>
                </a:cubicBezTo>
                <a:lnTo>
                  <a:pt x="0" y="20934"/>
                </a:lnTo>
                <a:close/>
              </a:path>
            </a:pathLst>
          </a:custGeom>
          <a:noFill/>
          <a:ln w="76200">
            <a:solidFill>
              <a:srgbClr val="0000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 name="Arc 8"/>
          <p:cNvSpPr>
            <a:spLocks/>
          </p:cNvSpPr>
          <p:nvPr/>
        </p:nvSpPr>
        <p:spPr bwMode="auto">
          <a:xfrm rot="16200000" flipH="1">
            <a:off x="1456532" y="4695031"/>
            <a:ext cx="1346200" cy="1096963"/>
          </a:xfrm>
          <a:custGeom>
            <a:avLst/>
            <a:gdLst>
              <a:gd name="T0" fmla="*/ 331626 w 21600"/>
              <a:gd name="T1" fmla="*/ 0 h 20934"/>
              <a:gd name="T2" fmla="*/ 1346200 w 21600"/>
              <a:gd name="T3" fmla="*/ 1096963 h 20934"/>
              <a:gd name="T4" fmla="*/ 0 w 21600"/>
              <a:gd name="T5" fmla="*/ 1096963 h 20934"/>
              <a:gd name="T6" fmla="*/ 0 60000 65536"/>
              <a:gd name="T7" fmla="*/ 0 60000 65536"/>
              <a:gd name="T8" fmla="*/ 0 60000 65536"/>
              <a:gd name="T9" fmla="*/ 0 w 21600"/>
              <a:gd name="T10" fmla="*/ 0 h 20934"/>
              <a:gd name="T11" fmla="*/ 21600 w 21600"/>
              <a:gd name="T12" fmla="*/ 20934 h 20934"/>
            </a:gdLst>
            <a:ahLst/>
            <a:cxnLst>
              <a:cxn ang="T6">
                <a:pos x="T0" y="T1"/>
              </a:cxn>
              <a:cxn ang="T7">
                <a:pos x="T2" y="T3"/>
              </a:cxn>
              <a:cxn ang="T8">
                <a:pos x="T4" y="T5"/>
              </a:cxn>
            </a:cxnLst>
            <a:rect l="T9" t="T10" r="T11" b="T12"/>
            <a:pathLst>
              <a:path w="21600" h="20934" fill="none" extrusionOk="0">
                <a:moveTo>
                  <a:pt x="5321" y="-1"/>
                </a:moveTo>
                <a:cubicBezTo>
                  <a:pt x="14896" y="2433"/>
                  <a:pt x="21600" y="11054"/>
                  <a:pt x="21600" y="20934"/>
                </a:cubicBezTo>
              </a:path>
              <a:path w="21600" h="20934" stroke="0" extrusionOk="0">
                <a:moveTo>
                  <a:pt x="5321" y="-1"/>
                </a:moveTo>
                <a:cubicBezTo>
                  <a:pt x="14896" y="2433"/>
                  <a:pt x="21600" y="11054"/>
                  <a:pt x="21600" y="20934"/>
                </a:cubicBezTo>
                <a:lnTo>
                  <a:pt x="0" y="20934"/>
                </a:lnTo>
                <a:close/>
              </a:path>
            </a:pathLst>
          </a:custGeom>
          <a:noFill/>
          <a:ln w="76200">
            <a:solidFill>
              <a:srgbClr val="00008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 name="Arc 9"/>
          <p:cNvSpPr>
            <a:spLocks/>
          </p:cNvSpPr>
          <p:nvPr/>
        </p:nvSpPr>
        <p:spPr bwMode="auto">
          <a:xfrm rot="5400000">
            <a:off x="6634163" y="4727575"/>
            <a:ext cx="1347787" cy="1096963"/>
          </a:xfrm>
          <a:custGeom>
            <a:avLst/>
            <a:gdLst>
              <a:gd name="T0" fmla="*/ 332017 w 21600"/>
              <a:gd name="T1" fmla="*/ 0 h 20934"/>
              <a:gd name="T2" fmla="*/ 1347787 w 21600"/>
              <a:gd name="T3" fmla="*/ 1096963 h 20934"/>
              <a:gd name="T4" fmla="*/ 0 w 21600"/>
              <a:gd name="T5" fmla="*/ 1096963 h 20934"/>
              <a:gd name="T6" fmla="*/ 0 60000 65536"/>
              <a:gd name="T7" fmla="*/ 0 60000 65536"/>
              <a:gd name="T8" fmla="*/ 0 60000 65536"/>
              <a:gd name="T9" fmla="*/ 0 w 21600"/>
              <a:gd name="T10" fmla="*/ 0 h 20934"/>
              <a:gd name="T11" fmla="*/ 21600 w 21600"/>
              <a:gd name="T12" fmla="*/ 20934 h 20934"/>
            </a:gdLst>
            <a:ahLst/>
            <a:cxnLst>
              <a:cxn ang="T6">
                <a:pos x="T0" y="T1"/>
              </a:cxn>
              <a:cxn ang="T7">
                <a:pos x="T2" y="T3"/>
              </a:cxn>
              <a:cxn ang="T8">
                <a:pos x="T4" y="T5"/>
              </a:cxn>
            </a:cxnLst>
            <a:rect l="T9" t="T10" r="T11" b="T12"/>
            <a:pathLst>
              <a:path w="21600" h="20934" fill="none" extrusionOk="0">
                <a:moveTo>
                  <a:pt x="5321" y="-1"/>
                </a:moveTo>
                <a:cubicBezTo>
                  <a:pt x="14896" y="2433"/>
                  <a:pt x="21600" y="11054"/>
                  <a:pt x="21600" y="20934"/>
                </a:cubicBezTo>
              </a:path>
              <a:path w="21600" h="20934" stroke="0" extrusionOk="0">
                <a:moveTo>
                  <a:pt x="5321" y="-1"/>
                </a:moveTo>
                <a:cubicBezTo>
                  <a:pt x="14896" y="2433"/>
                  <a:pt x="21600" y="11054"/>
                  <a:pt x="21600" y="20934"/>
                </a:cubicBezTo>
                <a:lnTo>
                  <a:pt x="0" y="20934"/>
                </a:lnTo>
                <a:close/>
              </a:path>
            </a:pathLst>
          </a:custGeom>
          <a:noFill/>
          <a:ln w="76200">
            <a:solidFill>
              <a:srgbClr val="0000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2" name="Arc 10"/>
          <p:cNvSpPr>
            <a:spLocks/>
          </p:cNvSpPr>
          <p:nvPr/>
        </p:nvSpPr>
        <p:spPr bwMode="auto">
          <a:xfrm rot="16200000" flipV="1">
            <a:off x="6598444" y="1908969"/>
            <a:ext cx="1346200" cy="1096962"/>
          </a:xfrm>
          <a:custGeom>
            <a:avLst/>
            <a:gdLst>
              <a:gd name="T0" fmla="*/ 331626 w 21600"/>
              <a:gd name="T1" fmla="*/ 0 h 20934"/>
              <a:gd name="T2" fmla="*/ 1346200 w 21600"/>
              <a:gd name="T3" fmla="*/ 1096962 h 20934"/>
              <a:gd name="T4" fmla="*/ 0 w 21600"/>
              <a:gd name="T5" fmla="*/ 1096962 h 20934"/>
              <a:gd name="T6" fmla="*/ 0 60000 65536"/>
              <a:gd name="T7" fmla="*/ 0 60000 65536"/>
              <a:gd name="T8" fmla="*/ 0 60000 65536"/>
              <a:gd name="T9" fmla="*/ 0 w 21600"/>
              <a:gd name="T10" fmla="*/ 0 h 20934"/>
              <a:gd name="T11" fmla="*/ 21600 w 21600"/>
              <a:gd name="T12" fmla="*/ 20934 h 20934"/>
            </a:gdLst>
            <a:ahLst/>
            <a:cxnLst>
              <a:cxn ang="T6">
                <a:pos x="T0" y="T1"/>
              </a:cxn>
              <a:cxn ang="T7">
                <a:pos x="T2" y="T3"/>
              </a:cxn>
              <a:cxn ang="T8">
                <a:pos x="T4" y="T5"/>
              </a:cxn>
            </a:cxnLst>
            <a:rect l="T9" t="T10" r="T11" b="T12"/>
            <a:pathLst>
              <a:path w="21600" h="20934" fill="none" extrusionOk="0">
                <a:moveTo>
                  <a:pt x="5321" y="-1"/>
                </a:moveTo>
                <a:cubicBezTo>
                  <a:pt x="14896" y="2433"/>
                  <a:pt x="21600" y="11054"/>
                  <a:pt x="21600" y="20934"/>
                </a:cubicBezTo>
              </a:path>
              <a:path w="21600" h="20934" stroke="0" extrusionOk="0">
                <a:moveTo>
                  <a:pt x="5321" y="-1"/>
                </a:moveTo>
                <a:cubicBezTo>
                  <a:pt x="14896" y="2433"/>
                  <a:pt x="21600" y="11054"/>
                  <a:pt x="21600" y="20934"/>
                </a:cubicBezTo>
                <a:lnTo>
                  <a:pt x="0" y="20934"/>
                </a:lnTo>
                <a:close/>
              </a:path>
            </a:pathLst>
          </a:custGeom>
          <a:noFill/>
          <a:ln w="76200">
            <a:solidFill>
              <a:srgbClr val="00008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pt-BR"/>
          </a:p>
        </p:txBody>
      </p:sp>
    </p:spTree>
    <p:extLst>
      <p:ext uri="{BB962C8B-B14F-4D97-AF65-F5344CB8AC3E}">
        <p14:creationId xmlns:p14="http://schemas.microsoft.com/office/powerpoint/2010/main" val="4074882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2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35</a:t>
            </a:fld>
            <a:endParaRPr lang="pt-BR" sz="1600" b="1">
              <a:solidFill>
                <a:schemeClr val="tx1"/>
              </a:solidFill>
              <a:latin typeface="+mj-lt"/>
            </a:endParaRPr>
          </a:p>
        </p:txBody>
      </p:sp>
      <p:sp>
        <p:nvSpPr>
          <p:cNvPr id="3" name="Rectangle 2"/>
          <p:cNvSpPr>
            <a:spLocks noGrp="1" noChangeArrowheads="1"/>
          </p:cNvSpPr>
          <p:nvPr>
            <p:ph type="title"/>
          </p:nvPr>
        </p:nvSpPr>
        <p:spPr>
          <a:xfrm>
            <a:off x="298648" y="400769"/>
            <a:ext cx="8305800" cy="762000"/>
          </a:xfrm>
        </p:spPr>
        <p:txBody>
          <a:bodyPr>
            <a:normAutofit/>
          </a:bodyPr>
          <a:lstStyle/>
          <a:p>
            <a:pPr algn="ctr" eaLnBrk="1" hangingPunct="1"/>
            <a:r>
              <a:rPr lang="pt-BR" altLang="pt-BR" sz="3600" b="1" dirty="0" smtClean="0">
                <a:solidFill>
                  <a:srgbClr val="003399"/>
                </a:solidFill>
                <a:latin typeface="Arial" charset="0"/>
                <a:cs typeface="Times New Roman" pitchFamily="18" charset="0"/>
              </a:rPr>
              <a:t>APRENDIZAGEM ORGANIZACIONAL</a:t>
            </a:r>
            <a:r>
              <a:rPr lang="pt-BR" altLang="pt-BR" sz="3600" dirty="0" smtClean="0">
                <a:solidFill>
                  <a:srgbClr val="003399"/>
                </a:solidFill>
                <a:latin typeface="Arial" charset="0"/>
              </a:rPr>
              <a:t> </a:t>
            </a:r>
          </a:p>
        </p:txBody>
      </p:sp>
      <p:sp>
        <p:nvSpPr>
          <p:cNvPr id="4" name="Rectangle 3"/>
          <p:cNvSpPr>
            <a:spLocks noChangeArrowheads="1"/>
          </p:cNvSpPr>
          <p:nvPr/>
        </p:nvSpPr>
        <p:spPr bwMode="auto">
          <a:xfrm>
            <a:off x="470098" y="1193328"/>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lang="pt-BR" altLang="pt-BR" sz="2400">
                <a:cs typeface="Arial" charset="0"/>
              </a:rPr>
              <a:t>compreensão do ambiente competitivo</a:t>
            </a:r>
          </a:p>
        </p:txBody>
      </p:sp>
      <p:sp>
        <p:nvSpPr>
          <p:cNvPr id="5" name="Rectangle 4"/>
          <p:cNvSpPr>
            <a:spLocks noChangeArrowheads="1"/>
          </p:cNvSpPr>
          <p:nvPr/>
        </p:nvSpPr>
        <p:spPr bwMode="auto">
          <a:xfrm>
            <a:off x="470098" y="1681087"/>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lang="pt-BR" altLang="pt-BR" sz="2400">
                <a:solidFill>
                  <a:srgbClr val="990000"/>
                </a:solidFill>
                <a:cs typeface="Arial" charset="0"/>
              </a:rPr>
              <a:t>aumento da capacidade decisória dos funcionários</a:t>
            </a:r>
          </a:p>
        </p:txBody>
      </p:sp>
      <p:sp>
        <p:nvSpPr>
          <p:cNvPr id="6" name="Rectangle 5"/>
          <p:cNvSpPr>
            <a:spLocks noChangeArrowheads="1"/>
          </p:cNvSpPr>
          <p:nvPr/>
        </p:nvSpPr>
        <p:spPr bwMode="auto">
          <a:xfrm>
            <a:off x="489148" y="2168846"/>
            <a:ext cx="7962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lang="pt-BR" altLang="pt-BR" sz="2400">
                <a:solidFill>
                  <a:srgbClr val="000080"/>
                </a:solidFill>
                <a:cs typeface="Arial" charset="0"/>
              </a:rPr>
              <a:t>renovação contínua dos modelos mentais individuais e de grupos</a:t>
            </a:r>
          </a:p>
        </p:txBody>
      </p:sp>
      <p:sp>
        <p:nvSpPr>
          <p:cNvPr id="7" name="Rectangle 6"/>
          <p:cNvSpPr>
            <a:spLocks noChangeArrowheads="1"/>
          </p:cNvSpPr>
          <p:nvPr/>
        </p:nvSpPr>
        <p:spPr bwMode="auto">
          <a:xfrm>
            <a:off x="489148" y="302173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just" eaLnBrk="1" hangingPunct="1"/>
            <a:r>
              <a:rPr lang="pt-BR" altLang="pt-BR" sz="2400">
                <a:solidFill>
                  <a:srgbClr val="003300"/>
                </a:solidFill>
                <a:cs typeface="Arial" charset="0"/>
              </a:rPr>
              <a:t>compartilhamento de visão e de informação</a:t>
            </a:r>
          </a:p>
        </p:txBody>
      </p:sp>
      <p:sp>
        <p:nvSpPr>
          <p:cNvPr id="8" name="Rectangle 7"/>
          <p:cNvSpPr>
            <a:spLocks noChangeArrowheads="1"/>
          </p:cNvSpPr>
          <p:nvPr/>
        </p:nvSpPr>
        <p:spPr bwMode="auto">
          <a:xfrm>
            <a:off x="460573" y="3509489"/>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663300"/>
                </a:solidFill>
                <a:cs typeface="Arial" charset="0"/>
              </a:rPr>
              <a:t>relacionamento profissional baseado na confiança mútua</a:t>
            </a:r>
          </a:p>
        </p:txBody>
      </p:sp>
      <p:sp>
        <p:nvSpPr>
          <p:cNvPr id="9" name="Rectangle 8"/>
          <p:cNvSpPr>
            <a:spLocks noChangeArrowheads="1"/>
          </p:cNvSpPr>
          <p:nvPr/>
        </p:nvSpPr>
        <p:spPr bwMode="auto">
          <a:xfrm>
            <a:off x="451048" y="4362373"/>
            <a:ext cx="8039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lang="pt-BR" altLang="pt-BR" sz="2400">
                <a:cs typeface="Arial" charset="0"/>
              </a:rPr>
              <a:t>experiência concreta e vivência ativa nos processos de negócios</a:t>
            </a:r>
          </a:p>
        </p:txBody>
      </p:sp>
      <p:sp>
        <p:nvSpPr>
          <p:cNvPr id="10" name="Rectangle 9"/>
          <p:cNvSpPr>
            <a:spLocks noChangeArrowheads="1"/>
          </p:cNvSpPr>
          <p:nvPr/>
        </p:nvSpPr>
        <p:spPr bwMode="auto">
          <a:xfrm>
            <a:off x="470098" y="5215257"/>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990000"/>
                </a:solidFill>
                <a:cs typeface="Arial" charset="0"/>
              </a:rPr>
              <a:t>nivelamento da importância das áreas funcionais</a:t>
            </a:r>
          </a:p>
        </p:txBody>
      </p:sp>
      <p:sp>
        <p:nvSpPr>
          <p:cNvPr id="11" name="Rectangle 10"/>
          <p:cNvSpPr>
            <a:spLocks noChangeArrowheads="1"/>
          </p:cNvSpPr>
          <p:nvPr/>
        </p:nvSpPr>
        <p:spPr bwMode="auto">
          <a:xfrm>
            <a:off x="451048" y="5703019"/>
            <a:ext cx="814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solidFill>
                  <a:srgbClr val="000080"/>
                </a:solidFill>
                <a:cs typeface="Arial" charset="0"/>
              </a:rPr>
              <a:t>adequação de teorias, conceitos e modelos à prática organizacional</a:t>
            </a:r>
          </a:p>
        </p:txBody>
      </p:sp>
    </p:spTree>
    <p:extLst>
      <p:ext uri="{BB962C8B-B14F-4D97-AF65-F5344CB8AC3E}">
        <p14:creationId xmlns:p14="http://schemas.microsoft.com/office/powerpoint/2010/main" val="2629471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spaço Reservado para Número de Slide 124"/>
          <p:cNvSpPr>
            <a:spLocks noGrp="1"/>
          </p:cNvSpPr>
          <p:nvPr>
            <p:ph type="sldNum" sz="quarter" idx="12"/>
          </p:nvPr>
        </p:nvSpPr>
        <p:spPr>
          <a:xfrm>
            <a:off x="8214641" y="6376243"/>
            <a:ext cx="472158" cy="365125"/>
          </a:xfrm>
        </p:spPr>
        <p:txBody>
          <a:bodyPr/>
          <a:lstStyle/>
          <a:p>
            <a:fld id="{B92B09ED-5DCD-4173-ADD3-38C51F4AE414}" type="slidenum">
              <a:rPr lang="pt-BR" sz="1600" b="1" smtClean="0">
                <a:solidFill>
                  <a:schemeClr val="tx1"/>
                </a:solidFill>
                <a:latin typeface="+mj-lt"/>
              </a:rPr>
              <a:t>36</a:t>
            </a:fld>
            <a:endParaRPr lang="pt-BR" sz="1600" b="1" dirty="0">
              <a:solidFill>
                <a:schemeClr val="tx1"/>
              </a:solidFill>
              <a:latin typeface="+mj-lt"/>
            </a:endParaRPr>
          </a:p>
        </p:txBody>
      </p:sp>
      <p:sp>
        <p:nvSpPr>
          <p:cNvPr id="11" name="Rectangle 2"/>
          <p:cNvSpPr>
            <a:spLocks noGrp="1" noChangeArrowheads="1"/>
          </p:cNvSpPr>
          <p:nvPr>
            <p:ph type="title"/>
          </p:nvPr>
        </p:nvSpPr>
        <p:spPr>
          <a:xfrm>
            <a:off x="468313" y="674712"/>
            <a:ext cx="8134350" cy="533400"/>
          </a:xfrm>
        </p:spPr>
        <p:txBody>
          <a:bodyPr/>
          <a:lstStyle/>
          <a:p>
            <a:pPr algn="ctr" eaLnBrk="1" hangingPunct="1"/>
            <a:r>
              <a:rPr lang="pt-BR" altLang="pt-BR" sz="2800" b="1" smtClean="0">
                <a:solidFill>
                  <a:srgbClr val="000099"/>
                </a:solidFill>
                <a:latin typeface="Arial" charset="0"/>
              </a:rPr>
              <a:t>DEFINIÇÃO DE CULTURA ORGANIZACIONAL</a:t>
            </a:r>
          </a:p>
        </p:txBody>
      </p:sp>
      <p:sp>
        <p:nvSpPr>
          <p:cNvPr id="12" name="Rectangle 3"/>
          <p:cNvSpPr>
            <a:spLocks noChangeArrowheads="1"/>
          </p:cNvSpPr>
          <p:nvPr/>
        </p:nvSpPr>
        <p:spPr bwMode="auto">
          <a:xfrm>
            <a:off x="685800" y="5780112"/>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r>
              <a:rPr kumimoji="0" lang="pt-BR" altLang="pt-BR" sz="2400">
                <a:solidFill>
                  <a:srgbClr val="990000"/>
                </a:solidFill>
                <a:cs typeface="Arial" charset="0"/>
              </a:rPr>
              <a:t>devem ser transmitidos aos novos</a:t>
            </a:r>
            <a:endParaRPr kumimoji="0" lang="pt-BR" altLang="pt-BR" sz="2400">
              <a:solidFill>
                <a:srgbClr val="990000"/>
              </a:solidFill>
            </a:endParaRPr>
          </a:p>
        </p:txBody>
      </p:sp>
      <p:sp>
        <p:nvSpPr>
          <p:cNvPr id="13" name="Rectangle 4"/>
          <p:cNvSpPr>
            <a:spLocks noChangeArrowheads="1"/>
          </p:cNvSpPr>
          <p:nvPr/>
        </p:nvSpPr>
        <p:spPr bwMode="auto">
          <a:xfrm>
            <a:off x="685800" y="1512912"/>
            <a:ext cx="747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cs typeface="Arial" charset="0"/>
              </a:rPr>
              <a:t>conjunto de convicções e hipóteses fundamentais</a:t>
            </a:r>
          </a:p>
        </p:txBody>
      </p:sp>
      <p:sp>
        <p:nvSpPr>
          <p:cNvPr id="14" name="Rectangle 5"/>
          <p:cNvSpPr>
            <a:spLocks noChangeArrowheads="1"/>
          </p:cNvSpPr>
          <p:nvPr/>
        </p:nvSpPr>
        <p:spPr bwMode="auto">
          <a:xfrm>
            <a:off x="685800" y="2274912"/>
            <a:ext cx="715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003300"/>
                </a:solidFill>
                <a:cs typeface="Arial" charset="0"/>
              </a:rPr>
              <a:t>partilhadas pelos membros de uma organização</a:t>
            </a:r>
          </a:p>
        </p:txBody>
      </p:sp>
      <p:sp>
        <p:nvSpPr>
          <p:cNvPr id="15" name="Rectangle 6"/>
          <p:cNvSpPr>
            <a:spLocks noChangeArrowheads="1"/>
          </p:cNvSpPr>
          <p:nvPr/>
        </p:nvSpPr>
        <p:spPr bwMode="auto">
          <a:xfrm>
            <a:off x="685800" y="3075012"/>
            <a:ext cx="677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990000"/>
                </a:solidFill>
                <a:cs typeface="Arial" charset="0"/>
              </a:rPr>
              <a:t>que atuam inconscientemente segundo estas</a:t>
            </a:r>
          </a:p>
        </p:txBody>
      </p:sp>
      <p:sp>
        <p:nvSpPr>
          <p:cNvPr id="16" name="Rectangle 7"/>
          <p:cNvSpPr>
            <a:spLocks noChangeArrowheads="1"/>
          </p:cNvSpPr>
          <p:nvPr/>
        </p:nvSpPr>
        <p:spPr bwMode="auto">
          <a:xfrm>
            <a:off x="685800" y="3722712"/>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003300"/>
                </a:solidFill>
                <a:cs typeface="Arial" charset="0"/>
              </a:rPr>
              <a:t>são respostas de grupos da organização aos problemas de adaptação ao contexto externo e de integração interna que a empresa teve de enfrentar</a:t>
            </a:r>
          </a:p>
        </p:txBody>
      </p:sp>
      <p:sp>
        <p:nvSpPr>
          <p:cNvPr id="17" name="Rectangle 8"/>
          <p:cNvSpPr>
            <a:spLocks noChangeArrowheads="1"/>
          </p:cNvSpPr>
          <p:nvPr/>
        </p:nvSpPr>
        <p:spPr bwMode="auto">
          <a:xfrm>
            <a:off x="685800" y="5170512"/>
            <a:ext cx="724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eaLnBrk="1" hangingPunct="1"/>
            <a:r>
              <a:rPr kumimoji="0" lang="pt-BR" altLang="pt-BR" sz="2400">
                <a:cs typeface="Arial" charset="0"/>
              </a:rPr>
              <a:t>permitiram e ainda permitem resolver problemas</a:t>
            </a:r>
          </a:p>
        </p:txBody>
      </p:sp>
    </p:spTree>
    <p:extLst>
      <p:ext uri="{BB962C8B-B14F-4D97-AF65-F5344CB8AC3E}">
        <p14:creationId xmlns:p14="http://schemas.microsoft.com/office/powerpoint/2010/main" val="3178765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ço Reservado para Número de Slide 28"/>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37</a:t>
            </a:fld>
            <a:endParaRPr lang="pt-BR" sz="1600" b="1">
              <a:solidFill>
                <a:schemeClr val="tx1"/>
              </a:solidFill>
              <a:latin typeface="+mj-lt"/>
            </a:endParaRPr>
          </a:p>
        </p:txBody>
      </p:sp>
      <p:sp>
        <p:nvSpPr>
          <p:cNvPr id="3" name="Rectangle 2"/>
          <p:cNvSpPr>
            <a:spLocks noGrp="1" noChangeArrowheads="1"/>
          </p:cNvSpPr>
          <p:nvPr>
            <p:ph type="title"/>
          </p:nvPr>
        </p:nvSpPr>
        <p:spPr>
          <a:xfrm>
            <a:off x="381000" y="836712"/>
            <a:ext cx="8534400" cy="457200"/>
          </a:xfrm>
        </p:spPr>
        <p:txBody>
          <a:bodyPr>
            <a:normAutofit fontScale="90000"/>
          </a:bodyPr>
          <a:lstStyle/>
          <a:p>
            <a:pPr algn="ctr" eaLnBrk="1" hangingPunct="1"/>
            <a:r>
              <a:rPr lang="pt-BR" altLang="pt-BR" sz="2800" b="1" smtClean="0">
                <a:solidFill>
                  <a:srgbClr val="000099"/>
                </a:solidFill>
                <a:latin typeface="Arial" charset="0"/>
                <a:cs typeface="Times New Roman" pitchFamily="18" charset="0"/>
              </a:rPr>
              <a:t>VALORES ORGANIZACIONAIS</a:t>
            </a:r>
            <a:endParaRPr lang="pt-BR" altLang="pt-BR" sz="2800" b="1" smtClean="0">
              <a:solidFill>
                <a:srgbClr val="000099"/>
              </a:solidFill>
              <a:latin typeface="Arial" charset="0"/>
            </a:endParaRPr>
          </a:p>
        </p:txBody>
      </p:sp>
      <p:sp>
        <p:nvSpPr>
          <p:cNvPr id="4" name="Rectangle 3"/>
          <p:cNvSpPr>
            <a:spLocks noChangeArrowheads="1"/>
          </p:cNvSpPr>
          <p:nvPr/>
        </p:nvSpPr>
        <p:spPr bwMode="auto">
          <a:xfrm>
            <a:off x="609600" y="3446562"/>
            <a:ext cx="7086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r>
              <a:rPr kumimoji="0" lang="pt-BR" altLang="pt-BR" sz="2400">
                <a:solidFill>
                  <a:srgbClr val="990000"/>
                </a:solidFill>
                <a:cs typeface="Times New Roman" pitchFamily="18" charset="0"/>
              </a:rPr>
              <a:t>ainda que as empresas tendam a personalizar valores, um estudo rápido dos sistemas de valores declarados mostra grande proximidade de valores comuns: relações entre a empresa e o indivíduo, concepção  e importância do cliente, relações entre a organização e o contexto, importância da motivação</a:t>
            </a:r>
            <a:r>
              <a:rPr kumimoji="0" lang="pt-BR" altLang="pt-BR" sz="2400">
                <a:solidFill>
                  <a:srgbClr val="990000"/>
                </a:solidFill>
                <a:cs typeface="Arial" charset="0"/>
              </a:rPr>
              <a:t> </a:t>
            </a:r>
          </a:p>
        </p:txBody>
      </p:sp>
      <p:sp>
        <p:nvSpPr>
          <p:cNvPr id="5" name="Rectangle 4"/>
          <p:cNvSpPr>
            <a:spLocks noChangeArrowheads="1"/>
          </p:cNvSpPr>
          <p:nvPr/>
        </p:nvSpPr>
        <p:spPr bwMode="auto">
          <a:xfrm>
            <a:off x="457200" y="1859062"/>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cs typeface="Times New Roman" pitchFamily="18" charset="0"/>
              </a:rPr>
              <a:t>geralmente são algumas poucas definições a respeito do que é importante para se atingir o sucesso, que resistem ao teste do tempo</a:t>
            </a:r>
            <a:r>
              <a:rPr kumimoji="0" lang="pt-BR" altLang="pt-BR" sz="2400">
                <a:cs typeface="Arial" charset="0"/>
              </a:rPr>
              <a:t> conjunto</a:t>
            </a:r>
          </a:p>
        </p:txBody>
      </p:sp>
    </p:spTree>
    <p:extLst>
      <p:ext uri="{BB962C8B-B14F-4D97-AF65-F5344CB8AC3E}">
        <p14:creationId xmlns:p14="http://schemas.microsoft.com/office/powerpoint/2010/main" val="3761823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38</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838200"/>
            <a:ext cx="7772400" cy="609600"/>
          </a:xfrm>
        </p:spPr>
        <p:txBody>
          <a:bodyPr>
            <a:noAutofit/>
          </a:bodyPr>
          <a:lstStyle/>
          <a:p>
            <a:pPr algn="ctr" eaLnBrk="1" hangingPunct="1"/>
            <a:r>
              <a:rPr lang="pt-BR" altLang="pt-BR" sz="3600" b="1" dirty="0" smtClean="0">
                <a:solidFill>
                  <a:srgbClr val="003399"/>
                </a:solidFill>
                <a:latin typeface="Arial" charset="0"/>
              </a:rPr>
              <a:t>VALORES ORGANIZACIONAIS</a:t>
            </a:r>
          </a:p>
        </p:txBody>
      </p:sp>
      <p:sp>
        <p:nvSpPr>
          <p:cNvPr id="4" name="Rectangle 3"/>
          <p:cNvSpPr>
            <a:spLocks noChangeArrowheads="1"/>
          </p:cNvSpPr>
          <p:nvPr/>
        </p:nvSpPr>
        <p:spPr bwMode="auto">
          <a:xfrm>
            <a:off x="3429000" y="5197475"/>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333333"/>
                </a:solidFill>
                <a:cs typeface="Times New Roman" pitchFamily="18" charset="0"/>
              </a:rPr>
              <a:t>VALORIZAÇÃO E RESPEITO AOS FUNCIONÁRIOS</a:t>
            </a:r>
          </a:p>
        </p:txBody>
      </p:sp>
      <p:sp>
        <p:nvSpPr>
          <p:cNvPr id="5" name="Text Box 4"/>
          <p:cNvSpPr txBox="1">
            <a:spLocks noChangeArrowheads="1"/>
          </p:cNvSpPr>
          <p:nvPr/>
        </p:nvSpPr>
        <p:spPr bwMode="auto">
          <a:xfrm>
            <a:off x="1371600" y="3124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kumimoji="0" lang="pt-BR" altLang="pt-BR" sz="2400">
                <a:solidFill>
                  <a:srgbClr val="003300"/>
                </a:solidFill>
                <a:cs typeface="Times New Roman" pitchFamily="18" charset="0"/>
              </a:rPr>
              <a:t>GESTÃO DO TRABALHO</a:t>
            </a:r>
          </a:p>
        </p:txBody>
      </p:sp>
      <p:sp>
        <p:nvSpPr>
          <p:cNvPr id="7" name="Text Box 5"/>
          <p:cNvSpPr txBox="1">
            <a:spLocks noChangeArrowheads="1"/>
          </p:cNvSpPr>
          <p:nvPr/>
        </p:nvSpPr>
        <p:spPr bwMode="auto">
          <a:xfrm>
            <a:off x="609600" y="2057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kumimoji="0" lang="pt-BR" altLang="pt-BR" sz="2400">
                <a:cs typeface="Times New Roman" pitchFamily="18" charset="0"/>
              </a:rPr>
              <a:t>IDENTIFICAÇÃO COM A EMPRESA </a:t>
            </a:r>
          </a:p>
        </p:txBody>
      </p:sp>
      <p:sp>
        <p:nvSpPr>
          <p:cNvPr id="8" name="Rectangle 6"/>
          <p:cNvSpPr>
            <a:spLocks noChangeArrowheads="1"/>
          </p:cNvSpPr>
          <p:nvPr/>
        </p:nvSpPr>
        <p:spPr bwMode="auto">
          <a:xfrm>
            <a:off x="2286000" y="4114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990000"/>
                </a:solidFill>
                <a:cs typeface="Times New Roman" pitchFamily="18" charset="0"/>
              </a:rPr>
              <a:t>PROCESSO DE COMUNICAÇÃO</a:t>
            </a:r>
          </a:p>
        </p:txBody>
      </p:sp>
    </p:spTree>
    <p:extLst>
      <p:ext uri="{BB962C8B-B14F-4D97-AF65-F5344CB8AC3E}">
        <p14:creationId xmlns:p14="http://schemas.microsoft.com/office/powerpoint/2010/main" val="390303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39</a:t>
            </a:fld>
            <a:endParaRPr lang="pt-BR" sz="1600" b="1">
              <a:solidFill>
                <a:schemeClr val="tx1"/>
              </a:solidFill>
              <a:latin typeface="+mj-lt"/>
            </a:endParaRPr>
          </a:p>
        </p:txBody>
      </p:sp>
      <p:sp>
        <p:nvSpPr>
          <p:cNvPr id="3" name="Rectangle 2"/>
          <p:cNvSpPr>
            <a:spLocks noGrp="1" noChangeArrowheads="1"/>
          </p:cNvSpPr>
          <p:nvPr>
            <p:ph type="title"/>
          </p:nvPr>
        </p:nvSpPr>
        <p:spPr>
          <a:xfrm>
            <a:off x="685800" y="404664"/>
            <a:ext cx="7772400" cy="685800"/>
          </a:xfrm>
        </p:spPr>
        <p:txBody>
          <a:bodyPr/>
          <a:lstStyle/>
          <a:p>
            <a:pPr algn="ctr" eaLnBrk="1" hangingPunct="1"/>
            <a:r>
              <a:rPr lang="pt-BR" altLang="pt-BR" sz="2800" b="1" smtClean="0">
                <a:solidFill>
                  <a:srgbClr val="000099"/>
                </a:solidFill>
                <a:latin typeface="Arial" charset="0"/>
                <a:cs typeface="Times New Roman" pitchFamily="18" charset="0"/>
              </a:rPr>
              <a:t>IDENTIFICAÇÃO COM A EMPRESA</a:t>
            </a:r>
            <a:r>
              <a:rPr lang="pt-BR" altLang="pt-BR" sz="2800" b="1" smtClean="0">
                <a:solidFill>
                  <a:srgbClr val="000099"/>
                </a:solidFill>
                <a:latin typeface="Arial" charset="0"/>
              </a:rPr>
              <a:t> </a:t>
            </a:r>
          </a:p>
        </p:txBody>
      </p:sp>
      <p:sp>
        <p:nvSpPr>
          <p:cNvPr id="4" name="Rectangle 3"/>
          <p:cNvSpPr>
            <a:spLocks noChangeArrowheads="1"/>
          </p:cNvSpPr>
          <p:nvPr/>
        </p:nvSpPr>
        <p:spPr bwMode="auto">
          <a:xfrm>
            <a:off x="533400" y="1242864"/>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just" eaLnBrk="1" hangingPunct="1"/>
            <a:r>
              <a:rPr kumimoji="0" lang="pt-BR" altLang="pt-BR" sz="2400">
                <a:cs typeface="Times New Roman" pitchFamily="18" charset="0"/>
              </a:rPr>
              <a:t>divulgação dos propósitos, objetivos e metas estratégicos</a:t>
            </a:r>
          </a:p>
          <a:p>
            <a:pPr algn="just" eaLnBrk="1" hangingPunct="1"/>
            <a:endParaRPr kumimoji="0" lang="pt-BR" altLang="pt-BR" sz="1200">
              <a:cs typeface="Times New Roman" pitchFamily="18" charset="0"/>
            </a:endParaRPr>
          </a:p>
          <a:p>
            <a:pPr algn="just"/>
            <a:r>
              <a:rPr kumimoji="0" lang="pt-BR" altLang="pt-BR" sz="2400">
                <a:solidFill>
                  <a:srgbClr val="003300"/>
                </a:solidFill>
                <a:cs typeface="Times New Roman" pitchFamily="18" charset="0"/>
              </a:rPr>
              <a:t>comprometimento dos funcionários com a missão da organização</a:t>
            </a:r>
          </a:p>
          <a:p>
            <a:pPr algn="just"/>
            <a:endParaRPr kumimoji="0" lang="pt-BR" altLang="pt-BR" sz="1200">
              <a:solidFill>
                <a:srgbClr val="990000"/>
              </a:solidFill>
              <a:cs typeface="Times New Roman" pitchFamily="18" charset="0"/>
            </a:endParaRPr>
          </a:p>
          <a:p>
            <a:pPr algn="just"/>
            <a:r>
              <a:rPr kumimoji="0" lang="pt-BR" altLang="pt-BR" sz="2400">
                <a:solidFill>
                  <a:srgbClr val="990000"/>
                </a:solidFill>
                <a:cs typeface="Times New Roman" pitchFamily="18" charset="0"/>
              </a:rPr>
              <a:t>delegação do poder decisório</a:t>
            </a:r>
          </a:p>
          <a:p>
            <a:pPr algn="just"/>
            <a:endParaRPr kumimoji="0" lang="pt-BR" altLang="pt-BR" sz="1200">
              <a:solidFill>
                <a:srgbClr val="333333"/>
              </a:solidFill>
              <a:cs typeface="Times New Roman" pitchFamily="18" charset="0"/>
            </a:endParaRPr>
          </a:p>
          <a:p>
            <a:pPr algn="just"/>
            <a:r>
              <a:rPr kumimoji="0" lang="pt-BR" altLang="pt-BR" sz="2400">
                <a:solidFill>
                  <a:srgbClr val="333333"/>
                </a:solidFill>
                <a:cs typeface="Times New Roman" pitchFamily="18" charset="0"/>
              </a:rPr>
              <a:t>definição de metas comuns por parte dos integrantes das equipes e das unidades organizacionais</a:t>
            </a:r>
          </a:p>
          <a:p>
            <a:pPr algn="just"/>
            <a:endParaRPr kumimoji="0" lang="pt-BR" altLang="pt-BR" sz="1200">
              <a:cs typeface="Times New Roman" pitchFamily="18" charset="0"/>
            </a:endParaRPr>
          </a:p>
          <a:p>
            <a:pPr algn="just"/>
            <a:r>
              <a:rPr kumimoji="0" lang="pt-BR" altLang="pt-BR" sz="2400">
                <a:cs typeface="Times New Roman" pitchFamily="18" charset="0"/>
              </a:rPr>
              <a:t>incentivo à inovação de produtos e serviços</a:t>
            </a:r>
          </a:p>
          <a:p>
            <a:pPr algn="just"/>
            <a:endParaRPr kumimoji="0" lang="pt-BR" altLang="pt-BR" sz="1200">
              <a:solidFill>
                <a:srgbClr val="003300"/>
              </a:solidFill>
              <a:cs typeface="Times New Roman" pitchFamily="18" charset="0"/>
            </a:endParaRPr>
          </a:p>
          <a:p>
            <a:pPr algn="just"/>
            <a:r>
              <a:rPr kumimoji="0" lang="pt-BR" altLang="pt-BR" sz="2400">
                <a:solidFill>
                  <a:srgbClr val="003300"/>
                </a:solidFill>
                <a:cs typeface="Times New Roman" pitchFamily="18" charset="0"/>
              </a:rPr>
              <a:t> valorização das competências dos funcionários para o sucesso dos negócios da empresa</a:t>
            </a:r>
          </a:p>
          <a:p>
            <a:endParaRPr kumimoji="0" lang="pt-BR" altLang="pt-BR" sz="1200">
              <a:solidFill>
                <a:srgbClr val="000080"/>
              </a:solidFill>
              <a:cs typeface="Times New Roman" pitchFamily="18" charset="0"/>
            </a:endParaRPr>
          </a:p>
          <a:p>
            <a:r>
              <a:rPr kumimoji="0" lang="pt-BR" altLang="pt-BR" sz="2400">
                <a:solidFill>
                  <a:srgbClr val="000080"/>
                </a:solidFill>
                <a:cs typeface="Times New Roman" pitchFamily="18" charset="0"/>
              </a:rPr>
              <a:t>importância da integração funcional para a empresa</a:t>
            </a:r>
            <a:r>
              <a:rPr kumimoji="0" lang="pt-BR" altLang="pt-BR" sz="2400">
                <a:solidFill>
                  <a:schemeClr val="tx1"/>
                </a:solidFill>
              </a:rPr>
              <a:t> </a:t>
            </a:r>
            <a:endParaRPr kumimoji="0" lang="pt-BR" altLang="pt-BR" sz="2400" b="0">
              <a:solidFill>
                <a:schemeClr val="tx1"/>
              </a:solidFill>
            </a:endParaRPr>
          </a:p>
        </p:txBody>
      </p:sp>
    </p:spTree>
    <p:extLst>
      <p:ext uri="{BB962C8B-B14F-4D97-AF65-F5344CB8AC3E}">
        <p14:creationId xmlns:p14="http://schemas.microsoft.com/office/powerpoint/2010/main" val="2390950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828535"/>
            <a:ext cx="8208963" cy="1223963"/>
          </a:xfrm>
        </p:spPr>
        <p:txBody>
          <a:bodyPr>
            <a:normAutofit/>
          </a:bodyPr>
          <a:lstStyle/>
          <a:p>
            <a:pPr algn="ctr"/>
            <a:r>
              <a:rPr lang="pt-BR" altLang="pt-BR" sz="3600" b="1" dirty="0">
                <a:solidFill>
                  <a:srgbClr val="9900CC"/>
                </a:solidFill>
              </a:rPr>
              <a:t>GESTÃO DE RECURSOS HUMANOS</a:t>
            </a:r>
            <a:br>
              <a:rPr lang="pt-BR" altLang="pt-BR" sz="3600" b="1" dirty="0">
                <a:solidFill>
                  <a:srgbClr val="9900CC"/>
                </a:solidFill>
              </a:rPr>
            </a:br>
            <a:r>
              <a:rPr lang="pt-BR" altLang="pt-BR" sz="3600" b="1" dirty="0">
                <a:solidFill>
                  <a:srgbClr val="9900CC"/>
                </a:solidFill>
              </a:rPr>
              <a:t>NA ESPECIALIZAÇÃO FUNCIONAL</a:t>
            </a:r>
          </a:p>
        </p:txBody>
      </p:sp>
      <p:sp>
        <p:nvSpPr>
          <p:cNvPr id="3" name="Rectangle 4"/>
          <p:cNvSpPr>
            <a:spLocks noChangeArrowheads="1"/>
          </p:cNvSpPr>
          <p:nvPr/>
        </p:nvSpPr>
        <p:spPr bwMode="auto">
          <a:xfrm>
            <a:off x="533400" y="2449373"/>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a:solidFill>
                  <a:srgbClr val="008000"/>
                </a:solidFill>
                <a:latin typeface="+mj-lt"/>
              </a:rPr>
              <a:t>Busca encontrar as pessoas certas para sustentar o crescimento e treiná-las para realizar tarefas emergentes na organização</a:t>
            </a:r>
          </a:p>
        </p:txBody>
      </p:sp>
      <p:sp>
        <p:nvSpPr>
          <p:cNvPr id="4" name="Rectangle 5"/>
          <p:cNvSpPr>
            <a:spLocks noChangeArrowheads="1"/>
          </p:cNvSpPr>
          <p:nvPr/>
        </p:nvSpPr>
        <p:spPr bwMode="auto">
          <a:xfrm>
            <a:off x="539750" y="3889235"/>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a:solidFill>
                  <a:srgbClr val="0000FF"/>
                </a:solidFill>
                <a:latin typeface="+mj-lt"/>
              </a:rPr>
              <a:t>Assume a responsabilidade por atividades operacionais, de forma que a alta gerência possa concentrar-se na gestão de negócios </a:t>
            </a:r>
          </a:p>
        </p:txBody>
      </p:sp>
      <p:sp>
        <p:nvSpPr>
          <p:cNvPr id="5" name="Rectangle 6"/>
          <p:cNvSpPr>
            <a:spLocks noChangeArrowheads="1"/>
          </p:cNvSpPr>
          <p:nvPr/>
        </p:nvSpPr>
        <p:spPr bwMode="auto">
          <a:xfrm>
            <a:off x="539750" y="5478323"/>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a:solidFill>
                  <a:srgbClr val="FF3300"/>
                </a:solidFill>
                <a:latin typeface="+mj-lt"/>
              </a:rPr>
              <a:t>Gerencia as relações entre a corporação e os grupos externos </a:t>
            </a:r>
          </a:p>
        </p:txBody>
      </p:sp>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4</a:t>
            </a:fld>
            <a:endParaRPr lang="pt-BR" sz="1600" b="1" dirty="0">
              <a:solidFill>
                <a:schemeClr val="tx1"/>
              </a:solidFill>
              <a:latin typeface="+mj-lt"/>
            </a:endParaRPr>
          </a:p>
        </p:txBody>
      </p:sp>
    </p:spTree>
    <p:extLst>
      <p:ext uri="{BB962C8B-B14F-4D97-AF65-F5344CB8AC3E}">
        <p14:creationId xmlns:p14="http://schemas.microsoft.com/office/powerpoint/2010/main" val="2122517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2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40</a:t>
            </a:fld>
            <a:endParaRPr lang="pt-BR" sz="1600" b="1" dirty="0">
              <a:solidFill>
                <a:schemeClr val="tx1"/>
              </a:solidFill>
              <a:latin typeface="+mj-lt"/>
            </a:endParaRPr>
          </a:p>
        </p:txBody>
      </p:sp>
      <p:sp>
        <p:nvSpPr>
          <p:cNvPr id="3" name="Rectangle 2"/>
          <p:cNvSpPr>
            <a:spLocks noGrp="1" noChangeArrowheads="1"/>
          </p:cNvSpPr>
          <p:nvPr>
            <p:ph type="title"/>
          </p:nvPr>
        </p:nvSpPr>
        <p:spPr>
          <a:xfrm>
            <a:off x="619944" y="907504"/>
            <a:ext cx="7772400" cy="533400"/>
          </a:xfrm>
        </p:spPr>
        <p:txBody>
          <a:bodyPr/>
          <a:lstStyle/>
          <a:p>
            <a:pPr algn="ctr" eaLnBrk="1" hangingPunct="1"/>
            <a:r>
              <a:rPr lang="pt-BR" altLang="pt-BR" sz="2800" b="1" smtClean="0">
                <a:solidFill>
                  <a:srgbClr val="000099"/>
                </a:solidFill>
                <a:latin typeface="Arial" charset="0"/>
                <a:cs typeface="Times New Roman" pitchFamily="18" charset="0"/>
              </a:rPr>
              <a:t>PROCESSO DE COMUNICAÇÃO</a:t>
            </a:r>
            <a:r>
              <a:rPr lang="pt-BR" altLang="pt-BR" sz="2800" b="1" smtClean="0">
                <a:solidFill>
                  <a:srgbClr val="000099"/>
                </a:solidFill>
                <a:latin typeface="Arial" charset="0"/>
              </a:rPr>
              <a:t> </a:t>
            </a:r>
          </a:p>
        </p:txBody>
      </p:sp>
      <p:sp>
        <p:nvSpPr>
          <p:cNvPr id="4" name="Rectangle 3"/>
          <p:cNvSpPr>
            <a:spLocks noChangeArrowheads="1"/>
          </p:cNvSpPr>
          <p:nvPr/>
        </p:nvSpPr>
        <p:spPr bwMode="auto">
          <a:xfrm>
            <a:off x="467544" y="1691729"/>
            <a:ext cx="8077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cs typeface="Times New Roman" pitchFamily="18" charset="0"/>
              </a:rPr>
              <a:t>prontidão no fornecimento de informações necessárias para o desempenho das funções de todos os membros da organização</a:t>
            </a:r>
          </a:p>
          <a:p>
            <a:pPr eaLnBrk="1" hangingPunct="1"/>
            <a:endParaRPr kumimoji="0" lang="pt-BR" altLang="pt-BR" sz="2400">
              <a:cs typeface="Times New Roman" pitchFamily="18" charset="0"/>
            </a:endParaRPr>
          </a:p>
          <a:p>
            <a:r>
              <a:rPr kumimoji="0" lang="pt-BR" altLang="pt-BR" sz="2400">
                <a:solidFill>
                  <a:srgbClr val="990000"/>
                </a:solidFill>
                <a:cs typeface="Times New Roman" pitchFamily="18" charset="0"/>
              </a:rPr>
              <a:t>possibilidade de criação de uma visão integrada da organização através do processo de comunicação</a:t>
            </a:r>
          </a:p>
          <a:p>
            <a:endParaRPr kumimoji="0" lang="pt-BR" altLang="pt-BR" sz="2400">
              <a:solidFill>
                <a:srgbClr val="003300"/>
              </a:solidFill>
              <a:cs typeface="Times New Roman" pitchFamily="18" charset="0"/>
            </a:endParaRPr>
          </a:p>
          <a:p>
            <a:r>
              <a:rPr kumimoji="0" lang="pt-BR" altLang="pt-BR" sz="2400">
                <a:solidFill>
                  <a:srgbClr val="003300"/>
                </a:solidFill>
                <a:cs typeface="Times New Roman" pitchFamily="18" charset="0"/>
              </a:rPr>
              <a:t>promoção de clima propício às sugestões e ao diálogo</a:t>
            </a:r>
          </a:p>
          <a:p>
            <a:endParaRPr kumimoji="0" lang="pt-BR" altLang="pt-BR" sz="2400">
              <a:solidFill>
                <a:srgbClr val="333333"/>
              </a:solidFill>
              <a:cs typeface="Times New Roman" pitchFamily="18" charset="0"/>
            </a:endParaRPr>
          </a:p>
          <a:p>
            <a:r>
              <a:rPr kumimoji="0" lang="pt-BR" altLang="pt-BR" sz="2400">
                <a:solidFill>
                  <a:srgbClr val="333333"/>
                </a:solidFill>
                <a:cs typeface="Times New Roman" pitchFamily="18" charset="0"/>
              </a:rPr>
              <a:t>clareza e inteligibilidade, escrita e verbal, das informações divulgadas</a:t>
            </a:r>
            <a:r>
              <a:rPr kumimoji="0" lang="pt-BR" altLang="pt-BR" sz="2400">
                <a:solidFill>
                  <a:schemeClr val="tx1"/>
                </a:solidFill>
              </a:rPr>
              <a:t> </a:t>
            </a:r>
            <a:endParaRPr kumimoji="0" lang="pt-BR" altLang="pt-BR" sz="2400" b="0">
              <a:solidFill>
                <a:schemeClr val="tx1"/>
              </a:solidFill>
            </a:endParaRPr>
          </a:p>
        </p:txBody>
      </p:sp>
    </p:spTree>
    <p:extLst>
      <p:ext uri="{BB962C8B-B14F-4D97-AF65-F5344CB8AC3E}">
        <p14:creationId xmlns:p14="http://schemas.microsoft.com/office/powerpoint/2010/main" val="2648183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41</a:t>
            </a:fld>
            <a:endParaRPr lang="pt-BR" sz="1600" b="1">
              <a:solidFill>
                <a:schemeClr val="tx1"/>
              </a:solidFill>
              <a:latin typeface="+mj-lt"/>
            </a:endParaRPr>
          </a:p>
        </p:txBody>
      </p:sp>
      <p:sp>
        <p:nvSpPr>
          <p:cNvPr id="3" name="Rectangle 2"/>
          <p:cNvSpPr>
            <a:spLocks noGrp="1" noChangeArrowheads="1"/>
          </p:cNvSpPr>
          <p:nvPr>
            <p:ph type="title"/>
          </p:nvPr>
        </p:nvSpPr>
        <p:spPr>
          <a:xfrm>
            <a:off x="-252536" y="632097"/>
            <a:ext cx="9144000" cy="457200"/>
          </a:xfrm>
        </p:spPr>
        <p:txBody>
          <a:bodyPr>
            <a:normAutofit fontScale="90000"/>
          </a:bodyPr>
          <a:lstStyle/>
          <a:p>
            <a:pPr algn="ctr" eaLnBrk="1" hangingPunct="1"/>
            <a:r>
              <a:rPr lang="pt-BR" altLang="pt-BR" sz="2700" b="1" smtClean="0">
                <a:solidFill>
                  <a:srgbClr val="000099"/>
                </a:solidFill>
                <a:latin typeface="Arial" charset="0"/>
                <a:cs typeface="Times New Roman" pitchFamily="18" charset="0"/>
              </a:rPr>
              <a:t>VALORIZAÇÃO E RESPEITO AOS FUNCIONÁRIOS</a:t>
            </a:r>
            <a:r>
              <a:rPr lang="pt-BR" altLang="pt-BR" sz="2700" b="1" smtClean="0">
                <a:solidFill>
                  <a:srgbClr val="000099"/>
                </a:solidFill>
                <a:latin typeface="Arial" charset="0"/>
              </a:rPr>
              <a:t> </a:t>
            </a:r>
          </a:p>
        </p:txBody>
      </p:sp>
      <p:sp>
        <p:nvSpPr>
          <p:cNvPr id="4" name="Rectangle 3"/>
          <p:cNvSpPr>
            <a:spLocks noChangeArrowheads="1"/>
          </p:cNvSpPr>
          <p:nvPr/>
        </p:nvSpPr>
        <p:spPr bwMode="auto">
          <a:xfrm>
            <a:off x="204664" y="974997"/>
            <a:ext cx="82296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just" eaLnBrk="1" hangingPunct="1"/>
            <a:r>
              <a:rPr kumimoji="0" lang="pt-BR" altLang="pt-BR" sz="2400">
                <a:cs typeface="Times New Roman" pitchFamily="18" charset="0"/>
              </a:rPr>
              <a:t>respeito e consideração pelas pessoas e por suas opiniões</a:t>
            </a:r>
          </a:p>
          <a:p>
            <a:pPr algn="just" eaLnBrk="1" hangingPunct="1"/>
            <a:endParaRPr kumimoji="0" lang="pt-BR" altLang="pt-BR" sz="800">
              <a:cs typeface="Times New Roman" pitchFamily="18" charset="0"/>
            </a:endParaRPr>
          </a:p>
          <a:p>
            <a:pPr algn="just"/>
            <a:r>
              <a:rPr kumimoji="0" lang="pt-BR" altLang="pt-BR" sz="2400">
                <a:solidFill>
                  <a:srgbClr val="990000"/>
                </a:solidFill>
                <a:cs typeface="Times New Roman" pitchFamily="18" charset="0"/>
              </a:rPr>
              <a:t>reconhecimento e valorização do mérito na realização do trabalho</a:t>
            </a:r>
          </a:p>
          <a:p>
            <a:pPr algn="just"/>
            <a:endParaRPr kumimoji="0" lang="pt-BR" altLang="pt-BR" sz="800">
              <a:solidFill>
                <a:srgbClr val="990000"/>
              </a:solidFill>
              <a:cs typeface="Times New Roman" pitchFamily="18" charset="0"/>
            </a:endParaRPr>
          </a:p>
          <a:p>
            <a:pPr algn="just"/>
            <a:r>
              <a:rPr kumimoji="0" lang="pt-BR" altLang="pt-BR" sz="2400">
                <a:cs typeface="Times New Roman" pitchFamily="18" charset="0"/>
              </a:rPr>
              <a:t>promoção da capacitação e do treinamento &amp; desenvolvimento dos empregados</a:t>
            </a:r>
          </a:p>
          <a:p>
            <a:pPr algn="just"/>
            <a:endParaRPr kumimoji="0" lang="pt-BR" altLang="pt-BR" sz="800">
              <a:solidFill>
                <a:schemeClr val="tx1"/>
              </a:solidFill>
              <a:cs typeface="Times New Roman" pitchFamily="18" charset="0"/>
            </a:endParaRPr>
          </a:p>
          <a:p>
            <a:pPr algn="just"/>
            <a:r>
              <a:rPr kumimoji="0" lang="pt-BR" altLang="pt-BR" sz="2400">
                <a:solidFill>
                  <a:srgbClr val="333333"/>
                </a:solidFill>
                <a:cs typeface="Times New Roman" pitchFamily="18" charset="0"/>
              </a:rPr>
              <a:t>clima de cortesia e educação no relacionamento cotidiano</a:t>
            </a:r>
          </a:p>
          <a:p>
            <a:pPr algn="just"/>
            <a:endParaRPr kumimoji="0" lang="pt-BR" altLang="pt-BR" sz="800">
              <a:solidFill>
                <a:srgbClr val="333333"/>
              </a:solidFill>
              <a:cs typeface="Times New Roman" pitchFamily="18" charset="0"/>
            </a:endParaRPr>
          </a:p>
          <a:p>
            <a:pPr algn="just"/>
            <a:r>
              <a:rPr kumimoji="0" lang="pt-BR" altLang="pt-BR" sz="2400">
                <a:solidFill>
                  <a:srgbClr val="000099"/>
                </a:solidFill>
                <a:cs typeface="Times New Roman" pitchFamily="18" charset="0"/>
              </a:rPr>
              <a:t>preocupação com a administração da carreira e o crescimento profissional</a:t>
            </a:r>
          </a:p>
          <a:p>
            <a:pPr algn="just"/>
            <a:endParaRPr kumimoji="0" lang="pt-BR" altLang="pt-BR" sz="800">
              <a:solidFill>
                <a:srgbClr val="000099"/>
              </a:solidFill>
              <a:cs typeface="Times New Roman" pitchFamily="18" charset="0"/>
            </a:endParaRPr>
          </a:p>
          <a:p>
            <a:pPr algn="just"/>
            <a:r>
              <a:rPr kumimoji="0" lang="pt-BR" altLang="pt-BR" sz="2400">
                <a:cs typeface="Times New Roman" pitchFamily="18" charset="0"/>
              </a:rPr>
              <a:t>justiça e imparcialidade nas decisões administrativas</a:t>
            </a:r>
          </a:p>
          <a:p>
            <a:pPr algn="just"/>
            <a:endParaRPr kumimoji="0" lang="pt-BR" altLang="pt-BR" sz="800">
              <a:cs typeface="Times New Roman" pitchFamily="18" charset="0"/>
            </a:endParaRPr>
          </a:p>
          <a:p>
            <a:pPr algn="just"/>
            <a:r>
              <a:rPr kumimoji="0" lang="pt-BR" altLang="pt-BR" sz="2400">
                <a:solidFill>
                  <a:srgbClr val="990000"/>
                </a:solidFill>
                <a:cs typeface="Times New Roman" pitchFamily="18" charset="0"/>
              </a:rPr>
              <a:t>coerência das políticas de remuneração e benefícios</a:t>
            </a:r>
          </a:p>
          <a:p>
            <a:pPr algn="just"/>
            <a:endParaRPr kumimoji="0" lang="pt-BR" altLang="pt-BR" sz="800">
              <a:solidFill>
                <a:srgbClr val="990000"/>
              </a:solidFill>
              <a:cs typeface="Times New Roman" pitchFamily="18" charset="0"/>
            </a:endParaRPr>
          </a:p>
          <a:p>
            <a:r>
              <a:rPr kumimoji="0" lang="pt-BR" altLang="pt-BR" sz="2400">
                <a:solidFill>
                  <a:srgbClr val="003300"/>
                </a:solidFill>
                <a:cs typeface="Times New Roman" pitchFamily="18" charset="0"/>
              </a:rPr>
              <a:t>valorização da auto-realização e do sentido do trabalho</a:t>
            </a:r>
            <a:r>
              <a:rPr kumimoji="0" lang="pt-BR" altLang="pt-BR" sz="2400">
                <a:solidFill>
                  <a:srgbClr val="003300"/>
                </a:solidFill>
              </a:rPr>
              <a:t> </a:t>
            </a:r>
            <a:endParaRPr kumimoji="0" lang="pt-BR" altLang="pt-BR" sz="2400" b="0">
              <a:solidFill>
                <a:srgbClr val="003300"/>
              </a:solidFill>
            </a:endParaRPr>
          </a:p>
        </p:txBody>
      </p:sp>
    </p:spTree>
    <p:extLst>
      <p:ext uri="{BB962C8B-B14F-4D97-AF65-F5344CB8AC3E}">
        <p14:creationId xmlns:p14="http://schemas.microsoft.com/office/powerpoint/2010/main" val="265986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ço Reservado para Número de Slide 6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42</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567562"/>
            <a:ext cx="7772400" cy="457200"/>
          </a:xfrm>
        </p:spPr>
        <p:txBody>
          <a:bodyPr/>
          <a:lstStyle/>
          <a:p>
            <a:pPr algn="ctr" eaLnBrk="1" hangingPunct="1"/>
            <a:r>
              <a:rPr lang="pt-BR" altLang="pt-BR" sz="2400" b="1" smtClean="0">
                <a:solidFill>
                  <a:srgbClr val="000099"/>
                </a:solidFill>
                <a:latin typeface="Arial" charset="0"/>
                <a:cs typeface="Times New Roman" pitchFamily="18" charset="0"/>
              </a:rPr>
              <a:t>MECANISMOS DE COORDENAÇÃO DO TRABALHO</a:t>
            </a:r>
            <a:r>
              <a:rPr lang="pt-BR" altLang="pt-BR" sz="2400" b="1" smtClean="0">
                <a:solidFill>
                  <a:srgbClr val="000099"/>
                </a:solidFill>
                <a:latin typeface="Arial" charset="0"/>
              </a:rPr>
              <a:t> </a:t>
            </a:r>
          </a:p>
        </p:txBody>
      </p:sp>
      <p:grpSp>
        <p:nvGrpSpPr>
          <p:cNvPr id="4" name="Group 3"/>
          <p:cNvGrpSpPr>
            <a:grpSpLocks/>
          </p:cNvGrpSpPr>
          <p:nvPr/>
        </p:nvGrpSpPr>
        <p:grpSpPr bwMode="auto">
          <a:xfrm>
            <a:off x="4770438" y="1177162"/>
            <a:ext cx="3930650" cy="2133600"/>
            <a:chOff x="8208" y="1804"/>
            <a:chExt cx="6192" cy="3592"/>
          </a:xfrm>
        </p:grpSpPr>
        <p:sp>
          <p:nvSpPr>
            <p:cNvPr id="5" name="Line 4"/>
            <p:cNvSpPr>
              <a:spLocks noChangeShapeType="1"/>
            </p:cNvSpPr>
            <p:nvPr/>
          </p:nvSpPr>
          <p:spPr bwMode="auto">
            <a:xfrm>
              <a:off x="11445" y="2530"/>
              <a:ext cx="1" cy="1035"/>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6" name="Line 5"/>
            <p:cNvSpPr>
              <a:spLocks noChangeShapeType="1"/>
            </p:cNvSpPr>
            <p:nvPr/>
          </p:nvSpPr>
          <p:spPr bwMode="auto">
            <a:xfrm>
              <a:off x="10418" y="3031"/>
              <a:ext cx="1028" cy="1"/>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7" name="Line 6"/>
            <p:cNvSpPr>
              <a:spLocks noChangeShapeType="1"/>
            </p:cNvSpPr>
            <p:nvPr/>
          </p:nvSpPr>
          <p:spPr bwMode="auto">
            <a:xfrm>
              <a:off x="13249" y="3564"/>
              <a:ext cx="1" cy="254"/>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8" name="Line 7"/>
            <p:cNvSpPr>
              <a:spLocks noChangeShapeType="1"/>
            </p:cNvSpPr>
            <p:nvPr/>
          </p:nvSpPr>
          <p:spPr bwMode="auto">
            <a:xfrm>
              <a:off x="9467" y="3558"/>
              <a:ext cx="2" cy="297"/>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9" name="Oval 8"/>
            <p:cNvSpPr>
              <a:spLocks noChangeArrowheads="1"/>
            </p:cNvSpPr>
            <p:nvPr/>
          </p:nvSpPr>
          <p:spPr bwMode="auto">
            <a:xfrm>
              <a:off x="12096" y="3838"/>
              <a:ext cx="2304" cy="802"/>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0" name="Rectangle 9"/>
            <p:cNvSpPr>
              <a:spLocks noChangeArrowheads="1"/>
            </p:cNvSpPr>
            <p:nvPr/>
          </p:nvSpPr>
          <p:spPr bwMode="auto">
            <a:xfrm>
              <a:off x="12410" y="3998"/>
              <a:ext cx="167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00"/>
                  </a:solidFill>
                </a:rPr>
                <a:t>Operador</a:t>
              </a:r>
            </a:p>
          </p:txBody>
        </p:sp>
        <p:sp>
          <p:nvSpPr>
            <p:cNvPr id="11" name="Line 10"/>
            <p:cNvSpPr>
              <a:spLocks noChangeShapeType="1"/>
            </p:cNvSpPr>
            <p:nvPr/>
          </p:nvSpPr>
          <p:spPr bwMode="auto">
            <a:xfrm>
              <a:off x="9453" y="3558"/>
              <a:ext cx="3804" cy="1"/>
            </a:xfrm>
            <a:prstGeom prst="line">
              <a:avLst/>
            </a:prstGeom>
            <a:noFill/>
            <a:ln w="127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12" name="Oval 11"/>
            <p:cNvSpPr>
              <a:spLocks noChangeArrowheads="1"/>
            </p:cNvSpPr>
            <p:nvPr/>
          </p:nvSpPr>
          <p:spPr bwMode="auto">
            <a:xfrm>
              <a:off x="8558" y="2624"/>
              <a:ext cx="1834" cy="682"/>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3" name="Rectangle 12"/>
            <p:cNvSpPr>
              <a:spLocks noChangeArrowheads="1"/>
            </p:cNvSpPr>
            <p:nvPr/>
          </p:nvSpPr>
          <p:spPr bwMode="auto">
            <a:xfrm>
              <a:off x="8704" y="2716"/>
              <a:ext cx="15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00"/>
                  </a:solidFill>
                </a:rPr>
                <a:t>Analista</a:t>
              </a:r>
            </a:p>
          </p:txBody>
        </p:sp>
        <p:sp>
          <p:nvSpPr>
            <p:cNvPr id="14" name="Oval 13"/>
            <p:cNvSpPr>
              <a:spLocks noChangeArrowheads="1"/>
            </p:cNvSpPr>
            <p:nvPr/>
          </p:nvSpPr>
          <p:spPr bwMode="auto">
            <a:xfrm>
              <a:off x="8208" y="3833"/>
              <a:ext cx="2448" cy="807"/>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15" name="Rectangle 14"/>
            <p:cNvSpPr>
              <a:spLocks noChangeArrowheads="1"/>
            </p:cNvSpPr>
            <p:nvPr/>
          </p:nvSpPr>
          <p:spPr bwMode="auto">
            <a:xfrm>
              <a:off x="8542" y="3994"/>
              <a:ext cx="178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00"/>
                  </a:solidFill>
                </a:rPr>
                <a:t>Operador</a:t>
              </a:r>
            </a:p>
          </p:txBody>
        </p:sp>
        <p:sp>
          <p:nvSpPr>
            <p:cNvPr id="16" name="Oval 15"/>
            <p:cNvSpPr>
              <a:spLocks noChangeArrowheads="1"/>
            </p:cNvSpPr>
            <p:nvPr/>
          </p:nvSpPr>
          <p:spPr bwMode="auto">
            <a:xfrm>
              <a:off x="10301" y="1804"/>
              <a:ext cx="2315" cy="732"/>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r>
                <a:rPr kumimoji="0" lang="pt-BR" altLang="pt-BR" sz="1800" b="0">
                  <a:solidFill>
                    <a:srgbClr val="800000"/>
                  </a:solidFill>
                </a:rPr>
                <a:t>Gerente</a:t>
              </a:r>
              <a:endParaRPr kumimoji="0" lang="pt-BR" altLang="pt-BR" sz="1800" b="0">
                <a:solidFill>
                  <a:srgbClr val="800000"/>
                </a:solidFill>
                <a:latin typeface="Times New Roman" pitchFamily="18" charset="0"/>
              </a:endParaRPr>
            </a:p>
          </p:txBody>
        </p:sp>
        <p:sp>
          <p:nvSpPr>
            <p:cNvPr id="17" name="Line 16"/>
            <p:cNvSpPr>
              <a:spLocks noChangeShapeType="1"/>
            </p:cNvSpPr>
            <p:nvPr/>
          </p:nvSpPr>
          <p:spPr bwMode="auto">
            <a:xfrm>
              <a:off x="10864" y="4236"/>
              <a:ext cx="1056" cy="1"/>
            </a:xfrm>
            <a:prstGeom prst="line">
              <a:avLst/>
            </a:prstGeom>
            <a:noFill/>
            <a:ln w="28575">
              <a:solidFill>
                <a:srgbClr val="80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18" name="Text Box 17"/>
            <p:cNvSpPr txBox="1">
              <a:spLocks noChangeArrowheads="1"/>
            </p:cNvSpPr>
            <p:nvPr/>
          </p:nvSpPr>
          <p:spPr bwMode="auto">
            <a:xfrm>
              <a:off x="9028" y="4788"/>
              <a:ext cx="475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00"/>
                  </a:solidFill>
                </a:rPr>
                <a:t>Ajustamento mútuo</a:t>
              </a:r>
            </a:p>
          </p:txBody>
        </p:sp>
      </p:grpSp>
      <p:grpSp>
        <p:nvGrpSpPr>
          <p:cNvPr id="19" name="Group 18"/>
          <p:cNvGrpSpPr>
            <a:grpSpLocks/>
          </p:cNvGrpSpPr>
          <p:nvPr/>
        </p:nvGrpSpPr>
        <p:grpSpPr bwMode="auto">
          <a:xfrm>
            <a:off x="4579938" y="3507612"/>
            <a:ext cx="4232275" cy="2925763"/>
            <a:chOff x="7908" y="5730"/>
            <a:chExt cx="6666" cy="4926"/>
          </a:xfrm>
        </p:grpSpPr>
        <p:sp>
          <p:nvSpPr>
            <p:cNvPr id="20" name="Line 19"/>
            <p:cNvSpPr>
              <a:spLocks noChangeShapeType="1"/>
            </p:cNvSpPr>
            <p:nvPr/>
          </p:nvSpPr>
          <p:spPr bwMode="auto">
            <a:xfrm>
              <a:off x="11328" y="6460"/>
              <a:ext cx="2" cy="1716"/>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21" name="Line 20"/>
            <p:cNvSpPr>
              <a:spLocks noChangeShapeType="1"/>
            </p:cNvSpPr>
            <p:nvPr/>
          </p:nvSpPr>
          <p:spPr bwMode="auto">
            <a:xfrm>
              <a:off x="10137" y="7291"/>
              <a:ext cx="1193" cy="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22" name="Line 21"/>
            <p:cNvSpPr>
              <a:spLocks noChangeShapeType="1"/>
            </p:cNvSpPr>
            <p:nvPr/>
          </p:nvSpPr>
          <p:spPr bwMode="auto">
            <a:xfrm>
              <a:off x="9034" y="8166"/>
              <a:ext cx="2" cy="491"/>
            </a:xfrm>
            <a:prstGeom prst="line">
              <a:avLst/>
            </a:prstGeom>
            <a:noFill/>
            <a:ln w="12700">
              <a:solidFill>
                <a:srgbClr val="00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23" name="Oval 22"/>
            <p:cNvSpPr>
              <a:spLocks noChangeArrowheads="1"/>
            </p:cNvSpPr>
            <p:nvPr/>
          </p:nvSpPr>
          <p:spPr bwMode="auto">
            <a:xfrm>
              <a:off x="12330" y="8556"/>
              <a:ext cx="2244" cy="992"/>
            </a:xfrm>
            <a:prstGeom prst="ellipse">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24" name="Rectangle 23"/>
            <p:cNvSpPr>
              <a:spLocks noChangeArrowheads="1"/>
            </p:cNvSpPr>
            <p:nvPr/>
          </p:nvSpPr>
          <p:spPr bwMode="auto">
            <a:xfrm>
              <a:off x="12636" y="8754"/>
              <a:ext cx="163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8000"/>
                  </a:solidFill>
                </a:rPr>
                <a:t>Operador</a:t>
              </a:r>
            </a:p>
          </p:txBody>
        </p:sp>
        <p:sp>
          <p:nvSpPr>
            <p:cNvPr id="25" name="Line 24"/>
            <p:cNvSpPr>
              <a:spLocks noChangeShapeType="1"/>
            </p:cNvSpPr>
            <p:nvPr/>
          </p:nvSpPr>
          <p:spPr bwMode="auto">
            <a:xfrm>
              <a:off x="9018" y="8166"/>
              <a:ext cx="4412" cy="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26" name="Oval 25"/>
            <p:cNvSpPr>
              <a:spLocks noChangeArrowheads="1"/>
            </p:cNvSpPr>
            <p:nvPr/>
          </p:nvSpPr>
          <p:spPr bwMode="auto">
            <a:xfrm>
              <a:off x="7980" y="6871"/>
              <a:ext cx="2126" cy="877"/>
            </a:xfrm>
            <a:prstGeom prst="ellipse">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27" name="Rectangle 26"/>
            <p:cNvSpPr>
              <a:spLocks noChangeArrowheads="1"/>
            </p:cNvSpPr>
            <p:nvPr/>
          </p:nvSpPr>
          <p:spPr bwMode="auto">
            <a:xfrm>
              <a:off x="8270" y="7046"/>
              <a:ext cx="154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8000"/>
                  </a:solidFill>
                </a:rPr>
                <a:t>Analista</a:t>
              </a:r>
            </a:p>
          </p:txBody>
        </p:sp>
        <p:sp>
          <p:nvSpPr>
            <p:cNvPr id="28" name="Oval 27"/>
            <p:cNvSpPr>
              <a:spLocks noChangeArrowheads="1"/>
            </p:cNvSpPr>
            <p:nvPr/>
          </p:nvSpPr>
          <p:spPr bwMode="auto">
            <a:xfrm>
              <a:off x="7908" y="8651"/>
              <a:ext cx="2316" cy="876"/>
            </a:xfrm>
            <a:prstGeom prst="ellipse">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29" name="Rectangle 28"/>
            <p:cNvSpPr>
              <a:spLocks noChangeArrowheads="1"/>
            </p:cNvSpPr>
            <p:nvPr/>
          </p:nvSpPr>
          <p:spPr bwMode="auto">
            <a:xfrm>
              <a:off x="8224" y="8826"/>
              <a:ext cx="168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8000"/>
                  </a:solidFill>
                </a:rPr>
                <a:t>Operador</a:t>
              </a:r>
            </a:p>
          </p:txBody>
        </p:sp>
        <p:sp>
          <p:nvSpPr>
            <p:cNvPr id="30" name="Oval 29"/>
            <p:cNvSpPr>
              <a:spLocks noChangeArrowheads="1"/>
            </p:cNvSpPr>
            <p:nvPr/>
          </p:nvSpPr>
          <p:spPr bwMode="auto">
            <a:xfrm>
              <a:off x="10293" y="5730"/>
              <a:ext cx="2127" cy="727"/>
            </a:xfrm>
            <a:prstGeom prst="ellipse">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31" name="Rectangle 30"/>
            <p:cNvSpPr>
              <a:spLocks noChangeArrowheads="1"/>
            </p:cNvSpPr>
            <p:nvPr/>
          </p:nvSpPr>
          <p:spPr bwMode="auto">
            <a:xfrm>
              <a:off x="10523" y="5841"/>
              <a:ext cx="1547"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8000"/>
                  </a:solidFill>
                </a:rPr>
                <a:t>Gerente</a:t>
              </a:r>
            </a:p>
          </p:txBody>
        </p:sp>
        <p:sp>
          <p:nvSpPr>
            <p:cNvPr id="32" name="Line 31"/>
            <p:cNvSpPr>
              <a:spLocks noChangeShapeType="1"/>
            </p:cNvSpPr>
            <p:nvPr/>
          </p:nvSpPr>
          <p:spPr bwMode="auto">
            <a:xfrm>
              <a:off x="10422" y="9072"/>
              <a:ext cx="1584" cy="0"/>
            </a:xfrm>
            <a:prstGeom prst="line">
              <a:avLst/>
            </a:prstGeom>
            <a:noFill/>
            <a:ln w="9525">
              <a:solidFill>
                <a:srgbClr val="008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33" name="Rectangle 32"/>
            <p:cNvSpPr>
              <a:spLocks noChangeArrowheads="1"/>
            </p:cNvSpPr>
            <p:nvPr/>
          </p:nvSpPr>
          <p:spPr bwMode="auto">
            <a:xfrm>
              <a:off x="8872" y="9756"/>
              <a:ext cx="4802"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008000"/>
                  </a:solidFill>
                </a:rPr>
                <a:t>Padronização do processo de trabalho</a:t>
              </a:r>
            </a:p>
          </p:txBody>
        </p:sp>
        <p:sp>
          <p:nvSpPr>
            <p:cNvPr id="34" name="Line 33"/>
            <p:cNvSpPr>
              <a:spLocks noChangeShapeType="1"/>
            </p:cNvSpPr>
            <p:nvPr/>
          </p:nvSpPr>
          <p:spPr bwMode="auto">
            <a:xfrm>
              <a:off x="8845" y="7926"/>
              <a:ext cx="1" cy="457"/>
            </a:xfrm>
            <a:prstGeom prst="line">
              <a:avLst/>
            </a:prstGeom>
            <a:noFill/>
            <a:ln w="28575">
              <a:solidFill>
                <a:srgbClr val="008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35" name="Line 34"/>
            <p:cNvSpPr>
              <a:spLocks noChangeShapeType="1"/>
            </p:cNvSpPr>
            <p:nvPr/>
          </p:nvSpPr>
          <p:spPr bwMode="auto">
            <a:xfrm>
              <a:off x="13436" y="8157"/>
              <a:ext cx="2" cy="42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grpSp>
      <p:grpSp>
        <p:nvGrpSpPr>
          <p:cNvPr id="36" name="Group 35"/>
          <p:cNvGrpSpPr>
            <a:grpSpLocks/>
          </p:cNvGrpSpPr>
          <p:nvPr/>
        </p:nvGrpSpPr>
        <p:grpSpPr bwMode="auto">
          <a:xfrm>
            <a:off x="381000" y="1513712"/>
            <a:ext cx="4297363" cy="2382838"/>
            <a:chOff x="240" y="884"/>
            <a:chExt cx="2707" cy="1501"/>
          </a:xfrm>
        </p:grpSpPr>
        <p:sp>
          <p:nvSpPr>
            <p:cNvPr id="37" name="Oval 36"/>
            <p:cNvSpPr>
              <a:spLocks noChangeArrowheads="1"/>
            </p:cNvSpPr>
            <p:nvPr/>
          </p:nvSpPr>
          <p:spPr bwMode="auto">
            <a:xfrm>
              <a:off x="2066" y="1770"/>
              <a:ext cx="881" cy="259"/>
            </a:xfrm>
            <a:prstGeom prst="ellipse">
              <a:avLst/>
            </a:prstGeom>
            <a:noFill/>
            <a:ln w="254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38" name="Oval 37"/>
            <p:cNvSpPr>
              <a:spLocks noChangeArrowheads="1"/>
            </p:cNvSpPr>
            <p:nvPr/>
          </p:nvSpPr>
          <p:spPr bwMode="auto">
            <a:xfrm>
              <a:off x="260" y="1267"/>
              <a:ext cx="882" cy="259"/>
            </a:xfrm>
            <a:prstGeom prst="ellipse">
              <a:avLst/>
            </a:prstGeom>
            <a:noFill/>
            <a:ln w="254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39" name="Oval 38"/>
            <p:cNvSpPr>
              <a:spLocks noChangeArrowheads="1"/>
            </p:cNvSpPr>
            <p:nvPr/>
          </p:nvSpPr>
          <p:spPr bwMode="auto">
            <a:xfrm>
              <a:off x="240" y="1784"/>
              <a:ext cx="882" cy="258"/>
            </a:xfrm>
            <a:prstGeom prst="ellipse">
              <a:avLst/>
            </a:prstGeom>
            <a:noFill/>
            <a:ln w="254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40" name="Line 39"/>
            <p:cNvSpPr>
              <a:spLocks noChangeShapeType="1"/>
            </p:cNvSpPr>
            <p:nvPr/>
          </p:nvSpPr>
          <p:spPr bwMode="auto">
            <a:xfrm>
              <a:off x="1648" y="1146"/>
              <a:ext cx="1" cy="507"/>
            </a:xfrm>
            <a:prstGeom prst="line">
              <a:avLst/>
            </a:prstGeom>
            <a:noFill/>
            <a:ln w="127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41" name="Line 40"/>
            <p:cNvSpPr>
              <a:spLocks noChangeShapeType="1"/>
            </p:cNvSpPr>
            <p:nvPr/>
          </p:nvSpPr>
          <p:spPr bwMode="auto">
            <a:xfrm>
              <a:off x="1154" y="1392"/>
              <a:ext cx="495" cy="0"/>
            </a:xfrm>
            <a:prstGeom prst="line">
              <a:avLst/>
            </a:prstGeom>
            <a:noFill/>
            <a:ln w="127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42" name="Line 41"/>
            <p:cNvSpPr>
              <a:spLocks noChangeShapeType="1"/>
            </p:cNvSpPr>
            <p:nvPr/>
          </p:nvSpPr>
          <p:spPr bwMode="auto">
            <a:xfrm>
              <a:off x="697" y="1650"/>
              <a:ext cx="1" cy="144"/>
            </a:xfrm>
            <a:prstGeom prst="line">
              <a:avLst/>
            </a:prstGeom>
            <a:noFill/>
            <a:ln w="127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43" name="Rectangle 42"/>
            <p:cNvSpPr>
              <a:spLocks noChangeArrowheads="1"/>
            </p:cNvSpPr>
            <p:nvPr/>
          </p:nvSpPr>
          <p:spPr bwMode="auto">
            <a:xfrm>
              <a:off x="2186" y="1808"/>
              <a:ext cx="64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Operador</a:t>
              </a:r>
            </a:p>
          </p:txBody>
        </p:sp>
        <p:sp>
          <p:nvSpPr>
            <p:cNvPr id="44" name="Line 43"/>
            <p:cNvSpPr>
              <a:spLocks noChangeShapeType="1"/>
            </p:cNvSpPr>
            <p:nvPr/>
          </p:nvSpPr>
          <p:spPr bwMode="auto">
            <a:xfrm>
              <a:off x="690" y="1650"/>
              <a:ext cx="1830" cy="0"/>
            </a:xfrm>
            <a:prstGeom prst="line">
              <a:avLst/>
            </a:prstGeom>
            <a:noFill/>
            <a:ln w="127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45" name="Rectangle 44"/>
            <p:cNvSpPr>
              <a:spLocks noChangeArrowheads="1"/>
            </p:cNvSpPr>
            <p:nvPr/>
          </p:nvSpPr>
          <p:spPr bwMode="auto">
            <a:xfrm>
              <a:off x="380" y="1319"/>
              <a:ext cx="6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Analista</a:t>
              </a:r>
            </a:p>
          </p:txBody>
        </p:sp>
        <p:sp>
          <p:nvSpPr>
            <p:cNvPr id="46" name="Rectangle 45"/>
            <p:cNvSpPr>
              <a:spLocks noChangeArrowheads="1"/>
            </p:cNvSpPr>
            <p:nvPr/>
          </p:nvSpPr>
          <p:spPr bwMode="auto">
            <a:xfrm>
              <a:off x="360" y="1802"/>
              <a:ext cx="6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Operador</a:t>
              </a:r>
            </a:p>
          </p:txBody>
        </p:sp>
        <p:sp>
          <p:nvSpPr>
            <p:cNvPr id="47" name="Oval 46"/>
            <p:cNvSpPr>
              <a:spLocks noChangeArrowheads="1"/>
            </p:cNvSpPr>
            <p:nvPr/>
          </p:nvSpPr>
          <p:spPr bwMode="auto">
            <a:xfrm>
              <a:off x="1218" y="884"/>
              <a:ext cx="882" cy="258"/>
            </a:xfrm>
            <a:prstGeom prst="ellipse">
              <a:avLst/>
            </a:prstGeom>
            <a:noFill/>
            <a:ln w="254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48" name="Rectangle 47"/>
            <p:cNvSpPr>
              <a:spLocks noChangeArrowheads="1"/>
            </p:cNvSpPr>
            <p:nvPr/>
          </p:nvSpPr>
          <p:spPr bwMode="auto">
            <a:xfrm>
              <a:off x="1315" y="932"/>
              <a:ext cx="6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000080"/>
                  </a:solidFill>
                </a:rPr>
                <a:t>Gerente</a:t>
              </a:r>
            </a:p>
          </p:txBody>
        </p:sp>
        <p:sp>
          <p:nvSpPr>
            <p:cNvPr id="49" name="Line 48"/>
            <p:cNvSpPr>
              <a:spLocks noChangeShapeType="1"/>
            </p:cNvSpPr>
            <p:nvPr/>
          </p:nvSpPr>
          <p:spPr bwMode="auto">
            <a:xfrm>
              <a:off x="1166" y="1920"/>
              <a:ext cx="855" cy="1"/>
            </a:xfrm>
            <a:prstGeom prst="line">
              <a:avLst/>
            </a:prstGeom>
            <a:noFill/>
            <a:ln w="12700">
              <a:solidFill>
                <a:srgbClr val="000099"/>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50" name="Line 49"/>
            <p:cNvSpPr>
              <a:spLocks noChangeShapeType="1"/>
            </p:cNvSpPr>
            <p:nvPr/>
          </p:nvSpPr>
          <p:spPr bwMode="auto">
            <a:xfrm>
              <a:off x="872" y="1558"/>
              <a:ext cx="462" cy="190"/>
            </a:xfrm>
            <a:prstGeom prst="line">
              <a:avLst/>
            </a:prstGeom>
            <a:noFill/>
            <a:ln w="28575">
              <a:solidFill>
                <a:srgbClr val="000099"/>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51" name="Text Box 50"/>
            <p:cNvSpPr txBox="1">
              <a:spLocks noChangeArrowheads="1"/>
            </p:cNvSpPr>
            <p:nvPr/>
          </p:nvSpPr>
          <p:spPr bwMode="auto">
            <a:xfrm>
              <a:off x="581" y="2131"/>
              <a:ext cx="213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r>
                <a:rPr kumimoji="0" lang="pt-BR" altLang="pt-BR" sz="1800">
                  <a:solidFill>
                    <a:srgbClr val="000080"/>
                  </a:solidFill>
                </a:rPr>
                <a:t>Padronização de resultados</a:t>
              </a:r>
            </a:p>
          </p:txBody>
        </p:sp>
        <p:sp>
          <p:nvSpPr>
            <p:cNvPr id="52" name="Line 51"/>
            <p:cNvSpPr>
              <a:spLocks noChangeShapeType="1"/>
            </p:cNvSpPr>
            <p:nvPr/>
          </p:nvSpPr>
          <p:spPr bwMode="auto">
            <a:xfrm>
              <a:off x="2523" y="1647"/>
              <a:ext cx="0" cy="124"/>
            </a:xfrm>
            <a:prstGeom prst="line">
              <a:avLst/>
            </a:prstGeom>
            <a:noFill/>
            <a:ln w="127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grpSp>
      <p:grpSp>
        <p:nvGrpSpPr>
          <p:cNvPr id="53" name="Group 52"/>
          <p:cNvGrpSpPr>
            <a:grpSpLocks/>
          </p:cNvGrpSpPr>
          <p:nvPr/>
        </p:nvGrpSpPr>
        <p:grpSpPr bwMode="auto">
          <a:xfrm>
            <a:off x="381000" y="4071175"/>
            <a:ext cx="4206875" cy="2597150"/>
            <a:chOff x="1296" y="6678"/>
            <a:chExt cx="6624" cy="4374"/>
          </a:xfrm>
        </p:grpSpPr>
        <p:sp>
          <p:nvSpPr>
            <p:cNvPr id="54" name="Line 53"/>
            <p:cNvSpPr>
              <a:spLocks noChangeShapeType="1"/>
            </p:cNvSpPr>
            <p:nvPr/>
          </p:nvSpPr>
          <p:spPr bwMode="auto">
            <a:xfrm>
              <a:off x="4741" y="7510"/>
              <a:ext cx="2" cy="1554"/>
            </a:xfrm>
            <a:prstGeom prst="line">
              <a:avLst/>
            </a:prstGeom>
            <a:noFill/>
            <a:ln w="12700">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55" name="Line 54"/>
            <p:cNvSpPr>
              <a:spLocks noChangeShapeType="1"/>
            </p:cNvSpPr>
            <p:nvPr/>
          </p:nvSpPr>
          <p:spPr bwMode="auto">
            <a:xfrm>
              <a:off x="3541" y="8262"/>
              <a:ext cx="1202" cy="2"/>
            </a:xfrm>
            <a:prstGeom prst="line">
              <a:avLst/>
            </a:prstGeom>
            <a:noFill/>
            <a:ln w="12700">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56" name="Line 55"/>
            <p:cNvSpPr>
              <a:spLocks noChangeShapeType="1"/>
            </p:cNvSpPr>
            <p:nvPr/>
          </p:nvSpPr>
          <p:spPr bwMode="auto">
            <a:xfrm>
              <a:off x="2431" y="9054"/>
              <a:ext cx="1" cy="445"/>
            </a:xfrm>
            <a:prstGeom prst="line">
              <a:avLst/>
            </a:prstGeom>
            <a:noFill/>
            <a:ln w="12700">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57" name="Oval 56"/>
            <p:cNvSpPr>
              <a:spLocks noChangeArrowheads="1"/>
            </p:cNvSpPr>
            <p:nvPr/>
          </p:nvSpPr>
          <p:spPr bwMode="auto">
            <a:xfrm>
              <a:off x="5616" y="9450"/>
              <a:ext cx="2304" cy="794"/>
            </a:xfrm>
            <a:prstGeom prst="ellipse">
              <a:avLst/>
            </a:prstGeom>
            <a:noFill/>
            <a:ln w="254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58" name="Rectangle 57"/>
            <p:cNvSpPr>
              <a:spLocks noChangeArrowheads="1"/>
            </p:cNvSpPr>
            <p:nvPr/>
          </p:nvSpPr>
          <p:spPr bwMode="auto">
            <a:xfrm>
              <a:off x="5930" y="9608"/>
              <a:ext cx="16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80"/>
                  </a:solidFill>
                </a:rPr>
                <a:t>Operador</a:t>
              </a:r>
            </a:p>
          </p:txBody>
        </p:sp>
        <p:sp>
          <p:nvSpPr>
            <p:cNvPr id="59" name="Line 58"/>
            <p:cNvSpPr>
              <a:spLocks noChangeShapeType="1"/>
            </p:cNvSpPr>
            <p:nvPr/>
          </p:nvSpPr>
          <p:spPr bwMode="auto">
            <a:xfrm>
              <a:off x="2415" y="9054"/>
              <a:ext cx="4443" cy="2"/>
            </a:xfrm>
            <a:prstGeom prst="line">
              <a:avLst/>
            </a:prstGeom>
            <a:noFill/>
            <a:ln w="12700">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60" name="Oval 59"/>
            <p:cNvSpPr>
              <a:spLocks noChangeArrowheads="1"/>
            </p:cNvSpPr>
            <p:nvPr/>
          </p:nvSpPr>
          <p:spPr bwMode="auto">
            <a:xfrm>
              <a:off x="1369" y="7882"/>
              <a:ext cx="2141" cy="794"/>
            </a:xfrm>
            <a:prstGeom prst="ellipse">
              <a:avLst/>
            </a:prstGeom>
            <a:noFill/>
            <a:ln w="254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61" name="Rectangle 60"/>
            <p:cNvSpPr>
              <a:spLocks noChangeArrowheads="1"/>
            </p:cNvSpPr>
            <p:nvPr/>
          </p:nvSpPr>
          <p:spPr bwMode="auto">
            <a:xfrm>
              <a:off x="1661" y="8040"/>
              <a:ext cx="15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80"/>
                  </a:solidFill>
                </a:rPr>
                <a:t>Analista</a:t>
              </a:r>
            </a:p>
          </p:txBody>
        </p:sp>
        <p:sp>
          <p:nvSpPr>
            <p:cNvPr id="63" name="Oval 61"/>
            <p:cNvSpPr>
              <a:spLocks noChangeArrowheads="1"/>
            </p:cNvSpPr>
            <p:nvPr/>
          </p:nvSpPr>
          <p:spPr bwMode="auto">
            <a:xfrm>
              <a:off x="1296" y="9466"/>
              <a:ext cx="2304" cy="794"/>
            </a:xfrm>
            <a:prstGeom prst="ellipse">
              <a:avLst/>
            </a:prstGeom>
            <a:noFill/>
            <a:ln w="254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64" name="Rectangle 62"/>
            <p:cNvSpPr>
              <a:spLocks noChangeArrowheads="1"/>
            </p:cNvSpPr>
            <p:nvPr/>
          </p:nvSpPr>
          <p:spPr bwMode="auto">
            <a:xfrm>
              <a:off x="1610" y="9624"/>
              <a:ext cx="16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80"/>
                  </a:solidFill>
                </a:rPr>
                <a:t>Operador</a:t>
              </a:r>
            </a:p>
          </p:txBody>
        </p:sp>
        <p:sp>
          <p:nvSpPr>
            <p:cNvPr id="65" name="Oval 63"/>
            <p:cNvSpPr>
              <a:spLocks noChangeArrowheads="1"/>
            </p:cNvSpPr>
            <p:nvPr/>
          </p:nvSpPr>
          <p:spPr bwMode="auto">
            <a:xfrm>
              <a:off x="3639" y="6678"/>
              <a:ext cx="2141" cy="794"/>
            </a:xfrm>
            <a:prstGeom prst="ellipse">
              <a:avLst/>
            </a:prstGeom>
            <a:noFill/>
            <a:ln w="254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endParaRPr lang="pt-BR" altLang="pt-BR"/>
            </a:p>
          </p:txBody>
        </p:sp>
        <p:sp>
          <p:nvSpPr>
            <p:cNvPr id="66" name="Rectangle 64"/>
            <p:cNvSpPr>
              <a:spLocks noChangeArrowheads="1"/>
            </p:cNvSpPr>
            <p:nvPr/>
          </p:nvSpPr>
          <p:spPr bwMode="auto">
            <a:xfrm>
              <a:off x="3930" y="6848"/>
              <a:ext cx="155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b="0">
                  <a:solidFill>
                    <a:srgbClr val="800080"/>
                  </a:solidFill>
                </a:rPr>
                <a:t>Gerente</a:t>
              </a:r>
            </a:p>
          </p:txBody>
        </p:sp>
        <p:sp>
          <p:nvSpPr>
            <p:cNvPr id="67" name="Line 65"/>
            <p:cNvSpPr>
              <a:spLocks noChangeShapeType="1"/>
            </p:cNvSpPr>
            <p:nvPr/>
          </p:nvSpPr>
          <p:spPr bwMode="auto">
            <a:xfrm>
              <a:off x="4546" y="8516"/>
              <a:ext cx="2" cy="350"/>
            </a:xfrm>
            <a:prstGeom prst="line">
              <a:avLst/>
            </a:prstGeom>
            <a:noFill/>
            <a:ln w="28575">
              <a:solidFill>
                <a:srgbClr val="800080"/>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68" name="Line 66"/>
            <p:cNvSpPr>
              <a:spLocks noChangeShapeType="1"/>
            </p:cNvSpPr>
            <p:nvPr/>
          </p:nvSpPr>
          <p:spPr bwMode="auto">
            <a:xfrm flipH="1">
              <a:off x="2180" y="8864"/>
              <a:ext cx="2368" cy="2"/>
            </a:xfrm>
            <a:prstGeom prst="line">
              <a:avLst/>
            </a:prstGeom>
            <a:noFill/>
            <a:ln w="28575">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69" name="Line 67"/>
            <p:cNvSpPr>
              <a:spLocks noChangeShapeType="1"/>
            </p:cNvSpPr>
            <p:nvPr/>
          </p:nvSpPr>
          <p:spPr bwMode="auto">
            <a:xfrm>
              <a:off x="2180" y="8864"/>
              <a:ext cx="1" cy="382"/>
            </a:xfrm>
            <a:prstGeom prst="line">
              <a:avLst/>
            </a:prstGeom>
            <a:noFill/>
            <a:ln w="28575">
              <a:solidFill>
                <a:srgbClr val="8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70" name="Line 68"/>
            <p:cNvSpPr>
              <a:spLocks noChangeShapeType="1"/>
            </p:cNvSpPr>
            <p:nvPr/>
          </p:nvSpPr>
          <p:spPr bwMode="auto">
            <a:xfrm>
              <a:off x="4968" y="8484"/>
              <a:ext cx="2" cy="350"/>
            </a:xfrm>
            <a:prstGeom prst="line">
              <a:avLst/>
            </a:prstGeom>
            <a:noFill/>
            <a:ln w="28575">
              <a:solidFill>
                <a:srgbClr val="800080"/>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71" name="Line 69"/>
            <p:cNvSpPr>
              <a:spLocks noChangeShapeType="1"/>
            </p:cNvSpPr>
            <p:nvPr/>
          </p:nvSpPr>
          <p:spPr bwMode="auto">
            <a:xfrm>
              <a:off x="7168" y="8839"/>
              <a:ext cx="1" cy="382"/>
            </a:xfrm>
            <a:prstGeom prst="line">
              <a:avLst/>
            </a:prstGeom>
            <a:noFill/>
            <a:ln w="28575">
              <a:solidFill>
                <a:srgbClr val="8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pt-BR"/>
            </a:p>
          </p:txBody>
        </p:sp>
        <p:sp>
          <p:nvSpPr>
            <p:cNvPr id="72" name="Text Box 70"/>
            <p:cNvSpPr txBox="1">
              <a:spLocks noChangeArrowheads="1"/>
            </p:cNvSpPr>
            <p:nvPr/>
          </p:nvSpPr>
          <p:spPr bwMode="auto">
            <a:xfrm>
              <a:off x="2776" y="10368"/>
              <a:ext cx="350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algn="ctr"/>
              <a:r>
                <a:rPr kumimoji="0" lang="pt-BR" altLang="pt-BR" sz="1800">
                  <a:solidFill>
                    <a:srgbClr val="800080"/>
                  </a:solidFill>
                </a:rPr>
                <a:t>Supervisão direta</a:t>
              </a:r>
            </a:p>
          </p:txBody>
        </p:sp>
        <p:sp>
          <p:nvSpPr>
            <p:cNvPr id="73" name="Line 71"/>
            <p:cNvSpPr>
              <a:spLocks noChangeShapeType="1"/>
            </p:cNvSpPr>
            <p:nvPr/>
          </p:nvSpPr>
          <p:spPr bwMode="auto">
            <a:xfrm flipH="1">
              <a:off x="4974" y="8834"/>
              <a:ext cx="2199" cy="2"/>
            </a:xfrm>
            <a:prstGeom prst="line">
              <a:avLst/>
            </a:prstGeom>
            <a:noFill/>
            <a:ln w="28575">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74" name="Line 72"/>
            <p:cNvSpPr>
              <a:spLocks noChangeShapeType="1"/>
            </p:cNvSpPr>
            <p:nvPr/>
          </p:nvSpPr>
          <p:spPr bwMode="auto">
            <a:xfrm>
              <a:off x="6874" y="9046"/>
              <a:ext cx="2" cy="382"/>
            </a:xfrm>
            <a:prstGeom prst="line">
              <a:avLst/>
            </a:prstGeom>
            <a:noFill/>
            <a:ln w="12700">
              <a:solidFill>
                <a:srgbClr val="800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grpSp>
    </p:spTree>
    <p:extLst>
      <p:ext uri="{BB962C8B-B14F-4D97-AF65-F5344CB8AC3E}">
        <p14:creationId xmlns:p14="http://schemas.microsoft.com/office/powerpoint/2010/main" val="614393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43</a:t>
            </a:fld>
            <a:endParaRPr lang="pt-BR" sz="1600" b="1">
              <a:solidFill>
                <a:schemeClr val="tx1"/>
              </a:solidFill>
              <a:latin typeface="+mj-lt"/>
            </a:endParaRPr>
          </a:p>
        </p:txBody>
      </p:sp>
      <p:sp>
        <p:nvSpPr>
          <p:cNvPr id="3" name="Rectangle 2"/>
          <p:cNvSpPr>
            <a:spLocks noGrp="1" noChangeArrowheads="1"/>
          </p:cNvSpPr>
          <p:nvPr>
            <p:ph type="title"/>
          </p:nvPr>
        </p:nvSpPr>
        <p:spPr>
          <a:xfrm>
            <a:off x="498584" y="570846"/>
            <a:ext cx="8139113" cy="1079500"/>
          </a:xfrm>
        </p:spPr>
        <p:txBody>
          <a:bodyPr/>
          <a:lstStyle/>
          <a:p>
            <a:pPr algn="ctr" eaLnBrk="1" hangingPunct="1"/>
            <a:r>
              <a:rPr lang="pt-BR" altLang="pt-BR" sz="3000" b="1" smtClean="0">
                <a:solidFill>
                  <a:srgbClr val="003399"/>
                </a:solidFill>
                <a:latin typeface="Arial" charset="0"/>
                <a:cs typeface="Times New Roman" pitchFamily="18" charset="0"/>
              </a:rPr>
              <a:t>VALORES ORGANIZACIONAIS E AJUSTAMENTO MÚTUO</a:t>
            </a:r>
            <a:r>
              <a:rPr lang="pt-BR" altLang="pt-BR" sz="3000" smtClean="0">
                <a:solidFill>
                  <a:srgbClr val="003399"/>
                </a:solidFill>
                <a:latin typeface="Arial" charset="0"/>
              </a:rPr>
              <a:t> </a:t>
            </a:r>
          </a:p>
        </p:txBody>
      </p:sp>
      <p:sp>
        <p:nvSpPr>
          <p:cNvPr id="4" name="Rectangle 3"/>
          <p:cNvSpPr>
            <a:spLocks noChangeArrowheads="1"/>
          </p:cNvSpPr>
          <p:nvPr/>
        </p:nvSpPr>
        <p:spPr bwMode="auto">
          <a:xfrm>
            <a:off x="468422" y="2071034"/>
            <a:ext cx="8416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“Gerenciar a interdependência de forma efetiva exige esforços além daqueles que são sempre identificados, recompensados ou sancionados.  Requer uma  norma  coletiva internalizada que torna os valores, que levam à cooperação dos trabalhadores e às atividades das equipes, a base para o sucesso" (SALEH e WANG, 1993, p.16). </a:t>
            </a:r>
          </a:p>
        </p:txBody>
      </p:sp>
      <p:sp>
        <p:nvSpPr>
          <p:cNvPr id="6" name="Rectangle 4"/>
          <p:cNvSpPr>
            <a:spLocks noChangeArrowheads="1"/>
          </p:cNvSpPr>
          <p:nvPr/>
        </p:nvSpPr>
        <p:spPr bwMode="auto">
          <a:xfrm>
            <a:off x="452547" y="4936471"/>
            <a:ext cx="8207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a:solidFill>
                  <a:srgbClr val="008000"/>
                </a:solidFill>
              </a:rPr>
              <a:t>SALEH, S. D., WANG, C. K.   The management of innovation: strategy, structure, and organizational climate.  </a:t>
            </a:r>
            <a:r>
              <a:rPr lang="en-US" altLang="pt-BR" sz="2400" i="1">
                <a:solidFill>
                  <a:srgbClr val="008000"/>
                </a:solidFill>
              </a:rPr>
              <a:t>IEEE Transactions on Engineering Management</a:t>
            </a:r>
            <a:r>
              <a:rPr lang="en-US" altLang="pt-BR" sz="2400">
                <a:solidFill>
                  <a:srgbClr val="008000"/>
                </a:solidFill>
              </a:rPr>
              <a:t>, v.40, n.1, p.14-21, fev., 1993.</a:t>
            </a:r>
            <a:r>
              <a:rPr lang="pt-BR" altLang="pt-BR" sz="2400">
                <a:solidFill>
                  <a:srgbClr val="008000"/>
                </a:solidFill>
              </a:rPr>
              <a:t> </a:t>
            </a:r>
          </a:p>
        </p:txBody>
      </p:sp>
    </p:spTree>
    <p:extLst>
      <p:ext uri="{BB962C8B-B14F-4D97-AF65-F5344CB8AC3E}">
        <p14:creationId xmlns:p14="http://schemas.microsoft.com/office/powerpoint/2010/main" val="300640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44</a:t>
            </a:fld>
            <a:endParaRPr lang="pt-BR" sz="1600" b="1" dirty="0">
              <a:solidFill>
                <a:schemeClr val="tx1"/>
              </a:solidFill>
              <a:latin typeface="+mj-lt"/>
            </a:endParaRPr>
          </a:p>
        </p:txBody>
      </p:sp>
      <p:sp>
        <p:nvSpPr>
          <p:cNvPr id="3" name="Rectangle 2"/>
          <p:cNvSpPr>
            <a:spLocks noGrp="1" noChangeArrowheads="1"/>
          </p:cNvSpPr>
          <p:nvPr>
            <p:ph type="title"/>
          </p:nvPr>
        </p:nvSpPr>
        <p:spPr>
          <a:xfrm>
            <a:off x="514350" y="764704"/>
            <a:ext cx="8139113" cy="647700"/>
          </a:xfrm>
        </p:spPr>
        <p:txBody>
          <a:bodyPr/>
          <a:lstStyle/>
          <a:p>
            <a:pPr algn="ctr" eaLnBrk="1" hangingPunct="1"/>
            <a:r>
              <a:rPr lang="pt-BR" altLang="pt-BR" sz="3000" b="1" dirty="0" smtClean="0">
                <a:solidFill>
                  <a:srgbClr val="003399"/>
                </a:solidFill>
                <a:latin typeface="Arial" charset="0"/>
                <a:cs typeface="Times New Roman" pitchFamily="18" charset="0"/>
              </a:rPr>
              <a:t>GESTÃO DA CULTURA ORGANIZACIONAL</a:t>
            </a:r>
            <a:endParaRPr lang="pt-BR" altLang="pt-BR" sz="3000" dirty="0" smtClean="0">
              <a:solidFill>
                <a:srgbClr val="003399"/>
              </a:solidFill>
              <a:latin typeface="Arial" charset="0"/>
            </a:endParaRPr>
          </a:p>
        </p:txBody>
      </p:sp>
      <p:sp>
        <p:nvSpPr>
          <p:cNvPr id="4" name="Rectangle 3"/>
          <p:cNvSpPr>
            <a:spLocks noChangeArrowheads="1"/>
          </p:cNvSpPr>
          <p:nvPr/>
        </p:nvSpPr>
        <p:spPr bwMode="auto">
          <a:xfrm>
            <a:off x="484188" y="1773238"/>
            <a:ext cx="84169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“Tradicionalmente, a cultura organizacional refletia valores dos fundadores e executivos da alta administração das empresas.  A maior autonomia dos funcionários, proporcionada pela criação de unidades de negócios e pela maior participação das áreas funcionais na geração de vantagens competitivas, estende-se também à criação de valores dentro da organização” (SANTOS, 1999, p.39). </a:t>
            </a:r>
          </a:p>
        </p:txBody>
      </p:sp>
      <p:sp>
        <p:nvSpPr>
          <p:cNvPr id="5" name="Rectangle 4"/>
          <p:cNvSpPr>
            <a:spLocks noChangeArrowheads="1"/>
          </p:cNvSpPr>
          <p:nvPr/>
        </p:nvSpPr>
        <p:spPr bwMode="auto">
          <a:xfrm>
            <a:off x="468313" y="51276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i="1">
                <a:solidFill>
                  <a:srgbClr val="008000"/>
                </a:solidFill>
              </a:rPr>
              <a:t>SANTOS, F. C. A. </a:t>
            </a:r>
            <a:r>
              <a:rPr lang="pt-BR" altLang="pt-BR" sz="2400" i="1">
                <a:solidFill>
                  <a:srgbClr val="008000"/>
                </a:solidFill>
              </a:rPr>
              <a:t>Estratégia de recursos humanos </a:t>
            </a:r>
            <a:r>
              <a:rPr lang="pt-BR" altLang="pt-BR" sz="2400">
                <a:solidFill>
                  <a:srgbClr val="008000"/>
                </a:solidFill>
              </a:rPr>
              <a:t>: dimensões competitivas.  </a:t>
            </a:r>
            <a:r>
              <a:rPr lang="en-US" altLang="pt-BR" sz="2400">
                <a:solidFill>
                  <a:srgbClr val="008000"/>
                </a:solidFill>
              </a:rPr>
              <a:t>São Paulo : Atlas, 1999.</a:t>
            </a:r>
            <a:r>
              <a:rPr lang="pt-BR" altLang="pt-BR" sz="2400">
                <a:solidFill>
                  <a:srgbClr val="008000"/>
                </a:solidFill>
              </a:rPr>
              <a:t> </a:t>
            </a:r>
          </a:p>
        </p:txBody>
      </p:sp>
    </p:spTree>
    <p:extLst>
      <p:ext uri="{BB962C8B-B14F-4D97-AF65-F5344CB8AC3E}">
        <p14:creationId xmlns:p14="http://schemas.microsoft.com/office/powerpoint/2010/main" val="1856203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45</a:t>
            </a:fld>
            <a:endParaRPr lang="pt-BR" sz="1600" b="1">
              <a:solidFill>
                <a:schemeClr val="tx1"/>
              </a:solidFill>
              <a:latin typeface="+mj-lt"/>
            </a:endParaRPr>
          </a:p>
        </p:txBody>
      </p:sp>
      <p:sp>
        <p:nvSpPr>
          <p:cNvPr id="3" name="Rectangle 2"/>
          <p:cNvSpPr>
            <a:spLocks noGrp="1" noChangeArrowheads="1"/>
          </p:cNvSpPr>
          <p:nvPr>
            <p:ph type="title"/>
          </p:nvPr>
        </p:nvSpPr>
        <p:spPr>
          <a:xfrm>
            <a:off x="514350" y="765076"/>
            <a:ext cx="8139113" cy="647700"/>
          </a:xfrm>
        </p:spPr>
        <p:txBody>
          <a:bodyPr/>
          <a:lstStyle/>
          <a:p>
            <a:pPr algn="ctr" eaLnBrk="1" hangingPunct="1"/>
            <a:r>
              <a:rPr lang="pt-BR" altLang="pt-BR" sz="3000" b="1" dirty="0" smtClean="0">
                <a:solidFill>
                  <a:srgbClr val="003399"/>
                </a:solidFill>
                <a:latin typeface="Arial" charset="0"/>
              </a:rPr>
              <a:t>PESQUISA DE CLIMA ORGANIZACIONAL</a:t>
            </a:r>
          </a:p>
        </p:txBody>
      </p:sp>
      <p:sp>
        <p:nvSpPr>
          <p:cNvPr id="4" name="Rectangle 3"/>
          <p:cNvSpPr>
            <a:spLocks noChangeArrowheads="1"/>
          </p:cNvSpPr>
          <p:nvPr/>
        </p:nvSpPr>
        <p:spPr bwMode="auto">
          <a:xfrm>
            <a:off x="484188" y="1706563"/>
            <a:ext cx="84169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a:t>Como lembra Coda (1997, p. 99), "a essência dos subsídios da pesquisa de clima organizacional é o mapeamento das percepções sobre o ambiente interno da organização, como um ponto de partida igualmente válido para a mudança e desenvolvimento organizacional".</a:t>
            </a:r>
          </a:p>
        </p:txBody>
      </p:sp>
      <p:sp>
        <p:nvSpPr>
          <p:cNvPr id="5" name="Rectangle 4"/>
          <p:cNvSpPr>
            <a:spLocks noChangeArrowheads="1"/>
          </p:cNvSpPr>
          <p:nvPr/>
        </p:nvSpPr>
        <p:spPr bwMode="auto">
          <a:xfrm>
            <a:off x="468313" y="4221088"/>
            <a:ext cx="82073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dirty="0">
                <a:solidFill>
                  <a:srgbClr val="008000"/>
                </a:solidFill>
              </a:rPr>
              <a:t>CODA, R.   Pesquisa de clima organizacional e gestão estratégica de recursos humanos.  In: BERGAMINI, C. W., CODA, R. (</a:t>
            </a:r>
            <a:r>
              <a:rPr lang="pt-BR" altLang="pt-BR" sz="2400" dirty="0" err="1">
                <a:solidFill>
                  <a:srgbClr val="008000"/>
                </a:solidFill>
              </a:rPr>
              <a:t>Orgs</a:t>
            </a:r>
            <a:r>
              <a:rPr lang="pt-BR" altLang="pt-BR" sz="2400" dirty="0">
                <a:solidFill>
                  <a:srgbClr val="008000"/>
                </a:solidFill>
              </a:rPr>
              <a:t>.).  </a:t>
            </a:r>
            <a:r>
              <a:rPr lang="pt-BR" altLang="pt-BR" sz="2400" i="1" dirty="0">
                <a:solidFill>
                  <a:srgbClr val="008000"/>
                </a:solidFill>
              </a:rPr>
              <a:t>Psicodinâmica da vida organizacional</a:t>
            </a:r>
            <a:r>
              <a:rPr lang="pt-BR" altLang="pt-BR" sz="2400" dirty="0">
                <a:solidFill>
                  <a:srgbClr val="008000"/>
                </a:solidFill>
              </a:rPr>
              <a:t>: motivação e liderança.  </a:t>
            </a:r>
            <a:r>
              <a:rPr lang="en-US" altLang="pt-BR" sz="2400" dirty="0">
                <a:solidFill>
                  <a:srgbClr val="008000"/>
                </a:solidFill>
              </a:rPr>
              <a:t>2.ed.  São Paulo : Atlas, 1997.</a:t>
            </a:r>
            <a:r>
              <a:rPr lang="pt-BR" altLang="pt-BR" sz="2400" dirty="0">
                <a:solidFill>
                  <a:srgbClr val="008000"/>
                </a:solidFill>
              </a:rPr>
              <a:t> </a:t>
            </a:r>
          </a:p>
        </p:txBody>
      </p:sp>
    </p:spTree>
    <p:extLst>
      <p:ext uri="{BB962C8B-B14F-4D97-AF65-F5344CB8AC3E}">
        <p14:creationId xmlns:p14="http://schemas.microsoft.com/office/powerpoint/2010/main" val="3132121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46</a:t>
            </a:fld>
            <a:endParaRPr lang="pt-BR" sz="1600" b="1" dirty="0">
              <a:solidFill>
                <a:schemeClr val="tx1"/>
              </a:solidFill>
              <a:latin typeface="+mj-lt"/>
            </a:endParaRPr>
          </a:p>
        </p:txBody>
      </p:sp>
      <p:sp>
        <p:nvSpPr>
          <p:cNvPr id="3" name="Rectangle 2"/>
          <p:cNvSpPr>
            <a:spLocks noGrp="1" noChangeArrowheads="1"/>
          </p:cNvSpPr>
          <p:nvPr>
            <p:ph type="title"/>
          </p:nvPr>
        </p:nvSpPr>
        <p:spPr>
          <a:xfrm>
            <a:off x="514350" y="717897"/>
            <a:ext cx="8139113" cy="550863"/>
          </a:xfrm>
        </p:spPr>
        <p:txBody>
          <a:bodyPr/>
          <a:lstStyle/>
          <a:p>
            <a:pPr algn="ctr" eaLnBrk="1" hangingPunct="1"/>
            <a:r>
              <a:rPr lang="pt-BR" altLang="pt-BR" sz="3000" b="1" dirty="0" smtClean="0">
                <a:solidFill>
                  <a:srgbClr val="003399"/>
                </a:solidFill>
                <a:latin typeface="Arial" charset="0"/>
                <a:cs typeface="Times New Roman" pitchFamily="18" charset="0"/>
              </a:rPr>
              <a:t>GESTÃO DA CULTURA ORGANIZACIONAL</a:t>
            </a:r>
            <a:r>
              <a:rPr lang="pt-BR" altLang="pt-BR" sz="3000" dirty="0" smtClean="0">
                <a:solidFill>
                  <a:srgbClr val="003399"/>
                </a:solidFill>
                <a:latin typeface="Arial" charset="0"/>
              </a:rPr>
              <a:t> </a:t>
            </a:r>
          </a:p>
        </p:txBody>
      </p:sp>
      <p:sp>
        <p:nvSpPr>
          <p:cNvPr id="4" name="Rectangle 3"/>
          <p:cNvSpPr>
            <a:spLocks noChangeArrowheads="1"/>
          </p:cNvSpPr>
          <p:nvPr/>
        </p:nvSpPr>
        <p:spPr bwMode="auto">
          <a:xfrm>
            <a:off x="484188" y="1341859"/>
            <a:ext cx="8416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pt-BR" altLang="pt-BR" sz="2400" dirty="0"/>
              <a:t>Como lembram Schneider et al.  (1996), “a mudança cultural não ocorre mediante nova declaração de missão, de discursos, de divulgação de boletins ou de uma grande festa para lançar uma nova maneira de realizar as coisas, ou ainda mesmo mudando a estrutura da organização.  Para comunicar novos valores e crenças, exige-se mudar a realidade organizacional, ou seja, os milhares de itens que definem o clima, que definem a vida cotidiana em uma organização.  Fatos, não palavras, são a realidade”. </a:t>
            </a:r>
          </a:p>
        </p:txBody>
      </p:sp>
      <p:sp>
        <p:nvSpPr>
          <p:cNvPr id="5" name="Rectangle 4"/>
          <p:cNvSpPr>
            <a:spLocks noChangeArrowheads="1"/>
          </p:cNvSpPr>
          <p:nvPr/>
        </p:nvSpPr>
        <p:spPr bwMode="auto">
          <a:xfrm>
            <a:off x="468313" y="5121275"/>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lang="en-US" altLang="pt-BR" sz="2400">
                <a:solidFill>
                  <a:srgbClr val="008000"/>
                </a:solidFill>
              </a:rPr>
              <a:t>SCHNEIDER, B. et al.   Creating a climate and culture for sustainable organizational change.  </a:t>
            </a:r>
            <a:r>
              <a:rPr lang="en-US" altLang="pt-BR" sz="2400" i="1">
                <a:solidFill>
                  <a:srgbClr val="008000"/>
                </a:solidFill>
              </a:rPr>
              <a:t>Organizational Dynamics</a:t>
            </a:r>
            <a:r>
              <a:rPr lang="en-US" altLang="pt-BR" sz="2400">
                <a:solidFill>
                  <a:srgbClr val="008000"/>
                </a:solidFill>
              </a:rPr>
              <a:t>, v. 24, n</a:t>
            </a:r>
            <a:r>
              <a:rPr lang="en-US" altLang="pt-BR" sz="2400" u="sng">
                <a:solidFill>
                  <a:srgbClr val="008000"/>
                </a:solidFill>
              </a:rPr>
              <a:t>o</a:t>
            </a:r>
            <a:r>
              <a:rPr lang="en-US" altLang="pt-BR" sz="2400">
                <a:solidFill>
                  <a:srgbClr val="008000"/>
                </a:solidFill>
              </a:rPr>
              <a:t> 4, p. 7-19, primavera, 1996.</a:t>
            </a:r>
            <a:r>
              <a:rPr lang="pt-BR" altLang="pt-BR" sz="2400">
                <a:solidFill>
                  <a:srgbClr val="008000"/>
                </a:solidFill>
              </a:rPr>
              <a:t> </a:t>
            </a:r>
            <a:r>
              <a:rPr lang="en-US" altLang="pt-BR" sz="2400">
                <a:solidFill>
                  <a:srgbClr val="008000"/>
                </a:solidFill>
              </a:rPr>
              <a:t>.</a:t>
            </a:r>
            <a:r>
              <a:rPr lang="pt-BR" altLang="pt-BR" sz="2400">
                <a:solidFill>
                  <a:srgbClr val="008000"/>
                </a:solidFill>
              </a:rPr>
              <a:t> </a:t>
            </a:r>
          </a:p>
        </p:txBody>
      </p:sp>
    </p:spTree>
    <p:extLst>
      <p:ext uri="{BB962C8B-B14F-4D97-AF65-F5344CB8AC3E}">
        <p14:creationId xmlns:p14="http://schemas.microsoft.com/office/powerpoint/2010/main" val="3685065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47</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762000"/>
            <a:ext cx="7772400" cy="609600"/>
          </a:xfrm>
        </p:spPr>
        <p:txBody>
          <a:bodyPr/>
          <a:lstStyle/>
          <a:p>
            <a:pPr algn="ctr" eaLnBrk="1" hangingPunct="1"/>
            <a:r>
              <a:rPr lang="pt-BR" altLang="pt-BR" sz="2800" b="1" smtClean="0">
                <a:solidFill>
                  <a:srgbClr val="003399"/>
                </a:solidFill>
                <a:latin typeface="Arial" charset="0"/>
                <a:cs typeface="Times New Roman" pitchFamily="18" charset="0"/>
              </a:rPr>
              <a:t>GESTÃO DA CULTURA ORGANIZACIONAL</a:t>
            </a:r>
            <a:r>
              <a:rPr lang="pt-BR" altLang="pt-BR" sz="2800" b="1" smtClean="0">
                <a:solidFill>
                  <a:srgbClr val="003399"/>
                </a:solidFill>
                <a:latin typeface="Arial" charset="0"/>
              </a:rPr>
              <a:t> </a:t>
            </a:r>
          </a:p>
        </p:txBody>
      </p:sp>
      <p:sp>
        <p:nvSpPr>
          <p:cNvPr id="4" name="Rectangle 3"/>
          <p:cNvSpPr>
            <a:spLocks noChangeArrowheads="1"/>
          </p:cNvSpPr>
          <p:nvPr/>
        </p:nvSpPr>
        <p:spPr bwMode="auto">
          <a:xfrm>
            <a:off x="457200" y="498475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333333"/>
                </a:solidFill>
                <a:cs typeface="Times New Roman" pitchFamily="18" charset="0"/>
              </a:rPr>
              <a:t>necessidade de monitorização da cultura organizacional através de pesquisas de clima organizacional</a:t>
            </a:r>
            <a:endParaRPr kumimoji="0" lang="pt-BR" altLang="pt-BR" sz="2400" b="0">
              <a:solidFill>
                <a:srgbClr val="333333"/>
              </a:solidFill>
            </a:endParaRPr>
          </a:p>
        </p:txBody>
      </p:sp>
      <p:sp>
        <p:nvSpPr>
          <p:cNvPr id="5" name="Text Box 4"/>
          <p:cNvSpPr txBox="1">
            <a:spLocks noChangeArrowheads="1"/>
          </p:cNvSpPr>
          <p:nvPr/>
        </p:nvSpPr>
        <p:spPr bwMode="auto">
          <a:xfrm>
            <a:off x="381000" y="16764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kumimoji="0" lang="pt-BR" altLang="pt-BR" sz="2400">
                <a:cs typeface="Times New Roman" pitchFamily="18" charset="0"/>
              </a:rPr>
              <a:t>concepção de valores essenciais relacionados às vantagens competitivas</a:t>
            </a:r>
          </a:p>
        </p:txBody>
      </p:sp>
      <p:sp>
        <p:nvSpPr>
          <p:cNvPr id="7" name="Text Box 5"/>
          <p:cNvSpPr txBox="1">
            <a:spLocks noChangeArrowheads="1"/>
          </p:cNvSpPr>
          <p:nvPr/>
        </p:nvSpPr>
        <p:spPr bwMode="auto">
          <a:xfrm>
            <a:off x="381000" y="260667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kumimoji="0" lang="pt-BR" altLang="pt-BR" sz="2400">
                <a:solidFill>
                  <a:srgbClr val="003300"/>
                </a:solidFill>
                <a:cs typeface="Times New Roman" pitchFamily="18" charset="0"/>
              </a:rPr>
              <a:t>negociação dos valores essenciais pelos funcionários</a:t>
            </a:r>
          </a:p>
        </p:txBody>
      </p:sp>
      <p:sp>
        <p:nvSpPr>
          <p:cNvPr id="8" name="Text Box 6"/>
          <p:cNvSpPr txBox="1">
            <a:spLocks noChangeArrowheads="1"/>
          </p:cNvSpPr>
          <p:nvPr/>
        </p:nvSpPr>
        <p:spPr bwMode="auto">
          <a:xfrm>
            <a:off x="381000" y="3302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spcBef>
                <a:spcPct val="50000"/>
              </a:spcBef>
            </a:pPr>
            <a:r>
              <a:rPr kumimoji="0" lang="pt-BR" altLang="pt-BR" sz="2400">
                <a:solidFill>
                  <a:srgbClr val="990000"/>
                </a:solidFill>
                <a:cs typeface="Times New Roman" pitchFamily="18" charset="0"/>
              </a:rPr>
              <a:t>adaptabilidade das culturas organizacionais</a:t>
            </a:r>
          </a:p>
        </p:txBody>
      </p:sp>
      <p:sp>
        <p:nvSpPr>
          <p:cNvPr id="9" name="Rectangle 7"/>
          <p:cNvSpPr>
            <a:spLocks noChangeArrowheads="1"/>
          </p:cNvSpPr>
          <p:nvPr/>
        </p:nvSpPr>
        <p:spPr bwMode="auto">
          <a:xfrm>
            <a:off x="428625" y="3962400"/>
            <a:ext cx="8258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rgbClr val="660066"/>
                </a:solidFill>
                <a:latin typeface="Arial" charset="0"/>
              </a:defRPr>
            </a:lvl1pPr>
            <a:lvl2pPr marL="742950" indent="-285750" eaLnBrk="0" hangingPunct="0">
              <a:defRPr kumimoji="1" sz="3200" b="1">
                <a:solidFill>
                  <a:srgbClr val="660066"/>
                </a:solidFill>
                <a:latin typeface="Arial" charset="0"/>
              </a:defRPr>
            </a:lvl2pPr>
            <a:lvl3pPr marL="1143000" indent="-228600" eaLnBrk="0" hangingPunct="0">
              <a:defRPr kumimoji="1" sz="3200" b="1">
                <a:solidFill>
                  <a:srgbClr val="660066"/>
                </a:solidFill>
                <a:latin typeface="Arial" charset="0"/>
              </a:defRPr>
            </a:lvl3pPr>
            <a:lvl4pPr marL="1600200" indent="-228600" eaLnBrk="0" hangingPunct="0">
              <a:defRPr kumimoji="1" sz="3200" b="1">
                <a:solidFill>
                  <a:srgbClr val="660066"/>
                </a:solidFill>
                <a:latin typeface="Arial" charset="0"/>
              </a:defRPr>
            </a:lvl4pPr>
            <a:lvl5pPr marL="2057400" indent="-228600" eaLnBrk="0" hangingPunct="0">
              <a:defRPr kumimoji="1" sz="3200" b="1">
                <a:solidFill>
                  <a:srgbClr val="660066"/>
                </a:solidFill>
                <a:latin typeface="Arial" charset="0"/>
              </a:defRPr>
            </a:lvl5pPr>
            <a:lvl6pPr marL="2514600" indent="-228600" eaLnBrk="0" fontAlgn="base" hangingPunct="0">
              <a:spcBef>
                <a:spcPct val="0"/>
              </a:spcBef>
              <a:spcAft>
                <a:spcPct val="0"/>
              </a:spcAft>
              <a:defRPr kumimoji="1" sz="3200" b="1">
                <a:solidFill>
                  <a:srgbClr val="660066"/>
                </a:solidFill>
                <a:latin typeface="Arial" charset="0"/>
              </a:defRPr>
            </a:lvl6pPr>
            <a:lvl7pPr marL="2971800" indent="-228600" eaLnBrk="0" fontAlgn="base" hangingPunct="0">
              <a:spcBef>
                <a:spcPct val="0"/>
              </a:spcBef>
              <a:spcAft>
                <a:spcPct val="0"/>
              </a:spcAft>
              <a:defRPr kumimoji="1" sz="3200" b="1">
                <a:solidFill>
                  <a:srgbClr val="660066"/>
                </a:solidFill>
                <a:latin typeface="Arial" charset="0"/>
              </a:defRPr>
            </a:lvl7pPr>
            <a:lvl8pPr marL="3429000" indent="-228600" eaLnBrk="0" fontAlgn="base" hangingPunct="0">
              <a:spcBef>
                <a:spcPct val="0"/>
              </a:spcBef>
              <a:spcAft>
                <a:spcPct val="0"/>
              </a:spcAft>
              <a:defRPr kumimoji="1" sz="3200" b="1">
                <a:solidFill>
                  <a:srgbClr val="660066"/>
                </a:solidFill>
                <a:latin typeface="Arial" charset="0"/>
              </a:defRPr>
            </a:lvl8pPr>
            <a:lvl9pPr marL="3886200" indent="-228600" eaLnBrk="0" fontAlgn="base" hangingPunct="0">
              <a:spcBef>
                <a:spcPct val="0"/>
              </a:spcBef>
              <a:spcAft>
                <a:spcPct val="0"/>
              </a:spcAft>
              <a:defRPr kumimoji="1" sz="3200" b="1">
                <a:solidFill>
                  <a:srgbClr val="660066"/>
                </a:solidFill>
                <a:latin typeface="Arial" charset="0"/>
              </a:defRPr>
            </a:lvl9pPr>
          </a:lstStyle>
          <a:p>
            <a:pPr eaLnBrk="1" hangingPunct="1"/>
            <a:r>
              <a:rPr kumimoji="0" lang="pt-BR" altLang="pt-BR" sz="2400">
                <a:solidFill>
                  <a:srgbClr val="000080"/>
                </a:solidFill>
                <a:cs typeface="Times New Roman" pitchFamily="18" charset="0"/>
              </a:rPr>
              <a:t>ajustamento mútuo como forma de coordenação do trabalho baseada em valores organizacionais</a:t>
            </a:r>
          </a:p>
        </p:txBody>
      </p:sp>
    </p:spTree>
    <p:extLst>
      <p:ext uri="{BB962C8B-B14F-4D97-AF65-F5344CB8AC3E}">
        <p14:creationId xmlns:p14="http://schemas.microsoft.com/office/powerpoint/2010/main" val="3594646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48</a:t>
            </a:fld>
            <a:endParaRPr lang="pt-BR" sz="1600" b="1">
              <a:solidFill>
                <a:schemeClr val="tx1"/>
              </a:solidFill>
              <a:latin typeface="+mj-lt"/>
            </a:endParaRPr>
          </a:p>
        </p:txBody>
      </p:sp>
      <p:sp>
        <p:nvSpPr>
          <p:cNvPr id="3" name="Rectangle 2"/>
          <p:cNvSpPr txBox="1">
            <a:spLocks noChangeArrowheads="1"/>
          </p:cNvSpPr>
          <p:nvPr/>
        </p:nvSpPr>
        <p:spPr>
          <a:xfrm>
            <a:off x="395288" y="892175"/>
            <a:ext cx="8353425" cy="1889125"/>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3200" smtClean="0">
                <a:solidFill>
                  <a:srgbClr val="FF3300"/>
                </a:solidFill>
                <a:latin typeface="Arial" charset="0"/>
              </a:rPr>
              <a:t>CAPÍTULO 3</a:t>
            </a:r>
            <a:br>
              <a:rPr lang="pt-BR" altLang="pt-BR" sz="3200" smtClean="0">
                <a:solidFill>
                  <a:srgbClr val="FF3300"/>
                </a:solidFill>
                <a:latin typeface="Arial" charset="0"/>
              </a:rPr>
            </a:br>
            <a:r>
              <a:rPr lang="pt-BR" altLang="pt-BR" sz="3200" smtClean="0">
                <a:solidFill>
                  <a:srgbClr val="0000FF"/>
                </a:solidFill>
                <a:latin typeface="Arial" charset="0"/>
              </a:rPr>
              <a:t/>
            </a:r>
            <a:br>
              <a:rPr lang="pt-BR" altLang="pt-BR" sz="3200" smtClean="0">
                <a:solidFill>
                  <a:srgbClr val="0000FF"/>
                </a:solidFill>
                <a:latin typeface="Arial" charset="0"/>
              </a:rPr>
            </a:br>
            <a:r>
              <a:rPr lang="pt-BR" altLang="pt-BR" sz="3200" smtClean="0">
                <a:solidFill>
                  <a:srgbClr val="0000FF"/>
                </a:solidFill>
                <a:latin typeface="Arial" charset="0"/>
              </a:rPr>
              <a:t>GESTÃO ESTRATÉGICA DE RECURSOS HUMANOS </a:t>
            </a:r>
            <a:endParaRPr lang="pt-BR" altLang="pt-BR" sz="3200" dirty="0" smtClean="0">
              <a:solidFill>
                <a:srgbClr val="0000FF"/>
              </a:solidFill>
              <a:latin typeface="Arial" charset="0"/>
            </a:endParaRPr>
          </a:p>
        </p:txBody>
      </p:sp>
      <p:sp>
        <p:nvSpPr>
          <p:cNvPr id="4" name="Rectangle 6"/>
          <p:cNvSpPr>
            <a:spLocks noChangeArrowheads="1"/>
          </p:cNvSpPr>
          <p:nvPr/>
        </p:nvSpPr>
        <p:spPr bwMode="auto">
          <a:xfrm>
            <a:off x="1979613" y="4724400"/>
            <a:ext cx="655161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r>
              <a:rPr kumimoji="0" lang="pt-BR" altLang="pt-BR" sz="2400" b="1">
                <a:solidFill>
                  <a:srgbClr val="009900"/>
                </a:solidFill>
                <a:cs typeface="Times New Roman" pitchFamily="18" charset="0"/>
              </a:rPr>
              <a:t>2. </a:t>
            </a:r>
            <a:r>
              <a:rPr kumimoji="0" lang="pt-BR" altLang="pt-BR" sz="2400" b="1">
                <a:solidFill>
                  <a:srgbClr val="009900"/>
                </a:solidFill>
              </a:rPr>
              <a:t>Renovação da gestão de recursos humanos com base nas dimensões competitivas dessa estratégia funcional </a:t>
            </a:r>
          </a:p>
        </p:txBody>
      </p:sp>
      <p:sp>
        <p:nvSpPr>
          <p:cNvPr id="6" name="Rectangle 7"/>
          <p:cNvSpPr>
            <a:spLocks noChangeArrowheads="1"/>
          </p:cNvSpPr>
          <p:nvPr/>
        </p:nvSpPr>
        <p:spPr bwMode="auto">
          <a:xfrm>
            <a:off x="1295400" y="3319463"/>
            <a:ext cx="73088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r>
              <a:rPr kumimoji="0" lang="pt-BR" altLang="pt-BR" sz="2400" b="1">
                <a:solidFill>
                  <a:srgbClr val="CC0099"/>
                </a:solidFill>
                <a:cs typeface="Times New Roman" pitchFamily="18" charset="0"/>
              </a:rPr>
              <a:t>1. </a:t>
            </a:r>
            <a:r>
              <a:rPr kumimoji="0" lang="pt-BR" altLang="pt-BR" sz="2400" b="1">
                <a:solidFill>
                  <a:srgbClr val="CC0099"/>
                </a:solidFill>
              </a:rPr>
              <a:t>Gestão de recursos humanos como área de suporte corporativo </a:t>
            </a:r>
          </a:p>
        </p:txBody>
      </p:sp>
    </p:spTree>
    <p:extLst>
      <p:ext uri="{BB962C8B-B14F-4D97-AF65-F5344CB8AC3E}">
        <p14:creationId xmlns:p14="http://schemas.microsoft.com/office/powerpoint/2010/main" val="428519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448251"/>
            <a:ext cx="586408" cy="365125"/>
          </a:xfrm>
        </p:spPr>
        <p:txBody>
          <a:bodyPr/>
          <a:lstStyle/>
          <a:p>
            <a:fld id="{B92B09ED-5DCD-4173-ADD3-38C51F4AE414}" type="slidenum">
              <a:rPr lang="pt-BR" sz="1600" b="1" smtClean="0">
                <a:solidFill>
                  <a:schemeClr val="tx1"/>
                </a:solidFill>
                <a:latin typeface="+mj-lt"/>
              </a:rPr>
              <a:t>49</a:t>
            </a:fld>
            <a:endParaRPr lang="pt-BR" sz="1600" b="1" dirty="0">
              <a:solidFill>
                <a:schemeClr val="tx1"/>
              </a:solidFill>
              <a:latin typeface="+mj-lt"/>
            </a:endParaRPr>
          </a:p>
        </p:txBody>
      </p:sp>
      <p:sp>
        <p:nvSpPr>
          <p:cNvPr id="3" name="Rectangle 2"/>
          <p:cNvSpPr txBox="1">
            <a:spLocks noChangeArrowheads="1"/>
          </p:cNvSpPr>
          <p:nvPr/>
        </p:nvSpPr>
        <p:spPr>
          <a:xfrm>
            <a:off x="395288" y="415751"/>
            <a:ext cx="8353425" cy="10239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2400" smtClean="0">
                <a:solidFill>
                  <a:srgbClr val="CC0099"/>
                </a:solidFill>
                <a:latin typeface="Arial" charset="0"/>
              </a:rPr>
              <a:t>GESTÃO DE RECURSOS HUMANOS</a:t>
            </a:r>
            <a:br>
              <a:rPr lang="pt-BR" altLang="pt-BR" sz="2400" smtClean="0">
                <a:solidFill>
                  <a:srgbClr val="CC0099"/>
                </a:solidFill>
                <a:latin typeface="Arial" charset="0"/>
              </a:rPr>
            </a:br>
            <a:r>
              <a:rPr lang="pt-BR" altLang="pt-BR" sz="2400" smtClean="0">
                <a:solidFill>
                  <a:srgbClr val="CC0099"/>
                </a:solidFill>
                <a:latin typeface="Arial" charset="0"/>
              </a:rPr>
              <a:t>COMO ÁREA DE SUPORTE CORPORATIVO</a:t>
            </a:r>
          </a:p>
        </p:txBody>
      </p:sp>
      <p:sp>
        <p:nvSpPr>
          <p:cNvPr id="5" name="Rectangle 3"/>
          <p:cNvSpPr>
            <a:spLocks noChangeArrowheads="1"/>
          </p:cNvSpPr>
          <p:nvPr/>
        </p:nvSpPr>
        <p:spPr bwMode="auto">
          <a:xfrm>
            <a:off x="577850" y="1433339"/>
            <a:ext cx="809783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r>
              <a:rPr kumimoji="0" lang="pt-BR" altLang="pt-BR" sz="2000" b="1">
                <a:solidFill>
                  <a:srgbClr val="0033CC"/>
                </a:solidFill>
              </a:rPr>
              <a:t>Há uma conexão integradora entre a gestão de recursos humanos e o planejamento estratégico, "caracterizada por um relacionamento dinâmico e interativo entre o planejamento estratégico e a função de recursos humanos.  Interação, tanto formal como informal, é freqüente.  Nesse tipo de ambiente, o gerente sênior de recursos humanos é visto como um verdadeiro parceiro estratégico dos demais executivos na gestão de negócios, e está envolvido nas decisões estratégicas mesmo quando elas podem não envolver diretamente as questões relacionadas à gestão de recursos humanos” (BULLER, 1995, p.11).</a:t>
            </a:r>
          </a:p>
        </p:txBody>
      </p:sp>
      <p:sp>
        <p:nvSpPr>
          <p:cNvPr id="6" name="Rectangle 5"/>
          <p:cNvSpPr>
            <a:spLocks noChangeArrowheads="1"/>
          </p:cNvSpPr>
          <p:nvPr/>
        </p:nvSpPr>
        <p:spPr bwMode="auto">
          <a:xfrm>
            <a:off x="525463" y="4908376"/>
            <a:ext cx="82073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en-US" altLang="pt-BR" sz="2000" b="1"/>
              <a:t>BULLER, P. F.   Successful partnerships: HR and strategic planning at eight top firms.  In: MINER, J. B., CRANE, D. P. (Coords.).  </a:t>
            </a:r>
            <a:r>
              <a:rPr lang="en-US" altLang="pt-BR" sz="2000" b="1" i="1"/>
              <a:t>Advances in the practice, theory and research of strategic human resource management</a:t>
            </a:r>
            <a:r>
              <a:rPr lang="en-US" altLang="pt-BR" sz="2000" b="1"/>
              <a:t>.  New York : Harper Collins, 1995.</a:t>
            </a:r>
            <a:r>
              <a:rPr lang="pt-BR" altLang="pt-BR" sz="2000" b="1"/>
              <a:t> </a:t>
            </a:r>
          </a:p>
        </p:txBody>
      </p:sp>
    </p:spTree>
    <p:extLst>
      <p:ext uri="{BB962C8B-B14F-4D97-AF65-F5344CB8AC3E}">
        <p14:creationId xmlns:p14="http://schemas.microsoft.com/office/powerpoint/2010/main" val="86765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1044575"/>
            <a:ext cx="8208963" cy="1223963"/>
          </a:xfrm>
        </p:spPr>
        <p:txBody>
          <a:bodyPr>
            <a:normAutofit/>
          </a:bodyPr>
          <a:lstStyle/>
          <a:p>
            <a:pPr algn="ctr"/>
            <a:r>
              <a:rPr lang="pt-BR" altLang="pt-BR" sz="3600" b="1" dirty="0">
                <a:solidFill>
                  <a:srgbClr val="FF3300"/>
                </a:solidFill>
              </a:rPr>
              <a:t>GESTÃO DE RECURSOS HUMANOS</a:t>
            </a:r>
            <a:br>
              <a:rPr lang="pt-BR" altLang="pt-BR" sz="3600" b="1" dirty="0">
                <a:solidFill>
                  <a:srgbClr val="FF3300"/>
                </a:solidFill>
              </a:rPr>
            </a:br>
            <a:r>
              <a:rPr lang="pt-BR" altLang="pt-BR" sz="3600" b="1" dirty="0">
                <a:solidFill>
                  <a:srgbClr val="FF3300"/>
                </a:solidFill>
              </a:rPr>
              <a:t>NA ESPECIALIZAÇÃO FUNCIONAL</a:t>
            </a:r>
          </a:p>
        </p:txBody>
      </p:sp>
      <p:sp>
        <p:nvSpPr>
          <p:cNvPr id="3" name="Rectangle 3"/>
          <p:cNvSpPr>
            <a:spLocks noChangeArrowheads="1"/>
          </p:cNvSpPr>
          <p:nvPr/>
        </p:nvSpPr>
        <p:spPr bwMode="auto">
          <a:xfrm>
            <a:off x="533400" y="2989263"/>
            <a:ext cx="8077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mj-lt"/>
              </a:rPr>
              <a:t>A especialização profissional, principal fonte de legitimidade dos profissionais de recursos humanos, gera falta de confiança por parte dos gerentes de linha nas unidades operacionais, dada sua dificuldade em tratar de forma efetiva as questões de recursos humanos e sua submissão às políticas regulatórias da </a:t>
            </a:r>
            <a:r>
              <a:rPr lang="pt-BR" altLang="pt-BR" b="1" dirty="0" smtClean="0">
                <a:solidFill>
                  <a:srgbClr val="008000"/>
                </a:solidFill>
                <a:latin typeface="+mj-lt"/>
              </a:rPr>
              <a:t>corporação</a:t>
            </a:r>
            <a:endParaRPr lang="pt-BR" altLang="pt-BR" b="1" dirty="0">
              <a:solidFill>
                <a:srgbClr val="008000"/>
              </a:solidFill>
              <a:latin typeface="+mj-lt"/>
            </a:endParaRPr>
          </a:p>
        </p:txBody>
      </p:sp>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5</a:t>
            </a:fld>
            <a:endParaRPr lang="pt-BR" sz="1600" b="1" dirty="0">
              <a:solidFill>
                <a:schemeClr val="tx1"/>
              </a:solidFill>
              <a:latin typeface="+mj-lt"/>
            </a:endParaRPr>
          </a:p>
        </p:txBody>
      </p:sp>
    </p:spTree>
    <p:extLst>
      <p:ext uri="{BB962C8B-B14F-4D97-AF65-F5344CB8AC3E}">
        <p14:creationId xmlns:p14="http://schemas.microsoft.com/office/powerpoint/2010/main" val="10326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244408" y="6356350"/>
            <a:ext cx="442392" cy="365125"/>
          </a:xfrm>
        </p:spPr>
        <p:txBody>
          <a:bodyPr/>
          <a:lstStyle/>
          <a:p>
            <a:fld id="{B92B09ED-5DCD-4173-ADD3-38C51F4AE414}" type="slidenum">
              <a:rPr lang="pt-BR" sz="1600" b="1" smtClean="0">
                <a:solidFill>
                  <a:schemeClr val="tx1"/>
                </a:solidFill>
                <a:latin typeface="+mj-lt"/>
              </a:rPr>
              <a:t>50</a:t>
            </a:fld>
            <a:endParaRPr lang="pt-BR" sz="1600" b="1" dirty="0">
              <a:solidFill>
                <a:schemeClr val="tx1"/>
              </a:solidFill>
              <a:latin typeface="+mj-lt"/>
            </a:endParaRPr>
          </a:p>
        </p:txBody>
      </p:sp>
      <p:sp>
        <p:nvSpPr>
          <p:cNvPr id="3" name="Rectangle 2"/>
          <p:cNvSpPr txBox="1">
            <a:spLocks noChangeArrowheads="1"/>
          </p:cNvSpPr>
          <p:nvPr/>
        </p:nvSpPr>
        <p:spPr>
          <a:xfrm>
            <a:off x="395288" y="467444"/>
            <a:ext cx="8353425" cy="10239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2400" smtClean="0">
                <a:solidFill>
                  <a:srgbClr val="CC3300"/>
                </a:solidFill>
                <a:latin typeface="Arial" charset="0"/>
              </a:rPr>
              <a:t>ESTÁGIO EVOLUTIVO "INTEGRAÇÃO ESTRATÉGICA" DA GESTÃO DE RECURSOS HUMANOS </a:t>
            </a:r>
          </a:p>
        </p:txBody>
      </p:sp>
      <p:sp>
        <p:nvSpPr>
          <p:cNvPr id="4" name="Rectangle 4"/>
          <p:cNvSpPr>
            <a:spLocks noChangeArrowheads="1"/>
          </p:cNvSpPr>
          <p:nvPr/>
        </p:nvSpPr>
        <p:spPr bwMode="auto">
          <a:xfrm>
            <a:off x="525463" y="5883994"/>
            <a:ext cx="820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en-US" altLang="pt-BR" sz="1800" b="1"/>
              <a:t>MESHOULAM, I., BAIRD, L.   Proactive human resource management.  </a:t>
            </a:r>
            <a:r>
              <a:rPr lang="en-US" altLang="pt-BR" sz="1800" b="1" i="1"/>
              <a:t>Human Resource Management</a:t>
            </a:r>
            <a:r>
              <a:rPr lang="en-US" altLang="pt-BR" sz="1800" b="1"/>
              <a:t>, v.26, n.4, p.483-502, inverno, 1987.</a:t>
            </a:r>
            <a:r>
              <a:rPr lang="pt-BR" altLang="pt-BR" sz="1800" b="1"/>
              <a:t> </a:t>
            </a:r>
          </a:p>
        </p:txBody>
      </p:sp>
      <p:sp>
        <p:nvSpPr>
          <p:cNvPr id="5" name="Text Box 6"/>
          <p:cNvSpPr txBox="1">
            <a:spLocks noChangeArrowheads="1"/>
          </p:cNvSpPr>
          <p:nvPr/>
        </p:nvSpPr>
        <p:spPr bwMode="auto">
          <a:xfrm>
            <a:off x="468313" y="1700932"/>
            <a:ext cx="2663825" cy="376237"/>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t>COMPONENTES </a:t>
            </a:r>
          </a:p>
        </p:txBody>
      </p:sp>
      <p:sp>
        <p:nvSpPr>
          <p:cNvPr id="6" name="Text Box 7"/>
          <p:cNvSpPr txBox="1">
            <a:spLocks noChangeArrowheads="1"/>
          </p:cNvSpPr>
          <p:nvPr/>
        </p:nvSpPr>
        <p:spPr bwMode="auto">
          <a:xfrm>
            <a:off x="458788" y="2215282"/>
            <a:ext cx="267176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solidFill>
                  <a:srgbClr val="008000"/>
                </a:solidFill>
              </a:rPr>
              <a:t>Consciência gerencial </a:t>
            </a:r>
          </a:p>
        </p:txBody>
      </p:sp>
      <p:sp>
        <p:nvSpPr>
          <p:cNvPr id="8" name="Text Box 8"/>
          <p:cNvSpPr txBox="1">
            <a:spLocks noChangeArrowheads="1"/>
          </p:cNvSpPr>
          <p:nvPr/>
        </p:nvSpPr>
        <p:spPr bwMode="auto">
          <a:xfrm>
            <a:off x="458788" y="2905844"/>
            <a:ext cx="2673350" cy="6508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solidFill>
                  <a:schemeClr val="accent2"/>
                </a:solidFill>
              </a:rPr>
              <a:t>Gestão da função de pessoal </a:t>
            </a:r>
          </a:p>
        </p:txBody>
      </p:sp>
      <p:sp>
        <p:nvSpPr>
          <p:cNvPr id="9" name="Text Box 9"/>
          <p:cNvSpPr txBox="1">
            <a:spLocks noChangeArrowheads="1"/>
          </p:cNvSpPr>
          <p:nvPr/>
        </p:nvSpPr>
        <p:spPr bwMode="auto">
          <a:xfrm>
            <a:off x="458788" y="4415557"/>
            <a:ext cx="2673350" cy="37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dirty="0">
                <a:solidFill>
                  <a:srgbClr val="3366CC"/>
                </a:solidFill>
              </a:rPr>
              <a:t>Programas </a:t>
            </a:r>
          </a:p>
        </p:txBody>
      </p:sp>
      <p:sp>
        <p:nvSpPr>
          <p:cNvPr id="10" name="Text Box 12"/>
          <p:cNvSpPr txBox="1">
            <a:spLocks noChangeArrowheads="1"/>
          </p:cNvSpPr>
          <p:nvPr/>
        </p:nvSpPr>
        <p:spPr bwMode="auto">
          <a:xfrm>
            <a:off x="3276600" y="1702519"/>
            <a:ext cx="5399088" cy="376238"/>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t>ESTÁGIO DE INTEGRAÇÃO ESTRATÉGICA </a:t>
            </a:r>
          </a:p>
        </p:txBody>
      </p:sp>
      <p:sp>
        <p:nvSpPr>
          <p:cNvPr id="11" name="Text Box 13"/>
          <p:cNvSpPr txBox="1">
            <a:spLocks noChangeArrowheads="1"/>
          </p:cNvSpPr>
          <p:nvPr/>
        </p:nvSpPr>
        <p:spPr bwMode="auto">
          <a:xfrm>
            <a:off x="3348038" y="2243857"/>
            <a:ext cx="5305425"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61950" indent="-36195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buFontTx/>
              <a:buChar char="•"/>
            </a:pPr>
            <a:r>
              <a:rPr kumimoji="0" lang="pt-BR" altLang="pt-BR" sz="1800" b="1">
                <a:solidFill>
                  <a:srgbClr val="008000"/>
                </a:solidFill>
              </a:rPr>
              <a:t>integrado à gestão de negócios </a:t>
            </a:r>
          </a:p>
        </p:txBody>
      </p:sp>
      <p:sp>
        <p:nvSpPr>
          <p:cNvPr id="12" name="Text Box 14"/>
          <p:cNvSpPr txBox="1">
            <a:spLocks noChangeArrowheads="1"/>
          </p:cNvSpPr>
          <p:nvPr/>
        </p:nvSpPr>
        <p:spPr bwMode="auto">
          <a:xfrm>
            <a:off x="3348038" y="2740744"/>
            <a:ext cx="5308600" cy="925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61950" indent="-36195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buFontTx/>
              <a:buChar char="•"/>
            </a:pPr>
            <a:r>
              <a:rPr kumimoji="0" lang="pt-BR" altLang="pt-BR" sz="1800" b="1">
                <a:solidFill>
                  <a:schemeClr val="accent2"/>
                </a:solidFill>
              </a:rPr>
              <a:t>orientação pela companhia, consistente e integrada com a direção estratégica dos negócios. </a:t>
            </a:r>
          </a:p>
        </p:txBody>
      </p:sp>
      <p:sp>
        <p:nvSpPr>
          <p:cNvPr id="13" name="Text Box 15"/>
          <p:cNvSpPr txBox="1">
            <a:spLocks noChangeArrowheads="1"/>
          </p:cNvSpPr>
          <p:nvPr/>
        </p:nvSpPr>
        <p:spPr bwMode="auto">
          <a:xfrm>
            <a:off x="3348038" y="3801194"/>
            <a:ext cx="5308600" cy="1749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61950" indent="-36195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buFontTx/>
              <a:buChar char="•"/>
            </a:pPr>
            <a:r>
              <a:rPr kumimoji="0" lang="pt-BR" altLang="pt-BR" sz="1800" b="1" dirty="0">
                <a:solidFill>
                  <a:srgbClr val="3366CC"/>
                </a:solidFill>
              </a:rPr>
              <a:t>diagnóstico da cultura organizacional e do ambiente externo, planejamento de longo prazo;</a:t>
            </a:r>
          </a:p>
          <a:p>
            <a:pPr eaLnBrk="1" hangingPunct="1">
              <a:buFontTx/>
              <a:buChar char="•"/>
            </a:pPr>
            <a:r>
              <a:rPr kumimoji="0" lang="pt-BR" altLang="pt-BR" sz="1800" b="1" dirty="0">
                <a:solidFill>
                  <a:srgbClr val="3366CC"/>
                </a:solidFill>
              </a:rPr>
              <a:t>ênfase na mensuração da eficiência e eficácia diretamente relacionadas às necessidades do negócio.</a:t>
            </a:r>
          </a:p>
        </p:txBody>
      </p:sp>
    </p:spTree>
    <p:extLst>
      <p:ext uri="{BB962C8B-B14F-4D97-AF65-F5344CB8AC3E}">
        <p14:creationId xmlns:p14="http://schemas.microsoft.com/office/powerpoint/2010/main" val="393664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8"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51</a:t>
            </a:fld>
            <a:endParaRPr lang="pt-BR" sz="1600" b="1">
              <a:solidFill>
                <a:schemeClr val="tx1"/>
              </a:solidFill>
              <a:latin typeface="+mj-lt"/>
            </a:endParaRPr>
          </a:p>
        </p:txBody>
      </p:sp>
      <p:sp>
        <p:nvSpPr>
          <p:cNvPr id="3" name="Rectangle 2"/>
          <p:cNvSpPr txBox="1">
            <a:spLocks noChangeArrowheads="1"/>
          </p:cNvSpPr>
          <p:nvPr/>
        </p:nvSpPr>
        <p:spPr>
          <a:xfrm>
            <a:off x="395288" y="467444"/>
            <a:ext cx="8353425" cy="10239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2400" smtClean="0">
                <a:solidFill>
                  <a:srgbClr val="CC3300"/>
                </a:solidFill>
                <a:latin typeface="Arial" charset="0"/>
              </a:rPr>
              <a:t>ESTÁGIO EVOLUTIVO "INTEGRAÇÃO ESTRATÉGICA" DA GESTÃO DE RECURSOS HUMANOS</a:t>
            </a:r>
          </a:p>
        </p:txBody>
      </p:sp>
      <p:sp>
        <p:nvSpPr>
          <p:cNvPr id="4" name="Rectangle 3"/>
          <p:cNvSpPr>
            <a:spLocks noChangeArrowheads="1"/>
          </p:cNvSpPr>
          <p:nvPr/>
        </p:nvSpPr>
        <p:spPr bwMode="auto">
          <a:xfrm>
            <a:off x="525463" y="5518869"/>
            <a:ext cx="8207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en-US" altLang="pt-BR" sz="2000" b="1"/>
              <a:t>MESHOULAM, I., BAIRD, L.   Proactive human resource management.  </a:t>
            </a:r>
            <a:r>
              <a:rPr lang="en-US" altLang="pt-BR" sz="2000" b="1" i="1"/>
              <a:t>Human Resource Management</a:t>
            </a:r>
            <a:r>
              <a:rPr lang="en-US" altLang="pt-BR" sz="2000" b="1"/>
              <a:t>, v.26, n.4, p.483-502, inverno, 1987.</a:t>
            </a:r>
            <a:r>
              <a:rPr lang="pt-BR" altLang="pt-BR" sz="2000" b="1"/>
              <a:t> </a:t>
            </a:r>
          </a:p>
        </p:txBody>
      </p:sp>
      <p:sp>
        <p:nvSpPr>
          <p:cNvPr id="5" name="Text Box 4"/>
          <p:cNvSpPr txBox="1">
            <a:spLocks noChangeArrowheads="1"/>
          </p:cNvSpPr>
          <p:nvPr/>
        </p:nvSpPr>
        <p:spPr bwMode="auto">
          <a:xfrm>
            <a:off x="468313" y="1485032"/>
            <a:ext cx="2663825" cy="376237"/>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t>COMPONENTES </a:t>
            </a:r>
          </a:p>
        </p:txBody>
      </p:sp>
      <p:sp>
        <p:nvSpPr>
          <p:cNvPr id="7" name="Text Box 8"/>
          <p:cNvSpPr txBox="1">
            <a:spLocks noChangeArrowheads="1"/>
          </p:cNvSpPr>
          <p:nvPr/>
        </p:nvSpPr>
        <p:spPr bwMode="auto">
          <a:xfrm>
            <a:off x="458788" y="2154957"/>
            <a:ext cx="2673350" cy="6508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solidFill>
                  <a:srgbClr val="0000FF"/>
                </a:solidFill>
              </a:rPr>
              <a:t>Atribuições da gestão de pessoal </a:t>
            </a:r>
          </a:p>
        </p:txBody>
      </p:sp>
      <p:sp>
        <p:nvSpPr>
          <p:cNvPr id="8" name="Text Box 9"/>
          <p:cNvSpPr txBox="1">
            <a:spLocks noChangeArrowheads="1"/>
          </p:cNvSpPr>
          <p:nvPr/>
        </p:nvSpPr>
        <p:spPr bwMode="auto">
          <a:xfrm>
            <a:off x="458788" y="3726582"/>
            <a:ext cx="2673350" cy="925512"/>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solidFill>
                  <a:srgbClr val="009900"/>
                </a:solidFill>
              </a:rPr>
              <a:t>Consciência do ambiente interno e externo </a:t>
            </a:r>
          </a:p>
        </p:txBody>
      </p:sp>
      <p:sp>
        <p:nvSpPr>
          <p:cNvPr id="9" name="Text Box 10"/>
          <p:cNvSpPr txBox="1">
            <a:spLocks noChangeArrowheads="1"/>
          </p:cNvSpPr>
          <p:nvPr/>
        </p:nvSpPr>
        <p:spPr bwMode="auto">
          <a:xfrm>
            <a:off x="3276600" y="1486619"/>
            <a:ext cx="5399088" cy="376238"/>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ctr"/>
            <a:r>
              <a:rPr kumimoji="0" lang="pt-BR" altLang="pt-BR" sz="1800" b="1"/>
              <a:t>ESTÁGIO DE INTEGRAÇÃO ESTRATÉGICA </a:t>
            </a:r>
          </a:p>
        </p:txBody>
      </p:sp>
      <p:sp>
        <p:nvSpPr>
          <p:cNvPr id="10" name="Text Box 14"/>
          <p:cNvSpPr txBox="1">
            <a:spLocks noChangeArrowheads="1"/>
          </p:cNvSpPr>
          <p:nvPr/>
        </p:nvSpPr>
        <p:spPr bwMode="auto">
          <a:xfrm>
            <a:off x="3367088" y="2132732"/>
            <a:ext cx="5308600" cy="9255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61950" indent="-36195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buFontTx/>
              <a:buChar char="•"/>
            </a:pPr>
            <a:r>
              <a:rPr kumimoji="0" lang="pt-BR" altLang="pt-BR" sz="1800" b="1">
                <a:solidFill>
                  <a:srgbClr val="0000FF"/>
                </a:solidFill>
              </a:rPr>
              <a:t>alto nível de envolvimento na organização;</a:t>
            </a:r>
          </a:p>
          <a:p>
            <a:pPr eaLnBrk="1" hangingPunct="1">
              <a:buFontTx/>
              <a:buChar char="•"/>
            </a:pPr>
            <a:r>
              <a:rPr kumimoji="0" lang="pt-BR" altLang="pt-BR" sz="1800" b="1">
                <a:solidFill>
                  <a:srgbClr val="0000FF"/>
                </a:solidFill>
              </a:rPr>
              <a:t>competências em tratar as                   macro-questões. </a:t>
            </a:r>
          </a:p>
        </p:txBody>
      </p:sp>
      <p:sp>
        <p:nvSpPr>
          <p:cNvPr id="11" name="Text Box 15"/>
          <p:cNvSpPr txBox="1">
            <a:spLocks noChangeArrowheads="1"/>
          </p:cNvSpPr>
          <p:nvPr/>
        </p:nvSpPr>
        <p:spPr bwMode="auto">
          <a:xfrm>
            <a:off x="3367088" y="3212232"/>
            <a:ext cx="5308600" cy="22987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61950" indent="-361950"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buFontTx/>
              <a:buChar char="•"/>
            </a:pPr>
            <a:r>
              <a:rPr kumimoji="0" lang="pt-BR" altLang="pt-BR" sz="1800" b="1">
                <a:solidFill>
                  <a:srgbClr val="009900"/>
                </a:solidFill>
              </a:rPr>
              <a:t>busca sistemática dos impactos assume um papel ativo como parte do processo de tomada de decisão, visando formulá-lo;</a:t>
            </a:r>
          </a:p>
          <a:p>
            <a:pPr eaLnBrk="1" hangingPunct="1">
              <a:buFontTx/>
              <a:buChar char="•"/>
            </a:pPr>
            <a:endParaRPr kumimoji="0" lang="pt-BR" altLang="pt-BR" sz="1800" b="1">
              <a:solidFill>
                <a:srgbClr val="009900"/>
              </a:solidFill>
            </a:endParaRPr>
          </a:p>
          <a:p>
            <a:pPr eaLnBrk="1" hangingPunct="1">
              <a:buFontTx/>
              <a:buChar char="•"/>
            </a:pPr>
            <a:r>
              <a:rPr kumimoji="0" lang="pt-BR" altLang="pt-BR" sz="1800" b="1">
                <a:solidFill>
                  <a:srgbClr val="009900"/>
                </a:solidFill>
              </a:rPr>
              <a:t>questões de longo prazo relacionadas ao negócio são tratadas por meio da integração das bases de dados da corporação e de recursos humanos. </a:t>
            </a:r>
          </a:p>
        </p:txBody>
      </p:sp>
    </p:spTree>
    <p:extLst>
      <p:ext uri="{BB962C8B-B14F-4D97-AF65-F5344CB8AC3E}">
        <p14:creationId xmlns:p14="http://schemas.microsoft.com/office/powerpoint/2010/main" val="15473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7" grpId="0" animBg="1"/>
      <p:bldP spid="8"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2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52</a:t>
            </a:fld>
            <a:endParaRPr lang="pt-BR" sz="1600" b="1">
              <a:solidFill>
                <a:schemeClr val="tx1"/>
              </a:solidFill>
              <a:latin typeface="+mj-lt"/>
            </a:endParaRPr>
          </a:p>
        </p:txBody>
      </p:sp>
      <p:sp>
        <p:nvSpPr>
          <p:cNvPr id="3" name="Rectangle 2"/>
          <p:cNvSpPr>
            <a:spLocks noGrp="1" noChangeArrowheads="1"/>
          </p:cNvSpPr>
          <p:nvPr>
            <p:ph type="title"/>
          </p:nvPr>
        </p:nvSpPr>
        <p:spPr>
          <a:xfrm>
            <a:off x="315913" y="771525"/>
            <a:ext cx="8482012" cy="466725"/>
          </a:xfrm>
        </p:spPr>
        <p:txBody>
          <a:bodyPr>
            <a:normAutofit fontScale="90000"/>
          </a:bodyPr>
          <a:lstStyle/>
          <a:p>
            <a:pPr algn="ctr" eaLnBrk="1" hangingPunct="1"/>
            <a:r>
              <a:rPr lang="pt-BR" altLang="pt-BR" sz="2700" b="1" smtClean="0">
                <a:solidFill>
                  <a:srgbClr val="003399"/>
                </a:solidFill>
                <a:latin typeface="Arial" charset="0"/>
                <a:cs typeface="Times New Roman" pitchFamily="18" charset="0"/>
              </a:rPr>
              <a:t>GESTÃO DE NEGÓCIOS &amp; RECURSOS HUMANOS</a:t>
            </a:r>
            <a:endParaRPr lang="pt-BR" altLang="pt-BR" sz="2700" b="1" smtClean="0">
              <a:solidFill>
                <a:srgbClr val="003399"/>
              </a:solidFill>
              <a:latin typeface="Arial" charset="0"/>
            </a:endParaRPr>
          </a:p>
        </p:txBody>
      </p:sp>
      <p:sp>
        <p:nvSpPr>
          <p:cNvPr id="4" name="Rectangle 4"/>
          <p:cNvSpPr>
            <a:spLocks noChangeArrowheads="1"/>
          </p:cNvSpPr>
          <p:nvPr/>
        </p:nvSpPr>
        <p:spPr bwMode="auto">
          <a:xfrm>
            <a:off x="539750" y="1700213"/>
            <a:ext cx="8001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pt-BR" altLang="pt-BR" sz="2400" b="1" dirty="0"/>
              <a:t>A prática de recursos humanos é crítica para as atividades essenciais do negócio.  Ela é muito importante para ser responsabilidade exclusiva dos especialistas da área de recursos humanos.  Os gerentes de linha precisam atuar diretamente como fornecedores e orientadores das políticas de recursos </a:t>
            </a:r>
            <a:r>
              <a:rPr lang="pt-BR" altLang="pt-BR" sz="2400" b="1" dirty="0" smtClean="0"/>
              <a:t>humanos.</a:t>
            </a:r>
            <a:endParaRPr lang="pt-BR" altLang="pt-BR" sz="2400" b="1" dirty="0"/>
          </a:p>
        </p:txBody>
      </p:sp>
      <p:sp>
        <p:nvSpPr>
          <p:cNvPr id="5" name="Rectangle 6"/>
          <p:cNvSpPr>
            <a:spLocks noChangeArrowheads="1"/>
          </p:cNvSpPr>
          <p:nvPr/>
        </p:nvSpPr>
        <p:spPr bwMode="auto">
          <a:xfrm>
            <a:off x="468313" y="4724400"/>
            <a:ext cx="8207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en-US" altLang="pt-BR" sz="2400" b="1">
                <a:solidFill>
                  <a:srgbClr val="009900"/>
                </a:solidFill>
              </a:rPr>
              <a:t>STOREY, J.   Human resource management: still marching on, or marching out?  In: STOREY, J. (Ed.).  </a:t>
            </a:r>
            <a:r>
              <a:rPr lang="en-US" altLang="pt-BR" sz="2400" b="1" i="1">
                <a:solidFill>
                  <a:srgbClr val="009900"/>
                </a:solidFill>
              </a:rPr>
              <a:t>Human resource management</a:t>
            </a:r>
            <a:r>
              <a:rPr lang="en-US" altLang="pt-BR" sz="2400" b="1">
                <a:solidFill>
                  <a:srgbClr val="009900"/>
                </a:solidFill>
              </a:rPr>
              <a:t>: a critical text.     </a:t>
            </a:r>
            <a:r>
              <a:rPr lang="pt-BR" altLang="pt-BR" sz="2400" b="1">
                <a:solidFill>
                  <a:srgbClr val="009900"/>
                </a:solidFill>
              </a:rPr>
              <a:t>Londres : Routledge, 1995. </a:t>
            </a:r>
          </a:p>
        </p:txBody>
      </p:sp>
    </p:spTree>
    <p:extLst>
      <p:ext uri="{BB962C8B-B14F-4D97-AF65-F5344CB8AC3E}">
        <p14:creationId xmlns:p14="http://schemas.microsoft.com/office/powerpoint/2010/main" val="3959936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spaço Reservado para Número de Slide 124"/>
          <p:cNvSpPr>
            <a:spLocks noGrp="1"/>
          </p:cNvSpPr>
          <p:nvPr>
            <p:ph type="sldNum" sz="quarter" idx="12"/>
          </p:nvPr>
        </p:nvSpPr>
        <p:spPr>
          <a:xfrm>
            <a:off x="8214641" y="6376243"/>
            <a:ext cx="472158" cy="365125"/>
          </a:xfrm>
        </p:spPr>
        <p:txBody>
          <a:bodyPr/>
          <a:lstStyle/>
          <a:p>
            <a:fld id="{B92B09ED-5DCD-4173-ADD3-38C51F4AE414}" type="slidenum">
              <a:rPr lang="pt-BR" sz="1600" b="1" smtClean="0">
                <a:solidFill>
                  <a:schemeClr val="tx1"/>
                </a:solidFill>
                <a:latin typeface="+mj-lt"/>
              </a:rPr>
              <a:t>53</a:t>
            </a:fld>
            <a:endParaRPr lang="pt-BR" sz="1600" b="1" dirty="0">
              <a:solidFill>
                <a:schemeClr val="tx1"/>
              </a:solidFill>
              <a:latin typeface="+mj-lt"/>
            </a:endParaRPr>
          </a:p>
        </p:txBody>
      </p:sp>
      <p:sp>
        <p:nvSpPr>
          <p:cNvPr id="3" name="Rectangle 2"/>
          <p:cNvSpPr>
            <a:spLocks noGrp="1" noChangeArrowheads="1"/>
          </p:cNvSpPr>
          <p:nvPr>
            <p:ph type="title"/>
          </p:nvPr>
        </p:nvSpPr>
        <p:spPr>
          <a:xfrm>
            <a:off x="468313" y="641350"/>
            <a:ext cx="8207375" cy="1187450"/>
          </a:xfrm>
        </p:spPr>
        <p:txBody>
          <a:bodyPr>
            <a:normAutofit fontScale="90000"/>
          </a:bodyPr>
          <a:lstStyle/>
          <a:p>
            <a:pPr algn="ctr" eaLnBrk="1" hangingPunct="1"/>
            <a:r>
              <a:rPr lang="pt-BR" altLang="pt-BR" sz="2400" b="1" smtClean="0">
                <a:solidFill>
                  <a:srgbClr val="009900"/>
                </a:solidFill>
                <a:latin typeface="Arial" charset="0"/>
              </a:rPr>
              <a:t>RENOVAÇÃO DA GESTÃO DE RECURSOS HUMANOS COM BASE NAS DIMENSÕES COMPETITIVAS</a:t>
            </a:r>
            <a:br>
              <a:rPr lang="pt-BR" altLang="pt-BR" sz="2400" b="1" smtClean="0">
                <a:solidFill>
                  <a:srgbClr val="009900"/>
                </a:solidFill>
                <a:latin typeface="Arial" charset="0"/>
              </a:rPr>
            </a:br>
            <a:r>
              <a:rPr lang="pt-BR" altLang="pt-BR" sz="2400" b="1" smtClean="0">
                <a:solidFill>
                  <a:srgbClr val="009900"/>
                </a:solidFill>
                <a:latin typeface="Arial" charset="0"/>
              </a:rPr>
              <a:t>DESSA ESTRATÉGIA FUNCIONAL</a:t>
            </a:r>
          </a:p>
        </p:txBody>
      </p:sp>
      <p:sp>
        <p:nvSpPr>
          <p:cNvPr id="4" name="Rectangle 4"/>
          <p:cNvSpPr>
            <a:spLocks noChangeArrowheads="1"/>
          </p:cNvSpPr>
          <p:nvPr/>
        </p:nvSpPr>
        <p:spPr bwMode="auto">
          <a:xfrm>
            <a:off x="495300" y="232092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pt-BR" altLang="pt-BR" sz="2400" b="1">
                <a:cs typeface="Arial" charset="0"/>
              </a:rPr>
              <a:t>Estruturação da organização e redesenho de cargos</a:t>
            </a:r>
          </a:p>
        </p:txBody>
      </p:sp>
      <p:sp>
        <p:nvSpPr>
          <p:cNvPr id="5" name="Rectangle 5"/>
          <p:cNvSpPr>
            <a:spLocks noChangeArrowheads="1"/>
          </p:cNvSpPr>
          <p:nvPr/>
        </p:nvSpPr>
        <p:spPr bwMode="auto">
          <a:xfrm>
            <a:off x="495300" y="314325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pt-BR" altLang="pt-BR" sz="2400" b="1">
                <a:solidFill>
                  <a:srgbClr val="990000"/>
                </a:solidFill>
                <a:cs typeface="Arial" charset="0"/>
              </a:rPr>
              <a:t>Sistema de carreira</a:t>
            </a:r>
          </a:p>
        </p:txBody>
      </p:sp>
      <p:sp>
        <p:nvSpPr>
          <p:cNvPr id="6" name="Rectangle 6"/>
          <p:cNvSpPr>
            <a:spLocks noChangeArrowheads="1"/>
          </p:cNvSpPr>
          <p:nvPr/>
        </p:nvSpPr>
        <p:spPr bwMode="auto">
          <a:xfrm>
            <a:off x="504825" y="3965575"/>
            <a:ext cx="814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pt-BR" altLang="pt-BR" sz="2400" b="1">
                <a:solidFill>
                  <a:srgbClr val="003300"/>
                </a:solidFill>
                <a:cs typeface="Arial" charset="0"/>
              </a:rPr>
              <a:t>Treinamento e desenvolvimento</a:t>
            </a:r>
          </a:p>
        </p:txBody>
      </p:sp>
      <p:sp>
        <p:nvSpPr>
          <p:cNvPr id="7" name="Rectangle 7"/>
          <p:cNvSpPr>
            <a:spLocks noChangeArrowheads="1"/>
          </p:cNvSpPr>
          <p:nvPr/>
        </p:nvSpPr>
        <p:spPr bwMode="auto">
          <a:xfrm>
            <a:off x="571500" y="481965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algn="just" eaLnBrk="1" hangingPunct="1">
              <a:spcBef>
                <a:spcPct val="50000"/>
              </a:spcBef>
            </a:pPr>
            <a:r>
              <a:rPr lang="pt-BR" altLang="pt-BR" sz="2400" b="1">
                <a:solidFill>
                  <a:srgbClr val="333333"/>
                </a:solidFill>
                <a:cs typeface="Arial" charset="0"/>
              </a:rPr>
              <a:t>Remuneração</a:t>
            </a:r>
          </a:p>
        </p:txBody>
      </p:sp>
      <p:sp>
        <p:nvSpPr>
          <p:cNvPr id="8" name="Rectangle 8"/>
          <p:cNvSpPr>
            <a:spLocks noChangeArrowheads="1"/>
          </p:cNvSpPr>
          <p:nvPr/>
        </p:nvSpPr>
        <p:spPr bwMode="auto">
          <a:xfrm>
            <a:off x="571500" y="554355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660066"/>
                </a:solidFill>
                <a:latin typeface="Arial" charset="0"/>
              </a:defRPr>
            </a:lvl1pPr>
            <a:lvl2pPr marL="742950" indent="-285750" eaLnBrk="0" hangingPunct="0">
              <a:defRPr kumimoji="1" sz="3200">
                <a:solidFill>
                  <a:srgbClr val="660066"/>
                </a:solidFill>
                <a:latin typeface="Arial" charset="0"/>
              </a:defRPr>
            </a:lvl2pPr>
            <a:lvl3pPr marL="1143000" indent="-228600" eaLnBrk="0" hangingPunct="0">
              <a:defRPr kumimoji="1" sz="3200">
                <a:solidFill>
                  <a:srgbClr val="660066"/>
                </a:solidFill>
                <a:latin typeface="Arial" charset="0"/>
              </a:defRPr>
            </a:lvl3pPr>
            <a:lvl4pPr marL="1600200" indent="-228600" eaLnBrk="0" hangingPunct="0">
              <a:defRPr kumimoji="1" sz="3200">
                <a:solidFill>
                  <a:srgbClr val="660066"/>
                </a:solidFill>
                <a:latin typeface="Arial" charset="0"/>
              </a:defRPr>
            </a:lvl4pPr>
            <a:lvl5pPr marL="2057400" indent="-228600" eaLnBrk="0" hangingPunct="0">
              <a:defRPr kumimoji="1" sz="3200">
                <a:solidFill>
                  <a:srgbClr val="660066"/>
                </a:solidFill>
                <a:latin typeface="Arial" charset="0"/>
              </a:defRPr>
            </a:lvl5pPr>
            <a:lvl6pPr marL="2514600" indent="-228600" eaLnBrk="0" fontAlgn="base" hangingPunct="0">
              <a:spcBef>
                <a:spcPct val="0"/>
              </a:spcBef>
              <a:spcAft>
                <a:spcPct val="0"/>
              </a:spcAft>
              <a:defRPr kumimoji="1" sz="3200">
                <a:solidFill>
                  <a:srgbClr val="660066"/>
                </a:solidFill>
                <a:latin typeface="Arial" charset="0"/>
              </a:defRPr>
            </a:lvl6pPr>
            <a:lvl7pPr marL="2971800" indent="-228600" eaLnBrk="0" fontAlgn="base" hangingPunct="0">
              <a:spcBef>
                <a:spcPct val="0"/>
              </a:spcBef>
              <a:spcAft>
                <a:spcPct val="0"/>
              </a:spcAft>
              <a:defRPr kumimoji="1" sz="3200">
                <a:solidFill>
                  <a:srgbClr val="660066"/>
                </a:solidFill>
                <a:latin typeface="Arial" charset="0"/>
              </a:defRPr>
            </a:lvl7pPr>
            <a:lvl8pPr marL="3429000" indent="-228600" eaLnBrk="0" fontAlgn="base" hangingPunct="0">
              <a:spcBef>
                <a:spcPct val="0"/>
              </a:spcBef>
              <a:spcAft>
                <a:spcPct val="0"/>
              </a:spcAft>
              <a:defRPr kumimoji="1" sz="3200">
                <a:solidFill>
                  <a:srgbClr val="660066"/>
                </a:solidFill>
                <a:latin typeface="Arial" charset="0"/>
              </a:defRPr>
            </a:lvl8pPr>
            <a:lvl9pPr marL="3886200" indent="-228600" eaLnBrk="0" fontAlgn="base" hangingPunct="0">
              <a:spcBef>
                <a:spcPct val="0"/>
              </a:spcBef>
              <a:spcAft>
                <a:spcPct val="0"/>
              </a:spcAft>
              <a:defRPr kumimoji="1" sz="3200">
                <a:solidFill>
                  <a:srgbClr val="660066"/>
                </a:solidFill>
                <a:latin typeface="Arial" charset="0"/>
              </a:defRPr>
            </a:lvl9pPr>
          </a:lstStyle>
          <a:p>
            <a:pPr eaLnBrk="1" hangingPunct="1">
              <a:spcBef>
                <a:spcPct val="50000"/>
              </a:spcBef>
            </a:pPr>
            <a:r>
              <a:rPr lang="pt-BR" altLang="pt-BR" sz="2400" b="1">
                <a:solidFill>
                  <a:srgbClr val="663300"/>
                </a:solidFill>
                <a:cs typeface="Arial" charset="0"/>
              </a:rPr>
              <a:t>Avaliação de desempenho</a:t>
            </a:r>
          </a:p>
        </p:txBody>
      </p:sp>
    </p:spTree>
    <p:extLst>
      <p:ext uri="{BB962C8B-B14F-4D97-AF65-F5344CB8AC3E}">
        <p14:creationId xmlns:p14="http://schemas.microsoft.com/office/powerpoint/2010/main" val="2476879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54</a:t>
            </a:fld>
            <a:endParaRPr lang="pt-BR" sz="1600" b="1">
              <a:solidFill>
                <a:schemeClr val="tx1"/>
              </a:solidFill>
              <a:latin typeface="+mj-lt"/>
            </a:endParaRPr>
          </a:p>
        </p:txBody>
      </p:sp>
      <p:sp>
        <p:nvSpPr>
          <p:cNvPr id="3" name="Rectangle 2"/>
          <p:cNvSpPr txBox="1">
            <a:spLocks noChangeArrowheads="1"/>
          </p:cNvSpPr>
          <p:nvPr/>
        </p:nvSpPr>
        <p:spPr>
          <a:xfrm>
            <a:off x="395288" y="621308"/>
            <a:ext cx="8353425" cy="188912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3200" smtClean="0">
                <a:solidFill>
                  <a:srgbClr val="FF3300"/>
                </a:solidFill>
                <a:latin typeface="Arial" charset="0"/>
              </a:rPr>
              <a:t>CAPÍTULO 4 </a:t>
            </a:r>
            <a:br>
              <a:rPr lang="pt-BR" altLang="pt-BR" sz="3200" smtClean="0">
                <a:solidFill>
                  <a:srgbClr val="FF3300"/>
                </a:solidFill>
                <a:latin typeface="Arial" charset="0"/>
              </a:rPr>
            </a:br>
            <a:r>
              <a:rPr lang="pt-BR" altLang="pt-BR" sz="1200" smtClean="0">
                <a:solidFill>
                  <a:srgbClr val="0000FF"/>
                </a:solidFill>
                <a:latin typeface="Arial" charset="0"/>
              </a:rPr>
              <a:t/>
            </a:r>
            <a:br>
              <a:rPr lang="pt-BR" altLang="pt-BR" sz="1200" smtClean="0">
                <a:solidFill>
                  <a:srgbClr val="0000FF"/>
                </a:solidFill>
                <a:latin typeface="Arial" charset="0"/>
              </a:rPr>
            </a:br>
            <a:r>
              <a:rPr lang="pt-BR" altLang="pt-BR" sz="3200" smtClean="0">
                <a:solidFill>
                  <a:srgbClr val="0000FF"/>
                </a:solidFill>
                <a:latin typeface="Arial" charset="0"/>
              </a:rPr>
              <a:t>GESTÃO ESTRATÉGICA</a:t>
            </a:r>
            <a:br>
              <a:rPr lang="pt-BR" altLang="pt-BR" sz="3200" smtClean="0">
                <a:solidFill>
                  <a:srgbClr val="0000FF"/>
                </a:solidFill>
                <a:latin typeface="Arial" charset="0"/>
              </a:rPr>
            </a:br>
            <a:r>
              <a:rPr lang="pt-BR" altLang="pt-BR" sz="3200" smtClean="0">
                <a:solidFill>
                  <a:srgbClr val="0000FF"/>
                </a:solidFill>
                <a:latin typeface="Arial" charset="0"/>
              </a:rPr>
              <a:t>DA MANUFATURA</a:t>
            </a:r>
            <a:endParaRPr lang="pt-BR" altLang="pt-BR" sz="3200">
              <a:solidFill>
                <a:srgbClr val="0000FF"/>
              </a:solidFill>
              <a:latin typeface="Arial" charset="0"/>
            </a:endParaRPr>
          </a:p>
        </p:txBody>
      </p:sp>
      <p:sp>
        <p:nvSpPr>
          <p:cNvPr id="4" name="Rectangle 6"/>
          <p:cNvSpPr>
            <a:spLocks noChangeArrowheads="1"/>
          </p:cNvSpPr>
          <p:nvPr/>
        </p:nvSpPr>
        <p:spPr bwMode="auto">
          <a:xfrm>
            <a:off x="1223963" y="4077295"/>
            <a:ext cx="655161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2400">
                <a:solidFill>
                  <a:schemeClr val="tx1"/>
                </a:solidFill>
                <a:latin typeface="Times New Roman" pitchFamily="18" charset="0"/>
              </a:defRPr>
            </a:lvl1pPr>
            <a:lvl2pPr indent="-45720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457200" indent="-457200">
              <a:defRPr sz="2400">
                <a:solidFill>
                  <a:schemeClr val="tx1"/>
                </a:solidFill>
                <a:latin typeface="Times New Roman" pitchFamily="18" charset="0"/>
              </a:defRPr>
            </a:lvl4pPr>
            <a:lvl5pPr marL="457200" indent="-457200">
              <a:defRPr sz="2400">
                <a:solidFill>
                  <a:schemeClr val="tx1"/>
                </a:solidFill>
                <a:latin typeface="Times New Roman" pitchFamily="18" charset="0"/>
              </a:defRPr>
            </a:lvl5pPr>
            <a:lvl6pPr marL="914400" indent="-457200" fontAlgn="base">
              <a:spcBef>
                <a:spcPct val="0"/>
              </a:spcBef>
              <a:spcAft>
                <a:spcPct val="0"/>
              </a:spcAft>
              <a:defRPr sz="2400">
                <a:solidFill>
                  <a:schemeClr val="tx1"/>
                </a:solidFill>
                <a:latin typeface="Times New Roman" pitchFamily="18" charset="0"/>
              </a:defRPr>
            </a:lvl6pPr>
            <a:lvl7pPr marL="1371600" indent="-457200" fontAlgn="base">
              <a:spcBef>
                <a:spcPct val="0"/>
              </a:spcBef>
              <a:spcAft>
                <a:spcPct val="0"/>
              </a:spcAft>
              <a:defRPr sz="2400">
                <a:solidFill>
                  <a:schemeClr val="tx1"/>
                </a:solidFill>
                <a:latin typeface="Times New Roman" pitchFamily="18" charset="0"/>
              </a:defRPr>
            </a:lvl7pPr>
            <a:lvl8pPr marL="1828800" indent="-457200" fontAlgn="base">
              <a:spcBef>
                <a:spcPct val="0"/>
              </a:spcBef>
              <a:spcAft>
                <a:spcPct val="0"/>
              </a:spcAft>
              <a:defRPr sz="2400">
                <a:solidFill>
                  <a:schemeClr val="tx1"/>
                </a:solidFill>
                <a:latin typeface="Times New Roman" pitchFamily="18" charset="0"/>
              </a:defRPr>
            </a:lvl8pPr>
            <a:lvl9pPr marL="2286000" indent="-457200" fontAlgn="base">
              <a:spcBef>
                <a:spcPct val="0"/>
              </a:spcBef>
              <a:spcAft>
                <a:spcPct val="0"/>
              </a:spcAft>
              <a:defRPr sz="2400">
                <a:solidFill>
                  <a:schemeClr val="tx1"/>
                </a:solidFill>
                <a:latin typeface="Times New Roman" pitchFamily="18" charset="0"/>
              </a:defRPr>
            </a:lvl9pPr>
          </a:lstStyle>
          <a:p>
            <a:r>
              <a:rPr kumimoji="0" lang="pt-BR" altLang="pt-BR" b="1">
                <a:solidFill>
                  <a:srgbClr val="009900"/>
                </a:solidFill>
                <a:latin typeface="Arial" charset="0"/>
                <a:cs typeface="Times New Roman" pitchFamily="18" charset="0"/>
              </a:rPr>
              <a:t>2. </a:t>
            </a:r>
            <a:r>
              <a:rPr kumimoji="0" lang="pt-BR" altLang="pt-BR" b="1">
                <a:solidFill>
                  <a:srgbClr val="009900"/>
                </a:solidFill>
                <a:latin typeface="Arial" charset="0"/>
              </a:rPr>
              <a:t>Interfuncionalidade e simultaneidade na gestão da manufatura </a:t>
            </a:r>
          </a:p>
        </p:txBody>
      </p:sp>
      <p:sp>
        <p:nvSpPr>
          <p:cNvPr id="6" name="Rectangle 7"/>
          <p:cNvSpPr>
            <a:spLocks noChangeArrowheads="1"/>
          </p:cNvSpPr>
          <p:nvPr/>
        </p:nvSpPr>
        <p:spPr bwMode="auto">
          <a:xfrm>
            <a:off x="539750" y="2853333"/>
            <a:ext cx="73088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2400">
                <a:solidFill>
                  <a:schemeClr val="tx1"/>
                </a:solidFill>
                <a:latin typeface="Times New Roman" pitchFamily="18" charset="0"/>
              </a:defRPr>
            </a:lvl1pPr>
            <a:lvl2pPr indent="-45720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457200" indent="-457200">
              <a:defRPr sz="2400">
                <a:solidFill>
                  <a:schemeClr val="tx1"/>
                </a:solidFill>
                <a:latin typeface="Times New Roman" pitchFamily="18" charset="0"/>
              </a:defRPr>
            </a:lvl4pPr>
            <a:lvl5pPr marL="457200" indent="-457200">
              <a:defRPr sz="2400">
                <a:solidFill>
                  <a:schemeClr val="tx1"/>
                </a:solidFill>
                <a:latin typeface="Times New Roman" pitchFamily="18" charset="0"/>
              </a:defRPr>
            </a:lvl5pPr>
            <a:lvl6pPr marL="914400" indent="-457200" fontAlgn="base">
              <a:spcBef>
                <a:spcPct val="0"/>
              </a:spcBef>
              <a:spcAft>
                <a:spcPct val="0"/>
              </a:spcAft>
              <a:defRPr sz="2400">
                <a:solidFill>
                  <a:schemeClr val="tx1"/>
                </a:solidFill>
                <a:latin typeface="Times New Roman" pitchFamily="18" charset="0"/>
              </a:defRPr>
            </a:lvl6pPr>
            <a:lvl7pPr marL="1371600" indent="-457200" fontAlgn="base">
              <a:spcBef>
                <a:spcPct val="0"/>
              </a:spcBef>
              <a:spcAft>
                <a:spcPct val="0"/>
              </a:spcAft>
              <a:defRPr sz="2400">
                <a:solidFill>
                  <a:schemeClr val="tx1"/>
                </a:solidFill>
                <a:latin typeface="Times New Roman" pitchFamily="18" charset="0"/>
              </a:defRPr>
            </a:lvl7pPr>
            <a:lvl8pPr marL="1828800" indent="-457200" fontAlgn="base">
              <a:spcBef>
                <a:spcPct val="0"/>
              </a:spcBef>
              <a:spcAft>
                <a:spcPct val="0"/>
              </a:spcAft>
              <a:defRPr sz="2400">
                <a:solidFill>
                  <a:schemeClr val="tx1"/>
                </a:solidFill>
                <a:latin typeface="Times New Roman" pitchFamily="18" charset="0"/>
              </a:defRPr>
            </a:lvl8pPr>
            <a:lvl9pPr marL="2286000" indent="-457200" fontAlgn="base">
              <a:spcBef>
                <a:spcPct val="0"/>
              </a:spcBef>
              <a:spcAft>
                <a:spcPct val="0"/>
              </a:spcAft>
              <a:defRPr sz="2400">
                <a:solidFill>
                  <a:schemeClr val="tx1"/>
                </a:solidFill>
                <a:latin typeface="Times New Roman" pitchFamily="18" charset="0"/>
              </a:defRPr>
            </a:lvl9pPr>
          </a:lstStyle>
          <a:p>
            <a:r>
              <a:rPr kumimoji="0" lang="pt-BR" altLang="pt-BR" b="1">
                <a:solidFill>
                  <a:srgbClr val="CC0099"/>
                </a:solidFill>
                <a:latin typeface="Arial" charset="0"/>
                <a:cs typeface="Times New Roman" pitchFamily="18" charset="0"/>
              </a:rPr>
              <a:t>1. </a:t>
            </a:r>
            <a:r>
              <a:rPr kumimoji="0" lang="pt-BR" altLang="pt-BR" b="1">
                <a:solidFill>
                  <a:srgbClr val="CC0099"/>
                </a:solidFill>
                <a:latin typeface="Arial" charset="0"/>
              </a:rPr>
              <a:t>Prioridades competitivas da estratégia da manufatura </a:t>
            </a:r>
          </a:p>
        </p:txBody>
      </p:sp>
      <p:sp>
        <p:nvSpPr>
          <p:cNvPr id="7" name="Rectangle 10"/>
          <p:cNvSpPr>
            <a:spLocks noChangeArrowheads="1"/>
          </p:cNvSpPr>
          <p:nvPr/>
        </p:nvSpPr>
        <p:spPr bwMode="auto">
          <a:xfrm>
            <a:off x="1908175" y="5334595"/>
            <a:ext cx="676751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2400">
                <a:solidFill>
                  <a:schemeClr val="tx1"/>
                </a:solidFill>
                <a:latin typeface="Times New Roman" pitchFamily="18" charset="0"/>
              </a:defRPr>
            </a:lvl1pPr>
            <a:lvl2pPr indent="-45720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457200" indent="-457200">
              <a:defRPr sz="2400">
                <a:solidFill>
                  <a:schemeClr val="tx1"/>
                </a:solidFill>
                <a:latin typeface="Times New Roman" pitchFamily="18" charset="0"/>
              </a:defRPr>
            </a:lvl4pPr>
            <a:lvl5pPr marL="457200" indent="-457200">
              <a:defRPr sz="2400">
                <a:solidFill>
                  <a:schemeClr val="tx1"/>
                </a:solidFill>
                <a:latin typeface="Times New Roman" pitchFamily="18" charset="0"/>
              </a:defRPr>
            </a:lvl5pPr>
            <a:lvl6pPr marL="914400" indent="-457200" fontAlgn="base">
              <a:spcBef>
                <a:spcPct val="0"/>
              </a:spcBef>
              <a:spcAft>
                <a:spcPct val="0"/>
              </a:spcAft>
              <a:defRPr sz="2400">
                <a:solidFill>
                  <a:schemeClr val="tx1"/>
                </a:solidFill>
                <a:latin typeface="Times New Roman" pitchFamily="18" charset="0"/>
              </a:defRPr>
            </a:lvl6pPr>
            <a:lvl7pPr marL="1371600" indent="-457200" fontAlgn="base">
              <a:spcBef>
                <a:spcPct val="0"/>
              </a:spcBef>
              <a:spcAft>
                <a:spcPct val="0"/>
              </a:spcAft>
              <a:defRPr sz="2400">
                <a:solidFill>
                  <a:schemeClr val="tx1"/>
                </a:solidFill>
                <a:latin typeface="Times New Roman" pitchFamily="18" charset="0"/>
              </a:defRPr>
            </a:lvl7pPr>
            <a:lvl8pPr marL="1828800" indent="-457200" fontAlgn="base">
              <a:spcBef>
                <a:spcPct val="0"/>
              </a:spcBef>
              <a:spcAft>
                <a:spcPct val="0"/>
              </a:spcAft>
              <a:defRPr sz="2400">
                <a:solidFill>
                  <a:schemeClr val="tx1"/>
                </a:solidFill>
                <a:latin typeface="Times New Roman" pitchFamily="18" charset="0"/>
              </a:defRPr>
            </a:lvl8pPr>
            <a:lvl9pPr marL="2286000" indent="-457200" fontAlgn="base">
              <a:spcBef>
                <a:spcPct val="0"/>
              </a:spcBef>
              <a:spcAft>
                <a:spcPct val="0"/>
              </a:spcAft>
              <a:defRPr sz="2400">
                <a:solidFill>
                  <a:schemeClr val="tx1"/>
                </a:solidFill>
                <a:latin typeface="Times New Roman" pitchFamily="18" charset="0"/>
              </a:defRPr>
            </a:lvl9pPr>
          </a:lstStyle>
          <a:p>
            <a:r>
              <a:rPr kumimoji="0" lang="pt-BR" altLang="pt-BR" b="1">
                <a:solidFill>
                  <a:srgbClr val="993300"/>
                </a:solidFill>
                <a:latin typeface="Arial" charset="0"/>
                <a:cs typeface="Times New Roman" pitchFamily="18" charset="0"/>
              </a:rPr>
              <a:t>3. </a:t>
            </a:r>
            <a:r>
              <a:rPr kumimoji="0" lang="pt-BR" altLang="pt-BR" b="1">
                <a:solidFill>
                  <a:srgbClr val="993300"/>
                </a:solidFill>
                <a:latin typeface="Arial" charset="0"/>
              </a:rPr>
              <a:t>Importância da negociação dos trade-offs para o estabelecimento das prioridades competitivas</a:t>
            </a:r>
          </a:p>
        </p:txBody>
      </p:sp>
    </p:spTree>
    <p:extLst>
      <p:ext uri="{BB962C8B-B14F-4D97-AF65-F5344CB8AC3E}">
        <p14:creationId xmlns:p14="http://schemas.microsoft.com/office/powerpoint/2010/main" val="30271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55</a:t>
            </a:fld>
            <a:endParaRPr lang="pt-BR" sz="1600" b="1" dirty="0">
              <a:solidFill>
                <a:schemeClr val="tx1"/>
              </a:solidFill>
              <a:latin typeface="+mj-lt"/>
            </a:endParaRPr>
          </a:p>
        </p:txBody>
      </p:sp>
      <p:sp>
        <p:nvSpPr>
          <p:cNvPr id="3" name="Rectangle 2"/>
          <p:cNvSpPr txBox="1">
            <a:spLocks noChangeArrowheads="1"/>
          </p:cNvSpPr>
          <p:nvPr/>
        </p:nvSpPr>
        <p:spPr>
          <a:xfrm>
            <a:off x="198438" y="592410"/>
            <a:ext cx="8748712" cy="5762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2700" smtClean="0">
                <a:solidFill>
                  <a:srgbClr val="CC0099"/>
                </a:solidFill>
                <a:latin typeface="Arial" charset="0"/>
              </a:rPr>
              <a:t>AMPLITUDE DA MANUFATURA E DA PRODUÇÃO</a:t>
            </a:r>
            <a:endParaRPr lang="pt-BR" altLang="pt-BR" sz="2700">
              <a:solidFill>
                <a:srgbClr val="CC0099"/>
              </a:solidFill>
              <a:latin typeface="Arial" charset="0"/>
            </a:endParaRPr>
          </a:p>
        </p:txBody>
      </p:sp>
      <p:sp>
        <p:nvSpPr>
          <p:cNvPr id="5" name="Rectangle 3"/>
          <p:cNvSpPr>
            <a:spLocks noChangeArrowheads="1"/>
          </p:cNvSpPr>
          <p:nvPr/>
        </p:nvSpPr>
        <p:spPr bwMode="auto">
          <a:xfrm>
            <a:off x="577850" y="1198835"/>
            <a:ext cx="8097838"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marL="998538" indent="-457200">
              <a:defRPr sz="2400">
                <a:solidFill>
                  <a:schemeClr val="tx1"/>
                </a:solidFill>
                <a:latin typeface="Times New Roman" pitchFamily="18" charset="0"/>
              </a:defRPr>
            </a:lvl2pPr>
            <a:lvl3pPr marL="1635125" indent="-457200">
              <a:defRPr sz="2400">
                <a:solidFill>
                  <a:schemeClr val="tx1"/>
                </a:solidFill>
                <a:latin typeface="Times New Roman" pitchFamily="18" charset="0"/>
              </a:defRPr>
            </a:lvl3pPr>
            <a:lvl4pPr marL="2271713" indent="-457200">
              <a:defRPr sz="2400">
                <a:solidFill>
                  <a:schemeClr val="tx1"/>
                </a:solidFill>
                <a:latin typeface="Times New Roman" pitchFamily="18" charset="0"/>
              </a:defRPr>
            </a:lvl4pPr>
            <a:lvl5pPr marL="2908300" indent="-457200">
              <a:defRPr sz="2400">
                <a:solidFill>
                  <a:schemeClr val="tx1"/>
                </a:solidFill>
                <a:latin typeface="Times New Roman" pitchFamily="18" charset="0"/>
              </a:defRPr>
            </a:lvl5pPr>
            <a:lvl6pPr marL="3365500" indent="-457200" fontAlgn="base">
              <a:spcBef>
                <a:spcPct val="0"/>
              </a:spcBef>
              <a:spcAft>
                <a:spcPct val="0"/>
              </a:spcAft>
              <a:defRPr sz="2400">
                <a:solidFill>
                  <a:schemeClr val="tx1"/>
                </a:solidFill>
                <a:latin typeface="Times New Roman" pitchFamily="18" charset="0"/>
              </a:defRPr>
            </a:lvl6pPr>
            <a:lvl7pPr marL="3822700" indent="-457200" fontAlgn="base">
              <a:spcBef>
                <a:spcPct val="0"/>
              </a:spcBef>
              <a:spcAft>
                <a:spcPct val="0"/>
              </a:spcAft>
              <a:defRPr sz="2400">
                <a:solidFill>
                  <a:schemeClr val="tx1"/>
                </a:solidFill>
                <a:latin typeface="Times New Roman" pitchFamily="18" charset="0"/>
              </a:defRPr>
            </a:lvl7pPr>
            <a:lvl8pPr marL="4279900" indent="-457200" fontAlgn="base">
              <a:spcBef>
                <a:spcPct val="0"/>
              </a:spcBef>
              <a:spcAft>
                <a:spcPct val="0"/>
              </a:spcAft>
              <a:defRPr sz="2400">
                <a:solidFill>
                  <a:schemeClr val="tx1"/>
                </a:solidFill>
                <a:latin typeface="Times New Roman" pitchFamily="18" charset="0"/>
              </a:defRPr>
            </a:lvl8pPr>
            <a:lvl9pPr marL="4737100" indent="-457200" fontAlgn="base">
              <a:spcBef>
                <a:spcPct val="0"/>
              </a:spcBef>
              <a:spcAft>
                <a:spcPct val="0"/>
              </a:spcAft>
              <a:defRPr sz="2400">
                <a:solidFill>
                  <a:schemeClr val="tx1"/>
                </a:solidFill>
                <a:latin typeface="Times New Roman" pitchFamily="18" charset="0"/>
              </a:defRPr>
            </a:lvl9pPr>
          </a:lstStyle>
          <a:p>
            <a:r>
              <a:rPr kumimoji="0" lang="pt-BR" altLang="pt-BR" b="1" dirty="0">
                <a:solidFill>
                  <a:srgbClr val="0000FF"/>
                </a:solidFill>
                <a:latin typeface="Arial" charset="0"/>
              </a:rPr>
              <a:t>Segundo Drucker (1990, p.100-101), "ao se definir manufatura como o processo que converte coisas em satisfações econômicas, torna-se claro que o ato de produzir não termina quando o produto deixa a empresa.  A distribuição física e os serviços ainda são parte do processo de produção e deveriam ser integrados nele, coordenados com ele, gerenciados junto com ele.  Já se reconhece amplamente que os serviços relativos aos produtos manufaturados devem ser uma importante consideração durante seu projeto e produção".</a:t>
            </a:r>
            <a:r>
              <a:rPr kumimoji="0" lang="pt-BR" altLang="pt-BR" dirty="0">
                <a:solidFill>
                  <a:srgbClr val="0000FF"/>
                </a:solidFill>
                <a:latin typeface="Arial" charset="0"/>
              </a:rPr>
              <a:t> </a:t>
            </a:r>
          </a:p>
        </p:txBody>
      </p:sp>
      <p:sp>
        <p:nvSpPr>
          <p:cNvPr id="6" name="Rectangle 5"/>
          <p:cNvSpPr>
            <a:spLocks noChangeArrowheads="1"/>
          </p:cNvSpPr>
          <p:nvPr/>
        </p:nvSpPr>
        <p:spPr bwMode="auto">
          <a:xfrm>
            <a:off x="539750" y="5481910"/>
            <a:ext cx="82073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2400" b="1" dirty="0">
                <a:latin typeface="+mj-lt"/>
              </a:rPr>
              <a:t>DRUCKER, P. F.   The emerging theory of manufacturing.  </a:t>
            </a:r>
            <a:r>
              <a:rPr lang="pt-BR" altLang="pt-BR" sz="2400" b="1" i="1" dirty="0">
                <a:latin typeface="+mj-lt"/>
              </a:rPr>
              <a:t>Harvard Business </a:t>
            </a:r>
            <a:r>
              <a:rPr lang="pt-BR" altLang="pt-BR" sz="2400" b="1" i="1" dirty="0" err="1">
                <a:latin typeface="+mj-lt"/>
              </a:rPr>
              <a:t>Review</a:t>
            </a:r>
            <a:r>
              <a:rPr lang="pt-BR" altLang="pt-BR" sz="2400" b="1" dirty="0">
                <a:latin typeface="+mj-lt"/>
              </a:rPr>
              <a:t>, v.68, n.3, p.94-102, maio/jun., 1990.</a:t>
            </a:r>
            <a:r>
              <a:rPr lang="pt-BR" altLang="pt-BR" sz="2400" dirty="0">
                <a:latin typeface="+mj-lt"/>
              </a:rPr>
              <a:t> </a:t>
            </a:r>
          </a:p>
        </p:txBody>
      </p:sp>
    </p:spTree>
    <p:extLst>
      <p:ext uri="{BB962C8B-B14F-4D97-AF65-F5344CB8AC3E}">
        <p14:creationId xmlns:p14="http://schemas.microsoft.com/office/powerpoint/2010/main" val="656386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244408" y="6356350"/>
            <a:ext cx="442392" cy="365125"/>
          </a:xfrm>
        </p:spPr>
        <p:txBody>
          <a:bodyPr/>
          <a:lstStyle/>
          <a:p>
            <a:fld id="{B92B09ED-5DCD-4173-ADD3-38C51F4AE414}" type="slidenum">
              <a:rPr lang="pt-BR" sz="1600" b="1" smtClean="0">
                <a:solidFill>
                  <a:schemeClr val="tx1"/>
                </a:solidFill>
                <a:latin typeface="+mj-lt"/>
              </a:rPr>
              <a:t>56</a:t>
            </a:fld>
            <a:endParaRPr lang="pt-BR" sz="1600" b="1" dirty="0">
              <a:solidFill>
                <a:schemeClr val="tx1"/>
              </a:solidFill>
              <a:latin typeface="+mj-lt"/>
            </a:endParaRPr>
          </a:p>
        </p:txBody>
      </p:sp>
      <p:sp>
        <p:nvSpPr>
          <p:cNvPr id="3" name="Rectangle 2"/>
          <p:cNvSpPr>
            <a:spLocks noGrp="1" noChangeArrowheads="1"/>
          </p:cNvSpPr>
          <p:nvPr>
            <p:ph type="title"/>
          </p:nvPr>
        </p:nvSpPr>
        <p:spPr>
          <a:xfrm>
            <a:off x="906463" y="800100"/>
            <a:ext cx="6408737" cy="630238"/>
          </a:xfrm>
        </p:spPr>
        <p:txBody>
          <a:bodyPr>
            <a:normAutofit/>
          </a:bodyPr>
          <a:lstStyle/>
          <a:p>
            <a:pPr algn="ctr"/>
            <a:r>
              <a:rPr lang="pt-BR" altLang="pt-BR" sz="2800" b="1" dirty="0">
                <a:solidFill>
                  <a:srgbClr val="003399"/>
                </a:solidFill>
                <a:latin typeface="Arial" charset="0"/>
              </a:rPr>
              <a:t>CICLO PRODUTIVO</a:t>
            </a:r>
          </a:p>
        </p:txBody>
      </p:sp>
      <p:sp>
        <p:nvSpPr>
          <p:cNvPr id="4" name="Rectangle 3"/>
          <p:cNvSpPr>
            <a:spLocks noChangeArrowheads="1"/>
          </p:cNvSpPr>
          <p:nvPr/>
        </p:nvSpPr>
        <p:spPr bwMode="auto">
          <a:xfrm>
            <a:off x="1158875" y="3868738"/>
            <a:ext cx="1358900" cy="1236662"/>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000080"/>
                </a:solidFill>
              </a:rPr>
              <a:t>Pesquisa</a:t>
            </a:r>
          </a:p>
          <a:p>
            <a:pPr algn="ctr" eaLnBrk="0" hangingPunct="0"/>
            <a:r>
              <a:rPr kumimoji="0" lang="pt-BR" altLang="pt-BR" sz="1700" b="1">
                <a:solidFill>
                  <a:srgbClr val="000080"/>
                </a:solidFill>
              </a:rPr>
              <a:t>Básica e</a:t>
            </a:r>
          </a:p>
          <a:p>
            <a:pPr algn="ctr" eaLnBrk="0" hangingPunct="0"/>
            <a:r>
              <a:rPr kumimoji="0" lang="pt-BR" altLang="pt-BR" sz="1700" b="1">
                <a:solidFill>
                  <a:srgbClr val="000080"/>
                </a:solidFill>
              </a:rPr>
              <a:t>Aplicada</a:t>
            </a:r>
          </a:p>
        </p:txBody>
      </p:sp>
      <p:sp>
        <p:nvSpPr>
          <p:cNvPr id="5" name="Rectangle 4"/>
          <p:cNvSpPr>
            <a:spLocks noChangeArrowheads="1"/>
          </p:cNvSpPr>
          <p:nvPr/>
        </p:nvSpPr>
        <p:spPr bwMode="auto">
          <a:xfrm>
            <a:off x="2673350" y="3890963"/>
            <a:ext cx="1317625" cy="1227137"/>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008000"/>
                </a:solidFill>
              </a:rPr>
              <a:t>Engenharia</a:t>
            </a:r>
          </a:p>
          <a:p>
            <a:pPr algn="ctr" eaLnBrk="0" hangingPunct="0"/>
            <a:r>
              <a:rPr kumimoji="0" lang="pt-BR" altLang="pt-BR" sz="1700" b="1">
                <a:solidFill>
                  <a:srgbClr val="008000"/>
                </a:solidFill>
              </a:rPr>
              <a:t>de</a:t>
            </a:r>
          </a:p>
          <a:p>
            <a:pPr algn="ctr" eaLnBrk="0" hangingPunct="0"/>
            <a:r>
              <a:rPr kumimoji="0" lang="pt-BR" altLang="pt-BR" sz="1700" b="1">
                <a:solidFill>
                  <a:srgbClr val="008000"/>
                </a:solidFill>
              </a:rPr>
              <a:t>Produto</a:t>
            </a:r>
            <a:endParaRPr kumimoji="0" lang="pt-BR" altLang="pt-BR" b="1">
              <a:solidFill>
                <a:schemeClr val="tx1"/>
              </a:solidFill>
            </a:endParaRPr>
          </a:p>
        </p:txBody>
      </p:sp>
      <p:sp>
        <p:nvSpPr>
          <p:cNvPr id="6" name="Rectangle 5"/>
          <p:cNvSpPr>
            <a:spLocks noChangeArrowheads="1"/>
          </p:cNvSpPr>
          <p:nvPr/>
        </p:nvSpPr>
        <p:spPr bwMode="auto">
          <a:xfrm>
            <a:off x="4151313" y="3890963"/>
            <a:ext cx="1319212" cy="1227137"/>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0000FF"/>
                </a:solidFill>
              </a:rPr>
              <a:t>Engenharia</a:t>
            </a:r>
          </a:p>
          <a:p>
            <a:pPr algn="ctr" eaLnBrk="0" hangingPunct="0"/>
            <a:r>
              <a:rPr kumimoji="0" lang="pt-BR" altLang="pt-BR" sz="1700" b="1">
                <a:solidFill>
                  <a:srgbClr val="0000FF"/>
                </a:solidFill>
              </a:rPr>
              <a:t>de</a:t>
            </a:r>
          </a:p>
          <a:p>
            <a:pPr algn="ctr" eaLnBrk="0" hangingPunct="0"/>
            <a:r>
              <a:rPr kumimoji="0" lang="pt-BR" altLang="pt-BR" sz="1700" b="1">
                <a:solidFill>
                  <a:srgbClr val="0000FF"/>
                </a:solidFill>
              </a:rPr>
              <a:t>Fabricação</a:t>
            </a:r>
            <a:endParaRPr kumimoji="0" lang="pt-BR" altLang="pt-BR" sz="1700">
              <a:solidFill>
                <a:schemeClr val="tx1"/>
              </a:solidFill>
            </a:endParaRPr>
          </a:p>
        </p:txBody>
      </p:sp>
      <p:sp>
        <p:nvSpPr>
          <p:cNvPr id="8" name="Rectangle 6"/>
          <p:cNvSpPr>
            <a:spLocks noChangeArrowheads="1"/>
          </p:cNvSpPr>
          <p:nvPr/>
        </p:nvSpPr>
        <p:spPr bwMode="auto">
          <a:xfrm>
            <a:off x="5643563" y="3889375"/>
            <a:ext cx="1257300" cy="1243013"/>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FF0000"/>
                </a:solidFill>
              </a:rPr>
              <a:t>Engenharia</a:t>
            </a:r>
          </a:p>
          <a:p>
            <a:pPr algn="ctr" eaLnBrk="0" hangingPunct="0"/>
            <a:r>
              <a:rPr kumimoji="0" lang="pt-BR" altLang="pt-BR" sz="1700" b="1">
                <a:solidFill>
                  <a:srgbClr val="FF0000"/>
                </a:solidFill>
              </a:rPr>
              <a:t>de</a:t>
            </a:r>
            <a:endParaRPr kumimoji="0" lang="pt-BR" altLang="pt-BR" b="1">
              <a:solidFill>
                <a:srgbClr val="FF0000"/>
              </a:solidFill>
            </a:endParaRPr>
          </a:p>
          <a:p>
            <a:pPr algn="ctr" eaLnBrk="0" hangingPunct="0"/>
            <a:r>
              <a:rPr kumimoji="0" lang="pt-BR" altLang="pt-BR" b="1">
                <a:solidFill>
                  <a:srgbClr val="FF0000"/>
                </a:solidFill>
              </a:rPr>
              <a:t>Produção</a:t>
            </a:r>
          </a:p>
        </p:txBody>
      </p:sp>
      <p:sp>
        <p:nvSpPr>
          <p:cNvPr id="9" name="Rectangle 7"/>
          <p:cNvSpPr>
            <a:spLocks noChangeArrowheads="1"/>
          </p:cNvSpPr>
          <p:nvPr/>
        </p:nvSpPr>
        <p:spPr bwMode="auto">
          <a:xfrm>
            <a:off x="7032625" y="3905250"/>
            <a:ext cx="1006475" cy="1227138"/>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800080"/>
                </a:solidFill>
              </a:rPr>
              <a:t>Logística</a:t>
            </a:r>
          </a:p>
          <a:p>
            <a:pPr algn="ctr" eaLnBrk="0" hangingPunct="0"/>
            <a:r>
              <a:rPr kumimoji="0" lang="pt-BR" altLang="pt-BR" sz="1700" b="1">
                <a:solidFill>
                  <a:srgbClr val="800080"/>
                </a:solidFill>
              </a:rPr>
              <a:t>e Serviços</a:t>
            </a:r>
            <a:endParaRPr kumimoji="0" lang="pt-BR" altLang="pt-BR">
              <a:solidFill>
                <a:schemeClr val="tx1"/>
              </a:solidFill>
            </a:endParaRPr>
          </a:p>
        </p:txBody>
      </p:sp>
      <p:sp>
        <p:nvSpPr>
          <p:cNvPr id="10" name="Rectangle 8"/>
          <p:cNvSpPr>
            <a:spLocks noChangeArrowheads="1"/>
          </p:cNvSpPr>
          <p:nvPr/>
        </p:nvSpPr>
        <p:spPr bwMode="auto">
          <a:xfrm>
            <a:off x="6873875" y="2719388"/>
            <a:ext cx="1154113" cy="420687"/>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FF00FF"/>
                </a:solidFill>
              </a:rPr>
              <a:t>Marketing</a:t>
            </a:r>
          </a:p>
        </p:txBody>
      </p:sp>
      <p:sp>
        <p:nvSpPr>
          <p:cNvPr id="11" name="Line 9"/>
          <p:cNvSpPr>
            <a:spLocks noChangeShapeType="1"/>
          </p:cNvSpPr>
          <p:nvPr/>
        </p:nvSpPr>
        <p:spPr bwMode="auto">
          <a:xfrm>
            <a:off x="1011238" y="4464050"/>
            <a:ext cx="141287"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2" name="Line 10"/>
          <p:cNvSpPr>
            <a:spLocks noChangeShapeType="1"/>
          </p:cNvSpPr>
          <p:nvPr/>
        </p:nvSpPr>
        <p:spPr bwMode="auto">
          <a:xfrm>
            <a:off x="2524125" y="4445000"/>
            <a:ext cx="141288" cy="1588"/>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 name="Line 11"/>
          <p:cNvSpPr>
            <a:spLocks noChangeShapeType="1"/>
          </p:cNvSpPr>
          <p:nvPr/>
        </p:nvSpPr>
        <p:spPr bwMode="auto">
          <a:xfrm>
            <a:off x="8031163" y="4502150"/>
            <a:ext cx="141287"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4" name="Line 12"/>
          <p:cNvSpPr>
            <a:spLocks noChangeShapeType="1"/>
          </p:cNvSpPr>
          <p:nvPr/>
        </p:nvSpPr>
        <p:spPr bwMode="auto">
          <a:xfrm>
            <a:off x="8035925" y="2911475"/>
            <a:ext cx="141288"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5" name="Line 13"/>
          <p:cNvSpPr>
            <a:spLocks noChangeShapeType="1"/>
          </p:cNvSpPr>
          <p:nvPr/>
        </p:nvSpPr>
        <p:spPr bwMode="auto">
          <a:xfrm>
            <a:off x="6897688" y="4502150"/>
            <a:ext cx="141287"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6" name="Line 14"/>
          <p:cNvSpPr>
            <a:spLocks noChangeShapeType="1"/>
          </p:cNvSpPr>
          <p:nvPr/>
        </p:nvSpPr>
        <p:spPr bwMode="auto">
          <a:xfrm>
            <a:off x="4003675" y="4445000"/>
            <a:ext cx="138113"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 name="Line 15"/>
          <p:cNvSpPr>
            <a:spLocks noChangeShapeType="1"/>
          </p:cNvSpPr>
          <p:nvPr/>
        </p:nvSpPr>
        <p:spPr bwMode="auto">
          <a:xfrm>
            <a:off x="5487988" y="4489450"/>
            <a:ext cx="139700"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8" name="Text Box 16"/>
          <p:cNvSpPr txBox="1">
            <a:spLocks noChangeArrowheads="1"/>
          </p:cNvSpPr>
          <p:nvPr/>
        </p:nvSpPr>
        <p:spPr bwMode="auto">
          <a:xfrm>
            <a:off x="8174038" y="2133600"/>
            <a:ext cx="542925" cy="3657600"/>
          </a:xfrm>
          <a:prstGeom prst="rect">
            <a:avLst/>
          </a:prstGeom>
          <a:noFill/>
          <a:ln w="2857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pt-BR" altLang="pt-BR" sz="2200" b="1">
              <a:solidFill>
                <a:srgbClr val="0000FF"/>
              </a:solidFill>
            </a:endParaRPr>
          </a:p>
          <a:p>
            <a:pPr algn="ctr" eaLnBrk="0" hangingPunct="0"/>
            <a:endParaRPr kumimoji="0" lang="pt-BR" altLang="pt-BR" sz="1600" b="1">
              <a:solidFill>
                <a:srgbClr val="0000FF"/>
              </a:solidFill>
            </a:endParaRPr>
          </a:p>
          <a:p>
            <a:pPr algn="ctr" eaLnBrk="0" hangingPunct="0"/>
            <a:r>
              <a:rPr kumimoji="0" lang="pt-BR" altLang="pt-BR" sz="2200" b="1">
                <a:solidFill>
                  <a:srgbClr val="0000FF"/>
                </a:solidFill>
              </a:rPr>
              <a:t>MERCADO</a:t>
            </a:r>
          </a:p>
        </p:txBody>
      </p:sp>
      <p:sp>
        <p:nvSpPr>
          <p:cNvPr id="19" name="Text Box 17"/>
          <p:cNvSpPr txBox="1">
            <a:spLocks noChangeArrowheads="1"/>
          </p:cNvSpPr>
          <p:nvPr/>
        </p:nvSpPr>
        <p:spPr bwMode="auto">
          <a:xfrm>
            <a:off x="457200" y="2133600"/>
            <a:ext cx="542925" cy="3657600"/>
          </a:xfrm>
          <a:prstGeom prst="rect">
            <a:avLst/>
          </a:prstGeom>
          <a:noFill/>
          <a:ln w="2857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pt-BR" altLang="pt-BR" sz="2200" b="1">
              <a:solidFill>
                <a:srgbClr val="0000FF"/>
              </a:solidFill>
            </a:endParaRPr>
          </a:p>
          <a:p>
            <a:pPr algn="ctr" eaLnBrk="0" hangingPunct="0"/>
            <a:endParaRPr kumimoji="0" lang="pt-BR" altLang="pt-BR" sz="1600" b="1">
              <a:solidFill>
                <a:srgbClr val="0000FF"/>
              </a:solidFill>
            </a:endParaRPr>
          </a:p>
          <a:p>
            <a:pPr algn="ctr" eaLnBrk="0" hangingPunct="0"/>
            <a:r>
              <a:rPr kumimoji="0" lang="pt-BR" altLang="pt-BR" sz="2200" b="1">
                <a:solidFill>
                  <a:srgbClr val="0000FF"/>
                </a:solidFill>
              </a:rPr>
              <a:t>MERCADO</a:t>
            </a:r>
          </a:p>
        </p:txBody>
      </p:sp>
      <p:sp>
        <p:nvSpPr>
          <p:cNvPr id="20" name="Line 18"/>
          <p:cNvSpPr>
            <a:spLocks noChangeShapeType="1"/>
          </p:cNvSpPr>
          <p:nvPr/>
        </p:nvSpPr>
        <p:spPr bwMode="auto">
          <a:xfrm flipV="1">
            <a:off x="1774825" y="3111500"/>
            <a:ext cx="1588" cy="615950"/>
          </a:xfrm>
          <a:prstGeom prst="line">
            <a:avLst/>
          </a:prstGeom>
          <a:noFill/>
          <a:ln w="28575">
            <a:solidFill>
              <a:srgbClr val="333399"/>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nvGrpSpPr>
          <p:cNvPr id="21" name="Group 19"/>
          <p:cNvGrpSpPr>
            <a:grpSpLocks/>
          </p:cNvGrpSpPr>
          <p:nvPr/>
        </p:nvGrpSpPr>
        <p:grpSpPr bwMode="auto">
          <a:xfrm>
            <a:off x="2373313" y="2840038"/>
            <a:ext cx="673100" cy="822325"/>
            <a:chOff x="1495" y="1789"/>
            <a:chExt cx="424" cy="518"/>
          </a:xfrm>
        </p:grpSpPr>
        <p:sp>
          <p:nvSpPr>
            <p:cNvPr id="22" name="Line 20"/>
            <p:cNvSpPr>
              <a:spLocks noChangeShapeType="1"/>
            </p:cNvSpPr>
            <p:nvPr/>
          </p:nvSpPr>
          <p:spPr bwMode="auto">
            <a:xfrm>
              <a:off x="1495" y="1790"/>
              <a:ext cx="42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3" name="Line 21"/>
            <p:cNvSpPr>
              <a:spLocks noChangeShapeType="1"/>
            </p:cNvSpPr>
            <p:nvPr/>
          </p:nvSpPr>
          <p:spPr bwMode="auto">
            <a:xfrm>
              <a:off x="1912" y="1789"/>
              <a:ext cx="0" cy="518"/>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sp>
        <p:nvSpPr>
          <p:cNvPr id="24" name="Rectangle 22"/>
          <p:cNvSpPr>
            <a:spLocks noChangeArrowheads="1"/>
          </p:cNvSpPr>
          <p:nvPr/>
        </p:nvSpPr>
        <p:spPr bwMode="auto">
          <a:xfrm>
            <a:off x="1152525" y="2703513"/>
            <a:ext cx="1208088" cy="420687"/>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700" b="1">
                <a:solidFill>
                  <a:srgbClr val="FF00FF"/>
                </a:solidFill>
              </a:rPr>
              <a:t>Marketing</a:t>
            </a:r>
          </a:p>
        </p:txBody>
      </p:sp>
      <p:sp>
        <p:nvSpPr>
          <p:cNvPr id="25" name="Line 23"/>
          <p:cNvSpPr>
            <a:spLocks noChangeShapeType="1"/>
          </p:cNvSpPr>
          <p:nvPr/>
        </p:nvSpPr>
        <p:spPr bwMode="auto">
          <a:xfrm>
            <a:off x="1011238" y="2897188"/>
            <a:ext cx="141287" cy="0"/>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nvGrpSpPr>
          <p:cNvPr id="26" name="Group 24"/>
          <p:cNvGrpSpPr>
            <a:grpSpLocks/>
          </p:cNvGrpSpPr>
          <p:nvPr/>
        </p:nvGrpSpPr>
        <p:grpSpPr bwMode="auto">
          <a:xfrm>
            <a:off x="1000125" y="2605088"/>
            <a:ext cx="5294313" cy="1281112"/>
            <a:chOff x="630" y="912"/>
            <a:chExt cx="3335" cy="807"/>
          </a:xfrm>
        </p:grpSpPr>
        <p:sp>
          <p:nvSpPr>
            <p:cNvPr id="27" name="Line 25"/>
            <p:cNvSpPr>
              <a:spLocks noChangeShapeType="1"/>
            </p:cNvSpPr>
            <p:nvPr/>
          </p:nvSpPr>
          <p:spPr bwMode="auto">
            <a:xfrm flipH="1">
              <a:off x="630" y="912"/>
              <a:ext cx="3335"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8" name="Group 26"/>
            <p:cNvGrpSpPr>
              <a:grpSpLocks/>
            </p:cNvGrpSpPr>
            <p:nvPr/>
          </p:nvGrpSpPr>
          <p:grpSpPr bwMode="auto">
            <a:xfrm>
              <a:off x="2248" y="912"/>
              <a:ext cx="1713" cy="807"/>
              <a:chOff x="2248" y="1504"/>
              <a:chExt cx="1713" cy="807"/>
            </a:xfrm>
          </p:grpSpPr>
          <p:sp>
            <p:nvSpPr>
              <p:cNvPr id="29" name="Line 27"/>
              <p:cNvSpPr>
                <a:spLocks noChangeShapeType="1"/>
              </p:cNvSpPr>
              <p:nvPr/>
            </p:nvSpPr>
            <p:spPr bwMode="auto">
              <a:xfrm>
                <a:off x="2248" y="1505"/>
                <a:ext cx="0" cy="806"/>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0" name="Line 28"/>
              <p:cNvSpPr>
                <a:spLocks noChangeShapeType="1"/>
              </p:cNvSpPr>
              <p:nvPr/>
            </p:nvSpPr>
            <p:spPr bwMode="auto">
              <a:xfrm>
                <a:off x="3961" y="1504"/>
                <a:ext cx="0" cy="806"/>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1" name="Line 29"/>
              <p:cNvSpPr>
                <a:spLocks noChangeShapeType="1"/>
              </p:cNvSpPr>
              <p:nvPr/>
            </p:nvSpPr>
            <p:spPr bwMode="auto">
              <a:xfrm>
                <a:off x="3041" y="1504"/>
                <a:ext cx="0" cy="806"/>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32" name="Line 30"/>
          <p:cNvSpPr>
            <a:spLocks noChangeShapeType="1"/>
          </p:cNvSpPr>
          <p:nvPr/>
        </p:nvSpPr>
        <p:spPr bwMode="auto">
          <a:xfrm flipV="1">
            <a:off x="7489825" y="3201988"/>
            <a:ext cx="0" cy="615950"/>
          </a:xfrm>
          <a:prstGeom prst="line">
            <a:avLst/>
          </a:prstGeom>
          <a:noFill/>
          <a:ln w="28575">
            <a:solidFill>
              <a:srgbClr val="333399"/>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nvGrpSpPr>
          <p:cNvPr id="33" name="Group 31"/>
          <p:cNvGrpSpPr>
            <a:grpSpLocks/>
          </p:cNvGrpSpPr>
          <p:nvPr/>
        </p:nvGrpSpPr>
        <p:grpSpPr bwMode="auto">
          <a:xfrm>
            <a:off x="1673225" y="5137150"/>
            <a:ext cx="5821363" cy="368300"/>
            <a:chOff x="1054" y="3236"/>
            <a:chExt cx="3667" cy="232"/>
          </a:xfrm>
        </p:grpSpPr>
        <p:sp>
          <p:nvSpPr>
            <p:cNvPr id="34" name="Line 32"/>
            <p:cNvSpPr>
              <a:spLocks noChangeShapeType="1"/>
            </p:cNvSpPr>
            <p:nvPr/>
          </p:nvSpPr>
          <p:spPr bwMode="auto">
            <a:xfrm>
              <a:off x="1054" y="3468"/>
              <a:ext cx="3667" cy="0"/>
            </a:xfrm>
            <a:prstGeom prst="line">
              <a:avLst/>
            </a:prstGeom>
            <a:noFill/>
            <a:ln w="28575">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35" name="Line 33"/>
            <p:cNvSpPr>
              <a:spLocks noChangeShapeType="1"/>
            </p:cNvSpPr>
            <p:nvPr/>
          </p:nvSpPr>
          <p:spPr bwMode="auto">
            <a:xfrm flipV="1">
              <a:off x="1061" y="3272"/>
              <a:ext cx="1" cy="195"/>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36" name="Line 34"/>
            <p:cNvSpPr>
              <a:spLocks noChangeShapeType="1"/>
            </p:cNvSpPr>
            <p:nvPr/>
          </p:nvSpPr>
          <p:spPr bwMode="auto">
            <a:xfrm flipV="1">
              <a:off x="2107" y="3264"/>
              <a:ext cx="0" cy="196"/>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37" name="Line 35"/>
            <p:cNvSpPr>
              <a:spLocks noChangeShapeType="1"/>
            </p:cNvSpPr>
            <p:nvPr/>
          </p:nvSpPr>
          <p:spPr bwMode="auto">
            <a:xfrm flipV="1">
              <a:off x="3024" y="3264"/>
              <a:ext cx="0" cy="196"/>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38" name="Line 36"/>
            <p:cNvSpPr>
              <a:spLocks noChangeShapeType="1"/>
            </p:cNvSpPr>
            <p:nvPr/>
          </p:nvSpPr>
          <p:spPr bwMode="auto">
            <a:xfrm flipV="1">
              <a:off x="4048" y="3264"/>
              <a:ext cx="0" cy="195"/>
            </a:xfrm>
            <a:prstGeom prst="line">
              <a:avLst/>
            </a:prstGeom>
            <a:noFill/>
            <a:ln w="28575">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39" name="Line 37"/>
            <p:cNvSpPr>
              <a:spLocks noChangeShapeType="1"/>
            </p:cNvSpPr>
            <p:nvPr/>
          </p:nvSpPr>
          <p:spPr bwMode="auto">
            <a:xfrm>
              <a:off x="4713" y="3236"/>
              <a:ext cx="0" cy="2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0" name="Text Box 38"/>
          <p:cNvSpPr txBox="1">
            <a:spLocks noChangeArrowheads="1"/>
          </p:cNvSpPr>
          <p:nvPr/>
        </p:nvSpPr>
        <p:spPr bwMode="auto">
          <a:xfrm>
            <a:off x="3733800" y="1828800"/>
            <a:ext cx="1676400" cy="425450"/>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2000" b="1">
                <a:solidFill>
                  <a:srgbClr val="003399"/>
                </a:solidFill>
              </a:rPr>
              <a:t>Qualidade</a:t>
            </a:r>
          </a:p>
        </p:txBody>
      </p:sp>
      <p:sp>
        <p:nvSpPr>
          <p:cNvPr id="41" name="Line 39"/>
          <p:cNvSpPr>
            <a:spLocks noChangeShapeType="1"/>
          </p:cNvSpPr>
          <p:nvPr/>
        </p:nvSpPr>
        <p:spPr bwMode="auto">
          <a:xfrm>
            <a:off x="5410200" y="2057400"/>
            <a:ext cx="990600" cy="22860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42" name="Line 40"/>
          <p:cNvSpPr>
            <a:spLocks noChangeShapeType="1"/>
          </p:cNvSpPr>
          <p:nvPr/>
        </p:nvSpPr>
        <p:spPr bwMode="auto">
          <a:xfrm flipH="1">
            <a:off x="2819400" y="2057400"/>
            <a:ext cx="914400" cy="22860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43" name="Line 41"/>
          <p:cNvSpPr>
            <a:spLocks noChangeShapeType="1"/>
          </p:cNvSpPr>
          <p:nvPr/>
        </p:nvSpPr>
        <p:spPr bwMode="auto">
          <a:xfrm flipH="1">
            <a:off x="3124200" y="2241550"/>
            <a:ext cx="838200" cy="28575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44" name="Line 42"/>
          <p:cNvSpPr>
            <a:spLocks noChangeShapeType="1"/>
          </p:cNvSpPr>
          <p:nvPr/>
        </p:nvSpPr>
        <p:spPr bwMode="auto">
          <a:xfrm flipH="1">
            <a:off x="3962400" y="2241550"/>
            <a:ext cx="304800" cy="28575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45" name="Line 43"/>
          <p:cNvSpPr>
            <a:spLocks noChangeShapeType="1"/>
          </p:cNvSpPr>
          <p:nvPr/>
        </p:nvSpPr>
        <p:spPr bwMode="auto">
          <a:xfrm>
            <a:off x="4572000" y="2241550"/>
            <a:ext cx="0" cy="28575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46" name="Line 44"/>
          <p:cNvSpPr>
            <a:spLocks noChangeShapeType="1"/>
          </p:cNvSpPr>
          <p:nvPr/>
        </p:nvSpPr>
        <p:spPr bwMode="auto">
          <a:xfrm>
            <a:off x="4800600" y="2241550"/>
            <a:ext cx="457200" cy="36195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47" name="Line 45"/>
          <p:cNvSpPr>
            <a:spLocks noChangeShapeType="1"/>
          </p:cNvSpPr>
          <p:nvPr/>
        </p:nvSpPr>
        <p:spPr bwMode="auto">
          <a:xfrm>
            <a:off x="5181600" y="2241550"/>
            <a:ext cx="685800" cy="209550"/>
          </a:xfrm>
          <a:prstGeom prst="line">
            <a:avLst/>
          </a:prstGeom>
          <a:noFill/>
          <a:ln w="28575">
            <a:solidFill>
              <a:srgbClr val="00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Tree>
    <p:extLst>
      <p:ext uri="{BB962C8B-B14F-4D97-AF65-F5344CB8AC3E}">
        <p14:creationId xmlns:p14="http://schemas.microsoft.com/office/powerpoint/2010/main" val="654531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499"/>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P spid="5" grpId="0" animBg="1" autoUpdateAnimBg="0"/>
      <p:bldP spid="6" grpId="0" animBg="1" autoUpdateAnimBg="0"/>
      <p:bldP spid="8" grpId="0" animBg="1" autoUpdateAnimBg="0"/>
      <p:bldP spid="9" grpId="0" animBg="1" autoUpdateAnimBg="0"/>
      <p:bldP spid="10" grpId="0" animBg="1" autoUpdateAnimBg="0"/>
      <p:bldP spid="11" grpId="0" animBg="1"/>
      <p:bldP spid="12" grpId="0" animBg="1"/>
      <p:bldP spid="13" grpId="0" animBg="1"/>
      <p:bldP spid="14" grpId="0" animBg="1"/>
      <p:bldP spid="15" grpId="0" animBg="1"/>
      <p:bldP spid="16" grpId="0" animBg="1"/>
      <p:bldP spid="17" grpId="0" animBg="1"/>
      <p:bldP spid="18" grpId="0" animBg="1" autoUpdateAnimBg="0"/>
      <p:bldP spid="19" grpId="0" animBg="1" autoUpdateAnimBg="0"/>
      <p:bldP spid="20" grpId="0" animBg="1"/>
      <p:bldP spid="24" grpId="0" animBg="1" autoUpdateAnimBg="0"/>
      <p:bldP spid="25" grpId="0" animBg="1"/>
      <p:bldP spid="32" grpId="0" animBg="1"/>
      <p:bldP spid="40" grpId="0" animBg="1" autoUpdateAnimBg="0"/>
      <p:bldP spid="41" grpId="0" animBg="1"/>
      <p:bldP spid="42" grpId="0" animBg="1"/>
      <p:bldP spid="43" grpId="0" animBg="1"/>
      <p:bldP spid="44" grpId="0" animBg="1"/>
      <p:bldP spid="45" grpId="0" animBg="1"/>
      <p:bldP spid="46" grpId="0" animBg="1"/>
      <p:bldP spid="4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57</a:t>
            </a:fld>
            <a:endParaRPr lang="pt-BR" sz="1600" b="1">
              <a:solidFill>
                <a:schemeClr val="tx1"/>
              </a:solidFill>
              <a:latin typeface="+mj-lt"/>
            </a:endParaRPr>
          </a:p>
        </p:txBody>
      </p:sp>
      <p:sp>
        <p:nvSpPr>
          <p:cNvPr id="3" name="Rectangle 2"/>
          <p:cNvSpPr>
            <a:spLocks noGrp="1" noChangeArrowheads="1"/>
          </p:cNvSpPr>
          <p:nvPr>
            <p:ph type="title"/>
          </p:nvPr>
        </p:nvSpPr>
        <p:spPr>
          <a:xfrm>
            <a:off x="762000" y="304800"/>
            <a:ext cx="7793038" cy="1219200"/>
          </a:xfrm>
        </p:spPr>
        <p:txBody>
          <a:bodyPr/>
          <a:lstStyle/>
          <a:p>
            <a:pPr algn="ctr"/>
            <a:r>
              <a:rPr lang="pt-BR" altLang="pt-BR" sz="2800" b="1">
                <a:solidFill>
                  <a:srgbClr val="003399"/>
                </a:solidFill>
              </a:rPr>
              <a:t>ATIVIDADES DA ÁREA FUNCIONAL DE PRODUÇÃO</a:t>
            </a:r>
          </a:p>
        </p:txBody>
      </p:sp>
      <p:sp>
        <p:nvSpPr>
          <p:cNvPr id="4" name="Rectangle 3"/>
          <p:cNvSpPr>
            <a:spLocks noChangeArrowheads="1"/>
          </p:cNvSpPr>
          <p:nvPr/>
        </p:nvSpPr>
        <p:spPr bwMode="auto">
          <a:xfrm>
            <a:off x="2895600" y="4760913"/>
            <a:ext cx="34290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006600"/>
              </a:buClr>
              <a:buFont typeface="Wingdings" pitchFamily="2" charset="2"/>
              <a:buNone/>
            </a:pPr>
            <a:r>
              <a:rPr kumimoji="0" lang="pt-BR" altLang="pt-BR" sz="1800">
                <a:solidFill>
                  <a:srgbClr val="006600"/>
                </a:solidFill>
                <a:latin typeface="+mj-lt"/>
                <a:cs typeface="Arial" charset="0"/>
              </a:rPr>
              <a:t>Elaboração de processos de fabricação.</a:t>
            </a:r>
          </a:p>
          <a:p>
            <a:pPr>
              <a:buClr>
                <a:srgbClr val="006600"/>
              </a:buClr>
              <a:buFont typeface="Wingdings" pitchFamily="2" charset="2"/>
              <a:buNone/>
            </a:pPr>
            <a:r>
              <a:rPr kumimoji="0" lang="pt-BR" altLang="pt-BR" sz="1800">
                <a:solidFill>
                  <a:srgbClr val="006600"/>
                </a:solidFill>
                <a:latin typeface="+mj-lt"/>
                <a:cs typeface="Arial" charset="0"/>
              </a:rPr>
              <a:t>Seleção e dimensionamento de equipamentos produtivos.</a:t>
            </a:r>
            <a:endParaRPr kumimoji="0" lang="pt-BR" altLang="pt-BR" sz="1800">
              <a:solidFill>
                <a:srgbClr val="006600"/>
              </a:solidFill>
              <a:latin typeface="+mj-lt"/>
              <a:cs typeface="Times New Roman" pitchFamily="18" charset="0"/>
            </a:endParaRPr>
          </a:p>
          <a:p>
            <a:pPr>
              <a:buClr>
                <a:srgbClr val="006600"/>
              </a:buClr>
              <a:buFont typeface="Wingdings" pitchFamily="2" charset="2"/>
              <a:buNone/>
            </a:pPr>
            <a:r>
              <a:rPr kumimoji="0" lang="pt-BR" altLang="pt-BR" sz="1800">
                <a:solidFill>
                  <a:srgbClr val="006600"/>
                </a:solidFill>
                <a:latin typeface="+mj-lt"/>
                <a:cs typeface="Arial" charset="0"/>
              </a:rPr>
              <a:t>Arranjo físico dos recursos produtivos</a:t>
            </a:r>
            <a:r>
              <a:rPr kumimoji="0" lang="pt-BR" altLang="pt-BR" sz="2000">
                <a:solidFill>
                  <a:srgbClr val="006600"/>
                </a:solidFill>
                <a:latin typeface="+mj-lt"/>
                <a:cs typeface="Arial" charset="0"/>
              </a:rPr>
              <a:t>.</a:t>
            </a:r>
            <a:r>
              <a:rPr kumimoji="0" lang="pt-BR" altLang="pt-BR" sz="2000">
                <a:solidFill>
                  <a:srgbClr val="006600"/>
                </a:solidFill>
                <a:latin typeface="+mj-lt"/>
              </a:rPr>
              <a:t> </a:t>
            </a:r>
          </a:p>
        </p:txBody>
      </p:sp>
      <p:sp>
        <p:nvSpPr>
          <p:cNvPr id="5" name="Rectangle 4"/>
          <p:cNvSpPr>
            <a:spLocks noChangeArrowheads="1"/>
          </p:cNvSpPr>
          <p:nvPr/>
        </p:nvSpPr>
        <p:spPr bwMode="auto">
          <a:xfrm>
            <a:off x="381000" y="4760913"/>
            <a:ext cx="25146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000" b="1">
                <a:solidFill>
                  <a:srgbClr val="006600"/>
                </a:solidFill>
                <a:latin typeface="+mj-lt"/>
              </a:rPr>
              <a:t>Desenvolvimento de Processos</a:t>
            </a:r>
          </a:p>
        </p:txBody>
      </p:sp>
      <p:sp>
        <p:nvSpPr>
          <p:cNvPr id="7" name="Rectangle 5"/>
          <p:cNvSpPr>
            <a:spLocks noChangeArrowheads="1"/>
          </p:cNvSpPr>
          <p:nvPr/>
        </p:nvSpPr>
        <p:spPr bwMode="auto">
          <a:xfrm>
            <a:off x="6248400" y="3068638"/>
            <a:ext cx="2514600"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3675" indent="-1936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CC3300"/>
              </a:buClr>
            </a:pPr>
            <a:r>
              <a:rPr kumimoji="0" lang="pt-BR" altLang="pt-BR" sz="2000">
                <a:solidFill>
                  <a:schemeClr val="bg1"/>
                </a:solidFill>
                <a:latin typeface="+mj-lt"/>
              </a:rPr>
              <a:t> </a:t>
            </a:r>
            <a:r>
              <a:rPr kumimoji="0" lang="pt-BR" altLang="pt-BR" sz="2000">
                <a:solidFill>
                  <a:srgbClr val="CC3300"/>
                </a:solidFill>
                <a:latin typeface="+mj-lt"/>
              </a:rPr>
              <a:t>Mix de produtos</a:t>
            </a:r>
          </a:p>
          <a:p>
            <a:pPr>
              <a:buClr>
                <a:srgbClr val="CC3300"/>
              </a:buClr>
            </a:pPr>
            <a:r>
              <a:rPr kumimoji="0" lang="pt-BR" altLang="pt-BR" sz="2000">
                <a:solidFill>
                  <a:srgbClr val="CC3300"/>
                </a:solidFill>
                <a:latin typeface="+mj-lt"/>
              </a:rPr>
              <a:t>Introdução de novos produtos</a:t>
            </a:r>
          </a:p>
          <a:p>
            <a:pPr>
              <a:buClr>
                <a:srgbClr val="CC3300"/>
              </a:buClr>
            </a:pPr>
            <a:r>
              <a:rPr kumimoji="0" lang="pt-BR" altLang="pt-BR" sz="2000">
                <a:solidFill>
                  <a:srgbClr val="CC3300"/>
                </a:solidFill>
                <a:latin typeface="+mj-lt"/>
              </a:rPr>
              <a:t>Introdução de novos serviços</a:t>
            </a:r>
          </a:p>
          <a:p>
            <a:pPr>
              <a:buClr>
                <a:srgbClr val="CC3300"/>
              </a:buClr>
            </a:pPr>
            <a:r>
              <a:rPr kumimoji="0" lang="pt-BR" altLang="pt-BR" sz="2000">
                <a:solidFill>
                  <a:srgbClr val="CC3300"/>
                </a:solidFill>
                <a:latin typeface="+mj-lt"/>
              </a:rPr>
              <a:t>Inovações em processos</a:t>
            </a:r>
          </a:p>
          <a:p>
            <a:endParaRPr kumimoji="0" lang="pt-BR" altLang="pt-BR" sz="2000">
              <a:solidFill>
                <a:schemeClr val="bg1"/>
              </a:solidFill>
              <a:latin typeface="+mj-lt"/>
            </a:endParaRPr>
          </a:p>
        </p:txBody>
      </p:sp>
      <p:sp>
        <p:nvSpPr>
          <p:cNvPr id="8" name="Rectangle 6"/>
          <p:cNvSpPr>
            <a:spLocks noChangeArrowheads="1"/>
          </p:cNvSpPr>
          <p:nvPr/>
        </p:nvSpPr>
        <p:spPr bwMode="auto">
          <a:xfrm>
            <a:off x="2895600" y="2992438"/>
            <a:ext cx="3429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990099"/>
              </a:buClr>
              <a:buFont typeface="Wingdings" pitchFamily="2" charset="2"/>
              <a:buNone/>
            </a:pPr>
            <a:r>
              <a:rPr kumimoji="0" lang="pt-BR" altLang="pt-BR" sz="1800">
                <a:solidFill>
                  <a:srgbClr val="990099"/>
                </a:solidFill>
                <a:latin typeface="+mj-lt"/>
                <a:cs typeface="Arial" charset="0"/>
              </a:rPr>
              <a:t>Projeto de produto a partir das tecnologias desenvolvidas pela área de P &amp; D e/ou da aquisição de tecnologia,</a:t>
            </a:r>
          </a:p>
          <a:p>
            <a:pPr>
              <a:buClr>
                <a:srgbClr val="990099"/>
              </a:buClr>
              <a:buFont typeface="Wingdings" pitchFamily="2" charset="2"/>
              <a:buNone/>
            </a:pPr>
            <a:r>
              <a:rPr kumimoji="0" lang="pt-BR" altLang="pt-BR" sz="1800">
                <a:solidFill>
                  <a:srgbClr val="990099"/>
                </a:solidFill>
                <a:latin typeface="+mj-lt"/>
                <a:cs typeface="Arial" charset="0"/>
              </a:rPr>
              <a:t>   com base nas necessidades levantadas por </a:t>
            </a:r>
            <a:r>
              <a:rPr kumimoji="0" lang="pt-BR" altLang="pt-BR" sz="1800" i="1">
                <a:solidFill>
                  <a:srgbClr val="990099"/>
                </a:solidFill>
                <a:latin typeface="+mj-lt"/>
                <a:cs typeface="Arial" charset="0"/>
              </a:rPr>
              <a:t>marketing</a:t>
            </a:r>
            <a:r>
              <a:rPr kumimoji="0" lang="pt-BR" altLang="pt-BR" sz="2000">
                <a:solidFill>
                  <a:srgbClr val="990099"/>
                </a:solidFill>
                <a:latin typeface="+mj-lt"/>
              </a:rPr>
              <a:t> </a:t>
            </a:r>
          </a:p>
        </p:txBody>
      </p:sp>
      <p:sp>
        <p:nvSpPr>
          <p:cNvPr id="9" name="Rectangle 7"/>
          <p:cNvSpPr>
            <a:spLocks noChangeArrowheads="1"/>
          </p:cNvSpPr>
          <p:nvPr/>
        </p:nvSpPr>
        <p:spPr bwMode="auto">
          <a:xfrm>
            <a:off x="381000" y="2992438"/>
            <a:ext cx="25146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000" b="1">
                <a:solidFill>
                  <a:srgbClr val="990099"/>
                </a:solidFill>
                <a:latin typeface="+mj-lt"/>
              </a:rPr>
              <a:t>Desenvolvimento de Produto</a:t>
            </a:r>
          </a:p>
        </p:txBody>
      </p:sp>
      <p:sp>
        <p:nvSpPr>
          <p:cNvPr id="10" name="Rectangle 8"/>
          <p:cNvSpPr>
            <a:spLocks noChangeArrowheads="1"/>
          </p:cNvSpPr>
          <p:nvPr/>
        </p:nvSpPr>
        <p:spPr bwMode="auto">
          <a:xfrm>
            <a:off x="6324600" y="1897063"/>
            <a:ext cx="28194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200" b="1">
                <a:solidFill>
                  <a:srgbClr val="003399"/>
                </a:solidFill>
                <a:latin typeface="+mj-lt"/>
              </a:rPr>
              <a:t>INDICADORES DE DESEMPENHO</a:t>
            </a:r>
          </a:p>
        </p:txBody>
      </p:sp>
      <p:sp>
        <p:nvSpPr>
          <p:cNvPr id="11" name="Rectangle 9"/>
          <p:cNvSpPr>
            <a:spLocks noChangeArrowheads="1"/>
          </p:cNvSpPr>
          <p:nvPr/>
        </p:nvSpPr>
        <p:spPr bwMode="auto">
          <a:xfrm>
            <a:off x="2895600" y="1897063"/>
            <a:ext cx="3429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200" b="1">
                <a:solidFill>
                  <a:srgbClr val="003399"/>
                </a:solidFill>
                <a:latin typeface="+mj-lt"/>
              </a:rPr>
              <a:t>PRINCIPAIS ATIVIDADES</a:t>
            </a:r>
          </a:p>
        </p:txBody>
      </p:sp>
      <p:sp>
        <p:nvSpPr>
          <p:cNvPr id="12" name="Rectangle 10"/>
          <p:cNvSpPr>
            <a:spLocks noChangeArrowheads="1"/>
          </p:cNvSpPr>
          <p:nvPr/>
        </p:nvSpPr>
        <p:spPr bwMode="auto">
          <a:xfrm>
            <a:off x="381000" y="1897063"/>
            <a:ext cx="2514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kumimoji="0" lang="pt-BR" altLang="pt-BR" sz="1200" b="1">
              <a:solidFill>
                <a:srgbClr val="003399"/>
              </a:solidFill>
              <a:latin typeface="+mj-lt"/>
            </a:endParaRPr>
          </a:p>
          <a:p>
            <a:pPr algn="ctr"/>
            <a:r>
              <a:rPr kumimoji="0" lang="pt-BR" altLang="pt-BR" sz="2200" b="1">
                <a:solidFill>
                  <a:srgbClr val="003399"/>
                </a:solidFill>
                <a:latin typeface="+mj-lt"/>
              </a:rPr>
              <a:t>SUBÁREAS</a:t>
            </a:r>
          </a:p>
        </p:txBody>
      </p:sp>
      <p:sp>
        <p:nvSpPr>
          <p:cNvPr id="13" name="Line 11"/>
          <p:cNvSpPr>
            <a:spLocks noChangeShapeType="1"/>
          </p:cNvSpPr>
          <p:nvPr/>
        </p:nvSpPr>
        <p:spPr bwMode="auto">
          <a:xfrm>
            <a:off x="381000" y="6781800"/>
            <a:ext cx="8458200" cy="0"/>
          </a:xfrm>
          <a:prstGeom prst="line">
            <a:avLst/>
          </a:prstGeom>
          <a:noFill/>
          <a:ln w="12700" cap="sq">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Tree>
    <p:extLst>
      <p:ext uri="{BB962C8B-B14F-4D97-AF65-F5344CB8AC3E}">
        <p14:creationId xmlns:p14="http://schemas.microsoft.com/office/powerpoint/2010/main" val="2292999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7" grpId="0" autoUpdateAnimBg="0"/>
      <p:bldP spid="8" grpId="0" autoUpdateAnimBg="0"/>
      <p:bldP spid="9" grpId="0" autoUpdateAnimBg="0"/>
      <p:bldP spid="10" grpId="0" autoUpdateAnimBg="0"/>
      <p:bldP spid="11" grpId="0" autoUpdateAnimBg="0"/>
      <p:bldP spid="12" grpId="0" autoUpdateAnimBg="0"/>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2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58</a:t>
            </a:fld>
            <a:endParaRPr lang="pt-BR" sz="1600" b="1">
              <a:solidFill>
                <a:schemeClr val="tx1"/>
              </a:solidFill>
              <a:latin typeface="+mj-lt"/>
            </a:endParaRPr>
          </a:p>
        </p:txBody>
      </p:sp>
      <p:sp>
        <p:nvSpPr>
          <p:cNvPr id="3" name="Rectangle 2"/>
          <p:cNvSpPr>
            <a:spLocks noGrp="1" noChangeArrowheads="1"/>
          </p:cNvSpPr>
          <p:nvPr>
            <p:ph type="title"/>
          </p:nvPr>
        </p:nvSpPr>
        <p:spPr>
          <a:xfrm>
            <a:off x="827584" y="620688"/>
            <a:ext cx="7793037" cy="1103313"/>
          </a:xfrm>
        </p:spPr>
        <p:txBody>
          <a:bodyPr/>
          <a:lstStyle/>
          <a:p>
            <a:pPr algn="ctr"/>
            <a:r>
              <a:rPr lang="pt-BR" altLang="pt-BR" sz="2800" b="1" dirty="0">
                <a:solidFill>
                  <a:srgbClr val="003399"/>
                </a:solidFill>
              </a:rPr>
              <a:t>ATIVIDADES DA ÁREA FUNCIONAL DE PRODUÇÃO</a:t>
            </a:r>
          </a:p>
        </p:txBody>
      </p:sp>
      <p:sp>
        <p:nvSpPr>
          <p:cNvPr id="4" name="Rectangle 3"/>
          <p:cNvSpPr>
            <a:spLocks noChangeArrowheads="1"/>
          </p:cNvSpPr>
          <p:nvPr/>
        </p:nvSpPr>
        <p:spPr bwMode="auto">
          <a:xfrm>
            <a:off x="2362200" y="4773613"/>
            <a:ext cx="308927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006600"/>
              </a:buClr>
              <a:buFont typeface="Wingdings" pitchFamily="2" charset="2"/>
              <a:buChar char="§"/>
            </a:pPr>
            <a:r>
              <a:rPr kumimoji="0" lang="pt-BR" altLang="pt-BR" sz="1800">
                <a:solidFill>
                  <a:srgbClr val="006600"/>
                </a:solidFill>
                <a:latin typeface="+mj-lt"/>
                <a:cs typeface="Times New Roman" pitchFamily="18" charset="0"/>
              </a:rPr>
              <a:t>Suprimento de materiais.</a:t>
            </a:r>
          </a:p>
          <a:p>
            <a:pPr>
              <a:buClr>
                <a:srgbClr val="006600"/>
              </a:buClr>
              <a:buFont typeface="Wingdings" pitchFamily="2" charset="2"/>
              <a:buChar char="§"/>
            </a:pPr>
            <a:r>
              <a:rPr kumimoji="0" lang="pt-BR" altLang="pt-BR" sz="1800">
                <a:solidFill>
                  <a:srgbClr val="006600"/>
                </a:solidFill>
                <a:latin typeface="+mj-lt"/>
                <a:cs typeface="Times New Roman" pitchFamily="18" charset="0"/>
              </a:rPr>
              <a:t>Planejamento e controle da produção.</a:t>
            </a:r>
          </a:p>
          <a:p>
            <a:pPr>
              <a:buClr>
                <a:srgbClr val="006600"/>
              </a:buClr>
              <a:buFont typeface="Wingdings" pitchFamily="2" charset="2"/>
              <a:buChar char="§"/>
            </a:pPr>
            <a:r>
              <a:rPr kumimoji="0" lang="pt-BR" altLang="pt-BR" sz="1800">
                <a:solidFill>
                  <a:srgbClr val="006600"/>
                </a:solidFill>
                <a:latin typeface="+mj-lt"/>
                <a:cs typeface="Times New Roman" pitchFamily="18" charset="0"/>
              </a:rPr>
              <a:t>Distribuição de produtos.</a:t>
            </a:r>
          </a:p>
          <a:p>
            <a:pPr>
              <a:buClr>
                <a:srgbClr val="006600"/>
              </a:buClr>
              <a:buFont typeface="Wingdings" pitchFamily="2" charset="2"/>
              <a:buChar char="§"/>
            </a:pPr>
            <a:r>
              <a:rPr kumimoji="0" lang="pt-BR" altLang="pt-BR" sz="1800">
                <a:solidFill>
                  <a:srgbClr val="006600"/>
                </a:solidFill>
                <a:latin typeface="+mj-lt"/>
                <a:cs typeface="Times New Roman" pitchFamily="18" charset="0"/>
              </a:rPr>
              <a:t>Oferecimento de serviços pós-venda</a:t>
            </a:r>
            <a:r>
              <a:rPr kumimoji="0" lang="pt-BR" altLang="pt-BR" sz="1800">
                <a:solidFill>
                  <a:srgbClr val="006600"/>
                </a:solidFill>
                <a:latin typeface="+mj-lt"/>
                <a:cs typeface="Arial" charset="0"/>
              </a:rPr>
              <a:t> </a:t>
            </a:r>
          </a:p>
        </p:txBody>
      </p:sp>
      <p:sp>
        <p:nvSpPr>
          <p:cNvPr id="5" name="Rectangle 4"/>
          <p:cNvSpPr>
            <a:spLocks noChangeArrowheads="1"/>
          </p:cNvSpPr>
          <p:nvPr/>
        </p:nvSpPr>
        <p:spPr bwMode="auto">
          <a:xfrm>
            <a:off x="2362200" y="2714625"/>
            <a:ext cx="3089275"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CC3300"/>
              </a:buClr>
              <a:buFont typeface="Wingdings" pitchFamily="2" charset="2"/>
              <a:buChar char="§"/>
            </a:pPr>
            <a:r>
              <a:rPr kumimoji="0" lang="pt-BR" altLang="pt-BR" sz="2000">
                <a:solidFill>
                  <a:srgbClr val="CC3300"/>
                </a:solidFill>
                <a:latin typeface="+mj-lt"/>
                <a:cs typeface="Arial" charset="0"/>
              </a:rPr>
              <a:t>Inspeção da qualidade.</a:t>
            </a:r>
            <a:endParaRPr kumimoji="0" lang="pt-BR" altLang="pt-BR" sz="2000">
              <a:solidFill>
                <a:srgbClr val="CC3300"/>
              </a:solidFill>
              <a:latin typeface="+mj-lt"/>
              <a:cs typeface="Times New Roman" pitchFamily="18" charset="0"/>
            </a:endParaRPr>
          </a:p>
          <a:p>
            <a:pPr>
              <a:buClr>
                <a:srgbClr val="CC3300"/>
              </a:buClr>
              <a:buFont typeface="Wingdings" pitchFamily="2" charset="2"/>
              <a:buChar char="§"/>
            </a:pPr>
            <a:r>
              <a:rPr kumimoji="0" lang="pt-BR" altLang="pt-BR" sz="2000">
                <a:solidFill>
                  <a:srgbClr val="CC3300"/>
                </a:solidFill>
                <a:latin typeface="+mj-lt"/>
                <a:cs typeface="Times New Roman" pitchFamily="18" charset="0"/>
              </a:rPr>
              <a:t>C</a:t>
            </a:r>
            <a:r>
              <a:rPr kumimoji="0" lang="pt-BR" altLang="pt-BR" sz="2000">
                <a:solidFill>
                  <a:srgbClr val="CC3300"/>
                </a:solidFill>
                <a:latin typeface="+mj-lt"/>
                <a:cs typeface="Arial" charset="0"/>
              </a:rPr>
              <a:t>ontrole estatístico do processo produtivo.</a:t>
            </a:r>
            <a:endParaRPr kumimoji="0" lang="pt-BR" altLang="pt-BR" sz="2000">
              <a:solidFill>
                <a:srgbClr val="CC3300"/>
              </a:solidFill>
              <a:latin typeface="+mj-lt"/>
              <a:cs typeface="Times New Roman" pitchFamily="18" charset="0"/>
            </a:endParaRPr>
          </a:p>
          <a:p>
            <a:pPr>
              <a:buClr>
                <a:srgbClr val="CC3300"/>
              </a:buClr>
              <a:buFont typeface="Wingdings" pitchFamily="2" charset="2"/>
              <a:buChar char="§"/>
            </a:pPr>
            <a:r>
              <a:rPr kumimoji="0" lang="pt-BR" altLang="pt-BR" sz="2000">
                <a:solidFill>
                  <a:srgbClr val="CC3300"/>
                </a:solidFill>
                <a:latin typeface="+mj-lt"/>
                <a:cs typeface="Times New Roman" pitchFamily="18" charset="0"/>
              </a:rPr>
              <a:t>G</a:t>
            </a:r>
            <a:r>
              <a:rPr kumimoji="0" lang="pt-BR" altLang="pt-BR" sz="2000">
                <a:solidFill>
                  <a:srgbClr val="CC3300"/>
                </a:solidFill>
                <a:latin typeface="+mj-lt"/>
                <a:cs typeface="Arial" charset="0"/>
              </a:rPr>
              <a:t>arantia da qualidade.</a:t>
            </a:r>
            <a:endParaRPr kumimoji="0" lang="pt-BR" altLang="pt-BR" sz="2000">
              <a:solidFill>
                <a:srgbClr val="CC3300"/>
              </a:solidFill>
              <a:latin typeface="+mj-lt"/>
              <a:cs typeface="Times New Roman" pitchFamily="18" charset="0"/>
            </a:endParaRPr>
          </a:p>
          <a:p>
            <a:pPr>
              <a:buClr>
                <a:srgbClr val="CC3300"/>
              </a:buClr>
              <a:buFont typeface="Wingdings" pitchFamily="2" charset="2"/>
              <a:buChar char="§"/>
            </a:pPr>
            <a:r>
              <a:rPr kumimoji="0" lang="pt-BR" altLang="pt-BR" sz="2000">
                <a:solidFill>
                  <a:srgbClr val="CC3300"/>
                </a:solidFill>
                <a:latin typeface="+mj-lt"/>
                <a:cs typeface="Arial" charset="0"/>
              </a:rPr>
              <a:t>Serviços de qualidade pós-venda.</a:t>
            </a:r>
            <a:r>
              <a:rPr kumimoji="0" lang="pt-BR" altLang="pt-BR" sz="2000">
                <a:solidFill>
                  <a:srgbClr val="003399"/>
                </a:solidFill>
                <a:latin typeface="+mj-lt"/>
              </a:rPr>
              <a:t> </a:t>
            </a:r>
          </a:p>
        </p:txBody>
      </p:sp>
      <p:sp>
        <p:nvSpPr>
          <p:cNvPr id="6" name="Rectangle 5"/>
          <p:cNvSpPr>
            <a:spLocks noChangeArrowheads="1"/>
          </p:cNvSpPr>
          <p:nvPr/>
        </p:nvSpPr>
        <p:spPr bwMode="auto">
          <a:xfrm>
            <a:off x="2362200" y="1905000"/>
            <a:ext cx="30892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200" b="1">
                <a:solidFill>
                  <a:srgbClr val="003399"/>
                </a:solidFill>
                <a:latin typeface="+mj-lt"/>
              </a:rPr>
              <a:t>PRINCIPAIS ATIVIDADES</a:t>
            </a:r>
          </a:p>
        </p:txBody>
      </p:sp>
      <p:sp>
        <p:nvSpPr>
          <p:cNvPr id="7" name="Rectangle 6"/>
          <p:cNvSpPr>
            <a:spLocks noChangeArrowheads="1"/>
          </p:cNvSpPr>
          <p:nvPr/>
        </p:nvSpPr>
        <p:spPr bwMode="auto">
          <a:xfrm>
            <a:off x="381000" y="4773613"/>
            <a:ext cx="213360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000" b="1">
                <a:solidFill>
                  <a:srgbClr val="006600"/>
                </a:solidFill>
                <a:latin typeface="+mj-lt"/>
              </a:rPr>
              <a:t>Logística</a:t>
            </a:r>
          </a:p>
        </p:txBody>
      </p:sp>
      <p:sp>
        <p:nvSpPr>
          <p:cNvPr id="8" name="Rectangle 7"/>
          <p:cNvSpPr>
            <a:spLocks noChangeArrowheads="1"/>
          </p:cNvSpPr>
          <p:nvPr/>
        </p:nvSpPr>
        <p:spPr bwMode="auto">
          <a:xfrm>
            <a:off x="381000" y="2714625"/>
            <a:ext cx="2133600"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000" b="1">
                <a:solidFill>
                  <a:srgbClr val="CC3300"/>
                </a:solidFill>
                <a:latin typeface="+mj-lt"/>
              </a:rPr>
              <a:t>Qualidade</a:t>
            </a:r>
          </a:p>
        </p:txBody>
      </p:sp>
      <p:sp>
        <p:nvSpPr>
          <p:cNvPr id="9" name="Rectangle 8"/>
          <p:cNvSpPr>
            <a:spLocks noChangeArrowheads="1"/>
          </p:cNvSpPr>
          <p:nvPr/>
        </p:nvSpPr>
        <p:spPr bwMode="auto">
          <a:xfrm>
            <a:off x="381000" y="1905000"/>
            <a:ext cx="21336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kumimoji="0" lang="pt-BR" altLang="pt-BR" sz="1200" b="1">
              <a:solidFill>
                <a:srgbClr val="003399"/>
              </a:solidFill>
              <a:latin typeface="+mj-lt"/>
            </a:endParaRPr>
          </a:p>
          <a:p>
            <a:pPr algn="ctr"/>
            <a:r>
              <a:rPr kumimoji="0" lang="pt-BR" altLang="pt-BR" sz="2200" b="1">
                <a:solidFill>
                  <a:srgbClr val="003399"/>
                </a:solidFill>
                <a:latin typeface="+mj-lt"/>
              </a:rPr>
              <a:t>SUBÁREAS</a:t>
            </a:r>
          </a:p>
        </p:txBody>
      </p:sp>
      <p:sp>
        <p:nvSpPr>
          <p:cNvPr id="10" name="Rectangle 9"/>
          <p:cNvSpPr>
            <a:spLocks noChangeArrowheads="1"/>
          </p:cNvSpPr>
          <p:nvPr/>
        </p:nvSpPr>
        <p:spPr bwMode="auto">
          <a:xfrm>
            <a:off x="5275263" y="4773613"/>
            <a:ext cx="356393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006600"/>
              </a:buClr>
              <a:buFont typeface="Wingdings" pitchFamily="2" charset="2"/>
              <a:buChar char="§"/>
            </a:pPr>
            <a:r>
              <a:rPr kumimoji="0" lang="pt-BR" altLang="pt-BR" sz="1800">
                <a:solidFill>
                  <a:srgbClr val="006600"/>
                </a:solidFill>
                <a:latin typeface="+mj-lt"/>
              </a:rPr>
              <a:t>Nível de atendimento de pedidos</a:t>
            </a:r>
          </a:p>
          <a:p>
            <a:pPr>
              <a:buClr>
                <a:srgbClr val="006600"/>
              </a:buClr>
              <a:buFont typeface="Wingdings" pitchFamily="2" charset="2"/>
              <a:buChar char="§"/>
            </a:pPr>
            <a:r>
              <a:rPr kumimoji="0" lang="pt-BR" altLang="pt-BR" sz="1800">
                <a:solidFill>
                  <a:srgbClr val="006600"/>
                </a:solidFill>
                <a:latin typeface="+mj-lt"/>
              </a:rPr>
              <a:t>Pontualidade na entrega</a:t>
            </a:r>
          </a:p>
          <a:p>
            <a:pPr>
              <a:buClr>
                <a:srgbClr val="006600"/>
              </a:buClr>
              <a:buFont typeface="Wingdings" pitchFamily="2" charset="2"/>
              <a:buChar char="§"/>
            </a:pPr>
            <a:r>
              <a:rPr kumimoji="0" lang="pt-BR" altLang="pt-BR" sz="1800">
                <a:solidFill>
                  <a:srgbClr val="006600"/>
                </a:solidFill>
                <a:latin typeface="+mj-lt"/>
              </a:rPr>
              <a:t>Custos de distribuição</a:t>
            </a:r>
          </a:p>
          <a:p>
            <a:pPr>
              <a:buClr>
                <a:srgbClr val="006600"/>
              </a:buClr>
              <a:buFont typeface="Wingdings" pitchFamily="2" charset="2"/>
              <a:buChar char="§"/>
            </a:pPr>
            <a:r>
              <a:rPr kumimoji="0" lang="pt-BR" altLang="pt-BR" sz="1800" i="1">
                <a:solidFill>
                  <a:srgbClr val="006600"/>
                </a:solidFill>
                <a:latin typeface="+mj-lt"/>
              </a:rPr>
              <a:t>Lead time</a:t>
            </a:r>
            <a:r>
              <a:rPr kumimoji="0" lang="pt-BR" altLang="pt-BR" sz="1800">
                <a:solidFill>
                  <a:srgbClr val="006600"/>
                </a:solidFill>
                <a:latin typeface="+mj-lt"/>
              </a:rPr>
              <a:t> de atendimento</a:t>
            </a:r>
          </a:p>
          <a:p>
            <a:pPr>
              <a:buClr>
                <a:srgbClr val="006600"/>
              </a:buClr>
              <a:buFont typeface="Wingdings" pitchFamily="2" charset="2"/>
              <a:buChar char="§"/>
            </a:pPr>
            <a:r>
              <a:rPr kumimoji="0" lang="pt-BR" altLang="pt-BR" sz="1800">
                <a:solidFill>
                  <a:srgbClr val="006600"/>
                </a:solidFill>
                <a:latin typeface="+mj-lt"/>
              </a:rPr>
              <a:t>Giro de inventário</a:t>
            </a:r>
          </a:p>
        </p:txBody>
      </p:sp>
      <p:sp>
        <p:nvSpPr>
          <p:cNvPr id="11" name="Rectangle 10"/>
          <p:cNvSpPr>
            <a:spLocks noChangeArrowheads="1"/>
          </p:cNvSpPr>
          <p:nvPr/>
        </p:nvSpPr>
        <p:spPr bwMode="auto">
          <a:xfrm>
            <a:off x="5275263" y="2714625"/>
            <a:ext cx="3563937"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CC3300"/>
              </a:buClr>
              <a:buFont typeface="Wingdings" pitchFamily="2" charset="2"/>
              <a:buChar char="§"/>
            </a:pPr>
            <a:r>
              <a:rPr kumimoji="0" lang="pt-BR" altLang="pt-BR" sz="1800">
                <a:solidFill>
                  <a:srgbClr val="CC3300"/>
                </a:solidFill>
                <a:latin typeface="+mj-lt"/>
              </a:rPr>
              <a:t>Índice de conformidade</a:t>
            </a:r>
          </a:p>
          <a:p>
            <a:pPr>
              <a:buClr>
                <a:srgbClr val="CC3300"/>
              </a:buClr>
              <a:buFont typeface="Wingdings" pitchFamily="2" charset="2"/>
              <a:buChar char="§"/>
            </a:pPr>
            <a:r>
              <a:rPr kumimoji="0" lang="pt-BR" altLang="pt-BR" sz="1800">
                <a:solidFill>
                  <a:srgbClr val="CC3300"/>
                </a:solidFill>
                <a:latin typeface="+mj-lt"/>
              </a:rPr>
              <a:t>Índice de conformidade de produção</a:t>
            </a:r>
          </a:p>
          <a:p>
            <a:pPr>
              <a:buClr>
                <a:srgbClr val="CC3300"/>
              </a:buClr>
              <a:buFont typeface="Wingdings" pitchFamily="2" charset="2"/>
              <a:buChar char="§"/>
            </a:pPr>
            <a:r>
              <a:rPr kumimoji="0" lang="pt-BR" altLang="pt-BR" sz="1800">
                <a:solidFill>
                  <a:srgbClr val="CC3300"/>
                </a:solidFill>
                <a:latin typeface="+mj-lt"/>
              </a:rPr>
              <a:t>Índice de conformidade dos produtos finais</a:t>
            </a:r>
          </a:p>
          <a:p>
            <a:pPr>
              <a:buClr>
                <a:srgbClr val="CC3300"/>
              </a:buClr>
              <a:buFont typeface="Wingdings" pitchFamily="2" charset="2"/>
              <a:buChar char="§"/>
            </a:pPr>
            <a:r>
              <a:rPr kumimoji="0" lang="pt-BR" altLang="pt-BR" sz="1800">
                <a:solidFill>
                  <a:srgbClr val="CC3300"/>
                </a:solidFill>
                <a:latin typeface="+mj-lt"/>
              </a:rPr>
              <a:t>Nível de reprocesso</a:t>
            </a:r>
          </a:p>
          <a:p>
            <a:pPr>
              <a:buClr>
                <a:srgbClr val="CC3300"/>
              </a:buClr>
              <a:buFont typeface="Wingdings" pitchFamily="2" charset="2"/>
              <a:buChar char="§"/>
            </a:pPr>
            <a:r>
              <a:rPr kumimoji="0" lang="pt-BR" altLang="pt-BR" sz="1800">
                <a:solidFill>
                  <a:srgbClr val="CC3300"/>
                </a:solidFill>
                <a:latin typeface="+mj-lt"/>
              </a:rPr>
              <a:t>Nível de retrabalho</a:t>
            </a:r>
          </a:p>
        </p:txBody>
      </p:sp>
      <p:sp>
        <p:nvSpPr>
          <p:cNvPr id="12" name="Rectangle 11"/>
          <p:cNvSpPr>
            <a:spLocks noChangeArrowheads="1"/>
          </p:cNvSpPr>
          <p:nvPr/>
        </p:nvSpPr>
        <p:spPr bwMode="auto">
          <a:xfrm>
            <a:off x="5275263" y="1905000"/>
            <a:ext cx="3563937"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200" b="1">
                <a:solidFill>
                  <a:srgbClr val="003399"/>
                </a:solidFill>
                <a:latin typeface="+mj-lt"/>
              </a:rPr>
              <a:t>INDICADORES DE DESEMPENHO</a:t>
            </a:r>
          </a:p>
        </p:txBody>
      </p:sp>
    </p:spTree>
    <p:extLst>
      <p:ext uri="{BB962C8B-B14F-4D97-AF65-F5344CB8AC3E}">
        <p14:creationId xmlns:p14="http://schemas.microsoft.com/office/powerpoint/2010/main" val="3135393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spaço Reservado para Número de Slide 124"/>
          <p:cNvSpPr>
            <a:spLocks noGrp="1"/>
          </p:cNvSpPr>
          <p:nvPr>
            <p:ph type="sldNum" sz="quarter" idx="12"/>
          </p:nvPr>
        </p:nvSpPr>
        <p:spPr>
          <a:xfrm>
            <a:off x="8214641" y="6376243"/>
            <a:ext cx="472158" cy="365125"/>
          </a:xfrm>
        </p:spPr>
        <p:txBody>
          <a:bodyPr/>
          <a:lstStyle/>
          <a:p>
            <a:fld id="{B92B09ED-5DCD-4173-ADD3-38C51F4AE414}" type="slidenum">
              <a:rPr lang="pt-BR" sz="1600" b="1" smtClean="0">
                <a:solidFill>
                  <a:schemeClr val="tx1"/>
                </a:solidFill>
                <a:latin typeface="+mj-lt"/>
              </a:rPr>
              <a:t>59</a:t>
            </a:fld>
            <a:endParaRPr lang="pt-BR" sz="1600" b="1" dirty="0">
              <a:solidFill>
                <a:schemeClr val="tx1"/>
              </a:solidFill>
              <a:latin typeface="+mj-lt"/>
            </a:endParaRPr>
          </a:p>
        </p:txBody>
      </p:sp>
      <p:grpSp>
        <p:nvGrpSpPr>
          <p:cNvPr id="3" name="Group 2"/>
          <p:cNvGrpSpPr>
            <a:grpSpLocks/>
          </p:cNvGrpSpPr>
          <p:nvPr/>
        </p:nvGrpSpPr>
        <p:grpSpPr bwMode="auto">
          <a:xfrm>
            <a:off x="457200" y="2266950"/>
            <a:ext cx="7848600" cy="704850"/>
            <a:chOff x="288" y="1428"/>
            <a:chExt cx="4944" cy="444"/>
          </a:xfrm>
        </p:grpSpPr>
        <p:grpSp>
          <p:nvGrpSpPr>
            <p:cNvPr id="4" name="Group 3"/>
            <p:cNvGrpSpPr>
              <a:grpSpLocks/>
            </p:cNvGrpSpPr>
            <p:nvPr/>
          </p:nvGrpSpPr>
          <p:grpSpPr bwMode="auto">
            <a:xfrm>
              <a:off x="288" y="1428"/>
              <a:ext cx="1056" cy="444"/>
              <a:chOff x="0" y="634"/>
              <a:chExt cx="1464" cy="634"/>
            </a:xfrm>
          </p:grpSpPr>
          <p:sp>
            <p:nvSpPr>
              <p:cNvPr id="8" name="Rectangle 4"/>
              <p:cNvSpPr>
                <a:spLocks noChangeArrowheads="1"/>
              </p:cNvSpPr>
              <p:nvPr/>
            </p:nvSpPr>
            <p:spPr bwMode="auto">
              <a:xfrm>
                <a:off x="0" y="634"/>
                <a:ext cx="1464" cy="634"/>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9" name="Rectangle 5"/>
              <p:cNvSpPr>
                <a:spLocks noChangeArrowheads="1"/>
              </p:cNvSpPr>
              <p:nvPr/>
            </p:nvSpPr>
            <p:spPr bwMode="auto">
              <a:xfrm>
                <a:off x="28" y="634"/>
                <a:ext cx="1408" cy="634"/>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400" b="1">
                    <a:solidFill>
                      <a:srgbClr val="008000"/>
                    </a:solidFill>
                    <a:latin typeface="+mj-lt"/>
                    <a:cs typeface="Arial" charset="0"/>
                  </a:rPr>
                  <a:t>CUSTO</a:t>
                </a:r>
                <a:endParaRPr kumimoji="0" lang="pt-BR" altLang="pt-BR" sz="2400" b="1">
                  <a:solidFill>
                    <a:schemeClr val="tx1"/>
                  </a:solidFill>
                  <a:latin typeface="+mj-lt"/>
                  <a:cs typeface="Times New Roman" pitchFamily="18" charset="0"/>
                </a:endParaRPr>
              </a:p>
              <a:p>
                <a:pPr algn="ctr" eaLnBrk="0" hangingPunct="0"/>
                <a:endParaRPr kumimoji="0" lang="pt-BR" altLang="pt-BR" sz="2400" b="1">
                  <a:solidFill>
                    <a:schemeClr val="tx1"/>
                  </a:solidFill>
                  <a:latin typeface="+mj-lt"/>
                </a:endParaRPr>
              </a:p>
            </p:txBody>
          </p:sp>
        </p:grpSp>
        <p:grpSp>
          <p:nvGrpSpPr>
            <p:cNvPr id="5" name="Group 6"/>
            <p:cNvGrpSpPr>
              <a:grpSpLocks/>
            </p:cNvGrpSpPr>
            <p:nvPr/>
          </p:nvGrpSpPr>
          <p:grpSpPr bwMode="auto">
            <a:xfrm>
              <a:off x="1392" y="1428"/>
              <a:ext cx="3840" cy="444"/>
              <a:chOff x="1464" y="634"/>
              <a:chExt cx="4257" cy="634"/>
            </a:xfrm>
          </p:grpSpPr>
          <p:sp>
            <p:nvSpPr>
              <p:cNvPr id="6" name="Rectangle 7"/>
              <p:cNvSpPr>
                <a:spLocks noChangeArrowheads="1"/>
              </p:cNvSpPr>
              <p:nvPr/>
            </p:nvSpPr>
            <p:spPr bwMode="auto">
              <a:xfrm>
                <a:off x="1464" y="634"/>
                <a:ext cx="4257" cy="634"/>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7" name="Rectangle 8"/>
              <p:cNvSpPr>
                <a:spLocks noChangeArrowheads="1"/>
              </p:cNvSpPr>
              <p:nvPr/>
            </p:nvSpPr>
            <p:spPr bwMode="auto">
              <a:xfrm>
                <a:off x="1492" y="634"/>
                <a:ext cx="4201" cy="634"/>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01613" indent="-2016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kumimoji="0" lang="pt-BR" altLang="pt-BR">
                    <a:solidFill>
                      <a:srgbClr val="008000"/>
                    </a:solidFill>
                    <a:latin typeface="+mj-lt"/>
                    <a:cs typeface="Arial" charset="0"/>
                  </a:rPr>
                  <a:t>oferecer produtos e/ou serviços com o menor preço do mercado</a:t>
                </a:r>
                <a:endParaRPr kumimoji="0" lang="pt-BR" altLang="pt-BR">
                  <a:latin typeface="+mj-lt"/>
                </a:endParaRPr>
              </a:p>
            </p:txBody>
          </p:sp>
        </p:grpSp>
      </p:grpSp>
      <p:grpSp>
        <p:nvGrpSpPr>
          <p:cNvPr id="10" name="Group 9"/>
          <p:cNvGrpSpPr>
            <a:grpSpLocks/>
          </p:cNvGrpSpPr>
          <p:nvPr/>
        </p:nvGrpSpPr>
        <p:grpSpPr bwMode="auto">
          <a:xfrm>
            <a:off x="185738" y="3657600"/>
            <a:ext cx="8272462" cy="2667000"/>
            <a:chOff x="117" y="2304"/>
            <a:chExt cx="5211" cy="1680"/>
          </a:xfrm>
        </p:grpSpPr>
        <p:grpSp>
          <p:nvGrpSpPr>
            <p:cNvPr id="11" name="Group 10"/>
            <p:cNvGrpSpPr>
              <a:grpSpLocks/>
            </p:cNvGrpSpPr>
            <p:nvPr/>
          </p:nvGrpSpPr>
          <p:grpSpPr bwMode="auto">
            <a:xfrm>
              <a:off x="117" y="2920"/>
              <a:ext cx="1464" cy="537"/>
              <a:chOff x="0" y="1268"/>
              <a:chExt cx="1464" cy="807"/>
            </a:xfrm>
          </p:grpSpPr>
          <p:sp>
            <p:nvSpPr>
              <p:cNvPr id="15" name="Rectangle 11"/>
              <p:cNvSpPr>
                <a:spLocks noChangeArrowheads="1"/>
              </p:cNvSpPr>
              <p:nvPr/>
            </p:nvSpPr>
            <p:spPr bwMode="auto">
              <a:xfrm>
                <a:off x="0" y="1268"/>
                <a:ext cx="1464"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6" name="Rectangle 12"/>
              <p:cNvSpPr>
                <a:spLocks noChangeArrowheads="1"/>
              </p:cNvSpPr>
              <p:nvPr/>
            </p:nvSpPr>
            <p:spPr bwMode="auto">
              <a:xfrm>
                <a:off x="28" y="1268"/>
                <a:ext cx="1408"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400" b="1">
                    <a:solidFill>
                      <a:srgbClr val="800000"/>
                    </a:solidFill>
                    <a:latin typeface="+mj-lt"/>
                    <a:cs typeface="Arial" charset="0"/>
                  </a:rPr>
                  <a:t>QUALIDADE</a:t>
                </a:r>
                <a:endParaRPr kumimoji="0" lang="pt-BR" altLang="pt-BR" sz="2400" b="1">
                  <a:solidFill>
                    <a:schemeClr val="tx1"/>
                  </a:solidFill>
                  <a:latin typeface="+mj-lt"/>
                </a:endParaRPr>
              </a:p>
            </p:txBody>
          </p:sp>
        </p:grpSp>
        <p:grpSp>
          <p:nvGrpSpPr>
            <p:cNvPr id="12" name="Group 13"/>
            <p:cNvGrpSpPr>
              <a:grpSpLocks/>
            </p:cNvGrpSpPr>
            <p:nvPr/>
          </p:nvGrpSpPr>
          <p:grpSpPr bwMode="auto">
            <a:xfrm>
              <a:off x="1455" y="2304"/>
              <a:ext cx="3873" cy="1680"/>
              <a:chOff x="1464" y="1268"/>
              <a:chExt cx="4257" cy="807"/>
            </a:xfrm>
          </p:grpSpPr>
          <p:sp>
            <p:nvSpPr>
              <p:cNvPr id="13" name="Rectangle 14"/>
              <p:cNvSpPr>
                <a:spLocks noChangeArrowheads="1"/>
              </p:cNvSpPr>
              <p:nvPr/>
            </p:nvSpPr>
            <p:spPr bwMode="auto">
              <a:xfrm>
                <a:off x="1464" y="1268"/>
                <a:ext cx="4257"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4" name="Rectangle 15"/>
              <p:cNvSpPr>
                <a:spLocks noChangeArrowheads="1"/>
              </p:cNvSpPr>
              <p:nvPr/>
            </p:nvSpPr>
            <p:spPr bwMode="auto">
              <a:xfrm>
                <a:off x="1492" y="1268"/>
                <a:ext cx="4201"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8925" indent="-288925">
                  <a:defRPr sz="2400">
                    <a:solidFill>
                      <a:schemeClr val="tx1"/>
                    </a:solidFill>
                    <a:latin typeface="Times New Roman" pitchFamily="18" charset="0"/>
                  </a:defRPr>
                </a:lvl1pPr>
                <a:lvl2pPr marL="5651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kumimoji="0" lang="pt-BR" altLang="pt-BR">
                    <a:solidFill>
                      <a:srgbClr val="800000"/>
                    </a:solidFill>
                    <a:latin typeface="+mj-lt"/>
                    <a:cs typeface="Arial" charset="0"/>
                  </a:rPr>
                  <a:t>oferecer produtos com alto desempenho</a:t>
                </a:r>
              </a:p>
              <a:p>
                <a:endParaRPr kumimoji="0" lang="pt-BR" altLang="pt-BR">
                  <a:latin typeface="+mj-lt"/>
                  <a:cs typeface="Times New Roman" pitchFamily="18" charset="0"/>
                </a:endParaRPr>
              </a:p>
              <a:p>
                <a:pPr eaLnBrk="0" hangingPunct="0">
                  <a:buFontTx/>
                  <a:buChar char="•"/>
                </a:pPr>
                <a:r>
                  <a:rPr kumimoji="0" lang="pt-BR" altLang="pt-BR">
                    <a:solidFill>
                      <a:srgbClr val="800000"/>
                    </a:solidFill>
                    <a:latin typeface="+mj-lt"/>
                    <a:cs typeface="Arial" charset="0"/>
                  </a:rPr>
                  <a:t>prestar serviços de assistência técnica adequados</a:t>
                </a:r>
              </a:p>
              <a:p>
                <a:pPr eaLnBrk="0" hangingPunct="0">
                  <a:buFontTx/>
                  <a:buChar char="•"/>
                </a:pPr>
                <a:endParaRPr kumimoji="0" lang="pt-BR" altLang="pt-BR">
                  <a:latin typeface="+mj-lt"/>
                  <a:cs typeface="Times New Roman" pitchFamily="18" charset="0"/>
                </a:endParaRPr>
              </a:p>
              <a:p>
                <a:pPr eaLnBrk="0" hangingPunct="0">
                  <a:buFontTx/>
                  <a:buChar char="•"/>
                </a:pPr>
                <a:r>
                  <a:rPr kumimoji="0" lang="pt-BR" altLang="pt-BR">
                    <a:solidFill>
                      <a:srgbClr val="800000"/>
                    </a:solidFill>
                    <a:latin typeface="+mj-lt"/>
                    <a:cs typeface="Arial" charset="0"/>
                  </a:rPr>
                  <a:t>melhorar a confiabilidade e durabilidade do produto.</a:t>
                </a:r>
                <a:endParaRPr kumimoji="0" lang="pt-BR" altLang="pt-BR">
                  <a:latin typeface="+mj-lt"/>
                  <a:cs typeface="Times New Roman" pitchFamily="18" charset="0"/>
                </a:endParaRPr>
              </a:p>
              <a:p>
                <a:pPr eaLnBrk="0" hangingPunct="0">
                  <a:buFontTx/>
                  <a:buChar char="•"/>
                </a:pPr>
                <a:endParaRPr kumimoji="0" lang="pt-BR" altLang="pt-BR">
                  <a:latin typeface="+mj-lt"/>
                </a:endParaRPr>
              </a:p>
            </p:txBody>
          </p:sp>
        </p:grpSp>
      </p:grpSp>
      <p:sp>
        <p:nvSpPr>
          <p:cNvPr id="17" name="Rectangle 16"/>
          <p:cNvSpPr>
            <a:spLocks noGrp="1" noChangeArrowheads="1"/>
          </p:cNvSpPr>
          <p:nvPr>
            <p:ph type="title"/>
          </p:nvPr>
        </p:nvSpPr>
        <p:spPr>
          <a:xfrm>
            <a:off x="1447800" y="762000"/>
            <a:ext cx="6477000" cy="838200"/>
          </a:xfrm>
        </p:spPr>
        <p:txBody>
          <a:bodyPr/>
          <a:lstStyle/>
          <a:p>
            <a:pPr algn="ctr"/>
            <a:r>
              <a:rPr lang="pt-BR" altLang="pt-BR" sz="2400" b="1">
                <a:solidFill>
                  <a:srgbClr val="000099"/>
                </a:solidFill>
              </a:rPr>
              <a:t>PRIORIDADES COMPETITIVAS</a:t>
            </a:r>
            <a:br>
              <a:rPr lang="pt-BR" altLang="pt-BR" sz="2400" b="1">
                <a:solidFill>
                  <a:srgbClr val="000099"/>
                </a:solidFill>
              </a:rPr>
            </a:br>
            <a:r>
              <a:rPr lang="pt-BR" altLang="pt-BR" sz="2400" b="1">
                <a:solidFill>
                  <a:srgbClr val="000099"/>
                </a:solidFill>
              </a:rPr>
              <a:t>E PRINCIPAIS DEMANDAS DO MERCADO</a:t>
            </a:r>
          </a:p>
        </p:txBody>
      </p:sp>
    </p:spTree>
    <p:extLst>
      <p:ext uri="{BB962C8B-B14F-4D97-AF65-F5344CB8AC3E}">
        <p14:creationId xmlns:p14="http://schemas.microsoft.com/office/powerpoint/2010/main" val="3551795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785765"/>
            <a:ext cx="8208963" cy="1223963"/>
          </a:xfrm>
        </p:spPr>
        <p:txBody>
          <a:bodyPr>
            <a:normAutofit/>
          </a:bodyPr>
          <a:lstStyle/>
          <a:p>
            <a:pPr algn="ctr"/>
            <a:r>
              <a:rPr lang="pt-BR" altLang="pt-BR" sz="3600" dirty="0">
                <a:solidFill>
                  <a:srgbClr val="9900CC"/>
                </a:solidFill>
              </a:rPr>
              <a:t>GESTÃO DE RECURSOS HUMANOS</a:t>
            </a:r>
            <a:br>
              <a:rPr lang="pt-BR" altLang="pt-BR" sz="3600" dirty="0">
                <a:solidFill>
                  <a:srgbClr val="9900CC"/>
                </a:solidFill>
              </a:rPr>
            </a:br>
            <a:r>
              <a:rPr lang="pt-BR" altLang="pt-BR" sz="3600" dirty="0">
                <a:solidFill>
                  <a:srgbClr val="9900CC"/>
                </a:solidFill>
              </a:rPr>
              <a:t>NA ESPECIALIZAÇÃO FUNCIONAL</a:t>
            </a:r>
            <a:endParaRPr lang="pt-BR" altLang="pt-BR" sz="3600" dirty="0">
              <a:solidFill>
                <a:srgbClr val="9900CC"/>
              </a:solidFill>
              <a:latin typeface="Arial" charset="0"/>
            </a:endParaRPr>
          </a:p>
        </p:txBody>
      </p:sp>
      <p:sp>
        <p:nvSpPr>
          <p:cNvPr id="3" name="Rectangle 3"/>
          <p:cNvSpPr>
            <a:spLocks noChangeArrowheads="1"/>
          </p:cNvSpPr>
          <p:nvPr/>
        </p:nvSpPr>
        <p:spPr bwMode="auto">
          <a:xfrm>
            <a:off x="611188" y="3514678"/>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Arial" charset="0"/>
              </a:rPr>
              <a:t>Existe um relacionamento </a:t>
            </a:r>
            <a:r>
              <a:rPr lang="pt-BR" altLang="pt-BR" b="1" dirty="0" smtClean="0">
                <a:solidFill>
                  <a:srgbClr val="008000"/>
                </a:solidFill>
                <a:latin typeface="Arial" charset="0"/>
              </a:rPr>
              <a:t>sequencial </a:t>
            </a:r>
            <a:r>
              <a:rPr lang="pt-BR" altLang="pt-BR" b="1" dirty="0">
                <a:solidFill>
                  <a:srgbClr val="008000"/>
                </a:solidFill>
                <a:latin typeface="Arial" charset="0"/>
              </a:rPr>
              <a:t>entre o planejamento estratégico e as funções de recursos humanos. Esse relacionamento usualmente flui do planejamento estratégico para recursos </a:t>
            </a:r>
            <a:r>
              <a:rPr lang="pt-BR" altLang="pt-BR" b="1" dirty="0" smtClean="0">
                <a:solidFill>
                  <a:srgbClr val="008000"/>
                </a:solidFill>
                <a:latin typeface="Arial" charset="0"/>
              </a:rPr>
              <a:t>humanos</a:t>
            </a:r>
            <a:endParaRPr lang="pt-BR" altLang="pt-BR" b="1" dirty="0">
              <a:solidFill>
                <a:srgbClr val="008000"/>
              </a:solidFill>
              <a:latin typeface="Arial" charset="0"/>
            </a:endParaRPr>
          </a:p>
        </p:txBody>
      </p:sp>
      <p:sp>
        <p:nvSpPr>
          <p:cNvPr id="4" name="Rectangle 4"/>
          <p:cNvSpPr>
            <a:spLocks noChangeArrowheads="1"/>
          </p:cNvSpPr>
          <p:nvPr/>
        </p:nvSpPr>
        <p:spPr bwMode="auto">
          <a:xfrm>
            <a:off x="539750" y="5254578"/>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FF"/>
                </a:solidFill>
                <a:latin typeface="Arial" charset="0"/>
              </a:rPr>
              <a:t>A superação dessa subordinação ao planejamento estratégico é o principal desafio a ser enfrentado pela área funcional de recursos </a:t>
            </a:r>
            <a:r>
              <a:rPr lang="pt-BR" altLang="pt-BR" b="1" dirty="0" smtClean="0">
                <a:solidFill>
                  <a:srgbClr val="0000FF"/>
                </a:solidFill>
                <a:latin typeface="Arial" charset="0"/>
              </a:rPr>
              <a:t>humanos</a:t>
            </a:r>
            <a:endParaRPr lang="pt-BR" altLang="pt-BR" b="1" dirty="0">
              <a:solidFill>
                <a:srgbClr val="0000FF"/>
              </a:solidFill>
              <a:latin typeface="Arial" charset="0"/>
            </a:endParaRPr>
          </a:p>
        </p:txBody>
      </p:sp>
      <p:sp>
        <p:nvSpPr>
          <p:cNvPr id="5" name="Rectangle 5"/>
          <p:cNvSpPr>
            <a:spLocks noChangeArrowheads="1"/>
          </p:cNvSpPr>
          <p:nvPr/>
        </p:nvSpPr>
        <p:spPr bwMode="auto">
          <a:xfrm>
            <a:off x="611188" y="2176415"/>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Arial" charset="0"/>
              </a:rPr>
              <a:t>Não há preocupação com o "ajuste fino" do conteúdo dos programas de treinamento às atividades realizadas pelos </a:t>
            </a:r>
            <a:r>
              <a:rPr lang="pt-BR" altLang="pt-BR" b="1" dirty="0" smtClean="0">
                <a:solidFill>
                  <a:srgbClr val="FF3300"/>
                </a:solidFill>
                <a:latin typeface="Arial" charset="0"/>
              </a:rPr>
              <a:t>funcionários </a:t>
            </a:r>
            <a:endParaRPr lang="pt-BR" altLang="pt-BR" b="1" dirty="0">
              <a:solidFill>
                <a:srgbClr val="FF3300"/>
              </a:solidFill>
              <a:latin typeface="Arial" charset="0"/>
            </a:endParaRPr>
          </a:p>
        </p:txBody>
      </p:sp>
      <p:sp>
        <p:nvSpPr>
          <p:cNvPr id="6" name="Espaço Reservado para Número de Slide 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6</a:t>
            </a:fld>
            <a:endParaRPr lang="pt-BR" sz="1600" b="1" dirty="0">
              <a:solidFill>
                <a:schemeClr val="tx1"/>
              </a:solidFill>
              <a:latin typeface="+mj-lt"/>
            </a:endParaRPr>
          </a:p>
        </p:txBody>
      </p:sp>
    </p:spTree>
    <p:extLst>
      <p:ext uri="{BB962C8B-B14F-4D97-AF65-F5344CB8AC3E}">
        <p14:creationId xmlns:p14="http://schemas.microsoft.com/office/powerpoint/2010/main" val="145237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60</a:t>
            </a:fld>
            <a:endParaRPr lang="pt-BR" sz="1600" b="1" dirty="0">
              <a:solidFill>
                <a:schemeClr val="tx1"/>
              </a:solidFill>
              <a:latin typeface="+mj-lt"/>
            </a:endParaRPr>
          </a:p>
        </p:txBody>
      </p:sp>
      <p:sp>
        <p:nvSpPr>
          <p:cNvPr id="3" name="Rectangle 2"/>
          <p:cNvSpPr>
            <a:spLocks noGrp="1" noChangeArrowheads="1"/>
          </p:cNvSpPr>
          <p:nvPr>
            <p:ph type="title"/>
          </p:nvPr>
        </p:nvSpPr>
        <p:spPr>
          <a:xfrm>
            <a:off x="685800" y="685800"/>
            <a:ext cx="7772400" cy="838200"/>
          </a:xfrm>
        </p:spPr>
        <p:txBody>
          <a:bodyPr/>
          <a:lstStyle/>
          <a:p>
            <a:pPr algn="ctr"/>
            <a:r>
              <a:rPr lang="pt-BR" altLang="pt-BR" sz="2400" b="1">
                <a:solidFill>
                  <a:srgbClr val="000099"/>
                </a:solidFill>
              </a:rPr>
              <a:t>PRIORIDADES COMPETITIVAS</a:t>
            </a:r>
            <a:br>
              <a:rPr lang="pt-BR" altLang="pt-BR" sz="2400" b="1">
                <a:solidFill>
                  <a:srgbClr val="000099"/>
                </a:solidFill>
              </a:rPr>
            </a:br>
            <a:r>
              <a:rPr lang="pt-BR" altLang="pt-BR" sz="2400" b="1">
                <a:solidFill>
                  <a:srgbClr val="000099"/>
                </a:solidFill>
              </a:rPr>
              <a:t>E PRINCIPAIS DEMANDAS DO MERCADOS</a:t>
            </a:r>
          </a:p>
        </p:txBody>
      </p:sp>
      <p:grpSp>
        <p:nvGrpSpPr>
          <p:cNvPr id="4" name="Group 3"/>
          <p:cNvGrpSpPr>
            <a:grpSpLocks/>
          </p:cNvGrpSpPr>
          <p:nvPr/>
        </p:nvGrpSpPr>
        <p:grpSpPr bwMode="auto">
          <a:xfrm>
            <a:off x="465138" y="1981200"/>
            <a:ext cx="8069262" cy="1314450"/>
            <a:chOff x="293" y="1248"/>
            <a:chExt cx="5083" cy="828"/>
          </a:xfrm>
        </p:grpSpPr>
        <p:grpSp>
          <p:nvGrpSpPr>
            <p:cNvPr id="5" name="Group 4"/>
            <p:cNvGrpSpPr>
              <a:grpSpLocks/>
            </p:cNvGrpSpPr>
            <p:nvPr/>
          </p:nvGrpSpPr>
          <p:grpSpPr bwMode="auto">
            <a:xfrm>
              <a:off x="293" y="1356"/>
              <a:ext cx="1543" cy="720"/>
              <a:chOff x="0" y="2075"/>
              <a:chExt cx="1464" cy="807"/>
            </a:xfrm>
          </p:grpSpPr>
          <p:sp>
            <p:nvSpPr>
              <p:cNvPr id="10" name="Rectangle 5"/>
              <p:cNvSpPr>
                <a:spLocks noChangeArrowheads="1"/>
              </p:cNvSpPr>
              <p:nvPr/>
            </p:nvSpPr>
            <p:spPr bwMode="auto">
              <a:xfrm>
                <a:off x="0" y="2075"/>
                <a:ext cx="1464"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1" name="Rectangle 6"/>
              <p:cNvSpPr>
                <a:spLocks noChangeArrowheads="1"/>
              </p:cNvSpPr>
              <p:nvPr/>
            </p:nvSpPr>
            <p:spPr bwMode="auto">
              <a:xfrm>
                <a:off x="28" y="2075"/>
                <a:ext cx="1408"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400" b="1">
                    <a:solidFill>
                      <a:srgbClr val="000080"/>
                    </a:solidFill>
                    <a:latin typeface="+mj-lt"/>
                    <a:cs typeface="Arial" charset="0"/>
                  </a:rPr>
                  <a:t>DESEMPENHO DAS ENTREGAS</a:t>
                </a:r>
                <a:endParaRPr kumimoji="0" lang="pt-BR" altLang="pt-BR" sz="2400">
                  <a:solidFill>
                    <a:schemeClr val="tx1"/>
                  </a:solidFill>
                  <a:latin typeface="+mj-lt"/>
                  <a:cs typeface="Times New Roman" pitchFamily="18" charset="0"/>
                </a:endParaRPr>
              </a:p>
              <a:p>
                <a:pPr algn="ctr" eaLnBrk="0" hangingPunct="0"/>
                <a:endParaRPr kumimoji="0" lang="pt-BR" altLang="pt-BR" sz="2400">
                  <a:solidFill>
                    <a:schemeClr val="tx1"/>
                  </a:solidFill>
                  <a:latin typeface="+mj-lt"/>
                </a:endParaRPr>
              </a:p>
            </p:txBody>
          </p:sp>
        </p:grpSp>
        <p:grpSp>
          <p:nvGrpSpPr>
            <p:cNvPr id="7" name="Group 7"/>
            <p:cNvGrpSpPr>
              <a:grpSpLocks/>
            </p:cNvGrpSpPr>
            <p:nvPr/>
          </p:nvGrpSpPr>
          <p:grpSpPr bwMode="auto">
            <a:xfrm>
              <a:off x="1782" y="1248"/>
              <a:ext cx="3594" cy="768"/>
              <a:chOff x="1464" y="2075"/>
              <a:chExt cx="4257" cy="807"/>
            </a:xfrm>
          </p:grpSpPr>
          <p:sp>
            <p:nvSpPr>
              <p:cNvPr id="8" name="Rectangle 8"/>
              <p:cNvSpPr>
                <a:spLocks noChangeArrowheads="1"/>
              </p:cNvSpPr>
              <p:nvPr/>
            </p:nvSpPr>
            <p:spPr bwMode="auto">
              <a:xfrm>
                <a:off x="1464" y="2075"/>
                <a:ext cx="4257"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9" name="Rectangle 9"/>
              <p:cNvSpPr>
                <a:spLocks noChangeArrowheads="1"/>
              </p:cNvSpPr>
              <p:nvPr/>
            </p:nvSpPr>
            <p:spPr bwMode="auto">
              <a:xfrm>
                <a:off x="1492" y="2075"/>
                <a:ext cx="4201" cy="807"/>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01613" indent="-2016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kumimoji="0" lang="pt-BR" altLang="pt-BR" dirty="0">
                    <a:solidFill>
                      <a:srgbClr val="000080"/>
                    </a:solidFill>
                    <a:latin typeface="+mj-lt"/>
                    <a:cs typeface="Arial" charset="0"/>
                  </a:rPr>
                  <a:t>garantir confiabilidade nos prazos</a:t>
                </a:r>
              </a:p>
              <a:p>
                <a:pPr>
                  <a:buFontTx/>
                  <a:buChar char="•"/>
                </a:pPr>
                <a:r>
                  <a:rPr kumimoji="0" lang="pt-BR" altLang="pt-BR" dirty="0">
                    <a:solidFill>
                      <a:srgbClr val="000080"/>
                    </a:solidFill>
                    <a:latin typeface="+mj-lt"/>
                    <a:cs typeface="Arial" charset="0"/>
                  </a:rPr>
                  <a:t>oferecer prontamente peças de reposição para serviços de assistência técnica.</a:t>
                </a:r>
                <a:endParaRPr kumimoji="0" lang="pt-BR" altLang="pt-BR" dirty="0">
                  <a:latin typeface="+mj-lt"/>
                  <a:cs typeface="Times New Roman" pitchFamily="18" charset="0"/>
                </a:endParaRPr>
              </a:p>
              <a:p>
                <a:pPr eaLnBrk="0" hangingPunct="0">
                  <a:buFontTx/>
                  <a:buChar char="•"/>
                </a:pPr>
                <a:endParaRPr kumimoji="0" lang="pt-BR" altLang="pt-BR" dirty="0">
                  <a:latin typeface="+mj-lt"/>
                </a:endParaRPr>
              </a:p>
            </p:txBody>
          </p:sp>
        </p:grpSp>
      </p:grpSp>
      <p:grpSp>
        <p:nvGrpSpPr>
          <p:cNvPr id="12" name="Group 10"/>
          <p:cNvGrpSpPr>
            <a:grpSpLocks/>
          </p:cNvGrpSpPr>
          <p:nvPr/>
        </p:nvGrpSpPr>
        <p:grpSpPr bwMode="auto">
          <a:xfrm>
            <a:off x="65088" y="3733800"/>
            <a:ext cx="8469312" cy="2438400"/>
            <a:chOff x="41" y="2352"/>
            <a:chExt cx="5335" cy="1536"/>
          </a:xfrm>
        </p:grpSpPr>
        <p:grpSp>
          <p:nvGrpSpPr>
            <p:cNvPr id="13" name="Group 11"/>
            <p:cNvGrpSpPr>
              <a:grpSpLocks/>
            </p:cNvGrpSpPr>
            <p:nvPr/>
          </p:nvGrpSpPr>
          <p:grpSpPr bwMode="auto">
            <a:xfrm>
              <a:off x="41" y="2400"/>
              <a:ext cx="1927" cy="1462"/>
              <a:chOff x="0" y="2882"/>
              <a:chExt cx="1464" cy="980"/>
            </a:xfrm>
          </p:grpSpPr>
          <p:sp>
            <p:nvSpPr>
              <p:cNvPr id="17" name="Rectangle 12"/>
              <p:cNvSpPr>
                <a:spLocks noChangeArrowheads="1"/>
              </p:cNvSpPr>
              <p:nvPr/>
            </p:nvSpPr>
            <p:spPr bwMode="auto">
              <a:xfrm>
                <a:off x="0" y="2882"/>
                <a:ext cx="1464" cy="980"/>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8" name="Rectangle 13"/>
              <p:cNvSpPr>
                <a:spLocks noChangeArrowheads="1"/>
              </p:cNvSpPr>
              <p:nvPr/>
            </p:nvSpPr>
            <p:spPr bwMode="auto">
              <a:xfrm>
                <a:off x="28" y="2882"/>
                <a:ext cx="1408" cy="980"/>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pt-BR" altLang="pt-BR" sz="2400" b="1">
                    <a:solidFill>
                      <a:srgbClr val="800080"/>
                    </a:solidFill>
                    <a:latin typeface="+mj-lt"/>
                    <a:cs typeface="Arial" charset="0"/>
                  </a:rPr>
                  <a:t> </a:t>
                </a:r>
                <a:endParaRPr kumimoji="0" lang="pt-BR" altLang="pt-BR" sz="2400">
                  <a:solidFill>
                    <a:schemeClr val="tx1"/>
                  </a:solidFill>
                  <a:latin typeface="+mj-lt"/>
                  <a:cs typeface="Times New Roman" pitchFamily="18" charset="0"/>
                </a:endParaRPr>
              </a:p>
              <a:p>
                <a:pPr algn="ctr" eaLnBrk="0" hangingPunct="0"/>
                <a:r>
                  <a:rPr kumimoji="0" lang="pt-BR" altLang="pt-BR" sz="2400" b="1">
                    <a:solidFill>
                      <a:srgbClr val="800080"/>
                    </a:solidFill>
                    <a:latin typeface="+mj-lt"/>
                    <a:cs typeface="Arial" charset="0"/>
                  </a:rPr>
                  <a:t>FLEXIBILIDADE</a:t>
                </a:r>
                <a:endParaRPr kumimoji="0" lang="pt-BR" altLang="pt-BR" sz="2400">
                  <a:solidFill>
                    <a:schemeClr val="tx1"/>
                  </a:solidFill>
                  <a:latin typeface="+mj-lt"/>
                  <a:cs typeface="Times New Roman" pitchFamily="18" charset="0"/>
                </a:endParaRPr>
              </a:p>
              <a:p>
                <a:pPr algn="ctr" eaLnBrk="0" hangingPunct="0"/>
                <a:endParaRPr kumimoji="0" lang="pt-BR" altLang="pt-BR" sz="2400">
                  <a:solidFill>
                    <a:schemeClr val="tx1"/>
                  </a:solidFill>
                  <a:latin typeface="+mj-lt"/>
                </a:endParaRPr>
              </a:p>
            </p:txBody>
          </p:sp>
        </p:grpSp>
        <p:grpSp>
          <p:nvGrpSpPr>
            <p:cNvPr id="14" name="Group 14"/>
            <p:cNvGrpSpPr>
              <a:grpSpLocks/>
            </p:cNvGrpSpPr>
            <p:nvPr/>
          </p:nvGrpSpPr>
          <p:grpSpPr bwMode="auto">
            <a:xfrm>
              <a:off x="1776" y="2352"/>
              <a:ext cx="3600" cy="1536"/>
              <a:chOff x="1464" y="2882"/>
              <a:chExt cx="4257" cy="980"/>
            </a:xfrm>
          </p:grpSpPr>
          <p:sp>
            <p:nvSpPr>
              <p:cNvPr id="15" name="Rectangle 15"/>
              <p:cNvSpPr>
                <a:spLocks noChangeArrowheads="1"/>
              </p:cNvSpPr>
              <p:nvPr/>
            </p:nvSpPr>
            <p:spPr bwMode="auto">
              <a:xfrm>
                <a:off x="1464" y="2882"/>
                <a:ext cx="4257" cy="980"/>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6" name="Rectangle 16"/>
              <p:cNvSpPr>
                <a:spLocks noChangeArrowheads="1"/>
              </p:cNvSpPr>
              <p:nvPr/>
            </p:nvSpPr>
            <p:spPr bwMode="auto">
              <a:xfrm>
                <a:off x="1492" y="2882"/>
                <a:ext cx="4201" cy="980"/>
              </a:xfrm>
              <a:prstGeom prst="rect">
                <a:avLst/>
              </a:prstGeom>
              <a:noFill/>
              <a:ln>
                <a:noFill/>
              </a:ln>
              <a:effectLst/>
              <a:extLst>
                <a:ext uri="{909E8E84-426E-40DD-AFC4-6F175D3DCCD1}">
                  <a14:hiddenFill xmlns:a14="http://schemas.microsoft.com/office/drawing/2010/main">
                    <a:solidFill>
                      <a:srgbClr val="FFFFB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01613" indent="-2016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kumimoji="0" lang="pt-BR" altLang="pt-BR" dirty="0">
                    <a:solidFill>
                      <a:srgbClr val="800080"/>
                    </a:solidFill>
                    <a:latin typeface="+mj-lt"/>
                    <a:cs typeface="Arial" charset="0"/>
                  </a:rPr>
                  <a:t>fazer rápidas mudanças no projeto</a:t>
                </a:r>
              </a:p>
              <a:p>
                <a:pPr>
                  <a:buFontTx/>
                  <a:buChar char="•"/>
                </a:pPr>
                <a:r>
                  <a:rPr kumimoji="0" lang="pt-BR" altLang="pt-BR" dirty="0">
                    <a:solidFill>
                      <a:srgbClr val="800080"/>
                    </a:solidFill>
                    <a:latin typeface="+mj-lt"/>
                    <a:cs typeface="Arial" charset="0"/>
                  </a:rPr>
                  <a:t>introduzir novos produtos rapidamente</a:t>
                </a:r>
                <a:endParaRPr kumimoji="0" lang="pt-BR" altLang="pt-BR" dirty="0">
                  <a:latin typeface="+mj-lt"/>
                  <a:cs typeface="Times New Roman" pitchFamily="18" charset="0"/>
                </a:endParaRPr>
              </a:p>
              <a:p>
                <a:pPr>
                  <a:buFontTx/>
                  <a:buChar char="•"/>
                </a:pPr>
                <a:r>
                  <a:rPr kumimoji="0" lang="pt-BR" altLang="pt-BR" dirty="0">
                    <a:solidFill>
                      <a:srgbClr val="800080"/>
                    </a:solidFill>
                    <a:latin typeface="+mj-lt"/>
                    <a:cs typeface="Arial" charset="0"/>
                  </a:rPr>
                  <a:t>oferecer uma ampla linha - </a:t>
                </a:r>
                <a:r>
                  <a:rPr kumimoji="0" lang="pt-BR" altLang="pt-BR" i="1" dirty="0" err="1">
                    <a:solidFill>
                      <a:srgbClr val="800080"/>
                    </a:solidFill>
                    <a:latin typeface="+mj-lt"/>
                    <a:cs typeface="Arial" charset="0"/>
                  </a:rPr>
                  <a:t>mix</a:t>
                </a:r>
                <a:r>
                  <a:rPr kumimoji="0" lang="pt-BR" altLang="pt-BR" i="1" dirty="0">
                    <a:solidFill>
                      <a:srgbClr val="800080"/>
                    </a:solidFill>
                    <a:latin typeface="+mj-lt"/>
                    <a:cs typeface="Arial" charset="0"/>
                  </a:rPr>
                  <a:t> - </a:t>
                </a:r>
                <a:r>
                  <a:rPr kumimoji="0" lang="pt-BR" altLang="pt-BR" dirty="0">
                    <a:solidFill>
                      <a:srgbClr val="800080"/>
                    </a:solidFill>
                    <a:latin typeface="+mj-lt"/>
                    <a:cs typeface="Arial" charset="0"/>
                  </a:rPr>
                  <a:t>de produtos</a:t>
                </a:r>
              </a:p>
              <a:p>
                <a:pPr eaLnBrk="0" hangingPunct="0">
                  <a:buFontTx/>
                  <a:buChar char="•"/>
                </a:pPr>
                <a:r>
                  <a:rPr kumimoji="0" lang="pt-BR" altLang="pt-BR" dirty="0">
                    <a:solidFill>
                      <a:srgbClr val="800080"/>
                    </a:solidFill>
                    <a:latin typeface="+mj-lt"/>
                    <a:cs typeface="Arial" charset="0"/>
                  </a:rPr>
                  <a:t>mudar o volume de produção rapidamente</a:t>
                </a:r>
                <a:endParaRPr kumimoji="0" lang="pt-BR" altLang="pt-BR" dirty="0">
                  <a:latin typeface="+mj-lt"/>
                  <a:cs typeface="Times New Roman" pitchFamily="18" charset="0"/>
                </a:endParaRPr>
              </a:p>
              <a:p>
                <a:pPr eaLnBrk="0" hangingPunct="0">
                  <a:buFontTx/>
                  <a:buChar char="•"/>
                </a:pPr>
                <a:endParaRPr kumimoji="0" lang="pt-BR" altLang="pt-BR" dirty="0">
                  <a:latin typeface="+mj-lt"/>
                </a:endParaRPr>
              </a:p>
            </p:txBody>
          </p:sp>
        </p:grpSp>
      </p:grpSp>
    </p:spTree>
    <p:extLst>
      <p:ext uri="{BB962C8B-B14F-4D97-AF65-F5344CB8AC3E}">
        <p14:creationId xmlns:p14="http://schemas.microsoft.com/office/powerpoint/2010/main" val="3063033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14"/>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61</a:t>
            </a:fld>
            <a:endParaRPr lang="pt-BR" sz="1600" b="1">
              <a:solidFill>
                <a:schemeClr val="tx1"/>
              </a:solidFill>
              <a:latin typeface="+mj-lt"/>
            </a:endParaRPr>
          </a:p>
        </p:txBody>
      </p:sp>
      <p:sp>
        <p:nvSpPr>
          <p:cNvPr id="3" name="Rectangle 2"/>
          <p:cNvSpPr>
            <a:spLocks noGrp="1" noChangeArrowheads="1"/>
          </p:cNvSpPr>
          <p:nvPr>
            <p:ph type="title"/>
          </p:nvPr>
        </p:nvSpPr>
        <p:spPr>
          <a:xfrm>
            <a:off x="209550" y="762000"/>
            <a:ext cx="8763000" cy="838200"/>
          </a:xfrm>
        </p:spPr>
        <p:txBody>
          <a:bodyPr>
            <a:normAutofit fontScale="90000"/>
          </a:bodyPr>
          <a:lstStyle/>
          <a:p>
            <a:pPr algn="ctr"/>
            <a:r>
              <a:rPr lang="pt-BR" altLang="pt-BR" sz="2700" b="1">
                <a:solidFill>
                  <a:srgbClr val="000099"/>
                </a:solidFill>
                <a:cs typeface="Arial" charset="0"/>
              </a:rPr>
              <a:t>AS ESTRATÉGIAS COMPETITIVAS E AS PRIORIDADES COMPETITIVAS DAS OPERAÇÕES</a:t>
            </a:r>
            <a:endParaRPr lang="pt-BR" altLang="pt-BR" sz="2700" b="1">
              <a:solidFill>
                <a:srgbClr val="000099"/>
              </a:solidFill>
            </a:endParaRPr>
          </a:p>
        </p:txBody>
      </p:sp>
      <p:grpSp>
        <p:nvGrpSpPr>
          <p:cNvPr id="4" name="Group 4"/>
          <p:cNvGrpSpPr>
            <a:grpSpLocks/>
          </p:cNvGrpSpPr>
          <p:nvPr/>
        </p:nvGrpSpPr>
        <p:grpSpPr bwMode="auto">
          <a:xfrm>
            <a:off x="2590800" y="3429000"/>
            <a:ext cx="5454650" cy="784225"/>
            <a:chOff x="1632" y="2160"/>
            <a:chExt cx="3436" cy="494"/>
          </a:xfrm>
        </p:grpSpPr>
        <p:sp>
          <p:nvSpPr>
            <p:cNvPr id="5" name="Line 5"/>
            <p:cNvSpPr>
              <a:spLocks noChangeShapeType="1"/>
            </p:cNvSpPr>
            <p:nvPr/>
          </p:nvSpPr>
          <p:spPr bwMode="auto">
            <a:xfrm>
              <a:off x="3859" y="2160"/>
              <a:ext cx="1209" cy="494"/>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6" name="Line 6"/>
            <p:cNvSpPr>
              <a:spLocks noChangeShapeType="1"/>
            </p:cNvSpPr>
            <p:nvPr/>
          </p:nvSpPr>
          <p:spPr bwMode="auto">
            <a:xfrm flipH="1">
              <a:off x="2736" y="2160"/>
              <a:ext cx="1123" cy="48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7" name="Line 7"/>
            <p:cNvSpPr>
              <a:spLocks noChangeShapeType="1"/>
            </p:cNvSpPr>
            <p:nvPr/>
          </p:nvSpPr>
          <p:spPr bwMode="auto">
            <a:xfrm flipH="1">
              <a:off x="1632" y="2160"/>
              <a:ext cx="2227" cy="48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grpSp>
        <p:nvGrpSpPr>
          <p:cNvPr id="8" name="Group 8"/>
          <p:cNvGrpSpPr>
            <a:grpSpLocks/>
          </p:cNvGrpSpPr>
          <p:nvPr/>
        </p:nvGrpSpPr>
        <p:grpSpPr bwMode="auto">
          <a:xfrm>
            <a:off x="3116263" y="2147888"/>
            <a:ext cx="5037137" cy="1281112"/>
            <a:chOff x="1963" y="1353"/>
            <a:chExt cx="3173" cy="807"/>
          </a:xfrm>
        </p:grpSpPr>
        <p:sp>
          <p:nvSpPr>
            <p:cNvPr id="9" name="Text Box 9"/>
            <p:cNvSpPr txBox="1">
              <a:spLocks noChangeArrowheads="1"/>
            </p:cNvSpPr>
            <p:nvPr/>
          </p:nvSpPr>
          <p:spPr bwMode="auto">
            <a:xfrm>
              <a:off x="1963" y="1353"/>
              <a:ext cx="3168" cy="807"/>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pt-BR" altLang="pt-BR" sz="1000" b="1">
                <a:solidFill>
                  <a:srgbClr val="008000"/>
                </a:solidFill>
                <a:latin typeface="+mj-lt"/>
              </a:endParaRPr>
            </a:p>
            <a:p>
              <a:pPr algn="ctr" eaLnBrk="0" hangingPunct="0"/>
              <a:r>
                <a:rPr kumimoji="0" lang="pt-BR" altLang="pt-BR" sz="2000" b="1">
                  <a:solidFill>
                    <a:srgbClr val="008000"/>
                  </a:solidFill>
                  <a:latin typeface="+mj-lt"/>
                </a:rPr>
                <a:t>ESTRATÉGIA COMPETITIVA</a:t>
              </a:r>
              <a:endParaRPr kumimoji="0" lang="pt-BR" altLang="pt-BR" sz="2000" b="1">
                <a:solidFill>
                  <a:schemeClr val="tx1"/>
                </a:solidFill>
                <a:latin typeface="+mj-lt"/>
              </a:endParaRPr>
            </a:p>
            <a:p>
              <a:pPr eaLnBrk="0" hangingPunct="0"/>
              <a:endParaRPr kumimoji="0" lang="pt-BR" altLang="pt-BR" sz="1200" b="1">
                <a:solidFill>
                  <a:schemeClr val="tx1"/>
                </a:solidFill>
                <a:latin typeface="+mj-lt"/>
              </a:endParaRPr>
            </a:p>
          </p:txBody>
        </p:sp>
        <p:sp>
          <p:nvSpPr>
            <p:cNvPr id="10" name="Rectangle 10"/>
            <p:cNvSpPr>
              <a:spLocks noChangeArrowheads="1"/>
            </p:cNvSpPr>
            <p:nvPr/>
          </p:nvSpPr>
          <p:spPr bwMode="auto">
            <a:xfrm>
              <a:off x="2208" y="1824"/>
              <a:ext cx="10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pt-BR" altLang="pt-BR" sz="2000" b="1">
                  <a:solidFill>
                    <a:srgbClr val="008000"/>
                  </a:solidFill>
                  <a:latin typeface="+mj-lt"/>
                </a:rPr>
                <a:t>Menor Custo</a:t>
              </a:r>
            </a:p>
          </p:txBody>
        </p:sp>
        <p:sp>
          <p:nvSpPr>
            <p:cNvPr id="11" name="Rectangle 11"/>
            <p:cNvSpPr>
              <a:spLocks noChangeArrowheads="1"/>
            </p:cNvSpPr>
            <p:nvPr/>
          </p:nvSpPr>
          <p:spPr bwMode="auto">
            <a:xfrm>
              <a:off x="3696" y="1824"/>
              <a:ext cx="11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pt-BR" altLang="pt-BR" sz="2000" b="1">
                  <a:solidFill>
                    <a:srgbClr val="008000"/>
                  </a:solidFill>
                  <a:latin typeface="+mj-lt"/>
                </a:rPr>
                <a:t>Diferenciação</a:t>
              </a:r>
            </a:p>
          </p:txBody>
        </p:sp>
        <p:sp>
          <p:nvSpPr>
            <p:cNvPr id="12" name="Line 12"/>
            <p:cNvSpPr>
              <a:spLocks noChangeShapeType="1"/>
            </p:cNvSpPr>
            <p:nvPr/>
          </p:nvSpPr>
          <p:spPr bwMode="auto">
            <a:xfrm>
              <a:off x="1968" y="1776"/>
              <a:ext cx="3168"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latin typeface="+mj-lt"/>
              </a:endParaRPr>
            </a:p>
          </p:txBody>
        </p:sp>
        <p:sp>
          <p:nvSpPr>
            <p:cNvPr id="13" name="Line 13"/>
            <p:cNvSpPr>
              <a:spLocks noChangeShapeType="1"/>
            </p:cNvSpPr>
            <p:nvPr/>
          </p:nvSpPr>
          <p:spPr bwMode="auto">
            <a:xfrm>
              <a:off x="3408" y="1776"/>
              <a:ext cx="0" cy="384"/>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latin typeface="+mj-lt"/>
              </a:endParaRPr>
            </a:p>
          </p:txBody>
        </p:sp>
      </p:grpSp>
      <p:grpSp>
        <p:nvGrpSpPr>
          <p:cNvPr id="14" name="Group 14"/>
          <p:cNvGrpSpPr>
            <a:grpSpLocks/>
          </p:cNvGrpSpPr>
          <p:nvPr/>
        </p:nvGrpSpPr>
        <p:grpSpPr bwMode="auto">
          <a:xfrm>
            <a:off x="419100" y="4219575"/>
            <a:ext cx="8285163" cy="1419225"/>
            <a:chOff x="264" y="2658"/>
            <a:chExt cx="5219" cy="894"/>
          </a:xfrm>
        </p:grpSpPr>
        <p:sp>
          <p:nvSpPr>
            <p:cNvPr id="16" name="Text Box 15"/>
            <p:cNvSpPr txBox="1">
              <a:spLocks noChangeArrowheads="1"/>
            </p:cNvSpPr>
            <p:nvPr/>
          </p:nvSpPr>
          <p:spPr bwMode="auto">
            <a:xfrm>
              <a:off x="264" y="2661"/>
              <a:ext cx="5208" cy="891"/>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pt-BR" altLang="pt-BR" sz="1000" b="1">
                <a:solidFill>
                  <a:srgbClr val="800080"/>
                </a:solidFill>
                <a:latin typeface="+mj-lt"/>
              </a:endParaRPr>
            </a:p>
            <a:p>
              <a:pPr algn="ctr" eaLnBrk="0" hangingPunct="0"/>
              <a:endParaRPr kumimoji="0" lang="pt-BR" altLang="pt-BR" sz="2000">
                <a:solidFill>
                  <a:srgbClr val="800080"/>
                </a:solidFill>
                <a:latin typeface="+mj-lt"/>
              </a:endParaRPr>
            </a:p>
            <a:p>
              <a:pPr algn="ctr" eaLnBrk="0" hangingPunct="0"/>
              <a:endParaRPr kumimoji="0" lang="pt-BR" altLang="pt-BR" sz="2000">
                <a:solidFill>
                  <a:srgbClr val="800080"/>
                </a:solidFill>
                <a:latin typeface="+mj-lt"/>
              </a:endParaRPr>
            </a:p>
            <a:p>
              <a:pPr algn="ctr" eaLnBrk="0" hangingPunct="0"/>
              <a:r>
                <a:rPr kumimoji="0" lang="pt-BR" altLang="pt-BR" sz="2000">
                  <a:solidFill>
                    <a:srgbClr val="800080"/>
                  </a:solidFill>
                  <a:latin typeface="+mj-lt"/>
                </a:rPr>
                <a:t>PRIORIDADES COMPETITIVAS DA ESTRATÉGIA  DE OPERAÇÕES</a:t>
              </a:r>
              <a:endParaRPr kumimoji="0" lang="pt-BR" altLang="pt-BR" sz="2000">
                <a:solidFill>
                  <a:schemeClr val="tx1"/>
                </a:solidFill>
                <a:latin typeface="+mj-lt"/>
              </a:endParaRPr>
            </a:p>
          </p:txBody>
        </p:sp>
        <p:sp>
          <p:nvSpPr>
            <p:cNvPr id="17" name="Rectangle 16"/>
            <p:cNvSpPr>
              <a:spLocks noChangeArrowheads="1"/>
            </p:cNvSpPr>
            <p:nvPr/>
          </p:nvSpPr>
          <p:spPr bwMode="auto">
            <a:xfrm>
              <a:off x="2112" y="2790"/>
              <a:ext cx="10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0" lang="pt-BR" altLang="pt-BR" sz="2000" b="1">
                  <a:solidFill>
                    <a:srgbClr val="800080"/>
                  </a:solidFill>
                  <a:latin typeface="+mj-lt"/>
                </a:rPr>
                <a:t>Flexibilidade</a:t>
              </a:r>
            </a:p>
          </p:txBody>
        </p:sp>
        <p:sp>
          <p:nvSpPr>
            <p:cNvPr id="18" name="Rectangle 17"/>
            <p:cNvSpPr>
              <a:spLocks noChangeArrowheads="1"/>
            </p:cNvSpPr>
            <p:nvPr/>
          </p:nvSpPr>
          <p:spPr bwMode="auto">
            <a:xfrm>
              <a:off x="3312" y="2784"/>
              <a:ext cx="21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pt-BR" altLang="pt-BR" sz="2000" b="1">
                  <a:solidFill>
                    <a:srgbClr val="800080"/>
                  </a:solidFill>
                  <a:latin typeface="+mj-lt"/>
                </a:rPr>
                <a:t>Desempenho das Entregas</a:t>
              </a:r>
            </a:p>
          </p:txBody>
        </p:sp>
        <p:sp>
          <p:nvSpPr>
            <p:cNvPr id="19" name="Rectangle 18"/>
            <p:cNvSpPr>
              <a:spLocks noChangeArrowheads="1"/>
            </p:cNvSpPr>
            <p:nvPr/>
          </p:nvSpPr>
          <p:spPr bwMode="auto">
            <a:xfrm>
              <a:off x="1146" y="2774"/>
              <a:ext cx="8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0" lang="pt-BR" altLang="pt-BR" sz="2000" b="1">
                  <a:solidFill>
                    <a:srgbClr val="800080"/>
                  </a:solidFill>
                  <a:latin typeface="+mj-lt"/>
                </a:rPr>
                <a:t>Qualidade</a:t>
              </a:r>
            </a:p>
          </p:txBody>
        </p:sp>
        <p:sp>
          <p:nvSpPr>
            <p:cNvPr id="20" name="Rectangle 19"/>
            <p:cNvSpPr>
              <a:spLocks noChangeArrowheads="1"/>
            </p:cNvSpPr>
            <p:nvPr/>
          </p:nvSpPr>
          <p:spPr bwMode="auto">
            <a:xfrm>
              <a:off x="408" y="2736"/>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kumimoji="0" lang="pt-BR" altLang="pt-BR" sz="2000" b="1">
                  <a:solidFill>
                    <a:srgbClr val="800080"/>
                  </a:solidFill>
                  <a:latin typeface="+mj-lt"/>
                </a:rPr>
                <a:t>Custo</a:t>
              </a:r>
            </a:p>
          </p:txBody>
        </p:sp>
        <p:sp>
          <p:nvSpPr>
            <p:cNvPr id="21" name="Line 20"/>
            <p:cNvSpPr>
              <a:spLocks noChangeShapeType="1"/>
            </p:cNvSpPr>
            <p:nvPr/>
          </p:nvSpPr>
          <p:spPr bwMode="auto">
            <a:xfrm>
              <a:off x="288" y="3090"/>
              <a:ext cx="5184"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latin typeface="+mj-lt"/>
              </a:endParaRPr>
            </a:p>
          </p:txBody>
        </p:sp>
        <p:sp>
          <p:nvSpPr>
            <p:cNvPr id="22" name="Line 21"/>
            <p:cNvSpPr>
              <a:spLocks noChangeShapeType="1"/>
            </p:cNvSpPr>
            <p:nvPr/>
          </p:nvSpPr>
          <p:spPr bwMode="auto">
            <a:xfrm>
              <a:off x="1104" y="2658"/>
              <a:ext cx="0" cy="432"/>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latin typeface="+mj-lt"/>
              </a:endParaRPr>
            </a:p>
          </p:txBody>
        </p:sp>
        <p:sp>
          <p:nvSpPr>
            <p:cNvPr id="23" name="Line 22"/>
            <p:cNvSpPr>
              <a:spLocks noChangeShapeType="1"/>
            </p:cNvSpPr>
            <p:nvPr/>
          </p:nvSpPr>
          <p:spPr bwMode="auto">
            <a:xfrm>
              <a:off x="2070" y="2658"/>
              <a:ext cx="0" cy="432"/>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latin typeface="+mj-lt"/>
              </a:endParaRPr>
            </a:p>
          </p:txBody>
        </p:sp>
        <p:sp>
          <p:nvSpPr>
            <p:cNvPr id="24" name="Line 23"/>
            <p:cNvSpPr>
              <a:spLocks noChangeShapeType="1"/>
            </p:cNvSpPr>
            <p:nvPr/>
          </p:nvSpPr>
          <p:spPr bwMode="auto">
            <a:xfrm>
              <a:off x="3264" y="2664"/>
              <a:ext cx="0" cy="432"/>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latin typeface="+mj-lt"/>
              </a:endParaRPr>
            </a:p>
          </p:txBody>
        </p:sp>
      </p:grpSp>
      <p:grpSp>
        <p:nvGrpSpPr>
          <p:cNvPr id="25" name="Group 26"/>
          <p:cNvGrpSpPr>
            <a:grpSpLocks/>
          </p:cNvGrpSpPr>
          <p:nvPr/>
        </p:nvGrpSpPr>
        <p:grpSpPr bwMode="auto">
          <a:xfrm>
            <a:off x="1371600" y="3429000"/>
            <a:ext cx="5808663" cy="792163"/>
            <a:chOff x="864" y="2160"/>
            <a:chExt cx="3659" cy="499"/>
          </a:xfrm>
        </p:grpSpPr>
        <p:sp>
          <p:nvSpPr>
            <p:cNvPr id="26" name="Line 3"/>
            <p:cNvSpPr>
              <a:spLocks noChangeShapeType="1"/>
            </p:cNvSpPr>
            <p:nvPr/>
          </p:nvSpPr>
          <p:spPr bwMode="auto">
            <a:xfrm flipH="1">
              <a:off x="864" y="2160"/>
              <a:ext cx="1789" cy="48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27" name="Line 24"/>
            <p:cNvSpPr>
              <a:spLocks noChangeShapeType="1"/>
            </p:cNvSpPr>
            <p:nvPr/>
          </p:nvSpPr>
          <p:spPr bwMode="auto">
            <a:xfrm flipH="1">
              <a:off x="1338" y="2160"/>
              <a:ext cx="1315" cy="499"/>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28" name="Line 25"/>
            <p:cNvSpPr>
              <a:spLocks noChangeShapeType="1"/>
            </p:cNvSpPr>
            <p:nvPr/>
          </p:nvSpPr>
          <p:spPr bwMode="auto">
            <a:xfrm>
              <a:off x="2699" y="2160"/>
              <a:ext cx="1824" cy="48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spTree>
    <p:extLst>
      <p:ext uri="{BB962C8B-B14F-4D97-AF65-F5344CB8AC3E}">
        <p14:creationId xmlns:p14="http://schemas.microsoft.com/office/powerpoint/2010/main" val="3866268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62</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609600"/>
            <a:ext cx="8382000" cy="533400"/>
          </a:xfrm>
        </p:spPr>
        <p:txBody>
          <a:bodyPr/>
          <a:lstStyle/>
          <a:p>
            <a:pPr algn="ctr"/>
            <a:r>
              <a:rPr lang="pt-BR" altLang="pt-BR" sz="2800" b="1">
                <a:solidFill>
                  <a:srgbClr val="000099"/>
                </a:solidFill>
                <a:cs typeface="Times New Roman" pitchFamily="18" charset="0"/>
              </a:rPr>
              <a:t> </a:t>
            </a:r>
            <a:r>
              <a:rPr lang="pt-BR" altLang="pt-BR" sz="2800" b="1">
                <a:solidFill>
                  <a:srgbClr val="800000"/>
                </a:solidFill>
                <a:cs typeface="Times New Roman" pitchFamily="18" charset="0"/>
              </a:rPr>
              <a:t>FLUXO TÍPICO DA ENGENHARIA SIMULTÂNEA</a:t>
            </a:r>
            <a:r>
              <a:rPr lang="pt-BR" altLang="pt-BR" sz="2800" b="1">
                <a:solidFill>
                  <a:srgbClr val="000099"/>
                </a:solidFill>
              </a:rPr>
              <a:t> </a:t>
            </a:r>
          </a:p>
        </p:txBody>
      </p:sp>
      <p:sp>
        <p:nvSpPr>
          <p:cNvPr id="4" name="Rectangle 3"/>
          <p:cNvSpPr>
            <a:spLocks noChangeArrowheads="1"/>
          </p:cNvSpPr>
          <p:nvPr/>
        </p:nvSpPr>
        <p:spPr bwMode="auto">
          <a:xfrm>
            <a:off x="3589338" y="3355975"/>
            <a:ext cx="2212975" cy="538163"/>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8000"/>
              </a:solidFill>
              <a:latin typeface="+mj-lt"/>
            </a:endParaRPr>
          </a:p>
          <a:p>
            <a:pPr algn="ctr" eaLnBrk="0" hangingPunct="0"/>
            <a:r>
              <a:rPr kumimoji="0" lang="pt-BR" altLang="pt-BR" b="1">
                <a:solidFill>
                  <a:srgbClr val="800000"/>
                </a:solidFill>
                <a:latin typeface="+mj-lt"/>
              </a:rPr>
              <a:t>Protótipo</a:t>
            </a:r>
          </a:p>
        </p:txBody>
      </p:sp>
      <p:sp>
        <p:nvSpPr>
          <p:cNvPr id="5" name="Rectangle 4"/>
          <p:cNvSpPr>
            <a:spLocks noChangeArrowheads="1"/>
          </p:cNvSpPr>
          <p:nvPr/>
        </p:nvSpPr>
        <p:spPr bwMode="auto">
          <a:xfrm>
            <a:off x="6534150" y="3375025"/>
            <a:ext cx="2214563" cy="538163"/>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8000"/>
              </a:solidFill>
              <a:latin typeface="+mj-lt"/>
            </a:endParaRPr>
          </a:p>
          <a:p>
            <a:pPr algn="ctr" eaLnBrk="0" hangingPunct="0"/>
            <a:r>
              <a:rPr kumimoji="0" lang="pt-BR" altLang="pt-BR" b="1">
                <a:solidFill>
                  <a:srgbClr val="800000"/>
                </a:solidFill>
                <a:latin typeface="+mj-lt"/>
              </a:rPr>
              <a:t>Manufatura</a:t>
            </a:r>
          </a:p>
        </p:txBody>
      </p:sp>
      <p:sp>
        <p:nvSpPr>
          <p:cNvPr id="7" name="Line 5"/>
          <p:cNvSpPr>
            <a:spLocks noChangeShapeType="1"/>
          </p:cNvSpPr>
          <p:nvPr/>
        </p:nvSpPr>
        <p:spPr bwMode="auto">
          <a:xfrm>
            <a:off x="3035300" y="3630613"/>
            <a:ext cx="552450" cy="1587"/>
          </a:xfrm>
          <a:prstGeom prst="line">
            <a:avLst/>
          </a:prstGeom>
          <a:noFill/>
          <a:ln w="38100">
            <a:solidFill>
              <a:srgbClr val="008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latin typeface="+mj-lt"/>
            </a:endParaRPr>
          </a:p>
        </p:txBody>
      </p:sp>
      <p:sp>
        <p:nvSpPr>
          <p:cNvPr id="8" name="Line 6"/>
          <p:cNvSpPr>
            <a:spLocks noChangeShapeType="1"/>
          </p:cNvSpPr>
          <p:nvPr/>
        </p:nvSpPr>
        <p:spPr bwMode="auto">
          <a:xfrm>
            <a:off x="5799138" y="3630613"/>
            <a:ext cx="738187" cy="1587"/>
          </a:xfrm>
          <a:prstGeom prst="line">
            <a:avLst/>
          </a:prstGeom>
          <a:noFill/>
          <a:ln w="38100">
            <a:solidFill>
              <a:srgbClr val="008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latin typeface="+mj-lt"/>
            </a:endParaRPr>
          </a:p>
        </p:txBody>
      </p:sp>
      <p:grpSp>
        <p:nvGrpSpPr>
          <p:cNvPr id="9" name="Group 7"/>
          <p:cNvGrpSpPr>
            <a:grpSpLocks/>
          </p:cNvGrpSpPr>
          <p:nvPr/>
        </p:nvGrpSpPr>
        <p:grpSpPr bwMode="auto">
          <a:xfrm>
            <a:off x="457200" y="1295400"/>
            <a:ext cx="2582863" cy="5029200"/>
            <a:chOff x="288" y="816"/>
            <a:chExt cx="1627" cy="3168"/>
          </a:xfrm>
        </p:grpSpPr>
        <p:sp>
          <p:nvSpPr>
            <p:cNvPr id="10" name="Rectangle 8"/>
            <p:cNvSpPr>
              <a:spLocks noChangeArrowheads="1"/>
            </p:cNvSpPr>
            <p:nvPr/>
          </p:nvSpPr>
          <p:spPr bwMode="auto">
            <a:xfrm>
              <a:off x="288" y="816"/>
              <a:ext cx="1394" cy="34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b="1">
                  <a:solidFill>
                    <a:srgbClr val="000080"/>
                  </a:solidFill>
                  <a:latin typeface="+mj-lt"/>
                </a:rPr>
                <a:t>Marketing</a:t>
              </a:r>
            </a:p>
          </p:txBody>
        </p:sp>
        <p:sp>
          <p:nvSpPr>
            <p:cNvPr id="11" name="Rectangle 9"/>
            <p:cNvSpPr>
              <a:spLocks noChangeArrowheads="1"/>
            </p:cNvSpPr>
            <p:nvPr/>
          </p:nvSpPr>
          <p:spPr bwMode="auto">
            <a:xfrm>
              <a:off x="288" y="1382"/>
              <a:ext cx="1394" cy="34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b="1">
                  <a:solidFill>
                    <a:srgbClr val="000080"/>
                  </a:solidFill>
                  <a:latin typeface="+mj-lt"/>
                </a:rPr>
                <a:t>Pesquisa &amp;</a:t>
              </a:r>
            </a:p>
            <a:p>
              <a:pPr algn="ctr" eaLnBrk="0" hangingPunct="0"/>
              <a:r>
                <a:rPr kumimoji="0" lang="pt-BR" altLang="pt-BR" b="1">
                  <a:solidFill>
                    <a:srgbClr val="000080"/>
                  </a:solidFill>
                  <a:latin typeface="+mj-lt"/>
                </a:rPr>
                <a:t>Desenvolvimento</a:t>
              </a:r>
            </a:p>
          </p:txBody>
        </p:sp>
        <p:sp>
          <p:nvSpPr>
            <p:cNvPr id="12" name="Rectangle 10"/>
            <p:cNvSpPr>
              <a:spLocks noChangeArrowheads="1"/>
            </p:cNvSpPr>
            <p:nvPr/>
          </p:nvSpPr>
          <p:spPr bwMode="auto">
            <a:xfrm>
              <a:off x="288" y="1947"/>
              <a:ext cx="1394" cy="34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8000"/>
                </a:solidFill>
                <a:latin typeface="+mj-lt"/>
              </a:endParaRPr>
            </a:p>
            <a:p>
              <a:pPr algn="ctr" eaLnBrk="0" hangingPunct="0"/>
              <a:r>
                <a:rPr kumimoji="0" lang="pt-BR" altLang="pt-BR" b="1">
                  <a:solidFill>
                    <a:srgbClr val="000080"/>
                  </a:solidFill>
                  <a:latin typeface="+mj-lt"/>
                </a:rPr>
                <a:t>Projeto Básico</a:t>
              </a:r>
            </a:p>
          </p:txBody>
        </p:sp>
        <p:sp>
          <p:nvSpPr>
            <p:cNvPr id="13" name="Rectangle 11"/>
            <p:cNvSpPr>
              <a:spLocks noChangeArrowheads="1"/>
            </p:cNvSpPr>
            <p:nvPr/>
          </p:nvSpPr>
          <p:spPr bwMode="auto">
            <a:xfrm>
              <a:off x="288" y="3078"/>
              <a:ext cx="1394" cy="34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b="1">
                  <a:solidFill>
                    <a:srgbClr val="000080"/>
                  </a:solidFill>
                  <a:latin typeface="+mj-lt"/>
                </a:rPr>
                <a:t>Suprimentos</a:t>
              </a:r>
            </a:p>
          </p:txBody>
        </p:sp>
        <p:sp>
          <p:nvSpPr>
            <p:cNvPr id="14" name="Rectangle 12"/>
            <p:cNvSpPr>
              <a:spLocks noChangeArrowheads="1"/>
            </p:cNvSpPr>
            <p:nvPr/>
          </p:nvSpPr>
          <p:spPr bwMode="auto">
            <a:xfrm>
              <a:off x="288" y="3644"/>
              <a:ext cx="1394" cy="34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b="1">
                  <a:solidFill>
                    <a:srgbClr val="000080"/>
                  </a:solidFill>
                  <a:latin typeface="+mj-lt"/>
                </a:rPr>
                <a:t>Produção</a:t>
              </a:r>
            </a:p>
          </p:txBody>
        </p:sp>
        <p:sp>
          <p:nvSpPr>
            <p:cNvPr id="15" name="Line 13"/>
            <p:cNvSpPr>
              <a:spLocks noChangeShapeType="1"/>
            </p:cNvSpPr>
            <p:nvPr/>
          </p:nvSpPr>
          <p:spPr bwMode="auto">
            <a:xfrm>
              <a:off x="1681" y="930"/>
              <a:ext cx="234" cy="2"/>
            </a:xfrm>
            <a:prstGeom prst="line">
              <a:avLst/>
            </a:prstGeom>
            <a:noFill/>
            <a:ln w="381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latin typeface="+mj-lt"/>
              </a:endParaRPr>
            </a:p>
          </p:txBody>
        </p:sp>
        <p:sp>
          <p:nvSpPr>
            <p:cNvPr id="16" name="Line 14"/>
            <p:cNvSpPr>
              <a:spLocks noChangeShapeType="1"/>
            </p:cNvSpPr>
            <p:nvPr/>
          </p:nvSpPr>
          <p:spPr bwMode="auto">
            <a:xfrm>
              <a:off x="1681" y="3870"/>
              <a:ext cx="234" cy="1"/>
            </a:xfrm>
            <a:prstGeom prst="line">
              <a:avLst/>
            </a:prstGeom>
            <a:noFill/>
            <a:ln w="381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latin typeface="+mj-lt"/>
              </a:endParaRPr>
            </a:p>
          </p:txBody>
        </p:sp>
        <p:sp>
          <p:nvSpPr>
            <p:cNvPr id="17" name="Line 15"/>
            <p:cNvSpPr>
              <a:spLocks noChangeShapeType="1"/>
            </p:cNvSpPr>
            <p:nvPr/>
          </p:nvSpPr>
          <p:spPr bwMode="auto">
            <a:xfrm>
              <a:off x="1912" y="930"/>
              <a:ext cx="1" cy="2941"/>
            </a:xfrm>
            <a:prstGeom prst="line">
              <a:avLst/>
            </a:prstGeom>
            <a:noFill/>
            <a:ln w="381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latin typeface="+mj-lt"/>
              </a:endParaRPr>
            </a:p>
          </p:txBody>
        </p:sp>
        <p:sp>
          <p:nvSpPr>
            <p:cNvPr id="18" name="Rectangle 16"/>
            <p:cNvSpPr>
              <a:spLocks noChangeArrowheads="1"/>
            </p:cNvSpPr>
            <p:nvPr/>
          </p:nvSpPr>
          <p:spPr bwMode="auto">
            <a:xfrm>
              <a:off x="288" y="2508"/>
              <a:ext cx="1394" cy="34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8000"/>
                </a:solidFill>
                <a:latin typeface="+mj-lt"/>
              </a:endParaRPr>
            </a:p>
            <a:p>
              <a:pPr algn="ctr" eaLnBrk="0" hangingPunct="0"/>
              <a:r>
                <a:rPr kumimoji="0" lang="pt-BR" altLang="pt-BR" b="1">
                  <a:solidFill>
                    <a:srgbClr val="000080"/>
                  </a:solidFill>
                  <a:latin typeface="+mj-lt"/>
                </a:rPr>
                <a:t>Projeto Detalhado</a:t>
              </a:r>
            </a:p>
          </p:txBody>
        </p:sp>
        <p:grpSp>
          <p:nvGrpSpPr>
            <p:cNvPr id="19" name="Group 17"/>
            <p:cNvGrpSpPr>
              <a:grpSpLocks/>
            </p:cNvGrpSpPr>
            <p:nvPr/>
          </p:nvGrpSpPr>
          <p:grpSpPr bwMode="auto">
            <a:xfrm>
              <a:off x="875" y="1142"/>
              <a:ext cx="191" cy="242"/>
              <a:chOff x="3564" y="3426"/>
              <a:chExt cx="468" cy="606"/>
            </a:xfrm>
          </p:grpSpPr>
          <p:sp>
            <p:nvSpPr>
              <p:cNvPr id="32" name="Line 18"/>
              <p:cNvSpPr>
                <a:spLocks noChangeShapeType="1"/>
              </p:cNvSpPr>
              <p:nvPr/>
            </p:nvSpPr>
            <p:spPr bwMode="auto">
              <a:xfrm flipV="1">
                <a:off x="3564" y="342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33" name="Line 19"/>
              <p:cNvSpPr>
                <a:spLocks noChangeShapeType="1"/>
              </p:cNvSpPr>
              <p:nvPr/>
            </p:nvSpPr>
            <p:spPr bwMode="auto">
              <a:xfrm>
                <a:off x="4032" y="345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grpSp>
          <p:nvGrpSpPr>
            <p:cNvPr id="20" name="Group 20"/>
            <p:cNvGrpSpPr>
              <a:grpSpLocks/>
            </p:cNvGrpSpPr>
            <p:nvPr/>
          </p:nvGrpSpPr>
          <p:grpSpPr bwMode="auto">
            <a:xfrm>
              <a:off x="875" y="1713"/>
              <a:ext cx="191" cy="243"/>
              <a:chOff x="3564" y="3426"/>
              <a:chExt cx="468" cy="606"/>
            </a:xfrm>
          </p:grpSpPr>
          <p:sp>
            <p:nvSpPr>
              <p:cNvPr id="30" name="Line 21"/>
              <p:cNvSpPr>
                <a:spLocks noChangeShapeType="1"/>
              </p:cNvSpPr>
              <p:nvPr/>
            </p:nvSpPr>
            <p:spPr bwMode="auto">
              <a:xfrm flipV="1">
                <a:off x="3564" y="342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31" name="Line 22"/>
              <p:cNvSpPr>
                <a:spLocks noChangeShapeType="1"/>
              </p:cNvSpPr>
              <p:nvPr/>
            </p:nvSpPr>
            <p:spPr bwMode="auto">
              <a:xfrm>
                <a:off x="4032" y="345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grpSp>
          <p:nvGrpSpPr>
            <p:cNvPr id="21" name="Group 23"/>
            <p:cNvGrpSpPr>
              <a:grpSpLocks/>
            </p:cNvGrpSpPr>
            <p:nvPr/>
          </p:nvGrpSpPr>
          <p:grpSpPr bwMode="auto">
            <a:xfrm>
              <a:off x="875" y="2841"/>
              <a:ext cx="191" cy="243"/>
              <a:chOff x="3564" y="3426"/>
              <a:chExt cx="468" cy="606"/>
            </a:xfrm>
          </p:grpSpPr>
          <p:sp>
            <p:nvSpPr>
              <p:cNvPr id="28" name="Line 24"/>
              <p:cNvSpPr>
                <a:spLocks noChangeShapeType="1"/>
              </p:cNvSpPr>
              <p:nvPr/>
            </p:nvSpPr>
            <p:spPr bwMode="auto">
              <a:xfrm flipV="1">
                <a:off x="3564" y="342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29" name="Line 25"/>
              <p:cNvSpPr>
                <a:spLocks noChangeShapeType="1"/>
              </p:cNvSpPr>
              <p:nvPr/>
            </p:nvSpPr>
            <p:spPr bwMode="auto">
              <a:xfrm>
                <a:off x="4032" y="345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grpSp>
          <p:nvGrpSpPr>
            <p:cNvPr id="22" name="Group 26"/>
            <p:cNvGrpSpPr>
              <a:grpSpLocks/>
            </p:cNvGrpSpPr>
            <p:nvPr/>
          </p:nvGrpSpPr>
          <p:grpSpPr bwMode="auto">
            <a:xfrm>
              <a:off x="875" y="3417"/>
              <a:ext cx="191" cy="243"/>
              <a:chOff x="3564" y="3426"/>
              <a:chExt cx="468" cy="606"/>
            </a:xfrm>
          </p:grpSpPr>
          <p:sp>
            <p:nvSpPr>
              <p:cNvPr id="26" name="Line 27"/>
              <p:cNvSpPr>
                <a:spLocks noChangeShapeType="1"/>
              </p:cNvSpPr>
              <p:nvPr/>
            </p:nvSpPr>
            <p:spPr bwMode="auto">
              <a:xfrm flipV="1">
                <a:off x="3564" y="342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27" name="Line 28"/>
              <p:cNvSpPr>
                <a:spLocks noChangeShapeType="1"/>
              </p:cNvSpPr>
              <p:nvPr/>
            </p:nvSpPr>
            <p:spPr bwMode="auto">
              <a:xfrm>
                <a:off x="4032" y="345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grpSp>
          <p:nvGrpSpPr>
            <p:cNvPr id="23" name="Group 29"/>
            <p:cNvGrpSpPr>
              <a:grpSpLocks/>
            </p:cNvGrpSpPr>
            <p:nvPr/>
          </p:nvGrpSpPr>
          <p:grpSpPr bwMode="auto">
            <a:xfrm>
              <a:off x="875" y="2277"/>
              <a:ext cx="191" cy="243"/>
              <a:chOff x="3564" y="3426"/>
              <a:chExt cx="468" cy="606"/>
            </a:xfrm>
          </p:grpSpPr>
          <p:sp>
            <p:nvSpPr>
              <p:cNvPr id="24" name="Line 30"/>
              <p:cNvSpPr>
                <a:spLocks noChangeShapeType="1"/>
              </p:cNvSpPr>
              <p:nvPr/>
            </p:nvSpPr>
            <p:spPr bwMode="auto">
              <a:xfrm flipV="1">
                <a:off x="3564" y="342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sp>
            <p:nvSpPr>
              <p:cNvPr id="25" name="Line 31"/>
              <p:cNvSpPr>
                <a:spLocks noChangeShapeType="1"/>
              </p:cNvSpPr>
              <p:nvPr/>
            </p:nvSpPr>
            <p:spPr bwMode="auto">
              <a:xfrm>
                <a:off x="4032" y="3456"/>
                <a:ext cx="0" cy="576"/>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pt-BR">
                  <a:latin typeface="+mj-lt"/>
                </a:endParaRPr>
              </a:p>
            </p:txBody>
          </p:sp>
        </p:grpSp>
      </p:grpSp>
      <p:sp>
        <p:nvSpPr>
          <p:cNvPr id="34" name="Rectangle 32"/>
          <p:cNvSpPr>
            <a:spLocks noChangeArrowheads="1"/>
          </p:cNvSpPr>
          <p:nvPr/>
        </p:nvSpPr>
        <p:spPr bwMode="auto">
          <a:xfrm>
            <a:off x="4140200" y="4652963"/>
            <a:ext cx="38893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a:solidFill>
                  <a:schemeClr val="tx2"/>
                </a:solidFill>
                <a:latin typeface="Tahoma" pitchFamily="34" charset="0"/>
              </a:defRPr>
            </a:lvl1pPr>
            <a:lvl2pPr>
              <a:defRPr sz="3600">
                <a:solidFill>
                  <a:schemeClr val="tx2"/>
                </a:solidFill>
                <a:latin typeface="Tahoma" pitchFamily="34" charset="0"/>
              </a:defRPr>
            </a:lvl2pPr>
            <a:lvl3pPr>
              <a:defRPr sz="3600">
                <a:solidFill>
                  <a:schemeClr val="tx2"/>
                </a:solidFill>
                <a:latin typeface="Tahoma" pitchFamily="34" charset="0"/>
              </a:defRPr>
            </a:lvl3pPr>
            <a:lvl4pPr>
              <a:defRPr sz="3600">
                <a:solidFill>
                  <a:schemeClr val="tx2"/>
                </a:solidFill>
                <a:latin typeface="Tahoma" pitchFamily="34" charset="0"/>
              </a:defRPr>
            </a:lvl4pPr>
            <a:lvl5pPr>
              <a:defRPr sz="3600">
                <a:solidFill>
                  <a:schemeClr val="tx2"/>
                </a:solidFill>
                <a:latin typeface="Tahoma" pitchFamily="34" charset="0"/>
              </a:defRPr>
            </a:lvl5pPr>
            <a:lvl6pPr marL="457200" fontAlgn="base">
              <a:spcBef>
                <a:spcPct val="0"/>
              </a:spcBef>
              <a:spcAft>
                <a:spcPct val="0"/>
              </a:spcAft>
              <a:defRPr sz="3600">
                <a:solidFill>
                  <a:schemeClr val="tx2"/>
                </a:solidFill>
                <a:latin typeface="Tahoma" pitchFamily="34" charset="0"/>
              </a:defRPr>
            </a:lvl6pPr>
            <a:lvl7pPr marL="914400" fontAlgn="base">
              <a:spcBef>
                <a:spcPct val="0"/>
              </a:spcBef>
              <a:spcAft>
                <a:spcPct val="0"/>
              </a:spcAft>
              <a:defRPr sz="3600">
                <a:solidFill>
                  <a:schemeClr val="tx2"/>
                </a:solidFill>
                <a:latin typeface="Tahoma" pitchFamily="34" charset="0"/>
              </a:defRPr>
            </a:lvl7pPr>
            <a:lvl8pPr marL="1371600" fontAlgn="base">
              <a:spcBef>
                <a:spcPct val="0"/>
              </a:spcBef>
              <a:spcAft>
                <a:spcPct val="0"/>
              </a:spcAft>
              <a:defRPr sz="3600">
                <a:solidFill>
                  <a:schemeClr val="tx2"/>
                </a:solidFill>
                <a:latin typeface="Tahoma" pitchFamily="34" charset="0"/>
              </a:defRPr>
            </a:lvl8pPr>
            <a:lvl9pPr marL="1828800" fontAlgn="base">
              <a:spcBef>
                <a:spcPct val="0"/>
              </a:spcBef>
              <a:spcAft>
                <a:spcPct val="0"/>
              </a:spcAft>
              <a:defRPr sz="3600">
                <a:solidFill>
                  <a:schemeClr val="tx2"/>
                </a:solidFill>
                <a:latin typeface="Tahoma" pitchFamily="34" charset="0"/>
              </a:defRPr>
            </a:lvl9pPr>
          </a:lstStyle>
          <a:p>
            <a:pPr algn="ctr"/>
            <a:r>
              <a:rPr kumimoji="0" lang="pt-BR" altLang="pt-BR" sz="2400" b="1">
                <a:solidFill>
                  <a:srgbClr val="000099"/>
                </a:solidFill>
                <a:latin typeface="+mj-lt"/>
                <a:cs typeface="Times New Roman" pitchFamily="18" charset="0"/>
              </a:rPr>
              <a:t> Interfuncionalidade e simultaneidade da gestão da manufatura</a:t>
            </a:r>
            <a:endParaRPr kumimoji="0" lang="pt-BR" altLang="pt-BR" sz="2400" b="1">
              <a:solidFill>
                <a:srgbClr val="000099"/>
              </a:solidFill>
              <a:latin typeface="+mj-lt"/>
            </a:endParaRPr>
          </a:p>
        </p:txBody>
      </p:sp>
    </p:spTree>
    <p:extLst>
      <p:ext uri="{BB962C8B-B14F-4D97-AF65-F5344CB8AC3E}">
        <p14:creationId xmlns:p14="http://schemas.microsoft.com/office/powerpoint/2010/main" val="1826146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3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23850" y="620713"/>
            <a:ext cx="8482013" cy="1008062"/>
          </a:xfrm>
          <a:ln/>
          <a:extLst>
            <a:ext uri="{91240B29-F687-4F45-9708-019B960494DF}">
              <a14:hiddenLine xmlns:a14="http://schemas.microsoft.com/office/drawing/2010/main" w="9525">
                <a:solidFill>
                  <a:srgbClr val="000066"/>
                </a:solidFill>
                <a:miter lim="800000"/>
                <a:headEnd/>
                <a:tailEnd/>
              </a14:hiddenLine>
            </a:ext>
          </a:extLst>
        </p:spPr>
        <p:txBody>
          <a:bodyPr/>
          <a:lstStyle/>
          <a:p>
            <a:pPr algn="ctr"/>
            <a:r>
              <a:rPr lang="pt-BR" altLang="pt-BR" sz="2800" b="1">
                <a:solidFill>
                  <a:srgbClr val="000066"/>
                </a:solidFill>
              </a:rPr>
              <a:t>DUAS CARATERÍSTICAS DA </a:t>
            </a:r>
            <a:br>
              <a:rPr lang="pt-BR" altLang="pt-BR" sz="2800" b="1">
                <a:solidFill>
                  <a:srgbClr val="000066"/>
                </a:solidFill>
              </a:rPr>
            </a:br>
            <a:r>
              <a:rPr lang="pt-BR" altLang="pt-BR" sz="2800" b="1">
                <a:solidFill>
                  <a:srgbClr val="000066"/>
                </a:solidFill>
              </a:rPr>
              <a:t>GESTÃO SIMULTÂNEA DA MANUFATURA</a:t>
            </a:r>
            <a:r>
              <a:rPr lang="pt-BR" altLang="pt-BR" sz="2800">
                <a:solidFill>
                  <a:srgbClr val="000066"/>
                </a:solidFill>
              </a:rPr>
              <a:t> </a:t>
            </a:r>
          </a:p>
        </p:txBody>
      </p:sp>
      <p:sp>
        <p:nvSpPr>
          <p:cNvPr id="8" name="Rectangle 3"/>
          <p:cNvSpPr>
            <a:spLocks noChangeArrowheads="1"/>
          </p:cNvSpPr>
          <p:nvPr/>
        </p:nvSpPr>
        <p:spPr bwMode="auto">
          <a:xfrm>
            <a:off x="539750" y="1989138"/>
            <a:ext cx="8208963"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b="1" dirty="0">
                <a:solidFill>
                  <a:srgbClr val="7030A0"/>
                </a:solidFill>
                <a:latin typeface="+mj-lt"/>
              </a:rPr>
              <a:t>“</a:t>
            </a:r>
            <a:r>
              <a:rPr lang="pt-BR" altLang="pt-BR" b="1" dirty="0">
                <a:solidFill>
                  <a:srgbClr val="7030A0"/>
                </a:solidFill>
                <a:latin typeface="+mj-lt"/>
              </a:rPr>
              <a:t>Primeiro, o envolvimento dos membros das áreas funcionais deve ocorrer desde o início dos projetos de inovação.  É fundamental que as prioridades competitivas das áreas funcionais e das subáreas da manufatura sejam sempre enfatizadas e negociadas, e, quanto mais cedo isto ocorrer, melhor.  A crença de que os objetivos perseguidos no processo de desenvolvimento de produtos e serviços (qualidade, desempenho das entregas, flexibilidade e custo) são questões conflitantes é consistente.  O pressuposto, porém, de que esses objetivos não possam ser confrontados, nem ser atingidos simultaneamente, não são verdadeiros</a:t>
            </a:r>
            <a:r>
              <a:rPr lang="pt-BR" altLang="pt-BR" dirty="0">
                <a:solidFill>
                  <a:srgbClr val="7030A0"/>
                </a:solidFill>
                <a:latin typeface="+mj-lt"/>
              </a:rPr>
              <a:t> </a:t>
            </a:r>
            <a:r>
              <a:rPr lang="pt-BR" altLang="pt-BR" sz="2000" b="1" dirty="0">
                <a:solidFill>
                  <a:srgbClr val="7030A0"/>
                </a:solidFill>
                <a:latin typeface="+mj-lt"/>
              </a:rPr>
              <a:t>” </a:t>
            </a:r>
            <a:r>
              <a:rPr lang="pt-BR" altLang="pt-BR" b="1" dirty="0">
                <a:solidFill>
                  <a:srgbClr val="7030A0"/>
                </a:solidFill>
                <a:latin typeface="+mj-lt"/>
              </a:rPr>
              <a:t>(SANTOS, 1999, p.192).</a:t>
            </a:r>
            <a:endParaRPr lang="pt-BR" altLang="pt-BR" sz="2000" b="1" dirty="0">
              <a:solidFill>
                <a:srgbClr val="7030A0"/>
              </a:solidFill>
              <a:latin typeface="+mj-lt"/>
            </a:endParaRPr>
          </a:p>
        </p:txBody>
      </p:sp>
      <p:sp>
        <p:nvSpPr>
          <p:cNvPr id="9" name="Rectangle 4"/>
          <p:cNvSpPr>
            <a:spLocks noChangeArrowheads="1"/>
          </p:cNvSpPr>
          <p:nvPr/>
        </p:nvSpPr>
        <p:spPr bwMode="auto">
          <a:xfrm>
            <a:off x="468313" y="5373688"/>
            <a:ext cx="8351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b="1">
                <a:solidFill>
                  <a:srgbClr val="009900"/>
                </a:solidFill>
                <a:latin typeface="+mj-lt"/>
              </a:rPr>
              <a:t>SANTOS, F. C. A. </a:t>
            </a:r>
            <a:r>
              <a:rPr lang="pt-BR" altLang="pt-BR" b="1" i="1">
                <a:solidFill>
                  <a:srgbClr val="009900"/>
                </a:solidFill>
                <a:latin typeface="+mj-lt"/>
              </a:rPr>
              <a:t>Estratégia de recursos humanos</a:t>
            </a:r>
            <a:r>
              <a:rPr lang="pt-BR" altLang="pt-BR" b="1">
                <a:solidFill>
                  <a:srgbClr val="009900"/>
                </a:solidFill>
                <a:latin typeface="+mj-lt"/>
              </a:rPr>
              <a:t> : dimensões competitiva. São Paulo: Atlas, 1999.</a:t>
            </a:r>
            <a:endParaRPr lang="pt-BR" altLang="pt-BR">
              <a:solidFill>
                <a:srgbClr val="008000"/>
              </a:solidFill>
              <a:latin typeface="+mj-lt"/>
            </a:endParaRPr>
          </a:p>
        </p:txBody>
      </p:sp>
    </p:spTree>
    <p:extLst>
      <p:ext uri="{BB962C8B-B14F-4D97-AF65-F5344CB8AC3E}">
        <p14:creationId xmlns:p14="http://schemas.microsoft.com/office/powerpoint/2010/main" val="240145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64</a:t>
            </a:fld>
            <a:endParaRPr lang="pt-BR" sz="1600" b="1">
              <a:solidFill>
                <a:schemeClr val="tx1"/>
              </a:solidFill>
              <a:latin typeface="+mj-lt"/>
            </a:endParaRPr>
          </a:p>
        </p:txBody>
      </p:sp>
      <p:sp>
        <p:nvSpPr>
          <p:cNvPr id="3" name="Rectangle 2"/>
          <p:cNvSpPr txBox="1">
            <a:spLocks noChangeArrowheads="1"/>
          </p:cNvSpPr>
          <p:nvPr/>
        </p:nvSpPr>
        <p:spPr>
          <a:xfrm>
            <a:off x="395288" y="538882"/>
            <a:ext cx="8353425" cy="187166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pt-BR" altLang="pt-BR" sz="2800" smtClean="0">
                <a:solidFill>
                  <a:srgbClr val="FF3300"/>
                </a:solidFill>
                <a:latin typeface="Arial" charset="0"/>
              </a:rPr>
              <a:t>CAPÍTULO 5 </a:t>
            </a:r>
            <a:br>
              <a:rPr lang="pt-BR" altLang="pt-BR" sz="2800" smtClean="0">
                <a:solidFill>
                  <a:srgbClr val="FF3300"/>
                </a:solidFill>
                <a:latin typeface="Arial" charset="0"/>
              </a:rPr>
            </a:br>
            <a:r>
              <a:rPr lang="pt-BR" altLang="pt-BR" sz="800" smtClean="0">
                <a:solidFill>
                  <a:srgbClr val="0000FF"/>
                </a:solidFill>
                <a:latin typeface="Arial" charset="0"/>
              </a:rPr>
              <a:t/>
            </a:r>
            <a:br>
              <a:rPr lang="pt-BR" altLang="pt-BR" sz="800" smtClean="0">
                <a:solidFill>
                  <a:srgbClr val="0000FF"/>
                </a:solidFill>
                <a:latin typeface="Arial" charset="0"/>
              </a:rPr>
            </a:br>
            <a:r>
              <a:rPr lang="pt-BR" altLang="pt-BR" sz="2800" smtClean="0">
                <a:solidFill>
                  <a:srgbClr val="0000FF"/>
                </a:solidFill>
                <a:latin typeface="Arial" charset="0"/>
              </a:rPr>
              <a:t>INTEGRAÇÃO DAS ESTRATÉGIAS</a:t>
            </a:r>
            <a:br>
              <a:rPr lang="pt-BR" altLang="pt-BR" sz="2800" smtClean="0">
                <a:solidFill>
                  <a:srgbClr val="0000FF"/>
                </a:solidFill>
                <a:latin typeface="Arial" charset="0"/>
              </a:rPr>
            </a:br>
            <a:r>
              <a:rPr lang="pt-BR" altLang="pt-BR" sz="2800" smtClean="0">
                <a:solidFill>
                  <a:srgbClr val="0000FF"/>
                </a:solidFill>
                <a:latin typeface="Arial" charset="0"/>
              </a:rPr>
              <a:t>DE RECURSOS HUMANOS</a:t>
            </a:r>
            <a:br>
              <a:rPr lang="pt-BR" altLang="pt-BR" sz="2800" smtClean="0">
                <a:solidFill>
                  <a:srgbClr val="0000FF"/>
                </a:solidFill>
                <a:latin typeface="Arial" charset="0"/>
              </a:rPr>
            </a:br>
            <a:r>
              <a:rPr lang="pt-BR" altLang="pt-BR" sz="2800" smtClean="0">
                <a:solidFill>
                  <a:srgbClr val="0000FF"/>
                </a:solidFill>
                <a:latin typeface="Arial" charset="0"/>
              </a:rPr>
              <a:t>E DE MANUFATURA</a:t>
            </a:r>
            <a:r>
              <a:rPr lang="pt-BR" altLang="pt-BR" sz="2800" smtClean="0"/>
              <a:t> </a:t>
            </a:r>
          </a:p>
        </p:txBody>
      </p:sp>
      <p:sp>
        <p:nvSpPr>
          <p:cNvPr id="4" name="Rectangle 3"/>
          <p:cNvSpPr>
            <a:spLocks noChangeArrowheads="1"/>
          </p:cNvSpPr>
          <p:nvPr/>
        </p:nvSpPr>
        <p:spPr bwMode="auto">
          <a:xfrm>
            <a:off x="1223963" y="3861519"/>
            <a:ext cx="65516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9900"/>
                </a:solidFill>
                <a:cs typeface="Times New Roman" pitchFamily="18" charset="0"/>
              </a:rPr>
              <a:t>2. </a:t>
            </a:r>
            <a:r>
              <a:rPr kumimoji="0" lang="pt-BR" altLang="pt-BR" sz="2400">
                <a:solidFill>
                  <a:srgbClr val="009900"/>
                </a:solidFill>
              </a:rPr>
              <a:t>Relação “qualidade” e a gestão de recursos humanos</a:t>
            </a:r>
          </a:p>
        </p:txBody>
      </p:sp>
      <p:sp>
        <p:nvSpPr>
          <p:cNvPr id="6" name="Rectangle 4"/>
          <p:cNvSpPr>
            <a:spLocks noChangeArrowheads="1"/>
          </p:cNvSpPr>
          <p:nvPr/>
        </p:nvSpPr>
        <p:spPr bwMode="auto">
          <a:xfrm>
            <a:off x="539750" y="2637557"/>
            <a:ext cx="73088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CC0099"/>
                </a:solidFill>
                <a:cs typeface="Times New Roman" pitchFamily="18" charset="0"/>
              </a:rPr>
              <a:t>1.  Relação entre prioridade competitiva “custo” da estratégia de manufatura e a gestão de recursos humanos</a:t>
            </a:r>
            <a:endParaRPr kumimoji="0" lang="pt-BR" altLang="pt-BR" sz="2400">
              <a:solidFill>
                <a:srgbClr val="CC0099"/>
              </a:solidFill>
            </a:endParaRPr>
          </a:p>
        </p:txBody>
      </p:sp>
      <p:sp>
        <p:nvSpPr>
          <p:cNvPr id="7" name="Rectangle 5"/>
          <p:cNvSpPr>
            <a:spLocks noChangeArrowheads="1"/>
          </p:cNvSpPr>
          <p:nvPr/>
        </p:nvSpPr>
        <p:spPr bwMode="auto">
          <a:xfrm>
            <a:off x="1908175" y="4798144"/>
            <a:ext cx="6767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993300"/>
                </a:solidFill>
                <a:cs typeface="Times New Roman" pitchFamily="18" charset="0"/>
              </a:rPr>
              <a:t>3. </a:t>
            </a:r>
            <a:r>
              <a:rPr kumimoji="0" lang="pt-BR" altLang="pt-BR" sz="2400">
                <a:solidFill>
                  <a:srgbClr val="993300"/>
                </a:solidFill>
              </a:rPr>
              <a:t>Relação entre “desempenho das entregas” e a gestão de recursos humanos</a:t>
            </a:r>
          </a:p>
        </p:txBody>
      </p:sp>
      <p:sp>
        <p:nvSpPr>
          <p:cNvPr id="8" name="Rectangle 7"/>
          <p:cNvSpPr>
            <a:spLocks noChangeArrowheads="1"/>
          </p:cNvSpPr>
          <p:nvPr/>
        </p:nvSpPr>
        <p:spPr bwMode="auto">
          <a:xfrm>
            <a:off x="2484438" y="5693494"/>
            <a:ext cx="5256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3399"/>
                </a:solidFill>
                <a:cs typeface="Times New Roman" pitchFamily="18" charset="0"/>
              </a:rPr>
              <a:t>4. </a:t>
            </a:r>
            <a:r>
              <a:rPr kumimoji="0" lang="pt-BR" altLang="pt-BR" sz="2400">
                <a:solidFill>
                  <a:srgbClr val="003399"/>
                </a:solidFill>
              </a:rPr>
              <a:t>Relação entre “flexibilidade” e a gestão de recursos humanos</a:t>
            </a:r>
          </a:p>
        </p:txBody>
      </p:sp>
    </p:spTree>
    <p:extLst>
      <p:ext uri="{BB962C8B-B14F-4D97-AF65-F5344CB8AC3E}">
        <p14:creationId xmlns:p14="http://schemas.microsoft.com/office/powerpoint/2010/main" val="2995783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8"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65</a:t>
            </a:fld>
            <a:endParaRPr lang="pt-BR" sz="1600" b="1" dirty="0">
              <a:solidFill>
                <a:schemeClr val="tx1"/>
              </a:solidFill>
              <a:latin typeface="+mj-lt"/>
            </a:endParaRPr>
          </a:p>
        </p:txBody>
      </p:sp>
      <p:sp>
        <p:nvSpPr>
          <p:cNvPr id="3" name="Rectangle 2"/>
          <p:cNvSpPr>
            <a:spLocks noGrp="1" noChangeArrowheads="1"/>
          </p:cNvSpPr>
          <p:nvPr>
            <p:ph type="title"/>
          </p:nvPr>
        </p:nvSpPr>
        <p:spPr>
          <a:xfrm>
            <a:off x="468313" y="622448"/>
            <a:ext cx="8280400" cy="1008063"/>
          </a:xfrm>
        </p:spPr>
        <p:txBody>
          <a:bodyPr>
            <a:normAutofit fontScale="90000"/>
          </a:bodyPr>
          <a:lstStyle/>
          <a:p>
            <a:pPr algn="ctr" eaLnBrk="1" hangingPunct="1"/>
            <a:r>
              <a:rPr lang="pt-BR" altLang="pt-BR" sz="3200" b="1" smtClean="0">
                <a:solidFill>
                  <a:srgbClr val="000099"/>
                </a:solidFill>
                <a:latin typeface="Arial" charset="0"/>
                <a:cs typeface="Times New Roman" pitchFamily="18" charset="0"/>
              </a:rPr>
              <a:t>ESTRATÉGIA  DE REDUÇÃO DE CUSTO OU DE EXCELÊNCIA OPERACIONAL</a:t>
            </a:r>
            <a:endParaRPr lang="pt-BR" altLang="pt-BR" sz="3200" b="1" smtClean="0">
              <a:solidFill>
                <a:srgbClr val="000099"/>
              </a:solidFill>
              <a:latin typeface="Arial" charset="0"/>
            </a:endParaRPr>
          </a:p>
        </p:txBody>
      </p:sp>
      <p:sp>
        <p:nvSpPr>
          <p:cNvPr id="5" name="Text Box 3"/>
          <p:cNvSpPr txBox="1">
            <a:spLocks noChangeArrowheads="1"/>
          </p:cNvSpPr>
          <p:nvPr/>
        </p:nvSpPr>
        <p:spPr bwMode="auto">
          <a:xfrm>
            <a:off x="539750" y="1852761"/>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lang="pt-BR" altLang="pt-BR" sz="2400">
                <a:solidFill>
                  <a:srgbClr val="FF3300"/>
                </a:solidFill>
              </a:rPr>
              <a:t>"Uma organização que persegue uma estratégia de excelência operacional objetiva oferecer produtos e/ou serviços de menor preço.  Assim, ela deve elaborar suas operações, de tal forma que sempre seja possível reduzir custo/preço, ao mesmo tempo em que ofereça produtos de qualidade que acrescentem, de forma consistente, mais valor para os clientes do que os competidores" (Beatty &amp; Schneier, 1997, p.31).</a:t>
            </a:r>
          </a:p>
        </p:txBody>
      </p:sp>
      <p:sp>
        <p:nvSpPr>
          <p:cNvPr id="6" name="Text Box 5"/>
          <p:cNvSpPr txBox="1">
            <a:spLocks noChangeArrowheads="1"/>
          </p:cNvSpPr>
          <p:nvPr/>
        </p:nvSpPr>
        <p:spPr bwMode="auto">
          <a:xfrm>
            <a:off x="533400" y="5446861"/>
            <a:ext cx="8215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2000">
                <a:solidFill>
                  <a:srgbClr val="009900"/>
                </a:solidFill>
              </a:rPr>
              <a:t>BEATTY, R. W., SCHNEIER, C. E.   New HR roles to impact organizational performance: from “partners” to “players”.  </a:t>
            </a:r>
            <a:r>
              <a:rPr lang="en-US" altLang="pt-BR" sz="2000" i="1">
                <a:solidFill>
                  <a:srgbClr val="009900"/>
                </a:solidFill>
              </a:rPr>
              <a:t>Human Resource Management</a:t>
            </a:r>
            <a:r>
              <a:rPr lang="en-US" altLang="pt-BR" sz="2000">
                <a:solidFill>
                  <a:srgbClr val="009900"/>
                </a:solidFill>
              </a:rPr>
              <a:t>, v.36, n.1, p.29-37, Spring, 1997.</a:t>
            </a:r>
            <a:r>
              <a:rPr lang="pt-BR" altLang="pt-BR" sz="2000">
                <a:solidFill>
                  <a:srgbClr val="009900"/>
                </a:solidFill>
              </a:rPr>
              <a:t> </a:t>
            </a:r>
          </a:p>
        </p:txBody>
      </p:sp>
    </p:spTree>
    <p:extLst>
      <p:ext uri="{BB962C8B-B14F-4D97-AF65-F5344CB8AC3E}">
        <p14:creationId xmlns:p14="http://schemas.microsoft.com/office/powerpoint/2010/main" val="1666616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244408" y="6356350"/>
            <a:ext cx="442392" cy="365125"/>
          </a:xfrm>
        </p:spPr>
        <p:txBody>
          <a:bodyPr/>
          <a:lstStyle/>
          <a:p>
            <a:fld id="{B92B09ED-5DCD-4173-ADD3-38C51F4AE414}" type="slidenum">
              <a:rPr lang="pt-BR" sz="1600" b="1" smtClean="0">
                <a:solidFill>
                  <a:schemeClr val="tx1"/>
                </a:solidFill>
                <a:latin typeface="+mj-lt"/>
              </a:rPr>
              <a:t>66</a:t>
            </a:fld>
            <a:endParaRPr lang="pt-BR" sz="1600" b="1" dirty="0">
              <a:solidFill>
                <a:schemeClr val="tx1"/>
              </a:solidFill>
              <a:latin typeface="+mj-lt"/>
            </a:endParaRPr>
          </a:p>
        </p:txBody>
      </p:sp>
      <p:sp>
        <p:nvSpPr>
          <p:cNvPr id="3" name="Rectangle 2"/>
          <p:cNvSpPr>
            <a:spLocks noGrp="1" noChangeArrowheads="1"/>
          </p:cNvSpPr>
          <p:nvPr>
            <p:ph type="title"/>
          </p:nvPr>
        </p:nvSpPr>
        <p:spPr>
          <a:xfrm>
            <a:off x="133350" y="615652"/>
            <a:ext cx="8839200" cy="438150"/>
          </a:xfrm>
        </p:spPr>
        <p:txBody>
          <a:bodyPr>
            <a:normAutofit fontScale="90000"/>
          </a:bodyPr>
          <a:lstStyle/>
          <a:p>
            <a:pPr algn="ctr" eaLnBrk="1" hangingPunct="1"/>
            <a:r>
              <a:rPr lang="pt-BR" altLang="pt-BR" sz="2400" b="1" smtClean="0">
                <a:solidFill>
                  <a:srgbClr val="990000"/>
                </a:solidFill>
                <a:latin typeface="Arial" charset="0"/>
                <a:cs typeface="Times New Roman" pitchFamily="18" charset="0"/>
              </a:rPr>
              <a:t>ESTRATÉGIAS DE NEGÓCIOS EM REDUÇÃO DE CUSTO</a:t>
            </a:r>
          </a:p>
        </p:txBody>
      </p:sp>
      <p:sp>
        <p:nvSpPr>
          <p:cNvPr id="4" name="Rectangle 3"/>
          <p:cNvSpPr>
            <a:spLocks noChangeArrowheads="1"/>
          </p:cNvSpPr>
          <p:nvPr/>
        </p:nvSpPr>
        <p:spPr bwMode="auto">
          <a:xfrm>
            <a:off x="0" y="672802"/>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kumimoji="0" lang="pt-BR" altLang="pt-BR">
              <a:solidFill>
                <a:srgbClr val="990000"/>
              </a:solidFill>
              <a:cs typeface="Times New Roman" pitchFamily="18" charset="0"/>
            </a:endParaRPr>
          </a:p>
        </p:txBody>
      </p:sp>
      <p:sp>
        <p:nvSpPr>
          <p:cNvPr id="5" name="Rectangle 4"/>
          <p:cNvSpPr>
            <a:spLocks noChangeArrowheads="1"/>
          </p:cNvSpPr>
          <p:nvPr/>
        </p:nvSpPr>
        <p:spPr bwMode="auto">
          <a:xfrm>
            <a:off x="457200" y="1149052"/>
            <a:ext cx="3733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a:cs typeface="Times New Roman" pitchFamily="18" charset="0"/>
            </a:endParaRPr>
          </a:p>
          <a:p>
            <a:endParaRPr kumimoji="0" lang="pt-BR" altLang="pt-BR" sz="2400" b="0"/>
          </a:p>
        </p:txBody>
      </p:sp>
      <p:sp>
        <p:nvSpPr>
          <p:cNvPr id="6" name="Rectangle 5"/>
          <p:cNvSpPr>
            <a:spLocks noChangeArrowheads="1"/>
          </p:cNvSpPr>
          <p:nvPr/>
        </p:nvSpPr>
        <p:spPr bwMode="auto">
          <a:xfrm>
            <a:off x="4017963" y="1072852"/>
            <a:ext cx="4668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a:cs typeface="Times New Roman" pitchFamily="18" charset="0"/>
            </a:endParaRPr>
          </a:p>
          <a:p>
            <a:endParaRPr kumimoji="0" lang="pt-BR" altLang="pt-BR" sz="2400" b="0"/>
          </a:p>
        </p:txBody>
      </p:sp>
      <p:sp>
        <p:nvSpPr>
          <p:cNvPr id="8" name="Rectangle 6"/>
          <p:cNvSpPr>
            <a:spLocks noChangeArrowheads="1"/>
          </p:cNvSpPr>
          <p:nvPr/>
        </p:nvSpPr>
        <p:spPr bwMode="auto">
          <a:xfrm>
            <a:off x="542925" y="2120602"/>
            <a:ext cx="35718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8000"/>
                </a:solidFill>
                <a:cs typeface="Times New Roman" pitchFamily="18" charset="0"/>
              </a:rPr>
              <a:t>comportamento previsível e relativamente repetitivo</a:t>
            </a:r>
          </a:p>
          <a:p>
            <a:pPr algn="l" eaLnBrk="1" hangingPunct="1"/>
            <a:r>
              <a:rPr kumimoji="0" lang="pt-BR" altLang="pt-BR" sz="800">
                <a:solidFill>
                  <a:srgbClr val="008000"/>
                </a:solidFill>
                <a:cs typeface="Times New Roman" pitchFamily="18" charset="0"/>
              </a:rPr>
              <a:t> </a:t>
            </a:r>
          </a:p>
          <a:p>
            <a:pPr algn="l" eaLnBrk="1" hangingPunct="1"/>
            <a:r>
              <a:rPr kumimoji="0" lang="pt-BR" altLang="pt-BR" sz="2400">
                <a:solidFill>
                  <a:srgbClr val="008000"/>
                </a:solidFill>
                <a:cs typeface="Times New Roman" pitchFamily="18" charset="0"/>
              </a:rPr>
              <a:t>foco centrado no curto prazo</a:t>
            </a:r>
          </a:p>
          <a:p>
            <a:pPr algn="l" eaLnBrk="1" hangingPunct="1"/>
            <a:endParaRPr kumimoji="0" lang="pt-BR" altLang="pt-BR" sz="800">
              <a:solidFill>
                <a:srgbClr val="008000"/>
              </a:solidFill>
              <a:cs typeface="Times New Roman" pitchFamily="18" charset="0"/>
            </a:endParaRPr>
          </a:p>
        </p:txBody>
      </p:sp>
      <p:sp>
        <p:nvSpPr>
          <p:cNvPr id="9" name="Rectangle 7"/>
          <p:cNvSpPr>
            <a:spLocks noChangeArrowheads="1"/>
          </p:cNvSpPr>
          <p:nvPr/>
        </p:nvSpPr>
        <p:spPr bwMode="auto">
          <a:xfrm>
            <a:off x="4191000" y="2034877"/>
            <a:ext cx="46482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dirty="0">
                <a:solidFill>
                  <a:srgbClr val="000080"/>
                </a:solidFill>
                <a:cs typeface="Times New Roman" pitchFamily="18" charset="0"/>
              </a:rPr>
              <a:t>descrição de cargo relativamente fixa e explícita que permite pouco espaço para </a:t>
            </a:r>
            <a:r>
              <a:rPr kumimoji="0" lang="pt-BR" altLang="pt-BR" sz="2400" dirty="0" smtClean="0">
                <a:solidFill>
                  <a:srgbClr val="000080"/>
                </a:solidFill>
                <a:cs typeface="Times New Roman" pitchFamily="18" charset="0"/>
              </a:rPr>
              <a:t>ambiguidade</a:t>
            </a:r>
            <a:endParaRPr kumimoji="0" lang="pt-BR" altLang="pt-BR" sz="2400" dirty="0">
              <a:solidFill>
                <a:srgbClr val="000080"/>
              </a:solidFill>
              <a:cs typeface="Times New Roman" pitchFamily="18" charset="0"/>
            </a:endParaRPr>
          </a:p>
          <a:p>
            <a:pPr algn="l" eaLnBrk="1" hangingPunct="1"/>
            <a:endParaRPr kumimoji="0" lang="pt-BR" altLang="pt-BR" sz="800" dirty="0">
              <a:solidFill>
                <a:srgbClr val="000080"/>
              </a:solidFill>
              <a:cs typeface="Times New Roman" pitchFamily="18" charset="0"/>
            </a:endParaRPr>
          </a:p>
          <a:p>
            <a:pPr algn="l" eaLnBrk="1" hangingPunct="1"/>
            <a:r>
              <a:rPr kumimoji="0" lang="pt-BR" altLang="pt-BR" sz="2400" dirty="0">
                <a:solidFill>
                  <a:srgbClr val="000080"/>
                </a:solidFill>
                <a:cs typeface="Times New Roman" pitchFamily="18" charset="0"/>
              </a:rPr>
              <a:t>cargos estreitamente elaborados e planos de carreira estreitamente definidos que encorajam a especialização profissional e eficiência </a:t>
            </a:r>
          </a:p>
        </p:txBody>
      </p:sp>
      <p:sp>
        <p:nvSpPr>
          <p:cNvPr id="10" name="Text Box 8"/>
          <p:cNvSpPr txBox="1">
            <a:spLocks noChangeArrowheads="1"/>
          </p:cNvSpPr>
          <p:nvPr/>
        </p:nvSpPr>
        <p:spPr bwMode="auto">
          <a:xfrm>
            <a:off x="539750" y="5895677"/>
            <a:ext cx="8215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2000">
                <a:solidFill>
                  <a:schemeClr val="accent2"/>
                </a:solidFill>
              </a:rPr>
              <a:t>MABEY, C., SALAMAN, G.   </a:t>
            </a:r>
            <a:r>
              <a:rPr lang="en-US" altLang="pt-BR" sz="2000" i="1">
                <a:solidFill>
                  <a:schemeClr val="accent2"/>
                </a:solidFill>
              </a:rPr>
              <a:t>Strategic human resource management</a:t>
            </a:r>
            <a:r>
              <a:rPr lang="en-US" altLang="pt-BR" sz="2000">
                <a:solidFill>
                  <a:schemeClr val="accent2"/>
                </a:solidFill>
              </a:rPr>
              <a:t>.   Londres : Blackwell, 1995.</a:t>
            </a:r>
            <a:r>
              <a:rPr lang="pt-BR" altLang="pt-BR" sz="2000">
                <a:solidFill>
                  <a:schemeClr val="accent2"/>
                </a:solidFill>
              </a:rPr>
              <a:t> </a:t>
            </a:r>
          </a:p>
        </p:txBody>
      </p:sp>
    </p:spTree>
    <p:extLst>
      <p:ext uri="{BB962C8B-B14F-4D97-AF65-F5344CB8AC3E}">
        <p14:creationId xmlns:p14="http://schemas.microsoft.com/office/powerpoint/2010/main" val="3664788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448251"/>
            <a:ext cx="514400" cy="365125"/>
          </a:xfrm>
        </p:spPr>
        <p:txBody>
          <a:bodyPr/>
          <a:lstStyle/>
          <a:p>
            <a:fld id="{B92B09ED-5DCD-4173-ADD3-38C51F4AE414}" type="slidenum">
              <a:rPr lang="pt-BR" sz="1600" b="1" smtClean="0">
                <a:solidFill>
                  <a:schemeClr val="tx1"/>
                </a:solidFill>
                <a:latin typeface="+mj-lt"/>
              </a:rPr>
              <a:t>67</a:t>
            </a:fld>
            <a:endParaRPr lang="pt-BR" sz="1600" b="1">
              <a:solidFill>
                <a:schemeClr val="tx1"/>
              </a:solidFill>
              <a:latin typeface="+mj-lt"/>
            </a:endParaRPr>
          </a:p>
        </p:txBody>
      </p:sp>
      <p:sp>
        <p:nvSpPr>
          <p:cNvPr id="3" name="Rectangle 2"/>
          <p:cNvSpPr>
            <a:spLocks noGrp="1" noChangeArrowheads="1"/>
          </p:cNvSpPr>
          <p:nvPr>
            <p:ph type="title"/>
          </p:nvPr>
        </p:nvSpPr>
        <p:spPr>
          <a:xfrm>
            <a:off x="228600" y="706264"/>
            <a:ext cx="8610600" cy="438150"/>
          </a:xfrm>
        </p:spPr>
        <p:txBody>
          <a:bodyPr>
            <a:normAutofit fontScale="90000"/>
          </a:bodyPr>
          <a:lstStyle/>
          <a:p>
            <a:pPr algn="ctr" eaLnBrk="1" hangingPunct="1"/>
            <a:r>
              <a:rPr lang="pt-BR" altLang="pt-BR" sz="2400" b="1" smtClean="0">
                <a:solidFill>
                  <a:srgbClr val="990000"/>
                </a:solidFill>
                <a:latin typeface="Arial" charset="0"/>
                <a:cs typeface="Times New Roman" pitchFamily="18" charset="0"/>
              </a:rPr>
              <a:t>ESTRATÉGIAS DE NEGÓCIOS EM REDUÇÃO DE CUSTO</a:t>
            </a:r>
          </a:p>
        </p:txBody>
      </p:sp>
      <p:sp>
        <p:nvSpPr>
          <p:cNvPr id="4" name="Rectangle 3"/>
          <p:cNvSpPr>
            <a:spLocks noChangeArrowheads="1"/>
          </p:cNvSpPr>
          <p:nvPr/>
        </p:nvSpPr>
        <p:spPr bwMode="auto">
          <a:xfrm>
            <a:off x="457200" y="1349201"/>
            <a:ext cx="3733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b="0"/>
          </a:p>
        </p:txBody>
      </p:sp>
      <p:sp>
        <p:nvSpPr>
          <p:cNvPr id="5" name="Rectangle 4"/>
          <p:cNvSpPr>
            <a:spLocks noChangeArrowheads="1"/>
          </p:cNvSpPr>
          <p:nvPr/>
        </p:nvSpPr>
        <p:spPr bwMode="auto">
          <a:xfrm>
            <a:off x="4017963" y="1273001"/>
            <a:ext cx="46688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b="0"/>
          </a:p>
        </p:txBody>
      </p:sp>
      <p:sp>
        <p:nvSpPr>
          <p:cNvPr id="7" name="Rectangle 5"/>
          <p:cNvSpPr>
            <a:spLocks noChangeArrowheads="1"/>
          </p:cNvSpPr>
          <p:nvPr/>
        </p:nvSpPr>
        <p:spPr bwMode="auto">
          <a:xfrm>
            <a:off x="381000" y="2496964"/>
            <a:ext cx="3810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endParaRPr kumimoji="0" lang="pt-BR" altLang="pt-BR" sz="800">
              <a:solidFill>
                <a:srgbClr val="008000"/>
              </a:solidFill>
              <a:cs typeface="Times New Roman" pitchFamily="18" charset="0"/>
            </a:endParaRPr>
          </a:p>
          <a:p>
            <a:pPr algn="l" eaLnBrk="1" hangingPunct="1"/>
            <a:r>
              <a:rPr kumimoji="0" lang="pt-BR" altLang="pt-BR" sz="2400">
                <a:solidFill>
                  <a:srgbClr val="008000"/>
                </a:solidFill>
              </a:rPr>
              <a:t>atividade individual ou primariamente autônoma</a:t>
            </a:r>
          </a:p>
          <a:p>
            <a:pPr algn="l" eaLnBrk="1" hangingPunct="1"/>
            <a:endParaRPr kumimoji="0" lang="pt-BR" altLang="pt-BR" sz="800" b="0"/>
          </a:p>
          <a:p>
            <a:pPr algn="l" eaLnBrk="1" hangingPunct="1"/>
            <a:r>
              <a:rPr kumimoji="0" lang="pt-BR" altLang="pt-BR" sz="2400">
                <a:solidFill>
                  <a:srgbClr val="008000"/>
                </a:solidFill>
                <a:cs typeface="Times New Roman" pitchFamily="18" charset="0"/>
              </a:rPr>
              <a:t>moderada preocupação com qualidade</a:t>
            </a:r>
          </a:p>
          <a:p>
            <a:pPr algn="l" eaLnBrk="1" hangingPunct="1"/>
            <a:endParaRPr kumimoji="0" lang="pt-BR" altLang="pt-BR" sz="800">
              <a:solidFill>
                <a:srgbClr val="008000"/>
              </a:solidFill>
              <a:cs typeface="Times New Roman" pitchFamily="18" charset="0"/>
            </a:endParaRPr>
          </a:p>
          <a:p>
            <a:pPr algn="l" eaLnBrk="1" hangingPunct="1"/>
            <a:endParaRPr kumimoji="0" lang="pt-BR" altLang="pt-BR" sz="2400">
              <a:solidFill>
                <a:srgbClr val="008000"/>
              </a:solidFill>
              <a:cs typeface="Times New Roman" pitchFamily="18" charset="0"/>
            </a:endParaRPr>
          </a:p>
        </p:txBody>
      </p:sp>
      <p:sp>
        <p:nvSpPr>
          <p:cNvPr id="8" name="Rectangle 6"/>
          <p:cNvSpPr>
            <a:spLocks noChangeArrowheads="1"/>
          </p:cNvSpPr>
          <p:nvPr/>
        </p:nvSpPr>
        <p:spPr bwMode="auto">
          <a:xfrm>
            <a:off x="4191000" y="2573164"/>
            <a:ext cx="4648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0080"/>
                </a:solidFill>
                <a:cs typeface="Times New Roman" pitchFamily="18" charset="0"/>
              </a:rPr>
              <a:t>avaliação de desempenho orientada para o curto prazo </a:t>
            </a:r>
          </a:p>
          <a:p>
            <a:pPr algn="l" eaLnBrk="1" hangingPunct="1"/>
            <a:endParaRPr kumimoji="0" lang="pt-BR" altLang="pt-BR" sz="3200">
              <a:solidFill>
                <a:srgbClr val="000080"/>
              </a:solidFill>
              <a:cs typeface="Times New Roman" pitchFamily="18" charset="0"/>
            </a:endParaRPr>
          </a:p>
          <a:p>
            <a:pPr algn="l" eaLnBrk="1" hangingPunct="1"/>
            <a:r>
              <a:rPr kumimoji="0" lang="pt-BR" altLang="pt-BR" sz="2400">
                <a:solidFill>
                  <a:srgbClr val="000080"/>
                </a:solidFill>
                <a:cs typeface="Times New Roman" pitchFamily="18" charset="0"/>
              </a:rPr>
              <a:t>monitorização cerrada dos níveis de remuneração do mercado para uso na tomada de decisões em remuneração</a:t>
            </a:r>
          </a:p>
        </p:txBody>
      </p:sp>
      <p:sp>
        <p:nvSpPr>
          <p:cNvPr id="9" name="Text Box 7"/>
          <p:cNvSpPr txBox="1">
            <a:spLocks noChangeArrowheads="1"/>
          </p:cNvSpPr>
          <p:nvPr/>
        </p:nvSpPr>
        <p:spPr bwMode="auto">
          <a:xfrm>
            <a:off x="539750" y="5771976"/>
            <a:ext cx="8215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2000">
                <a:solidFill>
                  <a:schemeClr val="accent2"/>
                </a:solidFill>
              </a:rPr>
              <a:t>MABEY, C., SALAMAN, G.   </a:t>
            </a:r>
            <a:r>
              <a:rPr lang="en-US" altLang="pt-BR" sz="2000" i="1">
                <a:solidFill>
                  <a:schemeClr val="accent2"/>
                </a:solidFill>
              </a:rPr>
              <a:t>Strategic human resource management</a:t>
            </a:r>
            <a:r>
              <a:rPr lang="en-US" altLang="pt-BR" sz="2000">
                <a:solidFill>
                  <a:schemeClr val="accent2"/>
                </a:solidFill>
              </a:rPr>
              <a:t>.   Londres : Blackwell, 1995.</a:t>
            </a:r>
            <a:r>
              <a:rPr lang="pt-BR" altLang="pt-BR" sz="2000">
                <a:solidFill>
                  <a:schemeClr val="accent2"/>
                </a:solidFill>
              </a:rPr>
              <a:t> </a:t>
            </a:r>
          </a:p>
        </p:txBody>
      </p:sp>
    </p:spTree>
    <p:extLst>
      <p:ext uri="{BB962C8B-B14F-4D97-AF65-F5344CB8AC3E}">
        <p14:creationId xmlns:p14="http://schemas.microsoft.com/office/powerpoint/2010/main" val="1830485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25"/>
          <p:cNvSpPr>
            <a:spLocks noGrp="1"/>
          </p:cNvSpPr>
          <p:nvPr>
            <p:ph type="sldNum" sz="quarter" idx="12"/>
          </p:nvPr>
        </p:nvSpPr>
        <p:spPr>
          <a:xfrm>
            <a:off x="8100392" y="6289650"/>
            <a:ext cx="586408" cy="365125"/>
          </a:xfrm>
        </p:spPr>
        <p:txBody>
          <a:bodyPr/>
          <a:lstStyle/>
          <a:p>
            <a:fld id="{B92B09ED-5DCD-4173-ADD3-38C51F4AE414}" type="slidenum">
              <a:rPr lang="pt-BR" sz="1600" b="1" smtClean="0">
                <a:solidFill>
                  <a:schemeClr val="tx1"/>
                </a:solidFill>
                <a:latin typeface="+mj-lt"/>
              </a:rPr>
              <a:t>68</a:t>
            </a:fld>
            <a:endParaRPr lang="pt-BR" sz="1600" b="1" dirty="0">
              <a:solidFill>
                <a:schemeClr val="tx1"/>
              </a:solidFill>
              <a:latin typeface="+mj-lt"/>
            </a:endParaRPr>
          </a:p>
        </p:txBody>
      </p:sp>
      <p:sp>
        <p:nvSpPr>
          <p:cNvPr id="3" name="Rectangle 2"/>
          <p:cNvSpPr>
            <a:spLocks noGrp="1" noChangeArrowheads="1"/>
          </p:cNvSpPr>
          <p:nvPr>
            <p:ph type="title"/>
          </p:nvPr>
        </p:nvSpPr>
        <p:spPr>
          <a:xfrm>
            <a:off x="228600" y="620688"/>
            <a:ext cx="8610600" cy="438150"/>
          </a:xfrm>
        </p:spPr>
        <p:txBody>
          <a:bodyPr>
            <a:normAutofit fontScale="90000"/>
          </a:bodyPr>
          <a:lstStyle/>
          <a:p>
            <a:pPr algn="ctr" eaLnBrk="1" hangingPunct="1"/>
            <a:r>
              <a:rPr lang="pt-BR" altLang="pt-BR" sz="2400" b="1" smtClean="0">
                <a:solidFill>
                  <a:srgbClr val="990000"/>
                </a:solidFill>
                <a:latin typeface="Arial" charset="0"/>
                <a:cs typeface="Times New Roman" pitchFamily="18" charset="0"/>
              </a:rPr>
              <a:t>ESTRATÉGIAS DE NEGÓCIOS EM REDUÇÃO DE CUSTO</a:t>
            </a:r>
          </a:p>
        </p:txBody>
      </p:sp>
      <p:sp>
        <p:nvSpPr>
          <p:cNvPr id="4" name="Rectangle 3"/>
          <p:cNvSpPr>
            <a:spLocks noChangeArrowheads="1"/>
          </p:cNvSpPr>
          <p:nvPr/>
        </p:nvSpPr>
        <p:spPr bwMode="auto">
          <a:xfrm>
            <a:off x="457200" y="1173138"/>
            <a:ext cx="3733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a:cs typeface="Times New Roman" pitchFamily="18" charset="0"/>
            </a:endParaRPr>
          </a:p>
          <a:p>
            <a:endParaRPr kumimoji="0" lang="pt-BR" altLang="pt-BR" sz="2400" b="0"/>
          </a:p>
        </p:txBody>
      </p:sp>
      <p:sp>
        <p:nvSpPr>
          <p:cNvPr id="5" name="Rectangle 4"/>
          <p:cNvSpPr>
            <a:spLocks noChangeArrowheads="1"/>
          </p:cNvSpPr>
          <p:nvPr/>
        </p:nvSpPr>
        <p:spPr bwMode="auto">
          <a:xfrm>
            <a:off x="4017963" y="1096938"/>
            <a:ext cx="4668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a:cs typeface="Times New Roman" pitchFamily="18" charset="0"/>
            </a:endParaRPr>
          </a:p>
          <a:p>
            <a:endParaRPr kumimoji="0" lang="pt-BR" altLang="pt-BR" sz="2400" b="0"/>
          </a:p>
        </p:txBody>
      </p:sp>
      <p:sp>
        <p:nvSpPr>
          <p:cNvPr id="6" name="Rectangle 5"/>
          <p:cNvSpPr>
            <a:spLocks noChangeArrowheads="1"/>
          </p:cNvSpPr>
          <p:nvPr/>
        </p:nvSpPr>
        <p:spPr bwMode="auto">
          <a:xfrm>
            <a:off x="381000" y="2087538"/>
            <a:ext cx="38100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endParaRPr kumimoji="0" lang="pt-BR" altLang="pt-BR" sz="800">
              <a:solidFill>
                <a:srgbClr val="008000"/>
              </a:solidFill>
              <a:cs typeface="Times New Roman" pitchFamily="18" charset="0"/>
            </a:endParaRPr>
          </a:p>
          <a:p>
            <a:pPr algn="l" eaLnBrk="1" hangingPunct="1"/>
            <a:endParaRPr kumimoji="0" lang="pt-BR" altLang="pt-BR" sz="800">
              <a:solidFill>
                <a:srgbClr val="008000"/>
              </a:solidFill>
              <a:cs typeface="Times New Roman" pitchFamily="18" charset="0"/>
            </a:endParaRPr>
          </a:p>
          <a:p>
            <a:pPr algn="l" eaLnBrk="1" hangingPunct="1"/>
            <a:r>
              <a:rPr kumimoji="0" lang="pt-BR" altLang="pt-BR" sz="2400">
                <a:solidFill>
                  <a:srgbClr val="008000"/>
                </a:solidFill>
                <a:cs typeface="Times New Roman" pitchFamily="18" charset="0"/>
              </a:rPr>
              <a:t>alta preocupação com a quantidade das saídas</a:t>
            </a:r>
          </a:p>
          <a:p>
            <a:pPr algn="l" eaLnBrk="1" hangingPunct="1"/>
            <a:endParaRPr kumimoji="0" lang="pt-BR" altLang="pt-BR" sz="2400">
              <a:solidFill>
                <a:srgbClr val="008000"/>
              </a:solidFill>
              <a:cs typeface="Times New Roman" pitchFamily="18" charset="0"/>
            </a:endParaRPr>
          </a:p>
          <a:p>
            <a:pPr algn="l" eaLnBrk="1" hangingPunct="1"/>
            <a:r>
              <a:rPr kumimoji="0" lang="pt-BR" altLang="pt-BR" sz="2400">
                <a:solidFill>
                  <a:srgbClr val="008000"/>
                </a:solidFill>
                <a:cs typeface="Times New Roman" pitchFamily="18" charset="0"/>
              </a:rPr>
              <a:t>atividade de baixo risco assumido</a:t>
            </a:r>
          </a:p>
          <a:p>
            <a:pPr algn="l" eaLnBrk="1" hangingPunct="1"/>
            <a:endParaRPr kumimoji="0" lang="pt-BR" altLang="pt-BR" sz="2400">
              <a:solidFill>
                <a:srgbClr val="008000"/>
              </a:solidFill>
              <a:cs typeface="Times New Roman" pitchFamily="18" charset="0"/>
            </a:endParaRPr>
          </a:p>
          <a:p>
            <a:pPr algn="l" eaLnBrk="1" hangingPunct="1"/>
            <a:r>
              <a:rPr kumimoji="0" lang="pt-BR" altLang="pt-BR" sz="2400">
                <a:solidFill>
                  <a:srgbClr val="008000"/>
                </a:solidFill>
                <a:cs typeface="Times New Roman" pitchFamily="18" charset="0"/>
              </a:rPr>
              <a:t>grau de conforto relativamente alto com a estabilidade</a:t>
            </a:r>
          </a:p>
        </p:txBody>
      </p:sp>
      <p:sp>
        <p:nvSpPr>
          <p:cNvPr id="7" name="Rectangle 6"/>
          <p:cNvSpPr>
            <a:spLocks noChangeArrowheads="1"/>
          </p:cNvSpPr>
          <p:nvPr/>
        </p:nvSpPr>
        <p:spPr bwMode="auto">
          <a:xfrm>
            <a:off x="4211638" y="3441676"/>
            <a:ext cx="4772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0080"/>
                </a:solidFill>
                <a:cs typeface="Times New Roman" pitchFamily="18" charset="0"/>
              </a:rPr>
              <a:t>mínimos níveis de treinamento e desenvolvimento </a:t>
            </a:r>
          </a:p>
        </p:txBody>
      </p:sp>
      <p:sp>
        <p:nvSpPr>
          <p:cNvPr id="8" name="Text Box 7"/>
          <p:cNvSpPr txBox="1">
            <a:spLocks noChangeArrowheads="1"/>
          </p:cNvSpPr>
          <p:nvPr/>
        </p:nvSpPr>
        <p:spPr bwMode="auto">
          <a:xfrm>
            <a:off x="539750" y="5938813"/>
            <a:ext cx="8215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2000">
                <a:solidFill>
                  <a:schemeClr val="accent2"/>
                </a:solidFill>
              </a:rPr>
              <a:t>MABEY, C., SALAMAN, G.   </a:t>
            </a:r>
            <a:r>
              <a:rPr lang="en-US" altLang="pt-BR" sz="2000" i="1">
                <a:solidFill>
                  <a:schemeClr val="accent2"/>
                </a:solidFill>
              </a:rPr>
              <a:t>Strategic human resource management</a:t>
            </a:r>
            <a:r>
              <a:rPr lang="en-US" altLang="pt-BR" sz="2000">
                <a:solidFill>
                  <a:schemeClr val="accent2"/>
                </a:solidFill>
              </a:rPr>
              <a:t>.   Londres : Blackwell, 1995.</a:t>
            </a:r>
            <a:r>
              <a:rPr lang="pt-BR" altLang="pt-BR" sz="2000">
                <a:solidFill>
                  <a:schemeClr val="accent2"/>
                </a:solidFill>
              </a:rPr>
              <a:t> </a:t>
            </a:r>
          </a:p>
        </p:txBody>
      </p:sp>
    </p:spTree>
    <p:extLst>
      <p:ext uri="{BB962C8B-B14F-4D97-AF65-F5344CB8AC3E}">
        <p14:creationId xmlns:p14="http://schemas.microsoft.com/office/powerpoint/2010/main" val="399805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ço Reservado para Número de Slide 28"/>
          <p:cNvSpPr>
            <a:spLocks noGrp="1"/>
          </p:cNvSpPr>
          <p:nvPr>
            <p:ph type="sldNum" sz="quarter" idx="12"/>
          </p:nvPr>
        </p:nvSpPr>
        <p:spPr>
          <a:xfrm>
            <a:off x="8172400" y="6381328"/>
            <a:ext cx="514400" cy="365125"/>
          </a:xfrm>
        </p:spPr>
        <p:txBody>
          <a:bodyPr/>
          <a:lstStyle/>
          <a:p>
            <a:fld id="{B92B09ED-5DCD-4173-ADD3-38C51F4AE414}" type="slidenum">
              <a:rPr lang="pt-BR" sz="1600" b="1" smtClean="0">
                <a:solidFill>
                  <a:schemeClr val="tx1"/>
                </a:solidFill>
                <a:latin typeface="+mj-lt"/>
              </a:rPr>
              <a:t>69</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621109"/>
            <a:ext cx="8382000" cy="457200"/>
          </a:xfrm>
        </p:spPr>
        <p:txBody>
          <a:bodyPr>
            <a:normAutofit fontScale="90000"/>
          </a:bodyPr>
          <a:lstStyle/>
          <a:p>
            <a:pPr algn="ctr" eaLnBrk="1" hangingPunct="1"/>
            <a:r>
              <a:rPr lang="pt-BR" altLang="pt-BR" sz="2800" b="1" smtClean="0">
                <a:solidFill>
                  <a:srgbClr val="990000"/>
                </a:solidFill>
                <a:latin typeface="Arial" charset="0"/>
                <a:cs typeface="Times New Roman" pitchFamily="18" charset="0"/>
              </a:rPr>
              <a:t>ESTRATÉGIAS DE NEGÓCIOS EM QUALIDADE</a:t>
            </a:r>
          </a:p>
        </p:txBody>
      </p:sp>
      <p:sp>
        <p:nvSpPr>
          <p:cNvPr id="4" name="Rectangle 3"/>
          <p:cNvSpPr>
            <a:spLocks noChangeArrowheads="1"/>
          </p:cNvSpPr>
          <p:nvPr/>
        </p:nvSpPr>
        <p:spPr bwMode="auto">
          <a:xfrm>
            <a:off x="457200" y="1078309"/>
            <a:ext cx="3733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a:cs typeface="Times New Roman" pitchFamily="18" charset="0"/>
            </a:endParaRPr>
          </a:p>
          <a:p>
            <a:endParaRPr kumimoji="0" lang="pt-BR" altLang="pt-BR" sz="2400" b="0"/>
          </a:p>
        </p:txBody>
      </p:sp>
      <p:sp>
        <p:nvSpPr>
          <p:cNvPr id="5" name="Rectangle 4"/>
          <p:cNvSpPr>
            <a:spLocks noChangeArrowheads="1"/>
          </p:cNvSpPr>
          <p:nvPr/>
        </p:nvSpPr>
        <p:spPr bwMode="auto">
          <a:xfrm>
            <a:off x="4017963" y="1002109"/>
            <a:ext cx="4668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a:cs typeface="Times New Roman" pitchFamily="18" charset="0"/>
            </a:endParaRPr>
          </a:p>
          <a:p>
            <a:endParaRPr kumimoji="0" lang="pt-BR" altLang="pt-BR" sz="2400" b="0"/>
          </a:p>
        </p:txBody>
      </p:sp>
      <p:sp>
        <p:nvSpPr>
          <p:cNvPr id="6" name="Rectangle 5"/>
          <p:cNvSpPr>
            <a:spLocks noChangeArrowheads="1"/>
          </p:cNvSpPr>
          <p:nvPr/>
        </p:nvSpPr>
        <p:spPr bwMode="auto">
          <a:xfrm>
            <a:off x="542925" y="1992709"/>
            <a:ext cx="35718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8000"/>
                </a:solidFill>
                <a:cs typeface="Times New Roman" pitchFamily="18" charset="0"/>
              </a:rPr>
              <a:t>comportamento previsível e relativamente repetitivo</a:t>
            </a:r>
          </a:p>
          <a:p>
            <a:pPr algn="l" eaLnBrk="1" hangingPunct="1"/>
            <a:r>
              <a:rPr kumimoji="0" lang="pt-BR" altLang="pt-BR" sz="800">
                <a:solidFill>
                  <a:srgbClr val="008000"/>
                </a:solidFill>
                <a:cs typeface="Times New Roman" pitchFamily="18" charset="0"/>
              </a:rPr>
              <a:t> </a:t>
            </a:r>
          </a:p>
          <a:p>
            <a:pPr algn="l" eaLnBrk="1" hangingPunct="1"/>
            <a:r>
              <a:rPr kumimoji="0" lang="pt-BR" altLang="pt-BR" sz="2400">
                <a:solidFill>
                  <a:srgbClr val="008000"/>
                </a:solidFill>
                <a:cs typeface="Times New Roman" pitchFamily="18" charset="0"/>
              </a:rPr>
              <a:t>foco intermediário ou mais voltado para médio prazo</a:t>
            </a:r>
          </a:p>
          <a:p>
            <a:pPr algn="l" eaLnBrk="1" hangingPunct="1"/>
            <a:endParaRPr kumimoji="0" lang="pt-BR" altLang="pt-BR" sz="2400">
              <a:solidFill>
                <a:srgbClr val="008000"/>
              </a:solidFill>
              <a:cs typeface="Times New Roman" pitchFamily="18" charset="0"/>
            </a:endParaRPr>
          </a:p>
          <a:p>
            <a:pPr algn="l" eaLnBrk="1" hangingPunct="1"/>
            <a:endParaRPr kumimoji="0" lang="pt-BR" altLang="pt-BR" sz="800">
              <a:solidFill>
                <a:srgbClr val="008000"/>
              </a:solidFill>
              <a:cs typeface="Times New Roman" pitchFamily="18" charset="0"/>
            </a:endParaRPr>
          </a:p>
          <a:p>
            <a:pPr algn="l" eaLnBrk="1" hangingPunct="1"/>
            <a:r>
              <a:rPr kumimoji="0" lang="pt-BR" altLang="pt-BR" sz="2400">
                <a:solidFill>
                  <a:srgbClr val="008000"/>
                </a:solidFill>
                <a:cs typeface="Times New Roman" pitchFamily="18" charset="0"/>
              </a:rPr>
              <a:t>comportamento interdependente e cooperativo.</a:t>
            </a:r>
            <a:endParaRPr kumimoji="0" lang="pt-BR" altLang="pt-BR" sz="2400" b="0"/>
          </a:p>
        </p:txBody>
      </p:sp>
      <p:sp>
        <p:nvSpPr>
          <p:cNvPr id="7" name="Rectangle 6"/>
          <p:cNvSpPr>
            <a:spLocks noChangeArrowheads="1"/>
          </p:cNvSpPr>
          <p:nvPr/>
        </p:nvSpPr>
        <p:spPr bwMode="auto">
          <a:xfrm>
            <a:off x="4191000" y="1887934"/>
            <a:ext cx="464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dirty="0">
                <a:solidFill>
                  <a:srgbClr val="000080"/>
                </a:solidFill>
                <a:cs typeface="Times New Roman" pitchFamily="18" charset="0"/>
              </a:rPr>
              <a:t>descrição de cargos relativamente fixa e explícita.</a:t>
            </a:r>
          </a:p>
          <a:p>
            <a:pPr algn="l" eaLnBrk="1" hangingPunct="1"/>
            <a:r>
              <a:rPr kumimoji="0" lang="pt-BR" altLang="pt-BR" sz="1400" dirty="0">
                <a:solidFill>
                  <a:srgbClr val="000080"/>
                </a:solidFill>
                <a:cs typeface="Times New Roman" pitchFamily="18" charset="0"/>
              </a:rPr>
              <a:t> </a:t>
            </a:r>
          </a:p>
          <a:p>
            <a:pPr algn="l" eaLnBrk="1" hangingPunct="1"/>
            <a:endParaRPr kumimoji="0" lang="pt-BR" altLang="pt-BR" sz="2400" dirty="0">
              <a:solidFill>
                <a:srgbClr val="000080"/>
              </a:solidFill>
              <a:cs typeface="Times New Roman" pitchFamily="18" charset="0"/>
            </a:endParaRPr>
          </a:p>
          <a:p>
            <a:pPr algn="l" eaLnBrk="1" hangingPunct="1"/>
            <a:r>
              <a:rPr kumimoji="0" lang="pt-BR" altLang="pt-BR" sz="2400" dirty="0">
                <a:solidFill>
                  <a:srgbClr val="000080"/>
                </a:solidFill>
                <a:cs typeface="Times New Roman" pitchFamily="18" charset="0"/>
              </a:rPr>
              <a:t>altos níveis de participação do empregado nas decisões relevantes para as condições de trabalho imediatas e para a tarefa em si.</a:t>
            </a:r>
          </a:p>
          <a:p>
            <a:pPr algn="l" eaLnBrk="1" hangingPunct="1"/>
            <a:r>
              <a:rPr kumimoji="0" lang="pt-BR" altLang="pt-BR" sz="800" dirty="0">
                <a:solidFill>
                  <a:srgbClr val="000080"/>
                </a:solidFill>
                <a:cs typeface="Times New Roman" pitchFamily="18" charset="0"/>
              </a:rPr>
              <a:t> </a:t>
            </a:r>
          </a:p>
          <a:p>
            <a:pPr algn="l" eaLnBrk="1" hangingPunct="1"/>
            <a:r>
              <a:rPr kumimoji="0" lang="pt-BR" altLang="pt-BR" sz="2400" dirty="0">
                <a:solidFill>
                  <a:srgbClr val="000080"/>
                </a:solidFill>
                <a:cs typeface="Times New Roman" pitchFamily="18" charset="0"/>
              </a:rPr>
              <a:t>um </a:t>
            </a:r>
            <a:r>
              <a:rPr kumimoji="0" lang="pt-BR" altLang="pt-BR" sz="2400" i="1" dirty="0" err="1">
                <a:solidFill>
                  <a:srgbClr val="000080"/>
                </a:solidFill>
                <a:cs typeface="Times New Roman" pitchFamily="18" charset="0"/>
              </a:rPr>
              <a:t>mix</a:t>
            </a:r>
            <a:r>
              <a:rPr kumimoji="0" lang="pt-BR" altLang="pt-BR" sz="2400" dirty="0">
                <a:solidFill>
                  <a:srgbClr val="000080"/>
                </a:solidFill>
                <a:cs typeface="Times New Roman" pitchFamily="18" charset="0"/>
              </a:rPr>
              <a:t> de critérios para avaliação de desempenho mais de curto prazo e orientado para resultados.</a:t>
            </a:r>
            <a:endParaRPr kumimoji="0" lang="pt-BR" altLang="pt-BR" sz="2400" b="0" dirty="0"/>
          </a:p>
        </p:txBody>
      </p:sp>
    </p:spTree>
    <p:extLst>
      <p:ext uri="{BB962C8B-B14F-4D97-AF65-F5344CB8AC3E}">
        <p14:creationId xmlns:p14="http://schemas.microsoft.com/office/powerpoint/2010/main" val="415829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679479"/>
            <a:ext cx="8208963" cy="1223963"/>
          </a:xfrm>
        </p:spPr>
        <p:txBody>
          <a:bodyPr>
            <a:normAutofit/>
          </a:bodyPr>
          <a:lstStyle/>
          <a:p>
            <a:pPr algn="ctr"/>
            <a:r>
              <a:rPr lang="pt-BR" altLang="pt-BR" sz="3600" dirty="0">
                <a:solidFill>
                  <a:srgbClr val="9900CC"/>
                </a:solidFill>
              </a:rPr>
              <a:t>GESTÃO DA </a:t>
            </a:r>
            <a:r>
              <a:rPr lang="pt-BR" altLang="pt-BR" sz="3600" dirty="0" smtClean="0">
                <a:solidFill>
                  <a:srgbClr val="9900CC"/>
                </a:solidFill>
              </a:rPr>
              <a:t>PRODUÇÃO</a:t>
            </a:r>
            <a:r>
              <a:rPr lang="pt-BR" altLang="pt-BR" sz="3600" dirty="0">
                <a:solidFill>
                  <a:srgbClr val="9900CC"/>
                </a:solidFill>
              </a:rPr>
              <a:t/>
            </a:r>
            <a:br>
              <a:rPr lang="pt-BR" altLang="pt-BR" sz="3600" dirty="0">
                <a:solidFill>
                  <a:srgbClr val="9900CC"/>
                </a:solidFill>
              </a:rPr>
            </a:br>
            <a:r>
              <a:rPr lang="pt-BR" altLang="pt-BR" sz="3600" dirty="0">
                <a:solidFill>
                  <a:srgbClr val="9900CC"/>
                </a:solidFill>
              </a:rPr>
              <a:t>NA ESPECIALIZAÇÃO FUNCIONAL</a:t>
            </a:r>
            <a:endParaRPr lang="pt-BR" altLang="pt-BR" sz="3600" dirty="0">
              <a:solidFill>
                <a:srgbClr val="9900CC"/>
              </a:solidFill>
              <a:latin typeface="Arial" charset="0"/>
            </a:endParaRPr>
          </a:p>
        </p:txBody>
      </p:sp>
      <p:sp>
        <p:nvSpPr>
          <p:cNvPr id="3" name="Rectangle 3"/>
          <p:cNvSpPr>
            <a:spLocks noChangeArrowheads="1"/>
          </p:cNvSpPr>
          <p:nvPr/>
        </p:nvSpPr>
        <p:spPr bwMode="auto">
          <a:xfrm>
            <a:off x="611188" y="3160742"/>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Arial" charset="0"/>
              </a:rPr>
              <a:t>Não é esperado que ela traga alguma contribuição positiva para a formulação da estratégia </a:t>
            </a:r>
            <a:r>
              <a:rPr lang="pt-BR" altLang="pt-BR" b="1" dirty="0" smtClean="0">
                <a:solidFill>
                  <a:srgbClr val="008000"/>
                </a:solidFill>
                <a:latin typeface="Arial" charset="0"/>
              </a:rPr>
              <a:t>empresarial</a:t>
            </a:r>
            <a:endParaRPr lang="pt-BR" altLang="pt-BR" b="1" dirty="0">
              <a:solidFill>
                <a:srgbClr val="008000"/>
              </a:solidFill>
              <a:latin typeface="Arial" charset="0"/>
            </a:endParaRPr>
          </a:p>
        </p:txBody>
      </p:sp>
      <p:sp>
        <p:nvSpPr>
          <p:cNvPr id="4" name="Rectangle 4"/>
          <p:cNvSpPr>
            <a:spLocks noChangeArrowheads="1"/>
          </p:cNvSpPr>
          <p:nvPr/>
        </p:nvSpPr>
        <p:spPr bwMode="auto">
          <a:xfrm>
            <a:off x="596900" y="4329142"/>
            <a:ext cx="8099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FF"/>
                </a:solidFill>
                <a:latin typeface="Arial" charset="0"/>
              </a:rPr>
              <a:t>Produtos e processos de fabricação que permanecem viáveis por longo </a:t>
            </a:r>
            <a:r>
              <a:rPr lang="pt-BR" altLang="pt-BR" b="1" dirty="0" smtClean="0">
                <a:solidFill>
                  <a:srgbClr val="0000FF"/>
                </a:solidFill>
                <a:latin typeface="Arial" charset="0"/>
              </a:rPr>
              <a:t>tempo</a:t>
            </a:r>
            <a:endParaRPr lang="pt-BR" altLang="pt-BR" b="1" dirty="0">
              <a:solidFill>
                <a:srgbClr val="0000FF"/>
              </a:solidFill>
              <a:latin typeface="Arial" charset="0"/>
            </a:endParaRPr>
          </a:p>
        </p:txBody>
      </p:sp>
      <p:sp>
        <p:nvSpPr>
          <p:cNvPr id="5" name="Rectangle 5"/>
          <p:cNvSpPr>
            <a:spLocks noChangeArrowheads="1"/>
          </p:cNvSpPr>
          <p:nvPr/>
        </p:nvSpPr>
        <p:spPr bwMode="auto">
          <a:xfrm>
            <a:off x="611188" y="2146329"/>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Arial" charset="0"/>
              </a:rPr>
              <a:t>A </a:t>
            </a:r>
            <a:r>
              <a:rPr lang="pt-BR" altLang="pt-BR" b="1" dirty="0" smtClean="0">
                <a:solidFill>
                  <a:srgbClr val="FF3300"/>
                </a:solidFill>
                <a:latin typeface="Arial" charset="0"/>
              </a:rPr>
              <a:t>produção </a:t>
            </a:r>
            <a:r>
              <a:rPr lang="pt-BR" altLang="pt-BR" b="1" dirty="0">
                <a:solidFill>
                  <a:srgbClr val="FF3300"/>
                </a:solidFill>
                <a:latin typeface="Arial" charset="0"/>
              </a:rPr>
              <a:t>procura simplesmente minimizar qualquer impacto negativo que ela possa </a:t>
            </a:r>
            <a:r>
              <a:rPr lang="pt-BR" altLang="pt-BR" b="1" dirty="0" smtClean="0">
                <a:solidFill>
                  <a:srgbClr val="FF3300"/>
                </a:solidFill>
                <a:latin typeface="Arial" charset="0"/>
              </a:rPr>
              <a:t>ter</a:t>
            </a:r>
            <a:endParaRPr lang="pt-BR" altLang="pt-BR" b="1" dirty="0">
              <a:solidFill>
                <a:srgbClr val="FF3300"/>
              </a:solidFill>
              <a:latin typeface="Arial" charset="0"/>
            </a:endParaRPr>
          </a:p>
        </p:txBody>
      </p:sp>
      <p:sp>
        <p:nvSpPr>
          <p:cNvPr id="6" name="Rectangle 6"/>
          <p:cNvSpPr>
            <a:spLocks noChangeArrowheads="1"/>
          </p:cNvSpPr>
          <p:nvPr/>
        </p:nvSpPr>
        <p:spPr bwMode="auto">
          <a:xfrm>
            <a:off x="611188" y="5394108"/>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66"/>
                </a:solidFill>
                <a:latin typeface="Arial" charset="0"/>
              </a:rPr>
              <a:t>As fases de engenharia de fabricação e de produção são tidas como relativamente simples e de fácil </a:t>
            </a:r>
            <a:r>
              <a:rPr lang="pt-BR" altLang="pt-BR" b="1" dirty="0" smtClean="0">
                <a:solidFill>
                  <a:srgbClr val="000066"/>
                </a:solidFill>
                <a:latin typeface="Arial" charset="0"/>
              </a:rPr>
              <a:t>compreensão</a:t>
            </a:r>
            <a:endParaRPr lang="pt-BR" altLang="pt-BR" b="1" dirty="0">
              <a:solidFill>
                <a:srgbClr val="000066"/>
              </a:solidFill>
              <a:latin typeface="Arial" charset="0"/>
            </a:endParaRPr>
          </a:p>
        </p:txBody>
      </p:sp>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7</a:t>
            </a:fld>
            <a:endParaRPr lang="pt-BR" sz="1600" b="1">
              <a:solidFill>
                <a:schemeClr val="tx1"/>
              </a:solidFill>
              <a:latin typeface="+mj-lt"/>
            </a:endParaRPr>
          </a:p>
        </p:txBody>
      </p:sp>
    </p:spTree>
    <p:extLst>
      <p:ext uri="{BB962C8B-B14F-4D97-AF65-F5344CB8AC3E}">
        <p14:creationId xmlns:p14="http://schemas.microsoft.com/office/powerpoint/2010/main" val="2122517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70</a:t>
            </a:fld>
            <a:endParaRPr lang="pt-BR" sz="1600" b="1">
              <a:solidFill>
                <a:schemeClr val="tx1"/>
              </a:solidFill>
              <a:latin typeface="+mj-lt"/>
            </a:endParaRPr>
          </a:p>
        </p:txBody>
      </p:sp>
      <p:sp>
        <p:nvSpPr>
          <p:cNvPr id="3" name="Rectangle 2"/>
          <p:cNvSpPr>
            <a:spLocks noGrp="1" noChangeArrowheads="1"/>
          </p:cNvSpPr>
          <p:nvPr>
            <p:ph type="title"/>
          </p:nvPr>
        </p:nvSpPr>
        <p:spPr>
          <a:xfrm>
            <a:off x="457200" y="642317"/>
            <a:ext cx="8305800" cy="448164"/>
          </a:xfrm>
        </p:spPr>
        <p:txBody>
          <a:bodyPr>
            <a:normAutofit fontScale="90000"/>
          </a:bodyPr>
          <a:lstStyle/>
          <a:p>
            <a:pPr algn="ctr" eaLnBrk="1" hangingPunct="1"/>
            <a:r>
              <a:rPr lang="pt-BR" altLang="pt-BR" sz="2800" b="1" smtClean="0">
                <a:solidFill>
                  <a:srgbClr val="990000"/>
                </a:solidFill>
                <a:latin typeface="Arial" charset="0"/>
                <a:cs typeface="Times New Roman" pitchFamily="18" charset="0"/>
              </a:rPr>
              <a:t>ESTRATÉGIAS DE NEGÓCIOS EM QUALIDADE</a:t>
            </a:r>
          </a:p>
        </p:txBody>
      </p:sp>
      <p:sp>
        <p:nvSpPr>
          <p:cNvPr id="4" name="Rectangle 3"/>
          <p:cNvSpPr>
            <a:spLocks noChangeArrowheads="1"/>
          </p:cNvSpPr>
          <p:nvPr/>
        </p:nvSpPr>
        <p:spPr bwMode="auto">
          <a:xfrm>
            <a:off x="457200" y="1099517"/>
            <a:ext cx="3733800" cy="71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a:cs typeface="Times New Roman" pitchFamily="18" charset="0"/>
            </a:endParaRPr>
          </a:p>
          <a:p>
            <a:endParaRPr kumimoji="0" lang="pt-BR" altLang="pt-BR" sz="2400" b="0"/>
          </a:p>
        </p:txBody>
      </p:sp>
      <p:sp>
        <p:nvSpPr>
          <p:cNvPr id="5" name="Rectangle 4"/>
          <p:cNvSpPr>
            <a:spLocks noChangeArrowheads="1"/>
          </p:cNvSpPr>
          <p:nvPr/>
        </p:nvSpPr>
        <p:spPr bwMode="auto">
          <a:xfrm>
            <a:off x="4017963" y="1023317"/>
            <a:ext cx="4668837" cy="71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a:cs typeface="Times New Roman" pitchFamily="18" charset="0"/>
            </a:endParaRPr>
          </a:p>
          <a:p>
            <a:endParaRPr kumimoji="0" lang="pt-BR" altLang="pt-BR" sz="2400" b="0"/>
          </a:p>
        </p:txBody>
      </p:sp>
      <p:sp>
        <p:nvSpPr>
          <p:cNvPr id="6" name="Rectangle 5"/>
          <p:cNvSpPr>
            <a:spLocks noChangeArrowheads="1"/>
          </p:cNvSpPr>
          <p:nvPr/>
        </p:nvSpPr>
        <p:spPr bwMode="auto">
          <a:xfrm>
            <a:off x="542925" y="1928192"/>
            <a:ext cx="3800475" cy="47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dirty="0">
                <a:solidFill>
                  <a:srgbClr val="008000"/>
                </a:solidFill>
                <a:cs typeface="Times New Roman" pitchFamily="18" charset="0"/>
              </a:rPr>
              <a:t>preocupação com qualidade</a:t>
            </a:r>
          </a:p>
          <a:p>
            <a:pPr algn="l" eaLnBrk="1" hangingPunct="1"/>
            <a:r>
              <a:rPr kumimoji="0" lang="pt-BR" altLang="pt-BR" sz="1000" dirty="0">
                <a:solidFill>
                  <a:srgbClr val="008000"/>
                </a:solidFill>
                <a:cs typeface="Times New Roman" pitchFamily="18" charset="0"/>
              </a:rPr>
              <a:t> </a:t>
            </a:r>
          </a:p>
          <a:p>
            <a:pPr algn="l" eaLnBrk="1" hangingPunct="1"/>
            <a:r>
              <a:rPr kumimoji="0" lang="pt-BR" altLang="pt-BR" sz="2400" dirty="0">
                <a:solidFill>
                  <a:srgbClr val="008000"/>
                </a:solidFill>
                <a:cs typeface="Times New Roman" pitchFamily="18" charset="0"/>
              </a:rPr>
              <a:t>uma modesta preocupação com  a quantidade de saída.</a:t>
            </a:r>
          </a:p>
          <a:p>
            <a:pPr algn="l" eaLnBrk="1" hangingPunct="1"/>
            <a:r>
              <a:rPr kumimoji="0" lang="pt-BR" altLang="pt-BR" sz="1000" dirty="0">
                <a:solidFill>
                  <a:srgbClr val="008000"/>
                </a:solidFill>
                <a:cs typeface="Times New Roman" pitchFamily="18" charset="0"/>
              </a:rPr>
              <a:t> </a:t>
            </a:r>
          </a:p>
          <a:p>
            <a:pPr algn="l" eaLnBrk="1" hangingPunct="1"/>
            <a:r>
              <a:rPr kumimoji="0" lang="pt-BR" altLang="pt-BR" sz="2400" dirty="0">
                <a:solidFill>
                  <a:srgbClr val="008000"/>
                </a:solidFill>
                <a:cs typeface="Times New Roman" pitchFamily="18" charset="0"/>
              </a:rPr>
              <a:t>alta preocupação com processo produtivo</a:t>
            </a:r>
          </a:p>
          <a:p>
            <a:pPr algn="l" eaLnBrk="1" hangingPunct="1"/>
            <a:r>
              <a:rPr kumimoji="0" lang="pt-BR" altLang="pt-BR" sz="1000" dirty="0">
                <a:solidFill>
                  <a:srgbClr val="008000"/>
                </a:solidFill>
                <a:cs typeface="Times New Roman" pitchFamily="18" charset="0"/>
              </a:rPr>
              <a:t> </a:t>
            </a:r>
          </a:p>
          <a:p>
            <a:pPr algn="l" eaLnBrk="1" hangingPunct="1"/>
            <a:r>
              <a:rPr kumimoji="0" lang="pt-BR" altLang="pt-BR" sz="2400" dirty="0">
                <a:solidFill>
                  <a:srgbClr val="008000"/>
                </a:solidFill>
                <a:cs typeface="Times New Roman" pitchFamily="18" charset="0"/>
              </a:rPr>
              <a:t>atividade de baixo risco assumido</a:t>
            </a:r>
          </a:p>
          <a:p>
            <a:pPr algn="l" eaLnBrk="1" hangingPunct="1"/>
            <a:r>
              <a:rPr kumimoji="0" lang="pt-BR" altLang="pt-BR" sz="1000" dirty="0">
                <a:solidFill>
                  <a:srgbClr val="008000"/>
                </a:solidFill>
                <a:cs typeface="Times New Roman" pitchFamily="18" charset="0"/>
              </a:rPr>
              <a:t> </a:t>
            </a:r>
          </a:p>
          <a:p>
            <a:pPr algn="l" eaLnBrk="1" hangingPunct="1"/>
            <a:r>
              <a:rPr kumimoji="0" lang="pt-BR" altLang="pt-BR" sz="2400" dirty="0">
                <a:solidFill>
                  <a:srgbClr val="008000"/>
                </a:solidFill>
                <a:cs typeface="Times New Roman" pitchFamily="18" charset="0"/>
              </a:rPr>
              <a:t>comprometimento com as metas da organização</a:t>
            </a:r>
          </a:p>
        </p:txBody>
      </p:sp>
      <p:sp>
        <p:nvSpPr>
          <p:cNvPr id="7" name="Rectangle 6"/>
          <p:cNvSpPr>
            <a:spLocks noChangeArrowheads="1"/>
          </p:cNvSpPr>
          <p:nvPr/>
        </p:nvSpPr>
        <p:spPr bwMode="auto">
          <a:xfrm>
            <a:off x="4191000" y="1909143"/>
            <a:ext cx="4648200" cy="336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7313"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dirty="0">
                <a:solidFill>
                  <a:srgbClr val="000080"/>
                </a:solidFill>
                <a:cs typeface="Times New Roman" pitchFamily="18" charset="0"/>
              </a:rPr>
              <a:t>um tratamento dos empregados relativamente igualitário e algumas garantias de segurança no emprego</a:t>
            </a:r>
          </a:p>
          <a:p>
            <a:pPr algn="l" eaLnBrk="1" hangingPunct="1"/>
            <a:r>
              <a:rPr kumimoji="0" lang="pt-BR" altLang="pt-BR" sz="2400" dirty="0">
                <a:solidFill>
                  <a:srgbClr val="000080"/>
                </a:solidFill>
                <a:cs typeface="Times New Roman" pitchFamily="18" charset="0"/>
              </a:rPr>
              <a:t> </a:t>
            </a:r>
          </a:p>
          <a:p>
            <a:pPr algn="l" eaLnBrk="1" hangingPunct="1"/>
            <a:r>
              <a:rPr kumimoji="0" lang="pt-BR" altLang="pt-BR" sz="2400" dirty="0">
                <a:solidFill>
                  <a:srgbClr val="000080"/>
                </a:solidFill>
                <a:cs typeface="Times New Roman" pitchFamily="18" charset="0"/>
              </a:rPr>
              <a:t>treinamento e desenvolvimento extensivos e contínuos dos empregados</a:t>
            </a:r>
          </a:p>
        </p:txBody>
      </p:sp>
    </p:spTree>
    <p:extLst>
      <p:ext uri="{BB962C8B-B14F-4D97-AF65-F5344CB8AC3E}">
        <p14:creationId xmlns:p14="http://schemas.microsoft.com/office/powerpoint/2010/main" val="1613788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14"/>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71</a:t>
            </a:fld>
            <a:endParaRPr lang="pt-BR" sz="1600" b="1">
              <a:solidFill>
                <a:schemeClr val="tx1"/>
              </a:solidFill>
              <a:latin typeface="+mj-lt"/>
            </a:endParaRPr>
          </a:p>
        </p:txBody>
      </p:sp>
      <p:sp>
        <p:nvSpPr>
          <p:cNvPr id="3" name="Rectangle 2"/>
          <p:cNvSpPr>
            <a:spLocks noGrp="1" noChangeArrowheads="1"/>
          </p:cNvSpPr>
          <p:nvPr>
            <p:ph type="title"/>
          </p:nvPr>
        </p:nvSpPr>
        <p:spPr>
          <a:xfrm>
            <a:off x="304800" y="636818"/>
            <a:ext cx="8534400" cy="815975"/>
          </a:xfrm>
        </p:spPr>
        <p:txBody>
          <a:bodyPr>
            <a:normAutofit fontScale="90000"/>
          </a:bodyPr>
          <a:lstStyle/>
          <a:p>
            <a:pPr algn="ctr" eaLnBrk="1" hangingPunct="1"/>
            <a:r>
              <a:rPr lang="pt-BR" altLang="pt-BR" sz="2400" b="1" dirty="0" smtClean="0">
                <a:solidFill>
                  <a:srgbClr val="990000"/>
                </a:solidFill>
                <a:latin typeface="Arial" charset="0"/>
                <a:cs typeface="Times New Roman" pitchFamily="18" charset="0"/>
              </a:rPr>
              <a:t>ALINHAMENTO DE RECURSOS HUMANOS À</a:t>
            </a:r>
            <a:br>
              <a:rPr lang="pt-BR" altLang="pt-BR" sz="2400" b="1" dirty="0" smtClean="0">
                <a:solidFill>
                  <a:srgbClr val="990000"/>
                </a:solidFill>
                <a:latin typeface="Arial" charset="0"/>
                <a:cs typeface="Times New Roman" pitchFamily="18" charset="0"/>
              </a:rPr>
            </a:br>
            <a:r>
              <a:rPr lang="pt-BR" altLang="pt-BR" sz="2400" b="1" dirty="0" smtClean="0">
                <a:solidFill>
                  <a:srgbClr val="990000"/>
                </a:solidFill>
                <a:latin typeface="Arial" charset="0"/>
                <a:cs typeface="Times New Roman" pitchFamily="18" charset="0"/>
              </a:rPr>
              <a:t>PRIORIDADE COMPETITIVA  DE QUALIDADE</a:t>
            </a:r>
          </a:p>
        </p:txBody>
      </p:sp>
      <p:sp>
        <p:nvSpPr>
          <p:cNvPr id="4" name="Text Box 4"/>
          <p:cNvSpPr txBox="1">
            <a:spLocks noChangeArrowheads="1"/>
          </p:cNvSpPr>
          <p:nvPr/>
        </p:nvSpPr>
        <p:spPr bwMode="auto">
          <a:xfrm>
            <a:off x="395288" y="1603077"/>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a:solidFill>
                  <a:schemeClr val="accent2"/>
                </a:solidFill>
              </a:rPr>
              <a:t>descrição de cargo relativamente fixa e explícita </a:t>
            </a:r>
          </a:p>
        </p:txBody>
      </p:sp>
      <p:sp>
        <p:nvSpPr>
          <p:cNvPr id="5" name="Text Box 6"/>
          <p:cNvSpPr txBox="1">
            <a:spLocks noChangeArrowheads="1"/>
          </p:cNvSpPr>
          <p:nvPr/>
        </p:nvSpPr>
        <p:spPr bwMode="auto">
          <a:xfrm>
            <a:off x="430213" y="2141239"/>
            <a:ext cx="8256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dirty="0">
                <a:solidFill>
                  <a:srgbClr val="080808"/>
                </a:solidFill>
              </a:rPr>
              <a:t>altos níveis de participação nas decisões relevantes para as condições de trabalho imediatas e as tarefas em si </a:t>
            </a:r>
          </a:p>
        </p:txBody>
      </p:sp>
      <p:sp>
        <p:nvSpPr>
          <p:cNvPr id="6" name="Text Box 7"/>
          <p:cNvSpPr txBox="1">
            <a:spLocks noChangeArrowheads="1"/>
          </p:cNvSpPr>
          <p:nvPr/>
        </p:nvSpPr>
        <p:spPr bwMode="auto">
          <a:xfrm>
            <a:off x="468313" y="3404889"/>
            <a:ext cx="8064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buFontTx/>
              <a:buChar char="•"/>
            </a:pPr>
            <a:r>
              <a:rPr lang="pt-BR" altLang="pt-BR" sz="2400">
                <a:solidFill>
                  <a:srgbClr val="008000"/>
                </a:solidFill>
              </a:rPr>
              <a:t>uma combinação de critérios individuais e grupais para a avaliação de desempenho, que é mais orientado para o curto prazo </a:t>
            </a:r>
          </a:p>
        </p:txBody>
      </p:sp>
      <p:sp>
        <p:nvSpPr>
          <p:cNvPr id="7" name="Text Box 8"/>
          <p:cNvSpPr txBox="1">
            <a:spLocks noChangeArrowheads="1"/>
          </p:cNvSpPr>
          <p:nvPr/>
        </p:nvSpPr>
        <p:spPr bwMode="auto">
          <a:xfrm>
            <a:off x="468313" y="4552652"/>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a:solidFill>
                  <a:srgbClr val="993300"/>
                </a:solidFill>
              </a:rPr>
              <a:t>treinamento e desenvolvimento extensivos e contínuos </a:t>
            </a:r>
          </a:p>
        </p:txBody>
      </p:sp>
      <p:sp>
        <p:nvSpPr>
          <p:cNvPr id="8" name="Text Box 9"/>
          <p:cNvSpPr txBox="1">
            <a:spLocks noChangeArrowheads="1"/>
          </p:cNvSpPr>
          <p:nvPr/>
        </p:nvSpPr>
        <p:spPr bwMode="auto">
          <a:xfrm>
            <a:off x="533400" y="5406727"/>
            <a:ext cx="8215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1800">
                <a:solidFill>
                  <a:srgbClr val="0000FF"/>
                </a:solidFill>
              </a:rPr>
              <a:t>SCHULER, R. S., JACKSON, S. E.    Linking competitive strategies with human resource management practices.   In: MINER, J. B., CRANE, D. P. (Coords.).  </a:t>
            </a:r>
            <a:r>
              <a:rPr lang="en-US" altLang="pt-BR" sz="1800" i="1">
                <a:solidFill>
                  <a:srgbClr val="0000FF"/>
                </a:solidFill>
              </a:rPr>
              <a:t>Advances in the practice, theory and research  of strategic human resource management</a:t>
            </a:r>
            <a:r>
              <a:rPr lang="en-US" altLang="pt-BR" sz="1800">
                <a:solidFill>
                  <a:srgbClr val="0000FF"/>
                </a:solidFill>
              </a:rPr>
              <a:t>.  </a:t>
            </a:r>
            <a:r>
              <a:rPr lang="pt-BR" altLang="pt-BR" sz="1800">
                <a:solidFill>
                  <a:srgbClr val="0000FF"/>
                </a:solidFill>
              </a:rPr>
              <a:t>New York : Harper Collins, 1995. </a:t>
            </a:r>
          </a:p>
        </p:txBody>
      </p:sp>
    </p:spTree>
    <p:extLst>
      <p:ext uri="{BB962C8B-B14F-4D97-AF65-F5344CB8AC3E}">
        <p14:creationId xmlns:p14="http://schemas.microsoft.com/office/powerpoint/2010/main" val="617062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ço Reservado para Número de Slide 26"/>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72</a:t>
            </a:fld>
            <a:endParaRPr lang="pt-BR" sz="1600" b="1" dirty="0">
              <a:solidFill>
                <a:schemeClr val="tx1"/>
              </a:solidFill>
              <a:latin typeface="+mj-lt"/>
            </a:endParaRPr>
          </a:p>
        </p:txBody>
      </p:sp>
      <p:sp>
        <p:nvSpPr>
          <p:cNvPr id="3" name="Rectangle 2"/>
          <p:cNvSpPr>
            <a:spLocks noGrp="1" noChangeArrowheads="1"/>
          </p:cNvSpPr>
          <p:nvPr>
            <p:ph type="title"/>
          </p:nvPr>
        </p:nvSpPr>
        <p:spPr>
          <a:xfrm>
            <a:off x="304800" y="668338"/>
            <a:ext cx="8534400" cy="815975"/>
          </a:xfrm>
        </p:spPr>
        <p:txBody>
          <a:bodyPr>
            <a:normAutofit fontScale="90000"/>
          </a:bodyPr>
          <a:lstStyle/>
          <a:p>
            <a:pPr algn="ctr" eaLnBrk="1" hangingPunct="1"/>
            <a:r>
              <a:rPr lang="pt-BR" altLang="pt-BR" sz="2400" b="1" smtClean="0">
                <a:solidFill>
                  <a:srgbClr val="A50021"/>
                </a:solidFill>
                <a:latin typeface="Arial" charset="0"/>
                <a:cs typeface="Times New Roman" pitchFamily="18" charset="0"/>
              </a:rPr>
              <a:t>RELAÇÃO ENTRE DESEMPENHO DAS ENTREGAS </a:t>
            </a:r>
            <a:r>
              <a:rPr lang="pt-BR" altLang="pt-BR" sz="2400" b="1" smtClean="0">
                <a:solidFill>
                  <a:srgbClr val="A50021"/>
                </a:solidFill>
                <a:latin typeface="Arial" charset="0"/>
              </a:rPr>
              <a:t>E LOGÍSTICA</a:t>
            </a:r>
            <a:r>
              <a:rPr lang="pt-BR" altLang="pt-BR" sz="2400" smtClean="0">
                <a:solidFill>
                  <a:srgbClr val="A50021"/>
                </a:solidFill>
                <a:latin typeface="Arial" charset="0"/>
              </a:rPr>
              <a:t> </a:t>
            </a:r>
            <a:r>
              <a:rPr lang="pt-BR" altLang="pt-BR" sz="2400" b="1" smtClean="0">
                <a:solidFill>
                  <a:srgbClr val="A50021"/>
                </a:solidFill>
                <a:latin typeface="Arial" charset="0"/>
                <a:cs typeface="Times New Roman" pitchFamily="18" charset="0"/>
              </a:rPr>
              <a:t>E A GESTÃO DE RECURSOS HUMANOS</a:t>
            </a:r>
          </a:p>
        </p:txBody>
      </p:sp>
      <p:sp>
        <p:nvSpPr>
          <p:cNvPr id="4" name="Text Box 3"/>
          <p:cNvSpPr txBox="1">
            <a:spLocks noChangeArrowheads="1"/>
          </p:cNvSpPr>
          <p:nvPr/>
        </p:nvSpPr>
        <p:spPr bwMode="auto">
          <a:xfrm>
            <a:off x="395288" y="1804988"/>
            <a:ext cx="83534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a:solidFill>
                  <a:schemeClr val="accent2"/>
                </a:solidFill>
              </a:rPr>
              <a:t>necessidade de comunicação com todos os elementos da empresa que compõem a cadeia logística interna (suprimento, planejamento e controle da produção e distribuição) </a:t>
            </a:r>
          </a:p>
        </p:txBody>
      </p:sp>
      <p:sp>
        <p:nvSpPr>
          <p:cNvPr id="5" name="Text Box 4"/>
          <p:cNvSpPr txBox="1">
            <a:spLocks noChangeArrowheads="1"/>
          </p:cNvSpPr>
          <p:nvPr/>
        </p:nvSpPr>
        <p:spPr bwMode="auto">
          <a:xfrm>
            <a:off x="430213" y="3754438"/>
            <a:ext cx="8256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a:solidFill>
                  <a:srgbClr val="008000"/>
                </a:solidFill>
              </a:rPr>
              <a:t>atualização e a confiabilidade das metas estratégicas relacionadas às prioridades competitivas de flexibilidade e de qualidade </a:t>
            </a:r>
          </a:p>
        </p:txBody>
      </p:sp>
      <p:sp>
        <p:nvSpPr>
          <p:cNvPr id="6" name="Text Box 6"/>
          <p:cNvSpPr txBox="1">
            <a:spLocks noChangeArrowheads="1"/>
          </p:cNvSpPr>
          <p:nvPr/>
        </p:nvSpPr>
        <p:spPr bwMode="auto">
          <a:xfrm>
            <a:off x="533400" y="5376863"/>
            <a:ext cx="8215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pt-BR" altLang="pt-BR" sz="2000">
                <a:solidFill>
                  <a:srgbClr val="0000FF"/>
                </a:solidFill>
              </a:rPr>
              <a:t>SANTOS, F. C. A. </a:t>
            </a:r>
            <a:r>
              <a:rPr lang="pt-BR" altLang="pt-BR" sz="2000" i="1">
                <a:solidFill>
                  <a:srgbClr val="0000FF"/>
                </a:solidFill>
              </a:rPr>
              <a:t>Estratégia de recursos humanos</a:t>
            </a:r>
            <a:r>
              <a:rPr lang="pt-BR" altLang="pt-BR" sz="2000">
                <a:solidFill>
                  <a:srgbClr val="0000FF"/>
                </a:solidFill>
              </a:rPr>
              <a:t> : dimensões competitiva. São Paulo: Atlas, 1999.</a:t>
            </a:r>
          </a:p>
        </p:txBody>
      </p:sp>
    </p:spTree>
    <p:extLst>
      <p:ext uri="{BB962C8B-B14F-4D97-AF65-F5344CB8AC3E}">
        <p14:creationId xmlns:p14="http://schemas.microsoft.com/office/powerpoint/2010/main" val="2964033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73</a:t>
            </a:fld>
            <a:endParaRPr lang="pt-BR" sz="1600" b="1" dirty="0">
              <a:solidFill>
                <a:schemeClr val="tx1"/>
              </a:solidFill>
              <a:latin typeface="+mj-lt"/>
            </a:endParaRPr>
          </a:p>
        </p:txBody>
      </p:sp>
      <p:sp>
        <p:nvSpPr>
          <p:cNvPr id="3" name="Rectangle 2"/>
          <p:cNvSpPr>
            <a:spLocks noGrp="1" noChangeArrowheads="1"/>
          </p:cNvSpPr>
          <p:nvPr>
            <p:ph type="title"/>
          </p:nvPr>
        </p:nvSpPr>
        <p:spPr>
          <a:xfrm>
            <a:off x="304800" y="620688"/>
            <a:ext cx="8534400" cy="815975"/>
          </a:xfrm>
        </p:spPr>
        <p:txBody>
          <a:bodyPr>
            <a:normAutofit fontScale="90000"/>
          </a:bodyPr>
          <a:lstStyle/>
          <a:p>
            <a:pPr algn="ctr" eaLnBrk="1" hangingPunct="1"/>
            <a:r>
              <a:rPr lang="pt-BR" altLang="pt-BR" sz="2400" b="1" dirty="0" smtClean="0">
                <a:solidFill>
                  <a:srgbClr val="990000"/>
                </a:solidFill>
                <a:latin typeface="Arial" charset="0"/>
                <a:cs typeface="Times New Roman" pitchFamily="18" charset="0"/>
              </a:rPr>
              <a:t>ALINHAMENTO DE RECURSOS HUMANOS À</a:t>
            </a:r>
            <a:br>
              <a:rPr lang="pt-BR" altLang="pt-BR" sz="2400" b="1" dirty="0" smtClean="0">
                <a:solidFill>
                  <a:srgbClr val="990000"/>
                </a:solidFill>
                <a:latin typeface="Arial" charset="0"/>
                <a:cs typeface="Times New Roman" pitchFamily="18" charset="0"/>
              </a:rPr>
            </a:br>
            <a:r>
              <a:rPr lang="pt-BR" altLang="pt-BR" sz="2400" b="1" dirty="0" smtClean="0">
                <a:solidFill>
                  <a:srgbClr val="990000"/>
                </a:solidFill>
                <a:latin typeface="Arial" charset="0"/>
                <a:cs typeface="Times New Roman" pitchFamily="18" charset="0"/>
              </a:rPr>
              <a:t>PRIORIDADE COMPETITIVA  DE FLEXIBILIDADE</a:t>
            </a:r>
          </a:p>
        </p:txBody>
      </p:sp>
      <p:sp>
        <p:nvSpPr>
          <p:cNvPr id="4" name="Text Box 3"/>
          <p:cNvSpPr txBox="1">
            <a:spLocks noChangeArrowheads="1"/>
          </p:cNvSpPr>
          <p:nvPr/>
        </p:nvSpPr>
        <p:spPr bwMode="auto">
          <a:xfrm>
            <a:off x="395288" y="1676400"/>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a:solidFill>
                  <a:schemeClr val="accent2"/>
                </a:solidFill>
              </a:rPr>
              <a:t>atividades que requerem interação e coordenação entre equipes </a:t>
            </a:r>
          </a:p>
        </p:txBody>
      </p:sp>
      <p:sp>
        <p:nvSpPr>
          <p:cNvPr id="5" name="Text Box 4"/>
          <p:cNvSpPr txBox="1">
            <a:spLocks noChangeArrowheads="1"/>
          </p:cNvSpPr>
          <p:nvPr/>
        </p:nvSpPr>
        <p:spPr bwMode="auto">
          <a:xfrm>
            <a:off x="430213" y="2613025"/>
            <a:ext cx="8256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dirty="0">
                <a:solidFill>
                  <a:srgbClr val="080808"/>
                </a:solidFill>
              </a:rPr>
              <a:t>avaliação de desempenho, que muito provavelmente, reflete as realizações de longo prazo </a:t>
            </a:r>
          </a:p>
        </p:txBody>
      </p:sp>
      <p:sp>
        <p:nvSpPr>
          <p:cNvPr id="7" name="Text Box 5"/>
          <p:cNvSpPr txBox="1">
            <a:spLocks noChangeArrowheads="1"/>
          </p:cNvSpPr>
          <p:nvPr/>
        </p:nvSpPr>
        <p:spPr bwMode="auto">
          <a:xfrm>
            <a:off x="468313" y="3754438"/>
            <a:ext cx="8064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buFontTx/>
              <a:buChar char="•"/>
            </a:pPr>
            <a:r>
              <a:rPr lang="pt-BR" altLang="pt-BR" sz="2400">
                <a:solidFill>
                  <a:srgbClr val="008000"/>
                </a:solidFill>
              </a:rPr>
              <a:t>atividades que permitem aos empregados desenvolver habilidades que possam ser usadas em outras posições na empresa </a:t>
            </a:r>
          </a:p>
        </p:txBody>
      </p:sp>
      <p:sp>
        <p:nvSpPr>
          <p:cNvPr id="8" name="Text Box 7"/>
          <p:cNvSpPr txBox="1">
            <a:spLocks noChangeArrowheads="1"/>
          </p:cNvSpPr>
          <p:nvPr/>
        </p:nvSpPr>
        <p:spPr bwMode="auto">
          <a:xfrm>
            <a:off x="533400" y="5262563"/>
            <a:ext cx="8215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1800">
                <a:solidFill>
                  <a:srgbClr val="0000FF"/>
                </a:solidFill>
              </a:rPr>
              <a:t>SCHULER, R. S., JACKSON, S. E.    Linking competitive strategies with human resource management practices.   In: MINER, J. B., CRANE, D. P. (Coords.).  </a:t>
            </a:r>
            <a:r>
              <a:rPr lang="en-US" altLang="pt-BR" sz="1800" i="1">
                <a:solidFill>
                  <a:srgbClr val="0000FF"/>
                </a:solidFill>
              </a:rPr>
              <a:t>Advances in the practice, theory and research  of strategic human resource management</a:t>
            </a:r>
            <a:r>
              <a:rPr lang="en-US" altLang="pt-BR" sz="1800">
                <a:solidFill>
                  <a:srgbClr val="0000FF"/>
                </a:solidFill>
              </a:rPr>
              <a:t>.  </a:t>
            </a:r>
            <a:r>
              <a:rPr lang="pt-BR" altLang="pt-BR" sz="1800">
                <a:solidFill>
                  <a:srgbClr val="0000FF"/>
                </a:solidFill>
              </a:rPr>
              <a:t>New York : Harper Collins, 1995. </a:t>
            </a:r>
          </a:p>
        </p:txBody>
      </p:sp>
    </p:spTree>
    <p:extLst>
      <p:ext uri="{BB962C8B-B14F-4D97-AF65-F5344CB8AC3E}">
        <p14:creationId xmlns:p14="http://schemas.microsoft.com/office/powerpoint/2010/main" val="3237975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74</a:t>
            </a:fld>
            <a:endParaRPr lang="pt-BR" sz="1600" b="1">
              <a:solidFill>
                <a:schemeClr val="tx1"/>
              </a:solidFill>
              <a:latin typeface="+mj-lt"/>
            </a:endParaRPr>
          </a:p>
        </p:txBody>
      </p:sp>
      <p:sp>
        <p:nvSpPr>
          <p:cNvPr id="3" name="Rectangle 2"/>
          <p:cNvSpPr>
            <a:spLocks noGrp="1" noChangeArrowheads="1"/>
          </p:cNvSpPr>
          <p:nvPr>
            <p:ph type="title"/>
          </p:nvPr>
        </p:nvSpPr>
        <p:spPr>
          <a:xfrm>
            <a:off x="304800" y="884238"/>
            <a:ext cx="8534400" cy="815975"/>
          </a:xfrm>
        </p:spPr>
        <p:txBody>
          <a:bodyPr>
            <a:normAutofit fontScale="90000"/>
          </a:bodyPr>
          <a:lstStyle/>
          <a:p>
            <a:pPr algn="ctr" eaLnBrk="1" hangingPunct="1"/>
            <a:r>
              <a:rPr lang="pt-BR" altLang="pt-BR" sz="2400" b="1" smtClean="0">
                <a:solidFill>
                  <a:srgbClr val="990000"/>
                </a:solidFill>
                <a:latin typeface="Arial" charset="0"/>
                <a:cs typeface="Times New Roman" pitchFamily="18" charset="0"/>
              </a:rPr>
              <a:t>ALINHAMENTO DE RECURSOS HUMANOS À</a:t>
            </a:r>
            <a:br>
              <a:rPr lang="pt-BR" altLang="pt-BR" sz="2400" b="1" smtClean="0">
                <a:solidFill>
                  <a:srgbClr val="990000"/>
                </a:solidFill>
                <a:latin typeface="Arial" charset="0"/>
                <a:cs typeface="Times New Roman" pitchFamily="18" charset="0"/>
              </a:rPr>
            </a:br>
            <a:r>
              <a:rPr lang="pt-BR" altLang="pt-BR" sz="2400" b="1" smtClean="0">
                <a:solidFill>
                  <a:srgbClr val="990000"/>
                </a:solidFill>
                <a:latin typeface="Arial" charset="0"/>
                <a:cs typeface="Times New Roman" pitchFamily="18" charset="0"/>
              </a:rPr>
              <a:t>PRIORIDADE COMPETITIVA  DE FLEXIBILIDADE</a:t>
            </a:r>
          </a:p>
        </p:txBody>
      </p:sp>
      <p:sp>
        <p:nvSpPr>
          <p:cNvPr id="4" name="Text Box 3"/>
          <p:cNvSpPr txBox="1">
            <a:spLocks noChangeArrowheads="1"/>
          </p:cNvSpPr>
          <p:nvPr/>
        </p:nvSpPr>
        <p:spPr bwMode="auto">
          <a:xfrm>
            <a:off x="395288" y="2209800"/>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buFontTx/>
              <a:buChar char="•"/>
            </a:pPr>
            <a:r>
              <a:rPr lang="pt-BR" altLang="pt-BR" sz="2400">
                <a:solidFill>
                  <a:schemeClr val="accent2"/>
                </a:solidFill>
              </a:rPr>
              <a:t>sistemas de remuneração que enfatizam a equidade interna mais do que a equidade externa ou baseada no mercado </a:t>
            </a:r>
          </a:p>
        </p:txBody>
      </p:sp>
      <p:sp>
        <p:nvSpPr>
          <p:cNvPr id="5" name="Text Box 5"/>
          <p:cNvSpPr txBox="1">
            <a:spLocks noChangeArrowheads="1"/>
          </p:cNvSpPr>
          <p:nvPr/>
        </p:nvSpPr>
        <p:spPr bwMode="auto">
          <a:xfrm>
            <a:off x="468313" y="3686175"/>
            <a:ext cx="806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buFontTx/>
              <a:buChar char="•"/>
            </a:pPr>
            <a:r>
              <a:rPr lang="pt-BR" altLang="pt-BR" sz="2400">
                <a:solidFill>
                  <a:srgbClr val="008000"/>
                </a:solidFill>
              </a:rPr>
              <a:t>criação de carreiras amplas para reforçar uma ampla gama de habilidades </a:t>
            </a:r>
          </a:p>
        </p:txBody>
      </p:sp>
      <p:sp>
        <p:nvSpPr>
          <p:cNvPr id="6" name="Text Box 6"/>
          <p:cNvSpPr txBox="1">
            <a:spLocks noChangeArrowheads="1"/>
          </p:cNvSpPr>
          <p:nvPr/>
        </p:nvSpPr>
        <p:spPr bwMode="auto">
          <a:xfrm>
            <a:off x="533400" y="4975225"/>
            <a:ext cx="8215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spcBef>
                <a:spcPct val="50000"/>
              </a:spcBef>
            </a:pPr>
            <a:r>
              <a:rPr lang="en-US" altLang="pt-BR" sz="1800">
                <a:solidFill>
                  <a:srgbClr val="0000FF"/>
                </a:solidFill>
              </a:rPr>
              <a:t>SCHULER, R. S., JACKSON, S. E.    Linking competitive strategies with human resource management practices.   In: MINER, J. B., CRANE, D. P. (Coords.).  </a:t>
            </a:r>
            <a:r>
              <a:rPr lang="en-US" altLang="pt-BR" sz="1800" i="1">
                <a:solidFill>
                  <a:srgbClr val="0000FF"/>
                </a:solidFill>
              </a:rPr>
              <a:t>Advances in the practice, theory and research  of strategic human resource management</a:t>
            </a:r>
            <a:r>
              <a:rPr lang="en-US" altLang="pt-BR" sz="1800">
                <a:solidFill>
                  <a:srgbClr val="0000FF"/>
                </a:solidFill>
              </a:rPr>
              <a:t>.  </a:t>
            </a:r>
            <a:r>
              <a:rPr lang="pt-BR" altLang="pt-BR" sz="1800">
                <a:solidFill>
                  <a:srgbClr val="0000FF"/>
                </a:solidFill>
              </a:rPr>
              <a:t>New York : Harper Collins, 1995. </a:t>
            </a:r>
          </a:p>
        </p:txBody>
      </p:sp>
    </p:spTree>
    <p:extLst>
      <p:ext uri="{BB962C8B-B14F-4D97-AF65-F5344CB8AC3E}">
        <p14:creationId xmlns:p14="http://schemas.microsoft.com/office/powerpoint/2010/main" val="360306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75</a:t>
            </a:fld>
            <a:endParaRPr lang="pt-BR" sz="1600" b="1">
              <a:solidFill>
                <a:schemeClr val="tx1"/>
              </a:solidFill>
              <a:latin typeface="+mj-lt"/>
            </a:endParaRPr>
          </a:p>
        </p:txBody>
      </p:sp>
      <p:sp>
        <p:nvSpPr>
          <p:cNvPr id="3" name="Rectangle 2"/>
          <p:cNvSpPr>
            <a:spLocks noGrp="1" noChangeArrowheads="1"/>
          </p:cNvSpPr>
          <p:nvPr>
            <p:ph type="title"/>
          </p:nvPr>
        </p:nvSpPr>
        <p:spPr>
          <a:xfrm>
            <a:off x="571500" y="591344"/>
            <a:ext cx="8001000" cy="533400"/>
          </a:xfrm>
        </p:spPr>
        <p:txBody>
          <a:bodyPr/>
          <a:lstStyle/>
          <a:p>
            <a:pPr algn="ctr" eaLnBrk="1" hangingPunct="1"/>
            <a:r>
              <a:rPr lang="pt-BR" altLang="pt-BR" sz="2800" b="1" dirty="0" smtClean="0">
                <a:solidFill>
                  <a:srgbClr val="990000"/>
                </a:solidFill>
                <a:latin typeface="Arial" charset="0"/>
                <a:cs typeface="Times New Roman" pitchFamily="18" charset="0"/>
              </a:rPr>
              <a:t>ESTRATÉGIAS DE NEGÓCIOS EM INOVAÇÃO</a:t>
            </a:r>
          </a:p>
        </p:txBody>
      </p:sp>
      <p:sp>
        <p:nvSpPr>
          <p:cNvPr id="4" name="Rectangle 3"/>
          <p:cNvSpPr>
            <a:spLocks noChangeArrowheads="1"/>
          </p:cNvSpPr>
          <p:nvPr/>
        </p:nvSpPr>
        <p:spPr bwMode="auto">
          <a:xfrm>
            <a:off x="457200" y="1050305"/>
            <a:ext cx="3733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b="0"/>
          </a:p>
        </p:txBody>
      </p:sp>
      <p:sp>
        <p:nvSpPr>
          <p:cNvPr id="5" name="Rectangle 4"/>
          <p:cNvSpPr>
            <a:spLocks noChangeArrowheads="1"/>
          </p:cNvSpPr>
          <p:nvPr/>
        </p:nvSpPr>
        <p:spPr bwMode="auto">
          <a:xfrm>
            <a:off x="4017963" y="1051892"/>
            <a:ext cx="4668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b="0"/>
          </a:p>
        </p:txBody>
      </p:sp>
      <p:sp>
        <p:nvSpPr>
          <p:cNvPr id="7" name="Rectangle 5"/>
          <p:cNvSpPr>
            <a:spLocks noChangeArrowheads="1"/>
          </p:cNvSpPr>
          <p:nvPr/>
        </p:nvSpPr>
        <p:spPr bwMode="auto">
          <a:xfrm>
            <a:off x="542925" y="1913905"/>
            <a:ext cx="38004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8000"/>
                </a:solidFill>
                <a:cs typeface="Times New Roman" pitchFamily="18" charset="0"/>
              </a:rPr>
              <a:t>alto grau de comportamento criativo</a:t>
            </a:r>
            <a:endParaRPr kumimoji="0" lang="pt-BR" altLang="pt-BR" sz="2400">
              <a:cs typeface="Times New Roman" pitchFamily="18" charset="0"/>
            </a:endParaRPr>
          </a:p>
          <a:p>
            <a:pPr algn="l"/>
            <a:r>
              <a:rPr kumimoji="0" lang="pt-BR" altLang="pt-BR" sz="2400">
                <a:solidFill>
                  <a:srgbClr val="008000"/>
                </a:solidFill>
                <a:cs typeface="Times New Roman" pitchFamily="18" charset="0"/>
              </a:rPr>
              <a:t> </a:t>
            </a:r>
          </a:p>
          <a:p>
            <a:pPr algn="l"/>
            <a:endParaRPr kumimoji="0" lang="pt-BR" altLang="pt-BR" sz="2400">
              <a:cs typeface="Times New Roman" pitchFamily="18" charset="0"/>
            </a:endParaRPr>
          </a:p>
          <a:p>
            <a:pPr algn="l"/>
            <a:endParaRPr kumimoji="0" lang="pt-BR" altLang="pt-BR" sz="2400">
              <a:cs typeface="Times New Roman" pitchFamily="18" charset="0"/>
            </a:endParaRPr>
          </a:p>
          <a:p>
            <a:pPr algn="l"/>
            <a:r>
              <a:rPr kumimoji="0" lang="pt-BR" altLang="pt-BR" sz="2400">
                <a:solidFill>
                  <a:srgbClr val="008000"/>
                </a:solidFill>
                <a:cs typeface="Times New Roman" pitchFamily="18" charset="0"/>
              </a:rPr>
              <a:t>foco no longo prazo</a:t>
            </a:r>
            <a:endParaRPr kumimoji="0" lang="pt-BR" altLang="pt-BR" sz="2400">
              <a:cs typeface="Times New Roman" pitchFamily="18" charset="0"/>
            </a:endParaRPr>
          </a:p>
          <a:p>
            <a:pPr algn="l"/>
            <a:endParaRPr kumimoji="0" lang="pt-BR" altLang="pt-BR" sz="2400">
              <a:solidFill>
                <a:srgbClr val="008000"/>
              </a:solidFill>
              <a:cs typeface="Times New Roman" pitchFamily="18" charset="0"/>
            </a:endParaRPr>
          </a:p>
          <a:p>
            <a:pPr algn="l"/>
            <a:endParaRPr kumimoji="0" lang="pt-BR" altLang="pt-BR" sz="2400">
              <a:cs typeface="Times New Roman" pitchFamily="18" charset="0"/>
            </a:endParaRPr>
          </a:p>
          <a:p>
            <a:pPr algn="l"/>
            <a:r>
              <a:rPr kumimoji="0" lang="pt-BR" altLang="pt-BR" sz="2400">
                <a:solidFill>
                  <a:srgbClr val="008000"/>
                </a:solidFill>
                <a:cs typeface="Times New Roman" pitchFamily="18" charset="0"/>
              </a:rPr>
              <a:t>um grau relativamente alto de comportamento cooperativo e interdependente</a:t>
            </a:r>
            <a:endParaRPr kumimoji="0" lang="pt-BR" altLang="pt-BR" sz="2400">
              <a:cs typeface="Times New Roman" pitchFamily="18" charset="0"/>
            </a:endParaRPr>
          </a:p>
          <a:p>
            <a:pPr algn="l"/>
            <a:endParaRPr kumimoji="0" lang="pt-BR" altLang="pt-BR" sz="2400" b="0"/>
          </a:p>
        </p:txBody>
      </p:sp>
      <p:sp>
        <p:nvSpPr>
          <p:cNvPr id="8" name="Rectangle 6"/>
          <p:cNvSpPr>
            <a:spLocks noChangeArrowheads="1"/>
          </p:cNvSpPr>
          <p:nvPr/>
        </p:nvSpPr>
        <p:spPr bwMode="auto">
          <a:xfrm>
            <a:off x="4191000" y="1937717"/>
            <a:ext cx="4648200" cy="487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dirty="0">
                <a:solidFill>
                  <a:srgbClr val="000080"/>
                </a:solidFill>
                <a:cs typeface="Times New Roman" pitchFamily="18" charset="0"/>
              </a:rPr>
              <a:t>tarefas que requerem grande interação e coordenação entre grupos e indivíduos</a:t>
            </a:r>
            <a:endParaRPr kumimoji="0" lang="pt-BR" altLang="pt-BR" sz="2400" dirty="0">
              <a:cs typeface="Times New Roman" pitchFamily="18" charset="0"/>
            </a:endParaRPr>
          </a:p>
          <a:p>
            <a:pPr algn="l"/>
            <a:r>
              <a:rPr kumimoji="0" lang="pt-BR" altLang="pt-BR" sz="1000" dirty="0">
                <a:solidFill>
                  <a:srgbClr val="000080"/>
                </a:solidFill>
                <a:cs typeface="Times New Roman" pitchFamily="18" charset="0"/>
              </a:rPr>
              <a:t> </a:t>
            </a:r>
            <a:endParaRPr kumimoji="0" lang="pt-BR" altLang="pt-BR" sz="1000" dirty="0">
              <a:cs typeface="Times New Roman" pitchFamily="18" charset="0"/>
            </a:endParaRPr>
          </a:p>
          <a:p>
            <a:pPr algn="l"/>
            <a:r>
              <a:rPr kumimoji="0" lang="pt-BR" altLang="pt-BR" sz="2400" dirty="0">
                <a:solidFill>
                  <a:srgbClr val="000080"/>
                </a:solidFill>
                <a:cs typeface="Times New Roman" pitchFamily="18" charset="0"/>
              </a:rPr>
              <a:t>avaliação de desempenho que muito provavelmente reflita os alcances de longo prazo do grupo</a:t>
            </a:r>
            <a:endParaRPr kumimoji="0" lang="pt-BR" altLang="pt-BR" sz="2400" dirty="0">
              <a:cs typeface="Times New Roman" pitchFamily="18" charset="0"/>
            </a:endParaRPr>
          </a:p>
          <a:p>
            <a:pPr algn="l"/>
            <a:r>
              <a:rPr kumimoji="0" lang="pt-BR" altLang="pt-BR" sz="1000" dirty="0">
                <a:solidFill>
                  <a:srgbClr val="000080"/>
                </a:solidFill>
                <a:cs typeface="Times New Roman" pitchFamily="18" charset="0"/>
              </a:rPr>
              <a:t> </a:t>
            </a:r>
            <a:endParaRPr kumimoji="0" lang="pt-BR" altLang="pt-BR" sz="1000" dirty="0">
              <a:cs typeface="Times New Roman" pitchFamily="18" charset="0"/>
            </a:endParaRPr>
          </a:p>
          <a:p>
            <a:pPr algn="l"/>
            <a:r>
              <a:rPr kumimoji="0" lang="pt-BR" altLang="pt-BR" sz="2400" dirty="0">
                <a:solidFill>
                  <a:srgbClr val="000080"/>
                </a:solidFill>
                <a:cs typeface="Times New Roman" pitchFamily="18" charset="0"/>
              </a:rPr>
              <a:t>tarefas que permitem aos empregados desenvolver habilidades que possam ser usadas em outras posições na empresa</a:t>
            </a:r>
            <a:endParaRPr kumimoji="0" lang="pt-BR" altLang="pt-BR" sz="2400" b="0" dirty="0"/>
          </a:p>
        </p:txBody>
      </p:sp>
    </p:spTree>
    <p:extLst>
      <p:ext uri="{BB962C8B-B14F-4D97-AF65-F5344CB8AC3E}">
        <p14:creationId xmlns:p14="http://schemas.microsoft.com/office/powerpoint/2010/main" val="1555787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ço Reservado para Número de Slide 6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76</a:t>
            </a:fld>
            <a:endParaRPr lang="pt-BR" sz="1600" b="1" dirty="0">
              <a:solidFill>
                <a:schemeClr val="tx1"/>
              </a:solidFill>
              <a:latin typeface="+mj-lt"/>
            </a:endParaRPr>
          </a:p>
        </p:txBody>
      </p:sp>
      <p:sp>
        <p:nvSpPr>
          <p:cNvPr id="3" name="Rectangle 2"/>
          <p:cNvSpPr>
            <a:spLocks noGrp="1" noChangeArrowheads="1"/>
          </p:cNvSpPr>
          <p:nvPr>
            <p:ph type="title"/>
          </p:nvPr>
        </p:nvSpPr>
        <p:spPr>
          <a:xfrm>
            <a:off x="514350" y="505097"/>
            <a:ext cx="8077200" cy="619125"/>
          </a:xfrm>
        </p:spPr>
        <p:txBody>
          <a:bodyPr/>
          <a:lstStyle/>
          <a:p>
            <a:pPr algn="ctr" eaLnBrk="1" hangingPunct="1"/>
            <a:r>
              <a:rPr lang="pt-BR" altLang="pt-BR" sz="2800" b="1" smtClean="0">
                <a:solidFill>
                  <a:srgbClr val="990000"/>
                </a:solidFill>
                <a:latin typeface="Arial" charset="0"/>
                <a:cs typeface="Times New Roman" pitchFamily="18" charset="0"/>
              </a:rPr>
              <a:t>ESTRATÉGIAS DE NEGÓCIOS EM INOVAÇÃO</a:t>
            </a:r>
          </a:p>
        </p:txBody>
      </p:sp>
      <p:sp>
        <p:nvSpPr>
          <p:cNvPr id="4" name="Rectangle 3"/>
          <p:cNvSpPr>
            <a:spLocks noChangeArrowheads="1"/>
          </p:cNvSpPr>
          <p:nvPr/>
        </p:nvSpPr>
        <p:spPr bwMode="auto">
          <a:xfrm>
            <a:off x="304800" y="1268685"/>
            <a:ext cx="4200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8000"/>
                </a:solidFill>
                <a:cs typeface="Times New Roman" pitchFamily="18" charset="0"/>
              </a:rPr>
              <a:t>Comportamento dos funcionários</a:t>
            </a:r>
            <a:endParaRPr kumimoji="0" lang="pt-BR" altLang="pt-BR" sz="2400">
              <a:cs typeface="Times New Roman" pitchFamily="18" charset="0"/>
            </a:endParaRPr>
          </a:p>
          <a:p>
            <a:endParaRPr kumimoji="0" lang="pt-BR" altLang="pt-BR" sz="2400" b="0"/>
          </a:p>
        </p:txBody>
      </p:sp>
      <p:sp>
        <p:nvSpPr>
          <p:cNvPr id="5" name="Rectangle 4"/>
          <p:cNvSpPr>
            <a:spLocks noChangeArrowheads="1"/>
          </p:cNvSpPr>
          <p:nvPr/>
        </p:nvSpPr>
        <p:spPr bwMode="auto">
          <a:xfrm>
            <a:off x="4505325" y="1287735"/>
            <a:ext cx="46688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r>
              <a:rPr kumimoji="0" lang="pt-BR" altLang="pt-BR" sz="2400" u="sng">
                <a:solidFill>
                  <a:srgbClr val="000080"/>
                </a:solidFill>
                <a:cs typeface="Times New Roman" pitchFamily="18" charset="0"/>
              </a:rPr>
              <a:t>Políticas de gestão de recursos humanos</a:t>
            </a:r>
            <a:endParaRPr kumimoji="0" lang="pt-BR" altLang="pt-BR" sz="2400">
              <a:cs typeface="Times New Roman" pitchFamily="18" charset="0"/>
            </a:endParaRPr>
          </a:p>
          <a:p>
            <a:r>
              <a:rPr kumimoji="0" lang="pt-BR" altLang="pt-BR" sz="2400" b="0">
                <a:cs typeface="Times New Roman" pitchFamily="18" charset="0"/>
              </a:rPr>
              <a:t> </a:t>
            </a:r>
          </a:p>
          <a:p>
            <a:endParaRPr kumimoji="0" lang="pt-BR" altLang="pt-BR" sz="2400" b="0"/>
          </a:p>
        </p:txBody>
      </p:sp>
      <p:sp>
        <p:nvSpPr>
          <p:cNvPr id="6" name="Rectangle 5"/>
          <p:cNvSpPr>
            <a:spLocks noChangeArrowheads="1"/>
          </p:cNvSpPr>
          <p:nvPr/>
        </p:nvSpPr>
        <p:spPr bwMode="auto">
          <a:xfrm>
            <a:off x="381000" y="2297385"/>
            <a:ext cx="447833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8000"/>
                </a:solidFill>
                <a:cs typeface="Times New Roman" pitchFamily="18" charset="0"/>
              </a:rPr>
              <a:t>moderado grau de preocupação com a qualidade </a:t>
            </a:r>
          </a:p>
          <a:p>
            <a:pPr algn="l" eaLnBrk="1" hangingPunct="1"/>
            <a:endParaRPr kumimoji="0" lang="pt-BR" altLang="pt-BR" sz="800">
              <a:solidFill>
                <a:srgbClr val="008000"/>
              </a:solidFill>
              <a:cs typeface="Times New Roman" pitchFamily="18" charset="0"/>
            </a:endParaRPr>
          </a:p>
          <a:p>
            <a:pPr algn="l" eaLnBrk="1" hangingPunct="1"/>
            <a:r>
              <a:rPr kumimoji="0" lang="pt-BR" altLang="pt-BR" sz="2400">
                <a:solidFill>
                  <a:srgbClr val="008000"/>
                </a:solidFill>
                <a:cs typeface="Times New Roman" pitchFamily="18" charset="0"/>
              </a:rPr>
              <a:t>igual grau de preocupação com processo e resultados</a:t>
            </a:r>
            <a:endParaRPr kumimoji="0" lang="pt-BR" altLang="pt-BR" sz="2400">
              <a:cs typeface="Times New Roman" pitchFamily="18" charset="0"/>
            </a:endParaRPr>
          </a:p>
          <a:p>
            <a:pPr algn="l"/>
            <a:r>
              <a:rPr kumimoji="0" lang="pt-BR" altLang="pt-BR" sz="2400">
                <a:solidFill>
                  <a:srgbClr val="008000"/>
                </a:solidFill>
                <a:cs typeface="Times New Roman" pitchFamily="18" charset="0"/>
              </a:rPr>
              <a:t> </a:t>
            </a:r>
            <a:endParaRPr kumimoji="0" lang="pt-BR" altLang="pt-BR" sz="800">
              <a:cs typeface="Times New Roman" pitchFamily="18" charset="0"/>
            </a:endParaRPr>
          </a:p>
          <a:p>
            <a:pPr algn="l"/>
            <a:r>
              <a:rPr kumimoji="0" lang="pt-BR" altLang="pt-BR" sz="2400">
                <a:solidFill>
                  <a:srgbClr val="008000"/>
                </a:solidFill>
                <a:cs typeface="Times New Roman" pitchFamily="18" charset="0"/>
              </a:rPr>
              <a:t>alto grau de risco assumido</a:t>
            </a:r>
            <a:endParaRPr kumimoji="0" lang="pt-BR" altLang="pt-BR" sz="2400">
              <a:cs typeface="Times New Roman" pitchFamily="18" charset="0"/>
            </a:endParaRPr>
          </a:p>
          <a:p>
            <a:pPr algn="l"/>
            <a:r>
              <a:rPr kumimoji="0" lang="pt-BR" altLang="pt-BR" sz="2400">
                <a:solidFill>
                  <a:srgbClr val="008000"/>
                </a:solidFill>
                <a:cs typeface="Times New Roman" pitchFamily="18" charset="0"/>
              </a:rPr>
              <a:t> </a:t>
            </a:r>
            <a:endParaRPr kumimoji="0" lang="pt-BR" altLang="pt-BR" sz="800">
              <a:cs typeface="Times New Roman" pitchFamily="18" charset="0"/>
            </a:endParaRPr>
          </a:p>
          <a:p>
            <a:pPr algn="l"/>
            <a:r>
              <a:rPr kumimoji="0" lang="pt-BR" altLang="pt-BR" sz="2400">
                <a:solidFill>
                  <a:srgbClr val="008000"/>
                </a:solidFill>
                <a:cs typeface="Times New Roman" pitchFamily="18" charset="0"/>
              </a:rPr>
              <a:t> alta tolerância de ambigüidade e imprevisibilidade</a:t>
            </a:r>
            <a:endParaRPr kumimoji="0" lang="pt-BR" altLang="pt-BR" sz="2400" b="0"/>
          </a:p>
        </p:txBody>
      </p:sp>
      <p:sp>
        <p:nvSpPr>
          <p:cNvPr id="7" name="Rectangle 6"/>
          <p:cNvSpPr>
            <a:spLocks noChangeArrowheads="1"/>
          </p:cNvSpPr>
          <p:nvPr/>
        </p:nvSpPr>
        <p:spPr bwMode="auto">
          <a:xfrm>
            <a:off x="4876800" y="2173560"/>
            <a:ext cx="3886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400">
                <a:solidFill>
                  <a:srgbClr val="000080"/>
                </a:solidFill>
                <a:cs typeface="Times New Roman" pitchFamily="18" charset="0"/>
              </a:rPr>
              <a:t>sistemas de remuneração enfatizam equidade interna mais do que equidade externa ou de mercado</a:t>
            </a:r>
          </a:p>
          <a:p>
            <a:pPr algn="l" eaLnBrk="1" hangingPunct="1"/>
            <a:endParaRPr kumimoji="0" lang="pt-BR" altLang="pt-BR" sz="2400">
              <a:cs typeface="Times New Roman" pitchFamily="18" charset="0"/>
            </a:endParaRPr>
          </a:p>
          <a:p>
            <a:pPr algn="l"/>
            <a:r>
              <a:rPr kumimoji="0" lang="pt-BR" altLang="pt-BR" sz="2400">
                <a:solidFill>
                  <a:srgbClr val="000080"/>
                </a:solidFill>
                <a:cs typeface="Times New Roman" pitchFamily="18" charset="0"/>
              </a:rPr>
              <a:t> planos de carreiras mais amplos para reforçar o desenvolvimento de uma maior gama de habilidades</a:t>
            </a:r>
            <a:endParaRPr kumimoji="0" lang="pt-BR" altLang="pt-BR" sz="2400"/>
          </a:p>
        </p:txBody>
      </p:sp>
    </p:spTree>
    <p:extLst>
      <p:ext uri="{BB962C8B-B14F-4D97-AF65-F5344CB8AC3E}">
        <p14:creationId xmlns:p14="http://schemas.microsoft.com/office/powerpoint/2010/main" val="1838855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81328"/>
            <a:ext cx="658416" cy="365125"/>
          </a:xfrm>
        </p:spPr>
        <p:txBody>
          <a:bodyPr/>
          <a:lstStyle/>
          <a:p>
            <a:fld id="{B92B09ED-5DCD-4173-ADD3-38C51F4AE414}" type="slidenum">
              <a:rPr lang="pt-BR" sz="1600" b="1" smtClean="0">
                <a:solidFill>
                  <a:schemeClr val="tx1"/>
                </a:solidFill>
                <a:latin typeface="+mj-lt"/>
              </a:rPr>
              <a:t>77</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641747"/>
            <a:ext cx="8305800" cy="647700"/>
          </a:xfrm>
        </p:spPr>
        <p:txBody>
          <a:bodyPr>
            <a:normAutofit fontScale="90000"/>
          </a:bodyPr>
          <a:lstStyle/>
          <a:p>
            <a:pPr algn="ctr" eaLnBrk="1" hangingPunct="1"/>
            <a:r>
              <a:rPr lang="pt-BR" altLang="pt-BR" sz="2000" b="1" smtClean="0">
                <a:solidFill>
                  <a:srgbClr val="800000"/>
                </a:solidFill>
                <a:latin typeface="Arial" charset="0"/>
                <a:cs typeface="Times New Roman" pitchFamily="18" charset="0"/>
              </a:rPr>
              <a:t>MODELOS MENTAIS DOS RECURSOS HUMANOS RELACIONADOS À INOVAÇÃO E LIDERANÇA EM PRODUTO</a:t>
            </a:r>
          </a:p>
        </p:txBody>
      </p:sp>
      <p:sp>
        <p:nvSpPr>
          <p:cNvPr id="4" name="Rectangle 3"/>
          <p:cNvSpPr>
            <a:spLocks noChangeArrowheads="1"/>
          </p:cNvSpPr>
          <p:nvPr/>
        </p:nvSpPr>
        <p:spPr bwMode="auto">
          <a:xfrm>
            <a:off x="533400" y="1251347"/>
            <a:ext cx="82153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0000FF"/>
                </a:solidFill>
              </a:rPr>
              <a:t>identificação com os valores  e entusiasmo com o processo de descoberta</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alto grau de comportamento criativo</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desafio ao </a:t>
            </a:r>
            <a:r>
              <a:rPr kumimoji="0" lang="pt-BR" altLang="pt-BR" sz="2000" i="1" dirty="0">
                <a:solidFill>
                  <a:srgbClr val="0000FF"/>
                </a:solidFill>
              </a:rPr>
              <a:t>status quo</a:t>
            </a:r>
            <a:endParaRPr kumimoji="0" lang="pt-BR" altLang="pt-BR" sz="2000" dirty="0">
              <a:solidFill>
                <a:srgbClr val="0000FF"/>
              </a:solidFill>
            </a:endParaRP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desburocratização</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foco no longo prazo</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colaboração interfuncional</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versatilidade</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orientação para a aprendizagem</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grande preocupação com resultados</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alta tolerância com a </a:t>
            </a:r>
            <a:r>
              <a:rPr kumimoji="0" lang="pt-BR" altLang="pt-BR" sz="2000" dirty="0" smtClean="0">
                <a:solidFill>
                  <a:srgbClr val="0000FF"/>
                </a:solidFill>
              </a:rPr>
              <a:t>ambiguidade</a:t>
            </a:r>
            <a:endParaRPr kumimoji="0" lang="pt-BR" altLang="pt-BR" sz="2000" dirty="0">
              <a:solidFill>
                <a:srgbClr val="0000FF"/>
              </a:solidFill>
            </a:endParaRP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grande potencial para assumir riscos</a:t>
            </a:r>
          </a:p>
          <a:p>
            <a:pPr algn="l" eaLnBrk="1" hangingPunct="1"/>
            <a:endParaRPr kumimoji="0" lang="pt-BR" altLang="pt-BR" sz="800" dirty="0">
              <a:solidFill>
                <a:srgbClr val="0000FF"/>
              </a:solidFill>
            </a:endParaRPr>
          </a:p>
          <a:p>
            <a:pPr algn="l" eaLnBrk="1" hangingPunct="1"/>
            <a:r>
              <a:rPr kumimoji="0" lang="pt-BR" altLang="pt-BR" sz="2000" dirty="0">
                <a:solidFill>
                  <a:srgbClr val="0000FF"/>
                </a:solidFill>
              </a:rPr>
              <a:t>solução de problemas. </a:t>
            </a:r>
          </a:p>
        </p:txBody>
      </p:sp>
    </p:spTree>
    <p:extLst>
      <p:ext uri="{BB962C8B-B14F-4D97-AF65-F5344CB8AC3E}">
        <p14:creationId xmlns:p14="http://schemas.microsoft.com/office/powerpoint/2010/main" val="2581977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78</a:t>
            </a:fld>
            <a:endParaRPr lang="pt-BR" sz="1600" b="1">
              <a:solidFill>
                <a:schemeClr val="tx1"/>
              </a:solidFill>
              <a:latin typeface="+mj-lt"/>
            </a:endParaRPr>
          </a:p>
        </p:txBody>
      </p:sp>
      <p:sp>
        <p:nvSpPr>
          <p:cNvPr id="3" name="Rectangle 2"/>
          <p:cNvSpPr txBox="1">
            <a:spLocks noChangeArrowheads="1"/>
          </p:cNvSpPr>
          <p:nvPr/>
        </p:nvSpPr>
        <p:spPr>
          <a:xfrm>
            <a:off x="395288" y="1484313"/>
            <a:ext cx="8353425" cy="3455987"/>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pt-BR" altLang="pt-BR" sz="2800" smtClean="0">
                <a:solidFill>
                  <a:srgbClr val="FF3300"/>
                </a:solidFill>
                <a:latin typeface="Arial" charset="0"/>
              </a:rPr>
              <a:t>CAPÍTULO 6 </a:t>
            </a:r>
            <a:br>
              <a:rPr lang="pt-BR" altLang="pt-BR" sz="2800" smtClean="0">
                <a:solidFill>
                  <a:srgbClr val="FF3300"/>
                </a:solidFill>
                <a:latin typeface="Arial" charset="0"/>
              </a:rPr>
            </a:br>
            <a:r>
              <a:rPr lang="pt-BR" altLang="pt-BR" sz="2800" smtClean="0">
                <a:solidFill>
                  <a:srgbClr val="FF3300"/>
                </a:solidFill>
                <a:latin typeface="Arial" charset="0"/>
              </a:rPr>
              <a:t/>
            </a:r>
            <a:br>
              <a:rPr lang="pt-BR" altLang="pt-BR" sz="2800" smtClean="0">
                <a:solidFill>
                  <a:srgbClr val="FF3300"/>
                </a:solidFill>
                <a:latin typeface="Arial" charset="0"/>
              </a:rPr>
            </a:br>
            <a:r>
              <a:rPr lang="pt-BR" altLang="pt-BR" sz="800" smtClean="0">
                <a:solidFill>
                  <a:srgbClr val="0000FF"/>
                </a:solidFill>
                <a:latin typeface="Arial" charset="0"/>
              </a:rPr>
              <a:t/>
            </a:r>
            <a:br>
              <a:rPr lang="pt-BR" altLang="pt-BR" sz="800" smtClean="0">
                <a:solidFill>
                  <a:srgbClr val="0000FF"/>
                </a:solidFill>
                <a:latin typeface="Arial" charset="0"/>
              </a:rPr>
            </a:br>
            <a:r>
              <a:rPr lang="pt-BR" altLang="pt-BR" sz="2800" smtClean="0">
                <a:solidFill>
                  <a:srgbClr val="0000FF"/>
                </a:solidFill>
                <a:latin typeface="Arial" charset="0"/>
              </a:rPr>
              <a:t>PRIORIDADES COMPETITIVAS</a:t>
            </a:r>
            <a:br>
              <a:rPr lang="pt-BR" altLang="pt-BR" sz="2800" smtClean="0">
                <a:solidFill>
                  <a:srgbClr val="0000FF"/>
                </a:solidFill>
                <a:latin typeface="Arial" charset="0"/>
              </a:rPr>
            </a:br>
            <a:r>
              <a:rPr lang="pt-BR" altLang="pt-BR" sz="2800" smtClean="0">
                <a:solidFill>
                  <a:srgbClr val="0000FF"/>
                </a:solidFill>
                <a:latin typeface="Arial" charset="0"/>
              </a:rPr>
              <a:t/>
            </a:r>
            <a:br>
              <a:rPr lang="pt-BR" altLang="pt-BR" sz="2800" smtClean="0">
                <a:solidFill>
                  <a:srgbClr val="0000FF"/>
                </a:solidFill>
                <a:latin typeface="Arial" charset="0"/>
              </a:rPr>
            </a:br>
            <a:r>
              <a:rPr lang="pt-BR" altLang="pt-BR" sz="2800" smtClean="0">
                <a:solidFill>
                  <a:srgbClr val="0000FF"/>
                </a:solidFill>
                <a:latin typeface="Arial" charset="0"/>
              </a:rPr>
              <a:t>DA ESTRATÉGIA DE MANUFATURA</a:t>
            </a:r>
            <a:br>
              <a:rPr lang="pt-BR" altLang="pt-BR" sz="2800" smtClean="0">
                <a:solidFill>
                  <a:srgbClr val="0000FF"/>
                </a:solidFill>
                <a:latin typeface="Arial" charset="0"/>
              </a:rPr>
            </a:br>
            <a:r>
              <a:rPr lang="pt-BR" altLang="pt-BR" sz="2800" smtClean="0">
                <a:solidFill>
                  <a:srgbClr val="0000FF"/>
                </a:solidFill>
                <a:latin typeface="Arial" charset="0"/>
              </a:rPr>
              <a:t/>
            </a:r>
            <a:br>
              <a:rPr lang="pt-BR" altLang="pt-BR" sz="2800" smtClean="0">
                <a:solidFill>
                  <a:srgbClr val="0000FF"/>
                </a:solidFill>
                <a:latin typeface="Arial" charset="0"/>
              </a:rPr>
            </a:br>
            <a:r>
              <a:rPr lang="pt-BR" altLang="pt-BR" sz="2800" smtClean="0">
                <a:solidFill>
                  <a:srgbClr val="0000FF"/>
                </a:solidFill>
                <a:latin typeface="Arial" charset="0"/>
              </a:rPr>
              <a:t>EM QUATRO EMPRESAS MANUFATUREIRAS</a:t>
            </a:r>
            <a:endParaRPr lang="pt-BR" altLang="pt-BR" sz="2800"/>
          </a:p>
        </p:txBody>
      </p:sp>
    </p:spTree>
    <p:extLst>
      <p:ext uri="{BB962C8B-B14F-4D97-AF65-F5344CB8AC3E}">
        <p14:creationId xmlns:p14="http://schemas.microsoft.com/office/powerpoint/2010/main" val="624709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79</a:t>
            </a:fld>
            <a:endParaRPr lang="pt-BR" sz="1600" b="1">
              <a:solidFill>
                <a:schemeClr val="tx1"/>
              </a:solidFill>
              <a:latin typeface="+mj-lt"/>
            </a:endParaRPr>
          </a:p>
        </p:txBody>
      </p:sp>
      <p:sp>
        <p:nvSpPr>
          <p:cNvPr id="3" name="Rectangle 2"/>
          <p:cNvSpPr>
            <a:spLocks noGrp="1" noChangeArrowheads="1"/>
          </p:cNvSpPr>
          <p:nvPr>
            <p:ph type="title"/>
          </p:nvPr>
        </p:nvSpPr>
        <p:spPr>
          <a:xfrm>
            <a:off x="395288" y="896961"/>
            <a:ext cx="8424862" cy="414338"/>
          </a:xfrm>
        </p:spPr>
        <p:txBody>
          <a:bodyPr>
            <a:normAutofit fontScale="90000"/>
          </a:bodyPr>
          <a:lstStyle/>
          <a:p>
            <a:pPr algn="ctr"/>
            <a:r>
              <a:rPr lang="pt-BR" altLang="pt-BR" sz="2300" b="1">
                <a:solidFill>
                  <a:srgbClr val="0000FF"/>
                </a:solidFill>
                <a:latin typeface="Arial" charset="0"/>
              </a:rPr>
              <a:t>ORDENAÇÃO PRIORIDADES COMPETITIVAS EMPRESA B</a:t>
            </a:r>
            <a:r>
              <a:rPr lang="pt-BR" altLang="pt-BR" sz="2300">
                <a:solidFill>
                  <a:srgbClr val="0000FF"/>
                </a:solidFill>
                <a:latin typeface="Arial" charset="0"/>
              </a:rPr>
              <a:t> </a:t>
            </a:r>
          </a:p>
        </p:txBody>
      </p:sp>
      <p:sp>
        <p:nvSpPr>
          <p:cNvPr id="4" name="Text Box 3"/>
          <p:cNvSpPr txBox="1">
            <a:spLocks noChangeArrowheads="1"/>
          </p:cNvSpPr>
          <p:nvPr/>
        </p:nvSpPr>
        <p:spPr bwMode="auto">
          <a:xfrm>
            <a:off x="288925" y="1482749"/>
            <a:ext cx="8642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1900" b="1" dirty="0">
                <a:solidFill>
                  <a:srgbClr val="CC3300"/>
                </a:solidFill>
                <a:latin typeface="Arial" charset="0"/>
              </a:rPr>
              <a:t>DESEMPENHO DAS ENTREGAS COMO FATOR GANHADOR DE PEDIDO </a:t>
            </a:r>
          </a:p>
        </p:txBody>
      </p:sp>
      <p:graphicFrame>
        <p:nvGraphicFramePr>
          <p:cNvPr id="5" name="Group 22"/>
          <p:cNvGraphicFramePr>
            <a:graphicFrameLocks/>
          </p:cNvGraphicFramePr>
          <p:nvPr>
            <p:extLst>
              <p:ext uri="{D42A27DB-BD31-4B8C-83A1-F6EECF244321}">
                <p14:modId xmlns:p14="http://schemas.microsoft.com/office/powerpoint/2010/main" val="1160653818"/>
              </p:ext>
            </p:extLst>
          </p:nvPr>
        </p:nvGraphicFramePr>
        <p:xfrm>
          <a:off x="468313" y="2206649"/>
          <a:ext cx="8280400" cy="4030663"/>
        </p:xfrm>
        <a:graphic>
          <a:graphicData uri="http://schemas.openxmlformats.org/drawingml/2006/table">
            <a:tbl>
              <a:tblPr/>
              <a:tblGrid>
                <a:gridCol w="5519737"/>
                <a:gridCol w="2760663"/>
              </a:tblGrid>
              <a:tr h="792163">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principal produto da empresa, responsável por 70% do faturamento, era locado pelos clientes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entrega rápida de peças e um pronto serviço de assistência técnica</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manutenção e atualização tecnológica dos produtos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funcionários alocados nas empresas clientes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as unidades de negócios operavam sobre uma base de informações logísticas comum</a:t>
                      </a:r>
                      <a:r>
                        <a:rPr kumimoji="0" lang="pt-BR" altLang="pt-BR" sz="2800" b="0" i="0" u="none" strike="noStrike" cap="none" normalizeH="0" baseline="0" dirty="0" smtClean="0">
                          <a:ln>
                            <a:noFill/>
                          </a:ln>
                          <a:solidFill>
                            <a:schemeClr val="tx1"/>
                          </a:solidFill>
                          <a:effectLst/>
                          <a:latin typeface="Arial" charset="0"/>
                        </a:rPr>
                        <a:t>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chemeClr val="tx1"/>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chemeClr val="tx1"/>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redução do prazo de entrega em 50%</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redução do atraso de entrega em 20%.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697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1650" y="623513"/>
            <a:ext cx="8208963" cy="1223963"/>
          </a:xfrm>
        </p:spPr>
        <p:txBody>
          <a:bodyPr>
            <a:normAutofit/>
          </a:bodyPr>
          <a:lstStyle/>
          <a:p>
            <a:pPr algn="ctr"/>
            <a:r>
              <a:rPr lang="pt-BR" altLang="pt-BR" sz="3600" dirty="0">
                <a:solidFill>
                  <a:srgbClr val="9900CC"/>
                </a:solidFill>
              </a:rPr>
              <a:t>GESTÃO DA </a:t>
            </a:r>
            <a:r>
              <a:rPr lang="pt-BR" altLang="pt-BR" sz="3600" dirty="0" smtClean="0">
                <a:solidFill>
                  <a:srgbClr val="9900CC"/>
                </a:solidFill>
              </a:rPr>
              <a:t>PRODUÇÃO</a:t>
            </a:r>
            <a:r>
              <a:rPr lang="pt-BR" altLang="pt-BR" sz="3600" dirty="0">
                <a:solidFill>
                  <a:srgbClr val="9900CC"/>
                </a:solidFill>
              </a:rPr>
              <a:t/>
            </a:r>
            <a:br>
              <a:rPr lang="pt-BR" altLang="pt-BR" sz="3600" dirty="0">
                <a:solidFill>
                  <a:srgbClr val="9900CC"/>
                </a:solidFill>
              </a:rPr>
            </a:br>
            <a:r>
              <a:rPr lang="pt-BR" altLang="pt-BR" sz="3600" dirty="0">
                <a:solidFill>
                  <a:srgbClr val="9900CC"/>
                </a:solidFill>
              </a:rPr>
              <a:t>NA ESPECIALIZAÇÃO FUNCIONAL</a:t>
            </a:r>
          </a:p>
        </p:txBody>
      </p:sp>
      <p:sp>
        <p:nvSpPr>
          <p:cNvPr id="3" name="Rectangle 3"/>
          <p:cNvSpPr>
            <a:spLocks noChangeArrowheads="1"/>
          </p:cNvSpPr>
          <p:nvPr/>
        </p:nvSpPr>
        <p:spPr bwMode="auto">
          <a:xfrm>
            <a:off x="611188" y="3180976"/>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7938">
              <a:defRPr sz="2400">
                <a:solidFill>
                  <a:schemeClr val="tx1"/>
                </a:solidFill>
                <a:latin typeface="Times New Roman" pitchFamily="18" charset="0"/>
              </a:defRPr>
            </a:lvl1pPr>
            <a:lvl2pPr marL="1169988" indent="-457200">
              <a:defRPr sz="2400">
                <a:solidFill>
                  <a:schemeClr val="tx1"/>
                </a:solidFill>
                <a:latin typeface="Times New Roman" pitchFamily="18" charset="0"/>
              </a:defRPr>
            </a:lvl2pPr>
            <a:lvl3pPr marL="1806575" indent="-457200">
              <a:defRPr sz="2400">
                <a:solidFill>
                  <a:schemeClr val="tx1"/>
                </a:solidFill>
                <a:latin typeface="Times New Roman" pitchFamily="18" charset="0"/>
              </a:defRPr>
            </a:lvl3pPr>
            <a:lvl4pPr marL="2443163" indent="-457200">
              <a:defRPr sz="2400">
                <a:solidFill>
                  <a:schemeClr val="tx1"/>
                </a:solidFill>
                <a:latin typeface="Times New Roman" pitchFamily="18" charset="0"/>
              </a:defRPr>
            </a:lvl4pPr>
            <a:lvl5pPr marL="3079750" indent="-457200">
              <a:defRPr sz="2400">
                <a:solidFill>
                  <a:schemeClr val="tx1"/>
                </a:solidFill>
                <a:latin typeface="Times New Roman" pitchFamily="18" charset="0"/>
              </a:defRPr>
            </a:lvl5pPr>
            <a:lvl6pPr marL="3536950" indent="-457200" fontAlgn="base">
              <a:spcBef>
                <a:spcPct val="0"/>
              </a:spcBef>
              <a:spcAft>
                <a:spcPct val="0"/>
              </a:spcAft>
              <a:defRPr sz="2400">
                <a:solidFill>
                  <a:schemeClr val="tx1"/>
                </a:solidFill>
                <a:latin typeface="Times New Roman" pitchFamily="18" charset="0"/>
              </a:defRPr>
            </a:lvl6pPr>
            <a:lvl7pPr marL="3994150" indent="-457200" fontAlgn="base">
              <a:spcBef>
                <a:spcPct val="0"/>
              </a:spcBef>
              <a:spcAft>
                <a:spcPct val="0"/>
              </a:spcAft>
              <a:defRPr sz="2400">
                <a:solidFill>
                  <a:schemeClr val="tx1"/>
                </a:solidFill>
                <a:latin typeface="Times New Roman" pitchFamily="18" charset="0"/>
              </a:defRPr>
            </a:lvl7pPr>
            <a:lvl8pPr marL="4451350" indent="-457200" fontAlgn="base">
              <a:spcBef>
                <a:spcPct val="0"/>
              </a:spcBef>
              <a:spcAft>
                <a:spcPct val="0"/>
              </a:spcAft>
              <a:defRPr sz="2400">
                <a:solidFill>
                  <a:schemeClr val="tx1"/>
                </a:solidFill>
                <a:latin typeface="Times New Roman" pitchFamily="18" charset="0"/>
              </a:defRPr>
            </a:lvl8pPr>
            <a:lvl9pPr marL="4908550" indent="-457200" fontAlgn="base">
              <a:spcBef>
                <a:spcPct val="0"/>
              </a:spcBef>
              <a:spcAft>
                <a:spcPct val="0"/>
              </a:spcAft>
              <a:defRPr sz="2400">
                <a:solidFill>
                  <a:schemeClr val="tx1"/>
                </a:solidFill>
                <a:latin typeface="Times New Roman" pitchFamily="18" charset="0"/>
              </a:defRPr>
            </a:lvl9pPr>
          </a:lstStyle>
          <a:p>
            <a:r>
              <a:rPr lang="pt-BR" altLang="pt-BR" b="1" dirty="0">
                <a:solidFill>
                  <a:srgbClr val="008000"/>
                </a:solidFill>
                <a:latin typeface="+mj-lt"/>
              </a:rPr>
              <a:t>A função de pesquisa e desenvolvimento não integra seus objetivos nem à cúpula estratégica da empresa, nem às demais áreas funcionais da </a:t>
            </a:r>
            <a:r>
              <a:rPr lang="pt-BR" altLang="pt-BR" b="1" dirty="0" smtClean="0">
                <a:solidFill>
                  <a:srgbClr val="008000"/>
                </a:solidFill>
                <a:latin typeface="+mj-lt"/>
              </a:rPr>
              <a:t>empresa</a:t>
            </a:r>
            <a:endParaRPr lang="pt-BR" altLang="pt-BR" b="1" dirty="0">
              <a:solidFill>
                <a:srgbClr val="008000"/>
              </a:solidFill>
              <a:latin typeface="+mj-lt"/>
            </a:endParaRPr>
          </a:p>
        </p:txBody>
      </p:sp>
      <p:sp>
        <p:nvSpPr>
          <p:cNvPr id="4" name="Rectangle 4"/>
          <p:cNvSpPr>
            <a:spLocks noChangeArrowheads="1"/>
          </p:cNvSpPr>
          <p:nvPr/>
        </p:nvSpPr>
        <p:spPr bwMode="auto">
          <a:xfrm>
            <a:off x="596900" y="4444626"/>
            <a:ext cx="8099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0000FF"/>
                </a:solidFill>
                <a:latin typeface="+mj-lt"/>
              </a:rPr>
              <a:t>A função produção baseia-se na "única maneira certa" de realizar a tarefa e se descuida da </a:t>
            </a:r>
            <a:r>
              <a:rPr lang="pt-BR" altLang="pt-BR" b="1" dirty="0" smtClean="0">
                <a:solidFill>
                  <a:srgbClr val="0000FF"/>
                </a:solidFill>
                <a:latin typeface="+mj-lt"/>
              </a:rPr>
              <a:t>inovação</a:t>
            </a:r>
            <a:endParaRPr lang="pt-BR" altLang="pt-BR" b="1" dirty="0">
              <a:solidFill>
                <a:srgbClr val="0000FF"/>
              </a:solidFill>
              <a:latin typeface="+mj-lt"/>
            </a:endParaRPr>
          </a:p>
        </p:txBody>
      </p:sp>
      <p:sp>
        <p:nvSpPr>
          <p:cNvPr id="5" name="Rectangle 5"/>
          <p:cNvSpPr>
            <a:spLocks noChangeArrowheads="1"/>
          </p:cNvSpPr>
          <p:nvPr/>
        </p:nvSpPr>
        <p:spPr bwMode="auto">
          <a:xfrm>
            <a:off x="611188" y="1961776"/>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FF3300"/>
                </a:solidFill>
                <a:latin typeface="+mj-lt"/>
              </a:rPr>
              <a:t>A "melhor prática industrial" é seguida em questões relacionadas aos equipamentos e ao aumento de capacidade </a:t>
            </a:r>
            <a:r>
              <a:rPr lang="pt-BR" altLang="pt-BR" b="1" dirty="0" smtClean="0">
                <a:solidFill>
                  <a:srgbClr val="FF3300"/>
                </a:solidFill>
                <a:latin typeface="+mj-lt"/>
              </a:rPr>
              <a:t>produtiva</a:t>
            </a:r>
            <a:endParaRPr lang="pt-BR" altLang="pt-BR" b="1" dirty="0">
              <a:solidFill>
                <a:srgbClr val="FF3300"/>
              </a:solidFill>
              <a:latin typeface="+mj-lt"/>
            </a:endParaRPr>
          </a:p>
        </p:txBody>
      </p:sp>
      <p:sp>
        <p:nvSpPr>
          <p:cNvPr id="6" name="Rectangle 6"/>
          <p:cNvSpPr>
            <a:spLocks noChangeArrowheads="1"/>
          </p:cNvSpPr>
          <p:nvPr/>
        </p:nvSpPr>
        <p:spPr bwMode="auto">
          <a:xfrm>
            <a:off x="598488" y="5401888"/>
            <a:ext cx="8099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pt-BR" altLang="pt-BR" b="1" dirty="0">
                <a:solidFill>
                  <a:srgbClr val="660066"/>
                </a:solidFill>
                <a:latin typeface="+mj-lt"/>
              </a:rPr>
              <a:t>A função engenharia de produto e de fabricação  permanece na fronteiras dessas duas posturas, tendendo ora para uma, ora para </a:t>
            </a:r>
            <a:r>
              <a:rPr lang="pt-BR" altLang="pt-BR" b="1" dirty="0" smtClean="0">
                <a:solidFill>
                  <a:srgbClr val="660066"/>
                </a:solidFill>
                <a:latin typeface="+mj-lt"/>
              </a:rPr>
              <a:t>outra</a:t>
            </a:r>
            <a:endParaRPr lang="pt-BR" altLang="pt-BR" b="1" dirty="0">
              <a:solidFill>
                <a:srgbClr val="660066"/>
              </a:solidFill>
              <a:latin typeface="+mj-lt"/>
            </a:endParaRPr>
          </a:p>
        </p:txBody>
      </p:sp>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8</a:t>
            </a:fld>
            <a:endParaRPr lang="pt-BR" sz="1600" b="1" dirty="0">
              <a:solidFill>
                <a:schemeClr val="tx1"/>
              </a:solidFill>
              <a:latin typeface="+mj-lt"/>
            </a:endParaRPr>
          </a:p>
        </p:txBody>
      </p:sp>
    </p:spTree>
    <p:extLst>
      <p:ext uri="{BB962C8B-B14F-4D97-AF65-F5344CB8AC3E}">
        <p14:creationId xmlns:p14="http://schemas.microsoft.com/office/powerpoint/2010/main" val="3641856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80</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764282"/>
            <a:ext cx="8424862" cy="558800"/>
          </a:xfrm>
        </p:spPr>
        <p:txBody>
          <a:bodyPr/>
          <a:lstStyle/>
          <a:p>
            <a:pPr algn="ctr"/>
            <a:r>
              <a:rPr lang="pt-BR" altLang="pt-BR" sz="2300" b="1">
                <a:solidFill>
                  <a:srgbClr val="0000FF"/>
                </a:solidFill>
                <a:latin typeface="Arial" charset="0"/>
              </a:rPr>
              <a:t>ORDENAÇÃO PRIORIDADES COMPETITIVAS EMPRESA B</a:t>
            </a:r>
            <a:r>
              <a:rPr lang="pt-BR" altLang="pt-BR" sz="2300">
                <a:solidFill>
                  <a:srgbClr val="0000FF"/>
                </a:solidFill>
                <a:latin typeface="Arial" charset="0"/>
              </a:rPr>
              <a:t> </a:t>
            </a:r>
          </a:p>
        </p:txBody>
      </p:sp>
      <p:sp>
        <p:nvSpPr>
          <p:cNvPr id="4" name="Text Box 3"/>
          <p:cNvSpPr txBox="1">
            <a:spLocks noChangeArrowheads="1"/>
          </p:cNvSpPr>
          <p:nvPr/>
        </p:nvSpPr>
        <p:spPr bwMode="auto">
          <a:xfrm>
            <a:off x="395288" y="1675507"/>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b="1" dirty="0">
                <a:solidFill>
                  <a:srgbClr val="CC3300"/>
                </a:solidFill>
                <a:latin typeface="Arial" charset="0"/>
              </a:rPr>
              <a:t>QUALIDADE COMO FATOR GANHADOR DE PEDIDO </a:t>
            </a:r>
          </a:p>
        </p:txBody>
      </p:sp>
      <p:graphicFrame>
        <p:nvGraphicFramePr>
          <p:cNvPr id="5" name="Group 4"/>
          <p:cNvGraphicFramePr>
            <a:graphicFrameLocks/>
          </p:cNvGraphicFramePr>
          <p:nvPr>
            <p:extLst>
              <p:ext uri="{D42A27DB-BD31-4B8C-83A1-F6EECF244321}">
                <p14:modId xmlns:p14="http://schemas.microsoft.com/office/powerpoint/2010/main" val="379452985"/>
              </p:ext>
            </p:extLst>
          </p:nvPr>
        </p:nvGraphicFramePr>
        <p:xfrm>
          <a:off x="468313" y="2597845"/>
          <a:ext cx="8280400" cy="3279427"/>
        </p:xfrm>
        <a:graphic>
          <a:graphicData uri="http://schemas.openxmlformats.org/drawingml/2006/table">
            <a:tbl>
              <a:tblPr/>
              <a:tblGrid>
                <a:gridCol w="5519737"/>
                <a:gridCol w="2760663"/>
              </a:tblGrid>
              <a:tr h="715976">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63451">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8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as atividades de manutenção eram ferramentas chaves da gestão de qualidade da empresa</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aumento da conformidade de processo e de matéria-prima em 40%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02381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2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81</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580033"/>
            <a:ext cx="8424862" cy="558800"/>
          </a:xfrm>
        </p:spPr>
        <p:txBody>
          <a:bodyPr/>
          <a:lstStyle/>
          <a:p>
            <a:pPr algn="ctr"/>
            <a:r>
              <a:rPr lang="pt-BR" altLang="pt-BR" sz="2300" b="1">
                <a:solidFill>
                  <a:srgbClr val="0000FF"/>
                </a:solidFill>
                <a:latin typeface="Arial" charset="0"/>
              </a:rPr>
              <a:t>ORDENAÇÃO PRIORIDADES COMPETITIVAS EMPRESA B</a:t>
            </a:r>
            <a:r>
              <a:rPr lang="pt-BR" altLang="pt-BR" sz="2300">
                <a:solidFill>
                  <a:srgbClr val="0000FF"/>
                </a:solidFill>
                <a:latin typeface="Arial" charset="0"/>
              </a:rPr>
              <a:t> </a:t>
            </a:r>
          </a:p>
        </p:txBody>
      </p:sp>
      <p:sp>
        <p:nvSpPr>
          <p:cNvPr id="4" name="Text Box 3"/>
          <p:cNvSpPr txBox="1">
            <a:spLocks noChangeArrowheads="1"/>
          </p:cNvSpPr>
          <p:nvPr/>
        </p:nvSpPr>
        <p:spPr bwMode="auto">
          <a:xfrm>
            <a:off x="395288" y="1303933"/>
            <a:ext cx="8353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2000" b="1" dirty="0">
                <a:solidFill>
                  <a:srgbClr val="CC3300"/>
                </a:solidFill>
                <a:latin typeface="Arial" charset="0"/>
              </a:rPr>
              <a:t>FLEXIBILIDADE COMO FATOR GANHADOR DE PEDIDO</a:t>
            </a:r>
            <a:r>
              <a:rPr lang="pt-BR" altLang="pt-BR" sz="2000" b="1" dirty="0" smtClean="0">
                <a:solidFill>
                  <a:srgbClr val="CC3300"/>
                </a:solidFill>
                <a:latin typeface="Arial" charset="0"/>
              </a:rPr>
              <a:t> </a:t>
            </a:r>
            <a:endParaRPr lang="pt-BR" altLang="pt-BR" sz="2000" b="1" dirty="0">
              <a:solidFill>
                <a:srgbClr val="CC3300"/>
              </a:solidFill>
              <a:latin typeface="Arial" charset="0"/>
            </a:endParaRPr>
          </a:p>
        </p:txBody>
      </p:sp>
      <p:graphicFrame>
        <p:nvGraphicFramePr>
          <p:cNvPr id="5" name="Group 28"/>
          <p:cNvGraphicFramePr>
            <a:graphicFrameLocks/>
          </p:cNvGraphicFramePr>
          <p:nvPr>
            <p:extLst>
              <p:ext uri="{D42A27DB-BD31-4B8C-83A1-F6EECF244321}">
                <p14:modId xmlns:p14="http://schemas.microsoft.com/office/powerpoint/2010/main" val="551690024"/>
              </p:ext>
            </p:extLst>
          </p:nvPr>
        </p:nvGraphicFramePr>
        <p:xfrm>
          <a:off x="468313" y="1916113"/>
          <a:ext cx="8208143" cy="4436745"/>
        </p:xfrm>
        <a:graphic>
          <a:graphicData uri="http://schemas.openxmlformats.org/drawingml/2006/table">
            <a:tbl>
              <a:tblPr/>
              <a:tblGrid>
                <a:gridCol w="8208143"/>
              </a:tblGrid>
              <a:tr h="504825">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aperfeiçoamento dos produtos existentes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lançamento de novos modelos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intercâmbio de informações relativas a projetos, processos, custos e qualidade entre unidades de negócios similares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aplicação de 14% da receita líquida às atividades de pesquisa e desenvolvimento para as unidades brasileiras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equipamentos de fabricação universais e dedicados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6545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82</a:t>
            </a:fld>
            <a:endParaRPr lang="pt-BR" sz="1600" b="1">
              <a:solidFill>
                <a:schemeClr val="tx1"/>
              </a:solidFill>
              <a:latin typeface="+mj-lt"/>
            </a:endParaRPr>
          </a:p>
        </p:txBody>
      </p:sp>
      <p:sp>
        <p:nvSpPr>
          <p:cNvPr id="3" name="Rectangle 2"/>
          <p:cNvSpPr>
            <a:spLocks noGrp="1" noChangeArrowheads="1"/>
          </p:cNvSpPr>
          <p:nvPr>
            <p:ph type="title"/>
          </p:nvPr>
        </p:nvSpPr>
        <p:spPr>
          <a:xfrm>
            <a:off x="395288" y="1034946"/>
            <a:ext cx="8424862" cy="558800"/>
          </a:xfrm>
        </p:spPr>
        <p:txBody>
          <a:bodyPr/>
          <a:lstStyle/>
          <a:p>
            <a:pPr algn="ctr"/>
            <a:r>
              <a:rPr lang="pt-BR" altLang="pt-BR" sz="2300" b="1">
                <a:solidFill>
                  <a:srgbClr val="0000FF"/>
                </a:solidFill>
                <a:latin typeface="Arial" charset="0"/>
              </a:rPr>
              <a:t>ORDENAÇÃO PRIORIDADES COMPETITIVAS EMPRESA B</a:t>
            </a:r>
            <a:r>
              <a:rPr lang="pt-BR" altLang="pt-BR" sz="2300">
                <a:solidFill>
                  <a:srgbClr val="0000FF"/>
                </a:solidFill>
                <a:latin typeface="Arial" charset="0"/>
              </a:rPr>
              <a:t> </a:t>
            </a:r>
          </a:p>
        </p:txBody>
      </p:sp>
      <p:sp>
        <p:nvSpPr>
          <p:cNvPr id="4" name="Text Box 3"/>
          <p:cNvSpPr txBox="1">
            <a:spLocks noChangeArrowheads="1"/>
          </p:cNvSpPr>
          <p:nvPr/>
        </p:nvSpPr>
        <p:spPr bwMode="auto">
          <a:xfrm>
            <a:off x="395288" y="2158896"/>
            <a:ext cx="8353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2800" b="1" dirty="0">
                <a:solidFill>
                  <a:srgbClr val="FF3300"/>
                </a:solidFill>
                <a:latin typeface="Arial" charset="0"/>
              </a:rPr>
              <a:t>CUSTO COMO FATOR QUALIFICADOR</a:t>
            </a:r>
          </a:p>
        </p:txBody>
      </p:sp>
      <p:graphicFrame>
        <p:nvGraphicFramePr>
          <p:cNvPr id="5" name="Group 4"/>
          <p:cNvGraphicFramePr>
            <a:graphicFrameLocks/>
          </p:cNvGraphicFramePr>
          <p:nvPr>
            <p:extLst>
              <p:ext uri="{D42A27DB-BD31-4B8C-83A1-F6EECF244321}">
                <p14:modId xmlns:p14="http://schemas.microsoft.com/office/powerpoint/2010/main" val="2196159895"/>
              </p:ext>
            </p:extLst>
          </p:nvPr>
        </p:nvGraphicFramePr>
        <p:xfrm>
          <a:off x="468313" y="3338410"/>
          <a:ext cx="8208143" cy="1962798"/>
        </p:xfrm>
        <a:graphic>
          <a:graphicData uri="http://schemas.openxmlformats.org/drawingml/2006/table">
            <a:tbl>
              <a:tblPr/>
              <a:tblGrid>
                <a:gridCol w="8208143"/>
              </a:tblGrid>
              <a:tr h="438940">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4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505598">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4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400" b="0" i="0" u="none" strike="noStrike" cap="none" normalizeH="0" baseline="0" dirty="0" smtClean="0">
                          <a:ln>
                            <a:noFill/>
                          </a:ln>
                          <a:solidFill>
                            <a:srgbClr val="006600"/>
                          </a:solidFill>
                          <a:effectLst/>
                          <a:latin typeface="Arial" charset="0"/>
                        </a:rPr>
                        <a:t>diferenciação dos produtos não exigia redução de custo</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0556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ço Reservado para Número de Slide 6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83</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709389"/>
            <a:ext cx="8424862" cy="487363"/>
          </a:xfrm>
        </p:spPr>
        <p:txBody>
          <a:bodyPr/>
          <a:lstStyle/>
          <a:p>
            <a:pPr algn="ctr"/>
            <a:r>
              <a:rPr lang="pt-BR" altLang="pt-BR" sz="2300" b="1" dirty="0">
                <a:solidFill>
                  <a:srgbClr val="0000FF"/>
                </a:solidFill>
                <a:latin typeface="Arial" charset="0"/>
              </a:rPr>
              <a:t>ORDENAÇÃO PRIORIDADES COMPETITIVAS EMPRESA C</a:t>
            </a:r>
            <a:r>
              <a:rPr lang="pt-BR" altLang="pt-BR" sz="2300" dirty="0">
                <a:solidFill>
                  <a:srgbClr val="0000FF"/>
                </a:solidFill>
                <a:latin typeface="Arial" charset="0"/>
              </a:rPr>
              <a:t> </a:t>
            </a:r>
          </a:p>
        </p:txBody>
      </p:sp>
      <p:sp>
        <p:nvSpPr>
          <p:cNvPr id="4" name="Text Box 3"/>
          <p:cNvSpPr txBox="1">
            <a:spLocks noChangeArrowheads="1"/>
          </p:cNvSpPr>
          <p:nvPr/>
        </p:nvSpPr>
        <p:spPr bwMode="auto">
          <a:xfrm>
            <a:off x="395288" y="1315616"/>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b="1" dirty="0">
                <a:solidFill>
                  <a:srgbClr val="CC3300"/>
                </a:solidFill>
                <a:latin typeface="Arial" charset="0"/>
              </a:rPr>
              <a:t>QUALIDADE COMO FATOR GANHADOR DE PEDIDO </a:t>
            </a:r>
          </a:p>
        </p:txBody>
      </p:sp>
      <p:graphicFrame>
        <p:nvGraphicFramePr>
          <p:cNvPr id="5" name="Group 21"/>
          <p:cNvGraphicFramePr>
            <a:graphicFrameLocks/>
          </p:cNvGraphicFramePr>
          <p:nvPr>
            <p:extLst>
              <p:ext uri="{D42A27DB-BD31-4B8C-83A1-F6EECF244321}">
                <p14:modId xmlns:p14="http://schemas.microsoft.com/office/powerpoint/2010/main" val="1664028190"/>
              </p:ext>
            </p:extLst>
          </p:nvPr>
        </p:nvGraphicFramePr>
        <p:xfrm>
          <a:off x="468313" y="1916832"/>
          <a:ext cx="8280400" cy="4471035"/>
        </p:xfrm>
        <a:graphic>
          <a:graphicData uri="http://schemas.openxmlformats.org/drawingml/2006/table">
            <a:tbl>
              <a:tblPr/>
              <a:tblGrid>
                <a:gridCol w="5519737"/>
                <a:gridCol w="2760663"/>
              </a:tblGrid>
              <a:tr h="904875">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confiabilidade dos bens de consumo duráveis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 não havia inovação substancial nas características dos produtos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análise dos modos e efeitos das falhas - FMEA - como ferramenta da qualidade mais importante</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alto nível de terceirização</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focalização de negócios na manufatura gerou </a:t>
                      </a:r>
                      <a:r>
                        <a:rPr kumimoji="0" lang="pt-BR" altLang="pt-BR" sz="2000" b="0" i="0" u="none" strike="noStrike" cap="none" normalizeH="0" baseline="0" dirty="0" err="1" smtClean="0">
                          <a:ln>
                            <a:noFill/>
                          </a:ln>
                          <a:solidFill>
                            <a:srgbClr val="006600"/>
                          </a:solidFill>
                          <a:effectLst/>
                          <a:latin typeface="Arial" charset="0"/>
                        </a:rPr>
                        <a:t>mini-fábricas</a:t>
                      </a: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descentralização da gestão da qualidade</a:t>
                      </a:r>
                      <a:r>
                        <a:rPr kumimoji="0" lang="pt-BR" altLang="pt-BR" sz="2000" b="0" i="0" u="none" strike="noStrike" cap="none" normalizeH="0" baseline="0" dirty="0" smtClean="0">
                          <a:ln>
                            <a:noFill/>
                          </a:ln>
                          <a:solidFill>
                            <a:schemeClr val="tx1"/>
                          </a:solidFill>
                          <a:effectLst/>
                          <a:latin typeface="Arial" charset="0"/>
                        </a:rPr>
                        <a:t>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qualidade assegurada em 70% dos fornecedores</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aumentos da conformidade de matéria-prima, de produção e de produtos finais, em 33%, 30% e 38%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1630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84</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798661"/>
            <a:ext cx="8424862" cy="529666"/>
          </a:xfrm>
        </p:spPr>
        <p:txBody>
          <a:bodyPr/>
          <a:lstStyle/>
          <a:p>
            <a:pPr algn="ctr"/>
            <a:r>
              <a:rPr lang="pt-BR" altLang="pt-BR" sz="2300" b="1">
                <a:solidFill>
                  <a:srgbClr val="0000FF"/>
                </a:solidFill>
                <a:latin typeface="Arial" charset="0"/>
              </a:rPr>
              <a:t>ORDENAÇÃO PRIORIDADES COMPETITIVAS EMPRESA C</a:t>
            </a:r>
            <a:r>
              <a:rPr lang="pt-BR" altLang="pt-BR" sz="2300">
                <a:solidFill>
                  <a:srgbClr val="0000FF"/>
                </a:solidFill>
                <a:latin typeface="Arial" charset="0"/>
              </a:rPr>
              <a:t> </a:t>
            </a:r>
          </a:p>
        </p:txBody>
      </p:sp>
      <p:sp>
        <p:nvSpPr>
          <p:cNvPr id="4" name="Text Box 3"/>
          <p:cNvSpPr txBox="1">
            <a:spLocks noChangeArrowheads="1"/>
          </p:cNvSpPr>
          <p:nvPr/>
        </p:nvSpPr>
        <p:spPr bwMode="auto">
          <a:xfrm>
            <a:off x="395288" y="1522561"/>
            <a:ext cx="8353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2800" b="1" dirty="0">
                <a:solidFill>
                  <a:srgbClr val="CC3300"/>
                </a:solidFill>
                <a:latin typeface="Arial" charset="0"/>
              </a:rPr>
              <a:t>CUSTO COMO FATOR GANHADOR DE PEDIDO </a:t>
            </a:r>
          </a:p>
        </p:txBody>
      </p:sp>
      <p:graphicFrame>
        <p:nvGraphicFramePr>
          <p:cNvPr id="5" name="Group 21"/>
          <p:cNvGraphicFramePr>
            <a:graphicFrameLocks/>
          </p:cNvGraphicFramePr>
          <p:nvPr>
            <p:extLst>
              <p:ext uri="{D42A27DB-BD31-4B8C-83A1-F6EECF244321}">
                <p14:modId xmlns:p14="http://schemas.microsoft.com/office/powerpoint/2010/main" val="23769979"/>
              </p:ext>
            </p:extLst>
          </p:nvPr>
        </p:nvGraphicFramePr>
        <p:xfrm>
          <a:off x="468313" y="2309961"/>
          <a:ext cx="8280400" cy="3927351"/>
        </p:xfrm>
        <a:graphic>
          <a:graphicData uri="http://schemas.openxmlformats.org/drawingml/2006/table">
            <a:tbl>
              <a:tblPr/>
              <a:tblGrid>
                <a:gridCol w="5519737"/>
                <a:gridCol w="2760663"/>
              </a:tblGrid>
              <a:tr h="857698">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69653">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produtos voltados para o consumo de massa</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necessidade constante de redução de custo</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otimização de etapas do processo produtivo</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não houve investimento em novos equipamentos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aumento da capacidade produtiva em 100%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5274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028384" y="6356350"/>
            <a:ext cx="658416" cy="365125"/>
          </a:xfrm>
        </p:spPr>
        <p:txBody>
          <a:bodyPr/>
          <a:lstStyle/>
          <a:p>
            <a:fld id="{B92B09ED-5DCD-4173-ADD3-38C51F4AE414}" type="slidenum">
              <a:rPr lang="pt-BR" sz="1600" b="1" smtClean="0">
                <a:solidFill>
                  <a:schemeClr val="tx1"/>
                </a:solidFill>
                <a:latin typeface="+mj-lt"/>
              </a:rPr>
              <a:t>85</a:t>
            </a:fld>
            <a:endParaRPr lang="pt-BR" sz="1600" b="1">
              <a:solidFill>
                <a:schemeClr val="tx1"/>
              </a:solidFill>
              <a:latin typeface="+mj-lt"/>
            </a:endParaRPr>
          </a:p>
        </p:txBody>
      </p:sp>
      <p:sp>
        <p:nvSpPr>
          <p:cNvPr id="3" name="Rectangle 2"/>
          <p:cNvSpPr>
            <a:spLocks noGrp="1" noChangeArrowheads="1"/>
          </p:cNvSpPr>
          <p:nvPr>
            <p:ph type="title"/>
          </p:nvPr>
        </p:nvSpPr>
        <p:spPr>
          <a:xfrm>
            <a:off x="395288" y="781968"/>
            <a:ext cx="8424862" cy="558800"/>
          </a:xfrm>
        </p:spPr>
        <p:txBody>
          <a:bodyPr/>
          <a:lstStyle/>
          <a:p>
            <a:pPr algn="ctr"/>
            <a:r>
              <a:rPr lang="pt-BR" altLang="pt-BR" sz="2300" b="1" dirty="0">
                <a:solidFill>
                  <a:srgbClr val="0000FF"/>
                </a:solidFill>
                <a:latin typeface="Arial" charset="0"/>
              </a:rPr>
              <a:t>ORDENAÇÃO PRIORIDADES COMPETITIVAS EMPRESA C</a:t>
            </a:r>
            <a:r>
              <a:rPr lang="pt-BR" altLang="pt-BR" sz="2300" dirty="0">
                <a:solidFill>
                  <a:srgbClr val="0000FF"/>
                </a:solidFill>
                <a:latin typeface="Arial" charset="0"/>
              </a:rPr>
              <a:t> </a:t>
            </a:r>
          </a:p>
        </p:txBody>
      </p:sp>
      <p:sp>
        <p:nvSpPr>
          <p:cNvPr id="4" name="Text Box 3"/>
          <p:cNvSpPr txBox="1">
            <a:spLocks noChangeArrowheads="1"/>
          </p:cNvSpPr>
          <p:nvPr/>
        </p:nvSpPr>
        <p:spPr bwMode="auto">
          <a:xfrm>
            <a:off x="468313" y="1700907"/>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1800" b="1" dirty="0">
                <a:solidFill>
                  <a:srgbClr val="CC3300"/>
                </a:solidFill>
                <a:latin typeface="Arial" charset="0"/>
              </a:rPr>
              <a:t>DESEMPENHO DAS ENTREGAS COMO FATOR GANHADOR DE PEDIDO </a:t>
            </a:r>
          </a:p>
        </p:txBody>
      </p:sp>
      <p:graphicFrame>
        <p:nvGraphicFramePr>
          <p:cNvPr id="6" name="Group 18"/>
          <p:cNvGraphicFramePr>
            <a:graphicFrameLocks/>
          </p:cNvGraphicFramePr>
          <p:nvPr>
            <p:extLst>
              <p:ext uri="{D42A27DB-BD31-4B8C-83A1-F6EECF244321}">
                <p14:modId xmlns:p14="http://schemas.microsoft.com/office/powerpoint/2010/main" val="2090815920"/>
              </p:ext>
            </p:extLst>
          </p:nvPr>
        </p:nvGraphicFramePr>
        <p:xfrm>
          <a:off x="468313" y="2669283"/>
          <a:ext cx="8280400" cy="3496021"/>
        </p:xfrm>
        <a:graphic>
          <a:graphicData uri="http://schemas.openxmlformats.org/drawingml/2006/table">
            <a:tbl>
              <a:tblPr/>
              <a:tblGrid>
                <a:gridCol w="5519737"/>
                <a:gridCol w="2760663"/>
              </a:tblGrid>
              <a:tr h="763499">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32522">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produtos populares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acompanhamento da instabilidade de demanda pela logística (suprimentos, produção e distribuição)</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uso de EDI para atender distribuidores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redução do prazo de entrega em 75%</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redução do estoque em processo em relação à produção em 80%.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83045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86</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633753"/>
            <a:ext cx="8424862" cy="558800"/>
          </a:xfrm>
        </p:spPr>
        <p:txBody>
          <a:bodyPr/>
          <a:lstStyle/>
          <a:p>
            <a:pPr algn="ctr"/>
            <a:r>
              <a:rPr lang="pt-BR" altLang="pt-BR" sz="2300" b="1" dirty="0">
                <a:solidFill>
                  <a:srgbClr val="0000FF"/>
                </a:solidFill>
                <a:latin typeface="Arial" charset="0"/>
              </a:rPr>
              <a:t>ORDENAÇÃO PRIORIDADES COMPETITIVAS EMPRESA C</a:t>
            </a:r>
            <a:r>
              <a:rPr lang="pt-BR" altLang="pt-BR" sz="2300" dirty="0">
                <a:solidFill>
                  <a:srgbClr val="0000FF"/>
                </a:solidFill>
                <a:latin typeface="Arial" charset="0"/>
              </a:rPr>
              <a:t> </a:t>
            </a:r>
          </a:p>
        </p:txBody>
      </p:sp>
      <p:sp>
        <p:nvSpPr>
          <p:cNvPr id="4" name="Text Box 3"/>
          <p:cNvSpPr txBox="1">
            <a:spLocks noChangeArrowheads="1"/>
          </p:cNvSpPr>
          <p:nvPr/>
        </p:nvSpPr>
        <p:spPr bwMode="auto">
          <a:xfrm>
            <a:off x="395288" y="1357653"/>
            <a:ext cx="8353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2800" b="1" dirty="0">
                <a:solidFill>
                  <a:srgbClr val="CC3300"/>
                </a:solidFill>
                <a:latin typeface="Arial" charset="0"/>
              </a:rPr>
              <a:t>FLEXIBILIDADE COMO FATOR QUALIFICADOR </a:t>
            </a:r>
          </a:p>
        </p:txBody>
      </p:sp>
      <p:graphicFrame>
        <p:nvGraphicFramePr>
          <p:cNvPr id="5" name="Group 35"/>
          <p:cNvGraphicFramePr>
            <a:graphicFrameLocks/>
          </p:cNvGraphicFramePr>
          <p:nvPr>
            <p:extLst>
              <p:ext uri="{D42A27DB-BD31-4B8C-83A1-F6EECF244321}">
                <p14:modId xmlns:p14="http://schemas.microsoft.com/office/powerpoint/2010/main" val="2698090120"/>
              </p:ext>
            </p:extLst>
          </p:nvPr>
        </p:nvGraphicFramePr>
        <p:xfrm>
          <a:off x="468313" y="2145053"/>
          <a:ext cx="8280400" cy="4164267"/>
        </p:xfrm>
        <a:graphic>
          <a:graphicData uri="http://schemas.openxmlformats.org/drawingml/2006/table">
            <a:tbl>
              <a:tblPr/>
              <a:tblGrid>
                <a:gridCol w="5519737"/>
                <a:gridCol w="2760663"/>
              </a:tblGrid>
              <a:tr h="817563">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92735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produtos voltados para o consumo de massa</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12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necessidade constante de redução de custo</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12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otimização de etapas do processo produtivo</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12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não houve investimento em novos equipamentos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12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tecnologia de produto adquirida da matriz ou de terceiros</a:t>
                      </a:r>
                      <a:endParaRPr kumimoji="0" lang="pt-BR" altLang="pt-BR" sz="2800" b="0" i="0" u="none" strike="noStrike" cap="none" normalizeH="0" baseline="0" smtClean="0">
                        <a:ln>
                          <a:noFill/>
                        </a:ln>
                        <a:solidFill>
                          <a:srgbClr val="006600"/>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aumento da capacidade produtiva em 100%</a:t>
                      </a:r>
                      <a:endParaRPr kumimoji="0" lang="pt-BR" altLang="pt-BR"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607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87</a:t>
            </a:fld>
            <a:endParaRPr lang="pt-BR" sz="1600" b="1">
              <a:solidFill>
                <a:schemeClr val="tx1"/>
              </a:solidFill>
              <a:latin typeface="+mj-lt"/>
            </a:endParaRPr>
          </a:p>
        </p:txBody>
      </p:sp>
      <p:sp>
        <p:nvSpPr>
          <p:cNvPr id="3" name="Rectangle 2"/>
          <p:cNvSpPr>
            <a:spLocks noGrp="1" noChangeArrowheads="1"/>
          </p:cNvSpPr>
          <p:nvPr>
            <p:ph type="title"/>
          </p:nvPr>
        </p:nvSpPr>
        <p:spPr>
          <a:xfrm>
            <a:off x="395288" y="637952"/>
            <a:ext cx="8424862" cy="558800"/>
          </a:xfrm>
        </p:spPr>
        <p:txBody>
          <a:bodyPr/>
          <a:lstStyle/>
          <a:p>
            <a:pPr algn="ctr"/>
            <a:r>
              <a:rPr lang="pt-BR" altLang="pt-BR" sz="2300" b="1" dirty="0">
                <a:solidFill>
                  <a:srgbClr val="0000FF"/>
                </a:solidFill>
                <a:latin typeface="Arial" charset="0"/>
              </a:rPr>
              <a:t>ORDENAÇÃO PRIORIDADES COMPETITIVAS EMPRESA D</a:t>
            </a:r>
            <a:r>
              <a:rPr lang="pt-BR" altLang="pt-BR" sz="2300" dirty="0">
                <a:solidFill>
                  <a:srgbClr val="0000FF"/>
                </a:solidFill>
                <a:latin typeface="Arial" charset="0"/>
              </a:rPr>
              <a:t> </a:t>
            </a:r>
          </a:p>
        </p:txBody>
      </p:sp>
      <p:sp>
        <p:nvSpPr>
          <p:cNvPr id="4" name="Text Box 3"/>
          <p:cNvSpPr txBox="1">
            <a:spLocks noChangeArrowheads="1"/>
          </p:cNvSpPr>
          <p:nvPr/>
        </p:nvSpPr>
        <p:spPr bwMode="auto">
          <a:xfrm>
            <a:off x="395288" y="1315616"/>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b="1" dirty="0">
                <a:solidFill>
                  <a:srgbClr val="CC3300"/>
                </a:solidFill>
                <a:latin typeface="Arial" charset="0"/>
              </a:rPr>
              <a:t>QUALIDADE COMO FATOR GANHADOR DE PEDIDO </a:t>
            </a:r>
          </a:p>
        </p:txBody>
      </p:sp>
      <p:graphicFrame>
        <p:nvGraphicFramePr>
          <p:cNvPr id="5" name="Group 4"/>
          <p:cNvGraphicFramePr>
            <a:graphicFrameLocks/>
          </p:cNvGraphicFramePr>
          <p:nvPr>
            <p:extLst>
              <p:ext uri="{D42A27DB-BD31-4B8C-83A1-F6EECF244321}">
                <p14:modId xmlns:p14="http://schemas.microsoft.com/office/powerpoint/2010/main" val="3979514425"/>
              </p:ext>
            </p:extLst>
          </p:nvPr>
        </p:nvGraphicFramePr>
        <p:xfrm>
          <a:off x="468313" y="1916113"/>
          <a:ext cx="8280400" cy="4410075"/>
        </p:xfrm>
        <a:graphic>
          <a:graphicData uri="http://schemas.openxmlformats.org/drawingml/2006/table">
            <a:tbl>
              <a:tblPr/>
              <a:tblGrid>
                <a:gridCol w="5519737"/>
                <a:gridCol w="2760663"/>
              </a:tblGrid>
              <a:tr h="904875">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pioneira na implantação da qualidade total e do </a:t>
                      </a:r>
                      <a:r>
                        <a:rPr kumimoji="0" lang="pt-BR" altLang="pt-BR" sz="2000" b="0" i="1" u="none" strike="noStrike" cap="none" normalizeH="0" baseline="0" dirty="0" err="1" smtClean="0">
                          <a:ln>
                            <a:noFill/>
                          </a:ln>
                          <a:solidFill>
                            <a:srgbClr val="006600"/>
                          </a:solidFill>
                          <a:effectLst/>
                          <a:latin typeface="Arial" charset="0"/>
                        </a:rPr>
                        <a:t>just</a:t>
                      </a:r>
                      <a:r>
                        <a:rPr kumimoji="0" lang="pt-BR" altLang="pt-BR" sz="2000" b="0" i="1" u="none" strike="noStrike" cap="none" normalizeH="0" baseline="0" dirty="0" smtClean="0">
                          <a:ln>
                            <a:noFill/>
                          </a:ln>
                          <a:solidFill>
                            <a:srgbClr val="006600"/>
                          </a:solidFill>
                          <a:effectLst/>
                          <a:latin typeface="Arial" charset="0"/>
                        </a:rPr>
                        <a:t>-</a:t>
                      </a:r>
                      <a:r>
                        <a:rPr kumimoji="0" lang="pt-BR" altLang="pt-BR" sz="2000" b="0" i="1" u="none" strike="noStrike" cap="none" normalizeH="0" baseline="0" dirty="0" err="1" smtClean="0">
                          <a:ln>
                            <a:noFill/>
                          </a:ln>
                          <a:solidFill>
                            <a:srgbClr val="006600"/>
                          </a:solidFill>
                          <a:effectLst/>
                          <a:latin typeface="Arial" charset="0"/>
                        </a:rPr>
                        <a:t>in-time</a:t>
                      </a:r>
                      <a:r>
                        <a:rPr kumimoji="0" lang="pt-BR" altLang="pt-BR" sz="2000" b="0" i="0" u="none" strike="noStrike" cap="none" normalizeH="0" baseline="0" dirty="0" smtClean="0">
                          <a:ln>
                            <a:noFill/>
                          </a:ln>
                          <a:solidFill>
                            <a:srgbClr val="006600"/>
                          </a:solidFill>
                          <a:effectLst/>
                          <a:latin typeface="Arial" charset="0"/>
                        </a:rPr>
                        <a:t> no Brasil</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fornecimento com qualidade assegurada para as montadoras de veículos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criação da área de suporte corporativo em qualidade</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dirty="0" smtClean="0">
                          <a:ln>
                            <a:noFill/>
                          </a:ln>
                          <a:solidFill>
                            <a:srgbClr val="006600"/>
                          </a:solidFill>
                          <a:effectLst/>
                          <a:latin typeface="Arial" charset="0"/>
                        </a:rPr>
                        <a:t>descentralização da qualidade.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CEP em 80% do processo produtivo</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aumento em conformidade da matéria-prima, da produção e de produtos finais em 35%, 37% e 25%.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96116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7956376" y="6356350"/>
            <a:ext cx="730424" cy="365125"/>
          </a:xfrm>
        </p:spPr>
        <p:txBody>
          <a:bodyPr/>
          <a:lstStyle/>
          <a:p>
            <a:fld id="{B92B09ED-5DCD-4173-ADD3-38C51F4AE414}" type="slidenum">
              <a:rPr lang="pt-BR" sz="1600" b="1" smtClean="0">
                <a:solidFill>
                  <a:schemeClr val="tx1"/>
                </a:solidFill>
                <a:latin typeface="+mj-lt"/>
              </a:rPr>
              <a:t>88</a:t>
            </a:fld>
            <a:endParaRPr lang="pt-BR" sz="1600" b="1">
              <a:solidFill>
                <a:schemeClr val="tx1"/>
              </a:solidFill>
              <a:latin typeface="+mj-lt"/>
            </a:endParaRPr>
          </a:p>
        </p:txBody>
      </p:sp>
      <p:sp>
        <p:nvSpPr>
          <p:cNvPr id="3" name="Rectangle 2"/>
          <p:cNvSpPr>
            <a:spLocks noGrp="1" noChangeArrowheads="1"/>
          </p:cNvSpPr>
          <p:nvPr>
            <p:ph type="title"/>
          </p:nvPr>
        </p:nvSpPr>
        <p:spPr>
          <a:xfrm>
            <a:off x="395288" y="709960"/>
            <a:ext cx="8424862" cy="558800"/>
          </a:xfrm>
        </p:spPr>
        <p:txBody>
          <a:bodyPr/>
          <a:lstStyle/>
          <a:p>
            <a:pPr algn="ctr"/>
            <a:r>
              <a:rPr lang="pt-BR" altLang="pt-BR" sz="2300" b="1" dirty="0">
                <a:solidFill>
                  <a:srgbClr val="0000FF"/>
                </a:solidFill>
                <a:latin typeface="Arial" charset="0"/>
              </a:rPr>
              <a:t>ORDENAÇÃO PRIORIDADES COMPETITIVAS EMPRESA D</a:t>
            </a:r>
            <a:r>
              <a:rPr lang="pt-BR" altLang="pt-BR" sz="2300" dirty="0">
                <a:solidFill>
                  <a:srgbClr val="0000FF"/>
                </a:solidFill>
                <a:latin typeface="Arial" charset="0"/>
              </a:rPr>
              <a:t> </a:t>
            </a:r>
          </a:p>
        </p:txBody>
      </p:sp>
      <p:sp>
        <p:nvSpPr>
          <p:cNvPr id="4" name="Text Box 3"/>
          <p:cNvSpPr txBox="1">
            <a:spLocks noChangeArrowheads="1"/>
          </p:cNvSpPr>
          <p:nvPr/>
        </p:nvSpPr>
        <p:spPr bwMode="auto">
          <a:xfrm>
            <a:off x="395288" y="1478112"/>
            <a:ext cx="8353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1800" b="1" dirty="0">
                <a:solidFill>
                  <a:srgbClr val="CC3300"/>
                </a:solidFill>
                <a:latin typeface="Arial" charset="0"/>
              </a:rPr>
              <a:t>DESEMPENHO DAS ENTREGAS COMO FATOR GANHADOR DE PEDIDO </a:t>
            </a:r>
          </a:p>
        </p:txBody>
      </p:sp>
      <p:graphicFrame>
        <p:nvGraphicFramePr>
          <p:cNvPr id="5" name="Group 24"/>
          <p:cNvGraphicFramePr>
            <a:graphicFrameLocks/>
          </p:cNvGraphicFramePr>
          <p:nvPr>
            <p:extLst>
              <p:ext uri="{D42A27DB-BD31-4B8C-83A1-F6EECF244321}">
                <p14:modId xmlns:p14="http://schemas.microsoft.com/office/powerpoint/2010/main" val="1431342655"/>
              </p:ext>
            </p:extLst>
          </p:nvPr>
        </p:nvGraphicFramePr>
        <p:xfrm>
          <a:off x="468313" y="2093173"/>
          <a:ext cx="8280400" cy="4288155"/>
        </p:xfrm>
        <a:graphic>
          <a:graphicData uri="http://schemas.openxmlformats.org/drawingml/2006/table">
            <a:tbl>
              <a:tblPr/>
              <a:tblGrid>
                <a:gridCol w="5519737"/>
                <a:gridCol w="2760663"/>
              </a:tblGrid>
              <a:tr h="904875">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uso do EDI e de código de barras em todos os fornecedores de itens de qualidade assegurada</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uso de EDI com as montadoras brasileiras e estrangeiras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000" b="0" i="0" u="none" strike="noStrike" cap="none" normalizeH="0" baseline="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000" b="0" i="0" u="none" strike="noStrike" cap="none" normalizeH="0" baseline="0" smtClean="0">
                          <a:ln>
                            <a:noFill/>
                          </a:ln>
                          <a:solidFill>
                            <a:srgbClr val="006600"/>
                          </a:solidFill>
                          <a:effectLst/>
                          <a:latin typeface="Arial" charset="0"/>
                        </a:rPr>
                        <a:t>projeto customizado de sistemas de MRP e MRPII, realizado com áreas funcionais</a:t>
                      </a:r>
                      <a:endParaRPr kumimoji="0" lang="pt-BR" altLang="pt-BR" sz="2800" b="0" i="0" u="none" strike="noStrike" cap="none" normalizeH="0" baseline="0" smtClean="0">
                        <a:ln>
                          <a:noFill/>
                        </a:ln>
                        <a:solidFill>
                          <a:srgbClr val="006600"/>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1" u="none" strike="noStrike" cap="none" normalizeH="0" baseline="0" dirty="0" err="1" smtClean="0">
                          <a:ln>
                            <a:noFill/>
                          </a:ln>
                          <a:solidFill>
                            <a:srgbClr val="660066"/>
                          </a:solidFill>
                          <a:effectLst/>
                          <a:latin typeface="Arial" charset="0"/>
                        </a:rPr>
                        <a:t>kanban</a:t>
                      </a:r>
                      <a:r>
                        <a:rPr kumimoji="0" lang="pt-BR" altLang="pt-BR" sz="2000" b="0" i="0" u="none" strike="noStrike" cap="none" normalizeH="0" baseline="0" dirty="0" smtClean="0">
                          <a:ln>
                            <a:noFill/>
                          </a:ln>
                          <a:solidFill>
                            <a:srgbClr val="660066"/>
                          </a:solidFill>
                          <a:effectLst/>
                          <a:latin typeface="Arial" charset="0"/>
                        </a:rPr>
                        <a:t> em 100% dos itens fabricados</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redução de estoque processo em 50%</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Arial" charset="0"/>
                        </a:rPr>
                        <a:t>redução do prazo de entrega em 30%</a:t>
                      </a:r>
                      <a:endParaRPr kumimoji="0" lang="pt-BR" altLang="pt-BR" sz="20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1572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89</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726653"/>
            <a:ext cx="8424862" cy="558800"/>
          </a:xfrm>
        </p:spPr>
        <p:txBody>
          <a:bodyPr/>
          <a:lstStyle/>
          <a:p>
            <a:pPr algn="ctr"/>
            <a:r>
              <a:rPr lang="pt-BR" altLang="pt-BR" sz="2300" b="1">
                <a:solidFill>
                  <a:srgbClr val="0000FF"/>
                </a:solidFill>
                <a:latin typeface="Arial" charset="0"/>
              </a:rPr>
              <a:t>ORDENAÇÃO PRIORIDADES COMPETITIVAS EMPRESA D</a:t>
            </a:r>
            <a:r>
              <a:rPr lang="pt-BR" altLang="pt-BR" sz="2300">
                <a:solidFill>
                  <a:srgbClr val="0000FF"/>
                </a:solidFill>
                <a:latin typeface="Arial" charset="0"/>
              </a:rPr>
              <a:t> </a:t>
            </a:r>
          </a:p>
        </p:txBody>
      </p:sp>
      <p:sp>
        <p:nvSpPr>
          <p:cNvPr id="4" name="Text Box 3"/>
          <p:cNvSpPr txBox="1">
            <a:spLocks noChangeArrowheads="1"/>
          </p:cNvSpPr>
          <p:nvPr/>
        </p:nvSpPr>
        <p:spPr bwMode="auto">
          <a:xfrm>
            <a:off x="395288" y="1450553"/>
            <a:ext cx="8353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sz="2800" b="1" dirty="0">
                <a:solidFill>
                  <a:srgbClr val="CC3300"/>
                </a:solidFill>
                <a:latin typeface="Arial" charset="0"/>
              </a:rPr>
              <a:t>CUSTO COMO FATOR QUALIFICADOR </a:t>
            </a:r>
          </a:p>
        </p:txBody>
      </p:sp>
      <p:graphicFrame>
        <p:nvGraphicFramePr>
          <p:cNvPr id="6" name="Group 16"/>
          <p:cNvGraphicFramePr>
            <a:graphicFrameLocks/>
          </p:cNvGraphicFramePr>
          <p:nvPr>
            <p:extLst>
              <p:ext uri="{D42A27DB-BD31-4B8C-83A1-F6EECF244321}">
                <p14:modId xmlns:p14="http://schemas.microsoft.com/office/powerpoint/2010/main" val="1132467750"/>
              </p:ext>
            </p:extLst>
          </p:nvPr>
        </p:nvGraphicFramePr>
        <p:xfrm>
          <a:off x="468313" y="2237953"/>
          <a:ext cx="8280400" cy="4143375"/>
        </p:xfrm>
        <a:graphic>
          <a:graphicData uri="http://schemas.openxmlformats.org/drawingml/2006/table">
            <a:tbl>
              <a:tblPr/>
              <a:tblGrid>
                <a:gridCol w="5519737"/>
                <a:gridCol w="2760663"/>
              </a:tblGrid>
              <a:tr h="904875">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400" b="0" i="0" u="none" strike="noStrike" cap="none" normalizeH="0" baseline="0" dirty="0" smtClean="0">
                          <a:ln>
                            <a:noFill/>
                          </a:ln>
                          <a:solidFill>
                            <a:srgbClr val="006600"/>
                          </a:solidFill>
                          <a:effectLst/>
                          <a:latin typeface="Arial" charset="0"/>
                        </a:rPr>
                        <a:t>na década de 90, os preços médios das empresas brasileiras eram 25% acima de seus concorrentes estrangeiros</a:t>
                      </a: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endParaRPr kumimoji="0" lang="pt-BR" altLang="pt-BR" sz="24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6600"/>
                        </a:buClr>
                        <a:buSzTx/>
                        <a:buFontTx/>
                        <a:buChar char="•"/>
                        <a:tabLst/>
                      </a:pPr>
                      <a:r>
                        <a:rPr kumimoji="0" lang="pt-BR" altLang="pt-BR" sz="2400" b="0" i="0" u="none" strike="noStrike" cap="none" normalizeH="0" baseline="0" dirty="0" smtClean="0">
                          <a:ln>
                            <a:noFill/>
                          </a:ln>
                          <a:solidFill>
                            <a:srgbClr val="006600"/>
                          </a:solidFill>
                          <a:effectLst/>
                          <a:latin typeface="Arial" charset="0"/>
                        </a:rPr>
                        <a:t>uso do custeio baseado em atividades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400" b="0" i="0" u="none" strike="noStrike" cap="none" normalizeH="0" baseline="0" dirty="0" smtClean="0">
                          <a:ln>
                            <a:noFill/>
                          </a:ln>
                          <a:solidFill>
                            <a:srgbClr val="660066"/>
                          </a:solidFill>
                          <a:effectLst/>
                          <a:latin typeface="Arial" charset="0"/>
                        </a:rPr>
                        <a:t>redução de preços médios em 40%</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400" b="0" i="0" u="none" strike="noStrike" cap="none" normalizeH="0" baseline="0" dirty="0" smtClean="0">
                        <a:ln>
                          <a:noFill/>
                        </a:ln>
                        <a:solidFill>
                          <a:srgbClr val="660066"/>
                        </a:solidFill>
                        <a:effectLst/>
                        <a:latin typeface="Arial"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400" b="0" i="0" u="none" strike="noStrike" cap="none" normalizeH="0" baseline="0" dirty="0" smtClean="0">
                          <a:ln>
                            <a:noFill/>
                          </a:ln>
                          <a:solidFill>
                            <a:srgbClr val="660066"/>
                          </a:solidFill>
                          <a:effectLst/>
                          <a:latin typeface="Arial" charset="0"/>
                        </a:rPr>
                        <a:t>aumento da capacidade produtiva em 100%</a:t>
                      </a:r>
                      <a:endParaRPr kumimoji="0" lang="pt-BR" altLang="pt-BR" sz="24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9810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274388"/>
            <a:ext cx="8305800" cy="609600"/>
          </a:xfrm>
        </p:spPr>
        <p:txBody>
          <a:bodyPr/>
          <a:lstStyle/>
          <a:p>
            <a:pPr algn="ctr"/>
            <a:r>
              <a:rPr lang="pt-BR" altLang="pt-BR" sz="3200" dirty="0">
                <a:solidFill>
                  <a:srgbClr val="800000"/>
                </a:solidFill>
                <a:cs typeface="Times New Roman" pitchFamily="18" charset="0"/>
              </a:rPr>
              <a:t>INOVAÇÃO TECNOLÓGICA </a:t>
            </a:r>
            <a:r>
              <a:rPr lang="pt-BR" altLang="pt-BR" sz="3200" dirty="0" smtClean="0">
                <a:solidFill>
                  <a:srgbClr val="800000"/>
                </a:solidFill>
                <a:cs typeface="Times New Roman" pitchFamily="18" charset="0"/>
              </a:rPr>
              <a:t>SEQUENCIAL</a:t>
            </a:r>
            <a:r>
              <a:rPr lang="pt-BR" altLang="pt-BR" sz="3200" dirty="0" smtClean="0">
                <a:solidFill>
                  <a:srgbClr val="000099"/>
                </a:solidFill>
              </a:rPr>
              <a:t> </a:t>
            </a:r>
            <a:endParaRPr lang="pt-BR" altLang="pt-BR" sz="3200" dirty="0">
              <a:solidFill>
                <a:srgbClr val="000099"/>
              </a:solidFill>
            </a:endParaRPr>
          </a:p>
        </p:txBody>
      </p:sp>
      <p:sp>
        <p:nvSpPr>
          <p:cNvPr id="3" name="Rectangle 3"/>
          <p:cNvSpPr>
            <a:spLocks noChangeArrowheads="1"/>
          </p:cNvSpPr>
          <p:nvPr/>
        </p:nvSpPr>
        <p:spPr bwMode="auto">
          <a:xfrm>
            <a:off x="441325" y="3219076"/>
            <a:ext cx="1738313" cy="676275"/>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sz="1800" b="1">
                <a:solidFill>
                  <a:srgbClr val="008000"/>
                </a:solidFill>
                <a:latin typeface="+mj-lt"/>
              </a:rPr>
              <a:t>Marketing</a:t>
            </a:r>
          </a:p>
        </p:txBody>
      </p:sp>
      <p:sp>
        <p:nvSpPr>
          <p:cNvPr id="4" name="Rectangle 4"/>
          <p:cNvSpPr>
            <a:spLocks noChangeArrowheads="1"/>
          </p:cNvSpPr>
          <p:nvPr/>
        </p:nvSpPr>
        <p:spPr bwMode="auto">
          <a:xfrm>
            <a:off x="2359025" y="3220663"/>
            <a:ext cx="1984375" cy="674688"/>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800" b="1">
                <a:solidFill>
                  <a:srgbClr val="800080"/>
                </a:solidFill>
                <a:latin typeface="+mj-lt"/>
              </a:rPr>
              <a:t>Pesquisa &amp; Desenvolvimento</a:t>
            </a:r>
          </a:p>
        </p:txBody>
      </p:sp>
      <p:sp>
        <p:nvSpPr>
          <p:cNvPr id="5" name="Rectangle 5"/>
          <p:cNvSpPr>
            <a:spLocks noChangeArrowheads="1"/>
          </p:cNvSpPr>
          <p:nvPr/>
        </p:nvSpPr>
        <p:spPr bwMode="auto">
          <a:xfrm>
            <a:off x="4460875" y="3220663"/>
            <a:ext cx="1738313" cy="633413"/>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sz="1800" b="1">
                <a:solidFill>
                  <a:srgbClr val="008080"/>
                </a:solidFill>
                <a:latin typeface="+mj-lt"/>
              </a:rPr>
              <a:t>Projeto Básico</a:t>
            </a:r>
          </a:p>
        </p:txBody>
      </p:sp>
      <p:sp>
        <p:nvSpPr>
          <p:cNvPr id="6" name="Rectangle 6"/>
          <p:cNvSpPr>
            <a:spLocks noChangeArrowheads="1"/>
          </p:cNvSpPr>
          <p:nvPr/>
        </p:nvSpPr>
        <p:spPr bwMode="auto">
          <a:xfrm>
            <a:off x="4460875" y="4485901"/>
            <a:ext cx="1738313" cy="633412"/>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sz="1800" b="1">
                <a:solidFill>
                  <a:srgbClr val="800000"/>
                </a:solidFill>
                <a:latin typeface="+mj-lt"/>
              </a:rPr>
              <a:t>Suprimentos</a:t>
            </a:r>
          </a:p>
        </p:txBody>
      </p:sp>
      <p:sp>
        <p:nvSpPr>
          <p:cNvPr id="7" name="Rectangle 7"/>
          <p:cNvSpPr>
            <a:spLocks noChangeArrowheads="1"/>
          </p:cNvSpPr>
          <p:nvPr/>
        </p:nvSpPr>
        <p:spPr bwMode="auto">
          <a:xfrm>
            <a:off x="2359025" y="4485901"/>
            <a:ext cx="1828800" cy="633412"/>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8080"/>
              </a:solidFill>
              <a:latin typeface="+mj-lt"/>
            </a:endParaRPr>
          </a:p>
          <a:p>
            <a:pPr algn="ctr" eaLnBrk="0" hangingPunct="0"/>
            <a:r>
              <a:rPr kumimoji="0" lang="pt-BR" altLang="pt-BR" sz="1800" b="1">
                <a:solidFill>
                  <a:srgbClr val="008080"/>
                </a:solidFill>
                <a:latin typeface="+mj-lt"/>
              </a:rPr>
              <a:t>Produção</a:t>
            </a:r>
          </a:p>
        </p:txBody>
      </p:sp>
      <p:sp>
        <p:nvSpPr>
          <p:cNvPr id="8" name="Rectangle 8"/>
          <p:cNvSpPr>
            <a:spLocks noChangeArrowheads="1"/>
          </p:cNvSpPr>
          <p:nvPr/>
        </p:nvSpPr>
        <p:spPr bwMode="auto">
          <a:xfrm>
            <a:off x="6443663" y="4504951"/>
            <a:ext cx="1828800" cy="633412"/>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sz="1800" b="1">
                <a:solidFill>
                  <a:srgbClr val="008000"/>
                </a:solidFill>
                <a:latin typeface="+mj-lt"/>
              </a:rPr>
              <a:t>Protótipos</a:t>
            </a:r>
          </a:p>
        </p:txBody>
      </p:sp>
      <p:sp>
        <p:nvSpPr>
          <p:cNvPr id="9" name="Rectangle 9"/>
          <p:cNvSpPr>
            <a:spLocks noChangeArrowheads="1"/>
          </p:cNvSpPr>
          <p:nvPr/>
        </p:nvSpPr>
        <p:spPr bwMode="auto">
          <a:xfrm>
            <a:off x="438150" y="4485901"/>
            <a:ext cx="1736725" cy="633412"/>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endParaRPr kumimoji="0" lang="pt-BR" altLang="pt-BR" sz="600" b="1">
              <a:solidFill>
                <a:srgbClr val="000080"/>
              </a:solidFill>
              <a:latin typeface="+mj-lt"/>
            </a:endParaRPr>
          </a:p>
          <a:p>
            <a:pPr algn="ctr" eaLnBrk="0" hangingPunct="0"/>
            <a:r>
              <a:rPr kumimoji="0" lang="pt-BR" altLang="pt-BR" sz="1800" b="1">
                <a:solidFill>
                  <a:srgbClr val="800080"/>
                </a:solidFill>
                <a:latin typeface="+mj-lt"/>
              </a:rPr>
              <a:t>Venda</a:t>
            </a:r>
          </a:p>
        </p:txBody>
      </p:sp>
      <p:sp>
        <p:nvSpPr>
          <p:cNvPr id="10" name="Line 10"/>
          <p:cNvSpPr>
            <a:spLocks noChangeShapeType="1"/>
          </p:cNvSpPr>
          <p:nvPr/>
        </p:nvSpPr>
        <p:spPr bwMode="auto">
          <a:xfrm>
            <a:off x="1338263" y="2798388"/>
            <a:ext cx="1587" cy="423863"/>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1" name="Line 11"/>
          <p:cNvSpPr>
            <a:spLocks noChangeShapeType="1"/>
          </p:cNvSpPr>
          <p:nvPr/>
        </p:nvSpPr>
        <p:spPr bwMode="auto">
          <a:xfrm flipV="1">
            <a:off x="1338263" y="5117726"/>
            <a:ext cx="1587" cy="423862"/>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2" name="Line 12"/>
          <p:cNvSpPr>
            <a:spLocks noChangeShapeType="1"/>
          </p:cNvSpPr>
          <p:nvPr/>
        </p:nvSpPr>
        <p:spPr bwMode="auto">
          <a:xfrm flipV="1">
            <a:off x="3267075" y="5117726"/>
            <a:ext cx="1588" cy="423862"/>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3" name="Line 13"/>
          <p:cNvSpPr>
            <a:spLocks noChangeShapeType="1"/>
          </p:cNvSpPr>
          <p:nvPr/>
        </p:nvSpPr>
        <p:spPr bwMode="auto">
          <a:xfrm>
            <a:off x="3267075" y="2798388"/>
            <a:ext cx="1588" cy="423863"/>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4" name="Line 14"/>
          <p:cNvSpPr>
            <a:spLocks noChangeShapeType="1"/>
          </p:cNvSpPr>
          <p:nvPr/>
        </p:nvSpPr>
        <p:spPr bwMode="auto">
          <a:xfrm>
            <a:off x="1347679" y="2791929"/>
            <a:ext cx="7329487" cy="3175"/>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5" name="Line 15"/>
          <p:cNvSpPr>
            <a:spLocks noChangeShapeType="1"/>
          </p:cNvSpPr>
          <p:nvPr/>
        </p:nvSpPr>
        <p:spPr bwMode="auto">
          <a:xfrm>
            <a:off x="1338263" y="5538413"/>
            <a:ext cx="7329487" cy="3175"/>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6" name="Line 16"/>
          <p:cNvSpPr>
            <a:spLocks noChangeShapeType="1"/>
          </p:cNvSpPr>
          <p:nvPr/>
        </p:nvSpPr>
        <p:spPr bwMode="auto">
          <a:xfrm>
            <a:off x="8661400" y="2798388"/>
            <a:ext cx="6350" cy="2743200"/>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7" name="Rectangle 17"/>
          <p:cNvSpPr>
            <a:spLocks noChangeArrowheads="1"/>
          </p:cNvSpPr>
          <p:nvPr/>
        </p:nvSpPr>
        <p:spPr bwMode="auto">
          <a:xfrm>
            <a:off x="6443663" y="3207963"/>
            <a:ext cx="1828800" cy="639763"/>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kumimoji="0" lang="pt-BR" altLang="pt-BR" sz="1800" b="1">
                <a:solidFill>
                  <a:srgbClr val="800080"/>
                </a:solidFill>
                <a:latin typeface="+mj-lt"/>
              </a:rPr>
              <a:t>Projeto Detalhado</a:t>
            </a:r>
          </a:p>
        </p:txBody>
      </p:sp>
      <p:sp>
        <p:nvSpPr>
          <p:cNvPr id="18" name="Line 18"/>
          <p:cNvSpPr>
            <a:spLocks noChangeShapeType="1"/>
          </p:cNvSpPr>
          <p:nvPr/>
        </p:nvSpPr>
        <p:spPr bwMode="auto">
          <a:xfrm>
            <a:off x="7388225" y="2814263"/>
            <a:ext cx="0" cy="422275"/>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19" name="Line 19"/>
          <p:cNvSpPr>
            <a:spLocks noChangeShapeType="1"/>
          </p:cNvSpPr>
          <p:nvPr/>
        </p:nvSpPr>
        <p:spPr bwMode="auto">
          <a:xfrm>
            <a:off x="5341938" y="2798388"/>
            <a:ext cx="0" cy="423863"/>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20" name="Line 20"/>
          <p:cNvSpPr>
            <a:spLocks noChangeShapeType="1"/>
          </p:cNvSpPr>
          <p:nvPr/>
        </p:nvSpPr>
        <p:spPr bwMode="auto">
          <a:xfrm flipV="1">
            <a:off x="5375275" y="5103438"/>
            <a:ext cx="1588" cy="423863"/>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21" name="Line 21"/>
          <p:cNvSpPr>
            <a:spLocks noChangeShapeType="1"/>
          </p:cNvSpPr>
          <p:nvPr/>
        </p:nvSpPr>
        <p:spPr bwMode="auto">
          <a:xfrm flipV="1">
            <a:off x="7445375" y="5103438"/>
            <a:ext cx="0" cy="423863"/>
          </a:xfrm>
          <a:prstGeom prst="line">
            <a:avLst/>
          </a:prstGeom>
          <a:noFill/>
          <a:ln w="38100">
            <a:solidFill>
              <a:srgbClr val="0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b="1">
              <a:latin typeface="+mj-lt"/>
            </a:endParaRPr>
          </a:p>
        </p:txBody>
      </p:sp>
      <p:sp>
        <p:nvSpPr>
          <p:cNvPr id="22" name="Espaço Reservado para Número de Slide 21"/>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9</a:t>
            </a:fld>
            <a:endParaRPr lang="pt-BR" sz="1600" b="1" dirty="0">
              <a:solidFill>
                <a:schemeClr val="tx1"/>
              </a:solidFill>
              <a:latin typeface="+mj-lt"/>
            </a:endParaRPr>
          </a:p>
        </p:txBody>
      </p:sp>
    </p:spTree>
    <p:extLst>
      <p:ext uri="{BB962C8B-B14F-4D97-AF65-F5344CB8AC3E}">
        <p14:creationId xmlns:p14="http://schemas.microsoft.com/office/powerpoint/2010/main" val="1954444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90</a:t>
            </a:fld>
            <a:endParaRPr lang="pt-BR" sz="1600" b="1" dirty="0">
              <a:solidFill>
                <a:schemeClr val="tx1"/>
              </a:solidFill>
              <a:latin typeface="+mj-lt"/>
            </a:endParaRPr>
          </a:p>
        </p:txBody>
      </p:sp>
      <p:sp>
        <p:nvSpPr>
          <p:cNvPr id="3" name="Rectangle 2"/>
          <p:cNvSpPr>
            <a:spLocks noGrp="1" noChangeArrowheads="1"/>
          </p:cNvSpPr>
          <p:nvPr>
            <p:ph type="title"/>
          </p:nvPr>
        </p:nvSpPr>
        <p:spPr>
          <a:xfrm>
            <a:off x="395288" y="709960"/>
            <a:ext cx="8424862" cy="558800"/>
          </a:xfrm>
        </p:spPr>
        <p:txBody>
          <a:bodyPr/>
          <a:lstStyle/>
          <a:p>
            <a:pPr algn="ctr"/>
            <a:r>
              <a:rPr lang="pt-BR" altLang="pt-BR" sz="2300" b="1" dirty="0">
                <a:solidFill>
                  <a:srgbClr val="0000FF"/>
                </a:solidFill>
                <a:latin typeface="Arial" charset="0"/>
              </a:rPr>
              <a:t>ORDENAÇÃO PRIORIDADES COMPETITIVAS EMPRESA D</a:t>
            </a:r>
            <a:r>
              <a:rPr lang="pt-BR" altLang="pt-BR" sz="2300" dirty="0">
                <a:solidFill>
                  <a:srgbClr val="0000FF"/>
                </a:solidFill>
                <a:latin typeface="Arial" charset="0"/>
              </a:rPr>
              <a:t> </a:t>
            </a:r>
          </a:p>
        </p:txBody>
      </p:sp>
      <p:sp>
        <p:nvSpPr>
          <p:cNvPr id="4" name="Text Box 3"/>
          <p:cNvSpPr txBox="1">
            <a:spLocks noChangeArrowheads="1"/>
          </p:cNvSpPr>
          <p:nvPr/>
        </p:nvSpPr>
        <p:spPr bwMode="auto">
          <a:xfrm>
            <a:off x="395288" y="1459632"/>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sz="2400">
                <a:solidFill>
                  <a:schemeClr val="tx1"/>
                </a:solidFill>
                <a:latin typeface="Times New Roman" pitchFamily="18" charset="0"/>
              </a:defRPr>
            </a:lvl1pPr>
            <a:lvl2pPr marL="4762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pt-BR" altLang="pt-BR" b="1" dirty="0">
                <a:solidFill>
                  <a:srgbClr val="CC3300"/>
                </a:solidFill>
                <a:latin typeface="Arial" charset="0"/>
              </a:rPr>
              <a:t>FLEXIBILIDADE COMO FATOR QUALIFICADOR </a:t>
            </a:r>
          </a:p>
        </p:txBody>
      </p:sp>
      <p:graphicFrame>
        <p:nvGraphicFramePr>
          <p:cNvPr id="5" name="Group 18"/>
          <p:cNvGraphicFramePr>
            <a:graphicFrameLocks/>
          </p:cNvGraphicFramePr>
          <p:nvPr>
            <p:extLst>
              <p:ext uri="{D42A27DB-BD31-4B8C-83A1-F6EECF244321}">
                <p14:modId xmlns:p14="http://schemas.microsoft.com/office/powerpoint/2010/main" val="3737915200"/>
              </p:ext>
            </p:extLst>
          </p:nvPr>
        </p:nvGraphicFramePr>
        <p:xfrm>
          <a:off x="468313" y="2093173"/>
          <a:ext cx="8280400" cy="4288155"/>
        </p:xfrm>
        <a:graphic>
          <a:graphicData uri="http://schemas.openxmlformats.org/drawingml/2006/table">
            <a:tbl>
              <a:tblPr/>
              <a:tblGrid>
                <a:gridCol w="5519737"/>
                <a:gridCol w="2760663"/>
              </a:tblGrid>
              <a:tr h="904875">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dirty="0" smtClean="0">
                          <a:ln>
                            <a:noFill/>
                          </a:ln>
                          <a:solidFill>
                            <a:srgbClr val="006600"/>
                          </a:solidFill>
                          <a:effectLst/>
                          <a:latin typeface="Arial" charset="0"/>
                        </a:rPr>
                        <a:t>MUDANÇAS ORGANIZACIONAIS E TECNOLÓGICAS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defRPr sz="2800">
                          <a:solidFill>
                            <a:schemeClr val="tx1"/>
                          </a:solidFill>
                          <a:latin typeface="Tahoma" pitchFamily="34" charset="0"/>
                        </a:defRPr>
                      </a:lvl1pPr>
                      <a:lvl2pPr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altLang="pt-BR" sz="2000" b="1" i="0" u="none" strike="noStrike" cap="none" normalizeH="0" baseline="0" smtClean="0">
                          <a:ln>
                            <a:noFill/>
                          </a:ln>
                          <a:solidFill>
                            <a:srgbClr val="660066"/>
                          </a:solidFill>
                          <a:effectLst/>
                          <a:latin typeface="Arial" charset="0"/>
                        </a:rPr>
                        <a:t>RESULTADOS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8500">
                <a:tc>
                  <a:txBody>
                    <a:bodyPr/>
                    <a:lstStyle>
                      <a:lvl1pPr algn="l">
                        <a:spcBef>
                          <a:spcPct val="20000"/>
                        </a:spcBef>
                        <a:buClr>
                          <a:schemeClr val="accent1"/>
                        </a:buClr>
                        <a:defRPr sz="2800">
                          <a:solidFill>
                            <a:schemeClr val="tx1"/>
                          </a:solidFill>
                          <a:latin typeface="Tahoma" pitchFamily="34" charset="0"/>
                        </a:defRPr>
                      </a:lvl1pPr>
                      <a:lvl2pPr marL="808038" algn="l">
                        <a:spcBef>
                          <a:spcPct val="20000"/>
                        </a:spcBef>
                        <a:buClr>
                          <a:schemeClr val="hlink"/>
                        </a:buClr>
                        <a:defRPr sz="2400">
                          <a:solidFill>
                            <a:schemeClr val="tx1"/>
                          </a:solidFill>
                          <a:latin typeface="Tahoma" pitchFamily="34" charset="0"/>
                        </a:defRPr>
                      </a:lvl2pPr>
                      <a:lvl3pPr marL="987425"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pt-BR" altLang="pt-BR" sz="2000" b="0" i="0" u="none" strike="noStrike" cap="none" normalizeH="0" baseline="0" dirty="0" smtClean="0">
                          <a:ln>
                            <a:noFill/>
                          </a:ln>
                          <a:solidFill>
                            <a:srgbClr val="006600"/>
                          </a:solidFill>
                          <a:effectLst/>
                          <a:latin typeface="Tahoma" pitchFamily="34" charset="0"/>
                        </a:rPr>
                        <a:t>transferência de tecnologia de empresa </a:t>
                      </a:r>
                      <a:r>
                        <a:rPr kumimoji="0" lang="pt-BR" altLang="pt-BR" sz="2000" b="0" i="0" u="none" strike="noStrike" cap="none" normalizeH="0" baseline="0" dirty="0" err="1" smtClean="0">
                          <a:ln>
                            <a:noFill/>
                          </a:ln>
                          <a:solidFill>
                            <a:srgbClr val="006600"/>
                          </a:solidFill>
                          <a:effectLst/>
                          <a:latin typeface="Tahoma" pitchFamily="34" charset="0"/>
                        </a:rPr>
                        <a:t>européia</a:t>
                      </a:r>
                      <a:r>
                        <a:rPr kumimoji="0" lang="pt-BR" altLang="pt-BR" sz="2000" b="0" i="0" u="none" strike="noStrike" cap="none" normalizeH="0" baseline="0" dirty="0" smtClean="0">
                          <a:ln>
                            <a:noFill/>
                          </a:ln>
                          <a:solidFill>
                            <a:srgbClr val="006600"/>
                          </a:solidFill>
                          <a:effectLst/>
                          <a:latin typeface="Tahoma" pitchFamily="34" charset="0"/>
                        </a:rPr>
                        <a:t> desde a década de 60</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pt-BR" altLang="pt-BR" sz="2000" b="0" i="0" u="none" strike="noStrike" cap="none" normalizeH="0" baseline="0" dirty="0" smtClean="0">
                          <a:ln>
                            <a:noFill/>
                          </a:ln>
                          <a:solidFill>
                            <a:srgbClr val="006600"/>
                          </a:solidFill>
                          <a:effectLst/>
                          <a:latin typeface="Tahoma" pitchFamily="34" charset="0"/>
                        </a:rPr>
                        <a:t>criação das gerências de marketing e tecnologia</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pt-BR" altLang="pt-BR" sz="2000" b="0" i="0" u="none" strike="noStrike" cap="none" normalizeH="0" baseline="0" dirty="0" smtClean="0">
                          <a:ln>
                            <a:noFill/>
                          </a:ln>
                          <a:solidFill>
                            <a:srgbClr val="006600"/>
                          </a:solidFill>
                          <a:effectLst/>
                          <a:latin typeface="Tahoma" pitchFamily="34" charset="0"/>
                        </a:rPr>
                        <a:t>engenharia simultânea</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pt-BR" altLang="pt-BR" sz="2000" b="0" i="0" u="none" strike="noStrike" cap="none" normalizeH="0" baseline="0" dirty="0" smtClean="0">
                          <a:ln>
                            <a:noFill/>
                          </a:ln>
                          <a:solidFill>
                            <a:srgbClr val="006600"/>
                          </a:solidFill>
                          <a:effectLst/>
                          <a:latin typeface="Tahoma" pitchFamily="34" charset="0"/>
                        </a:rPr>
                        <a:t>previsão de maior inserção no projeto de veículos e de flexibilidade como fator ganhador de pedido</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pt-BR" altLang="pt-BR" sz="2000" b="0" i="0" u="none" strike="noStrike" cap="none" normalizeH="0" baseline="0" dirty="0" smtClean="0">
                          <a:ln>
                            <a:noFill/>
                          </a:ln>
                          <a:solidFill>
                            <a:srgbClr val="006600"/>
                          </a:solidFill>
                          <a:effectLst/>
                          <a:latin typeface="Tahoma" pitchFamily="34" charset="0"/>
                        </a:rPr>
                        <a:t>domínio do QFD como elemento de auxílio aos processos de inovação</a:t>
                      </a:r>
                      <a:endParaRPr kumimoji="0" lang="pt-BR" altLang="pt-BR"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361950" indent="-361950" algn="l">
                        <a:spcBef>
                          <a:spcPct val="20000"/>
                        </a:spcBef>
                        <a:buClr>
                          <a:schemeClr val="accent1"/>
                        </a:buClr>
                        <a:defRPr sz="2800">
                          <a:solidFill>
                            <a:schemeClr val="tx1"/>
                          </a:solidFill>
                          <a:latin typeface="Tahoma" pitchFamily="34" charset="0"/>
                        </a:defRPr>
                      </a:lvl1pPr>
                      <a:lvl2pPr marL="541338" algn="l">
                        <a:spcBef>
                          <a:spcPct val="20000"/>
                        </a:spcBef>
                        <a:buClr>
                          <a:schemeClr val="hlink"/>
                        </a:buClr>
                        <a:defRPr sz="2400">
                          <a:solidFill>
                            <a:schemeClr val="tx1"/>
                          </a:solidFill>
                          <a:latin typeface="Tahoma" pitchFamily="34" charset="0"/>
                        </a:defRPr>
                      </a:lvl2pPr>
                      <a:lvl3pPr algn="l">
                        <a:spcBef>
                          <a:spcPct val="20000"/>
                        </a:spcBef>
                        <a:buClr>
                          <a:schemeClr val="accent1"/>
                        </a:buClr>
                        <a:defRPr sz="2000">
                          <a:solidFill>
                            <a:schemeClr val="tx1"/>
                          </a:solidFill>
                          <a:latin typeface="Tahoma" pitchFamily="34" charset="0"/>
                        </a:defRPr>
                      </a:lvl3pPr>
                      <a:lvl4pPr algn="l">
                        <a:spcBef>
                          <a:spcPct val="20000"/>
                        </a:spcBef>
                        <a:buClr>
                          <a:schemeClr val="folHlink"/>
                        </a:buClr>
                        <a:defRPr>
                          <a:solidFill>
                            <a:schemeClr val="tx1"/>
                          </a:solidFill>
                          <a:latin typeface="Tahoma" pitchFamily="34" charset="0"/>
                        </a:defRPr>
                      </a:lvl4pPr>
                      <a:lvl5pPr algn="l">
                        <a:spcBef>
                          <a:spcPct val="20000"/>
                        </a:spcBef>
                        <a:buClr>
                          <a:schemeClr val="accent1"/>
                        </a:buClr>
                        <a:defRPr>
                          <a:solidFill>
                            <a:schemeClr val="tx1"/>
                          </a:solidFill>
                          <a:latin typeface="Tahoma" pitchFamily="34" charset="0"/>
                        </a:defRPr>
                      </a:lvl5pPr>
                      <a:lvl6pPr fontAlgn="base">
                        <a:spcBef>
                          <a:spcPct val="20000"/>
                        </a:spcBef>
                        <a:spcAft>
                          <a:spcPct val="0"/>
                        </a:spcAft>
                        <a:buClr>
                          <a:schemeClr val="accent1"/>
                        </a:buClr>
                        <a:defRPr>
                          <a:solidFill>
                            <a:schemeClr val="tx1"/>
                          </a:solidFill>
                          <a:latin typeface="Tahoma" pitchFamily="34" charset="0"/>
                        </a:defRPr>
                      </a:lvl6pPr>
                      <a:lvl7pPr fontAlgn="base">
                        <a:spcBef>
                          <a:spcPct val="20000"/>
                        </a:spcBef>
                        <a:spcAft>
                          <a:spcPct val="0"/>
                        </a:spcAft>
                        <a:buClr>
                          <a:schemeClr val="accent1"/>
                        </a:buClr>
                        <a:defRPr>
                          <a:solidFill>
                            <a:schemeClr val="tx1"/>
                          </a:solidFill>
                          <a:latin typeface="Tahoma" pitchFamily="34" charset="0"/>
                        </a:defRPr>
                      </a:lvl7pPr>
                      <a:lvl8pPr fontAlgn="base">
                        <a:spcBef>
                          <a:spcPct val="20000"/>
                        </a:spcBef>
                        <a:spcAft>
                          <a:spcPct val="0"/>
                        </a:spcAft>
                        <a:buClr>
                          <a:schemeClr val="accent1"/>
                        </a:buClr>
                        <a:defRPr>
                          <a:solidFill>
                            <a:schemeClr val="tx1"/>
                          </a:solidFill>
                          <a:latin typeface="Tahoma" pitchFamily="34" charset="0"/>
                        </a:defRPr>
                      </a:lvl8pPr>
                      <a:lvl9pPr fontAlgn="base">
                        <a:spcBef>
                          <a:spcPct val="20000"/>
                        </a:spcBef>
                        <a:spcAft>
                          <a:spcPct val="0"/>
                        </a:spcAft>
                        <a:buClr>
                          <a:schemeClr val="accent1"/>
                        </a:buClr>
                        <a:defRPr>
                          <a:solidFill>
                            <a:schemeClr val="tx1"/>
                          </a:solidFill>
                          <a:latin typeface="Tahoma" pitchFamily="34" charset="0"/>
                        </a:defRPr>
                      </a:lvl9pPr>
                    </a:lstStyle>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Tahoma" pitchFamily="34" charset="0"/>
                        </a:rPr>
                        <a:t>redução média de 40% no tempo de desenvolvimento de novos produtos</a:t>
                      </a: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endParaRPr kumimoji="0" lang="pt-BR" altLang="pt-BR" sz="2000" b="0" i="0" u="none" strike="noStrike" cap="none" normalizeH="0" baseline="0" dirty="0" smtClean="0">
                        <a:ln>
                          <a:noFill/>
                        </a:ln>
                        <a:solidFill>
                          <a:srgbClr val="660066"/>
                        </a:solidFill>
                        <a:effectLst/>
                        <a:latin typeface="Tahoma" pitchFamily="34" charset="0"/>
                      </a:endParaRPr>
                    </a:p>
                    <a:p>
                      <a:pPr marL="361950" marR="0" lvl="0" indent="-361950" algn="l" defTabSz="914400" rtl="0" eaLnBrk="1" fontAlgn="base" latinLnBrk="0" hangingPunct="1">
                        <a:lnSpc>
                          <a:spcPct val="100000"/>
                        </a:lnSpc>
                        <a:spcBef>
                          <a:spcPct val="20000"/>
                        </a:spcBef>
                        <a:spcAft>
                          <a:spcPct val="0"/>
                        </a:spcAft>
                        <a:buClr>
                          <a:srgbClr val="660066"/>
                        </a:buClr>
                        <a:buSzTx/>
                        <a:buFontTx/>
                        <a:buChar char="•"/>
                        <a:tabLst/>
                      </a:pPr>
                      <a:r>
                        <a:rPr kumimoji="0" lang="pt-BR" altLang="pt-BR" sz="2000" b="0" i="0" u="none" strike="noStrike" cap="none" normalizeH="0" baseline="0" dirty="0" smtClean="0">
                          <a:ln>
                            <a:noFill/>
                          </a:ln>
                          <a:solidFill>
                            <a:srgbClr val="660066"/>
                          </a:solidFill>
                          <a:effectLst/>
                          <a:latin typeface="Tahoma" pitchFamily="34" charset="0"/>
                        </a:rPr>
                        <a:t>redução de 65% no ciclo de vida dos produtos.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0319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91</a:t>
            </a:fld>
            <a:endParaRPr lang="pt-BR" sz="1600" b="1">
              <a:solidFill>
                <a:schemeClr val="tx1"/>
              </a:solidFill>
              <a:latin typeface="+mj-lt"/>
            </a:endParaRPr>
          </a:p>
        </p:txBody>
      </p:sp>
      <p:sp>
        <p:nvSpPr>
          <p:cNvPr id="3" name="Rectangle 2"/>
          <p:cNvSpPr txBox="1">
            <a:spLocks noChangeArrowheads="1"/>
          </p:cNvSpPr>
          <p:nvPr/>
        </p:nvSpPr>
        <p:spPr>
          <a:xfrm>
            <a:off x="395288" y="1484313"/>
            <a:ext cx="8353425" cy="3455987"/>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pt-BR" altLang="pt-BR" sz="2800" smtClean="0">
                <a:solidFill>
                  <a:srgbClr val="FF3300"/>
                </a:solidFill>
                <a:latin typeface="Arial" charset="0"/>
              </a:rPr>
              <a:t>CAPÍTULO 7 </a:t>
            </a:r>
            <a:br>
              <a:rPr lang="pt-BR" altLang="pt-BR" sz="2800" smtClean="0">
                <a:solidFill>
                  <a:srgbClr val="FF3300"/>
                </a:solidFill>
                <a:latin typeface="Arial" charset="0"/>
              </a:rPr>
            </a:br>
            <a:r>
              <a:rPr lang="pt-BR" altLang="pt-BR" sz="2800" smtClean="0">
                <a:solidFill>
                  <a:srgbClr val="FF3300"/>
                </a:solidFill>
                <a:latin typeface="Arial" charset="0"/>
              </a:rPr>
              <a:t/>
            </a:r>
            <a:br>
              <a:rPr lang="pt-BR" altLang="pt-BR" sz="2800" smtClean="0">
                <a:solidFill>
                  <a:srgbClr val="FF3300"/>
                </a:solidFill>
                <a:latin typeface="Arial" charset="0"/>
              </a:rPr>
            </a:br>
            <a:r>
              <a:rPr lang="pt-BR" altLang="pt-BR" sz="800" smtClean="0">
                <a:solidFill>
                  <a:srgbClr val="0000FF"/>
                </a:solidFill>
                <a:latin typeface="Arial" charset="0"/>
              </a:rPr>
              <a:t/>
            </a:r>
            <a:br>
              <a:rPr lang="pt-BR" altLang="pt-BR" sz="800" smtClean="0">
                <a:solidFill>
                  <a:srgbClr val="0000FF"/>
                </a:solidFill>
                <a:latin typeface="Arial" charset="0"/>
              </a:rPr>
            </a:br>
            <a:r>
              <a:rPr lang="pt-BR" altLang="pt-BR" sz="2800" smtClean="0">
                <a:solidFill>
                  <a:srgbClr val="0000FF"/>
                </a:solidFill>
                <a:latin typeface="Arial" charset="0"/>
              </a:rPr>
              <a:t>DIMENSÕES COMPETITIVAS</a:t>
            </a:r>
            <a:br>
              <a:rPr lang="pt-BR" altLang="pt-BR" sz="2800" smtClean="0">
                <a:solidFill>
                  <a:srgbClr val="0000FF"/>
                </a:solidFill>
                <a:latin typeface="Arial" charset="0"/>
              </a:rPr>
            </a:br>
            <a:r>
              <a:rPr lang="pt-BR" altLang="pt-BR" sz="2800" smtClean="0">
                <a:solidFill>
                  <a:srgbClr val="0000FF"/>
                </a:solidFill>
                <a:latin typeface="Arial" charset="0"/>
              </a:rPr>
              <a:t/>
            </a:r>
            <a:br>
              <a:rPr lang="pt-BR" altLang="pt-BR" sz="2800" smtClean="0">
                <a:solidFill>
                  <a:srgbClr val="0000FF"/>
                </a:solidFill>
                <a:latin typeface="Arial" charset="0"/>
              </a:rPr>
            </a:br>
            <a:r>
              <a:rPr lang="pt-BR" altLang="pt-BR" sz="2800" smtClean="0">
                <a:solidFill>
                  <a:srgbClr val="0000FF"/>
                </a:solidFill>
                <a:latin typeface="Arial" charset="0"/>
              </a:rPr>
              <a:t>DA ESTRATÉGIA DE RECURSOS HUMANOS</a:t>
            </a:r>
            <a:br>
              <a:rPr lang="pt-BR" altLang="pt-BR" sz="2800" smtClean="0">
                <a:solidFill>
                  <a:srgbClr val="0000FF"/>
                </a:solidFill>
                <a:latin typeface="Arial" charset="0"/>
              </a:rPr>
            </a:br>
            <a:r>
              <a:rPr lang="pt-BR" altLang="pt-BR" sz="2800" smtClean="0">
                <a:solidFill>
                  <a:srgbClr val="0000FF"/>
                </a:solidFill>
                <a:latin typeface="Arial" charset="0"/>
              </a:rPr>
              <a:t/>
            </a:r>
            <a:br>
              <a:rPr lang="pt-BR" altLang="pt-BR" sz="2800" smtClean="0">
                <a:solidFill>
                  <a:srgbClr val="0000FF"/>
                </a:solidFill>
                <a:latin typeface="Arial" charset="0"/>
              </a:rPr>
            </a:br>
            <a:r>
              <a:rPr lang="pt-BR" altLang="pt-BR" sz="2800" smtClean="0">
                <a:solidFill>
                  <a:srgbClr val="0000FF"/>
                </a:solidFill>
                <a:latin typeface="Arial" charset="0"/>
              </a:rPr>
              <a:t>EM QUATRO EMPRESAS MANUFATUREIRAS</a:t>
            </a:r>
            <a:endParaRPr lang="pt-BR" altLang="pt-BR" sz="2800" dirty="0" smtClean="0"/>
          </a:p>
        </p:txBody>
      </p:sp>
    </p:spTree>
    <p:extLst>
      <p:ext uri="{BB962C8B-B14F-4D97-AF65-F5344CB8AC3E}">
        <p14:creationId xmlns:p14="http://schemas.microsoft.com/office/powerpoint/2010/main" val="3336006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92</a:t>
            </a:fld>
            <a:endParaRPr lang="pt-BR" sz="1600" b="1">
              <a:solidFill>
                <a:schemeClr val="tx1"/>
              </a:solidFill>
              <a:latin typeface="+mj-lt"/>
            </a:endParaRPr>
          </a:p>
        </p:txBody>
      </p:sp>
      <p:sp>
        <p:nvSpPr>
          <p:cNvPr id="3" name="Rectangle 2"/>
          <p:cNvSpPr>
            <a:spLocks noGrp="1" noChangeArrowheads="1"/>
          </p:cNvSpPr>
          <p:nvPr>
            <p:ph type="title"/>
          </p:nvPr>
        </p:nvSpPr>
        <p:spPr>
          <a:xfrm>
            <a:off x="338138" y="1121891"/>
            <a:ext cx="8497887" cy="1223963"/>
          </a:xfrm>
        </p:spPr>
        <p:txBody>
          <a:bodyPr/>
          <a:lstStyle/>
          <a:p>
            <a:pPr algn="ctr" eaLnBrk="1" hangingPunct="1"/>
            <a:r>
              <a:rPr lang="pt-BR" altLang="pt-BR" sz="2400" b="1" smtClean="0">
                <a:solidFill>
                  <a:srgbClr val="0000FF"/>
                </a:solidFill>
                <a:latin typeface="Arial" charset="0"/>
              </a:rPr>
              <a:t>CONSTITUIÇÃO DE REDE DE EQUIPES E</a:t>
            </a:r>
            <a:br>
              <a:rPr lang="pt-BR" altLang="pt-BR" sz="2400" b="1" smtClean="0">
                <a:solidFill>
                  <a:srgbClr val="0000FF"/>
                </a:solidFill>
                <a:latin typeface="Arial" charset="0"/>
              </a:rPr>
            </a:br>
            <a:r>
              <a:rPr lang="pt-BR" altLang="pt-BR" sz="2400" b="1" smtClean="0">
                <a:solidFill>
                  <a:srgbClr val="0000FF"/>
                </a:solidFill>
                <a:latin typeface="Arial" charset="0"/>
              </a:rPr>
              <a:t>PRIORIDADES COMPETITIVAS</a:t>
            </a:r>
            <a:br>
              <a:rPr lang="pt-BR" altLang="pt-BR" sz="2400" b="1" smtClean="0">
                <a:solidFill>
                  <a:srgbClr val="0000FF"/>
                </a:solidFill>
                <a:latin typeface="Arial" charset="0"/>
              </a:rPr>
            </a:br>
            <a:r>
              <a:rPr lang="pt-BR" altLang="pt-BR" sz="2400" b="1" smtClean="0">
                <a:solidFill>
                  <a:srgbClr val="0000FF"/>
                </a:solidFill>
                <a:latin typeface="Arial" charset="0"/>
              </a:rPr>
              <a:t>DA ESTRATÉGIA DE MANUFATURA</a:t>
            </a:r>
            <a:endParaRPr lang="pt-BR" altLang="pt-BR" sz="2400" smtClean="0">
              <a:solidFill>
                <a:srgbClr val="0000FF"/>
              </a:solidFill>
              <a:latin typeface="Arial" charset="0"/>
            </a:endParaRPr>
          </a:p>
        </p:txBody>
      </p:sp>
      <p:graphicFrame>
        <p:nvGraphicFramePr>
          <p:cNvPr id="4" name="Group 68"/>
          <p:cNvGraphicFramePr>
            <a:graphicFrameLocks/>
          </p:cNvGraphicFramePr>
          <p:nvPr>
            <p:extLst>
              <p:ext uri="{D42A27DB-BD31-4B8C-83A1-F6EECF244321}">
                <p14:modId xmlns:p14="http://schemas.microsoft.com/office/powerpoint/2010/main" val="4161830426"/>
              </p:ext>
            </p:extLst>
          </p:nvPr>
        </p:nvGraphicFramePr>
        <p:xfrm>
          <a:off x="2" y="3426941"/>
          <a:ext cx="9108503" cy="1946275"/>
        </p:xfrm>
        <a:graphic>
          <a:graphicData uri="http://schemas.openxmlformats.org/drawingml/2006/table">
            <a:tbl>
              <a:tblPr/>
              <a:tblGrid>
                <a:gridCol w="1745507"/>
                <a:gridCol w="1745508"/>
                <a:gridCol w="1897800"/>
                <a:gridCol w="1775471"/>
                <a:gridCol w="1944217"/>
              </a:tblGrid>
              <a:tr h="70126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chemeClr val="bg1"/>
                        </a:solidFill>
                        <a:effectLst/>
                        <a:latin typeface="Arial" charset="0"/>
                      </a:endParaRPr>
                    </a:p>
                  </a:txBody>
                  <a:tcPr marT="45735" marB="4573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000099"/>
                          </a:solidFill>
                          <a:effectLst/>
                          <a:latin typeface="Arial" charset="0"/>
                        </a:rPr>
                        <a:t>Qualidade</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CC3300"/>
                          </a:solidFill>
                          <a:effectLst/>
                          <a:latin typeface="Arial" charset="0"/>
                        </a:rPr>
                        <a:t>Desempenho das entregas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006600"/>
                          </a:solidFill>
                          <a:effectLst/>
                          <a:latin typeface="Arial" charset="0"/>
                        </a:rPr>
                        <a:t>Flexibilidade</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smtClean="0">
                          <a:ln>
                            <a:noFill/>
                          </a:ln>
                          <a:solidFill>
                            <a:srgbClr val="660066"/>
                          </a:solidFill>
                          <a:effectLst/>
                          <a:latin typeface="Arial" charset="0"/>
                        </a:rPr>
                        <a:t>Custo </a:t>
                      </a:r>
                    </a:p>
                  </a:txBody>
                  <a:tcPr marT="45735" marB="4573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4500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pt-BR" sz="1800" b="1" i="0" u="none" strike="noStrike" cap="none" normalizeH="0" baseline="0" dirty="0" smtClean="0">
                          <a:ln>
                            <a:noFill/>
                          </a:ln>
                          <a:solidFill>
                            <a:schemeClr val="tx1"/>
                          </a:solidFill>
                          <a:effectLst/>
                          <a:latin typeface="Arial" charset="0"/>
                        </a:rPr>
                        <a:t>Constituição de rede de equipes </a:t>
                      </a:r>
                    </a:p>
                  </a:txBody>
                  <a:tcPr marT="45735" marB="4573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smtClean="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smtClean="0">
                          <a:ln>
                            <a:noFill/>
                          </a:ln>
                          <a:solidFill>
                            <a:srgbClr val="000099"/>
                          </a:solidFill>
                          <a:effectLst/>
                          <a:latin typeface="Arial" charset="0"/>
                        </a:rPr>
                        <a:t>A,  B,  C,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smtClean="0">
                        <a:ln>
                          <a:noFill/>
                        </a:ln>
                        <a:solidFill>
                          <a:srgbClr val="CC33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smtClean="0">
                          <a:ln>
                            <a:noFill/>
                          </a:ln>
                          <a:solidFill>
                            <a:srgbClr val="CC3300"/>
                          </a:solidFill>
                          <a:effectLst/>
                          <a:latin typeface="Arial" charset="0"/>
                        </a:rPr>
                        <a:t>A,  B,  C,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006600"/>
                          </a:solidFill>
                          <a:effectLst/>
                          <a:latin typeface="Arial" charset="0"/>
                        </a:rPr>
                        <a:t>A,  B,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660066"/>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660066"/>
                          </a:solidFill>
                          <a:effectLst/>
                          <a:latin typeface="Arial" charset="0"/>
                        </a:rPr>
                        <a:t>A,  B,  C,  D </a:t>
                      </a:r>
                    </a:p>
                  </a:txBody>
                  <a:tcPr marT="45735" marB="4573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584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25"/>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93</a:t>
            </a:fld>
            <a:endParaRPr lang="pt-BR" sz="1600" b="1">
              <a:solidFill>
                <a:schemeClr val="tx1"/>
              </a:solidFill>
              <a:latin typeface="+mj-lt"/>
            </a:endParaRPr>
          </a:p>
        </p:txBody>
      </p:sp>
      <p:sp>
        <p:nvSpPr>
          <p:cNvPr id="3" name="Rectangle 2"/>
          <p:cNvSpPr>
            <a:spLocks noGrp="1" noChangeArrowheads="1"/>
          </p:cNvSpPr>
          <p:nvPr>
            <p:ph type="title"/>
          </p:nvPr>
        </p:nvSpPr>
        <p:spPr>
          <a:xfrm>
            <a:off x="381000" y="673819"/>
            <a:ext cx="8305800" cy="1171575"/>
          </a:xfrm>
        </p:spPr>
        <p:txBody>
          <a:bodyPr>
            <a:normAutofit fontScale="90000"/>
          </a:bodyPr>
          <a:lstStyle/>
          <a:p>
            <a:pPr algn="ctr" eaLnBrk="1" hangingPunct="1"/>
            <a:r>
              <a:rPr lang="pt-BR" altLang="pt-BR" sz="2400" b="1" smtClean="0">
                <a:solidFill>
                  <a:srgbClr val="0000FF"/>
                </a:solidFill>
                <a:latin typeface="Arial" charset="0"/>
              </a:rPr>
              <a:t>CONSTITUIÇÃO DE REDE DE EQUIPES E</a:t>
            </a:r>
            <a:br>
              <a:rPr lang="pt-BR" altLang="pt-BR" sz="2400" b="1" smtClean="0">
                <a:solidFill>
                  <a:srgbClr val="0000FF"/>
                </a:solidFill>
                <a:latin typeface="Arial" charset="0"/>
              </a:rPr>
            </a:br>
            <a:r>
              <a:rPr lang="pt-BR" altLang="pt-BR" sz="2400" b="1" smtClean="0">
                <a:solidFill>
                  <a:srgbClr val="0000FF"/>
                </a:solidFill>
                <a:latin typeface="Arial" charset="0"/>
              </a:rPr>
              <a:t>PRIORIDADES COMPETITIVAS</a:t>
            </a:r>
            <a:br>
              <a:rPr lang="pt-BR" altLang="pt-BR" sz="2400" b="1" smtClean="0">
                <a:solidFill>
                  <a:srgbClr val="0000FF"/>
                </a:solidFill>
                <a:latin typeface="Arial" charset="0"/>
              </a:rPr>
            </a:br>
            <a:r>
              <a:rPr lang="pt-BR" altLang="pt-BR" sz="2400" b="1" smtClean="0">
                <a:solidFill>
                  <a:srgbClr val="0000FF"/>
                </a:solidFill>
                <a:latin typeface="Arial" charset="0"/>
              </a:rPr>
              <a:t>DA ESTRATÉGIA DE MANUFATURA</a:t>
            </a:r>
          </a:p>
        </p:txBody>
      </p:sp>
      <p:sp>
        <p:nvSpPr>
          <p:cNvPr id="4" name="Rectangle 3"/>
          <p:cNvSpPr>
            <a:spLocks noChangeArrowheads="1"/>
          </p:cNvSpPr>
          <p:nvPr/>
        </p:nvSpPr>
        <p:spPr bwMode="auto">
          <a:xfrm>
            <a:off x="533400" y="2061294"/>
            <a:ext cx="80581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FF3300"/>
                </a:solidFill>
              </a:rPr>
              <a:t>Reestruturação organizacional dos departamentos funcionais por meio da transformação de áreas de suporte corporativo em logística, em qualidade e em recursos humanos</a:t>
            </a:r>
            <a:endParaRPr kumimoji="0" lang="pt-BR" altLang="pt-BR" sz="2000" dirty="0">
              <a:solidFill>
                <a:srgbClr val="FF3300"/>
              </a:solidFill>
              <a:cs typeface="Times New Roman" pitchFamily="18" charset="0"/>
            </a:endParaRPr>
          </a:p>
          <a:p>
            <a:pPr algn="l"/>
            <a:r>
              <a:rPr kumimoji="0" lang="pt-BR" altLang="pt-BR" sz="2000" dirty="0">
                <a:solidFill>
                  <a:srgbClr val="0000FF"/>
                </a:solidFill>
                <a:cs typeface="Times New Roman" pitchFamily="18" charset="0"/>
              </a:rPr>
              <a:t> </a:t>
            </a:r>
          </a:p>
          <a:p>
            <a:pPr algn="l"/>
            <a:r>
              <a:rPr kumimoji="0" lang="pt-BR" altLang="pt-BR" sz="2000" dirty="0">
                <a:solidFill>
                  <a:srgbClr val="006600"/>
                </a:solidFill>
              </a:rPr>
              <a:t>Intensificação das atividades das áreas de manufatura e de recursos humanos junto à gerência de negócios </a:t>
            </a:r>
          </a:p>
          <a:p>
            <a:pPr algn="l"/>
            <a:endParaRPr kumimoji="0" lang="pt-BR" altLang="pt-BR" sz="2000" dirty="0">
              <a:solidFill>
                <a:srgbClr val="006600"/>
              </a:solidFill>
            </a:endParaRPr>
          </a:p>
          <a:p>
            <a:pPr algn="l"/>
            <a:r>
              <a:rPr kumimoji="0" lang="pt-BR" altLang="pt-BR" sz="2000" dirty="0">
                <a:solidFill>
                  <a:schemeClr val="accent2"/>
                </a:solidFill>
              </a:rPr>
              <a:t>Eliminação de 2 a 3 níveis hierárquicos na estrutura organizacional das empresas nos últimos 5 anos</a:t>
            </a:r>
          </a:p>
          <a:p>
            <a:pPr algn="l"/>
            <a:endParaRPr kumimoji="0" lang="pt-BR" altLang="pt-BR" sz="2000" dirty="0">
              <a:solidFill>
                <a:schemeClr val="accent2"/>
              </a:solidFill>
            </a:endParaRPr>
          </a:p>
          <a:p>
            <a:pPr algn="l"/>
            <a:r>
              <a:rPr kumimoji="0" lang="pt-BR" altLang="pt-BR" sz="2000" dirty="0"/>
              <a:t>Essas reduções decorrem da busca pela </a:t>
            </a:r>
            <a:r>
              <a:rPr kumimoji="0" lang="pt-BR" altLang="pt-BR" sz="2000" dirty="0" err="1"/>
              <a:t>interfuncionalidade</a:t>
            </a:r>
            <a:r>
              <a:rPr kumimoji="0" lang="pt-BR" altLang="pt-BR" sz="2000" dirty="0"/>
              <a:t>, da eliminação de atividades desnecessárias de supervisão, da integração de atividades operacionais e gerenciais e da inserção efetiva das áreas funcionais na gestão estratégica de negócios </a:t>
            </a:r>
          </a:p>
          <a:p>
            <a:pPr algn="l"/>
            <a:endParaRPr kumimoji="0" lang="pt-BR" altLang="pt-BR" sz="2000" dirty="0">
              <a:solidFill>
                <a:schemeClr val="bg1"/>
              </a:solidFill>
            </a:endParaRPr>
          </a:p>
          <a:p>
            <a:pPr algn="l"/>
            <a:endParaRPr kumimoji="0" lang="pt-BR" altLang="pt-BR" sz="2000" dirty="0">
              <a:solidFill>
                <a:srgbClr val="0000FF"/>
              </a:solidFill>
            </a:endParaRPr>
          </a:p>
        </p:txBody>
      </p:sp>
    </p:spTree>
    <p:extLst>
      <p:ext uri="{BB962C8B-B14F-4D97-AF65-F5344CB8AC3E}">
        <p14:creationId xmlns:p14="http://schemas.microsoft.com/office/powerpoint/2010/main" val="1551997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spaço Reservado para Número de Slide 124"/>
          <p:cNvSpPr>
            <a:spLocks noGrp="1"/>
          </p:cNvSpPr>
          <p:nvPr>
            <p:ph type="sldNum" sz="quarter" idx="12"/>
          </p:nvPr>
        </p:nvSpPr>
        <p:spPr>
          <a:xfrm>
            <a:off x="8214641" y="6376243"/>
            <a:ext cx="472158" cy="365125"/>
          </a:xfrm>
        </p:spPr>
        <p:txBody>
          <a:bodyPr/>
          <a:lstStyle/>
          <a:p>
            <a:fld id="{B92B09ED-5DCD-4173-ADD3-38C51F4AE414}" type="slidenum">
              <a:rPr lang="pt-BR" sz="1600" b="1" smtClean="0">
                <a:solidFill>
                  <a:schemeClr val="tx1"/>
                </a:solidFill>
                <a:latin typeface="+mj-lt"/>
              </a:rPr>
              <a:t>94</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692150"/>
            <a:ext cx="8305800" cy="576263"/>
          </a:xfrm>
        </p:spPr>
        <p:txBody>
          <a:bodyPr/>
          <a:lstStyle/>
          <a:p>
            <a:pPr algn="ctr" eaLnBrk="1" hangingPunct="1"/>
            <a:r>
              <a:rPr lang="pt-BR" altLang="pt-BR" sz="2400" b="1" smtClean="0">
                <a:solidFill>
                  <a:srgbClr val="800000"/>
                </a:solidFill>
                <a:latin typeface="Arial" charset="0"/>
                <a:cs typeface="Times New Roman" pitchFamily="18" charset="0"/>
              </a:rPr>
              <a:t>EQUIPE GESTORA DAS UNIDADES DE NEGÓCIOS</a:t>
            </a:r>
          </a:p>
        </p:txBody>
      </p:sp>
      <p:grpSp>
        <p:nvGrpSpPr>
          <p:cNvPr id="4" name="Group 31"/>
          <p:cNvGrpSpPr>
            <a:grpSpLocks/>
          </p:cNvGrpSpPr>
          <p:nvPr/>
        </p:nvGrpSpPr>
        <p:grpSpPr bwMode="auto">
          <a:xfrm>
            <a:off x="3425825" y="3635375"/>
            <a:ext cx="2387600" cy="901700"/>
            <a:chOff x="2158" y="2290"/>
            <a:chExt cx="1504" cy="568"/>
          </a:xfrm>
        </p:grpSpPr>
        <p:sp>
          <p:nvSpPr>
            <p:cNvPr id="5" name="Oval 7"/>
            <p:cNvSpPr>
              <a:spLocks noChangeArrowheads="1"/>
            </p:cNvSpPr>
            <p:nvPr/>
          </p:nvSpPr>
          <p:spPr bwMode="auto">
            <a:xfrm>
              <a:off x="2158" y="2290"/>
              <a:ext cx="1486" cy="535"/>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6" name="Rectangle 8"/>
            <p:cNvSpPr>
              <a:spLocks noChangeArrowheads="1"/>
            </p:cNvSpPr>
            <p:nvPr/>
          </p:nvSpPr>
          <p:spPr bwMode="auto">
            <a:xfrm>
              <a:off x="2160" y="2422"/>
              <a:ext cx="150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FF0000"/>
                  </a:solidFill>
                </a:rPr>
                <a:t>Gerente da Unidade de Negócio</a:t>
              </a:r>
              <a:endParaRPr lang="pt-BR" altLang="pt-BR" dirty="0"/>
            </a:p>
          </p:txBody>
        </p:sp>
      </p:grpSp>
      <p:grpSp>
        <p:nvGrpSpPr>
          <p:cNvPr id="7" name="Group 39"/>
          <p:cNvGrpSpPr>
            <a:grpSpLocks/>
          </p:cNvGrpSpPr>
          <p:nvPr/>
        </p:nvGrpSpPr>
        <p:grpSpPr bwMode="auto">
          <a:xfrm>
            <a:off x="496888" y="3040063"/>
            <a:ext cx="2312987" cy="850900"/>
            <a:chOff x="313" y="1915"/>
            <a:chExt cx="1457" cy="536"/>
          </a:xfrm>
        </p:grpSpPr>
        <p:sp>
          <p:nvSpPr>
            <p:cNvPr id="8" name="Oval 6"/>
            <p:cNvSpPr>
              <a:spLocks noChangeArrowheads="1"/>
            </p:cNvSpPr>
            <p:nvPr/>
          </p:nvSpPr>
          <p:spPr bwMode="auto">
            <a:xfrm>
              <a:off x="313" y="1915"/>
              <a:ext cx="1457" cy="536"/>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9" name="Rectangle 9"/>
            <p:cNvSpPr>
              <a:spLocks noChangeArrowheads="1"/>
            </p:cNvSpPr>
            <p:nvPr/>
          </p:nvSpPr>
          <p:spPr bwMode="auto">
            <a:xfrm>
              <a:off x="522" y="2023"/>
              <a:ext cx="100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Analista de Custos</a:t>
              </a:r>
              <a:endParaRPr lang="pt-BR" altLang="pt-BR" dirty="0"/>
            </a:p>
          </p:txBody>
        </p:sp>
      </p:grpSp>
      <p:grpSp>
        <p:nvGrpSpPr>
          <p:cNvPr id="10" name="Group 32"/>
          <p:cNvGrpSpPr>
            <a:grpSpLocks/>
          </p:cNvGrpSpPr>
          <p:nvPr/>
        </p:nvGrpSpPr>
        <p:grpSpPr bwMode="auto">
          <a:xfrm>
            <a:off x="1982788" y="1800225"/>
            <a:ext cx="2249487" cy="850900"/>
            <a:chOff x="1249" y="1134"/>
            <a:chExt cx="1417" cy="536"/>
          </a:xfrm>
        </p:grpSpPr>
        <p:sp>
          <p:nvSpPr>
            <p:cNvPr id="11" name="Rectangle 10"/>
            <p:cNvSpPr>
              <a:spLocks noChangeArrowheads="1"/>
            </p:cNvSpPr>
            <p:nvPr/>
          </p:nvSpPr>
          <p:spPr bwMode="auto">
            <a:xfrm>
              <a:off x="1261" y="1223"/>
              <a:ext cx="140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sz="800" dirty="0">
                <a:solidFill>
                  <a:srgbClr val="800080"/>
                </a:solidFill>
              </a:endParaRPr>
            </a:p>
            <a:p>
              <a:pPr algn="ctr" eaLnBrk="1" hangingPunct="1"/>
              <a:r>
                <a:rPr lang="pt-BR" altLang="pt-BR" sz="1800" dirty="0">
                  <a:solidFill>
                    <a:srgbClr val="800080"/>
                  </a:solidFill>
                </a:rPr>
                <a:t>Analista de RH</a:t>
              </a:r>
              <a:endParaRPr lang="pt-BR" altLang="pt-BR" dirty="0"/>
            </a:p>
          </p:txBody>
        </p:sp>
        <p:sp>
          <p:nvSpPr>
            <p:cNvPr id="12" name="Oval 14"/>
            <p:cNvSpPr>
              <a:spLocks noChangeArrowheads="1"/>
            </p:cNvSpPr>
            <p:nvPr/>
          </p:nvSpPr>
          <p:spPr bwMode="auto">
            <a:xfrm>
              <a:off x="1249" y="1134"/>
              <a:ext cx="1405" cy="536"/>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grpSp>
      <p:grpSp>
        <p:nvGrpSpPr>
          <p:cNvPr id="13" name="Group 37"/>
          <p:cNvGrpSpPr>
            <a:grpSpLocks/>
          </p:cNvGrpSpPr>
          <p:nvPr/>
        </p:nvGrpSpPr>
        <p:grpSpPr bwMode="auto">
          <a:xfrm>
            <a:off x="1982788" y="5462588"/>
            <a:ext cx="2230437" cy="849312"/>
            <a:chOff x="1249" y="3441"/>
            <a:chExt cx="1405" cy="535"/>
          </a:xfrm>
        </p:grpSpPr>
        <p:sp>
          <p:nvSpPr>
            <p:cNvPr id="14" name="Oval 11"/>
            <p:cNvSpPr>
              <a:spLocks noChangeArrowheads="1"/>
            </p:cNvSpPr>
            <p:nvPr/>
          </p:nvSpPr>
          <p:spPr bwMode="auto">
            <a:xfrm>
              <a:off x="1249" y="3441"/>
              <a:ext cx="1405" cy="535"/>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15" name="Rectangle 17"/>
            <p:cNvSpPr>
              <a:spLocks noChangeArrowheads="1"/>
            </p:cNvSpPr>
            <p:nvPr/>
          </p:nvSpPr>
          <p:spPr bwMode="auto">
            <a:xfrm>
              <a:off x="1429" y="3521"/>
              <a:ext cx="105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Analista de Produto </a:t>
              </a:r>
              <a:endParaRPr lang="pt-BR" altLang="pt-BR" dirty="0"/>
            </a:p>
          </p:txBody>
        </p:sp>
      </p:grpSp>
      <p:grpSp>
        <p:nvGrpSpPr>
          <p:cNvPr id="16" name="Group 38"/>
          <p:cNvGrpSpPr>
            <a:grpSpLocks/>
          </p:cNvGrpSpPr>
          <p:nvPr/>
        </p:nvGrpSpPr>
        <p:grpSpPr bwMode="auto">
          <a:xfrm>
            <a:off x="496888" y="4306888"/>
            <a:ext cx="2312987" cy="865187"/>
            <a:chOff x="313" y="2713"/>
            <a:chExt cx="1457" cy="545"/>
          </a:xfrm>
        </p:grpSpPr>
        <p:sp>
          <p:nvSpPr>
            <p:cNvPr id="17" name="Oval 5"/>
            <p:cNvSpPr>
              <a:spLocks noChangeArrowheads="1"/>
            </p:cNvSpPr>
            <p:nvPr/>
          </p:nvSpPr>
          <p:spPr bwMode="auto">
            <a:xfrm>
              <a:off x="313" y="2713"/>
              <a:ext cx="1457" cy="536"/>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18" name="Rectangle 18"/>
            <p:cNvSpPr>
              <a:spLocks noChangeArrowheads="1"/>
            </p:cNvSpPr>
            <p:nvPr/>
          </p:nvSpPr>
          <p:spPr bwMode="auto">
            <a:xfrm>
              <a:off x="327" y="2823"/>
              <a:ext cx="1437"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Analista de Processos</a:t>
              </a:r>
              <a:endParaRPr lang="pt-BR" altLang="pt-BR" dirty="0"/>
            </a:p>
          </p:txBody>
        </p:sp>
      </p:grpSp>
      <p:grpSp>
        <p:nvGrpSpPr>
          <p:cNvPr id="19" name="Group 33"/>
          <p:cNvGrpSpPr>
            <a:grpSpLocks/>
          </p:cNvGrpSpPr>
          <p:nvPr/>
        </p:nvGrpSpPr>
        <p:grpSpPr bwMode="auto">
          <a:xfrm>
            <a:off x="4605338" y="1800225"/>
            <a:ext cx="2228850" cy="850900"/>
            <a:chOff x="2901" y="1134"/>
            <a:chExt cx="1404" cy="536"/>
          </a:xfrm>
        </p:grpSpPr>
        <p:sp>
          <p:nvSpPr>
            <p:cNvPr id="20" name="Oval 13"/>
            <p:cNvSpPr>
              <a:spLocks noChangeArrowheads="1"/>
            </p:cNvSpPr>
            <p:nvPr/>
          </p:nvSpPr>
          <p:spPr bwMode="auto">
            <a:xfrm>
              <a:off x="2901" y="1134"/>
              <a:ext cx="1404" cy="536"/>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21" name="Rectangle 19"/>
            <p:cNvSpPr>
              <a:spLocks noChangeArrowheads="1"/>
            </p:cNvSpPr>
            <p:nvPr/>
          </p:nvSpPr>
          <p:spPr bwMode="auto">
            <a:xfrm>
              <a:off x="3066" y="1239"/>
              <a:ext cx="111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Analista da Qualidade </a:t>
              </a:r>
              <a:endParaRPr lang="pt-BR" altLang="pt-BR" dirty="0"/>
            </a:p>
          </p:txBody>
        </p:sp>
      </p:grpSp>
      <p:grpSp>
        <p:nvGrpSpPr>
          <p:cNvPr id="22" name="Group 34"/>
          <p:cNvGrpSpPr>
            <a:grpSpLocks/>
          </p:cNvGrpSpPr>
          <p:nvPr/>
        </p:nvGrpSpPr>
        <p:grpSpPr bwMode="auto">
          <a:xfrm>
            <a:off x="6438900" y="3068638"/>
            <a:ext cx="2228850" cy="849312"/>
            <a:chOff x="4056" y="1933"/>
            <a:chExt cx="1404" cy="535"/>
          </a:xfrm>
        </p:grpSpPr>
        <p:sp>
          <p:nvSpPr>
            <p:cNvPr id="23" name="Oval 16"/>
            <p:cNvSpPr>
              <a:spLocks noChangeArrowheads="1"/>
            </p:cNvSpPr>
            <p:nvPr/>
          </p:nvSpPr>
          <p:spPr bwMode="auto">
            <a:xfrm>
              <a:off x="4056" y="1933"/>
              <a:ext cx="1404" cy="535"/>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24" name="Rectangle 20"/>
            <p:cNvSpPr>
              <a:spLocks noChangeArrowheads="1"/>
            </p:cNvSpPr>
            <p:nvPr/>
          </p:nvSpPr>
          <p:spPr bwMode="auto">
            <a:xfrm>
              <a:off x="4250" y="2014"/>
              <a:ext cx="1059"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Supervisores das Células </a:t>
              </a:r>
              <a:endParaRPr lang="pt-BR" altLang="pt-BR" dirty="0"/>
            </a:p>
          </p:txBody>
        </p:sp>
      </p:grpSp>
      <p:grpSp>
        <p:nvGrpSpPr>
          <p:cNvPr id="25" name="Group 35"/>
          <p:cNvGrpSpPr>
            <a:grpSpLocks/>
          </p:cNvGrpSpPr>
          <p:nvPr/>
        </p:nvGrpSpPr>
        <p:grpSpPr bwMode="auto">
          <a:xfrm>
            <a:off x="6426200" y="4237038"/>
            <a:ext cx="2228850" cy="849312"/>
            <a:chOff x="4048" y="2669"/>
            <a:chExt cx="1404" cy="535"/>
          </a:xfrm>
        </p:grpSpPr>
        <p:sp>
          <p:nvSpPr>
            <p:cNvPr id="26" name="Oval 15"/>
            <p:cNvSpPr>
              <a:spLocks noChangeArrowheads="1"/>
            </p:cNvSpPr>
            <p:nvPr/>
          </p:nvSpPr>
          <p:spPr bwMode="auto">
            <a:xfrm>
              <a:off x="4048" y="2669"/>
              <a:ext cx="1404" cy="535"/>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27" name="Rectangle 21"/>
            <p:cNvSpPr>
              <a:spLocks noChangeArrowheads="1"/>
            </p:cNvSpPr>
            <p:nvPr/>
          </p:nvSpPr>
          <p:spPr bwMode="auto">
            <a:xfrm>
              <a:off x="4077" y="2750"/>
              <a:ext cx="136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Analista de Logística</a:t>
              </a:r>
              <a:endParaRPr lang="pt-BR" altLang="pt-BR" dirty="0"/>
            </a:p>
          </p:txBody>
        </p:sp>
      </p:grpSp>
      <p:grpSp>
        <p:nvGrpSpPr>
          <p:cNvPr id="28" name="Group 36"/>
          <p:cNvGrpSpPr>
            <a:grpSpLocks/>
          </p:cNvGrpSpPr>
          <p:nvPr/>
        </p:nvGrpSpPr>
        <p:grpSpPr bwMode="auto">
          <a:xfrm>
            <a:off x="4733925" y="5462588"/>
            <a:ext cx="2228850" cy="849312"/>
            <a:chOff x="2982" y="3441"/>
            <a:chExt cx="1404" cy="535"/>
          </a:xfrm>
        </p:grpSpPr>
        <p:sp>
          <p:nvSpPr>
            <p:cNvPr id="29" name="Oval 12"/>
            <p:cNvSpPr>
              <a:spLocks noChangeArrowheads="1"/>
            </p:cNvSpPr>
            <p:nvPr/>
          </p:nvSpPr>
          <p:spPr bwMode="auto">
            <a:xfrm>
              <a:off x="2982" y="3441"/>
              <a:ext cx="1404" cy="535"/>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eaLnBrk="1" hangingPunct="1"/>
              <a:endParaRPr lang="pt-BR" altLang="pt-BR"/>
            </a:p>
          </p:txBody>
        </p:sp>
        <p:sp>
          <p:nvSpPr>
            <p:cNvPr id="30" name="Rectangle 22"/>
            <p:cNvSpPr>
              <a:spLocks noChangeArrowheads="1"/>
            </p:cNvSpPr>
            <p:nvPr/>
          </p:nvSpPr>
          <p:spPr bwMode="auto">
            <a:xfrm>
              <a:off x="3142" y="3516"/>
              <a:ext cx="111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ctr" eaLnBrk="1" hangingPunct="1"/>
              <a:r>
                <a:rPr lang="pt-BR" altLang="pt-BR" sz="1800" dirty="0">
                  <a:solidFill>
                    <a:srgbClr val="800080"/>
                  </a:solidFill>
                </a:rPr>
                <a:t>Analista de Materiais</a:t>
              </a:r>
              <a:endParaRPr lang="pt-BR" altLang="pt-BR" dirty="0"/>
            </a:p>
          </p:txBody>
        </p:sp>
      </p:grpSp>
      <p:sp>
        <p:nvSpPr>
          <p:cNvPr id="31" name="Line 23"/>
          <p:cNvSpPr>
            <a:spLocks noChangeShapeType="1"/>
          </p:cNvSpPr>
          <p:nvPr/>
        </p:nvSpPr>
        <p:spPr bwMode="auto">
          <a:xfrm>
            <a:off x="3032125" y="2647950"/>
            <a:ext cx="1311275" cy="987425"/>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2" name="Line 24"/>
          <p:cNvSpPr>
            <a:spLocks noChangeShapeType="1"/>
          </p:cNvSpPr>
          <p:nvPr/>
        </p:nvSpPr>
        <p:spPr bwMode="auto">
          <a:xfrm flipV="1">
            <a:off x="4733925" y="2647950"/>
            <a:ext cx="919163" cy="987425"/>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3" name="Line 25"/>
          <p:cNvSpPr>
            <a:spLocks noChangeShapeType="1"/>
          </p:cNvSpPr>
          <p:nvPr/>
        </p:nvSpPr>
        <p:spPr bwMode="auto">
          <a:xfrm flipH="1" flipV="1">
            <a:off x="4733925" y="4476750"/>
            <a:ext cx="919163" cy="987425"/>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4" name="Line 26"/>
          <p:cNvSpPr>
            <a:spLocks noChangeShapeType="1"/>
          </p:cNvSpPr>
          <p:nvPr/>
        </p:nvSpPr>
        <p:spPr bwMode="auto">
          <a:xfrm flipV="1">
            <a:off x="3425825" y="4476750"/>
            <a:ext cx="917575" cy="987425"/>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5" name="Line 27"/>
          <p:cNvSpPr>
            <a:spLocks noChangeShapeType="1"/>
          </p:cNvSpPr>
          <p:nvPr/>
        </p:nvSpPr>
        <p:spPr bwMode="auto">
          <a:xfrm flipV="1">
            <a:off x="2808288" y="4337050"/>
            <a:ext cx="881062" cy="290513"/>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6" name="Line 28"/>
          <p:cNvSpPr>
            <a:spLocks noChangeShapeType="1"/>
          </p:cNvSpPr>
          <p:nvPr/>
        </p:nvSpPr>
        <p:spPr bwMode="auto">
          <a:xfrm flipV="1">
            <a:off x="5521325" y="3490913"/>
            <a:ext cx="917575" cy="285750"/>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7" name="Line 29"/>
          <p:cNvSpPr>
            <a:spLocks noChangeShapeType="1"/>
          </p:cNvSpPr>
          <p:nvPr/>
        </p:nvSpPr>
        <p:spPr bwMode="auto">
          <a:xfrm>
            <a:off x="5487988" y="4357688"/>
            <a:ext cx="919162" cy="284162"/>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
        <p:nvSpPr>
          <p:cNvPr id="38" name="Line 30"/>
          <p:cNvSpPr>
            <a:spLocks noChangeShapeType="1"/>
          </p:cNvSpPr>
          <p:nvPr/>
        </p:nvSpPr>
        <p:spPr bwMode="auto">
          <a:xfrm>
            <a:off x="2808288" y="3438525"/>
            <a:ext cx="881062" cy="338138"/>
          </a:xfrm>
          <a:prstGeom prst="line">
            <a:avLst/>
          </a:prstGeom>
          <a:noFill/>
          <a:ln w="28575">
            <a:solidFill>
              <a:srgbClr val="008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BR"/>
          </a:p>
        </p:txBody>
      </p:sp>
    </p:spTree>
    <p:extLst>
      <p:ext uri="{BB962C8B-B14F-4D97-AF65-F5344CB8AC3E}">
        <p14:creationId xmlns:p14="http://schemas.microsoft.com/office/powerpoint/2010/main" val="264001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95</a:t>
            </a:fld>
            <a:endParaRPr lang="pt-BR" sz="1600" b="1">
              <a:solidFill>
                <a:schemeClr val="tx1"/>
              </a:solidFill>
              <a:latin typeface="+mj-lt"/>
            </a:endParaRPr>
          </a:p>
        </p:txBody>
      </p:sp>
      <p:sp>
        <p:nvSpPr>
          <p:cNvPr id="3" name="Rectangle 2"/>
          <p:cNvSpPr>
            <a:spLocks noGrp="1" noChangeArrowheads="1"/>
          </p:cNvSpPr>
          <p:nvPr>
            <p:ph type="title"/>
          </p:nvPr>
        </p:nvSpPr>
        <p:spPr>
          <a:xfrm>
            <a:off x="1" y="409574"/>
            <a:ext cx="9144000" cy="1379155"/>
          </a:xfrm>
        </p:spPr>
        <p:txBody>
          <a:bodyPr>
            <a:normAutofit/>
          </a:bodyPr>
          <a:lstStyle/>
          <a:p>
            <a:pPr algn="ctr" eaLnBrk="1" hangingPunct="1"/>
            <a:r>
              <a:rPr lang="pt-BR" altLang="pt-BR" sz="2400" b="1" dirty="0" smtClean="0">
                <a:solidFill>
                  <a:srgbClr val="0000FF"/>
                </a:solidFill>
                <a:latin typeface="Arial" charset="0"/>
              </a:rPr>
              <a:t>CONSTITUIÇÃO DE REDE DE EQUIPES E</a:t>
            </a:r>
            <a:br>
              <a:rPr lang="pt-BR" altLang="pt-BR" sz="2400" b="1" dirty="0" smtClean="0">
                <a:solidFill>
                  <a:srgbClr val="0000FF"/>
                </a:solidFill>
                <a:latin typeface="Arial" charset="0"/>
              </a:rPr>
            </a:br>
            <a:r>
              <a:rPr lang="pt-BR" altLang="pt-BR" sz="2400" b="1" dirty="0" smtClean="0">
                <a:solidFill>
                  <a:srgbClr val="0000FF"/>
                </a:solidFill>
                <a:latin typeface="Arial" charset="0"/>
              </a:rPr>
              <a:t>PRIORIDADES COMPETITIVAS</a:t>
            </a:r>
            <a:br>
              <a:rPr lang="pt-BR" altLang="pt-BR" sz="2400" b="1" dirty="0" smtClean="0">
                <a:solidFill>
                  <a:srgbClr val="0000FF"/>
                </a:solidFill>
                <a:latin typeface="Arial" charset="0"/>
              </a:rPr>
            </a:br>
            <a:r>
              <a:rPr lang="pt-BR" altLang="pt-BR" sz="2400" b="1" dirty="0" smtClean="0">
                <a:solidFill>
                  <a:srgbClr val="0000FF"/>
                </a:solidFill>
                <a:latin typeface="Arial" charset="0"/>
              </a:rPr>
              <a:t>DA ESTRATÉGIA DE MANUFATURA</a:t>
            </a:r>
          </a:p>
        </p:txBody>
      </p:sp>
      <p:sp>
        <p:nvSpPr>
          <p:cNvPr id="4" name="Rectangle 3"/>
          <p:cNvSpPr>
            <a:spLocks noChangeArrowheads="1"/>
          </p:cNvSpPr>
          <p:nvPr/>
        </p:nvSpPr>
        <p:spPr bwMode="auto">
          <a:xfrm>
            <a:off x="251520" y="1844674"/>
            <a:ext cx="8640960" cy="475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FF3300"/>
                </a:solidFill>
              </a:rPr>
              <a:t>Em todas as empresas, a dimensão competitiva "constituição de rede de trabalho baseada em equipes" esteve associada às prioridades competitivas de desempenho das entregas e custo</a:t>
            </a:r>
            <a:r>
              <a:rPr kumimoji="0" lang="pt-BR" altLang="pt-BR" sz="2000" dirty="0"/>
              <a:t> </a:t>
            </a:r>
            <a:endParaRPr kumimoji="0" lang="pt-BR" altLang="pt-BR" sz="2000" dirty="0">
              <a:solidFill>
                <a:srgbClr val="FF3300"/>
              </a:solidFill>
              <a:cs typeface="Times New Roman" pitchFamily="18" charset="0"/>
            </a:endParaRPr>
          </a:p>
          <a:p>
            <a:pPr algn="l"/>
            <a:r>
              <a:rPr kumimoji="0" lang="pt-BR" altLang="pt-BR" sz="2000" dirty="0">
                <a:solidFill>
                  <a:srgbClr val="0000FF"/>
                </a:solidFill>
                <a:cs typeface="Times New Roman" pitchFamily="18" charset="0"/>
              </a:rPr>
              <a:t> </a:t>
            </a:r>
          </a:p>
          <a:p>
            <a:pPr algn="l"/>
            <a:r>
              <a:rPr kumimoji="0" lang="pt-BR" altLang="pt-BR" sz="2000" dirty="0">
                <a:solidFill>
                  <a:srgbClr val="009900"/>
                </a:solidFill>
              </a:rPr>
              <a:t>Essa  dimensão competitiva associada à flexibilidade foi viabilizada, nas empresas A e B, pela </a:t>
            </a:r>
            <a:r>
              <a:rPr kumimoji="0" lang="pt-BR" altLang="pt-BR" sz="2000" dirty="0" err="1">
                <a:solidFill>
                  <a:srgbClr val="009900"/>
                </a:solidFill>
              </a:rPr>
              <a:t>horizontalização</a:t>
            </a:r>
            <a:r>
              <a:rPr kumimoji="0" lang="pt-BR" altLang="pt-BR" sz="2000" dirty="0">
                <a:solidFill>
                  <a:srgbClr val="009900"/>
                </a:solidFill>
              </a:rPr>
              <a:t>, pelo compartilhamento de informações e pela </a:t>
            </a:r>
            <a:r>
              <a:rPr kumimoji="0" lang="pt-BR" altLang="pt-BR" sz="2000" dirty="0" err="1">
                <a:solidFill>
                  <a:srgbClr val="009900"/>
                </a:solidFill>
              </a:rPr>
              <a:t>interfuncionalidade</a:t>
            </a:r>
            <a:r>
              <a:rPr kumimoji="0" lang="pt-BR" altLang="pt-BR" sz="2000" dirty="0">
                <a:solidFill>
                  <a:srgbClr val="009900"/>
                </a:solidFill>
              </a:rPr>
              <a:t> dentro da área de engenharia de negócios </a:t>
            </a:r>
          </a:p>
          <a:p>
            <a:pPr algn="l"/>
            <a:endParaRPr kumimoji="0" lang="pt-BR" altLang="pt-BR" sz="2000" dirty="0">
              <a:solidFill>
                <a:srgbClr val="009900"/>
              </a:solidFill>
            </a:endParaRPr>
          </a:p>
          <a:p>
            <a:pPr algn="l"/>
            <a:r>
              <a:rPr kumimoji="0" lang="pt-BR" altLang="pt-BR" sz="2000" dirty="0">
                <a:solidFill>
                  <a:schemeClr val="accent2"/>
                </a:solidFill>
              </a:rPr>
              <a:t>A empresa D também optou por esta dimensão associada à flexibilidade por estar visualizando flexibilidade como prioridade competitiva da estratégia de manufatura </a:t>
            </a:r>
          </a:p>
          <a:p>
            <a:pPr algn="l"/>
            <a:endParaRPr kumimoji="0" lang="pt-BR" altLang="pt-BR" sz="2000" dirty="0">
              <a:solidFill>
                <a:schemeClr val="bg1"/>
              </a:solidFill>
            </a:endParaRPr>
          </a:p>
          <a:p>
            <a:pPr algn="l"/>
            <a:r>
              <a:rPr kumimoji="0" lang="pt-BR" altLang="pt-BR" sz="2000" dirty="0"/>
              <a:t>Na empresa C não havia formação de equipes de engenharia e marketing</a:t>
            </a:r>
          </a:p>
        </p:txBody>
      </p:sp>
    </p:spTree>
    <p:extLst>
      <p:ext uri="{BB962C8B-B14F-4D97-AF65-F5344CB8AC3E}">
        <p14:creationId xmlns:p14="http://schemas.microsoft.com/office/powerpoint/2010/main" val="110405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ço Reservado para Número de Slide 28"/>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96</a:t>
            </a:fld>
            <a:endParaRPr lang="pt-BR" sz="1600" b="1">
              <a:solidFill>
                <a:schemeClr val="tx1"/>
              </a:solidFill>
              <a:latin typeface="+mj-lt"/>
            </a:endParaRPr>
          </a:p>
        </p:txBody>
      </p:sp>
      <p:sp>
        <p:nvSpPr>
          <p:cNvPr id="3" name="Rectangle 2"/>
          <p:cNvSpPr>
            <a:spLocks noGrp="1" noChangeArrowheads="1"/>
          </p:cNvSpPr>
          <p:nvPr>
            <p:ph type="title"/>
          </p:nvPr>
        </p:nvSpPr>
        <p:spPr>
          <a:xfrm>
            <a:off x="381000" y="621432"/>
            <a:ext cx="8305800" cy="1295400"/>
          </a:xfrm>
        </p:spPr>
        <p:txBody>
          <a:bodyPr>
            <a:normAutofit fontScale="90000"/>
          </a:bodyPr>
          <a:lstStyle/>
          <a:p>
            <a:pPr algn="ctr" eaLnBrk="1" hangingPunct="1"/>
            <a:r>
              <a:rPr lang="pt-BR" altLang="pt-BR" sz="2800" b="1" smtClean="0">
                <a:solidFill>
                  <a:srgbClr val="0000FF"/>
                </a:solidFill>
                <a:latin typeface="Arial" charset="0"/>
              </a:rPr>
              <a:t>CONSTITUIÇÃO DE REDE DE EQUIPES E</a:t>
            </a:r>
            <a:br>
              <a:rPr lang="pt-BR" altLang="pt-BR" sz="2800" b="1" smtClean="0">
                <a:solidFill>
                  <a:srgbClr val="0000FF"/>
                </a:solidFill>
                <a:latin typeface="Arial" charset="0"/>
              </a:rPr>
            </a:br>
            <a:r>
              <a:rPr lang="pt-BR" altLang="pt-BR" sz="2800" b="1" smtClean="0">
                <a:solidFill>
                  <a:srgbClr val="0000FF"/>
                </a:solidFill>
                <a:latin typeface="Arial" charset="0"/>
              </a:rPr>
              <a:t>PRIORIDADES COMPETITIVAS</a:t>
            </a:r>
            <a:br>
              <a:rPr lang="pt-BR" altLang="pt-BR" sz="2800" b="1" smtClean="0">
                <a:solidFill>
                  <a:srgbClr val="0000FF"/>
                </a:solidFill>
                <a:latin typeface="Arial" charset="0"/>
              </a:rPr>
            </a:br>
            <a:r>
              <a:rPr lang="pt-BR" altLang="pt-BR" sz="2800" b="1" smtClean="0">
                <a:solidFill>
                  <a:srgbClr val="0000FF"/>
                </a:solidFill>
                <a:latin typeface="Arial" charset="0"/>
              </a:rPr>
              <a:t>DA ESTRATÉGIA DE MANUFATURA</a:t>
            </a:r>
          </a:p>
        </p:txBody>
      </p:sp>
      <p:sp>
        <p:nvSpPr>
          <p:cNvPr id="4" name="Rectangle 3"/>
          <p:cNvSpPr>
            <a:spLocks noChangeArrowheads="1"/>
          </p:cNvSpPr>
          <p:nvPr/>
        </p:nvSpPr>
        <p:spPr bwMode="auto">
          <a:xfrm>
            <a:off x="395288" y="2061294"/>
            <a:ext cx="83534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a:solidFill>
                  <a:srgbClr val="FF3300"/>
                </a:solidFill>
              </a:rPr>
              <a:t>A monitorização de custos estava presente nos programas de ação e nos processos de negócios, tanto para as equipes envolvidas no custeio ABC quanto para equipes de qualidade, de engenharia simultânea, de QFD e de melhoria de processos</a:t>
            </a:r>
            <a:r>
              <a:rPr kumimoji="0" lang="pt-BR" altLang="pt-BR" sz="2000"/>
              <a:t> </a:t>
            </a:r>
          </a:p>
          <a:p>
            <a:pPr algn="l" eaLnBrk="1" hangingPunct="1"/>
            <a:endParaRPr kumimoji="0" lang="pt-BR" altLang="pt-BR" sz="2000">
              <a:solidFill>
                <a:srgbClr val="0000FF"/>
              </a:solidFill>
              <a:cs typeface="Times New Roman" pitchFamily="18" charset="0"/>
            </a:endParaRPr>
          </a:p>
          <a:p>
            <a:pPr algn="l"/>
            <a:r>
              <a:rPr kumimoji="0" lang="pt-BR" altLang="pt-BR" sz="2000">
                <a:solidFill>
                  <a:srgbClr val="008000"/>
                </a:solidFill>
              </a:rPr>
              <a:t>Observa-se a coerência entre as dimensão competitiva "constituição de rede de trabalho baseada em equipes" e as práticas da gestão de recursos humanos das empresas pesquisadas. Esta coerência é notada pela observância de todos os elementos dessa dimensão competitiva de recursos humanos</a:t>
            </a:r>
            <a:endParaRPr kumimoji="0" lang="pt-BR" altLang="pt-BR" sz="2000"/>
          </a:p>
          <a:p>
            <a:pPr algn="l"/>
            <a:endParaRPr kumimoji="0" lang="pt-BR" altLang="pt-BR" sz="2000"/>
          </a:p>
          <a:p>
            <a:pPr algn="l"/>
            <a:r>
              <a:rPr kumimoji="0" lang="pt-BR" altLang="pt-BR" sz="2000">
                <a:solidFill>
                  <a:schemeClr val="accent2"/>
                </a:solidFill>
              </a:rPr>
              <a:t>As mudanças em recursos humanos eram realizadas a partir a partir de uma perspectiva funcional da gestão de recursos humanos </a:t>
            </a:r>
          </a:p>
          <a:p>
            <a:pPr algn="l"/>
            <a:endParaRPr kumimoji="0" lang="pt-BR" altLang="pt-BR" sz="2000">
              <a:solidFill>
                <a:schemeClr val="accent2"/>
              </a:solidFill>
            </a:endParaRPr>
          </a:p>
          <a:p>
            <a:pPr algn="l"/>
            <a:endParaRPr kumimoji="0" lang="pt-BR" altLang="pt-BR" sz="2000">
              <a:solidFill>
                <a:schemeClr val="bg1"/>
              </a:solidFill>
            </a:endParaRPr>
          </a:p>
        </p:txBody>
      </p:sp>
    </p:spTree>
    <p:extLst>
      <p:ext uri="{BB962C8B-B14F-4D97-AF65-F5344CB8AC3E}">
        <p14:creationId xmlns:p14="http://schemas.microsoft.com/office/powerpoint/2010/main" val="778471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97</a:t>
            </a:fld>
            <a:endParaRPr lang="pt-BR" sz="1600" b="1">
              <a:solidFill>
                <a:schemeClr val="tx1"/>
              </a:solidFill>
              <a:latin typeface="+mj-lt"/>
            </a:endParaRPr>
          </a:p>
        </p:txBody>
      </p:sp>
      <p:sp>
        <p:nvSpPr>
          <p:cNvPr id="3" name="Rectangle 2"/>
          <p:cNvSpPr>
            <a:spLocks noGrp="1" noChangeArrowheads="1"/>
          </p:cNvSpPr>
          <p:nvPr>
            <p:ph type="title"/>
          </p:nvPr>
        </p:nvSpPr>
        <p:spPr>
          <a:xfrm>
            <a:off x="338138" y="1267048"/>
            <a:ext cx="8497887" cy="1366838"/>
          </a:xfrm>
        </p:spPr>
        <p:txBody>
          <a:bodyPr>
            <a:normAutofit fontScale="90000"/>
          </a:bodyPr>
          <a:lstStyle/>
          <a:p>
            <a:pPr algn="ctr" eaLnBrk="1" hangingPunct="1"/>
            <a:r>
              <a:rPr lang="pt-BR" altLang="pt-BR" sz="2800" b="1" dirty="0" smtClean="0">
                <a:solidFill>
                  <a:srgbClr val="0000FF"/>
                </a:solidFill>
                <a:latin typeface="Arial" charset="0"/>
              </a:rPr>
              <a:t>APRENDIZAGEM ORGANIZACIONAL E</a:t>
            </a:r>
            <a:br>
              <a:rPr lang="pt-BR" altLang="pt-BR" sz="2800" b="1" dirty="0" smtClean="0">
                <a:solidFill>
                  <a:srgbClr val="0000FF"/>
                </a:solidFill>
                <a:latin typeface="Arial" charset="0"/>
              </a:rPr>
            </a:br>
            <a:r>
              <a:rPr lang="pt-BR" altLang="pt-BR" sz="2800" b="1" dirty="0" smtClean="0">
                <a:solidFill>
                  <a:srgbClr val="0000FF"/>
                </a:solidFill>
                <a:latin typeface="Arial" charset="0"/>
              </a:rPr>
              <a:t>PRIORIDADES COMPETITIVAS</a:t>
            </a:r>
            <a:br>
              <a:rPr lang="pt-BR" altLang="pt-BR" sz="2800" b="1" dirty="0" smtClean="0">
                <a:solidFill>
                  <a:srgbClr val="0000FF"/>
                </a:solidFill>
                <a:latin typeface="Arial" charset="0"/>
              </a:rPr>
            </a:br>
            <a:r>
              <a:rPr lang="pt-BR" altLang="pt-BR" sz="2800" b="1" dirty="0" smtClean="0">
                <a:solidFill>
                  <a:srgbClr val="0000FF"/>
                </a:solidFill>
                <a:latin typeface="Arial" charset="0"/>
              </a:rPr>
              <a:t>DA ESTRATÉGIA DE MANUFATURA</a:t>
            </a:r>
            <a:endParaRPr lang="pt-BR" altLang="pt-BR" sz="2800" dirty="0" smtClean="0">
              <a:solidFill>
                <a:srgbClr val="0000FF"/>
              </a:solidFill>
              <a:latin typeface="Arial" charset="0"/>
            </a:endParaRPr>
          </a:p>
        </p:txBody>
      </p:sp>
      <p:graphicFrame>
        <p:nvGraphicFramePr>
          <p:cNvPr id="4" name="Group 24"/>
          <p:cNvGraphicFramePr>
            <a:graphicFrameLocks/>
          </p:cNvGraphicFramePr>
          <p:nvPr>
            <p:extLst>
              <p:ext uri="{D42A27DB-BD31-4B8C-83A1-F6EECF244321}">
                <p14:modId xmlns:p14="http://schemas.microsoft.com/office/powerpoint/2010/main" val="1739593873"/>
              </p:ext>
            </p:extLst>
          </p:nvPr>
        </p:nvGraphicFramePr>
        <p:xfrm>
          <a:off x="35496" y="3714973"/>
          <a:ext cx="9073008" cy="1946275"/>
        </p:xfrm>
        <a:graphic>
          <a:graphicData uri="http://schemas.openxmlformats.org/drawingml/2006/table">
            <a:tbl>
              <a:tblPr/>
              <a:tblGrid>
                <a:gridCol w="2304479"/>
                <a:gridCol w="1439863"/>
                <a:gridCol w="1800225"/>
                <a:gridCol w="1800249"/>
                <a:gridCol w="1728192"/>
              </a:tblGrid>
              <a:tr h="70126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chemeClr val="bg1"/>
                        </a:solidFill>
                        <a:effectLst/>
                        <a:latin typeface="Arial" charset="0"/>
                      </a:endParaRPr>
                    </a:p>
                  </a:txBody>
                  <a:tcPr marT="45735" marB="4573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000099"/>
                          </a:solidFill>
                          <a:effectLst/>
                          <a:latin typeface="Arial" charset="0"/>
                        </a:rPr>
                        <a:t>Qualidade</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CC3300"/>
                          </a:solidFill>
                          <a:effectLst/>
                          <a:latin typeface="Arial" charset="0"/>
                        </a:rPr>
                        <a:t>Desempenho das entregas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006600"/>
                          </a:solidFill>
                          <a:effectLst/>
                          <a:latin typeface="Arial" charset="0"/>
                        </a:rPr>
                        <a:t>Flexibilidade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1" i="0" u="none" strike="noStrike" cap="none" normalizeH="0" baseline="0" dirty="0" smtClean="0">
                          <a:ln>
                            <a:noFill/>
                          </a:ln>
                          <a:solidFill>
                            <a:srgbClr val="660066"/>
                          </a:solidFill>
                          <a:effectLst/>
                          <a:latin typeface="Arial" charset="0"/>
                        </a:rPr>
                        <a:t>Custo </a:t>
                      </a:r>
                    </a:p>
                  </a:txBody>
                  <a:tcPr marT="45735" marB="4573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4500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pt-BR" sz="1800" b="1"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pt-BR" sz="1800" b="1" i="0" u="none" strike="noStrike" cap="none" normalizeH="0" baseline="0" dirty="0" smtClean="0">
                          <a:ln>
                            <a:noFill/>
                          </a:ln>
                          <a:solidFill>
                            <a:schemeClr val="tx1"/>
                          </a:solidFill>
                          <a:effectLst/>
                          <a:latin typeface="Arial" charset="0"/>
                        </a:rPr>
                        <a:t>Aprendizagem organizacional</a:t>
                      </a:r>
                    </a:p>
                  </a:txBody>
                  <a:tcPr marT="45735" marB="4573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smtClean="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smtClean="0">
                          <a:ln>
                            <a:noFill/>
                          </a:ln>
                          <a:solidFill>
                            <a:srgbClr val="000099"/>
                          </a:solidFill>
                          <a:effectLst/>
                          <a:latin typeface="Arial" charset="0"/>
                        </a:rPr>
                        <a:t>A,  B,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CC33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CC3300"/>
                          </a:solidFill>
                          <a:effectLst/>
                          <a:latin typeface="Arial" charset="0"/>
                        </a:rPr>
                        <a:t>A,  B,  C,  D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00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006600"/>
                          </a:solidFill>
                          <a:effectLst/>
                          <a:latin typeface="Arial" charset="0"/>
                        </a:rPr>
                        <a:t>A,  B </a:t>
                      </a:r>
                    </a:p>
                  </a:txBody>
                  <a:tcPr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pt-BR" sz="2000" b="0" i="0" u="none" strike="noStrike" cap="none" normalizeH="0" baseline="0" dirty="0" smtClean="0">
                        <a:ln>
                          <a:noFill/>
                        </a:ln>
                        <a:solidFill>
                          <a:srgbClr val="660066"/>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2000" b="0" i="0" u="none" strike="noStrike" cap="none" normalizeH="0" baseline="0" dirty="0" smtClean="0">
                          <a:ln>
                            <a:noFill/>
                          </a:ln>
                          <a:solidFill>
                            <a:srgbClr val="660066"/>
                          </a:solidFill>
                          <a:effectLst/>
                          <a:latin typeface="Arial" charset="0"/>
                        </a:rPr>
                        <a:t>A,  B,  C,  D </a:t>
                      </a:r>
                    </a:p>
                  </a:txBody>
                  <a:tcPr marT="45735" marB="4573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22878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14"/>
          <p:cNvSpPr>
            <a:spLocks noGrp="1"/>
          </p:cNvSpPr>
          <p:nvPr>
            <p:ph type="sldNum" sz="quarter" idx="12"/>
          </p:nvPr>
        </p:nvSpPr>
        <p:spPr>
          <a:xfrm>
            <a:off x="8100392" y="6356350"/>
            <a:ext cx="586408" cy="365125"/>
          </a:xfrm>
        </p:spPr>
        <p:txBody>
          <a:bodyPr/>
          <a:lstStyle/>
          <a:p>
            <a:fld id="{B92B09ED-5DCD-4173-ADD3-38C51F4AE414}" type="slidenum">
              <a:rPr lang="pt-BR" sz="1600" b="1" smtClean="0">
                <a:solidFill>
                  <a:schemeClr val="tx1"/>
                </a:solidFill>
                <a:latin typeface="+mj-lt"/>
              </a:rPr>
              <a:t>98</a:t>
            </a:fld>
            <a:endParaRPr lang="pt-BR" sz="1600" b="1">
              <a:solidFill>
                <a:schemeClr val="tx1"/>
              </a:solidFill>
              <a:latin typeface="+mj-lt"/>
            </a:endParaRPr>
          </a:p>
        </p:txBody>
      </p:sp>
      <p:sp>
        <p:nvSpPr>
          <p:cNvPr id="3" name="Rectangle 2"/>
          <p:cNvSpPr>
            <a:spLocks noGrp="1" noChangeArrowheads="1"/>
          </p:cNvSpPr>
          <p:nvPr>
            <p:ph type="title"/>
          </p:nvPr>
        </p:nvSpPr>
        <p:spPr>
          <a:xfrm>
            <a:off x="381000" y="606698"/>
            <a:ext cx="8305800" cy="1295400"/>
          </a:xfrm>
        </p:spPr>
        <p:txBody>
          <a:bodyPr>
            <a:normAutofit fontScale="90000"/>
          </a:bodyPr>
          <a:lstStyle/>
          <a:p>
            <a:pPr algn="ctr" eaLnBrk="1" hangingPunct="1"/>
            <a:r>
              <a:rPr lang="pt-BR" altLang="pt-BR" sz="2800" b="1" smtClean="0">
                <a:solidFill>
                  <a:srgbClr val="0000FF"/>
                </a:solidFill>
                <a:latin typeface="Arial" charset="0"/>
              </a:rPr>
              <a:t>APRENDIZAGEM ORGANIZACIONAL E</a:t>
            </a:r>
            <a:br>
              <a:rPr lang="pt-BR" altLang="pt-BR" sz="2800" b="1" smtClean="0">
                <a:solidFill>
                  <a:srgbClr val="0000FF"/>
                </a:solidFill>
                <a:latin typeface="Arial" charset="0"/>
              </a:rPr>
            </a:br>
            <a:r>
              <a:rPr lang="pt-BR" altLang="pt-BR" sz="2800" b="1" smtClean="0">
                <a:solidFill>
                  <a:srgbClr val="0000FF"/>
                </a:solidFill>
                <a:latin typeface="Arial" charset="0"/>
              </a:rPr>
              <a:t>PRIORIDADES COMPETITIVAS</a:t>
            </a:r>
            <a:br>
              <a:rPr lang="pt-BR" altLang="pt-BR" sz="2800" b="1" smtClean="0">
                <a:solidFill>
                  <a:srgbClr val="0000FF"/>
                </a:solidFill>
                <a:latin typeface="Arial" charset="0"/>
              </a:rPr>
            </a:br>
            <a:r>
              <a:rPr lang="pt-BR" altLang="pt-BR" sz="2800" b="1" smtClean="0">
                <a:solidFill>
                  <a:srgbClr val="0000FF"/>
                </a:solidFill>
                <a:latin typeface="Arial" charset="0"/>
              </a:rPr>
              <a:t>DA ESTRATÉGIA DE MANUFATURA</a:t>
            </a:r>
          </a:p>
        </p:txBody>
      </p:sp>
      <p:sp>
        <p:nvSpPr>
          <p:cNvPr id="4" name="Rectangle 3"/>
          <p:cNvSpPr>
            <a:spLocks noChangeArrowheads="1"/>
          </p:cNvSpPr>
          <p:nvPr/>
        </p:nvSpPr>
        <p:spPr bwMode="auto">
          <a:xfrm>
            <a:off x="395288" y="1989410"/>
            <a:ext cx="83534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FF3300"/>
                </a:solidFill>
              </a:rPr>
              <a:t>Apesar de somente as empresas A e C se mostrarem explicitamente preocupadas com a aprendizagem organizacional, todas as empresas utilizavam seus conceitos em sua gestão </a:t>
            </a:r>
          </a:p>
          <a:p>
            <a:pPr algn="l" eaLnBrk="1" hangingPunct="1"/>
            <a:endParaRPr kumimoji="0" lang="pt-BR" altLang="pt-BR" sz="2000" dirty="0">
              <a:solidFill>
                <a:srgbClr val="FF3300"/>
              </a:solidFill>
              <a:cs typeface="Times New Roman" pitchFamily="18" charset="0"/>
            </a:endParaRPr>
          </a:p>
          <a:p>
            <a:pPr algn="l"/>
            <a:r>
              <a:rPr kumimoji="0" lang="pt-BR" altLang="pt-BR" sz="2000" dirty="0">
                <a:solidFill>
                  <a:srgbClr val="008000"/>
                </a:solidFill>
              </a:rPr>
              <a:t>Para as empresas A e B, a aprendizagem organizacional ocorria em processos de negócios coordenados por todas as subáreas da manufatura </a:t>
            </a:r>
          </a:p>
          <a:p>
            <a:pPr algn="l"/>
            <a:endParaRPr kumimoji="0" lang="pt-BR" altLang="pt-BR" sz="2000" dirty="0">
              <a:solidFill>
                <a:srgbClr val="008000"/>
              </a:solidFill>
            </a:endParaRPr>
          </a:p>
          <a:p>
            <a:pPr algn="l"/>
            <a:r>
              <a:rPr kumimoji="0" lang="pt-BR" altLang="pt-BR" sz="2000" dirty="0">
                <a:solidFill>
                  <a:srgbClr val="660066"/>
                </a:solidFill>
              </a:rPr>
              <a:t>Na empresa D ela ocorria somente em processos de negócios relacionados às prioridades competitivas de qualidade e desempenho das entregas</a:t>
            </a:r>
          </a:p>
          <a:p>
            <a:pPr algn="l"/>
            <a:endParaRPr kumimoji="0" lang="pt-BR" altLang="pt-BR" sz="2000" dirty="0">
              <a:solidFill>
                <a:srgbClr val="660066"/>
              </a:solidFill>
            </a:endParaRPr>
          </a:p>
          <a:p>
            <a:pPr algn="l"/>
            <a:r>
              <a:rPr kumimoji="0" lang="pt-BR" altLang="pt-BR" sz="2000" dirty="0"/>
              <a:t>Para a empresa C, a área de logística era a única subárea da manufatura que realizava a aprendizagem organizacional, de forma coerente com a gestão estratégia de negócios</a:t>
            </a:r>
          </a:p>
        </p:txBody>
      </p:sp>
    </p:spTree>
    <p:extLst>
      <p:ext uri="{BB962C8B-B14F-4D97-AF65-F5344CB8AC3E}">
        <p14:creationId xmlns:p14="http://schemas.microsoft.com/office/powerpoint/2010/main" val="85796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ço Reservado para Número de Slide 26"/>
          <p:cNvSpPr>
            <a:spLocks noGrp="1"/>
          </p:cNvSpPr>
          <p:nvPr>
            <p:ph type="sldNum" sz="quarter" idx="12"/>
          </p:nvPr>
        </p:nvSpPr>
        <p:spPr>
          <a:xfrm>
            <a:off x="8172400" y="6356350"/>
            <a:ext cx="514400" cy="365125"/>
          </a:xfrm>
        </p:spPr>
        <p:txBody>
          <a:bodyPr/>
          <a:lstStyle/>
          <a:p>
            <a:fld id="{B92B09ED-5DCD-4173-ADD3-38C51F4AE414}" type="slidenum">
              <a:rPr lang="pt-BR" sz="1600" b="1" smtClean="0">
                <a:solidFill>
                  <a:schemeClr val="tx1"/>
                </a:solidFill>
                <a:latin typeface="+mj-lt"/>
              </a:rPr>
              <a:t>99</a:t>
            </a:fld>
            <a:endParaRPr lang="pt-BR" sz="1600" b="1" dirty="0">
              <a:solidFill>
                <a:schemeClr val="tx1"/>
              </a:solidFill>
              <a:latin typeface="+mj-lt"/>
            </a:endParaRPr>
          </a:p>
        </p:txBody>
      </p:sp>
      <p:sp>
        <p:nvSpPr>
          <p:cNvPr id="3" name="Rectangle 2"/>
          <p:cNvSpPr>
            <a:spLocks noGrp="1" noChangeArrowheads="1"/>
          </p:cNvSpPr>
          <p:nvPr>
            <p:ph type="title"/>
          </p:nvPr>
        </p:nvSpPr>
        <p:spPr>
          <a:xfrm>
            <a:off x="381000" y="958875"/>
            <a:ext cx="8305800" cy="1295400"/>
          </a:xfrm>
        </p:spPr>
        <p:txBody>
          <a:bodyPr>
            <a:normAutofit fontScale="90000"/>
          </a:bodyPr>
          <a:lstStyle/>
          <a:p>
            <a:pPr algn="ctr" eaLnBrk="1" hangingPunct="1"/>
            <a:r>
              <a:rPr lang="pt-BR" altLang="pt-BR" sz="2800" b="1" smtClean="0">
                <a:solidFill>
                  <a:srgbClr val="0000FF"/>
                </a:solidFill>
                <a:latin typeface="Arial" charset="0"/>
              </a:rPr>
              <a:t>APRENDIZAGEM ORGANIZACIONAL E</a:t>
            </a:r>
            <a:br>
              <a:rPr lang="pt-BR" altLang="pt-BR" sz="2800" b="1" smtClean="0">
                <a:solidFill>
                  <a:srgbClr val="0000FF"/>
                </a:solidFill>
                <a:latin typeface="Arial" charset="0"/>
              </a:rPr>
            </a:br>
            <a:r>
              <a:rPr lang="pt-BR" altLang="pt-BR" sz="2800" b="1" smtClean="0">
                <a:solidFill>
                  <a:srgbClr val="0000FF"/>
                </a:solidFill>
                <a:latin typeface="Arial" charset="0"/>
              </a:rPr>
              <a:t>PRIORIDADES COMPETITIVAS</a:t>
            </a:r>
            <a:br>
              <a:rPr lang="pt-BR" altLang="pt-BR" sz="2800" b="1" smtClean="0">
                <a:solidFill>
                  <a:srgbClr val="0000FF"/>
                </a:solidFill>
                <a:latin typeface="Arial" charset="0"/>
              </a:rPr>
            </a:br>
            <a:r>
              <a:rPr lang="pt-BR" altLang="pt-BR" sz="2800" b="1" smtClean="0">
                <a:solidFill>
                  <a:srgbClr val="0000FF"/>
                </a:solidFill>
                <a:latin typeface="Arial" charset="0"/>
              </a:rPr>
              <a:t>DA ESTRATÉGIA DE MANUFATURA</a:t>
            </a:r>
          </a:p>
        </p:txBody>
      </p:sp>
      <p:sp>
        <p:nvSpPr>
          <p:cNvPr id="4" name="Rectangle 3"/>
          <p:cNvSpPr>
            <a:spLocks noChangeArrowheads="1"/>
          </p:cNvSpPr>
          <p:nvPr/>
        </p:nvSpPr>
        <p:spPr bwMode="auto">
          <a:xfrm>
            <a:off x="395288" y="2709887"/>
            <a:ext cx="83534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Arial" charset="0"/>
              </a:defRPr>
            </a:lvl1pPr>
            <a:lvl2pPr marL="742950" indent="-285750" eaLnBrk="0" hangingPunct="0">
              <a:defRPr kumimoji="1" sz="2800" b="1">
                <a:solidFill>
                  <a:schemeClr val="tx1"/>
                </a:solidFill>
                <a:latin typeface="Arial" charset="0"/>
              </a:defRPr>
            </a:lvl2pPr>
            <a:lvl3pPr marL="1143000" indent="-228600" eaLnBrk="0" hangingPunct="0">
              <a:defRPr kumimoji="1" sz="2800" b="1">
                <a:solidFill>
                  <a:schemeClr val="tx1"/>
                </a:solidFill>
                <a:latin typeface="Arial" charset="0"/>
              </a:defRPr>
            </a:lvl3pPr>
            <a:lvl4pPr marL="1600200" indent="-228600" eaLnBrk="0" hangingPunct="0">
              <a:defRPr kumimoji="1" sz="2800" b="1">
                <a:solidFill>
                  <a:schemeClr val="tx1"/>
                </a:solidFill>
                <a:latin typeface="Arial" charset="0"/>
              </a:defRPr>
            </a:lvl4pPr>
            <a:lvl5pPr marL="2057400" indent="-228600" eaLnBrk="0" hangingPunct="0">
              <a:defRPr kumimoji="1" sz="2800" b="1">
                <a:solidFill>
                  <a:schemeClr val="tx1"/>
                </a:solidFill>
                <a:latin typeface="Arial" charset="0"/>
              </a:defRPr>
            </a:lvl5pPr>
            <a:lvl6pPr marL="2514600" indent="-228600" algn="ctr" eaLnBrk="0" fontAlgn="base" hangingPunct="0">
              <a:spcBef>
                <a:spcPct val="0"/>
              </a:spcBef>
              <a:spcAft>
                <a:spcPct val="0"/>
              </a:spcAft>
              <a:defRPr kumimoji="1" sz="2800" b="1">
                <a:solidFill>
                  <a:schemeClr val="tx1"/>
                </a:solidFill>
                <a:latin typeface="Arial" charset="0"/>
              </a:defRPr>
            </a:lvl6pPr>
            <a:lvl7pPr marL="2971800" indent="-228600" algn="ctr" eaLnBrk="0" fontAlgn="base" hangingPunct="0">
              <a:spcBef>
                <a:spcPct val="0"/>
              </a:spcBef>
              <a:spcAft>
                <a:spcPct val="0"/>
              </a:spcAft>
              <a:defRPr kumimoji="1" sz="2800" b="1">
                <a:solidFill>
                  <a:schemeClr val="tx1"/>
                </a:solidFill>
                <a:latin typeface="Arial" charset="0"/>
              </a:defRPr>
            </a:lvl7pPr>
            <a:lvl8pPr marL="3429000" indent="-228600" algn="ctr" eaLnBrk="0" fontAlgn="base" hangingPunct="0">
              <a:spcBef>
                <a:spcPct val="0"/>
              </a:spcBef>
              <a:spcAft>
                <a:spcPct val="0"/>
              </a:spcAft>
              <a:defRPr kumimoji="1" sz="2800" b="1">
                <a:solidFill>
                  <a:schemeClr val="tx1"/>
                </a:solidFill>
                <a:latin typeface="Arial" charset="0"/>
              </a:defRPr>
            </a:lvl8pPr>
            <a:lvl9pPr marL="3886200" indent="-228600" algn="ctr" eaLnBrk="0" fontAlgn="base" hangingPunct="0">
              <a:spcBef>
                <a:spcPct val="0"/>
              </a:spcBef>
              <a:spcAft>
                <a:spcPct val="0"/>
              </a:spcAft>
              <a:defRPr kumimoji="1" sz="2800" b="1">
                <a:solidFill>
                  <a:schemeClr val="tx1"/>
                </a:solidFill>
                <a:latin typeface="Arial" charset="0"/>
              </a:defRPr>
            </a:lvl9pPr>
          </a:lstStyle>
          <a:p>
            <a:pPr algn="l" eaLnBrk="1" hangingPunct="1"/>
            <a:r>
              <a:rPr kumimoji="0" lang="pt-BR" altLang="pt-BR" sz="2000" dirty="0">
                <a:solidFill>
                  <a:srgbClr val="CC3300"/>
                </a:solidFill>
              </a:rPr>
              <a:t>A fusão do trabalho gerencial e operacional possibilitou uma compreensão global da gestão de negócios</a:t>
            </a:r>
          </a:p>
          <a:p>
            <a:pPr algn="l" eaLnBrk="1" hangingPunct="1"/>
            <a:endParaRPr kumimoji="0" lang="pt-BR" altLang="pt-BR" sz="2000" dirty="0">
              <a:solidFill>
                <a:srgbClr val="CC3300"/>
              </a:solidFill>
              <a:cs typeface="Times New Roman" pitchFamily="18" charset="0"/>
            </a:endParaRPr>
          </a:p>
          <a:p>
            <a:pPr algn="l"/>
            <a:r>
              <a:rPr kumimoji="0" lang="pt-BR" altLang="pt-BR" sz="2000" dirty="0">
                <a:solidFill>
                  <a:srgbClr val="008000"/>
                </a:solidFill>
              </a:rPr>
              <a:t>As atividades de todas as áreas da manufatura passaram a ser de responsabilidade de toda a organização, assim como passaram a envolver, de forma sistêmica, fornecedores de tecnologia e de materiais e clientes</a:t>
            </a:r>
          </a:p>
          <a:p>
            <a:pPr algn="l"/>
            <a:endParaRPr kumimoji="0" lang="pt-BR" altLang="pt-BR" sz="2000" dirty="0">
              <a:solidFill>
                <a:srgbClr val="008000"/>
              </a:solidFill>
            </a:endParaRPr>
          </a:p>
          <a:p>
            <a:pPr algn="l"/>
            <a:r>
              <a:rPr kumimoji="0" lang="pt-BR" altLang="pt-BR" sz="2000" dirty="0">
                <a:solidFill>
                  <a:srgbClr val="7030A0"/>
                </a:solidFill>
              </a:rPr>
              <a:t>A reestruturação organizacional ocorrida nas empresas favoreceu muito o compartilhamento de visões e o estabelecimento de objetivos comuns dentro das organizações</a:t>
            </a:r>
          </a:p>
        </p:txBody>
      </p:sp>
    </p:spTree>
    <p:extLst>
      <p:ext uri="{BB962C8B-B14F-4D97-AF65-F5344CB8AC3E}">
        <p14:creationId xmlns:p14="http://schemas.microsoft.com/office/powerpoint/2010/main" val="1950268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6851</Words>
  <Application>Microsoft Office PowerPoint</Application>
  <PresentationFormat>Apresentação na tela (4:3)</PresentationFormat>
  <Paragraphs>1015</Paragraphs>
  <Slides>107</Slides>
  <Notes>8</Notes>
  <HiddenSlides>0</HiddenSlides>
  <MMClips>0</MMClips>
  <ScaleCrop>false</ScaleCrop>
  <HeadingPairs>
    <vt:vector size="4" baseType="variant">
      <vt:variant>
        <vt:lpstr>Tema</vt:lpstr>
      </vt:variant>
      <vt:variant>
        <vt:i4>2</vt:i4>
      </vt:variant>
      <vt:variant>
        <vt:lpstr>Títulos de slides</vt:lpstr>
      </vt:variant>
      <vt:variant>
        <vt:i4>107</vt:i4>
      </vt:variant>
    </vt:vector>
  </HeadingPairs>
  <TitlesOfParts>
    <vt:vector size="109" baseType="lpstr">
      <vt:lpstr>Tema do Office</vt:lpstr>
      <vt:lpstr>Personalizar design</vt:lpstr>
      <vt:lpstr>Apresentação do PowerPoint</vt:lpstr>
      <vt:lpstr>Apresentação do PowerPoint</vt:lpstr>
      <vt:lpstr>ESTÁGIO DE ESPECIALIZAÇÃO FUNCIONAL DAS EMPRESAS</vt:lpstr>
      <vt:lpstr>GESTÃO DE RECURSOS HUMANOS NA ESPECIALIZAÇÃO FUNCIONAL</vt:lpstr>
      <vt:lpstr>GESTÃO DE RECURSOS HUMANOS NA ESPECIALIZAÇÃO FUNCIONAL</vt:lpstr>
      <vt:lpstr>GESTÃO DE RECURSOS HUMANOS NA ESPECIALIZAÇÃO FUNCIONAL</vt:lpstr>
      <vt:lpstr>GESTÃO DA PRODUÇÃO NA ESPECIALIZAÇÃO FUNCIONAL</vt:lpstr>
      <vt:lpstr>GESTÃO DA PRODUÇÃO NA ESPECIALIZAÇÃO FUNCIONAL</vt:lpstr>
      <vt:lpstr>INOVAÇÃO TECNOLÓGICA SEQUENCIAL </vt:lpstr>
      <vt:lpstr>ESTÁGIO DE DIVISIONALIZAÇÃO DAS EMPRESAS</vt:lpstr>
      <vt:lpstr>ESTÁGIO DE DIVISIONALIZAÇÃO DAS EMPRESAS</vt:lpstr>
      <vt:lpstr>ESTÁGIO DE DIVISIONALIZAÇÃO DAS EMPRESAS</vt:lpstr>
      <vt:lpstr>GESTÃO DE RECURSOS HUMANOS NA DIVISIONALIZAÇÃO</vt:lpstr>
      <vt:lpstr>GESTÃO DE RECURSOS HUMANOS NA DIVISIONALIZAÇÃO</vt:lpstr>
      <vt:lpstr>GESTÃO DA PRODUÇÃO  NA DIVISIONALIZAÇÃO</vt:lpstr>
      <vt:lpstr>GESTÃO DA PRODUÇÃO NA DIVISIONALIZAÇÃO</vt:lpstr>
      <vt:lpstr>Apresentação do PowerPoint</vt:lpstr>
      <vt:lpstr>Apresentação do PowerPoint</vt:lpstr>
      <vt:lpstr>Apresentação do PowerPoint</vt:lpstr>
      <vt:lpstr>ESTRATÉGIAS PRESENTES NA GESTÃO DE EMPRESAS MANUFATUREIRAS </vt:lpstr>
      <vt:lpstr>ESTRATÉGIAS COMPETITIVAS GENÉRICAS </vt:lpstr>
      <vt:lpstr>PRIORIDADES COMPETITIVAS E PRINCIPAIS DEMANDAS DO MERCADO</vt:lpstr>
      <vt:lpstr>PRIORIDADES COMPETITIVAS E PRINCIPAIS DEMANDAS DO MERCADOS</vt:lpstr>
      <vt:lpstr>GESTÃO ESTRATÉGICA DE RECURSOS HUMANOS</vt:lpstr>
      <vt:lpstr>HORIZONTALIZAÇÃO ORGANIZACIONAL </vt:lpstr>
      <vt:lpstr>CONSTITUIÇÃO DE REDE DE TRABALHO BASEADA EM EQUIPES </vt:lpstr>
      <vt:lpstr>CONSTITUIÇÃO DE REDE DE TRABALHO BASEADA EM EQUIPES </vt:lpstr>
      <vt:lpstr>CONSTITUIÇÃO DE REDE DE TRABALHO BASEADA EM EQUIPES </vt:lpstr>
      <vt:lpstr>CONSTITUIÇÃO DE REDE DE TRABALHO BASEADA EM EQUIPES </vt:lpstr>
      <vt:lpstr>APRENDIZAGEM ORGANIZACIONAL </vt:lpstr>
      <vt:lpstr>APRENDIZAGEM ORGANIZACIONAL </vt:lpstr>
      <vt:lpstr>APRENDIZAGEM ORGANIZACIONAL </vt:lpstr>
      <vt:lpstr>APRENDIZAGEM ORGANIZACIONAL </vt:lpstr>
      <vt:lpstr>APRENDIZAGEM VIVENCIAL </vt:lpstr>
      <vt:lpstr>APRENDIZAGEM ORGANIZACIONAL </vt:lpstr>
      <vt:lpstr>DEFINIÇÃO DE CULTURA ORGANIZACIONAL</vt:lpstr>
      <vt:lpstr>VALORES ORGANIZACIONAIS</vt:lpstr>
      <vt:lpstr>VALORES ORGANIZACIONAIS</vt:lpstr>
      <vt:lpstr>IDENTIFICAÇÃO COM A EMPRESA </vt:lpstr>
      <vt:lpstr>PROCESSO DE COMUNICAÇÃO </vt:lpstr>
      <vt:lpstr>VALORIZAÇÃO E RESPEITO AOS FUNCIONÁRIOS </vt:lpstr>
      <vt:lpstr>MECANISMOS DE COORDENAÇÃO DO TRABALHO </vt:lpstr>
      <vt:lpstr>VALORES ORGANIZACIONAIS E AJUSTAMENTO MÚTUO </vt:lpstr>
      <vt:lpstr>GESTÃO DA CULTURA ORGANIZACIONAL</vt:lpstr>
      <vt:lpstr>PESQUISA DE CLIMA ORGANIZACIONAL</vt:lpstr>
      <vt:lpstr>GESTÃO DA CULTURA ORGANIZACIONAL </vt:lpstr>
      <vt:lpstr>GESTÃO DA CULTURA ORGANIZACIONAL </vt:lpstr>
      <vt:lpstr>Apresentação do PowerPoint</vt:lpstr>
      <vt:lpstr>Apresentação do PowerPoint</vt:lpstr>
      <vt:lpstr>Apresentação do PowerPoint</vt:lpstr>
      <vt:lpstr>Apresentação do PowerPoint</vt:lpstr>
      <vt:lpstr>GESTÃO DE NEGÓCIOS &amp; RECURSOS HUMANOS</vt:lpstr>
      <vt:lpstr>RENOVAÇÃO DA GESTÃO DE RECURSOS HUMANOS COM BASE NAS DIMENSÕES COMPETITIVAS DESSA ESTRATÉGIA FUNCIONAL</vt:lpstr>
      <vt:lpstr>Apresentação do PowerPoint</vt:lpstr>
      <vt:lpstr>Apresentação do PowerPoint</vt:lpstr>
      <vt:lpstr>CICLO PRODUTIVO</vt:lpstr>
      <vt:lpstr>ATIVIDADES DA ÁREA FUNCIONAL DE PRODUÇÃO</vt:lpstr>
      <vt:lpstr>ATIVIDADES DA ÁREA FUNCIONAL DE PRODUÇÃO</vt:lpstr>
      <vt:lpstr>PRIORIDADES COMPETITIVAS E PRINCIPAIS DEMANDAS DO MERCADO</vt:lpstr>
      <vt:lpstr>PRIORIDADES COMPETITIVAS E PRINCIPAIS DEMANDAS DO MERCADOS</vt:lpstr>
      <vt:lpstr>AS ESTRATÉGIAS COMPETITIVAS E AS PRIORIDADES COMPETITIVAS DAS OPERAÇÕES</vt:lpstr>
      <vt:lpstr> FLUXO TÍPICO DA ENGENHARIA SIMULTÂNEA </vt:lpstr>
      <vt:lpstr>DUAS CARATERÍSTICAS DA  GESTÃO SIMULTÂNEA DA MANUFATURA </vt:lpstr>
      <vt:lpstr>Apresentação do PowerPoint</vt:lpstr>
      <vt:lpstr>ESTRATÉGIA  DE REDUÇÃO DE CUSTO OU DE EXCELÊNCIA OPERACIONAL</vt:lpstr>
      <vt:lpstr>ESTRATÉGIAS DE NEGÓCIOS EM REDUÇÃO DE CUSTO</vt:lpstr>
      <vt:lpstr>ESTRATÉGIAS DE NEGÓCIOS EM REDUÇÃO DE CUSTO</vt:lpstr>
      <vt:lpstr>ESTRATÉGIAS DE NEGÓCIOS EM REDUÇÃO DE CUSTO</vt:lpstr>
      <vt:lpstr>ESTRATÉGIAS DE NEGÓCIOS EM QUALIDADE</vt:lpstr>
      <vt:lpstr>ESTRATÉGIAS DE NEGÓCIOS EM QUALIDADE</vt:lpstr>
      <vt:lpstr>ALINHAMENTO DE RECURSOS HUMANOS À PRIORIDADE COMPETITIVA  DE QUALIDADE</vt:lpstr>
      <vt:lpstr>RELAÇÃO ENTRE DESEMPENHO DAS ENTREGAS E LOGÍSTICA E A GESTÃO DE RECURSOS HUMANOS</vt:lpstr>
      <vt:lpstr>ALINHAMENTO DE RECURSOS HUMANOS À PRIORIDADE COMPETITIVA  DE FLEXIBILIDADE</vt:lpstr>
      <vt:lpstr>ALINHAMENTO DE RECURSOS HUMANOS À PRIORIDADE COMPETITIVA  DE FLEXIBILIDADE</vt:lpstr>
      <vt:lpstr>ESTRATÉGIAS DE NEGÓCIOS EM INOVAÇÃO</vt:lpstr>
      <vt:lpstr>ESTRATÉGIAS DE NEGÓCIOS EM INOVAÇÃO</vt:lpstr>
      <vt:lpstr>MODELOS MENTAIS DOS RECURSOS HUMANOS RELACIONADOS À INOVAÇÃO E LIDERANÇA EM PRODUTO</vt:lpstr>
      <vt:lpstr>Apresentação do PowerPoint</vt:lpstr>
      <vt:lpstr>ORDENAÇÃO PRIORIDADES COMPETITIVAS EMPRESA B </vt:lpstr>
      <vt:lpstr>ORDENAÇÃO PRIORIDADES COMPETITIVAS EMPRESA B </vt:lpstr>
      <vt:lpstr>ORDENAÇÃO PRIORIDADES COMPETITIVAS EMPRESA B </vt:lpstr>
      <vt:lpstr>ORDENAÇÃO PRIORIDADES COMPETITIVAS EMPRESA B </vt:lpstr>
      <vt:lpstr>ORDENAÇÃO PRIORIDADES COMPETITIVAS EMPRESA C </vt:lpstr>
      <vt:lpstr>ORDENAÇÃO PRIORIDADES COMPETITIVAS EMPRESA C </vt:lpstr>
      <vt:lpstr>ORDENAÇÃO PRIORIDADES COMPETITIVAS EMPRESA C </vt:lpstr>
      <vt:lpstr>ORDENAÇÃO PRIORIDADES COMPETITIVAS EMPRESA C </vt:lpstr>
      <vt:lpstr>ORDENAÇÃO PRIORIDADES COMPETITIVAS EMPRESA D </vt:lpstr>
      <vt:lpstr>ORDENAÇÃO PRIORIDADES COMPETITIVAS EMPRESA D </vt:lpstr>
      <vt:lpstr>ORDENAÇÃO PRIORIDADES COMPETITIVAS EMPRESA D </vt:lpstr>
      <vt:lpstr>ORDENAÇÃO PRIORIDADES COMPETITIVAS EMPRESA D </vt:lpstr>
      <vt:lpstr>Apresentação do PowerPoint</vt:lpstr>
      <vt:lpstr>CONSTITUIÇÃO DE REDE DE EQUIPES E PRIORIDADES COMPETITIVAS DA ESTRATÉGIA DE MANUFATURA</vt:lpstr>
      <vt:lpstr>CONSTITUIÇÃO DE REDE DE EQUIPES E PRIORIDADES COMPETITIVAS DA ESTRATÉGIA DE MANUFATURA</vt:lpstr>
      <vt:lpstr>EQUIPE GESTORA DAS UNIDADES DE NEGÓCIOS</vt:lpstr>
      <vt:lpstr>CONSTITUIÇÃO DE REDE DE EQUIPES E PRIORIDADES COMPETITIVAS DA ESTRATÉGIA DE MANUFATURA</vt:lpstr>
      <vt:lpstr>CONSTITUIÇÃO DE REDE DE EQUIPES E PRIORIDADES COMPETITIVAS DA ESTRATÉGIA DE MANUFATURA</vt:lpstr>
      <vt:lpstr>APRENDIZAGEM ORGANIZACIONAL E PRIORIDADES COMPETITIVAS DA ESTRATÉGIA DE MANUFATURA</vt:lpstr>
      <vt:lpstr>APRENDIZAGEM ORGANIZACIONAL E PRIORIDADES COMPETITIVAS DA ESTRATÉGIA DE MANUFATURA</vt:lpstr>
      <vt:lpstr>APRENDIZAGEM ORGANIZACIONAL E PRIORIDADES COMPETITIVAS DA ESTRATÉGIA DE MANUFATURA</vt:lpstr>
      <vt:lpstr>APRENDIZAGEM ORGANIZACIONAL E PRIORIDADES COMPETITIVAS DA ESTRATÉGIA DE MANUFATURA</vt:lpstr>
      <vt:lpstr>GESTÃO DA CULTURA ORGANIZACIONAL E PRIORIDADES COMPETITIVAS DA ESTRATÉGIA DE MANUFATURA</vt:lpstr>
      <vt:lpstr>GESTÃO DA CULTURA ORGANIZACIONAL E PRIORIDADES COMPETITIVAS DA ESTRATÉGIA DE MANUFATURA</vt:lpstr>
      <vt:lpstr>GESTÃO DA CULTURA ORGANIZACIONAL E PRIORIDADES COMPETITIVAS DA ESTRATÉGIA DE MANUFATURA</vt:lpstr>
      <vt:lpstr>CONSIDERAÇÕES FINAIS</vt:lpstr>
      <vt:lpstr>CONSIDERAÇÕES FINAIS</vt:lpstr>
      <vt:lpstr> COMBINAÇÃO DAS DIMENSÕES COMPETITIVAS DA ESTRATÉGIA DE RECURSOS HUMANOS E  DAS PRIORIDADES COMPETITIVAS DA ESTRATÉGIA DE OPERAÇÕES</vt:lpstr>
      <vt:lpstr>COMBINAÇÃO DAS DIMENSÕES COMPETITIVAS DA ESTRATÉGIA DE RECURSOS HUMANOS E  DAS PRIORIDADES COMPETITIVAS DA ESTRATÉGIA DE OPERAÇÕES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comunicacao1</dc:creator>
  <cp:lastModifiedBy>almada</cp:lastModifiedBy>
  <cp:revision>75</cp:revision>
  <dcterms:created xsi:type="dcterms:W3CDTF">2013-12-11T18:35:22Z</dcterms:created>
  <dcterms:modified xsi:type="dcterms:W3CDTF">2020-10-19T15:19:10Z</dcterms:modified>
</cp:coreProperties>
</file>