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79" r:id="rId2"/>
    <p:sldId id="257" r:id="rId3"/>
    <p:sldId id="312" r:id="rId4"/>
    <p:sldId id="314" r:id="rId5"/>
    <p:sldId id="315" r:id="rId6"/>
    <p:sldId id="289" r:id="rId7"/>
    <p:sldId id="275" r:id="rId8"/>
    <p:sldId id="267" r:id="rId9"/>
    <p:sldId id="305" r:id="rId10"/>
    <p:sldId id="310" r:id="rId11"/>
    <p:sldId id="301" r:id="rId12"/>
    <p:sldId id="293" r:id="rId13"/>
    <p:sldId id="290" r:id="rId14"/>
    <p:sldId id="292" r:id="rId15"/>
    <p:sldId id="264" r:id="rId16"/>
    <p:sldId id="271" r:id="rId17"/>
    <p:sldId id="302" r:id="rId18"/>
    <p:sldId id="306" r:id="rId19"/>
    <p:sldId id="277" r:id="rId20"/>
    <p:sldId id="276" r:id="rId21"/>
    <p:sldId id="272" r:id="rId22"/>
    <p:sldId id="265" r:id="rId23"/>
    <p:sldId id="270" r:id="rId24"/>
    <p:sldId id="286" r:id="rId25"/>
    <p:sldId id="307" r:id="rId26"/>
    <p:sldId id="284" r:id="rId27"/>
    <p:sldId id="294" r:id="rId28"/>
    <p:sldId id="260" r:id="rId29"/>
    <p:sldId id="269" r:id="rId30"/>
    <p:sldId id="266" r:id="rId31"/>
    <p:sldId id="278" r:id="rId32"/>
    <p:sldId id="258" r:id="rId33"/>
    <p:sldId id="308" r:id="rId34"/>
    <p:sldId id="309" r:id="rId35"/>
    <p:sldId id="268" r:id="rId36"/>
    <p:sldId id="273" r:id="rId37"/>
    <p:sldId id="311" r:id="rId38"/>
    <p:sldId id="280" r:id="rId39"/>
    <p:sldId id="299" r:id="rId40"/>
    <p:sldId id="300" r:id="rId41"/>
    <p:sldId id="296" r:id="rId42"/>
    <p:sldId id="297" r:id="rId43"/>
    <p:sldId id="298" r:id="rId44"/>
    <p:sldId id="281" r:id="rId45"/>
    <p:sldId id="291" r:id="rId46"/>
    <p:sldId id="303" r:id="rId47"/>
    <p:sldId id="283" r:id="rId48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521415D9-36F7-43E2-AB2F-B90AF26B5E84}">
      <p14:sectionLst xmlns:p14="http://schemas.microsoft.com/office/powerpoint/2010/main">
        <p14:section name="Default Section" id="{48B22D7C-3DCD-4548-B666-ED9A5ADC7080}">
          <p14:sldIdLst>
            <p14:sldId id="279"/>
            <p14:sldId id="257"/>
            <p14:sldId id="312"/>
            <p14:sldId id="314"/>
            <p14:sldId id="315"/>
            <p14:sldId id="289"/>
            <p14:sldId id="275"/>
            <p14:sldId id="267"/>
            <p14:sldId id="305"/>
            <p14:sldId id="310"/>
            <p14:sldId id="301"/>
            <p14:sldId id="293"/>
            <p14:sldId id="290"/>
            <p14:sldId id="292"/>
            <p14:sldId id="264"/>
            <p14:sldId id="271"/>
            <p14:sldId id="302"/>
            <p14:sldId id="306"/>
            <p14:sldId id="277"/>
            <p14:sldId id="276"/>
            <p14:sldId id="272"/>
            <p14:sldId id="265"/>
            <p14:sldId id="270"/>
            <p14:sldId id="286"/>
            <p14:sldId id="307"/>
            <p14:sldId id="284"/>
            <p14:sldId id="294"/>
            <p14:sldId id="260"/>
            <p14:sldId id="269"/>
            <p14:sldId id="266"/>
            <p14:sldId id="278"/>
            <p14:sldId id="258"/>
            <p14:sldId id="308"/>
            <p14:sldId id="309"/>
            <p14:sldId id="268"/>
            <p14:sldId id="273"/>
            <p14:sldId id="311"/>
            <p14:sldId id="280"/>
            <p14:sldId id="299"/>
            <p14:sldId id="300"/>
            <p14:sldId id="296"/>
            <p14:sldId id="297"/>
            <p14:sldId id="298"/>
            <p14:sldId id="281"/>
            <p14:sldId id="291"/>
            <p14:sldId id="303"/>
            <p14:sldId id="283"/>
          </p14:sldIdLst>
        </p14:section>
        <p14:section name="Untitled Section" id="{553A526C-4BED-104E-B60D-3E38503DD79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9193"/>
    <a:srgbClr val="00FA00"/>
    <a:srgbClr val="FCF5FA"/>
    <a:srgbClr val="009051"/>
    <a:srgbClr val="FFF4EB"/>
    <a:srgbClr val="945200"/>
    <a:srgbClr val="FFFFFF"/>
    <a:srgbClr val="FFF2C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1"/>
    <p:restoredTop sz="94560"/>
  </p:normalViewPr>
  <p:slideViewPr>
    <p:cSldViewPr snapToGrid="0" snapToObjects="1">
      <p:cViewPr>
        <p:scale>
          <a:sx n="80" d="100"/>
          <a:sy n="80" d="100"/>
        </p:scale>
        <p:origin x="144" y="-2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278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5A544D-8ED1-3F40-88BC-EC67712B83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5D3283-A251-494A-908C-740D084E37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F7F9F-2E54-8446-AB2E-1A168952E1ED}" type="datetimeFigureOut">
              <a:rPr lang="en-US" smtClean="0"/>
              <a:t>5/8/25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7B1D2-1B7E-184C-919A-60A635F0D1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A027E-B9A5-F24C-A32D-089BE4A6E1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95C1D-7086-584F-AD77-7DABF6C83B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75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36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89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9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68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6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79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515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68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16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86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C7B05-008A-92EB-775B-5E78BBCFE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3E9D8C-C61B-808C-2BF4-89FEC5E1D1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96E2CE-D069-F807-4999-8F33AEB9E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41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EAB01-EFFE-5347-782D-D8DE447EC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2AB6EB-E961-535B-5BE9-4E95BBEC0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F012D2-825C-0FF7-3686-AE032A36D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87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48DD1-A667-B190-369F-0877D0FBA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C990E2-B4D9-D969-B6F0-A65E867EF7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8D4EF0-37B4-971A-10E4-A50C48858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59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35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64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17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98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31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2167533" y="673100"/>
            <a:ext cx="13005197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93385" y="81534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934"/>
            </a:lvl1pPr>
            <a:lvl2pPr marL="0" indent="0" algn="ctr">
              <a:spcBef>
                <a:spcPts val="0"/>
              </a:spcBef>
              <a:buSzTx/>
              <a:buNone/>
              <a:defRPr sz="4934"/>
            </a:lvl2pPr>
            <a:lvl3pPr marL="0" indent="0" algn="ctr">
              <a:spcBef>
                <a:spcPts val="0"/>
              </a:spcBef>
              <a:buSzTx/>
              <a:buNone/>
              <a:defRPr sz="4934"/>
            </a:lvl3pPr>
            <a:lvl4pPr marL="0" indent="0" algn="ctr">
              <a:spcBef>
                <a:spcPts val="0"/>
              </a:spcBef>
              <a:buSzTx/>
              <a:buNone/>
              <a:defRPr sz="4934"/>
            </a:lvl4pPr>
            <a:lvl5pPr marL="0" indent="0" algn="ctr">
              <a:spcBef>
                <a:spcPts val="0"/>
              </a:spcBef>
              <a:buSzTx/>
              <a:buNone/>
              <a:defRPr sz="493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7340263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93385" y="50419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934"/>
            </a:lvl1pPr>
            <a:lvl2pPr marL="0" indent="0" algn="ctr">
              <a:spcBef>
                <a:spcPts val="0"/>
              </a:spcBef>
              <a:buSzTx/>
              <a:buNone/>
              <a:defRPr sz="4934"/>
            </a:lvl2pPr>
            <a:lvl3pPr marL="0" indent="0" algn="ctr">
              <a:spcBef>
                <a:spcPts val="0"/>
              </a:spcBef>
              <a:buSzTx/>
              <a:buNone/>
              <a:defRPr sz="4934"/>
            </a:lvl3pPr>
            <a:lvl4pPr marL="0" indent="0" algn="ctr">
              <a:spcBef>
                <a:spcPts val="0"/>
              </a:spcBef>
              <a:buSzTx/>
              <a:buNone/>
              <a:defRPr sz="4934"/>
            </a:lvl4pPr>
            <a:lvl5pPr marL="0" indent="0" algn="ctr">
              <a:spcBef>
                <a:spcPts val="0"/>
              </a:spcBef>
              <a:buSzTx/>
              <a:buNone/>
              <a:defRPr sz="493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853023" y="8882097"/>
            <a:ext cx="620230" cy="500646"/>
          </a:xfrm>
          <a:prstGeom prst="rect">
            <a:avLst/>
          </a:prstGeom>
        </p:spPr>
        <p:txBody>
          <a:bodyPr lIns="65022" tIns="65022" rIns="65022" bIns="65022"/>
          <a:lstStyle>
            <a:lvl1pPr algn="r" defTabSz="173406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39" y="4724400"/>
            <a:ext cx="7112217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934"/>
            </a:lvl1pPr>
            <a:lvl2pPr marL="0" indent="0" algn="ctr">
              <a:spcBef>
                <a:spcPts val="0"/>
              </a:spcBef>
              <a:buSzTx/>
              <a:buNone/>
              <a:defRPr sz="4934"/>
            </a:lvl2pPr>
            <a:lvl3pPr marL="0" indent="0" algn="ctr">
              <a:spcBef>
                <a:spcPts val="0"/>
              </a:spcBef>
              <a:buSzTx/>
              <a:buNone/>
              <a:defRPr sz="4934"/>
            </a:lvl3pPr>
            <a:lvl4pPr marL="0" indent="0" algn="ctr">
              <a:spcBef>
                <a:spcPts val="0"/>
              </a:spcBef>
              <a:buSzTx/>
              <a:buNone/>
              <a:defRPr sz="4934"/>
            </a:lvl4pPr>
            <a:lvl5pPr marL="0" indent="0" algn="ctr">
              <a:spcBef>
                <a:spcPts val="0"/>
              </a:spcBef>
              <a:buSzTx/>
              <a:buNone/>
              <a:defRPr sz="493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8958007" y="25908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39" y="2590800"/>
            <a:ext cx="7112217" cy="6286500"/>
          </a:xfrm>
          <a:prstGeom prst="rect">
            <a:avLst/>
          </a:prstGeom>
        </p:spPr>
        <p:txBody>
          <a:bodyPr/>
          <a:lstStyle>
            <a:lvl1pPr marL="457223" indent="-457223">
              <a:spcBef>
                <a:spcPts val="4267"/>
              </a:spcBef>
              <a:defRPr sz="3734"/>
            </a:lvl1pPr>
            <a:lvl2pPr marL="914446" indent="-457223">
              <a:spcBef>
                <a:spcPts val="4267"/>
              </a:spcBef>
              <a:defRPr sz="3734"/>
            </a:lvl2pPr>
            <a:lvl3pPr marL="1371669" indent="-457223">
              <a:spcBef>
                <a:spcPts val="4267"/>
              </a:spcBef>
              <a:defRPr sz="3734"/>
            </a:lvl3pPr>
            <a:lvl4pPr marL="1828891" indent="-457223">
              <a:spcBef>
                <a:spcPts val="4267"/>
              </a:spcBef>
              <a:defRPr sz="3734"/>
            </a:lvl4pPr>
            <a:lvl5pPr marL="2286114" indent="-457223">
              <a:spcBef>
                <a:spcPts val="4267"/>
              </a:spcBef>
              <a:defRPr sz="373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6694" y="9296400"/>
            <a:ext cx="557846" cy="43082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8958007" y="8890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93385" y="6362700"/>
            <a:ext cx="13953493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1037219" indent="-444522" algn="ctr">
              <a:spcBef>
                <a:spcPts val="0"/>
              </a:spcBef>
              <a:defRPr sz="3200" i="1"/>
            </a:lvl2pPr>
            <a:lvl3pPr marL="1629915" indent="-444522" algn="ctr">
              <a:spcBef>
                <a:spcPts val="0"/>
              </a:spcBef>
              <a:defRPr sz="3200" i="1"/>
            </a:lvl3pPr>
            <a:lvl4pPr marL="2222611" indent="-444522" algn="ctr">
              <a:spcBef>
                <a:spcPts val="0"/>
              </a:spcBef>
              <a:defRPr sz="3200" i="1"/>
            </a:lvl4pPr>
            <a:lvl5pPr marL="2815307" indent="-444522" algn="ctr">
              <a:spcBef>
                <a:spcPts val="0"/>
              </a:spcBef>
              <a:defRPr sz="32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693385" y="4267113"/>
            <a:ext cx="13953493" cy="609777"/>
          </a:xfrm>
          <a:prstGeom prst="rect">
            <a:avLst/>
          </a:prstGeom>
        </p:spPr>
        <p:txBody>
          <a:bodyPr/>
          <a:lstStyle>
            <a:lvl1pPr marL="0" indent="0" algn="ctr" defTabSz="763393">
              <a:spcBef>
                <a:spcPts val="0"/>
              </a:spcBef>
              <a:buSzTx/>
              <a:buNone/>
              <a:defRPr sz="33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indent="0" algn="ctr" defTabSz="572516">
              <a:spcBef>
                <a:spcPts val="0"/>
              </a:spcBef>
              <a:buSzTx/>
              <a:buNone/>
              <a:defRPr sz="3332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70039" y="2540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39" y="25908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4365" y="9296400"/>
            <a:ext cx="482504" cy="4308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13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592696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185393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778089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370785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963482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556178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148874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741570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334267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vicent@usp.br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p.gov.b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vacana.com/usinas_brasil/estado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hyperlink" Target="RESEARCH%20ARTICLE%20Yeast%20selection%20for%20fuel%20ethanol%20production%20in%20Brazil%20Luiz%20C.%20Basso1,%20Henrique%20V.%20de%20Amorim2,%20Antonio%20J.%20de%20Oliveira2%20&amp;%20Mario%20L.%20Lopes2%201Biological%20Science%20Department,%20Escola%20Superior%20de%20Agricultura%20Luiz%20de%20Queiroz,%20USP,%20Piracicaba,%20SP,%20Brazil;%20and%202Fermentec,%20Piracicaba,%20SP,%20Brazi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j.1567-1364.2008.00428.x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evistapesquisa.fapesp.br/2012/10/11/entre-acucares-e-genes/" TargetMode="External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ab.gov.br/ultimas-noticias/3342-pais-confirma-recorde-historico-na-producao-de-etanol-35-6-bilhoes-de-litros-na-safra-2019-2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economia.uol.com.br/noticias/efe/2019/03/13/brasil-aposta-em-etanol-e-deve-perder-lideranca-mundial-na-producao-de-acucar.htm?cmpid=copiaecola" TargetMode="External"/><Relationship Id="rId4" Type="http://schemas.openxmlformats.org/officeDocument/2006/relationships/image" Target="../media/image3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revistapesquisa.fapesp.br/2012/02/26/biorrefinarias-do-futuro/" TargetMode="External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dx.doi.org/10.33947/1980-6469-v18n1-5146" TargetMode="External"/><Relationship Id="rId4" Type="http://schemas.openxmlformats.org/officeDocument/2006/relationships/hyperlink" Target="https://www.researchgate.net/journal/Revista-Educao-UNG-Ser-1980-6469?_tp=eyJjb250ZXh0Ijp7ImZpcnN0UGFnZSI6Il9kaXJlY3QiLCJwYWdlIjoicHVibGljYXRpb24ifX0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2R_MaWFABo" TargetMode="External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ovacana.com/tag/29-etanol-pelo-mundo" TargetMode="Externa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s://gtagenda2030.org.br/od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hyperlink" Target="http://dx.doi.org/10.33947/1980-6469-v18n1-5146" TargetMode="External"/><Relationship Id="rId4" Type="http://schemas.openxmlformats.org/officeDocument/2006/relationships/hyperlink" Target="https://www.researchgate.net/journal/Revista-Educao-UNG-Ser-1980-6469?_tp=eyJjb250ZXh0Ijp7ImZpcnN0UGFnZSI6Il9kaXJlY3QiLCJwYWdlIjoicHVibGljYXRpb24ifX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rasilescola.uol.com.br/geografia/a-crise-do-petroleo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nstituto de Ciências Biomédicas USP"/>
          <p:cNvSpPr txBox="1">
            <a:spLocks noGrp="1"/>
          </p:cNvSpPr>
          <p:nvPr>
            <p:ph type="title"/>
          </p:nvPr>
        </p:nvSpPr>
        <p:spPr>
          <a:xfrm>
            <a:off x="5026203" y="-1300826"/>
            <a:ext cx="6531510" cy="210251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86258">
              <a:defRPr sz="3900"/>
            </a:lvl1pPr>
          </a:lstStyle>
          <a:p>
            <a:br>
              <a:rPr lang="pt-BR" sz="2133" dirty="0"/>
            </a:br>
            <a:br>
              <a:rPr lang="pt-BR" sz="2133" dirty="0"/>
            </a:br>
            <a:br>
              <a:rPr lang="pt-BR" sz="2133" dirty="0"/>
            </a:br>
            <a:br>
              <a:rPr lang="pt-BR" sz="2133" dirty="0"/>
            </a:br>
            <a:br>
              <a:rPr lang="pt-BR" sz="2133" dirty="0"/>
            </a:br>
            <a:br>
              <a:rPr lang="pt-BR" sz="2133" dirty="0"/>
            </a:br>
            <a:br>
              <a:rPr lang="pt-BR" sz="2133" dirty="0"/>
            </a:br>
            <a:br>
              <a:rPr lang="pt-BR" sz="2133" dirty="0"/>
            </a:br>
            <a:br>
              <a:rPr lang="pt-BR" sz="2133" dirty="0"/>
            </a:br>
            <a:br>
              <a:rPr lang="pt-BR" sz="2133" dirty="0"/>
            </a:br>
            <a:br>
              <a:rPr lang="pt-BR" sz="2133" dirty="0"/>
            </a:br>
            <a:br>
              <a:rPr lang="pt-BR" sz="2133" dirty="0"/>
            </a:br>
            <a:br>
              <a:rPr lang="pt-BR" sz="2133" dirty="0"/>
            </a:br>
            <a:br>
              <a:rPr lang="pt-BR" sz="2133" dirty="0"/>
            </a:br>
            <a:endParaRPr lang="pt-BR" sz="2133" dirty="0"/>
          </a:p>
        </p:txBody>
      </p:sp>
      <p:sp>
        <p:nvSpPr>
          <p:cNvPr id="136" name="BMM0180"/>
          <p:cNvSpPr txBox="1">
            <a:spLocks noGrp="1"/>
          </p:cNvSpPr>
          <p:nvPr>
            <p:ph type="body" sz="quarter" idx="1"/>
          </p:nvPr>
        </p:nvSpPr>
        <p:spPr>
          <a:xfrm>
            <a:off x="3421140" y="149096"/>
            <a:ext cx="12139862" cy="1029595"/>
          </a:xfrm>
          <a:prstGeom prst="rect">
            <a:avLst/>
          </a:prstGeom>
          <a:solidFill>
            <a:srgbClr val="E3FFFF"/>
          </a:solidFill>
        </p:spPr>
        <p:txBody>
          <a:bodyPr>
            <a:normAutofit fontScale="62500" lnSpcReduction="20000"/>
          </a:bodyPr>
          <a:lstStyle/>
          <a:p>
            <a:pPr algn="l" defTabSz="609630">
              <a:defRPr sz="1700" b="1">
                <a:solidFill>
                  <a:srgbClr val="39393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pt-BR" sz="5334" b="1" dirty="0">
                <a:solidFill>
                  <a:srgbClr val="393939"/>
                </a:solidFill>
                <a:sym typeface="Helvetica"/>
              </a:rPr>
              <a:t>Emprego de Microrganismos para a Produção de Energia –</a:t>
            </a:r>
            <a:r>
              <a:rPr lang="pt-BR" sz="5334" b="1" dirty="0">
                <a:solidFill>
                  <a:srgbClr val="0432FF"/>
                </a:solidFill>
                <a:sym typeface="Helvetica"/>
              </a:rPr>
              <a:t>Bioetanol, Energia Elétrica, Biodiesel e outros</a:t>
            </a:r>
            <a:endParaRPr lang="pt-BR" sz="5334" b="1" dirty="0">
              <a:solidFill>
                <a:srgbClr val="393939"/>
              </a:solidFill>
              <a:sym typeface="Helvetica"/>
            </a:endParaRPr>
          </a:p>
        </p:txBody>
      </p:sp>
      <p:sp>
        <p:nvSpPr>
          <p:cNvPr id="137" name="4.2. Indústria Química:…"/>
          <p:cNvSpPr txBox="1"/>
          <p:nvPr/>
        </p:nvSpPr>
        <p:spPr>
          <a:xfrm>
            <a:off x="3917966" y="4876800"/>
            <a:ext cx="9139036" cy="4835515"/>
          </a:xfrm>
          <a:prstGeom prst="rect">
            <a:avLst/>
          </a:prstGeom>
          <a:solidFill>
            <a:srgbClr val="F9FFFF"/>
          </a:solidFill>
          <a:ln w="381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/>
          <a:p>
            <a:pPr algn="l" defTabSz="599470">
              <a:spcBef>
                <a:spcPts val="1600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b="1" dirty="0">
                <a:uFill>
                  <a:solidFill>
                    <a:srgbClr val="000000"/>
                  </a:solidFill>
                </a:uFill>
                <a:latin typeface="+mn-ea"/>
                <a:ea typeface="+mn-ea"/>
              </a:rPr>
              <a:t>0. Biocombustíveis. Surgimento dos conceitos: Sustentabilidade, ESG, ODS</a:t>
            </a:r>
          </a:p>
          <a:p>
            <a:pPr marL="457223" indent="-457223" algn="l" defTabSz="599470">
              <a:spcBef>
                <a:spcPts val="1600"/>
              </a:spcBef>
              <a:buAutoNum type="arabicPeriod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b="1" dirty="0">
                <a:uFill>
                  <a:solidFill>
                    <a:srgbClr val="000000"/>
                  </a:solidFill>
                </a:uFill>
                <a:latin typeface="+mn-ea"/>
                <a:ea typeface="+mn-ea"/>
              </a:rPr>
              <a:t>Bioe</a:t>
            </a:r>
            <a:r>
              <a:rPr lang="pt-BR" b="1" dirty="0">
                <a:latin typeface="+mn-ea"/>
                <a:ea typeface="+mn-ea"/>
              </a:rPr>
              <a:t>tanol	</a:t>
            </a:r>
          </a:p>
          <a:p>
            <a:pPr algn="l" defTabSz="599470"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b="1" dirty="0">
                <a:latin typeface="+mn-ea"/>
                <a:ea typeface="+mn-ea"/>
              </a:rPr>
              <a:t>	- Como tudo começou</a:t>
            </a:r>
          </a:p>
          <a:p>
            <a:pPr algn="l" defTabSz="599470"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b="1" dirty="0">
                <a:latin typeface="+mn-ea"/>
                <a:ea typeface="+mn-ea"/>
              </a:rPr>
              <a:t>	- Cogeração de Energia Elétrica</a:t>
            </a:r>
            <a:endParaRPr lang="pt-BR" dirty="0">
              <a:uFill>
                <a:solidFill>
                  <a:srgbClr val="99403D"/>
                </a:solidFill>
              </a:uFill>
              <a:latin typeface="+mn-ea"/>
              <a:ea typeface="+mn-ea"/>
            </a:endParaRPr>
          </a:p>
          <a:p>
            <a:pPr algn="l" defTabSz="599470"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b="1" dirty="0">
                <a:uFill>
                  <a:solidFill>
                    <a:srgbClr val="99403D"/>
                  </a:solidFill>
                </a:uFill>
                <a:latin typeface="+mn-ea"/>
                <a:ea typeface="+mn-ea"/>
              </a:rPr>
              <a:t>	- </a:t>
            </a:r>
            <a:r>
              <a:rPr lang="pt-BR" b="1" dirty="0">
                <a:uFill>
                  <a:solidFill>
                    <a:srgbClr val="000000"/>
                  </a:solidFill>
                </a:uFill>
                <a:latin typeface="+mn-ea"/>
                <a:ea typeface="+mn-ea"/>
              </a:rPr>
              <a:t>Bioetanol de segunda geração</a:t>
            </a:r>
          </a:p>
          <a:p>
            <a:pPr algn="l" defTabSz="599470"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b="1" dirty="0">
                <a:uFill>
                  <a:solidFill>
                    <a:srgbClr val="000000"/>
                  </a:solidFill>
                </a:uFill>
                <a:latin typeface="+mn-ea"/>
                <a:ea typeface="+mn-ea"/>
              </a:rPr>
              <a:t>	- Biorrefinarias e alcoolquímica</a:t>
            </a:r>
          </a:p>
          <a:p>
            <a:pPr algn="l" defTabSz="599470"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b="1" dirty="0">
                <a:uFill>
                  <a:solidFill>
                    <a:srgbClr val="000000"/>
                  </a:solidFill>
                </a:uFill>
                <a:latin typeface="+mn-ea"/>
                <a:ea typeface="+mn-ea"/>
              </a:rPr>
              <a:t>	- Biorrefinarias do futuro</a:t>
            </a:r>
          </a:p>
          <a:p>
            <a:pPr marL="609630" indent="-609630" algn="l" defTabSz="599470">
              <a:spcBef>
                <a:spcPts val="800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b="1" dirty="0">
                <a:uFill>
                  <a:solidFill>
                    <a:srgbClr val="000000"/>
                  </a:solidFill>
                </a:uFill>
                <a:latin typeface="+mn-ea"/>
                <a:ea typeface="+mn-ea"/>
              </a:rPr>
              <a:t>2. </a:t>
            </a:r>
            <a:r>
              <a:rPr lang="pt-BR" b="1" dirty="0">
                <a:latin typeface="+mn-ea"/>
                <a:ea typeface="+mn-ea"/>
              </a:rPr>
              <a:t>Biodiesel</a:t>
            </a:r>
          </a:p>
          <a:p>
            <a:pPr marL="609630" indent="-609630" algn="l" defTabSz="599470">
              <a:spcBef>
                <a:spcPts val="800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b="1" dirty="0">
                <a:latin typeface="+mn-ea"/>
                <a:ea typeface="+mn-ea"/>
              </a:rPr>
              <a:t>3. Biogás</a:t>
            </a:r>
          </a:p>
          <a:p>
            <a:pPr marL="609630" indent="-609630" algn="l" defTabSz="599470">
              <a:spcBef>
                <a:spcPts val="800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b="1" dirty="0">
                <a:latin typeface="+mn-ea"/>
                <a:ea typeface="+mn-ea"/>
              </a:rPr>
              <a:t>4. Biomassa</a:t>
            </a:r>
          </a:p>
          <a:p>
            <a:pPr marL="609630" indent="-609630" algn="l" defTabSz="599470">
              <a:spcBef>
                <a:spcPts val="800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b="1" dirty="0">
                <a:latin typeface="+mn-ea"/>
                <a:ea typeface="+mn-ea"/>
              </a:rPr>
              <a:t>5. Outros 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biometanol, bioéter dimetílico, bio-ETBE, bio-MTBE, biocombustíveis sintéticos, bio-hidrogênio, gás de síntese.</a:t>
            </a:r>
          </a:p>
          <a:p>
            <a:pPr marL="609630" indent="-609630" algn="l" defTabSz="599470">
              <a:spcBef>
                <a:spcPts val="800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b="1" dirty="0">
                <a:solidFill>
                  <a:srgbClr val="202122"/>
                </a:solidFill>
                <a:latin typeface="Arial" panose="020B0604020202020204" pitchFamily="34" charset="0"/>
              </a:rPr>
              <a:t>6. Atualidades</a:t>
            </a:r>
          </a:p>
          <a:p>
            <a:pPr marL="609630" indent="-609630" algn="l" defTabSz="599470">
              <a:spcBef>
                <a:spcPts val="800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b="1" dirty="0">
                <a:solidFill>
                  <a:srgbClr val="202122"/>
                </a:solidFill>
                <a:latin typeface="Arial" panose="020B0604020202020204" pitchFamily="34" charset="0"/>
              </a:rPr>
              <a:t>7. Questões</a:t>
            </a:r>
          </a:p>
        </p:txBody>
      </p:sp>
      <p:sp>
        <p:nvSpPr>
          <p:cNvPr id="139" name="Text"/>
          <p:cNvSpPr txBox="1"/>
          <p:nvPr/>
        </p:nvSpPr>
        <p:spPr>
          <a:xfrm>
            <a:off x="6883610" y="-3273453"/>
            <a:ext cx="188089" cy="46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pt-BR" sz="160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D3F23-59EA-DB41-826D-2956847DE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808" y="1821417"/>
            <a:ext cx="3290476" cy="25792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CDE466-D56C-5B44-8BA0-1D1F4DC3C925}"/>
              </a:ext>
            </a:extLst>
          </p:cNvPr>
          <p:cNvSpPr/>
          <p:nvPr/>
        </p:nvSpPr>
        <p:spPr>
          <a:xfrm>
            <a:off x="57268" y="885404"/>
            <a:ext cx="3269692" cy="83824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pt-BR" sz="1333" dirty="0"/>
          </a:p>
          <a:p>
            <a:endParaRPr lang="pt-BR" sz="1333" dirty="0"/>
          </a:p>
          <a:p>
            <a:endParaRPr lang="pt-BR" sz="1333" dirty="0"/>
          </a:p>
          <a:p>
            <a:endParaRPr lang="pt-BR" sz="1333" dirty="0"/>
          </a:p>
          <a:p>
            <a:endParaRPr lang="pt-BR" sz="1333" dirty="0"/>
          </a:p>
          <a:p>
            <a:endParaRPr lang="pt-BR" sz="1333" dirty="0"/>
          </a:p>
          <a:p>
            <a:endParaRPr lang="pt-BR" sz="1333" dirty="0"/>
          </a:p>
          <a:p>
            <a:endParaRPr lang="pt-BR" sz="1333" dirty="0"/>
          </a:p>
          <a:p>
            <a:endParaRPr lang="pt-BR" sz="1333" dirty="0"/>
          </a:p>
          <a:p>
            <a:endParaRPr lang="pt-BR" sz="1333" dirty="0"/>
          </a:p>
          <a:p>
            <a:endParaRPr lang="pt-BR" sz="1333" dirty="0"/>
          </a:p>
          <a:p>
            <a:endParaRPr lang="pt-BR" sz="1333" dirty="0"/>
          </a:p>
          <a:p>
            <a:endParaRPr lang="pt-BR" sz="1333" dirty="0"/>
          </a:p>
          <a:p>
            <a:endParaRPr lang="pt-BR" sz="1333" dirty="0"/>
          </a:p>
          <a:p>
            <a:r>
              <a:rPr lang="pt-BR" sz="1333" dirty="0"/>
              <a:t>Instituto de Ciências Biomédicas </a:t>
            </a:r>
            <a:r>
              <a:rPr lang="pt-BR" sz="1467" dirty="0"/>
              <a:t>USP</a:t>
            </a:r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endParaRPr lang="pt-BR" sz="1467" dirty="0"/>
          </a:p>
          <a:p>
            <a:pPr algn="l"/>
            <a:r>
              <a:rPr lang="pt-BR" sz="1467" dirty="0"/>
              <a:t>	Elisabete Vicente</a:t>
            </a:r>
          </a:p>
          <a:p>
            <a:pPr algn="l"/>
            <a:r>
              <a:rPr lang="pt-BR" sz="1600" dirty="0"/>
              <a:t>	</a:t>
            </a:r>
            <a:r>
              <a:rPr lang="pt-BR" sz="1600" dirty="0">
                <a:hlinkClick r:id="rId3"/>
              </a:rPr>
              <a:t>bevicent@usp.br</a:t>
            </a:r>
            <a:endParaRPr lang="pt-BR" sz="1600" dirty="0"/>
          </a:p>
          <a:p>
            <a:pPr algn="l"/>
            <a:endParaRPr lang="pt-BR" sz="1467" dirty="0"/>
          </a:p>
          <a:p>
            <a:r>
              <a:rPr lang="pt-BR" sz="1467" dirty="0"/>
              <a:t>2025</a:t>
            </a:r>
          </a:p>
        </p:txBody>
      </p:sp>
      <p:pic>
        <p:nvPicPr>
          <p:cNvPr id="9" name="page1image19835664.jpg" descr="page1image19835664.jpg">
            <a:extLst>
              <a:ext uri="{FF2B5EF4-FFF2-40B4-BE49-F238E27FC236}">
                <a16:creationId xmlns:a16="http://schemas.microsoft.com/office/drawing/2014/main" id="{2964C230-781D-3742-901E-F5AB03C3A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16" y="1821417"/>
            <a:ext cx="3001444" cy="199596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5AC153-4E82-4A49-9897-8B185D255362}"/>
              </a:ext>
            </a:extLst>
          </p:cNvPr>
          <p:cNvSpPr/>
          <p:nvPr/>
        </p:nvSpPr>
        <p:spPr>
          <a:xfrm>
            <a:off x="3830816" y="1182479"/>
            <a:ext cx="9313337" cy="3569375"/>
          </a:xfrm>
          <a:prstGeom prst="rect">
            <a:avLst/>
          </a:prstGeom>
          <a:solidFill>
            <a:srgbClr val="EDF9FF"/>
          </a:solidFill>
        </p:spPr>
        <p:txBody>
          <a:bodyPr wrap="square">
            <a:spAutoFit/>
          </a:bodyPr>
          <a:lstStyle/>
          <a:p>
            <a:pPr algn="just"/>
            <a:endParaRPr lang="pt-BR" sz="2200" b="1" dirty="0">
              <a:solidFill>
                <a:srgbClr val="202122"/>
              </a:solidFill>
              <a:latin typeface="+mn-ea"/>
              <a:ea typeface="+mn-ea"/>
            </a:endParaRPr>
          </a:p>
          <a:p>
            <a:pPr algn="just"/>
            <a:endParaRPr lang="pt-BR" sz="2200" b="1" dirty="0">
              <a:solidFill>
                <a:srgbClr val="202122"/>
              </a:solidFill>
              <a:latin typeface="+mn-ea"/>
              <a:ea typeface="+mn-ea"/>
            </a:endParaRPr>
          </a:p>
          <a:p>
            <a:pPr algn="just"/>
            <a:r>
              <a:rPr lang="pt-BR" sz="2200" b="1" dirty="0">
                <a:solidFill>
                  <a:srgbClr val="202122"/>
                </a:solidFill>
                <a:latin typeface="+mn-ea"/>
                <a:ea typeface="+mn-ea"/>
              </a:rPr>
              <a:t>Biocombustíveis</a:t>
            </a:r>
            <a:r>
              <a:rPr lang="pt-BR" sz="2133" dirty="0">
                <a:solidFill>
                  <a:srgbClr val="202122"/>
                </a:solidFill>
                <a:latin typeface="+mn-ea"/>
                <a:ea typeface="+mn-ea"/>
              </a:rPr>
              <a:t> </a:t>
            </a:r>
          </a:p>
          <a:p>
            <a:pPr algn="just"/>
            <a:r>
              <a:rPr lang="pt-BR" sz="2133" dirty="0">
                <a:solidFill>
                  <a:srgbClr val="202122"/>
                </a:solidFill>
                <a:latin typeface="+mj-ea"/>
                <a:ea typeface="+mj-ea"/>
              </a:rPr>
              <a:t>são fontes de </a:t>
            </a:r>
            <a:r>
              <a:rPr lang="pt-BR" sz="2133" b="1" dirty="0">
                <a:solidFill>
                  <a:srgbClr val="202122"/>
                </a:solidFill>
                <a:latin typeface="+mj-ea"/>
                <a:ea typeface="+mj-ea"/>
              </a:rPr>
              <a:t>energia renováveis</a:t>
            </a:r>
            <a:r>
              <a:rPr lang="pt-BR" sz="2133" dirty="0">
                <a:solidFill>
                  <a:srgbClr val="202122"/>
                </a:solidFill>
                <a:latin typeface="+mj-ea"/>
                <a:ea typeface="+mj-ea"/>
              </a:rPr>
              <a:t>, derivados de matérias agrícolas como cana-de-açúcar, plantas oleaginosas </a:t>
            </a:r>
            <a:r>
              <a:rPr lang="pt-BR" sz="2000" dirty="0">
                <a:solidFill>
                  <a:srgbClr val="202122"/>
                </a:solidFill>
                <a:latin typeface="+mj-ea"/>
                <a:ea typeface="+mj-ea"/>
              </a:rPr>
              <a:t>(milho, soja, mamona, etc.),</a:t>
            </a:r>
            <a:r>
              <a:rPr lang="pt-BR" sz="2133" dirty="0">
                <a:solidFill>
                  <a:srgbClr val="202122"/>
                </a:solidFill>
                <a:latin typeface="+mj-ea"/>
                <a:ea typeface="+mj-ea"/>
              </a:rPr>
              <a:t>  biomassa vegetal, e outras matérias orgânicas incluindo resíduos.</a:t>
            </a:r>
          </a:p>
          <a:p>
            <a:pPr algn="l"/>
            <a:endParaRPr lang="pt-BR" sz="800" dirty="0">
              <a:solidFill>
                <a:srgbClr val="202122"/>
              </a:solidFill>
              <a:latin typeface="+mj-ea"/>
              <a:ea typeface="+mj-ea"/>
            </a:endParaRPr>
          </a:p>
          <a:p>
            <a:pPr algn="just"/>
            <a:r>
              <a:rPr lang="pt-BR" sz="2133" dirty="0">
                <a:solidFill>
                  <a:srgbClr val="202122"/>
                </a:solidFill>
                <a:latin typeface="+mj-ea"/>
                <a:ea typeface="+mj-ea"/>
              </a:rPr>
              <a:t>Os principais </a:t>
            </a:r>
            <a:r>
              <a:rPr lang="pt-BR" sz="2133" b="1" dirty="0">
                <a:solidFill>
                  <a:srgbClr val="202122"/>
                </a:solidFill>
                <a:latin typeface="+mj-ea"/>
                <a:ea typeface="+mj-ea"/>
              </a:rPr>
              <a:t>biocombustíveis</a:t>
            </a:r>
            <a:r>
              <a:rPr lang="pt-BR" sz="2133" dirty="0">
                <a:solidFill>
                  <a:srgbClr val="202122"/>
                </a:solidFill>
                <a:latin typeface="+mj-ea"/>
                <a:ea typeface="+mj-ea"/>
              </a:rPr>
              <a:t> são: bioetanol, biodiesel, biogás e a a própria biomassa. Existem ainda outros tipos: biometanol, bioéter dimetílico, bio-ETBE</a:t>
            </a:r>
            <a:r>
              <a:rPr lang="pt-BR" dirty="0">
                <a:latin typeface="+mj-ea"/>
                <a:ea typeface="+mj-ea"/>
              </a:rPr>
              <a:t> </a:t>
            </a:r>
            <a:r>
              <a:rPr lang="pt-BR" sz="2130" dirty="0">
                <a:latin typeface="+mj-ea"/>
                <a:ea typeface="+mj-ea"/>
              </a:rPr>
              <a:t>(</a:t>
            </a:r>
            <a:r>
              <a:rPr lang="pt-BR" sz="2130" dirty="0" err="1">
                <a:latin typeface="+mj-ea"/>
                <a:ea typeface="+mj-ea"/>
              </a:rPr>
              <a:t>bio</a:t>
            </a:r>
            <a:r>
              <a:rPr lang="pt-BR" sz="2130" dirty="0">
                <a:latin typeface="+mj-ea"/>
                <a:ea typeface="+mj-ea"/>
              </a:rPr>
              <a:t> éter etil-ter-butílico)</a:t>
            </a:r>
            <a:r>
              <a:rPr lang="pt-BR" sz="2130" dirty="0">
                <a:solidFill>
                  <a:srgbClr val="202122"/>
                </a:solidFill>
                <a:latin typeface="+mj-ea"/>
                <a:ea typeface="+mj-ea"/>
              </a:rPr>
              <a:t>, bio-MTBE </a:t>
            </a:r>
            <a:r>
              <a:rPr lang="pt-BR" sz="2130" dirty="0">
                <a:latin typeface="+mj-ea"/>
                <a:ea typeface="+mj-ea"/>
              </a:rPr>
              <a:t>(</a:t>
            </a:r>
            <a:r>
              <a:rPr lang="pt-BR" sz="2130" dirty="0" err="1">
                <a:latin typeface="+mj-ea"/>
                <a:ea typeface="+mj-ea"/>
              </a:rPr>
              <a:t>bio</a:t>
            </a:r>
            <a:r>
              <a:rPr lang="pt-BR" sz="2130" dirty="0">
                <a:latin typeface="+mj-ea"/>
                <a:ea typeface="+mj-ea"/>
              </a:rPr>
              <a:t> éter metil-ter-butílico)</a:t>
            </a:r>
            <a:r>
              <a:rPr lang="pt-BR" sz="2130" dirty="0">
                <a:solidFill>
                  <a:srgbClr val="202122"/>
                </a:solidFill>
                <a:latin typeface="+mj-ea"/>
                <a:ea typeface="+mj-ea"/>
              </a:rPr>
              <a:t> biocombustíveis sintéticos, bio-hidrogênio, gás de síntese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50BB6E-E65B-634A-B9E6-38F6A516B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0330" y="5352929"/>
            <a:ext cx="2493237" cy="3320539"/>
          </a:xfrm>
          <a:prstGeom prst="rect">
            <a:avLst/>
          </a:prstGeom>
          <a:ln>
            <a:solidFill>
              <a:srgbClr val="00FA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0B609B-680F-2A4B-96C4-B0CEF05D0FB9}"/>
              </a:ext>
            </a:extLst>
          </p:cNvPr>
          <p:cNvSpPr/>
          <p:nvPr/>
        </p:nvSpPr>
        <p:spPr>
          <a:xfrm>
            <a:off x="14427721" y="8673468"/>
            <a:ext cx="2885725" cy="338554"/>
          </a:xfrm>
          <a:prstGeom prst="rect">
            <a:avLst/>
          </a:prstGeom>
          <a:ln>
            <a:solidFill>
              <a:srgbClr val="00FA00"/>
            </a:solidFill>
          </a:ln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202122"/>
                </a:solidFill>
                <a:latin typeface="Arial" panose="020B0604020202020204" pitchFamily="34" charset="0"/>
              </a:rPr>
              <a:t>Logotipo dos biocombustíveis</a:t>
            </a:r>
            <a:endParaRPr lang="pt-BR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AA87B2-6B3B-284C-9359-9BF7480BE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304" y="5543999"/>
            <a:ext cx="2899656" cy="28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5605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teriófagos">
            <a:extLst>
              <a:ext uri="{FF2B5EF4-FFF2-40B4-BE49-F238E27FC236}">
                <a16:creationId xmlns:a16="http://schemas.microsoft.com/office/drawing/2014/main" id="{7D898ED1-832C-3A43-9761-FFD61E1A13FA}"/>
              </a:ext>
            </a:extLst>
          </p:cNvPr>
          <p:cNvSpPr txBox="1"/>
          <p:nvPr/>
        </p:nvSpPr>
        <p:spPr>
          <a:xfrm>
            <a:off x="550461" y="493094"/>
            <a:ext cx="6921665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0460A58-02EC-AA6D-1059-9C3D12FDC41C}"/>
              </a:ext>
            </a:extLst>
          </p:cNvPr>
          <p:cNvSpPr txBox="1"/>
          <p:nvPr/>
        </p:nvSpPr>
        <p:spPr>
          <a:xfrm>
            <a:off x="330759" y="3019643"/>
            <a:ext cx="7141367" cy="1569660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00FA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3200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Segundo a </a:t>
            </a:r>
            <a:r>
              <a:rPr lang="pt-BR" sz="3200" b="0" i="0" u="none" strike="noStrike" dirty="0">
                <a:solidFill>
                  <a:srgbClr val="427FA8"/>
                </a:solidFill>
                <a:effectLst/>
                <a:latin typeface="Source Sans Pro" panose="020B0503030403020204" pitchFamily="34" charset="0"/>
                <a:hlinkClick r:id="rId3"/>
              </a:rPr>
              <a:t>Agência Nacional de Petróleo, Gás Natural e Biocombustíveis</a:t>
            </a:r>
            <a:r>
              <a:rPr lang="pt-BR" sz="3200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 (</a:t>
            </a:r>
            <a:r>
              <a:rPr lang="pt-BR" sz="32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ANP</a:t>
            </a:r>
            <a:r>
              <a:rPr lang="pt-BR" sz="3200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), </a:t>
            </a:r>
          </a:p>
          <a:p>
            <a:endParaRPr lang="pt-BR" sz="3200" dirty="0">
              <a:solidFill>
                <a:srgbClr val="212529"/>
              </a:solidFill>
              <a:latin typeface="Source Sans Pro" panose="020B0503030403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50C26CB-1F7C-FB18-38C3-4E8D55EF223F}"/>
              </a:ext>
            </a:extLst>
          </p:cNvPr>
          <p:cNvSpPr txBox="1"/>
          <p:nvPr/>
        </p:nvSpPr>
        <p:spPr>
          <a:xfrm>
            <a:off x="295141" y="4589303"/>
            <a:ext cx="7141367" cy="37856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Composição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 73% </a:t>
            </a:r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gasolina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A e 27% Etanol Anidro*. </a:t>
            </a:r>
          </a:p>
          <a:p>
            <a:endParaRPr lang="pt-BR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pt-BR" dirty="0">
                <a:solidFill>
                  <a:srgbClr val="202124"/>
                </a:solidFill>
                <a:latin typeface="arial" panose="020B0604020202020204" pitchFamily="34" charset="0"/>
              </a:rPr>
              <a:t>d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esde 16/03/2015, o teor de álcool anidro na </a:t>
            </a:r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gasolina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comum e aditivada é de </a:t>
            </a:r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27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%. </a:t>
            </a:r>
          </a:p>
          <a:p>
            <a:endParaRPr lang="pt-BR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 teor adicionado à </a:t>
            </a:r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gasolina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premium é de </a:t>
            </a:r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25%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pt-BR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endParaRPr lang="pt-BR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pt-BR" dirty="0">
                <a:solidFill>
                  <a:srgbClr val="202124"/>
                </a:solidFill>
                <a:latin typeface="arial" panose="020B0604020202020204" pitchFamily="34" charset="0"/>
              </a:rPr>
              <a:t>Tolerância +/- 1%</a:t>
            </a:r>
            <a:endParaRPr lang="pt-B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612A948-515E-EBC1-27D6-5F53BF116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854" y="2062183"/>
            <a:ext cx="9239268" cy="6744356"/>
          </a:xfrm>
          <a:prstGeom prst="rect">
            <a:avLst/>
          </a:prstGeom>
          <a:noFill/>
          <a:ln>
            <a:solidFill>
              <a:srgbClr val="00FA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0528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DAAA5A-1EA4-8343-82C6-8B26F1FEA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82" y="869451"/>
            <a:ext cx="12762218" cy="8231857"/>
          </a:xfrm>
          <a:prstGeom prst="rect">
            <a:avLst/>
          </a:prstGeom>
        </p:spPr>
      </p:pic>
      <p:sp>
        <p:nvSpPr>
          <p:cNvPr id="4" name="Bacteriófagos">
            <a:extLst>
              <a:ext uri="{FF2B5EF4-FFF2-40B4-BE49-F238E27FC236}">
                <a16:creationId xmlns:a16="http://schemas.microsoft.com/office/drawing/2014/main" id="{B7871DCB-2E7E-FE40-B55D-80D53B2258C0}"/>
              </a:ext>
            </a:extLst>
          </p:cNvPr>
          <p:cNvSpPr txBox="1"/>
          <p:nvPr/>
        </p:nvSpPr>
        <p:spPr>
          <a:xfrm>
            <a:off x="552338" y="57754"/>
            <a:ext cx="2834647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DEC86E-4D26-F04A-B2A1-425FE19A515B}"/>
              </a:ext>
            </a:extLst>
          </p:cNvPr>
          <p:cNvSpPr/>
          <p:nvPr/>
        </p:nvSpPr>
        <p:spPr>
          <a:xfrm>
            <a:off x="1167566" y="8970735"/>
            <a:ext cx="15005129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" b="1" dirty="0">
                <a:solidFill>
                  <a:srgbClr val="333333"/>
                </a:solidFill>
                <a:latin typeface="BebasNeueRegular"/>
              </a:rPr>
              <a:t>Localização das Usinas Sucoalcooleiras no Brasil.  Fonte: </a:t>
            </a:r>
            <a:r>
              <a:rPr lang="pt" b="1" dirty="0">
                <a:solidFill>
                  <a:srgbClr val="333333"/>
                </a:solidFill>
                <a:latin typeface="BebasNeueRegular"/>
                <a:hlinkClick r:id="rId3"/>
              </a:rPr>
              <a:t>Nova cana</a:t>
            </a:r>
            <a:r>
              <a:rPr lang="pt" b="1" dirty="0">
                <a:solidFill>
                  <a:srgbClr val="333333"/>
                </a:solidFill>
                <a:latin typeface="BebasNeueRegular"/>
              </a:rPr>
              <a:t> </a:t>
            </a:r>
            <a:endParaRPr lang="pt" dirty="0">
              <a:solidFill>
                <a:srgbClr val="333333"/>
              </a:solidFill>
              <a:latin typeface="BebasNeue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3477420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teriófagos">
            <a:extLst>
              <a:ext uri="{FF2B5EF4-FFF2-40B4-BE49-F238E27FC236}">
                <a16:creationId xmlns:a16="http://schemas.microsoft.com/office/drawing/2014/main" id="{7D898ED1-832C-3A43-9761-FFD61E1A13FA}"/>
              </a:ext>
            </a:extLst>
          </p:cNvPr>
          <p:cNvSpPr txBox="1"/>
          <p:nvPr/>
        </p:nvSpPr>
        <p:spPr>
          <a:xfrm>
            <a:off x="1143980" y="8763"/>
            <a:ext cx="7526151" cy="101780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121924" tIns="60962" rIns="121924" bIns="60962" rtlCol="0" anchor="b">
            <a:norm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219261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 b="0"/>
            </a:pPr>
            <a:r>
              <a:rPr lang="en-US" sz="4267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BioEtanol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7677CC-50B9-2440-809C-51ECE937BE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81" r="31578" b="1"/>
          <a:stretch/>
        </p:blipFill>
        <p:spPr>
          <a:xfrm>
            <a:off x="1513414" y="1106791"/>
            <a:ext cx="4888957" cy="8004129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8A858D-38F0-A244-BAA6-D4AF6E4171BE}"/>
              </a:ext>
            </a:extLst>
          </p:cNvPr>
          <p:cNvSpPr/>
          <p:nvPr/>
        </p:nvSpPr>
        <p:spPr>
          <a:xfrm>
            <a:off x="7603096" y="1353738"/>
            <a:ext cx="8897805" cy="70461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FA00"/>
            </a:solidFill>
          </a:ln>
        </p:spPr>
        <p:txBody>
          <a:bodyPr vert="horz" lIns="121924" tIns="60962" rIns="121924" bIns="60962" rtlCol="0">
            <a:noAutofit/>
          </a:bodyPr>
          <a:lstStyle/>
          <a:p>
            <a:pPr indent="-304815" algn="l" defTabSz="1219261" hangingPunct="1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Bioetanol de 1ª geração</a:t>
            </a:r>
          </a:p>
          <a:p>
            <a:pPr algn="l" defTabSz="1219261" hangingPunct="1">
              <a:lnSpc>
                <a:spcPct val="90000"/>
              </a:lnSpc>
              <a:spcAft>
                <a:spcPts val="800"/>
              </a:spcAft>
            </a:pPr>
            <a:endParaRPr lang="pt-BR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defTabSz="1219261" hangingPunct="1">
              <a:lnSpc>
                <a:spcPct val="90000"/>
              </a:lnSpc>
              <a:spcAft>
                <a:spcPts val="800"/>
              </a:spcAft>
            </a:pPr>
            <a:r>
              <a: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</a:t>
            </a:r>
            <a:r>
              <a:rPr lang="pt-BR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etanol</a:t>
            </a:r>
            <a:r>
              <a: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é um álcool  incolor, volátil, inflamável e totalmente solúvel em água, derivado da fermentação promovida pela  levedura  </a:t>
            </a:r>
            <a:r>
              <a:rPr lang="pt-BR" sz="18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Saccharomyces cerevisiae </a:t>
            </a:r>
            <a:r>
              <a: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partir de biomassa da sacarose presente na cana-de-açúcar, beterraba, uva; ou do amido presente em cerais como milho, mandioca que necessariamente necessitam prévia sacarificação. </a:t>
            </a:r>
          </a:p>
          <a:p>
            <a:pPr algn="l" defTabSz="1219261" hangingPunct="1">
              <a:lnSpc>
                <a:spcPct val="90000"/>
              </a:lnSpc>
              <a:spcAft>
                <a:spcPts val="800"/>
              </a:spcAft>
            </a:pPr>
            <a:endParaRPr lang="pt-BR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defTabSz="1219261" hangingPunct="1">
              <a:lnSpc>
                <a:spcPct val="90000"/>
              </a:lnSpc>
              <a:spcAft>
                <a:spcPts val="800"/>
              </a:spcAft>
            </a:pPr>
            <a:endParaRPr lang="pt-BR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defTabSz="1219261" hangingPunct="1">
              <a:lnSpc>
                <a:spcPct val="90000"/>
              </a:lnSpc>
              <a:spcAft>
                <a:spcPts val="800"/>
              </a:spcAft>
            </a:pPr>
            <a:endParaRPr lang="pt-BR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304815" algn="l" defTabSz="1219261" hangingPunct="1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Bioetanol de 2</a:t>
            </a:r>
            <a:r>
              <a:rPr lang="pt-BR" sz="18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pt-BR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Geração (etanol celulósico) </a:t>
            </a:r>
          </a:p>
          <a:p>
            <a:pPr algn="l" defTabSz="1219261" hangingPunct="1">
              <a:lnSpc>
                <a:spcPct val="90000"/>
              </a:lnSpc>
              <a:spcAft>
                <a:spcPts val="800"/>
              </a:spcAft>
            </a:pPr>
            <a:endParaRPr lang="pt-BR" sz="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defTabSz="1219261" hangingPunct="1">
              <a:lnSpc>
                <a:spcPct val="90000"/>
              </a:lnSpc>
              <a:spcAft>
                <a:spcPts val="800"/>
              </a:spcAft>
            </a:pPr>
            <a:r>
              <a: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chamado </a:t>
            </a:r>
            <a:r>
              <a:rPr lang="pt-BR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bioetanol de 2ª geração </a:t>
            </a:r>
            <a:r>
              <a: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 produzido a partir da </a:t>
            </a:r>
            <a:r>
              <a:rPr lang="pt-BR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fermentação da  celulose</a:t>
            </a:r>
            <a:r>
              <a: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 sacarificação da celulose é alcançada o principalmente empregando-se processos enzimáticos complexos.</a:t>
            </a:r>
          </a:p>
          <a:p>
            <a:pPr algn="l" defTabSz="1219261" hangingPunct="1">
              <a:lnSpc>
                <a:spcPct val="90000"/>
              </a:lnSpc>
              <a:spcAft>
                <a:spcPts val="800"/>
              </a:spcAft>
            </a:pPr>
            <a:endParaRPr lang="pt-BR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defTabSz="1219261" hangingPunct="1">
              <a:lnSpc>
                <a:spcPct val="90000"/>
              </a:lnSpc>
              <a:spcAft>
                <a:spcPts val="800"/>
              </a:spcAft>
            </a:pPr>
            <a:r>
              <a: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Neste novo processo busca-se maior aproveitamento da do bagaço. Aproveitam-se açúcares presentes no bagaço (a celulose é hidrolisada a sacarose) e a  lignina que tem alto capacidade calórica é restante do bagaço ainda pode ser empregada para a geração de energia.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876067-445C-8B4E-95EF-53E5F2BED34E}"/>
              </a:ext>
            </a:extLst>
          </p:cNvPr>
          <p:cNvCxnSpPr>
            <a:cxnSpLocks/>
          </p:cNvCxnSpPr>
          <p:nvPr/>
        </p:nvCxnSpPr>
        <p:spPr>
          <a:xfrm>
            <a:off x="18905063" y="10391578"/>
            <a:ext cx="1243145" cy="0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5685D89-227A-0B48-AC50-ABB7A3EB3656}"/>
              </a:ext>
            </a:extLst>
          </p:cNvPr>
          <p:cNvSpPr/>
          <p:nvPr/>
        </p:nvSpPr>
        <p:spPr>
          <a:xfrm>
            <a:off x="1513414" y="9110920"/>
            <a:ext cx="9572684" cy="4412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267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Há montanhas de bagaço de </a:t>
            </a:r>
            <a:r>
              <a:rPr lang="pt-BR" sz="2267" b="1" dirty="0">
                <a:solidFill>
                  <a:schemeClr val="accent3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Cana-de-açúcar </a:t>
            </a:r>
            <a:r>
              <a:rPr lang="pt-BR" sz="2267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nas Usinas Suco-alcooleiras tradicionais.  </a:t>
            </a:r>
          </a:p>
        </p:txBody>
      </p:sp>
    </p:spTree>
    <p:extLst>
      <p:ext uri="{BB962C8B-B14F-4D97-AF65-F5344CB8AC3E}">
        <p14:creationId xmlns:p14="http://schemas.microsoft.com/office/powerpoint/2010/main" val="52831428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772AAAE-7E3B-DE4E-90C9-D13FA2405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832" y="138414"/>
            <a:ext cx="11301969" cy="9476772"/>
          </a:xfrm>
          <a:prstGeom prst="rect">
            <a:avLst/>
          </a:prstGeom>
        </p:spPr>
      </p:pic>
      <p:sp>
        <p:nvSpPr>
          <p:cNvPr id="12" name="Bacteriófagos">
            <a:extLst>
              <a:ext uri="{FF2B5EF4-FFF2-40B4-BE49-F238E27FC236}">
                <a16:creationId xmlns:a16="http://schemas.microsoft.com/office/drawing/2014/main" id="{AF4389BC-672A-8645-B8C9-1024841DC9B1}"/>
              </a:ext>
            </a:extLst>
          </p:cNvPr>
          <p:cNvSpPr txBox="1"/>
          <p:nvPr/>
        </p:nvSpPr>
        <p:spPr>
          <a:xfrm>
            <a:off x="712138" y="607309"/>
            <a:ext cx="2834647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844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teriófagos">
            <a:extLst>
              <a:ext uri="{FF2B5EF4-FFF2-40B4-BE49-F238E27FC236}">
                <a16:creationId xmlns:a16="http://schemas.microsoft.com/office/drawing/2014/main" id="{7D898ED1-832C-3A43-9761-FFD61E1A13FA}"/>
              </a:ext>
            </a:extLst>
          </p:cNvPr>
          <p:cNvSpPr txBox="1"/>
          <p:nvPr/>
        </p:nvSpPr>
        <p:spPr>
          <a:xfrm>
            <a:off x="366424" y="212973"/>
            <a:ext cx="2834647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876067-445C-8B4E-95EF-53E5F2BED34E}"/>
              </a:ext>
            </a:extLst>
          </p:cNvPr>
          <p:cNvCxnSpPr>
            <a:cxnSpLocks/>
          </p:cNvCxnSpPr>
          <p:nvPr/>
        </p:nvCxnSpPr>
        <p:spPr>
          <a:xfrm>
            <a:off x="18905063" y="10391578"/>
            <a:ext cx="1243145" cy="0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6F6CA-F269-D743-A3EB-F8EEDDB06CBD}"/>
              </a:ext>
            </a:extLst>
          </p:cNvPr>
          <p:cNvSpPr/>
          <p:nvPr/>
        </p:nvSpPr>
        <p:spPr>
          <a:xfrm>
            <a:off x="366425" y="1366759"/>
            <a:ext cx="8819527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919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latin typeface="+mn-lt"/>
              </a:rPr>
              <a:t>O Brasil é um dos líderes mundiais em </a:t>
            </a:r>
            <a:r>
              <a:rPr lang="pt-BR" sz="1800" b="1" dirty="0">
                <a:solidFill>
                  <a:srgbClr val="0432FF"/>
                </a:solidFill>
                <a:latin typeface="+mn-lt"/>
              </a:rPr>
              <a:t>pesquisas </a:t>
            </a:r>
            <a:r>
              <a:rPr lang="pt-BR" sz="1800" dirty="0">
                <a:solidFill>
                  <a:schemeClr val="tx1"/>
                </a:solidFill>
                <a:latin typeface="+mn-lt"/>
              </a:rPr>
              <a:t>em várias áreas relacionadas a </a:t>
            </a:r>
            <a:r>
              <a:rPr lang="pt-BR" sz="1800" b="1" dirty="0">
                <a:solidFill>
                  <a:srgbClr val="0432FF"/>
                </a:solidFill>
                <a:latin typeface="+mn-lt"/>
              </a:rPr>
              <a:t>Bioetanol</a:t>
            </a:r>
            <a:r>
              <a:rPr lang="pt-BR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pt-BR" sz="1800" b="1" dirty="0">
                <a:solidFill>
                  <a:srgbClr val="0432FF"/>
                </a:solidFill>
                <a:latin typeface="+mn-lt"/>
              </a:rPr>
              <a:t>:</a:t>
            </a:r>
            <a:endParaRPr lang="pt-BR" sz="1800" dirty="0">
              <a:latin typeface="+mn-lt"/>
            </a:endParaRPr>
          </a:p>
          <a:p>
            <a:pPr marL="381019" indent="-381019" algn="just">
              <a:buFontTx/>
              <a:buChar char="-"/>
            </a:pPr>
            <a:r>
              <a:rPr lang="pt-BR" sz="1800" dirty="0">
                <a:latin typeface="+mn-lt"/>
              </a:rPr>
              <a:t>Processos de Produção</a:t>
            </a:r>
          </a:p>
          <a:p>
            <a:pPr marL="381019" indent="-381019" algn="just">
              <a:buFontTx/>
              <a:buChar char="-"/>
            </a:pPr>
            <a:r>
              <a:rPr lang="pt-BR" sz="1800" dirty="0">
                <a:latin typeface="+mn-lt"/>
              </a:rPr>
              <a:t>Fontes alternativas de biomassa</a:t>
            </a:r>
          </a:p>
          <a:p>
            <a:pPr marL="381019" indent="-381019" algn="just">
              <a:buFontTx/>
              <a:buChar char="-"/>
            </a:pPr>
            <a:r>
              <a:rPr lang="pt-BR" sz="1800" dirty="0">
                <a:latin typeface="+mn-lt"/>
              </a:rPr>
              <a:t>Desenvolvimento de linhagens </a:t>
            </a:r>
            <a:r>
              <a:rPr lang="pt-BR" sz="1800" i="1" dirty="0">
                <a:latin typeface="+mn-lt"/>
              </a:rPr>
              <a:t>Saccharomyces cerevisiae</a:t>
            </a:r>
            <a:r>
              <a:rPr lang="pt-BR" sz="1800" dirty="0">
                <a:latin typeface="+mn-lt"/>
              </a:rPr>
              <a:t> otimizadas para o processo (</a:t>
            </a:r>
            <a:r>
              <a:rPr lang="pt-BR" sz="1800" b="1" dirty="0">
                <a:latin typeface="+mn-lt"/>
              </a:rPr>
              <a:t>Tabela 1</a:t>
            </a:r>
            <a:r>
              <a:rPr lang="pt-BR" sz="1800" dirty="0">
                <a:latin typeface="+mn-lt"/>
              </a:rPr>
              <a:t>).</a:t>
            </a:r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986FC6F-CB02-FE4F-9CB1-31FEEE5CB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19" y="2842054"/>
            <a:ext cx="6592002" cy="6788924"/>
          </a:xfrm>
          <a:prstGeom prst="rect">
            <a:avLst/>
          </a:prstGeom>
          <a:ln>
            <a:solidFill>
              <a:srgbClr val="009193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4909C2-9E8A-7141-B970-59ABFB7F7421}"/>
              </a:ext>
            </a:extLst>
          </p:cNvPr>
          <p:cNvSpPr/>
          <p:nvPr/>
        </p:nvSpPr>
        <p:spPr>
          <a:xfrm>
            <a:off x="3381474" y="334603"/>
            <a:ext cx="648744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Pesquisas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3B1174-9729-6849-B1B4-BAEC99245F29}"/>
              </a:ext>
            </a:extLst>
          </p:cNvPr>
          <p:cNvSpPr/>
          <p:nvPr/>
        </p:nvSpPr>
        <p:spPr>
          <a:xfrm>
            <a:off x="408375" y="3385473"/>
            <a:ext cx="8493874" cy="62455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dvFrutiger"/>
              </a:rPr>
              <a:t>Fonte: </a:t>
            </a:r>
            <a:r>
              <a:rPr lang="en-US" sz="1600" dirty="0">
                <a:latin typeface="AdvFrutiger"/>
                <a:hlinkClick r:id="rId4"/>
              </a:rPr>
              <a:t>RESEARCH ARTICLE </a:t>
            </a:r>
            <a:r>
              <a:rPr lang="en-US" sz="1600" dirty="0">
                <a:latin typeface="AdvFrutiger"/>
              </a:rPr>
              <a:t>: </a:t>
            </a:r>
            <a:r>
              <a:rPr lang="en-US" sz="1600" dirty="0"/>
              <a:t>DOI:10.1111/j.1567-1364.2008.00428.x   </a:t>
            </a:r>
          </a:p>
          <a:p>
            <a:endParaRPr lang="en-US" sz="1600" dirty="0"/>
          </a:p>
          <a:p>
            <a:r>
              <a:rPr lang="en-US" sz="1600" b="1" dirty="0">
                <a:latin typeface="+mn-lt"/>
              </a:rPr>
              <a:t>Yeast selection for fuel ethanol production in Brazil </a:t>
            </a:r>
          </a:p>
          <a:p>
            <a:r>
              <a:rPr lang="en-US" sz="1600" dirty="0">
                <a:latin typeface="+mn-lt"/>
              </a:rPr>
              <a:t>Luiz C. Basso1, Henrique V. de Amorim2, Antonio J. de Oliveira2 &amp; Mario L. Lopes2 </a:t>
            </a:r>
          </a:p>
          <a:p>
            <a:r>
              <a:rPr lang="en-US" sz="1600" dirty="0">
                <a:latin typeface="AdvFrutiger"/>
              </a:rPr>
              <a:t>1Biological Science Department, Escola Superior de Agricultura Luiz de Queiroz, </a:t>
            </a:r>
            <a:r>
              <a:rPr lang="en-US" sz="1600" dirty="0" err="1">
                <a:latin typeface="AdvFrutiger"/>
              </a:rPr>
              <a:t>USP</a:t>
            </a:r>
            <a:r>
              <a:rPr lang="en-US" sz="1600" dirty="0">
                <a:latin typeface="AdvFrutiger"/>
              </a:rPr>
              <a:t>, Piracicaba, SP, Brazil; and 2Fermentec, Piracicaba, SP, Brazil</a:t>
            </a: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endParaRPr lang="en-US" sz="1600" dirty="0">
              <a:latin typeface="AdvFrutiger"/>
            </a:endParaRPr>
          </a:p>
          <a:p>
            <a:r>
              <a:rPr lang="en-US" sz="1600" dirty="0">
                <a:latin typeface="AdvFrutiger"/>
              </a:rPr>
              <a:t> </a:t>
            </a:r>
            <a:endParaRPr lang="en-US" sz="1600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32D8CD-F7C6-904D-B8BF-BD27BCA4C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8" y="4876800"/>
            <a:ext cx="8115146" cy="454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3214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359FF2-0DA8-E64F-ABDC-D1B32D76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1" y="2312618"/>
            <a:ext cx="9362445" cy="6709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4FF69B-E6C1-9A4A-959D-A0EC09B3B70E}"/>
              </a:ext>
            </a:extLst>
          </p:cNvPr>
          <p:cNvSpPr txBox="1"/>
          <p:nvPr/>
        </p:nvSpPr>
        <p:spPr>
          <a:xfrm>
            <a:off x="11325831" y="838146"/>
            <a:ext cx="5522427" cy="8570448"/>
          </a:xfrm>
          <a:prstGeom prst="rect">
            <a:avLst/>
          </a:prstGeom>
          <a:solidFill>
            <a:schemeClr val="bg1"/>
          </a:solidFill>
          <a:ln w="19050" cap="flat">
            <a:solidFill>
              <a:srgbClr val="00FA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algn="just" defTabSz="778972"/>
            <a:r>
              <a:rPr lang="pt-BR" sz="2000" dirty="0"/>
              <a:t>Principais linhagens de levedura </a:t>
            </a:r>
            <a:r>
              <a:rPr lang="pt-BR" sz="2000" i="1" dirty="0"/>
              <a:t>Saccharomyces cerevisiae </a:t>
            </a:r>
            <a:r>
              <a:rPr lang="pt-BR" sz="2000" dirty="0"/>
              <a:t>utilizadas no Brasil para fermentação de sacarose e  produção de BIOETANOL nas Usinas. São chamadas linhagens residentes de dornas e  algumas das mais eficientes são: </a:t>
            </a:r>
          </a:p>
          <a:p>
            <a:pPr algn="just" defTabSz="778972"/>
            <a:endParaRPr lang="pt-BR" sz="800" dirty="0"/>
          </a:p>
          <a:p>
            <a:pPr marL="457223" indent="-457223" algn="just" defTabSz="778972">
              <a:buFontTx/>
              <a:buChar char="-"/>
            </a:pPr>
            <a:r>
              <a:rPr lang="pt-BR" sz="2000" dirty="0"/>
              <a:t>PE-2, CAT-1, VR-1 (</a:t>
            </a:r>
            <a:r>
              <a:rPr lang="pt-BR" sz="2000" dirty="0" err="1"/>
              <a:t>Fermentec</a:t>
            </a:r>
            <a:r>
              <a:rPr lang="pt-BR" sz="2000" dirty="0"/>
              <a:t>)</a:t>
            </a:r>
          </a:p>
          <a:p>
            <a:pPr algn="just" defTabSz="778972"/>
            <a:endParaRPr lang="pt-BR" sz="800" dirty="0"/>
          </a:p>
          <a:p>
            <a:pPr marL="457223" indent="-457223" algn="just" defTabSz="778972">
              <a:buFontTx/>
              <a:buChar char="-"/>
            </a:pPr>
            <a:r>
              <a:rPr lang="pt-BR" sz="2000" dirty="0"/>
              <a:t>BG-1, CR-1, SA-1 (</a:t>
            </a:r>
            <a:r>
              <a:rPr lang="pt-BR" sz="2000" dirty="0" err="1"/>
              <a:t>Copersucar</a:t>
            </a:r>
            <a:r>
              <a:rPr lang="pt-BR" sz="2000" dirty="0"/>
              <a:t>)</a:t>
            </a:r>
            <a:endParaRPr lang="pt-BR" sz="3200" dirty="0"/>
          </a:p>
          <a:p>
            <a:pPr algn="just" defTabSz="778972"/>
            <a:endParaRPr lang="pt-BR" dirty="0"/>
          </a:p>
          <a:p>
            <a:pPr algn="just" defTabSz="778972"/>
            <a:endParaRPr lang="pt-BR" dirty="0"/>
          </a:p>
          <a:p>
            <a:pPr algn="just" defTabSz="778972"/>
            <a:endParaRPr lang="pt-BR" dirty="0"/>
          </a:p>
          <a:p>
            <a:pPr algn="just" defTabSz="778972"/>
            <a:endParaRPr lang="pt-BR" dirty="0"/>
          </a:p>
          <a:p>
            <a:pPr algn="just" defTabSz="778972"/>
            <a:endParaRPr lang="pt-BR" dirty="0"/>
          </a:p>
          <a:p>
            <a:pPr algn="just" defTabSz="778972"/>
            <a:endParaRPr lang="pt-BR" dirty="0"/>
          </a:p>
          <a:p>
            <a:pPr algn="just" defTabSz="778972"/>
            <a:endParaRPr lang="pt-BR" dirty="0"/>
          </a:p>
          <a:p>
            <a:pPr algn="just"/>
            <a:endParaRPr lang="en-US" sz="1867" dirty="0"/>
          </a:p>
          <a:p>
            <a:pPr algn="just"/>
            <a:endParaRPr lang="en-US" sz="1867" dirty="0"/>
          </a:p>
          <a:p>
            <a:pPr algn="just"/>
            <a:endParaRPr lang="en-US" sz="1867" dirty="0"/>
          </a:p>
          <a:p>
            <a:pPr algn="just"/>
            <a:r>
              <a:rPr lang="en-US" sz="1867" dirty="0"/>
              <a:t>Fig. 1. Karyotyping profiles of some strains used in this work obtained by PFGE as the TAFE system. All strains presented a unique profile. BG-1, CR-1, ME-2, MA-3, MA-4, PE-2, SA-1, VR-1, VR-2 and IZ-1904 strains were isolated from ethanol distilleries; FLE is a baker’s yeast strain. </a:t>
            </a:r>
          </a:p>
          <a:p>
            <a:pPr algn="just" defTabSz="778972"/>
            <a:endParaRPr lang="pt-BR" sz="800" dirty="0"/>
          </a:p>
          <a:p>
            <a:pPr algn="just" defTabSz="778972"/>
            <a:r>
              <a:rPr lang="pt-BR" sz="1600" dirty="0"/>
              <a:t>Fonte: </a:t>
            </a:r>
            <a:r>
              <a:rPr lang="pt-BR" sz="1600" dirty="0">
                <a:hlinkClick r:id="rId3"/>
              </a:rPr>
              <a:t>Basso et al 2008</a:t>
            </a:r>
            <a:r>
              <a:rPr lang="pt-BR" sz="1600" dirty="0"/>
              <a:t> </a:t>
            </a:r>
          </a:p>
        </p:txBody>
      </p:sp>
      <p:pic>
        <p:nvPicPr>
          <p:cNvPr id="1027" name="Picture 3" descr="page2image1749634080">
            <a:extLst>
              <a:ext uri="{FF2B5EF4-FFF2-40B4-BE49-F238E27FC236}">
                <a16:creationId xmlns:a16="http://schemas.microsoft.com/office/drawing/2014/main" id="{8023F456-91A1-0542-8AC8-158DBB3B9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8" y="-203355"/>
            <a:ext cx="3843984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4image1750052928">
            <a:extLst>
              <a:ext uri="{FF2B5EF4-FFF2-40B4-BE49-F238E27FC236}">
                <a16:creationId xmlns:a16="http://schemas.microsoft.com/office/drawing/2014/main" id="{40FC80F7-37E9-0345-91F8-E10FB91F6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013" y="3855073"/>
            <a:ext cx="5182061" cy="313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E10BD5-9F76-1E4D-A8E2-8C41819E43BF}"/>
              </a:ext>
            </a:extLst>
          </p:cNvPr>
          <p:cNvSpPr txBox="1"/>
          <p:nvPr/>
        </p:nvSpPr>
        <p:spPr>
          <a:xfrm>
            <a:off x="240721" y="7440982"/>
            <a:ext cx="1685787" cy="5472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r>
              <a:rPr lang="pt-BR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amido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C7E59D-9BE1-1D43-AD00-66F3178B5D97}"/>
              </a:ext>
            </a:extLst>
          </p:cNvPr>
          <p:cNvSpPr txBox="1"/>
          <p:nvPr/>
        </p:nvSpPr>
        <p:spPr>
          <a:xfrm>
            <a:off x="1855125" y="3062027"/>
            <a:ext cx="1840683" cy="5472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r>
              <a:rPr lang="pt-BR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Sacarose</a:t>
            </a:r>
          </a:p>
        </p:txBody>
      </p:sp>
      <p:sp>
        <p:nvSpPr>
          <p:cNvPr id="11" name="Bacteriófagos">
            <a:extLst>
              <a:ext uri="{FF2B5EF4-FFF2-40B4-BE49-F238E27FC236}">
                <a16:creationId xmlns:a16="http://schemas.microsoft.com/office/drawing/2014/main" id="{A47D31C8-537F-1D42-8322-C00B536A4D3F}"/>
              </a:ext>
            </a:extLst>
          </p:cNvPr>
          <p:cNvSpPr txBox="1"/>
          <p:nvPr/>
        </p:nvSpPr>
        <p:spPr>
          <a:xfrm>
            <a:off x="240721" y="174652"/>
            <a:ext cx="2834647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2960D7C-0403-BF49-B903-8A8657C175BD}"/>
              </a:ext>
            </a:extLst>
          </p:cNvPr>
          <p:cNvSpPr/>
          <p:nvPr/>
        </p:nvSpPr>
        <p:spPr>
          <a:xfrm rot="10965720" flipV="1">
            <a:off x="9372398" y="3014934"/>
            <a:ext cx="1941249" cy="552433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endParaRPr lang="pt-BR" sz="3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A2E286-D260-3C4B-B6D8-492067DC3934}"/>
              </a:ext>
            </a:extLst>
          </p:cNvPr>
          <p:cNvSpPr/>
          <p:nvPr/>
        </p:nvSpPr>
        <p:spPr>
          <a:xfrm>
            <a:off x="3082593" y="731230"/>
            <a:ext cx="6520574" cy="606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Pesquisas</a:t>
            </a:r>
          </a:p>
        </p:txBody>
      </p:sp>
    </p:spTree>
    <p:extLst>
      <p:ext uri="{BB962C8B-B14F-4D97-AF65-F5344CB8AC3E}">
        <p14:creationId xmlns:p14="http://schemas.microsoft.com/office/powerpoint/2010/main" val="166637121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7FB1A1-F224-1142-A4B1-9509F52078FC}"/>
              </a:ext>
            </a:extLst>
          </p:cNvPr>
          <p:cNvSpPr/>
          <p:nvPr/>
        </p:nvSpPr>
        <p:spPr>
          <a:xfrm>
            <a:off x="393910" y="1812155"/>
            <a:ext cx="6354624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latin typeface="+mn-lt"/>
              </a:rPr>
              <a:t>A produção de energia elétrica é um subproduto da produção de bioetanol. </a:t>
            </a:r>
          </a:p>
          <a:p>
            <a:pPr algn="just"/>
            <a:endParaRPr lang="pt-BR" sz="2000" dirty="0">
              <a:latin typeface="+mn-lt"/>
            </a:endParaRPr>
          </a:p>
          <a:p>
            <a:pPr algn="just"/>
            <a:r>
              <a:rPr lang="pt-BR" sz="2000" dirty="0">
                <a:latin typeface="+mn-lt"/>
              </a:rPr>
              <a:t>O bagaço da </a:t>
            </a:r>
            <a:r>
              <a:rPr lang="pt-BR" sz="2000" dirty="0">
                <a:solidFill>
                  <a:srgbClr val="0432FF"/>
                </a:solidFill>
                <a:latin typeface="+mn-lt"/>
              </a:rPr>
              <a:t>cana-de-açúcar</a:t>
            </a:r>
            <a:r>
              <a:rPr lang="pt-BR" sz="2000" dirty="0">
                <a:latin typeface="+mn-lt"/>
              </a:rPr>
              <a:t> alimenta caldeiras e turbinas, cada vez mais eficientes, produzem Eletricidade.</a:t>
            </a:r>
          </a:p>
          <a:p>
            <a:pPr algn="just"/>
            <a:endParaRPr lang="pt-BR" sz="2000" dirty="0">
              <a:latin typeface="+mn-lt"/>
            </a:endParaRPr>
          </a:p>
          <a:p>
            <a:pPr algn="just"/>
            <a:r>
              <a:rPr lang="pt" sz="2000" dirty="0"/>
              <a:t>O Brasil se destaca como um dos grandes produtores mundiais de biomassa.</a:t>
            </a:r>
            <a:endParaRPr lang="pt-BR" sz="2000" dirty="0">
              <a:latin typeface="+mn-lt"/>
            </a:endParaRPr>
          </a:p>
          <a:p>
            <a:pPr algn="just"/>
            <a:endParaRPr lang="pt-BR" sz="200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07CBE4-493A-B649-8F1F-74A77D9C731E}"/>
              </a:ext>
            </a:extLst>
          </p:cNvPr>
          <p:cNvSpPr/>
          <p:nvPr/>
        </p:nvSpPr>
        <p:spPr>
          <a:xfrm>
            <a:off x="393910" y="1350490"/>
            <a:ext cx="635462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9193"/>
            </a:solidFill>
          </a:ln>
        </p:spPr>
        <p:txBody>
          <a:bodyPr wrap="none">
            <a:spAutoFit/>
          </a:bodyPr>
          <a:lstStyle/>
          <a:p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Como ocorre a Produção de Bioeletricidade ?</a:t>
            </a:r>
            <a:r>
              <a:rPr lang="pt-BR" dirty="0">
                <a:solidFill>
                  <a:srgbClr val="333333"/>
                </a:solidFill>
                <a:latin typeface="Georgia" panose="02040502050405020303" pitchFamily="18" charset="0"/>
              </a:rPr>
              <a:t> </a:t>
            </a:r>
            <a:endParaRPr lang="pt-BR" dirty="0"/>
          </a:p>
        </p:txBody>
      </p:sp>
      <p:sp>
        <p:nvSpPr>
          <p:cNvPr id="7" name="Bacteriófagos">
            <a:extLst>
              <a:ext uri="{FF2B5EF4-FFF2-40B4-BE49-F238E27FC236}">
                <a16:creationId xmlns:a16="http://schemas.microsoft.com/office/drawing/2014/main" id="{A20E3FDA-EE74-6240-A78B-D5773E2AE343}"/>
              </a:ext>
            </a:extLst>
          </p:cNvPr>
          <p:cNvSpPr txBox="1"/>
          <p:nvPr/>
        </p:nvSpPr>
        <p:spPr>
          <a:xfrm>
            <a:off x="393910" y="325951"/>
            <a:ext cx="8700035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pt-BR" sz="3734" u="sng" dirty="0"/>
              <a:t>e</a:t>
            </a:r>
            <a:r>
              <a:rPr lang="pt-BR" sz="3734" dirty="0"/>
              <a:t> Cogeração de Energia Elétrica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D6D9AB-9F78-0345-8DF9-74F04265E9A3}"/>
              </a:ext>
            </a:extLst>
          </p:cNvPr>
          <p:cNvSpPr/>
          <p:nvPr/>
        </p:nvSpPr>
        <p:spPr>
          <a:xfrm>
            <a:off x="7338347" y="8647814"/>
            <a:ext cx="9225056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" sz="2933" dirty="0">
                <a:solidFill>
                  <a:srgbClr val="333333"/>
                </a:solidFill>
                <a:latin typeface="BebasNeueRegular"/>
              </a:rPr>
              <a:t>As </a:t>
            </a:r>
            <a:r>
              <a:rPr lang="pt" sz="2933" b="1" dirty="0">
                <a:solidFill>
                  <a:srgbClr val="333333"/>
                </a:solidFill>
                <a:latin typeface="BebasNeueRegular"/>
              </a:rPr>
              <a:t>biorrefinarias</a:t>
            </a:r>
            <a:r>
              <a:rPr lang="pt" sz="2933" dirty="0">
                <a:solidFill>
                  <a:srgbClr val="333333"/>
                </a:solidFill>
                <a:latin typeface="BebasNeueRegular"/>
              </a:rPr>
              <a:t> e o aproveitamento integral do potencial da biomassa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3902AE-924B-6B43-A116-4E0BE8231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346" y="4035286"/>
            <a:ext cx="9225056" cy="46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1367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2image1749565168">
            <a:extLst>
              <a:ext uri="{FF2B5EF4-FFF2-40B4-BE49-F238E27FC236}">
                <a16:creationId xmlns:a16="http://schemas.microsoft.com/office/drawing/2014/main" id="{77EB6095-262E-8343-83B2-41959DC77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8" y="-1646817"/>
            <a:ext cx="3843984" cy="1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image1749634080">
            <a:extLst>
              <a:ext uri="{FF2B5EF4-FFF2-40B4-BE49-F238E27FC236}">
                <a16:creationId xmlns:a16="http://schemas.microsoft.com/office/drawing/2014/main" id="{8023F456-91A1-0542-8AC8-158DBB3B9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8" y="-203355"/>
            <a:ext cx="3843984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acteriófagos">
            <a:extLst>
              <a:ext uri="{FF2B5EF4-FFF2-40B4-BE49-F238E27FC236}">
                <a16:creationId xmlns:a16="http://schemas.microsoft.com/office/drawing/2014/main" id="{A47D31C8-537F-1D42-8322-C00B536A4D3F}"/>
              </a:ext>
            </a:extLst>
          </p:cNvPr>
          <p:cNvSpPr txBox="1"/>
          <p:nvPr/>
        </p:nvSpPr>
        <p:spPr>
          <a:xfrm>
            <a:off x="406871" y="134865"/>
            <a:ext cx="2834647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90CFBB-DBBD-544C-863D-E2AF7E8A0FC8}"/>
              </a:ext>
            </a:extLst>
          </p:cNvPr>
          <p:cNvSpPr/>
          <p:nvPr/>
        </p:nvSpPr>
        <p:spPr>
          <a:xfrm>
            <a:off x="406871" y="998551"/>
            <a:ext cx="9273842" cy="2349361"/>
          </a:xfrm>
          <a:prstGeom prst="rect">
            <a:avLst/>
          </a:prstGeom>
          <a:solidFill>
            <a:schemeClr val="bg1"/>
          </a:solidFill>
          <a:ln>
            <a:solidFill>
              <a:srgbClr val="00919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latin typeface="+mn-lt"/>
              </a:rPr>
              <a:t>O </a:t>
            </a:r>
            <a:r>
              <a:rPr lang="pt-BR" sz="2000" b="1" dirty="0">
                <a:solidFill>
                  <a:srgbClr val="0432FF"/>
                </a:solidFill>
                <a:latin typeface="+mn-lt"/>
              </a:rPr>
              <a:t>Brasil </a:t>
            </a:r>
          </a:p>
          <a:p>
            <a:pPr algn="just"/>
            <a:r>
              <a:rPr lang="pt-BR" sz="2000" dirty="0">
                <a:latin typeface="+mn-lt"/>
              </a:rPr>
              <a:t>tradicionalmente produz </a:t>
            </a:r>
            <a:r>
              <a:rPr lang="pt-BR" sz="2000" b="1" dirty="0">
                <a:solidFill>
                  <a:srgbClr val="0432FF"/>
                </a:solidFill>
                <a:latin typeface="+mn-lt"/>
              </a:rPr>
              <a:t>Bioetanol</a:t>
            </a:r>
            <a:r>
              <a:rPr lang="pt-BR" sz="2000" dirty="0">
                <a:latin typeface="+mn-lt"/>
              </a:rPr>
              <a:t> a partir da sacarose de </a:t>
            </a:r>
            <a:r>
              <a:rPr lang="pt-BR" sz="2000" b="1" dirty="0">
                <a:solidFill>
                  <a:srgbClr val="0432FF"/>
                </a:solidFill>
                <a:latin typeface="+mn-lt"/>
              </a:rPr>
              <a:t>cana-de-açúca</a:t>
            </a:r>
            <a:r>
              <a:rPr lang="pt-BR" sz="2000" dirty="0">
                <a:latin typeface="+mn-lt"/>
              </a:rPr>
              <a:t>r. </a:t>
            </a:r>
          </a:p>
          <a:p>
            <a:pPr algn="just"/>
            <a:endParaRPr lang="pt-BR" sz="2000" dirty="0">
              <a:latin typeface="+mn-lt"/>
            </a:endParaRPr>
          </a:p>
          <a:p>
            <a:pPr algn="just">
              <a:spcAft>
                <a:spcPts val="1600"/>
              </a:spcAft>
            </a:pPr>
            <a:r>
              <a:rPr lang="pt-BR" sz="2000" dirty="0">
                <a:latin typeface="+mn-lt"/>
              </a:rPr>
              <a:t>Mais recentemente explorando a produção comercial das alternativas: </a:t>
            </a:r>
          </a:p>
          <a:p>
            <a:pPr marL="381019" indent="-381019" algn="just">
              <a:spcAft>
                <a:spcPts val="1600"/>
              </a:spcAft>
              <a:buFontTx/>
              <a:buChar char="-"/>
            </a:pPr>
            <a:r>
              <a:rPr lang="pt-BR" sz="2000" dirty="0">
                <a:latin typeface="+mn-lt"/>
              </a:rPr>
              <a:t>Produção  </a:t>
            </a:r>
            <a:r>
              <a:rPr lang="pt-BR" sz="2000" b="1" dirty="0">
                <a:latin typeface="+mn-lt"/>
              </a:rPr>
              <a:t>Etanol</a:t>
            </a:r>
            <a:r>
              <a:rPr lang="pt-BR" sz="2000" dirty="0">
                <a:latin typeface="+mn-lt"/>
              </a:rPr>
              <a:t> a partir de </a:t>
            </a:r>
            <a:r>
              <a:rPr lang="pt-BR" sz="2000" b="1" dirty="0">
                <a:solidFill>
                  <a:srgbClr val="009051"/>
                </a:solidFill>
                <a:latin typeface="+mn-lt"/>
              </a:rPr>
              <a:t>milho</a:t>
            </a:r>
            <a:r>
              <a:rPr lang="pt-BR" sz="2000" dirty="0">
                <a:latin typeface="+mn-lt"/>
              </a:rPr>
              <a:t> (copiando rota dos EUA)</a:t>
            </a:r>
          </a:p>
          <a:p>
            <a:pPr marL="381019" indent="-381019" algn="just">
              <a:spcAft>
                <a:spcPts val="1600"/>
              </a:spcAft>
              <a:buFontTx/>
              <a:buChar char="-"/>
            </a:pPr>
            <a:r>
              <a:rPr lang="pt-BR" sz="2000" dirty="0">
                <a:latin typeface="+mn-lt"/>
              </a:rPr>
              <a:t>Produção de etanol de </a:t>
            </a:r>
            <a:r>
              <a:rPr lang="pt-BR" sz="2000" b="1" dirty="0">
                <a:latin typeface="+mn-lt"/>
              </a:rPr>
              <a:t>2ª geração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6FB4F3-CE90-FA4C-B1EE-B21EBC35D81B}"/>
              </a:ext>
            </a:extLst>
          </p:cNvPr>
          <p:cNvSpPr/>
          <p:nvPr/>
        </p:nvSpPr>
        <p:spPr>
          <a:xfrm>
            <a:off x="169339" y="4088152"/>
            <a:ext cx="16985600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pt-BR" dirty="0"/>
              <a:t>  Produção  </a:t>
            </a:r>
            <a:r>
              <a:rPr lang="pt-BR" b="1" dirty="0"/>
              <a:t>Etanol</a:t>
            </a:r>
            <a:r>
              <a:rPr lang="pt-BR" dirty="0"/>
              <a:t> a partir de </a:t>
            </a:r>
            <a:r>
              <a:rPr lang="pt-BR" b="1" dirty="0">
                <a:solidFill>
                  <a:srgbClr val="009051"/>
                </a:solidFill>
              </a:rPr>
              <a:t>milho</a:t>
            </a:r>
          </a:p>
          <a:p>
            <a:pPr algn="just">
              <a:spcAft>
                <a:spcPts val="1600"/>
              </a:spcAft>
            </a:pPr>
            <a:endParaRPr lang="pt-BR" b="1" dirty="0">
              <a:solidFill>
                <a:srgbClr val="009051"/>
              </a:solidFill>
            </a:endParaRPr>
          </a:p>
          <a:p>
            <a:pPr algn="just">
              <a:spcAft>
                <a:spcPts val="1600"/>
              </a:spcAft>
            </a:pPr>
            <a:endParaRPr lang="pt-BR" b="1" dirty="0">
              <a:solidFill>
                <a:srgbClr val="009051"/>
              </a:solidFill>
            </a:endParaRPr>
          </a:p>
          <a:p>
            <a:pPr algn="just">
              <a:spcAft>
                <a:spcPts val="1600"/>
              </a:spcAft>
            </a:pPr>
            <a:endParaRPr lang="pt-BR" b="1" dirty="0">
              <a:solidFill>
                <a:srgbClr val="009051"/>
              </a:solidFill>
            </a:endParaRPr>
          </a:p>
          <a:p>
            <a:pPr algn="just">
              <a:spcAft>
                <a:spcPts val="1600"/>
              </a:spcAft>
            </a:pPr>
            <a:endParaRPr lang="pt-BR" b="1" dirty="0">
              <a:solidFill>
                <a:srgbClr val="009051"/>
              </a:solidFill>
            </a:endParaRPr>
          </a:p>
          <a:p>
            <a:pPr algn="just">
              <a:spcAft>
                <a:spcPts val="1600"/>
              </a:spcAft>
            </a:pPr>
            <a:endParaRPr lang="pt-BR" b="1" dirty="0">
              <a:solidFill>
                <a:srgbClr val="009051"/>
              </a:solidFill>
            </a:endParaRPr>
          </a:p>
          <a:p>
            <a:pPr algn="just">
              <a:spcAft>
                <a:spcPts val="1600"/>
              </a:spcAft>
            </a:pPr>
            <a:endParaRPr lang="pt-BR" b="1" dirty="0">
              <a:solidFill>
                <a:srgbClr val="009051"/>
              </a:solidFill>
            </a:endParaRPr>
          </a:p>
          <a:p>
            <a:pPr algn="just">
              <a:spcAft>
                <a:spcPts val="1600"/>
              </a:spcAft>
            </a:pPr>
            <a:endParaRPr lang="pt-BR" b="1" dirty="0">
              <a:solidFill>
                <a:srgbClr val="009051"/>
              </a:solidFill>
            </a:endParaRPr>
          </a:p>
          <a:p>
            <a:pPr algn="just">
              <a:spcAft>
                <a:spcPts val="1600"/>
              </a:spcAft>
            </a:pPr>
            <a:endParaRPr lang="pt-BR" b="1" dirty="0">
              <a:solidFill>
                <a:srgbClr val="009051"/>
              </a:solidFill>
            </a:endParaRPr>
          </a:p>
          <a:p>
            <a:pPr algn="just">
              <a:spcAft>
                <a:spcPts val="1600"/>
              </a:spcAft>
            </a:pPr>
            <a:endParaRPr lang="pt-BR" dirty="0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E1F9444D-3432-3225-8CC1-BACF28A44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060" y="4140776"/>
            <a:ext cx="7137539" cy="3568770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76D36F4C-5EBB-2EFA-FB71-617820243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1" y="4599229"/>
            <a:ext cx="5085104" cy="2204784"/>
          </a:xfrm>
          <a:prstGeom prst="rect">
            <a:avLst/>
          </a:prstGeom>
          <a:ln w="38100">
            <a:solidFill>
              <a:srgbClr val="00FA00"/>
            </a:solidFill>
          </a:ln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04B83950-C449-F7C5-B7D4-301056892790}"/>
              </a:ext>
            </a:extLst>
          </p:cNvPr>
          <p:cNvSpPr/>
          <p:nvPr/>
        </p:nvSpPr>
        <p:spPr>
          <a:xfrm>
            <a:off x="388354" y="6902859"/>
            <a:ext cx="6623179" cy="2718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A Empresa  </a:t>
            </a:r>
            <a:r>
              <a:rPr lang="pt-BR" sz="2667" b="1" dirty="0" err="1">
                <a:solidFill>
                  <a:srgbClr val="222222"/>
                </a:solidFill>
                <a:latin typeface="Verdana" panose="020B0604030504040204" pitchFamily="34" charset="0"/>
              </a:rPr>
              <a:t>Etamil</a:t>
            </a: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 se encontra instalada no estado de Mato Grosso.</a:t>
            </a:r>
          </a:p>
          <a:p>
            <a:pPr algn="just"/>
            <a:endParaRPr lang="pt-BR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pPr algn="just"/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Implantação começou em 2017 e, quando pronta, a unidade deverá ofertar 6,8 milhões de litros de </a:t>
            </a:r>
            <a:r>
              <a:rPr lang="pt-BR" b="1" dirty="0">
                <a:solidFill>
                  <a:srgbClr val="222222"/>
                </a:solidFill>
                <a:latin typeface="Verdana" panose="020B0604030504040204" pitchFamily="34" charset="0"/>
              </a:rPr>
              <a:t>etanol</a:t>
            </a: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 por ano e 3 mil toneladas de lecitina de soja.</a:t>
            </a:r>
            <a:endParaRPr lang="pt-BR" dirty="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0A8BCE7B-EEB5-2AF4-3F97-617FB15AA536}"/>
              </a:ext>
            </a:extLst>
          </p:cNvPr>
          <p:cNvSpPr/>
          <p:nvPr/>
        </p:nvSpPr>
        <p:spPr>
          <a:xfrm>
            <a:off x="8545060" y="7576286"/>
            <a:ext cx="8401890" cy="21441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pt-BR" sz="2000" dirty="0">
                <a:solidFill>
                  <a:schemeClr val="tx1"/>
                </a:solidFill>
                <a:latin typeface="opensans"/>
              </a:rPr>
              <a:t>Mato Grosso deve ter 11 usinas de etanol de milho até 2021. </a:t>
            </a:r>
          </a:p>
          <a:p>
            <a:pPr algn="just">
              <a:spcAft>
                <a:spcPts val="1600"/>
              </a:spcAft>
            </a:pPr>
            <a:r>
              <a:rPr lang="pt-BR" sz="2000" dirty="0">
                <a:solidFill>
                  <a:schemeClr val="tx1"/>
                </a:solidFill>
                <a:latin typeface="opensans"/>
              </a:rPr>
              <a:t>Atualmente, são seis usinas operando e a instalação de mais cinco estão previstas para os próximos dois anos. A produção do biocombustível começou em 2012 e era produzido somente na entressafra de outros grãos. Com novos investimentos, em 2017 iniciou a primeira usina com operação específica de etanol de milho.</a:t>
            </a:r>
            <a:endParaRPr lang="pt-B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6115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9F16523-D806-EFDD-E18C-C9FE0981E905}"/>
              </a:ext>
            </a:extLst>
          </p:cNvPr>
          <p:cNvSpPr txBox="1"/>
          <p:nvPr/>
        </p:nvSpPr>
        <p:spPr>
          <a:xfrm>
            <a:off x="665287" y="1698021"/>
            <a:ext cx="955213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Segundo dados da Única, a 2ª quinzena de março de 2022 registrou </a:t>
            </a:r>
            <a:r>
              <a:rPr lang="pt-BR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unidades industriais 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Centro-Sul produzindo ativamente etanol a partir do </a:t>
            </a:r>
            <a:r>
              <a:rPr lang="pt-BR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milho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enquanto </a:t>
            </a:r>
          </a:p>
          <a:p>
            <a:pPr algn="just"/>
            <a:r>
              <a:rPr lang="pt-BR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mantiveram apenas a cana-de-açúcar. </a:t>
            </a: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acteriófagos">
            <a:extLst>
              <a:ext uri="{FF2B5EF4-FFF2-40B4-BE49-F238E27FC236}">
                <a16:creationId xmlns:a16="http://schemas.microsoft.com/office/drawing/2014/main" id="{D95424BC-DA59-7F44-344A-B6AB5D90F0C6}"/>
              </a:ext>
            </a:extLst>
          </p:cNvPr>
          <p:cNvSpPr txBox="1"/>
          <p:nvPr/>
        </p:nvSpPr>
        <p:spPr>
          <a:xfrm>
            <a:off x="665288" y="373404"/>
            <a:ext cx="2834647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64D7BED7-FEAE-22AE-DC68-C4847BDA02AE}"/>
              </a:ext>
            </a:extLst>
          </p:cNvPr>
          <p:cNvSpPr/>
          <p:nvPr/>
        </p:nvSpPr>
        <p:spPr>
          <a:xfrm>
            <a:off x="3499936" y="894522"/>
            <a:ext cx="633980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Ainda considerando Etanol de 1ª Geração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D4CB78-0F3D-95A8-E6B1-47F4A4FADF68}"/>
              </a:ext>
            </a:extLst>
          </p:cNvPr>
          <p:cNvSpPr txBox="1"/>
          <p:nvPr/>
        </p:nvSpPr>
        <p:spPr>
          <a:xfrm>
            <a:off x="291754" y="3845000"/>
            <a:ext cx="6033687" cy="50783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>
            <a:solidFill>
              <a:srgbClr val="0432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fontAlgn="auto"/>
            <a:r>
              <a:rPr lang="pt-BR" b="1" i="0" dirty="0">
                <a:solidFill>
                  <a:srgbClr val="0432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Vantagens do milho</a:t>
            </a:r>
          </a:p>
          <a:p>
            <a:pPr algn="l" fontAlgn="auto"/>
            <a:endParaRPr lang="pt-BR" sz="20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/>
            <a:r>
              <a:rPr lang="pt-BR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rápida consolidação do milho como matéria-prima do etanol, bem como sua expansão, vem provocando discussões a respeito dos motivos que favorecem esse cenário.</a:t>
            </a:r>
          </a:p>
          <a:p>
            <a:pPr algn="l" fontAlgn="auto"/>
            <a:endParaRPr lang="pt-BR" sz="20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milho também oferece muitas vantagens, como o alto rendimento, 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nquanto:</a:t>
            </a:r>
          </a:p>
          <a:p>
            <a:pPr algn="l" fontAlgn="auto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 tonelada de cana-de-açúcar produz entre 70 a 85 litros de etanol, </a:t>
            </a:r>
          </a:p>
          <a:p>
            <a:pPr marL="342900" indent="-342900" algn="l" fontAlgn="auto">
              <a:buFontTx/>
              <a:buChar char="-"/>
            </a:pPr>
            <a:r>
              <a:rPr lang="pt-BR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tonelada de milho pode produzir entre 370 a 460 litros de etanol</a:t>
            </a:r>
          </a:p>
          <a:p>
            <a:pPr algn="l" fontAlgn="auto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342900" indent="-342900" algn="l" fontAlgn="auto"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qualidade do milho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oscila pouco e é praticamente isenta de impurezas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0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C327B6-2684-460B-43D8-D29048EEB296}"/>
              </a:ext>
            </a:extLst>
          </p:cNvPr>
          <p:cNvSpPr txBox="1"/>
          <p:nvPr/>
        </p:nvSpPr>
        <p:spPr>
          <a:xfrm>
            <a:off x="6506611" y="3849600"/>
            <a:ext cx="4327040" cy="4832092"/>
          </a:xfrm>
          <a:prstGeom prst="rect">
            <a:avLst/>
          </a:prstGeom>
          <a:solidFill>
            <a:srgbClr val="FCF5FA"/>
          </a:solidFill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fontAlgn="auto"/>
            <a:r>
              <a:rPr lang="pt-BR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Desvantagens</a:t>
            </a:r>
          </a:p>
          <a:p>
            <a:pPr algn="l" fontAlgn="auto"/>
            <a:endParaRPr lang="pt-BR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fontAlgn="auto">
              <a:buFontTx/>
              <a:buChar char="-"/>
            </a:pPr>
            <a:r>
              <a:rPr lang="pt-BR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milho produz mais etanol, </a:t>
            </a:r>
            <a:r>
              <a:rPr lang="pt-BR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</a:t>
            </a:r>
            <a:r>
              <a:rPr lang="pt-BR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exige que mais hectares tenham sido cultivados</a:t>
            </a:r>
            <a:r>
              <a:rPr lang="pt-BR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l" fontAlgn="auto">
              <a:buFontTx/>
              <a:buChar char="-"/>
            </a:pPr>
            <a:endParaRPr lang="pt-BR" sz="20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pt-BR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t-BR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aior volatilidade de preço no mercado, as flutuações de preço são mais expressivas que da cana;</a:t>
            </a:r>
          </a:p>
          <a:p>
            <a:pPr marL="342900" indent="-342900" algn="l">
              <a:buFontTx/>
              <a:buChar char="-"/>
            </a:pPr>
            <a:endParaRPr lang="pt-BR" sz="20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 milho não gera biomassa, uma das fontes energéticas mais importantes do Brasil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/>
            <a:endParaRPr lang="pt-BR" sz="20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F90B178-0E80-6A2D-1E64-C6C09EAA9223}"/>
              </a:ext>
            </a:extLst>
          </p:cNvPr>
          <p:cNvSpPr txBox="1"/>
          <p:nvPr/>
        </p:nvSpPr>
        <p:spPr>
          <a:xfrm rot="21435947">
            <a:off x="11498203" y="2293340"/>
            <a:ext cx="3896136" cy="452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 cap="flat">
            <a:solidFill>
              <a:srgbClr val="00FA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b="1" dirty="0">
                <a:solidFill>
                  <a:srgbClr val="333333"/>
                </a:solidFill>
                <a:latin typeface="glbOpenSans"/>
              </a:rPr>
              <a:t>ASSIM....</a:t>
            </a:r>
            <a:endParaRPr lang="pt-BR" b="1" i="0" dirty="0">
              <a:solidFill>
                <a:srgbClr val="333333"/>
              </a:solidFill>
              <a:effectLst/>
              <a:latin typeface="glbOpenSans"/>
            </a:endParaRPr>
          </a:p>
          <a:p>
            <a:endParaRPr lang="pt-BR" b="1" dirty="0">
              <a:solidFill>
                <a:srgbClr val="333333"/>
              </a:solidFill>
              <a:latin typeface="glbOpenSans"/>
            </a:endParaRPr>
          </a:p>
          <a:p>
            <a:endParaRPr lang="pt-BR" b="1" i="0" dirty="0">
              <a:solidFill>
                <a:srgbClr val="333333"/>
              </a:solidFill>
              <a:effectLst/>
              <a:latin typeface="glbOpenSans"/>
            </a:endParaRPr>
          </a:p>
          <a:p>
            <a:r>
              <a:rPr lang="pt-BR" b="1" dirty="0">
                <a:solidFill>
                  <a:srgbClr val="333333"/>
                </a:solidFill>
                <a:latin typeface="glbOpenSans"/>
              </a:rPr>
              <a:t>U</a:t>
            </a:r>
            <a:r>
              <a:rPr lang="pt-BR" b="1" i="0" dirty="0">
                <a:solidFill>
                  <a:srgbClr val="333333"/>
                </a:solidFill>
                <a:effectLst/>
                <a:latin typeface="glbOpenSans"/>
              </a:rPr>
              <a:t>ma usina de cana-de açúcar bem projetada é ideal para anexar uma de milho, pois pode gerar todo o vapor e a energia elétrica que o etanol de milho precisa. Todo o complexo pode ser autossuficiente e até exportar energia elétrica”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CBDB469-54F1-D716-34EC-352DA2EFF1BF}"/>
              </a:ext>
            </a:extLst>
          </p:cNvPr>
          <p:cNvSpPr txBox="1"/>
          <p:nvPr/>
        </p:nvSpPr>
        <p:spPr>
          <a:xfrm>
            <a:off x="11181125" y="6908011"/>
            <a:ext cx="5651845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rgbClr val="00FA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b="1" dirty="0"/>
              <a:t>“</a:t>
            </a:r>
            <a:r>
              <a:rPr lang="pt-BR" b="1" i="0" dirty="0">
                <a:solidFill>
                  <a:srgbClr val="333333"/>
                </a:solidFill>
                <a:effectLst/>
                <a:latin typeface="glbOpenSans"/>
              </a:rPr>
              <a:t>Em breve, todas as usinas de cana deverão ter uma usina de etanol de milho trabalhando anexa, já que, além da matéria-prima com custo menor, o etanol é vendido a preços maiores, tornando extremamente atraente para o produtor aumentar a produção”</a:t>
            </a:r>
            <a:endParaRPr lang="pt-BR" dirty="0"/>
          </a:p>
        </p:txBody>
      </p:sp>
      <p:pic>
        <p:nvPicPr>
          <p:cNvPr id="17" name="Gráfico 16" descr="Lâmpada e engrenagem com preenchimento sólido">
            <a:extLst>
              <a:ext uri="{FF2B5EF4-FFF2-40B4-BE49-F238E27FC236}">
                <a16:creationId xmlns:a16="http://schemas.microsoft.com/office/drawing/2014/main" id="{FF8A232C-5DE6-890C-D64B-5ADB0B739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24861">
            <a:off x="15466704" y="3855699"/>
            <a:ext cx="1399596" cy="13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2994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FDC623-4ACF-D54F-ABC4-C488D5BFD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8" y="1847320"/>
            <a:ext cx="10005654" cy="2159595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7193DE2-AC8D-CE41-BACE-BE76473C8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6" y="4803592"/>
            <a:ext cx="6480710" cy="3557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2795A-C87F-034B-9C3F-9C4E5346AFB7}"/>
              </a:ext>
            </a:extLst>
          </p:cNvPr>
          <p:cNvSpPr txBox="1"/>
          <p:nvPr/>
        </p:nvSpPr>
        <p:spPr>
          <a:xfrm>
            <a:off x="198387" y="8360719"/>
            <a:ext cx="7614010" cy="12447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r>
              <a:rPr lang="pt-BR" sz="1800" b="1" dirty="0"/>
              <a:t>Hemicelulose</a:t>
            </a:r>
            <a:r>
              <a:rPr lang="pt-BR" sz="1800" dirty="0"/>
              <a:t>: </a:t>
            </a:r>
          </a:p>
          <a:p>
            <a:pPr algn="just"/>
            <a:r>
              <a:rPr lang="pt-BR" sz="1800" dirty="0"/>
              <a:t>São heteropolissacarídeos formados por vários resíduos de açúcares pentoses (xilose e arabinose) e hexoses (glicose, manose e galactose), ácidos urônicos e grupos acetila.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1319CB-2F8D-034B-9852-E240C9F9D620}"/>
              </a:ext>
            </a:extLst>
          </p:cNvPr>
          <p:cNvSpPr txBox="1"/>
          <p:nvPr/>
        </p:nvSpPr>
        <p:spPr>
          <a:xfrm>
            <a:off x="2222542" y="3599215"/>
            <a:ext cx="2916608" cy="5472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r>
              <a:rPr lang="pt-BR" sz="2667" b="1" dirty="0"/>
              <a:t>Celulose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796B5-CE81-094C-8158-B2A1FFB3D0E7}"/>
              </a:ext>
            </a:extLst>
          </p:cNvPr>
          <p:cNvSpPr txBox="1"/>
          <p:nvPr/>
        </p:nvSpPr>
        <p:spPr>
          <a:xfrm>
            <a:off x="4727654" y="148092"/>
            <a:ext cx="11415160" cy="13678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r>
              <a:rPr lang="pt-BR" sz="2000" dirty="0"/>
              <a:t>O Bagaço de cana é composto por: aproximadas partes iguais de </a:t>
            </a:r>
          </a:p>
          <a:p>
            <a:pPr defTabSz="778972"/>
            <a:r>
              <a:rPr lang="pt-BR" sz="2000" dirty="0"/>
              <a:t>CELULOSE, HEMICELULOSE  e LIGNINA</a:t>
            </a:r>
          </a:p>
          <a:p>
            <a:pPr defTabSz="778972"/>
            <a:endParaRPr lang="pt-BR" sz="2000" dirty="0"/>
          </a:p>
          <a:p>
            <a:pPr algn="just" defTabSz="778972"/>
            <a:r>
              <a:rPr lang="pt-BR" sz="2000" dirty="0">
                <a:solidFill>
                  <a:srgbClr val="C00000"/>
                </a:solidFill>
              </a:rPr>
              <a:t>Como fazer para fermentar estes açúcares ?????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650A06-527B-8A4C-A0FF-34067551D068}"/>
              </a:ext>
            </a:extLst>
          </p:cNvPr>
          <p:cNvSpPr txBox="1"/>
          <p:nvPr/>
        </p:nvSpPr>
        <p:spPr>
          <a:xfrm>
            <a:off x="8974579" y="7906280"/>
            <a:ext cx="7614010" cy="17987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r>
              <a:rPr lang="pt-BR" sz="1800" dirty="0"/>
              <a:t>Precursores de </a:t>
            </a:r>
            <a:r>
              <a:rPr lang="pt-BR" sz="1800" b="1" dirty="0"/>
              <a:t>Lignina.</a:t>
            </a:r>
          </a:p>
          <a:p>
            <a:pPr algn="just"/>
            <a:r>
              <a:rPr lang="pt-BR" sz="1800" dirty="0"/>
              <a:t>Devido à natureza fenólica da lignina, essa fração </a:t>
            </a:r>
            <a:r>
              <a:rPr lang="pt-BR" sz="1800" dirty="0" err="1"/>
              <a:t>não</a:t>
            </a:r>
            <a:r>
              <a:rPr lang="pt-BR" sz="1800" dirty="0"/>
              <a:t> pode ser diretamente convertida em etanol. A lignina tem sido usada para a produção de energia pelo processo de combustão (</a:t>
            </a:r>
            <a:r>
              <a:rPr lang="pt-BR" sz="1800" dirty="0" err="1">
                <a:solidFill>
                  <a:srgbClr val="0432FF"/>
                </a:solidFill>
              </a:rPr>
              <a:t>LARSEN</a:t>
            </a:r>
            <a:r>
              <a:rPr lang="pt-BR" sz="1800" dirty="0">
                <a:solidFill>
                  <a:srgbClr val="0432FF"/>
                </a:solidFill>
              </a:rPr>
              <a:t> et al., 2008</a:t>
            </a:r>
            <a:r>
              <a:rPr lang="pt-BR" sz="1800" dirty="0"/>
              <a:t>) </a:t>
            </a:r>
          </a:p>
          <a:p>
            <a:pPr defTabSz="778972"/>
            <a:r>
              <a:rPr lang="pt-BR" sz="1800" dirty="0"/>
              <a:t> 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3075759-48DC-8B48-9D3E-5C9F7C068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79" y="4843670"/>
            <a:ext cx="7614010" cy="3019140"/>
          </a:xfrm>
          <a:prstGeom prst="rect">
            <a:avLst/>
          </a:prstGeom>
        </p:spPr>
      </p:pic>
      <p:sp>
        <p:nvSpPr>
          <p:cNvPr id="12" name="Bacteriófagos">
            <a:extLst>
              <a:ext uri="{FF2B5EF4-FFF2-40B4-BE49-F238E27FC236}">
                <a16:creationId xmlns:a16="http://schemas.microsoft.com/office/drawing/2014/main" id="{9DAB0C7D-CF1E-CA4E-85AE-39E35D6CA13F}"/>
              </a:ext>
            </a:extLst>
          </p:cNvPr>
          <p:cNvSpPr txBox="1"/>
          <p:nvPr/>
        </p:nvSpPr>
        <p:spPr>
          <a:xfrm>
            <a:off x="370798" y="118931"/>
            <a:ext cx="4356856" cy="1337378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 </a:t>
            </a:r>
          </a:p>
          <a:p>
            <a:pPr>
              <a:defRPr b="0"/>
            </a:pP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 2ª geração </a:t>
            </a: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sz="3734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18806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Bacteriófagos"/>
          <p:cNvSpPr txBox="1"/>
          <p:nvPr/>
        </p:nvSpPr>
        <p:spPr>
          <a:xfrm>
            <a:off x="736563" y="548453"/>
            <a:ext cx="3689047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ioCombustíveis</a:t>
            </a:r>
            <a:endParaRPr sz="3734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1DD8AE-398B-4843-B831-14D6DAB0B109}"/>
              </a:ext>
            </a:extLst>
          </p:cNvPr>
          <p:cNvSpPr/>
          <p:nvPr/>
        </p:nvSpPr>
        <p:spPr>
          <a:xfrm>
            <a:off x="539566" y="1638530"/>
            <a:ext cx="8130565" cy="747897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Os </a:t>
            </a:r>
            <a:r>
              <a:rPr lang="pt-BR" b="1" dirty="0">
                <a:solidFill>
                  <a:srgbClr val="0070C0"/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Biocombustíveis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 são </a:t>
            </a:r>
            <a:r>
              <a:rPr lang="pt-BR" b="1" dirty="0">
                <a:latin typeface="Helvetica" pitchFamily="2" charset="0"/>
                <a:ea typeface="+mn-ea"/>
                <a:cs typeface="Gadugi" panose="020F0502020204030204" pitchFamily="34" charset="0"/>
              </a:rPr>
              <a:t>Combustíveis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 produzidos a partir de </a:t>
            </a:r>
            <a:r>
              <a:rPr lang="pt-BR" u="sng" dirty="0">
                <a:latin typeface="Helvetica" pitchFamily="2" charset="0"/>
                <a:ea typeface="+mn-ea"/>
                <a:cs typeface="Gadugi" panose="020F0502020204030204" pitchFamily="34" charset="0"/>
              </a:rPr>
              <a:t>recursos agrícolas 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(fontes) renováveis como: </a:t>
            </a:r>
          </a:p>
          <a:p>
            <a:pPr algn="just"/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- Cana-de-açúcar, </a:t>
            </a:r>
          </a:p>
          <a:p>
            <a:pPr algn="just"/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- Milho, beterraba,</a:t>
            </a:r>
          </a:p>
          <a:p>
            <a:pPr algn="just"/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- Algas,</a:t>
            </a:r>
          </a:p>
          <a:p>
            <a:pPr marL="457223" indent="-457223" algn="just">
              <a:buFontTx/>
              <a:buChar char="-"/>
            </a:pP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Óleos (soja, mamona, outros) </a:t>
            </a:r>
          </a:p>
          <a:p>
            <a:pPr marL="457223" indent="-457223" algn="just">
              <a:buFontTx/>
              <a:buChar char="-"/>
            </a:pP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Resíduos domésticos</a:t>
            </a:r>
          </a:p>
          <a:p>
            <a:pPr algn="just"/>
            <a:endParaRPr lang="pt-BR" dirty="0">
              <a:latin typeface="Helvetica" pitchFamily="2" charset="0"/>
              <a:ea typeface="+mn-ea"/>
              <a:cs typeface="Gadugi" panose="020F0502020204030204" pitchFamily="34" charset="0"/>
            </a:endParaRPr>
          </a:p>
          <a:p>
            <a:pPr algn="just"/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Podem ser utilizados para a locomoção de veículos e para a geração de energia (operação de motores estacionários como: </a:t>
            </a:r>
            <a:r>
              <a:rPr lang="pt-BR" dirty="0">
                <a:solidFill>
                  <a:srgbClr val="0432FF"/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geradores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 e </a:t>
            </a:r>
            <a:r>
              <a:rPr lang="pt-BR" dirty="0">
                <a:solidFill>
                  <a:srgbClr val="0070C0"/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outros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). </a:t>
            </a:r>
          </a:p>
          <a:p>
            <a:pPr algn="just"/>
            <a:endParaRPr lang="pt-BR" dirty="0">
              <a:latin typeface="Helvetica" pitchFamily="2" charset="0"/>
              <a:ea typeface="+mn-ea"/>
              <a:cs typeface="Gadugi" panose="020F0502020204030204" pitchFamily="34" charset="0"/>
            </a:endParaRPr>
          </a:p>
          <a:p>
            <a:pPr algn="just"/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São considerados uma </a:t>
            </a:r>
            <a:r>
              <a:rPr lang="pt-BR" b="1" dirty="0">
                <a:solidFill>
                  <a:srgbClr val="0070C0"/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tecnologia 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 </a:t>
            </a:r>
            <a:r>
              <a:rPr lang="pt-BR" b="1" dirty="0">
                <a:solidFill>
                  <a:srgbClr val="0070C0"/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sustentável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 porque sua queima gera CO</a:t>
            </a:r>
            <a:r>
              <a:rPr lang="pt-BR" baseline="-11000" dirty="0">
                <a:latin typeface="Helvetica" pitchFamily="2" charset="0"/>
                <a:ea typeface="+mn-ea"/>
                <a:cs typeface="Gadugi" panose="020F0502020204030204" pitchFamily="34" charset="0"/>
              </a:rPr>
              <a:t>2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 que rapidamente é reciclado pela natureza. </a:t>
            </a:r>
          </a:p>
          <a:p>
            <a:pPr algn="just"/>
            <a:endParaRPr lang="pt-BR" dirty="0">
              <a:latin typeface="Helvetica" pitchFamily="2" charset="0"/>
              <a:ea typeface="+mn-ea"/>
              <a:cs typeface="Gadugi" panose="020F0502020204030204" pitchFamily="34" charset="0"/>
            </a:endParaRPr>
          </a:p>
          <a:p>
            <a:pPr algn="just"/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Os principais tipos de </a:t>
            </a:r>
            <a:r>
              <a:rPr lang="pt-BR" b="1" dirty="0">
                <a:solidFill>
                  <a:srgbClr val="0070C0"/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biocombustíveis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 atualmente utilizados são:</a:t>
            </a:r>
          </a:p>
          <a:p>
            <a:pPr marL="457223" indent="-457223" algn="just">
              <a:buFontTx/>
              <a:buChar char="-"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Etanol  (Bioetanol) </a:t>
            </a:r>
          </a:p>
          <a:p>
            <a:pPr marL="457223" indent="-457223" algn="just">
              <a:buFontTx/>
              <a:buChar char="-"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Biodiesel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471928-D37A-FE42-A71F-40C7CE39D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300" y="3171971"/>
            <a:ext cx="7552536" cy="4805231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B2E7076E-90FA-AD45-88C7-400CBEA6620B}"/>
              </a:ext>
            </a:extLst>
          </p:cNvPr>
          <p:cNvSpPr/>
          <p:nvPr/>
        </p:nvSpPr>
        <p:spPr>
          <a:xfrm>
            <a:off x="8670131" y="5937241"/>
            <a:ext cx="814169" cy="1249951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3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endParaRPr lang="en-US" sz="3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13F78F-8978-5C44-BB31-0AFE782906FD}"/>
              </a:ext>
            </a:extLst>
          </p:cNvPr>
          <p:cNvSpPr/>
          <p:nvPr/>
        </p:nvSpPr>
        <p:spPr>
          <a:xfrm>
            <a:off x="9484300" y="7977202"/>
            <a:ext cx="7552536" cy="124143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" sz="2667" b="1" dirty="0">
                <a:latin typeface="Arial" panose="020B0604020202020204" pitchFamily="34" charset="0"/>
              </a:rPr>
              <a:t>O Brasil instituiu a Política Nacional dos Biocombustíveis (</a:t>
            </a:r>
            <a:r>
              <a:rPr lang="pt" sz="2667" b="1" dirty="0" err="1">
                <a:latin typeface="Arial" panose="020B0604020202020204" pitchFamily="34" charset="0"/>
              </a:rPr>
              <a:t>RenovaBio</a:t>
            </a:r>
            <a:r>
              <a:rPr lang="pt" sz="2667" b="1" dirty="0">
                <a:latin typeface="Arial" panose="020B0604020202020204" pitchFamily="34" charset="0"/>
              </a:rPr>
              <a:t>) em 2017</a:t>
            </a:r>
          </a:p>
          <a:p>
            <a:pPr algn="l"/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</a:rPr>
              <a:t>F</a:t>
            </a:r>
            <a:r>
              <a:rPr lang="pt" sz="2133" dirty="0" err="1">
                <a:solidFill>
                  <a:schemeClr val="tx1"/>
                </a:solidFill>
                <a:latin typeface="Arial" panose="020B0604020202020204" pitchFamily="34" charset="0"/>
              </a:rPr>
              <a:t>onte</a:t>
            </a:r>
            <a:r>
              <a:rPr lang="pt" sz="2133" dirty="0">
                <a:solidFill>
                  <a:schemeClr val="tx1"/>
                </a:solidFill>
                <a:latin typeface="Arial" panose="020B0604020202020204" pitchFamily="34" charset="0"/>
              </a:rPr>
              <a:t>: </a:t>
            </a:r>
            <a:r>
              <a:rPr lang="pt" sz="2133" dirty="0" err="1">
                <a:solidFill>
                  <a:schemeClr val="tx1"/>
                </a:solidFill>
                <a:latin typeface="Arial" panose="020B0604020202020204" pitchFamily="34" charset="0"/>
              </a:rPr>
              <a:t>MME</a:t>
            </a:r>
            <a:r>
              <a:rPr lang="pt" sz="2133" dirty="0">
                <a:solidFill>
                  <a:schemeClr val="tx1"/>
                </a:solidFill>
                <a:latin typeface="Arial" panose="020B0604020202020204" pitchFamily="34" charset="0"/>
              </a:rPr>
              <a:t>, Brasil. </a:t>
            </a:r>
            <a:r>
              <a:rPr lang="pt" sz="2133" dirty="0">
                <a:solidFill>
                  <a:srgbClr val="2C67CD"/>
                </a:solidFill>
                <a:latin typeface="Arial" panose="020B0604020202020204" pitchFamily="34" charset="0"/>
              </a:rPr>
              <a:t>Publicação: 27/12/2017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3E4DA5-4654-6443-A526-3DDE009A9F2B}"/>
              </a:ext>
            </a:extLst>
          </p:cNvPr>
          <p:cNvSpPr/>
          <p:nvPr/>
        </p:nvSpPr>
        <p:spPr>
          <a:xfrm rot="20037821">
            <a:off x="9973218" y="1689923"/>
            <a:ext cx="3691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0070C0"/>
                </a:solidFill>
                <a:latin typeface="Helvetica" pitchFamily="2" charset="0"/>
                <a:cs typeface="Gadugi" panose="020F0502020204030204" pitchFamily="34" charset="0"/>
              </a:rPr>
              <a:t>sustentável</a:t>
            </a:r>
            <a:r>
              <a:rPr lang="pt-BR" sz="4000" dirty="0">
                <a:latin typeface="Helvetica" pitchFamily="2" charset="0"/>
                <a:cs typeface="Gadugi" panose="020F0502020204030204" pitchFamily="34" charset="0"/>
              </a:rPr>
              <a:t> </a:t>
            </a:r>
            <a:endParaRPr lang="en-US" sz="400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8074E5-1C2C-314F-8FC0-5410B7757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854" y="279842"/>
            <a:ext cx="13894553" cy="9525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711224-2268-D341-9F33-BE507D935A96}"/>
              </a:ext>
            </a:extLst>
          </p:cNvPr>
          <p:cNvSpPr txBox="1"/>
          <p:nvPr/>
        </p:nvSpPr>
        <p:spPr>
          <a:xfrm>
            <a:off x="7032345" y="7490306"/>
            <a:ext cx="2749261" cy="19834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r>
              <a:rPr lang="pt-BR" dirty="0">
                <a:solidFill>
                  <a:schemeClr val="accent5"/>
                </a:solidFill>
              </a:rPr>
              <a:t>PROBLEMA:</a:t>
            </a:r>
          </a:p>
          <a:p>
            <a:pPr defTabSz="778972"/>
            <a:r>
              <a:rPr lang="pt-BR" dirty="0">
                <a:solidFill>
                  <a:schemeClr val="accent5"/>
                </a:solidFill>
              </a:rPr>
              <a:t>Não há ainda  tecnologia para conseguir realizar a fermentação  </a:t>
            </a:r>
          </a:p>
        </p:txBody>
      </p:sp>
    </p:spTree>
    <p:extLst>
      <p:ext uri="{BB962C8B-B14F-4D97-AF65-F5344CB8AC3E}">
        <p14:creationId xmlns:p14="http://schemas.microsoft.com/office/powerpoint/2010/main" val="197552844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765B1A-3488-3B4D-B0AA-27E61E286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01" y="477578"/>
            <a:ext cx="11731258" cy="87984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D86828-29E3-024F-BF23-CCE16C7411A9}"/>
              </a:ext>
            </a:extLst>
          </p:cNvPr>
          <p:cNvSpPr txBox="1"/>
          <p:nvPr/>
        </p:nvSpPr>
        <p:spPr>
          <a:xfrm>
            <a:off x="13482842" y="2073903"/>
            <a:ext cx="3041123" cy="16550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r>
              <a:rPr lang="pt-BR" dirty="0"/>
              <a:t>C5</a:t>
            </a:r>
          </a:p>
          <a:p>
            <a:pPr defTabSz="778972"/>
            <a:r>
              <a:rPr lang="pt-BR" sz="2133" b="1" dirty="0">
                <a:solidFill>
                  <a:schemeClr val="accent5"/>
                </a:solidFill>
              </a:rPr>
              <a:t>(levedura não fermenta</a:t>
            </a:r>
            <a:r>
              <a:rPr lang="pt-BR" sz="2133" dirty="0">
                <a:solidFill>
                  <a:schemeClr val="accent5"/>
                </a:solidFill>
              </a:rPr>
              <a:t> = Ainda representa Problema)</a:t>
            </a:r>
            <a:r>
              <a:rPr lang="pt-BR" sz="32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154DF9-4F48-4144-BDCC-621A2EC68222}"/>
              </a:ext>
            </a:extLst>
          </p:cNvPr>
          <p:cNvSpPr txBox="1"/>
          <p:nvPr/>
        </p:nvSpPr>
        <p:spPr>
          <a:xfrm>
            <a:off x="5886107" y="5259571"/>
            <a:ext cx="1851118" cy="8343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>
            <a:solidFill>
              <a:srgbClr val="00FA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C6</a:t>
            </a:r>
          </a:p>
          <a:p>
            <a:pPr defTabSz="778972"/>
            <a:r>
              <a:rPr lang="pt-BR" sz="2133" dirty="0"/>
              <a:t>fermentação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9A540-0C70-8D44-8604-43439C972B8A}"/>
              </a:ext>
            </a:extLst>
          </p:cNvPr>
          <p:cNvSpPr txBox="1"/>
          <p:nvPr/>
        </p:nvSpPr>
        <p:spPr>
          <a:xfrm>
            <a:off x="13685967" y="5348518"/>
            <a:ext cx="3041124" cy="14908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r>
              <a:rPr lang="pt-BR" dirty="0">
                <a:solidFill>
                  <a:schemeClr val="tx1"/>
                </a:solidFill>
              </a:rPr>
              <a:t>Anéis aromáticos</a:t>
            </a:r>
          </a:p>
          <a:p>
            <a:pPr defTabSz="778972"/>
            <a:r>
              <a:rPr lang="pt-BR" sz="2133" dirty="0">
                <a:solidFill>
                  <a:schemeClr val="tx1"/>
                </a:solidFill>
              </a:rPr>
              <a:t>recalcitrantes </a:t>
            </a:r>
            <a:r>
              <a:rPr lang="pt-BR" sz="2133" dirty="0">
                <a:solidFill>
                  <a:schemeClr val="tx1"/>
                </a:solidFill>
                <a:sym typeface="Wingdings" pitchFamily="2" charset="2"/>
              </a:rPr>
              <a:t></a:t>
            </a:r>
            <a:endParaRPr lang="pt-BR" sz="2133" dirty="0">
              <a:solidFill>
                <a:schemeClr val="tx1"/>
              </a:solidFill>
            </a:endParaRPr>
          </a:p>
          <a:p>
            <a:pPr defTabSz="778972"/>
            <a:r>
              <a:rPr lang="pt-BR" sz="2133" dirty="0">
                <a:solidFill>
                  <a:schemeClr val="tx1"/>
                </a:solidFill>
              </a:rPr>
              <a:t>Queima e produção de Energia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3754D3-1B3C-7A42-B91A-C87240A5635E}"/>
              </a:ext>
            </a:extLst>
          </p:cNvPr>
          <p:cNvCxnSpPr/>
          <p:nvPr/>
        </p:nvCxnSpPr>
        <p:spPr>
          <a:xfrm>
            <a:off x="12668196" y="2518646"/>
            <a:ext cx="725167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Bacteriófagos">
            <a:extLst>
              <a:ext uri="{FF2B5EF4-FFF2-40B4-BE49-F238E27FC236}">
                <a16:creationId xmlns:a16="http://schemas.microsoft.com/office/drawing/2014/main" id="{B011A4D2-FAD3-F74C-8EE6-2213013CA0A3}"/>
              </a:ext>
            </a:extLst>
          </p:cNvPr>
          <p:cNvSpPr txBox="1"/>
          <p:nvPr/>
        </p:nvSpPr>
        <p:spPr>
          <a:xfrm>
            <a:off x="402206" y="62422"/>
            <a:ext cx="6635753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de 2ª geração </a:t>
            </a: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sz="3734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8CE50-EA79-A147-84AB-98E87FE336D4}"/>
              </a:ext>
            </a:extLst>
          </p:cNvPr>
          <p:cNvSpPr txBox="1"/>
          <p:nvPr/>
        </p:nvSpPr>
        <p:spPr>
          <a:xfrm>
            <a:off x="3305542" y="970651"/>
            <a:ext cx="829083" cy="629235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endParaRPr lang="pt-BR" sz="3200" dirty="0"/>
          </a:p>
        </p:txBody>
      </p: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F3B4F8A8-8AA1-71F1-951B-D9D3B408D949}"/>
              </a:ext>
            </a:extLst>
          </p:cNvPr>
          <p:cNvCxnSpPr>
            <a:cxnSpLocks/>
          </p:cNvCxnSpPr>
          <p:nvPr/>
        </p:nvCxnSpPr>
        <p:spPr>
          <a:xfrm>
            <a:off x="12032508" y="5676749"/>
            <a:ext cx="1360855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1158381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03D9EF-7F45-4542-B72C-B5B5153E3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18"/>
          <a:stretch/>
        </p:blipFill>
        <p:spPr>
          <a:xfrm>
            <a:off x="786809" y="989759"/>
            <a:ext cx="10040403" cy="71795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0B75A3-0A35-9B44-B2D5-0B1229B7373E}"/>
              </a:ext>
            </a:extLst>
          </p:cNvPr>
          <p:cNvSpPr/>
          <p:nvPr/>
        </p:nvSpPr>
        <p:spPr>
          <a:xfrm>
            <a:off x="2114943" y="9189704"/>
            <a:ext cx="9825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rgbClr val="626262"/>
                </a:solidFill>
                <a:latin typeface="Roboto"/>
              </a:rPr>
              <a:t>(</a:t>
            </a:r>
            <a:r>
              <a:rPr lang="en-US" sz="2133" dirty="0">
                <a:solidFill>
                  <a:srgbClr val="FF0000"/>
                </a:solidFill>
                <a:latin typeface="Roboto"/>
                <a:hlinkClick r:id="rId3"/>
              </a:rPr>
              <a:t>http://revistapesquisa.fapesp.br/</a:t>
            </a:r>
            <a:r>
              <a:rPr lang="en-US" dirty="0">
                <a:solidFill>
                  <a:srgbClr val="FF0000"/>
                </a:solidFill>
                <a:latin typeface="Roboto"/>
                <a:hlinkClick r:id="rId3"/>
              </a:rPr>
              <a:t>2012/10/11</a:t>
            </a:r>
            <a:r>
              <a:rPr lang="en-US" sz="2133" dirty="0">
                <a:solidFill>
                  <a:srgbClr val="FF0000"/>
                </a:solidFill>
                <a:latin typeface="Roboto"/>
                <a:hlinkClick r:id="rId3"/>
              </a:rPr>
              <a:t>/entre-acucares-e-genes/</a:t>
            </a:r>
            <a:r>
              <a:rPr lang="en-US" sz="2133" dirty="0">
                <a:solidFill>
                  <a:srgbClr val="626262"/>
                </a:solidFill>
                <a:latin typeface="Roboto"/>
              </a:rPr>
              <a:t>)</a:t>
            </a:r>
            <a:endParaRPr lang="en-US" sz="2133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E8CCED-9A1C-134A-AB27-7C391CC749FF}"/>
              </a:ext>
            </a:extLst>
          </p:cNvPr>
          <p:cNvSpPr/>
          <p:nvPr/>
        </p:nvSpPr>
        <p:spPr>
          <a:xfrm>
            <a:off x="786809" y="8122918"/>
            <a:ext cx="1520455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solidFill>
                  <a:schemeClr val="tx1"/>
                </a:solidFill>
                <a:latin typeface="+mn-ea"/>
                <a:ea typeface="+mn-ea"/>
              </a:rPr>
              <a:t>Um coquetel enzimático (mistura de várias  enzimas) precisa ser empregado para  que ocorra a degradação da parede celular </a:t>
            </a:r>
            <a:r>
              <a:rPr lang="pt-BR" sz="1800" b="1" dirty="0">
                <a:solidFill>
                  <a:schemeClr val="tx1"/>
                </a:solidFill>
                <a:latin typeface="+mn-ea"/>
                <a:ea typeface="+mn-ea"/>
              </a:rPr>
              <a:t>polissacarídica </a:t>
            </a:r>
            <a:r>
              <a:rPr lang="pt-BR" sz="1800" dirty="0">
                <a:solidFill>
                  <a:schemeClr val="tx1"/>
                </a:solidFill>
                <a:latin typeface="+mn-ea"/>
                <a:ea typeface="+mn-ea"/>
              </a:rPr>
              <a:t>do </a:t>
            </a: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latin typeface="+mn-ea"/>
                <a:ea typeface="+mn-ea"/>
              </a:rPr>
              <a:t>bagaço da cana-de-açúcar.</a:t>
            </a:r>
            <a:endParaRPr lang="pt-BR" sz="1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just"/>
            <a:endParaRPr lang="pt-BR" sz="1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just"/>
            <a:r>
              <a:rPr lang="pt-BR" sz="1800" dirty="0">
                <a:solidFill>
                  <a:schemeClr val="tx1"/>
                </a:solidFill>
                <a:latin typeface="+mn-ea"/>
                <a:ea typeface="+mn-ea"/>
              </a:rPr>
              <a:t>Isto libera  os açúcares que posteriormente podem ser fermentados pela levedura  resultando na produção do </a:t>
            </a:r>
            <a:r>
              <a:rPr lang="pt-BR" sz="1800" dirty="0">
                <a:solidFill>
                  <a:srgbClr val="0432FF"/>
                </a:solidFill>
                <a:latin typeface="+mn-ea"/>
                <a:ea typeface="+mn-ea"/>
              </a:rPr>
              <a:t>etanol</a:t>
            </a:r>
            <a:r>
              <a:rPr lang="pt-BR" sz="18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7" name="Bacteriófagos">
            <a:extLst>
              <a:ext uri="{FF2B5EF4-FFF2-40B4-BE49-F238E27FC236}">
                <a16:creationId xmlns:a16="http://schemas.microsoft.com/office/drawing/2014/main" id="{335406A5-5C98-1D4D-BB29-1237089DEA1E}"/>
              </a:ext>
            </a:extLst>
          </p:cNvPr>
          <p:cNvSpPr txBox="1"/>
          <p:nvPr/>
        </p:nvSpPr>
        <p:spPr>
          <a:xfrm>
            <a:off x="391694" y="102231"/>
            <a:ext cx="6635753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de 2ª geração </a:t>
            </a: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sz="3734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26E64-EDF0-1843-AAFA-DD7AF39E98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92" b="51899"/>
          <a:stretch/>
        </p:blipFill>
        <p:spPr>
          <a:xfrm>
            <a:off x="10827212" y="1584264"/>
            <a:ext cx="3794058" cy="266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373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614C60-F3C1-AF4F-B862-81BD23C6C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946" y="605048"/>
            <a:ext cx="11619164" cy="8223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43DC64-FE5D-5B40-9877-899E8FA39213}"/>
              </a:ext>
            </a:extLst>
          </p:cNvPr>
          <p:cNvSpPr txBox="1"/>
          <p:nvPr/>
        </p:nvSpPr>
        <p:spPr>
          <a:xfrm>
            <a:off x="5719425" y="9053294"/>
            <a:ext cx="7257649" cy="6292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r>
              <a:rPr lang="pt-BR" sz="3200" dirty="0"/>
              <a:t>Linhagens selecionadas de levedura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EDCD7-7009-7947-9803-652418562B94}"/>
              </a:ext>
            </a:extLst>
          </p:cNvPr>
          <p:cNvSpPr txBox="1"/>
          <p:nvPr/>
        </p:nvSpPr>
        <p:spPr>
          <a:xfrm>
            <a:off x="7585866" y="261114"/>
            <a:ext cx="2168529" cy="6292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r>
              <a:rPr lang="pt-BR" sz="3200" dirty="0"/>
              <a:t>Enzimas </a:t>
            </a:r>
          </a:p>
        </p:txBody>
      </p:sp>
      <p:sp>
        <p:nvSpPr>
          <p:cNvPr id="5" name="Curved Right Arrow 4">
            <a:extLst>
              <a:ext uri="{FF2B5EF4-FFF2-40B4-BE49-F238E27FC236}">
                <a16:creationId xmlns:a16="http://schemas.microsoft.com/office/drawing/2014/main" id="{E5D5DF13-49B2-FD42-97BA-D5A3581D4FB0}"/>
              </a:ext>
            </a:extLst>
          </p:cNvPr>
          <p:cNvSpPr/>
          <p:nvPr/>
        </p:nvSpPr>
        <p:spPr>
          <a:xfrm rot="10800000" flipH="1">
            <a:off x="5097503" y="8709031"/>
            <a:ext cx="553737" cy="629235"/>
          </a:xfrm>
          <a:prstGeom prst="curved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endParaRPr lang="pt-BR" sz="3200"/>
          </a:p>
        </p:txBody>
      </p:sp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6F280A73-6136-6946-AFBC-287657023C28}"/>
              </a:ext>
            </a:extLst>
          </p:cNvPr>
          <p:cNvSpPr/>
          <p:nvPr/>
        </p:nvSpPr>
        <p:spPr>
          <a:xfrm rot="20115715">
            <a:off x="8967821" y="1055220"/>
            <a:ext cx="760859" cy="629235"/>
          </a:xfrm>
          <a:prstGeom prst="curvedRightArrow">
            <a:avLst>
              <a:gd name="adj1" fmla="val 0"/>
              <a:gd name="adj2" fmla="val 50000"/>
              <a:gd name="adj3" fmla="val 25000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endParaRPr lang="pt-BR" sz="3200"/>
          </a:p>
        </p:txBody>
      </p:sp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4017BA5E-4F16-E949-9A7A-3065109EA938}"/>
              </a:ext>
            </a:extLst>
          </p:cNvPr>
          <p:cNvSpPr/>
          <p:nvPr/>
        </p:nvSpPr>
        <p:spPr>
          <a:xfrm flipH="1">
            <a:off x="7915112" y="1025911"/>
            <a:ext cx="538416" cy="629235"/>
          </a:xfrm>
          <a:prstGeom prst="curvedRightArrow">
            <a:avLst>
              <a:gd name="adj1" fmla="val 0"/>
              <a:gd name="adj2" fmla="val 50000"/>
              <a:gd name="adj3" fmla="val 25000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endParaRPr lang="pt-BR" sz="3200"/>
          </a:p>
        </p:txBody>
      </p:sp>
    </p:spTree>
    <p:extLst>
      <p:ext uri="{BB962C8B-B14F-4D97-AF65-F5344CB8AC3E}">
        <p14:creationId xmlns:p14="http://schemas.microsoft.com/office/powerpoint/2010/main" val="264873192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7FB1A1-F224-1142-A4B1-9509F52078FC}"/>
              </a:ext>
            </a:extLst>
          </p:cNvPr>
          <p:cNvSpPr/>
          <p:nvPr/>
        </p:nvSpPr>
        <p:spPr>
          <a:xfrm>
            <a:off x="414324" y="2364609"/>
            <a:ext cx="9226739" cy="71711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chemeClr val="tx1"/>
                </a:solidFill>
                <a:latin typeface="+mn-lt"/>
              </a:rPr>
              <a:t>Nos EUA a produção de etanol é feita a partir do milho.</a:t>
            </a:r>
          </a:p>
          <a:p>
            <a:pPr algn="just"/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+mn-lt"/>
              </a:rPr>
              <a:t>Empregando o processo chamado “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Simultaneous Saccharification and Fermentation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”. </a:t>
            </a:r>
          </a:p>
          <a:p>
            <a:pPr algn="just"/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+mn-lt"/>
              </a:rPr>
              <a:t>Neste processo ao Biorreator carregado com milho processado são simultaneamente adicionados: </a:t>
            </a:r>
          </a:p>
          <a:p>
            <a:pPr marL="457223" indent="-457223" algn="just">
              <a:spcBef>
                <a:spcPts val="800"/>
              </a:spcBef>
              <a:buAutoNum type="arabicParenR"/>
            </a:pPr>
            <a:r>
              <a:rPr lang="pt-BR" sz="2000" dirty="0">
                <a:solidFill>
                  <a:schemeClr val="tx1"/>
                </a:solidFill>
                <a:latin typeface="+mn-lt"/>
              </a:rPr>
              <a:t>um coquetel de </a:t>
            </a:r>
            <a:r>
              <a:rPr lang="pt-BR" sz="2000" b="1" dirty="0">
                <a:solidFill>
                  <a:schemeClr val="tx1"/>
                </a:solidFill>
                <a:latin typeface="+mn-lt"/>
              </a:rPr>
              <a:t>enzimas amilolíticas </a:t>
            </a:r>
          </a:p>
          <a:p>
            <a:pPr algn="just">
              <a:spcBef>
                <a:spcPts val="800"/>
              </a:spcBef>
            </a:pPr>
            <a:r>
              <a:rPr lang="pt-BR" sz="2000" b="1" dirty="0">
                <a:solidFill>
                  <a:schemeClr val="tx1"/>
                </a:solidFill>
                <a:latin typeface="+mn-lt"/>
              </a:rPr>
              <a:t>     	(</a:t>
            </a:r>
            <a:r>
              <a:rPr lang="pt-BR" sz="2000" b="1" dirty="0" err="1">
                <a:solidFill>
                  <a:schemeClr val="tx1"/>
                </a:solidFill>
                <a:latin typeface="+mn-lt"/>
              </a:rPr>
              <a:t>amilose</a:t>
            </a:r>
            <a:r>
              <a:rPr lang="pt-BR" sz="2000" b="1" dirty="0">
                <a:solidFill>
                  <a:schemeClr val="tx1"/>
                </a:solidFill>
                <a:latin typeface="+mn-lt"/>
              </a:rPr>
              <a:t> e </a:t>
            </a:r>
            <a:r>
              <a:rPr lang="pt-BR" sz="2000" b="1" dirty="0" err="1">
                <a:solidFill>
                  <a:schemeClr val="tx1"/>
                </a:solidFill>
                <a:latin typeface="+mn-lt"/>
              </a:rPr>
              <a:t>glucoamilase</a:t>
            </a:r>
            <a:r>
              <a:rPr lang="pt-BR" sz="2000" b="1" dirty="0">
                <a:solidFill>
                  <a:schemeClr val="tx1"/>
                </a:solidFill>
                <a:latin typeface="+mn-lt"/>
              </a:rPr>
              <a:t>)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, que irão fazer a conversão do     	amido do milho em sacarose; e, </a:t>
            </a:r>
          </a:p>
          <a:p>
            <a:pPr algn="just">
              <a:spcBef>
                <a:spcPts val="800"/>
              </a:spcBef>
            </a:pPr>
            <a:r>
              <a:rPr lang="pt-BR" sz="2000" dirty="0">
                <a:solidFill>
                  <a:schemeClr val="tx1"/>
                </a:solidFill>
                <a:latin typeface="+mn-lt"/>
              </a:rPr>
              <a:t>2) com a levedura </a:t>
            </a:r>
            <a:r>
              <a:rPr lang="pt-BR" sz="2000" b="1" i="1" u="sng" dirty="0">
                <a:solidFill>
                  <a:schemeClr val="tx1"/>
                </a:solidFill>
                <a:latin typeface="+mn-lt"/>
              </a:rPr>
              <a:t>Saccharomyces cerevisiae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, que irá realizar a fermentação convertendo a sacarose em etanol.</a:t>
            </a:r>
            <a:endParaRPr lang="pt-BR" sz="2000" b="1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+mn-lt"/>
              </a:rPr>
              <a:t>Os EUA, o atual maior produtor mundial de </a:t>
            </a:r>
            <a:r>
              <a:rPr lang="pt-BR" sz="2000" b="1" dirty="0">
                <a:solidFill>
                  <a:schemeClr val="tx1"/>
                </a:solidFill>
                <a:latin typeface="+mn-lt"/>
              </a:rPr>
              <a:t>Bioetanol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, produziu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+mn-lt"/>
              </a:rPr>
              <a:t>em 2018 </a:t>
            </a:r>
            <a:r>
              <a:rPr lang="pt-BR" sz="2000" b="1" dirty="0">
                <a:solidFill>
                  <a:schemeClr val="tx1"/>
                </a:solidFill>
                <a:latin typeface="+mn-lt"/>
              </a:rPr>
              <a:t>60,56 bilhões de litros.</a:t>
            </a:r>
          </a:p>
          <a:p>
            <a:pPr algn="just"/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+mn-lt"/>
              </a:rPr>
              <a:t>A projeção para 2019 envolve uma redução de 0,3%, enquanto o valor para 2020 representaria um crescimento de 0,6%. Todavia, as perspectivas estão confusas em 2020, devido aos efeitos do </a:t>
            </a:r>
            <a:r>
              <a:rPr lang="pt-BR" sz="2000" b="1" dirty="0">
                <a:solidFill>
                  <a:schemeClr val="tx1"/>
                </a:solidFill>
                <a:latin typeface="+mn-lt"/>
              </a:rPr>
              <a:t>Coronavírus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 no mercado de </a:t>
            </a:r>
            <a:r>
              <a:rPr lang="pt-BR" sz="2000" b="1" dirty="0">
                <a:solidFill>
                  <a:schemeClr val="tx1"/>
                </a:solidFill>
                <a:latin typeface="+mn-lt"/>
              </a:rPr>
              <a:t>BioCombustíveis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 em todo o mundo.</a:t>
            </a:r>
          </a:p>
          <a:p>
            <a:pPr algn="just"/>
            <a:endParaRPr lang="pt-BR" sz="2000" dirty="0">
              <a:latin typeface="+mn-lt"/>
            </a:endParaRPr>
          </a:p>
        </p:txBody>
      </p:sp>
      <p:sp>
        <p:nvSpPr>
          <p:cNvPr id="6" name="Bacteriófagos">
            <a:extLst>
              <a:ext uri="{FF2B5EF4-FFF2-40B4-BE49-F238E27FC236}">
                <a16:creationId xmlns:a16="http://schemas.microsoft.com/office/drawing/2014/main" id="{7D898ED1-832C-3A43-9761-FFD61E1A13FA}"/>
              </a:ext>
            </a:extLst>
          </p:cNvPr>
          <p:cNvSpPr txBox="1"/>
          <p:nvPr/>
        </p:nvSpPr>
        <p:spPr>
          <a:xfrm>
            <a:off x="414323" y="301350"/>
            <a:ext cx="2834647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8579B-CC89-B04D-957E-DA49D60C2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845" y="2335546"/>
            <a:ext cx="6591091" cy="56193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ABCE45-704C-E942-A1E9-A5AF67A7277D}"/>
              </a:ext>
            </a:extLst>
          </p:cNvPr>
          <p:cNvSpPr/>
          <p:nvPr/>
        </p:nvSpPr>
        <p:spPr>
          <a:xfrm>
            <a:off x="10334845" y="8009151"/>
            <a:ext cx="6591091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133" dirty="0">
                <a:solidFill>
                  <a:schemeClr val="tx1"/>
                </a:solidFill>
                <a:latin typeface="+mn-lt"/>
              </a:rPr>
              <a:t>Usina de Biocombustíveis nos EUA: lá a produção de </a:t>
            </a:r>
            <a:r>
              <a:rPr lang="pt-BR" sz="2133" b="1" dirty="0">
                <a:solidFill>
                  <a:schemeClr val="tx1"/>
                </a:solidFill>
                <a:latin typeface="+mn-lt"/>
              </a:rPr>
              <a:t>etanol</a:t>
            </a:r>
            <a:r>
              <a:rPr lang="pt-BR" sz="2133" dirty="0">
                <a:solidFill>
                  <a:schemeClr val="tx1"/>
                </a:solidFill>
                <a:latin typeface="+mn-lt"/>
              </a:rPr>
              <a:t> é feita a partir do milho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0B80AF-CB12-2C44-969B-C288B8824A0C}"/>
              </a:ext>
            </a:extLst>
          </p:cNvPr>
          <p:cNvSpPr/>
          <p:nvPr/>
        </p:nvSpPr>
        <p:spPr>
          <a:xfrm>
            <a:off x="414323" y="1505615"/>
            <a:ext cx="922673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Produção Mundial (Bioeconomia)</a:t>
            </a:r>
          </a:p>
        </p:txBody>
      </p:sp>
    </p:spTree>
    <p:extLst>
      <p:ext uri="{BB962C8B-B14F-4D97-AF65-F5344CB8AC3E}">
        <p14:creationId xmlns:p14="http://schemas.microsoft.com/office/powerpoint/2010/main" val="429009086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teriófagos">
            <a:extLst>
              <a:ext uri="{FF2B5EF4-FFF2-40B4-BE49-F238E27FC236}">
                <a16:creationId xmlns:a16="http://schemas.microsoft.com/office/drawing/2014/main" id="{7D898ED1-832C-3A43-9761-FFD61E1A13FA}"/>
              </a:ext>
            </a:extLst>
          </p:cNvPr>
          <p:cNvSpPr txBox="1"/>
          <p:nvPr/>
        </p:nvSpPr>
        <p:spPr>
          <a:xfrm>
            <a:off x="414323" y="301350"/>
            <a:ext cx="2834647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BCE45-704C-E942-A1E9-A5AF67A7277D}"/>
              </a:ext>
            </a:extLst>
          </p:cNvPr>
          <p:cNvSpPr/>
          <p:nvPr/>
        </p:nvSpPr>
        <p:spPr>
          <a:xfrm>
            <a:off x="414323" y="8594801"/>
            <a:ext cx="16488373" cy="4205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133" dirty="0">
                <a:solidFill>
                  <a:schemeClr val="tx1"/>
                </a:solidFill>
                <a:latin typeface="+mn-lt"/>
              </a:rPr>
              <a:t>Usina de Biocombustíveis nos EUA: lá a produção de </a:t>
            </a:r>
            <a:r>
              <a:rPr lang="pt-BR" sz="2133" b="1" dirty="0">
                <a:solidFill>
                  <a:schemeClr val="tx1"/>
                </a:solidFill>
                <a:latin typeface="+mn-lt"/>
              </a:rPr>
              <a:t>etanol</a:t>
            </a:r>
            <a:r>
              <a:rPr lang="pt-BR" sz="2133" dirty="0">
                <a:solidFill>
                  <a:schemeClr val="tx1"/>
                </a:solidFill>
                <a:latin typeface="+mn-lt"/>
              </a:rPr>
              <a:t> é feita a partir do milho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0B80AF-CB12-2C44-969B-C288B8824A0C}"/>
              </a:ext>
            </a:extLst>
          </p:cNvPr>
          <p:cNvSpPr/>
          <p:nvPr/>
        </p:nvSpPr>
        <p:spPr>
          <a:xfrm>
            <a:off x="414323" y="1500073"/>
            <a:ext cx="992982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Produção Etanol do Brasil e dos EUA e o mundo</a:t>
            </a:r>
          </a:p>
        </p:txBody>
      </p:sp>
      <p:pic>
        <p:nvPicPr>
          <p:cNvPr id="1026" name="Picture 2" descr="Álcool - Etanol Brasileiro | BiodieselBR.com">
            <a:extLst>
              <a:ext uri="{FF2B5EF4-FFF2-40B4-BE49-F238E27FC236}">
                <a16:creationId xmlns:a16="http://schemas.microsoft.com/office/drawing/2014/main" id="{91B180E0-7093-092A-7708-5258FBC54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23" y="2976348"/>
            <a:ext cx="7962218" cy="540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lobo.com">
            <a:extLst>
              <a:ext uri="{FF2B5EF4-FFF2-40B4-BE49-F238E27FC236}">
                <a16:creationId xmlns:a16="http://schemas.microsoft.com/office/drawing/2014/main" id="{0DF5288F-F5F6-CA69-7174-2CC6081C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723" y="3163813"/>
            <a:ext cx="7938974" cy="540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61249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teriófagos">
            <a:extLst>
              <a:ext uri="{FF2B5EF4-FFF2-40B4-BE49-F238E27FC236}">
                <a16:creationId xmlns:a16="http://schemas.microsoft.com/office/drawing/2014/main" id="{7D898ED1-832C-3A43-9761-FFD61E1A13FA}"/>
              </a:ext>
            </a:extLst>
          </p:cNvPr>
          <p:cNvSpPr txBox="1"/>
          <p:nvPr/>
        </p:nvSpPr>
        <p:spPr>
          <a:xfrm>
            <a:off x="347009" y="0"/>
            <a:ext cx="2834647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876067-445C-8B4E-95EF-53E5F2BED34E}"/>
              </a:ext>
            </a:extLst>
          </p:cNvPr>
          <p:cNvCxnSpPr>
            <a:cxnSpLocks/>
          </p:cNvCxnSpPr>
          <p:nvPr/>
        </p:nvCxnSpPr>
        <p:spPr>
          <a:xfrm>
            <a:off x="18905063" y="10391578"/>
            <a:ext cx="1243145" cy="0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12EE0F2-14F1-0E4D-A99B-70975F0D3B6F}"/>
              </a:ext>
            </a:extLst>
          </p:cNvPr>
          <p:cNvSpPr/>
          <p:nvPr/>
        </p:nvSpPr>
        <p:spPr>
          <a:xfrm>
            <a:off x="374728" y="3123369"/>
            <a:ext cx="7727558" cy="64530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fontAlgn="base"/>
            <a:r>
              <a:rPr lang="pt-BR" sz="2000" b="1" dirty="0">
                <a:solidFill>
                  <a:srgbClr val="1A2A39"/>
                </a:solidFill>
                <a:latin typeface="+mn-lt"/>
                <a:hlinkClick r:id="rId3"/>
              </a:rPr>
              <a:t>País confirma recorde na produção de etanol: 35,6 bilhões de litros na safra 2019/20</a:t>
            </a:r>
            <a:endParaRPr lang="pt-BR" sz="2000" b="1" dirty="0">
              <a:solidFill>
                <a:srgbClr val="1A2A39"/>
              </a:solidFill>
              <a:latin typeface="+mn-lt"/>
            </a:endParaRPr>
          </a:p>
          <a:p>
            <a:pPr algn="l" fontAlgn="base"/>
            <a:endParaRPr lang="pt-BR" sz="2000" b="1" dirty="0">
              <a:solidFill>
                <a:srgbClr val="1A2A39"/>
              </a:solidFill>
              <a:latin typeface="+mn-lt"/>
            </a:endParaRPr>
          </a:p>
          <a:p>
            <a:pPr algn="just" fontAlgn="base">
              <a:spcBef>
                <a:spcPts val="800"/>
              </a:spcBef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Brasil alcançou a maior produção de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etanol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da história, com um total de </a:t>
            </a:r>
            <a:r>
              <a:rPr lang="pt-B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35,6 bilhões de litro</a:t>
            </a:r>
            <a:r>
              <a:rPr lang="pt-BR" sz="2000" u="sng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provenientes da </a:t>
            </a: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cana-de-açúcar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e do </a:t>
            </a:r>
            <a:r>
              <a:rPr lang="pt-BR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milho</a:t>
            </a:r>
            <a:r>
              <a:rPr lang="pt-BR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Isso representa um acréscimo de 7,5% em comparação a 2018/19. </a:t>
            </a:r>
          </a:p>
          <a:p>
            <a:pPr algn="just" fontAlgn="base">
              <a:spcBef>
                <a:spcPts val="800"/>
              </a:spcBef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spcBef>
                <a:spcPts val="800"/>
              </a:spcBef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produção total de etanol:</a:t>
            </a:r>
          </a:p>
          <a:p>
            <a:pPr marL="381019" indent="-381019" algn="just" fontAlgn="base">
              <a:spcBef>
                <a:spcPts val="800"/>
              </a:spcBef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partir da cana-de-açúcar é de 34 bilhões de litros, um aumento de 5,1% sobre a safra passada. J</a:t>
            </a:r>
          </a:p>
          <a:p>
            <a:pPr marL="381019" indent="-381019" algn="just" fontAlgn="base">
              <a:spcBef>
                <a:spcPts val="800"/>
              </a:spcBef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partir de milho mais que dobrou nesta safra. Saiu de 791,4 milhões de litros em 2018/19 para 1,6 bilhão de litros nesta temporada.</a:t>
            </a:r>
            <a:endParaRPr lang="pt-BR" sz="2000" b="1" dirty="0">
              <a:solidFill>
                <a:srgbClr val="1A2A39"/>
              </a:solidFill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algn="l" fontAlgn="base"/>
            <a:endParaRPr lang="pt-BR" sz="2000" b="1" dirty="0">
              <a:solidFill>
                <a:srgbClr val="1A2A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r>
              <a:rPr lang="pt-BR" sz="2000" b="1" dirty="0">
                <a:solidFill>
                  <a:srgbClr val="1A2A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Conab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23 de Abril de 2020/</a:t>
            </a:r>
          </a:p>
          <a:p>
            <a:pPr algn="l" fontAlgn="base"/>
            <a:r>
              <a:rPr lang="pt-BR" sz="2000" b="1" dirty="0">
                <a:solidFill>
                  <a:srgbClr val="1A2A3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https://www.conab.gov.br/ultimas-noticias/3342-pais-confirma-recorde-historico-na-producao-de-etanol-35-6-bilhoes-de-litros-na-safra-2019-20</a:t>
            </a:r>
            <a:r>
              <a:rPr lang="pt-BR" sz="2000" b="1" dirty="0">
                <a:solidFill>
                  <a:srgbClr val="1A2A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CA3570-AD38-3F49-B3DB-0DD53E810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11" y="1557605"/>
            <a:ext cx="7727558" cy="14393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2A50F87-5AC9-E747-BBA9-AF594BEC8C95}"/>
              </a:ext>
            </a:extLst>
          </p:cNvPr>
          <p:cNvSpPr/>
          <p:nvPr/>
        </p:nvSpPr>
        <p:spPr>
          <a:xfrm>
            <a:off x="8670134" y="1379189"/>
            <a:ext cx="8323118" cy="24519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ts val="1600"/>
              </a:spcBef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etanol é um sucesso no Brasil. A substituição da gasolina já chegou a 46%, tanto pela flexibilização dos veículos como pela mistura de combustíveis. Nos Estados Unidos, por outro lado, esse índice não chegou a 10%</a:t>
            </a:r>
          </a:p>
          <a:p>
            <a:pPr algn="just">
              <a:spcBef>
                <a:spcPts val="1600"/>
              </a:spcBef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https://economia.uol.com.br/noticias/efe/2019/03/13/brasil-aposta-em-etanol-e-deve-perder-lideranca-mundial-na-producao-de-acucar.htm?cmpid=copiaecola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3F6684-9DA9-6044-A6F1-029C8282706A}"/>
              </a:ext>
            </a:extLst>
          </p:cNvPr>
          <p:cNvSpPr/>
          <p:nvPr/>
        </p:nvSpPr>
        <p:spPr>
          <a:xfrm>
            <a:off x="8642417" y="4214499"/>
            <a:ext cx="8323118" cy="5427127"/>
          </a:xfrm>
          <a:prstGeom prst="rect">
            <a:avLst/>
          </a:prstGeom>
          <a:solidFill>
            <a:srgbClr val="FFF2CD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Ameaça de mercado:</a:t>
            </a:r>
          </a:p>
          <a:p>
            <a:pPr algn="just">
              <a:spcAft>
                <a:spcPts val="800"/>
              </a:spcAft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Cana-de-açúcar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Índia</a:t>
            </a:r>
            <a:r>
              <a:rPr lang="pt-BR" sz="2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entrando no cenário (2018/2019)</a:t>
            </a:r>
          </a:p>
          <a:p>
            <a:pPr algn="just">
              <a:spcAft>
                <a:spcPts val="800"/>
              </a:spcAft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clima favorável na reta final da colheita da safra 2018/2019 e os subsídios concedidos pela 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Índia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devem confirmar tendência apontada por especialistas no ano passado de que o país passará o Brasil e se tornará líder mundial na produção de açúcar....  Veja mais em: </a:t>
            </a:r>
            <a:r>
              <a:rPr lang="pt-BR" sz="20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https://economia.uol.com.br/noticias/efe/2019/03/13/brasil-aposta-em-etanol-e-deve-perder-lideranca-mundial-na-producao-de-acucar.htm?cmpid=copiaecola</a:t>
            </a:r>
            <a:r>
              <a:rPr lang="pt-BR" sz="20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800"/>
              </a:spcAft>
            </a:pPr>
            <a:endParaRPr lang="pt-BR" sz="200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Apesar da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Índia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ocupar a primeira posição no ranking mundial de produção de açúcar em 2018/2019, há analistas que cogitam a possibilidade de o Brasil retomar a liderança no próximo ciclo.... - Veja mais em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https://economia.uol.com.br/noticias/efe/2019/03/13/brasil-aposta-em-etanol-e-deve-perder-lideranca-mundial-na-producao-de-acucar.htm?cmpid=copiaecola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475B57-2D05-2741-AB6F-2E4F4D549191}"/>
              </a:ext>
            </a:extLst>
          </p:cNvPr>
          <p:cNvSpPr/>
          <p:nvPr/>
        </p:nvSpPr>
        <p:spPr>
          <a:xfrm>
            <a:off x="347009" y="764291"/>
            <a:ext cx="772756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Produção Mundial (Bioeconomia)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B97C94-448F-9D45-B383-F5472017E46F}"/>
              </a:ext>
            </a:extLst>
          </p:cNvPr>
          <p:cNvSpPr/>
          <p:nvPr/>
        </p:nvSpPr>
        <p:spPr>
          <a:xfrm rot="21391475">
            <a:off x="7366101" y="392931"/>
            <a:ext cx="4641150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/>
              <a:t>O Brasil se saindo </a:t>
            </a:r>
            <a:r>
              <a:rPr lang="pt-BR" b="1" dirty="0"/>
              <a:t>Muito bem</a:t>
            </a:r>
            <a:r>
              <a:rPr lang="pt-BR" dirty="0"/>
              <a:t>! </a:t>
            </a:r>
            <a:endParaRPr lang="pt-BR" sz="2267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44538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teriófagos">
            <a:extLst>
              <a:ext uri="{FF2B5EF4-FFF2-40B4-BE49-F238E27FC236}">
                <a16:creationId xmlns:a16="http://schemas.microsoft.com/office/drawing/2014/main" id="{DE71AD26-2082-F247-B9FE-A33F7843A152}"/>
              </a:ext>
            </a:extLst>
          </p:cNvPr>
          <p:cNvSpPr txBox="1"/>
          <p:nvPr/>
        </p:nvSpPr>
        <p:spPr>
          <a:xfrm>
            <a:off x="7883703" y="84169"/>
            <a:ext cx="7305343" cy="8101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121924" tIns="60962" rIns="121924" bIns="60962" rtlCol="0" anchor="ctr">
            <a:normAutofit fontScale="92500" lnSpcReduction="10000"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219261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 b="0"/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BioEtanol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5A632-1D46-8145-ABE7-D5DC06A8E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5" r="543" b="1"/>
          <a:stretch/>
        </p:blipFill>
        <p:spPr>
          <a:xfrm>
            <a:off x="169624" y="4259917"/>
            <a:ext cx="6534367" cy="51688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AC37FA-7DDE-4F4A-8D8C-2FCA9A69F5E1}"/>
              </a:ext>
            </a:extLst>
          </p:cNvPr>
          <p:cNvSpPr/>
          <p:nvPr/>
        </p:nvSpPr>
        <p:spPr>
          <a:xfrm>
            <a:off x="7883703" y="894282"/>
            <a:ext cx="9302494" cy="8724274"/>
          </a:xfrm>
          <a:prstGeom prst="rect">
            <a:avLst/>
          </a:prstGeom>
          <a:ln>
            <a:solidFill>
              <a:srgbClr val="00FA00"/>
            </a:solidFill>
          </a:ln>
        </p:spPr>
        <p:txBody>
          <a:bodyPr vert="horz" lIns="121924" tIns="60962" rIns="121924" bIns="60962" rtlCol="0">
            <a:noAutofit/>
          </a:bodyPr>
          <a:lstStyle/>
          <a:p>
            <a:pPr algn="l" defTabSz="1219261" hangingPunct="1">
              <a:lnSpc>
                <a:spcPct val="90000"/>
              </a:lnSpc>
              <a:spcAft>
                <a:spcPts val="800"/>
              </a:spcAft>
            </a:pP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Cana-de-açúcar</a:t>
            </a: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l" defTabSz="1219261" hangingPunct="1">
              <a:lnSpc>
                <a:spcPct val="90000"/>
              </a:lnSpc>
              <a:spcAft>
                <a:spcPts val="800"/>
              </a:spcAft>
            </a:pP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produção mundial de cana é de aproximadamente 1.700 milhões de toneladas/ano, em 24 milhões de ha em todo o mundo. O maior produtor é o Brasil, com 720 milhões de toneladas e 40% do cultivo em todo o mundo.</a:t>
            </a:r>
          </a:p>
          <a:p>
            <a:pPr algn="l" defTabSz="1219261" hangingPunct="1">
              <a:lnSpc>
                <a:spcPct val="90000"/>
              </a:lnSpc>
              <a:spcAft>
                <a:spcPts val="800"/>
              </a:spcAft>
            </a:pPr>
            <a:endParaRPr lang="pt-BR" sz="2000" dirty="0"/>
          </a:p>
          <a:p>
            <a:pPr algn="l" defTabSz="1219261" hangingPunct="1">
              <a:lnSpc>
                <a:spcPct val="90000"/>
              </a:lnSpc>
              <a:spcAft>
                <a:spcPts val="800"/>
              </a:spcAft>
            </a:pPr>
            <a:r>
              <a:rPr lang="pt-BR" sz="2000" dirty="0"/>
              <a:t>O </a:t>
            </a:r>
            <a:r>
              <a:rPr lang="pt-BR" sz="2000" b="1" dirty="0"/>
              <a:t>Brasil</a:t>
            </a:r>
            <a:r>
              <a:rPr lang="pt-BR" sz="2000" dirty="0"/>
              <a:t> é o  maior produtor de </a:t>
            </a:r>
            <a:r>
              <a:rPr lang="pt-BR" sz="2000" b="1" dirty="0">
                <a:solidFill>
                  <a:schemeClr val="accent3">
                    <a:lumMod val="75000"/>
                  </a:schemeClr>
                </a:solidFill>
              </a:rPr>
              <a:t>etanol</a:t>
            </a:r>
            <a:r>
              <a:rPr lang="pt-BR" sz="2000" dirty="0"/>
              <a:t> de </a:t>
            </a:r>
            <a:r>
              <a:rPr lang="pt-BR" sz="2000" b="1" dirty="0">
                <a:solidFill>
                  <a:schemeClr val="accent3">
                    <a:lumMod val="75000"/>
                  </a:schemeClr>
                </a:solidFill>
              </a:rPr>
              <a:t>cana-de-açúcar d</a:t>
            </a:r>
            <a:r>
              <a:rPr lang="pt-BR" sz="2000" dirty="0"/>
              <a:t>o mundo. Em termos regionais, o Brasil apresenta dois períodos distintos de safra. Assim, o país produz etanol durante praticamente o ano todo:</a:t>
            </a:r>
          </a:p>
          <a:p>
            <a:pPr marL="457223" indent="-457223" algn="l" defTabSz="1219261" hangingPunct="1">
              <a:lnSpc>
                <a:spcPct val="90000"/>
              </a:lnSpc>
              <a:spcAft>
                <a:spcPts val="800"/>
              </a:spcAft>
              <a:buFontTx/>
              <a:buChar char="-"/>
            </a:pPr>
            <a:r>
              <a:rPr lang="pt-BR" sz="2000" dirty="0"/>
              <a:t>de Abril a Novembro no Centro-Sul, e</a:t>
            </a:r>
          </a:p>
          <a:p>
            <a:pPr marL="457223" indent="-457223" algn="l" defTabSz="1219261" hangingPunct="1">
              <a:lnSpc>
                <a:spcPct val="90000"/>
              </a:lnSpc>
              <a:spcAft>
                <a:spcPts val="800"/>
              </a:spcAft>
              <a:buFontTx/>
              <a:buChar char="-"/>
            </a:pPr>
            <a:r>
              <a:rPr lang="pt-BR" sz="2000" dirty="0"/>
              <a:t>de Setembro a Março no Norte-Nordeste.</a:t>
            </a:r>
          </a:p>
          <a:p>
            <a:pPr algn="l" defTabSz="1219261" hangingPunct="1">
              <a:lnSpc>
                <a:spcPct val="90000"/>
              </a:lnSpc>
              <a:spcAft>
                <a:spcPts val="800"/>
              </a:spcAft>
            </a:pPr>
            <a:r>
              <a:rPr lang="pt-BR" sz="2000" dirty="0"/>
              <a:t> </a:t>
            </a:r>
            <a:br>
              <a:rPr lang="pt-BR" sz="2000" dirty="0"/>
            </a:br>
            <a:r>
              <a:rPr lang="pt-BR" sz="2000" b="1" dirty="0"/>
              <a:t>Usinas Sucroalcooleiras</a:t>
            </a:r>
            <a:endParaRPr lang="pt-BR" sz="20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304815" algn="l" defTabSz="1219261" hangingPunct="1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</a:t>
            </a: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Brasil </a:t>
            </a: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há mais de </a:t>
            </a: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400 usinas suco-alcooleiras </a:t>
            </a: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concentradas principalmente no Centro-Sul e no Nordeste. </a:t>
            </a:r>
          </a:p>
          <a:p>
            <a:pPr indent="-304815" algn="l" defTabSz="1219261" hangingPunct="1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Somente o Estado de </a:t>
            </a: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São Paulo </a:t>
            </a: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produz próximo de </a:t>
            </a: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60% de toda a cana</a:t>
            </a: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açúcar</a:t>
            </a: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etanol</a:t>
            </a: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20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país</a:t>
            </a: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indent="-304815" algn="l" defTabSz="1219261" hangingPunct="1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</a:t>
            </a: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segundo</a:t>
            </a: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maior produtor é o estado do </a:t>
            </a: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Paraná</a:t>
            </a: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com 8% da cana moída no Brasil.</a:t>
            </a:r>
            <a:endParaRPr lang="pt-BR" sz="20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304815" algn="l" defTabSz="1219261" hangingPunct="1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 maior usina de cana do Brasil </a:t>
            </a:r>
            <a:r>
              <a:rPr lang="pt-BR" sz="20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</a:t>
            </a: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mundo </a:t>
            </a: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está localizada em</a:t>
            </a: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Pradópolis/SP</a:t>
            </a: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Usina São Martinho</a:t>
            </a: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(Região Metropolitana de Ribeirão Preto), que tem capacidade de moer </a:t>
            </a: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milhões </a:t>
            </a:r>
            <a:r>
              <a:rPr lang="pt-BR" sz="20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/ano. </a:t>
            </a:r>
          </a:p>
          <a:p>
            <a:pPr algn="l" defTabSz="1219261" hangingPunct="1">
              <a:lnSpc>
                <a:spcPct val="90000"/>
              </a:lnSpc>
              <a:spcAft>
                <a:spcPts val="800"/>
              </a:spcAft>
            </a:pPr>
            <a:endParaRPr lang="pt-BR" sz="800" dirty="0"/>
          </a:p>
          <a:p>
            <a:pPr algn="l" defTabSz="1219261" hangingPunct="1">
              <a:spcAft>
                <a:spcPts val="800"/>
              </a:spcAft>
            </a:pPr>
            <a:r>
              <a:rPr lang="pt-BR" sz="2000" dirty="0"/>
              <a:t>A </a:t>
            </a:r>
            <a:r>
              <a:rPr lang="pt-BR" sz="2000" b="1" dirty="0"/>
              <a:t>Índia</a:t>
            </a:r>
            <a:r>
              <a:rPr lang="pt-BR" sz="2000" dirty="0"/>
              <a:t> é o maior produtor mundial de c</a:t>
            </a:r>
            <a:r>
              <a:rPr lang="pt-BR" sz="2000" b="1" dirty="0">
                <a:solidFill>
                  <a:schemeClr val="accent3">
                    <a:lumMod val="75000"/>
                  </a:schemeClr>
                </a:solidFill>
              </a:rPr>
              <a:t>ana-de-açúcar</a:t>
            </a:r>
            <a:r>
              <a:rPr lang="pt-BR" sz="2000" dirty="0"/>
              <a:t>. Atualmente, há propostas de estabelecimento de cooperação destes países neste âmbito, com o propósito de beneficiar o desenvolvimento de tecnologias para o desenvolvimento de uma commodity internacional.</a:t>
            </a:r>
            <a:r>
              <a:rPr lang="pt-BR" sz="2000" kern="1200" dirty="0">
                <a:solidFill>
                  <a:schemeClr val="tx1"/>
                </a:solidFill>
              </a:rPr>
              <a:t>      </a:t>
            </a:r>
          </a:p>
          <a:p>
            <a:pPr algn="l" defTabSz="1219261" hangingPunct="1">
              <a:spcAft>
                <a:spcPts val="800"/>
              </a:spcAft>
            </a:pP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(Fonte: </a:t>
            </a:r>
            <a:r>
              <a:rPr lang="pt-BR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novacana.com</a:t>
            </a:r>
            <a:r>
              <a:rPr lang="pt-B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B2B88-5B7C-8141-8D83-DE9DC74CC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6" t="-3588" r="-21319" b="-22436"/>
          <a:stretch/>
        </p:blipFill>
        <p:spPr>
          <a:xfrm>
            <a:off x="169625" y="894282"/>
            <a:ext cx="7714078" cy="470912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05C54D-0BDB-0643-AF42-4E367F656443}"/>
              </a:ext>
            </a:extLst>
          </p:cNvPr>
          <p:cNvSpPr/>
          <p:nvPr/>
        </p:nvSpPr>
        <p:spPr>
          <a:xfrm>
            <a:off x="169627" y="324872"/>
            <a:ext cx="650291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Produção Mundial (Bioeconomia)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B62954-02E1-0D5A-9FC7-A05BEFBB21A9}"/>
              </a:ext>
            </a:extLst>
          </p:cNvPr>
          <p:cNvSpPr/>
          <p:nvPr/>
        </p:nvSpPr>
        <p:spPr>
          <a:xfrm>
            <a:off x="169624" y="9238900"/>
            <a:ext cx="7174152" cy="379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867" dirty="0">
                <a:solidFill>
                  <a:schemeClr val="tx1"/>
                </a:solidFill>
                <a:latin typeface="Roboto"/>
              </a:rPr>
              <a:t>O Brasil é o maior produtor mundial de etanol de </a:t>
            </a:r>
            <a:r>
              <a:rPr lang="pt-BR" sz="1867" b="1" dirty="0">
                <a:solidFill>
                  <a:schemeClr val="tx1"/>
                </a:solidFill>
                <a:latin typeface="Roboto"/>
              </a:rPr>
              <a:t>cana-de-açúcar</a:t>
            </a:r>
            <a:r>
              <a:rPr lang="pt-BR" sz="1867" dirty="0">
                <a:solidFill>
                  <a:schemeClr val="tx1"/>
                </a:solidFill>
                <a:latin typeface="Roboto"/>
              </a:rPr>
              <a:t>. </a:t>
            </a:r>
            <a:endParaRPr lang="pt-BR" sz="1867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3891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644ED60-EA5B-4D4D-B978-4433F05F98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r="8410" b="2963"/>
          <a:stretch/>
        </p:blipFill>
        <p:spPr>
          <a:xfrm>
            <a:off x="7523183" y="375382"/>
            <a:ext cx="8650267" cy="6556182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6F2B1F61-D201-BC40-8D0C-3F02266FE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85" y="1050290"/>
            <a:ext cx="4085365" cy="8279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/>
            </a:solidFill>
          </a:ln>
          <a:effectLst/>
        </p:spPr>
        <p:txBody>
          <a:bodyPr vert="horz" wrap="square" lIns="121924" tIns="60962" rIns="121924" bIns="60962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219261" eaLnBrk="0"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Biorrefinaria</a:t>
            </a:r>
            <a:r>
              <a:rPr lang="pt-BR" alt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uma Instalação</a:t>
            </a:r>
            <a:r>
              <a:rPr lang="pt-BR" altLang="en-US" sz="2200" dirty="0">
                <a:solidFill>
                  <a:srgbClr val="003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integra processos de </a:t>
            </a:r>
            <a:r>
              <a:rPr lang="pt-BR" altLang="en-US" sz="2200" b="1" dirty="0">
                <a:solidFill>
                  <a:srgbClr val="003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conversão de biomassa </a:t>
            </a:r>
            <a:r>
              <a:rPr lang="pt-BR" altLang="en-US" sz="2200" dirty="0">
                <a:solidFill>
                  <a:srgbClr val="003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em:</a:t>
            </a:r>
          </a:p>
          <a:p>
            <a:pPr marL="381019" indent="-381019" algn="l" defTabSz="1219261" eaLnBrk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altLang="en-US" sz="2200" dirty="0">
                <a:solidFill>
                  <a:srgbClr val="003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biocombustíveis, </a:t>
            </a:r>
          </a:p>
          <a:p>
            <a:pPr marL="381019" indent="-381019" algn="l" defTabSz="1219261" eaLnBrk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altLang="en-US" sz="2200" dirty="0">
                <a:solidFill>
                  <a:srgbClr val="003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insumos químicos, </a:t>
            </a:r>
          </a:p>
          <a:p>
            <a:pPr marL="381019" indent="-381019" algn="l" defTabSz="1219261" eaLnBrk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altLang="en-US" sz="2200" dirty="0">
                <a:solidFill>
                  <a:srgbClr val="003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materiais, </a:t>
            </a:r>
          </a:p>
          <a:p>
            <a:pPr marL="381019" indent="-381019" algn="l" defTabSz="1219261" eaLnBrk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altLang="en-US" sz="2200" dirty="0">
                <a:solidFill>
                  <a:srgbClr val="003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alimentos, </a:t>
            </a:r>
          </a:p>
          <a:p>
            <a:pPr marL="381019" indent="-381019" algn="l" defTabSz="1219261" eaLnBrk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altLang="en-US" sz="2200" dirty="0">
                <a:solidFill>
                  <a:srgbClr val="003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rações e </a:t>
            </a:r>
          </a:p>
          <a:p>
            <a:pPr marL="381019" indent="-381019" algn="l" defTabSz="1219261" eaLnBrk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altLang="en-US" sz="2200" dirty="0">
                <a:solidFill>
                  <a:srgbClr val="003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energia. </a:t>
            </a:r>
          </a:p>
          <a:p>
            <a:pPr marL="381019" indent="-381019" algn="l" defTabSz="1219261" eaLnBrk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t-BR" altLang="en-US" sz="2200" dirty="0">
              <a:solidFill>
                <a:srgbClr val="0035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219261" eaLnBrk="0"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2200" dirty="0">
                <a:solidFill>
                  <a:srgbClr val="003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objetivo de uma </a:t>
            </a:r>
            <a:r>
              <a:rPr lang="pt-BR" altLang="en-US" sz="2200" b="1" dirty="0">
                <a:solidFill>
                  <a:srgbClr val="003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biorrefinaria</a:t>
            </a:r>
            <a:r>
              <a:rPr lang="pt-BR" altLang="en-US" sz="2200" dirty="0">
                <a:solidFill>
                  <a:srgbClr val="003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é otimizar o uso de recursos e minimizar os efluentes, maximizando os benefícios e o lucro. </a:t>
            </a:r>
          </a:p>
          <a:p>
            <a:pPr algn="l" defTabSz="1219261" eaLnBrk="0" fontAlgn="base">
              <a:spcBef>
                <a:spcPct val="0"/>
              </a:spcBef>
              <a:spcAft>
                <a:spcPct val="0"/>
              </a:spcAft>
            </a:pPr>
            <a:endParaRPr lang="pt-BR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219261" eaLnBrk="0"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2200" dirty="0">
                <a:solidFill>
                  <a:srgbClr val="003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Integram diversas rotas de conversão ( bioquímicas, </a:t>
            </a:r>
            <a:r>
              <a:rPr lang="pt-BR" altLang="en-US" sz="2200" b="1" dirty="0">
                <a:solidFill>
                  <a:srgbClr val="003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microbianas</a:t>
            </a:r>
            <a:r>
              <a:rPr lang="pt-BR" altLang="en-US" sz="2200" dirty="0">
                <a:solidFill>
                  <a:srgbClr val="0035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químicas e termoquímicas) em busca do melhor aproveitamento da biomassa e da energia nela contida. </a:t>
            </a:r>
            <a:endParaRPr lang="pt-BR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6F55D-E1F4-A34C-9D99-DBADB8F33CFF}"/>
              </a:ext>
            </a:extLst>
          </p:cNvPr>
          <p:cNvSpPr/>
          <p:nvPr/>
        </p:nvSpPr>
        <p:spPr>
          <a:xfrm>
            <a:off x="173385" y="90627"/>
            <a:ext cx="7132081" cy="666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 defTabSz="1219261" eaLnBrk="0"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3734" b="1" dirty="0">
                <a:solidFill>
                  <a:srgbClr val="A84C19"/>
                </a:solidFill>
                <a:latin typeface="Frutiger"/>
              </a:rPr>
              <a:t>BIORREFINARIA e a Alcoolquímica </a:t>
            </a:r>
            <a:r>
              <a:rPr lang="pt-BR" altLang="en-US" sz="3200" b="1" dirty="0">
                <a:solidFill>
                  <a:srgbClr val="A84C19"/>
                </a:solidFill>
                <a:latin typeface="Frutiger"/>
              </a:rPr>
              <a:t> </a:t>
            </a:r>
            <a:endParaRPr lang="pt-BR" altLang="en-US" sz="1467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3CAAD-3CC6-9D4F-94AA-789D237A4266}"/>
              </a:ext>
            </a:extLst>
          </p:cNvPr>
          <p:cNvSpPr/>
          <p:nvPr/>
        </p:nvSpPr>
        <p:spPr>
          <a:xfrm>
            <a:off x="4234629" y="6706612"/>
            <a:ext cx="12954798" cy="3046988"/>
          </a:xfrm>
          <a:prstGeom prst="rect">
            <a:avLst/>
          </a:prstGeom>
          <a:solidFill>
            <a:srgbClr val="FCF5FA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003582"/>
                </a:solidFill>
                <a:latin typeface="Frutiger"/>
              </a:rPr>
              <a:t>A </a:t>
            </a:r>
            <a:r>
              <a:rPr lang="pt-BR" b="1" dirty="0">
                <a:solidFill>
                  <a:srgbClr val="003582"/>
                </a:solidFill>
                <a:latin typeface="Frutiger"/>
              </a:rPr>
              <a:t>celulose</a:t>
            </a:r>
            <a:r>
              <a:rPr lang="pt-BR" dirty="0">
                <a:solidFill>
                  <a:srgbClr val="003582"/>
                </a:solidFill>
                <a:latin typeface="Frutiger"/>
              </a:rPr>
              <a:t> e a </a:t>
            </a:r>
            <a:r>
              <a:rPr lang="pt-BR" b="1" dirty="0">
                <a:solidFill>
                  <a:srgbClr val="003582"/>
                </a:solidFill>
                <a:latin typeface="Frutiger"/>
              </a:rPr>
              <a:t>hemicelulose</a:t>
            </a:r>
            <a:r>
              <a:rPr lang="pt-BR" dirty="0">
                <a:solidFill>
                  <a:srgbClr val="003582"/>
                </a:solidFill>
                <a:latin typeface="Frutiger"/>
              </a:rPr>
              <a:t>, tratadas por métodos </a:t>
            </a:r>
            <a:r>
              <a:rPr lang="pt-BR" b="1" dirty="0">
                <a:solidFill>
                  <a:srgbClr val="003582"/>
                </a:solidFill>
                <a:latin typeface="Frutiger"/>
              </a:rPr>
              <a:t>físico-químicos</a:t>
            </a:r>
            <a:r>
              <a:rPr lang="pt-BR" dirty="0">
                <a:solidFill>
                  <a:srgbClr val="003582"/>
                </a:solidFill>
                <a:latin typeface="Frutiger"/>
              </a:rPr>
              <a:t> e/ou </a:t>
            </a:r>
            <a:r>
              <a:rPr lang="pt-BR" b="1" dirty="0">
                <a:solidFill>
                  <a:srgbClr val="003582"/>
                </a:solidFill>
                <a:latin typeface="Frutiger"/>
              </a:rPr>
              <a:t>biológicos</a:t>
            </a:r>
            <a:r>
              <a:rPr lang="pt-BR" dirty="0">
                <a:solidFill>
                  <a:srgbClr val="003582"/>
                </a:solidFill>
                <a:latin typeface="Frutiger"/>
              </a:rPr>
              <a:t>, decompõem-se em </a:t>
            </a:r>
            <a:r>
              <a:rPr lang="pt-BR" b="1" dirty="0">
                <a:solidFill>
                  <a:srgbClr val="003582"/>
                </a:solidFill>
                <a:latin typeface="Frutiger"/>
              </a:rPr>
              <a:t>hexoses</a:t>
            </a:r>
            <a:r>
              <a:rPr lang="pt-BR" dirty="0">
                <a:solidFill>
                  <a:srgbClr val="003582"/>
                </a:solidFill>
                <a:latin typeface="Frutiger"/>
              </a:rPr>
              <a:t> e </a:t>
            </a:r>
            <a:r>
              <a:rPr lang="pt-BR" b="1" dirty="0">
                <a:solidFill>
                  <a:srgbClr val="003582"/>
                </a:solidFill>
                <a:latin typeface="Frutiger"/>
              </a:rPr>
              <a:t>pentoses</a:t>
            </a:r>
            <a:r>
              <a:rPr lang="pt-BR" dirty="0">
                <a:solidFill>
                  <a:srgbClr val="003582"/>
                </a:solidFill>
                <a:latin typeface="Frutiger"/>
              </a:rPr>
              <a:t>. Os produtos derivados desses açúcares de maior potencial industrial são:</a:t>
            </a:r>
          </a:p>
          <a:p>
            <a:pPr marL="457223" indent="-457223" algn="just">
              <a:buFontTx/>
              <a:buChar char="-"/>
            </a:pPr>
            <a:r>
              <a:rPr lang="pt-BR" dirty="0">
                <a:solidFill>
                  <a:srgbClr val="003582"/>
                </a:solidFill>
                <a:latin typeface="Frutiger"/>
              </a:rPr>
              <a:t>ácidos carboxílicos (láctico, succínico), </a:t>
            </a:r>
          </a:p>
          <a:p>
            <a:pPr marL="457223" indent="-457223" algn="just">
              <a:buFontTx/>
              <a:buChar char="-"/>
            </a:pPr>
            <a:r>
              <a:rPr lang="pt-BR" dirty="0">
                <a:solidFill>
                  <a:srgbClr val="003582"/>
                </a:solidFill>
                <a:latin typeface="Frutiger"/>
              </a:rPr>
              <a:t>etanol, </a:t>
            </a:r>
          </a:p>
          <a:p>
            <a:pPr marL="457223" indent="-457223" algn="just">
              <a:buFontTx/>
              <a:buChar char="-"/>
            </a:pPr>
            <a:r>
              <a:rPr lang="pt-BR" dirty="0">
                <a:solidFill>
                  <a:srgbClr val="003582"/>
                </a:solidFill>
                <a:latin typeface="Frutiger"/>
              </a:rPr>
              <a:t>sorbitol, </a:t>
            </a:r>
          </a:p>
          <a:p>
            <a:pPr marL="457223" indent="-457223" algn="just">
              <a:buFontTx/>
              <a:buChar char="-"/>
            </a:pPr>
            <a:r>
              <a:rPr lang="pt-BR" dirty="0">
                <a:solidFill>
                  <a:srgbClr val="003582"/>
                </a:solidFill>
                <a:latin typeface="Frutiger"/>
              </a:rPr>
              <a:t>butanol, etc. </a:t>
            </a:r>
          </a:p>
          <a:p>
            <a:pPr algn="just"/>
            <a:r>
              <a:rPr lang="pt-BR" dirty="0">
                <a:solidFill>
                  <a:srgbClr val="003582"/>
                </a:solidFill>
                <a:latin typeface="Frutiger"/>
              </a:rPr>
              <a:t>Tais compostos são utilizados como solventes, combustíveis, monômeros para plásticos, intermediários químicos para a indústria farmacêutica e de química fina em geral. </a:t>
            </a:r>
            <a:endParaRPr lang="pt-B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62E17-9783-A148-BEBE-B7766B1CA0CF}"/>
              </a:ext>
            </a:extLst>
          </p:cNvPr>
          <p:cNvSpPr txBox="1"/>
          <p:nvPr/>
        </p:nvSpPr>
        <p:spPr>
          <a:xfrm>
            <a:off x="110036" y="9329484"/>
            <a:ext cx="2717384" cy="4241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r>
              <a:rPr lang="pt-BR" sz="1867" dirty="0"/>
              <a:t>Fonte: Embrapa, MMA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30D357-7E85-2C46-B1FA-533704F2D407}"/>
              </a:ext>
            </a:extLst>
          </p:cNvPr>
          <p:cNvSpPr/>
          <p:nvPr/>
        </p:nvSpPr>
        <p:spPr>
          <a:xfrm>
            <a:off x="4334133" y="1145094"/>
            <a:ext cx="3113666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Alcoolquímica</a:t>
            </a:r>
            <a:r>
              <a:rPr lang="pt-BR" sz="20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t-BR" sz="20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é o conjunto de processos que utiliza o álcool etílico (etanol) como matéria-prima para a fabricação de outros produtos. </a:t>
            </a:r>
          </a:p>
          <a:p>
            <a:pPr algn="just"/>
            <a:endParaRPr lang="pt-BR" sz="2000" dirty="0">
              <a:solidFill>
                <a:srgbClr val="0070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just"/>
            <a:r>
              <a:rPr lang="pt-BR" sz="20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Este segmento da indústria química poderá vir a substituir a </a:t>
            </a:r>
            <a:r>
              <a:rPr lang="pt-BR" sz="2000" b="1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petroquímica</a:t>
            </a:r>
            <a:r>
              <a:rPr lang="pt-BR" sz="20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fazendo com que o etanol assuma o lugar do petróleo como </a:t>
            </a:r>
            <a:r>
              <a:rPr lang="pt-BR" sz="2000" dirty="0">
                <a:solidFill>
                  <a:srgbClr val="0070C0"/>
                </a:solidFill>
              </a:rPr>
              <a:t>matéria-prima.</a:t>
            </a:r>
            <a:endParaRPr lang="pt-BR" sz="2000" dirty="0">
              <a:solidFill>
                <a:srgbClr val="0070C0"/>
              </a:solidFill>
              <a:latin typeface="Raleway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8B1C4-8EC1-D748-A355-1DB26AAC8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69" y="1666761"/>
            <a:ext cx="16091326" cy="74478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C85158-18B9-4542-9A45-BF283F7A584B}"/>
              </a:ext>
            </a:extLst>
          </p:cNvPr>
          <p:cNvSpPr/>
          <p:nvPr/>
        </p:nvSpPr>
        <p:spPr>
          <a:xfrm>
            <a:off x="947666" y="9114649"/>
            <a:ext cx="15444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Fonte: </a:t>
            </a:r>
            <a:r>
              <a:rPr lang="en-US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http://revistapesquisa.fapesp.br/2012/02/26/biorrefinarias-do-futuro/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9492E9-EA19-0240-8977-F1D61F1612B0}"/>
              </a:ext>
            </a:extLst>
          </p:cNvPr>
          <p:cNvSpPr txBox="1"/>
          <p:nvPr/>
        </p:nvSpPr>
        <p:spPr>
          <a:xfrm>
            <a:off x="301269" y="955327"/>
            <a:ext cx="10648238" cy="75234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algn="l" defTabSz="778972"/>
            <a:r>
              <a:rPr lang="pt-BR" sz="2000" dirty="0"/>
              <a:t>As biorrefinarias do futuro:</a:t>
            </a:r>
          </a:p>
          <a:p>
            <a:pPr algn="l" defTabSz="778972"/>
            <a:r>
              <a:rPr lang="pt-BR" sz="2000" dirty="0">
                <a:solidFill>
                  <a:srgbClr val="FF0000"/>
                </a:solidFill>
              </a:rPr>
              <a:t>Refinarias</a:t>
            </a:r>
            <a:r>
              <a:rPr lang="pt-BR" sz="2000" dirty="0"/>
              <a:t> (petróleo) </a:t>
            </a:r>
            <a:r>
              <a:rPr lang="pt-BR" sz="2000" dirty="0">
                <a:sym typeface="Wingdings" pitchFamily="2" charset="2"/>
              </a:rPr>
              <a:t> </a:t>
            </a:r>
            <a:r>
              <a:rPr lang="pt-BR" sz="2000" dirty="0">
                <a:solidFill>
                  <a:schemeClr val="accent3">
                    <a:lumMod val="75000"/>
                  </a:schemeClr>
                </a:solidFill>
              </a:rPr>
              <a:t>Biorrefinarias</a:t>
            </a:r>
            <a:r>
              <a:rPr lang="pt-BR" sz="2000" dirty="0"/>
              <a:t> (biomassa)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76B9CF-448D-6241-AF07-22E2F1CFAAEC}"/>
              </a:ext>
            </a:extLst>
          </p:cNvPr>
          <p:cNvSpPr/>
          <p:nvPr/>
        </p:nvSpPr>
        <p:spPr>
          <a:xfrm>
            <a:off x="301269" y="160173"/>
            <a:ext cx="7136890" cy="666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 defTabSz="1219261" eaLnBrk="0"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3734" b="1" dirty="0">
                <a:solidFill>
                  <a:srgbClr val="A84C19"/>
                </a:solidFill>
                <a:latin typeface="Frutiger"/>
              </a:rPr>
              <a:t>BIORREFINARIA e a Alcoolquímica </a:t>
            </a:r>
            <a:r>
              <a:rPr lang="pt-BR" altLang="en-US" sz="3200" b="1" dirty="0">
                <a:solidFill>
                  <a:srgbClr val="A84C19"/>
                </a:solidFill>
                <a:latin typeface="Frutiger"/>
              </a:rPr>
              <a:t> </a:t>
            </a:r>
            <a:endParaRPr lang="pt-BR" altLang="en-US" sz="1467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7315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7F48E-CCCC-2A1F-5DD4-D0A051D52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Bacteriófagos">
            <a:extLst>
              <a:ext uri="{FF2B5EF4-FFF2-40B4-BE49-F238E27FC236}">
                <a16:creationId xmlns:a16="http://schemas.microsoft.com/office/drawing/2014/main" id="{B7873E60-DA14-FCF3-D569-B7B4E407DBB5}"/>
              </a:ext>
            </a:extLst>
          </p:cNvPr>
          <p:cNvSpPr txBox="1"/>
          <p:nvPr/>
        </p:nvSpPr>
        <p:spPr>
          <a:xfrm>
            <a:off x="736563" y="548453"/>
            <a:ext cx="3689047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ioCombustíveis</a:t>
            </a:r>
            <a:endParaRPr sz="3734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5FABD4-E8C3-3F04-D7A2-81304D984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83" y="2819612"/>
            <a:ext cx="7289546" cy="4805231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365F4358-9C47-B093-4FE5-0B6804DEA24F}"/>
              </a:ext>
            </a:extLst>
          </p:cNvPr>
          <p:cNvSpPr/>
          <p:nvPr/>
        </p:nvSpPr>
        <p:spPr>
          <a:xfrm>
            <a:off x="7637044" y="4597251"/>
            <a:ext cx="1087384" cy="1249951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3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endParaRPr lang="en-US" sz="3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A5E96-CA1C-5469-6D79-BFDCF563300E}"/>
              </a:ext>
            </a:extLst>
          </p:cNvPr>
          <p:cNvSpPr/>
          <p:nvPr/>
        </p:nvSpPr>
        <p:spPr>
          <a:xfrm>
            <a:off x="269869" y="7581268"/>
            <a:ext cx="7328360" cy="124143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" sz="2667" b="1" dirty="0">
                <a:latin typeface="Arial" panose="020B0604020202020204" pitchFamily="34" charset="0"/>
              </a:rPr>
              <a:t>O Brasil instituiu a Política Nacional dos Biocombustíveis (</a:t>
            </a:r>
            <a:r>
              <a:rPr lang="pt" sz="2667" b="1" dirty="0" err="1">
                <a:latin typeface="Arial" panose="020B0604020202020204" pitchFamily="34" charset="0"/>
              </a:rPr>
              <a:t>RenovaBio</a:t>
            </a:r>
            <a:r>
              <a:rPr lang="pt" sz="2667" b="1" dirty="0">
                <a:latin typeface="Arial" panose="020B0604020202020204" pitchFamily="34" charset="0"/>
              </a:rPr>
              <a:t>) em 2017</a:t>
            </a:r>
          </a:p>
          <a:p>
            <a:pPr algn="l"/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</a:rPr>
              <a:t>F</a:t>
            </a:r>
            <a:r>
              <a:rPr lang="pt" sz="2133" dirty="0" err="1">
                <a:solidFill>
                  <a:schemeClr val="tx1"/>
                </a:solidFill>
                <a:latin typeface="Arial" panose="020B0604020202020204" pitchFamily="34" charset="0"/>
              </a:rPr>
              <a:t>onte</a:t>
            </a:r>
            <a:r>
              <a:rPr lang="pt" sz="2133" dirty="0">
                <a:solidFill>
                  <a:schemeClr val="tx1"/>
                </a:solidFill>
                <a:latin typeface="Arial" panose="020B0604020202020204" pitchFamily="34" charset="0"/>
              </a:rPr>
              <a:t>: </a:t>
            </a:r>
            <a:r>
              <a:rPr lang="pt" sz="2133" dirty="0" err="1">
                <a:solidFill>
                  <a:schemeClr val="tx1"/>
                </a:solidFill>
                <a:latin typeface="Arial" panose="020B0604020202020204" pitchFamily="34" charset="0"/>
              </a:rPr>
              <a:t>MME</a:t>
            </a:r>
            <a:r>
              <a:rPr lang="pt" sz="2133" dirty="0">
                <a:solidFill>
                  <a:schemeClr val="tx1"/>
                </a:solidFill>
                <a:latin typeface="Arial" panose="020B0604020202020204" pitchFamily="34" charset="0"/>
              </a:rPr>
              <a:t>, Brasil. </a:t>
            </a:r>
            <a:r>
              <a:rPr lang="pt" sz="2133" dirty="0">
                <a:solidFill>
                  <a:srgbClr val="2C67CD"/>
                </a:solidFill>
                <a:latin typeface="Arial" panose="020B0604020202020204" pitchFamily="34" charset="0"/>
              </a:rPr>
              <a:t>Publicação: 27/12/2017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31F4C3-1349-2796-8D85-6DDA0999512B}"/>
              </a:ext>
            </a:extLst>
          </p:cNvPr>
          <p:cNvSpPr/>
          <p:nvPr/>
        </p:nvSpPr>
        <p:spPr>
          <a:xfrm rot="21159430">
            <a:off x="338784" y="1878759"/>
            <a:ext cx="3691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0070C0"/>
                </a:solidFill>
                <a:latin typeface="Helvetica" pitchFamily="2" charset="0"/>
                <a:cs typeface="Gadugi" panose="020F0502020204030204" pitchFamily="34" charset="0"/>
              </a:rPr>
              <a:t>sustentável</a:t>
            </a:r>
            <a:r>
              <a:rPr lang="pt-BR" sz="4000" dirty="0">
                <a:latin typeface="Helvetica" pitchFamily="2" charset="0"/>
                <a:cs typeface="Gadugi" panose="020F0502020204030204" pitchFamily="34" charset="0"/>
              </a:rPr>
              <a:t> </a:t>
            </a:r>
            <a:endParaRPr lang="en-US" sz="4000" dirty="0"/>
          </a:p>
        </p:txBody>
      </p:sp>
      <p:sp>
        <p:nvSpPr>
          <p:cNvPr id="5" name="AutoShape 2" descr="Logo">
            <a:extLst>
              <a:ext uri="{FF2B5EF4-FFF2-40B4-BE49-F238E27FC236}">
                <a16:creationId xmlns:a16="http://schemas.microsoft.com/office/drawing/2014/main" id="{0BE84836-3C8A-B8C0-6705-DCF7C4A347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7" y="3272585"/>
            <a:ext cx="1756615" cy="17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8" name="Picture 4" descr="Descrição da sigla ESG (Environmental Social and Governance). Fonte: Google.">
            <a:extLst>
              <a:ext uri="{FF2B5EF4-FFF2-40B4-BE49-F238E27FC236}">
                <a16:creationId xmlns:a16="http://schemas.microsoft.com/office/drawing/2014/main" id="{98EDEAE3-BABC-E944-A2B8-397D73D2E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130" y="850888"/>
            <a:ext cx="7876155" cy="776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0984506-8020-AA3F-5165-8F7A8C68DE7D}"/>
              </a:ext>
            </a:extLst>
          </p:cNvPr>
          <p:cNvSpPr txBox="1"/>
          <p:nvPr/>
        </p:nvSpPr>
        <p:spPr>
          <a:xfrm>
            <a:off x="8670131" y="8621594"/>
            <a:ext cx="7876155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dirty="0"/>
              <a:t>Figura: Descrição da sigla </a:t>
            </a:r>
            <a:r>
              <a:rPr lang="pt-BR" dirty="0">
                <a:solidFill>
                  <a:srgbClr val="0432FF"/>
                </a:solidFill>
              </a:rPr>
              <a:t>ESG</a:t>
            </a:r>
            <a:r>
              <a:rPr lang="pt-BR" dirty="0"/>
              <a:t> (</a:t>
            </a:r>
            <a:r>
              <a:rPr lang="pt-BR" dirty="0">
                <a:solidFill>
                  <a:srgbClr val="0432FF"/>
                </a:solidFill>
              </a:rPr>
              <a:t>E</a:t>
            </a:r>
            <a:r>
              <a:rPr lang="pt-BR" dirty="0"/>
              <a:t>nvironmental </a:t>
            </a:r>
            <a:r>
              <a:rPr lang="pt-BR" dirty="0">
                <a:solidFill>
                  <a:srgbClr val="0432FF"/>
                </a:solidFill>
              </a:rPr>
              <a:t>S</a:t>
            </a:r>
            <a:r>
              <a:rPr lang="pt-BR" dirty="0"/>
              <a:t>ocial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>
                <a:solidFill>
                  <a:srgbClr val="0432FF"/>
                </a:solidFill>
              </a:rPr>
              <a:t>G</a:t>
            </a:r>
            <a:r>
              <a:rPr lang="pt-BR" dirty="0"/>
              <a:t>overnance) , criada em </a:t>
            </a:r>
            <a:r>
              <a:rPr lang="pt-BR" dirty="0">
                <a:highlight>
                  <a:srgbClr val="FFFF00"/>
                </a:highlight>
              </a:rPr>
              <a:t>2004</a:t>
            </a:r>
            <a:r>
              <a:rPr lang="pt-BR" dirty="0"/>
              <a:t>. </a:t>
            </a:r>
            <a:r>
              <a:rPr lang="pt-BR" sz="1800" dirty="0"/>
              <a:t>Fonte: Google.</a:t>
            </a:r>
          </a:p>
        </p:txBody>
      </p:sp>
    </p:spTree>
    <p:extLst>
      <p:ext uri="{BB962C8B-B14F-4D97-AF65-F5344CB8AC3E}">
        <p14:creationId xmlns:p14="http://schemas.microsoft.com/office/powerpoint/2010/main" val="37500073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teriófagos">
            <a:extLst>
              <a:ext uri="{FF2B5EF4-FFF2-40B4-BE49-F238E27FC236}">
                <a16:creationId xmlns:a16="http://schemas.microsoft.com/office/drawing/2014/main" id="{7D3CE0EA-6836-0A4C-A4D8-4279A95BDC61}"/>
              </a:ext>
            </a:extLst>
          </p:cNvPr>
          <p:cNvSpPr txBox="1"/>
          <p:nvPr/>
        </p:nvSpPr>
        <p:spPr>
          <a:xfrm>
            <a:off x="213390" y="89210"/>
            <a:ext cx="3709375" cy="793448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2667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IODIESEL</a:t>
            </a:r>
            <a:endParaRPr sz="2667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EA38CE-FC15-1846-A605-6D0BE7C5A4E4}"/>
              </a:ext>
            </a:extLst>
          </p:cNvPr>
          <p:cNvSpPr/>
          <p:nvPr/>
        </p:nvSpPr>
        <p:spPr>
          <a:xfrm>
            <a:off x="213390" y="1134892"/>
            <a:ext cx="7094711" cy="85869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Biodiesel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etanol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é utilizado para veículos e equipamentos de motores leves, o </a:t>
            </a:r>
            <a:r>
              <a:rPr lang="pt-B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Biodiesel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é um biocombustível utilizado para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caminhões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ônibus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Sua produção e consumo no Brasil avançaram com a criação do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Plano Nacional de Produção e Uso do Biodiesel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PNPB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), no ano de </a:t>
            </a:r>
            <a:r>
              <a:rPr lang="pt-BR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quando passou a ser incorporado ao diesel</a:t>
            </a:r>
            <a:r>
              <a:rPr lang="pt-BR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Passou a ser obrigatoriamente incorporado ao diesel em </a:t>
            </a:r>
            <a:r>
              <a:rPr lang="pt-BR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 (em 2%) 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 em </a:t>
            </a:r>
            <a:r>
              <a:rPr lang="pt-BR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(em 5%).</a:t>
            </a:r>
          </a:p>
          <a:p>
            <a:pPr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São países que produzem </a:t>
            </a:r>
            <a:r>
              <a:rPr lang="pt-BR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Biodiesel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: Alemanha e Estados Unidos, seguidos por Argentina, França, Japão etc. </a:t>
            </a:r>
          </a:p>
          <a:p>
            <a:pPr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sua fabricação ocorre a partir da transformação de óleos vegetais (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 óleo de girassol, soja, canola, mamona, algodão, dentre outros)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 gorduras animais.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5BDB7-9FE3-7E4D-9737-073E57617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842" y="557096"/>
            <a:ext cx="8574208" cy="5263177"/>
          </a:xfrm>
          <a:prstGeom prst="rect">
            <a:avLst/>
          </a:prstGeom>
          <a:ln>
            <a:solidFill>
              <a:srgbClr val="00FA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2C32B3-E38F-9F47-9C7B-BCF895F68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374" y="5708107"/>
            <a:ext cx="3691143" cy="404549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3E94E9D3-6EDA-F840-B80E-EC49B13B13F9}"/>
              </a:ext>
            </a:extLst>
          </p:cNvPr>
          <p:cNvSpPr/>
          <p:nvPr/>
        </p:nvSpPr>
        <p:spPr>
          <a:xfrm>
            <a:off x="6919872" y="10244826"/>
            <a:ext cx="1053940" cy="1249951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 w="25400" cap="flat">
            <a:solidFill>
              <a:srgbClr val="00FA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endParaRPr lang="pt-BR" sz="3200"/>
          </a:p>
        </p:txBody>
      </p:sp>
    </p:spTree>
    <p:extLst>
      <p:ext uri="{BB962C8B-B14F-4D97-AF65-F5344CB8AC3E}">
        <p14:creationId xmlns:p14="http://schemas.microsoft.com/office/powerpoint/2010/main" val="97421202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teriófagos">
            <a:extLst>
              <a:ext uri="{FF2B5EF4-FFF2-40B4-BE49-F238E27FC236}">
                <a16:creationId xmlns:a16="http://schemas.microsoft.com/office/drawing/2014/main" id="{7D3CE0EA-6836-0A4C-A4D8-4279A95BDC61}"/>
              </a:ext>
            </a:extLst>
          </p:cNvPr>
          <p:cNvSpPr txBox="1"/>
          <p:nvPr/>
        </p:nvSpPr>
        <p:spPr>
          <a:xfrm>
            <a:off x="766580" y="285891"/>
            <a:ext cx="4050761" cy="793448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2667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IODIESEL</a:t>
            </a:r>
            <a:endParaRPr sz="2667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EA38CE-FC15-1846-A605-6D0BE7C5A4E4}"/>
              </a:ext>
            </a:extLst>
          </p:cNvPr>
          <p:cNvSpPr/>
          <p:nvPr/>
        </p:nvSpPr>
        <p:spPr>
          <a:xfrm>
            <a:off x="900857" y="8390370"/>
            <a:ext cx="14877587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chemeClr val="tx1"/>
                </a:solidFill>
                <a:latin typeface="Raleway"/>
              </a:rPr>
              <a:t>O</a:t>
            </a:r>
            <a:r>
              <a:rPr lang="pt-BR" sz="2000" b="1" dirty="0">
                <a:solidFill>
                  <a:srgbClr val="0432FF"/>
                </a:solidFill>
                <a:latin typeface="Raleway"/>
              </a:rPr>
              <a:t> Biodiesel</a:t>
            </a:r>
            <a:r>
              <a:rPr lang="pt-BR" sz="2000" dirty="0">
                <a:latin typeface="Raleway"/>
              </a:rPr>
              <a:t> é produzido partir da transesterificação de óleos vegetais e de gorduras (triglicerídeos) empregando catalizadores:</a:t>
            </a:r>
          </a:p>
          <a:p>
            <a:pPr marL="457223" indent="-457223" algn="just">
              <a:buFontTx/>
              <a:buChar char="-"/>
            </a:pPr>
            <a:r>
              <a:rPr lang="pt-BR" sz="2000" dirty="0">
                <a:latin typeface="Raleway"/>
              </a:rPr>
              <a:t>químicos </a:t>
            </a:r>
          </a:p>
          <a:p>
            <a:pPr marL="457223" indent="-457223" algn="just">
              <a:buFontTx/>
              <a:buChar char="-"/>
            </a:pPr>
            <a:r>
              <a:rPr lang="pt-BR" sz="2000" b="1" dirty="0">
                <a:latin typeface="Raleway"/>
              </a:rPr>
              <a:t>enzimáticos (lipases, enzimas produzidas por microrganismos)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E2224B-6B21-D44C-B3DF-D1FFFA41D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57" y="4328144"/>
            <a:ext cx="11805494" cy="3900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FA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93C320-BD2D-0049-A786-BDA2BBBCB70A}"/>
              </a:ext>
            </a:extLst>
          </p:cNvPr>
          <p:cNvSpPr/>
          <p:nvPr/>
        </p:nvSpPr>
        <p:spPr>
          <a:xfrm>
            <a:off x="900857" y="1363230"/>
            <a:ext cx="6855007" cy="2780248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l" fontAlgn="base">
              <a:spcAft>
                <a:spcPts val="800"/>
              </a:spcAft>
            </a:pP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Produção de Biodiesel</a:t>
            </a:r>
          </a:p>
          <a:p>
            <a:pPr algn="l" fontAlgn="base">
              <a:spcAft>
                <a:spcPts val="800"/>
              </a:spcAft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</a:t>
            </a:r>
            <a:r>
              <a:rPr lang="pt-BR" b="1" dirty="0">
                <a:solidFill>
                  <a:srgbClr val="0432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biodiesel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 composto por ésteres  de óleos  vegetais ou gorduras animais. A sua produção é realizada por um processo que é chamado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transesterificação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que consiste na mistura de óleo vegetal ou gordura com álcool (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metanol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ou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etanol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na presença de um catalisador.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52924-931C-A442-9D38-54DA47057781}"/>
              </a:ext>
            </a:extLst>
          </p:cNvPr>
          <p:cNvSpPr/>
          <p:nvPr/>
        </p:nvSpPr>
        <p:spPr>
          <a:xfrm>
            <a:off x="7964488" y="1201408"/>
            <a:ext cx="7813956" cy="3149580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l" fontAlgn="base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óleos e as gorduras são constituídas, principalmente, por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triglicerídeos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algn="l" fontAlgn="base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triglicerídeos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possuem três longas cadeias de 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ácidos graxos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ligados a uma molécula de glicerina.</a:t>
            </a:r>
          </a:p>
          <a:p>
            <a:pPr algn="l" fontAlgn="base">
              <a:spcAft>
                <a:spcPts val="800"/>
              </a:spcAft>
            </a:pPr>
            <a:endParaRPr lang="pt-BR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fontAlgn="base">
              <a:spcAft>
                <a:spcPts val="800"/>
              </a:spcAft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Ao reagir com o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álcool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 (metanol ou etanol), as três cadeias de ácidos graxos desligam-se da glicerina e dão origem a uma molécula de biodiesel.</a:t>
            </a:r>
          </a:p>
        </p:txBody>
      </p:sp>
    </p:spTree>
    <p:extLst>
      <p:ext uri="{BB962C8B-B14F-4D97-AF65-F5344CB8AC3E}">
        <p14:creationId xmlns:p14="http://schemas.microsoft.com/office/powerpoint/2010/main" val="222805272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teriófagos">
            <a:extLst>
              <a:ext uri="{FF2B5EF4-FFF2-40B4-BE49-F238E27FC236}">
                <a16:creationId xmlns:a16="http://schemas.microsoft.com/office/drawing/2014/main" id="{7D3CE0EA-6836-0A4C-A4D8-4279A95BDC61}"/>
              </a:ext>
            </a:extLst>
          </p:cNvPr>
          <p:cNvSpPr txBox="1"/>
          <p:nvPr/>
        </p:nvSpPr>
        <p:spPr>
          <a:xfrm>
            <a:off x="563077" y="420834"/>
            <a:ext cx="3692827" cy="711437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</a:t>
            </a:r>
            <a:r>
              <a:rPr lang="pt-BR" sz="32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IODIESEL</a:t>
            </a:r>
            <a:endParaRPr lang="pt-B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119AC5-DC52-D641-BEC8-AEBA8E0F8F4D}"/>
              </a:ext>
            </a:extLst>
          </p:cNvPr>
          <p:cNvSpPr/>
          <p:nvPr/>
        </p:nvSpPr>
        <p:spPr>
          <a:xfrm>
            <a:off x="563077" y="1646727"/>
            <a:ext cx="785824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333333"/>
                </a:solidFill>
                <a:latin typeface="Arial" panose="020B0604020202020204" pitchFamily="34" charset="0"/>
              </a:rPr>
              <a:t>Matéria Prima: Fontes de triglicerídeos </a:t>
            </a:r>
            <a:endParaRPr lang="pt-BR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4FC76F-357B-494A-9B13-FC4F89E16F19}"/>
              </a:ext>
            </a:extLst>
          </p:cNvPr>
          <p:cNvSpPr/>
          <p:nvPr/>
        </p:nvSpPr>
        <p:spPr>
          <a:xfrm>
            <a:off x="696427" y="2745958"/>
            <a:ext cx="6834157" cy="48124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/>
            <a:br>
              <a:rPr lang="pt" sz="1867" dirty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pt" sz="3734" dirty="0">
                <a:solidFill>
                  <a:srgbClr val="333333"/>
                </a:solidFill>
                <a:latin typeface="Times New Roman" panose="02020603050405020304" pitchFamily="18" charset="0"/>
              </a:rPr>
              <a:t>Oleaginosas agrícolas, como:</a:t>
            </a:r>
          </a:p>
          <a:p>
            <a:pPr marL="457223" indent="-457223" algn="just">
              <a:buFontTx/>
              <a:buChar char="-"/>
            </a:pPr>
            <a:r>
              <a:rPr lang="pt" sz="3734" dirty="0">
                <a:solidFill>
                  <a:srgbClr val="333333"/>
                </a:solidFill>
                <a:latin typeface="Times New Roman" panose="02020603050405020304" pitchFamily="18" charset="0"/>
              </a:rPr>
              <a:t>óleo de soja,</a:t>
            </a:r>
          </a:p>
          <a:p>
            <a:pPr marL="457223" indent="-457223" algn="just">
              <a:buFontTx/>
              <a:buChar char="-"/>
            </a:pPr>
            <a:r>
              <a:rPr lang="pt" sz="3734" dirty="0">
                <a:solidFill>
                  <a:srgbClr val="333333"/>
                </a:solidFill>
                <a:latin typeface="Times New Roman" panose="02020603050405020304" pitchFamily="18" charset="0"/>
              </a:rPr>
              <a:t>óleo de palma, </a:t>
            </a:r>
          </a:p>
          <a:p>
            <a:pPr marL="457223" indent="-457223" algn="just">
              <a:buFontTx/>
              <a:buChar char="-"/>
            </a:pPr>
            <a:r>
              <a:rPr lang="pt" sz="3734" dirty="0">
                <a:solidFill>
                  <a:srgbClr val="333333"/>
                </a:solidFill>
                <a:latin typeface="Times New Roman" panose="02020603050405020304" pitchFamily="18" charset="0"/>
              </a:rPr>
              <a:t>gorduras</a:t>
            </a:r>
          </a:p>
          <a:p>
            <a:pPr marL="457223" indent="-457223" algn="just">
              <a:buFontTx/>
              <a:buChar char="-"/>
            </a:pPr>
            <a:endParaRPr lang="pt" sz="3734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457223" indent="-457223" algn="just">
              <a:buFontTx/>
              <a:buChar char="-"/>
            </a:pPr>
            <a:r>
              <a:rPr lang="pt" sz="3734" dirty="0">
                <a:solidFill>
                  <a:srgbClr val="333333"/>
                </a:solidFill>
                <a:latin typeface="Times New Roman" panose="02020603050405020304" pitchFamily="18" charset="0"/>
              </a:rPr>
              <a:t>óleo reciclados, res</a:t>
            </a:r>
            <a:r>
              <a:rPr lang="en-US" sz="3734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í</a:t>
            </a:r>
            <a:r>
              <a:rPr lang="pt" sz="3734" dirty="0">
                <a:solidFill>
                  <a:srgbClr val="333333"/>
                </a:solidFill>
                <a:latin typeface="Times New Roman" panose="02020603050405020304" pitchFamily="18" charset="0"/>
              </a:rPr>
              <a:t>duos</a:t>
            </a:r>
          </a:p>
          <a:p>
            <a:pPr algn="just"/>
            <a:endParaRPr lang="pt" sz="32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457223" indent="-457223" algn="just">
              <a:buFontTx/>
              <a:buChar char="-"/>
            </a:pPr>
            <a:endParaRPr lang="pt" sz="32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C31D2-862A-324C-9EFB-0411F212E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637" y="2745958"/>
            <a:ext cx="8537199" cy="5840262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7EB9B2-1165-E04D-8F59-F677CB51FE2C}"/>
              </a:ext>
            </a:extLst>
          </p:cNvPr>
          <p:cNvSpPr/>
          <p:nvPr/>
        </p:nvSpPr>
        <p:spPr>
          <a:xfrm>
            <a:off x="8106636" y="8586220"/>
            <a:ext cx="853719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Estações de biodiesel na Flórida a partir de 2007</a:t>
            </a:r>
            <a:endParaRPr lang="en-US" sz="3200"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teriófagos">
            <a:extLst>
              <a:ext uri="{FF2B5EF4-FFF2-40B4-BE49-F238E27FC236}">
                <a16:creationId xmlns:a16="http://schemas.microsoft.com/office/drawing/2014/main" id="{7D3CE0EA-6836-0A4C-A4D8-4279A95BDC61}"/>
              </a:ext>
            </a:extLst>
          </p:cNvPr>
          <p:cNvSpPr txBox="1"/>
          <p:nvPr/>
        </p:nvSpPr>
        <p:spPr>
          <a:xfrm>
            <a:off x="217643" y="1291295"/>
            <a:ext cx="4910851" cy="506125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BIOCOMBUSTÍVEL DE Geração 0 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B7D1A2E-DB46-7CCE-F341-887DECDFE7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t="5000" r="5651" b="36389"/>
          <a:stretch/>
        </p:blipFill>
        <p:spPr>
          <a:xfrm>
            <a:off x="266533" y="1808831"/>
            <a:ext cx="4813069" cy="3072418"/>
          </a:xfrm>
          <a:prstGeom prst="rect">
            <a:avLst/>
          </a:prstGeom>
        </p:spPr>
      </p:pic>
      <p:sp>
        <p:nvSpPr>
          <p:cNvPr id="11" name="Bacteriófagos">
            <a:extLst>
              <a:ext uri="{FF2B5EF4-FFF2-40B4-BE49-F238E27FC236}">
                <a16:creationId xmlns:a16="http://schemas.microsoft.com/office/drawing/2014/main" id="{EE6E0C7B-5820-D2B8-747B-41789C38DCBD}"/>
              </a:ext>
            </a:extLst>
          </p:cNvPr>
          <p:cNvSpPr txBox="1"/>
          <p:nvPr/>
        </p:nvSpPr>
        <p:spPr>
          <a:xfrm>
            <a:off x="5864072" y="1281116"/>
            <a:ext cx="5032526" cy="506125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BIOCOMBUSTÍVEL DE 1ª Geração   </a:t>
            </a:r>
          </a:p>
        </p:txBody>
      </p:sp>
      <p:sp>
        <p:nvSpPr>
          <p:cNvPr id="12" name="Bacteriófagos">
            <a:extLst>
              <a:ext uri="{FF2B5EF4-FFF2-40B4-BE49-F238E27FC236}">
                <a16:creationId xmlns:a16="http://schemas.microsoft.com/office/drawing/2014/main" id="{BDC3385B-7696-2107-E090-1A4AAEB0F8BA}"/>
              </a:ext>
            </a:extLst>
          </p:cNvPr>
          <p:cNvSpPr txBox="1"/>
          <p:nvPr/>
        </p:nvSpPr>
        <p:spPr>
          <a:xfrm>
            <a:off x="11681068" y="1281115"/>
            <a:ext cx="5032526" cy="506125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BIOCOMBUSTÍVEL DE 2ª Geração  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220E5A2-883E-94B1-23EA-EB9229917F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t="5719" r="4835" b="-5719"/>
          <a:stretch/>
        </p:blipFill>
        <p:spPr>
          <a:xfrm>
            <a:off x="5864072" y="1797420"/>
            <a:ext cx="5032526" cy="49911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C12EA3F-0EA7-46F0-8D5F-0EA1B65F4F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7712" r="3319"/>
          <a:stretch/>
        </p:blipFill>
        <p:spPr>
          <a:xfrm>
            <a:off x="11681068" y="1808831"/>
            <a:ext cx="5032526" cy="4184228"/>
          </a:xfrm>
          <a:prstGeom prst="rect">
            <a:avLst/>
          </a:prstGeom>
        </p:spPr>
      </p:pic>
      <p:sp>
        <p:nvSpPr>
          <p:cNvPr id="17" name="Bacteriófagos">
            <a:extLst>
              <a:ext uri="{FF2B5EF4-FFF2-40B4-BE49-F238E27FC236}">
                <a16:creationId xmlns:a16="http://schemas.microsoft.com/office/drawing/2014/main" id="{3502D9EF-4750-C7E8-3F79-E776CEBA66C4}"/>
              </a:ext>
            </a:extLst>
          </p:cNvPr>
          <p:cNvSpPr txBox="1"/>
          <p:nvPr/>
        </p:nvSpPr>
        <p:spPr>
          <a:xfrm>
            <a:off x="277324" y="221269"/>
            <a:ext cx="6675923" cy="629235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BIOCOMBUSTÍVEL – Gerações  </a:t>
            </a:r>
          </a:p>
        </p:txBody>
      </p:sp>
      <p:pic>
        <p:nvPicPr>
          <p:cNvPr id="2050" name="Picture 2" descr="Fogueira Fogo De Madeira Lenha De Acampamento De Fogo PNG , Clipart De  Chama, Lenha, Fogueira Imagem PNG e PSD Para Download Gratuito">
            <a:extLst>
              <a:ext uri="{FF2B5EF4-FFF2-40B4-BE49-F238E27FC236}">
                <a16:creationId xmlns:a16="http://schemas.microsoft.com/office/drawing/2014/main" id="{07673641-6769-DD59-7EB7-C0849350A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52" y="535977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97822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teriófagos">
            <a:extLst>
              <a:ext uri="{FF2B5EF4-FFF2-40B4-BE49-F238E27FC236}">
                <a16:creationId xmlns:a16="http://schemas.microsoft.com/office/drawing/2014/main" id="{7D3CE0EA-6836-0A4C-A4D8-4279A95BDC61}"/>
              </a:ext>
            </a:extLst>
          </p:cNvPr>
          <p:cNvSpPr txBox="1"/>
          <p:nvPr/>
        </p:nvSpPr>
        <p:spPr>
          <a:xfrm>
            <a:off x="563077" y="363445"/>
            <a:ext cx="7543559" cy="629235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BIOCOMBUSTÍVEL DE 3ª Geração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07E22EE-2C06-BB48-6B29-3F39538D3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t="5307" r="1618"/>
          <a:stretch/>
        </p:blipFill>
        <p:spPr>
          <a:xfrm>
            <a:off x="563077" y="1771650"/>
            <a:ext cx="9734550" cy="73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8600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922D03-E496-044F-95F4-B1857AD1E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29" y="1473172"/>
            <a:ext cx="7489951" cy="45517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56F2D6-DB86-B541-82CC-8DD7F79EA6E2}"/>
              </a:ext>
            </a:extLst>
          </p:cNvPr>
          <p:cNvSpPr/>
          <p:nvPr/>
        </p:nvSpPr>
        <p:spPr>
          <a:xfrm>
            <a:off x="561229" y="888397"/>
            <a:ext cx="950510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333333"/>
                </a:solidFill>
                <a:latin typeface="Arial" panose="020B0604020202020204" pitchFamily="34" charset="0"/>
              </a:rPr>
              <a:t>BIODIESEL DE ALGAS </a:t>
            </a:r>
            <a:r>
              <a:rPr lang="pt-BR" sz="2667" b="1" dirty="0">
                <a:solidFill>
                  <a:srgbClr val="333333"/>
                </a:solidFill>
                <a:latin typeface="Arial" panose="020B0604020202020204" pitchFamily="34" charset="0"/>
              </a:rPr>
              <a:t>– Possibilidade para o Futuro</a:t>
            </a:r>
            <a:endParaRPr lang="pt-BR" sz="2667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F9B8B0-E748-8344-8CA4-27AF53874C1C}"/>
              </a:ext>
            </a:extLst>
          </p:cNvPr>
          <p:cNvSpPr/>
          <p:nvPr/>
        </p:nvSpPr>
        <p:spPr>
          <a:xfrm>
            <a:off x="10277091" y="2798181"/>
            <a:ext cx="6247595" cy="6760825"/>
          </a:xfrm>
          <a:prstGeom prst="rect">
            <a:avLst/>
          </a:prstGeom>
          <a:solidFill>
            <a:srgbClr val="FCF5FA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</a:rPr>
              <a:t>DESVANTAGENS / DESAFIOS</a:t>
            </a:r>
            <a:endParaRPr lang="pt-BR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+mn-lt"/>
              </a:rPr>
              <a:t>A tecnologia atual disponível impõe custos elevados para:</a:t>
            </a:r>
          </a:p>
          <a:p>
            <a:pPr marL="457223" indent="-457223" algn="just"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latin typeface="+mn-lt"/>
              </a:rPr>
              <a:t>Produção de microalgas,</a:t>
            </a:r>
          </a:p>
          <a:p>
            <a:pPr marL="457223" indent="-457223" algn="just"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latin typeface="+mn-lt"/>
              </a:rPr>
              <a:t> Extração de glicerídeos,</a:t>
            </a:r>
          </a:p>
          <a:p>
            <a:pPr marL="457223" indent="-457223" algn="just"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latin typeface="+mn-lt"/>
              </a:rPr>
              <a:t>Baixas taxas de conversão.</a:t>
            </a:r>
          </a:p>
          <a:p>
            <a:pPr algn="just">
              <a:spcAft>
                <a:spcPts val="1600"/>
              </a:spcAft>
            </a:pPr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algn="just">
              <a:spcAft>
                <a:spcPts val="1600"/>
              </a:spcAft>
            </a:pPr>
            <a:r>
              <a:rPr lang="pt-BR" sz="2000" dirty="0">
                <a:solidFill>
                  <a:schemeClr val="tx1"/>
                </a:solidFill>
                <a:latin typeface="+mn-lt"/>
              </a:rPr>
              <a:t>Dezenas de empresas começaram a projetos-piloto e produção em pequena escala. Mas, produzir em quantidade significa encontrar </a:t>
            </a:r>
            <a:r>
              <a:rPr lang="pt-BR" sz="2000" dirty="0">
                <a:solidFill>
                  <a:srgbClr val="FF0000"/>
                </a:solidFill>
                <a:latin typeface="+mn-lt"/>
              </a:rPr>
              <a:t>fontes confiáveis de nutrientes de baixo custo </a:t>
            </a:r>
            <a:r>
              <a:rPr lang="pt-BR" sz="2000" u="sng" dirty="0">
                <a:solidFill>
                  <a:schemeClr val="tx1"/>
                </a:solidFill>
                <a:latin typeface="+mn-lt"/>
              </a:rPr>
              <a:t>e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 de </a:t>
            </a:r>
            <a:r>
              <a:rPr lang="pt-BR" sz="2000" b="1" dirty="0">
                <a:solidFill>
                  <a:srgbClr val="FF0000"/>
                </a:solidFill>
                <a:latin typeface="+mn-lt"/>
              </a:rPr>
              <a:t>água, 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para permitir a gestão de patógenos que podem reduzir o rendimento. </a:t>
            </a:r>
          </a:p>
          <a:p>
            <a:pPr algn="just">
              <a:spcAft>
                <a:spcPts val="1600"/>
              </a:spcAft>
            </a:pPr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algn="just">
              <a:spcAft>
                <a:spcPts val="1600"/>
              </a:spcAft>
            </a:pPr>
            <a:r>
              <a:rPr lang="pt-BR" sz="2000" b="1" dirty="0">
                <a:solidFill>
                  <a:schemeClr val="tx1"/>
                </a:solidFill>
                <a:latin typeface="+mn-lt"/>
              </a:rPr>
              <a:t>Produção de  biomassa de 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microalgas, com um teor de óleo de 55% terá de ser produzido a baixos custos (menos de US$ 340/</a:t>
            </a:r>
            <a:r>
              <a:rPr lang="pt-BR" sz="2000" dirty="0" err="1">
                <a:solidFill>
                  <a:schemeClr val="tx1"/>
                </a:solidFill>
                <a:latin typeface="+mn-lt"/>
              </a:rPr>
              <a:t>ton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) para ser competitivo com o diesel de petróleo. Atualmente, o custo é US$ 3.000/</a:t>
            </a:r>
            <a:r>
              <a:rPr lang="pt-BR" sz="2000" dirty="0" err="1">
                <a:solidFill>
                  <a:schemeClr val="tx1"/>
                </a:solidFill>
                <a:latin typeface="+mn-lt"/>
              </a:rPr>
              <a:t>ton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 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2E238A-7CAA-1340-9CC6-7347CAAE0F68}"/>
              </a:ext>
            </a:extLst>
          </p:cNvPr>
          <p:cNvSpPr/>
          <p:nvPr/>
        </p:nvSpPr>
        <p:spPr>
          <a:xfrm>
            <a:off x="515192" y="6146854"/>
            <a:ext cx="8857407" cy="3477875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" sz="2000" b="1" dirty="0">
                <a:solidFill>
                  <a:srgbClr val="009051"/>
                </a:solidFill>
                <a:latin typeface="Times New Roman" panose="02020603050405020304" pitchFamily="18" charset="0"/>
              </a:rPr>
              <a:t>VANTAGENS</a:t>
            </a:r>
            <a:endParaRPr lang="pt" sz="2000" dirty="0">
              <a:solidFill>
                <a:srgbClr val="009051"/>
              </a:solidFill>
              <a:latin typeface="Times New Roman" panose="02020603050405020304" pitchFamily="18" charset="0"/>
            </a:endParaRPr>
          </a:p>
          <a:p>
            <a:pPr algn="just"/>
            <a:endParaRPr lang="pt" sz="20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t" sz="2000" dirty="0">
                <a:solidFill>
                  <a:srgbClr val="333333"/>
                </a:solidFill>
                <a:latin typeface="+mn-ea"/>
                <a:ea typeface="+mn-ea"/>
              </a:rPr>
              <a:t>As </a:t>
            </a:r>
            <a:r>
              <a:rPr lang="pt" sz="2000" b="1" dirty="0">
                <a:solidFill>
                  <a:srgbClr val="333333"/>
                </a:solidFill>
                <a:latin typeface="+mn-ea"/>
                <a:ea typeface="+mn-ea"/>
              </a:rPr>
              <a:t>algas</a:t>
            </a:r>
            <a:r>
              <a:rPr lang="pt" sz="2000" dirty="0">
                <a:solidFill>
                  <a:srgbClr val="333333"/>
                </a:solidFill>
                <a:latin typeface="+mn-ea"/>
                <a:ea typeface="+mn-ea"/>
              </a:rPr>
              <a:t> crescem rapidamente, consomem o dióxido de carbono e pode gerar mais de 5.000 litros por ano por hectare de biocombustível, em comparação com 350 galões por ano para o etanol de milho. </a:t>
            </a:r>
          </a:p>
          <a:p>
            <a:pPr algn="just"/>
            <a:endParaRPr lang="pt" sz="2000" dirty="0">
              <a:solidFill>
                <a:srgbClr val="333333"/>
              </a:solidFill>
              <a:latin typeface="+mn-ea"/>
              <a:ea typeface="+mn-ea"/>
            </a:endParaRPr>
          </a:p>
          <a:p>
            <a:pPr algn="just"/>
            <a:r>
              <a:rPr lang="pt" sz="2000" dirty="0">
                <a:solidFill>
                  <a:srgbClr val="333333"/>
                </a:solidFill>
                <a:latin typeface="+mn-ea"/>
                <a:ea typeface="+mn-ea"/>
              </a:rPr>
              <a:t>Algas combustível baseado pode ser adicionado diretamente na refinação e distribuição de sistemas existentes.</a:t>
            </a:r>
          </a:p>
          <a:p>
            <a:pPr algn="just"/>
            <a:endParaRPr lang="pt" sz="2000" dirty="0">
              <a:solidFill>
                <a:srgbClr val="333333"/>
              </a:solidFill>
              <a:latin typeface="+mn-ea"/>
              <a:ea typeface="+mn-ea"/>
            </a:endParaRPr>
          </a:p>
          <a:p>
            <a:pPr algn="just"/>
            <a:r>
              <a:rPr lang="pt" sz="2000" dirty="0">
                <a:solidFill>
                  <a:srgbClr val="333333"/>
                </a:solidFill>
                <a:latin typeface="+mn-ea"/>
                <a:ea typeface="+mn-ea"/>
              </a:rPr>
              <a:t>Em teoria, os E.U. poderia produzir o suficiente para satisfazer todas as necessidades de transporte do país .</a:t>
            </a:r>
          </a:p>
        </p:txBody>
      </p:sp>
      <p:sp>
        <p:nvSpPr>
          <p:cNvPr id="9" name="Bacteriófagos">
            <a:extLst>
              <a:ext uri="{FF2B5EF4-FFF2-40B4-BE49-F238E27FC236}">
                <a16:creationId xmlns:a16="http://schemas.microsoft.com/office/drawing/2014/main" id="{57073D9F-F519-2A44-A929-EE5945F888CE}"/>
              </a:ext>
            </a:extLst>
          </p:cNvPr>
          <p:cNvSpPr txBox="1"/>
          <p:nvPr/>
        </p:nvSpPr>
        <p:spPr>
          <a:xfrm>
            <a:off x="613377" y="137566"/>
            <a:ext cx="3692827" cy="711437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</a:t>
            </a:r>
            <a:r>
              <a:rPr lang="pt-BR" sz="32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IODIESEL</a:t>
            </a:r>
            <a:endParaRPr lang="pt-B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9912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CD1A90-E30F-BE4B-9A99-60BAFBD0F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58" y="1672856"/>
            <a:ext cx="11742642" cy="7800823"/>
          </a:xfrm>
          <a:prstGeom prst="rect">
            <a:avLst/>
          </a:prstGeom>
        </p:spPr>
      </p:pic>
      <p:sp>
        <p:nvSpPr>
          <p:cNvPr id="4" name="Bacteriófagos">
            <a:extLst>
              <a:ext uri="{FF2B5EF4-FFF2-40B4-BE49-F238E27FC236}">
                <a16:creationId xmlns:a16="http://schemas.microsoft.com/office/drawing/2014/main" id="{D704F526-8FD6-1049-9D5B-B56C9991881E}"/>
              </a:ext>
            </a:extLst>
          </p:cNvPr>
          <p:cNvSpPr txBox="1"/>
          <p:nvPr/>
        </p:nvSpPr>
        <p:spPr>
          <a:xfrm>
            <a:off x="411258" y="174356"/>
            <a:ext cx="3692827" cy="711437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</a:t>
            </a:r>
            <a:r>
              <a:rPr lang="pt-BR" sz="32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IODIESEL</a:t>
            </a:r>
            <a:endParaRPr lang="pt-B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EC4C40-BECD-0146-987A-9535A94C9260}"/>
              </a:ext>
            </a:extLst>
          </p:cNvPr>
          <p:cNvSpPr/>
          <p:nvPr/>
        </p:nvSpPr>
        <p:spPr>
          <a:xfrm>
            <a:off x="411258" y="1051562"/>
            <a:ext cx="3653564" cy="6669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FA00"/>
            </a:solidFill>
          </a:ln>
        </p:spPr>
        <p:txBody>
          <a:bodyPr wrap="none">
            <a:spAutoFit/>
          </a:bodyPr>
          <a:lstStyle/>
          <a:p>
            <a:pPr algn="l" defTabSz="1219261" eaLnBrk="0"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3734" b="1" dirty="0">
                <a:solidFill>
                  <a:srgbClr val="A84C19"/>
                </a:solidFill>
                <a:latin typeface="Frutiger"/>
              </a:rPr>
              <a:t>BIORREFINARIAS </a:t>
            </a:r>
            <a:endParaRPr lang="pt-BR" altLang="en-US" sz="1467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035D2C-2DF8-F84C-A733-055A2EAC8744}"/>
              </a:ext>
            </a:extLst>
          </p:cNvPr>
          <p:cNvSpPr/>
          <p:nvPr/>
        </p:nvSpPr>
        <p:spPr>
          <a:xfrm>
            <a:off x="411258" y="9291935"/>
            <a:ext cx="14665962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l" defTabSz="1219261" eaLnBrk="0"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dirty="0">
                <a:solidFill>
                  <a:schemeClr val="tx1"/>
                </a:solidFill>
                <a:latin typeface="Frutiger"/>
              </a:rPr>
              <a:t>Esquema de Comparação de Refinarias e </a:t>
            </a:r>
            <a:r>
              <a:rPr lang="pt-BR" altLang="en-US" b="1" dirty="0">
                <a:solidFill>
                  <a:schemeClr val="accent3">
                    <a:lumMod val="75000"/>
                  </a:schemeClr>
                </a:solidFill>
                <a:latin typeface="Frutiger"/>
              </a:rPr>
              <a:t>Biorrefinarias </a:t>
            </a:r>
            <a:endParaRPr lang="pt-BR" alt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4259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teriófagos">
            <a:extLst>
              <a:ext uri="{FF2B5EF4-FFF2-40B4-BE49-F238E27FC236}">
                <a16:creationId xmlns:a16="http://schemas.microsoft.com/office/drawing/2014/main" id="{D704F526-8FD6-1049-9D5B-B56C9991881E}"/>
              </a:ext>
            </a:extLst>
          </p:cNvPr>
          <p:cNvSpPr txBox="1"/>
          <p:nvPr/>
        </p:nvSpPr>
        <p:spPr>
          <a:xfrm>
            <a:off x="411258" y="174356"/>
            <a:ext cx="3692827" cy="711437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</a:t>
            </a:r>
            <a:r>
              <a:rPr lang="pt-BR" sz="32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IODIESEL</a:t>
            </a:r>
            <a:endParaRPr lang="pt-B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290A99A-108C-2D70-BDB4-98FB9E57131A}"/>
              </a:ext>
            </a:extLst>
          </p:cNvPr>
          <p:cNvSpPr txBox="1"/>
          <p:nvPr/>
        </p:nvSpPr>
        <p:spPr>
          <a:xfrm>
            <a:off x="927845" y="2056982"/>
            <a:ext cx="10636625" cy="31239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>
            <a:solidFill>
              <a:srgbClr val="0432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partir de 1º de abril de 2023, a mistura de biodiesel no diesel será ampliada de 10% para 12%. </a:t>
            </a:r>
          </a:p>
          <a:p>
            <a:endParaRPr lang="pt-BR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 ano depois, em 2024, o percentual subirá para 13%. </a:t>
            </a:r>
          </a:p>
          <a:p>
            <a:pPr>
              <a:spcAft>
                <a:spcPts val="600"/>
              </a:spcAft>
            </a:pPr>
            <a:r>
              <a:rPr lang="pt-BR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 2025, atingirá 14% e, </a:t>
            </a:r>
          </a:p>
          <a:p>
            <a:pPr>
              <a:spcAft>
                <a:spcPts val="600"/>
              </a:spcAft>
            </a:pPr>
            <a:r>
              <a:rPr lang="pt-B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 2026, chegará aos 15%</a:t>
            </a:r>
            <a:endParaRPr lang="pt-BR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6075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teriófagos">
            <a:extLst>
              <a:ext uri="{FF2B5EF4-FFF2-40B4-BE49-F238E27FC236}">
                <a16:creationId xmlns:a16="http://schemas.microsoft.com/office/drawing/2014/main" id="{83D3FFA6-C429-FE4A-914D-75B5FBD511C6}"/>
              </a:ext>
            </a:extLst>
          </p:cNvPr>
          <p:cNvSpPr txBox="1"/>
          <p:nvPr/>
        </p:nvSpPr>
        <p:spPr>
          <a:xfrm>
            <a:off x="466127" y="86968"/>
            <a:ext cx="3692827" cy="711437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3734" dirty="0">
                <a:latin typeface="+mn-ea"/>
                <a:ea typeface="+mn-ea"/>
                <a:cs typeface="Tahoma" panose="020B0604030504040204" pitchFamily="34" charset="0"/>
              </a:rPr>
              <a:t>Biogás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2C2800-6D1A-8947-97B4-370CEBA3DCA1}"/>
              </a:ext>
            </a:extLst>
          </p:cNvPr>
          <p:cNvSpPr/>
          <p:nvPr/>
        </p:nvSpPr>
        <p:spPr>
          <a:xfrm>
            <a:off x="9363743" y="1205507"/>
            <a:ext cx="7722073" cy="7848302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pt-B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4CDCC6-50C8-AC44-AE68-EF9FECE67D87}"/>
              </a:ext>
            </a:extLst>
          </p:cNvPr>
          <p:cNvSpPr/>
          <p:nvPr/>
        </p:nvSpPr>
        <p:spPr>
          <a:xfrm>
            <a:off x="466127" y="1648768"/>
            <a:ext cx="8204004" cy="7499489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l" fontAlgn="base">
              <a:spcAft>
                <a:spcPts val="1600"/>
              </a:spcAft>
            </a:pPr>
            <a:r>
              <a:rPr lang="pt-BR" sz="2000" dirty="0">
                <a:solidFill>
                  <a:schemeClr val="tx1"/>
                </a:solidFill>
                <a:latin typeface="+mn-lt"/>
              </a:rPr>
              <a:t>O </a:t>
            </a:r>
            <a:r>
              <a:rPr lang="pt-BR" sz="2000" b="1" dirty="0">
                <a:solidFill>
                  <a:schemeClr val="tx1"/>
                </a:solidFill>
                <a:latin typeface="+mn-lt"/>
              </a:rPr>
              <a:t>biogás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 é produzido pela decomposição do lixo orgânico, o qual libera o </a:t>
            </a:r>
            <a:r>
              <a:rPr lang="pt-BR" sz="2000" b="1" dirty="0">
                <a:solidFill>
                  <a:srgbClr val="0432FF"/>
                </a:solidFill>
                <a:latin typeface="+mn-lt"/>
              </a:rPr>
              <a:t>chorume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, um líquido escuro e viscoso, que por sua vez, produz o gás metano (</a:t>
            </a:r>
            <a:r>
              <a:rPr lang="pt-BR" sz="2000" b="1" dirty="0">
                <a:solidFill>
                  <a:srgbClr val="0432FF"/>
                </a:solidFill>
                <a:latin typeface="+mn-lt"/>
              </a:rPr>
              <a:t>CH</a:t>
            </a:r>
            <a:r>
              <a:rPr lang="pt-BR" sz="2000" b="1" baseline="-25000" dirty="0">
                <a:solidFill>
                  <a:srgbClr val="0432FF"/>
                </a:solidFill>
                <a:latin typeface="+mn-lt"/>
              </a:rPr>
              <a:t>4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).</a:t>
            </a:r>
            <a:endParaRPr lang="pt-BR" sz="2000" u="sng" dirty="0">
              <a:solidFill>
                <a:srgbClr val="0432FF"/>
              </a:solidFill>
            </a:endParaRPr>
          </a:p>
          <a:p>
            <a:pPr algn="l" fontAlgn="base"/>
            <a:r>
              <a:rPr lang="pt-BR" sz="2000" b="1" dirty="0">
                <a:solidFill>
                  <a:schemeClr val="tx1"/>
                </a:solidFill>
              </a:rPr>
              <a:t>O biogás é produzido </a:t>
            </a:r>
            <a:r>
              <a:rPr lang="pt-BR" sz="2000" b="1" dirty="0">
                <a:solidFill>
                  <a:schemeClr val="tx1"/>
                </a:solidFill>
                <a:latin typeface="+mn-lt"/>
              </a:rPr>
              <a:t>nos aterros sanitários </a:t>
            </a:r>
          </a:p>
          <a:p>
            <a:pPr algn="l" fontAlgn="base"/>
            <a:r>
              <a:rPr lang="pt-BR" sz="2000" dirty="0">
                <a:solidFill>
                  <a:schemeClr val="tx1"/>
                </a:solidFill>
                <a:latin typeface="+mn-lt"/>
              </a:rPr>
              <a:t>onde lixo orgânico é despejado.  É necessária uma preparação do solo, para que não ocorra contaminação do lençol freático. Nesses locais o </a:t>
            </a:r>
            <a:r>
              <a:rPr lang="pt-BR" sz="2000" b="1" u="sng" dirty="0">
                <a:solidFill>
                  <a:srgbClr val="0432FF"/>
                </a:solidFill>
                <a:latin typeface="+mn-lt"/>
              </a:rPr>
              <a:t>biogás</a:t>
            </a:r>
            <a:r>
              <a:rPr lang="pt-BR" sz="2000" u="sng" dirty="0">
                <a:solidFill>
                  <a:schemeClr val="tx1"/>
                </a:solidFill>
                <a:latin typeface="+mn-lt"/>
              </a:rPr>
              <a:t> é produzido 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em decorrência da </a:t>
            </a:r>
            <a:r>
              <a:rPr lang="pt-BR" sz="2000" dirty="0">
                <a:solidFill>
                  <a:srgbClr val="0432FF"/>
                </a:solidFill>
                <a:latin typeface="+mn-lt"/>
              </a:rPr>
              <a:t>fermentação anaeróbica (ausência de ar) de </a:t>
            </a:r>
            <a:r>
              <a:rPr lang="pt-BR" sz="2000" b="1" dirty="0">
                <a:solidFill>
                  <a:srgbClr val="0432FF"/>
                </a:solidFill>
                <a:latin typeface="+mn-lt"/>
              </a:rPr>
              <a:t>microrganismos presentes na biomassa</a:t>
            </a:r>
            <a:r>
              <a:rPr lang="pt-BR" sz="2000" dirty="0">
                <a:solidFill>
                  <a:srgbClr val="0432FF"/>
                </a:solidFill>
                <a:latin typeface="+mn-lt"/>
              </a:rPr>
              <a:t>.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 Há um mecanismo de captação dos gases liberados da fermentação e decomposição da matéria orgânica. </a:t>
            </a:r>
          </a:p>
          <a:p>
            <a:pPr algn="l" fontAlgn="base"/>
            <a:endParaRPr lang="pt-BR" sz="800" dirty="0">
              <a:solidFill>
                <a:schemeClr val="tx1"/>
              </a:solidFill>
              <a:latin typeface="+mn-lt"/>
            </a:endParaRPr>
          </a:p>
          <a:p>
            <a:pPr algn="l" fontAlgn="base"/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algn="l" fontAlgn="base"/>
            <a:r>
              <a:rPr lang="pt-BR" sz="2000" dirty="0">
                <a:solidFill>
                  <a:schemeClr val="tx1"/>
                </a:solidFill>
                <a:latin typeface="+mn-lt"/>
              </a:rPr>
              <a:t>O </a:t>
            </a:r>
            <a:r>
              <a:rPr lang="pt-BR" sz="2000" b="1" dirty="0">
                <a:solidFill>
                  <a:schemeClr val="tx1"/>
                </a:solidFill>
                <a:latin typeface="+mn-lt"/>
              </a:rPr>
              <a:t>biogás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 pode ser produzido por meio do uso de um equipamento chamado </a:t>
            </a:r>
            <a:r>
              <a:rPr lang="pt-BR" sz="2000" b="1" dirty="0">
                <a:solidFill>
                  <a:srgbClr val="0432FF"/>
                </a:solidFill>
                <a:highlight>
                  <a:srgbClr val="FFFF00"/>
                </a:highlight>
                <a:latin typeface="+mn-lt"/>
              </a:rPr>
              <a:t>biodigestor anaeróbico</a:t>
            </a:r>
            <a:r>
              <a:rPr lang="pt-BR" sz="2000" dirty="0">
                <a:solidFill>
                  <a:srgbClr val="0432FF"/>
                </a:solidFill>
                <a:highlight>
                  <a:srgbClr val="FFFF00"/>
                </a:highlight>
                <a:latin typeface="+mn-lt"/>
              </a:rPr>
              <a:t>.</a:t>
            </a:r>
          </a:p>
          <a:p>
            <a:pPr algn="l" fontAlgn="base"/>
            <a:r>
              <a:rPr lang="pt-BR" sz="2000" dirty="0">
                <a:solidFill>
                  <a:schemeClr val="tx1"/>
                </a:solidFill>
                <a:latin typeface="+mn-lt"/>
              </a:rPr>
              <a:t>Além do lixo orgânico outros materiais podem ser utilizados para a produção do biogás: dejetos humanos, esterco, cana de açúcar, palhas, plantas, madeira, resíduos agrícolas, bagaço (cana de açúcar, a casca do arroz, da castanha, do coco), óleo de vegetais, dentre outros.</a:t>
            </a:r>
            <a:endParaRPr lang="pt-BR" sz="2000" b="1" dirty="0">
              <a:solidFill>
                <a:schemeClr val="tx1"/>
              </a:solidFill>
              <a:latin typeface="+mn-lt"/>
            </a:endParaRPr>
          </a:p>
          <a:p>
            <a:pPr algn="l" fontAlgn="base"/>
            <a:endParaRPr lang="pt-BR" sz="2000" b="1" dirty="0">
              <a:solidFill>
                <a:schemeClr val="tx1"/>
              </a:solidFill>
              <a:latin typeface="+mn-lt"/>
            </a:endParaRPr>
          </a:p>
          <a:p>
            <a:pPr algn="l" fontAlgn="base"/>
            <a:r>
              <a:rPr lang="pt-BR" sz="2000" b="1" dirty="0">
                <a:solidFill>
                  <a:schemeClr val="tx1"/>
                </a:solidFill>
                <a:latin typeface="+mn-lt"/>
              </a:rPr>
              <a:t>Composição</a:t>
            </a:r>
          </a:p>
          <a:p>
            <a:pPr algn="l" fontAlgn="base"/>
            <a:r>
              <a:rPr lang="pt-BR" sz="2000" dirty="0">
                <a:solidFill>
                  <a:schemeClr val="tx1"/>
                </a:solidFill>
                <a:latin typeface="+mn-lt"/>
              </a:rPr>
              <a:t>Além do </a:t>
            </a:r>
            <a:r>
              <a:rPr lang="pt-BR" sz="2000" b="1" dirty="0">
                <a:solidFill>
                  <a:srgbClr val="0432FF"/>
                </a:solidFill>
                <a:latin typeface="+mn-lt"/>
              </a:rPr>
              <a:t>metano (CH</a:t>
            </a:r>
            <a:r>
              <a:rPr lang="pt-BR" sz="2000" b="1" baseline="-25000" dirty="0">
                <a:solidFill>
                  <a:srgbClr val="0432FF"/>
                </a:solidFill>
                <a:latin typeface="+mn-lt"/>
              </a:rPr>
              <a:t>4</a:t>
            </a:r>
            <a:r>
              <a:rPr lang="pt-BR" sz="2000" b="1" dirty="0">
                <a:solidFill>
                  <a:srgbClr val="0432FF"/>
                </a:solidFill>
                <a:latin typeface="+mn-lt"/>
              </a:rPr>
              <a:t>), 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o biogás é composto por uma mistura de gases: </a:t>
            </a:r>
            <a:r>
              <a:rPr lang="pt-BR" sz="2000" dirty="0">
                <a:solidFill>
                  <a:srgbClr val="0432FF"/>
                </a:solidFill>
                <a:latin typeface="+mn-lt"/>
              </a:rPr>
              <a:t>dióxido de carbono (</a:t>
            </a:r>
            <a:r>
              <a:rPr lang="pt-BR" sz="2000" b="1" dirty="0">
                <a:solidFill>
                  <a:srgbClr val="0432FF"/>
                </a:solidFill>
                <a:latin typeface="+mn-lt"/>
              </a:rPr>
              <a:t>CO</a:t>
            </a:r>
            <a:r>
              <a:rPr lang="pt-BR" sz="2000" b="1" baseline="-25000" dirty="0">
                <a:solidFill>
                  <a:srgbClr val="0432FF"/>
                </a:solidFill>
                <a:latin typeface="+mn-lt"/>
              </a:rPr>
              <a:t>2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), e em menores proporções o nitrogênio (</a:t>
            </a:r>
            <a:r>
              <a:rPr lang="pt-BR" sz="2000" b="1" dirty="0">
                <a:solidFill>
                  <a:srgbClr val="0432FF"/>
                </a:solidFill>
                <a:latin typeface="+mn-lt"/>
              </a:rPr>
              <a:t>N</a:t>
            </a:r>
            <a:r>
              <a:rPr lang="pt-BR" sz="2000" b="1" baseline="-25000" dirty="0">
                <a:solidFill>
                  <a:srgbClr val="0432FF"/>
                </a:solidFill>
                <a:latin typeface="+mn-lt"/>
              </a:rPr>
              <a:t>2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), hidrogênio (</a:t>
            </a:r>
            <a:r>
              <a:rPr lang="pt-BR" sz="2000" b="1" dirty="0">
                <a:solidFill>
                  <a:srgbClr val="0432FF"/>
                </a:solidFill>
                <a:latin typeface="+mn-lt"/>
              </a:rPr>
              <a:t>H</a:t>
            </a:r>
            <a:r>
              <a:rPr lang="pt-BR" sz="2000" b="1" baseline="-25000" dirty="0">
                <a:solidFill>
                  <a:srgbClr val="0432FF"/>
                </a:solidFill>
                <a:latin typeface="+mn-lt"/>
              </a:rPr>
              <a:t>2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), oxigênio (</a:t>
            </a:r>
            <a:r>
              <a:rPr lang="pt-BR" sz="2000" b="1" dirty="0">
                <a:solidFill>
                  <a:srgbClr val="0432FF"/>
                </a:solidFill>
                <a:latin typeface="+mn-lt"/>
              </a:rPr>
              <a:t>O</a:t>
            </a:r>
            <a:r>
              <a:rPr lang="pt-BR" sz="2000" b="1" baseline="-25000" dirty="0">
                <a:solidFill>
                  <a:srgbClr val="0432FF"/>
                </a:solidFill>
                <a:latin typeface="+mn-lt"/>
              </a:rPr>
              <a:t>2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) e gás sulfídrico (</a:t>
            </a:r>
            <a:r>
              <a:rPr lang="pt-BR" sz="2000" b="1" dirty="0">
                <a:solidFill>
                  <a:srgbClr val="0432FF"/>
                </a:solidFill>
                <a:latin typeface="+mn-lt"/>
              </a:rPr>
              <a:t>H</a:t>
            </a:r>
            <a:r>
              <a:rPr lang="pt-BR" sz="2000" b="1" baseline="-25000" dirty="0">
                <a:solidFill>
                  <a:srgbClr val="0432FF"/>
                </a:solidFill>
                <a:latin typeface="+mn-lt"/>
              </a:rPr>
              <a:t>2</a:t>
            </a:r>
            <a:r>
              <a:rPr lang="pt-BR" sz="2000" b="1" dirty="0">
                <a:solidFill>
                  <a:srgbClr val="0432FF"/>
                </a:solidFill>
                <a:latin typeface="+mn-lt"/>
              </a:rPr>
              <a:t>S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9EA597-4AFA-4A4B-9328-EE517911591D}"/>
              </a:ext>
            </a:extLst>
          </p:cNvPr>
          <p:cNvSpPr/>
          <p:nvPr/>
        </p:nvSpPr>
        <p:spPr>
          <a:xfrm>
            <a:off x="466128" y="913120"/>
            <a:ext cx="820400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l" fontAlgn="base">
              <a:spcAft>
                <a:spcPts val="1600"/>
              </a:spcAft>
            </a:pPr>
            <a:r>
              <a:rPr lang="pt-BR" sz="3200" b="1" dirty="0">
                <a:solidFill>
                  <a:schemeClr val="tx1"/>
                </a:solidFill>
                <a:latin typeface="OpenSans"/>
              </a:rPr>
              <a:t>Biogás e sua produção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1345DD-C995-C34D-8AC5-8185CC0C6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059" y="2445946"/>
            <a:ext cx="7131077" cy="4861708"/>
          </a:xfrm>
          <a:prstGeom prst="rect">
            <a:avLst/>
          </a:prstGeom>
          <a:ln>
            <a:solidFill>
              <a:srgbClr val="00FA00"/>
            </a:solidFill>
          </a:ln>
        </p:spPr>
      </p:pic>
    </p:spTree>
    <p:extLst>
      <p:ext uri="{BB962C8B-B14F-4D97-AF65-F5344CB8AC3E}">
        <p14:creationId xmlns:p14="http://schemas.microsoft.com/office/powerpoint/2010/main" val="21443771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teriófagos">
            <a:extLst>
              <a:ext uri="{FF2B5EF4-FFF2-40B4-BE49-F238E27FC236}">
                <a16:creationId xmlns:a16="http://schemas.microsoft.com/office/drawing/2014/main" id="{83D3FFA6-C429-FE4A-914D-75B5FBD511C6}"/>
              </a:ext>
            </a:extLst>
          </p:cNvPr>
          <p:cNvSpPr txBox="1"/>
          <p:nvPr/>
        </p:nvSpPr>
        <p:spPr>
          <a:xfrm>
            <a:off x="274840" y="42318"/>
            <a:ext cx="3692827" cy="711437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3734" dirty="0">
                <a:latin typeface="+mn-ea"/>
                <a:ea typeface="+mn-ea"/>
                <a:cs typeface="Tahoma" panose="020B0604030504040204" pitchFamily="34" charset="0"/>
              </a:rPr>
              <a:t>Biogás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4CDCC6-50C8-AC44-AE68-EF9FECE67D87}"/>
              </a:ext>
            </a:extLst>
          </p:cNvPr>
          <p:cNvSpPr/>
          <p:nvPr/>
        </p:nvSpPr>
        <p:spPr>
          <a:xfrm>
            <a:off x="274840" y="1585981"/>
            <a:ext cx="7160134" cy="8125301"/>
          </a:xfrm>
          <a:prstGeom prst="rect">
            <a:avLst/>
          </a:prstGeom>
          <a:solidFill>
            <a:schemeClr val="bg1"/>
          </a:solidFill>
          <a:ln w="38100">
            <a:solidFill>
              <a:srgbClr val="009051"/>
            </a:solidFill>
          </a:ln>
        </p:spPr>
        <p:txBody>
          <a:bodyPr wrap="square">
            <a:spAutoFit/>
          </a:bodyPr>
          <a:lstStyle/>
          <a:p>
            <a:pPr algn="just" fontAlgn="base"/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biogás é produzido em Aterros sanitários </a:t>
            </a:r>
            <a:endParaRPr lang="pt-B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fermentação </a:t>
            </a:r>
            <a:r>
              <a:rPr lang="pt-BR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anaeróbica (ausência de ar) 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lixo orgânico produz o </a:t>
            </a:r>
            <a:r>
              <a:rPr lang="pt-BR" sz="1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Biogás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1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gás metano 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pt-BR" sz="18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 </a:t>
            </a:r>
          </a:p>
          <a:p>
            <a:pPr algn="just" fontAlgn="base"/>
            <a:endParaRPr lang="pt-B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decomposição libera </a:t>
            </a:r>
            <a:r>
              <a:rPr lang="pt-BR" sz="1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chorume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um líquido escuro e viscoso. É necessária uma preparação do solo, para que não ocorra contaminação do lençol freático.</a:t>
            </a:r>
          </a:p>
          <a:p>
            <a:pPr algn="just" fontAlgn="base"/>
            <a:endParaRPr lang="pt-B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Biodigestores anaeróbicos</a:t>
            </a:r>
          </a:p>
          <a:p>
            <a:pPr algn="just" fontAlgn="base"/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equipamentos que podem ser empregados pata produzir 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biogás.</a:t>
            </a:r>
            <a:endParaRPr lang="pt-B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endParaRPr lang="pt-B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do 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lixo orgânico 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outros materiais podem ser utilizados para a produção do 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biogás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dejetos humanos, esterco, cana de açúcar, palhas, plantas, madeira, resíduos agrícolas, bagaço (cana de açúcar, a casca do arroz, da castanha, do coco), óleo de vegetais, dentre outros.</a:t>
            </a:r>
            <a:endPara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endPara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Microrganismos envolvidos</a:t>
            </a:r>
          </a:p>
          <a:p>
            <a:pPr algn="just" fontAlgn="base"/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Vários microrganismos participam juntos na degradação de resíduos orgânicos e produção de 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Biogás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formando um consorcio microbiano. Neste consorcio estão envolvidos:</a:t>
            </a:r>
          </a:p>
          <a:p>
            <a:pPr marL="381019" indent="-381019" algn="just" fontAlgn="base">
              <a:buFontTx/>
              <a:buChar char="-"/>
            </a:pPr>
            <a:r>
              <a:rPr lang="pt-BR" sz="1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Bactérias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81019" indent="-381019" algn="just" fontAlgn="base">
              <a:buFontTx/>
              <a:buChar char="-"/>
            </a:pPr>
            <a:r>
              <a:rPr lang="pt-BR" sz="1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Arquéias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fontAlgn="base"/>
            <a:endPara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Composição do Biogás</a:t>
            </a:r>
          </a:p>
          <a:p>
            <a:pPr algn="just" fontAlgn="base"/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do </a:t>
            </a:r>
            <a:r>
              <a:rPr lang="pt-BR" sz="1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metano (CH</a:t>
            </a:r>
            <a:r>
              <a:rPr lang="pt-BR" sz="18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1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biogás é composto por uma mistura de gases: </a:t>
            </a:r>
            <a:r>
              <a:rPr lang="pt-BR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dióxido de carbono (</a:t>
            </a:r>
            <a:r>
              <a:rPr lang="pt-BR" sz="1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pt-BR" sz="18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e em menores proporções o nitrogênio (</a:t>
            </a:r>
            <a:r>
              <a:rPr lang="pt-BR" sz="1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sz="18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hidrogênio (</a:t>
            </a:r>
            <a:r>
              <a:rPr lang="pt-BR" sz="1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18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oxigênio (</a:t>
            </a:r>
            <a:r>
              <a:rPr lang="pt-BR" sz="1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18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 gás sulfídrico (</a:t>
            </a:r>
            <a:r>
              <a:rPr lang="pt-BR" sz="1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18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9EA597-4AFA-4A4B-9328-EE517911591D}"/>
              </a:ext>
            </a:extLst>
          </p:cNvPr>
          <p:cNvSpPr/>
          <p:nvPr/>
        </p:nvSpPr>
        <p:spPr>
          <a:xfrm>
            <a:off x="274841" y="862301"/>
            <a:ext cx="716013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l" fontAlgn="base">
              <a:spcAft>
                <a:spcPts val="1600"/>
              </a:spcAft>
            </a:pPr>
            <a:r>
              <a:rPr lang="pt-BR" sz="3200" b="1" dirty="0">
                <a:solidFill>
                  <a:schemeClr val="tx1"/>
                </a:solidFill>
                <a:latin typeface="OpenSans"/>
              </a:rPr>
              <a:t>Biogás e sua produção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571AD9-3B4A-7141-9194-012B1B1230F1}"/>
              </a:ext>
            </a:extLst>
          </p:cNvPr>
          <p:cNvSpPr/>
          <p:nvPr/>
        </p:nvSpPr>
        <p:spPr>
          <a:xfrm>
            <a:off x="7755311" y="3772697"/>
            <a:ext cx="9385173" cy="5590441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r>
              <a:rPr lang="pt-BR" sz="2667" b="1" dirty="0">
                <a:solidFill>
                  <a:schemeClr val="tx1"/>
                </a:solidFill>
                <a:latin typeface="Open Sans"/>
              </a:rPr>
              <a:t>Obtenção de Biogás a partir de resíduos suíno</a:t>
            </a:r>
            <a:endParaRPr lang="pt-BR" sz="2667" dirty="0"/>
          </a:p>
          <a:p>
            <a:endParaRPr lang="pt-BR" sz="1067" dirty="0">
              <a:solidFill>
                <a:srgbClr val="3D3D3D"/>
              </a:solidFill>
              <a:latin typeface="Open Sans"/>
            </a:endParaRPr>
          </a:p>
          <a:p>
            <a:endParaRPr lang="pt-BR" sz="2133" dirty="0">
              <a:solidFill>
                <a:srgbClr val="3D3D3D"/>
              </a:solidFill>
              <a:latin typeface="Open Sans"/>
            </a:endParaRPr>
          </a:p>
          <a:p>
            <a:endParaRPr lang="pt-BR" sz="2133" dirty="0">
              <a:solidFill>
                <a:srgbClr val="3D3D3D"/>
              </a:solidFill>
              <a:latin typeface="Open Sans"/>
            </a:endParaRPr>
          </a:p>
          <a:p>
            <a:endParaRPr lang="pt-BR" sz="2133" dirty="0">
              <a:solidFill>
                <a:srgbClr val="3D3D3D"/>
              </a:solidFill>
              <a:latin typeface="Open Sans"/>
            </a:endParaRPr>
          </a:p>
          <a:p>
            <a:endParaRPr lang="pt-BR" sz="2133" dirty="0">
              <a:solidFill>
                <a:srgbClr val="3D3D3D"/>
              </a:solidFill>
              <a:latin typeface="Open Sans"/>
            </a:endParaRPr>
          </a:p>
          <a:p>
            <a:endParaRPr lang="pt-BR" sz="2133" dirty="0">
              <a:solidFill>
                <a:srgbClr val="3D3D3D"/>
              </a:solidFill>
              <a:latin typeface="Open Sans"/>
            </a:endParaRPr>
          </a:p>
          <a:p>
            <a:endParaRPr lang="pt-BR" sz="2133" dirty="0">
              <a:solidFill>
                <a:srgbClr val="3D3D3D"/>
              </a:solidFill>
              <a:latin typeface="Open Sans"/>
            </a:endParaRPr>
          </a:p>
          <a:p>
            <a:endParaRPr lang="pt-BR" sz="2133" dirty="0">
              <a:solidFill>
                <a:srgbClr val="3D3D3D"/>
              </a:solidFill>
              <a:latin typeface="Open Sans"/>
            </a:endParaRPr>
          </a:p>
          <a:p>
            <a:endParaRPr lang="pt-BR" sz="2133" dirty="0">
              <a:solidFill>
                <a:srgbClr val="3D3D3D"/>
              </a:solidFill>
              <a:latin typeface="Open Sans"/>
            </a:endParaRPr>
          </a:p>
          <a:p>
            <a:endParaRPr lang="pt-BR" sz="2133" dirty="0">
              <a:solidFill>
                <a:srgbClr val="3D3D3D"/>
              </a:solidFill>
              <a:latin typeface="Open Sans"/>
            </a:endParaRPr>
          </a:p>
          <a:p>
            <a:endParaRPr lang="pt-BR" sz="2133" dirty="0">
              <a:solidFill>
                <a:srgbClr val="3D3D3D"/>
              </a:solidFill>
              <a:latin typeface="Open Sans"/>
            </a:endParaRPr>
          </a:p>
          <a:p>
            <a:endParaRPr lang="pt-BR" sz="2133" dirty="0">
              <a:solidFill>
                <a:srgbClr val="3D3D3D"/>
              </a:solidFill>
              <a:latin typeface="Open Sans"/>
            </a:endParaRPr>
          </a:p>
          <a:p>
            <a:endParaRPr lang="pt-BR" sz="2133" dirty="0">
              <a:solidFill>
                <a:srgbClr val="3D3D3D"/>
              </a:solidFill>
              <a:latin typeface="Open Sans"/>
            </a:endParaRPr>
          </a:p>
          <a:p>
            <a:endParaRPr lang="pt-BR" sz="2133" dirty="0">
              <a:solidFill>
                <a:srgbClr val="3D3D3D"/>
              </a:solidFill>
              <a:latin typeface="Open Sans"/>
            </a:endParaRPr>
          </a:p>
          <a:p>
            <a:r>
              <a:rPr lang="pt-BR" sz="2133" dirty="0">
                <a:solidFill>
                  <a:schemeClr val="tx1"/>
                </a:solidFill>
                <a:latin typeface="Open Sans"/>
              </a:rPr>
              <a:t>Biodigestor localizado na Fazenda Bambu, município São Gabriel do Oeste, MS</a:t>
            </a:r>
            <a:endParaRPr lang="pt-BR" sz="2133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962FF9-E9A1-674A-945F-86FCB0E4B839}"/>
              </a:ext>
            </a:extLst>
          </p:cNvPr>
          <p:cNvSpPr/>
          <p:nvPr/>
        </p:nvSpPr>
        <p:spPr>
          <a:xfrm>
            <a:off x="7755311" y="1585981"/>
            <a:ext cx="9290641" cy="1938992"/>
          </a:xfrm>
          <a:prstGeom prst="rect">
            <a:avLst/>
          </a:prstGeom>
          <a:solidFill>
            <a:schemeClr val="bg1"/>
          </a:solidFill>
          <a:ln w="38100"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chemeClr val="tx1"/>
                </a:solidFill>
                <a:latin typeface="+mn-lt"/>
              </a:rPr>
              <a:t>Atualmente, o Brasil ocupa o quarto lugar no ranking mundial de produção e exportação de carne suína. Com os contínuos investimentos feitos no setor, a produção de suínos cresce cerca 4% ao ano. </a:t>
            </a:r>
          </a:p>
          <a:p>
            <a:pPr algn="just"/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+mn-lt"/>
              </a:rPr>
              <a:t>O </a:t>
            </a:r>
            <a:r>
              <a:rPr lang="pt-BR" sz="2000" b="1" dirty="0">
                <a:solidFill>
                  <a:srgbClr val="0432FF"/>
                </a:solidFill>
                <a:latin typeface="+mn-lt"/>
              </a:rPr>
              <a:t>biogás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 produzido pelos </a:t>
            </a:r>
            <a:r>
              <a:rPr lang="pt-BR" sz="2000" b="1" dirty="0">
                <a:solidFill>
                  <a:schemeClr val="tx1"/>
                </a:solidFill>
                <a:latin typeface="+mn-lt"/>
              </a:rPr>
              <a:t>biodigestores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 em condições </a:t>
            </a:r>
            <a:r>
              <a:rPr lang="pt-BR" sz="2000" b="1" dirty="0">
                <a:solidFill>
                  <a:schemeClr val="tx1"/>
                </a:solidFill>
                <a:latin typeface="+mn-lt"/>
              </a:rPr>
              <a:t>anaeróbias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 é composto, principalmente, por gás Carbônico (CO</a:t>
            </a:r>
            <a:r>
              <a:rPr lang="pt-BR" sz="20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) e metano (CH</a:t>
            </a:r>
            <a:r>
              <a:rPr lang="pt-BR" sz="2000" baseline="-25000" dirty="0">
                <a:solidFill>
                  <a:schemeClr val="tx1"/>
                </a:solidFill>
                <a:latin typeface="+mn-lt"/>
              </a:rPr>
              <a:t>4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570DD8-5EC8-F14B-9CCE-7581CC2DF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837" y="4676838"/>
            <a:ext cx="8672310" cy="357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768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C103C-0514-AD56-A1DD-C88827BDD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Logo">
            <a:extLst>
              <a:ext uri="{FF2B5EF4-FFF2-40B4-BE49-F238E27FC236}">
                <a16:creationId xmlns:a16="http://schemas.microsoft.com/office/drawing/2014/main" id="{43757177-26FB-82EA-F72E-C75A7037F2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7" y="3272585"/>
            <a:ext cx="1756615" cy="17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8" name="Picture 4" descr="Descrição da sigla ESG (Environmental Social and Governance). Fonte: Google.">
            <a:extLst>
              <a:ext uri="{FF2B5EF4-FFF2-40B4-BE49-F238E27FC236}">
                <a16:creationId xmlns:a16="http://schemas.microsoft.com/office/drawing/2014/main" id="{343F3032-6B00-3C44-A5F2-73EA6D2CD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5" y="0"/>
            <a:ext cx="8922850" cy="878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A3CFF6F-EC59-BDC6-7C7A-52E629D0BA1A}"/>
              </a:ext>
            </a:extLst>
          </p:cNvPr>
          <p:cNvSpPr txBox="1"/>
          <p:nvPr/>
        </p:nvSpPr>
        <p:spPr>
          <a:xfrm>
            <a:off x="9395244" y="4076430"/>
            <a:ext cx="7520411" cy="38164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endParaRPr lang="pt-BR" sz="2200" dirty="0"/>
          </a:p>
          <a:p>
            <a:pPr algn="just"/>
            <a:r>
              <a:rPr lang="pt-BR" sz="2200" dirty="0"/>
              <a:t>O </a:t>
            </a:r>
            <a:r>
              <a:rPr lang="pt-BR" sz="2200" b="1" dirty="0">
                <a:solidFill>
                  <a:srgbClr val="0432FF"/>
                </a:solidFill>
              </a:rPr>
              <a:t>ESG</a:t>
            </a:r>
            <a:r>
              <a:rPr lang="pt-BR" sz="2200" dirty="0"/>
              <a:t>, sigla que vem sendo bastante adotada pelo mercado (</a:t>
            </a:r>
            <a:r>
              <a:rPr lang="pt-BR" sz="2200" dirty="0" err="1">
                <a:solidFill>
                  <a:srgbClr val="0432FF"/>
                </a:solidFill>
              </a:rPr>
              <a:t>E</a:t>
            </a:r>
            <a:r>
              <a:rPr lang="pt-BR" sz="2200" dirty="0" err="1"/>
              <a:t>nvironment</a:t>
            </a:r>
            <a:r>
              <a:rPr lang="pt-BR" sz="2200" dirty="0"/>
              <a:t>, </a:t>
            </a:r>
            <a:r>
              <a:rPr lang="pt-BR" sz="2200" dirty="0">
                <a:solidFill>
                  <a:srgbClr val="0432FF"/>
                </a:solidFill>
              </a:rPr>
              <a:t>S</a:t>
            </a:r>
            <a:r>
              <a:rPr lang="pt-BR" sz="2200" dirty="0"/>
              <a:t>ocial </a:t>
            </a:r>
            <a:r>
              <a:rPr lang="pt-BR" sz="2200" dirty="0" err="1"/>
              <a:t>and</a:t>
            </a:r>
            <a:r>
              <a:rPr lang="pt-BR" sz="2200" dirty="0"/>
              <a:t> </a:t>
            </a:r>
            <a:r>
              <a:rPr lang="pt-BR" sz="2200" dirty="0">
                <a:solidFill>
                  <a:srgbClr val="0432FF"/>
                </a:solidFill>
              </a:rPr>
              <a:t>G</a:t>
            </a:r>
            <a:r>
              <a:rPr lang="pt-BR" sz="2200" dirty="0"/>
              <a:t>overnance), traz a oportunidade de implementar programas:</a:t>
            </a:r>
          </a:p>
          <a:p>
            <a:pPr marL="918900" indent="-342900" algn="l">
              <a:buFontTx/>
              <a:buChar char="-"/>
            </a:pPr>
            <a:r>
              <a:rPr lang="pt-BR" sz="2200" dirty="0"/>
              <a:t>sociais, </a:t>
            </a:r>
          </a:p>
          <a:p>
            <a:pPr marL="918900" indent="-342900" algn="l">
              <a:buFontTx/>
              <a:buChar char="-"/>
            </a:pPr>
            <a:r>
              <a:rPr lang="pt-BR" sz="2200" dirty="0"/>
              <a:t>ambientais e </a:t>
            </a:r>
          </a:p>
          <a:p>
            <a:pPr marL="918900" indent="-342900" algn="l">
              <a:buFontTx/>
              <a:buChar char="-"/>
            </a:pPr>
            <a:r>
              <a:rPr lang="pt-BR" sz="2200" dirty="0"/>
              <a:t>de governança </a:t>
            </a:r>
          </a:p>
          <a:p>
            <a:pPr algn="just"/>
            <a:r>
              <a:rPr lang="pt-BR" sz="2200" dirty="0"/>
              <a:t>de forma integrada como fator importante para aperfeiçoar os negócios das empresas alinhadas a </a:t>
            </a:r>
            <a:r>
              <a:rPr lang="pt-BR" sz="2200" dirty="0">
                <a:solidFill>
                  <a:srgbClr val="0432FF"/>
                </a:solidFill>
              </a:rPr>
              <a:t>práticas socioambientais </a:t>
            </a:r>
            <a:r>
              <a:rPr lang="pt-BR" sz="2200" dirty="0"/>
              <a:t>que possam melhorar a </a:t>
            </a:r>
            <a:r>
              <a:rPr lang="pt-BR" sz="2200" dirty="0">
                <a:highlight>
                  <a:srgbClr val="FFFF00"/>
                </a:highlight>
              </a:rPr>
              <a:t>harmonia</a:t>
            </a:r>
            <a:r>
              <a:rPr lang="pt-BR" sz="2200" dirty="0"/>
              <a:t> entre </a:t>
            </a:r>
            <a:r>
              <a:rPr lang="pt-BR" sz="2200" dirty="0">
                <a:highlight>
                  <a:srgbClr val="FFFF00"/>
                </a:highlight>
              </a:rPr>
              <a:t>empresas</a:t>
            </a:r>
            <a:r>
              <a:rPr lang="pt-BR" sz="2200" dirty="0"/>
              <a:t> e </a:t>
            </a:r>
            <a:r>
              <a:rPr lang="pt-BR" sz="2200" dirty="0">
                <a:highlight>
                  <a:srgbClr val="FFFF00"/>
                </a:highlight>
              </a:rPr>
              <a:t>meio ambiente</a:t>
            </a:r>
            <a:r>
              <a:rPr lang="pt-BR" sz="2200" dirty="0"/>
              <a:t>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887535-59D8-AB6B-F043-BD0AFF6B1374}"/>
              </a:ext>
            </a:extLst>
          </p:cNvPr>
          <p:cNvSpPr txBox="1"/>
          <p:nvPr/>
        </p:nvSpPr>
        <p:spPr>
          <a:xfrm>
            <a:off x="9376939" y="334463"/>
            <a:ext cx="6720311" cy="38164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pt-BR" sz="2200" dirty="0"/>
              <a:t>O termo </a:t>
            </a:r>
            <a:r>
              <a:rPr lang="pt-BR" sz="2200" dirty="0">
                <a:solidFill>
                  <a:srgbClr val="0432FF"/>
                </a:solidFill>
              </a:rPr>
              <a:t>sustentabilidade</a:t>
            </a:r>
            <a:r>
              <a:rPr lang="pt-BR" sz="2200" dirty="0"/>
              <a:t> aparece com um </a:t>
            </a:r>
            <a:r>
              <a:rPr lang="pt-BR" sz="2200" dirty="0">
                <a:solidFill>
                  <a:schemeClr val="accent3">
                    <a:lumMod val="50000"/>
                  </a:schemeClr>
                </a:solidFill>
              </a:rPr>
              <a:t>novo nome </a:t>
            </a:r>
            <a:r>
              <a:rPr lang="pt-BR" sz="2200" dirty="0"/>
              <a:t>dado pelas empresas e o mercado financeiro.</a:t>
            </a:r>
          </a:p>
          <a:p>
            <a:pPr algn="just"/>
            <a:r>
              <a:rPr lang="pt-BR" sz="2200" dirty="0"/>
              <a:t> </a:t>
            </a:r>
          </a:p>
          <a:p>
            <a:pPr algn="just"/>
            <a:r>
              <a:rPr lang="pt-BR" sz="2200" dirty="0"/>
              <a:t>Conhecida como </a:t>
            </a:r>
            <a:r>
              <a:rPr lang="pt-BR" sz="2200" dirty="0">
                <a:solidFill>
                  <a:srgbClr val="0432FF"/>
                </a:solidFill>
              </a:rPr>
              <a:t>a nova onda verde</a:t>
            </a:r>
            <a:r>
              <a:rPr lang="pt-BR" sz="2200" dirty="0"/>
              <a:t>, a sigla teve sua origem em </a:t>
            </a:r>
            <a:r>
              <a:rPr lang="pt-BR" sz="2200" dirty="0">
                <a:highlight>
                  <a:srgbClr val="FFFF00"/>
                </a:highlight>
              </a:rPr>
              <a:t>2004</a:t>
            </a:r>
            <a:r>
              <a:rPr lang="pt-BR" sz="2200" dirty="0"/>
              <a:t>, pelo então secretário geral das Nações Unidas, </a:t>
            </a:r>
            <a:r>
              <a:rPr lang="pt-BR" sz="2200" dirty="0">
                <a:solidFill>
                  <a:srgbClr val="0432FF"/>
                </a:solidFill>
              </a:rPr>
              <a:t>Kofi Annan</a:t>
            </a:r>
            <a:r>
              <a:rPr lang="pt-BR" sz="2200" dirty="0"/>
              <a:t>, que em seu discurso na </a:t>
            </a:r>
            <a:r>
              <a:rPr lang="pt-BR" sz="2200" dirty="0">
                <a:solidFill>
                  <a:srgbClr val="0432FF"/>
                </a:solidFill>
              </a:rPr>
              <a:t>ONU</a:t>
            </a:r>
            <a:r>
              <a:rPr lang="pt-BR" sz="2200" dirty="0"/>
              <a:t>, provocou 50 CEOs de empresas financeiras a </a:t>
            </a:r>
            <a:r>
              <a:rPr lang="pt-BR" sz="2200" dirty="0">
                <a:highlight>
                  <a:srgbClr val="FFFF00"/>
                </a:highlight>
              </a:rPr>
              <a:t>incluírem em suas análises os critérios de governança</a:t>
            </a:r>
            <a:r>
              <a:rPr lang="pt-BR" sz="2200" dirty="0"/>
              <a:t>, meio ambiente e olhar social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B7F452C-9118-635A-0FFC-90C17B95F49B}"/>
              </a:ext>
            </a:extLst>
          </p:cNvPr>
          <p:cNvSpPr txBox="1"/>
          <p:nvPr/>
        </p:nvSpPr>
        <p:spPr>
          <a:xfrm>
            <a:off x="77715" y="8782768"/>
            <a:ext cx="892285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dirty="0"/>
              <a:t>Figura: Descrição da sigla </a:t>
            </a:r>
            <a:r>
              <a:rPr lang="pt-BR" dirty="0">
                <a:solidFill>
                  <a:srgbClr val="0432FF"/>
                </a:solidFill>
              </a:rPr>
              <a:t>ESG</a:t>
            </a:r>
            <a:r>
              <a:rPr lang="pt-BR" dirty="0"/>
              <a:t> (</a:t>
            </a:r>
            <a:r>
              <a:rPr lang="pt-BR" dirty="0">
                <a:solidFill>
                  <a:srgbClr val="0432FF"/>
                </a:solidFill>
              </a:rPr>
              <a:t>E</a:t>
            </a:r>
            <a:r>
              <a:rPr lang="pt-BR" dirty="0"/>
              <a:t>nvironmental </a:t>
            </a:r>
            <a:r>
              <a:rPr lang="pt-BR" dirty="0">
                <a:solidFill>
                  <a:srgbClr val="0432FF"/>
                </a:solidFill>
              </a:rPr>
              <a:t>S</a:t>
            </a:r>
            <a:r>
              <a:rPr lang="pt-BR" dirty="0"/>
              <a:t>ocial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>
                <a:solidFill>
                  <a:srgbClr val="0432FF"/>
                </a:solidFill>
              </a:rPr>
              <a:t>G</a:t>
            </a:r>
            <a:r>
              <a:rPr lang="pt-BR" dirty="0"/>
              <a:t>overnance) que teve origem em </a:t>
            </a:r>
            <a:r>
              <a:rPr lang="pt-BR" dirty="0">
                <a:highlight>
                  <a:srgbClr val="FFFF00"/>
                </a:highlight>
              </a:rPr>
              <a:t>2004</a:t>
            </a:r>
            <a:r>
              <a:rPr lang="pt-BR" dirty="0"/>
              <a:t>. </a:t>
            </a:r>
            <a:r>
              <a:rPr lang="pt-BR" sz="1800" dirty="0"/>
              <a:t>Fonte: Google.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611882A-80CD-8F64-41F8-56B448BA66CA}"/>
              </a:ext>
            </a:extLst>
          </p:cNvPr>
          <p:cNvSpPr txBox="1"/>
          <p:nvPr/>
        </p:nvSpPr>
        <p:spPr>
          <a:xfrm>
            <a:off x="9395244" y="8108112"/>
            <a:ext cx="7885609" cy="523220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400" dirty="0"/>
              <a:t>Fonte: Costa et al.  </a:t>
            </a:r>
            <a:r>
              <a:rPr lang="pt-BR" sz="14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 NOVO MINDSET DO ESG  AÇÕES PARA MELHORIA DO MEIO AMBIENTE, </a:t>
            </a:r>
            <a:r>
              <a:rPr lang="pt-BR" sz="1400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May 2023, </a:t>
            </a:r>
            <a:r>
              <a:rPr lang="pt-BR" sz="1400" b="0" i="0" u="sng" dirty="0">
                <a:solidFill>
                  <a:srgbClr val="555555"/>
                </a:solidFill>
                <a:effectLst/>
                <a:latin typeface="inherit"/>
                <a:hlinkClick r:id="rId4"/>
              </a:rPr>
              <a:t>Revista Educa��o - UNG-Ser</a:t>
            </a:r>
            <a:r>
              <a:rPr lang="pt-BR" sz="1400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18(1):153. DOI:</a:t>
            </a:r>
            <a:r>
              <a:rPr lang="pt-BR" sz="1400" b="0" i="0" u="sng" dirty="0">
                <a:solidFill>
                  <a:srgbClr val="555555"/>
                </a:solidFill>
                <a:effectLst/>
                <a:latin typeface="inherit"/>
                <a:hlinkClick r:id="rId5"/>
              </a:rPr>
              <a:t>10.33947/1980-6469-v18n1-5146</a:t>
            </a:r>
            <a:endParaRPr lang="pt-BR" sz="1400" b="0" i="0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80199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teriófagos">
            <a:extLst>
              <a:ext uri="{FF2B5EF4-FFF2-40B4-BE49-F238E27FC236}">
                <a16:creationId xmlns:a16="http://schemas.microsoft.com/office/drawing/2014/main" id="{83D3FFA6-C429-FE4A-914D-75B5FBD511C6}"/>
              </a:ext>
            </a:extLst>
          </p:cNvPr>
          <p:cNvSpPr txBox="1"/>
          <p:nvPr/>
        </p:nvSpPr>
        <p:spPr>
          <a:xfrm>
            <a:off x="229199" y="34305"/>
            <a:ext cx="3692827" cy="711437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3734" dirty="0">
                <a:latin typeface="+mn-ea"/>
                <a:ea typeface="+mn-ea"/>
                <a:cs typeface="Tahoma" panose="020B0604030504040204" pitchFamily="34" charset="0"/>
              </a:rPr>
              <a:t>Biogás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9EA597-4AFA-4A4B-9328-EE517911591D}"/>
              </a:ext>
            </a:extLst>
          </p:cNvPr>
          <p:cNvSpPr/>
          <p:nvPr/>
        </p:nvSpPr>
        <p:spPr>
          <a:xfrm>
            <a:off x="229199" y="934348"/>
            <a:ext cx="899265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l" fontAlgn="base">
              <a:spcAft>
                <a:spcPts val="1600"/>
              </a:spcAft>
            </a:pPr>
            <a:r>
              <a:rPr lang="pt-BR" b="1" dirty="0">
                <a:solidFill>
                  <a:schemeClr val="tx1"/>
                </a:solidFill>
                <a:latin typeface="OpenSans"/>
              </a:rPr>
              <a:t>Biogás e sua produção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CF2927-EDE8-0541-ABA3-E43EE2F5D3F9}"/>
              </a:ext>
            </a:extLst>
          </p:cNvPr>
          <p:cNvSpPr/>
          <p:nvPr/>
        </p:nvSpPr>
        <p:spPr>
          <a:xfrm>
            <a:off x="229199" y="1446880"/>
            <a:ext cx="8992660" cy="7766229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Biogás - Metano (CH4)</a:t>
            </a:r>
          </a:p>
          <a:p>
            <a:pPr algn="just"/>
            <a:endParaRPr lang="pt-BR" sz="80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metano</a:t>
            </a:r>
            <a:r>
              <a:rPr lang="pt-BR"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(CH4) está na atmosfera como principal hidrocarboneto e componente do gás natural, na proporção aproximada de 1,7 ppm (partículas por milhão). Ele é gerado pela decomposição de matéria orgânica e, assim, pode ser chamado de 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biogás</a:t>
            </a:r>
            <a:r>
              <a:rPr lang="pt-BR"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80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negativos do metano</a:t>
            </a:r>
          </a:p>
          <a:p>
            <a:pPr algn="just"/>
            <a:r>
              <a:rPr lang="pt-BR"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metano</a:t>
            </a:r>
            <a:r>
              <a:rPr lang="pt-BR"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é considerado o </a:t>
            </a:r>
            <a:r>
              <a:rPr lang="pt-BR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</a:t>
            </a:r>
            <a:r>
              <a:rPr lang="pt-BR"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gás maior causador do efeito estufa.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apresenta-se com um efeito poluente cerca de </a:t>
            </a:r>
            <a:r>
              <a:rPr lang="pt-BR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21 vezes mais intenso que o dióxido de carbono – CO</a:t>
            </a:r>
            <a:r>
              <a:rPr lang="pt-BR" sz="1600" baseline="-25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. S</a:t>
            </a:r>
            <a:r>
              <a:rPr lang="pt-BR"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 presença na atmosfera, afeta a temperatura e o sistema climático da Terra, colaborando para o aquecimento global. Se inalado, o </a:t>
            </a:r>
            <a:r>
              <a:rPr lang="pt-BR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metano</a:t>
            </a:r>
            <a:r>
              <a:rPr lang="pt-BR"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pode causar asfixia, parada cardíaca, inconsciência e até mesmo danos no sistema nervoso central. 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80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600"/>
              </a:spcAft>
            </a:pPr>
            <a:r>
              <a:rPr lang="pt-BR"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Cerca de 60% das emissões globais de metano são provenientes das fontes antropogênicas (geradas pelo homem) aterros, minas e operações com gás e petróleo e agricultura. O restante provém de fontes naturais, sobretudo de terras úmidas, hidratos gasosos (sólidos cristalinos compostos de moléculas de metano circundadas individualmente por moléculas de água), de subsolo permanentemente congelado (“</a:t>
            </a:r>
            <a:r>
              <a:rPr lang="pt-BR" sz="16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permafrost</a:t>
            </a:r>
            <a:r>
              <a:rPr lang="pt-BR"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 e cupins.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600"/>
              </a:spcAft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metano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proveniente dos 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aterros sanitários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assim como outros gases poluentes, experimentou um aumento significativo nas suas emissões após as duas revoluções industriais. Nos últimos dois séculos, estima-se que os teores atmosféricos desse gás dobraram. </a:t>
            </a:r>
          </a:p>
          <a:p>
            <a:pPr algn="just"/>
            <a:r>
              <a:rPr lang="pt-BR" sz="1600" u="sng" dirty="0">
                <a:latin typeface="Arial" panose="020B0604020202020204" pitchFamily="34" charset="0"/>
                <a:cs typeface="Arial" panose="020B0604020202020204" pitchFamily="34" charset="0"/>
              </a:rPr>
              <a:t>Na região metropolitana de São Paulo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dois aterros sanitários foram transformados em usinas em 2003 e 2007 já́ somam 43 MW de potência. Após a  primeira, ter sido construída em 2003, localizada no </a:t>
            </a:r>
            <a:r>
              <a:rPr lang="pt-BR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aterro Bandeirantes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. Após 30 anos em funcionamento, suas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35 milhões de toneladas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de lixo acumuladas geram 20 MW. Energia suficiente para abastecer uma cidade de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400 mil habitantes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. Já́ no caso do aterro São João, que funcionou durante 15 anos e acumulou 26 milhões de toneladas de lixo, a usina instalada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tem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23 MW de potência. </a:t>
            </a:r>
          </a:p>
          <a:p>
            <a:pPr algn="jus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Com a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queima do metano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gerando energia energia elétrica, obtém-se uma redução das emissões de 1,8 milhão de toneladas de gás carbônico (</a:t>
            </a:r>
            <a:r>
              <a:rPr lang="pt-BR" sz="1600" b="1" dirty="0">
                <a:solidFill>
                  <a:srgbClr val="0000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), contribuindo assim para a mitigação do efeito estufa.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48A1DD-92A8-964C-97FA-0F1290B406F6}"/>
              </a:ext>
            </a:extLst>
          </p:cNvPr>
          <p:cNvSpPr/>
          <p:nvPr/>
        </p:nvSpPr>
        <p:spPr>
          <a:xfrm>
            <a:off x="157772" y="9175986"/>
            <a:ext cx="906408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r>
              <a:rPr lang="pt-BR" sz="1400" dirty="0">
                <a:latin typeface="Times" pitchFamily="2" charset="0"/>
              </a:rPr>
              <a:t>Fonte: BIOGÁS PRODUZIDO EM ATERROS SANITÁRIOS – ASPECTOS AMBIENTAIS E APROVEITAMENTO DO POTENCIAL ENERGÉTICO Mário Faria São Paulo 2010-05-17 </a:t>
            </a:r>
            <a:endParaRPr lang="pt-BR" sz="1400" dirty="0"/>
          </a:p>
        </p:txBody>
      </p:sp>
      <p:pic>
        <p:nvPicPr>
          <p:cNvPr id="7170" name="Picture 2" descr="page67image400836096">
            <a:extLst>
              <a:ext uri="{FF2B5EF4-FFF2-40B4-BE49-F238E27FC236}">
                <a16:creationId xmlns:a16="http://schemas.microsoft.com/office/drawing/2014/main" id="{2BC32C63-6561-1244-A91F-DAFDE3123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008" y="408336"/>
            <a:ext cx="3983714" cy="530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32CFAD7-204B-2E42-80D1-835DCA6D6146}"/>
              </a:ext>
            </a:extLst>
          </p:cNvPr>
          <p:cNvSpPr/>
          <p:nvPr/>
        </p:nvSpPr>
        <p:spPr>
          <a:xfrm>
            <a:off x="13631014" y="4596650"/>
            <a:ext cx="361281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600" b="1">
                <a:latin typeface="Times" pitchFamily="2" charset="0"/>
              </a:rPr>
              <a:t>Vista de instalação de cabeçote no Aterro Sanitário CDR-Pedreira. </a:t>
            </a:r>
            <a:endParaRPr lang="pt-BR" sz="1600"/>
          </a:p>
          <a:p>
            <a:r>
              <a:rPr lang="pt-BR" sz="1600">
                <a:latin typeface="Times" pitchFamily="2" charset="0"/>
              </a:rPr>
              <a:t>Fonte: CENTRO DE DISPOSIÇÃO DE RESÍDUOS, 2007. </a:t>
            </a:r>
            <a:endParaRPr lang="pt-BR" sz="1600"/>
          </a:p>
        </p:txBody>
      </p:sp>
      <p:pic>
        <p:nvPicPr>
          <p:cNvPr id="7171" name="Picture 3" descr="page68image400875664">
            <a:extLst>
              <a:ext uri="{FF2B5EF4-FFF2-40B4-BE49-F238E27FC236}">
                <a16:creationId xmlns:a16="http://schemas.microsoft.com/office/drawing/2014/main" id="{C05F016F-8EE6-534E-967C-12418A50E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810" y="6043782"/>
            <a:ext cx="5218366" cy="34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0D9F50-C72D-B74C-930E-3711DD46B5C7}"/>
              </a:ext>
            </a:extLst>
          </p:cNvPr>
          <p:cNvSpPr/>
          <p:nvPr/>
        </p:nvSpPr>
        <p:spPr>
          <a:xfrm>
            <a:off x="14858176" y="7708749"/>
            <a:ext cx="225287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600" b="1">
                <a:latin typeface="Times" pitchFamily="2" charset="0"/>
              </a:rPr>
              <a:t>Vista de cabeçote instalado no Aterro Sanitário CDR-Pedreira. </a:t>
            </a:r>
            <a:endParaRPr lang="pt-BR" sz="1600"/>
          </a:p>
          <a:p>
            <a:r>
              <a:rPr lang="pt-BR" sz="1600">
                <a:latin typeface="Times" pitchFamily="2" charset="0"/>
              </a:rPr>
              <a:t>Fonte: CENTRO DE DISPOSIÇÃO DE RESÍDUOS, 2007. </a:t>
            </a:r>
            <a:endParaRPr lang="pt-BR" sz="1600"/>
          </a:p>
        </p:txBody>
      </p:sp>
    </p:spTree>
    <p:extLst>
      <p:ext uri="{BB962C8B-B14F-4D97-AF65-F5344CB8AC3E}">
        <p14:creationId xmlns:p14="http://schemas.microsoft.com/office/powerpoint/2010/main" val="409442211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teriófagos">
            <a:extLst>
              <a:ext uri="{FF2B5EF4-FFF2-40B4-BE49-F238E27FC236}">
                <a16:creationId xmlns:a16="http://schemas.microsoft.com/office/drawing/2014/main" id="{83D3FFA6-C429-FE4A-914D-75B5FBD511C6}"/>
              </a:ext>
            </a:extLst>
          </p:cNvPr>
          <p:cNvSpPr txBox="1"/>
          <p:nvPr/>
        </p:nvSpPr>
        <p:spPr>
          <a:xfrm>
            <a:off x="867571" y="16158"/>
            <a:ext cx="3692827" cy="711437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3734" dirty="0">
                <a:latin typeface="+mn-ea"/>
                <a:ea typeface="+mn-ea"/>
                <a:cs typeface="Tahoma" panose="020B0604030504040204" pitchFamily="34" charset="0"/>
              </a:rPr>
              <a:t>Biogás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9EA597-4AFA-4A4B-9328-EE517911591D}"/>
              </a:ext>
            </a:extLst>
          </p:cNvPr>
          <p:cNvSpPr/>
          <p:nvPr/>
        </p:nvSpPr>
        <p:spPr>
          <a:xfrm>
            <a:off x="867571" y="727595"/>
            <a:ext cx="866731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l" fontAlgn="base">
              <a:spcAft>
                <a:spcPts val="1600"/>
              </a:spcAft>
            </a:pPr>
            <a:r>
              <a:rPr lang="pt-BR" sz="3200" b="1" dirty="0">
                <a:solidFill>
                  <a:schemeClr val="tx1"/>
                </a:solidFill>
                <a:latin typeface="OpenSans"/>
              </a:rPr>
              <a:t>Biogás e sua produção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1E468D82-5755-674D-B27A-DD7E117E0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71" y="1472148"/>
            <a:ext cx="12580800" cy="81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3113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teriófagos">
            <a:extLst>
              <a:ext uri="{FF2B5EF4-FFF2-40B4-BE49-F238E27FC236}">
                <a16:creationId xmlns:a16="http://schemas.microsoft.com/office/drawing/2014/main" id="{83D3FFA6-C429-FE4A-914D-75B5FBD511C6}"/>
              </a:ext>
            </a:extLst>
          </p:cNvPr>
          <p:cNvSpPr txBox="1"/>
          <p:nvPr/>
        </p:nvSpPr>
        <p:spPr>
          <a:xfrm>
            <a:off x="260425" y="112309"/>
            <a:ext cx="3692827" cy="711437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3734" dirty="0">
                <a:latin typeface="+mn-ea"/>
                <a:ea typeface="+mn-ea"/>
                <a:cs typeface="Tahoma" panose="020B0604030504040204" pitchFamily="34" charset="0"/>
              </a:rPr>
              <a:t>Biogás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9EA597-4AFA-4A4B-9328-EE517911591D}"/>
              </a:ext>
            </a:extLst>
          </p:cNvPr>
          <p:cNvSpPr/>
          <p:nvPr/>
        </p:nvSpPr>
        <p:spPr>
          <a:xfrm>
            <a:off x="253545" y="936057"/>
            <a:ext cx="739941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l" fontAlgn="base">
              <a:spcAft>
                <a:spcPts val="1600"/>
              </a:spcAft>
            </a:pPr>
            <a:r>
              <a:rPr lang="pt-BR" sz="3200" b="1" dirty="0">
                <a:solidFill>
                  <a:schemeClr val="tx1"/>
                </a:solidFill>
                <a:latin typeface="OpenSans"/>
              </a:rPr>
              <a:t>Biogás e a geração de Energia Elétrica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9598E-43E7-0D47-A412-E6494A710B99}"/>
              </a:ext>
            </a:extLst>
          </p:cNvPr>
          <p:cNvSpPr/>
          <p:nvPr/>
        </p:nvSpPr>
        <p:spPr>
          <a:xfrm>
            <a:off x="260425" y="1845481"/>
            <a:ext cx="16833171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geração própria de energia elétrica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 do </a:t>
            </a:r>
            <a:r>
              <a:rPr lang="pt-B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biogás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já possibilita que algumas propriedades rurais consigam ser autossustentáveis no abastecimento de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 elétrica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pt-BR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dejetos dos animais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resultam em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 elétrica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suficiente para manter toda a estrutura ativa de uma propriedade.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A7EE0C-563F-7941-B60A-0EC0BF62DFDF}"/>
              </a:ext>
            </a:extLst>
          </p:cNvPr>
          <p:cNvSpPr/>
          <p:nvPr/>
        </p:nvSpPr>
        <p:spPr>
          <a:xfrm>
            <a:off x="246665" y="3434406"/>
            <a:ext cx="8670131" cy="6186309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>
            <a:spAutoFit/>
          </a:bodyPr>
          <a:lstStyle/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2008, uma granja da 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cooperativa Santa Clara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Carlos Barbosa/RS,  onde são criados 8 mil suínos, com a instalação do sistema de 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biodigestão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conseguiu driblar a dependência de 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oriunda da concessionária, atendendo à toda demanda do local e dos equipamentos de tratamentos de efluentes das fábricas. </a:t>
            </a:r>
          </a:p>
          <a:p>
            <a:pPr algn="just"/>
            <a:endParaRPr lang="pt-BR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todo, 100 mil litros de dejetos são gerados por dia na granja, o que possibilita a produção de 1 mil metros cúbicos de 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biogás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cada 24 horas. </a:t>
            </a:r>
          </a:p>
          <a:p>
            <a:pPr algn="just"/>
            <a:endParaRPr lang="pt-BR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gerente de meio ambiente da cooperativa 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que, em 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mês 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granja,  o sistema de 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Biogás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proporciona a geração de energia equivalente à:</a:t>
            </a:r>
          </a:p>
          <a:p>
            <a:pPr algn="just"/>
            <a:endParaRPr lang="pt-BR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23 mil litros de óleo diesel, ou</a:t>
            </a:r>
          </a:p>
          <a:p>
            <a:pPr marL="381019" indent="-381019" algn="just"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 mil quilos de lenha, ou </a:t>
            </a:r>
          </a:p>
          <a:p>
            <a:pPr marL="381019" indent="-381019" algn="just"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 mil botijões de gás de cozinha. </a:t>
            </a:r>
          </a:p>
          <a:p>
            <a:pPr marL="381019" indent="-381019" algn="just"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60.000 quilowatts-hora (kWh) de eletricidade, proporcionando economia na conta de até </a:t>
            </a:r>
            <a:r>
              <a:rPr lang="pt-B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$ 15 mil. </a:t>
            </a:r>
          </a:p>
          <a:p>
            <a:pPr algn="just"/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entanto, destaca-se que o </a:t>
            </a:r>
            <a:r>
              <a:rPr lang="pt-BR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 ambiental 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a medida é incalculável.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DDCA93-AA76-D141-9E76-E4BF15253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064" y="3854151"/>
            <a:ext cx="7522543" cy="42985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ED73BB-2F60-9F48-9CC9-C88F6E44DB10}"/>
              </a:ext>
            </a:extLst>
          </p:cNvPr>
          <p:cNvSpPr/>
          <p:nvPr/>
        </p:nvSpPr>
        <p:spPr>
          <a:xfrm>
            <a:off x="9115077" y="8299369"/>
            <a:ext cx="7978519" cy="1077218"/>
          </a:xfrm>
          <a:prstGeom prst="rect">
            <a:avLst/>
          </a:prstGeom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</a:rPr>
              <a:t>Em Carlos Barbosa/RS, o sistema de biodigestores é composto por três cúpulas (balões) com espaço para 1,5 milhão de litros de dejetos, totalizando 4,5 milhões de litros. O sistema recebe em média 60 mil litros/dia de dejetos vindos da suinocultura e pode produzir aproximadamente 1000 m³/dia de </a:t>
            </a: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</a:rPr>
              <a:t>biogás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pt-B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9432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teriófagos">
            <a:extLst>
              <a:ext uri="{FF2B5EF4-FFF2-40B4-BE49-F238E27FC236}">
                <a16:creationId xmlns:a16="http://schemas.microsoft.com/office/drawing/2014/main" id="{83D3FFA6-C429-FE4A-914D-75B5FBD511C6}"/>
              </a:ext>
            </a:extLst>
          </p:cNvPr>
          <p:cNvSpPr txBox="1"/>
          <p:nvPr/>
        </p:nvSpPr>
        <p:spPr>
          <a:xfrm>
            <a:off x="380097" y="-19417"/>
            <a:ext cx="3692827" cy="711437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3734" dirty="0">
                <a:latin typeface="+mn-ea"/>
                <a:ea typeface="+mn-ea"/>
                <a:cs typeface="Tahoma" panose="020B0604030504040204" pitchFamily="34" charset="0"/>
              </a:rPr>
              <a:t>Biogás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9EA597-4AFA-4A4B-9328-EE517911591D}"/>
              </a:ext>
            </a:extLst>
          </p:cNvPr>
          <p:cNvSpPr/>
          <p:nvPr/>
        </p:nvSpPr>
        <p:spPr>
          <a:xfrm>
            <a:off x="380097" y="712758"/>
            <a:ext cx="9263385" cy="523220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l" fontAlgn="base">
              <a:spcAft>
                <a:spcPts val="1600"/>
              </a:spcAft>
            </a:pPr>
            <a:r>
              <a:rPr lang="pt-BR" sz="2800" b="1" dirty="0">
                <a:solidFill>
                  <a:schemeClr val="tx1"/>
                </a:solidFill>
                <a:latin typeface="OpenSans"/>
              </a:rPr>
              <a:t>Biogás e a geração de Biocombustível automotivo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02E5B-924A-0B4C-9743-B92BEDA2A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96"/>
          <a:stretch/>
        </p:blipFill>
        <p:spPr>
          <a:xfrm>
            <a:off x="380097" y="2404609"/>
            <a:ext cx="9584401" cy="31378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2C09FB-3EA4-8246-9425-6BFBE5EBA254}"/>
              </a:ext>
            </a:extLst>
          </p:cNvPr>
          <p:cNvSpPr/>
          <p:nvPr/>
        </p:nvSpPr>
        <p:spPr>
          <a:xfrm>
            <a:off x="384789" y="1388946"/>
            <a:ext cx="16570683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Gasolina, álcool, biodiesel ou energia elétrica... Os veículos que circulam pelas ruas de todo o mundo utilizam diversos combustíveis (com exceção da energia elétrica, que não é considerada um combustível) e nem todos eles são disseminados. Um exemplo disso está no </a:t>
            </a:r>
            <a:r>
              <a:rPr lang="pt-BR" sz="20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Bio-Bus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um ônibus coletivo que faz a sua estreia nas ruas de 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Bristol, Inglaterra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um modo bem inovador.  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https://youtu.be/x2R_MaWFABo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79557C-5964-B045-BCE0-EAEF7C5EE07F}"/>
              </a:ext>
            </a:extLst>
          </p:cNvPr>
          <p:cNvSpPr/>
          <p:nvPr/>
        </p:nvSpPr>
        <p:spPr>
          <a:xfrm>
            <a:off x="348475" y="5437813"/>
            <a:ext cx="9616024" cy="420564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133" dirty="0" err="1"/>
              <a:t>Bio-Bus</a:t>
            </a:r>
            <a:r>
              <a:rPr lang="pt-BR" sz="2133" dirty="0"/>
              <a:t> da empresa Geneco  movido a Biogás. </a:t>
            </a:r>
            <a:endParaRPr lang="pt-BR" sz="2133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60DDFF-C696-DA4C-9EE1-E00CA0B6D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4063">
            <a:off x="10945767" y="4618073"/>
            <a:ext cx="6057946" cy="36114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65DC9F1-B7F2-0049-BF6F-C1B2BD67AC7B}"/>
              </a:ext>
            </a:extLst>
          </p:cNvPr>
          <p:cNvSpPr/>
          <p:nvPr/>
        </p:nvSpPr>
        <p:spPr>
          <a:xfrm rot="21370189">
            <a:off x="10788222" y="8160261"/>
            <a:ext cx="6288585" cy="954300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867" dirty="0"/>
              <a:t>Carro Volkwagen Beetle “movido a Biogás” passeia pelas ruas de Bristol, Inglaterra, para encorajar pessoas a procurarem viver de forma mais sustentável.</a:t>
            </a:r>
            <a:endParaRPr lang="pt-BR" sz="1867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920722-C789-6746-82FA-3CE38449DD0C}"/>
              </a:ext>
            </a:extLst>
          </p:cNvPr>
          <p:cNvSpPr/>
          <p:nvPr/>
        </p:nvSpPr>
        <p:spPr>
          <a:xfrm flipV="1">
            <a:off x="380097" y="6308039"/>
            <a:ext cx="9036124" cy="3252878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l"/>
            <a:endParaRPr lang="pt-BR" sz="1867" dirty="0">
              <a:latin typeface="+mn-lt"/>
              <a:cs typeface="Arial" panose="020B0604020202020204" pitchFamily="34" charset="0"/>
            </a:endParaRPr>
          </a:p>
          <a:p>
            <a:pPr algn="l"/>
            <a:endParaRPr lang="pt-BR" sz="1867" dirty="0">
              <a:latin typeface="+mn-lt"/>
              <a:cs typeface="Arial" panose="020B0604020202020204" pitchFamily="34" charset="0"/>
            </a:endParaRPr>
          </a:p>
          <a:p>
            <a:pPr algn="l"/>
            <a:endParaRPr lang="pt-BR" sz="1867" dirty="0">
              <a:latin typeface="+mn-lt"/>
              <a:cs typeface="Arial" panose="020B0604020202020204" pitchFamily="34" charset="0"/>
            </a:endParaRPr>
          </a:p>
          <a:p>
            <a:pPr algn="l"/>
            <a:endParaRPr lang="pt-BR" sz="1867" dirty="0">
              <a:latin typeface="+mn-lt"/>
              <a:cs typeface="Arial" panose="020B0604020202020204" pitchFamily="34" charset="0"/>
            </a:endParaRPr>
          </a:p>
          <a:p>
            <a:pPr algn="l"/>
            <a:endParaRPr lang="pt-BR" sz="1867" dirty="0">
              <a:latin typeface="+mn-lt"/>
              <a:cs typeface="Arial" panose="020B0604020202020204" pitchFamily="34" charset="0"/>
            </a:endParaRPr>
          </a:p>
          <a:p>
            <a:pPr algn="l"/>
            <a:endParaRPr lang="pt-BR" sz="1867" dirty="0">
              <a:latin typeface="+mn-lt"/>
              <a:cs typeface="Arial" panose="020B0604020202020204" pitchFamily="34" charset="0"/>
            </a:endParaRPr>
          </a:p>
          <a:p>
            <a:pPr algn="l"/>
            <a:endParaRPr lang="pt-BR" sz="1867" dirty="0">
              <a:latin typeface="+mn-lt"/>
              <a:cs typeface="Arial" panose="020B0604020202020204" pitchFamily="34" charset="0"/>
            </a:endParaRPr>
          </a:p>
          <a:p>
            <a:pPr algn="l"/>
            <a:endParaRPr lang="pt-BR" sz="1867" dirty="0">
              <a:latin typeface="+mn-lt"/>
              <a:cs typeface="Arial" panose="020B0604020202020204" pitchFamily="34" charset="0"/>
            </a:endParaRPr>
          </a:p>
          <a:p>
            <a:pPr algn="l"/>
            <a:endParaRPr lang="pt-BR" sz="1867" dirty="0">
              <a:latin typeface="+mn-lt"/>
              <a:cs typeface="Arial" panose="020B0604020202020204" pitchFamily="34" charset="0"/>
            </a:endParaRPr>
          </a:p>
          <a:p>
            <a:pPr algn="l"/>
            <a:endParaRPr lang="pt-BR" sz="1867" dirty="0">
              <a:latin typeface="+mn-lt"/>
              <a:cs typeface="Arial" panose="020B0604020202020204" pitchFamily="34" charset="0"/>
            </a:endParaRPr>
          </a:p>
          <a:p>
            <a:pPr algn="l"/>
            <a:endParaRPr lang="pt-BR" sz="1867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D542F8-2E62-6147-A89A-2892CEE66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82" y="6423806"/>
            <a:ext cx="4821604" cy="27121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42AABA7-0122-CE4D-88AD-E2011254F8D5}"/>
              </a:ext>
            </a:extLst>
          </p:cNvPr>
          <p:cNvSpPr/>
          <p:nvPr/>
        </p:nvSpPr>
        <p:spPr>
          <a:xfrm>
            <a:off x="6775010" y="7219942"/>
            <a:ext cx="1978811" cy="2103589"/>
          </a:xfrm>
          <a:prstGeom prst="rect">
            <a:avLst/>
          </a:prstGeom>
          <a:solidFill>
            <a:schemeClr val="bg1"/>
          </a:solidFill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sz="1867" dirty="0">
                <a:latin typeface="+mn-lt"/>
                <a:cs typeface="Arial" panose="020B0604020202020204" pitchFamily="34" charset="0"/>
              </a:rPr>
              <a:t>Scania, o primeiro caminhão movido a </a:t>
            </a:r>
            <a:r>
              <a:rPr lang="pt-BR" sz="1867" b="1" dirty="0">
                <a:latin typeface="+mn-lt"/>
                <a:cs typeface="Arial" panose="020B0604020202020204" pitchFamily="34" charset="0"/>
              </a:rPr>
              <a:t>GNV</a:t>
            </a:r>
            <a:r>
              <a:rPr lang="pt-BR" sz="1867" dirty="0">
                <a:latin typeface="+mn-lt"/>
                <a:cs typeface="Arial" panose="020B0604020202020204" pitchFamily="34" charset="0"/>
              </a:rPr>
              <a:t> (Gás Natural Veicular) do </a:t>
            </a:r>
            <a:r>
              <a:rPr lang="pt-BR" sz="1867" b="1" dirty="0">
                <a:latin typeface="+mn-lt"/>
                <a:cs typeface="Arial" panose="020B0604020202020204" pitchFamily="34" charset="0"/>
              </a:rPr>
              <a:t>Brasil</a:t>
            </a:r>
          </a:p>
        </p:txBody>
      </p:sp>
    </p:spTree>
    <p:extLst>
      <p:ext uri="{BB962C8B-B14F-4D97-AF65-F5344CB8AC3E}">
        <p14:creationId xmlns:p14="http://schemas.microsoft.com/office/powerpoint/2010/main" val="410220634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.2. Indústria Química:…">
            <a:extLst>
              <a:ext uri="{FF2B5EF4-FFF2-40B4-BE49-F238E27FC236}">
                <a16:creationId xmlns:a16="http://schemas.microsoft.com/office/drawing/2014/main" id="{3F23107D-9B39-BD40-A2E9-EC1B7E01F7FE}"/>
              </a:ext>
            </a:extLst>
          </p:cNvPr>
          <p:cNvSpPr txBox="1"/>
          <p:nvPr/>
        </p:nvSpPr>
        <p:spPr>
          <a:xfrm>
            <a:off x="9261863" y="5261724"/>
            <a:ext cx="7789571" cy="4260999"/>
          </a:xfrm>
          <a:prstGeom prst="rect">
            <a:avLst/>
          </a:prstGeom>
          <a:solidFill>
            <a:srgbClr val="F9FFFF"/>
          </a:solidFill>
          <a:ln w="381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/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Vantagens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biomassa é uma fonte de energia limpa e renovável disponível em grande abundância e derivada de materiais orgânicos. Todos os organismos capazes de realizar fotossíntese (ou derivados deles) podem ser utilizados como biomassa. </a:t>
            </a:r>
          </a:p>
          <a:p>
            <a:pPr algn="just"/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Outro fator importante é que a humanidade está produzindo cada vez mais lixo e este também é capaz de produzir energia, ajudando a resolver vários problemas: </a:t>
            </a:r>
          </a:p>
          <a:p>
            <a:pPr marL="381019" indent="-381019" algn="just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diminuição do nível de poluição  ambiental, </a:t>
            </a:r>
          </a:p>
          <a:p>
            <a:pPr marL="381019" indent="-381019" algn="just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contenção do volume de lixo das cidades e-</a:t>
            </a:r>
          </a:p>
          <a:p>
            <a:pPr marL="381019" indent="-381019" algn="just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aumento da produção de energia. </a:t>
            </a:r>
          </a:p>
          <a:p>
            <a:pPr marL="381019" indent="-381019" algn="just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ter baixo custo de implantação e manutenção.</a:t>
            </a:r>
          </a:p>
          <a:p>
            <a:pPr marL="381019" indent="-381019" algn="just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diminuir o lixo industrial (Ex. ind. Alimentos)</a:t>
            </a:r>
          </a:p>
        </p:txBody>
      </p:sp>
      <p:sp>
        <p:nvSpPr>
          <p:cNvPr id="3" name="Bacteriófagos">
            <a:extLst>
              <a:ext uri="{FF2B5EF4-FFF2-40B4-BE49-F238E27FC236}">
                <a16:creationId xmlns:a16="http://schemas.microsoft.com/office/drawing/2014/main" id="{83D3FFA6-C429-FE4A-914D-75B5FBD511C6}"/>
              </a:ext>
            </a:extLst>
          </p:cNvPr>
          <p:cNvSpPr txBox="1"/>
          <p:nvPr/>
        </p:nvSpPr>
        <p:spPr>
          <a:xfrm>
            <a:off x="288829" y="248518"/>
            <a:ext cx="3692827" cy="711437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3734" dirty="0">
                <a:latin typeface="+mn-ea"/>
                <a:ea typeface="+mn-ea"/>
                <a:cs typeface="Tahoma" panose="020B0604030504040204" pitchFamily="34" charset="0"/>
              </a:rPr>
              <a:t>Biomassa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281971-6F20-B44A-860E-FBDC75A893F3}"/>
              </a:ext>
            </a:extLst>
          </p:cNvPr>
          <p:cNvSpPr/>
          <p:nvPr/>
        </p:nvSpPr>
        <p:spPr>
          <a:xfrm>
            <a:off x="288829" y="1420104"/>
            <a:ext cx="8670131" cy="8094524"/>
          </a:xfrm>
          <a:prstGeom prst="rect">
            <a:avLst/>
          </a:prstGeom>
          <a:solidFill>
            <a:schemeClr val="bg1"/>
          </a:solidFill>
          <a:ln w="38100">
            <a:solidFill>
              <a:srgbClr val="00FA00"/>
            </a:solidFill>
          </a:ln>
        </p:spPr>
        <p:txBody>
          <a:bodyPr>
            <a:spAutoFit/>
          </a:bodyPr>
          <a:lstStyle/>
          <a:p>
            <a:pPr algn="l" fontAlgn="base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</a:t>
            </a: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produzida de 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resíduos de matéria orgânic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(geralmente de origem vegetal), são uma ótima alternativa para a produção de energia térmica e de combustíveis: 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álcool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biodiesel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biogás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 térmica. Os principais materiais utilizados são:</a:t>
            </a:r>
          </a:p>
          <a:p>
            <a:pPr marL="457223" indent="-457223" algn="l" fontAlgn="base">
              <a:buFontTx/>
              <a:buChar char="-"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cana-de-açúcar,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23" indent="-457223" algn="l" fontAlgn="base"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beterraba, </a:t>
            </a:r>
          </a:p>
          <a:p>
            <a:pPr marL="457223" indent="-457223" algn="l" fontAlgn="base"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milho, </a:t>
            </a:r>
          </a:p>
          <a:p>
            <a:pPr marL="457223" indent="-457223" algn="l" fontAlgn="base">
              <a:buFontTx/>
              <a:buChar char="-"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mandioca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23" indent="-457223" algn="l" fontAlgn="base"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eucalipto, </a:t>
            </a:r>
          </a:p>
          <a:p>
            <a:pPr marL="457223" indent="-457223" algn="l" fontAlgn="base"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lenha, </a:t>
            </a:r>
          </a:p>
          <a:p>
            <a:pPr marL="457223" indent="-457223" algn="l" fontAlgn="base">
              <a:buFontTx/>
              <a:buChar char="-"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óleos vegetais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(mamona, dendê, soja, etc.). </a:t>
            </a:r>
          </a:p>
          <a:p>
            <a:pPr marL="457223" indent="-457223" algn="l" fontAlgn="base"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Estrume de gado</a:t>
            </a:r>
          </a:p>
          <a:p>
            <a:pPr marL="457223" indent="-457223" algn="l" fontAlgn="base"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Lixo urbano e Lixo industrial </a:t>
            </a:r>
          </a:p>
          <a:p>
            <a:pPr algn="l" fontAlgn="base"/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Interessante notar que ela pode ser produzida pelo reaproveitamento de resíduos (lixos) municipais e outros detritos, que através da combustão gera combustíveis. </a:t>
            </a:r>
          </a:p>
          <a:p>
            <a:pPr algn="l" fontAlgn="base"/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Conceito de ser Sustentável</a:t>
            </a:r>
          </a:p>
          <a:p>
            <a:pPr algn="l" fontAlgn="base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que a combustão da Biomassa libera dióxido de carbono (CO</a:t>
            </a:r>
            <a:r>
              <a:rPr lang="pt-BR" sz="20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na atmosfera no ambiente.</a:t>
            </a:r>
          </a:p>
          <a:p>
            <a:pPr algn="l" fontAlgn="base"/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Todavia, o CO</a:t>
            </a:r>
            <a:r>
              <a:rPr lang="pt-BR" sz="20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liberado na atmosfera em curto intervalo de tempo é </a:t>
            </a:r>
            <a:r>
              <a:rPr lang="pt-B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reassimilado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pelas plantas.</a:t>
            </a:r>
          </a:p>
        </p:txBody>
      </p:sp>
      <p:sp>
        <p:nvSpPr>
          <p:cNvPr id="7" name="4.2. Indústria Química:…">
            <a:extLst>
              <a:ext uri="{FF2B5EF4-FFF2-40B4-BE49-F238E27FC236}">
                <a16:creationId xmlns:a16="http://schemas.microsoft.com/office/drawing/2014/main" id="{BDB1296F-C986-2949-9EE2-B54C9BB6FD74}"/>
              </a:ext>
            </a:extLst>
          </p:cNvPr>
          <p:cNvSpPr txBox="1"/>
          <p:nvPr/>
        </p:nvSpPr>
        <p:spPr>
          <a:xfrm>
            <a:off x="9261863" y="351392"/>
            <a:ext cx="7000140" cy="4753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432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/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Ciclo do Carbono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0E8C70-E165-F644-9DF7-9587989B2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238" y="604237"/>
            <a:ext cx="6233389" cy="3990066"/>
          </a:xfrm>
          <a:prstGeom prst="rect">
            <a:avLst/>
          </a:prstGeom>
          <a:ln>
            <a:solidFill>
              <a:srgbClr val="00FA00"/>
            </a:solidFill>
          </a:ln>
        </p:spPr>
      </p:pic>
    </p:spTree>
    <p:extLst>
      <p:ext uri="{BB962C8B-B14F-4D97-AF65-F5344CB8AC3E}">
        <p14:creationId xmlns:p14="http://schemas.microsoft.com/office/powerpoint/2010/main" val="199058164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.2. Indústria Química:…">
            <a:extLst>
              <a:ext uri="{FF2B5EF4-FFF2-40B4-BE49-F238E27FC236}">
                <a16:creationId xmlns:a16="http://schemas.microsoft.com/office/drawing/2014/main" id="{3F23107D-9B39-BD40-A2E9-EC1B7E01F7FE}"/>
              </a:ext>
            </a:extLst>
          </p:cNvPr>
          <p:cNvSpPr txBox="1"/>
          <p:nvPr/>
        </p:nvSpPr>
        <p:spPr>
          <a:xfrm>
            <a:off x="647657" y="1099470"/>
            <a:ext cx="11484870" cy="8446760"/>
          </a:xfrm>
          <a:prstGeom prst="rect">
            <a:avLst/>
          </a:prstGeom>
          <a:solidFill>
            <a:srgbClr val="F9FFFF"/>
          </a:solidFill>
          <a:ln w="381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/>
          <a:p>
            <a:pPr indent="-609630" algn="l" defTabSz="599470"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Vários outros </a:t>
            </a:r>
            <a:r>
              <a:rPr lang="pt-BR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bioprodutos</a:t>
            </a:r>
            <a:r>
              <a:rPr lang="pt-BR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podem ser sintetizados</a:t>
            </a:r>
          </a:p>
          <a:p>
            <a:pPr indent="-609630" algn="l" defTabSz="599470"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</a:t>
            </a:r>
            <a:r>
              <a:rPr lang="pt-BR" sz="20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Biorrefinarias</a:t>
            </a:r>
            <a:r>
              <a:rPr lang="pt-BR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partir de 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Bioetanol</a:t>
            </a:r>
            <a:r>
              <a:rPr lang="pt-BR" sz="20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 da 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</a:t>
            </a:r>
            <a:r>
              <a:rPr lang="pt-BR" sz="20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-609630" algn="l" defTabSz="599470"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vários casos, microrganismos ou seus produtos podem ser utilizados em alguma parte do processo:</a:t>
            </a:r>
          </a:p>
          <a:p>
            <a:pPr marL="609630" indent="-609630" algn="l" defTabSz="599470">
              <a:spcBef>
                <a:spcPts val="1600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2000" b="1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0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0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Bioéter dimetílico </a:t>
            </a:r>
            <a:endParaRPr lang="pt-BR" sz="20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pt-BR" sz="2000" b="1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0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Bio-ETBE (</a:t>
            </a:r>
            <a:r>
              <a:rPr lang="pt-BR" sz="20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pt-BR" sz="20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éter etil-ter-butílico)</a:t>
            </a:r>
            <a:endParaRPr lang="pt-BR" sz="20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0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ETBE</a:t>
            </a:r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produzido a partir do 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bioetanol</a:t>
            </a:r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percentagem em volume de bio-ETBE considerada como biocombustível situa-se nos 47%.</a:t>
            </a:r>
          </a:p>
          <a:p>
            <a:pPr algn="l"/>
            <a:endParaRPr lang="pt-BR" sz="2000" b="1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0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Bio-MTBE (</a:t>
            </a:r>
            <a:r>
              <a:rPr lang="pt-BR" sz="20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pt-BR" sz="20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éter metil-ter-butílico)</a:t>
            </a:r>
            <a:endParaRPr lang="pt-BR" sz="20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Bio-MTBE produz-se a partir de 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biometanol</a:t>
            </a:r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percentagem em volume de bio-MTBE considerada como biocombustível situa-se nos 36%.</a:t>
            </a:r>
          </a:p>
          <a:p>
            <a:pPr algn="l"/>
            <a:endParaRPr lang="pt-BR" sz="2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0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Biocombustíveis sintéticos</a:t>
            </a:r>
            <a:endParaRPr lang="pt-BR" sz="20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Produzidos a partir de biomassa são hidrocarbonetos sintéticos ou misturas de hidrocarbonetos sintéticos.</a:t>
            </a:r>
          </a:p>
          <a:p>
            <a:pPr algn="l"/>
            <a:endParaRPr lang="pt-BR" sz="2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0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Bio-hidrogênio</a:t>
            </a:r>
            <a:endParaRPr lang="pt-BR" sz="20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Hidrogénio que se obtém a partir de biomassa.</a:t>
            </a:r>
          </a:p>
          <a:p>
            <a:pPr marL="381019" indent="-381019" algn="l" defTabSz="599470">
              <a:spcBef>
                <a:spcPts val="1600"/>
              </a:spcBef>
              <a:buFontTx/>
              <a:buChar char="-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Gás de síntese </a:t>
            </a:r>
          </a:p>
          <a:p>
            <a:pPr marL="381019" indent="-381019" algn="l" defTabSz="599470">
              <a:spcBef>
                <a:spcPts val="1600"/>
              </a:spcBef>
              <a:buFontTx/>
              <a:buChar char="-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Óleo vegetal puro produzido a partir de plantas oleaginosas  </a:t>
            </a:r>
          </a:p>
          <a:p>
            <a:pPr algn="l" defTabSz="599470"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Óleo produzido por pressão, extração ou processos comparáveis a partir de plantas oleaginosas.</a:t>
            </a:r>
          </a:p>
        </p:txBody>
      </p:sp>
      <p:sp>
        <p:nvSpPr>
          <p:cNvPr id="3" name="Bacteriófagos">
            <a:extLst>
              <a:ext uri="{FF2B5EF4-FFF2-40B4-BE49-F238E27FC236}">
                <a16:creationId xmlns:a16="http://schemas.microsoft.com/office/drawing/2014/main" id="{83D3FFA6-C429-FE4A-914D-75B5FBD511C6}"/>
              </a:ext>
            </a:extLst>
          </p:cNvPr>
          <p:cNvSpPr txBox="1"/>
          <p:nvPr/>
        </p:nvSpPr>
        <p:spPr>
          <a:xfrm>
            <a:off x="647657" y="207370"/>
            <a:ext cx="11484870" cy="711437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3734" dirty="0">
                <a:latin typeface="+mn-ea"/>
                <a:ea typeface="+mn-ea"/>
                <a:cs typeface="Tahoma" panose="020B0604030504040204" pitchFamily="34" charset="0"/>
              </a:rPr>
              <a:t>Outros bioprodutos sintetizados em Biorrefinarias   </a:t>
            </a:r>
            <a:endParaRPr lang="pt-BR" sz="2133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0790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teriófagos">
            <a:extLst>
              <a:ext uri="{FF2B5EF4-FFF2-40B4-BE49-F238E27FC236}">
                <a16:creationId xmlns:a16="http://schemas.microsoft.com/office/drawing/2014/main" id="{83D3FFA6-C429-FE4A-914D-75B5FBD511C6}"/>
              </a:ext>
            </a:extLst>
          </p:cNvPr>
          <p:cNvSpPr txBox="1"/>
          <p:nvPr/>
        </p:nvSpPr>
        <p:spPr>
          <a:xfrm>
            <a:off x="647657" y="423089"/>
            <a:ext cx="9968304" cy="711437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3734" dirty="0">
                <a:latin typeface="+mn-ea"/>
                <a:ea typeface="+mn-ea"/>
                <a:cs typeface="Tahoma" panose="020B0604030504040204" pitchFamily="34" charset="0"/>
              </a:rPr>
              <a:t>Atualidades da era Coronavírus (em 2021)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0D4C4F-79AA-F941-90FD-D1B4EB295492}"/>
              </a:ext>
            </a:extLst>
          </p:cNvPr>
          <p:cNvSpPr/>
          <p:nvPr/>
        </p:nvSpPr>
        <p:spPr>
          <a:xfrm>
            <a:off x="647657" y="1417703"/>
            <a:ext cx="9496396" cy="1077218"/>
          </a:xfrm>
          <a:prstGeom prst="rect">
            <a:avLst/>
          </a:prstGeom>
          <a:solidFill>
            <a:srgbClr val="FFF4EB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sz="3200" b="1" dirty="0">
                <a:latin typeface="+mn-lt"/>
              </a:rPr>
              <a:t>Ao redor do mundo, usinas de etanol fecham com risco de não reabrir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9BDAB-5EC1-5443-9678-B28707C85EFD}"/>
              </a:ext>
            </a:extLst>
          </p:cNvPr>
          <p:cNvSpPr/>
          <p:nvPr/>
        </p:nvSpPr>
        <p:spPr>
          <a:xfrm>
            <a:off x="647657" y="2778098"/>
            <a:ext cx="9496396" cy="6042680"/>
          </a:xfrm>
          <a:prstGeom prst="rect">
            <a:avLst/>
          </a:prstGeom>
          <a:solidFill>
            <a:srgbClr val="FFF4EB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>
              <a:spcAft>
                <a:spcPts val="1600"/>
              </a:spcAft>
            </a:pPr>
            <a:r>
              <a:rPr lang="pt-BR" sz="2000" b="1" dirty="0">
                <a:latin typeface="+mn-lt"/>
              </a:rPr>
              <a:t>Pandemia de coronavírus </a:t>
            </a:r>
          </a:p>
          <a:p>
            <a:pPr algn="l">
              <a:spcAft>
                <a:spcPts val="1600"/>
              </a:spcAft>
            </a:pPr>
            <a:r>
              <a:rPr lang="pt-BR" sz="2000" dirty="0">
                <a:latin typeface="+mn-lt"/>
              </a:rPr>
              <a:t>tem deixado as estradas vazias em vários continentes, afetando a demanda por </a:t>
            </a:r>
            <a:r>
              <a:rPr lang="pt-BR" sz="2000" b="1" dirty="0">
                <a:latin typeface="+mn-lt"/>
              </a:rPr>
              <a:t>combustíveis</a:t>
            </a:r>
            <a:endParaRPr lang="pt-BR" sz="2000" dirty="0">
              <a:latin typeface="+mn-lt"/>
            </a:endParaRPr>
          </a:p>
          <a:p>
            <a:pPr algn="just">
              <a:spcAft>
                <a:spcPts val="1600"/>
              </a:spcAft>
            </a:pPr>
            <a:r>
              <a:rPr lang="pt-BR" sz="2000" dirty="0">
                <a:latin typeface="+mn-lt"/>
              </a:rPr>
              <a:t>O </a:t>
            </a:r>
            <a:r>
              <a:rPr lang="pt-BR" sz="2000" b="1" dirty="0">
                <a:latin typeface="+mn-lt"/>
              </a:rPr>
              <a:t>coronavírus</a:t>
            </a:r>
            <a:r>
              <a:rPr lang="pt-BR" sz="2000" dirty="0">
                <a:latin typeface="+mn-lt"/>
              </a:rPr>
              <a:t> e o petróleo barato atingem o setor de combustíveis com tanta força que usinas de etanol começam a fechar as portas e algumas podem nunca reabrir.</a:t>
            </a:r>
          </a:p>
          <a:p>
            <a:pPr algn="just">
              <a:spcAft>
                <a:spcPts val="1600"/>
              </a:spcAft>
            </a:pPr>
            <a:r>
              <a:rPr lang="pt-BR" sz="2000" dirty="0">
                <a:latin typeface="+mn-lt"/>
              </a:rPr>
              <a:t>Toda a indústria de </a:t>
            </a:r>
            <a:r>
              <a:rPr lang="pt-BR" sz="2000" b="1" dirty="0">
                <a:latin typeface="+mn-lt"/>
              </a:rPr>
              <a:t>biocombustíveis</a:t>
            </a:r>
            <a:r>
              <a:rPr lang="pt-BR" sz="2000" dirty="0">
                <a:latin typeface="+mn-lt"/>
              </a:rPr>
              <a:t> passa por uma reestruturação. Muito antes de a pandemia esvaziar estradas e agravar a guerra dos preços do petróleo, produtores tentavam contornar o excesso de oferta e os efeitos da guerra comercial.</a:t>
            </a:r>
          </a:p>
          <a:p>
            <a:pPr algn="just">
              <a:spcAft>
                <a:spcPts val="1600"/>
              </a:spcAft>
            </a:pPr>
            <a:r>
              <a:rPr lang="pt-BR" sz="2000" dirty="0">
                <a:latin typeface="+mn-lt"/>
              </a:rPr>
              <a:t>Agora, a queda da demanda e dos preços resulta em menores produtores, e empresas com grandes dívidas terão dificuldade em superar as perdas.</a:t>
            </a:r>
          </a:p>
          <a:p>
            <a:pPr algn="just">
              <a:spcAft>
                <a:spcPts val="1600"/>
              </a:spcAft>
            </a:pPr>
            <a:r>
              <a:rPr lang="pt-BR" sz="2000" dirty="0">
                <a:latin typeface="+mn-lt"/>
              </a:rPr>
              <a:t>“Quando sairmos desses dois eventos – a </a:t>
            </a:r>
            <a:r>
              <a:rPr lang="pt-BR" sz="2000" b="1" dirty="0">
                <a:latin typeface="+mn-lt"/>
              </a:rPr>
              <a:t>guerra de preços do petróleo</a:t>
            </a:r>
            <a:r>
              <a:rPr lang="pt-BR" sz="2000" dirty="0">
                <a:latin typeface="+mn-lt"/>
              </a:rPr>
              <a:t> e, agora, o </a:t>
            </a:r>
            <a:r>
              <a:rPr lang="pt-BR" sz="2000" b="1" dirty="0">
                <a:latin typeface="+mn-lt"/>
              </a:rPr>
              <a:t>coronavírus</a:t>
            </a:r>
            <a:r>
              <a:rPr lang="pt-BR" sz="2000" dirty="0">
                <a:latin typeface="+mn-lt"/>
              </a:rPr>
              <a:t> –, provavelmente seremos uma indústria diferente", disse o CEO da produtora de etanol Green </a:t>
            </a:r>
            <a:r>
              <a:rPr lang="pt-BR" sz="2000" dirty="0" err="1">
                <a:latin typeface="+mn-lt"/>
              </a:rPr>
              <a:t>Plains</a:t>
            </a:r>
            <a:r>
              <a:rPr lang="pt-BR" sz="2000" dirty="0">
                <a:latin typeface="+mn-lt"/>
              </a:rPr>
              <a:t>, Todd Becker. “Definitivamente, existem usinas que ficarão sem capital”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356901-59C6-C04F-A23D-4EC060DAE675}"/>
              </a:ext>
            </a:extLst>
          </p:cNvPr>
          <p:cNvSpPr txBox="1"/>
          <p:nvPr/>
        </p:nvSpPr>
        <p:spPr>
          <a:xfrm>
            <a:off x="510090" y="9103955"/>
            <a:ext cx="8377832" cy="465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7735" tIns="67735" rIns="67735" bIns="67735" numCol="1" spcCol="38100" rtlCol="0" anchor="ctr">
            <a:spAutoFit/>
          </a:bodyPr>
          <a:lstStyle/>
          <a:p>
            <a:r>
              <a:rPr lang="pt-BR" sz="2133" dirty="0"/>
              <a:t>Fonte: </a:t>
            </a:r>
            <a:r>
              <a:rPr lang="pt-BR" sz="2133" dirty="0">
                <a:hlinkClick r:id="rId2"/>
              </a:rPr>
              <a:t>https://www.novacana.com/tag/29-etanol-pelo-mundo</a:t>
            </a:r>
            <a:r>
              <a:rPr lang="pt-BR" sz="2133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87368956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.2. Indústria Química:…">
            <a:extLst>
              <a:ext uri="{FF2B5EF4-FFF2-40B4-BE49-F238E27FC236}">
                <a16:creationId xmlns:a16="http://schemas.microsoft.com/office/drawing/2014/main" id="{3F23107D-9B39-BD40-A2E9-EC1B7E01F7FE}"/>
              </a:ext>
            </a:extLst>
          </p:cNvPr>
          <p:cNvSpPr txBox="1"/>
          <p:nvPr/>
        </p:nvSpPr>
        <p:spPr>
          <a:xfrm>
            <a:off x="697116" y="871817"/>
            <a:ext cx="9399041" cy="547226"/>
          </a:xfrm>
          <a:prstGeom prst="rect">
            <a:avLst/>
          </a:prstGeom>
          <a:solidFill>
            <a:srgbClr val="F9FFFF"/>
          </a:solidFill>
          <a:ln w="381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/>
          <a:p>
            <a:pPr marL="609630" indent="-609630" algn="l" defTabSz="599470">
              <a:spcBef>
                <a:spcPts val="1600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667" dirty="0">
                <a:solidFill>
                  <a:srgbClr val="009193"/>
                </a:solidFill>
                <a:latin typeface="Abadi" panose="020F0502020204030204" pitchFamily="34" charset="0"/>
                <a:ea typeface="+mn-ea"/>
                <a:cs typeface="Abadi" panose="020F0502020204030204" pitchFamily="34" charset="0"/>
              </a:rPr>
              <a:t>Ok !  Estamos prontos para as perguntas !!!</a:t>
            </a:r>
            <a:endParaRPr lang="pt-BR" sz="2667" dirty="0">
              <a:solidFill>
                <a:srgbClr val="009193"/>
              </a:solidFill>
              <a:latin typeface="Abadi" panose="020F0502020204030204" pitchFamily="34" charset="0"/>
              <a:cs typeface="Abadi" panose="020F0502020204030204" pitchFamily="34" charset="0"/>
            </a:endParaRPr>
          </a:p>
        </p:txBody>
      </p:sp>
      <p:sp>
        <p:nvSpPr>
          <p:cNvPr id="3" name="Bacteriófagos">
            <a:extLst>
              <a:ext uri="{FF2B5EF4-FFF2-40B4-BE49-F238E27FC236}">
                <a16:creationId xmlns:a16="http://schemas.microsoft.com/office/drawing/2014/main" id="{83D3FFA6-C429-FE4A-914D-75B5FBD511C6}"/>
              </a:ext>
            </a:extLst>
          </p:cNvPr>
          <p:cNvSpPr txBox="1"/>
          <p:nvPr/>
        </p:nvSpPr>
        <p:spPr>
          <a:xfrm>
            <a:off x="697116" y="67726"/>
            <a:ext cx="5984993" cy="711437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3734" dirty="0">
                <a:latin typeface="+mn-ea"/>
                <a:ea typeface="+mn-ea"/>
                <a:cs typeface="Tahoma" panose="020B0604030504040204" pitchFamily="34" charset="0"/>
              </a:rPr>
              <a:t>Questões</a:t>
            </a:r>
          </a:p>
        </p:txBody>
      </p:sp>
      <p:sp>
        <p:nvSpPr>
          <p:cNvPr id="4" name="4.2. Indústria Química:…">
            <a:extLst>
              <a:ext uri="{FF2B5EF4-FFF2-40B4-BE49-F238E27FC236}">
                <a16:creationId xmlns:a16="http://schemas.microsoft.com/office/drawing/2014/main" id="{5DD06F9C-2978-2D49-BEF9-07FD87AF50E7}"/>
              </a:ext>
            </a:extLst>
          </p:cNvPr>
          <p:cNvSpPr txBox="1"/>
          <p:nvPr/>
        </p:nvSpPr>
        <p:spPr>
          <a:xfrm>
            <a:off x="697116" y="1513283"/>
            <a:ext cx="9399041" cy="3727520"/>
          </a:xfrm>
          <a:prstGeom prst="rect">
            <a:avLst/>
          </a:prstGeom>
          <a:solidFill>
            <a:srgbClr val="F9FFFF"/>
          </a:solidFill>
          <a:ln w="381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/>
          <a:p>
            <a:pPr marL="609630" indent="-609630" algn="l" defTabSz="599470">
              <a:spcBef>
                <a:spcPts val="1600"/>
              </a:spcBef>
              <a:buAutoNum type="arabicPeriod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que são </a:t>
            </a:r>
            <a:r>
              <a:rPr lang="pt-BR" sz="2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Biocombustíveis</a:t>
            </a:r>
            <a:r>
              <a:rPr lang="pt-BR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</a:p>
          <a:p>
            <a:pPr marL="609630" indent="-609630" algn="l" defTabSz="599470">
              <a:spcBef>
                <a:spcPts val="1600"/>
              </a:spcBef>
              <a:buAutoNum type="arabicPeriod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dirty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 que podemos considerar que os </a:t>
            </a:r>
            <a:r>
              <a:rPr lang="pt-BR" sz="2000" b="1" dirty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Biocombustíveis</a:t>
            </a:r>
            <a:r>
              <a:rPr lang="pt-BR" sz="2000" dirty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são uma alternativa sustentável aos combustíveis derivados de petróleo?</a:t>
            </a:r>
          </a:p>
          <a:p>
            <a:pPr marL="609630" indent="-609630" algn="l" defTabSz="599470">
              <a:spcBef>
                <a:spcPts val="1600"/>
              </a:spcBef>
              <a:buAutoNum type="arabicPeriod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 são os principais  </a:t>
            </a:r>
            <a:r>
              <a:rPr lang="pt-BR" sz="20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Biocombustíveis </a:t>
            </a:r>
            <a:r>
              <a:rPr lang="pt-BR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disponíveis</a:t>
            </a:r>
            <a:r>
              <a:rPr lang="pt-BR" sz="20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Brasil?</a:t>
            </a:r>
          </a:p>
          <a:p>
            <a:pPr marL="609630" indent="-609630" algn="l" defTabSz="599470">
              <a:spcBef>
                <a:spcPts val="1600"/>
              </a:spcBef>
              <a:buAutoNum type="arabicPeriod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é produzido o </a:t>
            </a:r>
            <a:r>
              <a:rPr lang="pt-BR" sz="20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bioetanol</a:t>
            </a:r>
            <a:r>
              <a:rPr lang="pt-BR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Qual o microrganismo envolvido no principal processo de sua produção? </a:t>
            </a:r>
          </a:p>
          <a:p>
            <a:pPr marL="609630" indent="-609630" algn="l" defTabSz="599470">
              <a:spcBef>
                <a:spcPts val="1600"/>
              </a:spcBef>
              <a:buFontTx/>
              <a:buAutoNum type="arabicPeriod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Como linhagens de levedura recombinantes poderão vir a ser empregadas em processos futuros de produção de </a:t>
            </a:r>
            <a:r>
              <a:rPr lang="pt-BR" sz="2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bioetanol</a:t>
            </a:r>
            <a:r>
              <a:rPr lang="pt-BR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partir de fontes alternativas de biomassa? </a:t>
            </a:r>
          </a:p>
        </p:txBody>
      </p:sp>
      <p:sp>
        <p:nvSpPr>
          <p:cNvPr id="5" name="Bacteriófagos">
            <a:extLst>
              <a:ext uri="{FF2B5EF4-FFF2-40B4-BE49-F238E27FC236}">
                <a16:creationId xmlns:a16="http://schemas.microsoft.com/office/drawing/2014/main" id="{A7CC0A07-97F1-C24A-BB30-0176228E4743}"/>
              </a:ext>
            </a:extLst>
          </p:cNvPr>
          <p:cNvSpPr txBox="1"/>
          <p:nvPr/>
        </p:nvSpPr>
        <p:spPr>
          <a:xfrm rot="21229506">
            <a:off x="12587546" y="8890926"/>
            <a:ext cx="4732603" cy="629235"/>
          </a:xfrm>
          <a:prstGeom prst="rect">
            <a:avLst/>
          </a:prstGeom>
          <a:solidFill>
            <a:srgbClr val="73FDFF">
              <a:alpha val="3122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200" dirty="0"/>
              <a:t>Obrigada por sua atenção ! </a:t>
            </a:r>
            <a:endParaRPr sz="3200" dirty="0"/>
          </a:p>
        </p:txBody>
      </p:sp>
      <p:sp>
        <p:nvSpPr>
          <p:cNvPr id="6" name="4.2. Indústria Química:…">
            <a:extLst>
              <a:ext uri="{FF2B5EF4-FFF2-40B4-BE49-F238E27FC236}">
                <a16:creationId xmlns:a16="http://schemas.microsoft.com/office/drawing/2014/main" id="{C764F441-094A-4645-9349-D8F8EB38E3DB}"/>
              </a:ext>
            </a:extLst>
          </p:cNvPr>
          <p:cNvSpPr txBox="1"/>
          <p:nvPr/>
        </p:nvSpPr>
        <p:spPr>
          <a:xfrm>
            <a:off x="6980243" y="5331870"/>
            <a:ext cx="9399041" cy="3419743"/>
          </a:xfrm>
          <a:prstGeom prst="rect">
            <a:avLst/>
          </a:prstGeom>
          <a:solidFill>
            <a:srgbClr val="F9FFFF"/>
          </a:solidFill>
          <a:ln w="38100">
            <a:solidFill>
              <a:srgbClr val="00F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anchor="ctr">
            <a:spAutoFit/>
          </a:bodyPr>
          <a:lstStyle/>
          <a:p>
            <a:pPr marL="457223" indent="-457223" algn="l" defTabSz="599470">
              <a:spcBef>
                <a:spcPts val="1600"/>
              </a:spcBef>
              <a:buFontTx/>
              <a:buAutoNum type="arabicPeriod" startAt="6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bomba de gasolina dos postos de Combustível do Brasil, qual é a porcentagem de </a:t>
            </a:r>
            <a:r>
              <a:rPr lang="pt-BR" sz="2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etanol</a:t>
            </a:r>
            <a:r>
              <a:rPr lang="pt-BR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 gasolina ?</a:t>
            </a:r>
          </a:p>
          <a:p>
            <a:pPr marL="457223" indent="-457223" algn="l" defTabSz="599470">
              <a:spcBef>
                <a:spcPts val="1600"/>
              </a:spcBef>
              <a:buFontTx/>
              <a:buAutoNum type="arabicPeriod" startAt="6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é produzido o </a:t>
            </a:r>
            <a:r>
              <a:rPr lang="pt-BR" sz="20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Biodiesel</a:t>
            </a:r>
            <a:r>
              <a:rPr lang="pt-BR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Microrganismos podem ser envolvidos no processo? </a:t>
            </a:r>
          </a:p>
          <a:p>
            <a:pPr marL="457223" indent="-457223" algn="l" defTabSz="599470">
              <a:spcBef>
                <a:spcPts val="1600"/>
              </a:spcBef>
              <a:buAutoNum type="arabicPeriod" startAt="6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 a porcentagem de Biodiesel/Diesel nas bombas de combustível dos postos de combustível no Brasil ?</a:t>
            </a:r>
          </a:p>
          <a:p>
            <a:pPr marL="457223" indent="-457223" algn="l" defTabSz="599470">
              <a:spcBef>
                <a:spcPts val="1600"/>
              </a:spcBef>
              <a:buAutoNum type="arabicPeriod" startAt="6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que significa o termo Biorrefinaria?</a:t>
            </a:r>
          </a:p>
          <a:p>
            <a:pPr marL="457223" indent="-457223" algn="l" defTabSz="599470">
              <a:spcBef>
                <a:spcPts val="1600"/>
              </a:spcBef>
              <a:buAutoNum type="arabicPeriod" startAt="6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Como a </a:t>
            </a:r>
            <a:r>
              <a:rPr lang="pt-BR" sz="2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Biomassa</a:t>
            </a:r>
            <a:r>
              <a:rPr lang="pt-BR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pode ser convertida em </a:t>
            </a:r>
            <a:r>
              <a:rPr lang="pt-BR" sz="2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Bioenergia</a:t>
            </a:r>
            <a:r>
              <a:rPr lang="pt-BR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41827148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CF223-37FD-0F9D-4864-5DCF61562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Logo">
            <a:extLst>
              <a:ext uri="{FF2B5EF4-FFF2-40B4-BE49-F238E27FC236}">
                <a16:creationId xmlns:a16="http://schemas.microsoft.com/office/drawing/2014/main" id="{1B736F59-1ACE-00F4-0331-0AE53F7634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7" y="3272585"/>
            <a:ext cx="1756615" cy="17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8" name="Picture 4" descr="Descrição da sigla ESG (Environmental Social and Governance). Fonte: Google.">
            <a:extLst>
              <a:ext uri="{FF2B5EF4-FFF2-40B4-BE49-F238E27FC236}">
                <a16:creationId xmlns:a16="http://schemas.microsoft.com/office/drawing/2014/main" id="{2722C8D3-B83E-52F6-2BAE-550FB8F38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7" y="2571750"/>
            <a:ext cx="4064306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782956-E917-C0E5-A214-CC828C485FD1}"/>
              </a:ext>
            </a:extLst>
          </p:cNvPr>
          <p:cNvSpPr txBox="1"/>
          <p:nvPr/>
        </p:nvSpPr>
        <p:spPr>
          <a:xfrm>
            <a:off x="204841" y="6824696"/>
            <a:ext cx="3837304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Figura: Descrição da sigla </a:t>
            </a:r>
            <a:r>
              <a:rPr lang="pt-BR" sz="1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pt-BR" sz="1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nvironmental </a:t>
            </a:r>
            <a:r>
              <a:rPr lang="pt-BR" sz="1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ocial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overnance). Fonte: Google.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0E47554-827C-97B9-F5BD-6ED380227B06}"/>
              </a:ext>
            </a:extLst>
          </p:cNvPr>
          <p:cNvSpPr txBox="1"/>
          <p:nvPr/>
        </p:nvSpPr>
        <p:spPr>
          <a:xfrm>
            <a:off x="4326065" y="7379078"/>
            <a:ext cx="3301368" cy="1169551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400" dirty="0"/>
              <a:t>Fonte: Costa et al.  </a:t>
            </a:r>
            <a:r>
              <a:rPr lang="pt-BR" sz="14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 NOVO MINDSET DO ESG  AÇÕES PARA MELHORIA DO MEIO AMBIENTE, </a:t>
            </a:r>
            <a:r>
              <a:rPr lang="pt-BR" sz="1400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May 2023, </a:t>
            </a:r>
            <a:r>
              <a:rPr lang="pt-BR" sz="1400" b="0" i="0" u="sng" dirty="0">
                <a:solidFill>
                  <a:srgbClr val="555555"/>
                </a:solidFill>
                <a:effectLst/>
                <a:latin typeface="inherit"/>
                <a:hlinkClick r:id="rId4"/>
              </a:rPr>
              <a:t>Revista Educa��o - UNG-Ser</a:t>
            </a:r>
            <a:r>
              <a:rPr lang="pt-BR" sz="1400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18(1):153. DOI:</a:t>
            </a:r>
            <a:r>
              <a:rPr lang="pt-BR" sz="1400" b="0" i="0" u="sng" dirty="0">
                <a:solidFill>
                  <a:srgbClr val="555555"/>
                </a:solidFill>
                <a:effectLst/>
                <a:latin typeface="inherit"/>
                <a:hlinkClick r:id="rId5"/>
              </a:rPr>
              <a:t>10.33947/1980-6469-v18n1-5146</a:t>
            </a:r>
            <a:endParaRPr lang="pt-BR" sz="1400" b="0" i="0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CB9F038-499D-8DD2-B5F3-CEC78E938389}"/>
              </a:ext>
            </a:extLst>
          </p:cNvPr>
          <p:cNvSpPr txBox="1"/>
          <p:nvPr/>
        </p:nvSpPr>
        <p:spPr>
          <a:xfrm>
            <a:off x="4262509" y="1038497"/>
            <a:ext cx="3364924" cy="63094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Aft>
                <a:spcPts val="800"/>
              </a:spcAft>
              <a:buNone/>
            </a:pPr>
            <a:r>
              <a:rPr lang="pt-BR" b="0" i="0" dirty="0">
                <a:solidFill>
                  <a:srgbClr val="000000"/>
                </a:solidFill>
                <a:effectLst/>
                <a:latin typeface="ff6"/>
              </a:rPr>
              <a:t>Aliado às práticas de </a:t>
            </a:r>
            <a:r>
              <a:rPr lang="pt-BR" b="1" i="0" dirty="0">
                <a:solidFill>
                  <a:srgbClr val="0432FF"/>
                </a:solidFill>
                <a:effectLst/>
                <a:latin typeface="ff6"/>
              </a:rPr>
              <a:t>ESG</a:t>
            </a:r>
            <a:r>
              <a:rPr lang="pt-BR" b="0" i="0" dirty="0">
                <a:solidFill>
                  <a:srgbClr val="000000"/>
                </a:solidFill>
                <a:effectLst/>
                <a:latin typeface="ff6"/>
              </a:rPr>
              <a:t>, os Objetivos de </a:t>
            </a:r>
            <a:r>
              <a:rPr lang="pt-BR" b="0" i="0" dirty="0">
                <a:solidFill>
                  <a:srgbClr val="0432FF"/>
                </a:solidFill>
                <a:effectLst/>
                <a:latin typeface="ff6"/>
              </a:rPr>
              <a:t>Desenvolvimento Sustentável </a:t>
            </a:r>
            <a:r>
              <a:rPr lang="pt-BR" b="0" i="0" dirty="0">
                <a:solidFill>
                  <a:srgbClr val="000000"/>
                </a:solidFill>
                <a:effectLst/>
                <a:latin typeface="ff6"/>
              </a:rPr>
              <a:t>são um apelo global à ação para:</a:t>
            </a:r>
          </a:p>
          <a:p>
            <a:pPr marL="342900" indent="-342900" algn="l">
              <a:spcAft>
                <a:spcPts val="800"/>
              </a:spcAft>
              <a:buFontTx/>
              <a:buChar char="-"/>
            </a:pPr>
            <a:r>
              <a:rPr lang="pt-BR" b="1" dirty="0">
                <a:solidFill>
                  <a:srgbClr val="0432FF"/>
                </a:solidFill>
                <a:latin typeface="ff6"/>
              </a:rPr>
              <a:t>A</a:t>
            </a:r>
            <a:r>
              <a:rPr lang="pt-BR" b="1" i="0" dirty="0">
                <a:solidFill>
                  <a:srgbClr val="0432FF"/>
                </a:solidFill>
                <a:effectLst/>
                <a:latin typeface="ff6"/>
              </a:rPr>
              <a:t>cabar com a pobreza (Social</a:t>
            </a:r>
            <a:r>
              <a:rPr lang="pt-BR" b="0" i="0" dirty="0">
                <a:solidFill>
                  <a:srgbClr val="000000"/>
                </a:solidFill>
                <a:effectLst/>
                <a:latin typeface="ff6"/>
              </a:rPr>
              <a:t>), </a:t>
            </a:r>
          </a:p>
          <a:p>
            <a:pPr marL="342900" indent="-342900" algn="l">
              <a:spcAft>
                <a:spcPts val="800"/>
              </a:spcAft>
              <a:buFontTx/>
              <a:buChar char="-"/>
            </a:pPr>
            <a:r>
              <a:rPr lang="pt-BR" dirty="0">
                <a:solidFill>
                  <a:srgbClr val="009193"/>
                </a:solidFill>
                <a:latin typeface="ff6"/>
              </a:rPr>
              <a:t>P</a:t>
            </a:r>
            <a:r>
              <a:rPr lang="pt-BR" b="0" i="0" dirty="0">
                <a:solidFill>
                  <a:srgbClr val="009193"/>
                </a:solidFill>
                <a:effectLst/>
                <a:latin typeface="ff6"/>
              </a:rPr>
              <a:t>roteger o meio ambiente e o clima (Meio ambiente)</a:t>
            </a:r>
            <a:r>
              <a:rPr lang="pt-BR" b="0" i="0" dirty="0">
                <a:solidFill>
                  <a:srgbClr val="000000"/>
                </a:solidFill>
                <a:effectLst/>
                <a:latin typeface="ff6"/>
              </a:rPr>
              <a:t> e </a:t>
            </a:r>
          </a:p>
          <a:p>
            <a:pPr marL="342900" indent="-342900" algn="l">
              <a:spcAft>
                <a:spcPts val="800"/>
              </a:spcAft>
              <a:buFontTx/>
              <a:buChar char="-"/>
            </a:pPr>
            <a:r>
              <a:rPr lang="pt-BR" dirty="0">
                <a:solidFill>
                  <a:srgbClr val="7030A0"/>
                </a:solidFill>
                <a:latin typeface="ff6"/>
              </a:rPr>
              <a:t>G</a:t>
            </a:r>
            <a:r>
              <a:rPr lang="pt-BR" b="0" i="0" dirty="0">
                <a:solidFill>
                  <a:srgbClr val="7030A0"/>
                </a:solidFill>
                <a:effectLst/>
                <a:latin typeface="ff6"/>
              </a:rPr>
              <a:t>arantir que as pessoas, em todos os lugares, possam desfrutar de paz e de prosperidade (Governança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3EB5135-99E5-EECF-F016-AD5DFB1480A6}"/>
              </a:ext>
            </a:extLst>
          </p:cNvPr>
          <p:cNvSpPr txBox="1"/>
          <p:nvPr/>
        </p:nvSpPr>
        <p:spPr>
          <a:xfrm>
            <a:off x="8033836" y="483495"/>
            <a:ext cx="7687271" cy="27392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2800" b="1" i="0" dirty="0">
                <a:solidFill>
                  <a:srgbClr val="0432FF"/>
                </a:solidFill>
                <a:effectLst/>
                <a:latin typeface="ff4"/>
              </a:rPr>
              <a:t>ODS</a:t>
            </a:r>
            <a:r>
              <a:rPr lang="pt-BR" b="0" i="0" dirty="0">
                <a:solidFill>
                  <a:srgbClr val="0432FF"/>
                </a:solidFill>
                <a:effectLst/>
                <a:latin typeface="ff4"/>
              </a:rPr>
              <a:t> </a:t>
            </a:r>
            <a:r>
              <a:rPr lang="pt-BR" b="0" i="0" dirty="0">
                <a:solidFill>
                  <a:srgbClr val="000000"/>
                </a:solidFill>
                <a:effectLst/>
                <a:latin typeface="ff4"/>
              </a:rPr>
              <a:t>- Objetivos Desenvolvimento Sustentável.</a:t>
            </a:r>
            <a:r>
              <a:rPr lang="pt-BR" b="0" i="0" dirty="0">
                <a:solidFill>
                  <a:srgbClr val="000000"/>
                </a:solidFill>
                <a:effectLst/>
                <a:latin typeface="ff6"/>
              </a:rPr>
              <a:t> </a:t>
            </a:r>
          </a:p>
          <a:p>
            <a:pPr algn="l">
              <a:buNone/>
            </a:pPr>
            <a:endParaRPr lang="pt-BR" dirty="0">
              <a:latin typeface="ff6"/>
            </a:endParaRPr>
          </a:p>
          <a:p>
            <a:pPr algn="just">
              <a:buNone/>
            </a:pPr>
            <a:r>
              <a:rPr lang="pt-BR" b="0" i="0" dirty="0">
                <a:solidFill>
                  <a:srgbClr val="000000"/>
                </a:solidFill>
                <a:effectLst/>
                <a:latin typeface="ff6"/>
              </a:rPr>
              <a:t>Lançado em </a:t>
            </a:r>
            <a:r>
              <a:rPr lang="pt-BR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ff6"/>
              </a:rPr>
              <a:t>2015</a:t>
            </a:r>
            <a:r>
              <a:rPr lang="pt-BR" b="0" i="0" dirty="0">
                <a:solidFill>
                  <a:srgbClr val="000000"/>
                </a:solidFill>
                <a:effectLst/>
                <a:latin typeface="ff6"/>
              </a:rPr>
              <a:t>, os ODS devem orientar as políticas nacionais e as atividades de cooperação internacional. O documento prevê </a:t>
            </a:r>
            <a:r>
              <a:rPr lang="pt-BR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ff6"/>
              </a:rPr>
              <a:t>17 focos </a:t>
            </a:r>
            <a:r>
              <a:rPr lang="pt-BR" b="0" i="0" dirty="0">
                <a:solidFill>
                  <a:srgbClr val="000000"/>
                </a:solidFill>
                <a:effectLst/>
                <a:latin typeface="ff6"/>
              </a:rPr>
              <a:t>com </a:t>
            </a:r>
            <a:r>
              <a:rPr lang="pt-BR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ff6"/>
              </a:rPr>
              <a:t>169 metas </a:t>
            </a:r>
            <a:r>
              <a:rPr lang="pt-BR" b="0" i="0" dirty="0">
                <a:solidFill>
                  <a:srgbClr val="000000"/>
                </a:solidFill>
                <a:effectLst/>
                <a:latin typeface="ff6"/>
              </a:rPr>
              <a:t>estabelecidas pela </a:t>
            </a:r>
            <a:r>
              <a:rPr lang="pt-BR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ff6"/>
              </a:rPr>
              <a:t>ONU</a:t>
            </a:r>
            <a:r>
              <a:rPr lang="pt-BR" b="0" i="0" dirty="0">
                <a:solidFill>
                  <a:srgbClr val="000000"/>
                </a:solidFill>
                <a:effectLst/>
                <a:latin typeface="ff6"/>
              </a:rPr>
              <a:t>.    </a:t>
            </a:r>
          </a:p>
          <a:p>
            <a:pPr algn="just">
              <a:buNone/>
            </a:pPr>
            <a:r>
              <a:rPr lang="pt-BR" b="0" i="0" dirty="0">
                <a:solidFill>
                  <a:srgbClr val="000000"/>
                </a:solidFill>
                <a:effectLst/>
                <a:latin typeface="ff6"/>
              </a:rPr>
              <a:t>Envolve </a:t>
            </a:r>
            <a:r>
              <a:rPr lang="pt-BR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ff6"/>
              </a:rPr>
              <a:t>193 países </a:t>
            </a:r>
            <a:r>
              <a:rPr lang="pt-BR" b="0" i="0" dirty="0">
                <a:solidFill>
                  <a:srgbClr val="000000"/>
                </a:solidFill>
                <a:effectLst/>
                <a:latin typeface="ff6"/>
              </a:rPr>
              <a:t>e a </a:t>
            </a:r>
            <a:r>
              <a:rPr lang="pt-BR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ff6"/>
              </a:rPr>
              <a:t>sociedade civil</a:t>
            </a:r>
            <a:r>
              <a:rPr lang="pt-BR" b="1" i="0" dirty="0">
                <a:solidFill>
                  <a:srgbClr val="000000"/>
                </a:solidFill>
                <a:effectLst/>
                <a:latin typeface="ff6"/>
              </a:rPr>
              <a:t> </a:t>
            </a:r>
            <a:r>
              <a:rPr lang="pt-BR" b="0" i="0" dirty="0">
                <a:solidFill>
                  <a:srgbClr val="000000"/>
                </a:solidFill>
                <a:effectLst/>
                <a:latin typeface="ff6"/>
              </a:rPr>
              <a:t>com </a:t>
            </a:r>
            <a:r>
              <a:rPr lang="pt-BR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ff6"/>
              </a:rPr>
              <a:t>metas para 2030</a:t>
            </a:r>
          </a:p>
        </p:txBody>
      </p:sp>
      <p:pic>
        <p:nvPicPr>
          <p:cNvPr id="3074" name="Picture 2" descr="ODS | GT Agenda 2030">
            <a:extLst>
              <a:ext uri="{FF2B5EF4-FFF2-40B4-BE49-F238E27FC236}">
                <a16:creationId xmlns:a16="http://schemas.microsoft.com/office/drawing/2014/main" id="{9A664103-4DBD-0247-2DE0-C04191E98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t="8794" r="3437" b="7382"/>
          <a:stretch/>
        </p:blipFill>
        <p:spPr bwMode="auto">
          <a:xfrm>
            <a:off x="8033836" y="3441934"/>
            <a:ext cx="8861841" cy="53279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9">
            <a:extLst>
              <a:ext uri="{FF2B5EF4-FFF2-40B4-BE49-F238E27FC236}">
                <a16:creationId xmlns:a16="http://schemas.microsoft.com/office/drawing/2014/main" id="{7D823629-4935-ED3E-0022-E74091C677E0}"/>
              </a:ext>
            </a:extLst>
          </p:cNvPr>
          <p:cNvSpPr/>
          <p:nvPr/>
        </p:nvSpPr>
        <p:spPr>
          <a:xfrm>
            <a:off x="7706945" y="4162654"/>
            <a:ext cx="326891" cy="406542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3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/>
            <a:endParaRPr lang="en-US" sz="320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302F0DE-F9D1-0157-28F3-47A2CA834DBB}"/>
              </a:ext>
            </a:extLst>
          </p:cNvPr>
          <p:cNvSpPr txBox="1"/>
          <p:nvPr/>
        </p:nvSpPr>
        <p:spPr>
          <a:xfrm>
            <a:off x="125329" y="6516919"/>
            <a:ext cx="65480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400" dirty="0">
                <a:highlight>
                  <a:srgbClr val="FFFF00"/>
                </a:highlight>
              </a:rPr>
              <a:t>2004</a:t>
            </a:r>
            <a:endParaRPr lang="pt-BR" sz="14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0B96C1F-01A2-CEA4-3C98-5DE6C9FE469C}"/>
              </a:ext>
            </a:extLst>
          </p:cNvPr>
          <p:cNvSpPr txBox="1"/>
          <p:nvPr/>
        </p:nvSpPr>
        <p:spPr>
          <a:xfrm>
            <a:off x="8033836" y="8769913"/>
            <a:ext cx="86741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dirty="0"/>
              <a:t>Fonte: </a:t>
            </a:r>
            <a:r>
              <a:rPr lang="pt-BR" dirty="0">
                <a:hlinkClick r:id="rId7"/>
              </a:rPr>
              <a:t>https://gtagenda2030.org.br/ods/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709630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857" y="-1015680"/>
            <a:ext cx="10038788" cy="3724944"/>
          </a:xfrm>
          <a:prstGeom prst="rect">
            <a:avLst/>
          </a:prstGeom>
          <a:solidFill>
            <a:srgbClr val="476841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61" hangingPunct="1"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Bacteriófagos">
            <a:extLst>
              <a:ext uri="{FF2B5EF4-FFF2-40B4-BE49-F238E27FC236}">
                <a16:creationId xmlns:a16="http://schemas.microsoft.com/office/drawing/2014/main" id="{DF71CC5A-7C38-F04C-8D5B-1B9C26E1937F}"/>
              </a:ext>
            </a:extLst>
          </p:cNvPr>
          <p:cNvSpPr txBox="1"/>
          <p:nvPr/>
        </p:nvSpPr>
        <p:spPr>
          <a:xfrm>
            <a:off x="745630" y="-1"/>
            <a:ext cx="8494623" cy="23877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121924" tIns="60962" rIns="121924" bIns="60962" rtlCol="0" anchor="ctr">
            <a:norm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219261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 b="0"/>
            </a:pPr>
            <a:r>
              <a:rPr lang="en-US" sz="5867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BioCombustíveis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776EB4-9EBE-084C-8299-B8672CE5AA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4" r="12722"/>
          <a:stretch/>
        </p:blipFill>
        <p:spPr>
          <a:xfrm>
            <a:off x="457589" y="2497242"/>
            <a:ext cx="8204274" cy="6323618"/>
          </a:xfrm>
          <a:prstGeom prst="rect">
            <a:avLst/>
          </a:prstGeom>
        </p:spPr>
      </p:pic>
      <p:sp>
        <p:nvSpPr>
          <p:cNvPr id="2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8025" y="-1015681"/>
            <a:ext cx="6134649" cy="11784957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61" hangingPunct="1"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DE168-A42D-B644-AA6A-FDD164241942}"/>
              </a:ext>
            </a:extLst>
          </p:cNvPr>
          <p:cNvSpPr/>
          <p:nvPr/>
        </p:nvSpPr>
        <p:spPr>
          <a:xfrm>
            <a:off x="10934356" y="118773"/>
            <a:ext cx="5660277" cy="9032158"/>
          </a:xfrm>
          <a:prstGeom prst="rect">
            <a:avLst/>
          </a:prstGeom>
        </p:spPr>
        <p:txBody>
          <a:bodyPr vert="horz" lIns="121924" tIns="60962" rIns="121924" bIns="60962" rtlCol="0" anchor="ctr">
            <a:noAutofit/>
          </a:bodyPr>
          <a:lstStyle/>
          <a:p>
            <a:pPr algn="l" defTabSz="1219261" fontAlgn="base" hangingPunct="1">
              <a:lnSpc>
                <a:spcPct val="90000"/>
              </a:lnSpc>
              <a:spcAft>
                <a:spcPts val="1600"/>
              </a:spcAft>
            </a:pPr>
            <a:r>
              <a:rPr lang="pt-BR" sz="16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Vantagens</a:t>
            </a:r>
          </a:p>
          <a:p>
            <a:pPr algn="just" defTabSz="1219261" fontAlgn="base" hangingPunct="1">
              <a:lnSpc>
                <a:spcPct val="90000"/>
              </a:lnSpc>
              <a:spcAft>
                <a:spcPts val="1600"/>
              </a:spcAft>
            </a:pP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Os </a:t>
            </a:r>
            <a:r>
              <a:rPr lang="pt-BR" sz="1600" b="1" kern="1200" dirty="0">
                <a:solidFill>
                  <a:srgbClr val="00FA00"/>
                </a:solidFill>
                <a:latin typeface="+mn-lt"/>
                <a:ea typeface="+mn-ea"/>
                <a:cs typeface="+mn-cs"/>
              </a:rPr>
              <a:t>biocombustíveis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representam uma boa alternativa de  energia. Entre as principais vantagens do uso do biocombustível estão:</a:t>
            </a:r>
          </a:p>
          <a:p>
            <a:pPr marL="381019" indent="-381019" algn="just" defTabSz="1219261" fontAlgn="base" hangingPunct="1">
              <a:lnSpc>
                <a:spcPct val="90000"/>
              </a:lnSpc>
              <a:spcAft>
                <a:spcPts val="1600"/>
              </a:spcAft>
              <a:buFontTx/>
              <a:buChar char="-"/>
            </a:pP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 diversificação da oferta de combustíveis diante do possível </a:t>
            </a:r>
            <a:r>
              <a:rPr lang="pt-BR" sz="1600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esgotamento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das reservas de petróleo e, ainda,</a:t>
            </a:r>
          </a:p>
          <a:p>
            <a:pPr marL="381019" indent="-381019" algn="just" defTabSz="1219261" fontAlgn="base" hangingPunct="1">
              <a:lnSpc>
                <a:spcPct val="90000"/>
              </a:lnSpc>
              <a:spcAft>
                <a:spcPts val="1600"/>
              </a:spcAft>
              <a:buFontTx/>
              <a:buChar char="-"/>
            </a:pP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Contribuem para a </a:t>
            </a:r>
            <a:r>
              <a:rPr lang="pt-BR" sz="1600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redução do aquecimento global 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 </a:t>
            </a:r>
            <a:r>
              <a:rPr lang="pt-BR" sz="1600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efeito estufa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 Baixa emissão de CO</a:t>
            </a:r>
            <a:r>
              <a:rPr lang="pt-BR" sz="1600" kern="1200" baseline="-25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 na atmosfera; com produção 90% menor na comparação com as demais fontes de energia.</a:t>
            </a:r>
          </a:p>
          <a:p>
            <a:pPr algn="just" defTabSz="1219261" fontAlgn="base" hangingPunct="1">
              <a:lnSpc>
                <a:spcPct val="90000"/>
              </a:lnSpc>
              <a:spcAft>
                <a:spcPts val="1600"/>
              </a:spcAft>
            </a:pPr>
            <a:endParaRPr lang="pt-BR" sz="1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just" defTabSz="1219261" fontAlgn="base" hangingPunct="1">
              <a:lnSpc>
                <a:spcPct val="90000"/>
              </a:lnSpc>
              <a:spcAft>
                <a:spcPts val="1600"/>
              </a:spcAft>
            </a:pPr>
            <a:r>
              <a:rPr lang="pt-BR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 biomassa </a:t>
            </a:r>
            <a:r>
              <a:rPr lang="pt-BR" sz="1600" b="1" kern="1200" dirty="0">
                <a:solidFill>
                  <a:srgbClr val="00FA00"/>
                </a:solidFill>
                <a:latin typeface="+mn-lt"/>
                <a:ea typeface="+mn-ea"/>
                <a:cs typeface="+mn-cs"/>
              </a:rPr>
              <a:t>cana-de-açúcar</a:t>
            </a:r>
          </a:p>
          <a:p>
            <a:pPr algn="just" defTabSz="1219261" fontAlgn="base" hangingPunct="1">
              <a:lnSpc>
                <a:spcPct val="90000"/>
              </a:lnSpc>
              <a:spcAft>
                <a:spcPts val="1600"/>
              </a:spcAft>
            </a:pP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 Brasil conta com uma grande variedade de plantas que podem servir de </a:t>
            </a:r>
            <a:r>
              <a:rPr lang="pt-BR" sz="16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matéria-prim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 para produção de </a:t>
            </a:r>
            <a:r>
              <a:rPr lang="pt-BR" sz="1600" b="1" kern="1200" dirty="0">
                <a:solidFill>
                  <a:srgbClr val="00FA00"/>
                </a:solidFill>
                <a:latin typeface="+mn-lt"/>
                <a:ea typeface="+mn-ea"/>
                <a:cs typeface="+mn-cs"/>
              </a:rPr>
              <a:t>biocombustíveis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just" defTabSz="1219261" fontAlgn="base" hangingPunct="1">
              <a:lnSpc>
                <a:spcPct val="90000"/>
              </a:lnSpc>
              <a:spcAft>
                <a:spcPts val="1600"/>
              </a:spcAft>
            </a:pP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Dentre as várias possibilidades, temos a </a:t>
            </a:r>
            <a:r>
              <a:rPr lang="pt-BR" sz="16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cana-de-açúcar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6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que é a matéria prima que 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oferece a melhor taxa de conversão para a produção </a:t>
            </a:r>
            <a:r>
              <a:rPr lang="pt-BR" sz="16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 Bioetanol, 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pois</a:t>
            </a:r>
            <a:r>
              <a:rPr lang="pt-BR" sz="16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algn="just" defTabSz="1219261" fontAlgn="base" hangingPunct="1">
              <a:lnSpc>
                <a:spcPct val="90000"/>
              </a:lnSpc>
              <a:spcAft>
                <a:spcPts val="1600"/>
              </a:spcAft>
            </a:pPr>
            <a:r>
              <a:rPr lang="pt-BR" sz="16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-  O caldo da </a:t>
            </a:r>
            <a:r>
              <a:rPr lang="pt-BR" sz="1600" b="1" kern="1200" dirty="0">
                <a:solidFill>
                  <a:srgbClr val="00FA00"/>
                </a:solidFill>
                <a:latin typeface="+mn-lt"/>
                <a:ea typeface="+mn-ea"/>
                <a:cs typeface="+mn-cs"/>
              </a:rPr>
              <a:t>cana-de-açúcar</a:t>
            </a:r>
            <a:r>
              <a:rPr lang="pt-BR" sz="16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é rico em </a:t>
            </a:r>
            <a:r>
              <a:rPr lang="pt-BR" sz="1600" b="1" kern="1200" dirty="0">
                <a:solidFill>
                  <a:srgbClr val="00FA00"/>
                </a:solidFill>
                <a:latin typeface="+mn-lt"/>
                <a:ea typeface="+mn-ea"/>
                <a:cs typeface="+mn-cs"/>
              </a:rPr>
              <a:t>sacarose</a:t>
            </a:r>
            <a:r>
              <a:rPr lang="pt-BR" sz="16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Este açúcar pode ser fermentado diretamente pela levedura </a:t>
            </a:r>
            <a:r>
              <a:rPr lang="pt-BR" sz="1600" b="1" i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Saccharomyces cerevisiae  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resultando na produção de </a:t>
            </a:r>
            <a:r>
              <a:rPr lang="pt-BR" sz="1600" b="1" kern="1200" dirty="0">
                <a:solidFill>
                  <a:srgbClr val="00FA00"/>
                </a:solidFill>
                <a:latin typeface="+mn-lt"/>
                <a:ea typeface="+mn-ea"/>
                <a:cs typeface="+mn-cs"/>
              </a:rPr>
              <a:t>etanol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pPr algn="just" defTabSz="1219261" fontAlgn="base" hangingPunct="1">
              <a:lnSpc>
                <a:spcPct val="90000"/>
              </a:lnSpc>
              <a:spcAft>
                <a:spcPts val="1600"/>
              </a:spcAft>
            </a:pPr>
            <a:r>
              <a:rPr lang="pt-BR" sz="16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- Todas as partes </a:t>
            </a:r>
            <a:r>
              <a:rPr lang="pt-BR" sz="1600" b="1" kern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cana-de-açúcar</a:t>
            </a:r>
            <a:r>
              <a:rPr lang="pt-BR" sz="16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são aproveitadas no processo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: </a:t>
            </a:r>
            <a:r>
              <a:rPr lang="pt-BR" sz="1600" u="sng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 caldo 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para a produção do </a:t>
            </a:r>
            <a:r>
              <a:rPr lang="pt-BR" sz="16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etanol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e o </a:t>
            </a:r>
            <a:r>
              <a:rPr lang="pt-BR" sz="1600" u="sng" kern="1200" dirty="0">
                <a:solidFill>
                  <a:srgbClr val="FFFC00"/>
                </a:solidFill>
                <a:latin typeface="+mn-lt"/>
                <a:ea typeface="+mn-ea"/>
                <a:cs typeface="+mn-cs"/>
              </a:rPr>
              <a:t>bagaço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para a </a:t>
            </a:r>
            <a:r>
              <a:rPr lang="pt-BR" sz="1600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geração da </a:t>
            </a:r>
            <a:r>
              <a:rPr lang="pt-BR" sz="1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Energia 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necessária para fazer funcionar toda a </a:t>
            </a:r>
            <a:r>
              <a:rPr lang="pt-BR" sz="1600" u="sng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Usina </a:t>
            </a:r>
            <a:r>
              <a:rPr lang="pt-BR" sz="1600" u="sng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Sucro</a:t>
            </a:r>
            <a:r>
              <a:rPr lang="pt-BR" sz="1600" u="sng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-alcooleira</a:t>
            </a:r>
            <a:r>
              <a:rPr lang="pt-BR" sz="1600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deste os Biorreatores de Fermentação, Caldeiras de vapor para banhar os caules da planta, Destiladores do caldo fermentado, Concentradores de mosto que ficam armazenados na entressafra.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D6717-D5A0-654C-946C-B9C4CA69D599}"/>
              </a:ext>
            </a:extLst>
          </p:cNvPr>
          <p:cNvSpPr/>
          <p:nvPr/>
        </p:nvSpPr>
        <p:spPr>
          <a:xfrm>
            <a:off x="457589" y="8930326"/>
            <a:ext cx="9572684" cy="44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67" b="1" dirty="0">
                <a:solidFill>
                  <a:schemeClr val="accent3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Cana-de-açúcar:</a:t>
            </a:r>
            <a:r>
              <a:rPr lang="pt-BR" sz="2267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principal fonte de produção de biocombustível (bioetanol) no Brasil.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75F46D-1F0F-0D4C-9817-54C7269E0572}"/>
              </a:ext>
            </a:extLst>
          </p:cNvPr>
          <p:cNvSpPr txBox="1"/>
          <p:nvPr/>
        </p:nvSpPr>
        <p:spPr>
          <a:xfrm>
            <a:off x="2733343" y="1469156"/>
            <a:ext cx="2768924" cy="711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7735" tIns="67735" rIns="67735" bIns="67735" numCol="1" spcCol="38100" rtlCol="0" anchor="ctr">
            <a:spAutoFit/>
          </a:bodyPr>
          <a:lstStyle/>
          <a:p>
            <a:pPr defTabSz="778972"/>
            <a:r>
              <a:rPr lang="pt-BR" sz="3734" dirty="0">
                <a:solidFill>
                  <a:schemeClr val="bg1"/>
                </a:solidFill>
              </a:rPr>
              <a:t>1. Bioetanol</a:t>
            </a:r>
          </a:p>
        </p:txBody>
      </p:sp>
    </p:spTree>
    <p:extLst>
      <p:ext uri="{BB962C8B-B14F-4D97-AF65-F5344CB8AC3E}">
        <p14:creationId xmlns:p14="http://schemas.microsoft.com/office/powerpoint/2010/main" val="114440215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teriófagos">
            <a:extLst>
              <a:ext uri="{FF2B5EF4-FFF2-40B4-BE49-F238E27FC236}">
                <a16:creationId xmlns:a16="http://schemas.microsoft.com/office/drawing/2014/main" id="{7D898ED1-832C-3A43-9761-FFD61E1A13FA}"/>
              </a:ext>
            </a:extLst>
          </p:cNvPr>
          <p:cNvSpPr txBox="1"/>
          <p:nvPr/>
        </p:nvSpPr>
        <p:spPr>
          <a:xfrm>
            <a:off x="583232" y="28612"/>
            <a:ext cx="2834647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ED236C-01B5-6442-B903-DB282C14FB05}"/>
              </a:ext>
            </a:extLst>
          </p:cNvPr>
          <p:cNvSpPr/>
          <p:nvPr/>
        </p:nvSpPr>
        <p:spPr>
          <a:xfrm>
            <a:off x="242210" y="5413305"/>
            <a:ext cx="16855841" cy="43197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endParaRPr lang="pt-BR" sz="2667" dirty="0">
              <a:solidFill>
                <a:schemeClr val="tx1"/>
              </a:solidFill>
              <a:latin typeface="NewsGothicMt"/>
            </a:endParaRPr>
          </a:p>
          <a:p>
            <a:pPr algn="just"/>
            <a:endParaRPr lang="pt-BR" sz="2667" dirty="0">
              <a:solidFill>
                <a:schemeClr val="tx1"/>
              </a:solidFill>
              <a:latin typeface="NewsGothicMt"/>
            </a:endParaRPr>
          </a:p>
          <a:p>
            <a:pPr algn="just"/>
            <a:endParaRPr lang="pt-BR" sz="2667" dirty="0">
              <a:solidFill>
                <a:schemeClr val="tx1"/>
              </a:solidFill>
              <a:latin typeface="NewsGothicMt"/>
            </a:endParaRPr>
          </a:p>
          <a:p>
            <a:pPr algn="just"/>
            <a:endParaRPr lang="pt-BR" sz="2667" dirty="0">
              <a:solidFill>
                <a:schemeClr val="tx1"/>
              </a:solidFill>
              <a:latin typeface="NewsGothicMt"/>
            </a:endParaRPr>
          </a:p>
          <a:p>
            <a:pPr algn="just"/>
            <a:endParaRPr lang="pt-BR" sz="1067" dirty="0">
              <a:solidFill>
                <a:schemeClr val="tx1"/>
              </a:solidFill>
              <a:latin typeface="NewsGothicMt"/>
            </a:endParaRPr>
          </a:p>
          <a:p>
            <a:pPr algn="just"/>
            <a:endParaRPr lang="pt-BR" sz="2667" dirty="0">
              <a:solidFill>
                <a:schemeClr val="tx1"/>
              </a:solidFill>
              <a:latin typeface="NewsGothicMt"/>
            </a:endParaRPr>
          </a:p>
          <a:p>
            <a:pPr algn="just"/>
            <a:endParaRPr lang="pt-BR" sz="2667" dirty="0">
              <a:solidFill>
                <a:schemeClr val="tx1"/>
              </a:solidFill>
              <a:latin typeface="NewsGothicMt"/>
            </a:endParaRPr>
          </a:p>
          <a:p>
            <a:pPr algn="just"/>
            <a:endParaRPr lang="pt-BR" sz="1067" dirty="0">
              <a:solidFill>
                <a:schemeClr val="tx1"/>
              </a:solidFill>
              <a:latin typeface="NewsGothicMt"/>
            </a:endParaRPr>
          </a:p>
          <a:p>
            <a:pPr algn="just"/>
            <a:endParaRPr lang="pt-BR" sz="1067" dirty="0">
              <a:solidFill>
                <a:schemeClr val="tx1"/>
              </a:solidFill>
              <a:latin typeface="NewsGothicMt"/>
            </a:endParaRPr>
          </a:p>
          <a:p>
            <a:pPr algn="just"/>
            <a:r>
              <a:rPr lang="pt-BR" dirty="0">
                <a:solidFill>
                  <a:schemeClr val="tx1"/>
                </a:solidFill>
                <a:latin typeface="+mn-ea"/>
                <a:ea typeface="+mn-ea"/>
              </a:rPr>
              <a:t>A levedura </a:t>
            </a:r>
            <a:r>
              <a:rPr lang="pt-BR" i="1" dirty="0">
                <a:solidFill>
                  <a:schemeClr val="tx1"/>
                </a:solidFill>
                <a:latin typeface="+mn-ea"/>
                <a:ea typeface="+mn-ea"/>
              </a:rPr>
              <a:t>Saccharomyces cerevisiae </a:t>
            </a:r>
            <a:r>
              <a:rPr lang="pt-BR" dirty="0">
                <a:solidFill>
                  <a:schemeClr val="tx1"/>
                </a:solidFill>
                <a:latin typeface="+mn-ea"/>
                <a:ea typeface="+mn-ea"/>
              </a:rPr>
              <a:t>tem a enzima </a:t>
            </a:r>
            <a:r>
              <a:rPr lang="pt-BR" b="1" dirty="0">
                <a:solidFill>
                  <a:schemeClr val="tx1"/>
                </a:solidFill>
                <a:latin typeface="+mn-ea"/>
                <a:ea typeface="+mn-ea"/>
              </a:rPr>
              <a:t>invertase</a:t>
            </a:r>
            <a:r>
              <a:rPr lang="pt-BR" dirty="0">
                <a:solidFill>
                  <a:schemeClr val="tx1"/>
                </a:solidFill>
                <a:latin typeface="+mn-ea"/>
                <a:ea typeface="+mn-ea"/>
              </a:rPr>
              <a:t>.  Nas dornas de fermentação das usinas Sucro-alcooleiras esta levedura realiza a fermentação de um mosto com aproximadamente 180 - 200 </a:t>
            </a:r>
            <a:r>
              <a:rPr lang="pt-BR" dirty="0" err="1">
                <a:solidFill>
                  <a:schemeClr val="tx1"/>
                </a:solidFill>
                <a:latin typeface="+mn-ea"/>
                <a:ea typeface="+mn-ea"/>
              </a:rPr>
              <a:t>g</a:t>
            </a:r>
            <a:r>
              <a:rPr lang="pt-BR" dirty="0">
                <a:solidFill>
                  <a:schemeClr val="tx1"/>
                </a:solidFill>
                <a:latin typeface="+mn-ea"/>
                <a:ea typeface="+mn-ea"/>
              </a:rPr>
              <a:t>/L de sacarose e produz um fermentado com aproximadamente 10% de etanol. O etanol nesta concentração pode ser purificado por destilação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CDFF47-982E-E94A-926B-7D2947C42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655" y="1693087"/>
            <a:ext cx="6213379" cy="1799225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A2A0C8-F067-F749-A1E7-5184B123ECA8}"/>
              </a:ext>
            </a:extLst>
          </p:cNvPr>
          <p:cNvSpPr/>
          <p:nvPr/>
        </p:nvSpPr>
        <p:spPr>
          <a:xfrm>
            <a:off x="2764655" y="4028995"/>
            <a:ext cx="1168732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" sz="1800" b="1" dirty="0">
                <a:solidFill>
                  <a:schemeClr val="tx1"/>
                </a:solidFill>
                <a:latin typeface="NewsGothicMt"/>
              </a:rPr>
              <a:t>                                                                      </a:t>
            </a:r>
            <a:r>
              <a:rPr lang="pt" sz="2000" b="1" dirty="0">
                <a:solidFill>
                  <a:schemeClr val="tx1"/>
                </a:solidFill>
                <a:latin typeface="NewsGothicMt"/>
              </a:rPr>
              <a:t>açúcar invertido</a:t>
            </a:r>
            <a:r>
              <a:rPr lang="pt" sz="2000" dirty="0">
                <a:solidFill>
                  <a:schemeClr val="tx1"/>
                </a:solidFill>
                <a:latin typeface="NewsGothicMt"/>
              </a:rPr>
              <a:t>: </a:t>
            </a:r>
          </a:p>
          <a:p>
            <a:pPr algn="just"/>
            <a:r>
              <a:rPr lang="pt-BR" sz="1800" dirty="0">
                <a:solidFill>
                  <a:schemeClr val="tx1"/>
                </a:solidFill>
                <a:latin typeface="+mn-lt"/>
              </a:rPr>
              <a:t>Produto obtido da hidrólise da sacarose.  É muito usado em indústrias de doces, pois a combinação glicose e frutose tem um sabor muito mais adocicado do que o açúcar comum (sacarose).</a:t>
            </a:r>
            <a:r>
              <a:rPr lang="pt" sz="1800" dirty="0">
                <a:solidFill>
                  <a:schemeClr val="tx1"/>
                </a:solidFill>
                <a:latin typeface="+mn-lt"/>
              </a:rPr>
              <a:t> </a:t>
            </a:r>
            <a:endParaRPr lang="pt-BR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7D736A07-893B-D54C-83FE-57CFDE3EDE6D}"/>
              </a:ext>
            </a:extLst>
          </p:cNvPr>
          <p:cNvSpPr/>
          <p:nvPr/>
        </p:nvSpPr>
        <p:spPr>
          <a:xfrm rot="5400000">
            <a:off x="7181686" y="2134994"/>
            <a:ext cx="370432" cy="3222263"/>
          </a:xfrm>
          <a:prstGeom prst="rightBrace">
            <a:avLst>
              <a:gd name="adj1" fmla="val 0"/>
              <a:gd name="adj2" fmla="val 49999"/>
            </a:avLst>
          </a:prstGeom>
          <a:noFill/>
          <a:ln w="5715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22" tIns="60961" rIns="121922" bIns="60961" numCol="1" spcCol="38100" rtlCol="0" anchor="t">
            <a:noAutofit/>
          </a:bodyPr>
          <a:lstStyle/>
          <a:p>
            <a:pPr algn="l" defTabSz="1219261" latinLnBrk="1"/>
            <a:endParaRPr lang="pt-BR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F76C74-0057-9845-91E0-D47EF4327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230" y="5409703"/>
            <a:ext cx="12875605" cy="23278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A7C7FE8-8279-8240-B3C3-79C205536519}"/>
              </a:ext>
            </a:extLst>
          </p:cNvPr>
          <p:cNvSpPr/>
          <p:nvPr/>
        </p:nvSpPr>
        <p:spPr>
          <a:xfrm>
            <a:off x="2540229" y="7497156"/>
            <a:ext cx="12875605" cy="6669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3734" dirty="0">
                <a:solidFill>
                  <a:srgbClr val="444444"/>
                </a:solidFill>
                <a:latin typeface="NewsGothicMt"/>
              </a:rPr>
              <a:t>         </a:t>
            </a:r>
            <a:r>
              <a:rPr lang="pt-BR" sz="3734" b="1" dirty="0">
                <a:solidFill>
                  <a:srgbClr val="444444"/>
                </a:solidFill>
                <a:latin typeface="NewsGothicMt"/>
              </a:rPr>
              <a:t>100 </a:t>
            </a:r>
            <a:r>
              <a:rPr lang="pt-BR" sz="3734" b="1" dirty="0" err="1">
                <a:solidFill>
                  <a:srgbClr val="444444"/>
                </a:solidFill>
                <a:latin typeface="NewsGothicMt"/>
              </a:rPr>
              <a:t>g</a:t>
            </a:r>
            <a:r>
              <a:rPr lang="pt-BR" sz="3734" b="1" dirty="0">
                <a:solidFill>
                  <a:srgbClr val="444444"/>
                </a:solidFill>
                <a:latin typeface="NewsGothicMt"/>
              </a:rPr>
              <a:t> </a:t>
            </a:r>
            <a:r>
              <a:rPr lang="pt-BR" sz="3734" dirty="0">
                <a:solidFill>
                  <a:srgbClr val="444444"/>
                </a:solidFill>
                <a:latin typeface="NewsGothicMt"/>
              </a:rPr>
              <a:t>                     </a:t>
            </a:r>
            <a:r>
              <a:rPr lang="pt-BR" sz="3200" b="1" dirty="0">
                <a:solidFill>
                  <a:srgbClr val="444444"/>
                </a:solidFill>
                <a:latin typeface="NewsGothicMt"/>
              </a:rPr>
              <a:t>  </a:t>
            </a:r>
            <a:r>
              <a:rPr lang="pt-BR" sz="3734" b="1" dirty="0">
                <a:solidFill>
                  <a:srgbClr val="444444"/>
                </a:solidFill>
                <a:latin typeface="NewsGothicMt"/>
              </a:rPr>
              <a:t>51,1 </a:t>
            </a:r>
            <a:r>
              <a:rPr lang="pt-BR" sz="3734" b="1" dirty="0" err="1">
                <a:solidFill>
                  <a:srgbClr val="444444"/>
                </a:solidFill>
                <a:latin typeface="NewsGothicMt"/>
              </a:rPr>
              <a:t>g</a:t>
            </a:r>
            <a:r>
              <a:rPr lang="pt-BR" sz="3734" b="1" dirty="0">
                <a:solidFill>
                  <a:srgbClr val="444444"/>
                </a:solidFill>
                <a:latin typeface="NewsGothicMt"/>
              </a:rPr>
              <a:t>                +            48,9 </a:t>
            </a:r>
            <a:r>
              <a:rPr lang="pt-BR" sz="3734" b="1" dirty="0" err="1">
                <a:solidFill>
                  <a:srgbClr val="444444"/>
                </a:solidFill>
                <a:latin typeface="NewsGothicMt"/>
              </a:rPr>
              <a:t>g</a:t>
            </a:r>
            <a:r>
              <a:rPr lang="pt-BR" sz="2667" dirty="0">
                <a:solidFill>
                  <a:srgbClr val="444444"/>
                </a:solidFill>
                <a:latin typeface="NewsGothicMt"/>
              </a:rPr>
              <a:t>	</a:t>
            </a:r>
            <a:endParaRPr lang="pt-BR" sz="2667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876067-445C-8B4E-95EF-53E5F2BED34E}"/>
              </a:ext>
            </a:extLst>
          </p:cNvPr>
          <p:cNvCxnSpPr>
            <a:cxnSpLocks/>
          </p:cNvCxnSpPr>
          <p:nvPr/>
        </p:nvCxnSpPr>
        <p:spPr>
          <a:xfrm>
            <a:off x="5432829" y="7968485"/>
            <a:ext cx="1243145" cy="0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45BF9A2-4D45-0D49-9748-248BF55BB32C}"/>
              </a:ext>
            </a:extLst>
          </p:cNvPr>
          <p:cNvSpPr/>
          <p:nvPr/>
        </p:nvSpPr>
        <p:spPr>
          <a:xfrm>
            <a:off x="583232" y="890112"/>
            <a:ext cx="7328653" cy="5027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667" b="1" dirty="0">
                <a:solidFill>
                  <a:schemeClr val="tx1"/>
                </a:solidFill>
                <a:latin typeface="NewsGothicMt"/>
              </a:rPr>
              <a:t>Sacarose de cana-de-açúcar</a:t>
            </a:r>
            <a:r>
              <a:rPr lang="pt-BR" sz="2667" dirty="0">
                <a:solidFill>
                  <a:schemeClr val="tx1"/>
                </a:solidFill>
                <a:latin typeface="NewsGothicMt"/>
              </a:rPr>
              <a:t>: Usos</a:t>
            </a:r>
            <a:endParaRPr lang="pt-BR" sz="2667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335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7FB1A1-F224-1142-A4B1-9509F52078FC}"/>
              </a:ext>
            </a:extLst>
          </p:cNvPr>
          <p:cNvSpPr/>
          <p:nvPr/>
        </p:nvSpPr>
        <p:spPr>
          <a:xfrm>
            <a:off x="418724" y="1754576"/>
            <a:ext cx="6406619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1800" b="1" dirty="0">
                <a:solidFill>
                  <a:srgbClr val="0432FF"/>
                </a:solidFill>
                <a:latin typeface="+mn-lt"/>
              </a:rPr>
              <a:t>Pesquisas</a:t>
            </a:r>
            <a:r>
              <a:rPr lang="pt-BR" sz="1800" dirty="0">
                <a:latin typeface="+mn-lt"/>
              </a:rPr>
              <a:t> </a:t>
            </a:r>
          </a:p>
          <a:p>
            <a:pPr algn="just"/>
            <a:r>
              <a:rPr lang="pt-BR" sz="1800" dirty="0">
                <a:latin typeface="+mn-lt"/>
              </a:rPr>
              <a:t>relacionadas ao uso de </a:t>
            </a:r>
            <a:r>
              <a:rPr lang="pt-BR" sz="1800" b="1" dirty="0">
                <a:latin typeface="+mn-lt"/>
              </a:rPr>
              <a:t>Álcool</a:t>
            </a:r>
            <a:r>
              <a:rPr lang="pt-BR" sz="1800" dirty="0">
                <a:latin typeface="+mn-lt"/>
              </a:rPr>
              <a:t> (</a:t>
            </a:r>
            <a:r>
              <a:rPr lang="pt-BR" sz="1800" b="1" dirty="0">
                <a:latin typeface="+mn-lt"/>
              </a:rPr>
              <a:t>etanol</a:t>
            </a:r>
            <a:r>
              <a:rPr lang="pt-BR" sz="1800" dirty="0">
                <a:latin typeface="+mn-lt"/>
              </a:rPr>
              <a:t>) já ocorriam  em todo o mundo desde meados do século </a:t>
            </a:r>
            <a:r>
              <a:rPr lang="pt-BR" sz="1800" dirty="0" err="1">
                <a:latin typeface="+mn-lt"/>
              </a:rPr>
              <a:t>XX</a:t>
            </a:r>
            <a:r>
              <a:rPr lang="pt-BR" sz="1800" dirty="0">
                <a:latin typeface="+mn-lt"/>
              </a:rPr>
              <a:t>. No entanto, a partir da década de </a:t>
            </a:r>
            <a:r>
              <a:rPr lang="pt-BR" sz="1800" b="1" dirty="0">
                <a:latin typeface="+mn-lt"/>
              </a:rPr>
              <a:t>1970</a:t>
            </a:r>
            <a:r>
              <a:rPr lang="pt-BR" sz="1800" dirty="0">
                <a:latin typeface="+mn-lt"/>
              </a:rPr>
              <a:t>, com a chamada </a:t>
            </a:r>
            <a:r>
              <a:rPr lang="pt-BR" sz="1800" b="1" dirty="0">
                <a:latin typeface="+mn-lt"/>
                <a:hlinkClick r:id="rId3"/>
              </a:rPr>
              <a:t>Crise do Petróleo</a:t>
            </a:r>
            <a:r>
              <a:rPr lang="pt-BR" sz="1800" b="1" dirty="0">
                <a:latin typeface="+mn-lt"/>
              </a:rPr>
              <a:t>, </a:t>
            </a:r>
            <a:r>
              <a:rPr lang="pt-BR" sz="1800" dirty="0">
                <a:latin typeface="+mn-lt"/>
              </a:rPr>
              <a:t>as pesquisas foram muito avolumadas.  O mundo passou a buscar por fontes de energia alternativas, visando a não  dependência tão  extrema dos combustíveis fósseis derivados de petróleo.</a:t>
            </a:r>
          </a:p>
          <a:p>
            <a:pPr algn="just"/>
            <a:endParaRPr lang="pt-BR" sz="1800" dirty="0">
              <a:latin typeface="+mn-lt"/>
            </a:endParaRPr>
          </a:p>
          <a:p>
            <a:pPr algn="just"/>
            <a:endParaRPr lang="pt-BR" sz="1800" dirty="0">
              <a:latin typeface="+mn-lt"/>
            </a:endParaRPr>
          </a:p>
          <a:p>
            <a:pPr algn="just"/>
            <a:r>
              <a:rPr lang="pt-BR" sz="1800" b="1" dirty="0">
                <a:latin typeface="+mn-lt"/>
              </a:rPr>
              <a:t>No Brasil </a:t>
            </a:r>
            <a:r>
              <a:rPr lang="pt-BR" sz="1800" dirty="0">
                <a:latin typeface="+mn-lt"/>
              </a:rPr>
              <a:t>foi criado o Programa Nacional do Álcool (</a:t>
            </a:r>
            <a:r>
              <a:rPr lang="pt-BR" sz="1800" b="1" dirty="0">
                <a:solidFill>
                  <a:srgbClr val="0432FF"/>
                </a:solidFill>
                <a:latin typeface="+mn-lt"/>
              </a:rPr>
              <a:t>Proálcool</a:t>
            </a:r>
            <a:r>
              <a:rPr lang="pt-BR" sz="1800" dirty="0">
                <a:solidFill>
                  <a:srgbClr val="0432FF"/>
                </a:solidFill>
                <a:latin typeface="+mn-lt"/>
              </a:rPr>
              <a:t>)</a:t>
            </a:r>
            <a:r>
              <a:rPr lang="pt-BR" sz="1800" dirty="0">
                <a:latin typeface="+mn-lt"/>
              </a:rPr>
              <a:t> para reduzir os prejuízos econômicos causados pelo alto preço do barril de Petróleo no mercado internacional.</a:t>
            </a:r>
          </a:p>
          <a:p>
            <a:pPr algn="just"/>
            <a:endParaRPr lang="pt-BR" sz="1800" dirty="0">
              <a:latin typeface="+mn-lt"/>
            </a:endParaRPr>
          </a:p>
        </p:txBody>
      </p:sp>
      <p:sp>
        <p:nvSpPr>
          <p:cNvPr id="6" name="Bacteriófagos">
            <a:extLst>
              <a:ext uri="{FF2B5EF4-FFF2-40B4-BE49-F238E27FC236}">
                <a16:creationId xmlns:a16="http://schemas.microsoft.com/office/drawing/2014/main" id="{7D898ED1-832C-3A43-9761-FFD61E1A13FA}"/>
              </a:ext>
            </a:extLst>
          </p:cNvPr>
          <p:cNvSpPr txBox="1"/>
          <p:nvPr/>
        </p:nvSpPr>
        <p:spPr>
          <a:xfrm>
            <a:off x="550461" y="252498"/>
            <a:ext cx="8419510" cy="711437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-  </a:t>
            </a:r>
            <a:r>
              <a:rPr lang="pt-BR" sz="32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Como tudo começou...........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129C69-3F1B-D172-CE11-A0065E2B3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025" y="2743199"/>
            <a:ext cx="8193315" cy="614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4496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7FB1A1-F224-1142-A4B1-9509F52078FC}"/>
              </a:ext>
            </a:extLst>
          </p:cNvPr>
          <p:cNvSpPr/>
          <p:nvPr/>
        </p:nvSpPr>
        <p:spPr>
          <a:xfrm>
            <a:off x="789000" y="1737479"/>
            <a:ext cx="8119670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1800" b="1" dirty="0">
                <a:solidFill>
                  <a:srgbClr val="0432FF"/>
                </a:solidFill>
                <a:latin typeface="+mn-lt"/>
              </a:rPr>
              <a:t>Problemas iniciais:</a:t>
            </a:r>
          </a:p>
          <a:p>
            <a:pPr marL="381019" indent="-381019" algn="just">
              <a:buFontTx/>
              <a:buChar char="-"/>
            </a:pPr>
            <a:r>
              <a:rPr lang="pt-BR" sz="1800" dirty="0">
                <a:latin typeface="+mn-lt"/>
              </a:rPr>
              <a:t>Baixa eficiência dos automóveis,</a:t>
            </a:r>
          </a:p>
          <a:p>
            <a:pPr marL="381019" indent="-381019" algn="just">
              <a:buFontTx/>
              <a:buChar char="-"/>
            </a:pPr>
            <a:r>
              <a:rPr lang="pt-BR" sz="1800" dirty="0">
                <a:latin typeface="+mn-lt"/>
              </a:rPr>
              <a:t>Corrosão dos motores, carburadores e demais peças</a:t>
            </a:r>
          </a:p>
          <a:p>
            <a:pPr algn="just"/>
            <a:endParaRPr lang="pt-BR" sz="1800" dirty="0">
              <a:latin typeface="+mn-lt"/>
            </a:endParaRPr>
          </a:p>
          <a:p>
            <a:pPr algn="just"/>
            <a:r>
              <a:rPr lang="pt-BR" sz="1800" dirty="0">
                <a:latin typeface="+mn-lt"/>
              </a:rPr>
              <a:t>A partir do início do ano 2.000, avanços tecnológicos permitiram a criação dos </a:t>
            </a:r>
            <a:r>
              <a:rPr lang="pt-BR" sz="1800" b="1" dirty="0">
                <a:solidFill>
                  <a:srgbClr val="0432FF"/>
                </a:solidFill>
                <a:latin typeface="+mn-lt"/>
              </a:rPr>
              <a:t>motores </a:t>
            </a:r>
            <a:r>
              <a:rPr lang="pt-BR" sz="1800" b="1" i="1" dirty="0">
                <a:solidFill>
                  <a:srgbClr val="0432FF"/>
                </a:solidFill>
                <a:latin typeface="+mn-lt"/>
              </a:rPr>
              <a:t>Flex </a:t>
            </a:r>
            <a:r>
              <a:rPr lang="pt-BR" sz="1800" dirty="0">
                <a:latin typeface="+mn-lt"/>
              </a:rPr>
              <a:t>que aceitam tanto o álcool quanto gasolina, permitindo a consolidação do uso do </a:t>
            </a:r>
            <a:r>
              <a:rPr lang="pt-BR" sz="1800" b="1" dirty="0">
                <a:solidFill>
                  <a:srgbClr val="0432FF"/>
                </a:solidFill>
                <a:latin typeface="+mn-lt"/>
              </a:rPr>
              <a:t>etanol</a:t>
            </a:r>
            <a:r>
              <a:rPr lang="pt-BR" sz="1800" dirty="0">
                <a:latin typeface="+mn-lt"/>
              </a:rPr>
              <a:t>.</a:t>
            </a:r>
          </a:p>
          <a:p>
            <a:pPr algn="just"/>
            <a:endParaRPr lang="pt-BR" sz="1800" dirty="0">
              <a:latin typeface="+mn-lt"/>
            </a:endParaRPr>
          </a:p>
          <a:p>
            <a:pPr algn="just"/>
            <a:r>
              <a:rPr lang="pt-BR" sz="1800" dirty="0">
                <a:latin typeface="+mn-lt"/>
              </a:rPr>
              <a:t>Daí em diante no Brasil, o consumo de etanol ultrapassou o de petróleo tornou o país um dos líderes mundiais de produção e exportação do </a:t>
            </a:r>
            <a:r>
              <a:rPr lang="pt-BR" sz="1800" b="1" dirty="0">
                <a:solidFill>
                  <a:srgbClr val="0432FF"/>
                </a:solidFill>
                <a:latin typeface="+mn-lt"/>
              </a:rPr>
              <a:t>Bioetanol</a:t>
            </a:r>
            <a:r>
              <a:rPr lang="pt-BR" sz="1800" dirty="0">
                <a:latin typeface="+mn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BF626-64C4-8C43-9B93-E972FCF01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262" y="1892155"/>
            <a:ext cx="7079001" cy="7079001"/>
          </a:xfrm>
          <a:prstGeom prst="rect">
            <a:avLst/>
          </a:prstGeom>
        </p:spPr>
      </p:pic>
      <p:sp>
        <p:nvSpPr>
          <p:cNvPr id="6" name="Bacteriófagos">
            <a:extLst>
              <a:ext uri="{FF2B5EF4-FFF2-40B4-BE49-F238E27FC236}">
                <a16:creationId xmlns:a16="http://schemas.microsoft.com/office/drawing/2014/main" id="{7D898ED1-832C-3A43-9761-FFD61E1A13FA}"/>
              </a:ext>
            </a:extLst>
          </p:cNvPr>
          <p:cNvSpPr txBox="1"/>
          <p:nvPr/>
        </p:nvSpPr>
        <p:spPr>
          <a:xfrm>
            <a:off x="789000" y="180504"/>
            <a:ext cx="8119670" cy="1203880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sz="37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3734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-  </a:t>
            </a:r>
            <a:r>
              <a:rPr lang="pt-BR" sz="32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Como tudo começou...........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6666086-A3EF-FFC5-4690-73E27AF71439}"/>
              </a:ext>
            </a:extLst>
          </p:cNvPr>
          <p:cNvSpPr/>
          <p:nvPr/>
        </p:nvSpPr>
        <p:spPr>
          <a:xfrm>
            <a:off x="550461" y="7264772"/>
            <a:ext cx="811967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latin typeface="+mn-lt"/>
              </a:rPr>
              <a:t>No Brasil, a produção de </a:t>
            </a:r>
            <a:r>
              <a:rPr lang="pt-BR" sz="1800" b="1" dirty="0">
                <a:solidFill>
                  <a:srgbClr val="0432FF"/>
                </a:solidFill>
                <a:latin typeface="+mn-lt"/>
              </a:rPr>
              <a:t>ETANOL COMBUSTÍVEL</a:t>
            </a:r>
            <a:r>
              <a:rPr lang="pt-BR" sz="1800" dirty="0">
                <a:latin typeface="+mn-lt"/>
              </a:rPr>
              <a:t> é feita principalmente a partir da </a:t>
            </a:r>
            <a:r>
              <a:rPr lang="pt-BR" sz="1800" b="1" dirty="0">
                <a:latin typeface="+mn-lt"/>
              </a:rPr>
              <a:t>cana-de-açúca</a:t>
            </a:r>
            <a:r>
              <a:rPr lang="pt-BR" sz="1800" dirty="0">
                <a:latin typeface="+mn-lt"/>
              </a:rPr>
              <a:t>r. Tal escolha principalmente da viabilidade do seu plantio, excelente conversão do processo de conversão da biomassa em etanol, além de atender aos interesses econômicos de grandes produtores agrícolas nacionais. </a:t>
            </a:r>
          </a:p>
          <a:p>
            <a:pPr algn="just"/>
            <a:endParaRPr lang="pt-BR" sz="1800" dirty="0">
              <a:latin typeface="+mn-lt"/>
            </a:endParaRPr>
          </a:p>
          <a:p>
            <a:pPr algn="just"/>
            <a:r>
              <a:rPr lang="pt-BR" sz="1800" dirty="0">
                <a:latin typeface="+mn-lt"/>
              </a:rPr>
              <a:t>Ainda, o Brasil também é um dos líderes mundiais em </a:t>
            </a:r>
            <a:r>
              <a:rPr lang="pt-BR" sz="1800" b="1" dirty="0">
                <a:solidFill>
                  <a:srgbClr val="0432FF"/>
                </a:solidFill>
                <a:latin typeface="+mn-lt"/>
              </a:rPr>
              <a:t>pesquisas</a:t>
            </a:r>
            <a:r>
              <a:rPr lang="pt-BR" sz="1800" dirty="0">
                <a:latin typeface="+mn-lt"/>
              </a:rPr>
              <a:t> de </a:t>
            </a:r>
            <a:r>
              <a:rPr lang="pt-BR" sz="1800" b="1" dirty="0">
                <a:latin typeface="+mn-lt"/>
              </a:rPr>
              <a:t>fontes alternativas de produção.</a:t>
            </a:r>
            <a:endParaRPr lang="pt-BR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435590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3111</TotalTime>
  <Words>6325</Words>
  <Application>Microsoft Macintosh PowerPoint</Application>
  <PresentationFormat>Personalizar</PresentationFormat>
  <Paragraphs>668</Paragraphs>
  <Slides>47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32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80" baseType="lpstr">
      <vt:lpstr>Abadi</vt:lpstr>
      <vt:lpstr>AdvFrutiger</vt:lpstr>
      <vt:lpstr>Arial</vt:lpstr>
      <vt:lpstr>Arial</vt:lpstr>
      <vt:lpstr>Arial Narrow</vt:lpstr>
      <vt:lpstr>BebasNeueRegular</vt:lpstr>
      <vt:lpstr>Calibri</vt:lpstr>
      <vt:lpstr>ff4</vt:lpstr>
      <vt:lpstr>ff6</vt:lpstr>
      <vt:lpstr>Frutiger</vt:lpstr>
      <vt:lpstr>Futura Medium</vt:lpstr>
      <vt:lpstr>Georgia</vt:lpstr>
      <vt:lpstr>glbOpenSans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inherit</vt:lpstr>
      <vt:lpstr>NewsGothicMt</vt:lpstr>
      <vt:lpstr>Open Sans</vt:lpstr>
      <vt:lpstr>opensans</vt:lpstr>
      <vt:lpstr>opensans</vt:lpstr>
      <vt:lpstr>Raleway</vt:lpstr>
      <vt:lpstr>Roboto</vt:lpstr>
      <vt:lpstr>Source Sans Pro</vt:lpstr>
      <vt:lpstr>Tahoma</vt:lpstr>
      <vt:lpstr>Times</vt:lpstr>
      <vt:lpstr>Times New Roman</vt:lpstr>
      <vt:lpstr>Verdana</vt:lpstr>
      <vt:lpstr>Wingdings</vt:lpstr>
      <vt:lpstr>White</vt:lpstr>
      <vt:lpstr>          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</dc:title>
  <dc:creator>Elisabete José Vicente</dc:creator>
  <cp:lastModifiedBy>Office 365</cp:lastModifiedBy>
  <cp:revision>59</cp:revision>
  <dcterms:created xsi:type="dcterms:W3CDTF">2020-06-20T11:08:50Z</dcterms:created>
  <dcterms:modified xsi:type="dcterms:W3CDTF">2025-05-09T13:50:51Z</dcterms:modified>
</cp:coreProperties>
</file>