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3" r:id="rId3"/>
    <p:sldId id="256" r:id="rId4"/>
    <p:sldId id="257" r:id="rId5"/>
    <p:sldId id="258" r:id="rId6"/>
    <p:sldId id="259" r:id="rId7"/>
    <p:sldId id="260" r:id="rId8"/>
    <p:sldId id="28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9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>
            <a:extLst>
              <a:ext uri="{FF2B5EF4-FFF2-40B4-BE49-F238E27FC236}">
                <a16:creationId xmlns:a16="http://schemas.microsoft.com/office/drawing/2014/main" id="{DEB7AF7D-AB4B-418A-BBFE-6D53A8867030}"/>
              </a:ext>
            </a:extLst>
          </p:cNvPr>
          <p:cNvSpPr>
            <a:spLocks noGrp="1"/>
          </p:cNvSpPr>
          <p:nvPr/>
        </p:nvSpPr>
        <p:spPr>
          <a:xfrm>
            <a:off x="2212532" y="2057401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Universidade de São Paulo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Faculdade de Economia, Administração e Contabilidade de Ribeirão Preto</a:t>
            </a:r>
            <a:endParaRPr lang="pt-BR" sz="3200" dirty="0"/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44567464-7568-466F-80F8-821AD1CB828F}"/>
              </a:ext>
            </a:extLst>
          </p:cNvPr>
          <p:cNvSpPr>
            <a:spLocks noGrp="1"/>
          </p:cNvSpPr>
          <p:nvPr/>
        </p:nvSpPr>
        <p:spPr>
          <a:xfrm>
            <a:off x="2212532" y="370370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Economia Política Clássica</a:t>
            </a:r>
          </a:p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REC2401 / 2020</a:t>
            </a:r>
            <a:endParaRPr lang="pt-BR" sz="1800" b="1" kern="0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586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Sagrada Família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Livro polêmico (jornalístico).</a:t>
            </a:r>
          </a:p>
          <a:p>
            <a:r>
              <a:rPr lang="pt-BR" dirty="0"/>
              <a:t>Seção 2 (</a:t>
            </a:r>
            <a:r>
              <a:rPr lang="pt-BR" i="1" dirty="0"/>
              <a:t>O mistério da construção especulativa</a:t>
            </a:r>
            <a:r>
              <a:rPr lang="pt-BR" dirty="0"/>
              <a:t>) do capítulo V (</a:t>
            </a:r>
            <a:r>
              <a:rPr lang="pt-BR" i="1" dirty="0"/>
              <a:t>A crítica </a:t>
            </a:r>
            <a:r>
              <a:rPr lang="pt-BR" i="1" dirty="0" err="1"/>
              <a:t>crítica</a:t>
            </a:r>
            <a:r>
              <a:rPr lang="pt-BR" i="1" dirty="0"/>
              <a:t> conforme o senhor </a:t>
            </a:r>
            <a:r>
              <a:rPr lang="pt-BR" i="1" dirty="0" err="1"/>
              <a:t>Szeliga</a:t>
            </a:r>
            <a:r>
              <a:rPr lang="pt-BR" dirty="0"/>
              <a:t>)</a:t>
            </a:r>
          </a:p>
          <a:p>
            <a:r>
              <a:rPr lang="pt-BR" dirty="0"/>
              <a:t>Franz </a:t>
            </a:r>
            <a:r>
              <a:rPr lang="pt-BR" dirty="0" err="1"/>
              <a:t>Szeliga</a:t>
            </a:r>
            <a:r>
              <a:rPr lang="pt-BR" dirty="0"/>
              <a:t> </a:t>
            </a:r>
            <a:r>
              <a:rPr lang="pt-BR" dirty="0" err="1"/>
              <a:t>Zychlin</a:t>
            </a:r>
            <a:r>
              <a:rPr lang="pt-BR" dirty="0"/>
              <a:t> von </a:t>
            </a:r>
            <a:r>
              <a:rPr lang="pt-BR" dirty="0" err="1"/>
              <a:t>Zychlinky</a:t>
            </a:r>
            <a:r>
              <a:rPr lang="pt-BR" dirty="0"/>
              <a:t> (1816-1900): general prussiano, na juventude atuou como escritor, participando do movimento dos jovens hegelianos. Colaborador do </a:t>
            </a:r>
            <a:r>
              <a:rPr lang="pt-BR" dirty="0" err="1"/>
              <a:t>Allgemeine</a:t>
            </a:r>
            <a:r>
              <a:rPr lang="pt-BR" dirty="0"/>
              <a:t> </a:t>
            </a:r>
            <a:r>
              <a:rPr lang="pt-BR" dirty="0" err="1"/>
              <a:t>Literatur-Zeitung</a:t>
            </a:r>
            <a:r>
              <a:rPr lang="pt-BR" dirty="0"/>
              <a:t> e intimamente ligado ao grupo de Bruno Bauer.</a:t>
            </a:r>
          </a:p>
        </p:txBody>
      </p:sp>
    </p:spTree>
    <p:extLst>
      <p:ext uri="{BB962C8B-B14F-4D97-AF65-F5344CB8AC3E}">
        <p14:creationId xmlns:p14="http://schemas.microsoft.com/office/powerpoint/2010/main" val="1359515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famoso exemplo da frutas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Relação normal: frutas específicas (pera, maçã, amêndoa...) como realidades concretas.</a:t>
            </a:r>
          </a:p>
          <a:p>
            <a:r>
              <a:rPr lang="pt-BR" dirty="0"/>
              <a:t>O predicado (atributo) é o conceito de fruta.</a:t>
            </a:r>
          </a:p>
          <a:p>
            <a:r>
              <a:rPr lang="pt-BR" dirty="0"/>
              <a:t>Concreto como concreto e conceito abstrato como atributo do sujeito.</a:t>
            </a:r>
          </a:p>
          <a:p>
            <a:r>
              <a:rPr lang="pt-BR" dirty="0"/>
              <a:t>Visão de um discípulo de Hegel: fruta é um </a:t>
            </a:r>
            <a:r>
              <a:rPr lang="pt-BR" i="1" dirty="0"/>
              <a:t>Begriffe</a:t>
            </a:r>
            <a:r>
              <a:rPr lang="pt-BR" dirty="0"/>
              <a:t> (conceito) que se manifesta ora sob a forma de pera, ora sob a forma de maçã e ora sob a forma de amêndoa.</a:t>
            </a:r>
          </a:p>
          <a:p>
            <a:r>
              <a:rPr lang="pt-BR" i="1" dirty="0"/>
              <a:t>Begriffe</a:t>
            </a:r>
            <a:r>
              <a:rPr lang="pt-BR" dirty="0"/>
              <a:t> (que é atributo das frutas reais) vira sujeito (fruta) que se manifesta sob forma de pera etc. As realidades concretas se tornam o predicado do conceito de fruta (essência profunda das coisas).</a:t>
            </a:r>
          </a:p>
          <a:p>
            <a:r>
              <a:rPr lang="pt-BR" dirty="0"/>
              <a:t>Exemplifica então a inversão das relações de sujeito e objeto.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61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Filosofia especulativa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Compreende a substância como sujeito, como processo interior, como pessoa absoluta...</a:t>
            </a:r>
          </a:p>
          <a:p>
            <a:r>
              <a:rPr lang="pt-BR" dirty="0"/>
              <a:t>Inverte a relação entre sujeito e predicado.</a:t>
            </a:r>
          </a:p>
          <a:p>
            <a:r>
              <a:rPr lang="pt-BR" dirty="0"/>
              <a:t>Mas, para Marx, realidades concretas são particulares, pertencem a conceitos que são gerais e cujos termos ordenam a realidade concreta.</a:t>
            </a:r>
          </a:p>
          <a:p>
            <a:r>
              <a:rPr lang="pt-BR" dirty="0"/>
              <a:t>Filosofia especulativa: toma o conceito como sendo “a alma viva das realidades particulares”; apresenta o devir das realidades particulares como aparições sucessivas do conceito dado como essência da realidade. </a:t>
            </a:r>
          </a:p>
        </p:txBody>
      </p:sp>
    </p:spTree>
    <p:extLst>
      <p:ext uri="{BB962C8B-B14F-4D97-AF65-F5344CB8AC3E}">
        <p14:creationId xmlns:p14="http://schemas.microsoft.com/office/powerpoint/2010/main" val="231360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Aplicação disso na crítica à filosofia do direito de Hegel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635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Hegel apresenta os momentos sucessivos da realidade da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moralidade objetiva </a:t>
            </a:r>
            <a:r>
              <a:rPr lang="pt-BR" dirty="0"/>
              <a:t>como momentos sucessivos da substância sujeito, enquanto o verdadeiro homem é o homem concreto, o homem trabalhador, a sociedade civil.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Três tipos de moralidade (três momentos da moralidade na dialética do direito formal, da moralidade subjetiva e da moralidade objetiva) :</a:t>
            </a:r>
          </a:p>
          <a:p>
            <a:pPr marL="627063" indent="-85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1500" dirty="0">
                <a:solidFill>
                  <a:schemeClr val="accent1">
                    <a:lumMod val="75000"/>
                  </a:schemeClr>
                </a:solidFill>
              </a:rPr>
              <a:t>Direito formal </a:t>
            </a:r>
            <a:r>
              <a:rPr lang="pt-BR" sz="1500" dirty="0"/>
              <a:t>ou direito abstrato de propriedade.</a:t>
            </a:r>
          </a:p>
          <a:p>
            <a:pPr marL="627063" indent="-85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1500" dirty="0">
                <a:solidFill>
                  <a:schemeClr val="accent1">
                    <a:lumMod val="75000"/>
                  </a:schemeClr>
                </a:solidFill>
              </a:rPr>
              <a:t>Moralidade subjetiva</a:t>
            </a:r>
            <a:r>
              <a:rPr lang="pt-BR" sz="1500" dirty="0"/>
              <a:t>: a moral da boa vontade que nasce a partir do direito formal por antítese.</a:t>
            </a:r>
          </a:p>
          <a:p>
            <a:pPr marL="627063" indent="-85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1500" dirty="0">
                <a:solidFill>
                  <a:schemeClr val="accent1">
                    <a:lumMod val="75000"/>
                  </a:schemeClr>
                </a:solidFill>
              </a:rPr>
              <a:t>Moralidade objetiva</a:t>
            </a:r>
            <a:r>
              <a:rPr lang="pt-BR" sz="1500" dirty="0"/>
              <a:t>: reconciliação do direito formal com a moralidade subjetiva.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A trajetória da moralidade reproduz o movimento do próprio espírito. O espírito se desenvolve por conceitos e vai do conceito mais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formal</a:t>
            </a:r>
            <a:r>
              <a:rPr lang="pt-BR" dirty="0"/>
              <a:t>, o do direito de propriedade (símbolo do direito formal em geral), à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moralidade subjetiva </a:t>
            </a:r>
            <a:r>
              <a:rPr lang="pt-BR" dirty="0"/>
              <a:t>(à boa vontade que é o inverso (contrário, contradição) do direito formal). 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moralidade objetiva </a:t>
            </a:r>
            <a:r>
              <a:rPr lang="pt-BR" dirty="0"/>
              <a:t>permite a reconciliação, no nível do concreto, do direito formal com a moralidade subjetiva.  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680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erro de Hegel segundo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Hegel enfatiza o devir do conceito.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Às vezes exprime o movimento real (desenvolvido na realidade autêntica); às vezes, no entanto, se limita a substituir o movimento próprio de uma  realidade concreta por um movimento de conceitos abstratos intercambiáveis (necessidade, liberdade etc.) que não estão mais autenticamente adaptados à lógica específica de uma realidade, pois, em razão de sua abstração, é sempre possível jogar com eles.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576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desse erro na análise filosófica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Estado como a necessidade a que a família e a sociedade civil estão submetidas. E também finalidade para a qual ambas tendem.</a:t>
            </a:r>
          </a:p>
          <a:p>
            <a:r>
              <a:rPr lang="pt-BR" dirty="0"/>
              <a:t>Família e sociedade civil são dois momentos da moralidade objetiva. </a:t>
            </a:r>
          </a:p>
          <a:p>
            <a:r>
              <a:rPr lang="pt-BR" dirty="0"/>
              <a:t>O Estado é a necessidade, pois fixa as leis segundo as quais a família e a sociedade civil estão organizadas.</a:t>
            </a:r>
          </a:p>
          <a:p>
            <a:r>
              <a:rPr lang="pt-BR" dirty="0"/>
              <a:t>Família e sociedade civil tendem em direção ao Estado:  essa meta é tida por Marx como mistificação especulativa.</a:t>
            </a:r>
          </a:p>
          <a:p>
            <a:r>
              <a:rPr lang="pt-BR" dirty="0"/>
              <a:t>O velho truque idealista de “</a:t>
            </a:r>
            <a:r>
              <a:rPr lang="pt-BR" i="1" dirty="0"/>
              <a:t>descobrir, para as determinações concretas individuais, as determinações abstratas correspondentes” </a:t>
            </a:r>
            <a:r>
              <a:rPr lang="pt-BR" dirty="0"/>
              <a:t>(Marx, Crítica à Filosofia do Estado de Hegel)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145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Aron: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</a:t>
            </a:r>
            <a:r>
              <a:rPr lang="pt-BR" i="1" dirty="0"/>
              <a:t>Pela crítica feita por Marx, se quisermos realmente passar da família e da sociedade civil para o Estado, é preciso ver em que os conceitos dessas duas esferas consideram o Estado como seu complemento necessário e final. Mas, na filosofia hegeliana, a passagem de um conceito para outro, pelo menos nesse caso preciso, não se dá no nível das realidades específicas. Ela se dá substituindo o conceito próprio das esferas consideradas, por conceito abstratos como os de necessidade ou de idealidade.</a:t>
            </a:r>
            <a:r>
              <a:rPr lang="pt-BR" dirty="0"/>
              <a:t>”</a:t>
            </a:r>
          </a:p>
          <a:p>
            <a:r>
              <a:rPr lang="pt-BR" dirty="0"/>
              <a:t>Marx, sobre Hegel: “</a:t>
            </a:r>
            <a:r>
              <a:rPr lang="pt-BR" i="1" dirty="0"/>
              <a:t>A transição não se deriva, então, do ser particular da família etc. e do ser particular do Estado, mas da relação universal de necessidade e de liberdade</a:t>
            </a:r>
            <a:r>
              <a:rPr lang="pt-BR" dirty="0"/>
              <a:t>.”  </a:t>
            </a:r>
          </a:p>
          <a:p>
            <a:r>
              <a:rPr lang="pt-BR" dirty="0"/>
              <a:t>Também Marx: </a:t>
            </a:r>
            <a:r>
              <a:rPr lang="pt-BR" i="1" dirty="0"/>
              <a:t>“A compreensão não consiste, como pensa Hegel, em reconhecer em todo lugar as determinações do conceito lógico, mas em conceber a lógica específica do objeto específico”.  </a:t>
            </a:r>
          </a:p>
        </p:txBody>
      </p:sp>
    </p:spTree>
    <p:extLst>
      <p:ext uri="{BB962C8B-B14F-4D97-AF65-F5344CB8AC3E}">
        <p14:creationId xmlns:p14="http://schemas.microsoft.com/office/powerpoint/2010/main" val="4093337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problema central da FDH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Relações entre família, sociedade civil e Estado (três movimentos da moralidade objetiva).</a:t>
            </a:r>
          </a:p>
          <a:p>
            <a:r>
              <a:rPr lang="pt-BR" dirty="0"/>
              <a:t>Marx aponta para 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não</a:t>
            </a:r>
            <a:r>
              <a:rPr lang="pt-BR" dirty="0"/>
              <a:t> conciliação entre sociedade civil e Estado.</a:t>
            </a:r>
          </a:p>
          <a:p>
            <a:r>
              <a:rPr lang="pt-BR" dirty="0"/>
              <a:t>Sociedade civil: sistema das necessidades, homem concreto, verdadeiro, particular.</a:t>
            </a:r>
          </a:p>
          <a:p>
            <a:r>
              <a:rPr lang="pt-BR" dirty="0"/>
              <a:t>Conciliação entre sociedade civil e Estado equivale à conciliação entre o sistema econômico e o Estado político.</a:t>
            </a:r>
          </a:p>
          <a:p>
            <a:r>
              <a:rPr lang="pt-BR" dirty="0"/>
              <a:t>Hegel analisa erradamente a realidade, ou analisa, segundo a verdade, uma realidade falsa.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44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“A sociedade civil, por sua separação da sociedade política, se tornara outra” </a:t>
            </a:r>
            <a:r>
              <a:rPr lang="pt-BR" dirty="0"/>
              <a:t>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8839199" cy="3880773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No Estado moderno, a atividade profissional se separa da atividade política.</a:t>
            </a:r>
          </a:p>
          <a:p>
            <a:r>
              <a:rPr lang="pt-BR" dirty="0"/>
              <a:t>Na sociedade civil, os indivíduos que exercem funções econômicas estão sem vínculo com o Estado.</a:t>
            </a:r>
          </a:p>
          <a:p>
            <a:r>
              <a:rPr lang="pt-BR" dirty="0"/>
              <a:t>Na sociedade civil, </a:t>
            </a:r>
            <a:r>
              <a:rPr lang="pt-BR" i="1" dirty="0"/>
              <a:t>“o dinheiro e as instrução são os critérios principais.”</a:t>
            </a:r>
            <a:r>
              <a:rPr lang="pt-BR" dirty="0"/>
              <a:t> (Marx) </a:t>
            </a:r>
          </a:p>
          <a:p>
            <a:r>
              <a:rPr lang="pt-BR" dirty="0"/>
              <a:t>No sistema econômico, o lugar de cada um apresenta caráter arbitrário, acidental, determinado por dinheiro e instrução (o lugar de cada um depende também de resultados escolares).</a:t>
            </a:r>
          </a:p>
          <a:p>
            <a:r>
              <a:rPr lang="pt-BR" dirty="0"/>
              <a:t>Marx: “a ordem da sociedade civil não tem a necessidade como um elemento natural nem a política como princípio”.</a:t>
            </a:r>
          </a:p>
          <a:p>
            <a:r>
              <a:rPr lang="pt-BR" dirty="0"/>
              <a:t>Ordem na sociedade civil para Marx: divisão de massas ao acaso e formação arbitrária (diferente de organização).</a:t>
            </a:r>
          </a:p>
          <a:p>
            <a:r>
              <a:rPr lang="pt-BR" dirty="0"/>
              <a:t>Não há comunidade orgânica no capitalismo, não há ordem comunitária na sociedade econômica.</a:t>
            </a:r>
          </a:p>
          <a:p>
            <a:r>
              <a:rPr lang="pt-BR" dirty="0"/>
              <a:t>Dispersão dos indivíduos ao acaso da atividade, do dinheiro, da profissão.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846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200" i="1" dirty="0"/>
              <a:t>“A sociedade civil atual é o princípio realizado do individualismo; a existência individual é a meta final; atividade, trabalho, conteúdo não passam, de meios”</a:t>
            </a:r>
            <a:r>
              <a:rPr lang="pt-BR" sz="2200" dirty="0"/>
              <a:t>(Marx, Crítica à Filosofia do Estado de Hegel)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19600"/>
          </a:xfrm>
        </p:spPr>
        <p:txBody>
          <a:bodyPr/>
          <a:lstStyle/>
          <a:p>
            <a:r>
              <a:rPr lang="pt-BR" dirty="0"/>
              <a:t>Concepção comunitária da existência humana autêntica: o homem só realiza sua humanidade na e pela participação comunitária.</a:t>
            </a:r>
          </a:p>
          <a:p>
            <a:r>
              <a:rPr lang="pt-BR" dirty="0"/>
              <a:t>No capitalismo, a atividade profissional nada é senão o meio visando o gozo individual, há uma inversão da relação de meio para fim, 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essencial</a:t>
            </a:r>
            <a:r>
              <a:rPr lang="pt-BR" dirty="0"/>
              <a:t> (realizar plenamente a humanidade individual na vida coletiva) se torna meio para 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inessencial </a:t>
            </a:r>
            <a:r>
              <a:rPr lang="pt-BR" dirty="0"/>
              <a:t>(o individualismo)</a:t>
            </a:r>
          </a:p>
          <a:p>
            <a:r>
              <a:rPr lang="pt-BR" dirty="0"/>
              <a:t>Atividade econômica comunitária é apenas um meio visando o gozo individual.</a:t>
            </a:r>
          </a:p>
          <a:p>
            <a:r>
              <a:rPr lang="pt-BR" dirty="0"/>
              <a:t>Marx: caráter radicalmente individualista da organização econômica, organização individualista que está divorciada do Estado. </a:t>
            </a:r>
          </a:p>
        </p:txBody>
      </p:sp>
    </p:spTree>
    <p:extLst>
      <p:ext uri="{BB962C8B-B14F-4D97-AF65-F5344CB8AC3E}">
        <p14:creationId xmlns:p14="http://schemas.microsoft.com/office/powerpoint/2010/main" val="277414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E6ECA4C-7D91-40E4-BB4B-34C6E7A45B7C}"/>
              </a:ext>
            </a:extLst>
          </p:cNvPr>
          <p:cNvSpPr txBox="1">
            <a:spLocks/>
          </p:cNvSpPr>
          <p:nvPr/>
        </p:nvSpPr>
        <p:spPr>
          <a:xfrm>
            <a:off x="2878667" y="2349115"/>
            <a:ext cx="7766936" cy="164630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/>
              <a:t>7ª videoaula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9038C03-4731-4203-9D80-3421739DC30C}"/>
              </a:ext>
            </a:extLst>
          </p:cNvPr>
          <p:cNvSpPr txBox="1">
            <a:spLocks/>
          </p:cNvSpPr>
          <p:nvPr/>
        </p:nvSpPr>
        <p:spPr>
          <a:xfrm>
            <a:off x="2878667" y="3995414"/>
            <a:ext cx="7766936" cy="10968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/>
              <a:t>Da crítica do direito à crítica da economia</a:t>
            </a:r>
          </a:p>
        </p:txBody>
      </p:sp>
    </p:spTree>
    <p:extLst>
      <p:ext uri="{BB962C8B-B14F-4D97-AF65-F5344CB8AC3E}">
        <p14:creationId xmlns:p14="http://schemas.microsoft.com/office/powerpoint/2010/main" val="2914705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Crítica à Hegel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Não diz a verdade do Estado moderno (defende instituições medievais).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6620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 erro de Hegel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[No capitalismo,] não se subordina o direito e a moral ao Estado.</a:t>
            </a:r>
          </a:p>
          <a:p>
            <a:r>
              <a:rPr lang="pt-BR" dirty="0"/>
              <a:t>Não se pode afirmar o caráter estatal da moralidade =&gt; realidade falsa.</a:t>
            </a:r>
          </a:p>
          <a:p>
            <a:r>
              <a:rPr lang="pt-BR" dirty="0"/>
              <a:t>Marx quer definir verdadeiramente a falsidade da realidade. Hegel, para ele, descreve uma realidade falsa.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6180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Conclusões de Marx na crítica à filosofia do direito de Hegel</a:t>
            </a:r>
          </a:p>
        </p:txBody>
      </p:sp>
    </p:spTree>
    <p:extLst>
      <p:ext uri="{BB962C8B-B14F-4D97-AF65-F5344CB8AC3E}">
        <p14:creationId xmlns:p14="http://schemas.microsoft.com/office/powerpoint/2010/main" val="2704930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a realidade social?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realidade autêntica, a realidade verdadeira, é a sociedade civil, o sistema econômico, o sistema de necessidades, o homem no trabalho... E não o Estado.</a:t>
            </a:r>
          </a:p>
          <a:p>
            <a:r>
              <a:rPr lang="pt-BR" dirty="0"/>
              <a:t>No capitalismo, como se cumpre a participação na coletividade? Pelo trabalho!</a:t>
            </a:r>
          </a:p>
          <a:p>
            <a:r>
              <a:rPr lang="pt-BR" dirty="0"/>
              <a:t>Invertendo as relações hegelianas entre sujeito e predicado: a realidade sujeito, a substância, é o homem concreto, o sujeito real se descobre nas sociedade civil, nas relações econômicas =&gt; caminho para a </a:t>
            </a:r>
            <a:r>
              <a:rPr lang="pt-BR" i="1" dirty="0"/>
              <a:t>interpretação materialista na história </a:t>
            </a:r>
            <a:r>
              <a:rPr lang="pt-BR" dirty="0"/>
              <a:t>(complementa do que vimos no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Prefácio para a Crítica da Economia Política</a:t>
            </a:r>
            <a:r>
              <a:rPr lang="pt-BR" dirty="0"/>
              <a:t>).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145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Analogias entre a crítica da religião e a crítica da política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conceito de alienação.</a:t>
            </a:r>
          </a:p>
          <a:p>
            <a:r>
              <a:rPr lang="pt-BR" dirty="0"/>
              <a:t>Na religião: o homem religioso vive em um mundo de ilusões, porque não se realiza completamente nesse mundo.</a:t>
            </a:r>
          </a:p>
          <a:p>
            <a:r>
              <a:rPr lang="pt-BR" dirty="0"/>
              <a:t>O homem no capitalismo vive na “cidadania abstrata” (como no sonho religioso) porque não cumpre sua vocação humana na sociedade civil.</a:t>
            </a:r>
          </a:p>
          <a:p>
            <a:r>
              <a:rPr lang="pt-BR" dirty="0"/>
              <a:t>Tudo isso leva Marx á crítica da economia política.  </a:t>
            </a:r>
          </a:p>
        </p:txBody>
      </p:sp>
    </p:spTree>
    <p:extLst>
      <p:ext uri="{BB962C8B-B14F-4D97-AF65-F5344CB8AC3E}">
        <p14:creationId xmlns:p14="http://schemas.microsoft.com/office/powerpoint/2010/main" val="3321429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Liberdade formal versus liberdade real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Liberdade real</a:t>
            </a:r>
            <a:r>
              <a:rPr lang="pt-BR" dirty="0"/>
              <a:t>: aquela que deve desabrochar na sociedade civil.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Liberdade formal</a:t>
            </a:r>
            <a:r>
              <a:rPr lang="pt-BR" dirty="0"/>
              <a:t>: direitos abstratos do cidadão. Está em relação à vida real na sociedade civil como as representações religiosas em relação à vida terrena (vida política como vida etérea, </a:t>
            </a:r>
            <a:r>
              <a:rPr lang="pt-BR" i="1" dirty="0"/>
              <a:t>“a região etérea da sociedade civil”</a:t>
            </a:r>
            <a:r>
              <a:rPr lang="pt-BR" dirty="0"/>
              <a:t>).</a:t>
            </a:r>
          </a:p>
          <a:p>
            <a:r>
              <a:rPr lang="pt-BR" dirty="0"/>
              <a:t>Religião: ponto de honra de um mundo sem religião.</a:t>
            </a:r>
          </a:p>
          <a:p>
            <a:r>
              <a:rPr lang="pt-BR" dirty="0"/>
              <a:t>Vida política no capitalismo: </a:t>
            </a:r>
            <a:r>
              <a:rPr lang="pt-BR" i="1" dirty="0"/>
              <a:t>“Região etérea da vida civil” </a:t>
            </a:r>
            <a:r>
              <a:rPr lang="pt-BR" dirty="0"/>
              <a:t>=&gt; falsa aparência em que o homem real adquire a ilusão de uma participação na coletividade, participação que ele não exerce na vida real, que é a vida econômica.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8276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o critério de realidade ou de verdade do jovem Marx?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a verdade do homem ou da sociedade?</a:t>
            </a:r>
          </a:p>
          <a:p>
            <a:r>
              <a:rPr lang="pt-BR" dirty="0"/>
              <a:t>Há o ilusório de uma certa maneira de pensar (crítica ideológica), então qual seria o critério de realidade ou de verdade?</a:t>
            </a:r>
          </a:p>
          <a:p>
            <a:r>
              <a:rPr lang="pt-BR" dirty="0"/>
              <a:t>Critério de verdade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antropológico</a:t>
            </a:r>
            <a:r>
              <a:rPr lang="pt-BR" dirty="0"/>
              <a:t>: homem definido como um ser social, um ser trabalhador.</a:t>
            </a:r>
          </a:p>
          <a:p>
            <a:r>
              <a:rPr lang="pt-BR" dirty="0"/>
              <a:t>Qual é a característica essencial da sociedade moderna? A cada época se pode determinar a verdade da sociedade =&gt; realiza a verdade do homem.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077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Manuscritos econômico-filosóficos (1844)</a:t>
            </a:r>
          </a:p>
        </p:txBody>
      </p:sp>
    </p:spTree>
    <p:extLst>
      <p:ext uri="{BB962C8B-B14F-4D97-AF65-F5344CB8AC3E}">
        <p14:creationId xmlns:p14="http://schemas.microsoft.com/office/powerpoint/2010/main" val="39919684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da Obra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Inacabada! Só se conhece fragmentos de alguns capítulos.</a:t>
            </a:r>
          </a:p>
          <a:p>
            <a:r>
              <a:rPr lang="pt-BR" dirty="0"/>
              <a:t>Critica três categorias econômicas: salário, capital e renda fundiária.</a:t>
            </a:r>
          </a:p>
          <a:p>
            <a:r>
              <a:rPr lang="pt-BR" dirty="0"/>
              <a:t>Ver Caderno I, Renda da Terra, O Trabalho Alienado (Trabalho Estranhado e a Propriedade Privada)</a:t>
            </a:r>
          </a:p>
          <a:p>
            <a:r>
              <a:rPr lang="pt-BR" dirty="0"/>
              <a:t>Problema da relação da filosofia com a economia política, sob a forma de uma conclusão filosófica tirada de uma crítica econômica.</a:t>
            </a:r>
          </a:p>
          <a:p>
            <a:r>
              <a:rPr lang="pt-BR" dirty="0"/>
              <a:t>Mostra as ideias filosóficas com as quais Marx se aproxima do problema da economia política em 1844: conceito de alienação (já vimos alienação religiosa e política) agora na economia.</a:t>
            </a:r>
          </a:p>
          <a:p>
            <a:r>
              <a:rPr lang="pt-BR" dirty="0"/>
              <a:t>A raiz da alienação na ordem econômica encontra-se na propriedade privada.   </a:t>
            </a:r>
          </a:p>
        </p:txBody>
      </p:sp>
    </p:spTree>
    <p:extLst>
      <p:ext uri="{BB962C8B-B14F-4D97-AF65-F5344CB8AC3E}">
        <p14:creationId xmlns:p14="http://schemas.microsoft.com/office/powerpoint/2010/main" val="60010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Algumas ideias hegelianas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Em especial sobre a filosofia do direito, criticada pelo jovem Marx</a:t>
            </a:r>
          </a:p>
        </p:txBody>
      </p:sp>
    </p:spTree>
    <p:extLst>
      <p:ext uri="{BB962C8B-B14F-4D97-AF65-F5344CB8AC3E}">
        <p14:creationId xmlns:p14="http://schemas.microsoft.com/office/powerpoint/2010/main" val="302004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razão em Hegel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Razão (</a:t>
            </a:r>
            <a:r>
              <a:rPr lang="pt-BR" i="1" dirty="0"/>
              <a:t>Vernunft</a:t>
            </a:r>
            <a:r>
              <a:rPr lang="pt-BR" dirty="0"/>
              <a:t>): exprime o conjunto do pensamento racional.</a:t>
            </a:r>
          </a:p>
          <a:p>
            <a:r>
              <a:rPr lang="pt-BR" dirty="0"/>
              <a:t>O conjunto é pensado por conceitos (</a:t>
            </a:r>
            <a:r>
              <a:rPr lang="pt-BR" i="1" dirty="0"/>
              <a:t>Begriffe</a:t>
            </a:r>
            <a:r>
              <a:rPr lang="pt-BR" dirty="0"/>
              <a:t>).</a:t>
            </a:r>
          </a:p>
          <a:p>
            <a:r>
              <a:rPr lang="pt-BR" i="1" dirty="0"/>
              <a:t>Begriffe</a:t>
            </a:r>
            <a:r>
              <a:rPr lang="pt-BR" dirty="0"/>
              <a:t>: ao mesmo tempo subjetivo e objetivo, ao mesmo tempo concepção da consciência e elemento interno da realidade, da qual é a expressão racional.</a:t>
            </a:r>
          </a:p>
          <a:p>
            <a:r>
              <a:rPr lang="pt-BR" dirty="0"/>
              <a:t>A “substância” (o permanente nas coisas que mudam, o fundamento do acidente) é, ao mesmo tempo, sujeito (subjetividade) e objeto.</a:t>
            </a:r>
          </a:p>
          <a:p>
            <a:r>
              <a:rPr lang="pt-BR" dirty="0"/>
              <a:t>Meta filosófica de Hegel: reconciliar o objetivo com o subjetivo, o objeto com a consciência.</a:t>
            </a:r>
          </a:p>
          <a:p>
            <a:r>
              <a:rPr lang="pt-BR" dirty="0"/>
              <a:t>No termo da história o espírito se torna plenamente consciente de si mesmo.</a:t>
            </a:r>
          </a:p>
          <a:p>
            <a:r>
              <a:rPr lang="pt-BR" dirty="0"/>
              <a:t>Aron : </a:t>
            </a:r>
            <a:r>
              <a:rPr lang="pt-BR" i="1" dirty="0"/>
              <a:t>“O objeto pensado não é mais exterior ao próprio espírito, mas reconhecido como expressão desse próprio espírito.”</a:t>
            </a:r>
            <a:r>
              <a:rPr lang="pt-B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688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reconciliação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fase final da história.</a:t>
            </a:r>
          </a:p>
          <a:p>
            <a:r>
              <a:rPr lang="pt-BR" dirty="0"/>
              <a:t>O espírito absoluto (a consciência do filósofo) superou o despedaçamento entre o espírito (que quer alguma coisa) e uma realidade histórico-social que lhe é estranha.</a:t>
            </a:r>
          </a:p>
          <a:p>
            <a:r>
              <a:rPr lang="pt-BR" dirty="0"/>
              <a:t>Reconcilia-se: desejos racionais do espírito e as obras transitórias da história; as aspirações do espírito e a realidade histórica. Infinito de Deus (totalidade do devir histórico) presente na consciência individual (finita).</a:t>
            </a:r>
          </a:p>
          <a:p>
            <a:r>
              <a:rPr lang="pt-BR" dirty="0"/>
              <a:t>Fim do intervalo entre o finito e o infinito: o filósofo pensa a totalidade da história cumprida.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037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Três etapas conceituais do desenvolvimento do espírito: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Família</a:t>
            </a:r>
            <a:r>
              <a:rPr lang="pt-BR" dirty="0"/>
              <a:t>: exprime as relações individuais tais como determinadas pela natureza biológica do ser humano.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Sociedade civil</a:t>
            </a:r>
            <a:r>
              <a:rPr lang="pt-BR" dirty="0"/>
              <a:t>: atividade profissional de cada um, negação da intimidade familiar.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Estado</a:t>
            </a:r>
            <a:r>
              <a:rPr lang="pt-BR" dirty="0"/>
              <a:t>: permite a síntese dos dois termos (família e sociedade civil).</a:t>
            </a:r>
          </a:p>
          <a:p>
            <a:r>
              <a:rPr lang="pt-BR" dirty="0"/>
              <a:t>A sociedade civil é a negação da família e o Estado permite a síntese!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12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Crítica de Marx</a:t>
            </a:r>
            <a:br>
              <a:rPr lang="pt-BR" dirty="0"/>
            </a:br>
            <a:r>
              <a:rPr lang="pt-BR" dirty="0"/>
              <a:t>à filosofia do direito</a:t>
            </a:r>
            <a:br>
              <a:rPr lang="pt-BR" dirty="0"/>
            </a:br>
            <a:r>
              <a:rPr lang="pt-BR" dirty="0"/>
              <a:t> de Hegel</a:t>
            </a:r>
          </a:p>
        </p:txBody>
      </p:sp>
    </p:spTree>
    <p:extLst>
      <p:ext uri="{BB962C8B-B14F-4D97-AF65-F5344CB8AC3E}">
        <p14:creationId xmlns:p14="http://schemas.microsoft.com/office/powerpoint/2010/main" val="194406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Alienação na política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Analogias com a alienação religiosa.</a:t>
            </a:r>
          </a:p>
          <a:p>
            <a:r>
              <a:rPr lang="pt-BR" dirty="0"/>
              <a:t>O homem vive no </a:t>
            </a:r>
            <a:r>
              <a:rPr lang="pt-BR" i="1" dirty="0"/>
              <a:t>empíreo</a:t>
            </a:r>
            <a:r>
              <a:rPr lang="pt-BR" dirty="0"/>
              <a:t> político, ou seja, na cidadania abstrata, uma existência ilusória comparada à existência ilusória levada nos sonhos religiosos. </a:t>
            </a:r>
          </a:p>
          <a:p>
            <a:r>
              <a:rPr lang="pt-BR" dirty="0"/>
              <a:t>Não cumpre sua vocação humana na sociedade civil.</a:t>
            </a:r>
          </a:p>
          <a:p>
            <a:r>
              <a:rPr lang="pt-BR" dirty="0"/>
              <a:t>Ilusões políticas.</a:t>
            </a:r>
          </a:p>
          <a:p>
            <a:r>
              <a:rPr lang="pt-BR" dirty="0"/>
              <a:t>Existe a verdade do homem e da sociedade que se pode definir na realidade (critério de verdade e de realidade).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237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Hegel inverte a relação do sujeito com o predicado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Leva à mística e à mistificação filosófica de uma filosofia especulativa.</a:t>
            </a:r>
          </a:p>
          <a:p>
            <a:r>
              <a:rPr lang="pt-BR" dirty="0"/>
              <a:t>Vide </a:t>
            </a:r>
            <a:r>
              <a:rPr lang="pt-BR" i="1" dirty="0"/>
              <a:t>“A Sagrada Família” </a:t>
            </a:r>
            <a:r>
              <a:rPr lang="pt-BR" dirty="0"/>
              <a:t>(escrita em 1844, pouco depois da CFDH).</a:t>
            </a:r>
          </a:p>
          <a:p>
            <a:r>
              <a:rPr lang="pt-BR" dirty="0"/>
              <a:t>A questão do sujeito e do predicado é comum no debates entre os jovens hegelianos (já vimos em Feuerbach). </a:t>
            </a:r>
          </a:p>
        </p:txBody>
      </p:sp>
    </p:spTree>
    <p:extLst>
      <p:ext uri="{BB962C8B-B14F-4D97-AF65-F5344CB8AC3E}">
        <p14:creationId xmlns:p14="http://schemas.microsoft.com/office/powerpoint/2010/main" val="5760020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698</TotalTime>
  <Words>2271</Words>
  <Application>Microsoft Office PowerPoint</Application>
  <PresentationFormat>Widescreen</PresentationFormat>
  <Paragraphs>127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  <vt:lpstr>Algumas ideias hegelianas </vt:lpstr>
      <vt:lpstr>Conceito de razão em Hegel</vt:lpstr>
      <vt:lpstr>A reconciliação</vt:lpstr>
      <vt:lpstr>Três etapas conceituais do desenvolvimento do espírito:</vt:lpstr>
      <vt:lpstr>Crítica de Marx à filosofia do direito  de Hegel</vt:lpstr>
      <vt:lpstr>Alienação na política</vt:lpstr>
      <vt:lpstr>Hegel inverte a relação do sujeito com o predicado</vt:lpstr>
      <vt:lpstr>A Sagrada Família</vt:lpstr>
      <vt:lpstr>O famoso exemplo da frutas</vt:lpstr>
      <vt:lpstr>Filosofia especulativa</vt:lpstr>
      <vt:lpstr>Aplicação disso na crítica à filosofia do direito de Hegel</vt:lpstr>
      <vt:lpstr>O erro de Hegel segundo Marx</vt:lpstr>
      <vt:lpstr>Exemplo desse erro na análise filosófica do Estado</vt:lpstr>
      <vt:lpstr>Aron:</vt:lpstr>
      <vt:lpstr>O problema central da FDH</vt:lpstr>
      <vt:lpstr>“A sociedade civil, por sua separação da sociedade política, se tornara outra” Marx</vt:lpstr>
      <vt:lpstr>“A sociedade civil atual é o princípio realizado do individualismo; a existência individual é a meta final; atividade, trabalho, conteúdo não passam, de meios”(Marx, Crítica à Filosofia do Estado de Hegel)</vt:lpstr>
      <vt:lpstr>Crítica à Hegel</vt:lpstr>
      <vt:lpstr>Outro erro de Hegel</vt:lpstr>
      <vt:lpstr>Conclusões de Marx na crítica à filosofia do direito de Hegel</vt:lpstr>
      <vt:lpstr>Qual a realidade social?</vt:lpstr>
      <vt:lpstr>Analogias entre a crítica da religião e a crítica da política</vt:lpstr>
      <vt:lpstr>Liberdade formal versus liberdade real</vt:lpstr>
      <vt:lpstr>Qual o critério de realidade ou de verdade do jovem Marx?</vt:lpstr>
      <vt:lpstr>Manuscritos econômico-filosóficos (1844)</vt:lpstr>
      <vt:lpstr>Características da Obra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Algumas ideias hegelianas</dc:title>
  <dc:creator>Ricardo Luis Chaves Feijo</dc:creator>
  <cp:lastModifiedBy>Ricardo Feijó</cp:lastModifiedBy>
  <cp:revision>33</cp:revision>
  <dcterms:created xsi:type="dcterms:W3CDTF">2014-09-01T13:09:25Z</dcterms:created>
  <dcterms:modified xsi:type="dcterms:W3CDTF">2020-09-03T00:44:06Z</dcterms:modified>
</cp:coreProperties>
</file>