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15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1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_rels/presentation.xml.rels" ContentType="application/vnd.openxmlformats-package.relationships+xml"/>
  <Override PartName="/ppt/media/image179.png" ContentType="image/png"/>
  <Override PartName="/ppt/media/image239.png" ContentType="image/png"/>
  <Override PartName="/ppt/media/image178.png" ContentType="image/png"/>
  <Override PartName="/ppt/media/image97.tif" ContentType="image/tiff"/>
  <Override PartName="/ppt/media/image238.png" ContentType="image/png"/>
  <Override PartName="/ppt/media/image177.png" ContentType="image/png"/>
  <Override PartName="/ppt/media/image96.tif" ContentType="image/tiff"/>
  <Override PartName="/ppt/media/image237.png" ContentType="image/png"/>
  <Override PartName="/ppt/media/image176.png" ContentType="image/png"/>
  <Override PartName="/ppt/media/image236.png" ContentType="image/png"/>
  <Override PartName="/ppt/media/image175.png" ContentType="image/png"/>
  <Override PartName="/ppt/media/image235.png" ContentType="image/png"/>
  <Override PartName="/ppt/media/image174.png" ContentType="image/png"/>
  <Override PartName="/ppt/media/image234.png" ContentType="image/png"/>
  <Override PartName="/ppt/media/image173.png" ContentType="image/png"/>
  <Override PartName="/ppt/media/image233.png" ContentType="image/png"/>
  <Override PartName="/ppt/media/image172.png" ContentType="image/png"/>
  <Override PartName="/ppt/media/image232.png" ContentType="image/png"/>
  <Override PartName="/ppt/media/image171.png" ContentType="image/png"/>
  <Override PartName="/ppt/media/image231.png" ContentType="image/png"/>
  <Override PartName="/ppt/media/image167.png" ContentType="image/png"/>
  <Override PartName="/ppt/media/image227.png" ContentType="image/png"/>
  <Override PartName="/ppt/media/image166.png" ContentType="image/png"/>
  <Override PartName="/ppt/media/image85.tif" ContentType="image/tiff"/>
  <Override PartName="/ppt/media/image226.png" ContentType="image/png"/>
  <Override PartName="/ppt/media/image165.png" ContentType="image/png"/>
  <Override PartName="/ppt/media/image84.tif" ContentType="image/tiff"/>
  <Override PartName="/ppt/media/image225.png" ContentType="image/png"/>
  <Override PartName="/ppt/media/image164.png" ContentType="image/png"/>
  <Override PartName="/ppt/media/image224.png" ContentType="image/png"/>
  <Override PartName="/ppt/media/image163.png" ContentType="image/png"/>
  <Override PartName="/ppt/media/image223.png" ContentType="image/png"/>
  <Override PartName="/ppt/media/image162.png" ContentType="image/png"/>
  <Override PartName="/ppt/media/image222.png" ContentType="image/png"/>
  <Override PartName="/ppt/media/image161.png" ContentType="image/png"/>
  <Override PartName="/ppt/media/image221.png" ContentType="image/png"/>
  <Override PartName="/ppt/media/image160.png" ContentType="image/png"/>
  <Override PartName="/ppt/media/image220.png" ContentType="image/png"/>
  <Override PartName="/ppt/media/image155.png" ContentType="image/png"/>
  <Override PartName="/ppt/media/image74.tif" ContentType="image/tiff"/>
  <Override PartName="/ppt/media/image215.png" ContentType="image/png"/>
  <Override PartName="/ppt/media/image154.png" ContentType="image/png"/>
  <Override PartName="/ppt/media/image73.tif" ContentType="image/tiff"/>
  <Override PartName="/ppt/media/image214.png" ContentType="image/png"/>
  <Override PartName="/ppt/media/image153.png" ContentType="image/png"/>
  <Override PartName="/ppt/media/image213.png" ContentType="image/png"/>
  <Override PartName="/ppt/media/image152.png" ContentType="image/png"/>
  <Override PartName="/ppt/media/image212.png" ContentType="image/png"/>
  <Override PartName="/ppt/media/image148.png" ContentType="image/png"/>
  <Override PartName="/ppt/media/image208.png" ContentType="image/png"/>
  <Override PartName="/ppt/media/image147.png" ContentType="image/png"/>
  <Override PartName="/ppt/media/image207.png" ContentType="image/png"/>
  <Override PartName="/ppt/media/image146.png" ContentType="image/png"/>
  <Override PartName="/ppt/media/image206.png" ContentType="image/png"/>
  <Override PartName="/ppt/media/image38.png" ContentType="image/png"/>
  <Override PartName="/ppt/media/image108.tif" ContentType="image/tiff"/>
  <Override PartName="/ppt/media/image53.png" ContentType="image/png"/>
  <Override PartName="/ppt/media/image39.png" ContentType="image/png"/>
  <Override PartName="/ppt/media/image109.tif" ContentType="image/tiff"/>
  <Override PartName="/ppt/media/image133.tif" ContentType="image/tiff"/>
  <Override PartName="/ppt/media/image12.png" ContentType="image/png"/>
  <Override PartName="/ppt/media/image13.png" ContentType="image/png"/>
  <Override PartName="/ppt/media/image158.png" ContentType="image/png"/>
  <Override PartName="/ppt/media/image218.png" ContentType="image/png"/>
  <Override PartName="/ppt/media/image14.png" ContentType="image/png"/>
  <Override PartName="/ppt/media/image21.png" ContentType="image/png"/>
  <Override PartName="/ppt/media/image1.tif" ContentType="image/tiff"/>
  <Override PartName="/ppt/media/image34.png" ContentType="image/png"/>
  <Override PartName="/ppt/media/image6.png" ContentType="image/png"/>
  <Override PartName="/ppt/media/image91.png" ContentType="image/png"/>
  <Override PartName="/ppt/media/image16.png" ContentType="image/png"/>
  <Override PartName="/ppt/media/image246.png" ContentType="image/png"/>
  <Override PartName="/ppt/media/image186.png" ContentType="image/png"/>
  <Override PartName="/ppt/media/image7.png" ContentType="image/png"/>
  <Override PartName="/ppt/media/image92.png" ContentType="image/png"/>
  <Override PartName="/ppt/media/image17.png" ContentType="image/png"/>
  <Override PartName="/ppt/media/image247.png" ContentType="image/png"/>
  <Override PartName="/ppt/media/image187.png" ContentType="image/png"/>
  <Override PartName="/ppt/media/image93.png" ContentType="image/png"/>
  <Override PartName="/ppt/media/image8.png" ContentType="image/png"/>
  <Override PartName="/ppt/media/image189.png" ContentType="image/png"/>
  <Override PartName="/ppt/media/image249.png" ContentType="image/png"/>
  <Override PartName="/ppt/media/image25.png" ContentType="image/png"/>
  <Override PartName="/ppt/media/image195.png" ContentType="image/png"/>
  <Override PartName="/ppt/media/image15.png" ContentType="image/png"/>
  <Override PartName="/ppt/media/image245.png" ContentType="image/png"/>
  <Override PartName="/ppt/media/image185.png" ContentType="image/png"/>
  <Override PartName="/ppt/media/image90.png" ContentType="image/png"/>
  <Override PartName="/ppt/media/image5.png" ContentType="image/png"/>
  <Override PartName="/ppt/media/image9.png" ContentType="image/png"/>
  <Override PartName="/ppt/media/image94.png" ContentType="image/png"/>
  <Override PartName="/ppt/media/image190.png" ContentType="image/png"/>
  <Override PartName="/ppt/media/image184.png" ContentType="image/png"/>
  <Override PartName="/ppt/media/image244.png" ContentType="image/png"/>
  <Override PartName="/ppt/media/image20.png" ContentType="image/png"/>
  <Override PartName="/ppt/media/image159.png" ContentType="image/png"/>
  <Override PartName="/ppt/media/image219.png" ContentType="image/png"/>
  <Override PartName="/ppt/media/image70.png" ContentType="image/png"/>
  <Override PartName="/ppt/media/image139.png" ContentType="image/png"/>
  <Override PartName="/ppt/media/image72.png" ContentType="image/png"/>
  <Override PartName="/ppt/media/media250.mov" ContentType="video/quicktime"/>
  <Override PartName="/ppt/media/image75.png" ContentType="image/png"/>
  <Override PartName="/ppt/media/image76.png" ContentType="image/png"/>
  <Override PartName="/ppt/media/image182.png" ContentType="image/png"/>
  <Override PartName="/ppt/media/image242.png" ContentType="image/png"/>
  <Override PartName="/ppt/media/image77.png" ContentType="image/png"/>
  <Override PartName="/ppt/media/image80.png" ContentType="image/png"/>
  <Override PartName="/ppt/media/image183.png" ContentType="image/png"/>
  <Override PartName="/ppt/media/image243.png" ContentType="image/png"/>
  <Override PartName="/ppt/media/image78.png" ContentType="image/png"/>
  <Override PartName="/ppt/media/image82.png" ContentType="image/png"/>
  <Override PartName="/ppt/media/image49.png" ContentType="image/png"/>
  <Override PartName="/ppt/media/image83.png" ContentType="image/png"/>
  <Override PartName="/ppt/media/image100.png" ContentType="image/png"/>
  <Override PartName="/ppt/media/image95.png" ContentType="image/png"/>
  <Override PartName="/ppt/media/image71.png" ContentType="image/png"/>
  <Override PartName="/ppt/media/media252.mov" ContentType="video/quicktime"/>
  <Override PartName="/ppt/media/image86.png" ContentType="image/png"/>
  <Override PartName="/ppt/media/image253.png" ContentType="image/png"/>
  <Override PartName="/ppt/media/image144.tif" ContentType="image/tiff"/>
  <Override PartName="/ppt/media/image18.png" ContentType="image/png"/>
  <Override PartName="/ppt/media/image204.tif" ContentType="image/tiff"/>
  <Override PartName="/ppt/media/image88.png" ContentType="image/png"/>
  <Override PartName="/ppt/media/image87.png" ContentType="image/png"/>
  <Override PartName="/ppt/media/image81.png" ContentType="image/png"/>
  <Override PartName="/ppt/media/image48.png" ContentType="image/png"/>
  <Override PartName="/ppt/media/image254.tif" ContentType="image/tiff"/>
  <Override PartName="/ppt/media/image68.png" ContentType="image/png"/>
  <Override PartName="/ppt/media/image135.png" ContentType="image/png"/>
  <Override PartName="/ppt/media/image51.png" ContentType="image/png"/>
  <Override PartName="/ppt/media/image55.png" ContentType="image/png"/>
  <Override PartName="/ppt/media/image241.tif" ContentType="image/tiff"/>
  <Override PartName="/ppt/media/image181.tif" ContentType="image/tiff"/>
  <Override PartName="/ppt/media/image129.png" ContentType="image/png"/>
  <Override PartName="/ppt/media/image60.png" ContentType="image/png"/>
  <Override PartName="/ppt/media/image211.png" ContentType="image/png"/>
  <Override PartName="/ppt/media/image151.png" ContentType="image/png"/>
  <Override PartName="/ppt/media/image193.tif" ContentType="image/tiff"/>
  <Override PartName="/ppt/media/image67.png" ContentType="image/png"/>
  <Override PartName="/ppt/media/image169.tif" ContentType="image/tiff"/>
  <Override PartName="/ppt/media/image229.tif" ContentType="image/tiff"/>
  <Override PartName="/ppt/media/image50.png" ContentType="image/png"/>
  <Override PartName="/ppt/media/image119.png" ContentType="image/png"/>
  <Override PartName="/ppt/media/image210.png" ContentType="image/png"/>
  <Override PartName="/ppt/media/image150.png" ContentType="image/png"/>
  <Override PartName="/ppt/media/image192.tif" ContentType="image/tiff"/>
  <Override PartName="/ppt/media/image66.png" ContentType="image/png"/>
  <Override PartName="/ppt/media/image65.png" ContentType="image/png"/>
  <Override PartName="/ppt/media/image64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149.png" ContentType="image/png"/>
  <Override PartName="/ppt/media/image209.png" ContentType="image/png"/>
  <Override PartName="/ppt/media/image188.png" ContentType="image/png"/>
  <Override PartName="/ppt/media/image248.png" ContentType="image/png"/>
  <Override PartName="/ppt/media/image24.png" ContentType="image/png"/>
  <Override PartName="/ppt/media/image194.png" ContentType="image/png"/>
  <Override PartName="/ppt/media/image79.png" ContentType="image/png"/>
  <Override PartName="/ppt/media/image191.png" ContentType="image/png"/>
  <Override PartName="/ppt/media/image251.png" ContentType="image/png"/>
  <Override PartName="/ppt/media/image56.png" ContentType="image/png"/>
  <Override PartName="/ppt/media/image58.png" ContentType="image/png"/>
  <Override PartName="/ppt/media/image52.png" ContentType="image/png"/>
  <Override PartName="/ppt/media/image37.png" ContentType="image/png"/>
  <Override PartName="/ppt/media/image11.png" ContentType="image/png"/>
  <Override PartName="/ppt/media/image132.tif" ContentType="image/tiff"/>
  <Override PartName="/ppt/media/image57.png" ContentType="image/png"/>
  <Override PartName="/ppt/media/image69.png" ContentType="image/png"/>
  <Override PartName="/ppt/media/image10.png" ContentType="image/png"/>
  <Override PartName="/ppt/media/image59.png" ContentType="image/png"/>
  <Override PartName="/ppt/media/image19.png" ContentType="image/png"/>
  <Override PartName="/ppt/media/image145.tif" ContentType="image/tiff"/>
  <Override PartName="/ppt/media/image205.tif" ContentType="image/tiff"/>
  <Override PartName="/ppt/media/image30.png" ContentType="image/png"/>
  <Override PartName="/ppt/media/image26.png" ContentType="image/png"/>
  <Override PartName="/ppt/media/image196.png" ContentType="image/png"/>
  <Override PartName="/ppt/media/image27.png" ContentType="image/png"/>
  <Override PartName="/ppt/media/image197.png" ContentType="image/png"/>
  <Override PartName="/ppt/media/image2.png" ContentType="image/png"/>
  <Override PartName="/ppt/media/image28.png" ContentType="image/png"/>
  <Override PartName="/ppt/media/image3.png" ContentType="image/png"/>
  <Override PartName="/ppt/media/image198.png" ContentType="image/png"/>
  <Override PartName="/ppt/media/image29.png" ContentType="image/png"/>
  <Override PartName="/ppt/media/image4.png" ContentType="image/png"/>
  <Override PartName="/ppt/media/image199.png" ContentType="image/png"/>
  <Override PartName="/ppt/media/image89.png" ContentType="image/png"/>
  <Override PartName="/ppt/media/image32.png" ContentType="image/png"/>
  <Override PartName="/ppt/media/image33.png" ContentType="image/png"/>
  <Override PartName="/ppt/media/image35.png" ContentType="image/png"/>
  <Override PartName="/ppt/media/image156.tif" ContentType="image/tiff"/>
  <Override PartName="/ppt/media/image216.tif" ContentType="image/tiff"/>
  <Override PartName="/ppt/media/image41.png" ContentType="image/png"/>
  <Override PartName="/ppt/media/image36.png" ContentType="image/png"/>
  <Override PartName="/ppt/media/image157.tif" ContentType="image/tiff"/>
  <Override PartName="/ppt/media/image217.tif" ContentType="image/tiff"/>
  <Override PartName="/ppt/media/image42.png" ContentType="image/png"/>
  <Override PartName="/ppt/media/image40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228.tif" ContentType="image/tiff"/>
  <Override PartName="/ppt/media/image168.tif" ContentType="image/tiff"/>
  <Override PartName="/ppt/media/image98.png" ContentType="image/png"/>
  <Override PartName="/ppt/media/image22.tif" ContentType="image/tiff"/>
  <Override PartName="/ppt/media/image103.png" ContentType="image/png"/>
  <Override PartName="/ppt/media/image99.png" ContentType="image/png"/>
  <Override PartName="/ppt/media/image23.tif" ContentType="image/tiff"/>
  <Override PartName="/ppt/media/image104.png" ContentType="image/png"/>
  <Override PartName="/ppt/media/image101.png" ContentType="image/png"/>
  <Override PartName="/ppt/media/image102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10.png" ContentType="image/png"/>
  <Override PartName="/ppt/media/image111.png" ContentType="image/png"/>
  <Override PartName="/ppt/media/image31.tif" ContentType="image/tiff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8.png" ContentType="image/png"/>
  <Override PartName="/ppt/media/image120.tif" ContentType="image/tiff"/>
  <Override PartName="/ppt/media/image121.tif" ContentType="image/tiff"/>
  <Override PartName="/ppt/media/image170.png" ContentType="image/png"/>
  <Override PartName="/ppt/media/image230.png" ContentType="image/png"/>
  <Override PartName="/ppt/media/image122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7.png" ContentType="image/png"/>
  <Override PartName="/ppt/media/image128.png" ContentType="image/png"/>
  <Override PartName="/ppt/media/image54.png" ContentType="image/png"/>
  <Override PartName="/ppt/media/image180.tif" ContentType="image/tiff"/>
  <Override PartName="/ppt/media/image240.tif" ContentType="image/tiff"/>
  <Override PartName="/ppt/media/image134.png" ContentType="image/png"/>
  <Override PartName="/ppt/media/image130.png" ContentType="image/png"/>
  <Override PartName="/ppt/media/image131.png" ContentType="image/png"/>
  <Override PartName="/ppt/media/image136.png" ContentType="image/png"/>
  <Override PartName="/ppt/media/image137.png" ContentType="image/png"/>
  <Override PartName="/ppt/media/image138.png" ContentType="image/png"/>
  <Override PartName="/ppt/media/image200.png" ContentType="image/png"/>
  <Override PartName="/ppt/media/image140.png" ContentType="image/png"/>
  <Override PartName="/ppt/media/image201.png" ContentType="image/png"/>
  <Override PartName="/ppt/media/image141.png" ContentType="image/png"/>
  <Override PartName="/ppt/media/image202.png" ContentType="image/png"/>
  <Override PartName="/ppt/media/image142.png" ContentType="image/png"/>
  <Override PartName="/ppt/media/image203.png" ContentType="image/png"/>
  <Override PartName="/ppt/media/image143.png" ContentType="image/png"/>
  <Override PartName="/ppt/notesSlides/notesSlide4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_rels/notesSlide39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8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25.xml.rels" ContentType="application/vnd.openxmlformats-package.relationships+xml"/>
  <Override PartName="/ppt/notesSlides/notesSlide41.xml" ContentType="application/vnd.openxmlformats-officedocument.presentationml.notes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60.xml" ContentType="application/vnd.openxmlformats-officedocument.presentationml.slide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22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55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27.xml.rels" ContentType="application/vnd.openxmlformats-package.relationships+xml"/>
  <Override PartName="/ppt/slides/_rels/slide17.xml.rels" ContentType="application/vnd.openxmlformats-package.relationships+xml"/>
  <Override PartName="/ppt/slides/_rels/slide60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35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47.xml.rels" ContentType="application/vnd.openxmlformats-package.relationships+xml"/>
  <Override PartName="/ppt/slides/_rels/slide46.xml.rels" ContentType="application/vnd.openxmlformats-package.relationships+xml"/>
  <Override PartName="/ppt/slides/_rels/slide57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45.xml.rels" ContentType="application/vnd.openxmlformats-package.relationships+xml"/>
  <Override PartName="/ppt/slides/_rels/slide3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52.xml.rels" ContentType="application/vnd.openxmlformats-package.relationships+xml"/>
  <Override PartName="/ppt/slides/_rels/slide59.xml.rels" ContentType="application/vnd.openxmlformats-package.relationships+xml"/>
  <Override PartName="/ppt/slides/_rels/slide3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56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12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49.xml" ContentType="application/vnd.openxmlformats-officedocument.presentationml.slide+xml"/>
  <Override PartName="/ppt/slides/slide15.xml" ContentType="application/vnd.openxmlformats-officedocument.presentationml.slide+xml"/>
  <Override PartName="/ppt/slides/slide48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56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5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</p:sldIdLst>
  <p:sldSz cx="13004800" cy="97536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70" Type="http://schemas.openxmlformats.org/officeDocument/2006/relationships/slide" Target="slides/slide6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</a:t>
            </a:r>
            <a:r>
              <a:rPr b="0" lang="pt-BR" sz="4400" spc="-1" strike="noStrike">
                <a:latin typeface="Arial"/>
              </a:rPr>
              <a:t>ck </a:t>
            </a:r>
            <a:r>
              <a:rPr b="0" lang="pt-BR" sz="4400" spc="-1" strike="noStrike">
                <a:latin typeface="Arial"/>
              </a:rPr>
              <a:t>to </a:t>
            </a:r>
            <a:r>
              <a:rPr b="0" lang="pt-BR" sz="4400" spc="-1" strike="noStrike">
                <a:latin typeface="Arial"/>
              </a:rPr>
              <a:t>mo</a:t>
            </a:r>
            <a:r>
              <a:rPr b="0" lang="pt-BR" sz="4400" spc="-1" strike="noStrike">
                <a:latin typeface="Arial"/>
              </a:rPr>
              <a:t>ve </a:t>
            </a:r>
            <a:r>
              <a:rPr b="0" lang="pt-BR" sz="4400" spc="-1" strike="noStrike">
                <a:latin typeface="Arial"/>
              </a:rPr>
              <a:t>the </a:t>
            </a:r>
            <a:r>
              <a:rPr b="0" lang="pt-BR" sz="4400" spc="-1" strike="noStrike">
                <a:latin typeface="Arial"/>
              </a:rPr>
              <a:t>sli</a:t>
            </a:r>
            <a:r>
              <a:rPr b="0" lang="pt-BR" sz="4400" spc="-1" strike="noStrike">
                <a:latin typeface="Arial"/>
              </a:rPr>
              <a:t>de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BR" sz="2000" spc="-1" strike="noStrike">
                <a:latin typeface="Arial"/>
              </a:rPr>
              <a:t>Click </a:t>
            </a:r>
            <a:r>
              <a:rPr b="0" lang="pt-BR" sz="2000" spc="-1" strike="noStrike">
                <a:latin typeface="Arial"/>
              </a:rPr>
              <a:t>to </a:t>
            </a:r>
            <a:r>
              <a:rPr b="0" lang="pt-BR" sz="2000" spc="-1" strike="noStrike">
                <a:latin typeface="Arial"/>
              </a:rPr>
              <a:t>edit </a:t>
            </a:r>
            <a:r>
              <a:rPr b="0" lang="pt-BR" sz="2000" spc="-1" strike="noStrike">
                <a:latin typeface="Arial"/>
              </a:rPr>
              <a:t>the </a:t>
            </a:r>
            <a:r>
              <a:rPr b="0" lang="pt-BR" sz="2000" spc="-1" strike="noStrike">
                <a:latin typeface="Arial"/>
              </a:rPr>
              <a:t>note</a:t>
            </a:r>
            <a:r>
              <a:rPr b="0" lang="pt-BR" sz="2000" spc="-1" strike="noStrike">
                <a:latin typeface="Arial"/>
              </a:rPr>
              <a:t>s </a:t>
            </a:r>
            <a:r>
              <a:rPr b="0" lang="pt-BR" sz="2000" spc="-1" strike="noStrike">
                <a:latin typeface="Arial"/>
              </a:rPr>
              <a:t>form</a:t>
            </a:r>
            <a:r>
              <a:rPr b="0" lang="pt-BR" sz="2000" spc="-1" strike="noStrike">
                <a:latin typeface="Arial"/>
              </a:rPr>
              <a:t>at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BR" sz="1400" spc="-1" strike="noStrike">
                <a:latin typeface="Times New Roman"/>
              </a:rPr>
              <a:t>&lt;header&gt;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t-BR" sz="1400" spc="-1" strike="noStrike">
                <a:latin typeface="Times New Roman"/>
              </a:rPr>
              <a:t>&lt;date/time&gt;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30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t-BR" sz="1400" spc="-1" strike="noStrike">
                <a:latin typeface="Times New Roman"/>
              </a:rPr>
              <a:t>&lt;footer&gt;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31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181916A8-9505-47AD-A8C0-25CAF0BF9322}" type="slidenum">
              <a:rPr b="0" lang="pt-BR" sz="1400" spc="-1" strike="noStrike">
                <a:latin typeface="Times New Roman"/>
              </a:rPr>
              <a:t>&lt;number&gt;</a:t>
            </a:fld>
            <a:endParaRPr b="0" lang="pt-B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7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\hat{V}_\text{red} = \hat{p} \cdot \$2 + (1-\hat{p}) \cdot \$0 = \$1.5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7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\hat{V}_\text{red} = \frac{15 \cdot \$2 + 5 \cdot \$0}{20} = \$1.5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7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\pi^*(s) = \arg\max_a \biggl[\underset{Q^*(s,a)}{\underbrace{ R(s,a) + \gamma \sum_{s'} T(s,a,s') \times V^*(s') }}\biggr]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7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Q^*(s,a) = R(s,a) + \gamma \sum_{s'} T(s,a,s') \times \max_{a'} Q^*(s',a') 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7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Q_{k+1}(s,a) \approx R(s,a) + \gamma \sum_{s'} T(s,a,s') \max_{a’}Q_k(s’,a')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Q_{k+1}(s,a) \approx R(s,a) + \sum_{t=1}^k \gamma^t R(s_t,a_t)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8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Q_{k+1}(s,a) &amp;= (1-\alpha)Q_k(s,a) + \alpha\left[ R(s,a) + \gamma \max_{a'} Q_k(s',a') \right]\\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&amp;= Q_k(s,a) + \alpha \left[ R(s,a) + \gamma \max_{a'}Q_k(s',a') - Q_k(s,a)\right]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8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8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8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8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9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9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9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9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9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60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60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60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60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\gets (1-\alpha)Q(s,a) + \alpha\left[ R(s,a) + \gamma \max_{a'} Q(s',a')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60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 = 5/2 + 1/2*(10 + 5) = 2.5 + 7.5 = 10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61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Q_1(s,a) &amp;= R(s,a) + \gamma \max_{a'} Q(s_1',a')\\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Q_2(s,a) &amp;= R(s,a) + \gamma \max_{a'} Q(s_2',a')\\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Q_3(s,a) &amp;= R(s,a) + \gamma \max_{a'} Q(s_3',a')\\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 </a:t>
            </a:r>
            <a:r>
              <a:rPr b="0" lang="pt-BR" sz="2000" spc="-1" strike="noStrike">
                <a:latin typeface="Arial"/>
              </a:rPr>
              <a:t>&amp;\; \vdots\\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Q_n(s,a) &amp;= R(s,a) + \gamma \max_{a'} Q(s_n’,a')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\frac{1}{n}\sum_{k=1}^n Q_k(s,a) \approx R(s,a) + \sum_{s'} \left[ T(s,a,s') \times \gamma \max_{a'} Q(s',a')\right]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61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\frac{1}{n}\sum_{k=1}^n Q_k(s,a) &amp;= \frac{n-1}{n}\sum_{i=1}^{n-1} Q_k(s,a) + \frac{1}{n} Q_n(s,a)\\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\\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Q(s,a) &amp;\gets (1-\alpha) Q(s,a) + \alpha Q_n(s,a)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{\color[rgb]{0.690808,0.000000,0.014206}\underset{R(s,a) + \gamma\max_{a'} Q(s,a)}{\underbrace{\phantom{Q’(s,a)}}}}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6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V_\pi(s) &amp;= E\left( \sum_{t=0} \gamma^t R(S_t,\pi(s)) \biggm\vert S_0 = s \right) \\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R(s,\pi(s)) + \gamma \sum_{s'} T(s,\pi(s),s’) \times V_\pi(s’)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V^*(s) = \max_a \left[ R(s,a) + \gamma\sum_{s’} T(s,a,s’)V^*(s')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6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V_{k+1}(s) &amp;= E\left( \sum_{t=0}^{k} \gamma^t R(S_t,\pi(s)) \biggm\vert S_0 = s \right) \\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\max_a \left[ R(s,\pi(s)) + \gamma \sum_{s'} T(s,\pi(s),s’) \times V_{k}(s') \right]\\</a:t>
            </a:r>
            <a:endParaRPr b="0" lang="pt-BR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&amp; = \max_a Q_{k+1}(s,a)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156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\pi^*(s) = \arg\max_a \left[ R(s,a) + \gamma \sum_{s'} T(s,a,s') \times V^*(s') \right]</a:t>
            </a:r>
            <a:endParaRPr b="0" lang="pt-BR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7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3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4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406080" y="6140880"/>
            <a:ext cx="12192120" cy="0"/>
          </a:xfrm>
          <a:prstGeom prst="line">
            <a:avLst/>
          </a:prstGeom>
          <a:ln w="3816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Click to edit the title text format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Click to edit the outline text format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Second Outline Level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Third Outline Level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Fourth Outline Level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Fifth Outline Level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Sixth Outline Level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Seventh Outline Level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Click to edit the title text format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Click to edit the outline text format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Second Outline Level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Third Outline Level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Fourth Outline Level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Fifth Outline Level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Sixth Outline Level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Seventh Outline Level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cb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Click to edit the title text format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Click to edit the outline text format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Second Outline Level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Third Outline Level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Fourth Outline Level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Fifth Outline Level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Sixth Outline Level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Seventh Outline Level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Click to edit the title text format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Click to edit the outline text format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Second Outline Level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Third Outline Level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Fourth Outline Level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Fifth Outline Level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Sixth Outline Level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Seventh Outline Level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Click to edit the title text format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Click to edit the outline text format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Second Outline Level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Third Outline Level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Fourth Outline Level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Fifth Outline Level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Sixth Outline Level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Seventh Outline Level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</a:t>
            </a:r>
            <a:r>
              <a:rPr b="0" lang="pt-BR" sz="4400" spc="-1" strike="noStrike">
                <a:latin typeface="Arial"/>
              </a:rPr>
              <a:t>ck </a:t>
            </a:r>
            <a:r>
              <a:rPr b="0" lang="pt-BR" sz="4400" spc="-1" strike="noStrike">
                <a:latin typeface="Arial"/>
              </a:rPr>
              <a:t>to </a:t>
            </a:r>
            <a:r>
              <a:rPr b="0" lang="pt-BR" sz="4400" spc="-1" strike="noStrike">
                <a:latin typeface="Arial"/>
              </a:rPr>
              <a:t>edi</a:t>
            </a:r>
            <a:r>
              <a:rPr b="0" lang="pt-BR" sz="4400" spc="-1" strike="noStrike">
                <a:latin typeface="Arial"/>
              </a:rPr>
              <a:t>t </a:t>
            </a:r>
            <a:r>
              <a:rPr b="0" lang="pt-BR" sz="4400" spc="-1" strike="noStrike">
                <a:latin typeface="Arial"/>
              </a:rPr>
              <a:t>the </a:t>
            </a:r>
            <a:r>
              <a:rPr b="0" lang="pt-BR" sz="4400" spc="-1" strike="noStrike">
                <a:latin typeface="Arial"/>
              </a:rPr>
              <a:t>titl</a:t>
            </a:r>
            <a:r>
              <a:rPr b="0" lang="pt-BR" sz="4400" spc="-1" strike="noStrike">
                <a:latin typeface="Arial"/>
              </a:rPr>
              <a:t>e </a:t>
            </a:r>
            <a:r>
              <a:rPr b="0" lang="pt-BR" sz="4400" spc="-1" strike="noStrike">
                <a:latin typeface="Arial"/>
              </a:rPr>
              <a:t>tex</a:t>
            </a:r>
            <a:r>
              <a:rPr b="0" lang="pt-BR" sz="4400" spc="-1" strike="noStrike">
                <a:latin typeface="Arial"/>
              </a:rPr>
              <a:t>t </a:t>
            </a:r>
            <a:r>
              <a:rPr b="0" lang="pt-BR" sz="4400" spc="-1" strike="noStrike">
                <a:latin typeface="Arial"/>
              </a:rPr>
              <a:t>for</a:t>
            </a:r>
            <a:r>
              <a:rPr b="0" lang="pt-BR" sz="4400" spc="-1" strike="noStrike">
                <a:latin typeface="Arial"/>
              </a:rPr>
              <a:t>ma</a:t>
            </a:r>
            <a:r>
              <a:rPr b="0" lang="pt-BR" sz="4400" spc="-1" strike="noStrike">
                <a:latin typeface="Arial"/>
              </a:rPr>
              <a:t>t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Click to edit the outline text format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Second Outline Level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Third Outline Level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Fourth Outline Level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Fifth Outline Level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Sixth Outline Level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Seventh Outline Level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</a:t>
            </a:r>
            <a:r>
              <a:rPr b="0" lang="pt-BR" sz="4400" spc="-1" strike="noStrike">
                <a:latin typeface="Arial"/>
              </a:rPr>
              <a:t>ck </a:t>
            </a:r>
            <a:r>
              <a:rPr b="0" lang="pt-BR" sz="4400" spc="-1" strike="noStrike">
                <a:latin typeface="Arial"/>
              </a:rPr>
              <a:t>to </a:t>
            </a:r>
            <a:r>
              <a:rPr b="0" lang="pt-BR" sz="4400" spc="-1" strike="noStrike">
                <a:latin typeface="Arial"/>
              </a:rPr>
              <a:t>edi</a:t>
            </a:r>
            <a:r>
              <a:rPr b="0" lang="pt-BR" sz="4400" spc="-1" strike="noStrike">
                <a:latin typeface="Arial"/>
              </a:rPr>
              <a:t>t </a:t>
            </a:r>
            <a:r>
              <a:rPr b="0" lang="pt-BR" sz="4400" spc="-1" strike="noStrike">
                <a:latin typeface="Arial"/>
              </a:rPr>
              <a:t>the </a:t>
            </a:r>
            <a:r>
              <a:rPr b="0" lang="pt-BR" sz="4400" spc="-1" strike="noStrike">
                <a:latin typeface="Arial"/>
              </a:rPr>
              <a:t>titl</a:t>
            </a:r>
            <a:r>
              <a:rPr b="0" lang="pt-BR" sz="4400" spc="-1" strike="noStrike">
                <a:latin typeface="Arial"/>
              </a:rPr>
              <a:t>e </a:t>
            </a:r>
            <a:r>
              <a:rPr b="0" lang="pt-BR" sz="4400" spc="-1" strike="noStrike">
                <a:latin typeface="Arial"/>
              </a:rPr>
              <a:t>tex</a:t>
            </a:r>
            <a:r>
              <a:rPr b="0" lang="pt-BR" sz="4400" spc="-1" strike="noStrike">
                <a:latin typeface="Arial"/>
              </a:rPr>
              <a:t>t </a:t>
            </a:r>
            <a:r>
              <a:rPr b="0" lang="pt-BR" sz="4400" spc="-1" strike="noStrike">
                <a:latin typeface="Arial"/>
              </a:rPr>
              <a:t>for</a:t>
            </a:r>
            <a:r>
              <a:rPr b="0" lang="pt-BR" sz="4400" spc="-1" strike="noStrike">
                <a:latin typeface="Arial"/>
              </a:rPr>
              <a:t>ma</a:t>
            </a:r>
            <a:r>
              <a:rPr b="0" lang="pt-BR" sz="4400" spc="-1" strike="noStrike">
                <a:latin typeface="Arial"/>
              </a:rPr>
              <a:t>t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Click to edit the outline text format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Second Outline Level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Third Outline Level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Fourth Outline Level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Fifth Outline Level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Sixth Outline Level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Seventh Outline Level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</a:t>
            </a:r>
            <a:r>
              <a:rPr b="0" lang="pt-BR" sz="4400" spc="-1" strike="noStrike">
                <a:latin typeface="Arial"/>
              </a:rPr>
              <a:t>ck </a:t>
            </a:r>
            <a:r>
              <a:rPr b="0" lang="pt-BR" sz="4400" spc="-1" strike="noStrike">
                <a:latin typeface="Arial"/>
              </a:rPr>
              <a:t>to </a:t>
            </a:r>
            <a:r>
              <a:rPr b="0" lang="pt-BR" sz="4400" spc="-1" strike="noStrike">
                <a:latin typeface="Arial"/>
              </a:rPr>
              <a:t>edi</a:t>
            </a:r>
            <a:r>
              <a:rPr b="0" lang="pt-BR" sz="4400" spc="-1" strike="noStrike">
                <a:latin typeface="Arial"/>
              </a:rPr>
              <a:t>t </a:t>
            </a:r>
            <a:r>
              <a:rPr b="0" lang="pt-BR" sz="4400" spc="-1" strike="noStrike">
                <a:latin typeface="Arial"/>
              </a:rPr>
              <a:t>the </a:t>
            </a:r>
            <a:r>
              <a:rPr b="0" lang="pt-BR" sz="4400" spc="-1" strike="noStrike">
                <a:latin typeface="Arial"/>
              </a:rPr>
              <a:t>titl</a:t>
            </a:r>
            <a:r>
              <a:rPr b="0" lang="pt-BR" sz="4400" spc="-1" strike="noStrike">
                <a:latin typeface="Arial"/>
              </a:rPr>
              <a:t>e </a:t>
            </a:r>
            <a:r>
              <a:rPr b="0" lang="pt-BR" sz="4400" spc="-1" strike="noStrike">
                <a:latin typeface="Arial"/>
              </a:rPr>
              <a:t>tex</a:t>
            </a:r>
            <a:r>
              <a:rPr b="0" lang="pt-BR" sz="4400" spc="-1" strike="noStrike">
                <a:latin typeface="Arial"/>
              </a:rPr>
              <a:t>t </a:t>
            </a:r>
            <a:r>
              <a:rPr b="0" lang="pt-BR" sz="4400" spc="-1" strike="noStrike">
                <a:latin typeface="Arial"/>
              </a:rPr>
              <a:t>for</a:t>
            </a:r>
            <a:r>
              <a:rPr b="0" lang="pt-BR" sz="4400" spc="-1" strike="noStrike">
                <a:latin typeface="Arial"/>
              </a:rPr>
              <a:t>ma</a:t>
            </a:r>
            <a:r>
              <a:rPr b="0" lang="pt-BR" sz="4400" spc="-1" strike="noStrike">
                <a:latin typeface="Arial"/>
              </a:rPr>
              <a:t>t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Click to edit the outline text format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Second Outline Level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Third Outline Level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Fourth Outline Level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Fifth Outline Level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Sixth Outline Level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Seventh Outline Level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tif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hyperlink" Target="http://ai.berkeley.edu" TargetMode="External"/><Relationship Id="rId4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hyperlink" Target="http://ai.berkeley.edu" TargetMode="External"/><Relationship Id="rId4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://ai.berkeley.edu" TargetMode="Externa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hyperlink" Target="http://ai.berkeley.edu" TargetMode="External"/><Relationship Id="rId4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hyperlink" Target="http://ai.berkeley.edu" TargetMode="External"/><Relationship Id="rId4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hyperlink" Target="http://ai.berkeley.edu" TargetMode="External"/><Relationship Id="rId4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hyperlink" Target="http://ai.berkeley.edu" TargetMode="External"/><Relationship Id="rId4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hyperlink" Target="http://ai.berkeley.edu" TargetMode="External"/><Relationship Id="rId4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hyperlink" Target="http://ai.berkeley.edu" TargetMode="External"/><Relationship Id="rId4" Type="http://schemas.openxmlformats.org/officeDocument/2006/relationships/slideLayout" Target="../slideLayouts/slideLayout4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tif"/><Relationship Id="rId11" Type="http://schemas.openxmlformats.org/officeDocument/2006/relationships/image" Target="../media/image74.tif"/><Relationship Id="rId12" Type="http://schemas.openxmlformats.org/officeDocument/2006/relationships/slideLayout" Target="../slideLayouts/slideLayout6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tif"/><Relationship Id="rId11" Type="http://schemas.openxmlformats.org/officeDocument/2006/relationships/image" Target="../media/image85.tif"/><Relationship Id="rId12" Type="http://schemas.openxmlformats.org/officeDocument/2006/relationships/image" Target="../media/image86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tif"/><Relationship Id="rId11" Type="http://schemas.openxmlformats.org/officeDocument/2006/relationships/image" Target="../media/image97.tif"/><Relationship Id="rId12" Type="http://schemas.openxmlformats.org/officeDocument/2006/relationships/image" Target="../media/image98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08.tif"/><Relationship Id="rId11" Type="http://schemas.openxmlformats.org/officeDocument/2006/relationships/image" Target="../media/image109.tif"/><Relationship Id="rId12" Type="http://schemas.openxmlformats.org/officeDocument/2006/relationships/image" Target="../media/image110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tif"/><Relationship Id="rId11" Type="http://schemas.openxmlformats.org/officeDocument/2006/relationships/image" Target="../media/image121.tif"/><Relationship Id="rId12" Type="http://schemas.openxmlformats.org/officeDocument/2006/relationships/image" Target="../media/image122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0" Type="http://schemas.openxmlformats.org/officeDocument/2006/relationships/image" Target="../media/image132.tif"/><Relationship Id="rId11" Type="http://schemas.openxmlformats.org/officeDocument/2006/relationships/image" Target="../media/image133.tif"/><Relationship Id="rId12" Type="http://schemas.openxmlformats.org/officeDocument/2006/relationships/image" Target="../media/image134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image" Target="../media/image143.png"/><Relationship Id="rId10" Type="http://schemas.openxmlformats.org/officeDocument/2006/relationships/image" Target="../media/image144.tif"/><Relationship Id="rId11" Type="http://schemas.openxmlformats.org/officeDocument/2006/relationships/image" Target="../media/image145.tif"/><Relationship Id="rId12" Type="http://schemas.openxmlformats.org/officeDocument/2006/relationships/image" Target="../media/image146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tif"/><Relationship Id="rId18" Type="http://schemas.openxmlformats.org/officeDocument/2006/relationships/image" Target="../media/image23.tif"/><Relationship Id="rId19" Type="http://schemas.openxmlformats.org/officeDocument/2006/relationships/slideLayout" Target="../slideLayouts/slideLayout37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9" Type="http://schemas.openxmlformats.org/officeDocument/2006/relationships/image" Target="../media/image155.png"/><Relationship Id="rId10" Type="http://schemas.openxmlformats.org/officeDocument/2006/relationships/image" Target="../media/image156.tif"/><Relationship Id="rId11" Type="http://schemas.openxmlformats.org/officeDocument/2006/relationships/image" Target="../media/image157.tif"/><Relationship Id="rId12" Type="http://schemas.openxmlformats.org/officeDocument/2006/relationships/image" Target="../media/image158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59.png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9" Type="http://schemas.openxmlformats.org/officeDocument/2006/relationships/image" Target="../media/image167.png"/><Relationship Id="rId10" Type="http://schemas.openxmlformats.org/officeDocument/2006/relationships/image" Target="../media/image168.tif"/><Relationship Id="rId11" Type="http://schemas.openxmlformats.org/officeDocument/2006/relationships/image" Target="../media/image169.tif"/><Relationship Id="rId12" Type="http://schemas.openxmlformats.org/officeDocument/2006/relationships/image" Target="../media/image170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Relationship Id="rId8" Type="http://schemas.openxmlformats.org/officeDocument/2006/relationships/image" Target="../media/image178.png"/><Relationship Id="rId9" Type="http://schemas.openxmlformats.org/officeDocument/2006/relationships/image" Target="../media/image179.png"/><Relationship Id="rId10" Type="http://schemas.openxmlformats.org/officeDocument/2006/relationships/image" Target="../media/image180.tif"/><Relationship Id="rId11" Type="http://schemas.openxmlformats.org/officeDocument/2006/relationships/image" Target="../media/image181.tif"/><Relationship Id="rId12" Type="http://schemas.openxmlformats.org/officeDocument/2006/relationships/image" Target="../media/image182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83.png"/><Relationship Id="rId2" Type="http://schemas.openxmlformats.org/officeDocument/2006/relationships/image" Target="../media/image184.png"/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openxmlformats.org/officeDocument/2006/relationships/image" Target="../media/image189.png"/><Relationship Id="rId8" Type="http://schemas.openxmlformats.org/officeDocument/2006/relationships/image" Target="../media/image190.png"/><Relationship Id="rId9" Type="http://schemas.openxmlformats.org/officeDocument/2006/relationships/image" Target="../media/image191.png"/><Relationship Id="rId10" Type="http://schemas.openxmlformats.org/officeDocument/2006/relationships/image" Target="../media/image192.tif"/><Relationship Id="rId11" Type="http://schemas.openxmlformats.org/officeDocument/2006/relationships/image" Target="../media/image193.tif"/><Relationship Id="rId12" Type="http://schemas.openxmlformats.org/officeDocument/2006/relationships/image" Target="../media/image194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95.png"/><Relationship Id="rId2" Type="http://schemas.openxmlformats.org/officeDocument/2006/relationships/image" Target="../media/image196.png"/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01.png"/><Relationship Id="rId8" Type="http://schemas.openxmlformats.org/officeDocument/2006/relationships/image" Target="../media/image202.png"/><Relationship Id="rId9" Type="http://schemas.openxmlformats.org/officeDocument/2006/relationships/image" Target="../media/image203.png"/><Relationship Id="rId10" Type="http://schemas.openxmlformats.org/officeDocument/2006/relationships/image" Target="../media/image204.tif"/><Relationship Id="rId11" Type="http://schemas.openxmlformats.org/officeDocument/2006/relationships/image" Target="../media/image205.tif"/><Relationship Id="rId12" Type="http://schemas.openxmlformats.org/officeDocument/2006/relationships/image" Target="../media/image206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07.png"/><Relationship Id="rId2" Type="http://schemas.openxmlformats.org/officeDocument/2006/relationships/image" Target="../media/image208.png"/><Relationship Id="rId3" Type="http://schemas.openxmlformats.org/officeDocument/2006/relationships/image" Target="../media/image209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4.png"/><Relationship Id="rId9" Type="http://schemas.openxmlformats.org/officeDocument/2006/relationships/image" Target="../media/image215.png"/><Relationship Id="rId10" Type="http://schemas.openxmlformats.org/officeDocument/2006/relationships/image" Target="../media/image216.tif"/><Relationship Id="rId11" Type="http://schemas.openxmlformats.org/officeDocument/2006/relationships/image" Target="../media/image217.tif"/><Relationship Id="rId12" Type="http://schemas.openxmlformats.org/officeDocument/2006/relationships/image" Target="../media/image218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219.png"/><Relationship Id="rId2" Type="http://schemas.openxmlformats.org/officeDocument/2006/relationships/image" Target="../media/image220.png"/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image" Target="../media/image224.png"/><Relationship Id="rId7" Type="http://schemas.openxmlformats.org/officeDocument/2006/relationships/image" Target="../media/image225.png"/><Relationship Id="rId8" Type="http://schemas.openxmlformats.org/officeDocument/2006/relationships/image" Target="../media/image226.png"/><Relationship Id="rId9" Type="http://schemas.openxmlformats.org/officeDocument/2006/relationships/image" Target="../media/image227.png"/><Relationship Id="rId10" Type="http://schemas.openxmlformats.org/officeDocument/2006/relationships/image" Target="../media/image228.tif"/><Relationship Id="rId11" Type="http://schemas.openxmlformats.org/officeDocument/2006/relationships/image" Target="../media/image229.tif"/><Relationship Id="rId12" Type="http://schemas.openxmlformats.org/officeDocument/2006/relationships/image" Target="../media/image230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231.png"/><Relationship Id="rId2" Type="http://schemas.openxmlformats.org/officeDocument/2006/relationships/image" Target="../media/image232.png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6.png"/><Relationship Id="rId7" Type="http://schemas.openxmlformats.org/officeDocument/2006/relationships/image" Target="../media/image237.png"/><Relationship Id="rId8" Type="http://schemas.openxmlformats.org/officeDocument/2006/relationships/image" Target="../media/image238.png"/><Relationship Id="rId9" Type="http://schemas.openxmlformats.org/officeDocument/2006/relationships/image" Target="../media/image239.png"/><Relationship Id="rId10" Type="http://schemas.openxmlformats.org/officeDocument/2006/relationships/image" Target="../media/image240.tif"/><Relationship Id="rId11" Type="http://schemas.openxmlformats.org/officeDocument/2006/relationships/image" Target="../media/image241.tif"/><Relationship Id="rId12" Type="http://schemas.openxmlformats.org/officeDocument/2006/relationships/image" Target="../media/image242.png"/><Relationship Id="rId13" Type="http://schemas.openxmlformats.org/officeDocument/2006/relationships/slideLayout" Target="../slideLayouts/slideLayout61.xml"/><Relationship Id="rId14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43.png"/><Relationship Id="rId2" Type="http://schemas.openxmlformats.org/officeDocument/2006/relationships/slideLayout" Target="../slideLayouts/slideLayout49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244.png"/><Relationship Id="rId2" Type="http://schemas.openxmlformats.org/officeDocument/2006/relationships/slideLayout" Target="../slideLayouts/slideLayout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37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245.png"/><Relationship Id="rId2" Type="http://schemas.openxmlformats.org/officeDocument/2006/relationships/image" Target="../media/image246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247.png"/><Relationship Id="rId2" Type="http://schemas.openxmlformats.org/officeDocument/2006/relationships/image" Target="../media/image248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249.png"/><Relationship Id="rId2" Type="http://schemas.openxmlformats.org/officeDocument/2006/relationships/slideLayout" Target="../slideLayouts/slideLayout37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video" Target="../media/media250.mov"/><Relationship Id="rId2" Type="http://schemas.microsoft.com/office/2007/relationships/media" Target="../media/media250.mov"/><Relationship Id="rId3" Type="http://schemas.openxmlformats.org/officeDocument/2006/relationships/image" Target="../media/image251.png"/><Relationship Id="rId4" Type="http://schemas.openxmlformats.org/officeDocument/2006/relationships/slideLayout" Target="../slideLayouts/slideLayout7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video" Target="../media/media252.mov"/><Relationship Id="rId2" Type="http://schemas.microsoft.com/office/2007/relationships/media" Target="../media/media252.mov"/><Relationship Id="rId3" Type="http://schemas.openxmlformats.org/officeDocument/2006/relationships/image" Target="../media/image253.png"/><Relationship Id="rId4" Type="http://schemas.openxmlformats.org/officeDocument/2006/relationships/slideLayout" Target="../slideLayouts/slideLayout7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254.tif"/><Relationship Id="rId2" Type="http://schemas.openxmlformats.org/officeDocument/2006/relationships/slideLayout" Target="../slideLayouts/slideLayout8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tif"/><Relationship Id="rId2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age" descr="Image"/>
          <p:cNvPicPr/>
          <p:nvPr/>
        </p:nvPicPr>
        <p:blipFill>
          <a:blip r:embed="rId1"/>
          <a:stretch/>
        </p:blipFill>
        <p:spPr>
          <a:xfrm>
            <a:off x="-1019880" y="-11880"/>
            <a:ext cx="15042960" cy="9775800"/>
          </a:xfrm>
          <a:prstGeom prst="rect">
            <a:avLst/>
          </a:prstGeom>
          <a:ln w="12600">
            <a:noFill/>
          </a:ln>
        </p:spPr>
      </p:pic>
      <p:sp>
        <p:nvSpPr>
          <p:cNvPr id="312" name="Line 1"/>
          <p:cNvSpPr/>
          <p:nvPr/>
        </p:nvSpPr>
        <p:spPr>
          <a:xfrm>
            <a:off x="406080" y="6140880"/>
            <a:ext cx="12192120" cy="0"/>
          </a:xfrm>
          <a:prstGeom prst="line">
            <a:avLst/>
          </a:prstGeom>
          <a:ln w="3816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2"/>
          <p:cNvSpPr/>
          <p:nvPr/>
        </p:nvSpPr>
        <p:spPr>
          <a:xfrm>
            <a:off x="406440" y="6426360"/>
            <a:ext cx="12190680" cy="2703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</a:pPr>
            <a:r>
              <a:rPr b="0" lang="pt-BR" sz="1224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Inteligência Artificial</a:t>
            </a:r>
            <a:endParaRPr b="0" lang="pt-BR" sz="12240" spc="-1" strike="noStrike">
              <a:latin typeface="Arial"/>
            </a:endParaRPr>
          </a:p>
        </p:txBody>
      </p:sp>
      <p:sp>
        <p:nvSpPr>
          <p:cNvPr id="314" name="CustomShape 3"/>
          <p:cNvSpPr/>
          <p:nvPr/>
        </p:nvSpPr>
        <p:spPr>
          <a:xfrm>
            <a:off x="406440" y="4267080"/>
            <a:ext cx="12190680" cy="1801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  <a:spcBef>
                <a:spcPts val="2299"/>
              </a:spcBef>
            </a:pPr>
            <a:r>
              <a:rPr b="0" lang="pt-BR" sz="5400" spc="-1" strike="noStrike" cap="all">
                <a:solidFill>
                  <a:srgbClr val="a6aaa9"/>
                </a:solidFill>
                <a:latin typeface="DIN Alternate Bold"/>
                <a:ea typeface="DIN Alternate Bold"/>
              </a:rPr>
              <a:t>MAC 425 / 5739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315" name="CustomShape 4"/>
          <p:cNvSpPr/>
          <p:nvPr/>
        </p:nvSpPr>
        <p:spPr>
          <a:xfrm>
            <a:off x="-75960" y="915480"/>
            <a:ext cx="13110120" cy="832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80000"/>
              </a:lnSpc>
              <a:spcBef>
                <a:spcPts val="2801"/>
              </a:spcBef>
            </a:pPr>
            <a:r>
              <a:rPr b="0" lang="pt-BR" sz="6000" spc="59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aprendizado por reforço</a:t>
            </a:r>
            <a:endParaRPr b="0" lang="pt-BR" sz="6000" spc="-1" strike="noStrike">
              <a:latin typeface="Arial"/>
            </a:endParaRPr>
          </a:p>
        </p:txBody>
      </p:sp>
      <p:sp>
        <p:nvSpPr>
          <p:cNvPr id="316" name="CustomShape 5"/>
          <p:cNvSpPr/>
          <p:nvPr/>
        </p:nvSpPr>
        <p:spPr>
          <a:xfrm>
            <a:off x="9095400" y="122760"/>
            <a:ext cx="382860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r"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d2d9db"/>
                </a:solidFill>
                <a:latin typeface="Avenir Next Medium"/>
                <a:ea typeface="Avenir Next Medium"/>
              </a:rPr>
              <a:t>Ex-machina (2015)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Blue machine always gives you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Red machine gives you </a:t>
            </a:r>
            <a:r>
              <a:rPr b="0" lang="pt-BR" sz="34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(each time you pull the lever)</a:t>
            </a:r>
            <a:endParaRPr b="0" lang="pt-BR" sz="34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$2</a:t>
            </a: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with probability</a:t>
            </a: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0.75</a:t>
            </a: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endParaRPr b="0" lang="pt-BR" sz="34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with probability </a:t>
            </a:r>
            <a:r>
              <a:rPr b="0" lang="pt-BR" sz="34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0.25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408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double bandit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409" name="image49.png" descr="image49.png"/>
          <p:cNvPicPr/>
          <p:nvPr/>
        </p:nvPicPr>
        <p:blipFill>
          <a:blip r:embed="rId1"/>
          <a:stretch/>
        </p:blipFill>
        <p:spPr>
          <a:xfrm>
            <a:off x="1244520" y="6146640"/>
            <a:ext cx="3046680" cy="3046680"/>
          </a:xfrm>
          <a:prstGeom prst="rect">
            <a:avLst/>
          </a:prstGeom>
          <a:ln w="12600">
            <a:noFill/>
          </a:ln>
        </p:spPr>
      </p:pic>
      <p:pic>
        <p:nvPicPr>
          <p:cNvPr id="410" name="image50.png" descr="image50.png"/>
          <p:cNvPicPr/>
          <p:nvPr/>
        </p:nvPicPr>
        <p:blipFill>
          <a:blip r:embed="rId2"/>
          <a:stretch/>
        </p:blipFill>
        <p:spPr>
          <a:xfrm>
            <a:off x="8636040" y="6146640"/>
            <a:ext cx="2741760" cy="3046680"/>
          </a:xfrm>
          <a:prstGeom prst="rect">
            <a:avLst/>
          </a:prstGeom>
          <a:ln w="12600">
            <a:noFill/>
          </a:ln>
        </p:spPr>
      </p:pic>
      <p:sp>
        <p:nvSpPr>
          <p:cNvPr id="411" name="CustomShape 3"/>
          <p:cNvSpPr/>
          <p:nvPr/>
        </p:nvSpPr>
        <p:spPr>
          <a:xfrm>
            <a:off x="6186600" y="7314840"/>
            <a:ext cx="621000" cy="71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4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or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12" name="CustomShape 4"/>
          <p:cNvSpPr/>
          <p:nvPr/>
        </p:nvSpPr>
        <p:spPr>
          <a:xfrm>
            <a:off x="5363640" y="9161280"/>
            <a:ext cx="2551680" cy="268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images: Dan Klen (</a:t>
            </a:r>
            <a:r>
              <a:rPr b="0" lang="pt-BR" sz="11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3"/>
              </a:rPr>
              <a:t>ai.berkeley.edu</a:t>
            </a: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)</a:t>
            </a:r>
            <a:endParaRPr b="0" lang="pt-BR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406440" y="3542400"/>
            <a:ext cx="6475680" cy="3709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States: start, win, lose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Actions: play </a:t>
            </a:r>
            <a:r>
              <a:rPr b="0" lang="pt-BR" sz="34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blue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play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red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No discount (𝛄 = 1)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10 episodes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414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double bandit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415" name="CustomShape 3"/>
          <p:cNvSpPr/>
          <p:nvPr/>
        </p:nvSpPr>
        <p:spPr>
          <a:xfrm>
            <a:off x="8359920" y="5497560"/>
            <a:ext cx="976320" cy="976320"/>
          </a:xfrm>
          <a:prstGeom prst="ellipse">
            <a:avLst/>
          </a:prstGeom>
          <a:solidFill>
            <a:schemeClr val="accent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win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16" name="CustomShape 4"/>
          <p:cNvSpPr/>
          <p:nvPr/>
        </p:nvSpPr>
        <p:spPr>
          <a:xfrm>
            <a:off x="10666800" y="5497560"/>
            <a:ext cx="976320" cy="976320"/>
          </a:xfrm>
          <a:prstGeom prst="ellipse">
            <a:avLst/>
          </a:prstGeom>
          <a:solidFill>
            <a:srgbClr val="222222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lose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17" name="CustomShape 5"/>
          <p:cNvSpPr/>
          <p:nvPr/>
        </p:nvSpPr>
        <p:spPr>
          <a:xfrm>
            <a:off x="10037160" y="3767040"/>
            <a:ext cx="1117440" cy="22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6"/>
          <p:cNvSpPr/>
          <p:nvPr/>
        </p:nvSpPr>
        <p:spPr>
          <a:xfrm>
            <a:off x="11012760" y="447084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19" name="CustomShape 7"/>
          <p:cNvSpPr/>
          <p:nvPr/>
        </p:nvSpPr>
        <p:spPr>
          <a:xfrm>
            <a:off x="11016000" y="4796640"/>
            <a:ext cx="6667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0.25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20" name="CustomShape 8"/>
          <p:cNvSpPr/>
          <p:nvPr/>
        </p:nvSpPr>
        <p:spPr>
          <a:xfrm>
            <a:off x="9844560" y="4470840"/>
            <a:ext cx="6667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0.75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21" name="CustomShape 9"/>
          <p:cNvSpPr/>
          <p:nvPr/>
        </p:nvSpPr>
        <p:spPr>
          <a:xfrm>
            <a:off x="9824760" y="478224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$2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22" name="CustomShape 10"/>
          <p:cNvSpPr/>
          <p:nvPr/>
        </p:nvSpPr>
        <p:spPr>
          <a:xfrm>
            <a:off x="8636760" y="435888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23" name="CustomShape 11"/>
          <p:cNvSpPr/>
          <p:nvPr/>
        </p:nvSpPr>
        <p:spPr>
          <a:xfrm>
            <a:off x="8596440" y="4077000"/>
            <a:ext cx="505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1.0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24" name="CustomShape 12"/>
          <p:cNvSpPr/>
          <p:nvPr/>
        </p:nvSpPr>
        <p:spPr>
          <a:xfrm flipH="1">
            <a:off x="8847720" y="3767040"/>
            <a:ext cx="1186560" cy="22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1">
                <a:hueOff val="104794"/>
                <a:lumOff val="-8431"/>
              </a:schemeClr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13"/>
          <p:cNvSpPr/>
          <p:nvPr/>
        </p:nvSpPr>
        <p:spPr>
          <a:xfrm>
            <a:off x="9548280" y="3278160"/>
            <a:ext cx="976320" cy="976320"/>
          </a:xfrm>
          <a:prstGeom prst="ellipse">
            <a:avLst/>
          </a:prstGeom>
          <a:solidFill>
            <a:schemeClr val="accent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232323"/>
                </a:solidFill>
                <a:latin typeface="DIN Condensed Bold"/>
                <a:ea typeface="DIN Condensed Bold"/>
              </a:rPr>
              <a:t>start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26" name="CustomShape 14"/>
          <p:cNvSpPr/>
          <p:nvPr/>
        </p:nvSpPr>
        <p:spPr>
          <a:xfrm flipV="1">
            <a:off x="8849160" y="3764160"/>
            <a:ext cx="1186560" cy="22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5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>
          <a:xfrm>
            <a:off x="406440" y="1905120"/>
            <a:ext cx="575712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2228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Reasonable Policies:</a:t>
            </a:r>
            <a:endParaRPr b="0" lang="pt-BR" sz="3230" spc="-1" strike="noStrike">
              <a:latin typeface="Arial"/>
            </a:endParaRPr>
          </a:p>
          <a:p>
            <a:pPr lvl="1" marL="84456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Play Blue</a:t>
            </a:r>
            <a:endParaRPr b="0" lang="pt-BR" sz="3230" spc="-1" strike="noStrike">
              <a:latin typeface="Arial"/>
            </a:endParaRPr>
          </a:p>
          <a:p>
            <a:pPr lvl="2" marL="126684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Expected Gain</a:t>
            </a:r>
            <a:r>
              <a:rPr b="0" lang="pt-BR" sz="323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 </a:t>
            </a:r>
            <a:r>
              <a:rPr b="0" lang="pt-BR" sz="323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$10</a:t>
            </a:r>
            <a:endParaRPr b="0" lang="pt-BR" sz="3230" spc="-1" strike="noStrike">
              <a:latin typeface="Arial"/>
            </a:endParaRPr>
          </a:p>
          <a:p>
            <a:pPr lvl="1" marL="84456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Play Red</a:t>
            </a:r>
            <a:endParaRPr b="0" lang="pt-BR" sz="3230" spc="-1" strike="noStrike">
              <a:latin typeface="Arial"/>
            </a:endParaRPr>
          </a:p>
          <a:p>
            <a:pPr lvl="2" marL="126684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Expected Gain</a:t>
            </a:r>
            <a:r>
              <a:rPr b="0" lang="pt-BR" sz="323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 </a:t>
            </a:r>
            <a:r>
              <a:rPr b="0" lang="pt-BR" sz="323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$15</a:t>
            </a:r>
            <a:endParaRPr b="0" lang="pt-BR" sz="323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599"/>
              </a:spcBef>
            </a:pPr>
            <a:endParaRPr b="0" lang="pt-BR" sz="3230" spc="-1" strike="noStrike">
              <a:latin typeface="Arial"/>
            </a:endParaRPr>
          </a:p>
          <a:p>
            <a:pPr marL="42228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Playing Red is optimal</a:t>
            </a:r>
            <a:endParaRPr b="0" lang="pt-BR" sz="3230" spc="-1" strike="noStrike">
              <a:latin typeface="Arial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double bandit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429" name="CustomShape 3"/>
          <p:cNvSpPr/>
          <p:nvPr/>
        </p:nvSpPr>
        <p:spPr>
          <a:xfrm>
            <a:off x="8359920" y="5497560"/>
            <a:ext cx="976320" cy="976320"/>
          </a:xfrm>
          <a:prstGeom prst="ellipse">
            <a:avLst/>
          </a:prstGeom>
          <a:solidFill>
            <a:schemeClr val="accent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win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30" name="CustomShape 4"/>
          <p:cNvSpPr/>
          <p:nvPr/>
        </p:nvSpPr>
        <p:spPr>
          <a:xfrm>
            <a:off x="10666800" y="5497560"/>
            <a:ext cx="976320" cy="976320"/>
          </a:xfrm>
          <a:prstGeom prst="ellipse">
            <a:avLst/>
          </a:prstGeom>
          <a:solidFill>
            <a:srgbClr val="222222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lose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31" name="CustomShape 5"/>
          <p:cNvSpPr/>
          <p:nvPr/>
        </p:nvSpPr>
        <p:spPr>
          <a:xfrm>
            <a:off x="10037160" y="3767040"/>
            <a:ext cx="1117440" cy="22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6"/>
          <p:cNvSpPr/>
          <p:nvPr/>
        </p:nvSpPr>
        <p:spPr>
          <a:xfrm>
            <a:off x="11012760" y="447084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33" name="CustomShape 7"/>
          <p:cNvSpPr/>
          <p:nvPr/>
        </p:nvSpPr>
        <p:spPr>
          <a:xfrm>
            <a:off x="11016000" y="4796640"/>
            <a:ext cx="6667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0.25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34" name="CustomShape 8"/>
          <p:cNvSpPr/>
          <p:nvPr/>
        </p:nvSpPr>
        <p:spPr>
          <a:xfrm>
            <a:off x="9844560" y="4470840"/>
            <a:ext cx="6667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0.75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35" name="CustomShape 9"/>
          <p:cNvSpPr/>
          <p:nvPr/>
        </p:nvSpPr>
        <p:spPr>
          <a:xfrm>
            <a:off x="9824760" y="478224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$2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36" name="CustomShape 10"/>
          <p:cNvSpPr/>
          <p:nvPr/>
        </p:nvSpPr>
        <p:spPr>
          <a:xfrm>
            <a:off x="8636760" y="435888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37" name="CustomShape 11"/>
          <p:cNvSpPr/>
          <p:nvPr/>
        </p:nvSpPr>
        <p:spPr>
          <a:xfrm>
            <a:off x="8596440" y="4077000"/>
            <a:ext cx="505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1.0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38" name="CustomShape 12"/>
          <p:cNvSpPr/>
          <p:nvPr/>
        </p:nvSpPr>
        <p:spPr>
          <a:xfrm flipH="1">
            <a:off x="8847720" y="3767040"/>
            <a:ext cx="1186560" cy="22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1">
                <a:hueOff val="104794"/>
                <a:lumOff val="-8431"/>
              </a:schemeClr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CustomShape 13"/>
          <p:cNvSpPr/>
          <p:nvPr/>
        </p:nvSpPr>
        <p:spPr>
          <a:xfrm>
            <a:off x="9548280" y="3278160"/>
            <a:ext cx="976320" cy="976320"/>
          </a:xfrm>
          <a:prstGeom prst="ellipse">
            <a:avLst/>
          </a:prstGeom>
          <a:solidFill>
            <a:schemeClr val="accent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232323"/>
                </a:solidFill>
                <a:latin typeface="DIN Condensed Bold"/>
                <a:ea typeface="DIN Condensed Bold"/>
              </a:rPr>
              <a:t>start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40" name="CustomShape 14"/>
          <p:cNvSpPr/>
          <p:nvPr/>
        </p:nvSpPr>
        <p:spPr>
          <a:xfrm flipV="1">
            <a:off x="8849160" y="3764160"/>
            <a:ext cx="1186560" cy="22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5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Now suppose you play red </a:t>
            </a:r>
            <a:r>
              <a:rPr b="0" lang="pt-BR" sz="28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5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times and receive </a:t>
            </a: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$0+$2+$0+$2+$0=$4</a:t>
            </a:r>
            <a:endParaRPr b="0" lang="pt-BR" sz="2800" spc="-1" strike="noStrike">
              <a:latin typeface="Arial"/>
            </a:endParaRPr>
          </a:p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We are then given the chance to change our policy</a:t>
            </a:r>
            <a:endParaRPr b="0" lang="pt-BR" sz="2800" spc="-1" strike="noStrike">
              <a:latin typeface="Arial"/>
            </a:endParaRPr>
          </a:p>
          <a:p>
            <a:pPr lvl="1" marL="9144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42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double bandit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443" name="image49.png" descr="image49.png"/>
          <p:cNvPicPr/>
          <p:nvPr/>
        </p:nvPicPr>
        <p:blipFill>
          <a:blip r:embed="rId1"/>
          <a:stretch/>
        </p:blipFill>
        <p:spPr>
          <a:xfrm>
            <a:off x="1434960" y="5974560"/>
            <a:ext cx="3046680" cy="3046680"/>
          </a:xfrm>
          <a:prstGeom prst="rect">
            <a:avLst/>
          </a:prstGeom>
          <a:ln w="12600">
            <a:noFill/>
          </a:ln>
        </p:spPr>
      </p:pic>
      <p:pic>
        <p:nvPicPr>
          <p:cNvPr id="444" name="image50.png" descr="image50.png"/>
          <p:cNvPicPr/>
          <p:nvPr/>
        </p:nvPicPr>
        <p:blipFill>
          <a:blip r:embed="rId2"/>
          <a:stretch/>
        </p:blipFill>
        <p:spPr>
          <a:xfrm>
            <a:off x="8826480" y="5974560"/>
            <a:ext cx="2741760" cy="3046680"/>
          </a:xfrm>
          <a:prstGeom prst="rect">
            <a:avLst/>
          </a:prstGeom>
          <a:ln w="12600">
            <a:noFill/>
          </a:ln>
        </p:spPr>
      </p:pic>
      <p:sp>
        <p:nvSpPr>
          <p:cNvPr id="445" name="CustomShape 3"/>
          <p:cNvSpPr/>
          <p:nvPr/>
        </p:nvSpPr>
        <p:spPr>
          <a:xfrm>
            <a:off x="6377040" y="7142400"/>
            <a:ext cx="621000" cy="71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4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or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46" name="CustomShape 4"/>
          <p:cNvSpPr/>
          <p:nvPr/>
        </p:nvSpPr>
        <p:spPr>
          <a:xfrm>
            <a:off x="5314680" y="9161280"/>
            <a:ext cx="3837960" cy="268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images: Dan Klein and Peter Abbeel (</a:t>
            </a:r>
            <a:r>
              <a:rPr b="0" lang="pt-BR" sz="11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3"/>
              </a:rPr>
              <a:t>ai.berkeley.edu</a:t>
            </a: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)</a:t>
            </a:r>
            <a:endParaRPr b="0" lang="pt-BR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Now suppose you play red </a:t>
            </a:r>
            <a:r>
              <a:rPr b="0" lang="pt-BR" sz="28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5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times and receive </a:t>
            </a: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$0+$2+$0+$2+$0=$4</a:t>
            </a:r>
            <a:endParaRPr b="0" lang="pt-BR" sz="2800" spc="-1" strike="noStrike">
              <a:latin typeface="Arial"/>
            </a:endParaRPr>
          </a:p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We are then given the chance to change our policy</a:t>
            </a:r>
            <a:endParaRPr b="0" lang="pt-BR" sz="2800" spc="-1" strike="noStrike">
              <a:latin typeface="Arial"/>
            </a:endParaRPr>
          </a:p>
          <a:p>
            <a:pPr lvl="1" marL="9144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Should we do it?</a:t>
            </a:r>
            <a:r>
              <a:rPr b="0" lang="pt-BR" sz="28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No, expected value remains the same!</a:t>
            </a:r>
            <a:br/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                              </a:t>
            </a:r>
            <a:r>
              <a:rPr b="0" lang="pt-BR" sz="28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(unless we believe the world has changed)</a:t>
            </a:r>
            <a:endParaRPr b="0" lang="pt-BR" sz="2800" spc="-1" strike="noStrike">
              <a:latin typeface="Arial"/>
            </a:endParaRPr>
          </a:p>
          <a:p>
            <a:pPr lvl="1" marL="9144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48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double bandit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449" name="CustomShape 3"/>
          <p:cNvSpPr/>
          <p:nvPr/>
        </p:nvSpPr>
        <p:spPr>
          <a:xfrm>
            <a:off x="5314680" y="9161280"/>
            <a:ext cx="3837960" cy="268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images: Dan Klein and Peter Abbeel (</a:t>
            </a:r>
            <a:r>
              <a:rPr b="0" lang="pt-BR" sz="11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1"/>
              </a:rPr>
              <a:t>ai.berkeley.edu</a:t>
            </a: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)</a:t>
            </a:r>
            <a:endParaRPr b="0" lang="pt-BR" sz="1100" spc="-1" strike="noStrike">
              <a:latin typeface="Arial"/>
            </a:endParaRPr>
          </a:p>
        </p:txBody>
      </p:sp>
      <p:pic>
        <p:nvPicPr>
          <p:cNvPr id="450" name="image49.png" descr="image49.png"/>
          <p:cNvPicPr/>
          <p:nvPr/>
        </p:nvPicPr>
        <p:blipFill>
          <a:blip r:embed="rId2"/>
          <a:stretch/>
        </p:blipFill>
        <p:spPr>
          <a:xfrm>
            <a:off x="1434960" y="5974560"/>
            <a:ext cx="3046680" cy="3046680"/>
          </a:xfrm>
          <a:prstGeom prst="rect">
            <a:avLst/>
          </a:prstGeom>
          <a:ln w="12600">
            <a:noFill/>
          </a:ln>
        </p:spPr>
      </p:pic>
      <p:pic>
        <p:nvPicPr>
          <p:cNvPr id="451" name="image50.png" descr="image50.png"/>
          <p:cNvPicPr/>
          <p:nvPr/>
        </p:nvPicPr>
        <p:blipFill>
          <a:blip r:embed="rId3"/>
          <a:stretch/>
        </p:blipFill>
        <p:spPr>
          <a:xfrm>
            <a:off x="8826480" y="5974560"/>
            <a:ext cx="2741760" cy="3046680"/>
          </a:xfrm>
          <a:prstGeom prst="rect">
            <a:avLst/>
          </a:prstGeom>
          <a:ln w="12600">
            <a:noFill/>
          </a:ln>
        </p:spPr>
      </p:pic>
      <p:sp>
        <p:nvSpPr>
          <p:cNvPr id="452" name="CustomShape 4"/>
          <p:cNvSpPr/>
          <p:nvPr/>
        </p:nvSpPr>
        <p:spPr>
          <a:xfrm>
            <a:off x="6377040" y="7142400"/>
            <a:ext cx="621000" cy="71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4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or</a:t>
            </a:r>
            <a:endParaRPr b="0" lang="pt-B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406440" y="1905120"/>
            <a:ext cx="851292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Blue machine always gives you </a:t>
            </a: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$1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Red machine gives you </a:t>
            </a: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$2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with some </a:t>
            </a:r>
            <a:r>
              <a:rPr b="0" lang="pt-BR" sz="28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unknown probability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r>
              <a:rPr b="0" i="1" lang="pt-BR" sz="28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p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and nothing with some </a:t>
            </a:r>
            <a:r>
              <a:rPr b="0" lang="pt-BR" sz="28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unknown probability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r>
              <a:rPr b="0" i="1" lang="pt-BR" sz="28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1-p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You can change policy while playing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endParaRPr b="0" lang="pt-BR" sz="28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Online planning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54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double bandit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455" name="image49.png" descr="image49.png"/>
          <p:cNvPicPr/>
          <p:nvPr/>
        </p:nvPicPr>
        <p:blipFill>
          <a:blip r:embed="rId1"/>
          <a:stretch/>
        </p:blipFill>
        <p:spPr>
          <a:xfrm>
            <a:off x="1434960" y="6353640"/>
            <a:ext cx="3046680" cy="3046680"/>
          </a:xfrm>
          <a:prstGeom prst="rect">
            <a:avLst/>
          </a:prstGeom>
          <a:ln w="12600">
            <a:noFill/>
          </a:ln>
        </p:spPr>
      </p:pic>
      <p:pic>
        <p:nvPicPr>
          <p:cNvPr id="456" name="image50.png" descr="image50.png"/>
          <p:cNvPicPr/>
          <p:nvPr/>
        </p:nvPicPr>
        <p:blipFill>
          <a:blip r:embed="rId2"/>
          <a:stretch/>
        </p:blipFill>
        <p:spPr>
          <a:xfrm>
            <a:off x="8826480" y="6353640"/>
            <a:ext cx="2741760" cy="3046680"/>
          </a:xfrm>
          <a:prstGeom prst="rect">
            <a:avLst/>
          </a:prstGeom>
          <a:ln w="12600">
            <a:noFill/>
          </a:ln>
        </p:spPr>
      </p:pic>
      <p:sp>
        <p:nvSpPr>
          <p:cNvPr id="457" name="CustomShape 3"/>
          <p:cNvSpPr/>
          <p:nvPr/>
        </p:nvSpPr>
        <p:spPr>
          <a:xfrm>
            <a:off x="6377040" y="7521480"/>
            <a:ext cx="621000" cy="71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4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or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58" name="CustomShape 4"/>
          <p:cNvSpPr/>
          <p:nvPr/>
        </p:nvSpPr>
        <p:spPr>
          <a:xfrm>
            <a:off x="5314680" y="9161280"/>
            <a:ext cx="3837960" cy="268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images: Dan Klein and Peter Abbeel (</a:t>
            </a:r>
            <a:r>
              <a:rPr b="0" lang="pt-BR" sz="11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3"/>
              </a:rPr>
              <a:t>ai.berkeley.edu</a:t>
            </a: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)</a:t>
            </a:r>
            <a:endParaRPr b="0" lang="pt-BR" sz="1100" spc="-1" strike="noStrike">
              <a:latin typeface="Arial"/>
            </a:endParaRPr>
          </a:p>
        </p:txBody>
      </p:sp>
      <p:sp>
        <p:nvSpPr>
          <p:cNvPr id="459" name="CustomShape 5"/>
          <p:cNvSpPr/>
          <p:nvPr/>
        </p:nvSpPr>
        <p:spPr>
          <a:xfrm>
            <a:off x="9230760" y="4171320"/>
            <a:ext cx="976320" cy="976320"/>
          </a:xfrm>
          <a:prstGeom prst="ellipse">
            <a:avLst/>
          </a:prstGeom>
          <a:solidFill>
            <a:schemeClr val="accent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win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60" name="CustomShape 6"/>
          <p:cNvSpPr/>
          <p:nvPr/>
        </p:nvSpPr>
        <p:spPr>
          <a:xfrm>
            <a:off x="11537640" y="4171320"/>
            <a:ext cx="976320" cy="976320"/>
          </a:xfrm>
          <a:prstGeom prst="ellipse">
            <a:avLst/>
          </a:prstGeom>
          <a:solidFill>
            <a:srgbClr val="222222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lose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61" name="CustomShape 7"/>
          <p:cNvSpPr/>
          <p:nvPr/>
        </p:nvSpPr>
        <p:spPr>
          <a:xfrm>
            <a:off x="10908000" y="2440800"/>
            <a:ext cx="1117440" cy="22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8"/>
          <p:cNvSpPr/>
          <p:nvPr/>
        </p:nvSpPr>
        <p:spPr>
          <a:xfrm>
            <a:off x="11883600" y="314424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63" name="CustomShape 9"/>
          <p:cNvSpPr/>
          <p:nvPr/>
        </p:nvSpPr>
        <p:spPr>
          <a:xfrm>
            <a:off x="11899440" y="3470040"/>
            <a:ext cx="5155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1-p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64" name="CustomShape 10"/>
          <p:cNvSpPr/>
          <p:nvPr/>
        </p:nvSpPr>
        <p:spPr>
          <a:xfrm>
            <a:off x="10737360" y="3144240"/>
            <a:ext cx="26316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65" name="CustomShape 11"/>
          <p:cNvSpPr/>
          <p:nvPr/>
        </p:nvSpPr>
        <p:spPr>
          <a:xfrm>
            <a:off x="10695600" y="345600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$2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66" name="CustomShape 12"/>
          <p:cNvSpPr/>
          <p:nvPr/>
        </p:nvSpPr>
        <p:spPr>
          <a:xfrm>
            <a:off x="9507600" y="303264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67" name="CustomShape 13"/>
          <p:cNvSpPr/>
          <p:nvPr/>
        </p:nvSpPr>
        <p:spPr>
          <a:xfrm flipH="1">
            <a:off x="9718560" y="2440800"/>
            <a:ext cx="1186560" cy="22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1">
                <a:hueOff val="104794"/>
                <a:lumOff val="-8431"/>
              </a:schemeClr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14"/>
          <p:cNvSpPr/>
          <p:nvPr/>
        </p:nvSpPr>
        <p:spPr>
          <a:xfrm>
            <a:off x="10419120" y="1951920"/>
            <a:ext cx="976320" cy="976320"/>
          </a:xfrm>
          <a:prstGeom prst="ellipse">
            <a:avLst/>
          </a:prstGeom>
          <a:solidFill>
            <a:schemeClr val="accent4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232323"/>
                </a:solidFill>
                <a:latin typeface="DIN Condensed Bold"/>
                <a:ea typeface="DIN Condensed Bold"/>
              </a:rPr>
              <a:t>start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469" name="CustomShape 15"/>
          <p:cNvSpPr/>
          <p:nvPr/>
        </p:nvSpPr>
        <p:spPr>
          <a:xfrm flipV="1">
            <a:off x="9720000" y="2437920"/>
            <a:ext cx="1186560" cy="22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accent5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Suppose you start playing red and get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$0+$2+$2+$2=$6</a:t>
            </a:r>
            <a:endParaRPr b="0" lang="pt-BR" sz="3000" spc="-1" strike="noStrike">
              <a:latin typeface="Arial"/>
            </a:endParaRPr>
          </a:p>
          <a:p>
            <a:pPr lvl="1" marL="9144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You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estimate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/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learn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that 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p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is 3/4=</a:t>
            </a:r>
            <a:r>
              <a:rPr b="0" lang="pt-BR" sz="30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0.75</a:t>
            </a:r>
            <a:endParaRPr b="0" lang="pt-BR" sz="3000" spc="-1" strike="noStrike">
              <a:latin typeface="Arial"/>
            </a:endParaRPr>
          </a:p>
          <a:p>
            <a:pPr lvl="1" marL="9144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Should you change policy?</a:t>
            </a:r>
            <a:endParaRPr b="0" lang="pt-BR" sz="3000" spc="-1" strike="noStrike">
              <a:latin typeface="Arial"/>
            </a:endParaRPr>
          </a:p>
          <a:p>
            <a:pPr lvl="2" marL="13590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No 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double bandit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472" name="image49.png" descr="image49.png"/>
          <p:cNvPicPr/>
          <p:nvPr/>
        </p:nvPicPr>
        <p:blipFill>
          <a:blip r:embed="rId1"/>
          <a:stretch/>
        </p:blipFill>
        <p:spPr>
          <a:xfrm>
            <a:off x="1434960" y="5378040"/>
            <a:ext cx="3046680" cy="3046680"/>
          </a:xfrm>
          <a:prstGeom prst="rect">
            <a:avLst/>
          </a:prstGeom>
          <a:ln w="12600">
            <a:noFill/>
          </a:ln>
        </p:spPr>
      </p:pic>
      <p:pic>
        <p:nvPicPr>
          <p:cNvPr id="473" name="image50.png" descr="image50.png"/>
          <p:cNvPicPr/>
          <p:nvPr/>
        </p:nvPicPr>
        <p:blipFill>
          <a:blip r:embed="rId2"/>
          <a:stretch/>
        </p:blipFill>
        <p:spPr>
          <a:xfrm>
            <a:off x="8826480" y="5378040"/>
            <a:ext cx="2741760" cy="3046680"/>
          </a:xfrm>
          <a:prstGeom prst="rect">
            <a:avLst/>
          </a:prstGeom>
          <a:ln w="12600">
            <a:noFill/>
          </a:ln>
        </p:spPr>
      </p:pic>
      <p:sp>
        <p:nvSpPr>
          <p:cNvPr id="474" name="CustomShape 3"/>
          <p:cNvSpPr/>
          <p:nvPr/>
        </p:nvSpPr>
        <p:spPr>
          <a:xfrm>
            <a:off x="6377040" y="6546240"/>
            <a:ext cx="621000" cy="71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4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or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75" name="CustomShape 4"/>
          <p:cNvSpPr/>
          <p:nvPr/>
        </p:nvSpPr>
        <p:spPr>
          <a:xfrm>
            <a:off x="5314680" y="9161280"/>
            <a:ext cx="3837960" cy="268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images: Dan Klein and Peter Abbeel (</a:t>
            </a:r>
            <a:r>
              <a:rPr b="0" lang="pt-BR" sz="11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3"/>
              </a:rPr>
              <a:t>ai.berkeley.edu</a:t>
            </a: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)</a:t>
            </a:r>
            <a:endParaRPr b="0" lang="pt-BR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You get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$0 $2 $2 $2</a:t>
            </a:r>
            <a:r>
              <a:rPr b="0" lang="pt-BR" sz="30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and then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$0 $0 $2 $0 $0 $0</a:t>
            </a:r>
            <a:endParaRPr b="0" lang="pt-BR" sz="3000" spc="-1" strike="noStrike">
              <a:latin typeface="Arial"/>
            </a:endParaRPr>
          </a:p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Total gain is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$8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and you have won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4/10 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plays</a:t>
            </a:r>
            <a:endParaRPr b="0" lang="pt-BR" sz="3000" spc="-1" strike="noStrike">
              <a:latin typeface="Arial"/>
            </a:endParaRPr>
          </a:p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You revised your knowledge of 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p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to </a:t>
            </a:r>
            <a:r>
              <a:rPr b="0" lang="pt-BR" sz="30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0.4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477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double bandit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478" name="image49.png" descr="image49.png"/>
          <p:cNvPicPr/>
          <p:nvPr/>
        </p:nvPicPr>
        <p:blipFill>
          <a:blip r:embed="rId1"/>
          <a:stretch/>
        </p:blipFill>
        <p:spPr>
          <a:xfrm>
            <a:off x="1434960" y="5859720"/>
            <a:ext cx="3046680" cy="3046680"/>
          </a:xfrm>
          <a:prstGeom prst="rect">
            <a:avLst/>
          </a:prstGeom>
          <a:ln w="12600">
            <a:noFill/>
          </a:ln>
        </p:spPr>
      </p:pic>
      <p:pic>
        <p:nvPicPr>
          <p:cNvPr id="479" name="image50.png" descr="image50.png"/>
          <p:cNvPicPr/>
          <p:nvPr/>
        </p:nvPicPr>
        <p:blipFill>
          <a:blip r:embed="rId2"/>
          <a:stretch/>
        </p:blipFill>
        <p:spPr>
          <a:xfrm>
            <a:off x="8826480" y="5859720"/>
            <a:ext cx="2741760" cy="3046680"/>
          </a:xfrm>
          <a:prstGeom prst="rect">
            <a:avLst/>
          </a:prstGeom>
          <a:ln w="12600">
            <a:noFill/>
          </a:ln>
        </p:spPr>
      </p:pic>
      <p:sp>
        <p:nvSpPr>
          <p:cNvPr id="480" name="CustomShape 3"/>
          <p:cNvSpPr/>
          <p:nvPr/>
        </p:nvSpPr>
        <p:spPr>
          <a:xfrm>
            <a:off x="6377040" y="7027920"/>
            <a:ext cx="621000" cy="71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4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or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81" name="CustomShape 4"/>
          <p:cNvSpPr/>
          <p:nvPr/>
        </p:nvSpPr>
        <p:spPr>
          <a:xfrm>
            <a:off x="5314680" y="9161280"/>
            <a:ext cx="3837960" cy="268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images: Dan Klein and Peter Abbeel (</a:t>
            </a:r>
            <a:r>
              <a:rPr b="0" lang="pt-BR" sz="11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3"/>
              </a:rPr>
              <a:t>ai.berkeley.edu</a:t>
            </a: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)</a:t>
            </a:r>
            <a:endParaRPr b="0" lang="pt-BR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You get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$0 $2 $2 $2</a:t>
            </a:r>
            <a:r>
              <a:rPr b="0" lang="pt-BR" sz="30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and then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$0 $0 $2 $0 $0 $0</a:t>
            </a:r>
            <a:endParaRPr b="0" lang="pt-BR" sz="3000" spc="-1" strike="noStrike">
              <a:latin typeface="Arial"/>
            </a:endParaRPr>
          </a:p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Total gain is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$8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and you have won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4/10 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plays</a:t>
            </a:r>
            <a:endParaRPr b="0" lang="pt-BR" sz="3000" spc="-1" strike="noStrike">
              <a:latin typeface="Arial"/>
            </a:endParaRPr>
          </a:p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You revised your knowledge of 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p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to </a:t>
            </a:r>
            <a:r>
              <a:rPr b="0" lang="pt-BR" sz="30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0.4</a:t>
            </a:r>
            <a:endParaRPr b="0" lang="pt-BR" sz="3000" spc="-1" strike="noStrike">
              <a:latin typeface="Arial"/>
            </a:endParaRPr>
          </a:p>
          <a:p>
            <a:pPr lvl="1" marL="9144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Should you change policy? </a:t>
            </a:r>
            <a:r>
              <a:rPr b="0" lang="pt-BR" sz="300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Yes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given current estimate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483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double bandit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484" name="image49.png" descr="image49.png"/>
          <p:cNvPicPr/>
          <p:nvPr/>
        </p:nvPicPr>
        <p:blipFill>
          <a:blip r:embed="rId1"/>
          <a:stretch/>
        </p:blipFill>
        <p:spPr>
          <a:xfrm>
            <a:off x="1434960" y="5859720"/>
            <a:ext cx="3046680" cy="3046680"/>
          </a:xfrm>
          <a:prstGeom prst="rect">
            <a:avLst/>
          </a:prstGeom>
          <a:ln w="12600">
            <a:noFill/>
          </a:ln>
        </p:spPr>
      </p:pic>
      <p:pic>
        <p:nvPicPr>
          <p:cNvPr id="485" name="image50.png" descr="image50.png"/>
          <p:cNvPicPr/>
          <p:nvPr/>
        </p:nvPicPr>
        <p:blipFill>
          <a:blip r:embed="rId2"/>
          <a:stretch/>
        </p:blipFill>
        <p:spPr>
          <a:xfrm>
            <a:off x="8826480" y="5859720"/>
            <a:ext cx="2741760" cy="3046680"/>
          </a:xfrm>
          <a:prstGeom prst="rect">
            <a:avLst/>
          </a:prstGeom>
          <a:ln w="12600">
            <a:noFill/>
          </a:ln>
        </p:spPr>
      </p:pic>
      <p:sp>
        <p:nvSpPr>
          <p:cNvPr id="486" name="CustomShape 3"/>
          <p:cNvSpPr/>
          <p:nvPr/>
        </p:nvSpPr>
        <p:spPr>
          <a:xfrm>
            <a:off x="6377040" y="7027920"/>
            <a:ext cx="621000" cy="71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4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or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87" name="CustomShape 4"/>
          <p:cNvSpPr/>
          <p:nvPr/>
        </p:nvSpPr>
        <p:spPr>
          <a:xfrm>
            <a:off x="5314680" y="9161280"/>
            <a:ext cx="3837960" cy="268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images: Dan Klein and Peter Abbeel (</a:t>
            </a:r>
            <a:r>
              <a:rPr b="0" lang="pt-BR" sz="11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3"/>
              </a:rPr>
              <a:t>ai.berkeley.edu</a:t>
            </a: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)</a:t>
            </a:r>
            <a:endParaRPr b="0" lang="pt-BR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CustomShape 1"/>
          <p:cNvSpPr/>
          <p:nvPr/>
        </p:nvSpPr>
        <p:spPr>
          <a:xfrm>
            <a:off x="406440" y="2540160"/>
            <a:ext cx="12190680" cy="594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Red machine is replaced</a:t>
            </a:r>
            <a:endParaRPr b="0" lang="pt-BR" sz="3000" spc="-1" strike="noStrike">
              <a:latin typeface="Arial"/>
            </a:endParaRPr>
          </a:p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Again you start playing red and this time you get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$0 $0 $0 $2</a:t>
            </a:r>
            <a:endParaRPr b="0" lang="pt-BR" sz="3000" spc="-1" strike="noStrike">
              <a:latin typeface="Arial"/>
            </a:endParaRPr>
          </a:p>
          <a:p>
            <a:pPr lvl="1" marL="9144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You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learn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that </a:t>
            </a:r>
            <a:r>
              <a:rPr b="0" i="1" lang="pt-BR" sz="3000" spc="-1" strike="noStrike">
                <a:solidFill>
                  <a:srgbClr val="2389c0"/>
                </a:solidFill>
                <a:latin typeface="Avenir Next Regular"/>
                <a:ea typeface="Avenir Next Regular"/>
              </a:rPr>
              <a:t>p</a:t>
            </a:r>
            <a:r>
              <a:rPr b="0" lang="pt-BR" sz="30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 is 0.25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and thus you decide to change to playing </a:t>
            </a:r>
            <a:r>
              <a:rPr b="0" lang="pt-BR" sz="30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blue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(reasonable given your current estimate of </a:t>
            </a:r>
            <a:r>
              <a:rPr b="0" i="1" lang="pt-BR" sz="3000" spc="-1" strike="noStrike">
                <a:solidFill>
                  <a:srgbClr val="222222"/>
                </a:solidFill>
                <a:latin typeface="Avenir Next Regular"/>
                <a:ea typeface="Avenir Next Regular"/>
              </a:rPr>
              <a:t>p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) </a:t>
            </a:r>
            <a:endParaRPr b="0" lang="pt-BR" sz="3000" spc="-1" strike="noStrike">
              <a:latin typeface="Arial"/>
            </a:endParaRPr>
          </a:p>
          <a:p>
            <a:pPr lvl="1" marL="9144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It turns out that </a:t>
            </a:r>
            <a:r>
              <a:rPr b="0" i="1" lang="pt-BR" sz="300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p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was actually 0.75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(but you didn’t know)</a:t>
            </a:r>
            <a:endParaRPr b="0" lang="pt-BR" sz="3000" spc="-1" strike="noStrike">
              <a:latin typeface="Arial"/>
            </a:endParaRPr>
          </a:p>
          <a:p>
            <a:pPr lvl="1" marL="9144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So you got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$8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which is less than the expected gain of playing red, and of playing blue  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489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exploitation Vs exploration</a:t>
            </a:r>
            <a:endParaRPr b="0" lang="pt-BR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4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4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952560" y="444600"/>
            <a:ext cx="11098440" cy="2157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8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learning paradigms</a:t>
            </a:r>
            <a:endParaRPr b="0" lang="pt-BR" sz="8000" spc="-1" strike="noStrike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952560" y="2603520"/>
            <a:ext cx="11098440" cy="6285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444600" indent="-443160">
              <a:lnSpc>
                <a:spcPct val="100000"/>
              </a:lnSpc>
              <a:spcBef>
                <a:spcPts val="4201"/>
              </a:spcBef>
              <a:buClr>
                <a:srgbClr val="000000"/>
              </a:buClr>
              <a:buSzPct val="75000"/>
              <a:buFont typeface="Avenir Next Regular"/>
              <a:buChar char="•"/>
            </a:pPr>
            <a:r>
              <a:rPr b="0" lang="pt-BR" sz="36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Supervised learning</a:t>
            </a:r>
            <a:endParaRPr b="0" lang="pt-BR" sz="36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4201"/>
              </a:spcBef>
              <a:buClr>
                <a:srgbClr val="000000"/>
              </a:buClr>
              <a:buSzPct val="75000"/>
              <a:buFont typeface="Avenir Next Regular"/>
              <a:buChar char="•"/>
            </a:pPr>
            <a:r>
              <a:rPr b="0" lang="pt-BR" sz="36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Unsupervised learning</a:t>
            </a:r>
            <a:endParaRPr b="0" lang="pt-BR" sz="36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4201"/>
              </a:spcBef>
              <a:buClr>
                <a:srgbClr val="943f2b"/>
              </a:buClr>
              <a:buSzPct val="75000"/>
              <a:buFont typeface="Avenir Next Regular"/>
              <a:buChar char="•"/>
            </a:pPr>
            <a:r>
              <a:rPr b="0" lang="pt-BR" sz="3600" spc="-1" strike="noStrike">
                <a:solidFill>
                  <a:srgbClr val="943f2b"/>
                </a:solidFill>
                <a:latin typeface="Helvetica Light"/>
                <a:ea typeface="Helvetica Light"/>
              </a:rPr>
              <a:t>Reinforcement learning</a:t>
            </a:r>
            <a:endParaRPr b="0" lang="pt-BR" sz="3600" spc="-1" strike="noStrike">
              <a:latin typeface="Arial"/>
            </a:endParaRPr>
          </a:p>
        </p:txBody>
      </p:sp>
      <p:pic>
        <p:nvPicPr>
          <p:cNvPr id="319" name="func.pdf" descr="func.pdf"/>
          <p:cNvPicPr/>
          <p:nvPr/>
        </p:nvPicPr>
        <p:blipFill>
          <a:blip r:embed="rId1"/>
          <a:stretch/>
        </p:blipFill>
        <p:spPr>
          <a:xfrm>
            <a:off x="6065280" y="1702440"/>
            <a:ext cx="6399360" cy="6399360"/>
          </a:xfrm>
          <a:prstGeom prst="rect">
            <a:avLst/>
          </a:prstGeom>
          <a:ln w="12600">
            <a:noFill/>
          </a:ln>
        </p:spPr>
      </p:pic>
      <p:pic>
        <p:nvPicPr>
          <p:cNvPr id="320" name="Image" descr="Image"/>
          <p:cNvPicPr/>
          <p:nvPr/>
        </p:nvPicPr>
        <p:blipFill>
          <a:blip r:embed="rId2"/>
          <a:stretch/>
        </p:blipFill>
        <p:spPr>
          <a:xfrm>
            <a:off x="1976040" y="6349680"/>
            <a:ext cx="1789200" cy="468360"/>
          </a:xfrm>
          <a:prstGeom prst="rect">
            <a:avLst/>
          </a:prstGeom>
          <a:ln w="12600">
            <a:noFill/>
          </a:ln>
        </p:spPr>
      </p:pic>
      <p:pic>
        <p:nvPicPr>
          <p:cNvPr id="321" name="Image" descr="Image"/>
          <p:cNvPicPr/>
          <p:nvPr/>
        </p:nvPicPr>
        <p:blipFill>
          <a:blip r:embed="rId3"/>
          <a:stretch/>
        </p:blipFill>
        <p:spPr>
          <a:xfrm>
            <a:off x="1166400" y="5112360"/>
            <a:ext cx="4443480" cy="303480"/>
          </a:xfrm>
          <a:prstGeom prst="rect">
            <a:avLst/>
          </a:prstGeom>
          <a:ln w="12600">
            <a:noFill/>
          </a:ln>
        </p:spPr>
      </p:pic>
      <p:sp>
        <p:nvSpPr>
          <p:cNvPr id="322" name="CustomShape 3"/>
          <p:cNvSpPr/>
          <p:nvPr/>
        </p:nvSpPr>
        <p:spPr>
          <a:xfrm>
            <a:off x="624960" y="4330080"/>
            <a:ext cx="9226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Given: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323" name="CustomShape 4"/>
          <p:cNvSpPr/>
          <p:nvPr/>
        </p:nvSpPr>
        <p:spPr>
          <a:xfrm>
            <a:off x="732240" y="5792040"/>
            <a:ext cx="89820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Learn: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324" name="Image" descr="Image"/>
          <p:cNvPicPr/>
          <p:nvPr/>
        </p:nvPicPr>
        <p:blipFill>
          <a:blip r:embed="rId4"/>
          <a:stretch/>
        </p:blipFill>
        <p:spPr>
          <a:xfrm>
            <a:off x="1664640" y="7575120"/>
            <a:ext cx="2411640" cy="1243080"/>
          </a:xfrm>
          <a:prstGeom prst="rect">
            <a:avLst/>
          </a:prstGeom>
          <a:ln w="12600">
            <a:noFill/>
          </a:ln>
        </p:spPr>
      </p:pic>
      <p:sp>
        <p:nvSpPr>
          <p:cNvPr id="325" name="CustomShape 5"/>
          <p:cNvSpPr/>
          <p:nvPr/>
        </p:nvSpPr>
        <p:spPr>
          <a:xfrm>
            <a:off x="645480" y="7023960"/>
            <a:ext cx="240840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so as to maximize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When the transition model is unknown, there is a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dilemma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between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maximizing utility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given current knowledge and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exploring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the world to improve knowledge</a:t>
            </a:r>
            <a:endParaRPr b="0" lang="pt-BR" sz="3000" spc="-1" strike="noStrike">
              <a:latin typeface="Arial"/>
            </a:endParaRPr>
          </a:p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Acting greedily (w.r.t to current estimate) can lead to poor behaviour</a:t>
            </a:r>
            <a:endParaRPr b="0" lang="pt-BR" sz="3000" spc="-1" strike="noStrike">
              <a:latin typeface="Arial"/>
            </a:endParaRPr>
          </a:p>
          <a:p>
            <a:pPr marL="469800" indent="-4683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Some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randomness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in action is advantageous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exploitation vs exploration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492" name="image49.png" descr="image49.png"/>
          <p:cNvPicPr/>
          <p:nvPr/>
        </p:nvPicPr>
        <p:blipFill>
          <a:blip r:embed="rId1"/>
          <a:stretch/>
        </p:blipFill>
        <p:spPr>
          <a:xfrm>
            <a:off x="1434960" y="6116760"/>
            <a:ext cx="3046680" cy="3046680"/>
          </a:xfrm>
          <a:prstGeom prst="rect">
            <a:avLst/>
          </a:prstGeom>
          <a:ln w="12600">
            <a:noFill/>
          </a:ln>
        </p:spPr>
      </p:pic>
      <p:pic>
        <p:nvPicPr>
          <p:cNvPr id="493" name="image50.png" descr="image50.png"/>
          <p:cNvPicPr/>
          <p:nvPr/>
        </p:nvPicPr>
        <p:blipFill>
          <a:blip r:embed="rId2"/>
          <a:stretch/>
        </p:blipFill>
        <p:spPr>
          <a:xfrm>
            <a:off x="8826480" y="6116760"/>
            <a:ext cx="2741760" cy="3046680"/>
          </a:xfrm>
          <a:prstGeom prst="rect">
            <a:avLst/>
          </a:prstGeom>
          <a:ln w="12600">
            <a:noFill/>
          </a:ln>
        </p:spPr>
      </p:pic>
      <p:sp>
        <p:nvSpPr>
          <p:cNvPr id="494" name="CustomShape 3"/>
          <p:cNvSpPr/>
          <p:nvPr/>
        </p:nvSpPr>
        <p:spPr>
          <a:xfrm>
            <a:off x="6377040" y="7284600"/>
            <a:ext cx="621000" cy="71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4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or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95" name="CustomShape 4"/>
          <p:cNvSpPr/>
          <p:nvPr/>
        </p:nvSpPr>
        <p:spPr>
          <a:xfrm>
            <a:off x="5314680" y="9161280"/>
            <a:ext cx="3837960" cy="268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images: Dan Klein and Peter Abbeel (</a:t>
            </a:r>
            <a:r>
              <a:rPr b="0" lang="pt-BR" sz="11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3"/>
              </a:rPr>
              <a:t>ai.berkeley.edu</a:t>
            </a: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)</a:t>
            </a:r>
            <a:endParaRPr b="0" lang="pt-BR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ustomShape 1"/>
          <p:cNvSpPr/>
          <p:nvPr/>
        </p:nvSpPr>
        <p:spPr>
          <a:xfrm>
            <a:off x="406440" y="274968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2228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Solving partially specified </a:t>
            </a:r>
            <a:r>
              <a:rPr b="1" lang="pt-BR" sz="3230" spc="-1" strike="noStrike">
                <a:solidFill>
                  <a:srgbClr val="222222"/>
                </a:solidFill>
                <a:latin typeface="Avenir Next Regular"/>
                <a:ea typeface="Avenir Next Regular"/>
              </a:rPr>
              <a:t>Markov Decision Processes</a:t>
            </a:r>
            <a:endParaRPr b="0" lang="pt-BR" sz="3230" spc="-1" strike="noStrike">
              <a:latin typeface="Arial"/>
            </a:endParaRPr>
          </a:p>
          <a:p>
            <a:pPr lvl="1" marL="84456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Current state is known (observable)</a:t>
            </a:r>
            <a:endParaRPr b="0" lang="pt-BR" sz="3230" spc="-1" strike="noStrike">
              <a:latin typeface="Arial"/>
            </a:endParaRPr>
          </a:p>
          <a:p>
            <a:pPr lvl="1" marL="84456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Applicable actions in current state are known</a:t>
            </a:r>
            <a:endParaRPr b="0" lang="pt-BR" sz="3230" spc="-1" strike="noStrike">
              <a:latin typeface="Arial"/>
            </a:endParaRPr>
          </a:p>
          <a:p>
            <a:pPr lvl="1" marL="84456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State transition function </a:t>
            </a:r>
            <a:r>
              <a:rPr b="1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(probabilities)</a:t>
            </a: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is unknown</a:t>
            </a:r>
            <a:endParaRPr b="0" lang="pt-BR" sz="3230" spc="-1" strike="noStrike">
              <a:latin typeface="Arial"/>
            </a:endParaRPr>
          </a:p>
          <a:p>
            <a:pPr lvl="1" marL="84456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Rewards are observed or known</a:t>
            </a:r>
            <a:endParaRPr b="0" lang="pt-BR" sz="3230" spc="-1" strike="noStrike">
              <a:latin typeface="Arial"/>
            </a:endParaRPr>
          </a:p>
          <a:p>
            <a:pPr lvl="1" marL="84456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Data collection depends on agent’s policy (</a:t>
            </a:r>
            <a:r>
              <a:rPr b="0" lang="pt-BR" sz="323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exploitation</a:t>
            </a: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)</a:t>
            </a:r>
            <a:endParaRPr b="0" lang="pt-BR" sz="3230" spc="-1" strike="noStrike">
              <a:latin typeface="Arial"/>
            </a:endParaRPr>
          </a:p>
          <a:p>
            <a:pPr lvl="1" marL="84456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Agent’s policy depends on gathered data  (</a:t>
            </a:r>
            <a:r>
              <a:rPr b="0" lang="pt-BR" sz="323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exploration</a:t>
            </a: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)</a:t>
            </a:r>
            <a:endParaRPr b="0" lang="pt-BR" sz="3230" spc="-1" strike="noStrike">
              <a:latin typeface="Arial"/>
            </a:endParaRPr>
          </a:p>
        </p:txBody>
      </p:sp>
      <p:sp>
        <p:nvSpPr>
          <p:cNvPr id="497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reinforcement learning</a:t>
            </a:r>
            <a:endParaRPr b="0" lang="pt-BR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1" lang="pt-BR" sz="3400" spc="-1" strike="noStrike">
                <a:solidFill>
                  <a:srgbClr val="222222"/>
                </a:solidFill>
                <a:latin typeface="Avenir Next Regular"/>
                <a:ea typeface="Avenir Next Regular"/>
              </a:rPr>
              <a:t>Online policy construction</a:t>
            </a:r>
            <a:endParaRPr b="0" lang="pt-BR" sz="34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Agent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observes</a:t>
            </a:r>
            <a:r>
              <a:rPr b="0" lang="pt-BR" sz="34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 rewards and transition probabilities only by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acting</a:t>
            </a:r>
            <a:r>
              <a:rPr b="0" lang="pt-BR" sz="34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 on world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499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reinforcement learning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500" name="Image" descr="Image"/>
          <p:cNvPicPr/>
          <p:nvPr/>
        </p:nvPicPr>
        <p:blipFill>
          <a:blip r:embed="rId1"/>
          <a:stretch/>
        </p:blipFill>
        <p:spPr>
          <a:xfrm>
            <a:off x="2429280" y="5186880"/>
            <a:ext cx="8144640" cy="32832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406440" y="64764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Offline (MDP) versus online (RL)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502" name="image15.png" descr="image15.png"/>
          <p:cNvPicPr/>
          <p:nvPr/>
        </p:nvPicPr>
        <p:blipFill>
          <a:blip r:embed="rId1"/>
          <a:stretch/>
        </p:blipFill>
        <p:spPr>
          <a:xfrm>
            <a:off x="1244880" y="3515400"/>
            <a:ext cx="4768560" cy="3579120"/>
          </a:xfrm>
          <a:prstGeom prst="rect">
            <a:avLst/>
          </a:prstGeom>
          <a:ln w="12600">
            <a:noFill/>
          </a:ln>
        </p:spPr>
      </p:pic>
      <p:pic>
        <p:nvPicPr>
          <p:cNvPr id="503" name="image14.png" descr="image14.png"/>
          <p:cNvPicPr/>
          <p:nvPr/>
        </p:nvPicPr>
        <p:blipFill>
          <a:blip r:embed="rId2"/>
          <a:stretch/>
        </p:blipFill>
        <p:spPr>
          <a:xfrm>
            <a:off x="7218360" y="4439880"/>
            <a:ext cx="4540320" cy="2360880"/>
          </a:xfrm>
          <a:prstGeom prst="rect">
            <a:avLst/>
          </a:prstGeom>
          <a:ln w="12600">
            <a:noFill/>
          </a:ln>
        </p:spPr>
      </p:pic>
      <p:sp>
        <p:nvSpPr>
          <p:cNvPr id="504" name="CustomShape 2"/>
          <p:cNvSpPr/>
          <p:nvPr/>
        </p:nvSpPr>
        <p:spPr>
          <a:xfrm>
            <a:off x="4808160" y="9199080"/>
            <a:ext cx="3837960" cy="268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images: Dan Klein and Peter Abbeel (</a:t>
            </a:r>
            <a:r>
              <a:rPr b="0" lang="pt-BR" sz="11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3"/>
              </a:rPr>
              <a:t>ai.berkeley.edu</a:t>
            </a:r>
            <a:r>
              <a:rPr b="0" lang="pt-BR" sz="11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)</a:t>
            </a:r>
            <a:endParaRPr b="0" lang="pt-BR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CustomShape 1"/>
          <p:cNvSpPr/>
          <p:nvPr/>
        </p:nvSpPr>
        <p:spPr>
          <a:xfrm>
            <a:off x="406440" y="1905120"/>
            <a:ext cx="12190680" cy="7111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3800" spc="-1" strike="noStrike">
                <a:solidFill>
                  <a:srgbClr val="222222"/>
                </a:solidFill>
                <a:latin typeface="Wingdings"/>
                <a:ea typeface="Wingdings"/>
              </a:rPr>
              <a:t>➔ </a:t>
            </a:r>
            <a:r>
              <a:rPr b="1" lang="pt-BR" sz="3800" spc="-1" strike="noStrike">
                <a:solidFill>
                  <a:srgbClr val="222222"/>
                </a:solidFill>
                <a:latin typeface="Times New Roman"/>
                <a:ea typeface="Times New Roman"/>
              </a:rPr>
              <a:t>One option:</a:t>
            </a:r>
            <a:endParaRPr b="0" lang="pt-BR" sz="3800" spc="-1" strike="noStrike">
              <a:latin typeface="Arial"/>
            </a:endParaRPr>
          </a:p>
          <a:p>
            <a:pPr lvl="1" marL="999720" indent="-55368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Learn a model of the world</a:t>
            </a:r>
            <a:endParaRPr b="0" lang="pt-BR" sz="3400" spc="-1" strike="noStrike">
              <a:latin typeface="Arial"/>
            </a:endParaRPr>
          </a:p>
          <a:p>
            <a:pPr lvl="2" marL="1752480" indent="-86220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Estimate </a:t>
            </a:r>
            <a:r>
              <a:rPr b="0" i="1" lang="pt-BR" sz="3400" spc="-1" strike="noStrike">
                <a:solidFill>
                  <a:srgbClr val="2389c0"/>
                </a:solidFill>
                <a:latin typeface="Avenir Next Regular"/>
                <a:ea typeface="Avenir Next Regular"/>
              </a:rPr>
              <a:t>R(s,a)</a:t>
            </a:r>
            <a:r>
              <a:rPr b="0" lang="pt-BR" sz="34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 and </a:t>
            </a:r>
            <a:r>
              <a:rPr b="0" i="1" lang="pt-BR" sz="3400" spc="-1" strike="noStrike">
                <a:solidFill>
                  <a:srgbClr val="2389c0"/>
                </a:solidFill>
                <a:latin typeface="Avenir Next Regular"/>
                <a:ea typeface="Avenir Next Regular"/>
              </a:rPr>
              <a:t>T(s,a,s’)</a:t>
            </a:r>
            <a:r>
              <a:rPr b="0" lang="pt-BR" sz="34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 from interaction data</a:t>
            </a:r>
            <a:endParaRPr b="0" lang="pt-BR" sz="3400" spc="-1" strike="noStrike">
              <a:latin typeface="Arial"/>
            </a:endParaRPr>
          </a:p>
          <a:p>
            <a:pPr lvl="1" marL="999720" indent="-55368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Solve it using known techniques</a:t>
            </a:r>
            <a:endParaRPr b="0" lang="pt-BR" sz="3400" spc="-1" strike="noStrike">
              <a:latin typeface="Arial"/>
            </a:endParaRPr>
          </a:p>
          <a:p>
            <a:pPr lvl="2" marL="1498680" indent="-6080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Use value iteration to compute a policy that is optimal for the world described by the estimated model</a:t>
            </a:r>
            <a:endParaRPr b="0" lang="pt-BR" sz="3400" spc="-1" strike="noStrike">
              <a:latin typeface="Arial"/>
            </a:endParaRPr>
          </a:p>
          <a:p>
            <a:pPr lvl="1" marL="999720" indent="-55368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Take action using current estimate of world and repeat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506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MODEL-BASED Reinforcement Learning </a:t>
            </a:r>
            <a:endParaRPr b="0" lang="pt-BR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406440" y="2666880"/>
            <a:ext cx="12190680" cy="6480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We don’t know probability of winning according to red machine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We play red </a:t>
            </a:r>
            <a:r>
              <a:rPr b="0" lang="pt-BR" sz="28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20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times and get </a:t>
            </a:r>
            <a:br/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$0 $2 $2 $0 $0 $2 $2 $2 $2 $2</a:t>
            </a:r>
            <a:r>
              <a:rPr b="0" lang="pt-BR" sz="28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$2 $0 $2 $2 $2 $2 $0 $2 $0 $2 $2 $0</a:t>
            </a:r>
            <a:endParaRPr b="0" lang="pt-BR" sz="28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Estimate </a:t>
            </a:r>
            <a:r>
              <a:rPr b="0" i="1" lang="pt-BR" sz="2800" spc="-1" strike="noStrike">
                <a:solidFill>
                  <a:srgbClr val="222222"/>
                </a:solidFill>
                <a:latin typeface="Avenir Next Regular"/>
                <a:ea typeface="Avenir Next Regular"/>
              </a:rPr>
              <a:t>p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as</a:t>
            </a:r>
            <a:endParaRPr b="0" lang="pt-BR" sz="28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Therefore </a:t>
            </a:r>
            <a:r>
              <a:rPr b="0" lang="pt-BR" sz="28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estimated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expected gain of playing red is</a:t>
            </a: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Caveat: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need to act “randomly” until have enough data to plan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model-based reinforcement learning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509" name="image50.png" descr="image50.png"/>
          <p:cNvPicPr/>
          <p:nvPr/>
        </p:nvPicPr>
        <p:blipFill>
          <a:blip r:embed="rId1"/>
          <a:stretch/>
        </p:blipFill>
        <p:spPr>
          <a:xfrm>
            <a:off x="11105280" y="-5760"/>
            <a:ext cx="1600920" cy="1779120"/>
          </a:xfrm>
          <a:prstGeom prst="rect">
            <a:avLst/>
          </a:prstGeom>
          <a:ln w="12600">
            <a:noFill/>
          </a:ln>
        </p:spPr>
      </p:pic>
      <p:pic>
        <p:nvPicPr>
          <p:cNvPr id="510" name="Image" descr="Image"/>
          <p:cNvPicPr/>
          <p:nvPr/>
        </p:nvPicPr>
        <p:blipFill>
          <a:blip r:embed="rId2"/>
          <a:stretch/>
        </p:blipFill>
        <p:spPr>
          <a:xfrm>
            <a:off x="4382640" y="4945320"/>
            <a:ext cx="2885760" cy="798480"/>
          </a:xfrm>
          <a:prstGeom prst="rect">
            <a:avLst/>
          </a:prstGeom>
          <a:ln w="12600">
            <a:noFill/>
          </a:ln>
        </p:spPr>
      </p:pic>
      <p:pic>
        <p:nvPicPr>
          <p:cNvPr id="511" name="Image" descr="Image"/>
          <p:cNvPicPr/>
          <p:nvPr/>
        </p:nvPicPr>
        <p:blipFill>
          <a:blip r:embed="rId3"/>
          <a:stretch/>
        </p:blipFill>
        <p:spPr>
          <a:xfrm>
            <a:off x="3701880" y="6884280"/>
            <a:ext cx="5599440" cy="484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650160" indent="-648720">
              <a:lnSpc>
                <a:spcPct val="100000"/>
              </a:lnSpc>
              <a:spcBef>
                <a:spcPts val="2801"/>
              </a:spcBef>
            </a:pPr>
            <a:r>
              <a:rPr b="0" lang="pt-BR" sz="3800" spc="-1" strike="noStrike">
                <a:solidFill>
                  <a:srgbClr val="222222"/>
                </a:solidFill>
                <a:latin typeface="Wingdings"/>
                <a:ea typeface="Wingdings"/>
              </a:rPr>
              <a:t>➔ </a:t>
            </a:r>
            <a:r>
              <a:rPr b="1" lang="pt-BR" sz="3800" spc="-1" strike="noStrike">
                <a:solidFill>
                  <a:srgbClr val="222222"/>
                </a:solidFill>
                <a:latin typeface="Times New Roman"/>
                <a:ea typeface="Times New Roman"/>
              </a:rPr>
              <a:t>Another option:</a:t>
            </a:r>
            <a:endParaRPr b="0" lang="pt-BR" sz="3800" spc="-1" strike="noStrike">
              <a:latin typeface="Arial"/>
            </a:endParaRPr>
          </a:p>
          <a:p>
            <a:pPr lvl="1" marL="1320840" indent="-65880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Font typeface="Avenir Next Regular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Estimate a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value function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directly from observations</a:t>
            </a:r>
            <a:endParaRPr b="0" lang="pt-BR" sz="3400" spc="-1" strike="noStrike">
              <a:latin typeface="Arial"/>
            </a:endParaRPr>
          </a:p>
          <a:p>
            <a:pPr lvl="2" marL="1498680" indent="-60804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It’s possible to find the optimal value function without ever estimating the state transition probabilities directly</a:t>
            </a:r>
            <a:endParaRPr b="0" lang="pt-BR" sz="3000" spc="-1" strike="noStrike">
              <a:latin typeface="Arial"/>
            </a:endParaRPr>
          </a:p>
          <a:p>
            <a:pPr lvl="1" marL="1320840" indent="-65880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Font typeface="Avenir Next Regular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Take action using current estimate of value function, and repeat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513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1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model-free</a:t>
            </a: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 reinforcement learning</a:t>
            </a:r>
            <a:endParaRPr b="0" lang="pt-BR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CustomShape 1"/>
          <p:cNvSpPr/>
          <p:nvPr/>
        </p:nvSpPr>
        <p:spPr>
          <a:xfrm>
            <a:off x="406440" y="21589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We don’t know probability of winning according to red machine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We play red 20 times and get </a:t>
            </a:r>
            <a:br/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$0 $2 $2 $0 $0 $2 $2 $2 $2 $2</a:t>
            </a:r>
            <a:r>
              <a:rPr b="0" lang="pt-BR" sz="28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$2 $0 $2 $2 $2 $2 $0 $2 $0 $2 $2 $0</a:t>
            </a: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Estimate expected gain as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15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model-free reinforcement learning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516" name="image50.png" descr="image50.png"/>
          <p:cNvPicPr/>
          <p:nvPr/>
        </p:nvPicPr>
        <p:blipFill>
          <a:blip r:embed="rId1"/>
          <a:stretch/>
        </p:blipFill>
        <p:spPr>
          <a:xfrm>
            <a:off x="11133000" y="6120"/>
            <a:ext cx="1660680" cy="1845000"/>
          </a:xfrm>
          <a:prstGeom prst="rect">
            <a:avLst/>
          </a:prstGeom>
          <a:ln w="12600">
            <a:noFill/>
          </a:ln>
        </p:spPr>
      </p:pic>
      <p:pic>
        <p:nvPicPr>
          <p:cNvPr id="517" name="Line Shape" descr="Line Shape"/>
          <p:cNvPicPr/>
          <p:nvPr/>
        </p:nvPicPr>
        <p:blipFill>
          <a:blip r:embed="rId2"/>
          <a:stretch/>
        </p:blipFill>
        <p:spPr>
          <a:xfrm flipH="1" rot="21331200">
            <a:off x="6103800" y="6271200"/>
            <a:ext cx="2646360" cy="2442240"/>
          </a:xfrm>
          <a:prstGeom prst="rect">
            <a:avLst/>
          </a:prstGeom>
          <a:ln>
            <a:noFill/>
          </a:ln>
        </p:spPr>
      </p:pic>
      <p:sp>
        <p:nvSpPr>
          <p:cNvPr id="518" name="CustomShape 3"/>
          <p:cNvSpPr/>
          <p:nvPr/>
        </p:nvSpPr>
        <p:spPr>
          <a:xfrm>
            <a:off x="2122200" y="6657480"/>
            <a:ext cx="4077360" cy="2341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100" spc="-1" strike="noStrike">
                <a:solidFill>
                  <a:srgbClr val="6c6e41"/>
                </a:solidFill>
                <a:latin typeface="Avenir Next Medium"/>
                <a:ea typeface="Avenir Next Medium"/>
              </a:rPr>
              <a:t>Each transition occurs with probability given by transition distribution, so expected utility converges in probability to true expected probability (as the number of episodes reaches infinity)</a:t>
            </a:r>
            <a:endParaRPr b="0" lang="pt-BR" sz="2100" spc="-1" strike="noStrike">
              <a:latin typeface="Arial"/>
            </a:endParaRPr>
          </a:p>
        </p:txBody>
      </p:sp>
      <p:pic>
        <p:nvPicPr>
          <p:cNvPr id="519" name="Image" descr="Image"/>
          <p:cNvPicPr/>
          <p:nvPr/>
        </p:nvPicPr>
        <p:blipFill>
          <a:blip r:embed="rId3"/>
          <a:stretch/>
        </p:blipFill>
        <p:spPr>
          <a:xfrm>
            <a:off x="6095520" y="5259960"/>
            <a:ext cx="4913640" cy="8535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406440" y="1905120"/>
            <a:ext cx="12190680" cy="3427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Problem: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How to extract policy from estimated value function </a:t>
            </a:r>
            <a:r>
              <a:rPr b="0" i="1" lang="pt-BR" sz="340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V(s)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?</a:t>
            </a:r>
            <a:endParaRPr b="0" lang="pt-BR" sz="34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Cannot use greedy policy since we don’t know transition </a:t>
            </a: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(and possibly some rewards)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521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model-free reinforcement learning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522" name="Image" descr="Image"/>
          <p:cNvPicPr/>
          <p:nvPr/>
        </p:nvPicPr>
        <p:blipFill>
          <a:blip r:embed="rId1"/>
          <a:stretch/>
        </p:blipFill>
        <p:spPr>
          <a:xfrm>
            <a:off x="1644480" y="6087240"/>
            <a:ext cx="9714240" cy="18824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Q-Value Function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: Expected reward if we start in state </a:t>
            </a:r>
            <a:r>
              <a:rPr b="0" i="1" lang="pt-BR" sz="3400" spc="-1" strike="noStrike">
                <a:solidFill>
                  <a:srgbClr val="2389c0"/>
                </a:solidFill>
                <a:latin typeface="Avenir Next Regular"/>
                <a:ea typeface="Avenir Next Regular"/>
              </a:rPr>
              <a:t>s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take action </a:t>
            </a:r>
            <a:r>
              <a:rPr b="0" i="1" lang="pt-BR" sz="3400" spc="-1" strike="noStrike">
                <a:solidFill>
                  <a:srgbClr val="2389c0"/>
                </a:solidFill>
                <a:latin typeface="Avenir Next Regular"/>
                <a:ea typeface="Avenir Next Regular"/>
              </a:rPr>
              <a:t>a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and then continue optimally</a:t>
            </a: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Optimum policy is greedy for optimum Q-Value Function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524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model-free reinforcement learning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525" name="Image" descr="Image"/>
          <p:cNvPicPr/>
          <p:nvPr/>
        </p:nvPicPr>
        <p:blipFill>
          <a:blip r:embed="rId1"/>
          <a:stretch/>
        </p:blipFill>
        <p:spPr>
          <a:xfrm>
            <a:off x="1625760" y="3892320"/>
            <a:ext cx="9752040" cy="942840"/>
          </a:xfrm>
          <a:prstGeom prst="rect">
            <a:avLst/>
          </a:prstGeom>
          <a:ln w="12600">
            <a:noFill/>
          </a:ln>
        </p:spPr>
      </p:pic>
      <p:pic>
        <p:nvPicPr>
          <p:cNvPr id="526" name="pi^*(s)_=_arg_ma.pdf" descr="pi^*(s)_=_arg_ma.pdf"/>
          <p:cNvPicPr/>
          <p:nvPr/>
        </p:nvPicPr>
        <p:blipFill>
          <a:blip r:embed="rId2"/>
          <a:stretch/>
        </p:blipFill>
        <p:spPr>
          <a:xfrm>
            <a:off x="4419720" y="7868880"/>
            <a:ext cx="4164120" cy="5486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406440" y="673200"/>
            <a:ext cx="629784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contexto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406440" y="1890000"/>
            <a:ext cx="12190680" cy="6960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366120" indent="-36468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✔︎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Parte I - Busca em espaço de estados</a:t>
            </a:r>
            <a:endParaRPr b="0" lang="pt-BR" sz="2800" spc="-1" strike="noStrike">
              <a:latin typeface="Arial"/>
            </a:endParaRPr>
          </a:p>
          <a:p>
            <a:pPr marL="366120" indent="-36468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✔︎ 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Parte 2 – Raciocínio Lógico</a:t>
            </a:r>
            <a:r>
              <a:rPr b="0" lang="pt-BR" sz="280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︎ </a:t>
            </a:r>
            <a:endParaRPr b="0" lang="pt-BR" sz="2800" spc="-1" strike="noStrike">
              <a:latin typeface="Arial"/>
            </a:endParaRPr>
          </a:p>
          <a:p>
            <a:pPr marL="366120" indent="-36468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4c8945"/>
                </a:solidFill>
                <a:latin typeface="Avenir Next Medium"/>
                <a:ea typeface="Avenir Next Medium"/>
              </a:rPr>
              <a:t>✔ </a:t>
            </a: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Parte 3 – Raciocínio Probabilístico e Tomada de decisão sob incerteza</a:t>
            </a: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800" spc="-1" strike="noStrike">
              <a:latin typeface="Arial"/>
            </a:endParaRPr>
          </a:p>
          <a:p>
            <a:pPr marL="366120" indent="-36468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771d76"/>
                </a:solidFill>
                <a:latin typeface="Avenir Next Medium"/>
                <a:ea typeface="Avenir Next Medium"/>
              </a:rPr>
              <a:t>Parte 4 - Aprendizado de máquina</a:t>
            </a:r>
            <a:endParaRPr b="0" lang="pt-BR" sz="2800" spc="-1" strike="noStrike">
              <a:latin typeface="Arial"/>
            </a:endParaRPr>
          </a:p>
          <a:p>
            <a:pPr lvl="1" marL="810720" indent="-36468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771d76"/>
                </a:solidFill>
                <a:latin typeface="Avenir Next Medium"/>
                <a:ea typeface="Avenir Next Medium"/>
              </a:rPr>
              <a:t>Aprendizado por reforço</a:t>
            </a:r>
            <a:endParaRPr b="0" lang="pt-BR" sz="2800" spc="-1" strike="noStrike">
              <a:latin typeface="Arial"/>
            </a:endParaRPr>
          </a:p>
          <a:p>
            <a:pPr lvl="1" marL="810720" indent="-36468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Aprendizado supervisionado</a:t>
            </a:r>
            <a:endParaRPr b="0" lang="pt-BR" sz="2800" spc="-1" strike="noStrike">
              <a:latin typeface="Arial"/>
            </a:endParaRPr>
          </a:p>
          <a:p>
            <a:pPr lvl="1" marL="810720" indent="-36468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Aprendizado profundo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CustomShape 1"/>
          <p:cNvSpPr/>
          <p:nvPr/>
        </p:nvSpPr>
        <p:spPr>
          <a:xfrm>
            <a:off x="406440" y="1905120"/>
            <a:ext cx="12190680" cy="66729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Current guess </a:t>
            </a:r>
            <a:r>
              <a:rPr b="0" i="1" lang="pt-BR" sz="300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Q</a:t>
            </a:r>
            <a:r>
              <a:rPr b="0" i="1" lang="pt-BR" sz="3000" spc="-1" strike="noStrike" baseline="-5000">
                <a:solidFill>
                  <a:srgbClr val="e42832"/>
                </a:solidFill>
                <a:latin typeface="Avenir Next Regular"/>
                <a:ea typeface="Avenir Next Regular"/>
              </a:rPr>
              <a:t>k</a:t>
            </a:r>
            <a:r>
              <a:rPr b="0" i="1" lang="pt-BR" sz="300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(s,a)</a:t>
            </a:r>
            <a:endParaRPr b="0" lang="pt-BR" sz="30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Suppose agent is in </a:t>
            </a:r>
            <a:r>
              <a:rPr b="0" i="1" lang="pt-BR" sz="3000" spc="-1" strike="noStrike">
                <a:solidFill>
                  <a:srgbClr val="34a5da"/>
                </a:solidFill>
                <a:latin typeface="Avenir Next Regular"/>
                <a:ea typeface="Avenir Next Regular"/>
              </a:rPr>
              <a:t>s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takes action</a:t>
            </a:r>
            <a:r>
              <a:rPr b="0" lang="pt-BR" sz="30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 </a:t>
            </a:r>
            <a:r>
              <a:rPr b="0" i="1" lang="pt-BR" sz="3000" spc="-1" strike="noStrike">
                <a:solidFill>
                  <a:srgbClr val="34a5da"/>
                </a:solidFill>
                <a:latin typeface="Avenir Next Regular"/>
                <a:ea typeface="Avenir Next Regular"/>
              </a:rPr>
              <a:t>a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which causes world to transit to </a:t>
            </a:r>
            <a:r>
              <a:rPr b="0" i="1" lang="pt-BR" sz="3000" spc="-1" strike="noStrike">
                <a:solidFill>
                  <a:srgbClr val="34a5da"/>
                </a:solidFill>
                <a:latin typeface="Avenir Next Regular"/>
                <a:ea typeface="Avenir Next Regular"/>
              </a:rPr>
              <a:t>s’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and generates reward </a:t>
            </a:r>
            <a:r>
              <a:rPr b="0" i="1" lang="pt-BR" sz="3000" spc="-1" strike="noStrike">
                <a:solidFill>
                  <a:srgbClr val="34a5da"/>
                </a:solidFill>
                <a:latin typeface="Avenir Next Regular"/>
                <a:ea typeface="Avenir Next Regular"/>
              </a:rPr>
              <a:t>R(s,a)</a:t>
            </a:r>
            <a:endParaRPr b="0" lang="pt-BR" sz="30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How to compute </a:t>
            </a:r>
            <a:r>
              <a:rPr b="0" i="1" lang="pt-BR" sz="300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Q</a:t>
            </a:r>
            <a:r>
              <a:rPr b="0" i="1" lang="pt-BR" sz="3000" spc="-1" strike="noStrike" baseline="-5000">
                <a:solidFill>
                  <a:srgbClr val="e42832"/>
                </a:solidFill>
                <a:latin typeface="Avenir Next Regular"/>
                <a:ea typeface="Avenir Next Regular"/>
              </a:rPr>
              <a:t>k+1</a:t>
            </a:r>
            <a:r>
              <a:rPr b="0" i="1" lang="pt-BR" sz="300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(s,a) 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based on </a:t>
            </a:r>
            <a:r>
              <a:rPr b="0" i="1" lang="pt-BR" sz="300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Q</a:t>
            </a:r>
            <a:r>
              <a:rPr b="0" i="1" lang="pt-BR" sz="3000" spc="-1" strike="noStrike" baseline="-5000">
                <a:solidFill>
                  <a:srgbClr val="e42832"/>
                </a:solidFill>
                <a:latin typeface="Avenir Next Regular"/>
                <a:ea typeface="Avenir Next Regular"/>
              </a:rPr>
              <a:t>k</a:t>
            </a:r>
            <a:r>
              <a:rPr b="0" i="1" lang="pt-BR" sz="300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(s,a)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and T</a:t>
            </a:r>
            <a:r>
              <a:rPr b="0" i="1" lang="pt-BR" sz="300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(s,a,s’)</a:t>
            </a:r>
            <a:r>
              <a:rPr b="0" lang="pt-BR" sz="3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?</a:t>
            </a:r>
            <a:endParaRPr b="0" lang="pt-BR" sz="30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Q</a:t>
            </a:r>
            <a:r>
              <a:rPr b="0" i="1" lang="pt-BR" sz="3000" spc="-1" strike="noStrike" baseline="-5000">
                <a:solidFill>
                  <a:srgbClr val="000000"/>
                </a:solidFill>
                <a:latin typeface="Avenir Next Regular"/>
                <a:ea typeface="Avenir Next Regular"/>
              </a:rPr>
              <a:t>k+1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(s,a)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lang="pt-BR" sz="30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should approximately obey Bellman’s update</a:t>
            </a:r>
            <a:endParaRPr b="0" lang="pt-BR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30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Q</a:t>
            </a:r>
            <a:r>
              <a:rPr b="0" i="1" lang="pt-BR" sz="3000" spc="-1" strike="noStrike" baseline="-5000">
                <a:solidFill>
                  <a:srgbClr val="000000"/>
                </a:solidFill>
                <a:latin typeface="Avenir Next Regular"/>
                <a:ea typeface="Avenir Next Regular"/>
              </a:rPr>
              <a:t>k+1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(s,a)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lang="pt-BR" sz="3000" spc="-1" strike="noStrike">
                <a:solidFill>
                  <a:srgbClr val="2389c0"/>
                </a:solidFill>
                <a:latin typeface="Avenir Next Medium"/>
                <a:ea typeface="Avenir Next Medium"/>
              </a:rPr>
              <a:t>should not differ drastically from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Q</a:t>
            </a:r>
            <a:r>
              <a:rPr b="0" i="1" lang="pt-BR" sz="3000" spc="-1" strike="noStrike" baseline="-5000">
                <a:solidFill>
                  <a:srgbClr val="000000"/>
                </a:solidFill>
                <a:latin typeface="Avenir Next Regular"/>
                <a:ea typeface="Avenir Next Regular"/>
              </a:rPr>
              <a:t>k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(s,a)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(since it is an sum of rewards)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528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how to update The q-value function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529" name="Image" descr="Image"/>
          <p:cNvPicPr/>
          <p:nvPr/>
        </p:nvPicPr>
        <p:blipFill>
          <a:blip r:embed="rId1"/>
          <a:stretch/>
        </p:blipFill>
        <p:spPr>
          <a:xfrm>
            <a:off x="2050920" y="5533200"/>
            <a:ext cx="8901360" cy="866160"/>
          </a:xfrm>
          <a:prstGeom prst="rect">
            <a:avLst/>
          </a:prstGeom>
          <a:ln w="12600">
            <a:noFill/>
          </a:ln>
        </p:spPr>
      </p:pic>
      <p:pic>
        <p:nvPicPr>
          <p:cNvPr id="530" name="Image" descr="Image"/>
          <p:cNvPicPr/>
          <p:nvPr/>
        </p:nvPicPr>
        <p:blipFill>
          <a:blip r:embed="rId2"/>
          <a:stretch/>
        </p:blipFill>
        <p:spPr>
          <a:xfrm>
            <a:off x="3333600" y="7610400"/>
            <a:ext cx="6336000" cy="11581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Q</a:t>
            </a:r>
            <a:r>
              <a:rPr b="0" i="1" lang="pt-BR" sz="3000" spc="-1" strike="noStrike" baseline="-5000">
                <a:solidFill>
                  <a:srgbClr val="000000"/>
                </a:solidFill>
                <a:latin typeface="Avenir Next Regular"/>
                <a:ea typeface="Avenir Next Regular"/>
              </a:rPr>
              <a:t>k+1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(s,a)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should approximately obey Bellman’s update</a:t>
            </a:r>
            <a:endParaRPr b="0" lang="pt-BR" sz="30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Q</a:t>
            </a:r>
            <a:r>
              <a:rPr b="0" i="1" lang="pt-BR" sz="3000" spc="-1" strike="noStrike" baseline="-5000">
                <a:solidFill>
                  <a:srgbClr val="000000"/>
                </a:solidFill>
                <a:latin typeface="Avenir Next Regular"/>
                <a:ea typeface="Avenir Next Regular"/>
              </a:rPr>
              <a:t>k+1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(s,a)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lang="pt-BR" sz="30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should not differ drastically from</a:t>
            </a:r>
            <a:r>
              <a:rPr b="0" lang="pt-BR" sz="30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 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Q</a:t>
            </a:r>
            <a:r>
              <a:rPr b="0" i="1" lang="pt-BR" sz="3000" spc="-1" strike="noStrike" baseline="-5000">
                <a:solidFill>
                  <a:srgbClr val="000000"/>
                </a:solidFill>
                <a:latin typeface="Avenir Next Regular"/>
                <a:ea typeface="Avenir Next Regular"/>
              </a:rPr>
              <a:t>k</a:t>
            </a:r>
            <a:r>
              <a:rPr b="0" i="1" lang="pt-BR" sz="30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(s,a)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532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How to update the q-value function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533" name="Line Shape" descr="Line Shape"/>
          <p:cNvPicPr/>
          <p:nvPr/>
        </p:nvPicPr>
        <p:blipFill>
          <a:blip r:embed="rId1"/>
          <a:stretch/>
        </p:blipFill>
        <p:spPr>
          <a:xfrm rot="11220000">
            <a:off x="5147640" y="6132600"/>
            <a:ext cx="2678400" cy="2465280"/>
          </a:xfrm>
          <a:prstGeom prst="rect">
            <a:avLst/>
          </a:prstGeom>
          <a:ln>
            <a:noFill/>
          </a:ln>
        </p:spPr>
      </p:pic>
      <p:sp>
        <p:nvSpPr>
          <p:cNvPr id="534" name="CustomShape 3"/>
          <p:cNvSpPr/>
          <p:nvPr/>
        </p:nvSpPr>
        <p:spPr>
          <a:xfrm>
            <a:off x="6640920" y="8788680"/>
            <a:ext cx="18169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823726"/>
                </a:solidFill>
                <a:latin typeface="Avenir Next Medium"/>
                <a:ea typeface="Avenir Next Medium"/>
              </a:rPr>
              <a:t> </a:t>
            </a:r>
            <a:r>
              <a:rPr b="0" lang="pt-BR" sz="2000" spc="-1" strike="noStrike">
                <a:solidFill>
                  <a:srgbClr val="3e6169"/>
                </a:solidFill>
                <a:latin typeface="Avenir Next Medium"/>
                <a:ea typeface="Avenir Next Medium"/>
              </a:rPr>
              <a:t>learning rate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535" name="Image" descr="Image"/>
          <p:cNvPicPr/>
          <p:nvPr/>
        </p:nvPicPr>
        <p:blipFill>
          <a:blip r:embed="rId2"/>
          <a:stretch/>
        </p:blipFill>
        <p:spPr>
          <a:xfrm>
            <a:off x="609480" y="4341240"/>
            <a:ext cx="11974680" cy="1776600"/>
          </a:xfrm>
          <a:prstGeom prst="rect">
            <a:avLst/>
          </a:prstGeom>
          <a:ln w="12600">
            <a:noFill/>
          </a:ln>
        </p:spPr>
      </p:pic>
      <p:sp>
        <p:nvSpPr>
          <p:cNvPr id="536" name="CustomShape 4"/>
          <p:cNvSpPr/>
          <p:nvPr/>
        </p:nvSpPr>
        <p:spPr>
          <a:xfrm>
            <a:off x="792000" y="7452000"/>
            <a:ext cx="2159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0 &lt; alpha &lt; 1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4" dur="indefinite" restart="never" nodeType="tmRoot">
          <p:childTnLst>
            <p:seq>
              <p:cTn id="95" dur="indefinite" nodeType="mainSeq"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406440" y="1828800"/>
            <a:ext cx="12190680" cy="184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39560" indent="-43812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▪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Estimates the Q* function directly, without estimating the transition probabilities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538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Q-learning Algorithm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539" name="CustomShape 3"/>
          <p:cNvSpPr/>
          <p:nvPr/>
        </p:nvSpPr>
        <p:spPr>
          <a:xfrm>
            <a:off x="459360" y="3854520"/>
            <a:ext cx="12084480" cy="4277880"/>
          </a:xfrm>
          <a:prstGeom prst="rect">
            <a:avLst/>
          </a:prstGeom>
          <a:solidFill>
            <a:srgbClr val="fff7c3"/>
          </a:solidFill>
          <a:ln w="12600">
            <a:solidFill>
              <a:schemeClr val="accent4">
                <a:hueOff val="414058"/>
                <a:satOff val="2144"/>
                <a:lumOff val="10379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65160" rIns="65160" tIns="65160" bIns="65160" anchor="ctr">
            <a:spAutoFit/>
          </a:bodyPr>
          <a:p>
            <a:pPr>
              <a:lnSpc>
                <a:spcPct val="100000"/>
              </a:lnSpc>
            </a:pP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Initialize Q arbitrarily (usually Q=0)</a:t>
            </a:r>
            <a:endParaRPr b="0" lang="pt-BR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Observe the current state s</a:t>
            </a:r>
            <a:endParaRPr b="0" lang="pt-BR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repeat</a:t>
            </a:r>
            <a:endParaRPr b="0" lang="pt-BR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	</a:t>
            </a: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select an action a and execute it in s</a:t>
            </a:r>
            <a:endParaRPr b="0" lang="pt-BR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	</a:t>
            </a: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receive immediate reward R(s,a)</a:t>
            </a:r>
            <a:endParaRPr b="0" lang="pt-BR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	</a:t>
            </a: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observe the new state s’</a:t>
            </a:r>
            <a:endParaRPr b="0" lang="pt-BR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	</a:t>
            </a: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update Q(s,a) as follows:</a:t>
            </a:r>
            <a:endParaRPr b="0" lang="pt-BR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	</a:t>
            </a: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        </a:t>
            </a: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Q(s,a) ← (1−α)Q(s,a) + α[R(s,a) + γ max</a:t>
            </a:r>
            <a:r>
              <a:rPr b="0" lang="pt-BR" sz="3000" spc="-1" strike="noStrike" baseline="-18000">
                <a:solidFill>
                  <a:srgbClr val="000000"/>
                </a:solidFill>
                <a:latin typeface="Geneva"/>
                <a:ea typeface="Geneva"/>
              </a:rPr>
              <a:t>a’ </a:t>
            </a: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Q(s’,a’)]</a:t>
            </a:r>
            <a:endParaRPr b="0" lang="pt-BR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	</a:t>
            </a:r>
            <a:r>
              <a:rPr b="0" lang="pt-BR" sz="3000" spc="-1" strike="noStrike">
                <a:solidFill>
                  <a:srgbClr val="000000"/>
                </a:solidFill>
                <a:latin typeface="Geneva"/>
                <a:ea typeface="Geneva"/>
              </a:rPr>
              <a:t>s ← s’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540" name="CustomShape 4"/>
          <p:cNvSpPr/>
          <p:nvPr/>
        </p:nvSpPr>
        <p:spPr>
          <a:xfrm>
            <a:off x="5027400" y="8480160"/>
            <a:ext cx="2948400" cy="647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5160" rIns="65160" tIns="65160" bIns="65160" anchor="ctr">
            <a:spAutoFit/>
          </a:bodyPr>
          <a:p>
            <a:pPr>
              <a:lnSpc>
                <a:spcPct val="100000"/>
              </a:lnSpc>
            </a:pPr>
            <a:r>
              <a:rPr b="0" lang="pt-BR" sz="3400" spc="-1" strike="noStrike">
                <a:solidFill>
                  <a:srgbClr val="2389c0"/>
                </a:solidFill>
                <a:latin typeface="Symbol"/>
                <a:ea typeface="Symbol"/>
              </a:rPr>
              <a:t>a</a:t>
            </a:r>
            <a:r>
              <a:rPr b="0" lang="pt-BR" sz="3400" spc="-1" strike="noStrike">
                <a:solidFill>
                  <a:srgbClr val="2389c0"/>
                </a:solidFill>
                <a:latin typeface="Times New Roman"/>
                <a:ea typeface="Times New Roman"/>
              </a:rPr>
              <a:t>: </a:t>
            </a:r>
            <a:r>
              <a:rPr b="1" i="1" lang="pt-BR" sz="3400" spc="-1" strike="noStrike">
                <a:solidFill>
                  <a:srgbClr val="2389c0"/>
                </a:solidFill>
                <a:latin typeface="Times New Roman"/>
                <a:ea typeface="Times New Roman"/>
              </a:rPr>
              <a:t>learning rate</a:t>
            </a:r>
            <a:endParaRPr b="0" lang="pt-B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CustomShape 1"/>
          <p:cNvSpPr/>
          <p:nvPr/>
        </p:nvSpPr>
        <p:spPr>
          <a:xfrm>
            <a:off x="406440" y="1473120"/>
            <a:ext cx="6988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3x3 grid world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Can move to adjacent cells</a:t>
            </a:r>
            <a:endParaRPr b="0" lang="pt-BR" sz="34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a6aaa9"/>
                </a:solidFill>
                <a:latin typeface="Avenir Next Medium"/>
                <a:ea typeface="Avenir Next Medium"/>
              </a:rPr>
              <a:t>no moving to inexistent cell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Exits at flagged cell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No discount (𝛄 = 1)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R(s) = 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542" name="CustomShape 2"/>
          <p:cNvSpPr/>
          <p:nvPr/>
        </p:nvSpPr>
        <p:spPr>
          <a:xfrm>
            <a:off x="406440" y="39384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Example</a:t>
            </a:r>
            <a:endParaRPr b="0" lang="pt-BR" sz="4800" spc="-1" strike="noStrike">
              <a:latin typeface="Arial"/>
            </a:endParaRPr>
          </a:p>
        </p:txBody>
      </p:sp>
      <p:graphicFrame>
        <p:nvGraphicFramePr>
          <p:cNvPr id="543" name="Table 3"/>
          <p:cNvGraphicFramePr/>
          <p:nvPr/>
        </p:nvGraphicFramePr>
        <p:xfrm>
          <a:off x="2480040" y="6152400"/>
          <a:ext cx="2842200" cy="2555280"/>
        </p:xfrm>
        <a:graphic>
          <a:graphicData uri="http://schemas.openxmlformats.org/drawingml/2006/table">
            <a:tbl>
              <a:tblPr/>
              <a:tblGrid>
                <a:gridCol w="947520"/>
                <a:gridCol w="947520"/>
                <a:gridCol w="947520"/>
              </a:tblGrid>
              <a:tr h="851760">
                <a:tc>
                  <a:txBody>
                    <a:bodyPr lIns="50760" rIns="507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1224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1760">
                <a:tc>
                  <a:txBody>
                    <a:bodyPr lIns="50760" rIns="507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2520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</a:tr>
              <a:tr h="852120">
                <a:tc>
                  <a:txBody>
                    <a:bodyPr lIns="50760" rIns="507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Avenir Next Medium"/>
                          <a:ea typeface="Avenir Next Medium"/>
                        </a:rPr>
                        <a:t>-1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2520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2c7e3"/>
                    </a:solidFill>
                  </a:tcPr>
                </a:tc>
                <a:tc>
                  <a:txBody>
                    <a:bodyPr lIns="50760" rIns="507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2400" spc="-1" strike="noStrike">
                          <a:solidFill>
                            <a:srgbClr val="222222"/>
                          </a:solidFill>
                          <a:latin typeface="DIN Condensed Bold"/>
                          <a:ea typeface="DIN Condensed Bold"/>
                        </a:rPr>
                        <a:t>10</a:t>
                      </a:r>
                      <a:endParaRPr b="0" lang="pt-BR" sz="2400" spc="-1" strike="noStrike">
                        <a:latin typeface="Arial"/>
                      </a:endParaRPr>
                    </a:p>
                  </a:txBody>
                  <a:tcPr marL="50760" marR="50760">
                    <a:lnL w="25200">
                      <a:solidFill>
                        <a:srgbClr val="5f6568"/>
                      </a:solidFill>
                    </a:lnL>
                    <a:lnR w="12240">
                      <a:solidFill>
                        <a:srgbClr val="5f6568"/>
                      </a:solidFill>
                    </a:lnR>
                    <a:lnT w="25200">
                      <a:solidFill>
                        <a:srgbClr val="5f6568"/>
                      </a:solidFill>
                    </a:lnT>
                    <a:lnB w="12240">
                      <a:solidFill>
                        <a:srgbClr val="5f6568"/>
                      </a:solidFill>
                    </a:lnB>
                    <a:solidFill>
                      <a:srgbClr val="ef4747"/>
                    </a:solidFill>
                  </a:tcPr>
                </a:tc>
              </a:tr>
            </a:tbl>
          </a:graphicData>
        </a:graphic>
      </p:graphicFrame>
      <p:grpSp>
        <p:nvGrpSpPr>
          <p:cNvPr id="544" name="Group 4"/>
          <p:cNvGrpSpPr/>
          <p:nvPr/>
        </p:nvGrpSpPr>
        <p:grpSpPr>
          <a:xfrm>
            <a:off x="8407440" y="2247840"/>
            <a:ext cx="3439440" cy="2546640"/>
            <a:chOff x="8407440" y="2247840"/>
            <a:chExt cx="3439440" cy="2546640"/>
          </a:xfrm>
        </p:grpSpPr>
        <p:pic>
          <p:nvPicPr>
            <p:cNvPr id="545" name="Image" descr="Image"/>
            <p:cNvPicPr/>
            <p:nvPr/>
          </p:nvPicPr>
          <p:blipFill>
            <a:blip r:embed="rId1"/>
            <a:stretch/>
          </p:blipFill>
          <p:spPr>
            <a:xfrm>
              <a:off x="9518040" y="224784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46" name="Image" descr="Image"/>
            <p:cNvPicPr/>
            <p:nvPr/>
          </p:nvPicPr>
          <p:blipFill>
            <a:blip r:embed="rId2"/>
            <a:stretch/>
          </p:blipFill>
          <p:spPr>
            <a:xfrm>
              <a:off x="10051200" y="2570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47" name="Image" descr="Image"/>
            <p:cNvPicPr/>
            <p:nvPr/>
          </p:nvPicPr>
          <p:blipFill>
            <a:blip r:embed="rId3"/>
            <a:stretch/>
          </p:blipFill>
          <p:spPr>
            <a:xfrm>
              <a:off x="10578240" y="29016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48" name="Image" descr="Image"/>
            <p:cNvPicPr/>
            <p:nvPr/>
          </p:nvPicPr>
          <p:blipFill>
            <a:blip r:embed="rId4"/>
            <a:stretch/>
          </p:blipFill>
          <p:spPr>
            <a:xfrm>
              <a:off x="8972280" y="25578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49" name="Image" descr="Image"/>
            <p:cNvPicPr/>
            <p:nvPr/>
          </p:nvPicPr>
          <p:blipFill>
            <a:blip r:embed="rId5"/>
            <a:stretch/>
          </p:blipFill>
          <p:spPr>
            <a:xfrm>
              <a:off x="9505080" y="28890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50" name="Image" descr="Image"/>
            <p:cNvPicPr/>
            <p:nvPr/>
          </p:nvPicPr>
          <p:blipFill>
            <a:blip r:embed="rId6"/>
            <a:stretch/>
          </p:blipFill>
          <p:spPr>
            <a:xfrm>
              <a:off x="10038600" y="3220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51" name="Image" descr="Image"/>
            <p:cNvPicPr/>
            <p:nvPr/>
          </p:nvPicPr>
          <p:blipFill>
            <a:blip r:embed="rId7"/>
            <a:stretch/>
          </p:blipFill>
          <p:spPr>
            <a:xfrm>
              <a:off x="8407440" y="2876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52" name="Image" descr="Image"/>
            <p:cNvPicPr/>
            <p:nvPr/>
          </p:nvPicPr>
          <p:blipFill>
            <a:blip r:embed="rId8"/>
            <a:stretch/>
          </p:blipFill>
          <p:spPr>
            <a:xfrm>
              <a:off x="8959680" y="319464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53" name="Image" descr="Image"/>
            <p:cNvPicPr/>
            <p:nvPr/>
          </p:nvPicPr>
          <p:blipFill>
            <a:blip r:embed="rId9"/>
            <a:stretch/>
          </p:blipFill>
          <p:spPr>
            <a:xfrm>
              <a:off x="9505080" y="352584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54" name="Image" descr="Image"/>
            <p:cNvPicPr/>
            <p:nvPr/>
          </p:nvPicPr>
          <p:blipFill>
            <a:blip r:embed="rId10"/>
            <a:stretch/>
          </p:blipFill>
          <p:spPr>
            <a:xfrm>
              <a:off x="10688040" y="250632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55" name="Image" descr="Image"/>
            <p:cNvPicPr/>
            <p:nvPr/>
          </p:nvPicPr>
          <p:blipFill>
            <a:blip r:embed="rId11"/>
            <a:stretch/>
          </p:blipFill>
          <p:spPr>
            <a:xfrm>
              <a:off x="8864640" y="265896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557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558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3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7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68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69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70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71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72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73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74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75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76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77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78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79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80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81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82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83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84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85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86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87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88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89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590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591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592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93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94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95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96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97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98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99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00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01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02" name="Image" descr="Image"/>
            <p:cNvPicPr/>
            <p:nvPr/>
          </p:nvPicPr>
          <p:blipFill>
            <a:blip r:embed="rId11"/>
            <a:stretch/>
          </p:blipFill>
          <p:spPr>
            <a:xfrm>
              <a:off x="2091240" y="482652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pic>
        <p:nvPicPr>
          <p:cNvPr id="603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05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606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7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9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0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3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5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16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17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18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19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20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21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22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23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24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25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27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28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29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30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31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32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33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34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35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36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37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38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639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640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41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42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43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44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45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46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47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48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49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650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51" name="Image" descr="Image"/>
            <p:cNvPicPr/>
            <p:nvPr/>
          </p:nvPicPr>
          <p:blipFill>
            <a:blip r:embed="rId11"/>
            <a:stretch/>
          </p:blipFill>
          <p:spPr>
            <a:xfrm>
              <a:off x="2649960" y="508032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652" name="CustomShape 38"/>
          <p:cNvSpPr/>
          <p:nvPr/>
        </p:nvSpPr>
        <p:spPr>
          <a:xfrm>
            <a:off x="216360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653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654" name="CustomShape 39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656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657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4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67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68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69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70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71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72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73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74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75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76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77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78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79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80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81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82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83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84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85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86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87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88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689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690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691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92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93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94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95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96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97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98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99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00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701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2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703" name="Image" descr="Image"/>
            <p:cNvPicPr/>
            <p:nvPr/>
          </p:nvPicPr>
          <p:blipFill>
            <a:blip r:embed="rId11"/>
            <a:stretch/>
          </p:blipFill>
          <p:spPr>
            <a:xfrm>
              <a:off x="3176640" y="548640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704" name="CustomShape 39"/>
          <p:cNvSpPr/>
          <p:nvPr/>
        </p:nvSpPr>
        <p:spPr>
          <a:xfrm>
            <a:off x="216360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705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706" name="CustomShape 40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07" name="CustomShape 41"/>
          <p:cNvSpPr/>
          <p:nvPr/>
        </p:nvSpPr>
        <p:spPr>
          <a:xfrm>
            <a:off x="272952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708" name="CustomShape 42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10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711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2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3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4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5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7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21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22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23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24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25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26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27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29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30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31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32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33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34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35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36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37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38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39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40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41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42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744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745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46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47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48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49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50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51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52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53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54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755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6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7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758" name="Image" descr="Image"/>
            <p:cNvPicPr/>
            <p:nvPr/>
          </p:nvPicPr>
          <p:blipFill>
            <a:blip r:embed="rId11"/>
            <a:stretch/>
          </p:blipFill>
          <p:spPr>
            <a:xfrm>
              <a:off x="3722400" y="521136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759" name="CustomShape 40"/>
          <p:cNvSpPr/>
          <p:nvPr/>
        </p:nvSpPr>
        <p:spPr>
          <a:xfrm>
            <a:off x="216360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760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761" name="CustomShape 41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62" name="CustomShape 42"/>
          <p:cNvSpPr/>
          <p:nvPr/>
        </p:nvSpPr>
        <p:spPr>
          <a:xfrm>
            <a:off x="272952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763" name="CustomShape 43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64" name="CustomShape 44"/>
          <p:cNvSpPr/>
          <p:nvPr/>
        </p:nvSpPr>
        <p:spPr>
          <a:xfrm>
            <a:off x="356364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765" name="CustomShape 45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767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768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9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70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71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73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74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75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76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77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78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79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80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81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82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83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84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86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87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88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89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91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92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93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94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95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96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97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98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799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00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801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802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03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04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05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06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07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08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09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10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11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812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3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4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5" name="Line 40"/>
            <p:cNvSpPr/>
            <p:nvPr/>
          </p:nvSpPr>
          <p:spPr>
            <a:xfrm flipH="1" flipV="1">
              <a:off x="3393000" y="5349960"/>
              <a:ext cx="51732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816" name="Image" descr="Image"/>
            <p:cNvPicPr/>
            <p:nvPr/>
          </p:nvPicPr>
          <p:blipFill>
            <a:blip r:embed="rId11"/>
            <a:stretch/>
          </p:blipFill>
          <p:spPr>
            <a:xfrm>
              <a:off x="3176640" y="485028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817" name="CustomShape 41"/>
          <p:cNvSpPr/>
          <p:nvPr/>
        </p:nvSpPr>
        <p:spPr>
          <a:xfrm>
            <a:off x="216360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818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819" name="CustomShape 42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20" name="CustomShape 43"/>
          <p:cNvSpPr/>
          <p:nvPr/>
        </p:nvSpPr>
        <p:spPr>
          <a:xfrm>
            <a:off x="272952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21" name="CustomShape 44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22" name="CustomShape 45"/>
          <p:cNvSpPr/>
          <p:nvPr/>
        </p:nvSpPr>
        <p:spPr>
          <a:xfrm>
            <a:off x="356364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23" name="CustomShape 46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24" name="CustomShape 47"/>
          <p:cNvSpPr/>
          <p:nvPr/>
        </p:nvSpPr>
        <p:spPr>
          <a:xfrm>
            <a:off x="329508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25" name="CustomShape 48"/>
          <p:cNvSpPr/>
          <p:nvPr/>
        </p:nvSpPr>
        <p:spPr>
          <a:xfrm>
            <a:off x="8521200" y="6435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27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828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2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3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4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5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6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7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38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39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41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42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43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44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5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46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47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49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50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51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52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53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54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55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56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57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58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59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60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861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862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63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64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65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66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67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68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69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70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71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872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3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4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5" name="Line 40"/>
            <p:cNvSpPr/>
            <p:nvPr/>
          </p:nvSpPr>
          <p:spPr>
            <a:xfrm flipH="1" flipV="1">
              <a:off x="3393000" y="5349960"/>
              <a:ext cx="51732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6" name="Line 41"/>
            <p:cNvSpPr/>
            <p:nvPr/>
          </p:nvSpPr>
          <p:spPr>
            <a:xfrm flipV="1">
              <a:off x="3408480" y="507276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877" name="Image" descr="Image"/>
            <p:cNvPicPr/>
            <p:nvPr/>
          </p:nvPicPr>
          <p:blipFill>
            <a:blip r:embed="rId11"/>
            <a:stretch/>
          </p:blipFill>
          <p:spPr>
            <a:xfrm>
              <a:off x="3722400" y="454896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878" name="CustomShape 42"/>
          <p:cNvSpPr/>
          <p:nvPr/>
        </p:nvSpPr>
        <p:spPr>
          <a:xfrm>
            <a:off x="216360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879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880" name="CustomShape 43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81" name="CustomShape 44"/>
          <p:cNvSpPr/>
          <p:nvPr/>
        </p:nvSpPr>
        <p:spPr>
          <a:xfrm>
            <a:off x="272952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82" name="CustomShape 45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83" name="CustomShape 46"/>
          <p:cNvSpPr/>
          <p:nvPr/>
        </p:nvSpPr>
        <p:spPr>
          <a:xfrm>
            <a:off x="356364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84" name="CustomShape 47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85" name="CustomShape 48"/>
          <p:cNvSpPr/>
          <p:nvPr/>
        </p:nvSpPr>
        <p:spPr>
          <a:xfrm>
            <a:off x="329508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86" name="CustomShape 49"/>
          <p:cNvSpPr/>
          <p:nvPr/>
        </p:nvSpPr>
        <p:spPr>
          <a:xfrm>
            <a:off x="8521200" y="6435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887" name="CustomShape 50"/>
          <p:cNvSpPr/>
          <p:nvPr/>
        </p:nvSpPr>
        <p:spPr>
          <a:xfrm>
            <a:off x="3295080" y="478188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88" name="CustomShape 51"/>
          <p:cNvSpPr/>
          <p:nvPr/>
        </p:nvSpPr>
        <p:spPr>
          <a:xfrm>
            <a:off x="8906400" y="561924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406440" y="1905120"/>
            <a:ext cx="12190680" cy="7535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Conjunto de estados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Conjunto de ações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</a:t>
            </a:r>
            <a:endParaRPr b="0" lang="pt-BR" sz="34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A(s): ações aplicáveis em s 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Função de transição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T(s,a,s’) = Pr(S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t+1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=s’|S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=s,A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t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=a)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Função de “recompensa”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R(s,a)</a:t>
            </a:r>
            <a:endParaRPr b="0" lang="pt-BR" sz="34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pode ser negativa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Estado inicial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s</a:t>
            </a:r>
            <a:r>
              <a:rPr b="0" lang="pt-BR" sz="34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0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estados terminais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Solução: 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Política ótima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revisão: processos de decisão markovianos (MDP)</a:t>
            </a:r>
            <a:endParaRPr b="0" lang="pt-BR" sz="4800" spc="-1" strike="noStrike">
              <a:latin typeface="Arial"/>
            </a:endParaRPr>
          </a:p>
        </p:txBody>
      </p:sp>
      <p:grpSp>
        <p:nvGrpSpPr>
          <p:cNvPr id="330" name="Group 3"/>
          <p:cNvGrpSpPr/>
          <p:nvPr/>
        </p:nvGrpSpPr>
        <p:grpSpPr>
          <a:xfrm>
            <a:off x="8142120" y="6233400"/>
            <a:ext cx="4557960" cy="3173760"/>
            <a:chOff x="8142120" y="6233400"/>
            <a:chExt cx="4557960" cy="3173760"/>
          </a:xfrm>
        </p:grpSpPr>
        <p:pic>
          <p:nvPicPr>
            <p:cNvPr id="331" name="Image" descr="Image"/>
            <p:cNvPicPr/>
            <p:nvPr/>
          </p:nvPicPr>
          <p:blipFill>
            <a:blip r:embed="rId1"/>
            <a:stretch/>
          </p:blipFill>
          <p:spPr>
            <a:xfrm>
              <a:off x="9806040" y="623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32" name="Image" descr="Image"/>
            <p:cNvPicPr/>
            <p:nvPr/>
          </p:nvPicPr>
          <p:blipFill>
            <a:blip r:embed="rId2"/>
            <a:stretch/>
          </p:blipFill>
          <p:spPr>
            <a:xfrm>
              <a:off x="9259920" y="655092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33" name="Image" descr="Image"/>
            <p:cNvPicPr/>
            <p:nvPr/>
          </p:nvPicPr>
          <p:blipFill>
            <a:blip r:embed="rId3"/>
            <a:stretch/>
          </p:blipFill>
          <p:spPr>
            <a:xfrm>
              <a:off x="8701200" y="6874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34" name="Image" descr="Image"/>
            <p:cNvPicPr/>
            <p:nvPr/>
          </p:nvPicPr>
          <p:blipFill>
            <a:blip r:embed="rId4"/>
            <a:stretch/>
          </p:blipFill>
          <p:spPr>
            <a:xfrm>
              <a:off x="8142120" y="720504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35" name="Image" descr="Image"/>
            <p:cNvPicPr/>
            <p:nvPr/>
          </p:nvPicPr>
          <p:blipFill>
            <a:blip r:embed="rId5"/>
            <a:stretch/>
          </p:blipFill>
          <p:spPr>
            <a:xfrm>
              <a:off x="10353600" y="655092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36" name="Image" descr="Image"/>
            <p:cNvPicPr/>
            <p:nvPr/>
          </p:nvPicPr>
          <p:blipFill>
            <a:blip r:embed="rId6"/>
            <a:stretch/>
          </p:blipFill>
          <p:spPr>
            <a:xfrm>
              <a:off x="9793440" y="6874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37" name="Image" descr="Image"/>
            <p:cNvPicPr/>
            <p:nvPr/>
          </p:nvPicPr>
          <p:blipFill>
            <a:blip r:embed="rId7"/>
            <a:stretch/>
          </p:blipFill>
          <p:spPr>
            <a:xfrm>
              <a:off x="9236160" y="720504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38" name="Image" descr="Image"/>
            <p:cNvPicPr/>
            <p:nvPr/>
          </p:nvPicPr>
          <p:blipFill>
            <a:blip r:embed="rId8"/>
            <a:stretch/>
          </p:blipFill>
          <p:spPr>
            <a:xfrm>
              <a:off x="8690040" y="751608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39" name="Image" descr="Image"/>
            <p:cNvPicPr/>
            <p:nvPr/>
          </p:nvPicPr>
          <p:blipFill>
            <a:blip r:embed="rId9"/>
            <a:stretch/>
          </p:blipFill>
          <p:spPr>
            <a:xfrm>
              <a:off x="10899720" y="685548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40" name="Image" descr="Image"/>
            <p:cNvPicPr/>
            <p:nvPr/>
          </p:nvPicPr>
          <p:blipFill>
            <a:blip r:embed="rId10"/>
            <a:stretch/>
          </p:blipFill>
          <p:spPr>
            <a:xfrm>
              <a:off x="10341000" y="719208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41" name="Image" descr="Image"/>
            <p:cNvPicPr/>
            <p:nvPr/>
          </p:nvPicPr>
          <p:blipFill>
            <a:blip r:embed="rId11"/>
            <a:stretch/>
          </p:blipFill>
          <p:spPr>
            <a:xfrm>
              <a:off x="9793440" y="751608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42" name="Image" descr="Image"/>
            <p:cNvPicPr/>
            <p:nvPr/>
          </p:nvPicPr>
          <p:blipFill>
            <a:blip r:embed="rId12"/>
            <a:stretch/>
          </p:blipFill>
          <p:spPr>
            <a:xfrm>
              <a:off x="9234360" y="78210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43" name="Image" descr="Image"/>
            <p:cNvPicPr/>
            <p:nvPr/>
          </p:nvPicPr>
          <p:blipFill>
            <a:blip r:embed="rId13"/>
            <a:stretch/>
          </p:blipFill>
          <p:spPr>
            <a:xfrm>
              <a:off x="11431440" y="717948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44" name="Image" descr="Image"/>
            <p:cNvPicPr/>
            <p:nvPr/>
          </p:nvPicPr>
          <p:blipFill>
            <a:blip r:embed="rId14"/>
            <a:stretch/>
          </p:blipFill>
          <p:spPr>
            <a:xfrm>
              <a:off x="10887120" y="751608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45" name="Image" descr="Image"/>
            <p:cNvPicPr/>
            <p:nvPr/>
          </p:nvPicPr>
          <p:blipFill>
            <a:blip r:embed="rId15"/>
            <a:stretch/>
          </p:blipFill>
          <p:spPr>
            <a:xfrm>
              <a:off x="10341000" y="78210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46" name="Image" descr="Image"/>
            <p:cNvPicPr/>
            <p:nvPr/>
          </p:nvPicPr>
          <p:blipFill>
            <a:blip r:embed="rId16"/>
            <a:stretch/>
          </p:blipFill>
          <p:spPr>
            <a:xfrm>
              <a:off x="9780480" y="813852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47" name="Image" descr="Image"/>
            <p:cNvPicPr/>
            <p:nvPr/>
          </p:nvPicPr>
          <p:blipFill>
            <a:blip r:embed="rId17"/>
            <a:stretch/>
          </p:blipFill>
          <p:spPr>
            <a:xfrm>
              <a:off x="8566560" y="702072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48" name="Image" descr="Image"/>
            <p:cNvPicPr/>
            <p:nvPr/>
          </p:nvPicPr>
          <p:blipFill>
            <a:blip r:embed="rId18"/>
            <a:stretch/>
          </p:blipFill>
          <p:spPr>
            <a:xfrm>
              <a:off x="11431440" y="6676200"/>
              <a:ext cx="1268640" cy="825480"/>
            </a:xfrm>
            <a:prstGeom prst="rect">
              <a:avLst/>
            </a:prstGeom>
            <a:ln w="12600">
              <a:noFill/>
            </a:ln>
          </p:spPr>
        </p:pic>
      </p:grpSp>
      <p:grpSp>
        <p:nvGrpSpPr>
          <p:cNvPr id="349" name="Group 4"/>
          <p:cNvGrpSpPr/>
          <p:nvPr/>
        </p:nvGrpSpPr>
        <p:grpSpPr>
          <a:xfrm>
            <a:off x="8897760" y="1495080"/>
            <a:ext cx="3048120" cy="2747880"/>
            <a:chOff x="8897760" y="1495080"/>
            <a:chExt cx="3048120" cy="2747880"/>
          </a:xfrm>
        </p:grpSpPr>
        <p:sp>
          <p:nvSpPr>
            <p:cNvPr id="350" name="CustomShape 5"/>
            <p:cNvSpPr/>
            <p:nvPr/>
          </p:nvSpPr>
          <p:spPr>
            <a:xfrm>
              <a:off x="10365120" y="1685520"/>
              <a:ext cx="338040" cy="270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51" name="Group 6"/>
            <p:cNvGrpSpPr/>
            <p:nvPr/>
          </p:nvGrpSpPr>
          <p:grpSpPr>
            <a:xfrm>
              <a:off x="9180360" y="1967040"/>
              <a:ext cx="2765520" cy="790560"/>
              <a:chOff x="9180360" y="1967040"/>
              <a:chExt cx="2765520" cy="790560"/>
            </a:xfrm>
          </p:grpSpPr>
          <p:sp>
            <p:nvSpPr>
              <p:cNvPr id="352" name="Line 7"/>
              <p:cNvSpPr/>
              <p:nvPr/>
            </p:nvSpPr>
            <p:spPr>
              <a:xfrm flipH="1">
                <a:off x="9180360" y="1967040"/>
                <a:ext cx="1354320" cy="790560"/>
              </a:xfrm>
              <a:prstGeom prst="line">
                <a:avLst/>
              </a:prstGeom>
              <a:ln cap="rnd"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3" name="Line 8"/>
              <p:cNvSpPr/>
              <p:nvPr/>
            </p:nvSpPr>
            <p:spPr>
              <a:xfrm>
                <a:off x="10534680" y="1967040"/>
                <a:ext cx="1411200" cy="677880"/>
              </a:xfrm>
              <a:prstGeom prst="line">
                <a:avLst/>
              </a:prstGeom>
              <a:ln cap="rnd"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4" name="Line 9"/>
              <p:cNvSpPr/>
              <p:nvPr/>
            </p:nvSpPr>
            <p:spPr>
              <a:xfrm flipH="1">
                <a:off x="10026720" y="1967040"/>
                <a:ext cx="507960" cy="790560"/>
              </a:xfrm>
              <a:prstGeom prst="line">
                <a:avLst/>
              </a:prstGeom>
              <a:ln w="2844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5" name="Line 10"/>
              <p:cNvSpPr/>
              <p:nvPr/>
            </p:nvSpPr>
            <p:spPr>
              <a:xfrm>
                <a:off x="10534680" y="1967040"/>
                <a:ext cx="507960" cy="677880"/>
              </a:xfrm>
              <a:prstGeom prst="line">
                <a:avLst/>
              </a:prstGeom>
              <a:ln cap="rnd"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56" name="CustomShape 11"/>
            <p:cNvSpPr/>
            <p:nvPr/>
          </p:nvSpPr>
          <p:spPr>
            <a:xfrm>
              <a:off x="9914040" y="2758680"/>
              <a:ext cx="281160" cy="281160"/>
            </a:xfrm>
            <a:prstGeom prst="ellipse">
              <a:avLst/>
            </a:prstGeom>
            <a:solidFill>
              <a:schemeClr val="accent3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57" name="Group 12"/>
            <p:cNvGrpSpPr/>
            <p:nvPr/>
          </p:nvGrpSpPr>
          <p:grpSpPr>
            <a:xfrm>
              <a:off x="8897760" y="3040920"/>
              <a:ext cx="2314440" cy="845280"/>
              <a:chOff x="8897760" y="3040920"/>
              <a:chExt cx="2314440" cy="845280"/>
            </a:xfrm>
          </p:grpSpPr>
          <p:sp>
            <p:nvSpPr>
              <p:cNvPr id="358" name="Line 13"/>
              <p:cNvSpPr/>
              <p:nvPr/>
            </p:nvSpPr>
            <p:spPr>
              <a:xfrm flipH="1">
                <a:off x="8897760" y="3040920"/>
                <a:ext cx="1134000" cy="845280"/>
              </a:xfrm>
              <a:prstGeom prst="line">
                <a:avLst/>
              </a:prstGeom>
              <a:ln cap="rnd"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9" name="Line 14"/>
              <p:cNvSpPr/>
              <p:nvPr/>
            </p:nvSpPr>
            <p:spPr>
              <a:xfrm>
                <a:off x="10031760" y="3040920"/>
                <a:ext cx="1180440" cy="845280"/>
              </a:xfrm>
              <a:prstGeom prst="line">
                <a:avLst/>
              </a:prstGeom>
              <a:ln cap="rnd"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0" name="Line 15"/>
              <p:cNvSpPr/>
              <p:nvPr/>
            </p:nvSpPr>
            <p:spPr>
              <a:xfrm flipH="1">
                <a:off x="9606240" y="3040920"/>
                <a:ext cx="425520" cy="845280"/>
              </a:xfrm>
              <a:prstGeom prst="line">
                <a:avLst/>
              </a:prstGeom>
              <a:ln cap="rnd" w="9360">
                <a:solidFill>
                  <a:srgbClr val="ffffff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1" name="Line 16"/>
              <p:cNvSpPr/>
              <p:nvPr/>
            </p:nvSpPr>
            <p:spPr>
              <a:xfrm>
                <a:off x="10031760" y="3040920"/>
                <a:ext cx="408960" cy="845280"/>
              </a:xfrm>
              <a:prstGeom prst="line">
                <a:avLst/>
              </a:prstGeom>
              <a:ln w="2844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62" name="CustomShape 17"/>
            <p:cNvSpPr/>
            <p:nvPr/>
          </p:nvSpPr>
          <p:spPr>
            <a:xfrm>
              <a:off x="10367280" y="2106000"/>
              <a:ext cx="281160" cy="455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a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363" name="CustomShape 18"/>
            <p:cNvSpPr/>
            <p:nvPr/>
          </p:nvSpPr>
          <p:spPr>
            <a:xfrm>
              <a:off x="10684800" y="1495080"/>
              <a:ext cx="281160" cy="455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2389c0"/>
                  </a:solidFill>
                  <a:latin typeface="Calibri"/>
                  <a:ea typeface="Calibri"/>
                </a:rPr>
                <a:t>s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364" name="CustomShape 19"/>
            <p:cNvSpPr/>
            <p:nvPr/>
          </p:nvSpPr>
          <p:spPr>
            <a:xfrm>
              <a:off x="10264320" y="2631600"/>
              <a:ext cx="1222560" cy="455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4c8945"/>
                  </a:solidFill>
                  <a:latin typeface="Calibri"/>
                  <a:ea typeface="Calibri"/>
                </a:rPr>
                <a:t>s,a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365" name="CustomShape 20"/>
            <p:cNvSpPr/>
            <p:nvPr/>
          </p:nvSpPr>
          <p:spPr>
            <a:xfrm>
              <a:off x="9355680" y="3378240"/>
              <a:ext cx="1102320" cy="455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s,a,s’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366" name="CustomShape 21"/>
            <p:cNvSpPr/>
            <p:nvPr/>
          </p:nvSpPr>
          <p:spPr>
            <a:xfrm>
              <a:off x="10253160" y="3899520"/>
              <a:ext cx="335880" cy="26784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7" name="CustomShape 22"/>
            <p:cNvSpPr/>
            <p:nvPr/>
          </p:nvSpPr>
          <p:spPr>
            <a:xfrm>
              <a:off x="10422000" y="3787560"/>
              <a:ext cx="723240" cy="455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>
              <a:spAutoFit/>
            </a:bodyPr>
            <a:p>
              <a:pPr algn="r"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2389c0"/>
                  </a:solidFill>
                  <a:latin typeface="Calibri"/>
                  <a:ea typeface="Calibri"/>
                </a:rPr>
                <a:t>s’</a:t>
              </a:r>
              <a:endParaRPr b="0" lang="pt-BR" sz="2400" spc="-1" strike="noStrike">
                <a:latin typeface="Arial"/>
              </a:endParaRPr>
            </a:p>
          </p:txBody>
        </p:sp>
      </p:grpSp>
      <p:sp>
        <p:nvSpPr>
          <p:cNvPr id="368" name="CustomShape 23"/>
          <p:cNvSpPr/>
          <p:nvPr/>
        </p:nvSpPr>
        <p:spPr>
          <a:xfrm>
            <a:off x="10812960" y="3236040"/>
            <a:ext cx="1677240" cy="375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t-BR" sz="1800" spc="-1" strike="noStrike">
                <a:solidFill>
                  <a:srgbClr val="c00000"/>
                </a:solidFill>
                <a:latin typeface="Arial"/>
                <a:ea typeface="Arial"/>
              </a:rPr>
              <a:t>T(s,a,s’), R(s,a)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90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891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2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3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4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5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7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8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9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00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01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02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03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04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05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06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07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08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09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10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11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12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13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14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15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16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17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18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19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20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21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22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3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924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925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26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27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28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29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30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31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32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33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34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935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6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7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8" name="Line 40"/>
            <p:cNvSpPr/>
            <p:nvPr/>
          </p:nvSpPr>
          <p:spPr>
            <a:xfrm flipH="1" flipV="1">
              <a:off x="3393000" y="5349960"/>
              <a:ext cx="51732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Line 41"/>
            <p:cNvSpPr/>
            <p:nvPr/>
          </p:nvSpPr>
          <p:spPr>
            <a:xfrm flipV="1">
              <a:off x="3408480" y="507276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0" name="Line 42"/>
            <p:cNvSpPr/>
            <p:nvPr/>
          </p:nvSpPr>
          <p:spPr>
            <a:xfrm>
              <a:off x="3932280" y="5078160"/>
              <a:ext cx="51732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941" name="Image" descr="Image"/>
            <p:cNvPicPr/>
            <p:nvPr/>
          </p:nvPicPr>
          <p:blipFill>
            <a:blip r:embed="rId11"/>
            <a:stretch/>
          </p:blipFill>
          <p:spPr>
            <a:xfrm>
              <a:off x="4295520" y="491832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942" name="CustomShape 43"/>
          <p:cNvSpPr/>
          <p:nvPr/>
        </p:nvSpPr>
        <p:spPr>
          <a:xfrm>
            <a:off x="216360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943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944" name="CustomShape 44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45" name="CustomShape 45"/>
          <p:cNvSpPr/>
          <p:nvPr/>
        </p:nvSpPr>
        <p:spPr>
          <a:xfrm>
            <a:off x="272952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46" name="CustomShape 46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47" name="CustomShape 47"/>
          <p:cNvSpPr/>
          <p:nvPr/>
        </p:nvSpPr>
        <p:spPr>
          <a:xfrm>
            <a:off x="356364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48" name="CustomShape 48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49" name="CustomShape 49"/>
          <p:cNvSpPr/>
          <p:nvPr/>
        </p:nvSpPr>
        <p:spPr>
          <a:xfrm>
            <a:off x="329508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50" name="CustomShape 50"/>
          <p:cNvSpPr/>
          <p:nvPr/>
        </p:nvSpPr>
        <p:spPr>
          <a:xfrm>
            <a:off x="8521200" y="6435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51" name="CustomShape 51"/>
          <p:cNvSpPr/>
          <p:nvPr/>
        </p:nvSpPr>
        <p:spPr>
          <a:xfrm>
            <a:off x="3295080" y="478188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52" name="CustomShape 52"/>
          <p:cNvSpPr/>
          <p:nvPr/>
        </p:nvSpPr>
        <p:spPr>
          <a:xfrm>
            <a:off x="8906400" y="561924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53" name="CustomShape 53"/>
          <p:cNvSpPr/>
          <p:nvPr/>
        </p:nvSpPr>
        <p:spPr>
          <a:xfrm>
            <a:off x="3861000" y="528660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54" name="CustomShape 54"/>
          <p:cNvSpPr/>
          <p:nvPr/>
        </p:nvSpPr>
        <p:spPr>
          <a:xfrm>
            <a:off x="985788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956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957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58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59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0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1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2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3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4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5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6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67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68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9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70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71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72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73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4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75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76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7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78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9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80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81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2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83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84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85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86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988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9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990" name="Group 36"/>
          <p:cNvGrpSpPr/>
          <p:nvPr/>
        </p:nvGrpSpPr>
        <p:grpSpPr>
          <a:xfrm>
            <a:off x="1634040" y="4361400"/>
            <a:ext cx="3642120" cy="2600640"/>
            <a:chOff x="1634040" y="4361400"/>
            <a:chExt cx="3642120" cy="2600640"/>
          </a:xfrm>
        </p:grpSpPr>
        <p:pic>
          <p:nvPicPr>
            <p:cNvPr id="991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92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93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94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95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96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97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98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99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00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001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2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3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4" name="Line 40"/>
            <p:cNvSpPr/>
            <p:nvPr/>
          </p:nvSpPr>
          <p:spPr>
            <a:xfrm flipH="1" flipV="1">
              <a:off x="3393000" y="5349960"/>
              <a:ext cx="51732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5" name="Line 41"/>
            <p:cNvSpPr/>
            <p:nvPr/>
          </p:nvSpPr>
          <p:spPr>
            <a:xfrm flipV="1">
              <a:off x="3408480" y="507276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6" name="Line 42"/>
            <p:cNvSpPr/>
            <p:nvPr/>
          </p:nvSpPr>
          <p:spPr>
            <a:xfrm>
              <a:off x="3932280" y="5078160"/>
              <a:ext cx="51732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007" name="Image" descr="Image"/>
            <p:cNvPicPr/>
            <p:nvPr/>
          </p:nvPicPr>
          <p:blipFill>
            <a:blip r:embed="rId11"/>
            <a:stretch/>
          </p:blipFill>
          <p:spPr>
            <a:xfrm>
              <a:off x="4921920" y="436140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008" name="Line 43"/>
            <p:cNvSpPr/>
            <p:nvPr/>
          </p:nvSpPr>
          <p:spPr>
            <a:xfrm flipV="1">
              <a:off x="4502160" y="507276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09" name="CustomShape 44"/>
          <p:cNvSpPr/>
          <p:nvPr/>
        </p:nvSpPr>
        <p:spPr>
          <a:xfrm>
            <a:off x="216360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010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1011" name="CustomShape 45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12" name="CustomShape 46"/>
          <p:cNvSpPr/>
          <p:nvPr/>
        </p:nvSpPr>
        <p:spPr>
          <a:xfrm>
            <a:off x="272952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13" name="CustomShape 47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14" name="CustomShape 48"/>
          <p:cNvSpPr/>
          <p:nvPr/>
        </p:nvSpPr>
        <p:spPr>
          <a:xfrm>
            <a:off x="3563640" y="584964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15" name="CustomShape 49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16" name="CustomShape 50"/>
          <p:cNvSpPr/>
          <p:nvPr/>
        </p:nvSpPr>
        <p:spPr>
          <a:xfrm>
            <a:off x="3295080" y="54345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17" name="CustomShape 51"/>
          <p:cNvSpPr/>
          <p:nvPr/>
        </p:nvSpPr>
        <p:spPr>
          <a:xfrm>
            <a:off x="8521200" y="6435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18" name="CustomShape 52"/>
          <p:cNvSpPr/>
          <p:nvPr/>
        </p:nvSpPr>
        <p:spPr>
          <a:xfrm>
            <a:off x="3295080" y="478188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19" name="CustomShape 53"/>
          <p:cNvSpPr/>
          <p:nvPr/>
        </p:nvSpPr>
        <p:spPr>
          <a:xfrm>
            <a:off x="8906400" y="561924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20" name="CustomShape 54"/>
          <p:cNvSpPr/>
          <p:nvPr/>
        </p:nvSpPr>
        <p:spPr>
          <a:xfrm>
            <a:off x="3861000" y="528660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21" name="CustomShape 55"/>
          <p:cNvSpPr/>
          <p:nvPr/>
        </p:nvSpPr>
        <p:spPr>
          <a:xfrm>
            <a:off x="985788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22" name="CustomShape 56"/>
          <p:cNvSpPr/>
          <p:nvPr/>
        </p:nvSpPr>
        <p:spPr>
          <a:xfrm>
            <a:off x="4928040" y="505836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10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23" name="CustomShape 57"/>
          <p:cNvSpPr/>
          <p:nvPr/>
        </p:nvSpPr>
        <p:spPr>
          <a:xfrm>
            <a:off x="10491840" y="6863760"/>
            <a:ext cx="3268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25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026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27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28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29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0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1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2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3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4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5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36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37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8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39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40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41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42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43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44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45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46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47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48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49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50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51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52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53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54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55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56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57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58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1059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1060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61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62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63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64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65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66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67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68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069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070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1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2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3" name="Line 40"/>
            <p:cNvSpPr/>
            <p:nvPr/>
          </p:nvSpPr>
          <p:spPr>
            <a:xfrm flipH="1" flipV="1">
              <a:off x="3393000" y="53499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4" name="Line 41"/>
            <p:cNvSpPr/>
            <p:nvPr/>
          </p:nvSpPr>
          <p:spPr>
            <a:xfrm flipV="1">
              <a:off x="340848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5" name="Line 42"/>
            <p:cNvSpPr/>
            <p:nvPr/>
          </p:nvSpPr>
          <p:spPr>
            <a:xfrm>
              <a:off x="3932280" y="50781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076" name="Image" descr="Image"/>
            <p:cNvPicPr/>
            <p:nvPr/>
          </p:nvPicPr>
          <p:blipFill>
            <a:blip r:embed="rId11"/>
            <a:stretch/>
          </p:blipFill>
          <p:spPr>
            <a:xfrm>
              <a:off x="2091240" y="482940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077" name="Line 43"/>
            <p:cNvSpPr/>
            <p:nvPr/>
          </p:nvSpPr>
          <p:spPr>
            <a:xfrm flipV="1">
              <a:off x="450216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078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1079" name="CustomShape 44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80" name="CustomShape 45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81" name="CustomShape 46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82" name="CustomShape 47"/>
          <p:cNvSpPr/>
          <p:nvPr/>
        </p:nvSpPr>
        <p:spPr>
          <a:xfrm>
            <a:off x="8521200" y="6435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83" name="CustomShape 48"/>
          <p:cNvSpPr/>
          <p:nvPr/>
        </p:nvSpPr>
        <p:spPr>
          <a:xfrm>
            <a:off x="8906400" y="561924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84" name="CustomShape 49"/>
          <p:cNvSpPr/>
          <p:nvPr/>
        </p:nvSpPr>
        <p:spPr>
          <a:xfrm>
            <a:off x="985788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85" name="CustomShape 50"/>
          <p:cNvSpPr/>
          <p:nvPr/>
        </p:nvSpPr>
        <p:spPr>
          <a:xfrm>
            <a:off x="10491840" y="6863760"/>
            <a:ext cx="3268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087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088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89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0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1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2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3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4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5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6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7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98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099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00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01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02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03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04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05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06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07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08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09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10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11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12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13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14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15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16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17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18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19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20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1121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1122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23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24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25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26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27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28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29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30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31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132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3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4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5" name="Line 40"/>
            <p:cNvSpPr/>
            <p:nvPr/>
          </p:nvSpPr>
          <p:spPr>
            <a:xfrm flipH="1" flipV="1">
              <a:off x="3393000" y="53499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6" name="Line 41"/>
            <p:cNvSpPr/>
            <p:nvPr/>
          </p:nvSpPr>
          <p:spPr>
            <a:xfrm flipV="1">
              <a:off x="340848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7" name="Line 42"/>
            <p:cNvSpPr/>
            <p:nvPr/>
          </p:nvSpPr>
          <p:spPr>
            <a:xfrm>
              <a:off x="3932280" y="50781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8" name="Line 43"/>
            <p:cNvSpPr/>
            <p:nvPr/>
          </p:nvSpPr>
          <p:spPr>
            <a:xfrm flipV="1">
              <a:off x="450216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9" name="Line 44"/>
            <p:cNvSpPr/>
            <p:nvPr/>
          </p:nvSpPr>
          <p:spPr>
            <a:xfrm flipV="1">
              <a:off x="2320560" y="507276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40" name="Image" descr="Image"/>
            <p:cNvPicPr/>
            <p:nvPr/>
          </p:nvPicPr>
          <p:blipFill>
            <a:blip r:embed="rId11"/>
            <a:stretch/>
          </p:blipFill>
          <p:spPr>
            <a:xfrm>
              <a:off x="2643480" y="451332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pic>
        <p:nvPicPr>
          <p:cNvPr id="1141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1142" name="CustomShape 45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43" name="CustomShape 46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44" name="CustomShape 47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45" name="CustomShape 48"/>
          <p:cNvSpPr/>
          <p:nvPr/>
        </p:nvSpPr>
        <p:spPr>
          <a:xfrm>
            <a:off x="8521200" y="6435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46" name="CustomShape 49"/>
          <p:cNvSpPr/>
          <p:nvPr/>
        </p:nvSpPr>
        <p:spPr>
          <a:xfrm>
            <a:off x="8906400" y="561924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47" name="CustomShape 50"/>
          <p:cNvSpPr/>
          <p:nvPr/>
        </p:nvSpPr>
        <p:spPr>
          <a:xfrm>
            <a:off x="985788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48" name="CustomShape 51"/>
          <p:cNvSpPr/>
          <p:nvPr/>
        </p:nvSpPr>
        <p:spPr>
          <a:xfrm>
            <a:off x="10491840" y="6863760"/>
            <a:ext cx="3268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49" name="CustomShape 52"/>
          <p:cNvSpPr/>
          <p:nvPr/>
        </p:nvSpPr>
        <p:spPr>
          <a:xfrm>
            <a:off x="2524680" y="51789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50" name="CustomShape 53"/>
          <p:cNvSpPr/>
          <p:nvPr/>
        </p:nvSpPr>
        <p:spPr>
          <a:xfrm>
            <a:off x="8212680" y="43624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152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153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4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5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6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7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8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9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0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1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2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63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4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5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66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67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68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9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0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71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72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3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74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5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76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77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8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79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80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81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82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3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184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5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1186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1187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88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89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90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91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92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93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94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95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196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197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8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9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0" name="Line 40"/>
            <p:cNvSpPr/>
            <p:nvPr/>
          </p:nvSpPr>
          <p:spPr>
            <a:xfrm flipH="1" flipV="1">
              <a:off x="3393000" y="53499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1" name="Line 41"/>
            <p:cNvSpPr/>
            <p:nvPr/>
          </p:nvSpPr>
          <p:spPr>
            <a:xfrm flipV="1">
              <a:off x="340848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2" name="Line 42"/>
            <p:cNvSpPr/>
            <p:nvPr/>
          </p:nvSpPr>
          <p:spPr>
            <a:xfrm>
              <a:off x="3932280" y="50781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3" name="Line 43"/>
            <p:cNvSpPr/>
            <p:nvPr/>
          </p:nvSpPr>
          <p:spPr>
            <a:xfrm flipV="1">
              <a:off x="450216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4" name="Line 44"/>
            <p:cNvSpPr/>
            <p:nvPr/>
          </p:nvSpPr>
          <p:spPr>
            <a:xfrm flipV="1">
              <a:off x="2320560" y="507276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5" name="Line 45"/>
            <p:cNvSpPr/>
            <p:nvPr/>
          </p:nvSpPr>
          <p:spPr>
            <a:xfrm>
              <a:off x="2859840" y="507816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206" name="Image" descr="Image"/>
            <p:cNvPicPr/>
            <p:nvPr/>
          </p:nvPicPr>
          <p:blipFill>
            <a:blip r:embed="rId11"/>
            <a:stretch/>
          </p:blipFill>
          <p:spPr>
            <a:xfrm>
              <a:off x="3138840" y="481680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pic>
        <p:nvPicPr>
          <p:cNvPr id="1207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1208" name="CustomShape 46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09" name="CustomShape 47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10" name="CustomShape 48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11" name="CustomShape 49"/>
          <p:cNvSpPr/>
          <p:nvPr/>
        </p:nvSpPr>
        <p:spPr>
          <a:xfrm>
            <a:off x="8521200" y="6435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12" name="CustomShape 50"/>
          <p:cNvSpPr/>
          <p:nvPr/>
        </p:nvSpPr>
        <p:spPr>
          <a:xfrm>
            <a:off x="8906400" y="561924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13" name="CustomShape 51"/>
          <p:cNvSpPr/>
          <p:nvPr/>
        </p:nvSpPr>
        <p:spPr>
          <a:xfrm>
            <a:off x="985788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14" name="CustomShape 52"/>
          <p:cNvSpPr/>
          <p:nvPr/>
        </p:nvSpPr>
        <p:spPr>
          <a:xfrm>
            <a:off x="10491840" y="6863760"/>
            <a:ext cx="3268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15" name="CustomShape 53"/>
          <p:cNvSpPr/>
          <p:nvPr/>
        </p:nvSpPr>
        <p:spPr>
          <a:xfrm>
            <a:off x="2524680" y="51789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216" name="CustomShape 54"/>
          <p:cNvSpPr/>
          <p:nvPr/>
        </p:nvSpPr>
        <p:spPr>
          <a:xfrm>
            <a:off x="8212680" y="43624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17" name="CustomShape 55"/>
          <p:cNvSpPr/>
          <p:nvPr/>
        </p:nvSpPr>
        <p:spPr>
          <a:xfrm>
            <a:off x="2892600" y="478188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218" name="CustomShape 56"/>
          <p:cNvSpPr/>
          <p:nvPr/>
        </p:nvSpPr>
        <p:spPr>
          <a:xfrm>
            <a:off x="8588160" y="52300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220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221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2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3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4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5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6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7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8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9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30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31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32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33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34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35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36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37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38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39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40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41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42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43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44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45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46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47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48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49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50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1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52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3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1254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1255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56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57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58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59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60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61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62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63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264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265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6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7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8" name="Line 40"/>
            <p:cNvSpPr/>
            <p:nvPr/>
          </p:nvSpPr>
          <p:spPr>
            <a:xfrm flipH="1" flipV="1">
              <a:off x="3393000" y="53499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9" name="Line 41"/>
            <p:cNvSpPr/>
            <p:nvPr/>
          </p:nvSpPr>
          <p:spPr>
            <a:xfrm flipV="1">
              <a:off x="340848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0" name="Line 42"/>
            <p:cNvSpPr/>
            <p:nvPr/>
          </p:nvSpPr>
          <p:spPr>
            <a:xfrm>
              <a:off x="3932280" y="50781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1" name="Line 43"/>
            <p:cNvSpPr/>
            <p:nvPr/>
          </p:nvSpPr>
          <p:spPr>
            <a:xfrm flipV="1">
              <a:off x="450216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2" name="Line 44"/>
            <p:cNvSpPr/>
            <p:nvPr/>
          </p:nvSpPr>
          <p:spPr>
            <a:xfrm flipV="1">
              <a:off x="2320560" y="507276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3" name="Line 45"/>
            <p:cNvSpPr/>
            <p:nvPr/>
          </p:nvSpPr>
          <p:spPr>
            <a:xfrm>
              <a:off x="2859840" y="507816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4" name="Line 46"/>
            <p:cNvSpPr/>
            <p:nvPr/>
          </p:nvSpPr>
          <p:spPr>
            <a:xfrm>
              <a:off x="3406680" y="5434920"/>
              <a:ext cx="517680" cy="33588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275" name="Image" descr="Image"/>
            <p:cNvPicPr/>
            <p:nvPr/>
          </p:nvPicPr>
          <p:blipFill>
            <a:blip r:embed="rId11"/>
            <a:stretch/>
          </p:blipFill>
          <p:spPr>
            <a:xfrm>
              <a:off x="3755880" y="521136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pic>
        <p:nvPicPr>
          <p:cNvPr id="1276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1277" name="CustomShape 47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78" name="CustomShape 48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79" name="CustomShape 49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80" name="CustomShape 50"/>
          <p:cNvSpPr/>
          <p:nvPr/>
        </p:nvSpPr>
        <p:spPr>
          <a:xfrm>
            <a:off x="8521200" y="6435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81" name="CustomShape 51"/>
          <p:cNvSpPr/>
          <p:nvPr/>
        </p:nvSpPr>
        <p:spPr>
          <a:xfrm>
            <a:off x="8906400" y="561924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82" name="CustomShape 52"/>
          <p:cNvSpPr/>
          <p:nvPr/>
        </p:nvSpPr>
        <p:spPr>
          <a:xfrm>
            <a:off x="985788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83" name="CustomShape 53"/>
          <p:cNvSpPr/>
          <p:nvPr/>
        </p:nvSpPr>
        <p:spPr>
          <a:xfrm>
            <a:off x="10491840" y="6863760"/>
            <a:ext cx="3268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84" name="CustomShape 54"/>
          <p:cNvSpPr/>
          <p:nvPr/>
        </p:nvSpPr>
        <p:spPr>
          <a:xfrm>
            <a:off x="2524680" y="51789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285" name="CustomShape 55"/>
          <p:cNvSpPr/>
          <p:nvPr/>
        </p:nvSpPr>
        <p:spPr>
          <a:xfrm>
            <a:off x="8212680" y="43624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86" name="CustomShape 56"/>
          <p:cNvSpPr/>
          <p:nvPr/>
        </p:nvSpPr>
        <p:spPr>
          <a:xfrm>
            <a:off x="2892600" y="478188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287" name="CustomShape 57"/>
          <p:cNvSpPr/>
          <p:nvPr/>
        </p:nvSpPr>
        <p:spPr>
          <a:xfrm>
            <a:off x="8588160" y="52300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288" name="CustomShape 58"/>
          <p:cNvSpPr/>
          <p:nvPr/>
        </p:nvSpPr>
        <p:spPr>
          <a:xfrm>
            <a:off x="3411000" y="51789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289" name="CustomShape 59"/>
          <p:cNvSpPr/>
          <p:nvPr/>
        </p:nvSpPr>
        <p:spPr>
          <a:xfrm>
            <a:off x="8527320" y="603900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291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292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3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4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5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6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7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8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9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0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1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2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3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4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05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06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07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8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9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10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11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2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13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4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5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16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7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18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19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20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21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22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23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24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1325" name="Group 36"/>
          <p:cNvGrpSpPr/>
          <p:nvPr/>
        </p:nvGrpSpPr>
        <p:grpSpPr>
          <a:xfrm>
            <a:off x="1634040" y="4415400"/>
            <a:ext cx="3439440" cy="2546640"/>
            <a:chOff x="1634040" y="4415400"/>
            <a:chExt cx="3439440" cy="2546640"/>
          </a:xfrm>
        </p:grpSpPr>
        <p:pic>
          <p:nvPicPr>
            <p:cNvPr id="1326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27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28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29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30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31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32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33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34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35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336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7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8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9" name="Line 40"/>
            <p:cNvSpPr/>
            <p:nvPr/>
          </p:nvSpPr>
          <p:spPr>
            <a:xfrm flipH="1" flipV="1">
              <a:off x="3393000" y="53499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0" name="Line 41"/>
            <p:cNvSpPr/>
            <p:nvPr/>
          </p:nvSpPr>
          <p:spPr>
            <a:xfrm flipV="1">
              <a:off x="340848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1" name="Line 42"/>
            <p:cNvSpPr/>
            <p:nvPr/>
          </p:nvSpPr>
          <p:spPr>
            <a:xfrm>
              <a:off x="3932280" y="50781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2" name="Line 43"/>
            <p:cNvSpPr/>
            <p:nvPr/>
          </p:nvSpPr>
          <p:spPr>
            <a:xfrm flipV="1">
              <a:off x="450216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3" name="Line 44"/>
            <p:cNvSpPr/>
            <p:nvPr/>
          </p:nvSpPr>
          <p:spPr>
            <a:xfrm flipV="1">
              <a:off x="2320560" y="507276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4" name="Line 45"/>
            <p:cNvSpPr/>
            <p:nvPr/>
          </p:nvSpPr>
          <p:spPr>
            <a:xfrm>
              <a:off x="2859840" y="507816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5" name="Line 46"/>
            <p:cNvSpPr/>
            <p:nvPr/>
          </p:nvSpPr>
          <p:spPr>
            <a:xfrm>
              <a:off x="3406680" y="5434920"/>
              <a:ext cx="517680" cy="33588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6" name="Line 47"/>
            <p:cNvSpPr/>
            <p:nvPr/>
          </p:nvSpPr>
          <p:spPr>
            <a:xfrm flipV="1">
              <a:off x="3946320" y="5429160"/>
              <a:ext cx="513360" cy="30420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347" name="Image" descr="Image"/>
            <p:cNvPicPr/>
            <p:nvPr/>
          </p:nvPicPr>
          <p:blipFill>
            <a:blip r:embed="rId11"/>
            <a:stretch/>
          </p:blipFill>
          <p:spPr>
            <a:xfrm>
              <a:off x="4262040" y="491832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</p:grpSp>
      <p:pic>
        <p:nvPicPr>
          <p:cNvPr id="1348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1349" name="CustomShape 48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50" name="CustomShape 49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51" name="CustomShape 50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52" name="CustomShape 51"/>
          <p:cNvSpPr/>
          <p:nvPr/>
        </p:nvSpPr>
        <p:spPr>
          <a:xfrm>
            <a:off x="8521200" y="6435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53" name="CustomShape 52"/>
          <p:cNvSpPr/>
          <p:nvPr/>
        </p:nvSpPr>
        <p:spPr>
          <a:xfrm>
            <a:off x="8906400" y="561924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54" name="CustomShape 53"/>
          <p:cNvSpPr/>
          <p:nvPr/>
        </p:nvSpPr>
        <p:spPr>
          <a:xfrm>
            <a:off x="985788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55" name="CustomShape 54"/>
          <p:cNvSpPr/>
          <p:nvPr/>
        </p:nvSpPr>
        <p:spPr>
          <a:xfrm>
            <a:off x="10491840" y="6863760"/>
            <a:ext cx="3268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56" name="CustomShape 55"/>
          <p:cNvSpPr/>
          <p:nvPr/>
        </p:nvSpPr>
        <p:spPr>
          <a:xfrm>
            <a:off x="2524680" y="51789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357" name="CustomShape 56"/>
          <p:cNvSpPr/>
          <p:nvPr/>
        </p:nvSpPr>
        <p:spPr>
          <a:xfrm>
            <a:off x="8212680" y="43624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58" name="CustomShape 57"/>
          <p:cNvSpPr/>
          <p:nvPr/>
        </p:nvSpPr>
        <p:spPr>
          <a:xfrm>
            <a:off x="2892600" y="478188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359" name="CustomShape 58"/>
          <p:cNvSpPr/>
          <p:nvPr/>
        </p:nvSpPr>
        <p:spPr>
          <a:xfrm>
            <a:off x="8588160" y="52300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60" name="CustomShape 59"/>
          <p:cNvSpPr/>
          <p:nvPr/>
        </p:nvSpPr>
        <p:spPr>
          <a:xfrm>
            <a:off x="3411000" y="51789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361" name="CustomShape 60"/>
          <p:cNvSpPr/>
          <p:nvPr/>
        </p:nvSpPr>
        <p:spPr>
          <a:xfrm>
            <a:off x="8527320" y="603900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62" name="CustomShape 61"/>
          <p:cNvSpPr/>
          <p:nvPr/>
        </p:nvSpPr>
        <p:spPr>
          <a:xfrm>
            <a:off x="4296960" y="548532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363" name="CustomShape 62"/>
          <p:cNvSpPr/>
          <p:nvPr/>
        </p:nvSpPr>
        <p:spPr>
          <a:xfrm>
            <a:off x="9244800" y="6863760"/>
            <a:ext cx="3268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2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CustomShape 1"/>
          <p:cNvSpPr/>
          <p:nvPr/>
        </p:nvSpPr>
        <p:spPr>
          <a:xfrm>
            <a:off x="406440" y="457200"/>
            <a:ext cx="11174400" cy="455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</a:pPr>
            <a:r>
              <a:rPr b="0" lang="pt-BR" sz="2400" spc="109" strike="noStrike" cap="all">
                <a:solidFill>
                  <a:srgbClr val="838787"/>
                </a:solidFill>
                <a:latin typeface="DIN Alternate Bold"/>
                <a:ea typeface="DIN Alternate Bold"/>
              </a:rPr>
              <a:t>example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365" name="CustomShape 2"/>
          <p:cNvSpPr/>
          <p:nvPr/>
        </p:nvSpPr>
        <p:spPr>
          <a:xfrm>
            <a:off x="406440" y="1346040"/>
            <a:ext cx="12190680" cy="2106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Agent starts at </a:t>
            </a:r>
            <a:r>
              <a:rPr b="0" i="1" lang="pt-BR" sz="3400" spc="-1" strike="noStrike">
                <a:solidFill>
                  <a:srgbClr val="ffe989"/>
                </a:solidFill>
                <a:latin typeface="Avenir Next Regular"/>
                <a:ea typeface="Avenir Next Regular"/>
              </a:rPr>
              <a:t>S=1</a:t>
            </a: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r>
              <a:rPr b="0" lang="pt-BR" sz="34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𝛼 = 0.5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366" name="CustomShape 3"/>
          <p:cNvSpPr/>
          <p:nvPr/>
        </p:nvSpPr>
        <p:spPr>
          <a:xfrm>
            <a:off x="707976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67" name="CustomShape 4"/>
          <p:cNvSpPr/>
          <p:nvPr/>
        </p:nvSpPr>
        <p:spPr>
          <a:xfrm>
            <a:off x="834984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68" name="CustomShape 5"/>
          <p:cNvSpPr/>
          <p:nvPr/>
        </p:nvSpPr>
        <p:spPr>
          <a:xfrm>
            <a:off x="9619920" y="389880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69" name="CustomShape 6"/>
          <p:cNvSpPr/>
          <p:nvPr/>
        </p:nvSpPr>
        <p:spPr>
          <a:xfrm>
            <a:off x="707976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0" name="CustomShape 7"/>
          <p:cNvSpPr/>
          <p:nvPr/>
        </p:nvSpPr>
        <p:spPr>
          <a:xfrm>
            <a:off x="834984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1" name="CustomShape 8"/>
          <p:cNvSpPr/>
          <p:nvPr/>
        </p:nvSpPr>
        <p:spPr>
          <a:xfrm>
            <a:off x="9619920" y="516888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2" name="CustomShape 9"/>
          <p:cNvSpPr/>
          <p:nvPr/>
        </p:nvSpPr>
        <p:spPr>
          <a:xfrm>
            <a:off x="707976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3" name="CustomShape 10"/>
          <p:cNvSpPr/>
          <p:nvPr/>
        </p:nvSpPr>
        <p:spPr>
          <a:xfrm>
            <a:off x="834984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4" name="CustomShape 11"/>
          <p:cNvSpPr/>
          <p:nvPr/>
        </p:nvSpPr>
        <p:spPr>
          <a:xfrm>
            <a:off x="9619920" y="6438960"/>
            <a:ext cx="1268640" cy="1268640"/>
          </a:xfrm>
          <a:prstGeom prst="rect">
            <a:avLst/>
          </a:pr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5" name="CustomShape 12"/>
          <p:cNvSpPr/>
          <p:nvPr/>
        </p:nvSpPr>
        <p:spPr>
          <a:xfrm>
            <a:off x="834984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6" name="CustomShape 13"/>
          <p:cNvSpPr/>
          <p:nvPr/>
        </p:nvSpPr>
        <p:spPr>
          <a:xfrm flipH="1" rot="10800000">
            <a:off x="834984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7" name="CustomShape 14"/>
          <p:cNvSpPr/>
          <p:nvPr/>
        </p:nvSpPr>
        <p:spPr>
          <a:xfrm flipH="1" rot="16200000">
            <a:off x="866376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8" name="CustomShape 15"/>
          <p:cNvSpPr/>
          <p:nvPr/>
        </p:nvSpPr>
        <p:spPr>
          <a:xfrm flipH="1" rot="5400000">
            <a:off x="803088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79" name="CustomShape 16"/>
          <p:cNvSpPr/>
          <p:nvPr/>
        </p:nvSpPr>
        <p:spPr>
          <a:xfrm>
            <a:off x="834984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80" name="CustomShape 17"/>
          <p:cNvSpPr/>
          <p:nvPr/>
        </p:nvSpPr>
        <p:spPr>
          <a:xfrm flipH="1" rot="16200000">
            <a:off x="866376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81" name="CustomShape 18"/>
          <p:cNvSpPr/>
          <p:nvPr/>
        </p:nvSpPr>
        <p:spPr>
          <a:xfrm flipH="1" rot="5400000">
            <a:off x="803088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2" name="CustomShape 19"/>
          <p:cNvSpPr/>
          <p:nvPr/>
        </p:nvSpPr>
        <p:spPr>
          <a:xfrm>
            <a:off x="707976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3" name="CustomShape 20"/>
          <p:cNvSpPr/>
          <p:nvPr/>
        </p:nvSpPr>
        <p:spPr>
          <a:xfrm flipH="1" rot="10800000">
            <a:off x="70797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84" name="CustomShape 21"/>
          <p:cNvSpPr/>
          <p:nvPr/>
        </p:nvSpPr>
        <p:spPr>
          <a:xfrm flipH="1" rot="16200000">
            <a:off x="7394040" y="5489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85" name="CustomShape 22"/>
          <p:cNvSpPr/>
          <p:nvPr/>
        </p:nvSpPr>
        <p:spPr>
          <a:xfrm>
            <a:off x="707976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6" name="CustomShape 23"/>
          <p:cNvSpPr/>
          <p:nvPr/>
        </p:nvSpPr>
        <p:spPr>
          <a:xfrm flipH="1" rot="16200000">
            <a:off x="7394040" y="42192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87" name="CustomShape 24"/>
          <p:cNvSpPr/>
          <p:nvPr/>
        </p:nvSpPr>
        <p:spPr>
          <a:xfrm flipH="1" rot="10800000">
            <a:off x="834984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8" name="CustomShape 25"/>
          <p:cNvSpPr/>
          <p:nvPr/>
        </p:nvSpPr>
        <p:spPr>
          <a:xfrm flipH="1" rot="16200000">
            <a:off x="866376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9" name="CustomShape 26"/>
          <p:cNvSpPr/>
          <p:nvPr/>
        </p:nvSpPr>
        <p:spPr>
          <a:xfrm flipH="1" rot="5400000">
            <a:off x="8030880" y="676080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90" name="CustomShape 27"/>
          <p:cNvSpPr/>
          <p:nvPr/>
        </p:nvSpPr>
        <p:spPr>
          <a:xfrm>
            <a:off x="9619920" y="5805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91" name="CustomShape 28"/>
          <p:cNvSpPr/>
          <p:nvPr/>
        </p:nvSpPr>
        <p:spPr>
          <a:xfrm flipH="1" rot="10800000">
            <a:off x="9619560" y="5174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92" name="CustomShape 29"/>
          <p:cNvSpPr/>
          <p:nvPr/>
        </p:nvSpPr>
        <p:spPr>
          <a:xfrm flipH="1" rot="5400000">
            <a:off x="9300600" y="5490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93" name="CustomShape 30"/>
          <p:cNvSpPr/>
          <p:nvPr/>
        </p:nvSpPr>
        <p:spPr>
          <a:xfrm>
            <a:off x="9619920" y="453528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94" name="CustomShape 31"/>
          <p:cNvSpPr/>
          <p:nvPr/>
        </p:nvSpPr>
        <p:spPr>
          <a:xfrm flipH="1" rot="5400000">
            <a:off x="9300600" y="422064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95" name="CustomShape 32"/>
          <p:cNvSpPr/>
          <p:nvPr/>
        </p:nvSpPr>
        <p:spPr>
          <a:xfrm flipH="1" rot="16200000">
            <a:off x="99338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96" name="CustomShape 33"/>
          <p:cNvSpPr/>
          <p:nvPr/>
        </p:nvSpPr>
        <p:spPr>
          <a:xfrm flipH="1" rot="10800000">
            <a:off x="7079760" y="644472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3360" rIns="63360" tIns="63360" bIns="6336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771d76"/>
                </a:solidFill>
                <a:latin typeface="DIN Condensed Bold"/>
                <a:ea typeface="DIN Condensed Bold"/>
              </a:rPr>
              <a:t>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397" name="CustomShape 34"/>
          <p:cNvSpPr/>
          <p:nvPr/>
        </p:nvSpPr>
        <p:spPr>
          <a:xfrm flipH="1" rot="16200000">
            <a:off x="7394040" y="6759360"/>
            <a:ext cx="1268640" cy="62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2c7e3"/>
          </a:solidFill>
          <a:ln w="25560">
            <a:solidFill>
              <a:schemeClr val="accent6">
                <a:hueOff val="-2153150"/>
                <a:satOff val="-11264"/>
                <a:lumOff val="-15786"/>
              </a:schemeClr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98" name="CustomShape 35"/>
          <p:cNvSpPr/>
          <p:nvPr/>
        </p:nvSpPr>
        <p:spPr>
          <a:xfrm>
            <a:off x="8135640" y="2967480"/>
            <a:ext cx="1564200" cy="64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3600" spc="-1" strike="noStrike">
                <a:solidFill>
                  <a:srgbClr val="ffe989"/>
                </a:solidFill>
                <a:latin typeface="Avenir Next Medium"/>
                <a:ea typeface="Avenir Next Medium"/>
              </a:rPr>
              <a:t>Q(S,A)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1399" name="Group 36"/>
          <p:cNvGrpSpPr/>
          <p:nvPr/>
        </p:nvGrpSpPr>
        <p:grpSpPr>
          <a:xfrm>
            <a:off x="1634040" y="4415400"/>
            <a:ext cx="3712320" cy="2546640"/>
            <a:chOff x="1634040" y="4415400"/>
            <a:chExt cx="3712320" cy="2546640"/>
          </a:xfrm>
        </p:grpSpPr>
        <p:pic>
          <p:nvPicPr>
            <p:cNvPr id="1400" name="Image" descr="Image"/>
            <p:cNvPicPr/>
            <p:nvPr/>
          </p:nvPicPr>
          <p:blipFill>
            <a:blip r:embed="rId1"/>
            <a:stretch/>
          </p:blipFill>
          <p:spPr>
            <a:xfrm>
              <a:off x="2744640" y="4415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01" name="Image" descr="Image"/>
            <p:cNvPicPr/>
            <p:nvPr/>
          </p:nvPicPr>
          <p:blipFill>
            <a:blip r:embed="rId2"/>
            <a:stretch/>
          </p:blipFill>
          <p:spPr>
            <a:xfrm>
              <a:off x="3277800" y="4737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02" name="Image" descr="Image"/>
            <p:cNvPicPr/>
            <p:nvPr/>
          </p:nvPicPr>
          <p:blipFill>
            <a:blip r:embed="rId3"/>
            <a:stretch/>
          </p:blipFill>
          <p:spPr>
            <a:xfrm>
              <a:off x="3804840" y="50691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03" name="Image" descr="Image"/>
            <p:cNvPicPr/>
            <p:nvPr/>
          </p:nvPicPr>
          <p:blipFill>
            <a:blip r:embed="rId4"/>
            <a:stretch/>
          </p:blipFill>
          <p:spPr>
            <a:xfrm>
              <a:off x="2198880" y="47253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04" name="Image" descr="Image"/>
            <p:cNvPicPr/>
            <p:nvPr/>
          </p:nvPicPr>
          <p:blipFill>
            <a:blip r:embed="rId5"/>
            <a:stretch/>
          </p:blipFill>
          <p:spPr>
            <a:xfrm>
              <a:off x="2731680" y="50565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05" name="Image" descr="Image"/>
            <p:cNvPicPr/>
            <p:nvPr/>
          </p:nvPicPr>
          <p:blipFill>
            <a:blip r:embed="rId6"/>
            <a:stretch/>
          </p:blipFill>
          <p:spPr>
            <a:xfrm>
              <a:off x="3265200" y="53877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06" name="Image" descr="Image"/>
            <p:cNvPicPr/>
            <p:nvPr/>
          </p:nvPicPr>
          <p:blipFill>
            <a:blip r:embed="rId7"/>
            <a:stretch/>
          </p:blipFill>
          <p:spPr>
            <a:xfrm>
              <a:off x="1634040" y="504396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07" name="Image" descr="Image"/>
            <p:cNvPicPr/>
            <p:nvPr/>
          </p:nvPicPr>
          <p:blipFill>
            <a:blip r:embed="rId8"/>
            <a:stretch/>
          </p:blipFill>
          <p:spPr>
            <a:xfrm>
              <a:off x="2186280" y="53622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08" name="Image" descr="Image"/>
            <p:cNvPicPr/>
            <p:nvPr/>
          </p:nvPicPr>
          <p:blipFill>
            <a:blip r:embed="rId9"/>
            <a:stretch/>
          </p:blipFill>
          <p:spPr>
            <a:xfrm>
              <a:off x="2731680" y="5693400"/>
              <a:ext cx="1268640" cy="12686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09" name="Image" descr="Image"/>
            <p:cNvPicPr/>
            <p:nvPr/>
          </p:nvPicPr>
          <p:blipFill>
            <a:blip r:embed="rId10"/>
            <a:stretch/>
          </p:blipFill>
          <p:spPr>
            <a:xfrm>
              <a:off x="3914640" y="4673880"/>
              <a:ext cx="1115640" cy="7261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410" name="Line 37"/>
            <p:cNvSpPr/>
            <p:nvPr/>
          </p:nvSpPr>
          <p:spPr>
            <a:xfrm>
              <a:off x="2310480" y="537120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1" name="Line 38"/>
            <p:cNvSpPr/>
            <p:nvPr/>
          </p:nvSpPr>
          <p:spPr>
            <a:xfrm>
              <a:off x="2874960" y="5747760"/>
              <a:ext cx="51768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2" name="Line 39"/>
            <p:cNvSpPr/>
            <p:nvPr/>
          </p:nvSpPr>
          <p:spPr>
            <a:xfrm flipV="1">
              <a:off x="3408480" y="566820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3" name="Line 40"/>
            <p:cNvSpPr/>
            <p:nvPr/>
          </p:nvSpPr>
          <p:spPr>
            <a:xfrm flipH="1" flipV="1">
              <a:off x="3393000" y="53499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4" name="Line 41"/>
            <p:cNvSpPr/>
            <p:nvPr/>
          </p:nvSpPr>
          <p:spPr>
            <a:xfrm flipV="1">
              <a:off x="340848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5" name="Line 42"/>
            <p:cNvSpPr/>
            <p:nvPr/>
          </p:nvSpPr>
          <p:spPr>
            <a:xfrm>
              <a:off x="3932280" y="5078160"/>
              <a:ext cx="517320" cy="3362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6" name="Line 43"/>
            <p:cNvSpPr/>
            <p:nvPr/>
          </p:nvSpPr>
          <p:spPr>
            <a:xfrm flipV="1">
              <a:off x="4502160" y="5072760"/>
              <a:ext cx="513360" cy="303840"/>
            </a:xfrm>
            <a:prstGeom prst="line">
              <a:avLst/>
            </a:prstGeom>
            <a:ln w="50760">
              <a:solidFill>
                <a:schemeClr val="accent5">
                  <a:alpha val="30000"/>
                </a:schemeClr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7" name="Line 44"/>
            <p:cNvSpPr/>
            <p:nvPr/>
          </p:nvSpPr>
          <p:spPr>
            <a:xfrm flipV="1">
              <a:off x="2320560" y="507276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8" name="Line 45"/>
            <p:cNvSpPr/>
            <p:nvPr/>
          </p:nvSpPr>
          <p:spPr>
            <a:xfrm>
              <a:off x="2859840" y="5078160"/>
              <a:ext cx="517680" cy="3362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9" name="Line 46"/>
            <p:cNvSpPr/>
            <p:nvPr/>
          </p:nvSpPr>
          <p:spPr>
            <a:xfrm>
              <a:off x="3406680" y="5434920"/>
              <a:ext cx="517680" cy="33588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0" name="Line 47"/>
            <p:cNvSpPr/>
            <p:nvPr/>
          </p:nvSpPr>
          <p:spPr>
            <a:xfrm flipV="1">
              <a:off x="3946320" y="5429160"/>
              <a:ext cx="513360" cy="30420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21" name="Image" descr="Image"/>
            <p:cNvPicPr/>
            <p:nvPr/>
          </p:nvPicPr>
          <p:blipFill>
            <a:blip r:embed="rId11"/>
            <a:stretch/>
          </p:blipFill>
          <p:spPr>
            <a:xfrm>
              <a:off x="4992120" y="4466880"/>
              <a:ext cx="354240" cy="63360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422" name="Line 48"/>
            <p:cNvSpPr/>
            <p:nvPr/>
          </p:nvSpPr>
          <p:spPr>
            <a:xfrm flipV="1">
              <a:off x="4470480" y="5072760"/>
              <a:ext cx="513360" cy="303840"/>
            </a:xfrm>
            <a:prstGeom prst="line">
              <a:avLst/>
            </a:prstGeom>
            <a:ln w="50760">
              <a:solidFill>
                <a:schemeClr val="accent5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423" name="Q(s,a)_gets_(1-_.pdf" descr="Q(s,a)_gets_(1-_.pdf"/>
          <p:cNvPicPr/>
          <p:nvPr/>
        </p:nvPicPr>
        <p:blipFill>
          <a:blip r:embed="rId12"/>
          <a:stretch/>
        </p:blipFill>
        <p:spPr>
          <a:xfrm>
            <a:off x="1797120" y="8339400"/>
            <a:ext cx="9409320" cy="713520"/>
          </a:xfrm>
          <a:prstGeom prst="rect">
            <a:avLst/>
          </a:prstGeom>
          <a:ln w="12600">
            <a:noFill/>
          </a:ln>
        </p:spPr>
      </p:pic>
      <p:sp>
        <p:nvSpPr>
          <p:cNvPr id="1424" name="CustomShape 49"/>
          <p:cNvSpPr/>
          <p:nvPr/>
        </p:nvSpPr>
        <p:spPr>
          <a:xfrm>
            <a:off x="7254360" y="476352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25" name="CustomShape 50"/>
          <p:cNvSpPr/>
          <p:nvPr/>
        </p:nvSpPr>
        <p:spPr>
          <a:xfrm>
            <a:off x="729252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26" name="CustomShape 51"/>
          <p:cNvSpPr/>
          <p:nvPr/>
        </p:nvSpPr>
        <p:spPr>
          <a:xfrm>
            <a:off x="7629840" y="68518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27" name="CustomShape 52"/>
          <p:cNvSpPr/>
          <p:nvPr/>
        </p:nvSpPr>
        <p:spPr>
          <a:xfrm>
            <a:off x="8521200" y="6435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28" name="CustomShape 53"/>
          <p:cNvSpPr/>
          <p:nvPr/>
        </p:nvSpPr>
        <p:spPr>
          <a:xfrm>
            <a:off x="8906400" y="561924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29" name="CustomShape 54"/>
          <p:cNvSpPr/>
          <p:nvPr/>
        </p:nvSpPr>
        <p:spPr>
          <a:xfrm>
            <a:off x="9857880" y="604836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30" name="CustomShape 55"/>
          <p:cNvSpPr/>
          <p:nvPr/>
        </p:nvSpPr>
        <p:spPr>
          <a:xfrm>
            <a:off x="10379160" y="6863760"/>
            <a:ext cx="55224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10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31" name="CustomShape 56"/>
          <p:cNvSpPr/>
          <p:nvPr/>
        </p:nvSpPr>
        <p:spPr>
          <a:xfrm>
            <a:off x="2524680" y="51789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32" name="CustomShape 57"/>
          <p:cNvSpPr/>
          <p:nvPr/>
        </p:nvSpPr>
        <p:spPr>
          <a:xfrm>
            <a:off x="8212680" y="43624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33" name="CustomShape 58"/>
          <p:cNvSpPr/>
          <p:nvPr/>
        </p:nvSpPr>
        <p:spPr>
          <a:xfrm>
            <a:off x="2892600" y="478188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34" name="CustomShape 59"/>
          <p:cNvSpPr/>
          <p:nvPr/>
        </p:nvSpPr>
        <p:spPr>
          <a:xfrm>
            <a:off x="8588160" y="523008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35" name="CustomShape 60"/>
          <p:cNvSpPr/>
          <p:nvPr/>
        </p:nvSpPr>
        <p:spPr>
          <a:xfrm>
            <a:off x="3411000" y="517896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36" name="CustomShape 61"/>
          <p:cNvSpPr/>
          <p:nvPr/>
        </p:nvSpPr>
        <p:spPr>
          <a:xfrm>
            <a:off x="8527320" y="6039000"/>
            <a:ext cx="7930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-0.5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37" name="CustomShape 62"/>
          <p:cNvSpPr/>
          <p:nvPr/>
        </p:nvSpPr>
        <p:spPr>
          <a:xfrm>
            <a:off x="4296960" y="5485320"/>
            <a:ext cx="35424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-1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38" name="CustomShape 63"/>
          <p:cNvSpPr/>
          <p:nvPr/>
        </p:nvSpPr>
        <p:spPr>
          <a:xfrm>
            <a:off x="9244800" y="6863760"/>
            <a:ext cx="326880" cy="442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e42832"/>
                </a:solidFill>
                <a:latin typeface="DIN Condensed Bold"/>
                <a:ea typeface="DIN Condensed Bold"/>
              </a:rPr>
              <a:t>2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39" name="CustomShape 64"/>
          <p:cNvSpPr/>
          <p:nvPr/>
        </p:nvSpPr>
        <p:spPr>
          <a:xfrm>
            <a:off x="4793760" y="5178960"/>
            <a:ext cx="4240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10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CustomShape 1"/>
          <p:cNvSpPr/>
          <p:nvPr/>
        </p:nvSpPr>
        <p:spPr>
          <a:xfrm>
            <a:off x="406440" y="64764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exercise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1441" name="Line 2"/>
          <p:cNvSpPr/>
          <p:nvPr/>
        </p:nvSpPr>
        <p:spPr>
          <a:xfrm>
            <a:off x="1074240" y="2506680"/>
            <a:ext cx="5223240" cy="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2" name="Line 3"/>
          <p:cNvSpPr/>
          <p:nvPr/>
        </p:nvSpPr>
        <p:spPr>
          <a:xfrm>
            <a:off x="6269040" y="2493000"/>
            <a:ext cx="0" cy="430128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3" name="Line 4"/>
          <p:cNvSpPr/>
          <p:nvPr/>
        </p:nvSpPr>
        <p:spPr>
          <a:xfrm>
            <a:off x="1074240" y="3750120"/>
            <a:ext cx="4096800" cy="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4" name="Line 5"/>
          <p:cNvSpPr/>
          <p:nvPr/>
        </p:nvSpPr>
        <p:spPr>
          <a:xfrm>
            <a:off x="1074240" y="8051400"/>
            <a:ext cx="5223240" cy="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5" name="Line 6"/>
          <p:cNvSpPr/>
          <p:nvPr/>
        </p:nvSpPr>
        <p:spPr>
          <a:xfrm>
            <a:off x="1106640" y="3750840"/>
            <a:ext cx="0" cy="430128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6" name="Line 7"/>
          <p:cNvSpPr/>
          <p:nvPr/>
        </p:nvSpPr>
        <p:spPr>
          <a:xfrm>
            <a:off x="2186280" y="6764040"/>
            <a:ext cx="4096440" cy="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7" name="Line 8"/>
          <p:cNvSpPr/>
          <p:nvPr/>
        </p:nvSpPr>
        <p:spPr>
          <a:xfrm>
            <a:off x="2229120" y="5082480"/>
            <a:ext cx="0" cy="169704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8" name="Line 9"/>
          <p:cNvSpPr/>
          <p:nvPr/>
        </p:nvSpPr>
        <p:spPr>
          <a:xfrm flipH="1">
            <a:off x="2201040" y="5125680"/>
            <a:ext cx="2867400" cy="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9" name="CustomShape 10"/>
          <p:cNvSpPr/>
          <p:nvPr/>
        </p:nvSpPr>
        <p:spPr>
          <a:xfrm>
            <a:off x="6797520" y="2427120"/>
            <a:ext cx="5652720" cy="4144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65160" rIns="65160" tIns="65160" bIns="65160" anchor="ctr">
            <a:sp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Agent starts at A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Initially Q = 0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‣"/>
            </a:pPr>
            <a:r>
              <a:rPr b="0" lang="pt-BR" sz="2800" spc="-1" strike="noStrike" baseline="-13000">
                <a:solidFill>
                  <a:srgbClr val="222222"/>
                </a:solidFill>
                <a:latin typeface="Avenir Next Medium"/>
                <a:ea typeface="Avenir Next Medium"/>
              </a:rPr>
              <a:t>Leaving maze rewards +1, any other transition rewards 0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Learning rate 𝛼 = 0.9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No discount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50" name="CustomShape 11"/>
          <p:cNvSpPr/>
          <p:nvPr/>
        </p:nvSpPr>
        <p:spPr>
          <a:xfrm>
            <a:off x="1139400" y="273492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a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51" name="CustomShape 12"/>
          <p:cNvSpPr/>
          <p:nvPr/>
        </p:nvSpPr>
        <p:spPr>
          <a:xfrm>
            <a:off x="5294520" y="273492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B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52" name="CustomShape 13"/>
          <p:cNvSpPr/>
          <p:nvPr/>
        </p:nvSpPr>
        <p:spPr>
          <a:xfrm>
            <a:off x="5294520" y="397404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c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53" name="CustomShape 14"/>
          <p:cNvSpPr/>
          <p:nvPr/>
        </p:nvSpPr>
        <p:spPr>
          <a:xfrm>
            <a:off x="1375560" y="397404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D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54" name="CustomShape 15"/>
          <p:cNvSpPr/>
          <p:nvPr/>
        </p:nvSpPr>
        <p:spPr>
          <a:xfrm>
            <a:off x="5294520" y="553752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G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55" name="CustomShape 16"/>
          <p:cNvSpPr/>
          <p:nvPr/>
        </p:nvSpPr>
        <p:spPr>
          <a:xfrm>
            <a:off x="2621160" y="550800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H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56" name="CustomShape 17"/>
          <p:cNvSpPr/>
          <p:nvPr/>
        </p:nvSpPr>
        <p:spPr>
          <a:xfrm>
            <a:off x="1375560" y="710136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E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57" name="CustomShape 18"/>
          <p:cNvSpPr/>
          <p:nvPr/>
        </p:nvSpPr>
        <p:spPr>
          <a:xfrm>
            <a:off x="5294520" y="710172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F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58" name="CustomShape 19"/>
          <p:cNvSpPr/>
          <p:nvPr/>
        </p:nvSpPr>
        <p:spPr>
          <a:xfrm>
            <a:off x="6081840" y="7497000"/>
            <a:ext cx="133956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9" name="CustomShape 20"/>
          <p:cNvSpPr/>
          <p:nvPr/>
        </p:nvSpPr>
        <p:spPr>
          <a:xfrm>
            <a:off x="1533240" y="3128400"/>
            <a:ext cx="4153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0" name="CustomShape 21"/>
          <p:cNvSpPr/>
          <p:nvPr/>
        </p:nvSpPr>
        <p:spPr>
          <a:xfrm>
            <a:off x="5688360" y="3128400"/>
            <a:ext cx="360" cy="1237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1" name="CustomShape 22"/>
          <p:cNvSpPr/>
          <p:nvPr/>
        </p:nvSpPr>
        <p:spPr>
          <a:xfrm>
            <a:off x="5688360" y="4367520"/>
            <a:ext cx="360" cy="156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2" name="CustomShape 23"/>
          <p:cNvSpPr/>
          <p:nvPr/>
        </p:nvSpPr>
        <p:spPr>
          <a:xfrm flipV="1">
            <a:off x="5688360" y="4366080"/>
            <a:ext cx="360" cy="156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3" name="CustomShape 24"/>
          <p:cNvSpPr/>
          <p:nvPr/>
        </p:nvSpPr>
        <p:spPr>
          <a:xfrm>
            <a:off x="3015000" y="5901840"/>
            <a:ext cx="2671920" cy="2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4" name="CustomShape 25"/>
          <p:cNvSpPr/>
          <p:nvPr/>
        </p:nvSpPr>
        <p:spPr>
          <a:xfrm flipH="1" flipV="1">
            <a:off x="3013560" y="5900400"/>
            <a:ext cx="2671920" cy="2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5" name="CustomShape 26"/>
          <p:cNvSpPr/>
          <p:nvPr/>
        </p:nvSpPr>
        <p:spPr>
          <a:xfrm flipH="1">
            <a:off x="1767960" y="4367520"/>
            <a:ext cx="3917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6" name="CustomShape 27"/>
          <p:cNvSpPr/>
          <p:nvPr/>
        </p:nvSpPr>
        <p:spPr>
          <a:xfrm>
            <a:off x="1769400" y="4367520"/>
            <a:ext cx="360" cy="312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7" name="CustomShape 28"/>
          <p:cNvSpPr/>
          <p:nvPr/>
        </p:nvSpPr>
        <p:spPr>
          <a:xfrm>
            <a:off x="1769400" y="7494840"/>
            <a:ext cx="3917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8" name="CustomShape 29"/>
          <p:cNvSpPr/>
          <p:nvPr/>
        </p:nvSpPr>
        <p:spPr>
          <a:xfrm>
            <a:off x="6471000" y="7023600"/>
            <a:ext cx="4759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+1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469" name="CustomShape 30"/>
          <p:cNvSpPr/>
          <p:nvPr/>
        </p:nvSpPr>
        <p:spPr>
          <a:xfrm>
            <a:off x="1044720" y="8692920"/>
            <a:ext cx="11327760" cy="527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What’s Q for episode A - B - C - G - H - G - C - D - E - F - Exit?</a:t>
            </a:r>
            <a:endParaRPr b="0" lang="pt-BR" sz="2800" spc="-1" strike="noStrike">
              <a:latin typeface="Arial"/>
            </a:endParaRPr>
          </a:p>
        </p:txBody>
      </p:sp>
      <p:pic>
        <p:nvPicPr>
          <p:cNvPr id="1470" name="Q(s,a)_gets_(1-_.pdf" descr="Q(s,a)_gets_(1-_.pdf"/>
          <p:cNvPicPr/>
          <p:nvPr/>
        </p:nvPicPr>
        <p:blipFill>
          <a:blip r:embed="rId1"/>
          <a:stretch/>
        </p:blipFill>
        <p:spPr>
          <a:xfrm>
            <a:off x="2417040" y="1450440"/>
            <a:ext cx="9409320" cy="7135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CustomShape 1"/>
          <p:cNvSpPr/>
          <p:nvPr/>
        </p:nvSpPr>
        <p:spPr>
          <a:xfrm>
            <a:off x="406440" y="64764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exercise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1472" name="Line 2"/>
          <p:cNvSpPr/>
          <p:nvPr/>
        </p:nvSpPr>
        <p:spPr>
          <a:xfrm>
            <a:off x="1074240" y="2506680"/>
            <a:ext cx="5223240" cy="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3" name="Line 3"/>
          <p:cNvSpPr/>
          <p:nvPr/>
        </p:nvSpPr>
        <p:spPr>
          <a:xfrm>
            <a:off x="6269040" y="2493000"/>
            <a:ext cx="0" cy="430128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4" name="Line 4"/>
          <p:cNvSpPr/>
          <p:nvPr/>
        </p:nvSpPr>
        <p:spPr>
          <a:xfrm>
            <a:off x="1074240" y="3750120"/>
            <a:ext cx="4096800" cy="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5" name="Line 5"/>
          <p:cNvSpPr/>
          <p:nvPr/>
        </p:nvSpPr>
        <p:spPr>
          <a:xfrm>
            <a:off x="1074240" y="8051400"/>
            <a:ext cx="5223240" cy="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6" name="Line 6"/>
          <p:cNvSpPr/>
          <p:nvPr/>
        </p:nvSpPr>
        <p:spPr>
          <a:xfrm>
            <a:off x="1106640" y="3750840"/>
            <a:ext cx="0" cy="430128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7" name="Line 7"/>
          <p:cNvSpPr/>
          <p:nvPr/>
        </p:nvSpPr>
        <p:spPr>
          <a:xfrm>
            <a:off x="2186280" y="6764040"/>
            <a:ext cx="4096440" cy="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8" name="Line 8"/>
          <p:cNvSpPr/>
          <p:nvPr/>
        </p:nvSpPr>
        <p:spPr>
          <a:xfrm>
            <a:off x="2229120" y="5082480"/>
            <a:ext cx="0" cy="169704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9" name="Line 9"/>
          <p:cNvSpPr/>
          <p:nvPr/>
        </p:nvSpPr>
        <p:spPr>
          <a:xfrm flipH="1">
            <a:off x="2201040" y="5125680"/>
            <a:ext cx="2867400" cy="0"/>
          </a:xfrm>
          <a:prstGeom prst="line">
            <a:avLst/>
          </a:prstGeom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80" name="CustomShape 10"/>
          <p:cNvSpPr/>
          <p:nvPr/>
        </p:nvSpPr>
        <p:spPr>
          <a:xfrm>
            <a:off x="6797520" y="2427120"/>
            <a:ext cx="5652720" cy="4144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65160" rIns="65160" tIns="65160" bIns="65160" anchor="ctr">
            <a:sp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Agent starts at A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‣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Initially Q = 0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‣"/>
            </a:pPr>
            <a:r>
              <a:rPr b="0" lang="pt-BR" sz="2800" spc="-1" strike="noStrike" baseline="-13000">
                <a:solidFill>
                  <a:srgbClr val="222222"/>
                </a:solidFill>
                <a:latin typeface="Avenir Next Medium"/>
                <a:ea typeface="Avenir Next Medium"/>
              </a:rPr>
              <a:t>Leaving maze rewards +1, any other transition rewards 0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Learning rate 𝛼 = 0.9</a:t>
            </a:r>
            <a:endParaRPr b="0" lang="pt-BR" sz="2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222222"/>
              </a:buClr>
              <a:buSzPct val="105000"/>
              <a:buFont typeface="Avenir Next Regular"/>
              <a:buChar char="▸"/>
            </a:pPr>
            <a:r>
              <a:rPr b="0" lang="pt-BR" sz="28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No discount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81" name="CustomShape 11"/>
          <p:cNvSpPr/>
          <p:nvPr/>
        </p:nvSpPr>
        <p:spPr>
          <a:xfrm>
            <a:off x="1139400" y="273492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a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82" name="CustomShape 12"/>
          <p:cNvSpPr/>
          <p:nvPr/>
        </p:nvSpPr>
        <p:spPr>
          <a:xfrm>
            <a:off x="5294520" y="273492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B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83" name="CustomShape 13"/>
          <p:cNvSpPr/>
          <p:nvPr/>
        </p:nvSpPr>
        <p:spPr>
          <a:xfrm>
            <a:off x="5294520" y="397404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c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84" name="CustomShape 14"/>
          <p:cNvSpPr/>
          <p:nvPr/>
        </p:nvSpPr>
        <p:spPr>
          <a:xfrm>
            <a:off x="1375560" y="397404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D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85" name="CustomShape 15"/>
          <p:cNvSpPr/>
          <p:nvPr/>
        </p:nvSpPr>
        <p:spPr>
          <a:xfrm>
            <a:off x="5294520" y="553752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G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86" name="CustomShape 16"/>
          <p:cNvSpPr/>
          <p:nvPr/>
        </p:nvSpPr>
        <p:spPr>
          <a:xfrm>
            <a:off x="2621160" y="550800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H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87" name="CustomShape 17"/>
          <p:cNvSpPr/>
          <p:nvPr/>
        </p:nvSpPr>
        <p:spPr>
          <a:xfrm>
            <a:off x="1375560" y="710136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E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88" name="CustomShape 18"/>
          <p:cNvSpPr/>
          <p:nvPr/>
        </p:nvSpPr>
        <p:spPr>
          <a:xfrm>
            <a:off x="5294520" y="7101720"/>
            <a:ext cx="785880" cy="785880"/>
          </a:xfrm>
          <a:prstGeom prst="ellipse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80000"/>
              </a:lnSpc>
            </a:pPr>
            <a:r>
              <a:rPr b="0" lang="pt-BR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F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489" name="CustomShape 19"/>
          <p:cNvSpPr/>
          <p:nvPr/>
        </p:nvSpPr>
        <p:spPr>
          <a:xfrm>
            <a:off x="6081840" y="7497000"/>
            <a:ext cx="133956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0" name="CustomShape 20"/>
          <p:cNvSpPr/>
          <p:nvPr/>
        </p:nvSpPr>
        <p:spPr>
          <a:xfrm>
            <a:off x="1533240" y="3128400"/>
            <a:ext cx="4153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1" name="CustomShape 21"/>
          <p:cNvSpPr/>
          <p:nvPr/>
        </p:nvSpPr>
        <p:spPr>
          <a:xfrm>
            <a:off x="5688360" y="3128400"/>
            <a:ext cx="360" cy="1237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2" name="CustomShape 22"/>
          <p:cNvSpPr/>
          <p:nvPr/>
        </p:nvSpPr>
        <p:spPr>
          <a:xfrm>
            <a:off x="5688360" y="4367520"/>
            <a:ext cx="360" cy="156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3" name="CustomShape 23"/>
          <p:cNvSpPr/>
          <p:nvPr/>
        </p:nvSpPr>
        <p:spPr>
          <a:xfrm flipV="1">
            <a:off x="5688360" y="4366080"/>
            <a:ext cx="360" cy="156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4" name="CustomShape 24"/>
          <p:cNvSpPr/>
          <p:nvPr/>
        </p:nvSpPr>
        <p:spPr>
          <a:xfrm>
            <a:off x="3015000" y="5901840"/>
            <a:ext cx="2671920" cy="2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5" name="CustomShape 25"/>
          <p:cNvSpPr/>
          <p:nvPr/>
        </p:nvSpPr>
        <p:spPr>
          <a:xfrm flipH="1" flipV="1">
            <a:off x="3013560" y="5900400"/>
            <a:ext cx="2671920" cy="2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6" name="CustomShape 26"/>
          <p:cNvSpPr/>
          <p:nvPr/>
        </p:nvSpPr>
        <p:spPr>
          <a:xfrm flipH="1">
            <a:off x="1767960" y="4367520"/>
            <a:ext cx="3917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7" name="CustomShape 27"/>
          <p:cNvSpPr/>
          <p:nvPr/>
        </p:nvSpPr>
        <p:spPr>
          <a:xfrm>
            <a:off x="1769400" y="4367520"/>
            <a:ext cx="360" cy="312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8" name="CustomShape 28"/>
          <p:cNvSpPr/>
          <p:nvPr/>
        </p:nvSpPr>
        <p:spPr>
          <a:xfrm>
            <a:off x="1769400" y="7494840"/>
            <a:ext cx="3917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9" name="CustomShape 29"/>
          <p:cNvSpPr/>
          <p:nvPr/>
        </p:nvSpPr>
        <p:spPr>
          <a:xfrm>
            <a:off x="6471000" y="7023600"/>
            <a:ext cx="4759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pt-BR" sz="20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+1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500" name="CustomShape 30"/>
          <p:cNvSpPr/>
          <p:nvPr/>
        </p:nvSpPr>
        <p:spPr>
          <a:xfrm>
            <a:off x="1044720" y="8480520"/>
            <a:ext cx="11327760" cy="954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What’s Q after </a:t>
            </a:r>
            <a:r>
              <a:rPr b="0" i="1" lang="pt-BR" sz="280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10</a:t>
            </a:r>
            <a:r>
              <a:rPr b="0" lang="pt-BR" sz="28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episodes A - B - C - G - H - G - C - D - E - F - Exit?</a:t>
            </a:r>
            <a:endParaRPr b="0" lang="pt-BR" sz="2800" spc="-1" strike="noStrike">
              <a:latin typeface="Arial"/>
            </a:endParaRPr>
          </a:p>
        </p:txBody>
      </p:sp>
      <p:pic>
        <p:nvPicPr>
          <p:cNvPr id="1501" name="Q(s,a)_gets_(1-_.pdf" descr="Q(s,a)_gets_(1-_.pdf"/>
          <p:cNvPicPr/>
          <p:nvPr/>
        </p:nvPicPr>
        <p:blipFill>
          <a:blip r:embed="rId1"/>
          <a:stretch/>
        </p:blipFill>
        <p:spPr>
          <a:xfrm>
            <a:off x="2813040" y="1198440"/>
            <a:ext cx="9409320" cy="7135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406440" y="292104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2228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Sequential decision making (</a:t>
            </a:r>
            <a:r>
              <a:rPr b="0" lang="pt-BR" sz="323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t=1,2,…</a:t>
            </a: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)</a:t>
            </a:r>
            <a:endParaRPr b="0" lang="pt-BR" sz="3230" spc="-1" strike="noStrike">
              <a:latin typeface="Arial"/>
            </a:endParaRPr>
          </a:p>
          <a:p>
            <a:pPr marL="42228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States </a:t>
            </a:r>
            <a:r>
              <a:rPr b="0" i="1" lang="pt-BR" sz="323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S</a:t>
            </a: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, Actions </a:t>
            </a:r>
            <a:r>
              <a:rPr b="0" i="1" lang="pt-BR" sz="323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A</a:t>
            </a:r>
            <a:endParaRPr b="0" lang="pt-BR" sz="3230" spc="-1" strike="noStrike">
              <a:latin typeface="Arial"/>
            </a:endParaRPr>
          </a:p>
          <a:p>
            <a:pPr marL="42228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Transition model: </a:t>
            </a:r>
            <a:r>
              <a:rPr b="0" i="1" lang="pt-BR" sz="323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T(s,a,s’) = Pr(s’|s,a)</a:t>
            </a:r>
            <a:endParaRPr b="0" lang="pt-BR" sz="3230" spc="-1" strike="noStrike">
              <a:latin typeface="Arial"/>
            </a:endParaRPr>
          </a:p>
          <a:p>
            <a:pPr marL="42228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Immediate Reward </a:t>
            </a:r>
            <a:r>
              <a:rPr b="0" i="1" lang="pt-BR" sz="323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R(s,a)</a:t>
            </a: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discounted by </a:t>
            </a:r>
            <a:endParaRPr b="0" lang="pt-BR" sz="3230" spc="-1" strike="noStrike">
              <a:latin typeface="Arial"/>
            </a:endParaRPr>
          </a:p>
          <a:p>
            <a:pPr marL="42228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Fully observable, stationary environment</a:t>
            </a:r>
            <a:endParaRPr b="0" lang="pt-BR" sz="3230" spc="-1" strike="noStrike">
              <a:latin typeface="Arial"/>
            </a:endParaRPr>
          </a:p>
          <a:p>
            <a:pPr lvl="1" marL="844560" indent="-420840">
              <a:lnSpc>
                <a:spcPct val="100000"/>
              </a:lnSpc>
              <a:spcBef>
                <a:spcPts val="2599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2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agent behavior depends on current state:</a:t>
            </a:r>
            <a:endParaRPr b="0" lang="pt-BR" sz="3230" spc="-1" strike="noStrike">
              <a:latin typeface="Arial"/>
            </a:endParaRPr>
          </a:p>
        </p:txBody>
      </p:sp>
      <p:sp>
        <p:nvSpPr>
          <p:cNvPr id="370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markov decision process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371" name="Image" descr="Image"/>
          <p:cNvPicPr/>
          <p:nvPr/>
        </p:nvPicPr>
        <p:blipFill>
          <a:blip r:embed="rId1"/>
          <a:stretch/>
        </p:blipFill>
        <p:spPr>
          <a:xfrm>
            <a:off x="9324720" y="7496280"/>
            <a:ext cx="1789200" cy="468360"/>
          </a:xfrm>
          <a:prstGeom prst="rect">
            <a:avLst/>
          </a:prstGeom>
          <a:ln w="12600">
            <a:noFill/>
          </a:ln>
        </p:spPr>
      </p:pic>
      <p:pic>
        <p:nvPicPr>
          <p:cNvPr id="372" name="Image" descr="Image"/>
          <p:cNvPicPr/>
          <p:nvPr/>
        </p:nvPicPr>
        <p:blipFill>
          <a:blip r:embed="rId2"/>
          <a:stretch/>
        </p:blipFill>
        <p:spPr>
          <a:xfrm>
            <a:off x="8566560" y="5715000"/>
            <a:ext cx="1789200" cy="468360"/>
          </a:xfrm>
          <a:prstGeom prst="rect">
            <a:avLst/>
          </a:prstGeom>
          <a:ln w="12600">
            <a:noFill/>
          </a:ln>
        </p:spPr>
      </p:pic>
      <p:grpSp>
        <p:nvGrpSpPr>
          <p:cNvPr id="373" name="Group 3"/>
          <p:cNvGrpSpPr/>
          <p:nvPr/>
        </p:nvGrpSpPr>
        <p:grpSpPr>
          <a:xfrm>
            <a:off x="9164520" y="510480"/>
            <a:ext cx="3047760" cy="2748240"/>
            <a:chOff x="9164520" y="510480"/>
            <a:chExt cx="3047760" cy="2748240"/>
          </a:xfrm>
        </p:grpSpPr>
        <p:sp>
          <p:nvSpPr>
            <p:cNvPr id="374" name="CustomShape 4"/>
            <p:cNvSpPr/>
            <p:nvPr/>
          </p:nvSpPr>
          <p:spPr>
            <a:xfrm>
              <a:off x="10631880" y="701280"/>
              <a:ext cx="338040" cy="270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75" name="Group 5"/>
            <p:cNvGrpSpPr/>
            <p:nvPr/>
          </p:nvGrpSpPr>
          <p:grpSpPr>
            <a:xfrm>
              <a:off x="9446760" y="983520"/>
              <a:ext cx="2765520" cy="790200"/>
              <a:chOff x="9446760" y="983520"/>
              <a:chExt cx="2765520" cy="790200"/>
            </a:xfrm>
          </p:grpSpPr>
          <p:sp>
            <p:nvSpPr>
              <p:cNvPr id="376" name="Line 6"/>
              <p:cNvSpPr/>
              <p:nvPr/>
            </p:nvSpPr>
            <p:spPr>
              <a:xfrm flipH="1">
                <a:off x="9446760" y="983520"/>
                <a:ext cx="1354680" cy="790200"/>
              </a:xfrm>
              <a:prstGeom prst="line">
                <a:avLst/>
              </a:prstGeom>
              <a:ln cap="rnd"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7" name="Line 7"/>
              <p:cNvSpPr/>
              <p:nvPr/>
            </p:nvSpPr>
            <p:spPr>
              <a:xfrm>
                <a:off x="10801440" y="983520"/>
                <a:ext cx="1410840" cy="677520"/>
              </a:xfrm>
              <a:prstGeom prst="line">
                <a:avLst/>
              </a:prstGeom>
              <a:ln cap="rnd"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8" name="Line 8"/>
              <p:cNvSpPr/>
              <p:nvPr/>
            </p:nvSpPr>
            <p:spPr>
              <a:xfrm flipH="1">
                <a:off x="10293480" y="983520"/>
                <a:ext cx="507960" cy="790200"/>
              </a:xfrm>
              <a:prstGeom prst="line">
                <a:avLst/>
              </a:prstGeom>
              <a:ln w="2844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9" name="Line 9"/>
              <p:cNvSpPr/>
              <p:nvPr/>
            </p:nvSpPr>
            <p:spPr>
              <a:xfrm>
                <a:off x="10801440" y="983520"/>
                <a:ext cx="507960" cy="677520"/>
              </a:xfrm>
              <a:prstGeom prst="line">
                <a:avLst/>
              </a:prstGeom>
              <a:ln cap="rnd"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80" name="CustomShape 10"/>
            <p:cNvSpPr/>
            <p:nvPr/>
          </p:nvSpPr>
          <p:spPr>
            <a:xfrm>
              <a:off x="10180800" y="1774080"/>
              <a:ext cx="281160" cy="281160"/>
            </a:xfrm>
            <a:prstGeom prst="ellipse">
              <a:avLst/>
            </a:prstGeom>
            <a:solidFill>
              <a:schemeClr val="accent3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81" name="Group 11"/>
            <p:cNvGrpSpPr/>
            <p:nvPr/>
          </p:nvGrpSpPr>
          <p:grpSpPr>
            <a:xfrm>
              <a:off x="9164520" y="2056320"/>
              <a:ext cx="2314440" cy="845280"/>
              <a:chOff x="9164520" y="2056320"/>
              <a:chExt cx="2314440" cy="845280"/>
            </a:xfrm>
          </p:grpSpPr>
          <p:sp>
            <p:nvSpPr>
              <p:cNvPr id="382" name="Line 12"/>
              <p:cNvSpPr/>
              <p:nvPr/>
            </p:nvSpPr>
            <p:spPr>
              <a:xfrm flipH="1">
                <a:off x="9164520" y="2056320"/>
                <a:ext cx="1133640" cy="845280"/>
              </a:xfrm>
              <a:prstGeom prst="line">
                <a:avLst/>
              </a:prstGeom>
              <a:ln cap="rnd"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3" name="Line 13"/>
              <p:cNvSpPr/>
              <p:nvPr/>
            </p:nvSpPr>
            <p:spPr>
              <a:xfrm>
                <a:off x="10298160" y="2056320"/>
                <a:ext cx="1180800" cy="845280"/>
              </a:xfrm>
              <a:prstGeom prst="line">
                <a:avLst/>
              </a:prstGeom>
              <a:ln cap="rnd" w="9360">
                <a:solidFill>
                  <a:srgbClr val="000000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4" name="Line 14"/>
              <p:cNvSpPr/>
              <p:nvPr/>
            </p:nvSpPr>
            <p:spPr>
              <a:xfrm flipH="1">
                <a:off x="9873000" y="2056320"/>
                <a:ext cx="425160" cy="845280"/>
              </a:xfrm>
              <a:prstGeom prst="line">
                <a:avLst/>
              </a:prstGeom>
              <a:ln cap="rnd" w="9360">
                <a:solidFill>
                  <a:srgbClr val="ffffff"/>
                </a:solidFill>
                <a:prstDash val="dash"/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5" name="Line 15"/>
              <p:cNvSpPr/>
              <p:nvPr/>
            </p:nvSpPr>
            <p:spPr>
              <a:xfrm>
                <a:off x="10298160" y="2056320"/>
                <a:ext cx="409320" cy="845280"/>
              </a:xfrm>
              <a:prstGeom prst="line">
                <a:avLst/>
              </a:prstGeom>
              <a:ln w="2844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86" name="CustomShape 16"/>
            <p:cNvSpPr/>
            <p:nvPr/>
          </p:nvSpPr>
          <p:spPr>
            <a:xfrm>
              <a:off x="10634040" y="1121400"/>
              <a:ext cx="281160" cy="455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a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387" name="CustomShape 17"/>
            <p:cNvSpPr/>
            <p:nvPr/>
          </p:nvSpPr>
          <p:spPr>
            <a:xfrm>
              <a:off x="10951560" y="510480"/>
              <a:ext cx="281160" cy="455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2389c0"/>
                  </a:solidFill>
                  <a:latin typeface="Calibri"/>
                  <a:ea typeface="Calibri"/>
                </a:rPr>
                <a:t>s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388" name="CustomShape 18"/>
            <p:cNvSpPr/>
            <p:nvPr/>
          </p:nvSpPr>
          <p:spPr>
            <a:xfrm>
              <a:off x="10531080" y="1647000"/>
              <a:ext cx="1222560" cy="455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4c8945"/>
                  </a:solidFill>
                  <a:latin typeface="Calibri"/>
                  <a:ea typeface="Calibri"/>
                </a:rPr>
                <a:t>s,a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389" name="CustomShape 19"/>
            <p:cNvSpPr/>
            <p:nvPr/>
          </p:nvSpPr>
          <p:spPr>
            <a:xfrm>
              <a:off x="9622440" y="2393640"/>
              <a:ext cx="1102320" cy="455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>
              <a:spAutoFit/>
            </a:bodyPr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s,a,s’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390" name="CustomShape 20"/>
            <p:cNvSpPr/>
            <p:nvPr/>
          </p:nvSpPr>
          <p:spPr>
            <a:xfrm>
              <a:off x="10519920" y="2914920"/>
              <a:ext cx="335880" cy="26784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1" name="CustomShape 21"/>
            <p:cNvSpPr/>
            <p:nvPr/>
          </p:nvSpPr>
          <p:spPr>
            <a:xfrm>
              <a:off x="10688760" y="2803320"/>
              <a:ext cx="723240" cy="455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5720" rIns="45720" tIns="45000" bIns="45000">
              <a:spAutoFit/>
            </a:bodyPr>
            <a:p>
              <a:pPr algn="r">
                <a:lnSpc>
                  <a:spcPct val="100000"/>
                </a:lnSpc>
                <a:spcBef>
                  <a:spcPts val="1400"/>
                </a:spcBef>
              </a:pPr>
              <a:r>
                <a:rPr b="0" lang="pt-BR" sz="2400" spc="-1" strike="noStrike">
                  <a:solidFill>
                    <a:srgbClr val="2389c0"/>
                  </a:solidFill>
                  <a:latin typeface="Calibri"/>
                  <a:ea typeface="Calibri"/>
                </a:rPr>
                <a:t>s’</a:t>
              </a:r>
              <a:endParaRPr b="0" lang="pt-BR" sz="2400" spc="-1" strike="noStrike">
                <a:latin typeface="Arial"/>
              </a:endParaRPr>
            </a:p>
          </p:txBody>
        </p:sp>
      </p:grpSp>
      <p:sp>
        <p:nvSpPr>
          <p:cNvPr id="392" name="CustomShape 22"/>
          <p:cNvSpPr/>
          <p:nvPr/>
        </p:nvSpPr>
        <p:spPr>
          <a:xfrm>
            <a:off x="11079720" y="2251440"/>
            <a:ext cx="1677240" cy="375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t-BR" sz="1800" spc="-1" strike="noStrike">
                <a:solidFill>
                  <a:srgbClr val="c00000"/>
                </a:solidFill>
                <a:latin typeface="Arial"/>
                <a:ea typeface="Arial"/>
              </a:rPr>
              <a:t>T(s,a,s’), R(s,a)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CustomShape 1"/>
          <p:cNvSpPr/>
          <p:nvPr/>
        </p:nvSpPr>
        <p:spPr>
          <a:xfrm>
            <a:off x="406440" y="1905120"/>
            <a:ext cx="12190680" cy="32180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Why does it work?</a:t>
            </a:r>
            <a:endParaRPr b="0" lang="pt-BR" sz="3100" spc="-1" strike="noStrike">
              <a:latin typeface="Arial"/>
            </a:endParaRPr>
          </a:p>
        </p:txBody>
      </p:sp>
      <p:sp>
        <p:nvSpPr>
          <p:cNvPr id="1503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q-learning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1504" name="Q_1(s,a)_&amp;=_R(s,.pdf" descr="Q_1(s,a)_&amp;=_R(s,.pdf"/>
          <p:cNvPicPr/>
          <p:nvPr/>
        </p:nvPicPr>
        <p:blipFill>
          <a:blip r:embed="rId1"/>
          <a:stretch/>
        </p:blipFill>
        <p:spPr>
          <a:xfrm>
            <a:off x="3060720" y="3687120"/>
            <a:ext cx="6120000" cy="2982960"/>
          </a:xfrm>
          <a:prstGeom prst="rect">
            <a:avLst/>
          </a:prstGeom>
          <a:ln w="12600">
            <a:noFill/>
          </a:ln>
        </p:spPr>
      </p:pic>
      <p:pic>
        <p:nvPicPr>
          <p:cNvPr id="1505" name="frac_1_n_sum_k=1.pdf" descr="frac_1_n_sum_k=1.pdf"/>
          <p:cNvPicPr/>
          <p:nvPr/>
        </p:nvPicPr>
        <p:blipFill>
          <a:blip r:embed="rId2"/>
          <a:stretch/>
        </p:blipFill>
        <p:spPr>
          <a:xfrm>
            <a:off x="2057760" y="7251840"/>
            <a:ext cx="10044360" cy="1094760"/>
          </a:xfrm>
          <a:prstGeom prst="rect">
            <a:avLst/>
          </a:prstGeom>
          <a:ln w="12600">
            <a:noFill/>
          </a:ln>
        </p:spPr>
      </p:pic>
      <p:sp>
        <p:nvSpPr>
          <p:cNvPr id="1506" name="Line 3"/>
          <p:cNvSpPr/>
          <p:nvPr/>
        </p:nvSpPr>
        <p:spPr>
          <a:xfrm>
            <a:off x="2002680" y="7088400"/>
            <a:ext cx="10155600" cy="0"/>
          </a:xfrm>
          <a:prstGeom prst="line">
            <a:avLst/>
          </a:prstGeom>
          <a:ln w="255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07" name="CustomShape 4"/>
          <p:cNvSpPr/>
          <p:nvPr/>
        </p:nvSpPr>
        <p:spPr>
          <a:xfrm>
            <a:off x="583200" y="4075920"/>
            <a:ext cx="10717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i="1" lang="pt-BR" sz="2000" spc="-1" strike="noStrike">
                <a:solidFill>
                  <a:srgbClr val="2389c0"/>
                </a:solidFill>
                <a:latin typeface="Avenir Next Regular"/>
                <a:ea typeface="Avenir Next Regular"/>
              </a:rPr>
              <a:t>s,a ↦ s</a:t>
            </a:r>
            <a:r>
              <a:rPr b="0" i="1" lang="pt-BR" sz="2000" spc="-1" strike="noStrike" baseline="-5000">
                <a:solidFill>
                  <a:srgbClr val="2389c0"/>
                </a:solidFill>
                <a:latin typeface="Avenir Next Regular"/>
                <a:ea typeface="Avenir Next Regular"/>
              </a:rPr>
              <a:t>1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508" name="CustomShape 5"/>
          <p:cNvSpPr/>
          <p:nvPr/>
        </p:nvSpPr>
        <p:spPr>
          <a:xfrm>
            <a:off x="583200" y="4782960"/>
            <a:ext cx="10717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i="1" lang="pt-BR" sz="2000" spc="-1" strike="noStrike">
                <a:solidFill>
                  <a:srgbClr val="2389c0"/>
                </a:solidFill>
                <a:latin typeface="Avenir Next Regular"/>
                <a:ea typeface="Avenir Next Regular"/>
              </a:rPr>
              <a:t>s,a ↦ s</a:t>
            </a:r>
            <a:r>
              <a:rPr b="0" i="1" lang="pt-BR" sz="2000" spc="-1" strike="noStrike" baseline="-5000">
                <a:solidFill>
                  <a:srgbClr val="2389c0"/>
                </a:solidFill>
                <a:latin typeface="Avenir Next Regular"/>
                <a:ea typeface="Avenir Next Regular"/>
              </a:rPr>
              <a:t>2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509" name="CustomShape 6"/>
          <p:cNvSpPr/>
          <p:nvPr/>
        </p:nvSpPr>
        <p:spPr>
          <a:xfrm>
            <a:off x="584280" y="6397560"/>
            <a:ext cx="107028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i="1" lang="pt-BR" sz="2000" spc="-1" strike="noStrike">
                <a:solidFill>
                  <a:srgbClr val="2389c0"/>
                </a:solidFill>
                <a:latin typeface="Avenir Next Regular"/>
                <a:ea typeface="Avenir Next Regular"/>
              </a:rPr>
              <a:t>s,a ↦ s</a:t>
            </a:r>
            <a:r>
              <a:rPr b="0" i="1" lang="pt-BR" sz="2000" spc="-1" strike="noStrike" baseline="-5000">
                <a:solidFill>
                  <a:srgbClr val="2389c0"/>
                </a:solidFill>
                <a:latin typeface="Avenir Next Regular"/>
                <a:ea typeface="Avenir Next Regular"/>
              </a:rPr>
              <a:t>n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510" name="CustomShape 7"/>
          <p:cNvSpPr/>
          <p:nvPr/>
        </p:nvSpPr>
        <p:spPr>
          <a:xfrm>
            <a:off x="277920" y="3705480"/>
            <a:ext cx="15703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i="1" lang="pt-BR" sz="2000" spc="-1" strike="noStrike">
                <a:solidFill>
                  <a:srgbClr val="838787"/>
                </a:solidFill>
                <a:latin typeface="Avenir Next Regular"/>
                <a:ea typeface="Avenir Next Regular"/>
              </a:rPr>
              <a:t>1st episode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511" name="CustomShape 8"/>
          <p:cNvSpPr/>
          <p:nvPr/>
        </p:nvSpPr>
        <p:spPr>
          <a:xfrm>
            <a:off x="288360" y="4441680"/>
            <a:ext cx="166176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i="1" lang="pt-BR" sz="2000" spc="-1" strike="noStrike">
                <a:solidFill>
                  <a:srgbClr val="838787"/>
                </a:solidFill>
                <a:latin typeface="Avenir Next Regular"/>
                <a:ea typeface="Avenir Next Regular"/>
              </a:rPr>
              <a:t>2nd episode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512" name="CustomShape 9"/>
          <p:cNvSpPr/>
          <p:nvPr/>
        </p:nvSpPr>
        <p:spPr>
          <a:xfrm>
            <a:off x="279360" y="6089400"/>
            <a:ext cx="15991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i="1" lang="pt-BR" sz="2000" spc="-1" strike="noStrike">
                <a:solidFill>
                  <a:srgbClr val="838787"/>
                </a:solidFill>
                <a:latin typeface="Avenir Next Regular"/>
                <a:ea typeface="Avenir Next Regular"/>
              </a:rPr>
              <a:t>nth episode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513" name="CustomShape 10"/>
          <p:cNvSpPr/>
          <p:nvPr/>
        </p:nvSpPr>
        <p:spPr>
          <a:xfrm rot="5400000">
            <a:off x="9696600" y="4328280"/>
            <a:ext cx="2982960" cy="1700640"/>
          </a:xfrm>
          <a:prstGeom prst="rightArrow">
            <a:avLst>
              <a:gd name="adj1" fmla="val 56923"/>
              <a:gd name="adj2" fmla="val 45713"/>
            </a:avLst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"/>
              </a:lnSpc>
            </a:pPr>
            <a:r>
              <a:rPr b="0" lang="pt-BR" sz="2800" spc="746" strike="noStrike" baseline="-35000" cap="all">
                <a:solidFill>
                  <a:srgbClr val="ffffff"/>
                </a:solidFill>
                <a:latin typeface="DIN Condensed Bold"/>
                <a:ea typeface="DIN Condensed Bold"/>
              </a:rPr>
              <a:t>average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CustomShape 1"/>
          <p:cNvSpPr/>
          <p:nvPr/>
        </p:nvSpPr>
        <p:spPr>
          <a:xfrm>
            <a:off x="406440" y="1905120"/>
            <a:ext cx="12190680" cy="7557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Incremental running average</a:t>
            </a:r>
            <a:endParaRPr b="0" lang="pt-BR" sz="31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1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1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31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00" spc="-1" strike="noStrike">
                <a:solidFill>
                  <a:srgbClr val="34a5da"/>
                </a:solidFill>
                <a:latin typeface="Avenir Next Medium"/>
                <a:ea typeface="Avenir Next Medium"/>
              </a:rPr>
              <a:t>Updates estimate to weighted average of old estimate and new estimate</a:t>
            </a:r>
            <a:endParaRPr b="0" lang="pt-BR" sz="31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Decreasing learning rate ensures convergence</a:t>
            </a:r>
            <a:endParaRPr b="0" lang="pt-BR" sz="31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Constant learning rate ensures never-ending learning</a:t>
            </a:r>
            <a:endParaRPr b="0" lang="pt-BR" sz="3100" spc="-1" strike="noStrike">
              <a:latin typeface="Arial"/>
            </a:endParaRPr>
          </a:p>
        </p:txBody>
      </p:sp>
      <p:sp>
        <p:nvSpPr>
          <p:cNvPr id="1515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q-learning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1516" name="color_rgb_0.6908.pdf" descr="color_rgb_0.6908.pdf"/>
          <p:cNvPicPr/>
          <p:nvPr/>
        </p:nvPicPr>
        <p:blipFill>
          <a:blip r:embed="rId1"/>
          <a:stretch/>
        </p:blipFill>
        <p:spPr>
          <a:xfrm>
            <a:off x="7595280" y="5053320"/>
            <a:ext cx="3148200" cy="612000"/>
          </a:xfrm>
          <a:prstGeom prst="rect">
            <a:avLst/>
          </a:prstGeom>
          <a:ln w="12600">
            <a:noFill/>
          </a:ln>
        </p:spPr>
      </p:pic>
      <p:pic>
        <p:nvPicPr>
          <p:cNvPr id="1517" name="Image" descr="Image"/>
          <p:cNvPicPr/>
          <p:nvPr/>
        </p:nvPicPr>
        <p:blipFill>
          <a:blip r:embed="rId2"/>
          <a:stretch/>
        </p:blipFill>
        <p:spPr>
          <a:xfrm>
            <a:off x="2580120" y="2610720"/>
            <a:ext cx="8164800" cy="23734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CustomShape 1"/>
          <p:cNvSpPr/>
          <p:nvPr/>
        </p:nvSpPr>
        <p:spPr>
          <a:xfrm>
            <a:off x="406440" y="324324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200000"/>
              </a:lnSpc>
              <a:spcBef>
                <a:spcPts val="2801"/>
              </a:spcBef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Two iterative processes:</a:t>
            </a:r>
            <a:endParaRPr b="0" lang="pt-BR" sz="3400" spc="-1" strike="noStrike">
              <a:latin typeface="Arial"/>
            </a:endParaRPr>
          </a:p>
          <a:p>
            <a:pPr lvl="1" marL="1073160" indent="-62712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One is the usual kind of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averaging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we do, when we collect a lot of samples and try to estimate their mean (using the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learning rate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)</a:t>
            </a:r>
            <a:endParaRPr b="0" lang="pt-BR" sz="3400" spc="-1" strike="noStrike">
              <a:latin typeface="Arial"/>
            </a:endParaRPr>
          </a:p>
          <a:p>
            <a:pPr lvl="1" marL="1073160" indent="-62712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AutoNum type="arabicPeriod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The other is the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dynamic programming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done by value iteration, updating the value of a state based on the estimated values of its successors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519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Q-learning Algorithm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1520" name="Q(s,a)_gets_(1-_.pdf" descr="Q(s,a)_gets_(1-_.pdf"/>
          <p:cNvPicPr/>
          <p:nvPr/>
        </p:nvPicPr>
        <p:blipFill>
          <a:blip r:embed="rId1"/>
          <a:stretch/>
        </p:blipFill>
        <p:spPr>
          <a:xfrm>
            <a:off x="1797120" y="1962360"/>
            <a:ext cx="9409320" cy="7135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CustomShape 1"/>
          <p:cNvSpPr/>
          <p:nvPr/>
        </p:nvSpPr>
        <p:spPr>
          <a:xfrm>
            <a:off x="406440" y="3462840"/>
            <a:ext cx="12190680" cy="4549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Off-policy</a:t>
            </a:r>
            <a:endParaRPr b="0" lang="pt-BR" sz="3400" spc="-1" strike="noStrike">
              <a:latin typeface="Arial"/>
            </a:endParaRPr>
          </a:p>
          <a:p>
            <a:pPr lvl="1" marL="88884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Algorithm learns from a different policy than the one actually used to produce interactions</a:t>
            </a: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On-policy?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1522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q-learning</a:t>
            </a:r>
            <a:endParaRPr b="0" lang="pt-BR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CustomShape 1"/>
          <p:cNvSpPr/>
          <p:nvPr/>
        </p:nvSpPr>
        <p:spPr>
          <a:xfrm>
            <a:off x="406440" y="235836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529200" indent="-52776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Guaranteed to converge to Q* even if we act suboptimally</a:t>
            </a:r>
            <a:endParaRPr b="0" lang="pt-BR" sz="3130" spc="-1" strike="noStrike">
              <a:latin typeface="Arial"/>
            </a:endParaRPr>
          </a:p>
          <a:p>
            <a:pPr lvl="1" marL="765720" indent="-35532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The optimal Q function is achieved </a:t>
            </a:r>
            <a:r>
              <a:rPr b="0" i="1" lang="pt-BR" sz="313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if</a:t>
            </a: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the world is really an MDP, </a:t>
            </a:r>
            <a:r>
              <a:rPr b="0" i="1" lang="pt-BR" sz="313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if</a:t>
            </a: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we manage the learning rate correctly, and </a:t>
            </a:r>
            <a:r>
              <a:rPr b="0" i="1" lang="pt-BR" sz="3130" spc="-1" strike="noStrike">
                <a:solidFill>
                  <a:srgbClr val="e42832"/>
                </a:solidFill>
                <a:latin typeface="Avenir Next Regular"/>
                <a:ea typeface="Avenir Next Regular"/>
              </a:rPr>
              <a:t>if</a:t>
            </a: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we explore the world in such a way that we never completely ignore some actions/states</a:t>
            </a:r>
            <a:endParaRPr b="0" lang="pt-BR" sz="3130" spc="-1" strike="noStrike">
              <a:latin typeface="Arial"/>
            </a:endParaRPr>
          </a:p>
          <a:p>
            <a:pPr lvl="1" marL="765720" indent="-35532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30" spc="-1" strike="sngStrike">
                <a:solidFill>
                  <a:srgbClr val="838787"/>
                </a:solidFill>
                <a:latin typeface="Avenir Next Medium"/>
                <a:ea typeface="Avenir Next Medium"/>
              </a:rPr>
              <a:t>In other words, almost never</a:t>
            </a:r>
            <a:endParaRPr b="0" lang="pt-BR" sz="3130" spc="-1" strike="noStrike">
              <a:latin typeface="Arial"/>
            </a:endParaRPr>
          </a:p>
          <a:p>
            <a:pPr lvl="1" marL="765720" indent="-35532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Even when these conditions are met convergence can be really really slow</a:t>
            </a:r>
            <a:r>
              <a:rPr b="0" lang="pt-BR" sz="313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 (most successful applications train first on a simulator)</a:t>
            </a:r>
            <a:endParaRPr b="0" lang="pt-BR" sz="3130" spc="-1" strike="noStrike">
              <a:latin typeface="Arial"/>
            </a:endParaRPr>
          </a:p>
        </p:txBody>
      </p:sp>
      <p:sp>
        <p:nvSpPr>
          <p:cNvPr id="1524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Q-learning Algorithm</a:t>
            </a:r>
            <a:endParaRPr b="0" lang="pt-BR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" name="Picture 1" descr="nature14236-sv2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778480" y="1828800"/>
            <a:ext cx="8126640" cy="609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08" dur="72138336" fill="hold"/>
                                        <p:tgtEl>
                                          <p:spTgt spid="15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6" name="Picture 1" descr="nature14236-sv1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438280" y="1828800"/>
            <a:ext cx="8126640" cy="609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9" dur="indefinite" restart="never" nodeType="tmRoot">
          <p:childTnLst>
            <p:seq>
              <p:cTn id="110" dur="indefinite" nodeType="mainSeq">
                <p:childTnLst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14" dur="68300000" fill="hold"/>
                                        <p:tgtEl>
                                          <p:spTgt spid="1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CustomShape 1"/>
          <p:cNvSpPr/>
          <p:nvPr/>
        </p:nvSpPr>
        <p:spPr>
          <a:xfrm>
            <a:off x="406440" y="1905120"/>
            <a:ext cx="12190680" cy="608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Agent takes action </a:t>
            </a: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go up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in s</a:t>
            </a:r>
            <a:r>
              <a:rPr b="0" lang="pt-BR" sz="2900" spc="-1" strike="noStrike" baseline="-14000">
                <a:solidFill>
                  <a:srgbClr val="222222"/>
                </a:solidFill>
                <a:latin typeface="Avenir Next Medium"/>
                <a:ea typeface="Avenir Next Medium"/>
              </a:rPr>
              <a:t>1, </a:t>
            </a:r>
            <a:r>
              <a:rPr b="0" lang="pt-BR" sz="2900" spc="-1" strike="noStrike" baseline="1000">
                <a:solidFill>
                  <a:srgbClr val="222222"/>
                </a:solidFill>
                <a:latin typeface="Avenir Next Medium"/>
                <a:ea typeface="Avenir Next Medium"/>
              </a:rPr>
              <a:t>receives reward 0 and transits to 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900" spc="-1" strike="noStrike" baseline="-14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9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 baseline="-8000">
                <a:solidFill>
                  <a:srgbClr val="222222"/>
                </a:solidFill>
                <a:latin typeface="Avenir Next Medium"/>
                <a:ea typeface="Avenir Next Medium"/>
              </a:rPr>
              <a:t>Discount factor: </a:t>
            </a:r>
            <a:r>
              <a:rPr b="0" lang="pt-BR" sz="2900" spc="-1" strike="noStrike">
                <a:solidFill>
                  <a:srgbClr val="222222"/>
                </a:solidFill>
                <a:latin typeface="Symbol"/>
                <a:ea typeface="Symbol"/>
              </a:rPr>
              <a:t>g 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= 0.9</a:t>
            </a:r>
            <a:endParaRPr b="0" lang="pt-BR" sz="29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Q =</a:t>
            </a:r>
            <a:endParaRPr b="0" lang="pt-BR" sz="29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9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9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Learning rate: </a:t>
            </a:r>
            <a:r>
              <a:rPr b="0" lang="pt-BR" sz="2900" spc="-1" strike="noStrike">
                <a:solidFill>
                  <a:srgbClr val="222222"/>
                </a:solidFill>
                <a:latin typeface="Symbol"/>
                <a:ea typeface="Symbol"/>
              </a:rPr>
              <a:t>a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=1</a:t>
            </a:r>
            <a:endParaRPr b="0" lang="pt-BR" sz="29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Q(s</a:t>
            </a:r>
            <a:r>
              <a:rPr b="0" lang="pt-BR" sz="2900" spc="-1" strike="noStrike" baseline="-5000">
                <a:solidFill>
                  <a:srgbClr val="e42832"/>
                </a:solidFill>
                <a:latin typeface="Avenir Next Medium"/>
                <a:ea typeface="Avenir Next Medium"/>
              </a:rPr>
              <a:t>1</a:t>
            </a: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,up) = ?</a:t>
            </a:r>
            <a:endParaRPr b="0" lang="pt-BR" sz="2900" spc="-1" strike="noStrike">
              <a:latin typeface="Arial"/>
            </a:endParaRPr>
          </a:p>
        </p:txBody>
      </p:sp>
      <p:sp>
        <p:nvSpPr>
          <p:cNvPr id="1528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exercise</a:t>
            </a:r>
            <a:endParaRPr b="0" lang="pt-BR" sz="4800" spc="-1" strike="noStrike">
              <a:latin typeface="Arial"/>
            </a:endParaRPr>
          </a:p>
        </p:txBody>
      </p:sp>
      <p:grpSp>
        <p:nvGrpSpPr>
          <p:cNvPr id="1529" name="Group 3"/>
          <p:cNvGrpSpPr/>
          <p:nvPr/>
        </p:nvGrpSpPr>
        <p:grpSpPr>
          <a:xfrm>
            <a:off x="1908360" y="3591000"/>
            <a:ext cx="3614760" cy="2256480"/>
            <a:chOff x="1908360" y="3591000"/>
            <a:chExt cx="3614760" cy="2256480"/>
          </a:xfrm>
        </p:grpSpPr>
        <p:sp>
          <p:nvSpPr>
            <p:cNvPr id="1530" name="CustomShape 4"/>
            <p:cNvSpPr/>
            <p:nvPr/>
          </p:nvSpPr>
          <p:spPr>
            <a:xfrm>
              <a:off x="1908360" y="3591000"/>
              <a:ext cx="3613320" cy="2256480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1" name="Line 5"/>
            <p:cNvSpPr/>
            <p:nvPr/>
          </p:nvSpPr>
          <p:spPr>
            <a:xfrm>
              <a:off x="3123000" y="3608640"/>
              <a:ext cx="0" cy="223740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2" name="Line 6"/>
            <p:cNvSpPr/>
            <p:nvPr/>
          </p:nvSpPr>
          <p:spPr>
            <a:xfrm>
              <a:off x="4310640" y="3608640"/>
              <a:ext cx="0" cy="223740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3" name="Line 7"/>
            <p:cNvSpPr/>
            <p:nvPr/>
          </p:nvSpPr>
          <p:spPr>
            <a:xfrm flipV="1">
              <a:off x="1908360" y="4699440"/>
              <a:ext cx="3614760" cy="2052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4" name="CustomShape 8"/>
            <p:cNvSpPr/>
            <p:nvPr/>
          </p:nvSpPr>
          <p:spPr>
            <a:xfrm>
              <a:off x="4649760" y="3862800"/>
              <a:ext cx="58752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100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35" name="CustomShape 9"/>
            <p:cNvSpPr/>
            <p:nvPr/>
          </p:nvSpPr>
          <p:spPr>
            <a:xfrm>
              <a:off x="3501360" y="4772880"/>
              <a:ext cx="337680" cy="506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000000"/>
                  </a:solidFill>
                  <a:latin typeface="Times New Roman"/>
                  <a:ea typeface="Times New Roman"/>
                </a:rPr>
                <a:t>s</a:t>
              </a:r>
              <a:r>
                <a:rPr b="1" lang="pt-BR" sz="2400" spc="-1" strike="noStrike" baseline="-12000">
                  <a:solidFill>
                    <a:srgbClr val="000000"/>
                  </a:solidFill>
                  <a:latin typeface="Times New Roman"/>
                  <a:ea typeface="Times New Roman"/>
                </a:rPr>
                <a:t>1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36" name="CustomShape 10"/>
            <p:cNvSpPr/>
            <p:nvPr/>
          </p:nvSpPr>
          <p:spPr>
            <a:xfrm>
              <a:off x="2265120" y="5101560"/>
              <a:ext cx="435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66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37" name="CustomShape 11"/>
            <p:cNvSpPr/>
            <p:nvPr/>
          </p:nvSpPr>
          <p:spPr>
            <a:xfrm>
              <a:off x="4726080" y="5101560"/>
              <a:ext cx="435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81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38" name="CustomShape 12"/>
            <p:cNvSpPr/>
            <p:nvPr/>
          </p:nvSpPr>
          <p:spPr>
            <a:xfrm>
              <a:off x="3501360" y="3600360"/>
              <a:ext cx="337680" cy="506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000000"/>
                  </a:solidFill>
                  <a:latin typeface="Times New Roman"/>
                  <a:ea typeface="Times New Roman"/>
                </a:rPr>
                <a:t>s</a:t>
              </a:r>
              <a:r>
                <a:rPr b="1" lang="pt-BR" sz="2400" spc="-1" strike="noStrike" baseline="-12000">
                  <a:solidFill>
                    <a:srgbClr val="000000"/>
                  </a:solidFill>
                  <a:latin typeface="Times New Roman"/>
                  <a:ea typeface="Times New Roman"/>
                </a:rPr>
                <a:t>2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39" name="CustomShape 13"/>
            <p:cNvSpPr/>
            <p:nvPr/>
          </p:nvSpPr>
          <p:spPr>
            <a:xfrm>
              <a:off x="2262960" y="3862800"/>
              <a:ext cx="435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73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40" name="CustomShape 14"/>
            <p:cNvSpPr/>
            <p:nvPr/>
          </p:nvSpPr>
          <p:spPr>
            <a:xfrm>
              <a:off x="3452760" y="5214600"/>
              <a:ext cx="435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70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41" name="CustomShape 15"/>
            <p:cNvSpPr/>
            <p:nvPr/>
          </p:nvSpPr>
          <p:spPr>
            <a:xfrm>
              <a:off x="3494880" y="4146120"/>
              <a:ext cx="435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10</a:t>
              </a:r>
              <a:endParaRPr b="0" lang="pt-BR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CustomShape 1"/>
          <p:cNvSpPr/>
          <p:nvPr/>
        </p:nvSpPr>
        <p:spPr>
          <a:xfrm>
            <a:off x="406440" y="1905120"/>
            <a:ext cx="12190680" cy="608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Agent takes action </a:t>
            </a:r>
            <a:r>
              <a:rPr b="0" lang="pt-BR" sz="29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go up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in s</a:t>
            </a:r>
            <a:r>
              <a:rPr b="0" lang="pt-BR" sz="2900" spc="-1" strike="noStrike" baseline="-14000">
                <a:solidFill>
                  <a:srgbClr val="222222"/>
                </a:solidFill>
                <a:latin typeface="Avenir Next Medium"/>
                <a:ea typeface="Avenir Next Medium"/>
              </a:rPr>
              <a:t>1, </a:t>
            </a:r>
            <a:r>
              <a:rPr b="0" lang="pt-BR" sz="2900" spc="-1" strike="noStrike" baseline="1000">
                <a:solidFill>
                  <a:srgbClr val="222222"/>
                </a:solidFill>
                <a:latin typeface="Avenir Next Medium"/>
                <a:ea typeface="Avenir Next Medium"/>
              </a:rPr>
              <a:t>receives reward 0 and transits to 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</a:t>
            </a:r>
            <a:r>
              <a:rPr b="0" lang="pt-BR" sz="2900" spc="-1" strike="noStrike" baseline="-14000">
                <a:solidFill>
                  <a:srgbClr val="222222"/>
                </a:solidFill>
                <a:latin typeface="Avenir Next Medium"/>
                <a:ea typeface="Avenir Next Medium"/>
              </a:rPr>
              <a:t>2</a:t>
            </a:r>
            <a:endParaRPr b="0" lang="pt-BR" sz="29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 baseline="-8000">
                <a:solidFill>
                  <a:srgbClr val="222222"/>
                </a:solidFill>
                <a:latin typeface="Avenir Next Medium"/>
                <a:ea typeface="Avenir Next Medium"/>
              </a:rPr>
              <a:t>Discount factor: </a:t>
            </a:r>
            <a:r>
              <a:rPr b="0" lang="pt-BR" sz="2900" spc="-1" strike="noStrike">
                <a:solidFill>
                  <a:srgbClr val="222222"/>
                </a:solidFill>
                <a:latin typeface="Symbol"/>
                <a:ea typeface="Symbol"/>
              </a:rPr>
              <a:t>g 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= 0.9</a:t>
            </a:r>
            <a:endParaRPr b="0" lang="pt-BR" sz="29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Q =</a:t>
            </a:r>
            <a:endParaRPr b="0" lang="pt-BR" sz="29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9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29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Learning rate: </a:t>
            </a:r>
            <a:r>
              <a:rPr b="0" lang="pt-BR" sz="2900" spc="-1" strike="noStrike">
                <a:solidFill>
                  <a:srgbClr val="222222"/>
                </a:solidFill>
                <a:latin typeface="Symbol"/>
                <a:ea typeface="Symbol"/>
              </a:rPr>
              <a:t>a</a:t>
            </a:r>
            <a:r>
              <a:rPr b="0" lang="pt-BR" sz="29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=1</a:t>
            </a:r>
            <a:endParaRPr b="0" lang="pt-BR" sz="2900" spc="-1" strike="noStrike">
              <a:latin typeface="Arial"/>
            </a:endParaRPr>
          </a:p>
        </p:txBody>
      </p:sp>
      <p:sp>
        <p:nvSpPr>
          <p:cNvPr id="1543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exercise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1544" name="CustomShape 3"/>
          <p:cNvSpPr/>
          <p:nvPr/>
        </p:nvSpPr>
        <p:spPr>
          <a:xfrm>
            <a:off x="5035680" y="6608520"/>
            <a:ext cx="7540920" cy="2365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65160" rIns="65160" tIns="65160" bIns="65160" anchor="ctr">
            <a:spAutoFit/>
          </a:bodyPr>
          <a:p>
            <a:pPr>
              <a:lnSpc>
                <a:spcPct val="100000"/>
              </a:lnSpc>
            </a:pP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Q(s</a:t>
            </a:r>
            <a:r>
              <a:rPr b="0" lang="pt-BR" sz="3600" spc="-1" strike="noStrike" baseline="-13000">
                <a:solidFill>
                  <a:srgbClr val="e42832"/>
                </a:solidFill>
                <a:latin typeface="Arial"/>
                <a:ea typeface="Arial"/>
              </a:rPr>
              <a:t>1</a:t>
            </a: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, up) 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     </a:t>
            </a: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= R(s</a:t>
            </a:r>
            <a:r>
              <a:rPr b="0" lang="pt-BR" sz="3600" spc="-1" strike="noStrike" baseline="-5000">
                <a:solidFill>
                  <a:srgbClr val="e42832"/>
                </a:solidFill>
                <a:latin typeface="Arial"/>
                <a:ea typeface="Arial"/>
              </a:rPr>
              <a:t>1</a:t>
            </a: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,up</a:t>
            </a:r>
            <a:r>
              <a:rPr b="0" lang="pt-BR" sz="3600" spc="-1" strike="noStrike" baseline="-7000">
                <a:solidFill>
                  <a:srgbClr val="e42832"/>
                </a:solidFill>
                <a:latin typeface="Arial"/>
                <a:ea typeface="Arial"/>
              </a:rPr>
              <a:t>)</a:t>
            </a: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 + </a:t>
            </a:r>
            <a:r>
              <a:rPr b="0" lang="pt-BR" sz="3600" spc="-1" strike="noStrike">
                <a:solidFill>
                  <a:srgbClr val="e42832"/>
                </a:solidFill>
                <a:latin typeface="Symbol"/>
                <a:ea typeface="Symbol"/>
              </a:rPr>
              <a:t>g </a:t>
            </a: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max</a:t>
            </a:r>
            <a:r>
              <a:rPr b="0" lang="pt-BR" sz="3600" spc="-1" strike="noStrike" baseline="-13000">
                <a:solidFill>
                  <a:srgbClr val="e42832"/>
                </a:solidFill>
                <a:latin typeface="Arial"/>
                <a:ea typeface="Arial"/>
              </a:rPr>
              <a:t>a’</a:t>
            </a: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 Q(s</a:t>
            </a:r>
            <a:r>
              <a:rPr b="0" lang="pt-BR" sz="3600" spc="-1" strike="noStrike" baseline="-13000">
                <a:solidFill>
                  <a:srgbClr val="e42832"/>
                </a:solidFill>
                <a:latin typeface="Arial"/>
                <a:ea typeface="Arial"/>
              </a:rPr>
              <a:t>2</a:t>
            </a: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, a’)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     </a:t>
            </a: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= 0 + 0.9 max {66, 81, 100}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     </a:t>
            </a:r>
            <a:r>
              <a:rPr b="0" lang="pt-BR" sz="3600" spc="-1" strike="noStrike">
                <a:solidFill>
                  <a:srgbClr val="e42832"/>
                </a:solidFill>
                <a:latin typeface="Arial"/>
                <a:ea typeface="Arial"/>
              </a:rPr>
              <a:t>= 90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1545" name="Group 4"/>
          <p:cNvGrpSpPr/>
          <p:nvPr/>
        </p:nvGrpSpPr>
        <p:grpSpPr>
          <a:xfrm>
            <a:off x="1908360" y="3591000"/>
            <a:ext cx="3614760" cy="2256480"/>
            <a:chOff x="1908360" y="3591000"/>
            <a:chExt cx="3614760" cy="2256480"/>
          </a:xfrm>
        </p:grpSpPr>
        <p:sp>
          <p:nvSpPr>
            <p:cNvPr id="1546" name="CustomShape 5"/>
            <p:cNvSpPr/>
            <p:nvPr/>
          </p:nvSpPr>
          <p:spPr>
            <a:xfrm>
              <a:off x="1908360" y="3591000"/>
              <a:ext cx="3613320" cy="2256480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7" name="Line 6"/>
            <p:cNvSpPr/>
            <p:nvPr/>
          </p:nvSpPr>
          <p:spPr>
            <a:xfrm>
              <a:off x="3123000" y="3608640"/>
              <a:ext cx="0" cy="223740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8" name="Line 7"/>
            <p:cNvSpPr/>
            <p:nvPr/>
          </p:nvSpPr>
          <p:spPr>
            <a:xfrm>
              <a:off x="4310640" y="3608640"/>
              <a:ext cx="0" cy="223740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9" name="Line 8"/>
            <p:cNvSpPr/>
            <p:nvPr/>
          </p:nvSpPr>
          <p:spPr>
            <a:xfrm flipV="1">
              <a:off x="1908360" y="4699440"/>
              <a:ext cx="3614760" cy="2052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0" name="CustomShape 9"/>
            <p:cNvSpPr/>
            <p:nvPr/>
          </p:nvSpPr>
          <p:spPr>
            <a:xfrm>
              <a:off x="4649760" y="3862800"/>
              <a:ext cx="58752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100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51" name="CustomShape 10"/>
            <p:cNvSpPr/>
            <p:nvPr/>
          </p:nvSpPr>
          <p:spPr>
            <a:xfrm>
              <a:off x="3501360" y="4772880"/>
              <a:ext cx="337680" cy="506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000000"/>
                  </a:solidFill>
                  <a:latin typeface="Times New Roman"/>
                  <a:ea typeface="Times New Roman"/>
                </a:rPr>
                <a:t>s</a:t>
              </a:r>
              <a:r>
                <a:rPr b="1" lang="pt-BR" sz="2400" spc="-1" strike="noStrike" baseline="-12000">
                  <a:solidFill>
                    <a:srgbClr val="000000"/>
                  </a:solidFill>
                  <a:latin typeface="Times New Roman"/>
                  <a:ea typeface="Times New Roman"/>
                </a:rPr>
                <a:t>1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52" name="CustomShape 11"/>
            <p:cNvSpPr/>
            <p:nvPr/>
          </p:nvSpPr>
          <p:spPr>
            <a:xfrm>
              <a:off x="2265120" y="5101560"/>
              <a:ext cx="435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66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53" name="CustomShape 12"/>
            <p:cNvSpPr/>
            <p:nvPr/>
          </p:nvSpPr>
          <p:spPr>
            <a:xfrm>
              <a:off x="4726080" y="5101560"/>
              <a:ext cx="435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81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54" name="CustomShape 13"/>
            <p:cNvSpPr/>
            <p:nvPr/>
          </p:nvSpPr>
          <p:spPr>
            <a:xfrm>
              <a:off x="3501360" y="3600360"/>
              <a:ext cx="337680" cy="506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000000"/>
                  </a:solidFill>
                  <a:latin typeface="Times New Roman"/>
                  <a:ea typeface="Times New Roman"/>
                </a:rPr>
                <a:t>s</a:t>
              </a:r>
              <a:r>
                <a:rPr b="1" lang="pt-BR" sz="2400" spc="-1" strike="noStrike" baseline="-12000">
                  <a:solidFill>
                    <a:srgbClr val="000000"/>
                  </a:solidFill>
                  <a:latin typeface="Times New Roman"/>
                  <a:ea typeface="Times New Roman"/>
                </a:rPr>
                <a:t>2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55" name="CustomShape 14"/>
            <p:cNvSpPr/>
            <p:nvPr/>
          </p:nvSpPr>
          <p:spPr>
            <a:xfrm>
              <a:off x="2262960" y="3862800"/>
              <a:ext cx="435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73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56" name="CustomShape 15"/>
            <p:cNvSpPr/>
            <p:nvPr/>
          </p:nvSpPr>
          <p:spPr>
            <a:xfrm>
              <a:off x="3452760" y="5214600"/>
              <a:ext cx="435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70</a:t>
              </a:r>
              <a:endParaRPr b="0" lang="pt-BR" sz="2400" spc="-1" strike="noStrike">
                <a:latin typeface="Arial"/>
              </a:endParaRPr>
            </a:p>
          </p:txBody>
        </p:sp>
        <p:sp>
          <p:nvSpPr>
            <p:cNvPr id="1557" name="CustomShape 16"/>
            <p:cNvSpPr/>
            <p:nvPr/>
          </p:nvSpPr>
          <p:spPr>
            <a:xfrm>
              <a:off x="3494880" y="4146120"/>
              <a:ext cx="435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5160" rIns="65160" tIns="65160" bIns="65160" anchor="ctr">
              <a:spAutoFit/>
            </a:bodyPr>
            <a:p>
              <a:pPr>
                <a:lnSpc>
                  <a:spcPct val="100000"/>
                </a:lnSpc>
              </a:pPr>
              <a:r>
                <a:rPr b="1" lang="pt-BR" sz="2400" spc="-1" strike="noStrike">
                  <a:solidFill>
                    <a:srgbClr val="ff2b1f"/>
                  </a:solidFill>
                  <a:latin typeface="Times New Roman"/>
                  <a:ea typeface="Times New Roman"/>
                </a:rPr>
                <a:t>10</a:t>
              </a:r>
              <a:endParaRPr b="0" lang="pt-BR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CustomShape 1"/>
          <p:cNvSpPr/>
          <p:nvPr/>
        </p:nvSpPr>
        <p:spPr>
          <a:xfrm>
            <a:off x="952560" y="444600"/>
            <a:ext cx="11098440" cy="2157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8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next class</a:t>
            </a:r>
            <a:endParaRPr b="0" lang="pt-BR" sz="8000" spc="-1" strike="noStrike">
              <a:latin typeface="Arial"/>
            </a:endParaRPr>
          </a:p>
        </p:txBody>
      </p:sp>
      <p:sp>
        <p:nvSpPr>
          <p:cNvPr id="1559" name="CustomShape 2"/>
          <p:cNvSpPr/>
          <p:nvPr/>
        </p:nvSpPr>
        <p:spPr>
          <a:xfrm>
            <a:off x="952560" y="2603520"/>
            <a:ext cx="11098440" cy="6285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378000" indent="-376560">
              <a:lnSpc>
                <a:spcPct val="100000"/>
              </a:lnSpc>
              <a:spcBef>
                <a:spcPts val="3501"/>
              </a:spcBef>
              <a:buClr>
                <a:srgbClr val="000000"/>
              </a:buClr>
              <a:buSzPct val="75000"/>
              <a:buFont typeface="Avenir Next Regular"/>
              <a:buChar char="•"/>
            </a:pPr>
            <a:r>
              <a:rPr b="0" lang="pt-BR" sz="306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How to select actions</a:t>
            </a:r>
            <a:endParaRPr b="0" lang="pt-BR" sz="3060" spc="-1" strike="noStrike">
              <a:latin typeface="Arial"/>
            </a:endParaRPr>
          </a:p>
          <a:p>
            <a:pPr lvl="1" marL="755640" indent="-376560">
              <a:lnSpc>
                <a:spcPct val="100000"/>
              </a:lnSpc>
              <a:spcBef>
                <a:spcPts val="3501"/>
              </a:spcBef>
              <a:buClr>
                <a:srgbClr val="000000"/>
              </a:buClr>
              <a:buSzPct val="75000"/>
              <a:buFont typeface="Avenir Next Regular"/>
              <a:buChar char="•"/>
            </a:pPr>
            <a:r>
              <a:rPr b="0" lang="pt-BR" sz="306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∊</a:t>
            </a:r>
            <a:r>
              <a:rPr b="0" lang="pt-BR" sz="306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-greedy policy versus exploration functions</a:t>
            </a:r>
            <a:endParaRPr b="0" lang="pt-BR" sz="3060" spc="-1" strike="noStrike">
              <a:latin typeface="Arial"/>
            </a:endParaRPr>
          </a:p>
          <a:p>
            <a:pPr marL="378000" indent="-376560">
              <a:lnSpc>
                <a:spcPct val="100000"/>
              </a:lnSpc>
              <a:spcBef>
                <a:spcPts val="3501"/>
              </a:spcBef>
              <a:buClr>
                <a:srgbClr val="000000"/>
              </a:buClr>
              <a:buSzPct val="75000"/>
              <a:buFont typeface="Avenir Next Regular"/>
              <a:buChar char="•"/>
            </a:pPr>
            <a:r>
              <a:rPr b="0" lang="pt-BR" sz="306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How to cope with large state-spaces</a:t>
            </a:r>
            <a:endParaRPr b="0" lang="pt-BR" sz="3060" spc="-1" strike="noStrike">
              <a:latin typeface="Arial"/>
            </a:endParaRPr>
          </a:p>
          <a:p>
            <a:pPr lvl="1" marL="755640" indent="-376560">
              <a:lnSpc>
                <a:spcPct val="100000"/>
              </a:lnSpc>
              <a:spcBef>
                <a:spcPts val="3501"/>
              </a:spcBef>
              <a:buClr>
                <a:srgbClr val="000000"/>
              </a:buClr>
              <a:buSzPct val="75000"/>
              <a:buFont typeface="Avenir Next Regular"/>
              <a:buChar char="•"/>
            </a:pPr>
            <a:r>
              <a:rPr b="0" lang="pt-BR" sz="306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Feature-based representation</a:t>
            </a:r>
            <a:endParaRPr b="0" lang="pt-BR" sz="3060" spc="-1" strike="noStrike">
              <a:latin typeface="Arial"/>
            </a:endParaRPr>
          </a:p>
          <a:p>
            <a:pPr lvl="1" marL="755640" indent="-376560">
              <a:lnSpc>
                <a:spcPct val="100000"/>
              </a:lnSpc>
              <a:spcBef>
                <a:spcPts val="3501"/>
              </a:spcBef>
              <a:buClr>
                <a:srgbClr val="000000"/>
              </a:buClr>
              <a:buSzPct val="75000"/>
              <a:buFont typeface="Avenir Next Regular"/>
              <a:buChar char="•"/>
            </a:pPr>
            <a:r>
              <a:rPr b="0" lang="pt-BR" sz="306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Function approximations</a:t>
            </a:r>
            <a:endParaRPr b="0" lang="pt-BR" sz="3060" spc="-1" strike="noStrike">
              <a:latin typeface="Arial"/>
            </a:endParaRPr>
          </a:p>
          <a:p>
            <a:pPr marL="378000" indent="-376560">
              <a:lnSpc>
                <a:spcPct val="100000"/>
              </a:lnSpc>
              <a:spcBef>
                <a:spcPts val="3501"/>
              </a:spcBef>
              <a:buClr>
                <a:srgbClr val="000000"/>
              </a:buClr>
              <a:buSzPct val="75000"/>
              <a:buFont typeface="Avenir Next Regular"/>
              <a:buChar char="•"/>
            </a:pPr>
            <a:r>
              <a:rPr b="0" lang="pt-BR" sz="306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How to generalize learning from current state to similar states</a:t>
            </a:r>
            <a:endParaRPr b="0" lang="pt-BR" sz="3060" spc="-1" strike="noStrike">
              <a:latin typeface="Arial"/>
            </a:endParaRPr>
          </a:p>
          <a:p>
            <a:pPr lvl="1" marL="755640" indent="-376560">
              <a:lnSpc>
                <a:spcPct val="100000"/>
              </a:lnSpc>
              <a:spcBef>
                <a:spcPts val="3501"/>
              </a:spcBef>
              <a:buClr>
                <a:srgbClr val="000000"/>
              </a:buClr>
              <a:buSzPct val="75000"/>
              <a:buFont typeface="Avenir Next Regular"/>
              <a:buChar char="•"/>
            </a:pPr>
            <a:r>
              <a:rPr b="0" lang="pt-BR" sz="306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Feature-based representation</a:t>
            </a:r>
            <a:endParaRPr b="0" lang="pt-BR" sz="3060" spc="-1" strike="noStrike">
              <a:latin typeface="Arial"/>
            </a:endParaRPr>
          </a:p>
        </p:txBody>
      </p:sp>
    </p:spTree>
  </p:cSld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406440" y="1905120"/>
            <a:ext cx="12190680" cy="594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Dynamic Programming</a:t>
            </a: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: Value function computes expected utility from current state</a:t>
            </a: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Bellman Optimality Equation 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markov decision process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395" name="Image" descr="Image"/>
          <p:cNvPicPr/>
          <p:nvPr/>
        </p:nvPicPr>
        <p:blipFill>
          <a:blip r:embed="rId1"/>
          <a:stretch/>
        </p:blipFill>
        <p:spPr>
          <a:xfrm>
            <a:off x="1892160" y="7409520"/>
            <a:ext cx="9218880" cy="1387440"/>
          </a:xfrm>
          <a:prstGeom prst="rect">
            <a:avLst/>
          </a:prstGeom>
          <a:ln w="12600">
            <a:noFill/>
          </a:ln>
        </p:spPr>
      </p:pic>
      <p:pic>
        <p:nvPicPr>
          <p:cNvPr id="396" name="Image" descr="Image"/>
          <p:cNvPicPr/>
          <p:nvPr/>
        </p:nvPicPr>
        <p:blipFill>
          <a:blip r:embed="rId2"/>
          <a:stretch/>
        </p:blipFill>
        <p:spPr>
          <a:xfrm>
            <a:off x="1765440" y="3407760"/>
            <a:ext cx="9472680" cy="25894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Image" descr="Image"/>
          <p:cNvPicPr/>
          <p:nvPr/>
        </p:nvPicPr>
        <p:blipFill>
          <a:blip r:embed="rId1"/>
          <a:stretch/>
        </p:blipFill>
        <p:spPr>
          <a:xfrm>
            <a:off x="7112160" y="901800"/>
            <a:ext cx="5484960" cy="7796520"/>
          </a:xfrm>
          <a:prstGeom prst="rect">
            <a:avLst/>
          </a:prstGeom>
          <a:ln>
            <a:noFill/>
          </a:ln>
        </p:spPr>
      </p:pic>
      <p:sp>
        <p:nvSpPr>
          <p:cNvPr id="1561" name="CustomShape 1"/>
          <p:cNvSpPr/>
          <p:nvPr/>
        </p:nvSpPr>
        <p:spPr>
          <a:xfrm>
            <a:off x="406440" y="901800"/>
            <a:ext cx="629784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bibliography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1562" name="CustomShape 2"/>
          <p:cNvSpPr/>
          <p:nvPr/>
        </p:nvSpPr>
        <p:spPr>
          <a:xfrm>
            <a:off x="406440" y="2108160"/>
            <a:ext cx="629784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04640" indent="-40320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55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Chapter 21 of  AIMA Book</a:t>
            </a:r>
            <a:endParaRPr b="0" lang="pt-BR" sz="2550" spc="-1" strike="noStrike">
              <a:latin typeface="Arial"/>
            </a:endParaRPr>
          </a:p>
          <a:p>
            <a:pPr marL="404640" indent="-40320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55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Notas de Aula da Prof. Anna Reali (EP-USP)</a:t>
            </a:r>
            <a:endParaRPr b="0" lang="pt-BR" sz="2550" spc="-1" strike="noStrike">
              <a:latin typeface="Arial"/>
            </a:endParaRPr>
          </a:p>
          <a:p>
            <a:pPr marL="404640" indent="-40320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55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Notas de Aula da Prof. Leliane (IME-USP)</a:t>
            </a:r>
            <a:endParaRPr b="0" lang="pt-BR" sz="2550" spc="-1" strike="noStrike">
              <a:latin typeface="Arial"/>
            </a:endParaRPr>
          </a:p>
          <a:p>
            <a:pPr marL="404640" indent="-40320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55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Notas de Aula do Prof. Edirlei de Lima (PUC-RJ)</a:t>
            </a:r>
            <a:endParaRPr b="0" lang="pt-BR" sz="2550" spc="-1" strike="noStrike">
              <a:latin typeface="Arial"/>
            </a:endParaRPr>
          </a:p>
          <a:p>
            <a:pPr marL="404640" indent="-40320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55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Lecture notes at ai.berkeley.edu</a:t>
            </a:r>
            <a:endParaRPr b="0" lang="pt-BR" sz="2550" spc="-1" strike="noStrike">
              <a:latin typeface="Arial"/>
            </a:endParaRPr>
          </a:p>
          <a:p>
            <a:pPr marL="404640" indent="-40320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255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Sutton &amp; Barto. Reinforcement Learning, 2nd edition</a:t>
            </a:r>
            <a:endParaRPr b="0" lang="pt-BR" sz="25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406440" y="1905120"/>
            <a:ext cx="12190680" cy="7648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35600" indent="-434160">
              <a:lnSpc>
                <a:spcPct val="100000"/>
              </a:lnSpc>
              <a:spcBef>
                <a:spcPts val="27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33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Bellman update</a:t>
            </a:r>
            <a:r>
              <a:rPr b="0" lang="pt-BR" sz="33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:</a:t>
            </a:r>
            <a:endParaRPr b="0" lang="pt-BR" sz="333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endParaRPr b="0" lang="pt-BR" sz="333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endParaRPr b="0" lang="pt-BR" sz="333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endParaRPr b="0" lang="pt-BR" sz="333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endParaRPr b="0" lang="pt-BR" sz="3330" spc="-1" strike="noStrike">
              <a:latin typeface="Arial"/>
            </a:endParaRPr>
          </a:p>
          <a:p>
            <a:pPr marL="435600" indent="-434160">
              <a:lnSpc>
                <a:spcPct val="100000"/>
              </a:lnSpc>
              <a:spcBef>
                <a:spcPts val="27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33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Value Iteration (VI)</a:t>
            </a:r>
            <a:r>
              <a:rPr b="0" lang="pt-BR" sz="33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: Start with arbitrary </a:t>
            </a:r>
            <a:r>
              <a:rPr b="0" i="1" lang="pt-BR" sz="3330" spc="-1" strike="noStrike">
                <a:solidFill>
                  <a:srgbClr val="222222"/>
                </a:solidFill>
                <a:latin typeface="Avenir Next Regular"/>
                <a:ea typeface="Avenir Next Regular"/>
              </a:rPr>
              <a:t>V</a:t>
            </a:r>
            <a:r>
              <a:rPr b="0" i="1" lang="pt-BR" sz="3329" spc="-1" strike="noStrike" baseline="31000">
                <a:solidFill>
                  <a:srgbClr val="222222"/>
                </a:solidFill>
                <a:latin typeface="Avenir Next Regular"/>
                <a:ea typeface="Avenir Next Regular"/>
              </a:rPr>
              <a:t>0</a:t>
            </a:r>
            <a:r>
              <a:rPr b="0" lang="pt-BR" sz="33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 and apply Bellman update until convergence</a:t>
            </a:r>
            <a:endParaRPr b="0" lang="pt-BR" sz="3330" spc="-1" strike="noStrike">
              <a:latin typeface="Arial"/>
            </a:endParaRPr>
          </a:p>
          <a:p>
            <a:pPr lvl="1" marL="871200" indent="-434160">
              <a:lnSpc>
                <a:spcPct val="100000"/>
              </a:lnSpc>
              <a:spcBef>
                <a:spcPts val="27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04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Synchronous VI </a:t>
            </a:r>
            <a:endParaRPr b="0" lang="pt-BR" sz="3040" spc="-1" strike="noStrike">
              <a:latin typeface="Arial"/>
            </a:endParaRPr>
          </a:p>
        </p:txBody>
      </p:sp>
      <p:sp>
        <p:nvSpPr>
          <p:cNvPr id="398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markov decision process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399" name="V_k+1_(s)_&amp;=_E_l.pdf" descr="V_k+1_(s)_&amp;=_E_l.pdf"/>
          <p:cNvPicPr/>
          <p:nvPr/>
        </p:nvPicPr>
        <p:blipFill>
          <a:blip r:embed="rId1"/>
          <a:stretch/>
        </p:blipFill>
        <p:spPr>
          <a:xfrm>
            <a:off x="1650960" y="2809440"/>
            <a:ext cx="9701280" cy="32752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7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406440" y="1905120"/>
            <a:ext cx="12190680" cy="610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18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Greedy policy for optimum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value function</a:t>
            </a: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01"/>
              </a:spcBef>
            </a:pPr>
            <a:endParaRPr b="0" lang="pt-BR" sz="3400" spc="-1" strike="noStrike">
              <a:latin typeface="Arial"/>
            </a:endParaRPr>
          </a:p>
          <a:p>
            <a:pPr marL="444600" indent="-443160">
              <a:lnSpc>
                <a:spcPct val="100000"/>
              </a:lnSpc>
              <a:spcBef>
                <a:spcPts val="2801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40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Greedy policy for optimum </a:t>
            </a:r>
            <a:r>
              <a:rPr b="0" lang="pt-BR" sz="3400" spc="-1" strike="noStrike">
                <a:solidFill>
                  <a:srgbClr val="e42832"/>
                </a:solidFill>
                <a:latin typeface="Avenir Next Medium"/>
                <a:ea typeface="Avenir Next Medium"/>
              </a:rPr>
              <a:t>Q-value function</a:t>
            </a:r>
            <a:endParaRPr b="0" lang="pt-BR" sz="3400" spc="-1" strike="noStrike">
              <a:latin typeface="Arial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Optimum policy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402" name="pi^*(s)_=_arg_ma.pdf" descr="pi^*(s)_=_arg_ma.pdf"/>
          <p:cNvPicPr/>
          <p:nvPr/>
        </p:nvPicPr>
        <p:blipFill>
          <a:blip r:embed="rId1"/>
          <a:stretch/>
        </p:blipFill>
        <p:spPr>
          <a:xfrm>
            <a:off x="1587600" y="4229280"/>
            <a:ext cx="9828360" cy="1293840"/>
          </a:xfrm>
          <a:prstGeom prst="rect">
            <a:avLst/>
          </a:prstGeom>
          <a:ln w="12600">
            <a:noFill/>
          </a:ln>
        </p:spPr>
      </p:pic>
      <p:pic>
        <p:nvPicPr>
          <p:cNvPr id="403" name="pi^*(s)_=_arg_ma.pdf" descr="pi^*(s)_=_arg_ma.pdf"/>
          <p:cNvPicPr/>
          <p:nvPr/>
        </p:nvPicPr>
        <p:blipFill>
          <a:blip r:embed="rId2"/>
          <a:stretch/>
        </p:blipFill>
        <p:spPr>
          <a:xfrm>
            <a:off x="4419720" y="7995960"/>
            <a:ext cx="4164120" cy="5486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406440" y="1905120"/>
            <a:ext cx="8400600" cy="7360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 marL="408960" indent="-40752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Idealized slot-machine makes for a pure game of chance</a:t>
            </a:r>
            <a:endParaRPr b="0" lang="pt-BR" sz="3130" spc="-1" strike="noStrike">
              <a:latin typeface="Arial"/>
            </a:endParaRPr>
          </a:p>
          <a:p>
            <a:pPr marL="408960" indent="-40752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Pulling the lever starts the game</a:t>
            </a:r>
            <a:endParaRPr b="0" lang="pt-BR" sz="3130" spc="-1" strike="noStrike">
              <a:latin typeface="Arial"/>
            </a:endParaRPr>
          </a:p>
          <a:p>
            <a:pPr lvl="1" marL="817920" indent="-40752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A matching combination of symbols rewards a known prize (Jackpot)</a:t>
            </a:r>
            <a:endParaRPr b="0" lang="pt-BR" sz="3130" spc="-1" strike="noStrike">
              <a:latin typeface="Arial"/>
            </a:endParaRPr>
          </a:p>
          <a:p>
            <a:pPr lvl="1" marL="817920" indent="-40752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Non-matching combinations give no rewards</a:t>
            </a:r>
            <a:endParaRPr b="0" lang="pt-BR" sz="3130" spc="-1" strike="noStrike">
              <a:latin typeface="Arial"/>
            </a:endParaRPr>
          </a:p>
          <a:p>
            <a:pPr lvl="1" marL="817920" indent="-407520">
              <a:lnSpc>
                <a:spcPct val="100000"/>
              </a:lnSpc>
              <a:spcBef>
                <a:spcPts val="2500"/>
              </a:spcBef>
              <a:buClr>
                <a:srgbClr val="34a5da"/>
              </a:buClr>
              <a:buSzPct val="105000"/>
              <a:buFont typeface="Avenir Next Regular"/>
              <a:buChar char="▸"/>
            </a:pPr>
            <a:r>
              <a:rPr b="0" lang="pt-BR" sz="3130" spc="-1" strike="noStrike">
                <a:solidFill>
                  <a:srgbClr val="222222"/>
                </a:solidFill>
                <a:latin typeface="Avenir Next Medium"/>
                <a:ea typeface="Avenir Next Medium"/>
              </a:rPr>
              <a:t>There is a fixed (but unknown to the gambler) probability of matching symbols independently of the initial configuration of the reels</a:t>
            </a:r>
            <a:endParaRPr b="0" lang="pt-BR" sz="3130" spc="-1" strike="noStrike">
              <a:latin typeface="Arial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406440" y="673200"/>
            <a:ext cx="12190680" cy="722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80000"/>
              </a:lnSpc>
              <a:spcBef>
                <a:spcPts val="2200"/>
              </a:spcBef>
            </a:pPr>
            <a:r>
              <a:rPr b="0" lang="pt-BR" sz="4800" spc="-1" strike="noStrike" cap="all">
                <a:solidFill>
                  <a:srgbClr val="34a5da"/>
                </a:solidFill>
                <a:latin typeface="DIN Condensed Bold"/>
                <a:ea typeface="DIN Condensed Bold"/>
              </a:rPr>
              <a:t>bandit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406" name="Image" descr="Image"/>
          <p:cNvPicPr/>
          <p:nvPr/>
        </p:nvPicPr>
        <p:blipFill>
          <a:blip r:embed="rId1"/>
          <a:stretch/>
        </p:blipFill>
        <p:spPr>
          <a:xfrm>
            <a:off x="9082080" y="2057760"/>
            <a:ext cx="3402000" cy="50785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Application>LibreOffice/6.3.5.2$Linux_X86_64 LibreOffice_project/30$Build-2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/>
  <dcterms:modified xsi:type="dcterms:W3CDTF">2020-06-02T10:45:08Z</dcterms:modified>
  <cp:revision>4</cp:revision>
  <dc:subject/>
  <dc:title/>
</cp:coreProperties>
</file>