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B0C3-C224-7548-A193-BFDBE5F3488C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85A2-847F-864F-A35E-8BC9AB474D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C87BF8-7998-0343-9E4D-A03FCFBEF49F}" type="slidenum">
              <a:rPr lang="pt-BR"/>
              <a:pPr/>
              <a:t>1</a:t>
            </a:fld>
            <a:endParaRPr lang="pt-B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D090AB-6D76-F049-A412-048672196DD4}" type="slidenum">
              <a:rPr lang="pt-BR"/>
              <a:pPr/>
              <a:t>12</a:t>
            </a:fld>
            <a:endParaRPr 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50B05A-4E0E-7540-A86A-305C32F23B45}" type="slidenum">
              <a:rPr lang="pt-BR"/>
              <a:pPr/>
              <a:t>13</a:t>
            </a:fld>
            <a:endParaRPr lang="pt-B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92594B0-02D9-8240-A693-A3CE2FFCF355}" type="slidenum">
              <a:rPr lang="pt-BR"/>
              <a:pPr/>
              <a:t>14</a:t>
            </a:fld>
            <a:endParaRPr lang="pt-B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7EB38E-2575-3B47-89E2-EE04946B7E49}" type="slidenum">
              <a:rPr lang="pt-BR"/>
              <a:pPr/>
              <a:t>15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262D7-BD82-4340-AF2D-36DA740EEB96}" type="slidenum">
              <a:rPr lang="pt-BR"/>
              <a:pPr/>
              <a:t>16</a:t>
            </a:fld>
            <a:endParaRPr lang="pt-B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09C319-21FB-7E46-B156-444F2110607E}" type="slidenum">
              <a:rPr lang="pt-BR"/>
              <a:pPr/>
              <a:t>17</a:t>
            </a:fld>
            <a:endParaRPr lang="pt-B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A7A21B-6FC9-954A-BE51-8B81F792BB44}" type="slidenum">
              <a:rPr lang="pt-BR"/>
              <a:pPr/>
              <a:t>18</a:t>
            </a:fld>
            <a:endParaRPr lang="pt-B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99B524-8DA1-FA4F-96ED-43D771F53FE6}" type="slidenum">
              <a:rPr lang="pt-BR"/>
              <a:pPr/>
              <a:t>19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3E1602-0A98-CF43-BC23-7F707BF39E88}" type="slidenum">
              <a:rPr lang="pt-BR"/>
              <a:pPr/>
              <a:t>2</a:t>
            </a:fld>
            <a:endParaRPr lang="pt-B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F5E760-E730-284F-BAE5-5A54835A9F53}" type="slidenum">
              <a:rPr lang="pt-BR"/>
              <a:pPr/>
              <a:t>3</a:t>
            </a:fld>
            <a:endParaRPr lang="pt-B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3974FA-FE98-A14E-BEBF-E6F7FD0F78C2}" type="slidenum">
              <a:rPr lang="pt-BR"/>
              <a:pPr/>
              <a:t>4</a:t>
            </a:fld>
            <a:endParaRPr lang="pt-B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965135-1A0F-2F4F-8C9E-FB3F513A4F30}" type="slidenum">
              <a:rPr lang="pt-BR"/>
              <a:pPr/>
              <a:t>5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88D9D0-A687-CB46-BA58-3C8C46D18D74}" type="slidenum">
              <a:rPr lang="pt-BR"/>
              <a:pPr/>
              <a:t>6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7E126-D49E-5C46-B736-74C84733050B}" type="slidenum">
              <a:rPr lang="pt-BR"/>
              <a:pPr/>
              <a:t>9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F2C128-D6E2-414F-91F7-4EDD2FF3ADE1}" type="slidenum">
              <a:rPr lang="pt-BR"/>
              <a:pPr/>
              <a:t>10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5FD6AC-1F9A-1940-A951-9537F556B4D8}" type="slidenum">
              <a:rPr lang="pt-BR"/>
              <a:pPr/>
              <a:t>11</a:t>
            </a:fld>
            <a:endParaRPr lang="pt-B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1A68AF-5B7A-B14C-B26B-7D725D7EDC8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spcBef>
          <a:spcPts val="30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61400" cy="908051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Comic Sans MS" charset="0"/>
              </a:rPr>
              <a:t>CAPA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908050"/>
            <a:ext cx="8966200" cy="57610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latin typeface="Comic Sans MS" charset="0"/>
              </a:rPr>
              <a:t> </a:t>
            </a:r>
            <a:r>
              <a:rPr lang="pt-BR" sz="2400" dirty="0">
                <a:latin typeface="Comic Sans MS" charset="0"/>
              </a:rPr>
              <a:t>UNIVERSIDADE  DE SÃO PAULO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FACULDADE DE ECONOMIA, ADMINISTRAÇÃO E CONTABILIDADE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DEPARTAMENTO DE ADMINISTRAÇÃO [letra 12]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NOME DO ALUNO [12]</a:t>
            </a: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latin typeface="Comic Sans MS" charset="0"/>
              </a:rPr>
              <a:t>Título [Letra 12]</a:t>
            </a: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Ribeirão Preto [12]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2016 [12]</a:t>
            </a:r>
          </a:p>
        </p:txBody>
      </p:sp>
    </p:spTree>
    <p:extLst>
      <p:ext uri="{BB962C8B-B14F-4D97-AF65-F5344CB8AC3E}">
        <p14:creationId xmlns:p14="http://schemas.microsoft.com/office/powerpoint/2010/main" val="346782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47638"/>
            <a:ext cx="8596313" cy="1568451"/>
          </a:xfrm>
        </p:spPr>
        <p:txBody>
          <a:bodyPr/>
          <a:lstStyle/>
          <a:p>
            <a:pPr eaLnBrk="1" hangingPunct="1"/>
            <a:r>
              <a:rPr lang="pt-BR" sz="3200" b="1" dirty="0">
                <a:latin typeface="Times New Roman" charset="0"/>
                <a:cs typeface="Times New Roman" charset="0"/>
              </a:rPr>
              <a:t>Detalhamento do Modelo da Pesquisa </a:t>
            </a:r>
            <a:r>
              <a:rPr lang="pt-BR" sz="32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(quantitativa)</a:t>
            </a:r>
            <a:r>
              <a:rPr lang="pt-BR" sz="3200" dirty="0">
                <a:solidFill>
                  <a:srgbClr val="FF0000"/>
                </a:solidFill>
                <a:latin typeface="Times New Roman" charset="0"/>
              </a:rPr>
              <a:t> </a:t>
            </a:r>
            <a:endParaRPr lang="pt-BR" sz="3200" b="1" dirty="0">
              <a:latin typeface="Times New Roman" charset="0"/>
              <a:cs typeface="Times New Roman" charset="0"/>
            </a:endParaRPr>
          </a:p>
        </p:txBody>
      </p:sp>
      <p:grpSp>
        <p:nvGrpSpPr>
          <p:cNvPr id="12291" name="Group 16"/>
          <p:cNvGrpSpPr>
            <a:grpSpLocks/>
          </p:cNvGrpSpPr>
          <p:nvPr/>
        </p:nvGrpSpPr>
        <p:grpSpPr bwMode="auto">
          <a:xfrm>
            <a:off x="392113" y="1339850"/>
            <a:ext cx="1695450" cy="257175"/>
            <a:chOff x="0" y="0"/>
            <a:chExt cx="442" cy="384"/>
          </a:xfrm>
        </p:grpSpPr>
        <p:sp>
          <p:nvSpPr>
            <p:cNvPr id="12326" name="Rectangle 3"/>
            <p:cNvSpPr>
              <a:spLocks noChangeArrowheads="1"/>
            </p:cNvSpPr>
            <p:nvPr/>
          </p:nvSpPr>
          <p:spPr bwMode="auto">
            <a:xfrm>
              <a:off x="28" y="0"/>
              <a:ext cx="38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442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2087563" y="1339850"/>
            <a:ext cx="5373687" cy="257175"/>
            <a:chOff x="442" y="0"/>
            <a:chExt cx="1400" cy="384"/>
          </a:xfrm>
        </p:grpSpPr>
        <p:sp>
          <p:nvSpPr>
            <p:cNvPr id="12324" name="Rectangle 4"/>
            <p:cNvSpPr>
              <a:spLocks noChangeArrowheads="1"/>
            </p:cNvSpPr>
            <p:nvPr/>
          </p:nvSpPr>
          <p:spPr bwMode="auto">
            <a:xfrm>
              <a:off x="470" y="0"/>
              <a:ext cx="134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5" name="Rectangle 17"/>
            <p:cNvSpPr>
              <a:spLocks noChangeArrowheads="1"/>
            </p:cNvSpPr>
            <p:nvPr/>
          </p:nvSpPr>
          <p:spPr bwMode="auto">
            <a:xfrm>
              <a:off x="442" y="0"/>
              <a:ext cx="1400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7461250" y="1339850"/>
            <a:ext cx="1519238" cy="257175"/>
            <a:chOff x="1842" y="0"/>
            <a:chExt cx="396" cy="384"/>
          </a:xfrm>
        </p:grpSpPr>
        <p:sp>
          <p:nvSpPr>
            <p:cNvPr id="12322" name="Rectangle 5"/>
            <p:cNvSpPr>
              <a:spLocks noChangeArrowheads="1"/>
            </p:cNvSpPr>
            <p:nvPr/>
          </p:nvSpPr>
          <p:spPr bwMode="auto">
            <a:xfrm>
              <a:off x="1870" y="0"/>
              <a:ext cx="34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3" name="Rectangle 19"/>
            <p:cNvSpPr>
              <a:spLocks noChangeArrowheads="1"/>
            </p:cNvSpPr>
            <p:nvPr/>
          </p:nvSpPr>
          <p:spPr bwMode="auto">
            <a:xfrm>
              <a:off x="1842" y="0"/>
              <a:ext cx="396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4" name="Group 22"/>
          <p:cNvGrpSpPr>
            <a:grpSpLocks/>
          </p:cNvGrpSpPr>
          <p:nvPr/>
        </p:nvGrpSpPr>
        <p:grpSpPr bwMode="auto">
          <a:xfrm>
            <a:off x="392113" y="1600200"/>
            <a:ext cx="1695450" cy="346075"/>
            <a:chOff x="0" y="384"/>
            <a:chExt cx="442" cy="442"/>
          </a:xfrm>
        </p:grpSpPr>
        <p:sp>
          <p:nvSpPr>
            <p:cNvPr id="12320" name="Rectangle 6"/>
            <p:cNvSpPr>
              <a:spLocks noChangeArrowheads="1"/>
            </p:cNvSpPr>
            <p:nvPr/>
          </p:nvSpPr>
          <p:spPr bwMode="auto">
            <a:xfrm>
              <a:off x="28" y="384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1" name="Rectangle 21"/>
            <p:cNvSpPr>
              <a:spLocks noChangeArrowheads="1"/>
            </p:cNvSpPr>
            <p:nvPr/>
          </p:nvSpPr>
          <p:spPr bwMode="auto">
            <a:xfrm>
              <a:off x="0" y="384"/>
              <a:ext cx="442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5" name="Group 24"/>
          <p:cNvGrpSpPr>
            <a:grpSpLocks/>
          </p:cNvGrpSpPr>
          <p:nvPr/>
        </p:nvGrpSpPr>
        <p:grpSpPr bwMode="auto">
          <a:xfrm>
            <a:off x="2087563" y="1600200"/>
            <a:ext cx="5373687" cy="346075"/>
            <a:chOff x="442" y="384"/>
            <a:chExt cx="1400" cy="442"/>
          </a:xfrm>
        </p:grpSpPr>
        <p:sp>
          <p:nvSpPr>
            <p:cNvPr id="12318" name="Rectangle 7"/>
            <p:cNvSpPr>
              <a:spLocks noChangeArrowheads="1"/>
            </p:cNvSpPr>
            <p:nvPr/>
          </p:nvSpPr>
          <p:spPr bwMode="auto">
            <a:xfrm>
              <a:off x="470" y="3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ESPECIFICAÇÃO 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9" name="Rectangle 23"/>
            <p:cNvSpPr>
              <a:spLocks noChangeArrowheads="1"/>
            </p:cNvSpPr>
            <p:nvPr/>
          </p:nvSpPr>
          <p:spPr bwMode="auto">
            <a:xfrm>
              <a:off x="442" y="384"/>
              <a:ext cx="1400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6" name="Group 26"/>
          <p:cNvGrpSpPr>
            <a:grpSpLocks/>
          </p:cNvGrpSpPr>
          <p:nvPr/>
        </p:nvGrpSpPr>
        <p:grpSpPr bwMode="auto">
          <a:xfrm>
            <a:off x="7461250" y="1600200"/>
            <a:ext cx="1519238" cy="346075"/>
            <a:chOff x="1842" y="384"/>
            <a:chExt cx="396" cy="442"/>
          </a:xfrm>
        </p:grpSpPr>
        <p:sp>
          <p:nvSpPr>
            <p:cNvPr id="12316" name="Rectangle 8"/>
            <p:cNvSpPr>
              <a:spLocks noChangeArrowheads="1"/>
            </p:cNvSpPr>
            <p:nvPr/>
          </p:nvSpPr>
          <p:spPr bwMode="auto">
            <a:xfrm>
              <a:off x="1870" y="384"/>
              <a:ext cx="3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Variáveis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7" name="Rectangle 25"/>
            <p:cNvSpPr>
              <a:spLocks noChangeArrowheads="1"/>
            </p:cNvSpPr>
            <p:nvPr/>
          </p:nvSpPr>
          <p:spPr bwMode="auto">
            <a:xfrm>
              <a:off x="1842" y="384"/>
              <a:ext cx="396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7" name="Group 28"/>
          <p:cNvGrpSpPr>
            <a:grpSpLocks/>
          </p:cNvGrpSpPr>
          <p:nvPr/>
        </p:nvGrpSpPr>
        <p:grpSpPr bwMode="auto">
          <a:xfrm>
            <a:off x="392113" y="1905000"/>
            <a:ext cx="1695450" cy="2590800"/>
            <a:chOff x="0" y="826"/>
            <a:chExt cx="442" cy="1058"/>
          </a:xfrm>
        </p:grpSpPr>
        <p:sp>
          <p:nvSpPr>
            <p:cNvPr id="12314" name="Rectangle 9"/>
            <p:cNvSpPr>
              <a:spLocks noChangeArrowheads="1"/>
            </p:cNvSpPr>
            <p:nvPr/>
          </p:nvSpPr>
          <p:spPr bwMode="auto">
            <a:xfrm>
              <a:off x="28" y="826"/>
              <a:ext cx="386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Perfil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0" y="826"/>
              <a:ext cx="442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8" name="Group 30"/>
          <p:cNvGrpSpPr>
            <a:grpSpLocks/>
          </p:cNvGrpSpPr>
          <p:nvPr/>
        </p:nvGrpSpPr>
        <p:grpSpPr bwMode="auto">
          <a:xfrm>
            <a:off x="2087563" y="1905000"/>
            <a:ext cx="5373687" cy="2590800"/>
            <a:chOff x="442" y="826"/>
            <a:chExt cx="1400" cy="1058"/>
          </a:xfrm>
        </p:grpSpPr>
        <p:sp>
          <p:nvSpPr>
            <p:cNvPr id="12312" name="Rectangle 10"/>
            <p:cNvSpPr>
              <a:spLocks noChangeArrowheads="1"/>
            </p:cNvSpPr>
            <p:nvPr/>
          </p:nvSpPr>
          <p:spPr bwMode="auto">
            <a:xfrm>
              <a:off x="470" y="826"/>
              <a:ext cx="1344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indent="288925" algn="just"/>
              <a:r>
                <a:rPr lang="pt-BR" sz="1600">
                  <a:latin typeface="Times New Roman" charset="0"/>
                  <a:cs typeface="Times New Roman" charset="0"/>
                </a:rPr>
                <a:t>Faixa etária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Área de atuação na empresa 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Cargo que ocupa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no atual cargo,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Escolaridade: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Cursos realizados: superior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Especialização lato sensu e/ou MBA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Mestrado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Doutorado</a:t>
              </a:r>
            </a:p>
            <a:p>
              <a:pPr indent="288925"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3" name="Rectangle 29"/>
            <p:cNvSpPr>
              <a:spLocks noChangeArrowheads="1"/>
            </p:cNvSpPr>
            <p:nvPr/>
          </p:nvSpPr>
          <p:spPr bwMode="auto">
            <a:xfrm>
              <a:off x="442" y="826"/>
              <a:ext cx="1400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9" name="Group 32"/>
          <p:cNvGrpSpPr>
            <a:grpSpLocks/>
          </p:cNvGrpSpPr>
          <p:nvPr/>
        </p:nvGrpSpPr>
        <p:grpSpPr bwMode="auto">
          <a:xfrm>
            <a:off x="7461250" y="1905000"/>
            <a:ext cx="1519238" cy="2590800"/>
            <a:chOff x="1842" y="826"/>
            <a:chExt cx="396" cy="1058"/>
          </a:xfrm>
        </p:grpSpPr>
        <p:sp>
          <p:nvSpPr>
            <p:cNvPr id="12310" name="Rectangle 11"/>
            <p:cNvSpPr>
              <a:spLocks noChangeArrowheads="1"/>
            </p:cNvSpPr>
            <p:nvPr/>
          </p:nvSpPr>
          <p:spPr bwMode="auto">
            <a:xfrm>
              <a:off x="1870" y="826"/>
              <a:ext cx="340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pt-BR" sz="1600">
                  <a:latin typeface="Times New Roman" charset="0"/>
                  <a:cs typeface="Times New Roman" charset="0"/>
                </a:rPr>
                <a:t> V50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V51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V52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V53 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V54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V55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V56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V57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V58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V59</a:t>
              </a:r>
            </a:p>
            <a:p>
              <a:pPr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1" name="Rectangle 31"/>
            <p:cNvSpPr>
              <a:spLocks noChangeArrowheads="1"/>
            </p:cNvSpPr>
            <p:nvPr/>
          </p:nvSpPr>
          <p:spPr bwMode="auto">
            <a:xfrm>
              <a:off x="1842" y="826"/>
              <a:ext cx="396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0" name="Group 34"/>
          <p:cNvGrpSpPr>
            <a:grpSpLocks/>
          </p:cNvGrpSpPr>
          <p:nvPr/>
        </p:nvGrpSpPr>
        <p:grpSpPr bwMode="auto">
          <a:xfrm>
            <a:off x="392113" y="4498975"/>
            <a:ext cx="1695450" cy="1901825"/>
            <a:chOff x="0" y="1884"/>
            <a:chExt cx="442" cy="750"/>
          </a:xfrm>
        </p:grpSpPr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>
              <a:off x="28" y="1884"/>
              <a:ext cx="38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9" name="Rectangle 33"/>
            <p:cNvSpPr>
              <a:spLocks noChangeArrowheads="1"/>
            </p:cNvSpPr>
            <p:nvPr/>
          </p:nvSpPr>
          <p:spPr bwMode="auto">
            <a:xfrm>
              <a:off x="0" y="1884"/>
              <a:ext cx="442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1" name="Group 36"/>
          <p:cNvGrpSpPr>
            <a:grpSpLocks/>
          </p:cNvGrpSpPr>
          <p:nvPr/>
        </p:nvGrpSpPr>
        <p:grpSpPr bwMode="auto">
          <a:xfrm>
            <a:off x="2087563" y="4498975"/>
            <a:ext cx="5373687" cy="1901825"/>
            <a:chOff x="442" y="1884"/>
            <a:chExt cx="1400" cy="750"/>
          </a:xfrm>
        </p:grpSpPr>
        <p:sp>
          <p:nvSpPr>
            <p:cNvPr id="12306" name="Rectangle 13"/>
            <p:cNvSpPr>
              <a:spLocks noChangeArrowheads="1"/>
            </p:cNvSpPr>
            <p:nvPr/>
          </p:nvSpPr>
          <p:spPr bwMode="auto">
            <a:xfrm>
              <a:off x="470" y="1884"/>
              <a:ext cx="13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Opinião sobre a realização de cooperação com a  universidade para desenvolvimento tecnológico: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Visão mais ampla, sobre a cooperação com a  universidade para desenvolvimento tecnológico: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7" name="Rectangle 35"/>
            <p:cNvSpPr>
              <a:spLocks noChangeArrowheads="1"/>
            </p:cNvSpPr>
            <p:nvPr/>
          </p:nvSpPr>
          <p:spPr bwMode="auto">
            <a:xfrm>
              <a:off x="442" y="1884"/>
              <a:ext cx="1400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2" name="Group 38"/>
          <p:cNvGrpSpPr>
            <a:grpSpLocks/>
          </p:cNvGrpSpPr>
          <p:nvPr/>
        </p:nvGrpSpPr>
        <p:grpSpPr bwMode="auto">
          <a:xfrm>
            <a:off x="7461250" y="4498975"/>
            <a:ext cx="1519238" cy="1901825"/>
            <a:chOff x="1842" y="1884"/>
            <a:chExt cx="396" cy="750"/>
          </a:xfrm>
        </p:grpSpPr>
        <p:sp>
          <p:nvSpPr>
            <p:cNvPr id="12304" name="Rectangle 14"/>
            <p:cNvSpPr>
              <a:spLocks noChangeArrowheads="1"/>
            </p:cNvSpPr>
            <p:nvPr/>
          </p:nvSpPr>
          <p:spPr bwMode="auto">
            <a:xfrm>
              <a:off x="1870" y="1884"/>
              <a:ext cx="34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V60 à V77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V78 à V102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5" name="Rectangle 37"/>
            <p:cNvSpPr>
              <a:spLocks noChangeArrowheads="1"/>
            </p:cNvSpPr>
            <p:nvPr/>
          </p:nvSpPr>
          <p:spPr bwMode="auto">
            <a:xfrm>
              <a:off x="1842" y="1884"/>
              <a:ext cx="396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2303" name="Rectangle 40"/>
          <p:cNvSpPr>
            <a:spLocks noChangeArrowheads="1"/>
          </p:cNvSpPr>
          <p:nvPr/>
        </p:nvSpPr>
        <p:spPr bwMode="auto">
          <a:xfrm>
            <a:off x="381000" y="1333500"/>
            <a:ext cx="8610600" cy="55245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87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3.4 PLANO AMOSTRAL </a:t>
            </a:r>
            <a:r>
              <a:rPr lang="pt-BR" sz="240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O universo deste estudo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Características da amostra </a:t>
            </a:r>
          </a:p>
          <a:p>
            <a:pPr eaLnBrk="1" hangingPunct="1">
              <a:lnSpc>
                <a:spcPct val="90000"/>
              </a:lnSpc>
            </a:pPr>
            <a:endParaRPr lang="pt-BR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>
                <a:latin typeface="Comic Sans MS" charset="0"/>
              </a:rPr>
              <a:t>3.5 COLETA DE DADOS: MÉTODO E INSTRUMENTO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3.5.1 Tipos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dados primários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dados secundários: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3.5.2 Técnicas de coleta e análise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3.5.2.1 Análise discriminante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3.5.2.2 Análise de cluster</a:t>
            </a:r>
            <a:r>
              <a:rPr lang="en-US">
                <a:latin typeface="Comic Sans MS" charset="0"/>
              </a:rPr>
              <a:t>  (ou análise de conteúdo, quando pesquisa qualitativa)</a:t>
            </a:r>
            <a:endParaRPr lang="pt-BR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b="1">
                <a:latin typeface="Comic Sans MS" charset="0"/>
              </a:rPr>
              <a:t>3.5.3 Questionário</a:t>
            </a:r>
            <a:r>
              <a:rPr lang="en-US" sz="2400" b="1">
                <a:latin typeface="Comic Sans MS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(quanti) </a:t>
            </a:r>
            <a:r>
              <a:rPr lang="en-US" sz="2400" b="1">
                <a:latin typeface="Comic Sans MS" charset="0"/>
              </a:rPr>
              <a:t>e/ou Roteiro de entrevista </a:t>
            </a:r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(quali)</a:t>
            </a:r>
            <a:endParaRPr lang="pt-BR" sz="2400" b="1">
              <a:solidFill>
                <a:srgbClr val="FF0000"/>
              </a:solidFill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4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7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28800"/>
            <a:ext cx="7583487" cy="46482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3.6 ETAPAS DA PESQUISA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 COLETA E CRÍTICA DOS DADOS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sz="1200" dirty="0">
              <a:latin typeface="Comic Sans MS" charset="0"/>
            </a:endParaRP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ESTA PARTE É ESCRITA SOMENTE DEPOIS QUE A PESQUISA É CONCLUIDA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Detalhamento do processo de coleta de dados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foi realizado, follow-up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Análise de coerência interna do questionário, reenvio,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descarte,etc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.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foi elaborada a tabela com os dados a serem analisados</a:t>
            </a:r>
          </a:p>
          <a:p>
            <a:pPr marL="800100" lvl="2" indent="0" eaLnBrk="1" hangingPunct="1">
              <a:lnSpc>
                <a:spcPct val="90000"/>
              </a:lnSpc>
              <a:buNone/>
            </a:pPr>
            <a:endParaRPr lang="pt-BR" dirty="0">
              <a:solidFill>
                <a:schemeClr val="accent2">
                  <a:lumMod val="75000"/>
                </a:schemeClr>
              </a:solidFill>
              <a:latin typeface="Comic Sans MS" charset="0"/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3.7.1 A Matriz de dados </a:t>
            </a:r>
            <a:r>
              <a:rPr lang="pt-BR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Natureza dos dados gerados (</a:t>
            </a:r>
            <a:r>
              <a:rPr lang="pt-BR" dirty="0">
                <a:latin typeface="Comic Sans MS" charset="0"/>
                <a:cs typeface="Times New Roman" charset="0"/>
              </a:rPr>
              <a:t>respostas</a:t>
            </a:r>
            <a:r>
              <a:rPr lang="pt-BR" dirty="0">
                <a:latin typeface="Times New Roman" charset="0"/>
                <a:cs typeface="Times New Roman" charset="0"/>
              </a:rPr>
              <a:t> a</a:t>
            </a:r>
            <a:r>
              <a:rPr lang="pt-BR" dirty="0">
                <a:latin typeface="Comic Sans MS" charset="0"/>
                <a:cs typeface="Times New Roman" charset="0"/>
              </a:rPr>
              <a:t>bertas e fechadas</a:t>
            </a:r>
            <a:r>
              <a:rPr lang="pt-BR" dirty="0">
                <a:latin typeface="Comic Sans MS" charset="0"/>
              </a:rPr>
              <a:t>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Detalhamento das escalas utilizadas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dirty="0">
              <a:latin typeface="Comic Sans MS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6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17525" y="158750"/>
            <a:ext cx="8596313" cy="701675"/>
          </a:xfrm>
        </p:spPr>
        <p:txBody>
          <a:bodyPr/>
          <a:lstStyle/>
          <a:p>
            <a:pPr eaLnBrk="1" hangingPunct="1"/>
            <a:r>
              <a:rPr lang="pt-BR" sz="2000">
                <a:latin typeface="Comic Sans MS" charset="0"/>
                <a:cs typeface="Times New Roman" charset="0"/>
              </a:rPr>
              <a:t>Apresentação das escalas assumidas como intervalares utilizadas na pesquisa</a:t>
            </a:r>
            <a:r>
              <a:rPr lang="pt-BR" sz="2000">
                <a:latin typeface="Comic Sans MS" charset="0"/>
              </a:rPr>
              <a:t> </a:t>
            </a:r>
          </a:p>
        </p:txBody>
      </p:sp>
      <p:grpSp>
        <p:nvGrpSpPr>
          <p:cNvPr id="15363" name="Group 1074"/>
          <p:cNvGrpSpPr>
            <a:grpSpLocks/>
          </p:cNvGrpSpPr>
          <p:nvPr/>
        </p:nvGrpSpPr>
        <p:grpSpPr bwMode="auto">
          <a:xfrm>
            <a:off x="160338" y="995363"/>
            <a:ext cx="8975725" cy="5786437"/>
            <a:chOff x="101" y="531"/>
            <a:chExt cx="5654" cy="3645"/>
          </a:xfrm>
        </p:grpSpPr>
        <p:grpSp>
          <p:nvGrpSpPr>
            <p:cNvPr id="15367" name="Group 1042"/>
            <p:cNvGrpSpPr>
              <a:grpSpLocks/>
            </p:cNvGrpSpPr>
            <p:nvPr/>
          </p:nvGrpSpPr>
          <p:grpSpPr bwMode="auto">
            <a:xfrm>
              <a:off x="101" y="531"/>
              <a:ext cx="898" cy="417"/>
              <a:chOff x="0" y="0"/>
              <a:chExt cx="594" cy="403"/>
            </a:xfrm>
          </p:grpSpPr>
          <p:sp>
            <p:nvSpPr>
              <p:cNvPr id="15407" name="Rectangle 1027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Perguntas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8" name="Rectangle 10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8" name="Group 1044"/>
            <p:cNvGrpSpPr>
              <a:grpSpLocks/>
            </p:cNvGrpSpPr>
            <p:nvPr/>
          </p:nvGrpSpPr>
          <p:grpSpPr bwMode="auto">
            <a:xfrm>
              <a:off x="999" y="531"/>
              <a:ext cx="4756" cy="417"/>
              <a:chOff x="594" y="0"/>
              <a:chExt cx="3145" cy="403"/>
            </a:xfrm>
          </p:grpSpPr>
          <p:sp>
            <p:nvSpPr>
              <p:cNvPr id="15405" name="Rectangle 1028"/>
              <p:cNvSpPr>
                <a:spLocks noChangeArrowheads="1"/>
              </p:cNvSpPr>
              <p:nvPr/>
            </p:nvSpPr>
            <p:spPr bwMode="auto">
              <a:xfrm>
                <a:off x="622" y="0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Escalas Utilizadas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6" name="Rectangle 1043"/>
              <p:cNvSpPr>
                <a:spLocks noChangeArrowheads="1"/>
              </p:cNvSpPr>
              <p:nvPr/>
            </p:nvSpPr>
            <p:spPr bwMode="auto">
              <a:xfrm>
                <a:off x="594" y="0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9" name="Group 1046"/>
            <p:cNvGrpSpPr>
              <a:grpSpLocks/>
            </p:cNvGrpSpPr>
            <p:nvPr/>
          </p:nvGrpSpPr>
          <p:grpSpPr bwMode="auto">
            <a:xfrm>
              <a:off x="101" y="948"/>
              <a:ext cx="898" cy="540"/>
              <a:chOff x="0" y="403"/>
              <a:chExt cx="594" cy="748"/>
            </a:xfrm>
          </p:grpSpPr>
          <p:sp>
            <p:nvSpPr>
              <p:cNvPr id="15403" name="Rectangle 10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538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1.11, 1.14,   3.4,   3.6,  3.7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4" name="Rectangle 10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594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0" name="Group 1048"/>
            <p:cNvGrpSpPr>
              <a:grpSpLocks/>
            </p:cNvGrpSpPr>
            <p:nvPr/>
          </p:nvGrpSpPr>
          <p:grpSpPr bwMode="auto">
            <a:xfrm>
              <a:off x="999" y="948"/>
              <a:ext cx="4756" cy="540"/>
              <a:chOff x="594" y="403"/>
              <a:chExt cx="3145" cy="748"/>
            </a:xfrm>
          </p:grpSpPr>
          <p:sp>
            <p:nvSpPr>
              <p:cNvPr id="15401" name="Rectangle 1030"/>
              <p:cNvSpPr>
                <a:spLocks noChangeArrowheads="1"/>
              </p:cNvSpPr>
              <p:nvPr/>
            </p:nvSpPr>
            <p:spPr bwMode="auto">
              <a:xfrm>
                <a:off x="622" y="403"/>
                <a:ext cx="308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Nenhuma (NH)         2= Muito Pouca (MP)                       3= Pouca(P)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4=Elevada (E)  	           5=Muita Elevada (ME)            	6=Total(T)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2" name="Rectangle 1047"/>
              <p:cNvSpPr>
                <a:spLocks noChangeArrowheads="1"/>
              </p:cNvSpPr>
              <p:nvPr/>
            </p:nvSpPr>
            <p:spPr bwMode="auto">
              <a:xfrm>
                <a:off x="594" y="403"/>
                <a:ext cx="3145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1" name="Group 1050"/>
            <p:cNvGrpSpPr>
              <a:grpSpLocks/>
            </p:cNvGrpSpPr>
            <p:nvPr/>
          </p:nvGrpSpPr>
          <p:grpSpPr bwMode="auto">
            <a:xfrm>
              <a:off x="101" y="1488"/>
              <a:ext cx="898" cy="487"/>
              <a:chOff x="0" y="1151"/>
              <a:chExt cx="594" cy="518"/>
            </a:xfrm>
          </p:grpSpPr>
          <p:sp>
            <p:nvSpPr>
              <p:cNvPr id="15399" name="Rectangle 1031"/>
              <p:cNvSpPr>
                <a:spLocks noChangeArrowheads="1"/>
              </p:cNvSpPr>
              <p:nvPr/>
            </p:nvSpPr>
            <p:spPr bwMode="auto">
              <a:xfrm>
                <a:off x="28" y="1151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2.8  e  2.9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0" name="Rectangle 104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2" name="Group 1052"/>
            <p:cNvGrpSpPr>
              <a:grpSpLocks/>
            </p:cNvGrpSpPr>
            <p:nvPr/>
          </p:nvGrpSpPr>
          <p:grpSpPr bwMode="auto">
            <a:xfrm>
              <a:off x="999" y="1488"/>
              <a:ext cx="1593" cy="487"/>
              <a:chOff x="594" y="1151"/>
              <a:chExt cx="1816" cy="518"/>
            </a:xfrm>
          </p:grpSpPr>
          <p:sp>
            <p:nvSpPr>
              <p:cNvPr id="15397" name="Rectangle 1032"/>
              <p:cNvSpPr>
                <a:spLocks noChangeArrowheads="1"/>
              </p:cNvSpPr>
              <p:nvPr/>
            </p:nvSpPr>
            <p:spPr bwMode="auto">
              <a:xfrm>
                <a:off x="622" y="1151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DISCORDÂNCIA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8" name="Rectangle 1051"/>
              <p:cNvSpPr>
                <a:spLocks noChangeArrowheads="1"/>
              </p:cNvSpPr>
              <p:nvPr/>
            </p:nvSpPr>
            <p:spPr bwMode="auto">
              <a:xfrm>
                <a:off x="594" y="1151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3" name="Group 1054"/>
            <p:cNvGrpSpPr>
              <a:grpSpLocks/>
            </p:cNvGrpSpPr>
            <p:nvPr/>
          </p:nvGrpSpPr>
          <p:grpSpPr bwMode="auto">
            <a:xfrm>
              <a:off x="2592" y="1488"/>
              <a:ext cx="3163" cy="487"/>
              <a:chOff x="2410" y="1151"/>
              <a:chExt cx="1329" cy="518"/>
            </a:xfrm>
          </p:grpSpPr>
          <p:sp>
            <p:nvSpPr>
              <p:cNvPr id="15395" name="Rectangle 103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6" name="Rectangle 105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4" name="Group 1056"/>
            <p:cNvGrpSpPr>
              <a:grpSpLocks/>
            </p:cNvGrpSpPr>
            <p:nvPr/>
          </p:nvGrpSpPr>
          <p:grpSpPr bwMode="auto">
            <a:xfrm>
              <a:off x="101" y="1975"/>
              <a:ext cx="898" cy="585"/>
              <a:chOff x="0" y="1669"/>
              <a:chExt cx="594" cy="518"/>
            </a:xfrm>
          </p:grpSpPr>
          <p:sp>
            <p:nvSpPr>
              <p:cNvPr id="15393" name="Rectangle 1034"/>
              <p:cNvSpPr>
                <a:spLocks noChangeArrowheads="1"/>
              </p:cNvSpPr>
              <p:nvPr/>
            </p:nvSpPr>
            <p:spPr bwMode="auto">
              <a:xfrm>
                <a:off x="28" y="1669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4" name="Rectangle 1055"/>
              <p:cNvSpPr>
                <a:spLocks noChangeArrowheads="1"/>
              </p:cNvSpPr>
              <p:nvPr/>
            </p:nvSpPr>
            <p:spPr bwMode="auto">
              <a:xfrm>
                <a:off x="0" y="1669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5" name="Group 1058"/>
            <p:cNvGrpSpPr>
              <a:grpSpLocks/>
            </p:cNvGrpSpPr>
            <p:nvPr/>
          </p:nvGrpSpPr>
          <p:grpSpPr bwMode="auto">
            <a:xfrm>
              <a:off x="999" y="1975"/>
              <a:ext cx="1593" cy="585"/>
              <a:chOff x="594" y="1669"/>
              <a:chExt cx="1816" cy="518"/>
            </a:xfrm>
          </p:grpSpPr>
          <p:sp>
            <p:nvSpPr>
              <p:cNvPr id="15391" name="Rectangle 1035"/>
              <p:cNvSpPr>
                <a:spLocks noChangeArrowheads="1"/>
              </p:cNvSpPr>
              <p:nvPr/>
            </p:nvSpPr>
            <p:spPr bwMode="auto">
              <a:xfrm>
                <a:off x="622" y="1669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CONCORDÂNCIA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2" name="Rectangle 1057"/>
              <p:cNvSpPr>
                <a:spLocks noChangeArrowheads="1"/>
              </p:cNvSpPr>
              <p:nvPr/>
            </p:nvSpPr>
            <p:spPr bwMode="auto">
              <a:xfrm>
                <a:off x="594" y="1669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6" name="Group 1060"/>
            <p:cNvGrpSpPr>
              <a:grpSpLocks/>
            </p:cNvGrpSpPr>
            <p:nvPr/>
          </p:nvGrpSpPr>
          <p:grpSpPr bwMode="auto">
            <a:xfrm>
              <a:off x="2592" y="1975"/>
              <a:ext cx="3163" cy="585"/>
              <a:chOff x="2410" y="1669"/>
              <a:chExt cx="1329" cy="518"/>
            </a:xfrm>
          </p:grpSpPr>
          <p:sp>
            <p:nvSpPr>
              <p:cNvPr id="15389" name="Rectangle 1036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0" name="Rectangle 1059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7" name="Group 1062"/>
            <p:cNvGrpSpPr>
              <a:grpSpLocks/>
            </p:cNvGrpSpPr>
            <p:nvPr/>
          </p:nvGrpSpPr>
          <p:grpSpPr bwMode="auto">
            <a:xfrm>
              <a:off x="101" y="2560"/>
              <a:ext cx="898" cy="417"/>
              <a:chOff x="0" y="2187"/>
              <a:chExt cx="594" cy="403"/>
            </a:xfrm>
          </p:grpSpPr>
          <p:sp>
            <p:nvSpPr>
              <p:cNvPr id="15387" name="Rectangle 1037"/>
              <p:cNvSpPr>
                <a:spLocks noChangeArrowheads="1"/>
              </p:cNvSpPr>
              <p:nvPr/>
            </p:nvSpPr>
            <p:spPr bwMode="auto">
              <a:xfrm>
                <a:off x="28" y="2187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3.1, 3.2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8" name="Rectangle 1061"/>
              <p:cNvSpPr>
                <a:spLocks noChangeArrowheads="1"/>
              </p:cNvSpPr>
              <p:nvPr/>
            </p:nvSpPr>
            <p:spPr bwMode="auto">
              <a:xfrm>
                <a:off x="0" y="2187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8" name="Group 1064"/>
            <p:cNvGrpSpPr>
              <a:grpSpLocks/>
            </p:cNvGrpSpPr>
            <p:nvPr/>
          </p:nvGrpSpPr>
          <p:grpSpPr bwMode="auto">
            <a:xfrm>
              <a:off x="999" y="2560"/>
              <a:ext cx="4756" cy="417"/>
              <a:chOff x="594" y="2187"/>
              <a:chExt cx="3145" cy="403"/>
            </a:xfrm>
          </p:grpSpPr>
          <p:sp>
            <p:nvSpPr>
              <p:cNvPr id="15385" name="Rectangle 1038"/>
              <p:cNvSpPr>
                <a:spLocks noChangeArrowheads="1"/>
              </p:cNvSpPr>
              <p:nvPr/>
            </p:nvSpPr>
            <p:spPr bwMode="auto">
              <a:xfrm>
                <a:off x="622" y="2187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           2 = pouco        3 = parcial         4 = muito           5 = total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6" name="Rectangle 1063"/>
              <p:cNvSpPr>
                <a:spLocks noChangeArrowheads="1"/>
              </p:cNvSpPr>
              <p:nvPr/>
            </p:nvSpPr>
            <p:spPr bwMode="auto">
              <a:xfrm>
                <a:off x="594" y="2187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9" name="Group 1066"/>
            <p:cNvGrpSpPr>
              <a:grpSpLocks/>
            </p:cNvGrpSpPr>
            <p:nvPr/>
          </p:nvGrpSpPr>
          <p:grpSpPr bwMode="auto">
            <a:xfrm>
              <a:off x="101" y="2977"/>
              <a:ext cx="898" cy="1199"/>
              <a:chOff x="0" y="2590"/>
              <a:chExt cx="594" cy="978"/>
            </a:xfrm>
          </p:grpSpPr>
          <p:sp>
            <p:nvSpPr>
              <p:cNvPr id="15383" name="Rectangle 1039"/>
              <p:cNvSpPr>
                <a:spLocks noChangeArrowheads="1"/>
              </p:cNvSpPr>
              <p:nvPr/>
            </p:nvSpPr>
            <p:spPr bwMode="auto">
              <a:xfrm>
                <a:off x="28" y="2590"/>
                <a:ext cx="538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3.8,   3.9,   3.10, 3.11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4" name="Rectangle 1065"/>
              <p:cNvSpPr>
                <a:spLocks noChangeArrowheads="1"/>
              </p:cNvSpPr>
              <p:nvPr/>
            </p:nvSpPr>
            <p:spPr bwMode="auto">
              <a:xfrm>
                <a:off x="0" y="2590"/>
                <a:ext cx="594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80" name="Group 1068"/>
            <p:cNvGrpSpPr>
              <a:grpSpLocks/>
            </p:cNvGrpSpPr>
            <p:nvPr/>
          </p:nvGrpSpPr>
          <p:grpSpPr bwMode="auto">
            <a:xfrm>
              <a:off x="999" y="2977"/>
              <a:ext cx="4756" cy="1199"/>
              <a:chOff x="594" y="2590"/>
              <a:chExt cx="3145" cy="978"/>
            </a:xfrm>
          </p:grpSpPr>
          <p:sp>
            <p:nvSpPr>
              <p:cNvPr id="15381" name="Rectangle 1040"/>
              <p:cNvSpPr>
                <a:spLocks noChangeArrowheads="1"/>
              </p:cNvSpPr>
              <p:nvPr/>
            </p:nvSpPr>
            <p:spPr bwMode="auto">
              <a:xfrm>
                <a:off x="622" y="2590"/>
                <a:ext cx="3089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 = Não há qualquer informação a respeito (NI)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 = As informações são raras (IR)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3 = As informações são poucas (IP)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 = As informações estão parcialmente disponíveis (IPD)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5 = A maioria das informações está disponível (MIP)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6 = Todas as informações estão disponíveis (TID)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2" name="Rectangle 1067"/>
              <p:cNvSpPr>
                <a:spLocks noChangeArrowheads="1"/>
              </p:cNvSpPr>
              <p:nvPr/>
            </p:nvSpPr>
            <p:spPr bwMode="auto">
              <a:xfrm>
                <a:off x="594" y="2590"/>
                <a:ext cx="3145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</p:grpSp>
      <p:sp>
        <p:nvSpPr>
          <p:cNvPr id="15364" name="Rectangle 1070"/>
          <p:cNvSpPr>
            <a:spLocks noChangeArrowheads="1"/>
          </p:cNvSpPr>
          <p:nvPr/>
        </p:nvSpPr>
        <p:spPr bwMode="auto">
          <a:xfrm>
            <a:off x="152400" y="990600"/>
            <a:ext cx="8991600" cy="57912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5365" name="Rectangle 1072"/>
          <p:cNvSpPr>
            <a:spLocks noChangeArrowheads="1"/>
          </p:cNvSpPr>
          <p:nvPr/>
        </p:nvSpPr>
        <p:spPr bwMode="auto">
          <a:xfrm>
            <a:off x="4114800" y="23733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1= discordo totalmente (DT)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2= discordo muito (DM)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3= discordo pouco (DP)</a:t>
            </a:r>
            <a:r>
              <a:rPr lang="pt-BR" sz="1600">
                <a:latin typeface="Times New Roman" charset="0"/>
              </a:rPr>
              <a:t> </a:t>
            </a:r>
          </a:p>
        </p:txBody>
      </p:sp>
      <p:sp>
        <p:nvSpPr>
          <p:cNvPr id="15366" name="Rectangle 1073"/>
          <p:cNvSpPr>
            <a:spLocks noChangeArrowheads="1"/>
          </p:cNvSpPr>
          <p:nvPr/>
        </p:nvSpPr>
        <p:spPr bwMode="auto">
          <a:xfrm>
            <a:off x="4114800" y="32115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4=  concordo pouco (CP)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5 = concordo muito (CM)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6 = concordo totalmente (CT) </a:t>
            </a:r>
            <a:endParaRPr lang="pt-BR" sz="1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0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1" y="1828800"/>
            <a:ext cx="7854950" cy="4597400"/>
          </a:xfrm>
        </p:spPr>
        <p:txBody>
          <a:bodyPr/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3.8 PLANO  DE ANÁLISE </a:t>
            </a:r>
            <a:r>
              <a:rPr lang="pt-BR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Encadeamento entre a pergunta de pesquisa, o objetivo geral, os objetivos específicos, bem como o desdobramento em perguntas decorrentes e hipóteses de pesquisa  e as técnicas estatísticas utilizadas para testar cada uma das hipóteses.</a:t>
            </a:r>
            <a:endParaRPr lang="pt-BR" dirty="0">
              <a:latin typeface="Comic Sans MS" charset="0"/>
            </a:endParaRPr>
          </a:p>
          <a:p>
            <a:pPr marL="533400" indent="-533400" eaLnBrk="1" hangingPunct="1">
              <a:buFontTx/>
              <a:buNone/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5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1" y="292100"/>
            <a:ext cx="7854950" cy="650688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  <a:cs typeface="Times New Roman" charset="0"/>
              </a:rPr>
              <a:t>Plano de Análise da pesquisa</a:t>
            </a:r>
            <a:r>
              <a:rPr lang="pt-BR">
                <a:latin typeface="Comic Sans MS" charset="0"/>
              </a:rPr>
              <a:t> </a:t>
            </a:r>
          </a:p>
        </p:txBody>
      </p:sp>
      <p:grpSp>
        <p:nvGrpSpPr>
          <p:cNvPr id="17411" name="Group 1176"/>
          <p:cNvGrpSpPr>
            <a:grpSpLocks/>
          </p:cNvGrpSpPr>
          <p:nvPr/>
        </p:nvGrpSpPr>
        <p:grpSpPr bwMode="auto">
          <a:xfrm>
            <a:off x="220663" y="965200"/>
            <a:ext cx="8702675" cy="5740400"/>
            <a:chOff x="-3" y="-3"/>
            <a:chExt cx="5482" cy="3616"/>
          </a:xfrm>
        </p:grpSpPr>
        <p:grpSp>
          <p:nvGrpSpPr>
            <p:cNvPr id="17413" name="Group 1174"/>
            <p:cNvGrpSpPr>
              <a:grpSpLocks/>
            </p:cNvGrpSpPr>
            <p:nvPr/>
          </p:nvGrpSpPr>
          <p:grpSpPr bwMode="auto">
            <a:xfrm>
              <a:off x="0" y="0"/>
              <a:ext cx="5476" cy="3610"/>
              <a:chOff x="0" y="0"/>
              <a:chExt cx="5476" cy="3610"/>
            </a:xfrm>
          </p:grpSpPr>
          <p:grpSp>
            <p:nvGrpSpPr>
              <p:cNvPr id="17415" name="Group 1127"/>
              <p:cNvGrpSpPr>
                <a:grpSpLocks/>
              </p:cNvGrpSpPr>
              <p:nvPr/>
            </p:nvGrpSpPr>
            <p:grpSpPr bwMode="auto">
              <a:xfrm>
                <a:off x="0" y="0"/>
                <a:ext cx="876" cy="460"/>
                <a:chOff x="0" y="0"/>
                <a:chExt cx="876" cy="460"/>
              </a:xfrm>
            </p:grpSpPr>
            <p:sp>
              <p:nvSpPr>
                <p:cNvPr id="17485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8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Pergunta de Pesquisa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6" name="Group 1129"/>
              <p:cNvGrpSpPr>
                <a:grpSpLocks/>
              </p:cNvGrpSpPr>
              <p:nvPr/>
            </p:nvGrpSpPr>
            <p:grpSpPr bwMode="auto">
              <a:xfrm>
                <a:off x="876" y="0"/>
                <a:ext cx="848" cy="460"/>
                <a:chOff x="876" y="0"/>
                <a:chExt cx="848" cy="460"/>
              </a:xfrm>
            </p:grpSpPr>
            <p:sp>
              <p:nvSpPr>
                <p:cNvPr id="1748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904" y="0"/>
                  <a:ext cx="792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Objetivo Geral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4" name="Rectangle 1128"/>
                <p:cNvSpPr>
                  <a:spLocks noChangeArrowheads="1"/>
                </p:cNvSpPr>
                <p:nvPr/>
              </p:nvSpPr>
              <p:spPr bwMode="auto">
                <a:xfrm>
                  <a:off x="876" y="0"/>
                  <a:ext cx="848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7" name="Group 1131"/>
              <p:cNvGrpSpPr>
                <a:grpSpLocks/>
              </p:cNvGrpSpPr>
              <p:nvPr/>
            </p:nvGrpSpPr>
            <p:grpSpPr bwMode="auto">
              <a:xfrm>
                <a:off x="1724" y="0"/>
                <a:ext cx="920" cy="460"/>
                <a:chOff x="1724" y="0"/>
                <a:chExt cx="920" cy="460"/>
              </a:xfrm>
            </p:grpSpPr>
            <p:sp>
              <p:nvSpPr>
                <p:cNvPr id="17481" name="Rectangle 1104"/>
                <p:cNvSpPr>
                  <a:spLocks noChangeArrowheads="1"/>
                </p:cNvSpPr>
                <p:nvPr/>
              </p:nvSpPr>
              <p:spPr bwMode="auto">
                <a:xfrm>
                  <a:off x="1752" y="0"/>
                  <a:ext cx="86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Objetivos Específicos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2" name="Rectangle 1130"/>
                <p:cNvSpPr>
                  <a:spLocks noChangeArrowheads="1"/>
                </p:cNvSpPr>
                <p:nvPr/>
              </p:nvSpPr>
              <p:spPr bwMode="auto">
                <a:xfrm>
                  <a:off x="1724" y="0"/>
                  <a:ext cx="92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8" name="Group 1133"/>
              <p:cNvGrpSpPr>
                <a:grpSpLocks/>
              </p:cNvGrpSpPr>
              <p:nvPr/>
            </p:nvGrpSpPr>
            <p:grpSpPr bwMode="auto">
              <a:xfrm>
                <a:off x="2644" y="0"/>
                <a:ext cx="776" cy="460"/>
                <a:chOff x="2644" y="0"/>
                <a:chExt cx="776" cy="460"/>
              </a:xfrm>
            </p:grpSpPr>
            <p:sp>
              <p:nvSpPr>
                <p:cNvPr id="17479" name="Rectangle 1105"/>
                <p:cNvSpPr>
                  <a:spLocks noChangeArrowheads="1"/>
                </p:cNvSpPr>
                <p:nvPr/>
              </p:nvSpPr>
              <p:spPr bwMode="auto">
                <a:xfrm>
                  <a:off x="2672" y="0"/>
                  <a:ext cx="7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Perguntas Específicas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2644" y="0"/>
                  <a:ext cx="7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9" name="Group 1135"/>
              <p:cNvGrpSpPr>
                <a:grpSpLocks/>
              </p:cNvGrpSpPr>
              <p:nvPr/>
            </p:nvGrpSpPr>
            <p:grpSpPr bwMode="auto">
              <a:xfrm>
                <a:off x="3420" y="0"/>
                <a:ext cx="1496" cy="460"/>
                <a:chOff x="3420" y="0"/>
                <a:chExt cx="1496" cy="460"/>
              </a:xfrm>
            </p:grpSpPr>
            <p:sp>
              <p:nvSpPr>
                <p:cNvPr id="1747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3448" y="0"/>
                  <a:ext cx="144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Hipóteses de Pesquisa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8" name="Rectangle 1134"/>
                <p:cNvSpPr>
                  <a:spLocks noChangeArrowheads="1"/>
                </p:cNvSpPr>
                <p:nvPr/>
              </p:nvSpPr>
              <p:spPr bwMode="auto">
                <a:xfrm>
                  <a:off x="3420" y="0"/>
                  <a:ext cx="149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0" name="Group 1137"/>
              <p:cNvGrpSpPr>
                <a:grpSpLocks/>
              </p:cNvGrpSpPr>
              <p:nvPr/>
            </p:nvGrpSpPr>
            <p:grpSpPr bwMode="auto">
              <a:xfrm>
                <a:off x="4916" y="0"/>
                <a:ext cx="560" cy="460"/>
                <a:chOff x="4916" y="0"/>
                <a:chExt cx="560" cy="460"/>
              </a:xfrm>
            </p:grpSpPr>
            <p:sp>
              <p:nvSpPr>
                <p:cNvPr id="17475" name="Rectangle 1107"/>
                <p:cNvSpPr>
                  <a:spLocks noChangeArrowheads="1"/>
                </p:cNvSpPr>
                <p:nvPr/>
              </p:nvSpPr>
              <p:spPr bwMode="auto">
                <a:xfrm>
                  <a:off x="4944" y="0"/>
                  <a:ext cx="50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Técnicas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6" name="Rectangle 1136"/>
                <p:cNvSpPr>
                  <a:spLocks noChangeArrowheads="1"/>
                </p:cNvSpPr>
                <p:nvPr/>
              </p:nvSpPr>
              <p:spPr bwMode="auto">
                <a:xfrm>
                  <a:off x="4916" y="0"/>
                  <a:ext cx="56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1" name="Group 1139"/>
              <p:cNvGrpSpPr>
                <a:grpSpLocks/>
              </p:cNvGrpSpPr>
              <p:nvPr/>
            </p:nvGrpSpPr>
            <p:grpSpPr bwMode="auto">
              <a:xfrm>
                <a:off x="0" y="460"/>
                <a:ext cx="876" cy="1320"/>
                <a:chOff x="0" y="460"/>
                <a:chExt cx="876" cy="1320"/>
              </a:xfrm>
            </p:grpSpPr>
            <p:sp>
              <p:nvSpPr>
                <p:cNvPr id="17473" name="Rectangle 1108"/>
                <p:cNvSpPr>
                  <a:spLocks noChangeArrowheads="1"/>
                </p:cNvSpPr>
                <p:nvPr/>
              </p:nvSpPr>
              <p:spPr bwMode="auto">
                <a:xfrm>
                  <a:off x="28" y="460"/>
                  <a:ext cx="8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que faz com que as empresas intensivas em tecnologia decidam a favor da cooperação formal com universidades brasileiras para desenvolvimento tecnológico de seus produtos e/ou processos?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4" name="Rectangle 1138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8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2" name="Group 1141"/>
              <p:cNvGrpSpPr>
                <a:grpSpLocks/>
              </p:cNvGrpSpPr>
              <p:nvPr/>
            </p:nvGrpSpPr>
            <p:grpSpPr bwMode="auto">
              <a:xfrm>
                <a:off x="876" y="460"/>
                <a:ext cx="848" cy="1320"/>
                <a:chOff x="876" y="460"/>
                <a:chExt cx="848" cy="1320"/>
              </a:xfrm>
            </p:grpSpPr>
            <p:sp>
              <p:nvSpPr>
                <p:cNvPr id="17471" name="Rectangle 1109"/>
                <p:cNvSpPr>
                  <a:spLocks noChangeArrowheads="1"/>
                </p:cNvSpPr>
                <p:nvPr/>
              </p:nvSpPr>
              <p:spPr bwMode="auto">
                <a:xfrm>
                  <a:off x="904" y="460"/>
                  <a:ext cx="792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Compreender, no caso das empresas intensivas em tecnologia, o que as faz decidir a favor da cooperação formal  com universidades brasileiras para desenvolvimento tecnológico de seus produtos e/ou processos.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2" name="Rectangle 1140"/>
                <p:cNvSpPr>
                  <a:spLocks noChangeArrowheads="1"/>
                </p:cNvSpPr>
                <p:nvPr/>
              </p:nvSpPr>
              <p:spPr bwMode="auto">
                <a:xfrm>
                  <a:off x="876" y="460"/>
                  <a:ext cx="848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3" name="Group 1143"/>
              <p:cNvGrpSpPr>
                <a:grpSpLocks/>
              </p:cNvGrpSpPr>
              <p:nvPr/>
            </p:nvGrpSpPr>
            <p:grpSpPr bwMode="auto">
              <a:xfrm>
                <a:off x="1724" y="460"/>
                <a:ext cx="920" cy="1320"/>
                <a:chOff x="1724" y="460"/>
                <a:chExt cx="920" cy="1320"/>
              </a:xfrm>
            </p:grpSpPr>
            <p:sp>
              <p:nvSpPr>
                <p:cNvPr id="17469" name="Rectangle 1110"/>
                <p:cNvSpPr>
                  <a:spLocks noChangeArrowheads="1"/>
                </p:cNvSpPr>
                <p:nvPr/>
              </p:nvSpPr>
              <p:spPr bwMode="auto">
                <a:xfrm>
                  <a:off x="1752" y="460"/>
                  <a:ext cx="86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0" name="Rectangle 1142"/>
                <p:cNvSpPr>
                  <a:spLocks noChangeArrowheads="1"/>
                </p:cNvSpPr>
                <p:nvPr/>
              </p:nvSpPr>
              <p:spPr bwMode="auto">
                <a:xfrm>
                  <a:off x="1724" y="460"/>
                  <a:ext cx="92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4" name="Group 1145"/>
              <p:cNvGrpSpPr>
                <a:grpSpLocks/>
              </p:cNvGrpSpPr>
              <p:nvPr/>
            </p:nvGrpSpPr>
            <p:grpSpPr bwMode="auto">
              <a:xfrm>
                <a:off x="2644" y="460"/>
                <a:ext cx="776" cy="1320"/>
                <a:chOff x="2644" y="460"/>
                <a:chExt cx="776" cy="1320"/>
              </a:xfrm>
            </p:grpSpPr>
            <p:sp>
              <p:nvSpPr>
                <p:cNvPr id="17467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672" y="460"/>
                  <a:ext cx="7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postura mais inovadora nas empresas favorece a existência da cooperação empresa - universidade?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8" name="Rectangle 1144"/>
                <p:cNvSpPr>
                  <a:spLocks noChangeArrowheads="1"/>
                </p:cNvSpPr>
                <p:nvPr/>
              </p:nvSpPr>
              <p:spPr bwMode="auto">
                <a:xfrm>
                  <a:off x="2644" y="460"/>
                  <a:ext cx="7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5" name="Group 1147"/>
              <p:cNvGrpSpPr>
                <a:grpSpLocks/>
              </p:cNvGrpSpPr>
              <p:nvPr/>
            </p:nvGrpSpPr>
            <p:grpSpPr bwMode="auto">
              <a:xfrm>
                <a:off x="3420" y="460"/>
                <a:ext cx="1496" cy="1320"/>
                <a:chOff x="3420" y="460"/>
                <a:chExt cx="1496" cy="1320"/>
              </a:xfrm>
            </p:grpSpPr>
            <p:sp>
              <p:nvSpPr>
                <p:cNvPr id="17465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448" y="460"/>
                  <a:ext cx="144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o1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Não existe associação entre a decisão de cooperação com a universidade para desenvolvimento tecnológico e o grau de inovação da empresa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o2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Empresas que investem em P&amp;D&amp;E não cooperam com maior intensidade com a universidade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o3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A distribuição dos dispêndios de P&amp;D&amp;E não se altera devido a existência de cooperação. 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6" name="Rectangle 1146"/>
                <p:cNvSpPr>
                  <a:spLocks noChangeArrowheads="1"/>
                </p:cNvSpPr>
                <p:nvPr/>
              </p:nvSpPr>
              <p:spPr bwMode="auto">
                <a:xfrm>
                  <a:off x="3420" y="460"/>
                  <a:ext cx="149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6" name="Group 1149"/>
              <p:cNvGrpSpPr>
                <a:grpSpLocks/>
              </p:cNvGrpSpPr>
              <p:nvPr/>
            </p:nvGrpSpPr>
            <p:grpSpPr bwMode="auto">
              <a:xfrm>
                <a:off x="4916" y="460"/>
                <a:ext cx="560" cy="1320"/>
                <a:chOff x="4916" y="460"/>
                <a:chExt cx="560" cy="1320"/>
              </a:xfrm>
            </p:grpSpPr>
            <p:sp>
              <p:nvSpPr>
                <p:cNvPr id="1746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4944" y="460"/>
                  <a:ext cx="50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Tabela de contingência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64" name="Rectangle 1148"/>
                <p:cNvSpPr>
                  <a:spLocks noChangeArrowheads="1"/>
                </p:cNvSpPr>
                <p:nvPr/>
              </p:nvSpPr>
              <p:spPr bwMode="auto">
                <a:xfrm>
                  <a:off x="4916" y="460"/>
                  <a:ext cx="56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7" name="Group 1151"/>
              <p:cNvGrpSpPr>
                <a:grpSpLocks/>
              </p:cNvGrpSpPr>
              <p:nvPr/>
            </p:nvGrpSpPr>
            <p:grpSpPr bwMode="auto">
              <a:xfrm>
                <a:off x="0" y="1780"/>
                <a:ext cx="876" cy="804"/>
                <a:chOff x="0" y="1780"/>
                <a:chExt cx="876" cy="804"/>
              </a:xfrm>
            </p:grpSpPr>
            <p:sp>
              <p:nvSpPr>
                <p:cNvPr id="17461" name="Rectangle 1114"/>
                <p:cNvSpPr>
                  <a:spLocks noChangeArrowheads="1"/>
                </p:cNvSpPr>
                <p:nvPr/>
              </p:nvSpPr>
              <p:spPr bwMode="auto">
                <a:xfrm>
                  <a:off x="28" y="1780"/>
                  <a:ext cx="8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2" name="Rectangle 1150"/>
                <p:cNvSpPr>
                  <a:spLocks noChangeArrowheads="1"/>
                </p:cNvSpPr>
                <p:nvPr/>
              </p:nvSpPr>
              <p:spPr bwMode="auto">
                <a:xfrm>
                  <a:off x="0" y="1780"/>
                  <a:ext cx="8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8" name="Group 1153"/>
              <p:cNvGrpSpPr>
                <a:grpSpLocks/>
              </p:cNvGrpSpPr>
              <p:nvPr/>
            </p:nvGrpSpPr>
            <p:grpSpPr bwMode="auto">
              <a:xfrm>
                <a:off x="876" y="1780"/>
                <a:ext cx="848" cy="804"/>
                <a:chOff x="876" y="1780"/>
                <a:chExt cx="848" cy="804"/>
              </a:xfrm>
            </p:grpSpPr>
            <p:sp>
              <p:nvSpPr>
                <p:cNvPr id="17459" name="Rectangle 1115"/>
                <p:cNvSpPr>
                  <a:spLocks noChangeArrowheads="1"/>
                </p:cNvSpPr>
                <p:nvPr/>
              </p:nvSpPr>
              <p:spPr bwMode="auto">
                <a:xfrm>
                  <a:off x="904" y="1780"/>
                  <a:ext cx="792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0" name="Rectangle 1152"/>
                <p:cNvSpPr>
                  <a:spLocks noChangeArrowheads="1"/>
                </p:cNvSpPr>
                <p:nvPr/>
              </p:nvSpPr>
              <p:spPr bwMode="auto">
                <a:xfrm>
                  <a:off x="876" y="1780"/>
                  <a:ext cx="848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9" name="Group 1155"/>
              <p:cNvGrpSpPr>
                <a:grpSpLocks/>
              </p:cNvGrpSpPr>
              <p:nvPr/>
            </p:nvGrpSpPr>
            <p:grpSpPr bwMode="auto">
              <a:xfrm>
                <a:off x="1724" y="1780"/>
                <a:ext cx="920" cy="804"/>
                <a:chOff x="1724" y="1780"/>
                <a:chExt cx="920" cy="804"/>
              </a:xfrm>
            </p:grpSpPr>
            <p:sp>
              <p:nvSpPr>
                <p:cNvPr id="17457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752" y="1780"/>
                  <a:ext cx="86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Analisar como o perfil do decisor interfere na opção de desenvolvimento tecnológico por meio da cooperação empresa-universidade.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8" name="Rectangle 1154"/>
                <p:cNvSpPr>
                  <a:spLocks noChangeArrowheads="1"/>
                </p:cNvSpPr>
                <p:nvPr/>
              </p:nvSpPr>
              <p:spPr bwMode="auto">
                <a:xfrm>
                  <a:off x="1724" y="1780"/>
                  <a:ext cx="92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0" name="Group 1157"/>
              <p:cNvGrpSpPr>
                <a:grpSpLocks/>
              </p:cNvGrpSpPr>
              <p:nvPr/>
            </p:nvGrpSpPr>
            <p:grpSpPr bwMode="auto">
              <a:xfrm>
                <a:off x="2644" y="1780"/>
                <a:ext cx="776" cy="804"/>
                <a:chOff x="2644" y="1780"/>
                <a:chExt cx="776" cy="804"/>
              </a:xfrm>
            </p:grpSpPr>
            <p:sp>
              <p:nvSpPr>
                <p:cNvPr id="17455" name="Rectangle 1117"/>
                <p:cNvSpPr>
                  <a:spLocks noChangeArrowheads="1"/>
                </p:cNvSpPr>
                <p:nvPr/>
              </p:nvSpPr>
              <p:spPr bwMode="auto">
                <a:xfrm>
                  <a:off x="2672" y="1780"/>
                  <a:ext cx="7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perfil do decisor influencia a decisão a respeito da cooperação empresa - universidade?</a:t>
                  </a:r>
                  <a:r>
                    <a:rPr lang="pt-BR" sz="1200">
                      <a:solidFill>
                        <a:srgbClr val="FF0000"/>
                      </a:solidFill>
                      <a:latin typeface="Times New Roman" charset="0"/>
                      <a:cs typeface="Times New Roman" charset="0"/>
                    </a:rPr>
                    <a:t> </a:t>
                  </a:r>
                  <a:endParaRPr lang="pt-BR" sz="12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6" name="Rectangle 1156"/>
                <p:cNvSpPr>
                  <a:spLocks noChangeArrowheads="1"/>
                </p:cNvSpPr>
                <p:nvPr/>
              </p:nvSpPr>
              <p:spPr bwMode="auto">
                <a:xfrm>
                  <a:off x="2644" y="1780"/>
                  <a:ext cx="7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1" name="Group 1159"/>
              <p:cNvGrpSpPr>
                <a:grpSpLocks/>
              </p:cNvGrpSpPr>
              <p:nvPr/>
            </p:nvGrpSpPr>
            <p:grpSpPr bwMode="auto">
              <a:xfrm>
                <a:off x="3420" y="1780"/>
                <a:ext cx="1496" cy="804"/>
                <a:chOff x="3420" y="1780"/>
                <a:chExt cx="1496" cy="804"/>
              </a:xfrm>
            </p:grpSpPr>
            <p:sp>
              <p:nvSpPr>
                <p:cNvPr id="17453" name="Rectangle 1118"/>
                <p:cNvSpPr>
                  <a:spLocks noChangeArrowheads="1"/>
                </p:cNvSpPr>
                <p:nvPr/>
              </p:nvSpPr>
              <p:spPr bwMode="auto">
                <a:xfrm>
                  <a:off x="3448" y="1973"/>
                  <a:ext cx="1440" cy="6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 dirty="0">
                      <a:latin typeface="Times New Roman" charset="0"/>
                      <a:cs typeface="Times New Roman" charset="0"/>
                    </a:rPr>
                    <a:t> 04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: O perfil do </a:t>
                  </a:r>
                  <a:r>
                    <a:rPr lang="pt-BR" sz="1200" dirty="0" err="1">
                      <a:latin typeface="Times New Roman" charset="0"/>
                      <a:cs typeface="Times New Roman" charset="0"/>
                    </a:rPr>
                    <a:t>decisor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 não </a:t>
                  </a:r>
                </a:p>
                <a:p>
                  <a:pPr eaLnBrk="0" hangingPunct="0"/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interfere na decisão de cooperação  com a Universidade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5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3420" y="1780"/>
                  <a:ext cx="149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2" name="Group 1161"/>
              <p:cNvGrpSpPr>
                <a:grpSpLocks/>
              </p:cNvGrpSpPr>
              <p:nvPr/>
            </p:nvGrpSpPr>
            <p:grpSpPr bwMode="auto">
              <a:xfrm>
                <a:off x="4916" y="1780"/>
                <a:ext cx="560" cy="804"/>
                <a:chOff x="4916" y="1780"/>
                <a:chExt cx="560" cy="804"/>
              </a:xfrm>
            </p:grpSpPr>
            <p:sp>
              <p:nvSpPr>
                <p:cNvPr id="17451" name="Rectangle 1119"/>
                <p:cNvSpPr>
                  <a:spLocks noChangeArrowheads="1"/>
                </p:cNvSpPr>
                <p:nvPr/>
              </p:nvSpPr>
              <p:spPr bwMode="auto">
                <a:xfrm>
                  <a:off x="4944" y="1780"/>
                  <a:ext cx="50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Cluster 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52" name="Rectangle 1160"/>
                <p:cNvSpPr>
                  <a:spLocks noChangeArrowheads="1"/>
                </p:cNvSpPr>
                <p:nvPr/>
              </p:nvSpPr>
              <p:spPr bwMode="auto">
                <a:xfrm>
                  <a:off x="4916" y="1780"/>
                  <a:ext cx="56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3" name="Group 1163"/>
              <p:cNvGrpSpPr>
                <a:grpSpLocks/>
              </p:cNvGrpSpPr>
              <p:nvPr/>
            </p:nvGrpSpPr>
            <p:grpSpPr bwMode="auto">
              <a:xfrm>
                <a:off x="0" y="2584"/>
                <a:ext cx="876" cy="1026"/>
                <a:chOff x="0" y="2584"/>
                <a:chExt cx="876" cy="1026"/>
              </a:xfrm>
            </p:grpSpPr>
            <p:sp>
              <p:nvSpPr>
                <p:cNvPr id="17449" name="Rectangle 1120"/>
                <p:cNvSpPr>
                  <a:spLocks noChangeArrowheads="1"/>
                </p:cNvSpPr>
                <p:nvPr/>
              </p:nvSpPr>
              <p:spPr bwMode="auto">
                <a:xfrm>
                  <a:off x="28" y="2584"/>
                  <a:ext cx="8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0" name="Rectangle 1162"/>
                <p:cNvSpPr>
                  <a:spLocks noChangeArrowheads="1"/>
                </p:cNvSpPr>
                <p:nvPr/>
              </p:nvSpPr>
              <p:spPr bwMode="auto">
                <a:xfrm>
                  <a:off x="0" y="2584"/>
                  <a:ext cx="8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4" name="Group 1165"/>
              <p:cNvGrpSpPr>
                <a:grpSpLocks/>
              </p:cNvGrpSpPr>
              <p:nvPr/>
            </p:nvGrpSpPr>
            <p:grpSpPr bwMode="auto">
              <a:xfrm>
                <a:off x="876" y="2584"/>
                <a:ext cx="848" cy="1026"/>
                <a:chOff x="876" y="2584"/>
                <a:chExt cx="848" cy="1026"/>
              </a:xfrm>
            </p:grpSpPr>
            <p:sp>
              <p:nvSpPr>
                <p:cNvPr id="17447" name="Rectangle 1121"/>
                <p:cNvSpPr>
                  <a:spLocks noChangeArrowheads="1"/>
                </p:cNvSpPr>
                <p:nvPr/>
              </p:nvSpPr>
              <p:spPr bwMode="auto">
                <a:xfrm>
                  <a:off x="904" y="2584"/>
                  <a:ext cx="792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8" name="Rectangle 1164"/>
                <p:cNvSpPr>
                  <a:spLocks noChangeArrowheads="1"/>
                </p:cNvSpPr>
                <p:nvPr/>
              </p:nvSpPr>
              <p:spPr bwMode="auto">
                <a:xfrm>
                  <a:off x="876" y="2584"/>
                  <a:ext cx="848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5" name="Group 1167"/>
              <p:cNvGrpSpPr>
                <a:grpSpLocks/>
              </p:cNvGrpSpPr>
              <p:nvPr/>
            </p:nvGrpSpPr>
            <p:grpSpPr bwMode="auto">
              <a:xfrm>
                <a:off x="1724" y="2584"/>
                <a:ext cx="920" cy="1026"/>
                <a:chOff x="1724" y="2584"/>
                <a:chExt cx="920" cy="1026"/>
              </a:xfrm>
            </p:grpSpPr>
            <p:sp>
              <p:nvSpPr>
                <p:cNvPr id="17445" name="Rectangle 1122"/>
                <p:cNvSpPr>
                  <a:spLocks noChangeArrowheads="1"/>
                </p:cNvSpPr>
                <p:nvPr/>
              </p:nvSpPr>
              <p:spPr bwMode="auto">
                <a:xfrm>
                  <a:off x="1752" y="2584"/>
                  <a:ext cx="86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Verificar se a opinião que o decisor tem em relação à cooperação pode influenciar  o resultado final da decisão.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6" name="Rectangle 1166"/>
                <p:cNvSpPr>
                  <a:spLocks noChangeArrowheads="1"/>
                </p:cNvSpPr>
                <p:nvPr/>
              </p:nvSpPr>
              <p:spPr bwMode="auto">
                <a:xfrm>
                  <a:off x="1724" y="2584"/>
                  <a:ext cx="92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6" name="Group 1169"/>
              <p:cNvGrpSpPr>
                <a:grpSpLocks/>
              </p:cNvGrpSpPr>
              <p:nvPr/>
            </p:nvGrpSpPr>
            <p:grpSpPr bwMode="auto">
              <a:xfrm>
                <a:off x="2644" y="2584"/>
                <a:ext cx="776" cy="1026"/>
                <a:chOff x="2644" y="2584"/>
                <a:chExt cx="776" cy="1026"/>
              </a:xfrm>
            </p:grpSpPr>
            <p:sp>
              <p:nvSpPr>
                <p:cNvPr id="17443" name="Rectangle 1123"/>
                <p:cNvSpPr>
                  <a:spLocks noChangeArrowheads="1"/>
                </p:cNvSpPr>
                <p:nvPr/>
              </p:nvSpPr>
              <p:spPr bwMode="auto">
                <a:xfrm>
                  <a:off x="2672" y="2584"/>
                  <a:ext cx="7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opinião que o decisor tem em relação à cooperação altera o resultado final da decisão?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4" name="Rectangle 1168"/>
                <p:cNvSpPr>
                  <a:spLocks noChangeArrowheads="1"/>
                </p:cNvSpPr>
                <p:nvPr/>
              </p:nvSpPr>
              <p:spPr bwMode="auto">
                <a:xfrm>
                  <a:off x="2644" y="2584"/>
                  <a:ext cx="7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7" name="Group 1171"/>
              <p:cNvGrpSpPr>
                <a:grpSpLocks/>
              </p:cNvGrpSpPr>
              <p:nvPr/>
            </p:nvGrpSpPr>
            <p:grpSpPr bwMode="auto">
              <a:xfrm>
                <a:off x="3420" y="2584"/>
                <a:ext cx="1496" cy="1026"/>
                <a:chOff x="3420" y="2584"/>
                <a:chExt cx="1496" cy="1026"/>
              </a:xfrm>
            </p:grpSpPr>
            <p:sp>
              <p:nvSpPr>
                <p:cNvPr id="17441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448" y="2584"/>
                  <a:ext cx="144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2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420" y="2584"/>
                  <a:ext cx="149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8" name="Group 1173"/>
              <p:cNvGrpSpPr>
                <a:grpSpLocks/>
              </p:cNvGrpSpPr>
              <p:nvPr/>
            </p:nvGrpSpPr>
            <p:grpSpPr bwMode="auto">
              <a:xfrm>
                <a:off x="4916" y="2584"/>
                <a:ext cx="560" cy="1026"/>
                <a:chOff x="4916" y="2584"/>
                <a:chExt cx="560" cy="1026"/>
              </a:xfrm>
            </p:grpSpPr>
            <p:sp>
              <p:nvSpPr>
                <p:cNvPr id="17439" name="Rectangle 1125"/>
                <p:cNvSpPr>
                  <a:spLocks noChangeArrowheads="1"/>
                </p:cNvSpPr>
                <p:nvPr/>
              </p:nvSpPr>
              <p:spPr bwMode="auto">
                <a:xfrm>
                  <a:off x="4944" y="2584"/>
                  <a:ext cx="50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 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Discriminante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40" name="Rectangle 1172"/>
                <p:cNvSpPr>
                  <a:spLocks noChangeArrowheads="1"/>
                </p:cNvSpPr>
                <p:nvPr/>
              </p:nvSpPr>
              <p:spPr bwMode="auto">
                <a:xfrm>
                  <a:off x="4916" y="2584"/>
                  <a:ext cx="56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</p:grpSp>
        <p:sp>
          <p:nvSpPr>
            <p:cNvPr id="17414" name="Rectangle 1175"/>
            <p:cNvSpPr>
              <a:spLocks noChangeArrowheads="1"/>
            </p:cNvSpPr>
            <p:nvPr/>
          </p:nvSpPr>
          <p:spPr bwMode="auto">
            <a:xfrm>
              <a:off x="-3" y="-3"/>
              <a:ext cx="5482" cy="36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 sz="1200"/>
            </a:p>
          </p:txBody>
        </p:sp>
      </p:grpSp>
      <p:sp>
        <p:nvSpPr>
          <p:cNvPr id="17412" name="Rectangle 1178"/>
          <p:cNvSpPr>
            <a:spLocks noChangeArrowheads="1"/>
          </p:cNvSpPr>
          <p:nvPr/>
        </p:nvSpPr>
        <p:spPr bwMode="auto">
          <a:xfrm>
            <a:off x="5638800" y="5183188"/>
            <a:ext cx="2438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05:</a:t>
            </a:r>
            <a:r>
              <a:rPr lang="pt-BR" sz="1000">
                <a:latin typeface="Times New Roman" charset="0"/>
                <a:cs typeface="Times New Roman" charset="0"/>
              </a:rPr>
              <a:t> A opinião do decisor sobre a cooperação não é fator discriminador da decisão de cooperação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06</a:t>
            </a:r>
            <a:r>
              <a:rPr lang="pt-BR" sz="1000">
                <a:latin typeface="Times New Roman" charset="0"/>
                <a:cs typeface="Times New Roman" charset="0"/>
              </a:rPr>
              <a:t>: Não existem fatores referentes à opinião do decisor sobre a cooperação que determinem a interação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E demais hipóteses...</a:t>
            </a:r>
            <a:r>
              <a:rPr lang="pt-BR" sz="10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84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3.9 ANÁLISE DA AMOSTRA OBTIDA –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ESTA PARTE É SOMENTE DEPOIS QUE A PESQUISA É CONCLUIDA</a:t>
            </a:r>
          </a:p>
          <a:p>
            <a:pPr marL="914400" lvl="1" indent="-457200" eaLnBrk="1" hangingPunct="1"/>
            <a:r>
              <a:rPr lang="pt-BR" dirty="0">
                <a:latin typeface="Comic Sans MS" charset="0"/>
              </a:rPr>
              <a:t>Análise da representatividade da amostra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Verificação de quem está sub representado e quem está super-representado na amostra em relação ao universo. Este indicador apenas nos auxilia a entender como a amostra está constituída</a:t>
            </a:r>
            <a:endParaRPr lang="pt-BR" dirty="0">
              <a:latin typeface="Comic Sans MS" charset="0"/>
            </a:endParaRPr>
          </a:p>
          <a:p>
            <a:pPr marL="533400" indent="-533400"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4 APRESENTAÇÃO E ANÁLISE DOS RESULTADOS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382000" cy="5472113"/>
          </a:xfrm>
        </p:spPr>
        <p:txBody>
          <a:bodyPr/>
          <a:lstStyle/>
          <a:p>
            <a:pPr algn="ctr" eaLnBrk="1" hangingPunct="1"/>
            <a:endParaRPr lang="pt-BR" dirty="0">
              <a:solidFill>
                <a:srgbClr val="FF0000"/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RESULTADOS SOMENTE DEPOIS QUE O PROJETO DE IC É REALIZADO </a:t>
            </a:r>
          </a:p>
          <a:p>
            <a:pPr algn="ctr" eaLnBrk="1" hangingPunct="1"/>
            <a:endParaRPr lang="pt-BR" dirty="0">
              <a:solidFill>
                <a:schemeClr val="accent2">
                  <a:lumMod val="75000"/>
                </a:schemeClr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O TRABALHO FINAL É UM “PROJETO” NÃO HÁ RESULTADOS LIGADOS AOS OBJETIVOS PROPOSTOS NESTA FASE </a:t>
            </a:r>
          </a:p>
        </p:txBody>
      </p:sp>
    </p:spTree>
    <p:extLst>
      <p:ext uri="{BB962C8B-B14F-4D97-AF65-F5344CB8AC3E}">
        <p14:creationId xmlns:p14="http://schemas.microsoft.com/office/powerpoint/2010/main" val="3931938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66713"/>
            <a:ext cx="8596313" cy="1190625"/>
          </a:xfrm>
        </p:spPr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5 CONSIDERAÇÕES FINAIS E  CONTRIBUIÇÕES DA PESQUISA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6106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APRESENTAÇÃO DAS CONCLUSÕES, RECOMENDAÇOES PARA ESTUDOS FUTUROS</a:t>
            </a:r>
          </a:p>
          <a:p>
            <a:pPr lvl="1"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Síntese das respostas as perguntas de pesquisa OU as hipoteses da pesquisa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5.1 LIMITAÇÕES DA PESQUISA</a:t>
            </a:r>
            <a:endParaRPr lang="en-US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Toda pesquisa possui limitações, cabe ao pesquisador saber quais são…</a:t>
            </a:r>
            <a:endParaRPr lang="pt-BR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1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661181"/>
            <a:ext cx="831215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pt-BR" sz="3600" b="1" dirty="0"/>
              <a:t>6 REFERÊNCIAS BIBLIOGRAFICAS </a:t>
            </a:r>
          </a:p>
          <a:p>
            <a:endParaRPr lang="pt-BR" sz="3600" b="1" dirty="0"/>
          </a:p>
          <a:p>
            <a:r>
              <a:rPr lang="pt-BR" sz="3600" dirty="0"/>
              <a:t>(</a:t>
            </a:r>
            <a:r>
              <a:rPr lang="pt-BR" sz="2400" b="1" dirty="0"/>
              <a:t>Modelos a serem seguidos: Item 6 do documento “Diretrizes e Normas para apresentação de dissertações e teses da USP: documento eletrônico e impresso”, p.45 a 88)</a:t>
            </a:r>
          </a:p>
          <a:p>
            <a:pPr algn="ctr"/>
            <a:endParaRPr lang="pt-BR" sz="2400" b="1" dirty="0"/>
          </a:p>
          <a:p>
            <a:pPr algn="ctr"/>
            <a:r>
              <a:rPr lang="pt-BR" sz="3600" dirty="0"/>
              <a:t>ANEXO I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ANEXO II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APENDICE I</a:t>
            </a: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8172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50825" y="115888"/>
            <a:ext cx="859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3600" b="1">
                <a:solidFill>
                  <a:schemeClr val="tx2"/>
                </a:solidFill>
              </a:rPr>
              <a:t>FOLHA DE ROSTO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-211016" y="666699"/>
            <a:ext cx="9186203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pt-BR" sz="2800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dirty="0"/>
              <a:t>NOME DO ALUNO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b="1" dirty="0"/>
              <a:t>Título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b="1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pt-BR" dirty="0"/>
              <a:t>Projeto de Pesquisa apresentada à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Faculdade de Economia, Administração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 Contabilidade da Universidade de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São Paulo, para solicitação de bolsa de IC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em Administração.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Orientador Prof. Dr. [letra 12]</a:t>
            </a:r>
            <a:r>
              <a:rPr lang="pt-BR" b="1" dirty="0"/>
              <a:t> </a:t>
            </a:r>
            <a:endParaRPr lang="pt-BR" sz="20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2800" b="1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/>
              <a:t>Ribeirão Preto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/>
              <a:t>2016 [12]</a:t>
            </a:r>
          </a:p>
        </p:txBody>
      </p:sp>
    </p:spTree>
    <p:extLst>
      <p:ext uri="{BB962C8B-B14F-4D97-AF65-F5344CB8AC3E}">
        <p14:creationId xmlns:p14="http://schemas.microsoft.com/office/powerpoint/2010/main" val="28384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PAGINAS SEGUINTES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00664"/>
            <a:ext cx="7583487" cy="420893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Ficha Catalográfica (verso da folha de rosto)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Errata*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Folha de Aprovação 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Dedicatória*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Agradecimento (</a:t>
            </a:r>
            <a:r>
              <a:rPr lang="pt-BR" sz="2400" dirty="0" err="1">
                <a:latin typeface="Comic Sans MS" charset="0"/>
              </a:rPr>
              <a:t>s</a:t>
            </a:r>
            <a:r>
              <a:rPr lang="pt-BR" sz="2400" dirty="0">
                <a:latin typeface="Comic Sans MS" charset="0"/>
              </a:rPr>
              <a:t>) 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Epígrafe*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Resumo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Abstract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Listas (tabelas, ilustrações, </a:t>
            </a:r>
            <a:r>
              <a:rPr lang="pt-BR" sz="2400" dirty="0" err="1">
                <a:latin typeface="Comic Sans MS" charset="0"/>
              </a:rPr>
              <a:t>abrevciaturas</a:t>
            </a:r>
            <a:r>
              <a:rPr lang="pt-BR" sz="2400" dirty="0">
                <a:latin typeface="Comic Sans MS" charset="0"/>
              </a:rPr>
              <a:t> e siglas, símbolos)*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Sumário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omic Sans MS" charset="0"/>
              </a:rPr>
              <a:t>(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omic Sans MS" charset="0"/>
              </a:rPr>
              <a:t>Obs.: Os itens assinalados * são opcionais)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4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1 INTRODUÇÃO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28800"/>
            <a:ext cx="7583487" cy="4737100"/>
          </a:xfrm>
        </p:spPr>
        <p:txBody>
          <a:bodyPr/>
          <a:lstStyle/>
          <a:p>
            <a:pPr eaLnBrk="1" hangingPunct="1"/>
            <a:r>
              <a:rPr lang="pt-BR" dirty="0">
                <a:latin typeface="Comic Sans MS" charset="0"/>
              </a:rPr>
              <a:t>Deverá  ser apresentada a justificativa da pesquisa, sua relevância teórica e empírica</a:t>
            </a:r>
          </a:p>
          <a:p>
            <a:pPr eaLnBrk="1" hangingPunct="1"/>
            <a:r>
              <a:rPr lang="pt-BR" dirty="0">
                <a:latin typeface="Comic Sans MS" charset="0"/>
              </a:rPr>
              <a:t>Deverá ser apresentada a PERGUNTA DE PESQUISA</a:t>
            </a:r>
          </a:p>
          <a:p>
            <a:pPr eaLnBrk="1" hangingPunct="1"/>
            <a:r>
              <a:rPr lang="pt-BR" dirty="0">
                <a:latin typeface="Comic Sans MS" charset="0"/>
              </a:rPr>
              <a:t>1.1 OBJETIVOS DA PESQUISA </a:t>
            </a:r>
          </a:p>
          <a:p>
            <a:pPr lvl="1" eaLnBrk="1" hangingPunct="1"/>
            <a:r>
              <a:rPr lang="pt-BR" dirty="0">
                <a:latin typeface="Comic Sans MS" charset="0"/>
              </a:rPr>
              <a:t>Deverão ser apresentados o Objetivo Geral e os Objetivos Específicos da pesquisa</a:t>
            </a: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2 REFERENCIAL TEÓRICO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425388"/>
            <a:ext cx="8839200" cy="5038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 SUB-TÍTULO INICIAL COM LETRA 12, ALINHADO À ESQUERDA E EM MAIÚSCULA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2.1.1. SEGUNDO SUB-TITULO COM LETRA 12, ALINHADO À ESQUERDA, EM NEGRITO, SOMENTE A PRIMEIRA LETRA DO TÍTULO EM MAIÚSCULA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2.1.1.1. TERCEIRO SUB-TÍTULO COM LETRA 12 , ALINHADO À ESQUERDA E SOMENTE A PRIMEIRA LETRA DO TÍTULO EM MAIÚSCULA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err="1">
                <a:latin typeface="Comic Sans MS" charset="0"/>
              </a:rPr>
              <a:t>Ex</a:t>
            </a:r>
            <a:r>
              <a:rPr lang="pt-BR" sz="2000" dirty="0">
                <a:latin typeface="Comic Sans MS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 MODELOS DE REFERÊNCIAS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 MONOGRAFIA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6.1.1 Monografia considerada no todo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6.1.1.1 Com indicação de um autor</a:t>
            </a:r>
          </a:p>
        </p:txBody>
      </p:sp>
    </p:spTree>
    <p:extLst>
      <p:ext uri="{BB962C8B-B14F-4D97-AF65-F5344CB8AC3E}">
        <p14:creationId xmlns:p14="http://schemas.microsoft.com/office/powerpoint/2010/main" val="179256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052513"/>
            <a:ext cx="8534400" cy="5472112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Comic Sans MS" charset="0"/>
              </a:rPr>
              <a:t>3.1 TIPO DE PESQUISA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Quantitativa, Qualitativa, 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Exploratória, Descritiva, Causal... </a:t>
            </a:r>
          </a:p>
          <a:p>
            <a:pPr lvl="1" eaLnBrk="1" hangingPunct="1"/>
            <a:r>
              <a:rPr lang="en-US" sz="2400" dirty="0" err="1">
                <a:latin typeface="Comic Sans MS" charset="0"/>
              </a:rPr>
              <a:t>Método</a:t>
            </a:r>
            <a:r>
              <a:rPr lang="en-US" sz="2400" dirty="0">
                <a:latin typeface="Comic Sans MS" charset="0"/>
              </a:rPr>
              <a:t> a </a:t>
            </a:r>
            <a:r>
              <a:rPr lang="en-US" sz="2400" dirty="0" err="1">
                <a:latin typeface="Comic Sans MS" charset="0"/>
              </a:rPr>
              <a:t>ser</a:t>
            </a:r>
            <a:r>
              <a:rPr lang="en-US" sz="2400" dirty="0">
                <a:latin typeface="Comic Sans MS" charset="0"/>
              </a:rPr>
              <a:t> </a:t>
            </a:r>
            <a:r>
              <a:rPr lang="en-US" sz="2400" dirty="0" err="1">
                <a:latin typeface="Comic Sans MS" charset="0"/>
              </a:rPr>
              <a:t>utilizado</a:t>
            </a:r>
            <a:r>
              <a:rPr lang="en-US" sz="2400" dirty="0">
                <a:latin typeface="Comic Sans MS" charset="0"/>
              </a:rPr>
              <a:t>: </a:t>
            </a:r>
            <a:r>
              <a:rPr lang="pt-BR" sz="2400" dirty="0">
                <a:latin typeface="Comic Sans MS" charset="0"/>
              </a:rPr>
              <a:t>Levantamento, Estudo de Caso ou </a:t>
            </a:r>
            <a:r>
              <a:rPr lang="pt-BR" sz="2400" dirty="0" err="1">
                <a:latin typeface="Comic Sans MS" charset="0"/>
              </a:rPr>
              <a:t>Multi-caso</a:t>
            </a:r>
            <a:r>
              <a:rPr lang="pt-BR" sz="2400" dirty="0">
                <a:latin typeface="Comic Sans MS" charset="0"/>
              </a:rPr>
              <a:t>, pesquisa participante</a:t>
            </a:r>
          </a:p>
          <a:p>
            <a:pPr eaLnBrk="1" hangingPunct="1"/>
            <a:r>
              <a:rPr lang="pt-BR" sz="2800" dirty="0">
                <a:latin typeface="Comic Sans MS" charset="0"/>
              </a:rPr>
              <a:t>3.2 PERGUNTAS E HIPÓTESES DE PESQUISA</a:t>
            </a:r>
          </a:p>
          <a:p>
            <a:pPr eaLnBrk="1" hangingPunct="1"/>
            <a:r>
              <a:rPr lang="pt-BR" sz="2800" dirty="0">
                <a:latin typeface="Comic Sans MS" charset="0"/>
              </a:rPr>
              <a:t>3.3 PROTOCOLO DE PESQUISA </a:t>
            </a:r>
            <a:r>
              <a:rPr lang="pt-BR" sz="2800" dirty="0">
                <a:solidFill>
                  <a:srgbClr val="FF0000"/>
                </a:solidFill>
                <a:latin typeface="Comic Sans MS" charset="0"/>
              </a:rPr>
              <a:t>(apenas pesquisas qualitativas)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1" y="381000"/>
            <a:ext cx="8394700" cy="533400"/>
          </a:xfrm>
        </p:spPr>
        <p:txBody>
          <a:bodyPr/>
          <a:lstStyle/>
          <a:p>
            <a:pPr algn="l" eaLnBrk="1" hangingPunct="1"/>
            <a:r>
              <a:rPr lang="pt-BR" b="1" dirty="0">
                <a:latin typeface="Comic Sans MS" charset="0"/>
              </a:rPr>
              <a:t>3 ASPECTOS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29373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Comic Sans MS" charset="0"/>
              </a:rPr>
              <a:t>Protocolo de Pesquisa </a:t>
            </a:r>
            <a:r>
              <a:rPr lang="pt-BR">
                <a:solidFill>
                  <a:srgbClr val="FF0000"/>
                </a:solidFill>
                <a:latin typeface="Comic Sans MS" charset="0"/>
              </a:rPr>
              <a:t>(qualitativa)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850" y="1700213"/>
          <a:ext cx="8712200" cy="4737734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Objetivos da Pesquisa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Perguntas a serem formuladas para se chegar aquele objetivo 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Conceitos a serem esclarecidos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Fonte da informação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a) Identificar fatores que interferem no clima organizacional da empresa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 A empresa adota programas de motivação formalizados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Diretor RH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 A empresa faz monitoramento do 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3) Quando a empresa identifica variações no clima organizacional, qual a primeira ação que ela implementa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b)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3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3 ASPECTOS METODOLÓGICOS</a:t>
            </a:r>
            <a:endParaRPr lang="pt-BR">
              <a:latin typeface="Comic Sans MS" charset="0"/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622301" y="1828800"/>
            <a:ext cx="7740650" cy="4635500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pt-BR" sz="2400" b="1" dirty="0">
                <a:latin typeface="Comic Sans MS" charset="0"/>
              </a:rPr>
              <a:t>3.3.1. Definição de termos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</a:t>
            </a:r>
            <a:r>
              <a:rPr lang="pt-BR" sz="2400" b="1" dirty="0" err="1">
                <a:solidFill>
                  <a:srgbClr val="FF0000"/>
                </a:solidFill>
                <a:latin typeface="Comic Sans MS" charset="0"/>
              </a:rPr>
              <a:t>quali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) </a:t>
            </a:r>
            <a:r>
              <a:rPr lang="pt-BR" sz="2400" b="1" dirty="0">
                <a:latin typeface="Comic Sans MS" charset="0"/>
              </a:rPr>
              <a:t>ou das variáveis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(quanti)</a:t>
            </a:r>
          </a:p>
          <a:p>
            <a:pPr lvl="2" eaLnBrk="1" hangingPunct="1"/>
            <a:r>
              <a:rPr lang="pt-BR" sz="2000" dirty="0">
                <a:latin typeface="Comic Sans MS" charset="0"/>
              </a:rPr>
              <a:t>3.3.1.1. Decisão empresarial </a:t>
            </a:r>
          </a:p>
          <a:p>
            <a:pPr lvl="3" eaLnBrk="1" hangingPunct="1"/>
            <a:r>
              <a:rPr lang="pt-BR" sz="1800" i="1" dirty="0">
                <a:latin typeface="Comic Sans MS" charset="0"/>
              </a:rPr>
              <a:t>3.3.1.1.1. Características do </a:t>
            </a:r>
            <a:r>
              <a:rPr lang="pt-BR" sz="1800" i="1" dirty="0" err="1">
                <a:latin typeface="Comic Sans MS" charset="0"/>
              </a:rPr>
              <a:t>decisor</a:t>
            </a:r>
            <a:endParaRPr lang="pt-BR" sz="1800" i="1" dirty="0">
              <a:latin typeface="Comic Sans MS" charset="0"/>
            </a:endParaRPr>
          </a:p>
          <a:p>
            <a:pPr lvl="4" eaLnBrk="1" hangingPunct="1"/>
            <a:r>
              <a:rPr lang="pt-BR" sz="1800" dirty="0">
                <a:latin typeface="Comic Sans MS" charset="0"/>
              </a:rPr>
              <a:t>a) Perfil do </a:t>
            </a:r>
            <a:r>
              <a:rPr lang="pt-BR" sz="1800" dirty="0" err="1">
                <a:latin typeface="Comic Sans MS" charset="0"/>
              </a:rPr>
              <a:t>decisor</a:t>
            </a:r>
            <a:r>
              <a:rPr lang="pt-BR" sz="1800" dirty="0">
                <a:latin typeface="Comic Sans MS" charset="0"/>
              </a:rPr>
              <a:t>: </a:t>
            </a:r>
          </a:p>
          <a:p>
            <a:pPr eaLnBrk="1" hangingPunct="1"/>
            <a:endParaRPr lang="pt-BR" sz="2800" dirty="0">
              <a:latin typeface="Comic Sans MS" charset="0"/>
            </a:endParaRP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0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85725"/>
            <a:ext cx="8596313" cy="2197100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</a:rPr>
              <a:t>3.4.Modelo da Pesquisa </a:t>
            </a:r>
            <a:r>
              <a:rPr lang="pt-BR">
                <a:solidFill>
                  <a:srgbClr val="FF0000"/>
                </a:solidFill>
                <a:latin typeface="Comic Sans MS" charset="0"/>
              </a:rPr>
              <a:t>(quantitativa)</a:t>
            </a:r>
            <a:br>
              <a:rPr lang="pt-BR">
                <a:latin typeface="Comic Sans MS" charset="0"/>
              </a:rPr>
            </a:br>
            <a:r>
              <a:rPr lang="pt-BR" sz="1800">
                <a:latin typeface="Comic Sans MS" charset="0"/>
              </a:rPr>
              <a:t> </a:t>
            </a:r>
            <a:br>
              <a:rPr lang="pt-BR" sz="1800">
                <a:latin typeface="Comic Sans MS" charset="0"/>
              </a:rPr>
            </a:br>
            <a:r>
              <a:rPr lang="pt-BR" sz="2800">
                <a:latin typeface="Comic Sans MS" charset="0"/>
              </a:rPr>
              <a:t>O modelo conceitual  utilizado como referência para a realização da pesquisa que reflete o levantamento teórico realizado</a:t>
            </a:r>
            <a:endParaRPr lang="pt-BR">
              <a:latin typeface="Comic Sans MS" charset="0"/>
            </a:endParaRP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5930900" y="2833688"/>
            <a:ext cx="281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just" eaLnBrk="0" hangingPunct="0"/>
            <a:r>
              <a:rPr lang="pt-BR" sz="2000" b="1">
                <a:latin typeface="Times New Roman" charset="0"/>
              </a:rPr>
              <a:t>Variáveis Dependentes</a:t>
            </a:r>
            <a:r>
              <a:rPr lang="pt-BR" sz="2000">
                <a:latin typeface="Times New Roman" charset="0"/>
              </a:rPr>
              <a:t> </a:t>
            </a: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898525" y="2854325"/>
            <a:ext cx="7651750" cy="3454400"/>
            <a:chOff x="566" y="1504"/>
            <a:chExt cx="4820" cy="217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869" y="1723"/>
              <a:ext cx="1517" cy="10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Aaaaa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Bbbb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930" y="1751"/>
              <a:ext cx="1814" cy="1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Perfil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</a:p>
            <a:p>
              <a:pPr lvl="1">
                <a:buFontTx/>
                <a:buChar char="-"/>
              </a:pP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Xxxx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yyyy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zzzz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880" y="3014"/>
              <a:ext cx="1202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Cccc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dddd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809" y="2387"/>
              <a:ext cx="1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3411" y="2477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3306" y="2291"/>
              <a:ext cx="190" cy="1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66" y="1504"/>
              <a:ext cx="235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pt-BR" sz="2000">
                  <a:latin typeface="Times New Roman" charset="0"/>
                </a:rPr>
                <a:t>         </a:t>
              </a:r>
              <a:r>
                <a:rPr lang="pt-BR" sz="2000" b="1">
                  <a:latin typeface="Times New Roman" charset="0"/>
                </a:rPr>
                <a:t>Variáveis Independentes</a:t>
              </a:r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2653" y="3430"/>
              <a:ext cx="20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pt-BR" sz="2000" b="1"/>
                <a:t>Variáveis Intervenientes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538594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35</TotalTime>
  <Words>1517</Words>
  <Application>Microsoft Office PowerPoint</Application>
  <PresentationFormat>Apresentação na tela (4:3)</PresentationFormat>
  <Paragraphs>282</Paragraphs>
  <Slides>19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Comic Sans MS</vt:lpstr>
      <vt:lpstr>Times New Roman</vt:lpstr>
      <vt:lpstr>Wingdings 2</vt:lpstr>
      <vt:lpstr>Revolution</vt:lpstr>
      <vt:lpstr>CAPA</vt:lpstr>
      <vt:lpstr>Apresentação do PowerPoint</vt:lpstr>
      <vt:lpstr>PAGINAS SEGUINTES</vt:lpstr>
      <vt:lpstr>1 INTRODUÇÃO</vt:lpstr>
      <vt:lpstr>2 REFERENCIAL TEÓRICO</vt:lpstr>
      <vt:lpstr>3 ASPECTOS METODOLÓGICOS</vt:lpstr>
      <vt:lpstr>Protocolo de Pesquisa (qualitativa)</vt:lpstr>
      <vt:lpstr>3 ASPECTOS METODOLÓGICOS</vt:lpstr>
      <vt:lpstr>3.4.Modelo da Pesquisa (quantitativa)   O modelo conceitual  utilizado como referência para a realização da pesquisa que reflete o levantamento teórico realizado</vt:lpstr>
      <vt:lpstr>Detalhamento do Modelo da Pesquisa (quantitativa) </vt:lpstr>
      <vt:lpstr>3 ASPECTOS METODOLÓGICOS</vt:lpstr>
      <vt:lpstr>3 ASPECTOS METODOLÓGICOS</vt:lpstr>
      <vt:lpstr>Apresentação das escalas assumidas como intervalares utilizadas na pesquisa </vt:lpstr>
      <vt:lpstr>3 ASPECTOS METODOLÓGICOS</vt:lpstr>
      <vt:lpstr>Plano de Análise da pesquisa </vt:lpstr>
      <vt:lpstr>3 ASPECTOS METODOLÓGICOS</vt:lpstr>
      <vt:lpstr>4 APRESENTAÇÃO E ANÁLISE DOS RESULTADOS</vt:lpstr>
      <vt:lpstr>5 CONSIDERAÇÕES FINAIS E  CONTRIBUIÇÕES DA PESQUISA</vt:lpstr>
      <vt:lpstr>Apresentação do PowerPoint</vt:lpstr>
    </vt:vector>
  </TitlesOfParts>
  <Company>geciane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Geciane Porto</dc:creator>
  <cp:lastModifiedBy>Fernanda</cp:lastModifiedBy>
  <cp:revision>5</cp:revision>
  <dcterms:created xsi:type="dcterms:W3CDTF">2015-08-19T21:10:32Z</dcterms:created>
  <dcterms:modified xsi:type="dcterms:W3CDTF">2019-11-07T02:12:32Z</dcterms:modified>
</cp:coreProperties>
</file>