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8F283D-1EC9-4DCB-BDB6-CB40AD455EC6}" type="datetimeFigureOut">
              <a:rPr lang="pt-BR" smtClean="0"/>
              <a:pPr/>
              <a:t>21/10/2015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AD63D2-3A08-4C7F-9B53-5BA2DFB16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cHiMLREblA" TargetMode="External"/><Relationship Id="rId2" Type="http://schemas.openxmlformats.org/officeDocument/2006/relationships/hyperlink" Target="https://www.youtube.com/watch?v=xnYyCT-pk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wUwb7UZWY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Rose </a:t>
            </a:r>
            <a:r>
              <a:rPr lang="pt-BR" dirty="0" err="1" smtClean="0"/>
              <a:t>Satiko</a:t>
            </a:r>
            <a:r>
              <a:rPr lang="pt-BR" dirty="0" smtClean="0"/>
              <a:t> </a:t>
            </a:r>
            <a:r>
              <a:rPr lang="pt-BR" dirty="0" err="1" smtClean="0"/>
              <a:t>Gitirana</a:t>
            </a:r>
            <a:r>
              <a:rPr lang="pt-BR" dirty="0" smtClean="0"/>
              <a:t> </a:t>
            </a:r>
            <a:r>
              <a:rPr lang="pt-BR" dirty="0" err="1" smtClean="0"/>
              <a:t>Hikiji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ETNOGRAFIA DA PERFORMANCE MUSICAL – IDENTIDADE,</a:t>
            </a:r>
            <a:br>
              <a:rPr lang="pt-BR" sz="4000" dirty="0"/>
            </a:br>
            <a:r>
              <a:rPr lang="pt-BR" sz="4000" dirty="0"/>
              <a:t>ALTERIDADE E </a:t>
            </a:r>
            <a:r>
              <a:rPr lang="pt-BR" sz="4000" dirty="0" smtClean="0"/>
              <a:t>TRANSFORMAÇÃO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 smtClean="0"/>
              <a:t>Categorias de apresentações no guri: </a:t>
            </a:r>
            <a:r>
              <a:rPr lang="pt-BR" sz="2000" dirty="0" smtClean="0"/>
              <a:t>Orquestra e </a:t>
            </a:r>
            <a:r>
              <a:rPr lang="pt-BR" sz="2000" dirty="0" smtClean="0"/>
              <a:t>coral podem </a:t>
            </a:r>
            <a:r>
              <a:rPr lang="pt-BR" sz="2000" dirty="0" smtClean="0"/>
              <a:t>se apresentar em aberturas de eventos de alguma forma relacionados </a:t>
            </a:r>
            <a:r>
              <a:rPr lang="pt-BR" sz="2000" dirty="0" smtClean="0"/>
              <a:t>a atividades </a:t>
            </a:r>
            <a:r>
              <a:rPr lang="pt-BR" sz="2000" dirty="0" smtClean="0"/>
              <a:t>da Secretaria de Cultura, podem ser convidados para tocar em </a:t>
            </a:r>
            <a:r>
              <a:rPr lang="pt-BR" sz="2000" dirty="0" smtClean="0"/>
              <a:t>eventos promovidos </a:t>
            </a:r>
            <a:r>
              <a:rPr lang="pt-BR" sz="2000" dirty="0" smtClean="0"/>
              <a:t>por outras entidades e, por vezes, são a atração musical </a:t>
            </a:r>
            <a:r>
              <a:rPr lang="pt-BR" sz="2000" dirty="0" smtClean="0"/>
              <a:t>principal ou </a:t>
            </a:r>
            <a:r>
              <a:rPr lang="pt-BR" sz="2000" dirty="0" smtClean="0"/>
              <a:t>secundária, que “abre” um espetáculo, antes da atração principal (como </a:t>
            </a:r>
            <a:r>
              <a:rPr lang="pt-BR" sz="2000" dirty="0" smtClean="0"/>
              <a:t>em Campos </a:t>
            </a:r>
            <a:r>
              <a:rPr lang="pt-BR" sz="2000" dirty="0" smtClean="0"/>
              <a:t>do Jordão, quando tocaram antes da Orquestra Sinfônica do Estado </a:t>
            </a:r>
            <a:r>
              <a:rPr lang="pt-BR" sz="2000" dirty="0" smtClean="0"/>
              <a:t>de São </a:t>
            </a:r>
            <a:r>
              <a:rPr lang="pt-BR" sz="2000" dirty="0" smtClean="0"/>
              <a:t>Paulo</a:t>
            </a:r>
            <a:r>
              <a:rPr lang="pt-BR" sz="2000" dirty="0" smtClean="0"/>
              <a:t>).</a:t>
            </a:r>
          </a:p>
          <a:p>
            <a:r>
              <a:rPr lang="pt-BR" sz="2000" dirty="0" smtClean="0"/>
              <a:t>P</a:t>
            </a:r>
            <a:r>
              <a:rPr lang="pt-BR" sz="2000" dirty="0" smtClean="0"/>
              <a:t>ara </a:t>
            </a:r>
            <a:r>
              <a:rPr lang="pt-BR" sz="2000" dirty="0" smtClean="0"/>
              <a:t>os jovens do </a:t>
            </a:r>
            <a:r>
              <a:rPr lang="pt-BR" sz="2000" dirty="0" err="1" smtClean="0"/>
              <a:t>pólo</a:t>
            </a:r>
            <a:r>
              <a:rPr lang="pt-BR" sz="2000" dirty="0" smtClean="0"/>
              <a:t> </a:t>
            </a:r>
            <a:r>
              <a:rPr lang="pt-BR" sz="2000" dirty="0" err="1" smtClean="0"/>
              <a:t>Febem</a:t>
            </a:r>
            <a:r>
              <a:rPr lang="pt-BR" sz="2000" dirty="0" smtClean="0"/>
              <a:t> as </a:t>
            </a:r>
            <a:r>
              <a:rPr lang="pt-BR" sz="2000" dirty="0" smtClean="0"/>
              <a:t>saídas são lugar de confronto com o outro, de acareação com os </a:t>
            </a:r>
            <a:r>
              <a:rPr lang="pt-BR" sz="2000" dirty="0" smtClean="0"/>
              <a:t>estereótipos que </a:t>
            </a:r>
            <a:r>
              <a:rPr lang="pt-BR" sz="2000" dirty="0" smtClean="0"/>
              <a:t>não correspondem às imagens de si. O contato com o </a:t>
            </a:r>
            <a:r>
              <a:rPr lang="pt-BR" sz="2000" dirty="0" smtClean="0"/>
              <a:t>além-muros revela </a:t>
            </a:r>
            <a:r>
              <a:rPr lang="pt-BR" sz="2000" dirty="0" smtClean="0"/>
              <a:t>novos espaços e, simultaneamente, a impossibilidade de ocupá-los realmente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Festival de Inverno de Campos do Jordão 2003, Coral do Projeto Guri do Vale do Paraíba: </a:t>
            </a:r>
            <a:r>
              <a:rPr lang="pt-BR" sz="2000" dirty="0" smtClean="0">
                <a:hlinkClick r:id="rId2"/>
              </a:rPr>
              <a:t>https://</a:t>
            </a:r>
            <a:r>
              <a:rPr lang="pt-BR" sz="2000" dirty="0" smtClean="0">
                <a:hlinkClick r:id="rId2"/>
              </a:rPr>
              <a:t>www.youtube.com/watch?v=xnYyCT-pknk</a:t>
            </a:r>
            <a:endParaRPr lang="pt-BR" sz="2000" dirty="0" smtClean="0"/>
          </a:p>
          <a:p>
            <a:r>
              <a:rPr lang="pt-BR" sz="2000" dirty="0" smtClean="0"/>
              <a:t>Projeto </a:t>
            </a:r>
            <a:r>
              <a:rPr lang="pt-BR" sz="2000" dirty="0" smtClean="0"/>
              <a:t>Guri </a:t>
            </a:r>
            <a:r>
              <a:rPr lang="pt-BR" sz="2000" dirty="0" smtClean="0"/>
              <a:t>15 anos - </a:t>
            </a:r>
            <a:r>
              <a:rPr lang="pt-BR" sz="2000" dirty="0" smtClean="0"/>
              <a:t>Sala São Paulo: </a:t>
            </a:r>
            <a:r>
              <a:rPr lang="pt-BR" sz="2000" dirty="0" smtClean="0">
                <a:hlinkClick r:id="rId3"/>
              </a:rPr>
              <a:t>https://</a:t>
            </a:r>
            <a:r>
              <a:rPr lang="pt-BR" sz="2000" dirty="0" smtClean="0">
                <a:hlinkClick r:id="rId3"/>
              </a:rPr>
              <a:t>www.youtube.com/watch?v=ScHiMLREblA</a:t>
            </a:r>
            <a:endParaRPr lang="pt-BR" sz="2000" dirty="0" smtClean="0"/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espaços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“</a:t>
            </a:r>
            <a:r>
              <a:rPr lang="pt-BR" sz="2000" dirty="0" smtClean="0"/>
              <a:t>Cabe notar que o </a:t>
            </a:r>
            <a:r>
              <a:rPr lang="pt-BR" sz="2000" dirty="0" err="1" smtClean="0"/>
              <a:t>pólo</a:t>
            </a:r>
            <a:r>
              <a:rPr lang="pt-BR" sz="2000" dirty="0" smtClean="0"/>
              <a:t> </a:t>
            </a:r>
            <a:r>
              <a:rPr lang="pt-BR" sz="2000" dirty="0" err="1" smtClean="0"/>
              <a:t>Febem</a:t>
            </a:r>
            <a:r>
              <a:rPr lang="pt-BR" sz="2000" dirty="0" smtClean="0"/>
              <a:t> era frequentemente </a:t>
            </a:r>
            <a:r>
              <a:rPr lang="pt-BR" sz="2000" dirty="0" smtClean="0"/>
              <a:t>convidado a realizar apresentações em ocasiões de </a:t>
            </a:r>
            <a:r>
              <a:rPr lang="pt-BR" sz="2000" dirty="0" smtClean="0"/>
              <a:t>maior repercussão </a:t>
            </a:r>
            <a:r>
              <a:rPr lang="pt-BR" sz="2000" dirty="0" smtClean="0"/>
              <a:t>(sobretudo midiática), já que, dentre os </a:t>
            </a:r>
            <a:r>
              <a:rPr lang="pt-BR" sz="2000" dirty="0" err="1" smtClean="0"/>
              <a:t>pólos</a:t>
            </a:r>
            <a:r>
              <a:rPr lang="pt-BR" sz="2000" dirty="0" smtClean="0"/>
              <a:t> do projeto, era o </a:t>
            </a:r>
            <a:r>
              <a:rPr lang="pt-BR" sz="2000" dirty="0" smtClean="0"/>
              <a:t>que possuía </a:t>
            </a:r>
            <a:r>
              <a:rPr lang="pt-BR" sz="2000" dirty="0" smtClean="0"/>
              <a:t>as características mais exóticas: além de pobres (ou “carentes”, </a:t>
            </a:r>
            <a:r>
              <a:rPr lang="pt-BR" sz="2000" dirty="0" smtClean="0"/>
              <a:t>para usar </a:t>
            </a:r>
            <a:r>
              <a:rPr lang="pt-BR" sz="2000" dirty="0" smtClean="0"/>
              <a:t>a terminologia institucional), eram infratores os adolescentes a quem </a:t>
            </a:r>
            <a:r>
              <a:rPr lang="pt-BR" sz="2000" dirty="0" smtClean="0"/>
              <a:t>o projeto </a:t>
            </a:r>
            <a:r>
              <a:rPr lang="pt-BR" sz="2000" dirty="0" smtClean="0"/>
              <a:t>oferecia uma “chance de aprender”, “recuperar a </a:t>
            </a:r>
            <a:r>
              <a:rPr lang="pt-BR" sz="2000" dirty="0" err="1" smtClean="0"/>
              <a:t>auto-estima</a:t>
            </a:r>
            <a:r>
              <a:rPr lang="pt-BR" sz="2000" dirty="0" smtClean="0"/>
              <a:t>”, etc</a:t>
            </a:r>
            <a:r>
              <a:rPr lang="pt-BR" sz="2000" dirty="0" smtClean="0"/>
              <a:t>.”</a:t>
            </a:r>
          </a:p>
          <a:p>
            <a:r>
              <a:rPr lang="pt-BR" sz="2000" dirty="0" smtClean="0"/>
              <a:t>Escolta: camburões e motocicletas, policiais com metralhadoras, coletes à prova de balas sobre uniformes de camuflagem.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 pátio ao palco – etnografia de um trajeto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Professora do Departamento de Antropologia da Faculdade de Filosofia, Letras e Ciências Humanas da Universidade de São Paulo.</a:t>
            </a:r>
          </a:p>
          <a:p>
            <a:r>
              <a:rPr lang="pt-BR" dirty="0" smtClean="0"/>
              <a:t>Bacharel em Comunicação Social pela Universidade Metodista de São Paulo e em Ciências Sociais pela USP. Mestre (1999) e doutora (2004) em Antropologia Social pelo Programa de Pós-graduação em Antropologia Social da FFLCH-USP.</a:t>
            </a:r>
          </a:p>
          <a:p>
            <a:r>
              <a:rPr lang="pt-BR" dirty="0" smtClean="0"/>
              <a:t>Autora dos livros “Imagem-violência – Etnografia de um cinema provocador” (Terceiro Nome, 2012) e “A música e o risco” (EDUSP, 2006)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Rose </a:t>
            </a:r>
            <a:r>
              <a:rPr lang="pt-BR" b="1" dirty="0" err="1" smtClean="0"/>
              <a:t>Satiko</a:t>
            </a:r>
            <a:r>
              <a:rPr lang="pt-BR" b="1" dirty="0" smtClean="0"/>
              <a:t> </a:t>
            </a:r>
            <a:r>
              <a:rPr lang="pt-BR" b="1" dirty="0" err="1" smtClean="0"/>
              <a:t>Gitirana</a:t>
            </a:r>
            <a:r>
              <a:rPr lang="pt-BR" b="1" dirty="0" smtClean="0"/>
              <a:t> </a:t>
            </a:r>
            <a:r>
              <a:rPr lang="pt-BR" b="1" dirty="0" err="1" smtClean="0"/>
              <a:t>Hikiji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60648"/>
            <a:ext cx="8435280" cy="5976664"/>
          </a:xfrm>
        </p:spPr>
        <p:txBody>
          <a:bodyPr>
            <a:noAutofit/>
          </a:bodyPr>
          <a:lstStyle/>
          <a:p>
            <a:r>
              <a:rPr lang="pt-BR" sz="2000" dirty="0" smtClean="0"/>
              <a:t>Concerto </a:t>
            </a:r>
            <a:r>
              <a:rPr lang="pt-BR" sz="2000" dirty="0"/>
              <a:t>n</a:t>
            </a:r>
            <a:r>
              <a:rPr lang="pt-BR" sz="2000" dirty="0" smtClean="0"/>
              <a:t>o Cultura Artística. Orquestra </a:t>
            </a:r>
            <a:r>
              <a:rPr lang="pt-BR" sz="2000" dirty="0" err="1" smtClean="0"/>
              <a:t>Mazzaropi</a:t>
            </a:r>
            <a:r>
              <a:rPr lang="pt-BR" sz="2000" dirty="0" smtClean="0"/>
              <a:t> abrindo o concerto da </a:t>
            </a:r>
            <a:r>
              <a:rPr lang="pt-BR" sz="2000" dirty="0" err="1" smtClean="0"/>
              <a:t>Academy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Ancient</a:t>
            </a:r>
            <a:r>
              <a:rPr lang="pt-BR" sz="2000" dirty="0" smtClean="0"/>
              <a:t> </a:t>
            </a:r>
            <a:r>
              <a:rPr lang="pt-BR" sz="2000" dirty="0" err="1" smtClean="0"/>
              <a:t>Music</a:t>
            </a:r>
            <a:r>
              <a:rPr lang="pt-BR" sz="2000" dirty="0" smtClean="0"/>
              <a:t>. Pesquisadora tocando junto com o grupo.</a:t>
            </a:r>
          </a:p>
          <a:p>
            <a:r>
              <a:rPr lang="pt-BR" sz="2000" dirty="0" smtClean="0"/>
              <a:t>“Dois </a:t>
            </a:r>
            <a:r>
              <a:rPr lang="pt-BR" sz="2000" dirty="0"/>
              <a:t>compassos mudos, desenhados com a batuta do maestro, antecedem </a:t>
            </a:r>
            <a:r>
              <a:rPr lang="pt-BR" sz="2000" dirty="0" smtClean="0"/>
              <a:t>o primeiro </a:t>
            </a:r>
            <a:r>
              <a:rPr lang="pt-BR" sz="2000" dirty="0"/>
              <a:t>ataque. Então, o ar inspirado profundamente é liberado de </a:t>
            </a:r>
            <a:r>
              <a:rPr lang="pt-BR" sz="2000" dirty="0" smtClean="0"/>
              <a:t>uma só </a:t>
            </a:r>
            <a:r>
              <a:rPr lang="pt-BR" sz="2000" dirty="0"/>
              <a:t>vez, </a:t>
            </a:r>
            <a:r>
              <a:rPr lang="pt-BR" sz="2000" dirty="0" smtClean="0"/>
              <a:t>e a </a:t>
            </a:r>
            <a:r>
              <a:rPr lang="pt-BR" sz="2000" dirty="0"/>
              <a:t>expiração vira som. Sopro que perpassa oboés, flautas, </a:t>
            </a:r>
            <a:r>
              <a:rPr lang="pt-BR" sz="2000" dirty="0" smtClean="0"/>
              <a:t>clarinetes… Impulso que </a:t>
            </a:r>
            <a:r>
              <a:rPr lang="pt-BR" sz="2000" dirty="0"/>
              <a:t>faz deslizar a crina sobre as cordas de violinos, violas, </a:t>
            </a:r>
            <a:r>
              <a:rPr lang="pt-BR" sz="2000" dirty="0" err="1"/>
              <a:t>cellos</a:t>
            </a:r>
            <a:r>
              <a:rPr lang="pt-BR" sz="2000" dirty="0"/>
              <a:t>… Um e dois </a:t>
            </a:r>
            <a:r>
              <a:rPr lang="pt-BR" sz="2000" dirty="0" smtClean="0"/>
              <a:t>e Um </a:t>
            </a:r>
            <a:r>
              <a:rPr lang="pt-BR" sz="2000" dirty="0"/>
              <a:t>e dois e… O ritmo inescapável, estranhamente, suspende a </a:t>
            </a:r>
            <a:r>
              <a:rPr lang="pt-BR" sz="2000" dirty="0" smtClean="0"/>
              <a:t>temporalidade ditada </a:t>
            </a:r>
            <a:r>
              <a:rPr lang="pt-BR" sz="2000" dirty="0"/>
              <a:t>por relógios e calendários. Durante os 30 compassos, esqueceremos </a:t>
            </a:r>
            <a:r>
              <a:rPr lang="pt-BR" sz="2000" dirty="0" smtClean="0"/>
              <a:t>os minutos</a:t>
            </a:r>
            <a:r>
              <a:rPr lang="pt-BR" sz="2000" dirty="0"/>
              <a:t>, horas, dias. Agora há pouco, alguém desejou </a:t>
            </a:r>
            <a:r>
              <a:rPr lang="pt-BR" sz="2000" dirty="0" smtClean="0"/>
              <a:t>‘merda!’. </a:t>
            </a:r>
            <a:r>
              <a:rPr lang="pt-BR" sz="2000" dirty="0"/>
              <a:t>Poderia ter </a:t>
            </a:r>
            <a:r>
              <a:rPr lang="pt-BR" sz="2000" dirty="0" smtClean="0"/>
              <a:t>dito ‘boa sorte’, </a:t>
            </a:r>
            <a:r>
              <a:rPr lang="pt-BR" sz="2000" dirty="0"/>
              <a:t>mas sabe que essas são palavras indizíveis na coxia do teatro. Um </a:t>
            </a:r>
            <a:r>
              <a:rPr lang="pt-BR" sz="2000" dirty="0" smtClean="0"/>
              <a:t>e dois </a:t>
            </a:r>
            <a:r>
              <a:rPr lang="pt-BR" sz="2000" dirty="0"/>
              <a:t>e Um e dois e… O maestro sorri. Fortíssimo: sol, </a:t>
            </a:r>
            <a:r>
              <a:rPr lang="pt-BR" sz="2000" dirty="0" err="1"/>
              <a:t>doooo</a:t>
            </a:r>
            <a:r>
              <a:rPr lang="pt-BR" sz="2000" dirty="0"/>
              <a:t>. Aplausos. </a:t>
            </a:r>
            <a:r>
              <a:rPr lang="pt-BR" sz="2000" dirty="0" smtClean="0"/>
              <a:t>Teatro cheio</a:t>
            </a:r>
            <a:r>
              <a:rPr lang="pt-BR" sz="2000" dirty="0"/>
              <a:t>. Nos olhamos. Todos sorriem. Vontade de rir. Felicidade</a:t>
            </a:r>
            <a:r>
              <a:rPr lang="pt-BR" sz="2000" dirty="0" smtClean="0"/>
              <a:t>…”</a:t>
            </a:r>
          </a:p>
          <a:p>
            <a:r>
              <a:rPr lang="pt-BR" sz="2000" dirty="0" smtClean="0"/>
              <a:t>Algo </a:t>
            </a:r>
            <a:r>
              <a:rPr lang="pt-BR" sz="2000" dirty="0"/>
              <a:t>correspondente à fuga da polícia </a:t>
            </a:r>
            <a:r>
              <a:rPr lang="pt-BR" sz="2000" dirty="0" smtClean="0"/>
              <a:t>durante a </a:t>
            </a:r>
            <a:r>
              <a:rPr lang="pt-BR" sz="2000" dirty="0"/>
              <a:t>briga de galos, descrita por Clifford </a:t>
            </a:r>
            <a:r>
              <a:rPr lang="pt-BR" sz="2000" dirty="0" err="1"/>
              <a:t>Geertz</a:t>
            </a:r>
            <a:r>
              <a:rPr lang="pt-BR" sz="2000" dirty="0"/>
              <a:t> (1989</a:t>
            </a:r>
            <a:r>
              <a:rPr lang="pt-BR" sz="2000" dirty="0" smtClean="0"/>
              <a:t>).</a:t>
            </a:r>
          </a:p>
          <a:p>
            <a:r>
              <a:rPr lang="pt-BR" sz="2000" dirty="0"/>
              <a:t>Experiência ampla, a performance é central em </a:t>
            </a:r>
            <a:r>
              <a:rPr lang="pt-BR" sz="2000" dirty="0" smtClean="0"/>
              <a:t>projetos que</a:t>
            </a:r>
            <a:r>
              <a:rPr lang="pt-BR" sz="2000" dirty="0"/>
              <a:t>, como o Guri, tem como um dos objetivos principais a </a:t>
            </a:r>
            <a:r>
              <a:rPr lang="pt-BR" sz="2000" dirty="0" smtClean="0"/>
              <a:t>intervenção social </a:t>
            </a:r>
            <a:r>
              <a:rPr lang="pt-BR" sz="2000" dirty="0"/>
              <a:t>por meio da música. Ela torna visíveis atores e instituição. É palco de </a:t>
            </a:r>
            <a:r>
              <a:rPr lang="pt-BR" sz="2000" dirty="0" smtClean="0"/>
              <a:t>um amplo </a:t>
            </a:r>
            <a:r>
              <a:rPr lang="pt-BR" sz="2000" i="1" dirty="0"/>
              <a:t>jogo de espelhos, lugar de exibição de identidade e construção de </a:t>
            </a:r>
            <a:r>
              <a:rPr lang="pt-BR" sz="2000" i="1" dirty="0" smtClean="0"/>
              <a:t>autoimagens</a:t>
            </a:r>
            <a:r>
              <a:rPr lang="pt-BR" sz="2000" i="1" dirty="0" smtClean="0"/>
              <a:t>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Performance é o centro do projeto pedagógico.</a:t>
            </a:r>
          </a:p>
          <a:p>
            <a:r>
              <a:rPr lang="pt-BR" dirty="0" smtClean="0"/>
              <a:t>Contato imediato com o instrumento.</a:t>
            </a:r>
          </a:p>
          <a:p>
            <a:r>
              <a:rPr lang="pt-BR" dirty="0" smtClean="0"/>
              <a:t>Apresentações em curto prazo.</a:t>
            </a:r>
          </a:p>
          <a:p>
            <a:r>
              <a:rPr lang="pt-BR" dirty="0" smtClean="0"/>
              <a:t>“</a:t>
            </a:r>
            <a:r>
              <a:rPr lang="pt-BR" dirty="0" smtClean="0"/>
              <a:t>A apresentação é o combustível da orquestra. Quando fica muito tempo </a:t>
            </a:r>
            <a:r>
              <a:rPr lang="pt-BR" dirty="0" smtClean="0"/>
              <a:t>sem apresentação</a:t>
            </a:r>
            <a:r>
              <a:rPr lang="pt-BR" dirty="0" smtClean="0"/>
              <a:t>, a orquestra murcha. Se ensaia, ensaia, ensaia e nunca toca, </a:t>
            </a:r>
            <a:r>
              <a:rPr lang="pt-BR" dirty="0" smtClean="0"/>
              <a:t>fica meio </a:t>
            </a:r>
            <a:r>
              <a:rPr lang="pt-BR" dirty="0" smtClean="0"/>
              <a:t>sem sentido. (Valter Batista de Azevedo, Aza, maestro da orquestra do </a:t>
            </a:r>
            <a:r>
              <a:rPr lang="pt-BR" dirty="0" err="1" smtClean="0"/>
              <a:t>pólo</a:t>
            </a:r>
            <a:r>
              <a:rPr lang="pt-BR" dirty="0" smtClean="0"/>
              <a:t> </a:t>
            </a:r>
            <a:r>
              <a:rPr lang="pt-BR" dirty="0" err="1" smtClean="0"/>
              <a:t>Mazzaropi</a:t>
            </a:r>
            <a:r>
              <a:rPr lang="pt-BR" dirty="0" smtClean="0"/>
              <a:t>).”</a:t>
            </a:r>
          </a:p>
          <a:p>
            <a:r>
              <a:rPr lang="pt-BR" dirty="0" smtClean="0"/>
              <a:t>A experiência do coletivo.</a:t>
            </a:r>
          </a:p>
          <a:p>
            <a:r>
              <a:rPr lang="pt-BR" dirty="0" smtClean="0"/>
              <a:t>Para fazer música junto com várias pessoas, é preciso “respeitar o colega, esperar o outro tocar, saber a hora de entrar”.</a:t>
            </a:r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Guri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“Vocês têm que ir lá para mostrar que são gente. Porque vocês sabem que lá, no </a:t>
            </a:r>
            <a:r>
              <a:rPr lang="pt-BR" i="1" dirty="0" smtClean="0"/>
              <a:t>mundão</a:t>
            </a:r>
            <a:r>
              <a:rPr lang="pt-BR" dirty="0" smtClean="0"/>
              <a:t>, as pessoas não pensam assim... (Chiquinho, monitor da </a:t>
            </a:r>
            <a:r>
              <a:rPr lang="pt-BR" dirty="0" err="1" smtClean="0"/>
              <a:t>Febem</a:t>
            </a:r>
            <a:r>
              <a:rPr lang="pt-BR" dirty="0" smtClean="0"/>
              <a:t>).</a:t>
            </a:r>
          </a:p>
          <a:p>
            <a:r>
              <a:rPr lang="pt-BR" dirty="0" smtClean="0"/>
              <a:t>Ouvi </a:t>
            </a:r>
            <a:r>
              <a:rPr lang="pt-BR" dirty="0" smtClean="0"/>
              <a:t>de vários jovens que antes de entrar no Guri não </a:t>
            </a:r>
            <a:r>
              <a:rPr lang="pt-BR" dirty="0" smtClean="0"/>
              <a:t>tinham projetos</a:t>
            </a:r>
            <a:r>
              <a:rPr lang="pt-BR" dirty="0" smtClean="0"/>
              <a:t>, sonhos. Com a participação no projeto – seja por seu </a:t>
            </a:r>
            <a:r>
              <a:rPr lang="pt-BR" dirty="0" smtClean="0"/>
              <a:t>envolvimento com </a:t>
            </a:r>
            <a:r>
              <a:rPr lang="pt-BR" dirty="0" smtClean="0"/>
              <a:t>a música, seja por conhecer pessoas que tomavam como exemplo – </a:t>
            </a:r>
            <a:r>
              <a:rPr lang="pt-BR" dirty="0" smtClean="0"/>
              <a:t>passaram a </a:t>
            </a:r>
            <a:r>
              <a:rPr lang="pt-BR" dirty="0" smtClean="0"/>
              <a:t>fazer planos, vislumbrar possibilidades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 </a:t>
            </a:r>
            <a:r>
              <a:rPr lang="pt-BR" dirty="0" smtClean="0"/>
              <a:t>saídas para apresentações são consideradas por coordenadores, </a:t>
            </a:r>
            <a:r>
              <a:rPr lang="pt-BR" dirty="0" smtClean="0"/>
              <a:t>professores e </a:t>
            </a:r>
            <a:r>
              <a:rPr lang="pt-BR" dirty="0" smtClean="0"/>
              <a:t>alunos o ponto alto do projeto. A observação revela que as </a:t>
            </a:r>
            <a:r>
              <a:rPr lang="pt-BR" dirty="0" smtClean="0"/>
              <a:t>saídas possibilitam </a:t>
            </a:r>
            <a:r>
              <a:rPr lang="pt-BR" dirty="0" smtClean="0"/>
              <a:t>o contato com diferentes espaços e públicos, além do </a:t>
            </a:r>
            <a:r>
              <a:rPr lang="pt-BR" dirty="0" smtClean="0"/>
              <a:t>encontro entre </a:t>
            </a:r>
            <a:r>
              <a:rPr lang="pt-BR" dirty="0" smtClean="0"/>
              <a:t>jovens participantes de diversos </a:t>
            </a:r>
            <a:r>
              <a:rPr lang="pt-BR" dirty="0" err="1" smtClean="0"/>
              <a:t>pólos</a:t>
            </a:r>
            <a:r>
              <a:rPr lang="pt-BR" dirty="0" smtClean="0"/>
              <a:t>.</a:t>
            </a:r>
            <a:endParaRPr lang="pt-BR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Ampliação de horizontes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Troca de impressões entre diferentes </a:t>
            </a:r>
            <a:r>
              <a:rPr lang="pt-BR" dirty="0" err="1" smtClean="0"/>
              <a:t>pólos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“</a:t>
            </a:r>
            <a:r>
              <a:rPr lang="pt-BR" dirty="0" smtClean="0"/>
              <a:t>A gente sentiu respeito entre eles. Por exemplo, no </a:t>
            </a:r>
            <a:r>
              <a:rPr lang="pt-BR" dirty="0" err="1" smtClean="0"/>
              <a:t>pólo</a:t>
            </a:r>
            <a:r>
              <a:rPr lang="pt-BR" dirty="0" smtClean="0"/>
              <a:t> do POF, da favela, </a:t>
            </a:r>
            <a:r>
              <a:rPr lang="pt-BR" dirty="0" smtClean="0"/>
              <a:t>as crianças </a:t>
            </a:r>
            <a:r>
              <a:rPr lang="pt-BR" dirty="0" smtClean="0"/>
              <a:t>são extremamente humildes, diferente de Indaiatuba, onde o nível </a:t>
            </a:r>
            <a:r>
              <a:rPr lang="pt-BR" dirty="0" smtClean="0"/>
              <a:t>das crianças </a:t>
            </a:r>
            <a:r>
              <a:rPr lang="pt-BR" dirty="0" smtClean="0"/>
              <a:t>é um pouco melhor. Mas eles participaram da mesma mesa de refeição, </a:t>
            </a:r>
            <a:r>
              <a:rPr lang="pt-BR" dirty="0" smtClean="0"/>
              <a:t>do mesmo </a:t>
            </a:r>
            <a:r>
              <a:rPr lang="pt-BR" dirty="0" smtClean="0"/>
              <a:t>banheiro para se trocar, usaram o mesmo uniforme. Isso é resgate da </a:t>
            </a:r>
            <a:r>
              <a:rPr lang="pt-BR" dirty="0" smtClean="0"/>
              <a:t>autoestima: ele </a:t>
            </a:r>
            <a:r>
              <a:rPr lang="pt-BR" i="1" dirty="0" smtClean="0"/>
              <a:t>estar se sentindo igual perante o público, o evento, a gente</a:t>
            </a:r>
            <a:r>
              <a:rPr lang="pt-BR" i="1" dirty="0" smtClean="0"/>
              <a:t>.” </a:t>
            </a:r>
            <a:r>
              <a:rPr lang="pt-BR" i="1" dirty="0" smtClean="0"/>
              <a:t>(</a:t>
            </a:r>
            <a:r>
              <a:rPr lang="pt-BR" i="1" dirty="0" smtClean="0"/>
              <a:t>Ângela </a:t>
            </a:r>
            <a:r>
              <a:rPr lang="pt-BR" dirty="0" smtClean="0"/>
              <a:t>Maria </a:t>
            </a:r>
            <a:r>
              <a:rPr lang="pt-BR" dirty="0" smtClean="0"/>
              <a:t>Visconti, supervisora técnica do Guri</a:t>
            </a:r>
            <a:r>
              <a:rPr lang="pt-BR" dirty="0" smtClean="0"/>
              <a:t>).</a:t>
            </a:r>
          </a:p>
          <a:p>
            <a:r>
              <a:rPr lang="pt-BR" dirty="0" smtClean="0"/>
              <a:t>“</a:t>
            </a:r>
            <a:r>
              <a:rPr lang="pt-BR" dirty="0" smtClean="0"/>
              <a:t>Converso com um grupo de duas mães e um pai, que me pergunta se aqui </a:t>
            </a:r>
            <a:r>
              <a:rPr lang="pt-BR" dirty="0" smtClean="0"/>
              <a:t>no </a:t>
            </a:r>
            <a:r>
              <a:rPr lang="pt-BR" dirty="0" err="1" smtClean="0"/>
              <a:t>Mazzaropi</a:t>
            </a:r>
            <a:r>
              <a:rPr lang="pt-BR" dirty="0" smtClean="0"/>
              <a:t> </a:t>
            </a:r>
            <a:r>
              <a:rPr lang="pt-BR" dirty="0" smtClean="0"/>
              <a:t>tem gente da </a:t>
            </a:r>
            <a:r>
              <a:rPr lang="pt-BR" dirty="0" err="1" smtClean="0"/>
              <a:t>Febem</a:t>
            </a:r>
            <a:r>
              <a:rPr lang="pt-BR" dirty="0" smtClean="0"/>
              <a:t>. </a:t>
            </a:r>
            <a:r>
              <a:rPr lang="pt-BR" dirty="0" smtClean="0"/>
              <a:t>‘Uma </a:t>
            </a:r>
            <a:r>
              <a:rPr lang="pt-BR" dirty="0" smtClean="0"/>
              <a:t>mãe falou que ia tirar o filho por </a:t>
            </a:r>
            <a:r>
              <a:rPr lang="pt-BR" dirty="0" smtClean="0"/>
              <a:t>causa </a:t>
            </a:r>
            <a:r>
              <a:rPr lang="pt-BR" dirty="0" smtClean="0"/>
              <a:t>disso. Mas e se tiver? E daí? Não é tudo gente? Eu não vou tirar, mas acho que </a:t>
            </a:r>
            <a:r>
              <a:rPr lang="pt-BR" dirty="0" smtClean="0"/>
              <a:t>não tem</a:t>
            </a:r>
            <a:r>
              <a:rPr lang="pt-BR" dirty="0" smtClean="0"/>
              <a:t>. A gente vê. Teve apresentação. Veio tudo com pai e mãe trabalhador, os </a:t>
            </a:r>
            <a:r>
              <a:rPr lang="pt-BR" dirty="0" smtClean="0"/>
              <a:t>filhos bem </a:t>
            </a:r>
            <a:r>
              <a:rPr lang="pt-BR" dirty="0" smtClean="0"/>
              <a:t>vestidos</a:t>
            </a:r>
            <a:r>
              <a:rPr lang="pt-BR" dirty="0" smtClean="0"/>
              <a:t>…’” </a:t>
            </a:r>
            <a:r>
              <a:rPr lang="pt-BR" dirty="0" smtClean="0"/>
              <a:t>(Caderno de campo, </a:t>
            </a:r>
            <a:r>
              <a:rPr lang="pt-BR" dirty="0" err="1" smtClean="0"/>
              <a:t>pólo</a:t>
            </a:r>
            <a:r>
              <a:rPr lang="pt-BR" dirty="0" smtClean="0"/>
              <a:t> </a:t>
            </a:r>
            <a:r>
              <a:rPr lang="pt-BR" dirty="0" err="1" smtClean="0"/>
              <a:t>Mazzaropi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outro no palco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pt-BR" sz="2000" dirty="0" smtClean="0"/>
              <a:t>Na sala de entrada da casa do Guri, aonde esperávamos a partida do ônibus, </a:t>
            </a:r>
            <a:r>
              <a:rPr lang="pt-BR" sz="2000" dirty="0" smtClean="0"/>
              <a:t>dois meninos </a:t>
            </a:r>
            <a:r>
              <a:rPr lang="pt-BR" sz="2000" dirty="0" smtClean="0"/>
              <a:t>estavam acompanhados de suas mães. Elas vieram para a festa junina </a:t>
            </a:r>
            <a:r>
              <a:rPr lang="pt-BR" sz="2000" dirty="0" smtClean="0"/>
              <a:t>da Unidade </a:t>
            </a:r>
            <a:r>
              <a:rPr lang="pt-BR" sz="2000" dirty="0" smtClean="0"/>
              <a:t>e souberam que os filhos iam sair para uma apresentação, não ficariam </a:t>
            </a:r>
            <a:r>
              <a:rPr lang="pt-BR" sz="2000" dirty="0" smtClean="0"/>
              <a:t>na festa</a:t>
            </a:r>
            <a:r>
              <a:rPr lang="pt-BR" sz="2000" dirty="0" smtClean="0"/>
              <a:t>. Usavam chinelos e uma delas estava com a filha, de uns oito anos. Ao </a:t>
            </a:r>
            <a:r>
              <a:rPr lang="pt-BR" sz="2000" dirty="0" smtClean="0"/>
              <a:t>se despedir</a:t>
            </a:r>
            <a:r>
              <a:rPr lang="pt-BR" sz="2000" dirty="0" smtClean="0"/>
              <a:t>, beijou o filho e disse a ele para </a:t>
            </a:r>
            <a:r>
              <a:rPr lang="pt-BR" sz="2000" i="1" dirty="0" smtClean="0"/>
              <a:t>ir lá e fazer bonito: “mostra o que </a:t>
            </a:r>
            <a:r>
              <a:rPr lang="pt-BR" sz="2000" i="1" dirty="0" smtClean="0"/>
              <a:t>você </a:t>
            </a:r>
            <a:r>
              <a:rPr lang="pt-BR" sz="2000" dirty="0" smtClean="0"/>
              <a:t>sabe</a:t>
            </a:r>
            <a:r>
              <a:rPr lang="pt-BR" sz="2000" dirty="0" smtClean="0"/>
              <a:t>”, “aproveita a oportunidade”. (Caderno de campo, Febem-Tatuapé, julho </a:t>
            </a:r>
            <a:r>
              <a:rPr lang="pt-BR" sz="2000" dirty="0" smtClean="0"/>
              <a:t>de 1999).</a:t>
            </a:r>
            <a:endParaRPr lang="pt-BR" sz="2000" dirty="0" smtClean="0"/>
          </a:p>
          <a:p>
            <a:r>
              <a:rPr lang="pt-BR" sz="2000" dirty="0" smtClean="0"/>
              <a:t>Sorriam para o público, sejam simpáticos, agradeçam. Ali é um lugar sagrado, </a:t>
            </a:r>
            <a:r>
              <a:rPr lang="pt-BR" sz="2000" dirty="0" smtClean="0"/>
              <a:t>não dá </a:t>
            </a:r>
            <a:r>
              <a:rPr lang="pt-BR" sz="2000" dirty="0" smtClean="0"/>
              <a:t>para conversar com o mano, bater papo… Em respeito ao pessoal que tá lá </a:t>
            </a:r>
            <a:r>
              <a:rPr lang="pt-BR" sz="2000" dirty="0" smtClean="0"/>
              <a:t>– tem </a:t>
            </a:r>
            <a:r>
              <a:rPr lang="pt-BR" sz="2000" dirty="0" smtClean="0"/>
              <a:t>um monte de gente filmando, de todos os lados – mantenham a </a:t>
            </a:r>
            <a:r>
              <a:rPr lang="pt-BR" sz="2000" dirty="0" smtClean="0"/>
              <a:t>postura… Vocês </a:t>
            </a:r>
            <a:r>
              <a:rPr lang="pt-BR" sz="2000" dirty="0" smtClean="0"/>
              <a:t>só estão aqui porque são bons. Tem que soar um coral de homem, não </a:t>
            </a:r>
            <a:r>
              <a:rPr lang="pt-BR" sz="2000" dirty="0" smtClean="0"/>
              <a:t>de menino</a:t>
            </a:r>
            <a:r>
              <a:rPr lang="pt-BR" sz="2000" dirty="0" smtClean="0"/>
              <a:t>… (Instruções de Márcio </a:t>
            </a:r>
            <a:r>
              <a:rPr lang="pt-BR" sz="2000" dirty="0" err="1" smtClean="0"/>
              <a:t>Damazo</a:t>
            </a:r>
            <a:r>
              <a:rPr lang="pt-BR" sz="2000" dirty="0" smtClean="0"/>
              <a:t>, regente do coral do Guri na </a:t>
            </a:r>
            <a:r>
              <a:rPr lang="pt-BR" sz="2000" dirty="0" smtClean="0"/>
              <a:t>Febem-Tatuapé</a:t>
            </a:r>
            <a:r>
              <a:rPr lang="pt-BR" sz="2000" dirty="0" smtClean="0"/>
              <a:t>, momentos antes de subirem ao palco no Festival de Inverno de </a:t>
            </a:r>
            <a:r>
              <a:rPr lang="pt-BR" sz="2000" dirty="0" smtClean="0"/>
              <a:t>Campos de </a:t>
            </a:r>
            <a:r>
              <a:rPr lang="pt-BR" sz="2000" dirty="0" smtClean="0"/>
              <a:t>Jordão, em julho de 1999</a:t>
            </a:r>
            <a:r>
              <a:rPr lang="pt-BR" sz="2000" dirty="0" smtClean="0"/>
              <a:t>).</a:t>
            </a: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outro na plateia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Apresentação institucional no início das apresentações como principal mecanismo de fixação de identidade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Vídeo Institucional do Guri: </a:t>
            </a:r>
            <a:r>
              <a:rPr lang="pt-BR" dirty="0" smtClean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www.youtube.com/watch?v=uwUwb7UZWYk</a:t>
            </a:r>
            <a:endParaRPr lang="pt-BR" dirty="0" smtClean="0"/>
          </a:p>
          <a:p>
            <a:r>
              <a:rPr lang="pt-BR" dirty="0" smtClean="0"/>
              <a:t>Em geral são destacados: o órgão que criou e mantém o projeto (a Secretaria de Estado da Cultura), o projeto (“oferecer o ensino de instrumentos de orquestra e canto a grupos de crianças e jovens que dificilmente teriam acesso ao mesmo, dada sua condição social”) e seus objetivos e metas alcançadas (“propiciar oportunidades para os jovens, através da música, de desenvolver sua </a:t>
            </a:r>
            <a:r>
              <a:rPr lang="pt-BR" dirty="0" err="1" smtClean="0"/>
              <a:t>auto-estima</a:t>
            </a:r>
            <a:r>
              <a:rPr lang="pt-BR" dirty="0" smtClean="0"/>
              <a:t>, o gosto pelo conhecimento, e através da convivência, poderem se identificar como cidadãos, ocupando espaços sociais e culturais na comunidade”7).</a:t>
            </a:r>
          </a:p>
          <a:p>
            <a:r>
              <a:rPr lang="pt-BR" dirty="0" smtClean="0"/>
              <a:t>O belo fica em segundo plano diante do que é necessariamente “bom”.</a:t>
            </a:r>
          </a:p>
          <a:p>
            <a:r>
              <a:rPr lang="pt-BR" dirty="0" smtClean="0"/>
              <a:t>Estimulados por professores e familiares, os meninos </a:t>
            </a:r>
            <a:r>
              <a:rPr lang="pt-BR" dirty="0" smtClean="0"/>
              <a:t>acreditam que </a:t>
            </a:r>
            <a:r>
              <a:rPr lang="pt-BR" dirty="0" smtClean="0"/>
              <a:t>a apresentação musical é uma chance de mostrarem que “são gente, </a:t>
            </a:r>
            <a:r>
              <a:rPr lang="pt-BR" dirty="0" smtClean="0"/>
              <a:t>não animais</a:t>
            </a:r>
            <a:r>
              <a:rPr lang="pt-BR" dirty="0" smtClean="0"/>
              <a:t>”, que “erraram, mas estão procurando um novo caminho”, que </a:t>
            </a:r>
            <a:r>
              <a:rPr lang="pt-BR" dirty="0" smtClean="0"/>
              <a:t>são “capazes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outro na plateia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2000" dirty="0" smtClean="0"/>
              <a:t>“A </a:t>
            </a:r>
            <a:r>
              <a:rPr lang="pt-BR" sz="2000" dirty="0" smtClean="0"/>
              <a:t>sociedade, na hora, até pensa: eles têm um certo talento. Mas saindo de lá, </a:t>
            </a:r>
            <a:r>
              <a:rPr lang="pt-BR" sz="2000" dirty="0" smtClean="0"/>
              <a:t>eles tratavam </a:t>
            </a:r>
            <a:r>
              <a:rPr lang="pt-BR" sz="2000" dirty="0" smtClean="0"/>
              <a:t>da mesma forma. </a:t>
            </a:r>
            <a:r>
              <a:rPr lang="pt-BR" sz="2000" dirty="0" err="1" smtClean="0"/>
              <a:t>Febem</a:t>
            </a:r>
            <a:r>
              <a:rPr lang="pt-BR" sz="2000" dirty="0" smtClean="0"/>
              <a:t> é </a:t>
            </a:r>
            <a:r>
              <a:rPr lang="pt-BR" sz="2000" dirty="0" err="1" smtClean="0"/>
              <a:t>Febem</a:t>
            </a:r>
            <a:r>
              <a:rPr lang="pt-BR" sz="2000" dirty="0" smtClean="0"/>
              <a:t> e vai continuar sendo. Isso a gente </a:t>
            </a:r>
            <a:r>
              <a:rPr lang="pt-BR" sz="2000" dirty="0" smtClean="0"/>
              <a:t>via no </a:t>
            </a:r>
            <a:r>
              <a:rPr lang="pt-BR" sz="2000" dirty="0" smtClean="0"/>
              <a:t>tratamento deles: quando os meninos estavam saindo do palco, todo </a:t>
            </a:r>
            <a:r>
              <a:rPr lang="pt-BR" sz="2000" dirty="0" smtClean="0"/>
              <a:t>mundo cumprimentava</a:t>
            </a:r>
            <a:r>
              <a:rPr lang="pt-BR" sz="2000" dirty="0" smtClean="0"/>
              <a:t>, parabenizava, e os meninos saiam de lá super cheios, </a:t>
            </a:r>
            <a:r>
              <a:rPr lang="pt-BR" sz="2000" dirty="0" smtClean="0"/>
              <a:t>vaidosos. Só </a:t>
            </a:r>
            <a:r>
              <a:rPr lang="pt-BR" sz="2000" dirty="0" smtClean="0"/>
              <a:t>que se chamasse alguém do próprio público para conversar com eles, acho </a:t>
            </a:r>
            <a:r>
              <a:rPr lang="pt-BR" sz="2000" dirty="0" smtClean="0"/>
              <a:t>que não </a:t>
            </a:r>
            <a:r>
              <a:rPr lang="pt-BR" sz="2000" dirty="0" smtClean="0"/>
              <a:t>teria ninguém que iria. Ninguém ia à sala e falava parabéns. Isso acontece </a:t>
            </a:r>
            <a:r>
              <a:rPr lang="pt-BR" sz="2000" dirty="0" smtClean="0"/>
              <a:t>no </a:t>
            </a:r>
            <a:r>
              <a:rPr lang="pt-BR" sz="2000" dirty="0" err="1" smtClean="0"/>
              <a:t>Mazzaropi</a:t>
            </a:r>
            <a:r>
              <a:rPr lang="pt-BR" sz="2000" dirty="0" smtClean="0"/>
              <a:t>. Tem gente que vai no fim da apresentação ao local onde estamos e </a:t>
            </a:r>
            <a:r>
              <a:rPr lang="pt-BR" sz="2000" dirty="0" smtClean="0"/>
              <a:t>fala “parabéns</a:t>
            </a:r>
            <a:r>
              <a:rPr lang="pt-BR" sz="2000" dirty="0" smtClean="0"/>
              <a:t>, gostei da sua voz”. </a:t>
            </a:r>
            <a:r>
              <a:rPr lang="pt-BR" sz="2000" i="1" dirty="0" smtClean="0"/>
              <a:t>Na </a:t>
            </a:r>
            <a:r>
              <a:rPr lang="pt-BR" sz="2000" i="1" dirty="0" err="1" smtClean="0"/>
              <a:t>Febem</a:t>
            </a:r>
            <a:r>
              <a:rPr lang="pt-BR" sz="2000" i="1" dirty="0" smtClean="0"/>
              <a:t>, enquanto estavam na frente, </a:t>
            </a:r>
            <a:r>
              <a:rPr lang="pt-BR" sz="2000" i="1" dirty="0" smtClean="0"/>
              <a:t>eram artistas </a:t>
            </a:r>
            <a:r>
              <a:rPr lang="pt-BR" sz="2000" i="1" dirty="0" smtClean="0"/>
              <a:t>e tinham valor. Só que quando saiam do palco deles, do palco </a:t>
            </a:r>
            <a:r>
              <a:rPr lang="pt-BR" sz="2000" i="1" dirty="0" smtClean="0"/>
              <a:t>delimitado, viravam </a:t>
            </a:r>
            <a:r>
              <a:rPr lang="pt-BR" sz="2000" i="1" dirty="0" err="1" smtClean="0"/>
              <a:t>Febem</a:t>
            </a:r>
            <a:r>
              <a:rPr lang="pt-BR" sz="2000" i="1" dirty="0" smtClean="0"/>
              <a:t> de novo, a mesma coisa</a:t>
            </a:r>
            <a:r>
              <a:rPr lang="pt-BR" sz="2000" i="1" dirty="0" smtClean="0"/>
              <a:t>.” </a:t>
            </a:r>
            <a:r>
              <a:rPr lang="pt-BR" sz="2000" i="1" dirty="0" smtClean="0"/>
              <a:t>(Regina </a:t>
            </a:r>
            <a:r>
              <a:rPr lang="pt-BR" sz="2000" i="1" dirty="0" err="1" smtClean="0"/>
              <a:t>Kinjo</a:t>
            </a:r>
            <a:r>
              <a:rPr lang="pt-BR" sz="2000" i="1" dirty="0" smtClean="0"/>
              <a:t>, regente).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717</TotalTime>
  <Words>1444</Words>
  <Application>Microsoft Office PowerPoint</Application>
  <PresentationFormat>Apresentação na tela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Papel</vt:lpstr>
      <vt:lpstr>ETNOGRAFIA DA PERFORMANCE MUSICAL – IDENTIDADE, ALTERIDADE E TRANSFORMAÇÃO</vt:lpstr>
      <vt:lpstr>Rose Satiko Gitirana Hikiji</vt:lpstr>
      <vt:lpstr>Slide 3</vt:lpstr>
      <vt:lpstr>Projeto Guri</vt:lpstr>
      <vt:lpstr>Ampliação de horizontes</vt:lpstr>
      <vt:lpstr>O outro no palco</vt:lpstr>
      <vt:lpstr>O outro na plateia</vt:lpstr>
      <vt:lpstr>O outro na plateia</vt:lpstr>
      <vt:lpstr>Slide 9</vt:lpstr>
      <vt:lpstr>Outros espaços</vt:lpstr>
      <vt:lpstr>Do pátio ao palco – etnografia de um trajeto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Suellen Lima Oliveira</dc:creator>
  <cp:lastModifiedBy>Suellen Lima Oliveira</cp:lastModifiedBy>
  <cp:revision>23</cp:revision>
  <dcterms:created xsi:type="dcterms:W3CDTF">2015-10-21T21:56:43Z</dcterms:created>
  <dcterms:modified xsi:type="dcterms:W3CDTF">2015-10-22T10:07:02Z</dcterms:modified>
</cp:coreProperties>
</file>