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19"/>
  </p:notesMasterIdLst>
  <p:handoutMasterIdLst>
    <p:handoutMasterId r:id="rId20"/>
  </p:handoutMasterIdLst>
  <p:sldIdLst>
    <p:sldId id="553" r:id="rId2"/>
    <p:sldId id="554" r:id="rId3"/>
    <p:sldId id="1014" r:id="rId4"/>
    <p:sldId id="341" r:id="rId5"/>
    <p:sldId id="340" r:id="rId6"/>
    <p:sldId id="298" r:id="rId7"/>
    <p:sldId id="1015" r:id="rId8"/>
    <p:sldId id="301" r:id="rId9"/>
    <p:sldId id="351" r:id="rId10"/>
    <p:sldId id="530" r:id="rId11"/>
    <p:sldId id="1009" r:id="rId12"/>
    <p:sldId id="1010" r:id="rId13"/>
    <p:sldId id="1011" r:id="rId14"/>
    <p:sldId id="452" r:id="rId15"/>
    <p:sldId id="518" r:id="rId16"/>
    <p:sldId id="372" r:id="rId17"/>
    <p:sldId id="1013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" y="6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03F35-F194-45E9-B75F-B0EB7CF3DF1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9213A1-C5B5-43DA-89CC-C21C0B09D38B}">
      <dgm:prSet phldrT="[Texto]" custT="1"/>
      <dgm:spPr/>
      <dgm:t>
        <a:bodyPr/>
        <a:lstStyle/>
        <a:p>
          <a:r>
            <a: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Pensamento</a:t>
          </a:r>
        </a:p>
      </dgm:t>
    </dgm:pt>
    <dgm:pt modelId="{D765889A-430A-485F-9BB7-AF0668457432}" type="parTrans" cxnId="{1203771D-16A4-4771-AAC9-46CA80FD2C25}">
      <dgm:prSet/>
      <dgm:spPr/>
      <dgm:t>
        <a:bodyPr/>
        <a:lstStyle/>
        <a:p>
          <a:endParaRPr lang="pt-BR"/>
        </a:p>
      </dgm:t>
    </dgm:pt>
    <dgm:pt modelId="{42BEE3E2-CD61-40EC-8599-7D9736CD972A}" type="sibTrans" cxnId="{1203771D-16A4-4771-AAC9-46CA80FD2C25}">
      <dgm:prSet/>
      <dgm:spPr/>
      <dgm:t>
        <a:bodyPr/>
        <a:lstStyle/>
        <a:p>
          <a:endParaRPr lang="pt-BR"/>
        </a:p>
      </dgm:t>
    </dgm:pt>
    <dgm:pt modelId="{6BCD493C-DC5B-4262-AA0A-A789FA37C2AC}">
      <dgm:prSet phldrT="[Texto]" custT="1"/>
      <dgm:spPr/>
      <dgm:t>
        <a:bodyPr/>
        <a:lstStyle/>
        <a:p>
          <a:r>
            <a: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Comportamento</a:t>
          </a:r>
        </a:p>
      </dgm:t>
    </dgm:pt>
    <dgm:pt modelId="{4F52CB46-2584-4C31-90C2-0804BFD11AE6}" type="parTrans" cxnId="{0CB8A9C6-EB23-44B3-9D35-F3D5DBD606EE}">
      <dgm:prSet/>
      <dgm:spPr/>
      <dgm:t>
        <a:bodyPr/>
        <a:lstStyle/>
        <a:p>
          <a:endParaRPr lang="pt-BR"/>
        </a:p>
      </dgm:t>
    </dgm:pt>
    <dgm:pt modelId="{796925CA-EAE7-405F-9709-629FADD0F726}" type="sibTrans" cxnId="{0CB8A9C6-EB23-44B3-9D35-F3D5DBD606EE}">
      <dgm:prSet/>
      <dgm:spPr/>
      <dgm:t>
        <a:bodyPr/>
        <a:lstStyle/>
        <a:p>
          <a:endParaRPr lang="pt-BR"/>
        </a:p>
      </dgm:t>
    </dgm:pt>
    <dgm:pt modelId="{D4627740-19C6-45C8-B1AE-380E7F2AB51D}">
      <dgm:prSet phldrT="[Texto]" custT="1"/>
      <dgm:spPr/>
      <dgm:t>
        <a:bodyPr/>
        <a:lstStyle/>
        <a:p>
          <a:r>
            <a: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Emoção</a:t>
          </a:r>
        </a:p>
      </dgm:t>
    </dgm:pt>
    <dgm:pt modelId="{A76FC747-742A-46D8-976A-9CA978FE60E7}" type="parTrans" cxnId="{4DA02BD6-9EBB-4C52-AB96-0CF6C4A5B493}">
      <dgm:prSet/>
      <dgm:spPr/>
      <dgm:t>
        <a:bodyPr/>
        <a:lstStyle/>
        <a:p>
          <a:endParaRPr lang="pt-BR"/>
        </a:p>
      </dgm:t>
    </dgm:pt>
    <dgm:pt modelId="{10727128-23C5-4485-BB55-6BAC432148D9}" type="sibTrans" cxnId="{4DA02BD6-9EBB-4C52-AB96-0CF6C4A5B493}">
      <dgm:prSet/>
      <dgm:spPr/>
      <dgm:t>
        <a:bodyPr/>
        <a:lstStyle/>
        <a:p>
          <a:endParaRPr lang="pt-BR"/>
        </a:p>
      </dgm:t>
    </dgm:pt>
    <dgm:pt modelId="{951655F1-221A-43B2-89B2-6DFD9A0D79BE}" type="pres">
      <dgm:prSet presAssocID="{F4803F35-F194-45E9-B75F-B0EB7CF3DF13}" presName="Name0" presStyleCnt="0">
        <dgm:presLayoutVars>
          <dgm:dir/>
          <dgm:resizeHandles val="exact"/>
        </dgm:presLayoutVars>
      </dgm:prSet>
      <dgm:spPr/>
    </dgm:pt>
    <dgm:pt modelId="{DF99D3DE-14D0-41D8-A210-ED726608860C}" type="pres">
      <dgm:prSet presAssocID="{349213A1-C5B5-43DA-89CC-C21C0B09D38B}" presName="node" presStyleLbl="node1" presStyleIdx="0" presStyleCnt="3" custScaleX="122939" custRadScaleRad="82721" custRadScaleInc="2709">
        <dgm:presLayoutVars>
          <dgm:bulletEnabled val="1"/>
        </dgm:presLayoutVars>
      </dgm:prSet>
      <dgm:spPr/>
    </dgm:pt>
    <dgm:pt modelId="{7E84CAA8-0DBC-4882-807B-42DD1A52A2CD}" type="pres">
      <dgm:prSet presAssocID="{42BEE3E2-CD61-40EC-8599-7D9736CD972A}" presName="sibTrans" presStyleLbl="sibTrans2D1" presStyleIdx="0" presStyleCnt="3"/>
      <dgm:spPr/>
    </dgm:pt>
    <dgm:pt modelId="{F8ABB287-12F6-4DCA-8FF7-F2EAD117D4DA}" type="pres">
      <dgm:prSet presAssocID="{42BEE3E2-CD61-40EC-8599-7D9736CD972A}" presName="connectorText" presStyleLbl="sibTrans2D1" presStyleIdx="0" presStyleCnt="3"/>
      <dgm:spPr/>
    </dgm:pt>
    <dgm:pt modelId="{6ED98130-C10B-464E-AC48-4B178F25C334}" type="pres">
      <dgm:prSet presAssocID="{6BCD493C-DC5B-4262-AA0A-A789FA37C2AC}" presName="node" presStyleLbl="node1" presStyleIdx="1" presStyleCnt="3" custScaleX="127837" custRadScaleRad="112387" custRadScaleInc="-5562">
        <dgm:presLayoutVars>
          <dgm:bulletEnabled val="1"/>
        </dgm:presLayoutVars>
      </dgm:prSet>
      <dgm:spPr/>
    </dgm:pt>
    <dgm:pt modelId="{B10A8893-167C-4C71-98C0-34A9F754AEE2}" type="pres">
      <dgm:prSet presAssocID="{796925CA-EAE7-405F-9709-629FADD0F726}" presName="sibTrans" presStyleLbl="sibTrans2D1" presStyleIdx="1" presStyleCnt="3"/>
      <dgm:spPr/>
    </dgm:pt>
    <dgm:pt modelId="{5BB1C026-CE28-4453-AD88-488A739C6CB5}" type="pres">
      <dgm:prSet presAssocID="{796925CA-EAE7-405F-9709-629FADD0F726}" presName="connectorText" presStyleLbl="sibTrans2D1" presStyleIdx="1" presStyleCnt="3"/>
      <dgm:spPr/>
    </dgm:pt>
    <dgm:pt modelId="{3354156C-5D24-4B0F-90E0-1120DC82BE10}" type="pres">
      <dgm:prSet presAssocID="{D4627740-19C6-45C8-B1AE-380E7F2AB51D}" presName="node" presStyleLbl="node1" presStyleIdx="2" presStyleCnt="3">
        <dgm:presLayoutVars>
          <dgm:bulletEnabled val="1"/>
        </dgm:presLayoutVars>
      </dgm:prSet>
      <dgm:spPr/>
    </dgm:pt>
    <dgm:pt modelId="{ED2C73F0-58AB-4FED-A7D0-BAFA0E04CC24}" type="pres">
      <dgm:prSet presAssocID="{10727128-23C5-4485-BB55-6BAC432148D9}" presName="sibTrans" presStyleLbl="sibTrans2D1" presStyleIdx="2" presStyleCnt="3"/>
      <dgm:spPr/>
    </dgm:pt>
    <dgm:pt modelId="{B0B9F056-879E-4ED5-9F39-C1282113C481}" type="pres">
      <dgm:prSet presAssocID="{10727128-23C5-4485-BB55-6BAC432148D9}" presName="connectorText" presStyleLbl="sibTrans2D1" presStyleIdx="2" presStyleCnt="3"/>
      <dgm:spPr/>
    </dgm:pt>
  </dgm:ptLst>
  <dgm:cxnLst>
    <dgm:cxn modelId="{170F9209-F02D-4A22-B867-D6F797658375}" type="presOf" srcId="{D4627740-19C6-45C8-B1AE-380E7F2AB51D}" destId="{3354156C-5D24-4B0F-90E0-1120DC82BE10}" srcOrd="0" destOrd="0" presId="urn:microsoft.com/office/officeart/2005/8/layout/cycle7"/>
    <dgm:cxn modelId="{7500C211-BDC7-4EB5-8E12-BF34F9B9DB70}" type="presOf" srcId="{6BCD493C-DC5B-4262-AA0A-A789FA37C2AC}" destId="{6ED98130-C10B-464E-AC48-4B178F25C334}" srcOrd="0" destOrd="0" presId="urn:microsoft.com/office/officeart/2005/8/layout/cycle7"/>
    <dgm:cxn modelId="{1203771D-16A4-4771-AAC9-46CA80FD2C25}" srcId="{F4803F35-F194-45E9-B75F-B0EB7CF3DF13}" destId="{349213A1-C5B5-43DA-89CC-C21C0B09D38B}" srcOrd="0" destOrd="0" parTransId="{D765889A-430A-485F-9BB7-AF0668457432}" sibTransId="{42BEE3E2-CD61-40EC-8599-7D9736CD972A}"/>
    <dgm:cxn modelId="{102D631E-81EC-4E50-91E9-88126F86A431}" type="presOf" srcId="{796925CA-EAE7-405F-9709-629FADD0F726}" destId="{5BB1C026-CE28-4453-AD88-488A739C6CB5}" srcOrd="1" destOrd="0" presId="urn:microsoft.com/office/officeart/2005/8/layout/cycle7"/>
    <dgm:cxn modelId="{40C7BE1F-C7F5-4871-84AC-CE3B9557EFFA}" type="presOf" srcId="{10727128-23C5-4485-BB55-6BAC432148D9}" destId="{ED2C73F0-58AB-4FED-A7D0-BAFA0E04CC24}" srcOrd="0" destOrd="0" presId="urn:microsoft.com/office/officeart/2005/8/layout/cycle7"/>
    <dgm:cxn modelId="{D4CFFE3B-4249-477C-880B-681182EDB300}" type="presOf" srcId="{10727128-23C5-4485-BB55-6BAC432148D9}" destId="{B0B9F056-879E-4ED5-9F39-C1282113C481}" srcOrd="1" destOrd="0" presId="urn:microsoft.com/office/officeart/2005/8/layout/cycle7"/>
    <dgm:cxn modelId="{D9634F74-0AD0-41F8-B403-58BE26EA9C3E}" type="presOf" srcId="{F4803F35-F194-45E9-B75F-B0EB7CF3DF13}" destId="{951655F1-221A-43B2-89B2-6DFD9A0D79BE}" srcOrd="0" destOrd="0" presId="urn:microsoft.com/office/officeart/2005/8/layout/cycle7"/>
    <dgm:cxn modelId="{0CB8A9C6-EB23-44B3-9D35-F3D5DBD606EE}" srcId="{F4803F35-F194-45E9-B75F-B0EB7CF3DF13}" destId="{6BCD493C-DC5B-4262-AA0A-A789FA37C2AC}" srcOrd="1" destOrd="0" parTransId="{4F52CB46-2584-4C31-90C2-0804BFD11AE6}" sibTransId="{796925CA-EAE7-405F-9709-629FADD0F726}"/>
    <dgm:cxn modelId="{B9C29ACA-1F40-40FA-A978-C1F7D0FF51FD}" type="presOf" srcId="{796925CA-EAE7-405F-9709-629FADD0F726}" destId="{B10A8893-167C-4C71-98C0-34A9F754AEE2}" srcOrd="0" destOrd="0" presId="urn:microsoft.com/office/officeart/2005/8/layout/cycle7"/>
    <dgm:cxn modelId="{0C1D2CD0-72C6-472B-9C2A-BD4FADD49C07}" type="presOf" srcId="{42BEE3E2-CD61-40EC-8599-7D9736CD972A}" destId="{F8ABB287-12F6-4DCA-8FF7-F2EAD117D4DA}" srcOrd="1" destOrd="0" presId="urn:microsoft.com/office/officeart/2005/8/layout/cycle7"/>
    <dgm:cxn modelId="{A95770D0-2627-4F99-A3D7-EF75C12FB94E}" type="presOf" srcId="{42BEE3E2-CD61-40EC-8599-7D9736CD972A}" destId="{7E84CAA8-0DBC-4882-807B-42DD1A52A2CD}" srcOrd="0" destOrd="0" presId="urn:microsoft.com/office/officeart/2005/8/layout/cycle7"/>
    <dgm:cxn modelId="{4DA02BD6-9EBB-4C52-AB96-0CF6C4A5B493}" srcId="{F4803F35-F194-45E9-B75F-B0EB7CF3DF13}" destId="{D4627740-19C6-45C8-B1AE-380E7F2AB51D}" srcOrd="2" destOrd="0" parTransId="{A76FC747-742A-46D8-976A-9CA978FE60E7}" sibTransId="{10727128-23C5-4485-BB55-6BAC432148D9}"/>
    <dgm:cxn modelId="{16C17AF3-7AFD-49E2-9E4B-10F885B27969}" type="presOf" srcId="{349213A1-C5B5-43DA-89CC-C21C0B09D38B}" destId="{DF99D3DE-14D0-41D8-A210-ED726608860C}" srcOrd="0" destOrd="0" presId="urn:microsoft.com/office/officeart/2005/8/layout/cycle7"/>
    <dgm:cxn modelId="{32C3E710-DBDE-4F98-9454-06BC4D8191C9}" type="presParOf" srcId="{951655F1-221A-43B2-89B2-6DFD9A0D79BE}" destId="{DF99D3DE-14D0-41D8-A210-ED726608860C}" srcOrd="0" destOrd="0" presId="urn:microsoft.com/office/officeart/2005/8/layout/cycle7"/>
    <dgm:cxn modelId="{00A2798A-2177-4EEE-BB1A-17C9874BB609}" type="presParOf" srcId="{951655F1-221A-43B2-89B2-6DFD9A0D79BE}" destId="{7E84CAA8-0DBC-4882-807B-42DD1A52A2CD}" srcOrd="1" destOrd="0" presId="urn:microsoft.com/office/officeart/2005/8/layout/cycle7"/>
    <dgm:cxn modelId="{93AFAE78-BB4E-4B0C-B315-133B62D30921}" type="presParOf" srcId="{7E84CAA8-0DBC-4882-807B-42DD1A52A2CD}" destId="{F8ABB287-12F6-4DCA-8FF7-F2EAD117D4DA}" srcOrd="0" destOrd="0" presId="urn:microsoft.com/office/officeart/2005/8/layout/cycle7"/>
    <dgm:cxn modelId="{88EDC095-9C82-4253-8552-917C4675A9D4}" type="presParOf" srcId="{951655F1-221A-43B2-89B2-6DFD9A0D79BE}" destId="{6ED98130-C10B-464E-AC48-4B178F25C334}" srcOrd="2" destOrd="0" presId="urn:microsoft.com/office/officeart/2005/8/layout/cycle7"/>
    <dgm:cxn modelId="{872119C2-B606-4BA0-9817-595DCA80AB8B}" type="presParOf" srcId="{951655F1-221A-43B2-89B2-6DFD9A0D79BE}" destId="{B10A8893-167C-4C71-98C0-34A9F754AEE2}" srcOrd="3" destOrd="0" presId="urn:microsoft.com/office/officeart/2005/8/layout/cycle7"/>
    <dgm:cxn modelId="{92ADC3E3-84AE-448A-B9B1-F48701487D5A}" type="presParOf" srcId="{B10A8893-167C-4C71-98C0-34A9F754AEE2}" destId="{5BB1C026-CE28-4453-AD88-488A739C6CB5}" srcOrd="0" destOrd="0" presId="urn:microsoft.com/office/officeart/2005/8/layout/cycle7"/>
    <dgm:cxn modelId="{14DCC991-F76D-48E4-8D61-3E6EF6FDFAFB}" type="presParOf" srcId="{951655F1-221A-43B2-89B2-6DFD9A0D79BE}" destId="{3354156C-5D24-4B0F-90E0-1120DC82BE10}" srcOrd="4" destOrd="0" presId="urn:microsoft.com/office/officeart/2005/8/layout/cycle7"/>
    <dgm:cxn modelId="{D3C412DF-1BD6-4253-A201-580850458169}" type="presParOf" srcId="{951655F1-221A-43B2-89B2-6DFD9A0D79BE}" destId="{ED2C73F0-58AB-4FED-A7D0-BAFA0E04CC24}" srcOrd="5" destOrd="0" presId="urn:microsoft.com/office/officeart/2005/8/layout/cycle7"/>
    <dgm:cxn modelId="{623D0747-1853-4A2C-A083-27E2AA9A09A2}" type="presParOf" srcId="{ED2C73F0-58AB-4FED-A7D0-BAFA0E04CC24}" destId="{B0B9F056-879E-4ED5-9F39-C1282113C48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9D3DE-14D0-41D8-A210-ED726608860C}">
      <dsp:nvSpPr>
        <dsp:cNvPr id="0" name=""/>
        <dsp:cNvSpPr/>
      </dsp:nvSpPr>
      <dsp:spPr>
        <a:xfrm>
          <a:off x="2094620" y="376590"/>
          <a:ext cx="2796692" cy="1137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Pensamento</a:t>
          </a:r>
        </a:p>
      </dsp:txBody>
      <dsp:txXfrm>
        <a:off x="2127934" y="409904"/>
        <a:ext cx="2730064" cy="1070803"/>
      </dsp:txXfrm>
    </dsp:sp>
    <dsp:sp modelId="{7E84CAA8-0DBC-4882-807B-42DD1A52A2CD}">
      <dsp:nvSpPr>
        <dsp:cNvPr id="0" name=""/>
        <dsp:cNvSpPr/>
      </dsp:nvSpPr>
      <dsp:spPr>
        <a:xfrm rot="3212248">
          <a:off x="3970736" y="2185488"/>
          <a:ext cx="1171502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4090166" y="2265108"/>
        <a:ext cx="932642" cy="238860"/>
      </dsp:txXfrm>
    </dsp:sp>
    <dsp:sp modelId="{6ED98130-C10B-464E-AC48-4B178F25C334}">
      <dsp:nvSpPr>
        <dsp:cNvPr id="0" name=""/>
        <dsp:cNvSpPr/>
      </dsp:nvSpPr>
      <dsp:spPr>
        <a:xfrm>
          <a:off x="4165949" y="3255056"/>
          <a:ext cx="2908115" cy="1137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Comportamento</a:t>
          </a:r>
        </a:p>
      </dsp:txBody>
      <dsp:txXfrm>
        <a:off x="4199263" y="3288370"/>
        <a:ext cx="2841487" cy="1070803"/>
      </dsp:txXfrm>
    </dsp:sp>
    <dsp:sp modelId="{B10A8893-167C-4C71-98C0-34A9F754AEE2}">
      <dsp:nvSpPr>
        <dsp:cNvPr id="0" name=""/>
        <dsp:cNvSpPr/>
      </dsp:nvSpPr>
      <dsp:spPr>
        <a:xfrm rot="10801000">
          <a:off x="2848010" y="3624085"/>
          <a:ext cx="1171502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 rot="10800000">
        <a:off x="2967440" y="3703705"/>
        <a:ext cx="932642" cy="238860"/>
      </dsp:txXfrm>
    </dsp:sp>
    <dsp:sp modelId="{3354156C-5D24-4B0F-90E0-1120DC82BE10}">
      <dsp:nvSpPr>
        <dsp:cNvPr id="0" name=""/>
        <dsp:cNvSpPr/>
      </dsp:nvSpPr>
      <dsp:spPr>
        <a:xfrm>
          <a:off x="426710" y="3253876"/>
          <a:ext cx="2274862" cy="1137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Emoção</a:t>
          </a:r>
        </a:p>
      </dsp:txBody>
      <dsp:txXfrm>
        <a:off x="460024" y="3287190"/>
        <a:ext cx="2208234" cy="1070803"/>
      </dsp:txXfrm>
    </dsp:sp>
    <dsp:sp modelId="{ED2C73F0-58AB-4FED-A7D0-BAFA0E04CC24}">
      <dsp:nvSpPr>
        <dsp:cNvPr id="0" name=""/>
        <dsp:cNvSpPr/>
      </dsp:nvSpPr>
      <dsp:spPr>
        <a:xfrm rot="18230186">
          <a:off x="1942802" y="2184898"/>
          <a:ext cx="1171502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2062232" y="2264518"/>
        <a:ext cx="932642" cy="238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AD0A4-BB10-471F-9980-541B587A0573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335"/>
            <a:ext cx="3169920" cy="480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7" y="9119335"/>
            <a:ext cx="3169920" cy="4802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F3E1-DE1A-4771-9B6F-37D66B7E78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1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1897C-8C71-47AB-B257-228ADCB405AE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06110-EFA1-4983-B52C-A62901D567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80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988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131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79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115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de Imagem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7011988" y="3699934"/>
            <a:ext cx="1808162" cy="1164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pt-BR" sz="1050" kern="0" dirty="0">
              <a:sym typeface="Arial"/>
            </a:endParaRPr>
          </a:p>
        </p:txBody>
      </p:sp>
      <p:sp>
        <p:nvSpPr>
          <p:cNvPr id="7" name="Espaço Reservado para Imagem 6"/>
          <p:cNvSpPr>
            <a:spLocks noGrp="1"/>
          </p:cNvSpPr>
          <p:nvPr>
            <p:ph type="pic" sz="quarter" idx="14"/>
          </p:nvPr>
        </p:nvSpPr>
        <p:spPr>
          <a:xfrm>
            <a:off x="4572000" y="1"/>
            <a:ext cx="4572000" cy="6371351"/>
          </a:xfrm>
          <a:solidFill>
            <a:schemeClr val="bg1">
              <a:lumMod val="95000"/>
            </a:schemeClr>
          </a:solidFill>
        </p:spPr>
        <p:txBody>
          <a:bodyPr spcFirstLastPara="1" tIns="1584000" rtlCol="0">
            <a:noAutofit/>
          </a:bodyPr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>
                <a:sym typeface="Quicksand"/>
              </a:rPr>
              <a:t>Clique no ícone para adicionar uma imagem</a:t>
            </a:r>
            <a:endParaRPr lang="pt-BR" noProof="0" dirty="0">
              <a:sym typeface="Quicksan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3850" y="3802899"/>
            <a:ext cx="348615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3150" b="1" spc="-2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10" name="Subtítulo 2"/>
          <p:cNvSpPr>
            <a:spLocks noGrp="1"/>
          </p:cNvSpPr>
          <p:nvPr>
            <p:ph type="body" sz="quarter" idx="32"/>
          </p:nvPr>
        </p:nvSpPr>
        <p:spPr>
          <a:xfrm>
            <a:off x="5333850" y="4787900"/>
            <a:ext cx="348615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4000" y="2668685"/>
            <a:ext cx="4104000" cy="2999427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pt-BR" dirty="0"/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33"/>
          </p:nvPr>
        </p:nvSpPr>
        <p:spPr bwMode="auto"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r>
              <a:rPr lang="pt-BR" altLang="pt-BR"/>
              <a:t>Adicionar um rodapé</a:t>
            </a:r>
          </a:p>
        </p:txBody>
      </p:sp>
      <p:sp>
        <p:nvSpPr>
          <p:cNvPr id="9" name="Espaço reservado para o número do slide 4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F908-095F-4BC8-9CBB-A300EFCCD3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536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4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63550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331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59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6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010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253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B6F8EF-C8A8-4FD9-8786-32BB285488E5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FA7ACF-8DEE-4202-90FB-9D0AE6BA8FE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8987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br/imgres?imgurl=http://www.gruposonline.com.br/wp-content/uploads/Grupos.jpg&amp;imgrefurl=http://www.gruposonline.com.br/?page_id=994&amp;usg=__1SgcZvl1NN9EQuvephayziFvdaw=&amp;h=342&amp;w=351&amp;sz=30&amp;hl=pt-BR&amp;start=2&amp;zoom=1&amp;tbnid=GX0kXsEw_M0B3M:&amp;tbnh=117&amp;tbnw=120&amp;ei=mRdZT4j2KImatwenrJWFDA&amp;prev=/search?q=grupos&amp;hl=pt-BR&amp;biw=1366&amp;bih=673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picc@usp.br" TargetMode="External"/><Relationship Id="rId2" Type="http://schemas.openxmlformats.org/officeDocument/2006/relationships/hyperlink" Target="http://www.lapicc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bneufeld@ffclrp.us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5040560" cy="201622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TERAPIA COGNITIVO-COMPORTAMENTAL EM GRUPOS (TCCG)</a:t>
            </a:r>
          </a:p>
        </p:txBody>
      </p:sp>
      <p:sp>
        <p:nvSpPr>
          <p:cNvPr id="6147" name="Rectangle 5"/>
          <p:cNvSpPr>
            <a:spLocks noGrp="1"/>
          </p:cNvSpPr>
          <p:nvPr>
            <p:ph type="subTitle" idx="1"/>
          </p:nvPr>
        </p:nvSpPr>
        <p:spPr>
          <a:xfrm>
            <a:off x="-1116632" y="6030119"/>
            <a:ext cx="10873208" cy="1655762"/>
          </a:xfrm>
        </p:spPr>
        <p:txBody>
          <a:bodyPr>
            <a:normAutofit/>
          </a:bodyPr>
          <a:lstStyle/>
          <a:p>
            <a:pPr marL="82550" marR="0" eaLnBrk="1" hangingPunct="1"/>
            <a:r>
              <a:rPr lang="pt-BR" altLang="pt-BR" sz="2000" b="1" dirty="0"/>
              <a:t>Prof.ª Dr.ª Carmem Beatriz Neufeld</a:t>
            </a:r>
          </a:p>
        </p:txBody>
      </p:sp>
      <p:pic>
        <p:nvPicPr>
          <p:cNvPr id="6148" name="Picture 4" descr="LogoCoru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1394" y="116037"/>
            <a:ext cx="11509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D:\USP 13-07\LaPICC\Logo Nova LaPIC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5835"/>
            <a:ext cx="24288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07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99792" y="1592796"/>
            <a:ext cx="5468144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Grupos:</a:t>
            </a:r>
            <a:br>
              <a:rPr lang="pt-BR" dirty="0"/>
            </a:b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Para quem?</a:t>
            </a:r>
            <a:br>
              <a:rPr lang="pt-BR" dirty="0"/>
            </a:br>
            <a:r>
              <a:rPr lang="pt-BR" dirty="0"/>
              <a:t>			</a:t>
            </a:r>
            <a:br>
              <a:rPr lang="pt-BR" dirty="0"/>
            </a:br>
            <a:r>
              <a:rPr lang="pt-BR" dirty="0"/>
              <a:t>Para que?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734300" cy="924712"/>
          </a:xfrm>
        </p:spPr>
        <p:txBody>
          <a:bodyPr>
            <a:normAutofit fontScale="90000"/>
          </a:bodyPr>
          <a:lstStyle/>
          <a:p>
            <a:r>
              <a:rPr lang="pt-BR" dirty="0"/>
              <a:t>Modalidades de grupos em TCCG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2500" y="2420888"/>
            <a:ext cx="7239000" cy="4538904"/>
          </a:xfrm>
        </p:spPr>
        <p:txBody>
          <a:bodyPr>
            <a:normAutofit/>
          </a:bodyPr>
          <a:lstStyle/>
          <a:p>
            <a:r>
              <a:rPr lang="pt-BR" dirty="0"/>
              <a:t>Grupos de apoio</a:t>
            </a:r>
          </a:p>
          <a:p>
            <a:endParaRPr lang="pt-BR" dirty="0"/>
          </a:p>
          <a:p>
            <a:r>
              <a:rPr lang="pt-BR" dirty="0"/>
              <a:t>Grupos de </a:t>
            </a:r>
            <a:r>
              <a:rPr lang="pt-BR" dirty="0" err="1"/>
              <a:t>psicoeducação</a:t>
            </a:r>
            <a:endParaRPr lang="pt-BR" dirty="0"/>
          </a:p>
          <a:p>
            <a:endParaRPr lang="pt-BR" dirty="0"/>
          </a:p>
          <a:p>
            <a:r>
              <a:rPr lang="pt-BR" dirty="0"/>
              <a:t>Grupos de orientação/treinamento</a:t>
            </a:r>
          </a:p>
          <a:p>
            <a:endParaRPr lang="pt-BR" dirty="0"/>
          </a:p>
          <a:p>
            <a:r>
              <a:rPr lang="pt-BR" dirty="0"/>
              <a:t>Grupos terapêuticos</a:t>
            </a:r>
          </a:p>
        </p:txBody>
      </p:sp>
      <p:sp>
        <p:nvSpPr>
          <p:cNvPr id="34818" name="AutoShape 2" descr="http://t0.gstatic.com/images?q=tbn:ANd9GcRLU-z1FAaexXu6w6GIycDxT2aASzh1KIVCwAdkYek2IbOnOQqihmqwii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33400"/>
            <a:ext cx="11430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820" name="AutoShape 4" descr="http://t0.gstatic.com/images?q=tbn:ANd9GcRLU-z1FAaexXu6w6GIycDxT2aASzh1KIVCwAdkYek2IbOnOQqihmqwii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33400"/>
            <a:ext cx="11430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2924944"/>
            <a:ext cx="7264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pt-BR" sz="9600" dirty="0">
                <a:solidFill>
                  <a:srgbClr val="FF0000"/>
                </a:solidFill>
                <a:latin typeface="Algerian" panose="04020705040A02060702" pitchFamily="82" charset="0"/>
              </a:rPr>
              <a:t>}</a:t>
            </a:r>
            <a:endParaRPr lang="pt-BR" sz="9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24128" y="341738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  <a:latin typeface="Brush Script MT" panose="03060802040406070304" pitchFamily="66" charset="0"/>
              </a:rPr>
              <a:t>Psicoeducativos</a:t>
            </a:r>
            <a:endParaRPr lang="pt-BR" sz="3200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2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12</a:t>
            </a:fld>
            <a:endParaRPr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CDC6E51-FE73-8143-9A92-A15F97528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19243"/>
              </p:ext>
            </p:extLst>
          </p:nvPr>
        </p:nvGraphicFramePr>
        <p:xfrm>
          <a:off x="179512" y="548680"/>
          <a:ext cx="8654545" cy="5413050"/>
        </p:xfrm>
        <a:graphic>
          <a:graphicData uri="http://schemas.openxmlformats.org/drawingml/2006/table">
            <a:tbl>
              <a:tblPr firstRow="1" firstCol="1" bandRow="1"/>
              <a:tblGrid>
                <a:gridCol w="1475989">
                  <a:extLst>
                    <a:ext uri="{9D8B030D-6E8A-4147-A177-3AD203B41FA5}">
                      <a16:colId xmlns:a16="http://schemas.microsoft.com/office/drawing/2014/main" val="1818085660"/>
                    </a:ext>
                  </a:extLst>
                </a:gridCol>
                <a:gridCol w="2180388">
                  <a:extLst>
                    <a:ext uri="{9D8B030D-6E8A-4147-A177-3AD203B41FA5}">
                      <a16:colId xmlns:a16="http://schemas.microsoft.com/office/drawing/2014/main" val="4108589673"/>
                    </a:ext>
                  </a:extLst>
                </a:gridCol>
                <a:gridCol w="2507873">
                  <a:extLst>
                    <a:ext uri="{9D8B030D-6E8A-4147-A177-3AD203B41FA5}">
                      <a16:colId xmlns:a16="http://schemas.microsoft.com/office/drawing/2014/main" val="1766724686"/>
                    </a:ext>
                  </a:extLst>
                </a:gridCol>
                <a:gridCol w="2490295">
                  <a:extLst>
                    <a:ext uri="{9D8B030D-6E8A-4147-A177-3AD203B41FA5}">
                      <a16:colId xmlns:a16="http://schemas.microsoft.com/office/drawing/2014/main" val="1671604527"/>
                    </a:ext>
                  </a:extLst>
                </a:gridCol>
              </a:tblGrid>
              <a:tr h="44035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cs typeface="Arial"/>
                          <a:sym typeface="Arial"/>
                        </a:rPr>
                        <a:t>Grupo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Arial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cs typeface="Arial"/>
                          <a:sym typeface="Arial"/>
                        </a:rPr>
                        <a:t>Objetivo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Arial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cs typeface="Arial"/>
                          <a:sym typeface="Arial"/>
                        </a:rPr>
                        <a:t>Participantes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Arial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cs typeface="Arial"/>
                          <a:sym typeface="Arial"/>
                        </a:rPr>
                        <a:t>Estrutura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Arial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92822"/>
                  </a:ext>
                </a:extLst>
              </a:tr>
              <a:tr h="1565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sym typeface="Arial"/>
                        </a:rPr>
                        <a:t>APOIO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Fornecer apoio a pacientes com sintomas crônicos que já passaram ou estão passando por intervenção ou para seus cuidadores.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Ex.: Suporte para cuidadores de pacientes com sintomas crônicos; Suporte para pessoas que passaram por situações difíceis e que continuam sofrendo os efeitos das mesmas.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-Entre 15 e 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-Pacientes que estão/estavam em tratamento ou cuidadores.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-Aberto;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-Conteúdos e demandas são trazidos pelos participantes;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-Frequência Semanal, quinzenal ou mensal;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-É desejável que contem com um programa estruturado para a intervenção.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3607"/>
                  </a:ext>
                </a:extLst>
              </a:tr>
              <a:tr h="1044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sym typeface="Arial"/>
                        </a:rPr>
                        <a:t>PSICOEDUCAÇÃO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Oferecer informações e autoconhecimento sobre sintomas, demandas ou transtornos dos participantes.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Entre 15 e 20 participantes.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Participantes que possam se beneficiar de conhecer mais sobre sintomas ou características humanas específicas e identifica-las em si mesmos.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-Preferencialmente Fechado;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-Duração entre 4 a 6 semanas;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-Conteúdos voltados para a </a:t>
                      </a:r>
                      <a:r>
                        <a:rPr lang="pt-BR" sz="900" dirty="0" err="1">
                          <a:solidFill>
                            <a:srgbClr val="0070C0"/>
                          </a:solidFill>
                          <a:effectLst/>
                        </a:rPr>
                        <a:t>psicoeducação</a:t>
                      </a: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 e resolução de problemas;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-Frequência Semanal ou quinzenal;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53818"/>
                  </a:ext>
                </a:extLst>
              </a:tr>
              <a:tr h="148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sym typeface="Arial"/>
                        </a:rPr>
                        <a:t>TREINAMENTO/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sym typeface="Arial"/>
                        </a:rPr>
                        <a:t>ORIENTAÇÃO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70C0"/>
                          </a:solidFill>
                          <a:effectLst/>
                        </a:rPr>
                        <a:t>Fornecer psicoeducação, orientar e treinar os participantes para que atinjam mudanças cognitivas, comportamentais e emocionais.</a:t>
                      </a:r>
                      <a:endParaRPr lang="pt-BR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Máximo de 15 participantes.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participantes que possam se beneficiar da orientação e do treino de uma habilidade específica em diferentes níveis.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-Fechado;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-Duração maior que 8 sessões;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-Maior utilização e treino de técnicas cognitivas, de regulação de emoções e comportamentais;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-Frequência Semanal;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-Contam com programa estruturado de sessões.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26308"/>
                  </a:ext>
                </a:extLst>
              </a:tr>
              <a:tr h="88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50" b="1" i="0" u="none" strike="noStrike" cap="none" dirty="0">
                          <a:solidFill>
                            <a:schemeClr val="tx1"/>
                          </a:solidFill>
                          <a:latin typeface="Pangolin"/>
                          <a:sym typeface="Arial"/>
                        </a:rPr>
                        <a:t>TERAPÊUTICO</a:t>
                      </a:r>
                      <a:endParaRPr lang="pt-BR" sz="1050" b="1" i="0" u="none" strike="noStrike" cap="none" dirty="0">
                        <a:solidFill>
                          <a:schemeClr val="tx1"/>
                        </a:solidFill>
                        <a:latin typeface="Pangolin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1799" marR="31799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Realizar intervenções para demandas e transtornos específicos, contando também com elementos de apoio, </a:t>
                      </a:r>
                      <a:r>
                        <a:rPr lang="pt-BR" sz="900" dirty="0" err="1">
                          <a:solidFill>
                            <a:srgbClr val="0070C0"/>
                          </a:solidFill>
                          <a:effectLst/>
                        </a:rPr>
                        <a:t>psicoeducação</a:t>
                      </a: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 e treinamento, relacionados a essa demanda em questão. 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Máximo de 12 participantes.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 Participantes que apresentem a demanda específica para a qual o grupo foi direcionado (</a:t>
                      </a:r>
                      <a:r>
                        <a:rPr lang="pt-BR" sz="900" dirty="0" err="1">
                          <a:solidFill>
                            <a:srgbClr val="0070C0"/>
                          </a:solidFill>
                          <a:effectLst/>
                        </a:rPr>
                        <a:t>ex</a:t>
                      </a: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.:Obesidade, ansiedade, depressão etc.)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-Fechado;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-Duração a partir de 12 sessões;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-Frequência Semanal;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70C0"/>
                          </a:solidFill>
                          <a:effectLst/>
                        </a:rPr>
                        <a:t>-Contam com programa estruturado de sessões.</a:t>
                      </a:r>
                      <a:endParaRPr lang="pt-BR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99" marR="3179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05528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580112" y="6356350"/>
            <a:ext cx="237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Neufeld &amp; Peron, 2018</a:t>
            </a:r>
          </a:p>
        </p:txBody>
      </p:sp>
    </p:spTree>
    <p:extLst>
      <p:ext uri="{BB962C8B-B14F-4D97-AF65-F5344CB8AC3E}">
        <p14:creationId xmlns:p14="http://schemas.microsoft.com/office/powerpoint/2010/main" val="227185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27841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Fatores Grupais de </a:t>
            </a:r>
            <a:r>
              <a:rPr lang="pt-BR" dirty="0" err="1"/>
              <a:t>Yalom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484784"/>
            <a:ext cx="7481918" cy="4752528"/>
          </a:xfrm>
        </p:spPr>
        <p:txBody>
          <a:bodyPr>
            <a:normAutofit/>
          </a:bodyPr>
          <a:lstStyle/>
          <a:p>
            <a:pPr lvl="1"/>
            <a:r>
              <a:rPr lang="pt-BR" dirty="0">
                <a:solidFill>
                  <a:schemeClr val="tx1"/>
                </a:solidFill>
              </a:rPr>
              <a:t>Instilação de esperança</a:t>
            </a:r>
          </a:p>
          <a:p>
            <a:pPr lvl="1"/>
            <a:r>
              <a:rPr lang="pt-BR" dirty="0">
                <a:solidFill>
                  <a:schemeClr val="tx1"/>
                </a:solidFill>
              </a:rPr>
              <a:t>Universalidade</a:t>
            </a:r>
          </a:p>
          <a:p>
            <a:pPr lvl="1"/>
            <a:r>
              <a:rPr lang="pt-BR" dirty="0">
                <a:solidFill>
                  <a:schemeClr val="tx1"/>
                </a:solidFill>
              </a:rPr>
              <a:t>Compartilhamento das informações</a:t>
            </a:r>
          </a:p>
          <a:p>
            <a:pPr lvl="1"/>
            <a:r>
              <a:rPr lang="pt-BR" dirty="0">
                <a:solidFill>
                  <a:schemeClr val="tx1"/>
                </a:solidFill>
              </a:rPr>
              <a:t>Altruísmo</a:t>
            </a:r>
            <a:endParaRPr lang="pt-BR" dirty="0"/>
          </a:p>
          <a:p>
            <a:pPr lvl="1"/>
            <a:r>
              <a:rPr lang="pt-BR" dirty="0"/>
              <a:t>Desenvolvimento de técnicas de socialização</a:t>
            </a:r>
          </a:p>
          <a:p>
            <a:pPr lvl="1"/>
            <a:r>
              <a:rPr lang="pt-BR" dirty="0"/>
              <a:t>Aprendizado interpessoal</a:t>
            </a:r>
          </a:p>
          <a:p>
            <a:pPr lvl="1"/>
            <a:r>
              <a:rPr lang="pt-BR" dirty="0"/>
              <a:t>Comportamento imitativo</a:t>
            </a:r>
          </a:p>
          <a:p>
            <a:pPr lvl="1"/>
            <a:r>
              <a:rPr lang="pt-BR" dirty="0"/>
              <a:t>Fatores existenciais</a:t>
            </a:r>
          </a:p>
          <a:p>
            <a:pPr lvl="1"/>
            <a:r>
              <a:rPr lang="pt-BR" dirty="0"/>
              <a:t>Coesão grupal</a:t>
            </a:r>
          </a:p>
          <a:p>
            <a:pPr lvl="1"/>
            <a:r>
              <a:rPr lang="pt-BR" dirty="0"/>
              <a:t>*Recapitulação corretiva do grupo familiar primário</a:t>
            </a:r>
          </a:p>
          <a:p>
            <a:pPr lvl="1"/>
            <a:r>
              <a:rPr lang="pt-BR" dirty="0"/>
              <a:t>*Catarse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9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532440" cy="564672"/>
          </a:xfrm>
        </p:spPr>
        <p:txBody>
          <a:bodyPr>
            <a:noAutofit/>
          </a:bodyPr>
          <a:lstStyle/>
          <a:p>
            <a:r>
              <a:rPr lang="pt-BR" sz="2800" dirty="0"/>
              <a:t>Fatores terapêuticos de </a:t>
            </a:r>
            <a:r>
              <a:rPr lang="pt-BR" sz="2800" dirty="0" err="1"/>
              <a:t>Burlingame</a:t>
            </a:r>
            <a:r>
              <a:rPr lang="pt-BR" sz="2800" dirty="0"/>
              <a:t> e </a:t>
            </a:r>
            <a:r>
              <a:rPr lang="pt-BR" sz="2800" dirty="0" err="1"/>
              <a:t>cols</a:t>
            </a:r>
            <a:r>
              <a:rPr lang="pt-BR" sz="2000" dirty="0"/>
              <a:t> (2004)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544650"/>
              </p:ext>
            </p:extLst>
          </p:nvPr>
        </p:nvGraphicFramePr>
        <p:xfrm>
          <a:off x="0" y="550888"/>
          <a:ext cx="9144000" cy="6307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Fator Terapêutico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7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Teoria Formal da Mudança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Modalidade de tratamento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Protocolo ou plano de sessão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Princípios os quais a intervenção é pautada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49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Processo de Pequenos Grupos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Relações interpessoais que atuam no grupo de indivíduos em contexto “terapêutico”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Corresponderiam aos fatores terapêuticos propostos por </a:t>
                      </a:r>
                      <a:r>
                        <a:rPr lang="pt-BR" sz="1000" dirty="0" err="1">
                          <a:solidFill>
                            <a:schemeClr val="tx1"/>
                          </a:solidFill>
                          <a:effectLst/>
                        </a:rPr>
                        <a:t>Yalom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78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Fatores Estruturais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Grupos fechados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Frequência semanal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Tempo ideal (60 a 120min)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Presença ou não de grupos de reforço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785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Paciente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Diagnóstico único ou mais prevalente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 - Importância de uma boa seleção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Existência de abordagens preparatórias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 Conhecimento sobre os papeis que os participantes ocupam no grupo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548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Terapeuta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Estilo do terapeuta para ser elo entre os fatores grupais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Empatia</a:t>
                      </a:r>
                      <a:b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Empirismo colaborativo 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Descoberta guiada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- “Ser regente da orquestra ou o diretor de cinema” (permitir que a técnica seja envolvida pelo processo grupal sadio, tornar as técnicas vivas)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55" marR="3165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781815" y="6488668"/>
            <a:ext cx="236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Neufeld &amp; Peron, 2021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Papéis desafiadores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calado (incluí-lo de forma sutil/ processar pensamentos e sentimentos sobre estar no grupo)</a:t>
            </a:r>
          </a:p>
          <a:p>
            <a:r>
              <a:rPr lang="pt-BR" dirty="0"/>
              <a:t>O arrogante (conte-lo não dando reforço/ ou diretamente)</a:t>
            </a:r>
          </a:p>
          <a:p>
            <a:r>
              <a:rPr lang="pt-BR" dirty="0"/>
              <a:t>O ajudante (incentiva-lo a pensar em si/ colocar as sugestões dele para analise do grupo)</a:t>
            </a:r>
          </a:p>
          <a:p>
            <a:r>
              <a:rPr lang="pt-BR" dirty="0"/>
              <a:t>O descrente (validar  e não confrontar/ focar nas escolhas pessoais)</a:t>
            </a:r>
          </a:p>
          <a:p>
            <a:r>
              <a:rPr lang="pt-BR" dirty="0"/>
              <a:t>O errante (confronta-lo individualmente/ falar sobre no grupo)</a:t>
            </a:r>
          </a:p>
          <a:p>
            <a:r>
              <a:rPr lang="pt-BR" dirty="0"/>
              <a:t>O não apropriado para o grupo – destoa do grupo (administra-lo e conte-lo/ pode precisar sair do grupo)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97552" cy="924712"/>
          </a:xfrm>
        </p:spPr>
        <p:txBody>
          <a:bodyPr>
            <a:normAutofit/>
          </a:bodyPr>
          <a:lstStyle/>
          <a:p>
            <a:r>
              <a:rPr lang="pt-BR" dirty="0"/>
              <a:t>Sugestões de leituras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46805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 err="1"/>
              <a:t>Bieling</a:t>
            </a:r>
            <a:r>
              <a:rPr lang="en-US" sz="1800" dirty="0"/>
              <a:t>, P.J., McCabe R. E., &amp; Antony, M. M., et al,. </a:t>
            </a:r>
            <a:r>
              <a:rPr lang="pt-BR" sz="1800" dirty="0"/>
              <a:t>(2008). Terapia Cognitivo-Comportamental em Grupos. Porto Alegre: </a:t>
            </a:r>
            <a:r>
              <a:rPr lang="pt-BR" sz="1800" dirty="0" err="1"/>
              <a:t>Artmed</a:t>
            </a:r>
            <a:r>
              <a:rPr lang="pt-BR" sz="1800" dirty="0"/>
              <a:t>.</a:t>
            </a:r>
          </a:p>
          <a:p>
            <a:pPr algn="just">
              <a:buNone/>
            </a:pPr>
            <a:r>
              <a:rPr lang="pt-BR" sz="1800" dirty="0" err="1"/>
              <a:t>Dattilio</a:t>
            </a:r>
            <a:r>
              <a:rPr lang="pt-BR" sz="1800" dirty="0"/>
              <a:t>, </a:t>
            </a:r>
            <a:r>
              <a:rPr lang="pt-BR" sz="1800" dirty="0" err="1"/>
              <a:t>F.M.</a:t>
            </a:r>
            <a:r>
              <a:rPr lang="pt-BR" sz="1800" dirty="0"/>
              <a:t>, &amp; Freeman A., (2004). Estratégias Cognitivo-Comportamentais de intervenção em situações de crise. Porto Alegre: </a:t>
            </a:r>
            <a:r>
              <a:rPr lang="pt-BR" sz="1800" dirty="0" err="1"/>
              <a:t>Artmed</a:t>
            </a:r>
            <a:r>
              <a:rPr lang="pt-BR" sz="1800" dirty="0"/>
              <a:t>.</a:t>
            </a:r>
          </a:p>
          <a:p>
            <a:pPr algn="just">
              <a:buNone/>
            </a:pPr>
            <a:r>
              <a:rPr lang="pt-BR" sz="1800" dirty="0" err="1"/>
              <a:t>Neufeld</a:t>
            </a:r>
            <a:r>
              <a:rPr lang="pt-BR" sz="1800" dirty="0"/>
              <a:t>, C. B. (2011). Intervenções em grupos na abordagem </a:t>
            </a:r>
            <a:r>
              <a:rPr lang="pt-BR" sz="1800" dirty="0" err="1"/>
              <a:t>cognitivo-comportamental</a:t>
            </a:r>
            <a:r>
              <a:rPr lang="pt-BR" sz="1800" dirty="0"/>
              <a:t>. In: </a:t>
            </a:r>
            <a:r>
              <a:rPr lang="pt-BR" sz="1800" dirty="0" err="1"/>
              <a:t>Rangé</a:t>
            </a:r>
            <a:r>
              <a:rPr lang="pt-BR" sz="1800" dirty="0"/>
              <a:t>, B. </a:t>
            </a:r>
            <a:r>
              <a:rPr lang="pt-BR" sz="1800" i="1" dirty="0"/>
              <a:t>Psicoterapias </a:t>
            </a:r>
            <a:r>
              <a:rPr lang="pt-BR" sz="1800" i="1" dirty="0" err="1"/>
              <a:t>cognitivo-comportamentais</a:t>
            </a:r>
            <a:r>
              <a:rPr lang="pt-BR" sz="1800" i="1" dirty="0"/>
              <a:t>: Um diálogo com a psiquiatria.</a:t>
            </a:r>
            <a:r>
              <a:rPr lang="pt-BR" sz="1800" dirty="0"/>
              <a:t> 2ª edição. Porto Alegre: </a:t>
            </a:r>
            <a:r>
              <a:rPr lang="pt-BR" sz="1800" dirty="0" err="1"/>
              <a:t>Artmed</a:t>
            </a:r>
            <a:r>
              <a:rPr lang="pt-BR" sz="1800" dirty="0"/>
              <a:t>, pp. 737 – 750.</a:t>
            </a:r>
          </a:p>
          <a:p>
            <a:pPr algn="just">
              <a:buNone/>
            </a:pPr>
            <a:r>
              <a:rPr lang="pt-BR" sz="1800" dirty="0" err="1"/>
              <a:t>Neufeld</a:t>
            </a:r>
            <a:r>
              <a:rPr lang="pt-BR" sz="1800" dirty="0"/>
              <a:t>, C. B. (2014). Intervenções e pesquisas em TCC com </a:t>
            </a:r>
            <a:r>
              <a:rPr lang="pt-BR" sz="1800" dirty="0" err="1"/>
              <a:t>individuos</a:t>
            </a:r>
            <a:r>
              <a:rPr lang="pt-BR" sz="1800" dirty="0"/>
              <a:t> e grupos. Novo Hamburgo: </a:t>
            </a:r>
            <a:r>
              <a:rPr lang="pt-BR" sz="1800" dirty="0" err="1"/>
              <a:t>Sinopsys</a:t>
            </a:r>
            <a:r>
              <a:rPr lang="pt-BR" sz="1800" dirty="0"/>
              <a:t>.</a:t>
            </a:r>
          </a:p>
          <a:p>
            <a:pPr algn="just">
              <a:buNone/>
            </a:pPr>
            <a:r>
              <a:rPr lang="pt-BR" sz="1800" dirty="0" err="1"/>
              <a:t>Neufeld</a:t>
            </a:r>
            <a:r>
              <a:rPr lang="pt-BR" sz="1800" dirty="0"/>
              <a:t>, C. B. (2015). TCCG para crianças e adolescentes. Porto Alegre: Artmed.</a:t>
            </a:r>
          </a:p>
          <a:p>
            <a:pPr algn="just">
              <a:buNone/>
            </a:pPr>
            <a:r>
              <a:rPr lang="pt-BR" sz="1800" dirty="0"/>
              <a:t>Neufeld, CB &amp; Rangé, BP (2017). Terapia Cognitivo-Comportamental em Grupos: das evidências à prática. Porto Alegre: Artmed.</a:t>
            </a:r>
          </a:p>
          <a:p>
            <a:pPr algn="just">
              <a:buNone/>
            </a:pPr>
            <a:r>
              <a:rPr lang="pt-BR" sz="1800" dirty="0"/>
              <a:t>Neufeld, CB &amp; </a:t>
            </a:r>
            <a:r>
              <a:rPr lang="pt-BR" sz="1800" dirty="0" err="1"/>
              <a:t>Szupszinsky</a:t>
            </a:r>
            <a:r>
              <a:rPr lang="pt-BR" sz="1800" dirty="0"/>
              <a:t>, KPDR (2022). Intervenções online e terapias cognitivo-comportamentais. Porto Alegre: Artmed.</a:t>
            </a:r>
          </a:p>
          <a:p>
            <a:pPr algn="just">
              <a:buNone/>
            </a:pPr>
            <a:r>
              <a:rPr lang="pt-BR" sz="1800" dirty="0"/>
              <a:t>White, </a:t>
            </a:r>
            <a:r>
              <a:rPr lang="pt-BR" sz="1800" dirty="0" err="1"/>
              <a:t>J.R.</a:t>
            </a:r>
            <a:r>
              <a:rPr lang="pt-BR" sz="1800" dirty="0"/>
              <a:t>, &amp; Freeman A. S., (2003) Terapia Cognitivo-Comportamental em Grupo para populações e problemas específicos. São Paulo: Roca.</a:t>
            </a:r>
          </a:p>
          <a:p>
            <a:pPr algn="just"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5004048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pt-BR" kern="0">
              <a:sym typeface="Arial"/>
            </a:endParaRPr>
          </a:p>
        </p:txBody>
      </p:sp>
      <p:pic>
        <p:nvPicPr>
          <p:cNvPr id="18" name="Espaço Reservado para Imagem 17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6097" r="26097"/>
          <a:stretch>
            <a:fillRect/>
          </a:stretch>
        </p:blipFill>
        <p:spPr>
          <a:xfrm>
            <a:off x="4981576" y="1"/>
            <a:ext cx="4162423" cy="6857999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443039" y="1903413"/>
            <a:ext cx="4103687" cy="2239962"/>
          </a:xfrm>
        </p:spPr>
        <p:txBody>
          <a:bodyPr spcFirstLastPara="1"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pPr>
            <a:r>
              <a:rPr lang="pt-BR" dirty="0">
                <a:latin typeface="Quicksand"/>
                <a:ea typeface="Quicksand"/>
                <a:cs typeface="Quicksand"/>
                <a:sym typeface="Quicksand"/>
              </a:rPr>
              <a:t> </a:t>
            </a:r>
          </a:p>
        </p:txBody>
      </p:sp>
      <p:sp>
        <p:nvSpPr>
          <p:cNvPr id="61447" name="Espaço Reservado para o Número do Slide 5"/>
          <p:cNvSpPr>
            <a:spLocks noGrp="1"/>
          </p:cNvSpPr>
          <p:nvPr>
            <p:ph type="sldNum" sz="quarter" idx="3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CB55604F-4D47-4A71-A87F-0EEAAF8190B5}" type="slidenum">
              <a:rPr lang="pt-BR" altLang="pt-BR" sz="1000">
                <a:solidFill>
                  <a:srgbClr val="7085AA"/>
                </a:solidFill>
                <a:latin typeface="Quicksand" charset="0"/>
                <a:sym typeface="Quicksand" charset="0"/>
              </a:rPr>
              <a:pPr/>
              <a:t>17</a:t>
            </a:fld>
            <a:endParaRPr lang="pt-BR" altLang="pt-BR" sz="1000">
              <a:solidFill>
                <a:srgbClr val="7085AA"/>
              </a:solidFill>
              <a:latin typeface="Quicksand" charset="0"/>
              <a:sym typeface="Quicksand" charset="0"/>
            </a:endParaRPr>
          </a:p>
        </p:txBody>
      </p:sp>
      <p:pic>
        <p:nvPicPr>
          <p:cNvPr id="61448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1039814"/>
            <a:ext cx="14303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9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3300413"/>
            <a:ext cx="768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0" name="Image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012950"/>
            <a:ext cx="120173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1" name="Image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4308476"/>
            <a:ext cx="7731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ângulo 18"/>
          <p:cNvSpPr/>
          <p:nvPr/>
        </p:nvSpPr>
        <p:spPr>
          <a:xfrm>
            <a:off x="1282700" y="1144588"/>
            <a:ext cx="20907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@cbneufeld1 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322388" y="3444876"/>
            <a:ext cx="187166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pt-BR" sz="24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cbneufeld</a:t>
            </a:r>
            <a:r>
              <a:rPr lang="pt-BR" sz="105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346201" y="2135188"/>
            <a:ext cx="37639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pt-BR" sz="24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dracarmembeatrizneufeld</a:t>
            </a:r>
            <a:endParaRPr lang="pt-BR" sz="2400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328738" y="4373563"/>
            <a:ext cx="26908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4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cbneufeld@usp.br</a:t>
            </a:r>
            <a:endParaRPr lang="pt-BR" sz="2400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327150" y="2805114"/>
            <a:ext cx="1828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pt-BR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LaPICC.USP</a:t>
            </a:r>
            <a:r>
              <a:rPr lang="pt-BR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298576" y="1522413"/>
            <a:ext cx="13811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pt-BR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lapiccusp</a:t>
            </a:r>
            <a:endParaRPr lang="pt-BR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5133975" y="908050"/>
            <a:ext cx="3441700" cy="1790700"/>
          </a:xfrm>
          <a:prstGeom prst="rect">
            <a:avLst/>
          </a:prstGeom>
          <a:noFill/>
        </p:spPr>
        <p:txBody>
          <a:bodyPr lIns="135000" tIns="135000" rIns="135000" bIns="13500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rgbClr val="000000"/>
              </a:buClr>
              <a:defRPr/>
            </a:pPr>
            <a:r>
              <a:rPr lang="pt-BR" sz="6600" i="1" dirty="0">
                <a:latin typeface="+mn-lt"/>
                <a:cs typeface="Apple Chancery" panose="03020702040506060504" pitchFamily="66" charset="-79"/>
                <a:sym typeface="Arial"/>
              </a:rPr>
              <a:t>Contato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330326" y="4695825"/>
            <a:ext cx="164941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lapicc@usp.br</a:t>
            </a:r>
            <a:endParaRPr lang="pt-BR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314451" y="2489201"/>
            <a:ext cx="2384425" cy="415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1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pt-BR" sz="21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carmem.neufeld</a:t>
            </a:r>
            <a:endParaRPr lang="pt-BR" sz="2100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322389" y="5362576"/>
            <a:ext cx="3635375" cy="415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pt-BR" sz="21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Dra</a:t>
            </a:r>
            <a:r>
              <a:rPr lang="pt-BR" sz="21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Carmem Beatriz </a:t>
            </a:r>
            <a:r>
              <a:rPr lang="pt-BR" sz="21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Neufeld</a:t>
            </a:r>
            <a:endParaRPr lang="pt-BR" sz="825" kern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463" name="Image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3" r="14859"/>
          <a:stretch>
            <a:fillRect/>
          </a:stretch>
        </p:blipFill>
        <p:spPr bwMode="auto">
          <a:xfrm>
            <a:off x="300039" y="5175251"/>
            <a:ext cx="877887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482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type="title"/>
          </p:nvPr>
        </p:nvSpPr>
        <p:spPr>
          <a:xfrm>
            <a:off x="827582" y="476672"/>
            <a:ext cx="7848873" cy="66784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3600" dirty="0" err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</a:t>
            </a:r>
            <a:r>
              <a:rPr lang="pt-BR" sz="3600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Drª</a:t>
            </a:r>
            <a:r>
              <a:rPr lang="pt-BR" sz="3600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Carmem Beatriz </a:t>
            </a:r>
            <a:r>
              <a:rPr lang="pt-BR" sz="3600" dirty="0" err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Neufeld</a:t>
            </a:r>
            <a:endParaRPr lang="pt-BR" sz="3600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4"/>
          <p:cNvSpPr>
            <a:spLocks noGrp="1"/>
          </p:cNvSpPr>
          <p:nvPr>
            <p:ph idx="1"/>
          </p:nvPr>
        </p:nvSpPr>
        <p:spPr>
          <a:xfrm>
            <a:off x="827583" y="1412776"/>
            <a:ext cx="7992889" cy="5264943"/>
          </a:xfrm>
        </p:spPr>
        <p:txBody>
          <a:bodyPr>
            <a:noAutofit/>
          </a:bodyPr>
          <a:lstStyle/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Livre Docente em TCC - USP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 err="1"/>
              <a:t>Pós-Doutora</a:t>
            </a:r>
            <a:r>
              <a:rPr lang="pt-BR" sz="1800" dirty="0"/>
              <a:t> em Psicologia – UFRJ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Doutora em Psicologia – PUCRS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Mestre em Psicologia – PUCRS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Psicóloga – URCAMP 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Professor Associada do PPGP-DP-FFCLRP-USP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Fundadora e Coordenadora do LaPICC 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Bolsista Produtividade CNPq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Presidente da ALAPCCO (Gestão 2019-2022/ 2022-2025)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Presidente da AESBE (2020-2023)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Professora convidada da Universidade de La Laguna na Espanha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Terapeuta Cognitiva Certificada pela FBTC com mais de 20 anos de experiência</a:t>
            </a:r>
          </a:p>
          <a:p>
            <a:pPr marL="411480" indent="-30861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1800" dirty="0"/>
              <a:t>URL: </a:t>
            </a:r>
            <a:r>
              <a:rPr lang="pt-BR" sz="1800" dirty="0">
                <a:hlinkClick r:id="rId2"/>
              </a:rPr>
              <a:t>www.lapicc.com.br</a:t>
            </a:r>
            <a:r>
              <a:rPr lang="pt-BR" sz="1800" dirty="0"/>
              <a:t> / </a:t>
            </a:r>
            <a:r>
              <a:rPr lang="pt-BR" sz="1800" dirty="0">
                <a:hlinkClick r:id="rId3"/>
              </a:rPr>
              <a:t>lapicc@usp.br</a:t>
            </a:r>
            <a:r>
              <a:rPr lang="pt-BR" sz="1800" dirty="0"/>
              <a:t> / </a:t>
            </a:r>
            <a:r>
              <a:rPr lang="pt-BR" sz="1800" dirty="0">
                <a:hlinkClick r:id="rId4"/>
              </a:rPr>
              <a:t>cbneufeld@usp.br</a:t>
            </a:r>
            <a:r>
              <a:rPr lang="pt-BR" sz="1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861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D1450D0-85AE-2C80-3847-891B7C52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832" y="1073889"/>
            <a:ext cx="5512668" cy="3003183"/>
          </a:xfrm>
        </p:spPr>
        <p:txBody>
          <a:bodyPr/>
          <a:lstStyle/>
          <a:p>
            <a:r>
              <a:rPr lang="pt-BR" dirty="0"/>
              <a:t>Grupos?</a:t>
            </a:r>
            <a:br>
              <a:rPr lang="pt-BR" dirty="0"/>
            </a:br>
            <a:r>
              <a:rPr lang="pt-BR" dirty="0"/>
              <a:t>Que são?</a:t>
            </a:r>
          </a:p>
        </p:txBody>
      </p:sp>
    </p:spTree>
    <p:extLst>
      <p:ext uri="{BB962C8B-B14F-4D97-AF65-F5344CB8AC3E}">
        <p14:creationId xmlns:p14="http://schemas.microsoft.com/office/powerpoint/2010/main" val="148385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da TCC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/>
              <a:t>Produzir mudanças nos pensamentos, nos sistemas de significados, nas reações emocionais e comportamentais de forma duradoura e que proporcione autonomia ao paciente, alcançando assim o alívio ou a remissão total dos sintomas (</a:t>
            </a:r>
            <a:r>
              <a:rPr lang="pt-BR" sz="2800" dirty="0" err="1"/>
              <a:t>Beck</a:t>
            </a:r>
            <a:r>
              <a:rPr lang="pt-BR" sz="2800" dirty="0"/>
              <a:t>, 1993)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COGNITIVO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4254"/>
              </p:ext>
            </p:extLst>
          </p:nvPr>
        </p:nvGraphicFramePr>
        <p:xfrm>
          <a:off x="779163" y="1772816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1130384"/>
          </a:xfrm>
        </p:spPr>
        <p:txBody>
          <a:bodyPr>
            <a:normAutofit/>
          </a:bodyPr>
          <a:lstStyle/>
          <a:p>
            <a:r>
              <a:rPr lang="pt-BR" dirty="0"/>
              <a:t>TCCG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412" y="1456060"/>
            <a:ext cx="7499176" cy="4610912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início dos trabalhos em intervenções de grupo possuem suas raízes nos modelos psicodinâmicos das patologias.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/>
              <a:t>Pontos de divergência:</a:t>
            </a:r>
          </a:p>
          <a:p>
            <a:pPr lvl="1" algn="just"/>
            <a:r>
              <a:rPr lang="pt-BR" dirty="0">
                <a:solidFill>
                  <a:schemeClr val="tx1"/>
                </a:solidFill>
              </a:rPr>
              <a:t>Abordagens psicodinâmicas:</a:t>
            </a:r>
          </a:p>
          <a:p>
            <a:pPr lvl="3" algn="just"/>
            <a:r>
              <a:rPr lang="pt-BR" dirty="0">
                <a:solidFill>
                  <a:schemeClr val="tx1"/>
                </a:solidFill>
              </a:rPr>
              <a:t>O processo grupal é a própria intervenção.</a:t>
            </a:r>
          </a:p>
          <a:p>
            <a:pPr lvl="3" algn="just"/>
            <a:r>
              <a:rPr lang="pt-BR" dirty="0">
                <a:solidFill>
                  <a:schemeClr val="tx1"/>
                </a:solidFill>
              </a:rPr>
              <a:t>Formados, em geral, por “diagnósticos heterogêneos”.</a:t>
            </a:r>
          </a:p>
          <a:p>
            <a:pPr lvl="1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lvl="1" algn="just"/>
            <a:r>
              <a:rPr lang="pt-BR" dirty="0">
                <a:solidFill>
                  <a:schemeClr val="tx1"/>
                </a:solidFill>
              </a:rPr>
              <a:t>Abordagem Cognitivo-Comportamental:</a:t>
            </a:r>
          </a:p>
          <a:p>
            <a:pPr lvl="3" algn="just"/>
            <a:r>
              <a:rPr lang="pt-BR" dirty="0">
                <a:solidFill>
                  <a:schemeClr val="tx1"/>
                </a:solidFill>
              </a:rPr>
              <a:t>Grupo é o sistema de distribuição das técnicas.</a:t>
            </a:r>
          </a:p>
          <a:p>
            <a:pPr lvl="3" algn="just"/>
            <a:r>
              <a:rPr lang="pt-BR" dirty="0">
                <a:solidFill>
                  <a:schemeClr val="tx1"/>
                </a:solidFill>
              </a:rPr>
              <a:t>Formados, em geral, por “grupos homogêneas”.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016650E-4C00-467B-0836-0CF13DA9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Quais os benefícios de fazer grupos?</a:t>
            </a:r>
          </a:p>
        </p:txBody>
      </p:sp>
    </p:spTree>
    <p:extLst>
      <p:ext uri="{BB962C8B-B14F-4D97-AF65-F5344CB8AC3E}">
        <p14:creationId xmlns:p14="http://schemas.microsoft.com/office/powerpoint/2010/main" val="20509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940624" cy="1143000"/>
          </a:xfrm>
        </p:spPr>
        <p:txBody>
          <a:bodyPr>
            <a:normAutofit/>
          </a:bodyPr>
          <a:lstStyle/>
          <a:p>
            <a:r>
              <a:rPr lang="pt-BR" dirty="0"/>
              <a:t>Benefícios da TCCG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556792"/>
            <a:ext cx="7543824" cy="499715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Mais de uma pessoa ser atendida por um profissional ao mesmo tempo;</a:t>
            </a:r>
          </a:p>
          <a:p>
            <a:endParaRPr lang="pt-BR" dirty="0"/>
          </a:p>
          <a:p>
            <a:r>
              <a:rPr lang="pt-BR" dirty="0"/>
              <a:t>Custo reduzido;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Observação das interações e dos comportamentos interpessoais;</a:t>
            </a:r>
          </a:p>
          <a:p>
            <a:endParaRPr lang="pt-BR" dirty="0"/>
          </a:p>
          <a:p>
            <a:r>
              <a:rPr lang="pt-BR" dirty="0"/>
              <a:t>Identificação de que outras pessoas podem passar pelo mesmo problema ou semelhante facilitando o </a:t>
            </a:r>
            <a:r>
              <a:rPr lang="pt-BR" i="1" dirty="0"/>
              <a:t>Insight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dirty="0"/>
              <a:t>Ambiente terapêutico para treinamento;</a:t>
            </a:r>
          </a:p>
          <a:p>
            <a:endParaRPr lang="pt-BR" dirty="0"/>
          </a:p>
          <a:p>
            <a:r>
              <a:rPr lang="pt-BR" dirty="0"/>
              <a:t>Dar e receber </a:t>
            </a:r>
            <a:r>
              <a:rPr lang="pt-BR" i="1" dirty="0"/>
              <a:t>feedbacks.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Benefícios da TCCG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Atendimentos em grupo para diversos sintomas e dificuldades são mais efetivos do que atendimentos individuais, isso pode ser notado em intervenções para:</a:t>
            </a:r>
          </a:p>
          <a:p>
            <a:pPr lvl="1"/>
            <a:r>
              <a:rPr lang="pt-BR" dirty="0"/>
              <a:t>fóbicos sociais (</a:t>
            </a:r>
            <a:r>
              <a:rPr lang="pt-BR" dirty="0" err="1"/>
              <a:t>Purehsan</a:t>
            </a:r>
            <a:r>
              <a:rPr lang="pt-BR" dirty="0"/>
              <a:t> &amp; </a:t>
            </a:r>
            <a:r>
              <a:rPr lang="pt-BR" dirty="0" err="1"/>
              <a:t>Saed</a:t>
            </a:r>
            <a:r>
              <a:rPr lang="pt-BR" dirty="0"/>
              <a:t>, 2010), </a:t>
            </a:r>
          </a:p>
          <a:p>
            <a:pPr lvl="1"/>
            <a:r>
              <a:rPr lang="pt-BR" dirty="0"/>
              <a:t>portadores de TOC (</a:t>
            </a:r>
            <a:r>
              <a:rPr lang="pt-BR" dirty="0" err="1"/>
              <a:t>Cordioli</a:t>
            </a:r>
            <a:r>
              <a:rPr lang="pt-BR" dirty="0"/>
              <a:t>, et. al., 2003), </a:t>
            </a:r>
          </a:p>
          <a:p>
            <a:pPr lvl="1"/>
            <a:r>
              <a:rPr lang="pt-BR" dirty="0"/>
              <a:t>treinamento diversas habilidades  </a:t>
            </a:r>
            <a:r>
              <a:rPr lang="pt-BR" dirty="0" err="1"/>
              <a:t>interrelacionais</a:t>
            </a:r>
            <a:r>
              <a:rPr lang="pt-BR" dirty="0"/>
              <a:t> (</a:t>
            </a:r>
            <a:r>
              <a:rPr lang="es-ES_tradnl" dirty="0"/>
              <a:t>Del </a:t>
            </a:r>
            <a:r>
              <a:rPr lang="es-ES_tradnl" dirty="0" err="1"/>
              <a:t>Prette</a:t>
            </a:r>
            <a:r>
              <a:rPr lang="es-ES_tradnl" dirty="0"/>
              <a:t> &amp; Del </a:t>
            </a:r>
            <a:r>
              <a:rPr lang="es-ES_tradnl" dirty="0" err="1"/>
              <a:t>Prette</a:t>
            </a:r>
            <a:r>
              <a:rPr lang="es-ES_tradnl" dirty="0"/>
              <a:t>, 2008)</a:t>
            </a:r>
            <a:r>
              <a:rPr lang="pt-BR" dirty="0"/>
              <a:t>. </a:t>
            </a:r>
          </a:p>
          <a:p>
            <a:pPr lvl="1"/>
            <a:r>
              <a:rPr lang="pt-BR" dirty="0"/>
              <a:t>em obesos, por exemplo, a supremacia de resultados das intervenções em grupos sobre intervenções individuais pode ser encontrada mesmo entre os pacientes que preferem a modalidade individual de atendimento (</a:t>
            </a:r>
            <a:r>
              <a:rPr lang="pt-BR" dirty="0" err="1"/>
              <a:t>Renjilian</a:t>
            </a:r>
            <a:r>
              <a:rPr lang="pt-BR" dirty="0"/>
              <a:t>, </a:t>
            </a:r>
            <a:r>
              <a:rPr lang="pt-BR" dirty="0" err="1"/>
              <a:t>Perri</a:t>
            </a:r>
            <a:r>
              <a:rPr lang="pt-BR" dirty="0"/>
              <a:t>, </a:t>
            </a:r>
            <a:r>
              <a:rPr lang="pt-BR" dirty="0" err="1"/>
              <a:t>Nezu</a:t>
            </a:r>
            <a:r>
              <a:rPr lang="pt-BR" dirty="0"/>
              <a:t>, </a:t>
            </a:r>
            <a:r>
              <a:rPr lang="pt-BR" dirty="0" err="1"/>
              <a:t>McKelvey</a:t>
            </a:r>
            <a:r>
              <a:rPr lang="pt-BR" dirty="0"/>
              <a:t>, </a:t>
            </a:r>
            <a:r>
              <a:rPr lang="pt-BR" dirty="0" err="1"/>
              <a:t>Shermer</a:t>
            </a:r>
            <a:r>
              <a:rPr lang="pt-BR" dirty="0"/>
              <a:t> &amp; Anton, 2001)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12283</TotalTime>
  <Words>1340</Words>
  <Application>Microsoft Office PowerPoint</Application>
  <PresentationFormat>Apresentação na tela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8" baseType="lpstr">
      <vt:lpstr>Algerian</vt:lpstr>
      <vt:lpstr>Arial</vt:lpstr>
      <vt:lpstr>Brush Script MT</vt:lpstr>
      <vt:lpstr>Calibri</vt:lpstr>
      <vt:lpstr>Gill Sans MT</vt:lpstr>
      <vt:lpstr>Impact</vt:lpstr>
      <vt:lpstr>Pangolin</vt:lpstr>
      <vt:lpstr>Quicksand</vt:lpstr>
      <vt:lpstr>Times New Roman</vt:lpstr>
      <vt:lpstr>Wingdings 2</vt:lpstr>
      <vt:lpstr>Selo</vt:lpstr>
      <vt:lpstr>TERAPIA COGNITIVO-COMPORTAMENTAL EM GRUPOS (TCCG)</vt:lpstr>
      <vt:lpstr>Profª Drª Carmem Beatriz Neufeld</vt:lpstr>
      <vt:lpstr>Grupos? Que são?</vt:lpstr>
      <vt:lpstr>Objetivo da TCC</vt:lpstr>
      <vt:lpstr>MODELO COGNITIVO</vt:lpstr>
      <vt:lpstr>TCCG</vt:lpstr>
      <vt:lpstr>Quais os benefícios de fazer grupos?</vt:lpstr>
      <vt:lpstr>Benefícios da TCCG</vt:lpstr>
      <vt:lpstr>Benefícios da TCCG</vt:lpstr>
      <vt:lpstr>Grupos:   Para quem?     Para que?</vt:lpstr>
      <vt:lpstr>Modalidades de grupos em TCCG</vt:lpstr>
      <vt:lpstr>Apresentação do PowerPoint</vt:lpstr>
      <vt:lpstr>Fatores Grupais de Yalom</vt:lpstr>
      <vt:lpstr>Fatores terapêuticos de Burlingame e cols (2004)</vt:lpstr>
      <vt:lpstr>Papéis desafiadores</vt:lpstr>
      <vt:lpstr>Sugestões de leituras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Cognitivo-Comportamental em Grupos</dc:title>
  <dc:creator>Cliente</dc:creator>
  <cp:lastModifiedBy>CARMEM NEUFELD</cp:lastModifiedBy>
  <cp:revision>312</cp:revision>
  <dcterms:created xsi:type="dcterms:W3CDTF">2010-10-06T18:56:41Z</dcterms:created>
  <dcterms:modified xsi:type="dcterms:W3CDTF">2023-03-14T15:46:47Z</dcterms:modified>
</cp:coreProperties>
</file>