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iqgkGNp7QHsVeFSGx8ygu1hkcJ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illSans-regular.fntdata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man Old Style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0" name="Google Shape;20;p11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" name="Google Shape;21;p11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" name="Google Shape;22;p1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1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 rot="5400000">
            <a:off x="2116836" y="-440436"/>
            <a:ext cx="491032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showMasterSp="0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98" name="Google Shape;98;p2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99" name="Google Shape;99;p21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0" name="Google Shape;100;p21"/>
          <p:cNvCxnSpPr/>
          <p:nvPr/>
        </p:nvCxnSpPr>
        <p:spPr>
          <a:xfrm rot="5400000">
            <a:off x="3629607" y="3201952"/>
            <a:ext cx="585216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34" name="Google Shape;34;p13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5" name="Google Shape;35;p13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bg>
      <p:bgPr>
        <a:solidFill>
          <a:schemeClr val="dk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2" name="Google Shape;42;p14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Google Shape;43;p14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9" name="Google Shape;49;p15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2" type="body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" type="body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2" type="body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8" name="Google Shape;58;p16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5" name="Google Shape;65;p17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1" sz="20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630"/>
              <a:buNone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72" name="Google Shape;72;p18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3" name="Google Shape;73;p18"/>
          <p:cNvCxnSpPr/>
          <p:nvPr/>
        </p:nvCxnSpPr>
        <p:spPr>
          <a:xfrm rot="5400000">
            <a:off x="3160645" y="3324225"/>
            <a:ext cx="603504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4" name="Google Shape;74;p18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" name="Google Shape;75;p18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bg>
      <p:bgPr>
        <a:solidFill>
          <a:schemeClr val="dk2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74300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ookman Old Style"/>
              <a:buNone/>
              <a:defRPr b="0" sz="2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064"/>
              <a:buFont typeface="Gill Sans"/>
              <a:buNone/>
              <a:defRPr sz="1400"/>
            </a:lvl1pPr>
            <a:lvl2pPr indent="-286512" lvl="1" marL="914400" algn="l">
              <a:spcBef>
                <a:spcPts val="500"/>
              </a:spcBef>
              <a:spcAft>
                <a:spcPts val="0"/>
              </a:spcAft>
              <a:buSzPts val="912"/>
              <a:buChar char="🞂"/>
              <a:defRPr sz="1200"/>
            </a:lvl2pPr>
            <a:lvl3pPr indent="-276860" lvl="2" marL="1371600" algn="l">
              <a:spcBef>
                <a:spcPts val="500"/>
              </a:spcBef>
              <a:spcAft>
                <a:spcPts val="0"/>
              </a:spcAft>
              <a:buSzPts val="760"/>
              <a:buChar char="🞂"/>
              <a:defRPr sz="1000"/>
            </a:lvl3pPr>
            <a:lvl4pPr indent="-268605" lvl="3" marL="1828800" algn="l">
              <a:spcBef>
                <a:spcPts val="400"/>
              </a:spcBef>
              <a:spcAft>
                <a:spcPts val="0"/>
              </a:spcAft>
              <a:buSzPts val="630"/>
              <a:buChar char="◻"/>
              <a:defRPr sz="900"/>
            </a:lvl4pPr>
            <a:lvl5pPr indent="-268604" lvl="4" marL="2286000" algn="l">
              <a:spcBef>
                <a:spcPts val="300"/>
              </a:spcBef>
              <a:spcAft>
                <a:spcPts val="0"/>
              </a:spcAft>
              <a:buSzPts val="630"/>
              <a:buChar char="◻"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83" name="Google Shape;83;p19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4" name="Google Shape;84;p19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11" name="Google Shape;11;p10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2" name="Google Shape;12;p10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3" name="Google Shape;13;p10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man Old Style"/>
              <a:buNone/>
            </a:pPr>
            <a:r>
              <a:rPr lang="pt-BR" sz="3200"/>
              <a:t>Pol</a:t>
            </a:r>
            <a:r>
              <a:rPr lang="pt-BR"/>
              <a:t>í</a:t>
            </a:r>
            <a:r>
              <a:rPr lang="pt-BR" sz="3200"/>
              <a:t>ticas curriculares</a:t>
            </a:r>
            <a:br>
              <a:rPr lang="pt-BR" sz="3200"/>
            </a:br>
            <a:r>
              <a:rPr lang="pt-BR" sz="3200"/>
              <a:t>1960 – 2000</a:t>
            </a:r>
            <a:br>
              <a:rPr lang="pt-BR" sz="3200"/>
            </a:br>
            <a:endParaRPr sz="1600"/>
          </a:p>
        </p:txBody>
      </p:sp>
      <p:sp>
        <p:nvSpPr>
          <p:cNvPr id="106" name="Google Shape;106;p1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Profª Drª Núria Hanglei Cacete</a:t>
            </a:r>
            <a:br>
              <a:rPr lang="pt-BR" sz="1800"/>
            </a:br>
            <a:r>
              <a:rPr lang="pt-BR" sz="1800"/>
              <a:t>Faculdade de Educação - FEUSP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type="title"/>
          </p:nvPr>
        </p:nvSpPr>
        <p:spPr>
          <a:xfrm>
            <a:off x="463544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ookman Old Style"/>
              <a:buNone/>
            </a:pPr>
            <a:r>
              <a:rPr lang="pt-BR" sz="2800"/>
              <a:t>OS ANOS DE 1960</a:t>
            </a:r>
            <a:br>
              <a:rPr lang="pt-BR" sz="2800"/>
            </a:br>
            <a:endParaRPr sz="2800"/>
          </a:p>
        </p:txBody>
      </p:sp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457200" y="1196752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Primeira Lei de Diretrizes e Bases da Educação Nacional: Lei nº 4.024/1961 – reformulada em 1971 e em 1996.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 </a:t>
            </a:r>
            <a:r>
              <a:rPr b="1" lang="pt-BR" sz="1800"/>
              <a:t>Lei nº 4024/61</a:t>
            </a:r>
            <a:r>
              <a:rPr lang="pt-BR" sz="1800"/>
              <a:t>: ensino primário de 4 anos, ciclo ginasial de 4 anos, ciclo colegial do ensino médio com 3 anos variável, Ensino superior. Para a passagem do primário ao ginasial era feita uma avaliação de acesso, chamada  </a:t>
            </a:r>
            <a:r>
              <a:rPr b="1" lang="pt-BR" sz="1800"/>
              <a:t>exame de admissão</a:t>
            </a:r>
            <a:r>
              <a:rPr lang="pt-BR" sz="1800"/>
              <a:t>. Os ciclos ginasial e colegial eram divididos em ramos de ensino secundário, comercial, industrial, agrícola, normal, entre outros.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1964 – GOLPE CIVIL E MILTAR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1 Governo Castelo Branco (1964-1967)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2 Governo Costa e Silva: início dos Anos de Chumbo (1967-1969) 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3 Governo Emílio Médici (1969-1974)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4 Governo Geisel e abertura política (1974-1979)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lang="pt-BR" sz="1800"/>
              <a:t>5 Governo Figueiredo e declínio (1979-1985)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rPr b="1" lang="pt-BR" sz="1800"/>
              <a:t>Lei nº 5.540/1968 </a:t>
            </a:r>
            <a:r>
              <a:rPr lang="pt-BR" sz="1800"/>
              <a:t>– Lei da Reforma Universitária influenciada pela atuação dos consultores norte-americanos (Acordos MEC/USAID) por trabalhos como o Relatório Meira Mattos e o Relatório do GT da Reforma Universitária. A Lei extinguiu a cátedra, introduziu o regime de tempo integral e dedicação exclusiva aos professores, consolidou a estrutura departamental,  criou o sistema de créditos por disciplinas, instituiu a periodicidade semestral, autonomia (relativa) universitária, vestibular classificatório.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idx="4294967295" type="body"/>
          </p:nvPr>
        </p:nvSpPr>
        <p:spPr>
          <a:xfrm>
            <a:off x="323528" y="604043"/>
            <a:ext cx="8229600" cy="5649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ct val="76000"/>
              <a:buChar char="🞂"/>
            </a:pPr>
            <a:r>
              <a:rPr i="1" lang="pt-BR" sz="1600"/>
              <a:t>vestibulum,</a:t>
            </a:r>
            <a:r>
              <a:rPr lang="pt-BR" sz="1600"/>
              <a:t> que significa entrada</a:t>
            </a:r>
            <a:r>
              <a:rPr lang="pt-BR"/>
              <a:t>. </a:t>
            </a:r>
            <a:r>
              <a:rPr lang="pt-BR" sz="1600"/>
              <a:t>Até o início do século XX, as universidades brasileiras eram ocupadas por estudantes de colégios tradicionais como o Dom Pedro II no Rio de Janeiro. Com o aumento da procura, que ultrapassou o número de vagas disponíveis, o então Ministro da Justiça e dos Negócios, Rivadávia da Cunha Corrêa, </a:t>
            </a:r>
            <a:r>
              <a:rPr b="1" lang="pt-BR" sz="1600"/>
              <a:t>instituiu o vestibular no Brasil, em 1911</a:t>
            </a:r>
            <a:r>
              <a:rPr lang="pt-BR" sz="1600"/>
              <a:t>.</a:t>
            </a:r>
            <a:endParaRPr/>
          </a:p>
          <a:p>
            <a:pPr indent="-202895" lvl="0" marL="27432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6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1600"/>
              <a:t>As provas eram escritas e orais, continham questões de língua portuguesa, língua estrangeira, ciências (matemática, física e química) e conteúdo do primeiro ano de faculdade, onde os alunos recorriam a aulas especiais para estudar as matérias específicas, daí o surgimento dos cursinhos.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1600"/>
              <a:t>Nos anos 60, as provas das universidades federais eram realizadas todas no mesmo dia, o que impossibilitava o aluno de concorrer a mais de uma vaga em universidades do país, a não ser pelo vestibular unificado (um mesmo vestibular para várias instituições), que também surgiu nessa época.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1600"/>
              <a:t>Vestibular passa a </a:t>
            </a:r>
            <a:r>
              <a:rPr b="1" lang="pt-BR" sz="1600"/>
              <a:t>ser eliminatório</a:t>
            </a:r>
            <a:r>
              <a:rPr lang="pt-BR" sz="1600"/>
              <a:t>.</a:t>
            </a:r>
            <a:endParaRPr b="1" sz="1600"/>
          </a:p>
          <a:p>
            <a:pPr indent="-202895" lvl="0" marL="27432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6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1600"/>
              <a:t>Em 1970, foi criada a Comissão Nacional do Vestibular Unificado para regulamentar a seleção, os vestibulares passaram a ter datas distintas e o conteúdo da prova foi restrito a matérias do ensino médio.</a:t>
            </a:r>
            <a:endParaRPr/>
          </a:p>
          <a:p>
            <a:pPr indent="-202895" lvl="0" marL="274320" rtl="0" algn="just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16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1600"/>
              <a:t>A Fuvest foi criada em 1976, unificando os vestibulares da Universidade de São Paulo (USP), a Universidade Estadual Paulista (Unesp) e a Universidade Estadual de Campinas (Unicamp). Essa unificação durou pouco tempo, em 1983 a Unesp se desvinculou e em 1985 a Unicamp fez o mesmo.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pt-BR"/>
              <a:t>Os anos de 1970</a:t>
            </a:r>
            <a:endParaRPr/>
          </a:p>
        </p:txBody>
      </p:sp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457200" y="1219200"/>
            <a:ext cx="8229600" cy="5162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330"/>
              <a:buChar char="🞂"/>
            </a:pPr>
            <a:r>
              <a:rPr b="1" lang="pt-BR" sz="1750"/>
              <a:t>Lei nº 5692/1971</a:t>
            </a:r>
            <a:r>
              <a:rPr lang="pt-BR" sz="1750"/>
              <a:t>: Ensino do 1º grau com 8 anos, Ensino do 2º grau com 3 a 4 anos variável, Ensino Superior. </a:t>
            </a:r>
            <a:r>
              <a:rPr b="1" lang="pt-BR" sz="1750"/>
              <a:t>Desaparece o exame de admissão</a:t>
            </a:r>
            <a:r>
              <a:rPr lang="pt-BR" sz="1750"/>
              <a:t>.  A carga horária dos ensinos de 1º e 2º graus tinha duração de 720 horas em 180 dias letivos.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Lei tecnicista – segundo grau compulsoriamente profissional – diminuir a demanda por ensino superior.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1º grau – Quatro primeiras séries:  Atividades – Quatro últimas séries: Áreas de Estudo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2º grau – Disciplinas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Três Áreas de Estudos; Comunicação e Expressão; Ciências e Estudos </a:t>
            </a:r>
            <a:r>
              <a:rPr lang="pt-BR" sz="1750"/>
              <a:t>Sociais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Instituição de Educação Moral e Cívica e (EMC) e Organização Social e Política do Brasil – Estudos de Problemas Brasileiros (EPB) no ensino superior.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Guia Curricular para as matérias do Núcleo Comum – 1º grau/SP – 1973 – Denominado </a:t>
            </a:r>
            <a:r>
              <a:rPr b="1" lang="pt-BR" sz="1750"/>
              <a:t>Verdão </a:t>
            </a:r>
            <a:r>
              <a:rPr lang="pt-BR" sz="1750"/>
              <a:t>– referência a cor verde da bandeira brasileira.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lang="pt-BR" sz="1750"/>
              <a:t>Instituição das </a:t>
            </a:r>
            <a:r>
              <a:rPr b="1" lang="pt-BR" sz="1750"/>
              <a:t>licenciaturas curtas </a:t>
            </a:r>
            <a:r>
              <a:rPr lang="pt-BR" sz="1750"/>
              <a:t>nas áreas de Comunicação e Expressão; Ciências e Estudos Socais.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30"/>
              <a:buChar char="🞂"/>
            </a:pPr>
            <a:r>
              <a:rPr b="1" lang="pt-BR" sz="1750"/>
              <a:t>Expansão das IES privadas </a:t>
            </a:r>
            <a:r>
              <a:rPr lang="pt-BR" sz="1750"/>
              <a:t>a partir da criação das licenciaturas curtas.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pt-BR"/>
              <a:t>Os ano de 1980</a:t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“Década perdida” – Brasil e América Latina crise econômica / endividamento externo,  hiperinflação, redução do PIB; aumento das desigualdade sociais; 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1982 – eleições Governadores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Contexto político de abertura – revisão dos currículos pós eleições na SE/SP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Elaboração das Propostas Curriculares em vários estados brasileiros – em SP fim dos guias curriculares – Verdão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Proposta de Geografia para o 1º grau – Capa vermelha CENP/SE:  Elaborada por professores da rede  estadual e universidades. ERMANI, Giovana. A proposta curricular para o ensino de Geografia – 1º grau da CENP/SP (1988): um momento na política de currículo brasileira. Associação dos Geógrafos Brasileiros/AGB Seção Campinas, 2016.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Movimento de renovação da Geografia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Fim dos Estudos Sociais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Queda do Muro de Berlim – Nova ordem Mundial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Eleições Presidenciais indiretas 1984  Tancredo Neves / 1989 eleições diretas Collor de Mello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pt-BR"/>
              <a:t>Os anos de 1990</a:t>
            </a:r>
            <a:endParaRPr/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444"/>
              <a:buChar char="🞂"/>
            </a:pPr>
            <a:r>
              <a:rPr lang="pt-BR" sz="1900"/>
              <a:t>FMI-BM; ajuste neoliberal; políticas compensatórias / educação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ts val="1444"/>
              <a:buNone/>
            </a:pPr>
            <a:r>
              <a:t/>
            </a:r>
            <a:endParaRPr sz="19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444"/>
              <a:buChar char="🞂"/>
            </a:pPr>
            <a:r>
              <a:rPr lang="pt-BR" sz="1900"/>
              <a:t>“Conferência Mundial sobre Educação para Todos” realizada em Jomtien, Tailândia, em março de 1990. </a:t>
            </a:r>
            <a:endParaRPr/>
          </a:p>
          <a:p>
            <a:pPr indent="-182626" lvl="0" marL="274320" rtl="0" algn="just">
              <a:spcBef>
                <a:spcPts val="600"/>
              </a:spcBef>
              <a:spcAft>
                <a:spcPts val="0"/>
              </a:spcAft>
              <a:buSzPts val="1444"/>
              <a:buNone/>
            </a:pPr>
            <a:r>
              <a:t/>
            </a:r>
            <a:endParaRPr sz="19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444"/>
              <a:buChar char="🞂"/>
            </a:pPr>
            <a:r>
              <a:rPr lang="pt-BR" sz="1900"/>
              <a:t>Relatório Delors (1998): diagnóstico do “contexto planetário de interdependência e globalização”, o papel da educação.</a:t>
            </a:r>
            <a:endParaRPr/>
          </a:p>
          <a:p>
            <a:pPr indent="-182626" lvl="0" marL="274320" rtl="0" algn="just">
              <a:spcBef>
                <a:spcPts val="600"/>
              </a:spcBef>
              <a:spcAft>
                <a:spcPts val="0"/>
              </a:spcAft>
              <a:buSzPts val="1444"/>
              <a:buNone/>
            </a:pPr>
            <a:r>
              <a:t/>
            </a:r>
            <a:endParaRPr sz="19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444"/>
              <a:buChar char="🞂"/>
            </a:pPr>
            <a:r>
              <a:rPr lang="pt-BR" sz="1900"/>
              <a:t>Sistemas de avaliação: SAEB, Prova Brasil, SARESP, ENEM, SINAES...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444"/>
              <a:buChar char="🞂"/>
            </a:pPr>
            <a:r>
              <a:rPr lang="pt-BR" sz="1900"/>
              <a:t>LDBEN nº 9394/1996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ts val="1444"/>
              <a:buNone/>
            </a:pPr>
            <a:r>
              <a:t/>
            </a:r>
            <a:endParaRPr sz="19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444"/>
              <a:buChar char="🞂"/>
            </a:pPr>
            <a:r>
              <a:rPr lang="pt-BR" sz="1900"/>
              <a:t>PCN </a:t>
            </a:r>
            <a:r>
              <a:rPr lang="pt-BR" sz="1400"/>
              <a:t>– </a:t>
            </a:r>
            <a:r>
              <a:rPr lang="pt-BR" sz="1800"/>
              <a:t>APPLE, Michel. A Política do Conhecimento Oficial: será que um currículo      nacional faz sentido? </a:t>
            </a:r>
            <a:r>
              <a:rPr i="1" lang="pt-BR" sz="1800"/>
              <a:t>In</a:t>
            </a:r>
            <a:r>
              <a:rPr lang="pt-BR" sz="1800"/>
              <a:t>: APPLE, Michel. </a:t>
            </a:r>
            <a:r>
              <a:rPr b="1" lang="pt-BR" sz="1800"/>
              <a:t>Os Professores e o Currículo</a:t>
            </a:r>
            <a:r>
              <a:rPr lang="pt-BR" sz="1800"/>
              <a:t>: abordagens sociológicas. Lisboa: Educa, 1997.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368"/>
              <a:buChar char="🞂"/>
            </a:pPr>
            <a:r>
              <a:rPr lang="pt-BR" sz="1800"/>
              <a:t>Passage</a:t>
            </a:r>
            <a:r>
              <a:rPr lang="pt-BR" sz="1900"/>
              <a:t>m do estado executor para estado regulado</a:t>
            </a:r>
            <a:r>
              <a:rPr lang="pt-BR" sz="1800"/>
              <a:t>r/avaliador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pt-BR"/>
              <a:t>Os anos 2000</a:t>
            </a:r>
            <a:endParaRPr/>
          </a:p>
        </p:txBody>
      </p:sp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457200" y="1143000"/>
            <a:ext cx="8229600" cy="5306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216"/>
              <a:buChar char="🞂"/>
            </a:pPr>
            <a:r>
              <a:rPr lang="pt-BR" sz="1600"/>
              <a:t>2001 – Diretrizes curriculares nacionais para formação inicial de professores em nível superior  componentes curriculares 1800 h – Accs 200 – PCC 400 – estágio 400h.</a:t>
            </a:r>
            <a:endParaRPr/>
          </a:p>
          <a:p>
            <a:pPr indent="-197104" lvl="0" marL="274320" rtl="0" algn="just">
              <a:spcBef>
                <a:spcPts val="600"/>
              </a:spcBef>
              <a:spcAft>
                <a:spcPts val="0"/>
              </a:spcAft>
              <a:buSzPts val="1216"/>
              <a:buNone/>
            </a:pPr>
            <a:r>
              <a:t/>
            </a:r>
            <a:endParaRPr sz="16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216"/>
              <a:buChar char="🞂"/>
            </a:pPr>
            <a:r>
              <a:rPr lang="pt-BR" sz="1600"/>
              <a:t>2007/8 – Currículo para a escola básica do Estado de SP – Programa São Paulo faz Escola – GOMES, Daniel Mendes; LOPES Maria Rita de Castro. Ensino de Geografia e formação crítica: uma análise das propostas curriculares de Geografia do Estado de são Paulo – 1980-2008. Associação dos Geógrafos Brasileiros/AGB. Terra Livre,  Ano 30, v. 1, n. 44, São Paulo, 2017.</a:t>
            </a:r>
            <a:endParaRPr/>
          </a:p>
          <a:p>
            <a:pPr indent="-197104" lvl="0" marL="274320" rtl="0" algn="just">
              <a:spcBef>
                <a:spcPts val="600"/>
              </a:spcBef>
              <a:spcAft>
                <a:spcPts val="0"/>
              </a:spcAft>
              <a:buSzPts val="1216"/>
              <a:buNone/>
            </a:pPr>
            <a:r>
              <a:t/>
            </a:r>
            <a:endParaRPr sz="16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216"/>
              <a:buChar char="🞂"/>
            </a:pPr>
            <a:r>
              <a:rPr lang="pt-BR" sz="1600"/>
              <a:t>2015 Inicio da formulação da BNCC Especialistas das SE e Universidades – 2017 homologada a BNCC da  Educação Infantil e Ensino Fundamental – 2018  homologada BNCC do Ensino Médio.  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216"/>
              <a:buChar char="🞂"/>
            </a:pPr>
            <a:r>
              <a:rPr lang="pt-BR" sz="1600"/>
              <a:t>BNCC tensionada pelos defensores da educação pública de qualidade socialmente referenciada (associações, organizações e sindicatos docentes) </a:t>
            </a:r>
            <a:r>
              <a:rPr b="1" lang="pt-BR" sz="1600"/>
              <a:t>X </a:t>
            </a:r>
            <a:r>
              <a:rPr lang="pt-BR" sz="1600"/>
              <a:t>adequação do sistema educacional brasileiro às determinações do sistema mundial de produção em bases capitalistas e ao ideário neoliberal (grandes fundações empresariais e sociais – Lemann, Maria Cecilia Souto Vidigal, Roberto Marinho), institutos (Ayrton Senna, Inspirare, Natura, Unibanco) e movimentos e organizações (Todos Pela Educação, Movimento pela Base Nacional Comum, União Nacional dos Dirigentes Municipais de Educação, Movimento Escola Sem Partido e outros).  </a:t>
            </a:r>
            <a:endParaRPr/>
          </a:p>
          <a:p>
            <a:pPr indent="-197104" lvl="0" marL="274320" rtl="0" algn="just">
              <a:spcBef>
                <a:spcPts val="600"/>
              </a:spcBef>
              <a:spcAft>
                <a:spcPts val="0"/>
              </a:spcAft>
              <a:buSzPts val="1216"/>
              <a:buNone/>
            </a:pPr>
            <a:r>
              <a:t/>
            </a:r>
            <a:endParaRPr sz="1600"/>
          </a:p>
          <a:p>
            <a:pPr indent="-197104" lvl="0" marL="274320" rtl="0" algn="just">
              <a:spcBef>
                <a:spcPts val="600"/>
              </a:spcBef>
              <a:spcAft>
                <a:spcPts val="0"/>
              </a:spcAft>
              <a:buSzPts val="1216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idx="4294967295" type="body"/>
          </p:nvPr>
        </p:nvSpPr>
        <p:spPr>
          <a:xfrm>
            <a:off x="457200" y="126876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just">
              <a:spcBef>
                <a:spcPts val="0"/>
              </a:spcBef>
              <a:spcAft>
                <a:spcPts val="0"/>
              </a:spcAft>
              <a:buSzPts val="1824"/>
              <a:buChar char="🞂"/>
            </a:pPr>
            <a:r>
              <a:rPr lang="pt-BR" sz="2400"/>
              <a:t>Tensões</a:t>
            </a:r>
            <a:endParaRPr/>
          </a:p>
          <a:p>
            <a:pPr indent="-158496" lvl="0" marL="274320" rtl="0" algn="just">
              <a:spcBef>
                <a:spcPts val="60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sz="24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824"/>
              <a:buChar char="🞂"/>
            </a:pPr>
            <a:r>
              <a:rPr lang="pt-BR" sz="2400"/>
              <a:t>Restrições aos conteúdos </a:t>
            </a:r>
            <a:r>
              <a:rPr lang="pt-BR" sz="2400"/>
              <a:t>porventura</a:t>
            </a:r>
            <a:r>
              <a:rPr lang="pt-BR" sz="2400"/>
              <a:t> ideologizados, assim como às questões filosóficas, sociológicas, de gênero e sexualidade.</a:t>
            </a:r>
            <a:endParaRPr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SzPts val="1824"/>
              <a:buNone/>
            </a:pPr>
            <a:r>
              <a:rPr lang="pt-BR" sz="2400"/>
              <a:t> </a:t>
            </a:r>
            <a:endParaRPr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1824"/>
              <a:buChar char="🞂"/>
            </a:pPr>
            <a:r>
              <a:rPr lang="pt-BR" sz="2400"/>
              <a:t>Pressões exercidas pelos integrantes e simpatizantes do Movimento Escola Sem Partido e de segmentos religiosos fundamentalistas às disciplinas de Artes, Filosofia, História e Sociologia e às questões ligadas a gênero e diversidade sexual</a:t>
            </a:r>
            <a:r>
              <a:rPr lang="pt-BR"/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520"/>
              <a:buChar char="🞂"/>
            </a:pPr>
            <a:r>
              <a:rPr lang="pt-BR" sz="2000"/>
              <a:t>APPLE, Michel.  A Política do Conhecimento Oficial:  será que um currículo      nacional faz sentido? </a:t>
            </a:r>
            <a:r>
              <a:rPr i="1" lang="pt-BR" sz="2000"/>
              <a:t>In</a:t>
            </a:r>
            <a:r>
              <a:rPr lang="pt-BR" sz="2000"/>
              <a:t>:  APPLE, Michel. </a:t>
            </a:r>
            <a:r>
              <a:rPr b="1" lang="pt-BR" sz="2000"/>
              <a:t>Os Professores e o Currículo</a:t>
            </a:r>
            <a:r>
              <a:rPr lang="pt-BR" sz="2000"/>
              <a:t>: abordagens sociológicas. Lisboa: Educa, 1997.</a:t>
            </a:r>
            <a:endParaRPr/>
          </a:p>
          <a:p>
            <a:pPr indent="-177800" lvl="0" marL="274320" rtl="0" algn="l">
              <a:spcBef>
                <a:spcPts val="6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520"/>
              <a:buChar char="🞂"/>
            </a:pPr>
            <a:r>
              <a:rPr lang="pt-BR" sz="2000"/>
              <a:t>GOMES, Daniel Mendes; LOPES Maria Rita de Castro. Ensino de Geografia e formação crítica: uma análise das propostas curriculares de Geografia do Estado de são Paulo – 1980-2008 Associação dos Geógrafos Brasileiros/AGB.  Terra Livre,  Ano 30, v.1, n. 44, São Paulo, p. 117-200, 2017.</a:t>
            </a:r>
            <a:endParaRPr/>
          </a:p>
          <a:p>
            <a:pPr indent="-177800" lvl="0" marL="274320" rtl="0" algn="l">
              <a:spcBef>
                <a:spcPts val="6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520"/>
              <a:buChar char="🞂"/>
            </a:pPr>
            <a:r>
              <a:rPr lang="pt-BR" sz="2000"/>
              <a:t>ERMANI, Giovana.  A proposta curricular para o ensino de Geografia – 1º grau da CENP/SP (1988): um momento na política de currículo brasileira. Associação dos Geógrafos Brasileiros/AGB Seção Campinas, p. 363-373, 2016.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2020-06-14T18:12:22Z</dcterms:created>
  <dc:creator>Nuria Hanglei Cacete</dc:creator>
</cp:coreProperties>
</file>