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1"/>
    <p:sldId id="257" r:id="rId12"/>
    <p:sldId id="258" r:id="rId13"/>
    <p:sldId id="259" r:id="rId14"/>
    <p:sldId id="260" r:id="rId15"/>
    <p:sldId id="261" r:id="rId16"/>
    <p:sldId id="262" r:id="rId17"/>
    <p:sldId id="263" r:id="rId18"/>
    <p:sldId id="264" r:id="rId19"/>
    <p:sldId id="265" r:id="rId20"/>
    <p:sldId id="266" r:id="rId2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Hibernate" charset="1" panose="02000503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slides/slide9.xml" Type="http://schemas.openxmlformats.org/officeDocument/2006/relationships/slide"/><Relationship Id="rId2" Target="presProps.xml" Type="http://schemas.openxmlformats.org/officeDocument/2006/relationships/presProps"/><Relationship Id="rId20" Target="slides/slide10.xml" Type="http://schemas.openxmlformats.org/officeDocument/2006/relationships/slide"/><Relationship Id="rId21"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29" Target="../media/image28.svg" Type="http://schemas.openxmlformats.org/officeDocument/2006/relationships/image"/><Relationship Id="rId3" Target="../media/image2.svg" Type="http://schemas.openxmlformats.org/officeDocument/2006/relationships/image"/><Relationship Id="rId30" Target="../media/image29.png" Type="http://schemas.openxmlformats.org/officeDocument/2006/relationships/image"/><Relationship Id="rId31" Target="../media/image30.svg" Type="http://schemas.openxmlformats.org/officeDocument/2006/relationships/image"/><Relationship Id="rId32" Target="../media/image31.png" Type="http://schemas.openxmlformats.org/officeDocument/2006/relationships/image"/><Relationship Id="rId33" Target="../media/image32.svg" Type="http://schemas.openxmlformats.org/officeDocument/2006/relationships/image"/><Relationship Id="rId34" Target="../media/image33.png" Type="http://schemas.openxmlformats.org/officeDocument/2006/relationships/image"/><Relationship Id="rId35" Target="../media/image34.svg" Type="http://schemas.openxmlformats.org/officeDocument/2006/relationships/image"/><Relationship Id="rId36" Target="../media/image35.png" Type="http://schemas.openxmlformats.org/officeDocument/2006/relationships/image"/><Relationship Id="rId37" Target="../media/image36.svg" Type="http://schemas.openxmlformats.org/officeDocument/2006/relationships/image"/><Relationship Id="rId38" Target="../media/image37.png" Type="http://schemas.openxmlformats.org/officeDocument/2006/relationships/image"/><Relationship Id="rId39" Target="../media/image38.svg" Type="http://schemas.openxmlformats.org/officeDocument/2006/relationships/image"/><Relationship Id="rId4" Target="../media/image3.png" Type="http://schemas.openxmlformats.org/officeDocument/2006/relationships/image"/><Relationship Id="rId40" Target="../media/image39.png" Type="http://schemas.openxmlformats.org/officeDocument/2006/relationships/image"/><Relationship Id="rId41" Target="../media/image40.svg" Type="http://schemas.openxmlformats.org/officeDocument/2006/relationships/image"/><Relationship Id="rId42" Target="../media/image41.png" Type="http://schemas.openxmlformats.org/officeDocument/2006/relationships/image"/><Relationship Id="rId43" Target="../media/image42.svg" Type="http://schemas.openxmlformats.org/officeDocument/2006/relationships/image"/><Relationship Id="rId44" Target="../media/image43.png" Type="http://schemas.openxmlformats.org/officeDocument/2006/relationships/image"/><Relationship Id="rId45" Target="../media/image44.sv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3.png" Type="http://schemas.openxmlformats.org/officeDocument/2006/relationships/image"/><Relationship Id="rId15" Target="../media/image4.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3.png" Type="http://schemas.openxmlformats.org/officeDocument/2006/relationships/image"/><Relationship Id="rId19" Target="../media/image34.svg" Type="http://schemas.openxmlformats.org/officeDocument/2006/relationships/image"/><Relationship Id="rId2" Target="../media/image45.png" Type="http://schemas.openxmlformats.org/officeDocument/2006/relationships/image"/><Relationship Id="rId3" Target="../media/image4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3.png" Type="http://schemas.openxmlformats.org/officeDocument/2006/relationships/image"/><Relationship Id="rId15" Target="../media/image4.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3.png" Type="http://schemas.openxmlformats.org/officeDocument/2006/relationships/image"/><Relationship Id="rId19" Target="../media/image34.svg" Type="http://schemas.openxmlformats.org/officeDocument/2006/relationships/image"/><Relationship Id="rId2" Target="../media/image45.png" Type="http://schemas.openxmlformats.org/officeDocument/2006/relationships/image"/><Relationship Id="rId3" Target="../media/image4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false" flipV="false" rot="-760493">
            <a:off x="6882555" y="2419666"/>
            <a:ext cx="4496700" cy="4653764"/>
          </a:xfrm>
          <a:custGeom>
            <a:avLst/>
            <a:gdLst/>
            <a:ahLst/>
            <a:cxnLst/>
            <a:rect r="r" b="b" t="t" l="l"/>
            <a:pathLst>
              <a:path h="4653764" w="4496700">
                <a:moveTo>
                  <a:pt x="0" y="0"/>
                </a:moveTo>
                <a:lnTo>
                  <a:pt x="4496700" y="0"/>
                </a:lnTo>
                <a:lnTo>
                  <a:pt x="4496700" y="4653765"/>
                </a:lnTo>
                <a:lnTo>
                  <a:pt x="0" y="46537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602436">
            <a:off x="14517561" y="6609954"/>
            <a:ext cx="2165339" cy="1334276"/>
          </a:xfrm>
          <a:custGeom>
            <a:avLst/>
            <a:gdLst/>
            <a:ahLst/>
            <a:cxnLst/>
            <a:rect r="r" b="b" t="t" l="l"/>
            <a:pathLst>
              <a:path h="1334276" w="2165339">
                <a:moveTo>
                  <a:pt x="0" y="0"/>
                </a:moveTo>
                <a:lnTo>
                  <a:pt x="2165338" y="0"/>
                </a:lnTo>
                <a:lnTo>
                  <a:pt x="2165338" y="1334276"/>
                </a:lnTo>
                <a:lnTo>
                  <a:pt x="0" y="13342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3232046">
            <a:off x="5109412" y="7294214"/>
            <a:ext cx="1709510" cy="1224379"/>
          </a:xfrm>
          <a:custGeom>
            <a:avLst/>
            <a:gdLst/>
            <a:ahLst/>
            <a:cxnLst/>
            <a:rect r="r" b="b" t="t" l="l"/>
            <a:pathLst>
              <a:path h="1224379" w="1709510">
                <a:moveTo>
                  <a:pt x="0" y="0"/>
                </a:moveTo>
                <a:lnTo>
                  <a:pt x="1709511" y="0"/>
                </a:lnTo>
                <a:lnTo>
                  <a:pt x="1709511" y="1224380"/>
                </a:lnTo>
                <a:lnTo>
                  <a:pt x="0" y="12243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512773" y="2253786"/>
            <a:ext cx="12842548" cy="5949545"/>
          </a:xfrm>
          <a:prstGeom prst="rect">
            <a:avLst/>
          </a:prstGeom>
        </p:spPr>
        <p:txBody>
          <a:bodyPr anchor="t" rtlCol="false" tIns="0" lIns="0" bIns="0" rIns="0">
            <a:spAutoFit/>
          </a:bodyPr>
          <a:lstStyle/>
          <a:p>
            <a:pPr algn="ctr">
              <a:lnSpc>
                <a:spcPts val="12349"/>
              </a:lnSpc>
            </a:pPr>
            <a:r>
              <a:rPr lang="en-US" sz="11227">
                <a:solidFill>
                  <a:srgbClr val="000000"/>
                </a:solidFill>
                <a:latin typeface="Hibernate"/>
              </a:rPr>
              <a:t>TERAPIA OCUPACIONAL APLICADA</a:t>
            </a:r>
          </a:p>
          <a:p>
            <a:pPr algn="ctr">
              <a:lnSpc>
                <a:spcPts val="12349"/>
              </a:lnSpc>
            </a:pPr>
            <a:r>
              <a:rPr lang="en-US" sz="11227">
                <a:solidFill>
                  <a:srgbClr val="000000"/>
                </a:solidFill>
                <a:latin typeface="Hibernate"/>
              </a:rPr>
              <a:t> ÀS CONDIÇÕES DA CRIANÇA E ADOLESCENTE II: </a:t>
            </a:r>
          </a:p>
          <a:p>
            <a:pPr algn="ctr">
              <a:lnSpc>
                <a:spcPts val="9883"/>
              </a:lnSpc>
            </a:pPr>
            <a:r>
              <a:rPr lang="en-US" sz="8985">
                <a:solidFill>
                  <a:srgbClr val="000000"/>
                </a:solidFill>
                <a:latin typeface="Hibernate"/>
              </a:rPr>
              <a:t>MÓDULO SAÚDE MENTAL</a:t>
            </a:r>
          </a:p>
        </p:txBody>
      </p:sp>
      <p:sp>
        <p:nvSpPr>
          <p:cNvPr name="Freeform 6" id="6"/>
          <p:cNvSpPr/>
          <p:nvPr/>
        </p:nvSpPr>
        <p:spPr>
          <a:xfrm flipH="false" flipV="false" rot="0">
            <a:off x="14599589" y="-1790677"/>
            <a:ext cx="5716749" cy="5916171"/>
          </a:xfrm>
          <a:custGeom>
            <a:avLst/>
            <a:gdLst/>
            <a:ahLst/>
            <a:cxnLst/>
            <a:rect r="r" b="b" t="t" l="l"/>
            <a:pathLst>
              <a:path h="5916171" w="5716749">
                <a:moveTo>
                  <a:pt x="0" y="0"/>
                </a:moveTo>
                <a:lnTo>
                  <a:pt x="5716749" y="0"/>
                </a:lnTo>
                <a:lnTo>
                  <a:pt x="5716749" y="5916171"/>
                </a:lnTo>
                <a:lnTo>
                  <a:pt x="0" y="59161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5964167" y="6280462"/>
            <a:ext cx="5985560" cy="718267"/>
          </a:xfrm>
          <a:custGeom>
            <a:avLst/>
            <a:gdLst/>
            <a:ahLst/>
            <a:cxnLst/>
            <a:rect r="r" b="b" t="t" l="l"/>
            <a:pathLst>
              <a:path h="718267" w="5985560">
                <a:moveTo>
                  <a:pt x="0" y="0"/>
                </a:moveTo>
                <a:lnTo>
                  <a:pt x="5985561" y="0"/>
                </a:lnTo>
                <a:lnTo>
                  <a:pt x="5985561" y="718267"/>
                </a:lnTo>
                <a:lnTo>
                  <a:pt x="0" y="7182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4554993">
            <a:off x="-5488220" y="5553985"/>
            <a:ext cx="11344669" cy="7335531"/>
          </a:xfrm>
          <a:custGeom>
            <a:avLst/>
            <a:gdLst/>
            <a:ahLst/>
            <a:cxnLst/>
            <a:rect r="r" b="b" t="t" l="l"/>
            <a:pathLst>
              <a:path h="7335531" w="11344669">
                <a:moveTo>
                  <a:pt x="0" y="0"/>
                </a:moveTo>
                <a:lnTo>
                  <a:pt x="11344669" y="0"/>
                </a:lnTo>
                <a:lnTo>
                  <a:pt x="11344669" y="7335531"/>
                </a:lnTo>
                <a:lnTo>
                  <a:pt x="0" y="733553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8560483" y="8328711"/>
            <a:ext cx="1047424" cy="929589"/>
          </a:xfrm>
          <a:custGeom>
            <a:avLst/>
            <a:gdLst/>
            <a:ahLst/>
            <a:cxnLst/>
            <a:rect r="r" b="b" t="t" l="l"/>
            <a:pathLst>
              <a:path h="929589" w="1047424">
                <a:moveTo>
                  <a:pt x="0" y="0"/>
                </a:moveTo>
                <a:lnTo>
                  <a:pt x="1047423" y="0"/>
                </a:lnTo>
                <a:lnTo>
                  <a:pt x="1047423" y="929589"/>
                </a:lnTo>
                <a:lnTo>
                  <a:pt x="0" y="92958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8259108" y="831165"/>
            <a:ext cx="1183412" cy="1229043"/>
          </a:xfrm>
          <a:custGeom>
            <a:avLst/>
            <a:gdLst/>
            <a:ahLst/>
            <a:cxnLst/>
            <a:rect r="r" b="b" t="t" l="l"/>
            <a:pathLst>
              <a:path h="1229043" w="1183412">
                <a:moveTo>
                  <a:pt x="0" y="0"/>
                </a:moveTo>
                <a:lnTo>
                  <a:pt x="1183412" y="0"/>
                </a:lnTo>
                <a:lnTo>
                  <a:pt x="1183412" y="1229043"/>
                </a:lnTo>
                <a:lnTo>
                  <a:pt x="0" y="122904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9607906" y="831165"/>
            <a:ext cx="772003" cy="775883"/>
          </a:xfrm>
          <a:custGeom>
            <a:avLst/>
            <a:gdLst/>
            <a:ahLst/>
            <a:cxnLst/>
            <a:rect r="r" b="b" t="t" l="l"/>
            <a:pathLst>
              <a:path h="775883" w="772003">
                <a:moveTo>
                  <a:pt x="0" y="0"/>
                </a:moveTo>
                <a:lnTo>
                  <a:pt x="772004" y="0"/>
                </a:lnTo>
                <a:lnTo>
                  <a:pt x="772004" y="775883"/>
                </a:lnTo>
                <a:lnTo>
                  <a:pt x="0" y="77588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0">
            <a:off x="15600230" y="1801982"/>
            <a:ext cx="1032517" cy="675008"/>
          </a:xfrm>
          <a:custGeom>
            <a:avLst/>
            <a:gdLst/>
            <a:ahLst/>
            <a:cxnLst/>
            <a:rect r="r" b="b" t="t" l="l"/>
            <a:pathLst>
              <a:path h="675008" w="1032517">
                <a:moveTo>
                  <a:pt x="0" y="0"/>
                </a:moveTo>
                <a:lnTo>
                  <a:pt x="1032517" y="0"/>
                </a:lnTo>
                <a:lnTo>
                  <a:pt x="1032517" y="675008"/>
                </a:lnTo>
                <a:lnTo>
                  <a:pt x="0" y="67500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5769612" y="7543537"/>
            <a:ext cx="828913" cy="940610"/>
          </a:xfrm>
          <a:custGeom>
            <a:avLst/>
            <a:gdLst/>
            <a:ahLst/>
            <a:cxnLst/>
            <a:rect r="r" b="b" t="t" l="l"/>
            <a:pathLst>
              <a:path h="940610" w="828913">
                <a:moveTo>
                  <a:pt x="0" y="0"/>
                </a:moveTo>
                <a:lnTo>
                  <a:pt x="828913" y="0"/>
                </a:lnTo>
                <a:lnTo>
                  <a:pt x="828913" y="940610"/>
                </a:lnTo>
                <a:lnTo>
                  <a:pt x="0" y="940610"/>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4" id="14"/>
          <p:cNvSpPr/>
          <p:nvPr/>
        </p:nvSpPr>
        <p:spPr>
          <a:xfrm flipH="false" flipV="false" rot="0">
            <a:off x="2461802" y="5976521"/>
            <a:ext cx="1624278" cy="986380"/>
          </a:xfrm>
          <a:custGeom>
            <a:avLst/>
            <a:gdLst/>
            <a:ahLst/>
            <a:cxnLst/>
            <a:rect r="r" b="b" t="t" l="l"/>
            <a:pathLst>
              <a:path h="986380" w="1624278">
                <a:moveTo>
                  <a:pt x="0" y="0"/>
                </a:moveTo>
                <a:lnTo>
                  <a:pt x="1624278" y="0"/>
                </a:lnTo>
                <a:lnTo>
                  <a:pt x="1624278" y="986380"/>
                </a:lnTo>
                <a:lnTo>
                  <a:pt x="0" y="986380"/>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5" id="15"/>
          <p:cNvSpPr/>
          <p:nvPr/>
        </p:nvSpPr>
        <p:spPr>
          <a:xfrm flipH="false" flipV="false" rot="0">
            <a:off x="16355321" y="4338601"/>
            <a:ext cx="1095664" cy="1195665"/>
          </a:xfrm>
          <a:custGeom>
            <a:avLst/>
            <a:gdLst/>
            <a:ahLst/>
            <a:cxnLst/>
            <a:rect r="r" b="b" t="t" l="l"/>
            <a:pathLst>
              <a:path h="1195665" w="1095664">
                <a:moveTo>
                  <a:pt x="0" y="0"/>
                </a:moveTo>
                <a:lnTo>
                  <a:pt x="1095664" y="0"/>
                </a:lnTo>
                <a:lnTo>
                  <a:pt x="1095664" y="1195665"/>
                </a:lnTo>
                <a:lnTo>
                  <a:pt x="0" y="119566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6" id="16"/>
          <p:cNvSpPr/>
          <p:nvPr/>
        </p:nvSpPr>
        <p:spPr>
          <a:xfrm flipH="false" flipV="false" rot="-778328">
            <a:off x="5800511" y="1226925"/>
            <a:ext cx="1593949" cy="1147209"/>
          </a:xfrm>
          <a:custGeom>
            <a:avLst/>
            <a:gdLst/>
            <a:ahLst/>
            <a:cxnLst/>
            <a:rect r="r" b="b" t="t" l="l"/>
            <a:pathLst>
              <a:path h="1147209" w="1593949">
                <a:moveTo>
                  <a:pt x="0" y="0"/>
                </a:moveTo>
                <a:lnTo>
                  <a:pt x="1593949" y="0"/>
                </a:lnTo>
                <a:lnTo>
                  <a:pt x="1593949" y="1147209"/>
                </a:lnTo>
                <a:lnTo>
                  <a:pt x="0" y="1147209"/>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7" id="17"/>
          <p:cNvSpPr/>
          <p:nvPr/>
        </p:nvSpPr>
        <p:spPr>
          <a:xfrm flipH="false" flipV="false" rot="0">
            <a:off x="4983736" y="881602"/>
            <a:ext cx="980431" cy="920380"/>
          </a:xfrm>
          <a:custGeom>
            <a:avLst/>
            <a:gdLst/>
            <a:ahLst/>
            <a:cxnLst/>
            <a:rect r="r" b="b" t="t" l="l"/>
            <a:pathLst>
              <a:path h="920380" w="980431">
                <a:moveTo>
                  <a:pt x="0" y="0"/>
                </a:moveTo>
                <a:lnTo>
                  <a:pt x="980431" y="0"/>
                </a:lnTo>
                <a:lnTo>
                  <a:pt x="980431" y="920380"/>
                </a:lnTo>
                <a:lnTo>
                  <a:pt x="0" y="920380"/>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18" id="18"/>
          <p:cNvSpPr/>
          <p:nvPr/>
        </p:nvSpPr>
        <p:spPr>
          <a:xfrm flipH="false" flipV="false" rot="698658">
            <a:off x="13226084" y="713241"/>
            <a:ext cx="1922798" cy="1245012"/>
          </a:xfrm>
          <a:custGeom>
            <a:avLst/>
            <a:gdLst/>
            <a:ahLst/>
            <a:cxnLst/>
            <a:rect r="r" b="b" t="t" l="l"/>
            <a:pathLst>
              <a:path h="1245012" w="1922798">
                <a:moveTo>
                  <a:pt x="0" y="0"/>
                </a:moveTo>
                <a:lnTo>
                  <a:pt x="1922798" y="0"/>
                </a:lnTo>
                <a:lnTo>
                  <a:pt x="1922798" y="1245012"/>
                </a:lnTo>
                <a:lnTo>
                  <a:pt x="0" y="1245012"/>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19" id="19"/>
          <p:cNvSpPr/>
          <p:nvPr/>
        </p:nvSpPr>
        <p:spPr>
          <a:xfrm flipH="false" flipV="false" rot="670064">
            <a:off x="12046453" y="7758138"/>
            <a:ext cx="1485797" cy="1144064"/>
          </a:xfrm>
          <a:custGeom>
            <a:avLst/>
            <a:gdLst/>
            <a:ahLst/>
            <a:cxnLst/>
            <a:rect r="r" b="b" t="t" l="l"/>
            <a:pathLst>
              <a:path h="1144064" w="1485797">
                <a:moveTo>
                  <a:pt x="0" y="0"/>
                </a:moveTo>
                <a:lnTo>
                  <a:pt x="1485797" y="0"/>
                </a:lnTo>
                <a:lnTo>
                  <a:pt x="1485797" y="1144063"/>
                </a:lnTo>
                <a:lnTo>
                  <a:pt x="0" y="1144063"/>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20" id="20"/>
          <p:cNvSpPr/>
          <p:nvPr/>
        </p:nvSpPr>
        <p:spPr>
          <a:xfrm flipH="false" flipV="false" rot="-966879">
            <a:off x="2416296" y="3085098"/>
            <a:ext cx="721526" cy="1082966"/>
          </a:xfrm>
          <a:custGeom>
            <a:avLst/>
            <a:gdLst/>
            <a:ahLst/>
            <a:cxnLst/>
            <a:rect r="r" b="b" t="t" l="l"/>
            <a:pathLst>
              <a:path h="1082966" w="721526">
                <a:moveTo>
                  <a:pt x="0" y="0"/>
                </a:moveTo>
                <a:lnTo>
                  <a:pt x="721526" y="0"/>
                </a:lnTo>
                <a:lnTo>
                  <a:pt x="721526" y="1082966"/>
                </a:lnTo>
                <a:lnTo>
                  <a:pt x="0" y="1082966"/>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1" id="21"/>
          <p:cNvSpPr/>
          <p:nvPr/>
        </p:nvSpPr>
        <p:spPr>
          <a:xfrm flipH="false" flipV="false" rot="-494424">
            <a:off x="1651904" y="3851291"/>
            <a:ext cx="333143" cy="974620"/>
          </a:xfrm>
          <a:custGeom>
            <a:avLst/>
            <a:gdLst/>
            <a:ahLst/>
            <a:cxnLst/>
            <a:rect r="r" b="b" t="t" l="l"/>
            <a:pathLst>
              <a:path h="974620" w="333143">
                <a:moveTo>
                  <a:pt x="0" y="0"/>
                </a:moveTo>
                <a:lnTo>
                  <a:pt x="333142" y="0"/>
                </a:lnTo>
                <a:lnTo>
                  <a:pt x="333142" y="974620"/>
                </a:lnTo>
                <a:lnTo>
                  <a:pt x="0" y="974620"/>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2" id="22"/>
          <p:cNvSpPr/>
          <p:nvPr/>
        </p:nvSpPr>
        <p:spPr>
          <a:xfrm flipH="false" flipV="false" rot="304027">
            <a:off x="15315170" y="6635356"/>
            <a:ext cx="570119" cy="1393625"/>
          </a:xfrm>
          <a:custGeom>
            <a:avLst/>
            <a:gdLst/>
            <a:ahLst/>
            <a:cxnLst/>
            <a:rect r="r" b="b" t="t" l="l"/>
            <a:pathLst>
              <a:path h="1393625" w="570119">
                <a:moveTo>
                  <a:pt x="0" y="0"/>
                </a:moveTo>
                <a:lnTo>
                  <a:pt x="570120" y="0"/>
                </a:lnTo>
                <a:lnTo>
                  <a:pt x="570120" y="1393625"/>
                </a:lnTo>
                <a:lnTo>
                  <a:pt x="0" y="1393625"/>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Freeform 23" id="23"/>
          <p:cNvSpPr/>
          <p:nvPr/>
        </p:nvSpPr>
        <p:spPr>
          <a:xfrm flipH="false" flipV="false" rot="8606748">
            <a:off x="17610713" y="464139"/>
            <a:ext cx="839615" cy="2509720"/>
          </a:xfrm>
          <a:custGeom>
            <a:avLst/>
            <a:gdLst/>
            <a:ahLst/>
            <a:cxnLst/>
            <a:rect r="r" b="b" t="t" l="l"/>
            <a:pathLst>
              <a:path h="2509720" w="839615">
                <a:moveTo>
                  <a:pt x="0" y="0"/>
                </a:moveTo>
                <a:lnTo>
                  <a:pt x="839615" y="0"/>
                </a:lnTo>
                <a:lnTo>
                  <a:pt x="839615" y="2509720"/>
                </a:lnTo>
                <a:lnTo>
                  <a:pt x="0" y="2509720"/>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24" id="24"/>
          <p:cNvSpPr/>
          <p:nvPr/>
        </p:nvSpPr>
        <p:spPr>
          <a:xfrm flipH="false" flipV="false" rot="-497306">
            <a:off x="1351218" y="1095282"/>
            <a:ext cx="1020084" cy="1329493"/>
          </a:xfrm>
          <a:custGeom>
            <a:avLst/>
            <a:gdLst/>
            <a:ahLst/>
            <a:cxnLst/>
            <a:rect r="r" b="b" t="t" l="l"/>
            <a:pathLst>
              <a:path h="1329493" w="1020084">
                <a:moveTo>
                  <a:pt x="0" y="0"/>
                </a:moveTo>
                <a:lnTo>
                  <a:pt x="1020083" y="0"/>
                </a:lnTo>
                <a:lnTo>
                  <a:pt x="1020083" y="1329493"/>
                </a:lnTo>
                <a:lnTo>
                  <a:pt x="0" y="1329493"/>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TextBox 25" id="25"/>
          <p:cNvSpPr txBox="true"/>
          <p:nvPr/>
        </p:nvSpPr>
        <p:spPr>
          <a:xfrm rot="0">
            <a:off x="407482" y="9040775"/>
            <a:ext cx="6386110" cy="848381"/>
          </a:xfrm>
          <a:prstGeom prst="rect">
            <a:avLst/>
          </a:prstGeom>
        </p:spPr>
        <p:txBody>
          <a:bodyPr anchor="t" rtlCol="false" tIns="0" lIns="0" bIns="0" rIns="0">
            <a:spAutoFit/>
          </a:bodyPr>
          <a:lstStyle/>
          <a:p>
            <a:pPr>
              <a:lnSpc>
                <a:spcPts val="3356"/>
              </a:lnSpc>
            </a:pPr>
            <a:r>
              <a:rPr lang="en-US" sz="3051">
                <a:solidFill>
                  <a:srgbClr val="5E17EB"/>
                </a:solidFill>
                <a:latin typeface="Hibernate"/>
              </a:rPr>
              <a:t>COLABORADORA: MS. ELKE TIEGUI BALDO</a:t>
            </a:r>
          </a:p>
          <a:p>
            <a:pPr>
              <a:lnSpc>
                <a:spcPts val="3356"/>
              </a:lnSpc>
            </a:pPr>
            <a:r>
              <a:rPr lang="en-US" sz="3051">
                <a:solidFill>
                  <a:srgbClr val="5E17EB"/>
                </a:solidFill>
                <a:latin typeface="Hibernate"/>
              </a:rPr>
              <a:t>COORDENAÇÃO DA DISCIPINA: PROFA. DRA. REGINA Y.D. CARRETTA</a:t>
            </a:r>
          </a:p>
        </p:txBody>
      </p:sp>
      <p:sp>
        <p:nvSpPr>
          <p:cNvPr name="TextBox 26" id="26"/>
          <p:cNvSpPr txBox="true"/>
          <p:nvPr/>
        </p:nvSpPr>
        <p:spPr>
          <a:xfrm rot="0">
            <a:off x="11530717" y="9250325"/>
            <a:ext cx="5947699" cy="429281"/>
          </a:xfrm>
          <a:prstGeom prst="rect">
            <a:avLst/>
          </a:prstGeom>
        </p:spPr>
        <p:txBody>
          <a:bodyPr anchor="t" rtlCol="false" tIns="0" lIns="0" bIns="0" rIns="0">
            <a:spAutoFit/>
          </a:bodyPr>
          <a:lstStyle/>
          <a:p>
            <a:pPr algn="r" marL="0" indent="0" lvl="1">
              <a:lnSpc>
                <a:spcPts val="3356"/>
              </a:lnSpc>
              <a:spcBef>
                <a:spcPct val="0"/>
              </a:spcBef>
            </a:pPr>
            <a:r>
              <a:rPr lang="en-US" sz="3051">
                <a:solidFill>
                  <a:srgbClr val="000000"/>
                </a:solidFill>
                <a:latin typeface="Hibernate"/>
              </a:rPr>
              <a:t>OUTUBRO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979624">
            <a:off x="-2986495" y="-7343610"/>
            <a:ext cx="24693222" cy="11785782"/>
          </a:xfrm>
          <a:custGeom>
            <a:avLst/>
            <a:gdLst/>
            <a:ahLst/>
            <a:cxnLst/>
            <a:rect r="r" b="b" t="t" l="l"/>
            <a:pathLst>
              <a:path h="11785782" w="24693222">
                <a:moveTo>
                  <a:pt x="24693223" y="0"/>
                </a:moveTo>
                <a:lnTo>
                  <a:pt x="0" y="0"/>
                </a:lnTo>
                <a:lnTo>
                  <a:pt x="0" y="11785782"/>
                </a:lnTo>
                <a:lnTo>
                  <a:pt x="24693223" y="11785782"/>
                </a:lnTo>
                <a:lnTo>
                  <a:pt x="2469322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68807">
            <a:off x="7747101" y="2475501"/>
            <a:ext cx="2793799" cy="2891383"/>
          </a:xfrm>
          <a:custGeom>
            <a:avLst/>
            <a:gdLst/>
            <a:ahLst/>
            <a:cxnLst/>
            <a:rect r="r" b="b" t="t" l="l"/>
            <a:pathLst>
              <a:path h="2891383" w="2793799">
                <a:moveTo>
                  <a:pt x="0" y="0"/>
                </a:moveTo>
                <a:lnTo>
                  <a:pt x="2793798" y="0"/>
                </a:lnTo>
                <a:lnTo>
                  <a:pt x="2793798" y="2891383"/>
                </a:lnTo>
                <a:lnTo>
                  <a:pt x="0" y="2891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26975" y="4484891"/>
            <a:ext cx="12251185" cy="2195539"/>
          </a:xfrm>
          <a:prstGeom prst="rect">
            <a:avLst/>
          </a:prstGeom>
        </p:spPr>
        <p:txBody>
          <a:bodyPr anchor="t" rtlCol="false" tIns="0" lIns="0" bIns="0" rIns="0">
            <a:spAutoFit/>
          </a:bodyPr>
          <a:lstStyle/>
          <a:p>
            <a:pPr algn="ctr">
              <a:lnSpc>
                <a:spcPts val="16914"/>
              </a:lnSpc>
            </a:pPr>
            <a:r>
              <a:rPr lang="en-US" sz="15377">
                <a:solidFill>
                  <a:srgbClr val="0097B2"/>
                </a:solidFill>
                <a:latin typeface="Hibernate"/>
              </a:rPr>
              <a:t>BIOLÓGICOS </a:t>
            </a:r>
          </a:p>
        </p:txBody>
      </p:sp>
      <p:sp>
        <p:nvSpPr>
          <p:cNvPr name="Freeform 5" id="5"/>
          <p:cNvSpPr/>
          <p:nvPr/>
        </p:nvSpPr>
        <p:spPr>
          <a:xfrm flipH="false" flipV="false" rot="-8887281">
            <a:off x="4286764" y="3754567"/>
            <a:ext cx="1580071" cy="333251"/>
          </a:xfrm>
          <a:custGeom>
            <a:avLst/>
            <a:gdLst/>
            <a:ahLst/>
            <a:cxnLst/>
            <a:rect r="r" b="b" t="t" l="l"/>
            <a:pathLst>
              <a:path h="333251" w="1580071">
                <a:moveTo>
                  <a:pt x="0" y="0"/>
                </a:moveTo>
                <a:lnTo>
                  <a:pt x="1580072" y="0"/>
                </a:lnTo>
                <a:lnTo>
                  <a:pt x="1580072" y="333252"/>
                </a:lnTo>
                <a:lnTo>
                  <a:pt x="0" y="333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887281">
            <a:off x="12501038" y="7018888"/>
            <a:ext cx="1580071" cy="333251"/>
          </a:xfrm>
          <a:custGeom>
            <a:avLst/>
            <a:gdLst/>
            <a:ahLst/>
            <a:cxnLst/>
            <a:rect r="r" b="b" t="t" l="l"/>
            <a:pathLst>
              <a:path h="333251" w="1580071">
                <a:moveTo>
                  <a:pt x="1580071" y="0"/>
                </a:moveTo>
                <a:lnTo>
                  <a:pt x="0" y="0"/>
                </a:lnTo>
                <a:lnTo>
                  <a:pt x="0" y="333251"/>
                </a:lnTo>
                <a:lnTo>
                  <a:pt x="1580071" y="333251"/>
                </a:lnTo>
                <a:lnTo>
                  <a:pt x="15800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883934">
            <a:off x="4330119" y="7023523"/>
            <a:ext cx="1536111" cy="323980"/>
          </a:xfrm>
          <a:custGeom>
            <a:avLst/>
            <a:gdLst/>
            <a:ahLst/>
            <a:cxnLst/>
            <a:rect r="r" b="b" t="t" l="l"/>
            <a:pathLst>
              <a:path h="323980" w="1536111">
                <a:moveTo>
                  <a:pt x="0" y="0"/>
                </a:moveTo>
                <a:lnTo>
                  <a:pt x="1536111" y="0"/>
                </a:lnTo>
                <a:lnTo>
                  <a:pt x="1536111" y="323980"/>
                </a:lnTo>
                <a:lnTo>
                  <a:pt x="0" y="3239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8883934">
            <a:off x="12251123" y="3990983"/>
            <a:ext cx="1536111" cy="323980"/>
          </a:xfrm>
          <a:custGeom>
            <a:avLst/>
            <a:gdLst/>
            <a:ahLst/>
            <a:cxnLst/>
            <a:rect r="r" b="b" t="t" l="l"/>
            <a:pathLst>
              <a:path h="323980" w="1536111">
                <a:moveTo>
                  <a:pt x="1536111" y="0"/>
                </a:moveTo>
                <a:lnTo>
                  <a:pt x="0" y="0"/>
                </a:lnTo>
                <a:lnTo>
                  <a:pt x="0" y="323979"/>
                </a:lnTo>
                <a:lnTo>
                  <a:pt x="1536111" y="323979"/>
                </a:lnTo>
                <a:lnTo>
                  <a:pt x="15361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7163242" y="542403"/>
            <a:ext cx="3329144" cy="2155621"/>
          </a:xfrm>
          <a:custGeom>
            <a:avLst/>
            <a:gdLst/>
            <a:ahLst/>
            <a:cxnLst/>
            <a:rect r="r" b="b" t="t" l="l"/>
            <a:pathLst>
              <a:path h="2155621" w="3329144">
                <a:moveTo>
                  <a:pt x="0" y="0"/>
                </a:moveTo>
                <a:lnTo>
                  <a:pt x="3329145" y="0"/>
                </a:lnTo>
                <a:lnTo>
                  <a:pt x="3329145" y="2155621"/>
                </a:lnTo>
                <a:lnTo>
                  <a:pt x="0" y="21556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3942098" y="2617382"/>
            <a:ext cx="3904711" cy="1502054"/>
          </a:xfrm>
          <a:prstGeom prst="rect">
            <a:avLst/>
          </a:prstGeom>
        </p:spPr>
        <p:txBody>
          <a:bodyPr anchor="t" rtlCol="false" tIns="0" lIns="0" bIns="0" rIns="0">
            <a:spAutoFit/>
          </a:bodyPr>
          <a:lstStyle/>
          <a:p>
            <a:pPr algn="ctr" marL="0" indent="0" lvl="0">
              <a:lnSpc>
                <a:spcPts val="5886"/>
              </a:lnSpc>
              <a:spcBef>
                <a:spcPct val="0"/>
              </a:spcBef>
            </a:pPr>
            <a:r>
              <a:rPr lang="en-US" sz="5351">
                <a:solidFill>
                  <a:srgbClr val="000000"/>
                </a:solidFill>
                <a:latin typeface="Hibernate"/>
              </a:rPr>
              <a:t>FATORES DE PROTEÇÃO:</a:t>
            </a:r>
          </a:p>
        </p:txBody>
      </p:sp>
      <p:sp>
        <p:nvSpPr>
          <p:cNvPr name="TextBox 11" id="11"/>
          <p:cNvSpPr txBox="true"/>
          <p:nvPr/>
        </p:nvSpPr>
        <p:spPr>
          <a:xfrm rot="0">
            <a:off x="322191" y="1817603"/>
            <a:ext cx="3680358"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FATORES DE RISCO: </a:t>
            </a:r>
          </a:p>
        </p:txBody>
      </p:sp>
      <p:sp>
        <p:nvSpPr>
          <p:cNvPr name="TextBox 12" id="12"/>
          <p:cNvSpPr txBox="true"/>
          <p:nvPr/>
        </p:nvSpPr>
        <p:spPr>
          <a:xfrm rot="0">
            <a:off x="12910163" y="8206847"/>
            <a:ext cx="4723125" cy="756432"/>
          </a:xfrm>
          <a:prstGeom prst="rect">
            <a:avLst/>
          </a:prstGeom>
        </p:spPr>
        <p:txBody>
          <a:bodyPr anchor="t" rtlCol="false" tIns="0" lIns="0" bIns="0" rIns="0">
            <a:spAutoFit/>
          </a:bodyPr>
          <a:lstStyle/>
          <a:p>
            <a:pPr algn="ctr" marL="0" indent="0" lvl="0">
              <a:lnSpc>
                <a:spcPts val="5886"/>
              </a:lnSpc>
              <a:spcBef>
                <a:spcPct val="0"/>
              </a:spcBef>
            </a:pPr>
            <a:r>
              <a:rPr lang="en-US" sz="5351" strike="noStrike" u="none">
                <a:solidFill>
                  <a:srgbClr val="000000"/>
                </a:solidFill>
                <a:latin typeface="Hibernate"/>
              </a:rPr>
              <a:t>OPORTUNIDADES</a:t>
            </a:r>
          </a:p>
        </p:txBody>
      </p:sp>
      <p:sp>
        <p:nvSpPr>
          <p:cNvPr name="TextBox 13" id="13"/>
          <p:cNvSpPr txBox="true"/>
          <p:nvPr/>
        </p:nvSpPr>
        <p:spPr>
          <a:xfrm rot="0">
            <a:off x="886429" y="8209519"/>
            <a:ext cx="4481092"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PONTOS FRACOS</a:t>
            </a:r>
          </a:p>
        </p:txBody>
      </p:sp>
      <p:sp>
        <p:nvSpPr>
          <p:cNvPr name="TextBox 14" id="14"/>
          <p:cNvSpPr txBox="true"/>
          <p:nvPr/>
        </p:nvSpPr>
        <p:spPr>
          <a:xfrm rot="0">
            <a:off x="208875" y="2816274"/>
            <a:ext cx="4109052" cy="4859136"/>
          </a:xfrm>
          <a:prstGeom prst="rect">
            <a:avLst/>
          </a:prstGeom>
        </p:spPr>
        <p:txBody>
          <a:bodyPr anchor="t" rtlCol="false" tIns="0" lIns="0" bIns="0" rIns="0">
            <a:spAutoFit/>
          </a:bodyPr>
          <a:lstStyle/>
          <a:p>
            <a:pPr algn="ctr">
              <a:lnSpc>
                <a:spcPts val="4261"/>
              </a:lnSpc>
            </a:pPr>
            <a:r>
              <a:rPr lang="en-US" sz="3043">
                <a:solidFill>
                  <a:srgbClr val="000000"/>
                </a:solidFill>
                <a:latin typeface="Hibernate"/>
              </a:rPr>
              <a:t>ANORMALIDADES CROMOSSÔMICAS;</a:t>
            </a:r>
          </a:p>
          <a:p>
            <a:pPr algn="ctr">
              <a:lnSpc>
                <a:spcPts val="4261"/>
              </a:lnSpc>
            </a:pPr>
            <a:r>
              <a:rPr lang="en-US" sz="3043">
                <a:solidFill>
                  <a:srgbClr val="000000"/>
                </a:solidFill>
                <a:latin typeface="Hibernate"/>
              </a:rPr>
              <a:t>Exposição a substâncias tóxicas na gestação;</a:t>
            </a:r>
          </a:p>
          <a:p>
            <a:pPr algn="ctr">
              <a:lnSpc>
                <a:spcPts val="4261"/>
              </a:lnSpc>
            </a:pPr>
            <a:r>
              <a:rPr lang="en-US" sz="3043">
                <a:solidFill>
                  <a:srgbClr val="000000"/>
                </a:solidFill>
                <a:latin typeface="Hibernate"/>
              </a:rPr>
              <a:t>Trauma craniano;</a:t>
            </a:r>
          </a:p>
          <a:p>
            <a:pPr algn="ctr">
              <a:lnSpc>
                <a:spcPts val="4261"/>
              </a:lnSpc>
            </a:pPr>
            <a:r>
              <a:rPr lang="en-US" sz="3043">
                <a:solidFill>
                  <a:srgbClr val="000000"/>
                </a:solidFill>
                <a:latin typeface="Hibernate"/>
              </a:rPr>
              <a:t>Hipóxia ou outras complicações ao nascimento;</a:t>
            </a:r>
          </a:p>
          <a:p>
            <a:pPr algn="ctr">
              <a:lnSpc>
                <a:spcPts val="4261"/>
              </a:lnSpc>
            </a:pPr>
            <a:r>
              <a:rPr lang="en-US" sz="3043">
                <a:solidFill>
                  <a:srgbClr val="000000"/>
                </a:solidFill>
                <a:latin typeface="Hibernate"/>
              </a:rPr>
              <a:t>Doenças crônicas, em especial neurológicas e metabólicas;</a:t>
            </a:r>
          </a:p>
          <a:p>
            <a:pPr algn="ctr">
              <a:lnSpc>
                <a:spcPts val="4261"/>
              </a:lnSpc>
              <a:spcBef>
                <a:spcPct val="0"/>
              </a:spcBef>
            </a:pPr>
            <a:r>
              <a:rPr lang="en-US" sz="3043">
                <a:solidFill>
                  <a:srgbClr val="000000"/>
                </a:solidFill>
                <a:latin typeface="Hibernate"/>
              </a:rPr>
              <a:t>Efeitos colaterais de medicação.</a:t>
            </a:r>
          </a:p>
        </p:txBody>
      </p:sp>
      <p:sp>
        <p:nvSpPr>
          <p:cNvPr name="TextBox 15" id="15"/>
          <p:cNvSpPr txBox="true"/>
          <p:nvPr/>
        </p:nvSpPr>
        <p:spPr>
          <a:xfrm rot="0">
            <a:off x="14049946" y="4422771"/>
            <a:ext cx="3689016" cy="290238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DESENVOLVIMENTO FÍSICO APROPRIADO À IDADE;</a:t>
            </a:r>
          </a:p>
          <a:p>
            <a:pPr algn="ctr">
              <a:lnSpc>
                <a:spcPts val="3825"/>
              </a:lnSpc>
            </a:pPr>
            <a:r>
              <a:rPr lang="en-US" sz="2732">
                <a:solidFill>
                  <a:srgbClr val="000000"/>
                </a:solidFill>
                <a:latin typeface="Hibernate"/>
              </a:rPr>
              <a:t> Boa saúde física;</a:t>
            </a:r>
          </a:p>
          <a:p>
            <a:pPr algn="ctr">
              <a:lnSpc>
                <a:spcPts val="3825"/>
              </a:lnSpc>
            </a:pPr>
            <a:r>
              <a:rPr lang="en-US" sz="2732">
                <a:solidFill>
                  <a:srgbClr val="000000"/>
                </a:solidFill>
                <a:latin typeface="Hibernate"/>
              </a:rPr>
              <a:t>Bom funcionamento intelectual.</a:t>
            </a:r>
          </a:p>
          <a:p>
            <a:pPr algn="ctr">
              <a:lnSpc>
                <a:spcPts val="3825"/>
              </a:lnSpc>
            </a:pPr>
            <a:r>
              <a:rPr lang="en-US" sz="2732">
                <a:solidFill>
                  <a:srgbClr val="000000"/>
                </a:solidFill>
                <a:latin typeface="Hibernate"/>
              </a:rPr>
              <a:t>. </a:t>
            </a:r>
          </a:p>
          <a:p>
            <a:pPr algn="ctr">
              <a:lnSpc>
                <a:spcPts val="3825"/>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false" flipV="false" rot="-367467">
            <a:off x="7423368" y="516265"/>
            <a:ext cx="3441265" cy="8712063"/>
          </a:xfrm>
          <a:custGeom>
            <a:avLst/>
            <a:gdLst/>
            <a:ahLst/>
            <a:cxnLst/>
            <a:rect r="r" b="b" t="t" l="l"/>
            <a:pathLst>
              <a:path h="8712063" w="3441265">
                <a:moveTo>
                  <a:pt x="0" y="0"/>
                </a:moveTo>
                <a:lnTo>
                  <a:pt x="3441264" y="0"/>
                </a:lnTo>
                <a:lnTo>
                  <a:pt x="3441264" y="8712063"/>
                </a:lnTo>
                <a:lnTo>
                  <a:pt x="0" y="87120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962274" y="120680"/>
            <a:ext cx="10555673" cy="9266358"/>
          </a:xfrm>
          <a:prstGeom prst="rect">
            <a:avLst/>
          </a:prstGeom>
        </p:spPr>
        <p:txBody>
          <a:bodyPr anchor="t" rtlCol="false" tIns="0" lIns="0" bIns="0" rIns="0">
            <a:spAutoFit/>
          </a:bodyPr>
          <a:lstStyle/>
          <a:p>
            <a:pPr algn="ctr">
              <a:lnSpc>
                <a:spcPts val="18295"/>
              </a:lnSpc>
            </a:pPr>
            <a:r>
              <a:rPr lang="en-US" sz="16631">
                <a:solidFill>
                  <a:srgbClr val="000000"/>
                </a:solidFill>
                <a:latin typeface="Hibernate"/>
              </a:rPr>
              <a:t>TEM MAIS... </a:t>
            </a:r>
          </a:p>
          <a:p>
            <a:pPr algn="ctr">
              <a:lnSpc>
                <a:spcPts val="18295"/>
              </a:lnSpc>
            </a:pPr>
            <a:r>
              <a:rPr lang="en-US" sz="16631">
                <a:solidFill>
                  <a:srgbClr val="000000"/>
                </a:solidFill>
                <a:latin typeface="Hibernate"/>
              </a:rPr>
              <a:t>POR HOJE, OBRIGADA!!</a:t>
            </a:r>
          </a:p>
          <a:p>
            <a:pPr algn="ctr">
              <a:lnSpc>
                <a:spcPts val="18295"/>
              </a:lnSpc>
            </a:pPr>
            <a:r>
              <a:rPr lang="en-US" sz="16631">
                <a:solidFill>
                  <a:srgbClr val="000000"/>
                </a:solidFill>
                <a:latin typeface="Hibernate"/>
              </a:rPr>
              <a:t>BORA DESCANSAR...</a:t>
            </a:r>
          </a:p>
        </p:txBody>
      </p:sp>
      <p:sp>
        <p:nvSpPr>
          <p:cNvPr name="Freeform 4" id="4"/>
          <p:cNvSpPr/>
          <p:nvPr/>
        </p:nvSpPr>
        <p:spPr>
          <a:xfrm flipH="false" flipV="false" rot="0">
            <a:off x="6151220" y="6131584"/>
            <a:ext cx="5985560" cy="718267"/>
          </a:xfrm>
          <a:custGeom>
            <a:avLst/>
            <a:gdLst/>
            <a:ahLst/>
            <a:cxnLst/>
            <a:rect r="r" b="b" t="t" l="l"/>
            <a:pathLst>
              <a:path h="718267" w="5985560">
                <a:moveTo>
                  <a:pt x="0" y="0"/>
                </a:moveTo>
                <a:lnTo>
                  <a:pt x="5985560" y="0"/>
                </a:lnTo>
                <a:lnTo>
                  <a:pt x="5985560" y="718267"/>
                </a:lnTo>
                <a:lnTo>
                  <a:pt x="0" y="7182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159774">
            <a:off x="13232768" y="3026086"/>
            <a:ext cx="2126080" cy="904550"/>
          </a:xfrm>
          <a:custGeom>
            <a:avLst/>
            <a:gdLst/>
            <a:ahLst/>
            <a:cxnLst/>
            <a:rect r="r" b="b" t="t" l="l"/>
            <a:pathLst>
              <a:path h="904550" w="2126080">
                <a:moveTo>
                  <a:pt x="0" y="0"/>
                </a:moveTo>
                <a:lnTo>
                  <a:pt x="2126079" y="0"/>
                </a:lnTo>
                <a:lnTo>
                  <a:pt x="2126079" y="904550"/>
                </a:lnTo>
                <a:lnTo>
                  <a:pt x="0" y="904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7361857">
            <a:off x="2418530" y="5830130"/>
            <a:ext cx="2126080" cy="904550"/>
          </a:xfrm>
          <a:custGeom>
            <a:avLst/>
            <a:gdLst/>
            <a:ahLst/>
            <a:cxnLst/>
            <a:rect r="r" b="b" t="t" l="l"/>
            <a:pathLst>
              <a:path h="904550" w="2126080">
                <a:moveTo>
                  <a:pt x="0" y="0"/>
                </a:moveTo>
                <a:lnTo>
                  <a:pt x="2126080" y="0"/>
                </a:lnTo>
                <a:lnTo>
                  <a:pt x="2126080" y="904550"/>
                </a:lnTo>
                <a:lnTo>
                  <a:pt x="0" y="904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179227">
            <a:off x="-3642659" y="-6367775"/>
            <a:ext cx="11180703" cy="18460351"/>
          </a:xfrm>
          <a:custGeom>
            <a:avLst/>
            <a:gdLst/>
            <a:ahLst/>
            <a:cxnLst/>
            <a:rect r="r" b="b" t="t" l="l"/>
            <a:pathLst>
              <a:path h="18460351" w="11180703">
                <a:moveTo>
                  <a:pt x="11180703" y="0"/>
                </a:moveTo>
                <a:lnTo>
                  <a:pt x="0" y="0"/>
                </a:lnTo>
                <a:lnTo>
                  <a:pt x="0" y="18460350"/>
                </a:lnTo>
                <a:lnTo>
                  <a:pt x="11180703" y="18460350"/>
                </a:lnTo>
                <a:lnTo>
                  <a:pt x="1118070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78328">
            <a:off x="8425928" y="1654500"/>
            <a:ext cx="1939194" cy="1395692"/>
          </a:xfrm>
          <a:custGeom>
            <a:avLst/>
            <a:gdLst/>
            <a:ahLst/>
            <a:cxnLst/>
            <a:rect r="r" b="b" t="t" l="l"/>
            <a:pathLst>
              <a:path h="1395692" w="1939194">
                <a:moveTo>
                  <a:pt x="0" y="0"/>
                </a:moveTo>
                <a:lnTo>
                  <a:pt x="1939194" y="0"/>
                </a:lnTo>
                <a:lnTo>
                  <a:pt x="1939194" y="1395692"/>
                </a:lnTo>
                <a:lnTo>
                  <a:pt x="0" y="13956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507693" y="2009540"/>
            <a:ext cx="8352623" cy="2201020"/>
          </a:xfrm>
          <a:prstGeom prst="rect">
            <a:avLst/>
          </a:prstGeom>
        </p:spPr>
        <p:txBody>
          <a:bodyPr anchor="t" rtlCol="false" tIns="0" lIns="0" bIns="0" rIns="0">
            <a:spAutoFit/>
          </a:bodyPr>
          <a:lstStyle/>
          <a:p>
            <a:pPr algn="ctr">
              <a:lnSpc>
                <a:spcPts val="8046"/>
              </a:lnSpc>
            </a:pPr>
            <a:r>
              <a:rPr lang="en-US" sz="11023">
                <a:solidFill>
                  <a:srgbClr val="000000"/>
                </a:solidFill>
                <a:latin typeface="Hibernate"/>
              </a:rPr>
              <a:t>O QUE INFLUÊNCIA NO DESENVOLVIMENTO??? </a:t>
            </a:r>
          </a:p>
        </p:txBody>
      </p:sp>
      <p:sp>
        <p:nvSpPr>
          <p:cNvPr name="Freeform 5" id="5"/>
          <p:cNvSpPr/>
          <p:nvPr/>
        </p:nvSpPr>
        <p:spPr>
          <a:xfrm flipH="true" flipV="false" rot="0">
            <a:off x="1507693" y="3733289"/>
            <a:ext cx="5521311" cy="281085"/>
          </a:xfrm>
          <a:custGeom>
            <a:avLst/>
            <a:gdLst/>
            <a:ahLst/>
            <a:cxnLst/>
            <a:rect r="r" b="b" t="t" l="l"/>
            <a:pathLst>
              <a:path h="281085" w="5521311">
                <a:moveTo>
                  <a:pt x="5521311" y="0"/>
                </a:moveTo>
                <a:lnTo>
                  <a:pt x="0" y="0"/>
                </a:lnTo>
                <a:lnTo>
                  <a:pt x="0" y="281085"/>
                </a:lnTo>
                <a:lnTo>
                  <a:pt x="5521311" y="281085"/>
                </a:lnTo>
                <a:lnTo>
                  <a:pt x="55213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232046">
            <a:off x="10198127" y="8181316"/>
            <a:ext cx="1709510" cy="1224379"/>
          </a:xfrm>
          <a:custGeom>
            <a:avLst/>
            <a:gdLst/>
            <a:ahLst/>
            <a:cxnLst/>
            <a:rect r="r" b="b" t="t" l="l"/>
            <a:pathLst>
              <a:path h="1224379" w="1709510">
                <a:moveTo>
                  <a:pt x="0" y="0"/>
                </a:moveTo>
                <a:lnTo>
                  <a:pt x="1709510" y="0"/>
                </a:lnTo>
                <a:lnTo>
                  <a:pt x="1709510" y="1224379"/>
                </a:lnTo>
                <a:lnTo>
                  <a:pt x="0" y="12243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323886" y="8328711"/>
            <a:ext cx="1047424" cy="929589"/>
          </a:xfrm>
          <a:custGeom>
            <a:avLst/>
            <a:gdLst/>
            <a:ahLst/>
            <a:cxnLst/>
            <a:rect r="r" b="b" t="t" l="l"/>
            <a:pathLst>
              <a:path h="929589" w="1047424">
                <a:moveTo>
                  <a:pt x="0" y="0"/>
                </a:moveTo>
                <a:lnTo>
                  <a:pt x="1047424" y="0"/>
                </a:lnTo>
                <a:lnTo>
                  <a:pt x="1047424" y="929589"/>
                </a:lnTo>
                <a:lnTo>
                  <a:pt x="0" y="9295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2019216" y="1454657"/>
            <a:ext cx="1183412" cy="1229043"/>
          </a:xfrm>
          <a:custGeom>
            <a:avLst/>
            <a:gdLst/>
            <a:ahLst/>
            <a:cxnLst/>
            <a:rect r="r" b="b" t="t" l="l"/>
            <a:pathLst>
              <a:path h="1229043" w="1183412">
                <a:moveTo>
                  <a:pt x="0" y="0"/>
                </a:moveTo>
                <a:lnTo>
                  <a:pt x="1183412" y="0"/>
                </a:lnTo>
                <a:lnTo>
                  <a:pt x="1183412" y="1229044"/>
                </a:lnTo>
                <a:lnTo>
                  <a:pt x="0" y="12290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5400000">
            <a:off x="12893644" y="3722787"/>
            <a:ext cx="2463513" cy="1518010"/>
          </a:xfrm>
          <a:custGeom>
            <a:avLst/>
            <a:gdLst/>
            <a:ahLst/>
            <a:cxnLst/>
            <a:rect r="r" b="b" t="t" l="l"/>
            <a:pathLst>
              <a:path h="1518010" w="2463513">
                <a:moveTo>
                  <a:pt x="0" y="0"/>
                </a:moveTo>
                <a:lnTo>
                  <a:pt x="2463513" y="0"/>
                </a:lnTo>
                <a:lnTo>
                  <a:pt x="2463513" y="1518010"/>
                </a:lnTo>
                <a:lnTo>
                  <a:pt x="0" y="15180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9326288" y="953338"/>
            <a:ext cx="1068056" cy="1002638"/>
          </a:xfrm>
          <a:custGeom>
            <a:avLst/>
            <a:gdLst/>
            <a:ahLst/>
            <a:cxnLst/>
            <a:rect r="r" b="b" t="t" l="l"/>
            <a:pathLst>
              <a:path h="1002638" w="1068056">
                <a:moveTo>
                  <a:pt x="0" y="0"/>
                </a:moveTo>
                <a:lnTo>
                  <a:pt x="1068056" y="0"/>
                </a:lnTo>
                <a:lnTo>
                  <a:pt x="1068056" y="1002638"/>
                </a:lnTo>
                <a:lnTo>
                  <a:pt x="0" y="100263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670064">
            <a:off x="13674293" y="678858"/>
            <a:ext cx="1485797" cy="1144064"/>
          </a:xfrm>
          <a:custGeom>
            <a:avLst/>
            <a:gdLst/>
            <a:ahLst/>
            <a:cxnLst/>
            <a:rect r="r" b="b" t="t" l="l"/>
            <a:pathLst>
              <a:path h="1144064" w="1485797">
                <a:moveTo>
                  <a:pt x="0" y="0"/>
                </a:moveTo>
                <a:lnTo>
                  <a:pt x="1485797" y="0"/>
                </a:lnTo>
                <a:lnTo>
                  <a:pt x="1485797" y="1144064"/>
                </a:lnTo>
                <a:lnTo>
                  <a:pt x="0" y="114406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2" id="12"/>
          <p:cNvSpPr txBox="true"/>
          <p:nvPr/>
        </p:nvSpPr>
        <p:spPr>
          <a:xfrm rot="-5400000">
            <a:off x="10701582" y="952606"/>
            <a:ext cx="13634779" cy="3819587"/>
          </a:xfrm>
          <a:prstGeom prst="rect">
            <a:avLst/>
          </a:prstGeom>
        </p:spPr>
        <p:txBody>
          <a:bodyPr anchor="t" rtlCol="false" tIns="0" lIns="0" bIns="0" rIns="0">
            <a:spAutoFit/>
          </a:bodyPr>
          <a:lstStyle/>
          <a:p>
            <a:pPr algn="just">
              <a:lnSpc>
                <a:spcPts val="29558"/>
              </a:lnSpc>
            </a:pPr>
            <a:r>
              <a:rPr lang="en-US" sz="26871">
                <a:solidFill>
                  <a:srgbClr val="000000"/>
                </a:solidFill>
                <a:latin typeface="Hibernate"/>
              </a:rPr>
              <a:t>OBJETIVOS</a:t>
            </a:r>
          </a:p>
        </p:txBody>
      </p:sp>
      <p:sp>
        <p:nvSpPr>
          <p:cNvPr name="TextBox 13" id="13"/>
          <p:cNvSpPr txBox="true"/>
          <p:nvPr/>
        </p:nvSpPr>
        <p:spPr>
          <a:xfrm rot="0">
            <a:off x="1433532" y="4964710"/>
            <a:ext cx="12645321" cy="4680920"/>
          </a:xfrm>
          <a:prstGeom prst="rect">
            <a:avLst/>
          </a:prstGeom>
        </p:spPr>
        <p:txBody>
          <a:bodyPr anchor="t" rtlCol="false" tIns="0" lIns="0" bIns="0" rIns="0">
            <a:spAutoFit/>
          </a:bodyPr>
          <a:lstStyle/>
          <a:p>
            <a:pPr algn="just" marL="1042021" indent="-521011" lvl="1">
              <a:lnSpc>
                <a:spcPts val="5309"/>
              </a:lnSpc>
              <a:buFont typeface="Arial"/>
              <a:buChar char="•"/>
            </a:pPr>
            <a:r>
              <a:rPr lang="en-US" sz="4826">
                <a:solidFill>
                  <a:srgbClr val="000000"/>
                </a:solidFill>
                <a:latin typeface="Hibernate"/>
              </a:rPr>
              <a:t> QUAL O PAPEL DA FAMILIA? </a:t>
            </a:r>
          </a:p>
          <a:p>
            <a:pPr algn="just" marL="1042021" indent="-521011" lvl="1">
              <a:lnSpc>
                <a:spcPts val="5309"/>
              </a:lnSpc>
              <a:buFont typeface="Arial"/>
              <a:buChar char="•"/>
            </a:pPr>
            <a:r>
              <a:rPr lang="en-US" sz="4826">
                <a:solidFill>
                  <a:srgbClr val="000000"/>
                </a:solidFill>
                <a:latin typeface="Hibernate"/>
              </a:rPr>
              <a:t>QUAL O PAPEL DA ESCOLA?</a:t>
            </a:r>
          </a:p>
          <a:p>
            <a:pPr algn="just" marL="1042021" indent="-521011" lvl="1">
              <a:lnSpc>
                <a:spcPts val="5309"/>
              </a:lnSpc>
              <a:buFont typeface="Arial"/>
              <a:buChar char="•"/>
            </a:pPr>
            <a:r>
              <a:rPr lang="en-US" sz="4826">
                <a:solidFill>
                  <a:srgbClr val="000000"/>
                </a:solidFill>
                <a:latin typeface="Hibernate"/>
              </a:rPr>
              <a:t>QUAL O PAPEL DA SOCIEDADE?</a:t>
            </a:r>
          </a:p>
          <a:p>
            <a:pPr algn="just" marL="1042021" indent="-521011" lvl="1">
              <a:lnSpc>
                <a:spcPts val="5309"/>
              </a:lnSpc>
              <a:buFont typeface="Arial"/>
              <a:buChar char="•"/>
            </a:pPr>
            <a:r>
              <a:rPr lang="en-US" sz="4826">
                <a:solidFill>
                  <a:srgbClr val="000000"/>
                </a:solidFill>
                <a:latin typeface="Hibernate"/>
              </a:rPr>
              <a:t>QUAIS SÃO OS FATORES DE PROTEÇÃO PARA O DESENVOLVIMENTO?</a:t>
            </a:r>
          </a:p>
          <a:p>
            <a:pPr algn="just" marL="1042021" indent="-521011" lvl="1">
              <a:lnSpc>
                <a:spcPts val="5309"/>
              </a:lnSpc>
              <a:buFont typeface="Arial"/>
              <a:buChar char="•"/>
            </a:pPr>
            <a:r>
              <a:rPr lang="en-US" sz="4826">
                <a:solidFill>
                  <a:srgbClr val="000000"/>
                </a:solidFill>
                <a:latin typeface="Hibernate"/>
              </a:rPr>
              <a:t>QUAIS OS FATORES DE RISCO? </a:t>
            </a:r>
          </a:p>
          <a:p>
            <a:pPr algn="r">
              <a:lnSpc>
                <a:spcPts val="5309"/>
              </a:lnSpc>
            </a:pPr>
            <a:r>
              <a:rPr lang="en-US" sz="4826">
                <a:solidFill>
                  <a:srgbClr val="000000"/>
                </a:solidFill>
                <a:latin typeface="Hibernate"/>
              </a:rPr>
              <a:t> </a:t>
            </a:r>
            <a:r>
              <a:rPr lang="en-US" sz="4826">
                <a:solidFill>
                  <a:srgbClr val="000000"/>
                </a:solidFill>
                <a:latin typeface="Hibernate"/>
              </a:rPr>
              <a:t>.</a:t>
            </a:r>
          </a:p>
          <a:p>
            <a:pPr algn="just">
              <a:lnSpc>
                <a:spcPts val="530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179227">
            <a:off x="-3642659" y="-6367775"/>
            <a:ext cx="11180703" cy="18460351"/>
          </a:xfrm>
          <a:custGeom>
            <a:avLst/>
            <a:gdLst/>
            <a:ahLst/>
            <a:cxnLst/>
            <a:rect r="r" b="b" t="t" l="l"/>
            <a:pathLst>
              <a:path h="18460351" w="11180703">
                <a:moveTo>
                  <a:pt x="11180703" y="0"/>
                </a:moveTo>
                <a:lnTo>
                  <a:pt x="0" y="0"/>
                </a:lnTo>
                <a:lnTo>
                  <a:pt x="0" y="18460350"/>
                </a:lnTo>
                <a:lnTo>
                  <a:pt x="11180703" y="18460350"/>
                </a:lnTo>
                <a:lnTo>
                  <a:pt x="1118070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78328">
            <a:off x="8425928" y="1654500"/>
            <a:ext cx="1939194" cy="1395692"/>
          </a:xfrm>
          <a:custGeom>
            <a:avLst/>
            <a:gdLst/>
            <a:ahLst/>
            <a:cxnLst/>
            <a:rect r="r" b="b" t="t" l="l"/>
            <a:pathLst>
              <a:path h="1395692" w="1939194">
                <a:moveTo>
                  <a:pt x="0" y="0"/>
                </a:moveTo>
                <a:lnTo>
                  <a:pt x="1939194" y="0"/>
                </a:lnTo>
                <a:lnTo>
                  <a:pt x="1939194" y="1395692"/>
                </a:lnTo>
                <a:lnTo>
                  <a:pt x="0" y="13956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507693" y="2009540"/>
            <a:ext cx="8352623" cy="2201020"/>
          </a:xfrm>
          <a:prstGeom prst="rect">
            <a:avLst/>
          </a:prstGeom>
        </p:spPr>
        <p:txBody>
          <a:bodyPr anchor="t" rtlCol="false" tIns="0" lIns="0" bIns="0" rIns="0">
            <a:spAutoFit/>
          </a:bodyPr>
          <a:lstStyle/>
          <a:p>
            <a:pPr algn="ctr">
              <a:lnSpc>
                <a:spcPts val="8046"/>
              </a:lnSpc>
            </a:pPr>
            <a:r>
              <a:rPr lang="en-US" sz="11023">
                <a:solidFill>
                  <a:srgbClr val="000000"/>
                </a:solidFill>
                <a:latin typeface="Hibernate"/>
              </a:rPr>
              <a:t>CONTEXTUALIZAÇÃO HISTÓRICA </a:t>
            </a:r>
          </a:p>
        </p:txBody>
      </p:sp>
      <p:sp>
        <p:nvSpPr>
          <p:cNvPr name="Freeform 5" id="5"/>
          <p:cNvSpPr/>
          <p:nvPr/>
        </p:nvSpPr>
        <p:spPr>
          <a:xfrm flipH="true" flipV="false" rot="0">
            <a:off x="1507693" y="3733289"/>
            <a:ext cx="5521311" cy="281085"/>
          </a:xfrm>
          <a:custGeom>
            <a:avLst/>
            <a:gdLst/>
            <a:ahLst/>
            <a:cxnLst/>
            <a:rect r="r" b="b" t="t" l="l"/>
            <a:pathLst>
              <a:path h="281085" w="5521311">
                <a:moveTo>
                  <a:pt x="5521311" y="0"/>
                </a:moveTo>
                <a:lnTo>
                  <a:pt x="0" y="0"/>
                </a:lnTo>
                <a:lnTo>
                  <a:pt x="0" y="281085"/>
                </a:lnTo>
                <a:lnTo>
                  <a:pt x="5521311" y="281085"/>
                </a:lnTo>
                <a:lnTo>
                  <a:pt x="55213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232046">
            <a:off x="10198127" y="8181316"/>
            <a:ext cx="1709510" cy="1224379"/>
          </a:xfrm>
          <a:custGeom>
            <a:avLst/>
            <a:gdLst/>
            <a:ahLst/>
            <a:cxnLst/>
            <a:rect r="r" b="b" t="t" l="l"/>
            <a:pathLst>
              <a:path h="1224379" w="1709510">
                <a:moveTo>
                  <a:pt x="0" y="0"/>
                </a:moveTo>
                <a:lnTo>
                  <a:pt x="1709510" y="0"/>
                </a:lnTo>
                <a:lnTo>
                  <a:pt x="1709510" y="1224379"/>
                </a:lnTo>
                <a:lnTo>
                  <a:pt x="0" y="12243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0323886" y="8328711"/>
            <a:ext cx="1047424" cy="929589"/>
          </a:xfrm>
          <a:custGeom>
            <a:avLst/>
            <a:gdLst/>
            <a:ahLst/>
            <a:cxnLst/>
            <a:rect r="r" b="b" t="t" l="l"/>
            <a:pathLst>
              <a:path h="929589" w="1047424">
                <a:moveTo>
                  <a:pt x="0" y="0"/>
                </a:moveTo>
                <a:lnTo>
                  <a:pt x="1047424" y="0"/>
                </a:lnTo>
                <a:lnTo>
                  <a:pt x="1047424" y="929589"/>
                </a:lnTo>
                <a:lnTo>
                  <a:pt x="0" y="9295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2019216" y="1454657"/>
            <a:ext cx="1183412" cy="1229043"/>
          </a:xfrm>
          <a:custGeom>
            <a:avLst/>
            <a:gdLst/>
            <a:ahLst/>
            <a:cxnLst/>
            <a:rect r="r" b="b" t="t" l="l"/>
            <a:pathLst>
              <a:path h="1229043" w="1183412">
                <a:moveTo>
                  <a:pt x="0" y="0"/>
                </a:moveTo>
                <a:lnTo>
                  <a:pt x="1183412" y="0"/>
                </a:lnTo>
                <a:lnTo>
                  <a:pt x="1183412" y="1229044"/>
                </a:lnTo>
                <a:lnTo>
                  <a:pt x="0" y="12290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5400000">
            <a:off x="12893644" y="3722787"/>
            <a:ext cx="2463513" cy="1518010"/>
          </a:xfrm>
          <a:custGeom>
            <a:avLst/>
            <a:gdLst/>
            <a:ahLst/>
            <a:cxnLst/>
            <a:rect r="r" b="b" t="t" l="l"/>
            <a:pathLst>
              <a:path h="1518010" w="2463513">
                <a:moveTo>
                  <a:pt x="0" y="0"/>
                </a:moveTo>
                <a:lnTo>
                  <a:pt x="2463513" y="0"/>
                </a:lnTo>
                <a:lnTo>
                  <a:pt x="2463513" y="1518010"/>
                </a:lnTo>
                <a:lnTo>
                  <a:pt x="0" y="15180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9326288" y="953338"/>
            <a:ext cx="1068056" cy="1002638"/>
          </a:xfrm>
          <a:custGeom>
            <a:avLst/>
            <a:gdLst/>
            <a:ahLst/>
            <a:cxnLst/>
            <a:rect r="r" b="b" t="t" l="l"/>
            <a:pathLst>
              <a:path h="1002638" w="1068056">
                <a:moveTo>
                  <a:pt x="0" y="0"/>
                </a:moveTo>
                <a:lnTo>
                  <a:pt x="1068056" y="0"/>
                </a:lnTo>
                <a:lnTo>
                  <a:pt x="1068056" y="1002638"/>
                </a:lnTo>
                <a:lnTo>
                  <a:pt x="0" y="100263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670064">
            <a:off x="13674293" y="678858"/>
            <a:ext cx="1485797" cy="1144064"/>
          </a:xfrm>
          <a:custGeom>
            <a:avLst/>
            <a:gdLst/>
            <a:ahLst/>
            <a:cxnLst/>
            <a:rect r="r" b="b" t="t" l="l"/>
            <a:pathLst>
              <a:path h="1144064" w="1485797">
                <a:moveTo>
                  <a:pt x="0" y="0"/>
                </a:moveTo>
                <a:lnTo>
                  <a:pt x="1485797" y="0"/>
                </a:lnTo>
                <a:lnTo>
                  <a:pt x="1485797" y="1144064"/>
                </a:lnTo>
                <a:lnTo>
                  <a:pt x="0" y="114406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2" id="12"/>
          <p:cNvSpPr txBox="true"/>
          <p:nvPr/>
        </p:nvSpPr>
        <p:spPr>
          <a:xfrm rot="0">
            <a:off x="1433532" y="4267480"/>
            <a:ext cx="12645321" cy="6065856"/>
          </a:xfrm>
          <a:prstGeom prst="rect">
            <a:avLst/>
          </a:prstGeom>
        </p:spPr>
        <p:txBody>
          <a:bodyPr anchor="t" rtlCol="false" tIns="0" lIns="0" bIns="0" rIns="0">
            <a:spAutoFit/>
          </a:bodyPr>
          <a:lstStyle/>
          <a:p>
            <a:pPr algn="just" marL="782948" indent="-391474" lvl="1">
              <a:lnSpc>
                <a:spcPts val="3989"/>
              </a:lnSpc>
              <a:buFont typeface="Arial"/>
              <a:buChar char="•"/>
            </a:pPr>
            <a:r>
              <a:rPr lang="en-US" sz="3626">
                <a:solidFill>
                  <a:srgbClr val="000000"/>
                </a:solidFill>
                <a:latin typeface="Hibernate"/>
              </a:rPr>
              <a:t> SÉCULO XIV E INICIO DO SÉCULO XX NÃO HAVIAM CRITÉRIOS ESPECÍFICOS PARA COMPROMETIMENTOS EMOCIONAIS DE CRIANÇAS. </a:t>
            </a:r>
          </a:p>
          <a:p>
            <a:pPr algn="just">
              <a:lnSpc>
                <a:spcPts val="3989"/>
              </a:lnSpc>
            </a:pPr>
            <a:r>
              <a:rPr lang="en-US" sz="3626">
                <a:solidFill>
                  <a:srgbClr val="000000"/>
                </a:solidFill>
                <a:latin typeface="Hibernate"/>
              </a:rPr>
              <a:t>Eram consideradas esquizofrênicos ou deficientes mentais. </a:t>
            </a:r>
          </a:p>
          <a:p>
            <a:pPr algn="just" marL="782948" indent="-391474" lvl="1">
              <a:lnSpc>
                <a:spcPts val="3989"/>
              </a:lnSpc>
              <a:buFont typeface="Arial"/>
              <a:buChar char="•"/>
            </a:pPr>
            <a:r>
              <a:rPr lang="en-US" sz="3626">
                <a:solidFill>
                  <a:srgbClr val="000000"/>
                </a:solidFill>
                <a:latin typeface="Hibernate"/>
              </a:rPr>
              <a:t> </a:t>
            </a:r>
            <a:r>
              <a:rPr lang="en-US" sz="3626">
                <a:solidFill>
                  <a:srgbClr val="000000"/>
                </a:solidFill>
                <a:latin typeface="Hibernate"/>
              </a:rPr>
              <a:t>Descrições de psicose na infância datam início do século XX, aparecendo termos:</a:t>
            </a:r>
          </a:p>
          <a:p>
            <a:pPr algn="just" marL="782948" indent="-391474" lvl="1">
              <a:lnSpc>
                <a:spcPts val="3989"/>
              </a:lnSpc>
              <a:buFont typeface="Arial"/>
              <a:buChar char="•"/>
            </a:pPr>
            <a:r>
              <a:rPr lang="en-US" sz="3626">
                <a:solidFill>
                  <a:srgbClr val="000000"/>
                </a:solidFill>
                <a:latin typeface="Hibernate"/>
              </a:rPr>
              <a:t>Demência precocíssima, demência infantil ou psicose desintegrativa, esquizofrenia infantil. </a:t>
            </a:r>
          </a:p>
          <a:p>
            <a:pPr algn="just">
              <a:lnSpc>
                <a:spcPts val="3989"/>
              </a:lnSpc>
            </a:pPr>
            <a:r>
              <a:rPr lang="en-US" sz="3626">
                <a:solidFill>
                  <a:srgbClr val="000000"/>
                </a:solidFill>
                <a:latin typeface="Hibernate"/>
              </a:rPr>
              <a:t>Quadros clínicos caracterizados por problemas ligados ao relacionamento, ruptura de relações ou relacionamento do tipo bizarro, isolamento, embotamento, perda total ou parcial da necessidade de qualquer tipo de interação, desestruturação afetiva, regressão, apatia para realizar atividades ou excitação impulsiva</a:t>
            </a:r>
          </a:p>
          <a:p>
            <a:pPr algn="just">
              <a:lnSpc>
                <a:spcPts val="3989"/>
              </a:lnSpc>
            </a:pPr>
          </a:p>
          <a:p>
            <a:pPr algn="r">
              <a:lnSpc>
                <a:spcPts val="3989"/>
              </a:lnSpc>
            </a:pPr>
            <a:r>
              <a:rPr lang="en-US" sz="3626">
                <a:solidFill>
                  <a:srgbClr val="000000"/>
                </a:solidFill>
                <a:latin typeface="Hibernate"/>
              </a:rPr>
              <a:t> (Brunello, 2007).</a:t>
            </a:r>
          </a:p>
          <a:p>
            <a:pPr algn="just">
              <a:lnSpc>
                <a:spcPts val="3989"/>
              </a:lnSpc>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FE59A"/>
        </a:solidFill>
      </p:bgPr>
    </p:bg>
    <p:spTree>
      <p:nvGrpSpPr>
        <p:cNvPr id="1" name=""/>
        <p:cNvGrpSpPr/>
        <p:nvPr/>
      </p:nvGrpSpPr>
      <p:grpSpPr>
        <a:xfrm>
          <a:off x="0" y="0"/>
          <a:ext cx="0" cy="0"/>
          <a:chOff x="0" y="0"/>
          <a:chExt cx="0" cy="0"/>
        </a:xfrm>
      </p:grpSpPr>
      <p:sp>
        <p:nvSpPr>
          <p:cNvPr name="TextBox 2" id="2"/>
          <p:cNvSpPr txBox="true"/>
          <p:nvPr/>
        </p:nvSpPr>
        <p:spPr>
          <a:xfrm rot="0">
            <a:off x="2348630" y="3832051"/>
            <a:ext cx="12987546" cy="5826808"/>
          </a:xfrm>
          <a:prstGeom prst="rect">
            <a:avLst/>
          </a:prstGeom>
        </p:spPr>
        <p:txBody>
          <a:bodyPr anchor="t" rtlCol="false" tIns="0" lIns="0" bIns="0" rIns="0">
            <a:spAutoFit/>
          </a:bodyPr>
          <a:lstStyle/>
          <a:p>
            <a:pPr algn="ctr" marL="824022" indent="-412011" lvl="1">
              <a:lnSpc>
                <a:spcPts val="4198"/>
              </a:lnSpc>
              <a:buFont typeface="Arial"/>
              <a:buChar char="•"/>
            </a:pPr>
            <a:r>
              <a:rPr lang="en-US" sz="3816">
                <a:solidFill>
                  <a:srgbClr val="000000"/>
                </a:solidFill>
                <a:latin typeface="Hibernate"/>
              </a:rPr>
              <a:t>ATÉ A DÉCADA DE 70 OS DISTÚRBIOS AFETIVOS ERAM CLASSIFICADOS DENTRO DO CONCEITO DE ESQUIZOFRENIA INFANTIL (PSICOSES E AUTISMOS). </a:t>
            </a:r>
          </a:p>
          <a:p>
            <a:pPr algn="ctr" marL="824022" indent="-412011" lvl="1">
              <a:lnSpc>
                <a:spcPts val="4198"/>
              </a:lnSpc>
              <a:buFont typeface="Arial"/>
              <a:buChar char="•"/>
            </a:pPr>
            <a:r>
              <a:rPr lang="en-US" sz="3816">
                <a:solidFill>
                  <a:srgbClr val="000000"/>
                </a:solidFill>
                <a:latin typeface="Hibernate"/>
              </a:rPr>
              <a:t>1980: surge uma nova nomenclatura para englobar todos os transtornos: os chamados transtornos globais do desenvolvimento(TGD). </a:t>
            </a:r>
          </a:p>
          <a:p>
            <a:pPr algn="ctr">
              <a:lnSpc>
                <a:spcPts val="4198"/>
              </a:lnSpc>
            </a:pPr>
          </a:p>
          <a:p>
            <a:pPr algn="ctr" marL="824022" indent="-412011" lvl="1">
              <a:lnSpc>
                <a:spcPts val="4198"/>
              </a:lnSpc>
              <a:buFont typeface="Arial"/>
              <a:buChar char="•"/>
            </a:pPr>
            <a:r>
              <a:rPr lang="en-US" sz="3816">
                <a:solidFill>
                  <a:srgbClr val="000000"/>
                </a:solidFill>
                <a:latin typeface="Hibernate"/>
              </a:rPr>
              <a:t>Inabilidade de interação social e de comunicação, presença de comportamentos, interesses e atividades estereotipadas. </a:t>
            </a:r>
          </a:p>
          <a:p>
            <a:pPr algn="ctr">
              <a:lnSpc>
                <a:spcPts val="4198"/>
              </a:lnSpc>
            </a:pPr>
          </a:p>
          <a:p>
            <a:pPr algn="r">
              <a:lnSpc>
                <a:spcPts val="4198"/>
              </a:lnSpc>
            </a:pPr>
            <a:r>
              <a:rPr lang="en-US" sz="3816">
                <a:solidFill>
                  <a:srgbClr val="000000"/>
                </a:solidFill>
                <a:latin typeface="Hibernate"/>
              </a:rPr>
              <a:t> (BRUNELLO, 2007)</a:t>
            </a:r>
          </a:p>
          <a:p>
            <a:pPr algn="ctr">
              <a:lnSpc>
                <a:spcPts val="8569"/>
              </a:lnSpc>
              <a:spcBef>
                <a:spcPct val="0"/>
              </a:spcBef>
            </a:pPr>
          </a:p>
        </p:txBody>
      </p:sp>
      <p:sp>
        <p:nvSpPr>
          <p:cNvPr name="TextBox 3" id="3"/>
          <p:cNvSpPr txBox="true"/>
          <p:nvPr/>
        </p:nvSpPr>
        <p:spPr>
          <a:xfrm rot="0">
            <a:off x="1322683" y="1023115"/>
            <a:ext cx="8352623" cy="2201020"/>
          </a:xfrm>
          <a:prstGeom prst="rect">
            <a:avLst/>
          </a:prstGeom>
        </p:spPr>
        <p:txBody>
          <a:bodyPr anchor="t" rtlCol="false" tIns="0" lIns="0" bIns="0" rIns="0">
            <a:spAutoFit/>
          </a:bodyPr>
          <a:lstStyle/>
          <a:p>
            <a:pPr algn="ctr">
              <a:lnSpc>
                <a:spcPts val="8046"/>
              </a:lnSpc>
            </a:pPr>
            <a:r>
              <a:rPr lang="en-US" sz="11023">
                <a:solidFill>
                  <a:srgbClr val="000000"/>
                </a:solidFill>
                <a:latin typeface="Hibernate"/>
              </a:rPr>
              <a:t>CONTEXTUALIZAÇÃO HISTÓRICA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979624">
            <a:off x="-2986495" y="-7343610"/>
            <a:ext cx="24693222" cy="11785782"/>
          </a:xfrm>
          <a:custGeom>
            <a:avLst/>
            <a:gdLst/>
            <a:ahLst/>
            <a:cxnLst/>
            <a:rect r="r" b="b" t="t" l="l"/>
            <a:pathLst>
              <a:path h="11785782" w="24693222">
                <a:moveTo>
                  <a:pt x="24693223" y="0"/>
                </a:moveTo>
                <a:lnTo>
                  <a:pt x="0" y="0"/>
                </a:lnTo>
                <a:lnTo>
                  <a:pt x="0" y="11785782"/>
                </a:lnTo>
                <a:lnTo>
                  <a:pt x="24693223" y="11785782"/>
                </a:lnTo>
                <a:lnTo>
                  <a:pt x="2469322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68807">
            <a:off x="7747101" y="2475501"/>
            <a:ext cx="2793799" cy="2891383"/>
          </a:xfrm>
          <a:custGeom>
            <a:avLst/>
            <a:gdLst/>
            <a:ahLst/>
            <a:cxnLst/>
            <a:rect r="r" b="b" t="t" l="l"/>
            <a:pathLst>
              <a:path h="2891383" w="2793799">
                <a:moveTo>
                  <a:pt x="0" y="0"/>
                </a:moveTo>
                <a:lnTo>
                  <a:pt x="2793798" y="0"/>
                </a:lnTo>
                <a:lnTo>
                  <a:pt x="2793798" y="2891383"/>
                </a:lnTo>
                <a:lnTo>
                  <a:pt x="0" y="2891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26975" y="4301683"/>
            <a:ext cx="12251185" cy="2514329"/>
          </a:xfrm>
          <a:prstGeom prst="rect">
            <a:avLst/>
          </a:prstGeom>
        </p:spPr>
        <p:txBody>
          <a:bodyPr anchor="t" rtlCol="false" tIns="0" lIns="0" bIns="0" rIns="0">
            <a:spAutoFit/>
          </a:bodyPr>
          <a:lstStyle/>
          <a:p>
            <a:pPr algn="ctr">
              <a:lnSpc>
                <a:spcPts val="9876"/>
              </a:lnSpc>
            </a:pPr>
            <a:r>
              <a:rPr lang="en-US" sz="8978">
                <a:solidFill>
                  <a:srgbClr val="000000"/>
                </a:solidFill>
                <a:latin typeface="Hibernate"/>
              </a:rPr>
              <a:t>FATORES DE RISCO PARA </a:t>
            </a:r>
          </a:p>
          <a:p>
            <a:pPr algn="ctr">
              <a:lnSpc>
                <a:spcPts val="9876"/>
              </a:lnSpc>
            </a:pPr>
            <a:r>
              <a:rPr lang="en-US" sz="8978">
                <a:solidFill>
                  <a:srgbClr val="000000"/>
                </a:solidFill>
                <a:latin typeface="Hibernate"/>
              </a:rPr>
              <a:t>SAÚDE MENTAL INFANTIL </a:t>
            </a:r>
          </a:p>
        </p:txBody>
      </p:sp>
      <p:sp>
        <p:nvSpPr>
          <p:cNvPr name="Freeform 5" id="5"/>
          <p:cNvSpPr/>
          <p:nvPr/>
        </p:nvSpPr>
        <p:spPr>
          <a:xfrm flipH="false" flipV="false" rot="-8887281">
            <a:off x="4286764" y="3754567"/>
            <a:ext cx="1580071" cy="333251"/>
          </a:xfrm>
          <a:custGeom>
            <a:avLst/>
            <a:gdLst/>
            <a:ahLst/>
            <a:cxnLst/>
            <a:rect r="r" b="b" t="t" l="l"/>
            <a:pathLst>
              <a:path h="333251" w="1580071">
                <a:moveTo>
                  <a:pt x="0" y="0"/>
                </a:moveTo>
                <a:lnTo>
                  <a:pt x="1580072" y="0"/>
                </a:lnTo>
                <a:lnTo>
                  <a:pt x="1580072" y="333252"/>
                </a:lnTo>
                <a:lnTo>
                  <a:pt x="0" y="333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887281">
            <a:off x="12501038" y="7018888"/>
            <a:ext cx="1580071" cy="333251"/>
          </a:xfrm>
          <a:custGeom>
            <a:avLst/>
            <a:gdLst/>
            <a:ahLst/>
            <a:cxnLst/>
            <a:rect r="r" b="b" t="t" l="l"/>
            <a:pathLst>
              <a:path h="333251" w="1580071">
                <a:moveTo>
                  <a:pt x="1580071" y="0"/>
                </a:moveTo>
                <a:lnTo>
                  <a:pt x="0" y="0"/>
                </a:lnTo>
                <a:lnTo>
                  <a:pt x="0" y="333251"/>
                </a:lnTo>
                <a:lnTo>
                  <a:pt x="1580071" y="333251"/>
                </a:lnTo>
                <a:lnTo>
                  <a:pt x="15800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883934">
            <a:off x="4330119" y="7023523"/>
            <a:ext cx="1536111" cy="323980"/>
          </a:xfrm>
          <a:custGeom>
            <a:avLst/>
            <a:gdLst/>
            <a:ahLst/>
            <a:cxnLst/>
            <a:rect r="r" b="b" t="t" l="l"/>
            <a:pathLst>
              <a:path h="323980" w="1536111">
                <a:moveTo>
                  <a:pt x="0" y="0"/>
                </a:moveTo>
                <a:lnTo>
                  <a:pt x="1536111" y="0"/>
                </a:lnTo>
                <a:lnTo>
                  <a:pt x="1536111" y="323980"/>
                </a:lnTo>
                <a:lnTo>
                  <a:pt x="0" y="3239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8883934">
            <a:off x="12251123" y="3990983"/>
            <a:ext cx="1536111" cy="323980"/>
          </a:xfrm>
          <a:custGeom>
            <a:avLst/>
            <a:gdLst/>
            <a:ahLst/>
            <a:cxnLst/>
            <a:rect r="r" b="b" t="t" l="l"/>
            <a:pathLst>
              <a:path h="323980" w="1536111">
                <a:moveTo>
                  <a:pt x="1536111" y="0"/>
                </a:moveTo>
                <a:lnTo>
                  <a:pt x="0" y="0"/>
                </a:lnTo>
                <a:lnTo>
                  <a:pt x="0" y="323979"/>
                </a:lnTo>
                <a:lnTo>
                  <a:pt x="1536111" y="323979"/>
                </a:lnTo>
                <a:lnTo>
                  <a:pt x="15361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7163242" y="542403"/>
            <a:ext cx="3329144" cy="2155621"/>
          </a:xfrm>
          <a:custGeom>
            <a:avLst/>
            <a:gdLst/>
            <a:ahLst/>
            <a:cxnLst/>
            <a:rect r="r" b="b" t="t" l="l"/>
            <a:pathLst>
              <a:path h="2155621" w="3329144">
                <a:moveTo>
                  <a:pt x="0" y="0"/>
                </a:moveTo>
                <a:lnTo>
                  <a:pt x="3329145" y="0"/>
                </a:lnTo>
                <a:lnTo>
                  <a:pt x="3329145" y="2155621"/>
                </a:lnTo>
                <a:lnTo>
                  <a:pt x="0" y="21556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3942098" y="2617382"/>
            <a:ext cx="3904711" cy="1502054"/>
          </a:xfrm>
          <a:prstGeom prst="rect">
            <a:avLst/>
          </a:prstGeom>
        </p:spPr>
        <p:txBody>
          <a:bodyPr anchor="t" rtlCol="false" tIns="0" lIns="0" bIns="0" rIns="0">
            <a:spAutoFit/>
          </a:bodyPr>
          <a:lstStyle/>
          <a:p>
            <a:pPr algn="ctr" marL="0" indent="0" lvl="0">
              <a:lnSpc>
                <a:spcPts val="5886"/>
              </a:lnSpc>
              <a:spcBef>
                <a:spcPct val="0"/>
              </a:spcBef>
            </a:pPr>
            <a:r>
              <a:rPr lang="en-US" sz="5351">
                <a:solidFill>
                  <a:srgbClr val="000000"/>
                </a:solidFill>
                <a:latin typeface="Hibernate"/>
              </a:rPr>
              <a:t>FATORES DE PROTEÇÃO:</a:t>
            </a:r>
          </a:p>
        </p:txBody>
      </p:sp>
      <p:sp>
        <p:nvSpPr>
          <p:cNvPr name="TextBox 11" id="11"/>
          <p:cNvSpPr txBox="true"/>
          <p:nvPr/>
        </p:nvSpPr>
        <p:spPr>
          <a:xfrm rot="0">
            <a:off x="322191" y="1817603"/>
            <a:ext cx="3680358"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FATORES DE RISCO: </a:t>
            </a:r>
          </a:p>
        </p:txBody>
      </p:sp>
      <p:sp>
        <p:nvSpPr>
          <p:cNvPr name="TextBox 12" id="12"/>
          <p:cNvSpPr txBox="true"/>
          <p:nvPr/>
        </p:nvSpPr>
        <p:spPr>
          <a:xfrm rot="0">
            <a:off x="12910163" y="8206847"/>
            <a:ext cx="4723125" cy="756432"/>
          </a:xfrm>
          <a:prstGeom prst="rect">
            <a:avLst/>
          </a:prstGeom>
        </p:spPr>
        <p:txBody>
          <a:bodyPr anchor="t" rtlCol="false" tIns="0" lIns="0" bIns="0" rIns="0">
            <a:spAutoFit/>
          </a:bodyPr>
          <a:lstStyle/>
          <a:p>
            <a:pPr algn="ctr" marL="0" indent="0" lvl="0">
              <a:lnSpc>
                <a:spcPts val="5886"/>
              </a:lnSpc>
              <a:spcBef>
                <a:spcPct val="0"/>
              </a:spcBef>
            </a:pPr>
            <a:r>
              <a:rPr lang="en-US" sz="5351" strike="noStrike" u="none">
                <a:solidFill>
                  <a:srgbClr val="000000"/>
                </a:solidFill>
                <a:latin typeface="Hibernate"/>
              </a:rPr>
              <a:t>OPORTUNIDADES</a:t>
            </a:r>
          </a:p>
        </p:txBody>
      </p:sp>
      <p:sp>
        <p:nvSpPr>
          <p:cNvPr name="TextBox 13" id="13"/>
          <p:cNvSpPr txBox="true"/>
          <p:nvPr/>
        </p:nvSpPr>
        <p:spPr>
          <a:xfrm rot="0">
            <a:off x="886429" y="8209519"/>
            <a:ext cx="4481092"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PONTOS FRACOS</a:t>
            </a:r>
          </a:p>
        </p:txBody>
      </p:sp>
      <p:sp>
        <p:nvSpPr>
          <p:cNvPr name="TextBox 14" id="14"/>
          <p:cNvSpPr txBox="true"/>
          <p:nvPr/>
        </p:nvSpPr>
        <p:spPr>
          <a:xfrm rot="0">
            <a:off x="313534" y="2777627"/>
            <a:ext cx="3689016" cy="4359714"/>
          </a:xfrm>
          <a:prstGeom prst="rect">
            <a:avLst/>
          </a:prstGeom>
        </p:spPr>
        <p:txBody>
          <a:bodyPr anchor="t" rtlCol="false" tIns="0" lIns="0" bIns="0" rIns="0">
            <a:spAutoFit/>
          </a:bodyPr>
          <a:lstStyle/>
          <a:p>
            <a:pPr algn="ctr">
              <a:lnSpc>
                <a:spcPts val="3825"/>
              </a:lnSpc>
              <a:spcBef>
                <a:spcPct val="0"/>
              </a:spcBef>
            </a:pPr>
            <a:r>
              <a:rPr lang="en-US" sz="2732">
                <a:solidFill>
                  <a:srgbClr val="000000"/>
                </a:solidFill>
                <a:latin typeface="Hibernate"/>
              </a:rPr>
              <a:t>DEFINIDO COMO UM ELEMENTO QUE, QUANDO PRESENTE, DETERMINA UM AUMENTO DA PROBABILIDADE DE SURGIMENTO DE PROBLEMAS.</a:t>
            </a:r>
          </a:p>
          <a:p>
            <a:pPr algn="ctr">
              <a:lnSpc>
                <a:spcPts val="3825"/>
              </a:lnSpc>
              <a:spcBef>
                <a:spcPct val="0"/>
              </a:spcBef>
            </a:pPr>
            <a:r>
              <a:rPr lang="en-US" sz="2732">
                <a:solidFill>
                  <a:srgbClr val="000000"/>
                </a:solidFill>
                <a:latin typeface="Hibernate"/>
              </a:rPr>
              <a:t>PODE TAMBÉM SER DEFINIDO COMO UM FATOR QUE AUMENTA A VULNERABILIDADE DE UMA PESSOA OU GRUPO EM DESENVOLVER DETERMINADA DOENÇA OU AGRAVO À SAÚDE.</a:t>
            </a:r>
          </a:p>
        </p:txBody>
      </p:sp>
      <p:sp>
        <p:nvSpPr>
          <p:cNvPr name="TextBox 15" id="15"/>
          <p:cNvSpPr txBox="true"/>
          <p:nvPr/>
        </p:nvSpPr>
        <p:spPr>
          <a:xfrm rot="0">
            <a:off x="14049946" y="4422771"/>
            <a:ext cx="3689016" cy="193083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SÃO DESCRITOS COMO “RECURSOS PESSOAIS OU SOCIAIS QUE ATENUAM OU NEUTRALIZAM O IMPACTO DO RISCO. </a:t>
            </a:r>
          </a:p>
          <a:p>
            <a:pPr algn="ctr">
              <a:lnSpc>
                <a:spcPts val="3825"/>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979624">
            <a:off x="-2986495" y="-7343610"/>
            <a:ext cx="24693222" cy="11785782"/>
          </a:xfrm>
          <a:custGeom>
            <a:avLst/>
            <a:gdLst/>
            <a:ahLst/>
            <a:cxnLst/>
            <a:rect r="r" b="b" t="t" l="l"/>
            <a:pathLst>
              <a:path h="11785782" w="24693222">
                <a:moveTo>
                  <a:pt x="24693223" y="0"/>
                </a:moveTo>
                <a:lnTo>
                  <a:pt x="0" y="0"/>
                </a:lnTo>
                <a:lnTo>
                  <a:pt x="0" y="11785782"/>
                </a:lnTo>
                <a:lnTo>
                  <a:pt x="24693223" y="11785782"/>
                </a:lnTo>
                <a:lnTo>
                  <a:pt x="2469322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68807">
            <a:off x="7747101" y="2475501"/>
            <a:ext cx="2793799" cy="2891383"/>
          </a:xfrm>
          <a:custGeom>
            <a:avLst/>
            <a:gdLst/>
            <a:ahLst/>
            <a:cxnLst/>
            <a:rect r="r" b="b" t="t" l="l"/>
            <a:pathLst>
              <a:path h="2891383" w="2793799">
                <a:moveTo>
                  <a:pt x="0" y="0"/>
                </a:moveTo>
                <a:lnTo>
                  <a:pt x="2793798" y="0"/>
                </a:lnTo>
                <a:lnTo>
                  <a:pt x="2793798" y="2891383"/>
                </a:lnTo>
                <a:lnTo>
                  <a:pt x="0" y="2891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35491" y="4577602"/>
            <a:ext cx="9855583" cy="2060287"/>
          </a:xfrm>
          <a:prstGeom prst="rect">
            <a:avLst/>
          </a:prstGeom>
        </p:spPr>
        <p:txBody>
          <a:bodyPr anchor="t" rtlCol="false" tIns="0" lIns="0" bIns="0" rIns="0">
            <a:spAutoFit/>
          </a:bodyPr>
          <a:lstStyle/>
          <a:p>
            <a:pPr algn="ctr">
              <a:lnSpc>
                <a:spcPts val="15925"/>
              </a:lnSpc>
            </a:pPr>
            <a:r>
              <a:rPr lang="en-US" sz="14477">
                <a:solidFill>
                  <a:srgbClr val="FF3131"/>
                </a:solidFill>
                <a:latin typeface="Hibernate"/>
              </a:rPr>
              <a:t>FAMILIA</a:t>
            </a:r>
          </a:p>
        </p:txBody>
      </p:sp>
      <p:sp>
        <p:nvSpPr>
          <p:cNvPr name="Freeform 5" id="5"/>
          <p:cNvSpPr/>
          <p:nvPr/>
        </p:nvSpPr>
        <p:spPr>
          <a:xfrm flipH="false" flipV="false" rot="-8887281">
            <a:off x="4286764" y="3754567"/>
            <a:ext cx="1580071" cy="333251"/>
          </a:xfrm>
          <a:custGeom>
            <a:avLst/>
            <a:gdLst/>
            <a:ahLst/>
            <a:cxnLst/>
            <a:rect r="r" b="b" t="t" l="l"/>
            <a:pathLst>
              <a:path h="333251" w="1580071">
                <a:moveTo>
                  <a:pt x="0" y="0"/>
                </a:moveTo>
                <a:lnTo>
                  <a:pt x="1580072" y="0"/>
                </a:lnTo>
                <a:lnTo>
                  <a:pt x="1580072" y="333252"/>
                </a:lnTo>
                <a:lnTo>
                  <a:pt x="0" y="333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887281">
            <a:off x="12501038" y="7018888"/>
            <a:ext cx="1580071" cy="333251"/>
          </a:xfrm>
          <a:custGeom>
            <a:avLst/>
            <a:gdLst/>
            <a:ahLst/>
            <a:cxnLst/>
            <a:rect r="r" b="b" t="t" l="l"/>
            <a:pathLst>
              <a:path h="333251" w="1580071">
                <a:moveTo>
                  <a:pt x="1580071" y="0"/>
                </a:moveTo>
                <a:lnTo>
                  <a:pt x="0" y="0"/>
                </a:lnTo>
                <a:lnTo>
                  <a:pt x="0" y="333251"/>
                </a:lnTo>
                <a:lnTo>
                  <a:pt x="1580071" y="333251"/>
                </a:lnTo>
                <a:lnTo>
                  <a:pt x="15800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883934">
            <a:off x="4330119" y="7023523"/>
            <a:ext cx="1536111" cy="323980"/>
          </a:xfrm>
          <a:custGeom>
            <a:avLst/>
            <a:gdLst/>
            <a:ahLst/>
            <a:cxnLst/>
            <a:rect r="r" b="b" t="t" l="l"/>
            <a:pathLst>
              <a:path h="323980" w="1536111">
                <a:moveTo>
                  <a:pt x="0" y="0"/>
                </a:moveTo>
                <a:lnTo>
                  <a:pt x="1536111" y="0"/>
                </a:lnTo>
                <a:lnTo>
                  <a:pt x="1536111" y="323980"/>
                </a:lnTo>
                <a:lnTo>
                  <a:pt x="0" y="3239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8883934">
            <a:off x="12251123" y="3990983"/>
            <a:ext cx="1536111" cy="323980"/>
          </a:xfrm>
          <a:custGeom>
            <a:avLst/>
            <a:gdLst/>
            <a:ahLst/>
            <a:cxnLst/>
            <a:rect r="r" b="b" t="t" l="l"/>
            <a:pathLst>
              <a:path h="323980" w="1536111">
                <a:moveTo>
                  <a:pt x="1536111" y="0"/>
                </a:moveTo>
                <a:lnTo>
                  <a:pt x="0" y="0"/>
                </a:lnTo>
                <a:lnTo>
                  <a:pt x="0" y="323979"/>
                </a:lnTo>
                <a:lnTo>
                  <a:pt x="1536111" y="323979"/>
                </a:lnTo>
                <a:lnTo>
                  <a:pt x="15361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7163242" y="542403"/>
            <a:ext cx="3329144" cy="2155621"/>
          </a:xfrm>
          <a:custGeom>
            <a:avLst/>
            <a:gdLst/>
            <a:ahLst/>
            <a:cxnLst/>
            <a:rect r="r" b="b" t="t" l="l"/>
            <a:pathLst>
              <a:path h="2155621" w="3329144">
                <a:moveTo>
                  <a:pt x="0" y="0"/>
                </a:moveTo>
                <a:lnTo>
                  <a:pt x="3329145" y="0"/>
                </a:lnTo>
                <a:lnTo>
                  <a:pt x="3329145" y="2155621"/>
                </a:lnTo>
                <a:lnTo>
                  <a:pt x="0" y="21556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3942098" y="2617382"/>
            <a:ext cx="3904711" cy="1502054"/>
          </a:xfrm>
          <a:prstGeom prst="rect">
            <a:avLst/>
          </a:prstGeom>
        </p:spPr>
        <p:txBody>
          <a:bodyPr anchor="t" rtlCol="false" tIns="0" lIns="0" bIns="0" rIns="0">
            <a:spAutoFit/>
          </a:bodyPr>
          <a:lstStyle/>
          <a:p>
            <a:pPr algn="ctr" marL="0" indent="0" lvl="0">
              <a:lnSpc>
                <a:spcPts val="5886"/>
              </a:lnSpc>
              <a:spcBef>
                <a:spcPct val="0"/>
              </a:spcBef>
            </a:pPr>
            <a:r>
              <a:rPr lang="en-US" sz="5351">
                <a:solidFill>
                  <a:srgbClr val="000000"/>
                </a:solidFill>
                <a:latin typeface="Hibernate"/>
              </a:rPr>
              <a:t>FATORES DE PROTEÇÃO:</a:t>
            </a:r>
          </a:p>
        </p:txBody>
      </p:sp>
      <p:sp>
        <p:nvSpPr>
          <p:cNvPr name="TextBox 11" id="11"/>
          <p:cNvSpPr txBox="true"/>
          <p:nvPr/>
        </p:nvSpPr>
        <p:spPr>
          <a:xfrm rot="0">
            <a:off x="322191" y="1817603"/>
            <a:ext cx="3680358"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FATORES DE RISCO: </a:t>
            </a:r>
          </a:p>
        </p:txBody>
      </p:sp>
      <p:sp>
        <p:nvSpPr>
          <p:cNvPr name="TextBox 12" id="12"/>
          <p:cNvSpPr txBox="true"/>
          <p:nvPr/>
        </p:nvSpPr>
        <p:spPr>
          <a:xfrm rot="0">
            <a:off x="12910163" y="8206847"/>
            <a:ext cx="4723125" cy="756432"/>
          </a:xfrm>
          <a:prstGeom prst="rect">
            <a:avLst/>
          </a:prstGeom>
        </p:spPr>
        <p:txBody>
          <a:bodyPr anchor="t" rtlCol="false" tIns="0" lIns="0" bIns="0" rIns="0">
            <a:spAutoFit/>
          </a:bodyPr>
          <a:lstStyle/>
          <a:p>
            <a:pPr algn="ctr" marL="0" indent="0" lvl="0">
              <a:lnSpc>
                <a:spcPts val="5886"/>
              </a:lnSpc>
              <a:spcBef>
                <a:spcPct val="0"/>
              </a:spcBef>
            </a:pPr>
            <a:r>
              <a:rPr lang="en-US" sz="5351" strike="noStrike" u="none">
                <a:solidFill>
                  <a:srgbClr val="000000"/>
                </a:solidFill>
                <a:latin typeface="Hibernate"/>
              </a:rPr>
              <a:t>OPORTUNIDADES</a:t>
            </a:r>
          </a:p>
        </p:txBody>
      </p:sp>
      <p:sp>
        <p:nvSpPr>
          <p:cNvPr name="TextBox 13" id="13"/>
          <p:cNvSpPr txBox="true"/>
          <p:nvPr/>
        </p:nvSpPr>
        <p:spPr>
          <a:xfrm rot="0">
            <a:off x="886429" y="8209519"/>
            <a:ext cx="4481092"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PONTOS FRACOS</a:t>
            </a:r>
          </a:p>
        </p:txBody>
      </p:sp>
      <p:sp>
        <p:nvSpPr>
          <p:cNvPr name="TextBox 14" id="14"/>
          <p:cNvSpPr txBox="true"/>
          <p:nvPr/>
        </p:nvSpPr>
        <p:spPr>
          <a:xfrm rot="0">
            <a:off x="313534" y="2777627"/>
            <a:ext cx="3689016" cy="387393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CUIDADO PARENTAL INCONSISTENTE;</a:t>
            </a:r>
          </a:p>
          <a:p>
            <a:pPr algn="ctr">
              <a:lnSpc>
                <a:spcPts val="3825"/>
              </a:lnSpc>
            </a:pPr>
            <a:r>
              <a:rPr lang="en-US" sz="2732">
                <a:solidFill>
                  <a:srgbClr val="000000"/>
                </a:solidFill>
                <a:latin typeface="Hibernate"/>
              </a:rPr>
              <a:t>Discórdia familiar excessiva;</a:t>
            </a:r>
          </a:p>
          <a:p>
            <a:pPr algn="ctr">
              <a:lnSpc>
                <a:spcPts val="3825"/>
              </a:lnSpc>
            </a:pPr>
            <a:r>
              <a:rPr lang="en-US" sz="2732">
                <a:solidFill>
                  <a:srgbClr val="000000"/>
                </a:solidFill>
                <a:latin typeface="Hibernate"/>
              </a:rPr>
              <a:t>Morte ou ausência abrupta de</a:t>
            </a:r>
          </a:p>
          <a:p>
            <a:pPr algn="ctr">
              <a:lnSpc>
                <a:spcPts val="3825"/>
              </a:lnSpc>
            </a:pPr>
            <a:r>
              <a:rPr lang="en-US" sz="2732">
                <a:solidFill>
                  <a:srgbClr val="000000"/>
                </a:solidFill>
                <a:latin typeface="Hibernate"/>
              </a:rPr>
              <a:t>Membro da família;</a:t>
            </a:r>
          </a:p>
          <a:p>
            <a:pPr algn="ctr">
              <a:lnSpc>
                <a:spcPts val="3825"/>
              </a:lnSpc>
            </a:pPr>
            <a:r>
              <a:rPr lang="en-US" sz="2732">
                <a:solidFill>
                  <a:srgbClr val="000000"/>
                </a:solidFill>
                <a:latin typeface="Hibernate"/>
              </a:rPr>
              <a:t>Pais ou cuidadores com transtorno</a:t>
            </a:r>
          </a:p>
          <a:p>
            <a:pPr algn="ctr">
              <a:lnSpc>
                <a:spcPts val="3825"/>
              </a:lnSpc>
            </a:pPr>
            <a:r>
              <a:rPr lang="en-US" sz="2732">
                <a:solidFill>
                  <a:srgbClr val="000000"/>
                </a:solidFill>
                <a:latin typeface="Hibernate"/>
              </a:rPr>
              <a:t>mental;</a:t>
            </a:r>
          </a:p>
          <a:p>
            <a:pPr algn="ctr">
              <a:lnSpc>
                <a:spcPts val="3825"/>
              </a:lnSpc>
            </a:pPr>
            <a:r>
              <a:rPr lang="en-US" sz="2732">
                <a:solidFill>
                  <a:srgbClr val="000000"/>
                </a:solidFill>
                <a:latin typeface="Hibernate"/>
              </a:rPr>
              <a:t>Violência doméstica.</a:t>
            </a:r>
          </a:p>
          <a:p>
            <a:pPr algn="ctr">
              <a:lnSpc>
                <a:spcPts val="3825"/>
              </a:lnSpc>
              <a:spcBef>
                <a:spcPct val="0"/>
              </a:spcBef>
            </a:pPr>
          </a:p>
        </p:txBody>
      </p:sp>
      <p:sp>
        <p:nvSpPr>
          <p:cNvPr name="TextBox 15" id="15"/>
          <p:cNvSpPr txBox="true"/>
          <p:nvPr/>
        </p:nvSpPr>
        <p:spPr>
          <a:xfrm rot="0">
            <a:off x="14049946" y="4422771"/>
            <a:ext cx="3689016" cy="193083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VÍNCULOS FAMILIARES FORTES;</a:t>
            </a:r>
          </a:p>
          <a:p>
            <a:pPr algn="ctr">
              <a:lnSpc>
                <a:spcPts val="3825"/>
              </a:lnSpc>
            </a:pPr>
            <a:r>
              <a:rPr lang="en-US" sz="2732">
                <a:solidFill>
                  <a:srgbClr val="000000"/>
                </a:solidFill>
                <a:latin typeface="Hibernate"/>
              </a:rPr>
              <a:t>Oportunidades para</a:t>
            </a:r>
          </a:p>
          <a:p>
            <a:pPr algn="ctr">
              <a:lnSpc>
                <a:spcPts val="3825"/>
              </a:lnSpc>
            </a:pPr>
            <a:r>
              <a:rPr lang="en-US" sz="2732">
                <a:solidFill>
                  <a:srgbClr val="000000"/>
                </a:solidFill>
                <a:latin typeface="Hibernate"/>
              </a:rPr>
              <a:t>Envolvimento positivo na família.</a:t>
            </a:r>
          </a:p>
          <a:p>
            <a:pPr algn="ctr">
              <a:lnSpc>
                <a:spcPts val="3825"/>
              </a:lnSpc>
              <a:spcBef>
                <a:spcPct val="0"/>
              </a:spcBef>
            </a:pPr>
          </a:p>
        </p:txBody>
      </p:sp>
      <p:sp>
        <p:nvSpPr>
          <p:cNvPr name="TextBox 16" id="16"/>
          <p:cNvSpPr txBox="true"/>
          <p:nvPr/>
        </p:nvSpPr>
        <p:spPr>
          <a:xfrm rot="0">
            <a:off x="8158520" y="9658604"/>
            <a:ext cx="8461623" cy="438486"/>
          </a:xfrm>
          <a:prstGeom prst="rect">
            <a:avLst/>
          </a:prstGeom>
        </p:spPr>
        <p:txBody>
          <a:bodyPr anchor="t" rtlCol="false" tIns="0" lIns="0" bIns="0" rIns="0">
            <a:spAutoFit/>
          </a:bodyPr>
          <a:lstStyle/>
          <a:p>
            <a:pPr algn="ctr">
              <a:lnSpc>
                <a:spcPts val="3329"/>
              </a:lnSpc>
              <a:spcBef>
                <a:spcPct val="0"/>
              </a:spcBef>
            </a:pPr>
            <a:r>
              <a:rPr lang="en-US" sz="3026">
                <a:solidFill>
                  <a:srgbClr val="000000"/>
                </a:solidFill>
                <a:latin typeface="Hibernate"/>
              </a:rPr>
              <a:t>FONTE: ADAPTADO DE CHILD AND ADOLESCENT MENTAL POLICIES AND PLANS. WHO, 2005.</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979624">
            <a:off x="-2986495" y="-7343610"/>
            <a:ext cx="24693222" cy="11785782"/>
          </a:xfrm>
          <a:custGeom>
            <a:avLst/>
            <a:gdLst/>
            <a:ahLst/>
            <a:cxnLst/>
            <a:rect r="r" b="b" t="t" l="l"/>
            <a:pathLst>
              <a:path h="11785782" w="24693222">
                <a:moveTo>
                  <a:pt x="24693223" y="0"/>
                </a:moveTo>
                <a:lnTo>
                  <a:pt x="0" y="0"/>
                </a:lnTo>
                <a:lnTo>
                  <a:pt x="0" y="11785782"/>
                </a:lnTo>
                <a:lnTo>
                  <a:pt x="24693223" y="11785782"/>
                </a:lnTo>
                <a:lnTo>
                  <a:pt x="2469322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68807">
            <a:off x="7747101" y="2475501"/>
            <a:ext cx="2793799" cy="2891383"/>
          </a:xfrm>
          <a:custGeom>
            <a:avLst/>
            <a:gdLst/>
            <a:ahLst/>
            <a:cxnLst/>
            <a:rect r="r" b="b" t="t" l="l"/>
            <a:pathLst>
              <a:path h="2891383" w="2793799">
                <a:moveTo>
                  <a:pt x="0" y="0"/>
                </a:moveTo>
                <a:lnTo>
                  <a:pt x="2793798" y="0"/>
                </a:lnTo>
                <a:lnTo>
                  <a:pt x="2793798" y="2891383"/>
                </a:lnTo>
                <a:lnTo>
                  <a:pt x="0" y="2891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367521" y="4718210"/>
            <a:ext cx="6980513" cy="1809105"/>
          </a:xfrm>
          <a:prstGeom prst="rect">
            <a:avLst/>
          </a:prstGeom>
        </p:spPr>
        <p:txBody>
          <a:bodyPr anchor="t" rtlCol="false" tIns="0" lIns="0" bIns="0" rIns="0">
            <a:spAutoFit/>
          </a:bodyPr>
          <a:lstStyle/>
          <a:p>
            <a:pPr algn="ctr">
              <a:lnSpc>
                <a:spcPts val="13969"/>
              </a:lnSpc>
            </a:pPr>
            <a:r>
              <a:rPr lang="en-US" sz="12699">
                <a:solidFill>
                  <a:srgbClr val="5E17EB"/>
                </a:solidFill>
                <a:latin typeface="Hibernate"/>
              </a:rPr>
              <a:t>ESCOLA</a:t>
            </a:r>
          </a:p>
        </p:txBody>
      </p:sp>
      <p:sp>
        <p:nvSpPr>
          <p:cNvPr name="Freeform 5" id="5"/>
          <p:cNvSpPr/>
          <p:nvPr/>
        </p:nvSpPr>
        <p:spPr>
          <a:xfrm flipH="false" flipV="false" rot="-8887281">
            <a:off x="4286764" y="3754567"/>
            <a:ext cx="1580071" cy="333251"/>
          </a:xfrm>
          <a:custGeom>
            <a:avLst/>
            <a:gdLst/>
            <a:ahLst/>
            <a:cxnLst/>
            <a:rect r="r" b="b" t="t" l="l"/>
            <a:pathLst>
              <a:path h="333251" w="1580071">
                <a:moveTo>
                  <a:pt x="0" y="0"/>
                </a:moveTo>
                <a:lnTo>
                  <a:pt x="1580072" y="0"/>
                </a:lnTo>
                <a:lnTo>
                  <a:pt x="1580072" y="333252"/>
                </a:lnTo>
                <a:lnTo>
                  <a:pt x="0" y="333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887281">
            <a:off x="12501038" y="7018888"/>
            <a:ext cx="1580071" cy="333251"/>
          </a:xfrm>
          <a:custGeom>
            <a:avLst/>
            <a:gdLst/>
            <a:ahLst/>
            <a:cxnLst/>
            <a:rect r="r" b="b" t="t" l="l"/>
            <a:pathLst>
              <a:path h="333251" w="1580071">
                <a:moveTo>
                  <a:pt x="1580071" y="0"/>
                </a:moveTo>
                <a:lnTo>
                  <a:pt x="0" y="0"/>
                </a:lnTo>
                <a:lnTo>
                  <a:pt x="0" y="333251"/>
                </a:lnTo>
                <a:lnTo>
                  <a:pt x="1580071" y="333251"/>
                </a:lnTo>
                <a:lnTo>
                  <a:pt x="15800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883934">
            <a:off x="4330119" y="7023523"/>
            <a:ext cx="1536111" cy="323980"/>
          </a:xfrm>
          <a:custGeom>
            <a:avLst/>
            <a:gdLst/>
            <a:ahLst/>
            <a:cxnLst/>
            <a:rect r="r" b="b" t="t" l="l"/>
            <a:pathLst>
              <a:path h="323980" w="1536111">
                <a:moveTo>
                  <a:pt x="0" y="0"/>
                </a:moveTo>
                <a:lnTo>
                  <a:pt x="1536111" y="0"/>
                </a:lnTo>
                <a:lnTo>
                  <a:pt x="1536111" y="323980"/>
                </a:lnTo>
                <a:lnTo>
                  <a:pt x="0" y="3239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8883934">
            <a:off x="12251123" y="3990983"/>
            <a:ext cx="1536111" cy="323980"/>
          </a:xfrm>
          <a:custGeom>
            <a:avLst/>
            <a:gdLst/>
            <a:ahLst/>
            <a:cxnLst/>
            <a:rect r="r" b="b" t="t" l="l"/>
            <a:pathLst>
              <a:path h="323980" w="1536111">
                <a:moveTo>
                  <a:pt x="1536111" y="0"/>
                </a:moveTo>
                <a:lnTo>
                  <a:pt x="0" y="0"/>
                </a:lnTo>
                <a:lnTo>
                  <a:pt x="0" y="323979"/>
                </a:lnTo>
                <a:lnTo>
                  <a:pt x="1536111" y="323979"/>
                </a:lnTo>
                <a:lnTo>
                  <a:pt x="15361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7163242" y="542403"/>
            <a:ext cx="3329144" cy="2155621"/>
          </a:xfrm>
          <a:custGeom>
            <a:avLst/>
            <a:gdLst/>
            <a:ahLst/>
            <a:cxnLst/>
            <a:rect r="r" b="b" t="t" l="l"/>
            <a:pathLst>
              <a:path h="2155621" w="3329144">
                <a:moveTo>
                  <a:pt x="0" y="0"/>
                </a:moveTo>
                <a:lnTo>
                  <a:pt x="3329145" y="0"/>
                </a:lnTo>
                <a:lnTo>
                  <a:pt x="3329145" y="2155621"/>
                </a:lnTo>
                <a:lnTo>
                  <a:pt x="0" y="21556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3942098" y="2617382"/>
            <a:ext cx="3904711" cy="1502054"/>
          </a:xfrm>
          <a:prstGeom prst="rect">
            <a:avLst/>
          </a:prstGeom>
        </p:spPr>
        <p:txBody>
          <a:bodyPr anchor="t" rtlCol="false" tIns="0" lIns="0" bIns="0" rIns="0">
            <a:spAutoFit/>
          </a:bodyPr>
          <a:lstStyle/>
          <a:p>
            <a:pPr algn="ctr" marL="0" indent="0" lvl="0">
              <a:lnSpc>
                <a:spcPts val="5886"/>
              </a:lnSpc>
              <a:spcBef>
                <a:spcPct val="0"/>
              </a:spcBef>
            </a:pPr>
            <a:r>
              <a:rPr lang="en-US" sz="5351">
                <a:solidFill>
                  <a:srgbClr val="000000"/>
                </a:solidFill>
                <a:latin typeface="Hibernate"/>
              </a:rPr>
              <a:t>FATORES DE PROTEÇÃO:</a:t>
            </a:r>
          </a:p>
        </p:txBody>
      </p:sp>
      <p:sp>
        <p:nvSpPr>
          <p:cNvPr name="TextBox 11" id="11"/>
          <p:cNvSpPr txBox="true"/>
          <p:nvPr/>
        </p:nvSpPr>
        <p:spPr>
          <a:xfrm rot="0">
            <a:off x="322191" y="1817603"/>
            <a:ext cx="3680358"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FATORES DE RISCO: </a:t>
            </a:r>
          </a:p>
        </p:txBody>
      </p:sp>
      <p:sp>
        <p:nvSpPr>
          <p:cNvPr name="TextBox 12" id="12"/>
          <p:cNvSpPr txBox="true"/>
          <p:nvPr/>
        </p:nvSpPr>
        <p:spPr>
          <a:xfrm rot="0">
            <a:off x="12910163" y="8206847"/>
            <a:ext cx="4723125" cy="756432"/>
          </a:xfrm>
          <a:prstGeom prst="rect">
            <a:avLst/>
          </a:prstGeom>
        </p:spPr>
        <p:txBody>
          <a:bodyPr anchor="t" rtlCol="false" tIns="0" lIns="0" bIns="0" rIns="0">
            <a:spAutoFit/>
          </a:bodyPr>
          <a:lstStyle/>
          <a:p>
            <a:pPr algn="ctr" marL="0" indent="0" lvl="0">
              <a:lnSpc>
                <a:spcPts val="5886"/>
              </a:lnSpc>
              <a:spcBef>
                <a:spcPct val="0"/>
              </a:spcBef>
            </a:pPr>
            <a:r>
              <a:rPr lang="en-US" sz="5351" strike="noStrike" u="none">
                <a:solidFill>
                  <a:srgbClr val="000000"/>
                </a:solidFill>
                <a:latin typeface="Hibernate"/>
              </a:rPr>
              <a:t>OPORTUNIDADES</a:t>
            </a:r>
          </a:p>
        </p:txBody>
      </p:sp>
      <p:sp>
        <p:nvSpPr>
          <p:cNvPr name="TextBox 13" id="13"/>
          <p:cNvSpPr txBox="true"/>
          <p:nvPr/>
        </p:nvSpPr>
        <p:spPr>
          <a:xfrm rot="0">
            <a:off x="886429" y="8209519"/>
            <a:ext cx="4481092"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PONTOS FRACOS</a:t>
            </a:r>
          </a:p>
        </p:txBody>
      </p:sp>
      <p:sp>
        <p:nvSpPr>
          <p:cNvPr name="TextBox 14" id="14"/>
          <p:cNvSpPr txBox="true"/>
          <p:nvPr/>
        </p:nvSpPr>
        <p:spPr>
          <a:xfrm rot="0">
            <a:off x="313534" y="2777627"/>
            <a:ext cx="3689016" cy="484548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ATRASO ESCOLAR;</a:t>
            </a:r>
          </a:p>
          <a:p>
            <a:pPr algn="ctr">
              <a:lnSpc>
                <a:spcPts val="3825"/>
              </a:lnSpc>
            </a:pPr>
            <a:r>
              <a:rPr lang="en-US" sz="2732">
                <a:solidFill>
                  <a:srgbClr val="000000"/>
                </a:solidFill>
                <a:latin typeface="Hibernate"/>
              </a:rPr>
              <a:t>Falência das escolas em prover um ambiente interessante e apropriado para manter a assiduidade e o aprendizado;</a:t>
            </a:r>
          </a:p>
          <a:p>
            <a:pPr algn="ctr">
              <a:lnSpc>
                <a:spcPts val="3825"/>
              </a:lnSpc>
            </a:pPr>
            <a:r>
              <a:rPr lang="en-US" sz="2732">
                <a:solidFill>
                  <a:srgbClr val="000000"/>
                </a:solidFill>
                <a:latin typeface="Hibernate"/>
              </a:rPr>
              <a:t>Provisão inadequada-inapropriada do que cabe ao mandato escolar;</a:t>
            </a:r>
          </a:p>
          <a:p>
            <a:pPr algn="ctr">
              <a:lnSpc>
                <a:spcPts val="3825"/>
              </a:lnSpc>
            </a:pPr>
            <a:r>
              <a:rPr lang="en-US" sz="2732">
                <a:solidFill>
                  <a:srgbClr val="000000"/>
                </a:solidFill>
                <a:latin typeface="Hibernate"/>
              </a:rPr>
              <a:t>Violência no ambiente escolar.</a:t>
            </a:r>
          </a:p>
          <a:p>
            <a:pPr algn="ctr">
              <a:lnSpc>
                <a:spcPts val="3825"/>
              </a:lnSpc>
            </a:pPr>
          </a:p>
          <a:p>
            <a:pPr algn="ctr">
              <a:lnSpc>
                <a:spcPts val="3825"/>
              </a:lnSpc>
              <a:spcBef>
                <a:spcPct val="0"/>
              </a:spcBef>
            </a:pPr>
          </a:p>
        </p:txBody>
      </p:sp>
      <p:sp>
        <p:nvSpPr>
          <p:cNvPr name="TextBox 15" id="15"/>
          <p:cNvSpPr txBox="true"/>
          <p:nvPr/>
        </p:nvSpPr>
        <p:spPr>
          <a:xfrm rot="0">
            <a:off x="14049946" y="4422771"/>
            <a:ext cx="3689016" cy="290238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OPORTUNIDADES DE ENVOLVIMENTO NA VIDA DA ESCOLA;</a:t>
            </a:r>
          </a:p>
          <a:p>
            <a:pPr algn="ctr">
              <a:lnSpc>
                <a:spcPts val="3825"/>
              </a:lnSpc>
            </a:pPr>
            <a:r>
              <a:rPr lang="en-US" sz="2732">
                <a:solidFill>
                  <a:srgbClr val="000000"/>
                </a:solidFill>
                <a:latin typeface="Hibernate"/>
              </a:rPr>
              <a:t>Reforço positivo para conquistas acadêmicas Identificação com a cultura da escola</a:t>
            </a:r>
          </a:p>
          <a:p>
            <a:pPr algn="ctr">
              <a:lnSpc>
                <a:spcPts val="3825"/>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979624">
            <a:off x="-2986495" y="-7343610"/>
            <a:ext cx="24693222" cy="11785782"/>
          </a:xfrm>
          <a:custGeom>
            <a:avLst/>
            <a:gdLst/>
            <a:ahLst/>
            <a:cxnLst/>
            <a:rect r="r" b="b" t="t" l="l"/>
            <a:pathLst>
              <a:path h="11785782" w="24693222">
                <a:moveTo>
                  <a:pt x="24693223" y="0"/>
                </a:moveTo>
                <a:lnTo>
                  <a:pt x="0" y="0"/>
                </a:lnTo>
                <a:lnTo>
                  <a:pt x="0" y="11785782"/>
                </a:lnTo>
                <a:lnTo>
                  <a:pt x="24693223" y="11785782"/>
                </a:lnTo>
                <a:lnTo>
                  <a:pt x="2469322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68807">
            <a:off x="7747101" y="2475501"/>
            <a:ext cx="2793799" cy="2891383"/>
          </a:xfrm>
          <a:custGeom>
            <a:avLst/>
            <a:gdLst/>
            <a:ahLst/>
            <a:cxnLst/>
            <a:rect r="r" b="b" t="t" l="l"/>
            <a:pathLst>
              <a:path h="2891383" w="2793799">
                <a:moveTo>
                  <a:pt x="0" y="0"/>
                </a:moveTo>
                <a:lnTo>
                  <a:pt x="2793798" y="0"/>
                </a:lnTo>
                <a:lnTo>
                  <a:pt x="2793798" y="2891383"/>
                </a:lnTo>
                <a:lnTo>
                  <a:pt x="0" y="2891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26975" y="4680784"/>
            <a:ext cx="12251185" cy="1765654"/>
          </a:xfrm>
          <a:prstGeom prst="rect">
            <a:avLst/>
          </a:prstGeom>
        </p:spPr>
        <p:txBody>
          <a:bodyPr anchor="t" rtlCol="false" tIns="0" lIns="0" bIns="0" rIns="0">
            <a:spAutoFit/>
          </a:bodyPr>
          <a:lstStyle/>
          <a:p>
            <a:pPr algn="ctr">
              <a:lnSpc>
                <a:spcPts val="13505"/>
              </a:lnSpc>
            </a:pPr>
            <a:r>
              <a:rPr lang="en-US" sz="12277">
                <a:solidFill>
                  <a:srgbClr val="00BF63"/>
                </a:solidFill>
                <a:latin typeface="Hibernate"/>
              </a:rPr>
              <a:t>COMUNIDADE </a:t>
            </a:r>
          </a:p>
        </p:txBody>
      </p:sp>
      <p:sp>
        <p:nvSpPr>
          <p:cNvPr name="Freeform 5" id="5"/>
          <p:cNvSpPr/>
          <p:nvPr/>
        </p:nvSpPr>
        <p:spPr>
          <a:xfrm flipH="false" flipV="false" rot="-8887281">
            <a:off x="4286764" y="3754567"/>
            <a:ext cx="1580071" cy="333251"/>
          </a:xfrm>
          <a:custGeom>
            <a:avLst/>
            <a:gdLst/>
            <a:ahLst/>
            <a:cxnLst/>
            <a:rect r="r" b="b" t="t" l="l"/>
            <a:pathLst>
              <a:path h="333251" w="1580071">
                <a:moveTo>
                  <a:pt x="0" y="0"/>
                </a:moveTo>
                <a:lnTo>
                  <a:pt x="1580072" y="0"/>
                </a:lnTo>
                <a:lnTo>
                  <a:pt x="1580072" y="333252"/>
                </a:lnTo>
                <a:lnTo>
                  <a:pt x="0" y="333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887281">
            <a:off x="12501038" y="7018888"/>
            <a:ext cx="1580071" cy="333251"/>
          </a:xfrm>
          <a:custGeom>
            <a:avLst/>
            <a:gdLst/>
            <a:ahLst/>
            <a:cxnLst/>
            <a:rect r="r" b="b" t="t" l="l"/>
            <a:pathLst>
              <a:path h="333251" w="1580071">
                <a:moveTo>
                  <a:pt x="1580071" y="0"/>
                </a:moveTo>
                <a:lnTo>
                  <a:pt x="0" y="0"/>
                </a:lnTo>
                <a:lnTo>
                  <a:pt x="0" y="333251"/>
                </a:lnTo>
                <a:lnTo>
                  <a:pt x="1580071" y="333251"/>
                </a:lnTo>
                <a:lnTo>
                  <a:pt x="15800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883934">
            <a:off x="4330119" y="7023523"/>
            <a:ext cx="1536111" cy="323980"/>
          </a:xfrm>
          <a:custGeom>
            <a:avLst/>
            <a:gdLst/>
            <a:ahLst/>
            <a:cxnLst/>
            <a:rect r="r" b="b" t="t" l="l"/>
            <a:pathLst>
              <a:path h="323980" w="1536111">
                <a:moveTo>
                  <a:pt x="0" y="0"/>
                </a:moveTo>
                <a:lnTo>
                  <a:pt x="1536111" y="0"/>
                </a:lnTo>
                <a:lnTo>
                  <a:pt x="1536111" y="323980"/>
                </a:lnTo>
                <a:lnTo>
                  <a:pt x="0" y="3239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8883934">
            <a:off x="12251123" y="3990983"/>
            <a:ext cx="1536111" cy="323980"/>
          </a:xfrm>
          <a:custGeom>
            <a:avLst/>
            <a:gdLst/>
            <a:ahLst/>
            <a:cxnLst/>
            <a:rect r="r" b="b" t="t" l="l"/>
            <a:pathLst>
              <a:path h="323980" w="1536111">
                <a:moveTo>
                  <a:pt x="1536111" y="0"/>
                </a:moveTo>
                <a:lnTo>
                  <a:pt x="0" y="0"/>
                </a:lnTo>
                <a:lnTo>
                  <a:pt x="0" y="323979"/>
                </a:lnTo>
                <a:lnTo>
                  <a:pt x="1536111" y="323979"/>
                </a:lnTo>
                <a:lnTo>
                  <a:pt x="15361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7163242" y="542403"/>
            <a:ext cx="3329144" cy="2155621"/>
          </a:xfrm>
          <a:custGeom>
            <a:avLst/>
            <a:gdLst/>
            <a:ahLst/>
            <a:cxnLst/>
            <a:rect r="r" b="b" t="t" l="l"/>
            <a:pathLst>
              <a:path h="2155621" w="3329144">
                <a:moveTo>
                  <a:pt x="0" y="0"/>
                </a:moveTo>
                <a:lnTo>
                  <a:pt x="3329145" y="0"/>
                </a:lnTo>
                <a:lnTo>
                  <a:pt x="3329145" y="2155621"/>
                </a:lnTo>
                <a:lnTo>
                  <a:pt x="0" y="21556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3942098" y="2617382"/>
            <a:ext cx="3904711" cy="1502054"/>
          </a:xfrm>
          <a:prstGeom prst="rect">
            <a:avLst/>
          </a:prstGeom>
        </p:spPr>
        <p:txBody>
          <a:bodyPr anchor="t" rtlCol="false" tIns="0" lIns="0" bIns="0" rIns="0">
            <a:spAutoFit/>
          </a:bodyPr>
          <a:lstStyle/>
          <a:p>
            <a:pPr algn="ctr" marL="0" indent="0" lvl="0">
              <a:lnSpc>
                <a:spcPts val="5886"/>
              </a:lnSpc>
              <a:spcBef>
                <a:spcPct val="0"/>
              </a:spcBef>
            </a:pPr>
            <a:r>
              <a:rPr lang="en-US" sz="5351">
                <a:solidFill>
                  <a:srgbClr val="000000"/>
                </a:solidFill>
                <a:latin typeface="Hibernate"/>
              </a:rPr>
              <a:t>FATORES DE PROTEÇÃO:</a:t>
            </a:r>
          </a:p>
        </p:txBody>
      </p:sp>
      <p:sp>
        <p:nvSpPr>
          <p:cNvPr name="TextBox 11" id="11"/>
          <p:cNvSpPr txBox="true"/>
          <p:nvPr/>
        </p:nvSpPr>
        <p:spPr>
          <a:xfrm rot="0">
            <a:off x="322191" y="1817603"/>
            <a:ext cx="3680358"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FATORES DE RISCO: </a:t>
            </a:r>
          </a:p>
        </p:txBody>
      </p:sp>
      <p:sp>
        <p:nvSpPr>
          <p:cNvPr name="TextBox 12" id="12"/>
          <p:cNvSpPr txBox="true"/>
          <p:nvPr/>
        </p:nvSpPr>
        <p:spPr>
          <a:xfrm rot="0">
            <a:off x="12910163" y="8206847"/>
            <a:ext cx="4723125" cy="756432"/>
          </a:xfrm>
          <a:prstGeom prst="rect">
            <a:avLst/>
          </a:prstGeom>
        </p:spPr>
        <p:txBody>
          <a:bodyPr anchor="t" rtlCol="false" tIns="0" lIns="0" bIns="0" rIns="0">
            <a:spAutoFit/>
          </a:bodyPr>
          <a:lstStyle/>
          <a:p>
            <a:pPr algn="ctr" marL="0" indent="0" lvl="0">
              <a:lnSpc>
                <a:spcPts val="5886"/>
              </a:lnSpc>
              <a:spcBef>
                <a:spcPct val="0"/>
              </a:spcBef>
            </a:pPr>
            <a:r>
              <a:rPr lang="en-US" sz="5351" strike="noStrike" u="none">
                <a:solidFill>
                  <a:srgbClr val="000000"/>
                </a:solidFill>
                <a:latin typeface="Hibernate"/>
              </a:rPr>
              <a:t>OPORTUNIDADES</a:t>
            </a:r>
          </a:p>
        </p:txBody>
      </p:sp>
      <p:sp>
        <p:nvSpPr>
          <p:cNvPr name="TextBox 13" id="13"/>
          <p:cNvSpPr txBox="true"/>
          <p:nvPr/>
        </p:nvSpPr>
        <p:spPr>
          <a:xfrm rot="0">
            <a:off x="886429" y="8209519"/>
            <a:ext cx="4481092"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PONTOS FRACOS</a:t>
            </a:r>
          </a:p>
        </p:txBody>
      </p:sp>
      <p:sp>
        <p:nvSpPr>
          <p:cNvPr name="TextBox 14" id="14"/>
          <p:cNvSpPr txBox="true"/>
          <p:nvPr/>
        </p:nvSpPr>
        <p:spPr>
          <a:xfrm rot="0">
            <a:off x="313534" y="2777627"/>
            <a:ext cx="3689016" cy="3388164"/>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VREDES DE SOCIABILIDADE FRÁGEIS;</a:t>
            </a:r>
          </a:p>
          <a:p>
            <a:pPr algn="ctr">
              <a:lnSpc>
                <a:spcPts val="3825"/>
              </a:lnSpc>
            </a:pPr>
            <a:r>
              <a:rPr lang="en-US" sz="2732">
                <a:solidFill>
                  <a:srgbClr val="000000"/>
                </a:solidFill>
                <a:latin typeface="Hibernate"/>
              </a:rPr>
              <a:t>v Discriminação e marginalização;</a:t>
            </a:r>
          </a:p>
          <a:p>
            <a:pPr algn="ctr">
              <a:lnSpc>
                <a:spcPts val="3825"/>
              </a:lnSpc>
            </a:pPr>
            <a:r>
              <a:rPr lang="en-US" sz="2732">
                <a:solidFill>
                  <a:srgbClr val="000000"/>
                </a:solidFill>
                <a:latin typeface="Hibernate"/>
              </a:rPr>
              <a:t>v Exposição à violência;</a:t>
            </a:r>
          </a:p>
          <a:p>
            <a:pPr algn="ctr">
              <a:lnSpc>
                <a:spcPts val="3825"/>
              </a:lnSpc>
            </a:pPr>
            <a:r>
              <a:rPr lang="en-US" sz="2732">
                <a:solidFill>
                  <a:srgbClr val="000000"/>
                </a:solidFill>
                <a:latin typeface="Hibernate"/>
              </a:rPr>
              <a:t>v Falta de senso de pertencimento;</a:t>
            </a:r>
          </a:p>
          <a:p>
            <a:pPr algn="ctr">
              <a:lnSpc>
                <a:spcPts val="3825"/>
              </a:lnSpc>
            </a:pPr>
            <a:r>
              <a:rPr lang="en-US" sz="2732">
                <a:solidFill>
                  <a:srgbClr val="000000"/>
                </a:solidFill>
                <a:latin typeface="Hibernate"/>
              </a:rPr>
              <a:t>v Condições socioeconômicas desfavoráveis.</a:t>
            </a:r>
          </a:p>
          <a:p>
            <a:pPr algn="ctr">
              <a:lnSpc>
                <a:spcPts val="3825"/>
              </a:lnSpc>
              <a:spcBef>
                <a:spcPct val="0"/>
              </a:spcBef>
            </a:pPr>
          </a:p>
        </p:txBody>
      </p:sp>
      <p:sp>
        <p:nvSpPr>
          <p:cNvPr name="TextBox 15" id="15"/>
          <p:cNvSpPr txBox="true"/>
          <p:nvPr/>
        </p:nvSpPr>
        <p:spPr>
          <a:xfrm rot="0">
            <a:off x="14049946" y="4422771"/>
            <a:ext cx="3689016" cy="290238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VLIGAÇÃO FORTE COM A COMUNIDADE;</a:t>
            </a:r>
          </a:p>
          <a:p>
            <a:pPr algn="ctr">
              <a:lnSpc>
                <a:spcPts val="3825"/>
              </a:lnSpc>
            </a:pPr>
            <a:r>
              <a:rPr lang="en-US" sz="2732">
                <a:solidFill>
                  <a:srgbClr val="000000"/>
                </a:solidFill>
                <a:latin typeface="Hibernate"/>
              </a:rPr>
              <a:t>vOportunidade para uso construtivo do lazer;</a:t>
            </a:r>
          </a:p>
          <a:p>
            <a:pPr algn="ctr">
              <a:lnSpc>
                <a:spcPts val="3825"/>
              </a:lnSpc>
            </a:pPr>
            <a:r>
              <a:rPr lang="en-US" sz="2732">
                <a:solidFill>
                  <a:srgbClr val="000000"/>
                </a:solidFill>
                <a:latin typeface="Hibernate"/>
              </a:rPr>
              <a:t>v Experiências culturais positivas;</a:t>
            </a:r>
          </a:p>
          <a:p>
            <a:pPr algn="ctr">
              <a:lnSpc>
                <a:spcPts val="3825"/>
              </a:lnSpc>
              <a:spcBef>
                <a:spcPct val="0"/>
              </a:spcBef>
            </a:pPr>
            <a:r>
              <a:rPr lang="en-US" sz="2732">
                <a:solidFill>
                  <a:srgbClr val="000000"/>
                </a:solidFill>
                <a:latin typeface="Hibernate"/>
              </a:rPr>
              <a:t>v Gratificação por envolvimento na comunidade.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59A"/>
        </a:solidFill>
      </p:bgPr>
    </p:bg>
    <p:spTree>
      <p:nvGrpSpPr>
        <p:cNvPr id="1" name=""/>
        <p:cNvGrpSpPr/>
        <p:nvPr/>
      </p:nvGrpSpPr>
      <p:grpSpPr>
        <a:xfrm>
          <a:off x="0" y="0"/>
          <a:ext cx="0" cy="0"/>
          <a:chOff x="0" y="0"/>
          <a:chExt cx="0" cy="0"/>
        </a:xfrm>
      </p:grpSpPr>
      <p:sp>
        <p:nvSpPr>
          <p:cNvPr name="Freeform 2" id="2"/>
          <p:cNvSpPr/>
          <p:nvPr/>
        </p:nvSpPr>
        <p:spPr>
          <a:xfrm flipH="true" flipV="false" rot="979624">
            <a:off x="-2986495" y="-7343610"/>
            <a:ext cx="24693222" cy="11785782"/>
          </a:xfrm>
          <a:custGeom>
            <a:avLst/>
            <a:gdLst/>
            <a:ahLst/>
            <a:cxnLst/>
            <a:rect r="r" b="b" t="t" l="l"/>
            <a:pathLst>
              <a:path h="11785782" w="24693222">
                <a:moveTo>
                  <a:pt x="24693223" y="0"/>
                </a:moveTo>
                <a:lnTo>
                  <a:pt x="0" y="0"/>
                </a:lnTo>
                <a:lnTo>
                  <a:pt x="0" y="11785782"/>
                </a:lnTo>
                <a:lnTo>
                  <a:pt x="24693223" y="11785782"/>
                </a:lnTo>
                <a:lnTo>
                  <a:pt x="2469322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168807">
            <a:off x="7747101" y="2475501"/>
            <a:ext cx="2793799" cy="2891383"/>
          </a:xfrm>
          <a:custGeom>
            <a:avLst/>
            <a:gdLst/>
            <a:ahLst/>
            <a:cxnLst/>
            <a:rect r="r" b="b" t="t" l="l"/>
            <a:pathLst>
              <a:path h="2891383" w="2793799">
                <a:moveTo>
                  <a:pt x="0" y="0"/>
                </a:moveTo>
                <a:lnTo>
                  <a:pt x="2793798" y="0"/>
                </a:lnTo>
                <a:lnTo>
                  <a:pt x="2793798" y="2891383"/>
                </a:lnTo>
                <a:lnTo>
                  <a:pt x="0" y="28913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126975" y="4626810"/>
            <a:ext cx="12251185" cy="1892651"/>
          </a:xfrm>
          <a:prstGeom prst="rect">
            <a:avLst/>
          </a:prstGeom>
        </p:spPr>
        <p:txBody>
          <a:bodyPr anchor="t" rtlCol="false" tIns="0" lIns="0" bIns="0" rIns="0">
            <a:spAutoFit/>
          </a:bodyPr>
          <a:lstStyle/>
          <a:p>
            <a:pPr algn="ctr">
              <a:lnSpc>
                <a:spcPts val="14605"/>
              </a:lnSpc>
            </a:pPr>
            <a:r>
              <a:rPr lang="en-US" sz="13277">
                <a:solidFill>
                  <a:srgbClr val="FF66C4"/>
                </a:solidFill>
                <a:latin typeface="Hibernate"/>
              </a:rPr>
              <a:t>PSICOLÓGICOS</a:t>
            </a:r>
          </a:p>
        </p:txBody>
      </p:sp>
      <p:sp>
        <p:nvSpPr>
          <p:cNvPr name="Freeform 5" id="5"/>
          <p:cNvSpPr/>
          <p:nvPr/>
        </p:nvSpPr>
        <p:spPr>
          <a:xfrm flipH="false" flipV="false" rot="-8887281">
            <a:off x="4286764" y="3754567"/>
            <a:ext cx="1580071" cy="333251"/>
          </a:xfrm>
          <a:custGeom>
            <a:avLst/>
            <a:gdLst/>
            <a:ahLst/>
            <a:cxnLst/>
            <a:rect r="r" b="b" t="t" l="l"/>
            <a:pathLst>
              <a:path h="333251" w="1580071">
                <a:moveTo>
                  <a:pt x="0" y="0"/>
                </a:moveTo>
                <a:lnTo>
                  <a:pt x="1580072" y="0"/>
                </a:lnTo>
                <a:lnTo>
                  <a:pt x="1580072" y="333252"/>
                </a:lnTo>
                <a:lnTo>
                  <a:pt x="0" y="3332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887281">
            <a:off x="12501038" y="7018888"/>
            <a:ext cx="1580071" cy="333251"/>
          </a:xfrm>
          <a:custGeom>
            <a:avLst/>
            <a:gdLst/>
            <a:ahLst/>
            <a:cxnLst/>
            <a:rect r="r" b="b" t="t" l="l"/>
            <a:pathLst>
              <a:path h="333251" w="1580071">
                <a:moveTo>
                  <a:pt x="1580071" y="0"/>
                </a:moveTo>
                <a:lnTo>
                  <a:pt x="0" y="0"/>
                </a:lnTo>
                <a:lnTo>
                  <a:pt x="0" y="333251"/>
                </a:lnTo>
                <a:lnTo>
                  <a:pt x="1580071" y="333251"/>
                </a:lnTo>
                <a:lnTo>
                  <a:pt x="15800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8883934">
            <a:off x="4330119" y="7023523"/>
            <a:ext cx="1536111" cy="323980"/>
          </a:xfrm>
          <a:custGeom>
            <a:avLst/>
            <a:gdLst/>
            <a:ahLst/>
            <a:cxnLst/>
            <a:rect r="r" b="b" t="t" l="l"/>
            <a:pathLst>
              <a:path h="323980" w="1536111">
                <a:moveTo>
                  <a:pt x="0" y="0"/>
                </a:moveTo>
                <a:lnTo>
                  <a:pt x="1536111" y="0"/>
                </a:lnTo>
                <a:lnTo>
                  <a:pt x="1536111" y="323980"/>
                </a:lnTo>
                <a:lnTo>
                  <a:pt x="0" y="3239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8883934">
            <a:off x="12251123" y="3990983"/>
            <a:ext cx="1536111" cy="323980"/>
          </a:xfrm>
          <a:custGeom>
            <a:avLst/>
            <a:gdLst/>
            <a:ahLst/>
            <a:cxnLst/>
            <a:rect r="r" b="b" t="t" l="l"/>
            <a:pathLst>
              <a:path h="323980" w="1536111">
                <a:moveTo>
                  <a:pt x="1536111" y="0"/>
                </a:moveTo>
                <a:lnTo>
                  <a:pt x="0" y="0"/>
                </a:lnTo>
                <a:lnTo>
                  <a:pt x="0" y="323979"/>
                </a:lnTo>
                <a:lnTo>
                  <a:pt x="1536111" y="323979"/>
                </a:lnTo>
                <a:lnTo>
                  <a:pt x="153611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7163242" y="542403"/>
            <a:ext cx="3329144" cy="2155621"/>
          </a:xfrm>
          <a:custGeom>
            <a:avLst/>
            <a:gdLst/>
            <a:ahLst/>
            <a:cxnLst/>
            <a:rect r="r" b="b" t="t" l="l"/>
            <a:pathLst>
              <a:path h="2155621" w="3329144">
                <a:moveTo>
                  <a:pt x="0" y="0"/>
                </a:moveTo>
                <a:lnTo>
                  <a:pt x="3329145" y="0"/>
                </a:lnTo>
                <a:lnTo>
                  <a:pt x="3329145" y="2155621"/>
                </a:lnTo>
                <a:lnTo>
                  <a:pt x="0" y="21556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3942098" y="2617382"/>
            <a:ext cx="3904711" cy="1502054"/>
          </a:xfrm>
          <a:prstGeom prst="rect">
            <a:avLst/>
          </a:prstGeom>
        </p:spPr>
        <p:txBody>
          <a:bodyPr anchor="t" rtlCol="false" tIns="0" lIns="0" bIns="0" rIns="0">
            <a:spAutoFit/>
          </a:bodyPr>
          <a:lstStyle/>
          <a:p>
            <a:pPr algn="ctr" marL="0" indent="0" lvl="0">
              <a:lnSpc>
                <a:spcPts val="5886"/>
              </a:lnSpc>
              <a:spcBef>
                <a:spcPct val="0"/>
              </a:spcBef>
            </a:pPr>
            <a:r>
              <a:rPr lang="en-US" sz="5351">
                <a:solidFill>
                  <a:srgbClr val="000000"/>
                </a:solidFill>
                <a:latin typeface="Hibernate"/>
              </a:rPr>
              <a:t>FATORES DE PROTEÇÃO:</a:t>
            </a:r>
          </a:p>
        </p:txBody>
      </p:sp>
      <p:sp>
        <p:nvSpPr>
          <p:cNvPr name="TextBox 11" id="11"/>
          <p:cNvSpPr txBox="true"/>
          <p:nvPr/>
        </p:nvSpPr>
        <p:spPr>
          <a:xfrm rot="0">
            <a:off x="322191" y="1817603"/>
            <a:ext cx="3680358"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FATORES DE RISCO: </a:t>
            </a:r>
          </a:p>
        </p:txBody>
      </p:sp>
      <p:sp>
        <p:nvSpPr>
          <p:cNvPr name="TextBox 12" id="12"/>
          <p:cNvSpPr txBox="true"/>
          <p:nvPr/>
        </p:nvSpPr>
        <p:spPr>
          <a:xfrm rot="0">
            <a:off x="12910163" y="8206847"/>
            <a:ext cx="4723125" cy="756432"/>
          </a:xfrm>
          <a:prstGeom prst="rect">
            <a:avLst/>
          </a:prstGeom>
        </p:spPr>
        <p:txBody>
          <a:bodyPr anchor="t" rtlCol="false" tIns="0" lIns="0" bIns="0" rIns="0">
            <a:spAutoFit/>
          </a:bodyPr>
          <a:lstStyle/>
          <a:p>
            <a:pPr algn="ctr" marL="0" indent="0" lvl="0">
              <a:lnSpc>
                <a:spcPts val="5886"/>
              </a:lnSpc>
              <a:spcBef>
                <a:spcPct val="0"/>
              </a:spcBef>
            </a:pPr>
            <a:r>
              <a:rPr lang="en-US" sz="5351" strike="noStrike" u="none">
                <a:solidFill>
                  <a:srgbClr val="000000"/>
                </a:solidFill>
                <a:latin typeface="Hibernate"/>
              </a:rPr>
              <a:t>OPORTUNIDADES</a:t>
            </a:r>
          </a:p>
        </p:txBody>
      </p:sp>
      <p:sp>
        <p:nvSpPr>
          <p:cNvPr name="TextBox 13" id="13"/>
          <p:cNvSpPr txBox="true"/>
          <p:nvPr/>
        </p:nvSpPr>
        <p:spPr>
          <a:xfrm rot="0">
            <a:off x="886429" y="8209519"/>
            <a:ext cx="4481092" cy="753760"/>
          </a:xfrm>
          <a:prstGeom prst="rect">
            <a:avLst/>
          </a:prstGeom>
        </p:spPr>
        <p:txBody>
          <a:bodyPr anchor="t" rtlCol="false" tIns="0" lIns="0" bIns="0" rIns="0">
            <a:spAutoFit/>
          </a:bodyPr>
          <a:lstStyle/>
          <a:p>
            <a:pPr algn="ctr">
              <a:lnSpc>
                <a:spcPts val="5886"/>
              </a:lnSpc>
            </a:pPr>
            <a:r>
              <a:rPr lang="en-US" sz="5351">
                <a:solidFill>
                  <a:srgbClr val="000000"/>
                </a:solidFill>
                <a:latin typeface="Hibernate"/>
              </a:rPr>
              <a:t>PONTOS FRACOS</a:t>
            </a:r>
          </a:p>
        </p:txBody>
      </p:sp>
      <p:sp>
        <p:nvSpPr>
          <p:cNvPr name="TextBox 14" id="14"/>
          <p:cNvSpPr txBox="true"/>
          <p:nvPr/>
        </p:nvSpPr>
        <p:spPr>
          <a:xfrm rot="0">
            <a:off x="313534" y="2777627"/>
            <a:ext cx="3689016" cy="3388164"/>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TEMPERAMENTO DIFÍCIL;</a:t>
            </a:r>
          </a:p>
          <a:p>
            <a:pPr algn="ctr">
              <a:lnSpc>
                <a:spcPts val="3825"/>
              </a:lnSpc>
            </a:pPr>
            <a:r>
              <a:rPr lang="en-US" sz="2732">
                <a:solidFill>
                  <a:srgbClr val="000000"/>
                </a:solidFill>
                <a:latin typeface="Hibernate"/>
              </a:rPr>
              <a:t> Dificuldades significativas de aprendizagem;</a:t>
            </a:r>
          </a:p>
          <a:p>
            <a:pPr algn="ctr">
              <a:lnSpc>
                <a:spcPts val="3825"/>
              </a:lnSpc>
            </a:pPr>
            <a:r>
              <a:rPr lang="en-US" sz="2732">
                <a:solidFill>
                  <a:srgbClr val="000000"/>
                </a:solidFill>
                <a:latin typeface="Hibernate"/>
              </a:rPr>
              <a:t>Abuso sexual, físico e emocional. Habilidade de aprender com a experiência;</a:t>
            </a:r>
          </a:p>
          <a:p>
            <a:pPr algn="ctr">
              <a:lnSpc>
                <a:spcPts val="3825"/>
              </a:lnSpc>
              <a:spcBef>
                <a:spcPct val="0"/>
              </a:spcBef>
            </a:pPr>
          </a:p>
        </p:txBody>
      </p:sp>
      <p:sp>
        <p:nvSpPr>
          <p:cNvPr name="TextBox 15" id="15"/>
          <p:cNvSpPr txBox="true"/>
          <p:nvPr/>
        </p:nvSpPr>
        <p:spPr>
          <a:xfrm rot="0">
            <a:off x="14049946" y="4422771"/>
            <a:ext cx="3689016" cy="1930839"/>
          </a:xfrm>
          <a:prstGeom prst="rect">
            <a:avLst/>
          </a:prstGeom>
        </p:spPr>
        <p:txBody>
          <a:bodyPr anchor="t" rtlCol="false" tIns="0" lIns="0" bIns="0" rIns="0">
            <a:spAutoFit/>
          </a:bodyPr>
          <a:lstStyle/>
          <a:p>
            <a:pPr algn="ctr">
              <a:lnSpc>
                <a:spcPts val="3825"/>
              </a:lnSpc>
            </a:pPr>
            <a:r>
              <a:rPr lang="en-US" sz="2732">
                <a:solidFill>
                  <a:srgbClr val="000000"/>
                </a:solidFill>
                <a:latin typeface="Hibernate"/>
              </a:rPr>
              <a:t>BOA AUTOESTIMA;</a:t>
            </a:r>
          </a:p>
          <a:p>
            <a:pPr algn="ctr">
              <a:lnSpc>
                <a:spcPts val="3825"/>
              </a:lnSpc>
            </a:pPr>
            <a:r>
              <a:rPr lang="en-US" sz="2732">
                <a:solidFill>
                  <a:srgbClr val="000000"/>
                </a:solidFill>
                <a:latin typeface="Hibernate"/>
              </a:rPr>
              <a:t> Habilidades sociais;</a:t>
            </a:r>
          </a:p>
          <a:p>
            <a:pPr algn="ctr">
              <a:lnSpc>
                <a:spcPts val="3825"/>
              </a:lnSpc>
            </a:pPr>
            <a:r>
              <a:rPr lang="en-US" sz="2732">
                <a:solidFill>
                  <a:srgbClr val="000000"/>
                </a:solidFill>
                <a:latin typeface="Hibernate"/>
              </a:rPr>
              <a:t> Capacidade para resolver problemas.</a:t>
            </a:r>
          </a:p>
          <a:p>
            <a:pPr algn="ctr">
              <a:lnSpc>
                <a:spcPts val="3825"/>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DAFwVNHMseQ</dc:identifier>
  <dcterms:modified xsi:type="dcterms:W3CDTF">2011-08-01T06:04:30Z</dcterms:modified>
  <cp:revision>1</cp:revision>
  <dc:title>Terapia Ocupacional APLICADA  àS CONDIÇÕES DA CRIANÇA E ADOLESCENTE ii:  MÓDULO SAÚDE MENTAL</dc:title>
</cp:coreProperties>
</file>