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8" r:id="rId12"/>
    <p:sldId id="267" r:id="rId13"/>
    <p:sldId id="269" r:id="rId14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1" d="100"/>
          <a:sy n="71" d="100"/>
        </p:scale>
        <p:origin x="57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71FBA-E9F8-477B-913E-7943B9FF60D7}" type="datetimeFigureOut">
              <a:rPr lang="pt-BR" smtClean="0"/>
              <a:t>17/02/2020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B0AC5-EB50-472E-A6F4-FFFF72FCD90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694008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71FBA-E9F8-477B-913E-7943B9FF60D7}" type="datetimeFigureOut">
              <a:rPr lang="pt-BR" smtClean="0"/>
              <a:t>17/02/2020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B0AC5-EB50-472E-A6F4-FFFF72FCD90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96935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71FBA-E9F8-477B-913E-7943B9FF60D7}" type="datetimeFigureOut">
              <a:rPr lang="pt-BR" smtClean="0"/>
              <a:t>17/02/2020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B0AC5-EB50-472E-A6F4-FFFF72FCD90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05974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71FBA-E9F8-477B-913E-7943B9FF60D7}" type="datetimeFigureOut">
              <a:rPr lang="pt-BR" smtClean="0"/>
              <a:t>17/02/2020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B0AC5-EB50-472E-A6F4-FFFF72FCD90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03226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71FBA-E9F8-477B-913E-7943B9FF60D7}" type="datetimeFigureOut">
              <a:rPr lang="pt-BR" smtClean="0"/>
              <a:t>17/02/2020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B0AC5-EB50-472E-A6F4-FFFF72FCD90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200342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71FBA-E9F8-477B-913E-7943B9FF60D7}" type="datetimeFigureOut">
              <a:rPr lang="pt-BR" smtClean="0"/>
              <a:t>17/02/2020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B0AC5-EB50-472E-A6F4-FFFF72FCD90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93766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71FBA-E9F8-477B-913E-7943B9FF60D7}" type="datetimeFigureOut">
              <a:rPr lang="pt-BR" smtClean="0"/>
              <a:t>17/02/2020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B0AC5-EB50-472E-A6F4-FFFF72FCD90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361880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71FBA-E9F8-477B-913E-7943B9FF60D7}" type="datetimeFigureOut">
              <a:rPr lang="pt-BR" smtClean="0"/>
              <a:t>17/02/2020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B0AC5-EB50-472E-A6F4-FFFF72FCD90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233960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71FBA-E9F8-477B-913E-7943B9FF60D7}" type="datetimeFigureOut">
              <a:rPr lang="pt-BR" smtClean="0"/>
              <a:t>17/02/2020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B0AC5-EB50-472E-A6F4-FFFF72FCD90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135631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71FBA-E9F8-477B-913E-7943B9FF60D7}" type="datetimeFigureOut">
              <a:rPr lang="pt-BR" smtClean="0"/>
              <a:t>17/02/2020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B0AC5-EB50-472E-A6F4-FFFF72FCD90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971503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71FBA-E9F8-477B-913E-7943B9FF60D7}" type="datetimeFigureOut">
              <a:rPr lang="pt-BR" smtClean="0"/>
              <a:t>17/02/2020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B0AC5-EB50-472E-A6F4-FFFF72FCD90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42248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571FBA-E9F8-477B-913E-7943B9FF60D7}" type="datetimeFigureOut">
              <a:rPr lang="pt-BR" smtClean="0"/>
              <a:t>17/02/2020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BB0AC5-EB50-472E-A6F4-FFFF72FCD90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66735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1287463" y="188913"/>
            <a:ext cx="9632950" cy="863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 fontScale="90000"/>
          </a:bodyPr>
          <a:lstStyle/>
          <a:p>
            <a:pPr eaLnBrk="1" hangingPunct="1"/>
            <a:r>
              <a:rPr lang="pt-BR" altLang="pt-BR" sz="2000" b="1" dirty="0">
                <a:solidFill>
                  <a:schemeClr val="accent1">
                    <a:lumMod val="75000"/>
                  </a:schemeClr>
                </a:solidFill>
              </a:rPr>
              <a:t>Escola Politécnica da Universidade de São Paulo</a:t>
            </a:r>
            <a:br>
              <a:rPr lang="pt-BR" altLang="pt-BR" sz="2000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pt-BR" altLang="pt-BR" sz="2000" b="1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pt-BR" altLang="pt-BR" sz="2000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pt-BR" altLang="pt-BR" sz="2000" b="1" dirty="0">
                <a:solidFill>
                  <a:schemeClr val="accent1">
                    <a:lumMod val="75000"/>
                  </a:schemeClr>
                </a:solidFill>
              </a:rPr>
              <a:t>Departamento de Engenharia de Produção</a:t>
            </a:r>
            <a:endParaRPr lang="pt-BR" altLang="pt-BR" sz="2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10662" name="Rectangle 6"/>
          <p:cNvSpPr>
            <a:spLocks noChangeArrowheads="1"/>
          </p:cNvSpPr>
          <p:nvPr/>
        </p:nvSpPr>
        <p:spPr bwMode="auto">
          <a:xfrm>
            <a:off x="2900846" y="2205038"/>
            <a:ext cx="5612434" cy="18466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lnSpc>
                <a:spcPct val="150000"/>
              </a:lnSpc>
              <a:defRPr/>
            </a:pPr>
            <a:r>
              <a:rPr lang="pt-BR" sz="3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PRO </a:t>
            </a:r>
            <a:r>
              <a:rPr lang="pt-BR" sz="3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3432</a:t>
            </a:r>
            <a:endParaRPr lang="pt-BR" sz="3000" b="1" dirty="0"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</a:endParaRPr>
          </a:p>
          <a:p>
            <a:pPr algn="ctr" eaLnBrk="1" hangingPunct="1">
              <a:lnSpc>
                <a:spcPct val="150000"/>
              </a:lnSpc>
              <a:defRPr/>
            </a:pPr>
            <a:r>
              <a:rPr lang="pt-BR" sz="3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Organização do trabalho </a:t>
            </a:r>
          </a:p>
          <a:p>
            <a:pPr algn="ctr" eaLnBrk="1" hangingPunct="1">
              <a:lnSpc>
                <a:spcPct val="150000"/>
              </a:lnSpc>
              <a:defRPr/>
            </a:pPr>
            <a:r>
              <a:rPr lang="pt-BR" sz="1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na produção</a:t>
            </a:r>
            <a:endParaRPr lang="en-US" sz="1600" b="1" dirty="0"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4505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339766"/>
            <a:ext cx="9144000" cy="566394"/>
          </a:xfrm>
        </p:spPr>
        <p:txBody>
          <a:bodyPr>
            <a:normAutofit/>
          </a:bodyPr>
          <a:lstStyle/>
          <a:p>
            <a:r>
              <a:rPr lang="pt-BR" sz="3200" dirty="0"/>
              <a:t>A evolução dos modos de organizar o trabalho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626076" y="922637"/>
            <a:ext cx="296562" cy="5478423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sz="1400" dirty="0" err="1"/>
              <a:t>Arteanato</a:t>
            </a:r>
            <a:endParaRPr lang="pt-BR" sz="1400" dirty="0"/>
          </a:p>
          <a:p>
            <a:r>
              <a:rPr lang="pt-BR" sz="1400" dirty="0"/>
              <a:t>- Mestre</a:t>
            </a:r>
          </a:p>
          <a:p>
            <a:r>
              <a:rPr lang="pt-BR" sz="1400" dirty="0"/>
              <a:t>-aprendi</a:t>
            </a:r>
          </a:p>
          <a:p>
            <a:r>
              <a:rPr lang="pt-BR" sz="1400" dirty="0"/>
              <a:t>z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1812324" y="2265405"/>
            <a:ext cx="959712" cy="738664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sz="1400" dirty="0"/>
              <a:t>Modelo taylorista</a:t>
            </a:r>
          </a:p>
          <a:p>
            <a:r>
              <a:rPr lang="pt-BR" sz="1400" dirty="0"/>
              <a:t>- fordista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1087395" y="1178011"/>
            <a:ext cx="83202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/>
              <a:t>Grande empresa</a:t>
            </a:r>
          </a:p>
          <a:p>
            <a:r>
              <a:rPr lang="pt-BR" sz="1400" dirty="0"/>
              <a:t>- escala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2566084" y="3101547"/>
            <a:ext cx="1437503" cy="52322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sz="1400" dirty="0"/>
              <a:t>Enriquecimento de cargos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1997680" y="3842939"/>
            <a:ext cx="8814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/>
              <a:t>Escola de Relações Humanas</a:t>
            </a:r>
          </a:p>
        </p:txBody>
      </p:sp>
      <p:sp>
        <p:nvSpPr>
          <p:cNvPr id="9" name="CaixaDeTexto 8"/>
          <p:cNvSpPr txBox="1"/>
          <p:nvPr/>
        </p:nvSpPr>
        <p:spPr>
          <a:xfrm>
            <a:off x="3476375" y="3822355"/>
            <a:ext cx="1252145" cy="52322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sz="1400" dirty="0"/>
              <a:t>Grupos </a:t>
            </a:r>
            <a:r>
              <a:rPr lang="pt-BR" sz="1400" dirty="0" err="1"/>
              <a:t>semi-autônomos</a:t>
            </a:r>
            <a:endParaRPr lang="pt-BR" sz="1400" dirty="0"/>
          </a:p>
        </p:txBody>
      </p:sp>
      <p:sp>
        <p:nvSpPr>
          <p:cNvPr id="10" name="CaixaDeTexto 9"/>
          <p:cNvSpPr txBox="1"/>
          <p:nvPr/>
        </p:nvSpPr>
        <p:spPr>
          <a:xfrm>
            <a:off x="5205886" y="1781542"/>
            <a:ext cx="498021" cy="332398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sz="1400" dirty="0"/>
              <a:t>L</a:t>
            </a:r>
          </a:p>
          <a:p>
            <a:r>
              <a:rPr lang="pt-BR" sz="1400" dirty="0"/>
              <a:t>E</a:t>
            </a:r>
          </a:p>
          <a:p>
            <a:r>
              <a:rPr lang="pt-BR" sz="1400" dirty="0"/>
              <a:t>A</a:t>
            </a:r>
          </a:p>
          <a:p>
            <a:r>
              <a:rPr lang="pt-BR" sz="1400" dirty="0"/>
              <a:t>N</a:t>
            </a:r>
          </a:p>
          <a:p>
            <a:endParaRPr lang="pt-BR" sz="1400" dirty="0"/>
          </a:p>
          <a:p>
            <a:r>
              <a:rPr lang="pt-BR" sz="1400" dirty="0"/>
              <a:t>P</a:t>
            </a:r>
          </a:p>
          <a:p>
            <a:r>
              <a:rPr lang="pt-BR" sz="1400" dirty="0"/>
              <a:t>R</a:t>
            </a:r>
          </a:p>
          <a:p>
            <a:r>
              <a:rPr lang="pt-BR" sz="1400" dirty="0"/>
              <a:t>O</a:t>
            </a:r>
          </a:p>
          <a:p>
            <a:r>
              <a:rPr lang="pt-BR" sz="1400" dirty="0"/>
              <a:t>D</a:t>
            </a:r>
          </a:p>
          <a:p>
            <a:r>
              <a:rPr lang="pt-BR" sz="1400" dirty="0"/>
              <a:t>U</a:t>
            </a:r>
          </a:p>
          <a:p>
            <a:r>
              <a:rPr lang="pt-BR" sz="1400" dirty="0"/>
              <a:t>C</a:t>
            </a:r>
          </a:p>
          <a:p>
            <a:r>
              <a:rPr lang="pt-BR" sz="1400" dirty="0"/>
              <a:t>T</a:t>
            </a:r>
          </a:p>
          <a:p>
            <a:r>
              <a:rPr lang="pt-BR" sz="1400" dirty="0"/>
              <a:t>I</a:t>
            </a:r>
          </a:p>
          <a:p>
            <a:r>
              <a:rPr lang="pt-BR" sz="1400" dirty="0"/>
              <a:t>O</a:t>
            </a:r>
          </a:p>
          <a:p>
            <a:r>
              <a:rPr lang="pt-BR" sz="1400" dirty="0"/>
              <a:t>N</a:t>
            </a:r>
          </a:p>
        </p:txBody>
      </p:sp>
      <p:sp>
        <p:nvSpPr>
          <p:cNvPr id="19" name="CaixaDeTexto 18"/>
          <p:cNvSpPr txBox="1"/>
          <p:nvPr/>
        </p:nvSpPr>
        <p:spPr>
          <a:xfrm>
            <a:off x="10268437" y="1503406"/>
            <a:ext cx="296562" cy="341632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b="1" dirty="0"/>
              <a:t>????????????</a:t>
            </a:r>
          </a:p>
        </p:txBody>
      </p:sp>
      <p:sp>
        <p:nvSpPr>
          <p:cNvPr id="20" name="Chave direita 19"/>
          <p:cNvSpPr/>
          <p:nvPr/>
        </p:nvSpPr>
        <p:spPr>
          <a:xfrm rot="5400000">
            <a:off x="7970820" y="2882528"/>
            <a:ext cx="403806" cy="4504883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1" name="Chave direita 20"/>
          <p:cNvSpPr/>
          <p:nvPr/>
        </p:nvSpPr>
        <p:spPr>
          <a:xfrm rot="5400000">
            <a:off x="2958628" y="3149734"/>
            <a:ext cx="439657" cy="3948651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5" name="CaixaDeTexto 24"/>
          <p:cNvSpPr txBox="1"/>
          <p:nvPr/>
        </p:nvSpPr>
        <p:spPr>
          <a:xfrm>
            <a:off x="1639330" y="4821852"/>
            <a:ext cx="29216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dirty="0"/>
              <a:t>Mercado produtor: demanda &gt; oferta</a:t>
            </a:r>
          </a:p>
        </p:txBody>
      </p:sp>
      <p:sp>
        <p:nvSpPr>
          <p:cNvPr id="27" name="CaixaDeTexto 26"/>
          <p:cNvSpPr txBox="1"/>
          <p:nvPr/>
        </p:nvSpPr>
        <p:spPr>
          <a:xfrm>
            <a:off x="4263089" y="2244811"/>
            <a:ext cx="1007165" cy="738664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sz="1400" dirty="0"/>
              <a:t>Modelo japonês de</a:t>
            </a:r>
          </a:p>
          <a:p>
            <a:r>
              <a:rPr lang="pt-BR" sz="1400" dirty="0"/>
              <a:t>produção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2660822" y="5519351"/>
            <a:ext cx="1145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EMPREGO</a:t>
            </a:r>
          </a:p>
        </p:txBody>
      </p:sp>
      <p:sp>
        <p:nvSpPr>
          <p:cNvPr id="23" name="CaixaDeTexto 22"/>
          <p:cNvSpPr txBox="1"/>
          <p:nvPr/>
        </p:nvSpPr>
        <p:spPr>
          <a:xfrm>
            <a:off x="5504715" y="5511110"/>
            <a:ext cx="4920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EMPREGABILIDADE: aprendizagem por toda a vida</a:t>
            </a:r>
          </a:p>
        </p:txBody>
      </p:sp>
      <p:sp>
        <p:nvSpPr>
          <p:cNvPr id="28" name="CaixaDeTexto 27"/>
          <p:cNvSpPr txBox="1"/>
          <p:nvPr/>
        </p:nvSpPr>
        <p:spPr>
          <a:xfrm>
            <a:off x="3089191" y="5997142"/>
            <a:ext cx="12784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GERAÇÃO X</a:t>
            </a:r>
          </a:p>
        </p:txBody>
      </p:sp>
      <p:sp>
        <p:nvSpPr>
          <p:cNvPr id="29" name="CaixaDeTexto 28"/>
          <p:cNvSpPr txBox="1"/>
          <p:nvPr/>
        </p:nvSpPr>
        <p:spPr>
          <a:xfrm>
            <a:off x="5523469" y="5993020"/>
            <a:ext cx="12784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GERAÇÃO Y</a:t>
            </a:r>
          </a:p>
        </p:txBody>
      </p:sp>
      <p:sp>
        <p:nvSpPr>
          <p:cNvPr id="30" name="CaixaDeTexto 29"/>
          <p:cNvSpPr txBox="1"/>
          <p:nvPr/>
        </p:nvSpPr>
        <p:spPr>
          <a:xfrm>
            <a:off x="9272809" y="5840621"/>
            <a:ext cx="128811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b="1" dirty="0"/>
              <a:t>GERAÇÃO Z</a:t>
            </a:r>
          </a:p>
          <a:p>
            <a:pPr algn="ctr"/>
            <a:r>
              <a:rPr lang="pt-BR" b="1" dirty="0" err="1"/>
              <a:t>millenials</a:t>
            </a:r>
            <a:endParaRPr lang="pt-BR" b="1" dirty="0"/>
          </a:p>
        </p:txBody>
      </p:sp>
      <p:cxnSp>
        <p:nvCxnSpPr>
          <p:cNvPr id="32" name="Conector de seta reta 31"/>
          <p:cNvCxnSpPr>
            <a:stCxn id="3" idx="3"/>
            <a:endCxn id="23" idx="1"/>
          </p:cNvCxnSpPr>
          <p:nvPr/>
        </p:nvCxnSpPr>
        <p:spPr>
          <a:xfrm flipV="1">
            <a:off x="3806200" y="5695776"/>
            <a:ext cx="1698515" cy="824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ector de seta reta 32"/>
          <p:cNvCxnSpPr>
            <a:stCxn id="28" idx="3"/>
            <a:endCxn id="29" idx="1"/>
          </p:cNvCxnSpPr>
          <p:nvPr/>
        </p:nvCxnSpPr>
        <p:spPr>
          <a:xfrm flipV="1">
            <a:off x="4367683" y="6177686"/>
            <a:ext cx="1155786" cy="4122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ector de seta reta 35"/>
          <p:cNvCxnSpPr>
            <a:stCxn id="29" idx="3"/>
            <a:endCxn id="30" idx="1"/>
          </p:cNvCxnSpPr>
          <p:nvPr/>
        </p:nvCxnSpPr>
        <p:spPr>
          <a:xfrm flipV="1">
            <a:off x="6801961" y="6163787"/>
            <a:ext cx="2470848" cy="13899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CaixaDeTexto 36"/>
          <p:cNvSpPr txBox="1"/>
          <p:nvPr/>
        </p:nvSpPr>
        <p:spPr>
          <a:xfrm>
            <a:off x="6252519" y="2727431"/>
            <a:ext cx="232704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dirty="0"/>
              <a:t>Globalização/</a:t>
            </a:r>
            <a:r>
              <a:rPr lang="pt-BR" sz="1400" dirty="0" err="1"/>
              <a:t>desglobalização</a:t>
            </a:r>
            <a:endParaRPr lang="pt-BR" sz="1400" dirty="0"/>
          </a:p>
        </p:txBody>
      </p:sp>
      <p:sp>
        <p:nvSpPr>
          <p:cNvPr id="38" name="CaixaDeTexto 37"/>
          <p:cNvSpPr txBox="1"/>
          <p:nvPr/>
        </p:nvSpPr>
        <p:spPr>
          <a:xfrm>
            <a:off x="6215446" y="1858334"/>
            <a:ext cx="32880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/>
              <a:t>Digitalização/</a:t>
            </a:r>
            <a:r>
              <a:rPr lang="pt-BR" sz="2400" b="1" dirty="0" err="1"/>
              <a:t>digitização</a:t>
            </a:r>
            <a:endParaRPr lang="pt-BR" sz="2400" b="1" dirty="0"/>
          </a:p>
        </p:txBody>
      </p:sp>
      <p:sp>
        <p:nvSpPr>
          <p:cNvPr id="39" name="CaixaDeTexto 38"/>
          <p:cNvSpPr txBox="1"/>
          <p:nvPr/>
        </p:nvSpPr>
        <p:spPr>
          <a:xfrm>
            <a:off x="6236043" y="3452352"/>
            <a:ext cx="33471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dirty="0"/>
              <a:t>Mudanças sociais – envelhecimento</a:t>
            </a:r>
          </a:p>
          <a:p>
            <a:r>
              <a:rPr lang="pt-BR" sz="1400" dirty="0" err="1"/>
              <a:t>genero</a:t>
            </a:r>
            <a:r>
              <a:rPr lang="pt-BR" sz="1400" dirty="0"/>
              <a:t>, responsabilidade social corporativa</a:t>
            </a:r>
          </a:p>
        </p:txBody>
      </p:sp>
      <p:sp>
        <p:nvSpPr>
          <p:cNvPr id="31" name="CaixaDeTexto 30"/>
          <p:cNvSpPr txBox="1"/>
          <p:nvPr/>
        </p:nvSpPr>
        <p:spPr>
          <a:xfrm>
            <a:off x="5853349" y="4858919"/>
            <a:ext cx="47002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/>
              <a:t>Mercado consumidor: demanda &lt; oferta -&gt; </a:t>
            </a:r>
            <a:r>
              <a:rPr lang="pt-BR" sz="1400" dirty="0" smtClean="0"/>
              <a:t>maior </a:t>
            </a:r>
            <a:r>
              <a:rPr lang="pt-BR" sz="1400" b="1" dirty="0" smtClean="0"/>
              <a:t>competição</a:t>
            </a:r>
            <a:endParaRPr lang="pt-BR" sz="1400" b="1" dirty="0"/>
          </a:p>
        </p:txBody>
      </p:sp>
    </p:spTree>
    <p:extLst>
      <p:ext uri="{BB962C8B-B14F-4D97-AF65-F5344CB8AC3E}">
        <p14:creationId xmlns:p14="http://schemas.microsoft.com/office/powerpoint/2010/main" val="2000640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65751"/>
          </a:xfrm>
        </p:spPr>
        <p:txBody>
          <a:bodyPr>
            <a:normAutofit/>
          </a:bodyPr>
          <a:lstStyle/>
          <a:p>
            <a:pPr algn="ctr"/>
            <a:r>
              <a:rPr lang="pt-BR" sz="3200" b="1" dirty="0"/>
              <a:t>Objetivo da disciplina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314879"/>
            <a:ext cx="10515600" cy="4351338"/>
          </a:xfrm>
        </p:spPr>
        <p:txBody>
          <a:bodyPr>
            <a:noAutofit/>
          </a:bodyPr>
          <a:lstStyle/>
          <a:p>
            <a:r>
              <a:rPr lang="pt-BR" sz="3600" dirty="0"/>
              <a:t>O objetivo da disciplina é prover os recursos e criar as </a:t>
            </a:r>
            <a:r>
              <a:rPr lang="pt-BR" sz="3600" b="1" dirty="0">
                <a:solidFill>
                  <a:srgbClr val="FF0000"/>
                </a:solidFill>
              </a:rPr>
              <a:t>capacidades de previsão</a:t>
            </a:r>
            <a:r>
              <a:rPr lang="pt-BR" sz="3600" dirty="0"/>
              <a:t> para que cada aluno/aluna possa </a:t>
            </a:r>
            <a:r>
              <a:rPr lang="pt-BR" sz="3600" b="1" dirty="0">
                <a:solidFill>
                  <a:srgbClr val="FF0000"/>
                </a:solidFill>
              </a:rPr>
              <a:t>entender e antecipar </a:t>
            </a:r>
            <a:r>
              <a:rPr lang="pt-BR" sz="3600" dirty="0"/>
              <a:t>os desenvolvimentos futuros que irão influenciar a organização de empresas e do trabalho e, consequentemente, o seu projeto profissional e pessoal.</a:t>
            </a:r>
          </a:p>
          <a:p>
            <a:endParaRPr lang="pt-BR" sz="3600" dirty="0"/>
          </a:p>
          <a:p>
            <a:r>
              <a:rPr lang="pt-BR" sz="3600" dirty="0"/>
              <a:t>“A única vantagem competitiva sustentável é a capacidade de aprender mais depressa que os outros” (Arie de </a:t>
            </a:r>
            <a:r>
              <a:rPr lang="pt-BR" sz="3600" dirty="0" err="1"/>
              <a:t>Geus</a:t>
            </a:r>
            <a:r>
              <a:rPr lang="pt-BR" sz="3600" dirty="0"/>
              <a:t>, CEO da Shell em 1988)</a:t>
            </a:r>
          </a:p>
        </p:txBody>
      </p:sp>
    </p:spTree>
    <p:extLst>
      <p:ext uri="{BB962C8B-B14F-4D97-AF65-F5344CB8AC3E}">
        <p14:creationId xmlns:p14="http://schemas.microsoft.com/office/powerpoint/2010/main" val="1801631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00994"/>
          </a:xfrm>
        </p:spPr>
        <p:txBody>
          <a:bodyPr>
            <a:normAutofit fontScale="90000"/>
          </a:bodyPr>
          <a:lstStyle/>
          <a:p>
            <a:pPr algn="ctr"/>
            <a:r>
              <a:rPr lang="pt-BR" sz="2800" b="1" dirty="0"/>
              <a:t>Cronograma da disciplina</a:t>
            </a:r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5446176"/>
              </p:ext>
            </p:extLst>
          </p:nvPr>
        </p:nvGraphicFramePr>
        <p:xfrm>
          <a:off x="667266" y="1213938"/>
          <a:ext cx="10997512" cy="32410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025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9814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8739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02973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619633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2916194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906162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680766"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 e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3 a 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9 e 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11 e 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14 a 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23 a 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31 e 32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531648">
                <a:tc>
                  <a:txBody>
                    <a:bodyPr/>
                    <a:lstStyle/>
                    <a:p>
                      <a:endParaRPr lang="pt-BR" dirty="0"/>
                    </a:p>
                    <a:p>
                      <a:endParaRPr lang="pt-BR" dirty="0"/>
                    </a:p>
                    <a:p>
                      <a:pPr algn="ctr"/>
                      <a:r>
                        <a:rPr lang="pt-BR" dirty="0" err="1"/>
                        <a:t>Apre</a:t>
                      </a:r>
                      <a:endParaRPr lang="pt-BR" dirty="0"/>
                    </a:p>
                    <a:p>
                      <a:pPr algn="ctr"/>
                      <a:r>
                        <a:rPr lang="pt-BR" dirty="0"/>
                        <a:t>senta</a:t>
                      </a:r>
                    </a:p>
                    <a:p>
                      <a:pPr algn="ctr"/>
                      <a:r>
                        <a:rPr lang="pt-BR" dirty="0" err="1"/>
                        <a:t>ção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Os</a:t>
                      </a:r>
                      <a:r>
                        <a:rPr lang="pt-BR" baseline="0" dirty="0"/>
                        <a:t> modelos </a:t>
                      </a:r>
                      <a:r>
                        <a:rPr lang="pt-BR" baseline="0" dirty="0" smtClean="0"/>
                        <a:t>básicos</a:t>
                      </a:r>
                      <a:endParaRPr lang="pt-BR" baseline="0" dirty="0"/>
                    </a:p>
                    <a:p>
                      <a:pPr algn="ctr"/>
                      <a:r>
                        <a:rPr lang="pt-BR" baseline="0" dirty="0"/>
                        <a:t>de organização do trabalho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Globaliza</a:t>
                      </a:r>
                    </a:p>
                    <a:p>
                      <a:pPr algn="ctr"/>
                      <a:r>
                        <a:rPr lang="pt-BR" dirty="0" err="1"/>
                        <a:t>ção</a:t>
                      </a:r>
                      <a:r>
                        <a:rPr lang="pt-BR" dirty="0"/>
                        <a:t> e trabalho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Organização</a:t>
                      </a:r>
                      <a:r>
                        <a:rPr lang="pt-BR" baseline="0" dirty="0"/>
                        <a:t> do trabalho no Brasil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O trabalho</a:t>
                      </a:r>
                      <a:r>
                        <a:rPr lang="pt-BR" baseline="0" dirty="0"/>
                        <a:t> no futuro: o t</a:t>
                      </a:r>
                      <a:r>
                        <a:rPr lang="pt-BR" dirty="0"/>
                        <a:t>rabalho</a:t>
                      </a:r>
                      <a:r>
                        <a:rPr lang="pt-BR" baseline="0" dirty="0"/>
                        <a:t> na era digital</a:t>
                      </a:r>
                    </a:p>
                    <a:p>
                      <a:endParaRPr lang="pt-BR" baseline="0" dirty="0"/>
                    </a:p>
                    <a:p>
                      <a:r>
                        <a:rPr lang="pt-BR" baseline="0" dirty="0"/>
                        <a:t>Livros</a:t>
                      </a:r>
                    </a:p>
                    <a:p>
                      <a:r>
                        <a:rPr lang="pt-BR" baseline="0" dirty="0"/>
                        <a:t>Relatórios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pt-BR" baseline="0" dirty="0"/>
                        <a:t>de instituições internacionais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pt-BR" baseline="0" dirty="0"/>
                        <a:t>de consultorias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Apresentação de </a:t>
                      </a:r>
                      <a:r>
                        <a:rPr lang="pt-BR" u="sng" dirty="0"/>
                        <a:t>trabalhos em grupo</a:t>
                      </a:r>
                      <a:r>
                        <a:rPr lang="pt-BR" dirty="0"/>
                        <a:t> sobre:</a:t>
                      </a:r>
                      <a:r>
                        <a:rPr lang="pt-BR" baseline="0" dirty="0"/>
                        <a:t> </a:t>
                      </a:r>
                    </a:p>
                    <a:p>
                      <a:r>
                        <a:rPr lang="pt-BR" baseline="0" dirty="0"/>
                        <a:t>“O trabalho hoje e o futuro do trabalho: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pt-BR" baseline="0" dirty="0"/>
                        <a:t>na indústria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pt-BR" baseline="0" dirty="0"/>
                        <a:t>nos bancos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pt-BR" baseline="0" dirty="0"/>
                        <a:t>nas consultorias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pt-BR" baseline="0" dirty="0"/>
                        <a:t>nas </a:t>
                      </a:r>
                      <a:r>
                        <a:rPr lang="pt-BR" baseline="0" dirty="0" err="1"/>
                        <a:t>start-ups</a:t>
                      </a:r>
                      <a:endParaRPr lang="pt-BR" baseline="0" dirty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pt-BR" baseline="0" dirty="0"/>
                        <a:t>...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Provas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2685535" y="4942703"/>
            <a:ext cx="2374111" cy="1200329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pt-BR" dirty="0"/>
              <a:t>Entrega 1</a:t>
            </a:r>
          </a:p>
          <a:p>
            <a:r>
              <a:rPr lang="pt-BR" dirty="0"/>
              <a:t>O que propõem as </a:t>
            </a:r>
          </a:p>
          <a:p>
            <a:r>
              <a:rPr lang="pt-BR" dirty="0"/>
              <a:t>teorias de organização </a:t>
            </a:r>
          </a:p>
          <a:p>
            <a:r>
              <a:rPr lang="pt-BR" dirty="0"/>
              <a:t>do trabalho existentes?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6874473" y="4633776"/>
            <a:ext cx="3382849" cy="203132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pt-BR" dirty="0"/>
              <a:t>Entrega 2</a:t>
            </a:r>
          </a:p>
          <a:p>
            <a:r>
              <a:rPr lang="pt-BR" dirty="0"/>
              <a:t>Como é que eu vou me </a:t>
            </a:r>
          </a:p>
          <a:p>
            <a:r>
              <a:rPr lang="pt-BR" dirty="0"/>
              <a:t>capacitar para predizer e </a:t>
            </a:r>
          </a:p>
          <a:p>
            <a:r>
              <a:rPr lang="pt-BR" dirty="0"/>
              <a:t>antecipar o futuro do trabalho?</a:t>
            </a:r>
          </a:p>
          <a:p>
            <a:r>
              <a:rPr lang="pt-BR" dirty="0"/>
              <a:t>Como é que eu estou entendendo</a:t>
            </a:r>
          </a:p>
          <a:p>
            <a:r>
              <a:rPr lang="pt-BR" dirty="0"/>
              <a:t>esse quadro no momento atual?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41616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290983"/>
            <a:ext cx="10515600" cy="524561"/>
          </a:xfrm>
        </p:spPr>
        <p:txBody>
          <a:bodyPr>
            <a:normAutofit fontScale="90000"/>
          </a:bodyPr>
          <a:lstStyle/>
          <a:p>
            <a:pPr algn="ctr"/>
            <a:r>
              <a:rPr lang="pt-BR" b="1" dirty="0"/>
              <a:t>Leituras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27222" y="873206"/>
            <a:ext cx="10826578" cy="5725301"/>
          </a:xfrm>
        </p:spPr>
        <p:txBody>
          <a:bodyPr>
            <a:normAutofit/>
          </a:bodyPr>
          <a:lstStyle/>
          <a:p>
            <a:r>
              <a:rPr lang="pt-BR" dirty="0"/>
              <a:t>Livros</a:t>
            </a:r>
          </a:p>
          <a:p>
            <a:pPr lvl="1"/>
            <a:r>
              <a:rPr lang="pt-BR" dirty="0"/>
              <a:t>“Máquinas preditivas: a simples economia da inteligência artificial” por </a:t>
            </a:r>
            <a:r>
              <a:rPr lang="pt-BR" dirty="0" err="1"/>
              <a:t>Agrawal</a:t>
            </a:r>
            <a:r>
              <a:rPr lang="pt-BR" dirty="0"/>
              <a:t>, </a:t>
            </a:r>
            <a:r>
              <a:rPr lang="pt-BR" dirty="0" err="1"/>
              <a:t>Gans</a:t>
            </a:r>
            <a:r>
              <a:rPr lang="pt-BR" dirty="0"/>
              <a:t> e </a:t>
            </a:r>
            <a:r>
              <a:rPr lang="pt-BR" dirty="0" err="1"/>
              <a:t>Goldfarb</a:t>
            </a:r>
            <a:r>
              <a:rPr lang="pt-BR" dirty="0"/>
              <a:t>, Alta Books, 2019</a:t>
            </a:r>
          </a:p>
          <a:p>
            <a:pPr lvl="1"/>
            <a:r>
              <a:rPr lang="pt-BR" dirty="0"/>
              <a:t>“O </a:t>
            </a:r>
            <a:r>
              <a:rPr lang="pt-BR" dirty="0" err="1"/>
              <a:t>fuzzy</a:t>
            </a:r>
            <a:r>
              <a:rPr lang="pt-BR" dirty="0"/>
              <a:t> e o </a:t>
            </a:r>
            <a:r>
              <a:rPr lang="pt-BR" dirty="0" err="1"/>
              <a:t>techie</a:t>
            </a:r>
            <a:r>
              <a:rPr lang="pt-BR" dirty="0"/>
              <a:t>: porque as ciências humanas vão dominar o mundo digital?” por Scott </a:t>
            </a:r>
            <a:r>
              <a:rPr lang="pt-BR" dirty="0" err="1"/>
              <a:t>Hartley</a:t>
            </a:r>
            <a:r>
              <a:rPr lang="pt-BR" dirty="0"/>
              <a:t>, BEI, 2018</a:t>
            </a:r>
          </a:p>
          <a:p>
            <a:pPr lvl="1"/>
            <a:r>
              <a:rPr lang="pt-BR" dirty="0"/>
              <a:t>“Transformação digital: repensando seu negócio na era digital” por David Rogers, </a:t>
            </a:r>
            <a:r>
              <a:rPr lang="pt-BR" dirty="0" smtClean="0"/>
              <a:t>Autêntica, </a:t>
            </a:r>
            <a:r>
              <a:rPr lang="pt-BR" dirty="0"/>
              <a:t>2017</a:t>
            </a:r>
          </a:p>
          <a:p>
            <a:pPr marL="457200" lvl="1" indent="0">
              <a:buNone/>
            </a:pPr>
            <a:endParaRPr lang="pt-BR" dirty="0"/>
          </a:p>
          <a:p>
            <a:pPr marL="457200" lvl="1" indent="0">
              <a:buNone/>
            </a:pPr>
            <a:r>
              <a:rPr lang="pt-BR" dirty="0"/>
              <a:t>Relatórios</a:t>
            </a:r>
          </a:p>
          <a:p>
            <a:pPr marL="457200" lvl="1" indent="0">
              <a:buNone/>
            </a:pPr>
            <a:endParaRPr lang="pt-BR" dirty="0"/>
          </a:p>
          <a:p>
            <a:pPr marL="457200" lvl="1" indent="0">
              <a:buNone/>
            </a:pPr>
            <a:r>
              <a:rPr lang="pt-BR" dirty="0"/>
              <a:t>“</a:t>
            </a:r>
            <a:r>
              <a:rPr lang="pt-BR" dirty="0" err="1"/>
              <a:t>Readiness</a:t>
            </a:r>
            <a:r>
              <a:rPr lang="pt-BR" dirty="0"/>
              <a:t> for </a:t>
            </a:r>
            <a:r>
              <a:rPr lang="pt-BR" dirty="0" err="1"/>
              <a:t>the</a:t>
            </a:r>
            <a:r>
              <a:rPr lang="pt-BR" dirty="0"/>
              <a:t> future </a:t>
            </a:r>
            <a:r>
              <a:rPr lang="pt-BR" dirty="0" err="1"/>
              <a:t>of</a:t>
            </a:r>
            <a:r>
              <a:rPr lang="pt-BR" dirty="0"/>
              <a:t> </a:t>
            </a:r>
            <a:r>
              <a:rPr lang="pt-BR" dirty="0" err="1"/>
              <a:t>production</a:t>
            </a:r>
            <a:r>
              <a:rPr lang="pt-BR" dirty="0"/>
              <a:t>”, World </a:t>
            </a:r>
            <a:r>
              <a:rPr lang="pt-BR" dirty="0" err="1"/>
              <a:t>Economic</a:t>
            </a:r>
            <a:r>
              <a:rPr lang="pt-BR" dirty="0"/>
              <a:t> </a:t>
            </a:r>
            <a:r>
              <a:rPr lang="pt-BR" dirty="0" err="1"/>
              <a:t>Forum</a:t>
            </a:r>
            <a:r>
              <a:rPr lang="pt-BR" dirty="0"/>
              <a:t>, 2018</a:t>
            </a:r>
          </a:p>
          <a:p>
            <a:pPr marL="457200" lvl="1" indent="0">
              <a:buNone/>
            </a:pPr>
            <a:r>
              <a:rPr lang="pt-BR" dirty="0"/>
              <a:t>“The </a:t>
            </a:r>
            <a:r>
              <a:rPr lang="pt-BR" dirty="0" err="1"/>
              <a:t>next</a:t>
            </a:r>
            <a:r>
              <a:rPr lang="pt-BR" dirty="0"/>
              <a:t> </a:t>
            </a:r>
            <a:r>
              <a:rPr lang="pt-BR" dirty="0" err="1"/>
              <a:t>production</a:t>
            </a:r>
            <a:r>
              <a:rPr lang="pt-BR" dirty="0"/>
              <a:t> </a:t>
            </a:r>
            <a:r>
              <a:rPr lang="pt-BR" dirty="0" err="1"/>
              <a:t>revolution</a:t>
            </a:r>
            <a:r>
              <a:rPr lang="pt-BR" dirty="0"/>
              <a:t>”, OECD, 2017</a:t>
            </a:r>
          </a:p>
          <a:p>
            <a:pPr marL="457200" lvl="1" indent="0">
              <a:buNone/>
            </a:pPr>
            <a:r>
              <a:rPr lang="pt-BR" dirty="0"/>
              <a:t>“Industry 4.0 </a:t>
            </a:r>
            <a:r>
              <a:rPr lang="pt-BR" dirty="0" err="1"/>
              <a:t>Maturity</a:t>
            </a:r>
            <a:r>
              <a:rPr lang="pt-BR" dirty="0"/>
              <a:t> Level”, </a:t>
            </a:r>
            <a:r>
              <a:rPr lang="pt-BR" dirty="0" err="1" smtClean="0"/>
              <a:t>Acatech</a:t>
            </a:r>
            <a:r>
              <a:rPr lang="pt-BR" dirty="0" smtClean="0"/>
              <a:t>, </a:t>
            </a:r>
            <a:r>
              <a:rPr lang="pt-BR" dirty="0"/>
              <a:t>Academia de Tecnologia da Alemanha, 2016</a:t>
            </a:r>
          </a:p>
        </p:txBody>
      </p:sp>
    </p:spTree>
    <p:extLst>
      <p:ext uri="{BB962C8B-B14F-4D97-AF65-F5344CB8AC3E}">
        <p14:creationId xmlns:p14="http://schemas.microsoft.com/office/powerpoint/2010/main" val="41218925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339766"/>
            <a:ext cx="9144000" cy="566394"/>
          </a:xfrm>
        </p:spPr>
        <p:txBody>
          <a:bodyPr>
            <a:normAutofit/>
          </a:bodyPr>
          <a:lstStyle/>
          <a:p>
            <a:r>
              <a:rPr lang="pt-BR" sz="3200" dirty="0"/>
              <a:t>A evolução dos modos de organizar o trabalho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626076" y="922637"/>
            <a:ext cx="296562" cy="5478423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sz="1400" dirty="0" err="1"/>
              <a:t>Arteanato</a:t>
            </a:r>
            <a:endParaRPr lang="pt-BR" sz="1400" dirty="0"/>
          </a:p>
          <a:p>
            <a:r>
              <a:rPr lang="pt-BR" sz="1400" dirty="0"/>
              <a:t>- Mestre</a:t>
            </a:r>
          </a:p>
          <a:p>
            <a:r>
              <a:rPr lang="pt-BR" sz="1400" dirty="0"/>
              <a:t>-aprendi</a:t>
            </a:r>
          </a:p>
          <a:p>
            <a:r>
              <a:rPr lang="pt-BR" sz="1400" dirty="0"/>
              <a:t>z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1812324" y="2265405"/>
            <a:ext cx="959712" cy="738664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1400" dirty="0"/>
              <a:t>Modelo taylorista</a:t>
            </a:r>
          </a:p>
          <a:p>
            <a:pPr algn="ctr"/>
            <a:r>
              <a:rPr lang="pt-BR" sz="1400" dirty="0"/>
              <a:t>- fordista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1087395" y="1178011"/>
            <a:ext cx="83202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/>
              <a:t>Grande empresa</a:t>
            </a:r>
          </a:p>
          <a:p>
            <a:r>
              <a:rPr lang="pt-BR" sz="1400" dirty="0"/>
              <a:t>- escala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2566084" y="3101547"/>
            <a:ext cx="1437503" cy="52322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1400" dirty="0"/>
              <a:t>Enriquecimento de cargos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1997680" y="3842939"/>
            <a:ext cx="8814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/>
              <a:t>Escola de Relações Humanas</a:t>
            </a:r>
          </a:p>
        </p:txBody>
      </p:sp>
      <p:sp>
        <p:nvSpPr>
          <p:cNvPr id="9" name="CaixaDeTexto 8"/>
          <p:cNvSpPr txBox="1"/>
          <p:nvPr/>
        </p:nvSpPr>
        <p:spPr>
          <a:xfrm>
            <a:off x="3476375" y="3822355"/>
            <a:ext cx="1252145" cy="52322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1400" dirty="0"/>
              <a:t>Grupos </a:t>
            </a:r>
            <a:r>
              <a:rPr lang="pt-BR" sz="1400" dirty="0" err="1"/>
              <a:t>semi-autônomos</a:t>
            </a:r>
            <a:endParaRPr lang="pt-BR" sz="1400" dirty="0"/>
          </a:p>
        </p:txBody>
      </p:sp>
      <p:sp>
        <p:nvSpPr>
          <p:cNvPr id="10" name="CaixaDeTexto 9"/>
          <p:cNvSpPr txBox="1"/>
          <p:nvPr/>
        </p:nvSpPr>
        <p:spPr>
          <a:xfrm>
            <a:off x="5205886" y="1781542"/>
            <a:ext cx="498021" cy="332398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sz="1400" dirty="0"/>
              <a:t>L</a:t>
            </a:r>
          </a:p>
          <a:p>
            <a:r>
              <a:rPr lang="pt-BR" sz="1400" dirty="0"/>
              <a:t>E</a:t>
            </a:r>
          </a:p>
          <a:p>
            <a:r>
              <a:rPr lang="pt-BR" sz="1400" dirty="0"/>
              <a:t>A</a:t>
            </a:r>
          </a:p>
          <a:p>
            <a:r>
              <a:rPr lang="pt-BR" sz="1400" dirty="0"/>
              <a:t>N</a:t>
            </a:r>
          </a:p>
          <a:p>
            <a:endParaRPr lang="pt-BR" sz="1400" dirty="0"/>
          </a:p>
          <a:p>
            <a:r>
              <a:rPr lang="pt-BR" sz="1400" dirty="0"/>
              <a:t>P</a:t>
            </a:r>
          </a:p>
          <a:p>
            <a:r>
              <a:rPr lang="pt-BR" sz="1400" dirty="0"/>
              <a:t>R</a:t>
            </a:r>
          </a:p>
          <a:p>
            <a:r>
              <a:rPr lang="pt-BR" sz="1400" dirty="0"/>
              <a:t>O</a:t>
            </a:r>
          </a:p>
          <a:p>
            <a:r>
              <a:rPr lang="pt-BR" sz="1400" dirty="0"/>
              <a:t>D</a:t>
            </a:r>
          </a:p>
          <a:p>
            <a:r>
              <a:rPr lang="pt-BR" sz="1400" dirty="0"/>
              <a:t>U</a:t>
            </a:r>
          </a:p>
          <a:p>
            <a:r>
              <a:rPr lang="pt-BR" sz="1400" dirty="0"/>
              <a:t>C</a:t>
            </a:r>
          </a:p>
          <a:p>
            <a:r>
              <a:rPr lang="pt-BR" sz="1400" dirty="0"/>
              <a:t>T</a:t>
            </a:r>
          </a:p>
          <a:p>
            <a:r>
              <a:rPr lang="pt-BR" sz="1400" dirty="0"/>
              <a:t>I</a:t>
            </a:r>
          </a:p>
          <a:p>
            <a:r>
              <a:rPr lang="pt-BR" sz="1400" dirty="0"/>
              <a:t>O</a:t>
            </a:r>
          </a:p>
          <a:p>
            <a:r>
              <a:rPr lang="pt-BR" sz="1400" dirty="0"/>
              <a:t>N</a:t>
            </a:r>
          </a:p>
        </p:txBody>
      </p:sp>
      <p:sp>
        <p:nvSpPr>
          <p:cNvPr id="12" name="CaixaDeTexto 11"/>
          <p:cNvSpPr txBox="1"/>
          <p:nvPr/>
        </p:nvSpPr>
        <p:spPr>
          <a:xfrm>
            <a:off x="6252519" y="2727431"/>
            <a:ext cx="232704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dirty="0"/>
              <a:t>Globalização/</a:t>
            </a:r>
            <a:r>
              <a:rPr lang="pt-BR" sz="1400" dirty="0" err="1"/>
              <a:t>desglobalização</a:t>
            </a:r>
            <a:endParaRPr lang="pt-BR" sz="1400" dirty="0"/>
          </a:p>
        </p:txBody>
      </p:sp>
      <p:sp>
        <p:nvSpPr>
          <p:cNvPr id="13" name="CaixaDeTexto 12"/>
          <p:cNvSpPr txBox="1"/>
          <p:nvPr/>
        </p:nvSpPr>
        <p:spPr>
          <a:xfrm>
            <a:off x="6215446" y="1858334"/>
            <a:ext cx="32880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/>
              <a:t>Digitalização/</a:t>
            </a:r>
            <a:r>
              <a:rPr lang="pt-BR" sz="2400" b="1" dirty="0" err="1"/>
              <a:t>digitização</a:t>
            </a:r>
            <a:endParaRPr lang="pt-BR" sz="2400" b="1" dirty="0"/>
          </a:p>
        </p:txBody>
      </p:sp>
      <p:sp>
        <p:nvSpPr>
          <p:cNvPr id="14" name="CaixaDeTexto 13"/>
          <p:cNvSpPr txBox="1"/>
          <p:nvPr/>
        </p:nvSpPr>
        <p:spPr>
          <a:xfrm>
            <a:off x="6236043" y="3452352"/>
            <a:ext cx="33471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dirty="0"/>
              <a:t>Mudanças sociais – envelhecimento</a:t>
            </a:r>
          </a:p>
          <a:p>
            <a:r>
              <a:rPr lang="pt-BR" sz="1400" dirty="0" smtClean="0"/>
              <a:t>gênero</a:t>
            </a:r>
            <a:r>
              <a:rPr lang="pt-BR" sz="1400" dirty="0"/>
              <a:t>, responsabilidade social corporativa</a:t>
            </a:r>
          </a:p>
        </p:txBody>
      </p:sp>
      <p:sp>
        <p:nvSpPr>
          <p:cNvPr id="19" name="CaixaDeTexto 18"/>
          <p:cNvSpPr txBox="1"/>
          <p:nvPr/>
        </p:nvSpPr>
        <p:spPr>
          <a:xfrm>
            <a:off x="10268437" y="1503406"/>
            <a:ext cx="296562" cy="3046988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sz="2400" b="1" dirty="0"/>
              <a:t>???????</a:t>
            </a:r>
          </a:p>
          <a:p>
            <a:r>
              <a:rPr lang="pt-BR" sz="2400" b="1" dirty="0"/>
              <a:t>?</a:t>
            </a:r>
            <a:endParaRPr lang="pt-BR" sz="1400" dirty="0"/>
          </a:p>
        </p:txBody>
      </p:sp>
      <p:sp>
        <p:nvSpPr>
          <p:cNvPr id="20" name="Chave direita 19"/>
          <p:cNvSpPr/>
          <p:nvPr/>
        </p:nvSpPr>
        <p:spPr>
          <a:xfrm rot="5400000">
            <a:off x="7967311" y="2886037"/>
            <a:ext cx="410824" cy="4504883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1" name="Chave direita 20"/>
          <p:cNvSpPr/>
          <p:nvPr/>
        </p:nvSpPr>
        <p:spPr>
          <a:xfrm rot="5400000">
            <a:off x="2958628" y="3149734"/>
            <a:ext cx="439657" cy="3948651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5" name="CaixaDeTexto 24"/>
          <p:cNvSpPr txBox="1"/>
          <p:nvPr/>
        </p:nvSpPr>
        <p:spPr>
          <a:xfrm>
            <a:off x="1639330" y="4821852"/>
            <a:ext cx="29216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dirty="0"/>
              <a:t>Mercado produtor: demanda &gt; oferta</a:t>
            </a:r>
          </a:p>
        </p:txBody>
      </p:sp>
      <p:sp>
        <p:nvSpPr>
          <p:cNvPr id="26" name="CaixaDeTexto 25"/>
          <p:cNvSpPr txBox="1"/>
          <p:nvPr/>
        </p:nvSpPr>
        <p:spPr>
          <a:xfrm>
            <a:off x="5853349" y="4858919"/>
            <a:ext cx="47002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/>
              <a:t>Mercado consumidor: demanda &lt; oferta -&gt; </a:t>
            </a:r>
            <a:r>
              <a:rPr lang="pt-BR" sz="1400" dirty="0" smtClean="0"/>
              <a:t>maior </a:t>
            </a:r>
            <a:r>
              <a:rPr lang="pt-BR" sz="1400" b="1" dirty="0" smtClean="0"/>
              <a:t>competição</a:t>
            </a:r>
            <a:endParaRPr lang="pt-BR" sz="1400" b="1" dirty="0"/>
          </a:p>
        </p:txBody>
      </p:sp>
      <p:sp>
        <p:nvSpPr>
          <p:cNvPr id="27" name="CaixaDeTexto 26"/>
          <p:cNvSpPr txBox="1"/>
          <p:nvPr/>
        </p:nvSpPr>
        <p:spPr>
          <a:xfrm>
            <a:off x="4263089" y="2244811"/>
            <a:ext cx="1007165" cy="738664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1400" dirty="0"/>
              <a:t>Modelo japonês de</a:t>
            </a:r>
          </a:p>
          <a:p>
            <a:pPr algn="ctr"/>
            <a:r>
              <a:rPr lang="pt-BR" sz="1400" dirty="0"/>
              <a:t>produção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2660822" y="5519351"/>
            <a:ext cx="1145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EMPREGO</a:t>
            </a:r>
          </a:p>
        </p:txBody>
      </p:sp>
      <p:sp>
        <p:nvSpPr>
          <p:cNvPr id="23" name="CaixaDeTexto 22"/>
          <p:cNvSpPr txBox="1"/>
          <p:nvPr/>
        </p:nvSpPr>
        <p:spPr>
          <a:xfrm>
            <a:off x="5504715" y="5511110"/>
            <a:ext cx="4920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EMPREGABILIDADE: aprendizagem por toda a vida</a:t>
            </a:r>
          </a:p>
        </p:txBody>
      </p:sp>
      <p:sp>
        <p:nvSpPr>
          <p:cNvPr id="28" name="CaixaDeTexto 27"/>
          <p:cNvSpPr txBox="1"/>
          <p:nvPr/>
        </p:nvSpPr>
        <p:spPr>
          <a:xfrm>
            <a:off x="3089191" y="5997142"/>
            <a:ext cx="12784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GERAÇÃO X</a:t>
            </a:r>
          </a:p>
        </p:txBody>
      </p:sp>
      <p:sp>
        <p:nvSpPr>
          <p:cNvPr id="29" name="CaixaDeTexto 28"/>
          <p:cNvSpPr txBox="1"/>
          <p:nvPr/>
        </p:nvSpPr>
        <p:spPr>
          <a:xfrm>
            <a:off x="5523469" y="5993020"/>
            <a:ext cx="12784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GERAÇÃO Y</a:t>
            </a:r>
          </a:p>
        </p:txBody>
      </p:sp>
      <p:sp>
        <p:nvSpPr>
          <p:cNvPr id="30" name="CaixaDeTexto 29"/>
          <p:cNvSpPr txBox="1"/>
          <p:nvPr/>
        </p:nvSpPr>
        <p:spPr>
          <a:xfrm>
            <a:off x="9284030" y="5972429"/>
            <a:ext cx="12784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GERAÇÃO Z</a:t>
            </a:r>
          </a:p>
        </p:txBody>
      </p:sp>
      <p:cxnSp>
        <p:nvCxnSpPr>
          <p:cNvPr id="32" name="Conector de seta reta 31"/>
          <p:cNvCxnSpPr>
            <a:stCxn id="3" idx="3"/>
            <a:endCxn id="23" idx="1"/>
          </p:cNvCxnSpPr>
          <p:nvPr/>
        </p:nvCxnSpPr>
        <p:spPr>
          <a:xfrm flipV="1">
            <a:off x="3806200" y="5695776"/>
            <a:ext cx="1698515" cy="824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ector de seta reta 32"/>
          <p:cNvCxnSpPr>
            <a:stCxn id="28" idx="3"/>
            <a:endCxn id="29" idx="1"/>
          </p:cNvCxnSpPr>
          <p:nvPr/>
        </p:nvCxnSpPr>
        <p:spPr>
          <a:xfrm flipV="1">
            <a:off x="4367683" y="6177686"/>
            <a:ext cx="1155786" cy="4122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ector de seta reta 35"/>
          <p:cNvCxnSpPr>
            <a:stCxn id="29" idx="3"/>
            <a:endCxn id="30" idx="1"/>
          </p:cNvCxnSpPr>
          <p:nvPr/>
        </p:nvCxnSpPr>
        <p:spPr>
          <a:xfrm flipV="1">
            <a:off x="6801961" y="6157095"/>
            <a:ext cx="2482069" cy="2059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1193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339766"/>
            <a:ext cx="9144000" cy="566394"/>
          </a:xfrm>
        </p:spPr>
        <p:txBody>
          <a:bodyPr>
            <a:normAutofit/>
          </a:bodyPr>
          <a:lstStyle/>
          <a:p>
            <a:r>
              <a:rPr lang="pt-BR" sz="3200" dirty="0"/>
              <a:t>A evolução dos modos de organizar o trabalho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626076" y="922637"/>
            <a:ext cx="296562" cy="5478423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sz="1400" dirty="0" err="1"/>
              <a:t>Arteanato</a:t>
            </a:r>
            <a:endParaRPr lang="pt-BR" sz="1400" dirty="0"/>
          </a:p>
          <a:p>
            <a:r>
              <a:rPr lang="pt-BR" sz="1400" dirty="0"/>
              <a:t>- Mestre</a:t>
            </a:r>
          </a:p>
          <a:p>
            <a:r>
              <a:rPr lang="pt-BR" sz="1400" dirty="0"/>
              <a:t>-aprendi</a:t>
            </a:r>
          </a:p>
          <a:p>
            <a:r>
              <a:rPr lang="pt-BR" sz="1400" dirty="0"/>
              <a:t>z</a:t>
            </a:r>
          </a:p>
        </p:txBody>
      </p:sp>
    </p:spTree>
    <p:extLst>
      <p:ext uri="{BB962C8B-B14F-4D97-AF65-F5344CB8AC3E}">
        <p14:creationId xmlns:p14="http://schemas.microsoft.com/office/powerpoint/2010/main" val="1854676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339766"/>
            <a:ext cx="9144000" cy="566394"/>
          </a:xfrm>
        </p:spPr>
        <p:txBody>
          <a:bodyPr>
            <a:normAutofit/>
          </a:bodyPr>
          <a:lstStyle/>
          <a:p>
            <a:r>
              <a:rPr lang="pt-BR" sz="3200" dirty="0"/>
              <a:t>A evolução dos modos de organizar o trabalho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626076" y="922637"/>
            <a:ext cx="296562" cy="5478423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sz="1400" dirty="0" err="1"/>
              <a:t>Arteanato</a:t>
            </a:r>
            <a:endParaRPr lang="pt-BR" sz="1400" dirty="0"/>
          </a:p>
          <a:p>
            <a:r>
              <a:rPr lang="pt-BR" sz="1400" dirty="0"/>
              <a:t>- Mestre</a:t>
            </a:r>
          </a:p>
          <a:p>
            <a:r>
              <a:rPr lang="pt-BR" sz="1400" dirty="0"/>
              <a:t>-aprendi</a:t>
            </a:r>
          </a:p>
          <a:p>
            <a:r>
              <a:rPr lang="pt-BR" sz="1400" dirty="0"/>
              <a:t>z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1812324" y="2265405"/>
            <a:ext cx="959712" cy="738664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sz="1400" dirty="0"/>
              <a:t>Modelo taylorista</a:t>
            </a:r>
          </a:p>
          <a:p>
            <a:r>
              <a:rPr lang="pt-BR" sz="1400" dirty="0"/>
              <a:t>- fordista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1087395" y="1178011"/>
            <a:ext cx="90277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dirty="0" err="1" smtClean="0"/>
              <a:t>Revol</a:t>
            </a:r>
            <a:r>
              <a:rPr lang="pt-BR" sz="1400" dirty="0" smtClean="0"/>
              <a:t>. </a:t>
            </a:r>
            <a:r>
              <a:rPr lang="pt-BR" sz="1400" dirty="0" err="1" smtClean="0"/>
              <a:t>IndustrialGrande</a:t>
            </a:r>
            <a:r>
              <a:rPr lang="pt-BR" sz="1400" dirty="0" smtClean="0"/>
              <a:t> </a:t>
            </a:r>
            <a:r>
              <a:rPr lang="pt-BR" sz="1400" dirty="0"/>
              <a:t>empresa</a:t>
            </a:r>
          </a:p>
          <a:p>
            <a:pPr algn="ctr"/>
            <a:r>
              <a:rPr lang="pt-BR" sz="1400" dirty="0"/>
              <a:t>- escala</a:t>
            </a:r>
          </a:p>
        </p:txBody>
      </p:sp>
    </p:spTree>
    <p:extLst>
      <p:ext uri="{BB962C8B-B14F-4D97-AF65-F5344CB8AC3E}">
        <p14:creationId xmlns:p14="http://schemas.microsoft.com/office/powerpoint/2010/main" val="1885605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339766"/>
            <a:ext cx="9144000" cy="566394"/>
          </a:xfrm>
        </p:spPr>
        <p:txBody>
          <a:bodyPr>
            <a:normAutofit/>
          </a:bodyPr>
          <a:lstStyle/>
          <a:p>
            <a:r>
              <a:rPr lang="pt-BR" sz="3200" dirty="0"/>
              <a:t>A evolução dos modos de organizar o trabalho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626076" y="922637"/>
            <a:ext cx="296562" cy="5478423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sz="1400" dirty="0" err="1"/>
              <a:t>Arteanato</a:t>
            </a:r>
            <a:endParaRPr lang="pt-BR" sz="1400" dirty="0"/>
          </a:p>
          <a:p>
            <a:r>
              <a:rPr lang="pt-BR" sz="1400" dirty="0"/>
              <a:t>- Mestre</a:t>
            </a:r>
          </a:p>
          <a:p>
            <a:r>
              <a:rPr lang="pt-BR" sz="1400" dirty="0"/>
              <a:t>-aprendi</a:t>
            </a:r>
          </a:p>
          <a:p>
            <a:r>
              <a:rPr lang="pt-BR" sz="1400" dirty="0"/>
              <a:t>z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1812324" y="2265405"/>
            <a:ext cx="959712" cy="738664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sz="1400" dirty="0"/>
              <a:t>Modelo taylorista</a:t>
            </a:r>
          </a:p>
          <a:p>
            <a:r>
              <a:rPr lang="pt-BR" sz="1400" dirty="0"/>
              <a:t>- fordista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1087395" y="1178011"/>
            <a:ext cx="83202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/>
              <a:t>Grande empresa</a:t>
            </a:r>
          </a:p>
          <a:p>
            <a:r>
              <a:rPr lang="pt-BR" sz="1400" dirty="0"/>
              <a:t>- escala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2566084" y="3101547"/>
            <a:ext cx="1437503" cy="52322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sz="1400" dirty="0"/>
              <a:t>Enriquecimento de cargos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1997680" y="3842939"/>
            <a:ext cx="8814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/>
              <a:t>Escola de Relações Humanas</a:t>
            </a:r>
          </a:p>
        </p:txBody>
      </p:sp>
    </p:spTree>
    <p:extLst>
      <p:ext uri="{BB962C8B-B14F-4D97-AF65-F5344CB8AC3E}">
        <p14:creationId xmlns:p14="http://schemas.microsoft.com/office/powerpoint/2010/main" val="288235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339766"/>
            <a:ext cx="9144000" cy="566394"/>
          </a:xfrm>
        </p:spPr>
        <p:txBody>
          <a:bodyPr>
            <a:normAutofit/>
          </a:bodyPr>
          <a:lstStyle/>
          <a:p>
            <a:r>
              <a:rPr lang="pt-BR" sz="3200" dirty="0"/>
              <a:t>A evolução dos modos de organizar o trabalho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626076" y="922637"/>
            <a:ext cx="296562" cy="5478423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sz="1400" dirty="0" err="1"/>
              <a:t>Arteanato</a:t>
            </a:r>
            <a:endParaRPr lang="pt-BR" sz="1400" dirty="0"/>
          </a:p>
          <a:p>
            <a:r>
              <a:rPr lang="pt-BR" sz="1400" dirty="0"/>
              <a:t>- Mestre</a:t>
            </a:r>
          </a:p>
          <a:p>
            <a:r>
              <a:rPr lang="pt-BR" sz="1400" dirty="0"/>
              <a:t>-aprendi</a:t>
            </a:r>
          </a:p>
          <a:p>
            <a:r>
              <a:rPr lang="pt-BR" sz="1400" dirty="0"/>
              <a:t>z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1812324" y="2265405"/>
            <a:ext cx="959712" cy="738664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sz="1400" dirty="0"/>
              <a:t>Modelo taylorista</a:t>
            </a:r>
          </a:p>
          <a:p>
            <a:r>
              <a:rPr lang="pt-BR" sz="1400" dirty="0"/>
              <a:t>- fordista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1087395" y="1178011"/>
            <a:ext cx="83202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/>
              <a:t>Grande empresa</a:t>
            </a:r>
          </a:p>
          <a:p>
            <a:r>
              <a:rPr lang="pt-BR" sz="1400" dirty="0"/>
              <a:t>- escala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2566084" y="3101547"/>
            <a:ext cx="1437503" cy="52322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sz="1400" dirty="0"/>
              <a:t>Enriquecimento de cargos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1997680" y="3842939"/>
            <a:ext cx="8814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/>
              <a:t>Escola de Relações Humanas</a:t>
            </a:r>
          </a:p>
        </p:txBody>
      </p:sp>
      <p:sp>
        <p:nvSpPr>
          <p:cNvPr id="9" name="CaixaDeTexto 8"/>
          <p:cNvSpPr txBox="1"/>
          <p:nvPr/>
        </p:nvSpPr>
        <p:spPr>
          <a:xfrm>
            <a:off x="3476375" y="3822355"/>
            <a:ext cx="1252145" cy="52322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sz="1400" dirty="0"/>
              <a:t>Grupos </a:t>
            </a:r>
            <a:r>
              <a:rPr lang="pt-BR" sz="1400" dirty="0" err="1"/>
              <a:t>semi-autônomos</a:t>
            </a:r>
            <a:endParaRPr lang="pt-BR" sz="1400" dirty="0"/>
          </a:p>
        </p:txBody>
      </p:sp>
    </p:spTree>
    <p:extLst>
      <p:ext uri="{BB962C8B-B14F-4D97-AF65-F5344CB8AC3E}">
        <p14:creationId xmlns:p14="http://schemas.microsoft.com/office/powerpoint/2010/main" val="2759866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339766"/>
            <a:ext cx="9144000" cy="566394"/>
          </a:xfrm>
        </p:spPr>
        <p:txBody>
          <a:bodyPr>
            <a:normAutofit/>
          </a:bodyPr>
          <a:lstStyle/>
          <a:p>
            <a:r>
              <a:rPr lang="pt-BR" sz="3200" dirty="0"/>
              <a:t>A evolução dos modos de organizar o trabalho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626076" y="922637"/>
            <a:ext cx="296562" cy="5478423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sz="1400" dirty="0" err="1"/>
              <a:t>Arteanato</a:t>
            </a:r>
            <a:endParaRPr lang="pt-BR" sz="1400" dirty="0"/>
          </a:p>
          <a:p>
            <a:r>
              <a:rPr lang="pt-BR" sz="1400" dirty="0"/>
              <a:t>- Mestre</a:t>
            </a:r>
          </a:p>
          <a:p>
            <a:r>
              <a:rPr lang="pt-BR" sz="1400" dirty="0"/>
              <a:t>-aprendi</a:t>
            </a:r>
          </a:p>
          <a:p>
            <a:r>
              <a:rPr lang="pt-BR" sz="1400" dirty="0"/>
              <a:t>z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1812324" y="2265405"/>
            <a:ext cx="959712" cy="738664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sz="1400" dirty="0"/>
              <a:t>Modelo taylorista</a:t>
            </a:r>
          </a:p>
          <a:p>
            <a:r>
              <a:rPr lang="pt-BR" sz="1400" dirty="0"/>
              <a:t>- fordista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1087395" y="1178011"/>
            <a:ext cx="83202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/>
              <a:t>Grande empresa</a:t>
            </a:r>
          </a:p>
          <a:p>
            <a:r>
              <a:rPr lang="pt-BR" sz="1400" dirty="0"/>
              <a:t>- escala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2566084" y="3101547"/>
            <a:ext cx="1437503" cy="52322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sz="1400" dirty="0"/>
              <a:t>Enriquecimento de cargos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1997680" y="3842939"/>
            <a:ext cx="8814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/>
              <a:t>Escola de Relações Humanas</a:t>
            </a:r>
          </a:p>
        </p:txBody>
      </p:sp>
      <p:sp>
        <p:nvSpPr>
          <p:cNvPr id="9" name="CaixaDeTexto 8"/>
          <p:cNvSpPr txBox="1"/>
          <p:nvPr/>
        </p:nvSpPr>
        <p:spPr>
          <a:xfrm>
            <a:off x="3476375" y="3822355"/>
            <a:ext cx="1252145" cy="52322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sz="1400" dirty="0"/>
              <a:t>Grupos </a:t>
            </a:r>
            <a:r>
              <a:rPr lang="pt-BR" sz="1400" dirty="0" err="1"/>
              <a:t>semi-autônomos</a:t>
            </a:r>
            <a:endParaRPr lang="pt-BR" sz="1400" dirty="0"/>
          </a:p>
        </p:txBody>
      </p:sp>
      <p:sp>
        <p:nvSpPr>
          <p:cNvPr id="20" name="Chave direita 19"/>
          <p:cNvSpPr/>
          <p:nvPr/>
        </p:nvSpPr>
        <p:spPr>
          <a:xfrm rot="5400000">
            <a:off x="7951047" y="2902300"/>
            <a:ext cx="439657" cy="4501189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1" name="Chave direita 20"/>
          <p:cNvSpPr/>
          <p:nvPr/>
        </p:nvSpPr>
        <p:spPr>
          <a:xfrm rot="5400000">
            <a:off x="2958628" y="3149734"/>
            <a:ext cx="439657" cy="3948651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5" name="CaixaDeTexto 24"/>
          <p:cNvSpPr txBox="1"/>
          <p:nvPr/>
        </p:nvSpPr>
        <p:spPr>
          <a:xfrm>
            <a:off x="1639330" y="4821852"/>
            <a:ext cx="29216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dirty="0"/>
              <a:t>Mercado produtor: demanda &gt; oferta</a:t>
            </a:r>
          </a:p>
        </p:txBody>
      </p:sp>
      <p:sp>
        <p:nvSpPr>
          <p:cNvPr id="27" name="CaixaDeTexto 26"/>
          <p:cNvSpPr txBox="1"/>
          <p:nvPr/>
        </p:nvSpPr>
        <p:spPr>
          <a:xfrm>
            <a:off x="4263089" y="2244811"/>
            <a:ext cx="1007165" cy="738664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sz="1400" dirty="0"/>
              <a:t>Modelo japonês de</a:t>
            </a:r>
          </a:p>
          <a:p>
            <a:r>
              <a:rPr lang="pt-BR" sz="1400" dirty="0"/>
              <a:t>produção</a:t>
            </a:r>
          </a:p>
        </p:txBody>
      </p:sp>
      <p:sp>
        <p:nvSpPr>
          <p:cNvPr id="15" name="CaixaDeTexto 14"/>
          <p:cNvSpPr txBox="1"/>
          <p:nvPr/>
        </p:nvSpPr>
        <p:spPr>
          <a:xfrm>
            <a:off x="5853349" y="4858919"/>
            <a:ext cx="47002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/>
              <a:t>Mercado consumidor: demanda &lt; oferta -&gt; </a:t>
            </a:r>
            <a:r>
              <a:rPr lang="pt-BR" sz="1400" dirty="0" smtClean="0"/>
              <a:t>maior </a:t>
            </a:r>
            <a:r>
              <a:rPr lang="pt-BR" sz="1400" b="1" dirty="0" smtClean="0"/>
              <a:t>competição</a:t>
            </a:r>
            <a:endParaRPr lang="pt-BR" sz="1400" b="1" dirty="0"/>
          </a:p>
        </p:txBody>
      </p:sp>
    </p:spTree>
    <p:extLst>
      <p:ext uri="{BB962C8B-B14F-4D97-AF65-F5344CB8AC3E}">
        <p14:creationId xmlns:p14="http://schemas.microsoft.com/office/powerpoint/2010/main" val="4157888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339766"/>
            <a:ext cx="9144000" cy="566394"/>
          </a:xfrm>
        </p:spPr>
        <p:txBody>
          <a:bodyPr>
            <a:normAutofit/>
          </a:bodyPr>
          <a:lstStyle/>
          <a:p>
            <a:r>
              <a:rPr lang="pt-BR" sz="3200" dirty="0"/>
              <a:t>A evolução dos modos de organizar o trabalho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626076" y="922637"/>
            <a:ext cx="296562" cy="5478423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sz="1400" dirty="0" err="1"/>
              <a:t>Arteanato</a:t>
            </a:r>
            <a:endParaRPr lang="pt-BR" sz="1400" dirty="0"/>
          </a:p>
          <a:p>
            <a:r>
              <a:rPr lang="pt-BR" sz="1400" dirty="0"/>
              <a:t>- Mestre</a:t>
            </a:r>
          </a:p>
          <a:p>
            <a:r>
              <a:rPr lang="pt-BR" sz="1400" dirty="0"/>
              <a:t>-aprendi</a:t>
            </a:r>
          </a:p>
          <a:p>
            <a:r>
              <a:rPr lang="pt-BR" sz="1400" dirty="0"/>
              <a:t>z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1812324" y="2265405"/>
            <a:ext cx="959712" cy="738664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sz="1400" dirty="0"/>
              <a:t>Modelo taylorista</a:t>
            </a:r>
          </a:p>
          <a:p>
            <a:r>
              <a:rPr lang="pt-BR" sz="1400" dirty="0"/>
              <a:t>- fordista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1087395" y="1178011"/>
            <a:ext cx="83202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/>
              <a:t>Grande empresa</a:t>
            </a:r>
          </a:p>
          <a:p>
            <a:r>
              <a:rPr lang="pt-BR" sz="1400" dirty="0"/>
              <a:t>- escala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2566084" y="3101547"/>
            <a:ext cx="1437503" cy="52322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sz="1400" dirty="0"/>
              <a:t>Enriquecimento de cargos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1997680" y="3842939"/>
            <a:ext cx="8814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/>
              <a:t>Escola de Relações Humanas</a:t>
            </a:r>
          </a:p>
        </p:txBody>
      </p:sp>
      <p:sp>
        <p:nvSpPr>
          <p:cNvPr id="9" name="CaixaDeTexto 8"/>
          <p:cNvSpPr txBox="1"/>
          <p:nvPr/>
        </p:nvSpPr>
        <p:spPr>
          <a:xfrm>
            <a:off x="3476375" y="3822355"/>
            <a:ext cx="1252145" cy="52322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sz="1400" dirty="0"/>
              <a:t>Grupos </a:t>
            </a:r>
            <a:r>
              <a:rPr lang="pt-BR" sz="1400" dirty="0" err="1"/>
              <a:t>semi-autônomos</a:t>
            </a:r>
            <a:endParaRPr lang="pt-BR" sz="1400" dirty="0"/>
          </a:p>
        </p:txBody>
      </p:sp>
      <p:sp>
        <p:nvSpPr>
          <p:cNvPr id="10" name="CaixaDeTexto 9"/>
          <p:cNvSpPr txBox="1"/>
          <p:nvPr/>
        </p:nvSpPr>
        <p:spPr>
          <a:xfrm>
            <a:off x="5205886" y="1781542"/>
            <a:ext cx="498021" cy="332398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sz="1400" dirty="0"/>
              <a:t>L</a:t>
            </a:r>
          </a:p>
          <a:p>
            <a:r>
              <a:rPr lang="pt-BR" sz="1400" dirty="0"/>
              <a:t>E</a:t>
            </a:r>
          </a:p>
          <a:p>
            <a:r>
              <a:rPr lang="pt-BR" sz="1400" dirty="0"/>
              <a:t>A</a:t>
            </a:r>
          </a:p>
          <a:p>
            <a:r>
              <a:rPr lang="pt-BR" sz="1400" dirty="0"/>
              <a:t>N</a:t>
            </a:r>
          </a:p>
          <a:p>
            <a:endParaRPr lang="pt-BR" sz="1400" dirty="0"/>
          </a:p>
          <a:p>
            <a:r>
              <a:rPr lang="pt-BR" sz="1400" dirty="0"/>
              <a:t>P</a:t>
            </a:r>
          </a:p>
          <a:p>
            <a:r>
              <a:rPr lang="pt-BR" sz="1400" dirty="0"/>
              <a:t>R</a:t>
            </a:r>
          </a:p>
          <a:p>
            <a:r>
              <a:rPr lang="pt-BR" sz="1400" dirty="0"/>
              <a:t>O</a:t>
            </a:r>
          </a:p>
          <a:p>
            <a:r>
              <a:rPr lang="pt-BR" sz="1400" dirty="0"/>
              <a:t>D</a:t>
            </a:r>
          </a:p>
          <a:p>
            <a:r>
              <a:rPr lang="pt-BR" sz="1400" dirty="0"/>
              <a:t>U</a:t>
            </a:r>
          </a:p>
          <a:p>
            <a:r>
              <a:rPr lang="pt-BR" sz="1400" dirty="0"/>
              <a:t>C</a:t>
            </a:r>
          </a:p>
          <a:p>
            <a:r>
              <a:rPr lang="pt-BR" sz="1400" dirty="0"/>
              <a:t>T</a:t>
            </a:r>
          </a:p>
          <a:p>
            <a:r>
              <a:rPr lang="pt-BR" sz="1400" dirty="0"/>
              <a:t>I</a:t>
            </a:r>
          </a:p>
          <a:p>
            <a:r>
              <a:rPr lang="pt-BR" sz="1400" dirty="0"/>
              <a:t>O</a:t>
            </a:r>
          </a:p>
          <a:p>
            <a:r>
              <a:rPr lang="pt-BR" sz="1400" dirty="0"/>
              <a:t>N</a:t>
            </a:r>
          </a:p>
        </p:txBody>
      </p:sp>
      <p:sp>
        <p:nvSpPr>
          <p:cNvPr id="20" name="Chave direita 19"/>
          <p:cNvSpPr/>
          <p:nvPr/>
        </p:nvSpPr>
        <p:spPr>
          <a:xfrm rot="5400000">
            <a:off x="7958741" y="2894608"/>
            <a:ext cx="410824" cy="4487742"/>
          </a:xfrm>
          <a:prstGeom prst="rightBrace">
            <a:avLst>
              <a:gd name="adj1" fmla="val 0"/>
              <a:gd name="adj2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1" name="Chave direita 20"/>
          <p:cNvSpPr/>
          <p:nvPr/>
        </p:nvSpPr>
        <p:spPr>
          <a:xfrm rot="5400000">
            <a:off x="2958628" y="3149734"/>
            <a:ext cx="439657" cy="3948651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5" name="CaixaDeTexto 24"/>
          <p:cNvSpPr txBox="1"/>
          <p:nvPr/>
        </p:nvSpPr>
        <p:spPr>
          <a:xfrm>
            <a:off x="1639330" y="4821852"/>
            <a:ext cx="29216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dirty="0"/>
              <a:t>Mercado produtor: demanda &gt; oferta</a:t>
            </a:r>
          </a:p>
        </p:txBody>
      </p:sp>
      <p:sp>
        <p:nvSpPr>
          <p:cNvPr id="27" name="CaixaDeTexto 26"/>
          <p:cNvSpPr txBox="1"/>
          <p:nvPr/>
        </p:nvSpPr>
        <p:spPr>
          <a:xfrm>
            <a:off x="4263089" y="2244811"/>
            <a:ext cx="1007165" cy="738664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sz="1400" dirty="0"/>
              <a:t>Modelo japonês de</a:t>
            </a:r>
          </a:p>
          <a:p>
            <a:r>
              <a:rPr lang="pt-BR" sz="1400" dirty="0"/>
              <a:t>produção</a:t>
            </a:r>
          </a:p>
        </p:txBody>
      </p:sp>
      <p:sp>
        <p:nvSpPr>
          <p:cNvPr id="15" name="CaixaDeTexto 14"/>
          <p:cNvSpPr txBox="1"/>
          <p:nvPr/>
        </p:nvSpPr>
        <p:spPr>
          <a:xfrm>
            <a:off x="5853349" y="4858919"/>
            <a:ext cx="47002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/>
              <a:t>Mercado consumidor: demanda &lt; oferta -&gt; </a:t>
            </a:r>
            <a:r>
              <a:rPr lang="pt-BR" sz="1400" dirty="0" smtClean="0"/>
              <a:t>maior </a:t>
            </a:r>
            <a:r>
              <a:rPr lang="pt-BR" sz="1400" b="1" dirty="0" smtClean="0"/>
              <a:t>competição</a:t>
            </a:r>
            <a:endParaRPr lang="pt-BR" sz="1400" b="1" dirty="0"/>
          </a:p>
        </p:txBody>
      </p:sp>
    </p:spTree>
    <p:extLst>
      <p:ext uri="{BB962C8B-B14F-4D97-AF65-F5344CB8AC3E}">
        <p14:creationId xmlns:p14="http://schemas.microsoft.com/office/powerpoint/2010/main" val="86508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339766"/>
            <a:ext cx="9144000" cy="566394"/>
          </a:xfrm>
        </p:spPr>
        <p:txBody>
          <a:bodyPr>
            <a:normAutofit/>
          </a:bodyPr>
          <a:lstStyle/>
          <a:p>
            <a:r>
              <a:rPr lang="pt-BR" sz="3200" dirty="0"/>
              <a:t>A evolução dos modos de organizar o trabalho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626076" y="922637"/>
            <a:ext cx="296562" cy="5478423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sz="1400" dirty="0" err="1"/>
              <a:t>Arteanato</a:t>
            </a:r>
            <a:endParaRPr lang="pt-BR" sz="1400" dirty="0"/>
          </a:p>
          <a:p>
            <a:r>
              <a:rPr lang="pt-BR" sz="1400" dirty="0"/>
              <a:t>- Mestre</a:t>
            </a:r>
          </a:p>
          <a:p>
            <a:r>
              <a:rPr lang="pt-BR" sz="1400" dirty="0"/>
              <a:t>-aprendi</a:t>
            </a:r>
          </a:p>
          <a:p>
            <a:r>
              <a:rPr lang="pt-BR" sz="1400" dirty="0"/>
              <a:t>z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1812324" y="2265405"/>
            <a:ext cx="959712" cy="738664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sz="1400" dirty="0"/>
              <a:t>Modelo taylorista</a:t>
            </a:r>
          </a:p>
          <a:p>
            <a:r>
              <a:rPr lang="pt-BR" sz="1400" dirty="0"/>
              <a:t>- fordista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1087395" y="1178011"/>
            <a:ext cx="83202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/>
              <a:t>Grande empresa</a:t>
            </a:r>
          </a:p>
          <a:p>
            <a:r>
              <a:rPr lang="pt-BR" sz="1400" dirty="0"/>
              <a:t>- escala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2566084" y="3101547"/>
            <a:ext cx="1437503" cy="52322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sz="1400" dirty="0"/>
              <a:t>Enriquecimento de cargos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1997680" y="3842939"/>
            <a:ext cx="8814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/>
              <a:t>Escola de Relações Humanas</a:t>
            </a:r>
          </a:p>
        </p:txBody>
      </p:sp>
      <p:sp>
        <p:nvSpPr>
          <p:cNvPr id="9" name="CaixaDeTexto 8"/>
          <p:cNvSpPr txBox="1"/>
          <p:nvPr/>
        </p:nvSpPr>
        <p:spPr>
          <a:xfrm>
            <a:off x="3476375" y="3822355"/>
            <a:ext cx="1252145" cy="52322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sz="1400" dirty="0"/>
              <a:t>Grupos </a:t>
            </a:r>
            <a:r>
              <a:rPr lang="pt-BR" sz="1400" dirty="0" err="1"/>
              <a:t>semi-autônomos</a:t>
            </a:r>
            <a:endParaRPr lang="pt-BR" sz="1400" dirty="0"/>
          </a:p>
        </p:txBody>
      </p:sp>
      <p:sp>
        <p:nvSpPr>
          <p:cNvPr id="10" name="CaixaDeTexto 9"/>
          <p:cNvSpPr txBox="1"/>
          <p:nvPr/>
        </p:nvSpPr>
        <p:spPr>
          <a:xfrm>
            <a:off x="5205886" y="1781542"/>
            <a:ext cx="498021" cy="332398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sz="1400" dirty="0"/>
              <a:t>L</a:t>
            </a:r>
          </a:p>
          <a:p>
            <a:r>
              <a:rPr lang="pt-BR" sz="1400" dirty="0"/>
              <a:t>E</a:t>
            </a:r>
          </a:p>
          <a:p>
            <a:r>
              <a:rPr lang="pt-BR" sz="1400" dirty="0"/>
              <a:t>A</a:t>
            </a:r>
          </a:p>
          <a:p>
            <a:r>
              <a:rPr lang="pt-BR" sz="1400" dirty="0"/>
              <a:t>N</a:t>
            </a:r>
          </a:p>
          <a:p>
            <a:endParaRPr lang="pt-BR" sz="1400" dirty="0"/>
          </a:p>
          <a:p>
            <a:r>
              <a:rPr lang="pt-BR" sz="1400" dirty="0"/>
              <a:t>P</a:t>
            </a:r>
          </a:p>
          <a:p>
            <a:r>
              <a:rPr lang="pt-BR" sz="1400" dirty="0"/>
              <a:t>R</a:t>
            </a:r>
          </a:p>
          <a:p>
            <a:r>
              <a:rPr lang="pt-BR" sz="1400" dirty="0"/>
              <a:t>O</a:t>
            </a:r>
          </a:p>
          <a:p>
            <a:r>
              <a:rPr lang="pt-BR" sz="1400" dirty="0"/>
              <a:t>D</a:t>
            </a:r>
          </a:p>
          <a:p>
            <a:r>
              <a:rPr lang="pt-BR" sz="1400" dirty="0"/>
              <a:t>U</a:t>
            </a:r>
          </a:p>
          <a:p>
            <a:r>
              <a:rPr lang="pt-BR" sz="1400" dirty="0"/>
              <a:t>C</a:t>
            </a:r>
          </a:p>
          <a:p>
            <a:r>
              <a:rPr lang="pt-BR" sz="1400" dirty="0"/>
              <a:t>T</a:t>
            </a:r>
          </a:p>
          <a:p>
            <a:r>
              <a:rPr lang="pt-BR" sz="1400" dirty="0"/>
              <a:t>I</a:t>
            </a:r>
          </a:p>
          <a:p>
            <a:r>
              <a:rPr lang="pt-BR" sz="1400" dirty="0"/>
              <a:t>O</a:t>
            </a:r>
          </a:p>
          <a:p>
            <a:r>
              <a:rPr lang="pt-BR" sz="1400" dirty="0"/>
              <a:t>N</a:t>
            </a:r>
          </a:p>
        </p:txBody>
      </p:sp>
      <p:sp>
        <p:nvSpPr>
          <p:cNvPr id="12" name="CaixaDeTexto 11"/>
          <p:cNvSpPr txBox="1"/>
          <p:nvPr/>
        </p:nvSpPr>
        <p:spPr>
          <a:xfrm>
            <a:off x="6252519" y="1730650"/>
            <a:ext cx="11083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dirty="0"/>
              <a:t>Globalização</a:t>
            </a:r>
          </a:p>
        </p:txBody>
      </p:sp>
      <p:sp>
        <p:nvSpPr>
          <p:cNvPr id="13" name="CaixaDeTexto 12"/>
          <p:cNvSpPr txBox="1"/>
          <p:nvPr/>
        </p:nvSpPr>
        <p:spPr>
          <a:xfrm>
            <a:off x="6215446" y="2286703"/>
            <a:ext cx="200708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dirty="0"/>
              <a:t>Automação/Digitalização</a:t>
            </a:r>
          </a:p>
        </p:txBody>
      </p:sp>
      <p:sp>
        <p:nvSpPr>
          <p:cNvPr id="14" name="CaixaDeTexto 13"/>
          <p:cNvSpPr txBox="1"/>
          <p:nvPr/>
        </p:nvSpPr>
        <p:spPr>
          <a:xfrm>
            <a:off x="6236043" y="3748917"/>
            <a:ext cx="34369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dirty="0"/>
              <a:t>Mudanças sociais – envelhecimento</a:t>
            </a:r>
          </a:p>
          <a:p>
            <a:r>
              <a:rPr lang="pt-BR" sz="1400" dirty="0" smtClean="0"/>
              <a:t>gênero</a:t>
            </a:r>
            <a:r>
              <a:rPr lang="pt-BR" sz="1400" dirty="0"/>
              <a:t>, responsabilidade social corporativa</a:t>
            </a:r>
          </a:p>
        </p:txBody>
      </p:sp>
      <p:sp>
        <p:nvSpPr>
          <p:cNvPr id="16" name="CaixaDeTexto 15"/>
          <p:cNvSpPr txBox="1"/>
          <p:nvPr/>
        </p:nvSpPr>
        <p:spPr>
          <a:xfrm>
            <a:off x="6211323" y="3295835"/>
            <a:ext cx="27757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dirty="0"/>
              <a:t>Relações de trabalho - flexibilização</a:t>
            </a:r>
          </a:p>
        </p:txBody>
      </p:sp>
      <p:sp>
        <p:nvSpPr>
          <p:cNvPr id="17" name="CaixaDeTexto 16"/>
          <p:cNvSpPr txBox="1"/>
          <p:nvPr/>
        </p:nvSpPr>
        <p:spPr>
          <a:xfrm>
            <a:off x="6194853" y="2842765"/>
            <a:ext cx="25968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dirty="0"/>
              <a:t>Mudança permanente - inovação</a:t>
            </a:r>
          </a:p>
        </p:txBody>
      </p:sp>
      <p:sp>
        <p:nvSpPr>
          <p:cNvPr id="19" name="CaixaDeTexto 18"/>
          <p:cNvSpPr txBox="1"/>
          <p:nvPr/>
        </p:nvSpPr>
        <p:spPr>
          <a:xfrm>
            <a:off x="10268437" y="1503406"/>
            <a:ext cx="296562" cy="332398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sz="1400" dirty="0"/>
              <a:t>Divers</a:t>
            </a:r>
          </a:p>
          <a:p>
            <a:r>
              <a:rPr lang="pt-BR" sz="1400" dirty="0"/>
              <a:t>i</a:t>
            </a:r>
          </a:p>
          <a:p>
            <a:r>
              <a:rPr lang="pt-BR" sz="1400" dirty="0"/>
              <a:t>f</a:t>
            </a:r>
          </a:p>
          <a:p>
            <a:r>
              <a:rPr lang="pt-BR" sz="1400" dirty="0" err="1"/>
              <a:t>icação</a:t>
            </a:r>
            <a:endParaRPr lang="pt-BR" sz="1400" dirty="0"/>
          </a:p>
          <a:p>
            <a:endParaRPr lang="pt-BR" sz="1400" dirty="0"/>
          </a:p>
        </p:txBody>
      </p:sp>
      <p:sp>
        <p:nvSpPr>
          <p:cNvPr id="20" name="Chave direita 19"/>
          <p:cNvSpPr/>
          <p:nvPr/>
        </p:nvSpPr>
        <p:spPr>
          <a:xfrm rot="5400000">
            <a:off x="8022811" y="2830536"/>
            <a:ext cx="439657" cy="4644717"/>
          </a:xfrm>
          <a:prstGeom prst="rightBrace">
            <a:avLst>
              <a:gd name="adj1" fmla="val 0"/>
              <a:gd name="adj2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1" name="Chave direita 20"/>
          <p:cNvSpPr/>
          <p:nvPr/>
        </p:nvSpPr>
        <p:spPr>
          <a:xfrm rot="5400000">
            <a:off x="2958628" y="3149734"/>
            <a:ext cx="439657" cy="3948651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5" name="CaixaDeTexto 24"/>
          <p:cNvSpPr txBox="1"/>
          <p:nvPr/>
        </p:nvSpPr>
        <p:spPr>
          <a:xfrm>
            <a:off x="1639330" y="4821852"/>
            <a:ext cx="29216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dirty="0"/>
              <a:t>Mercado produtor: demanda &gt; oferta</a:t>
            </a:r>
          </a:p>
        </p:txBody>
      </p:sp>
      <p:sp>
        <p:nvSpPr>
          <p:cNvPr id="27" name="CaixaDeTexto 26"/>
          <p:cNvSpPr txBox="1"/>
          <p:nvPr/>
        </p:nvSpPr>
        <p:spPr>
          <a:xfrm>
            <a:off x="4263089" y="2244811"/>
            <a:ext cx="1007165" cy="738664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sz="1400" dirty="0"/>
              <a:t>Modelo japonês de</a:t>
            </a:r>
          </a:p>
          <a:p>
            <a:r>
              <a:rPr lang="pt-BR" sz="1400" dirty="0"/>
              <a:t>produção</a:t>
            </a:r>
          </a:p>
        </p:txBody>
      </p:sp>
      <p:sp>
        <p:nvSpPr>
          <p:cNvPr id="22" name="CaixaDeTexto 21"/>
          <p:cNvSpPr txBox="1"/>
          <p:nvPr/>
        </p:nvSpPr>
        <p:spPr>
          <a:xfrm>
            <a:off x="5853349" y="4858919"/>
            <a:ext cx="47002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/>
              <a:t>Mercado consumidor: demanda &lt; oferta -&gt; </a:t>
            </a:r>
            <a:r>
              <a:rPr lang="pt-BR" sz="1400" dirty="0" smtClean="0"/>
              <a:t>maior </a:t>
            </a:r>
            <a:r>
              <a:rPr lang="pt-BR" sz="1400" b="1" dirty="0" smtClean="0"/>
              <a:t>competição</a:t>
            </a:r>
            <a:endParaRPr lang="pt-BR" sz="1400" b="1" dirty="0"/>
          </a:p>
        </p:txBody>
      </p:sp>
    </p:spTree>
    <p:extLst>
      <p:ext uri="{BB962C8B-B14F-4D97-AF65-F5344CB8AC3E}">
        <p14:creationId xmlns:p14="http://schemas.microsoft.com/office/powerpoint/2010/main" val="1573370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</TotalTime>
  <Words>807</Words>
  <Application>Microsoft Office PowerPoint</Application>
  <PresentationFormat>Widescreen</PresentationFormat>
  <Paragraphs>270</Paragraphs>
  <Slides>13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Verdana</vt:lpstr>
      <vt:lpstr>Tema do Office</vt:lpstr>
      <vt:lpstr>Escola Politécnica da Universidade de São Paulo  Departamento de Engenharia de Produção</vt:lpstr>
      <vt:lpstr>A evolução dos modos de organizar o trabalho</vt:lpstr>
      <vt:lpstr>A evolução dos modos de organizar o trabalho</vt:lpstr>
      <vt:lpstr>A evolução dos modos de organizar o trabalho</vt:lpstr>
      <vt:lpstr>A evolução dos modos de organizar o trabalho</vt:lpstr>
      <vt:lpstr>A evolução dos modos de organizar o trabalho</vt:lpstr>
      <vt:lpstr>A evolução dos modos de organizar o trabalho</vt:lpstr>
      <vt:lpstr>A evolução dos modos de organizar o trabalho</vt:lpstr>
      <vt:lpstr>A evolução dos modos de organizar o trabalho</vt:lpstr>
      <vt:lpstr>A evolução dos modos de organizar o trabalho</vt:lpstr>
      <vt:lpstr>Objetivo da disciplina</vt:lpstr>
      <vt:lpstr>Cronograma da disciplina</vt:lpstr>
      <vt:lpstr>Leituras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evolução dos modos de organizar o trabalho</dc:title>
  <dc:creator>Afonso</dc:creator>
  <cp:lastModifiedBy>Mario Sergio Salerno</cp:lastModifiedBy>
  <cp:revision>23</cp:revision>
  <dcterms:created xsi:type="dcterms:W3CDTF">2018-02-19T15:57:10Z</dcterms:created>
  <dcterms:modified xsi:type="dcterms:W3CDTF">2020-02-17T20:02:07Z</dcterms:modified>
</cp:coreProperties>
</file>