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8" r:id="rId9"/>
    <p:sldId id="261" r:id="rId10"/>
    <p:sldId id="262" r:id="rId11"/>
    <p:sldId id="269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1" autoAdjust="0"/>
    <p:restoredTop sz="94691" autoAdjust="0"/>
  </p:normalViewPr>
  <p:slideViewPr>
    <p:cSldViewPr>
      <p:cViewPr varScale="1">
        <p:scale>
          <a:sx n="83" d="100"/>
          <a:sy n="83" d="100"/>
        </p:scale>
        <p:origin x="13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pminder.org/videos/human-rights-democracy-statistic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Humanos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Setembro</a:t>
            </a:r>
            <a:r>
              <a:rPr lang="en-US" dirty="0"/>
              <a:t>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Por que a “legalização” dos direitos humanos assume um papel tão central na metade do século XX?</a:t>
            </a:r>
          </a:p>
          <a:p>
            <a:pPr lvl="2">
              <a:buFont typeface="Courier New" pitchFamily="49" charset="0"/>
              <a:buChar char="o"/>
            </a:pPr>
            <a:r>
              <a:rPr lang="pt-BR" dirty="0"/>
              <a:t>A Primeira Guerra mundial e os 14 Pontos de Wilson</a:t>
            </a:r>
          </a:p>
          <a:p>
            <a:pPr lvl="3">
              <a:buNone/>
            </a:pPr>
            <a:r>
              <a:rPr lang="pt-BR" dirty="0"/>
              <a:t>“The </a:t>
            </a:r>
            <a:r>
              <a:rPr lang="pt-BR" dirty="0" err="1"/>
              <a:t>principle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justice for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peoples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nationalities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right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live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equal</a:t>
            </a:r>
            <a:r>
              <a:rPr lang="pt-BR" dirty="0"/>
              <a:t> </a:t>
            </a:r>
            <a:r>
              <a:rPr lang="pt-BR" dirty="0" err="1"/>
              <a:t>terms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liberty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safety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another</a:t>
            </a:r>
            <a:r>
              <a:rPr lang="pt-BR" dirty="0"/>
              <a:t>…”</a:t>
            </a:r>
          </a:p>
          <a:p>
            <a:pPr lvl="2">
              <a:buFont typeface="Courier New" pitchFamily="49" charset="0"/>
              <a:buChar char="o"/>
            </a:pPr>
            <a:r>
              <a:rPr lang="pt-BR" dirty="0"/>
              <a:t>Apoio seletivo aos processo de descolonização</a:t>
            </a:r>
          </a:p>
          <a:p>
            <a:pPr lvl="3">
              <a:buFont typeface="Courier New" pitchFamily="49" charset="0"/>
              <a:buChar char="o"/>
            </a:pPr>
            <a:r>
              <a:rPr lang="pt-BR" dirty="0"/>
              <a:t>A Liga das Nações e o Sistema de mandatos (proteção às minorias na Polônia, por exemplo)</a:t>
            </a:r>
          </a:p>
          <a:p>
            <a:pPr lvl="2">
              <a:buFont typeface="Courier New" pitchFamily="49" charset="0"/>
              <a:buChar char="o"/>
            </a:pPr>
            <a:r>
              <a:rPr lang="pt-BR" dirty="0"/>
              <a:t>Esforços </a:t>
            </a:r>
            <a:r>
              <a:rPr lang="pt-BR" i="1" dirty="0"/>
              <a:t>ad hoc </a:t>
            </a:r>
            <a:r>
              <a:rPr lang="pt-BR" dirty="0"/>
              <a:t>anteriores à Segunda Guerra</a:t>
            </a:r>
          </a:p>
          <a:p>
            <a:pPr marL="1600200" lvl="4" indent="-457200">
              <a:buFont typeface="+mj-lt"/>
              <a:buAutoNum type="arabicPeriod"/>
            </a:pPr>
            <a:r>
              <a:rPr lang="pt-BR" dirty="0"/>
              <a:t>Criação da Organização Internacional do Trabalho em 1919</a:t>
            </a:r>
          </a:p>
          <a:p>
            <a:pPr marL="1600200" lvl="4" indent="-457200">
              <a:buFont typeface="+mj-lt"/>
              <a:buAutoNum type="arabicPeriod"/>
            </a:pPr>
            <a:r>
              <a:rPr lang="pt-BR" dirty="0"/>
              <a:t>Declaração dos Direitos da Criança (1924)</a:t>
            </a:r>
          </a:p>
          <a:p>
            <a:pPr marL="1600200" lvl="4" indent="-457200">
              <a:buFont typeface="+mj-lt"/>
              <a:buAutoNum type="arabicPeriod"/>
            </a:pPr>
            <a:r>
              <a:rPr lang="pt-BR" dirty="0"/>
              <a:t>Convenção de Genebra sobre o Tratamento de Prisioneiros de Guerra (1929)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Desenvolvimentos pós-Segunda Guerra mundial</a:t>
            </a:r>
          </a:p>
          <a:p>
            <a:pPr lvl="1"/>
            <a:r>
              <a:rPr lang="pt-BR" dirty="0"/>
              <a:t>A importância da Carta Atlântica (Janeiro 1941)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Liberdade de expressão, Liberdade de religião, liberdade com relação à repressão, ao medo e à necessidade (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fear</a:t>
            </a:r>
            <a:r>
              <a:rPr lang="pt-BR" dirty="0"/>
              <a:t>, 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want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A Carta das Nações Unidas e os direitos humanos</a:t>
            </a:r>
          </a:p>
          <a:p>
            <a:pPr lvl="2"/>
            <a:r>
              <a:rPr lang="pt-BR" dirty="0"/>
              <a:t>Reserva por parte dos EUA no que tange a jurisdição doméstica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A Declaração Universal como instrumento não vinculante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Ceticismo norte-Americano e o movimento de direitos civis nos EUA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Conclusão</a:t>
            </a:r>
          </a:p>
          <a:p>
            <a:pPr lvl="1"/>
            <a:r>
              <a:rPr lang="pt-BR" dirty="0"/>
              <a:t>A despeito do ceticismo norte-americano, o movimento na direção da “legalização” continuou</a:t>
            </a:r>
          </a:p>
          <a:p>
            <a:pPr lvl="1"/>
            <a:r>
              <a:rPr lang="pt-BR" dirty="0"/>
              <a:t>Papel da Comissão de Direitos Humanos da ONU </a:t>
            </a:r>
          </a:p>
          <a:p>
            <a:pPr lvl="2"/>
            <a:r>
              <a:rPr lang="pt-BR" dirty="0"/>
              <a:t>Apoio de pequenas democracias e de países recentemente emancipados</a:t>
            </a:r>
          </a:p>
          <a:p>
            <a:pPr lvl="1"/>
            <a:r>
              <a:rPr lang="pt-BR" dirty="0"/>
              <a:t>Direitos humanos tornou-se um símbolo, a ser manipulado durante a Guerra Fria</a:t>
            </a:r>
          </a:p>
          <a:p>
            <a:pPr lvl="2"/>
            <a:r>
              <a:rPr lang="pt-BR" dirty="0"/>
              <a:t>The American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Commission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Jurists</a:t>
            </a:r>
            <a:r>
              <a:rPr lang="pt-BR" dirty="0"/>
              <a:t>, </a:t>
            </a:r>
            <a:r>
              <a:rPr lang="pt-BR" dirty="0" err="1"/>
              <a:t>and</a:t>
            </a:r>
            <a:endParaRPr lang="pt-BR" dirty="0"/>
          </a:p>
          <a:p>
            <a:pPr lvl="2"/>
            <a:r>
              <a:rPr lang="pt-BR" dirty="0"/>
              <a:t>The </a:t>
            </a:r>
            <a:r>
              <a:rPr lang="pt-BR" dirty="0" err="1"/>
              <a:t>Soviet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Association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Democratic</a:t>
            </a:r>
            <a:r>
              <a:rPr lang="pt-BR" dirty="0"/>
              <a:t> </a:t>
            </a:r>
            <a:r>
              <a:rPr lang="pt-BR" dirty="0" err="1"/>
              <a:t>Jurists</a:t>
            </a:r>
            <a:endParaRPr lang="pt-B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Todd </a:t>
            </a:r>
            <a:r>
              <a:rPr lang="en-US" dirty="0" err="1">
                <a:latin typeface="Bookman Old Style" pitchFamily="18" charset="0"/>
              </a:rPr>
              <a:t>Landman</a:t>
            </a:r>
            <a:endParaRPr lang="en-US" dirty="0">
              <a:latin typeface="Bookman Old Style" pitchFamily="18" charset="0"/>
            </a:endParaRPr>
          </a:p>
          <a:p>
            <a:pPr lvl="1"/>
            <a:r>
              <a:rPr lang="en-US" i="1" dirty="0">
                <a:latin typeface="Bookman Old Style" pitchFamily="18" charset="0"/>
              </a:rPr>
              <a:t>Studying Human Rights, Cap. 4 and 5</a:t>
            </a:r>
          </a:p>
          <a:p>
            <a:r>
              <a:rPr lang="en-US" dirty="0">
                <a:latin typeface="Bookman Old Style" pitchFamily="18" charset="0"/>
              </a:rPr>
              <a:t>Beth Simmons</a:t>
            </a:r>
          </a:p>
          <a:p>
            <a:pPr lvl="1"/>
            <a:r>
              <a:rPr lang="en-US" i="1" dirty="0">
                <a:latin typeface="Bookman Old Style" pitchFamily="18" charset="0"/>
              </a:rPr>
              <a:t>Mobilizing for Human Rights: International Law in Domestic Politics, Cap.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Studying Human Rights</a:t>
            </a:r>
            <a:br>
              <a:rPr lang="en-US" i="1" dirty="0"/>
            </a:br>
            <a:r>
              <a:rPr lang="en-US" sz="2000" dirty="0"/>
              <a:t>Todd </a:t>
            </a:r>
            <a:r>
              <a:rPr lang="en-US" sz="2000" dirty="0" err="1"/>
              <a:t>Landman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pt-BR" dirty="0"/>
              <a:t>O horizonte da proteção aos direitos humanos</a:t>
            </a:r>
          </a:p>
          <a:p>
            <a:r>
              <a:rPr lang="pt-BR" dirty="0"/>
              <a:t>O terreno dos direitos humanos</a:t>
            </a:r>
          </a:p>
          <a:p>
            <a:r>
              <a:rPr lang="pt-BR" dirty="0"/>
              <a:t>Método nas Ciências Sociais e direitos humanos</a:t>
            </a:r>
          </a:p>
          <a:p>
            <a:pPr lvl="1"/>
            <a:r>
              <a:rPr lang="pt-BR" dirty="0" err="1"/>
              <a:t>Continuum</a:t>
            </a:r>
            <a:r>
              <a:rPr lang="pt-BR" dirty="0"/>
              <a:t> epistemológico</a:t>
            </a:r>
          </a:p>
          <a:p>
            <a:pPr lvl="1"/>
            <a:r>
              <a:rPr lang="pt-BR" dirty="0"/>
              <a:t>Metáfora: “</a:t>
            </a:r>
            <a:r>
              <a:rPr lang="pt-BR" dirty="0" err="1"/>
              <a:t>Cloudlike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clocklike</a:t>
            </a:r>
            <a:r>
              <a:rPr lang="pt-BR" dirty="0"/>
              <a:t>”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/>
              <a:t>Objetivos – compreensão, explicação, generalização (</a:t>
            </a:r>
            <a:r>
              <a:rPr lang="pt-BR" dirty="0" err="1"/>
              <a:t>Tab</a:t>
            </a:r>
            <a:r>
              <a:rPr lang="pt-BR" dirty="0"/>
              <a:t> 4.1, p. 60)</a:t>
            </a:r>
          </a:p>
          <a:p>
            <a:pPr lvl="1"/>
            <a:r>
              <a:rPr lang="pt-BR" dirty="0"/>
              <a:t>Objetivo de generalização</a:t>
            </a:r>
          </a:p>
          <a:p>
            <a:pPr lvl="2"/>
            <a:r>
              <a:rPr lang="pt-BR" dirty="0"/>
              <a:t>Análise comparativa global</a:t>
            </a:r>
          </a:p>
          <a:p>
            <a:pPr lvl="2"/>
            <a:r>
              <a:rPr lang="pt-BR" dirty="0"/>
              <a:t>Comparação de alguns países</a:t>
            </a:r>
          </a:p>
          <a:p>
            <a:pPr lvl="2"/>
            <a:r>
              <a:rPr lang="pt-BR" dirty="0"/>
              <a:t>Estudo de caso de um país</a:t>
            </a:r>
          </a:p>
          <a:p>
            <a:pPr lvl="1"/>
            <a:r>
              <a:rPr lang="pt-BR" dirty="0"/>
              <a:t>Evidência quantitativa e qualitativa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Human Rights</a:t>
            </a:r>
            <a:br>
              <a:rPr lang="en-US" i="1" dirty="0"/>
            </a:br>
            <a:r>
              <a:rPr lang="en-US" sz="2000" dirty="0"/>
              <a:t>Todd </a:t>
            </a:r>
            <a:r>
              <a:rPr lang="en-US" sz="2000" dirty="0" err="1"/>
              <a:t>Landman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Importância do método nos estudos de direitos humanos</a:t>
            </a:r>
          </a:p>
          <a:p>
            <a:r>
              <a:rPr lang="pt-BR" dirty="0"/>
              <a:t>Método, enquanto função: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Da orientação epistemológica do pesquisador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Da perspectiva teórica adotada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Da natureza da pergunta de pesquisa</a:t>
            </a:r>
          </a:p>
          <a:p>
            <a:pPr lvl="1">
              <a:buFont typeface="Arial" pitchFamily="34" charset="0"/>
              <a:buChar char="•"/>
            </a:pPr>
            <a:r>
              <a:rPr lang="pt-BR" dirty="0"/>
              <a:t>Do tempo e dos recursos materiais disponíveis para conduzir a pesquisa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Human Rights</a:t>
            </a:r>
            <a:br>
              <a:rPr lang="en-US" i="1" dirty="0"/>
            </a:br>
            <a:r>
              <a:rPr lang="en-US" sz="2000" dirty="0"/>
              <a:t>Todd </a:t>
            </a:r>
            <a:r>
              <a:rPr lang="en-US" sz="2000" dirty="0" err="1"/>
              <a:t>Landman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pt-BR" dirty="0"/>
              <a:t>Níveis de mensuração no que diz respeito à proteção dos direitos humanos</a:t>
            </a:r>
          </a:p>
          <a:p>
            <a:pPr marL="731520" lvl="1" indent="-457200">
              <a:buFont typeface="+mj-lt"/>
              <a:buAutoNum type="arabicParenR"/>
            </a:pPr>
            <a:r>
              <a:rPr lang="pt-BR" dirty="0"/>
              <a:t>Conceito</a:t>
            </a:r>
          </a:p>
          <a:p>
            <a:pPr marL="731520" lvl="1" indent="-457200">
              <a:buFont typeface="+mj-lt"/>
              <a:buAutoNum type="arabicParenR"/>
            </a:pPr>
            <a:r>
              <a:rPr lang="pt-BR" dirty="0"/>
              <a:t>Conceito sistematizado</a:t>
            </a:r>
          </a:p>
          <a:p>
            <a:pPr marL="731520" lvl="1" indent="-457200">
              <a:buFont typeface="+mj-lt"/>
              <a:buAutoNum type="arabicParenR"/>
            </a:pPr>
            <a:r>
              <a:rPr lang="pt-BR" dirty="0"/>
              <a:t>Indicadores</a:t>
            </a:r>
          </a:p>
          <a:p>
            <a:pPr marL="731520" lvl="1" indent="-457200">
              <a:buFont typeface="+mj-lt"/>
              <a:buAutoNum type="arabicParenR"/>
            </a:pPr>
            <a:r>
              <a:rPr lang="pt-BR" dirty="0"/>
              <a:t>Unidades de mensuração</a:t>
            </a:r>
          </a:p>
          <a:p>
            <a:r>
              <a:rPr lang="pt-BR" dirty="0"/>
              <a:t>Direitos em princípio v. direitos na prática</a:t>
            </a:r>
          </a:p>
          <a:p>
            <a:r>
              <a:rPr lang="pt-BR" dirty="0"/>
              <a:t>Contagem de eventos e avaliação de standards</a:t>
            </a:r>
          </a:p>
          <a:p>
            <a:pPr lvl="1"/>
            <a:r>
              <a:rPr lang="pt-BR" dirty="0"/>
              <a:t>Utilidade</a:t>
            </a:r>
          </a:p>
          <a:p>
            <a:pPr lvl="1"/>
            <a:r>
              <a:rPr lang="pt-BR" dirty="0"/>
              <a:t>ICTY e o Reino do Terror na França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Human Rights</a:t>
            </a:r>
            <a:br>
              <a:rPr lang="en-US" i="1" dirty="0"/>
            </a:br>
            <a:r>
              <a:rPr lang="en-US" sz="2000" dirty="0"/>
              <a:t>Todd </a:t>
            </a:r>
            <a:r>
              <a:rPr lang="en-US" sz="2000" dirty="0" err="1"/>
              <a:t>Landman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pt-BR" dirty="0"/>
              <a:t>Fontes de dados na pesquisa em direitos humanos</a:t>
            </a:r>
          </a:p>
          <a:p>
            <a:pPr marL="788670" lvl="1" indent="-514350">
              <a:buFont typeface="+mj-lt"/>
              <a:buAutoNum type="romanUcPeriod"/>
            </a:pP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House</a:t>
            </a:r>
            <a:endParaRPr lang="pt-BR" dirty="0"/>
          </a:p>
          <a:p>
            <a:pPr marL="788670" lvl="1" indent="-514350">
              <a:buFont typeface="+mj-lt"/>
              <a:buAutoNum type="romanUcPeriod"/>
            </a:pPr>
            <a:r>
              <a:rPr lang="pt-BR" dirty="0"/>
              <a:t>The </a:t>
            </a:r>
            <a:r>
              <a:rPr lang="pt-BR" dirty="0" err="1"/>
              <a:t>Political</a:t>
            </a:r>
            <a:r>
              <a:rPr lang="pt-BR" dirty="0"/>
              <a:t> Terror </a:t>
            </a:r>
            <a:r>
              <a:rPr lang="pt-BR" dirty="0" err="1"/>
              <a:t>Scale</a:t>
            </a:r>
            <a:endParaRPr lang="pt-BR" dirty="0"/>
          </a:p>
          <a:p>
            <a:pPr marL="788670" lvl="1" indent="-514350">
              <a:buFont typeface="+mj-lt"/>
              <a:buAutoNum type="romanUcPeriod"/>
            </a:pPr>
            <a:r>
              <a:rPr lang="pt-BR" dirty="0"/>
              <a:t>The </a:t>
            </a:r>
            <a:r>
              <a:rPr lang="pt-BR" dirty="0" err="1"/>
              <a:t>Cingranelli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Richards (CIRI) </a:t>
            </a:r>
            <a:r>
              <a:rPr lang="pt-BR" dirty="0" err="1"/>
              <a:t>Database</a:t>
            </a:r>
            <a:endParaRPr lang="pt-BR" dirty="0"/>
          </a:p>
          <a:p>
            <a:pPr marL="1062990" lvl="2" indent="-514350">
              <a:buFont typeface="Wingdings" pitchFamily="2" charset="2"/>
              <a:buChar char="v"/>
            </a:pPr>
            <a:r>
              <a:rPr lang="pt-BR" dirty="0"/>
              <a:t>Mede também os direitos econômicos, sociais e políticos da mulher; os direitos dos trabalhadores; e as liberdades religiosas</a:t>
            </a:r>
          </a:p>
          <a:p>
            <a:pPr marL="788670" lvl="1" indent="-514350">
              <a:buFont typeface="+mj-lt"/>
              <a:buAutoNum type="romanUcPeriod"/>
            </a:pPr>
            <a:r>
              <a:rPr lang="pt-BR" dirty="0" err="1"/>
              <a:t>Oona</a:t>
            </a:r>
            <a:r>
              <a:rPr lang="pt-BR" dirty="0"/>
              <a:t> Hathaway (escala)</a:t>
            </a:r>
          </a:p>
          <a:p>
            <a:r>
              <a:rPr lang="pt-BR" dirty="0"/>
              <a:t>Discrepâncias entre as fontes (</a:t>
            </a:r>
            <a:r>
              <a:rPr lang="pt-BR" dirty="0" err="1"/>
              <a:t>Fig</a:t>
            </a:r>
            <a:r>
              <a:rPr lang="pt-BR" dirty="0"/>
              <a:t> 5.8, p. 86)</a:t>
            </a:r>
          </a:p>
          <a:p>
            <a:r>
              <a:rPr lang="pt-BR" dirty="0"/>
              <a:t>Atenção! “</a:t>
            </a:r>
            <a:r>
              <a:rPr lang="pt-BR" dirty="0" err="1"/>
              <a:t>Recognize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limits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your</a:t>
            </a:r>
            <a:r>
              <a:rPr lang="pt-BR" dirty="0"/>
              <a:t> data!!”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pt-BR" dirty="0"/>
              <a:t>O desenvolvimento do direito internacional dos direitos humanos</a:t>
            </a:r>
          </a:p>
          <a:p>
            <a:pPr lvl="1"/>
            <a:r>
              <a:rPr lang="pt-BR" dirty="0"/>
              <a:t>A difusão da democracia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A democracia aumenta o nível das expectativas com relação à proteção aos direitos humanos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Ela implica limites à autoridade pública, através do estado de direito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Ela promove “</a:t>
            </a:r>
            <a:r>
              <a:rPr lang="pt-BR" dirty="0" err="1"/>
              <a:t>accountability</a:t>
            </a:r>
            <a:r>
              <a:rPr lang="pt-BR" dirty="0"/>
              <a:t>” através de eleições livres e transparentes, da liberdade de imprensa, e da liberdade de expressão (ainda que em graus distintos)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A democracia aumenta os custos (domésticos) do não cumprimento das obrigações jurídicas contraídas internacionalmente </a:t>
            </a:r>
          </a:p>
          <a:p>
            <a:pPr lvl="1"/>
            <a:r>
              <a:rPr lang="pt-BR" dirty="0"/>
              <a:t>A tendência na direção de mais “</a:t>
            </a:r>
            <a:r>
              <a:rPr lang="pt-BR" dirty="0" err="1"/>
              <a:t>accountability</a:t>
            </a:r>
            <a:r>
              <a:rPr lang="pt-BR" dirty="0"/>
              <a:t>” no direito internacional</a:t>
            </a:r>
          </a:p>
          <a:p>
            <a:pPr lvl="1"/>
            <a:r>
              <a:rPr lang="pt-BR" dirty="0"/>
              <a:t>A organização transnacional da sociedade civil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 e </a:t>
            </a:r>
            <a:r>
              <a:rPr lang="en-US" dirty="0" err="1"/>
              <a:t>Democracia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Oslo Freedom Forum (2009), com Hans </a:t>
            </a:r>
            <a:r>
              <a:rPr lang="en-US" dirty="0" err="1"/>
              <a:t>Rosling</a:t>
            </a:r>
            <a:endParaRPr lang="en-US" dirty="0"/>
          </a:p>
          <a:p>
            <a:r>
              <a:rPr lang="en-US" dirty="0">
                <a:hlinkClick r:id="rId2"/>
              </a:rPr>
              <a:t>http://www.gapminder.org/videos/human-rights-democracy-statistics/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O desenvolvimento do direito internacional dos direitos humanos</a:t>
            </a:r>
          </a:p>
          <a:p>
            <a:pPr lvl="1"/>
            <a:r>
              <a:rPr lang="pt-BR" dirty="0"/>
              <a:t>A difusão da democracia</a:t>
            </a:r>
          </a:p>
          <a:p>
            <a:pPr lvl="1"/>
            <a:r>
              <a:rPr lang="pt-BR" dirty="0"/>
              <a:t>A tendência na direção de mais “</a:t>
            </a:r>
            <a:r>
              <a:rPr lang="pt-BR" dirty="0" err="1"/>
              <a:t>accountability</a:t>
            </a:r>
            <a:r>
              <a:rPr lang="pt-BR" dirty="0"/>
              <a:t>” no direito internacional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Desenvolvimentos no direito internacional público: mais monitoramento, denúncias, e acompanhamento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Desenvolvimentos em áreas outras que direitos humanos: controle do comércio de armas, direito humanitário, comércio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Mecanismos de solução de controvérsias</a:t>
            </a:r>
          </a:p>
          <a:p>
            <a:pPr lvl="1"/>
            <a:r>
              <a:rPr lang="pt-BR" dirty="0"/>
              <a:t>A organização transnacional da sociedade civil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1160</TotalTime>
  <Words>756</Words>
  <Application>Microsoft Macintosh PowerPoint</Application>
  <PresentationFormat>Apresentação na tela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Courier New</vt:lpstr>
      <vt:lpstr>Gill Sans MT</vt:lpstr>
      <vt:lpstr>Wingdings</vt:lpstr>
      <vt:lpstr>Wingdings 3</vt:lpstr>
      <vt:lpstr>Origin</vt:lpstr>
      <vt:lpstr>Direitos Humanos</vt:lpstr>
      <vt:lpstr>Roteiro</vt:lpstr>
      <vt:lpstr>Studying Human Rights Todd Landman</vt:lpstr>
      <vt:lpstr>Studying Human Rights Todd Landman</vt:lpstr>
      <vt:lpstr>Studying Human Rights Todd Landman</vt:lpstr>
      <vt:lpstr>Studying Human Rights Todd Landman</vt:lpstr>
      <vt:lpstr>Mobilizing for Human Rights Beth Simmons</vt:lpstr>
      <vt:lpstr>Direitos Humanos e Democracia</vt:lpstr>
      <vt:lpstr>Mobilizing for Human Rights Beth Simmons</vt:lpstr>
      <vt:lpstr>Mobilizing for Human Rights Beth Simmons</vt:lpstr>
      <vt:lpstr>Mobilizing for Human Rights Beth Simmons</vt:lpstr>
      <vt:lpstr>Mobilizing for Human Rights Beth Simmons*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69</cp:revision>
  <dcterms:created xsi:type="dcterms:W3CDTF">2015-07-06T16:36:26Z</dcterms:created>
  <dcterms:modified xsi:type="dcterms:W3CDTF">2022-09-15T19:47:12Z</dcterms:modified>
</cp:coreProperties>
</file>