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6" r:id="rId9"/>
    <p:sldId id="265" r:id="rId10"/>
    <p:sldId id="260" r:id="rId11"/>
    <p:sldId id="272" r:id="rId12"/>
    <p:sldId id="269" r:id="rId13"/>
    <p:sldId id="270" r:id="rId14"/>
    <p:sldId id="274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29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D2869C-ECED-4C9C-A956-E0107CF57BC8}" type="datetimeFigureOut">
              <a:rPr lang="pt-BR" smtClean="0"/>
              <a:t>22/10/2015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ACAFA4-B810-4767-AB05-B8AC0924356E}" type="slidenum">
              <a:rPr lang="pt-BR" smtClean="0"/>
              <a:t>‹nº›</a:t>
            </a:fld>
            <a:endParaRPr lang="pt-BR"/>
          </a:p>
        </p:txBody>
      </p:sp>
      <p:sp>
        <p:nvSpPr>
          <p:cNvPr id="32" name="Retângulo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tângulo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tângulo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tângulo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tângulo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56" name="Retângulo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tângulo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tângulo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tângulo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D2869C-ECED-4C9C-A956-E0107CF57BC8}" type="datetimeFigureOut">
              <a:rPr lang="pt-BR" smtClean="0"/>
              <a:t>22/10/2015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ACAFA4-B810-4767-AB05-B8AC0924356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D2869C-ECED-4C9C-A956-E0107CF57BC8}" type="datetimeFigureOut">
              <a:rPr lang="pt-BR" smtClean="0"/>
              <a:t>22/10/2015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ACAFA4-B810-4767-AB05-B8AC0924356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D2869C-ECED-4C9C-A956-E0107CF57BC8}" type="datetimeFigureOut">
              <a:rPr lang="pt-BR" smtClean="0"/>
              <a:t>22/10/2015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ACAFA4-B810-4767-AB05-B8AC0924356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a livre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orma livre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orma livre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orma livre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orma livre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orma livre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orma livre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orma livre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orma livre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orma livre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orma livre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orma livre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orma livre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orma livre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D2869C-ECED-4C9C-A956-E0107CF57BC8}" type="datetimeFigureOut">
              <a:rPr lang="pt-BR" smtClean="0"/>
              <a:t>22/10/2015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ACAFA4-B810-4767-AB05-B8AC0924356E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tângulo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tângulo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D2869C-ECED-4C9C-A956-E0107CF57BC8}" type="datetimeFigureOut">
              <a:rPr lang="pt-BR" smtClean="0"/>
              <a:t>22/10/2015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ACAFA4-B810-4767-AB05-B8AC0924356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ângulo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D2869C-ECED-4C9C-A956-E0107CF57BC8}" type="datetimeFigureOut">
              <a:rPr lang="pt-BR" smtClean="0"/>
              <a:t>22/10/2015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ACAFA4-B810-4767-AB05-B8AC0924356E}" type="slidenum">
              <a:rPr lang="pt-BR" smtClean="0"/>
              <a:t>‹nº›</a:t>
            </a:fld>
            <a:endParaRPr lang="pt-BR"/>
          </a:p>
        </p:txBody>
      </p:sp>
      <p:sp>
        <p:nvSpPr>
          <p:cNvPr id="16" name="Retângulo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tângulo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tângulo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tângulo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tângulo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tângulo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tângulo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tângulo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D2869C-ECED-4C9C-A956-E0107CF57BC8}" type="datetimeFigureOut">
              <a:rPr lang="pt-BR" smtClean="0"/>
              <a:t>22/10/2015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ACAFA4-B810-4767-AB05-B8AC0924356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D2869C-ECED-4C9C-A956-E0107CF57BC8}" type="datetimeFigureOut">
              <a:rPr lang="pt-BR" smtClean="0"/>
              <a:t>22/10/2015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ACAFA4-B810-4767-AB05-B8AC0924356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D2869C-ECED-4C9C-A956-E0107CF57BC8}" type="datetimeFigureOut">
              <a:rPr lang="pt-BR" smtClean="0"/>
              <a:t>22/10/2015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ACAFA4-B810-4767-AB05-B8AC0924356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Conector reto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o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Conector reto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to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grpSp>
        <p:nvGrpSpPr>
          <p:cNvPr id="14" name="Grupo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Conector reto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o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Conector reto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to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to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72D2869C-ECED-4C9C-A956-E0107CF57BC8}" type="datetimeFigureOut">
              <a:rPr lang="pt-BR" smtClean="0"/>
              <a:t>22/10/2015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24ACAFA4-B810-4767-AB05-B8AC0924356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tângulo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tângulo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tângulo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D2869C-ECED-4C9C-A956-E0107CF57BC8}" type="datetimeFigureOut">
              <a:rPr lang="pt-BR" smtClean="0"/>
              <a:t>22/10/2015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24ACAFA4-B810-4767-AB05-B8AC0924356E}" type="slidenum">
              <a:rPr lang="pt-BR" smtClean="0"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uaqUasDzK8" TargetMode="External"/><Relationship Id="rId7" Type="http://schemas.openxmlformats.org/officeDocument/2006/relationships/hyperlink" Target="https://www.youtube.com/watch?v=MFXN-5c9b0s" TargetMode="External"/><Relationship Id="rId2" Type="http://schemas.openxmlformats.org/officeDocument/2006/relationships/hyperlink" Target="https://www.youtube.com/watch?v=dLbJVsakd9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goa3UAWjAlg" TargetMode="External"/><Relationship Id="rId5" Type="http://schemas.openxmlformats.org/officeDocument/2006/relationships/hyperlink" Target="https://www.youtube.com/watch?v=MB4HDE-zIMc" TargetMode="External"/><Relationship Id="rId4" Type="http://schemas.openxmlformats.org/officeDocument/2006/relationships/hyperlink" Target="https://www.youtube.com/watch?v=TR1n4cEUGHM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ubando.net/2015/0%208/23/o-samba-de-bumbo/" TargetMode="External"/><Relationship Id="rId2" Type="http://schemas.openxmlformats.org/officeDocument/2006/relationships/hyperlink" Target="https://samba.catracalivre.com.br/brasil/samba-na-net/indicacao/projeto-100-anos-de-samba-paulista-ruralidade-e-oralidade-heranca-afro-bantu/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pt.slideshare.net/ElvisLive/festas-e-tradicoes-paulistas" TargetMode="External"/><Relationship Id="rId4" Type="http://schemas.openxmlformats.org/officeDocument/2006/relationships/hyperlink" Target="http://sambalogia.blogspot.com.br/2009/01/o-samba-de-bumbo-em-pirapora-construo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Z7P5zgY820" TargetMode="External"/><Relationship Id="rId2" Type="http://schemas.openxmlformats.org/officeDocument/2006/relationships/hyperlink" Target="https://www.youtube.com/watch?v=woda3_qx71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UUKe1GA1zoI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126876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Apontamentos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a </a:t>
            </a:r>
            <a:r>
              <a:rPr lang="en-US" dirty="0" err="1" smtClean="0"/>
              <a:t>História</a:t>
            </a:r>
            <a:r>
              <a:rPr lang="en-US" dirty="0" smtClean="0"/>
              <a:t> do Samba de </a:t>
            </a:r>
            <a:r>
              <a:rPr lang="en-US" dirty="0" err="1" smtClean="0"/>
              <a:t>Bumbo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São Paulo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03648" y="3068960"/>
            <a:ext cx="6400800" cy="2592288"/>
          </a:xfrm>
        </p:spPr>
        <p:txBody>
          <a:bodyPr>
            <a:normAutofit/>
          </a:bodyPr>
          <a:lstStyle/>
          <a:p>
            <a:pPr algn="r"/>
            <a:r>
              <a:rPr lang="en-US" sz="2400" dirty="0" smtClean="0"/>
              <a:t>Marcelo Simon </a:t>
            </a:r>
            <a:r>
              <a:rPr lang="en-US" sz="2400" dirty="0" err="1" smtClean="0"/>
              <a:t>Manzatti</a:t>
            </a:r>
            <a:endParaRPr lang="en-US" sz="2400" dirty="0" smtClean="0"/>
          </a:p>
          <a:p>
            <a:pPr algn="r"/>
            <a:r>
              <a:rPr lang="en-US" sz="2400" dirty="0" err="1" smtClean="0"/>
              <a:t>Anais</a:t>
            </a:r>
            <a:r>
              <a:rPr lang="en-US" sz="2400" dirty="0" smtClean="0"/>
              <a:t> II-ENABET</a:t>
            </a:r>
          </a:p>
          <a:p>
            <a:pPr algn="r"/>
            <a:r>
              <a:rPr lang="en-US" sz="2400" dirty="0" smtClean="0"/>
              <a:t>2004, p.289.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7414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022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Samba de </a:t>
            </a:r>
            <a:r>
              <a:rPr lang="en-US" dirty="0" err="1" smtClean="0"/>
              <a:t>Bumbo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64704"/>
            <a:ext cx="8686800" cy="6093296"/>
          </a:xfrm>
        </p:spPr>
        <p:txBody>
          <a:bodyPr>
            <a:normAutofit fontScale="70000" lnSpcReduction="20000"/>
          </a:bodyPr>
          <a:lstStyle/>
          <a:p>
            <a:endParaRPr lang="en-US" dirty="0"/>
          </a:p>
          <a:p>
            <a:r>
              <a:rPr lang="pt-BR" sz="3600" dirty="0" smtClean="0"/>
              <a:t>É praticado </a:t>
            </a:r>
            <a:r>
              <a:rPr lang="pt-BR" sz="3600" dirty="0"/>
              <a:t>hoje em algumas localidades do interior e na capital paulista, entretanto, em outras cidades a manifestação, que outrora esteve presente, desapareceu: “O Samba de Bumbo, hoje, é praticado nos municípios de Santana de Parnaíba (grupos </a:t>
            </a:r>
            <a:r>
              <a:rPr lang="pt-BR" sz="3600" dirty="0" err="1"/>
              <a:t>Cururuquara</a:t>
            </a:r>
            <a:r>
              <a:rPr lang="pt-BR" sz="3600" dirty="0"/>
              <a:t> e Grito da Noite), Vinhedo (Samba de Da. Aurora), Mauá (Samba Lenço), Quadra (Samba Caipira) e Pirapora </a:t>
            </a:r>
            <a:r>
              <a:rPr lang="pt-BR" sz="3600" dirty="0" smtClean="0"/>
              <a:t>do Bom </a:t>
            </a:r>
            <a:r>
              <a:rPr lang="pt-BR" sz="3600" dirty="0"/>
              <a:t>Jesus (Samba de Roda). Sua área de ocorrência, no entanto, estendeu-se, </a:t>
            </a:r>
            <a:r>
              <a:rPr lang="pt-BR" sz="3600" dirty="0" smtClean="0"/>
              <a:t>no passado</a:t>
            </a:r>
            <a:r>
              <a:rPr lang="pt-BR" sz="3600" dirty="0"/>
              <a:t>, a muitas outras localidades, como Rio Claro, Campinas, Piracicaba, São Simão e Itapira – na região conhecida antigamente como oeste -, chegando a Itapeva e Guaxupé – Estado de Minas Gerais; Itu, São Roque, Sorocaba, Araçoiaba da Serra, Botucatu, Laranjal Paulista e Tietê, no eixo médio do rio homônimo, na antiga área de projeção bandeirante em direção aos sertões de Mato Grosso; e, também, Redenção da Serra, Jacareí e Caçapava – no Vale do Paraíba, dentre </a:t>
            </a:r>
            <a:r>
              <a:rPr lang="pt-BR" sz="3600" dirty="0" smtClean="0"/>
              <a:t>outras”.</a:t>
            </a:r>
          </a:p>
          <a:p>
            <a:endParaRPr lang="pt-BR" sz="3600" dirty="0" smtClean="0"/>
          </a:p>
          <a:p>
            <a:endParaRPr lang="pt-BR" dirty="0" smtClean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1133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catracalivre.com.br/wp-content/uploads/2014/07/Cena_do_Tambu_de_Piracicaba_que_mantem_a_tradicao_do_samba_rural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8352928" cy="583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2807296" y="6205975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1" dirty="0" err="1" smtClean="0"/>
              <a:t>Ttradição</a:t>
            </a:r>
            <a:r>
              <a:rPr lang="pt-BR" i="1" dirty="0" smtClean="0"/>
              <a:t> </a:t>
            </a:r>
            <a:r>
              <a:rPr lang="pt-BR" i="1" dirty="0"/>
              <a:t>do samba </a:t>
            </a:r>
            <a:r>
              <a:rPr lang="pt-BR" i="1" dirty="0" smtClean="0"/>
              <a:t>rural  em Piracicaba</a:t>
            </a:r>
          </a:p>
        </p:txBody>
      </p:sp>
    </p:spTree>
    <p:extLst>
      <p:ext uri="{BB962C8B-B14F-4D97-AF65-F5344CB8AC3E}">
        <p14:creationId xmlns:p14="http://schemas.microsoft.com/office/powerpoint/2010/main" val="236524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Conclusões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196752"/>
            <a:ext cx="8748464" cy="5661248"/>
          </a:xfrm>
        </p:spPr>
        <p:txBody>
          <a:bodyPr>
            <a:normAutofit fontScale="92500" lnSpcReduction="20000"/>
          </a:bodyPr>
          <a:lstStyle/>
          <a:p>
            <a:r>
              <a:rPr lang="pt-BR" dirty="0"/>
              <a:t>O</a:t>
            </a:r>
            <a:r>
              <a:rPr lang="pt-BR" dirty="0" smtClean="0"/>
              <a:t> </a:t>
            </a:r>
            <a:r>
              <a:rPr lang="pt-BR" dirty="0"/>
              <a:t>samba de </a:t>
            </a:r>
            <a:r>
              <a:rPr lang="pt-BR" dirty="0" smtClean="0"/>
              <a:t>bumbo é </a:t>
            </a:r>
            <a:r>
              <a:rPr lang="pt-BR" dirty="0"/>
              <a:t>parte componente dos rituais religiosos ocorridos em homenagem aos santos padroeiros católicos, como São João, </a:t>
            </a:r>
            <a:r>
              <a:rPr lang="pt-BR" dirty="0" smtClean="0"/>
              <a:t>São Benedito</a:t>
            </a:r>
            <a:r>
              <a:rPr lang="pt-BR" dirty="0"/>
              <a:t>, Nossa Senhora Aparecida, Bom Jesus, entre outros. </a:t>
            </a:r>
            <a:endParaRPr lang="pt-BR" dirty="0" smtClean="0"/>
          </a:p>
          <a:p>
            <a:endParaRPr lang="en-US" dirty="0"/>
          </a:p>
          <a:p>
            <a:r>
              <a:rPr lang="en-US" dirty="0" smtClean="0"/>
              <a:t>Segundo </a:t>
            </a:r>
            <a:r>
              <a:rPr lang="en-US" dirty="0" err="1" smtClean="0"/>
              <a:t>sambistas</a:t>
            </a:r>
            <a:r>
              <a:rPr lang="en-US" dirty="0" smtClean="0"/>
              <a:t> </a:t>
            </a:r>
            <a:r>
              <a:rPr lang="en-US" dirty="0" err="1" smtClean="0"/>
              <a:t>paulistanos</a:t>
            </a:r>
            <a:r>
              <a:rPr lang="en-US" dirty="0" smtClean="0"/>
              <a:t>, o </a:t>
            </a:r>
            <a:r>
              <a:rPr lang="en-US" dirty="0" err="1" smtClean="0"/>
              <a:t>Bumbo</a:t>
            </a:r>
            <a:r>
              <a:rPr lang="en-US" dirty="0" smtClean="0"/>
              <a:t>  e as </a:t>
            </a:r>
            <a:r>
              <a:rPr lang="en-US" dirty="0" err="1" smtClean="0"/>
              <a:t>demais</a:t>
            </a:r>
            <a:r>
              <a:rPr lang="en-US" dirty="0" smtClean="0"/>
              <a:t> </a:t>
            </a:r>
            <a:r>
              <a:rPr lang="en-US" dirty="0" err="1" smtClean="0"/>
              <a:t>características</a:t>
            </a:r>
            <a:r>
              <a:rPr lang="en-US" dirty="0" smtClean="0"/>
              <a:t> </a:t>
            </a:r>
            <a:r>
              <a:rPr lang="en-US" dirty="0" err="1" smtClean="0"/>
              <a:t>deste</a:t>
            </a:r>
            <a:r>
              <a:rPr lang="en-US" dirty="0" smtClean="0"/>
              <a:t> Samba,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/>
              <a:t>B</a:t>
            </a:r>
            <a:r>
              <a:rPr lang="en-US" dirty="0" err="1" smtClean="0"/>
              <a:t>onecões</a:t>
            </a:r>
            <a:r>
              <a:rPr lang="en-US" dirty="0" smtClean="0"/>
              <a:t> e </a:t>
            </a:r>
            <a:r>
              <a:rPr lang="en-US" dirty="0" err="1" smtClean="0"/>
              <a:t>Cabeções</a:t>
            </a:r>
            <a:r>
              <a:rPr lang="en-US" dirty="0" smtClean="0"/>
              <a:t>, </a:t>
            </a:r>
            <a:r>
              <a:rPr lang="en-US" dirty="0" err="1" smtClean="0"/>
              <a:t>ainda</a:t>
            </a:r>
            <a:r>
              <a:rPr lang="en-US" dirty="0" smtClean="0"/>
              <a:t> </a:t>
            </a:r>
            <a:r>
              <a:rPr lang="en-US" dirty="0" err="1" smtClean="0"/>
              <a:t>presentes</a:t>
            </a:r>
            <a:r>
              <a:rPr lang="en-US" dirty="0" smtClean="0"/>
              <a:t> no interior do Estado, </a:t>
            </a:r>
            <a:r>
              <a:rPr lang="en-US" dirty="0" err="1" smtClean="0"/>
              <a:t>desapareceram</a:t>
            </a:r>
            <a:r>
              <a:rPr lang="en-US" dirty="0" smtClean="0"/>
              <a:t> </a:t>
            </a:r>
            <a:r>
              <a:rPr lang="en-US" dirty="0" err="1" smtClean="0"/>
              <a:t>totalmente</a:t>
            </a:r>
            <a:r>
              <a:rPr lang="en-US" dirty="0" smtClean="0"/>
              <a:t> da capital a </a:t>
            </a:r>
            <a:r>
              <a:rPr lang="en-US" dirty="0" err="1" smtClean="0"/>
              <a:t>partir</a:t>
            </a:r>
            <a:r>
              <a:rPr lang="en-US" dirty="0" smtClean="0"/>
              <a:t> da </a:t>
            </a:r>
            <a:r>
              <a:rPr lang="en-US" dirty="0" err="1" smtClean="0"/>
              <a:t>oficialização</a:t>
            </a:r>
            <a:r>
              <a:rPr lang="en-US" dirty="0" smtClean="0"/>
              <a:t> do </a:t>
            </a:r>
            <a:r>
              <a:rPr lang="en-US" dirty="0" err="1" smtClean="0"/>
              <a:t>modelo</a:t>
            </a:r>
            <a:r>
              <a:rPr lang="en-US" dirty="0" smtClean="0"/>
              <a:t> </a:t>
            </a:r>
            <a:r>
              <a:rPr lang="en-US" dirty="0" err="1" smtClean="0"/>
              <a:t>carnavalesco</a:t>
            </a:r>
            <a:r>
              <a:rPr lang="en-US" dirty="0" smtClean="0"/>
              <a:t> </a:t>
            </a:r>
            <a:r>
              <a:rPr lang="en-US" dirty="0" err="1" smtClean="0"/>
              <a:t>adaptado</a:t>
            </a:r>
            <a:r>
              <a:rPr lang="en-US" dirty="0" smtClean="0"/>
              <a:t> </a:t>
            </a:r>
            <a:r>
              <a:rPr lang="en-US" dirty="0" err="1" smtClean="0"/>
              <a:t>nas</a:t>
            </a:r>
            <a:r>
              <a:rPr lang="en-US" dirty="0" smtClean="0"/>
              <a:t> </a:t>
            </a:r>
            <a:r>
              <a:rPr lang="en-US" dirty="0" err="1" smtClean="0"/>
              <a:t>Escolas</a:t>
            </a:r>
            <a:r>
              <a:rPr lang="en-US" dirty="0" smtClean="0"/>
              <a:t> de Samba cariocas de 1968.  No </a:t>
            </a:r>
            <a:r>
              <a:rPr lang="en-US" dirty="0" err="1" smtClean="0"/>
              <a:t>entanto</a:t>
            </a:r>
            <a:r>
              <a:rPr lang="en-US" dirty="0" smtClean="0"/>
              <a:t>, </a:t>
            </a:r>
            <a:r>
              <a:rPr lang="en-US" dirty="0" err="1" smtClean="0"/>
              <a:t>até</a:t>
            </a:r>
            <a:r>
              <a:rPr lang="en-US" dirty="0" smtClean="0"/>
              <a:t> </a:t>
            </a:r>
            <a:r>
              <a:rPr lang="en-US" dirty="0" err="1" smtClean="0"/>
              <a:t>pouco</a:t>
            </a:r>
            <a:r>
              <a:rPr lang="en-US" dirty="0" smtClean="0"/>
              <a:t> tempo, o Samba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cidade</a:t>
            </a:r>
            <a:r>
              <a:rPr lang="en-US" dirty="0" smtClean="0"/>
              <a:t> de São Paulo </a:t>
            </a:r>
            <a:r>
              <a:rPr lang="en-US" dirty="0" err="1" smtClean="0"/>
              <a:t>esteve</a:t>
            </a:r>
            <a:r>
              <a:rPr lang="en-US" dirty="0" smtClean="0"/>
              <a:t> </a:t>
            </a:r>
            <a:r>
              <a:rPr lang="en-US" dirty="0" err="1" smtClean="0"/>
              <a:t>intimamente</a:t>
            </a:r>
            <a:r>
              <a:rPr lang="en-US" dirty="0" smtClean="0"/>
              <a:t> </a:t>
            </a:r>
            <a:r>
              <a:rPr lang="en-US" dirty="0" err="1" smtClean="0"/>
              <a:t>vinculado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Bumbo</a:t>
            </a:r>
            <a:r>
              <a:rPr lang="en-US" dirty="0" smtClean="0"/>
              <a:t>. </a:t>
            </a:r>
            <a:r>
              <a:rPr lang="en-US" dirty="0" err="1" smtClean="0"/>
              <a:t>Assim</a:t>
            </a:r>
            <a:r>
              <a:rPr lang="en-US" dirty="0" smtClean="0"/>
              <a:t>, o Samba de </a:t>
            </a:r>
            <a:r>
              <a:rPr lang="en-US" dirty="0" err="1" smtClean="0"/>
              <a:t>Bumbo</a:t>
            </a:r>
            <a:r>
              <a:rPr lang="en-US" dirty="0" smtClean="0"/>
              <a:t> </a:t>
            </a:r>
            <a:r>
              <a:rPr lang="en-US" dirty="0" err="1" smtClean="0"/>
              <a:t>também</a:t>
            </a:r>
            <a:r>
              <a:rPr lang="en-US" dirty="0" smtClean="0"/>
              <a:t> é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materiz</a:t>
            </a:r>
            <a:r>
              <a:rPr lang="en-US" dirty="0" smtClean="0"/>
              <a:t> </a:t>
            </a:r>
            <a:r>
              <a:rPr lang="en-US" dirty="0" err="1" smtClean="0"/>
              <a:t>formadora</a:t>
            </a:r>
            <a:r>
              <a:rPr lang="en-US" dirty="0" smtClean="0"/>
              <a:t> do </a:t>
            </a:r>
            <a:r>
              <a:rPr lang="en-US" dirty="0" err="1" smtClean="0"/>
              <a:t>Carnaval</a:t>
            </a:r>
            <a:r>
              <a:rPr lang="en-US" dirty="0" smtClean="0"/>
              <a:t> </a:t>
            </a:r>
            <a:r>
              <a:rPr lang="en-US" dirty="0" err="1" smtClean="0"/>
              <a:t>paulista</a:t>
            </a:r>
            <a:r>
              <a:rPr lang="en-US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7087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0"/>
            <a:ext cx="7772400" cy="914400"/>
          </a:xfrm>
        </p:spPr>
        <p:txBody>
          <a:bodyPr/>
          <a:lstStyle/>
          <a:p>
            <a:r>
              <a:rPr lang="en-US" dirty="0" smtClean="0"/>
              <a:t>Videos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764704"/>
            <a:ext cx="8676456" cy="6237312"/>
          </a:xfrm>
        </p:spPr>
        <p:txBody>
          <a:bodyPr>
            <a:normAutofit lnSpcReduction="10000"/>
          </a:bodyPr>
          <a:lstStyle/>
          <a:p>
            <a:r>
              <a:rPr lang="pt-BR" dirty="0" smtClean="0">
                <a:hlinkClick r:id="rId2"/>
              </a:rPr>
              <a:t>https://www.youtube.com/watch?v=dLbJVsakd98</a:t>
            </a:r>
            <a:r>
              <a:rPr lang="pt-BR" dirty="0" smtClean="0"/>
              <a:t>  </a:t>
            </a:r>
            <a:r>
              <a:rPr lang="vi-VN" dirty="0" smtClean="0"/>
              <a:t>Bumbo dá Samba </a:t>
            </a:r>
            <a:r>
              <a:rPr lang="vi-VN" dirty="0"/>
              <a:t>(2003)</a:t>
            </a:r>
            <a:r>
              <a:rPr lang="en-US" dirty="0" smtClean="0"/>
              <a:t>- </a:t>
            </a:r>
            <a:r>
              <a:rPr lang="en-US" dirty="0" err="1" smtClean="0"/>
              <a:t>Documentário</a:t>
            </a:r>
            <a:r>
              <a:rPr lang="en-US" dirty="0" smtClean="0"/>
              <a:t> </a:t>
            </a:r>
            <a:endParaRPr lang="pt-BR" dirty="0"/>
          </a:p>
          <a:p>
            <a:r>
              <a:rPr lang="pt-BR" dirty="0" smtClean="0">
                <a:hlinkClick r:id="rId3"/>
              </a:rPr>
              <a:t>https</a:t>
            </a:r>
            <a:r>
              <a:rPr lang="pt-BR" dirty="0">
                <a:hlinkClick r:id="rId3"/>
              </a:rPr>
              <a:t>://</a:t>
            </a:r>
            <a:r>
              <a:rPr lang="pt-BR" dirty="0" smtClean="0">
                <a:hlinkClick r:id="rId3"/>
              </a:rPr>
              <a:t>www.youtube.com/watch?v=iuaqUasDzK8</a:t>
            </a:r>
            <a:r>
              <a:rPr lang="pt-BR" dirty="0" smtClean="0"/>
              <a:t> </a:t>
            </a:r>
            <a:r>
              <a:rPr lang="pt-BR" dirty="0"/>
              <a:t>Grupo Sambaqui - Samba de Bumbo</a:t>
            </a:r>
          </a:p>
          <a:p>
            <a:r>
              <a:rPr lang="pt-BR" dirty="0" smtClean="0">
                <a:hlinkClick r:id="rId4"/>
              </a:rPr>
              <a:t>https</a:t>
            </a:r>
            <a:r>
              <a:rPr lang="pt-BR" dirty="0">
                <a:hlinkClick r:id="rId4"/>
              </a:rPr>
              <a:t>://</a:t>
            </a:r>
            <a:r>
              <a:rPr lang="pt-BR" dirty="0" smtClean="0">
                <a:hlinkClick r:id="rId4"/>
              </a:rPr>
              <a:t>www.youtube.com/watch?v=TR1n4cEUGHM</a:t>
            </a:r>
            <a:r>
              <a:rPr lang="pt-BR" dirty="0" smtClean="0"/>
              <a:t> </a:t>
            </a:r>
            <a:r>
              <a:rPr lang="pt-BR" dirty="0"/>
              <a:t>Samba de Bumbo Campineiro</a:t>
            </a:r>
          </a:p>
          <a:p>
            <a:r>
              <a:rPr lang="pt-BR" dirty="0">
                <a:hlinkClick r:id="rId5"/>
              </a:rPr>
              <a:t>https://</a:t>
            </a:r>
            <a:r>
              <a:rPr lang="pt-BR" dirty="0" smtClean="0">
                <a:hlinkClick r:id="rId5"/>
              </a:rPr>
              <a:t>www.youtube.com/watch?v=MB4HDE-zIMc</a:t>
            </a:r>
            <a:r>
              <a:rPr lang="pt-BR" dirty="0" smtClean="0"/>
              <a:t> </a:t>
            </a:r>
            <a:r>
              <a:rPr lang="pt-BR" dirty="0"/>
              <a:t>Entrevista: Maria Esther - Samba de Bumbo de Pirapora do Bom Jesus-SP</a:t>
            </a:r>
          </a:p>
          <a:p>
            <a:r>
              <a:rPr lang="pt-BR" dirty="0">
                <a:hlinkClick r:id="rId6"/>
              </a:rPr>
              <a:t>https://</a:t>
            </a:r>
            <a:r>
              <a:rPr lang="pt-BR" dirty="0" smtClean="0">
                <a:hlinkClick r:id="rId6"/>
              </a:rPr>
              <a:t>www.youtube.com/watch?v=goa3UAWjAlg</a:t>
            </a:r>
            <a:r>
              <a:rPr lang="pt-BR" dirty="0" smtClean="0"/>
              <a:t> As Matriarcas </a:t>
            </a:r>
            <a:r>
              <a:rPr lang="pt-BR" dirty="0"/>
              <a:t>do Samba de </a:t>
            </a:r>
            <a:r>
              <a:rPr lang="pt-BR" dirty="0" smtClean="0"/>
              <a:t>Bumbo (</a:t>
            </a:r>
            <a:r>
              <a:rPr lang="pt-BR" dirty="0" err="1" smtClean="0"/>
              <a:t>document</a:t>
            </a:r>
            <a:r>
              <a:rPr lang="en-US" dirty="0"/>
              <a:t>á</a:t>
            </a:r>
            <a:r>
              <a:rPr lang="pt-BR" dirty="0" smtClean="0"/>
              <a:t>rio)</a:t>
            </a:r>
          </a:p>
          <a:p>
            <a:r>
              <a:rPr lang="vi-VN" dirty="0" smtClean="0">
                <a:hlinkClick r:id="rId7"/>
              </a:rPr>
              <a:t>https</a:t>
            </a:r>
            <a:r>
              <a:rPr lang="vi-VN" dirty="0">
                <a:hlinkClick r:id="rId7"/>
              </a:rPr>
              <a:t>://</a:t>
            </a:r>
            <a:r>
              <a:rPr lang="vi-VN" dirty="0" smtClean="0">
                <a:hlinkClick r:id="rId7"/>
              </a:rPr>
              <a:t>www.youtube.com/watch?v=MFXN-5c9b0s</a:t>
            </a:r>
            <a:r>
              <a:rPr lang="en-US" dirty="0" smtClean="0"/>
              <a:t>  </a:t>
            </a:r>
            <a:r>
              <a:rPr lang="pt-BR" dirty="0"/>
              <a:t>Samba do </a:t>
            </a:r>
            <a:r>
              <a:rPr lang="pt-BR" dirty="0" err="1"/>
              <a:t>Cururuquara</a:t>
            </a:r>
            <a:r>
              <a:rPr lang="pt-BR" dirty="0"/>
              <a:t> - Documentário</a:t>
            </a:r>
          </a:p>
          <a:p>
            <a:endParaRPr lang="vi-VN" dirty="0"/>
          </a:p>
          <a:p>
            <a:endParaRPr lang="pt-BR" dirty="0"/>
          </a:p>
          <a:p>
            <a:pPr marL="68580" indent="0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3552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Sítios</a:t>
            </a:r>
            <a:r>
              <a:rPr lang="en-US" dirty="0" smtClean="0"/>
              <a:t> </a:t>
            </a:r>
            <a:r>
              <a:rPr lang="en-US" dirty="0" err="1" smtClean="0"/>
              <a:t>consultados</a:t>
            </a:r>
            <a:r>
              <a:rPr lang="en-US" dirty="0" smtClean="0"/>
              <a:t> </a:t>
            </a:r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683568" y="1484336"/>
            <a:ext cx="813690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hlinkClick r:id="rId2"/>
              </a:rPr>
              <a:t>https://samba.catracalivre.com.br/brasil/samba-na-net/indicacao/projeto-100-anos-de-samba-paulista-ruralidade-e-oralidade-heranca-afro-bantu</a:t>
            </a:r>
            <a:r>
              <a:rPr lang="pt-BR" sz="2400" dirty="0" smtClean="0">
                <a:hlinkClick r:id="rId2"/>
              </a:rPr>
              <a:t>/</a:t>
            </a:r>
            <a:r>
              <a:rPr lang="pt-BR" sz="2400" dirty="0" smtClean="0"/>
              <a:t> </a:t>
            </a:r>
          </a:p>
          <a:p>
            <a:endParaRPr lang="pt-BR" sz="2400" dirty="0">
              <a:hlinkClick r:id="rId3"/>
            </a:endParaRPr>
          </a:p>
          <a:p>
            <a:r>
              <a:rPr lang="pt-BR" sz="2400" dirty="0" smtClean="0">
                <a:hlinkClick r:id="rId3"/>
              </a:rPr>
              <a:t>http</a:t>
            </a:r>
            <a:r>
              <a:rPr lang="pt-BR" sz="2400" dirty="0">
                <a:hlinkClick r:id="rId3"/>
              </a:rPr>
              <a:t>://ubando.net/2015/0 8/23/o-samba-de-bumbo/</a:t>
            </a:r>
            <a:endParaRPr lang="pt-BR" sz="2400" dirty="0"/>
          </a:p>
          <a:p>
            <a:r>
              <a:rPr lang="pt-BR" sz="2400" dirty="0"/>
              <a:t> </a:t>
            </a:r>
          </a:p>
          <a:p>
            <a:r>
              <a:rPr lang="pt-BR" sz="2400" dirty="0">
                <a:hlinkClick r:id="rId4"/>
              </a:rPr>
              <a:t>http://sambalogia.blogspot.com.br/2009/01/o-samba-de-bumbo-em-pirapora-construo.html</a:t>
            </a:r>
            <a:r>
              <a:rPr lang="pt-BR" sz="2400" dirty="0"/>
              <a:t> </a:t>
            </a:r>
            <a:endParaRPr lang="pt-BR" sz="2400" dirty="0" smtClean="0"/>
          </a:p>
          <a:p>
            <a:endParaRPr lang="pt-BR" sz="2400" dirty="0"/>
          </a:p>
          <a:p>
            <a:r>
              <a:rPr lang="pt-BR" sz="2400" dirty="0">
                <a:hlinkClick r:id="rId5"/>
              </a:rPr>
              <a:t>http://pt.slideshare.net/ElvisLive/festas-e-tradicoes-paulistas</a:t>
            </a:r>
            <a:r>
              <a:rPr lang="pt-BR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1743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32523"/>
            <a:ext cx="77724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Marcelo Simon </a:t>
            </a:r>
            <a:r>
              <a:rPr lang="en-US" dirty="0" err="1" smtClean="0"/>
              <a:t>Manzatti</a:t>
            </a:r>
            <a:endParaRPr lang="en-US" dirty="0" smtClean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836712"/>
            <a:ext cx="8748464" cy="6021288"/>
          </a:xfrm>
        </p:spPr>
        <p:txBody>
          <a:bodyPr>
            <a:normAutofit/>
          </a:bodyPr>
          <a:lstStyle/>
          <a:p>
            <a:r>
              <a:rPr lang="pt-BR" b="1" cap="all" dirty="0"/>
              <a:t>FORMAÇÃO </a:t>
            </a:r>
            <a:r>
              <a:rPr lang="pt-BR" b="1" cap="all" dirty="0" smtClean="0"/>
              <a:t>ACADÊMICA</a:t>
            </a:r>
          </a:p>
          <a:p>
            <a:endParaRPr lang="pt-BR" b="1" cap="all" dirty="0"/>
          </a:p>
          <a:p>
            <a:r>
              <a:rPr lang="pt-BR" b="1" dirty="0"/>
              <a:t>Mestrado em Ciências Sociais</a:t>
            </a:r>
          </a:p>
          <a:p>
            <a:r>
              <a:rPr lang="pt-BR" dirty="0"/>
              <a:t>2003 </a:t>
            </a:r>
            <a:r>
              <a:rPr lang="pt-BR" dirty="0" smtClean="0"/>
              <a:t>– 2005  - PUC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  <a:p>
            <a:r>
              <a:rPr lang="pt-BR" b="1" dirty="0"/>
              <a:t>Graduação em Ciências Sociais</a:t>
            </a:r>
          </a:p>
          <a:p>
            <a:r>
              <a:rPr lang="pt-BR" dirty="0"/>
              <a:t>1989 </a:t>
            </a:r>
            <a:r>
              <a:rPr lang="pt-BR" dirty="0" smtClean="0"/>
              <a:t>- 1994 –</a:t>
            </a:r>
            <a:r>
              <a:rPr lang="pt-BR" dirty="0"/>
              <a:t> </a:t>
            </a:r>
            <a:r>
              <a:rPr lang="en-US" dirty="0" smtClean="0"/>
              <a:t>USP</a:t>
            </a:r>
          </a:p>
          <a:p>
            <a:endParaRPr lang="pt-BR" b="1" dirty="0" smtClean="0"/>
          </a:p>
          <a:p>
            <a:r>
              <a:rPr lang="pt-BR" b="1" dirty="0"/>
              <a:t>Percussão Popular.</a:t>
            </a:r>
            <a:endParaRPr lang="en-US" b="1" dirty="0" smtClean="0"/>
          </a:p>
          <a:p>
            <a:r>
              <a:rPr lang="pt-BR" b="1" dirty="0"/>
              <a:t>1994 </a:t>
            </a:r>
            <a:r>
              <a:rPr lang="pt-BR" b="1" dirty="0" smtClean="0"/>
              <a:t>– 1995 </a:t>
            </a:r>
            <a:r>
              <a:rPr lang="pt-BR" dirty="0" smtClean="0"/>
              <a:t>Universidade </a:t>
            </a:r>
            <a:r>
              <a:rPr lang="pt-BR" dirty="0"/>
              <a:t>Livre de Música, ULM, Brasil.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732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35724"/>
            <a:ext cx="7772400" cy="914400"/>
          </a:xfrm>
        </p:spPr>
        <p:txBody>
          <a:bodyPr/>
          <a:lstStyle/>
          <a:p>
            <a:r>
              <a:rPr lang="en-US" dirty="0" err="1" smtClean="0"/>
              <a:t>Texto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6480720"/>
          </a:xfrm>
        </p:spPr>
        <p:txBody>
          <a:bodyPr>
            <a:normAutofit/>
          </a:bodyPr>
          <a:lstStyle/>
          <a:p>
            <a:r>
              <a:rPr lang="en-US" dirty="0" smtClean="0"/>
              <a:t>É um </a:t>
            </a:r>
            <a:r>
              <a:rPr lang="en-US" dirty="0" err="1" smtClean="0"/>
              <a:t>Trabalho</a:t>
            </a:r>
            <a:r>
              <a:rPr lang="en-US" dirty="0" smtClean="0"/>
              <a:t> de </a:t>
            </a:r>
            <a:r>
              <a:rPr lang="en-US" dirty="0" err="1" smtClean="0"/>
              <a:t>Mestrado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andamento</a:t>
            </a:r>
            <a:r>
              <a:rPr lang="en-US" dirty="0" smtClean="0"/>
              <a:t> </a:t>
            </a:r>
            <a:r>
              <a:rPr lang="en-US" dirty="0" err="1" smtClean="0"/>
              <a:t>junto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Programa</a:t>
            </a:r>
            <a:r>
              <a:rPr lang="en-US" dirty="0" smtClean="0"/>
              <a:t> de </a:t>
            </a:r>
            <a:r>
              <a:rPr lang="en-US" dirty="0" err="1" smtClean="0"/>
              <a:t>Estudos</a:t>
            </a:r>
            <a:r>
              <a:rPr lang="en-US" dirty="0" smtClean="0"/>
              <a:t> </a:t>
            </a:r>
            <a:r>
              <a:rPr lang="en-US" dirty="0" err="1" smtClean="0"/>
              <a:t>Pós-Graduados</a:t>
            </a:r>
            <a:r>
              <a:rPr lang="en-US" dirty="0" smtClean="0"/>
              <a:t> do </a:t>
            </a:r>
            <a:r>
              <a:rPr lang="en-US" dirty="0" err="1" smtClean="0"/>
              <a:t>Departamento</a:t>
            </a:r>
            <a:r>
              <a:rPr lang="en-US" dirty="0" smtClean="0"/>
              <a:t> de </a:t>
            </a:r>
            <a:r>
              <a:rPr lang="en-US" dirty="0" err="1" smtClean="0"/>
              <a:t>Antropologia</a:t>
            </a:r>
            <a:r>
              <a:rPr lang="en-US" dirty="0" smtClean="0"/>
              <a:t> da PUC-SP sob </a:t>
            </a:r>
            <a:r>
              <a:rPr lang="en-US" dirty="0" err="1" smtClean="0"/>
              <a:t>orientação</a:t>
            </a:r>
            <a:r>
              <a:rPr lang="en-US" dirty="0" smtClean="0"/>
              <a:t> da </a:t>
            </a:r>
            <a:r>
              <a:rPr lang="en-US" dirty="0" err="1" smtClean="0"/>
              <a:t>Profa</a:t>
            </a:r>
            <a:r>
              <a:rPr lang="en-US" dirty="0" smtClean="0"/>
              <a:t>  </a:t>
            </a:r>
            <a:r>
              <a:rPr lang="en-US" dirty="0" err="1" smtClean="0"/>
              <a:t>Dra</a:t>
            </a:r>
            <a:r>
              <a:rPr lang="en-US" dirty="0" smtClean="0"/>
              <a:t> </a:t>
            </a:r>
            <a:r>
              <a:rPr lang="en-US" dirty="0" err="1" smtClean="0"/>
              <a:t>Teresinha</a:t>
            </a:r>
            <a:r>
              <a:rPr lang="en-US" dirty="0" smtClean="0"/>
              <a:t> Bernardo </a:t>
            </a:r>
            <a:r>
              <a:rPr lang="en-US" dirty="0" err="1" smtClean="0"/>
              <a:t>intitulado</a:t>
            </a:r>
            <a:r>
              <a:rPr lang="en-US" dirty="0" smtClean="0"/>
              <a:t> Samba </a:t>
            </a:r>
            <a:r>
              <a:rPr lang="en-US" dirty="0" err="1" smtClean="0"/>
              <a:t>Paulista</a:t>
            </a:r>
            <a:r>
              <a:rPr lang="en-US" dirty="0" smtClean="0"/>
              <a:t>- Do Centro </a:t>
            </a:r>
            <a:r>
              <a:rPr lang="en-US" dirty="0" err="1" smtClean="0"/>
              <a:t>Cafeeiro</a:t>
            </a:r>
            <a:r>
              <a:rPr lang="en-US" dirty="0" smtClean="0"/>
              <a:t> à </a:t>
            </a:r>
            <a:r>
              <a:rPr lang="en-US" dirty="0" err="1" smtClean="0"/>
              <a:t>Periferia</a:t>
            </a:r>
            <a:r>
              <a:rPr lang="en-US" dirty="0" smtClean="0"/>
              <a:t> do Centro.</a:t>
            </a:r>
            <a:endParaRPr lang="en-US" dirty="0"/>
          </a:p>
          <a:p>
            <a:endParaRPr lang="en-US" dirty="0"/>
          </a:p>
          <a:p>
            <a:r>
              <a:rPr lang="en-US" dirty="0" err="1" smtClean="0"/>
              <a:t>Objetivo</a:t>
            </a:r>
            <a:r>
              <a:rPr lang="en-US" dirty="0" smtClean="0"/>
              <a:t>: </a:t>
            </a:r>
            <a:r>
              <a:rPr lang="en-US" dirty="0" err="1"/>
              <a:t>A</a:t>
            </a:r>
            <a:r>
              <a:rPr lang="en-US" dirty="0" err="1" smtClean="0"/>
              <a:t>presentar</a:t>
            </a:r>
            <a:r>
              <a:rPr lang="en-US" dirty="0" smtClean="0"/>
              <a:t> panoramas do </a:t>
            </a:r>
            <a:r>
              <a:rPr lang="en-US" dirty="0" err="1" smtClean="0"/>
              <a:t>ciclio</a:t>
            </a:r>
            <a:r>
              <a:rPr lang="en-US" dirty="0" smtClean="0"/>
              <a:t> </a:t>
            </a:r>
            <a:r>
              <a:rPr lang="en-US" dirty="0" err="1" smtClean="0"/>
              <a:t>histórico</a:t>
            </a:r>
            <a:r>
              <a:rPr lang="en-US" dirty="0" smtClean="0"/>
              <a:t> do </a:t>
            </a:r>
            <a:r>
              <a:rPr lang="en-US" dirty="0" err="1" smtClean="0"/>
              <a:t>aparecimento</a:t>
            </a:r>
            <a:r>
              <a:rPr lang="en-US" dirty="0" smtClean="0"/>
              <a:t> do  Samba Rural </a:t>
            </a:r>
            <a:r>
              <a:rPr lang="en-US" dirty="0" err="1" smtClean="0"/>
              <a:t>Paulista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Samba de </a:t>
            </a:r>
            <a:r>
              <a:rPr lang="en-US" dirty="0" err="1" smtClean="0"/>
              <a:t>Bumbo</a:t>
            </a:r>
            <a:r>
              <a:rPr lang="en-US" dirty="0" smtClean="0"/>
              <a:t>, a </a:t>
            </a:r>
            <a:r>
              <a:rPr lang="en-US" dirty="0" err="1" smtClean="0"/>
              <a:t>partir</a:t>
            </a:r>
            <a:r>
              <a:rPr lang="en-US" dirty="0" smtClean="0"/>
              <a:t> dos </a:t>
            </a:r>
            <a:r>
              <a:rPr lang="en-US" dirty="0" err="1" smtClean="0"/>
              <a:t>Batuques</a:t>
            </a:r>
            <a:r>
              <a:rPr lang="en-US" dirty="0" smtClean="0"/>
              <a:t> </a:t>
            </a:r>
            <a:r>
              <a:rPr lang="en-US" dirty="0" err="1" smtClean="0"/>
              <a:t>escravos</a:t>
            </a:r>
            <a:r>
              <a:rPr lang="en-US" dirty="0" smtClean="0"/>
              <a:t> </a:t>
            </a:r>
            <a:r>
              <a:rPr lang="en-US" dirty="0" err="1" smtClean="0"/>
              <a:t>praticados</a:t>
            </a:r>
            <a:r>
              <a:rPr lang="en-US" dirty="0" smtClean="0"/>
              <a:t> </a:t>
            </a:r>
            <a:r>
              <a:rPr lang="en-US" dirty="0" err="1" smtClean="0"/>
              <a:t>até</a:t>
            </a:r>
            <a:r>
              <a:rPr lang="en-US" dirty="0" smtClean="0"/>
              <a:t> a </a:t>
            </a:r>
            <a:r>
              <a:rPr lang="en-US" dirty="0" err="1" smtClean="0"/>
              <a:t>primeira</a:t>
            </a:r>
            <a:r>
              <a:rPr lang="en-US" dirty="0" smtClean="0"/>
              <a:t> </a:t>
            </a:r>
            <a:r>
              <a:rPr lang="en-US" dirty="0" err="1" smtClean="0"/>
              <a:t>metade</a:t>
            </a:r>
            <a:r>
              <a:rPr lang="en-US" dirty="0" smtClean="0"/>
              <a:t> do </a:t>
            </a:r>
            <a:r>
              <a:rPr lang="en-US" dirty="0" err="1" smtClean="0"/>
              <a:t>século</a:t>
            </a:r>
            <a:r>
              <a:rPr lang="en-US" dirty="0" smtClean="0"/>
              <a:t> XIX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região</a:t>
            </a:r>
            <a:r>
              <a:rPr lang="en-US" dirty="0" smtClean="0"/>
              <a:t> </a:t>
            </a:r>
            <a:r>
              <a:rPr lang="en-US" dirty="0" err="1" smtClean="0"/>
              <a:t>centro-oeste</a:t>
            </a:r>
            <a:r>
              <a:rPr lang="en-US" dirty="0" smtClean="0"/>
              <a:t> do </a:t>
            </a:r>
            <a:r>
              <a:rPr lang="en-US" dirty="0" err="1" smtClean="0"/>
              <a:t>estado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3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13421"/>
            <a:ext cx="7772400" cy="914400"/>
          </a:xfrm>
        </p:spPr>
        <p:txBody>
          <a:bodyPr/>
          <a:lstStyle/>
          <a:p>
            <a:r>
              <a:rPr lang="en-US" dirty="0" err="1" smtClean="0"/>
              <a:t>Contexto</a:t>
            </a:r>
            <a:r>
              <a:rPr lang="en-US" dirty="0" smtClean="0"/>
              <a:t> </a:t>
            </a:r>
            <a:r>
              <a:rPr lang="en-US" dirty="0" err="1" smtClean="0"/>
              <a:t>Histórico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764704"/>
            <a:ext cx="8820472" cy="6093296"/>
          </a:xfrm>
        </p:spPr>
        <p:txBody>
          <a:bodyPr>
            <a:normAutofit/>
          </a:bodyPr>
          <a:lstStyle/>
          <a:p>
            <a:pPr fontAlgn="base"/>
            <a:endParaRPr lang="pt-BR" dirty="0" smtClean="0"/>
          </a:p>
          <a:p>
            <a:pPr fontAlgn="base"/>
            <a:r>
              <a:rPr lang="pt-BR" dirty="0" smtClean="0"/>
              <a:t>Ciclos </a:t>
            </a:r>
            <a:r>
              <a:rPr lang="pt-BR" dirty="0"/>
              <a:t>econômicos do Brasil </a:t>
            </a:r>
            <a:r>
              <a:rPr lang="pt-BR" dirty="0" smtClean="0"/>
              <a:t>: papel </a:t>
            </a:r>
            <a:r>
              <a:rPr lang="pt-BR" dirty="0"/>
              <a:t>fundamental para a formação </a:t>
            </a:r>
            <a:r>
              <a:rPr lang="pt-BR" dirty="0" smtClean="0"/>
              <a:t>de </a:t>
            </a:r>
            <a:r>
              <a:rPr lang="pt-BR" dirty="0"/>
              <a:t>diversas manifestações </a:t>
            </a:r>
            <a:r>
              <a:rPr lang="pt-BR" dirty="0" smtClean="0"/>
              <a:t>culturais. </a:t>
            </a:r>
          </a:p>
          <a:p>
            <a:pPr fontAlgn="base"/>
            <a:endParaRPr lang="en-US" dirty="0" smtClean="0"/>
          </a:p>
          <a:p>
            <a:pPr fontAlgn="base"/>
            <a:endParaRPr lang="pt-BR" dirty="0" smtClean="0"/>
          </a:p>
          <a:p>
            <a:pPr fontAlgn="base"/>
            <a:r>
              <a:rPr lang="pt-BR" dirty="0" smtClean="0"/>
              <a:t>Chegada dos africanos no Brasil: surgiram </a:t>
            </a:r>
            <a:r>
              <a:rPr lang="pt-BR" dirty="0"/>
              <a:t>diversas manifestações culturais que ainda hoje podem ser identificadas </a:t>
            </a:r>
            <a:r>
              <a:rPr lang="pt-BR" dirty="0" smtClean="0"/>
              <a:t> </a:t>
            </a:r>
            <a:r>
              <a:rPr lang="pt-BR" dirty="0"/>
              <a:t>n</a:t>
            </a:r>
            <a:r>
              <a:rPr lang="pt-BR" dirty="0" smtClean="0"/>
              <a:t>o </a:t>
            </a:r>
            <a:r>
              <a:rPr lang="pt-BR" dirty="0"/>
              <a:t>país, como o Maracatu, o Tambor de Crioula, Boi </a:t>
            </a:r>
            <a:r>
              <a:rPr lang="pt-BR" dirty="0" err="1" smtClean="0"/>
              <a:t>Bumbá</a:t>
            </a:r>
            <a:r>
              <a:rPr lang="pt-BR" dirty="0" smtClean="0"/>
              <a:t>, entre outras.</a:t>
            </a:r>
          </a:p>
          <a:p>
            <a:pPr fontAlgn="base"/>
            <a:endParaRPr lang="en-US" dirty="0"/>
          </a:p>
          <a:p>
            <a:pPr fontAlgn="base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8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Batuques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2"/>
            <a:ext cx="8686800" cy="6696744"/>
          </a:xfrm>
        </p:spPr>
        <p:txBody>
          <a:bodyPr>
            <a:normAutofit fontScale="70000" lnSpcReduction="20000"/>
          </a:bodyPr>
          <a:lstStyle/>
          <a:p>
            <a:endParaRPr lang="en-US" b="1" dirty="0" smtClean="0"/>
          </a:p>
          <a:p>
            <a:r>
              <a:rPr lang="en-US" b="1" dirty="0" err="1" smtClean="0"/>
              <a:t>Em</a:t>
            </a:r>
            <a:r>
              <a:rPr lang="en-US" b="1" dirty="0" smtClean="0"/>
              <a:t> </a:t>
            </a:r>
            <a:r>
              <a:rPr lang="en-US" b="1" dirty="0" err="1" smtClean="0"/>
              <a:t>diversos</a:t>
            </a:r>
            <a:r>
              <a:rPr lang="en-US" b="1" dirty="0" smtClean="0"/>
              <a:t> </a:t>
            </a:r>
            <a:r>
              <a:rPr lang="en-US" b="1" dirty="0" err="1" smtClean="0"/>
              <a:t>relatos</a:t>
            </a:r>
            <a:r>
              <a:rPr lang="en-US" b="1" dirty="0" smtClean="0"/>
              <a:t>, a </a:t>
            </a:r>
            <a:r>
              <a:rPr lang="en-US" b="1" dirty="0" err="1" smtClean="0"/>
              <a:t>palavra</a:t>
            </a:r>
            <a:r>
              <a:rPr lang="en-US" b="1" dirty="0" smtClean="0"/>
              <a:t> </a:t>
            </a:r>
            <a:r>
              <a:rPr lang="en-US" b="1" dirty="0" err="1" smtClean="0"/>
              <a:t>Batuque</a:t>
            </a:r>
            <a:r>
              <a:rPr lang="en-US" b="1" dirty="0" smtClean="0"/>
              <a:t> é </a:t>
            </a:r>
            <a:r>
              <a:rPr lang="en-US" b="1" dirty="0" err="1" smtClean="0"/>
              <a:t>utilizada</a:t>
            </a:r>
            <a:r>
              <a:rPr lang="en-US" b="1" dirty="0" smtClean="0"/>
              <a:t> </a:t>
            </a:r>
            <a:r>
              <a:rPr lang="en-US" b="1" dirty="0" err="1" smtClean="0"/>
              <a:t>na</a:t>
            </a:r>
            <a:r>
              <a:rPr lang="en-US" b="1" dirty="0" smtClean="0"/>
              <a:t> </a:t>
            </a:r>
            <a:r>
              <a:rPr lang="en-US" b="1" dirty="0" err="1" smtClean="0"/>
              <a:t>denominação</a:t>
            </a:r>
            <a:r>
              <a:rPr lang="en-US" b="1" dirty="0" smtClean="0"/>
              <a:t> de </a:t>
            </a:r>
            <a:r>
              <a:rPr lang="en-US" b="1" dirty="0" err="1" smtClean="0"/>
              <a:t>quiasquer</a:t>
            </a:r>
            <a:r>
              <a:rPr lang="en-US" b="1" dirty="0" smtClean="0"/>
              <a:t> </a:t>
            </a:r>
            <a:r>
              <a:rPr lang="en-US" b="1" dirty="0" err="1" smtClean="0"/>
              <a:t>manifestações</a:t>
            </a:r>
            <a:r>
              <a:rPr lang="en-US" b="1" dirty="0" smtClean="0"/>
              <a:t> </a:t>
            </a:r>
            <a:r>
              <a:rPr lang="en-US" b="1" dirty="0" err="1" smtClean="0"/>
              <a:t>populares</a:t>
            </a:r>
            <a:r>
              <a:rPr lang="en-US" b="1" dirty="0" smtClean="0"/>
              <a:t>.</a:t>
            </a:r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 err="1" smtClean="0"/>
              <a:t>Os</a:t>
            </a:r>
            <a:r>
              <a:rPr lang="en-US" b="1" dirty="0" smtClean="0"/>
              <a:t> </a:t>
            </a:r>
            <a:r>
              <a:rPr lang="en-US" b="1" dirty="0"/>
              <a:t> </a:t>
            </a:r>
            <a:r>
              <a:rPr lang="en-US" b="1" dirty="0" err="1" smtClean="0"/>
              <a:t>Batuques</a:t>
            </a:r>
            <a:r>
              <a:rPr lang="en-US" b="1" dirty="0" smtClean="0"/>
              <a:t> </a:t>
            </a:r>
            <a:r>
              <a:rPr lang="en-US" b="1" dirty="0" err="1"/>
              <a:t>d</a:t>
            </a:r>
            <a:r>
              <a:rPr lang="en-US" b="1" dirty="0" err="1" smtClean="0"/>
              <a:t>eram</a:t>
            </a:r>
            <a:r>
              <a:rPr lang="en-US" b="1" dirty="0" smtClean="0"/>
              <a:t> </a:t>
            </a:r>
            <a:r>
              <a:rPr lang="en-US" b="1" dirty="0" err="1" smtClean="0"/>
              <a:t>origem</a:t>
            </a:r>
            <a:r>
              <a:rPr lang="en-US" b="1" dirty="0" smtClean="0"/>
              <a:t> </a:t>
            </a:r>
            <a:r>
              <a:rPr lang="en-US" b="1" dirty="0" err="1" smtClean="0"/>
              <a:t>ao</a:t>
            </a:r>
            <a:r>
              <a:rPr lang="en-US" b="1" dirty="0" smtClean="0"/>
              <a:t> Samba de </a:t>
            </a:r>
            <a:r>
              <a:rPr lang="en-US" b="1" dirty="0" err="1" smtClean="0"/>
              <a:t>Bumbo</a:t>
            </a:r>
            <a:r>
              <a:rPr lang="en-US" b="1" dirty="0" smtClean="0"/>
              <a:t> .   </a:t>
            </a:r>
          </a:p>
          <a:p>
            <a:pPr marL="68580" indent="0">
              <a:buNone/>
            </a:pPr>
            <a:endParaRPr lang="en-US" dirty="0"/>
          </a:p>
          <a:p>
            <a:r>
              <a:rPr lang="pt-BR" dirty="0"/>
              <a:t>O samba de bumbo surge nas fazendas de café do interior paulista no século XIX, sendo introduzido na capital paulista na passagem no século XIX para o século XX, quando ocorre a migração de negros, </a:t>
            </a:r>
            <a:r>
              <a:rPr lang="pt-BR" dirty="0" err="1"/>
              <a:t>ex-escravos</a:t>
            </a:r>
            <a:r>
              <a:rPr lang="pt-BR" dirty="0"/>
              <a:t>, para capital em busca de melhores condições de vida. </a:t>
            </a:r>
            <a:endParaRPr lang="en-US" dirty="0"/>
          </a:p>
          <a:p>
            <a:endParaRPr lang="en-US" dirty="0" smtClean="0"/>
          </a:p>
          <a:p>
            <a:r>
              <a:rPr lang="en-US" dirty="0"/>
              <a:t>Vale do </a:t>
            </a:r>
            <a:r>
              <a:rPr lang="en-US" dirty="0" err="1"/>
              <a:t>Paraíba</a:t>
            </a:r>
            <a:r>
              <a:rPr lang="en-US" dirty="0"/>
              <a:t> e </a:t>
            </a:r>
            <a:r>
              <a:rPr lang="en-US" dirty="0" err="1"/>
              <a:t>região</a:t>
            </a:r>
            <a:r>
              <a:rPr lang="en-US" dirty="0"/>
              <a:t> </a:t>
            </a:r>
            <a:r>
              <a:rPr lang="en-US" dirty="0" err="1"/>
              <a:t>centro-oeste</a:t>
            </a:r>
            <a:r>
              <a:rPr lang="en-US" dirty="0"/>
              <a:t>: </a:t>
            </a:r>
            <a:r>
              <a:rPr lang="en-US" dirty="0" err="1" smtClean="0"/>
              <a:t>regiões</a:t>
            </a:r>
            <a:r>
              <a:rPr lang="en-US" dirty="0" smtClean="0"/>
              <a:t> </a:t>
            </a:r>
            <a:r>
              <a:rPr lang="en-US" dirty="0" err="1"/>
              <a:t>importantes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a </a:t>
            </a:r>
            <a:r>
              <a:rPr lang="en-US" dirty="0" err="1"/>
              <a:t>formação</a:t>
            </a:r>
            <a:r>
              <a:rPr lang="en-US" dirty="0"/>
              <a:t> dos </a:t>
            </a:r>
            <a:r>
              <a:rPr lang="en-US" dirty="0" err="1"/>
              <a:t>Batuques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b="1" dirty="0" err="1" smtClean="0"/>
              <a:t>Características</a:t>
            </a:r>
            <a:r>
              <a:rPr lang="en-US" b="1" dirty="0" smtClean="0"/>
              <a:t> dos </a:t>
            </a:r>
            <a:r>
              <a:rPr lang="en-US" b="1" dirty="0" err="1" smtClean="0"/>
              <a:t>Batuques</a:t>
            </a:r>
            <a:r>
              <a:rPr lang="en-US" b="1" dirty="0" smtClean="0"/>
              <a:t> </a:t>
            </a:r>
            <a:r>
              <a:rPr lang="en-US" b="1" dirty="0" err="1" smtClean="0"/>
              <a:t>em</a:t>
            </a:r>
            <a:r>
              <a:rPr lang="en-US" b="1" dirty="0" smtClean="0"/>
              <a:t> São Paulo</a:t>
            </a:r>
            <a:r>
              <a:rPr lang="en-US" dirty="0" smtClean="0"/>
              <a:t>: “</a:t>
            </a:r>
            <a:r>
              <a:rPr lang="en-US" dirty="0" err="1" smtClean="0"/>
              <a:t>presença</a:t>
            </a:r>
            <a:r>
              <a:rPr lang="en-US" dirty="0" smtClean="0"/>
              <a:t> de </a:t>
            </a:r>
            <a:r>
              <a:rPr lang="en-US" dirty="0" err="1" smtClean="0"/>
              <a:t>tambores</a:t>
            </a:r>
            <a:r>
              <a:rPr lang="en-US" dirty="0" smtClean="0"/>
              <a:t> de </a:t>
            </a:r>
            <a:r>
              <a:rPr lang="en-US" dirty="0" err="1" smtClean="0"/>
              <a:t>tronco</a:t>
            </a:r>
            <a:r>
              <a:rPr lang="en-US" dirty="0" smtClean="0"/>
              <a:t>, canto </a:t>
            </a:r>
            <a:r>
              <a:rPr lang="en-US" dirty="0" err="1" smtClean="0"/>
              <a:t>polifônico</a:t>
            </a:r>
            <a:r>
              <a:rPr lang="en-US" dirty="0" smtClean="0"/>
              <a:t>, </a:t>
            </a:r>
            <a:r>
              <a:rPr lang="en-US" dirty="0" err="1" smtClean="0"/>
              <a:t>improvisação</a:t>
            </a:r>
            <a:r>
              <a:rPr lang="en-US" dirty="0" smtClean="0"/>
              <a:t> </a:t>
            </a:r>
            <a:r>
              <a:rPr lang="en-US" dirty="0" err="1" smtClean="0"/>
              <a:t>poética</a:t>
            </a:r>
            <a:r>
              <a:rPr lang="en-US" dirty="0"/>
              <a:t> </a:t>
            </a:r>
            <a:r>
              <a:rPr lang="en-US" dirty="0" smtClean="0"/>
              <a:t>com </a:t>
            </a:r>
            <a:r>
              <a:rPr lang="en-US" dirty="0" err="1" smtClean="0"/>
              <a:t>utilização</a:t>
            </a:r>
            <a:r>
              <a:rPr lang="en-US" dirty="0" smtClean="0"/>
              <a:t> de </a:t>
            </a:r>
            <a:r>
              <a:rPr lang="en-US" dirty="0" err="1" smtClean="0"/>
              <a:t>palavras</a:t>
            </a:r>
            <a:r>
              <a:rPr lang="en-US" dirty="0" smtClean="0"/>
              <a:t> </a:t>
            </a:r>
            <a:r>
              <a:rPr lang="en-US" dirty="0" err="1" smtClean="0"/>
              <a:t>provenientes</a:t>
            </a:r>
            <a:r>
              <a:rPr lang="en-US" dirty="0" smtClean="0"/>
              <a:t> da </a:t>
            </a:r>
            <a:r>
              <a:rPr lang="en-US" dirty="0" err="1" smtClean="0"/>
              <a:t>língua</a:t>
            </a:r>
            <a:r>
              <a:rPr lang="en-US" dirty="0" smtClean="0"/>
              <a:t> bantu, </a:t>
            </a:r>
            <a:r>
              <a:rPr lang="en-US" dirty="0" err="1" smtClean="0"/>
              <a:t>além</a:t>
            </a:r>
            <a:r>
              <a:rPr lang="en-US" dirty="0" smtClean="0"/>
              <a:t> de </a:t>
            </a:r>
            <a:r>
              <a:rPr lang="en-US" dirty="0" err="1" smtClean="0"/>
              <a:t>danças</a:t>
            </a:r>
            <a:r>
              <a:rPr lang="en-US" dirty="0" smtClean="0"/>
              <a:t> de </a:t>
            </a:r>
            <a:r>
              <a:rPr lang="en-US" dirty="0" err="1" smtClean="0"/>
              <a:t>roda</a:t>
            </a:r>
            <a:r>
              <a:rPr lang="en-US" dirty="0" smtClean="0"/>
              <a:t> com a </a:t>
            </a:r>
            <a:r>
              <a:rPr lang="en-US" dirty="0" err="1" smtClean="0"/>
              <a:t>unipresente</a:t>
            </a:r>
            <a:r>
              <a:rPr lang="en-US" dirty="0" smtClean="0"/>
              <a:t> </a:t>
            </a:r>
            <a:r>
              <a:rPr lang="en-US" dirty="0" err="1" smtClean="0"/>
              <a:t>umbigada</a:t>
            </a:r>
            <a:r>
              <a:rPr lang="en-US" dirty="0" smtClean="0"/>
              <a:t>, </a:t>
            </a:r>
            <a:r>
              <a:rPr lang="en-US" dirty="0" err="1" smtClean="0"/>
              <a:t>provavelmente</a:t>
            </a:r>
            <a:r>
              <a:rPr lang="en-US" dirty="0" smtClean="0"/>
              <a:t> o </a:t>
            </a:r>
            <a:r>
              <a:rPr lang="en-US" dirty="0" err="1" smtClean="0"/>
              <a:t>elemento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“</a:t>
            </a:r>
            <a:r>
              <a:rPr lang="en-US" dirty="0" err="1" smtClean="0"/>
              <a:t>desonesto</a:t>
            </a:r>
            <a:r>
              <a:rPr lang="en-US" dirty="0" smtClean="0"/>
              <a:t>” dos </a:t>
            </a:r>
            <a:r>
              <a:rPr lang="en-US" dirty="0" err="1" smtClean="0"/>
              <a:t>batuques</a:t>
            </a:r>
            <a:r>
              <a:rPr lang="en-US" dirty="0" smtClean="0"/>
              <a:t> </a:t>
            </a:r>
            <a:r>
              <a:rPr lang="en-US" dirty="0" err="1" smtClean="0"/>
              <a:t>aos</a:t>
            </a:r>
            <a:r>
              <a:rPr lang="en-US" dirty="0" smtClean="0"/>
              <a:t> </a:t>
            </a:r>
            <a:r>
              <a:rPr lang="en-US" dirty="0" err="1" smtClean="0"/>
              <a:t>olhos</a:t>
            </a:r>
            <a:r>
              <a:rPr lang="en-US" dirty="0" smtClean="0"/>
              <a:t> da elites” 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7197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Alexandre</a:t>
            </a:r>
            <a:r>
              <a:rPr lang="en-US" dirty="0" smtClean="0"/>
              <a:t> Levy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73325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O </a:t>
            </a:r>
            <a:r>
              <a:rPr lang="en-US" dirty="0" err="1" smtClean="0"/>
              <a:t>batuque</a:t>
            </a:r>
            <a:r>
              <a:rPr lang="en-US" dirty="0" smtClean="0"/>
              <a:t> </a:t>
            </a:r>
            <a:r>
              <a:rPr lang="en-US" dirty="0" err="1" smtClean="0"/>
              <a:t>nas</a:t>
            </a:r>
            <a:r>
              <a:rPr lang="en-US" dirty="0" smtClean="0"/>
              <a:t> </a:t>
            </a:r>
            <a:r>
              <a:rPr lang="en-US" dirty="0" err="1" smtClean="0"/>
              <a:t>senzalas</a:t>
            </a:r>
            <a:r>
              <a:rPr lang="en-US" dirty="0" smtClean="0"/>
              <a:t> </a:t>
            </a:r>
            <a:r>
              <a:rPr lang="en-US" dirty="0" err="1" smtClean="0"/>
              <a:t>paulistas</a:t>
            </a:r>
            <a:r>
              <a:rPr lang="en-US" dirty="0" smtClean="0"/>
              <a:t> </a:t>
            </a:r>
            <a:r>
              <a:rPr lang="en-US" dirty="0" err="1" smtClean="0"/>
              <a:t>seduziu</a:t>
            </a:r>
            <a:r>
              <a:rPr lang="en-US" dirty="0" smtClean="0"/>
              <a:t> </a:t>
            </a:r>
            <a:r>
              <a:rPr lang="en-US" dirty="0" err="1" smtClean="0"/>
              <a:t>artistas</a:t>
            </a:r>
            <a:r>
              <a:rPr lang="en-US" dirty="0" smtClean="0"/>
              <a:t>,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quais</a:t>
            </a:r>
            <a:r>
              <a:rPr lang="en-US" dirty="0" smtClean="0"/>
              <a:t> </a:t>
            </a:r>
            <a:r>
              <a:rPr lang="en-US" dirty="0" err="1" smtClean="0"/>
              <a:t>começaram</a:t>
            </a:r>
            <a:r>
              <a:rPr lang="en-US" dirty="0" smtClean="0"/>
              <a:t> a </a:t>
            </a:r>
            <a:r>
              <a:rPr lang="en-US" dirty="0" err="1" smtClean="0"/>
              <a:t>produzir</a:t>
            </a:r>
            <a:r>
              <a:rPr lang="en-US" dirty="0" smtClean="0"/>
              <a:t> </a:t>
            </a:r>
            <a:r>
              <a:rPr lang="en-US" dirty="0" err="1" smtClean="0"/>
              <a:t>obras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diferentes</a:t>
            </a:r>
            <a:r>
              <a:rPr lang="en-US" dirty="0" smtClean="0"/>
              <a:t> </a:t>
            </a:r>
            <a:r>
              <a:rPr lang="en-US" dirty="0" err="1" smtClean="0"/>
              <a:t>linguagens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o </a:t>
            </a:r>
            <a:r>
              <a:rPr lang="en-US" dirty="0" err="1" smtClean="0"/>
              <a:t>assunto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Alexandre</a:t>
            </a:r>
            <a:r>
              <a:rPr lang="en-US" dirty="0" smtClean="0"/>
              <a:t> Levy (</a:t>
            </a:r>
            <a:r>
              <a:rPr lang="en-US" dirty="0" err="1" smtClean="0"/>
              <a:t>pioneiro</a:t>
            </a:r>
            <a:r>
              <a:rPr lang="en-US" dirty="0" smtClean="0"/>
              <a:t> no </a:t>
            </a:r>
            <a:r>
              <a:rPr lang="en-US" dirty="0" err="1" smtClean="0"/>
              <a:t>movimento</a:t>
            </a:r>
            <a:r>
              <a:rPr lang="en-US" dirty="0" smtClean="0"/>
              <a:t> </a:t>
            </a:r>
            <a:r>
              <a:rPr lang="en-US" dirty="0" err="1" smtClean="0"/>
              <a:t>Nacionalismo</a:t>
            </a:r>
            <a:r>
              <a:rPr lang="en-US" dirty="0" smtClean="0"/>
              <a:t> Musical): </a:t>
            </a:r>
            <a:r>
              <a:rPr lang="en-US" dirty="0" err="1" smtClean="0"/>
              <a:t>assistiu</a:t>
            </a:r>
            <a:r>
              <a:rPr lang="en-US" dirty="0" smtClean="0"/>
              <a:t> </a:t>
            </a:r>
            <a:r>
              <a:rPr lang="en-US" dirty="0" err="1" smtClean="0"/>
              <a:t>escravos</a:t>
            </a:r>
            <a:r>
              <a:rPr lang="en-US" dirty="0" smtClean="0"/>
              <a:t> </a:t>
            </a:r>
            <a:r>
              <a:rPr lang="en-US" dirty="0" err="1" smtClean="0"/>
              <a:t>dançando</a:t>
            </a:r>
            <a:r>
              <a:rPr lang="en-US" dirty="0" smtClean="0"/>
              <a:t> o Samba </a:t>
            </a:r>
            <a:r>
              <a:rPr lang="en-US" dirty="0" err="1" smtClean="0"/>
              <a:t>em</a:t>
            </a:r>
            <a:r>
              <a:rPr lang="en-US" dirty="0" smtClean="0"/>
              <a:t> Rio Claro e </a:t>
            </a:r>
            <a:r>
              <a:rPr lang="en-US" dirty="0" err="1" smtClean="0"/>
              <a:t>escreveu</a:t>
            </a:r>
            <a:r>
              <a:rPr lang="en-US" dirty="0" smtClean="0"/>
              <a:t>  </a:t>
            </a:r>
            <a:r>
              <a:rPr lang="en-US" i="1" dirty="0" smtClean="0"/>
              <a:t>Samba (</a:t>
            </a:r>
            <a:r>
              <a:rPr lang="en-US" dirty="0" smtClean="0"/>
              <a:t>IV </a:t>
            </a:r>
            <a:r>
              <a:rPr lang="en-US" dirty="0" err="1" smtClean="0"/>
              <a:t>mov</a:t>
            </a:r>
            <a:r>
              <a:rPr lang="en-US" dirty="0" smtClean="0"/>
              <a:t> da Suite </a:t>
            </a:r>
            <a:r>
              <a:rPr lang="en-US" dirty="0" err="1" smtClean="0"/>
              <a:t>Brasileira</a:t>
            </a:r>
            <a:r>
              <a:rPr lang="en-US" dirty="0" smtClean="0"/>
              <a:t>), a </a:t>
            </a:r>
            <a:r>
              <a:rPr lang="en-US" dirty="0" err="1" smtClean="0"/>
              <a:t>qual</a:t>
            </a:r>
            <a:r>
              <a:rPr lang="en-US" dirty="0" smtClean="0"/>
              <a:t> fez </a:t>
            </a:r>
            <a:r>
              <a:rPr lang="en-US" dirty="0" err="1" smtClean="0"/>
              <a:t>sucesso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teatros</a:t>
            </a:r>
            <a:r>
              <a:rPr lang="en-US" dirty="0" smtClean="0"/>
              <a:t> e </a:t>
            </a:r>
            <a:r>
              <a:rPr lang="en-US" dirty="0" err="1" smtClean="0"/>
              <a:t>salões</a:t>
            </a:r>
            <a:r>
              <a:rPr lang="en-US" dirty="0" smtClean="0"/>
              <a:t> da elite, no </a:t>
            </a:r>
            <a:r>
              <a:rPr lang="en-US" dirty="0" err="1" smtClean="0"/>
              <a:t>século</a:t>
            </a:r>
            <a:r>
              <a:rPr lang="en-US" dirty="0" smtClean="0"/>
              <a:t> XIX.</a:t>
            </a:r>
          </a:p>
          <a:p>
            <a:endParaRPr lang="en-US" dirty="0" smtClean="0"/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www.youtube.com/watch?v=woda3_qx71c</a:t>
            </a:r>
            <a:r>
              <a:rPr lang="en-US" dirty="0" smtClean="0"/>
              <a:t>  Samba de </a:t>
            </a:r>
            <a:r>
              <a:rPr lang="en-US" dirty="0" err="1" smtClean="0"/>
              <a:t>Bumbo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Rio Claro -parte 1</a:t>
            </a:r>
            <a:endParaRPr lang="en-US" dirty="0"/>
          </a:p>
          <a:p>
            <a:r>
              <a:rPr lang="pt-BR" dirty="0">
                <a:hlinkClick r:id="rId3"/>
              </a:rPr>
              <a:t>https://</a:t>
            </a:r>
            <a:r>
              <a:rPr lang="pt-BR" dirty="0" smtClean="0">
                <a:hlinkClick r:id="rId3"/>
              </a:rPr>
              <a:t>www.youtube.com/watch?v=nZ7P5zgY820</a:t>
            </a:r>
            <a:r>
              <a:rPr lang="pt-BR" dirty="0" smtClean="0"/>
              <a:t> Samba de Bumbo em Rio Claro -parte 2 (4 </a:t>
            </a:r>
            <a:r>
              <a:rPr lang="pt-BR" dirty="0" err="1" smtClean="0"/>
              <a:t>mov</a:t>
            </a:r>
            <a:r>
              <a:rPr lang="pt-BR" dirty="0" smtClean="0"/>
              <a:t> </a:t>
            </a:r>
            <a:r>
              <a:rPr lang="pt-BR" dirty="0" err="1" smtClean="0"/>
              <a:t>Suite</a:t>
            </a:r>
            <a:r>
              <a:rPr lang="pt-BR" dirty="0" smtClean="0"/>
              <a:t>)</a:t>
            </a:r>
          </a:p>
          <a:p>
            <a:r>
              <a:rPr lang="pt-BR" dirty="0" smtClean="0">
                <a:hlinkClick r:id="rId4"/>
              </a:rPr>
              <a:t>https://www.youtube.com/watch?v=UUKe1GA1zoI</a:t>
            </a:r>
            <a:r>
              <a:rPr lang="pt-BR" dirty="0" smtClean="0"/>
              <a:t>  </a:t>
            </a:r>
            <a:r>
              <a:rPr lang="pt-BR" dirty="0" err="1" smtClean="0"/>
              <a:t>Suite</a:t>
            </a:r>
            <a:r>
              <a:rPr lang="pt-BR" dirty="0" smtClean="0"/>
              <a:t> Brasileira  -Completa-4 </a:t>
            </a:r>
            <a:r>
              <a:rPr lang="pt-BR" dirty="0" err="1" smtClean="0"/>
              <a:t>mov</a:t>
            </a:r>
            <a:r>
              <a:rPr lang="pt-BR" dirty="0" smtClean="0"/>
              <a:t> (Samba) 13:21 min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11920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7724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Samba de </a:t>
            </a:r>
            <a:r>
              <a:rPr lang="en-US" dirty="0" err="1" smtClean="0"/>
              <a:t>Bumbo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594045"/>
            <a:ext cx="8676456" cy="6275477"/>
          </a:xfrm>
        </p:spPr>
        <p:txBody>
          <a:bodyPr>
            <a:normAutofit fontScale="92500" lnSpcReduction="10000"/>
          </a:bodyPr>
          <a:lstStyle/>
          <a:p>
            <a:endParaRPr lang="pt-BR" sz="3100" dirty="0" smtClean="0"/>
          </a:p>
          <a:p>
            <a:r>
              <a:rPr lang="pt-BR" sz="2600" dirty="0" smtClean="0"/>
              <a:t>Ao </a:t>
            </a:r>
            <a:r>
              <a:rPr lang="pt-BR" sz="2600" dirty="0"/>
              <a:t>lado do jongo e batuque de umbigada, o samba de bumbo compõe a trilogia das manifestações culturais negras originadas no tempo da escravidão, ainda praticadas em São Paulo. Sua principal característica rítmica é a utilização da zabumba</a:t>
            </a:r>
            <a:r>
              <a:rPr lang="pt-BR" sz="2600" dirty="0" smtClean="0"/>
              <a:t>.</a:t>
            </a:r>
          </a:p>
          <a:p>
            <a:endParaRPr lang="en-US" sz="2600" dirty="0"/>
          </a:p>
          <a:p>
            <a:r>
              <a:rPr lang="en-US" sz="2600" dirty="0" err="1"/>
              <a:t>Mário</a:t>
            </a:r>
            <a:r>
              <a:rPr lang="en-US" sz="2600" dirty="0"/>
              <a:t> de Andrade o </a:t>
            </a:r>
            <a:r>
              <a:rPr lang="en-US" sz="2600" dirty="0" err="1"/>
              <a:t>chamou</a:t>
            </a:r>
            <a:r>
              <a:rPr lang="en-US" sz="2600" dirty="0"/>
              <a:t> de Samba Rural </a:t>
            </a:r>
            <a:r>
              <a:rPr lang="en-US" sz="2600" dirty="0" err="1"/>
              <a:t>Paulista</a:t>
            </a:r>
            <a:r>
              <a:rPr lang="en-US" sz="2600" dirty="0"/>
              <a:t>. </a:t>
            </a:r>
            <a:r>
              <a:rPr lang="en-US" sz="2600" dirty="0" err="1" smtClean="0"/>
              <a:t>Houve</a:t>
            </a:r>
            <a:r>
              <a:rPr lang="en-US" sz="2600" dirty="0" smtClean="0"/>
              <a:t> </a:t>
            </a:r>
            <a:r>
              <a:rPr lang="pt-BR" sz="2600" dirty="0" smtClean="0"/>
              <a:t>diferentes </a:t>
            </a:r>
            <a:r>
              <a:rPr lang="pt-BR" sz="2600" dirty="0"/>
              <a:t>denominações de acordo com a época e com a localidade em que </a:t>
            </a:r>
            <a:r>
              <a:rPr lang="pt-BR" sz="2600" dirty="0" smtClean="0"/>
              <a:t>ocorria, assim também </a:t>
            </a:r>
            <a:r>
              <a:rPr lang="en-US" sz="2600" dirty="0"/>
              <a:t>é</a:t>
            </a:r>
            <a:r>
              <a:rPr lang="en-US" sz="2600" dirty="0" smtClean="0"/>
              <a:t> </a:t>
            </a:r>
            <a:r>
              <a:rPr lang="en-US" sz="2600" dirty="0" err="1"/>
              <a:t>conhecido</a:t>
            </a:r>
            <a:r>
              <a:rPr lang="en-US" sz="2600" dirty="0"/>
              <a:t> </a:t>
            </a:r>
            <a:r>
              <a:rPr lang="en-US" sz="2600" dirty="0" err="1" smtClean="0"/>
              <a:t>como</a:t>
            </a:r>
            <a:r>
              <a:rPr lang="en-US" sz="2600" dirty="0"/>
              <a:t>: Samba </a:t>
            </a:r>
            <a:r>
              <a:rPr lang="en-US" sz="2600" dirty="0" err="1"/>
              <a:t>Capineiro</a:t>
            </a:r>
            <a:r>
              <a:rPr lang="en-US" sz="2600" dirty="0"/>
              <a:t>, Samba de </a:t>
            </a:r>
            <a:r>
              <a:rPr lang="en-US" sz="2600" dirty="0" err="1"/>
              <a:t>Pirapora</a:t>
            </a:r>
            <a:r>
              <a:rPr lang="en-US" sz="2600" dirty="0"/>
              <a:t>, Samba </a:t>
            </a:r>
            <a:r>
              <a:rPr lang="en-US" sz="2600" dirty="0" err="1"/>
              <a:t>Lenço</a:t>
            </a:r>
            <a:r>
              <a:rPr lang="en-US" sz="2600" dirty="0"/>
              <a:t>, Samba de </a:t>
            </a:r>
            <a:r>
              <a:rPr lang="en-US" sz="2600" dirty="0" err="1"/>
              <a:t>Terreiro</a:t>
            </a:r>
            <a:r>
              <a:rPr lang="en-US" sz="2600" dirty="0"/>
              <a:t>, </a:t>
            </a:r>
            <a:r>
              <a:rPr lang="en-US" sz="2600" dirty="0" err="1"/>
              <a:t>ou</a:t>
            </a:r>
            <a:r>
              <a:rPr lang="en-US" sz="2600" dirty="0"/>
              <a:t> </a:t>
            </a:r>
            <a:r>
              <a:rPr lang="en-US" sz="2600" dirty="0" err="1"/>
              <a:t>simplesmente</a:t>
            </a:r>
            <a:r>
              <a:rPr lang="en-US" sz="2600" dirty="0"/>
              <a:t> Samba.</a:t>
            </a:r>
          </a:p>
          <a:p>
            <a:pPr marL="68580" indent="0">
              <a:buNone/>
            </a:pPr>
            <a:endParaRPr lang="en-US" sz="2600" dirty="0"/>
          </a:p>
          <a:p>
            <a:r>
              <a:rPr lang="pt-BR" sz="2600" dirty="0"/>
              <a:t>O termo “samba de bumbo” </a:t>
            </a:r>
            <a:r>
              <a:rPr lang="pt-BR" sz="2600" dirty="0" smtClean="0"/>
              <a:t>substitui o termo “</a:t>
            </a:r>
            <a:r>
              <a:rPr lang="pt-BR" sz="2600" dirty="0"/>
              <a:t>samba </a:t>
            </a:r>
            <a:r>
              <a:rPr lang="pt-BR" sz="2600" dirty="0" smtClean="0"/>
              <a:t>rural”, pois  </a:t>
            </a:r>
            <a:r>
              <a:rPr lang="pt-BR" sz="2600" dirty="0"/>
              <a:t>o samba </a:t>
            </a:r>
            <a:r>
              <a:rPr lang="pt-BR" sz="2600" dirty="0" smtClean="0"/>
              <a:t>é incluído em</a:t>
            </a:r>
            <a:r>
              <a:rPr lang="pt-BR" sz="2600" dirty="0"/>
              <a:t> ambiente urbano. Outra razão pela utilização do conceito, é o fato de o </a:t>
            </a:r>
            <a:r>
              <a:rPr lang="pt-BR" sz="2600" dirty="0" smtClean="0"/>
              <a:t>bumbo/zabumba  </a:t>
            </a:r>
            <a:r>
              <a:rPr lang="pt-BR" sz="2600" dirty="0"/>
              <a:t>ser o elemento, instrumento, que diferencia este gênero dos demais sob a denominação “samba”. </a:t>
            </a:r>
            <a:endParaRPr lang="pt-BR" sz="2600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5293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Bumbo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</p:spPr>
        <p:txBody>
          <a:bodyPr>
            <a:normAutofit/>
          </a:bodyPr>
          <a:lstStyle/>
          <a:p>
            <a:pPr marL="68580" indent="0">
              <a:buNone/>
            </a:pPr>
            <a:endParaRPr lang="en-US" dirty="0"/>
          </a:p>
          <a:p>
            <a:r>
              <a:rPr lang="en-US" dirty="0" err="1" smtClean="0"/>
              <a:t>Apesar</a:t>
            </a:r>
            <a:r>
              <a:rPr lang="en-US" dirty="0" smtClean="0"/>
              <a:t> </a:t>
            </a:r>
            <a:r>
              <a:rPr lang="en-US" dirty="0"/>
              <a:t>do </a:t>
            </a:r>
            <a:r>
              <a:rPr lang="en-US" dirty="0" err="1"/>
              <a:t>bumbo</a:t>
            </a:r>
            <a:r>
              <a:rPr lang="en-US" dirty="0"/>
              <a:t> </a:t>
            </a:r>
            <a:r>
              <a:rPr lang="en-US" dirty="0" err="1"/>
              <a:t>ser</a:t>
            </a:r>
            <a:r>
              <a:rPr lang="en-US" dirty="0"/>
              <a:t> </a:t>
            </a:r>
            <a:r>
              <a:rPr lang="en-US" dirty="0" err="1"/>
              <a:t>comum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outros </a:t>
            </a:r>
            <a:r>
              <a:rPr lang="en-US" dirty="0" err="1"/>
              <a:t>folguedos</a:t>
            </a:r>
            <a:r>
              <a:rPr lang="en-US" dirty="0"/>
              <a:t> </a:t>
            </a:r>
            <a:r>
              <a:rPr lang="en-US" dirty="0" err="1"/>
              <a:t>populares</a:t>
            </a:r>
            <a:r>
              <a:rPr lang="en-US" dirty="0"/>
              <a:t> </a:t>
            </a:r>
            <a:r>
              <a:rPr lang="en-US" dirty="0" err="1"/>
              <a:t>brasileiros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o </a:t>
            </a:r>
            <a:r>
              <a:rPr lang="en-US" dirty="0" err="1"/>
              <a:t>Baião</a:t>
            </a:r>
            <a:r>
              <a:rPr lang="en-US" dirty="0"/>
              <a:t>, é </a:t>
            </a:r>
            <a:r>
              <a:rPr lang="en-US" dirty="0" err="1"/>
              <a:t>pouco</a:t>
            </a:r>
            <a:r>
              <a:rPr lang="en-US" dirty="0"/>
              <a:t> usual </a:t>
            </a:r>
            <a:r>
              <a:rPr lang="en-US" dirty="0" err="1"/>
              <a:t>nos</a:t>
            </a:r>
            <a:r>
              <a:rPr lang="en-US" dirty="0"/>
              <a:t> sambas </a:t>
            </a:r>
            <a:r>
              <a:rPr lang="en-US" dirty="0" err="1"/>
              <a:t>conhecidos</a:t>
            </a:r>
            <a:r>
              <a:rPr lang="en-US" dirty="0"/>
              <a:t>. No Samba de </a:t>
            </a:r>
            <a:r>
              <a:rPr lang="en-US" dirty="0" err="1"/>
              <a:t>Bumbo</a:t>
            </a:r>
            <a:r>
              <a:rPr lang="en-US" dirty="0"/>
              <a:t>, o </a:t>
            </a:r>
            <a:r>
              <a:rPr lang="en-US" dirty="0" err="1"/>
              <a:t>Bumbo</a:t>
            </a:r>
            <a:r>
              <a:rPr lang="en-US" dirty="0"/>
              <a:t> é </a:t>
            </a:r>
            <a:r>
              <a:rPr lang="en-US" dirty="0" err="1"/>
              <a:t>único</a:t>
            </a:r>
            <a:r>
              <a:rPr lang="en-US" dirty="0"/>
              <a:t> 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/>
              <a:t>Registro</a:t>
            </a:r>
            <a:r>
              <a:rPr lang="en-US" dirty="0"/>
              <a:t> </a:t>
            </a:r>
            <a:r>
              <a:rPr lang="en-US" dirty="0" err="1"/>
              <a:t>mais</a:t>
            </a:r>
            <a:r>
              <a:rPr lang="en-US" dirty="0"/>
              <a:t> </a:t>
            </a:r>
            <a:r>
              <a:rPr lang="en-US" dirty="0" err="1"/>
              <a:t>antigo</a:t>
            </a:r>
            <a:r>
              <a:rPr lang="en-US" dirty="0"/>
              <a:t> da </a:t>
            </a:r>
            <a:r>
              <a:rPr lang="en-US" dirty="0" err="1"/>
              <a:t>presença</a:t>
            </a:r>
            <a:r>
              <a:rPr lang="en-US" dirty="0"/>
              <a:t> do </a:t>
            </a:r>
            <a:r>
              <a:rPr lang="en-US" dirty="0" err="1"/>
              <a:t>Bumbo</a:t>
            </a:r>
            <a:r>
              <a:rPr lang="en-US" dirty="0"/>
              <a:t> no Samba </a:t>
            </a:r>
            <a:r>
              <a:rPr lang="en-US" dirty="0" err="1"/>
              <a:t>paulista</a:t>
            </a:r>
            <a:r>
              <a:rPr lang="en-US" dirty="0"/>
              <a:t>: </a:t>
            </a:r>
            <a:r>
              <a:rPr lang="en-US" dirty="0" err="1"/>
              <a:t>meados</a:t>
            </a:r>
            <a:r>
              <a:rPr lang="en-US" dirty="0"/>
              <a:t> do </a:t>
            </a:r>
            <a:r>
              <a:rPr lang="en-US" dirty="0" err="1"/>
              <a:t>século</a:t>
            </a:r>
            <a:r>
              <a:rPr lang="en-US" dirty="0"/>
              <a:t> XIX,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festa</a:t>
            </a:r>
            <a:r>
              <a:rPr lang="en-US" dirty="0"/>
              <a:t> de São </a:t>
            </a:r>
            <a:r>
              <a:rPr lang="en-US" dirty="0" err="1"/>
              <a:t>João</a:t>
            </a:r>
            <a:r>
              <a:rPr lang="en-US" dirty="0"/>
              <a:t> </a:t>
            </a:r>
            <a:r>
              <a:rPr lang="en-US" dirty="0" err="1"/>
              <a:t>realizada</a:t>
            </a:r>
            <a:r>
              <a:rPr lang="en-US" dirty="0"/>
              <a:t> </a:t>
            </a:r>
            <a:r>
              <a:rPr lang="en-US" dirty="0" err="1"/>
              <a:t>numa</a:t>
            </a:r>
            <a:r>
              <a:rPr lang="en-US" dirty="0"/>
              <a:t> </a:t>
            </a:r>
            <a:r>
              <a:rPr lang="en-US" dirty="0" err="1"/>
              <a:t>fazenda</a:t>
            </a:r>
            <a:r>
              <a:rPr lang="en-US" dirty="0"/>
              <a:t> de Piracicaba.  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592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-12680"/>
            <a:ext cx="8229600" cy="1143000"/>
          </a:xfrm>
        </p:spPr>
        <p:txBody>
          <a:bodyPr/>
          <a:lstStyle/>
          <a:p>
            <a:r>
              <a:rPr lang="en-US" dirty="0" err="1" smtClean="0"/>
              <a:t>Bumbo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7016" y="332656"/>
            <a:ext cx="8856984" cy="65253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pt-BR" dirty="0"/>
              <a:t>“O Bumbo é importante, também, não só por sua presença curiosa, que ainda precisa ser explicada do ponto de vista histórico, uma vez que representou o abandono dos tradicionais tambores de tronco, realizando uma passagem com muitas implicações para a própria </a:t>
            </a:r>
            <a:r>
              <a:rPr lang="pt-BR" dirty="0" err="1"/>
              <a:t>timbrística</a:t>
            </a:r>
            <a:r>
              <a:rPr lang="pt-BR" dirty="0"/>
              <a:t> da música a ser realizada, mas principalmente, porque é ele quem conduz toda a rítmica da manifestação, além de centralizar, como um magneto, todos os outros instrumentos e participantes da roda, que a ele se dirigem para iniciar ou interromper uma música. Alguns sambistas atribuem ao Bumbo forças religiosas ou sobrenaturais, relação idêntica à construída com os atabaques nos cultos afro-brasileiros e, antes disso, com todos os tambores mestres das danças afro-brasileiras ancestrais.” </a:t>
            </a:r>
            <a:endParaRPr lang="en-US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82347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ô">
  <a:themeElements>
    <a:clrScheme name="Metrô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ô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ô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264</TotalTime>
  <Words>565</Words>
  <Application>Microsoft Office PowerPoint</Application>
  <PresentationFormat>Apresentação na tela (4:3)</PresentationFormat>
  <Paragraphs>89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Metrô</vt:lpstr>
      <vt:lpstr>Apontamentos para a História do Samba de Bumbo em São Paulo</vt:lpstr>
      <vt:lpstr>Marcelo Simon Manzatti</vt:lpstr>
      <vt:lpstr>Texto</vt:lpstr>
      <vt:lpstr>Contexto Histórico</vt:lpstr>
      <vt:lpstr>Batuques  </vt:lpstr>
      <vt:lpstr>Alexandre Levy</vt:lpstr>
      <vt:lpstr>Samba de Bumbo</vt:lpstr>
      <vt:lpstr>Bumbo</vt:lpstr>
      <vt:lpstr>Bumbo</vt:lpstr>
      <vt:lpstr>Samba de Bumbo</vt:lpstr>
      <vt:lpstr>Apresentação do PowerPoint</vt:lpstr>
      <vt:lpstr>Conclusões</vt:lpstr>
      <vt:lpstr>Videos</vt:lpstr>
      <vt:lpstr>Sítios consultados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Apontamentos para a História do Samba de Bumbo em São Paulo</dc:title>
  <dc:creator>XP</dc:creator>
  <cp:lastModifiedBy>XP</cp:lastModifiedBy>
  <cp:revision>43</cp:revision>
  <dcterms:created xsi:type="dcterms:W3CDTF">2015-10-20T02:43:05Z</dcterms:created>
  <dcterms:modified xsi:type="dcterms:W3CDTF">2015-10-22T05:15:42Z</dcterms:modified>
</cp:coreProperties>
</file>