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 id="299"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7" r:id="rId40"/>
    <p:sldId id="298" r:id="rId41"/>
    <p:sldId id="293" r:id="rId42"/>
    <p:sldId id="294" r:id="rId43"/>
    <p:sldId id="295" r:id="rId44"/>
    <p:sldId id="296" r:id="rId4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E5069-B630-4DCE-B5F0-26EBE5329E1E}"/>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F5F15A87-5C38-4C61-AD36-7FB0368E6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FE9F8A1-9731-4918-90C5-6B0ADCC13924}"/>
              </a:ext>
            </a:extLst>
          </p:cNvPr>
          <p:cNvSpPr>
            <a:spLocks noGrp="1"/>
          </p:cNvSpPr>
          <p:nvPr>
            <p:ph type="dt" sz="half" idx="10"/>
          </p:nvPr>
        </p:nvSpPr>
        <p:spPr/>
        <p:txBody>
          <a:bodyPr/>
          <a:lstStyle/>
          <a:p>
            <a:fld id="{6A5BCEF7-9BA9-4A26-85DE-3E14941EFC18}" type="datetimeFigureOut">
              <a:rPr lang="pt-BR" smtClean="0"/>
              <a:t>29/05/2019</a:t>
            </a:fld>
            <a:endParaRPr lang="pt-BR"/>
          </a:p>
        </p:txBody>
      </p:sp>
      <p:sp>
        <p:nvSpPr>
          <p:cNvPr id="5" name="Espaço Reservado para Rodapé 4">
            <a:extLst>
              <a:ext uri="{FF2B5EF4-FFF2-40B4-BE49-F238E27FC236}">
                <a16:creationId xmlns:a16="http://schemas.microsoft.com/office/drawing/2014/main" id="{3607ABFA-33FF-484A-A256-2D50BC70D08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A448588-5DE3-4BFA-AAD0-919295737516}"/>
              </a:ext>
            </a:extLst>
          </p:cNvPr>
          <p:cNvSpPr>
            <a:spLocks noGrp="1"/>
          </p:cNvSpPr>
          <p:nvPr>
            <p:ph type="sldNum" sz="quarter" idx="12"/>
          </p:nvPr>
        </p:nvSpPr>
        <p:spPr/>
        <p:txBody>
          <a:bodyPr/>
          <a:lstStyle/>
          <a:p>
            <a:fld id="{CE13CC4B-6109-459D-BB24-CF3298EA7B54}" type="slidenum">
              <a:rPr lang="pt-BR" smtClean="0"/>
              <a:t>‹nº›</a:t>
            </a:fld>
            <a:endParaRPr lang="pt-BR"/>
          </a:p>
        </p:txBody>
      </p:sp>
    </p:spTree>
    <p:extLst>
      <p:ext uri="{BB962C8B-B14F-4D97-AF65-F5344CB8AC3E}">
        <p14:creationId xmlns:p14="http://schemas.microsoft.com/office/powerpoint/2010/main" val="2815595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E84841-555B-4479-93A0-4F37CA55B54B}"/>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C08ABFCF-AE5F-47C6-BEC9-6D7B26D60178}"/>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C81A04C-5A24-4327-80C6-E994E3D3230A}"/>
              </a:ext>
            </a:extLst>
          </p:cNvPr>
          <p:cNvSpPr>
            <a:spLocks noGrp="1"/>
          </p:cNvSpPr>
          <p:nvPr>
            <p:ph type="dt" sz="half" idx="10"/>
          </p:nvPr>
        </p:nvSpPr>
        <p:spPr/>
        <p:txBody>
          <a:bodyPr/>
          <a:lstStyle/>
          <a:p>
            <a:fld id="{6A5BCEF7-9BA9-4A26-85DE-3E14941EFC18}" type="datetimeFigureOut">
              <a:rPr lang="pt-BR" smtClean="0"/>
              <a:t>29/05/2019</a:t>
            </a:fld>
            <a:endParaRPr lang="pt-BR"/>
          </a:p>
        </p:txBody>
      </p:sp>
      <p:sp>
        <p:nvSpPr>
          <p:cNvPr id="5" name="Espaço Reservado para Rodapé 4">
            <a:extLst>
              <a:ext uri="{FF2B5EF4-FFF2-40B4-BE49-F238E27FC236}">
                <a16:creationId xmlns:a16="http://schemas.microsoft.com/office/drawing/2014/main" id="{C1B8D538-3E3C-4C2C-89EF-5D87CD44168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DFACC9C-5655-43A1-84A9-B37535756A6D}"/>
              </a:ext>
            </a:extLst>
          </p:cNvPr>
          <p:cNvSpPr>
            <a:spLocks noGrp="1"/>
          </p:cNvSpPr>
          <p:nvPr>
            <p:ph type="sldNum" sz="quarter" idx="12"/>
          </p:nvPr>
        </p:nvSpPr>
        <p:spPr/>
        <p:txBody>
          <a:bodyPr/>
          <a:lstStyle/>
          <a:p>
            <a:fld id="{CE13CC4B-6109-459D-BB24-CF3298EA7B54}" type="slidenum">
              <a:rPr lang="pt-BR" smtClean="0"/>
              <a:t>‹nº›</a:t>
            </a:fld>
            <a:endParaRPr lang="pt-BR"/>
          </a:p>
        </p:txBody>
      </p:sp>
    </p:spTree>
    <p:extLst>
      <p:ext uri="{BB962C8B-B14F-4D97-AF65-F5344CB8AC3E}">
        <p14:creationId xmlns:p14="http://schemas.microsoft.com/office/powerpoint/2010/main" val="1097523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9C984AF-AB56-4C05-910F-C98F8A0FAFAC}"/>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8806410-0D56-4315-8DA2-EE41B90B4C4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1EFF443-3959-4010-89D7-F4AD536330CD}"/>
              </a:ext>
            </a:extLst>
          </p:cNvPr>
          <p:cNvSpPr>
            <a:spLocks noGrp="1"/>
          </p:cNvSpPr>
          <p:nvPr>
            <p:ph type="dt" sz="half" idx="10"/>
          </p:nvPr>
        </p:nvSpPr>
        <p:spPr/>
        <p:txBody>
          <a:bodyPr/>
          <a:lstStyle/>
          <a:p>
            <a:fld id="{6A5BCEF7-9BA9-4A26-85DE-3E14941EFC18}" type="datetimeFigureOut">
              <a:rPr lang="pt-BR" smtClean="0"/>
              <a:t>29/05/2019</a:t>
            </a:fld>
            <a:endParaRPr lang="pt-BR"/>
          </a:p>
        </p:txBody>
      </p:sp>
      <p:sp>
        <p:nvSpPr>
          <p:cNvPr id="5" name="Espaço Reservado para Rodapé 4">
            <a:extLst>
              <a:ext uri="{FF2B5EF4-FFF2-40B4-BE49-F238E27FC236}">
                <a16:creationId xmlns:a16="http://schemas.microsoft.com/office/drawing/2014/main" id="{1A51D895-F370-4125-B094-C3552EF01B3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298E0D4-F2E7-446F-BB2F-45901A3DCC05}"/>
              </a:ext>
            </a:extLst>
          </p:cNvPr>
          <p:cNvSpPr>
            <a:spLocks noGrp="1"/>
          </p:cNvSpPr>
          <p:nvPr>
            <p:ph type="sldNum" sz="quarter" idx="12"/>
          </p:nvPr>
        </p:nvSpPr>
        <p:spPr/>
        <p:txBody>
          <a:bodyPr/>
          <a:lstStyle/>
          <a:p>
            <a:fld id="{CE13CC4B-6109-459D-BB24-CF3298EA7B54}" type="slidenum">
              <a:rPr lang="pt-BR" smtClean="0"/>
              <a:t>‹nº›</a:t>
            </a:fld>
            <a:endParaRPr lang="pt-BR"/>
          </a:p>
        </p:txBody>
      </p:sp>
    </p:spTree>
    <p:extLst>
      <p:ext uri="{BB962C8B-B14F-4D97-AF65-F5344CB8AC3E}">
        <p14:creationId xmlns:p14="http://schemas.microsoft.com/office/powerpoint/2010/main" val="1060671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ítulo, texto e clip-art">
    <p:spTree>
      <p:nvGrpSpPr>
        <p:cNvPr id="1" name=""/>
        <p:cNvGrpSpPr/>
        <p:nvPr/>
      </p:nvGrpSpPr>
      <p:grpSpPr>
        <a:xfrm>
          <a:off x="0" y="0"/>
          <a:ext cx="0" cy="0"/>
          <a:chOff x="0" y="0"/>
          <a:chExt cx="0" cy="0"/>
        </a:xfrm>
      </p:grpSpPr>
      <p:sp>
        <p:nvSpPr>
          <p:cNvPr id="2" name="Título 1"/>
          <p:cNvSpPr>
            <a:spLocks noGrp="1"/>
          </p:cNvSpPr>
          <p:nvPr>
            <p:ph type="title"/>
          </p:nvPr>
        </p:nvSpPr>
        <p:spPr>
          <a:xfrm>
            <a:off x="1242485" y="96839"/>
            <a:ext cx="9544049" cy="1412875"/>
          </a:xfrm>
        </p:spPr>
        <p:txBody>
          <a:bodyPr/>
          <a:lstStyle/>
          <a:p>
            <a:r>
              <a:rPr lang="pt-BR"/>
              <a:t>Clique para editar o estilo do título mestre</a:t>
            </a:r>
          </a:p>
        </p:txBody>
      </p:sp>
      <p:sp>
        <p:nvSpPr>
          <p:cNvPr id="3" name="Espaço Reservado para Texto 2"/>
          <p:cNvSpPr>
            <a:spLocks noGrp="1"/>
          </p:cNvSpPr>
          <p:nvPr>
            <p:ph type="body" sz="half" idx="1"/>
          </p:nvPr>
        </p:nvSpPr>
        <p:spPr>
          <a:xfrm>
            <a:off x="1265767" y="1981200"/>
            <a:ext cx="5005917"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lip-art 3"/>
          <p:cNvSpPr>
            <a:spLocks noGrp="1"/>
          </p:cNvSpPr>
          <p:nvPr>
            <p:ph type="clipArt" sz="half" idx="2"/>
          </p:nvPr>
        </p:nvSpPr>
        <p:spPr>
          <a:xfrm>
            <a:off x="6474885" y="1981200"/>
            <a:ext cx="5005916" cy="4114800"/>
          </a:xfrm>
        </p:spPr>
        <p:txBody>
          <a:bodyPr/>
          <a:lstStyle/>
          <a:p>
            <a:pPr lvl="0"/>
            <a:endParaRPr lang="pt-BR" noProof="0"/>
          </a:p>
        </p:txBody>
      </p:sp>
      <p:sp>
        <p:nvSpPr>
          <p:cNvPr id="5" name="Espaço Reservado para Data 4">
            <a:extLst>
              <a:ext uri="{FF2B5EF4-FFF2-40B4-BE49-F238E27FC236}">
                <a16:creationId xmlns:a16="http://schemas.microsoft.com/office/drawing/2014/main" id="{61F9EE01-3228-497F-B7B0-C6F3959B349A}"/>
              </a:ext>
            </a:extLst>
          </p:cNvPr>
          <p:cNvSpPr>
            <a:spLocks noGrp="1"/>
          </p:cNvSpPr>
          <p:nvPr>
            <p:ph type="dt" sz="half" idx="10"/>
          </p:nvPr>
        </p:nvSpPr>
        <p:spPr>
          <a:xfrm>
            <a:off x="1261533" y="6248400"/>
            <a:ext cx="2540000" cy="457200"/>
          </a:xfrm>
        </p:spPr>
        <p:txBody>
          <a:bodyPr/>
          <a:lstStyle>
            <a:lvl1pPr>
              <a:defRPr/>
            </a:lvl1pPr>
          </a:lstStyle>
          <a:p>
            <a:pPr>
              <a:defRPr/>
            </a:pPr>
            <a:endParaRPr lang="pt-BR"/>
          </a:p>
        </p:txBody>
      </p:sp>
      <p:sp>
        <p:nvSpPr>
          <p:cNvPr id="6" name="Espaço Reservado para Rodapé 5">
            <a:extLst>
              <a:ext uri="{FF2B5EF4-FFF2-40B4-BE49-F238E27FC236}">
                <a16:creationId xmlns:a16="http://schemas.microsoft.com/office/drawing/2014/main" id="{63A39505-B326-47F2-B003-424816A8A1EB}"/>
              </a:ext>
            </a:extLst>
          </p:cNvPr>
          <p:cNvSpPr>
            <a:spLocks noGrp="1"/>
          </p:cNvSpPr>
          <p:nvPr>
            <p:ph type="ftr" sz="quarter" idx="11"/>
          </p:nvPr>
        </p:nvSpPr>
        <p:spPr>
          <a:xfrm>
            <a:off x="4470400" y="6248400"/>
            <a:ext cx="3860800" cy="457200"/>
          </a:xfrm>
        </p:spPr>
        <p:txBody>
          <a:bodyPr/>
          <a:lstStyle>
            <a:lvl1pPr>
              <a:defRPr/>
            </a:lvl1pPr>
          </a:lstStyle>
          <a:p>
            <a:pPr>
              <a:defRPr/>
            </a:pPr>
            <a:endParaRPr lang="pt-BR"/>
          </a:p>
        </p:txBody>
      </p:sp>
      <p:sp>
        <p:nvSpPr>
          <p:cNvPr id="7" name="Espaço Reservado para Número de Slide 6">
            <a:extLst>
              <a:ext uri="{FF2B5EF4-FFF2-40B4-BE49-F238E27FC236}">
                <a16:creationId xmlns:a16="http://schemas.microsoft.com/office/drawing/2014/main" id="{A598F59A-5269-43DE-BA3F-1A395B53F4E9}"/>
              </a:ext>
            </a:extLst>
          </p:cNvPr>
          <p:cNvSpPr>
            <a:spLocks noGrp="1"/>
          </p:cNvSpPr>
          <p:nvPr>
            <p:ph type="sldNum" sz="quarter" idx="12"/>
          </p:nvPr>
        </p:nvSpPr>
        <p:spPr>
          <a:xfrm>
            <a:off x="8940800" y="6248400"/>
            <a:ext cx="2540000" cy="457200"/>
          </a:xfrm>
        </p:spPr>
        <p:txBody>
          <a:bodyPr/>
          <a:lstStyle>
            <a:lvl1pPr>
              <a:defRPr/>
            </a:lvl1pPr>
          </a:lstStyle>
          <a:p>
            <a:fld id="{F3EB685A-901D-4D2C-B48C-DDDD24564589}" type="slidenum">
              <a:rPr lang="pt-BR" altLang="pt-BR"/>
              <a:pPr/>
              <a:t>‹nº›</a:t>
            </a:fld>
            <a:endParaRPr lang="pt-BR" altLang="pt-BR"/>
          </a:p>
        </p:txBody>
      </p:sp>
    </p:spTree>
    <p:extLst>
      <p:ext uri="{BB962C8B-B14F-4D97-AF65-F5344CB8AC3E}">
        <p14:creationId xmlns:p14="http://schemas.microsoft.com/office/powerpoint/2010/main" val="1202248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82598A-6E69-4820-8D56-338FF3D3B3E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1355C1E-3168-4DBC-867C-5368006FEF2F}"/>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5F18BA7-281F-4146-9A75-0B0D3CDE7D7C}"/>
              </a:ext>
            </a:extLst>
          </p:cNvPr>
          <p:cNvSpPr>
            <a:spLocks noGrp="1"/>
          </p:cNvSpPr>
          <p:nvPr>
            <p:ph type="dt" sz="half" idx="10"/>
          </p:nvPr>
        </p:nvSpPr>
        <p:spPr/>
        <p:txBody>
          <a:bodyPr/>
          <a:lstStyle/>
          <a:p>
            <a:fld id="{6A5BCEF7-9BA9-4A26-85DE-3E14941EFC18}" type="datetimeFigureOut">
              <a:rPr lang="pt-BR" smtClean="0"/>
              <a:t>29/05/2019</a:t>
            </a:fld>
            <a:endParaRPr lang="pt-BR"/>
          </a:p>
        </p:txBody>
      </p:sp>
      <p:sp>
        <p:nvSpPr>
          <p:cNvPr id="5" name="Espaço Reservado para Rodapé 4">
            <a:extLst>
              <a:ext uri="{FF2B5EF4-FFF2-40B4-BE49-F238E27FC236}">
                <a16:creationId xmlns:a16="http://schemas.microsoft.com/office/drawing/2014/main" id="{F4696F32-9D09-4194-8744-B5EFD4B92ED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05F0773-1A2A-47F0-8D00-37947CB7B0F6}"/>
              </a:ext>
            </a:extLst>
          </p:cNvPr>
          <p:cNvSpPr>
            <a:spLocks noGrp="1"/>
          </p:cNvSpPr>
          <p:nvPr>
            <p:ph type="sldNum" sz="quarter" idx="12"/>
          </p:nvPr>
        </p:nvSpPr>
        <p:spPr/>
        <p:txBody>
          <a:bodyPr/>
          <a:lstStyle/>
          <a:p>
            <a:fld id="{CE13CC4B-6109-459D-BB24-CF3298EA7B54}" type="slidenum">
              <a:rPr lang="pt-BR" smtClean="0"/>
              <a:t>‹nº›</a:t>
            </a:fld>
            <a:endParaRPr lang="pt-BR"/>
          </a:p>
        </p:txBody>
      </p:sp>
    </p:spTree>
    <p:extLst>
      <p:ext uri="{BB962C8B-B14F-4D97-AF65-F5344CB8AC3E}">
        <p14:creationId xmlns:p14="http://schemas.microsoft.com/office/powerpoint/2010/main" val="3408310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5CB73B-C31C-4C73-9D0C-045148E850CA}"/>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5F2C87AD-641A-4157-8F7A-8E245F8D89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CB96B69A-5CCA-43EE-8F92-BB6C21FC1474}"/>
              </a:ext>
            </a:extLst>
          </p:cNvPr>
          <p:cNvSpPr>
            <a:spLocks noGrp="1"/>
          </p:cNvSpPr>
          <p:nvPr>
            <p:ph type="dt" sz="half" idx="10"/>
          </p:nvPr>
        </p:nvSpPr>
        <p:spPr/>
        <p:txBody>
          <a:bodyPr/>
          <a:lstStyle/>
          <a:p>
            <a:fld id="{6A5BCEF7-9BA9-4A26-85DE-3E14941EFC18}" type="datetimeFigureOut">
              <a:rPr lang="pt-BR" smtClean="0"/>
              <a:t>29/05/2019</a:t>
            </a:fld>
            <a:endParaRPr lang="pt-BR"/>
          </a:p>
        </p:txBody>
      </p:sp>
      <p:sp>
        <p:nvSpPr>
          <p:cNvPr id="5" name="Espaço Reservado para Rodapé 4">
            <a:extLst>
              <a:ext uri="{FF2B5EF4-FFF2-40B4-BE49-F238E27FC236}">
                <a16:creationId xmlns:a16="http://schemas.microsoft.com/office/drawing/2014/main" id="{E34F8A2F-3A3A-41EB-A64C-793DB07DD1F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97B7DCD-2511-4301-8D05-C243F927541F}"/>
              </a:ext>
            </a:extLst>
          </p:cNvPr>
          <p:cNvSpPr>
            <a:spLocks noGrp="1"/>
          </p:cNvSpPr>
          <p:nvPr>
            <p:ph type="sldNum" sz="quarter" idx="12"/>
          </p:nvPr>
        </p:nvSpPr>
        <p:spPr/>
        <p:txBody>
          <a:bodyPr/>
          <a:lstStyle/>
          <a:p>
            <a:fld id="{CE13CC4B-6109-459D-BB24-CF3298EA7B54}" type="slidenum">
              <a:rPr lang="pt-BR" smtClean="0"/>
              <a:t>‹nº›</a:t>
            </a:fld>
            <a:endParaRPr lang="pt-BR"/>
          </a:p>
        </p:txBody>
      </p:sp>
    </p:spTree>
    <p:extLst>
      <p:ext uri="{BB962C8B-B14F-4D97-AF65-F5344CB8AC3E}">
        <p14:creationId xmlns:p14="http://schemas.microsoft.com/office/powerpoint/2010/main" val="2828256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FF12D6-6449-4BDB-B015-480A3320A18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1868F14-D067-4B9C-A28F-ED3B8A56E754}"/>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77DE1DF-97D5-4963-AA6D-D7C085447B2B}"/>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FF40D38C-EE38-456B-A530-63935B8FC9D1}"/>
              </a:ext>
            </a:extLst>
          </p:cNvPr>
          <p:cNvSpPr>
            <a:spLocks noGrp="1"/>
          </p:cNvSpPr>
          <p:nvPr>
            <p:ph type="dt" sz="half" idx="10"/>
          </p:nvPr>
        </p:nvSpPr>
        <p:spPr/>
        <p:txBody>
          <a:bodyPr/>
          <a:lstStyle/>
          <a:p>
            <a:fld id="{6A5BCEF7-9BA9-4A26-85DE-3E14941EFC18}" type="datetimeFigureOut">
              <a:rPr lang="pt-BR" smtClean="0"/>
              <a:t>29/05/2019</a:t>
            </a:fld>
            <a:endParaRPr lang="pt-BR"/>
          </a:p>
        </p:txBody>
      </p:sp>
      <p:sp>
        <p:nvSpPr>
          <p:cNvPr id="6" name="Espaço Reservado para Rodapé 5">
            <a:extLst>
              <a:ext uri="{FF2B5EF4-FFF2-40B4-BE49-F238E27FC236}">
                <a16:creationId xmlns:a16="http://schemas.microsoft.com/office/drawing/2014/main" id="{F231439D-7529-45DD-9A7A-832D91D13BC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9D489E7-B95B-4C82-9DCC-D105F1C2CD1D}"/>
              </a:ext>
            </a:extLst>
          </p:cNvPr>
          <p:cNvSpPr>
            <a:spLocks noGrp="1"/>
          </p:cNvSpPr>
          <p:nvPr>
            <p:ph type="sldNum" sz="quarter" idx="12"/>
          </p:nvPr>
        </p:nvSpPr>
        <p:spPr/>
        <p:txBody>
          <a:bodyPr/>
          <a:lstStyle/>
          <a:p>
            <a:fld id="{CE13CC4B-6109-459D-BB24-CF3298EA7B54}" type="slidenum">
              <a:rPr lang="pt-BR" smtClean="0"/>
              <a:t>‹nº›</a:t>
            </a:fld>
            <a:endParaRPr lang="pt-BR"/>
          </a:p>
        </p:txBody>
      </p:sp>
    </p:spTree>
    <p:extLst>
      <p:ext uri="{BB962C8B-B14F-4D97-AF65-F5344CB8AC3E}">
        <p14:creationId xmlns:p14="http://schemas.microsoft.com/office/powerpoint/2010/main" val="2728289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94FB8C-A668-4A26-823A-461645A42573}"/>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83E9A61D-8B05-4EA8-A08F-175D8CB074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0838982B-EFCA-4F2C-BFC8-B2497EB1AE7B}"/>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AFE368FF-02BC-4AA7-92AC-216AFC7A1D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02D1BCBC-CE8F-4528-9292-11FA2D904170}"/>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53487C55-593F-40EC-A2F5-B645643182DD}"/>
              </a:ext>
            </a:extLst>
          </p:cNvPr>
          <p:cNvSpPr>
            <a:spLocks noGrp="1"/>
          </p:cNvSpPr>
          <p:nvPr>
            <p:ph type="dt" sz="half" idx="10"/>
          </p:nvPr>
        </p:nvSpPr>
        <p:spPr/>
        <p:txBody>
          <a:bodyPr/>
          <a:lstStyle/>
          <a:p>
            <a:fld id="{6A5BCEF7-9BA9-4A26-85DE-3E14941EFC18}" type="datetimeFigureOut">
              <a:rPr lang="pt-BR" smtClean="0"/>
              <a:t>29/05/2019</a:t>
            </a:fld>
            <a:endParaRPr lang="pt-BR"/>
          </a:p>
        </p:txBody>
      </p:sp>
      <p:sp>
        <p:nvSpPr>
          <p:cNvPr id="8" name="Espaço Reservado para Rodapé 7">
            <a:extLst>
              <a:ext uri="{FF2B5EF4-FFF2-40B4-BE49-F238E27FC236}">
                <a16:creationId xmlns:a16="http://schemas.microsoft.com/office/drawing/2014/main" id="{5E414B7A-A70F-4CC0-8308-E51354B0783A}"/>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1B306C70-D226-4629-A524-8683CDF3A6FD}"/>
              </a:ext>
            </a:extLst>
          </p:cNvPr>
          <p:cNvSpPr>
            <a:spLocks noGrp="1"/>
          </p:cNvSpPr>
          <p:nvPr>
            <p:ph type="sldNum" sz="quarter" idx="12"/>
          </p:nvPr>
        </p:nvSpPr>
        <p:spPr/>
        <p:txBody>
          <a:bodyPr/>
          <a:lstStyle/>
          <a:p>
            <a:fld id="{CE13CC4B-6109-459D-BB24-CF3298EA7B54}" type="slidenum">
              <a:rPr lang="pt-BR" smtClean="0"/>
              <a:t>‹nº›</a:t>
            </a:fld>
            <a:endParaRPr lang="pt-BR"/>
          </a:p>
        </p:txBody>
      </p:sp>
    </p:spTree>
    <p:extLst>
      <p:ext uri="{BB962C8B-B14F-4D97-AF65-F5344CB8AC3E}">
        <p14:creationId xmlns:p14="http://schemas.microsoft.com/office/powerpoint/2010/main" val="1840169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9EFCAB-E978-457D-A8E1-7BD1B41FA9B1}"/>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04E43FCB-7C5F-4ED4-A9E9-2CDB691F9339}"/>
              </a:ext>
            </a:extLst>
          </p:cNvPr>
          <p:cNvSpPr>
            <a:spLocks noGrp="1"/>
          </p:cNvSpPr>
          <p:nvPr>
            <p:ph type="dt" sz="half" idx="10"/>
          </p:nvPr>
        </p:nvSpPr>
        <p:spPr/>
        <p:txBody>
          <a:bodyPr/>
          <a:lstStyle/>
          <a:p>
            <a:fld id="{6A5BCEF7-9BA9-4A26-85DE-3E14941EFC18}" type="datetimeFigureOut">
              <a:rPr lang="pt-BR" smtClean="0"/>
              <a:t>29/05/2019</a:t>
            </a:fld>
            <a:endParaRPr lang="pt-BR"/>
          </a:p>
        </p:txBody>
      </p:sp>
      <p:sp>
        <p:nvSpPr>
          <p:cNvPr id="4" name="Espaço Reservado para Rodapé 3">
            <a:extLst>
              <a:ext uri="{FF2B5EF4-FFF2-40B4-BE49-F238E27FC236}">
                <a16:creationId xmlns:a16="http://schemas.microsoft.com/office/drawing/2014/main" id="{CFCF4AEA-3E61-4827-B7C9-516E4F316B0D}"/>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6AFF47A9-D0A0-455E-968A-963B837B80E8}"/>
              </a:ext>
            </a:extLst>
          </p:cNvPr>
          <p:cNvSpPr>
            <a:spLocks noGrp="1"/>
          </p:cNvSpPr>
          <p:nvPr>
            <p:ph type="sldNum" sz="quarter" idx="12"/>
          </p:nvPr>
        </p:nvSpPr>
        <p:spPr/>
        <p:txBody>
          <a:bodyPr/>
          <a:lstStyle/>
          <a:p>
            <a:fld id="{CE13CC4B-6109-459D-BB24-CF3298EA7B54}" type="slidenum">
              <a:rPr lang="pt-BR" smtClean="0"/>
              <a:t>‹nº›</a:t>
            </a:fld>
            <a:endParaRPr lang="pt-BR"/>
          </a:p>
        </p:txBody>
      </p:sp>
    </p:spTree>
    <p:extLst>
      <p:ext uri="{BB962C8B-B14F-4D97-AF65-F5344CB8AC3E}">
        <p14:creationId xmlns:p14="http://schemas.microsoft.com/office/powerpoint/2010/main" val="2269233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4428466-A27B-474A-AE4D-8BE8EB7B3303}"/>
              </a:ext>
            </a:extLst>
          </p:cNvPr>
          <p:cNvSpPr>
            <a:spLocks noGrp="1"/>
          </p:cNvSpPr>
          <p:nvPr>
            <p:ph type="dt" sz="half" idx="10"/>
          </p:nvPr>
        </p:nvSpPr>
        <p:spPr/>
        <p:txBody>
          <a:bodyPr/>
          <a:lstStyle/>
          <a:p>
            <a:fld id="{6A5BCEF7-9BA9-4A26-85DE-3E14941EFC18}" type="datetimeFigureOut">
              <a:rPr lang="pt-BR" smtClean="0"/>
              <a:t>29/05/2019</a:t>
            </a:fld>
            <a:endParaRPr lang="pt-BR"/>
          </a:p>
        </p:txBody>
      </p:sp>
      <p:sp>
        <p:nvSpPr>
          <p:cNvPr id="3" name="Espaço Reservado para Rodapé 2">
            <a:extLst>
              <a:ext uri="{FF2B5EF4-FFF2-40B4-BE49-F238E27FC236}">
                <a16:creationId xmlns:a16="http://schemas.microsoft.com/office/drawing/2014/main" id="{730899F3-42F9-41EB-89CD-2DF854701B8E}"/>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DD9C006B-B4A4-4709-9751-880FE6CD0ED4}"/>
              </a:ext>
            </a:extLst>
          </p:cNvPr>
          <p:cNvSpPr>
            <a:spLocks noGrp="1"/>
          </p:cNvSpPr>
          <p:nvPr>
            <p:ph type="sldNum" sz="quarter" idx="12"/>
          </p:nvPr>
        </p:nvSpPr>
        <p:spPr/>
        <p:txBody>
          <a:bodyPr/>
          <a:lstStyle/>
          <a:p>
            <a:fld id="{CE13CC4B-6109-459D-BB24-CF3298EA7B54}" type="slidenum">
              <a:rPr lang="pt-BR" smtClean="0"/>
              <a:t>‹nº›</a:t>
            </a:fld>
            <a:endParaRPr lang="pt-BR"/>
          </a:p>
        </p:txBody>
      </p:sp>
    </p:spTree>
    <p:extLst>
      <p:ext uri="{BB962C8B-B14F-4D97-AF65-F5344CB8AC3E}">
        <p14:creationId xmlns:p14="http://schemas.microsoft.com/office/powerpoint/2010/main" val="34785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F03104-A3F3-4CED-A6CD-71A69DB5D2B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F1088D0-B68D-4505-9311-1DAE089420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1C2D9EAE-FA9A-436A-B0A8-A647B34E1E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B2FDEA19-BB76-4A0E-AF12-29045A13E36C}"/>
              </a:ext>
            </a:extLst>
          </p:cNvPr>
          <p:cNvSpPr>
            <a:spLocks noGrp="1"/>
          </p:cNvSpPr>
          <p:nvPr>
            <p:ph type="dt" sz="half" idx="10"/>
          </p:nvPr>
        </p:nvSpPr>
        <p:spPr/>
        <p:txBody>
          <a:bodyPr/>
          <a:lstStyle/>
          <a:p>
            <a:fld id="{6A5BCEF7-9BA9-4A26-85DE-3E14941EFC18}" type="datetimeFigureOut">
              <a:rPr lang="pt-BR" smtClean="0"/>
              <a:t>29/05/2019</a:t>
            </a:fld>
            <a:endParaRPr lang="pt-BR"/>
          </a:p>
        </p:txBody>
      </p:sp>
      <p:sp>
        <p:nvSpPr>
          <p:cNvPr id="6" name="Espaço Reservado para Rodapé 5">
            <a:extLst>
              <a:ext uri="{FF2B5EF4-FFF2-40B4-BE49-F238E27FC236}">
                <a16:creationId xmlns:a16="http://schemas.microsoft.com/office/drawing/2014/main" id="{B668FE4F-F596-4682-AFF1-6CDDD834A29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E8FDD06-E191-49A6-9C9F-C20937B4446F}"/>
              </a:ext>
            </a:extLst>
          </p:cNvPr>
          <p:cNvSpPr>
            <a:spLocks noGrp="1"/>
          </p:cNvSpPr>
          <p:nvPr>
            <p:ph type="sldNum" sz="quarter" idx="12"/>
          </p:nvPr>
        </p:nvSpPr>
        <p:spPr/>
        <p:txBody>
          <a:bodyPr/>
          <a:lstStyle/>
          <a:p>
            <a:fld id="{CE13CC4B-6109-459D-BB24-CF3298EA7B54}" type="slidenum">
              <a:rPr lang="pt-BR" smtClean="0"/>
              <a:t>‹nº›</a:t>
            </a:fld>
            <a:endParaRPr lang="pt-BR"/>
          </a:p>
        </p:txBody>
      </p:sp>
    </p:spTree>
    <p:extLst>
      <p:ext uri="{BB962C8B-B14F-4D97-AF65-F5344CB8AC3E}">
        <p14:creationId xmlns:p14="http://schemas.microsoft.com/office/powerpoint/2010/main" val="4094217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66B252-CAE8-47AE-BB17-23076204B15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F5D2EA31-9B24-43CA-8AB6-0FAC0E7CEC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EDC122CB-7F9B-45CA-A10C-FBCF30A47E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73A9D89-8DD1-4BB3-B6C9-18D79977D94C}"/>
              </a:ext>
            </a:extLst>
          </p:cNvPr>
          <p:cNvSpPr>
            <a:spLocks noGrp="1"/>
          </p:cNvSpPr>
          <p:nvPr>
            <p:ph type="dt" sz="half" idx="10"/>
          </p:nvPr>
        </p:nvSpPr>
        <p:spPr/>
        <p:txBody>
          <a:bodyPr/>
          <a:lstStyle/>
          <a:p>
            <a:fld id="{6A5BCEF7-9BA9-4A26-85DE-3E14941EFC18}" type="datetimeFigureOut">
              <a:rPr lang="pt-BR" smtClean="0"/>
              <a:t>29/05/2019</a:t>
            </a:fld>
            <a:endParaRPr lang="pt-BR"/>
          </a:p>
        </p:txBody>
      </p:sp>
      <p:sp>
        <p:nvSpPr>
          <p:cNvPr id="6" name="Espaço Reservado para Rodapé 5">
            <a:extLst>
              <a:ext uri="{FF2B5EF4-FFF2-40B4-BE49-F238E27FC236}">
                <a16:creationId xmlns:a16="http://schemas.microsoft.com/office/drawing/2014/main" id="{03DED4A3-B957-48E2-8702-A87CC798C35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65F6811-5437-41A7-8FE0-093229E70A49}"/>
              </a:ext>
            </a:extLst>
          </p:cNvPr>
          <p:cNvSpPr>
            <a:spLocks noGrp="1"/>
          </p:cNvSpPr>
          <p:nvPr>
            <p:ph type="sldNum" sz="quarter" idx="12"/>
          </p:nvPr>
        </p:nvSpPr>
        <p:spPr/>
        <p:txBody>
          <a:bodyPr/>
          <a:lstStyle/>
          <a:p>
            <a:fld id="{CE13CC4B-6109-459D-BB24-CF3298EA7B54}" type="slidenum">
              <a:rPr lang="pt-BR" smtClean="0"/>
              <a:t>‹nº›</a:t>
            </a:fld>
            <a:endParaRPr lang="pt-BR"/>
          </a:p>
        </p:txBody>
      </p:sp>
    </p:spTree>
    <p:extLst>
      <p:ext uri="{BB962C8B-B14F-4D97-AF65-F5344CB8AC3E}">
        <p14:creationId xmlns:p14="http://schemas.microsoft.com/office/powerpoint/2010/main" val="1007554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1E61091C-D81E-4959-81E5-8C03DBB93D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F5013C69-9238-49AE-B533-69EAB2AF7A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4FECF01-B4B4-47A9-A1C8-1B2322A090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5BCEF7-9BA9-4A26-85DE-3E14941EFC18}" type="datetimeFigureOut">
              <a:rPr lang="pt-BR" smtClean="0"/>
              <a:t>29/05/2019</a:t>
            </a:fld>
            <a:endParaRPr lang="pt-BR"/>
          </a:p>
        </p:txBody>
      </p:sp>
      <p:sp>
        <p:nvSpPr>
          <p:cNvPr id="5" name="Espaço Reservado para Rodapé 4">
            <a:extLst>
              <a:ext uri="{FF2B5EF4-FFF2-40B4-BE49-F238E27FC236}">
                <a16:creationId xmlns:a16="http://schemas.microsoft.com/office/drawing/2014/main" id="{B7507EC9-BF70-4A31-B273-7F40666A52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AFBB8ED2-2F6F-491F-81D2-7D1BAB36A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13CC4B-6109-459D-BB24-CF3298EA7B54}" type="slidenum">
              <a:rPr lang="pt-BR" smtClean="0"/>
              <a:t>‹nº›</a:t>
            </a:fld>
            <a:endParaRPr lang="pt-BR"/>
          </a:p>
        </p:txBody>
      </p:sp>
    </p:spTree>
    <p:extLst>
      <p:ext uri="{BB962C8B-B14F-4D97-AF65-F5344CB8AC3E}">
        <p14:creationId xmlns:p14="http://schemas.microsoft.com/office/powerpoint/2010/main" val="983415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pt.wikipedia.org/wiki/Imagem:Compass_%28drafting%29.jpg"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pt.wikipedia.org/wiki/Idade_do_Bronze" TargetMode="Externa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308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1">
            <a:extLst>
              <a:ext uri="{FF2B5EF4-FFF2-40B4-BE49-F238E27FC236}">
                <a16:creationId xmlns:a16="http://schemas.microsoft.com/office/drawing/2014/main" id="{43059208-7682-449A-BDEC-4FBE3286AA7E}"/>
              </a:ext>
            </a:extLst>
          </p:cNvPr>
          <p:cNvSpPr>
            <a:spLocks noGrp="1"/>
          </p:cNvSpPr>
          <p:nvPr>
            <p:ph type="title"/>
          </p:nvPr>
        </p:nvSpPr>
        <p:spPr/>
        <p:txBody>
          <a:bodyPr/>
          <a:lstStyle/>
          <a:p>
            <a:pPr eaLnBrk="1" hangingPunct="1"/>
            <a:endParaRPr lang="en-US" altLang="pt-BR"/>
          </a:p>
        </p:txBody>
      </p:sp>
      <p:sp>
        <p:nvSpPr>
          <p:cNvPr id="11267" name="Espaço Reservado para Conteúdo 3">
            <a:extLst>
              <a:ext uri="{FF2B5EF4-FFF2-40B4-BE49-F238E27FC236}">
                <a16:creationId xmlns:a16="http://schemas.microsoft.com/office/drawing/2014/main" id="{DA0CD21D-7888-4D38-A964-358CADE303B0}"/>
              </a:ext>
            </a:extLst>
          </p:cNvPr>
          <p:cNvSpPr>
            <a:spLocks noGrp="1"/>
          </p:cNvSpPr>
          <p:nvPr>
            <p:ph sz="half" idx="2"/>
          </p:nvPr>
        </p:nvSpPr>
        <p:spPr>
          <a:xfrm>
            <a:off x="5524500" y="428625"/>
            <a:ext cx="2571750" cy="6000750"/>
          </a:xfrm>
        </p:spPr>
        <p:txBody>
          <a:bodyPr/>
          <a:lstStyle/>
          <a:p>
            <a:pPr eaLnBrk="1" hangingPunct="1">
              <a:buFont typeface="Arial" panose="020B0604020202020204" pitchFamily="34" charset="0"/>
              <a:buNone/>
            </a:pPr>
            <a:r>
              <a:rPr lang="pt-BR" altLang="pt-BR"/>
              <a:t>	</a:t>
            </a:r>
          </a:p>
          <a:p>
            <a:pPr eaLnBrk="1" hangingPunct="1">
              <a:buFont typeface="Arial" panose="020B0604020202020204" pitchFamily="34" charset="0"/>
              <a:buNone/>
            </a:pPr>
            <a:r>
              <a:rPr lang="pt-BR" altLang="pt-BR" sz="2000"/>
              <a:t>	Na arte clássica grega, a movimentação crescente torna-se uma musica visual, cada detalhe uma linha rítmica, corpos, braços, pernas, planejamentos, pregueados, ornamentos, tudo se movimentando, fluindo, cantando , em espaços que o homem já domina com liberdade</a:t>
            </a:r>
          </a:p>
        </p:txBody>
      </p:sp>
      <p:pic>
        <p:nvPicPr>
          <p:cNvPr id="11268" name="Picture 2">
            <a:extLst>
              <a:ext uri="{FF2B5EF4-FFF2-40B4-BE49-F238E27FC236}">
                <a16:creationId xmlns:a16="http://schemas.microsoft.com/office/drawing/2014/main" id="{D6981226-FAEE-41E6-8366-F00EF0528A3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809750" y="357188"/>
            <a:ext cx="3810000" cy="3810000"/>
          </a:xfrm>
          <a:noFill/>
        </p:spPr>
      </p:pic>
      <p:pic>
        <p:nvPicPr>
          <p:cNvPr id="11269" name="Picture 3">
            <a:extLst>
              <a:ext uri="{FF2B5EF4-FFF2-40B4-BE49-F238E27FC236}">
                <a16:creationId xmlns:a16="http://schemas.microsoft.com/office/drawing/2014/main" id="{D2ACEB8F-E403-463B-8D72-FD34B026D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4814" y="3000375"/>
            <a:ext cx="2435225"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BBE00E-315B-4229-96F7-83D79AB7BC36}"/>
              </a:ext>
            </a:extLst>
          </p:cNvPr>
          <p:cNvSpPr>
            <a:spLocks noGrp="1"/>
          </p:cNvSpPr>
          <p:nvPr>
            <p:ph type="title"/>
          </p:nvPr>
        </p:nvSpPr>
        <p:spPr/>
        <p:txBody>
          <a:bodyPr/>
          <a:lstStyle/>
          <a:p>
            <a:endParaRPr lang="pt-BR"/>
          </a:p>
        </p:txBody>
      </p:sp>
      <p:pic>
        <p:nvPicPr>
          <p:cNvPr id="1028" name="Picture 4" descr="Resultado de imagem para escultura romana">
            <a:extLst>
              <a:ext uri="{FF2B5EF4-FFF2-40B4-BE49-F238E27FC236}">
                <a16:creationId xmlns:a16="http://schemas.microsoft.com/office/drawing/2014/main" id="{0F1594A2-59E5-4A0B-B40C-9163E3A676A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897493" y="1690688"/>
            <a:ext cx="3109271" cy="4332251"/>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Conteúdo 4">
            <a:extLst>
              <a:ext uri="{FF2B5EF4-FFF2-40B4-BE49-F238E27FC236}">
                <a16:creationId xmlns:a16="http://schemas.microsoft.com/office/drawing/2014/main" id="{B3E02A3C-D762-4F6C-A8ED-1C1D70759746}"/>
              </a:ext>
            </a:extLst>
          </p:cNvPr>
          <p:cNvSpPr>
            <a:spLocks noGrp="1"/>
          </p:cNvSpPr>
          <p:nvPr>
            <p:ph sz="half" idx="1"/>
          </p:nvPr>
        </p:nvSpPr>
        <p:spPr/>
        <p:txBody>
          <a:bodyPr/>
          <a:lstStyle/>
          <a:p>
            <a:endParaRPr lang="pt-BR"/>
          </a:p>
        </p:txBody>
      </p:sp>
      <p:pic>
        <p:nvPicPr>
          <p:cNvPr id="1030" name="Picture 6" descr="Augustus  Vatican Museum">
            <a:extLst>
              <a:ext uri="{FF2B5EF4-FFF2-40B4-BE49-F238E27FC236}">
                <a16:creationId xmlns:a16="http://schemas.microsoft.com/office/drawing/2014/main" id="{7529AF8C-5FC2-486A-88E3-2962FBA90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668" y="509461"/>
            <a:ext cx="3912357" cy="5736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306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a:extLst>
              <a:ext uri="{FF2B5EF4-FFF2-40B4-BE49-F238E27FC236}">
                <a16:creationId xmlns:a16="http://schemas.microsoft.com/office/drawing/2014/main" id="{D16BF0A8-B849-470E-97AB-2FD967DF613C}"/>
              </a:ext>
            </a:extLst>
          </p:cNvPr>
          <p:cNvSpPr>
            <a:spLocks noGrp="1"/>
          </p:cNvSpPr>
          <p:nvPr>
            <p:ph type="title"/>
          </p:nvPr>
        </p:nvSpPr>
        <p:spPr/>
        <p:txBody>
          <a:bodyPr/>
          <a:lstStyle/>
          <a:p>
            <a:pPr eaLnBrk="1" hangingPunct="1"/>
            <a:r>
              <a:rPr lang="pt-BR" altLang="pt-BR" sz="2400"/>
              <a:t>Idade Média</a:t>
            </a:r>
          </a:p>
        </p:txBody>
      </p:sp>
      <p:sp>
        <p:nvSpPr>
          <p:cNvPr id="3" name="Espaço Reservado para Conteúdo 2">
            <a:extLst>
              <a:ext uri="{FF2B5EF4-FFF2-40B4-BE49-F238E27FC236}">
                <a16:creationId xmlns:a16="http://schemas.microsoft.com/office/drawing/2014/main" id="{69930565-0E26-4DD6-AA13-2DC8B3127344}"/>
              </a:ext>
            </a:extLst>
          </p:cNvPr>
          <p:cNvSpPr>
            <a:spLocks noGrp="1"/>
          </p:cNvSpPr>
          <p:nvPr>
            <p:ph sz="half" idx="1"/>
          </p:nvPr>
        </p:nvSpPr>
        <p:spPr/>
        <p:txBody>
          <a:bodyPr rtlCol="0">
            <a:normAutofit/>
          </a:bodyPr>
          <a:lstStyle/>
          <a:p>
            <a:pPr>
              <a:buNone/>
              <a:defRPr/>
            </a:pPr>
            <a:r>
              <a:rPr lang="pt-BR" dirty="0"/>
              <a:t>	Na Idade Média, as qualificações positivas se concentravam exclusivamente na alma, no espírito, no ser imaterial, ao passo que a matéria era tida como algo sumamente desprezível, porque perecível. Quanto ao espaço e tempo, eram considerados atributos de um Divino eterno e imutável</a:t>
            </a:r>
          </a:p>
        </p:txBody>
      </p:sp>
      <p:pic>
        <p:nvPicPr>
          <p:cNvPr id="13316" name="Picture 5" descr="http://www.aldeaeducativa.com/IMAGES/romanico03.jpg">
            <a:extLst>
              <a:ext uri="{FF2B5EF4-FFF2-40B4-BE49-F238E27FC236}">
                <a16:creationId xmlns:a16="http://schemas.microsoft.com/office/drawing/2014/main" id="{6BEC96A3-F71E-4E29-8E17-5182426B68F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53188" y="1428750"/>
            <a:ext cx="3276600" cy="3810000"/>
          </a:xfr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Ruy Sardinha Lopes\Pictures\Minhas figuras\romanico\San martin, Frosmita.jpg">
            <a:extLst>
              <a:ext uri="{FF2B5EF4-FFF2-40B4-BE49-F238E27FC236}">
                <a16:creationId xmlns:a16="http://schemas.microsoft.com/office/drawing/2014/main" id="{5E805716-A6A5-4EFC-AAA8-82E550130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7889" y="341313"/>
            <a:ext cx="5551487"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C:\Users\Ruy Sardinha Lopes\Pictures\Minhas figuras\romanico\povoado.jpg">
            <a:extLst>
              <a:ext uri="{FF2B5EF4-FFF2-40B4-BE49-F238E27FC236}">
                <a16:creationId xmlns:a16="http://schemas.microsoft.com/office/drawing/2014/main" id="{71F6C247-87A8-44DF-B0CB-3D4CC5AE4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4621213"/>
            <a:ext cx="2813050"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C:\Users\Ruy Sardinha Lopes\Pictures\Minhas figuras\romanico\SAN ISIDORO (León).bmp">
            <a:extLst>
              <a:ext uri="{FF2B5EF4-FFF2-40B4-BE49-F238E27FC236}">
                <a16:creationId xmlns:a16="http://schemas.microsoft.com/office/drawing/2014/main" id="{B9CD1DDA-7B3E-48A4-97D9-83C9E5249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1" y="357188"/>
            <a:ext cx="260667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C:\Users\Ruy Sardinha Lopes\Pictures\Minhas figuras\romanico\Dintel de la iglesia de Saint-Génis des Fontaînes (Cataluña, Francia.bmp">
            <a:extLst>
              <a:ext uri="{FF2B5EF4-FFF2-40B4-BE49-F238E27FC236}">
                <a16:creationId xmlns:a16="http://schemas.microsoft.com/office/drawing/2014/main" id="{7921BA7A-2257-42D8-BA83-783347F3A0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8314" y="4421189"/>
            <a:ext cx="3214687"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a:extLst>
              <a:ext uri="{FF2B5EF4-FFF2-40B4-BE49-F238E27FC236}">
                <a16:creationId xmlns:a16="http://schemas.microsoft.com/office/drawing/2014/main" id="{0D04E7BB-1ECA-4496-8EA8-967577F70094}"/>
              </a:ext>
            </a:extLst>
          </p:cNvPr>
          <p:cNvSpPr>
            <a:spLocks noGrp="1"/>
          </p:cNvSpPr>
          <p:nvPr>
            <p:ph type="title"/>
          </p:nvPr>
        </p:nvSpPr>
        <p:spPr/>
        <p:txBody>
          <a:bodyPr/>
          <a:lstStyle/>
          <a:p>
            <a:pPr eaLnBrk="1" hangingPunct="1"/>
            <a:endParaRPr lang="pt-BR" altLang="pt-BR"/>
          </a:p>
        </p:txBody>
      </p:sp>
      <p:sp>
        <p:nvSpPr>
          <p:cNvPr id="3" name="Espaço Reservado para Conteúdo 2">
            <a:extLst>
              <a:ext uri="{FF2B5EF4-FFF2-40B4-BE49-F238E27FC236}">
                <a16:creationId xmlns:a16="http://schemas.microsoft.com/office/drawing/2014/main" id="{5555BDD7-C6D4-46E1-B751-63B1B3B329A6}"/>
              </a:ext>
            </a:extLst>
          </p:cNvPr>
          <p:cNvSpPr>
            <a:spLocks noGrp="1"/>
          </p:cNvSpPr>
          <p:nvPr>
            <p:ph idx="1"/>
          </p:nvPr>
        </p:nvSpPr>
        <p:spPr/>
        <p:txBody>
          <a:bodyPr rtlCol="0">
            <a:normAutofit lnSpcReduction="10000"/>
          </a:bodyPr>
          <a:lstStyle/>
          <a:p>
            <a:pPr>
              <a:buNone/>
              <a:defRPr/>
            </a:pPr>
            <a:r>
              <a:rPr lang="pt-BR" dirty="0"/>
              <a:t>	Teria sido impossível pensar o espaço e o tempo em termos e formas outros que não fossem simbólicos. Mostrá-los como dimensões mensuráveis e </a:t>
            </a:r>
            <a:r>
              <a:rPr lang="pt-BR" dirty="0" err="1"/>
              <a:t>deduzíveis</a:t>
            </a:r>
            <a:r>
              <a:rPr lang="pt-BR" dirty="0"/>
              <a:t> num esquema racional de posições e intervalos  direcionados para o ponto de fuga, ou explicá-los através de um passado influenciando o presente e o futuro.</a:t>
            </a:r>
          </a:p>
        </p:txBody>
      </p:sp>
      <p:sp>
        <p:nvSpPr>
          <p:cNvPr id="15364" name="Espaço Reservado para Texto 3">
            <a:extLst>
              <a:ext uri="{FF2B5EF4-FFF2-40B4-BE49-F238E27FC236}">
                <a16:creationId xmlns:a16="http://schemas.microsoft.com/office/drawing/2014/main" id="{4A620F93-41D5-4B5E-93B7-56B06877F620}"/>
              </a:ext>
            </a:extLst>
          </p:cNvPr>
          <p:cNvSpPr>
            <a:spLocks noGrp="1"/>
          </p:cNvSpPr>
          <p:nvPr>
            <p:ph type="body" sz="half" idx="2"/>
          </p:nvPr>
        </p:nvSpPr>
        <p:spPr/>
        <p:txBody>
          <a:bodyPr/>
          <a:lstStyle/>
          <a:p>
            <a:pPr eaLnBrk="1" hangingPunct="1"/>
            <a:endParaRPr lang="pt-BR" altLang="pt-BR"/>
          </a:p>
        </p:txBody>
      </p:sp>
      <p:pic>
        <p:nvPicPr>
          <p:cNvPr id="15365" name="Picture 2">
            <a:extLst>
              <a:ext uri="{FF2B5EF4-FFF2-40B4-BE49-F238E27FC236}">
                <a16:creationId xmlns:a16="http://schemas.microsoft.com/office/drawing/2014/main" id="{40DCAB52-D7AC-4689-A4AB-A15AB3C3B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642938"/>
            <a:ext cx="3308350" cy="459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a:extLst>
              <a:ext uri="{FF2B5EF4-FFF2-40B4-BE49-F238E27FC236}">
                <a16:creationId xmlns:a16="http://schemas.microsoft.com/office/drawing/2014/main" id="{750101B2-524D-4812-AB15-350FB9434230}"/>
              </a:ext>
            </a:extLst>
          </p:cNvPr>
          <p:cNvSpPr>
            <a:spLocks noGrp="1"/>
          </p:cNvSpPr>
          <p:nvPr>
            <p:ph type="title"/>
          </p:nvPr>
        </p:nvSpPr>
        <p:spPr/>
        <p:txBody>
          <a:bodyPr/>
          <a:lstStyle/>
          <a:p>
            <a:pPr eaLnBrk="1" hangingPunct="1"/>
            <a:endParaRPr lang="en-US" altLang="pt-BR"/>
          </a:p>
        </p:txBody>
      </p:sp>
      <p:sp>
        <p:nvSpPr>
          <p:cNvPr id="12291" name="Espaço Reservado para Conteúdo 2">
            <a:extLst>
              <a:ext uri="{FF2B5EF4-FFF2-40B4-BE49-F238E27FC236}">
                <a16:creationId xmlns:a16="http://schemas.microsoft.com/office/drawing/2014/main" id="{84E9C331-0800-4273-A9DD-219C18D90A6B}"/>
              </a:ext>
            </a:extLst>
          </p:cNvPr>
          <p:cNvSpPr>
            <a:spLocks noGrp="1"/>
          </p:cNvSpPr>
          <p:nvPr>
            <p:ph sz="half" idx="1"/>
          </p:nvPr>
        </p:nvSpPr>
        <p:spPr/>
        <p:txBody>
          <a:bodyPr/>
          <a:lstStyle/>
          <a:p>
            <a:pPr eaLnBrk="1" hangingPunct="1">
              <a:buFont typeface="Arial" panose="020B0604020202020204" pitchFamily="34" charset="0"/>
              <a:buNone/>
            </a:pPr>
            <a:r>
              <a:rPr lang="pt-BR" altLang="pt-BR"/>
              <a:t>	</a:t>
            </a:r>
            <a:r>
              <a:rPr lang="pt-BR" altLang="pt-BR" sz="2000"/>
              <a:t>O espaço é inteiramente plano, e tanto as figuras representadas como os meios para representá-las, as cores, as superfícies, linhas, têm caráter simbólico. O ouro do fundo, por exemplo, corresponde à cor do Paraíso; era um dado fixo, assim como a virgem sempre trajava uma manto azul sobre um vestido vermelho; ou então o olhar e a posição da madona ou o gesto do Cristo</a:t>
            </a:r>
          </a:p>
        </p:txBody>
      </p:sp>
      <p:pic>
        <p:nvPicPr>
          <p:cNvPr id="44036" name="Picture 4" descr="Resultado de imagem para cimabue">
            <a:extLst>
              <a:ext uri="{FF2B5EF4-FFF2-40B4-BE49-F238E27FC236}">
                <a16:creationId xmlns:a16="http://schemas.microsoft.com/office/drawing/2014/main" id="{2083007A-AC7E-4B2E-9C66-2A185BA199C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54264" y="598503"/>
            <a:ext cx="3016678" cy="54025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FC3F2B5-AC2F-4BB9-9D8B-3EFC94D100E6}"/>
              </a:ext>
            </a:extLst>
          </p:cNvPr>
          <p:cNvSpPr>
            <a:spLocks noGrp="1" noChangeArrowheads="1"/>
          </p:cNvSpPr>
          <p:nvPr>
            <p:ph type="title"/>
          </p:nvPr>
        </p:nvSpPr>
        <p:spPr/>
        <p:txBody>
          <a:bodyPr/>
          <a:lstStyle/>
          <a:p>
            <a:r>
              <a:rPr lang="pt-BR" altLang="pt-BR" sz="3600"/>
              <a:t>Virgem com o Menino - Masaccio</a:t>
            </a:r>
          </a:p>
        </p:txBody>
      </p:sp>
      <p:sp>
        <p:nvSpPr>
          <p:cNvPr id="37891" name="Rectangle 3">
            <a:extLst>
              <a:ext uri="{FF2B5EF4-FFF2-40B4-BE49-F238E27FC236}">
                <a16:creationId xmlns:a16="http://schemas.microsoft.com/office/drawing/2014/main" id="{0F03DE04-F148-4A76-8B36-76FE9ACB6ABF}"/>
              </a:ext>
            </a:extLst>
          </p:cNvPr>
          <p:cNvSpPr>
            <a:spLocks noGrp="1" noChangeArrowheads="1"/>
          </p:cNvSpPr>
          <p:nvPr>
            <p:ph type="body" idx="1"/>
          </p:nvPr>
        </p:nvSpPr>
        <p:spPr/>
        <p:txBody>
          <a:bodyPr/>
          <a:lstStyle/>
          <a:p>
            <a:pPr>
              <a:buFontTx/>
              <a:buNone/>
            </a:pPr>
            <a:r>
              <a:rPr lang="pt-BR" altLang="pt-BR"/>
              <a:t> </a:t>
            </a:r>
          </a:p>
        </p:txBody>
      </p:sp>
      <p:pic>
        <p:nvPicPr>
          <p:cNvPr id="37893" name="Picture 5" descr="335px-Masaccio_031">
            <a:extLst>
              <a:ext uri="{FF2B5EF4-FFF2-40B4-BE49-F238E27FC236}">
                <a16:creationId xmlns:a16="http://schemas.microsoft.com/office/drawing/2014/main" id="{9D1CD8CA-8DAB-4239-A772-9AED6DA10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2149" y="1690688"/>
            <a:ext cx="3106614" cy="55587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1">
            <a:extLst>
              <a:ext uri="{FF2B5EF4-FFF2-40B4-BE49-F238E27FC236}">
                <a16:creationId xmlns:a16="http://schemas.microsoft.com/office/drawing/2014/main" id="{7EC29F4B-B100-421A-8D94-1EEB07A65B4F}"/>
              </a:ext>
            </a:extLst>
          </p:cNvPr>
          <p:cNvSpPr>
            <a:spLocks noGrp="1"/>
          </p:cNvSpPr>
          <p:nvPr>
            <p:ph type="title"/>
          </p:nvPr>
        </p:nvSpPr>
        <p:spPr/>
        <p:txBody>
          <a:bodyPr/>
          <a:lstStyle/>
          <a:p>
            <a:pPr eaLnBrk="1" hangingPunct="1"/>
            <a:endParaRPr lang="pt-BR" altLang="pt-BR"/>
          </a:p>
        </p:txBody>
      </p:sp>
      <p:sp>
        <p:nvSpPr>
          <p:cNvPr id="16387" name="Espaço Reservado para Texto 3">
            <a:extLst>
              <a:ext uri="{FF2B5EF4-FFF2-40B4-BE49-F238E27FC236}">
                <a16:creationId xmlns:a16="http://schemas.microsoft.com/office/drawing/2014/main" id="{2A461A38-70DD-4C5E-8E1D-C061C546B1BA}"/>
              </a:ext>
            </a:extLst>
          </p:cNvPr>
          <p:cNvSpPr>
            <a:spLocks noGrp="1"/>
          </p:cNvSpPr>
          <p:nvPr>
            <p:ph type="body" sz="half" idx="2"/>
          </p:nvPr>
        </p:nvSpPr>
        <p:spPr>
          <a:xfrm>
            <a:off x="1981201" y="285751"/>
            <a:ext cx="3008313" cy="5840413"/>
          </a:xfrm>
        </p:spPr>
        <p:txBody>
          <a:bodyPr/>
          <a:lstStyle/>
          <a:p>
            <a:pPr eaLnBrk="1" hangingPunct="1"/>
            <a:r>
              <a:rPr lang="pt-BR" altLang="pt-BR" sz="1800"/>
              <a:t>Cabe levar em consideração ainda que, antes  de se poder conceber uma nova configuração do espaço, com os diversos aspectos que se integram na perspectiva, era preciso poder enfocar a própria existência física de um modo positivo, como uma valor de via. Tal afirmação da materialidade do ser, afirmação intelectual e sobretudo emocional, deve ser entendida como uma premissa indispensável, pois não há como colocar em perspectiva algo que seja imaterial. È esta nova visão da matéria como valor positivo , o substrato e ponto de partida das obras de pioneiros como Giotto, Masaccio e Ucello.</a:t>
            </a:r>
          </a:p>
        </p:txBody>
      </p:sp>
      <p:pic>
        <p:nvPicPr>
          <p:cNvPr id="16388" name="Picture 2" descr="C:\Users\Ruy Sardinha Lopes\Pictures\Minhas figuras\giotto\Joachim Taking Refuge among the Shepherds..bmp">
            <a:extLst>
              <a:ext uri="{FF2B5EF4-FFF2-40B4-BE49-F238E27FC236}">
                <a16:creationId xmlns:a16="http://schemas.microsoft.com/office/drawing/2014/main" id="{19572860-8495-4632-BB1E-1B0CE5DCC6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099050" y="852489"/>
            <a:ext cx="5111750" cy="4694237"/>
          </a:xfr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Ruy Sardinha Lopes\Pictures\Minhas figuras\giotto\Lamentation..bmp">
            <a:extLst>
              <a:ext uri="{FF2B5EF4-FFF2-40B4-BE49-F238E27FC236}">
                <a16:creationId xmlns:a16="http://schemas.microsoft.com/office/drawing/2014/main" id="{DB755DC0-1710-42A6-8CF8-DAF2301E2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4" y="285751"/>
            <a:ext cx="487997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C:\Users\Ruy Sardinha Lopes\Pictures\Minhas figuras\giotto\The Mirracle of the Spring.bmp">
            <a:extLst>
              <a:ext uri="{FF2B5EF4-FFF2-40B4-BE49-F238E27FC236}">
                <a16:creationId xmlns:a16="http://schemas.microsoft.com/office/drawing/2014/main" id="{5987281D-18E3-49D9-BB18-0C84D64A9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226" y="1571625"/>
            <a:ext cx="3243263"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F4541B2E-B6CC-44CB-ABE5-DC0B0AC03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571500"/>
            <a:ext cx="3475038"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a:extLst>
              <a:ext uri="{FF2B5EF4-FFF2-40B4-BE49-F238E27FC236}">
                <a16:creationId xmlns:a16="http://schemas.microsoft.com/office/drawing/2014/main" id="{C967E311-4C68-40E3-A448-0B03B1921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75" y="357188"/>
            <a:ext cx="2463800" cy="606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ítulo 3">
            <a:extLst>
              <a:ext uri="{FF2B5EF4-FFF2-40B4-BE49-F238E27FC236}">
                <a16:creationId xmlns:a16="http://schemas.microsoft.com/office/drawing/2014/main" id="{176C90E9-6CCA-4DAF-8C36-F031E5A54E5B}"/>
              </a:ext>
            </a:extLst>
          </p:cNvPr>
          <p:cNvSpPr>
            <a:spLocks noGrp="1"/>
          </p:cNvSpPr>
          <p:nvPr>
            <p:ph type="title"/>
          </p:nvPr>
        </p:nvSpPr>
        <p:spPr/>
        <p:txBody>
          <a:bodyPr/>
          <a:lstStyle/>
          <a:p>
            <a:pPr eaLnBrk="1" hangingPunct="1"/>
            <a:endParaRPr lang="en-US" altLang="pt-BR"/>
          </a:p>
        </p:txBody>
      </p:sp>
      <p:sp>
        <p:nvSpPr>
          <p:cNvPr id="5" name="Espaço Reservado para Conteúdo 4">
            <a:extLst>
              <a:ext uri="{FF2B5EF4-FFF2-40B4-BE49-F238E27FC236}">
                <a16:creationId xmlns:a16="http://schemas.microsoft.com/office/drawing/2014/main" id="{BB092A44-4501-464D-8A72-0D3D5BBFD887}"/>
              </a:ext>
            </a:extLst>
          </p:cNvPr>
          <p:cNvSpPr>
            <a:spLocks noGrp="1"/>
          </p:cNvSpPr>
          <p:nvPr>
            <p:ph sz="half" idx="1"/>
          </p:nvPr>
        </p:nvSpPr>
        <p:spPr>
          <a:xfrm>
            <a:off x="1981201" y="428625"/>
            <a:ext cx="3186113" cy="5697538"/>
          </a:xfrm>
        </p:spPr>
        <p:txBody>
          <a:bodyPr rtlCol="0">
            <a:normAutofit fontScale="70000" lnSpcReduction="20000"/>
          </a:bodyPr>
          <a:lstStyle/>
          <a:p>
            <a:pPr>
              <a:buNone/>
              <a:defRPr/>
            </a:pPr>
            <a:r>
              <a:rPr lang="pt-BR" dirty="0"/>
              <a:t>	Não se trata de simples “desenhos”, traçados numa folha de papel. São incisões feitas na rocha com uma pedra. Acompanhando a conformação natural da própria rocha, ou seja, aproveitando certas cavidades ou saliências que pudessem sugerir as formas do animal, o artista gravava os sulcos das linhas de contorno, colorindo as áreas com pigmentos naturais, que são os tons de ocre, óxido de ferro para o vermelho, carvão para o preto, Tais pigmentos eram misturados a gorduras animais e esfregados na superfície áspera das rochas.</a:t>
            </a:r>
          </a:p>
        </p:txBody>
      </p:sp>
      <p:pic>
        <p:nvPicPr>
          <p:cNvPr id="2052" name="Picture 2">
            <a:extLst>
              <a:ext uri="{FF2B5EF4-FFF2-40B4-BE49-F238E27FC236}">
                <a16:creationId xmlns:a16="http://schemas.microsoft.com/office/drawing/2014/main" id="{5AF08FD1-A93A-45C8-97DA-F9962E811D1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38751" y="1428751"/>
            <a:ext cx="5046663" cy="3224213"/>
          </a:xfr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a:extLst>
              <a:ext uri="{FF2B5EF4-FFF2-40B4-BE49-F238E27FC236}">
                <a16:creationId xmlns:a16="http://schemas.microsoft.com/office/drawing/2014/main" id="{750101B2-524D-4812-AB15-350FB9434230}"/>
              </a:ext>
            </a:extLst>
          </p:cNvPr>
          <p:cNvSpPr>
            <a:spLocks noGrp="1"/>
          </p:cNvSpPr>
          <p:nvPr>
            <p:ph type="title"/>
          </p:nvPr>
        </p:nvSpPr>
        <p:spPr/>
        <p:txBody>
          <a:bodyPr/>
          <a:lstStyle/>
          <a:p>
            <a:pPr eaLnBrk="1" hangingPunct="1"/>
            <a:endParaRPr lang="en-US" altLang="pt-BR"/>
          </a:p>
        </p:txBody>
      </p:sp>
      <p:sp>
        <p:nvSpPr>
          <p:cNvPr id="12291" name="Espaço Reservado para Conteúdo 2">
            <a:extLst>
              <a:ext uri="{FF2B5EF4-FFF2-40B4-BE49-F238E27FC236}">
                <a16:creationId xmlns:a16="http://schemas.microsoft.com/office/drawing/2014/main" id="{84E9C331-0800-4273-A9DD-219C18D90A6B}"/>
              </a:ext>
            </a:extLst>
          </p:cNvPr>
          <p:cNvSpPr>
            <a:spLocks noGrp="1"/>
          </p:cNvSpPr>
          <p:nvPr>
            <p:ph sz="half" idx="1"/>
          </p:nvPr>
        </p:nvSpPr>
        <p:spPr/>
        <p:txBody>
          <a:bodyPr/>
          <a:lstStyle/>
          <a:p>
            <a:pPr eaLnBrk="1" hangingPunct="1">
              <a:buFont typeface="Arial" panose="020B0604020202020204" pitchFamily="34" charset="0"/>
              <a:buNone/>
            </a:pPr>
            <a:r>
              <a:rPr lang="pt-BR" altLang="pt-BR"/>
              <a:t>	</a:t>
            </a:r>
            <a:r>
              <a:rPr lang="pt-BR" altLang="pt-BR" sz="2000"/>
              <a:t>O espaço é inteiramente plano, e tanto as figuras representadas como os meios para representá-las, as cores, as superfícies, linhas, têm caráter simbólico. O ouro do fundo, por exemplo, corresponde à cor do Paraíso; era um dado fixo, assim como a virgem sempre trajava uma manto azul sobre um vestido vermelho; ou então o olhar e a posição da madona ou o gesto do Cristo</a:t>
            </a:r>
          </a:p>
        </p:txBody>
      </p:sp>
      <p:pic>
        <p:nvPicPr>
          <p:cNvPr id="12292" name="Picture 2">
            <a:extLst>
              <a:ext uri="{FF2B5EF4-FFF2-40B4-BE49-F238E27FC236}">
                <a16:creationId xmlns:a16="http://schemas.microsoft.com/office/drawing/2014/main" id="{7DE42B58-00F8-486C-96BD-B32CD48F041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711950" y="1600201"/>
            <a:ext cx="2959100" cy="4525963"/>
          </a:xfr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a:extLst>
              <a:ext uri="{FF2B5EF4-FFF2-40B4-BE49-F238E27FC236}">
                <a16:creationId xmlns:a16="http://schemas.microsoft.com/office/drawing/2014/main" id="{B3A72FB4-4975-442E-99AD-3B97004BB7C6}"/>
              </a:ext>
            </a:extLst>
          </p:cNvPr>
          <p:cNvSpPr>
            <a:spLocks noGrp="1"/>
          </p:cNvSpPr>
          <p:nvPr>
            <p:ph type="title"/>
          </p:nvPr>
        </p:nvSpPr>
        <p:spPr/>
        <p:txBody>
          <a:bodyPr/>
          <a:lstStyle/>
          <a:p>
            <a:pPr eaLnBrk="1" hangingPunct="1"/>
            <a:endParaRPr lang="en-US" altLang="pt-BR"/>
          </a:p>
        </p:txBody>
      </p:sp>
      <p:sp>
        <p:nvSpPr>
          <p:cNvPr id="13315" name="Espaço Reservado para Conteúdo 3">
            <a:extLst>
              <a:ext uri="{FF2B5EF4-FFF2-40B4-BE49-F238E27FC236}">
                <a16:creationId xmlns:a16="http://schemas.microsoft.com/office/drawing/2014/main" id="{8D22FAED-1225-4994-B8B0-F00E46D717F6}"/>
              </a:ext>
            </a:extLst>
          </p:cNvPr>
          <p:cNvSpPr>
            <a:spLocks noGrp="1"/>
          </p:cNvSpPr>
          <p:nvPr>
            <p:ph sz="half" idx="2"/>
          </p:nvPr>
        </p:nvSpPr>
        <p:spPr>
          <a:xfrm>
            <a:off x="5810250" y="928689"/>
            <a:ext cx="4400550" cy="5500687"/>
          </a:xfrm>
        </p:spPr>
        <p:txBody>
          <a:bodyPr/>
          <a:lstStyle/>
          <a:p>
            <a:pPr eaLnBrk="1" hangingPunct="1">
              <a:buFont typeface="Arial" panose="020B0604020202020204" pitchFamily="34" charset="0"/>
              <a:buNone/>
            </a:pPr>
            <a:r>
              <a:rPr lang="pt-BR" altLang="pt-BR"/>
              <a:t>	</a:t>
            </a:r>
            <a:r>
              <a:rPr lang="pt-BR" altLang="pt-BR" sz="2000"/>
              <a:t>Neste quadro, a significação religiosa da madona permanece a mesma, no entanto, o contexto é outro, ou seja, estamos diante de uma nova concepção de mundo. Os corpos não são mais planos, eles se tornam físicos, ocupando espaços físicos, eles respiram, existe ar em torno deles; o peso do corpo da madona faz com que todo o universo  em torno dela se torne um mundo corpóreo, de matéria e natural plasticidade. Agora é possível medir as magnitudes e distâncias, que não são mais vistas, através do prisma simbólico, como qualidades imensuráveis da existência divina</a:t>
            </a:r>
            <a:r>
              <a:rPr lang="pt-BR" altLang="pt-BR"/>
              <a:t>.</a:t>
            </a:r>
          </a:p>
        </p:txBody>
      </p:sp>
      <p:pic>
        <p:nvPicPr>
          <p:cNvPr id="13316" name="Picture 2">
            <a:extLst>
              <a:ext uri="{FF2B5EF4-FFF2-40B4-BE49-F238E27FC236}">
                <a16:creationId xmlns:a16="http://schemas.microsoft.com/office/drawing/2014/main" id="{33E7A690-B2D7-4A08-A2B0-8711C1FC6CD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95501" y="1143000"/>
            <a:ext cx="3649663" cy="4706938"/>
          </a:xfr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Ruy Sardinha Lopes\Pictures\Minhas figuras\romanico\igreja San Martin, Fromista.jpg">
            <a:extLst>
              <a:ext uri="{FF2B5EF4-FFF2-40B4-BE49-F238E27FC236}">
                <a16:creationId xmlns:a16="http://schemas.microsoft.com/office/drawing/2014/main" id="{ACB920BD-FF9F-4924-9775-A98696B0FE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4" y="285751"/>
            <a:ext cx="3762375"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C:\Users\Ruy Sardinha Lopes\Pictures\Minhas figuras\gotico\camara municipal, Louvaina, 1448-63.jpg">
            <a:extLst>
              <a:ext uri="{FF2B5EF4-FFF2-40B4-BE49-F238E27FC236}">
                <a16:creationId xmlns:a16="http://schemas.microsoft.com/office/drawing/2014/main" id="{911E4072-43C1-465E-91D3-0D1CB934B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3000376"/>
            <a:ext cx="2643188"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C:\Users\Ruy Sardinha Lopes\Pictures\Minhas figuras\gotico\reims-vista externa coro.jpg">
            <a:extLst>
              <a:ext uri="{FF2B5EF4-FFF2-40B4-BE49-F238E27FC236}">
                <a16:creationId xmlns:a16="http://schemas.microsoft.com/office/drawing/2014/main" id="{B7456030-49BB-439C-A75E-DEA9E4534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642939"/>
            <a:ext cx="3903663"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ítulo 1">
            <a:extLst>
              <a:ext uri="{FF2B5EF4-FFF2-40B4-BE49-F238E27FC236}">
                <a16:creationId xmlns:a16="http://schemas.microsoft.com/office/drawing/2014/main" id="{1546FA14-C78B-4539-BDC1-F1952006E2FB}"/>
              </a:ext>
            </a:extLst>
          </p:cNvPr>
          <p:cNvSpPr>
            <a:spLocks noGrp="1"/>
          </p:cNvSpPr>
          <p:nvPr>
            <p:ph type="title"/>
          </p:nvPr>
        </p:nvSpPr>
        <p:spPr/>
        <p:txBody>
          <a:bodyPr/>
          <a:lstStyle/>
          <a:p>
            <a:pPr eaLnBrk="1" hangingPunct="1"/>
            <a:endParaRPr lang="pt-BR" altLang="pt-BR"/>
          </a:p>
        </p:txBody>
      </p:sp>
      <p:sp>
        <p:nvSpPr>
          <p:cNvPr id="3" name="Espaço Reservado para Conteúdo 2">
            <a:extLst>
              <a:ext uri="{FF2B5EF4-FFF2-40B4-BE49-F238E27FC236}">
                <a16:creationId xmlns:a16="http://schemas.microsoft.com/office/drawing/2014/main" id="{67842F63-65AC-4C7E-84F4-6B9512DCD042}"/>
              </a:ext>
            </a:extLst>
          </p:cNvPr>
          <p:cNvSpPr>
            <a:spLocks noGrp="1"/>
          </p:cNvSpPr>
          <p:nvPr>
            <p:ph idx="1"/>
          </p:nvPr>
        </p:nvSpPr>
        <p:spPr>
          <a:xfrm>
            <a:off x="1952625" y="714375"/>
            <a:ext cx="8229600" cy="2185988"/>
          </a:xfrm>
        </p:spPr>
        <p:txBody>
          <a:bodyPr rtlCol="0">
            <a:normAutofit/>
          </a:bodyPr>
          <a:lstStyle/>
          <a:p>
            <a:pPr>
              <a:buNone/>
              <a:defRPr/>
            </a:pPr>
            <a:r>
              <a:rPr lang="pt-BR" dirty="0"/>
              <a:t>	Definindo-se em torno da perspectiva, como forma dada ao espaço, o estilo renascentista chega à plenitude em fins do século XV, na obra de </a:t>
            </a:r>
            <a:r>
              <a:rPr lang="pt-BR" dirty="0" err="1"/>
              <a:t>Piero</a:t>
            </a:r>
            <a:r>
              <a:rPr lang="pt-BR" dirty="0"/>
              <a:t> </a:t>
            </a:r>
            <a:r>
              <a:rPr lang="pt-BR" dirty="0" err="1"/>
              <a:t>della</a:t>
            </a:r>
            <a:r>
              <a:rPr lang="pt-BR" dirty="0"/>
              <a:t> Francesca e Leonardo da Vinci.</a:t>
            </a:r>
          </a:p>
        </p:txBody>
      </p:sp>
      <p:pic>
        <p:nvPicPr>
          <p:cNvPr id="21508" name="Picture 2">
            <a:extLst>
              <a:ext uri="{FF2B5EF4-FFF2-40B4-BE49-F238E27FC236}">
                <a16:creationId xmlns:a16="http://schemas.microsoft.com/office/drawing/2014/main" id="{0E1D62B5-0BDD-40BD-B9FB-4E9EA578C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4" y="3376613"/>
            <a:ext cx="87153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ítulo 1">
            <a:extLst>
              <a:ext uri="{FF2B5EF4-FFF2-40B4-BE49-F238E27FC236}">
                <a16:creationId xmlns:a16="http://schemas.microsoft.com/office/drawing/2014/main" id="{1A1D2CA3-E186-4E2C-B703-DAAD777AF68B}"/>
              </a:ext>
            </a:extLst>
          </p:cNvPr>
          <p:cNvSpPr>
            <a:spLocks noGrp="1"/>
          </p:cNvSpPr>
          <p:nvPr>
            <p:ph type="title"/>
          </p:nvPr>
        </p:nvSpPr>
        <p:spPr/>
        <p:txBody>
          <a:bodyPr/>
          <a:lstStyle/>
          <a:p>
            <a:pPr eaLnBrk="1" hangingPunct="1"/>
            <a:endParaRPr lang="pt-BR" altLang="pt-BR"/>
          </a:p>
        </p:txBody>
      </p:sp>
      <p:sp>
        <p:nvSpPr>
          <p:cNvPr id="22531" name="Espaço Reservado para Conteúdo 2">
            <a:extLst>
              <a:ext uri="{FF2B5EF4-FFF2-40B4-BE49-F238E27FC236}">
                <a16:creationId xmlns:a16="http://schemas.microsoft.com/office/drawing/2014/main" id="{8FA8380E-4B56-415C-B54B-1E928CCEDAA2}"/>
              </a:ext>
            </a:extLst>
          </p:cNvPr>
          <p:cNvSpPr>
            <a:spLocks noGrp="1"/>
          </p:cNvSpPr>
          <p:nvPr>
            <p:ph idx="1"/>
          </p:nvPr>
        </p:nvSpPr>
        <p:spPr>
          <a:xfrm>
            <a:off x="7596188" y="1214439"/>
            <a:ext cx="2614612" cy="5857875"/>
          </a:xfrm>
        </p:spPr>
        <p:txBody>
          <a:bodyPr/>
          <a:lstStyle/>
          <a:p>
            <a:pPr eaLnBrk="1" hangingPunct="1">
              <a:buFont typeface="Arial" panose="020B0604020202020204" pitchFamily="34" charset="0"/>
              <a:buNone/>
            </a:pPr>
            <a:r>
              <a:rPr lang="pt-BR" altLang="pt-BR"/>
              <a:t>	</a:t>
            </a:r>
            <a:r>
              <a:rPr lang="pt-BR" altLang="pt-BR" sz="2000"/>
              <a:t>Na noção do Humanismo há um sentimento de orgulho no próprio fato de viver, e uma confiança esperançosa da vida humana. Daí talvez o otimismo que caracteriza o estilo renascentista, o espírito afirmativo que transparece em todas as obras desta época </a:t>
            </a:r>
          </a:p>
        </p:txBody>
      </p:sp>
      <p:pic>
        <p:nvPicPr>
          <p:cNvPr id="22532" name="Picture 2">
            <a:extLst>
              <a:ext uri="{FF2B5EF4-FFF2-40B4-BE49-F238E27FC236}">
                <a16:creationId xmlns:a16="http://schemas.microsoft.com/office/drawing/2014/main" id="{E878C848-5E11-4867-9098-BCA5846AD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6" y="1500188"/>
            <a:ext cx="6157913" cy="442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4">
            <a:extLst>
              <a:ext uri="{FF2B5EF4-FFF2-40B4-BE49-F238E27FC236}">
                <a16:creationId xmlns:a16="http://schemas.microsoft.com/office/drawing/2014/main" id="{C3CF297F-B37D-4CE0-B832-C42C2ACFDB6E}"/>
              </a:ext>
            </a:extLst>
          </p:cNvPr>
          <p:cNvSpPr>
            <a:spLocks noGrp="1"/>
          </p:cNvSpPr>
          <p:nvPr>
            <p:ph type="title"/>
          </p:nvPr>
        </p:nvSpPr>
        <p:spPr/>
        <p:txBody>
          <a:bodyPr/>
          <a:lstStyle/>
          <a:p>
            <a:pPr eaLnBrk="1" hangingPunct="1"/>
            <a:r>
              <a:rPr lang="pt-BR" altLang="pt-BR"/>
              <a:t>D.H. Anthony</a:t>
            </a:r>
          </a:p>
        </p:txBody>
      </p:sp>
      <p:sp>
        <p:nvSpPr>
          <p:cNvPr id="6" name="Espaço Reservado para Conteúdo 5">
            <a:extLst>
              <a:ext uri="{FF2B5EF4-FFF2-40B4-BE49-F238E27FC236}">
                <a16:creationId xmlns:a16="http://schemas.microsoft.com/office/drawing/2014/main" id="{174C5E5B-21BA-4230-B5F8-BCA95C593118}"/>
              </a:ext>
            </a:extLst>
          </p:cNvPr>
          <p:cNvSpPr>
            <a:spLocks noGrp="1"/>
          </p:cNvSpPr>
          <p:nvPr>
            <p:ph sz="half" idx="1"/>
          </p:nvPr>
        </p:nvSpPr>
        <p:spPr/>
        <p:txBody>
          <a:bodyPr>
            <a:normAutofit fontScale="92500" lnSpcReduction="20000"/>
          </a:bodyPr>
          <a:lstStyle/>
          <a:p>
            <a:pPr algn="just">
              <a:buNone/>
              <a:defRPr/>
            </a:pPr>
            <a:r>
              <a:rPr lang="pt-BR" dirty="0"/>
              <a:t>	Não foram tanto as observações e experimentos de Galileu que causaram a ruptura com a tradição, mas sua atitude em relação a eles. Para ele, os dados eram tratados como dados, e não relacionados a alguma idéia preconcebida... Os dados da observação poderiam ou não se adequar a um esquema conhecido do universo, mas a coisa mais importante, na opinião de Galileu, era aceitar os dados e construir a teoria para adequar-se a eles.</a:t>
            </a:r>
          </a:p>
          <a:p>
            <a:pPr>
              <a:buNone/>
              <a:defRPr/>
            </a:pPr>
            <a:endParaRPr lang="pt-BR" dirty="0"/>
          </a:p>
        </p:txBody>
      </p:sp>
      <p:pic>
        <p:nvPicPr>
          <p:cNvPr id="23556" name="Picture 2">
            <a:extLst>
              <a:ext uri="{FF2B5EF4-FFF2-40B4-BE49-F238E27FC236}">
                <a16:creationId xmlns:a16="http://schemas.microsoft.com/office/drawing/2014/main" id="{6FAD4A3B-4FA3-41B6-A7A9-4F3142A6EAA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172200" y="2187575"/>
            <a:ext cx="4343400" cy="354965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7B21CF3F-4F49-4876-9099-179ABDFD678F}"/>
              </a:ext>
            </a:extLst>
          </p:cNvPr>
          <p:cNvSpPr>
            <a:spLocks noGrp="1" noChangeArrowheads="1"/>
          </p:cNvSpPr>
          <p:nvPr>
            <p:ph type="title"/>
          </p:nvPr>
        </p:nvSpPr>
        <p:spPr>
          <a:xfrm>
            <a:off x="2455864" y="96839"/>
            <a:ext cx="7158037" cy="1316037"/>
          </a:xfrm>
        </p:spPr>
        <p:txBody>
          <a:bodyPr/>
          <a:lstStyle/>
          <a:p>
            <a:pPr eaLnBrk="1" hangingPunct="1"/>
            <a:r>
              <a:rPr lang="pt-BR" altLang="pt-BR" sz="3200"/>
              <a:t>A quantificação da natureza</a:t>
            </a:r>
          </a:p>
        </p:txBody>
      </p:sp>
      <p:sp>
        <p:nvSpPr>
          <p:cNvPr id="24579" name="Rectangle 3">
            <a:extLst>
              <a:ext uri="{FF2B5EF4-FFF2-40B4-BE49-F238E27FC236}">
                <a16:creationId xmlns:a16="http://schemas.microsoft.com/office/drawing/2014/main" id="{D102A662-02A0-414E-B211-20AACBCFC38A}"/>
              </a:ext>
            </a:extLst>
          </p:cNvPr>
          <p:cNvSpPr>
            <a:spLocks noGrp="1" noChangeArrowheads="1"/>
          </p:cNvSpPr>
          <p:nvPr>
            <p:ph type="body" sz="half" idx="1"/>
          </p:nvPr>
        </p:nvSpPr>
        <p:spPr>
          <a:xfrm>
            <a:off x="2473325" y="1773238"/>
            <a:ext cx="4127500" cy="4322762"/>
          </a:xfrm>
        </p:spPr>
        <p:txBody>
          <a:bodyPr/>
          <a:lstStyle/>
          <a:p>
            <a:pPr eaLnBrk="1" hangingPunct="1">
              <a:lnSpc>
                <a:spcPct val="90000"/>
              </a:lnSpc>
            </a:pPr>
            <a:r>
              <a:rPr lang="pt-BR" altLang="pt-BR" sz="2000"/>
              <a:t>Galileu:” A filosofia está escrita neste grande livro que está sempre aberto diante de nós: refiro-me ao universo; mas não pode ser lido antes de termos aprendido a sua linguagem e de nos termos familiarizado com os caracteres em que está escrito. Está escrito em linguagem matemática e as letras são triângulos, círculos e outras figuras geométricas, sem as quais é humanamente impossível entender uma só palavra”.</a:t>
            </a:r>
          </a:p>
        </p:txBody>
      </p:sp>
      <p:pic>
        <p:nvPicPr>
          <p:cNvPr id="24580" name="Picture 4" descr="Um compasso">
            <a:hlinkClick r:id="rId2" tooltip="Um compasso"/>
            <a:extLst>
              <a:ext uri="{FF2B5EF4-FFF2-40B4-BE49-F238E27FC236}">
                <a16:creationId xmlns:a16="http://schemas.microsoft.com/office/drawing/2014/main" id="{43927D60-93C3-45EC-B234-B1BF2BD37F9B}"/>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7391400" y="2133601"/>
            <a:ext cx="2355850" cy="3065463"/>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868199D-DAA9-4395-9783-4E5196D57B95}"/>
              </a:ext>
            </a:extLst>
          </p:cNvPr>
          <p:cNvSpPr>
            <a:spLocks noChangeArrowheads="1"/>
          </p:cNvSpPr>
          <p:nvPr/>
        </p:nvSpPr>
        <p:spPr bwMode="auto">
          <a:xfrm>
            <a:off x="2209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pt-BR" altLang="pt-BR" sz="3200">
              <a:solidFill>
                <a:schemeClr val="tx2"/>
              </a:solidFill>
              <a:latin typeface="Arial Unicode MS" pitchFamily="34" charset="-128"/>
            </a:endParaRPr>
          </a:p>
        </p:txBody>
      </p:sp>
      <p:sp>
        <p:nvSpPr>
          <p:cNvPr id="25603" name="Rectangle 3">
            <a:extLst>
              <a:ext uri="{FF2B5EF4-FFF2-40B4-BE49-F238E27FC236}">
                <a16:creationId xmlns:a16="http://schemas.microsoft.com/office/drawing/2014/main" id="{2B6438B7-3272-498E-9C9E-EFC76C23B0B5}"/>
              </a:ext>
            </a:extLst>
          </p:cNvPr>
          <p:cNvSpPr>
            <a:spLocks noChangeArrowheads="1"/>
          </p:cNvSpPr>
          <p:nvPr/>
        </p:nvSpPr>
        <p:spPr bwMode="auto">
          <a:xfrm>
            <a:off x="2238376" y="428626"/>
            <a:ext cx="84296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20000"/>
              </a:spcBef>
            </a:pPr>
            <a:r>
              <a:rPr lang="en-US" altLang="pt-BR" sz="2000" dirty="0"/>
              <a:t>	</a:t>
            </a:r>
            <a:r>
              <a:rPr lang="en-US" altLang="pt-BR" sz="2000" dirty="0" err="1"/>
              <a:t>Bíblia</a:t>
            </a:r>
            <a:r>
              <a:rPr lang="en-US" altLang="pt-BR" sz="2000" dirty="0"/>
              <a:t>, </a:t>
            </a:r>
            <a:r>
              <a:rPr lang="en-US" altLang="pt-BR" sz="2000" dirty="0" err="1"/>
              <a:t>texto</a:t>
            </a:r>
            <a:r>
              <a:rPr lang="en-US" altLang="pt-BR" sz="2000" dirty="0"/>
              <a:t> </a:t>
            </a:r>
            <a:r>
              <a:rPr lang="en-US" altLang="pt-BR" sz="2000" dirty="0" err="1"/>
              <a:t>sagrado</a:t>
            </a:r>
            <a:r>
              <a:rPr lang="en-US" altLang="pt-BR" sz="2000" dirty="0"/>
              <a:t>, </a:t>
            </a:r>
            <a:r>
              <a:rPr lang="en-US" altLang="pt-BR" sz="2000" dirty="0" err="1"/>
              <a:t>não</a:t>
            </a:r>
            <a:r>
              <a:rPr lang="en-US" altLang="pt-BR" sz="2000" dirty="0"/>
              <a:t> </a:t>
            </a:r>
            <a:r>
              <a:rPr lang="en-US" altLang="pt-BR" sz="2000" dirty="0" err="1"/>
              <a:t>científico</a:t>
            </a:r>
            <a:endParaRPr lang="en-US" altLang="pt-BR" sz="2000" dirty="0"/>
          </a:p>
          <a:p>
            <a:pPr eaLnBrk="1" hangingPunct="1">
              <a:lnSpc>
                <a:spcPct val="90000"/>
              </a:lnSpc>
              <a:spcBef>
                <a:spcPct val="20000"/>
              </a:spcBef>
            </a:pPr>
            <a:r>
              <a:rPr lang="en-US" altLang="pt-BR" sz="2000" dirty="0"/>
              <a:t>	</a:t>
            </a:r>
            <a:r>
              <a:rPr lang="en-US" altLang="pt-BR" sz="2000" dirty="0" err="1"/>
              <a:t>Ao</a:t>
            </a:r>
            <a:r>
              <a:rPr lang="en-US" altLang="pt-BR" sz="2000" dirty="0"/>
              <a:t> </a:t>
            </a:r>
            <a:r>
              <a:rPr lang="en-US" altLang="pt-BR" sz="2000" dirty="0" err="1"/>
              <a:t>lado</a:t>
            </a:r>
            <a:r>
              <a:rPr lang="en-US" altLang="pt-BR" sz="2000" dirty="0"/>
              <a:t> </a:t>
            </a:r>
            <a:r>
              <a:rPr lang="en-US" altLang="pt-BR" sz="2000" dirty="0" err="1"/>
              <a:t>dela</a:t>
            </a:r>
            <a:r>
              <a:rPr lang="en-US" altLang="pt-BR" sz="2000" dirty="0"/>
              <a:t>, Deus fez</a:t>
            </a:r>
            <a:r>
              <a:rPr lang="en-US" altLang="pt-BR" sz="2000" i="1" dirty="0"/>
              <a:t> o </a:t>
            </a:r>
            <a:r>
              <a:rPr lang="en-US" altLang="pt-BR" sz="2000" i="1" dirty="0" err="1"/>
              <a:t>grande</a:t>
            </a:r>
            <a:r>
              <a:rPr lang="en-US" altLang="pt-BR" sz="2000" i="1" dirty="0"/>
              <a:t> </a:t>
            </a:r>
            <a:r>
              <a:rPr lang="en-US" altLang="pt-BR" sz="2000" i="1" dirty="0" err="1"/>
              <a:t>livro</a:t>
            </a:r>
            <a:r>
              <a:rPr lang="en-US" altLang="pt-BR" sz="2000" i="1" dirty="0"/>
              <a:t> da </a:t>
            </a:r>
            <a:r>
              <a:rPr lang="en-US" altLang="pt-BR" sz="2000" i="1" dirty="0" err="1"/>
              <a:t>natureza</a:t>
            </a:r>
            <a:r>
              <a:rPr lang="en-US" altLang="pt-BR" sz="2000" i="1" dirty="0"/>
              <a:t> </a:t>
            </a:r>
            <a:r>
              <a:rPr lang="en-US" altLang="pt-BR" sz="2000" dirty="0"/>
              <a:t>que</a:t>
            </a:r>
            <a:r>
              <a:rPr lang="en-US" altLang="pt-BR" sz="2000" i="1" dirty="0"/>
              <a:t> se </a:t>
            </a:r>
            <a:r>
              <a:rPr lang="en-US" altLang="pt-BR" sz="2000" i="1" dirty="0" err="1"/>
              <a:t>escreve</a:t>
            </a:r>
            <a:r>
              <a:rPr lang="en-US" altLang="pt-BR" sz="2000" i="1" dirty="0"/>
              <a:t> </a:t>
            </a:r>
            <a:r>
              <a:rPr lang="en-US" altLang="pt-BR" sz="2000" i="1" dirty="0" err="1"/>
              <a:t>em</a:t>
            </a:r>
            <a:r>
              <a:rPr lang="en-US" altLang="pt-BR" sz="2000" i="1" dirty="0"/>
              <a:t> </a:t>
            </a:r>
            <a:r>
              <a:rPr lang="en-US" altLang="pt-BR" sz="2000" i="1" dirty="0" err="1"/>
              <a:t>caracteres</a:t>
            </a:r>
            <a:r>
              <a:rPr lang="en-US" altLang="pt-BR" sz="2000" i="1" dirty="0"/>
              <a:t> </a:t>
            </a:r>
            <a:r>
              <a:rPr lang="en-US" altLang="pt-BR" sz="2000" i="1" dirty="0" err="1"/>
              <a:t>geométricos</a:t>
            </a:r>
            <a:r>
              <a:rPr lang="en-US" altLang="pt-BR" sz="2000" i="1" dirty="0"/>
              <a:t>.</a:t>
            </a:r>
          </a:p>
          <a:p>
            <a:pPr eaLnBrk="1" hangingPunct="1">
              <a:lnSpc>
                <a:spcPct val="90000"/>
              </a:lnSpc>
              <a:spcBef>
                <a:spcPct val="20000"/>
              </a:spcBef>
            </a:pPr>
            <a:endParaRPr lang="en-US" altLang="pt-BR" sz="2000" i="1" dirty="0"/>
          </a:p>
          <a:p>
            <a:pPr eaLnBrk="1" hangingPunct="1">
              <a:lnSpc>
                <a:spcPct val="90000"/>
              </a:lnSpc>
              <a:spcBef>
                <a:spcPct val="20000"/>
              </a:spcBef>
            </a:pPr>
            <a:r>
              <a:rPr lang="en-US" altLang="pt-BR" sz="2000" dirty="0"/>
              <a:t>	</a:t>
            </a:r>
          </a:p>
          <a:p>
            <a:pPr eaLnBrk="1" hangingPunct="1">
              <a:lnSpc>
                <a:spcPct val="90000"/>
              </a:lnSpc>
              <a:spcBef>
                <a:spcPct val="20000"/>
              </a:spcBef>
            </a:pPr>
            <a:endParaRPr lang="en-US" altLang="pt-BR" sz="2000" dirty="0"/>
          </a:p>
          <a:p>
            <a:pPr eaLnBrk="1" hangingPunct="1">
              <a:lnSpc>
                <a:spcPct val="90000"/>
              </a:lnSpc>
              <a:spcBef>
                <a:spcPct val="20000"/>
              </a:spcBef>
            </a:pPr>
            <a:endParaRPr lang="en-US" altLang="pt-BR" sz="2000" dirty="0"/>
          </a:p>
          <a:p>
            <a:pPr eaLnBrk="1" hangingPunct="1">
              <a:lnSpc>
                <a:spcPct val="90000"/>
              </a:lnSpc>
              <a:spcBef>
                <a:spcPct val="20000"/>
              </a:spcBef>
            </a:pPr>
            <a:endParaRPr lang="en-US" altLang="pt-BR" sz="2000" dirty="0"/>
          </a:p>
          <a:p>
            <a:pPr eaLnBrk="1" hangingPunct="1">
              <a:lnSpc>
                <a:spcPct val="90000"/>
              </a:lnSpc>
              <a:spcBef>
                <a:spcPct val="20000"/>
              </a:spcBef>
            </a:pPr>
            <a:endParaRPr lang="en-US" altLang="pt-BR" sz="2000" dirty="0"/>
          </a:p>
          <a:p>
            <a:pPr eaLnBrk="1" hangingPunct="1">
              <a:lnSpc>
                <a:spcPct val="90000"/>
              </a:lnSpc>
              <a:spcBef>
                <a:spcPct val="20000"/>
              </a:spcBef>
            </a:pPr>
            <a:endParaRPr lang="en-US" altLang="pt-BR" sz="2000" dirty="0"/>
          </a:p>
          <a:p>
            <a:pPr eaLnBrk="1" hangingPunct="1">
              <a:lnSpc>
                <a:spcPct val="90000"/>
              </a:lnSpc>
              <a:spcBef>
                <a:spcPct val="20000"/>
              </a:spcBef>
            </a:pPr>
            <a:endParaRPr lang="en-US" altLang="pt-BR" sz="2000" dirty="0"/>
          </a:p>
          <a:p>
            <a:pPr eaLnBrk="1" hangingPunct="1">
              <a:lnSpc>
                <a:spcPct val="90000"/>
              </a:lnSpc>
              <a:spcBef>
                <a:spcPct val="20000"/>
              </a:spcBef>
            </a:pPr>
            <a:r>
              <a:rPr lang="en-US" altLang="pt-BR" sz="2000" dirty="0"/>
              <a:t>	</a:t>
            </a:r>
            <a:r>
              <a:rPr lang="en-US" altLang="pt-BR" sz="2000" dirty="0" err="1"/>
              <a:t>Depois</a:t>
            </a:r>
            <a:r>
              <a:rPr lang="en-US" altLang="pt-BR" sz="2000" dirty="0"/>
              <a:t> de </a:t>
            </a:r>
            <a:r>
              <a:rPr lang="en-US" altLang="pt-BR" sz="2000" dirty="0" err="1"/>
              <a:t>Galileu</a:t>
            </a:r>
            <a:r>
              <a:rPr lang="en-US" altLang="pt-BR" sz="2000" dirty="0"/>
              <a:t>:</a:t>
            </a:r>
          </a:p>
          <a:p>
            <a:pPr eaLnBrk="1" hangingPunct="1">
              <a:lnSpc>
                <a:spcPct val="90000"/>
              </a:lnSpc>
              <a:spcBef>
                <a:spcPct val="20000"/>
              </a:spcBef>
            </a:pPr>
            <a:endParaRPr lang="en-US" altLang="pt-BR" sz="2000" dirty="0"/>
          </a:p>
          <a:p>
            <a:pPr eaLnBrk="1" hangingPunct="1">
              <a:lnSpc>
                <a:spcPct val="90000"/>
              </a:lnSpc>
              <a:spcBef>
                <a:spcPct val="20000"/>
              </a:spcBef>
            </a:pPr>
            <a:r>
              <a:rPr lang="en-US" altLang="pt-BR" sz="2000" dirty="0"/>
              <a:t>	A </a:t>
            </a:r>
            <a:r>
              <a:rPr lang="en-US" altLang="pt-BR" sz="2000" dirty="0" err="1"/>
              <a:t>ciência</a:t>
            </a:r>
            <a:r>
              <a:rPr lang="en-US" altLang="pt-BR" sz="2000" dirty="0"/>
              <a:t> </a:t>
            </a:r>
            <a:r>
              <a:rPr lang="en-US" altLang="pt-BR" sz="2000" dirty="0" err="1"/>
              <a:t>moderna</a:t>
            </a:r>
            <a:r>
              <a:rPr lang="en-US" altLang="pt-BR" sz="2000" dirty="0"/>
              <a:t> </a:t>
            </a:r>
            <a:r>
              <a:rPr lang="en-US" altLang="pt-BR" sz="2000" dirty="0" err="1"/>
              <a:t>impôs</a:t>
            </a:r>
            <a:r>
              <a:rPr lang="en-US" altLang="pt-BR" sz="2000" dirty="0"/>
              <a:t> a </a:t>
            </a:r>
            <a:r>
              <a:rPr lang="en-US" altLang="pt-BR" sz="2000" dirty="0" err="1"/>
              <a:t>dissociação</a:t>
            </a:r>
            <a:r>
              <a:rPr lang="en-US" altLang="pt-BR" sz="2000" dirty="0"/>
              <a:t>, o </a:t>
            </a:r>
            <a:r>
              <a:rPr lang="en-US" altLang="pt-BR" sz="2000" dirty="0" err="1"/>
              <a:t>divórcio</a:t>
            </a:r>
            <a:r>
              <a:rPr lang="en-US" altLang="pt-BR" sz="2000" dirty="0"/>
              <a:t> entre as </a:t>
            </a:r>
            <a:r>
              <a:rPr lang="en-US" altLang="pt-BR" sz="2000" dirty="0" err="1"/>
              <a:t>realidades</a:t>
            </a:r>
            <a:r>
              <a:rPr lang="en-US" altLang="pt-BR" sz="2000" dirty="0"/>
              <a:t> e </a:t>
            </a:r>
            <a:r>
              <a:rPr lang="en-US" altLang="pt-BR" sz="2000" dirty="0" err="1"/>
              <a:t>os</a:t>
            </a:r>
            <a:r>
              <a:rPr lang="en-US" altLang="pt-BR" sz="2000" dirty="0"/>
              <a:t> </a:t>
            </a:r>
            <a:r>
              <a:rPr lang="en-US" altLang="pt-BR" sz="2000" dirty="0" err="1"/>
              <a:t>valores</a:t>
            </a:r>
            <a:r>
              <a:rPr lang="en-US" altLang="pt-BR" sz="2000" dirty="0"/>
              <a:t>…a </a:t>
            </a:r>
            <a:r>
              <a:rPr lang="en-US" altLang="pt-BR" sz="2000" dirty="0" err="1"/>
              <a:t>realidade</a:t>
            </a:r>
            <a:r>
              <a:rPr lang="en-US" altLang="pt-BR" sz="2000" dirty="0"/>
              <a:t> </a:t>
            </a:r>
            <a:r>
              <a:rPr lang="en-US" altLang="pt-BR" sz="2000" dirty="0" err="1"/>
              <a:t>estudada</a:t>
            </a:r>
            <a:r>
              <a:rPr lang="en-US" altLang="pt-BR" sz="2000" dirty="0"/>
              <a:t> </a:t>
            </a:r>
            <a:r>
              <a:rPr lang="en-US" altLang="pt-BR" sz="2000" dirty="0" err="1"/>
              <a:t>pelo</a:t>
            </a:r>
            <a:r>
              <a:rPr lang="en-US" altLang="pt-BR" sz="2000" dirty="0"/>
              <a:t> </a:t>
            </a:r>
            <a:r>
              <a:rPr lang="en-US" altLang="pt-BR" sz="2000" dirty="0" err="1"/>
              <a:t>sábio</a:t>
            </a:r>
            <a:r>
              <a:rPr lang="en-US" altLang="pt-BR" sz="2000" dirty="0"/>
              <a:t> </a:t>
            </a:r>
            <a:r>
              <a:rPr lang="en-US" altLang="pt-BR" sz="2000" dirty="0" err="1"/>
              <a:t>não</a:t>
            </a:r>
            <a:r>
              <a:rPr lang="en-US" altLang="pt-BR" sz="2000" dirty="0"/>
              <a:t> se </a:t>
            </a:r>
            <a:r>
              <a:rPr lang="en-US" altLang="pt-BR" sz="2000" dirty="0" err="1"/>
              <a:t>dá</a:t>
            </a:r>
            <a:r>
              <a:rPr lang="en-US" altLang="pt-BR" sz="2000" dirty="0"/>
              <a:t> </a:t>
            </a:r>
            <a:r>
              <a:rPr lang="en-US" altLang="pt-BR" sz="2000" dirty="0" err="1"/>
              <a:t>conta</a:t>
            </a:r>
            <a:r>
              <a:rPr lang="en-US" altLang="pt-BR" sz="2000" dirty="0"/>
              <a:t> de </a:t>
            </a:r>
            <a:r>
              <a:rPr lang="en-US" altLang="pt-BR" sz="2000" dirty="0" err="1"/>
              <a:t>nossa</a:t>
            </a:r>
            <a:r>
              <a:rPr lang="en-US" altLang="pt-BR" sz="2000" dirty="0"/>
              <a:t> </a:t>
            </a:r>
            <a:r>
              <a:rPr lang="en-US" altLang="pt-BR" sz="2000" dirty="0" err="1"/>
              <a:t>preferência</a:t>
            </a:r>
            <a:r>
              <a:rPr lang="en-US" altLang="pt-BR" sz="2000" dirty="0"/>
              <a:t>: é </a:t>
            </a:r>
            <a:r>
              <a:rPr lang="en-US" altLang="pt-BR" sz="2000" dirty="0" err="1"/>
              <a:t>indiferente</a:t>
            </a:r>
            <a:r>
              <a:rPr lang="en-US" altLang="pt-BR" sz="2000" dirty="0"/>
              <a:t> </a:t>
            </a:r>
            <a:r>
              <a:rPr lang="en-US" altLang="pt-BR" sz="2000" dirty="0" err="1"/>
              <a:t>ao</a:t>
            </a:r>
            <a:r>
              <a:rPr lang="en-US" altLang="pt-BR" sz="2000" dirty="0"/>
              <a:t> </a:t>
            </a:r>
            <a:r>
              <a:rPr lang="en-US" altLang="pt-BR" sz="2000" dirty="0" err="1"/>
              <a:t>bem</a:t>
            </a:r>
            <a:r>
              <a:rPr lang="en-US" altLang="pt-BR" sz="2000" dirty="0"/>
              <a:t> e </a:t>
            </a:r>
            <a:r>
              <a:rPr lang="en-US" altLang="pt-BR" sz="2000" dirty="0" err="1"/>
              <a:t>ao</a:t>
            </a:r>
            <a:r>
              <a:rPr lang="en-US" altLang="pt-BR" sz="2000" dirty="0"/>
              <a:t> mal…mas nada </a:t>
            </a:r>
            <a:r>
              <a:rPr lang="en-US" altLang="pt-BR" sz="2000" dirty="0" err="1"/>
              <a:t>nos</a:t>
            </a:r>
            <a:r>
              <a:rPr lang="en-US" altLang="pt-BR" sz="2000" dirty="0"/>
              <a:t> </a:t>
            </a:r>
            <a:r>
              <a:rPr lang="en-US" altLang="pt-BR" sz="2000" dirty="0" err="1"/>
              <a:t>assegura</a:t>
            </a:r>
            <a:r>
              <a:rPr lang="en-US" altLang="pt-BR" sz="2000" dirty="0"/>
              <a:t> que o </a:t>
            </a:r>
            <a:r>
              <a:rPr lang="en-US" altLang="pt-BR" sz="2000" dirty="0" err="1"/>
              <a:t>mundo</a:t>
            </a:r>
            <a:r>
              <a:rPr lang="en-US" altLang="pt-BR" sz="2000" dirty="0"/>
              <a:t> </a:t>
            </a:r>
            <a:r>
              <a:rPr lang="en-US" altLang="pt-BR" sz="2000" dirty="0" err="1"/>
              <a:t>humano</a:t>
            </a:r>
            <a:r>
              <a:rPr lang="en-US" altLang="pt-BR" sz="2000" dirty="0"/>
              <a:t> e o </a:t>
            </a:r>
            <a:r>
              <a:rPr lang="en-US" altLang="pt-BR" sz="2000" dirty="0" err="1"/>
              <a:t>universo</a:t>
            </a:r>
            <a:r>
              <a:rPr lang="en-US" altLang="pt-BR" sz="2000" dirty="0"/>
              <a:t> da </a:t>
            </a:r>
            <a:r>
              <a:rPr lang="en-US" altLang="pt-BR" sz="2000" dirty="0" err="1"/>
              <a:t>ciência</a:t>
            </a:r>
            <a:r>
              <a:rPr lang="en-US" altLang="pt-BR" sz="2000" dirty="0"/>
              <a:t> </a:t>
            </a:r>
            <a:r>
              <a:rPr lang="en-US" altLang="pt-BR" sz="2000" dirty="0" err="1"/>
              <a:t>possam</a:t>
            </a:r>
            <a:r>
              <a:rPr lang="en-US" altLang="pt-BR" sz="2000" dirty="0"/>
              <a:t> </a:t>
            </a:r>
            <a:r>
              <a:rPr lang="en-US" altLang="pt-BR" sz="2000" dirty="0" err="1"/>
              <a:t>viver</a:t>
            </a:r>
            <a:r>
              <a:rPr lang="en-US" altLang="pt-BR" sz="2000" dirty="0"/>
              <a:t> </a:t>
            </a:r>
            <a:r>
              <a:rPr lang="en-US" altLang="pt-BR" sz="2000" dirty="0" err="1"/>
              <a:t>separadamente</a:t>
            </a:r>
            <a:r>
              <a:rPr lang="en-US" altLang="pt-BR" sz="2000" dirty="0"/>
              <a:t> um do outro, </a:t>
            </a:r>
            <a:r>
              <a:rPr lang="en-US" altLang="pt-BR" sz="2000" dirty="0" err="1"/>
              <a:t>em</a:t>
            </a:r>
            <a:r>
              <a:rPr lang="en-US" altLang="pt-BR" sz="2000" dirty="0"/>
              <a:t> boa </a:t>
            </a:r>
            <a:r>
              <a:rPr lang="en-US" altLang="pt-BR" sz="2000" dirty="0" err="1"/>
              <a:t>harmonia</a:t>
            </a:r>
            <a:r>
              <a:rPr lang="en-US" altLang="pt-BR" sz="2000" dirty="0"/>
              <a:t>.</a:t>
            </a:r>
          </a:p>
          <a:p>
            <a:pPr eaLnBrk="1" hangingPunct="1">
              <a:lnSpc>
                <a:spcPct val="90000"/>
              </a:lnSpc>
              <a:spcBef>
                <a:spcPct val="20000"/>
              </a:spcBef>
            </a:pPr>
            <a:endParaRPr lang="pt-BR" altLang="pt-BR" sz="2000" dirty="0"/>
          </a:p>
        </p:txBody>
      </p:sp>
      <p:pic>
        <p:nvPicPr>
          <p:cNvPr id="25604" name="Picture 2">
            <a:extLst>
              <a:ext uri="{FF2B5EF4-FFF2-40B4-BE49-F238E27FC236}">
                <a16:creationId xmlns:a16="http://schemas.microsoft.com/office/drawing/2014/main" id="{231D63E9-E96B-43A9-92CD-C7241C4A3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1" y="1714500"/>
            <a:ext cx="33131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ítulo 6">
            <a:extLst>
              <a:ext uri="{FF2B5EF4-FFF2-40B4-BE49-F238E27FC236}">
                <a16:creationId xmlns:a16="http://schemas.microsoft.com/office/drawing/2014/main" id="{45762B33-FF30-4546-BEBD-5B8EB0E487B3}"/>
              </a:ext>
            </a:extLst>
          </p:cNvPr>
          <p:cNvSpPr>
            <a:spLocks noGrp="1"/>
          </p:cNvSpPr>
          <p:nvPr>
            <p:ph type="title"/>
          </p:nvPr>
        </p:nvSpPr>
        <p:spPr/>
        <p:txBody>
          <a:bodyPr/>
          <a:lstStyle/>
          <a:p>
            <a:pPr eaLnBrk="1" hangingPunct="1"/>
            <a:endParaRPr lang="pt-BR" altLang="pt-BR"/>
          </a:p>
        </p:txBody>
      </p:sp>
      <p:pic>
        <p:nvPicPr>
          <p:cNvPr id="3075" name="Picture 2">
            <a:extLst>
              <a:ext uri="{FF2B5EF4-FFF2-40B4-BE49-F238E27FC236}">
                <a16:creationId xmlns:a16="http://schemas.microsoft.com/office/drawing/2014/main" id="{FC05A761-E7BB-40E2-84A8-745788403A4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38375" y="1000126"/>
            <a:ext cx="7939088" cy="3052763"/>
          </a:xfrm>
          <a:noFill/>
        </p:spPr>
      </p:pic>
      <p:sp>
        <p:nvSpPr>
          <p:cNvPr id="3076" name="Espaço Reservado para Conteúdo 7">
            <a:extLst>
              <a:ext uri="{FF2B5EF4-FFF2-40B4-BE49-F238E27FC236}">
                <a16:creationId xmlns:a16="http://schemas.microsoft.com/office/drawing/2014/main" id="{5E6DDF9F-46CB-44BF-8E88-C7657D26390E}"/>
              </a:ext>
            </a:extLst>
          </p:cNvPr>
          <p:cNvSpPr>
            <a:spLocks noGrp="1"/>
          </p:cNvSpPr>
          <p:nvPr>
            <p:ph sz="half" idx="2"/>
          </p:nvPr>
        </p:nvSpPr>
        <p:spPr>
          <a:xfrm>
            <a:off x="2881314" y="4572001"/>
            <a:ext cx="6929437" cy="1954213"/>
          </a:xfrm>
        </p:spPr>
        <p:txBody>
          <a:bodyPr/>
          <a:lstStyle/>
          <a:p>
            <a:pPr eaLnBrk="1" hangingPunct="1">
              <a:buFont typeface="Arial" panose="020B0604020202020204" pitchFamily="34" charset="0"/>
              <a:buNone/>
            </a:pPr>
            <a:r>
              <a:rPr lang="pt-BR" altLang="pt-BR"/>
              <a:t>	O que caracteriza a perspectiva é a configuração do espaço em termos de profundidade tridimensional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a:extLst>
              <a:ext uri="{FF2B5EF4-FFF2-40B4-BE49-F238E27FC236}">
                <a16:creationId xmlns:a16="http://schemas.microsoft.com/office/drawing/2014/main" id="{E9346CFA-A352-44A8-AF6B-515AEF2C39FD}"/>
              </a:ext>
            </a:extLst>
          </p:cNvPr>
          <p:cNvSpPr>
            <a:spLocks noGrp="1"/>
          </p:cNvSpPr>
          <p:nvPr>
            <p:ph type="title"/>
          </p:nvPr>
        </p:nvSpPr>
        <p:spPr/>
        <p:txBody>
          <a:bodyPr/>
          <a:lstStyle/>
          <a:p>
            <a:pPr eaLnBrk="1" hangingPunct="1"/>
            <a:endParaRPr lang="pt-BR" altLang="pt-BR"/>
          </a:p>
        </p:txBody>
      </p:sp>
      <p:sp>
        <p:nvSpPr>
          <p:cNvPr id="4099" name="Espaço Reservado para Conteúdo 3">
            <a:extLst>
              <a:ext uri="{FF2B5EF4-FFF2-40B4-BE49-F238E27FC236}">
                <a16:creationId xmlns:a16="http://schemas.microsoft.com/office/drawing/2014/main" id="{84018FD2-125B-4641-A3E5-D20EB7CCFB8E}"/>
              </a:ext>
            </a:extLst>
          </p:cNvPr>
          <p:cNvSpPr>
            <a:spLocks noGrp="1"/>
          </p:cNvSpPr>
          <p:nvPr>
            <p:ph sz="half" idx="2"/>
          </p:nvPr>
        </p:nvSpPr>
        <p:spPr>
          <a:xfrm>
            <a:off x="2452688" y="357188"/>
            <a:ext cx="4038600" cy="4525962"/>
          </a:xfrm>
        </p:spPr>
        <p:txBody>
          <a:bodyPr/>
          <a:lstStyle/>
          <a:p>
            <a:pPr eaLnBrk="1" hangingPunct="1">
              <a:buFont typeface="Arial" panose="020B0604020202020204" pitchFamily="34" charset="0"/>
              <a:buNone/>
            </a:pPr>
            <a:r>
              <a:rPr lang="pt-BR" altLang="pt-BR"/>
              <a:t>	Longe de constituir uma norma universal na arte, a perspectiva representa antes uma </a:t>
            </a:r>
            <a:r>
              <a:rPr lang="pt-BR" altLang="pt-BR" i="1"/>
              <a:t>exceção </a:t>
            </a:r>
            <a:r>
              <a:rPr lang="pt-BR" altLang="pt-BR"/>
              <a:t>ao lado de tantos outros padrões espaciais encontrados nos diversos estilos</a:t>
            </a:r>
          </a:p>
        </p:txBody>
      </p:sp>
      <p:pic>
        <p:nvPicPr>
          <p:cNvPr id="4100" name="Picture 2">
            <a:extLst>
              <a:ext uri="{FF2B5EF4-FFF2-40B4-BE49-F238E27FC236}">
                <a16:creationId xmlns:a16="http://schemas.microsoft.com/office/drawing/2014/main" id="{18AFCCC0-7511-43FB-A099-BC1CE17FFE2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24063" y="3835400"/>
            <a:ext cx="4038600" cy="3022600"/>
          </a:xfrm>
          <a:noFill/>
        </p:spPr>
      </p:pic>
      <p:pic>
        <p:nvPicPr>
          <p:cNvPr id="4101" name="Picture 3">
            <a:extLst>
              <a:ext uri="{FF2B5EF4-FFF2-40B4-BE49-F238E27FC236}">
                <a16:creationId xmlns:a16="http://schemas.microsoft.com/office/drawing/2014/main" id="{068B472B-BDE8-437F-8972-8B6658113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0" y="928689"/>
            <a:ext cx="333375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a:extLst>
              <a:ext uri="{FF2B5EF4-FFF2-40B4-BE49-F238E27FC236}">
                <a16:creationId xmlns:a16="http://schemas.microsoft.com/office/drawing/2014/main" id="{DBE32E41-143A-4AB2-A858-D4D3F5993379}"/>
              </a:ext>
            </a:extLst>
          </p:cNvPr>
          <p:cNvSpPr>
            <a:spLocks noGrp="1"/>
          </p:cNvSpPr>
          <p:nvPr>
            <p:ph type="title"/>
          </p:nvPr>
        </p:nvSpPr>
        <p:spPr/>
        <p:txBody>
          <a:bodyPr/>
          <a:lstStyle/>
          <a:p>
            <a:pPr eaLnBrk="1" hangingPunct="1"/>
            <a:endParaRPr lang="en-US" altLang="pt-BR"/>
          </a:p>
        </p:txBody>
      </p:sp>
      <p:sp>
        <p:nvSpPr>
          <p:cNvPr id="3" name="Espaço Reservado para Conteúdo 2">
            <a:extLst>
              <a:ext uri="{FF2B5EF4-FFF2-40B4-BE49-F238E27FC236}">
                <a16:creationId xmlns:a16="http://schemas.microsoft.com/office/drawing/2014/main" id="{8BFBAD25-C4BD-480F-8EB0-94FC60A89D07}"/>
              </a:ext>
            </a:extLst>
          </p:cNvPr>
          <p:cNvSpPr>
            <a:spLocks noGrp="1"/>
          </p:cNvSpPr>
          <p:nvPr>
            <p:ph sz="half" idx="1"/>
          </p:nvPr>
        </p:nvSpPr>
        <p:spPr>
          <a:xfrm>
            <a:off x="2024064" y="4857751"/>
            <a:ext cx="8472487" cy="1482725"/>
          </a:xfrm>
        </p:spPr>
        <p:txBody>
          <a:bodyPr rtlCol="0">
            <a:normAutofit fontScale="85000" lnSpcReduction="20000"/>
          </a:bodyPr>
          <a:lstStyle/>
          <a:p>
            <a:pPr>
              <a:buNone/>
              <a:defRPr/>
            </a:pPr>
            <a:r>
              <a:rPr lang="pt-BR" dirty="0"/>
              <a:t>	Quer representem apenas partes da figura de um animal, quer o animal todo, as imagens têm um formato monumental (entre 1 e 4 m de largura). É de se imaginar que , na escuridão e com a pedra como único instrumento, o artista deveria gastar meses a fio para realizar uma imagem</a:t>
            </a:r>
          </a:p>
        </p:txBody>
      </p:sp>
      <p:pic>
        <p:nvPicPr>
          <p:cNvPr id="4100" name="Picture 2">
            <a:extLst>
              <a:ext uri="{FF2B5EF4-FFF2-40B4-BE49-F238E27FC236}">
                <a16:creationId xmlns:a16="http://schemas.microsoft.com/office/drawing/2014/main" id="{6D42EA37-D33D-4D57-A279-A033CE5CED4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952751" y="496889"/>
            <a:ext cx="5929313" cy="4137025"/>
          </a:xfr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050972C-17A2-4ED2-9CF3-EC7A9F114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214314"/>
            <a:ext cx="4476750" cy="389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id="{02E97E6D-02CC-4303-B4A4-F7E914533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1" y="2143126"/>
            <a:ext cx="3857625"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6">
            <a:extLst>
              <a:ext uri="{FF2B5EF4-FFF2-40B4-BE49-F238E27FC236}">
                <a16:creationId xmlns:a16="http://schemas.microsoft.com/office/drawing/2014/main" id="{57D0FE6F-38C2-4EF8-9A1F-2C70866F1FE2}"/>
              </a:ext>
            </a:extLst>
          </p:cNvPr>
          <p:cNvSpPr>
            <a:spLocks noGrp="1"/>
          </p:cNvSpPr>
          <p:nvPr>
            <p:ph type="title"/>
          </p:nvPr>
        </p:nvSpPr>
        <p:spPr>
          <a:xfrm>
            <a:off x="2024064" y="4286250"/>
            <a:ext cx="7786687" cy="2357438"/>
          </a:xfrm>
        </p:spPr>
        <p:txBody>
          <a:bodyPr rtlCol="0">
            <a:normAutofit fontScale="90000"/>
          </a:bodyPr>
          <a:lstStyle/>
          <a:p>
            <a:pPr>
              <a:defRPr/>
            </a:pPr>
            <a:r>
              <a:rPr lang="pt-BR" dirty="0" err="1"/>
              <a:t>Duccio</a:t>
            </a:r>
            <a:r>
              <a:rPr lang="pt-BR" dirty="0"/>
              <a:t> – Última Ceia</a:t>
            </a:r>
            <a:br>
              <a:rPr lang="pt-BR" dirty="0"/>
            </a:br>
            <a:br>
              <a:rPr lang="pt-BR" dirty="0"/>
            </a:br>
            <a:br>
              <a:rPr lang="pt-BR" dirty="0"/>
            </a:br>
            <a:br>
              <a:rPr lang="pt-BR" dirty="0"/>
            </a:br>
            <a:br>
              <a:rPr lang="pt-BR" dirty="0"/>
            </a:br>
            <a:r>
              <a:rPr lang="pt-BR" dirty="0"/>
              <a:t>					Pietro </a:t>
            </a:r>
            <a:r>
              <a:rPr lang="pt-BR" dirty="0" err="1"/>
              <a:t>Lorenzetti</a:t>
            </a:r>
            <a:r>
              <a:rPr lang="pt-BR" dirty="0"/>
              <a:t> – Chegada de 					Cristo a Jerusalém</a:t>
            </a:r>
            <a:br>
              <a:rPr lang="pt-BR" dirty="0"/>
            </a:br>
            <a:r>
              <a:rPr lang="pt-BR" dirty="0"/>
              <a:t>	</a:t>
            </a:r>
            <a:br>
              <a:rPr lang="pt-BR" dirty="0"/>
            </a:br>
            <a:r>
              <a:rPr lang="pt-BR" dirty="0"/>
              <a:t>				</a:t>
            </a:r>
          </a:p>
        </p:txBody>
      </p:sp>
      <p:sp>
        <p:nvSpPr>
          <p:cNvPr id="5125" name="Espaço Reservado para Imagem 7">
            <a:extLst>
              <a:ext uri="{FF2B5EF4-FFF2-40B4-BE49-F238E27FC236}">
                <a16:creationId xmlns:a16="http://schemas.microsoft.com/office/drawing/2014/main" id="{CA7B2E22-2091-4F94-B5E4-CDC7BAE9F3F2}"/>
              </a:ext>
            </a:extLst>
          </p:cNvPr>
          <p:cNvSpPr>
            <a:spLocks noGrp="1" noTextEdit="1"/>
          </p:cNvSpPr>
          <p:nvPr>
            <p:ph type="pic" idx="1"/>
          </p:nvPr>
        </p:nvSpPr>
        <p:spPr>
          <a:xfrm>
            <a:off x="3524250" y="214313"/>
            <a:ext cx="5486400" cy="4114800"/>
          </a:xfrm>
        </p:spPr>
      </p:sp>
      <p:sp>
        <p:nvSpPr>
          <p:cNvPr id="5126" name="Espaço Reservado para Texto 8">
            <a:extLst>
              <a:ext uri="{FF2B5EF4-FFF2-40B4-BE49-F238E27FC236}">
                <a16:creationId xmlns:a16="http://schemas.microsoft.com/office/drawing/2014/main" id="{5B946948-AD94-456A-83DD-D42A16C1C9A7}"/>
              </a:ext>
            </a:extLst>
          </p:cNvPr>
          <p:cNvSpPr>
            <a:spLocks noGrp="1"/>
          </p:cNvSpPr>
          <p:nvPr>
            <p:ph type="body" sz="half" idx="2"/>
          </p:nvPr>
        </p:nvSpPr>
        <p:spPr/>
        <p:txBody>
          <a:bodyPr/>
          <a:lstStyle/>
          <a:p>
            <a:pPr eaLnBrk="1" hangingPunct="1"/>
            <a:endParaRPr lang="pt-BR" altLang="pt-B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a:extLst>
              <a:ext uri="{FF2B5EF4-FFF2-40B4-BE49-F238E27FC236}">
                <a16:creationId xmlns:a16="http://schemas.microsoft.com/office/drawing/2014/main" id="{FF28795A-F589-4245-A89E-0FF7F00279E1}"/>
              </a:ext>
            </a:extLst>
          </p:cNvPr>
          <p:cNvSpPr>
            <a:spLocks noGrp="1"/>
          </p:cNvSpPr>
          <p:nvPr>
            <p:ph type="title"/>
          </p:nvPr>
        </p:nvSpPr>
        <p:spPr/>
        <p:txBody>
          <a:bodyPr/>
          <a:lstStyle/>
          <a:p>
            <a:pPr eaLnBrk="1" hangingPunct="1"/>
            <a:endParaRPr lang="pt-BR" altLang="pt-BR"/>
          </a:p>
        </p:txBody>
      </p:sp>
      <p:sp>
        <p:nvSpPr>
          <p:cNvPr id="4" name="Espaço Reservado para Conteúdo 3">
            <a:extLst>
              <a:ext uri="{FF2B5EF4-FFF2-40B4-BE49-F238E27FC236}">
                <a16:creationId xmlns:a16="http://schemas.microsoft.com/office/drawing/2014/main" id="{90750910-A25F-4C26-A85F-FFEB4D6EF2A9}"/>
              </a:ext>
            </a:extLst>
          </p:cNvPr>
          <p:cNvSpPr>
            <a:spLocks noGrp="1"/>
          </p:cNvSpPr>
          <p:nvPr>
            <p:ph sz="half" idx="2"/>
          </p:nvPr>
        </p:nvSpPr>
        <p:spPr/>
        <p:txBody>
          <a:bodyPr rtlCol="0">
            <a:normAutofit/>
          </a:bodyPr>
          <a:lstStyle/>
          <a:p>
            <a:pPr>
              <a:buNone/>
              <a:defRPr/>
            </a:pPr>
            <a:r>
              <a:rPr lang="pt-BR" dirty="0"/>
              <a:t>	Seria a visão da perspectiva a que mais se aproxima do espaço real? Seria a perspectiva igual à realidade?</a:t>
            </a:r>
          </a:p>
          <a:p>
            <a:pPr>
              <a:buNone/>
              <a:defRPr/>
            </a:pPr>
            <a:r>
              <a:rPr lang="pt-BR" dirty="0"/>
              <a:t>	</a:t>
            </a:r>
            <a:r>
              <a:rPr lang="pt-BR" dirty="0" err="1"/>
              <a:t>Fayga</a:t>
            </a:r>
            <a:r>
              <a:rPr lang="pt-BR" dirty="0"/>
              <a:t>: devemos apreciar a perspectiva como uma  determinada forma espacial surgida em determinado momento histórico, forma esta de grande beleza e coerência</a:t>
            </a:r>
          </a:p>
        </p:txBody>
      </p:sp>
      <p:pic>
        <p:nvPicPr>
          <p:cNvPr id="6148" name="Picture 2">
            <a:extLst>
              <a:ext uri="{FF2B5EF4-FFF2-40B4-BE49-F238E27FC236}">
                <a16:creationId xmlns:a16="http://schemas.microsoft.com/office/drawing/2014/main" id="{AE8CD380-49C3-40EA-A32F-1D30548D630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452688" y="642938"/>
            <a:ext cx="4038600" cy="2271712"/>
          </a:xfrm>
          <a:noFill/>
        </p:spPr>
      </p:pic>
      <p:pic>
        <p:nvPicPr>
          <p:cNvPr id="6149" name="Picture 3">
            <a:extLst>
              <a:ext uri="{FF2B5EF4-FFF2-40B4-BE49-F238E27FC236}">
                <a16:creationId xmlns:a16="http://schemas.microsoft.com/office/drawing/2014/main" id="{65D5673C-B308-453A-8F2D-A82084410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75" y="3143250"/>
            <a:ext cx="2827338"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ulo 1">
            <a:extLst>
              <a:ext uri="{FF2B5EF4-FFF2-40B4-BE49-F238E27FC236}">
                <a16:creationId xmlns:a16="http://schemas.microsoft.com/office/drawing/2014/main" id="{49E10B50-5167-40CE-93B0-AC56D1319F4E}"/>
              </a:ext>
            </a:extLst>
          </p:cNvPr>
          <p:cNvSpPr>
            <a:spLocks noGrp="1"/>
          </p:cNvSpPr>
          <p:nvPr>
            <p:ph type="title"/>
          </p:nvPr>
        </p:nvSpPr>
        <p:spPr/>
        <p:txBody>
          <a:bodyPr/>
          <a:lstStyle/>
          <a:p>
            <a:pPr eaLnBrk="1" hangingPunct="1"/>
            <a:r>
              <a:rPr lang="pt-BR" altLang="pt-BR" sz="3200"/>
              <a:t>Diagonalidade</a:t>
            </a:r>
          </a:p>
        </p:txBody>
      </p:sp>
      <p:sp>
        <p:nvSpPr>
          <p:cNvPr id="4" name="Espaço Reservado para Conteúdo 3">
            <a:extLst>
              <a:ext uri="{FF2B5EF4-FFF2-40B4-BE49-F238E27FC236}">
                <a16:creationId xmlns:a16="http://schemas.microsoft.com/office/drawing/2014/main" id="{FA5B2F43-BD4D-455B-BF0D-F860621885BC}"/>
              </a:ext>
            </a:extLst>
          </p:cNvPr>
          <p:cNvSpPr>
            <a:spLocks noGrp="1"/>
          </p:cNvSpPr>
          <p:nvPr>
            <p:ph sz="half" idx="2"/>
          </p:nvPr>
        </p:nvSpPr>
        <p:spPr>
          <a:xfrm>
            <a:off x="4095751" y="1600201"/>
            <a:ext cx="3000375" cy="4525963"/>
          </a:xfrm>
        </p:spPr>
        <p:txBody>
          <a:bodyPr rtlCol="0">
            <a:normAutofit fontScale="77500" lnSpcReduction="20000"/>
          </a:bodyPr>
          <a:lstStyle/>
          <a:p>
            <a:pPr>
              <a:buNone/>
              <a:defRPr/>
            </a:pPr>
            <a:r>
              <a:rPr lang="pt-BR" dirty="0"/>
              <a:t>	Qualquer linha diagonal  que ocorra em nosso campo visual sugere de imediato movimento, mobilidade. No último desenho aumenta  o efeito de profundidade, produzido por diagonais vindas de todas as partes do plano pictórico e convergindo para um único ponto (explícito ou implícito) chamado de ponto de fuga.</a:t>
            </a:r>
          </a:p>
        </p:txBody>
      </p:sp>
      <p:pic>
        <p:nvPicPr>
          <p:cNvPr id="7172" name="Picture 2" descr="C:\Users\Ruy Sardinha Lopes\Pictures\Minhas digitalizações\2010-05 (mai)\digitalizar0001.jpg">
            <a:extLst>
              <a:ext uri="{FF2B5EF4-FFF2-40B4-BE49-F238E27FC236}">
                <a16:creationId xmlns:a16="http://schemas.microsoft.com/office/drawing/2014/main" id="{0D14D7EB-034A-407A-8DE2-5D4EE057ED8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381251" y="1571626"/>
            <a:ext cx="1565275" cy="4525963"/>
          </a:xfrm>
          <a:noFill/>
        </p:spPr>
      </p:pic>
      <p:pic>
        <p:nvPicPr>
          <p:cNvPr id="7173" name="Picture 3">
            <a:extLst>
              <a:ext uri="{FF2B5EF4-FFF2-40B4-BE49-F238E27FC236}">
                <a16:creationId xmlns:a16="http://schemas.microsoft.com/office/drawing/2014/main" id="{718DDF4A-117D-42B2-85E1-4925E7EA9C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857375"/>
            <a:ext cx="25527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a:extLst>
              <a:ext uri="{FF2B5EF4-FFF2-40B4-BE49-F238E27FC236}">
                <a16:creationId xmlns:a16="http://schemas.microsoft.com/office/drawing/2014/main" id="{EFF9F740-19A1-4BC1-918F-9B6BB9630F88}"/>
              </a:ext>
            </a:extLst>
          </p:cNvPr>
          <p:cNvSpPr>
            <a:spLocks noGrp="1"/>
          </p:cNvSpPr>
          <p:nvPr>
            <p:ph type="title"/>
          </p:nvPr>
        </p:nvSpPr>
        <p:spPr/>
        <p:txBody>
          <a:bodyPr/>
          <a:lstStyle/>
          <a:p>
            <a:pPr eaLnBrk="1" hangingPunct="1"/>
            <a:endParaRPr lang="pt-BR" altLang="pt-BR"/>
          </a:p>
        </p:txBody>
      </p:sp>
      <p:sp>
        <p:nvSpPr>
          <p:cNvPr id="3" name="Espaço Reservado para Conteúdo 2">
            <a:extLst>
              <a:ext uri="{FF2B5EF4-FFF2-40B4-BE49-F238E27FC236}">
                <a16:creationId xmlns:a16="http://schemas.microsoft.com/office/drawing/2014/main" id="{4D6DB400-B0DE-4B9A-BD5F-7C27DD00101D}"/>
              </a:ext>
            </a:extLst>
          </p:cNvPr>
          <p:cNvSpPr>
            <a:spLocks noGrp="1"/>
          </p:cNvSpPr>
          <p:nvPr>
            <p:ph sz="half" idx="1"/>
          </p:nvPr>
        </p:nvSpPr>
        <p:spPr/>
        <p:txBody>
          <a:bodyPr rtlCol="0">
            <a:normAutofit fontScale="77500" lnSpcReduction="20000"/>
          </a:bodyPr>
          <a:lstStyle/>
          <a:p>
            <a:pPr>
              <a:buNone/>
              <a:defRPr/>
            </a:pPr>
            <a:r>
              <a:rPr lang="pt-BR" dirty="0"/>
              <a:t>	Todos os dados que perfazem o sistema da perspectiva sustentam-se mutuamente para identificar de modo claro o caráter tridimensional do espaço....Deste modo, os objetos passam a ser vistos ocupando determinadas posições, próximas ou distantes, num espaço de profundidade, ao qual, por sua vez remetem as diversas indicações de cor e de magnitude. Segundo o ângulo de luz projetado em nosso campo visual, os objetos aparentam certas alterações físicas, diminuindo gradualmente de tamanho e também adquirindo tons azulados à medida que se afastam de nós</a:t>
            </a:r>
          </a:p>
        </p:txBody>
      </p:sp>
      <p:pic>
        <p:nvPicPr>
          <p:cNvPr id="8196" name="Picture 2">
            <a:extLst>
              <a:ext uri="{FF2B5EF4-FFF2-40B4-BE49-F238E27FC236}">
                <a16:creationId xmlns:a16="http://schemas.microsoft.com/office/drawing/2014/main" id="{CB14C37C-2A00-468C-B411-6B1992C3F0B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03975" y="1500188"/>
            <a:ext cx="2940050" cy="3886200"/>
          </a:xfr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a:extLst>
              <a:ext uri="{FF2B5EF4-FFF2-40B4-BE49-F238E27FC236}">
                <a16:creationId xmlns:a16="http://schemas.microsoft.com/office/drawing/2014/main" id="{93F0D695-5357-41C9-B6D8-2BE3067034F7}"/>
              </a:ext>
            </a:extLst>
          </p:cNvPr>
          <p:cNvSpPr>
            <a:spLocks noGrp="1"/>
          </p:cNvSpPr>
          <p:nvPr>
            <p:ph type="title"/>
          </p:nvPr>
        </p:nvSpPr>
        <p:spPr/>
        <p:txBody>
          <a:bodyPr/>
          <a:lstStyle/>
          <a:p>
            <a:pPr eaLnBrk="1" hangingPunct="1"/>
            <a:endParaRPr lang="pt-BR" altLang="pt-BR"/>
          </a:p>
        </p:txBody>
      </p:sp>
      <p:sp>
        <p:nvSpPr>
          <p:cNvPr id="4" name="Espaço Reservado para Conteúdo 3">
            <a:extLst>
              <a:ext uri="{FF2B5EF4-FFF2-40B4-BE49-F238E27FC236}">
                <a16:creationId xmlns:a16="http://schemas.microsoft.com/office/drawing/2014/main" id="{BCAA1F73-5B64-44E5-A77A-378142F425FD}"/>
              </a:ext>
            </a:extLst>
          </p:cNvPr>
          <p:cNvSpPr>
            <a:spLocks noGrp="1"/>
          </p:cNvSpPr>
          <p:nvPr>
            <p:ph sz="half" idx="2"/>
          </p:nvPr>
        </p:nvSpPr>
        <p:spPr>
          <a:xfrm>
            <a:off x="1881189" y="4572000"/>
            <a:ext cx="7972425" cy="2597150"/>
          </a:xfrm>
        </p:spPr>
        <p:txBody>
          <a:bodyPr rtlCol="0">
            <a:normAutofit fontScale="62500" lnSpcReduction="20000"/>
          </a:bodyPr>
          <a:lstStyle/>
          <a:p>
            <a:pPr>
              <a:buNone/>
              <a:defRPr/>
            </a:pPr>
            <a:endParaRPr lang="pt-BR" sz="2000" dirty="0"/>
          </a:p>
        </p:txBody>
      </p:sp>
      <p:pic>
        <p:nvPicPr>
          <p:cNvPr id="9220" name="Picture 3">
            <a:extLst>
              <a:ext uri="{FF2B5EF4-FFF2-40B4-BE49-F238E27FC236}">
                <a16:creationId xmlns:a16="http://schemas.microsoft.com/office/drawing/2014/main" id="{4EFE8CE0-E14A-4E82-B089-4605BEE7E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564" y="428625"/>
            <a:ext cx="6929437"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ço Reservado para Conteúdo 7">
            <a:extLst>
              <a:ext uri="{FF2B5EF4-FFF2-40B4-BE49-F238E27FC236}">
                <a16:creationId xmlns:a16="http://schemas.microsoft.com/office/drawing/2014/main" id="{1FFC3ADE-BB76-475C-9F53-A6B816CC79CC}"/>
              </a:ext>
            </a:extLst>
          </p:cNvPr>
          <p:cNvSpPr>
            <a:spLocks noGrp="1"/>
          </p:cNvSpPr>
          <p:nvPr>
            <p:ph sz="half" idx="1"/>
          </p:nvPr>
        </p:nvSpPr>
        <p:spPr>
          <a:xfrm>
            <a:off x="1952626" y="5214938"/>
            <a:ext cx="8329613" cy="1339850"/>
          </a:xfrm>
        </p:spPr>
        <p:txBody>
          <a:bodyPr rtlCol="0">
            <a:normAutofit fontScale="62500" lnSpcReduction="20000"/>
          </a:bodyPr>
          <a:lstStyle/>
          <a:p>
            <a:pPr>
              <a:buNone/>
              <a:defRPr/>
            </a:pPr>
            <a:r>
              <a:rPr lang="pt-BR" dirty="0"/>
              <a:t>	No sistema de perspectiva, os tamanhos maiores correspondem ao primeiro plano  do espaço em profundidade. Este plano frontal irá servir de referencial para com ele compararmos as diminuições que ocorrem nas superposições de planos semelhantes, permitindo-nos avaliar, ou, se quisermos até mesmo medir a extensão dos recuos proporcionais que articulam a profundidade</a:t>
            </a:r>
          </a:p>
          <a:p>
            <a:pPr>
              <a:defRPr/>
            </a:pPr>
            <a:endParaRPr lang="pt-B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a:extLst>
              <a:ext uri="{FF2B5EF4-FFF2-40B4-BE49-F238E27FC236}">
                <a16:creationId xmlns:a16="http://schemas.microsoft.com/office/drawing/2014/main" id="{024B8C5F-3EF8-4667-8CA1-6039BB9FC22D}"/>
              </a:ext>
            </a:extLst>
          </p:cNvPr>
          <p:cNvSpPr>
            <a:spLocks noGrp="1"/>
          </p:cNvSpPr>
          <p:nvPr>
            <p:ph type="title"/>
          </p:nvPr>
        </p:nvSpPr>
        <p:spPr/>
        <p:txBody>
          <a:bodyPr/>
          <a:lstStyle/>
          <a:p>
            <a:pPr eaLnBrk="1" hangingPunct="1"/>
            <a:endParaRPr lang="pt-BR" altLang="pt-BR"/>
          </a:p>
        </p:txBody>
      </p:sp>
      <p:sp>
        <p:nvSpPr>
          <p:cNvPr id="3" name="Espaço Reservado para Conteúdo 2">
            <a:extLst>
              <a:ext uri="{FF2B5EF4-FFF2-40B4-BE49-F238E27FC236}">
                <a16:creationId xmlns:a16="http://schemas.microsoft.com/office/drawing/2014/main" id="{D6118804-FA5D-40F8-8F0A-CEC5A3DF3236}"/>
              </a:ext>
            </a:extLst>
          </p:cNvPr>
          <p:cNvSpPr>
            <a:spLocks noGrp="1"/>
          </p:cNvSpPr>
          <p:nvPr>
            <p:ph sz="half" idx="1"/>
          </p:nvPr>
        </p:nvSpPr>
        <p:spPr/>
        <p:txBody>
          <a:bodyPr rtlCol="0">
            <a:normAutofit fontScale="77500" lnSpcReduction="20000"/>
          </a:bodyPr>
          <a:lstStyle/>
          <a:p>
            <a:pPr>
              <a:buNone/>
              <a:defRPr/>
            </a:pPr>
            <a:r>
              <a:rPr lang="pt-BR" dirty="0"/>
              <a:t>	Porém, método é uma coisa. Forma é outra. A forma é expressiva, o método não é. Como procedimento meramente técnico, em si neutro, além de também programável, o método leva a uma ação mecânica, ao passo que o nível da forma envolve essencialmente ações de caráter criativo e não-mecânico. Ao se incorporarem motivações afetivas e qualificações, cuja gênese está nas vivências da pessoa e em seus íntimos valores existenciais, as formas sempre vêm impregnadas de conteúdos expressivos.</a:t>
            </a:r>
          </a:p>
        </p:txBody>
      </p:sp>
      <p:sp>
        <p:nvSpPr>
          <p:cNvPr id="4" name="Espaço Reservado para Conteúdo 3">
            <a:extLst>
              <a:ext uri="{FF2B5EF4-FFF2-40B4-BE49-F238E27FC236}">
                <a16:creationId xmlns:a16="http://schemas.microsoft.com/office/drawing/2014/main" id="{7176A6DB-10D1-4731-836D-DDF2AA816591}"/>
              </a:ext>
            </a:extLst>
          </p:cNvPr>
          <p:cNvSpPr>
            <a:spLocks noGrp="1"/>
          </p:cNvSpPr>
          <p:nvPr>
            <p:ph sz="half" idx="2"/>
          </p:nvPr>
        </p:nvSpPr>
        <p:spPr>
          <a:xfrm>
            <a:off x="6172200" y="1600200"/>
            <a:ext cx="4038600" cy="1614488"/>
          </a:xfrm>
        </p:spPr>
        <p:txBody>
          <a:bodyPr rtlCol="0">
            <a:normAutofit fontScale="77500" lnSpcReduction="20000"/>
          </a:bodyPr>
          <a:lstStyle/>
          <a:p>
            <a:pPr>
              <a:buNone/>
              <a:defRPr/>
            </a:pPr>
            <a:r>
              <a:rPr lang="pt-BR" dirty="0"/>
              <a:t>	O ponto a ser destacado aqui é a perspectiva ter nascido como forma e não como método já codificado. Nasceu como forma expressiva</a:t>
            </a:r>
          </a:p>
        </p:txBody>
      </p:sp>
      <p:pic>
        <p:nvPicPr>
          <p:cNvPr id="10245" name="Picture 2">
            <a:extLst>
              <a:ext uri="{FF2B5EF4-FFF2-40B4-BE49-F238E27FC236}">
                <a16:creationId xmlns:a16="http://schemas.microsoft.com/office/drawing/2014/main" id="{57193250-03C1-487A-9206-F08BEE5B6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4" y="3000375"/>
            <a:ext cx="3208337"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1">
            <a:extLst>
              <a:ext uri="{FF2B5EF4-FFF2-40B4-BE49-F238E27FC236}">
                <a16:creationId xmlns:a16="http://schemas.microsoft.com/office/drawing/2014/main" id="{A84A28B2-852F-4B0B-9F4B-236B6088EE10}"/>
              </a:ext>
            </a:extLst>
          </p:cNvPr>
          <p:cNvSpPr>
            <a:spLocks noGrp="1"/>
          </p:cNvSpPr>
          <p:nvPr>
            <p:ph type="title"/>
          </p:nvPr>
        </p:nvSpPr>
        <p:spPr/>
        <p:txBody>
          <a:bodyPr/>
          <a:lstStyle/>
          <a:p>
            <a:pPr eaLnBrk="1" hangingPunct="1"/>
            <a:endParaRPr lang="pt-BR" altLang="pt-BR"/>
          </a:p>
        </p:txBody>
      </p:sp>
      <p:sp>
        <p:nvSpPr>
          <p:cNvPr id="4" name="Espaço Reservado para Conteúdo 3">
            <a:extLst>
              <a:ext uri="{FF2B5EF4-FFF2-40B4-BE49-F238E27FC236}">
                <a16:creationId xmlns:a16="http://schemas.microsoft.com/office/drawing/2014/main" id="{2E66ACC0-DEF8-4FA0-9486-112F3BF2D762}"/>
              </a:ext>
            </a:extLst>
          </p:cNvPr>
          <p:cNvSpPr>
            <a:spLocks noGrp="1"/>
          </p:cNvSpPr>
          <p:nvPr>
            <p:ph sz="half" idx="2"/>
          </p:nvPr>
        </p:nvSpPr>
        <p:spPr>
          <a:xfrm>
            <a:off x="1524000" y="357188"/>
            <a:ext cx="9144000" cy="2857500"/>
          </a:xfrm>
        </p:spPr>
        <p:txBody>
          <a:bodyPr rtlCol="0">
            <a:normAutofit fontScale="47500" lnSpcReduction="20000"/>
          </a:bodyPr>
          <a:lstStyle/>
          <a:p>
            <a:pPr>
              <a:buNone/>
              <a:defRPr/>
            </a:pPr>
            <a:r>
              <a:rPr lang="pt-BR" dirty="0"/>
              <a:t>	</a:t>
            </a:r>
            <a:r>
              <a:rPr lang="pt-BR" sz="3800" dirty="0"/>
              <a:t>Na forma da perspectiva,a espacialidade é configurada por três eixos: altura, largura e profundidade. Vindo de todos os lados da imagem, as seqüências de superposições que recuam ao fundo são articuladas uma atrás da outra,  uma após a outra, diminuindo sistematicamente, uniformemente. Com cada superfície se estabelece um pequeno intervalo. Note-se que os intervalos de espaço identificam também intervalos de tempo. Quanto mais o espaço se aprofunda, tanto mais ele parece comprimir e condensar-se. E concomitantemente encurtam os intervalos temporais, até por fim atingirem o ponto de fuga no horizonte, para onde todos os eixos convergem e onde cessa por completo a movimentação da imagem. Ponto terminal dos movimentos visuais, ele também é ponto terminal do espaço-tempo, indicando sua máxima expansão física possível. Assim , o ponto de fuga significa o limiar do finito. Ali se inicia o infinito</a:t>
            </a:r>
          </a:p>
        </p:txBody>
      </p:sp>
      <p:pic>
        <p:nvPicPr>
          <p:cNvPr id="11268" name="Picture 3">
            <a:extLst>
              <a:ext uri="{FF2B5EF4-FFF2-40B4-BE49-F238E27FC236}">
                <a16:creationId xmlns:a16="http://schemas.microsoft.com/office/drawing/2014/main" id="{B8E12820-CD61-4541-8DAB-CA57D27D3E0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24189" y="3074988"/>
            <a:ext cx="5972175" cy="3783012"/>
          </a:xfr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a:extLst>
              <a:ext uri="{FF2B5EF4-FFF2-40B4-BE49-F238E27FC236}">
                <a16:creationId xmlns:a16="http://schemas.microsoft.com/office/drawing/2014/main" id="{15F2FF5A-9BE7-46CE-8B39-8C1F29704634}"/>
              </a:ext>
            </a:extLst>
          </p:cNvPr>
          <p:cNvSpPr>
            <a:spLocks noGrp="1"/>
          </p:cNvSpPr>
          <p:nvPr>
            <p:ph type="title"/>
          </p:nvPr>
        </p:nvSpPr>
        <p:spPr/>
        <p:txBody>
          <a:bodyPr/>
          <a:lstStyle/>
          <a:p>
            <a:pPr eaLnBrk="1" hangingPunct="1"/>
            <a:endParaRPr lang="pt-BR" altLang="pt-BR"/>
          </a:p>
        </p:txBody>
      </p:sp>
      <p:sp>
        <p:nvSpPr>
          <p:cNvPr id="4" name="Espaço Reservado para Conteúdo 3">
            <a:extLst>
              <a:ext uri="{FF2B5EF4-FFF2-40B4-BE49-F238E27FC236}">
                <a16:creationId xmlns:a16="http://schemas.microsoft.com/office/drawing/2014/main" id="{26907A8D-801D-4D5A-8865-B7BFB6DEDEF3}"/>
              </a:ext>
            </a:extLst>
          </p:cNvPr>
          <p:cNvSpPr>
            <a:spLocks noGrp="1"/>
          </p:cNvSpPr>
          <p:nvPr>
            <p:ph sz="half" idx="2"/>
          </p:nvPr>
        </p:nvSpPr>
        <p:spPr/>
        <p:txBody>
          <a:bodyPr rtlCol="0">
            <a:normAutofit fontScale="85000" lnSpcReduction="20000"/>
          </a:bodyPr>
          <a:lstStyle/>
          <a:p>
            <a:pPr>
              <a:buNone/>
              <a:defRPr/>
            </a:pPr>
            <a:r>
              <a:rPr lang="pt-BR" dirty="0"/>
              <a:t>Na arte renascentista , a estatura do homem assinala o parâmetro das possíveis comparações e avaliações na imagem. É a partir dele que as diferenciações adquirem os significados de “grande ou pequeno”, “alto ou baixo”, “perto ou longe”. E é também no homem que o espaço e o tempo têm a a sua medida, pois é a partir de sua presença que começam a fluir, Foi esta a essência da visão do mundo do Renascimento, visão racionalista e materialista, tendo o ser humano como ulterior referencial de tudo o que se passa</a:t>
            </a:r>
          </a:p>
        </p:txBody>
      </p:sp>
      <p:pic>
        <p:nvPicPr>
          <p:cNvPr id="12292" name="Picture 2">
            <a:extLst>
              <a:ext uri="{FF2B5EF4-FFF2-40B4-BE49-F238E27FC236}">
                <a16:creationId xmlns:a16="http://schemas.microsoft.com/office/drawing/2014/main" id="{FBDD8E30-49D5-4219-A5D4-CECFB2AEF6A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76450" y="1600201"/>
            <a:ext cx="3848100" cy="4525963"/>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ítulo 1">
            <a:extLst>
              <a:ext uri="{FF2B5EF4-FFF2-40B4-BE49-F238E27FC236}">
                <a16:creationId xmlns:a16="http://schemas.microsoft.com/office/drawing/2014/main" id="{561626ED-2472-4F0A-AB5C-290B73677B16}"/>
              </a:ext>
            </a:extLst>
          </p:cNvPr>
          <p:cNvSpPr>
            <a:spLocks noGrp="1"/>
          </p:cNvSpPr>
          <p:nvPr>
            <p:ph type="title"/>
          </p:nvPr>
        </p:nvSpPr>
        <p:spPr/>
        <p:txBody>
          <a:bodyPr/>
          <a:lstStyle/>
          <a:p>
            <a:pPr eaLnBrk="1" hangingPunct="1"/>
            <a:r>
              <a:rPr lang="pt-BR" altLang="pt-BR" sz="3200"/>
              <a:t>Barroco</a:t>
            </a:r>
          </a:p>
        </p:txBody>
      </p:sp>
      <p:sp>
        <p:nvSpPr>
          <p:cNvPr id="28675" name="Espaço Reservado para Conteúdo 2">
            <a:extLst>
              <a:ext uri="{FF2B5EF4-FFF2-40B4-BE49-F238E27FC236}">
                <a16:creationId xmlns:a16="http://schemas.microsoft.com/office/drawing/2014/main" id="{2871BBE1-FB48-428E-9259-53C73C82E34C}"/>
              </a:ext>
            </a:extLst>
          </p:cNvPr>
          <p:cNvSpPr>
            <a:spLocks noGrp="1"/>
          </p:cNvSpPr>
          <p:nvPr>
            <p:ph sz="half" idx="1"/>
          </p:nvPr>
        </p:nvSpPr>
        <p:spPr>
          <a:xfrm>
            <a:off x="1981200" y="1000126"/>
            <a:ext cx="3829050" cy="5572125"/>
          </a:xfrm>
        </p:spPr>
        <p:txBody>
          <a:bodyPr/>
          <a:lstStyle/>
          <a:p>
            <a:pPr eaLnBrk="1" hangingPunct="1">
              <a:buFont typeface="Arial" panose="020B0604020202020204" pitchFamily="34" charset="0"/>
              <a:buNone/>
            </a:pPr>
            <a:r>
              <a:rPr lang="pt-BR" altLang="pt-BR"/>
              <a:t>	</a:t>
            </a:r>
            <a:r>
              <a:rPr lang="pt-BR" altLang="pt-BR" sz="2400"/>
              <a:t>Ao predominar a diagonalidade nas composições barrocas, os volumes e suas superposições são formulados em movimentos muito acelerados. Daí resulta uma perda de peso visual, que leva a uma certa desmaterialização e à crescente dinamização do espaço</a:t>
            </a:r>
          </a:p>
        </p:txBody>
      </p:sp>
      <p:pic>
        <p:nvPicPr>
          <p:cNvPr id="28676" name="Picture 2">
            <a:extLst>
              <a:ext uri="{FF2B5EF4-FFF2-40B4-BE49-F238E27FC236}">
                <a16:creationId xmlns:a16="http://schemas.microsoft.com/office/drawing/2014/main" id="{261DAEB8-82C4-4D1C-A9D4-77DB8F221A1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00738" y="1571626"/>
            <a:ext cx="3719512" cy="3719513"/>
          </a:xfr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a:extLst>
              <a:ext uri="{FF2B5EF4-FFF2-40B4-BE49-F238E27FC236}">
                <a16:creationId xmlns:a16="http://schemas.microsoft.com/office/drawing/2014/main" id="{C1A1C707-EAE2-473F-8255-E19F3C32DAF4}"/>
              </a:ext>
            </a:extLst>
          </p:cNvPr>
          <p:cNvSpPr>
            <a:spLocks noGrp="1"/>
          </p:cNvSpPr>
          <p:nvPr>
            <p:ph type="title"/>
          </p:nvPr>
        </p:nvSpPr>
        <p:spPr/>
        <p:txBody>
          <a:bodyPr/>
          <a:lstStyle/>
          <a:p>
            <a:endParaRPr lang="en-US" altLang="pt-BR"/>
          </a:p>
        </p:txBody>
      </p:sp>
      <p:pic>
        <p:nvPicPr>
          <p:cNvPr id="15363" name="Picture 2">
            <a:extLst>
              <a:ext uri="{FF2B5EF4-FFF2-40B4-BE49-F238E27FC236}">
                <a16:creationId xmlns:a16="http://schemas.microsoft.com/office/drawing/2014/main" id="{94D233BA-AA37-446C-B6E7-B9A754D81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357189"/>
            <a:ext cx="51244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a:extLst>
              <a:ext uri="{FF2B5EF4-FFF2-40B4-BE49-F238E27FC236}">
                <a16:creationId xmlns:a16="http://schemas.microsoft.com/office/drawing/2014/main" id="{210837F4-550E-469F-9438-06ACDF09F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814" y="3481389"/>
            <a:ext cx="4333875"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ítulo 1">
            <a:extLst>
              <a:ext uri="{FF2B5EF4-FFF2-40B4-BE49-F238E27FC236}">
                <a16:creationId xmlns:a16="http://schemas.microsoft.com/office/drawing/2014/main" id="{3ED3BF95-814B-4947-B21C-57D750EE5BD6}"/>
              </a:ext>
            </a:extLst>
          </p:cNvPr>
          <p:cNvSpPr>
            <a:spLocks noGrp="1"/>
          </p:cNvSpPr>
          <p:nvPr>
            <p:ph type="title"/>
          </p:nvPr>
        </p:nvSpPr>
        <p:spPr/>
        <p:txBody>
          <a:bodyPr/>
          <a:lstStyle/>
          <a:p>
            <a:pPr eaLnBrk="1" hangingPunct="1"/>
            <a:endParaRPr lang="en-US" altLang="pt-BR"/>
          </a:p>
        </p:txBody>
      </p:sp>
      <p:sp>
        <p:nvSpPr>
          <p:cNvPr id="4" name="Espaço Reservado para Conteúdo 3">
            <a:extLst>
              <a:ext uri="{FF2B5EF4-FFF2-40B4-BE49-F238E27FC236}">
                <a16:creationId xmlns:a16="http://schemas.microsoft.com/office/drawing/2014/main" id="{2C1562D3-7E5C-4259-8DFE-3AA09D1FFAB3}"/>
              </a:ext>
            </a:extLst>
          </p:cNvPr>
          <p:cNvSpPr>
            <a:spLocks noGrp="1"/>
          </p:cNvSpPr>
          <p:nvPr>
            <p:ph sz="half" idx="2"/>
          </p:nvPr>
        </p:nvSpPr>
        <p:spPr>
          <a:xfrm>
            <a:off x="1881189" y="3857626"/>
            <a:ext cx="4681537" cy="3000375"/>
          </a:xfrm>
        </p:spPr>
        <p:txBody>
          <a:bodyPr rtlCol="0">
            <a:normAutofit fontScale="62500" lnSpcReduction="20000"/>
          </a:bodyPr>
          <a:lstStyle/>
          <a:p>
            <a:pPr>
              <a:buNone/>
              <a:defRPr/>
            </a:pPr>
            <a:r>
              <a:rPr lang="pt-BR" dirty="0"/>
              <a:t>	Aparentemente, os animais continham um duplo significado: ao mesmo tempo que era necessário matá-los para sobreviver, eles também representavam figuras ancestrais dos homens. </a:t>
            </a:r>
          </a:p>
          <a:p>
            <a:pPr>
              <a:buNone/>
              <a:defRPr/>
            </a:pPr>
            <a:r>
              <a:rPr lang="pt-BR" dirty="0"/>
              <a:t>	Vemos os animais representados em seu momento de maior vitalidade e tensão. A tensão é muito grande, o corpo maciço expandido, a cabeça encolhida, o olhar fixo. </a:t>
            </a:r>
          </a:p>
          <a:p>
            <a:pPr>
              <a:buNone/>
              <a:defRPr/>
            </a:pPr>
            <a:r>
              <a:rPr lang="pt-BR" dirty="0"/>
              <a:t>	</a:t>
            </a:r>
          </a:p>
          <a:p>
            <a:pPr>
              <a:buNone/>
              <a:defRPr/>
            </a:pPr>
            <a:r>
              <a:rPr lang="pt-BR" dirty="0"/>
              <a:t>	Através das imagens o s homens poderiam dominar e possuir os animais.</a:t>
            </a:r>
          </a:p>
        </p:txBody>
      </p:sp>
      <p:pic>
        <p:nvPicPr>
          <p:cNvPr id="5124" name="Picture 2">
            <a:extLst>
              <a:ext uri="{FF2B5EF4-FFF2-40B4-BE49-F238E27FC236}">
                <a16:creationId xmlns:a16="http://schemas.microsoft.com/office/drawing/2014/main" id="{C5DAE469-B83F-4767-A88A-411F6AF471A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452688" y="500063"/>
            <a:ext cx="4038600" cy="2906712"/>
          </a:xfrm>
          <a:noFill/>
        </p:spPr>
      </p:pic>
      <p:pic>
        <p:nvPicPr>
          <p:cNvPr id="5125" name="Picture 3">
            <a:extLst>
              <a:ext uri="{FF2B5EF4-FFF2-40B4-BE49-F238E27FC236}">
                <a16:creationId xmlns:a16="http://schemas.microsoft.com/office/drawing/2014/main" id="{924A7C2B-737B-496C-BFF7-34040BFF8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1" y="500064"/>
            <a:ext cx="3471863"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1">
            <a:extLst>
              <a:ext uri="{FF2B5EF4-FFF2-40B4-BE49-F238E27FC236}">
                <a16:creationId xmlns:a16="http://schemas.microsoft.com/office/drawing/2014/main" id="{3C808D1D-6685-4D25-B1C1-0C1871F332BE}"/>
              </a:ext>
            </a:extLst>
          </p:cNvPr>
          <p:cNvSpPr>
            <a:spLocks noGrp="1"/>
          </p:cNvSpPr>
          <p:nvPr>
            <p:ph type="title"/>
          </p:nvPr>
        </p:nvSpPr>
        <p:spPr>
          <a:xfrm>
            <a:off x="2095500" y="285750"/>
            <a:ext cx="8229600" cy="1143000"/>
          </a:xfrm>
        </p:spPr>
        <p:txBody>
          <a:bodyPr>
            <a:normAutofit fontScale="90000"/>
          </a:bodyPr>
          <a:lstStyle/>
          <a:p>
            <a:pPr algn="l"/>
            <a:r>
              <a:rPr lang="pt-BR" altLang="pt-BR" sz="2000"/>
              <a:t>	Fra Angélico - 1442					</a:t>
            </a:r>
            <a:br>
              <a:rPr lang="pt-BR" altLang="pt-BR" sz="2000"/>
            </a:br>
            <a:br>
              <a:rPr lang="pt-BR" altLang="pt-BR" sz="2000"/>
            </a:br>
            <a:r>
              <a:rPr lang="pt-BR" altLang="pt-BR" sz="2000"/>
              <a:t>						</a:t>
            </a:r>
            <a:r>
              <a:rPr lang="pt-BR" altLang="pt-BR" sz="1800"/>
              <a:t>Caravaggio – Crucificação  						de  São  Pedro -1601</a:t>
            </a:r>
          </a:p>
        </p:txBody>
      </p:sp>
      <p:pic>
        <p:nvPicPr>
          <p:cNvPr id="16387" name="Picture 2">
            <a:extLst>
              <a:ext uri="{FF2B5EF4-FFF2-40B4-BE49-F238E27FC236}">
                <a16:creationId xmlns:a16="http://schemas.microsoft.com/office/drawing/2014/main" id="{1FB74B15-EDBA-4A7D-AAA2-A733F4B51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6" y="714376"/>
            <a:ext cx="296227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a:extLst>
              <a:ext uri="{FF2B5EF4-FFF2-40B4-BE49-F238E27FC236}">
                <a16:creationId xmlns:a16="http://schemas.microsoft.com/office/drawing/2014/main" id="{7D956F44-503F-4B54-9B64-A68E85022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814" y="1714500"/>
            <a:ext cx="35337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ítulo 1">
            <a:extLst>
              <a:ext uri="{FF2B5EF4-FFF2-40B4-BE49-F238E27FC236}">
                <a16:creationId xmlns:a16="http://schemas.microsoft.com/office/drawing/2014/main" id="{5C1DFEAE-2F87-4C7D-BFB7-8F5CAFCA080A}"/>
              </a:ext>
            </a:extLst>
          </p:cNvPr>
          <p:cNvSpPr>
            <a:spLocks noGrp="1"/>
          </p:cNvSpPr>
          <p:nvPr>
            <p:ph type="title"/>
          </p:nvPr>
        </p:nvSpPr>
        <p:spPr>
          <a:xfrm>
            <a:off x="1809750" y="285750"/>
            <a:ext cx="8229600" cy="1143000"/>
          </a:xfrm>
        </p:spPr>
        <p:txBody>
          <a:bodyPr/>
          <a:lstStyle/>
          <a:p>
            <a:pPr algn="l" eaLnBrk="1" hangingPunct="1"/>
            <a:r>
              <a:rPr lang="pt-BR" altLang="pt-BR" sz="3200"/>
              <a:t> 	</a:t>
            </a:r>
            <a:r>
              <a:rPr lang="pt-BR" altLang="pt-BR" sz="2000"/>
              <a:t>Tempietto, Roma, 1502			Santa Maria de la 						Salute, Veneza, 1631-87</a:t>
            </a:r>
          </a:p>
        </p:txBody>
      </p:sp>
      <p:pic>
        <p:nvPicPr>
          <p:cNvPr id="29699" name="Picture 2" descr="C:\Users\Ruy Sardinha Lopes\Pictures\Minhas figuras\renascimento\Bramante, Tempietto, Roma, 1502.jpg">
            <a:extLst>
              <a:ext uri="{FF2B5EF4-FFF2-40B4-BE49-F238E27FC236}">
                <a16:creationId xmlns:a16="http://schemas.microsoft.com/office/drawing/2014/main" id="{E831CCCF-57B6-459D-BBBE-4A76823638D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95564" y="1643063"/>
            <a:ext cx="3076575" cy="4291012"/>
          </a:xfrm>
          <a:noFill/>
        </p:spPr>
      </p:pic>
      <p:pic>
        <p:nvPicPr>
          <p:cNvPr id="29700" name="Picture 3" descr="C:\Users\Ruy Sardinha Lopes\Pictures\Minhas figuras\barroco\Ig. Santa maria da Saúde (Veneza).jpg">
            <a:extLst>
              <a:ext uri="{FF2B5EF4-FFF2-40B4-BE49-F238E27FC236}">
                <a16:creationId xmlns:a16="http://schemas.microsoft.com/office/drawing/2014/main" id="{A65008E5-6A73-459B-BAE6-3D8A85C358D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53214" y="1600201"/>
            <a:ext cx="3076575" cy="4525963"/>
          </a:xfr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ítulo 1">
            <a:extLst>
              <a:ext uri="{FF2B5EF4-FFF2-40B4-BE49-F238E27FC236}">
                <a16:creationId xmlns:a16="http://schemas.microsoft.com/office/drawing/2014/main" id="{18211DC4-D5C5-413D-88C4-BA9B86D59270}"/>
              </a:ext>
            </a:extLst>
          </p:cNvPr>
          <p:cNvSpPr>
            <a:spLocks noGrp="1"/>
          </p:cNvSpPr>
          <p:nvPr>
            <p:ph type="title"/>
          </p:nvPr>
        </p:nvSpPr>
        <p:spPr/>
        <p:txBody>
          <a:bodyPr/>
          <a:lstStyle/>
          <a:p>
            <a:endParaRPr lang="pt-BR" altLang="pt-BR"/>
          </a:p>
        </p:txBody>
      </p:sp>
      <p:sp>
        <p:nvSpPr>
          <p:cNvPr id="30723" name="Espaço Reservado para Conteúdo 2">
            <a:extLst>
              <a:ext uri="{FF2B5EF4-FFF2-40B4-BE49-F238E27FC236}">
                <a16:creationId xmlns:a16="http://schemas.microsoft.com/office/drawing/2014/main" id="{E9ACB745-114C-4CA6-A940-EA8B1CB51540}"/>
              </a:ext>
            </a:extLst>
          </p:cNvPr>
          <p:cNvSpPr>
            <a:spLocks noGrp="1"/>
          </p:cNvSpPr>
          <p:nvPr>
            <p:ph sz="half" idx="1"/>
          </p:nvPr>
        </p:nvSpPr>
        <p:spPr>
          <a:xfrm>
            <a:off x="5595939" y="285750"/>
            <a:ext cx="4643437" cy="3214688"/>
          </a:xfrm>
        </p:spPr>
        <p:txBody>
          <a:bodyPr/>
          <a:lstStyle/>
          <a:p>
            <a:pPr>
              <a:buFont typeface="Arial" panose="020B0604020202020204" pitchFamily="34" charset="0"/>
              <a:buNone/>
            </a:pPr>
            <a:r>
              <a:rPr lang="pt-BR" altLang="pt-BR"/>
              <a:t>	</a:t>
            </a:r>
            <a:r>
              <a:rPr lang="pt-BR" altLang="pt-BR" sz="2400"/>
              <a:t>Caracterizadas por pontos de fugas laterais e eixos diagonais, indicando a direção oblíqua da profundidade espacial, as perspectivas barrocas expressam uma visão de mundo mais em termos de mutabilidade do que estados de permanência</a:t>
            </a:r>
          </a:p>
        </p:txBody>
      </p:sp>
      <p:pic>
        <p:nvPicPr>
          <p:cNvPr id="30724" name="Picture 2">
            <a:extLst>
              <a:ext uri="{FF2B5EF4-FFF2-40B4-BE49-F238E27FC236}">
                <a16:creationId xmlns:a16="http://schemas.microsoft.com/office/drawing/2014/main" id="{7AF7402C-6AAD-446D-B080-94E4F650927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453313" y="3357563"/>
            <a:ext cx="2914650" cy="3333750"/>
          </a:xfrm>
          <a:noFill/>
        </p:spPr>
      </p:pic>
      <p:pic>
        <p:nvPicPr>
          <p:cNvPr id="30725" name="Picture 3">
            <a:extLst>
              <a:ext uri="{FF2B5EF4-FFF2-40B4-BE49-F238E27FC236}">
                <a16:creationId xmlns:a16="http://schemas.microsoft.com/office/drawing/2014/main" id="{81C0664B-518E-4304-BD89-F86FFFF1E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6" y="785813"/>
            <a:ext cx="3833813"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D76EEF2-C3A8-40B7-B390-F2AA6501CEA6}"/>
              </a:ext>
            </a:extLst>
          </p:cNvPr>
          <p:cNvSpPr>
            <a:spLocks noGrp="1" noChangeArrowheads="1"/>
          </p:cNvSpPr>
          <p:nvPr>
            <p:ph type="title"/>
          </p:nvPr>
        </p:nvSpPr>
        <p:spPr>
          <a:xfrm>
            <a:off x="2209800" y="0"/>
            <a:ext cx="7772400" cy="1143000"/>
          </a:xfrm>
        </p:spPr>
        <p:txBody>
          <a:bodyPr/>
          <a:lstStyle/>
          <a:p>
            <a:r>
              <a:rPr lang="pt-BR" altLang="pt-BR"/>
              <a:t>São Joao Nepomuceno</a:t>
            </a:r>
          </a:p>
        </p:txBody>
      </p:sp>
      <p:sp>
        <p:nvSpPr>
          <p:cNvPr id="31747" name="Rectangle 3">
            <a:extLst>
              <a:ext uri="{FF2B5EF4-FFF2-40B4-BE49-F238E27FC236}">
                <a16:creationId xmlns:a16="http://schemas.microsoft.com/office/drawing/2014/main" id="{60BCD462-0C0B-43B8-8E5C-D6A2A8AD9167}"/>
              </a:ext>
            </a:extLst>
          </p:cNvPr>
          <p:cNvSpPr>
            <a:spLocks noGrp="1" noChangeArrowheads="1"/>
          </p:cNvSpPr>
          <p:nvPr>
            <p:ph type="body" idx="1"/>
          </p:nvPr>
        </p:nvSpPr>
        <p:spPr/>
        <p:txBody>
          <a:bodyPr/>
          <a:lstStyle/>
          <a:p>
            <a:endParaRPr lang="pt-BR" altLang="pt-BR"/>
          </a:p>
        </p:txBody>
      </p:sp>
      <p:pic>
        <p:nvPicPr>
          <p:cNvPr id="31748" name="Picture 4" descr="E:\ruy\Sao Joao Nepomuceno.bmp">
            <a:extLst>
              <a:ext uri="{FF2B5EF4-FFF2-40B4-BE49-F238E27FC236}">
                <a16:creationId xmlns:a16="http://schemas.microsoft.com/office/drawing/2014/main" id="{F837C846-9FF5-4046-85CC-4C4896A39E1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689" y="790576"/>
            <a:ext cx="5953125"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ítulo 4">
            <a:extLst>
              <a:ext uri="{FF2B5EF4-FFF2-40B4-BE49-F238E27FC236}">
                <a16:creationId xmlns:a16="http://schemas.microsoft.com/office/drawing/2014/main" id="{C1D562D1-A140-4139-AEC7-1AE0E9CA7074}"/>
              </a:ext>
            </a:extLst>
          </p:cNvPr>
          <p:cNvSpPr>
            <a:spLocks noGrp="1"/>
          </p:cNvSpPr>
          <p:nvPr>
            <p:ph type="title"/>
          </p:nvPr>
        </p:nvSpPr>
        <p:spPr>
          <a:xfrm>
            <a:off x="1981200" y="274639"/>
            <a:ext cx="8229600" cy="1582737"/>
          </a:xfrm>
        </p:spPr>
        <p:txBody>
          <a:bodyPr/>
          <a:lstStyle/>
          <a:p>
            <a:pPr algn="just"/>
            <a:r>
              <a:rPr lang="pt-BR" altLang="pt-BR" sz="2000"/>
              <a:t>Em resumo: após um período de cristalização, expressando em sua forma uma grande estabilidade do espaço configurado, já em fins do século XVI a perspectiva passa por um processo de dinamização e crescente desestabilização. Ainda assim, até o início do século XIX seus princípios básicos continuam em vigor</a:t>
            </a:r>
          </a:p>
        </p:txBody>
      </p:sp>
      <p:pic>
        <p:nvPicPr>
          <p:cNvPr id="32771" name="Picture 2">
            <a:extLst>
              <a:ext uri="{FF2B5EF4-FFF2-40B4-BE49-F238E27FC236}">
                <a16:creationId xmlns:a16="http://schemas.microsoft.com/office/drawing/2014/main" id="{A8CE772B-C1E9-4040-B1E3-498068EC26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95688" y="1951039"/>
            <a:ext cx="4843462" cy="4325937"/>
          </a:xfr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a:extLst>
              <a:ext uri="{FF2B5EF4-FFF2-40B4-BE49-F238E27FC236}">
                <a16:creationId xmlns:a16="http://schemas.microsoft.com/office/drawing/2014/main" id="{58D06A86-B9BE-4154-90E0-76906E8F1AC8}"/>
              </a:ext>
            </a:extLst>
          </p:cNvPr>
          <p:cNvSpPr>
            <a:spLocks noGrp="1"/>
          </p:cNvSpPr>
          <p:nvPr>
            <p:ph type="title"/>
          </p:nvPr>
        </p:nvSpPr>
        <p:spPr/>
        <p:txBody>
          <a:bodyPr/>
          <a:lstStyle/>
          <a:p>
            <a:pPr eaLnBrk="1" hangingPunct="1"/>
            <a:r>
              <a:rPr lang="pt-BR" altLang="pt-BR" sz="2800"/>
              <a:t>Neolítico (aprox. 3.000 a.C.)</a:t>
            </a:r>
          </a:p>
        </p:txBody>
      </p:sp>
      <p:sp>
        <p:nvSpPr>
          <p:cNvPr id="6147" name="Espaço Reservado para Conteúdo 3">
            <a:extLst>
              <a:ext uri="{FF2B5EF4-FFF2-40B4-BE49-F238E27FC236}">
                <a16:creationId xmlns:a16="http://schemas.microsoft.com/office/drawing/2014/main" id="{B6F419CC-D254-4417-B6E5-83E05C6EE163}"/>
              </a:ext>
            </a:extLst>
          </p:cNvPr>
          <p:cNvSpPr>
            <a:spLocks noGrp="1"/>
          </p:cNvSpPr>
          <p:nvPr>
            <p:ph sz="half" idx="2"/>
          </p:nvPr>
        </p:nvSpPr>
        <p:spPr>
          <a:xfrm>
            <a:off x="6172200" y="1071563"/>
            <a:ext cx="4038600" cy="5429250"/>
          </a:xfrm>
        </p:spPr>
        <p:txBody>
          <a:bodyPr/>
          <a:lstStyle/>
          <a:p>
            <a:pPr eaLnBrk="1" hangingPunct="1">
              <a:buFont typeface="Arial" panose="020B0604020202020204" pitchFamily="34" charset="0"/>
              <a:buNone/>
            </a:pPr>
            <a:r>
              <a:rPr lang="pt-BR" altLang="pt-BR"/>
              <a:t>	</a:t>
            </a:r>
            <a:r>
              <a:rPr lang="pt-BR" altLang="pt-BR" sz="1800"/>
              <a:t>Ao observar seu feitio, ainda reconhecemos as marcas das mãos, o modo como os dedos moldaram a própria terra. Compreendemos de repente que, quando o artesão moldou o pote, dando certas subdivisões, tessituras, ornamentos ao volume bojudo e às beiras finas, dando uma ordenação às formas do pote, no fundo ele estava dando uma ordenação à si próprio.[...] Ao dar forma ao jarro, o homem encontra formas de compreensão de sua própria vida, ordenando-se e moldando-se espiritualmente.As formas de ordenação implicam um depoimento do artista/artesão sobre suas vivencias e sobre o sentido do ser</a:t>
            </a:r>
          </a:p>
        </p:txBody>
      </p:sp>
      <p:pic>
        <p:nvPicPr>
          <p:cNvPr id="6148" name="Picture 2">
            <a:extLst>
              <a:ext uri="{FF2B5EF4-FFF2-40B4-BE49-F238E27FC236}">
                <a16:creationId xmlns:a16="http://schemas.microsoft.com/office/drawing/2014/main" id="{BBB8480E-B8A0-4D5F-A2A4-52EF5A8148D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46238" y="1214439"/>
            <a:ext cx="4449762" cy="5005387"/>
          </a:xfr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ulo 1">
            <a:extLst>
              <a:ext uri="{FF2B5EF4-FFF2-40B4-BE49-F238E27FC236}">
                <a16:creationId xmlns:a16="http://schemas.microsoft.com/office/drawing/2014/main" id="{10D093E1-4089-49EA-B213-ADC30AD80EAF}"/>
              </a:ext>
            </a:extLst>
          </p:cNvPr>
          <p:cNvSpPr>
            <a:spLocks noGrp="1"/>
          </p:cNvSpPr>
          <p:nvPr>
            <p:ph type="title"/>
          </p:nvPr>
        </p:nvSpPr>
        <p:spPr/>
        <p:txBody>
          <a:bodyPr/>
          <a:lstStyle/>
          <a:p>
            <a:pPr eaLnBrk="1" hangingPunct="1"/>
            <a:endParaRPr lang="en-US" altLang="pt-BR"/>
          </a:p>
        </p:txBody>
      </p:sp>
      <p:sp>
        <p:nvSpPr>
          <p:cNvPr id="7171" name="Espaço Reservado para Conteúdo 3">
            <a:extLst>
              <a:ext uri="{FF2B5EF4-FFF2-40B4-BE49-F238E27FC236}">
                <a16:creationId xmlns:a16="http://schemas.microsoft.com/office/drawing/2014/main" id="{1B97AE58-8F28-4710-990D-E4F670713E88}"/>
              </a:ext>
            </a:extLst>
          </p:cNvPr>
          <p:cNvSpPr>
            <a:spLocks noGrp="1"/>
          </p:cNvSpPr>
          <p:nvPr>
            <p:ph sz="half" idx="2"/>
          </p:nvPr>
        </p:nvSpPr>
        <p:spPr/>
        <p:txBody>
          <a:bodyPr/>
          <a:lstStyle/>
          <a:p>
            <a:pPr eaLnBrk="1" hangingPunct="1">
              <a:buFont typeface="Arial" panose="020B0604020202020204" pitchFamily="34" charset="0"/>
              <a:buNone/>
            </a:pPr>
            <a:r>
              <a:rPr lang="pt-BR" altLang="pt-BR"/>
              <a:t>	</a:t>
            </a:r>
            <a:r>
              <a:rPr lang="pt-BR" altLang="pt-BR" sz="2000"/>
              <a:t>Olhando para as esculturas monolíticas, de divindades ou de faraós divinizados e idealizados com traços de eterna juventude e força física, vendo as figuras inteiramente imóveis, com os baços colados ao corpo, cilindros onde não existe uma única abertura – percebemos algo sobre o sentido de imortalidade na permanência da matéria, a eternidade do presente que caracteriza sua visão de mundo e, conseqüentemente o estilo da arte egípcia</a:t>
            </a:r>
          </a:p>
        </p:txBody>
      </p:sp>
      <p:pic>
        <p:nvPicPr>
          <p:cNvPr id="7172" name="Picture 2">
            <a:extLst>
              <a:ext uri="{FF2B5EF4-FFF2-40B4-BE49-F238E27FC236}">
                <a16:creationId xmlns:a16="http://schemas.microsoft.com/office/drawing/2014/main" id="{DB2D02E5-BED9-4C84-9C66-FB35A11D7DF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5964" y="1600201"/>
            <a:ext cx="4029075" cy="4525963"/>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a:extLst>
              <a:ext uri="{FF2B5EF4-FFF2-40B4-BE49-F238E27FC236}">
                <a16:creationId xmlns:a16="http://schemas.microsoft.com/office/drawing/2014/main" id="{31F5D583-0B50-4161-8D56-89E920A411D3}"/>
              </a:ext>
            </a:extLst>
          </p:cNvPr>
          <p:cNvSpPr>
            <a:spLocks noGrp="1"/>
          </p:cNvSpPr>
          <p:nvPr>
            <p:ph type="title"/>
          </p:nvPr>
        </p:nvSpPr>
        <p:spPr>
          <a:xfrm>
            <a:off x="1809750" y="5143500"/>
            <a:ext cx="8229600" cy="1714500"/>
          </a:xfrm>
        </p:spPr>
        <p:txBody>
          <a:bodyPr/>
          <a:lstStyle/>
          <a:p>
            <a:pPr algn="l" eaLnBrk="1" hangingPunct="1"/>
            <a:br>
              <a:rPr lang="pt-BR" altLang="pt-BR" sz="1200"/>
            </a:br>
            <a:r>
              <a:rPr lang="pt-BR" altLang="pt-BR" sz="1200"/>
              <a:t>A </a:t>
            </a:r>
            <a:r>
              <a:rPr lang="pt-BR" altLang="pt-BR" sz="1200" b="1"/>
              <a:t>civilização cicládica</a:t>
            </a:r>
            <a:r>
              <a:rPr lang="pt-BR" altLang="pt-BR" sz="1200"/>
              <a:t> foi um cultura do começo da </a:t>
            </a:r>
            <a:r>
              <a:rPr lang="pt-BR" altLang="pt-BR" sz="1200">
                <a:hlinkClick r:id="rId2" tooltip="Idade do &#10;Bronze"/>
              </a:rPr>
              <a:t>I</a:t>
            </a:r>
            <a:br>
              <a:rPr lang="pt-BR" altLang="pt-BR" sz="1200">
                <a:hlinkClick r:id="rId2" tooltip="Idade do &#10;Bronze"/>
              </a:rPr>
            </a:br>
            <a:r>
              <a:rPr lang="pt-BR" altLang="pt-BR" sz="1200"/>
              <a:t>Idade do Bronze nas Ilhas Cíclades no Mar Egeu, </a:t>
            </a:r>
            <a:br>
              <a:rPr lang="pt-BR" altLang="pt-BR" sz="1200"/>
            </a:br>
            <a:r>
              <a:rPr lang="pt-BR" altLang="pt-BR" sz="1200"/>
              <a:t>que durou aproximadamente de 3000 a.C. a 2000 a.C</a:t>
            </a:r>
            <a:br>
              <a:rPr lang="pt-BR" altLang="pt-BR" sz="1200"/>
            </a:br>
            <a:br>
              <a:rPr lang="pt-BR" altLang="pt-BR" sz="1200"/>
            </a:br>
            <a:r>
              <a:rPr lang="pt-BR" altLang="pt-BR" sz="1200"/>
              <a:t>							      Brancusi - 1912</a:t>
            </a:r>
          </a:p>
        </p:txBody>
      </p:sp>
      <p:sp>
        <p:nvSpPr>
          <p:cNvPr id="8195" name="Espaço Reservado para Conteúdo 2">
            <a:extLst>
              <a:ext uri="{FF2B5EF4-FFF2-40B4-BE49-F238E27FC236}">
                <a16:creationId xmlns:a16="http://schemas.microsoft.com/office/drawing/2014/main" id="{68EDCDE6-134F-4222-9D71-207CA6881B81}"/>
              </a:ext>
            </a:extLst>
          </p:cNvPr>
          <p:cNvSpPr>
            <a:spLocks noGrp="1"/>
          </p:cNvSpPr>
          <p:nvPr>
            <p:ph sz="half" idx="1"/>
          </p:nvPr>
        </p:nvSpPr>
        <p:spPr>
          <a:xfrm>
            <a:off x="5238751" y="642938"/>
            <a:ext cx="2424113" cy="6215062"/>
          </a:xfrm>
        </p:spPr>
        <p:txBody>
          <a:bodyPr/>
          <a:lstStyle/>
          <a:p>
            <a:pPr eaLnBrk="1" hangingPunct="1">
              <a:buFont typeface="Arial" panose="020B0604020202020204" pitchFamily="34" charset="0"/>
              <a:buNone/>
            </a:pPr>
            <a:r>
              <a:rPr lang="pt-BR" altLang="pt-BR"/>
              <a:t>	</a:t>
            </a:r>
            <a:r>
              <a:rPr lang="pt-BR" altLang="pt-BR" sz="2000"/>
              <a:t>Nesta estatueta cicládica acompanhamos a transição para a arte grega. Apesar da imobilidade, já há porém uma certa transparência, uma finura que não existia no Egito. Mostra também a redução ao essencial tanto da forma como da própria matéria com que lida o artista</a:t>
            </a:r>
          </a:p>
        </p:txBody>
      </p:sp>
      <p:pic>
        <p:nvPicPr>
          <p:cNvPr id="8196" name="Picture 2">
            <a:extLst>
              <a:ext uri="{FF2B5EF4-FFF2-40B4-BE49-F238E27FC236}">
                <a16:creationId xmlns:a16="http://schemas.microsoft.com/office/drawing/2014/main" id="{EF773366-76A9-4A71-B16C-34E4A08FEBC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809751" y="785813"/>
            <a:ext cx="3394075" cy="4525962"/>
          </a:xfrm>
          <a:noFill/>
        </p:spPr>
      </p:pic>
      <p:pic>
        <p:nvPicPr>
          <p:cNvPr id="8197" name="Picture 4">
            <a:extLst>
              <a:ext uri="{FF2B5EF4-FFF2-40B4-BE49-F238E27FC236}">
                <a16:creationId xmlns:a16="http://schemas.microsoft.com/office/drawing/2014/main" id="{2C4BB16E-8DA7-4A4C-BBD4-A6C9AB3A3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250" y="3571876"/>
            <a:ext cx="17716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a:extLst>
              <a:ext uri="{FF2B5EF4-FFF2-40B4-BE49-F238E27FC236}">
                <a16:creationId xmlns:a16="http://schemas.microsoft.com/office/drawing/2014/main" id="{2ED1A9BD-5774-444A-B929-0B806C31F2E6}"/>
              </a:ext>
            </a:extLst>
          </p:cNvPr>
          <p:cNvSpPr>
            <a:spLocks noGrp="1"/>
          </p:cNvSpPr>
          <p:nvPr>
            <p:ph type="title"/>
          </p:nvPr>
        </p:nvSpPr>
        <p:spPr/>
        <p:txBody>
          <a:bodyPr/>
          <a:lstStyle/>
          <a:p>
            <a:pPr eaLnBrk="1" hangingPunct="1"/>
            <a:endParaRPr lang="en-US" altLang="pt-BR"/>
          </a:p>
        </p:txBody>
      </p:sp>
      <p:sp>
        <p:nvSpPr>
          <p:cNvPr id="9219" name="Espaço Reservado para Conteúdo 2">
            <a:extLst>
              <a:ext uri="{FF2B5EF4-FFF2-40B4-BE49-F238E27FC236}">
                <a16:creationId xmlns:a16="http://schemas.microsoft.com/office/drawing/2014/main" id="{47A3CDFE-DB69-4D73-92B8-F55EEABB6640}"/>
              </a:ext>
            </a:extLst>
          </p:cNvPr>
          <p:cNvSpPr>
            <a:spLocks noGrp="1"/>
          </p:cNvSpPr>
          <p:nvPr>
            <p:ph sz="half" idx="1"/>
          </p:nvPr>
        </p:nvSpPr>
        <p:spPr>
          <a:xfrm>
            <a:off x="1981200" y="1143000"/>
            <a:ext cx="4038600" cy="5500688"/>
          </a:xfrm>
        </p:spPr>
        <p:txBody>
          <a:bodyPr/>
          <a:lstStyle/>
          <a:p>
            <a:pPr eaLnBrk="1" hangingPunct="1">
              <a:buFont typeface="Arial" panose="020B0604020202020204" pitchFamily="34" charset="0"/>
              <a:buNone/>
            </a:pPr>
            <a:r>
              <a:rPr lang="pt-BR" altLang="pt-BR"/>
              <a:t>	</a:t>
            </a:r>
            <a:r>
              <a:rPr lang="pt-BR" altLang="pt-BR" sz="2000"/>
              <a:t>Nesta figura, do século VII a.C., notamos tanto uma mobilidade como também uma tensão maior, é a tensão da energia contida: observem a postura ereta, os braços curtos, músculos como que encolhidos, coxas largas, os pés firmes, o peito contraído. Agora as figuras agem, colocam um pé na frente do outro, elas podem se movimentar no espaço; a própria musculatura do corpo começa a ser modelada. Os rostos começam a animar-se com um estranho sorriso</a:t>
            </a:r>
            <a:r>
              <a:rPr lang="pt-BR" altLang="pt-BR"/>
              <a:t>. </a:t>
            </a:r>
            <a:r>
              <a:rPr lang="pt-BR" altLang="pt-BR" sz="2000"/>
              <a:t>Parece um acordar da humanidade, que sorri para a vida.</a:t>
            </a:r>
          </a:p>
        </p:txBody>
      </p:sp>
      <p:pic>
        <p:nvPicPr>
          <p:cNvPr id="9220" name="Picture 2">
            <a:extLst>
              <a:ext uri="{FF2B5EF4-FFF2-40B4-BE49-F238E27FC236}">
                <a16:creationId xmlns:a16="http://schemas.microsoft.com/office/drawing/2014/main" id="{B96D75A2-9E20-4992-A1AD-C8E47C7DD88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953251" y="1214439"/>
            <a:ext cx="2443163" cy="5126037"/>
          </a:xfr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a:extLst>
              <a:ext uri="{FF2B5EF4-FFF2-40B4-BE49-F238E27FC236}">
                <a16:creationId xmlns:a16="http://schemas.microsoft.com/office/drawing/2014/main" id="{DAA59DAD-7E65-46CA-BBF5-A14DA0AF9938}"/>
              </a:ext>
            </a:extLst>
          </p:cNvPr>
          <p:cNvSpPr>
            <a:spLocks noGrp="1"/>
          </p:cNvSpPr>
          <p:nvPr>
            <p:ph type="title"/>
          </p:nvPr>
        </p:nvSpPr>
        <p:spPr/>
        <p:txBody>
          <a:bodyPr/>
          <a:lstStyle/>
          <a:p>
            <a:pPr eaLnBrk="1" hangingPunct="1"/>
            <a:endParaRPr lang="en-US" altLang="pt-BR"/>
          </a:p>
        </p:txBody>
      </p:sp>
      <p:sp>
        <p:nvSpPr>
          <p:cNvPr id="10243" name="Espaço Reservado para Conteúdo 3">
            <a:extLst>
              <a:ext uri="{FF2B5EF4-FFF2-40B4-BE49-F238E27FC236}">
                <a16:creationId xmlns:a16="http://schemas.microsoft.com/office/drawing/2014/main" id="{E0E529B5-F51F-457C-8C0D-90DA1F6DFAE2}"/>
              </a:ext>
            </a:extLst>
          </p:cNvPr>
          <p:cNvSpPr>
            <a:spLocks noGrp="1"/>
          </p:cNvSpPr>
          <p:nvPr>
            <p:ph sz="half" idx="2"/>
          </p:nvPr>
        </p:nvSpPr>
        <p:spPr>
          <a:xfrm>
            <a:off x="1881188" y="4357689"/>
            <a:ext cx="8329612" cy="2071687"/>
          </a:xfrm>
        </p:spPr>
        <p:txBody>
          <a:bodyPr/>
          <a:lstStyle/>
          <a:p>
            <a:pPr eaLnBrk="1" hangingPunct="1">
              <a:buFont typeface="Arial" panose="020B0604020202020204" pitchFamily="34" charset="0"/>
              <a:buNone/>
            </a:pPr>
            <a:r>
              <a:rPr lang="pt-BR" altLang="pt-BR"/>
              <a:t>	</a:t>
            </a:r>
            <a:r>
              <a:rPr lang="pt-BR" altLang="pt-BR" sz="2000"/>
              <a:t>Nesta figura de bronze tudo já é movimento.  A figura está pousada apenas na ponta de um pé e no calcanhar do outro pé – em equilíbrio perfeito. É uma das maravilhas do mundo, toda ela uma síntese de mobilidade e equilíbrio. Com seus braços abertos, a figura domina o espaço vazio, circunscrevendo-o como se fosse um circulo cósmico em que o homem se insere.</a:t>
            </a:r>
          </a:p>
        </p:txBody>
      </p:sp>
      <p:pic>
        <p:nvPicPr>
          <p:cNvPr id="10244" name="Picture 3">
            <a:extLst>
              <a:ext uri="{FF2B5EF4-FFF2-40B4-BE49-F238E27FC236}">
                <a16:creationId xmlns:a16="http://schemas.microsoft.com/office/drawing/2014/main" id="{7F331017-F2D9-4FA0-A217-4696B354029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667125" y="500064"/>
            <a:ext cx="4038600" cy="3756025"/>
          </a:xfrm>
          <a:noFill/>
        </p:spPr>
      </p:pic>
    </p:spTree>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374</Words>
  <Application>Microsoft Office PowerPoint</Application>
  <PresentationFormat>Widescreen</PresentationFormat>
  <Paragraphs>63</Paragraphs>
  <Slides>44</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44</vt:i4>
      </vt:variant>
    </vt:vector>
  </HeadingPairs>
  <TitlesOfParts>
    <vt:vector size="49" baseType="lpstr">
      <vt:lpstr>Arial</vt:lpstr>
      <vt:lpstr>Arial Unicode MS</vt:lpstr>
      <vt:lpstr>Calibri</vt:lpstr>
      <vt:lpstr>Calibri Light</vt:lpstr>
      <vt:lpstr>Tema do Office</vt:lpstr>
      <vt:lpstr>Apresentação do PowerPoint</vt:lpstr>
      <vt:lpstr>Apresentação do PowerPoint</vt:lpstr>
      <vt:lpstr>Apresentação do PowerPoint</vt:lpstr>
      <vt:lpstr>Apresentação do PowerPoint</vt:lpstr>
      <vt:lpstr>Neolítico (aprox. 3.000 a.C.)</vt:lpstr>
      <vt:lpstr>Apresentação do PowerPoint</vt:lpstr>
      <vt:lpstr> A civilização cicládica foi um cultura do começo da I Idade do Bronze nas Ilhas Cíclades no Mar Egeu,  que durou aproximadamente de 3000 a.C. a 2000 a.C               Brancusi - 1912</vt:lpstr>
      <vt:lpstr>Apresentação do PowerPoint</vt:lpstr>
      <vt:lpstr>Apresentação do PowerPoint</vt:lpstr>
      <vt:lpstr>Apresentação do PowerPoint</vt:lpstr>
      <vt:lpstr>Apresentação do PowerPoint</vt:lpstr>
      <vt:lpstr>Idade Média</vt:lpstr>
      <vt:lpstr>Apresentação do PowerPoint</vt:lpstr>
      <vt:lpstr>Apresentação do PowerPoint</vt:lpstr>
      <vt:lpstr>Apresentação do PowerPoint</vt:lpstr>
      <vt:lpstr>Virgem com o Menino - Masaccio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D.H. Anthony</vt:lpstr>
      <vt:lpstr>A quantificação da natureza</vt:lpstr>
      <vt:lpstr>Apresentação do PowerPoint</vt:lpstr>
      <vt:lpstr>Apresentação do PowerPoint</vt:lpstr>
      <vt:lpstr>Apresentação do PowerPoint</vt:lpstr>
      <vt:lpstr>Duccio – Última Ceia          Pietro Lorenzetti – Chegada de      Cristo a Jerusalém       </vt:lpstr>
      <vt:lpstr>Apresentação do PowerPoint</vt:lpstr>
      <vt:lpstr>Diagonalidade</vt:lpstr>
      <vt:lpstr>Apresentação do PowerPoint</vt:lpstr>
      <vt:lpstr>Apresentação do PowerPoint</vt:lpstr>
      <vt:lpstr>Apresentação do PowerPoint</vt:lpstr>
      <vt:lpstr>Apresentação do PowerPoint</vt:lpstr>
      <vt:lpstr>Apresentação do PowerPoint</vt:lpstr>
      <vt:lpstr>Barroco</vt:lpstr>
      <vt:lpstr>Apresentação do PowerPoint</vt:lpstr>
      <vt:lpstr> Fra Angélico - 1442             Caravaggio – Crucificação        de  São  Pedro -1601</vt:lpstr>
      <vt:lpstr>  Tempietto, Roma, 1502   Santa Maria de la       Salute, Veneza, 1631-87</vt:lpstr>
      <vt:lpstr>Apresentação do PowerPoint</vt:lpstr>
      <vt:lpstr>São Joao Nepomuceno</vt:lpstr>
      <vt:lpstr>Em resumo: após um período de cristalização, expressando em sua forma uma grande estabilidade do espaço configurado, já em fins do século XVI a perspectiva passa por um processo de dinamização e crescente desestabilização. Ainda assim, até o início do século XIX seus princípios básicos continuam em vigor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 l</dc:creator>
  <cp:lastModifiedBy>r l</cp:lastModifiedBy>
  <cp:revision>4</cp:revision>
  <dcterms:created xsi:type="dcterms:W3CDTF">2019-05-29T11:49:28Z</dcterms:created>
  <dcterms:modified xsi:type="dcterms:W3CDTF">2019-05-29T12:16:33Z</dcterms:modified>
</cp:coreProperties>
</file>