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9" r:id="rId21"/>
    <p:sldId id="275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90" r:id="rId31"/>
    <p:sldId id="287" r:id="rId32"/>
    <p:sldId id="291" r:id="rId33"/>
    <p:sldId id="292" r:id="rId34"/>
    <p:sldId id="294" r:id="rId35"/>
    <p:sldId id="295" r:id="rId36"/>
    <p:sldId id="293" r:id="rId37"/>
    <p:sldId id="296" r:id="rId38"/>
    <p:sldId id="297" r:id="rId39"/>
    <p:sldId id="298" r:id="rId40"/>
    <p:sldId id="299" r:id="rId41"/>
    <p:sldId id="288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1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46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5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5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7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84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2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3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0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64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39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CF37A-6AFE-42FD-9F1D-DA422BE10D6C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B3372-8F67-49F6-A3DE-2AB57E583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26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/index.php?title=Read_v_Lyons&amp;action=edit&amp;redlink=1" TargetMode="External"/><Relationship Id="rId2" Type="http://schemas.openxmlformats.org/officeDocument/2006/relationships/hyperlink" Target="https://en.wikipedia.org/wiki/Rylands_v_Fletche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ylands_v_Fletch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Read_v_Lyons&amp;action=edit&amp;redlink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i="1" dirty="0" smtClean="0"/>
              <a:t>Common </a:t>
            </a:r>
            <a:r>
              <a:rPr lang="pt-BR" b="1" i="1" dirty="0" err="1" smtClean="0"/>
              <a:t>law</a:t>
            </a:r>
            <a:endParaRPr lang="pt-BR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1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sujeitos do </a:t>
            </a:r>
            <a:r>
              <a:rPr lang="pt-BR" dirty="0" err="1"/>
              <a:t>trust</a:t>
            </a:r>
            <a:endParaRPr lang="pt-BR" dirty="0"/>
          </a:p>
          <a:p>
            <a:pPr lvl="2"/>
            <a:r>
              <a:rPr lang="en-US" dirty="0" err="1"/>
              <a:t>constituinte</a:t>
            </a:r>
            <a:r>
              <a:rPr lang="en-US" dirty="0"/>
              <a:t> do trust (settlor of the trust)</a:t>
            </a:r>
            <a:endParaRPr lang="pt-BR" dirty="0"/>
          </a:p>
          <a:p>
            <a:pPr lvl="2"/>
            <a:r>
              <a:rPr lang="pt-BR" dirty="0" err="1"/>
              <a:t>trustee</a:t>
            </a:r>
            <a:r>
              <a:rPr lang="pt-BR" dirty="0"/>
              <a:t> (pessoa encarregada da administração dos bens que são objeto do </a:t>
            </a:r>
            <a:r>
              <a:rPr lang="pt-BR" dirty="0" err="1"/>
              <a:t>trust</a:t>
            </a:r>
            <a:r>
              <a:rPr lang="pt-BR" dirty="0"/>
              <a:t> e que se torna sua proprietária)</a:t>
            </a:r>
          </a:p>
          <a:p>
            <a:pPr lvl="2"/>
            <a:r>
              <a:rPr lang="pt-BR" dirty="0"/>
              <a:t>beneficiário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437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dirty="0"/>
              <a:t> Poder do </a:t>
            </a:r>
            <a:r>
              <a:rPr lang="pt-BR" dirty="0" err="1"/>
              <a:t>trustee</a:t>
            </a:r>
            <a:r>
              <a:rPr lang="pt-BR" dirty="0"/>
              <a:t> na condição de proprietário</a:t>
            </a:r>
          </a:p>
          <a:p>
            <a:pPr lvl="2"/>
            <a:r>
              <a:rPr lang="pt-BR" u="sng" dirty="0"/>
              <a:t>primeiro momento</a:t>
            </a:r>
            <a:r>
              <a:rPr lang="pt-BR" dirty="0"/>
              <a:t>: ilimitado, isto é, o </a:t>
            </a:r>
            <a:r>
              <a:rPr lang="pt-BR" dirty="0" err="1"/>
              <a:t>trustee</a:t>
            </a:r>
            <a:r>
              <a:rPr lang="pt-BR" dirty="0"/>
              <a:t> poderia não cumprir com estipulado pelo constituinte do </a:t>
            </a:r>
            <a:r>
              <a:rPr lang="pt-BR" dirty="0" err="1"/>
              <a:t>trust</a:t>
            </a:r>
            <a:r>
              <a:rPr lang="pt-BR" dirty="0"/>
              <a:t>. A quebra de confiança é um problema moral e não jurídico</a:t>
            </a:r>
          </a:p>
          <a:p>
            <a:pPr lvl="2"/>
            <a:r>
              <a:rPr lang="pt-BR" u="sng" dirty="0"/>
              <a:t>segundo momento</a:t>
            </a:r>
            <a:r>
              <a:rPr lang="pt-BR" dirty="0"/>
              <a:t>: interferência do Chanceler do Rei. </a:t>
            </a:r>
            <a:r>
              <a:rPr lang="pt-BR" dirty="0" err="1"/>
              <a:t>Equity</a:t>
            </a:r>
            <a:r>
              <a:rPr lang="pt-BR" dirty="0"/>
              <a:t>. Considerações de ordem moral: o administrador deve agir como um bom pai de família, segundo os princípios da boa fé. Com base na </a:t>
            </a:r>
            <a:r>
              <a:rPr lang="pt-BR" dirty="0" err="1"/>
              <a:t>equity</a:t>
            </a:r>
            <a:r>
              <a:rPr lang="pt-BR" dirty="0"/>
              <a:t>, e não na common </a:t>
            </a:r>
            <a:r>
              <a:rPr lang="pt-BR" dirty="0" err="1"/>
              <a:t>law</a:t>
            </a:r>
            <a:r>
              <a:rPr lang="pt-BR" dirty="0"/>
              <a:t>, o administrador foi obrigado pelo Chanceler do Rei a mudar sua conduta</a:t>
            </a:r>
          </a:p>
          <a:p>
            <a:pPr lvl="3"/>
            <a:r>
              <a:rPr lang="pt-BR" dirty="0"/>
              <a:t>o </a:t>
            </a:r>
            <a:r>
              <a:rPr lang="pt-BR" dirty="0" err="1"/>
              <a:t>trustee</a:t>
            </a:r>
            <a:r>
              <a:rPr lang="pt-BR" dirty="0"/>
              <a:t> continua proprietário, porém com encargos decorrente das estipulações do constituinte</a:t>
            </a:r>
          </a:p>
          <a:p>
            <a:pPr lvl="3"/>
            <a:r>
              <a:rPr lang="pt-BR" dirty="0"/>
              <a:t>se a propriedade for vendida, </a:t>
            </a:r>
          </a:p>
          <a:p>
            <a:pPr lvl="6"/>
            <a:r>
              <a:rPr lang="pt-BR" dirty="0"/>
              <a:t>o novo proprietário assume os encargos do </a:t>
            </a:r>
            <a:r>
              <a:rPr lang="pt-BR" dirty="0" err="1"/>
              <a:t>trust</a:t>
            </a:r>
            <a:r>
              <a:rPr lang="pt-BR" dirty="0"/>
              <a:t>, se o adquiriu a título gratuito ou se agiu de má-fé ao adquirir a </a:t>
            </a:r>
            <a:r>
              <a:rPr lang="pt-BR" dirty="0" smtClean="0"/>
              <a:t>propriedade</a:t>
            </a:r>
            <a:endParaRPr lang="pt-BR" dirty="0"/>
          </a:p>
          <a:p>
            <a:pPr lvl="6"/>
            <a:r>
              <a:rPr lang="pt-BR" dirty="0"/>
              <a:t>os rendimentos da venda substituem a propriedade vendida, e é deles que virão os benefícios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22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pt-BR" b="1" dirty="0"/>
              <a:t>Síntese</a:t>
            </a:r>
            <a:endParaRPr lang="pt-BR" dirty="0"/>
          </a:p>
          <a:p>
            <a:pPr lvl="2"/>
            <a:r>
              <a:rPr lang="pt-BR" dirty="0"/>
              <a:t>no </a:t>
            </a:r>
            <a:r>
              <a:rPr lang="pt-BR" dirty="0" err="1"/>
              <a:t>trust</a:t>
            </a:r>
            <a:r>
              <a:rPr lang="pt-BR" dirty="0"/>
              <a:t>, a pessoa que recebeu a coisa torna-se proprietária pura e simples, e o compromisso de gerir a propriedade em benefício de um terceiro e de lhe remeter os lucros não pode ser exigido na justiça. O Chanceler, com base na </a:t>
            </a:r>
            <a:r>
              <a:rPr lang="pt-BR" dirty="0" err="1"/>
              <a:t>equity</a:t>
            </a:r>
            <a:r>
              <a:rPr lang="pt-BR" dirty="0"/>
              <a:t>, dará efeito a esse compromisso.</a:t>
            </a:r>
          </a:p>
          <a:p>
            <a:pPr lvl="2"/>
            <a:r>
              <a:rPr lang="pt-BR" dirty="0"/>
              <a:t>O </a:t>
            </a:r>
            <a:r>
              <a:rPr lang="pt-BR" dirty="0" err="1"/>
              <a:t>trust</a:t>
            </a:r>
            <a:r>
              <a:rPr lang="pt-BR" dirty="0"/>
              <a:t> surge como desmembramento da propriedade em</a:t>
            </a:r>
          </a:p>
          <a:p>
            <a:pPr lvl="3"/>
            <a:r>
              <a:rPr lang="pt-BR" dirty="0"/>
              <a:t>a propriedade legal do </a:t>
            </a:r>
            <a:r>
              <a:rPr lang="pt-BR" dirty="0" err="1"/>
              <a:t>trustee</a:t>
            </a:r>
            <a:r>
              <a:rPr lang="pt-BR" dirty="0"/>
              <a:t> (fundada na common </a:t>
            </a:r>
            <a:r>
              <a:rPr lang="pt-BR" dirty="0" err="1"/>
              <a:t>law</a:t>
            </a:r>
            <a:r>
              <a:rPr lang="pt-BR" dirty="0"/>
              <a:t>) </a:t>
            </a:r>
          </a:p>
          <a:p>
            <a:pPr lvl="3"/>
            <a:r>
              <a:rPr lang="pt-BR" dirty="0"/>
              <a:t>a propriedade do beneficiário (fundada na </a:t>
            </a:r>
            <a:r>
              <a:rPr lang="pt-BR" dirty="0" err="1"/>
              <a:t>equity</a:t>
            </a:r>
            <a:r>
              <a:rPr lang="pt-BR" dirty="0"/>
              <a:t>) </a:t>
            </a:r>
          </a:p>
          <a:p>
            <a:pPr lvl="2"/>
            <a:r>
              <a:rPr lang="pt-BR" dirty="0"/>
              <a:t>Limites do </a:t>
            </a:r>
            <a:r>
              <a:rPr lang="pt-BR" dirty="0" err="1"/>
              <a:t>trustee</a:t>
            </a:r>
            <a:endParaRPr lang="pt-BR" dirty="0"/>
          </a:p>
          <a:p>
            <a:pPr lvl="3"/>
            <a:r>
              <a:rPr lang="pt-BR" dirty="0"/>
              <a:t>ato de constituição do </a:t>
            </a:r>
            <a:r>
              <a:rPr lang="pt-BR" dirty="0" err="1"/>
              <a:t>trust</a:t>
            </a:r>
            <a:endParaRPr lang="pt-BR" dirty="0"/>
          </a:p>
          <a:p>
            <a:pPr lvl="3"/>
            <a:r>
              <a:rPr lang="pt-BR" dirty="0"/>
              <a:t>regras de </a:t>
            </a:r>
            <a:r>
              <a:rPr lang="pt-BR" dirty="0" err="1"/>
              <a:t>equity</a:t>
            </a:r>
            <a:r>
              <a:rPr lang="pt-BR" dirty="0"/>
              <a:t> desenvolvidas pelo tribunal do Chanceler do Rei</a:t>
            </a:r>
          </a:p>
          <a:p>
            <a:pPr lvl="2"/>
            <a:r>
              <a:rPr lang="pt-BR" dirty="0"/>
              <a:t>Direitos do </a:t>
            </a:r>
            <a:r>
              <a:rPr lang="pt-BR" dirty="0" err="1"/>
              <a:t>trustee</a:t>
            </a:r>
            <a:r>
              <a:rPr lang="pt-BR" dirty="0"/>
              <a:t>: realizar atos de administração e de disposição</a:t>
            </a:r>
          </a:p>
          <a:p>
            <a:pPr lvl="2"/>
            <a:r>
              <a:rPr lang="pt-BR" dirty="0"/>
              <a:t>Proibições ao </a:t>
            </a:r>
            <a:r>
              <a:rPr lang="pt-BR" dirty="0" err="1"/>
              <a:t>trustee</a:t>
            </a:r>
            <a:r>
              <a:rPr lang="pt-BR" dirty="0"/>
              <a:t>:</a:t>
            </a:r>
          </a:p>
          <a:p>
            <a:pPr lvl="3"/>
            <a:r>
              <a:rPr lang="pt-BR" dirty="0"/>
              <a:t>não tem direito de uso ou de gozo da coisa, na forma como nós entendemos isso</a:t>
            </a:r>
          </a:p>
          <a:p>
            <a:pPr lvl="3"/>
            <a:r>
              <a:rPr lang="pt-BR" dirty="0"/>
              <a:t>não tem direito de destruir a coisa materialmente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753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b="1" dirty="0"/>
              <a:t>Evolução do instituto da </a:t>
            </a:r>
            <a:r>
              <a:rPr lang="pt-BR" b="1" i="1" dirty="0" err="1"/>
              <a:t>equity</a:t>
            </a:r>
            <a:r>
              <a:rPr lang="pt-BR" b="1" dirty="0"/>
              <a:t>:</a:t>
            </a:r>
            <a:r>
              <a:rPr lang="pt-BR" dirty="0"/>
              <a:t>: com o acúmulo de demandas, as petições dirigidas ao rei passaram a ser julgadas por um funcionário da Coroa: o Chanceler </a:t>
            </a:r>
          </a:p>
          <a:p>
            <a:pPr lvl="1"/>
            <a:r>
              <a:rPr lang="pt-BR" b="1" dirty="0"/>
              <a:t>Chanceler estabelece regras de equidade</a:t>
            </a:r>
            <a:r>
              <a:rPr lang="pt-BR" dirty="0"/>
              <a:t> (</a:t>
            </a:r>
            <a:r>
              <a:rPr lang="pt-BR" i="1" dirty="0" err="1"/>
              <a:t>rules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equity</a:t>
            </a:r>
            <a:r>
              <a:rPr lang="pt-BR" dirty="0"/>
              <a:t>). Com elas, não se busca mais a equidade válida no caso concreto. Não se vai do caso concreto para a equidade, mas da equidade para o caso concreto, isto é, parte-se de uma noção geral de equidade para o caso concreto. Da regra para o caso. O mesmo movimento no sistema romanista </a:t>
            </a:r>
          </a:p>
          <a:p>
            <a:pPr lvl="1"/>
            <a:r>
              <a:rPr lang="pt-BR" b="1" dirty="0"/>
              <a:t>método:</a:t>
            </a:r>
            <a:r>
              <a:rPr lang="pt-BR" dirty="0"/>
              <a:t> inquisitório, escrito e não comporta júri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39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Síntese do direito inglês</a:t>
            </a:r>
            <a:r>
              <a:rPr lang="pt-BR" dirty="0"/>
              <a:t>: estrutura dualista</a:t>
            </a:r>
          </a:p>
          <a:p>
            <a:pPr lvl="1"/>
            <a:r>
              <a:rPr lang="pt-BR" dirty="0"/>
              <a:t>direito da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: constituído pelas regras definidas pelas cortes de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endParaRPr lang="pt-BR" dirty="0"/>
          </a:p>
          <a:p>
            <a:pPr lvl="1"/>
            <a:r>
              <a:rPr lang="pt-BR" i="1" dirty="0" err="1"/>
              <a:t>equity</a:t>
            </a:r>
            <a:r>
              <a:rPr lang="pt-BR" dirty="0"/>
              <a:t>: regras admitidas e aplicadas pela corte da chancelaria</a:t>
            </a:r>
          </a:p>
          <a:p>
            <a:pPr lvl="0"/>
            <a:r>
              <a:rPr lang="pt-BR" b="1" dirty="0"/>
              <a:t>Common </a:t>
            </a:r>
            <a:r>
              <a:rPr lang="pt-BR" b="1" dirty="0" err="1"/>
              <a:t>law</a:t>
            </a:r>
            <a:r>
              <a:rPr lang="pt-BR" b="1" dirty="0"/>
              <a:t> e </a:t>
            </a:r>
            <a:r>
              <a:rPr lang="pt-BR" b="1" dirty="0" err="1"/>
              <a:t>equity</a:t>
            </a:r>
            <a:r>
              <a:rPr lang="pt-BR" b="1" dirty="0"/>
              <a:t> nos dias de hoje</a:t>
            </a:r>
            <a:r>
              <a:rPr lang="pt-BR" dirty="0"/>
              <a:t>: jurisdição única, numa única ação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192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/>
              <a:t>Evolução da </a:t>
            </a:r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dirty="0"/>
              <a:t>: o precedente e a regra das distinções</a:t>
            </a:r>
          </a:p>
          <a:p>
            <a:pPr lvl="1"/>
            <a:r>
              <a:rPr lang="pt-BR" dirty="0"/>
              <a:t>precedente tem autoridade reconhecida desde o século </a:t>
            </a:r>
            <a:r>
              <a:rPr lang="pt-BR" dirty="0" err="1"/>
              <a:t>XIII</a:t>
            </a:r>
            <a:r>
              <a:rPr lang="pt-BR" dirty="0"/>
              <a:t>, sendo condição de existência do direito inglês</a:t>
            </a:r>
          </a:p>
          <a:p>
            <a:pPr lvl="1"/>
            <a:r>
              <a:rPr lang="pt-BR" dirty="0"/>
              <a:t>para fugir à aplicação do precedente, o intérprete da norma utiliza-se da técnica de distinções: apontará para diferenças entre o caso em julgamento e o caso pretérito a que se refere o precedente.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113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b="1" dirty="0"/>
              <a:t>Distinção e interpretação: </a:t>
            </a:r>
            <a:r>
              <a:rPr lang="pt-BR" dirty="0"/>
              <a:t>como evoluir na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i="1" dirty="0"/>
              <a:t> </a:t>
            </a:r>
            <a:r>
              <a:rPr lang="pt-BR" dirty="0"/>
              <a:t>e no sistema romano-germânico</a:t>
            </a:r>
          </a:p>
          <a:p>
            <a:pPr lvl="1"/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: por meio da técnica das distinções, o direito evolui, sem que seja necessário revogar o precedente, que continua válido, porém ao lado de outro julgamento igualmente válido que lhe coloca limites. O sistema é aberto, porém rígido, e evolui mediante distinções. </a:t>
            </a:r>
          </a:p>
          <a:p>
            <a:pPr lvl="1"/>
            <a:r>
              <a:rPr lang="pt-BR" dirty="0"/>
              <a:t>sistema romano-germânico: o direito evolui mediante novas interpretações das mesmas normas, </a:t>
            </a:r>
            <a:r>
              <a:rPr lang="pt-BR" dirty="0" err="1"/>
              <a:t>ampliando-lhe</a:t>
            </a:r>
            <a:r>
              <a:rPr lang="pt-BR" dirty="0"/>
              <a:t> ou restringindo-lhe o alcance, sem que seja necessário revogá-la. O sistema jurídico é fechado, mas evolui graças à interpretação da norma.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75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Ponto em comum entre a </a:t>
            </a:r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b="1" i="1" dirty="0"/>
              <a:t> </a:t>
            </a:r>
            <a:r>
              <a:rPr lang="pt-BR" b="1" dirty="0"/>
              <a:t>e o sistema romano-germânico</a:t>
            </a:r>
            <a:r>
              <a:rPr lang="pt-BR" dirty="0"/>
              <a:t>: em ambos, pretende-se que o direito seja imutável, mas ambos têm técnicas que permitem promover mudanças, sem revogar seja o precedente, seja a norma escrita: a técnica das distinções, de um lado, e a interpretação do alcance da norma, de outro. </a:t>
            </a:r>
          </a:p>
        </p:txBody>
      </p:sp>
    </p:spTree>
    <p:extLst>
      <p:ext uri="{BB962C8B-B14F-4D97-AF65-F5344CB8AC3E}">
        <p14:creationId xmlns:p14="http://schemas.microsoft.com/office/powerpoint/2010/main" val="386442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Distinguishment</a:t>
            </a:r>
            <a:r>
              <a:rPr lang="pt-BR" dirty="0"/>
              <a:t>. Exemplos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err="1" smtClean="0">
                <a:hlinkClick r:id="rId2" tooltip="Rylands v Fletcher"/>
              </a:rPr>
              <a:t>Rylands</a:t>
            </a:r>
            <a:r>
              <a:rPr lang="en-US" b="1" i="1" u="sng" dirty="0" smtClean="0">
                <a:hlinkClick r:id="rId2" tooltip="Rylands v Fletcher"/>
              </a:rPr>
              <a:t> v Fletcher</a:t>
            </a:r>
            <a:r>
              <a:rPr lang="en-GB" b="1" dirty="0" smtClean="0"/>
              <a:t> (</a:t>
            </a:r>
            <a:r>
              <a:rPr lang="en-US" b="1" dirty="0" smtClean="0"/>
              <a:t>1868) and </a:t>
            </a:r>
            <a:r>
              <a:rPr lang="en-US" b="1" i="1" u="sng" dirty="0" smtClean="0">
                <a:hlinkClick r:id="rId3" tooltip="Read v Lyons (page does not exist)"/>
              </a:rPr>
              <a:t>Read v Lyons</a:t>
            </a:r>
            <a:r>
              <a:rPr lang="en-US" b="1" dirty="0" smtClean="0"/>
              <a:t> (1947) </a:t>
            </a:r>
            <a:endParaRPr lang="pt-BR" dirty="0" smtClean="0"/>
          </a:p>
          <a:p>
            <a:r>
              <a:rPr lang="pt-BR" b="1" dirty="0" smtClean="0"/>
              <a:t>Objeto dos dois processos: </a:t>
            </a:r>
            <a:r>
              <a:rPr lang="pt-BR" dirty="0" smtClean="0"/>
              <a:t>danos sofridos por pessoas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189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b="1" i="1" u="sng" dirty="0" err="1">
                <a:hlinkClick r:id="rId2" tooltip="Rylands v Fletcher"/>
              </a:rPr>
              <a:t>Rylands</a:t>
            </a:r>
            <a:r>
              <a:rPr lang="pt-BR" b="1" i="1" u="sng" dirty="0">
                <a:hlinkClick r:id="rId2" tooltip="Rylands v Fletcher"/>
              </a:rPr>
              <a:t> v </a:t>
            </a:r>
            <a:r>
              <a:rPr lang="pt-BR" b="1" i="1" u="sng" dirty="0" err="1">
                <a:hlinkClick r:id="rId2" tooltip="Rylands v Fletcher"/>
              </a:rPr>
              <a:t>Fletcher</a:t>
            </a:r>
            <a:r>
              <a:rPr lang="en-GB" b="1" dirty="0"/>
              <a:t>: </a:t>
            </a:r>
            <a:endParaRPr lang="pt-BR" dirty="0"/>
          </a:p>
          <a:p>
            <a:pPr lvl="1"/>
            <a:r>
              <a:rPr lang="pt-BR" dirty="0"/>
              <a:t>réu constroi reservatório de água em sua propriedade</a:t>
            </a:r>
          </a:p>
          <a:p>
            <a:pPr lvl="1"/>
            <a:r>
              <a:rPr lang="pt-BR" dirty="0"/>
              <a:t>reservatório foi colocado sobre mina desativada</a:t>
            </a:r>
          </a:p>
          <a:p>
            <a:pPr lvl="1"/>
            <a:r>
              <a:rPr lang="pt-BR" dirty="0"/>
              <a:t>água vaza do reservatório, passa pela mina desativada e contamina mina ativada, na propriedade do reclamante</a:t>
            </a:r>
          </a:p>
          <a:p>
            <a:pPr lvl="1"/>
            <a:r>
              <a:rPr lang="pt-BR" dirty="0"/>
              <a:t>julgamento: responsabilidade objetiva do réu. Cria-se uma regra: “se uma pessoa se engaja em atividades perigosas, então ela será responsável por qualquer dano, independentemente de onde ou como ele aconteça”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66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Ano 1066</a:t>
            </a:r>
            <a:r>
              <a:rPr lang="pt-BR" dirty="0"/>
              <a:t>: conquista normanda e início da convivência de dois ordenamentos jurídicos</a:t>
            </a:r>
          </a:p>
          <a:p>
            <a:pPr lvl="0"/>
            <a:r>
              <a:rPr lang="pt-BR" b="1" dirty="0"/>
              <a:t>Costumes locais</a:t>
            </a:r>
            <a:endParaRPr lang="pt-BR" dirty="0"/>
          </a:p>
          <a:p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b="1" i="1" dirty="0"/>
              <a:t> </a:t>
            </a:r>
            <a:r>
              <a:rPr lang="pt-BR" b="1" dirty="0"/>
              <a:t>(</a:t>
            </a:r>
            <a:r>
              <a:rPr lang="pt-BR" b="1" i="1" dirty="0" err="1"/>
              <a:t>commune</a:t>
            </a:r>
            <a:r>
              <a:rPr lang="pt-BR" b="1" i="1" dirty="0"/>
              <a:t> </a:t>
            </a:r>
            <a:r>
              <a:rPr lang="pt-BR" b="1" i="1" dirty="0" err="1"/>
              <a:t>lez</a:t>
            </a:r>
            <a:r>
              <a:rPr lang="pt-BR" b="1" dirty="0" smtClean="0"/>
              <a:t>): </a:t>
            </a:r>
            <a:r>
              <a:rPr lang="pt-BR" dirty="0"/>
              <a:t>direito aplicado pelas cortes reais, comum a todo o </a:t>
            </a:r>
            <a:r>
              <a:rPr lang="pt-BR" dirty="0" smtClean="0"/>
              <a:t>reino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65127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i="1" u="sng" dirty="0">
                <a:hlinkClick r:id="rId2" tooltip="Read v Lyons (page does not exist)"/>
              </a:rPr>
              <a:t>Read v Lyons</a:t>
            </a:r>
            <a:r>
              <a:rPr lang="en-US" b="1" dirty="0"/>
              <a:t> </a:t>
            </a:r>
            <a:endParaRPr lang="pt-BR" dirty="0"/>
          </a:p>
          <a:p>
            <a:pPr lvl="1"/>
            <a:r>
              <a:rPr lang="pt-BR" dirty="0"/>
              <a:t> explosão ocorre numa fábrica de munições e fere pessoa que se encontrava no local</a:t>
            </a:r>
          </a:p>
          <a:p>
            <a:pPr lvl="1"/>
            <a:r>
              <a:rPr lang="pt-BR" dirty="0"/>
              <a:t>vítima processa a companhia, alegando que ela era objetivamente responsável, </a:t>
            </a:r>
          </a:p>
          <a:p>
            <a:pPr lvl="1"/>
            <a:r>
              <a:rPr lang="pt-BR" dirty="0"/>
              <a:t>em primeira instância, juiz reconhece a responsabilidade objetiva da companhia e afirma que o caso se rege pelo caso </a:t>
            </a:r>
            <a:r>
              <a:rPr lang="pt-BR" dirty="0" err="1"/>
              <a:t>Rylands</a:t>
            </a:r>
            <a:r>
              <a:rPr lang="pt-BR" dirty="0"/>
              <a:t> v </a:t>
            </a:r>
            <a:r>
              <a:rPr lang="pt-BR" dirty="0" err="1"/>
              <a:t>Fletcher</a:t>
            </a:r>
            <a:endParaRPr lang="pt-BR" dirty="0"/>
          </a:p>
          <a:p>
            <a:pPr lvl="1"/>
            <a:r>
              <a:rPr lang="pt-BR" dirty="0"/>
              <a:t>em segunda instância, foi feita a </a:t>
            </a:r>
            <a:r>
              <a:rPr lang="pt-BR" i="1" dirty="0" err="1"/>
              <a:t>distinction</a:t>
            </a:r>
            <a:r>
              <a:rPr lang="pt-BR" dirty="0"/>
              <a:t>: </a:t>
            </a:r>
          </a:p>
          <a:p>
            <a:pPr lvl="2"/>
            <a:r>
              <a:rPr lang="pt-BR" dirty="0"/>
              <a:t>semelhança entre os casos: em ambos, há engajamento com coisas e perigosas </a:t>
            </a:r>
          </a:p>
          <a:p>
            <a:pPr lvl="2"/>
            <a:r>
              <a:rPr lang="pt-BR" dirty="0"/>
              <a:t>diferença</a:t>
            </a:r>
          </a:p>
          <a:p>
            <a:pPr lvl="3"/>
            <a:r>
              <a:rPr lang="pt-BR" dirty="0"/>
              <a:t>a responsabilidade objetiva de </a:t>
            </a:r>
            <a:r>
              <a:rPr lang="pt-BR" dirty="0" err="1"/>
              <a:t>Rylands</a:t>
            </a:r>
            <a:r>
              <a:rPr lang="pt-BR" dirty="0"/>
              <a:t> v </a:t>
            </a:r>
            <a:r>
              <a:rPr lang="pt-BR" dirty="0" err="1"/>
              <a:t>Fletcher</a:t>
            </a:r>
            <a:r>
              <a:rPr lang="pt-BR" dirty="0"/>
              <a:t> aplica-se quando a ação se realiza numa propriedade e o dano que ela causa ocorre em outra. </a:t>
            </a:r>
          </a:p>
          <a:p>
            <a:pPr lvl="3"/>
            <a:r>
              <a:rPr lang="pt-BR" dirty="0"/>
              <a:t>em </a:t>
            </a:r>
            <a:r>
              <a:rPr lang="pt-BR" dirty="0" err="1"/>
              <a:t>Read</a:t>
            </a:r>
            <a:r>
              <a:rPr lang="pt-BR" dirty="0"/>
              <a:t> v. Lyons a ação e o dano ocorreram na mesma propriedade. Não se trata de responsabilidade objetiva. A ação a ser proposta deve ser outra.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379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Direito constitucional na </a:t>
            </a:r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BR" b="1" dirty="0"/>
              <a:t>Finalidade do direito constitucional na </a:t>
            </a:r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b="1" dirty="0"/>
              <a:t>: </a:t>
            </a:r>
            <a:r>
              <a:rPr lang="pt-BR" dirty="0"/>
              <a:t>estudar os meios pelos quais é possível impor aos governantes e à administração, por vias judiciárias, o respeito ao direito. Estuda</a:t>
            </a:r>
          </a:p>
          <a:p>
            <a:pPr lvl="1"/>
            <a:r>
              <a:rPr lang="pt-BR" dirty="0"/>
              <a:t>liberdades públicas: HC</a:t>
            </a:r>
          </a:p>
          <a:p>
            <a:pPr lvl="1"/>
            <a:r>
              <a:rPr lang="pt-BR" dirty="0"/>
              <a:t>controle de legalidade dos atos administrativos: responsabilidade da Coroa</a:t>
            </a:r>
          </a:p>
          <a:p>
            <a:pPr lvl="0"/>
            <a:r>
              <a:rPr lang="pt-BR" b="1" dirty="0"/>
              <a:t>Direito constitucional no sistema romano-germânico</a:t>
            </a:r>
            <a:endParaRPr lang="pt-BR" dirty="0"/>
          </a:p>
          <a:p>
            <a:pPr lvl="1"/>
            <a:r>
              <a:rPr lang="pt-BR" dirty="0"/>
              <a:t>focaliza</a:t>
            </a:r>
          </a:p>
          <a:p>
            <a:pPr lvl="2"/>
            <a:r>
              <a:rPr lang="pt-BR" dirty="0"/>
              <a:t>organização e relação entre poderes</a:t>
            </a:r>
          </a:p>
          <a:p>
            <a:pPr lvl="2"/>
            <a:r>
              <a:rPr lang="pt-BR" dirty="0"/>
              <a:t>implantação das instituições políticas</a:t>
            </a:r>
          </a:p>
          <a:p>
            <a:pPr lvl="2"/>
            <a:r>
              <a:rPr lang="pt-BR" dirty="0"/>
              <a:t>organização da sociedade </a:t>
            </a:r>
          </a:p>
          <a:p>
            <a:pPr lvl="1" algn="just"/>
            <a:r>
              <a:rPr lang="pt-BR" dirty="0"/>
              <a:t>a menos que haja algum contencioso levado à apreciação do judiciário, esses temas são irrelevantes para 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, não sendo sequer matéria de direito constitucional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334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Proteção das liberdades públicas</a:t>
            </a:r>
            <a:r>
              <a:rPr lang="pt-BR" dirty="0"/>
              <a:t>: realizada mediante normas processuais. Não há um catálogo de direitos, mas procedimentos que servem para garantir a liberdade do cidadão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630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Direito das obrigações na </a:t>
            </a:r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Direito das obrigações na common </a:t>
            </a:r>
            <a:r>
              <a:rPr lang="pt-BR" b="1" dirty="0" err="1"/>
              <a:t>law</a:t>
            </a:r>
            <a:endParaRPr lang="pt-BR" dirty="0"/>
          </a:p>
          <a:p>
            <a:pPr algn="just"/>
            <a:r>
              <a:rPr lang="pt-BR" dirty="0"/>
              <a:t>O termo “direito das obrigações” não é conhecido na Inglaterra. O dever de dar, fazer ou não fazer pode resultar de:</a:t>
            </a:r>
          </a:p>
          <a:p>
            <a:pPr lvl="0"/>
            <a:r>
              <a:rPr lang="pt-BR" i="1" dirty="0" err="1"/>
              <a:t>torts</a:t>
            </a:r>
            <a:r>
              <a:rPr lang="pt-BR" i="1" dirty="0"/>
              <a:t> </a:t>
            </a:r>
          </a:p>
          <a:p>
            <a:pPr lvl="1"/>
            <a:r>
              <a:rPr lang="pt-BR" dirty="0"/>
              <a:t>fraude</a:t>
            </a:r>
          </a:p>
          <a:p>
            <a:pPr lvl="1"/>
            <a:r>
              <a:rPr lang="pt-BR" dirty="0"/>
              <a:t>negligência</a:t>
            </a:r>
          </a:p>
          <a:p>
            <a:pPr lvl="0"/>
            <a:r>
              <a:rPr lang="pt-BR" i="1" dirty="0" err="1" smtClean="0"/>
              <a:t>contract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061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err="1" smtClean="0"/>
              <a:t>Torts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É a inexecução de uma obrigação que, em circunstâncias concretas, se impõe. Existem relações entre as pessoas e, nessas relações, vigoram deveres, que, violados, darão origem a um </a:t>
            </a:r>
            <a:r>
              <a:rPr lang="pt-BR" i="1" dirty="0" err="1"/>
              <a:t>tort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3021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Torts</a:t>
            </a:r>
            <a:r>
              <a:rPr lang="pt-BR" dirty="0" smtClean="0"/>
              <a:t>: estudo de caso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/>
              <a:t>Agosto de 1928. O autor da ação havia bebido uma garrafa de cerveja, fabricada pelo réu, que lhe havia sido trazida por amigo, que a havia adquirido de um distribuidor de bebidas. Após beber 2/3 da garrafa, descobriu que no fundo havia restos de lesma em decomposição. Autor alega choque psicológico e gastroenterite e aciona o fabricante.</a:t>
            </a:r>
          </a:p>
          <a:p>
            <a:pPr marL="0" indent="0">
              <a:buNone/>
            </a:pPr>
            <a:r>
              <a:rPr lang="pt-BR" b="1" dirty="0"/>
              <a:t>Demanda</a:t>
            </a:r>
            <a:r>
              <a:rPr lang="pt-BR" dirty="0"/>
              <a:t>: ação contra o fabricante</a:t>
            </a:r>
          </a:p>
          <a:p>
            <a:pPr lvl="0"/>
            <a:r>
              <a:rPr lang="pt-BR" dirty="0"/>
              <a:t>afirma que o fabricante tem o dever de assegurar que os produtos não contenham elementos nocivos à saúde humana</a:t>
            </a:r>
          </a:p>
          <a:p>
            <a:pPr lvl="0"/>
            <a:r>
              <a:rPr lang="pt-BR" dirty="0"/>
              <a:t> alega que houve negligência do fabricante, que deve, por isso, ser responsabilizado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930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Natureza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Qual a natureza desse problema no sistema da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? No sistema romanista, onde não houver a lei específica de proteção do consumidor, essa seria uma questão de direito das obrigações.</a:t>
            </a:r>
          </a:p>
        </p:txBody>
      </p:sp>
    </p:spTree>
    <p:extLst>
      <p:ext uri="{BB962C8B-B14F-4D97-AF65-F5344CB8AC3E}">
        <p14:creationId xmlns:p14="http://schemas.microsoft.com/office/powerpoint/2010/main" val="3120141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Na </a:t>
            </a:r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r>
              <a:rPr lang="pt-BR" dirty="0" smtClean="0"/>
              <a:t>: </a:t>
            </a:r>
          </a:p>
          <a:p>
            <a:pPr lvl="0"/>
            <a:r>
              <a:rPr lang="pt-BR" dirty="0"/>
              <a:t>a responsabilidade somente é possível, segundo estabelecido em precedentes, se houver uma relação jurídica entre as pessoas. </a:t>
            </a:r>
          </a:p>
          <a:p>
            <a:pPr lvl="0"/>
            <a:r>
              <a:rPr lang="pt-BR" dirty="0"/>
              <a:t>no caso em estudo, o fabricante alegava que não possuía qualquer relação com os consumidores finais de seus produtos. Sua relação jurídica era exclusivamente com o distribuidores de bebidas;</a:t>
            </a:r>
          </a:p>
          <a:p>
            <a:pPr lvl="0"/>
            <a:r>
              <a:rPr lang="pt-BR" dirty="0"/>
              <a:t>caberia ao autor da ação, em vez de negar o precedente, afirmar que há uma relação jurídica entre o fabricante e o consumidor final; </a:t>
            </a:r>
          </a:p>
          <a:p>
            <a:pPr lvl="0"/>
            <a:r>
              <a:rPr lang="pt-BR" dirty="0"/>
              <a:t>verificada a relação, haverá, então, o dever consagrado na jurisprudência, das pessoas de não causarem dano entre si. Se for demonstrado que há uma relação entre fabricante e consumidor, existirá, nessa relação, o dever de não causar dano um ao outro;</a:t>
            </a:r>
          </a:p>
          <a:p>
            <a:pPr lvl="0"/>
            <a:r>
              <a:rPr lang="pt-BR" dirty="0"/>
              <a:t>logo, o fabricante terá o dever de não causar dano no consumidor e poderá ser responsabilizado.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6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Tese defendida pelo autor da ação:</a:t>
            </a:r>
            <a:r>
              <a:rPr lang="pt-BR" dirty="0"/>
              <a:t> o fabricante de qualquer produto, mesmo sem vínculo contratual com outras pessoas que legalmente usam o produto, tem, perante elas, o dever de assegurar que o produto foi cuidadosamente construído.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367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 do julgamento: votos pela improcedência da ação (2 votos)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/>
              <a:t>Precedentes: </a:t>
            </a:r>
            <a:r>
              <a:rPr lang="pt-BR" dirty="0"/>
              <a:t>exame de casos semelhantes ao da lesma no fundo da garrafa de cerveja:</a:t>
            </a:r>
          </a:p>
          <a:p>
            <a:pPr lvl="0"/>
            <a:r>
              <a:rPr lang="pt-BR" dirty="0" err="1"/>
              <a:t>Longmeid</a:t>
            </a:r>
            <a:r>
              <a:rPr lang="pt-BR" dirty="0"/>
              <a:t> v. </a:t>
            </a:r>
            <a:r>
              <a:rPr lang="pt-BR" dirty="0" err="1"/>
              <a:t>Holliday</a:t>
            </a:r>
            <a:r>
              <a:rPr lang="pt-BR" dirty="0"/>
              <a:t>: caso de uma lâmpada defeituosa que, vendida para um homem, explodiu e sua esposa se feriu. Analogia não foi possível, pois, no caso da lâmpada, a ação foi movida contra o vendedor e não contra o fabricante</a:t>
            </a:r>
          </a:p>
          <a:p>
            <a:pPr lvl="0"/>
            <a:r>
              <a:rPr lang="pt-BR" dirty="0" err="1"/>
              <a:t>Langridge</a:t>
            </a:r>
            <a:r>
              <a:rPr lang="pt-BR" dirty="0"/>
              <a:t> v. Levy: homem vendeu arma, cuja periculosidade lhe era conhecida, para o uso do filho do comprador. A arma explodiu na mão do filho e o comprador acionou o fabricante. A analogia também aqui não foi possível, pois esse caso foi de fraude e não negligência</a:t>
            </a:r>
          </a:p>
          <a:p>
            <a:pPr lvl="0"/>
            <a:r>
              <a:rPr lang="pt-BR" dirty="0" err="1"/>
              <a:t>Winterbottom</a:t>
            </a:r>
            <a:r>
              <a:rPr lang="pt-BR" dirty="0"/>
              <a:t> v. Wright: trata-se de uma carruagem que, por negligência na fabricação, quebrou quando em uso. Um passageiro, pessoa que era estranha tanto na relação com o fabricante, como na relação com o vendedor da carruagem, move ação de indenização contra o fabricante. Foi decidido que ele não tinha legitimidade de agir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49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dirty="0"/>
              <a:t>direito processual</a:t>
            </a:r>
          </a:p>
          <a:p>
            <a:pPr lvl="1"/>
            <a:r>
              <a:rPr lang="pt-BR" dirty="0"/>
              <a:t>execução era garantida pelas cortes reais</a:t>
            </a:r>
          </a:p>
          <a:p>
            <a:pPr lvl="1"/>
            <a:r>
              <a:rPr lang="pt-BR" dirty="0"/>
              <a:t>competência das cortes foi-se ampliando ao longo do tempo, por causa da demanda dos próprios jurisdicionados, perante quem os costumes locais perdiam prestígio</a:t>
            </a:r>
          </a:p>
          <a:p>
            <a:pPr lvl="2"/>
            <a:r>
              <a:rPr lang="pt-BR" dirty="0"/>
              <a:t>até a segunda metade do século </a:t>
            </a:r>
            <a:r>
              <a:rPr lang="pt-BR" dirty="0" err="1"/>
              <a:t>XIX</a:t>
            </a:r>
            <a:r>
              <a:rPr lang="pt-BR" dirty="0"/>
              <a:t>, as cortes reais eram jurisdição de exceção. A regra eram as jurisdições locais e senhoriais. O processo que levou à consolidação das cortes reais iniciou-se no século </a:t>
            </a:r>
            <a:r>
              <a:rPr lang="pt-BR" dirty="0" err="1"/>
              <a:t>XV</a:t>
            </a:r>
            <a:endParaRPr lang="pt-BR" dirty="0"/>
          </a:p>
          <a:p>
            <a:pPr lvl="2"/>
            <a:r>
              <a:rPr lang="pt-BR" dirty="0"/>
              <a:t>a ampliação da competência das cortes reais foi sendo feita de precedente em precedente</a:t>
            </a:r>
          </a:p>
          <a:p>
            <a:pPr lvl="2"/>
            <a:r>
              <a:rPr lang="pt-BR" dirty="0"/>
              <a:t>os autores das ações tinham que convencer a corte </a:t>
            </a:r>
            <a:r>
              <a:rPr lang="pt-BR" dirty="0" smtClean="0"/>
              <a:t>de que </a:t>
            </a:r>
            <a:r>
              <a:rPr lang="pt-BR" dirty="0"/>
              <a:t>ela era competente para julgar aquele caso apresentado</a:t>
            </a:r>
          </a:p>
          <a:p>
            <a:pPr lvl="2"/>
            <a:r>
              <a:rPr lang="pt-BR" dirty="0"/>
              <a:t>não havia espaço para categoriais racionais do direito romano. O direito inglês não continha regras materiais, mas apenas uma série de técnicas processuais para resolver litígios. A decisão material seria tomada pelo júri.</a:t>
            </a:r>
          </a:p>
          <a:p>
            <a:pPr lvl="2"/>
            <a:r>
              <a:rPr lang="pt-BR" dirty="0"/>
              <a:t>ampliação de competência pôde ser feita por analogia. P.ex. ação de </a:t>
            </a:r>
            <a:r>
              <a:rPr lang="pt-BR" i="1" dirty="0" err="1"/>
              <a:t>trespass</a:t>
            </a:r>
            <a:r>
              <a:rPr lang="pt-BR" dirty="0"/>
              <a:t>, que, no séc. </a:t>
            </a:r>
            <a:r>
              <a:rPr lang="pt-BR" dirty="0" err="1"/>
              <a:t>XIII</a:t>
            </a:r>
            <a:r>
              <a:rPr lang="pt-BR" dirty="0"/>
              <a:t>, prestava-se para sancionar um determinado delito civil, passou a ser utilizada para má execução ou inexecução de contratos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787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Bates v. </a:t>
            </a:r>
            <a:r>
              <a:rPr lang="en-US" dirty="0" err="1"/>
              <a:t>Batey</a:t>
            </a:r>
            <a:r>
              <a:rPr lang="en-US" dirty="0"/>
              <a:t> &amp; Co. Ld. </a:t>
            </a:r>
            <a:r>
              <a:rPr lang="pt-BR" dirty="0"/>
              <a:t>(1913): garrafa de cerveja explode em mãos de consumidor que a adquiriu de um varejista.</a:t>
            </a:r>
          </a:p>
          <a:p>
            <a:pPr lvl="1"/>
            <a:r>
              <a:rPr lang="pt-BR" u="sng" dirty="0"/>
              <a:t>pressuposto</a:t>
            </a:r>
            <a:r>
              <a:rPr lang="pt-BR" dirty="0"/>
              <a:t>: para que haja um dever, é preciso que haja uma relação entre a pessoa (fabricante da cerveja) que deve e a pessoa que é credora desse dever. Sem essa relação, não há esse dever. </a:t>
            </a:r>
          </a:p>
          <a:p>
            <a:pPr lvl="1"/>
            <a:r>
              <a:rPr lang="pt-BR" u="sng" dirty="0" smtClean="0"/>
              <a:t>argumento </a:t>
            </a:r>
            <a:r>
              <a:rPr lang="pt-BR" u="sng" dirty="0"/>
              <a:t>jurídico</a:t>
            </a:r>
            <a:r>
              <a:rPr lang="pt-BR" dirty="0"/>
              <a:t>: não é possível utilizar num caso de </a:t>
            </a:r>
            <a:r>
              <a:rPr lang="pt-BR" dirty="0" err="1"/>
              <a:t>tort</a:t>
            </a:r>
            <a:r>
              <a:rPr lang="pt-BR" dirty="0"/>
              <a:t> (fraude ou negligência) um instituto  como o da responsabilidade  </a:t>
            </a:r>
          </a:p>
          <a:p>
            <a:pPr lvl="1"/>
            <a:r>
              <a:rPr lang="pt-BR" u="sng" dirty="0"/>
              <a:t>argumento pragmático</a:t>
            </a:r>
            <a:r>
              <a:rPr lang="pt-BR" dirty="0"/>
              <a:t>: se houver um caso de responsabilidade extracontratual e não prevista em lei, não haverá nada que justifique impor limites aos demais casos. Fabricantes não podem responder por fatos que não pode controlar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262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Votos pela procedência da ação (3 votos)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i="1" dirty="0"/>
              <a:t>Questão</a:t>
            </a:r>
            <a:r>
              <a:rPr lang="pt-BR" dirty="0"/>
              <a:t>: nas circunstâncias alegadas, tinha o produtor, perante o consumidor final, o dever de agir com cuidado para que o produto não tivesse defeitos capazes de causas danos à saúde?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355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 err="1"/>
              <a:t>Circunstâncias</a:t>
            </a:r>
            <a:r>
              <a:rPr lang="en-US" u="sng" dirty="0"/>
              <a:t> </a:t>
            </a:r>
            <a:r>
              <a:rPr lang="en-US" u="sng" dirty="0" err="1"/>
              <a:t>alegadas</a:t>
            </a:r>
            <a:r>
              <a:rPr lang="en-US" dirty="0"/>
              <a:t>: </a:t>
            </a:r>
            <a:endParaRPr lang="pt-BR" dirty="0"/>
          </a:p>
          <a:p>
            <a:pPr lvl="0"/>
            <a:r>
              <a:rPr lang="en-US" dirty="0" err="1"/>
              <a:t>fabricante</a:t>
            </a:r>
            <a:r>
              <a:rPr lang="en-US" dirty="0"/>
              <a:t> </a:t>
            </a:r>
            <a:r>
              <a:rPr lang="en-US" dirty="0" err="1"/>
              <a:t>vende</a:t>
            </a:r>
            <a:r>
              <a:rPr lang="en-US" dirty="0"/>
              <a:t> </a:t>
            </a:r>
            <a:r>
              <a:rPr lang="en-US" dirty="0" err="1"/>
              <a:t>artigo</a:t>
            </a:r>
            <a:r>
              <a:rPr lang="en-US" dirty="0"/>
              <a:t> para </a:t>
            </a:r>
            <a:r>
              <a:rPr lang="en-US" dirty="0" err="1"/>
              <a:t>distribuidor</a:t>
            </a:r>
            <a:endParaRPr lang="pt-BR" dirty="0"/>
          </a:p>
          <a:p>
            <a:pPr lvl="0"/>
            <a:r>
              <a:rPr lang="pt-BR" dirty="0"/>
              <a:t>distribuidor e consumidor final estão materialmente impedidos de verificar o problema, mediante inspeção </a:t>
            </a:r>
          </a:p>
          <a:p>
            <a:pPr marL="0" indent="0">
              <a:buNone/>
            </a:pPr>
            <a:r>
              <a:rPr lang="pt-BR" b="1" i="1" dirty="0"/>
              <a:t>Construção do raciocínio</a:t>
            </a:r>
            <a:endParaRPr lang="pt-BR" dirty="0"/>
          </a:p>
          <a:p>
            <a:pPr marL="0" indent="0">
              <a:buNone/>
            </a:pPr>
            <a:r>
              <a:rPr lang="pt-BR" u="sng" dirty="0"/>
              <a:t>Questão 1</a:t>
            </a:r>
            <a:r>
              <a:rPr lang="pt-BR" dirty="0"/>
              <a:t>: por que responsabilizar pessoas que não estão contratualmente vinculadas, nem são obrigadas por lei a assumir a </a:t>
            </a:r>
            <a:r>
              <a:rPr lang="pt-BR" dirty="0" smtClean="0"/>
              <a:t>responsabilidade?</a:t>
            </a:r>
            <a:endParaRPr lang="pt-BR" dirty="0"/>
          </a:p>
          <a:p>
            <a:pPr marL="0" indent="0">
              <a:buNone/>
            </a:pPr>
            <a:r>
              <a:rPr lang="pt-BR" u="sng" dirty="0"/>
              <a:t>Dedutivo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a) há um mandamento moral/religioso: amar o vizinho</a:t>
            </a:r>
          </a:p>
          <a:p>
            <a:pPr marL="0" indent="0">
              <a:buNone/>
            </a:pPr>
            <a:r>
              <a:rPr lang="pt-BR" dirty="0"/>
              <a:t>b) dessa regra geral, extrai-se uma regra mais específica: não causar danos ao vizinho. </a:t>
            </a:r>
          </a:p>
          <a:p>
            <a:pPr marL="0" indent="0">
              <a:buNone/>
            </a:pPr>
            <a:r>
              <a:rPr lang="pt-BR" dirty="0"/>
              <a:t>c) se temos o dever de amar o vizinho, se não causar danos ao vizinho faz parte desse dever de amar, então temos o dever jurídico de não causar danos ao vizinho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3449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Questão</a:t>
            </a:r>
            <a:r>
              <a:rPr lang="pt-BR" dirty="0" smtClean="0"/>
              <a:t> </a:t>
            </a:r>
            <a:r>
              <a:rPr lang="pt-BR" b="1" dirty="0"/>
              <a:t>2</a:t>
            </a:r>
            <a:r>
              <a:rPr lang="pt-BR" dirty="0"/>
              <a:t>: quem são os meus vizinhos?</a:t>
            </a:r>
          </a:p>
          <a:p>
            <a:pPr marL="0" indent="0">
              <a:buNone/>
            </a:pPr>
            <a:r>
              <a:rPr lang="pt-BR" b="1" dirty="0"/>
              <a:t>Resposta</a:t>
            </a:r>
            <a:r>
              <a:rPr lang="pt-BR" dirty="0"/>
              <a:t>: pessoas diretamente afetadas pela minha ação ou omissão e que eu deveria considerar ao agir ou omitir-me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4530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i="1" dirty="0"/>
              <a:t>Síntese da responsabilidade</a:t>
            </a:r>
            <a:endParaRPr lang="pt-BR" dirty="0"/>
          </a:p>
          <a:p>
            <a:pPr lvl="0"/>
            <a:r>
              <a:rPr lang="pt-BR" dirty="0"/>
              <a:t>fundamento: dever moral/religioso de não causar danos a terceiros</a:t>
            </a:r>
          </a:p>
          <a:p>
            <a:pPr lvl="0"/>
            <a:r>
              <a:rPr lang="pt-BR" dirty="0"/>
              <a:t>nele se determina cuidado na confecção de produtos</a:t>
            </a:r>
          </a:p>
          <a:p>
            <a:pPr lvl="0"/>
            <a:r>
              <a:rPr lang="pt-BR" dirty="0"/>
              <a:t>por isso, fabricante pode ser responsabilizado perante terceiros</a:t>
            </a:r>
          </a:p>
          <a:p>
            <a:pPr marL="800100" lvl="2" indent="0">
              <a:buNone/>
            </a:pPr>
            <a:r>
              <a:rPr lang="pt-BR" b="1" i="1" dirty="0"/>
              <a:t>Exclusão de responsabilidade do fabricante</a:t>
            </a:r>
            <a:r>
              <a:rPr lang="pt-BR" dirty="0"/>
              <a:t>: se o usuário final tinha condições de agir com diligência e verificar o defeito, mas não o fez.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2594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argumentos pela procedência do pedido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t-BR" dirty="0"/>
              <a:t>Como fabricava produto destinado ao grande público, o fabricante tinha o dever de</a:t>
            </a:r>
          </a:p>
          <a:p>
            <a:pPr lvl="1"/>
            <a:r>
              <a:rPr lang="pt-BR" dirty="0"/>
              <a:t>exercer com o maior cuidado o processo de fabricação de bebida para evitar lesmas</a:t>
            </a:r>
          </a:p>
          <a:p>
            <a:pPr lvl="1"/>
            <a:r>
              <a:rPr lang="pt-BR" dirty="0"/>
              <a:t>providenciar um sistema que impedisse o acesso de lesmas às garrafas</a:t>
            </a:r>
          </a:p>
          <a:p>
            <a:pPr lvl="1"/>
            <a:r>
              <a:rPr lang="pt-BR" dirty="0"/>
              <a:t>providenciar um sistema de inspeção, para prevenir a entrada de lesmas</a:t>
            </a:r>
          </a:p>
          <a:p>
            <a:pPr lvl="1"/>
            <a:r>
              <a:rPr lang="pt-BR" dirty="0"/>
              <a:t>providenciar garrafas transparentes, a fim de facilitar a inspeção</a:t>
            </a:r>
          </a:p>
          <a:p>
            <a:pPr lvl="0"/>
            <a:r>
              <a:rPr lang="pt-BR" dirty="0"/>
              <a:t> O réu tem responsabilidades perante aqueles que irão consumir seus produtos, pois:</a:t>
            </a:r>
          </a:p>
          <a:p>
            <a:pPr lvl="1"/>
            <a:r>
              <a:rPr lang="pt-BR" dirty="0"/>
              <a:t>ele fabrica bens para consumo humano;</a:t>
            </a:r>
          </a:p>
          <a:p>
            <a:pPr lvl="1"/>
            <a:r>
              <a:rPr lang="pt-BR" dirty="0"/>
              <a:t>ao fazê-lo, ele estabelece uma relação com os consumidores de seu produto</a:t>
            </a:r>
          </a:p>
          <a:p>
            <a:pPr lvl="1"/>
            <a:r>
              <a:rPr lang="pt-BR" dirty="0"/>
              <a:t>essa relação que ele assume e deseja impõe-lhe o dever de agir com cuidado para evitar danos aos seus consumidores</a:t>
            </a:r>
          </a:p>
          <a:p>
            <a:pPr lvl="1"/>
            <a:r>
              <a:rPr lang="pt-BR" dirty="0"/>
              <a:t>a responsabilidade surge no momento em que o homem razoável tem condições de prever as consequências da ação ou da omissão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54453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Contracts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i="1" dirty="0"/>
              <a:t>Da promessa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Nem tudo que se promete pode ser exigido em juízo. Há limites para as promessas, e os sistemas romano-germânico e da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 estabelecem esses limites de modo distinto.</a:t>
            </a:r>
          </a:p>
          <a:p>
            <a:r>
              <a:rPr lang="pt-BR" b="1" i="1" dirty="0"/>
              <a:t>Sistema romanista</a:t>
            </a:r>
            <a:r>
              <a:rPr lang="pt-BR" dirty="0"/>
              <a:t>: o objeto deve ser lícito. Disso resultam dois tipos de contratos:</a:t>
            </a:r>
          </a:p>
          <a:p>
            <a:pPr lvl="1"/>
            <a:r>
              <a:rPr lang="pt-BR" dirty="0"/>
              <a:t>contrato a título oneroso</a:t>
            </a:r>
          </a:p>
          <a:p>
            <a:pPr lvl="1"/>
            <a:r>
              <a:rPr lang="pt-BR" dirty="0"/>
              <a:t>contrato a título gratuito</a:t>
            </a:r>
          </a:p>
          <a:p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 não reconhece contrato a título gratuito</a:t>
            </a:r>
          </a:p>
          <a:p>
            <a:pPr lvl="1"/>
            <a:r>
              <a:rPr lang="pt-BR" dirty="0"/>
              <a:t>o contrato exige que haja um intercâmbio entre as partes, isto é, uma </a:t>
            </a:r>
            <a:r>
              <a:rPr lang="pt-BR" i="1" dirty="0" err="1"/>
              <a:t>consideration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i="1" dirty="0" err="1"/>
              <a:t>compensation</a:t>
            </a:r>
            <a:r>
              <a:rPr lang="pt-BR" dirty="0"/>
              <a:t>);</a:t>
            </a:r>
          </a:p>
          <a:p>
            <a:pPr lvl="1"/>
            <a:r>
              <a:rPr lang="pt-BR" dirty="0"/>
              <a:t>em juízo, discute-se se determinada promessa foi feita esperando-se contraprestação.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288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r>
              <a:rPr lang="pt-BR" i="1" dirty="0" smtClean="0"/>
              <a:t> </a:t>
            </a:r>
            <a:r>
              <a:rPr lang="pt-BR" dirty="0" smtClean="0"/>
              <a:t>nos EUA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Fontes do direito na </a:t>
            </a:r>
            <a:r>
              <a:rPr lang="pt-BR" b="1" i="1" dirty="0"/>
              <a:t>common </a:t>
            </a:r>
            <a:r>
              <a:rPr lang="pt-BR" b="1" i="1" dirty="0" err="1"/>
              <a:t>law</a:t>
            </a:r>
            <a:r>
              <a:rPr lang="pt-BR" b="1" dirty="0"/>
              <a:t> dos EUA </a:t>
            </a:r>
            <a:endParaRPr lang="pt-BR" dirty="0"/>
          </a:p>
          <a:p>
            <a:pPr lvl="1"/>
            <a:r>
              <a:rPr lang="pt-BR" u="sng" dirty="0"/>
              <a:t>case </a:t>
            </a:r>
            <a:r>
              <a:rPr lang="pt-BR" u="sng" dirty="0" err="1"/>
              <a:t>law</a:t>
            </a:r>
            <a:r>
              <a:rPr lang="pt-BR" dirty="0"/>
              <a:t>: norma elaborada pelo judiciário, a partir de casos concretos</a:t>
            </a:r>
          </a:p>
          <a:p>
            <a:pPr lvl="1"/>
            <a:r>
              <a:rPr lang="pt-BR" u="sng" dirty="0" err="1"/>
              <a:t>statutory</a:t>
            </a:r>
            <a:r>
              <a:rPr lang="pt-BR" u="sng" dirty="0"/>
              <a:t> </a:t>
            </a:r>
            <a:r>
              <a:rPr lang="pt-BR" u="sng" dirty="0" err="1"/>
              <a:t>law</a:t>
            </a:r>
            <a:r>
              <a:rPr lang="pt-BR" dirty="0"/>
              <a:t>: norma promulgada pelo legislativo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176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/>
              <a:t> </a:t>
            </a:r>
            <a:r>
              <a:rPr lang="pt-BR" b="1" dirty="0"/>
              <a:t>Exemplo de formação do </a:t>
            </a:r>
            <a:r>
              <a:rPr lang="pt-BR" b="1" i="1" dirty="0"/>
              <a:t>case </a:t>
            </a:r>
            <a:r>
              <a:rPr lang="pt-BR" b="1" i="1" dirty="0" err="1"/>
              <a:t>law</a:t>
            </a:r>
            <a:r>
              <a:rPr lang="pt-BR" b="1" dirty="0"/>
              <a:t> e aplicação do </a:t>
            </a:r>
            <a:r>
              <a:rPr lang="pt-BR" b="1" i="1" dirty="0" err="1"/>
              <a:t>statutory</a:t>
            </a:r>
            <a:r>
              <a:rPr lang="pt-BR" b="1" i="1" dirty="0"/>
              <a:t> </a:t>
            </a:r>
            <a:r>
              <a:rPr lang="pt-BR" b="1" i="1" dirty="0" err="1"/>
              <a:t>law</a:t>
            </a:r>
            <a:endParaRPr lang="pt-BR" dirty="0"/>
          </a:p>
          <a:p>
            <a:pPr marL="0" indent="0">
              <a:buNone/>
            </a:pPr>
            <a:r>
              <a:rPr lang="pt-BR" i="1" u="sng" dirty="0" err="1"/>
              <a:t>Statutory</a:t>
            </a:r>
            <a:r>
              <a:rPr lang="pt-BR" i="1" u="sng" dirty="0"/>
              <a:t> </a:t>
            </a:r>
            <a:r>
              <a:rPr lang="pt-BR" i="1" u="sng" dirty="0" err="1"/>
              <a:t>law</a:t>
            </a:r>
            <a:r>
              <a:rPr lang="pt-BR" dirty="0"/>
              <a:t>: 4ª. emenda da Constituição dos EUA (1791): protege as pessoas contra busca e apreensão abusivas, realizadas por autoridades do Estado. </a:t>
            </a:r>
          </a:p>
          <a:p>
            <a:pPr marL="0" indent="0">
              <a:buNone/>
            </a:pPr>
            <a:r>
              <a:rPr lang="pt-BR" u="sng" dirty="0"/>
              <a:t>Questão</a:t>
            </a:r>
            <a:r>
              <a:rPr lang="pt-BR" dirty="0"/>
              <a:t>: qual o significado de abusivo?</a:t>
            </a:r>
          </a:p>
          <a:p>
            <a:pPr marL="0" indent="0">
              <a:buNone/>
            </a:pPr>
            <a:r>
              <a:rPr lang="pt-BR" u="sng" dirty="0"/>
              <a:t>Resposta</a:t>
            </a:r>
            <a:r>
              <a:rPr lang="pt-BR" dirty="0"/>
              <a:t>: a ser dada pelo judiciário</a:t>
            </a:r>
          </a:p>
          <a:p>
            <a:pPr marL="0" indent="0">
              <a:buNone/>
            </a:pPr>
            <a:r>
              <a:rPr lang="pt-BR" u="sng" dirty="0"/>
              <a:t>Consequência do ato abusivo</a:t>
            </a:r>
            <a:r>
              <a:rPr lang="pt-BR" dirty="0"/>
              <a:t>: punição do agente do Estado, nos termos da lei escrita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5538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i="1" u="sng" dirty="0"/>
              <a:t>Case </a:t>
            </a:r>
            <a:r>
              <a:rPr lang="pt-BR" i="1" u="sng" dirty="0" err="1"/>
              <a:t>law</a:t>
            </a:r>
            <a:r>
              <a:rPr lang="pt-BR" dirty="0"/>
              <a:t>: </a:t>
            </a:r>
          </a:p>
          <a:p>
            <a:pPr marL="0" lvl="0" indent="0">
              <a:buNone/>
            </a:pPr>
            <a:r>
              <a:rPr lang="pt-BR" dirty="0"/>
              <a:t>Carroll v. U.S. (1925): automóvel é revistado sem mandato e nele se encontram bebidas. Vigora a lei seca.</a:t>
            </a:r>
          </a:p>
          <a:p>
            <a:pPr marL="0" indent="0">
              <a:buNone/>
            </a:pPr>
            <a:r>
              <a:rPr lang="pt-BR" b="1" i="1" dirty="0"/>
              <a:t>Passo 1</a:t>
            </a:r>
            <a:r>
              <a:rPr lang="pt-BR" dirty="0"/>
              <a:t>: referir-se ao direito escrito existente, tanto em nível federal, como no estadual, para demonstrar que a 4ª. emenda vem sendo interpretada pelo legislador no sentido de reconhecer a diferença entre revistar</a:t>
            </a:r>
          </a:p>
          <a:p>
            <a:pPr marL="857250" lvl="1" indent="-457200" algn="just"/>
            <a:r>
              <a:rPr lang="pt-BR" dirty="0"/>
              <a:t>móveis (automóveis, navios, lanchas, vagões): a possibilidade que esses veículos têm de mover-se rapidamente torna impraticável esperar a expedição de uma ordem de busca e apreensão. Não dará tempo de esperar pela ordem. </a:t>
            </a:r>
          </a:p>
          <a:p>
            <a:pPr marL="857250" lvl="1" indent="-457200" algn="just"/>
            <a:r>
              <a:rPr lang="pt-BR" dirty="0"/>
              <a:t>imóveis (loja, residência ou qualquer estabelecimento): por se tratar de bem imóvel, é possível aguardar a ordem judicial de busca e apreensão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84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Equity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Instituto </a:t>
            </a:r>
            <a:r>
              <a:rPr lang="pt-BR" dirty="0"/>
              <a:t>criado para corrigir os excessos ou o mau funcionamento da common </a:t>
            </a:r>
            <a:r>
              <a:rPr lang="pt-BR" dirty="0" err="1"/>
              <a:t>law</a:t>
            </a:r>
            <a:r>
              <a:rPr lang="pt-BR" dirty="0"/>
              <a:t>. Como, na Inglaterra, os tribunais reais estavam obrigados a observar processos rígidos e não contavam com instrumentos adequados para essa correção, o mau funcionamento somente poderia ser corrigido por fora, baseado na lei moral.</a:t>
            </a:r>
          </a:p>
        </p:txBody>
      </p:sp>
    </p:spTree>
    <p:extLst>
      <p:ext uri="{BB962C8B-B14F-4D97-AF65-F5344CB8AC3E}">
        <p14:creationId xmlns:p14="http://schemas.microsoft.com/office/powerpoint/2010/main" val="37269055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i="1" dirty="0"/>
              <a:t>Passo 2</a:t>
            </a:r>
            <a:r>
              <a:rPr lang="pt-BR" dirty="0"/>
              <a:t>: circunstância e limites em que é possível realizar a busca e apreensão sem mandado:</a:t>
            </a:r>
          </a:p>
          <a:p>
            <a:pPr marL="857250" lvl="1" indent="-457200" algn="just"/>
            <a:r>
              <a:rPr lang="pt-BR" dirty="0"/>
              <a:t>em caso de réu primário, a busca e apreensão sem mandato somente será possível se a infração for cometida na presença da autoridade policial;</a:t>
            </a:r>
          </a:p>
          <a:p>
            <a:pPr marL="857250" lvl="1" indent="-457200" algn="just"/>
            <a:r>
              <a:rPr lang="pt-BR" dirty="0"/>
              <a:t>em caso de reincidência, a busca e apreensão sem mandato pode ser realizada com base em informações dadas por terceiros, não sendo necessário que a autoridade policial presencie a realização do delito.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557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t-BR" b="1" dirty="0" err="1"/>
              <a:t>Agnello</a:t>
            </a:r>
            <a:r>
              <a:rPr lang="pt-BR" b="1" dirty="0"/>
              <a:t> vs. U.S.</a:t>
            </a:r>
            <a:r>
              <a:rPr lang="pt-BR" dirty="0"/>
              <a:t> (1925): imóvel é revistado sem mandado. Encontra-se cocaína. Busca e apreensão ilegal. Somente será possível fazer a revista do local onde o crime foi cometido. Se a residência do indivíduo não estiver imediatamente conectada com o delito, a revista sem ordem judicial será ilegal</a:t>
            </a:r>
          </a:p>
          <a:p>
            <a:pPr marL="0" lvl="0" indent="0">
              <a:buNone/>
            </a:pPr>
            <a:r>
              <a:rPr lang="pt-BR" b="1" dirty="0" err="1"/>
              <a:t>California</a:t>
            </a:r>
            <a:r>
              <a:rPr lang="pt-BR" b="1" dirty="0"/>
              <a:t> vs. </a:t>
            </a:r>
            <a:r>
              <a:rPr lang="pt-BR" b="1" dirty="0" err="1"/>
              <a:t>Corney</a:t>
            </a:r>
            <a:r>
              <a:rPr lang="pt-BR" dirty="0"/>
              <a:t> (1986): trailer, onde mora o réu, é revistado sem mandado. Encontra-se maconha.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297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i="1" dirty="0" smtClean="0"/>
              <a:t>Questão:</a:t>
            </a:r>
            <a:r>
              <a:rPr lang="pt-BR" dirty="0" smtClean="0"/>
              <a:t> um trailer é semelhante a um automóvel ou a uma residência?</a:t>
            </a:r>
          </a:p>
          <a:p>
            <a:pPr marL="400050" lvl="1" indent="0">
              <a:buNone/>
            </a:pPr>
            <a:r>
              <a:rPr lang="pt-BR" b="1" i="1" dirty="0" smtClean="0"/>
              <a:t>Suprema Corte da Califórnia</a:t>
            </a:r>
            <a:r>
              <a:rPr lang="pt-BR" dirty="0" smtClean="0"/>
              <a:t>: utilizou como referência para a comparação:</a:t>
            </a:r>
          </a:p>
          <a:p>
            <a:pPr marL="857250" lvl="1" indent="-457200"/>
            <a:r>
              <a:rPr lang="pt-BR" dirty="0" smtClean="0"/>
              <a:t>a </a:t>
            </a:r>
            <a:r>
              <a:rPr lang="pt-BR" u="sng" dirty="0" smtClean="0"/>
              <a:t>expectativa de privacidade</a:t>
            </a:r>
            <a:r>
              <a:rPr lang="pt-BR" dirty="0" smtClean="0"/>
              <a:t>, concluindo que o trailer assegura isso mais do que um automóvel;</a:t>
            </a:r>
          </a:p>
          <a:p>
            <a:pPr marL="857250" lvl="1" indent="-457200"/>
            <a:r>
              <a:rPr lang="pt-BR" u="sng" dirty="0" smtClean="0"/>
              <a:t>finalidade</a:t>
            </a:r>
            <a:r>
              <a:rPr lang="pt-BR" dirty="0" smtClean="0"/>
              <a:t>, concluindo que o trailer tinha como finalidade principal servir como residência. A mobilidade foi colocada como característica secundária do trailer, e não principal</a:t>
            </a:r>
          </a:p>
          <a:p>
            <a:pPr marL="400050" lvl="1" indent="0">
              <a:buNone/>
            </a:pPr>
            <a:r>
              <a:rPr lang="pt-BR" b="1" i="1" dirty="0" smtClean="0"/>
              <a:t>Suprema Corte dos EUA</a:t>
            </a:r>
            <a:r>
              <a:rPr lang="pt-BR" dirty="0" smtClean="0"/>
              <a:t>: utilizou como referência para a comparação: </a:t>
            </a:r>
          </a:p>
          <a:p>
            <a:pPr marL="857250" lvl="1" indent="-457200"/>
            <a:r>
              <a:rPr lang="pt-BR" dirty="0" smtClean="0"/>
              <a:t>a </a:t>
            </a:r>
            <a:r>
              <a:rPr lang="pt-BR" u="sng" dirty="0" smtClean="0"/>
              <a:t>mobilidade</a:t>
            </a:r>
            <a:r>
              <a:rPr lang="pt-BR" dirty="0" smtClean="0"/>
              <a:t>, sendo com isso equiparada ao automóvel</a:t>
            </a:r>
          </a:p>
          <a:p>
            <a:pPr marL="857250" lvl="1" indent="-457200"/>
            <a:r>
              <a:rPr lang="pt-BR" dirty="0" smtClean="0"/>
              <a:t>a </a:t>
            </a:r>
            <a:r>
              <a:rPr lang="pt-BR" u="sng" dirty="0" smtClean="0"/>
              <a:t>expectativa da privacidade</a:t>
            </a:r>
            <a:r>
              <a:rPr lang="pt-BR" dirty="0" smtClean="0"/>
              <a:t>, porém comparou a expectativa de privacidade num trailer com a expectativa de privacidade numa residência. Nesse sentido, verificou que as expectativas de privacidade num trailer são limitadas, estando também mais próxima do automóvel do que de uma residência.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43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err="1" smtClean="0"/>
              <a:t>Plea</a:t>
            </a:r>
            <a:r>
              <a:rPr lang="pt-BR" b="1" i="1" dirty="0" smtClean="0"/>
              <a:t> bargaining</a:t>
            </a:r>
            <a:r>
              <a:rPr lang="pt-BR" b="1" dirty="0" smtClean="0"/>
              <a:t>: solução negociada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Definição</a:t>
            </a:r>
            <a:r>
              <a:rPr lang="pt-BR" dirty="0"/>
              <a:t>: solução negociada entre as partes. Acordo entre acusação e defesa, em que a defesa admite a culpa e recebe pena menor do que receberia se fosse condenada num processo regular. </a:t>
            </a:r>
          </a:p>
          <a:p>
            <a:r>
              <a:rPr lang="pt-BR" b="1" dirty="0"/>
              <a:t>Justificativa: </a:t>
            </a:r>
            <a:r>
              <a:rPr lang="pt-BR" dirty="0" smtClean="0"/>
              <a:t>diminuir </a:t>
            </a:r>
            <a:r>
              <a:rPr lang="pt-BR" dirty="0"/>
              <a:t>os custos do processo judicial, a velocidade e tramitação do processo para aqueles casos nos quais haja confissão circunstanciada se possa resolver casos sem o julgamento </a:t>
            </a:r>
            <a:r>
              <a:rPr lang="pt-BR" dirty="0" smtClean="0"/>
              <a:t>custoso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79144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Até os anos 1920</a:t>
            </a:r>
            <a:r>
              <a:rPr lang="pt-BR" dirty="0"/>
              <a:t>: havia grande oposição ao instituto. Preferia-se o julgamento feito pelo júri.</a:t>
            </a:r>
          </a:p>
          <a:p>
            <a:r>
              <a:rPr lang="pt-BR" b="1" dirty="0"/>
              <a:t>A partir dos anos 1920</a:t>
            </a:r>
            <a:r>
              <a:rPr lang="pt-BR" dirty="0"/>
              <a:t>: o </a:t>
            </a:r>
            <a:r>
              <a:rPr lang="pt-BR" i="1" dirty="0" err="1"/>
              <a:t>plea</a:t>
            </a:r>
            <a:r>
              <a:rPr lang="pt-BR" i="1" dirty="0"/>
              <a:t> bargaining</a:t>
            </a:r>
            <a:r>
              <a:rPr lang="pt-BR" dirty="0"/>
              <a:t> passou a contar com enorme apoio dos operadores do direito</a:t>
            </a:r>
          </a:p>
          <a:p>
            <a:r>
              <a:rPr lang="pt-BR" b="1" dirty="0"/>
              <a:t>Função do </a:t>
            </a:r>
            <a:r>
              <a:rPr lang="pt-BR" b="1" i="1" dirty="0" err="1"/>
              <a:t>plea</a:t>
            </a:r>
            <a:r>
              <a:rPr lang="pt-BR" b="1" i="1" dirty="0"/>
              <a:t> bargaining: </a:t>
            </a:r>
            <a:r>
              <a:rPr lang="pt-BR" dirty="0"/>
              <a:t>abreviar o processo </a:t>
            </a:r>
            <a:r>
              <a:rPr lang="pt-BR" dirty="0" smtClean="0"/>
              <a:t>penal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7080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Razões para a solução negociada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t-BR" b="1" dirty="0"/>
              <a:t>razão do Estado</a:t>
            </a:r>
            <a:r>
              <a:rPr lang="pt-BR" dirty="0"/>
              <a:t>: </a:t>
            </a:r>
            <a:r>
              <a:rPr lang="pt-BR" i="1" dirty="0" err="1"/>
              <a:t>plea</a:t>
            </a:r>
            <a:r>
              <a:rPr lang="pt-BR" i="1" dirty="0"/>
              <a:t> bargaining</a:t>
            </a:r>
            <a:r>
              <a:rPr lang="pt-BR" dirty="0"/>
              <a:t> tem a função de abreviar o processo e desafogar a máquina do judiciário, reduzindo o número de processos </a:t>
            </a:r>
          </a:p>
          <a:p>
            <a:pPr lvl="0"/>
            <a:r>
              <a:rPr lang="pt-BR" b="1" dirty="0"/>
              <a:t>razões do promotor </a:t>
            </a:r>
            <a:endParaRPr lang="pt-BR" dirty="0"/>
          </a:p>
          <a:p>
            <a:pPr lvl="1"/>
            <a:r>
              <a:rPr lang="pt-BR" dirty="0"/>
              <a:t>administrador: </a:t>
            </a:r>
            <a:r>
              <a:rPr lang="pt-BR" i="1" dirty="0" err="1"/>
              <a:t>plea</a:t>
            </a:r>
            <a:r>
              <a:rPr lang="pt-BR" i="1" dirty="0"/>
              <a:t> bargaining </a:t>
            </a:r>
            <a:r>
              <a:rPr lang="pt-BR" dirty="0"/>
              <a:t>dá ao promotor o poder de agilizar um processo penal e desafogar a agenda</a:t>
            </a:r>
          </a:p>
          <a:p>
            <a:pPr lvl="1"/>
            <a:r>
              <a:rPr lang="pt-BR" dirty="0"/>
              <a:t>advogado de acusação: </a:t>
            </a:r>
            <a:r>
              <a:rPr lang="pt-BR" i="1" dirty="0" err="1"/>
              <a:t>plea</a:t>
            </a:r>
            <a:r>
              <a:rPr lang="pt-BR" i="1" dirty="0"/>
              <a:t> bargaining</a:t>
            </a:r>
            <a:r>
              <a:rPr lang="pt-BR" dirty="0"/>
              <a:t> permite maximizar condenações e aumentar a severidade da pena (promotores não estão comprometidos com condenações, mas com a justiça)</a:t>
            </a:r>
          </a:p>
          <a:p>
            <a:pPr lvl="1"/>
            <a:r>
              <a:rPr lang="pt-BR" dirty="0"/>
              <a:t>legislador: permite que o promotor atue como legislador, dando ao réu a possibilidade de ter uma pena menor do que a prevista em lei</a:t>
            </a:r>
          </a:p>
          <a:p>
            <a:pPr lvl="1"/>
            <a:r>
              <a:rPr lang="pt-BR" dirty="0"/>
              <a:t>juiz: permite que o promotor avalie as circunstâncias do acusado e proponha-lhe uma punição que considera adequada para o réu, naquela </a:t>
            </a:r>
            <a:r>
              <a:rPr lang="pt-BR" dirty="0" smtClean="0"/>
              <a:t>situação</a:t>
            </a:r>
            <a:endParaRPr lang="pt-BR" dirty="0"/>
          </a:p>
          <a:p>
            <a:pPr lvl="0"/>
            <a:r>
              <a:rPr lang="pt-BR" b="1" dirty="0"/>
              <a:t>razões do réu</a:t>
            </a:r>
            <a:endParaRPr lang="pt-BR" dirty="0"/>
          </a:p>
          <a:p>
            <a:pPr lvl="1"/>
            <a:r>
              <a:rPr lang="pt-BR" dirty="0" err="1"/>
              <a:t>sopesamento</a:t>
            </a:r>
            <a:r>
              <a:rPr lang="pt-BR" dirty="0"/>
              <a:t> de vantagens e desvantagens entre fazer acordo ou ir a julgamento perante o júri</a:t>
            </a:r>
          </a:p>
          <a:p>
            <a:pPr lvl="1"/>
            <a:r>
              <a:rPr lang="pt-BR" dirty="0"/>
              <a:t>medo da condenação no julgamento 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291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b="1" dirty="0"/>
              <a:t>Elementos de </a:t>
            </a:r>
            <a:r>
              <a:rPr lang="pt-BR" b="1" dirty="0" err="1"/>
              <a:t>sopesamento</a:t>
            </a:r>
            <a:endParaRPr lang="pt-BR" dirty="0"/>
          </a:p>
          <a:p>
            <a:pPr lvl="1"/>
            <a:r>
              <a:rPr lang="pt-BR" dirty="0"/>
              <a:t>informação de conhecimento geral</a:t>
            </a:r>
          </a:p>
          <a:p>
            <a:pPr lvl="1"/>
            <a:r>
              <a:rPr lang="pt-BR" dirty="0"/>
              <a:t>informação de conhecimento do promotor </a:t>
            </a:r>
          </a:p>
          <a:p>
            <a:pPr lvl="1"/>
            <a:r>
              <a:rPr lang="pt-BR" dirty="0"/>
              <a:t>informação de conhecimento do réu (o único que sabe se é culpado ou inocente)</a:t>
            </a:r>
          </a:p>
          <a:p>
            <a:pPr lvl="0"/>
            <a:r>
              <a:rPr lang="pt-BR" b="1" dirty="0" smtClean="0"/>
              <a:t>Exemplos de casos </a:t>
            </a:r>
            <a:r>
              <a:rPr lang="pt-BR" b="1" dirty="0"/>
              <a:t>em que inocente pode fazer acordo e cumprir pena</a:t>
            </a:r>
            <a:endParaRPr lang="pt-BR" dirty="0"/>
          </a:p>
          <a:p>
            <a:pPr lvl="1"/>
            <a:r>
              <a:rPr lang="pt-BR" dirty="0"/>
              <a:t>homicídio em legítima defesa</a:t>
            </a:r>
          </a:p>
          <a:p>
            <a:pPr lvl="1"/>
            <a:r>
              <a:rPr lang="pt-BR" dirty="0"/>
              <a:t>homicídio culposo, em razão de disparo </a:t>
            </a:r>
            <a:r>
              <a:rPr lang="pt-BR" dirty="0" smtClean="0"/>
              <a:t>acidental </a:t>
            </a:r>
            <a:r>
              <a:rPr lang="pt-BR" dirty="0"/>
              <a:t>de </a:t>
            </a:r>
            <a:r>
              <a:rPr lang="pt-BR" dirty="0" smtClean="0"/>
              <a:t>arma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980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Alcance: </a:t>
            </a:r>
            <a:endParaRPr lang="pt-BR" dirty="0"/>
          </a:p>
          <a:p>
            <a:pPr lvl="0"/>
            <a:r>
              <a:rPr lang="pt-BR" dirty="0"/>
              <a:t>EUA: alcance geral</a:t>
            </a:r>
          </a:p>
          <a:p>
            <a:pPr lvl="0"/>
            <a:r>
              <a:rPr lang="pt-BR" dirty="0"/>
              <a:t>Brasil (projeto): crimes cometidos sem violência ou grave ameaça, e em que a pena máxima não passe de quatro anos de prisão.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9114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3109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92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mau funcionamento da common </a:t>
            </a:r>
            <a:r>
              <a:rPr lang="pt-BR" b="1" dirty="0" err="1"/>
              <a:t>law</a:t>
            </a:r>
            <a:r>
              <a:rPr lang="pt-BR" b="1" dirty="0"/>
              <a:t>: </a:t>
            </a:r>
            <a:endParaRPr lang="pt-BR" dirty="0"/>
          </a:p>
          <a:p>
            <a:pPr lvl="2"/>
            <a:r>
              <a:rPr lang="pt-BR" dirty="0"/>
              <a:t>quando os tribunais reais não podiam ser acionados (p.ex.: contratos a título gratuito não eram sancionados pelos tribunais reais)</a:t>
            </a:r>
          </a:p>
          <a:p>
            <a:pPr lvl="2"/>
            <a:r>
              <a:rPr lang="pt-BR" dirty="0"/>
              <a:t>não havia ação para execução específica do contrato, apenas perdas e danos</a:t>
            </a:r>
          </a:p>
          <a:p>
            <a:pPr lvl="2"/>
            <a:r>
              <a:rPr lang="pt-BR" dirty="0"/>
              <a:t>ignorava a teoria dos vícios do consentimento </a:t>
            </a:r>
          </a:p>
          <a:p>
            <a:pPr lvl="2"/>
            <a:r>
              <a:rPr lang="pt-BR" dirty="0"/>
              <a:t>desconhecia a coação moral; apenas a coação física era conhecida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88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b="1" dirty="0"/>
              <a:t>recurso ao rei</a:t>
            </a:r>
            <a:r>
              <a:rPr lang="pt-BR" dirty="0"/>
              <a:t>: fonte de toda a justiça, e o rei não poderia tolerar que ela faltasse. Julgava com base na </a:t>
            </a:r>
            <a:r>
              <a:rPr lang="pt-BR" i="1" dirty="0" err="1"/>
              <a:t>equity</a:t>
            </a:r>
            <a:r>
              <a:rPr lang="pt-BR" dirty="0"/>
              <a:t>, que se orientava por noções de moral – e não por precedentes judiciais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627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b="1" dirty="0"/>
              <a:t>exemplos de intervenção real:</a:t>
            </a:r>
            <a:endParaRPr lang="pt-BR" dirty="0"/>
          </a:p>
          <a:p>
            <a:pPr lvl="2"/>
            <a:r>
              <a:rPr lang="pt-BR" dirty="0"/>
              <a:t>exigir a execução específica de um contrato, em vez de perdas e danos:</a:t>
            </a:r>
          </a:p>
          <a:p>
            <a:pPr lvl="3"/>
            <a:r>
              <a:rPr lang="pt-BR" dirty="0"/>
              <a:t>existem hipóteses em que a quebra contratual mostra-se a alternativa mais eficiente (p.ex.: mudança nas condições do mercado)</a:t>
            </a:r>
          </a:p>
          <a:p>
            <a:pPr lvl="3"/>
            <a:r>
              <a:rPr lang="pt-BR" dirty="0"/>
              <a:t>opta-se pelo rompimento do contrato e pela multa contratual</a:t>
            </a:r>
          </a:p>
          <a:p>
            <a:pPr lvl="3"/>
            <a:r>
              <a:rPr lang="pt-BR" dirty="0"/>
              <a:t>esse caminho pode gerar injustiças, daí a execução específica determinada pelo Chanceler do Rei </a:t>
            </a:r>
          </a:p>
          <a:p>
            <a:pPr lvl="2"/>
            <a:r>
              <a:rPr lang="pt-BR" dirty="0"/>
              <a:t>na common </a:t>
            </a:r>
            <a:r>
              <a:rPr lang="pt-BR" dirty="0" err="1"/>
              <a:t>law</a:t>
            </a:r>
            <a:r>
              <a:rPr lang="pt-BR" dirty="0"/>
              <a:t>, não havia como uma das partes obrigar a outra a exibir um documento que está em sua posse. A intervenção do Chanceler, em nome do rei, pode intervir e emitir uma </a:t>
            </a:r>
            <a:r>
              <a:rPr lang="pt-BR" i="1" dirty="0" err="1"/>
              <a:t>discovery</a:t>
            </a:r>
            <a:r>
              <a:rPr lang="pt-BR" i="1" dirty="0"/>
              <a:t> </a:t>
            </a:r>
            <a:r>
              <a:rPr lang="pt-BR" i="1" dirty="0" err="1"/>
              <a:t>order</a:t>
            </a:r>
            <a:endParaRPr lang="pt-BR" dirty="0"/>
          </a:p>
          <a:p>
            <a:pPr lvl="2"/>
            <a:r>
              <a:rPr lang="pt-BR" dirty="0"/>
              <a:t>o Chanceler intervirá contra aquele que, contrariamente à consciência, aproveitou-se de sua </a:t>
            </a:r>
            <a:r>
              <a:rPr lang="pt-BR" dirty="0" smtClean="0"/>
              <a:t>condição de </a:t>
            </a:r>
            <a:r>
              <a:rPr lang="pt-BR" dirty="0"/>
              <a:t>parente, patrão ou médico, p.ex., para obter de uma pessoa um contrato ou qualquer vantagem indevida. Com base na </a:t>
            </a:r>
            <a:r>
              <a:rPr lang="pt-BR" i="1" dirty="0" err="1"/>
              <a:t>equity</a:t>
            </a:r>
            <a:r>
              <a:rPr lang="pt-BR" dirty="0"/>
              <a:t>, o cumprimento do contrato não poderia ser exigido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670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Normas escritas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err="1"/>
              <a:t>Statutory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: tem a função de complementar a </a:t>
            </a:r>
            <a:r>
              <a:rPr lang="pt-BR" i="1" dirty="0"/>
              <a:t>common </a:t>
            </a:r>
            <a:r>
              <a:rPr lang="pt-BR" i="1" dirty="0" err="1" smtClean="0"/>
              <a:t>law</a:t>
            </a:r>
            <a:endParaRPr lang="pt-BR" i="1" dirty="0" smtClean="0"/>
          </a:p>
          <a:p>
            <a:pPr lvl="1"/>
            <a:r>
              <a:rPr lang="pt-BR" dirty="0" smtClean="0"/>
              <a:t>Direito internacional</a:t>
            </a:r>
            <a:endParaRPr lang="pt-BR" dirty="0"/>
          </a:p>
          <a:p>
            <a:pPr lvl="1"/>
            <a:r>
              <a:rPr lang="pt-BR" dirty="0"/>
              <a:t>EU </a:t>
            </a:r>
            <a:r>
              <a:rPr lang="pt-BR" dirty="0" err="1"/>
              <a:t>law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28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Equity</a:t>
            </a:r>
            <a:r>
              <a:rPr lang="pt-BR" dirty="0" smtClean="0"/>
              <a:t>: estudo de caso. O </a:t>
            </a:r>
            <a:r>
              <a:rPr lang="pt-BR" i="1" dirty="0" err="1" smtClean="0"/>
              <a:t>trust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Objetivo do </a:t>
            </a:r>
            <a:r>
              <a:rPr lang="pt-BR" dirty="0" err="1"/>
              <a:t>trust</a:t>
            </a:r>
            <a:r>
              <a:rPr lang="pt-BR" dirty="0"/>
              <a:t>: </a:t>
            </a:r>
          </a:p>
          <a:p>
            <a:pPr lvl="2"/>
            <a:r>
              <a:rPr lang="pt-BR" dirty="0"/>
              <a:t>proteção dos incapazes </a:t>
            </a:r>
          </a:p>
          <a:p>
            <a:pPr lvl="2"/>
            <a:r>
              <a:rPr lang="pt-BR" dirty="0"/>
              <a:t>proteção da mulher casada </a:t>
            </a:r>
          </a:p>
          <a:p>
            <a:pPr lvl="2"/>
            <a:r>
              <a:rPr lang="pt-BR" dirty="0"/>
              <a:t>gestão de patrimônios de pessoas jurídicas: p.ex.: fundações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853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3752</Words>
  <Application>Microsoft Office PowerPoint</Application>
  <PresentationFormat>Apresentação na tela (4:3)</PresentationFormat>
  <Paragraphs>226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Tema do Office</vt:lpstr>
      <vt:lpstr>Common law</vt:lpstr>
      <vt:lpstr>Histórico</vt:lpstr>
      <vt:lpstr>Common law</vt:lpstr>
      <vt:lpstr>Equity</vt:lpstr>
      <vt:lpstr>Apresentação do PowerPoint</vt:lpstr>
      <vt:lpstr>Apresentação do PowerPoint</vt:lpstr>
      <vt:lpstr>Apresentação do PowerPoint</vt:lpstr>
      <vt:lpstr>Normas escritas</vt:lpstr>
      <vt:lpstr>Equity: estudo de caso. O trust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Distinguishment. Exemplos</vt:lpstr>
      <vt:lpstr>Apresentação do PowerPoint</vt:lpstr>
      <vt:lpstr>Apresentação do PowerPoint</vt:lpstr>
      <vt:lpstr>Direito constitucional na common law</vt:lpstr>
      <vt:lpstr>Apresentação do PowerPoint</vt:lpstr>
      <vt:lpstr>Direito das obrigações na common law</vt:lpstr>
      <vt:lpstr>Torts</vt:lpstr>
      <vt:lpstr>Torts: estudo de caso</vt:lpstr>
      <vt:lpstr>Natureza do problema</vt:lpstr>
      <vt:lpstr>Apresentação do PowerPoint</vt:lpstr>
      <vt:lpstr>Apresentação do PowerPoint</vt:lpstr>
      <vt:lpstr>Resultado do julgamento: votos pela improcedência da ação (2 votos)</vt:lpstr>
      <vt:lpstr>Apresentação do PowerPoint</vt:lpstr>
      <vt:lpstr>Votos pela procedência da ação (3 votos)</vt:lpstr>
      <vt:lpstr>Apresentação do PowerPoint</vt:lpstr>
      <vt:lpstr>Apresentação do PowerPoint</vt:lpstr>
      <vt:lpstr>Apresentação do PowerPoint</vt:lpstr>
      <vt:lpstr>Outros argumentos pela procedência do pedido</vt:lpstr>
      <vt:lpstr>Contracts</vt:lpstr>
      <vt:lpstr>Common law nos EUA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Plea bargaining: solução negociada</vt:lpstr>
      <vt:lpstr>Apresentação do PowerPoint</vt:lpstr>
      <vt:lpstr>Razões para a solução negociada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law</dc:title>
  <dc:creator>Geraldo Miniuci</dc:creator>
  <cp:lastModifiedBy>Geraldo Miniuci</cp:lastModifiedBy>
  <cp:revision>15</cp:revision>
  <dcterms:created xsi:type="dcterms:W3CDTF">2019-03-14T14:33:27Z</dcterms:created>
  <dcterms:modified xsi:type="dcterms:W3CDTF">2019-03-14T17:15:05Z</dcterms:modified>
</cp:coreProperties>
</file>