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7"/>
  </p:notesMasterIdLst>
  <p:sldIdLst>
    <p:sldId id="256" r:id="rId2"/>
    <p:sldId id="346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9" r:id="rId17"/>
    <p:sldId id="295" r:id="rId18"/>
    <p:sldId id="296" r:id="rId19"/>
    <p:sldId id="297" r:id="rId20"/>
    <p:sldId id="298" r:id="rId21"/>
    <p:sldId id="300" r:id="rId22"/>
    <p:sldId id="304" r:id="rId23"/>
    <p:sldId id="301" r:id="rId24"/>
    <p:sldId id="302" r:id="rId25"/>
    <p:sldId id="303" r:id="rId26"/>
    <p:sldId id="305" r:id="rId27"/>
    <p:sldId id="306" r:id="rId28"/>
    <p:sldId id="307" r:id="rId29"/>
    <p:sldId id="319" r:id="rId30"/>
    <p:sldId id="311" r:id="rId31"/>
    <p:sldId id="309" r:id="rId32"/>
    <p:sldId id="310" r:id="rId33"/>
    <p:sldId id="312" r:id="rId34"/>
    <p:sldId id="313" r:id="rId35"/>
    <p:sldId id="314" r:id="rId36"/>
    <p:sldId id="315" r:id="rId37"/>
    <p:sldId id="316" r:id="rId38"/>
    <p:sldId id="320" r:id="rId39"/>
    <p:sldId id="318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41" r:id="rId61"/>
    <p:sldId id="342" r:id="rId62"/>
    <p:sldId id="343" r:id="rId63"/>
    <p:sldId id="344" r:id="rId64"/>
    <p:sldId id="345" r:id="rId65"/>
    <p:sldId id="281" r:id="rId6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67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A658-2258-484A-A89B-F1EBF0161B28}" type="datetimeFigureOut">
              <a:rPr lang="pt-BR" smtClean="0"/>
              <a:t>23/08/2016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5558-8B91-40AA-AFA0-108B56391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D46-4C33-4380-8B9B-05A1F7C6C3C1}" type="datetime1">
              <a:rPr lang="pt-BR" smtClean="0"/>
              <a:t>23/08/2016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00DF-CA84-44C6-93EB-343BE10D85F4}" type="datetime1">
              <a:rPr lang="pt-BR" smtClean="0"/>
              <a:t>23/08/2016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444D-54FA-405C-AE83-D6A748E2CC7E}" type="datetime1">
              <a:rPr lang="pt-BR" smtClean="0"/>
              <a:t>23/08/2016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1AA6-42E6-4BA5-9F7E-CEA8C247421D}" type="datetime1">
              <a:rPr lang="pt-BR" smtClean="0"/>
              <a:t>23/08/2016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85B1-8A6B-4009-9973-096CECA0B8C4}" type="datetime1">
              <a:rPr lang="pt-BR" smtClean="0"/>
              <a:t>23/08/2016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6DB6-AD4F-4A10-8E01-0D3488A21C7D}" type="datetime1">
              <a:rPr lang="pt-BR" smtClean="0"/>
              <a:t>23/08/2016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FA61-64C5-4F21-8BD8-04F0DBBB60E6}" type="datetime1">
              <a:rPr lang="pt-BR" smtClean="0"/>
              <a:t>23/08/2016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8D56-D90A-4AFE-A851-E8EA5FB5D291}" type="datetime1">
              <a:rPr lang="pt-BR" smtClean="0"/>
              <a:t>23/08/2016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32C-E9FF-4784-AC2E-0ABDAC4B929C}" type="datetime1">
              <a:rPr lang="pt-BR" smtClean="0"/>
              <a:t>23/08/2016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DC3F-EE31-4A87-A098-2472FA322D89}" type="datetime1">
              <a:rPr lang="pt-BR" smtClean="0"/>
              <a:t>23/08/2016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662-26D6-476F-8F6C-5EB7B08B659C}" type="datetime1">
              <a:rPr lang="pt-BR" smtClean="0"/>
              <a:t>23/08/2016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78E253-25F9-4D91-B8C3-E3CF28743BC7}" type="datetime1">
              <a:rPr lang="pt-BR" smtClean="0"/>
              <a:t>23/08/2016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Probabilidade e Estatística Aplicadas à Contabilidade 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sz="2400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Distribuições de Frequência Relativa e Frequência Percentual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10</a:t>
            </a:fld>
            <a:endParaRPr lang="pt-BR"/>
          </a:p>
        </p:txBody>
      </p:sp>
      <p:pic>
        <p:nvPicPr>
          <p:cNvPr id="5" name="Picture 17" descr="E:\PFiles\MSOffice\Clipart\standard\stddir1\BD0710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728192" cy="128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395536" y="1716112"/>
            <a:ext cx="7775575" cy="4521200"/>
            <a:chOff x="395536" y="1716112"/>
            <a:chExt cx="7775575" cy="4521200"/>
          </a:xfrm>
        </p:grpSpPr>
        <p:sp>
          <p:nvSpPr>
            <p:cNvPr id="6" name="Rectangle 72"/>
            <p:cNvSpPr>
              <a:spLocks noChangeArrowheads="1"/>
            </p:cNvSpPr>
            <p:nvPr/>
          </p:nvSpPr>
          <p:spPr bwMode="auto">
            <a:xfrm>
              <a:off x="565399" y="1998687"/>
              <a:ext cx="6096000" cy="3775075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AutoShape 73"/>
            <p:cNvSpPr>
              <a:spLocks noChangeArrowheads="1"/>
            </p:cNvSpPr>
            <p:nvPr/>
          </p:nvSpPr>
          <p:spPr bwMode="auto">
            <a:xfrm rot="5400000">
              <a:off x="351086" y="3868762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74"/>
            <p:cNvSpPr>
              <a:spLocks noChangeArrowheads="1"/>
            </p:cNvSpPr>
            <p:nvPr/>
          </p:nvSpPr>
          <p:spPr bwMode="auto">
            <a:xfrm rot="10800000">
              <a:off x="3799136" y="1716112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AutoShape 75"/>
            <p:cNvSpPr>
              <a:spLocks noChangeArrowheads="1"/>
            </p:cNvSpPr>
            <p:nvPr/>
          </p:nvSpPr>
          <p:spPr bwMode="auto">
            <a:xfrm rot="10800000">
              <a:off x="5551736" y="1716112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832099" y="2465412"/>
              <a:ext cx="2381250" cy="3013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006699">
                          <a:gamma/>
                          <a:shade val="46275"/>
                          <a:invGamma/>
                        </a:srgbClr>
                      </a:gs>
                      <a:gs pos="50000">
                        <a:srgbClr val="006699"/>
                      </a:gs>
                      <a:gs pos="100000">
                        <a:srgbClr val="006699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	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Ruim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Abaixo da Média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Média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Acima da Média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Excelente</a:t>
              </a:r>
              <a:endParaRPr lang="pt-BR" sz="2400" b="1" dirty="0"/>
            </a:p>
          </p:txBody>
        </p:sp>
        <p:sp>
          <p:nvSpPr>
            <p:cNvPr id="11" name="Rectangle 76"/>
            <p:cNvSpPr>
              <a:spLocks noChangeArrowheads="1"/>
            </p:cNvSpPr>
            <p:nvPr/>
          </p:nvSpPr>
          <p:spPr bwMode="auto">
            <a:xfrm>
              <a:off x="2303711" y="2884512"/>
              <a:ext cx="2438400" cy="268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  <a:r>
                <a:rPr lang="en-US" sz="2400" b="1" dirty="0"/>
                <a:t>      </a:t>
              </a:r>
              <a:r>
                <a:rPr lang="en-US" sz="2400" b="1" dirty="0" smtClean="0"/>
                <a:t>0,10</a:t>
              </a:r>
              <a:endParaRPr lang="en-US" sz="2400" b="1" dirty="0"/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	      </a:t>
              </a:r>
              <a:r>
                <a:rPr lang="en-US" sz="2400" b="1" dirty="0" smtClean="0"/>
                <a:t>0,15</a:t>
              </a:r>
              <a:endParaRPr lang="en-US" sz="2400" b="1" dirty="0"/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	      </a:t>
              </a:r>
              <a:r>
                <a:rPr lang="en-US" sz="2400" b="1" dirty="0" smtClean="0"/>
                <a:t>0,25</a:t>
              </a:r>
              <a:endParaRPr lang="en-US" sz="2400" b="1" dirty="0"/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	      </a:t>
              </a:r>
              <a:r>
                <a:rPr lang="en-US" sz="2400" b="1" dirty="0" smtClean="0"/>
                <a:t>0,45</a:t>
              </a:r>
              <a:endParaRPr lang="en-US" sz="2400" b="1" dirty="0"/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	      </a:t>
              </a:r>
              <a:r>
                <a:rPr lang="en-US" sz="2400" b="1" u="sng" dirty="0" smtClean="0"/>
                <a:t>0,05</a:t>
              </a:r>
              <a:endParaRPr lang="en-US" sz="2400" b="1" u="sng" dirty="0"/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Total	    1.00</a:t>
              </a:r>
            </a:p>
          </p:txBody>
        </p:sp>
        <p:sp>
          <p:nvSpPr>
            <p:cNvPr id="12" name="Rectangle 77"/>
            <p:cNvSpPr>
              <a:spLocks noChangeArrowheads="1"/>
            </p:cNvSpPr>
            <p:nvPr/>
          </p:nvSpPr>
          <p:spPr bwMode="auto">
            <a:xfrm>
              <a:off x="5180261" y="2846412"/>
              <a:ext cx="1581150" cy="2762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10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15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25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45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</a:t>
              </a:r>
              <a:r>
                <a:rPr lang="en-US" sz="2400" b="1" u="sng" dirty="0"/>
                <a:t>  5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100</a:t>
              </a:r>
            </a:p>
          </p:txBody>
        </p:sp>
        <p:sp>
          <p:nvSpPr>
            <p:cNvPr id="13" name="Rectangle 78"/>
            <p:cNvSpPr>
              <a:spLocks noChangeArrowheads="1"/>
            </p:cNvSpPr>
            <p:nvPr/>
          </p:nvSpPr>
          <p:spPr bwMode="auto">
            <a:xfrm>
              <a:off x="3046661" y="2027262"/>
              <a:ext cx="17907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pt-BR" sz="2400" b="1" dirty="0" smtClean="0"/>
                <a:t>Frequência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u="sng" dirty="0" smtClean="0"/>
                <a:t>Relativa</a:t>
              </a:r>
              <a:endParaRPr lang="pt-BR" sz="2400" b="1" u="sng" dirty="0"/>
            </a:p>
          </p:txBody>
        </p:sp>
        <p:sp>
          <p:nvSpPr>
            <p:cNvPr id="14" name="Rectangle 79"/>
            <p:cNvSpPr>
              <a:spLocks noChangeArrowheads="1"/>
            </p:cNvSpPr>
            <p:nvPr/>
          </p:nvSpPr>
          <p:spPr bwMode="auto">
            <a:xfrm>
              <a:off x="4818311" y="2027262"/>
              <a:ext cx="17907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pt-BR" sz="2400" b="1" dirty="0" smtClean="0"/>
                <a:t>Frequência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u="sng" dirty="0" smtClean="0"/>
                <a:t>Percentual</a:t>
              </a:r>
              <a:endParaRPr lang="pt-BR" sz="2400" b="1" u="sng" dirty="0"/>
            </a:p>
          </p:txBody>
        </p:sp>
        <p:sp>
          <p:nvSpPr>
            <p:cNvPr id="15" name="Rectangle 80"/>
            <p:cNvSpPr>
              <a:spLocks noChangeArrowheads="1"/>
            </p:cNvSpPr>
            <p:nvPr/>
          </p:nvSpPr>
          <p:spPr bwMode="auto">
            <a:xfrm>
              <a:off x="1084511" y="2446362"/>
              <a:ext cx="123825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sz="2400" b="1" u="sng" dirty="0" smtClean="0"/>
                <a:t>Classe</a:t>
              </a:r>
              <a:endParaRPr lang="pt-BR" sz="2400" b="1" u="sng" dirty="0"/>
            </a:p>
          </p:txBody>
        </p:sp>
        <p:sp>
          <p:nvSpPr>
            <p:cNvPr id="16" name="AutoShape 81"/>
            <p:cNvSpPr>
              <a:spLocks noChangeArrowheads="1"/>
            </p:cNvSpPr>
            <p:nvPr/>
          </p:nvSpPr>
          <p:spPr bwMode="auto">
            <a:xfrm>
              <a:off x="5961311" y="3665562"/>
              <a:ext cx="2209800" cy="590550"/>
            </a:xfrm>
            <a:prstGeom prst="wedgeRoundRectCallout">
              <a:avLst>
                <a:gd name="adj1" fmla="val -54597"/>
                <a:gd name="adj2" fmla="val -13709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0,10(100</a:t>
              </a:r>
              <a:r>
                <a:rPr lang="en-US" sz="2400" b="1" dirty="0">
                  <a:solidFill>
                    <a:schemeClr val="bg1"/>
                  </a:solidFill>
                </a:rPr>
                <a:t>) = 10</a:t>
              </a:r>
            </a:p>
          </p:txBody>
        </p:sp>
        <p:sp>
          <p:nvSpPr>
            <p:cNvPr id="17" name="AutoShape 82"/>
            <p:cNvSpPr>
              <a:spLocks noChangeArrowheads="1"/>
            </p:cNvSpPr>
            <p:nvPr/>
          </p:nvSpPr>
          <p:spPr bwMode="auto">
            <a:xfrm>
              <a:off x="4627811" y="5703912"/>
              <a:ext cx="1885950" cy="533400"/>
            </a:xfrm>
            <a:prstGeom prst="wedgeRoundRectCallout">
              <a:avLst>
                <a:gd name="adj1" fmla="val -72139"/>
                <a:gd name="adj2" fmla="val -185713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1/20 =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0,05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41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de Barras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Um </a:t>
            </a:r>
            <a:r>
              <a:rPr lang="pt-BR" b="1" dirty="0" smtClean="0"/>
              <a:t>gráfico de barras</a:t>
            </a:r>
            <a:r>
              <a:rPr lang="pt-BR" dirty="0" smtClean="0"/>
              <a:t>, ou </a:t>
            </a:r>
            <a:r>
              <a:rPr lang="pt-BR" b="1" dirty="0" smtClean="0"/>
              <a:t>gráfico em barras</a:t>
            </a:r>
            <a:r>
              <a:rPr lang="pt-BR" dirty="0" smtClean="0"/>
              <a:t>, é um dispositivo gráfico para descrever os dados qualitativos</a:t>
            </a:r>
          </a:p>
          <a:p>
            <a:r>
              <a:rPr lang="pt-BR" dirty="0" smtClean="0"/>
              <a:t>No eixo horizontal são especificados os </a:t>
            </a:r>
            <a:r>
              <a:rPr lang="pt-BR" b="1" dirty="0" smtClean="0"/>
              <a:t>rótulos </a:t>
            </a:r>
            <a:r>
              <a:rPr lang="pt-BR" dirty="0" smtClean="0"/>
              <a:t>para as </a:t>
            </a:r>
            <a:r>
              <a:rPr lang="pt-BR" b="1" dirty="0" smtClean="0"/>
              <a:t>classes </a:t>
            </a:r>
            <a:r>
              <a:rPr lang="pt-BR" dirty="0" smtClean="0"/>
              <a:t>(categorias)</a:t>
            </a:r>
          </a:p>
          <a:p>
            <a:r>
              <a:rPr lang="pt-BR" dirty="0" smtClean="0"/>
              <a:t>No eixo vertical a </a:t>
            </a:r>
            <a:r>
              <a:rPr lang="pt-BR" b="1" dirty="0" smtClean="0"/>
              <a:t>escala de frequência</a:t>
            </a:r>
            <a:r>
              <a:rPr lang="pt-BR" dirty="0" smtClean="0"/>
              <a:t>, relativa ou percentual</a:t>
            </a:r>
          </a:p>
          <a:p>
            <a:r>
              <a:rPr lang="pt-BR" dirty="0" smtClean="0"/>
              <a:t>Usamos uma </a:t>
            </a:r>
            <a:r>
              <a:rPr lang="pt-BR" b="1" dirty="0" smtClean="0"/>
              <a:t>barra de largura fixa </a:t>
            </a:r>
            <a:r>
              <a:rPr lang="pt-BR" dirty="0" smtClean="0"/>
              <a:t>acima do rótulo até a frequência desta</a:t>
            </a:r>
          </a:p>
          <a:p>
            <a:r>
              <a:rPr lang="pt-BR" dirty="0" smtClean="0"/>
              <a:t>As barras devem ser separadas para enfatizar que cada classe é uma categoria distinta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3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de Barras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12</a:t>
            </a:fld>
            <a:endParaRPr lang="pt-BR"/>
          </a:p>
        </p:txBody>
      </p:sp>
      <p:grpSp>
        <p:nvGrpSpPr>
          <p:cNvPr id="24" name="Group 107"/>
          <p:cNvGrpSpPr>
            <a:grpSpLocks/>
          </p:cNvGrpSpPr>
          <p:nvPr/>
        </p:nvGrpSpPr>
        <p:grpSpPr bwMode="auto">
          <a:xfrm>
            <a:off x="6952482" y="590699"/>
            <a:ext cx="1665287" cy="1085850"/>
            <a:chOff x="3891" y="289"/>
            <a:chExt cx="1265" cy="816"/>
          </a:xfrm>
        </p:grpSpPr>
        <p:sp>
          <p:nvSpPr>
            <p:cNvPr id="25" name="Freeform 108"/>
            <p:cNvSpPr>
              <a:spLocks/>
            </p:cNvSpPr>
            <p:nvPr/>
          </p:nvSpPr>
          <p:spPr bwMode="auto">
            <a:xfrm>
              <a:off x="4659" y="366"/>
              <a:ext cx="485" cy="360"/>
            </a:xfrm>
            <a:custGeom>
              <a:avLst/>
              <a:gdLst>
                <a:gd name="T0" fmla="*/ 1143 w 1183"/>
                <a:gd name="T1" fmla="*/ 866 h 879"/>
                <a:gd name="T2" fmla="*/ 1120 w 1183"/>
                <a:gd name="T3" fmla="*/ 852 h 879"/>
                <a:gd name="T4" fmla="*/ 1101 w 1183"/>
                <a:gd name="T5" fmla="*/ 836 h 879"/>
                <a:gd name="T6" fmla="*/ 1083 w 1183"/>
                <a:gd name="T7" fmla="*/ 821 h 879"/>
                <a:gd name="T8" fmla="*/ 1069 w 1183"/>
                <a:gd name="T9" fmla="*/ 803 h 879"/>
                <a:gd name="T10" fmla="*/ 1055 w 1183"/>
                <a:gd name="T11" fmla="*/ 783 h 879"/>
                <a:gd name="T12" fmla="*/ 1046 w 1183"/>
                <a:gd name="T13" fmla="*/ 762 h 879"/>
                <a:gd name="T14" fmla="*/ 1037 w 1183"/>
                <a:gd name="T15" fmla="*/ 738 h 879"/>
                <a:gd name="T16" fmla="*/ 1030 w 1183"/>
                <a:gd name="T17" fmla="*/ 711 h 879"/>
                <a:gd name="T18" fmla="*/ 1030 w 1183"/>
                <a:gd name="T19" fmla="*/ 671 h 879"/>
                <a:gd name="T20" fmla="*/ 1044 w 1183"/>
                <a:gd name="T21" fmla="*/ 635 h 879"/>
                <a:gd name="T22" fmla="*/ 1069 w 1183"/>
                <a:gd name="T23" fmla="*/ 605 h 879"/>
                <a:gd name="T24" fmla="*/ 1099 w 1183"/>
                <a:gd name="T25" fmla="*/ 577 h 879"/>
                <a:gd name="T26" fmla="*/ 1131 w 1183"/>
                <a:gd name="T27" fmla="*/ 549 h 879"/>
                <a:gd name="T28" fmla="*/ 1159 w 1183"/>
                <a:gd name="T29" fmla="*/ 517 h 879"/>
                <a:gd name="T30" fmla="*/ 1178 w 1183"/>
                <a:gd name="T31" fmla="*/ 482 h 879"/>
                <a:gd name="T32" fmla="*/ 1183 w 1183"/>
                <a:gd name="T33" fmla="*/ 441 h 879"/>
                <a:gd name="T34" fmla="*/ 1175 w 1183"/>
                <a:gd name="T35" fmla="*/ 399 h 879"/>
                <a:gd name="T36" fmla="*/ 1153 w 1183"/>
                <a:gd name="T37" fmla="*/ 365 h 879"/>
                <a:gd name="T38" fmla="*/ 1125 w 1183"/>
                <a:gd name="T39" fmla="*/ 337 h 879"/>
                <a:gd name="T40" fmla="*/ 1093 w 1183"/>
                <a:gd name="T41" fmla="*/ 312 h 879"/>
                <a:gd name="T42" fmla="*/ 1060 w 1183"/>
                <a:gd name="T43" fmla="*/ 286 h 879"/>
                <a:gd name="T44" fmla="*/ 1032 w 1183"/>
                <a:gd name="T45" fmla="*/ 258 h 879"/>
                <a:gd name="T46" fmla="*/ 1009 w 1183"/>
                <a:gd name="T47" fmla="*/ 224 h 879"/>
                <a:gd name="T48" fmla="*/ 998 w 1183"/>
                <a:gd name="T49" fmla="*/ 184 h 879"/>
                <a:gd name="T50" fmla="*/ 998 w 1183"/>
                <a:gd name="T51" fmla="*/ 134 h 879"/>
                <a:gd name="T52" fmla="*/ 1004 w 1183"/>
                <a:gd name="T53" fmla="*/ 88 h 879"/>
                <a:gd name="T54" fmla="*/ 1018 w 1183"/>
                <a:gd name="T55" fmla="*/ 46 h 879"/>
                <a:gd name="T56" fmla="*/ 1041 w 1183"/>
                <a:gd name="T57" fmla="*/ 0 h 879"/>
                <a:gd name="T58" fmla="*/ 41 w 1183"/>
                <a:gd name="T59" fmla="*/ 14 h 879"/>
                <a:gd name="T60" fmla="*/ 0 w 1183"/>
                <a:gd name="T61" fmla="*/ 879 h 879"/>
                <a:gd name="T62" fmla="*/ 1143 w 1183"/>
                <a:gd name="T63" fmla="*/ 866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3" h="879">
                  <a:moveTo>
                    <a:pt x="1143" y="866"/>
                  </a:moveTo>
                  <a:lnTo>
                    <a:pt x="1120" y="852"/>
                  </a:lnTo>
                  <a:lnTo>
                    <a:pt x="1101" y="836"/>
                  </a:lnTo>
                  <a:lnTo>
                    <a:pt x="1083" y="821"/>
                  </a:lnTo>
                  <a:lnTo>
                    <a:pt x="1069" y="803"/>
                  </a:lnTo>
                  <a:lnTo>
                    <a:pt x="1055" y="783"/>
                  </a:lnTo>
                  <a:lnTo>
                    <a:pt x="1046" y="762"/>
                  </a:lnTo>
                  <a:lnTo>
                    <a:pt x="1037" y="738"/>
                  </a:lnTo>
                  <a:lnTo>
                    <a:pt x="1030" y="711"/>
                  </a:lnTo>
                  <a:lnTo>
                    <a:pt x="1030" y="671"/>
                  </a:lnTo>
                  <a:lnTo>
                    <a:pt x="1044" y="635"/>
                  </a:lnTo>
                  <a:lnTo>
                    <a:pt x="1069" y="605"/>
                  </a:lnTo>
                  <a:lnTo>
                    <a:pt x="1099" y="577"/>
                  </a:lnTo>
                  <a:lnTo>
                    <a:pt x="1131" y="549"/>
                  </a:lnTo>
                  <a:lnTo>
                    <a:pt x="1159" y="517"/>
                  </a:lnTo>
                  <a:lnTo>
                    <a:pt x="1178" y="482"/>
                  </a:lnTo>
                  <a:lnTo>
                    <a:pt x="1183" y="441"/>
                  </a:lnTo>
                  <a:lnTo>
                    <a:pt x="1175" y="399"/>
                  </a:lnTo>
                  <a:lnTo>
                    <a:pt x="1153" y="365"/>
                  </a:lnTo>
                  <a:lnTo>
                    <a:pt x="1125" y="337"/>
                  </a:lnTo>
                  <a:lnTo>
                    <a:pt x="1093" y="312"/>
                  </a:lnTo>
                  <a:lnTo>
                    <a:pt x="1060" y="286"/>
                  </a:lnTo>
                  <a:lnTo>
                    <a:pt x="1032" y="258"/>
                  </a:lnTo>
                  <a:lnTo>
                    <a:pt x="1009" y="224"/>
                  </a:lnTo>
                  <a:lnTo>
                    <a:pt x="998" y="184"/>
                  </a:lnTo>
                  <a:lnTo>
                    <a:pt x="998" y="134"/>
                  </a:lnTo>
                  <a:lnTo>
                    <a:pt x="1004" y="88"/>
                  </a:lnTo>
                  <a:lnTo>
                    <a:pt x="1018" y="46"/>
                  </a:lnTo>
                  <a:lnTo>
                    <a:pt x="1041" y="0"/>
                  </a:lnTo>
                  <a:lnTo>
                    <a:pt x="41" y="14"/>
                  </a:lnTo>
                  <a:lnTo>
                    <a:pt x="0" y="879"/>
                  </a:lnTo>
                  <a:lnTo>
                    <a:pt x="1143" y="866"/>
                  </a:lnTo>
                  <a:close/>
                </a:path>
              </a:pathLst>
            </a:custGeom>
            <a:solidFill>
              <a:srgbClr val="702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auto">
            <a:xfrm>
              <a:off x="3995" y="983"/>
              <a:ext cx="522" cy="112"/>
            </a:xfrm>
            <a:custGeom>
              <a:avLst/>
              <a:gdLst>
                <a:gd name="T0" fmla="*/ 0 w 1273"/>
                <a:gd name="T1" fmla="*/ 189 h 275"/>
                <a:gd name="T2" fmla="*/ 328 w 1273"/>
                <a:gd name="T3" fmla="*/ 9 h 275"/>
                <a:gd name="T4" fmla="*/ 1273 w 1273"/>
                <a:gd name="T5" fmla="*/ 0 h 275"/>
                <a:gd name="T6" fmla="*/ 1273 w 1273"/>
                <a:gd name="T7" fmla="*/ 154 h 275"/>
                <a:gd name="T8" fmla="*/ 1189 w 1273"/>
                <a:gd name="T9" fmla="*/ 275 h 275"/>
                <a:gd name="T10" fmla="*/ 1141 w 1273"/>
                <a:gd name="T11" fmla="*/ 275 h 275"/>
                <a:gd name="T12" fmla="*/ 1097 w 1273"/>
                <a:gd name="T13" fmla="*/ 275 h 275"/>
                <a:gd name="T14" fmla="*/ 1053 w 1273"/>
                <a:gd name="T15" fmla="*/ 275 h 275"/>
                <a:gd name="T16" fmla="*/ 1012 w 1273"/>
                <a:gd name="T17" fmla="*/ 275 h 275"/>
                <a:gd name="T18" fmla="*/ 972 w 1273"/>
                <a:gd name="T19" fmla="*/ 275 h 275"/>
                <a:gd name="T20" fmla="*/ 933 w 1273"/>
                <a:gd name="T21" fmla="*/ 274 h 275"/>
                <a:gd name="T22" fmla="*/ 894 w 1273"/>
                <a:gd name="T23" fmla="*/ 274 h 275"/>
                <a:gd name="T24" fmla="*/ 855 w 1273"/>
                <a:gd name="T25" fmla="*/ 272 h 275"/>
                <a:gd name="T26" fmla="*/ 817 w 1273"/>
                <a:gd name="T27" fmla="*/ 270 h 275"/>
                <a:gd name="T28" fmla="*/ 778 w 1273"/>
                <a:gd name="T29" fmla="*/ 268 h 275"/>
                <a:gd name="T30" fmla="*/ 739 w 1273"/>
                <a:gd name="T31" fmla="*/ 266 h 275"/>
                <a:gd name="T32" fmla="*/ 698 w 1273"/>
                <a:gd name="T33" fmla="*/ 263 h 275"/>
                <a:gd name="T34" fmla="*/ 658 w 1273"/>
                <a:gd name="T35" fmla="*/ 261 h 275"/>
                <a:gd name="T36" fmla="*/ 614 w 1273"/>
                <a:gd name="T37" fmla="*/ 258 h 275"/>
                <a:gd name="T38" fmla="*/ 570 w 1273"/>
                <a:gd name="T39" fmla="*/ 254 h 275"/>
                <a:gd name="T40" fmla="*/ 522 w 1273"/>
                <a:gd name="T41" fmla="*/ 251 h 275"/>
                <a:gd name="T42" fmla="*/ 485 w 1273"/>
                <a:gd name="T43" fmla="*/ 247 h 275"/>
                <a:gd name="T44" fmla="*/ 450 w 1273"/>
                <a:gd name="T45" fmla="*/ 244 h 275"/>
                <a:gd name="T46" fmla="*/ 414 w 1273"/>
                <a:gd name="T47" fmla="*/ 242 h 275"/>
                <a:gd name="T48" fmla="*/ 383 w 1273"/>
                <a:gd name="T49" fmla="*/ 238 h 275"/>
                <a:gd name="T50" fmla="*/ 351 w 1273"/>
                <a:gd name="T51" fmla="*/ 235 h 275"/>
                <a:gd name="T52" fmla="*/ 321 w 1273"/>
                <a:gd name="T53" fmla="*/ 231 h 275"/>
                <a:gd name="T54" fmla="*/ 291 w 1273"/>
                <a:gd name="T55" fmla="*/ 228 h 275"/>
                <a:gd name="T56" fmla="*/ 261 w 1273"/>
                <a:gd name="T57" fmla="*/ 224 h 275"/>
                <a:gd name="T58" fmla="*/ 231 w 1273"/>
                <a:gd name="T59" fmla="*/ 221 h 275"/>
                <a:gd name="T60" fmla="*/ 201 w 1273"/>
                <a:gd name="T61" fmla="*/ 217 h 275"/>
                <a:gd name="T62" fmla="*/ 169 w 1273"/>
                <a:gd name="T63" fmla="*/ 214 h 275"/>
                <a:gd name="T64" fmla="*/ 138 w 1273"/>
                <a:gd name="T65" fmla="*/ 210 h 275"/>
                <a:gd name="T66" fmla="*/ 106 w 1273"/>
                <a:gd name="T67" fmla="*/ 205 h 275"/>
                <a:gd name="T68" fmla="*/ 72 w 1273"/>
                <a:gd name="T69" fmla="*/ 199 h 275"/>
                <a:gd name="T70" fmla="*/ 37 w 1273"/>
                <a:gd name="T71" fmla="*/ 194 h 275"/>
                <a:gd name="T72" fmla="*/ 0 w 1273"/>
                <a:gd name="T73" fmla="*/ 18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3" h="275">
                  <a:moveTo>
                    <a:pt x="0" y="189"/>
                  </a:moveTo>
                  <a:lnTo>
                    <a:pt x="328" y="9"/>
                  </a:lnTo>
                  <a:lnTo>
                    <a:pt x="1273" y="0"/>
                  </a:lnTo>
                  <a:lnTo>
                    <a:pt x="1273" y="154"/>
                  </a:lnTo>
                  <a:lnTo>
                    <a:pt x="1189" y="275"/>
                  </a:lnTo>
                  <a:lnTo>
                    <a:pt x="1141" y="275"/>
                  </a:lnTo>
                  <a:lnTo>
                    <a:pt x="1097" y="275"/>
                  </a:lnTo>
                  <a:lnTo>
                    <a:pt x="1053" y="275"/>
                  </a:lnTo>
                  <a:lnTo>
                    <a:pt x="1012" y="275"/>
                  </a:lnTo>
                  <a:lnTo>
                    <a:pt x="972" y="275"/>
                  </a:lnTo>
                  <a:lnTo>
                    <a:pt x="933" y="274"/>
                  </a:lnTo>
                  <a:lnTo>
                    <a:pt x="894" y="274"/>
                  </a:lnTo>
                  <a:lnTo>
                    <a:pt x="855" y="272"/>
                  </a:lnTo>
                  <a:lnTo>
                    <a:pt x="817" y="270"/>
                  </a:lnTo>
                  <a:lnTo>
                    <a:pt x="778" y="268"/>
                  </a:lnTo>
                  <a:lnTo>
                    <a:pt x="739" y="266"/>
                  </a:lnTo>
                  <a:lnTo>
                    <a:pt x="698" y="263"/>
                  </a:lnTo>
                  <a:lnTo>
                    <a:pt x="658" y="261"/>
                  </a:lnTo>
                  <a:lnTo>
                    <a:pt x="614" y="258"/>
                  </a:lnTo>
                  <a:lnTo>
                    <a:pt x="570" y="254"/>
                  </a:lnTo>
                  <a:lnTo>
                    <a:pt x="522" y="251"/>
                  </a:lnTo>
                  <a:lnTo>
                    <a:pt x="485" y="247"/>
                  </a:lnTo>
                  <a:lnTo>
                    <a:pt x="450" y="244"/>
                  </a:lnTo>
                  <a:lnTo>
                    <a:pt x="414" y="242"/>
                  </a:lnTo>
                  <a:lnTo>
                    <a:pt x="383" y="238"/>
                  </a:lnTo>
                  <a:lnTo>
                    <a:pt x="351" y="235"/>
                  </a:lnTo>
                  <a:lnTo>
                    <a:pt x="321" y="231"/>
                  </a:lnTo>
                  <a:lnTo>
                    <a:pt x="291" y="228"/>
                  </a:lnTo>
                  <a:lnTo>
                    <a:pt x="261" y="224"/>
                  </a:lnTo>
                  <a:lnTo>
                    <a:pt x="231" y="221"/>
                  </a:lnTo>
                  <a:lnTo>
                    <a:pt x="201" y="217"/>
                  </a:lnTo>
                  <a:lnTo>
                    <a:pt x="169" y="214"/>
                  </a:lnTo>
                  <a:lnTo>
                    <a:pt x="138" y="210"/>
                  </a:lnTo>
                  <a:lnTo>
                    <a:pt x="106" y="205"/>
                  </a:lnTo>
                  <a:lnTo>
                    <a:pt x="72" y="199"/>
                  </a:lnTo>
                  <a:lnTo>
                    <a:pt x="37" y="194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auto">
            <a:xfrm>
              <a:off x="4033" y="926"/>
              <a:ext cx="55" cy="103"/>
            </a:xfrm>
            <a:custGeom>
              <a:avLst/>
              <a:gdLst>
                <a:gd name="T0" fmla="*/ 95 w 134"/>
                <a:gd name="T1" fmla="*/ 252 h 252"/>
                <a:gd name="T2" fmla="*/ 100 w 134"/>
                <a:gd name="T3" fmla="*/ 224 h 252"/>
                <a:gd name="T4" fmla="*/ 98 w 134"/>
                <a:gd name="T5" fmla="*/ 197 h 252"/>
                <a:gd name="T6" fmla="*/ 97 w 134"/>
                <a:gd name="T7" fmla="*/ 173 h 252"/>
                <a:gd name="T8" fmla="*/ 95 w 134"/>
                <a:gd name="T9" fmla="*/ 144 h 252"/>
                <a:gd name="T10" fmla="*/ 100 w 134"/>
                <a:gd name="T11" fmla="*/ 120 h 252"/>
                <a:gd name="T12" fmla="*/ 114 w 134"/>
                <a:gd name="T13" fmla="*/ 97 h 252"/>
                <a:gd name="T14" fmla="*/ 128 w 134"/>
                <a:gd name="T15" fmla="*/ 76 h 252"/>
                <a:gd name="T16" fmla="*/ 134 w 134"/>
                <a:gd name="T17" fmla="*/ 51 h 252"/>
                <a:gd name="T18" fmla="*/ 134 w 134"/>
                <a:gd name="T19" fmla="*/ 39 h 252"/>
                <a:gd name="T20" fmla="*/ 132 w 134"/>
                <a:gd name="T21" fmla="*/ 26 h 252"/>
                <a:gd name="T22" fmla="*/ 130 w 134"/>
                <a:gd name="T23" fmla="*/ 14 h 252"/>
                <a:gd name="T24" fmla="*/ 128 w 134"/>
                <a:gd name="T25" fmla="*/ 0 h 252"/>
                <a:gd name="T26" fmla="*/ 72 w 134"/>
                <a:gd name="T27" fmla="*/ 0 h 252"/>
                <a:gd name="T28" fmla="*/ 58 w 134"/>
                <a:gd name="T29" fmla="*/ 5 h 252"/>
                <a:gd name="T30" fmla="*/ 44 w 134"/>
                <a:gd name="T31" fmla="*/ 12 h 252"/>
                <a:gd name="T32" fmla="*/ 31 w 134"/>
                <a:gd name="T33" fmla="*/ 19 h 252"/>
                <a:gd name="T34" fmla="*/ 21 w 134"/>
                <a:gd name="T35" fmla="*/ 28 h 252"/>
                <a:gd name="T36" fmla="*/ 12 w 134"/>
                <a:gd name="T37" fmla="*/ 39 h 252"/>
                <a:gd name="T38" fmla="*/ 5 w 134"/>
                <a:gd name="T39" fmla="*/ 49 h 252"/>
                <a:gd name="T40" fmla="*/ 1 w 134"/>
                <a:gd name="T41" fmla="*/ 63 h 252"/>
                <a:gd name="T42" fmla="*/ 0 w 134"/>
                <a:gd name="T43" fmla="*/ 77 h 252"/>
                <a:gd name="T44" fmla="*/ 5 w 134"/>
                <a:gd name="T45" fmla="*/ 95 h 252"/>
                <a:gd name="T46" fmla="*/ 16 w 134"/>
                <a:gd name="T47" fmla="*/ 109 h 252"/>
                <a:gd name="T48" fmla="*/ 28 w 134"/>
                <a:gd name="T49" fmla="*/ 123 h 252"/>
                <a:gd name="T50" fmla="*/ 37 w 134"/>
                <a:gd name="T51" fmla="*/ 139 h 252"/>
                <a:gd name="T52" fmla="*/ 42 w 134"/>
                <a:gd name="T53" fmla="*/ 157 h 252"/>
                <a:gd name="T54" fmla="*/ 46 w 134"/>
                <a:gd name="T55" fmla="*/ 174 h 252"/>
                <a:gd name="T56" fmla="*/ 49 w 134"/>
                <a:gd name="T57" fmla="*/ 192 h 252"/>
                <a:gd name="T58" fmla="*/ 54 w 134"/>
                <a:gd name="T59" fmla="*/ 208 h 252"/>
                <a:gd name="T60" fmla="*/ 60 w 134"/>
                <a:gd name="T61" fmla="*/ 222 h 252"/>
                <a:gd name="T62" fmla="*/ 68 w 134"/>
                <a:gd name="T63" fmla="*/ 234 h 252"/>
                <a:gd name="T64" fmla="*/ 79 w 134"/>
                <a:gd name="T65" fmla="*/ 245 h 252"/>
                <a:gd name="T66" fmla="*/ 95 w 134"/>
                <a:gd name="T6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252">
                  <a:moveTo>
                    <a:pt x="95" y="252"/>
                  </a:moveTo>
                  <a:lnTo>
                    <a:pt x="100" y="224"/>
                  </a:lnTo>
                  <a:lnTo>
                    <a:pt x="98" y="197"/>
                  </a:lnTo>
                  <a:lnTo>
                    <a:pt x="97" y="173"/>
                  </a:lnTo>
                  <a:lnTo>
                    <a:pt x="95" y="144"/>
                  </a:lnTo>
                  <a:lnTo>
                    <a:pt x="100" y="120"/>
                  </a:lnTo>
                  <a:lnTo>
                    <a:pt x="114" y="97"/>
                  </a:lnTo>
                  <a:lnTo>
                    <a:pt x="128" y="76"/>
                  </a:lnTo>
                  <a:lnTo>
                    <a:pt x="134" y="51"/>
                  </a:lnTo>
                  <a:lnTo>
                    <a:pt x="134" y="39"/>
                  </a:lnTo>
                  <a:lnTo>
                    <a:pt x="132" y="26"/>
                  </a:lnTo>
                  <a:lnTo>
                    <a:pt x="130" y="14"/>
                  </a:lnTo>
                  <a:lnTo>
                    <a:pt x="128" y="0"/>
                  </a:lnTo>
                  <a:lnTo>
                    <a:pt x="72" y="0"/>
                  </a:lnTo>
                  <a:lnTo>
                    <a:pt x="58" y="5"/>
                  </a:lnTo>
                  <a:lnTo>
                    <a:pt x="44" y="12"/>
                  </a:lnTo>
                  <a:lnTo>
                    <a:pt x="31" y="19"/>
                  </a:lnTo>
                  <a:lnTo>
                    <a:pt x="21" y="28"/>
                  </a:lnTo>
                  <a:lnTo>
                    <a:pt x="12" y="39"/>
                  </a:lnTo>
                  <a:lnTo>
                    <a:pt x="5" y="49"/>
                  </a:lnTo>
                  <a:lnTo>
                    <a:pt x="1" y="63"/>
                  </a:lnTo>
                  <a:lnTo>
                    <a:pt x="0" y="77"/>
                  </a:lnTo>
                  <a:lnTo>
                    <a:pt x="5" y="95"/>
                  </a:lnTo>
                  <a:lnTo>
                    <a:pt x="16" y="109"/>
                  </a:lnTo>
                  <a:lnTo>
                    <a:pt x="28" y="123"/>
                  </a:lnTo>
                  <a:lnTo>
                    <a:pt x="37" y="139"/>
                  </a:lnTo>
                  <a:lnTo>
                    <a:pt x="42" y="157"/>
                  </a:lnTo>
                  <a:lnTo>
                    <a:pt x="46" y="174"/>
                  </a:lnTo>
                  <a:lnTo>
                    <a:pt x="49" y="192"/>
                  </a:lnTo>
                  <a:lnTo>
                    <a:pt x="54" y="208"/>
                  </a:lnTo>
                  <a:lnTo>
                    <a:pt x="60" y="222"/>
                  </a:lnTo>
                  <a:lnTo>
                    <a:pt x="68" y="234"/>
                  </a:lnTo>
                  <a:lnTo>
                    <a:pt x="79" y="245"/>
                  </a:lnTo>
                  <a:lnTo>
                    <a:pt x="95" y="252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auto">
            <a:xfrm>
              <a:off x="4169" y="509"/>
              <a:ext cx="537" cy="511"/>
            </a:xfrm>
            <a:custGeom>
              <a:avLst/>
              <a:gdLst>
                <a:gd name="T0" fmla="*/ 1067 w 1310"/>
                <a:gd name="T1" fmla="*/ 1226 h 1249"/>
                <a:gd name="T2" fmla="*/ 1041 w 1310"/>
                <a:gd name="T3" fmla="*/ 1201 h 1249"/>
                <a:gd name="T4" fmla="*/ 1007 w 1310"/>
                <a:gd name="T5" fmla="*/ 1176 h 1249"/>
                <a:gd name="T6" fmla="*/ 958 w 1310"/>
                <a:gd name="T7" fmla="*/ 1148 h 1249"/>
                <a:gd name="T8" fmla="*/ 908 w 1310"/>
                <a:gd name="T9" fmla="*/ 1132 h 1249"/>
                <a:gd name="T10" fmla="*/ 905 w 1310"/>
                <a:gd name="T11" fmla="*/ 1079 h 1249"/>
                <a:gd name="T12" fmla="*/ 0 w 1310"/>
                <a:gd name="T13" fmla="*/ 967 h 1249"/>
                <a:gd name="T14" fmla="*/ 11 w 1310"/>
                <a:gd name="T15" fmla="*/ 873 h 1249"/>
                <a:gd name="T16" fmla="*/ 9 w 1310"/>
                <a:gd name="T17" fmla="*/ 764 h 1249"/>
                <a:gd name="T18" fmla="*/ 18 w 1310"/>
                <a:gd name="T19" fmla="*/ 688 h 1249"/>
                <a:gd name="T20" fmla="*/ 65 w 1310"/>
                <a:gd name="T21" fmla="*/ 690 h 1249"/>
                <a:gd name="T22" fmla="*/ 111 w 1310"/>
                <a:gd name="T23" fmla="*/ 697 h 1249"/>
                <a:gd name="T24" fmla="*/ 155 w 1310"/>
                <a:gd name="T25" fmla="*/ 707 h 1249"/>
                <a:gd name="T26" fmla="*/ 198 w 1310"/>
                <a:gd name="T27" fmla="*/ 684 h 1249"/>
                <a:gd name="T28" fmla="*/ 242 w 1310"/>
                <a:gd name="T29" fmla="*/ 601 h 1249"/>
                <a:gd name="T30" fmla="*/ 275 w 1310"/>
                <a:gd name="T31" fmla="*/ 515 h 1249"/>
                <a:gd name="T32" fmla="*/ 300 w 1310"/>
                <a:gd name="T33" fmla="*/ 421 h 1249"/>
                <a:gd name="T34" fmla="*/ 305 w 1310"/>
                <a:gd name="T35" fmla="*/ 337 h 1249"/>
                <a:gd name="T36" fmla="*/ 339 w 1310"/>
                <a:gd name="T37" fmla="*/ 256 h 1249"/>
                <a:gd name="T38" fmla="*/ 363 w 1310"/>
                <a:gd name="T39" fmla="*/ 227 h 1249"/>
                <a:gd name="T40" fmla="*/ 388 w 1310"/>
                <a:gd name="T41" fmla="*/ 206 h 1249"/>
                <a:gd name="T42" fmla="*/ 423 w 1310"/>
                <a:gd name="T43" fmla="*/ 180 h 1249"/>
                <a:gd name="T44" fmla="*/ 460 w 1310"/>
                <a:gd name="T45" fmla="*/ 155 h 1249"/>
                <a:gd name="T46" fmla="*/ 501 w 1310"/>
                <a:gd name="T47" fmla="*/ 136 h 1249"/>
                <a:gd name="T48" fmla="*/ 616 w 1310"/>
                <a:gd name="T49" fmla="*/ 67 h 1249"/>
                <a:gd name="T50" fmla="*/ 591 w 1310"/>
                <a:gd name="T51" fmla="*/ 171 h 1249"/>
                <a:gd name="T52" fmla="*/ 559 w 1310"/>
                <a:gd name="T53" fmla="*/ 400 h 1249"/>
                <a:gd name="T54" fmla="*/ 563 w 1310"/>
                <a:gd name="T55" fmla="*/ 640 h 1249"/>
                <a:gd name="T56" fmla="*/ 580 w 1310"/>
                <a:gd name="T57" fmla="*/ 764 h 1249"/>
                <a:gd name="T58" fmla="*/ 610 w 1310"/>
                <a:gd name="T59" fmla="*/ 885 h 1249"/>
                <a:gd name="T60" fmla="*/ 660 w 1310"/>
                <a:gd name="T61" fmla="*/ 892 h 1249"/>
                <a:gd name="T62" fmla="*/ 700 w 1310"/>
                <a:gd name="T63" fmla="*/ 838 h 1249"/>
                <a:gd name="T64" fmla="*/ 737 w 1310"/>
                <a:gd name="T65" fmla="*/ 772 h 1249"/>
                <a:gd name="T66" fmla="*/ 790 w 1310"/>
                <a:gd name="T67" fmla="*/ 626 h 1249"/>
                <a:gd name="T68" fmla="*/ 810 w 1310"/>
                <a:gd name="T69" fmla="*/ 483 h 1249"/>
                <a:gd name="T70" fmla="*/ 840 w 1310"/>
                <a:gd name="T71" fmla="*/ 277 h 1249"/>
                <a:gd name="T72" fmla="*/ 870 w 1310"/>
                <a:gd name="T73" fmla="*/ 5 h 1249"/>
                <a:gd name="T74" fmla="*/ 958 w 1310"/>
                <a:gd name="T75" fmla="*/ 19 h 1249"/>
                <a:gd name="T76" fmla="*/ 988 w 1310"/>
                <a:gd name="T77" fmla="*/ 46 h 1249"/>
                <a:gd name="T78" fmla="*/ 1023 w 1310"/>
                <a:gd name="T79" fmla="*/ 72 h 1249"/>
                <a:gd name="T80" fmla="*/ 1095 w 1310"/>
                <a:gd name="T81" fmla="*/ 109 h 1249"/>
                <a:gd name="T82" fmla="*/ 1162 w 1310"/>
                <a:gd name="T83" fmla="*/ 143 h 1249"/>
                <a:gd name="T84" fmla="*/ 1217 w 1310"/>
                <a:gd name="T85" fmla="*/ 199 h 1249"/>
                <a:gd name="T86" fmla="*/ 1245 w 1310"/>
                <a:gd name="T87" fmla="*/ 259 h 1249"/>
                <a:gd name="T88" fmla="*/ 1254 w 1310"/>
                <a:gd name="T89" fmla="*/ 324 h 1249"/>
                <a:gd name="T90" fmla="*/ 1300 w 1310"/>
                <a:gd name="T91" fmla="*/ 873 h 1249"/>
                <a:gd name="T92" fmla="*/ 1263 w 1310"/>
                <a:gd name="T93" fmla="*/ 961 h 1249"/>
                <a:gd name="T94" fmla="*/ 1226 w 1310"/>
                <a:gd name="T95" fmla="*/ 1044 h 1249"/>
                <a:gd name="T96" fmla="*/ 1187 w 1310"/>
                <a:gd name="T97" fmla="*/ 1115 h 1249"/>
                <a:gd name="T98" fmla="*/ 1143 w 1310"/>
                <a:gd name="T99" fmla="*/ 1178 h 1249"/>
                <a:gd name="T100" fmla="*/ 1120 w 1310"/>
                <a:gd name="T101" fmla="*/ 1208 h 1249"/>
                <a:gd name="T102" fmla="*/ 1095 w 1310"/>
                <a:gd name="T103" fmla="*/ 1238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10" h="1249">
                  <a:moveTo>
                    <a:pt x="1085" y="1249"/>
                  </a:moveTo>
                  <a:lnTo>
                    <a:pt x="1076" y="1236"/>
                  </a:lnTo>
                  <a:lnTo>
                    <a:pt x="1067" y="1226"/>
                  </a:lnTo>
                  <a:lnTo>
                    <a:pt x="1058" y="1217"/>
                  </a:lnTo>
                  <a:lnTo>
                    <a:pt x="1049" y="1208"/>
                  </a:lnTo>
                  <a:lnTo>
                    <a:pt x="1041" y="1201"/>
                  </a:lnTo>
                  <a:lnTo>
                    <a:pt x="1030" y="1192"/>
                  </a:lnTo>
                  <a:lnTo>
                    <a:pt x="1019" y="1185"/>
                  </a:lnTo>
                  <a:lnTo>
                    <a:pt x="1007" y="1176"/>
                  </a:lnTo>
                  <a:lnTo>
                    <a:pt x="989" y="1166"/>
                  </a:lnTo>
                  <a:lnTo>
                    <a:pt x="974" y="1155"/>
                  </a:lnTo>
                  <a:lnTo>
                    <a:pt x="958" y="1148"/>
                  </a:lnTo>
                  <a:lnTo>
                    <a:pt x="942" y="1141"/>
                  </a:lnTo>
                  <a:lnTo>
                    <a:pt x="926" y="1136"/>
                  </a:lnTo>
                  <a:lnTo>
                    <a:pt x="908" y="1132"/>
                  </a:lnTo>
                  <a:lnTo>
                    <a:pt x="889" y="1129"/>
                  </a:lnTo>
                  <a:lnTo>
                    <a:pt x="870" y="1125"/>
                  </a:lnTo>
                  <a:lnTo>
                    <a:pt x="905" y="1079"/>
                  </a:lnTo>
                  <a:lnTo>
                    <a:pt x="344" y="1064"/>
                  </a:lnTo>
                  <a:lnTo>
                    <a:pt x="358" y="993"/>
                  </a:lnTo>
                  <a:lnTo>
                    <a:pt x="0" y="967"/>
                  </a:lnTo>
                  <a:lnTo>
                    <a:pt x="5" y="933"/>
                  </a:lnTo>
                  <a:lnTo>
                    <a:pt x="9" y="903"/>
                  </a:lnTo>
                  <a:lnTo>
                    <a:pt x="11" y="873"/>
                  </a:lnTo>
                  <a:lnTo>
                    <a:pt x="11" y="840"/>
                  </a:lnTo>
                  <a:lnTo>
                    <a:pt x="11" y="799"/>
                  </a:lnTo>
                  <a:lnTo>
                    <a:pt x="9" y="764"/>
                  </a:lnTo>
                  <a:lnTo>
                    <a:pt x="5" y="730"/>
                  </a:lnTo>
                  <a:lnTo>
                    <a:pt x="0" y="690"/>
                  </a:lnTo>
                  <a:lnTo>
                    <a:pt x="18" y="688"/>
                  </a:lnTo>
                  <a:lnTo>
                    <a:pt x="34" y="688"/>
                  </a:lnTo>
                  <a:lnTo>
                    <a:pt x="49" y="688"/>
                  </a:lnTo>
                  <a:lnTo>
                    <a:pt x="65" y="690"/>
                  </a:lnTo>
                  <a:lnTo>
                    <a:pt x="79" y="691"/>
                  </a:lnTo>
                  <a:lnTo>
                    <a:pt x="95" y="693"/>
                  </a:lnTo>
                  <a:lnTo>
                    <a:pt x="111" y="697"/>
                  </a:lnTo>
                  <a:lnTo>
                    <a:pt x="129" y="700"/>
                  </a:lnTo>
                  <a:lnTo>
                    <a:pt x="143" y="704"/>
                  </a:lnTo>
                  <a:lnTo>
                    <a:pt x="155" y="707"/>
                  </a:lnTo>
                  <a:lnTo>
                    <a:pt x="166" y="711"/>
                  </a:lnTo>
                  <a:lnTo>
                    <a:pt x="180" y="716"/>
                  </a:lnTo>
                  <a:lnTo>
                    <a:pt x="198" y="684"/>
                  </a:lnTo>
                  <a:lnTo>
                    <a:pt x="213" y="656"/>
                  </a:lnTo>
                  <a:lnTo>
                    <a:pt x="228" y="630"/>
                  </a:lnTo>
                  <a:lnTo>
                    <a:pt x="242" y="601"/>
                  </a:lnTo>
                  <a:lnTo>
                    <a:pt x="252" y="575"/>
                  </a:lnTo>
                  <a:lnTo>
                    <a:pt x="265" y="547"/>
                  </a:lnTo>
                  <a:lnTo>
                    <a:pt x="275" y="515"/>
                  </a:lnTo>
                  <a:lnTo>
                    <a:pt x="287" y="481"/>
                  </a:lnTo>
                  <a:lnTo>
                    <a:pt x="296" y="450"/>
                  </a:lnTo>
                  <a:lnTo>
                    <a:pt x="300" y="421"/>
                  </a:lnTo>
                  <a:lnTo>
                    <a:pt x="302" y="391"/>
                  </a:lnTo>
                  <a:lnTo>
                    <a:pt x="303" y="363"/>
                  </a:lnTo>
                  <a:lnTo>
                    <a:pt x="305" y="337"/>
                  </a:lnTo>
                  <a:lnTo>
                    <a:pt x="312" y="310"/>
                  </a:lnTo>
                  <a:lnTo>
                    <a:pt x="323" y="282"/>
                  </a:lnTo>
                  <a:lnTo>
                    <a:pt x="339" y="256"/>
                  </a:lnTo>
                  <a:lnTo>
                    <a:pt x="347" y="245"/>
                  </a:lnTo>
                  <a:lnTo>
                    <a:pt x="355" y="236"/>
                  </a:lnTo>
                  <a:lnTo>
                    <a:pt x="363" y="227"/>
                  </a:lnTo>
                  <a:lnTo>
                    <a:pt x="372" y="220"/>
                  </a:lnTo>
                  <a:lnTo>
                    <a:pt x="379" y="213"/>
                  </a:lnTo>
                  <a:lnTo>
                    <a:pt x="388" y="206"/>
                  </a:lnTo>
                  <a:lnTo>
                    <a:pt x="399" y="199"/>
                  </a:lnTo>
                  <a:lnTo>
                    <a:pt x="409" y="190"/>
                  </a:lnTo>
                  <a:lnTo>
                    <a:pt x="423" y="180"/>
                  </a:lnTo>
                  <a:lnTo>
                    <a:pt x="436" y="171"/>
                  </a:lnTo>
                  <a:lnTo>
                    <a:pt x="448" y="162"/>
                  </a:lnTo>
                  <a:lnTo>
                    <a:pt x="460" y="155"/>
                  </a:lnTo>
                  <a:lnTo>
                    <a:pt x="474" y="148"/>
                  </a:lnTo>
                  <a:lnTo>
                    <a:pt x="487" y="141"/>
                  </a:lnTo>
                  <a:lnTo>
                    <a:pt x="501" y="136"/>
                  </a:lnTo>
                  <a:lnTo>
                    <a:pt x="517" y="129"/>
                  </a:lnTo>
                  <a:lnTo>
                    <a:pt x="559" y="88"/>
                  </a:lnTo>
                  <a:lnTo>
                    <a:pt x="616" y="67"/>
                  </a:lnTo>
                  <a:lnTo>
                    <a:pt x="607" y="104"/>
                  </a:lnTo>
                  <a:lnTo>
                    <a:pt x="598" y="137"/>
                  </a:lnTo>
                  <a:lnTo>
                    <a:pt x="591" y="171"/>
                  </a:lnTo>
                  <a:lnTo>
                    <a:pt x="584" y="210"/>
                  </a:lnTo>
                  <a:lnTo>
                    <a:pt x="568" y="312"/>
                  </a:lnTo>
                  <a:lnTo>
                    <a:pt x="559" y="400"/>
                  </a:lnTo>
                  <a:lnTo>
                    <a:pt x="556" y="490"/>
                  </a:lnTo>
                  <a:lnTo>
                    <a:pt x="559" y="593"/>
                  </a:lnTo>
                  <a:lnTo>
                    <a:pt x="563" y="640"/>
                  </a:lnTo>
                  <a:lnTo>
                    <a:pt x="568" y="684"/>
                  </a:lnTo>
                  <a:lnTo>
                    <a:pt x="573" y="725"/>
                  </a:lnTo>
                  <a:lnTo>
                    <a:pt x="580" y="764"/>
                  </a:lnTo>
                  <a:lnTo>
                    <a:pt x="589" y="802"/>
                  </a:lnTo>
                  <a:lnTo>
                    <a:pt x="598" y="843"/>
                  </a:lnTo>
                  <a:lnTo>
                    <a:pt x="610" y="885"/>
                  </a:lnTo>
                  <a:lnTo>
                    <a:pt x="624" y="931"/>
                  </a:lnTo>
                  <a:lnTo>
                    <a:pt x="644" y="912"/>
                  </a:lnTo>
                  <a:lnTo>
                    <a:pt x="660" y="892"/>
                  </a:lnTo>
                  <a:lnTo>
                    <a:pt x="674" y="873"/>
                  </a:lnTo>
                  <a:lnTo>
                    <a:pt x="688" y="855"/>
                  </a:lnTo>
                  <a:lnTo>
                    <a:pt x="700" y="838"/>
                  </a:lnTo>
                  <a:lnTo>
                    <a:pt x="713" y="818"/>
                  </a:lnTo>
                  <a:lnTo>
                    <a:pt x="725" y="795"/>
                  </a:lnTo>
                  <a:lnTo>
                    <a:pt x="737" y="772"/>
                  </a:lnTo>
                  <a:lnTo>
                    <a:pt x="762" y="721"/>
                  </a:lnTo>
                  <a:lnTo>
                    <a:pt x="778" y="672"/>
                  </a:lnTo>
                  <a:lnTo>
                    <a:pt x="790" y="626"/>
                  </a:lnTo>
                  <a:lnTo>
                    <a:pt x="799" y="578"/>
                  </a:lnTo>
                  <a:lnTo>
                    <a:pt x="804" y="533"/>
                  </a:lnTo>
                  <a:lnTo>
                    <a:pt x="810" y="483"/>
                  </a:lnTo>
                  <a:lnTo>
                    <a:pt x="815" y="430"/>
                  </a:lnTo>
                  <a:lnTo>
                    <a:pt x="824" y="374"/>
                  </a:lnTo>
                  <a:lnTo>
                    <a:pt x="840" y="277"/>
                  </a:lnTo>
                  <a:lnTo>
                    <a:pt x="850" y="190"/>
                  </a:lnTo>
                  <a:lnTo>
                    <a:pt x="861" y="104"/>
                  </a:lnTo>
                  <a:lnTo>
                    <a:pt x="870" y="5"/>
                  </a:lnTo>
                  <a:lnTo>
                    <a:pt x="937" y="0"/>
                  </a:lnTo>
                  <a:lnTo>
                    <a:pt x="947" y="10"/>
                  </a:lnTo>
                  <a:lnTo>
                    <a:pt x="958" y="19"/>
                  </a:lnTo>
                  <a:lnTo>
                    <a:pt x="968" y="28"/>
                  </a:lnTo>
                  <a:lnTo>
                    <a:pt x="979" y="37"/>
                  </a:lnTo>
                  <a:lnTo>
                    <a:pt x="988" y="46"/>
                  </a:lnTo>
                  <a:lnTo>
                    <a:pt x="998" y="54"/>
                  </a:lnTo>
                  <a:lnTo>
                    <a:pt x="1011" y="63"/>
                  </a:lnTo>
                  <a:lnTo>
                    <a:pt x="1023" y="72"/>
                  </a:lnTo>
                  <a:lnTo>
                    <a:pt x="1048" y="88"/>
                  </a:lnTo>
                  <a:lnTo>
                    <a:pt x="1072" y="100"/>
                  </a:lnTo>
                  <a:lnTo>
                    <a:pt x="1095" y="109"/>
                  </a:lnTo>
                  <a:lnTo>
                    <a:pt x="1118" y="120"/>
                  </a:lnTo>
                  <a:lnTo>
                    <a:pt x="1141" y="130"/>
                  </a:lnTo>
                  <a:lnTo>
                    <a:pt x="1162" y="143"/>
                  </a:lnTo>
                  <a:lnTo>
                    <a:pt x="1183" y="159"/>
                  </a:lnTo>
                  <a:lnTo>
                    <a:pt x="1203" y="180"/>
                  </a:lnTo>
                  <a:lnTo>
                    <a:pt x="1217" y="199"/>
                  </a:lnTo>
                  <a:lnTo>
                    <a:pt x="1228" y="220"/>
                  </a:lnTo>
                  <a:lnTo>
                    <a:pt x="1238" y="240"/>
                  </a:lnTo>
                  <a:lnTo>
                    <a:pt x="1245" y="259"/>
                  </a:lnTo>
                  <a:lnTo>
                    <a:pt x="1249" y="280"/>
                  </a:lnTo>
                  <a:lnTo>
                    <a:pt x="1252" y="301"/>
                  </a:lnTo>
                  <a:lnTo>
                    <a:pt x="1254" y="324"/>
                  </a:lnTo>
                  <a:lnTo>
                    <a:pt x="1254" y="349"/>
                  </a:lnTo>
                  <a:lnTo>
                    <a:pt x="1310" y="840"/>
                  </a:lnTo>
                  <a:lnTo>
                    <a:pt x="1300" y="873"/>
                  </a:lnTo>
                  <a:lnTo>
                    <a:pt x="1289" y="901"/>
                  </a:lnTo>
                  <a:lnTo>
                    <a:pt x="1277" y="929"/>
                  </a:lnTo>
                  <a:lnTo>
                    <a:pt x="1263" y="961"/>
                  </a:lnTo>
                  <a:lnTo>
                    <a:pt x="1250" y="991"/>
                  </a:lnTo>
                  <a:lnTo>
                    <a:pt x="1238" y="1019"/>
                  </a:lnTo>
                  <a:lnTo>
                    <a:pt x="1226" y="1044"/>
                  </a:lnTo>
                  <a:lnTo>
                    <a:pt x="1213" y="1069"/>
                  </a:lnTo>
                  <a:lnTo>
                    <a:pt x="1201" y="1092"/>
                  </a:lnTo>
                  <a:lnTo>
                    <a:pt x="1187" y="1115"/>
                  </a:lnTo>
                  <a:lnTo>
                    <a:pt x="1171" y="1139"/>
                  </a:lnTo>
                  <a:lnTo>
                    <a:pt x="1152" y="1166"/>
                  </a:lnTo>
                  <a:lnTo>
                    <a:pt x="1143" y="1178"/>
                  </a:lnTo>
                  <a:lnTo>
                    <a:pt x="1134" y="1189"/>
                  </a:lnTo>
                  <a:lnTo>
                    <a:pt x="1127" y="1199"/>
                  </a:lnTo>
                  <a:lnTo>
                    <a:pt x="1120" y="1208"/>
                  </a:lnTo>
                  <a:lnTo>
                    <a:pt x="1111" y="1219"/>
                  </a:lnTo>
                  <a:lnTo>
                    <a:pt x="1104" y="1228"/>
                  </a:lnTo>
                  <a:lnTo>
                    <a:pt x="1095" y="1238"/>
                  </a:lnTo>
                  <a:lnTo>
                    <a:pt x="1085" y="124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auto">
            <a:xfrm>
              <a:off x="4399" y="511"/>
              <a:ext cx="127" cy="310"/>
            </a:xfrm>
            <a:custGeom>
              <a:avLst/>
              <a:gdLst>
                <a:gd name="T0" fmla="*/ 305 w 311"/>
                <a:gd name="T1" fmla="*/ 0 h 757"/>
                <a:gd name="T2" fmla="*/ 305 w 311"/>
                <a:gd name="T3" fmla="*/ 7 h 757"/>
                <a:gd name="T4" fmla="*/ 309 w 311"/>
                <a:gd name="T5" fmla="*/ 12 h 757"/>
                <a:gd name="T6" fmla="*/ 311 w 311"/>
                <a:gd name="T7" fmla="*/ 19 h 757"/>
                <a:gd name="T8" fmla="*/ 311 w 311"/>
                <a:gd name="T9" fmla="*/ 26 h 757"/>
                <a:gd name="T10" fmla="*/ 309 w 311"/>
                <a:gd name="T11" fmla="*/ 78 h 757"/>
                <a:gd name="T12" fmla="*/ 303 w 311"/>
                <a:gd name="T13" fmla="*/ 125 h 757"/>
                <a:gd name="T14" fmla="*/ 295 w 311"/>
                <a:gd name="T15" fmla="*/ 169 h 757"/>
                <a:gd name="T16" fmla="*/ 286 w 311"/>
                <a:gd name="T17" fmla="*/ 213 h 757"/>
                <a:gd name="T18" fmla="*/ 277 w 311"/>
                <a:gd name="T19" fmla="*/ 256 h 757"/>
                <a:gd name="T20" fmla="*/ 268 w 311"/>
                <a:gd name="T21" fmla="*/ 300 h 757"/>
                <a:gd name="T22" fmla="*/ 259 w 311"/>
                <a:gd name="T23" fmla="*/ 348 h 757"/>
                <a:gd name="T24" fmla="*/ 254 w 311"/>
                <a:gd name="T25" fmla="*/ 401 h 757"/>
                <a:gd name="T26" fmla="*/ 251 w 311"/>
                <a:gd name="T27" fmla="*/ 434 h 757"/>
                <a:gd name="T28" fmla="*/ 247 w 311"/>
                <a:gd name="T29" fmla="*/ 464 h 757"/>
                <a:gd name="T30" fmla="*/ 243 w 311"/>
                <a:gd name="T31" fmla="*/ 492 h 757"/>
                <a:gd name="T32" fmla="*/ 236 w 311"/>
                <a:gd name="T33" fmla="*/ 520 h 757"/>
                <a:gd name="T34" fmla="*/ 229 w 311"/>
                <a:gd name="T35" fmla="*/ 547 h 757"/>
                <a:gd name="T36" fmla="*/ 219 w 311"/>
                <a:gd name="T37" fmla="*/ 575 h 757"/>
                <a:gd name="T38" fmla="*/ 208 w 311"/>
                <a:gd name="T39" fmla="*/ 603 h 757"/>
                <a:gd name="T40" fmla="*/ 194 w 311"/>
                <a:gd name="T41" fmla="*/ 633 h 757"/>
                <a:gd name="T42" fmla="*/ 182 w 311"/>
                <a:gd name="T43" fmla="*/ 667 h 757"/>
                <a:gd name="T44" fmla="*/ 175 w 311"/>
                <a:gd name="T45" fmla="*/ 699 h 757"/>
                <a:gd name="T46" fmla="*/ 164 w 311"/>
                <a:gd name="T47" fmla="*/ 729 h 757"/>
                <a:gd name="T48" fmla="*/ 143 w 311"/>
                <a:gd name="T49" fmla="*/ 757 h 757"/>
                <a:gd name="T50" fmla="*/ 117 w 311"/>
                <a:gd name="T51" fmla="*/ 736 h 757"/>
                <a:gd name="T52" fmla="*/ 92 w 311"/>
                <a:gd name="T53" fmla="*/ 716 h 757"/>
                <a:gd name="T54" fmla="*/ 67 w 311"/>
                <a:gd name="T55" fmla="*/ 699 h 757"/>
                <a:gd name="T56" fmla="*/ 46 w 311"/>
                <a:gd name="T57" fmla="*/ 679 h 757"/>
                <a:gd name="T58" fmla="*/ 27 w 311"/>
                <a:gd name="T59" fmla="*/ 658 h 757"/>
                <a:gd name="T60" fmla="*/ 12 w 311"/>
                <a:gd name="T61" fmla="*/ 635 h 757"/>
                <a:gd name="T62" fmla="*/ 4 w 311"/>
                <a:gd name="T63" fmla="*/ 609 h 757"/>
                <a:gd name="T64" fmla="*/ 0 w 311"/>
                <a:gd name="T65" fmla="*/ 577 h 757"/>
                <a:gd name="T66" fmla="*/ 2 w 311"/>
                <a:gd name="T67" fmla="*/ 558 h 757"/>
                <a:gd name="T68" fmla="*/ 5 w 311"/>
                <a:gd name="T69" fmla="*/ 542 h 757"/>
                <a:gd name="T70" fmla="*/ 9 w 311"/>
                <a:gd name="T71" fmla="*/ 526 h 757"/>
                <a:gd name="T72" fmla="*/ 14 w 311"/>
                <a:gd name="T73" fmla="*/ 508 h 757"/>
                <a:gd name="T74" fmla="*/ 11 w 311"/>
                <a:gd name="T75" fmla="*/ 390 h 757"/>
                <a:gd name="T76" fmla="*/ 9 w 311"/>
                <a:gd name="T77" fmla="*/ 367 h 757"/>
                <a:gd name="T78" fmla="*/ 9 w 311"/>
                <a:gd name="T79" fmla="*/ 346 h 757"/>
                <a:gd name="T80" fmla="*/ 11 w 311"/>
                <a:gd name="T81" fmla="*/ 326 h 757"/>
                <a:gd name="T82" fmla="*/ 11 w 311"/>
                <a:gd name="T83" fmla="*/ 303 h 757"/>
                <a:gd name="T84" fmla="*/ 11 w 311"/>
                <a:gd name="T85" fmla="*/ 273 h 757"/>
                <a:gd name="T86" fmla="*/ 9 w 311"/>
                <a:gd name="T87" fmla="*/ 245 h 757"/>
                <a:gd name="T88" fmla="*/ 9 w 311"/>
                <a:gd name="T89" fmla="*/ 217 h 757"/>
                <a:gd name="T90" fmla="*/ 12 w 311"/>
                <a:gd name="T91" fmla="*/ 191 h 757"/>
                <a:gd name="T92" fmla="*/ 18 w 311"/>
                <a:gd name="T93" fmla="*/ 166 h 757"/>
                <a:gd name="T94" fmla="*/ 27 w 311"/>
                <a:gd name="T95" fmla="*/ 143 h 757"/>
                <a:gd name="T96" fmla="*/ 41 w 311"/>
                <a:gd name="T97" fmla="*/ 122 h 757"/>
                <a:gd name="T98" fmla="*/ 62 w 311"/>
                <a:gd name="T99" fmla="*/ 102 h 757"/>
                <a:gd name="T100" fmla="*/ 90 w 311"/>
                <a:gd name="T101" fmla="*/ 83 h 757"/>
                <a:gd name="T102" fmla="*/ 120 w 311"/>
                <a:gd name="T103" fmla="*/ 67 h 757"/>
                <a:gd name="T104" fmla="*/ 148 w 311"/>
                <a:gd name="T105" fmla="*/ 53 h 757"/>
                <a:gd name="T106" fmla="*/ 178 w 311"/>
                <a:gd name="T107" fmla="*/ 42 h 757"/>
                <a:gd name="T108" fmla="*/ 208 w 311"/>
                <a:gd name="T109" fmla="*/ 32 h 757"/>
                <a:gd name="T110" fmla="*/ 240 w 311"/>
                <a:gd name="T111" fmla="*/ 21 h 757"/>
                <a:gd name="T112" fmla="*/ 272 w 311"/>
                <a:gd name="T113" fmla="*/ 11 h 757"/>
                <a:gd name="T114" fmla="*/ 305 w 311"/>
                <a:gd name="T115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1" h="757">
                  <a:moveTo>
                    <a:pt x="305" y="0"/>
                  </a:moveTo>
                  <a:lnTo>
                    <a:pt x="305" y="7"/>
                  </a:lnTo>
                  <a:lnTo>
                    <a:pt x="309" y="12"/>
                  </a:lnTo>
                  <a:lnTo>
                    <a:pt x="311" y="19"/>
                  </a:lnTo>
                  <a:lnTo>
                    <a:pt x="311" y="26"/>
                  </a:lnTo>
                  <a:lnTo>
                    <a:pt x="309" y="78"/>
                  </a:lnTo>
                  <a:lnTo>
                    <a:pt x="303" y="125"/>
                  </a:lnTo>
                  <a:lnTo>
                    <a:pt x="295" y="169"/>
                  </a:lnTo>
                  <a:lnTo>
                    <a:pt x="286" y="213"/>
                  </a:lnTo>
                  <a:lnTo>
                    <a:pt x="277" y="256"/>
                  </a:lnTo>
                  <a:lnTo>
                    <a:pt x="268" y="300"/>
                  </a:lnTo>
                  <a:lnTo>
                    <a:pt x="259" y="348"/>
                  </a:lnTo>
                  <a:lnTo>
                    <a:pt x="254" y="401"/>
                  </a:lnTo>
                  <a:lnTo>
                    <a:pt x="251" y="434"/>
                  </a:lnTo>
                  <a:lnTo>
                    <a:pt x="247" y="464"/>
                  </a:lnTo>
                  <a:lnTo>
                    <a:pt x="243" y="492"/>
                  </a:lnTo>
                  <a:lnTo>
                    <a:pt x="236" y="520"/>
                  </a:lnTo>
                  <a:lnTo>
                    <a:pt x="229" y="547"/>
                  </a:lnTo>
                  <a:lnTo>
                    <a:pt x="219" y="575"/>
                  </a:lnTo>
                  <a:lnTo>
                    <a:pt x="208" y="603"/>
                  </a:lnTo>
                  <a:lnTo>
                    <a:pt x="194" y="633"/>
                  </a:lnTo>
                  <a:lnTo>
                    <a:pt x="182" y="667"/>
                  </a:lnTo>
                  <a:lnTo>
                    <a:pt x="175" y="699"/>
                  </a:lnTo>
                  <a:lnTo>
                    <a:pt x="164" y="729"/>
                  </a:lnTo>
                  <a:lnTo>
                    <a:pt x="143" y="757"/>
                  </a:lnTo>
                  <a:lnTo>
                    <a:pt x="117" y="736"/>
                  </a:lnTo>
                  <a:lnTo>
                    <a:pt x="92" y="716"/>
                  </a:lnTo>
                  <a:lnTo>
                    <a:pt x="67" y="699"/>
                  </a:lnTo>
                  <a:lnTo>
                    <a:pt x="46" y="679"/>
                  </a:lnTo>
                  <a:lnTo>
                    <a:pt x="27" y="658"/>
                  </a:lnTo>
                  <a:lnTo>
                    <a:pt x="12" y="635"/>
                  </a:lnTo>
                  <a:lnTo>
                    <a:pt x="4" y="609"/>
                  </a:lnTo>
                  <a:lnTo>
                    <a:pt x="0" y="577"/>
                  </a:lnTo>
                  <a:lnTo>
                    <a:pt x="2" y="558"/>
                  </a:lnTo>
                  <a:lnTo>
                    <a:pt x="5" y="542"/>
                  </a:lnTo>
                  <a:lnTo>
                    <a:pt x="9" y="526"/>
                  </a:lnTo>
                  <a:lnTo>
                    <a:pt x="14" y="508"/>
                  </a:lnTo>
                  <a:lnTo>
                    <a:pt x="11" y="390"/>
                  </a:lnTo>
                  <a:lnTo>
                    <a:pt x="9" y="367"/>
                  </a:lnTo>
                  <a:lnTo>
                    <a:pt x="9" y="346"/>
                  </a:lnTo>
                  <a:lnTo>
                    <a:pt x="11" y="326"/>
                  </a:lnTo>
                  <a:lnTo>
                    <a:pt x="11" y="303"/>
                  </a:lnTo>
                  <a:lnTo>
                    <a:pt x="11" y="273"/>
                  </a:lnTo>
                  <a:lnTo>
                    <a:pt x="9" y="245"/>
                  </a:lnTo>
                  <a:lnTo>
                    <a:pt x="9" y="217"/>
                  </a:lnTo>
                  <a:lnTo>
                    <a:pt x="12" y="191"/>
                  </a:lnTo>
                  <a:lnTo>
                    <a:pt x="18" y="166"/>
                  </a:lnTo>
                  <a:lnTo>
                    <a:pt x="27" y="143"/>
                  </a:lnTo>
                  <a:lnTo>
                    <a:pt x="41" y="122"/>
                  </a:lnTo>
                  <a:lnTo>
                    <a:pt x="62" y="102"/>
                  </a:lnTo>
                  <a:lnTo>
                    <a:pt x="90" y="83"/>
                  </a:lnTo>
                  <a:lnTo>
                    <a:pt x="120" y="67"/>
                  </a:lnTo>
                  <a:lnTo>
                    <a:pt x="148" y="53"/>
                  </a:lnTo>
                  <a:lnTo>
                    <a:pt x="178" y="42"/>
                  </a:lnTo>
                  <a:lnTo>
                    <a:pt x="208" y="32"/>
                  </a:lnTo>
                  <a:lnTo>
                    <a:pt x="240" y="21"/>
                  </a:lnTo>
                  <a:lnTo>
                    <a:pt x="272" y="11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auto">
            <a:xfrm>
              <a:off x="4411" y="554"/>
              <a:ext cx="60" cy="340"/>
            </a:xfrm>
            <a:custGeom>
              <a:avLst/>
              <a:gdLst>
                <a:gd name="T0" fmla="*/ 72 w 148"/>
                <a:gd name="T1" fmla="*/ 0 h 829"/>
                <a:gd name="T2" fmla="*/ 90 w 148"/>
                <a:gd name="T3" fmla="*/ 3 h 829"/>
                <a:gd name="T4" fmla="*/ 106 w 148"/>
                <a:gd name="T5" fmla="*/ 10 h 829"/>
                <a:gd name="T6" fmla="*/ 118 w 148"/>
                <a:gd name="T7" fmla="*/ 21 h 829"/>
                <a:gd name="T8" fmla="*/ 129 w 148"/>
                <a:gd name="T9" fmla="*/ 33 h 829"/>
                <a:gd name="T10" fmla="*/ 138 w 148"/>
                <a:gd name="T11" fmla="*/ 49 h 829"/>
                <a:gd name="T12" fmla="*/ 143 w 148"/>
                <a:gd name="T13" fmla="*/ 65 h 829"/>
                <a:gd name="T14" fmla="*/ 146 w 148"/>
                <a:gd name="T15" fmla="*/ 84 h 829"/>
                <a:gd name="T16" fmla="*/ 148 w 148"/>
                <a:gd name="T17" fmla="*/ 102 h 829"/>
                <a:gd name="T18" fmla="*/ 145 w 148"/>
                <a:gd name="T19" fmla="*/ 118 h 829"/>
                <a:gd name="T20" fmla="*/ 134 w 148"/>
                <a:gd name="T21" fmla="*/ 128 h 829"/>
                <a:gd name="T22" fmla="*/ 120 w 148"/>
                <a:gd name="T23" fmla="*/ 137 h 829"/>
                <a:gd name="T24" fmla="*/ 102 w 148"/>
                <a:gd name="T25" fmla="*/ 143 h 829"/>
                <a:gd name="T26" fmla="*/ 125 w 148"/>
                <a:gd name="T27" fmla="*/ 266 h 829"/>
                <a:gd name="T28" fmla="*/ 134 w 148"/>
                <a:gd name="T29" fmla="*/ 382 h 829"/>
                <a:gd name="T30" fmla="*/ 136 w 148"/>
                <a:gd name="T31" fmla="*/ 499 h 829"/>
                <a:gd name="T32" fmla="*/ 134 w 148"/>
                <a:gd name="T33" fmla="*/ 622 h 829"/>
                <a:gd name="T34" fmla="*/ 132 w 148"/>
                <a:gd name="T35" fmla="*/ 658 h 829"/>
                <a:gd name="T36" fmla="*/ 127 w 148"/>
                <a:gd name="T37" fmla="*/ 688 h 829"/>
                <a:gd name="T38" fmla="*/ 120 w 148"/>
                <a:gd name="T39" fmla="*/ 712 h 829"/>
                <a:gd name="T40" fmla="*/ 109 w 148"/>
                <a:gd name="T41" fmla="*/ 735 h 829"/>
                <a:gd name="T42" fmla="*/ 97 w 148"/>
                <a:gd name="T43" fmla="*/ 758 h 829"/>
                <a:gd name="T44" fmla="*/ 87 w 148"/>
                <a:gd name="T45" fmla="*/ 779 h 829"/>
                <a:gd name="T46" fmla="*/ 74 w 148"/>
                <a:gd name="T47" fmla="*/ 804 h 829"/>
                <a:gd name="T48" fmla="*/ 62 w 148"/>
                <a:gd name="T49" fmla="*/ 829 h 829"/>
                <a:gd name="T50" fmla="*/ 46 w 148"/>
                <a:gd name="T51" fmla="*/ 799 h 829"/>
                <a:gd name="T52" fmla="*/ 34 w 148"/>
                <a:gd name="T53" fmla="*/ 772 h 829"/>
                <a:gd name="T54" fmla="*/ 27 w 148"/>
                <a:gd name="T55" fmla="*/ 746 h 829"/>
                <a:gd name="T56" fmla="*/ 21 w 148"/>
                <a:gd name="T57" fmla="*/ 721 h 829"/>
                <a:gd name="T58" fmla="*/ 16 w 148"/>
                <a:gd name="T59" fmla="*/ 697 h 829"/>
                <a:gd name="T60" fmla="*/ 12 w 148"/>
                <a:gd name="T61" fmla="*/ 670 h 829"/>
                <a:gd name="T62" fmla="*/ 7 w 148"/>
                <a:gd name="T63" fmla="*/ 642 h 829"/>
                <a:gd name="T64" fmla="*/ 0 w 148"/>
                <a:gd name="T65" fmla="*/ 608 h 829"/>
                <a:gd name="T66" fmla="*/ 0 w 148"/>
                <a:gd name="T67" fmla="*/ 501 h 829"/>
                <a:gd name="T68" fmla="*/ 12 w 148"/>
                <a:gd name="T69" fmla="*/ 453 h 829"/>
                <a:gd name="T70" fmla="*/ 23 w 148"/>
                <a:gd name="T71" fmla="*/ 409 h 829"/>
                <a:gd name="T72" fmla="*/ 34 w 148"/>
                <a:gd name="T73" fmla="*/ 367 h 829"/>
                <a:gd name="T74" fmla="*/ 44 w 148"/>
                <a:gd name="T75" fmla="*/ 326 h 829"/>
                <a:gd name="T76" fmla="*/ 51 w 148"/>
                <a:gd name="T77" fmla="*/ 285 h 829"/>
                <a:gd name="T78" fmla="*/ 57 w 148"/>
                <a:gd name="T79" fmla="*/ 243 h 829"/>
                <a:gd name="T80" fmla="*/ 60 w 148"/>
                <a:gd name="T81" fmla="*/ 197 h 829"/>
                <a:gd name="T82" fmla="*/ 62 w 148"/>
                <a:gd name="T83" fmla="*/ 148 h 829"/>
                <a:gd name="T84" fmla="*/ 58 w 148"/>
                <a:gd name="T85" fmla="*/ 134 h 829"/>
                <a:gd name="T86" fmla="*/ 51 w 148"/>
                <a:gd name="T87" fmla="*/ 123 h 829"/>
                <a:gd name="T88" fmla="*/ 44 w 148"/>
                <a:gd name="T89" fmla="*/ 111 h 829"/>
                <a:gd name="T90" fmla="*/ 41 w 148"/>
                <a:gd name="T91" fmla="*/ 97 h 829"/>
                <a:gd name="T92" fmla="*/ 44 w 148"/>
                <a:gd name="T93" fmla="*/ 70 h 829"/>
                <a:gd name="T94" fmla="*/ 55 w 148"/>
                <a:gd name="T95" fmla="*/ 49 h 829"/>
                <a:gd name="T96" fmla="*/ 65 w 148"/>
                <a:gd name="T97" fmla="*/ 26 h 829"/>
                <a:gd name="T98" fmla="*/ 72 w 148"/>
                <a:gd name="T99" fmla="*/ 0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8" h="829">
                  <a:moveTo>
                    <a:pt x="72" y="0"/>
                  </a:moveTo>
                  <a:lnTo>
                    <a:pt x="90" y="3"/>
                  </a:lnTo>
                  <a:lnTo>
                    <a:pt x="106" y="10"/>
                  </a:lnTo>
                  <a:lnTo>
                    <a:pt x="118" y="21"/>
                  </a:lnTo>
                  <a:lnTo>
                    <a:pt x="129" y="33"/>
                  </a:lnTo>
                  <a:lnTo>
                    <a:pt x="138" y="49"/>
                  </a:lnTo>
                  <a:lnTo>
                    <a:pt x="143" y="65"/>
                  </a:lnTo>
                  <a:lnTo>
                    <a:pt x="146" y="84"/>
                  </a:lnTo>
                  <a:lnTo>
                    <a:pt x="148" y="102"/>
                  </a:lnTo>
                  <a:lnTo>
                    <a:pt x="145" y="118"/>
                  </a:lnTo>
                  <a:lnTo>
                    <a:pt x="134" y="128"/>
                  </a:lnTo>
                  <a:lnTo>
                    <a:pt x="120" y="137"/>
                  </a:lnTo>
                  <a:lnTo>
                    <a:pt x="102" y="143"/>
                  </a:lnTo>
                  <a:lnTo>
                    <a:pt x="125" y="266"/>
                  </a:lnTo>
                  <a:lnTo>
                    <a:pt x="134" y="382"/>
                  </a:lnTo>
                  <a:lnTo>
                    <a:pt x="136" y="499"/>
                  </a:lnTo>
                  <a:lnTo>
                    <a:pt x="134" y="622"/>
                  </a:lnTo>
                  <a:lnTo>
                    <a:pt x="132" y="658"/>
                  </a:lnTo>
                  <a:lnTo>
                    <a:pt x="127" y="688"/>
                  </a:lnTo>
                  <a:lnTo>
                    <a:pt x="120" y="712"/>
                  </a:lnTo>
                  <a:lnTo>
                    <a:pt x="109" y="735"/>
                  </a:lnTo>
                  <a:lnTo>
                    <a:pt x="97" y="758"/>
                  </a:lnTo>
                  <a:lnTo>
                    <a:pt x="87" y="779"/>
                  </a:lnTo>
                  <a:lnTo>
                    <a:pt x="74" y="804"/>
                  </a:lnTo>
                  <a:lnTo>
                    <a:pt x="62" y="829"/>
                  </a:lnTo>
                  <a:lnTo>
                    <a:pt x="46" y="799"/>
                  </a:lnTo>
                  <a:lnTo>
                    <a:pt x="34" y="772"/>
                  </a:lnTo>
                  <a:lnTo>
                    <a:pt x="27" y="746"/>
                  </a:lnTo>
                  <a:lnTo>
                    <a:pt x="21" y="721"/>
                  </a:lnTo>
                  <a:lnTo>
                    <a:pt x="16" y="697"/>
                  </a:lnTo>
                  <a:lnTo>
                    <a:pt x="12" y="670"/>
                  </a:lnTo>
                  <a:lnTo>
                    <a:pt x="7" y="642"/>
                  </a:lnTo>
                  <a:lnTo>
                    <a:pt x="0" y="608"/>
                  </a:lnTo>
                  <a:lnTo>
                    <a:pt x="0" y="501"/>
                  </a:lnTo>
                  <a:lnTo>
                    <a:pt x="12" y="453"/>
                  </a:lnTo>
                  <a:lnTo>
                    <a:pt x="23" y="409"/>
                  </a:lnTo>
                  <a:lnTo>
                    <a:pt x="34" y="367"/>
                  </a:lnTo>
                  <a:lnTo>
                    <a:pt x="44" y="326"/>
                  </a:lnTo>
                  <a:lnTo>
                    <a:pt x="51" y="285"/>
                  </a:lnTo>
                  <a:lnTo>
                    <a:pt x="57" y="243"/>
                  </a:lnTo>
                  <a:lnTo>
                    <a:pt x="60" y="197"/>
                  </a:lnTo>
                  <a:lnTo>
                    <a:pt x="62" y="148"/>
                  </a:lnTo>
                  <a:lnTo>
                    <a:pt x="58" y="134"/>
                  </a:lnTo>
                  <a:lnTo>
                    <a:pt x="51" y="123"/>
                  </a:lnTo>
                  <a:lnTo>
                    <a:pt x="44" y="111"/>
                  </a:lnTo>
                  <a:lnTo>
                    <a:pt x="41" y="97"/>
                  </a:lnTo>
                  <a:lnTo>
                    <a:pt x="44" y="70"/>
                  </a:lnTo>
                  <a:lnTo>
                    <a:pt x="55" y="49"/>
                  </a:lnTo>
                  <a:lnTo>
                    <a:pt x="65" y="2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660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auto">
            <a:xfrm>
              <a:off x="4463" y="983"/>
              <a:ext cx="137" cy="96"/>
            </a:xfrm>
            <a:custGeom>
              <a:avLst/>
              <a:gdLst>
                <a:gd name="T0" fmla="*/ 219 w 335"/>
                <a:gd name="T1" fmla="*/ 0 h 235"/>
                <a:gd name="T2" fmla="*/ 190 w 335"/>
                <a:gd name="T3" fmla="*/ 18 h 235"/>
                <a:gd name="T4" fmla="*/ 166 w 335"/>
                <a:gd name="T5" fmla="*/ 34 h 235"/>
                <a:gd name="T6" fmla="*/ 141 w 335"/>
                <a:gd name="T7" fmla="*/ 48 h 235"/>
                <a:gd name="T8" fmla="*/ 116 w 335"/>
                <a:gd name="T9" fmla="*/ 58 h 235"/>
                <a:gd name="T10" fmla="*/ 90 w 335"/>
                <a:gd name="T11" fmla="*/ 69 h 235"/>
                <a:gd name="T12" fmla="*/ 65 w 335"/>
                <a:gd name="T13" fmla="*/ 78 h 235"/>
                <a:gd name="T14" fmla="*/ 37 w 335"/>
                <a:gd name="T15" fmla="*/ 85 h 235"/>
                <a:gd name="T16" fmla="*/ 5 w 335"/>
                <a:gd name="T17" fmla="*/ 92 h 235"/>
                <a:gd name="T18" fmla="*/ 0 w 335"/>
                <a:gd name="T19" fmla="*/ 113 h 235"/>
                <a:gd name="T20" fmla="*/ 16 w 335"/>
                <a:gd name="T21" fmla="*/ 118 h 235"/>
                <a:gd name="T22" fmla="*/ 30 w 335"/>
                <a:gd name="T23" fmla="*/ 120 h 235"/>
                <a:gd name="T24" fmla="*/ 46 w 335"/>
                <a:gd name="T25" fmla="*/ 120 h 235"/>
                <a:gd name="T26" fmla="*/ 60 w 335"/>
                <a:gd name="T27" fmla="*/ 122 h 235"/>
                <a:gd name="T28" fmla="*/ 72 w 335"/>
                <a:gd name="T29" fmla="*/ 122 h 235"/>
                <a:gd name="T30" fmla="*/ 86 w 335"/>
                <a:gd name="T31" fmla="*/ 125 h 235"/>
                <a:gd name="T32" fmla="*/ 99 w 335"/>
                <a:gd name="T33" fmla="*/ 129 h 235"/>
                <a:gd name="T34" fmla="*/ 111 w 335"/>
                <a:gd name="T35" fmla="*/ 138 h 235"/>
                <a:gd name="T36" fmla="*/ 129 w 335"/>
                <a:gd name="T37" fmla="*/ 154 h 235"/>
                <a:gd name="T38" fmla="*/ 144 w 335"/>
                <a:gd name="T39" fmla="*/ 169 h 235"/>
                <a:gd name="T40" fmla="*/ 159 w 335"/>
                <a:gd name="T41" fmla="*/ 187 h 235"/>
                <a:gd name="T42" fmla="*/ 174 w 335"/>
                <a:gd name="T43" fmla="*/ 201 h 235"/>
                <a:gd name="T44" fmla="*/ 189 w 335"/>
                <a:gd name="T45" fmla="*/ 215 h 235"/>
                <a:gd name="T46" fmla="*/ 206 w 335"/>
                <a:gd name="T47" fmla="*/ 226 h 235"/>
                <a:gd name="T48" fmla="*/ 226 w 335"/>
                <a:gd name="T49" fmla="*/ 233 h 235"/>
                <a:gd name="T50" fmla="*/ 249 w 335"/>
                <a:gd name="T51" fmla="*/ 235 h 235"/>
                <a:gd name="T52" fmla="*/ 266 w 335"/>
                <a:gd name="T53" fmla="*/ 226 h 235"/>
                <a:gd name="T54" fmla="*/ 271 w 335"/>
                <a:gd name="T55" fmla="*/ 205 h 235"/>
                <a:gd name="T56" fmla="*/ 273 w 335"/>
                <a:gd name="T57" fmla="*/ 178 h 235"/>
                <a:gd name="T58" fmla="*/ 279 w 335"/>
                <a:gd name="T59" fmla="*/ 154 h 235"/>
                <a:gd name="T60" fmla="*/ 287 w 335"/>
                <a:gd name="T61" fmla="*/ 139 h 235"/>
                <a:gd name="T62" fmla="*/ 296 w 335"/>
                <a:gd name="T63" fmla="*/ 127 h 235"/>
                <a:gd name="T64" fmla="*/ 305 w 335"/>
                <a:gd name="T65" fmla="*/ 117 h 235"/>
                <a:gd name="T66" fmla="*/ 314 w 335"/>
                <a:gd name="T67" fmla="*/ 106 h 235"/>
                <a:gd name="T68" fmla="*/ 323 w 335"/>
                <a:gd name="T69" fmla="*/ 95 h 235"/>
                <a:gd name="T70" fmla="*/ 330 w 335"/>
                <a:gd name="T71" fmla="*/ 83 h 235"/>
                <a:gd name="T72" fmla="*/ 333 w 335"/>
                <a:gd name="T73" fmla="*/ 71 h 235"/>
                <a:gd name="T74" fmla="*/ 335 w 335"/>
                <a:gd name="T75" fmla="*/ 57 h 235"/>
                <a:gd name="T76" fmla="*/ 331 w 335"/>
                <a:gd name="T77" fmla="*/ 41 h 235"/>
                <a:gd name="T78" fmla="*/ 323 w 335"/>
                <a:gd name="T79" fmla="*/ 30 h 235"/>
                <a:gd name="T80" fmla="*/ 310 w 335"/>
                <a:gd name="T81" fmla="*/ 21 h 235"/>
                <a:gd name="T82" fmla="*/ 294 w 335"/>
                <a:gd name="T83" fmla="*/ 16 h 235"/>
                <a:gd name="T84" fmla="*/ 275 w 335"/>
                <a:gd name="T85" fmla="*/ 12 h 235"/>
                <a:gd name="T86" fmla="*/ 256 w 335"/>
                <a:gd name="T87" fmla="*/ 9 h 235"/>
                <a:gd name="T88" fmla="*/ 236 w 335"/>
                <a:gd name="T89" fmla="*/ 5 h 235"/>
                <a:gd name="T90" fmla="*/ 219 w 33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5" h="235">
                  <a:moveTo>
                    <a:pt x="219" y="0"/>
                  </a:moveTo>
                  <a:lnTo>
                    <a:pt x="190" y="18"/>
                  </a:lnTo>
                  <a:lnTo>
                    <a:pt x="166" y="34"/>
                  </a:lnTo>
                  <a:lnTo>
                    <a:pt x="141" y="48"/>
                  </a:lnTo>
                  <a:lnTo>
                    <a:pt x="116" y="58"/>
                  </a:lnTo>
                  <a:lnTo>
                    <a:pt x="90" y="69"/>
                  </a:lnTo>
                  <a:lnTo>
                    <a:pt x="65" y="78"/>
                  </a:lnTo>
                  <a:lnTo>
                    <a:pt x="37" y="85"/>
                  </a:lnTo>
                  <a:lnTo>
                    <a:pt x="5" y="92"/>
                  </a:lnTo>
                  <a:lnTo>
                    <a:pt x="0" y="113"/>
                  </a:lnTo>
                  <a:lnTo>
                    <a:pt x="16" y="118"/>
                  </a:lnTo>
                  <a:lnTo>
                    <a:pt x="30" y="120"/>
                  </a:lnTo>
                  <a:lnTo>
                    <a:pt x="46" y="120"/>
                  </a:lnTo>
                  <a:lnTo>
                    <a:pt x="60" y="122"/>
                  </a:lnTo>
                  <a:lnTo>
                    <a:pt x="72" y="122"/>
                  </a:lnTo>
                  <a:lnTo>
                    <a:pt x="86" y="125"/>
                  </a:lnTo>
                  <a:lnTo>
                    <a:pt x="99" y="129"/>
                  </a:lnTo>
                  <a:lnTo>
                    <a:pt x="111" y="138"/>
                  </a:lnTo>
                  <a:lnTo>
                    <a:pt x="129" y="154"/>
                  </a:lnTo>
                  <a:lnTo>
                    <a:pt x="144" y="169"/>
                  </a:lnTo>
                  <a:lnTo>
                    <a:pt x="159" y="187"/>
                  </a:lnTo>
                  <a:lnTo>
                    <a:pt x="174" y="201"/>
                  </a:lnTo>
                  <a:lnTo>
                    <a:pt x="189" y="215"/>
                  </a:lnTo>
                  <a:lnTo>
                    <a:pt x="206" y="226"/>
                  </a:lnTo>
                  <a:lnTo>
                    <a:pt x="226" y="233"/>
                  </a:lnTo>
                  <a:lnTo>
                    <a:pt x="249" y="235"/>
                  </a:lnTo>
                  <a:lnTo>
                    <a:pt x="266" y="226"/>
                  </a:lnTo>
                  <a:lnTo>
                    <a:pt x="271" y="205"/>
                  </a:lnTo>
                  <a:lnTo>
                    <a:pt x="273" y="178"/>
                  </a:lnTo>
                  <a:lnTo>
                    <a:pt x="279" y="154"/>
                  </a:lnTo>
                  <a:lnTo>
                    <a:pt x="287" y="139"/>
                  </a:lnTo>
                  <a:lnTo>
                    <a:pt x="296" y="127"/>
                  </a:lnTo>
                  <a:lnTo>
                    <a:pt x="305" y="117"/>
                  </a:lnTo>
                  <a:lnTo>
                    <a:pt x="314" y="106"/>
                  </a:lnTo>
                  <a:lnTo>
                    <a:pt x="323" y="95"/>
                  </a:lnTo>
                  <a:lnTo>
                    <a:pt x="330" y="83"/>
                  </a:lnTo>
                  <a:lnTo>
                    <a:pt x="333" y="71"/>
                  </a:lnTo>
                  <a:lnTo>
                    <a:pt x="335" y="57"/>
                  </a:lnTo>
                  <a:lnTo>
                    <a:pt x="331" y="41"/>
                  </a:lnTo>
                  <a:lnTo>
                    <a:pt x="323" y="30"/>
                  </a:lnTo>
                  <a:lnTo>
                    <a:pt x="310" y="21"/>
                  </a:lnTo>
                  <a:lnTo>
                    <a:pt x="294" y="16"/>
                  </a:lnTo>
                  <a:lnTo>
                    <a:pt x="275" y="12"/>
                  </a:lnTo>
                  <a:lnTo>
                    <a:pt x="256" y="9"/>
                  </a:lnTo>
                  <a:lnTo>
                    <a:pt x="236" y="5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auto">
            <a:xfrm>
              <a:off x="4377" y="299"/>
              <a:ext cx="151" cy="79"/>
            </a:xfrm>
            <a:custGeom>
              <a:avLst/>
              <a:gdLst>
                <a:gd name="T0" fmla="*/ 330 w 369"/>
                <a:gd name="T1" fmla="*/ 189 h 194"/>
                <a:gd name="T2" fmla="*/ 369 w 369"/>
                <a:gd name="T3" fmla="*/ 189 h 194"/>
                <a:gd name="T4" fmla="*/ 369 w 369"/>
                <a:gd name="T5" fmla="*/ 92 h 194"/>
                <a:gd name="T6" fmla="*/ 363 w 369"/>
                <a:gd name="T7" fmla="*/ 69 h 194"/>
                <a:gd name="T8" fmla="*/ 354 w 369"/>
                <a:gd name="T9" fmla="*/ 51 h 194"/>
                <a:gd name="T10" fmla="*/ 340 w 369"/>
                <a:gd name="T11" fmla="*/ 35 h 194"/>
                <a:gd name="T12" fmla="*/ 323 w 369"/>
                <a:gd name="T13" fmla="*/ 21 h 194"/>
                <a:gd name="T14" fmla="*/ 303 w 369"/>
                <a:gd name="T15" fmla="*/ 12 h 194"/>
                <a:gd name="T16" fmla="*/ 282 w 369"/>
                <a:gd name="T17" fmla="*/ 5 h 194"/>
                <a:gd name="T18" fmla="*/ 257 w 369"/>
                <a:gd name="T19" fmla="*/ 2 h 194"/>
                <a:gd name="T20" fmla="*/ 235 w 369"/>
                <a:gd name="T21" fmla="*/ 0 h 194"/>
                <a:gd name="T22" fmla="*/ 196 w 369"/>
                <a:gd name="T23" fmla="*/ 2 h 194"/>
                <a:gd name="T24" fmla="*/ 159 w 369"/>
                <a:gd name="T25" fmla="*/ 7 h 194"/>
                <a:gd name="T26" fmla="*/ 123 w 369"/>
                <a:gd name="T27" fmla="*/ 18 h 194"/>
                <a:gd name="T28" fmla="*/ 92 w 369"/>
                <a:gd name="T29" fmla="*/ 32 h 194"/>
                <a:gd name="T30" fmla="*/ 63 w 369"/>
                <a:gd name="T31" fmla="*/ 50 h 194"/>
                <a:gd name="T32" fmla="*/ 39 w 369"/>
                <a:gd name="T33" fmla="*/ 74 h 194"/>
                <a:gd name="T34" fmla="*/ 18 w 369"/>
                <a:gd name="T35" fmla="*/ 102 h 194"/>
                <a:gd name="T36" fmla="*/ 0 w 369"/>
                <a:gd name="T37" fmla="*/ 138 h 194"/>
                <a:gd name="T38" fmla="*/ 0 w 369"/>
                <a:gd name="T39" fmla="*/ 189 h 194"/>
                <a:gd name="T40" fmla="*/ 12 w 369"/>
                <a:gd name="T41" fmla="*/ 191 h 194"/>
                <a:gd name="T42" fmla="*/ 25 w 369"/>
                <a:gd name="T43" fmla="*/ 192 h 194"/>
                <a:gd name="T44" fmla="*/ 37 w 369"/>
                <a:gd name="T45" fmla="*/ 194 h 194"/>
                <a:gd name="T46" fmla="*/ 51 w 369"/>
                <a:gd name="T47" fmla="*/ 194 h 194"/>
                <a:gd name="T48" fmla="*/ 83 w 369"/>
                <a:gd name="T49" fmla="*/ 192 h 194"/>
                <a:gd name="T50" fmla="*/ 113 w 369"/>
                <a:gd name="T51" fmla="*/ 187 h 194"/>
                <a:gd name="T52" fmla="*/ 139 w 369"/>
                <a:gd name="T53" fmla="*/ 178 h 194"/>
                <a:gd name="T54" fmla="*/ 164 w 369"/>
                <a:gd name="T55" fmla="*/ 166 h 194"/>
                <a:gd name="T56" fmla="*/ 190 w 369"/>
                <a:gd name="T57" fmla="*/ 155 h 194"/>
                <a:gd name="T58" fmla="*/ 215 w 369"/>
                <a:gd name="T59" fmla="*/ 141 h 194"/>
                <a:gd name="T60" fmla="*/ 243 w 369"/>
                <a:gd name="T61" fmla="*/ 129 h 194"/>
                <a:gd name="T62" fmla="*/ 275 w 369"/>
                <a:gd name="T63" fmla="*/ 118 h 194"/>
                <a:gd name="T64" fmla="*/ 282 w 369"/>
                <a:gd name="T65" fmla="*/ 129 h 194"/>
                <a:gd name="T66" fmla="*/ 287 w 369"/>
                <a:gd name="T67" fmla="*/ 139 h 194"/>
                <a:gd name="T68" fmla="*/ 293 w 369"/>
                <a:gd name="T69" fmla="*/ 148 h 194"/>
                <a:gd name="T70" fmla="*/ 300 w 369"/>
                <a:gd name="T71" fmla="*/ 157 h 194"/>
                <a:gd name="T72" fmla="*/ 305 w 369"/>
                <a:gd name="T73" fmla="*/ 166 h 194"/>
                <a:gd name="T74" fmla="*/ 312 w 369"/>
                <a:gd name="T75" fmla="*/ 173 h 194"/>
                <a:gd name="T76" fmla="*/ 321 w 369"/>
                <a:gd name="T77" fmla="*/ 182 h 194"/>
                <a:gd name="T78" fmla="*/ 330 w 369"/>
                <a:gd name="T79" fmla="*/ 18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9" h="194">
                  <a:moveTo>
                    <a:pt x="330" y="189"/>
                  </a:moveTo>
                  <a:lnTo>
                    <a:pt x="369" y="189"/>
                  </a:lnTo>
                  <a:lnTo>
                    <a:pt x="369" y="92"/>
                  </a:lnTo>
                  <a:lnTo>
                    <a:pt x="363" y="69"/>
                  </a:lnTo>
                  <a:lnTo>
                    <a:pt x="354" y="51"/>
                  </a:lnTo>
                  <a:lnTo>
                    <a:pt x="340" y="35"/>
                  </a:lnTo>
                  <a:lnTo>
                    <a:pt x="323" y="21"/>
                  </a:lnTo>
                  <a:lnTo>
                    <a:pt x="303" y="12"/>
                  </a:lnTo>
                  <a:lnTo>
                    <a:pt x="282" y="5"/>
                  </a:lnTo>
                  <a:lnTo>
                    <a:pt x="257" y="2"/>
                  </a:lnTo>
                  <a:lnTo>
                    <a:pt x="235" y="0"/>
                  </a:lnTo>
                  <a:lnTo>
                    <a:pt x="196" y="2"/>
                  </a:lnTo>
                  <a:lnTo>
                    <a:pt x="159" y="7"/>
                  </a:lnTo>
                  <a:lnTo>
                    <a:pt x="123" y="18"/>
                  </a:lnTo>
                  <a:lnTo>
                    <a:pt x="92" y="32"/>
                  </a:lnTo>
                  <a:lnTo>
                    <a:pt x="63" y="50"/>
                  </a:lnTo>
                  <a:lnTo>
                    <a:pt x="39" y="74"/>
                  </a:lnTo>
                  <a:lnTo>
                    <a:pt x="18" y="102"/>
                  </a:lnTo>
                  <a:lnTo>
                    <a:pt x="0" y="138"/>
                  </a:lnTo>
                  <a:lnTo>
                    <a:pt x="0" y="189"/>
                  </a:lnTo>
                  <a:lnTo>
                    <a:pt x="12" y="191"/>
                  </a:lnTo>
                  <a:lnTo>
                    <a:pt x="25" y="192"/>
                  </a:lnTo>
                  <a:lnTo>
                    <a:pt x="37" y="194"/>
                  </a:lnTo>
                  <a:lnTo>
                    <a:pt x="51" y="194"/>
                  </a:lnTo>
                  <a:lnTo>
                    <a:pt x="83" y="192"/>
                  </a:lnTo>
                  <a:lnTo>
                    <a:pt x="113" y="187"/>
                  </a:lnTo>
                  <a:lnTo>
                    <a:pt x="139" y="178"/>
                  </a:lnTo>
                  <a:lnTo>
                    <a:pt x="164" y="166"/>
                  </a:lnTo>
                  <a:lnTo>
                    <a:pt x="190" y="155"/>
                  </a:lnTo>
                  <a:lnTo>
                    <a:pt x="215" y="141"/>
                  </a:lnTo>
                  <a:lnTo>
                    <a:pt x="243" y="129"/>
                  </a:lnTo>
                  <a:lnTo>
                    <a:pt x="275" y="118"/>
                  </a:lnTo>
                  <a:lnTo>
                    <a:pt x="282" y="129"/>
                  </a:lnTo>
                  <a:lnTo>
                    <a:pt x="287" y="139"/>
                  </a:lnTo>
                  <a:lnTo>
                    <a:pt x="293" y="148"/>
                  </a:lnTo>
                  <a:lnTo>
                    <a:pt x="300" y="157"/>
                  </a:lnTo>
                  <a:lnTo>
                    <a:pt x="305" y="166"/>
                  </a:lnTo>
                  <a:lnTo>
                    <a:pt x="312" y="173"/>
                  </a:lnTo>
                  <a:lnTo>
                    <a:pt x="321" y="182"/>
                  </a:lnTo>
                  <a:lnTo>
                    <a:pt x="330" y="189"/>
                  </a:lnTo>
                  <a:close/>
                </a:path>
              </a:pathLst>
            </a:custGeom>
            <a:solidFill>
              <a:srgbClr val="3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auto">
            <a:xfrm>
              <a:off x="4012" y="741"/>
              <a:ext cx="67" cy="94"/>
            </a:xfrm>
            <a:custGeom>
              <a:avLst/>
              <a:gdLst>
                <a:gd name="T0" fmla="*/ 0 w 164"/>
                <a:gd name="T1" fmla="*/ 56 h 229"/>
                <a:gd name="T2" fmla="*/ 5 w 164"/>
                <a:gd name="T3" fmla="*/ 67 h 229"/>
                <a:gd name="T4" fmla="*/ 15 w 164"/>
                <a:gd name="T5" fmla="*/ 74 h 229"/>
                <a:gd name="T6" fmla="*/ 26 w 164"/>
                <a:gd name="T7" fmla="*/ 81 h 229"/>
                <a:gd name="T8" fmla="*/ 31 w 164"/>
                <a:gd name="T9" fmla="*/ 92 h 229"/>
                <a:gd name="T10" fmla="*/ 30 w 164"/>
                <a:gd name="T11" fmla="*/ 106 h 229"/>
                <a:gd name="T12" fmla="*/ 24 w 164"/>
                <a:gd name="T13" fmla="*/ 116 h 229"/>
                <a:gd name="T14" fmla="*/ 17 w 164"/>
                <a:gd name="T15" fmla="*/ 129 h 229"/>
                <a:gd name="T16" fmla="*/ 15 w 164"/>
                <a:gd name="T17" fmla="*/ 143 h 229"/>
                <a:gd name="T18" fmla="*/ 19 w 164"/>
                <a:gd name="T19" fmla="*/ 167 h 229"/>
                <a:gd name="T20" fmla="*/ 28 w 164"/>
                <a:gd name="T21" fmla="*/ 187 h 229"/>
                <a:gd name="T22" fmla="*/ 40 w 164"/>
                <a:gd name="T23" fmla="*/ 208 h 229"/>
                <a:gd name="T24" fmla="*/ 51 w 164"/>
                <a:gd name="T25" fmla="*/ 229 h 229"/>
                <a:gd name="T26" fmla="*/ 77 w 164"/>
                <a:gd name="T27" fmla="*/ 217 h 229"/>
                <a:gd name="T28" fmla="*/ 100 w 164"/>
                <a:gd name="T29" fmla="*/ 201 h 229"/>
                <a:gd name="T30" fmla="*/ 119 w 164"/>
                <a:gd name="T31" fmla="*/ 182 h 229"/>
                <a:gd name="T32" fmla="*/ 135 w 164"/>
                <a:gd name="T33" fmla="*/ 159 h 229"/>
                <a:gd name="T34" fmla="*/ 148 w 164"/>
                <a:gd name="T35" fmla="*/ 136 h 229"/>
                <a:gd name="T36" fmla="*/ 156 w 164"/>
                <a:gd name="T37" fmla="*/ 109 h 229"/>
                <a:gd name="T38" fmla="*/ 162 w 164"/>
                <a:gd name="T39" fmla="*/ 81 h 229"/>
                <a:gd name="T40" fmla="*/ 164 w 164"/>
                <a:gd name="T41" fmla="*/ 51 h 229"/>
                <a:gd name="T42" fmla="*/ 162 w 164"/>
                <a:gd name="T43" fmla="*/ 39 h 229"/>
                <a:gd name="T44" fmla="*/ 156 w 164"/>
                <a:gd name="T45" fmla="*/ 28 h 229"/>
                <a:gd name="T46" fmla="*/ 149 w 164"/>
                <a:gd name="T47" fmla="*/ 19 h 229"/>
                <a:gd name="T48" fmla="*/ 141 w 164"/>
                <a:gd name="T49" fmla="*/ 12 h 229"/>
                <a:gd name="T50" fmla="*/ 130 w 164"/>
                <a:gd name="T51" fmla="*/ 7 h 229"/>
                <a:gd name="T52" fmla="*/ 118 w 164"/>
                <a:gd name="T53" fmla="*/ 3 h 229"/>
                <a:gd name="T54" fmla="*/ 105 w 164"/>
                <a:gd name="T55" fmla="*/ 0 h 229"/>
                <a:gd name="T56" fmla="*/ 93 w 164"/>
                <a:gd name="T57" fmla="*/ 0 h 229"/>
                <a:gd name="T58" fmla="*/ 77 w 164"/>
                <a:gd name="T59" fmla="*/ 0 h 229"/>
                <a:gd name="T60" fmla="*/ 61 w 164"/>
                <a:gd name="T61" fmla="*/ 3 h 229"/>
                <a:gd name="T62" fmla="*/ 45 w 164"/>
                <a:gd name="T63" fmla="*/ 7 h 229"/>
                <a:gd name="T64" fmla="*/ 31 w 164"/>
                <a:gd name="T65" fmla="*/ 12 h 229"/>
                <a:gd name="T66" fmla="*/ 17 w 164"/>
                <a:gd name="T67" fmla="*/ 19 h 229"/>
                <a:gd name="T68" fmla="*/ 8 w 164"/>
                <a:gd name="T69" fmla="*/ 30 h 229"/>
                <a:gd name="T70" fmla="*/ 1 w 164"/>
                <a:gd name="T71" fmla="*/ 42 h 229"/>
                <a:gd name="T72" fmla="*/ 0 w 164"/>
                <a:gd name="T73" fmla="*/ 5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4" h="229">
                  <a:moveTo>
                    <a:pt x="0" y="56"/>
                  </a:moveTo>
                  <a:lnTo>
                    <a:pt x="5" y="67"/>
                  </a:lnTo>
                  <a:lnTo>
                    <a:pt x="15" y="74"/>
                  </a:lnTo>
                  <a:lnTo>
                    <a:pt x="26" y="81"/>
                  </a:lnTo>
                  <a:lnTo>
                    <a:pt x="31" y="92"/>
                  </a:lnTo>
                  <a:lnTo>
                    <a:pt x="30" y="106"/>
                  </a:lnTo>
                  <a:lnTo>
                    <a:pt x="24" y="116"/>
                  </a:lnTo>
                  <a:lnTo>
                    <a:pt x="17" y="129"/>
                  </a:lnTo>
                  <a:lnTo>
                    <a:pt x="15" y="143"/>
                  </a:lnTo>
                  <a:lnTo>
                    <a:pt x="19" y="167"/>
                  </a:lnTo>
                  <a:lnTo>
                    <a:pt x="28" y="187"/>
                  </a:lnTo>
                  <a:lnTo>
                    <a:pt x="40" y="208"/>
                  </a:lnTo>
                  <a:lnTo>
                    <a:pt x="51" y="229"/>
                  </a:lnTo>
                  <a:lnTo>
                    <a:pt x="77" y="217"/>
                  </a:lnTo>
                  <a:lnTo>
                    <a:pt x="100" y="201"/>
                  </a:lnTo>
                  <a:lnTo>
                    <a:pt x="119" y="182"/>
                  </a:lnTo>
                  <a:lnTo>
                    <a:pt x="135" y="159"/>
                  </a:lnTo>
                  <a:lnTo>
                    <a:pt x="148" y="136"/>
                  </a:lnTo>
                  <a:lnTo>
                    <a:pt x="156" y="109"/>
                  </a:lnTo>
                  <a:lnTo>
                    <a:pt x="162" y="81"/>
                  </a:lnTo>
                  <a:lnTo>
                    <a:pt x="164" y="51"/>
                  </a:lnTo>
                  <a:lnTo>
                    <a:pt x="162" y="39"/>
                  </a:lnTo>
                  <a:lnTo>
                    <a:pt x="156" y="28"/>
                  </a:lnTo>
                  <a:lnTo>
                    <a:pt x="149" y="19"/>
                  </a:lnTo>
                  <a:lnTo>
                    <a:pt x="141" y="12"/>
                  </a:lnTo>
                  <a:lnTo>
                    <a:pt x="130" y="7"/>
                  </a:lnTo>
                  <a:lnTo>
                    <a:pt x="118" y="3"/>
                  </a:lnTo>
                  <a:lnTo>
                    <a:pt x="105" y="0"/>
                  </a:lnTo>
                  <a:lnTo>
                    <a:pt x="93" y="0"/>
                  </a:lnTo>
                  <a:lnTo>
                    <a:pt x="77" y="0"/>
                  </a:lnTo>
                  <a:lnTo>
                    <a:pt x="61" y="3"/>
                  </a:lnTo>
                  <a:lnTo>
                    <a:pt x="45" y="7"/>
                  </a:lnTo>
                  <a:lnTo>
                    <a:pt x="31" y="12"/>
                  </a:lnTo>
                  <a:lnTo>
                    <a:pt x="17" y="19"/>
                  </a:lnTo>
                  <a:lnTo>
                    <a:pt x="8" y="30"/>
                  </a:lnTo>
                  <a:lnTo>
                    <a:pt x="1" y="42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auto">
            <a:xfrm>
              <a:off x="4396" y="341"/>
              <a:ext cx="125" cy="231"/>
            </a:xfrm>
            <a:custGeom>
              <a:avLst/>
              <a:gdLst>
                <a:gd name="T0" fmla="*/ 210 w 305"/>
                <a:gd name="T1" fmla="*/ 11 h 563"/>
                <a:gd name="T2" fmla="*/ 181 w 305"/>
                <a:gd name="T3" fmla="*/ 30 h 563"/>
                <a:gd name="T4" fmla="*/ 153 w 305"/>
                <a:gd name="T5" fmla="*/ 45 h 563"/>
                <a:gd name="T6" fmla="*/ 120 w 305"/>
                <a:gd name="T7" fmla="*/ 57 h 563"/>
                <a:gd name="T8" fmla="*/ 86 w 305"/>
                <a:gd name="T9" fmla="*/ 66 h 563"/>
                <a:gd name="T10" fmla="*/ 51 w 305"/>
                <a:gd name="T11" fmla="*/ 67 h 563"/>
                <a:gd name="T12" fmla="*/ 21 w 305"/>
                <a:gd name="T13" fmla="*/ 73 h 563"/>
                <a:gd name="T14" fmla="*/ 3 w 305"/>
                <a:gd name="T15" fmla="*/ 89 h 563"/>
                <a:gd name="T16" fmla="*/ 2 w 305"/>
                <a:gd name="T17" fmla="*/ 142 h 563"/>
                <a:gd name="T18" fmla="*/ 12 w 305"/>
                <a:gd name="T19" fmla="*/ 210 h 563"/>
                <a:gd name="T20" fmla="*/ 33 w 305"/>
                <a:gd name="T21" fmla="*/ 274 h 563"/>
                <a:gd name="T22" fmla="*/ 63 w 305"/>
                <a:gd name="T23" fmla="*/ 339 h 563"/>
                <a:gd name="T24" fmla="*/ 88 w 305"/>
                <a:gd name="T25" fmla="*/ 403 h 563"/>
                <a:gd name="T26" fmla="*/ 84 w 305"/>
                <a:gd name="T27" fmla="*/ 459 h 563"/>
                <a:gd name="T28" fmla="*/ 99 w 305"/>
                <a:gd name="T29" fmla="*/ 500 h 563"/>
                <a:gd name="T30" fmla="*/ 116 w 305"/>
                <a:gd name="T31" fmla="*/ 519 h 563"/>
                <a:gd name="T32" fmla="*/ 134 w 305"/>
                <a:gd name="T33" fmla="*/ 537 h 563"/>
                <a:gd name="T34" fmla="*/ 153 w 305"/>
                <a:gd name="T35" fmla="*/ 553 h 563"/>
                <a:gd name="T36" fmla="*/ 174 w 305"/>
                <a:gd name="T37" fmla="*/ 542 h 563"/>
                <a:gd name="T38" fmla="*/ 190 w 305"/>
                <a:gd name="T39" fmla="*/ 500 h 563"/>
                <a:gd name="T40" fmla="*/ 219 w 305"/>
                <a:gd name="T41" fmla="*/ 471 h 563"/>
                <a:gd name="T42" fmla="*/ 252 w 305"/>
                <a:gd name="T43" fmla="*/ 456 h 563"/>
                <a:gd name="T44" fmla="*/ 282 w 305"/>
                <a:gd name="T45" fmla="*/ 443 h 563"/>
                <a:gd name="T46" fmla="*/ 301 w 305"/>
                <a:gd name="T47" fmla="*/ 420 h 563"/>
                <a:gd name="T48" fmla="*/ 301 w 305"/>
                <a:gd name="T49" fmla="*/ 383 h 563"/>
                <a:gd name="T50" fmla="*/ 284 w 305"/>
                <a:gd name="T51" fmla="*/ 350 h 563"/>
                <a:gd name="T52" fmla="*/ 284 w 305"/>
                <a:gd name="T53" fmla="*/ 307 h 563"/>
                <a:gd name="T54" fmla="*/ 296 w 305"/>
                <a:gd name="T55" fmla="*/ 272 h 563"/>
                <a:gd name="T56" fmla="*/ 298 w 305"/>
                <a:gd name="T57" fmla="*/ 216 h 563"/>
                <a:gd name="T58" fmla="*/ 287 w 305"/>
                <a:gd name="T59" fmla="*/ 152 h 563"/>
                <a:gd name="T60" fmla="*/ 266 w 305"/>
                <a:gd name="T61" fmla="*/ 92 h 563"/>
                <a:gd name="T62" fmla="*/ 240 w 305"/>
                <a:gd name="T63" fmla="*/ 32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5" h="563">
                  <a:moveTo>
                    <a:pt x="226" y="0"/>
                  </a:moveTo>
                  <a:lnTo>
                    <a:pt x="210" y="11"/>
                  </a:lnTo>
                  <a:lnTo>
                    <a:pt x="196" y="22"/>
                  </a:lnTo>
                  <a:lnTo>
                    <a:pt x="181" y="30"/>
                  </a:lnTo>
                  <a:lnTo>
                    <a:pt x="167" y="37"/>
                  </a:lnTo>
                  <a:lnTo>
                    <a:pt x="153" y="45"/>
                  </a:lnTo>
                  <a:lnTo>
                    <a:pt x="137" y="52"/>
                  </a:lnTo>
                  <a:lnTo>
                    <a:pt x="120" y="57"/>
                  </a:lnTo>
                  <a:lnTo>
                    <a:pt x="102" y="62"/>
                  </a:lnTo>
                  <a:lnTo>
                    <a:pt x="86" y="66"/>
                  </a:lnTo>
                  <a:lnTo>
                    <a:pt x="69" y="67"/>
                  </a:lnTo>
                  <a:lnTo>
                    <a:pt x="51" y="67"/>
                  </a:lnTo>
                  <a:lnTo>
                    <a:pt x="35" y="69"/>
                  </a:lnTo>
                  <a:lnTo>
                    <a:pt x="21" y="73"/>
                  </a:lnTo>
                  <a:lnTo>
                    <a:pt x="10" y="80"/>
                  </a:lnTo>
                  <a:lnTo>
                    <a:pt x="3" y="89"/>
                  </a:lnTo>
                  <a:lnTo>
                    <a:pt x="0" y="103"/>
                  </a:lnTo>
                  <a:lnTo>
                    <a:pt x="2" y="142"/>
                  </a:lnTo>
                  <a:lnTo>
                    <a:pt x="5" y="177"/>
                  </a:lnTo>
                  <a:lnTo>
                    <a:pt x="12" y="210"/>
                  </a:lnTo>
                  <a:lnTo>
                    <a:pt x="21" y="244"/>
                  </a:lnTo>
                  <a:lnTo>
                    <a:pt x="33" y="274"/>
                  </a:lnTo>
                  <a:lnTo>
                    <a:pt x="47" y="306"/>
                  </a:lnTo>
                  <a:lnTo>
                    <a:pt x="63" y="339"/>
                  </a:lnTo>
                  <a:lnTo>
                    <a:pt x="81" y="374"/>
                  </a:lnTo>
                  <a:lnTo>
                    <a:pt x="88" y="403"/>
                  </a:lnTo>
                  <a:lnTo>
                    <a:pt x="86" y="431"/>
                  </a:lnTo>
                  <a:lnTo>
                    <a:pt x="84" y="459"/>
                  </a:lnTo>
                  <a:lnTo>
                    <a:pt x="92" y="487"/>
                  </a:lnTo>
                  <a:lnTo>
                    <a:pt x="99" y="500"/>
                  </a:lnTo>
                  <a:lnTo>
                    <a:pt x="107" y="510"/>
                  </a:lnTo>
                  <a:lnTo>
                    <a:pt x="116" y="519"/>
                  </a:lnTo>
                  <a:lnTo>
                    <a:pt x="125" y="528"/>
                  </a:lnTo>
                  <a:lnTo>
                    <a:pt x="134" y="537"/>
                  </a:lnTo>
                  <a:lnTo>
                    <a:pt x="143" y="544"/>
                  </a:lnTo>
                  <a:lnTo>
                    <a:pt x="153" y="553"/>
                  </a:lnTo>
                  <a:lnTo>
                    <a:pt x="164" y="563"/>
                  </a:lnTo>
                  <a:lnTo>
                    <a:pt x="174" y="542"/>
                  </a:lnTo>
                  <a:lnTo>
                    <a:pt x="181" y="521"/>
                  </a:lnTo>
                  <a:lnTo>
                    <a:pt x="190" y="500"/>
                  </a:lnTo>
                  <a:lnTo>
                    <a:pt x="204" y="482"/>
                  </a:lnTo>
                  <a:lnTo>
                    <a:pt x="219" y="471"/>
                  </a:lnTo>
                  <a:lnTo>
                    <a:pt x="234" y="463"/>
                  </a:lnTo>
                  <a:lnTo>
                    <a:pt x="252" y="456"/>
                  </a:lnTo>
                  <a:lnTo>
                    <a:pt x="268" y="450"/>
                  </a:lnTo>
                  <a:lnTo>
                    <a:pt x="282" y="443"/>
                  </a:lnTo>
                  <a:lnTo>
                    <a:pt x="294" y="433"/>
                  </a:lnTo>
                  <a:lnTo>
                    <a:pt x="301" y="420"/>
                  </a:lnTo>
                  <a:lnTo>
                    <a:pt x="305" y="404"/>
                  </a:lnTo>
                  <a:lnTo>
                    <a:pt x="301" y="383"/>
                  </a:lnTo>
                  <a:lnTo>
                    <a:pt x="293" y="366"/>
                  </a:lnTo>
                  <a:lnTo>
                    <a:pt x="284" y="350"/>
                  </a:lnTo>
                  <a:lnTo>
                    <a:pt x="280" y="329"/>
                  </a:lnTo>
                  <a:lnTo>
                    <a:pt x="284" y="307"/>
                  </a:lnTo>
                  <a:lnTo>
                    <a:pt x="291" y="290"/>
                  </a:lnTo>
                  <a:lnTo>
                    <a:pt x="296" y="272"/>
                  </a:lnTo>
                  <a:lnTo>
                    <a:pt x="300" y="251"/>
                  </a:lnTo>
                  <a:lnTo>
                    <a:pt x="298" y="216"/>
                  </a:lnTo>
                  <a:lnTo>
                    <a:pt x="294" y="184"/>
                  </a:lnTo>
                  <a:lnTo>
                    <a:pt x="287" y="152"/>
                  </a:lnTo>
                  <a:lnTo>
                    <a:pt x="278" y="122"/>
                  </a:lnTo>
                  <a:lnTo>
                    <a:pt x="266" y="92"/>
                  </a:lnTo>
                  <a:lnTo>
                    <a:pt x="254" y="62"/>
                  </a:lnTo>
                  <a:lnTo>
                    <a:pt x="240" y="32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auto">
            <a:xfrm>
              <a:off x="4372" y="289"/>
              <a:ext cx="168" cy="615"/>
            </a:xfrm>
            <a:custGeom>
              <a:avLst/>
              <a:gdLst>
                <a:gd name="T0" fmla="*/ 409 w 411"/>
                <a:gd name="T1" fmla="*/ 134 h 1504"/>
                <a:gd name="T2" fmla="*/ 395 w 411"/>
                <a:gd name="T3" fmla="*/ 221 h 1504"/>
                <a:gd name="T4" fmla="*/ 352 w 411"/>
                <a:gd name="T5" fmla="*/ 292 h 1504"/>
                <a:gd name="T6" fmla="*/ 352 w 411"/>
                <a:gd name="T7" fmla="*/ 306 h 1504"/>
                <a:gd name="T8" fmla="*/ 329 w 411"/>
                <a:gd name="T9" fmla="*/ 284 h 1504"/>
                <a:gd name="T10" fmla="*/ 306 w 411"/>
                <a:gd name="T11" fmla="*/ 216 h 1504"/>
                <a:gd name="T12" fmla="*/ 284 w 411"/>
                <a:gd name="T13" fmla="*/ 147 h 1504"/>
                <a:gd name="T14" fmla="*/ 306 w 411"/>
                <a:gd name="T15" fmla="*/ 126 h 1504"/>
                <a:gd name="T16" fmla="*/ 326 w 411"/>
                <a:gd name="T17" fmla="*/ 163 h 1504"/>
                <a:gd name="T18" fmla="*/ 347 w 411"/>
                <a:gd name="T19" fmla="*/ 202 h 1504"/>
                <a:gd name="T20" fmla="*/ 361 w 411"/>
                <a:gd name="T21" fmla="*/ 115 h 1504"/>
                <a:gd name="T22" fmla="*/ 336 w 411"/>
                <a:gd name="T23" fmla="*/ 59 h 1504"/>
                <a:gd name="T24" fmla="*/ 291 w 411"/>
                <a:gd name="T25" fmla="*/ 50 h 1504"/>
                <a:gd name="T26" fmla="*/ 245 w 411"/>
                <a:gd name="T27" fmla="*/ 39 h 1504"/>
                <a:gd name="T28" fmla="*/ 164 w 411"/>
                <a:gd name="T29" fmla="*/ 50 h 1504"/>
                <a:gd name="T30" fmla="*/ 81 w 411"/>
                <a:gd name="T31" fmla="*/ 76 h 1504"/>
                <a:gd name="T32" fmla="*/ 44 w 411"/>
                <a:gd name="T33" fmla="*/ 147 h 1504"/>
                <a:gd name="T34" fmla="*/ 44 w 411"/>
                <a:gd name="T35" fmla="*/ 207 h 1504"/>
                <a:gd name="T36" fmla="*/ 79 w 411"/>
                <a:gd name="T37" fmla="*/ 193 h 1504"/>
                <a:gd name="T38" fmla="*/ 91 w 411"/>
                <a:gd name="T39" fmla="*/ 284 h 1504"/>
                <a:gd name="T40" fmla="*/ 109 w 411"/>
                <a:gd name="T41" fmla="*/ 410 h 1504"/>
                <a:gd name="T42" fmla="*/ 171 w 411"/>
                <a:gd name="T43" fmla="*/ 512 h 1504"/>
                <a:gd name="T44" fmla="*/ 218 w 411"/>
                <a:gd name="T45" fmla="*/ 519 h 1504"/>
                <a:gd name="T46" fmla="*/ 264 w 411"/>
                <a:gd name="T47" fmla="*/ 521 h 1504"/>
                <a:gd name="T48" fmla="*/ 305 w 411"/>
                <a:gd name="T49" fmla="*/ 487 h 1504"/>
                <a:gd name="T50" fmla="*/ 333 w 411"/>
                <a:gd name="T51" fmla="*/ 438 h 1504"/>
                <a:gd name="T52" fmla="*/ 354 w 411"/>
                <a:gd name="T53" fmla="*/ 449 h 1504"/>
                <a:gd name="T54" fmla="*/ 340 w 411"/>
                <a:gd name="T55" fmla="*/ 486 h 1504"/>
                <a:gd name="T56" fmla="*/ 308 w 411"/>
                <a:gd name="T57" fmla="*/ 521 h 1504"/>
                <a:gd name="T58" fmla="*/ 269 w 411"/>
                <a:gd name="T59" fmla="*/ 551 h 1504"/>
                <a:gd name="T60" fmla="*/ 232 w 411"/>
                <a:gd name="T61" fmla="*/ 554 h 1504"/>
                <a:gd name="T62" fmla="*/ 197 w 411"/>
                <a:gd name="T63" fmla="*/ 549 h 1504"/>
                <a:gd name="T64" fmla="*/ 174 w 411"/>
                <a:gd name="T65" fmla="*/ 588 h 1504"/>
                <a:gd name="T66" fmla="*/ 171 w 411"/>
                <a:gd name="T67" fmla="*/ 724 h 1504"/>
                <a:gd name="T68" fmla="*/ 160 w 411"/>
                <a:gd name="T69" fmla="*/ 687 h 1504"/>
                <a:gd name="T70" fmla="*/ 114 w 411"/>
                <a:gd name="T71" fmla="*/ 738 h 1504"/>
                <a:gd name="T72" fmla="*/ 84 w 411"/>
                <a:gd name="T73" fmla="*/ 1011 h 1504"/>
                <a:gd name="T74" fmla="*/ 111 w 411"/>
                <a:gd name="T75" fmla="*/ 1290 h 1504"/>
                <a:gd name="T76" fmla="*/ 130 w 411"/>
                <a:gd name="T77" fmla="*/ 1414 h 1504"/>
                <a:gd name="T78" fmla="*/ 153 w 411"/>
                <a:gd name="T79" fmla="*/ 1466 h 1504"/>
                <a:gd name="T80" fmla="*/ 132 w 411"/>
                <a:gd name="T81" fmla="*/ 1504 h 1504"/>
                <a:gd name="T82" fmla="*/ 58 w 411"/>
                <a:gd name="T83" fmla="*/ 1301 h 1504"/>
                <a:gd name="T84" fmla="*/ 37 w 411"/>
                <a:gd name="T85" fmla="*/ 1071 h 1504"/>
                <a:gd name="T86" fmla="*/ 37 w 411"/>
                <a:gd name="T87" fmla="*/ 881 h 1504"/>
                <a:gd name="T88" fmla="*/ 61 w 411"/>
                <a:gd name="T89" fmla="*/ 766 h 1504"/>
                <a:gd name="T90" fmla="*/ 93 w 411"/>
                <a:gd name="T91" fmla="*/ 651 h 1504"/>
                <a:gd name="T92" fmla="*/ 118 w 411"/>
                <a:gd name="T93" fmla="*/ 609 h 1504"/>
                <a:gd name="T94" fmla="*/ 139 w 411"/>
                <a:gd name="T95" fmla="*/ 572 h 1504"/>
                <a:gd name="T96" fmla="*/ 107 w 411"/>
                <a:gd name="T97" fmla="*/ 484 h 1504"/>
                <a:gd name="T98" fmla="*/ 61 w 411"/>
                <a:gd name="T99" fmla="*/ 390 h 1504"/>
                <a:gd name="T100" fmla="*/ 53 w 411"/>
                <a:gd name="T101" fmla="*/ 279 h 1504"/>
                <a:gd name="T102" fmla="*/ 33 w 411"/>
                <a:gd name="T103" fmla="*/ 214 h 1504"/>
                <a:gd name="T104" fmla="*/ 15 w 411"/>
                <a:gd name="T105" fmla="*/ 221 h 1504"/>
                <a:gd name="T106" fmla="*/ 12 w 411"/>
                <a:gd name="T107" fmla="*/ 115 h 1504"/>
                <a:gd name="T108" fmla="*/ 51 w 411"/>
                <a:gd name="T109" fmla="*/ 46 h 1504"/>
                <a:gd name="T110" fmla="*/ 105 w 411"/>
                <a:gd name="T111" fmla="*/ 16 h 1504"/>
                <a:gd name="T112" fmla="*/ 171 w 411"/>
                <a:gd name="T113" fmla="*/ 2 h 1504"/>
                <a:gd name="T114" fmla="*/ 236 w 411"/>
                <a:gd name="T115" fmla="*/ 0 h 1504"/>
                <a:gd name="T116" fmla="*/ 301 w 411"/>
                <a:gd name="T117" fmla="*/ 6 h 1504"/>
                <a:gd name="T118" fmla="*/ 352 w 411"/>
                <a:gd name="T119" fmla="*/ 16 h 1504"/>
                <a:gd name="T120" fmla="*/ 381 w 411"/>
                <a:gd name="T121" fmla="*/ 39 h 1504"/>
                <a:gd name="T122" fmla="*/ 403 w 411"/>
                <a:gd name="T123" fmla="*/ 69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1" h="1504">
                  <a:moveTo>
                    <a:pt x="411" y="78"/>
                  </a:moveTo>
                  <a:lnTo>
                    <a:pt x="409" y="106"/>
                  </a:lnTo>
                  <a:lnTo>
                    <a:pt x="409" y="134"/>
                  </a:lnTo>
                  <a:lnTo>
                    <a:pt x="405" y="164"/>
                  </a:lnTo>
                  <a:lnTo>
                    <a:pt x="402" y="193"/>
                  </a:lnTo>
                  <a:lnTo>
                    <a:pt x="395" y="221"/>
                  </a:lnTo>
                  <a:lnTo>
                    <a:pt x="384" y="247"/>
                  </a:lnTo>
                  <a:lnTo>
                    <a:pt x="372" y="270"/>
                  </a:lnTo>
                  <a:lnTo>
                    <a:pt x="352" y="292"/>
                  </a:lnTo>
                  <a:lnTo>
                    <a:pt x="352" y="297"/>
                  </a:lnTo>
                  <a:lnTo>
                    <a:pt x="352" y="300"/>
                  </a:lnTo>
                  <a:lnTo>
                    <a:pt x="352" y="306"/>
                  </a:lnTo>
                  <a:lnTo>
                    <a:pt x="347" y="309"/>
                  </a:lnTo>
                  <a:lnTo>
                    <a:pt x="333" y="309"/>
                  </a:lnTo>
                  <a:lnTo>
                    <a:pt x="329" y="284"/>
                  </a:lnTo>
                  <a:lnTo>
                    <a:pt x="324" y="262"/>
                  </a:lnTo>
                  <a:lnTo>
                    <a:pt x="315" y="239"/>
                  </a:lnTo>
                  <a:lnTo>
                    <a:pt x="306" y="216"/>
                  </a:lnTo>
                  <a:lnTo>
                    <a:pt x="298" y="193"/>
                  </a:lnTo>
                  <a:lnTo>
                    <a:pt x="289" y="170"/>
                  </a:lnTo>
                  <a:lnTo>
                    <a:pt x="284" y="147"/>
                  </a:lnTo>
                  <a:lnTo>
                    <a:pt x="280" y="124"/>
                  </a:lnTo>
                  <a:lnTo>
                    <a:pt x="296" y="122"/>
                  </a:lnTo>
                  <a:lnTo>
                    <a:pt x="306" y="126"/>
                  </a:lnTo>
                  <a:lnTo>
                    <a:pt x="315" y="136"/>
                  </a:lnTo>
                  <a:lnTo>
                    <a:pt x="321" y="149"/>
                  </a:lnTo>
                  <a:lnTo>
                    <a:pt x="326" y="163"/>
                  </a:lnTo>
                  <a:lnTo>
                    <a:pt x="331" y="177"/>
                  </a:lnTo>
                  <a:lnTo>
                    <a:pt x="338" y="191"/>
                  </a:lnTo>
                  <a:lnTo>
                    <a:pt x="347" y="202"/>
                  </a:lnTo>
                  <a:lnTo>
                    <a:pt x="354" y="173"/>
                  </a:lnTo>
                  <a:lnTo>
                    <a:pt x="361" y="143"/>
                  </a:lnTo>
                  <a:lnTo>
                    <a:pt x="361" y="115"/>
                  </a:lnTo>
                  <a:lnTo>
                    <a:pt x="358" y="85"/>
                  </a:lnTo>
                  <a:lnTo>
                    <a:pt x="349" y="69"/>
                  </a:lnTo>
                  <a:lnTo>
                    <a:pt x="336" y="59"/>
                  </a:lnTo>
                  <a:lnTo>
                    <a:pt x="322" y="53"/>
                  </a:lnTo>
                  <a:lnTo>
                    <a:pt x="306" y="50"/>
                  </a:lnTo>
                  <a:lnTo>
                    <a:pt x="291" y="50"/>
                  </a:lnTo>
                  <a:lnTo>
                    <a:pt x="273" y="48"/>
                  </a:lnTo>
                  <a:lnTo>
                    <a:pt x="259" y="45"/>
                  </a:lnTo>
                  <a:lnTo>
                    <a:pt x="245" y="39"/>
                  </a:lnTo>
                  <a:lnTo>
                    <a:pt x="222" y="45"/>
                  </a:lnTo>
                  <a:lnTo>
                    <a:pt x="194" y="46"/>
                  </a:lnTo>
                  <a:lnTo>
                    <a:pt x="164" y="50"/>
                  </a:lnTo>
                  <a:lnTo>
                    <a:pt x="134" y="53"/>
                  </a:lnTo>
                  <a:lnTo>
                    <a:pt x="105" y="62"/>
                  </a:lnTo>
                  <a:lnTo>
                    <a:pt x="81" y="76"/>
                  </a:lnTo>
                  <a:lnTo>
                    <a:pt x="61" y="97"/>
                  </a:lnTo>
                  <a:lnTo>
                    <a:pt x="49" y="127"/>
                  </a:lnTo>
                  <a:lnTo>
                    <a:pt x="44" y="147"/>
                  </a:lnTo>
                  <a:lnTo>
                    <a:pt x="38" y="170"/>
                  </a:lnTo>
                  <a:lnTo>
                    <a:pt x="38" y="189"/>
                  </a:lnTo>
                  <a:lnTo>
                    <a:pt x="44" y="207"/>
                  </a:lnTo>
                  <a:lnTo>
                    <a:pt x="58" y="196"/>
                  </a:lnTo>
                  <a:lnTo>
                    <a:pt x="68" y="191"/>
                  </a:lnTo>
                  <a:lnTo>
                    <a:pt x="79" y="193"/>
                  </a:lnTo>
                  <a:lnTo>
                    <a:pt x="93" y="202"/>
                  </a:lnTo>
                  <a:lnTo>
                    <a:pt x="91" y="242"/>
                  </a:lnTo>
                  <a:lnTo>
                    <a:pt x="91" y="284"/>
                  </a:lnTo>
                  <a:lnTo>
                    <a:pt x="95" y="327"/>
                  </a:lnTo>
                  <a:lnTo>
                    <a:pt x="100" y="369"/>
                  </a:lnTo>
                  <a:lnTo>
                    <a:pt x="109" y="410"/>
                  </a:lnTo>
                  <a:lnTo>
                    <a:pt x="123" y="449"/>
                  </a:lnTo>
                  <a:lnTo>
                    <a:pt x="144" y="482"/>
                  </a:lnTo>
                  <a:lnTo>
                    <a:pt x="171" y="512"/>
                  </a:lnTo>
                  <a:lnTo>
                    <a:pt x="187" y="512"/>
                  </a:lnTo>
                  <a:lnTo>
                    <a:pt x="202" y="516"/>
                  </a:lnTo>
                  <a:lnTo>
                    <a:pt x="218" y="519"/>
                  </a:lnTo>
                  <a:lnTo>
                    <a:pt x="234" y="521"/>
                  </a:lnTo>
                  <a:lnTo>
                    <a:pt x="250" y="523"/>
                  </a:lnTo>
                  <a:lnTo>
                    <a:pt x="264" y="521"/>
                  </a:lnTo>
                  <a:lnTo>
                    <a:pt x="278" y="516"/>
                  </a:lnTo>
                  <a:lnTo>
                    <a:pt x="291" y="503"/>
                  </a:lnTo>
                  <a:lnTo>
                    <a:pt x="305" y="487"/>
                  </a:lnTo>
                  <a:lnTo>
                    <a:pt x="317" y="471"/>
                  </a:lnTo>
                  <a:lnTo>
                    <a:pt x="326" y="456"/>
                  </a:lnTo>
                  <a:lnTo>
                    <a:pt x="333" y="438"/>
                  </a:lnTo>
                  <a:lnTo>
                    <a:pt x="342" y="436"/>
                  </a:lnTo>
                  <a:lnTo>
                    <a:pt x="349" y="441"/>
                  </a:lnTo>
                  <a:lnTo>
                    <a:pt x="354" y="449"/>
                  </a:lnTo>
                  <a:lnTo>
                    <a:pt x="352" y="457"/>
                  </a:lnTo>
                  <a:lnTo>
                    <a:pt x="347" y="473"/>
                  </a:lnTo>
                  <a:lnTo>
                    <a:pt x="340" y="486"/>
                  </a:lnTo>
                  <a:lnTo>
                    <a:pt x="331" y="500"/>
                  </a:lnTo>
                  <a:lnTo>
                    <a:pt x="321" y="510"/>
                  </a:lnTo>
                  <a:lnTo>
                    <a:pt x="308" y="521"/>
                  </a:lnTo>
                  <a:lnTo>
                    <a:pt x="296" y="531"/>
                  </a:lnTo>
                  <a:lnTo>
                    <a:pt x="284" y="542"/>
                  </a:lnTo>
                  <a:lnTo>
                    <a:pt x="269" y="551"/>
                  </a:lnTo>
                  <a:lnTo>
                    <a:pt x="257" y="554"/>
                  </a:lnTo>
                  <a:lnTo>
                    <a:pt x="245" y="556"/>
                  </a:lnTo>
                  <a:lnTo>
                    <a:pt x="232" y="554"/>
                  </a:lnTo>
                  <a:lnTo>
                    <a:pt x="220" y="553"/>
                  </a:lnTo>
                  <a:lnTo>
                    <a:pt x="208" y="551"/>
                  </a:lnTo>
                  <a:lnTo>
                    <a:pt x="197" y="549"/>
                  </a:lnTo>
                  <a:lnTo>
                    <a:pt x="183" y="547"/>
                  </a:lnTo>
                  <a:lnTo>
                    <a:pt x="171" y="546"/>
                  </a:lnTo>
                  <a:lnTo>
                    <a:pt x="174" y="588"/>
                  </a:lnTo>
                  <a:lnTo>
                    <a:pt x="180" y="636"/>
                  </a:lnTo>
                  <a:lnTo>
                    <a:pt x="180" y="681"/>
                  </a:lnTo>
                  <a:lnTo>
                    <a:pt x="171" y="724"/>
                  </a:lnTo>
                  <a:lnTo>
                    <a:pt x="164" y="724"/>
                  </a:lnTo>
                  <a:lnTo>
                    <a:pt x="164" y="704"/>
                  </a:lnTo>
                  <a:lnTo>
                    <a:pt x="160" y="687"/>
                  </a:lnTo>
                  <a:lnTo>
                    <a:pt x="155" y="669"/>
                  </a:lnTo>
                  <a:lnTo>
                    <a:pt x="146" y="653"/>
                  </a:lnTo>
                  <a:lnTo>
                    <a:pt x="114" y="738"/>
                  </a:lnTo>
                  <a:lnTo>
                    <a:pt x="95" y="828"/>
                  </a:lnTo>
                  <a:lnTo>
                    <a:pt x="86" y="920"/>
                  </a:lnTo>
                  <a:lnTo>
                    <a:pt x="84" y="1011"/>
                  </a:lnTo>
                  <a:lnTo>
                    <a:pt x="90" y="1105"/>
                  </a:lnTo>
                  <a:lnTo>
                    <a:pt x="100" y="1198"/>
                  </a:lnTo>
                  <a:lnTo>
                    <a:pt x="111" y="1290"/>
                  </a:lnTo>
                  <a:lnTo>
                    <a:pt x="121" y="1380"/>
                  </a:lnTo>
                  <a:lnTo>
                    <a:pt x="125" y="1396"/>
                  </a:lnTo>
                  <a:lnTo>
                    <a:pt x="130" y="1414"/>
                  </a:lnTo>
                  <a:lnTo>
                    <a:pt x="139" y="1433"/>
                  </a:lnTo>
                  <a:lnTo>
                    <a:pt x="148" y="1449"/>
                  </a:lnTo>
                  <a:lnTo>
                    <a:pt x="153" y="1466"/>
                  </a:lnTo>
                  <a:lnTo>
                    <a:pt x="155" y="1481"/>
                  </a:lnTo>
                  <a:lnTo>
                    <a:pt x="148" y="1495"/>
                  </a:lnTo>
                  <a:lnTo>
                    <a:pt x="132" y="1504"/>
                  </a:lnTo>
                  <a:lnTo>
                    <a:pt x="100" y="1440"/>
                  </a:lnTo>
                  <a:lnTo>
                    <a:pt x="75" y="1371"/>
                  </a:lnTo>
                  <a:lnTo>
                    <a:pt x="58" y="1301"/>
                  </a:lnTo>
                  <a:lnTo>
                    <a:pt x="47" y="1225"/>
                  </a:lnTo>
                  <a:lnTo>
                    <a:pt x="40" y="1149"/>
                  </a:lnTo>
                  <a:lnTo>
                    <a:pt x="37" y="1071"/>
                  </a:lnTo>
                  <a:lnTo>
                    <a:pt x="35" y="995"/>
                  </a:lnTo>
                  <a:lnTo>
                    <a:pt x="33" y="920"/>
                  </a:lnTo>
                  <a:lnTo>
                    <a:pt x="37" y="881"/>
                  </a:lnTo>
                  <a:lnTo>
                    <a:pt x="44" y="842"/>
                  </a:lnTo>
                  <a:lnTo>
                    <a:pt x="51" y="805"/>
                  </a:lnTo>
                  <a:lnTo>
                    <a:pt x="61" y="766"/>
                  </a:lnTo>
                  <a:lnTo>
                    <a:pt x="70" y="727"/>
                  </a:lnTo>
                  <a:lnTo>
                    <a:pt x="81" y="688"/>
                  </a:lnTo>
                  <a:lnTo>
                    <a:pt x="93" y="651"/>
                  </a:lnTo>
                  <a:lnTo>
                    <a:pt x="104" y="614"/>
                  </a:lnTo>
                  <a:lnTo>
                    <a:pt x="109" y="611"/>
                  </a:lnTo>
                  <a:lnTo>
                    <a:pt x="118" y="609"/>
                  </a:lnTo>
                  <a:lnTo>
                    <a:pt x="127" y="609"/>
                  </a:lnTo>
                  <a:lnTo>
                    <a:pt x="132" y="606"/>
                  </a:lnTo>
                  <a:lnTo>
                    <a:pt x="139" y="572"/>
                  </a:lnTo>
                  <a:lnTo>
                    <a:pt x="135" y="542"/>
                  </a:lnTo>
                  <a:lnTo>
                    <a:pt x="125" y="512"/>
                  </a:lnTo>
                  <a:lnTo>
                    <a:pt x="107" y="484"/>
                  </a:lnTo>
                  <a:lnTo>
                    <a:pt x="90" y="454"/>
                  </a:lnTo>
                  <a:lnTo>
                    <a:pt x="72" y="424"/>
                  </a:lnTo>
                  <a:lnTo>
                    <a:pt x="61" y="390"/>
                  </a:lnTo>
                  <a:lnTo>
                    <a:pt x="58" y="355"/>
                  </a:lnTo>
                  <a:lnTo>
                    <a:pt x="54" y="318"/>
                  </a:lnTo>
                  <a:lnTo>
                    <a:pt x="53" y="279"/>
                  </a:lnTo>
                  <a:lnTo>
                    <a:pt x="47" y="244"/>
                  </a:lnTo>
                  <a:lnTo>
                    <a:pt x="40" y="212"/>
                  </a:lnTo>
                  <a:lnTo>
                    <a:pt x="33" y="214"/>
                  </a:lnTo>
                  <a:lnTo>
                    <a:pt x="28" y="219"/>
                  </a:lnTo>
                  <a:lnTo>
                    <a:pt x="23" y="223"/>
                  </a:lnTo>
                  <a:lnTo>
                    <a:pt x="15" y="221"/>
                  </a:lnTo>
                  <a:lnTo>
                    <a:pt x="0" y="187"/>
                  </a:lnTo>
                  <a:lnTo>
                    <a:pt x="3" y="152"/>
                  </a:lnTo>
                  <a:lnTo>
                    <a:pt x="12" y="115"/>
                  </a:lnTo>
                  <a:lnTo>
                    <a:pt x="19" y="78"/>
                  </a:lnTo>
                  <a:lnTo>
                    <a:pt x="33" y="60"/>
                  </a:lnTo>
                  <a:lnTo>
                    <a:pt x="51" y="46"/>
                  </a:lnTo>
                  <a:lnTo>
                    <a:pt x="68" y="34"/>
                  </a:lnTo>
                  <a:lnTo>
                    <a:pt x="86" y="25"/>
                  </a:lnTo>
                  <a:lnTo>
                    <a:pt x="105" y="16"/>
                  </a:lnTo>
                  <a:lnTo>
                    <a:pt x="127" y="11"/>
                  </a:lnTo>
                  <a:lnTo>
                    <a:pt x="148" y="6"/>
                  </a:lnTo>
                  <a:lnTo>
                    <a:pt x="171" y="2"/>
                  </a:lnTo>
                  <a:lnTo>
                    <a:pt x="192" y="0"/>
                  </a:lnTo>
                  <a:lnTo>
                    <a:pt x="215" y="0"/>
                  </a:lnTo>
                  <a:lnTo>
                    <a:pt x="236" y="0"/>
                  </a:lnTo>
                  <a:lnTo>
                    <a:pt x="259" y="2"/>
                  </a:lnTo>
                  <a:lnTo>
                    <a:pt x="280" y="4"/>
                  </a:lnTo>
                  <a:lnTo>
                    <a:pt x="301" y="6"/>
                  </a:lnTo>
                  <a:lnTo>
                    <a:pt x="322" y="9"/>
                  </a:lnTo>
                  <a:lnTo>
                    <a:pt x="342" y="11"/>
                  </a:lnTo>
                  <a:lnTo>
                    <a:pt x="352" y="16"/>
                  </a:lnTo>
                  <a:lnTo>
                    <a:pt x="363" y="23"/>
                  </a:lnTo>
                  <a:lnTo>
                    <a:pt x="372" y="30"/>
                  </a:lnTo>
                  <a:lnTo>
                    <a:pt x="381" y="39"/>
                  </a:lnTo>
                  <a:lnTo>
                    <a:pt x="388" y="50"/>
                  </a:lnTo>
                  <a:lnTo>
                    <a:pt x="395" y="59"/>
                  </a:lnTo>
                  <a:lnTo>
                    <a:pt x="403" y="69"/>
                  </a:lnTo>
                  <a:lnTo>
                    <a:pt x="411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auto">
            <a:xfrm>
              <a:off x="4703" y="499"/>
              <a:ext cx="67" cy="93"/>
            </a:xfrm>
            <a:custGeom>
              <a:avLst/>
              <a:gdLst>
                <a:gd name="T0" fmla="*/ 86 w 164"/>
                <a:gd name="T1" fmla="*/ 229 h 229"/>
                <a:gd name="T2" fmla="*/ 0 w 164"/>
                <a:gd name="T3" fmla="*/ 35 h 229"/>
                <a:gd name="T4" fmla="*/ 134 w 164"/>
                <a:gd name="T5" fmla="*/ 0 h 229"/>
                <a:gd name="T6" fmla="*/ 164 w 164"/>
                <a:gd name="T7" fmla="*/ 5 h 229"/>
                <a:gd name="T8" fmla="*/ 158 w 164"/>
                <a:gd name="T9" fmla="*/ 205 h 229"/>
                <a:gd name="T10" fmla="*/ 86 w 164"/>
                <a:gd name="T1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229">
                  <a:moveTo>
                    <a:pt x="86" y="229"/>
                  </a:moveTo>
                  <a:lnTo>
                    <a:pt x="0" y="35"/>
                  </a:lnTo>
                  <a:lnTo>
                    <a:pt x="134" y="0"/>
                  </a:lnTo>
                  <a:lnTo>
                    <a:pt x="164" y="5"/>
                  </a:lnTo>
                  <a:lnTo>
                    <a:pt x="158" y="205"/>
                  </a:lnTo>
                  <a:lnTo>
                    <a:pt x="86" y="229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auto">
            <a:xfrm>
              <a:off x="4696" y="504"/>
              <a:ext cx="42" cy="77"/>
            </a:xfrm>
            <a:custGeom>
              <a:avLst/>
              <a:gdLst>
                <a:gd name="T0" fmla="*/ 102 w 102"/>
                <a:gd name="T1" fmla="*/ 3 h 185"/>
                <a:gd name="T2" fmla="*/ 100 w 102"/>
                <a:gd name="T3" fmla="*/ 14 h 185"/>
                <a:gd name="T4" fmla="*/ 95 w 102"/>
                <a:gd name="T5" fmla="*/ 19 h 185"/>
                <a:gd name="T6" fmla="*/ 86 w 102"/>
                <a:gd name="T7" fmla="*/ 23 h 185"/>
                <a:gd name="T8" fmla="*/ 78 w 102"/>
                <a:gd name="T9" fmla="*/ 26 h 185"/>
                <a:gd name="T10" fmla="*/ 67 w 102"/>
                <a:gd name="T11" fmla="*/ 28 h 185"/>
                <a:gd name="T12" fmla="*/ 56 w 102"/>
                <a:gd name="T13" fmla="*/ 30 h 185"/>
                <a:gd name="T14" fmla="*/ 48 w 102"/>
                <a:gd name="T15" fmla="*/ 33 h 185"/>
                <a:gd name="T16" fmla="*/ 39 w 102"/>
                <a:gd name="T17" fmla="*/ 39 h 185"/>
                <a:gd name="T18" fmla="*/ 44 w 102"/>
                <a:gd name="T19" fmla="*/ 56 h 185"/>
                <a:gd name="T20" fmla="*/ 49 w 102"/>
                <a:gd name="T21" fmla="*/ 72 h 185"/>
                <a:gd name="T22" fmla="*/ 56 w 102"/>
                <a:gd name="T23" fmla="*/ 88 h 185"/>
                <a:gd name="T24" fmla="*/ 65 w 102"/>
                <a:gd name="T25" fmla="*/ 104 h 185"/>
                <a:gd name="T26" fmla="*/ 72 w 102"/>
                <a:gd name="T27" fmla="*/ 122 h 185"/>
                <a:gd name="T28" fmla="*/ 79 w 102"/>
                <a:gd name="T29" fmla="*/ 138 h 185"/>
                <a:gd name="T30" fmla="*/ 88 w 102"/>
                <a:gd name="T31" fmla="*/ 153 h 185"/>
                <a:gd name="T32" fmla="*/ 95 w 102"/>
                <a:gd name="T33" fmla="*/ 171 h 185"/>
                <a:gd name="T34" fmla="*/ 78 w 102"/>
                <a:gd name="T35" fmla="*/ 185 h 185"/>
                <a:gd name="T36" fmla="*/ 70 w 102"/>
                <a:gd name="T37" fmla="*/ 166 h 185"/>
                <a:gd name="T38" fmla="*/ 62 w 102"/>
                <a:gd name="T39" fmla="*/ 145 h 185"/>
                <a:gd name="T40" fmla="*/ 51 w 102"/>
                <a:gd name="T41" fmla="*/ 125 h 185"/>
                <a:gd name="T42" fmla="*/ 41 w 102"/>
                <a:gd name="T43" fmla="*/ 104 h 185"/>
                <a:gd name="T44" fmla="*/ 30 w 102"/>
                <a:gd name="T45" fmla="*/ 83 h 185"/>
                <a:gd name="T46" fmla="*/ 19 w 102"/>
                <a:gd name="T47" fmla="*/ 62 h 185"/>
                <a:gd name="T48" fmla="*/ 9 w 102"/>
                <a:gd name="T49" fmla="*/ 40 h 185"/>
                <a:gd name="T50" fmla="*/ 0 w 102"/>
                <a:gd name="T51" fmla="*/ 18 h 185"/>
                <a:gd name="T52" fmla="*/ 11 w 102"/>
                <a:gd name="T53" fmla="*/ 10 h 185"/>
                <a:gd name="T54" fmla="*/ 23 w 102"/>
                <a:gd name="T55" fmla="*/ 5 h 185"/>
                <a:gd name="T56" fmla="*/ 37 w 102"/>
                <a:gd name="T57" fmla="*/ 2 h 185"/>
                <a:gd name="T58" fmla="*/ 49 w 102"/>
                <a:gd name="T59" fmla="*/ 0 h 185"/>
                <a:gd name="T60" fmla="*/ 63 w 102"/>
                <a:gd name="T61" fmla="*/ 0 h 185"/>
                <a:gd name="T62" fmla="*/ 78 w 102"/>
                <a:gd name="T63" fmla="*/ 0 h 185"/>
                <a:gd name="T64" fmla="*/ 90 w 102"/>
                <a:gd name="T65" fmla="*/ 2 h 185"/>
                <a:gd name="T66" fmla="*/ 102 w 102"/>
                <a:gd name="T67" fmla="*/ 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185">
                  <a:moveTo>
                    <a:pt x="102" y="3"/>
                  </a:moveTo>
                  <a:lnTo>
                    <a:pt x="100" y="14"/>
                  </a:lnTo>
                  <a:lnTo>
                    <a:pt x="95" y="19"/>
                  </a:lnTo>
                  <a:lnTo>
                    <a:pt x="86" y="23"/>
                  </a:lnTo>
                  <a:lnTo>
                    <a:pt x="78" y="26"/>
                  </a:lnTo>
                  <a:lnTo>
                    <a:pt x="67" y="28"/>
                  </a:lnTo>
                  <a:lnTo>
                    <a:pt x="56" y="30"/>
                  </a:lnTo>
                  <a:lnTo>
                    <a:pt x="48" y="33"/>
                  </a:lnTo>
                  <a:lnTo>
                    <a:pt x="39" y="39"/>
                  </a:lnTo>
                  <a:lnTo>
                    <a:pt x="44" y="56"/>
                  </a:lnTo>
                  <a:lnTo>
                    <a:pt x="49" y="72"/>
                  </a:lnTo>
                  <a:lnTo>
                    <a:pt x="56" y="88"/>
                  </a:lnTo>
                  <a:lnTo>
                    <a:pt x="65" y="104"/>
                  </a:lnTo>
                  <a:lnTo>
                    <a:pt x="72" y="122"/>
                  </a:lnTo>
                  <a:lnTo>
                    <a:pt x="79" y="138"/>
                  </a:lnTo>
                  <a:lnTo>
                    <a:pt x="88" y="153"/>
                  </a:lnTo>
                  <a:lnTo>
                    <a:pt x="95" y="171"/>
                  </a:lnTo>
                  <a:lnTo>
                    <a:pt x="78" y="185"/>
                  </a:lnTo>
                  <a:lnTo>
                    <a:pt x="70" y="166"/>
                  </a:lnTo>
                  <a:lnTo>
                    <a:pt x="62" y="145"/>
                  </a:lnTo>
                  <a:lnTo>
                    <a:pt x="51" y="125"/>
                  </a:lnTo>
                  <a:lnTo>
                    <a:pt x="41" y="104"/>
                  </a:lnTo>
                  <a:lnTo>
                    <a:pt x="30" y="83"/>
                  </a:lnTo>
                  <a:lnTo>
                    <a:pt x="19" y="62"/>
                  </a:lnTo>
                  <a:lnTo>
                    <a:pt x="9" y="40"/>
                  </a:lnTo>
                  <a:lnTo>
                    <a:pt x="0" y="18"/>
                  </a:lnTo>
                  <a:lnTo>
                    <a:pt x="11" y="10"/>
                  </a:lnTo>
                  <a:lnTo>
                    <a:pt x="23" y="5"/>
                  </a:lnTo>
                  <a:lnTo>
                    <a:pt x="37" y="2"/>
                  </a:lnTo>
                  <a:lnTo>
                    <a:pt x="49" y="0"/>
                  </a:lnTo>
                  <a:lnTo>
                    <a:pt x="63" y="0"/>
                  </a:lnTo>
                  <a:lnTo>
                    <a:pt x="78" y="0"/>
                  </a:lnTo>
                  <a:lnTo>
                    <a:pt x="90" y="2"/>
                  </a:lnTo>
                  <a:lnTo>
                    <a:pt x="10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auto">
            <a:xfrm>
              <a:off x="4937" y="500"/>
              <a:ext cx="73" cy="90"/>
            </a:xfrm>
            <a:custGeom>
              <a:avLst/>
              <a:gdLst>
                <a:gd name="T0" fmla="*/ 24 w 176"/>
                <a:gd name="T1" fmla="*/ 221 h 221"/>
                <a:gd name="T2" fmla="*/ 16 w 176"/>
                <a:gd name="T3" fmla="*/ 221 h 221"/>
                <a:gd name="T4" fmla="*/ 9 w 176"/>
                <a:gd name="T5" fmla="*/ 219 h 221"/>
                <a:gd name="T6" fmla="*/ 3 w 176"/>
                <a:gd name="T7" fmla="*/ 214 h 221"/>
                <a:gd name="T8" fmla="*/ 0 w 176"/>
                <a:gd name="T9" fmla="*/ 207 h 221"/>
                <a:gd name="T10" fmla="*/ 19 w 176"/>
                <a:gd name="T11" fmla="*/ 179 h 221"/>
                <a:gd name="T12" fmla="*/ 39 w 176"/>
                <a:gd name="T13" fmla="*/ 150 h 221"/>
                <a:gd name="T14" fmla="*/ 62 w 176"/>
                <a:gd name="T15" fmla="*/ 124 h 221"/>
                <a:gd name="T16" fmla="*/ 84 w 176"/>
                <a:gd name="T17" fmla="*/ 99 h 221"/>
                <a:gd name="T18" fmla="*/ 107 w 176"/>
                <a:gd name="T19" fmla="*/ 74 h 221"/>
                <a:gd name="T20" fmla="*/ 130 w 176"/>
                <a:gd name="T21" fmla="*/ 50 h 221"/>
                <a:gd name="T22" fmla="*/ 153 w 176"/>
                <a:gd name="T23" fmla="*/ 25 h 221"/>
                <a:gd name="T24" fmla="*/ 176 w 176"/>
                <a:gd name="T25" fmla="*/ 0 h 221"/>
                <a:gd name="T26" fmla="*/ 171 w 176"/>
                <a:gd name="T27" fmla="*/ 32 h 221"/>
                <a:gd name="T28" fmla="*/ 160 w 176"/>
                <a:gd name="T29" fmla="*/ 62 h 221"/>
                <a:gd name="T30" fmla="*/ 141 w 176"/>
                <a:gd name="T31" fmla="*/ 92 h 221"/>
                <a:gd name="T32" fmla="*/ 120 w 176"/>
                <a:gd name="T33" fmla="*/ 119 h 221"/>
                <a:gd name="T34" fmla="*/ 95 w 176"/>
                <a:gd name="T35" fmla="*/ 145 h 221"/>
                <a:gd name="T36" fmla="*/ 70 w 176"/>
                <a:gd name="T37" fmla="*/ 171 h 221"/>
                <a:gd name="T38" fmla="*/ 46 w 176"/>
                <a:gd name="T39" fmla="*/ 196 h 221"/>
                <a:gd name="T40" fmla="*/ 24 w 176"/>
                <a:gd name="T41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221">
                  <a:moveTo>
                    <a:pt x="24" y="221"/>
                  </a:moveTo>
                  <a:lnTo>
                    <a:pt x="16" y="221"/>
                  </a:lnTo>
                  <a:lnTo>
                    <a:pt x="9" y="219"/>
                  </a:lnTo>
                  <a:lnTo>
                    <a:pt x="3" y="214"/>
                  </a:lnTo>
                  <a:lnTo>
                    <a:pt x="0" y="207"/>
                  </a:lnTo>
                  <a:lnTo>
                    <a:pt x="19" y="179"/>
                  </a:lnTo>
                  <a:lnTo>
                    <a:pt x="39" y="150"/>
                  </a:lnTo>
                  <a:lnTo>
                    <a:pt x="62" y="124"/>
                  </a:lnTo>
                  <a:lnTo>
                    <a:pt x="84" y="99"/>
                  </a:lnTo>
                  <a:lnTo>
                    <a:pt x="107" y="74"/>
                  </a:lnTo>
                  <a:lnTo>
                    <a:pt x="130" y="50"/>
                  </a:lnTo>
                  <a:lnTo>
                    <a:pt x="153" y="25"/>
                  </a:lnTo>
                  <a:lnTo>
                    <a:pt x="176" y="0"/>
                  </a:lnTo>
                  <a:lnTo>
                    <a:pt x="171" y="32"/>
                  </a:lnTo>
                  <a:lnTo>
                    <a:pt x="160" y="62"/>
                  </a:lnTo>
                  <a:lnTo>
                    <a:pt x="141" y="92"/>
                  </a:lnTo>
                  <a:lnTo>
                    <a:pt x="120" y="119"/>
                  </a:lnTo>
                  <a:lnTo>
                    <a:pt x="95" y="145"/>
                  </a:lnTo>
                  <a:lnTo>
                    <a:pt x="70" y="171"/>
                  </a:lnTo>
                  <a:lnTo>
                    <a:pt x="46" y="196"/>
                  </a:lnTo>
                  <a:lnTo>
                    <a:pt x="24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auto">
            <a:xfrm>
              <a:off x="4792" y="628"/>
              <a:ext cx="90" cy="85"/>
            </a:xfrm>
            <a:custGeom>
              <a:avLst/>
              <a:gdLst>
                <a:gd name="T0" fmla="*/ 147 w 217"/>
                <a:gd name="T1" fmla="*/ 10 h 204"/>
                <a:gd name="T2" fmla="*/ 155 w 217"/>
                <a:gd name="T3" fmla="*/ 31 h 204"/>
                <a:gd name="T4" fmla="*/ 166 w 217"/>
                <a:gd name="T5" fmla="*/ 53 h 204"/>
                <a:gd name="T6" fmla="*/ 175 w 217"/>
                <a:gd name="T7" fmla="*/ 74 h 204"/>
                <a:gd name="T8" fmla="*/ 185 w 217"/>
                <a:gd name="T9" fmla="*/ 93 h 204"/>
                <a:gd name="T10" fmla="*/ 194 w 217"/>
                <a:gd name="T11" fmla="*/ 114 h 204"/>
                <a:gd name="T12" fmla="*/ 203 w 217"/>
                <a:gd name="T13" fmla="*/ 135 h 204"/>
                <a:gd name="T14" fmla="*/ 210 w 217"/>
                <a:gd name="T15" fmla="*/ 157 h 204"/>
                <a:gd name="T16" fmla="*/ 217 w 217"/>
                <a:gd name="T17" fmla="*/ 178 h 204"/>
                <a:gd name="T18" fmla="*/ 207 w 217"/>
                <a:gd name="T19" fmla="*/ 188 h 204"/>
                <a:gd name="T20" fmla="*/ 184 w 217"/>
                <a:gd name="T21" fmla="*/ 169 h 204"/>
                <a:gd name="T22" fmla="*/ 168 w 217"/>
                <a:gd name="T23" fmla="*/ 142 h 204"/>
                <a:gd name="T24" fmla="*/ 157 w 217"/>
                <a:gd name="T25" fmla="*/ 111 h 204"/>
                <a:gd name="T26" fmla="*/ 148 w 217"/>
                <a:gd name="T27" fmla="*/ 79 h 204"/>
                <a:gd name="T28" fmla="*/ 136 w 217"/>
                <a:gd name="T29" fmla="*/ 51 h 204"/>
                <a:gd name="T30" fmla="*/ 120 w 217"/>
                <a:gd name="T31" fmla="*/ 31 h 204"/>
                <a:gd name="T32" fmla="*/ 94 w 217"/>
                <a:gd name="T33" fmla="*/ 23 h 204"/>
                <a:gd name="T34" fmla="*/ 55 w 217"/>
                <a:gd name="T35" fmla="*/ 31 h 204"/>
                <a:gd name="T36" fmla="*/ 58 w 217"/>
                <a:gd name="T37" fmla="*/ 51 h 204"/>
                <a:gd name="T38" fmla="*/ 66 w 217"/>
                <a:gd name="T39" fmla="*/ 70 h 204"/>
                <a:gd name="T40" fmla="*/ 74 w 217"/>
                <a:gd name="T41" fmla="*/ 90 h 204"/>
                <a:gd name="T42" fmla="*/ 87 w 217"/>
                <a:gd name="T43" fmla="*/ 107 h 204"/>
                <a:gd name="T44" fmla="*/ 97 w 217"/>
                <a:gd name="T45" fmla="*/ 127 h 204"/>
                <a:gd name="T46" fmla="*/ 110 w 217"/>
                <a:gd name="T47" fmla="*/ 146 h 204"/>
                <a:gd name="T48" fmla="*/ 120 w 217"/>
                <a:gd name="T49" fmla="*/ 164 h 204"/>
                <a:gd name="T50" fmla="*/ 129 w 217"/>
                <a:gd name="T51" fmla="*/ 183 h 204"/>
                <a:gd name="T52" fmla="*/ 125 w 217"/>
                <a:gd name="T53" fmla="*/ 192 h 204"/>
                <a:gd name="T54" fmla="*/ 120 w 217"/>
                <a:gd name="T55" fmla="*/ 199 h 204"/>
                <a:gd name="T56" fmla="*/ 115 w 217"/>
                <a:gd name="T57" fmla="*/ 204 h 204"/>
                <a:gd name="T58" fmla="*/ 104 w 217"/>
                <a:gd name="T59" fmla="*/ 202 h 204"/>
                <a:gd name="T60" fmla="*/ 94 w 217"/>
                <a:gd name="T61" fmla="*/ 181 h 204"/>
                <a:gd name="T62" fmla="*/ 83 w 217"/>
                <a:gd name="T63" fmla="*/ 158 h 204"/>
                <a:gd name="T64" fmla="*/ 71 w 217"/>
                <a:gd name="T65" fmla="*/ 137 h 204"/>
                <a:gd name="T66" fmla="*/ 57 w 217"/>
                <a:gd name="T67" fmla="*/ 116 h 204"/>
                <a:gd name="T68" fmla="*/ 43 w 217"/>
                <a:gd name="T69" fmla="*/ 95 h 204"/>
                <a:gd name="T70" fmla="*/ 28 w 217"/>
                <a:gd name="T71" fmla="*/ 74 h 204"/>
                <a:gd name="T72" fmla="*/ 14 w 217"/>
                <a:gd name="T73" fmla="*/ 54 h 204"/>
                <a:gd name="T74" fmla="*/ 0 w 217"/>
                <a:gd name="T75" fmla="*/ 35 h 204"/>
                <a:gd name="T76" fmla="*/ 13 w 217"/>
                <a:gd name="T77" fmla="*/ 19 h 204"/>
                <a:gd name="T78" fmla="*/ 28 w 217"/>
                <a:gd name="T79" fmla="*/ 8 h 204"/>
                <a:gd name="T80" fmla="*/ 50 w 217"/>
                <a:gd name="T81" fmla="*/ 1 h 204"/>
                <a:gd name="T82" fmla="*/ 71 w 217"/>
                <a:gd name="T83" fmla="*/ 0 h 204"/>
                <a:gd name="T84" fmla="*/ 92 w 217"/>
                <a:gd name="T85" fmla="*/ 0 h 204"/>
                <a:gd name="T86" fmla="*/ 113 w 217"/>
                <a:gd name="T87" fmla="*/ 3 h 204"/>
                <a:gd name="T88" fmla="*/ 131 w 217"/>
                <a:gd name="T89" fmla="*/ 7 h 204"/>
                <a:gd name="T90" fmla="*/ 147 w 217"/>
                <a:gd name="T91" fmla="*/ 1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204">
                  <a:moveTo>
                    <a:pt x="147" y="10"/>
                  </a:moveTo>
                  <a:lnTo>
                    <a:pt x="155" y="31"/>
                  </a:lnTo>
                  <a:lnTo>
                    <a:pt x="166" y="53"/>
                  </a:lnTo>
                  <a:lnTo>
                    <a:pt x="175" y="74"/>
                  </a:lnTo>
                  <a:lnTo>
                    <a:pt x="185" y="93"/>
                  </a:lnTo>
                  <a:lnTo>
                    <a:pt x="194" y="114"/>
                  </a:lnTo>
                  <a:lnTo>
                    <a:pt x="203" y="135"/>
                  </a:lnTo>
                  <a:lnTo>
                    <a:pt x="210" y="157"/>
                  </a:lnTo>
                  <a:lnTo>
                    <a:pt x="217" y="178"/>
                  </a:lnTo>
                  <a:lnTo>
                    <a:pt x="207" y="188"/>
                  </a:lnTo>
                  <a:lnTo>
                    <a:pt x="184" y="169"/>
                  </a:lnTo>
                  <a:lnTo>
                    <a:pt x="168" y="142"/>
                  </a:lnTo>
                  <a:lnTo>
                    <a:pt x="157" y="111"/>
                  </a:lnTo>
                  <a:lnTo>
                    <a:pt x="148" y="79"/>
                  </a:lnTo>
                  <a:lnTo>
                    <a:pt x="136" y="51"/>
                  </a:lnTo>
                  <a:lnTo>
                    <a:pt x="120" y="31"/>
                  </a:lnTo>
                  <a:lnTo>
                    <a:pt x="94" y="23"/>
                  </a:lnTo>
                  <a:lnTo>
                    <a:pt x="55" y="31"/>
                  </a:lnTo>
                  <a:lnTo>
                    <a:pt x="58" y="51"/>
                  </a:lnTo>
                  <a:lnTo>
                    <a:pt x="66" y="70"/>
                  </a:lnTo>
                  <a:lnTo>
                    <a:pt x="74" y="90"/>
                  </a:lnTo>
                  <a:lnTo>
                    <a:pt x="87" y="107"/>
                  </a:lnTo>
                  <a:lnTo>
                    <a:pt x="97" y="127"/>
                  </a:lnTo>
                  <a:lnTo>
                    <a:pt x="110" y="146"/>
                  </a:lnTo>
                  <a:lnTo>
                    <a:pt x="120" y="164"/>
                  </a:lnTo>
                  <a:lnTo>
                    <a:pt x="129" y="183"/>
                  </a:lnTo>
                  <a:lnTo>
                    <a:pt x="125" y="192"/>
                  </a:lnTo>
                  <a:lnTo>
                    <a:pt x="120" y="199"/>
                  </a:lnTo>
                  <a:lnTo>
                    <a:pt x="115" y="204"/>
                  </a:lnTo>
                  <a:lnTo>
                    <a:pt x="104" y="202"/>
                  </a:lnTo>
                  <a:lnTo>
                    <a:pt x="94" y="181"/>
                  </a:lnTo>
                  <a:lnTo>
                    <a:pt x="83" y="158"/>
                  </a:lnTo>
                  <a:lnTo>
                    <a:pt x="71" y="137"/>
                  </a:lnTo>
                  <a:lnTo>
                    <a:pt x="57" y="116"/>
                  </a:lnTo>
                  <a:lnTo>
                    <a:pt x="43" y="95"/>
                  </a:lnTo>
                  <a:lnTo>
                    <a:pt x="28" y="74"/>
                  </a:lnTo>
                  <a:lnTo>
                    <a:pt x="14" y="54"/>
                  </a:lnTo>
                  <a:lnTo>
                    <a:pt x="0" y="35"/>
                  </a:lnTo>
                  <a:lnTo>
                    <a:pt x="13" y="19"/>
                  </a:lnTo>
                  <a:lnTo>
                    <a:pt x="28" y="8"/>
                  </a:lnTo>
                  <a:lnTo>
                    <a:pt x="50" y="1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3" y="3"/>
                  </a:lnTo>
                  <a:lnTo>
                    <a:pt x="131" y="7"/>
                  </a:lnTo>
                  <a:lnTo>
                    <a:pt x="14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auto">
            <a:xfrm>
              <a:off x="4808" y="640"/>
              <a:ext cx="71" cy="77"/>
            </a:xfrm>
            <a:custGeom>
              <a:avLst/>
              <a:gdLst>
                <a:gd name="T0" fmla="*/ 175 w 175"/>
                <a:gd name="T1" fmla="*/ 164 h 185"/>
                <a:gd name="T2" fmla="*/ 108 w 175"/>
                <a:gd name="T3" fmla="*/ 0 h 185"/>
                <a:gd name="T4" fmla="*/ 0 w 175"/>
                <a:gd name="T5" fmla="*/ 0 h 185"/>
                <a:gd name="T6" fmla="*/ 88 w 175"/>
                <a:gd name="T7" fmla="*/ 185 h 185"/>
                <a:gd name="T8" fmla="*/ 175 w 175"/>
                <a:gd name="T9" fmla="*/ 16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5">
                  <a:moveTo>
                    <a:pt x="175" y="164"/>
                  </a:moveTo>
                  <a:lnTo>
                    <a:pt x="108" y="0"/>
                  </a:lnTo>
                  <a:lnTo>
                    <a:pt x="0" y="0"/>
                  </a:lnTo>
                  <a:lnTo>
                    <a:pt x="88" y="185"/>
                  </a:lnTo>
                  <a:lnTo>
                    <a:pt x="175" y="164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auto">
            <a:xfrm>
              <a:off x="4656" y="351"/>
              <a:ext cx="500" cy="389"/>
            </a:xfrm>
            <a:custGeom>
              <a:avLst/>
              <a:gdLst>
                <a:gd name="T0" fmla="*/ 1120 w 1222"/>
                <a:gd name="T1" fmla="*/ 37 h 951"/>
                <a:gd name="T2" fmla="*/ 1051 w 1222"/>
                <a:gd name="T3" fmla="*/ 53 h 951"/>
                <a:gd name="T4" fmla="*/ 940 w 1222"/>
                <a:gd name="T5" fmla="*/ 60 h 951"/>
                <a:gd name="T6" fmla="*/ 829 w 1222"/>
                <a:gd name="T7" fmla="*/ 57 h 951"/>
                <a:gd name="T8" fmla="*/ 718 w 1222"/>
                <a:gd name="T9" fmla="*/ 48 h 951"/>
                <a:gd name="T10" fmla="*/ 651 w 1222"/>
                <a:gd name="T11" fmla="*/ 277 h 951"/>
                <a:gd name="T12" fmla="*/ 762 w 1222"/>
                <a:gd name="T13" fmla="*/ 288 h 951"/>
                <a:gd name="T14" fmla="*/ 871 w 1222"/>
                <a:gd name="T15" fmla="*/ 305 h 951"/>
                <a:gd name="T16" fmla="*/ 773 w 1222"/>
                <a:gd name="T17" fmla="*/ 341 h 951"/>
                <a:gd name="T18" fmla="*/ 651 w 1222"/>
                <a:gd name="T19" fmla="*/ 335 h 951"/>
                <a:gd name="T20" fmla="*/ 644 w 1222"/>
                <a:gd name="T21" fmla="*/ 600 h 951"/>
                <a:gd name="T22" fmla="*/ 767 w 1222"/>
                <a:gd name="T23" fmla="*/ 607 h 951"/>
                <a:gd name="T24" fmla="*/ 896 w 1222"/>
                <a:gd name="T25" fmla="*/ 600 h 951"/>
                <a:gd name="T26" fmla="*/ 908 w 1222"/>
                <a:gd name="T27" fmla="*/ 291 h 951"/>
                <a:gd name="T28" fmla="*/ 958 w 1222"/>
                <a:gd name="T29" fmla="*/ 399 h 951"/>
                <a:gd name="T30" fmla="*/ 1005 w 1222"/>
                <a:gd name="T31" fmla="*/ 602 h 951"/>
                <a:gd name="T32" fmla="*/ 1102 w 1222"/>
                <a:gd name="T33" fmla="*/ 596 h 951"/>
                <a:gd name="T34" fmla="*/ 1147 w 1222"/>
                <a:gd name="T35" fmla="*/ 628 h 951"/>
                <a:gd name="T36" fmla="*/ 1118 w 1222"/>
                <a:gd name="T37" fmla="*/ 646 h 951"/>
                <a:gd name="T38" fmla="*/ 1069 w 1222"/>
                <a:gd name="T39" fmla="*/ 646 h 951"/>
                <a:gd name="T40" fmla="*/ 1000 w 1222"/>
                <a:gd name="T41" fmla="*/ 656 h 951"/>
                <a:gd name="T42" fmla="*/ 960 w 1222"/>
                <a:gd name="T43" fmla="*/ 695 h 951"/>
                <a:gd name="T44" fmla="*/ 953 w 1222"/>
                <a:gd name="T45" fmla="*/ 768 h 951"/>
                <a:gd name="T46" fmla="*/ 905 w 1222"/>
                <a:gd name="T47" fmla="*/ 723 h 951"/>
                <a:gd name="T48" fmla="*/ 642 w 1222"/>
                <a:gd name="T49" fmla="*/ 723 h 951"/>
                <a:gd name="T50" fmla="*/ 670 w 1222"/>
                <a:gd name="T51" fmla="*/ 891 h 951"/>
                <a:gd name="T52" fmla="*/ 804 w 1222"/>
                <a:gd name="T53" fmla="*/ 888 h 951"/>
                <a:gd name="T54" fmla="*/ 937 w 1222"/>
                <a:gd name="T55" fmla="*/ 880 h 951"/>
                <a:gd name="T56" fmla="*/ 1069 w 1222"/>
                <a:gd name="T57" fmla="*/ 870 h 951"/>
                <a:gd name="T58" fmla="*/ 1175 w 1222"/>
                <a:gd name="T59" fmla="*/ 868 h 951"/>
                <a:gd name="T60" fmla="*/ 1214 w 1222"/>
                <a:gd name="T61" fmla="*/ 873 h 951"/>
                <a:gd name="T62" fmla="*/ 1191 w 1222"/>
                <a:gd name="T63" fmla="*/ 914 h 951"/>
                <a:gd name="T64" fmla="*/ 1048 w 1222"/>
                <a:gd name="T65" fmla="*/ 928 h 951"/>
                <a:gd name="T66" fmla="*/ 903 w 1222"/>
                <a:gd name="T67" fmla="*/ 933 h 951"/>
                <a:gd name="T68" fmla="*/ 736 w 1222"/>
                <a:gd name="T69" fmla="*/ 937 h 951"/>
                <a:gd name="T70" fmla="*/ 566 w 1222"/>
                <a:gd name="T71" fmla="*/ 946 h 951"/>
                <a:gd name="T72" fmla="*/ 397 w 1222"/>
                <a:gd name="T73" fmla="*/ 951 h 951"/>
                <a:gd name="T74" fmla="*/ 259 w 1222"/>
                <a:gd name="T75" fmla="*/ 946 h 951"/>
                <a:gd name="T76" fmla="*/ 228 w 1222"/>
                <a:gd name="T77" fmla="*/ 939 h 951"/>
                <a:gd name="T78" fmla="*/ 219 w 1222"/>
                <a:gd name="T79" fmla="*/ 902 h 951"/>
                <a:gd name="T80" fmla="*/ 589 w 1222"/>
                <a:gd name="T81" fmla="*/ 831 h 951"/>
                <a:gd name="T82" fmla="*/ 586 w 1222"/>
                <a:gd name="T83" fmla="*/ 685 h 951"/>
                <a:gd name="T84" fmla="*/ 466 w 1222"/>
                <a:gd name="T85" fmla="*/ 665 h 951"/>
                <a:gd name="T86" fmla="*/ 341 w 1222"/>
                <a:gd name="T87" fmla="*/ 663 h 951"/>
                <a:gd name="T88" fmla="*/ 288 w 1222"/>
                <a:gd name="T89" fmla="*/ 824 h 951"/>
                <a:gd name="T90" fmla="*/ 252 w 1222"/>
                <a:gd name="T91" fmla="*/ 729 h 951"/>
                <a:gd name="T92" fmla="*/ 185 w 1222"/>
                <a:gd name="T93" fmla="*/ 671 h 951"/>
                <a:gd name="T94" fmla="*/ 111 w 1222"/>
                <a:gd name="T95" fmla="*/ 651 h 951"/>
                <a:gd name="T96" fmla="*/ 265 w 1222"/>
                <a:gd name="T97" fmla="*/ 478 h 951"/>
                <a:gd name="T98" fmla="*/ 50 w 1222"/>
                <a:gd name="T99" fmla="*/ 319 h 951"/>
                <a:gd name="T100" fmla="*/ 46 w 1222"/>
                <a:gd name="T101" fmla="*/ 415 h 951"/>
                <a:gd name="T102" fmla="*/ 11 w 1222"/>
                <a:gd name="T103" fmla="*/ 418 h 951"/>
                <a:gd name="T104" fmla="*/ 21 w 1222"/>
                <a:gd name="T105" fmla="*/ 94 h 951"/>
                <a:gd name="T106" fmla="*/ 25 w 1222"/>
                <a:gd name="T107" fmla="*/ 5 h 951"/>
                <a:gd name="T108" fmla="*/ 131 w 1222"/>
                <a:gd name="T109" fmla="*/ 20 h 951"/>
                <a:gd name="T110" fmla="*/ 242 w 1222"/>
                <a:gd name="T111" fmla="*/ 16 h 951"/>
                <a:gd name="T112" fmla="*/ 355 w 1222"/>
                <a:gd name="T113" fmla="*/ 7 h 951"/>
                <a:gd name="T114" fmla="*/ 468 w 1222"/>
                <a:gd name="T115" fmla="*/ 0 h 951"/>
                <a:gd name="T116" fmla="*/ 625 w 1222"/>
                <a:gd name="T117" fmla="*/ 4 h 951"/>
                <a:gd name="T118" fmla="*/ 790 w 1222"/>
                <a:gd name="T119" fmla="*/ 7 h 951"/>
                <a:gd name="T120" fmla="*/ 954 w 1222"/>
                <a:gd name="T121" fmla="*/ 12 h 951"/>
                <a:gd name="T122" fmla="*/ 1111 w 1222"/>
                <a:gd name="T123" fmla="*/ 16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2" h="951">
                  <a:moveTo>
                    <a:pt x="1111" y="16"/>
                  </a:moveTo>
                  <a:lnTo>
                    <a:pt x="1127" y="25"/>
                  </a:lnTo>
                  <a:lnTo>
                    <a:pt x="1124" y="32"/>
                  </a:lnTo>
                  <a:lnTo>
                    <a:pt x="1120" y="37"/>
                  </a:lnTo>
                  <a:lnTo>
                    <a:pt x="1113" y="42"/>
                  </a:lnTo>
                  <a:lnTo>
                    <a:pt x="1108" y="44"/>
                  </a:lnTo>
                  <a:lnTo>
                    <a:pt x="1080" y="50"/>
                  </a:lnTo>
                  <a:lnTo>
                    <a:pt x="1051" y="53"/>
                  </a:lnTo>
                  <a:lnTo>
                    <a:pt x="1023" y="57"/>
                  </a:lnTo>
                  <a:lnTo>
                    <a:pt x="997" y="58"/>
                  </a:lnTo>
                  <a:lnTo>
                    <a:pt x="968" y="60"/>
                  </a:lnTo>
                  <a:lnTo>
                    <a:pt x="940" y="60"/>
                  </a:lnTo>
                  <a:lnTo>
                    <a:pt x="912" y="60"/>
                  </a:lnTo>
                  <a:lnTo>
                    <a:pt x="886" y="58"/>
                  </a:lnTo>
                  <a:lnTo>
                    <a:pt x="857" y="58"/>
                  </a:lnTo>
                  <a:lnTo>
                    <a:pt x="829" y="57"/>
                  </a:lnTo>
                  <a:lnTo>
                    <a:pt x="801" y="55"/>
                  </a:lnTo>
                  <a:lnTo>
                    <a:pt x="773" y="51"/>
                  </a:lnTo>
                  <a:lnTo>
                    <a:pt x="746" y="50"/>
                  </a:lnTo>
                  <a:lnTo>
                    <a:pt x="718" y="48"/>
                  </a:lnTo>
                  <a:lnTo>
                    <a:pt x="690" y="46"/>
                  </a:lnTo>
                  <a:lnTo>
                    <a:pt x="662" y="44"/>
                  </a:lnTo>
                  <a:lnTo>
                    <a:pt x="651" y="60"/>
                  </a:lnTo>
                  <a:lnTo>
                    <a:pt x="651" y="277"/>
                  </a:lnTo>
                  <a:lnTo>
                    <a:pt x="681" y="282"/>
                  </a:lnTo>
                  <a:lnTo>
                    <a:pt x="709" y="284"/>
                  </a:lnTo>
                  <a:lnTo>
                    <a:pt x="736" y="286"/>
                  </a:lnTo>
                  <a:lnTo>
                    <a:pt x="762" y="288"/>
                  </a:lnTo>
                  <a:lnTo>
                    <a:pt x="789" y="289"/>
                  </a:lnTo>
                  <a:lnTo>
                    <a:pt x="815" y="293"/>
                  </a:lnTo>
                  <a:lnTo>
                    <a:pt x="843" y="298"/>
                  </a:lnTo>
                  <a:lnTo>
                    <a:pt x="871" y="305"/>
                  </a:lnTo>
                  <a:lnTo>
                    <a:pt x="852" y="325"/>
                  </a:lnTo>
                  <a:lnTo>
                    <a:pt x="829" y="335"/>
                  </a:lnTo>
                  <a:lnTo>
                    <a:pt x="803" y="341"/>
                  </a:lnTo>
                  <a:lnTo>
                    <a:pt x="773" y="341"/>
                  </a:lnTo>
                  <a:lnTo>
                    <a:pt x="741" y="339"/>
                  </a:lnTo>
                  <a:lnTo>
                    <a:pt x="711" y="335"/>
                  </a:lnTo>
                  <a:lnTo>
                    <a:pt x="679" y="334"/>
                  </a:lnTo>
                  <a:lnTo>
                    <a:pt x="651" y="335"/>
                  </a:lnTo>
                  <a:lnTo>
                    <a:pt x="640" y="401"/>
                  </a:lnTo>
                  <a:lnTo>
                    <a:pt x="642" y="466"/>
                  </a:lnTo>
                  <a:lnTo>
                    <a:pt x="646" y="531"/>
                  </a:lnTo>
                  <a:lnTo>
                    <a:pt x="644" y="600"/>
                  </a:lnTo>
                  <a:lnTo>
                    <a:pt x="674" y="603"/>
                  </a:lnTo>
                  <a:lnTo>
                    <a:pt x="704" y="605"/>
                  </a:lnTo>
                  <a:lnTo>
                    <a:pt x="736" y="607"/>
                  </a:lnTo>
                  <a:lnTo>
                    <a:pt x="767" y="607"/>
                  </a:lnTo>
                  <a:lnTo>
                    <a:pt x="801" y="607"/>
                  </a:lnTo>
                  <a:lnTo>
                    <a:pt x="833" y="605"/>
                  </a:lnTo>
                  <a:lnTo>
                    <a:pt x="864" y="603"/>
                  </a:lnTo>
                  <a:lnTo>
                    <a:pt x="896" y="600"/>
                  </a:lnTo>
                  <a:lnTo>
                    <a:pt x="907" y="586"/>
                  </a:lnTo>
                  <a:lnTo>
                    <a:pt x="907" y="485"/>
                  </a:lnTo>
                  <a:lnTo>
                    <a:pt x="905" y="388"/>
                  </a:lnTo>
                  <a:lnTo>
                    <a:pt x="908" y="291"/>
                  </a:lnTo>
                  <a:lnTo>
                    <a:pt x="921" y="196"/>
                  </a:lnTo>
                  <a:lnTo>
                    <a:pt x="949" y="196"/>
                  </a:lnTo>
                  <a:lnTo>
                    <a:pt x="953" y="295"/>
                  </a:lnTo>
                  <a:lnTo>
                    <a:pt x="958" y="399"/>
                  </a:lnTo>
                  <a:lnTo>
                    <a:pt x="960" y="501"/>
                  </a:lnTo>
                  <a:lnTo>
                    <a:pt x="960" y="596"/>
                  </a:lnTo>
                  <a:lnTo>
                    <a:pt x="983" y="600"/>
                  </a:lnTo>
                  <a:lnTo>
                    <a:pt x="1005" y="602"/>
                  </a:lnTo>
                  <a:lnTo>
                    <a:pt x="1030" y="600"/>
                  </a:lnTo>
                  <a:lnTo>
                    <a:pt x="1053" y="596"/>
                  </a:lnTo>
                  <a:lnTo>
                    <a:pt x="1078" y="595"/>
                  </a:lnTo>
                  <a:lnTo>
                    <a:pt x="1102" y="596"/>
                  </a:lnTo>
                  <a:lnTo>
                    <a:pt x="1125" y="600"/>
                  </a:lnTo>
                  <a:lnTo>
                    <a:pt x="1147" y="611"/>
                  </a:lnTo>
                  <a:lnTo>
                    <a:pt x="1148" y="619"/>
                  </a:lnTo>
                  <a:lnTo>
                    <a:pt x="1147" y="628"/>
                  </a:lnTo>
                  <a:lnTo>
                    <a:pt x="1143" y="635"/>
                  </a:lnTo>
                  <a:lnTo>
                    <a:pt x="1136" y="641"/>
                  </a:lnTo>
                  <a:lnTo>
                    <a:pt x="1127" y="644"/>
                  </a:lnTo>
                  <a:lnTo>
                    <a:pt x="1118" y="646"/>
                  </a:lnTo>
                  <a:lnTo>
                    <a:pt x="1110" y="648"/>
                  </a:lnTo>
                  <a:lnTo>
                    <a:pt x="1102" y="649"/>
                  </a:lnTo>
                  <a:lnTo>
                    <a:pt x="1085" y="646"/>
                  </a:lnTo>
                  <a:lnTo>
                    <a:pt x="1069" y="646"/>
                  </a:lnTo>
                  <a:lnTo>
                    <a:pt x="1051" y="648"/>
                  </a:lnTo>
                  <a:lnTo>
                    <a:pt x="1034" y="651"/>
                  </a:lnTo>
                  <a:lnTo>
                    <a:pt x="1016" y="655"/>
                  </a:lnTo>
                  <a:lnTo>
                    <a:pt x="1000" y="656"/>
                  </a:lnTo>
                  <a:lnTo>
                    <a:pt x="981" y="660"/>
                  </a:lnTo>
                  <a:lnTo>
                    <a:pt x="963" y="660"/>
                  </a:lnTo>
                  <a:lnTo>
                    <a:pt x="960" y="676"/>
                  </a:lnTo>
                  <a:lnTo>
                    <a:pt x="960" y="695"/>
                  </a:lnTo>
                  <a:lnTo>
                    <a:pt x="960" y="715"/>
                  </a:lnTo>
                  <a:lnTo>
                    <a:pt x="960" y="734"/>
                  </a:lnTo>
                  <a:lnTo>
                    <a:pt x="958" y="752"/>
                  </a:lnTo>
                  <a:lnTo>
                    <a:pt x="953" y="768"/>
                  </a:lnTo>
                  <a:lnTo>
                    <a:pt x="942" y="780"/>
                  </a:lnTo>
                  <a:lnTo>
                    <a:pt x="924" y="787"/>
                  </a:lnTo>
                  <a:lnTo>
                    <a:pt x="907" y="761"/>
                  </a:lnTo>
                  <a:lnTo>
                    <a:pt x="905" y="723"/>
                  </a:lnTo>
                  <a:lnTo>
                    <a:pt x="905" y="688"/>
                  </a:lnTo>
                  <a:lnTo>
                    <a:pt x="900" y="660"/>
                  </a:lnTo>
                  <a:lnTo>
                    <a:pt x="644" y="663"/>
                  </a:lnTo>
                  <a:lnTo>
                    <a:pt x="642" y="723"/>
                  </a:lnTo>
                  <a:lnTo>
                    <a:pt x="649" y="782"/>
                  </a:lnTo>
                  <a:lnTo>
                    <a:pt x="649" y="838"/>
                  </a:lnTo>
                  <a:lnTo>
                    <a:pt x="637" y="891"/>
                  </a:lnTo>
                  <a:lnTo>
                    <a:pt x="670" y="891"/>
                  </a:lnTo>
                  <a:lnTo>
                    <a:pt x="704" y="891"/>
                  </a:lnTo>
                  <a:lnTo>
                    <a:pt x="737" y="891"/>
                  </a:lnTo>
                  <a:lnTo>
                    <a:pt x="771" y="889"/>
                  </a:lnTo>
                  <a:lnTo>
                    <a:pt x="804" y="888"/>
                  </a:lnTo>
                  <a:lnTo>
                    <a:pt x="836" y="886"/>
                  </a:lnTo>
                  <a:lnTo>
                    <a:pt x="870" y="884"/>
                  </a:lnTo>
                  <a:lnTo>
                    <a:pt x="903" y="882"/>
                  </a:lnTo>
                  <a:lnTo>
                    <a:pt x="937" y="880"/>
                  </a:lnTo>
                  <a:lnTo>
                    <a:pt x="970" y="879"/>
                  </a:lnTo>
                  <a:lnTo>
                    <a:pt x="1002" y="875"/>
                  </a:lnTo>
                  <a:lnTo>
                    <a:pt x="1035" y="873"/>
                  </a:lnTo>
                  <a:lnTo>
                    <a:pt x="1069" y="870"/>
                  </a:lnTo>
                  <a:lnTo>
                    <a:pt x="1101" y="866"/>
                  </a:lnTo>
                  <a:lnTo>
                    <a:pt x="1134" y="865"/>
                  </a:lnTo>
                  <a:lnTo>
                    <a:pt x="1166" y="861"/>
                  </a:lnTo>
                  <a:lnTo>
                    <a:pt x="1175" y="868"/>
                  </a:lnTo>
                  <a:lnTo>
                    <a:pt x="1184" y="870"/>
                  </a:lnTo>
                  <a:lnTo>
                    <a:pt x="1194" y="872"/>
                  </a:lnTo>
                  <a:lnTo>
                    <a:pt x="1205" y="872"/>
                  </a:lnTo>
                  <a:lnTo>
                    <a:pt x="1214" y="873"/>
                  </a:lnTo>
                  <a:lnTo>
                    <a:pt x="1221" y="877"/>
                  </a:lnTo>
                  <a:lnTo>
                    <a:pt x="1222" y="886"/>
                  </a:lnTo>
                  <a:lnTo>
                    <a:pt x="1221" y="902"/>
                  </a:lnTo>
                  <a:lnTo>
                    <a:pt x="1191" y="914"/>
                  </a:lnTo>
                  <a:lnTo>
                    <a:pt x="1157" y="921"/>
                  </a:lnTo>
                  <a:lnTo>
                    <a:pt x="1122" y="925"/>
                  </a:lnTo>
                  <a:lnTo>
                    <a:pt x="1085" y="928"/>
                  </a:lnTo>
                  <a:lnTo>
                    <a:pt x="1048" y="928"/>
                  </a:lnTo>
                  <a:lnTo>
                    <a:pt x="1011" y="930"/>
                  </a:lnTo>
                  <a:lnTo>
                    <a:pt x="977" y="930"/>
                  </a:lnTo>
                  <a:lnTo>
                    <a:pt x="946" y="933"/>
                  </a:lnTo>
                  <a:lnTo>
                    <a:pt x="903" y="933"/>
                  </a:lnTo>
                  <a:lnTo>
                    <a:pt x="861" y="933"/>
                  </a:lnTo>
                  <a:lnTo>
                    <a:pt x="820" y="935"/>
                  </a:lnTo>
                  <a:lnTo>
                    <a:pt x="778" y="935"/>
                  </a:lnTo>
                  <a:lnTo>
                    <a:pt x="736" y="937"/>
                  </a:lnTo>
                  <a:lnTo>
                    <a:pt x="693" y="939"/>
                  </a:lnTo>
                  <a:lnTo>
                    <a:pt x="651" y="940"/>
                  </a:lnTo>
                  <a:lnTo>
                    <a:pt x="609" y="944"/>
                  </a:lnTo>
                  <a:lnTo>
                    <a:pt x="566" y="946"/>
                  </a:lnTo>
                  <a:lnTo>
                    <a:pt x="524" y="948"/>
                  </a:lnTo>
                  <a:lnTo>
                    <a:pt x="482" y="949"/>
                  </a:lnTo>
                  <a:lnTo>
                    <a:pt x="439" y="949"/>
                  </a:lnTo>
                  <a:lnTo>
                    <a:pt x="397" y="951"/>
                  </a:lnTo>
                  <a:lnTo>
                    <a:pt x="353" y="951"/>
                  </a:lnTo>
                  <a:lnTo>
                    <a:pt x="311" y="951"/>
                  </a:lnTo>
                  <a:lnTo>
                    <a:pt x="266" y="949"/>
                  </a:lnTo>
                  <a:lnTo>
                    <a:pt x="259" y="946"/>
                  </a:lnTo>
                  <a:lnTo>
                    <a:pt x="252" y="944"/>
                  </a:lnTo>
                  <a:lnTo>
                    <a:pt x="244" y="942"/>
                  </a:lnTo>
                  <a:lnTo>
                    <a:pt x="237" y="940"/>
                  </a:lnTo>
                  <a:lnTo>
                    <a:pt x="228" y="939"/>
                  </a:lnTo>
                  <a:lnTo>
                    <a:pt x="222" y="935"/>
                  </a:lnTo>
                  <a:lnTo>
                    <a:pt x="215" y="932"/>
                  </a:lnTo>
                  <a:lnTo>
                    <a:pt x="212" y="925"/>
                  </a:lnTo>
                  <a:lnTo>
                    <a:pt x="219" y="902"/>
                  </a:lnTo>
                  <a:lnTo>
                    <a:pt x="591" y="902"/>
                  </a:lnTo>
                  <a:lnTo>
                    <a:pt x="596" y="880"/>
                  </a:lnTo>
                  <a:lnTo>
                    <a:pt x="593" y="856"/>
                  </a:lnTo>
                  <a:lnTo>
                    <a:pt x="589" y="831"/>
                  </a:lnTo>
                  <a:lnTo>
                    <a:pt x="591" y="808"/>
                  </a:lnTo>
                  <a:lnTo>
                    <a:pt x="595" y="768"/>
                  </a:lnTo>
                  <a:lnTo>
                    <a:pt x="595" y="723"/>
                  </a:lnTo>
                  <a:lnTo>
                    <a:pt x="586" y="685"/>
                  </a:lnTo>
                  <a:lnTo>
                    <a:pt x="563" y="660"/>
                  </a:lnTo>
                  <a:lnTo>
                    <a:pt x="529" y="663"/>
                  </a:lnTo>
                  <a:lnTo>
                    <a:pt x="498" y="663"/>
                  </a:lnTo>
                  <a:lnTo>
                    <a:pt x="466" y="665"/>
                  </a:lnTo>
                  <a:lnTo>
                    <a:pt x="436" y="665"/>
                  </a:lnTo>
                  <a:lnTo>
                    <a:pt x="404" y="665"/>
                  </a:lnTo>
                  <a:lnTo>
                    <a:pt x="372" y="663"/>
                  </a:lnTo>
                  <a:lnTo>
                    <a:pt x="341" y="663"/>
                  </a:lnTo>
                  <a:lnTo>
                    <a:pt x="307" y="663"/>
                  </a:lnTo>
                  <a:lnTo>
                    <a:pt x="300" y="713"/>
                  </a:lnTo>
                  <a:lnTo>
                    <a:pt x="296" y="769"/>
                  </a:lnTo>
                  <a:lnTo>
                    <a:pt x="288" y="824"/>
                  </a:lnTo>
                  <a:lnTo>
                    <a:pt x="266" y="872"/>
                  </a:lnTo>
                  <a:lnTo>
                    <a:pt x="252" y="822"/>
                  </a:lnTo>
                  <a:lnTo>
                    <a:pt x="251" y="776"/>
                  </a:lnTo>
                  <a:lnTo>
                    <a:pt x="252" y="729"/>
                  </a:lnTo>
                  <a:lnTo>
                    <a:pt x="251" y="674"/>
                  </a:lnTo>
                  <a:lnTo>
                    <a:pt x="233" y="669"/>
                  </a:lnTo>
                  <a:lnTo>
                    <a:pt x="210" y="667"/>
                  </a:lnTo>
                  <a:lnTo>
                    <a:pt x="185" y="671"/>
                  </a:lnTo>
                  <a:lnTo>
                    <a:pt x="159" y="672"/>
                  </a:lnTo>
                  <a:lnTo>
                    <a:pt x="136" y="672"/>
                  </a:lnTo>
                  <a:lnTo>
                    <a:pt x="118" y="665"/>
                  </a:lnTo>
                  <a:lnTo>
                    <a:pt x="111" y="651"/>
                  </a:lnTo>
                  <a:lnTo>
                    <a:pt x="113" y="625"/>
                  </a:lnTo>
                  <a:lnTo>
                    <a:pt x="251" y="611"/>
                  </a:lnTo>
                  <a:lnTo>
                    <a:pt x="258" y="547"/>
                  </a:lnTo>
                  <a:lnTo>
                    <a:pt x="265" y="478"/>
                  </a:lnTo>
                  <a:lnTo>
                    <a:pt x="268" y="404"/>
                  </a:lnTo>
                  <a:lnTo>
                    <a:pt x="266" y="330"/>
                  </a:lnTo>
                  <a:lnTo>
                    <a:pt x="251" y="319"/>
                  </a:lnTo>
                  <a:lnTo>
                    <a:pt x="50" y="319"/>
                  </a:lnTo>
                  <a:lnTo>
                    <a:pt x="37" y="341"/>
                  </a:lnTo>
                  <a:lnTo>
                    <a:pt x="37" y="364"/>
                  </a:lnTo>
                  <a:lnTo>
                    <a:pt x="44" y="390"/>
                  </a:lnTo>
                  <a:lnTo>
                    <a:pt x="46" y="415"/>
                  </a:lnTo>
                  <a:lnTo>
                    <a:pt x="37" y="418"/>
                  </a:lnTo>
                  <a:lnTo>
                    <a:pt x="28" y="418"/>
                  </a:lnTo>
                  <a:lnTo>
                    <a:pt x="20" y="418"/>
                  </a:lnTo>
                  <a:lnTo>
                    <a:pt x="11" y="418"/>
                  </a:lnTo>
                  <a:lnTo>
                    <a:pt x="0" y="339"/>
                  </a:lnTo>
                  <a:lnTo>
                    <a:pt x="5" y="258"/>
                  </a:lnTo>
                  <a:lnTo>
                    <a:pt x="14" y="178"/>
                  </a:lnTo>
                  <a:lnTo>
                    <a:pt x="21" y="94"/>
                  </a:lnTo>
                  <a:lnTo>
                    <a:pt x="18" y="71"/>
                  </a:lnTo>
                  <a:lnTo>
                    <a:pt x="16" y="50"/>
                  </a:lnTo>
                  <a:lnTo>
                    <a:pt x="16" y="27"/>
                  </a:lnTo>
                  <a:lnTo>
                    <a:pt x="25" y="5"/>
                  </a:lnTo>
                  <a:lnTo>
                    <a:pt x="50" y="11"/>
                  </a:lnTo>
                  <a:lnTo>
                    <a:pt x="76" y="16"/>
                  </a:lnTo>
                  <a:lnTo>
                    <a:pt x="102" y="18"/>
                  </a:lnTo>
                  <a:lnTo>
                    <a:pt x="131" y="20"/>
                  </a:lnTo>
                  <a:lnTo>
                    <a:pt x="157" y="20"/>
                  </a:lnTo>
                  <a:lnTo>
                    <a:pt x="185" y="20"/>
                  </a:lnTo>
                  <a:lnTo>
                    <a:pt x="214" y="18"/>
                  </a:lnTo>
                  <a:lnTo>
                    <a:pt x="242" y="16"/>
                  </a:lnTo>
                  <a:lnTo>
                    <a:pt x="270" y="14"/>
                  </a:lnTo>
                  <a:lnTo>
                    <a:pt x="298" y="12"/>
                  </a:lnTo>
                  <a:lnTo>
                    <a:pt x="326" y="9"/>
                  </a:lnTo>
                  <a:lnTo>
                    <a:pt x="355" y="7"/>
                  </a:lnTo>
                  <a:lnTo>
                    <a:pt x="385" y="4"/>
                  </a:lnTo>
                  <a:lnTo>
                    <a:pt x="413" y="2"/>
                  </a:lnTo>
                  <a:lnTo>
                    <a:pt x="439" y="0"/>
                  </a:lnTo>
                  <a:lnTo>
                    <a:pt x="468" y="0"/>
                  </a:lnTo>
                  <a:lnTo>
                    <a:pt x="506" y="2"/>
                  </a:lnTo>
                  <a:lnTo>
                    <a:pt x="545" y="2"/>
                  </a:lnTo>
                  <a:lnTo>
                    <a:pt x="586" y="4"/>
                  </a:lnTo>
                  <a:lnTo>
                    <a:pt x="625" y="4"/>
                  </a:lnTo>
                  <a:lnTo>
                    <a:pt x="665" y="5"/>
                  </a:lnTo>
                  <a:lnTo>
                    <a:pt x="707" y="5"/>
                  </a:lnTo>
                  <a:lnTo>
                    <a:pt x="748" y="7"/>
                  </a:lnTo>
                  <a:lnTo>
                    <a:pt x="790" y="7"/>
                  </a:lnTo>
                  <a:lnTo>
                    <a:pt x="831" y="9"/>
                  </a:lnTo>
                  <a:lnTo>
                    <a:pt x="871" y="11"/>
                  </a:lnTo>
                  <a:lnTo>
                    <a:pt x="914" y="11"/>
                  </a:lnTo>
                  <a:lnTo>
                    <a:pt x="954" y="12"/>
                  </a:lnTo>
                  <a:lnTo>
                    <a:pt x="993" y="12"/>
                  </a:lnTo>
                  <a:lnTo>
                    <a:pt x="1034" y="14"/>
                  </a:lnTo>
                  <a:lnTo>
                    <a:pt x="1073" y="14"/>
                  </a:lnTo>
                  <a:lnTo>
                    <a:pt x="111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auto">
            <a:xfrm>
              <a:off x="4784" y="485"/>
              <a:ext cx="112" cy="115"/>
            </a:xfrm>
            <a:custGeom>
              <a:avLst/>
              <a:gdLst>
                <a:gd name="T0" fmla="*/ 0 w 271"/>
                <a:gd name="T1" fmla="*/ 280 h 280"/>
                <a:gd name="T2" fmla="*/ 0 w 271"/>
                <a:gd name="T3" fmla="*/ 208 h 280"/>
                <a:gd name="T4" fmla="*/ 3 w 271"/>
                <a:gd name="T5" fmla="*/ 139 h 280"/>
                <a:gd name="T6" fmla="*/ 5 w 271"/>
                <a:gd name="T7" fmla="*/ 72 h 280"/>
                <a:gd name="T8" fmla="*/ 5 w 271"/>
                <a:gd name="T9" fmla="*/ 0 h 280"/>
                <a:gd name="T10" fmla="*/ 271 w 271"/>
                <a:gd name="T11" fmla="*/ 8 h 280"/>
                <a:gd name="T12" fmla="*/ 271 w 271"/>
                <a:gd name="T13" fmla="*/ 74 h 280"/>
                <a:gd name="T14" fmla="*/ 271 w 271"/>
                <a:gd name="T15" fmla="*/ 141 h 280"/>
                <a:gd name="T16" fmla="*/ 270 w 271"/>
                <a:gd name="T17" fmla="*/ 206 h 280"/>
                <a:gd name="T18" fmla="*/ 264 w 271"/>
                <a:gd name="T19" fmla="*/ 273 h 280"/>
                <a:gd name="T20" fmla="*/ 0 w 271"/>
                <a:gd name="T21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1" h="280">
                  <a:moveTo>
                    <a:pt x="0" y="280"/>
                  </a:moveTo>
                  <a:lnTo>
                    <a:pt x="0" y="208"/>
                  </a:lnTo>
                  <a:lnTo>
                    <a:pt x="3" y="139"/>
                  </a:lnTo>
                  <a:lnTo>
                    <a:pt x="5" y="72"/>
                  </a:lnTo>
                  <a:lnTo>
                    <a:pt x="5" y="0"/>
                  </a:lnTo>
                  <a:lnTo>
                    <a:pt x="271" y="8"/>
                  </a:lnTo>
                  <a:lnTo>
                    <a:pt x="271" y="74"/>
                  </a:lnTo>
                  <a:lnTo>
                    <a:pt x="271" y="141"/>
                  </a:lnTo>
                  <a:lnTo>
                    <a:pt x="270" y="206"/>
                  </a:lnTo>
                  <a:lnTo>
                    <a:pt x="264" y="273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702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126"/>
            <p:cNvSpPr>
              <a:spLocks/>
            </p:cNvSpPr>
            <p:nvPr/>
          </p:nvSpPr>
          <p:spPr bwMode="auto">
            <a:xfrm>
              <a:off x="4810" y="500"/>
              <a:ext cx="69" cy="90"/>
            </a:xfrm>
            <a:custGeom>
              <a:avLst/>
              <a:gdLst>
                <a:gd name="T0" fmla="*/ 88 w 169"/>
                <a:gd name="T1" fmla="*/ 221 h 221"/>
                <a:gd name="T2" fmla="*/ 0 w 169"/>
                <a:gd name="T3" fmla="*/ 6 h 221"/>
                <a:gd name="T4" fmla="*/ 123 w 169"/>
                <a:gd name="T5" fmla="*/ 0 h 221"/>
                <a:gd name="T6" fmla="*/ 169 w 169"/>
                <a:gd name="T7" fmla="*/ 159 h 221"/>
                <a:gd name="T8" fmla="*/ 88 w 169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221">
                  <a:moveTo>
                    <a:pt x="88" y="221"/>
                  </a:moveTo>
                  <a:lnTo>
                    <a:pt x="0" y="6"/>
                  </a:lnTo>
                  <a:lnTo>
                    <a:pt x="123" y="0"/>
                  </a:lnTo>
                  <a:lnTo>
                    <a:pt x="169" y="159"/>
                  </a:lnTo>
                  <a:lnTo>
                    <a:pt x="88" y="221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auto">
            <a:xfrm>
              <a:off x="4795" y="495"/>
              <a:ext cx="49" cy="105"/>
            </a:xfrm>
            <a:custGeom>
              <a:avLst/>
              <a:gdLst>
                <a:gd name="T0" fmla="*/ 118 w 119"/>
                <a:gd name="T1" fmla="*/ 254 h 254"/>
                <a:gd name="T2" fmla="*/ 119 w 119"/>
                <a:gd name="T3" fmla="*/ 228 h 254"/>
                <a:gd name="T4" fmla="*/ 118 w 119"/>
                <a:gd name="T5" fmla="*/ 201 h 254"/>
                <a:gd name="T6" fmla="*/ 109 w 119"/>
                <a:gd name="T7" fmla="*/ 176 h 254"/>
                <a:gd name="T8" fmla="*/ 100 w 119"/>
                <a:gd name="T9" fmla="*/ 150 h 254"/>
                <a:gd name="T10" fmla="*/ 88 w 119"/>
                <a:gd name="T11" fmla="*/ 125 h 254"/>
                <a:gd name="T12" fmla="*/ 75 w 119"/>
                <a:gd name="T13" fmla="*/ 101 h 254"/>
                <a:gd name="T14" fmla="*/ 63 w 119"/>
                <a:gd name="T15" fmla="*/ 76 h 254"/>
                <a:gd name="T16" fmla="*/ 54 w 119"/>
                <a:gd name="T17" fmla="*/ 51 h 254"/>
                <a:gd name="T18" fmla="*/ 54 w 119"/>
                <a:gd name="T19" fmla="*/ 41 h 254"/>
                <a:gd name="T20" fmla="*/ 61 w 119"/>
                <a:gd name="T21" fmla="*/ 42 h 254"/>
                <a:gd name="T22" fmla="*/ 68 w 119"/>
                <a:gd name="T23" fmla="*/ 42 h 254"/>
                <a:gd name="T24" fmla="*/ 75 w 119"/>
                <a:gd name="T25" fmla="*/ 41 h 254"/>
                <a:gd name="T26" fmla="*/ 84 w 119"/>
                <a:gd name="T27" fmla="*/ 39 h 254"/>
                <a:gd name="T28" fmla="*/ 91 w 119"/>
                <a:gd name="T29" fmla="*/ 35 h 254"/>
                <a:gd name="T30" fmla="*/ 100 w 119"/>
                <a:gd name="T31" fmla="*/ 32 h 254"/>
                <a:gd name="T32" fmla="*/ 107 w 119"/>
                <a:gd name="T33" fmla="*/ 26 h 254"/>
                <a:gd name="T34" fmla="*/ 112 w 119"/>
                <a:gd name="T35" fmla="*/ 21 h 254"/>
                <a:gd name="T36" fmla="*/ 104 w 119"/>
                <a:gd name="T37" fmla="*/ 12 h 254"/>
                <a:gd name="T38" fmla="*/ 95 w 119"/>
                <a:gd name="T39" fmla="*/ 5 h 254"/>
                <a:gd name="T40" fmla="*/ 81 w 119"/>
                <a:gd name="T41" fmla="*/ 2 h 254"/>
                <a:gd name="T42" fmla="*/ 68 w 119"/>
                <a:gd name="T43" fmla="*/ 0 h 254"/>
                <a:gd name="T44" fmla="*/ 52 w 119"/>
                <a:gd name="T45" fmla="*/ 2 h 254"/>
                <a:gd name="T46" fmla="*/ 38 w 119"/>
                <a:gd name="T47" fmla="*/ 4 h 254"/>
                <a:gd name="T48" fmla="*/ 22 w 119"/>
                <a:gd name="T49" fmla="*/ 5 h 254"/>
                <a:gd name="T50" fmla="*/ 8 w 119"/>
                <a:gd name="T51" fmla="*/ 7 h 254"/>
                <a:gd name="T52" fmla="*/ 0 w 119"/>
                <a:gd name="T53" fmla="*/ 46 h 254"/>
                <a:gd name="T54" fmla="*/ 102 w 119"/>
                <a:gd name="T55" fmla="*/ 254 h 254"/>
                <a:gd name="T56" fmla="*/ 118 w 119"/>
                <a:gd name="T57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9" h="254">
                  <a:moveTo>
                    <a:pt x="118" y="254"/>
                  </a:moveTo>
                  <a:lnTo>
                    <a:pt x="119" y="228"/>
                  </a:lnTo>
                  <a:lnTo>
                    <a:pt x="118" y="201"/>
                  </a:lnTo>
                  <a:lnTo>
                    <a:pt x="109" y="176"/>
                  </a:lnTo>
                  <a:lnTo>
                    <a:pt x="100" y="150"/>
                  </a:lnTo>
                  <a:lnTo>
                    <a:pt x="88" y="125"/>
                  </a:lnTo>
                  <a:lnTo>
                    <a:pt x="75" y="101"/>
                  </a:lnTo>
                  <a:lnTo>
                    <a:pt x="63" y="76"/>
                  </a:lnTo>
                  <a:lnTo>
                    <a:pt x="54" y="51"/>
                  </a:lnTo>
                  <a:lnTo>
                    <a:pt x="54" y="41"/>
                  </a:lnTo>
                  <a:lnTo>
                    <a:pt x="61" y="42"/>
                  </a:lnTo>
                  <a:lnTo>
                    <a:pt x="68" y="42"/>
                  </a:lnTo>
                  <a:lnTo>
                    <a:pt x="75" y="41"/>
                  </a:lnTo>
                  <a:lnTo>
                    <a:pt x="84" y="39"/>
                  </a:lnTo>
                  <a:lnTo>
                    <a:pt x="91" y="35"/>
                  </a:lnTo>
                  <a:lnTo>
                    <a:pt x="100" y="32"/>
                  </a:lnTo>
                  <a:lnTo>
                    <a:pt x="107" y="26"/>
                  </a:lnTo>
                  <a:lnTo>
                    <a:pt x="112" y="21"/>
                  </a:lnTo>
                  <a:lnTo>
                    <a:pt x="104" y="12"/>
                  </a:lnTo>
                  <a:lnTo>
                    <a:pt x="95" y="5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2" y="2"/>
                  </a:lnTo>
                  <a:lnTo>
                    <a:pt x="38" y="4"/>
                  </a:lnTo>
                  <a:lnTo>
                    <a:pt x="22" y="5"/>
                  </a:lnTo>
                  <a:lnTo>
                    <a:pt x="8" y="7"/>
                  </a:lnTo>
                  <a:lnTo>
                    <a:pt x="0" y="46"/>
                  </a:lnTo>
                  <a:lnTo>
                    <a:pt x="102" y="254"/>
                  </a:lnTo>
                  <a:lnTo>
                    <a:pt x="118" y="2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auto">
            <a:xfrm>
              <a:off x="4675" y="377"/>
              <a:ext cx="91" cy="83"/>
            </a:xfrm>
            <a:custGeom>
              <a:avLst/>
              <a:gdLst>
                <a:gd name="T0" fmla="*/ 211 w 222"/>
                <a:gd name="T1" fmla="*/ 0 h 202"/>
                <a:gd name="T2" fmla="*/ 222 w 222"/>
                <a:gd name="T3" fmla="*/ 46 h 202"/>
                <a:gd name="T4" fmla="*/ 220 w 222"/>
                <a:gd name="T5" fmla="*/ 96 h 202"/>
                <a:gd name="T6" fmla="*/ 215 w 222"/>
                <a:gd name="T7" fmla="*/ 149 h 202"/>
                <a:gd name="T8" fmla="*/ 216 w 222"/>
                <a:gd name="T9" fmla="*/ 198 h 202"/>
                <a:gd name="T10" fmla="*/ 190 w 222"/>
                <a:gd name="T11" fmla="*/ 200 h 202"/>
                <a:gd name="T12" fmla="*/ 162 w 222"/>
                <a:gd name="T13" fmla="*/ 202 h 202"/>
                <a:gd name="T14" fmla="*/ 135 w 222"/>
                <a:gd name="T15" fmla="*/ 202 h 202"/>
                <a:gd name="T16" fmla="*/ 107 w 222"/>
                <a:gd name="T17" fmla="*/ 202 h 202"/>
                <a:gd name="T18" fmla="*/ 81 w 222"/>
                <a:gd name="T19" fmla="*/ 200 h 202"/>
                <a:gd name="T20" fmla="*/ 52 w 222"/>
                <a:gd name="T21" fmla="*/ 198 h 202"/>
                <a:gd name="T22" fmla="*/ 26 w 222"/>
                <a:gd name="T23" fmla="*/ 194 h 202"/>
                <a:gd name="T24" fmla="*/ 0 w 222"/>
                <a:gd name="T25" fmla="*/ 191 h 202"/>
                <a:gd name="T26" fmla="*/ 14 w 222"/>
                <a:gd name="T27" fmla="*/ 4 h 202"/>
                <a:gd name="T28" fmla="*/ 37 w 222"/>
                <a:gd name="T29" fmla="*/ 4 h 202"/>
                <a:gd name="T30" fmla="*/ 61 w 222"/>
                <a:gd name="T31" fmla="*/ 4 h 202"/>
                <a:gd name="T32" fmla="*/ 86 w 222"/>
                <a:gd name="T33" fmla="*/ 4 h 202"/>
                <a:gd name="T34" fmla="*/ 112 w 222"/>
                <a:gd name="T35" fmla="*/ 4 h 202"/>
                <a:gd name="T36" fmla="*/ 137 w 222"/>
                <a:gd name="T37" fmla="*/ 6 h 202"/>
                <a:gd name="T38" fmla="*/ 164 w 222"/>
                <a:gd name="T39" fmla="*/ 4 h 202"/>
                <a:gd name="T40" fmla="*/ 188 w 222"/>
                <a:gd name="T41" fmla="*/ 2 h 202"/>
                <a:gd name="T42" fmla="*/ 211 w 222"/>
                <a:gd name="T4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2" h="202">
                  <a:moveTo>
                    <a:pt x="211" y="0"/>
                  </a:moveTo>
                  <a:lnTo>
                    <a:pt x="222" y="46"/>
                  </a:lnTo>
                  <a:lnTo>
                    <a:pt x="220" y="96"/>
                  </a:lnTo>
                  <a:lnTo>
                    <a:pt x="215" y="149"/>
                  </a:lnTo>
                  <a:lnTo>
                    <a:pt x="216" y="198"/>
                  </a:lnTo>
                  <a:lnTo>
                    <a:pt x="190" y="200"/>
                  </a:lnTo>
                  <a:lnTo>
                    <a:pt x="162" y="202"/>
                  </a:lnTo>
                  <a:lnTo>
                    <a:pt x="135" y="202"/>
                  </a:lnTo>
                  <a:lnTo>
                    <a:pt x="107" y="202"/>
                  </a:lnTo>
                  <a:lnTo>
                    <a:pt x="81" y="200"/>
                  </a:lnTo>
                  <a:lnTo>
                    <a:pt x="52" y="198"/>
                  </a:lnTo>
                  <a:lnTo>
                    <a:pt x="26" y="194"/>
                  </a:lnTo>
                  <a:lnTo>
                    <a:pt x="0" y="191"/>
                  </a:lnTo>
                  <a:lnTo>
                    <a:pt x="14" y="4"/>
                  </a:lnTo>
                  <a:lnTo>
                    <a:pt x="37" y="4"/>
                  </a:lnTo>
                  <a:lnTo>
                    <a:pt x="61" y="4"/>
                  </a:lnTo>
                  <a:lnTo>
                    <a:pt x="86" y="4"/>
                  </a:lnTo>
                  <a:lnTo>
                    <a:pt x="112" y="4"/>
                  </a:lnTo>
                  <a:lnTo>
                    <a:pt x="137" y="6"/>
                  </a:lnTo>
                  <a:lnTo>
                    <a:pt x="164" y="4"/>
                  </a:lnTo>
                  <a:lnTo>
                    <a:pt x="188" y="2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702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auto">
            <a:xfrm>
              <a:off x="4786" y="373"/>
              <a:ext cx="115" cy="91"/>
            </a:xfrm>
            <a:custGeom>
              <a:avLst/>
              <a:gdLst>
                <a:gd name="T0" fmla="*/ 276 w 283"/>
                <a:gd name="T1" fmla="*/ 224 h 224"/>
                <a:gd name="T2" fmla="*/ 242 w 283"/>
                <a:gd name="T3" fmla="*/ 222 h 224"/>
                <a:gd name="T4" fmla="*/ 209 w 283"/>
                <a:gd name="T5" fmla="*/ 221 h 224"/>
                <a:gd name="T6" fmla="*/ 175 w 283"/>
                <a:gd name="T7" fmla="*/ 217 h 224"/>
                <a:gd name="T8" fmla="*/ 143 w 283"/>
                <a:gd name="T9" fmla="*/ 215 h 224"/>
                <a:gd name="T10" fmla="*/ 110 w 283"/>
                <a:gd name="T11" fmla="*/ 214 h 224"/>
                <a:gd name="T12" fmla="*/ 76 w 283"/>
                <a:gd name="T13" fmla="*/ 214 h 224"/>
                <a:gd name="T14" fmla="*/ 43 w 283"/>
                <a:gd name="T15" fmla="*/ 214 h 224"/>
                <a:gd name="T16" fmla="*/ 11 w 283"/>
                <a:gd name="T17" fmla="*/ 214 h 224"/>
                <a:gd name="T18" fmla="*/ 7 w 283"/>
                <a:gd name="T19" fmla="*/ 161 h 224"/>
                <a:gd name="T20" fmla="*/ 4 w 283"/>
                <a:gd name="T21" fmla="*/ 108 h 224"/>
                <a:gd name="T22" fmla="*/ 0 w 283"/>
                <a:gd name="T23" fmla="*/ 57 h 224"/>
                <a:gd name="T24" fmla="*/ 6 w 283"/>
                <a:gd name="T25" fmla="*/ 7 h 224"/>
                <a:gd name="T26" fmla="*/ 41 w 283"/>
                <a:gd name="T27" fmla="*/ 9 h 224"/>
                <a:gd name="T28" fmla="*/ 78 w 283"/>
                <a:gd name="T29" fmla="*/ 7 h 224"/>
                <a:gd name="T30" fmla="*/ 113 w 283"/>
                <a:gd name="T31" fmla="*/ 7 h 224"/>
                <a:gd name="T32" fmla="*/ 147 w 283"/>
                <a:gd name="T33" fmla="*/ 4 h 224"/>
                <a:gd name="T34" fmla="*/ 182 w 283"/>
                <a:gd name="T35" fmla="*/ 2 h 224"/>
                <a:gd name="T36" fmla="*/ 216 w 283"/>
                <a:gd name="T37" fmla="*/ 2 h 224"/>
                <a:gd name="T38" fmla="*/ 249 w 283"/>
                <a:gd name="T39" fmla="*/ 0 h 224"/>
                <a:gd name="T40" fmla="*/ 283 w 283"/>
                <a:gd name="T41" fmla="*/ 2 h 224"/>
                <a:gd name="T42" fmla="*/ 276 w 283"/>
                <a:gd name="T43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3" h="224">
                  <a:moveTo>
                    <a:pt x="276" y="224"/>
                  </a:moveTo>
                  <a:lnTo>
                    <a:pt x="242" y="222"/>
                  </a:lnTo>
                  <a:lnTo>
                    <a:pt x="209" y="221"/>
                  </a:lnTo>
                  <a:lnTo>
                    <a:pt x="175" y="217"/>
                  </a:lnTo>
                  <a:lnTo>
                    <a:pt x="143" y="215"/>
                  </a:lnTo>
                  <a:lnTo>
                    <a:pt x="110" y="214"/>
                  </a:lnTo>
                  <a:lnTo>
                    <a:pt x="76" y="214"/>
                  </a:lnTo>
                  <a:lnTo>
                    <a:pt x="43" y="214"/>
                  </a:lnTo>
                  <a:lnTo>
                    <a:pt x="11" y="214"/>
                  </a:lnTo>
                  <a:lnTo>
                    <a:pt x="7" y="161"/>
                  </a:lnTo>
                  <a:lnTo>
                    <a:pt x="4" y="108"/>
                  </a:lnTo>
                  <a:lnTo>
                    <a:pt x="0" y="57"/>
                  </a:lnTo>
                  <a:lnTo>
                    <a:pt x="6" y="7"/>
                  </a:lnTo>
                  <a:lnTo>
                    <a:pt x="41" y="9"/>
                  </a:lnTo>
                  <a:lnTo>
                    <a:pt x="78" y="7"/>
                  </a:lnTo>
                  <a:lnTo>
                    <a:pt x="113" y="7"/>
                  </a:lnTo>
                  <a:lnTo>
                    <a:pt x="147" y="4"/>
                  </a:lnTo>
                  <a:lnTo>
                    <a:pt x="182" y="2"/>
                  </a:lnTo>
                  <a:lnTo>
                    <a:pt x="216" y="2"/>
                  </a:lnTo>
                  <a:lnTo>
                    <a:pt x="249" y="0"/>
                  </a:lnTo>
                  <a:lnTo>
                    <a:pt x="283" y="2"/>
                  </a:lnTo>
                  <a:lnTo>
                    <a:pt x="276" y="224"/>
                  </a:lnTo>
                  <a:close/>
                </a:path>
              </a:pathLst>
            </a:custGeom>
            <a:solidFill>
              <a:srgbClr val="702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auto">
            <a:xfrm>
              <a:off x="4441" y="503"/>
              <a:ext cx="549" cy="517"/>
            </a:xfrm>
            <a:custGeom>
              <a:avLst/>
              <a:gdLst>
                <a:gd name="T0" fmla="*/ 633 w 1341"/>
                <a:gd name="T1" fmla="*/ 243 h 1261"/>
                <a:gd name="T2" fmla="*/ 672 w 1341"/>
                <a:gd name="T3" fmla="*/ 515 h 1261"/>
                <a:gd name="T4" fmla="*/ 679 w 1341"/>
                <a:gd name="T5" fmla="*/ 912 h 1261"/>
                <a:gd name="T6" fmla="*/ 557 w 1341"/>
                <a:gd name="T7" fmla="*/ 1078 h 1261"/>
                <a:gd name="T8" fmla="*/ 739 w 1341"/>
                <a:gd name="T9" fmla="*/ 1115 h 1261"/>
                <a:gd name="T10" fmla="*/ 993 w 1341"/>
                <a:gd name="T11" fmla="*/ 1111 h 1261"/>
                <a:gd name="T12" fmla="*/ 1244 w 1341"/>
                <a:gd name="T13" fmla="*/ 1123 h 1261"/>
                <a:gd name="T14" fmla="*/ 1252 w 1341"/>
                <a:gd name="T15" fmla="*/ 1141 h 1261"/>
                <a:gd name="T16" fmla="*/ 1111 w 1341"/>
                <a:gd name="T17" fmla="*/ 1150 h 1261"/>
                <a:gd name="T18" fmla="*/ 970 w 1341"/>
                <a:gd name="T19" fmla="*/ 1155 h 1261"/>
                <a:gd name="T20" fmla="*/ 866 w 1341"/>
                <a:gd name="T21" fmla="*/ 1152 h 1261"/>
                <a:gd name="T22" fmla="*/ 826 w 1341"/>
                <a:gd name="T23" fmla="*/ 1162 h 1261"/>
                <a:gd name="T24" fmla="*/ 499 w 1341"/>
                <a:gd name="T25" fmla="*/ 1201 h 1261"/>
                <a:gd name="T26" fmla="*/ 450 w 1341"/>
                <a:gd name="T27" fmla="*/ 1261 h 1261"/>
                <a:gd name="T28" fmla="*/ 434 w 1341"/>
                <a:gd name="T29" fmla="*/ 1222 h 1261"/>
                <a:gd name="T30" fmla="*/ 478 w 1341"/>
                <a:gd name="T31" fmla="*/ 1146 h 1261"/>
                <a:gd name="T32" fmla="*/ 579 w 1341"/>
                <a:gd name="T33" fmla="*/ 966 h 1261"/>
                <a:gd name="T34" fmla="*/ 619 w 1341"/>
                <a:gd name="T35" fmla="*/ 656 h 1261"/>
                <a:gd name="T36" fmla="*/ 540 w 1341"/>
                <a:gd name="T37" fmla="*/ 243 h 1261"/>
                <a:gd name="T38" fmla="*/ 457 w 1341"/>
                <a:gd name="T39" fmla="*/ 158 h 1261"/>
                <a:gd name="T40" fmla="*/ 353 w 1341"/>
                <a:gd name="T41" fmla="*/ 105 h 1261"/>
                <a:gd name="T42" fmla="*/ 252 w 1341"/>
                <a:gd name="T43" fmla="*/ 40 h 1261"/>
                <a:gd name="T44" fmla="*/ 177 w 1341"/>
                <a:gd name="T45" fmla="*/ 423 h 1261"/>
                <a:gd name="T46" fmla="*/ 85 w 1341"/>
                <a:gd name="T47" fmla="*/ 824 h 1261"/>
                <a:gd name="T48" fmla="*/ 233 w 1341"/>
                <a:gd name="T49" fmla="*/ 487 h 1261"/>
                <a:gd name="T50" fmla="*/ 196 w 1341"/>
                <a:gd name="T51" fmla="*/ 464 h 1261"/>
                <a:gd name="T52" fmla="*/ 210 w 1341"/>
                <a:gd name="T53" fmla="*/ 430 h 1261"/>
                <a:gd name="T54" fmla="*/ 259 w 1341"/>
                <a:gd name="T55" fmla="*/ 418 h 1261"/>
                <a:gd name="T56" fmla="*/ 249 w 1341"/>
                <a:gd name="T57" fmla="*/ 83 h 1261"/>
                <a:gd name="T58" fmla="*/ 291 w 1341"/>
                <a:gd name="T59" fmla="*/ 187 h 1261"/>
                <a:gd name="T60" fmla="*/ 293 w 1341"/>
                <a:gd name="T61" fmla="*/ 488 h 1261"/>
                <a:gd name="T62" fmla="*/ 199 w 1341"/>
                <a:gd name="T63" fmla="*/ 689 h 1261"/>
                <a:gd name="T64" fmla="*/ 60 w 1341"/>
                <a:gd name="T65" fmla="*/ 981 h 1261"/>
                <a:gd name="T66" fmla="*/ 41 w 1341"/>
                <a:gd name="T67" fmla="*/ 959 h 1261"/>
                <a:gd name="T68" fmla="*/ 78 w 1341"/>
                <a:gd name="T69" fmla="*/ 824 h 1261"/>
                <a:gd name="T70" fmla="*/ 14 w 1341"/>
                <a:gd name="T71" fmla="*/ 892 h 1261"/>
                <a:gd name="T72" fmla="*/ 117 w 1341"/>
                <a:gd name="T73" fmla="*/ 494 h 1261"/>
                <a:gd name="T74" fmla="*/ 134 w 1341"/>
                <a:gd name="T75" fmla="*/ 240 h 1261"/>
                <a:gd name="T76" fmla="*/ 90 w 1341"/>
                <a:gd name="T77" fmla="*/ 271 h 1261"/>
                <a:gd name="T78" fmla="*/ 74 w 1341"/>
                <a:gd name="T79" fmla="*/ 328 h 1261"/>
                <a:gd name="T80" fmla="*/ 71 w 1341"/>
                <a:gd name="T81" fmla="*/ 582 h 1261"/>
                <a:gd name="T82" fmla="*/ 25 w 1341"/>
                <a:gd name="T83" fmla="*/ 608 h 1261"/>
                <a:gd name="T84" fmla="*/ 18 w 1341"/>
                <a:gd name="T85" fmla="*/ 328 h 1261"/>
                <a:gd name="T86" fmla="*/ 30 w 1341"/>
                <a:gd name="T87" fmla="*/ 248 h 1261"/>
                <a:gd name="T88" fmla="*/ 69 w 1341"/>
                <a:gd name="T89" fmla="*/ 204 h 1261"/>
                <a:gd name="T90" fmla="*/ 50 w 1341"/>
                <a:gd name="T91" fmla="*/ 98 h 1261"/>
                <a:gd name="T92" fmla="*/ 122 w 1341"/>
                <a:gd name="T93" fmla="*/ 75 h 1261"/>
                <a:gd name="T94" fmla="*/ 110 w 1341"/>
                <a:gd name="T95" fmla="*/ 155 h 1261"/>
                <a:gd name="T96" fmla="*/ 191 w 1341"/>
                <a:gd name="T97" fmla="*/ 19 h 1261"/>
                <a:gd name="T98" fmla="*/ 291 w 1341"/>
                <a:gd name="T99" fmla="*/ 7 h 1261"/>
                <a:gd name="T100" fmla="*/ 388 w 1341"/>
                <a:gd name="T101" fmla="*/ 60 h 1261"/>
                <a:gd name="T102" fmla="*/ 489 w 1341"/>
                <a:gd name="T103" fmla="*/ 111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41" h="1261">
                  <a:moveTo>
                    <a:pt x="510" y="116"/>
                  </a:moveTo>
                  <a:lnTo>
                    <a:pt x="549" y="143"/>
                  </a:lnTo>
                  <a:lnTo>
                    <a:pt x="582" y="173"/>
                  </a:lnTo>
                  <a:lnTo>
                    <a:pt x="610" y="206"/>
                  </a:lnTo>
                  <a:lnTo>
                    <a:pt x="633" y="243"/>
                  </a:lnTo>
                  <a:lnTo>
                    <a:pt x="653" y="282"/>
                  </a:lnTo>
                  <a:lnTo>
                    <a:pt x="665" y="322"/>
                  </a:lnTo>
                  <a:lnTo>
                    <a:pt x="672" y="367"/>
                  </a:lnTo>
                  <a:lnTo>
                    <a:pt x="672" y="412"/>
                  </a:lnTo>
                  <a:lnTo>
                    <a:pt x="672" y="515"/>
                  </a:lnTo>
                  <a:lnTo>
                    <a:pt x="676" y="615"/>
                  </a:lnTo>
                  <a:lnTo>
                    <a:pt x="679" y="718"/>
                  </a:lnTo>
                  <a:lnTo>
                    <a:pt x="683" y="824"/>
                  </a:lnTo>
                  <a:lnTo>
                    <a:pt x="688" y="871"/>
                  </a:lnTo>
                  <a:lnTo>
                    <a:pt x="679" y="912"/>
                  </a:lnTo>
                  <a:lnTo>
                    <a:pt x="662" y="947"/>
                  </a:lnTo>
                  <a:lnTo>
                    <a:pt x="637" y="979"/>
                  </a:lnTo>
                  <a:lnTo>
                    <a:pt x="609" y="1009"/>
                  </a:lnTo>
                  <a:lnTo>
                    <a:pt x="580" y="1042"/>
                  </a:lnTo>
                  <a:lnTo>
                    <a:pt x="557" y="1078"/>
                  </a:lnTo>
                  <a:lnTo>
                    <a:pt x="543" y="1120"/>
                  </a:lnTo>
                  <a:lnTo>
                    <a:pt x="591" y="1118"/>
                  </a:lnTo>
                  <a:lnTo>
                    <a:pt x="640" y="1118"/>
                  </a:lnTo>
                  <a:lnTo>
                    <a:pt x="690" y="1116"/>
                  </a:lnTo>
                  <a:lnTo>
                    <a:pt x="739" y="1115"/>
                  </a:lnTo>
                  <a:lnTo>
                    <a:pt x="789" y="1113"/>
                  </a:lnTo>
                  <a:lnTo>
                    <a:pt x="840" y="1113"/>
                  </a:lnTo>
                  <a:lnTo>
                    <a:pt x="891" y="1113"/>
                  </a:lnTo>
                  <a:lnTo>
                    <a:pt x="942" y="1111"/>
                  </a:lnTo>
                  <a:lnTo>
                    <a:pt x="993" y="1111"/>
                  </a:lnTo>
                  <a:lnTo>
                    <a:pt x="1044" y="1113"/>
                  </a:lnTo>
                  <a:lnTo>
                    <a:pt x="1095" y="1115"/>
                  </a:lnTo>
                  <a:lnTo>
                    <a:pt x="1145" y="1116"/>
                  </a:lnTo>
                  <a:lnTo>
                    <a:pt x="1194" y="1120"/>
                  </a:lnTo>
                  <a:lnTo>
                    <a:pt x="1244" y="1123"/>
                  </a:lnTo>
                  <a:lnTo>
                    <a:pt x="1293" y="1129"/>
                  </a:lnTo>
                  <a:lnTo>
                    <a:pt x="1341" y="1134"/>
                  </a:lnTo>
                  <a:lnTo>
                    <a:pt x="1311" y="1136"/>
                  </a:lnTo>
                  <a:lnTo>
                    <a:pt x="1281" y="1139"/>
                  </a:lnTo>
                  <a:lnTo>
                    <a:pt x="1252" y="1141"/>
                  </a:lnTo>
                  <a:lnTo>
                    <a:pt x="1224" y="1143"/>
                  </a:lnTo>
                  <a:lnTo>
                    <a:pt x="1196" y="1145"/>
                  </a:lnTo>
                  <a:lnTo>
                    <a:pt x="1168" y="1146"/>
                  </a:lnTo>
                  <a:lnTo>
                    <a:pt x="1140" y="1148"/>
                  </a:lnTo>
                  <a:lnTo>
                    <a:pt x="1111" y="1150"/>
                  </a:lnTo>
                  <a:lnTo>
                    <a:pt x="1083" y="1152"/>
                  </a:lnTo>
                  <a:lnTo>
                    <a:pt x="1055" y="1152"/>
                  </a:lnTo>
                  <a:lnTo>
                    <a:pt x="1027" y="1153"/>
                  </a:lnTo>
                  <a:lnTo>
                    <a:pt x="998" y="1155"/>
                  </a:lnTo>
                  <a:lnTo>
                    <a:pt x="970" y="1155"/>
                  </a:lnTo>
                  <a:lnTo>
                    <a:pt x="942" y="1157"/>
                  </a:lnTo>
                  <a:lnTo>
                    <a:pt x="914" y="1157"/>
                  </a:lnTo>
                  <a:lnTo>
                    <a:pt x="884" y="1159"/>
                  </a:lnTo>
                  <a:lnTo>
                    <a:pt x="873" y="1148"/>
                  </a:lnTo>
                  <a:lnTo>
                    <a:pt x="866" y="1152"/>
                  </a:lnTo>
                  <a:lnTo>
                    <a:pt x="859" y="1155"/>
                  </a:lnTo>
                  <a:lnTo>
                    <a:pt x="852" y="1159"/>
                  </a:lnTo>
                  <a:lnTo>
                    <a:pt x="843" y="1160"/>
                  </a:lnTo>
                  <a:lnTo>
                    <a:pt x="834" y="1162"/>
                  </a:lnTo>
                  <a:lnTo>
                    <a:pt x="826" y="1162"/>
                  </a:lnTo>
                  <a:lnTo>
                    <a:pt x="815" y="1162"/>
                  </a:lnTo>
                  <a:lnTo>
                    <a:pt x="806" y="1162"/>
                  </a:lnTo>
                  <a:lnTo>
                    <a:pt x="515" y="1173"/>
                  </a:lnTo>
                  <a:lnTo>
                    <a:pt x="506" y="1185"/>
                  </a:lnTo>
                  <a:lnTo>
                    <a:pt x="499" y="1201"/>
                  </a:lnTo>
                  <a:lnTo>
                    <a:pt x="492" y="1215"/>
                  </a:lnTo>
                  <a:lnTo>
                    <a:pt x="485" y="1231"/>
                  </a:lnTo>
                  <a:lnTo>
                    <a:pt x="476" y="1243"/>
                  </a:lnTo>
                  <a:lnTo>
                    <a:pt x="464" y="1254"/>
                  </a:lnTo>
                  <a:lnTo>
                    <a:pt x="450" y="1261"/>
                  </a:lnTo>
                  <a:lnTo>
                    <a:pt x="431" y="1261"/>
                  </a:lnTo>
                  <a:lnTo>
                    <a:pt x="423" y="1249"/>
                  </a:lnTo>
                  <a:lnTo>
                    <a:pt x="422" y="1238"/>
                  </a:lnTo>
                  <a:lnTo>
                    <a:pt x="427" y="1229"/>
                  </a:lnTo>
                  <a:lnTo>
                    <a:pt x="434" y="1222"/>
                  </a:lnTo>
                  <a:lnTo>
                    <a:pt x="443" y="1213"/>
                  </a:lnTo>
                  <a:lnTo>
                    <a:pt x="452" y="1205"/>
                  </a:lnTo>
                  <a:lnTo>
                    <a:pt x="457" y="1196"/>
                  </a:lnTo>
                  <a:lnTo>
                    <a:pt x="460" y="1183"/>
                  </a:lnTo>
                  <a:lnTo>
                    <a:pt x="478" y="1146"/>
                  </a:lnTo>
                  <a:lnTo>
                    <a:pt x="496" y="1109"/>
                  </a:lnTo>
                  <a:lnTo>
                    <a:pt x="515" y="1072"/>
                  </a:lnTo>
                  <a:lnTo>
                    <a:pt x="536" y="1037"/>
                  </a:lnTo>
                  <a:lnTo>
                    <a:pt x="557" y="1002"/>
                  </a:lnTo>
                  <a:lnTo>
                    <a:pt x="579" y="966"/>
                  </a:lnTo>
                  <a:lnTo>
                    <a:pt x="603" y="933"/>
                  </a:lnTo>
                  <a:lnTo>
                    <a:pt x="628" y="901"/>
                  </a:lnTo>
                  <a:lnTo>
                    <a:pt x="630" y="820"/>
                  </a:lnTo>
                  <a:lnTo>
                    <a:pt x="628" y="739"/>
                  </a:lnTo>
                  <a:lnTo>
                    <a:pt x="619" y="656"/>
                  </a:lnTo>
                  <a:lnTo>
                    <a:pt x="609" y="571"/>
                  </a:lnTo>
                  <a:lnTo>
                    <a:pt x="595" y="488"/>
                  </a:lnTo>
                  <a:lnTo>
                    <a:pt x="577" y="405"/>
                  </a:lnTo>
                  <a:lnTo>
                    <a:pt x="559" y="324"/>
                  </a:lnTo>
                  <a:lnTo>
                    <a:pt x="540" y="243"/>
                  </a:lnTo>
                  <a:lnTo>
                    <a:pt x="526" y="222"/>
                  </a:lnTo>
                  <a:lnTo>
                    <a:pt x="510" y="203"/>
                  </a:lnTo>
                  <a:lnTo>
                    <a:pt x="494" y="187"/>
                  </a:lnTo>
                  <a:lnTo>
                    <a:pt x="475" y="173"/>
                  </a:lnTo>
                  <a:lnTo>
                    <a:pt x="457" y="158"/>
                  </a:lnTo>
                  <a:lnTo>
                    <a:pt x="436" y="148"/>
                  </a:lnTo>
                  <a:lnTo>
                    <a:pt x="416" y="135"/>
                  </a:lnTo>
                  <a:lnTo>
                    <a:pt x="395" y="125"/>
                  </a:lnTo>
                  <a:lnTo>
                    <a:pt x="374" y="116"/>
                  </a:lnTo>
                  <a:lnTo>
                    <a:pt x="353" y="105"/>
                  </a:lnTo>
                  <a:lnTo>
                    <a:pt x="332" y="95"/>
                  </a:lnTo>
                  <a:lnTo>
                    <a:pt x="311" y="83"/>
                  </a:lnTo>
                  <a:lnTo>
                    <a:pt x="291" y="70"/>
                  </a:lnTo>
                  <a:lnTo>
                    <a:pt x="272" y="56"/>
                  </a:lnTo>
                  <a:lnTo>
                    <a:pt x="252" y="40"/>
                  </a:lnTo>
                  <a:lnTo>
                    <a:pt x="235" y="23"/>
                  </a:lnTo>
                  <a:lnTo>
                    <a:pt x="219" y="120"/>
                  </a:lnTo>
                  <a:lnTo>
                    <a:pt x="205" y="220"/>
                  </a:lnTo>
                  <a:lnTo>
                    <a:pt x="191" y="321"/>
                  </a:lnTo>
                  <a:lnTo>
                    <a:pt x="177" y="423"/>
                  </a:lnTo>
                  <a:lnTo>
                    <a:pt x="159" y="524"/>
                  </a:lnTo>
                  <a:lnTo>
                    <a:pt x="136" y="624"/>
                  </a:lnTo>
                  <a:lnTo>
                    <a:pt x="110" y="719"/>
                  </a:lnTo>
                  <a:lnTo>
                    <a:pt x="74" y="813"/>
                  </a:lnTo>
                  <a:lnTo>
                    <a:pt x="85" y="824"/>
                  </a:lnTo>
                  <a:lnTo>
                    <a:pt x="240" y="520"/>
                  </a:lnTo>
                  <a:lnTo>
                    <a:pt x="244" y="511"/>
                  </a:lnTo>
                  <a:lnTo>
                    <a:pt x="244" y="502"/>
                  </a:lnTo>
                  <a:lnTo>
                    <a:pt x="240" y="494"/>
                  </a:lnTo>
                  <a:lnTo>
                    <a:pt x="233" y="487"/>
                  </a:lnTo>
                  <a:lnTo>
                    <a:pt x="226" y="481"/>
                  </a:lnTo>
                  <a:lnTo>
                    <a:pt x="217" y="476"/>
                  </a:lnTo>
                  <a:lnTo>
                    <a:pt x="208" y="471"/>
                  </a:lnTo>
                  <a:lnTo>
                    <a:pt x="199" y="465"/>
                  </a:lnTo>
                  <a:lnTo>
                    <a:pt x="196" y="464"/>
                  </a:lnTo>
                  <a:lnTo>
                    <a:pt x="194" y="458"/>
                  </a:lnTo>
                  <a:lnTo>
                    <a:pt x="196" y="453"/>
                  </a:lnTo>
                  <a:lnTo>
                    <a:pt x="194" y="446"/>
                  </a:lnTo>
                  <a:lnTo>
                    <a:pt x="201" y="435"/>
                  </a:lnTo>
                  <a:lnTo>
                    <a:pt x="210" y="430"/>
                  </a:lnTo>
                  <a:lnTo>
                    <a:pt x="221" y="428"/>
                  </a:lnTo>
                  <a:lnTo>
                    <a:pt x="231" y="427"/>
                  </a:lnTo>
                  <a:lnTo>
                    <a:pt x="242" y="427"/>
                  </a:lnTo>
                  <a:lnTo>
                    <a:pt x="251" y="423"/>
                  </a:lnTo>
                  <a:lnTo>
                    <a:pt x="259" y="418"/>
                  </a:lnTo>
                  <a:lnTo>
                    <a:pt x="265" y="407"/>
                  </a:lnTo>
                  <a:lnTo>
                    <a:pt x="258" y="328"/>
                  </a:lnTo>
                  <a:lnTo>
                    <a:pt x="252" y="247"/>
                  </a:lnTo>
                  <a:lnTo>
                    <a:pt x="249" y="164"/>
                  </a:lnTo>
                  <a:lnTo>
                    <a:pt x="249" y="83"/>
                  </a:lnTo>
                  <a:lnTo>
                    <a:pt x="263" y="77"/>
                  </a:lnTo>
                  <a:lnTo>
                    <a:pt x="275" y="75"/>
                  </a:lnTo>
                  <a:lnTo>
                    <a:pt x="286" y="77"/>
                  </a:lnTo>
                  <a:lnTo>
                    <a:pt x="293" y="91"/>
                  </a:lnTo>
                  <a:lnTo>
                    <a:pt x="291" y="187"/>
                  </a:lnTo>
                  <a:lnTo>
                    <a:pt x="298" y="271"/>
                  </a:lnTo>
                  <a:lnTo>
                    <a:pt x="305" y="354"/>
                  </a:lnTo>
                  <a:lnTo>
                    <a:pt x="307" y="446"/>
                  </a:lnTo>
                  <a:lnTo>
                    <a:pt x="282" y="462"/>
                  </a:lnTo>
                  <a:lnTo>
                    <a:pt x="293" y="488"/>
                  </a:lnTo>
                  <a:lnTo>
                    <a:pt x="288" y="517"/>
                  </a:lnTo>
                  <a:lnTo>
                    <a:pt x="274" y="545"/>
                  </a:lnTo>
                  <a:lnTo>
                    <a:pt x="265" y="571"/>
                  </a:lnTo>
                  <a:lnTo>
                    <a:pt x="231" y="631"/>
                  </a:lnTo>
                  <a:lnTo>
                    <a:pt x="199" y="689"/>
                  </a:lnTo>
                  <a:lnTo>
                    <a:pt x="168" y="746"/>
                  </a:lnTo>
                  <a:lnTo>
                    <a:pt x="138" y="802"/>
                  </a:lnTo>
                  <a:lnTo>
                    <a:pt x="110" y="861"/>
                  </a:lnTo>
                  <a:lnTo>
                    <a:pt x="83" y="919"/>
                  </a:lnTo>
                  <a:lnTo>
                    <a:pt x="60" y="981"/>
                  </a:lnTo>
                  <a:lnTo>
                    <a:pt x="39" y="1046"/>
                  </a:lnTo>
                  <a:lnTo>
                    <a:pt x="25" y="1049"/>
                  </a:lnTo>
                  <a:lnTo>
                    <a:pt x="27" y="1018"/>
                  </a:lnTo>
                  <a:lnTo>
                    <a:pt x="32" y="988"/>
                  </a:lnTo>
                  <a:lnTo>
                    <a:pt x="41" y="959"/>
                  </a:lnTo>
                  <a:lnTo>
                    <a:pt x="50" y="931"/>
                  </a:lnTo>
                  <a:lnTo>
                    <a:pt x="60" y="905"/>
                  </a:lnTo>
                  <a:lnTo>
                    <a:pt x="69" y="878"/>
                  </a:lnTo>
                  <a:lnTo>
                    <a:pt x="74" y="852"/>
                  </a:lnTo>
                  <a:lnTo>
                    <a:pt x="78" y="824"/>
                  </a:lnTo>
                  <a:lnTo>
                    <a:pt x="64" y="834"/>
                  </a:lnTo>
                  <a:lnTo>
                    <a:pt x="53" y="852"/>
                  </a:lnTo>
                  <a:lnTo>
                    <a:pt x="42" y="873"/>
                  </a:lnTo>
                  <a:lnTo>
                    <a:pt x="28" y="892"/>
                  </a:lnTo>
                  <a:lnTo>
                    <a:pt x="14" y="892"/>
                  </a:lnTo>
                  <a:lnTo>
                    <a:pt x="34" y="816"/>
                  </a:lnTo>
                  <a:lnTo>
                    <a:pt x="55" y="739"/>
                  </a:lnTo>
                  <a:lnTo>
                    <a:pt x="76" y="658"/>
                  </a:lnTo>
                  <a:lnTo>
                    <a:pt x="95" y="577"/>
                  </a:lnTo>
                  <a:lnTo>
                    <a:pt x="117" y="494"/>
                  </a:lnTo>
                  <a:lnTo>
                    <a:pt x="134" y="412"/>
                  </a:lnTo>
                  <a:lnTo>
                    <a:pt x="148" y="330"/>
                  </a:lnTo>
                  <a:lnTo>
                    <a:pt x="161" y="250"/>
                  </a:lnTo>
                  <a:lnTo>
                    <a:pt x="147" y="247"/>
                  </a:lnTo>
                  <a:lnTo>
                    <a:pt x="134" y="240"/>
                  </a:lnTo>
                  <a:lnTo>
                    <a:pt x="122" y="232"/>
                  </a:lnTo>
                  <a:lnTo>
                    <a:pt x="110" y="229"/>
                  </a:lnTo>
                  <a:lnTo>
                    <a:pt x="111" y="247"/>
                  </a:lnTo>
                  <a:lnTo>
                    <a:pt x="102" y="261"/>
                  </a:lnTo>
                  <a:lnTo>
                    <a:pt x="90" y="271"/>
                  </a:lnTo>
                  <a:lnTo>
                    <a:pt x="76" y="280"/>
                  </a:lnTo>
                  <a:lnTo>
                    <a:pt x="64" y="289"/>
                  </a:lnTo>
                  <a:lnTo>
                    <a:pt x="58" y="300"/>
                  </a:lnTo>
                  <a:lnTo>
                    <a:pt x="60" y="312"/>
                  </a:lnTo>
                  <a:lnTo>
                    <a:pt x="74" y="328"/>
                  </a:lnTo>
                  <a:lnTo>
                    <a:pt x="74" y="381"/>
                  </a:lnTo>
                  <a:lnTo>
                    <a:pt x="76" y="432"/>
                  </a:lnTo>
                  <a:lnTo>
                    <a:pt x="76" y="483"/>
                  </a:lnTo>
                  <a:lnTo>
                    <a:pt x="74" y="532"/>
                  </a:lnTo>
                  <a:lnTo>
                    <a:pt x="71" y="582"/>
                  </a:lnTo>
                  <a:lnTo>
                    <a:pt x="64" y="628"/>
                  </a:lnTo>
                  <a:lnTo>
                    <a:pt x="53" y="675"/>
                  </a:lnTo>
                  <a:lnTo>
                    <a:pt x="35" y="719"/>
                  </a:lnTo>
                  <a:lnTo>
                    <a:pt x="27" y="665"/>
                  </a:lnTo>
                  <a:lnTo>
                    <a:pt x="25" y="608"/>
                  </a:lnTo>
                  <a:lnTo>
                    <a:pt x="27" y="552"/>
                  </a:lnTo>
                  <a:lnTo>
                    <a:pt x="28" y="495"/>
                  </a:lnTo>
                  <a:lnTo>
                    <a:pt x="30" y="439"/>
                  </a:lnTo>
                  <a:lnTo>
                    <a:pt x="28" y="382"/>
                  </a:lnTo>
                  <a:lnTo>
                    <a:pt x="18" y="328"/>
                  </a:lnTo>
                  <a:lnTo>
                    <a:pt x="0" y="275"/>
                  </a:lnTo>
                  <a:lnTo>
                    <a:pt x="5" y="262"/>
                  </a:lnTo>
                  <a:lnTo>
                    <a:pt x="13" y="255"/>
                  </a:lnTo>
                  <a:lnTo>
                    <a:pt x="21" y="252"/>
                  </a:lnTo>
                  <a:lnTo>
                    <a:pt x="30" y="248"/>
                  </a:lnTo>
                  <a:lnTo>
                    <a:pt x="41" y="247"/>
                  </a:lnTo>
                  <a:lnTo>
                    <a:pt x="50" y="243"/>
                  </a:lnTo>
                  <a:lnTo>
                    <a:pt x="58" y="236"/>
                  </a:lnTo>
                  <a:lnTo>
                    <a:pt x="64" y="225"/>
                  </a:lnTo>
                  <a:lnTo>
                    <a:pt x="69" y="204"/>
                  </a:lnTo>
                  <a:lnTo>
                    <a:pt x="65" y="183"/>
                  </a:lnTo>
                  <a:lnTo>
                    <a:pt x="57" y="160"/>
                  </a:lnTo>
                  <a:lnTo>
                    <a:pt x="50" y="137"/>
                  </a:lnTo>
                  <a:lnTo>
                    <a:pt x="46" y="118"/>
                  </a:lnTo>
                  <a:lnTo>
                    <a:pt x="50" y="98"/>
                  </a:lnTo>
                  <a:lnTo>
                    <a:pt x="64" y="84"/>
                  </a:lnTo>
                  <a:lnTo>
                    <a:pt x="94" y="72"/>
                  </a:lnTo>
                  <a:lnTo>
                    <a:pt x="102" y="72"/>
                  </a:lnTo>
                  <a:lnTo>
                    <a:pt x="115" y="72"/>
                  </a:lnTo>
                  <a:lnTo>
                    <a:pt x="122" y="75"/>
                  </a:lnTo>
                  <a:lnTo>
                    <a:pt x="124" y="88"/>
                  </a:lnTo>
                  <a:lnTo>
                    <a:pt x="115" y="104"/>
                  </a:lnTo>
                  <a:lnTo>
                    <a:pt x="104" y="120"/>
                  </a:lnTo>
                  <a:lnTo>
                    <a:pt x="99" y="135"/>
                  </a:lnTo>
                  <a:lnTo>
                    <a:pt x="110" y="155"/>
                  </a:lnTo>
                  <a:lnTo>
                    <a:pt x="122" y="167"/>
                  </a:lnTo>
                  <a:lnTo>
                    <a:pt x="136" y="180"/>
                  </a:lnTo>
                  <a:lnTo>
                    <a:pt x="148" y="192"/>
                  </a:lnTo>
                  <a:lnTo>
                    <a:pt x="161" y="204"/>
                  </a:lnTo>
                  <a:lnTo>
                    <a:pt x="191" y="19"/>
                  </a:lnTo>
                  <a:lnTo>
                    <a:pt x="212" y="8"/>
                  </a:lnTo>
                  <a:lnTo>
                    <a:pt x="231" y="1"/>
                  </a:lnTo>
                  <a:lnTo>
                    <a:pt x="252" y="0"/>
                  </a:lnTo>
                  <a:lnTo>
                    <a:pt x="272" y="1"/>
                  </a:lnTo>
                  <a:lnTo>
                    <a:pt x="291" y="7"/>
                  </a:lnTo>
                  <a:lnTo>
                    <a:pt x="311" y="14"/>
                  </a:lnTo>
                  <a:lnTo>
                    <a:pt x="330" y="23"/>
                  </a:lnTo>
                  <a:lnTo>
                    <a:pt x="349" y="35"/>
                  </a:lnTo>
                  <a:lnTo>
                    <a:pt x="369" y="47"/>
                  </a:lnTo>
                  <a:lnTo>
                    <a:pt x="388" y="60"/>
                  </a:lnTo>
                  <a:lnTo>
                    <a:pt x="408" y="72"/>
                  </a:lnTo>
                  <a:lnTo>
                    <a:pt x="427" y="84"/>
                  </a:lnTo>
                  <a:lnTo>
                    <a:pt x="448" y="95"/>
                  </a:lnTo>
                  <a:lnTo>
                    <a:pt x="468" y="104"/>
                  </a:lnTo>
                  <a:lnTo>
                    <a:pt x="489" y="111"/>
                  </a:lnTo>
                  <a:lnTo>
                    <a:pt x="51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auto">
            <a:xfrm>
              <a:off x="4014" y="536"/>
              <a:ext cx="389" cy="383"/>
            </a:xfrm>
            <a:custGeom>
              <a:avLst/>
              <a:gdLst>
                <a:gd name="T0" fmla="*/ 900 w 951"/>
                <a:gd name="T1" fmla="*/ 132 h 933"/>
                <a:gd name="T2" fmla="*/ 843 w 951"/>
                <a:gd name="T3" fmla="*/ 250 h 933"/>
                <a:gd name="T4" fmla="*/ 880 w 951"/>
                <a:gd name="T5" fmla="*/ 291 h 933"/>
                <a:gd name="T6" fmla="*/ 834 w 951"/>
                <a:gd name="T7" fmla="*/ 340 h 933"/>
                <a:gd name="T8" fmla="*/ 818 w 951"/>
                <a:gd name="T9" fmla="*/ 426 h 933"/>
                <a:gd name="T10" fmla="*/ 875 w 951"/>
                <a:gd name="T11" fmla="*/ 599 h 933"/>
                <a:gd name="T12" fmla="*/ 873 w 951"/>
                <a:gd name="T13" fmla="*/ 665 h 933"/>
                <a:gd name="T14" fmla="*/ 778 w 951"/>
                <a:gd name="T15" fmla="*/ 448 h 933"/>
                <a:gd name="T16" fmla="*/ 788 w 951"/>
                <a:gd name="T17" fmla="*/ 324 h 933"/>
                <a:gd name="T18" fmla="*/ 833 w 951"/>
                <a:gd name="T19" fmla="*/ 299 h 933"/>
                <a:gd name="T20" fmla="*/ 808 w 951"/>
                <a:gd name="T21" fmla="*/ 201 h 933"/>
                <a:gd name="T22" fmla="*/ 866 w 951"/>
                <a:gd name="T23" fmla="*/ 111 h 933"/>
                <a:gd name="T24" fmla="*/ 764 w 951"/>
                <a:gd name="T25" fmla="*/ 181 h 933"/>
                <a:gd name="T26" fmla="*/ 686 w 951"/>
                <a:gd name="T27" fmla="*/ 412 h 933"/>
                <a:gd name="T28" fmla="*/ 649 w 951"/>
                <a:gd name="T29" fmla="*/ 666 h 933"/>
                <a:gd name="T30" fmla="*/ 668 w 951"/>
                <a:gd name="T31" fmla="*/ 725 h 933"/>
                <a:gd name="T32" fmla="*/ 594 w 951"/>
                <a:gd name="T33" fmla="*/ 668 h 933"/>
                <a:gd name="T34" fmla="*/ 501 w 951"/>
                <a:gd name="T35" fmla="*/ 647 h 933"/>
                <a:gd name="T36" fmla="*/ 404 w 951"/>
                <a:gd name="T37" fmla="*/ 633 h 933"/>
                <a:gd name="T38" fmla="*/ 407 w 951"/>
                <a:gd name="T39" fmla="*/ 772 h 933"/>
                <a:gd name="T40" fmla="*/ 432 w 951"/>
                <a:gd name="T41" fmla="*/ 887 h 933"/>
                <a:gd name="T42" fmla="*/ 545 w 951"/>
                <a:gd name="T43" fmla="*/ 889 h 933"/>
                <a:gd name="T44" fmla="*/ 653 w 951"/>
                <a:gd name="T45" fmla="*/ 894 h 933"/>
                <a:gd name="T46" fmla="*/ 753 w 951"/>
                <a:gd name="T47" fmla="*/ 892 h 933"/>
                <a:gd name="T48" fmla="*/ 790 w 951"/>
                <a:gd name="T49" fmla="*/ 799 h 933"/>
                <a:gd name="T50" fmla="*/ 811 w 951"/>
                <a:gd name="T51" fmla="*/ 832 h 933"/>
                <a:gd name="T52" fmla="*/ 737 w 951"/>
                <a:gd name="T53" fmla="*/ 933 h 933"/>
                <a:gd name="T54" fmla="*/ 626 w 951"/>
                <a:gd name="T55" fmla="*/ 928 h 933"/>
                <a:gd name="T56" fmla="*/ 476 w 951"/>
                <a:gd name="T57" fmla="*/ 922 h 933"/>
                <a:gd name="T58" fmla="*/ 365 w 951"/>
                <a:gd name="T59" fmla="*/ 836 h 933"/>
                <a:gd name="T60" fmla="*/ 332 w 951"/>
                <a:gd name="T61" fmla="*/ 758 h 933"/>
                <a:gd name="T62" fmla="*/ 286 w 951"/>
                <a:gd name="T63" fmla="*/ 721 h 933"/>
                <a:gd name="T64" fmla="*/ 205 w 951"/>
                <a:gd name="T65" fmla="*/ 788 h 933"/>
                <a:gd name="T66" fmla="*/ 146 w 951"/>
                <a:gd name="T67" fmla="*/ 786 h 933"/>
                <a:gd name="T68" fmla="*/ 201 w 951"/>
                <a:gd name="T69" fmla="*/ 746 h 933"/>
                <a:gd name="T70" fmla="*/ 166 w 951"/>
                <a:gd name="T71" fmla="*/ 426 h 933"/>
                <a:gd name="T72" fmla="*/ 109 w 951"/>
                <a:gd name="T73" fmla="*/ 418 h 933"/>
                <a:gd name="T74" fmla="*/ 109 w 951"/>
                <a:gd name="T75" fmla="*/ 478 h 933"/>
                <a:gd name="T76" fmla="*/ 185 w 951"/>
                <a:gd name="T77" fmla="*/ 532 h 933"/>
                <a:gd name="T78" fmla="*/ 155 w 951"/>
                <a:gd name="T79" fmla="*/ 652 h 933"/>
                <a:gd name="T80" fmla="*/ 74 w 951"/>
                <a:gd name="T81" fmla="*/ 760 h 933"/>
                <a:gd name="T82" fmla="*/ 16 w 951"/>
                <a:gd name="T83" fmla="*/ 709 h 933"/>
                <a:gd name="T84" fmla="*/ 11 w 951"/>
                <a:gd name="T85" fmla="*/ 642 h 933"/>
                <a:gd name="T86" fmla="*/ 30 w 951"/>
                <a:gd name="T87" fmla="*/ 658 h 933"/>
                <a:gd name="T88" fmla="*/ 94 w 951"/>
                <a:gd name="T89" fmla="*/ 681 h 933"/>
                <a:gd name="T90" fmla="*/ 146 w 951"/>
                <a:gd name="T91" fmla="*/ 561 h 933"/>
                <a:gd name="T92" fmla="*/ 108 w 951"/>
                <a:gd name="T93" fmla="*/ 509 h 933"/>
                <a:gd name="T94" fmla="*/ 48 w 951"/>
                <a:gd name="T95" fmla="*/ 518 h 933"/>
                <a:gd name="T96" fmla="*/ 4 w 951"/>
                <a:gd name="T97" fmla="*/ 518 h 933"/>
                <a:gd name="T98" fmla="*/ 25 w 951"/>
                <a:gd name="T99" fmla="*/ 497 h 933"/>
                <a:gd name="T100" fmla="*/ 60 w 951"/>
                <a:gd name="T101" fmla="*/ 474 h 933"/>
                <a:gd name="T102" fmla="*/ 101 w 951"/>
                <a:gd name="T103" fmla="*/ 391 h 933"/>
                <a:gd name="T104" fmla="*/ 187 w 951"/>
                <a:gd name="T105" fmla="*/ 400 h 933"/>
                <a:gd name="T106" fmla="*/ 231 w 951"/>
                <a:gd name="T107" fmla="*/ 451 h 933"/>
                <a:gd name="T108" fmla="*/ 272 w 951"/>
                <a:gd name="T109" fmla="*/ 499 h 933"/>
                <a:gd name="T110" fmla="*/ 365 w 951"/>
                <a:gd name="T111" fmla="*/ 587 h 933"/>
                <a:gd name="T112" fmla="*/ 467 w 951"/>
                <a:gd name="T113" fmla="*/ 605 h 933"/>
                <a:gd name="T114" fmla="*/ 536 w 951"/>
                <a:gd name="T115" fmla="*/ 621 h 933"/>
                <a:gd name="T116" fmla="*/ 617 w 951"/>
                <a:gd name="T117" fmla="*/ 446 h 933"/>
                <a:gd name="T118" fmla="*/ 670 w 951"/>
                <a:gd name="T119" fmla="*/ 215 h 933"/>
                <a:gd name="T120" fmla="*/ 850 w 951"/>
                <a:gd name="T121" fmla="*/ 42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1" h="933">
                  <a:moveTo>
                    <a:pt x="951" y="19"/>
                  </a:moveTo>
                  <a:lnTo>
                    <a:pt x="944" y="49"/>
                  </a:lnTo>
                  <a:lnTo>
                    <a:pt x="931" y="79"/>
                  </a:lnTo>
                  <a:lnTo>
                    <a:pt x="917" y="105"/>
                  </a:lnTo>
                  <a:lnTo>
                    <a:pt x="900" y="132"/>
                  </a:lnTo>
                  <a:lnTo>
                    <a:pt x="882" y="158"/>
                  </a:lnTo>
                  <a:lnTo>
                    <a:pt x="866" y="185"/>
                  </a:lnTo>
                  <a:lnTo>
                    <a:pt x="850" y="213"/>
                  </a:lnTo>
                  <a:lnTo>
                    <a:pt x="838" y="241"/>
                  </a:lnTo>
                  <a:lnTo>
                    <a:pt x="843" y="250"/>
                  </a:lnTo>
                  <a:lnTo>
                    <a:pt x="852" y="259"/>
                  </a:lnTo>
                  <a:lnTo>
                    <a:pt x="859" y="266"/>
                  </a:lnTo>
                  <a:lnTo>
                    <a:pt x="868" y="273"/>
                  </a:lnTo>
                  <a:lnTo>
                    <a:pt x="875" y="282"/>
                  </a:lnTo>
                  <a:lnTo>
                    <a:pt x="880" y="291"/>
                  </a:lnTo>
                  <a:lnTo>
                    <a:pt x="884" y="301"/>
                  </a:lnTo>
                  <a:lnTo>
                    <a:pt x="882" y="314"/>
                  </a:lnTo>
                  <a:lnTo>
                    <a:pt x="864" y="319"/>
                  </a:lnTo>
                  <a:lnTo>
                    <a:pt x="848" y="329"/>
                  </a:lnTo>
                  <a:lnTo>
                    <a:pt x="834" y="340"/>
                  </a:lnTo>
                  <a:lnTo>
                    <a:pt x="824" y="354"/>
                  </a:lnTo>
                  <a:lnTo>
                    <a:pt x="815" y="370"/>
                  </a:lnTo>
                  <a:lnTo>
                    <a:pt x="811" y="388"/>
                  </a:lnTo>
                  <a:lnTo>
                    <a:pt x="811" y="407"/>
                  </a:lnTo>
                  <a:lnTo>
                    <a:pt x="818" y="426"/>
                  </a:lnTo>
                  <a:lnTo>
                    <a:pt x="824" y="462"/>
                  </a:lnTo>
                  <a:lnTo>
                    <a:pt x="833" y="497"/>
                  </a:lnTo>
                  <a:lnTo>
                    <a:pt x="845" y="532"/>
                  </a:lnTo>
                  <a:lnTo>
                    <a:pt x="859" y="566"/>
                  </a:lnTo>
                  <a:lnTo>
                    <a:pt x="875" y="599"/>
                  </a:lnTo>
                  <a:lnTo>
                    <a:pt x="892" y="633"/>
                  </a:lnTo>
                  <a:lnTo>
                    <a:pt x="910" y="665"/>
                  </a:lnTo>
                  <a:lnTo>
                    <a:pt x="926" y="696"/>
                  </a:lnTo>
                  <a:lnTo>
                    <a:pt x="910" y="700"/>
                  </a:lnTo>
                  <a:lnTo>
                    <a:pt x="873" y="665"/>
                  </a:lnTo>
                  <a:lnTo>
                    <a:pt x="841" y="628"/>
                  </a:lnTo>
                  <a:lnTo>
                    <a:pt x="818" y="587"/>
                  </a:lnTo>
                  <a:lnTo>
                    <a:pt x="801" y="543"/>
                  </a:lnTo>
                  <a:lnTo>
                    <a:pt x="787" y="495"/>
                  </a:lnTo>
                  <a:lnTo>
                    <a:pt x="778" y="448"/>
                  </a:lnTo>
                  <a:lnTo>
                    <a:pt x="773" y="398"/>
                  </a:lnTo>
                  <a:lnTo>
                    <a:pt x="769" y="349"/>
                  </a:lnTo>
                  <a:lnTo>
                    <a:pt x="774" y="340"/>
                  </a:lnTo>
                  <a:lnTo>
                    <a:pt x="780" y="331"/>
                  </a:lnTo>
                  <a:lnTo>
                    <a:pt x="788" y="324"/>
                  </a:lnTo>
                  <a:lnTo>
                    <a:pt x="795" y="317"/>
                  </a:lnTo>
                  <a:lnTo>
                    <a:pt x="804" y="312"/>
                  </a:lnTo>
                  <a:lnTo>
                    <a:pt x="813" y="307"/>
                  </a:lnTo>
                  <a:lnTo>
                    <a:pt x="822" y="303"/>
                  </a:lnTo>
                  <a:lnTo>
                    <a:pt x="833" y="299"/>
                  </a:lnTo>
                  <a:lnTo>
                    <a:pt x="804" y="285"/>
                  </a:lnTo>
                  <a:lnTo>
                    <a:pt x="792" y="266"/>
                  </a:lnTo>
                  <a:lnTo>
                    <a:pt x="788" y="247"/>
                  </a:lnTo>
                  <a:lnTo>
                    <a:pt x="795" y="224"/>
                  </a:lnTo>
                  <a:lnTo>
                    <a:pt x="808" y="201"/>
                  </a:lnTo>
                  <a:lnTo>
                    <a:pt x="822" y="178"/>
                  </a:lnTo>
                  <a:lnTo>
                    <a:pt x="836" y="155"/>
                  </a:lnTo>
                  <a:lnTo>
                    <a:pt x="847" y="135"/>
                  </a:lnTo>
                  <a:lnTo>
                    <a:pt x="855" y="123"/>
                  </a:lnTo>
                  <a:lnTo>
                    <a:pt x="866" y="111"/>
                  </a:lnTo>
                  <a:lnTo>
                    <a:pt x="873" y="97"/>
                  </a:lnTo>
                  <a:lnTo>
                    <a:pt x="871" y="82"/>
                  </a:lnTo>
                  <a:lnTo>
                    <a:pt x="825" y="109"/>
                  </a:lnTo>
                  <a:lnTo>
                    <a:pt x="790" y="142"/>
                  </a:lnTo>
                  <a:lnTo>
                    <a:pt x="764" y="181"/>
                  </a:lnTo>
                  <a:lnTo>
                    <a:pt x="744" y="225"/>
                  </a:lnTo>
                  <a:lnTo>
                    <a:pt x="730" y="273"/>
                  </a:lnTo>
                  <a:lnTo>
                    <a:pt x="716" y="321"/>
                  </a:lnTo>
                  <a:lnTo>
                    <a:pt x="702" y="366"/>
                  </a:lnTo>
                  <a:lnTo>
                    <a:pt x="686" y="412"/>
                  </a:lnTo>
                  <a:lnTo>
                    <a:pt x="591" y="626"/>
                  </a:lnTo>
                  <a:lnTo>
                    <a:pt x="605" y="633"/>
                  </a:lnTo>
                  <a:lnTo>
                    <a:pt x="621" y="643"/>
                  </a:lnTo>
                  <a:lnTo>
                    <a:pt x="635" y="654"/>
                  </a:lnTo>
                  <a:lnTo>
                    <a:pt x="649" y="666"/>
                  </a:lnTo>
                  <a:lnTo>
                    <a:pt x="661" y="681"/>
                  </a:lnTo>
                  <a:lnTo>
                    <a:pt x="672" y="695"/>
                  </a:lnTo>
                  <a:lnTo>
                    <a:pt x="681" y="707"/>
                  </a:lnTo>
                  <a:lnTo>
                    <a:pt x="686" y="721"/>
                  </a:lnTo>
                  <a:lnTo>
                    <a:pt x="668" y="725"/>
                  </a:lnTo>
                  <a:lnTo>
                    <a:pt x="654" y="721"/>
                  </a:lnTo>
                  <a:lnTo>
                    <a:pt x="640" y="709"/>
                  </a:lnTo>
                  <a:lnTo>
                    <a:pt x="626" y="695"/>
                  </a:lnTo>
                  <a:lnTo>
                    <a:pt x="610" y="681"/>
                  </a:lnTo>
                  <a:lnTo>
                    <a:pt x="594" y="668"/>
                  </a:lnTo>
                  <a:lnTo>
                    <a:pt x="577" y="663"/>
                  </a:lnTo>
                  <a:lnTo>
                    <a:pt x="556" y="666"/>
                  </a:lnTo>
                  <a:lnTo>
                    <a:pt x="540" y="658"/>
                  </a:lnTo>
                  <a:lnTo>
                    <a:pt x="520" y="651"/>
                  </a:lnTo>
                  <a:lnTo>
                    <a:pt x="501" y="647"/>
                  </a:lnTo>
                  <a:lnTo>
                    <a:pt x="482" y="643"/>
                  </a:lnTo>
                  <a:lnTo>
                    <a:pt x="462" y="642"/>
                  </a:lnTo>
                  <a:lnTo>
                    <a:pt x="441" y="640"/>
                  </a:lnTo>
                  <a:lnTo>
                    <a:pt x="422" y="638"/>
                  </a:lnTo>
                  <a:lnTo>
                    <a:pt x="404" y="633"/>
                  </a:lnTo>
                  <a:lnTo>
                    <a:pt x="399" y="658"/>
                  </a:lnTo>
                  <a:lnTo>
                    <a:pt x="402" y="684"/>
                  </a:lnTo>
                  <a:lnTo>
                    <a:pt x="406" y="714"/>
                  </a:lnTo>
                  <a:lnTo>
                    <a:pt x="404" y="741"/>
                  </a:lnTo>
                  <a:lnTo>
                    <a:pt x="407" y="772"/>
                  </a:lnTo>
                  <a:lnTo>
                    <a:pt x="406" y="808"/>
                  </a:lnTo>
                  <a:lnTo>
                    <a:pt x="399" y="845"/>
                  </a:lnTo>
                  <a:lnTo>
                    <a:pt x="395" y="878"/>
                  </a:lnTo>
                  <a:lnTo>
                    <a:pt x="409" y="889"/>
                  </a:lnTo>
                  <a:lnTo>
                    <a:pt x="432" y="887"/>
                  </a:lnTo>
                  <a:lnTo>
                    <a:pt x="455" y="887"/>
                  </a:lnTo>
                  <a:lnTo>
                    <a:pt x="478" y="887"/>
                  </a:lnTo>
                  <a:lnTo>
                    <a:pt x="501" y="887"/>
                  </a:lnTo>
                  <a:lnTo>
                    <a:pt x="524" y="887"/>
                  </a:lnTo>
                  <a:lnTo>
                    <a:pt x="545" y="889"/>
                  </a:lnTo>
                  <a:lnTo>
                    <a:pt x="568" y="889"/>
                  </a:lnTo>
                  <a:lnTo>
                    <a:pt x="589" y="890"/>
                  </a:lnTo>
                  <a:lnTo>
                    <a:pt x="610" y="892"/>
                  </a:lnTo>
                  <a:lnTo>
                    <a:pt x="631" y="892"/>
                  </a:lnTo>
                  <a:lnTo>
                    <a:pt x="653" y="894"/>
                  </a:lnTo>
                  <a:lnTo>
                    <a:pt x="674" y="894"/>
                  </a:lnTo>
                  <a:lnTo>
                    <a:pt x="693" y="894"/>
                  </a:lnTo>
                  <a:lnTo>
                    <a:pt x="714" y="894"/>
                  </a:lnTo>
                  <a:lnTo>
                    <a:pt x="734" y="894"/>
                  </a:lnTo>
                  <a:lnTo>
                    <a:pt x="753" y="892"/>
                  </a:lnTo>
                  <a:lnTo>
                    <a:pt x="758" y="873"/>
                  </a:lnTo>
                  <a:lnTo>
                    <a:pt x="765" y="853"/>
                  </a:lnTo>
                  <a:lnTo>
                    <a:pt x="773" y="834"/>
                  </a:lnTo>
                  <a:lnTo>
                    <a:pt x="781" y="816"/>
                  </a:lnTo>
                  <a:lnTo>
                    <a:pt x="790" y="799"/>
                  </a:lnTo>
                  <a:lnTo>
                    <a:pt x="801" y="781"/>
                  </a:lnTo>
                  <a:lnTo>
                    <a:pt x="811" y="763"/>
                  </a:lnTo>
                  <a:lnTo>
                    <a:pt x="822" y="746"/>
                  </a:lnTo>
                  <a:lnTo>
                    <a:pt x="820" y="788"/>
                  </a:lnTo>
                  <a:lnTo>
                    <a:pt x="811" y="832"/>
                  </a:lnTo>
                  <a:lnTo>
                    <a:pt x="801" y="876"/>
                  </a:lnTo>
                  <a:lnTo>
                    <a:pt x="799" y="922"/>
                  </a:lnTo>
                  <a:lnTo>
                    <a:pt x="780" y="928"/>
                  </a:lnTo>
                  <a:lnTo>
                    <a:pt x="758" y="931"/>
                  </a:lnTo>
                  <a:lnTo>
                    <a:pt x="737" y="933"/>
                  </a:lnTo>
                  <a:lnTo>
                    <a:pt x="716" y="933"/>
                  </a:lnTo>
                  <a:lnTo>
                    <a:pt x="693" y="933"/>
                  </a:lnTo>
                  <a:lnTo>
                    <a:pt x="670" y="931"/>
                  </a:lnTo>
                  <a:lnTo>
                    <a:pt x="649" y="929"/>
                  </a:lnTo>
                  <a:lnTo>
                    <a:pt x="626" y="928"/>
                  </a:lnTo>
                  <a:lnTo>
                    <a:pt x="600" y="924"/>
                  </a:lnTo>
                  <a:lnTo>
                    <a:pt x="571" y="922"/>
                  </a:lnTo>
                  <a:lnTo>
                    <a:pt x="540" y="922"/>
                  </a:lnTo>
                  <a:lnTo>
                    <a:pt x="508" y="922"/>
                  </a:lnTo>
                  <a:lnTo>
                    <a:pt x="476" y="922"/>
                  </a:lnTo>
                  <a:lnTo>
                    <a:pt x="443" y="920"/>
                  </a:lnTo>
                  <a:lnTo>
                    <a:pt x="411" y="920"/>
                  </a:lnTo>
                  <a:lnTo>
                    <a:pt x="381" y="917"/>
                  </a:lnTo>
                  <a:lnTo>
                    <a:pt x="367" y="878"/>
                  </a:lnTo>
                  <a:lnTo>
                    <a:pt x="365" y="836"/>
                  </a:lnTo>
                  <a:lnTo>
                    <a:pt x="365" y="792"/>
                  </a:lnTo>
                  <a:lnTo>
                    <a:pt x="360" y="749"/>
                  </a:lnTo>
                  <a:lnTo>
                    <a:pt x="353" y="758"/>
                  </a:lnTo>
                  <a:lnTo>
                    <a:pt x="342" y="762"/>
                  </a:lnTo>
                  <a:lnTo>
                    <a:pt x="332" y="758"/>
                  </a:lnTo>
                  <a:lnTo>
                    <a:pt x="321" y="749"/>
                  </a:lnTo>
                  <a:lnTo>
                    <a:pt x="314" y="741"/>
                  </a:lnTo>
                  <a:lnTo>
                    <a:pt x="309" y="728"/>
                  </a:lnTo>
                  <a:lnTo>
                    <a:pt x="300" y="721"/>
                  </a:lnTo>
                  <a:lnTo>
                    <a:pt x="286" y="721"/>
                  </a:lnTo>
                  <a:lnTo>
                    <a:pt x="275" y="742"/>
                  </a:lnTo>
                  <a:lnTo>
                    <a:pt x="261" y="758"/>
                  </a:lnTo>
                  <a:lnTo>
                    <a:pt x="243" y="771"/>
                  </a:lnTo>
                  <a:lnTo>
                    <a:pt x="224" y="781"/>
                  </a:lnTo>
                  <a:lnTo>
                    <a:pt x="205" y="788"/>
                  </a:lnTo>
                  <a:lnTo>
                    <a:pt x="183" y="793"/>
                  </a:lnTo>
                  <a:lnTo>
                    <a:pt x="164" y="801"/>
                  </a:lnTo>
                  <a:lnTo>
                    <a:pt x="145" y="809"/>
                  </a:lnTo>
                  <a:lnTo>
                    <a:pt x="139" y="797"/>
                  </a:lnTo>
                  <a:lnTo>
                    <a:pt x="146" y="786"/>
                  </a:lnTo>
                  <a:lnTo>
                    <a:pt x="159" y="778"/>
                  </a:lnTo>
                  <a:lnTo>
                    <a:pt x="169" y="771"/>
                  </a:lnTo>
                  <a:lnTo>
                    <a:pt x="180" y="763"/>
                  </a:lnTo>
                  <a:lnTo>
                    <a:pt x="191" y="755"/>
                  </a:lnTo>
                  <a:lnTo>
                    <a:pt x="201" y="746"/>
                  </a:lnTo>
                  <a:lnTo>
                    <a:pt x="208" y="735"/>
                  </a:lnTo>
                  <a:lnTo>
                    <a:pt x="194" y="448"/>
                  </a:lnTo>
                  <a:lnTo>
                    <a:pt x="185" y="437"/>
                  </a:lnTo>
                  <a:lnTo>
                    <a:pt x="176" y="430"/>
                  </a:lnTo>
                  <a:lnTo>
                    <a:pt x="166" y="426"/>
                  </a:lnTo>
                  <a:lnTo>
                    <a:pt x="155" y="423"/>
                  </a:lnTo>
                  <a:lnTo>
                    <a:pt x="143" y="423"/>
                  </a:lnTo>
                  <a:lnTo>
                    <a:pt x="132" y="421"/>
                  </a:lnTo>
                  <a:lnTo>
                    <a:pt x="120" y="419"/>
                  </a:lnTo>
                  <a:lnTo>
                    <a:pt x="109" y="418"/>
                  </a:lnTo>
                  <a:lnTo>
                    <a:pt x="99" y="426"/>
                  </a:lnTo>
                  <a:lnTo>
                    <a:pt x="92" y="439"/>
                  </a:lnTo>
                  <a:lnTo>
                    <a:pt x="90" y="455"/>
                  </a:lnTo>
                  <a:lnTo>
                    <a:pt x="90" y="471"/>
                  </a:lnTo>
                  <a:lnTo>
                    <a:pt x="109" y="478"/>
                  </a:lnTo>
                  <a:lnTo>
                    <a:pt x="127" y="485"/>
                  </a:lnTo>
                  <a:lnTo>
                    <a:pt x="146" y="494"/>
                  </a:lnTo>
                  <a:lnTo>
                    <a:pt x="162" y="502"/>
                  </a:lnTo>
                  <a:lnTo>
                    <a:pt x="176" y="516"/>
                  </a:lnTo>
                  <a:lnTo>
                    <a:pt x="185" y="532"/>
                  </a:lnTo>
                  <a:lnTo>
                    <a:pt x="187" y="552"/>
                  </a:lnTo>
                  <a:lnTo>
                    <a:pt x="183" y="576"/>
                  </a:lnTo>
                  <a:lnTo>
                    <a:pt x="176" y="603"/>
                  </a:lnTo>
                  <a:lnTo>
                    <a:pt x="168" y="628"/>
                  </a:lnTo>
                  <a:lnTo>
                    <a:pt x="155" y="652"/>
                  </a:lnTo>
                  <a:lnTo>
                    <a:pt x="141" y="675"/>
                  </a:lnTo>
                  <a:lnTo>
                    <a:pt x="125" y="698"/>
                  </a:lnTo>
                  <a:lnTo>
                    <a:pt x="109" y="719"/>
                  </a:lnTo>
                  <a:lnTo>
                    <a:pt x="92" y="741"/>
                  </a:lnTo>
                  <a:lnTo>
                    <a:pt x="74" y="760"/>
                  </a:lnTo>
                  <a:lnTo>
                    <a:pt x="58" y="755"/>
                  </a:lnTo>
                  <a:lnTo>
                    <a:pt x="44" y="748"/>
                  </a:lnTo>
                  <a:lnTo>
                    <a:pt x="34" y="737"/>
                  </a:lnTo>
                  <a:lnTo>
                    <a:pt x="23" y="723"/>
                  </a:lnTo>
                  <a:lnTo>
                    <a:pt x="16" y="709"/>
                  </a:lnTo>
                  <a:lnTo>
                    <a:pt x="9" y="693"/>
                  </a:lnTo>
                  <a:lnTo>
                    <a:pt x="5" y="677"/>
                  </a:lnTo>
                  <a:lnTo>
                    <a:pt x="2" y="661"/>
                  </a:lnTo>
                  <a:lnTo>
                    <a:pt x="5" y="651"/>
                  </a:lnTo>
                  <a:lnTo>
                    <a:pt x="11" y="642"/>
                  </a:lnTo>
                  <a:lnTo>
                    <a:pt x="18" y="633"/>
                  </a:lnTo>
                  <a:lnTo>
                    <a:pt x="27" y="626"/>
                  </a:lnTo>
                  <a:lnTo>
                    <a:pt x="41" y="626"/>
                  </a:lnTo>
                  <a:lnTo>
                    <a:pt x="34" y="642"/>
                  </a:lnTo>
                  <a:lnTo>
                    <a:pt x="30" y="658"/>
                  </a:lnTo>
                  <a:lnTo>
                    <a:pt x="32" y="677"/>
                  </a:lnTo>
                  <a:lnTo>
                    <a:pt x="35" y="696"/>
                  </a:lnTo>
                  <a:lnTo>
                    <a:pt x="56" y="716"/>
                  </a:lnTo>
                  <a:lnTo>
                    <a:pt x="76" y="698"/>
                  </a:lnTo>
                  <a:lnTo>
                    <a:pt x="94" y="681"/>
                  </a:lnTo>
                  <a:lnTo>
                    <a:pt x="109" y="659"/>
                  </a:lnTo>
                  <a:lnTo>
                    <a:pt x="124" y="636"/>
                  </a:lnTo>
                  <a:lnTo>
                    <a:pt x="134" y="613"/>
                  </a:lnTo>
                  <a:lnTo>
                    <a:pt x="141" y="587"/>
                  </a:lnTo>
                  <a:lnTo>
                    <a:pt x="146" y="561"/>
                  </a:lnTo>
                  <a:lnTo>
                    <a:pt x="148" y="534"/>
                  </a:lnTo>
                  <a:lnTo>
                    <a:pt x="139" y="525"/>
                  </a:lnTo>
                  <a:lnTo>
                    <a:pt x="131" y="518"/>
                  </a:lnTo>
                  <a:lnTo>
                    <a:pt x="120" y="513"/>
                  </a:lnTo>
                  <a:lnTo>
                    <a:pt x="108" y="509"/>
                  </a:lnTo>
                  <a:lnTo>
                    <a:pt x="95" y="509"/>
                  </a:lnTo>
                  <a:lnTo>
                    <a:pt x="83" y="509"/>
                  </a:lnTo>
                  <a:lnTo>
                    <a:pt x="72" y="511"/>
                  </a:lnTo>
                  <a:lnTo>
                    <a:pt x="60" y="513"/>
                  </a:lnTo>
                  <a:lnTo>
                    <a:pt x="48" y="518"/>
                  </a:lnTo>
                  <a:lnTo>
                    <a:pt x="37" y="525"/>
                  </a:lnTo>
                  <a:lnTo>
                    <a:pt x="25" y="531"/>
                  </a:lnTo>
                  <a:lnTo>
                    <a:pt x="11" y="527"/>
                  </a:lnTo>
                  <a:lnTo>
                    <a:pt x="7" y="522"/>
                  </a:lnTo>
                  <a:lnTo>
                    <a:pt x="4" y="518"/>
                  </a:lnTo>
                  <a:lnTo>
                    <a:pt x="0" y="511"/>
                  </a:lnTo>
                  <a:lnTo>
                    <a:pt x="2" y="504"/>
                  </a:lnTo>
                  <a:lnTo>
                    <a:pt x="9" y="502"/>
                  </a:lnTo>
                  <a:lnTo>
                    <a:pt x="18" y="501"/>
                  </a:lnTo>
                  <a:lnTo>
                    <a:pt x="25" y="497"/>
                  </a:lnTo>
                  <a:lnTo>
                    <a:pt x="34" y="494"/>
                  </a:lnTo>
                  <a:lnTo>
                    <a:pt x="41" y="490"/>
                  </a:lnTo>
                  <a:lnTo>
                    <a:pt x="48" y="486"/>
                  </a:lnTo>
                  <a:lnTo>
                    <a:pt x="53" y="481"/>
                  </a:lnTo>
                  <a:lnTo>
                    <a:pt x="60" y="474"/>
                  </a:lnTo>
                  <a:lnTo>
                    <a:pt x="60" y="451"/>
                  </a:lnTo>
                  <a:lnTo>
                    <a:pt x="65" y="428"/>
                  </a:lnTo>
                  <a:lnTo>
                    <a:pt x="74" y="407"/>
                  </a:lnTo>
                  <a:lnTo>
                    <a:pt x="85" y="388"/>
                  </a:lnTo>
                  <a:lnTo>
                    <a:pt x="101" y="391"/>
                  </a:lnTo>
                  <a:lnTo>
                    <a:pt x="116" y="393"/>
                  </a:lnTo>
                  <a:lnTo>
                    <a:pt x="134" y="393"/>
                  </a:lnTo>
                  <a:lnTo>
                    <a:pt x="152" y="395"/>
                  </a:lnTo>
                  <a:lnTo>
                    <a:pt x="171" y="396"/>
                  </a:lnTo>
                  <a:lnTo>
                    <a:pt x="187" y="400"/>
                  </a:lnTo>
                  <a:lnTo>
                    <a:pt x="205" y="407"/>
                  </a:lnTo>
                  <a:lnTo>
                    <a:pt x="219" y="418"/>
                  </a:lnTo>
                  <a:lnTo>
                    <a:pt x="219" y="432"/>
                  </a:lnTo>
                  <a:lnTo>
                    <a:pt x="222" y="442"/>
                  </a:lnTo>
                  <a:lnTo>
                    <a:pt x="231" y="451"/>
                  </a:lnTo>
                  <a:lnTo>
                    <a:pt x="242" y="460"/>
                  </a:lnTo>
                  <a:lnTo>
                    <a:pt x="252" y="467"/>
                  </a:lnTo>
                  <a:lnTo>
                    <a:pt x="263" y="476"/>
                  </a:lnTo>
                  <a:lnTo>
                    <a:pt x="270" y="486"/>
                  </a:lnTo>
                  <a:lnTo>
                    <a:pt x="272" y="499"/>
                  </a:lnTo>
                  <a:lnTo>
                    <a:pt x="295" y="511"/>
                  </a:lnTo>
                  <a:lnTo>
                    <a:pt x="314" y="529"/>
                  </a:lnTo>
                  <a:lnTo>
                    <a:pt x="332" y="550"/>
                  </a:lnTo>
                  <a:lnTo>
                    <a:pt x="347" y="569"/>
                  </a:lnTo>
                  <a:lnTo>
                    <a:pt x="365" y="587"/>
                  </a:lnTo>
                  <a:lnTo>
                    <a:pt x="385" y="599"/>
                  </a:lnTo>
                  <a:lnTo>
                    <a:pt x="409" y="605"/>
                  </a:lnTo>
                  <a:lnTo>
                    <a:pt x="439" y="601"/>
                  </a:lnTo>
                  <a:lnTo>
                    <a:pt x="453" y="601"/>
                  </a:lnTo>
                  <a:lnTo>
                    <a:pt x="467" y="605"/>
                  </a:lnTo>
                  <a:lnTo>
                    <a:pt x="482" y="608"/>
                  </a:lnTo>
                  <a:lnTo>
                    <a:pt x="494" y="612"/>
                  </a:lnTo>
                  <a:lnTo>
                    <a:pt x="508" y="615"/>
                  </a:lnTo>
                  <a:lnTo>
                    <a:pt x="522" y="619"/>
                  </a:lnTo>
                  <a:lnTo>
                    <a:pt x="536" y="621"/>
                  </a:lnTo>
                  <a:lnTo>
                    <a:pt x="552" y="619"/>
                  </a:lnTo>
                  <a:lnTo>
                    <a:pt x="573" y="575"/>
                  </a:lnTo>
                  <a:lnTo>
                    <a:pt x="591" y="531"/>
                  </a:lnTo>
                  <a:lnTo>
                    <a:pt x="605" y="488"/>
                  </a:lnTo>
                  <a:lnTo>
                    <a:pt x="617" y="446"/>
                  </a:lnTo>
                  <a:lnTo>
                    <a:pt x="628" y="402"/>
                  </a:lnTo>
                  <a:lnTo>
                    <a:pt x="639" y="358"/>
                  </a:lnTo>
                  <a:lnTo>
                    <a:pt x="649" y="314"/>
                  </a:lnTo>
                  <a:lnTo>
                    <a:pt x="661" y="266"/>
                  </a:lnTo>
                  <a:lnTo>
                    <a:pt x="670" y="215"/>
                  </a:lnTo>
                  <a:lnTo>
                    <a:pt x="690" y="171"/>
                  </a:lnTo>
                  <a:lnTo>
                    <a:pt x="721" y="132"/>
                  </a:lnTo>
                  <a:lnTo>
                    <a:pt x="760" y="97"/>
                  </a:lnTo>
                  <a:lnTo>
                    <a:pt x="803" y="67"/>
                  </a:lnTo>
                  <a:lnTo>
                    <a:pt x="850" y="42"/>
                  </a:lnTo>
                  <a:lnTo>
                    <a:pt x="896" y="19"/>
                  </a:lnTo>
                  <a:lnTo>
                    <a:pt x="942" y="0"/>
                  </a:lnTo>
                  <a:lnTo>
                    <a:pt x="95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auto">
            <a:xfrm>
              <a:off x="4110" y="747"/>
              <a:ext cx="50" cy="88"/>
            </a:xfrm>
            <a:custGeom>
              <a:avLst/>
              <a:gdLst>
                <a:gd name="T0" fmla="*/ 85 w 120"/>
                <a:gd name="T1" fmla="*/ 74 h 217"/>
                <a:gd name="T2" fmla="*/ 104 w 120"/>
                <a:gd name="T3" fmla="*/ 106 h 217"/>
                <a:gd name="T4" fmla="*/ 117 w 120"/>
                <a:gd name="T5" fmla="*/ 143 h 217"/>
                <a:gd name="T6" fmla="*/ 120 w 120"/>
                <a:gd name="T7" fmla="*/ 180 h 217"/>
                <a:gd name="T8" fmla="*/ 120 w 120"/>
                <a:gd name="T9" fmla="*/ 217 h 217"/>
                <a:gd name="T10" fmla="*/ 111 w 120"/>
                <a:gd name="T11" fmla="*/ 205 h 217"/>
                <a:gd name="T12" fmla="*/ 101 w 120"/>
                <a:gd name="T13" fmla="*/ 190 h 217"/>
                <a:gd name="T14" fmla="*/ 90 w 120"/>
                <a:gd name="T15" fmla="*/ 178 h 217"/>
                <a:gd name="T16" fmla="*/ 76 w 120"/>
                <a:gd name="T17" fmla="*/ 164 h 217"/>
                <a:gd name="T18" fmla="*/ 62 w 120"/>
                <a:gd name="T19" fmla="*/ 153 h 217"/>
                <a:gd name="T20" fmla="*/ 46 w 120"/>
                <a:gd name="T21" fmla="*/ 145 h 217"/>
                <a:gd name="T22" fmla="*/ 29 w 120"/>
                <a:gd name="T23" fmla="*/ 139 h 217"/>
                <a:gd name="T24" fmla="*/ 11 w 120"/>
                <a:gd name="T25" fmla="*/ 138 h 217"/>
                <a:gd name="T26" fmla="*/ 0 w 120"/>
                <a:gd name="T27" fmla="*/ 0 h 217"/>
                <a:gd name="T28" fmla="*/ 14 w 120"/>
                <a:gd name="T29" fmla="*/ 7 h 217"/>
                <a:gd name="T30" fmla="*/ 27 w 120"/>
                <a:gd name="T31" fmla="*/ 16 h 217"/>
                <a:gd name="T32" fmla="*/ 36 w 120"/>
                <a:gd name="T33" fmla="*/ 25 h 217"/>
                <a:gd name="T34" fmla="*/ 43 w 120"/>
                <a:gd name="T35" fmla="*/ 33 h 217"/>
                <a:gd name="T36" fmla="*/ 50 w 120"/>
                <a:gd name="T37" fmla="*/ 44 h 217"/>
                <a:gd name="T38" fmla="*/ 59 w 120"/>
                <a:gd name="T39" fmla="*/ 55 h 217"/>
                <a:gd name="T40" fmla="*/ 71 w 120"/>
                <a:gd name="T41" fmla="*/ 65 h 217"/>
                <a:gd name="T42" fmla="*/ 85 w 120"/>
                <a:gd name="T43" fmla="*/ 7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217">
                  <a:moveTo>
                    <a:pt x="85" y="74"/>
                  </a:moveTo>
                  <a:lnTo>
                    <a:pt x="104" y="106"/>
                  </a:lnTo>
                  <a:lnTo>
                    <a:pt x="117" y="143"/>
                  </a:lnTo>
                  <a:lnTo>
                    <a:pt x="120" y="180"/>
                  </a:lnTo>
                  <a:lnTo>
                    <a:pt x="120" y="217"/>
                  </a:lnTo>
                  <a:lnTo>
                    <a:pt x="111" y="205"/>
                  </a:lnTo>
                  <a:lnTo>
                    <a:pt x="101" y="190"/>
                  </a:lnTo>
                  <a:lnTo>
                    <a:pt x="90" y="178"/>
                  </a:lnTo>
                  <a:lnTo>
                    <a:pt x="76" y="164"/>
                  </a:lnTo>
                  <a:lnTo>
                    <a:pt x="62" y="153"/>
                  </a:lnTo>
                  <a:lnTo>
                    <a:pt x="46" y="145"/>
                  </a:lnTo>
                  <a:lnTo>
                    <a:pt x="29" y="139"/>
                  </a:lnTo>
                  <a:lnTo>
                    <a:pt x="11" y="138"/>
                  </a:lnTo>
                  <a:lnTo>
                    <a:pt x="0" y="0"/>
                  </a:lnTo>
                  <a:lnTo>
                    <a:pt x="14" y="7"/>
                  </a:lnTo>
                  <a:lnTo>
                    <a:pt x="27" y="16"/>
                  </a:lnTo>
                  <a:lnTo>
                    <a:pt x="36" y="25"/>
                  </a:lnTo>
                  <a:lnTo>
                    <a:pt x="43" y="33"/>
                  </a:lnTo>
                  <a:lnTo>
                    <a:pt x="50" y="44"/>
                  </a:lnTo>
                  <a:lnTo>
                    <a:pt x="59" y="55"/>
                  </a:lnTo>
                  <a:lnTo>
                    <a:pt x="71" y="65"/>
                  </a:lnTo>
                  <a:lnTo>
                    <a:pt x="85" y="74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133"/>
            <p:cNvSpPr>
              <a:spLocks/>
            </p:cNvSpPr>
            <p:nvPr/>
          </p:nvSpPr>
          <p:spPr bwMode="auto">
            <a:xfrm>
              <a:off x="4522" y="747"/>
              <a:ext cx="124" cy="255"/>
            </a:xfrm>
            <a:custGeom>
              <a:avLst/>
              <a:gdLst>
                <a:gd name="T0" fmla="*/ 217 w 302"/>
                <a:gd name="T1" fmla="*/ 0 h 623"/>
                <a:gd name="T2" fmla="*/ 224 w 302"/>
                <a:gd name="T3" fmla="*/ 41 h 623"/>
                <a:gd name="T4" fmla="*/ 217 w 302"/>
                <a:gd name="T5" fmla="*/ 79 h 623"/>
                <a:gd name="T6" fmla="*/ 209 w 302"/>
                <a:gd name="T7" fmla="*/ 118 h 623"/>
                <a:gd name="T8" fmla="*/ 207 w 302"/>
                <a:gd name="T9" fmla="*/ 159 h 623"/>
                <a:gd name="T10" fmla="*/ 219 w 302"/>
                <a:gd name="T11" fmla="*/ 160 h 623"/>
                <a:gd name="T12" fmla="*/ 232 w 302"/>
                <a:gd name="T13" fmla="*/ 157 h 623"/>
                <a:gd name="T14" fmla="*/ 244 w 302"/>
                <a:gd name="T15" fmla="*/ 148 h 623"/>
                <a:gd name="T16" fmla="*/ 254 w 302"/>
                <a:gd name="T17" fmla="*/ 139 h 623"/>
                <a:gd name="T18" fmla="*/ 267 w 302"/>
                <a:gd name="T19" fmla="*/ 132 h 623"/>
                <a:gd name="T20" fmla="*/ 279 w 302"/>
                <a:gd name="T21" fmla="*/ 127 h 623"/>
                <a:gd name="T22" fmla="*/ 290 w 302"/>
                <a:gd name="T23" fmla="*/ 129 h 623"/>
                <a:gd name="T24" fmla="*/ 302 w 302"/>
                <a:gd name="T25" fmla="*/ 138 h 623"/>
                <a:gd name="T26" fmla="*/ 302 w 302"/>
                <a:gd name="T27" fmla="*/ 152 h 623"/>
                <a:gd name="T28" fmla="*/ 297 w 302"/>
                <a:gd name="T29" fmla="*/ 164 h 623"/>
                <a:gd name="T30" fmla="*/ 290 w 302"/>
                <a:gd name="T31" fmla="*/ 176 h 623"/>
                <a:gd name="T32" fmla="*/ 279 w 302"/>
                <a:gd name="T33" fmla="*/ 189 h 623"/>
                <a:gd name="T34" fmla="*/ 267 w 302"/>
                <a:gd name="T35" fmla="*/ 199 h 623"/>
                <a:gd name="T36" fmla="*/ 254 w 302"/>
                <a:gd name="T37" fmla="*/ 210 h 623"/>
                <a:gd name="T38" fmla="*/ 242 w 302"/>
                <a:gd name="T39" fmla="*/ 219 h 623"/>
                <a:gd name="T40" fmla="*/ 232 w 302"/>
                <a:gd name="T41" fmla="*/ 228 h 623"/>
                <a:gd name="T42" fmla="*/ 209 w 302"/>
                <a:gd name="T43" fmla="*/ 263 h 623"/>
                <a:gd name="T44" fmla="*/ 184 w 302"/>
                <a:gd name="T45" fmla="*/ 298 h 623"/>
                <a:gd name="T46" fmla="*/ 159 w 302"/>
                <a:gd name="T47" fmla="*/ 333 h 623"/>
                <a:gd name="T48" fmla="*/ 138 w 302"/>
                <a:gd name="T49" fmla="*/ 370 h 623"/>
                <a:gd name="T50" fmla="*/ 115 w 302"/>
                <a:gd name="T51" fmla="*/ 406 h 623"/>
                <a:gd name="T52" fmla="*/ 97 w 302"/>
                <a:gd name="T53" fmla="*/ 445 h 623"/>
                <a:gd name="T54" fmla="*/ 82 w 302"/>
                <a:gd name="T55" fmla="*/ 483 h 623"/>
                <a:gd name="T56" fmla="*/ 69 w 302"/>
                <a:gd name="T57" fmla="*/ 524 h 623"/>
                <a:gd name="T58" fmla="*/ 182 w 302"/>
                <a:gd name="T59" fmla="*/ 596 h 623"/>
                <a:gd name="T60" fmla="*/ 180 w 302"/>
                <a:gd name="T61" fmla="*/ 605 h 623"/>
                <a:gd name="T62" fmla="*/ 177 w 302"/>
                <a:gd name="T63" fmla="*/ 616 h 623"/>
                <a:gd name="T64" fmla="*/ 170 w 302"/>
                <a:gd name="T65" fmla="*/ 623 h 623"/>
                <a:gd name="T66" fmla="*/ 157 w 302"/>
                <a:gd name="T67" fmla="*/ 621 h 623"/>
                <a:gd name="T68" fmla="*/ 140 w 302"/>
                <a:gd name="T69" fmla="*/ 614 h 623"/>
                <a:gd name="T70" fmla="*/ 122 w 302"/>
                <a:gd name="T71" fmla="*/ 603 h 623"/>
                <a:gd name="T72" fmla="*/ 105 w 302"/>
                <a:gd name="T73" fmla="*/ 593 h 623"/>
                <a:gd name="T74" fmla="*/ 87 w 302"/>
                <a:gd name="T75" fmla="*/ 584 h 623"/>
                <a:gd name="T76" fmla="*/ 69 w 302"/>
                <a:gd name="T77" fmla="*/ 573 h 623"/>
                <a:gd name="T78" fmla="*/ 52 w 302"/>
                <a:gd name="T79" fmla="*/ 566 h 623"/>
                <a:gd name="T80" fmla="*/ 32 w 302"/>
                <a:gd name="T81" fmla="*/ 563 h 623"/>
                <a:gd name="T82" fmla="*/ 11 w 302"/>
                <a:gd name="T83" fmla="*/ 563 h 623"/>
                <a:gd name="T84" fmla="*/ 0 w 302"/>
                <a:gd name="T85" fmla="*/ 538 h 623"/>
                <a:gd name="T86" fmla="*/ 16 w 302"/>
                <a:gd name="T87" fmla="*/ 492 h 623"/>
                <a:gd name="T88" fmla="*/ 36 w 302"/>
                <a:gd name="T89" fmla="*/ 446 h 623"/>
                <a:gd name="T90" fmla="*/ 57 w 302"/>
                <a:gd name="T91" fmla="*/ 404 h 623"/>
                <a:gd name="T92" fmla="*/ 82 w 302"/>
                <a:gd name="T93" fmla="*/ 360 h 623"/>
                <a:gd name="T94" fmla="*/ 106 w 302"/>
                <a:gd name="T95" fmla="*/ 319 h 623"/>
                <a:gd name="T96" fmla="*/ 133 w 302"/>
                <a:gd name="T97" fmla="*/ 277 h 623"/>
                <a:gd name="T98" fmla="*/ 157 w 302"/>
                <a:gd name="T99" fmla="*/ 236 h 623"/>
                <a:gd name="T100" fmla="*/ 182 w 302"/>
                <a:gd name="T101" fmla="*/ 194 h 623"/>
                <a:gd name="T102" fmla="*/ 175 w 302"/>
                <a:gd name="T103" fmla="*/ 168 h 623"/>
                <a:gd name="T104" fmla="*/ 173 w 302"/>
                <a:gd name="T105" fmla="*/ 141 h 623"/>
                <a:gd name="T106" fmla="*/ 173 w 302"/>
                <a:gd name="T107" fmla="*/ 116 h 623"/>
                <a:gd name="T108" fmla="*/ 179 w 302"/>
                <a:gd name="T109" fmla="*/ 90 h 623"/>
                <a:gd name="T110" fmla="*/ 186 w 302"/>
                <a:gd name="T111" fmla="*/ 65 h 623"/>
                <a:gd name="T112" fmla="*/ 194 w 302"/>
                <a:gd name="T113" fmla="*/ 42 h 623"/>
                <a:gd name="T114" fmla="*/ 205 w 302"/>
                <a:gd name="T115" fmla="*/ 19 h 623"/>
                <a:gd name="T116" fmla="*/ 217 w 302"/>
                <a:gd name="T117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2" h="623">
                  <a:moveTo>
                    <a:pt x="217" y="0"/>
                  </a:moveTo>
                  <a:lnTo>
                    <a:pt x="224" y="41"/>
                  </a:lnTo>
                  <a:lnTo>
                    <a:pt x="217" y="79"/>
                  </a:lnTo>
                  <a:lnTo>
                    <a:pt x="209" y="118"/>
                  </a:lnTo>
                  <a:lnTo>
                    <a:pt x="207" y="159"/>
                  </a:lnTo>
                  <a:lnTo>
                    <a:pt x="219" y="160"/>
                  </a:lnTo>
                  <a:lnTo>
                    <a:pt x="232" y="157"/>
                  </a:lnTo>
                  <a:lnTo>
                    <a:pt x="244" y="148"/>
                  </a:lnTo>
                  <a:lnTo>
                    <a:pt x="254" y="139"/>
                  </a:lnTo>
                  <a:lnTo>
                    <a:pt x="267" y="132"/>
                  </a:lnTo>
                  <a:lnTo>
                    <a:pt x="279" y="127"/>
                  </a:lnTo>
                  <a:lnTo>
                    <a:pt x="290" y="129"/>
                  </a:lnTo>
                  <a:lnTo>
                    <a:pt x="302" y="138"/>
                  </a:lnTo>
                  <a:lnTo>
                    <a:pt x="302" y="152"/>
                  </a:lnTo>
                  <a:lnTo>
                    <a:pt x="297" y="164"/>
                  </a:lnTo>
                  <a:lnTo>
                    <a:pt x="290" y="176"/>
                  </a:lnTo>
                  <a:lnTo>
                    <a:pt x="279" y="189"/>
                  </a:lnTo>
                  <a:lnTo>
                    <a:pt x="267" y="199"/>
                  </a:lnTo>
                  <a:lnTo>
                    <a:pt x="254" y="210"/>
                  </a:lnTo>
                  <a:lnTo>
                    <a:pt x="242" y="219"/>
                  </a:lnTo>
                  <a:lnTo>
                    <a:pt x="232" y="228"/>
                  </a:lnTo>
                  <a:lnTo>
                    <a:pt x="209" y="263"/>
                  </a:lnTo>
                  <a:lnTo>
                    <a:pt x="184" y="298"/>
                  </a:lnTo>
                  <a:lnTo>
                    <a:pt x="159" y="333"/>
                  </a:lnTo>
                  <a:lnTo>
                    <a:pt x="138" y="370"/>
                  </a:lnTo>
                  <a:lnTo>
                    <a:pt x="115" y="406"/>
                  </a:lnTo>
                  <a:lnTo>
                    <a:pt x="97" y="445"/>
                  </a:lnTo>
                  <a:lnTo>
                    <a:pt x="82" y="483"/>
                  </a:lnTo>
                  <a:lnTo>
                    <a:pt x="69" y="524"/>
                  </a:lnTo>
                  <a:lnTo>
                    <a:pt x="182" y="596"/>
                  </a:lnTo>
                  <a:lnTo>
                    <a:pt x="180" y="605"/>
                  </a:lnTo>
                  <a:lnTo>
                    <a:pt x="177" y="616"/>
                  </a:lnTo>
                  <a:lnTo>
                    <a:pt x="170" y="623"/>
                  </a:lnTo>
                  <a:lnTo>
                    <a:pt x="157" y="621"/>
                  </a:lnTo>
                  <a:lnTo>
                    <a:pt x="140" y="614"/>
                  </a:lnTo>
                  <a:lnTo>
                    <a:pt x="122" y="603"/>
                  </a:lnTo>
                  <a:lnTo>
                    <a:pt x="105" y="593"/>
                  </a:lnTo>
                  <a:lnTo>
                    <a:pt x="87" y="584"/>
                  </a:lnTo>
                  <a:lnTo>
                    <a:pt x="69" y="573"/>
                  </a:lnTo>
                  <a:lnTo>
                    <a:pt x="52" y="566"/>
                  </a:lnTo>
                  <a:lnTo>
                    <a:pt x="32" y="563"/>
                  </a:lnTo>
                  <a:lnTo>
                    <a:pt x="11" y="563"/>
                  </a:lnTo>
                  <a:lnTo>
                    <a:pt x="0" y="538"/>
                  </a:lnTo>
                  <a:lnTo>
                    <a:pt x="16" y="492"/>
                  </a:lnTo>
                  <a:lnTo>
                    <a:pt x="36" y="446"/>
                  </a:lnTo>
                  <a:lnTo>
                    <a:pt x="57" y="404"/>
                  </a:lnTo>
                  <a:lnTo>
                    <a:pt x="82" y="360"/>
                  </a:lnTo>
                  <a:lnTo>
                    <a:pt x="106" y="319"/>
                  </a:lnTo>
                  <a:lnTo>
                    <a:pt x="133" y="277"/>
                  </a:lnTo>
                  <a:lnTo>
                    <a:pt x="157" y="236"/>
                  </a:lnTo>
                  <a:lnTo>
                    <a:pt x="182" y="194"/>
                  </a:lnTo>
                  <a:lnTo>
                    <a:pt x="175" y="168"/>
                  </a:lnTo>
                  <a:lnTo>
                    <a:pt x="173" y="141"/>
                  </a:lnTo>
                  <a:lnTo>
                    <a:pt x="173" y="116"/>
                  </a:lnTo>
                  <a:lnTo>
                    <a:pt x="179" y="90"/>
                  </a:lnTo>
                  <a:lnTo>
                    <a:pt x="186" y="65"/>
                  </a:lnTo>
                  <a:lnTo>
                    <a:pt x="194" y="42"/>
                  </a:lnTo>
                  <a:lnTo>
                    <a:pt x="205" y="19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134"/>
            <p:cNvSpPr>
              <a:spLocks/>
            </p:cNvSpPr>
            <p:nvPr/>
          </p:nvSpPr>
          <p:spPr bwMode="auto">
            <a:xfrm>
              <a:off x="4115" y="822"/>
              <a:ext cx="5" cy="6"/>
            </a:xfrm>
            <a:custGeom>
              <a:avLst/>
              <a:gdLst>
                <a:gd name="T0" fmla="*/ 14 w 14"/>
                <a:gd name="T1" fmla="*/ 4 h 15"/>
                <a:gd name="T2" fmla="*/ 12 w 14"/>
                <a:gd name="T3" fmla="*/ 7 h 15"/>
                <a:gd name="T4" fmla="*/ 9 w 14"/>
                <a:gd name="T5" fmla="*/ 11 h 15"/>
                <a:gd name="T6" fmla="*/ 5 w 14"/>
                <a:gd name="T7" fmla="*/ 15 h 15"/>
                <a:gd name="T8" fmla="*/ 0 w 14"/>
                <a:gd name="T9" fmla="*/ 15 h 15"/>
                <a:gd name="T10" fmla="*/ 11 w 14"/>
                <a:gd name="T11" fmla="*/ 0 h 15"/>
                <a:gd name="T12" fmla="*/ 14 w 14"/>
                <a:gd name="T13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5">
                  <a:moveTo>
                    <a:pt x="14" y="4"/>
                  </a:moveTo>
                  <a:lnTo>
                    <a:pt x="12" y="7"/>
                  </a:lnTo>
                  <a:lnTo>
                    <a:pt x="9" y="11"/>
                  </a:lnTo>
                  <a:lnTo>
                    <a:pt x="5" y="15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135"/>
            <p:cNvSpPr>
              <a:spLocks/>
            </p:cNvSpPr>
            <p:nvPr/>
          </p:nvSpPr>
          <p:spPr bwMode="auto">
            <a:xfrm>
              <a:off x="4029" y="842"/>
              <a:ext cx="475" cy="200"/>
            </a:xfrm>
            <a:custGeom>
              <a:avLst/>
              <a:gdLst>
                <a:gd name="T0" fmla="*/ 78 w 1162"/>
                <a:gd name="T1" fmla="*/ 53 h 489"/>
                <a:gd name="T2" fmla="*/ 78 w 1162"/>
                <a:gd name="T3" fmla="*/ 166 h 489"/>
                <a:gd name="T4" fmla="*/ 99 w 1162"/>
                <a:gd name="T5" fmla="*/ 192 h 489"/>
                <a:gd name="T6" fmla="*/ 125 w 1162"/>
                <a:gd name="T7" fmla="*/ 196 h 489"/>
                <a:gd name="T8" fmla="*/ 146 w 1162"/>
                <a:gd name="T9" fmla="*/ 206 h 489"/>
                <a:gd name="T10" fmla="*/ 162 w 1162"/>
                <a:gd name="T11" fmla="*/ 224 h 489"/>
                <a:gd name="T12" fmla="*/ 226 w 1162"/>
                <a:gd name="T13" fmla="*/ 235 h 489"/>
                <a:gd name="T14" fmla="*/ 346 w 1162"/>
                <a:gd name="T15" fmla="*/ 233 h 489"/>
                <a:gd name="T16" fmla="*/ 469 w 1162"/>
                <a:gd name="T17" fmla="*/ 233 h 489"/>
                <a:gd name="T18" fmla="*/ 594 w 1162"/>
                <a:gd name="T19" fmla="*/ 233 h 489"/>
                <a:gd name="T20" fmla="*/ 720 w 1162"/>
                <a:gd name="T21" fmla="*/ 235 h 489"/>
                <a:gd name="T22" fmla="*/ 845 w 1162"/>
                <a:gd name="T23" fmla="*/ 238 h 489"/>
                <a:gd name="T24" fmla="*/ 972 w 1162"/>
                <a:gd name="T25" fmla="*/ 245 h 489"/>
                <a:gd name="T26" fmla="*/ 1095 w 1162"/>
                <a:gd name="T27" fmla="*/ 252 h 489"/>
                <a:gd name="T28" fmla="*/ 1157 w 1162"/>
                <a:gd name="T29" fmla="*/ 259 h 489"/>
                <a:gd name="T30" fmla="*/ 1161 w 1162"/>
                <a:gd name="T31" fmla="*/ 265 h 489"/>
                <a:gd name="T32" fmla="*/ 1109 w 1162"/>
                <a:gd name="T33" fmla="*/ 282 h 489"/>
                <a:gd name="T34" fmla="*/ 991 w 1162"/>
                <a:gd name="T35" fmla="*/ 286 h 489"/>
                <a:gd name="T36" fmla="*/ 873 w 1162"/>
                <a:gd name="T37" fmla="*/ 288 h 489"/>
                <a:gd name="T38" fmla="*/ 755 w 1162"/>
                <a:gd name="T39" fmla="*/ 286 h 489"/>
                <a:gd name="T40" fmla="*/ 639 w 1162"/>
                <a:gd name="T41" fmla="*/ 284 h 489"/>
                <a:gd name="T42" fmla="*/ 522 w 1162"/>
                <a:gd name="T43" fmla="*/ 281 h 489"/>
                <a:gd name="T44" fmla="*/ 406 w 1162"/>
                <a:gd name="T45" fmla="*/ 277 h 489"/>
                <a:gd name="T46" fmla="*/ 289 w 1162"/>
                <a:gd name="T47" fmla="*/ 275 h 489"/>
                <a:gd name="T48" fmla="*/ 171 w 1162"/>
                <a:gd name="T49" fmla="*/ 275 h 489"/>
                <a:gd name="T50" fmla="*/ 131 w 1162"/>
                <a:gd name="T51" fmla="*/ 323 h 489"/>
                <a:gd name="T52" fmla="*/ 127 w 1162"/>
                <a:gd name="T53" fmla="*/ 378 h 489"/>
                <a:gd name="T54" fmla="*/ 132 w 1162"/>
                <a:gd name="T55" fmla="*/ 436 h 489"/>
                <a:gd name="T56" fmla="*/ 122 w 1162"/>
                <a:gd name="T57" fmla="*/ 489 h 489"/>
                <a:gd name="T58" fmla="*/ 94 w 1162"/>
                <a:gd name="T59" fmla="*/ 485 h 489"/>
                <a:gd name="T60" fmla="*/ 71 w 1162"/>
                <a:gd name="T61" fmla="*/ 475 h 489"/>
                <a:gd name="T62" fmla="*/ 51 w 1162"/>
                <a:gd name="T63" fmla="*/ 457 h 489"/>
                <a:gd name="T64" fmla="*/ 37 w 1162"/>
                <a:gd name="T65" fmla="*/ 434 h 489"/>
                <a:gd name="T66" fmla="*/ 39 w 1162"/>
                <a:gd name="T67" fmla="*/ 383 h 489"/>
                <a:gd name="T68" fmla="*/ 18 w 1162"/>
                <a:gd name="T69" fmla="*/ 335 h 489"/>
                <a:gd name="T70" fmla="*/ 0 w 1162"/>
                <a:gd name="T71" fmla="*/ 288 h 489"/>
                <a:gd name="T72" fmla="*/ 14 w 1162"/>
                <a:gd name="T73" fmla="*/ 236 h 489"/>
                <a:gd name="T74" fmla="*/ 27 w 1162"/>
                <a:gd name="T75" fmla="*/ 254 h 489"/>
                <a:gd name="T76" fmla="*/ 28 w 1162"/>
                <a:gd name="T77" fmla="*/ 281 h 489"/>
                <a:gd name="T78" fmla="*/ 34 w 1162"/>
                <a:gd name="T79" fmla="*/ 307 h 489"/>
                <a:gd name="T80" fmla="*/ 62 w 1162"/>
                <a:gd name="T81" fmla="*/ 321 h 489"/>
                <a:gd name="T82" fmla="*/ 67 w 1162"/>
                <a:gd name="T83" fmla="*/ 388 h 489"/>
                <a:gd name="T84" fmla="*/ 94 w 1162"/>
                <a:gd name="T85" fmla="*/ 445 h 489"/>
                <a:gd name="T86" fmla="*/ 95 w 1162"/>
                <a:gd name="T87" fmla="*/ 397 h 489"/>
                <a:gd name="T88" fmla="*/ 85 w 1162"/>
                <a:gd name="T89" fmla="*/ 351 h 489"/>
                <a:gd name="T90" fmla="*/ 85 w 1162"/>
                <a:gd name="T91" fmla="*/ 309 h 489"/>
                <a:gd name="T92" fmla="*/ 125 w 1162"/>
                <a:gd name="T93" fmla="*/ 275 h 489"/>
                <a:gd name="T94" fmla="*/ 127 w 1162"/>
                <a:gd name="T95" fmla="*/ 242 h 489"/>
                <a:gd name="T96" fmla="*/ 101 w 1162"/>
                <a:gd name="T97" fmla="*/ 219 h 489"/>
                <a:gd name="T98" fmla="*/ 46 w 1162"/>
                <a:gd name="T99" fmla="*/ 191 h 489"/>
                <a:gd name="T100" fmla="*/ 62 w 1162"/>
                <a:gd name="T101" fmla="*/ 60 h 489"/>
                <a:gd name="T102" fmla="*/ 62 w 1162"/>
                <a:gd name="T103" fmla="*/ 5 h 489"/>
                <a:gd name="T104" fmla="*/ 79 w 1162"/>
                <a:gd name="T105" fmla="*/ 4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2" h="489">
                  <a:moveTo>
                    <a:pt x="85" y="14"/>
                  </a:moveTo>
                  <a:lnTo>
                    <a:pt x="78" y="53"/>
                  </a:lnTo>
                  <a:lnTo>
                    <a:pt x="76" y="111"/>
                  </a:lnTo>
                  <a:lnTo>
                    <a:pt x="78" y="166"/>
                  </a:lnTo>
                  <a:lnTo>
                    <a:pt x="85" y="194"/>
                  </a:lnTo>
                  <a:lnTo>
                    <a:pt x="99" y="192"/>
                  </a:lnTo>
                  <a:lnTo>
                    <a:pt x="111" y="192"/>
                  </a:lnTo>
                  <a:lnTo>
                    <a:pt x="125" y="196"/>
                  </a:lnTo>
                  <a:lnTo>
                    <a:pt x="136" y="199"/>
                  </a:lnTo>
                  <a:lnTo>
                    <a:pt x="146" y="206"/>
                  </a:lnTo>
                  <a:lnTo>
                    <a:pt x="155" y="214"/>
                  </a:lnTo>
                  <a:lnTo>
                    <a:pt x="162" y="224"/>
                  </a:lnTo>
                  <a:lnTo>
                    <a:pt x="168" y="236"/>
                  </a:lnTo>
                  <a:lnTo>
                    <a:pt x="226" y="235"/>
                  </a:lnTo>
                  <a:lnTo>
                    <a:pt x="286" y="235"/>
                  </a:lnTo>
                  <a:lnTo>
                    <a:pt x="346" y="233"/>
                  </a:lnTo>
                  <a:lnTo>
                    <a:pt x="407" y="233"/>
                  </a:lnTo>
                  <a:lnTo>
                    <a:pt x="469" y="233"/>
                  </a:lnTo>
                  <a:lnTo>
                    <a:pt x="531" y="233"/>
                  </a:lnTo>
                  <a:lnTo>
                    <a:pt x="594" y="233"/>
                  </a:lnTo>
                  <a:lnTo>
                    <a:pt x="656" y="233"/>
                  </a:lnTo>
                  <a:lnTo>
                    <a:pt x="720" y="235"/>
                  </a:lnTo>
                  <a:lnTo>
                    <a:pt x="783" y="236"/>
                  </a:lnTo>
                  <a:lnTo>
                    <a:pt x="845" y="238"/>
                  </a:lnTo>
                  <a:lnTo>
                    <a:pt x="908" y="242"/>
                  </a:lnTo>
                  <a:lnTo>
                    <a:pt x="972" y="245"/>
                  </a:lnTo>
                  <a:lnTo>
                    <a:pt x="1034" y="249"/>
                  </a:lnTo>
                  <a:lnTo>
                    <a:pt x="1095" y="252"/>
                  </a:lnTo>
                  <a:lnTo>
                    <a:pt x="1157" y="258"/>
                  </a:lnTo>
                  <a:lnTo>
                    <a:pt x="1157" y="259"/>
                  </a:lnTo>
                  <a:lnTo>
                    <a:pt x="1159" y="263"/>
                  </a:lnTo>
                  <a:lnTo>
                    <a:pt x="1161" y="265"/>
                  </a:lnTo>
                  <a:lnTo>
                    <a:pt x="1162" y="268"/>
                  </a:lnTo>
                  <a:lnTo>
                    <a:pt x="1109" y="282"/>
                  </a:lnTo>
                  <a:lnTo>
                    <a:pt x="1049" y="284"/>
                  </a:lnTo>
                  <a:lnTo>
                    <a:pt x="991" y="286"/>
                  </a:lnTo>
                  <a:lnTo>
                    <a:pt x="931" y="288"/>
                  </a:lnTo>
                  <a:lnTo>
                    <a:pt x="873" y="288"/>
                  </a:lnTo>
                  <a:lnTo>
                    <a:pt x="813" y="288"/>
                  </a:lnTo>
                  <a:lnTo>
                    <a:pt x="755" y="286"/>
                  </a:lnTo>
                  <a:lnTo>
                    <a:pt x="697" y="284"/>
                  </a:lnTo>
                  <a:lnTo>
                    <a:pt x="639" y="284"/>
                  </a:lnTo>
                  <a:lnTo>
                    <a:pt x="580" y="282"/>
                  </a:lnTo>
                  <a:lnTo>
                    <a:pt x="522" y="281"/>
                  </a:lnTo>
                  <a:lnTo>
                    <a:pt x="464" y="279"/>
                  </a:lnTo>
                  <a:lnTo>
                    <a:pt x="406" y="277"/>
                  </a:lnTo>
                  <a:lnTo>
                    <a:pt x="348" y="275"/>
                  </a:lnTo>
                  <a:lnTo>
                    <a:pt x="289" y="275"/>
                  </a:lnTo>
                  <a:lnTo>
                    <a:pt x="229" y="275"/>
                  </a:lnTo>
                  <a:lnTo>
                    <a:pt x="171" y="275"/>
                  </a:lnTo>
                  <a:lnTo>
                    <a:pt x="145" y="298"/>
                  </a:lnTo>
                  <a:lnTo>
                    <a:pt x="131" y="323"/>
                  </a:lnTo>
                  <a:lnTo>
                    <a:pt x="127" y="349"/>
                  </a:lnTo>
                  <a:lnTo>
                    <a:pt x="127" y="378"/>
                  </a:lnTo>
                  <a:lnTo>
                    <a:pt x="131" y="406"/>
                  </a:lnTo>
                  <a:lnTo>
                    <a:pt x="132" y="436"/>
                  </a:lnTo>
                  <a:lnTo>
                    <a:pt x="131" y="462"/>
                  </a:lnTo>
                  <a:lnTo>
                    <a:pt x="122" y="489"/>
                  </a:lnTo>
                  <a:lnTo>
                    <a:pt x="108" y="489"/>
                  </a:lnTo>
                  <a:lnTo>
                    <a:pt x="94" y="485"/>
                  </a:lnTo>
                  <a:lnTo>
                    <a:pt x="81" y="482"/>
                  </a:lnTo>
                  <a:lnTo>
                    <a:pt x="71" y="475"/>
                  </a:lnTo>
                  <a:lnTo>
                    <a:pt x="62" y="466"/>
                  </a:lnTo>
                  <a:lnTo>
                    <a:pt x="51" y="457"/>
                  </a:lnTo>
                  <a:lnTo>
                    <a:pt x="44" y="446"/>
                  </a:lnTo>
                  <a:lnTo>
                    <a:pt x="37" y="434"/>
                  </a:lnTo>
                  <a:lnTo>
                    <a:pt x="42" y="408"/>
                  </a:lnTo>
                  <a:lnTo>
                    <a:pt x="39" y="383"/>
                  </a:lnTo>
                  <a:lnTo>
                    <a:pt x="30" y="358"/>
                  </a:lnTo>
                  <a:lnTo>
                    <a:pt x="18" y="335"/>
                  </a:lnTo>
                  <a:lnTo>
                    <a:pt x="7" y="312"/>
                  </a:lnTo>
                  <a:lnTo>
                    <a:pt x="0" y="288"/>
                  </a:lnTo>
                  <a:lnTo>
                    <a:pt x="2" y="263"/>
                  </a:lnTo>
                  <a:lnTo>
                    <a:pt x="14" y="236"/>
                  </a:lnTo>
                  <a:lnTo>
                    <a:pt x="23" y="244"/>
                  </a:lnTo>
                  <a:lnTo>
                    <a:pt x="27" y="254"/>
                  </a:lnTo>
                  <a:lnTo>
                    <a:pt x="28" y="266"/>
                  </a:lnTo>
                  <a:lnTo>
                    <a:pt x="28" y="281"/>
                  </a:lnTo>
                  <a:lnTo>
                    <a:pt x="30" y="295"/>
                  </a:lnTo>
                  <a:lnTo>
                    <a:pt x="34" y="307"/>
                  </a:lnTo>
                  <a:lnTo>
                    <a:pt x="44" y="316"/>
                  </a:lnTo>
                  <a:lnTo>
                    <a:pt x="62" y="321"/>
                  </a:lnTo>
                  <a:lnTo>
                    <a:pt x="69" y="353"/>
                  </a:lnTo>
                  <a:lnTo>
                    <a:pt x="67" y="388"/>
                  </a:lnTo>
                  <a:lnTo>
                    <a:pt x="72" y="422"/>
                  </a:lnTo>
                  <a:lnTo>
                    <a:pt x="94" y="445"/>
                  </a:lnTo>
                  <a:lnTo>
                    <a:pt x="99" y="422"/>
                  </a:lnTo>
                  <a:lnTo>
                    <a:pt x="95" y="397"/>
                  </a:lnTo>
                  <a:lnTo>
                    <a:pt x="90" y="374"/>
                  </a:lnTo>
                  <a:lnTo>
                    <a:pt x="85" y="351"/>
                  </a:lnTo>
                  <a:lnTo>
                    <a:pt x="81" y="328"/>
                  </a:lnTo>
                  <a:lnTo>
                    <a:pt x="85" y="309"/>
                  </a:lnTo>
                  <a:lnTo>
                    <a:pt x="99" y="291"/>
                  </a:lnTo>
                  <a:lnTo>
                    <a:pt x="125" y="275"/>
                  </a:lnTo>
                  <a:lnTo>
                    <a:pt x="129" y="259"/>
                  </a:lnTo>
                  <a:lnTo>
                    <a:pt x="127" y="242"/>
                  </a:lnTo>
                  <a:lnTo>
                    <a:pt x="118" y="228"/>
                  </a:lnTo>
                  <a:lnTo>
                    <a:pt x="101" y="219"/>
                  </a:lnTo>
                  <a:lnTo>
                    <a:pt x="37" y="233"/>
                  </a:lnTo>
                  <a:lnTo>
                    <a:pt x="46" y="191"/>
                  </a:lnTo>
                  <a:lnTo>
                    <a:pt x="57" y="125"/>
                  </a:lnTo>
                  <a:lnTo>
                    <a:pt x="62" y="60"/>
                  </a:lnTo>
                  <a:lnTo>
                    <a:pt x="57" y="14"/>
                  </a:lnTo>
                  <a:lnTo>
                    <a:pt x="62" y="5"/>
                  </a:lnTo>
                  <a:lnTo>
                    <a:pt x="71" y="0"/>
                  </a:lnTo>
                  <a:lnTo>
                    <a:pt x="79" y="4"/>
                  </a:lnTo>
                  <a:lnTo>
                    <a:pt x="8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136"/>
            <p:cNvSpPr>
              <a:spLocks/>
            </p:cNvSpPr>
            <p:nvPr/>
          </p:nvSpPr>
          <p:spPr bwMode="auto">
            <a:xfrm>
              <a:off x="3891" y="922"/>
              <a:ext cx="135" cy="27"/>
            </a:xfrm>
            <a:custGeom>
              <a:avLst/>
              <a:gdLst>
                <a:gd name="T0" fmla="*/ 330 w 330"/>
                <a:gd name="T1" fmla="*/ 28 h 63"/>
                <a:gd name="T2" fmla="*/ 275 w 330"/>
                <a:gd name="T3" fmla="*/ 63 h 63"/>
                <a:gd name="T4" fmla="*/ 25 w 330"/>
                <a:gd name="T5" fmla="*/ 53 h 63"/>
                <a:gd name="T6" fmla="*/ 11 w 330"/>
                <a:gd name="T7" fmla="*/ 44 h 63"/>
                <a:gd name="T8" fmla="*/ 2 w 330"/>
                <a:gd name="T9" fmla="*/ 30 h 63"/>
                <a:gd name="T10" fmla="*/ 0 w 330"/>
                <a:gd name="T11" fmla="*/ 14 h 63"/>
                <a:gd name="T12" fmla="*/ 11 w 330"/>
                <a:gd name="T13" fmla="*/ 0 h 63"/>
                <a:gd name="T14" fmla="*/ 30 w 330"/>
                <a:gd name="T15" fmla="*/ 0 h 63"/>
                <a:gd name="T16" fmla="*/ 51 w 330"/>
                <a:gd name="T17" fmla="*/ 0 h 63"/>
                <a:gd name="T18" fmla="*/ 72 w 330"/>
                <a:gd name="T19" fmla="*/ 0 h 63"/>
                <a:gd name="T20" fmla="*/ 92 w 330"/>
                <a:gd name="T21" fmla="*/ 0 h 63"/>
                <a:gd name="T22" fmla="*/ 113 w 330"/>
                <a:gd name="T23" fmla="*/ 0 h 63"/>
                <a:gd name="T24" fmla="*/ 134 w 330"/>
                <a:gd name="T25" fmla="*/ 0 h 63"/>
                <a:gd name="T26" fmla="*/ 153 w 330"/>
                <a:gd name="T27" fmla="*/ 0 h 63"/>
                <a:gd name="T28" fmla="*/ 175 w 330"/>
                <a:gd name="T29" fmla="*/ 0 h 63"/>
                <a:gd name="T30" fmla="*/ 194 w 330"/>
                <a:gd name="T31" fmla="*/ 1 h 63"/>
                <a:gd name="T32" fmla="*/ 215 w 330"/>
                <a:gd name="T33" fmla="*/ 3 h 63"/>
                <a:gd name="T34" fmla="*/ 235 w 330"/>
                <a:gd name="T35" fmla="*/ 5 h 63"/>
                <a:gd name="T36" fmla="*/ 254 w 330"/>
                <a:gd name="T37" fmla="*/ 7 h 63"/>
                <a:gd name="T38" fmla="*/ 273 w 330"/>
                <a:gd name="T39" fmla="*/ 10 h 63"/>
                <a:gd name="T40" fmla="*/ 293 w 330"/>
                <a:gd name="T41" fmla="*/ 16 h 63"/>
                <a:gd name="T42" fmla="*/ 312 w 330"/>
                <a:gd name="T43" fmla="*/ 21 h 63"/>
                <a:gd name="T44" fmla="*/ 330 w 330"/>
                <a:gd name="T45" fmla="*/ 2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0" h="63">
                  <a:moveTo>
                    <a:pt x="330" y="28"/>
                  </a:moveTo>
                  <a:lnTo>
                    <a:pt x="275" y="63"/>
                  </a:lnTo>
                  <a:lnTo>
                    <a:pt x="25" y="53"/>
                  </a:lnTo>
                  <a:lnTo>
                    <a:pt x="11" y="44"/>
                  </a:lnTo>
                  <a:lnTo>
                    <a:pt x="2" y="30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51" y="0"/>
                  </a:lnTo>
                  <a:lnTo>
                    <a:pt x="72" y="0"/>
                  </a:lnTo>
                  <a:lnTo>
                    <a:pt x="92" y="0"/>
                  </a:lnTo>
                  <a:lnTo>
                    <a:pt x="113" y="0"/>
                  </a:lnTo>
                  <a:lnTo>
                    <a:pt x="134" y="0"/>
                  </a:lnTo>
                  <a:lnTo>
                    <a:pt x="153" y="0"/>
                  </a:lnTo>
                  <a:lnTo>
                    <a:pt x="175" y="0"/>
                  </a:lnTo>
                  <a:lnTo>
                    <a:pt x="194" y="1"/>
                  </a:lnTo>
                  <a:lnTo>
                    <a:pt x="215" y="3"/>
                  </a:lnTo>
                  <a:lnTo>
                    <a:pt x="235" y="5"/>
                  </a:lnTo>
                  <a:lnTo>
                    <a:pt x="254" y="7"/>
                  </a:lnTo>
                  <a:lnTo>
                    <a:pt x="273" y="10"/>
                  </a:lnTo>
                  <a:lnTo>
                    <a:pt x="293" y="16"/>
                  </a:lnTo>
                  <a:lnTo>
                    <a:pt x="312" y="21"/>
                  </a:lnTo>
                  <a:lnTo>
                    <a:pt x="33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137"/>
            <p:cNvSpPr>
              <a:spLocks/>
            </p:cNvSpPr>
            <p:nvPr/>
          </p:nvSpPr>
          <p:spPr bwMode="auto">
            <a:xfrm>
              <a:off x="3986" y="969"/>
              <a:ext cx="616" cy="136"/>
            </a:xfrm>
            <a:custGeom>
              <a:avLst/>
              <a:gdLst>
                <a:gd name="T0" fmla="*/ 1072 w 1506"/>
                <a:gd name="T1" fmla="*/ 28 h 333"/>
                <a:gd name="T2" fmla="*/ 771 w 1506"/>
                <a:gd name="T3" fmla="*/ 54 h 333"/>
                <a:gd name="T4" fmla="*/ 637 w 1506"/>
                <a:gd name="T5" fmla="*/ 185 h 333"/>
                <a:gd name="T6" fmla="*/ 637 w 1506"/>
                <a:gd name="T7" fmla="*/ 262 h 333"/>
                <a:gd name="T8" fmla="*/ 825 w 1506"/>
                <a:gd name="T9" fmla="*/ 273 h 333"/>
                <a:gd name="T10" fmla="*/ 1009 w 1506"/>
                <a:gd name="T11" fmla="*/ 282 h 333"/>
                <a:gd name="T12" fmla="*/ 1164 w 1506"/>
                <a:gd name="T13" fmla="*/ 269 h 333"/>
                <a:gd name="T14" fmla="*/ 1245 w 1506"/>
                <a:gd name="T15" fmla="*/ 215 h 333"/>
                <a:gd name="T16" fmla="*/ 1210 w 1506"/>
                <a:gd name="T17" fmla="*/ 172 h 333"/>
                <a:gd name="T18" fmla="*/ 1132 w 1506"/>
                <a:gd name="T19" fmla="*/ 123 h 333"/>
                <a:gd name="T20" fmla="*/ 1247 w 1506"/>
                <a:gd name="T21" fmla="*/ 75 h 333"/>
                <a:gd name="T22" fmla="*/ 1332 w 1506"/>
                <a:gd name="T23" fmla="*/ 45 h 333"/>
                <a:gd name="T24" fmla="*/ 1362 w 1506"/>
                <a:gd name="T25" fmla="*/ 49 h 333"/>
                <a:gd name="T26" fmla="*/ 1295 w 1506"/>
                <a:gd name="T27" fmla="*/ 84 h 333"/>
                <a:gd name="T28" fmla="*/ 1175 w 1506"/>
                <a:gd name="T29" fmla="*/ 137 h 333"/>
                <a:gd name="T30" fmla="*/ 1268 w 1506"/>
                <a:gd name="T31" fmla="*/ 141 h 333"/>
                <a:gd name="T32" fmla="*/ 1309 w 1506"/>
                <a:gd name="T33" fmla="*/ 192 h 333"/>
                <a:gd name="T34" fmla="*/ 1332 w 1506"/>
                <a:gd name="T35" fmla="*/ 195 h 333"/>
                <a:gd name="T36" fmla="*/ 1369 w 1506"/>
                <a:gd name="T37" fmla="*/ 202 h 333"/>
                <a:gd name="T38" fmla="*/ 1390 w 1506"/>
                <a:gd name="T39" fmla="*/ 238 h 333"/>
                <a:gd name="T40" fmla="*/ 1427 w 1506"/>
                <a:gd name="T41" fmla="*/ 213 h 333"/>
                <a:gd name="T42" fmla="*/ 1466 w 1506"/>
                <a:gd name="T43" fmla="*/ 116 h 333"/>
                <a:gd name="T44" fmla="*/ 1462 w 1506"/>
                <a:gd name="T45" fmla="*/ 197 h 333"/>
                <a:gd name="T46" fmla="*/ 1376 w 1506"/>
                <a:gd name="T47" fmla="*/ 285 h 333"/>
                <a:gd name="T48" fmla="*/ 1346 w 1506"/>
                <a:gd name="T49" fmla="*/ 314 h 333"/>
                <a:gd name="T50" fmla="*/ 1295 w 1506"/>
                <a:gd name="T51" fmla="*/ 278 h 333"/>
                <a:gd name="T52" fmla="*/ 1233 w 1506"/>
                <a:gd name="T53" fmla="*/ 324 h 333"/>
                <a:gd name="T54" fmla="*/ 1139 w 1506"/>
                <a:gd name="T55" fmla="*/ 317 h 333"/>
                <a:gd name="T56" fmla="*/ 1030 w 1506"/>
                <a:gd name="T57" fmla="*/ 315 h 333"/>
                <a:gd name="T58" fmla="*/ 919 w 1506"/>
                <a:gd name="T59" fmla="*/ 321 h 333"/>
                <a:gd name="T60" fmla="*/ 781 w 1506"/>
                <a:gd name="T61" fmla="*/ 312 h 333"/>
                <a:gd name="T62" fmla="*/ 609 w 1506"/>
                <a:gd name="T63" fmla="*/ 308 h 333"/>
                <a:gd name="T64" fmla="*/ 437 w 1506"/>
                <a:gd name="T65" fmla="*/ 301 h 333"/>
                <a:gd name="T66" fmla="*/ 286 w 1506"/>
                <a:gd name="T67" fmla="*/ 287 h 333"/>
                <a:gd name="T68" fmla="*/ 196 w 1506"/>
                <a:gd name="T69" fmla="*/ 284 h 333"/>
                <a:gd name="T70" fmla="*/ 102 w 1506"/>
                <a:gd name="T71" fmla="*/ 269 h 333"/>
                <a:gd name="T72" fmla="*/ 9 w 1506"/>
                <a:gd name="T73" fmla="*/ 266 h 333"/>
                <a:gd name="T74" fmla="*/ 19 w 1506"/>
                <a:gd name="T75" fmla="*/ 213 h 333"/>
                <a:gd name="T76" fmla="*/ 102 w 1506"/>
                <a:gd name="T77" fmla="*/ 176 h 333"/>
                <a:gd name="T78" fmla="*/ 111 w 1506"/>
                <a:gd name="T79" fmla="*/ 192 h 333"/>
                <a:gd name="T80" fmla="*/ 58 w 1506"/>
                <a:gd name="T81" fmla="*/ 227 h 333"/>
                <a:gd name="T82" fmla="*/ 198 w 1506"/>
                <a:gd name="T83" fmla="*/ 247 h 333"/>
                <a:gd name="T84" fmla="*/ 342 w 1506"/>
                <a:gd name="T85" fmla="*/ 255 h 333"/>
                <a:gd name="T86" fmla="*/ 476 w 1506"/>
                <a:gd name="T87" fmla="*/ 255 h 333"/>
                <a:gd name="T88" fmla="*/ 609 w 1506"/>
                <a:gd name="T89" fmla="*/ 164 h 333"/>
                <a:gd name="T90" fmla="*/ 697 w 1506"/>
                <a:gd name="T91" fmla="*/ 54 h 333"/>
                <a:gd name="T92" fmla="*/ 536 w 1506"/>
                <a:gd name="T93" fmla="*/ 58 h 333"/>
                <a:gd name="T94" fmla="*/ 436 w 1506"/>
                <a:gd name="T95" fmla="*/ 68 h 333"/>
                <a:gd name="T96" fmla="*/ 517 w 1506"/>
                <a:gd name="T97" fmla="*/ 24 h 333"/>
                <a:gd name="T98" fmla="*/ 737 w 1506"/>
                <a:gd name="T99" fmla="*/ 14 h 333"/>
                <a:gd name="T100" fmla="*/ 958 w 1506"/>
                <a:gd name="T101" fmla="*/ 1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6" h="333">
                  <a:moveTo>
                    <a:pt x="1132" y="0"/>
                  </a:moveTo>
                  <a:lnTo>
                    <a:pt x="1118" y="8"/>
                  </a:lnTo>
                  <a:lnTo>
                    <a:pt x="1104" y="15"/>
                  </a:lnTo>
                  <a:lnTo>
                    <a:pt x="1088" y="22"/>
                  </a:lnTo>
                  <a:lnTo>
                    <a:pt x="1072" y="28"/>
                  </a:lnTo>
                  <a:lnTo>
                    <a:pt x="1055" y="31"/>
                  </a:lnTo>
                  <a:lnTo>
                    <a:pt x="1035" y="37"/>
                  </a:lnTo>
                  <a:lnTo>
                    <a:pt x="1018" y="40"/>
                  </a:lnTo>
                  <a:lnTo>
                    <a:pt x="998" y="45"/>
                  </a:lnTo>
                  <a:lnTo>
                    <a:pt x="771" y="54"/>
                  </a:lnTo>
                  <a:lnTo>
                    <a:pt x="748" y="84"/>
                  </a:lnTo>
                  <a:lnTo>
                    <a:pt x="723" y="111"/>
                  </a:lnTo>
                  <a:lnTo>
                    <a:pt x="695" y="137"/>
                  </a:lnTo>
                  <a:lnTo>
                    <a:pt x="667" y="160"/>
                  </a:lnTo>
                  <a:lnTo>
                    <a:pt x="637" y="185"/>
                  </a:lnTo>
                  <a:lnTo>
                    <a:pt x="609" y="208"/>
                  </a:lnTo>
                  <a:lnTo>
                    <a:pt x="582" y="231"/>
                  </a:lnTo>
                  <a:lnTo>
                    <a:pt x="559" y="255"/>
                  </a:lnTo>
                  <a:lnTo>
                    <a:pt x="598" y="259"/>
                  </a:lnTo>
                  <a:lnTo>
                    <a:pt x="637" y="262"/>
                  </a:lnTo>
                  <a:lnTo>
                    <a:pt x="676" y="264"/>
                  </a:lnTo>
                  <a:lnTo>
                    <a:pt x="713" y="268"/>
                  </a:lnTo>
                  <a:lnTo>
                    <a:pt x="751" y="269"/>
                  </a:lnTo>
                  <a:lnTo>
                    <a:pt x="788" y="271"/>
                  </a:lnTo>
                  <a:lnTo>
                    <a:pt x="825" y="273"/>
                  </a:lnTo>
                  <a:lnTo>
                    <a:pt x="862" y="275"/>
                  </a:lnTo>
                  <a:lnTo>
                    <a:pt x="898" y="278"/>
                  </a:lnTo>
                  <a:lnTo>
                    <a:pt x="935" y="278"/>
                  </a:lnTo>
                  <a:lnTo>
                    <a:pt x="972" y="280"/>
                  </a:lnTo>
                  <a:lnTo>
                    <a:pt x="1009" y="282"/>
                  </a:lnTo>
                  <a:lnTo>
                    <a:pt x="1044" y="284"/>
                  </a:lnTo>
                  <a:lnTo>
                    <a:pt x="1081" y="287"/>
                  </a:lnTo>
                  <a:lnTo>
                    <a:pt x="1118" y="289"/>
                  </a:lnTo>
                  <a:lnTo>
                    <a:pt x="1155" y="291"/>
                  </a:lnTo>
                  <a:lnTo>
                    <a:pt x="1164" y="269"/>
                  </a:lnTo>
                  <a:lnTo>
                    <a:pt x="1176" y="255"/>
                  </a:lnTo>
                  <a:lnTo>
                    <a:pt x="1192" y="243"/>
                  </a:lnTo>
                  <a:lnTo>
                    <a:pt x="1210" y="232"/>
                  </a:lnTo>
                  <a:lnTo>
                    <a:pt x="1228" y="224"/>
                  </a:lnTo>
                  <a:lnTo>
                    <a:pt x="1245" y="215"/>
                  </a:lnTo>
                  <a:lnTo>
                    <a:pt x="1261" y="202"/>
                  </a:lnTo>
                  <a:lnTo>
                    <a:pt x="1272" y="187"/>
                  </a:lnTo>
                  <a:lnTo>
                    <a:pt x="1256" y="174"/>
                  </a:lnTo>
                  <a:lnTo>
                    <a:pt x="1235" y="171"/>
                  </a:lnTo>
                  <a:lnTo>
                    <a:pt x="1210" y="172"/>
                  </a:lnTo>
                  <a:lnTo>
                    <a:pt x="1185" y="172"/>
                  </a:lnTo>
                  <a:lnTo>
                    <a:pt x="1162" y="172"/>
                  </a:lnTo>
                  <a:lnTo>
                    <a:pt x="1145" y="165"/>
                  </a:lnTo>
                  <a:lnTo>
                    <a:pt x="1134" y="151"/>
                  </a:lnTo>
                  <a:lnTo>
                    <a:pt x="1132" y="123"/>
                  </a:lnTo>
                  <a:lnTo>
                    <a:pt x="1153" y="111"/>
                  </a:lnTo>
                  <a:lnTo>
                    <a:pt x="1176" y="100"/>
                  </a:lnTo>
                  <a:lnTo>
                    <a:pt x="1199" y="91"/>
                  </a:lnTo>
                  <a:lnTo>
                    <a:pt x="1224" y="82"/>
                  </a:lnTo>
                  <a:lnTo>
                    <a:pt x="1247" y="75"/>
                  </a:lnTo>
                  <a:lnTo>
                    <a:pt x="1270" y="67"/>
                  </a:lnTo>
                  <a:lnTo>
                    <a:pt x="1293" y="56"/>
                  </a:lnTo>
                  <a:lnTo>
                    <a:pt x="1316" y="45"/>
                  </a:lnTo>
                  <a:lnTo>
                    <a:pt x="1325" y="45"/>
                  </a:lnTo>
                  <a:lnTo>
                    <a:pt x="1332" y="45"/>
                  </a:lnTo>
                  <a:lnTo>
                    <a:pt x="1339" y="45"/>
                  </a:lnTo>
                  <a:lnTo>
                    <a:pt x="1346" y="44"/>
                  </a:lnTo>
                  <a:lnTo>
                    <a:pt x="1351" y="45"/>
                  </a:lnTo>
                  <a:lnTo>
                    <a:pt x="1356" y="45"/>
                  </a:lnTo>
                  <a:lnTo>
                    <a:pt x="1362" y="49"/>
                  </a:lnTo>
                  <a:lnTo>
                    <a:pt x="1369" y="54"/>
                  </a:lnTo>
                  <a:lnTo>
                    <a:pt x="1369" y="70"/>
                  </a:lnTo>
                  <a:lnTo>
                    <a:pt x="1342" y="70"/>
                  </a:lnTo>
                  <a:lnTo>
                    <a:pt x="1318" y="75"/>
                  </a:lnTo>
                  <a:lnTo>
                    <a:pt x="1295" y="84"/>
                  </a:lnTo>
                  <a:lnTo>
                    <a:pt x="1272" y="97"/>
                  </a:lnTo>
                  <a:lnTo>
                    <a:pt x="1247" y="109"/>
                  </a:lnTo>
                  <a:lnTo>
                    <a:pt x="1224" y="121"/>
                  </a:lnTo>
                  <a:lnTo>
                    <a:pt x="1199" y="130"/>
                  </a:lnTo>
                  <a:lnTo>
                    <a:pt x="1175" y="137"/>
                  </a:lnTo>
                  <a:lnTo>
                    <a:pt x="1194" y="141"/>
                  </a:lnTo>
                  <a:lnTo>
                    <a:pt x="1213" y="142"/>
                  </a:lnTo>
                  <a:lnTo>
                    <a:pt x="1231" y="141"/>
                  </a:lnTo>
                  <a:lnTo>
                    <a:pt x="1250" y="141"/>
                  </a:lnTo>
                  <a:lnTo>
                    <a:pt x="1268" y="141"/>
                  </a:lnTo>
                  <a:lnTo>
                    <a:pt x="1284" y="146"/>
                  </a:lnTo>
                  <a:lnTo>
                    <a:pt x="1298" y="155"/>
                  </a:lnTo>
                  <a:lnTo>
                    <a:pt x="1310" y="172"/>
                  </a:lnTo>
                  <a:lnTo>
                    <a:pt x="1310" y="183"/>
                  </a:lnTo>
                  <a:lnTo>
                    <a:pt x="1309" y="192"/>
                  </a:lnTo>
                  <a:lnTo>
                    <a:pt x="1305" y="199"/>
                  </a:lnTo>
                  <a:lnTo>
                    <a:pt x="1310" y="206"/>
                  </a:lnTo>
                  <a:lnTo>
                    <a:pt x="1318" y="202"/>
                  </a:lnTo>
                  <a:lnTo>
                    <a:pt x="1325" y="199"/>
                  </a:lnTo>
                  <a:lnTo>
                    <a:pt x="1332" y="195"/>
                  </a:lnTo>
                  <a:lnTo>
                    <a:pt x="1340" y="194"/>
                  </a:lnTo>
                  <a:lnTo>
                    <a:pt x="1347" y="192"/>
                  </a:lnTo>
                  <a:lnTo>
                    <a:pt x="1355" y="192"/>
                  </a:lnTo>
                  <a:lnTo>
                    <a:pt x="1362" y="195"/>
                  </a:lnTo>
                  <a:lnTo>
                    <a:pt x="1369" y="202"/>
                  </a:lnTo>
                  <a:lnTo>
                    <a:pt x="1365" y="217"/>
                  </a:lnTo>
                  <a:lnTo>
                    <a:pt x="1367" y="225"/>
                  </a:lnTo>
                  <a:lnTo>
                    <a:pt x="1372" y="232"/>
                  </a:lnTo>
                  <a:lnTo>
                    <a:pt x="1381" y="236"/>
                  </a:lnTo>
                  <a:lnTo>
                    <a:pt x="1390" y="238"/>
                  </a:lnTo>
                  <a:lnTo>
                    <a:pt x="1400" y="241"/>
                  </a:lnTo>
                  <a:lnTo>
                    <a:pt x="1407" y="247"/>
                  </a:lnTo>
                  <a:lnTo>
                    <a:pt x="1415" y="255"/>
                  </a:lnTo>
                  <a:lnTo>
                    <a:pt x="1422" y="236"/>
                  </a:lnTo>
                  <a:lnTo>
                    <a:pt x="1427" y="213"/>
                  </a:lnTo>
                  <a:lnTo>
                    <a:pt x="1430" y="192"/>
                  </a:lnTo>
                  <a:lnTo>
                    <a:pt x="1434" y="171"/>
                  </a:lnTo>
                  <a:lnTo>
                    <a:pt x="1441" y="150"/>
                  </a:lnTo>
                  <a:lnTo>
                    <a:pt x="1452" y="132"/>
                  </a:lnTo>
                  <a:lnTo>
                    <a:pt x="1466" y="116"/>
                  </a:lnTo>
                  <a:lnTo>
                    <a:pt x="1489" y="104"/>
                  </a:lnTo>
                  <a:lnTo>
                    <a:pt x="1506" y="112"/>
                  </a:lnTo>
                  <a:lnTo>
                    <a:pt x="1480" y="134"/>
                  </a:lnTo>
                  <a:lnTo>
                    <a:pt x="1467" y="162"/>
                  </a:lnTo>
                  <a:lnTo>
                    <a:pt x="1462" y="197"/>
                  </a:lnTo>
                  <a:lnTo>
                    <a:pt x="1462" y="231"/>
                  </a:lnTo>
                  <a:lnTo>
                    <a:pt x="1457" y="262"/>
                  </a:lnTo>
                  <a:lnTo>
                    <a:pt x="1446" y="284"/>
                  </a:lnTo>
                  <a:lnTo>
                    <a:pt x="1420" y="292"/>
                  </a:lnTo>
                  <a:lnTo>
                    <a:pt x="1376" y="285"/>
                  </a:lnTo>
                  <a:lnTo>
                    <a:pt x="1370" y="292"/>
                  </a:lnTo>
                  <a:lnTo>
                    <a:pt x="1365" y="298"/>
                  </a:lnTo>
                  <a:lnTo>
                    <a:pt x="1358" y="305"/>
                  </a:lnTo>
                  <a:lnTo>
                    <a:pt x="1353" y="310"/>
                  </a:lnTo>
                  <a:lnTo>
                    <a:pt x="1346" y="314"/>
                  </a:lnTo>
                  <a:lnTo>
                    <a:pt x="1339" y="317"/>
                  </a:lnTo>
                  <a:lnTo>
                    <a:pt x="1332" y="317"/>
                  </a:lnTo>
                  <a:lnTo>
                    <a:pt x="1321" y="315"/>
                  </a:lnTo>
                  <a:lnTo>
                    <a:pt x="1305" y="266"/>
                  </a:lnTo>
                  <a:lnTo>
                    <a:pt x="1295" y="278"/>
                  </a:lnTo>
                  <a:lnTo>
                    <a:pt x="1282" y="291"/>
                  </a:lnTo>
                  <a:lnTo>
                    <a:pt x="1272" y="299"/>
                  </a:lnTo>
                  <a:lnTo>
                    <a:pt x="1259" y="310"/>
                  </a:lnTo>
                  <a:lnTo>
                    <a:pt x="1245" y="317"/>
                  </a:lnTo>
                  <a:lnTo>
                    <a:pt x="1233" y="324"/>
                  </a:lnTo>
                  <a:lnTo>
                    <a:pt x="1219" y="329"/>
                  </a:lnTo>
                  <a:lnTo>
                    <a:pt x="1205" y="333"/>
                  </a:lnTo>
                  <a:lnTo>
                    <a:pt x="1183" y="326"/>
                  </a:lnTo>
                  <a:lnTo>
                    <a:pt x="1161" y="321"/>
                  </a:lnTo>
                  <a:lnTo>
                    <a:pt x="1139" y="317"/>
                  </a:lnTo>
                  <a:lnTo>
                    <a:pt x="1118" y="315"/>
                  </a:lnTo>
                  <a:lnTo>
                    <a:pt x="1095" y="314"/>
                  </a:lnTo>
                  <a:lnTo>
                    <a:pt x="1074" y="314"/>
                  </a:lnTo>
                  <a:lnTo>
                    <a:pt x="1051" y="315"/>
                  </a:lnTo>
                  <a:lnTo>
                    <a:pt x="1030" y="315"/>
                  </a:lnTo>
                  <a:lnTo>
                    <a:pt x="1009" y="317"/>
                  </a:lnTo>
                  <a:lnTo>
                    <a:pt x="986" y="319"/>
                  </a:lnTo>
                  <a:lnTo>
                    <a:pt x="963" y="321"/>
                  </a:lnTo>
                  <a:lnTo>
                    <a:pt x="942" y="321"/>
                  </a:lnTo>
                  <a:lnTo>
                    <a:pt x="919" y="321"/>
                  </a:lnTo>
                  <a:lnTo>
                    <a:pt x="896" y="321"/>
                  </a:lnTo>
                  <a:lnTo>
                    <a:pt x="873" y="319"/>
                  </a:lnTo>
                  <a:lnTo>
                    <a:pt x="850" y="315"/>
                  </a:lnTo>
                  <a:lnTo>
                    <a:pt x="817" y="314"/>
                  </a:lnTo>
                  <a:lnTo>
                    <a:pt x="781" y="312"/>
                  </a:lnTo>
                  <a:lnTo>
                    <a:pt x="748" y="312"/>
                  </a:lnTo>
                  <a:lnTo>
                    <a:pt x="713" y="310"/>
                  </a:lnTo>
                  <a:lnTo>
                    <a:pt x="677" y="310"/>
                  </a:lnTo>
                  <a:lnTo>
                    <a:pt x="644" y="310"/>
                  </a:lnTo>
                  <a:lnTo>
                    <a:pt x="609" y="308"/>
                  </a:lnTo>
                  <a:lnTo>
                    <a:pt x="575" y="308"/>
                  </a:lnTo>
                  <a:lnTo>
                    <a:pt x="540" y="307"/>
                  </a:lnTo>
                  <a:lnTo>
                    <a:pt x="504" y="307"/>
                  </a:lnTo>
                  <a:lnTo>
                    <a:pt x="471" y="305"/>
                  </a:lnTo>
                  <a:lnTo>
                    <a:pt x="437" y="301"/>
                  </a:lnTo>
                  <a:lnTo>
                    <a:pt x="404" y="299"/>
                  </a:lnTo>
                  <a:lnTo>
                    <a:pt x="370" y="296"/>
                  </a:lnTo>
                  <a:lnTo>
                    <a:pt x="337" y="291"/>
                  </a:lnTo>
                  <a:lnTo>
                    <a:pt x="303" y="285"/>
                  </a:lnTo>
                  <a:lnTo>
                    <a:pt x="286" y="287"/>
                  </a:lnTo>
                  <a:lnTo>
                    <a:pt x="268" y="289"/>
                  </a:lnTo>
                  <a:lnTo>
                    <a:pt x="250" y="289"/>
                  </a:lnTo>
                  <a:lnTo>
                    <a:pt x="231" y="287"/>
                  </a:lnTo>
                  <a:lnTo>
                    <a:pt x="213" y="285"/>
                  </a:lnTo>
                  <a:lnTo>
                    <a:pt x="196" y="284"/>
                  </a:lnTo>
                  <a:lnTo>
                    <a:pt x="176" y="282"/>
                  </a:lnTo>
                  <a:lnTo>
                    <a:pt x="159" y="278"/>
                  </a:lnTo>
                  <a:lnTo>
                    <a:pt x="139" y="275"/>
                  </a:lnTo>
                  <a:lnTo>
                    <a:pt x="120" y="273"/>
                  </a:lnTo>
                  <a:lnTo>
                    <a:pt x="102" y="269"/>
                  </a:lnTo>
                  <a:lnTo>
                    <a:pt x="83" y="268"/>
                  </a:lnTo>
                  <a:lnTo>
                    <a:pt x="65" y="266"/>
                  </a:lnTo>
                  <a:lnTo>
                    <a:pt x="46" y="264"/>
                  </a:lnTo>
                  <a:lnTo>
                    <a:pt x="28" y="264"/>
                  </a:lnTo>
                  <a:lnTo>
                    <a:pt x="9" y="266"/>
                  </a:lnTo>
                  <a:lnTo>
                    <a:pt x="2" y="257"/>
                  </a:lnTo>
                  <a:lnTo>
                    <a:pt x="0" y="247"/>
                  </a:lnTo>
                  <a:lnTo>
                    <a:pt x="2" y="236"/>
                  </a:lnTo>
                  <a:lnTo>
                    <a:pt x="5" y="227"/>
                  </a:lnTo>
                  <a:lnTo>
                    <a:pt x="19" y="213"/>
                  </a:lnTo>
                  <a:lnTo>
                    <a:pt x="34" y="202"/>
                  </a:lnTo>
                  <a:lnTo>
                    <a:pt x="49" y="194"/>
                  </a:lnTo>
                  <a:lnTo>
                    <a:pt x="67" y="187"/>
                  </a:lnTo>
                  <a:lnTo>
                    <a:pt x="83" y="181"/>
                  </a:lnTo>
                  <a:lnTo>
                    <a:pt x="102" y="176"/>
                  </a:lnTo>
                  <a:lnTo>
                    <a:pt x="120" y="172"/>
                  </a:lnTo>
                  <a:lnTo>
                    <a:pt x="138" y="167"/>
                  </a:lnTo>
                  <a:lnTo>
                    <a:pt x="131" y="180"/>
                  </a:lnTo>
                  <a:lnTo>
                    <a:pt x="122" y="187"/>
                  </a:lnTo>
                  <a:lnTo>
                    <a:pt x="111" y="192"/>
                  </a:lnTo>
                  <a:lnTo>
                    <a:pt x="99" y="197"/>
                  </a:lnTo>
                  <a:lnTo>
                    <a:pt x="86" y="202"/>
                  </a:lnTo>
                  <a:lnTo>
                    <a:pt x="76" y="208"/>
                  </a:lnTo>
                  <a:lnTo>
                    <a:pt x="65" y="215"/>
                  </a:lnTo>
                  <a:lnTo>
                    <a:pt x="58" y="227"/>
                  </a:lnTo>
                  <a:lnTo>
                    <a:pt x="85" y="232"/>
                  </a:lnTo>
                  <a:lnTo>
                    <a:pt x="113" y="236"/>
                  </a:lnTo>
                  <a:lnTo>
                    <a:pt x="141" y="239"/>
                  </a:lnTo>
                  <a:lnTo>
                    <a:pt x="169" y="243"/>
                  </a:lnTo>
                  <a:lnTo>
                    <a:pt x="198" y="247"/>
                  </a:lnTo>
                  <a:lnTo>
                    <a:pt x="226" y="248"/>
                  </a:lnTo>
                  <a:lnTo>
                    <a:pt x="256" y="250"/>
                  </a:lnTo>
                  <a:lnTo>
                    <a:pt x="284" y="252"/>
                  </a:lnTo>
                  <a:lnTo>
                    <a:pt x="312" y="254"/>
                  </a:lnTo>
                  <a:lnTo>
                    <a:pt x="342" y="255"/>
                  </a:lnTo>
                  <a:lnTo>
                    <a:pt x="370" y="255"/>
                  </a:lnTo>
                  <a:lnTo>
                    <a:pt x="397" y="257"/>
                  </a:lnTo>
                  <a:lnTo>
                    <a:pt x="425" y="257"/>
                  </a:lnTo>
                  <a:lnTo>
                    <a:pt x="452" y="257"/>
                  </a:lnTo>
                  <a:lnTo>
                    <a:pt x="476" y="255"/>
                  </a:lnTo>
                  <a:lnTo>
                    <a:pt x="501" y="255"/>
                  </a:lnTo>
                  <a:lnTo>
                    <a:pt x="527" y="232"/>
                  </a:lnTo>
                  <a:lnTo>
                    <a:pt x="554" y="209"/>
                  </a:lnTo>
                  <a:lnTo>
                    <a:pt x="580" y="187"/>
                  </a:lnTo>
                  <a:lnTo>
                    <a:pt x="609" y="164"/>
                  </a:lnTo>
                  <a:lnTo>
                    <a:pt x="637" y="139"/>
                  </a:lnTo>
                  <a:lnTo>
                    <a:pt x="663" y="114"/>
                  </a:lnTo>
                  <a:lnTo>
                    <a:pt x="690" y="90"/>
                  </a:lnTo>
                  <a:lnTo>
                    <a:pt x="714" y="63"/>
                  </a:lnTo>
                  <a:lnTo>
                    <a:pt x="697" y="54"/>
                  </a:lnTo>
                  <a:lnTo>
                    <a:pt x="665" y="56"/>
                  </a:lnTo>
                  <a:lnTo>
                    <a:pt x="631" y="58"/>
                  </a:lnTo>
                  <a:lnTo>
                    <a:pt x="600" y="58"/>
                  </a:lnTo>
                  <a:lnTo>
                    <a:pt x="566" y="58"/>
                  </a:lnTo>
                  <a:lnTo>
                    <a:pt x="536" y="58"/>
                  </a:lnTo>
                  <a:lnTo>
                    <a:pt x="506" y="61"/>
                  </a:lnTo>
                  <a:lnTo>
                    <a:pt x="478" y="65"/>
                  </a:lnTo>
                  <a:lnTo>
                    <a:pt x="452" y="74"/>
                  </a:lnTo>
                  <a:lnTo>
                    <a:pt x="444" y="68"/>
                  </a:lnTo>
                  <a:lnTo>
                    <a:pt x="436" y="68"/>
                  </a:lnTo>
                  <a:lnTo>
                    <a:pt x="427" y="68"/>
                  </a:lnTo>
                  <a:lnTo>
                    <a:pt x="423" y="60"/>
                  </a:lnTo>
                  <a:lnTo>
                    <a:pt x="427" y="38"/>
                  </a:lnTo>
                  <a:lnTo>
                    <a:pt x="471" y="30"/>
                  </a:lnTo>
                  <a:lnTo>
                    <a:pt x="517" y="24"/>
                  </a:lnTo>
                  <a:lnTo>
                    <a:pt x="561" y="19"/>
                  </a:lnTo>
                  <a:lnTo>
                    <a:pt x="605" y="17"/>
                  </a:lnTo>
                  <a:lnTo>
                    <a:pt x="649" y="15"/>
                  </a:lnTo>
                  <a:lnTo>
                    <a:pt x="693" y="14"/>
                  </a:lnTo>
                  <a:lnTo>
                    <a:pt x="737" y="14"/>
                  </a:lnTo>
                  <a:lnTo>
                    <a:pt x="781" y="14"/>
                  </a:lnTo>
                  <a:lnTo>
                    <a:pt x="825" y="15"/>
                  </a:lnTo>
                  <a:lnTo>
                    <a:pt x="870" y="15"/>
                  </a:lnTo>
                  <a:lnTo>
                    <a:pt x="914" y="15"/>
                  </a:lnTo>
                  <a:lnTo>
                    <a:pt x="958" y="14"/>
                  </a:lnTo>
                  <a:lnTo>
                    <a:pt x="1002" y="12"/>
                  </a:lnTo>
                  <a:lnTo>
                    <a:pt x="1044" y="10"/>
                  </a:lnTo>
                  <a:lnTo>
                    <a:pt x="1088" y="5"/>
                  </a:lnTo>
                  <a:lnTo>
                    <a:pt x="11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138"/>
            <p:cNvSpPr>
              <a:spLocks/>
            </p:cNvSpPr>
            <p:nvPr/>
          </p:nvSpPr>
          <p:spPr bwMode="auto">
            <a:xfrm>
              <a:off x="4479" y="1069"/>
              <a:ext cx="28" cy="20"/>
            </a:xfrm>
            <a:custGeom>
              <a:avLst/>
              <a:gdLst>
                <a:gd name="T0" fmla="*/ 0 w 67"/>
                <a:gd name="T1" fmla="*/ 49 h 49"/>
                <a:gd name="T2" fmla="*/ 0 w 67"/>
                <a:gd name="T3" fmla="*/ 39 h 49"/>
                <a:gd name="T4" fmla="*/ 5 w 67"/>
                <a:gd name="T5" fmla="*/ 30 h 49"/>
                <a:gd name="T6" fmla="*/ 12 w 67"/>
                <a:gd name="T7" fmla="*/ 24 h 49"/>
                <a:gd name="T8" fmla="*/ 23 w 67"/>
                <a:gd name="T9" fmla="*/ 17 h 49"/>
                <a:gd name="T10" fmla="*/ 33 w 67"/>
                <a:gd name="T11" fmla="*/ 12 h 49"/>
                <a:gd name="T12" fmla="*/ 45 w 67"/>
                <a:gd name="T13" fmla="*/ 9 h 49"/>
                <a:gd name="T14" fmla="*/ 56 w 67"/>
                <a:gd name="T15" fmla="*/ 5 h 49"/>
                <a:gd name="T16" fmla="*/ 67 w 67"/>
                <a:gd name="T17" fmla="*/ 0 h 49"/>
                <a:gd name="T18" fmla="*/ 60 w 67"/>
                <a:gd name="T19" fmla="*/ 9 h 49"/>
                <a:gd name="T20" fmla="*/ 53 w 67"/>
                <a:gd name="T21" fmla="*/ 17 h 49"/>
                <a:gd name="T22" fmla="*/ 45 w 67"/>
                <a:gd name="T23" fmla="*/ 26 h 49"/>
                <a:gd name="T24" fmla="*/ 38 w 67"/>
                <a:gd name="T25" fmla="*/ 33 h 49"/>
                <a:gd name="T26" fmla="*/ 30 w 67"/>
                <a:gd name="T27" fmla="*/ 40 h 49"/>
                <a:gd name="T28" fmla="*/ 21 w 67"/>
                <a:gd name="T29" fmla="*/ 46 h 49"/>
                <a:gd name="T30" fmla="*/ 10 w 67"/>
                <a:gd name="T31" fmla="*/ 47 h 49"/>
                <a:gd name="T32" fmla="*/ 0 w 67"/>
                <a:gd name="T3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49">
                  <a:moveTo>
                    <a:pt x="0" y="49"/>
                  </a:moveTo>
                  <a:lnTo>
                    <a:pt x="0" y="39"/>
                  </a:lnTo>
                  <a:lnTo>
                    <a:pt x="5" y="30"/>
                  </a:lnTo>
                  <a:lnTo>
                    <a:pt x="12" y="24"/>
                  </a:lnTo>
                  <a:lnTo>
                    <a:pt x="23" y="17"/>
                  </a:lnTo>
                  <a:lnTo>
                    <a:pt x="33" y="12"/>
                  </a:lnTo>
                  <a:lnTo>
                    <a:pt x="45" y="9"/>
                  </a:lnTo>
                  <a:lnTo>
                    <a:pt x="56" y="5"/>
                  </a:lnTo>
                  <a:lnTo>
                    <a:pt x="67" y="0"/>
                  </a:lnTo>
                  <a:lnTo>
                    <a:pt x="60" y="9"/>
                  </a:lnTo>
                  <a:lnTo>
                    <a:pt x="53" y="17"/>
                  </a:lnTo>
                  <a:lnTo>
                    <a:pt x="45" y="26"/>
                  </a:lnTo>
                  <a:lnTo>
                    <a:pt x="38" y="33"/>
                  </a:lnTo>
                  <a:lnTo>
                    <a:pt x="30" y="40"/>
                  </a:lnTo>
                  <a:lnTo>
                    <a:pt x="21" y="46"/>
                  </a:lnTo>
                  <a:lnTo>
                    <a:pt x="10" y="47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323528" y="1289769"/>
            <a:ext cx="7537450" cy="5235575"/>
            <a:chOff x="323528" y="1289769"/>
            <a:chExt cx="7537450" cy="5235575"/>
          </a:xfrm>
        </p:grpSpPr>
        <p:sp>
          <p:nvSpPr>
            <p:cNvPr id="99" name="Rectangle 39"/>
            <p:cNvSpPr>
              <a:spLocks noChangeArrowheads="1"/>
            </p:cNvSpPr>
            <p:nvPr/>
          </p:nvSpPr>
          <p:spPr bwMode="auto">
            <a:xfrm>
              <a:off x="545778" y="1499319"/>
              <a:ext cx="7315200" cy="502602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0" name="Line 5"/>
            <p:cNvSpPr>
              <a:spLocks noChangeShapeType="1"/>
            </p:cNvSpPr>
            <p:nvPr/>
          </p:nvSpPr>
          <p:spPr bwMode="auto">
            <a:xfrm>
              <a:off x="1469703" y="5728419"/>
              <a:ext cx="513238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1" name="Line 6"/>
            <p:cNvSpPr>
              <a:spLocks noChangeShapeType="1"/>
            </p:cNvSpPr>
            <p:nvPr/>
          </p:nvSpPr>
          <p:spPr bwMode="auto">
            <a:xfrm flipH="1" flipV="1">
              <a:off x="1472878" y="1858094"/>
              <a:ext cx="0" cy="38608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2" name="Rectangle 30"/>
            <p:cNvSpPr>
              <a:spLocks noChangeArrowheads="1"/>
            </p:cNvSpPr>
            <p:nvPr/>
          </p:nvSpPr>
          <p:spPr bwMode="auto">
            <a:xfrm>
              <a:off x="1633216" y="5772869"/>
              <a:ext cx="721352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pt-BR" sz="2000" smtClean="0">
                  <a:solidFill>
                    <a:schemeClr val="bg1"/>
                  </a:solidFill>
                  <a:effectLst/>
                </a:rPr>
                <a:t>Ruim</a:t>
              </a:r>
              <a:endParaRPr lang="pt-BR" sz="200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3" name="Rectangle 31"/>
            <p:cNvSpPr>
              <a:spLocks noChangeArrowheads="1"/>
            </p:cNvSpPr>
            <p:nvPr/>
          </p:nvSpPr>
          <p:spPr bwMode="auto">
            <a:xfrm>
              <a:off x="2473766" y="5798269"/>
              <a:ext cx="1163782" cy="64376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2000" smtClean="0">
                  <a:solidFill>
                    <a:schemeClr val="bg1"/>
                  </a:solidFill>
                  <a:effectLst/>
                </a:rPr>
                <a:t>Abaixo </a:t>
              </a:r>
            </a:p>
            <a:p>
              <a:pPr algn="ctr">
                <a:lnSpc>
                  <a:spcPct val="90000"/>
                </a:lnSpc>
              </a:pPr>
              <a:r>
                <a:rPr lang="pt-BR" sz="2000" smtClean="0">
                  <a:solidFill>
                    <a:schemeClr val="bg1"/>
                  </a:solidFill>
                  <a:effectLst/>
                </a:rPr>
                <a:t>da </a:t>
              </a:r>
              <a:r>
                <a:rPr lang="pt-BR" sz="2000" smtClean="0">
                  <a:solidFill>
                    <a:schemeClr val="bg1"/>
                  </a:solidFill>
                </a:rPr>
                <a:t>Média</a:t>
              </a:r>
              <a:endParaRPr lang="pt-BR" sz="200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4" name="Rectangle 32"/>
            <p:cNvSpPr>
              <a:spLocks noChangeArrowheads="1"/>
            </p:cNvSpPr>
            <p:nvPr/>
          </p:nvSpPr>
          <p:spPr bwMode="auto">
            <a:xfrm>
              <a:off x="3652002" y="5772869"/>
              <a:ext cx="847990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pt-BR" sz="2000" smtClean="0">
                  <a:solidFill>
                    <a:schemeClr val="bg1"/>
                  </a:solidFill>
                  <a:effectLst/>
                </a:rPr>
                <a:t>Média</a:t>
              </a:r>
              <a:endParaRPr lang="pt-BR" sz="200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5" name="Rectangle 33"/>
            <p:cNvSpPr>
              <a:spLocks noChangeArrowheads="1"/>
            </p:cNvSpPr>
            <p:nvPr/>
          </p:nvSpPr>
          <p:spPr bwMode="auto">
            <a:xfrm>
              <a:off x="4439841" y="5796682"/>
              <a:ext cx="1284287" cy="643766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pt-BR" sz="2000" smtClean="0">
                  <a:solidFill>
                    <a:schemeClr val="bg1"/>
                  </a:solidFill>
                  <a:effectLst/>
                </a:rPr>
                <a:t> Acima</a:t>
              </a:r>
            </a:p>
            <a:p>
              <a:pPr algn="ctr">
                <a:lnSpc>
                  <a:spcPct val="90000"/>
                </a:lnSpc>
              </a:pPr>
              <a:r>
                <a:rPr lang="pt-BR" sz="2000" smtClean="0">
                  <a:solidFill>
                    <a:schemeClr val="bg1"/>
                  </a:solidFill>
                </a:rPr>
                <a:t>da Média</a:t>
              </a:r>
              <a:endParaRPr lang="pt-BR" sz="200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6" name="Rectangle 34"/>
            <p:cNvSpPr>
              <a:spLocks noChangeArrowheads="1"/>
            </p:cNvSpPr>
            <p:nvPr/>
          </p:nvSpPr>
          <p:spPr bwMode="auto">
            <a:xfrm>
              <a:off x="5503541" y="5771282"/>
              <a:ext cx="1181735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pt-BR" sz="2000" smtClean="0">
                  <a:solidFill>
                    <a:schemeClr val="bg1"/>
                  </a:solidFill>
                  <a:effectLst/>
                </a:rPr>
                <a:t>Excelente</a:t>
              </a:r>
              <a:endParaRPr lang="pt-BR" sz="200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7" name="Rectangle 35"/>
            <p:cNvSpPr>
              <a:spLocks noChangeArrowheads="1"/>
            </p:cNvSpPr>
            <p:nvPr/>
          </p:nvSpPr>
          <p:spPr bwMode="auto">
            <a:xfrm rot="16200000">
              <a:off x="174720" y="3419860"/>
              <a:ext cx="1358065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2000" b="1" dirty="0" smtClean="0">
                  <a:solidFill>
                    <a:schemeClr val="bg1"/>
                  </a:solidFill>
                </a:rPr>
                <a:t>Frequência</a:t>
              </a:r>
              <a:endParaRPr lang="pt-BR" sz="20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8" name="Rectangle 36"/>
            <p:cNvSpPr>
              <a:spLocks noChangeArrowheads="1"/>
            </p:cNvSpPr>
            <p:nvPr/>
          </p:nvSpPr>
          <p:spPr bwMode="auto">
            <a:xfrm>
              <a:off x="6794178" y="5539507"/>
              <a:ext cx="945773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b="1" dirty="0" smtClean="0">
                  <a:solidFill>
                    <a:schemeClr val="bg1"/>
                  </a:solidFill>
                  <a:effectLst/>
                </a:rPr>
                <a:t>Classes</a:t>
              </a:r>
              <a:endParaRPr lang="en-US" sz="20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9" name="AutoShape 88"/>
            <p:cNvSpPr>
              <a:spLocks noChangeArrowheads="1"/>
            </p:cNvSpPr>
            <p:nvPr/>
          </p:nvSpPr>
          <p:spPr bwMode="auto">
            <a:xfrm rot="5400000">
              <a:off x="279078" y="4007569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grpSp>
          <p:nvGrpSpPr>
            <p:cNvPr id="110" name="Group 154"/>
            <p:cNvGrpSpPr>
              <a:grpSpLocks/>
            </p:cNvGrpSpPr>
            <p:nvPr/>
          </p:nvGrpSpPr>
          <p:grpSpPr bwMode="auto">
            <a:xfrm>
              <a:off x="1479228" y="5718894"/>
              <a:ext cx="5130800" cy="122238"/>
              <a:chOff x="1170" y="3402"/>
              <a:chExt cx="3232" cy="77"/>
            </a:xfrm>
          </p:grpSpPr>
          <p:sp>
            <p:nvSpPr>
              <p:cNvPr id="111" name="Line 95"/>
              <p:cNvSpPr>
                <a:spLocks noChangeShapeType="1"/>
              </p:cNvSpPr>
              <p:nvPr/>
            </p:nvSpPr>
            <p:spPr bwMode="auto">
              <a:xfrm rot="-5400000">
                <a:off x="1781" y="3435"/>
                <a:ext cx="69" cy="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2" name="Line 96"/>
              <p:cNvSpPr>
                <a:spLocks noChangeShapeType="1"/>
              </p:cNvSpPr>
              <p:nvPr/>
            </p:nvSpPr>
            <p:spPr bwMode="auto">
              <a:xfrm rot="5400000" flipH="1">
                <a:off x="2429" y="3435"/>
                <a:ext cx="69" cy="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Line 97"/>
              <p:cNvSpPr>
                <a:spLocks noChangeShapeType="1"/>
              </p:cNvSpPr>
              <p:nvPr/>
            </p:nvSpPr>
            <p:spPr bwMode="auto">
              <a:xfrm rot="5400000" flipH="1">
                <a:off x="3077" y="3435"/>
                <a:ext cx="69" cy="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5" name="Line 99"/>
              <p:cNvSpPr>
                <a:spLocks noChangeShapeType="1"/>
              </p:cNvSpPr>
              <p:nvPr/>
            </p:nvSpPr>
            <p:spPr bwMode="auto">
              <a:xfrm rot="5400000" flipH="1">
                <a:off x="4361" y="3439"/>
                <a:ext cx="77" cy="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Line 100"/>
              <p:cNvSpPr>
                <a:spLocks noChangeShapeType="1"/>
              </p:cNvSpPr>
              <p:nvPr/>
            </p:nvSpPr>
            <p:spPr bwMode="auto">
              <a:xfrm rot="5400000" flipH="1">
                <a:off x="1135" y="3437"/>
                <a:ext cx="69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7" name="Group 150"/>
            <p:cNvGrpSpPr>
              <a:grpSpLocks/>
            </p:cNvGrpSpPr>
            <p:nvPr/>
          </p:nvGrpSpPr>
          <p:grpSpPr bwMode="auto">
            <a:xfrm>
              <a:off x="1385566" y="1856507"/>
              <a:ext cx="5210175" cy="3473450"/>
              <a:chOff x="1111" y="1029"/>
              <a:chExt cx="3282" cy="2188"/>
            </a:xfrm>
          </p:grpSpPr>
          <p:grpSp>
            <p:nvGrpSpPr>
              <p:cNvPr id="118" name="Group 149"/>
              <p:cNvGrpSpPr>
                <a:grpSpLocks/>
              </p:cNvGrpSpPr>
              <p:nvPr/>
            </p:nvGrpSpPr>
            <p:grpSpPr bwMode="auto">
              <a:xfrm>
                <a:off x="1123" y="1277"/>
                <a:ext cx="3270" cy="1940"/>
                <a:chOff x="1123" y="1277"/>
                <a:chExt cx="3270" cy="1940"/>
              </a:xfrm>
            </p:grpSpPr>
            <p:sp>
              <p:nvSpPr>
                <p:cNvPr id="120" name="Line 43"/>
                <p:cNvSpPr>
                  <a:spLocks noChangeShapeType="1"/>
                </p:cNvSpPr>
                <p:nvPr/>
              </p:nvSpPr>
              <p:spPr bwMode="auto">
                <a:xfrm rot="5400000">
                  <a:off x="2755" y="1585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1" name="Line 44"/>
                <p:cNvSpPr>
                  <a:spLocks noChangeShapeType="1"/>
                </p:cNvSpPr>
                <p:nvPr/>
              </p:nvSpPr>
              <p:spPr bwMode="auto">
                <a:xfrm rot="5400000">
                  <a:off x="2756" y="1105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2" name="Line 45"/>
                <p:cNvSpPr>
                  <a:spLocks noChangeShapeType="1"/>
                </p:cNvSpPr>
                <p:nvPr/>
              </p:nvSpPr>
              <p:spPr bwMode="auto">
                <a:xfrm rot="5400000">
                  <a:off x="2755" y="-355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3" name="Line 46"/>
                <p:cNvSpPr>
                  <a:spLocks noChangeShapeType="1"/>
                </p:cNvSpPr>
                <p:nvPr/>
              </p:nvSpPr>
              <p:spPr bwMode="auto">
                <a:xfrm rot="5400000">
                  <a:off x="2757" y="121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4" name="Line 47"/>
                <p:cNvSpPr>
                  <a:spLocks noChangeShapeType="1"/>
                </p:cNvSpPr>
                <p:nvPr/>
              </p:nvSpPr>
              <p:spPr bwMode="auto">
                <a:xfrm rot="5400000">
                  <a:off x="2757" y="617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5" name="Line 91"/>
                <p:cNvSpPr>
                  <a:spLocks noChangeShapeType="1"/>
                </p:cNvSpPr>
                <p:nvPr/>
              </p:nvSpPr>
              <p:spPr bwMode="auto">
                <a:xfrm rot="5400000">
                  <a:off x="2760" y="1345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6" name="Line 92"/>
                <p:cNvSpPr>
                  <a:spLocks noChangeShapeType="1"/>
                </p:cNvSpPr>
                <p:nvPr/>
              </p:nvSpPr>
              <p:spPr bwMode="auto">
                <a:xfrm rot="5400000">
                  <a:off x="2755" y="-115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7" name="Line 93"/>
                <p:cNvSpPr>
                  <a:spLocks noChangeShapeType="1"/>
                </p:cNvSpPr>
                <p:nvPr/>
              </p:nvSpPr>
              <p:spPr bwMode="auto">
                <a:xfrm rot="5400000">
                  <a:off x="2761" y="373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8" name="Line 94"/>
                <p:cNvSpPr>
                  <a:spLocks noChangeShapeType="1"/>
                </p:cNvSpPr>
                <p:nvPr/>
              </p:nvSpPr>
              <p:spPr bwMode="auto">
                <a:xfrm rot="5400000">
                  <a:off x="2761" y="857"/>
                  <a:ext cx="0" cy="3264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19" name="Line 143"/>
              <p:cNvSpPr>
                <a:spLocks noChangeShapeType="1"/>
              </p:cNvSpPr>
              <p:nvPr/>
            </p:nvSpPr>
            <p:spPr bwMode="auto">
              <a:xfrm rot="5400000">
                <a:off x="2743" y="-603"/>
                <a:ext cx="0" cy="326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9" name="Group 148"/>
            <p:cNvGrpSpPr>
              <a:grpSpLocks/>
            </p:cNvGrpSpPr>
            <p:nvPr/>
          </p:nvGrpSpPr>
          <p:grpSpPr bwMode="auto">
            <a:xfrm>
              <a:off x="1364928" y="1853332"/>
              <a:ext cx="203200" cy="3479800"/>
              <a:chOff x="1014" y="1027"/>
              <a:chExt cx="128" cy="2192"/>
            </a:xfrm>
          </p:grpSpPr>
          <p:grpSp>
            <p:nvGrpSpPr>
              <p:cNvPr id="130" name="Group 147"/>
              <p:cNvGrpSpPr>
                <a:grpSpLocks/>
              </p:cNvGrpSpPr>
              <p:nvPr/>
            </p:nvGrpSpPr>
            <p:grpSpPr bwMode="auto">
              <a:xfrm>
                <a:off x="1014" y="1271"/>
                <a:ext cx="128" cy="1948"/>
                <a:chOff x="1014" y="1271"/>
                <a:chExt cx="128" cy="1948"/>
              </a:xfrm>
            </p:grpSpPr>
            <p:sp>
              <p:nvSpPr>
                <p:cNvPr id="132" name="Line 7"/>
                <p:cNvSpPr>
                  <a:spLocks noChangeShapeType="1"/>
                </p:cNvSpPr>
                <p:nvPr/>
              </p:nvSpPr>
              <p:spPr bwMode="auto">
                <a:xfrm>
                  <a:off x="1021" y="3219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3" name="Line 8"/>
                <p:cNvSpPr>
                  <a:spLocks noChangeShapeType="1"/>
                </p:cNvSpPr>
                <p:nvPr/>
              </p:nvSpPr>
              <p:spPr bwMode="auto">
                <a:xfrm>
                  <a:off x="1021" y="2980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4" name="Line 9"/>
                <p:cNvSpPr>
                  <a:spLocks noChangeShapeType="1"/>
                </p:cNvSpPr>
                <p:nvPr/>
              </p:nvSpPr>
              <p:spPr bwMode="auto">
                <a:xfrm>
                  <a:off x="1021" y="2736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5" name="Line 10"/>
                <p:cNvSpPr>
                  <a:spLocks noChangeShapeType="1"/>
                </p:cNvSpPr>
                <p:nvPr/>
              </p:nvSpPr>
              <p:spPr bwMode="auto">
                <a:xfrm>
                  <a:off x="1021" y="2490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6" name="Line 11"/>
                <p:cNvSpPr>
                  <a:spLocks noChangeShapeType="1"/>
                </p:cNvSpPr>
                <p:nvPr/>
              </p:nvSpPr>
              <p:spPr bwMode="auto">
                <a:xfrm>
                  <a:off x="1021" y="2247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1021" y="2002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8" name="Line 13"/>
                <p:cNvSpPr>
                  <a:spLocks noChangeShapeType="1"/>
                </p:cNvSpPr>
                <p:nvPr/>
              </p:nvSpPr>
              <p:spPr bwMode="auto">
                <a:xfrm>
                  <a:off x="1021" y="1758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9" name="Line 14"/>
                <p:cNvSpPr>
                  <a:spLocks noChangeShapeType="1"/>
                </p:cNvSpPr>
                <p:nvPr/>
              </p:nvSpPr>
              <p:spPr bwMode="auto">
                <a:xfrm>
                  <a:off x="1014" y="1517"/>
                  <a:ext cx="122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0" name="Line 15"/>
                <p:cNvSpPr>
                  <a:spLocks noChangeShapeType="1"/>
                </p:cNvSpPr>
                <p:nvPr/>
              </p:nvSpPr>
              <p:spPr bwMode="auto">
                <a:xfrm>
                  <a:off x="1021" y="1271"/>
                  <a:ext cx="121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31" name="Line 144"/>
              <p:cNvSpPr>
                <a:spLocks noChangeShapeType="1"/>
              </p:cNvSpPr>
              <p:nvPr/>
            </p:nvSpPr>
            <p:spPr bwMode="auto">
              <a:xfrm>
                <a:off x="1021" y="1027"/>
                <a:ext cx="12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1" name="Group 152"/>
            <p:cNvGrpSpPr>
              <a:grpSpLocks/>
            </p:cNvGrpSpPr>
            <p:nvPr/>
          </p:nvGrpSpPr>
          <p:grpSpPr bwMode="auto">
            <a:xfrm>
              <a:off x="947417" y="1656482"/>
              <a:ext cx="442913" cy="3875087"/>
              <a:chOff x="745" y="903"/>
              <a:chExt cx="279" cy="2441"/>
            </a:xfrm>
          </p:grpSpPr>
          <p:grpSp>
            <p:nvGrpSpPr>
              <p:cNvPr id="142" name="Group 151"/>
              <p:cNvGrpSpPr>
                <a:grpSpLocks/>
              </p:cNvGrpSpPr>
              <p:nvPr/>
            </p:nvGrpSpPr>
            <p:grpSpPr bwMode="auto">
              <a:xfrm>
                <a:off x="817" y="1143"/>
                <a:ext cx="202" cy="2201"/>
                <a:chOff x="817" y="1143"/>
                <a:chExt cx="202" cy="2201"/>
              </a:xfrm>
            </p:grpSpPr>
            <p:sp>
              <p:nvSpPr>
                <p:cNvPr id="144" name="Rectangle 16"/>
                <p:cNvSpPr>
                  <a:spLocks noChangeArrowheads="1"/>
                </p:cNvSpPr>
                <p:nvPr/>
              </p:nvSpPr>
              <p:spPr bwMode="auto">
                <a:xfrm>
                  <a:off x="817" y="3094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1</a:t>
                  </a:r>
                </a:p>
              </p:txBody>
            </p:sp>
            <p:sp>
              <p:nvSpPr>
                <p:cNvPr id="145" name="Rectangle 17"/>
                <p:cNvSpPr>
                  <a:spLocks noChangeArrowheads="1"/>
                </p:cNvSpPr>
                <p:nvPr/>
              </p:nvSpPr>
              <p:spPr bwMode="auto">
                <a:xfrm>
                  <a:off x="817" y="2862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2</a:t>
                  </a:r>
                </a:p>
              </p:txBody>
            </p:sp>
            <p:sp>
              <p:nvSpPr>
                <p:cNvPr id="146" name="Rectangle 18"/>
                <p:cNvSpPr>
                  <a:spLocks noChangeArrowheads="1"/>
                </p:cNvSpPr>
                <p:nvPr/>
              </p:nvSpPr>
              <p:spPr bwMode="auto">
                <a:xfrm>
                  <a:off x="817" y="2617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3</a:t>
                  </a:r>
                </a:p>
              </p:txBody>
            </p:sp>
            <p:sp>
              <p:nvSpPr>
                <p:cNvPr id="147" name="Rectangle 19"/>
                <p:cNvSpPr>
                  <a:spLocks noChangeArrowheads="1"/>
                </p:cNvSpPr>
                <p:nvPr/>
              </p:nvSpPr>
              <p:spPr bwMode="auto">
                <a:xfrm>
                  <a:off x="817" y="2365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4</a:t>
                  </a:r>
                </a:p>
              </p:txBody>
            </p:sp>
            <p:sp>
              <p:nvSpPr>
                <p:cNvPr id="148" name="Rectangle 20"/>
                <p:cNvSpPr>
                  <a:spLocks noChangeArrowheads="1"/>
                </p:cNvSpPr>
                <p:nvPr/>
              </p:nvSpPr>
              <p:spPr bwMode="auto">
                <a:xfrm>
                  <a:off x="817" y="2120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5</a:t>
                  </a:r>
                </a:p>
              </p:txBody>
            </p:sp>
            <p:sp>
              <p:nvSpPr>
                <p:cNvPr id="149" name="Rectangle 21"/>
                <p:cNvSpPr>
                  <a:spLocks noChangeArrowheads="1"/>
                </p:cNvSpPr>
                <p:nvPr/>
              </p:nvSpPr>
              <p:spPr bwMode="auto">
                <a:xfrm>
                  <a:off x="818" y="1874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6</a:t>
                  </a:r>
                </a:p>
              </p:txBody>
            </p:sp>
            <p:sp>
              <p:nvSpPr>
                <p:cNvPr id="150" name="Rectangle 22"/>
                <p:cNvSpPr>
                  <a:spLocks noChangeArrowheads="1"/>
                </p:cNvSpPr>
                <p:nvPr/>
              </p:nvSpPr>
              <p:spPr bwMode="auto">
                <a:xfrm>
                  <a:off x="817" y="1633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7</a:t>
                  </a:r>
                </a:p>
              </p:txBody>
            </p:sp>
            <p:sp>
              <p:nvSpPr>
                <p:cNvPr id="151" name="Rectangle 23"/>
                <p:cNvSpPr>
                  <a:spLocks noChangeArrowheads="1"/>
                </p:cNvSpPr>
                <p:nvPr/>
              </p:nvSpPr>
              <p:spPr bwMode="auto">
                <a:xfrm>
                  <a:off x="822" y="1387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8</a:t>
                  </a:r>
                </a:p>
              </p:txBody>
            </p:sp>
            <p:sp>
              <p:nvSpPr>
                <p:cNvPr id="152" name="Rectangle 24"/>
                <p:cNvSpPr>
                  <a:spLocks noChangeArrowheads="1"/>
                </p:cNvSpPr>
                <p:nvPr/>
              </p:nvSpPr>
              <p:spPr bwMode="auto">
                <a:xfrm>
                  <a:off x="817" y="1143"/>
                  <a:ext cx="197" cy="250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17961" dir="2700000" algn="ctr" rotWithShape="0">
                    <a:srgbClr val="000000"/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/>
                  <a:r>
                    <a:rPr lang="en-US" sz="2000">
                      <a:solidFill>
                        <a:schemeClr val="bg1"/>
                      </a:solidFill>
                      <a:effectLst/>
                    </a:rPr>
                    <a:t>9</a:t>
                  </a:r>
                </a:p>
              </p:txBody>
            </p:sp>
          </p:grpSp>
          <p:sp>
            <p:nvSpPr>
              <p:cNvPr id="143" name="Rectangle 146"/>
              <p:cNvSpPr>
                <a:spLocks noChangeArrowheads="1"/>
              </p:cNvSpPr>
              <p:nvPr/>
            </p:nvSpPr>
            <p:spPr bwMode="auto">
              <a:xfrm>
                <a:off x="745" y="903"/>
                <a:ext cx="279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000">
                    <a:solidFill>
                      <a:schemeClr val="bg1"/>
                    </a:solidFill>
                    <a:effectLst/>
                  </a:rPr>
                  <a:t>10</a:t>
                </a:r>
              </a:p>
            </p:txBody>
          </p:sp>
        </p:grpSp>
        <p:sp>
          <p:nvSpPr>
            <p:cNvPr id="153" name="Rectangle 141"/>
            <p:cNvSpPr>
              <a:spLocks noChangeArrowheads="1"/>
            </p:cNvSpPr>
            <p:nvPr/>
          </p:nvSpPr>
          <p:spPr bwMode="auto">
            <a:xfrm>
              <a:off x="1478434" y="1289769"/>
              <a:ext cx="5088732" cy="6286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t-BR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Marada </a:t>
              </a:r>
              <a:r>
                <a:rPr lang="pt-BR" sz="2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Inn</a:t>
              </a:r>
              <a:r>
                <a:rPr lang="pt-BR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Classificação de Qualidade</a:t>
              </a:r>
            </a:p>
          </p:txBody>
        </p:sp>
        <p:sp>
          <p:nvSpPr>
            <p:cNvPr id="154" name="Rectangle 25"/>
            <p:cNvSpPr>
              <a:spLocks noChangeArrowheads="1"/>
            </p:cNvSpPr>
            <p:nvPr/>
          </p:nvSpPr>
          <p:spPr bwMode="auto">
            <a:xfrm>
              <a:off x="1666553" y="4958482"/>
              <a:ext cx="669925" cy="766762"/>
            </a:xfrm>
            <a:prstGeom prst="rect">
              <a:avLst/>
            </a:prstGeom>
            <a:gradFill rotWithShape="0">
              <a:gsLst>
                <a:gs pos="0">
                  <a:srgbClr val="CC99FF">
                    <a:gamma/>
                    <a:shade val="46275"/>
                    <a:invGamma/>
                  </a:srgbClr>
                </a:gs>
                <a:gs pos="50000">
                  <a:srgbClr val="CC99FF"/>
                </a:gs>
                <a:gs pos="100000">
                  <a:srgbClr val="CC99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55" name="Rectangle 26"/>
            <p:cNvSpPr>
              <a:spLocks noChangeArrowheads="1"/>
            </p:cNvSpPr>
            <p:nvPr/>
          </p:nvSpPr>
          <p:spPr bwMode="auto">
            <a:xfrm>
              <a:off x="2687316" y="4571132"/>
              <a:ext cx="669925" cy="1154112"/>
            </a:xfrm>
            <a:prstGeom prst="rect">
              <a:avLst/>
            </a:prstGeom>
            <a:gradFill rotWithShape="0">
              <a:gsLst>
                <a:gs pos="0">
                  <a:srgbClr val="666699">
                    <a:gamma/>
                    <a:shade val="46275"/>
                    <a:invGamma/>
                  </a:srgbClr>
                </a:gs>
                <a:gs pos="50000">
                  <a:srgbClr val="666699"/>
                </a:gs>
                <a:gs pos="100000">
                  <a:srgbClr val="666699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56" name="Rectangle 27"/>
            <p:cNvSpPr>
              <a:spLocks noChangeArrowheads="1"/>
            </p:cNvSpPr>
            <p:nvPr/>
          </p:nvSpPr>
          <p:spPr bwMode="auto">
            <a:xfrm>
              <a:off x="3706491" y="3796432"/>
              <a:ext cx="669925" cy="1928812"/>
            </a:xfrm>
            <a:prstGeom prst="rect">
              <a:avLst/>
            </a:prstGeom>
            <a:gradFill rotWithShape="0">
              <a:gsLst>
                <a:gs pos="0">
                  <a:srgbClr val="003366">
                    <a:gamma/>
                    <a:shade val="46275"/>
                    <a:invGamma/>
                  </a:srgbClr>
                </a:gs>
                <a:gs pos="50000">
                  <a:srgbClr val="003366"/>
                </a:gs>
                <a:gs pos="100000">
                  <a:srgbClr val="00336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57" name="Rectangle 28"/>
            <p:cNvSpPr>
              <a:spLocks noChangeArrowheads="1"/>
            </p:cNvSpPr>
            <p:nvPr/>
          </p:nvSpPr>
          <p:spPr bwMode="auto">
            <a:xfrm>
              <a:off x="4727253" y="2248619"/>
              <a:ext cx="668338" cy="347662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58" name="Rectangle 29"/>
            <p:cNvSpPr>
              <a:spLocks noChangeArrowheads="1"/>
            </p:cNvSpPr>
            <p:nvPr/>
          </p:nvSpPr>
          <p:spPr bwMode="auto">
            <a:xfrm>
              <a:off x="5746428" y="5339482"/>
              <a:ext cx="669925" cy="385762"/>
            </a:xfrm>
            <a:prstGeom prst="rect">
              <a:avLst/>
            </a:prstGeom>
            <a:gradFill rotWithShape="0">
              <a:gsLst>
                <a:gs pos="0">
                  <a:srgbClr val="AD48F8">
                    <a:gamma/>
                    <a:shade val="46275"/>
                    <a:invGamma/>
                  </a:srgbClr>
                </a:gs>
                <a:gs pos="50000">
                  <a:srgbClr val="AD48F8"/>
                </a:gs>
                <a:gs pos="100000">
                  <a:srgbClr val="AD48F8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127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59" name="Line 99"/>
            <p:cNvSpPr>
              <a:spLocks noChangeShapeType="1"/>
            </p:cNvSpPr>
            <p:nvPr/>
          </p:nvSpPr>
          <p:spPr bwMode="auto">
            <a:xfrm rot="5400000" flipH="1">
              <a:off x="5450160" y="5791200"/>
              <a:ext cx="122238" cy="63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15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em Setores (Pizza)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 </a:t>
            </a:r>
            <a:r>
              <a:rPr lang="pt-BR" b="1" dirty="0" smtClean="0"/>
              <a:t>gráfico em setores</a:t>
            </a:r>
            <a:r>
              <a:rPr lang="pt-BR" dirty="0" smtClean="0"/>
              <a:t> (pizza) constitui outro dispositivo gráfico para representar as distribuições de frequência relativa</a:t>
            </a:r>
          </a:p>
          <a:p>
            <a:r>
              <a:rPr lang="pt-BR" dirty="0" smtClean="0"/>
              <a:t>Primeiro desenhamos um círculo que representa </a:t>
            </a:r>
            <a:r>
              <a:rPr lang="pt-BR" b="1" dirty="0" smtClean="0"/>
              <a:t>todos os dados</a:t>
            </a:r>
            <a:r>
              <a:rPr lang="pt-BR" dirty="0" smtClean="0"/>
              <a:t>. Depois, usamos a frequência relativa para </a:t>
            </a:r>
            <a:r>
              <a:rPr lang="pt-BR" b="1" dirty="0" smtClean="0"/>
              <a:t>subdividir o círculo em setores</a:t>
            </a:r>
            <a:r>
              <a:rPr lang="pt-BR" dirty="0" smtClean="0"/>
              <a:t>, ou partes, que correspondem à frequência relativa</a:t>
            </a:r>
          </a:p>
          <a:p>
            <a:r>
              <a:rPr lang="pt-BR" dirty="0" smtClean="0"/>
              <a:t>Como um círculo tem 360 graus, uma classe com frequência relativa de 0,25 tem uma faixa de 0,25(360) = 90 graus do círculo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7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em Setores (Pizza)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14</a:t>
            </a:fld>
            <a:endParaRPr lang="pt-BR"/>
          </a:p>
        </p:txBody>
      </p:sp>
      <p:grpSp>
        <p:nvGrpSpPr>
          <p:cNvPr id="4" name="Grupo 3"/>
          <p:cNvGrpSpPr/>
          <p:nvPr/>
        </p:nvGrpSpPr>
        <p:grpSpPr>
          <a:xfrm>
            <a:off x="1768475" y="1342032"/>
            <a:ext cx="5337175" cy="4967288"/>
            <a:chOff x="1768475" y="1342032"/>
            <a:chExt cx="5337175" cy="4967288"/>
          </a:xfrm>
        </p:grpSpPr>
        <p:sp>
          <p:nvSpPr>
            <p:cNvPr id="73" name="Rectangle 189"/>
            <p:cNvSpPr>
              <a:spLocks noChangeArrowheads="1"/>
            </p:cNvSpPr>
            <p:nvPr/>
          </p:nvSpPr>
          <p:spPr bwMode="auto">
            <a:xfrm>
              <a:off x="1981200" y="1716682"/>
              <a:ext cx="5124450" cy="4592638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4" name="Oval 139"/>
            <p:cNvSpPr>
              <a:spLocks noChangeArrowheads="1"/>
            </p:cNvSpPr>
            <p:nvPr/>
          </p:nvSpPr>
          <p:spPr bwMode="auto">
            <a:xfrm>
              <a:off x="2686050" y="2394545"/>
              <a:ext cx="3743325" cy="3684587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grpSp>
          <p:nvGrpSpPr>
            <p:cNvPr id="75" name="Group 141"/>
            <p:cNvGrpSpPr>
              <a:grpSpLocks/>
            </p:cNvGrpSpPr>
            <p:nvPr/>
          </p:nvGrpSpPr>
          <p:grpSpPr bwMode="auto">
            <a:xfrm>
              <a:off x="4559300" y="4221757"/>
              <a:ext cx="1878013" cy="1874838"/>
              <a:chOff x="2917" y="2403"/>
              <a:chExt cx="1183" cy="1181"/>
            </a:xfrm>
          </p:grpSpPr>
          <p:sp>
            <p:nvSpPr>
              <p:cNvPr id="76" name="Arc 101"/>
              <p:cNvSpPr>
                <a:spLocks/>
              </p:cNvSpPr>
              <p:nvPr/>
            </p:nvSpPr>
            <p:spPr bwMode="auto">
              <a:xfrm>
                <a:off x="2917" y="2403"/>
                <a:ext cx="1183" cy="1176"/>
              </a:xfrm>
              <a:custGeom>
                <a:avLst/>
                <a:gdLst>
                  <a:gd name="G0" fmla="+- 209 0 0"/>
                  <a:gd name="G1" fmla="+- 204 0 0"/>
                  <a:gd name="G2" fmla="+- 21600 0 0"/>
                  <a:gd name="T0" fmla="*/ 21808 w 21809"/>
                  <a:gd name="T1" fmla="*/ 0 h 21804"/>
                  <a:gd name="T2" fmla="*/ 0 w 21809"/>
                  <a:gd name="T3" fmla="*/ 21803 h 21804"/>
                  <a:gd name="T4" fmla="*/ 209 w 21809"/>
                  <a:gd name="T5" fmla="*/ 204 h 21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809" h="21804" fill="none" extrusionOk="0">
                    <a:moveTo>
                      <a:pt x="21808" y="-1"/>
                    </a:moveTo>
                    <a:cubicBezTo>
                      <a:pt x="21808" y="67"/>
                      <a:pt x="21809" y="135"/>
                      <a:pt x="21809" y="204"/>
                    </a:cubicBezTo>
                    <a:cubicBezTo>
                      <a:pt x="21809" y="12133"/>
                      <a:pt x="12138" y="21804"/>
                      <a:pt x="209" y="21804"/>
                    </a:cubicBezTo>
                    <a:cubicBezTo>
                      <a:pt x="139" y="21804"/>
                      <a:pt x="69" y="21803"/>
                      <a:pt x="0" y="21802"/>
                    </a:cubicBezTo>
                  </a:path>
                  <a:path w="21809" h="21804" stroke="0" extrusionOk="0">
                    <a:moveTo>
                      <a:pt x="21808" y="-1"/>
                    </a:moveTo>
                    <a:cubicBezTo>
                      <a:pt x="21808" y="67"/>
                      <a:pt x="21809" y="135"/>
                      <a:pt x="21809" y="204"/>
                    </a:cubicBezTo>
                    <a:cubicBezTo>
                      <a:pt x="21809" y="12133"/>
                      <a:pt x="12138" y="21804"/>
                      <a:pt x="209" y="21804"/>
                    </a:cubicBezTo>
                    <a:cubicBezTo>
                      <a:pt x="139" y="21804"/>
                      <a:pt x="69" y="21803"/>
                      <a:pt x="0" y="21802"/>
                    </a:cubicBezTo>
                    <a:lnTo>
                      <a:pt x="209" y="20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Line 102"/>
              <p:cNvSpPr>
                <a:spLocks noChangeShapeType="1"/>
              </p:cNvSpPr>
              <p:nvPr/>
            </p:nvSpPr>
            <p:spPr bwMode="auto">
              <a:xfrm>
                <a:off x="2926" y="2413"/>
                <a:ext cx="0" cy="117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Line 103"/>
              <p:cNvSpPr>
                <a:spLocks noChangeShapeType="1"/>
              </p:cNvSpPr>
              <p:nvPr/>
            </p:nvSpPr>
            <p:spPr bwMode="auto">
              <a:xfrm>
                <a:off x="2917" y="2404"/>
                <a:ext cx="117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9" name="Group 136"/>
            <p:cNvGrpSpPr>
              <a:grpSpLocks/>
            </p:cNvGrpSpPr>
            <p:nvPr/>
          </p:nvGrpSpPr>
          <p:grpSpPr bwMode="auto">
            <a:xfrm>
              <a:off x="2674938" y="2416770"/>
              <a:ext cx="1898650" cy="3694112"/>
              <a:chOff x="1640" y="1221"/>
              <a:chExt cx="1196" cy="2327"/>
            </a:xfrm>
          </p:grpSpPr>
          <p:sp>
            <p:nvSpPr>
              <p:cNvPr id="80" name="Arc 105"/>
              <p:cNvSpPr>
                <a:spLocks/>
              </p:cNvSpPr>
              <p:nvPr/>
            </p:nvSpPr>
            <p:spPr bwMode="auto">
              <a:xfrm>
                <a:off x="1640" y="1264"/>
                <a:ext cx="1196" cy="2271"/>
              </a:xfrm>
              <a:custGeom>
                <a:avLst/>
                <a:gdLst>
                  <a:gd name="G0" fmla="+- 21600 0 0"/>
                  <a:gd name="G1" fmla="+- 20489 0 0"/>
                  <a:gd name="G2" fmla="+- 21600 0 0"/>
                  <a:gd name="T0" fmla="*/ 21703 w 21703"/>
                  <a:gd name="T1" fmla="*/ 42089 h 42089"/>
                  <a:gd name="T2" fmla="*/ 14763 w 21703"/>
                  <a:gd name="T3" fmla="*/ 0 h 42089"/>
                  <a:gd name="T4" fmla="*/ 21600 w 21703"/>
                  <a:gd name="T5" fmla="*/ 20489 h 42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703" h="42089" fill="none" extrusionOk="0">
                    <a:moveTo>
                      <a:pt x="21702" y="42088"/>
                    </a:moveTo>
                    <a:cubicBezTo>
                      <a:pt x="21668" y="42088"/>
                      <a:pt x="21634" y="42088"/>
                      <a:pt x="21600" y="42089"/>
                    </a:cubicBezTo>
                    <a:cubicBezTo>
                      <a:pt x="9670" y="42089"/>
                      <a:pt x="0" y="32418"/>
                      <a:pt x="0" y="20489"/>
                    </a:cubicBezTo>
                    <a:cubicBezTo>
                      <a:pt x="-1" y="11194"/>
                      <a:pt x="5946" y="2941"/>
                      <a:pt x="14762" y="-1"/>
                    </a:cubicBezTo>
                  </a:path>
                  <a:path w="21703" h="42089" stroke="0" extrusionOk="0">
                    <a:moveTo>
                      <a:pt x="21702" y="42088"/>
                    </a:moveTo>
                    <a:cubicBezTo>
                      <a:pt x="21668" y="42088"/>
                      <a:pt x="21634" y="42088"/>
                      <a:pt x="21600" y="42089"/>
                    </a:cubicBezTo>
                    <a:cubicBezTo>
                      <a:pt x="9670" y="42089"/>
                      <a:pt x="0" y="32418"/>
                      <a:pt x="0" y="20489"/>
                    </a:cubicBezTo>
                    <a:cubicBezTo>
                      <a:pt x="-1" y="11194"/>
                      <a:pt x="5946" y="2941"/>
                      <a:pt x="14762" y="-1"/>
                    </a:cubicBezTo>
                    <a:lnTo>
                      <a:pt x="21600" y="2048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23813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Line 106"/>
              <p:cNvSpPr>
                <a:spLocks noChangeShapeType="1"/>
              </p:cNvSpPr>
              <p:nvPr/>
            </p:nvSpPr>
            <p:spPr bwMode="auto">
              <a:xfrm flipH="1" flipV="1">
                <a:off x="2832" y="2371"/>
                <a:ext cx="0" cy="117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Line 107"/>
              <p:cNvSpPr>
                <a:spLocks noChangeShapeType="1"/>
              </p:cNvSpPr>
              <p:nvPr/>
            </p:nvSpPr>
            <p:spPr bwMode="auto">
              <a:xfrm rot="-1027922" flipH="1" flipV="1">
                <a:off x="2626" y="1221"/>
                <a:ext cx="35" cy="119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oup 137"/>
            <p:cNvGrpSpPr>
              <a:grpSpLocks/>
            </p:cNvGrpSpPr>
            <p:nvPr/>
          </p:nvGrpSpPr>
          <p:grpSpPr bwMode="auto">
            <a:xfrm>
              <a:off x="3971925" y="2375495"/>
              <a:ext cx="604838" cy="1928812"/>
              <a:chOff x="2493" y="1195"/>
              <a:chExt cx="381" cy="1215"/>
            </a:xfrm>
          </p:grpSpPr>
          <p:sp>
            <p:nvSpPr>
              <p:cNvPr id="84" name="Arc 113"/>
              <p:cNvSpPr>
                <a:spLocks/>
              </p:cNvSpPr>
              <p:nvPr/>
            </p:nvSpPr>
            <p:spPr bwMode="auto">
              <a:xfrm>
                <a:off x="2493" y="1206"/>
                <a:ext cx="378" cy="1165"/>
              </a:xfrm>
              <a:custGeom>
                <a:avLst/>
                <a:gdLst>
                  <a:gd name="G0" fmla="+- 6845 0 0"/>
                  <a:gd name="G1" fmla="+- 21599 0 0"/>
                  <a:gd name="G2" fmla="+- 21600 0 0"/>
                  <a:gd name="T0" fmla="*/ 0 w 6845"/>
                  <a:gd name="T1" fmla="*/ 1112 h 21599"/>
                  <a:gd name="T2" fmla="*/ 6640 w 6845"/>
                  <a:gd name="T3" fmla="*/ 0 h 21599"/>
                  <a:gd name="T4" fmla="*/ 6845 w 6845"/>
                  <a:gd name="T5" fmla="*/ 21599 h 215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845" h="21599" fill="none" extrusionOk="0">
                    <a:moveTo>
                      <a:pt x="0" y="1112"/>
                    </a:moveTo>
                    <a:cubicBezTo>
                      <a:pt x="2141" y="396"/>
                      <a:pt x="4382" y="21"/>
                      <a:pt x="6639" y="-1"/>
                    </a:cubicBezTo>
                  </a:path>
                  <a:path w="6845" h="21599" stroke="0" extrusionOk="0">
                    <a:moveTo>
                      <a:pt x="0" y="1112"/>
                    </a:moveTo>
                    <a:cubicBezTo>
                      <a:pt x="2141" y="396"/>
                      <a:pt x="4382" y="21"/>
                      <a:pt x="6639" y="-1"/>
                    </a:cubicBezTo>
                    <a:lnTo>
                      <a:pt x="6845" y="2159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3813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Line 114"/>
              <p:cNvSpPr>
                <a:spLocks noChangeShapeType="1"/>
              </p:cNvSpPr>
              <p:nvPr/>
            </p:nvSpPr>
            <p:spPr bwMode="auto">
              <a:xfrm flipH="1" flipV="1">
                <a:off x="2874" y="1195"/>
                <a:ext cx="0" cy="116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Line 115"/>
              <p:cNvSpPr>
                <a:spLocks noChangeShapeType="1"/>
              </p:cNvSpPr>
              <p:nvPr/>
            </p:nvSpPr>
            <p:spPr bwMode="auto">
              <a:xfrm rot="-1027922" flipH="1" flipV="1">
                <a:off x="2663" y="1238"/>
                <a:ext cx="37" cy="11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7" name="Group 134"/>
            <p:cNvGrpSpPr>
              <a:grpSpLocks/>
            </p:cNvGrpSpPr>
            <p:nvPr/>
          </p:nvGrpSpPr>
          <p:grpSpPr bwMode="auto">
            <a:xfrm>
              <a:off x="4567238" y="2400895"/>
              <a:ext cx="1106487" cy="1981200"/>
              <a:chOff x="2868" y="1157"/>
              <a:chExt cx="697" cy="1248"/>
            </a:xfrm>
          </p:grpSpPr>
          <p:grpSp>
            <p:nvGrpSpPr>
              <p:cNvPr id="88" name="Group 117"/>
              <p:cNvGrpSpPr>
                <a:grpSpLocks/>
              </p:cNvGrpSpPr>
              <p:nvPr/>
            </p:nvGrpSpPr>
            <p:grpSpPr bwMode="auto">
              <a:xfrm>
                <a:off x="2868" y="1157"/>
                <a:ext cx="697" cy="1248"/>
                <a:chOff x="1852" y="655"/>
                <a:chExt cx="494" cy="924"/>
              </a:xfrm>
            </p:grpSpPr>
            <p:sp>
              <p:nvSpPr>
                <p:cNvPr id="90" name="Arc 118"/>
                <p:cNvSpPr>
                  <a:spLocks/>
                </p:cNvSpPr>
                <p:nvPr/>
              </p:nvSpPr>
              <p:spPr bwMode="auto">
                <a:xfrm>
                  <a:off x="1852" y="655"/>
                  <a:ext cx="494" cy="863"/>
                </a:xfrm>
                <a:custGeom>
                  <a:avLst/>
                  <a:gdLst>
                    <a:gd name="G0" fmla="+- 205 0 0"/>
                    <a:gd name="G1" fmla="+- 21600 0 0"/>
                    <a:gd name="G2" fmla="+- 21600 0 0"/>
                    <a:gd name="T0" fmla="*/ 0 w 12669"/>
                    <a:gd name="T1" fmla="*/ 1 h 21600"/>
                    <a:gd name="T2" fmla="*/ 12669 w 12669"/>
                    <a:gd name="T3" fmla="*/ 3959 h 21600"/>
                    <a:gd name="T4" fmla="*/ 205 w 1266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2669" h="21600" fill="none" extrusionOk="0">
                      <a:moveTo>
                        <a:pt x="-1" y="0"/>
                      </a:moveTo>
                      <a:cubicBezTo>
                        <a:pt x="68" y="0"/>
                        <a:pt x="136" y="-1"/>
                        <a:pt x="205" y="0"/>
                      </a:cubicBezTo>
                      <a:cubicBezTo>
                        <a:pt x="4668" y="0"/>
                        <a:pt x="9023" y="1383"/>
                        <a:pt x="12669" y="3958"/>
                      </a:cubicBezTo>
                    </a:path>
                    <a:path w="12669" h="21600" stroke="0" extrusionOk="0">
                      <a:moveTo>
                        <a:pt x="-1" y="0"/>
                      </a:moveTo>
                      <a:cubicBezTo>
                        <a:pt x="68" y="0"/>
                        <a:pt x="136" y="-1"/>
                        <a:pt x="205" y="0"/>
                      </a:cubicBezTo>
                      <a:cubicBezTo>
                        <a:pt x="4668" y="0"/>
                        <a:pt x="9023" y="1383"/>
                        <a:pt x="12669" y="3958"/>
                      </a:cubicBezTo>
                      <a:lnTo>
                        <a:pt x="205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23813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1" name="Line 119"/>
                <p:cNvSpPr>
                  <a:spLocks noChangeShapeType="1"/>
                </p:cNvSpPr>
                <p:nvPr/>
              </p:nvSpPr>
              <p:spPr bwMode="auto">
                <a:xfrm rot="1797583" flipV="1">
                  <a:off x="2053" y="738"/>
                  <a:ext cx="86" cy="841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9" name="Line 120"/>
              <p:cNvSpPr>
                <a:spLocks noChangeShapeType="1"/>
              </p:cNvSpPr>
              <p:nvPr/>
            </p:nvSpPr>
            <p:spPr bwMode="auto">
              <a:xfrm flipH="1" flipV="1">
                <a:off x="2874" y="1158"/>
                <a:ext cx="0" cy="1167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2" name="Group 138"/>
            <p:cNvGrpSpPr>
              <a:grpSpLocks/>
            </p:cNvGrpSpPr>
            <p:nvPr/>
          </p:nvGrpSpPr>
          <p:grpSpPr bwMode="auto">
            <a:xfrm>
              <a:off x="4551363" y="2556470"/>
              <a:ext cx="1900237" cy="1841500"/>
              <a:chOff x="2867" y="1309"/>
              <a:chExt cx="1197" cy="1160"/>
            </a:xfrm>
          </p:grpSpPr>
          <p:sp>
            <p:nvSpPr>
              <p:cNvPr id="93" name="Arc 109"/>
              <p:cNvSpPr>
                <a:spLocks/>
              </p:cNvSpPr>
              <p:nvPr/>
            </p:nvSpPr>
            <p:spPr bwMode="auto">
              <a:xfrm>
                <a:off x="2867" y="1420"/>
                <a:ext cx="1190" cy="950"/>
              </a:xfrm>
              <a:custGeom>
                <a:avLst/>
                <a:gdLst>
                  <a:gd name="G0" fmla="+- 0 0 0"/>
                  <a:gd name="G1" fmla="+- 17629 0 0"/>
                  <a:gd name="G2" fmla="+- 21600 0 0"/>
                  <a:gd name="T0" fmla="*/ 12481 w 21599"/>
                  <a:gd name="T1" fmla="*/ 0 h 17629"/>
                  <a:gd name="T2" fmla="*/ 21599 w 21599"/>
                  <a:gd name="T3" fmla="*/ 17425 h 17629"/>
                  <a:gd name="T4" fmla="*/ 0 w 21599"/>
                  <a:gd name="T5" fmla="*/ 17629 h 17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99" h="17629" fill="none" extrusionOk="0">
                    <a:moveTo>
                      <a:pt x="12481" y="-1"/>
                    </a:moveTo>
                    <a:cubicBezTo>
                      <a:pt x="18141" y="4007"/>
                      <a:pt x="21533" y="10489"/>
                      <a:pt x="21599" y="17424"/>
                    </a:cubicBezTo>
                  </a:path>
                  <a:path w="21599" h="17629" stroke="0" extrusionOk="0">
                    <a:moveTo>
                      <a:pt x="12481" y="-1"/>
                    </a:moveTo>
                    <a:cubicBezTo>
                      <a:pt x="18141" y="4007"/>
                      <a:pt x="21533" y="10489"/>
                      <a:pt x="21599" y="17424"/>
                    </a:cubicBezTo>
                    <a:lnTo>
                      <a:pt x="0" y="1762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23813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Line 110"/>
              <p:cNvSpPr>
                <a:spLocks noChangeShapeType="1"/>
              </p:cNvSpPr>
              <p:nvPr/>
            </p:nvSpPr>
            <p:spPr bwMode="auto">
              <a:xfrm rot="1797583" flipV="1">
                <a:off x="3155" y="1309"/>
                <a:ext cx="124" cy="116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Line 111"/>
              <p:cNvSpPr>
                <a:spLocks noChangeShapeType="1"/>
              </p:cNvSpPr>
              <p:nvPr/>
            </p:nvSpPr>
            <p:spPr bwMode="auto">
              <a:xfrm>
                <a:off x="2873" y="2368"/>
                <a:ext cx="119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6" name="Rectangle 142"/>
            <p:cNvSpPr>
              <a:spLocks noChangeArrowheads="1"/>
            </p:cNvSpPr>
            <p:nvPr/>
          </p:nvSpPr>
          <p:spPr bwMode="auto">
            <a:xfrm>
              <a:off x="5053013" y="3250207"/>
              <a:ext cx="1163781" cy="92076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chemeClr val="bg1"/>
                  </a:solidFill>
                  <a:effectLst/>
                </a:rPr>
                <a:t>   </a:t>
              </a:r>
              <a:r>
                <a:rPr lang="en-US" sz="2000" dirty="0" err="1">
                  <a:solidFill>
                    <a:schemeClr val="bg1"/>
                  </a:solidFill>
                </a:rPr>
                <a:t>Abaixo</a:t>
              </a:r>
              <a:endParaRPr lang="en-US" sz="2000" dirty="0">
                <a:solidFill>
                  <a:schemeClr val="bg1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da </a:t>
              </a:r>
              <a:r>
                <a:rPr lang="en-US" sz="2000" dirty="0" err="1">
                  <a:solidFill>
                    <a:schemeClr val="bg1"/>
                  </a:solidFill>
                </a:rPr>
                <a:t>Média</a:t>
              </a:r>
              <a:endParaRPr lang="en-US" sz="2000" dirty="0">
                <a:solidFill>
                  <a:schemeClr val="bg1"/>
                </a:solidFill>
              </a:endParaRPr>
            </a:p>
            <a:p>
              <a:pPr>
                <a:lnSpc>
                  <a:spcPct val="90000"/>
                </a:lnSpc>
              </a:pPr>
              <a:r>
                <a:rPr lang="en-US" sz="2000" dirty="0">
                  <a:solidFill>
                    <a:schemeClr val="bg1"/>
                  </a:solidFill>
                </a:rPr>
                <a:t>    15%</a:t>
              </a:r>
            </a:p>
          </p:txBody>
        </p:sp>
        <p:sp>
          <p:nvSpPr>
            <p:cNvPr id="97" name="Rectangle 143"/>
            <p:cNvSpPr>
              <a:spLocks noChangeArrowheads="1"/>
            </p:cNvSpPr>
            <p:nvPr/>
          </p:nvSpPr>
          <p:spPr bwMode="auto">
            <a:xfrm>
              <a:off x="4776788" y="4602757"/>
              <a:ext cx="856005" cy="70532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</a:rPr>
                <a:t>Média</a:t>
              </a:r>
              <a:endParaRPr lang="en-US" sz="2000" dirty="0">
                <a:solidFill>
                  <a:schemeClr val="bg1"/>
                </a:solidFill>
              </a:endParaRPr>
            </a:p>
            <a:p>
              <a:r>
                <a:rPr lang="en-US" sz="2000" dirty="0">
                  <a:solidFill>
                    <a:schemeClr val="bg1"/>
                  </a:solidFill>
                </a:rPr>
                <a:t>    25%</a:t>
              </a:r>
            </a:p>
          </p:txBody>
        </p:sp>
        <p:sp>
          <p:nvSpPr>
            <p:cNvPr id="98" name="Rectangle 144"/>
            <p:cNvSpPr>
              <a:spLocks noChangeArrowheads="1"/>
            </p:cNvSpPr>
            <p:nvPr/>
          </p:nvSpPr>
          <p:spPr bwMode="auto">
            <a:xfrm>
              <a:off x="3067050" y="3802657"/>
              <a:ext cx="1163781" cy="101309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effectLst/>
                </a:rPr>
                <a:t>  </a:t>
              </a:r>
              <a:r>
                <a:rPr lang="en-US" sz="2000" dirty="0" err="1">
                  <a:solidFill>
                    <a:schemeClr val="bg1"/>
                  </a:solidFill>
                </a:rPr>
                <a:t>Acima</a:t>
              </a:r>
              <a:r>
                <a:rPr lang="en-US" sz="2000" dirty="0">
                  <a:solidFill>
                    <a:schemeClr val="bg1"/>
                  </a:solidFill>
                </a:rPr>
                <a:t> </a:t>
              </a:r>
            </a:p>
            <a:p>
              <a:r>
                <a:rPr lang="en-US" sz="2000" dirty="0">
                  <a:solidFill>
                    <a:schemeClr val="bg1"/>
                  </a:solidFill>
                </a:rPr>
                <a:t>da </a:t>
              </a:r>
              <a:r>
                <a:rPr lang="en-US" sz="2000" dirty="0" err="1">
                  <a:solidFill>
                    <a:schemeClr val="bg1"/>
                  </a:solidFill>
                </a:rPr>
                <a:t>Média</a:t>
              </a:r>
              <a:endParaRPr lang="en-US" sz="2000" dirty="0">
                <a:solidFill>
                  <a:schemeClr val="bg1"/>
                </a:solidFill>
              </a:endParaRPr>
            </a:p>
            <a:p>
              <a:r>
                <a:rPr lang="en-US" sz="2000" dirty="0">
                  <a:solidFill>
                    <a:schemeClr val="bg1"/>
                  </a:solidFill>
                </a:rPr>
                <a:t>    45%</a:t>
              </a:r>
            </a:p>
          </p:txBody>
        </p:sp>
        <p:sp>
          <p:nvSpPr>
            <p:cNvPr id="99" name="Rectangle 145"/>
            <p:cNvSpPr>
              <a:spLocks noChangeArrowheads="1"/>
            </p:cNvSpPr>
            <p:nvPr/>
          </p:nvSpPr>
          <p:spPr bwMode="auto">
            <a:xfrm>
              <a:off x="4657725" y="2640607"/>
              <a:ext cx="721352" cy="70532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</a:rPr>
                <a:t>Ruim</a:t>
              </a:r>
              <a:endParaRPr lang="en-US" sz="2000" dirty="0">
                <a:solidFill>
                  <a:schemeClr val="bg1"/>
                </a:solidFill>
              </a:endParaRPr>
            </a:p>
            <a:p>
              <a:r>
                <a:rPr lang="en-US" sz="2000" dirty="0">
                  <a:solidFill>
                    <a:schemeClr val="bg1"/>
                  </a:solidFill>
                </a:rPr>
                <a:t>10%</a:t>
              </a:r>
            </a:p>
          </p:txBody>
        </p:sp>
        <p:sp>
          <p:nvSpPr>
            <p:cNvPr id="100" name="Rectangle 146"/>
            <p:cNvSpPr>
              <a:spLocks noChangeArrowheads="1"/>
            </p:cNvSpPr>
            <p:nvPr/>
          </p:nvSpPr>
          <p:spPr bwMode="auto">
            <a:xfrm>
              <a:off x="2466975" y="1986557"/>
              <a:ext cx="1181735" cy="70532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</a:rPr>
                <a:t>Excelente</a:t>
              </a:r>
              <a:endParaRPr lang="en-US" sz="2000" dirty="0">
                <a:solidFill>
                  <a:schemeClr val="bg1"/>
                </a:solidFill>
              </a:endParaRPr>
            </a:p>
            <a:p>
              <a:r>
                <a:rPr lang="en-US" sz="2000" dirty="0">
                  <a:solidFill>
                    <a:schemeClr val="bg1"/>
                  </a:solidFill>
                </a:rPr>
                <a:t>      5%</a:t>
              </a:r>
            </a:p>
          </p:txBody>
        </p:sp>
        <p:sp>
          <p:nvSpPr>
            <p:cNvPr id="101" name="Rectangle 147"/>
            <p:cNvSpPr>
              <a:spLocks noChangeArrowheads="1"/>
            </p:cNvSpPr>
            <p:nvPr/>
          </p:nvSpPr>
          <p:spPr bwMode="auto">
            <a:xfrm>
              <a:off x="2555875" y="1342032"/>
              <a:ext cx="4054475" cy="46672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Marada Inn</a:t>
              </a:r>
              <a:r>
                <a:rPr lang="en-US" sz="2000" b="1">
                  <a:solidFill>
                    <a:schemeClr val="bg1"/>
                  </a:solidFill>
                  <a:effectLst/>
                </a:rPr>
                <a:t> </a:t>
              </a:r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Quality Ratings</a:t>
              </a:r>
              <a:endPara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 rot="5400000">
              <a:off x="1724025" y="4161432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grpSp>
          <p:nvGrpSpPr>
            <p:cNvPr id="103" name="Group 190"/>
            <p:cNvGrpSpPr>
              <a:grpSpLocks/>
            </p:cNvGrpSpPr>
            <p:nvPr/>
          </p:nvGrpSpPr>
          <p:grpSpPr bwMode="auto">
            <a:xfrm>
              <a:off x="3635375" y="2197695"/>
              <a:ext cx="606425" cy="212725"/>
              <a:chOff x="2290" y="1371"/>
              <a:chExt cx="382" cy="134"/>
            </a:xfrm>
          </p:grpSpPr>
          <p:sp>
            <p:nvSpPr>
              <p:cNvPr id="104" name="Line 150"/>
              <p:cNvSpPr>
                <a:spLocks noChangeShapeType="1"/>
              </p:cNvSpPr>
              <p:nvPr/>
            </p:nvSpPr>
            <p:spPr bwMode="auto">
              <a:xfrm>
                <a:off x="2290" y="1371"/>
                <a:ext cx="270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Line 149"/>
              <p:cNvSpPr>
                <a:spLocks noChangeShapeType="1"/>
              </p:cNvSpPr>
              <p:nvPr/>
            </p:nvSpPr>
            <p:spPr bwMode="auto">
              <a:xfrm>
                <a:off x="2550" y="1373"/>
                <a:ext cx="122" cy="13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 type="triangle" w="med" len="med"/>
              </a:ln>
              <a:effectLst>
                <a:outerShdw dist="12700" dir="54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02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Marada </a:t>
            </a:r>
            <a:r>
              <a:rPr lang="pt-BR" dirty="0" err="1" smtClean="0"/>
              <a:t>Inn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Conhecimentos adquiridos a partir do gráfico de </a:t>
            </a:r>
            <a:r>
              <a:rPr lang="pt-BR" dirty="0" smtClean="0"/>
              <a:t>pizza</a:t>
            </a:r>
          </a:p>
          <a:p>
            <a:pPr lvl="1"/>
            <a:r>
              <a:rPr lang="pt-BR" dirty="0"/>
              <a:t>Metade dos clientes pesquisados ​​deram Marada uma classificação de qualidade de "acima da média" ou "excelente" (olhando para o lado esquerdo da </a:t>
            </a:r>
            <a:r>
              <a:rPr lang="pt-BR" dirty="0" smtClean="0"/>
              <a:t>pizza). </a:t>
            </a:r>
            <a:r>
              <a:rPr lang="pt-BR" dirty="0"/>
              <a:t>Isso pode agradar o </a:t>
            </a:r>
            <a:r>
              <a:rPr lang="pt-BR" dirty="0" smtClean="0"/>
              <a:t>gerente</a:t>
            </a:r>
          </a:p>
          <a:p>
            <a:pPr lvl="1"/>
            <a:r>
              <a:rPr lang="pt-BR" dirty="0"/>
              <a:t>Para cada cliente que deu a classificação "excelente", havia dois clientes que deram uma classificação "ruim" (olhando para o topo da </a:t>
            </a:r>
            <a:r>
              <a:rPr lang="pt-BR" dirty="0" smtClean="0"/>
              <a:t>pizza). </a:t>
            </a:r>
            <a:r>
              <a:rPr lang="pt-BR" dirty="0"/>
              <a:t>Isto deve desagradar o gerente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15</a:t>
            </a:fld>
            <a:endParaRPr lang="pt-BR"/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186613" y="344488"/>
            <a:ext cx="1665287" cy="1085850"/>
            <a:chOff x="3891" y="289"/>
            <a:chExt cx="1265" cy="816"/>
          </a:xfrm>
        </p:grpSpPr>
        <p:sp>
          <p:nvSpPr>
            <p:cNvPr id="6" name="Freeform 37"/>
            <p:cNvSpPr>
              <a:spLocks/>
            </p:cNvSpPr>
            <p:nvPr/>
          </p:nvSpPr>
          <p:spPr bwMode="auto">
            <a:xfrm>
              <a:off x="4659" y="366"/>
              <a:ext cx="485" cy="360"/>
            </a:xfrm>
            <a:custGeom>
              <a:avLst/>
              <a:gdLst>
                <a:gd name="T0" fmla="*/ 1143 w 1183"/>
                <a:gd name="T1" fmla="*/ 866 h 879"/>
                <a:gd name="T2" fmla="*/ 1120 w 1183"/>
                <a:gd name="T3" fmla="*/ 852 h 879"/>
                <a:gd name="T4" fmla="*/ 1101 w 1183"/>
                <a:gd name="T5" fmla="*/ 836 h 879"/>
                <a:gd name="T6" fmla="*/ 1083 w 1183"/>
                <a:gd name="T7" fmla="*/ 821 h 879"/>
                <a:gd name="T8" fmla="*/ 1069 w 1183"/>
                <a:gd name="T9" fmla="*/ 803 h 879"/>
                <a:gd name="T10" fmla="*/ 1055 w 1183"/>
                <a:gd name="T11" fmla="*/ 783 h 879"/>
                <a:gd name="T12" fmla="*/ 1046 w 1183"/>
                <a:gd name="T13" fmla="*/ 762 h 879"/>
                <a:gd name="T14" fmla="*/ 1037 w 1183"/>
                <a:gd name="T15" fmla="*/ 738 h 879"/>
                <a:gd name="T16" fmla="*/ 1030 w 1183"/>
                <a:gd name="T17" fmla="*/ 711 h 879"/>
                <a:gd name="T18" fmla="*/ 1030 w 1183"/>
                <a:gd name="T19" fmla="*/ 671 h 879"/>
                <a:gd name="T20" fmla="*/ 1044 w 1183"/>
                <a:gd name="T21" fmla="*/ 635 h 879"/>
                <a:gd name="T22" fmla="*/ 1069 w 1183"/>
                <a:gd name="T23" fmla="*/ 605 h 879"/>
                <a:gd name="T24" fmla="*/ 1099 w 1183"/>
                <a:gd name="T25" fmla="*/ 577 h 879"/>
                <a:gd name="T26" fmla="*/ 1131 w 1183"/>
                <a:gd name="T27" fmla="*/ 549 h 879"/>
                <a:gd name="T28" fmla="*/ 1159 w 1183"/>
                <a:gd name="T29" fmla="*/ 517 h 879"/>
                <a:gd name="T30" fmla="*/ 1178 w 1183"/>
                <a:gd name="T31" fmla="*/ 482 h 879"/>
                <a:gd name="T32" fmla="*/ 1183 w 1183"/>
                <a:gd name="T33" fmla="*/ 441 h 879"/>
                <a:gd name="T34" fmla="*/ 1175 w 1183"/>
                <a:gd name="T35" fmla="*/ 399 h 879"/>
                <a:gd name="T36" fmla="*/ 1153 w 1183"/>
                <a:gd name="T37" fmla="*/ 365 h 879"/>
                <a:gd name="T38" fmla="*/ 1125 w 1183"/>
                <a:gd name="T39" fmla="*/ 337 h 879"/>
                <a:gd name="T40" fmla="*/ 1093 w 1183"/>
                <a:gd name="T41" fmla="*/ 312 h 879"/>
                <a:gd name="T42" fmla="*/ 1060 w 1183"/>
                <a:gd name="T43" fmla="*/ 286 h 879"/>
                <a:gd name="T44" fmla="*/ 1032 w 1183"/>
                <a:gd name="T45" fmla="*/ 258 h 879"/>
                <a:gd name="T46" fmla="*/ 1009 w 1183"/>
                <a:gd name="T47" fmla="*/ 224 h 879"/>
                <a:gd name="T48" fmla="*/ 998 w 1183"/>
                <a:gd name="T49" fmla="*/ 184 h 879"/>
                <a:gd name="T50" fmla="*/ 998 w 1183"/>
                <a:gd name="T51" fmla="*/ 134 h 879"/>
                <a:gd name="T52" fmla="*/ 1004 w 1183"/>
                <a:gd name="T53" fmla="*/ 88 h 879"/>
                <a:gd name="T54" fmla="*/ 1018 w 1183"/>
                <a:gd name="T55" fmla="*/ 46 h 879"/>
                <a:gd name="T56" fmla="*/ 1041 w 1183"/>
                <a:gd name="T57" fmla="*/ 0 h 879"/>
                <a:gd name="T58" fmla="*/ 41 w 1183"/>
                <a:gd name="T59" fmla="*/ 14 h 879"/>
                <a:gd name="T60" fmla="*/ 0 w 1183"/>
                <a:gd name="T61" fmla="*/ 879 h 879"/>
                <a:gd name="T62" fmla="*/ 1143 w 1183"/>
                <a:gd name="T63" fmla="*/ 866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3" h="879">
                  <a:moveTo>
                    <a:pt x="1143" y="866"/>
                  </a:moveTo>
                  <a:lnTo>
                    <a:pt x="1120" y="852"/>
                  </a:lnTo>
                  <a:lnTo>
                    <a:pt x="1101" y="836"/>
                  </a:lnTo>
                  <a:lnTo>
                    <a:pt x="1083" y="821"/>
                  </a:lnTo>
                  <a:lnTo>
                    <a:pt x="1069" y="803"/>
                  </a:lnTo>
                  <a:lnTo>
                    <a:pt x="1055" y="783"/>
                  </a:lnTo>
                  <a:lnTo>
                    <a:pt x="1046" y="762"/>
                  </a:lnTo>
                  <a:lnTo>
                    <a:pt x="1037" y="738"/>
                  </a:lnTo>
                  <a:lnTo>
                    <a:pt x="1030" y="711"/>
                  </a:lnTo>
                  <a:lnTo>
                    <a:pt x="1030" y="671"/>
                  </a:lnTo>
                  <a:lnTo>
                    <a:pt x="1044" y="635"/>
                  </a:lnTo>
                  <a:lnTo>
                    <a:pt x="1069" y="605"/>
                  </a:lnTo>
                  <a:lnTo>
                    <a:pt x="1099" y="577"/>
                  </a:lnTo>
                  <a:lnTo>
                    <a:pt x="1131" y="549"/>
                  </a:lnTo>
                  <a:lnTo>
                    <a:pt x="1159" y="517"/>
                  </a:lnTo>
                  <a:lnTo>
                    <a:pt x="1178" y="482"/>
                  </a:lnTo>
                  <a:lnTo>
                    <a:pt x="1183" y="441"/>
                  </a:lnTo>
                  <a:lnTo>
                    <a:pt x="1175" y="399"/>
                  </a:lnTo>
                  <a:lnTo>
                    <a:pt x="1153" y="365"/>
                  </a:lnTo>
                  <a:lnTo>
                    <a:pt x="1125" y="337"/>
                  </a:lnTo>
                  <a:lnTo>
                    <a:pt x="1093" y="312"/>
                  </a:lnTo>
                  <a:lnTo>
                    <a:pt x="1060" y="286"/>
                  </a:lnTo>
                  <a:lnTo>
                    <a:pt x="1032" y="258"/>
                  </a:lnTo>
                  <a:lnTo>
                    <a:pt x="1009" y="224"/>
                  </a:lnTo>
                  <a:lnTo>
                    <a:pt x="998" y="184"/>
                  </a:lnTo>
                  <a:lnTo>
                    <a:pt x="998" y="134"/>
                  </a:lnTo>
                  <a:lnTo>
                    <a:pt x="1004" y="88"/>
                  </a:lnTo>
                  <a:lnTo>
                    <a:pt x="1018" y="46"/>
                  </a:lnTo>
                  <a:lnTo>
                    <a:pt x="1041" y="0"/>
                  </a:lnTo>
                  <a:lnTo>
                    <a:pt x="41" y="14"/>
                  </a:lnTo>
                  <a:lnTo>
                    <a:pt x="0" y="879"/>
                  </a:lnTo>
                  <a:lnTo>
                    <a:pt x="1143" y="866"/>
                  </a:lnTo>
                  <a:close/>
                </a:path>
              </a:pathLst>
            </a:custGeom>
            <a:solidFill>
              <a:srgbClr val="702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38"/>
            <p:cNvSpPr>
              <a:spLocks/>
            </p:cNvSpPr>
            <p:nvPr/>
          </p:nvSpPr>
          <p:spPr bwMode="auto">
            <a:xfrm>
              <a:off x="3995" y="983"/>
              <a:ext cx="522" cy="112"/>
            </a:xfrm>
            <a:custGeom>
              <a:avLst/>
              <a:gdLst>
                <a:gd name="T0" fmla="*/ 0 w 1273"/>
                <a:gd name="T1" fmla="*/ 189 h 275"/>
                <a:gd name="T2" fmla="*/ 328 w 1273"/>
                <a:gd name="T3" fmla="*/ 9 h 275"/>
                <a:gd name="T4" fmla="*/ 1273 w 1273"/>
                <a:gd name="T5" fmla="*/ 0 h 275"/>
                <a:gd name="T6" fmla="*/ 1273 w 1273"/>
                <a:gd name="T7" fmla="*/ 154 h 275"/>
                <a:gd name="T8" fmla="*/ 1189 w 1273"/>
                <a:gd name="T9" fmla="*/ 275 h 275"/>
                <a:gd name="T10" fmla="*/ 1141 w 1273"/>
                <a:gd name="T11" fmla="*/ 275 h 275"/>
                <a:gd name="T12" fmla="*/ 1097 w 1273"/>
                <a:gd name="T13" fmla="*/ 275 h 275"/>
                <a:gd name="T14" fmla="*/ 1053 w 1273"/>
                <a:gd name="T15" fmla="*/ 275 h 275"/>
                <a:gd name="T16" fmla="*/ 1012 w 1273"/>
                <a:gd name="T17" fmla="*/ 275 h 275"/>
                <a:gd name="T18" fmla="*/ 972 w 1273"/>
                <a:gd name="T19" fmla="*/ 275 h 275"/>
                <a:gd name="T20" fmla="*/ 933 w 1273"/>
                <a:gd name="T21" fmla="*/ 274 h 275"/>
                <a:gd name="T22" fmla="*/ 894 w 1273"/>
                <a:gd name="T23" fmla="*/ 274 h 275"/>
                <a:gd name="T24" fmla="*/ 855 w 1273"/>
                <a:gd name="T25" fmla="*/ 272 h 275"/>
                <a:gd name="T26" fmla="*/ 817 w 1273"/>
                <a:gd name="T27" fmla="*/ 270 h 275"/>
                <a:gd name="T28" fmla="*/ 778 w 1273"/>
                <a:gd name="T29" fmla="*/ 268 h 275"/>
                <a:gd name="T30" fmla="*/ 739 w 1273"/>
                <a:gd name="T31" fmla="*/ 266 h 275"/>
                <a:gd name="T32" fmla="*/ 698 w 1273"/>
                <a:gd name="T33" fmla="*/ 263 h 275"/>
                <a:gd name="T34" fmla="*/ 658 w 1273"/>
                <a:gd name="T35" fmla="*/ 261 h 275"/>
                <a:gd name="T36" fmla="*/ 614 w 1273"/>
                <a:gd name="T37" fmla="*/ 258 h 275"/>
                <a:gd name="T38" fmla="*/ 570 w 1273"/>
                <a:gd name="T39" fmla="*/ 254 h 275"/>
                <a:gd name="T40" fmla="*/ 522 w 1273"/>
                <a:gd name="T41" fmla="*/ 251 h 275"/>
                <a:gd name="T42" fmla="*/ 485 w 1273"/>
                <a:gd name="T43" fmla="*/ 247 h 275"/>
                <a:gd name="T44" fmla="*/ 450 w 1273"/>
                <a:gd name="T45" fmla="*/ 244 h 275"/>
                <a:gd name="T46" fmla="*/ 414 w 1273"/>
                <a:gd name="T47" fmla="*/ 242 h 275"/>
                <a:gd name="T48" fmla="*/ 383 w 1273"/>
                <a:gd name="T49" fmla="*/ 238 h 275"/>
                <a:gd name="T50" fmla="*/ 351 w 1273"/>
                <a:gd name="T51" fmla="*/ 235 h 275"/>
                <a:gd name="T52" fmla="*/ 321 w 1273"/>
                <a:gd name="T53" fmla="*/ 231 h 275"/>
                <a:gd name="T54" fmla="*/ 291 w 1273"/>
                <a:gd name="T55" fmla="*/ 228 h 275"/>
                <a:gd name="T56" fmla="*/ 261 w 1273"/>
                <a:gd name="T57" fmla="*/ 224 h 275"/>
                <a:gd name="T58" fmla="*/ 231 w 1273"/>
                <a:gd name="T59" fmla="*/ 221 h 275"/>
                <a:gd name="T60" fmla="*/ 201 w 1273"/>
                <a:gd name="T61" fmla="*/ 217 h 275"/>
                <a:gd name="T62" fmla="*/ 169 w 1273"/>
                <a:gd name="T63" fmla="*/ 214 h 275"/>
                <a:gd name="T64" fmla="*/ 138 w 1273"/>
                <a:gd name="T65" fmla="*/ 210 h 275"/>
                <a:gd name="T66" fmla="*/ 106 w 1273"/>
                <a:gd name="T67" fmla="*/ 205 h 275"/>
                <a:gd name="T68" fmla="*/ 72 w 1273"/>
                <a:gd name="T69" fmla="*/ 199 h 275"/>
                <a:gd name="T70" fmla="*/ 37 w 1273"/>
                <a:gd name="T71" fmla="*/ 194 h 275"/>
                <a:gd name="T72" fmla="*/ 0 w 1273"/>
                <a:gd name="T73" fmla="*/ 18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3" h="275">
                  <a:moveTo>
                    <a:pt x="0" y="189"/>
                  </a:moveTo>
                  <a:lnTo>
                    <a:pt x="328" y="9"/>
                  </a:lnTo>
                  <a:lnTo>
                    <a:pt x="1273" y="0"/>
                  </a:lnTo>
                  <a:lnTo>
                    <a:pt x="1273" y="154"/>
                  </a:lnTo>
                  <a:lnTo>
                    <a:pt x="1189" y="275"/>
                  </a:lnTo>
                  <a:lnTo>
                    <a:pt x="1141" y="275"/>
                  </a:lnTo>
                  <a:lnTo>
                    <a:pt x="1097" y="275"/>
                  </a:lnTo>
                  <a:lnTo>
                    <a:pt x="1053" y="275"/>
                  </a:lnTo>
                  <a:lnTo>
                    <a:pt x="1012" y="275"/>
                  </a:lnTo>
                  <a:lnTo>
                    <a:pt x="972" y="275"/>
                  </a:lnTo>
                  <a:lnTo>
                    <a:pt x="933" y="274"/>
                  </a:lnTo>
                  <a:lnTo>
                    <a:pt x="894" y="274"/>
                  </a:lnTo>
                  <a:lnTo>
                    <a:pt x="855" y="272"/>
                  </a:lnTo>
                  <a:lnTo>
                    <a:pt x="817" y="270"/>
                  </a:lnTo>
                  <a:lnTo>
                    <a:pt x="778" y="268"/>
                  </a:lnTo>
                  <a:lnTo>
                    <a:pt x="739" y="266"/>
                  </a:lnTo>
                  <a:lnTo>
                    <a:pt x="698" y="263"/>
                  </a:lnTo>
                  <a:lnTo>
                    <a:pt x="658" y="261"/>
                  </a:lnTo>
                  <a:lnTo>
                    <a:pt x="614" y="258"/>
                  </a:lnTo>
                  <a:lnTo>
                    <a:pt x="570" y="254"/>
                  </a:lnTo>
                  <a:lnTo>
                    <a:pt x="522" y="251"/>
                  </a:lnTo>
                  <a:lnTo>
                    <a:pt x="485" y="247"/>
                  </a:lnTo>
                  <a:lnTo>
                    <a:pt x="450" y="244"/>
                  </a:lnTo>
                  <a:lnTo>
                    <a:pt x="414" y="242"/>
                  </a:lnTo>
                  <a:lnTo>
                    <a:pt x="383" y="238"/>
                  </a:lnTo>
                  <a:lnTo>
                    <a:pt x="351" y="235"/>
                  </a:lnTo>
                  <a:lnTo>
                    <a:pt x="321" y="231"/>
                  </a:lnTo>
                  <a:lnTo>
                    <a:pt x="291" y="228"/>
                  </a:lnTo>
                  <a:lnTo>
                    <a:pt x="261" y="224"/>
                  </a:lnTo>
                  <a:lnTo>
                    <a:pt x="231" y="221"/>
                  </a:lnTo>
                  <a:lnTo>
                    <a:pt x="201" y="217"/>
                  </a:lnTo>
                  <a:lnTo>
                    <a:pt x="169" y="214"/>
                  </a:lnTo>
                  <a:lnTo>
                    <a:pt x="138" y="210"/>
                  </a:lnTo>
                  <a:lnTo>
                    <a:pt x="106" y="205"/>
                  </a:lnTo>
                  <a:lnTo>
                    <a:pt x="72" y="199"/>
                  </a:lnTo>
                  <a:lnTo>
                    <a:pt x="37" y="194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4033" y="926"/>
              <a:ext cx="55" cy="103"/>
            </a:xfrm>
            <a:custGeom>
              <a:avLst/>
              <a:gdLst>
                <a:gd name="T0" fmla="*/ 95 w 134"/>
                <a:gd name="T1" fmla="*/ 252 h 252"/>
                <a:gd name="T2" fmla="*/ 100 w 134"/>
                <a:gd name="T3" fmla="*/ 224 h 252"/>
                <a:gd name="T4" fmla="*/ 98 w 134"/>
                <a:gd name="T5" fmla="*/ 197 h 252"/>
                <a:gd name="T6" fmla="*/ 97 w 134"/>
                <a:gd name="T7" fmla="*/ 173 h 252"/>
                <a:gd name="T8" fmla="*/ 95 w 134"/>
                <a:gd name="T9" fmla="*/ 144 h 252"/>
                <a:gd name="T10" fmla="*/ 100 w 134"/>
                <a:gd name="T11" fmla="*/ 120 h 252"/>
                <a:gd name="T12" fmla="*/ 114 w 134"/>
                <a:gd name="T13" fmla="*/ 97 h 252"/>
                <a:gd name="T14" fmla="*/ 128 w 134"/>
                <a:gd name="T15" fmla="*/ 76 h 252"/>
                <a:gd name="T16" fmla="*/ 134 w 134"/>
                <a:gd name="T17" fmla="*/ 51 h 252"/>
                <a:gd name="T18" fmla="*/ 134 w 134"/>
                <a:gd name="T19" fmla="*/ 39 h 252"/>
                <a:gd name="T20" fmla="*/ 132 w 134"/>
                <a:gd name="T21" fmla="*/ 26 h 252"/>
                <a:gd name="T22" fmla="*/ 130 w 134"/>
                <a:gd name="T23" fmla="*/ 14 h 252"/>
                <a:gd name="T24" fmla="*/ 128 w 134"/>
                <a:gd name="T25" fmla="*/ 0 h 252"/>
                <a:gd name="T26" fmla="*/ 72 w 134"/>
                <a:gd name="T27" fmla="*/ 0 h 252"/>
                <a:gd name="T28" fmla="*/ 58 w 134"/>
                <a:gd name="T29" fmla="*/ 5 h 252"/>
                <a:gd name="T30" fmla="*/ 44 w 134"/>
                <a:gd name="T31" fmla="*/ 12 h 252"/>
                <a:gd name="T32" fmla="*/ 31 w 134"/>
                <a:gd name="T33" fmla="*/ 19 h 252"/>
                <a:gd name="T34" fmla="*/ 21 w 134"/>
                <a:gd name="T35" fmla="*/ 28 h 252"/>
                <a:gd name="T36" fmla="*/ 12 w 134"/>
                <a:gd name="T37" fmla="*/ 39 h 252"/>
                <a:gd name="T38" fmla="*/ 5 w 134"/>
                <a:gd name="T39" fmla="*/ 49 h 252"/>
                <a:gd name="T40" fmla="*/ 1 w 134"/>
                <a:gd name="T41" fmla="*/ 63 h 252"/>
                <a:gd name="T42" fmla="*/ 0 w 134"/>
                <a:gd name="T43" fmla="*/ 77 h 252"/>
                <a:gd name="T44" fmla="*/ 5 w 134"/>
                <a:gd name="T45" fmla="*/ 95 h 252"/>
                <a:gd name="T46" fmla="*/ 16 w 134"/>
                <a:gd name="T47" fmla="*/ 109 h 252"/>
                <a:gd name="T48" fmla="*/ 28 w 134"/>
                <a:gd name="T49" fmla="*/ 123 h 252"/>
                <a:gd name="T50" fmla="*/ 37 w 134"/>
                <a:gd name="T51" fmla="*/ 139 h 252"/>
                <a:gd name="T52" fmla="*/ 42 w 134"/>
                <a:gd name="T53" fmla="*/ 157 h 252"/>
                <a:gd name="T54" fmla="*/ 46 w 134"/>
                <a:gd name="T55" fmla="*/ 174 h 252"/>
                <a:gd name="T56" fmla="*/ 49 w 134"/>
                <a:gd name="T57" fmla="*/ 192 h 252"/>
                <a:gd name="T58" fmla="*/ 54 w 134"/>
                <a:gd name="T59" fmla="*/ 208 h 252"/>
                <a:gd name="T60" fmla="*/ 60 w 134"/>
                <a:gd name="T61" fmla="*/ 222 h 252"/>
                <a:gd name="T62" fmla="*/ 68 w 134"/>
                <a:gd name="T63" fmla="*/ 234 h 252"/>
                <a:gd name="T64" fmla="*/ 79 w 134"/>
                <a:gd name="T65" fmla="*/ 245 h 252"/>
                <a:gd name="T66" fmla="*/ 95 w 134"/>
                <a:gd name="T6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252">
                  <a:moveTo>
                    <a:pt x="95" y="252"/>
                  </a:moveTo>
                  <a:lnTo>
                    <a:pt x="100" y="224"/>
                  </a:lnTo>
                  <a:lnTo>
                    <a:pt x="98" y="197"/>
                  </a:lnTo>
                  <a:lnTo>
                    <a:pt x="97" y="173"/>
                  </a:lnTo>
                  <a:lnTo>
                    <a:pt x="95" y="144"/>
                  </a:lnTo>
                  <a:lnTo>
                    <a:pt x="100" y="120"/>
                  </a:lnTo>
                  <a:lnTo>
                    <a:pt x="114" y="97"/>
                  </a:lnTo>
                  <a:lnTo>
                    <a:pt x="128" y="76"/>
                  </a:lnTo>
                  <a:lnTo>
                    <a:pt x="134" y="51"/>
                  </a:lnTo>
                  <a:lnTo>
                    <a:pt x="134" y="39"/>
                  </a:lnTo>
                  <a:lnTo>
                    <a:pt x="132" y="26"/>
                  </a:lnTo>
                  <a:lnTo>
                    <a:pt x="130" y="14"/>
                  </a:lnTo>
                  <a:lnTo>
                    <a:pt x="128" y="0"/>
                  </a:lnTo>
                  <a:lnTo>
                    <a:pt x="72" y="0"/>
                  </a:lnTo>
                  <a:lnTo>
                    <a:pt x="58" y="5"/>
                  </a:lnTo>
                  <a:lnTo>
                    <a:pt x="44" y="12"/>
                  </a:lnTo>
                  <a:lnTo>
                    <a:pt x="31" y="19"/>
                  </a:lnTo>
                  <a:lnTo>
                    <a:pt x="21" y="28"/>
                  </a:lnTo>
                  <a:lnTo>
                    <a:pt x="12" y="39"/>
                  </a:lnTo>
                  <a:lnTo>
                    <a:pt x="5" y="49"/>
                  </a:lnTo>
                  <a:lnTo>
                    <a:pt x="1" y="63"/>
                  </a:lnTo>
                  <a:lnTo>
                    <a:pt x="0" y="77"/>
                  </a:lnTo>
                  <a:lnTo>
                    <a:pt x="5" y="95"/>
                  </a:lnTo>
                  <a:lnTo>
                    <a:pt x="16" y="109"/>
                  </a:lnTo>
                  <a:lnTo>
                    <a:pt x="28" y="123"/>
                  </a:lnTo>
                  <a:lnTo>
                    <a:pt x="37" y="139"/>
                  </a:lnTo>
                  <a:lnTo>
                    <a:pt x="42" y="157"/>
                  </a:lnTo>
                  <a:lnTo>
                    <a:pt x="46" y="174"/>
                  </a:lnTo>
                  <a:lnTo>
                    <a:pt x="49" y="192"/>
                  </a:lnTo>
                  <a:lnTo>
                    <a:pt x="54" y="208"/>
                  </a:lnTo>
                  <a:lnTo>
                    <a:pt x="60" y="222"/>
                  </a:lnTo>
                  <a:lnTo>
                    <a:pt x="68" y="234"/>
                  </a:lnTo>
                  <a:lnTo>
                    <a:pt x="79" y="245"/>
                  </a:lnTo>
                  <a:lnTo>
                    <a:pt x="95" y="252"/>
                  </a:lnTo>
                  <a:close/>
                </a:path>
              </a:pathLst>
            </a:custGeom>
            <a:solidFill>
              <a:srgbClr val="FFFF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4169" y="509"/>
              <a:ext cx="537" cy="511"/>
            </a:xfrm>
            <a:custGeom>
              <a:avLst/>
              <a:gdLst>
                <a:gd name="T0" fmla="*/ 1067 w 1310"/>
                <a:gd name="T1" fmla="*/ 1226 h 1249"/>
                <a:gd name="T2" fmla="*/ 1041 w 1310"/>
                <a:gd name="T3" fmla="*/ 1201 h 1249"/>
                <a:gd name="T4" fmla="*/ 1007 w 1310"/>
                <a:gd name="T5" fmla="*/ 1176 h 1249"/>
                <a:gd name="T6" fmla="*/ 958 w 1310"/>
                <a:gd name="T7" fmla="*/ 1148 h 1249"/>
                <a:gd name="T8" fmla="*/ 908 w 1310"/>
                <a:gd name="T9" fmla="*/ 1132 h 1249"/>
                <a:gd name="T10" fmla="*/ 905 w 1310"/>
                <a:gd name="T11" fmla="*/ 1079 h 1249"/>
                <a:gd name="T12" fmla="*/ 0 w 1310"/>
                <a:gd name="T13" fmla="*/ 967 h 1249"/>
                <a:gd name="T14" fmla="*/ 11 w 1310"/>
                <a:gd name="T15" fmla="*/ 873 h 1249"/>
                <a:gd name="T16" fmla="*/ 9 w 1310"/>
                <a:gd name="T17" fmla="*/ 764 h 1249"/>
                <a:gd name="T18" fmla="*/ 18 w 1310"/>
                <a:gd name="T19" fmla="*/ 688 h 1249"/>
                <a:gd name="T20" fmla="*/ 65 w 1310"/>
                <a:gd name="T21" fmla="*/ 690 h 1249"/>
                <a:gd name="T22" fmla="*/ 111 w 1310"/>
                <a:gd name="T23" fmla="*/ 697 h 1249"/>
                <a:gd name="T24" fmla="*/ 155 w 1310"/>
                <a:gd name="T25" fmla="*/ 707 h 1249"/>
                <a:gd name="T26" fmla="*/ 198 w 1310"/>
                <a:gd name="T27" fmla="*/ 684 h 1249"/>
                <a:gd name="T28" fmla="*/ 242 w 1310"/>
                <a:gd name="T29" fmla="*/ 601 h 1249"/>
                <a:gd name="T30" fmla="*/ 275 w 1310"/>
                <a:gd name="T31" fmla="*/ 515 h 1249"/>
                <a:gd name="T32" fmla="*/ 300 w 1310"/>
                <a:gd name="T33" fmla="*/ 421 h 1249"/>
                <a:gd name="T34" fmla="*/ 305 w 1310"/>
                <a:gd name="T35" fmla="*/ 337 h 1249"/>
                <a:gd name="T36" fmla="*/ 339 w 1310"/>
                <a:gd name="T37" fmla="*/ 256 h 1249"/>
                <a:gd name="T38" fmla="*/ 363 w 1310"/>
                <a:gd name="T39" fmla="*/ 227 h 1249"/>
                <a:gd name="T40" fmla="*/ 388 w 1310"/>
                <a:gd name="T41" fmla="*/ 206 h 1249"/>
                <a:gd name="T42" fmla="*/ 423 w 1310"/>
                <a:gd name="T43" fmla="*/ 180 h 1249"/>
                <a:gd name="T44" fmla="*/ 460 w 1310"/>
                <a:gd name="T45" fmla="*/ 155 h 1249"/>
                <a:gd name="T46" fmla="*/ 501 w 1310"/>
                <a:gd name="T47" fmla="*/ 136 h 1249"/>
                <a:gd name="T48" fmla="*/ 616 w 1310"/>
                <a:gd name="T49" fmla="*/ 67 h 1249"/>
                <a:gd name="T50" fmla="*/ 591 w 1310"/>
                <a:gd name="T51" fmla="*/ 171 h 1249"/>
                <a:gd name="T52" fmla="*/ 559 w 1310"/>
                <a:gd name="T53" fmla="*/ 400 h 1249"/>
                <a:gd name="T54" fmla="*/ 563 w 1310"/>
                <a:gd name="T55" fmla="*/ 640 h 1249"/>
                <a:gd name="T56" fmla="*/ 580 w 1310"/>
                <a:gd name="T57" fmla="*/ 764 h 1249"/>
                <a:gd name="T58" fmla="*/ 610 w 1310"/>
                <a:gd name="T59" fmla="*/ 885 h 1249"/>
                <a:gd name="T60" fmla="*/ 660 w 1310"/>
                <a:gd name="T61" fmla="*/ 892 h 1249"/>
                <a:gd name="T62" fmla="*/ 700 w 1310"/>
                <a:gd name="T63" fmla="*/ 838 h 1249"/>
                <a:gd name="T64" fmla="*/ 737 w 1310"/>
                <a:gd name="T65" fmla="*/ 772 h 1249"/>
                <a:gd name="T66" fmla="*/ 790 w 1310"/>
                <a:gd name="T67" fmla="*/ 626 h 1249"/>
                <a:gd name="T68" fmla="*/ 810 w 1310"/>
                <a:gd name="T69" fmla="*/ 483 h 1249"/>
                <a:gd name="T70" fmla="*/ 840 w 1310"/>
                <a:gd name="T71" fmla="*/ 277 h 1249"/>
                <a:gd name="T72" fmla="*/ 870 w 1310"/>
                <a:gd name="T73" fmla="*/ 5 h 1249"/>
                <a:gd name="T74" fmla="*/ 958 w 1310"/>
                <a:gd name="T75" fmla="*/ 19 h 1249"/>
                <a:gd name="T76" fmla="*/ 988 w 1310"/>
                <a:gd name="T77" fmla="*/ 46 h 1249"/>
                <a:gd name="T78" fmla="*/ 1023 w 1310"/>
                <a:gd name="T79" fmla="*/ 72 h 1249"/>
                <a:gd name="T80" fmla="*/ 1095 w 1310"/>
                <a:gd name="T81" fmla="*/ 109 h 1249"/>
                <a:gd name="T82" fmla="*/ 1162 w 1310"/>
                <a:gd name="T83" fmla="*/ 143 h 1249"/>
                <a:gd name="T84" fmla="*/ 1217 w 1310"/>
                <a:gd name="T85" fmla="*/ 199 h 1249"/>
                <a:gd name="T86" fmla="*/ 1245 w 1310"/>
                <a:gd name="T87" fmla="*/ 259 h 1249"/>
                <a:gd name="T88" fmla="*/ 1254 w 1310"/>
                <a:gd name="T89" fmla="*/ 324 h 1249"/>
                <a:gd name="T90" fmla="*/ 1300 w 1310"/>
                <a:gd name="T91" fmla="*/ 873 h 1249"/>
                <a:gd name="T92" fmla="*/ 1263 w 1310"/>
                <a:gd name="T93" fmla="*/ 961 h 1249"/>
                <a:gd name="T94" fmla="*/ 1226 w 1310"/>
                <a:gd name="T95" fmla="*/ 1044 h 1249"/>
                <a:gd name="T96" fmla="*/ 1187 w 1310"/>
                <a:gd name="T97" fmla="*/ 1115 h 1249"/>
                <a:gd name="T98" fmla="*/ 1143 w 1310"/>
                <a:gd name="T99" fmla="*/ 1178 h 1249"/>
                <a:gd name="T100" fmla="*/ 1120 w 1310"/>
                <a:gd name="T101" fmla="*/ 1208 h 1249"/>
                <a:gd name="T102" fmla="*/ 1095 w 1310"/>
                <a:gd name="T103" fmla="*/ 1238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10" h="1249">
                  <a:moveTo>
                    <a:pt x="1085" y="1249"/>
                  </a:moveTo>
                  <a:lnTo>
                    <a:pt x="1076" y="1236"/>
                  </a:lnTo>
                  <a:lnTo>
                    <a:pt x="1067" y="1226"/>
                  </a:lnTo>
                  <a:lnTo>
                    <a:pt x="1058" y="1217"/>
                  </a:lnTo>
                  <a:lnTo>
                    <a:pt x="1049" y="1208"/>
                  </a:lnTo>
                  <a:lnTo>
                    <a:pt x="1041" y="1201"/>
                  </a:lnTo>
                  <a:lnTo>
                    <a:pt x="1030" y="1192"/>
                  </a:lnTo>
                  <a:lnTo>
                    <a:pt x="1019" y="1185"/>
                  </a:lnTo>
                  <a:lnTo>
                    <a:pt x="1007" y="1176"/>
                  </a:lnTo>
                  <a:lnTo>
                    <a:pt x="989" y="1166"/>
                  </a:lnTo>
                  <a:lnTo>
                    <a:pt x="974" y="1155"/>
                  </a:lnTo>
                  <a:lnTo>
                    <a:pt x="958" y="1148"/>
                  </a:lnTo>
                  <a:lnTo>
                    <a:pt x="942" y="1141"/>
                  </a:lnTo>
                  <a:lnTo>
                    <a:pt x="926" y="1136"/>
                  </a:lnTo>
                  <a:lnTo>
                    <a:pt x="908" y="1132"/>
                  </a:lnTo>
                  <a:lnTo>
                    <a:pt x="889" y="1129"/>
                  </a:lnTo>
                  <a:lnTo>
                    <a:pt x="870" y="1125"/>
                  </a:lnTo>
                  <a:lnTo>
                    <a:pt x="905" y="1079"/>
                  </a:lnTo>
                  <a:lnTo>
                    <a:pt x="344" y="1064"/>
                  </a:lnTo>
                  <a:lnTo>
                    <a:pt x="358" y="993"/>
                  </a:lnTo>
                  <a:lnTo>
                    <a:pt x="0" y="967"/>
                  </a:lnTo>
                  <a:lnTo>
                    <a:pt x="5" y="933"/>
                  </a:lnTo>
                  <a:lnTo>
                    <a:pt x="9" y="903"/>
                  </a:lnTo>
                  <a:lnTo>
                    <a:pt x="11" y="873"/>
                  </a:lnTo>
                  <a:lnTo>
                    <a:pt x="11" y="840"/>
                  </a:lnTo>
                  <a:lnTo>
                    <a:pt x="11" y="799"/>
                  </a:lnTo>
                  <a:lnTo>
                    <a:pt x="9" y="764"/>
                  </a:lnTo>
                  <a:lnTo>
                    <a:pt x="5" y="730"/>
                  </a:lnTo>
                  <a:lnTo>
                    <a:pt x="0" y="690"/>
                  </a:lnTo>
                  <a:lnTo>
                    <a:pt x="18" y="688"/>
                  </a:lnTo>
                  <a:lnTo>
                    <a:pt x="34" y="688"/>
                  </a:lnTo>
                  <a:lnTo>
                    <a:pt x="49" y="688"/>
                  </a:lnTo>
                  <a:lnTo>
                    <a:pt x="65" y="690"/>
                  </a:lnTo>
                  <a:lnTo>
                    <a:pt x="79" y="691"/>
                  </a:lnTo>
                  <a:lnTo>
                    <a:pt x="95" y="693"/>
                  </a:lnTo>
                  <a:lnTo>
                    <a:pt x="111" y="697"/>
                  </a:lnTo>
                  <a:lnTo>
                    <a:pt x="129" y="700"/>
                  </a:lnTo>
                  <a:lnTo>
                    <a:pt x="143" y="704"/>
                  </a:lnTo>
                  <a:lnTo>
                    <a:pt x="155" y="707"/>
                  </a:lnTo>
                  <a:lnTo>
                    <a:pt x="166" y="711"/>
                  </a:lnTo>
                  <a:lnTo>
                    <a:pt x="180" y="716"/>
                  </a:lnTo>
                  <a:lnTo>
                    <a:pt x="198" y="684"/>
                  </a:lnTo>
                  <a:lnTo>
                    <a:pt x="213" y="656"/>
                  </a:lnTo>
                  <a:lnTo>
                    <a:pt x="228" y="630"/>
                  </a:lnTo>
                  <a:lnTo>
                    <a:pt x="242" y="601"/>
                  </a:lnTo>
                  <a:lnTo>
                    <a:pt x="252" y="575"/>
                  </a:lnTo>
                  <a:lnTo>
                    <a:pt x="265" y="547"/>
                  </a:lnTo>
                  <a:lnTo>
                    <a:pt x="275" y="515"/>
                  </a:lnTo>
                  <a:lnTo>
                    <a:pt x="287" y="481"/>
                  </a:lnTo>
                  <a:lnTo>
                    <a:pt x="296" y="450"/>
                  </a:lnTo>
                  <a:lnTo>
                    <a:pt x="300" y="421"/>
                  </a:lnTo>
                  <a:lnTo>
                    <a:pt x="302" y="391"/>
                  </a:lnTo>
                  <a:lnTo>
                    <a:pt x="303" y="363"/>
                  </a:lnTo>
                  <a:lnTo>
                    <a:pt x="305" y="337"/>
                  </a:lnTo>
                  <a:lnTo>
                    <a:pt x="312" y="310"/>
                  </a:lnTo>
                  <a:lnTo>
                    <a:pt x="323" y="282"/>
                  </a:lnTo>
                  <a:lnTo>
                    <a:pt x="339" y="256"/>
                  </a:lnTo>
                  <a:lnTo>
                    <a:pt x="347" y="245"/>
                  </a:lnTo>
                  <a:lnTo>
                    <a:pt x="355" y="236"/>
                  </a:lnTo>
                  <a:lnTo>
                    <a:pt x="363" y="227"/>
                  </a:lnTo>
                  <a:lnTo>
                    <a:pt x="372" y="220"/>
                  </a:lnTo>
                  <a:lnTo>
                    <a:pt x="379" y="213"/>
                  </a:lnTo>
                  <a:lnTo>
                    <a:pt x="388" y="206"/>
                  </a:lnTo>
                  <a:lnTo>
                    <a:pt x="399" y="199"/>
                  </a:lnTo>
                  <a:lnTo>
                    <a:pt x="409" y="190"/>
                  </a:lnTo>
                  <a:lnTo>
                    <a:pt x="423" y="180"/>
                  </a:lnTo>
                  <a:lnTo>
                    <a:pt x="436" y="171"/>
                  </a:lnTo>
                  <a:lnTo>
                    <a:pt x="448" y="162"/>
                  </a:lnTo>
                  <a:lnTo>
                    <a:pt x="460" y="155"/>
                  </a:lnTo>
                  <a:lnTo>
                    <a:pt x="474" y="148"/>
                  </a:lnTo>
                  <a:lnTo>
                    <a:pt x="487" y="141"/>
                  </a:lnTo>
                  <a:lnTo>
                    <a:pt x="501" y="136"/>
                  </a:lnTo>
                  <a:lnTo>
                    <a:pt x="517" y="129"/>
                  </a:lnTo>
                  <a:lnTo>
                    <a:pt x="559" y="88"/>
                  </a:lnTo>
                  <a:lnTo>
                    <a:pt x="616" y="67"/>
                  </a:lnTo>
                  <a:lnTo>
                    <a:pt x="607" y="104"/>
                  </a:lnTo>
                  <a:lnTo>
                    <a:pt x="598" y="137"/>
                  </a:lnTo>
                  <a:lnTo>
                    <a:pt x="591" y="171"/>
                  </a:lnTo>
                  <a:lnTo>
                    <a:pt x="584" y="210"/>
                  </a:lnTo>
                  <a:lnTo>
                    <a:pt x="568" y="312"/>
                  </a:lnTo>
                  <a:lnTo>
                    <a:pt x="559" y="400"/>
                  </a:lnTo>
                  <a:lnTo>
                    <a:pt x="556" y="490"/>
                  </a:lnTo>
                  <a:lnTo>
                    <a:pt x="559" y="593"/>
                  </a:lnTo>
                  <a:lnTo>
                    <a:pt x="563" y="640"/>
                  </a:lnTo>
                  <a:lnTo>
                    <a:pt x="568" y="684"/>
                  </a:lnTo>
                  <a:lnTo>
                    <a:pt x="573" y="725"/>
                  </a:lnTo>
                  <a:lnTo>
                    <a:pt x="580" y="764"/>
                  </a:lnTo>
                  <a:lnTo>
                    <a:pt x="589" y="802"/>
                  </a:lnTo>
                  <a:lnTo>
                    <a:pt x="598" y="843"/>
                  </a:lnTo>
                  <a:lnTo>
                    <a:pt x="610" y="885"/>
                  </a:lnTo>
                  <a:lnTo>
                    <a:pt x="624" y="931"/>
                  </a:lnTo>
                  <a:lnTo>
                    <a:pt x="644" y="912"/>
                  </a:lnTo>
                  <a:lnTo>
                    <a:pt x="660" y="892"/>
                  </a:lnTo>
                  <a:lnTo>
                    <a:pt x="674" y="873"/>
                  </a:lnTo>
                  <a:lnTo>
                    <a:pt x="688" y="855"/>
                  </a:lnTo>
                  <a:lnTo>
                    <a:pt x="700" y="838"/>
                  </a:lnTo>
                  <a:lnTo>
                    <a:pt x="713" y="818"/>
                  </a:lnTo>
                  <a:lnTo>
                    <a:pt x="725" y="795"/>
                  </a:lnTo>
                  <a:lnTo>
                    <a:pt x="737" y="772"/>
                  </a:lnTo>
                  <a:lnTo>
                    <a:pt x="762" y="721"/>
                  </a:lnTo>
                  <a:lnTo>
                    <a:pt x="778" y="672"/>
                  </a:lnTo>
                  <a:lnTo>
                    <a:pt x="790" y="626"/>
                  </a:lnTo>
                  <a:lnTo>
                    <a:pt x="799" y="578"/>
                  </a:lnTo>
                  <a:lnTo>
                    <a:pt x="804" y="533"/>
                  </a:lnTo>
                  <a:lnTo>
                    <a:pt x="810" y="483"/>
                  </a:lnTo>
                  <a:lnTo>
                    <a:pt x="815" y="430"/>
                  </a:lnTo>
                  <a:lnTo>
                    <a:pt x="824" y="374"/>
                  </a:lnTo>
                  <a:lnTo>
                    <a:pt x="840" y="277"/>
                  </a:lnTo>
                  <a:lnTo>
                    <a:pt x="850" y="190"/>
                  </a:lnTo>
                  <a:lnTo>
                    <a:pt x="861" y="104"/>
                  </a:lnTo>
                  <a:lnTo>
                    <a:pt x="870" y="5"/>
                  </a:lnTo>
                  <a:lnTo>
                    <a:pt x="937" y="0"/>
                  </a:lnTo>
                  <a:lnTo>
                    <a:pt x="947" y="10"/>
                  </a:lnTo>
                  <a:lnTo>
                    <a:pt x="958" y="19"/>
                  </a:lnTo>
                  <a:lnTo>
                    <a:pt x="968" y="28"/>
                  </a:lnTo>
                  <a:lnTo>
                    <a:pt x="979" y="37"/>
                  </a:lnTo>
                  <a:lnTo>
                    <a:pt x="988" y="46"/>
                  </a:lnTo>
                  <a:lnTo>
                    <a:pt x="998" y="54"/>
                  </a:lnTo>
                  <a:lnTo>
                    <a:pt x="1011" y="63"/>
                  </a:lnTo>
                  <a:lnTo>
                    <a:pt x="1023" y="72"/>
                  </a:lnTo>
                  <a:lnTo>
                    <a:pt x="1048" y="88"/>
                  </a:lnTo>
                  <a:lnTo>
                    <a:pt x="1072" y="100"/>
                  </a:lnTo>
                  <a:lnTo>
                    <a:pt x="1095" y="109"/>
                  </a:lnTo>
                  <a:lnTo>
                    <a:pt x="1118" y="120"/>
                  </a:lnTo>
                  <a:lnTo>
                    <a:pt x="1141" y="130"/>
                  </a:lnTo>
                  <a:lnTo>
                    <a:pt x="1162" y="143"/>
                  </a:lnTo>
                  <a:lnTo>
                    <a:pt x="1183" y="159"/>
                  </a:lnTo>
                  <a:lnTo>
                    <a:pt x="1203" y="180"/>
                  </a:lnTo>
                  <a:lnTo>
                    <a:pt x="1217" y="199"/>
                  </a:lnTo>
                  <a:lnTo>
                    <a:pt x="1228" y="220"/>
                  </a:lnTo>
                  <a:lnTo>
                    <a:pt x="1238" y="240"/>
                  </a:lnTo>
                  <a:lnTo>
                    <a:pt x="1245" y="259"/>
                  </a:lnTo>
                  <a:lnTo>
                    <a:pt x="1249" y="280"/>
                  </a:lnTo>
                  <a:lnTo>
                    <a:pt x="1252" y="301"/>
                  </a:lnTo>
                  <a:lnTo>
                    <a:pt x="1254" y="324"/>
                  </a:lnTo>
                  <a:lnTo>
                    <a:pt x="1254" y="349"/>
                  </a:lnTo>
                  <a:lnTo>
                    <a:pt x="1310" y="840"/>
                  </a:lnTo>
                  <a:lnTo>
                    <a:pt x="1300" y="873"/>
                  </a:lnTo>
                  <a:lnTo>
                    <a:pt x="1289" y="901"/>
                  </a:lnTo>
                  <a:lnTo>
                    <a:pt x="1277" y="929"/>
                  </a:lnTo>
                  <a:lnTo>
                    <a:pt x="1263" y="961"/>
                  </a:lnTo>
                  <a:lnTo>
                    <a:pt x="1250" y="991"/>
                  </a:lnTo>
                  <a:lnTo>
                    <a:pt x="1238" y="1019"/>
                  </a:lnTo>
                  <a:lnTo>
                    <a:pt x="1226" y="1044"/>
                  </a:lnTo>
                  <a:lnTo>
                    <a:pt x="1213" y="1069"/>
                  </a:lnTo>
                  <a:lnTo>
                    <a:pt x="1201" y="1092"/>
                  </a:lnTo>
                  <a:lnTo>
                    <a:pt x="1187" y="1115"/>
                  </a:lnTo>
                  <a:lnTo>
                    <a:pt x="1171" y="1139"/>
                  </a:lnTo>
                  <a:lnTo>
                    <a:pt x="1152" y="1166"/>
                  </a:lnTo>
                  <a:lnTo>
                    <a:pt x="1143" y="1178"/>
                  </a:lnTo>
                  <a:lnTo>
                    <a:pt x="1134" y="1189"/>
                  </a:lnTo>
                  <a:lnTo>
                    <a:pt x="1127" y="1199"/>
                  </a:lnTo>
                  <a:lnTo>
                    <a:pt x="1120" y="1208"/>
                  </a:lnTo>
                  <a:lnTo>
                    <a:pt x="1111" y="1219"/>
                  </a:lnTo>
                  <a:lnTo>
                    <a:pt x="1104" y="1228"/>
                  </a:lnTo>
                  <a:lnTo>
                    <a:pt x="1095" y="1238"/>
                  </a:lnTo>
                  <a:lnTo>
                    <a:pt x="1085" y="1249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41"/>
            <p:cNvSpPr>
              <a:spLocks/>
            </p:cNvSpPr>
            <p:nvPr/>
          </p:nvSpPr>
          <p:spPr bwMode="auto">
            <a:xfrm>
              <a:off x="4399" y="511"/>
              <a:ext cx="127" cy="310"/>
            </a:xfrm>
            <a:custGeom>
              <a:avLst/>
              <a:gdLst>
                <a:gd name="T0" fmla="*/ 305 w 311"/>
                <a:gd name="T1" fmla="*/ 0 h 757"/>
                <a:gd name="T2" fmla="*/ 305 w 311"/>
                <a:gd name="T3" fmla="*/ 7 h 757"/>
                <a:gd name="T4" fmla="*/ 309 w 311"/>
                <a:gd name="T5" fmla="*/ 12 h 757"/>
                <a:gd name="T6" fmla="*/ 311 w 311"/>
                <a:gd name="T7" fmla="*/ 19 h 757"/>
                <a:gd name="T8" fmla="*/ 311 w 311"/>
                <a:gd name="T9" fmla="*/ 26 h 757"/>
                <a:gd name="T10" fmla="*/ 309 w 311"/>
                <a:gd name="T11" fmla="*/ 78 h 757"/>
                <a:gd name="T12" fmla="*/ 303 w 311"/>
                <a:gd name="T13" fmla="*/ 125 h 757"/>
                <a:gd name="T14" fmla="*/ 295 w 311"/>
                <a:gd name="T15" fmla="*/ 169 h 757"/>
                <a:gd name="T16" fmla="*/ 286 w 311"/>
                <a:gd name="T17" fmla="*/ 213 h 757"/>
                <a:gd name="T18" fmla="*/ 277 w 311"/>
                <a:gd name="T19" fmla="*/ 256 h 757"/>
                <a:gd name="T20" fmla="*/ 268 w 311"/>
                <a:gd name="T21" fmla="*/ 300 h 757"/>
                <a:gd name="T22" fmla="*/ 259 w 311"/>
                <a:gd name="T23" fmla="*/ 348 h 757"/>
                <a:gd name="T24" fmla="*/ 254 w 311"/>
                <a:gd name="T25" fmla="*/ 401 h 757"/>
                <a:gd name="T26" fmla="*/ 251 w 311"/>
                <a:gd name="T27" fmla="*/ 434 h 757"/>
                <a:gd name="T28" fmla="*/ 247 w 311"/>
                <a:gd name="T29" fmla="*/ 464 h 757"/>
                <a:gd name="T30" fmla="*/ 243 w 311"/>
                <a:gd name="T31" fmla="*/ 492 h 757"/>
                <a:gd name="T32" fmla="*/ 236 w 311"/>
                <a:gd name="T33" fmla="*/ 520 h 757"/>
                <a:gd name="T34" fmla="*/ 229 w 311"/>
                <a:gd name="T35" fmla="*/ 547 h 757"/>
                <a:gd name="T36" fmla="*/ 219 w 311"/>
                <a:gd name="T37" fmla="*/ 575 h 757"/>
                <a:gd name="T38" fmla="*/ 208 w 311"/>
                <a:gd name="T39" fmla="*/ 603 h 757"/>
                <a:gd name="T40" fmla="*/ 194 w 311"/>
                <a:gd name="T41" fmla="*/ 633 h 757"/>
                <a:gd name="T42" fmla="*/ 182 w 311"/>
                <a:gd name="T43" fmla="*/ 667 h 757"/>
                <a:gd name="T44" fmla="*/ 175 w 311"/>
                <a:gd name="T45" fmla="*/ 699 h 757"/>
                <a:gd name="T46" fmla="*/ 164 w 311"/>
                <a:gd name="T47" fmla="*/ 729 h 757"/>
                <a:gd name="T48" fmla="*/ 143 w 311"/>
                <a:gd name="T49" fmla="*/ 757 h 757"/>
                <a:gd name="T50" fmla="*/ 117 w 311"/>
                <a:gd name="T51" fmla="*/ 736 h 757"/>
                <a:gd name="T52" fmla="*/ 92 w 311"/>
                <a:gd name="T53" fmla="*/ 716 h 757"/>
                <a:gd name="T54" fmla="*/ 67 w 311"/>
                <a:gd name="T55" fmla="*/ 699 h 757"/>
                <a:gd name="T56" fmla="*/ 46 w 311"/>
                <a:gd name="T57" fmla="*/ 679 h 757"/>
                <a:gd name="T58" fmla="*/ 27 w 311"/>
                <a:gd name="T59" fmla="*/ 658 h 757"/>
                <a:gd name="T60" fmla="*/ 12 w 311"/>
                <a:gd name="T61" fmla="*/ 635 h 757"/>
                <a:gd name="T62" fmla="*/ 4 w 311"/>
                <a:gd name="T63" fmla="*/ 609 h 757"/>
                <a:gd name="T64" fmla="*/ 0 w 311"/>
                <a:gd name="T65" fmla="*/ 577 h 757"/>
                <a:gd name="T66" fmla="*/ 2 w 311"/>
                <a:gd name="T67" fmla="*/ 558 h 757"/>
                <a:gd name="T68" fmla="*/ 5 w 311"/>
                <a:gd name="T69" fmla="*/ 542 h 757"/>
                <a:gd name="T70" fmla="*/ 9 w 311"/>
                <a:gd name="T71" fmla="*/ 526 h 757"/>
                <a:gd name="T72" fmla="*/ 14 w 311"/>
                <a:gd name="T73" fmla="*/ 508 h 757"/>
                <a:gd name="T74" fmla="*/ 11 w 311"/>
                <a:gd name="T75" fmla="*/ 390 h 757"/>
                <a:gd name="T76" fmla="*/ 9 w 311"/>
                <a:gd name="T77" fmla="*/ 367 h 757"/>
                <a:gd name="T78" fmla="*/ 9 w 311"/>
                <a:gd name="T79" fmla="*/ 346 h 757"/>
                <a:gd name="T80" fmla="*/ 11 w 311"/>
                <a:gd name="T81" fmla="*/ 326 h 757"/>
                <a:gd name="T82" fmla="*/ 11 w 311"/>
                <a:gd name="T83" fmla="*/ 303 h 757"/>
                <a:gd name="T84" fmla="*/ 11 w 311"/>
                <a:gd name="T85" fmla="*/ 273 h 757"/>
                <a:gd name="T86" fmla="*/ 9 w 311"/>
                <a:gd name="T87" fmla="*/ 245 h 757"/>
                <a:gd name="T88" fmla="*/ 9 w 311"/>
                <a:gd name="T89" fmla="*/ 217 h 757"/>
                <a:gd name="T90" fmla="*/ 12 w 311"/>
                <a:gd name="T91" fmla="*/ 191 h 757"/>
                <a:gd name="T92" fmla="*/ 18 w 311"/>
                <a:gd name="T93" fmla="*/ 166 h 757"/>
                <a:gd name="T94" fmla="*/ 27 w 311"/>
                <a:gd name="T95" fmla="*/ 143 h 757"/>
                <a:gd name="T96" fmla="*/ 41 w 311"/>
                <a:gd name="T97" fmla="*/ 122 h 757"/>
                <a:gd name="T98" fmla="*/ 62 w 311"/>
                <a:gd name="T99" fmla="*/ 102 h 757"/>
                <a:gd name="T100" fmla="*/ 90 w 311"/>
                <a:gd name="T101" fmla="*/ 83 h 757"/>
                <a:gd name="T102" fmla="*/ 120 w 311"/>
                <a:gd name="T103" fmla="*/ 67 h 757"/>
                <a:gd name="T104" fmla="*/ 148 w 311"/>
                <a:gd name="T105" fmla="*/ 53 h 757"/>
                <a:gd name="T106" fmla="*/ 178 w 311"/>
                <a:gd name="T107" fmla="*/ 42 h 757"/>
                <a:gd name="T108" fmla="*/ 208 w 311"/>
                <a:gd name="T109" fmla="*/ 32 h 757"/>
                <a:gd name="T110" fmla="*/ 240 w 311"/>
                <a:gd name="T111" fmla="*/ 21 h 757"/>
                <a:gd name="T112" fmla="*/ 272 w 311"/>
                <a:gd name="T113" fmla="*/ 11 h 757"/>
                <a:gd name="T114" fmla="*/ 305 w 311"/>
                <a:gd name="T115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1" h="757">
                  <a:moveTo>
                    <a:pt x="305" y="0"/>
                  </a:moveTo>
                  <a:lnTo>
                    <a:pt x="305" y="7"/>
                  </a:lnTo>
                  <a:lnTo>
                    <a:pt x="309" y="12"/>
                  </a:lnTo>
                  <a:lnTo>
                    <a:pt x="311" y="19"/>
                  </a:lnTo>
                  <a:lnTo>
                    <a:pt x="311" y="26"/>
                  </a:lnTo>
                  <a:lnTo>
                    <a:pt x="309" y="78"/>
                  </a:lnTo>
                  <a:lnTo>
                    <a:pt x="303" y="125"/>
                  </a:lnTo>
                  <a:lnTo>
                    <a:pt x="295" y="169"/>
                  </a:lnTo>
                  <a:lnTo>
                    <a:pt x="286" y="213"/>
                  </a:lnTo>
                  <a:lnTo>
                    <a:pt x="277" y="256"/>
                  </a:lnTo>
                  <a:lnTo>
                    <a:pt x="268" y="300"/>
                  </a:lnTo>
                  <a:lnTo>
                    <a:pt x="259" y="348"/>
                  </a:lnTo>
                  <a:lnTo>
                    <a:pt x="254" y="401"/>
                  </a:lnTo>
                  <a:lnTo>
                    <a:pt x="251" y="434"/>
                  </a:lnTo>
                  <a:lnTo>
                    <a:pt x="247" y="464"/>
                  </a:lnTo>
                  <a:lnTo>
                    <a:pt x="243" y="492"/>
                  </a:lnTo>
                  <a:lnTo>
                    <a:pt x="236" y="520"/>
                  </a:lnTo>
                  <a:lnTo>
                    <a:pt x="229" y="547"/>
                  </a:lnTo>
                  <a:lnTo>
                    <a:pt x="219" y="575"/>
                  </a:lnTo>
                  <a:lnTo>
                    <a:pt x="208" y="603"/>
                  </a:lnTo>
                  <a:lnTo>
                    <a:pt x="194" y="633"/>
                  </a:lnTo>
                  <a:lnTo>
                    <a:pt x="182" y="667"/>
                  </a:lnTo>
                  <a:lnTo>
                    <a:pt x="175" y="699"/>
                  </a:lnTo>
                  <a:lnTo>
                    <a:pt x="164" y="729"/>
                  </a:lnTo>
                  <a:lnTo>
                    <a:pt x="143" y="757"/>
                  </a:lnTo>
                  <a:lnTo>
                    <a:pt x="117" y="736"/>
                  </a:lnTo>
                  <a:lnTo>
                    <a:pt x="92" y="716"/>
                  </a:lnTo>
                  <a:lnTo>
                    <a:pt x="67" y="699"/>
                  </a:lnTo>
                  <a:lnTo>
                    <a:pt x="46" y="679"/>
                  </a:lnTo>
                  <a:lnTo>
                    <a:pt x="27" y="658"/>
                  </a:lnTo>
                  <a:lnTo>
                    <a:pt x="12" y="635"/>
                  </a:lnTo>
                  <a:lnTo>
                    <a:pt x="4" y="609"/>
                  </a:lnTo>
                  <a:lnTo>
                    <a:pt x="0" y="577"/>
                  </a:lnTo>
                  <a:lnTo>
                    <a:pt x="2" y="558"/>
                  </a:lnTo>
                  <a:lnTo>
                    <a:pt x="5" y="542"/>
                  </a:lnTo>
                  <a:lnTo>
                    <a:pt x="9" y="526"/>
                  </a:lnTo>
                  <a:lnTo>
                    <a:pt x="14" y="508"/>
                  </a:lnTo>
                  <a:lnTo>
                    <a:pt x="11" y="390"/>
                  </a:lnTo>
                  <a:lnTo>
                    <a:pt x="9" y="367"/>
                  </a:lnTo>
                  <a:lnTo>
                    <a:pt x="9" y="346"/>
                  </a:lnTo>
                  <a:lnTo>
                    <a:pt x="11" y="326"/>
                  </a:lnTo>
                  <a:lnTo>
                    <a:pt x="11" y="303"/>
                  </a:lnTo>
                  <a:lnTo>
                    <a:pt x="11" y="273"/>
                  </a:lnTo>
                  <a:lnTo>
                    <a:pt x="9" y="245"/>
                  </a:lnTo>
                  <a:lnTo>
                    <a:pt x="9" y="217"/>
                  </a:lnTo>
                  <a:lnTo>
                    <a:pt x="12" y="191"/>
                  </a:lnTo>
                  <a:lnTo>
                    <a:pt x="18" y="166"/>
                  </a:lnTo>
                  <a:lnTo>
                    <a:pt x="27" y="143"/>
                  </a:lnTo>
                  <a:lnTo>
                    <a:pt x="41" y="122"/>
                  </a:lnTo>
                  <a:lnTo>
                    <a:pt x="62" y="102"/>
                  </a:lnTo>
                  <a:lnTo>
                    <a:pt x="90" y="83"/>
                  </a:lnTo>
                  <a:lnTo>
                    <a:pt x="120" y="67"/>
                  </a:lnTo>
                  <a:lnTo>
                    <a:pt x="148" y="53"/>
                  </a:lnTo>
                  <a:lnTo>
                    <a:pt x="178" y="42"/>
                  </a:lnTo>
                  <a:lnTo>
                    <a:pt x="208" y="32"/>
                  </a:lnTo>
                  <a:lnTo>
                    <a:pt x="240" y="21"/>
                  </a:lnTo>
                  <a:lnTo>
                    <a:pt x="272" y="11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42"/>
            <p:cNvSpPr>
              <a:spLocks/>
            </p:cNvSpPr>
            <p:nvPr/>
          </p:nvSpPr>
          <p:spPr bwMode="auto">
            <a:xfrm>
              <a:off x="4411" y="554"/>
              <a:ext cx="60" cy="340"/>
            </a:xfrm>
            <a:custGeom>
              <a:avLst/>
              <a:gdLst>
                <a:gd name="T0" fmla="*/ 72 w 148"/>
                <a:gd name="T1" fmla="*/ 0 h 829"/>
                <a:gd name="T2" fmla="*/ 90 w 148"/>
                <a:gd name="T3" fmla="*/ 3 h 829"/>
                <a:gd name="T4" fmla="*/ 106 w 148"/>
                <a:gd name="T5" fmla="*/ 10 h 829"/>
                <a:gd name="T6" fmla="*/ 118 w 148"/>
                <a:gd name="T7" fmla="*/ 21 h 829"/>
                <a:gd name="T8" fmla="*/ 129 w 148"/>
                <a:gd name="T9" fmla="*/ 33 h 829"/>
                <a:gd name="T10" fmla="*/ 138 w 148"/>
                <a:gd name="T11" fmla="*/ 49 h 829"/>
                <a:gd name="T12" fmla="*/ 143 w 148"/>
                <a:gd name="T13" fmla="*/ 65 h 829"/>
                <a:gd name="T14" fmla="*/ 146 w 148"/>
                <a:gd name="T15" fmla="*/ 84 h 829"/>
                <a:gd name="T16" fmla="*/ 148 w 148"/>
                <a:gd name="T17" fmla="*/ 102 h 829"/>
                <a:gd name="T18" fmla="*/ 145 w 148"/>
                <a:gd name="T19" fmla="*/ 118 h 829"/>
                <a:gd name="T20" fmla="*/ 134 w 148"/>
                <a:gd name="T21" fmla="*/ 128 h 829"/>
                <a:gd name="T22" fmla="*/ 120 w 148"/>
                <a:gd name="T23" fmla="*/ 137 h 829"/>
                <a:gd name="T24" fmla="*/ 102 w 148"/>
                <a:gd name="T25" fmla="*/ 143 h 829"/>
                <a:gd name="T26" fmla="*/ 125 w 148"/>
                <a:gd name="T27" fmla="*/ 266 h 829"/>
                <a:gd name="T28" fmla="*/ 134 w 148"/>
                <a:gd name="T29" fmla="*/ 382 h 829"/>
                <a:gd name="T30" fmla="*/ 136 w 148"/>
                <a:gd name="T31" fmla="*/ 499 h 829"/>
                <a:gd name="T32" fmla="*/ 134 w 148"/>
                <a:gd name="T33" fmla="*/ 622 h 829"/>
                <a:gd name="T34" fmla="*/ 132 w 148"/>
                <a:gd name="T35" fmla="*/ 658 h 829"/>
                <a:gd name="T36" fmla="*/ 127 w 148"/>
                <a:gd name="T37" fmla="*/ 688 h 829"/>
                <a:gd name="T38" fmla="*/ 120 w 148"/>
                <a:gd name="T39" fmla="*/ 712 h 829"/>
                <a:gd name="T40" fmla="*/ 109 w 148"/>
                <a:gd name="T41" fmla="*/ 735 h 829"/>
                <a:gd name="T42" fmla="*/ 97 w 148"/>
                <a:gd name="T43" fmla="*/ 758 h 829"/>
                <a:gd name="T44" fmla="*/ 87 w 148"/>
                <a:gd name="T45" fmla="*/ 779 h 829"/>
                <a:gd name="T46" fmla="*/ 74 w 148"/>
                <a:gd name="T47" fmla="*/ 804 h 829"/>
                <a:gd name="T48" fmla="*/ 62 w 148"/>
                <a:gd name="T49" fmla="*/ 829 h 829"/>
                <a:gd name="T50" fmla="*/ 46 w 148"/>
                <a:gd name="T51" fmla="*/ 799 h 829"/>
                <a:gd name="T52" fmla="*/ 34 w 148"/>
                <a:gd name="T53" fmla="*/ 772 h 829"/>
                <a:gd name="T54" fmla="*/ 27 w 148"/>
                <a:gd name="T55" fmla="*/ 746 h 829"/>
                <a:gd name="T56" fmla="*/ 21 w 148"/>
                <a:gd name="T57" fmla="*/ 721 h 829"/>
                <a:gd name="T58" fmla="*/ 16 w 148"/>
                <a:gd name="T59" fmla="*/ 697 h 829"/>
                <a:gd name="T60" fmla="*/ 12 w 148"/>
                <a:gd name="T61" fmla="*/ 670 h 829"/>
                <a:gd name="T62" fmla="*/ 7 w 148"/>
                <a:gd name="T63" fmla="*/ 642 h 829"/>
                <a:gd name="T64" fmla="*/ 0 w 148"/>
                <a:gd name="T65" fmla="*/ 608 h 829"/>
                <a:gd name="T66" fmla="*/ 0 w 148"/>
                <a:gd name="T67" fmla="*/ 501 h 829"/>
                <a:gd name="T68" fmla="*/ 12 w 148"/>
                <a:gd name="T69" fmla="*/ 453 h 829"/>
                <a:gd name="T70" fmla="*/ 23 w 148"/>
                <a:gd name="T71" fmla="*/ 409 h 829"/>
                <a:gd name="T72" fmla="*/ 34 w 148"/>
                <a:gd name="T73" fmla="*/ 367 h 829"/>
                <a:gd name="T74" fmla="*/ 44 w 148"/>
                <a:gd name="T75" fmla="*/ 326 h 829"/>
                <a:gd name="T76" fmla="*/ 51 w 148"/>
                <a:gd name="T77" fmla="*/ 285 h 829"/>
                <a:gd name="T78" fmla="*/ 57 w 148"/>
                <a:gd name="T79" fmla="*/ 243 h 829"/>
                <a:gd name="T80" fmla="*/ 60 w 148"/>
                <a:gd name="T81" fmla="*/ 197 h 829"/>
                <a:gd name="T82" fmla="*/ 62 w 148"/>
                <a:gd name="T83" fmla="*/ 148 h 829"/>
                <a:gd name="T84" fmla="*/ 58 w 148"/>
                <a:gd name="T85" fmla="*/ 134 h 829"/>
                <a:gd name="T86" fmla="*/ 51 w 148"/>
                <a:gd name="T87" fmla="*/ 123 h 829"/>
                <a:gd name="T88" fmla="*/ 44 w 148"/>
                <a:gd name="T89" fmla="*/ 111 h 829"/>
                <a:gd name="T90" fmla="*/ 41 w 148"/>
                <a:gd name="T91" fmla="*/ 97 h 829"/>
                <a:gd name="T92" fmla="*/ 44 w 148"/>
                <a:gd name="T93" fmla="*/ 70 h 829"/>
                <a:gd name="T94" fmla="*/ 55 w 148"/>
                <a:gd name="T95" fmla="*/ 49 h 829"/>
                <a:gd name="T96" fmla="*/ 65 w 148"/>
                <a:gd name="T97" fmla="*/ 26 h 829"/>
                <a:gd name="T98" fmla="*/ 72 w 148"/>
                <a:gd name="T99" fmla="*/ 0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8" h="829">
                  <a:moveTo>
                    <a:pt x="72" y="0"/>
                  </a:moveTo>
                  <a:lnTo>
                    <a:pt x="90" y="3"/>
                  </a:lnTo>
                  <a:lnTo>
                    <a:pt x="106" y="10"/>
                  </a:lnTo>
                  <a:lnTo>
                    <a:pt x="118" y="21"/>
                  </a:lnTo>
                  <a:lnTo>
                    <a:pt x="129" y="33"/>
                  </a:lnTo>
                  <a:lnTo>
                    <a:pt x="138" y="49"/>
                  </a:lnTo>
                  <a:lnTo>
                    <a:pt x="143" y="65"/>
                  </a:lnTo>
                  <a:lnTo>
                    <a:pt x="146" y="84"/>
                  </a:lnTo>
                  <a:lnTo>
                    <a:pt x="148" y="102"/>
                  </a:lnTo>
                  <a:lnTo>
                    <a:pt x="145" y="118"/>
                  </a:lnTo>
                  <a:lnTo>
                    <a:pt x="134" y="128"/>
                  </a:lnTo>
                  <a:lnTo>
                    <a:pt x="120" y="137"/>
                  </a:lnTo>
                  <a:lnTo>
                    <a:pt x="102" y="143"/>
                  </a:lnTo>
                  <a:lnTo>
                    <a:pt x="125" y="266"/>
                  </a:lnTo>
                  <a:lnTo>
                    <a:pt x="134" y="382"/>
                  </a:lnTo>
                  <a:lnTo>
                    <a:pt x="136" y="499"/>
                  </a:lnTo>
                  <a:lnTo>
                    <a:pt x="134" y="622"/>
                  </a:lnTo>
                  <a:lnTo>
                    <a:pt x="132" y="658"/>
                  </a:lnTo>
                  <a:lnTo>
                    <a:pt x="127" y="688"/>
                  </a:lnTo>
                  <a:lnTo>
                    <a:pt x="120" y="712"/>
                  </a:lnTo>
                  <a:lnTo>
                    <a:pt x="109" y="735"/>
                  </a:lnTo>
                  <a:lnTo>
                    <a:pt x="97" y="758"/>
                  </a:lnTo>
                  <a:lnTo>
                    <a:pt x="87" y="779"/>
                  </a:lnTo>
                  <a:lnTo>
                    <a:pt x="74" y="804"/>
                  </a:lnTo>
                  <a:lnTo>
                    <a:pt x="62" y="829"/>
                  </a:lnTo>
                  <a:lnTo>
                    <a:pt x="46" y="799"/>
                  </a:lnTo>
                  <a:lnTo>
                    <a:pt x="34" y="772"/>
                  </a:lnTo>
                  <a:lnTo>
                    <a:pt x="27" y="746"/>
                  </a:lnTo>
                  <a:lnTo>
                    <a:pt x="21" y="721"/>
                  </a:lnTo>
                  <a:lnTo>
                    <a:pt x="16" y="697"/>
                  </a:lnTo>
                  <a:lnTo>
                    <a:pt x="12" y="670"/>
                  </a:lnTo>
                  <a:lnTo>
                    <a:pt x="7" y="642"/>
                  </a:lnTo>
                  <a:lnTo>
                    <a:pt x="0" y="608"/>
                  </a:lnTo>
                  <a:lnTo>
                    <a:pt x="0" y="501"/>
                  </a:lnTo>
                  <a:lnTo>
                    <a:pt x="12" y="453"/>
                  </a:lnTo>
                  <a:lnTo>
                    <a:pt x="23" y="409"/>
                  </a:lnTo>
                  <a:lnTo>
                    <a:pt x="34" y="367"/>
                  </a:lnTo>
                  <a:lnTo>
                    <a:pt x="44" y="326"/>
                  </a:lnTo>
                  <a:lnTo>
                    <a:pt x="51" y="285"/>
                  </a:lnTo>
                  <a:lnTo>
                    <a:pt x="57" y="243"/>
                  </a:lnTo>
                  <a:lnTo>
                    <a:pt x="60" y="197"/>
                  </a:lnTo>
                  <a:lnTo>
                    <a:pt x="62" y="148"/>
                  </a:lnTo>
                  <a:lnTo>
                    <a:pt x="58" y="134"/>
                  </a:lnTo>
                  <a:lnTo>
                    <a:pt x="51" y="123"/>
                  </a:lnTo>
                  <a:lnTo>
                    <a:pt x="44" y="111"/>
                  </a:lnTo>
                  <a:lnTo>
                    <a:pt x="41" y="97"/>
                  </a:lnTo>
                  <a:lnTo>
                    <a:pt x="44" y="70"/>
                  </a:lnTo>
                  <a:lnTo>
                    <a:pt x="55" y="49"/>
                  </a:lnTo>
                  <a:lnTo>
                    <a:pt x="65" y="2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660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4463" y="983"/>
              <a:ext cx="137" cy="96"/>
            </a:xfrm>
            <a:custGeom>
              <a:avLst/>
              <a:gdLst>
                <a:gd name="T0" fmla="*/ 219 w 335"/>
                <a:gd name="T1" fmla="*/ 0 h 235"/>
                <a:gd name="T2" fmla="*/ 190 w 335"/>
                <a:gd name="T3" fmla="*/ 18 h 235"/>
                <a:gd name="T4" fmla="*/ 166 w 335"/>
                <a:gd name="T5" fmla="*/ 34 h 235"/>
                <a:gd name="T6" fmla="*/ 141 w 335"/>
                <a:gd name="T7" fmla="*/ 48 h 235"/>
                <a:gd name="T8" fmla="*/ 116 w 335"/>
                <a:gd name="T9" fmla="*/ 58 h 235"/>
                <a:gd name="T10" fmla="*/ 90 w 335"/>
                <a:gd name="T11" fmla="*/ 69 h 235"/>
                <a:gd name="T12" fmla="*/ 65 w 335"/>
                <a:gd name="T13" fmla="*/ 78 h 235"/>
                <a:gd name="T14" fmla="*/ 37 w 335"/>
                <a:gd name="T15" fmla="*/ 85 h 235"/>
                <a:gd name="T16" fmla="*/ 5 w 335"/>
                <a:gd name="T17" fmla="*/ 92 h 235"/>
                <a:gd name="T18" fmla="*/ 0 w 335"/>
                <a:gd name="T19" fmla="*/ 113 h 235"/>
                <a:gd name="T20" fmla="*/ 16 w 335"/>
                <a:gd name="T21" fmla="*/ 118 h 235"/>
                <a:gd name="T22" fmla="*/ 30 w 335"/>
                <a:gd name="T23" fmla="*/ 120 h 235"/>
                <a:gd name="T24" fmla="*/ 46 w 335"/>
                <a:gd name="T25" fmla="*/ 120 h 235"/>
                <a:gd name="T26" fmla="*/ 60 w 335"/>
                <a:gd name="T27" fmla="*/ 122 h 235"/>
                <a:gd name="T28" fmla="*/ 72 w 335"/>
                <a:gd name="T29" fmla="*/ 122 h 235"/>
                <a:gd name="T30" fmla="*/ 86 w 335"/>
                <a:gd name="T31" fmla="*/ 125 h 235"/>
                <a:gd name="T32" fmla="*/ 99 w 335"/>
                <a:gd name="T33" fmla="*/ 129 h 235"/>
                <a:gd name="T34" fmla="*/ 111 w 335"/>
                <a:gd name="T35" fmla="*/ 138 h 235"/>
                <a:gd name="T36" fmla="*/ 129 w 335"/>
                <a:gd name="T37" fmla="*/ 154 h 235"/>
                <a:gd name="T38" fmla="*/ 144 w 335"/>
                <a:gd name="T39" fmla="*/ 169 h 235"/>
                <a:gd name="T40" fmla="*/ 159 w 335"/>
                <a:gd name="T41" fmla="*/ 187 h 235"/>
                <a:gd name="T42" fmla="*/ 174 w 335"/>
                <a:gd name="T43" fmla="*/ 201 h 235"/>
                <a:gd name="T44" fmla="*/ 189 w 335"/>
                <a:gd name="T45" fmla="*/ 215 h 235"/>
                <a:gd name="T46" fmla="*/ 206 w 335"/>
                <a:gd name="T47" fmla="*/ 226 h 235"/>
                <a:gd name="T48" fmla="*/ 226 w 335"/>
                <a:gd name="T49" fmla="*/ 233 h 235"/>
                <a:gd name="T50" fmla="*/ 249 w 335"/>
                <a:gd name="T51" fmla="*/ 235 h 235"/>
                <a:gd name="T52" fmla="*/ 266 w 335"/>
                <a:gd name="T53" fmla="*/ 226 h 235"/>
                <a:gd name="T54" fmla="*/ 271 w 335"/>
                <a:gd name="T55" fmla="*/ 205 h 235"/>
                <a:gd name="T56" fmla="*/ 273 w 335"/>
                <a:gd name="T57" fmla="*/ 178 h 235"/>
                <a:gd name="T58" fmla="*/ 279 w 335"/>
                <a:gd name="T59" fmla="*/ 154 h 235"/>
                <a:gd name="T60" fmla="*/ 287 w 335"/>
                <a:gd name="T61" fmla="*/ 139 h 235"/>
                <a:gd name="T62" fmla="*/ 296 w 335"/>
                <a:gd name="T63" fmla="*/ 127 h 235"/>
                <a:gd name="T64" fmla="*/ 305 w 335"/>
                <a:gd name="T65" fmla="*/ 117 h 235"/>
                <a:gd name="T66" fmla="*/ 314 w 335"/>
                <a:gd name="T67" fmla="*/ 106 h 235"/>
                <a:gd name="T68" fmla="*/ 323 w 335"/>
                <a:gd name="T69" fmla="*/ 95 h 235"/>
                <a:gd name="T70" fmla="*/ 330 w 335"/>
                <a:gd name="T71" fmla="*/ 83 h 235"/>
                <a:gd name="T72" fmla="*/ 333 w 335"/>
                <a:gd name="T73" fmla="*/ 71 h 235"/>
                <a:gd name="T74" fmla="*/ 335 w 335"/>
                <a:gd name="T75" fmla="*/ 57 h 235"/>
                <a:gd name="T76" fmla="*/ 331 w 335"/>
                <a:gd name="T77" fmla="*/ 41 h 235"/>
                <a:gd name="T78" fmla="*/ 323 w 335"/>
                <a:gd name="T79" fmla="*/ 30 h 235"/>
                <a:gd name="T80" fmla="*/ 310 w 335"/>
                <a:gd name="T81" fmla="*/ 21 h 235"/>
                <a:gd name="T82" fmla="*/ 294 w 335"/>
                <a:gd name="T83" fmla="*/ 16 h 235"/>
                <a:gd name="T84" fmla="*/ 275 w 335"/>
                <a:gd name="T85" fmla="*/ 12 h 235"/>
                <a:gd name="T86" fmla="*/ 256 w 335"/>
                <a:gd name="T87" fmla="*/ 9 h 235"/>
                <a:gd name="T88" fmla="*/ 236 w 335"/>
                <a:gd name="T89" fmla="*/ 5 h 235"/>
                <a:gd name="T90" fmla="*/ 219 w 335"/>
                <a:gd name="T91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5" h="235">
                  <a:moveTo>
                    <a:pt x="219" y="0"/>
                  </a:moveTo>
                  <a:lnTo>
                    <a:pt x="190" y="18"/>
                  </a:lnTo>
                  <a:lnTo>
                    <a:pt x="166" y="34"/>
                  </a:lnTo>
                  <a:lnTo>
                    <a:pt x="141" y="48"/>
                  </a:lnTo>
                  <a:lnTo>
                    <a:pt x="116" y="58"/>
                  </a:lnTo>
                  <a:lnTo>
                    <a:pt x="90" y="69"/>
                  </a:lnTo>
                  <a:lnTo>
                    <a:pt x="65" y="78"/>
                  </a:lnTo>
                  <a:lnTo>
                    <a:pt x="37" y="85"/>
                  </a:lnTo>
                  <a:lnTo>
                    <a:pt x="5" y="92"/>
                  </a:lnTo>
                  <a:lnTo>
                    <a:pt x="0" y="113"/>
                  </a:lnTo>
                  <a:lnTo>
                    <a:pt x="16" y="118"/>
                  </a:lnTo>
                  <a:lnTo>
                    <a:pt x="30" y="120"/>
                  </a:lnTo>
                  <a:lnTo>
                    <a:pt x="46" y="120"/>
                  </a:lnTo>
                  <a:lnTo>
                    <a:pt x="60" y="122"/>
                  </a:lnTo>
                  <a:lnTo>
                    <a:pt x="72" y="122"/>
                  </a:lnTo>
                  <a:lnTo>
                    <a:pt x="86" y="125"/>
                  </a:lnTo>
                  <a:lnTo>
                    <a:pt x="99" y="129"/>
                  </a:lnTo>
                  <a:lnTo>
                    <a:pt x="111" y="138"/>
                  </a:lnTo>
                  <a:lnTo>
                    <a:pt x="129" y="154"/>
                  </a:lnTo>
                  <a:lnTo>
                    <a:pt x="144" y="169"/>
                  </a:lnTo>
                  <a:lnTo>
                    <a:pt x="159" y="187"/>
                  </a:lnTo>
                  <a:lnTo>
                    <a:pt x="174" y="201"/>
                  </a:lnTo>
                  <a:lnTo>
                    <a:pt x="189" y="215"/>
                  </a:lnTo>
                  <a:lnTo>
                    <a:pt x="206" y="226"/>
                  </a:lnTo>
                  <a:lnTo>
                    <a:pt x="226" y="233"/>
                  </a:lnTo>
                  <a:lnTo>
                    <a:pt x="249" y="235"/>
                  </a:lnTo>
                  <a:lnTo>
                    <a:pt x="266" y="226"/>
                  </a:lnTo>
                  <a:lnTo>
                    <a:pt x="271" y="205"/>
                  </a:lnTo>
                  <a:lnTo>
                    <a:pt x="273" y="178"/>
                  </a:lnTo>
                  <a:lnTo>
                    <a:pt x="279" y="154"/>
                  </a:lnTo>
                  <a:lnTo>
                    <a:pt x="287" y="139"/>
                  </a:lnTo>
                  <a:lnTo>
                    <a:pt x="296" y="127"/>
                  </a:lnTo>
                  <a:lnTo>
                    <a:pt x="305" y="117"/>
                  </a:lnTo>
                  <a:lnTo>
                    <a:pt x="314" y="106"/>
                  </a:lnTo>
                  <a:lnTo>
                    <a:pt x="323" y="95"/>
                  </a:lnTo>
                  <a:lnTo>
                    <a:pt x="330" y="83"/>
                  </a:lnTo>
                  <a:lnTo>
                    <a:pt x="333" y="71"/>
                  </a:lnTo>
                  <a:lnTo>
                    <a:pt x="335" y="57"/>
                  </a:lnTo>
                  <a:lnTo>
                    <a:pt x="331" y="41"/>
                  </a:lnTo>
                  <a:lnTo>
                    <a:pt x="323" y="30"/>
                  </a:lnTo>
                  <a:lnTo>
                    <a:pt x="310" y="21"/>
                  </a:lnTo>
                  <a:lnTo>
                    <a:pt x="294" y="16"/>
                  </a:lnTo>
                  <a:lnTo>
                    <a:pt x="275" y="12"/>
                  </a:lnTo>
                  <a:lnTo>
                    <a:pt x="256" y="9"/>
                  </a:lnTo>
                  <a:lnTo>
                    <a:pt x="236" y="5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4377" y="299"/>
              <a:ext cx="151" cy="79"/>
            </a:xfrm>
            <a:custGeom>
              <a:avLst/>
              <a:gdLst>
                <a:gd name="T0" fmla="*/ 330 w 369"/>
                <a:gd name="T1" fmla="*/ 189 h 194"/>
                <a:gd name="T2" fmla="*/ 369 w 369"/>
                <a:gd name="T3" fmla="*/ 189 h 194"/>
                <a:gd name="T4" fmla="*/ 369 w 369"/>
                <a:gd name="T5" fmla="*/ 92 h 194"/>
                <a:gd name="T6" fmla="*/ 363 w 369"/>
                <a:gd name="T7" fmla="*/ 69 h 194"/>
                <a:gd name="T8" fmla="*/ 354 w 369"/>
                <a:gd name="T9" fmla="*/ 51 h 194"/>
                <a:gd name="T10" fmla="*/ 340 w 369"/>
                <a:gd name="T11" fmla="*/ 35 h 194"/>
                <a:gd name="T12" fmla="*/ 323 w 369"/>
                <a:gd name="T13" fmla="*/ 21 h 194"/>
                <a:gd name="T14" fmla="*/ 303 w 369"/>
                <a:gd name="T15" fmla="*/ 12 h 194"/>
                <a:gd name="T16" fmla="*/ 282 w 369"/>
                <a:gd name="T17" fmla="*/ 5 h 194"/>
                <a:gd name="T18" fmla="*/ 257 w 369"/>
                <a:gd name="T19" fmla="*/ 2 h 194"/>
                <a:gd name="T20" fmla="*/ 235 w 369"/>
                <a:gd name="T21" fmla="*/ 0 h 194"/>
                <a:gd name="T22" fmla="*/ 196 w 369"/>
                <a:gd name="T23" fmla="*/ 2 h 194"/>
                <a:gd name="T24" fmla="*/ 159 w 369"/>
                <a:gd name="T25" fmla="*/ 7 h 194"/>
                <a:gd name="T26" fmla="*/ 123 w 369"/>
                <a:gd name="T27" fmla="*/ 18 h 194"/>
                <a:gd name="T28" fmla="*/ 92 w 369"/>
                <a:gd name="T29" fmla="*/ 32 h 194"/>
                <a:gd name="T30" fmla="*/ 63 w 369"/>
                <a:gd name="T31" fmla="*/ 50 h 194"/>
                <a:gd name="T32" fmla="*/ 39 w 369"/>
                <a:gd name="T33" fmla="*/ 74 h 194"/>
                <a:gd name="T34" fmla="*/ 18 w 369"/>
                <a:gd name="T35" fmla="*/ 102 h 194"/>
                <a:gd name="T36" fmla="*/ 0 w 369"/>
                <a:gd name="T37" fmla="*/ 138 h 194"/>
                <a:gd name="T38" fmla="*/ 0 w 369"/>
                <a:gd name="T39" fmla="*/ 189 h 194"/>
                <a:gd name="T40" fmla="*/ 12 w 369"/>
                <a:gd name="T41" fmla="*/ 191 h 194"/>
                <a:gd name="T42" fmla="*/ 25 w 369"/>
                <a:gd name="T43" fmla="*/ 192 h 194"/>
                <a:gd name="T44" fmla="*/ 37 w 369"/>
                <a:gd name="T45" fmla="*/ 194 h 194"/>
                <a:gd name="T46" fmla="*/ 51 w 369"/>
                <a:gd name="T47" fmla="*/ 194 h 194"/>
                <a:gd name="T48" fmla="*/ 83 w 369"/>
                <a:gd name="T49" fmla="*/ 192 h 194"/>
                <a:gd name="T50" fmla="*/ 113 w 369"/>
                <a:gd name="T51" fmla="*/ 187 h 194"/>
                <a:gd name="T52" fmla="*/ 139 w 369"/>
                <a:gd name="T53" fmla="*/ 178 h 194"/>
                <a:gd name="T54" fmla="*/ 164 w 369"/>
                <a:gd name="T55" fmla="*/ 166 h 194"/>
                <a:gd name="T56" fmla="*/ 190 w 369"/>
                <a:gd name="T57" fmla="*/ 155 h 194"/>
                <a:gd name="T58" fmla="*/ 215 w 369"/>
                <a:gd name="T59" fmla="*/ 141 h 194"/>
                <a:gd name="T60" fmla="*/ 243 w 369"/>
                <a:gd name="T61" fmla="*/ 129 h 194"/>
                <a:gd name="T62" fmla="*/ 275 w 369"/>
                <a:gd name="T63" fmla="*/ 118 h 194"/>
                <a:gd name="T64" fmla="*/ 282 w 369"/>
                <a:gd name="T65" fmla="*/ 129 h 194"/>
                <a:gd name="T66" fmla="*/ 287 w 369"/>
                <a:gd name="T67" fmla="*/ 139 h 194"/>
                <a:gd name="T68" fmla="*/ 293 w 369"/>
                <a:gd name="T69" fmla="*/ 148 h 194"/>
                <a:gd name="T70" fmla="*/ 300 w 369"/>
                <a:gd name="T71" fmla="*/ 157 h 194"/>
                <a:gd name="T72" fmla="*/ 305 w 369"/>
                <a:gd name="T73" fmla="*/ 166 h 194"/>
                <a:gd name="T74" fmla="*/ 312 w 369"/>
                <a:gd name="T75" fmla="*/ 173 h 194"/>
                <a:gd name="T76" fmla="*/ 321 w 369"/>
                <a:gd name="T77" fmla="*/ 182 h 194"/>
                <a:gd name="T78" fmla="*/ 330 w 369"/>
                <a:gd name="T79" fmla="*/ 18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9" h="194">
                  <a:moveTo>
                    <a:pt x="330" y="189"/>
                  </a:moveTo>
                  <a:lnTo>
                    <a:pt x="369" y="189"/>
                  </a:lnTo>
                  <a:lnTo>
                    <a:pt x="369" y="92"/>
                  </a:lnTo>
                  <a:lnTo>
                    <a:pt x="363" y="69"/>
                  </a:lnTo>
                  <a:lnTo>
                    <a:pt x="354" y="51"/>
                  </a:lnTo>
                  <a:lnTo>
                    <a:pt x="340" y="35"/>
                  </a:lnTo>
                  <a:lnTo>
                    <a:pt x="323" y="21"/>
                  </a:lnTo>
                  <a:lnTo>
                    <a:pt x="303" y="12"/>
                  </a:lnTo>
                  <a:lnTo>
                    <a:pt x="282" y="5"/>
                  </a:lnTo>
                  <a:lnTo>
                    <a:pt x="257" y="2"/>
                  </a:lnTo>
                  <a:lnTo>
                    <a:pt x="235" y="0"/>
                  </a:lnTo>
                  <a:lnTo>
                    <a:pt x="196" y="2"/>
                  </a:lnTo>
                  <a:lnTo>
                    <a:pt x="159" y="7"/>
                  </a:lnTo>
                  <a:lnTo>
                    <a:pt x="123" y="18"/>
                  </a:lnTo>
                  <a:lnTo>
                    <a:pt x="92" y="32"/>
                  </a:lnTo>
                  <a:lnTo>
                    <a:pt x="63" y="50"/>
                  </a:lnTo>
                  <a:lnTo>
                    <a:pt x="39" y="74"/>
                  </a:lnTo>
                  <a:lnTo>
                    <a:pt x="18" y="102"/>
                  </a:lnTo>
                  <a:lnTo>
                    <a:pt x="0" y="138"/>
                  </a:lnTo>
                  <a:lnTo>
                    <a:pt x="0" y="189"/>
                  </a:lnTo>
                  <a:lnTo>
                    <a:pt x="12" y="191"/>
                  </a:lnTo>
                  <a:lnTo>
                    <a:pt x="25" y="192"/>
                  </a:lnTo>
                  <a:lnTo>
                    <a:pt x="37" y="194"/>
                  </a:lnTo>
                  <a:lnTo>
                    <a:pt x="51" y="194"/>
                  </a:lnTo>
                  <a:lnTo>
                    <a:pt x="83" y="192"/>
                  </a:lnTo>
                  <a:lnTo>
                    <a:pt x="113" y="187"/>
                  </a:lnTo>
                  <a:lnTo>
                    <a:pt x="139" y="178"/>
                  </a:lnTo>
                  <a:lnTo>
                    <a:pt x="164" y="166"/>
                  </a:lnTo>
                  <a:lnTo>
                    <a:pt x="190" y="155"/>
                  </a:lnTo>
                  <a:lnTo>
                    <a:pt x="215" y="141"/>
                  </a:lnTo>
                  <a:lnTo>
                    <a:pt x="243" y="129"/>
                  </a:lnTo>
                  <a:lnTo>
                    <a:pt x="275" y="118"/>
                  </a:lnTo>
                  <a:lnTo>
                    <a:pt x="282" y="129"/>
                  </a:lnTo>
                  <a:lnTo>
                    <a:pt x="287" y="139"/>
                  </a:lnTo>
                  <a:lnTo>
                    <a:pt x="293" y="148"/>
                  </a:lnTo>
                  <a:lnTo>
                    <a:pt x="300" y="157"/>
                  </a:lnTo>
                  <a:lnTo>
                    <a:pt x="305" y="166"/>
                  </a:lnTo>
                  <a:lnTo>
                    <a:pt x="312" y="173"/>
                  </a:lnTo>
                  <a:lnTo>
                    <a:pt x="321" y="182"/>
                  </a:lnTo>
                  <a:lnTo>
                    <a:pt x="330" y="189"/>
                  </a:lnTo>
                  <a:close/>
                </a:path>
              </a:pathLst>
            </a:custGeom>
            <a:solidFill>
              <a:srgbClr val="3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auto">
            <a:xfrm>
              <a:off x="4012" y="741"/>
              <a:ext cx="67" cy="94"/>
            </a:xfrm>
            <a:custGeom>
              <a:avLst/>
              <a:gdLst>
                <a:gd name="T0" fmla="*/ 0 w 164"/>
                <a:gd name="T1" fmla="*/ 56 h 229"/>
                <a:gd name="T2" fmla="*/ 5 w 164"/>
                <a:gd name="T3" fmla="*/ 67 h 229"/>
                <a:gd name="T4" fmla="*/ 15 w 164"/>
                <a:gd name="T5" fmla="*/ 74 h 229"/>
                <a:gd name="T6" fmla="*/ 26 w 164"/>
                <a:gd name="T7" fmla="*/ 81 h 229"/>
                <a:gd name="T8" fmla="*/ 31 w 164"/>
                <a:gd name="T9" fmla="*/ 92 h 229"/>
                <a:gd name="T10" fmla="*/ 30 w 164"/>
                <a:gd name="T11" fmla="*/ 106 h 229"/>
                <a:gd name="T12" fmla="*/ 24 w 164"/>
                <a:gd name="T13" fmla="*/ 116 h 229"/>
                <a:gd name="T14" fmla="*/ 17 w 164"/>
                <a:gd name="T15" fmla="*/ 129 h 229"/>
                <a:gd name="T16" fmla="*/ 15 w 164"/>
                <a:gd name="T17" fmla="*/ 143 h 229"/>
                <a:gd name="T18" fmla="*/ 19 w 164"/>
                <a:gd name="T19" fmla="*/ 167 h 229"/>
                <a:gd name="T20" fmla="*/ 28 w 164"/>
                <a:gd name="T21" fmla="*/ 187 h 229"/>
                <a:gd name="T22" fmla="*/ 40 w 164"/>
                <a:gd name="T23" fmla="*/ 208 h 229"/>
                <a:gd name="T24" fmla="*/ 51 w 164"/>
                <a:gd name="T25" fmla="*/ 229 h 229"/>
                <a:gd name="T26" fmla="*/ 77 w 164"/>
                <a:gd name="T27" fmla="*/ 217 h 229"/>
                <a:gd name="T28" fmla="*/ 100 w 164"/>
                <a:gd name="T29" fmla="*/ 201 h 229"/>
                <a:gd name="T30" fmla="*/ 119 w 164"/>
                <a:gd name="T31" fmla="*/ 182 h 229"/>
                <a:gd name="T32" fmla="*/ 135 w 164"/>
                <a:gd name="T33" fmla="*/ 159 h 229"/>
                <a:gd name="T34" fmla="*/ 148 w 164"/>
                <a:gd name="T35" fmla="*/ 136 h 229"/>
                <a:gd name="T36" fmla="*/ 156 w 164"/>
                <a:gd name="T37" fmla="*/ 109 h 229"/>
                <a:gd name="T38" fmla="*/ 162 w 164"/>
                <a:gd name="T39" fmla="*/ 81 h 229"/>
                <a:gd name="T40" fmla="*/ 164 w 164"/>
                <a:gd name="T41" fmla="*/ 51 h 229"/>
                <a:gd name="T42" fmla="*/ 162 w 164"/>
                <a:gd name="T43" fmla="*/ 39 h 229"/>
                <a:gd name="T44" fmla="*/ 156 w 164"/>
                <a:gd name="T45" fmla="*/ 28 h 229"/>
                <a:gd name="T46" fmla="*/ 149 w 164"/>
                <a:gd name="T47" fmla="*/ 19 h 229"/>
                <a:gd name="T48" fmla="*/ 141 w 164"/>
                <a:gd name="T49" fmla="*/ 12 h 229"/>
                <a:gd name="T50" fmla="*/ 130 w 164"/>
                <a:gd name="T51" fmla="*/ 7 h 229"/>
                <a:gd name="T52" fmla="*/ 118 w 164"/>
                <a:gd name="T53" fmla="*/ 3 h 229"/>
                <a:gd name="T54" fmla="*/ 105 w 164"/>
                <a:gd name="T55" fmla="*/ 0 h 229"/>
                <a:gd name="T56" fmla="*/ 93 w 164"/>
                <a:gd name="T57" fmla="*/ 0 h 229"/>
                <a:gd name="T58" fmla="*/ 77 w 164"/>
                <a:gd name="T59" fmla="*/ 0 h 229"/>
                <a:gd name="T60" fmla="*/ 61 w 164"/>
                <a:gd name="T61" fmla="*/ 3 h 229"/>
                <a:gd name="T62" fmla="*/ 45 w 164"/>
                <a:gd name="T63" fmla="*/ 7 h 229"/>
                <a:gd name="T64" fmla="*/ 31 w 164"/>
                <a:gd name="T65" fmla="*/ 12 h 229"/>
                <a:gd name="T66" fmla="*/ 17 w 164"/>
                <a:gd name="T67" fmla="*/ 19 h 229"/>
                <a:gd name="T68" fmla="*/ 8 w 164"/>
                <a:gd name="T69" fmla="*/ 30 h 229"/>
                <a:gd name="T70" fmla="*/ 1 w 164"/>
                <a:gd name="T71" fmla="*/ 42 h 229"/>
                <a:gd name="T72" fmla="*/ 0 w 164"/>
                <a:gd name="T73" fmla="*/ 5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4" h="229">
                  <a:moveTo>
                    <a:pt x="0" y="56"/>
                  </a:moveTo>
                  <a:lnTo>
                    <a:pt x="5" y="67"/>
                  </a:lnTo>
                  <a:lnTo>
                    <a:pt x="15" y="74"/>
                  </a:lnTo>
                  <a:lnTo>
                    <a:pt x="26" y="81"/>
                  </a:lnTo>
                  <a:lnTo>
                    <a:pt x="31" y="92"/>
                  </a:lnTo>
                  <a:lnTo>
                    <a:pt x="30" y="106"/>
                  </a:lnTo>
                  <a:lnTo>
                    <a:pt x="24" y="116"/>
                  </a:lnTo>
                  <a:lnTo>
                    <a:pt x="17" y="129"/>
                  </a:lnTo>
                  <a:lnTo>
                    <a:pt x="15" y="143"/>
                  </a:lnTo>
                  <a:lnTo>
                    <a:pt x="19" y="167"/>
                  </a:lnTo>
                  <a:lnTo>
                    <a:pt x="28" y="187"/>
                  </a:lnTo>
                  <a:lnTo>
                    <a:pt x="40" y="208"/>
                  </a:lnTo>
                  <a:lnTo>
                    <a:pt x="51" y="229"/>
                  </a:lnTo>
                  <a:lnTo>
                    <a:pt x="77" y="217"/>
                  </a:lnTo>
                  <a:lnTo>
                    <a:pt x="100" y="201"/>
                  </a:lnTo>
                  <a:lnTo>
                    <a:pt x="119" y="182"/>
                  </a:lnTo>
                  <a:lnTo>
                    <a:pt x="135" y="159"/>
                  </a:lnTo>
                  <a:lnTo>
                    <a:pt x="148" y="136"/>
                  </a:lnTo>
                  <a:lnTo>
                    <a:pt x="156" y="109"/>
                  </a:lnTo>
                  <a:lnTo>
                    <a:pt x="162" y="81"/>
                  </a:lnTo>
                  <a:lnTo>
                    <a:pt x="164" y="51"/>
                  </a:lnTo>
                  <a:lnTo>
                    <a:pt x="162" y="39"/>
                  </a:lnTo>
                  <a:lnTo>
                    <a:pt x="156" y="28"/>
                  </a:lnTo>
                  <a:lnTo>
                    <a:pt x="149" y="19"/>
                  </a:lnTo>
                  <a:lnTo>
                    <a:pt x="141" y="12"/>
                  </a:lnTo>
                  <a:lnTo>
                    <a:pt x="130" y="7"/>
                  </a:lnTo>
                  <a:lnTo>
                    <a:pt x="118" y="3"/>
                  </a:lnTo>
                  <a:lnTo>
                    <a:pt x="105" y="0"/>
                  </a:lnTo>
                  <a:lnTo>
                    <a:pt x="93" y="0"/>
                  </a:lnTo>
                  <a:lnTo>
                    <a:pt x="77" y="0"/>
                  </a:lnTo>
                  <a:lnTo>
                    <a:pt x="61" y="3"/>
                  </a:lnTo>
                  <a:lnTo>
                    <a:pt x="45" y="7"/>
                  </a:lnTo>
                  <a:lnTo>
                    <a:pt x="31" y="12"/>
                  </a:lnTo>
                  <a:lnTo>
                    <a:pt x="17" y="19"/>
                  </a:lnTo>
                  <a:lnTo>
                    <a:pt x="8" y="30"/>
                  </a:lnTo>
                  <a:lnTo>
                    <a:pt x="1" y="42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>
              <a:off x="4396" y="341"/>
              <a:ext cx="125" cy="231"/>
            </a:xfrm>
            <a:custGeom>
              <a:avLst/>
              <a:gdLst>
                <a:gd name="T0" fmla="*/ 210 w 305"/>
                <a:gd name="T1" fmla="*/ 11 h 563"/>
                <a:gd name="T2" fmla="*/ 181 w 305"/>
                <a:gd name="T3" fmla="*/ 30 h 563"/>
                <a:gd name="T4" fmla="*/ 153 w 305"/>
                <a:gd name="T5" fmla="*/ 45 h 563"/>
                <a:gd name="T6" fmla="*/ 120 w 305"/>
                <a:gd name="T7" fmla="*/ 57 h 563"/>
                <a:gd name="T8" fmla="*/ 86 w 305"/>
                <a:gd name="T9" fmla="*/ 66 h 563"/>
                <a:gd name="T10" fmla="*/ 51 w 305"/>
                <a:gd name="T11" fmla="*/ 67 h 563"/>
                <a:gd name="T12" fmla="*/ 21 w 305"/>
                <a:gd name="T13" fmla="*/ 73 h 563"/>
                <a:gd name="T14" fmla="*/ 3 w 305"/>
                <a:gd name="T15" fmla="*/ 89 h 563"/>
                <a:gd name="T16" fmla="*/ 2 w 305"/>
                <a:gd name="T17" fmla="*/ 142 h 563"/>
                <a:gd name="T18" fmla="*/ 12 w 305"/>
                <a:gd name="T19" fmla="*/ 210 h 563"/>
                <a:gd name="T20" fmla="*/ 33 w 305"/>
                <a:gd name="T21" fmla="*/ 274 h 563"/>
                <a:gd name="T22" fmla="*/ 63 w 305"/>
                <a:gd name="T23" fmla="*/ 339 h 563"/>
                <a:gd name="T24" fmla="*/ 88 w 305"/>
                <a:gd name="T25" fmla="*/ 403 h 563"/>
                <a:gd name="T26" fmla="*/ 84 w 305"/>
                <a:gd name="T27" fmla="*/ 459 h 563"/>
                <a:gd name="T28" fmla="*/ 99 w 305"/>
                <a:gd name="T29" fmla="*/ 500 h 563"/>
                <a:gd name="T30" fmla="*/ 116 w 305"/>
                <a:gd name="T31" fmla="*/ 519 h 563"/>
                <a:gd name="T32" fmla="*/ 134 w 305"/>
                <a:gd name="T33" fmla="*/ 537 h 563"/>
                <a:gd name="T34" fmla="*/ 153 w 305"/>
                <a:gd name="T35" fmla="*/ 553 h 563"/>
                <a:gd name="T36" fmla="*/ 174 w 305"/>
                <a:gd name="T37" fmla="*/ 542 h 563"/>
                <a:gd name="T38" fmla="*/ 190 w 305"/>
                <a:gd name="T39" fmla="*/ 500 h 563"/>
                <a:gd name="T40" fmla="*/ 219 w 305"/>
                <a:gd name="T41" fmla="*/ 471 h 563"/>
                <a:gd name="T42" fmla="*/ 252 w 305"/>
                <a:gd name="T43" fmla="*/ 456 h 563"/>
                <a:gd name="T44" fmla="*/ 282 w 305"/>
                <a:gd name="T45" fmla="*/ 443 h 563"/>
                <a:gd name="T46" fmla="*/ 301 w 305"/>
                <a:gd name="T47" fmla="*/ 420 h 563"/>
                <a:gd name="T48" fmla="*/ 301 w 305"/>
                <a:gd name="T49" fmla="*/ 383 h 563"/>
                <a:gd name="T50" fmla="*/ 284 w 305"/>
                <a:gd name="T51" fmla="*/ 350 h 563"/>
                <a:gd name="T52" fmla="*/ 284 w 305"/>
                <a:gd name="T53" fmla="*/ 307 h 563"/>
                <a:gd name="T54" fmla="*/ 296 w 305"/>
                <a:gd name="T55" fmla="*/ 272 h 563"/>
                <a:gd name="T56" fmla="*/ 298 w 305"/>
                <a:gd name="T57" fmla="*/ 216 h 563"/>
                <a:gd name="T58" fmla="*/ 287 w 305"/>
                <a:gd name="T59" fmla="*/ 152 h 563"/>
                <a:gd name="T60" fmla="*/ 266 w 305"/>
                <a:gd name="T61" fmla="*/ 92 h 563"/>
                <a:gd name="T62" fmla="*/ 240 w 305"/>
                <a:gd name="T63" fmla="*/ 32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5" h="563">
                  <a:moveTo>
                    <a:pt x="226" y="0"/>
                  </a:moveTo>
                  <a:lnTo>
                    <a:pt x="210" y="11"/>
                  </a:lnTo>
                  <a:lnTo>
                    <a:pt x="196" y="22"/>
                  </a:lnTo>
                  <a:lnTo>
                    <a:pt x="181" y="30"/>
                  </a:lnTo>
                  <a:lnTo>
                    <a:pt x="167" y="37"/>
                  </a:lnTo>
                  <a:lnTo>
                    <a:pt x="153" y="45"/>
                  </a:lnTo>
                  <a:lnTo>
                    <a:pt x="137" y="52"/>
                  </a:lnTo>
                  <a:lnTo>
                    <a:pt x="120" y="57"/>
                  </a:lnTo>
                  <a:lnTo>
                    <a:pt x="102" y="62"/>
                  </a:lnTo>
                  <a:lnTo>
                    <a:pt x="86" y="66"/>
                  </a:lnTo>
                  <a:lnTo>
                    <a:pt x="69" y="67"/>
                  </a:lnTo>
                  <a:lnTo>
                    <a:pt x="51" y="67"/>
                  </a:lnTo>
                  <a:lnTo>
                    <a:pt x="35" y="69"/>
                  </a:lnTo>
                  <a:lnTo>
                    <a:pt x="21" y="73"/>
                  </a:lnTo>
                  <a:lnTo>
                    <a:pt x="10" y="80"/>
                  </a:lnTo>
                  <a:lnTo>
                    <a:pt x="3" y="89"/>
                  </a:lnTo>
                  <a:lnTo>
                    <a:pt x="0" y="103"/>
                  </a:lnTo>
                  <a:lnTo>
                    <a:pt x="2" y="142"/>
                  </a:lnTo>
                  <a:lnTo>
                    <a:pt x="5" y="177"/>
                  </a:lnTo>
                  <a:lnTo>
                    <a:pt x="12" y="210"/>
                  </a:lnTo>
                  <a:lnTo>
                    <a:pt x="21" y="244"/>
                  </a:lnTo>
                  <a:lnTo>
                    <a:pt x="33" y="274"/>
                  </a:lnTo>
                  <a:lnTo>
                    <a:pt x="47" y="306"/>
                  </a:lnTo>
                  <a:lnTo>
                    <a:pt x="63" y="339"/>
                  </a:lnTo>
                  <a:lnTo>
                    <a:pt x="81" y="374"/>
                  </a:lnTo>
                  <a:lnTo>
                    <a:pt x="88" y="403"/>
                  </a:lnTo>
                  <a:lnTo>
                    <a:pt x="86" y="431"/>
                  </a:lnTo>
                  <a:lnTo>
                    <a:pt x="84" y="459"/>
                  </a:lnTo>
                  <a:lnTo>
                    <a:pt x="92" y="487"/>
                  </a:lnTo>
                  <a:lnTo>
                    <a:pt x="99" y="500"/>
                  </a:lnTo>
                  <a:lnTo>
                    <a:pt x="107" y="510"/>
                  </a:lnTo>
                  <a:lnTo>
                    <a:pt x="116" y="519"/>
                  </a:lnTo>
                  <a:lnTo>
                    <a:pt x="125" y="528"/>
                  </a:lnTo>
                  <a:lnTo>
                    <a:pt x="134" y="537"/>
                  </a:lnTo>
                  <a:lnTo>
                    <a:pt x="143" y="544"/>
                  </a:lnTo>
                  <a:lnTo>
                    <a:pt x="153" y="553"/>
                  </a:lnTo>
                  <a:lnTo>
                    <a:pt x="164" y="563"/>
                  </a:lnTo>
                  <a:lnTo>
                    <a:pt x="174" y="542"/>
                  </a:lnTo>
                  <a:lnTo>
                    <a:pt x="181" y="521"/>
                  </a:lnTo>
                  <a:lnTo>
                    <a:pt x="190" y="500"/>
                  </a:lnTo>
                  <a:lnTo>
                    <a:pt x="204" y="482"/>
                  </a:lnTo>
                  <a:lnTo>
                    <a:pt x="219" y="471"/>
                  </a:lnTo>
                  <a:lnTo>
                    <a:pt x="234" y="463"/>
                  </a:lnTo>
                  <a:lnTo>
                    <a:pt x="252" y="456"/>
                  </a:lnTo>
                  <a:lnTo>
                    <a:pt x="268" y="450"/>
                  </a:lnTo>
                  <a:lnTo>
                    <a:pt x="282" y="443"/>
                  </a:lnTo>
                  <a:lnTo>
                    <a:pt x="294" y="433"/>
                  </a:lnTo>
                  <a:lnTo>
                    <a:pt x="301" y="420"/>
                  </a:lnTo>
                  <a:lnTo>
                    <a:pt x="305" y="404"/>
                  </a:lnTo>
                  <a:lnTo>
                    <a:pt x="301" y="383"/>
                  </a:lnTo>
                  <a:lnTo>
                    <a:pt x="293" y="366"/>
                  </a:lnTo>
                  <a:lnTo>
                    <a:pt x="284" y="350"/>
                  </a:lnTo>
                  <a:lnTo>
                    <a:pt x="280" y="329"/>
                  </a:lnTo>
                  <a:lnTo>
                    <a:pt x="284" y="307"/>
                  </a:lnTo>
                  <a:lnTo>
                    <a:pt x="291" y="290"/>
                  </a:lnTo>
                  <a:lnTo>
                    <a:pt x="296" y="272"/>
                  </a:lnTo>
                  <a:lnTo>
                    <a:pt x="300" y="251"/>
                  </a:lnTo>
                  <a:lnTo>
                    <a:pt x="298" y="216"/>
                  </a:lnTo>
                  <a:lnTo>
                    <a:pt x="294" y="184"/>
                  </a:lnTo>
                  <a:lnTo>
                    <a:pt x="287" y="152"/>
                  </a:lnTo>
                  <a:lnTo>
                    <a:pt x="278" y="122"/>
                  </a:lnTo>
                  <a:lnTo>
                    <a:pt x="266" y="92"/>
                  </a:lnTo>
                  <a:lnTo>
                    <a:pt x="254" y="62"/>
                  </a:lnTo>
                  <a:lnTo>
                    <a:pt x="240" y="32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47"/>
            <p:cNvSpPr>
              <a:spLocks/>
            </p:cNvSpPr>
            <p:nvPr/>
          </p:nvSpPr>
          <p:spPr bwMode="auto">
            <a:xfrm>
              <a:off x="4372" y="289"/>
              <a:ext cx="168" cy="615"/>
            </a:xfrm>
            <a:custGeom>
              <a:avLst/>
              <a:gdLst>
                <a:gd name="T0" fmla="*/ 409 w 411"/>
                <a:gd name="T1" fmla="*/ 134 h 1504"/>
                <a:gd name="T2" fmla="*/ 395 w 411"/>
                <a:gd name="T3" fmla="*/ 221 h 1504"/>
                <a:gd name="T4" fmla="*/ 352 w 411"/>
                <a:gd name="T5" fmla="*/ 292 h 1504"/>
                <a:gd name="T6" fmla="*/ 352 w 411"/>
                <a:gd name="T7" fmla="*/ 306 h 1504"/>
                <a:gd name="T8" fmla="*/ 329 w 411"/>
                <a:gd name="T9" fmla="*/ 284 h 1504"/>
                <a:gd name="T10" fmla="*/ 306 w 411"/>
                <a:gd name="T11" fmla="*/ 216 h 1504"/>
                <a:gd name="T12" fmla="*/ 284 w 411"/>
                <a:gd name="T13" fmla="*/ 147 h 1504"/>
                <a:gd name="T14" fmla="*/ 306 w 411"/>
                <a:gd name="T15" fmla="*/ 126 h 1504"/>
                <a:gd name="T16" fmla="*/ 326 w 411"/>
                <a:gd name="T17" fmla="*/ 163 h 1504"/>
                <a:gd name="T18" fmla="*/ 347 w 411"/>
                <a:gd name="T19" fmla="*/ 202 h 1504"/>
                <a:gd name="T20" fmla="*/ 361 w 411"/>
                <a:gd name="T21" fmla="*/ 115 h 1504"/>
                <a:gd name="T22" fmla="*/ 336 w 411"/>
                <a:gd name="T23" fmla="*/ 59 h 1504"/>
                <a:gd name="T24" fmla="*/ 291 w 411"/>
                <a:gd name="T25" fmla="*/ 50 h 1504"/>
                <a:gd name="T26" fmla="*/ 245 w 411"/>
                <a:gd name="T27" fmla="*/ 39 h 1504"/>
                <a:gd name="T28" fmla="*/ 164 w 411"/>
                <a:gd name="T29" fmla="*/ 50 h 1504"/>
                <a:gd name="T30" fmla="*/ 81 w 411"/>
                <a:gd name="T31" fmla="*/ 76 h 1504"/>
                <a:gd name="T32" fmla="*/ 44 w 411"/>
                <a:gd name="T33" fmla="*/ 147 h 1504"/>
                <a:gd name="T34" fmla="*/ 44 w 411"/>
                <a:gd name="T35" fmla="*/ 207 h 1504"/>
                <a:gd name="T36" fmla="*/ 79 w 411"/>
                <a:gd name="T37" fmla="*/ 193 h 1504"/>
                <a:gd name="T38" fmla="*/ 91 w 411"/>
                <a:gd name="T39" fmla="*/ 284 h 1504"/>
                <a:gd name="T40" fmla="*/ 109 w 411"/>
                <a:gd name="T41" fmla="*/ 410 h 1504"/>
                <a:gd name="T42" fmla="*/ 171 w 411"/>
                <a:gd name="T43" fmla="*/ 512 h 1504"/>
                <a:gd name="T44" fmla="*/ 218 w 411"/>
                <a:gd name="T45" fmla="*/ 519 h 1504"/>
                <a:gd name="T46" fmla="*/ 264 w 411"/>
                <a:gd name="T47" fmla="*/ 521 h 1504"/>
                <a:gd name="T48" fmla="*/ 305 w 411"/>
                <a:gd name="T49" fmla="*/ 487 h 1504"/>
                <a:gd name="T50" fmla="*/ 333 w 411"/>
                <a:gd name="T51" fmla="*/ 438 h 1504"/>
                <a:gd name="T52" fmla="*/ 354 w 411"/>
                <a:gd name="T53" fmla="*/ 449 h 1504"/>
                <a:gd name="T54" fmla="*/ 340 w 411"/>
                <a:gd name="T55" fmla="*/ 486 h 1504"/>
                <a:gd name="T56" fmla="*/ 308 w 411"/>
                <a:gd name="T57" fmla="*/ 521 h 1504"/>
                <a:gd name="T58" fmla="*/ 269 w 411"/>
                <a:gd name="T59" fmla="*/ 551 h 1504"/>
                <a:gd name="T60" fmla="*/ 232 w 411"/>
                <a:gd name="T61" fmla="*/ 554 h 1504"/>
                <a:gd name="T62" fmla="*/ 197 w 411"/>
                <a:gd name="T63" fmla="*/ 549 h 1504"/>
                <a:gd name="T64" fmla="*/ 174 w 411"/>
                <a:gd name="T65" fmla="*/ 588 h 1504"/>
                <a:gd name="T66" fmla="*/ 171 w 411"/>
                <a:gd name="T67" fmla="*/ 724 h 1504"/>
                <a:gd name="T68" fmla="*/ 160 w 411"/>
                <a:gd name="T69" fmla="*/ 687 h 1504"/>
                <a:gd name="T70" fmla="*/ 114 w 411"/>
                <a:gd name="T71" fmla="*/ 738 h 1504"/>
                <a:gd name="T72" fmla="*/ 84 w 411"/>
                <a:gd name="T73" fmla="*/ 1011 h 1504"/>
                <a:gd name="T74" fmla="*/ 111 w 411"/>
                <a:gd name="T75" fmla="*/ 1290 h 1504"/>
                <a:gd name="T76" fmla="*/ 130 w 411"/>
                <a:gd name="T77" fmla="*/ 1414 h 1504"/>
                <a:gd name="T78" fmla="*/ 153 w 411"/>
                <a:gd name="T79" fmla="*/ 1466 h 1504"/>
                <a:gd name="T80" fmla="*/ 132 w 411"/>
                <a:gd name="T81" fmla="*/ 1504 h 1504"/>
                <a:gd name="T82" fmla="*/ 58 w 411"/>
                <a:gd name="T83" fmla="*/ 1301 h 1504"/>
                <a:gd name="T84" fmla="*/ 37 w 411"/>
                <a:gd name="T85" fmla="*/ 1071 h 1504"/>
                <a:gd name="T86" fmla="*/ 37 w 411"/>
                <a:gd name="T87" fmla="*/ 881 h 1504"/>
                <a:gd name="T88" fmla="*/ 61 w 411"/>
                <a:gd name="T89" fmla="*/ 766 h 1504"/>
                <a:gd name="T90" fmla="*/ 93 w 411"/>
                <a:gd name="T91" fmla="*/ 651 h 1504"/>
                <a:gd name="T92" fmla="*/ 118 w 411"/>
                <a:gd name="T93" fmla="*/ 609 h 1504"/>
                <a:gd name="T94" fmla="*/ 139 w 411"/>
                <a:gd name="T95" fmla="*/ 572 h 1504"/>
                <a:gd name="T96" fmla="*/ 107 w 411"/>
                <a:gd name="T97" fmla="*/ 484 h 1504"/>
                <a:gd name="T98" fmla="*/ 61 w 411"/>
                <a:gd name="T99" fmla="*/ 390 h 1504"/>
                <a:gd name="T100" fmla="*/ 53 w 411"/>
                <a:gd name="T101" fmla="*/ 279 h 1504"/>
                <a:gd name="T102" fmla="*/ 33 w 411"/>
                <a:gd name="T103" fmla="*/ 214 h 1504"/>
                <a:gd name="T104" fmla="*/ 15 w 411"/>
                <a:gd name="T105" fmla="*/ 221 h 1504"/>
                <a:gd name="T106" fmla="*/ 12 w 411"/>
                <a:gd name="T107" fmla="*/ 115 h 1504"/>
                <a:gd name="T108" fmla="*/ 51 w 411"/>
                <a:gd name="T109" fmla="*/ 46 h 1504"/>
                <a:gd name="T110" fmla="*/ 105 w 411"/>
                <a:gd name="T111" fmla="*/ 16 h 1504"/>
                <a:gd name="T112" fmla="*/ 171 w 411"/>
                <a:gd name="T113" fmla="*/ 2 h 1504"/>
                <a:gd name="T114" fmla="*/ 236 w 411"/>
                <a:gd name="T115" fmla="*/ 0 h 1504"/>
                <a:gd name="T116" fmla="*/ 301 w 411"/>
                <a:gd name="T117" fmla="*/ 6 h 1504"/>
                <a:gd name="T118" fmla="*/ 352 w 411"/>
                <a:gd name="T119" fmla="*/ 16 h 1504"/>
                <a:gd name="T120" fmla="*/ 381 w 411"/>
                <a:gd name="T121" fmla="*/ 39 h 1504"/>
                <a:gd name="T122" fmla="*/ 403 w 411"/>
                <a:gd name="T123" fmla="*/ 69 h 1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1" h="1504">
                  <a:moveTo>
                    <a:pt x="411" y="78"/>
                  </a:moveTo>
                  <a:lnTo>
                    <a:pt x="409" y="106"/>
                  </a:lnTo>
                  <a:lnTo>
                    <a:pt x="409" y="134"/>
                  </a:lnTo>
                  <a:lnTo>
                    <a:pt x="405" y="164"/>
                  </a:lnTo>
                  <a:lnTo>
                    <a:pt x="402" y="193"/>
                  </a:lnTo>
                  <a:lnTo>
                    <a:pt x="395" y="221"/>
                  </a:lnTo>
                  <a:lnTo>
                    <a:pt x="384" y="247"/>
                  </a:lnTo>
                  <a:lnTo>
                    <a:pt x="372" y="270"/>
                  </a:lnTo>
                  <a:lnTo>
                    <a:pt x="352" y="292"/>
                  </a:lnTo>
                  <a:lnTo>
                    <a:pt x="352" y="297"/>
                  </a:lnTo>
                  <a:lnTo>
                    <a:pt x="352" y="300"/>
                  </a:lnTo>
                  <a:lnTo>
                    <a:pt x="352" y="306"/>
                  </a:lnTo>
                  <a:lnTo>
                    <a:pt x="347" y="309"/>
                  </a:lnTo>
                  <a:lnTo>
                    <a:pt x="333" y="309"/>
                  </a:lnTo>
                  <a:lnTo>
                    <a:pt x="329" y="284"/>
                  </a:lnTo>
                  <a:lnTo>
                    <a:pt x="324" y="262"/>
                  </a:lnTo>
                  <a:lnTo>
                    <a:pt x="315" y="239"/>
                  </a:lnTo>
                  <a:lnTo>
                    <a:pt x="306" y="216"/>
                  </a:lnTo>
                  <a:lnTo>
                    <a:pt x="298" y="193"/>
                  </a:lnTo>
                  <a:lnTo>
                    <a:pt x="289" y="170"/>
                  </a:lnTo>
                  <a:lnTo>
                    <a:pt x="284" y="147"/>
                  </a:lnTo>
                  <a:lnTo>
                    <a:pt x="280" y="124"/>
                  </a:lnTo>
                  <a:lnTo>
                    <a:pt x="296" y="122"/>
                  </a:lnTo>
                  <a:lnTo>
                    <a:pt x="306" y="126"/>
                  </a:lnTo>
                  <a:lnTo>
                    <a:pt x="315" y="136"/>
                  </a:lnTo>
                  <a:lnTo>
                    <a:pt x="321" y="149"/>
                  </a:lnTo>
                  <a:lnTo>
                    <a:pt x="326" y="163"/>
                  </a:lnTo>
                  <a:lnTo>
                    <a:pt x="331" y="177"/>
                  </a:lnTo>
                  <a:lnTo>
                    <a:pt x="338" y="191"/>
                  </a:lnTo>
                  <a:lnTo>
                    <a:pt x="347" y="202"/>
                  </a:lnTo>
                  <a:lnTo>
                    <a:pt x="354" y="173"/>
                  </a:lnTo>
                  <a:lnTo>
                    <a:pt x="361" y="143"/>
                  </a:lnTo>
                  <a:lnTo>
                    <a:pt x="361" y="115"/>
                  </a:lnTo>
                  <a:lnTo>
                    <a:pt x="358" y="85"/>
                  </a:lnTo>
                  <a:lnTo>
                    <a:pt x="349" y="69"/>
                  </a:lnTo>
                  <a:lnTo>
                    <a:pt x="336" y="59"/>
                  </a:lnTo>
                  <a:lnTo>
                    <a:pt x="322" y="53"/>
                  </a:lnTo>
                  <a:lnTo>
                    <a:pt x="306" y="50"/>
                  </a:lnTo>
                  <a:lnTo>
                    <a:pt x="291" y="50"/>
                  </a:lnTo>
                  <a:lnTo>
                    <a:pt x="273" y="48"/>
                  </a:lnTo>
                  <a:lnTo>
                    <a:pt x="259" y="45"/>
                  </a:lnTo>
                  <a:lnTo>
                    <a:pt x="245" y="39"/>
                  </a:lnTo>
                  <a:lnTo>
                    <a:pt x="222" y="45"/>
                  </a:lnTo>
                  <a:lnTo>
                    <a:pt x="194" y="46"/>
                  </a:lnTo>
                  <a:lnTo>
                    <a:pt x="164" y="50"/>
                  </a:lnTo>
                  <a:lnTo>
                    <a:pt x="134" y="53"/>
                  </a:lnTo>
                  <a:lnTo>
                    <a:pt x="105" y="62"/>
                  </a:lnTo>
                  <a:lnTo>
                    <a:pt x="81" y="76"/>
                  </a:lnTo>
                  <a:lnTo>
                    <a:pt x="61" y="97"/>
                  </a:lnTo>
                  <a:lnTo>
                    <a:pt x="49" y="127"/>
                  </a:lnTo>
                  <a:lnTo>
                    <a:pt x="44" y="147"/>
                  </a:lnTo>
                  <a:lnTo>
                    <a:pt x="38" y="170"/>
                  </a:lnTo>
                  <a:lnTo>
                    <a:pt x="38" y="189"/>
                  </a:lnTo>
                  <a:lnTo>
                    <a:pt x="44" y="207"/>
                  </a:lnTo>
                  <a:lnTo>
                    <a:pt x="58" y="196"/>
                  </a:lnTo>
                  <a:lnTo>
                    <a:pt x="68" y="191"/>
                  </a:lnTo>
                  <a:lnTo>
                    <a:pt x="79" y="193"/>
                  </a:lnTo>
                  <a:lnTo>
                    <a:pt x="93" y="202"/>
                  </a:lnTo>
                  <a:lnTo>
                    <a:pt x="91" y="242"/>
                  </a:lnTo>
                  <a:lnTo>
                    <a:pt x="91" y="284"/>
                  </a:lnTo>
                  <a:lnTo>
                    <a:pt x="95" y="327"/>
                  </a:lnTo>
                  <a:lnTo>
                    <a:pt x="100" y="369"/>
                  </a:lnTo>
                  <a:lnTo>
                    <a:pt x="109" y="410"/>
                  </a:lnTo>
                  <a:lnTo>
                    <a:pt x="123" y="449"/>
                  </a:lnTo>
                  <a:lnTo>
                    <a:pt x="144" y="482"/>
                  </a:lnTo>
                  <a:lnTo>
                    <a:pt x="171" y="512"/>
                  </a:lnTo>
                  <a:lnTo>
                    <a:pt x="187" y="512"/>
                  </a:lnTo>
                  <a:lnTo>
                    <a:pt x="202" y="516"/>
                  </a:lnTo>
                  <a:lnTo>
                    <a:pt x="218" y="519"/>
                  </a:lnTo>
                  <a:lnTo>
                    <a:pt x="234" y="521"/>
                  </a:lnTo>
                  <a:lnTo>
                    <a:pt x="250" y="523"/>
                  </a:lnTo>
                  <a:lnTo>
                    <a:pt x="264" y="521"/>
                  </a:lnTo>
                  <a:lnTo>
                    <a:pt x="278" y="516"/>
                  </a:lnTo>
                  <a:lnTo>
                    <a:pt x="291" y="503"/>
                  </a:lnTo>
                  <a:lnTo>
                    <a:pt x="305" y="487"/>
                  </a:lnTo>
                  <a:lnTo>
                    <a:pt x="317" y="471"/>
                  </a:lnTo>
                  <a:lnTo>
                    <a:pt x="326" y="456"/>
                  </a:lnTo>
                  <a:lnTo>
                    <a:pt x="333" y="438"/>
                  </a:lnTo>
                  <a:lnTo>
                    <a:pt x="342" y="436"/>
                  </a:lnTo>
                  <a:lnTo>
                    <a:pt x="349" y="441"/>
                  </a:lnTo>
                  <a:lnTo>
                    <a:pt x="354" y="449"/>
                  </a:lnTo>
                  <a:lnTo>
                    <a:pt x="352" y="457"/>
                  </a:lnTo>
                  <a:lnTo>
                    <a:pt x="347" y="473"/>
                  </a:lnTo>
                  <a:lnTo>
                    <a:pt x="340" y="486"/>
                  </a:lnTo>
                  <a:lnTo>
                    <a:pt x="331" y="500"/>
                  </a:lnTo>
                  <a:lnTo>
                    <a:pt x="321" y="510"/>
                  </a:lnTo>
                  <a:lnTo>
                    <a:pt x="308" y="521"/>
                  </a:lnTo>
                  <a:lnTo>
                    <a:pt x="296" y="531"/>
                  </a:lnTo>
                  <a:lnTo>
                    <a:pt x="284" y="542"/>
                  </a:lnTo>
                  <a:lnTo>
                    <a:pt x="269" y="551"/>
                  </a:lnTo>
                  <a:lnTo>
                    <a:pt x="257" y="554"/>
                  </a:lnTo>
                  <a:lnTo>
                    <a:pt x="245" y="556"/>
                  </a:lnTo>
                  <a:lnTo>
                    <a:pt x="232" y="554"/>
                  </a:lnTo>
                  <a:lnTo>
                    <a:pt x="220" y="553"/>
                  </a:lnTo>
                  <a:lnTo>
                    <a:pt x="208" y="551"/>
                  </a:lnTo>
                  <a:lnTo>
                    <a:pt x="197" y="549"/>
                  </a:lnTo>
                  <a:lnTo>
                    <a:pt x="183" y="547"/>
                  </a:lnTo>
                  <a:lnTo>
                    <a:pt x="171" y="546"/>
                  </a:lnTo>
                  <a:lnTo>
                    <a:pt x="174" y="588"/>
                  </a:lnTo>
                  <a:lnTo>
                    <a:pt x="180" y="636"/>
                  </a:lnTo>
                  <a:lnTo>
                    <a:pt x="180" y="681"/>
                  </a:lnTo>
                  <a:lnTo>
                    <a:pt x="171" y="724"/>
                  </a:lnTo>
                  <a:lnTo>
                    <a:pt x="164" y="724"/>
                  </a:lnTo>
                  <a:lnTo>
                    <a:pt x="164" y="704"/>
                  </a:lnTo>
                  <a:lnTo>
                    <a:pt x="160" y="687"/>
                  </a:lnTo>
                  <a:lnTo>
                    <a:pt x="155" y="669"/>
                  </a:lnTo>
                  <a:lnTo>
                    <a:pt x="146" y="653"/>
                  </a:lnTo>
                  <a:lnTo>
                    <a:pt x="114" y="738"/>
                  </a:lnTo>
                  <a:lnTo>
                    <a:pt x="95" y="828"/>
                  </a:lnTo>
                  <a:lnTo>
                    <a:pt x="86" y="920"/>
                  </a:lnTo>
                  <a:lnTo>
                    <a:pt x="84" y="1011"/>
                  </a:lnTo>
                  <a:lnTo>
                    <a:pt x="90" y="1105"/>
                  </a:lnTo>
                  <a:lnTo>
                    <a:pt x="100" y="1198"/>
                  </a:lnTo>
                  <a:lnTo>
                    <a:pt x="111" y="1290"/>
                  </a:lnTo>
                  <a:lnTo>
                    <a:pt x="121" y="1380"/>
                  </a:lnTo>
                  <a:lnTo>
                    <a:pt x="125" y="1396"/>
                  </a:lnTo>
                  <a:lnTo>
                    <a:pt x="130" y="1414"/>
                  </a:lnTo>
                  <a:lnTo>
                    <a:pt x="139" y="1433"/>
                  </a:lnTo>
                  <a:lnTo>
                    <a:pt x="148" y="1449"/>
                  </a:lnTo>
                  <a:lnTo>
                    <a:pt x="153" y="1466"/>
                  </a:lnTo>
                  <a:lnTo>
                    <a:pt x="155" y="1481"/>
                  </a:lnTo>
                  <a:lnTo>
                    <a:pt x="148" y="1495"/>
                  </a:lnTo>
                  <a:lnTo>
                    <a:pt x="132" y="1504"/>
                  </a:lnTo>
                  <a:lnTo>
                    <a:pt x="100" y="1440"/>
                  </a:lnTo>
                  <a:lnTo>
                    <a:pt x="75" y="1371"/>
                  </a:lnTo>
                  <a:lnTo>
                    <a:pt x="58" y="1301"/>
                  </a:lnTo>
                  <a:lnTo>
                    <a:pt x="47" y="1225"/>
                  </a:lnTo>
                  <a:lnTo>
                    <a:pt x="40" y="1149"/>
                  </a:lnTo>
                  <a:lnTo>
                    <a:pt x="37" y="1071"/>
                  </a:lnTo>
                  <a:lnTo>
                    <a:pt x="35" y="995"/>
                  </a:lnTo>
                  <a:lnTo>
                    <a:pt x="33" y="920"/>
                  </a:lnTo>
                  <a:lnTo>
                    <a:pt x="37" y="881"/>
                  </a:lnTo>
                  <a:lnTo>
                    <a:pt x="44" y="842"/>
                  </a:lnTo>
                  <a:lnTo>
                    <a:pt x="51" y="805"/>
                  </a:lnTo>
                  <a:lnTo>
                    <a:pt x="61" y="766"/>
                  </a:lnTo>
                  <a:lnTo>
                    <a:pt x="70" y="727"/>
                  </a:lnTo>
                  <a:lnTo>
                    <a:pt x="81" y="688"/>
                  </a:lnTo>
                  <a:lnTo>
                    <a:pt x="93" y="651"/>
                  </a:lnTo>
                  <a:lnTo>
                    <a:pt x="104" y="614"/>
                  </a:lnTo>
                  <a:lnTo>
                    <a:pt x="109" y="611"/>
                  </a:lnTo>
                  <a:lnTo>
                    <a:pt x="118" y="609"/>
                  </a:lnTo>
                  <a:lnTo>
                    <a:pt x="127" y="609"/>
                  </a:lnTo>
                  <a:lnTo>
                    <a:pt x="132" y="606"/>
                  </a:lnTo>
                  <a:lnTo>
                    <a:pt x="139" y="572"/>
                  </a:lnTo>
                  <a:lnTo>
                    <a:pt x="135" y="542"/>
                  </a:lnTo>
                  <a:lnTo>
                    <a:pt x="125" y="512"/>
                  </a:lnTo>
                  <a:lnTo>
                    <a:pt x="107" y="484"/>
                  </a:lnTo>
                  <a:lnTo>
                    <a:pt x="90" y="454"/>
                  </a:lnTo>
                  <a:lnTo>
                    <a:pt x="72" y="424"/>
                  </a:lnTo>
                  <a:lnTo>
                    <a:pt x="61" y="390"/>
                  </a:lnTo>
                  <a:lnTo>
                    <a:pt x="58" y="355"/>
                  </a:lnTo>
                  <a:lnTo>
                    <a:pt x="54" y="318"/>
                  </a:lnTo>
                  <a:lnTo>
                    <a:pt x="53" y="279"/>
                  </a:lnTo>
                  <a:lnTo>
                    <a:pt x="47" y="244"/>
                  </a:lnTo>
                  <a:lnTo>
                    <a:pt x="40" y="212"/>
                  </a:lnTo>
                  <a:lnTo>
                    <a:pt x="33" y="214"/>
                  </a:lnTo>
                  <a:lnTo>
                    <a:pt x="28" y="219"/>
                  </a:lnTo>
                  <a:lnTo>
                    <a:pt x="23" y="223"/>
                  </a:lnTo>
                  <a:lnTo>
                    <a:pt x="15" y="221"/>
                  </a:lnTo>
                  <a:lnTo>
                    <a:pt x="0" y="187"/>
                  </a:lnTo>
                  <a:lnTo>
                    <a:pt x="3" y="152"/>
                  </a:lnTo>
                  <a:lnTo>
                    <a:pt x="12" y="115"/>
                  </a:lnTo>
                  <a:lnTo>
                    <a:pt x="19" y="78"/>
                  </a:lnTo>
                  <a:lnTo>
                    <a:pt x="33" y="60"/>
                  </a:lnTo>
                  <a:lnTo>
                    <a:pt x="51" y="46"/>
                  </a:lnTo>
                  <a:lnTo>
                    <a:pt x="68" y="34"/>
                  </a:lnTo>
                  <a:lnTo>
                    <a:pt x="86" y="25"/>
                  </a:lnTo>
                  <a:lnTo>
                    <a:pt x="105" y="16"/>
                  </a:lnTo>
                  <a:lnTo>
                    <a:pt x="127" y="11"/>
                  </a:lnTo>
                  <a:lnTo>
                    <a:pt x="148" y="6"/>
                  </a:lnTo>
                  <a:lnTo>
                    <a:pt x="171" y="2"/>
                  </a:lnTo>
                  <a:lnTo>
                    <a:pt x="192" y="0"/>
                  </a:lnTo>
                  <a:lnTo>
                    <a:pt x="215" y="0"/>
                  </a:lnTo>
                  <a:lnTo>
                    <a:pt x="236" y="0"/>
                  </a:lnTo>
                  <a:lnTo>
                    <a:pt x="259" y="2"/>
                  </a:lnTo>
                  <a:lnTo>
                    <a:pt x="280" y="4"/>
                  </a:lnTo>
                  <a:lnTo>
                    <a:pt x="301" y="6"/>
                  </a:lnTo>
                  <a:lnTo>
                    <a:pt x="322" y="9"/>
                  </a:lnTo>
                  <a:lnTo>
                    <a:pt x="342" y="11"/>
                  </a:lnTo>
                  <a:lnTo>
                    <a:pt x="352" y="16"/>
                  </a:lnTo>
                  <a:lnTo>
                    <a:pt x="363" y="23"/>
                  </a:lnTo>
                  <a:lnTo>
                    <a:pt x="372" y="30"/>
                  </a:lnTo>
                  <a:lnTo>
                    <a:pt x="381" y="39"/>
                  </a:lnTo>
                  <a:lnTo>
                    <a:pt x="388" y="50"/>
                  </a:lnTo>
                  <a:lnTo>
                    <a:pt x="395" y="59"/>
                  </a:lnTo>
                  <a:lnTo>
                    <a:pt x="403" y="69"/>
                  </a:lnTo>
                  <a:lnTo>
                    <a:pt x="411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48"/>
            <p:cNvSpPr>
              <a:spLocks/>
            </p:cNvSpPr>
            <p:nvPr/>
          </p:nvSpPr>
          <p:spPr bwMode="auto">
            <a:xfrm>
              <a:off x="4703" y="499"/>
              <a:ext cx="67" cy="93"/>
            </a:xfrm>
            <a:custGeom>
              <a:avLst/>
              <a:gdLst>
                <a:gd name="T0" fmla="*/ 86 w 164"/>
                <a:gd name="T1" fmla="*/ 229 h 229"/>
                <a:gd name="T2" fmla="*/ 0 w 164"/>
                <a:gd name="T3" fmla="*/ 35 h 229"/>
                <a:gd name="T4" fmla="*/ 134 w 164"/>
                <a:gd name="T5" fmla="*/ 0 h 229"/>
                <a:gd name="T6" fmla="*/ 164 w 164"/>
                <a:gd name="T7" fmla="*/ 5 h 229"/>
                <a:gd name="T8" fmla="*/ 158 w 164"/>
                <a:gd name="T9" fmla="*/ 205 h 229"/>
                <a:gd name="T10" fmla="*/ 86 w 164"/>
                <a:gd name="T1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229">
                  <a:moveTo>
                    <a:pt x="86" y="229"/>
                  </a:moveTo>
                  <a:lnTo>
                    <a:pt x="0" y="35"/>
                  </a:lnTo>
                  <a:lnTo>
                    <a:pt x="134" y="0"/>
                  </a:lnTo>
                  <a:lnTo>
                    <a:pt x="164" y="5"/>
                  </a:lnTo>
                  <a:lnTo>
                    <a:pt x="158" y="205"/>
                  </a:lnTo>
                  <a:lnTo>
                    <a:pt x="86" y="229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49"/>
            <p:cNvSpPr>
              <a:spLocks/>
            </p:cNvSpPr>
            <p:nvPr/>
          </p:nvSpPr>
          <p:spPr bwMode="auto">
            <a:xfrm>
              <a:off x="4696" y="504"/>
              <a:ext cx="42" cy="77"/>
            </a:xfrm>
            <a:custGeom>
              <a:avLst/>
              <a:gdLst>
                <a:gd name="T0" fmla="*/ 102 w 102"/>
                <a:gd name="T1" fmla="*/ 3 h 185"/>
                <a:gd name="T2" fmla="*/ 100 w 102"/>
                <a:gd name="T3" fmla="*/ 14 h 185"/>
                <a:gd name="T4" fmla="*/ 95 w 102"/>
                <a:gd name="T5" fmla="*/ 19 h 185"/>
                <a:gd name="T6" fmla="*/ 86 w 102"/>
                <a:gd name="T7" fmla="*/ 23 h 185"/>
                <a:gd name="T8" fmla="*/ 78 w 102"/>
                <a:gd name="T9" fmla="*/ 26 h 185"/>
                <a:gd name="T10" fmla="*/ 67 w 102"/>
                <a:gd name="T11" fmla="*/ 28 h 185"/>
                <a:gd name="T12" fmla="*/ 56 w 102"/>
                <a:gd name="T13" fmla="*/ 30 h 185"/>
                <a:gd name="T14" fmla="*/ 48 w 102"/>
                <a:gd name="T15" fmla="*/ 33 h 185"/>
                <a:gd name="T16" fmla="*/ 39 w 102"/>
                <a:gd name="T17" fmla="*/ 39 h 185"/>
                <a:gd name="T18" fmla="*/ 44 w 102"/>
                <a:gd name="T19" fmla="*/ 56 h 185"/>
                <a:gd name="T20" fmla="*/ 49 w 102"/>
                <a:gd name="T21" fmla="*/ 72 h 185"/>
                <a:gd name="T22" fmla="*/ 56 w 102"/>
                <a:gd name="T23" fmla="*/ 88 h 185"/>
                <a:gd name="T24" fmla="*/ 65 w 102"/>
                <a:gd name="T25" fmla="*/ 104 h 185"/>
                <a:gd name="T26" fmla="*/ 72 w 102"/>
                <a:gd name="T27" fmla="*/ 122 h 185"/>
                <a:gd name="T28" fmla="*/ 79 w 102"/>
                <a:gd name="T29" fmla="*/ 138 h 185"/>
                <a:gd name="T30" fmla="*/ 88 w 102"/>
                <a:gd name="T31" fmla="*/ 153 h 185"/>
                <a:gd name="T32" fmla="*/ 95 w 102"/>
                <a:gd name="T33" fmla="*/ 171 h 185"/>
                <a:gd name="T34" fmla="*/ 78 w 102"/>
                <a:gd name="T35" fmla="*/ 185 h 185"/>
                <a:gd name="T36" fmla="*/ 70 w 102"/>
                <a:gd name="T37" fmla="*/ 166 h 185"/>
                <a:gd name="T38" fmla="*/ 62 w 102"/>
                <a:gd name="T39" fmla="*/ 145 h 185"/>
                <a:gd name="T40" fmla="*/ 51 w 102"/>
                <a:gd name="T41" fmla="*/ 125 h 185"/>
                <a:gd name="T42" fmla="*/ 41 w 102"/>
                <a:gd name="T43" fmla="*/ 104 h 185"/>
                <a:gd name="T44" fmla="*/ 30 w 102"/>
                <a:gd name="T45" fmla="*/ 83 h 185"/>
                <a:gd name="T46" fmla="*/ 19 w 102"/>
                <a:gd name="T47" fmla="*/ 62 h 185"/>
                <a:gd name="T48" fmla="*/ 9 w 102"/>
                <a:gd name="T49" fmla="*/ 40 h 185"/>
                <a:gd name="T50" fmla="*/ 0 w 102"/>
                <a:gd name="T51" fmla="*/ 18 h 185"/>
                <a:gd name="T52" fmla="*/ 11 w 102"/>
                <a:gd name="T53" fmla="*/ 10 h 185"/>
                <a:gd name="T54" fmla="*/ 23 w 102"/>
                <a:gd name="T55" fmla="*/ 5 h 185"/>
                <a:gd name="T56" fmla="*/ 37 w 102"/>
                <a:gd name="T57" fmla="*/ 2 h 185"/>
                <a:gd name="T58" fmla="*/ 49 w 102"/>
                <a:gd name="T59" fmla="*/ 0 h 185"/>
                <a:gd name="T60" fmla="*/ 63 w 102"/>
                <a:gd name="T61" fmla="*/ 0 h 185"/>
                <a:gd name="T62" fmla="*/ 78 w 102"/>
                <a:gd name="T63" fmla="*/ 0 h 185"/>
                <a:gd name="T64" fmla="*/ 90 w 102"/>
                <a:gd name="T65" fmla="*/ 2 h 185"/>
                <a:gd name="T66" fmla="*/ 102 w 102"/>
                <a:gd name="T67" fmla="*/ 3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2" h="185">
                  <a:moveTo>
                    <a:pt x="102" y="3"/>
                  </a:moveTo>
                  <a:lnTo>
                    <a:pt x="100" y="14"/>
                  </a:lnTo>
                  <a:lnTo>
                    <a:pt x="95" y="19"/>
                  </a:lnTo>
                  <a:lnTo>
                    <a:pt x="86" y="23"/>
                  </a:lnTo>
                  <a:lnTo>
                    <a:pt x="78" y="26"/>
                  </a:lnTo>
                  <a:lnTo>
                    <a:pt x="67" y="28"/>
                  </a:lnTo>
                  <a:lnTo>
                    <a:pt x="56" y="30"/>
                  </a:lnTo>
                  <a:lnTo>
                    <a:pt x="48" y="33"/>
                  </a:lnTo>
                  <a:lnTo>
                    <a:pt x="39" y="39"/>
                  </a:lnTo>
                  <a:lnTo>
                    <a:pt x="44" y="56"/>
                  </a:lnTo>
                  <a:lnTo>
                    <a:pt x="49" y="72"/>
                  </a:lnTo>
                  <a:lnTo>
                    <a:pt x="56" y="88"/>
                  </a:lnTo>
                  <a:lnTo>
                    <a:pt x="65" y="104"/>
                  </a:lnTo>
                  <a:lnTo>
                    <a:pt x="72" y="122"/>
                  </a:lnTo>
                  <a:lnTo>
                    <a:pt x="79" y="138"/>
                  </a:lnTo>
                  <a:lnTo>
                    <a:pt x="88" y="153"/>
                  </a:lnTo>
                  <a:lnTo>
                    <a:pt x="95" y="171"/>
                  </a:lnTo>
                  <a:lnTo>
                    <a:pt x="78" y="185"/>
                  </a:lnTo>
                  <a:lnTo>
                    <a:pt x="70" y="166"/>
                  </a:lnTo>
                  <a:lnTo>
                    <a:pt x="62" y="145"/>
                  </a:lnTo>
                  <a:lnTo>
                    <a:pt x="51" y="125"/>
                  </a:lnTo>
                  <a:lnTo>
                    <a:pt x="41" y="104"/>
                  </a:lnTo>
                  <a:lnTo>
                    <a:pt x="30" y="83"/>
                  </a:lnTo>
                  <a:lnTo>
                    <a:pt x="19" y="62"/>
                  </a:lnTo>
                  <a:lnTo>
                    <a:pt x="9" y="40"/>
                  </a:lnTo>
                  <a:lnTo>
                    <a:pt x="0" y="18"/>
                  </a:lnTo>
                  <a:lnTo>
                    <a:pt x="11" y="10"/>
                  </a:lnTo>
                  <a:lnTo>
                    <a:pt x="23" y="5"/>
                  </a:lnTo>
                  <a:lnTo>
                    <a:pt x="37" y="2"/>
                  </a:lnTo>
                  <a:lnTo>
                    <a:pt x="49" y="0"/>
                  </a:lnTo>
                  <a:lnTo>
                    <a:pt x="63" y="0"/>
                  </a:lnTo>
                  <a:lnTo>
                    <a:pt x="78" y="0"/>
                  </a:lnTo>
                  <a:lnTo>
                    <a:pt x="90" y="2"/>
                  </a:lnTo>
                  <a:lnTo>
                    <a:pt x="10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50"/>
            <p:cNvSpPr>
              <a:spLocks/>
            </p:cNvSpPr>
            <p:nvPr/>
          </p:nvSpPr>
          <p:spPr bwMode="auto">
            <a:xfrm>
              <a:off x="4937" y="500"/>
              <a:ext cx="73" cy="90"/>
            </a:xfrm>
            <a:custGeom>
              <a:avLst/>
              <a:gdLst>
                <a:gd name="T0" fmla="*/ 24 w 176"/>
                <a:gd name="T1" fmla="*/ 221 h 221"/>
                <a:gd name="T2" fmla="*/ 16 w 176"/>
                <a:gd name="T3" fmla="*/ 221 h 221"/>
                <a:gd name="T4" fmla="*/ 9 w 176"/>
                <a:gd name="T5" fmla="*/ 219 h 221"/>
                <a:gd name="T6" fmla="*/ 3 w 176"/>
                <a:gd name="T7" fmla="*/ 214 h 221"/>
                <a:gd name="T8" fmla="*/ 0 w 176"/>
                <a:gd name="T9" fmla="*/ 207 h 221"/>
                <a:gd name="T10" fmla="*/ 19 w 176"/>
                <a:gd name="T11" fmla="*/ 179 h 221"/>
                <a:gd name="T12" fmla="*/ 39 w 176"/>
                <a:gd name="T13" fmla="*/ 150 h 221"/>
                <a:gd name="T14" fmla="*/ 62 w 176"/>
                <a:gd name="T15" fmla="*/ 124 h 221"/>
                <a:gd name="T16" fmla="*/ 84 w 176"/>
                <a:gd name="T17" fmla="*/ 99 h 221"/>
                <a:gd name="T18" fmla="*/ 107 w 176"/>
                <a:gd name="T19" fmla="*/ 74 h 221"/>
                <a:gd name="T20" fmla="*/ 130 w 176"/>
                <a:gd name="T21" fmla="*/ 50 h 221"/>
                <a:gd name="T22" fmla="*/ 153 w 176"/>
                <a:gd name="T23" fmla="*/ 25 h 221"/>
                <a:gd name="T24" fmla="*/ 176 w 176"/>
                <a:gd name="T25" fmla="*/ 0 h 221"/>
                <a:gd name="T26" fmla="*/ 171 w 176"/>
                <a:gd name="T27" fmla="*/ 32 h 221"/>
                <a:gd name="T28" fmla="*/ 160 w 176"/>
                <a:gd name="T29" fmla="*/ 62 h 221"/>
                <a:gd name="T30" fmla="*/ 141 w 176"/>
                <a:gd name="T31" fmla="*/ 92 h 221"/>
                <a:gd name="T32" fmla="*/ 120 w 176"/>
                <a:gd name="T33" fmla="*/ 119 h 221"/>
                <a:gd name="T34" fmla="*/ 95 w 176"/>
                <a:gd name="T35" fmla="*/ 145 h 221"/>
                <a:gd name="T36" fmla="*/ 70 w 176"/>
                <a:gd name="T37" fmla="*/ 171 h 221"/>
                <a:gd name="T38" fmla="*/ 46 w 176"/>
                <a:gd name="T39" fmla="*/ 196 h 221"/>
                <a:gd name="T40" fmla="*/ 24 w 176"/>
                <a:gd name="T41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221">
                  <a:moveTo>
                    <a:pt x="24" y="221"/>
                  </a:moveTo>
                  <a:lnTo>
                    <a:pt x="16" y="221"/>
                  </a:lnTo>
                  <a:lnTo>
                    <a:pt x="9" y="219"/>
                  </a:lnTo>
                  <a:lnTo>
                    <a:pt x="3" y="214"/>
                  </a:lnTo>
                  <a:lnTo>
                    <a:pt x="0" y="207"/>
                  </a:lnTo>
                  <a:lnTo>
                    <a:pt x="19" y="179"/>
                  </a:lnTo>
                  <a:lnTo>
                    <a:pt x="39" y="150"/>
                  </a:lnTo>
                  <a:lnTo>
                    <a:pt x="62" y="124"/>
                  </a:lnTo>
                  <a:lnTo>
                    <a:pt x="84" y="99"/>
                  </a:lnTo>
                  <a:lnTo>
                    <a:pt x="107" y="74"/>
                  </a:lnTo>
                  <a:lnTo>
                    <a:pt x="130" y="50"/>
                  </a:lnTo>
                  <a:lnTo>
                    <a:pt x="153" y="25"/>
                  </a:lnTo>
                  <a:lnTo>
                    <a:pt x="176" y="0"/>
                  </a:lnTo>
                  <a:lnTo>
                    <a:pt x="171" y="32"/>
                  </a:lnTo>
                  <a:lnTo>
                    <a:pt x="160" y="62"/>
                  </a:lnTo>
                  <a:lnTo>
                    <a:pt x="141" y="92"/>
                  </a:lnTo>
                  <a:lnTo>
                    <a:pt x="120" y="119"/>
                  </a:lnTo>
                  <a:lnTo>
                    <a:pt x="95" y="145"/>
                  </a:lnTo>
                  <a:lnTo>
                    <a:pt x="70" y="171"/>
                  </a:lnTo>
                  <a:lnTo>
                    <a:pt x="46" y="196"/>
                  </a:lnTo>
                  <a:lnTo>
                    <a:pt x="24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51"/>
            <p:cNvSpPr>
              <a:spLocks/>
            </p:cNvSpPr>
            <p:nvPr/>
          </p:nvSpPr>
          <p:spPr bwMode="auto">
            <a:xfrm>
              <a:off x="4792" y="628"/>
              <a:ext cx="90" cy="85"/>
            </a:xfrm>
            <a:custGeom>
              <a:avLst/>
              <a:gdLst>
                <a:gd name="T0" fmla="*/ 147 w 217"/>
                <a:gd name="T1" fmla="*/ 10 h 204"/>
                <a:gd name="T2" fmla="*/ 155 w 217"/>
                <a:gd name="T3" fmla="*/ 31 h 204"/>
                <a:gd name="T4" fmla="*/ 166 w 217"/>
                <a:gd name="T5" fmla="*/ 53 h 204"/>
                <a:gd name="T6" fmla="*/ 175 w 217"/>
                <a:gd name="T7" fmla="*/ 74 h 204"/>
                <a:gd name="T8" fmla="*/ 185 w 217"/>
                <a:gd name="T9" fmla="*/ 93 h 204"/>
                <a:gd name="T10" fmla="*/ 194 w 217"/>
                <a:gd name="T11" fmla="*/ 114 h 204"/>
                <a:gd name="T12" fmla="*/ 203 w 217"/>
                <a:gd name="T13" fmla="*/ 135 h 204"/>
                <a:gd name="T14" fmla="*/ 210 w 217"/>
                <a:gd name="T15" fmla="*/ 157 h 204"/>
                <a:gd name="T16" fmla="*/ 217 w 217"/>
                <a:gd name="T17" fmla="*/ 178 h 204"/>
                <a:gd name="T18" fmla="*/ 207 w 217"/>
                <a:gd name="T19" fmla="*/ 188 h 204"/>
                <a:gd name="T20" fmla="*/ 184 w 217"/>
                <a:gd name="T21" fmla="*/ 169 h 204"/>
                <a:gd name="T22" fmla="*/ 168 w 217"/>
                <a:gd name="T23" fmla="*/ 142 h 204"/>
                <a:gd name="T24" fmla="*/ 157 w 217"/>
                <a:gd name="T25" fmla="*/ 111 h 204"/>
                <a:gd name="T26" fmla="*/ 148 w 217"/>
                <a:gd name="T27" fmla="*/ 79 h 204"/>
                <a:gd name="T28" fmla="*/ 136 w 217"/>
                <a:gd name="T29" fmla="*/ 51 h 204"/>
                <a:gd name="T30" fmla="*/ 120 w 217"/>
                <a:gd name="T31" fmla="*/ 31 h 204"/>
                <a:gd name="T32" fmla="*/ 94 w 217"/>
                <a:gd name="T33" fmla="*/ 23 h 204"/>
                <a:gd name="T34" fmla="*/ 55 w 217"/>
                <a:gd name="T35" fmla="*/ 31 h 204"/>
                <a:gd name="T36" fmla="*/ 58 w 217"/>
                <a:gd name="T37" fmla="*/ 51 h 204"/>
                <a:gd name="T38" fmla="*/ 66 w 217"/>
                <a:gd name="T39" fmla="*/ 70 h 204"/>
                <a:gd name="T40" fmla="*/ 74 w 217"/>
                <a:gd name="T41" fmla="*/ 90 h 204"/>
                <a:gd name="T42" fmla="*/ 87 w 217"/>
                <a:gd name="T43" fmla="*/ 107 h 204"/>
                <a:gd name="T44" fmla="*/ 97 w 217"/>
                <a:gd name="T45" fmla="*/ 127 h 204"/>
                <a:gd name="T46" fmla="*/ 110 w 217"/>
                <a:gd name="T47" fmla="*/ 146 h 204"/>
                <a:gd name="T48" fmla="*/ 120 w 217"/>
                <a:gd name="T49" fmla="*/ 164 h 204"/>
                <a:gd name="T50" fmla="*/ 129 w 217"/>
                <a:gd name="T51" fmla="*/ 183 h 204"/>
                <a:gd name="T52" fmla="*/ 125 w 217"/>
                <a:gd name="T53" fmla="*/ 192 h 204"/>
                <a:gd name="T54" fmla="*/ 120 w 217"/>
                <a:gd name="T55" fmla="*/ 199 h 204"/>
                <a:gd name="T56" fmla="*/ 115 w 217"/>
                <a:gd name="T57" fmla="*/ 204 h 204"/>
                <a:gd name="T58" fmla="*/ 104 w 217"/>
                <a:gd name="T59" fmla="*/ 202 h 204"/>
                <a:gd name="T60" fmla="*/ 94 w 217"/>
                <a:gd name="T61" fmla="*/ 181 h 204"/>
                <a:gd name="T62" fmla="*/ 83 w 217"/>
                <a:gd name="T63" fmla="*/ 158 h 204"/>
                <a:gd name="T64" fmla="*/ 71 w 217"/>
                <a:gd name="T65" fmla="*/ 137 h 204"/>
                <a:gd name="T66" fmla="*/ 57 w 217"/>
                <a:gd name="T67" fmla="*/ 116 h 204"/>
                <a:gd name="T68" fmla="*/ 43 w 217"/>
                <a:gd name="T69" fmla="*/ 95 h 204"/>
                <a:gd name="T70" fmla="*/ 28 w 217"/>
                <a:gd name="T71" fmla="*/ 74 h 204"/>
                <a:gd name="T72" fmla="*/ 14 w 217"/>
                <a:gd name="T73" fmla="*/ 54 h 204"/>
                <a:gd name="T74" fmla="*/ 0 w 217"/>
                <a:gd name="T75" fmla="*/ 35 h 204"/>
                <a:gd name="T76" fmla="*/ 13 w 217"/>
                <a:gd name="T77" fmla="*/ 19 h 204"/>
                <a:gd name="T78" fmla="*/ 28 w 217"/>
                <a:gd name="T79" fmla="*/ 8 h 204"/>
                <a:gd name="T80" fmla="*/ 50 w 217"/>
                <a:gd name="T81" fmla="*/ 1 h 204"/>
                <a:gd name="T82" fmla="*/ 71 w 217"/>
                <a:gd name="T83" fmla="*/ 0 h 204"/>
                <a:gd name="T84" fmla="*/ 92 w 217"/>
                <a:gd name="T85" fmla="*/ 0 h 204"/>
                <a:gd name="T86" fmla="*/ 113 w 217"/>
                <a:gd name="T87" fmla="*/ 3 h 204"/>
                <a:gd name="T88" fmla="*/ 131 w 217"/>
                <a:gd name="T89" fmla="*/ 7 h 204"/>
                <a:gd name="T90" fmla="*/ 147 w 217"/>
                <a:gd name="T91" fmla="*/ 1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204">
                  <a:moveTo>
                    <a:pt x="147" y="10"/>
                  </a:moveTo>
                  <a:lnTo>
                    <a:pt x="155" y="31"/>
                  </a:lnTo>
                  <a:lnTo>
                    <a:pt x="166" y="53"/>
                  </a:lnTo>
                  <a:lnTo>
                    <a:pt x="175" y="74"/>
                  </a:lnTo>
                  <a:lnTo>
                    <a:pt x="185" y="93"/>
                  </a:lnTo>
                  <a:lnTo>
                    <a:pt x="194" y="114"/>
                  </a:lnTo>
                  <a:lnTo>
                    <a:pt x="203" y="135"/>
                  </a:lnTo>
                  <a:lnTo>
                    <a:pt x="210" y="157"/>
                  </a:lnTo>
                  <a:lnTo>
                    <a:pt x="217" y="178"/>
                  </a:lnTo>
                  <a:lnTo>
                    <a:pt x="207" y="188"/>
                  </a:lnTo>
                  <a:lnTo>
                    <a:pt x="184" y="169"/>
                  </a:lnTo>
                  <a:lnTo>
                    <a:pt x="168" y="142"/>
                  </a:lnTo>
                  <a:lnTo>
                    <a:pt x="157" y="111"/>
                  </a:lnTo>
                  <a:lnTo>
                    <a:pt x="148" y="79"/>
                  </a:lnTo>
                  <a:lnTo>
                    <a:pt x="136" y="51"/>
                  </a:lnTo>
                  <a:lnTo>
                    <a:pt x="120" y="31"/>
                  </a:lnTo>
                  <a:lnTo>
                    <a:pt x="94" y="23"/>
                  </a:lnTo>
                  <a:lnTo>
                    <a:pt x="55" y="31"/>
                  </a:lnTo>
                  <a:lnTo>
                    <a:pt x="58" y="51"/>
                  </a:lnTo>
                  <a:lnTo>
                    <a:pt x="66" y="70"/>
                  </a:lnTo>
                  <a:lnTo>
                    <a:pt x="74" y="90"/>
                  </a:lnTo>
                  <a:lnTo>
                    <a:pt x="87" y="107"/>
                  </a:lnTo>
                  <a:lnTo>
                    <a:pt x="97" y="127"/>
                  </a:lnTo>
                  <a:lnTo>
                    <a:pt x="110" y="146"/>
                  </a:lnTo>
                  <a:lnTo>
                    <a:pt x="120" y="164"/>
                  </a:lnTo>
                  <a:lnTo>
                    <a:pt x="129" y="183"/>
                  </a:lnTo>
                  <a:lnTo>
                    <a:pt x="125" y="192"/>
                  </a:lnTo>
                  <a:lnTo>
                    <a:pt x="120" y="199"/>
                  </a:lnTo>
                  <a:lnTo>
                    <a:pt x="115" y="204"/>
                  </a:lnTo>
                  <a:lnTo>
                    <a:pt x="104" y="202"/>
                  </a:lnTo>
                  <a:lnTo>
                    <a:pt x="94" y="181"/>
                  </a:lnTo>
                  <a:lnTo>
                    <a:pt x="83" y="158"/>
                  </a:lnTo>
                  <a:lnTo>
                    <a:pt x="71" y="137"/>
                  </a:lnTo>
                  <a:lnTo>
                    <a:pt x="57" y="116"/>
                  </a:lnTo>
                  <a:lnTo>
                    <a:pt x="43" y="95"/>
                  </a:lnTo>
                  <a:lnTo>
                    <a:pt x="28" y="74"/>
                  </a:lnTo>
                  <a:lnTo>
                    <a:pt x="14" y="54"/>
                  </a:lnTo>
                  <a:lnTo>
                    <a:pt x="0" y="35"/>
                  </a:lnTo>
                  <a:lnTo>
                    <a:pt x="13" y="19"/>
                  </a:lnTo>
                  <a:lnTo>
                    <a:pt x="28" y="8"/>
                  </a:lnTo>
                  <a:lnTo>
                    <a:pt x="50" y="1"/>
                  </a:lnTo>
                  <a:lnTo>
                    <a:pt x="71" y="0"/>
                  </a:lnTo>
                  <a:lnTo>
                    <a:pt x="92" y="0"/>
                  </a:lnTo>
                  <a:lnTo>
                    <a:pt x="113" y="3"/>
                  </a:lnTo>
                  <a:lnTo>
                    <a:pt x="131" y="7"/>
                  </a:lnTo>
                  <a:lnTo>
                    <a:pt x="14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52"/>
            <p:cNvSpPr>
              <a:spLocks/>
            </p:cNvSpPr>
            <p:nvPr/>
          </p:nvSpPr>
          <p:spPr bwMode="auto">
            <a:xfrm>
              <a:off x="4808" y="640"/>
              <a:ext cx="71" cy="77"/>
            </a:xfrm>
            <a:custGeom>
              <a:avLst/>
              <a:gdLst>
                <a:gd name="T0" fmla="*/ 175 w 175"/>
                <a:gd name="T1" fmla="*/ 164 h 185"/>
                <a:gd name="T2" fmla="*/ 108 w 175"/>
                <a:gd name="T3" fmla="*/ 0 h 185"/>
                <a:gd name="T4" fmla="*/ 0 w 175"/>
                <a:gd name="T5" fmla="*/ 0 h 185"/>
                <a:gd name="T6" fmla="*/ 88 w 175"/>
                <a:gd name="T7" fmla="*/ 185 h 185"/>
                <a:gd name="T8" fmla="*/ 175 w 175"/>
                <a:gd name="T9" fmla="*/ 164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5">
                  <a:moveTo>
                    <a:pt x="175" y="164"/>
                  </a:moveTo>
                  <a:lnTo>
                    <a:pt x="108" y="0"/>
                  </a:lnTo>
                  <a:lnTo>
                    <a:pt x="0" y="0"/>
                  </a:lnTo>
                  <a:lnTo>
                    <a:pt x="88" y="185"/>
                  </a:lnTo>
                  <a:lnTo>
                    <a:pt x="175" y="164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53"/>
            <p:cNvSpPr>
              <a:spLocks/>
            </p:cNvSpPr>
            <p:nvPr/>
          </p:nvSpPr>
          <p:spPr bwMode="auto">
            <a:xfrm>
              <a:off x="4656" y="351"/>
              <a:ext cx="500" cy="389"/>
            </a:xfrm>
            <a:custGeom>
              <a:avLst/>
              <a:gdLst>
                <a:gd name="T0" fmla="*/ 1120 w 1222"/>
                <a:gd name="T1" fmla="*/ 37 h 951"/>
                <a:gd name="T2" fmla="*/ 1051 w 1222"/>
                <a:gd name="T3" fmla="*/ 53 h 951"/>
                <a:gd name="T4" fmla="*/ 940 w 1222"/>
                <a:gd name="T5" fmla="*/ 60 h 951"/>
                <a:gd name="T6" fmla="*/ 829 w 1222"/>
                <a:gd name="T7" fmla="*/ 57 h 951"/>
                <a:gd name="T8" fmla="*/ 718 w 1222"/>
                <a:gd name="T9" fmla="*/ 48 h 951"/>
                <a:gd name="T10" fmla="*/ 651 w 1222"/>
                <a:gd name="T11" fmla="*/ 277 h 951"/>
                <a:gd name="T12" fmla="*/ 762 w 1222"/>
                <a:gd name="T13" fmla="*/ 288 h 951"/>
                <a:gd name="T14" fmla="*/ 871 w 1222"/>
                <a:gd name="T15" fmla="*/ 305 h 951"/>
                <a:gd name="T16" fmla="*/ 773 w 1222"/>
                <a:gd name="T17" fmla="*/ 341 h 951"/>
                <a:gd name="T18" fmla="*/ 651 w 1222"/>
                <a:gd name="T19" fmla="*/ 335 h 951"/>
                <a:gd name="T20" fmla="*/ 644 w 1222"/>
                <a:gd name="T21" fmla="*/ 600 h 951"/>
                <a:gd name="T22" fmla="*/ 767 w 1222"/>
                <a:gd name="T23" fmla="*/ 607 h 951"/>
                <a:gd name="T24" fmla="*/ 896 w 1222"/>
                <a:gd name="T25" fmla="*/ 600 h 951"/>
                <a:gd name="T26" fmla="*/ 908 w 1222"/>
                <a:gd name="T27" fmla="*/ 291 h 951"/>
                <a:gd name="T28" fmla="*/ 958 w 1222"/>
                <a:gd name="T29" fmla="*/ 399 h 951"/>
                <a:gd name="T30" fmla="*/ 1005 w 1222"/>
                <a:gd name="T31" fmla="*/ 602 h 951"/>
                <a:gd name="T32" fmla="*/ 1102 w 1222"/>
                <a:gd name="T33" fmla="*/ 596 h 951"/>
                <a:gd name="T34" fmla="*/ 1147 w 1222"/>
                <a:gd name="T35" fmla="*/ 628 h 951"/>
                <a:gd name="T36" fmla="*/ 1118 w 1222"/>
                <a:gd name="T37" fmla="*/ 646 h 951"/>
                <a:gd name="T38" fmla="*/ 1069 w 1222"/>
                <a:gd name="T39" fmla="*/ 646 h 951"/>
                <a:gd name="T40" fmla="*/ 1000 w 1222"/>
                <a:gd name="T41" fmla="*/ 656 h 951"/>
                <a:gd name="T42" fmla="*/ 960 w 1222"/>
                <a:gd name="T43" fmla="*/ 695 h 951"/>
                <a:gd name="T44" fmla="*/ 953 w 1222"/>
                <a:gd name="T45" fmla="*/ 768 h 951"/>
                <a:gd name="T46" fmla="*/ 905 w 1222"/>
                <a:gd name="T47" fmla="*/ 723 h 951"/>
                <a:gd name="T48" fmla="*/ 642 w 1222"/>
                <a:gd name="T49" fmla="*/ 723 h 951"/>
                <a:gd name="T50" fmla="*/ 670 w 1222"/>
                <a:gd name="T51" fmla="*/ 891 h 951"/>
                <a:gd name="T52" fmla="*/ 804 w 1222"/>
                <a:gd name="T53" fmla="*/ 888 h 951"/>
                <a:gd name="T54" fmla="*/ 937 w 1222"/>
                <a:gd name="T55" fmla="*/ 880 h 951"/>
                <a:gd name="T56" fmla="*/ 1069 w 1222"/>
                <a:gd name="T57" fmla="*/ 870 h 951"/>
                <a:gd name="T58" fmla="*/ 1175 w 1222"/>
                <a:gd name="T59" fmla="*/ 868 h 951"/>
                <a:gd name="T60" fmla="*/ 1214 w 1222"/>
                <a:gd name="T61" fmla="*/ 873 h 951"/>
                <a:gd name="T62" fmla="*/ 1191 w 1222"/>
                <a:gd name="T63" fmla="*/ 914 h 951"/>
                <a:gd name="T64" fmla="*/ 1048 w 1222"/>
                <a:gd name="T65" fmla="*/ 928 h 951"/>
                <a:gd name="T66" fmla="*/ 903 w 1222"/>
                <a:gd name="T67" fmla="*/ 933 h 951"/>
                <a:gd name="T68" fmla="*/ 736 w 1222"/>
                <a:gd name="T69" fmla="*/ 937 h 951"/>
                <a:gd name="T70" fmla="*/ 566 w 1222"/>
                <a:gd name="T71" fmla="*/ 946 h 951"/>
                <a:gd name="T72" fmla="*/ 397 w 1222"/>
                <a:gd name="T73" fmla="*/ 951 h 951"/>
                <a:gd name="T74" fmla="*/ 259 w 1222"/>
                <a:gd name="T75" fmla="*/ 946 h 951"/>
                <a:gd name="T76" fmla="*/ 228 w 1222"/>
                <a:gd name="T77" fmla="*/ 939 h 951"/>
                <a:gd name="T78" fmla="*/ 219 w 1222"/>
                <a:gd name="T79" fmla="*/ 902 h 951"/>
                <a:gd name="T80" fmla="*/ 589 w 1222"/>
                <a:gd name="T81" fmla="*/ 831 h 951"/>
                <a:gd name="T82" fmla="*/ 586 w 1222"/>
                <a:gd name="T83" fmla="*/ 685 h 951"/>
                <a:gd name="T84" fmla="*/ 466 w 1222"/>
                <a:gd name="T85" fmla="*/ 665 h 951"/>
                <a:gd name="T86" fmla="*/ 341 w 1222"/>
                <a:gd name="T87" fmla="*/ 663 h 951"/>
                <a:gd name="T88" fmla="*/ 288 w 1222"/>
                <a:gd name="T89" fmla="*/ 824 h 951"/>
                <a:gd name="T90" fmla="*/ 252 w 1222"/>
                <a:gd name="T91" fmla="*/ 729 h 951"/>
                <a:gd name="T92" fmla="*/ 185 w 1222"/>
                <a:gd name="T93" fmla="*/ 671 h 951"/>
                <a:gd name="T94" fmla="*/ 111 w 1222"/>
                <a:gd name="T95" fmla="*/ 651 h 951"/>
                <a:gd name="T96" fmla="*/ 265 w 1222"/>
                <a:gd name="T97" fmla="*/ 478 h 951"/>
                <a:gd name="T98" fmla="*/ 50 w 1222"/>
                <a:gd name="T99" fmla="*/ 319 h 951"/>
                <a:gd name="T100" fmla="*/ 46 w 1222"/>
                <a:gd name="T101" fmla="*/ 415 h 951"/>
                <a:gd name="T102" fmla="*/ 11 w 1222"/>
                <a:gd name="T103" fmla="*/ 418 h 951"/>
                <a:gd name="T104" fmla="*/ 21 w 1222"/>
                <a:gd name="T105" fmla="*/ 94 h 951"/>
                <a:gd name="T106" fmla="*/ 25 w 1222"/>
                <a:gd name="T107" fmla="*/ 5 h 951"/>
                <a:gd name="T108" fmla="*/ 131 w 1222"/>
                <a:gd name="T109" fmla="*/ 20 h 951"/>
                <a:gd name="T110" fmla="*/ 242 w 1222"/>
                <a:gd name="T111" fmla="*/ 16 h 951"/>
                <a:gd name="T112" fmla="*/ 355 w 1222"/>
                <a:gd name="T113" fmla="*/ 7 h 951"/>
                <a:gd name="T114" fmla="*/ 468 w 1222"/>
                <a:gd name="T115" fmla="*/ 0 h 951"/>
                <a:gd name="T116" fmla="*/ 625 w 1222"/>
                <a:gd name="T117" fmla="*/ 4 h 951"/>
                <a:gd name="T118" fmla="*/ 790 w 1222"/>
                <a:gd name="T119" fmla="*/ 7 h 951"/>
                <a:gd name="T120" fmla="*/ 954 w 1222"/>
                <a:gd name="T121" fmla="*/ 12 h 951"/>
                <a:gd name="T122" fmla="*/ 1111 w 1222"/>
                <a:gd name="T123" fmla="*/ 16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2" h="951">
                  <a:moveTo>
                    <a:pt x="1111" y="16"/>
                  </a:moveTo>
                  <a:lnTo>
                    <a:pt x="1127" y="25"/>
                  </a:lnTo>
                  <a:lnTo>
                    <a:pt x="1124" y="32"/>
                  </a:lnTo>
                  <a:lnTo>
                    <a:pt x="1120" y="37"/>
                  </a:lnTo>
                  <a:lnTo>
                    <a:pt x="1113" y="42"/>
                  </a:lnTo>
                  <a:lnTo>
                    <a:pt x="1108" y="44"/>
                  </a:lnTo>
                  <a:lnTo>
                    <a:pt x="1080" y="50"/>
                  </a:lnTo>
                  <a:lnTo>
                    <a:pt x="1051" y="53"/>
                  </a:lnTo>
                  <a:lnTo>
                    <a:pt x="1023" y="57"/>
                  </a:lnTo>
                  <a:lnTo>
                    <a:pt x="997" y="58"/>
                  </a:lnTo>
                  <a:lnTo>
                    <a:pt x="968" y="60"/>
                  </a:lnTo>
                  <a:lnTo>
                    <a:pt x="940" y="60"/>
                  </a:lnTo>
                  <a:lnTo>
                    <a:pt x="912" y="60"/>
                  </a:lnTo>
                  <a:lnTo>
                    <a:pt x="886" y="58"/>
                  </a:lnTo>
                  <a:lnTo>
                    <a:pt x="857" y="58"/>
                  </a:lnTo>
                  <a:lnTo>
                    <a:pt x="829" y="57"/>
                  </a:lnTo>
                  <a:lnTo>
                    <a:pt x="801" y="55"/>
                  </a:lnTo>
                  <a:lnTo>
                    <a:pt x="773" y="51"/>
                  </a:lnTo>
                  <a:lnTo>
                    <a:pt x="746" y="50"/>
                  </a:lnTo>
                  <a:lnTo>
                    <a:pt x="718" y="48"/>
                  </a:lnTo>
                  <a:lnTo>
                    <a:pt x="690" y="46"/>
                  </a:lnTo>
                  <a:lnTo>
                    <a:pt x="662" y="44"/>
                  </a:lnTo>
                  <a:lnTo>
                    <a:pt x="651" y="60"/>
                  </a:lnTo>
                  <a:lnTo>
                    <a:pt x="651" y="277"/>
                  </a:lnTo>
                  <a:lnTo>
                    <a:pt x="681" y="282"/>
                  </a:lnTo>
                  <a:lnTo>
                    <a:pt x="709" y="284"/>
                  </a:lnTo>
                  <a:lnTo>
                    <a:pt x="736" y="286"/>
                  </a:lnTo>
                  <a:lnTo>
                    <a:pt x="762" y="288"/>
                  </a:lnTo>
                  <a:lnTo>
                    <a:pt x="789" y="289"/>
                  </a:lnTo>
                  <a:lnTo>
                    <a:pt x="815" y="293"/>
                  </a:lnTo>
                  <a:lnTo>
                    <a:pt x="843" y="298"/>
                  </a:lnTo>
                  <a:lnTo>
                    <a:pt x="871" y="305"/>
                  </a:lnTo>
                  <a:lnTo>
                    <a:pt x="852" y="325"/>
                  </a:lnTo>
                  <a:lnTo>
                    <a:pt x="829" y="335"/>
                  </a:lnTo>
                  <a:lnTo>
                    <a:pt x="803" y="341"/>
                  </a:lnTo>
                  <a:lnTo>
                    <a:pt x="773" y="341"/>
                  </a:lnTo>
                  <a:lnTo>
                    <a:pt x="741" y="339"/>
                  </a:lnTo>
                  <a:lnTo>
                    <a:pt x="711" y="335"/>
                  </a:lnTo>
                  <a:lnTo>
                    <a:pt x="679" y="334"/>
                  </a:lnTo>
                  <a:lnTo>
                    <a:pt x="651" y="335"/>
                  </a:lnTo>
                  <a:lnTo>
                    <a:pt x="640" y="401"/>
                  </a:lnTo>
                  <a:lnTo>
                    <a:pt x="642" y="466"/>
                  </a:lnTo>
                  <a:lnTo>
                    <a:pt x="646" y="531"/>
                  </a:lnTo>
                  <a:lnTo>
                    <a:pt x="644" y="600"/>
                  </a:lnTo>
                  <a:lnTo>
                    <a:pt x="674" y="603"/>
                  </a:lnTo>
                  <a:lnTo>
                    <a:pt x="704" y="605"/>
                  </a:lnTo>
                  <a:lnTo>
                    <a:pt x="736" y="607"/>
                  </a:lnTo>
                  <a:lnTo>
                    <a:pt x="767" y="607"/>
                  </a:lnTo>
                  <a:lnTo>
                    <a:pt x="801" y="607"/>
                  </a:lnTo>
                  <a:lnTo>
                    <a:pt x="833" y="605"/>
                  </a:lnTo>
                  <a:lnTo>
                    <a:pt x="864" y="603"/>
                  </a:lnTo>
                  <a:lnTo>
                    <a:pt x="896" y="600"/>
                  </a:lnTo>
                  <a:lnTo>
                    <a:pt x="907" y="586"/>
                  </a:lnTo>
                  <a:lnTo>
                    <a:pt x="907" y="485"/>
                  </a:lnTo>
                  <a:lnTo>
                    <a:pt x="905" y="388"/>
                  </a:lnTo>
                  <a:lnTo>
                    <a:pt x="908" y="291"/>
                  </a:lnTo>
                  <a:lnTo>
                    <a:pt x="921" y="196"/>
                  </a:lnTo>
                  <a:lnTo>
                    <a:pt x="949" y="196"/>
                  </a:lnTo>
                  <a:lnTo>
                    <a:pt x="953" y="295"/>
                  </a:lnTo>
                  <a:lnTo>
                    <a:pt x="958" y="399"/>
                  </a:lnTo>
                  <a:lnTo>
                    <a:pt x="960" y="501"/>
                  </a:lnTo>
                  <a:lnTo>
                    <a:pt x="960" y="596"/>
                  </a:lnTo>
                  <a:lnTo>
                    <a:pt x="983" y="600"/>
                  </a:lnTo>
                  <a:lnTo>
                    <a:pt x="1005" y="602"/>
                  </a:lnTo>
                  <a:lnTo>
                    <a:pt x="1030" y="600"/>
                  </a:lnTo>
                  <a:lnTo>
                    <a:pt x="1053" y="596"/>
                  </a:lnTo>
                  <a:lnTo>
                    <a:pt x="1078" y="595"/>
                  </a:lnTo>
                  <a:lnTo>
                    <a:pt x="1102" y="596"/>
                  </a:lnTo>
                  <a:lnTo>
                    <a:pt x="1125" y="600"/>
                  </a:lnTo>
                  <a:lnTo>
                    <a:pt x="1147" y="611"/>
                  </a:lnTo>
                  <a:lnTo>
                    <a:pt x="1148" y="619"/>
                  </a:lnTo>
                  <a:lnTo>
                    <a:pt x="1147" y="628"/>
                  </a:lnTo>
                  <a:lnTo>
                    <a:pt x="1143" y="635"/>
                  </a:lnTo>
                  <a:lnTo>
                    <a:pt x="1136" y="641"/>
                  </a:lnTo>
                  <a:lnTo>
                    <a:pt x="1127" y="644"/>
                  </a:lnTo>
                  <a:lnTo>
                    <a:pt x="1118" y="646"/>
                  </a:lnTo>
                  <a:lnTo>
                    <a:pt x="1110" y="648"/>
                  </a:lnTo>
                  <a:lnTo>
                    <a:pt x="1102" y="649"/>
                  </a:lnTo>
                  <a:lnTo>
                    <a:pt x="1085" y="646"/>
                  </a:lnTo>
                  <a:lnTo>
                    <a:pt x="1069" y="646"/>
                  </a:lnTo>
                  <a:lnTo>
                    <a:pt x="1051" y="648"/>
                  </a:lnTo>
                  <a:lnTo>
                    <a:pt x="1034" y="651"/>
                  </a:lnTo>
                  <a:lnTo>
                    <a:pt x="1016" y="655"/>
                  </a:lnTo>
                  <a:lnTo>
                    <a:pt x="1000" y="656"/>
                  </a:lnTo>
                  <a:lnTo>
                    <a:pt x="981" y="660"/>
                  </a:lnTo>
                  <a:lnTo>
                    <a:pt x="963" y="660"/>
                  </a:lnTo>
                  <a:lnTo>
                    <a:pt x="960" y="676"/>
                  </a:lnTo>
                  <a:lnTo>
                    <a:pt x="960" y="695"/>
                  </a:lnTo>
                  <a:lnTo>
                    <a:pt x="960" y="715"/>
                  </a:lnTo>
                  <a:lnTo>
                    <a:pt x="960" y="734"/>
                  </a:lnTo>
                  <a:lnTo>
                    <a:pt x="958" y="752"/>
                  </a:lnTo>
                  <a:lnTo>
                    <a:pt x="953" y="768"/>
                  </a:lnTo>
                  <a:lnTo>
                    <a:pt x="942" y="780"/>
                  </a:lnTo>
                  <a:lnTo>
                    <a:pt x="924" y="787"/>
                  </a:lnTo>
                  <a:lnTo>
                    <a:pt x="907" y="761"/>
                  </a:lnTo>
                  <a:lnTo>
                    <a:pt x="905" y="723"/>
                  </a:lnTo>
                  <a:lnTo>
                    <a:pt x="905" y="688"/>
                  </a:lnTo>
                  <a:lnTo>
                    <a:pt x="900" y="660"/>
                  </a:lnTo>
                  <a:lnTo>
                    <a:pt x="644" y="663"/>
                  </a:lnTo>
                  <a:lnTo>
                    <a:pt x="642" y="723"/>
                  </a:lnTo>
                  <a:lnTo>
                    <a:pt x="649" y="782"/>
                  </a:lnTo>
                  <a:lnTo>
                    <a:pt x="649" y="838"/>
                  </a:lnTo>
                  <a:lnTo>
                    <a:pt x="637" y="891"/>
                  </a:lnTo>
                  <a:lnTo>
                    <a:pt x="670" y="891"/>
                  </a:lnTo>
                  <a:lnTo>
                    <a:pt x="704" y="891"/>
                  </a:lnTo>
                  <a:lnTo>
                    <a:pt x="737" y="891"/>
                  </a:lnTo>
                  <a:lnTo>
                    <a:pt x="771" y="889"/>
                  </a:lnTo>
                  <a:lnTo>
                    <a:pt x="804" y="888"/>
                  </a:lnTo>
                  <a:lnTo>
                    <a:pt x="836" y="886"/>
                  </a:lnTo>
                  <a:lnTo>
                    <a:pt x="870" y="884"/>
                  </a:lnTo>
                  <a:lnTo>
                    <a:pt x="903" y="882"/>
                  </a:lnTo>
                  <a:lnTo>
                    <a:pt x="937" y="880"/>
                  </a:lnTo>
                  <a:lnTo>
                    <a:pt x="970" y="879"/>
                  </a:lnTo>
                  <a:lnTo>
                    <a:pt x="1002" y="875"/>
                  </a:lnTo>
                  <a:lnTo>
                    <a:pt x="1035" y="873"/>
                  </a:lnTo>
                  <a:lnTo>
                    <a:pt x="1069" y="870"/>
                  </a:lnTo>
                  <a:lnTo>
                    <a:pt x="1101" y="866"/>
                  </a:lnTo>
                  <a:lnTo>
                    <a:pt x="1134" y="865"/>
                  </a:lnTo>
                  <a:lnTo>
                    <a:pt x="1166" y="861"/>
                  </a:lnTo>
                  <a:lnTo>
                    <a:pt x="1175" y="868"/>
                  </a:lnTo>
                  <a:lnTo>
                    <a:pt x="1184" y="870"/>
                  </a:lnTo>
                  <a:lnTo>
                    <a:pt x="1194" y="872"/>
                  </a:lnTo>
                  <a:lnTo>
                    <a:pt x="1205" y="872"/>
                  </a:lnTo>
                  <a:lnTo>
                    <a:pt x="1214" y="873"/>
                  </a:lnTo>
                  <a:lnTo>
                    <a:pt x="1221" y="877"/>
                  </a:lnTo>
                  <a:lnTo>
                    <a:pt x="1222" y="886"/>
                  </a:lnTo>
                  <a:lnTo>
                    <a:pt x="1221" y="902"/>
                  </a:lnTo>
                  <a:lnTo>
                    <a:pt x="1191" y="914"/>
                  </a:lnTo>
                  <a:lnTo>
                    <a:pt x="1157" y="921"/>
                  </a:lnTo>
                  <a:lnTo>
                    <a:pt x="1122" y="925"/>
                  </a:lnTo>
                  <a:lnTo>
                    <a:pt x="1085" y="928"/>
                  </a:lnTo>
                  <a:lnTo>
                    <a:pt x="1048" y="928"/>
                  </a:lnTo>
                  <a:lnTo>
                    <a:pt x="1011" y="930"/>
                  </a:lnTo>
                  <a:lnTo>
                    <a:pt x="977" y="930"/>
                  </a:lnTo>
                  <a:lnTo>
                    <a:pt x="946" y="933"/>
                  </a:lnTo>
                  <a:lnTo>
                    <a:pt x="903" y="933"/>
                  </a:lnTo>
                  <a:lnTo>
                    <a:pt x="861" y="933"/>
                  </a:lnTo>
                  <a:lnTo>
                    <a:pt x="820" y="935"/>
                  </a:lnTo>
                  <a:lnTo>
                    <a:pt x="778" y="935"/>
                  </a:lnTo>
                  <a:lnTo>
                    <a:pt x="736" y="937"/>
                  </a:lnTo>
                  <a:lnTo>
                    <a:pt x="693" y="939"/>
                  </a:lnTo>
                  <a:lnTo>
                    <a:pt x="651" y="940"/>
                  </a:lnTo>
                  <a:lnTo>
                    <a:pt x="609" y="944"/>
                  </a:lnTo>
                  <a:lnTo>
                    <a:pt x="566" y="946"/>
                  </a:lnTo>
                  <a:lnTo>
                    <a:pt x="524" y="948"/>
                  </a:lnTo>
                  <a:lnTo>
                    <a:pt x="482" y="949"/>
                  </a:lnTo>
                  <a:lnTo>
                    <a:pt x="439" y="949"/>
                  </a:lnTo>
                  <a:lnTo>
                    <a:pt x="397" y="951"/>
                  </a:lnTo>
                  <a:lnTo>
                    <a:pt x="353" y="951"/>
                  </a:lnTo>
                  <a:lnTo>
                    <a:pt x="311" y="951"/>
                  </a:lnTo>
                  <a:lnTo>
                    <a:pt x="266" y="949"/>
                  </a:lnTo>
                  <a:lnTo>
                    <a:pt x="259" y="946"/>
                  </a:lnTo>
                  <a:lnTo>
                    <a:pt x="252" y="944"/>
                  </a:lnTo>
                  <a:lnTo>
                    <a:pt x="244" y="942"/>
                  </a:lnTo>
                  <a:lnTo>
                    <a:pt x="237" y="940"/>
                  </a:lnTo>
                  <a:lnTo>
                    <a:pt x="228" y="939"/>
                  </a:lnTo>
                  <a:lnTo>
                    <a:pt x="222" y="935"/>
                  </a:lnTo>
                  <a:lnTo>
                    <a:pt x="215" y="932"/>
                  </a:lnTo>
                  <a:lnTo>
                    <a:pt x="212" y="925"/>
                  </a:lnTo>
                  <a:lnTo>
                    <a:pt x="219" y="902"/>
                  </a:lnTo>
                  <a:lnTo>
                    <a:pt x="591" y="902"/>
                  </a:lnTo>
                  <a:lnTo>
                    <a:pt x="596" y="880"/>
                  </a:lnTo>
                  <a:lnTo>
                    <a:pt x="593" y="856"/>
                  </a:lnTo>
                  <a:lnTo>
                    <a:pt x="589" y="831"/>
                  </a:lnTo>
                  <a:lnTo>
                    <a:pt x="591" y="808"/>
                  </a:lnTo>
                  <a:lnTo>
                    <a:pt x="595" y="768"/>
                  </a:lnTo>
                  <a:lnTo>
                    <a:pt x="595" y="723"/>
                  </a:lnTo>
                  <a:lnTo>
                    <a:pt x="586" y="685"/>
                  </a:lnTo>
                  <a:lnTo>
                    <a:pt x="563" y="660"/>
                  </a:lnTo>
                  <a:lnTo>
                    <a:pt x="529" y="663"/>
                  </a:lnTo>
                  <a:lnTo>
                    <a:pt x="498" y="663"/>
                  </a:lnTo>
                  <a:lnTo>
                    <a:pt x="466" y="665"/>
                  </a:lnTo>
                  <a:lnTo>
                    <a:pt x="436" y="665"/>
                  </a:lnTo>
                  <a:lnTo>
                    <a:pt x="404" y="665"/>
                  </a:lnTo>
                  <a:lnTo>
                    <a:pt x="372" y="663"/>
                  </a:lnTo>
                  <a:lnTo>
                    <a:pt x="341" y="663"/>
                  </a:lnTo>
                  <a:lnTo>
                    <a:pt x="307" y="663"/>
                  </a:lnTo>
                  <a:lnTo>
                    <a:pt x="300" y="713"/>
                  </a:lnTo>
                  <a:lnTo>
                    <a:pt x="296" y="769"/>
                  </a:lnTo>
                  <a:lnTo>
                    <a:pt x="288" y="824"/>
                  </a:lnTo>
                  <a:lnTo>
                    <a:pt x="266" y="872"/>
                  </a:lnTo>
                  <a:lnTo>
                    <a:pt x="252" y="822"/>
                  </a:lnTo>
                  <a:lnTo>
                    <a:pt x="251" y="776"/>
                  </a:lnTo>
                  <a:lnTo>
                    <a:pt x="252" y="729"/>
                  </a:lnTo>
                  <a:lnTo>
                    <a:pt x="251" y="674"/>
                  </a:lnTo>
                  <a:lnTo>
                    <a:pt x="233" y="669"/>
                  </a:lnTo>
                  <a:lnTo>
                    <a:pt x="210" y="667"/>
                  </a:lnTo>
                  <a:lnTo>
                    <a:pt x="185" y="671"/>
                  </a:lnTo>
                  <a:lnTo>
                    <a:pt x="159" y="672"/>
                  </a:lnTo>
                  <a:lnTo>
                    <a:pt x="136" y="672"/>
                  </a:lnTo>
                  <a:lnTo>
                    <a:pt x="118" y="665"/>
                  </a:lnTo>
                  <a:lnTo>
                    <a:pt x="111" y="651"/>
                  </a:lnTo>
                  <a:lnTo>
                    <a:pt x="113" y="625"/>
                  </a:lnTo>
                  <a:lnTo>
                    <a:pt x="251" y="611"/>
                  </a:lnTo>
                  <a:lnTo>
                    <a:pt x="258" y="547"/>
                  </a:lnTo>
                  <a:lnTo>
                    <a:pt x="265" y="478"/>
                  </a:lnTo>
                  <a:lnTo>
                    <a:pt x="268" y="404"/>
                  </a:lnTo>
                  <a:lnTo>
                    <a:pt x="266" y="330"/>
                  </a:lnTo>
                  <a:lnTo>
                    <a:pt x="251" y="319"/>
                  </a:lnTo>
                  <a:lnTo>
                    <a:pt x="50" y="319"/>
                  </a:lnTo>
                  <a:lnTo>
                    <a:pt x="37" y="341"/>
                  </a:lnTo>
                  <a:lnTo>
                    <a:pt x="37" y="364"/>
                  </a:lnTo>
                  <a:lnTo>
                    <a:pt x="44" y="390"/>
                  </a:lnTo>
                  <a:lnTo>
                    <a:pt x="46" y="415"/>
                  </a:lnTo>
                  <a:lnTo>
                    <a:pt x="37" y="418"/>
                  </a:lnTo>
                  <a:lnTo>
                    <a:pt x="28" y="418"/>
                  </a:lnTo>
                  <a:lnTo>
                    <a:pt x="20" y="418"/>
                  </a:lnTo>
                  <a:lnTo>
                    <a:pt x="11" y="418"/>
                  </a:lnTo>
                  <a:lnTo>
                    <a:pt x="0" y="339"/>
                  </a:lnTo>
                  <a:lnTo>
                    <a:pt x="5" y="258"/>
                  </a:lnTo>
                  <a:lnTo>
                    <a:pt x="14" y="178"/>
                  </a:lnTo>
                  <a:lnTo>
                    <a:pt x="21" y="94"/>
                  </a:lnTo>
                  <a:lnTo>
                    <a:pt x="18" y="71"/>
                  </a:lnTo>
                  <a:lnTo>
                    <a:pt x="16" y="50"/>
                  </a:lnTo>
                  <a:lnTo>
                    <a:pt x="16" y="27"/>
                  </a:lnTo>
                  <a:lnTo>
                    <a:pt x="25" y="5"/>
                  </a:lnTo>
                  <a:lnTo>
                    <a:pt x="50" y="11"/>
                  </a:lnTo>
                  <a:lnTo>
                    <a:pt x="76" y="16"/>
                  </a:lnTo>
                  <a:lnTo>
                    <a:pt x="102" y="18"/>
                  </a:lnTo>
                  <a:lnTo>
                    <a:pt x="131" y="20"/>
                  </a:lnTo>
                  <a:lnTo>
                    <a:pt x="157" y="20"/>
                  </a:lnTo>
                  <a:lnTo>
                    <a:pt x="185" y="20"/>
                  </a:lnTo>
                  <a:lnTo>
                    <a:pt x="214" y="18"/>
                  </a:lnTo>
                  <a:lnTo>
                    <a:pt x="242" y="16"/>
                  </a:lnTo>
                  <a:lnTo>
                    <a:pt x="270" y="14"/>
                  </a:lnTo>
                  <a:lnTo>
                    <a:pt x="298" y="12"/>
                  </a:lnTo>
                  <a:lnTo>
                    <a:pt x="326" y="9"/>
                  </a:lnTo>
                  <a:lnTo>
                    <a:pt x="355" y="7"/>
                  </a:lnTo>
                  <a:lnTo>
                    <a:pt x="385" y="4"/>
                  </a:lnTo>
                  <a:lnTo>
                    <a:pt x="413" y="2"/>
                  </a:lnTo>
                  <a:lnTo>
                    <a:pt x="439" y="0"/>
                  </a:lnTo>
                  <a:lnTo>
                    <a:pt x="468" y="0"/>
                  </a:lnTo>
                  <a:lnTo>
                    <a:pt x="506" y="2"/>
                  </a:lnTo>
                  <a:lnTo>
                    <a:pt x="545" y="2"/>
                  </a:lnTo>
                  <a:lnTo>
                    <a:pt x="586" y="4"/>
                  </a:lnTo>
                  <a:lnTo>
                    <a:pt x="625" y="4"/>
                  </a:lnTo>
                  <a:lnTo>
                    <a:pt x="665" y="5"/>
                  </a:lnTo>
                  <a:lnTo>
                    <a:pt x="707" y="5"/>
                  </a:lnTo>
                  <a:lnTo>
                    <a:pt x="748" y="7"/>
                  </a:lnTo>
                  <a:lnTo>
                    <a:pt x="790" y="7"/>
                  </a:lnTo>
                  <a:lnTo>
                    <a:pt x="831" y="9"/>
                  </a:lnTo>
                  <a:lnTo>
                    <a:pt x="871" y="11"/>
                  </a:lnTo>
                  <a:lnTo>
                    <a:pt x="914" y="11"/>
                  </a:lnTo>
                  <a:lnTo>
                    <a:pt x="954" y="12"/>
                  </a:lnTo>
                  <a:lnTo>
                    <a:pt x="993" y="12"/>
                  </a:lnTo>
                  <a:lnTo>
                    <a:pt x="1034" y="14"/>
                  </a:lnTo>
                  <a:lnTo>
                    <a:pt x="1073" y="14"/>
                  </a:lnTo>
                  <a:lnTo>
                    <a:pt x="111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54"/>
            <p:cNvSpPr>
              <a:spLocks/>
            </p:cNvSpPr>
            <p:nvPr/>
          </p:nvSpPr>
          <p:spPr bwMode="auto">
            <a:xfrm>
              <a:off x="4784" y="485"/>
              <a:ext cx="112" cy="115"/>
            </a:xfrm>
            <a:custGeom>
              <a:avLst/>
              <a:gdLst>
                <a:gd name="T0" fmla="*/ 0 w 271"/>
                <a:gd name="T1" fmla="*/ 280 h 280"/>
                <a:gd name="T2" fmla="*/ 0 w 271"/>
                <a:gd name="T3" fmla="*/ 208 h 280"/>
                <a:gd name="T4" fmla="*/ 3 w 271"/>
                <a:gd name="T5" fmla="*/ 139 h 280"/>
                <a:gd name="T6" fmla="*/ 5 w 271"/>
                <a:gd name="T7" fmla="*/ 72 h 280"/>
                <a:gd name="T8" fmla="*/ 5 w 271"/>
                <a:gd name="T9" fmla="*/ 0 h 280"/>
                <a:gd name="T10" fmla="*/ 271 w 271"/>
                <a:gd name="T11" fmla="*/ 8 h 280"/>
                <a:gd name="T12" fmla="*/ 271 w 271"/>
                <a:gd name="T13" fmla="*/ 74 h 280"/>
                <a:gd name="T14" fmla="*/ 271 w 271"/>
                <a:gd name="T15" fmla="*/ 141 h 280"/>
                <a:gd name="T16" fmla="*/ 270 w 271"/>
                <a:gd name="T17" fmla="*/ 206 h 280"/>
                <a:gd name="T18" fmla="*/ 264 w 271"/>
                <a:gd name="T19" fmla="*/ 273 h 280"/>
                <a:gd name="T20" fmla="*/ 0 w 271"/>
                <a:gd name="T21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1" h="280">
                  <a:moveTo>
                    <a:pt x="0" y="280"/>
                  </a:moveTo>
                  <a:lnTo>
                    <a:pt x="0" y="208"/>
                  </a:lnTo>
                  <a:lnTo>
                    <a:pt x="3" y="139"/>
                  </a:lnTo>
                  <a:lnTo>
                    <a:pt x="5" y="72"/>
                  </a:lnTo>
                  <a:lnTo>
                    <a:pt x="5" y="0"/>
                  </a:lnTo>
                  <a:lnTo>
                    <a:pt x="271" y="8"/>
                  </a:lnTo>
                  <a:lnTo>
                    <a:pt x="271" y="74"/>
                  </a:lnTo>
                  <a:lnTo>
                    <a:pt x="271" y="141"/>
                  </a:lnTo>
                  <a:lnTo>
                    <a:pt x="270" y="206"/>
                  </a:lnTo>
                  <a:lnTo>
                    <a:pt x="264" y="273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702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55"/>
            <p:cNvSpPr>
              <a:spLocks/>
            </p:cNvSpPr>
            <p:nvPr/>
          </p:nvSpPr>
          <p:spPr bwMode="auto">
            <a:xfrm>
              <a:off x="4810" y="500"/>
              <a:ext cx="69" cy="90"/>
            </a:xfrm>
            <a:custGeom>
              <a:avLst/>
              <a:gdLst>
                <a:gd name="T0" fmla="*/ 88 w 169"/>
                <a:gd name="T1" fmla="*/ 221 h 221"/>
                <a:gd name="T2" fmla="*/ 0 w 169"/>
                <a:gd name="T3" fmla="*/ 6 h 221"/>
                <a:gd name="T4" fmla="*/ 123 w 169"/>
                <a:gd name="T5" fmla="*/ 0 h 221"/>
                <a:gd name="T6" fmla="*/ 169 w 169"/>
                <a:gd name="T7" fmla="*/ 159 h 221"/>
                <a:gd name="T8" fmla="*/ 88 w 169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221">
                  <a:moveTo>
                    <a:pt x="88" y="221"/>
                  </a:moveTo>
                  <a:lnTo>
                    <a:pt x="0" y="6"/>
                  </a:lnTo>
                  <a:lnTo>
                    <a:pt x="123" y="0"/>
                  </a:lnTo>
                  <a:lnTo>
                    <a:pt x="169" y="159"/>
                  </a:lnTo>
                  <a:lnTo>
                    <a:pt x="88" y="221"/>
                  </a:lnTo>
                  <a:close/>
                </a:path>
              </a:pathLst>
            </a:custGeom>
            <a:solidFill>
              <a:srgbClr val="C1C1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56"/>
            <p:cNvSpPr>
              <a:spLocks/>
            </p:cNvSpPr>
            <p:nvPr/>
          </p:nvSpPr>
          <p:spPr bwMode="auto">
            <a:xfrm>
              <a:off x="4795" y="495"/>
              <a:ext cx="49" cy="105"/>
            </a:xfrm>
            <a:custGeom>
              <a:avLst/>
              <a:gdLst>
                <a:gd name="T0" fmla="*/ 118 w 119"/>
                <a:gd name="T1" fmla="*/ 254 h 254"/>
                <a:gd name="T2" fmla="*/ 119 w 119"/>
                <a:gd name="T3" fmla="*/ 228 h 254"/>
                <a:gd name="T4" fmla="*/ 118 w 119"/>
                <a:gd name="T5" fmla="*/ 201 h 254"/>
                <a:gd name="T6" fmla="*/ 109 w 119"/>
                <a:gd name="T7" fmla="*/ 176 h 254"/>
                <a:gd name="T8" fmla="*/ 100 w 119"/>
                <a:gd name="T9" fmla="*/ 150 h 254"/>
                <a:gd name="T10" fmla="*/ 88 w 119"/>
                <a:gd name="T11" fmla="*/ 125 h 254"/>
                <a:gd name="T12" fmla="*/ 75 w 119"/>
                <a:gd name="T13" fmla="*/ 101 h 254"/>
                <a:gd name="T14" fmla="*/ 63 w 119"/>
                <a:gd name="T15" fmla="*/ 76 h 254"/>
                <a:gd name="T16" fmla="*/ 54 w 119"/>
                <a:gd name="T17" fmla="*/ 51 h 254"/>
                <a:gd name="T18" fmla="*/ 54 w 119"/>
                <a:gd name="T19" fmla="*/ 41 h 254"/>
                <a:gd name="T20" fmla="*/ 61 w 119"/>
                <a:gd name="T21" fmla="*/ 42 h 254"/>
                <a:gd name="T22" fmla="*/ 68 w 119"/>
                <a:gd name="T23" fmla="*/ 42 h 254"/>
                <a:gd name="T24" fmla="*/ 75 w 119"/>
                <a:gd name="T25" fmla="*/ 41 h 254"/>
                <a:gd name="T26" fmla="*/ 84 w 119"/>
                <a:gd name="T27" fmla="*/ 39 h 254"/>
                <a:gd name="T28" fmla="*/ 91 w 119"/>
                <a:gd name="T29" fmla="*/ 35 h 254"/>
                <a:gd name="T30" fmla="*/ 100 w 119"/>
                <a:gd name="T31" fmla="*/ 32 h 254"/>
                <a:gd name="T32" fmla="*/ 107 w 119"/>
                <a:gd name="T33" fmla="*/ 26 h 254"/>
                <a:gd name="T34" fmla="*/ 112 w 119"/>
                <a:gd name="T35" fmla="*/ 21 h 254"/>
                <a:gd name="T36" fmla="*/ 104 w 119"/>
                <a:gd name="T37" fmla="*/ 12 h 254"/>
                <a:gd name="T38" fmla="*/ 95 w 119"/>
                <a:gd name="T39" fmla="*/ 5 h 254"/>
                <a:gd name="T40" fmla="*/ 81 w 119"/>
                <a:gd name="T41" fmla="*/ 2 h 254"/>
                <a:gd name="T42" fmla="*/ 68 w 119"/>
                <a:gd name="T43" fmla="*/ 0 h 254"/>
                <a:gd name="T44" fmla="*/ 52 w 119"/>
                <a:gd name="T45" fmla="*/ 2 h 254"/>
                <a:gd name="T46" fmla="*/ 38 w 119"/>
                <a:gd name="T47" fmla="*/ 4 h 254"/>
                <a:gd name="T48" fmla="*/ 22 w 119"/>
                <a:gd name="T49" fmla="*/ 5 h 254"/>
                <a:gd name="T50" fmla="*/ 8 w 119"/>
                <a:gd name="T51" fmla="*/ 7 h 254"/>
                <a:gd name="T52" fmla="*/ 0 w 119"/>
                <a:gd name="T53" fmla="*/ 46 h 254"/>
                <a:gd name="T54" fmla="*/ 102 w 119"/>
                <a:gd name="T55" fmla="*/ 254 h 254"/>
                <a:gd name="T56" fmla="*/ 118 w 119"/>
                <a:gd name="T57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9" h="254">
                  <a:moveTo>
                    <a:pt x="118" y="254"/>
                  </a:moveTo>
                  <a:lnTo>
                    <a:pt x="119" y="228"/>
                  </a:lnTo>
                  <a:lnTo>
                    <a:pt x="118" y="201"/>
                  </a:lnTo>
                  <a:lnTo>
                    <a:pt x="109" y="176"/>
                  </a:lnTo>
                  <a:lnTo>
                    <a:pt x="100" y="150"/>
                  </a:lnTo>
                  <a:lnTo>
                    <a:pt x="88" y="125"/>
                  </a:lnTo>
                  <a:lnTo>
                    <a:pt x="75" y="101"/>
                  </a:lnTo>
                  <a:lnTo>
                    <a:pt x="63" y="76"/>
                  </a:lnTo>
                  <a:lnTo>
                    <a:pt x="54" y="51"/>
                  </a:lnTo>
                  <a:lnTo>
                    <a:pt x="54" y="41"/>
                  </a:lnTo>
                  <a:lnTo>
                    <a:pt x="61" y="42"/>
                  </a:lnTo>
                  <a:lnTo>
                    <a:pt x="68" y="42"/>
                  </a:lnTo>
                  <a:lnTo>
                    <a:pt x="75" y="41"/>
                  </a:lnTo>
                  <a:lnTo>
                    <a:pt x="84" y="39"/>
                  </a:lnTo>
                  <a:lnTo>
                    <a:pt x="91" y="35"/>
                  </a:lnTo>
                  <a:lnTo>
                    <a:pt x="100" y="32"/>
                  </a:lnTo>
                  <a:lnTo>
                    <a:pt x="107" y="26"/>
                  </a:lnTo>
                  <a:lnTo>
                    <a:pt x="112" y="21"/>
                  </a:lnTo>
                  <a:lnTo>
                    <a:pt x="104" y="12"/>
                  </a:lnTo>
                  <a:lnTo>
                    <a:pt x="95" y="5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2" y="2"/>
                  </a:lnTo>
                  <a:lnTo>
                    <a:pt x="38" y="4"/>
                  </a:lnTo>
                  <a:lnTo>
                    <a:pt x="22" y="5"/>
                  </a:lnTo>
                  <a:lnTo>
                    <a:pt x="8" y="7"/>
                  </a:lnTo>
                  <a:lnTo>
                    <a:pt x="0" y="46"/>
                  </a:lnTo>
                  <a:lnTo>
                    <a:pt x="102" y="254"/>
                  </a:lnTo>
                  <a:lnTo>
                    <a:pt x="118" y="2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57"/>
            <p:cNvSpPr>
              <a:spLocks/>
            </p:cNvSpPr>
            <p:nvPr/>
          </p:nvSpPr>
          <p:spPr bwMode="auto">
            <a:xfrm>
              <a:off x="4675" y="377"/>
              <a:ext cx="91" cy="83"/>
            </a:xfrm>
            <a:custGeom>
              <a:avLst/>
              <a:gdLst>
                <a:gd name="T0" fmla="*/ 211 w 222"/>
                <a:gd name="T1" fmla="*/ 0 h 202"/>
                <a:gd name="T2" fmla="*/ 222 w 222"/>
                <a:gd name="T3" fmla="*/ 46 h 202"/>
                <a:gd name="T4" fmla="*/ 220 w 222"/>
                <a:gd name="T5" fmla="*/ 96 h 202"/>
                <a:gd name="T6" fmla="*/ 215 w 222"/>
                <a:gd name="T7" fmla="*/ 149 h 202"/>
                <a:gd name="T8" fmla="*/ 216 w 222"/>
                <a:gd name="T9" fmla="*/ 198 h 202"/>
                <a:gd name="T10" fmla="*/ 190 w 222"/>
                <a:gd name="T11" fmla="*/ 200 h 202"/>
                <a:gd name="T12" fmla="*/ 162 w 222"/>
                <a:gd name="T13" fmla="*/ 202 h 202"/>
                <a:gd name="T14" fmla="*/ 135 w 222"/>
                <a:gd name="T15" fmla="*/ 202 h 202"/>
                <a:gd name="T16" fmla="*/ 107 w 222"/>
                <a:gd name="T17" fmla="*/ 202 h 202"/>
                <a:gd name="T18" fmla="*/ 81 w 222"/>
                <a:gd name="T19" fmla="*/ 200 h 202"/>
                <a:gd name="T20" fmla="*/ 52 w 222"/>
                <a:gd name="T21" fmla="*/ 198 h 202"/>
                <a:gd name="T22" fmla="*/ 26 w 222"/>
                <a:gd name="T23" fmla="*/ 194 h 202"/>
                <a:gd name="T24" fmla="*/ 0 w 222"/>
                <a:gd name="T25" fmla="*/ 191 h 202"/>
                <a:gd name="T26" fmla="*/ 14 w 222"/>
                <a:gd name="T27" fmla="*/ 4 h 202"/>
                <a:gd name="T28" fmla="*/ 37 w 222"/>
                <a:gd name="T29" fmla="*/ 4 h 202"/>
                <a:gd name="T30" fmla="*/ 61 w 222"/>
                <a:gd name="T31" fmla="*/ 4 h 202"/>
                <a:gd name="T32" fmla="*/ 86 w 222"/>
                <a:gd name="T33" fmla="*/ 4 h 202"/>
                <a:gd name="T34" fmla="*/ 112 w 222"/>
                <a:gd name="T35" fmla="*/ 4 h 202"/>
                <a:gd name="T36" fmla="*/ 137 w 222"/>
                <a:gd name="T37" fmla="*/ 6 h 202"/>
                <a:gd name="T38" fmla="*/ 164 w 222"/>
                <a:gd name="T39" fmla="*/ 4 h 202"/>
                <a:gd name="T40" fmla="*/ 188 w 222"/>
                <a:gd name="T41" fmla="*/ 2 h 202"/>
                <a:gd name="T42" fmla="*/ 211 w 222"/>
                <a:gd name="T4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2" h="202">
                  <a:moveTo>
                    <a:pt x="211" y="0"/>
                  </a:moveTo>
                  <a:lnTo>
                    <a:pt x="222" y="46"/>
                  </a:lnTo>
                  <a:lnTo>
                    <a:pt x="220" y="96"/>
                  </a:lnTo>
                  <a:lnTo>
                    <a:pt x="215" y="149"/>
                  </a:lnTo>
                  <a:lnTo>
                    <a:pt x="216" y="198"/>
                  </a:lnTo>
                  <a:lnTo>
                    <a:pt x="190" y="200"/>
                  </a:lnTo>
                  <a:lnTo>
                    <a:pt x="162" y="202"/>
                  </a:lnTo>
                  <a:lnTo>
                    <a:pt x="135" y="202"/>
                  </a:lnTo>
                  <a:lnTo>
                    <a:pt x="107" y="202"/>
                  </a:lnTo>
                  <a:lnTo>
                    <a:pt x="81" y="200"/>
                  </a:lnTo>
                  <a:lnTo>
                    <a:pt x="52" y="198"/>
                  </a:lnTo>
                  <a:lnTo>
                    <a:pt x="26" y="194"/>
                  </a:lnTo>
                  <a:lnTo>
                    <a:pt x="0" y="191"/>
                  </a:lnTo>
                  <a:lnTo>
                    <a:pt x="14" y="4"/>
                  </a:lnTo>
                  <a:lnTo>
                    <a:pt x="37" y="4"/>
                  </a:lnTo>
                  <a:lnTo>
                    <a:pt x="61" y="4"/>
                  </a:lnTo>
                  <a:lnTo>
                    <a:pt x="86" y="4"/>
                  </a:lnTo>
                  <a:lnTo>
                    <a:pt x="112" y="4"/>
                  </a:lnTo>
                  <a:lnTo>
                    <a:pt x="137" y="6"/>
                  </a:lnTo>
                  <a:lnTo>
                    <a:pt x="164" y="4"/>
                  </a:lnTo>
                  <a:lnTo>
                    <a:pt x="188" y="2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702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58"/>
            <p:cNvSpPr>
              <a:spLocks/>
            </p:cNvSpPr>
            <p:nvPr/>
          </p:nvSpPr>
          <p:spPr bwMode="auto">
            <a:xfrm>
              <a:off x="4786" y="373"/>
              <a:ext cx="115" cy="91"/>
            </a:xfrm>
            <a:custGeom>
              <a:avLst/>
              <a:gdLst>
                <a:gd name="T0" fmla="*/ 276 w 283"/>
                <a:gd name="T1" fmla="*/ 224 h 224"/>
                <a:gd name="T2" fmla="*/ 242 w 283"/>
                <a:gd name="T3" fmla="*/ 222 h 224"/>
                <a:gd name="T4" fmla="*/ 209 w 283"/>
                <a:gd name="T5" fmla="*/ 221 h 224"/>
                <a:gd name="T6" fmla="*/ 175 w 283"/>
                <a:gd name="T7" fmla="*/ 217 h 224"/>
                <a:gd name="T8" fmla="*/ 143 w 283"/>
                <a:gd name="T9" fmla="*/ 215 h 224"/>
                <a:gd name="T10" fmla="*/ 110 w 283"/>
                <a:gd name="T11" fmla="*/ 214 h 224"/>
                <a:gd name="T12" fmla="*/ 76 w 283"/>
                <a:gd name="T13" fmla="*/ 214 h 224"/>
                <a:gd name="T14" fmla="*/ 43 w 283"/>
                <a:gd name="T15" fmla="*/ 214 h 224"/>
                <a:gd name="T16" fmla="*/ 11 w 283"/>
                <a:gd name="T17" fmla="*/ 214 h 224"/>
                <a:gd name="T18" fmla="*/ 7 w 283"/>
                <a:gd name="T19" fmla="*/ 161 h 224"/>
                <a:gd name="T20" fmla="*/ 4 w 283"/>
                <a:gd name="T21" fmla="*/ 108 h 224"/>
                <a:gd name="T22" fmla="*/ 0 w 283"/>
                <a:gd name="T23" fmla="*/ 57 h 224"/>
                <a:gd name="T24" fmla="*/ 6 w 283"/>
                <a:gd name="T25" fmla="*/ 7 h 224"/>
                <a:gd name="T26" fmla="*/ 41 w 283"/>
                <a:gd name="T27" fmla="*/ 9 h 224"/>
                <a:gd name="T28" fmla="*/ 78 w 283"/>
                <a:gd name="T29" fmla="*/ 7 h 224"/>
                <a:gd name="T30" fmla="*/ 113 w 283"/>
                <a:gd name="T31" fmla="*/ 7 h 224"/>
                <a:gd name="T32" fmla="*/ 147 w 283"/>
                <a:gd name="T33" fmla="*/ 4 h 224"/>
                <a:gd name="T34" fmla="*/ 182 w 283"/>
                <a:gd name="T35" fmla="*/ 2 h 224"/>
                <a:gd name="T36" fmla="*/ 216 w 283"/>
                <a:gd name="T37" fmla="*/ 2 h 224"/>
                <a:gd name="T38" fmla="*/ 249 w 283"/>
                <a:gd name="T39" fmla="*/ 0 h 224"/>
                <a:gd name="T40" fmla="*/ 283 w 283"/>
                <a:gd name="T41" fmla="*/ 2 h 224"/>
                <a:gd name="T42" fmla="*/ 276 w 283"/>
                <a:gd name="T43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3" h="224">
                  <a:moveTo>
                    <a:pt x="276" y="224"/>
                  </a:moveTo>
                  <a:lnTo>
                    <a:pt x="242" y="222"/>
                  </a:lnTo>
                  <a:lnTo>
                    <a:pt x="209" y="221"/>
                  </a:lnTo>
                  <a:lnTo>
                    <a:pt x="175" y="217"/>
                  </a:lnTo>
                  <a:lnTo>
                    <a:pt x="143" y="215"/>
                  </a:lnTo>
                  <a:lnTo>
                    <a:pt x="110" y="214"/>
                  </a:lnTo>
                  <a:lnTo>
                    <a:pt x="76" y="214"/>
                  </a:lnTo>
                  <a:lnTo>
                    <a:pt x="43" y="214"/>
                  </a:lnTo>
                  <a:lnTo>
                    <a:pt x="11" y="214"/>
                  </a:lnTo>
                  <a:lnTo>
                    <a:pt x="7" y="161"/>
                  </a:lnTo>
                  <a:lnTo>
                    <a:pt x="4" y="108"/>
                  </a:lnTo>
                  <a:lnTo>
                    <a:pt x="0" y="57"/>
                  </a:lnTo>
                  <a:lnTo>
                    <a:pt x="6" y="7"/>
                  </a:lnTo>
                  <a:lnTo>
                    <a:pt x="41" y="9"/>
                  </a:lnTo>
                  <a:lnTo>
                    <a:pt x="78" y="7"/>
                  </a:lnTo>
                  <a:lnTo>
                    <a:pt x="113" y="7"/>
                  </a:lnTo>
                  <a:lnTo>
                    <a:pt x="147" y="4"/>
                  </a:lnTo>
                  <a:lnTo>
                    <a:pt x="182" y="2"/>
                  </a:lnTo>
                  <a:lnTo>
                    <a:pt x="216" y="2"/>
                  </a:lnTo>
                  <a:lnTo>
                    <a:pt x="249" y="0"/>
                  </a:lnTo>
                  <a:lnTo>
                    <a:pt x="283" y="2"/>
                  </a:lnTo>
                  <a:lnTo>
                    <a:pt x="276" y="224"/>
                  </a:lnTo>
                  <a:close/>
                </a:path>
              </a:pathLst>
            </a:custGeom>
            <a:solidFill>
              <a:srgbClr val="702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59"/>
            <p:cNvSpPr>
              <a:spLocks/>
            </p:cNvSpPr>
            <p:nvPr/>
          </p:nvSpPr>
          <p:spPr bwMode="auto">
            <a:xfrm>
              <a:off x="4441" y="503"/>
              <a:ext cx="549" cy="517"/>
            </a:xfrm>
            <a:custGeom>
              <a:avLst/>
              <a:gdLst>
                <a:gd name="T0" fmla="*/ 633 w 1341"/>
                <a:gd name="T1" fmla="*/ 243 h 1261"/>
                <a:gd name="T2" fmla="*/ 672 w 1341"/>
                <a:gd name="T3" fmla="*/ 515 h 1261"/>
                <a:gd name="T4" fmla="*/ 679 w 1341"/>
                <a:gd name="T5" fmla="*/ 912 h 1261"/>
                <a:gd name="T6" fmla="*/ 557 w 1341"/>
                <a:gd name="T7" fmla="*/ 1078 h 1261"/>
                <a:gd name="T8" fmla="*/ 739 w 1341"/>
                <a:gd name="T9" fmla="*/ 1115 h 1261"/>
                <a:gd name="T10" fmla="*/ 993 w 1341"/>
                <a:gd name="T11" fmla="*/ 1111 h 1261"/>
                <a:gd name="T12" fmla="*/ 1244 w 1341"/>
                <a:gd name="T13" fmla="*/ 1123 h 1261"/>
                <a:gd name="T14" fmla="*/ 1252 w 1341"/>
                <a:gd name="T15" fmla="*/ 1141 h 1261"/>
                <a:gd name="T16" fmla="*/ 1111 w 1341"/>
                <a:gd name="T17" fmla="*/ 1150 h 1261"/>
                <a:gd name="T18" fmla="*/ 970 w 1341"/>
                <a:gd name="T19" fmla="*/ 1155 h 1261"/>
                <a:gd name="T20" fmla="*/ 866 w 1341"/>
                <a:gd name="T21" fmla="*/ 1152 h 1261"/>
                <a:gd name="T22" fmla="*/ 826 w 1341"/>
                <a:gd name="T23" fmla="*/ 1162 h 1261"/>
                <a:gd name="T24" fmla="*/ 499 w 1341"/>
                <a:gd name="T25" fmla="*/ 1201 h 1261"/>
                <a:gd name="T26" fmla="*/ 450 w 1341"/>
                <a:gd name="T27" fmla="*/ 1261 h 1261"/>
                <a:gd name="T28" fmla="*/ 434 w 1341"/>
                <a:gd name="T29" fmla="*/ 1222 h 1261"/>
                <a:gd name="T30" fmla="*/ 478 w 1341"/>
                <a:gd name="T31" fmla="*/ 1146 h 1261"/>
                <a:gd name="T32" fmla="*/ 579 w 1341"/>
                <a:gd name="T33" fmla="*/ 966 h 1261"/>
                <a:gd name="T34" fmla="*/ 619 w 1341"/>
                <a:gd name="T35" fmla="*/ 656 h 1261"/>
                <a:gd name="T36" fmla="*/ 540 w 1341"/>
                <a:gd name="T37" fmla="*/ 243 h 1261"/>
                <a:gd name="T38" fmla="*/ 457 w 1341"/>
                <a:gd name="T39" fmla="*/ 158 h 1261"/>
                <a:gd name="T40" fmla="*/ 353 w 1341"/>
                <a:gd name="T41" fmla="*/ 105 h 1261"/>
                <a:gd name="T42" fmla="*/ 252 w 1341"/>
                <a:gd name="T43" fmla="*/ 40 h 1261"/>
                <a:gd name="T44" fmla="*/ 177 w 1341"/>
                <a:gd name="T45" fmla="*/ 423 h 1261"/>
                <a:gd name="T46" fmla="*/ 85 w 1341"/>
                <a:gd name="T47" fmla="*/ 824 h 1261"/>
                <a:gd name="T48" fmla="*/ 233 w 1341"/>
                <a:gd name="T49" fmla="*/ 487 h 1261"/>
                <a:gd name="T50" fmla="*/ 196 w 1341"/>
                <a:gd name="T51" fmla="*/ 464 h 1261"/>
                <a:gd name="T52" fmla="*/ 210 w 1341"/>
                <a:gd name="T53" fmla="*/ 430 h 1261"/>
                <a:gd name="T54" fmla="*/ 259 w 1341"/>
                <a:gd name="T55" fmla="*/ 418 h 1261"/>
                <a:gd name="T56" fmla="*/ 249 w 1341"/>
                <a:gd name="T57" fmla="*/ 83 h 1261"/>
                <a:gd name="T58" fmla="*/ 291 w 1341"/>
                <a:gd name="T59" fmla="*/ 187 h 1261"/>
                <a:gd name="T60" fmla="*/ 293 w 1341"/>
                <a:gd name="T61" fmla="*/ 488 h 1261"/>
                <a:gd name="T62" fmla="*/ 199 w 1341"/>
                <a:gd name="T63" fmla="*/ 689 h 1261"/>
                <a:gd name="T64" fmla="*/ 60 w 1341"/>
                <a:gd name="T65" fmla="*/ 981 h 1261"/>
                <a:gd name="T66" fmla="*/ 41 w 1341"/>
                <a:gd name="T67" fmla="*/ 959 h 1261"/>
                <a:gd name="T68" fmla="*/ 78 w 1341"/>
                <a:gd name="T69" fmla="*/ 824 h 1261"/>
                <a:gd name="T70" fmla="*/ 14 w 1341"/>
                <a:gd name="T71" fmla="*/ 892 h 1261"/>
                <a:gd name="T72" fmla="*/ 117 w 1341"/>
                <a:gd name="T73" fmla="*/ 494 h 1261"/>
                <a:gd name="T74" fmla="*/ 134 w 1341"/>
                <a:gd name="T75" fmla="*/ 240 h 1261"/>
                <a:gd name="T76" fmla="*/ 90 w 1341"/>
                <a:gd name="T77" fmla="*/ 271 h 1261"/>
                <a:gd name="T78" fmla="*/ 74 w 1341"/>
                <a:gd name="T79" fmla="*/ 328 h 1261"/>
                <a:gd name="T80" fmla="*/ 71 w 1341"/>
                <a:gd name="T81" fmla="*/ 582 h 1261"/>
                <a:gd name="T82" fmla="*/ 25 w 1341"/>
                <a:gd name="T83" fmla="*/ 608 h 1261"/>
                <a:gd name="T84" fmla="*/ 18 w 1341"/>
                <a:gd name="T85" fmla="*/ 328 h 1261"/>
                <a:gd name="T86" fmla="*/ 30 w 1341"/>
                <a:gd name="T87" fmla="*/ 248 h 1261"/>
                <a:gd name="T88" fmla="*/ 69 w 1341"/>
                <a:gd name="T89" fmla="*/ 204 h 1261"/>
                <a:gd name="T90" fmla="*/ 50 w 1341"/>
                <a:gd name="T91" fmla="*/ 98 h 1261"/>
                <a:gd name="T92" fmla="*/ 122 w 1341"/>
                <a:gd name="T93" fmla="*/ 75 h 1261"/>
                <a:gd name="T94" fmla="*/ 110 w 1341"/>
                <a:gd name="T95" fmla="*/ 155 h 1261"/>
                <a:gd name="T96" fmla="*/ 191 w 1341"/>
                <a:gd name="T97" fmla="*/ 19 h 1261"/>
                <a:gd name="T98" fmla="*/ 291 w 1341"/>
                <a:gd name="T99" fmla="*/ 7 h 1261"/>
                <a:gd name="T100" fmla="*/ 388 w 1341"/>
                <a:gd name="T101" fmla="*/ 60 h 1261"/>
                <a:gd name="T102" fmla="*/ 489 w 1341"/>
                <a:gd name="T103" fmla="*/ 111 h 1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41" h="1261">
                  <a:moveTo>
                    <a:pt x="510" y="116"/>
                  </a:moveTo>
                  <a:lnTo>
                    <a:pt x="549" y="143"/>
                  </a:lnTo>
                  <a:lnTo>
                    <a:pt x="582" y="173"/>
                  </a:lnTo>
                  <a:lnTo>
                    <a:pt x="610" y="206"/>
                  </a:lnTo>
                  <a:lnTo>
                    <a:pt x="633" y="243"/>
                  </a:lnTo>
                  <a:lnTo>
                    <a:pt x="653" y="282"/>
                  </a:lnTo>
                  <a:lnTo>
                    <a:pt x="665" y="322"/>
                  </a:lnTo>
                  <a:lnTo>
                    <a:pt x="672" y="367"/>
                  </a:lnTo>
                  <a:lnTo>
                    <a:pt x="672" y="412"/>
                  </a:lnTo>
                  <a:lnTo>
                    <a:pt x="672" y="515"/>
                  </a:lnTo>
                  <a:lnTo>
                    <a:pt x="676" y="615"/>
                  </a:lnTo>
                  <a:lnTo>
                    <a:pt x="679" y="718"/>
                  </a:lnTo>
                  <a:lnTo>
                    <a:pt x="683" y="824"/>
                  </a:lnTo>
                  <a:lnTo>
                    <a:pt x="688" y="871"/>
                  </a:lnTo>
                  <a:lnTo>
                    <a:pt x="679" y="912"/>
                  </a:lnTo>
                  <a:lnTo>
                    <a:pt x="662" y="947"/>
                  </a:lnTo>
                  <a:lnTo>
                    <a:pt x="637" y="979"/>
                  </a:lnTo>
                  <a:lnTo>
                    <a:pt x="609" y="1009"/>
                  </a:lnTo>
                  <a:lnTo>
                    <a:pt x="580" y="1042"/>
                  </a:lnTo>
                  <a:lnTo>
                    <a:pt x="557" y="1078"/>
                  </a:lnTo>
                  <a:lnTo>
                    <a:pt x="543" y="1120"/>
                  </a:lnTo>
                  <a:lnTo>
                    <a:pt x="591" y="1118"/>
                  </a:lnTo>
                  <a:lnTo>
                    <a:pt x="640" y="1118"/>
                  </a:lnTo>
                  <a:lnTo>
                    <a:pt x="690" y="1116"/>
                  </a:lnTo>
                  <a:lnTo>
                    <a:pt x="739" y="1115"/>
                  </a:lnTo>
                  <a:lnTo>
                    <a:pt x="789" y="1113"/>
                  </a:lnTo>
                  <a:lnTo>
                    <a:pt x="840" y="1113"/>
                  </a:lnTo>
                  <a:lnTo>
                    <a:pt x="891" y="1113"/>
                  </a:lnTo>
                  <a:lnTo>
                    <a:pt x="942" y="1111"/>
                  </a:lnTo>
                  <a:lnTo>
                    <a:pt x="993" y="1111"/>
                  </a:lnTo>
                  <a:lnTo>
                    <a:pt x="1044" y="1113"/>
                  </a:lnTo>
                  <a:lnTo>
                    <a:pt x="1095" y="1115"/>
                  </a:lnTo>
                  <a:lnTo>
                    <a:pt x="1145" y="1116"/>
                  </a:lnTo>
                  <a:lnTo>
                    <a:pt x="1194" y="1120"/>
                  </a:lnTo>
                  <a:lnTo>
                    <a:pt x="1244" y="1123"/>
                  </a:lnTo>
                  <a:lnTo>
                    <a:pt x="1293" y="1129"/>
                  </a:lnTo>
                  <a:lnTo>
                    <a:pt x="1341" y="1134"/>
                  </a:lnTo>
                  <a:lnTo>
                    <a:pt x="1311" y="1136"/>
                  </a:lnTo>
                  <a:lnTo>
                    <a:pt x="1281" y="1139"/>
                  </a:lnTo>
                  <a:lnTo>
                    <a:pt x="1252" y="1141"/>
                  </a:lnTo>
                  <a:lnTo>
                    <a:pt x="1224" y="1143"/>
                  </a:lnTo>
                  <a:lnTo>
                    <a:pt x="1196" y="1145"/>
                  </a:lnTo>
                  <a:lnTo>
                    <a:pt x="1168" y="1146"/>
                  </a:lnTo>
                  <a:lnTo>
                    <a:pt x="1140" y="1148"/>
                  </a:lnTo>
                  <a:lnTo>
                    <a:pt x="1111" y="1150"/>
                  </a:lnTo>
                  <a:lnTo>
                    <a:pt x="1083" y="1152"/>
                  </a:lnTo>
                  <a:lnTo>
                    <a:pt x="1055" y="1152"/>
                  </a:lnTo>
                  <a:lnTo>
                    <a:pt x="1027" y="1153"/>
                  </a:lnTo>
                  <a:lnTo>
                    <a:pt x="998" y="1155"/>
                  </a:lnTo>
                  <a:lnTo>
                    <a:pt x="970" y="1155"/>
                  </a:lnTo>
                  <a:lnTo>
                    <a:pt x="942" y="1157"/>
                  </a:lnTo>
                  <a:lnTo>
                    <a:pt x="914" y="1157"/>
                  </a:lnTo>
                  <a:lnTo>
                    <a:pt x="884" y="1159"/>
                  </a:lnTo>
                  <a:lnTo>
                    <a:pt x="873" y="1148"/>
                  </a:lnTo>
                  <a:lnTo>
                    <a:pt x="866" y="1152"/>
                  </a:lnTo>
                  <a:lnTo>
                    <a:pt x="859" y="1155"/>
                  </a:lnTo>
                  <a:lnTo>
                    <a:pt x="852" y="1159"/>
                  </a:lnTo>
                  <a:lnTo>
                    <a:pt x="843" y="1160"/>
                  </a:lnTo>
                  <a:lnTo>
                    <a:pt x="834" y="1162"/>
                  </a:lnTo>
                  <a:lnTo>
                    <a:pt x="826" y="1162"/>
                  </a:lnTo>
                  <a:lnTo>
                    <a:pt x="815" y="1162"/>
                  </a:lnTo>
                  <a:lnTo>
                    <a:pt x="806" y="1162"/>
                  </a:lnTo>
                  <a:lnTo>
                    <a:pt x="515" y="1173"/>
                  </a:lnTo>
                  <a:lnTo>
                    <a:pt x="506" y="1185"/>
                  </a:lnTo>
                  <a:lnTo>
                    <a:pt x="499" y="1201"/>
                  </a:lnTo>
                  <a:lnTo>
                    <a:pt x="492" y="1215"/>
                  </a:lnTo>
                  <a:lnTo>
                    <a:pt x="485" y="1231"/>
                  </a:lnTo>
                  <a:lnTo>
                    <a:pt x="476" y="1243"/>
                  </a:lnTo>
                  <a:lnTo>
                    <a:pt x="464" y="1254"/>
                  </a:lnTo>
                  <a:lnTo>
                    <a:pt x="450" y="1261"/>
                  </a:lnTo>
                  <a:lnTo>
                    <a:pt x="431" y="1261"/>
                  </a:lnTo>
                  <a:lnTo>
                    <a:pt x="423" y="1249"/>
                  </a:lnTo>
                  <a:lnTo>
                    <a:pt x="422" y="1238"/>
                  </a:lnTo>
                  <a:lnTo>
                    <a:pt x="427" y="1229"/>
                  </a:lnTo>
                  <a:lnTo>
                    <a:pt x="434" y="1222"/>
                  </a:lnTo>
                  <a:lnTo>
                    <a:pt x="443" y="1213"/>
                  </a:lnTo>
                  <a:lnTo>
                    <a:pt x="452" y="1205"/>
                  </a:lnTo>
                  <a:lnTo>
                    <a:pt x="457" y="1196"/>
                  </a:lnTo>
                  <a:lnTo>
                    <a:pt x="460" y="1183"/>
                  </a:lnTo>
                  <a:lnTo>
                    <a:pt x="478" y="1146"/>
                  </a:lnTo>
                  <a:lnTo>
                    <a:pt x="496" y="1109"/>
                  </a:lnTo>
                  <a:lnTo>
                    <a:pt x="515" y="1072"/>
                  </a:lnTo>
                  <a:lnTo>
                    <a:pt x="536" y="1037"/>
                  </a:lnTo>
                  <a:lnTo>
                    <a:pt x="557" y="1002"/>
                  </a:lnTo>
                  <a:lnTo>
                    <a:pt x="579" y="966"/>
                  </a:lnTo>
                  <a:lnTo>
                    <a:pt x="603" y="933"/>
                  </a:lnTo>
                  <a:lnTo>
                    <a:pt x="628" y="901"/>
                  </a:lnTo>
                  <a:lnTo>
                    <a:pt x="630" y="820"/>
                  </a:lnTo>
                  <a:lnTo>
                    <a:pt x="628" y="739"/>
                  </a:lnTo>
                  <a:lnTo>
                    <a:pt x="619" y="656"/>
                  </a:lnTo>
                  <a:lnTo>
                    <a:pt x="609" y="571"/>
                  </a:lnTo>
                  <a:lnTo>
                    <a:pt x="595" y="488"/>
                  </a:lnTo>
                  <a:lnTo>
                    <a:pt x="577" y="405"/>
                  </a:lnTo>
                  <a:lnTo>
                    <a:pt x="559" y="324"/>
                  </a:lnTo>
                  <a:lnTo>
                    <a:pt x="540" y="243"/>
                  </a:lnTo>
                  <a:lnTo>
                    <a:pt x="526" y="222"/>
                  </a:lnTo>
                  <a:lnTo>
                    <a:pt x="510" y="203"/>
                  </a:lnTo>
                  <a:lnTo>
                    <a:pt x="494" y="187"/>
                  </a:lnTo>
                  <a:lnTo>
                    <a:pt x="475" y="173"/>
                  </a:lnTo>
                  <a:lnTo>
                    <a:pt x="457" y="158"/>
                  </a:lnTo>
                  <a:lnTo>
                    <a:pt x="436" y="148"/>
                  </a:lnTo>
                  <a:lnTo>
                    <a:pt x="416" y="135"/>
                  </a:lnTo>
                  <a:lnTo>
                    <a:pt x="395" y="125"/>
                  </a:lnTo>
                  <a:lnTo>
                    <a:pt x="374" y="116"/>
                  </a:lnTo>
                  <a:lnTo>
                    <a:pt x="353" y="105"/>
                  </a:lnTo>
                  <a:lnTo>
                    <a:pt x="332" y="95"/>
                  </a:lnTo>
                  <a:lnTo>
                    <a:pt x="311" y="83"/>
                  </a:lnTo>
                  <a:lnTo>
                    <a:pt x="291" y="70"/>
                  </a:lnTo>
                  <a:lnTo>
                    <a:pt x="272" y="56"/>
                  </a:lnTo>
                  <a:lnTo>
                    <a:pt x="252" y="40"/>
                  </a:lnTo>
                  <a:lnTo>
                    <a:pt x="235" y="23"/>
                  </a:lnTo>
                  <a:lnTo>
                    <a:pt x="219" y="120"/>
                  </a:lnTo>
                  <a:lnTo>
                    <a:pt x="205" y="220"/>
                  </a:lnTo>
                  <a:lnTo>
                    <a:pt x="191" y="321"/>
                  </a:lnTo>
                  <a:lnTo>
                    <a:pt x="177" y="423"/>
                  </a:lnTo>
                  <a:lnTo>
                    <a:pt x="159" y="524"/>
                  </a:lnTo>
                  <a:lnTo>
                    <a:pt x="136" y="624"/>
                  </a:lnTo>
                  <a:lnTo>
                    <a:pt x="110" y="719"/>
                  </a:lnTo>
                  <a:lnTo>
                    <a:pt x="74" y="813"/>
                  </a:lnTo>
                  <a:lnTo>
                    <a:pt x="85" y="824"/>
                  </a:lnTo>
                  <a:lnTo>
                    <a:pt x="240" y="520"/>
                  </a:lnTo>
                  <a:lnTo>
                    <a:pt x="244" y="511"/>
                  </a:lnTo>
                  <a:lnTo>
                    <a:pt x="244" y="502"/>
                  </a:lnTo>
                  <a:lnTo>
                    <a:pt x="240" y="494"/>
                  </a:lnTo>
                  <a:lnTo>
                    <a:pt x="233" y="487"/>
                  </a:lnTo>
                  <a:lnTo>
                    <a:pt x="226" y="481"/>
                  </a:lnTo>
                  <a:lnTo>
                    <a:pt x="217" y="476"/>
                  </a:lnTo>
                  <a:lnTo>
                    <a:pt x="208" y="471"/>
                  </a:lnTo>
                  <a:lnTo>
                    <a:pt x="199" y="465"/>
                  </a:lnTo>
                  <a:lnTo>
                    <a:pt x="196" y="464"/>
                  </a:lnTo>
                  <a:lnTo>
                    <a:pt x="194" y="458"/>
                  </a:lnTo>
                  <a:lnTo>
                    <a:pt x="196" y="453"/>
                  </a:lnTo>
                  <a:lnTo>
                    <a:pt x="194" y="446"/>
                  </a:lnTo>
                  <a:lnTo>
                    <a:pt x="201" y="435"/>
                  </a:lnTo>
                  <a:lnTo>
                    <a:pt x="210" y="430"/>
                  </a:lnTo>
                  <a:lnTo>
                    <a:pt x="221" y="428"/>
                  </a:lnTo>
                  <a:lnTo>
                    <a:pt x="231" y="427"/>
                  </a:lnTo>
                  <a:lnTo>
                    <a:pt x="242" y="427"/>
                  </a:lnTo>
                  <a:lnTo>
                    <a:pt x="251" y="423"/>
                  </a:lnTo>
                  <a:lnTo>
                    <a:pt x="259" y="418"/>
                  </a:lnTo>
                  <a:lnTo>
                    <a:pt x="265" y="407"/>
                  </a:lnTo>
                  <a:lnTo>
                    <a:pt x="258" y="328"/>
                  </a:lnTo>
                  <a:lnTo>
                    <a:pt x="252" y="247"/>
                  </a:lnTo>
                  <a:lnTo>
                    <a:pt x="249" y="164"/>
                  </a:lnTo>
                  <a:lnTo>
                    <a:pt x="249" y="83"/>
                  </a:lnTo>
                  <a:lnTo>
                    <a:pt x="263" y="77"/>
                  </a:lnTo>
                  <a:lnTo>
                    <a:pt x="275" y="75"/>
                  </a:lnTo>
                  <a:lnTo>
                    <a:pt x="286" y="77"/>
                  </a:lnTo>
                  <a:lnTo>
                    <a:pt x="293" y="91"/>
                  </a:lnTo>
                  <a:lnTo>
                    <a:pt x="291" y="187"/>
                  </a:lnTo>
                  <a:lnTo>
                    <a:pt x="298" y="271"/>
                  </a:lnTo>
                  <a:lnTo>
                    <a:pt x="305" y="354"/>
                  </a:lnTo>
                  <a:lnTo>
                    <a:pt x="307" y="446"/>
                  </a:lnTo>
                  <a:lnTo>
                    <a:pt x="282" y="462"/>
                  </a:lnTo>
                  <a:lnTo>
                    <a:pt x="293" y="488"/>
                  </a:lnTo>
                  <a:lnTo>
                    <a:pt x="288" y="517"/>
                  </a:lnTo>
                  <a:lnTo>
                    <a:pt x="274" y="545"/>
                  </a:lnTo>
                  <a:lnTo>
                    <a:pt x="265" y="571"/>
                  </a:lnTo>
                  <a:lnTo>
                    <a:pt x="231" y="631"/>
                  </a:lnTo>
                  <a:lnTo>
                    <a:pt x="199" y="689"/>
                  </a:lnTo>
                  <a:lnTo>
                    <a:pt x="168" y="746"/>
                  </a:lnTo>
                  <a:lnTo>
                    <a:pt x="138" y="802"/>
                  </a:lnTo>
                  <a:lnTo>
                    <a:pt x="110" y="861"/>
                  </a:lnTo>
                  <a:lnTo>
                    <a:pt x="83" y="919"/>
                  </a:lnTo>
                  <a:lnTo>
                    <a:pt x="60" y="981"/>
                  </a:lnTo>
                  <a:lnTo>
                    <a:pt x="39" y="1046"/>
                  </a:lnTo>
                  <a:lnTo>
                    <a:pt x="25" y="1049"/>
                  </a:lnTo>
                  <a:lnTo>
                    <a:pt x="27" y="1018"/>
                  </a:lnTo>
                  <a:lnTo>
                    <a:pt x="32" y="988"/>
                  </a:lnTo>
                  <a:lnTo>
                    <a:pt x="41" y="959"/>
                  </a:lnTo>
                  <a:lnTo>
                    <a:pt x="50" y="931"/>
                  </a:lnTo>
                  <a:lnTo>
                    <a:pt x="60" y="905"/>
                  </a:lnTo>
                  <a:lnTo>
                    <a:pt x="69" y="878"/>
                  </a:lnTo>
                  <a:lnTo>
                    <a:pt x="74" y="852"/>
                  </a:lnTo>
                  <a:lnTo>
                    <a:pt x="78" y="824"/>
                  </a:lnTo>
                  <a:lnTo>
                    <a:pt x="64" y="834"/>
                  </a:lnTo>
                  <a:lnTo>
                    <a:pt x="53" y="852"/>
                  </a:lnTo>
                  <a:lnTo>
                    <a:pt x="42" y="873"/>
                  </a:lnTo>
                  <a:lnTo>
                    <a:pt x="28" y="892"/>
                  </a:lnTo>
                  <a:lnTo>
                    <a:pt x="14" y="892"/>
                  </a:lnTo>
                  <a:lnTo>
                    <a:pt x="34" y="816"/>
                  </a:lnTo>
                  <a:lnTo>
                    <a:pt x="55" y="739"/>
                  </a:lnTo>
                  <a:lnTo>
                    <a:pt x="76" y="658"/>
                  </a:lnTo>
                  <a:lnTo>
                    <a:pt x="95" y="577"/>
                  </a:lnTo>
                  <a:lnTo>
                    <a:pt x="117" y="494"/>
                  </a:lnTo>
                  <a:lnTo>
                    <a:pt x="134" y="412"/>
                  </a:lnTo>
                  <a:lnTo>
                    <a:pt x="148" y="330"/>
                  </a:lnTo>
                  <a:lnTo>
                    <a:pt x="161" y="250"/>
                  </a:lnTo>
                  <a:lnTo>
                    <a:pt x="147" y="247"/>
                  </a:lnTo>
                  <a:lnTo>
                    <a:pt x="134" y="240"/>
                  </a:lnTo>
                  <a:lnTo>
                    <a:pt x="122" y="232"/>
                  </a:lnTo>
                  <a:lnTo>
                    <a:pt x="110" y="229"/>
                  </a:lnTo>
                  <a:lnTo>
                    <a:pt x="111" y="247"/>
                  </a:lnTo>
                  <a:lnTo>
                    <a:pt x="102" y="261"/>
                  </a:lnTo>
                  <a:lnTo>
                    <a:pt x="90" y="271"/>
                  </a:lnTo>
                  <a:lnTo>
                    <a:pt x="76" y="280"/>
                  </a:lnTo>
                  <a:lnTo>
                    <a:pt x="64" y="289"/>
                  </a:lnTo>
                  <a:lnTo>
                    <a:pt x="58" y="300"/>
                  </a:lnTo>
                  <a:lnTo>
                    <a:pt x="60" y="312"/>
                  </a:lnTo>
                  <a:lnTo>
                    <a:pt x="74" y="328"/>
                  </a:lnTo>
                  <a:lnTo>
                    <a:pt x="74" y="381"/>
                  </a:lnTo>
                  <a:lnTo>
                    <a:pt x="76" y="432"/>
                  </a:lnTo>
                  <a:lnTo>
                    <a:pt x="76" y="483"/>
                  </a:lnTo>
                  <a:lnTo>
                    <a:pt x="74" y="532"/>
                  </a:lnTo>
                  <a:lnTo>
                    <a:pt x="71" y="582"/>
                  </a:lnTo>
                  <a:lnTo>
                    <a:pt x="64" y="628"/>
                  </a:lnTo>
                  <a:lnTo>
                    <a:pt x="53" y="675"/>
                  </a:lnTo>
                  <a:lnTo>
                    <a:pt x="35" y="719"/>
                  </a:lnTo>
                  <a:lnTo>
                    <a:pt x="27" y="665"/>
                  </a:lnTo>
                  <a:lnTo>
                    <a:pt x="25" y="608"/>
                  </a:lnTo>
                  <a:lnTo>
                    <a:pt x="27" y="552"/>
                  </a:lnTo>
                  <a:lnTo>
                    <a:pt x="28" y="495"/>
                  </a:lnTo>
                  <a:lnTo>
                    <a:pt x="30" y="439"/>
                  </a:lnTo>
                  <a:lnTo>
                    <a:pt x="28" y="382"/>
                  </a:lnTo>
                  <a:lnTo>
                    <a:pt x="18" y="328"/>
                  </a:lnTo>
                  <a:lnTo>
                    <a:pt x="0" y="275"/>
                  </a:lnTo>
                  <a:lnTo>
                    <a:pt x="5" y="262"/>
                  </a:lnTo>
                  <a:lnTo>
                    <a:pt x="13" y="255"/>
                  </a:lnTo>
                  <a:lnTo>
                    <a:pt x="21" y="252"/>
                  </a:lnTo>
                  <a:lnTo>
                    <a:pt x="30" y="248"/>
                  </a:lnTo>
                  <a:lnTo>
                    <a:pt x="41" y="247"/>
                  </a:lnTo>
                  <a:lnTo>
                    <a:pt x="50" y="243"/>
                  </a:lnTo>
                  <a:lnTo>
                    <a:pt x="58" y="236"/>
                  </a:lnTo>
                  <a:lnTo>
                    <a:pt x="64" y="225"/>
                  </a:lnTo>
                  <a:lnTo>
                    <a:pt x="69" y="204"/>
                  </a:lnTo>
                  <a:lnTo>
                    <a:pt x="65" y="183"/>
                  </a:lnTo>
                  <a:lnTo>
                    <a:pt x="57" y="160"/>
                  </a:lnTo>
                  <a:lnTo>
                    <a:pt x="50" y="137"/>
                  </a:lnTo>
                  <a:lnTo>
                    <a:pt x="46" y="118"/>
                  </a:lnTo>
                  <a:lnTo>
                    <a:pt x="50" y="98"/>
                  </a:lnTo>
                  <a:lnTo>
                    <a:pt x="64" y="84"/>
                  </a:lnTo>
                  <a:lnTo>
                    <a:pt x="94" y="72"/>
                  </a:lnTo>
                  <a:lnTo>
                    <a:pt x="102" y="72"/>
                  </a:lnTo>
                  <a:lnTo>
                    <a:pt x="115" y="72"/>
                  </a:lnTo>
                  <a:lnTo>
                    <a:pt x="122" y="75"/>
                  </a:lnTo>
                  <a:lnTo>
                    <a:pt x="124" y="88"/>
                  </a:lnTo>
                  <a:lnTo>
                    <a:pt x="115" y="104"/>
                  </a:lnTo>
                  <a:lnTo>
                    <a:pt x="104" y="120"/>
                  </a:lnTo>
                  <a:lnTo>
                    <a:pt x="99" y="135"/>
                  </a:lnTo>
                  <a:lnTo>
                    <a:pt x="110" y="155"/>
                  </a:lnTo>
                  <a:lnTo>
                    <a:pt x="122" y="167"/>
                  </a:lnTo>
                  <a:lnTo>
                    <a:pt x="136" y="180"/>
                  </a:lnTo>
                  <a:lnTo>
                    <a:pt x="148" y="192"/>
                  </a:lnTo>
                  <a:lnTo>
                    <a:pt x="161" y="204"/>
                  </a:lnTo>
                  <a:lnTo>
                    <a:pt x="191" y="19"/>
                  </a:lnTo>
                  <a:lnTo>
                    <a:pt x="212" y="8"/>
                  </a:lnTo>
                  <a:lnTo>
                    <a:pt x="231" y="1"/>
                  </a:lnTo>
                  <a:lnTo>
                    <a:pt x="252" y="0"/>
                  </a:lnTo>
                  <a:lnTo>
                    <a:pt x="272" y="1"/>
                  </a:lnTo>
                  <a:lnTo>
                    <a:pt x="291" y="7"/>
                  </a:lnTo>
                  <a:lnTo>
                    <a:pt x="311" y="14"/>
                  </a:lnTo>
                  <a:lnTo>
                    <a:pt x="330" y="23"/>
                  </a:lnTo>
                  <a:lnTo>
                    <a:pt x="349" y="35"/>
                  </a:lnTo>
                  <a:lnTo>
                    <a:pt x="369" y="47"/>
                  </a:lnTo>
                  <a:lnTo>
                    <a:pt x="388" y="60"/>
                  </a:lnTo>
                  <a:lnTo>
                    <a:pt x="408" y="72"/>
                  </a:lnTo>
                  <a:lnTo>
                    <a:pt x="427" y="84"/>
                  </a:lnTo>
                  <a:lnTo>
                    <a:pt x="448" y="95"/>
                  </a:lnTo>
                  <a:lnTo>
                    <a:pt x="468" y="104"/>
                  </a:lnTo>
                  <a:lnTo>
                    <a:pt x="489" y="111"/>
                  </a:lnTo>
                  <a:lnTo>
                    <a:pt x="51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60"/>
            <p:cNvSpPr>
              <a:spLocks/>
            </p:cNvSpPr>
            <p:nvPr/>
          </p:nvSpPr>
          <p:spPr bwMode="auto">
            <a:xfrm>
              <a:off x="4014" y="536"/>
              <a:ext cx="389" cy="383"/>
            </a:xfrm>
            <a:custGeom>
              <a:avLst/>
              <a:gdLst>
                <a:gd name="T0" fmla="*/ 900 w 951"/>
                <a:gd name="T1" fmla="*/ 132 h 933"/>
                <a:gd name="T2" fmla="*/ 843 w 951"/>
                <a:gd name="T3" fmla="*/ 250 h 933"/>
                <a:gd name="T4" fmla="*/ 880 w 951"/>
                <a:gd name="T5" fmla="*/ 291 h 933"/>
                <a:gd name="T6" fmla="*/ 834 w 951"/>
                <a:gd name="T7" fmla="*/ 340 h 933"/>
                <a:gd name="T8" fmla="*/ 818 w 951"/>
                <a:gd name="T9" fmla="*/ 426 h 933"/>
                <a:gd name="T10" fmla="*/ 875 w 951"/>
                <a:gd name="T11" fmla="*/ 599 h 933"/>
                <a:gd name="T12" fmla="*/ 873 w 951"/>
                <a:gd name="T13" fmla="*/ 665 h 933"/>
                <a:gd name="T14" fmla="*/ 778 w 951"/>
                <a:gd name="T15" fmla="*/ 448 h 933"/>
                <a:gd name="T16" fmla="*/ 788 w 951"/>
                <a:gd name="T17" fmla="*/ 324 h 933"/>
                <a:gd name="T18" fmla="*/ 833 w 951"/>
                <a:gd name="T19" fmla="*/ 299 h 933"/>
                <a:gd name="T20" fmla="*/ 808 w 951"/>
                <a:gd name="T21" fmla="*/ 201 h 933"/>
                <a:gd name="T22" fmla="*/ 866 w 951"/>
                <a:gd name="T23" fmla="*/ 111 h 933"/>
                <a:gd name="T24" fmla="*/ 764 w 951"/>
                <a:gd name="T25" fmla="*/ 181 h 933"/>
                <a:gd name="T26" fmla="*/ 686 w 951"/>
                <a:gd name="T27" fmla="*/ 412 h 933"/>
                <a:gd name="T28" fmla="*/ 649 w 951"/>
                <a:gd name="T29" fmla="*/ 666 h 933"/>
                <a:gd name="T30" fmla="*/ 668 w 951"/>
                <a:gd name="T31" fmla="*/ 725 h 933"/>
                <a:gd name="T32" fmla="*/ 594 w 951"/>
                <a:gd name="T33" fmla="*/ 668 h 933"/>
                <a:gd name="T34" fmla="*/ 501 w 951"/>
                <a:gd name="T35" fmla="*/ 647 h 933"/>
                <a:gd name="T36" fmla="*/ 404 w 951"/>
                <a:gd name="T37" fmla="*/ 633 h 933"/>
                <a:gd name="T38" fmla="*/ 407 w 951"/>
                <a:gd name="T39" fmla="*/ 772 h 933"/>
                <a:gd name="T40" fmla="*/ 432 w 951"/>
                <a:gd name="T41" fmla="*/ 887 h 933"/>
                <a:gd name="T42" fmla="*/ 545 w 951"/>
                <a:gd name="T43" fmla="*/ 889 h 933"/>
                <a:gd name="T44" fmla="*/ 653 w 951"/>
                <a:gd name="T45" fmla="*/ 894 h 933"/>
                <a:gd name="T46" fmla="*/ 753 w 951"/>
                <a:gd name="T47" fmla="*/ 892 h 933"/>
                <a:gd name="T48" fmla="*/ 790 w 951"/>
                <a:gd name="T49" fmla="*/ 799 h 933"/>
                <a:gd name="T50" fmla="*/ 811 w 951"/>
                <a:gd name="T51" fmla="*/ 832 h 933"/>
                <a:gd name="T52" fmla="*/ 737 w 951"/>
                <a:gd name="T53" fmla="*/ 933 h 933"/>
                <a:gd name="T54" fmla="*/ 626 w 951"/>
                <a:gd name="T55" fmla="*/ 928 h 933"/>
                <a:gd name="T56" fmla="*/ 476 w 951"/>
                <a:gd name="T57" fmla="*/ 922 h 933"/>
                <a:gd name="T58" fmla="*/ 365 w 951"/>
                <a:gd name="T59" fmla="*/ 836 h 933"/>
                <a:gd name="T60" fmla="*/ 332 w 951"/>
                <a:gd name="T61" fmla="*/ 758 h 933"/>
                <a:gd name="T62" fmla="*/ 286 w 951"/>
                <a:gd name="T63" fmla="*/ 721 h 933"/>
                <a:gd name="T64" fmla="*/ 205 w 951"/>
                <a:gd name="T65" fmla="*/ 788 h 933"/>
                <a:gd name="T66" fmla="*/ 146 w 951"/>
                <a:gd name="T67" fmla="*/ 786 h 933"/>
                <a:gd name="T68" fmla="*/ 201 w 951"/>
                <a:gd name="T69" fmla="*/ 746 h 933"/>
                <a:gd name="T70" fmla="*/ 166 w 951"/>
                <a:gd name="T71" fmla="*/ 426 h 933"/>
                <a:gd name="T72" fmla="*/ 109 w 951"/>
                <a:gd name="T73" fmla="*/ 418 h 933"/>
                <a:gd name="T74" fmla="*/ 109 w 951"/>
                <a:gd name="T75" fmla="*/ 478 h 933"/>
                <a:gd name="T76" fmla="*/ 185 w 951"/>
                <a:gd name="T77" fmla="*/ 532 h 933"/>
                <a:gd name="T78" fmla="*/ 155 w 951"/>
                <a:gd name="T79" fmla="*/ 652 h 933"/>
                <a:gd name="T80" fmla="*/ 74 w 951"/>
                <a:gd name="T81" fmla="*/ 760 h 933"/>
                <a:gd name="T82" fmla="*/ 16 w 951"/>
                <a:gd name="T83" fmla="*/ 709 h 933"/>
                <a:gd name="T84" fmla="*/ 11 w 951"/>
                <a:gd name="T85" fmla="*/ 642 h 933"/>
                <a:gd name="T86" fmla="*/ 30 w 951"/>
                <a:gd name="T87" fmla="*/ 658 h 933"/>
                <a:gd name="T88" fmla="*/ 94 w 951"/>
                <a:gd name="T89" fmla="*/ 681 h 933"/>
                <a:gd name="T90" fmla="*/ 146 w 951"/>
                <a:gd name="T91" fmla="*/ 561 h 933"/>
                <a:gd name="T92" fmla="*/ 108 w 951"/>
                <a:gd name="T93" fmla="*/ 509 h 933"/>
                <a:gd name="T94" fmla="*/ 48 w 951"/>
                <a:gd name="T95" fmla="*/ 518 h 933"/>
                <a:gd name="T96" fmla="*/ 4 w 951"/>
                <a:gd name="T97" fmla="*/ 518 h 933"/>
                <a:gd name="T98" fmla="*/ 25 w 951"/>
                <a:gd name="T99" fmla="*/ 497 h 933"/>
                <a:gd name="T100" fmla="*/ 60 w 951"/>
                <a:gd name="T101" fmla="*/ 474 h 933"/>
                <a:gd name="T102" fmla="*/ 101 w 951"/>
                <a:gd name="T103" fmla="*/ 391 h 933"/>
                <a:gd name="T104" fmla="*/ 187 w 951"/>
                <a:gd name="T105" fmla="*/ 400 h 933"/>
                <a:gd name="T106" fmla="*/ 231 w 951"/>
                <a:gd name="T107" fmla="*/ 451 h 933"/>
                <a:gd name="T108" fmla="*/ 272 w 951"/>
                <a:gd name="T109" fmla="*/ 499 h 933"/>
                <a:gd name="T110" fmla="*/ 365 w 951"/>
                <a:gd name="T111" fmla="*/ 587 h 933"/>
                <a:gd name="T112" fmla="*/ 467 w 951"/>
                <a:gd name="T113" fmla="*/ 605 h 933"/>
                <a:gd name="T114" fmla="*/ 536 w 951"/>
                <a:gd name="T115" fmla="*/ 621 h 933"/>
                <a:gd name="T116" fmla="*/ 617 w 951"/>
                <a:gd name="T117" fmla="*/ 446 h 933"/>
                <a:gd name="T118" fmla="*/ 670 w 951"/>
                <a:gd name="T119" fmla="*/ 215 h 933"/>
                <a:gd name="T120" fmla="*/ 850 w 951"/>
                <a:gd name="T121" fmla="*/ 42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1" h="933">
                  <a:moveTo>
                    <a:pt x="951" y="19"/>
                  </a:moveTo>
                  <a:lnTo>
                    <a:pt x="944" y="49"/>
                  </a:lnTo>
                  <a:lnTo>
                    <a:pt x="931" y="79"/>
                  </a:lnTo>
                  <a:lnTo>
                    <a:pt x="917" y="105"/>
                  </a:lnTo>
                  <a:lnTo>
                    <a:pt x="900" y="132"/>
                  </a:lnTo>
                  <a:lnTo>
                    <a:pt x="882" y="158"/>
                  </a:lnTo>
                  <a:lnTo>
                    <a:pt x="866" y="185"/>
                  </a:lnTo>
                  <a:lnTo>
                    <a:pt x="850" y="213"/>
                  </a:lnTo>
                  <a:lnTo>
                    <a:pt x="838" y="241"/>
                  </a:lnTo>
                  <a:lnTo>
                    <a:pt x="843" y="250"/>
                  </a:lnTo>
                  <a:lnTo>
                    <a:pt x="852" y="259"/>
                  </a:lnTo>
                  <a:lnTo>
                    <a:pt x="859" y="266"/>
                  </a:lnTo>
                  <a:lnTo>
                    <a:pt x="868" y="273"/>
                  </a:lnTo>
                  <a:lnTo>
                    <a:pt x="875" y="282"/>
                  </a:lnTo>
                  <a:lnTo>
                    <a:pt x="880" y="291"/>
                  </a:lnTo>
                  <a:lnTo>
                    <a:pt x="884" y="301"/>
                  </a:lnTo>
                  <a:lnTo>
                    <a:pt x="882" y="314"/>
                  </a:lnTo>
                  <a:lnTo>
                    <a:pt x="864" y="319"/>
                  </a:lnTo>
                  <a:lnTo>
                    <a:pt x="848" y="329"/>
                  </a:lnTo>
                  <a:lnTo>
                    <a:pt x="834" y="340"/>
                  </a:lnTo>
                  <a:lnTo>
                    <a:pt x="824" y="354"/>
                  </a:lnTo>
                  <a:lnTo>
                    <a:pt x="815" y="370"/>
                  </a:lnTo>
                  <a:lnTo>
                    <a:pt x="811" y="388"/>
                  </a:lnTo>
                  <a:lnTo>
                    <a:pt x="811" y="407"/>
                  </a:lnTo>
                  <a:lnTo>
                    <a:pt x="818" y="426"/>
                  </a:lnTo>
                  <a:lnTo>
                    <a:pt x="824" y="462"/>
                  </a:lnTo>
                  <a:lnTo>
                    <a:pt x="833" y="497"/>
                  </a:lnTo>
                  <a:lnTo>
                    <a:pt x="845" y="532"/>
                  </a:lnTo>
                  <a:lnTo>
                    <a:pt x="859" y="566"/>
                  </a:lnTo>
                  <a:lnTo>
                    <a:pt x="875" y="599"/>
                  </a:lnTo>
                  <a:lnTo>
                    <a:pt x="892" y="633"/>
                  </a:lnTo>
                  <a:lnTo>
                    <a:pt x="910" y="665"/>
                  </a:lnTo>
                  <a:lnTo>
                    <a:pt x="926" y="696"/>
                  </a:lnTo>
                  <a:lnTo>
                    <a:pt x="910" y="700"/>
                  </a:lnTo>
                  <a:lnTo>
                    <a:pt x="873" y="665"/>
                  </a:lnTo>
                  <a:lnTo>
                    <a:pt x="841" y="628"/>
                  </a:lnTo>
                  <a:lnTo>
                    <a:pt x="818" y="587"/>
                  </a:lnTo>
                  <a:lnTo>
                    <a:pt x="801" y="543"/>
                  </a:lnTo>
                  <a:lnTo>
                    <a:pt x="787" y="495"/>
                  </a:lnTo>
                  <a:lnTo>
                    <a:pt x="778" y="448"/>
                  </a:lnTo>
                  <a:lnTo>
                    <a:pt x="773" y="398"/>
                  </a:lnTo>
                  <a:lnTo>
                    <a:pt x="769" y="349"/>
                  </a:lnTo>
                  <a:lnTo>
                    <a:pt x="774" y="340"/>
                  </a:lnTo>
                  <a:lnTo>
                    <a:pt x="780" y="331"/>
                  </a:lnTo>
                  <a:lnTo>
                    <a:pt x="788" y="324"/>
                  </a:lnTo>
                  <a:lnTo>
                    <a:pt x="795" y="317"/>
                  </a:lnTo>
                  <a:lnTo>
                    <a:pt x="804" y="312"/>
                  </a:lnTo>
                  <a:lnTo>
                    <a:pt x="813" y="307"/>
                  </a:lnTo>
                  <a:lnTo>
                    <a:pt x="822" y="303"/>
                  </a:lnTo>
                  <a:lnTo>
                    <a:pt x="833" y="299"/>
                  </a:lnTo>
                  <a:lnTo>
                    <a:pt x="804" y="285"/>
                  </a:lnTo>
                  <a:lnTo>
                    <a:pt x="792" y="266"/>
                  </a:lnTo>
                  <a:lnTo>
                    <a:pt x="788" y="247"/>
                  </a:lnTo>
                  <a:lnTo>
                    <a:pt x="795" y="224"/>
                  </a:lnTo>
                  <a:lnTo>
                    <a:pt x="808" y="201"/>
                  </a:lnTo>
                  <a:lnTo>
                    <a:pt x="822" y="178"/>
                  </a:lnTo>
                  <a:lnTo>
                    <a:pt x="836" y="155"/>
                  </a:lnTo>
                  <a:lnTo>
                    <a:pt x="847" y="135"/>
                  </a:lnTo>
                  <a:lnTo>
                    <a:pt x="855" y="123"/>
                  </a:lnTo>
                  <a:lnTo>
                    <a:pt x="866" y="111"/>
                  </a:lnTo>
                  <a:lnTo>
                    <a:pt x="873" y="97"/>
                  </a:lnTo>
                  <a:lnTo>
                    <a:pt x="871" y="82"/>
                  </a:lnTo>
                  <a:lnTo>
                    <a:pt x="825" y="109"/>
                  </a:lnTo>
                  <a:lnTo>
                    <a:pt x="790" y="142"/>
                  </a:lnTo>
                  <a:lnTo>
                    <a:pt x="764" y="181"/>
                  </a:lnTo>
                  <a:lnTo>
                    <a:pt x="744" y="225"/>
                  </a:lnTo>
                  <a:lnTo>
                    <a:pt x="730" y="273"/>
                  </a:lnTo>
                  <a:lnTo>
                    <a:pt x="716" y="321"/>
                  </a:lnTo>
                  <a:lnTo>
                    <a:pt x="702" y="366"/>
                  </a:lnTo>
                  <a:lnTo>
                    <a:pt x="686" y="412"/>
                  </a:lnTo>
                  <a:lnTo>
                    <a:pt x="591" y="626"/>
                  </a:lnTo>
                  <a:lnTo>
                    <a:pt x="605" y="633"/>
                  </a:lnTo>
                  <a:lnTo>
                    <a:pt x="621" y="643"/>
                  </a:lnTo>
                  <a:lnTo>
                    <a:pt x="635" y="654"/>
                  </a:lnTo>
                  <a:lnTo>
                    <a:pt x="649" y="666"/>
                  </a:lnTo>
                  <a:lnTo>
                    <a:pt x="661" y="681"/>
                  </a:lnTo>
                  <a:lnTo>
                    <a:pt x="672" y="695"/>
                  </a:lnTo>
                  <a:lnTo>
                    <a:pt x="681" y="707"/>
                  </a:lnTo>
                  <a:lnTo>
                    <a:pt x="686" y="721"/>
                  </a:lnTo>
                  <a:lnTo>
                    <a:pt x="668" y="725"/>
                  </a:lnTo>
                  <a:lnTo>
                    <a:pt x="654" y="721"/>
                  </a:lnTo>
                  <a:lnTo>
                    <a:pt x="640" y="709"/>
                  </a:lnTo>
                  <a:lnTo>
                    <a:pt x="626" y="695"/>
                  </a:lnTo>
                  <a:lnTo>
                    <a:pt x="610" y="681"/>
                  </a:lnTo>
                  <a:lnTo>
                    <a:pt x="594" y="668"/>
                  </a:lnTo>
                  <a:lnTo>
                    <a:pt x="577" y="663"/>
                  </a:lnTo>
                  <a:lnTo>
                    <a:pt x="556" y="666"/>
                  </a:lnTo>
                  <a:lnTo>
                    <a:pt x="540" y="658"/>
                  </a:lnTo>
                  <a:lnTo>
                    <a:pt x="520" y="651"/>
                  </a:lnTo>
                  <a:lnTo>
                    <a:pt x="501" y="647"/>
                  </a:lnTo>
                  <a:lnTo>
                    <a:pt x="482" y="643"/>
                  </a:lnTo>
                  <a:lnTo>
                    <a:pt x="462" y="642"/>
                  </a:lnTo>
                  <a:lnTo>
                    <a:pt x="441" y="640"/>
                  </a:lnTo>
                  <a:lnTo>
                    <a:pt x="422" y="638"/>
                  </a:lnTo>
                  <a:lnTo>
                    <a:pt x="404" y="633"/>
                  </a:lnTo>
                  <a:lnTo>
                    <a:pt x="399" y="658"/>
                  </a:lnTo>
                  <a:lnTo>
                    <a:pt x="402" y="684"/>
                  </a:lnTo>
                  <a:lnTo>
                    <a:pt x="406" y="714"/>
                  </a:lnTo>
                  <a:lnTo>
                    <a:pt x="404" y="741"/>
                  </a:lnTo>
                  <a:lnTo>
                    <a:pt x="407" y="772"/>
                  </a:lnTo>
                  <a:lnTo>
                    <a:pt x="406" y="808"/>
                  </a:lnTo>
                  <a:lnTo>
                    <a:pt x="399" y="845"/>
                  </a:lnTo>
                  <a:lnTo>
                    <a:pt x="395" y="878"/>
                  </a:lnTo>
                  <a:lnTo>
                    <a:pt x="409" y="889"/>
                  </a:lnTo>
                  <a:lnTo>
                    <a:pt x="432" y="887"/>
                  </a:lnTo>
                  <a:lnTo>
                    <a:pt x="455" y="887"/>
                  </a:lnTo>
                  <a:lnTo>
                    <a:pt x="478" y="887"/>
                  </a:lnTo>
                  <a:lnTo>
                    <a:pt x="501" y="887"/>
                  </a:lnTo>
                  <a:lnTo>
                    <a:pt x="524" y="887"/>
                  </a:lnTo>
                  <a:lnTo>
                    <a:pt x="545" y="889"/>
                  </a:lnTo>
                  <a:lnTo>
                    <a:pt x="568" y="889"/>
                  </a:lnTo>
                  <a:lnTo>
                    <a:pt x="589" y="890"/>
                  </a:lnTo>
                  <a:lnTo>
                    <a:pt x="610" y="892"/>
                  </a:lnTo>
                  <a:lnTo>
                    <a:pt x="631" y="892"/>
                  </a:lnTo>
                  <a:lnTo>
                    <a:pt x="653" y="894"/>
                  </a:lnTo>
                  <a:lnTo>
                    <a:pt x="674" y="894"/>
                  </a:lnTo>
                  <a:lnTo>
                    <a:pt x="693" y="894"/>
                  </a:lnTo>
                  <a:lnTo>
                    <a:pt x="714" y="894"/>
                  </a:lnTo>
                  <a:lnTo>
                    <a:pt x="734" y="894"/>
                  </a:lnTo>
                  <a:lnTo>
                    <a:pt x="753" y="892"/>
                  </a:lnTo>
                  <a:lnTo>
                    <a:pt x="758" y="873"/>
                  </a:lnTo>
                  <a:lnTo>
                    <a:pt x="765" y="853"/>
                  </a:lnTo>
                  <a:lnTo>
                    <a:pt x="773" y="834"/>
                  </a:lnTo>
                  <a:lnTo>
                    <a:pt x="781" y="816"/>
                  </a:lnTo>
                  <a:lnTo>
                    <a:pt x="790" y="799"/>
                  </a:lnTo>
                  <a:lnTo>
                    <a:pt x="801" y="781"/>
                  </a:lnTo>
                  <a:lnTo>
                    <a:pt x="811" y="763"/>
                  </a:lnTo>
                  <a:lnTo>
                    <a:pt x="822" y="746"/>
                  </a:lnTo>
                  <a:lnTo>
                    <a:pt x="820" y="788"/>
                  </a:lnTo>
                  <a:lnTo>
                    <a:pt x="811" y="832"/>
                  </a:lnTo>
                  <a:lnTo>
                    <a:pt x="801" y="876"/>
                  </a:lnTo>
                  <a:lnTo>
                    <a:pt x="799" y="922"/>
                  </a:lnTo>
                  <a:lnTo>
                    <a:pt x="780" y="928"/>
                  </a:lnTo>
                  <a:lnTo>
                    <a:pt x="758" y="931"/>
                  </a:lnTo>
                  <a:lnTo>
                    <a:pt x="737" y="933"/>
                  </a:lnTo>
                  <a:lnTo>
                    <a:pt x="716" y="933"/>
                  </a:lnTo>
                  <a:lnTo>
                    <a:pt x="693" y="933"/>
                  </a:lnTo>
                  <a:lnTo>
                    <a:pt x="670" y="931"/>
                  </a:lnTo>
                  <a:lnTo>
                    <a:pt x="649" y="929"/>
                  </a:lnTo>
                  <a:lnTo>
                    <a:pt x="626" y="928"/>
                  </a:lnTo>
                  <a:lnTo>
                    <a:pt x="600" y="924"/>
                  </a:lnTo>
                  <a:lnTo>
                    <a:pt x="571" y="922"/>
                  </a:lnTo>
                  <a:lnTo>
                    <a:pt x="540" y="922"/>
                  </a:lnTo>
                  <a:lnTo>
                    <a:pt x="508" y="922"/>
                  </a:lnTo>
                  <a:lnTo>
                    <a:pt x="476" y="922"/>
                  </a:lnTo>
                  <a:lnTo>
                    <a:pt x="443" y="920"/>
                  </a:lnTo>
                  <a:lnTo>
                    <a:pt x="411" y="920"/>
                  </a:lnTo>
                  <a:lnTo>
                    <a:pt x="381" y="917"/>
                  </a:lnTo>
                  <a:lnTo>
                    <a:pt x="367" y="878"/>
                  </a:lnTo>
                  <a:lnTo>
                    <a:pt x="365" y="836"/>
                  </a:lnTo>
                  <a:lnTo>
                    <a:pt x="365" y="792"/>
                  </a:lnTo>
                  <a:lnTo>
                    <a:pt x="360" y="749"/>
                  </a:lnTo>
                  <a:lnTo>
                    <a:pt x="353" y="758"/>
                  </a:lnTo>
                  <a:lnTo>
                    <a:pt x="342" y="762"/>
                  </a:lnTo>
                  <a:lnTo>
                    <a:pt x="332" y="758"/>
                  </a:lnTo>
                  <a:lnTo>
                    <a:pt x="321" y="749"/>
                  </a:lnTo>
                  <a:lnTo>
                    <a:pt x="314" y="741"/>
                  </a:lnTo>
                  <a:lnTo>
                    <a:pt x="309" y="728"/>
                  </a:lnTo>
                  <a:lnTo>
                    <a:pt x="300" y="721"/>
                  </a:lnTo>
                  <a:lnTo>
                    <a:pt x="286" y="721"/>
                  </a:lnTo>
                  <a:lnTo>
                    <a:pt x="275" y="742"/>
                  </a:lnTo>
                  <a:lnTo>
                    <a:pt x="261" y="758"/>
                  </a:lnTo>
                  <a:lnTo>
                    <a:pt x="243" y="771"/>
                  </a:lnTo>
                  <a:lnTo>
                    <a:pt x="224" y="781"/>
                  </a:lnTo>
                  <a:lnTo>
                    <a:pt x="205" y="788"/>
                  </a:lnTo>
                  <a:lnTo>
                    <a:pt x="183" y="793"/>
                  </a:lnTo>
                  <a:lnTo>
                    <a:pt x="164" y="801"/>
                  </a:lnTo>
                  <a:lnTo>
                    <a:pt x="145" y="809"/>
                  </a:lnTo>
                  <a:lnTo>
                    <a:pt x="139" y="797"/>
                  </a:lnTo>
                  <a:lnTo>
                    <a:pt x="146" y="786"/>
                  </a:lnTo>
                  <a:lnTo>
                    <a:pt x="159" y="778"/>
                  </a:lnTo>
                  <a:lnTo>
                    <a:pt x="169" y="771"/>
                  </a:lnTo>
                  <a:lnTo>
                    <a:pt x="180" y="763"/>
                  </a:lnTo>
                  <a:lnTo>
                    <a:pt x="191" y="755"/>
                  </a:lnTo>
                  <a:lnTo>
                    <a:pt x="201" y="746"/>
                  </a:lnTo>
                  <a:lnTo>
                    <a:pt x="208" y="735"/>
                  </a:lnTo>
                  <a:lnTo>
                    <a:pt x="194" y="448"/>
                  </a:lnTo>
                  <a:lnTo>
                    <a:pt x="185" y="437"/>
                  </a:lnTo>
                  <a:lnTo>
                    <a:pt x="176" y="430"/>
                  </a:lnTo>
                  <a:lnTo>
                    <a:pt x="166" y="426"/>
                  </a:lnTo>
                  <a:lnTo>
                    <a:pt x="155" y="423"/>
                  </a:lnTo>
                  <a:lnTo>
                    <a:pt x="143" y="423"/>
                  </a:lnTo>
                  <a:lnTo>
                    <a:pt x="132" y="421"/>
                  </a:lnTo>
                  <a:lnTo>
                    <a:pt x="120" y="419"/>
                  </a:lnTo>
                  <a:lnTo>
                    <a:pt x="109" y="418"/>
                  </a:lnTo>
                  <a:lnTo>
                    <a:pt x="99" y="426"/>
                  </a:lnTo>
                  <a:lnTo>
                    <a:pt x="92" y="439"/>
                  </a:lnTo>
                  <a:lnTo>
                    <a:pt x="90" y="455"/>
                  </a:lnTo>
                  <a:lnTo>
                    <a:pt x="90" y="471"/>
                  </a:lnTo>
                  <a:lnTo>
                    <a:pt x="109" y="478"/>
                  </a:lnTo>
                  <a:lnTo>
                    <a:pt x="127" y="485"/>
                  </a:lnTo>
                  <a:lnTo>
                    <a:pt x="146" y="494"/>
                  </a:lnTo>
                  <a:lnTo>
                    <a:pt x="162" y="502"/>
                  </a:lnTo>
                  <a:lnTo>
                    <a:pt x="176" y="516"/>
                  </a:lnTo>
                  <a:lnTo>
                    <a:pt x="185" y="532"/>
                  </a:lnTo>
                  <a:lnTo>
                    <a:pt x="187" y="552"/>
                  </a:lnTo>
                  <a:lnTo>
                    <a:pt x="183" y="576"/>
                  </a:lnTo>
                  <a:lnTo>
                    <a:pt x="176" y="603"/>
                  </a:lnTo>
                  <a:lnTo>
                    <a:pt x="168" y="628"/>
                  </a:lnTo>
                  <a:lnTo>
                    <a:pt x="155" y="652"/>
                  </a:lnTo>
                  <a:lnTo>
                    <a:pt x="141" y="675"/>
                  </a:lnTo>
                  <a:lnTo>
                    <a:pt x="125" y="698"/>
                  </a:lnTo>
                  <a:lnTo>
                    <a:pt x="109" y="719"/>
                  </a:lnTo>
                  <a:lnTo>
                    <a:pt x="92" y="741"/>
                  </a:lnTo>
                  <a:lnTo>
                    <a:pt x="74" y="760"/>
                  </a:lnTo>
                  <a:lnTo>
                    <a:pt x="58" y="755"/>
                  </a:lnTo>
                  <a:lnTo>
                    <a:pt x="44" y="748"/>
                  </a:lnTo>
                  <a:lnTo>
                    <a:pt x="34" y="737"/>
                  </a:lnTo>
                  <a:lnTo>
                    <a:pt x="23" y="723"/>
                  </a:lnTo>
                  <a:lnTo>
                    <a:pt x="16" y="709"/>
                  </a:lnTo>
                  <a:lnTo>
                    <a:pt x="9" y="693"/>
                  </a:lnTo>
                  <a:lnTo>
                    <a:pt x="5" y="677"/>
                  </a:lnTo>
                  <a:lnTo>
                    <a:pt x="2" y="661"/>
                  </a:lnTo>
                  <a:lnTo>
                    <a:pt x="5" y="651"/>
                  </a:lnTo>
                  <a:lnTo>
                    <a:pt x="11" y="642"/>
                  </a:lnTo>
                  <a:lnTo>
                    <a:pt x="18" y="633"/>
                  </a:lnTo>
                  <a:lnTo>
                    <a:pt x="27" y="626"/>
                  </a:lnTo>
                  <a:lnTo>
                    <a:pt x="41" y="626"/>
                  </a:lnTo>
                  <a:lnTo>
                    <a:pt x="34" y="642"/>
                  </a:lnTo>
                  <a:lnTo>
                    <a:pt x="30" y="658"/>
                  </a:lnTo>
                  <a:lnTo>
                    <a:pt x="32" y="677"/>
                  </a:lnTo>
                  <a:lnTo>
                    <a:pt x="35" y="696"/>
                  </a:lnTo>
                  <a:lnTo>
                    <a:pt x="56" y="716"/>
                  </a:lnTo>
                  <a:lnTo>
                    <a:pt x="76" y="698"/>
                  </a:lnTo>
                  <a:lnTo>
                    <a:pt x="94" y="681"/>
                  </a:lnTo>
                  <a:lnTo>
                    <a:pt x="109" y="659"/>
                  </a:lnTo>
                  <a:lnTo>
                    <a:pt x="124" y="636"/>
                  </a:lnTo>
                  <a:lnTo>
                    <a:pt x="134" y="613"/>
                  </a:lnTo>
                  <a:lnTo>
                    <a:pt x="141" y="587"/>
                  </a:lnTo>
                  <a:lnTo>
                    <a:pt x="146" y="561"/>
                  </a:lnTo>
                  <a:lnTo>
                    <a:pt x="148" y="534"/>
                  </a:lnTo>
                  <a:lnTo>
                    <a:pt x="139" y="525"/>
                  </a:lnTo>
                  <a:lnTo>
                    <a:pt x="131" y="518"/>
                  </a:lnTo>
                  <a:lnTo>
                    <a:pt x="120" y="513"/>
                  </a:lnTo>
                  <a:lnTo>
                    <a:pt x="108" y="509"/>
                  </a:lnTo>
                  <a:lnTo>
                    <a:pt x="95" y="509"/>
                  </a:lnTo>
                  <a:lnTo>
                    <a:pt x="83" y="509"/>
                  </a:lnTo>
                  <a:lnTo>
                    <a:pt x="72" y="511"/>
                  </a:lnTo>
                  <a:lnTo>
                    <a:pt x="60" y="513"/>
                  </a:lnTo>
                  <a:lnTo>
                    <a:pt x="48" y="518"/>
                  </a:lnTo>
                  <a:lnTo>
                    <a:pt x="37" y="525"/>
                  </a:lnTo>
                  <a:lnTo>
                    <a:pt x="25" y="531"/>
                  </a:lnTo>
                  <a:lnTo>
                    <a:pt x="11" y="527"/>
                  </a:lnTo>
                  <a:lnTo>
                    <a:pt x="7" y="522"/>
                  </a:lnTo>
                  <a:lnTo>
                    <a:pt x="4" y="518"/>
                  </a:lnTo>
                  <a:lnTo>
                    <a:pt x="0" y="511"/>
                  </a:lnTo>
                  <a:lnTo>
                    <a:pt x="2" y="504"/>
                  </a:lnTo>
                  <a:lnTo>
                    <a:pt x="9" y="502"/>
                  </a:lnTo>
                  <a:lnTo>
                    <a:pt x="18" y="501"/>
                  </a:lnTo>
                  <a:lnTo>
                    <a:pt x="25" y="497"/>
                  </a:lnTo>
                  <a:lnTo>
                    <a:pt x="34" y="494"/>
                  </a:lnTo>
                  <a:lnTo>
                    <a:pt x="41" y="490"/>
                  </a:lnTo>
                  <a:lnTo>
                    <a:pt x="48" y="486"/>
                  </a:lnTo>
                  <a:lnTo>
                    <a:pt x="53" y="481"/>
                  </a:lnTo>
                  <a:lnTo>
                    <a:pt x="60" y="474"/>
                  </a:lnTo>
                  <a:lnTo>
                    <a:pt x="60" y="451"/>
                  </a:lnTo>
                  <a:lnTo>
                    <a:pt x="65" y="428"/>
                  </a:lnTo>
                  <a:lnTo>
                    <a:pt x="74" y="407"/>
                  </a:lnTo>
                  <a:lnTo>
                    <a:pt x="85" y="388"/>
                  </a:lnTo>
                  <a:lnTo>
                    <a:pt x="101" y="391"/>
                  </a:lnTo>
                  <a:lnTo>
                    <a:pt x="116" y="393"/>
                  </a:lnTo>
                  <a:lnTo>
                    <a:pt x="134" y="393"/>
                  </a:lnTo>
                  <a:lnTo>
                    <a:pt x="152" y="395"/>
                  </a:lnTo>
                  <a:lnTo>
                    <a:pt x="171" y="396"/>
                  </a:lnTo>
                  <a:lnTo>
                    <a:pt x="187" y="400"/>
                  </a:lnTo>
                  <a:lnTo>
                    <a:pt x="205" y="407"/>
                  </a:lnTo>
                  <a:lnTo>
                    <a:pt x="219" y="418"/>
                  </a:lnTo>
                  <a:lnTo>
                    <a:pt x="219" y="432"/>
                  </a:lnTo>
                  <a:lnTo>
                    <a:pt x="222" y="442"/>
                  </a:lnTo>
                  <a:lnTo>
                    <a:pt x="231" y="451"/>
                  </a:lnTo>
                  <a:lnTo>
                    <a:pt x="242" y="460"/>
                  </a:lnTo>
                  <a:lnTo>
                    <a:pt x="252" y="467"/>
                  </a:lnTo>
                  <a:lnTo>
                    <a:pt x="263" y="476"/>
                  </a:lnTo>
                  <a:lnTo>
                    <a:pt x="270" y="486"/>
                  </a:lnTo>
                  <a:lnTo>
                    <a:pt x="272" y="499"/>
                  </a:lnTo>
                  <a:lnTo>
                    <a:pt x="295" y="511"/>
                  </a:lnTo>
                  <a:lnTo>
                    <a:pt x="314" y="529"/>
                  </a:lnTo>
                  <a:lnTo>
                    <a:pt x="332" y="550"/>
                  </a:lnTo>
                  <a:lnTo>
                    <a:pt x="347" y="569"/>
                  </a:lnTo>
                  <a:lnTo>
                    <a:pt x="365" y="587"/>
                  </a:lnTo>
                  <a:lnTo>
                    <a:pt x="385" y="599"/>
                  </a:lnTo>
                  <a:lnTo>
                    <a:pt x="409" y="605"/>
                  </a:lnTo>
                  <a:lnTo>
                    <a:pt x="439" y="601"/>
                  </a:lnTo>
                  <a:lnTo>
                    <a:pt x="453" y="601"/>
                  </a:lnTo>
                  <a:lnTo>
                    <a:pt x="467" y="605"/>
                  </a:lnTo>
                  <a:lnTo>
                    <a:pt x="482" y="608"/>
                  </a:lnTo>
                  <a:lnTo>
                    <a:pt x="494" y="612"/>
                  </a:lnTo>
                  <a:lnTo>
                    <a:pt x="508" y="615"/>
                  </a:lnTo>
                  <a:lnTo>
                    <a:pt x="522" y="619"/>
                  </a:lnTo>
                  <a:lnTo>
                    <a:pt x="536" y="621"/>
                  </a:lnTo>
                  <a:lnTo>
                    <a:pt x="552" y="619"/>
                  </a:lnTo>
                  <a:lnTo>
                    <a:pt x="573" y="575"/>
                  </a:lnTo>
                  <a:lnTo>
                    <a:pt x="591" y="531"/>
                  </a:lnTo>
                  <a:lnTo>
                    <a:pt x="605" y="488"/>
                  </a:lnTo>
                  <a:lnTo>
                    <a:pt x="617" y="446"/>
                  </a:lnTo>
                  <a:lnTo>
                    <a:pt x="628" y="402"/>
                  </a:lnTo>
                  <a:lnTo>
                    <a:pt x="639" y="358"/>
                  </a:lnTo>
                  <a:lnTo>
                    <a:pt x="649" y="314"/>
                  </a:lnTo>
                  <a:lnTo>
                    <a:pt x="661" y="266"/>
                  </a:lnTo>
                  <a:lnTo>
                    <a:pt x="670" y="215"/>
                  </a:lnTo>
                  <a:lnTo>
                    <a:pt x="690" y="171"/>
                  </a:lnTo>
                  <a:lnTo>
                    <a:pt x="721" y="132"/>
                  </a:lnTo>
                  <a:lnTo>
                    <a:pt x="760" y="97"/>
                  </a:lnTo>
                  <a:lnTo>
                    <a:pt x="803" y="67"/>
                  </a:lnTo>
                  <a:lnTo>
                    <a:pt x="850" y="42"/>
                  </a:lnTo>
                  <a:lnTo>
                    <a:pt x="896" y="19"/>
                  </a:lnTo>
                  <a:lnTo>
                    <a:pt x="942" y="0"/>
                  </a:lnTo>
                  <a:lnTo>
                    <a:pt x="95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61"/>
            <p:cNvSpPr>
              <a:spLocks/>
            </p:cNvSpPr>
            <p:nvPr/>
          </p:nvSpPr>
          <p:spPr bwMode="auto">
            <a:xfrm>
              <a:off x="4110" y="747"/>
              <a:ext cx="50" cy="88"/>
            </a:xfrm>
            <a:custGeom>
              <a:avLst/>
              <a:gdLst>
                <a:gd name="T0" fmla="*/ 85 w 120"/>
                <a:gd name="T1" fmla="*/ 74 h 217"/>
                <a:gd name="T2" fmla="*/ 104 w 120"/>
                <a:gd name="T3" fmla="*/ 106 h 217"/>
                <a:gd name="T4" fmla="*/ 117 w 120"/>
                <a:gd name="T5" fmla="*/ 143 h 217"/>
                <a:gd name="T6" fmla="*/ 120 w 120"/>
                <a:gd name="T7" fmla="*/ 180 h 217"/>
                <a:gd name="T8" fmla="*/ 120 w 120"/>
                <a:gd name="T9" fmla="*/ 217 h 217"/>
                <a:gd name="T10" fmla="*/ 111 w 120"/>
                <a:gd name="T11" fmla="*/ 205 h 217"/>
                <a:gd name="T12" fmla="*/ 101 w 120"/>
                <a:gd name="T13" fmla="*/ 190 h 217"/>
                <a:gd name="T14" fmla="*/ 90 w 120"/>
                <a:gd name="T15" fmla="*/ 178 h 217"/>
                <a:gd name="T16" fmla="*/ 76 w 120"/>
                <a:gd name="T17" fmla="*/ 164 h 217"/>
                <a:gd name="T18" fmla="*/ 62 w 120"/>
                <a:gd name="T19" fmla="*/ 153 h 217"/>
                <a:gd name="T20" fmla="*/ 46 w 120"/>
                <a:gd name="T21" fmla="*/ 145 h 217"/>
                <a:gd name="T22" fmla="*/ 29 w 120"/>
                <a:gd name="T23" fmla="*/ 139 h 217"/>
                <a:gd name="T24" fmla="*/ 11 w 120"/>
                <a:gd name="T25" fmla="*/ 138 h 217"/>
                <a:gd name="T26" fmla="*/ 0 w 120"/>
                <a:gd name="T27" fmla="*/ 0 h 217"/>
                <a:gd name="T28" fmla="*/ 14 w 120"/>
                <a:gd name="T29" fmla="*/ 7 h 217"/>
                <a:gd name="T30" fmla="*/ 27 w 120"/>
                <a:gd name="T31" fmla="*/ 16 h 217"/>
                <a:gd name="T32" fmla="*/ 36 w 120"/>
                <a:gd name="T33" fmla="*/ 25 h 217"/>
                <a:gd name="T34" fmla="*/ 43 w 120"/>
                <a:gd name="T35" fmla="*/ 33 h 217"/>
                <a:gd name="T36" fmla="*/ 50 w 120"/>
                <a:gd name="T37" fmla="*/ 44 h 217"/>
                <a:gd name="T38" fmla="*/ 59 w 120"/>
                <a:gd name="T39" fmla="*/ 55 h 217"/>
                <a:gd name="T40" fmla="*/ 71 w 120"/>
                <a:gd name="T41" fmla="*/ 65 h 217"/>
                <a:gd name="T42" fmla="*/ 85 w 120"/>
                <a:gd name="T43" fmla="*/ 7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20" h="217">
                  <a:moveTo>
                    <a:pt x="85" y="74"/>
                  </a:moveTo>
                  <a:lnTo>
                    <a:pt x="104" y="106"/>
                  </a:lnTo>
                  <a:lnTo>
                    <a:pt x="117" y="143"/>
                  </a:lnTo>
                  <a:lnTo>
                    <a:pt x="120" y="180"/>
                  </a:lnTo>
                  <a:lnTo>
                    <a:pt x="120" y="217"/>
                  </a:lnTo>
                  <a:lnTo>
                    <a:pt x="111" y="205"/>
                  </a:lnTo>
                  <a:lnTo>
                    <a:pt x="101" y="190"/>
                  </a:lnTo>
                  <a:lnTo>
                    <a:pt x="90" y="178"/>
                  </a:lnTo>
                  <a:lnTo>
                    <a:pt x="76" y="164"/>
                  </a:lnTo>
                  <a:lnTo>
                    <a:pt x="62" y="153"/>
                  </a:lnTo>
                  <a:lnTo>
                    <a:pt x="46" y="145"/>
                  </a:lnTo>
                  <a:lnTo>
                    <a:pt x="29" y="139"/>
                  </a:lnTo>
                  <a:lnTo>
                    <a:pt x="11" y="138"/>
                  </a:lnTo>
                  <a:lnTo>
                    <a:pt x="0" y="0"/>
                  </a:lnTo>
                  <a:lnTo>
                    <a:pt x="14" y="7"/>
                  </a:lnTo>
                  <a:lnTo>
                    <a:pt x="27" y="16"/>
                  </a:lnTo>
                  <a:lnTo>
                    <a:pt x="36" y="25"/>
                  </a:lnTo>
                  <a:lnTo>
                    <a:pt x="43" y="33"/>
                  </a:lnTo>
                  <a:lnTo>
                    <a:pt x="50" y="44"/>
                  </a:lnTo>
                  <a:lnTo>
                    <a:pt x="59" y="55"/>
                  </a:lnTo>
                  <a:lnTo>
                    <a:pt x="71" y="65"/>
                  </a:lnTo>
                  <a:lnTo>
                    <a:pt x="85" y="74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62"/>
            <p:cNvSpPr>
              <a:spLocks/>
            </p:cNvSpPr>
            <p:nvPr/>
          </p:nvSpPr>
          <p:spPr bwMode="auto">
            <a:xfrm>
              <a:off x="4522" y="747"/>
              <a:ext cx="124" cy="255"/>
            </a:xfrm>
            <a:custGeom>
              <a:avLst/>
              <a:gdLst>
                <a:gd name="T0" fmla="*/ 217 w 302"/>
                <a:gd name="T1" fmla="*/ 0 h 623"/>
                <a:gd name="T2" fmla="*/ 224 w 302"/>
                <a:gd name="T3" fmla="*/ 41 h 623"/>
                <a:gd name="T4" fmla="*/ 217 w 302"/>
                <a:gd name="T5" fmla="*/ 79 h 623"/>
                <a:gd name="T6" fmla="*/ 209 w 302"/>
                <a:gd name="T7" fmla="*/ 118 h 623"/>
                <a:gd name="T8" fmla="*/ 207 w 302"/>
                <a:gd name="T9" fmla="*/ 159 h 623"/>
                <a:gd name="T10" fmla="*/ 219 w 302"/>
                <a:gd name="T11" fmla="*/ 160 h 623"/>
                <a:gd name="T12" fmla="*/ 232 w 302"/>
                <a:gd name="T13" fmla="*/ 157 h 623"/>
                <a:gd name="T14" fmla="*/ 244 w 302"/>
                <a:gd name="T15" fmla="*/ 148 h 623"/>
                <a:gd name="T16" fmla="*/ 254 w 302"/>
                <a:gd name="T17" fmla="*/ 139 h 623"/>
                <a:gd name="T18" fmla="*/ 267 w 302"/>
                <a:gd name="T19" fmla="*/ 132 h 623"/>
                <a:gd name="T20" fmla="*/ 279 w 302"/>
                <a:gd name="T21" fmla="*/ 127 h 623"/>
                <a:gd name="T22" fmla="*/ 290 w 302"/>
                <a:gd name="T23" fmla="*/ 129 h 623"/>
                <a:gd name="T24" fmla="*/ 302 w 302"/>
                <a:gd name="T25" fmla="*/ 138 h 623"/>
                <a:gd name="T26" fmla="*/ 302 w 302"/>
                <a:gd name="T27" fmla="*/ 152 h 623"/>
                <a:gd name="T28" fmla="*/ 297 w 302"/>
                <a:gd name="T29" fmla="*/ 164 h 623"/>
                <a:gd name="T30" fmla="*/ 290 w 302"/>
                <a:gd name="T31" fmla="*/ 176 h 623"/>
                <a:gd name="T32" fmla="*/ 279 w 302"/>
                <a:gd name="T33" fmla="*/ 189 h 623"/>
                <a:gd name="T34" fmla="*/ 267 w 302"/>
                <a:gd name="T35" fmla="*/ 199 h 623"/>
                <a:gd name="T36" fmla="*/ 254 w 302"/>
                <a:gd name="T37" fmla="*/ 210 h 623"/>
                <a:gd name="T38" fmla="*/ 242 w 302"/>
                <a:gd name="T39" fmla="*/ 219 h 623"/>
                <a:gd name="T40" fmla="*/ 232 w 302"/>
                <a:gd name="T41" fmla="*/ 228 h 623"/>
                <a:gd name="T42" fmla="*/ 209 w 302"/>
                <a:gd name="T43" fmla="*/ 263 h 623"/>
                <a:gd name="T44" fmla="*/ 184 w 302"/>
                <a:gd name="T45" fmla="*/ 298 h 623"/>
                <a:gd name="T46" fmla="*/ 159 w 302"/>
                <a:gd name="T47" fmla="*/ 333 h 623"/>
                <a:gd name="T48" fmla="*/ 138 w 302"/>
                <a:gd name="T49" fmla="*/ 370 h 623"/>
                <a:gd name="T50" fmla="*/ 115 w 302"/>
                <a:gd name="T51" fmla="*/ 406 h 623"/>
                <a:gd name="T52" fmla="*/ 97 w 302"/>
                <a:gd name="T53" fmla="*/ 445 h 623"/>
                <a:gd name="T54" fmla="*/ 82 w 302"/>
                <a:gd name="T55" fmla="*/ 483 h 623"/>
                <a:gd name="T56" fmla="*/ 69 w 302"/>
                <a:gd name="T57" fmla="*/ 524 h 623"/>
                <a:gd name="T58" fmla="*/ 182 w 302"/>
                <a:gd name="T59" fmla="*/ 596 h 623"/>
                <a:gd name="T60" fmla="*/ 180 w 302"/>
                <a:gd name="T61" fmla="*/ 605 h 623"/>
                <a:gd name="T62" fmla="*/ 177 w 302"/>
                <a:gd name="T63" fmla="*/ 616 h 623"/>
                <a:gd name="T64" fmla="*/ 170 w 302"/>
                <a:gd name="T65" fmla="*/ 623 h 623"/>
                <a:gd name="T66" fmla="*/ 157 w 302"/>
                <a:gd name="T67" fmla="*/ 621 h 623"/>
                <a:gd name="T68" fmla="*/ 140 w 302"/>
                <a:gd name="T69" fmla="*/ 614 h 623"/>
                <a:gd name="T70" fmla="*/ 122 w 302"/>
                <a:gd name="T71" fmla="*/ 603 h 623"/>
                <a:gd name="T72" fmla="*/ 105 w 302"/>
                <a:gd name="T73" fmla="*/ 593 h 623"/>
                <a:gd name="T74" fmla="*/ 87 w 302"/>
                <a:gd name="T75" fmla="*/ 584 h 623"/>
                <a:gd name="T76" fmla="*/ 69 w 302"/>
                <a:gd name="T77" fmla="*/ 573 h 623"/>
                <a:gd name="T78" fmla="*/ 52 w 302"/>
                <a:gd name="T79" fmla="*/ 566 h 623"/>
                <a:gd name="T80" fmla="*/ 32 w 302"/>
                <a:gd name="T81" fmla="*/ 563 h 623"/>
                <a:gd name="T82" fmla="*/ 11 w 302"/>
                <a:gd name="T83" fmla="*/ 563 h 623"/>
                <a:gd name="T84" fmla="*/ 0 w 302"/>
                <a:gd name="T85" fmla="*/ 538 h 623"/>
                <a:gd name="T86" fmla="*/ 16 w 302"/>
                <a:gd name="T87" fmla="*/ 492 h 623"/>
                <a:gd name="T88" fmla="*/ 36 w 302"/>
                <a:gd name="T89" fmla="*/ 446 h 623"/>
                <a:gd name="T90" fmla="*/ 57 w 302"/>
                <a:gd name="T91" fmla="*/ 404 h 623"/>
                <a:gd name="T92" fmla="*/ 82 w 302"/>
                <a:gd name="T93" fmla="*/ 360 h 623"/>
                <a:gd name="T94" fmla="*/ 106 w 302"/>
                <a:gd name="T95" fmla="*/ 319 h 623"/>
                <a:gd name="T96" fmla="*/ 133 w 302"/>
                <a:gd name="T97" fmla="*/ 277 h 623"/>
                <a:gd name="T98" fmla="*/ 157 w 302"/>
                <a:gd name="T99" fmla="*/ 236 h 623"/>
                <a:gd name="T100" fmla="*/ 182 w 302"/>
                <a:gd name="T101" fmla="*/ 194 h 623"/>
                <a:gd name="T102" fmla="*/ 175 w 302"/>
                <a:gd name="T103" fmla="*/ 168 h 623"/>
                <a:gd name="T104" fmla="*/ 173 w 302"/>
                <a:gd name="T105" fmla="*/ 141 h 623"/>
                <a:gd name="T106" fmla="*/ 173 w 302"/>
                <a:gd name="T107" fmla="*/ 116 h 623"/>
                <a:gd name="T108" fmla="*/ 179 w 302"/>
                <a:gd name="T109" fmla="*/ 90 h 623"/>
                <a:gd name="T110" fmla="*/ 186 w 302"/>
                <a:gd name="T111" fmla="*/ 65 h 623"/>
                <a:gd name="T112" fmla="*/ 194 w 302"/>
                <a:gd name="T113" fmla="*/ 42 h 623"/>
                <a:gd name="T114" fmla="*/ 205 w 302"/>
                <a:gd name="T115" fmla="*/ 19 h 623"/>
                <a:gd name="T116" fmla="*/ 217 w 302"/>
                <a:gd name="T117" fmla="*/ 0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2" h="623">
                  <a:moveTo>
                    <a:pt x="217" y="0"/>
                  </a:moveTo>
                  <a:lnTo>
                    <a:pt x="224" y="41"/>
                  </a:lnTo>
                  <a:lnTo>
                    <a:pt x="217" y="79"/>
                  </a:lnTo>
                  <a:lnTo>
                    <a:pt x="209" y="118"/>
                  </a:lnTo>
                  <a:lnTo>
                    <a:pt x="207" y="159"/>
                  </a:lnTo>
                  <a:lnTo>
                    <a:pt x="219" y="160"/>
                  </a:lnTo>
                  <a:lnTo>
                    <a:pt x="232" y="157"/>
                  </a:lnTo>
                  <a:lnTo>
                    <a:pt x="244" y="148"/>
                  </a:lnTo>
                  <a:lnTo>
                    <a:pt x="254" y="139"/>
                  </a:lnTo>
                  <a:lnTo>
                    <a:pt x="267" y="132"/>
                  </a:lnTo>
                  <a:lnTo>
                    <a:pt x="279" y="127"/>
                  </a:lnTo>
                  <a:lnTo>
                    <a:pt x="290" y="129"/>
                  </a:lnTo>
                  <a:lnTo>
                    <a:pt x="302" y="138"/>
                  </a:lnTo>
                  <a:lnTo>
                    <a:pt x="302" y="152"/>
                  </a:lnTo>
                  <a:lnTo>
                    <a:pt x="297" y="164"/>
                  </a:lnTo>
                  <a:lnTo>
                    <a:pt x="290" y="176"/>
                  </a:lnTo>
                  <a:lnTo>
                    <a:pt x="279" y="189"/>
                  </a:lnTo>
                  <a:lnTo>
                    <a:pt x="267" y="199"/>
                  </a:lnTo>
                  <a:lnTo>
                    <a:pt x="254" y="210"/>
                  </a:lnTo>
                  <a:lnTo>
                    <a:pt x="242" y="219"/>
                  </a:lnTo>
                  <a:lnTo>
                    <a:pt x="232" y="228"/>
                  </a:lnTo>
                  <a:lnTo>
                    <a:pt x="209" y="263"/>
                  </a:lnTo>
                  <a:lnTo>
                    <a:pt x="184" y="298"/>
                  </a:lnTo>
                  <a:lnTo>
                    <a:pt x="159" y="333"/>
                  </a:lnTo>
                  <a:lnTo>
                    <a:pt x="138" y="370"/>
                  </a:lnTo>
                  <a:lnTo>
                    <a:pt x="115" y="406"/>
                  </a:lnTo>
                  <a:lnTo>
                    <a:pt x="97" y="445"/>
                  </a:lnTo>
                  <a:lnTo>
                    <a:pt x="82" y="483"/>
                  </a:lnTo>
                  <a:lnTo>
                    <a:pt x="69" y="524"/>
                  </a:lnTo>
                  <a:lnTo>
                    <a:pt x="182" y="596"/>
                  </a:lnTo>
                  <a:lnTo>
                    <a:pt x="180" y="605"/>
                  </a:lnTo>
                  <a:lnTo>
                    <a:pt x="177" y="616"/>
                  </a:lnTo>
                  <a:lnTo>
                    <a:pt x="170" y="623"/>
                  </a:lnTo>
                  <a:lnTo>
                    <a:pt x="157" y="621"/>
                  </a:lnTo>
                  <a:lnTo>
                    <a:pt x="140" y="614"/>
                  </a:lnTo>
                  <a:lnTo>
                    <a:pt x="122" y="603"/>
                  </a:lnTo>
                  <a:lnTo>
                    <a:pt x="105" y="593"/>
                  </a:lnTo>
                  <a:lnTo>
                    <a:pt x="87" y="584"/>
                  </a:lnTo>
                  <a:lnTo>
                    <a:pt x="69" y="573"/>
                  </a:lnTo>
                  <a:lnTo>
                    <a:pt x="52" y="566"/>
                  </a:lnTo>
                  <a:lnTo>
                    <a:pt x="32" y="563"/>
                  </a:lnTo>
                  <a:lnTo>
                    <a:pt x="11" y="563"/>
                  </a:lnTo>
                  <a:lnTo>
                    <a:pt x="0" y="538"/>
                  </a:lnTo>
                  <a:lnTo>
                    <a:pt x="16" y="492"/>
                  </a:lnTo>
                  <a:lnTo>
                    <a:pt x="36" y="446"/>
                  </a:lnTo>
                  <a:lnTo>
                    <a:pt x="57" y="404"/>
                  </a:lnTo>
                  <a:lnTo>
                    <a:pt x="82" y="360"/>
                  </a:lnTo>
                  <a:lnTo>
                    <a:pt x="106" y="319"/>
                  </a:lnTo>
                  <a:lnTo>
                    <a:pt x="133" y="277"/>
                  </a:lnTo>
                  <a:lnTo>
                    <a:pt x="157" y="236"/>
                  </a:lnTo>
                  <a:lnTo>
                    <a:pt x="182" y="194"/>
                  </a:lnTo>
                  <a:lnTo>
                    <a:pt x="175" y="168"/>
                  </a:lnTo>
                  <a:lnTo>
                    <a:pt x="173" y="141"/>
                  </a:lnTo>
                  <a:lnTo>
                    <a:pt x="173" y="116"/>
                  </a:lnTo>
                  <a:lnTo>
                    <a:pt x="179" y="90"/>
                  </a:lnTo>
                  <a:lnTo>
                    <a:pt x="186" y="65"/>
                  </a:lnTo>
                  <a:lnTo>
                    <a:pt x="194" y="42"/>
                  </a:lnTo>
                  <a:lnTo>
                    <a:pt x="205" y="19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63"/>
            <p:cNvSpPr>
              <a:spLocks/>
            </p:cNvSpPr>
            <p:nvPr/>
          </p:nvSpPr>
          <p:spPr bwMode="auto">
            <a:xfrm>
              <a:off x="4115" y="822"/>
              <a:ext cx="5" cy="6"/>
            </a:xfrm>
            <a:custGeom>
              <a:avLst/>
              <a:gdLst>
                <a:gd name="T0" fmla="*/ 14 w 14"/>
                <a:gd name="T1" fmla="*/ 4 h 15"/>
                <a:gd name="T2" fmla="*/ 12 w 14"/>
                <a:gd name="T3" fmla="*/ 7 h 15"/>
                <a:gd name="T4" fmla="*/ 9 w 14"/>
                <a:gd name="T5" fmla="*/ 11 h 15"/>
                <a:gd name="T6" fmla="*/ 5 w 14"/>
                <a:gd name="T7" fmla="*/ 15 h 15"/>
                <a:gd name="T8" fmla="*/ 0 w 14"/>
                <a:gd name="T9" fmla="*/ 15 h 15"/>
                <a:gd name="T10" fmla="*/ 11 w 14"/>
                <a:gd name="T11" fmla="*/ 0 h 15"/>
                <a:gd name="T12" fmla="*/ 14 w 14"/>
                <a:gd name="T13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5">
                  <a:moveTo>
                    <a:pt x="14" y="4"/>
                  </a:moveTo>
                  <a:lnTo>
                    <a:pt x="12" y="7"/>
                  </a:lnTo>
                  <a:lnTo>
                    <a:pt x="9" y="11"/>
                  </a:lnTo>
                  <a:lnTo>
                    <a:pt x="5" y="15"/>
                  </a:lnTo>
                  <a:lnTo>
                    <a:pt x="0" y="15"/>
                  </a:lnTo>
                  <a:lnTo>
                    <a:pt x="11" y="0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64"/>
            <p:cNvSpPr>
              <a:spLocks/>
            </p:cNvSpPr>
            <p:nvPr/>
          </p:nvSpPr>
          <p:spPr bwMode="auto">
            <a:xfrm>
              <a:off x="4029" y="842"/>
              <a:ext cx="475" cy="200"/>
            </a:xfrm>
            <a:custGeom>
              <a:avLst/>
              <a:gdLst>
                <a:gd name="T0" fmla="*/ 78 w 1162"/>
                <a:gd name="T1" fmla="*/ 53 h 489"/>
                <a:gd name="T2" fmla="*/ 78 w 1162"/>
                <a:gd name="T3" fmla="*/ 166 h 489"/>
                <a:gd name="T4" fmla="*/ 99 w 1162"/>
                <a:gd name="T5" fmla="*/ 192 h 489"/>
                <a:gd name="T6" fmla="*/ 125 w 1162"/>
                <a:gd name="T7" fmla="*/ 196 h 489"/>
                <a:gd name="T8" fmla="*/ 146 w 1162"/>
                <a:gd name="T9" fmla="*/ 206 h 489"/>
                <a:gd name="T10" fmla="*/ 162 w 1162"/>
                <a:gd name="T11" fmla="*/ 224 h 489"/>
                <a:gd name="T12" fmla="*/ 226 w 1162"/>
                <a:gd name="T13" fmla="*/ 235 h 489"/>
                <a:gd name="T14" fmla="*/ 346 w 1162"/>
                <a:gd name="T15" fmla="*/ 233 h 489"/>
                <a:gd name="T16" fmla="*/ 469 w 1162"/>
                <a:gd name="T17" fmla="*/ 233 h 489"/>
                <a:gd name="T18" fmla="*/ 594 w 1162"/>
                <a:gd name="T19" fmla="*/ 233 h 489"/>
                <a:gd name="T20" fmla="*/ 720 w 1162"/>
                <a:gd name="T21" fmla="*/ 235 h 489"/>
                <a:gd name="T22" fmla="*/ 845 w 1162"/>
                <a:gd name="T23" fmla="*/ 238 h 489"/>
                <a:gd name="T24" fmla="*/ 972 w 1162"/>
                <a:gd name="T25" fmla="*/ 245 h 489"/>
                <a:gd name="T26" fmla="*/ 1095 w 1162"/>
                <a:gd name="T27" fmla="*/ 252 h 489"/>
                <a:gd name="T28" fmla="*/ 1157 w 1162"/>
                <a:gd name="T29" fmla="*/ 259 h 489"/>
                <a:gd name="T30" fmla="*/ 1161 w 1162"/>
                <a:gd name="T31" fmla="*/ 265 h 489"/>
                <a:gd name="T32" fmla="*/ 1109 w 1162"/>
                <a:gd name="T33" fmla="*/ 282 h 489"/>
                <a:gd name="T34" fmla="*/ 991 w 1162"/>
                <a:gd name="T35" fmla="*/ 286 h 489"/>
                <a:gd name="T36" fmla="*/ 873 w 1162"/>
                <a:gd name="T37" fmla="*/ 288 h 489"/>
                <a:gd name="T38" fmla="*/ 755 w 1162"/>
                <a:gd name="T39" fmla="*/ 286 h 489"/>
                <a:gd name="T40" fmla="*/ 639 w 1162"/>
                <a:gd name="T41" fmla="*/ 284 h 489"/>
                <a:gd name="T42" fmla="*/ 522 w 1162"/>
                <a:gd name="T43" fmla="*/ 281 h 489"/>
                <a:gd name="T44" fmla="*/ 406 w 1162"/>
                <a:gd name="T45" fmla="*/ 277 h 489"/>
                <a:gd name="T46" fmla="*/ 289 w 1162"/>
                <a:gd name="T47" fmla="*/ 275 h 489"/>
                <a:gd name="T48" fmla="*/ 171 w 1162"/>
                <a:gd name="T49" fmla="*/ 275 h 489"/>
                <a:gd name="T50" fmla="*/ 131 w 1162"/>
                <a:gd name="T51" fmla="*/ 323 h 489"/>
                <a:gd name="T52" fmla="*/ 127 w 1162"/>
                <a:gd name="T53" fmla="*/ 378 h 489"/>
                <a:gd name="T54" fmla="*/ 132 w 1162"/>
                <a:gd name="T55" fmla="*/ 436 h 489"/>
                <a:gd name="T56" fmla="*/ 122 w 1162"/>
                <a:gd name="T57" fmla="*/ 489 h 489"/>
                <a:gd name="T58" fmla="*/ 94 w 1162"/>
                <a:gd name="T59" fmla="*/ 485 h 489"/>
                <a:gd name="T60" fmla="*/ 71 w 1162"/>
                <a:gd name="T61" fmla="*/ 475 h 489"/>
                <a:gd name="T62" fmla="*/ 51 w 1162"/>
                <a:gd name="T63" fmla="*/ 457 h 489"/>
                <a:gd name="T64" fmla="*/ 37 w 1162"/>
                <a:gd name="T65" fmla="*/ 434 h 489"/>
                <a:gd name="T66" fmla="*/ 39 w 1162"/>
                <a:gd name="T67" fmla="*/ 383 h 489"/>
                <a:gd name="T68" fmla="*/ 18 w 1162"/>
                <a:gd name="T69" fmla="*/ 335 h 489"/>
                <a:gd name="T70" fmla="*/ 0 w 1162"/>
                <a:gd name="T71" fmla="*/ 288 h 489"/>
                <a:gd name="T72" fmla="*/ 14 w 1162"/>
                <a:gd name="T73" fmla="*/ 236 h 489"/>
                <a:gd name="T74" fmla="*/ 27 w 1162"/>
                <a:gd name="T75" fmla="*/ 254 h 489"/>
                <a:gd name="T76" fmla="*/ 28 w 1162"/>
                <a:gd name="T77" fmla="*/ 281 h 489"/>
                <a:gd name="T78" fmla="*/ 34 w 1162"/>
                <a:gd name="T79" fmla="*/ 307 h 489"/>
                <a:gd name="T80" fmla="*/ 62 w 1162"/>
                <a:gd name="T81" fmla="*/ 321 h 489"/>
                <a:gd name="T82" fmla="*/ 67 w 1162"/>
                <a:gd name="T83" fmla="*/ 388 h 489"/>
                <a:gd name="T84" fmla="*/ 94 w 1162"/>
                <a:gd name="T85" fmla="*/ 445 h 489"/>
                <a:gd name="T86" fmla="*/ 95 w 1162"/>
                <a:gd name="T87" fmla="*/ 397 h 489"/>
                <a:gd name="T88" fmla="*/ 85 w 1162"/>
                <a:gd name="T89" fmla="*/ 351 h 489"/>
                <a:gd name="T90" fmla="*/ 85 w 1162"/>
                <a:gd name="T91" fmla="*/ 309 h 489"/>
                <a:gd name="T92" fmla="*/ 125 w 1162"/>
                <a:gd name="T93" fmla="*/ 275 h 489"/>
                <a:gd name="T94" fmla="*/ 127 w 1162"/>
                <a:gd name="T95" fmla="*/ 242 h 489"/>
                <a:gd name="T96" fmla="*/ 101 w 1162"/>
                <a:gd name="T97" fmla="*/ 219 h 489"/>
                <a:gd name="T98" fmla="*/ 46 w 1162"/>
                <a:gd name="T99" fmla="*/ 191 h 489"/>
                <a:gd name="T100" fmla="*/ 62 w 1162"/>
                <a:gd name="T101" fmla="*/ 60 h 489"/>
                <a:gd name="T102" fmla="*/ 62 w 1162"/>
                <a:gd name="T103" fmla="*/ 5 h 489"/>
                <a:gd name="T104" fmla="*/ 79 w 1162"/>
                <a:gd name="T105" fmla="*/ 4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62" h="489">
                  <a:moveTo>
                    <a:pt x="85" y="14"/>
                  </a:moveTo>
                  <a:lnTo>
                    <a:pt x="78" y="53"/>
                  </a:lnTo>
                  <a:lnTo>
                    <a:pt x="76" y="111"/>
                  </a:lnTo>
                  <a:lnTo>
                    <a:pt x="78" y="166"/>
                  </a:lnTo>
                  <a:lnTo>
                    <a:pt x="85" y="194"/>
                  </a:lnTo>
                  <a:lnTo>
                    <a:pt x="99" y="192"/>
                  </a:lnTo>
                  <a:lnTo>
                    <a:pt x="111" y="192"/>
                  </a:lnTo>
                  <a:lnTo>
                    <a:pt x="125" y="196"/>
                  </a:lnTo>
                  <a:lnTo>
                    <a:pt x="136" y="199"/>
                  </a:lnTo>
                  <a:lnTo>
                    <a:pt x="146" y="206"/>
                  </a:lnTo>
                  <a:lnTo>
                    <a:pt x="155" y="214"/>
                  </a:lnTo>
                  <a:lnTo>
                    <a:pt x="162" y="224"/>
                  </a:lnTo>
                  <a:lnTo>
                    <a:pt x="168" y="236"/>
                  </a:lnTo>
                  <a:lnTo>
                    <a:pt x="226" y="235"/>
                  </a:lnTo>
                  <a:lnTo>
                    <a:pt x="286" y="235"/>
                  </a:lnTo>
                  <a:lnTo>
                    <a:pt x="346" y="233"/>
                  </a:lnTo>
                  <a:lnTo>
                    <a:pt x="407" y="233"/>
                  </a:lnTo>
                  <a:lnTo>
                    <a:pt x="469" y="233"/>
                  </a:lnTo>
                  <a:lnTo>
                    <a:pt x="531" y="233"/>
                  </a:lnTo>
                  <a:lnTo>
                    <a:pt x="594" y="233"/>
                  </a:lnTo>
                  <a:lnTo>
                    <a:pt x="656" y="233"/>
                  </a:lnTo>
                  <a:lnTo>
                    <a:pt x="720" y="235"/>
                  </a:lnTo>
                  <a:lnTo>
                    <a:pt x="783" y="236"/>
                  </a:lnTo>
                  <a:lnTo>
                    <a:pt x="845" y="238"/>
                  </a:lnTo>
                  <a:lnTo>
                    <a:pt x="908" y="242"/>
                  </a:lnTo>
                  <a:lnTo>
                    <a:pt x="972" y="245"/>
                  </a:lnTo>
                  <a:lnTo>
                    <a:pt x="1034" y="249"/>
                  </a:lnTo>
                  <a:lnTo>
                    <a:pt x="1095" y="252"/>
                  </a:lnTo>
                  <a:lnTo>
                    <a:pt x="1157" y="258"/>
                  </a:lnTo>
                  <a:lnTo>
                    <a:pt x="1157" y="259"/>
                  </a:lnTo>
                  <a:lnTo>
                    <a:pt x="1159" y="263"/>
                  </a:lnTo>
                  <a:lnTo>
                    <a:pt x="1161" y="265"/>
                  </a:lnTo>
                  <a:lnTo>
                    <a:pt x="1162" y="268"/>
                  </a:lnTo>
                  <a:lnTo>
                    <a:pt x="1109" y="282"/>
                  </a:lnTo>
                  <a:lnTo>
                    <a:pt x="1049" y="284"/>
                  </a:lnTo>
                  <a:lnTo>
                    <a:pt x="991" y="286"/>
                  </a:lnTo>
                  <a:lnTo>
                    <a:pt x="931" y="288"/>
                  </a:lnTo>
                  <a:lnTo>
                    <a:pt x="873" y="288"/>
                  </a:lnTo>
                  <a:lnTo>
                    <a:pt x="813" y="288"/>
                  </a:lnTo>
                  <a:lnTo>
                    <a:pt x="755" y="286"/>
                  </a:lnTo>
                  <a:lnTo>
                    <a:pt x="697" y="284"/>
                  </a:lnTo>
                  <a:lnTo>
                    <a:pt x="639" y="284"/>
                  </a:lnTo>
                  <a:lnTo>
                    <a:pt x="580" y="282"/>
                  </a:lnTo>
                  <a:lnTo>
                    <a:pt x="522" y="281"/>
                  </a:lnTo>
                  <a:lnTo>
                    <a:pt x="464" y="279"/>
                  </a:lnTo>
                  <a:lnTo>
                    <a:pt x="406" y="277"/>
                  </a:lnTo>
                  <a:lnTo>
                    <a:pt x="348" y="275"/>
                  </a:lnTo>
                  <a:lnTo>
                    <a:pt x="289" y="275"/>
                  </a:lnTo>
                  <a:lnTo>
                    <a:pt x="229" y="275"/>
                  </a:lnTo>
                  <a:lnTo>
                    <a:pt x="171" y="275"/>
                  </a:lnTo>
                  <a:lnTo>
                    <a:pt x="145" y="298"/>
                  </a:lnTo>
                  <a:lnTo>
                    <a:pt x="131" y="323"/>
                  </a:lnTo>
                  <a:lnTo>
                    <a:pt x="127" y="349"/>
                  </a:lnTo>
                  <a:lnTo>
                    <a:pt x="127" y="378"/>
                  </a:lnTo>
                  <a:lnTo>
                    <a:pt x="131" y="406"/>
                  </a:lnTo>
                  <a:lnTo>
                    <a:pt x="132" y="436"/>
                  </a:lnTo>
                  <a:lnTo>
                    <a:pt x="131" y="462"/>
                  </a:lnTo>
                  <a:lnTo>
                    <a:pt x="122" y="489"/>
                  </a:lnTo>
                  <a:lnTo>
                    <a:pt x="108" y="489"/>
                  </a:lnTo>
                  <a:lnTo>
                    <a:pt x="94" y="485"/>
                  </a:lnTo>
                  <a:lnTo>
                    <a:pt x="81" y="482"/>
                  </a:lnTo>
                  <a:lnTo>
                    <a:pt x="71" y="475"/>
                  </a:lnTo>
                  <a:lnTo>
                    <a:pt x="62" y="466"/>
                  </a:lnTo>
                  <a:lnTo>
                    <a:pt x="51" y="457"/>
                  </a:lnTo>
                  <a:lnTo>
                    <a:pt x="44" y="446"/>
                  </a:lnTo>
                  <a:lnTo>
                    <a:pt x="37" y="434"/>
                  </a:lnTo>
                  <a:lnTo>
                    <a:pt x="42" y="408"/>
                  </a:lnTo>
                  <a:lnTo>
                    <a:pt x="39" y="383"/>
                  </a:lnTo>
                  <a:lnTo>
                    <a:pt x="30" y="358"/>
                  </a:lnTo>
                  <a:lnTo>
                    <a:pt x="18" y="335"/>
                  </a:lnTo>
                  <a:lnTo>
                    <a:pt x="7" y="312"/>
                  </a:lnTo>
                  <a:lnTo>
                    <a:pt x="0" y="288"/>
                  </a:lnTo>
                  <a:lnTo>
                    <a:pt x="2" y="263"/>
                  </a:lnTo>
                  <a:lnTo>
                    <a:pt x="14" y="236"/>
                  </a:lnTo>
                  <a:lnTo>
                    <a:pt x="23" y="244"/>
                  </a:lnTo>
                  <a:lnTo>
                    <a:pt x="27" y="254"/>
                  </a:lnTo>
                  <a:lnTo>
                    <a:pt x="28" y="266"/>
                  </a:lnTo>
                  <a:lnTo>
                    <a:pt x="28" y="281"/>
                  </a:lnTo>
                  <a:lnTo>
                    <a:pt x="30" y="295"/>
                  </a:lnTo>
                  <a:lnTo>
                    <a:pt x="34" y="307"/>
                  </a:lnTo>
                  <a:lnTo>
                    <a:pt x="44" y="316"/>
                  </a:lnTo>
                  <a:lnTo>
                    <a:pt x="62" y="321"/>
                  </a:lnTo>
                  <a:lnTo>
                    <a:pt x="69" y="353"/>
                  </a:lnTo>
                  <a:lnTo>
                    <a:pt x="67" y="388"/>
                  </a:lnTo>
                  <a:lnTo>
                    <a:pt x="72" y="422"/>
                  </a:lnTo>
                  <a:lnTo>
                    <a:pt x="94" y="445"/>
                  </a:lnTo>
                  <a:lnTo>
                    <a:pt x="99" y="422"/>
                  </a:lnTo>
                  <a:lnTo>
                    <a:pt x="95" y="397"/>
                  </a:lnTo>
                  <a:lnTo>
                    <a:pt x="90" y="374"/>
                  </a:lnTo>
                  <a:lnTo>
                    <a:pt x="85" y="351"/>
                  </a:lnTo>
                  <a:lnTo>
                    <a:pt x="81" y="328"/>
                  </a:lnTo>
                  <a:lnTo>
                    <a:pt x="85" y="309"/>
                  </a:lnTo>
                  <a:lnTo>
                    <a:pt x="99" y="291"/>
                  </a:lnTo>
                  <a:lnTo>
                    <a:pt x="125" y="275"/>
                  </a:lnTo>
                  <a:lnTo>
                    <a:pt x="129" y="259"/>
                  </a:lnTo>
                  <a:lnTo>
                    <a:pt x="127" y="242"/>
                  </a:lnTo>
                  <a:lnTo>
                    <a:pt x="118" y="228"/>
                  </a:lnTo>
                  <a:lnTo>
                    <a:pt x="101" y="219"/>
                  </a:lnTo>
                  <a:lnTo>
                    <a:pt x="37" y="233"/>
                  </a:lnTo>
                  <a:lnTo>
                    <a:pt x="46" y="191"/>
                  </a:lnTo>
                  <a:lnTo>
                    <a:pt x="57" y="125"/>
                  </a:lnTo>
                  <a:lnTo>
                    <a:pt x="62" y="60"/>
                  </a:lnTo>
                  <a:lnTo>
                    <a:pt x="57" y="14"/>
                  </a:lnTo>
                  <a:lnTo>
                    <a:pt x="62" y="5"/>
                  </a:lnTo>
                  <a:lnTo>
                    <a:pt x="71" y="0"/>
                  </a:lnTo>
                  <a:lnTo>
                    <a:pt x="79" y="4"/>
                  </a:lnTo>
                  <a:lnTo>
                    <a:pt x="8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65"/>
            <p:cNvSpPr>
              <a:spLocks/>
            </p:cNvSpPr>
            <p:nvPr/>
          </p:nvSpPr>
          <p:spPr bwMode="auto">
            <a:xfrm>
              <a:off x="3891" y="922"/>
              <a:ext cx="135" cy="27"/>
            </a:xfrm>
            <a:custGeom>
              <a:avLst/>
              <a:gdLst>
                <a:gd name="T0" fmla="*/ 330 w 330"/>
                <a:gd name="T1" fmla="*/ 28 h 63"/>
                <a:gd name="T2" fmla="*/ 275 w 330"/>
                <a:gd name="T3" fmla="*/ 63 h 63"/>
                <a:gd name="T4" fmla="*/ 25 w 330"/>
                <a:gd name="T5" fmla="*/ 53 h 63"/>
                <a:gd name="T6" fmla="*/ 11 w 330"/>
                <a:gd name="T7" fmla="*/ 44 h 63"/>
                <a:gd name="T8" fmla="*/ 2 w 330"/>
                <a:gd name="T9" fmla="*/ 30 h 63"/>
                <a:gd name="T10" fmla="*/ 0 w 330"/>
                <a:gd name="T11" fmla="*/ 14 h 63"/>
                <a:gd name="T12" fmla="*/ 11 w 330"/>
                <a:gd name="T13" fmla="*/ 0 h 63"/>
                <a:gd name="T14" fmla="*/ 30 w 330"/>
                <a:gd name="T15" fmla="*/ 0 h 63"/>
                <a:gd name="T16" fmla="*/ 51 w 330"/>
                <a:gd name="T17" fmla="*/ 0 h 63"/>
                <a:gd name="T18" fmla="*/ 72 w 330"/>
                <a:gd name="T19" fmla="*/ 0 h 63"/>
                <a:gd name="T20" fmla="*/ 92 w 330"/>
                <a:gd name="T21" fmla="*/ 0 h 63"/>
                <a:gd name="T22" fmla="*/ 113 w 330"/>
                <a:gd name="T23" fmla="*/ 0 h 63"/>
                <a:gd name="T24" fmla="*/ 134 w 330"/>
                <a:gd name="T25" fmla="*/ 0 h 63"/>
                <a:gd name="T26" fmla="*/ 153 w 330"/>
                <a:gd name="T27" fmla="*/ 0 h 63"/>
                <a:gd name="T28" fmla="*/ 175 w 330"/>
                <a:gd name="T29" fmla="*/ 0 h 63"/>
                <a:gd name="T30" fmla="*/ 194 w 330"/>
                <a:gd name="T31" fmla="*/ 1 h 63"/>
                <a:gd name="T32" fmla="*/ 215 w 330"/>
                <a:gd name="T33" fmla="*/ 3 h 63"/>
                <a:gd name="T34" fmla="*/ 235 w 330"/>
                <a:gd name="T35" fmla="*/ 5 h 63"/>
                <a:gd name="T36" fmla="*/ 254 w 330"/>
                <a:gd name="T37" fmla="*/ 7 h 63"/>
                <a:gd name="T38" fmla="*/ 273 w 330"/>
                <a:gd name="T39" fmla="*/ 10 h 63"/>
                <a:gd name="T40" fmla="*/ 293 w 330"/>
                <a:gd name="T41" fmla="*/ 16 h 63"/>
                <a:gd name="T42" fmla="*/ 312 w 330"/>
                <a:gd name="T43" fmla="*/ 21 h 63"/>
                <a:gd name="T44" fmla="*/ 330 w 330"/>
                <a:gd name="T45" fmla="*/ 2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0" h="63">
                  <a:moveTo>
                    <a:pt x="330" y="28"/>
                  </a:moveTo>
                  <a:lnTo>
                    <a:pt x="275" y="63"/>
                  </a:lnTo>
                  <a:lnTo>
                    <a:pt x="25" y="53"/>
                  </a:lnTo>
                  <a:lnTo>
                    <a:pt x="11" y="44"/>
                  </a:lnTo>
                  <a:lnTo>
                    <a:pt x="2" y="30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30" y="0"/>
                  </a:lnTo>
                  <a:lnTo>
                    <a:pt x="51" y="0"/>
                  </a:lnTo>
                  <a:lnTo>
                    <a:pt x="72" y="0"/>
                  </a:lnTo>
                  <a:lnTo>
                    <a:pt x="92" y="0"/>
                  </a:lnTo>
                  <a:lnTo>
                    <a:pt x="113" y="0"/>
                  </a:lnTo>
                  <a:lnTo>
                    <a:pt x="134" y="0"/>
                  </a:lnTo>
                  <a:lnTo>
                    <a:pt x="153" y="0"/>
                  </a:lnTo>
                  <a:lnTo>
                    <a:pt x="175" y="0"/>
                  </a:lnTo>
                  <a:lnTo>
                    <a:pt x="194" y="1"/>
                  </a:lnTo>
                  <a:lnTo>
                    <a:pt x="215" y="3"/>
                  </a:lnTo>
                  <a:lnTo>
                    <a:pt x="235" y="5"/>
                  </a:lnTo>
                  <a:lnTo>
                    <a:pt x="254" y="7"/>
                  </a:lnTo>
                  <a:lnTo>
                    <a:pt x="273" y="10"/>
                  </a:lnTo>
                  <a:lnTo>
                    <a:pt x="293" y="16"/>
                  </a:lnTo>
                  <a:lnTo>
                    <a:pt x="312" y="21"/>
                  </a:lnTo>
                  <a:lnTo>
                    <a:pt x="33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auto">
            <a:xfrm>
              <a:off x="3986" y="969"/>
              <a:ext cx="616" cy="136"/>
            </a:xfrm>
            <a:custGeom>
              <a:avLst/>
              <a:gdLst>
                <a:gd name="T0" fmla="*/ 1072 w 1506"/>
                <a:gd name="T1" fmla="*/ 28 h 333"/>
                <a:gd name="T2" fmla="*/ 771 w 1506"/>
                <a:gd name="T3" fmla="*/ 54 h 333"/>
                <a:gd name="T4" fmla="*/ 637 w 1506"/>
                <a:gd name="T5" fmla="*/ 185 h 333"/>
                <a:gd name="T6" fmla="*/ 637 w 1506"/>
                <a:gd name="T7" fmla="*/ 262 h 333"/>
                <a:gd name="T8" fmla="*/ 825 w 1506"/>
                <a:gd name="T9" fmla="*/ 273 h 333"/>
                <a:gd name="T10" fmla="*/ 1009 w 1506"/>
                <a:gd name="T11" fmla="*/ 282 h 333"/>
                <a:gd name="T12" fmla="*/ 1164 w 1506"/>
                <a:gd name="T13" fmla="*/ 269 h 333"/>
                <a:gd name="T14" fmla="*/ 1245 w 1506"/>
                <a:gd name="T15" fmla="*/ 215 h 333"/>
                <a:gd name="T16" fmla="*/ 1210 w 1506"/>
                <a:gd name="T17" fmla="*/ 172 h 333"/>
                <a:gd name="T18" fmla="*/ 1132 w 1506"/>
                <a:gd name="T19" fmla="*/ 123 h 333"/>
                <a:gd name="T20" fmla="*/ 1247 w 1506"/>
                <a:gd name="T21" fmla="*/ 75 h 333"/>
                <a:gd name="T22" fmla="*/ 1332 w 1506"/>
                <a:gd name="T23" fmla="*/ 45 h 333"/>
                <a:gd name="T24" fmla="*/ 1362 w 1506"/>
                <a:gd name="T25" fmla="*/ 49 h 333"/>
                <a:gd name="T26" fmla="*/ 1295 w 1506"/>
                <a:gd name="T27" fmla="*/ 84 h 333"/>
                <a:gd name="T28" fmla="*/ 1175 w 1506"/>
                <a:gd name="T29" fmla="*/ 137 h 333"/>
                <a:gd name="T30" fmla="*/ 1268 w 1506"/>
                <a:gd name="T31" fmla="*/ 141 h 333"/>
                <a:gd name="T32" fmla="*/ 1309 w 1506"/>
                <a:gd name="T33" fmla="*/ 192 h 333"/>
                <a:gd name="T34" fmla="*/ 1332 w 1506"/>
                <a:gd name="T35" fmla="*/ 195 h 333"/>
                <a:gd name="T36" fmla="*/ 1369 w 1506"/>
                <a:gd name="T37" fmla="*/ 202 h 333"/>
                <a:gd name="T38" fmla="*/ 1390 w 1506"/>
                <a:gd name="T39" fmla="*/ 238 h 333"/>
                <a:gd name="T40" fmla="*/ 1427 w 1506"/>
                <a:gd name="T41" fmla="*/ 213 h 333"/>
                <a:gd name="T42" fmla="*/ 1466 w 1506"/>
                <a:gd name="T43" fmla="*/ 116 h 333"/>
                <a:gd name="T44" fmla="*/ 1462 w 1506"/>
                <a:gd name="T45" fmla="*/ 197 h 333"/>
                <a:gd name="T46" fmla="*/ 1376 w 1506"/>
                <a:gd name="T47" fmla="*/ 285 h 333"/>
                <a:gd name="T48" fmla="*/ 1346 w 1506"/>
                <a:gd name="T49" fmla="*/ 314 h 333"/>
                <a:gd name="T50" fmla="*/ 1295 w 1506"/>
                <a:gd name="T51" fmla="*/ 278 h 333"/>
                <a:gd name="T52" fmla="*/ 1233 w 1506"/>
                <a:gd name="T53" fmla="*/ 324 h 333"/>
                <a:gd name="T54" fmla="*/ 1139 w 1506"/>
                <a:gd name="T55" fmla="*/ 317 h 333"/>
                <a:gd name="T56" fmla="*/ 1030 w 1506"/>
                <a:gd name="T57" fmla="*/ 315 h 333"/>
                <a:gd name="T58" fmla="*/ 919 w 1506"/>
                <a:gd name="T59" fmla="*/ 321 h 333"/>
                <a:gd name="T60" fmla="*/ 781 w 1506"/>
                <a:gd name="T61" fmla="*/ 312 h 333"/>
                <a:gd name="T62" fmla="*/ 609 w 1506"/>
                <a:gd name="T63" fmla="*/ 308 h 333"/>
                <a:gd name="T64" fmla="*/ 437 w 1506"/>
                <a:gd name="T65" fmla="*/ 301 h 333"/>
                <a:gd name="T66" fmla="*/ 286 w 1506"/>
                <a:gd name="T67" fmla="*/ 287 h 333"/>
                <a:gd name="T68" fmla="*/ 196 w 1506"/>
                <a:gd name="T69" fmla="*/ 284 h 333"/>
                <a:gd name="T70" fmla="*/ 102 w 1506"/>
                <a:gd name="T71" fmla="*/ 269 h 333"/>
                <a:gd name="T72" fmla="*/ 9 w 1506"/>
                <a:gd name="T73" fmla="*/ 266 h 333"/>
                <a:gd name="T74" fmla="*/ 19 w 1506"/>
                <a:gd name="T75" fmla="*/ 213 h 333"/>
                <a:gd name="T76" fmla="*/ 102 w 1506"/>
                <a:gd name="T77" fmla="*/ 176 h 333"/>
                <a:gd name="T78" fmla="*/ 111 w 1506"/>
                <a:gd name="T79" fmla="*/ 192 h 333"/>
                <a:gd name="T80" fmla="*/ 58 w 1506"/>
                <a:gd name="T81" fmla="*/ 227 h 333"/>
                <a:gd name="T82" fmla="*/ 198 w 1506"/>
                <a:gd name="T83" fmla="*/ 247 h 333"/>
                <a:gd name="T84" fmla="*/ 342 w 1506"/>
                <a:gd name="T85" fmla="*/ 255 h 333"/>
                <a:gd name="T86" fmla="*/ 476 w 1506"/>
                <a:gd name="T87" fmla="*/ 255 h 333"/>
                <a:gd name="T88" fmla="*/ 609 w 1506"/>
                <a:gd name="T89" fmla="*/ 164 h 333"/>
                <a:gd name="T90" fmla="*/ 697 w 1506"/>
                <a:gd name="T91" fmla="*/ 54 h 333"/>
                <a:gd name="T92" fmla="*/ 536 w 1506"/>
                <a:gd name="T93" fmla="*/ 58 h 333"/>
                <a:gd name="T94" fmla="*/ 436 w 1506"/>
                <a:gd name="T95" fmla="*/ 68 h 333"/>
                <a:gd name="T96" fmla="*/ 517 w 1506"/>
                <a:gd name="T97" fmla="*/ 24 h 333"/>
                <a:gd name="T98" fmla="*/ 737 w 1506"/>
                <a:gd name="T99" fmla="*/ 14 h 333"/>
                <a:gd name="T100" fmla="*/ 958 w 1506"/>
                <a:gd name="T101" fmla="*/ 14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6" h="333">
                  <a:moveTo>
                    <a:pt x="1132" y="0"/>
                  </a:moveTo>
                  <a:lnTo>
                    <a:pt x="1118" y="8"/>
                  </a:lnTo>
                  <a:lnTo>
                    <a:pt x="1104" y="15"/>
                  </a:lnTo>
                  <a:lnTo>
                    <a:pt x="1088" y="22"/>
                  </a:lnTo>
                  <a:lnTo>
                    <a:pt x="1072" y="28"/>
                  </a:lnTo>
                  <a:lnTo>
                    <a:pt x="1055" y="31"/>
                  </a:lnTo>
                  <a:lnTo>
                    <a:pt x="1035" y="37"/>
                  </a:lnTo>
                  <a:lnTo>
                    <a:pt x="1018" y="40"/>
                  </a:lnTo>
                  <a:lnTo>
                    <a:pt x="998" y="45"/>
                  </a:lnTo>
                  <a:lnTo>
                    <a:pt x="771" y="54"/>
                  </a:lnTo>
                  <a:lnTo>
                    <a:pt x="748" y="84"/>
                  </a:lnTo>
                  <a:lnTo>
                    <a:pt x="723" y="111"/>
                  </a:lnTo>
                  <a:lnTo>
                    <a:pt x="695" y="137"/>
                  </a:lnTo>
                  <a:lnTo>
                    <a:pt x="667" y="160"/>
                  </a:lnTo>
                  <a:lnTo>
                    <a:pt x="637" y="185"/>
                  </a:lnTo>
                  <a:lnTo>
                    <a:pt x="609" y="208"/>
                  </a:lnTo>
                  <a:lnTo>
                    <a:pt x="582" y="231"/>
                  </a:lnTo>
                  <a:lnTo>
                    <a:pt x="559" y="255"/>
                  </a:lnTo>
                  <a:lnTo>
                    <a:pt x="598" y="259"/>
                  </a:lnTo>
                  <a:lnTo>
                    <a:pt x="637" y="262"/>
                  </a:lnTo>
                  <a:lnTo>
                    <a:pt x="676" y="264"/>
                  </a:lnTo>
                  <a:lnTo>
                    <a:pt x="713" y="268"/>
                  </a:lnTo>
                  <a:lnTo>
                    <a:pt x="751" y="269"/>
                  </a:lnTo>
                  <a:lnTo>
                    <a:pt x="788" y="271"/>
                  </a:lnTo>
                  <a:lnTo>
                    <a:pt x="825" y="273"/>
                  </a:lnTo>
                  <a:lnTo>
                    <a:pt x="862" y="275"/>
                  </a:lnTo>
                  <a:lnTo>
                    <a:pt x="898" y="278"/>
                  </a:lnTo>
                  <a:lnTo>
                    <a:pt x="935" y="278"/>
                  </a:lnTo>
                  <a:lnTo>
                    <a:pt x="972" y="280"/>
                  </a:lnTo>
                  <a:lnTo>
                    <a:pt x="1009" y="282"/>
                  </a:lnTo>
                  <a:lnTo>
                    <a:pt x="1044" y="284"/>
                  </a:lnTo>
                  <a:lnTo>
                    <a:pt x="1081" y="287"/>
                  </a:lnTo>
                  <a:lnTo>
                    <a:pt x="1118" y="289"/>
                  </a:lnTo>
                  <a:lnTo>
                    <a:pt x="1155" y="291"/>
                  </a:lnTo>
                  <a:lnTo>
                    <a:pt x="1164" y="269"/>
                  </a:lnTo>
                  <a:lnTo>
                    <a:pt x="1176" y="255"/>
                  </a:lnTo>
                  <a:lnTo>
                    <a:pt x="1192" y="243"/>
                  </a:lnTo>
                  <a:lnTo>
                    <a:pt x="1210" y="232"/>
                  </a:lnTo>
                  <a:lnTo>
                    <a:pt x="1228" y="224"/>
                  </a:lnTo>
                  <a:lnTo>
                    <a:pt x="1245" y="215"/>
                  </a:lnTo>
                  <a:lnTo>
                    <a:pt x="1261" y="202"/>
                  </a:lnTo>
                  <a:lnTo>
                    <a:pt x="1272" y="187"/>
                  </a:lnTo>
                  <a:lnTo>
                    <a:pt x="1256" y="174"/>
                  </a:lnTo>
                  <a:lnTo>
                    <a:pt x="1235" y="171"/>
                  </a:lnTo>
                  <a:lnTo>
                    <a:pt x="1210" y="172"/>
                  </a:lnTo>
                  <a:lnTo>
                    <a:pt x="1185" y="172"/>
                  </a:lnTo>
                  <a:lnTo>
                    <a:pt x="1162" y="172"/>
                  </a:lnTo>
                  <a:lnTo>
                    <a:pt x="1145" y="165"/>
                  </a:lnTo>
                  <a:lnTo>
                    <a:pt x="1134" y="151"/>
                  </a:lnTo>
                  <a:lnTo>
                    <a:pt x="1132" y="123"/>
                  </a:lnTo>
                  <a:lnTo>
                    <a:pt x="1153" y="111"/>
                  </a:lnTo>
                  <a:lnTo>
                    <a:pt x="1176" y="100"/>
                  </a:lnTo>
                  <a:lnTo>
                    <a:pt x="1199" y="91"/>
                  </a:lnTo>
                  <a:lnTo>
                    <a:pt x="1224" y="82"/>
                  </a:lnTo>
                  <a:lnTo>
                    <a:pt x="1247" y="75"/>
                  </a:lnTo>
                  <a:lnTo>
                    <a:pt x="1270" y="67"/>
                  </a:lnTo>
                  <a:lnTo>
                    <a:pt x="1293" y="56"/>
                  </a:lnTo>
                  <a:lnTo>
                    <a:pt x="1316" y="45"/>
                  </a:lnTo>
                  <a:lnTo>
                    <a:pt x="1325" y="45"/>
                  </a:lnTo>
                  <a:lnTo>
                    <a:pt x="1332" y="45"/>
                  </a:lnTo>
                  <a:lnTo>
                    <a:pt x="1339" y="45"/>
                  </a:lnTo>
                  <a:lnTo>
                    <a:pt x="1346" y="44"/>
                  </a:lnTo>
                  <a:lnTo>
                    <a:pt x="1351" y="45"/>
                  </a:lnTo>
                  <a:lnTo>
                    <a:pt x="1356" y="45"/>
                  </a:lnTo>
                  <a:lnTo>
                    <a:pt x="1362" y="49"/>
                  </a:lnTo>
                  <a:lnTo>
                    <a:pt x="1369" y="54"/>
                  </a:lnTo>
                  <a:lnTo>
                    <a:pt x="1369" y="70"/>
                  </a:lnTo>
                  <a:lnTo>
                    <a:pt x="1342" y="70"/>
                  </a:lnTo>
                  <a:lnTo>
                    <a:pt x="1318" y="75"/>
                  </a:lnTo>
                  <a:lnTo>
                    <a:pt x="1295" y="84"/>
                  </a:lnTo>
                  <a:lnTo>
                    <a:pt x="1272" y="97"/>
                  </a:lnTo>
                  <a:lnTo>
                    <a:pt x="1247" y="109"/>
                  </a:lnTo>
                  <a:lnTo>
                    <a:pt x="1224" y="121"/>
                  </a:lnTo>
                  <a:lnTo>
                    <a:pt x="1199" y="130"/>
                  </a:lnTo>
                  <a:lnTo>
                    <a:pt x="1175" y="137"/>
                  </a:lnTo>
                  <a:lnTo>
                    <a:pt x="1194" y="141"/>
                  </a:lnTo>
                  <a:lnTo>
                    <a:pt x="1213" y="142"/>
                  </a:lnTo>
                  <a:lnTo>
                    <a:pt x="1231" y="141"/>
                  </a:lnTo>
                  <a:lnTo>
                    <a:pt x="1250" y="141"/>
                  </a:lnTo>
                  <a:lnTo>
                    <a:pt x="1268" y="141"/>
                  </a:lnTo>
                  <a:lnTo>
                    <a:pt x="1284" y="146"/>
                  </a:lnTo>
                  <a:lnTo>
                    <a:pt x="1298" y="155"/>
                  </a:lnTo>
                  <a:lnTo>
                    <a:pt x="1310" y="172"/>
                  </a:lnTo>
                  <a:lnTo>
                    <a:pt x="1310" y="183"/>
                  </a:lnTo>
                  <a:lnTo>
                    <a:pt x="1309" y="192"/>
                  </a:lnTo>
                  <a:lnTo>
                    <a:pt x="1305" y="199"/>
                  </a:lnTo>
                  <a:lnTo>
                    <a:pt x="1310" y="206"/>
                  </a:lnTo>
                  <a:lnTo>
                    <a:pt x="1318" y="202"/>
                  </a:lnTo>
                  <a:lnTo>
                    <a:pt x="1325" y="199"/>
                  </a:lnTo>
                  <a:lnTo>
                    <a:pt x="1332" y="195"/>
                  </a:lnTo>
                  <a:lnTo>
                    <a:pt x="1340" y="194"/>
                  </a:lnTo>
                  <a:lnTo>
                    <a:pt x="1347" y="192"/>
                  </a:lnTo>
                  <a:lnTo>
                    <a:pt x="1355" y="192"/>
                  </a:lnTo>
                  <a:lnTo>
                    <a:pt x="1362" y="195"/>
                  </a:lnTo>
                  <a:lnTo>
                    <a:pt x="1369" y="202"/>
                  </a:lnTo>
                  <a:lnTo>
                    <a:pt x="1365" y="217"/>
                  </a:lnTo>
                  <a:lnTo>
                    <a:pt x="1367" y="225"/>
                  </a:lnTo>
                  <a:lnTo>
                    <a:pt x="1372" y="232"/>
                  </a:lnTo>
                  <a:lnTo>
                    <a:pt x="1381" y="236"/>
                  </a:lnTo>
                  <a:lnTo>
                    <a:pt x="1390" y="238"/>
                  </a:lnTo>
                  <a:lnTo>
                    <a:pt x="1400" y="241"/>
                  </a:lnTo>
                  <a:lnTo>
                    <a:pt x="1407" y="247"/>
                  </a:lnTo>
                  <a:lnTo>
                    <a:pt x="1415" y="255"/>
                  </a:lnTo>
                  <a:lnTo>
                    <a:pt x="1422" y="236"/>
                  </a:lnTo>
                  <a:lnTo>
                    <a:pt x="1427" y="213"/>
                  </a:lnTo>
                  <a:lnTo>
                    <a:pt x="1430" y="192"/>
                  </a:lnTo>
                  <a:lnTo>
                    <a:pt x="1434" y="171"/>
                  </a:lnTo>
                  <a:lnTo>
                    <a:pt x="1441" y="150"/>
                  </a:lnTo>
                  <a:lnTo>
                    <a:pt x="1452" y="132"/>
                  </a:lnTo>
                  <a:lnTo>
                    <a:pt x="1466" y="116"/>
                  </a:lnTo>
                  <a:lnTo>
                    <a:pt x="1489" y="104"/>
                  </a:lnTo>
                  <a:lnTo>
                    <a:pt x="1506" y="112"/>
                  </a:lnTo>
                  <a:lnTo>
                    <a:pt x="1480" y="134"/>
                  </a:lnTo>
                  <a:lnTo>
                    <a:pt x="1467" y="162"/>
                  </a:lnTo>
                  <a:lnTo>
                    <a:pt x="1462" y="197"/>
                  </a:lnTo>
                  <a:lnTo>
                    <a:pt x="1462" y="231"/>
                  </a:lnTo>
                  <a:lnTo>
                    <a:pt x="1457" y="262"/>
                  </a:lnTo>
                  <a:lnTo>
                    <a:pt x="1446" y="284"/>
                  </a:lnTo>
                  <a:lnTo>
                    <a:pt x="1420" y="292"/>
                  </a:lnTo>
                  <a:lnTo>
                    <a:pt x="1376" y="285"/>
                  </a:lnTo>
                  <a:lnTo>
                    <a:pt x="1370" y="292"/>
                  </a:lnTo>
                  <a:lnTo>
                    <a:pt x="1365" y="298"/>
                  </a:lnTo>
                  <a:lnTo>
                    <a:pt x="1358" y="305"/>
                  </a:lnTo>
                  <a:lnTo>
                    <a:pt x="1353" y="310"/>
                  </a:lnTo>
                  <a:lnTo>
                    <a:pt x="1346" y="314"/>
                  </a:lnTo>
                  <a:lnTo>
                    <a:pt x="1339" y="317"/>
                  </a:lnTo>
                  <a:lnTo>
                    <a:pt x="1332" y="317"/>
                  </a:lnTo>
                  <a:lnTo>
                    <a:pt x="1321" y="315"/>
                  </a:lnTo>
                  <a:lnTo>
                    <a:pt x="1305" y="266"/>
                  </a:lnTo>
                  <a:lnTo>
                    <a:pt x="1295" y="278"/>
                  </a:lnTo>
                  <a:lnTo>
                    <a:pt x="1282" y="291"/>
                  </a:lnTo>
                  <a:lnTo>
                    <a:pt x="1272" y="299"/>
                  </a:lnTo>
                  <a:lnTo>
                    <a:pt x="1259" y="310"/>
                  </a:lnTo>
                  <a:lnTo>
                    <a:pt x="1245" y="317"/>
                  </a:lnTo>
                  <a:lnTo>
                    <a:pt x="1233" y="324"/>
                  </a:lnTo>
                  <a:lnTo>
                    <a:pt x="1219" y="329"/>
                  </a:lnTo>
                  <a:lnTo>
                    <a:pt x="1205" y="333"/>
                  </a:lnTo>
                  <a:lnTo>
                    <a:pt x="1183" y="326"/>
                  </a:lnTo>
                  <a:lnTo>
                    <a:pt x="1161" y="321"/>
                  </a:lnTo>
                  <a:lnTo>
                    <a:pt x="1139" y="317"/>
                  </a:lnTo>
                  <a:lnTo>
                    <a:pt x="1118" y="315"/>
                  </a:lnTo>
                  <a:lnTo>
                    <a:pt x="1095" y="314"/>
                  </a:lnTo>
                  <a:lnTo>
                    <a:pt x="1074" y="314"/>
                  </a:lnTo>
                  <a:lnTo>
                    <a:pt x="1051" y="315"/>
                  </a:lnTo>
                  <a:lnTo>
                    <a:pt x="1030" y="315"/>
                  </a:lnTo>
                  <a:lnTo>
                    <a:pt x="1009" y="317"/>
                  </a:lnTo>
                  <a:lnTo>
                    <a:pt x="986" y="319"/>
                  </a:lnTo>
                  <a:lnTo>
                    <a:pt x="963" y="321"/>
                  </a:lnTo>
                  <a:lnTo>
                    <a:pt x="942" y="321"/>
                  </a:lnTo>
                  <a:lnTo>
                    <a:pt x="919" y="321"/>
                  </a:lnTo>
                  <a:lnTo>
                    <a:pt x="896" y="321"/>
                  </a:lnTo>
                  <a:lnTo>
                    <a:pt x="873" y="319"/>
                  </a:lnTo>
                  <a:lnTo>
                    <a:pt x="850" y="315"/>
                  </a:lnTo>
                  <a:lnTo>
                    <a:pt x="817" y="314"/>
                  </a:lnTo>
                  <a:lnTo>
                    <a:pt x="781" y="312"/>
                  </a:lnTo>
                  <a:lnTo>
                    <a:pt x="748" y="312"/>
                  </a:lnTo>
                  <a:lnTo>
                    <a:pt x="713" y="310"/>
                  </a:lnTo>
                  <a:lnTo>
                    <a:pt x="677" y="310"/>
                  </a:lnTo>
                  <a:lnTo>
                    <a:pt x="644" y="310"/>
                  </a:lnTo>
                  <a:lnTo>
                    <a:pt x="609" y="308"/>
                  </a:lnTo>
                  <a:lnTo>
                    <a:pt x="575" y="308"/>
                  </a:lnTo>
                  <a:lnTo>
                    <a:pt x="540" y="307"/>
                  </a:lnTo>
                  <a:lnTo>
                    <a:pt x="504" y="307"/>
                  </a:lnTo>
                  <a:lnTo>
                    <a:pt x="471" y="305"/>
                  </a:lnTo>
                  <a:lnTo>
                    <a:pt x="437" y="301"/>
                  </a:lnTo>
                  <a:lnTo>
                    <a:pt x="404" y="299"/>
                  </a:lnTo>
                  <a:lnTo>
                    <a:pt x="370" y="296"/>
                  </a:lnTo>
                  <a:lnTo>
                    <a:pt x="337" y="291"/>
                  </a:lnTo>
                  <a:lnTo>
                    <a:pt x="303" y="285"/>
                  </a:lnTo>
                  <a:lnTo>
                    <a:pt x="286" y="287"/>
                  </a:lnTo>
                  <a:lnTo>
                    <a:pt x="268" y="289"/>
                  </a:lnTo>
                  <a:lnTo>
                    <a:pt x="250" y="289"/>
                  </a:lnTo>
                  <a:lnTo>
                    <a:pt x="231" y="287"/>
                  </a:lnTo>
                  <a:lnTo>
                    <a:pt x="213" y="285"/>
                  </a:lnTo>
                  <a:lnTo>
                    <a:pt x="196" y="284"/>
                  </a:lnTo>
                  <a:lnTo>
                    <a:pt x="176" y="282"/>
                  </a:lnTo>
                  <a:lnTo>
                    <a:pt x="159" y="278"/>
                  </a:lnTo>
                  <a:lnTo>
                    <a:pt x="139" y="275"/>
                  </a:lnTo>
                  <a:lnTo>
                    <a:pt x="120" y="273"/>
                  </a:lnTo>
                  <a:lnTo>
                    <a:pt x="102" y="269"/>
                  </a:lnTo>
                  <a:lnTo>
                    <a:pt x="83" y="268"/>
                  </a:lnTo>
                  <a:lnTo>
                    <a:pt x="65" y="266"/>
                  </a:lnTo>
                  <a:lnTo>
                    <a:pt x="46" y="264"/>
                  </a:lnTo>
                  <a:lnTo>
                    <a:pt x="28" y="264"/>
                  </a:lnTo>
                  <a:lnTo>
                    <a:pt x="9" y="266"/>
                  </a:lnTo>
                  <a:lnTo>
                    <a:pt x="2" y="257"/>
                  </a:lnTo>
                  <a:lnTo>
                    <a:pt x="0" y="247"/>
                  </a:lnTo>
                  <a:lnTo>
                    <a:pt x="2" y="236"/>
                  </a:lnTo>
                  <a:lnTo>
                    <a:pt x="5" y="227"/>
                  </a:lnTo>
                  <a:lnTo>
                    <a:pt x="19" y="213"/>
                  </a:lnTo>
                  <a:lnTo>
                    <a:pt x="34" y="202"/>
                  </a:lnTo>
                  <a:lnTo>
                    <a:pt x="49" y="194"/>
                  </a:lnTo>
                  <a:lnTo>
                    <a:pt x="67" y="187"/>
                  </a:lnTo>
                  <a:lnTo>
                    <a:pt x="83" y="181"/>
                  </a:lnTo>
                  <a:lnTo>
                    <a:pt x="102" y="176"/>
                  </a:lnTo>
                  <a:lnTo>
                    <a:pt x="120" y="172"/>
                  </a:lnTo>
                  <a:lnTo>
                    <a:pt x="138" y="167"/>
                  </a:lnTo>
                  <a:lnTo>
                    <a:pt x="131" y="180"/>
                  </a:lnTo>
                  <a:lnTo>
                    <a:pt x="122" y="187"/>
                  </a:lnTo>
                  <a:lnTo>
                    <a:pt x="111" y="192"/>
                  </a:lnTo>
                  <a:lnTo>
                    <a:pt x="99" y="197"/>
                  </a:lnTo>
                  <a:lnTo>
                    <a:pt x="86" y="202"/>
                  </a:lnTo>
                  <a:lnTo>
                    <a:pt x="76" y="208"/>
                  </a:lnTo>
                  <a:lnTo>
                    <a:pt x="65" y="215"/>
                  </a:lnTo>
                  <a:lnTo>
                    <a:pt x="58" y="227"/>
                  </a:lnTo>
                  <a:lnTo>
                    <a:pt x="85" y="232"/>
                  </a:lnTo>
                  <a:lnTo>
                    <a:pt x="113" y="236"/>
                  </a:lnTo>
                  <a:lnTo>
                    <a:pt x="141" y="239"/>
                  </a:lnTo>
                  <a:lnTo>
                    <a:pt x="169" y="243"/>
                  </a:lnTo>
                  <a:lnTo>
                    <a:pt x="198" y="247"/>
                  </a:lnTo>
                  <a:lnTo>
                    <a:pt x="226" y="248"/>
                  </a:lnTo>
                  <a:lnTo>
                    <a:pt x="256" y="250"/>
                  </a:lnTo>
                  <a:lnTo>
                    <a:pt x="284" y="252"/>
                  </a:lnTo>
                  <a:lnTo>
                    <a:pt x="312" y="254"/>
                  </a:lnTo>
                  <a:lnTo>
                    <a:pt x="342" y="255"/>
                  </a:lnTo>
                  <a:lnTo>
                    <a:pt x="370" y="255"/>
                  </a:lnTo>
                  <a:lnTo>
                    <a:pt x="397" y="257"/>
                  </a:lnTo>
                  <a:lnTo>
                    <a:pt x="425" y="257"/>
                  </a:lnTo>
                  <a:lnTo>
                    <a:pt x="452" y="257"/>
                  </a:lnTo>
                  <a:lnTo>
                    <a:pt x="476" y="255"/>
                  </a:lnTo>
                  <a:lnTo>
                    <a:pt x="501" y="255"/>
                  </a:lnTo>
                  <a:lnTo>
                    <a:pt x="527" y="232"/>
                  </a:lnTo>
                  <a:lnTo>
                    <a:pt x="554" y="209"/>
                  </a:lnTo>
                  <a:lnTo>
                    <a:pt x="580" y="187"/>
                  </a:lnTo>
                  <a:lnTo>
                    <a:pt x="609" y="164"/>
                  </a:lnTo>
                  <a:lnTo>
                    <a:pt x="637" y="139"/>
                  </a:lnTo>
                  <a:lnTo>
                    <a:pt x="663" y="114"/>
                  </a:lnTo>
                  <a:lnTo>
                    <a:pt x="690" y="90"/>
                  </a:lnTo>
                  <a:lnTo>
                    <a:pt x="714" y="63"/>
                  </a:lnTo>
                  <a:lnTo>
                    <a:pt x="697" y="54"/>
                  </a:lnTo>
                  <a:lnTo>
                    <a:pt x="665" y="56"/>
                  </a:lnTo>
                  <a:lnTo>
                    <a:pt x="631" y="58"/>
                  </a:lnTo>
                  <a:lnTo>
                    <a:pt x="600" y="58"/>
                  </a:lnTo>
                  <a:lnTo>
                    <a:pt x="566" y="58"/>
                  </a:lnTo>
                  <a:lnTo>
                    <a:pt x="536" y="58"/>
                  </a:lnTo>
                  <a:lnTo>
                    <a:pt x="506" y="61"/>
                  </a:lnTo>
                  <a:lnTo>
                    <a:pt x="478" y="65"/>
                  </a:lnTo>
                  <a:lnTo>
                    <a:pt x="452" y="74"/>
                  </a:lnTo>
                  <a:lnTo>
                    <a:pt x="444" y="68"/>
                  </a:lnTo>
                  <a:lnTo>
                    <a:pt x="436" y="68"/>
                  </a:lnTo>
                  <a:lnTo>
                    <a:pt x="427" y="68"/>
                  </a:lnTo>
                  <a:lnTo>
                    <a:pt x="423" y="60"/>
                  </a:lnTo>
                  <a:lnTo>
                    <a:pt x="427" y="38"/>
                  </a:lnTo>
                  <a:lnTo>
                    <a:pt x="471" y="30"/>
                  </a:lnTo>
                  <a:lnTo>
                    <a:pt x="517" y="24"/>
                  </a:lnTo>
                  <a:lnTo>
                    <a:pt x="561" y="19"/>
                  </a:lnTo>
                  <a:lnTo>
                    <a:pt x="605" y="17"/>
                  </a:lnTo>
                  <a:lnTo>
                    <a:pt x="649" y="15"/>
                  </a:lnTo>
                  <a:lnTo>
                    <a:pt x="693" y="14"/>
                  </a:lnTo>
                  <a:lnTo>
                    <a:pt x="737" y="14"/>
                  </a:lnTo>
                  <a:lnTo>
                    <a:pt x="781" y="14"/>
                  </a:lnTo>
                  <a:lnTo>
                    <a:pt x="825" y="15"/>
                  </a:lnTo>
                  <a:lnTo>
                    <a:pt x="870" y="15"/>
                  </a:lnTo>
                  <a:lnTo>
                    <a:pt x="914" y="15"/>
                  </a:lnTo>
                  <a:lnTo>
                    <a:pt x="958" y="14"/>
                  </a:lnTo>
                  <a:lnTo>
                    <a:pt x="1002" y="12"/>
                  </a:lnTo>
                  <a:lnTo>
                    <a:pt x="1044" y="10"/>
                  </a:lnTo>
                  <a:lnTo>
                    <a:pt x="1088" y="5"/>
                  </a:lnTo>
                  <a:lnTo>
                    <a:pt x="113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auto">
            <a:xfrm>
              <a:off x="4479" y="1069"/>
              <a:ext cx="28" cy="20"/>
            </a:xfrm>
            <a:custGeom>
              <a:avLst/>
              <a:gdLst>
                <a:gd name="T0" fmla="*/ 0 w 67"/>
                <a:gd name="T1" fmla="*/ 49 h 49"/>
                <a:gd name="T2" fmla="*/ 0 w 67"/>
                <a:gd name="T3" fmla="*/ 39 h 49"/>
                <a:gd name="T4" fmla="*/ 5 w 67"/>
                <a:gd name="T5" fmla="*/ 30 h 49"/>
                <a:gd name="T6" fmla="*/ 12 w 67"/>
                <a:gd name="T7" fmla="*/ 24 h 49"/>
                <a:gd name="T8" fmla="*/ 23 w 67"/>
                <a:gd name="T9" fmla="*/ 17 h 49"/>
                <a:gd name="T10" fmla="*/ 33 w 67"/>
                <a:gd name="T11" fmla="*/ 12 h 49"/>
                <a:gd name="T12" fmla="*/ 45 w 67"/>
                <a:gd name="T13" fmla="*/ 9 h 49"/>
                <a:gd name="T14" fmla="*/ 56 w 67"/>
                <a:gd name="T15" fmla="*/ 5 h 49"/>
                <a:gd name="T16" fmla="*/ 67 w 67"/>
                <a:gd name="T17" fmla="*/ 0 h 49"/>
                <a:gd name="T18" fmla="*/ 60 w 67"/>
                <a:gd name="T19" fmla="*/ 9 h 49"/>
                <a:gd name="T20" fmla="*/ 53 w 67"/>
                <a:gd name="T21" fmla="*/ 17 h 49"/>
                <a:gd name="T22" fmla="*/ 45 w 67"/>
                <a:gd name="T23" fmla="*/ 26 h 49"/>
                <a:gd name="T24" fmla="*/ 38 w 67"/>
                <a:gd name="T25" fmla="*/ 33 h 49"/>
                <a:gd name="T26" fmla="*/ 30 w 67"/>
                <a:gd name="T27" fmla="*/ 40 h 49"/>
                <a:gd name="T28" fmla="*/ 21 w 67"/>
                <a:gd name="T29" fmla="*/ 46 h 49"/>
                <a:gd name="T30" fmla="*/ 10 w 67"/>
                <a:gd name="T31" fmla="*/ 47 h 49"/>
                <a:gd name="T32" fmla="*/ 0 w 67"/>
                <a:gd name="T3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" h="49">
                  <a:moveTo>
                    <a:pt x="0" y="49"/>
                  </a:moveTo>
                  <a:lnTo>
                    <a:pt x="0" y="39"/>
                  </a:lnTo>
                  <a:lnTo>
                    <a:pt x="5" y="30"/>
                  </a:lnTo>
                  <a:lnTo>
                    <a:pt x="12" y="24"/>
                  </a:lnTo>
                  <a:lnTo>
                    <a:pt x="23" y="17"/>
                  </a:lnTo>
                  <a:lnTo>
                    <a:pt x="33" y="12"/>
                  </a:lnTo>
                  <a:lnTo>
                    <a:pt x="45" y="9"/>
                  </a:lnTo>
                  <a:lnTo>
                    <a:pt x="56" y="5"/>
                  </a:lnTo>
                  <a:lnTo>
                    <a:pt x="67" y="0"/>
                  </a:lnTo>
                  <a:lnTo>
                    <a:pt x="60" y="9"/>
                  </a:lnTo>
                  <a:lnTo>
                    <a:pt x="53" y="17"/>
                  </a:lnTo>
                  <a:lnTo>
                    <a:pt x="45" y="26"/>
                  </a:lnTo>
                  <a:lnTo>
                    <a:pt x="38" y="33"/>
                  </a:lnTo>
                  <a:lnTo>
                    <a:pt x="30" y="40"/>
                  </a:lnTo>
                  <a:lnTo>
                    <a:pt x="21" y="46"/>
                  </a:lnTo>
                  <a:lnTo>
                    <a:pt x="10" y="47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7F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731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Prático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Dados de Refrigerante</a:t>
            </a:r>
          </a:p>
          <a:p>
            <a:pPr lvl="1"/>
            <a:r>
              <a:rPr lang="pt-BR" dirty="0" err="1" smtClean="0"/>
              <a:t>SoftDrink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57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Sintetizando Dados Quantitativos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Distribuição de Frequência</a:t>
            </a:r>
          </a:p>
          <a:p>
            <a:r>
              <a:rPr lang="pt-BR" dirty="0" smtClean="0"/>
              <a:t>Distribuição de Frequência Relativa e Frequência Percentual</a:t>
            </a:r>
          </a:p>
          <a:p>
            <a:r>
              <a:rPr lang="pt-BR" dirty="0" smtClean="0"/>
              <a:t>Gráfico de Dispersão Unidimensional</a:t>
            </a:r>
          </a:p>
          <a:p>
            <a:r>
              <a:rPr lang="pt-BR" dirty="0" smtClean="0"/>
              <a:t>Histograma</a:t>
            </a:r>
          </a:p>
          <a:p>
            <a:r>
              <a:rPr lang="pt-BR" dirty="0" smtClean="0"/>
              <a:t>Distribuições Cumulativas</a:t>
            </a:r>
          </a:p>
          <a:p>
            <a:r>
              <a:rPr lang="pt-BR" dirty="0" smtClean="0"/>
              <a:t>Ogivas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3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Estatística Descritiva</a:t>
            </a:r>
            <a:br>
              <a:rPr lang="pt-BR" dirty="0" smtClean="0"/>
            </a:br>
            <a:r>
              <a:rPr lang="pt-BR" dirty="0" smtClean="0"/>
              <a:t>Mecânica Hudson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8006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O gerente da Mecânica Hudson queria ter um melhor conhecimento sobre os custos das peças utilizadas </a:t>
            </a:r>
            <a:r>
              <a:rPr lang="en-US" dirty="0" smtClean="0"/>
              <a:t>no </a:t>
            </a:r>
            <a:r>
              <a:rPr lang="pt-BR" dirty="0" smtClean="0"/>
              <a:t>conserto dos motores realizados na empresa</a:t>
            </a:r>
          </a:p>
          <a:p>
            <a:r>
              <a:rPr lang="pt-BR" dirty="0" smtClean="0"/>
              <a:t>Ele </a:t>
            </a:r>
            <a:r>
              <a:rPr lang="pt-BR" dirty="0"/>
              <a:t>examina 50 faturas de clientes para </a:t>
            </a:r>
            <a:r>
              <a:rPr lang="pt-BR" dirty="0" smtClean="0"/>
              <a:t>consertos. </a:t>
            </a:r>
            <a:r>
              <a:rPr lang="pt-BR" dirty="0"/>
              <a:t>Os custos de peças, arredondado </a:t>
            </a:r>
            <a:r>
              <a:rPr lang="pt-BR" dirty="0" smtClean="0"/>
              <a:t>para o inteiro, </a:t>
            </a:r>
            <a:r>
              <a:rPr lang="pt-BR" dirty="0"/>
              <a:t>estão listadas no próximo slide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18</a:t>
            </a:fld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957763" y="980728"/>
            <a:ext cx="3576637" cy="2147887"/>
            <a:chOff x="1661" y="2421"/>
            <a:chExt cx="2181" cy="1305"/>
          </a:xfrm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 rot="279349">
              <a:off x="2925" y="2421"/>
              <a:ext cx="917" cy="1065"/>
              <a:chOff x="3222" y="2421"/>
              <a:chExt cx="917" cy="1065"/>
            </a:xfrm>
          </p:grpSpPr>
          <p:sp>
            <p:nvSpPr>
              <p:cNvPr id="8" name="Freeform 10"/>
              <p:cNvSpPr>
                <a:spLocks/>
              </p:cNvSpPr>
              <p:nvPr/>
            </p:nvSpPr>
            <p:spPr bwMode="auto">
              <a:xfrm>
                <a:off x="3222" y="2421"/>
                <a:ext cx="917" cy="1065"/>
              </a:xfrm>
              <a:custGeom>
                <a:avLst/>
                <a:gdLst>
                  <a:gd name="T0" fmla="*/ 1827 w 1834"/>
                  <a:gd name="T1" fmla="*/ 1550 h 2130"/>
                  <a:gd name="T2" fmla="*/ 1799 w 1834"/>
                  <a:gd name="T3" fmla="*/ 1585 h 2130"/>
                  <a:gd name="T4" fmla="*/ 1758 w 1834"/>
                  <a:gd name="T5" fmla="*/ 1588 h 2130"/>
                  <a:gd name="T6" fmla="*/ 1713 w 1834"/>
                  <a:gd name="T7" fmla="*/ 1569 h 2130"/>
                  <a:gd name="T8" fmla="*/ 1677 w 1834"/>
                  <a:gd name="T9" fmla="*/ 1543 h 2130"/>
                  <a:gd name="T10" fmla="*/ 1669 w 1834"/>
                  <a:gd name="T11" fmla="*/ 1677 h 2130"/>
                  <a:gd name="T12" fmla="*/ 1624 w 1834"/>
                  <a:gd name="T13" fmla="*/ 1805 h 2130"/>
                  <a:gd name="T14" fmla="*/ 1536 w 1834"/>
                  <a:gd name="T15" fmla="*/ 1848 h 2130"/>
                  <a:gd name="T16" fmla="*/ 1461 w 1834"/>
                  <a:gd name="T17" fmla="*/ 1803 h 2130"/>
                  <a:gd name="T18" fmla="*/ 1379 w 1834"/>
                  <a:gd name="T19" fmla="*/ 1794 h 2130"/>
                  <a:gd name="T20" fmla="*/ 1281 w 1834"/>
                  <a:gd name="T21" fmla="*/ 1928 h 2130"/>
                  <a:gd name="T22" fmla="*/ 1233 w 1834"/>
                  <a:gd name="T23" fmla="*/ 2080 h 2130"/>
                  <a:gd name="T24" fmla="*/ 1143 w 1834"/>
                  <a:gd name="T25" fmla="*/ 2127 h 2130"/>
                  <a:gd name="T26" fmla="*/ 1061 w 1834"/>
                  <a:gd name="T27" fmla="*/ 2064 h 2130"/>
                  <a:gd name="T28" fmla="*/ 1001 w 1834"/>
                  <a:gd name="T29" fmla="*/ 1987 h 2130"/>
                  <a:gd name="T30" fmla="*/ 749 w 1834"/>
                  <a:gd name="T31" fmla="*/ 1942 h 2130"/>
                  <a:gd name="T32" fmla="*/ 493 w 1834"/>
                  <a:gd name="T33" fmla="*/ 1901 h 2130"/>
                  <a:gd name="T34" fmla="*/ 358 w 1834"/>
                  <a:gd name="T35" fmla="*/ 1943 h 2130"/>
                  <a:gd name="T36" fmla="*/ 303 w 1834"/>
                  <a:gd name="T37" fmla="*/ 2025 h 2130"/>
                  <a:gd name="T38" fmla="*/ 245 w 1834"/>
                  <a:gd name="T39" fmla="*/ 2016 h 2130"/>
                  <a:gd name="T40" fmla="*/ 189 w 1834"/>
                  <a:gd name="T41" fmla="*/ 1927 h 2130"/>
                  <a:gd name="T42" fmla="*/ 158 w 1834"/>
                  <a:gd name="T43" fmla="*/ 1867 h 2130"/>
                  <a:gd name="T44" fmla="*/ 115 w 1834"/>
                  <a:gd name="T45" fmla="*/ 1876 h 2130"/>
                  <a:gd name="T46" fmla="*/ 89 w 1834"/>
                  <a:gd name="T47" fmla="*/ 1878 h 2130"/>
                  <a:gd name="T48" fmla="*/ 44 w 1834"/>
                  <a:gd name="T49" fmla="*/ 1707 h 2130"/>
                  <a:gd name="T50" fmla="*/ 3 w 1834"/>
                  <a:gd name="T51" fmla="*/ 1401 h 2130"/>
                  <a:gd name="T52" fmla="*/ 103 w 1834"/>
                  <a:gd name="T53" fmla="*/ 1155 h 2130"/>
                  <a:gd name="T54" fmla="*/ 165 w 1834"/>
                  <a:gd name="T55" fmla="*/ 1040 h 2130"/>
                  <a:gd name="T56" fmla="*/ 135 w 1834"/>
                  <a:gd name="T57" fmla="*/ 882 h 2130"/>
                  <a:gd name="T58" fmla="*/ 105 w 1834"/>
                  <a:gd name="T59" fmla="*/ 610 h 2130"/>
                  <a:gd name="T60" fmla="*/ 142 w 1834"/>
                  <a:gd name="T61" fmla="*/ 311 h 2130"/>
                  <a:gd name="T62" fmla="*/ 160 w 1834"/>
                  <a:gd name="T63" fmla="*/ 280 h 2130"/>
                  <a:gd name="T64" fmla="*/ 226 w 1834"/>
                  <a:gd name="T65" fmla="*/ 258 h 2130"/>
                  <a:gd name="T66" fmla="*/ 300 w 1834"/>
                  <a:gd name="T67" fmla="*/ 235 h 2130"/>
                  <a:gd name="T68" fmla="*/ 386 w 1834"/>
                  <a:gd name="T69" fmla="*/ 210 h 2130"/>
                  <a:gd name="T70" fmla="*/ 531 w 1834"/>
                  <a:gd name="T71" fmla="*/ 169 h 2130"/>
                  <a:gd name="T72" fmla="*/ 676 w 1834"/>
                  <a:gd name="T73" fmla="*/ 124 h 2130"/>
                  <a:gd name="T74" fmla="*/ 823 w 1834"/>
                  <a:gd name="T75" fmla="*/ 82 h 2130"/>
                  <a:gd name="T76" fmla="*/ 972 w 1834"/>
                  <a:gd name="T77" fmla="*/ 47 h 2130"/>
                  <a:gd name="T78" fmla="*/ 1126 w 1834"/>
                  <a:gd name="T79" fmla="*/ 24 h 2130"/>
                  <a:gd name="T80" fmla="*/ 1222 w 1834"/>
                  <a:gd name="T81" fmla="*/ 16 h 2130"/>
                  <a:gd name="T82" fmla="*/ 1308 w 1834"/>
                  <a:gd name="T83" fmla="*/ 3 h 2130"/>
                  <a:gd name="T84" fmla="*/ 1395 w 1834"/>
                  <a:gd name="T85" fmla="*/ 12 h 2130"/>
                  <a:gd name="T86" fmla="*/ 1507 w 1834"/>
                  <a:gd name="T87" fmla="*/ 82 h 2130"/>
                  <a:gd name="T88" fmla="*/ 1624 w 1834"/>
                  <a:gd name="T89" fmla="*/ 125 h 2130"/>
                  <a:gd name="T90" fmla="*/ 1734 w 1834"/>
                  <a:gd name="T91" fmla="*/ 185 h 2130"/>
                  <a:gd name="T92" fmla="*/ 1779 w 1834"/>
                  <a:gd name="T93" fmla="*/ 305 h 2130"/>
                  <a:gd name="T94" fmla="*/ 1774 w 1834"/>
                  <a:gd name="T95" fmla="*/ 384 h 2130"/>
                  <a:gd name="T96" fmla="*/ 1782 w 1834"/>
                  <a:gd name="T97" fmla="*/ 701 h 2130"/>
                  <a:gd name="T98" fmla="*/ 1755 w 1834"/>
                  <a:gd name="T99" fmla="*/ 1067 h 2130"/>
                  <a:gd name="T100" fmla="*/ 1751 w 1834"/>
                  <a:gd name="T101" fmla="*/ 1314 h 2130"/>
                  <a:gd name="T102" fmla="*/ 1775 w 1834"/>
                  <a:gd name="T103" fmla="*/ 1264 h 2130"/>
                  <a:gd name="T104" fmla="*/ 1814 w 1834"/>
                  <a:gd name="T105" fmla="*/ 1254 h 2130"/>
                  <a:gd name="T106" fmla="*/ 1817 w 1834"/>
                  <a:gd name="T107" fmla="*/ 1312 h 2130"/>
                  <a:gd name="T108" fmla="*/ 1808 w 1834"/>
                  <a:gd name="T109" fmla="*/ 1436 h 2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4" h="2130">
                    <a:moveTo>
                      <a:pt x="1808" y="1436"/>
                    </a:moveTo>
                    <a:lnTo>
                      <a:pt x="1812" y="1463"/>
                    </a:lnTo>
                    <a:lnTo>
                      <a:pt x="1819" y="1491"/>
                    </a:lnTo>
                    <a:lnTo>
                      <a:pt x="1825" y="1517"/>
                    </a:lnTo>
                    <a:lnTo>
                      <a:pt x="1827" y="1545"/>
                    </a:lnTo>
                    <a:lnTo>
                      <a:pt x="1827" y="1550"/>
                    </a:lnTo>
                    <a:lnTo>
                      <a:pt x="1822" y="1555"/>
                    </a:lnTo>
                    <a:lnTo>
                      <a:pt x="1818" y="1562"/>
                    </a:lnTo>
                    <a:lnTo>
                      <a:pt x="1817" y="1570"/>
                    </a:lnTo>
                    <a:lnTo>
                      <a:pt x="1811" y="1575"/>
                    </a:lnTo>
                    <a:lnTo>
                      <a:pt x="1805" y="1581"/>
                    </a:lnTo>
                    <a:lnTo>
                      <a:pt x="1799" y="1585"/>
                    </a:lnTo>
                    <a:lnTo>
                      <a:pt x="1793" y="1589"/>
                    </a:lnTo>
                    <a:lnTo>
                      <a:pt x="1787" y="1592"/>
                    </a:lnTo>
                    <a:lnTo>
                      <a:pt x="1780" y="1593"/>
                    </a:lnTo>
                    <a:lnTo>
                      <a:pt x="1773" y="1595"/>
                    </a:lnTo>
                    <a:lnTo>
                      <a:pt x="1766" y="1593"/>
                    </a:lnTo>
                    <a:lnTo>
                      <a:pt x="1758" y="1588"/>
                    </a:lnTo>
                    <a:lnTo>
                      <a:pt x="1750" y="1584"/>
                    </a:lnTo>
                    <a:lnTo>
                      <a:pt x="1742" y="1582"/>
                    </a:lnTo>
                    <a:lnTo>
                      <a:pt x="1733" y="1582"/>
                    </a:lnTo>
                    <a:lnTo>
                      <a:pt x="1727" y="1577"/>
                    </a:lnTo>
                    <a:lnTo>
                      <a:pt x="1720" y="1573"/>
                    </a:lnTo>
                    <a:lnTo>
                      <a:pt x="1713" y="1569"/>
                    </a:lnTo>
                    <a:lnTo>
                      <a:pt x="1706" y="1565"/>
                    </a:lnTo>
                    <a:lnTo>
                      <a:pt x="1699" y="1559"/>
                    </a:lnTo>
                    <a:lnTo>
                      <a:pt x="1693" y="1553"/>
                    </a:lnTo>
                    <a:lnTo>
                      <a:pt x="1690" y="1546"/>
                    </a:lnTo>
                    <a:lnTo>
                      <a:pt x="1688" y="1538"/>
                    </a:lnTo>
                    <a:lnTo>
                      <a:pt x="1677" y="1543"/>
                    </a:lnTo>
                    <a:lnTo>
                      <a:pt x="1672" y="1550"/>
                    </a:lnTo>
                    <a:lnTo>
                      <a:pt x="1665" y="1558"/>
                    </a:lnTo>
                    <a:lnTo>
                      <a:pt x="1658" y="1566"/>
                    </a:lnTo>
                    <a:lnTo>
                      <a:pt x="1669" y="1600"/>
                    </a:lnTo>
                    <a:lnTo>
                      <a:pt x="1672" y="1638"/>
                    </a:lnTo>
                    <a:lnTo>
                      <a:pt x="1669" y="1677"/>
                    </a:lnTo>
                    <a:lnTo>
                      <a:pt x="1668" y="1714"/>
                    </a:lnTo>
                    <a:lnTo>
                      <a:pt x="1662" y="1734"/>
                    </a:lnTo>
                    <a:lnTo>
                      <a:pt x="1655" y="1753"/>
                    </a:lnTo>
                    <a:lnTo>
                      <a:pt x="1646" y="1772"/>
                    </a:lnTo>
                    <a:lnTo>
                      <a:pt x="1636" y="1789"/>
                    </a:lnTo>
                    <a:lnTo>
                      <a:pt x="1624" y="1805"/>
                    </a:lnTo>
                    <a:lnTo>
                      <a:pt x="1609" y="1819"/>
                    </a:lnTo>
                    <a:lnTo>
                      <a:pt x="1593" y="1831"/>
                    </a:lnTo>
                    <a:lnTo>
                      <a:pt x="1575" y="1841"/>
                    </a:lnTo>
                    <a:lnTo>
                      <a:pt x="1562" y="1847"/>
                    </a:lnTo>
                    <a:lnTo>
                      <a:pt x="1548" y="1849"/>
                    </a:lnTo>
                    <a:lnTo>
                      <a:pt x="1536" y="1848"/>
                    </a:lnTo>
                    <a:lnTo>
                      <a:pt x="1523" y="1846"/>
                    </a:lnTo>
                    <a:lnTo>
                      <a:pt x="1510" y="1841"/>
                    </a:lnTo>
                    <a:lnTo>
                      <a:pt x="1498" y="1835"/>
                    </a:lnTo>
                    <a:lnTo>
                      <a:pt x="1486" y="1828"/>
                    </a:lnTo>
                    <a:lnTo>
                      <a:pt x="1476" y="1820"/>
                    </a:lnTo>
                    <a:lnTo>
                      <a:pt x="1461" y="1803"/>
                    </a:lnTo>
                    <a:lnTo>
                      <a:pt x="1453" y="1782"/>
                    </a:lnTo>
                    <a:lnTo>
                      <a:pt x="1448" y="1760"/>
                    </a:lnTo>
                    <a:lnTo>
                      <a:pt x="1447" y="1740"/>
                    </a:lnTo>
                    <a:lnTo>
                      <a:pt x="1425" y="1758"/>
                    </a:lnTo>
                    <a:lnTo>
                      <a:pt x="1402" y="1776"/>
                    </a:lnTo>
                    <a:lnTo>
                      <a:pt x="1379" y="1794"/>
                    </a:lnTo>
                    <a:lnTo>
                      <a:pt x="1356" y="1812"/>
                    </a:lnTo>
                    <a:lnTo>
                      <a:pt x="1334" y="1831"/>
                    </a:lnTo>
                    <a:lnTo>
                      <a:pt x="1313" y="1849"/>
                    </a:lnTo>
                    <a:lnTo>
                      <a:pt x="1295" y="1870"/>
                    </a:lnTo>
                    <a:lnTo>
                      <a:pt x="1278" y="1893"/>
                    </a:lnTo>
                    <a:lnTo>
                      <a:pt x="1281" y="1928"/>
                    </a:lnTo>
                    <a:lnTo>
                      <a:pt x="1282" y="1965"/>
                    </a:lnTo>
                    <a:lnTo>
                      <a:pt x="1276" y="2002"/>
                    </a:lnTo>
                    <a:lnTo>
                      <a:pt x="1261" y="2034"/>
                    </a:lnTo>
                    <a:lnTo>
                      <a:pt x="1252" y="2051"/>
                    </a:lnTo>
                    <a:lnTo>
                      <a:pt x="1243" y="2066"/>
                    </a:lnTo>
                    <a:lnTo>
                      <a:pt x="1233" y="2080"/>
                    </a:lnTo>
                    <a:lnTo>
                      <a:pt x="1221" y="2094"/>
                    </a:lnTo>
                    <a:lnTo>
                      <a:pt x="1208" y="2106"/>
                    </a:lnTo>
                    <a:lnTo>
                      <a:pt x="1195" y="2116"/>
                    </a:lnTo>
                    <a:lnTo>
                      <a:pt x="1180" y="2124"/>
                    </a:lnTo>
                    <a:lnTo>
                      <a:pt x="1161" y="2130"/>
                    </a:lnTo>
                    <a:lnTo>
                      <a:pt x="1143" y="2127"/>
                    </a:lnTo>
                    <a:lnTo>
                      <a:pt x="1126" y="2122"/>
                    </a:lnTo>
                    <a:lnTo>
                      <a:pt x="1109" y="2114"/>
                    </a:lnTo>
                    <a:lnTo>
                      <a:pt x="1096" y="2105"/>
                    </a:lnTo>
                    <a:lnTo>
                      <a:pt x="1082" y="2093"/>
                    </a:lnTo>
                    <a:lnTo>
                      <a:pt x="1070" y="2079"/>
                    </a:lnTo>
                    <a:lnTo>
                      <a:pt x="1061" y="2064"/>
                    </a:lnTo>
                    <a:lnTo>
                      <a:pt x="1054" y="2048"/>
                    </a:lnTo>
                    <a:lnTo>
                      <a:pt x="1052" y="2032"/>
                    </a:lnTo>
                    <a:lnTo>
                      <a:pt x="1051" y="2019"/>
                    </a:lnTo>
                    <a:lnTo>
                      <a:pt x="1048" y="2007"/>
                    </a:lnTo>
                    <a:lnTo>
                      <a:pt x="1044" y="1994"/>
                    </a:lnTo>
                    <a:lnTo>
                      <a:pt x="1001" y="1987"/>
                    </a:lnTo>
                    <a:lnTo>
                      <a:pt x="958" y="1980"/>
                    </a:lnTo>
                    <a:lnTo>
                      <a:pt x="917" y="1973"/>
                    </a:lnTo>
                    <a:lnTo>
                      <a:pt x="874" y="1965"/>
                    </a:lnTo>
                    <a:lnTo>
                      <a:pt x="833" y="1958"/>
                    </a:lnTo>
                    <a:lnTo>
                      <a:pt x="791" y="1950"/>
                    </a:lnTo>
                    <a:lnTo>
                      <a:pt x="749" y="1942"/>
                    </a:lnTo>
                    <a:lnTo>
                      <a:pt x="707" y="1934"/>
                    </a:lnTo>
                    <a:lnTo>
                      <a:pt x="665" y="1927"/>
                    </a:lnTo>
                    <a:lnTo>
                      <a:pt x="622" y="1920"/>
                    </a:lnTo>
                    <a:lnTo>
                      <a:pt x="579" y="1912"/>
                    </a:lnTo>
                    <a:lnTo>
                      <a:pt x="537" y="1907"/>
                    </a:lnTo>
                    <a:lnTo>
                      <a:pt x="493" y="1901"/>
                    </a:lnTo>
                    <a:lnTo>
                      <a:pt x="449" y="1895"/>
                    </a:lnTo>
                    <a:lnTo>
                      <a:pt x="404" y="1890"/>
                    </a:lnTo>
                    <a:lnTo>
                      <a:pt x="359" y="1886"/>
                    </a:lnTo>
                    <a:lnTo>
                      <a:pt x="362" y="1904"/>
                    </a:lnTo>
                    <a:lnTo>
                      <a:pt x="361" y="1924"/>
                    </a:lnTo>
                    <a:lnTo>
                      <a:pt x="358" y="1943"/>
                    </a:lnTo>
                    <a:lnTo>
                      <a:pt x="354" y="1962"/>
                    </a:lnTo>
                    <a:lnTo>
                      <a:pt x="347" y="1979"/>
                    </a:lnTo>
                    <a:lnTo>
                      <a:pt x="338" y="1995"/>
                    </a:lnTo>
                    <a:lnTo>
                      <a:pt x="326" y="2010"/>
                    </a:lnTo>
                    <a:lnTo>
                      <a:pt x="312" y="2023"/>
                    </a:lnTo>
                    <a:lnTo>
                      <a:pt x="303" y="2025"/>
                    </a:lnTo>
                    <a:lnTo>
                      <a:pt x="294" y="2025"/>
                    </a:lnTo>
                    <a:lnTo>
                      <a:pt x="283" y="2025"/>
                    </a:lnTo>
                    <a:lnTo>
                      <a:pt x="274" y="2024"/>
                    </a:lnTo>
                    <a:lnTo>
                      <a:pt x="264" y="2022"/>
                    </a:lnTo>
                    <a:lnTo>
                      <a:pt x="255" y="2019"/>
                    </a:lnTo>
                    <a:lnTo>
                      <a:pt x="245" y="2016"/>
                    </a:lnTo>
                    <a:lnTo>
                      <a:pt x="236" y="2013"/>
                    </a:lnTo>
                    <a:lnTo>
                      <a:pt x="225" y="1996"/>
                    </a:lnTo>
                    <a:lnTo>
                      <a:pt x="214" y="1980"/>
                    </a:lnTo>
                    <a:lnTo>
                      <a:pt x="205" y="1963"/>
                    </a:lnTo>
                    <a:lnTo>
                      <a:pt x="197" y="1946"/>
                    </a:lnTo>
                    <a:lnTo>
                      <a:pt x="189" y="1927"/>
                    </a:lnTo>
                    <a:lnTo>
                      <a:pt x="184" y="1909"/>
                    </a:lnTo>
                    <a:lnTo>
                      <a:pt x="181" y="1889"/>
                    </a:lnTo>
                    <a:lnTo>
                      <a:pt x="181" y="1870"/>
                    </a:lnTo>
                    <a:lnTo>
                      <a:pt x="174" y="1869"/>
                    </a:lnTo>
                    <a:lnTo>
                      <a:pt x="166" y="1867"/>
                    </a:lnTo>
                    <a:lnTo>
                      <a:pt x="158" y="1867"/>
                    </a:lnTo>
                    <a:lnTo>
                      <a:pt x="150" y="1866"/>
                    </a:lnTo>
                    <a:lnTo>
                      <a:pt x="142" y="1866"/>
                    </a:lnTo>
                    <a:lnTo>
                      <a:pt x="134" y="1869"/>
                    </a:lnTo>
                    <a:lnTo>
                      <a:pt x="127" y="1871"/>
                    </a:lnTo>
                    <a:lnTo>
                      <a:pt x="120" y="1877"/>
                    </a:lnTo>
                    <a:lnTo>
                      <a:pt x="115" y="1876"/>
                    </a:lnTo>
                    <a:lnTo>
                      <a:pt x="112" y="1874"/>
                    </a:lnTo>
                    <a:lnTo>
                      <a:pt x="107" y="1876"/>
                    </a:lnTo>
                    <a:lnTo>
                      <a:pt x="103" y="1877"/>
                    </a:lnTo>
                    <a:lnTo>
                      <a:pt x="98" y="1878"/>
                    </a:lnTo>
                    <a:lnTo>
                      <a:pt x="94" y="1879"/>
                    </a:lnTo>
                    <a:lnTo>
                      <a:pt x="89" y="1878"/>
                    </a:lnTo>
                    <a:lnTo>
                      <a:pt x="84" y="1877"/>
                    </a:lnTo>
                    <a:lnTo>
                      <a:pt x="71" y="1847"/>
                    </a:lnTo>
                    <a:lnTo>
                      <a:pt x="61" y="1814"/>
                    </a:lnTo>
                    <a:lnTo>
                      <a:pt x="54" y="1780"/>
                    </a:lnTo>
                    <a:lnTo>
                      <a:pt x="48" y="1744"/>
                    </a:lnTo>
                    <a:lnTo>
                      <a:pt x="44" y="1707"/>
                    </a:lnTo>
                    <a:lnTo>
                      <a:pt x="39" y="1672"/>
                    </a:lnTo>
                    <a:lnTo>
                      <a:pt x="33" y="1635"/>
                    </a:lnTo>
                    <a:lnTo>
                      <a:pt x="28" y="1599"/>
                    </a:lnTo>
                    <a:lnTo>
                      <a:pt x="17" y="1534"/>
                    </a:lnTo>
                    <a:lnTo>
                      <a:pt x="9" y="1467"/>
                    </a:lnTo>
                    <a:lnTo>
                      <a:pt x="3" y="1401"/>
                    </a:lnTo>
                    <a:lnTo>
                      <a:pt x="0" y="1332"/>
                    </a:lnTo>
                    <a:lnTo>
                      <a:pt x="16" y="1295"/>
                    </a:lnTo>
                    <a:lnTo>
                      <a:pt x="35" y="1259"/>
                    </a:lnTo>
                    <a:lnTo>
                      <a:pt x="56" y="1224"/>
                    </a:lnTo>
                    <a:lnTo>
                      <a:pt x="79" y="1189"/>
                    </a:lnTo>
                    <a:lnTo>
                      <a:pt x="103" y="1155"/>
                    </a:lnTo>
                    <a:lnTo>
                      <a:pt x="126" y="1120"/>
                    </a:lnTo>
                    <a:lnTo>
                      <a:pt x="147" y="1086"/>
                    </a:lnTo>
                    <a:lnTo>
                      <a:pt x="168" y="1050"/>
                    </a:lnTo>
                    <a:lnTo>
                      <a:pt x="168" y="1044"/>
                    </a:lnTo>
                    <a:lnTo>
                      <a:pt x="166" y="1042"/>
                    </a:lnTo>
                    <a:lnTo>
                      <a:pt x="165" y="1040"/>
                    </a:lnTo>
                    <a:lnTo>
                      <a:pt x="169" y="1036"/>
                    </a:lnTo>
                    <a:lnTo>
                      <a:pt x="159" y="1007"/>
                    </a:lnTo>
                    <a:lnTo>
                      <a:pt x="151" y="976"/>
                    </a:lnTo>
                    <a:lnTo>
                      <a:pt x="145" y="945"/>
                    </a:lnTo>
                    <a:lnTo>
                      <a:pt x="139" y="914"/>
                    </a:lnTo>
                    <a:lnTo>
                      <a:pt x="135" y="882"/>
                    </a:lnTo>
                    <a:lnTo>
                      <a:pt x="129" y="850"/>
                    </a:lnTo>
                    <a:lnTo>
                      <a:pt x="123" y="818"/>
                    </a:lnTo>
                    <a:lnTo>
                      <a:pt x="116" y="789"/>
                    </a:lnTo>
                    <a:lnTo>
                      <a:pt x="109" y="730"/>
                    </a:lnTo>
                    <a:lnTo>
                      <a:pt x="106" y="671"/>
                    </a:lnTo>
                    <a:lnTo>
                      <a:pt x="105" y="610"/>
                    </a:lnTo>
                    <a:lnTo>
                      <a:pt x="106" y="550"/>
                    </a:lnTo>
                    <a:lnTo>
                      <a:pt x="109" y="489"/>
                    </a:lnTo>
                    <a:lnTo>
                      <a:pt x="115" y="429"/>
                    </a:lnTo>
                    <a:lnTo>
                      <a:pt x="123" y="371"/>
                    </a:lnTo>
                    <a:lnTo>
                      <a:pt x="134" y="313"/>
                    </a:lnTo>
                    <a:lnTo>
                      <a:pt x="142" y="311"/>
                    </a:lnTo>
                    <a:lnTo>
                      <a:pt x="147" y="306"/>
                    </a:lnTo>
                    <a:lnTo>
                      <a:pt x="150" y="300"/>
                    </a:lnTo>
                    <a:lnTo>
                      <a:pt x="151" y="293"/>
                    </a:lnTo>
                    <a:lnTo>
                      <a:pt x="152" y="288"/>
                    </a:lnTo>
                    <a:lnTo>
                      <a:pt x="154" y="283"/>
                    </a:lnTo>
                    <a:lnTo>
                      <a:pt x="160" y="280"/>
                    </a:lnTo>
                    <a:lnTo>
                      <a:pt x="169" y="281"/>
                    </a:lnTo>
                    <a:lnTo>
                      <a:pt x="180" y="276"/>
                    </a:lnTo>
                    <a:lnTo>
                      <a:pt x="191" y="270"/>
                    </a:lnTo>
                    <a:lnTo>
                      <a:pt x="203" y="266"/>
                    </a:lnTo>
                    <a:lnTo>
                      <a:pt x="214" y="261"/>
                    </a:lnTo>
                    <a:lnTo>
                      <a:pt x="226" y="258"/>
                    </a:lnTo>
                    <a:lnTo>
                      <a:pt x="238" y="253"/>
                    </a:lnTo>
                    <a:lnTo>
                      <a:pt x="250" y="250"/>
                    </a:lnTo>
                    <a:lnTo>
                      <a:pt x="263" y="245"/>
                    </a:lnTo>
                    <a:lnTo>
                      <a:pt x="275" y="242"/>
                    </a:lnTo>
                    <a:lnTo>
                      <a:pt x="287" y="238"/>
                    </a:lnTo>
                    <a:lnTo>
                      <a:pt x="300" y="235"/>
                    </a:lnTo>
                    <a:lnTo>
                      <a:pt x="312" y="231"/>
                    </a:lnTo>
                    <a:lnTo>
                      <a:pt x="325" y="228"/>
                    </a:lnTo>
                    <a:lnTo>
                      <a:pt x="338" y="224"/>
                    </a:lnTo>
                    <a:lnTo>
                      <a:pt x="349" y="221"/>
                    </a:lnTo>
                    <a:lnTo>
                      <a:pt x="362" y="217"/>
                    </a:lnTo>
                    <a:lnTo>
                      <a:pt x="386" y="210"/>
                    </a:lnTo>
                    <a:lnTo>
                      <a:pt x="410" y="205"/>
                    </a:lnTo>
                    <a:lnTo>
                      <a:pt x="434" y="198"/>
                    </a:lnTo>
                    <a:lnTo>
                      <a:pt x="459" y="191"/>
                    </a:lnTo>
                    <a:lnTo>
                      <a:pt x="483" y="183"/>
                    </a:lnTo>
                    <a:lnTo>
                      <a:pt x="507" y="176"/>
                    </a:lnTo>
                    <a:lnTo>
                      <a:pt x="531" y="169"/>
                    </a:lnTo>
                    <a:lnTo>
                      <a:pt x="555" y="161"/>
                    </a:lnTo>
                    <a:lnTo>
                      <a:pt x="579" y="154"/>
                    </a:lnTo>
                    <a:lnTo>
                      <a:pt x="604" y="146"/>
                    </a:lnTo>
                    <a:lnTo>
                      <a:pt x="628" y="139"/>
                    </a:lnTo>
                    <a:lnTo>
                      <a:pt x="652" y="131"/>
                    </a:lnTo>
                    <a:lnTo>
                      <a:pt x="676" y="124"/>
                    </a:lnTo>
                    <a:lnTo>
                      <a:pt x="700" y="116"/>
                    </a:lnTo>
                    <a:lnTo>
                      <a:pt x="725" y="109"/>
                    </a:lnTo>
                    <a:lnTo>
                      <a:pt x="750" y="102"/>
                    </a:lnTo>
                    <a:lnTo>
                      <a:pt x="774" y="95"/>
                    </a:lnTo>
                    <a:lnTo>
                      <a:pt x="798" y="88"/>
                    </a:lnTo>
                    <a:lnTo>
                      <a:pt x="823" y="82"/>
                    </a:lnTo>
                    <a:lnTo>
                      <a:pt x="848" y="76"/>
                    </a:lnTo>
                    <a:lnTo>
                      <a:pt x="872" y="69"/>
                    </a:lnTo>
                    <a:lnTo>
                      <a:pt x="897" y="63"/>
                    </a:lnTo>
                    <a:lnTo>
                      <a:pt x="923" y="57"/>
                    </a:lnTo>
                    <a:lnTo>
                      <a:pt x="947" y="52"/>
                    </a:lnTo>
                    <a:lnTo>
                      <a:pt x="972" y="47"/>
                    </a:lnTo>
                    <a:lnTo>
                      <a:pt x="998" y="42"/>
                    </a:lnTo>
                    <a:lnTo>
                      <a:pt x="1023" y="38"/>
                    </a:lnTo>
                    <a:lnTo>
                      <a:pt x="1048" y="33"/>
                    </a:lnTo>
                    <a:lnTo>
                      <a:pt x="1074" y="30"/>
                    </a:lnTo>
                    <a:lnTo>
                      <a:pt x="1099" y="26"/>
                    </a:lnTo>
                    <a:lnTo>
                      <a:pt x="1126" y="24"/>
                    </a:lnTo>
                    <a:lnTo>
                      <a:pt x="1151" y="22"/>
                    </a:lnTo>
                    <a:lnTo>
                      <a:pt x="1165" y="22"/>
                    </a:lnTo>
                    <a:lnTo>
                      <a:pt x="1180" y="20"/>
                    </a:lnTo>
                    <a:lnTo>
                      <a:pt x="1193" y="19"/>
                    </a:lnTo>
                    <a:lnTo>
                      <a:pt x="1207" y="17"/>
                    </a:lnTo>
                    <a:lnTo>
                      <a:pt x="1222" y="16"/>
                    </a:lnTo>
                    <a:lnTo>
                      <a:pt x="1236" y="14"/>
                    </a:lnTo>
                    <a:lnTo>
                      <a:pt x="1251" y="11"/>
                    </a:lnTo>
                    <a:lnTo>
                      <a:pt x="1265" y="9"/>
                    </a:lnTo>
                    <a:lnTo>
                      <a:pt x="1280" y="7"/>
                    </a:lnTo>
                    <a:lnTo>
                      <a:pt x="1294" y="4"/>
                    </a:lnTo>
                    <a:lnTo>
                      <a:pt x="1308" y="3"/>
                    </a:lnTo>
                    <a:lnTo>
                      <a:pt x="1321" y="1"/>
                    </a:lnTo>
                    <a:lnTo>
                      <a:pt x="1335" y="0"/>
                    </a:lnTo>
                    <a:lnTo>
                      <a:pt x="1349" y="0"/>
                    </a:lnTo>
                    <a:lnTo>
                      <a:pt x="1363" y="0"/>
                    </a:lnTo>
                    <a:lnTo>
                      <a:pt x="1376" y="1"/>
                    </a:lnTo>
                    <a:lnTo>
                      <a:pt x="1395" y="12"/>
                    </a:lnTo>
                    <a:lnTo>
                      <a:pt x="1414" y="25"/>
                    </a:lnTo>
                    <a:lnTo>
                      <a:pt x="1432" y="37"/>
                    </a:lnTo>
                    <a:lnTo>
                      <a:pt x="1450" y="49"/>
                    </a:lnTo>
                    <a:lnTo>
                      <a:pt x="1469" y="61"/>
                    </a:lnTo>
                    <a:lnTo>
                      <a:pt x="1487" y="71"/>
                    </a:lnTo>
                    <a:lnTo>
                      <a:pt x="1507" y="82"/>
                    </a:lnTo>
                    <a:lnTo>
                      <a:pt x="1528" y="90"/>
                    </a:lnTo>
                    <a:lnTo>
                      <a:pt x="1545" y="98"/>
                    </a:lnTo>
                    <a:lnTo>
                      <a:pt x="1564" y="105"/>
                    </a:lnTo>
                    <a:lnTo>
                      <a:pt x="1584" y="111"/>
                    </a:lnTo>
                    <a:lnTo>
                      <a:pt x="1604" y="118"/>
                    </a:lnTo>
                    <a:lnTo>
                      <a:pt x="1624" y="125"/>
                    </a:lnTo>
                    <a:lnTo>
                      <a:pt x="1645" y="132"/>
                    </a:lnTo>
                    <a:lnTo>
                      <a:pt x="1665" y="141"/>
                    </a:lnTo>
                    <a:lnTo>
                      <a:pt x="1684" y="151"/>
                    </a:lnTo>
                    <a:lnTo>
                      <a:pt x="1702" y="161"/>
                    </a:lnTo>
                    <a:lnTo>
                      <a:pt x="1719" y="172"/>
                    </a:lnTo>
                    <a:lnTo>
                      <a:pt x="1734" y="185"/>
                    </a:lnTo>
                    <a:lnTo>
                      <a:pt x="1748" y="200"/>
                    </a:lnTo>
                    <a:lnTo>
                      <a:pt x="1758" y="216"/>
                    </a:lnTo>
                    <a:lnTo>
                      <a:pt x="1767" y="236"/>
                    </a:lnTo>
                    <a:lnTo>
                      <a:pt x="1773" y="257"/>
                    </a:lnTo>
                    <a:lnTo>
                      <a:pt x="1775" y="281"/>
                    </a:lnTo>
                    <a:lnTo>
                      <a:pt x="1779" y="305"/>
                    </a:lnTo>
                    <a:lnTo>
                      <a:pt x="1775" y="329"/>
                    </a:lnTo>
                    <a:lnTo>
                      <a:pt x="1773" y="352"/>
                    </a:lnTo>
                    <a:lnTo>
                      <a:pt x="1780" y="373"/>
                    </a:lnTo>
                    <a:lnTo>
                      <a:pt x="1778" y="377"/>
                    </a:lnTo>
                    <a:lnTo>
                      <a:pt x="1776" y="381"/>
                    </a:lnTo>
                    <a:lnTo>
                      <a:pt x="1774" y="384"/>
                    </a:lnTo>
                    <a:lnTo>
                      <a:pt x="1769" y="384"/>
                    </a:lnTo>
                    <a:lnTo>
                      <a:pt x="1774" y="451"/>
                    </a:lnTo>
                    <a:lnTo>
                      <a:pt x="1779" y="516"/>
                    </a:lnTo>
                    <a:lnTo>
                      <a:pt x="1781" y="578"/>
                    </a:lnTo>
                    <a:lnTo>
                      <a:pt x="1783" y="640"/>
                    </a:lnTo>
                    <a:lnTo>
                      <a:pt x="1782" y="701"/>
                    </a:lnTo>
                    <a:lnTo>
                      <a:pt x="1778" y="762"/>
                    </a:lnTo>
                    <a:lnTo>
                      <a:pt x="1769" y="824"/>
                    </a:lnTo>
                    <a:lnTo>
                      <a:pt x="1758" y="888"/>
                    </a:lnTo>
                    <a:lnTo>
                      <a:pt x="1763" y="892"/>
                    </a:lnTo>
                    <a:lnTo>
                      <a:pt x="1757" y="981"/>
                    </a:lnTo>
                    <a:lnTo>
                      <a:pt x="1755" y="1067"/>
                    </a:lnTo>
                    <a:lnTo>
                      <a:pt x="1753" y="1154"/>
                    </a:lnTo>
                    <a:lnTo>
                      <a:pt x="1751" y="1245"/>
                    </a:lnTo>
                    <a:lnTo>
                      <a:pt x="1746" y="1259"/>
                    </a:lnTo>
                    <a:lnTo>
                      <a:pt x="1748" y="1277"/>
                    </a:lnTo>
                    <a:lnTo>
                      <a:pt x="1749" y="1295"/>
                    </a:lnTo>
                    <a:lnTo>
                      <a:pt x="1751" y="1314"/>
                    </a:lnTo>
                    <a:lnTo>
                      <a:pt x="1756" y="1304"/>
                    </a:lnTo>
                    <a:lnTo>
                      <a:pt x="1759" y="1296"/>
                    </a:lnTo>
                    <a:lnTo>
                      <a:pt x="1763" y="1287"/>
                    </a:lnTo>
                    <a:lnTo>
                      <a:pt x="1766" y="1279"/>
                    </a:lnTo>
                    <a:lnTo>
                      <a:pt x="1771" y="1271"/>
                    </a:lnTo>
                    <a:lnTo>
                      <a:pt x="1775" y="1264"/>
                    </a:lnTo>
                    <a:lnTo>
                      <a:pt x="1780" y="1256"/>
                    </a:lnTo>
                    <a:lnTo>
                      <a:pt x="1787" y="1249"/>
                    </a:lnTo>
                    <a:lnTo>
                      <a:pt x="1795" y="1248"/>
                    </a:lnTo>
                    <a:lnTo>
                      <a:pt x="1802" y="1249"/>
                    </a:lnTo>
                    <a:lnTo>
                      <a:pt x="1809" y="1250"/>
                    </a:lnTo>
                    <a:lnTo>
                      <a:pt x="1814" y="1254"/>
                    </a:lnTo>
                    <a:lnTo>
                      <a:pt x="1820" y="1257"/>
                    </a:lnTo>
                    <a:lnTo>
                      <a:pt x="1826" y="1262"/>
                    </a:lnTo>
                    <a:lnTo>
                      <a:pt x="1831" y="1268"/>
                    </a:lnTo>
                    <a:lnTo>
                      <a:pt x="1834" y="1273"/>
                    </a:lnTo>
                    <a:lnTo>
                      <a:pt x="1826" y="1293"/>
                    </a:lnTo>
                    <a:lnTo>
                      <a:pt x="1817" y="1312"/>
                    </a:lnTo>
                    <a:lnTo>
                      <a:pt x="1806" y="1333"/>
                    </a:lnTo>
                    <a:lnTo>
                      <a:pt x="1798" y="1354"/>
                    </a:lnTo>
                    <a:lnTo>
                      <a:pt x="1793" y="1375"/>
                    </a:lnTo>
                    <a:lnTo>
                      <a:pt x="1790" y="1395"/>
                    </a:lnTo>
                    <a:lnTo>
                      <a:pt x="1795" y="1416"/>
                    </a:lnTo>
                    <a:lnTo>
                      <a:pt x="1808" y="14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auto">
              <a:xfrm>
                <a:off x="4103" y="3056"/>
                <a:ext cx="24" cy="47"/>
              </a:xfrm>
              <a:custGeom>
                <a:avLst/>
                <a:gdLst>
                  <a:gd name="T0" fmla="*/ 15 w 48"/>
                  <a:gd name="T1" fmla="*/ 94 h 94"/>
                  <a:gd name="T2" fmla="*/ 8 w 48"/>
                  <a:gd name="T3" fmla="*/ 87 h 94"/>
                  <a:gd name="T4" fmla="*/ 3 w 48"/>
                  <a:gd name="T5" fmla="*/ 79 h 94"/>
                  <a:gd name="T6" fmla="*/ 1 w 48"/>
                  <a:gd name="T7" fmla="*/ 69 h 94"/>
                  <a:gd name="T8" fmla="*/ 0 w 48"/>
                  <a:gd name="T9" fmla="*/ 60 h 94"/>
                  <a:gd name="T10" fmla="*/ 26 w 48"/>
                  <a:gd name="T11" fmla="*/ 2 h 94"/>
                  <a:gd name="T12" fmla="*/ 32 w 48"/>
                  <a:gd name="T13" fmla="*/ 1 h 94"/>
                  <a:gd name="T14" fmla="*/ 39 w 48"/>
                  <a:gd name="T15" fmla="*/ 0 h 94"/>
                  <a:gd name="T16" fmla="*/ 45 w 48"/>
                  <a:gd name="T17" fmla="*/ 0 h 94"/>
                  <a:gd name="T18" fmla="*/ 48 w 48"/>
                  <a:gd name="T19" fmla="*/ 6 h 94"/>
                  <a:gd name="T20" fmla="*/ 15 w 48"/>
                  <a:gd name="T21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94">
                    <a:moveTo>
                      <a:pt x="15" y="94"/>
                    </a:moveTo>
                    <a:lnTo>
                      <a:pt x="8" y="87"/>
                    </a:lnTo>
                    <a:lnTo>
                      <a:pt x="3" y="79"/>
                    </a:lnTo>
                    <a:lnTo>
                      <a:pt x="1" y="69"/>
                    </a:lnTo>
                    <a:lnTo>
                      <a:pt x="0" y="60"/>
                    </a:lnTo>
                    <a:lnTo>
                      <a:pt x="26" y="2"/>
                    </a:lnTo>
                    <a:lnTo>
                      <a:pt x="32" y="1"/>
                    </a:lnTo>
                    <a:lnTo>
                      <a:pt x="39" y="0"/>
                    </a:lnTo>
                    <a:lnTo>
                      <a:pt x="45" y="0"/>
                    </a:lnTo>
                    <a:lnTo>
                      <a:pt x="48" y="6"/>
                    </a:lnTo>
                    <a:lnTo>
                      <a:pt x="15" y="94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Freeform 12"/>
              <p:cNvSpPr>
                <a:spLocks/>
              </p:cNvSpPr>
              <p:nvPr/>
            </p:nvSpPr>
            <p:spPr bwMode="auto">
              <a:xfrm>
                <a:off x="4057" y="3068"/>
                <a:ext cx="68" cy="138"/>
              </a:xfrm>
              <a:custGeom>
                <a:avLst/>
                <a:gdLst>
                  <a:gd name="T0" fmla="*/ 120 w 137"/>
                  <a:gd name="T1" fmla="*/ 276 h 276"/>
                  <a:gd name="T2" fmla="*/ 122 w 137"/>
                  <a:gd name="T3" fmla="*/ 246 h 276"/>
                  <a:gd name="T4" fmla="*/ 120 w 137"/>
                  <a:gd name="T5" fmla="*/ 218 h 276"/>
                  <a:gd name="T6" fmla="*/ 113 w 137"/>
                  <a:gd name="T7" fmla="*/ 190 h 276"/>
                  <a:gd name="T8" fmla="*/ 106 w 137"/>
                  <a:gd name="T9" fmla="*/ 164 h 276"/>
                  <a:gd name="T10" fmla="*/ 97 w 137"/>
                  <a:gd name="T11" fmla="*/ 143 h 276"/>
                  <a:gd name="T12" fmla="*/ 89 w 137"/>
                  <a:gd name="T13" fmla="*/ 122 h 276"/>
                  <a:gd name="T14" fmla="*/ 79 w 137"/>
                  <a:gd name="T15" fmla="*/ 101 h 276"/>
                  <a:gd name="T16" fmla="*/ 67 w 137"/>
                  <a:gd name="T17" fmla="*/ 81 h 276"/>
                  <a:gd name="T18" fmla="*/ 54 w 137"/>
                  <a:gd name="T19" fmla="*/ 61 h 276"/>
                  <a:gd name="T20" fmla="*/ 39 w 137"/>
                  <a:gd name="T21" fmla="*/ 44 h 276"/>
                  <a:gd name="T22" fmla="*/ 21 w 137"/>
                  <a:gd name="T23" fmla="*/ 30 h 276"/>
                  <a:gd name="T24" fmla="*/ 0 w 137"/>
                  <a:gd name="T25" fmla="*/ 18 h 276"/>
                  <a:gd name="T26" fmla="*/ 4 w 137"/>
                  <a:gd name="T27" fmla="*/ 14 h 276"/>
                  <a:gd name="T28" fmla="*/ 7 w 137"/>
                  <a:gd name="T29" fmla="*/ 9 h 276"/>
                  <a:gd name="T30" fmla="*/ 11 w 137"/>
                  <a:gd name="T31" fmla="*/ 5 h 276"/>
                  <a:gd name="T32" fmla="*/ 14 w 137"/>
                  <a:gd name="T33" fmla="*/ 0 h 276"/>
                  <a:gd name="T34" fmla="*/ 22 w 137"/>
                  <a:gd name="T35" fmla="*/ 5 h 276"/>
                  <a:gd name="T36" fmla="*/ 30 w 137"/>
                  <a:gd name="T37" fmla="*/ 9 h 276"/>
                  <a:gd name="T38" fmla="*/ 38 w 137"/>
                  <a:gd name="T39" fmla="*/ 15 h 276"/>
                  <a:gd name="T40" fmla="*/ 45 w 137"/>
                  <a:gd name="T41" fmla="*/ 22 h 276"/>
                  <a:gd name="T42" fmla="*/ 52 w 137"/>
                  <a:gd name="T43" fmla="*/ 29 h 276"/>
                  <a:gd name="T44" fmla="*/ 59 w 137"/>
                  <a:gd name="T45" fmla="*/ 37 h 276"/>
                  <a:gd name="T46" fmla="*/ 65 w 137"/>
                  <a:gd name="T47" fmla="*/ 45 h 276"/>
                  <a:gd name="T48" fmla="*/ 71 w 137"/>
                  <a:gd name="T49" fmla="*/ 52 h 276"/>
                  <a:gd name="T50" fmla="*/ 75 w 137"/>
                  <a:gd name="T51" fmla="*/ 59 h 276"/>
                  <a:gd name="T52" fmla="*/ 81 w 137"/>
                  <a:gd name="T53" fmla="*/ 67 h 276"/>
                  <a:gd name="T54" fmla="*/ 86 w 137"/>
                  <a:gd name="T55" fmla="*/ 74 h 276"/>
                  <a:gd name="T56" fmla="*/ 91 w 137"/>
                  <a:gd name="T57" fmla="*/ 81 h 276"/>
                  <a:gd name="T58" fmla="*/ 95 w 137"/>
                  <a:gd name="T59" fmla="*/ 89 h 276"/>
                  <a:gd name="T60" fmla="*/ 98 w 137"/>
                  <a:gd name="T61" fmla="*/ 97 h 276"/>
                  <a:gd name="T62" fmla="*/ 98 w 137"/>
                  <a:gd name="T63" fmla="*/ 105 h 276"/>
                  <a:gd name="T64" fmla="*/ 96 w 137"/>
                  <a:gd name="T65" fmla="*/ 113 h 276"/>
                  <a:gd name="T66" fmla="*/ 106 w 137"/>
                  <a:gd name="T67" fmla="*/ 119 h 276"/>
                  <a:gd name="T68" fmla="*/ 112 w 137"/>
                  <a:gd name="T69" fmla="*/ 128 h 276"/>
                  <a:gd name="T70" fmla="*/ 117 w 137"/>
                  <a:gd name="T71" fmla="*/ 138 h 276"/>
                  <a:gd name="T72" fmla="*/ 120 w 137"/>
                  <a:gd name="T73" fmla="*/ 150 h 276"/>
                  <a:gd name="T74" fmla="*/ 122 w 137"/>
                  <a:gd name="T75" fmla="*/ 162 h 276"/>
                  <a:gd name="T76" fmla="*/ 124 w 137"/>
                  <a:gd name="T77" fmla="*/ 174 h 276"/>
                  <a:gd name="T78" fmla="*/ 127 w 137"/>
                  <a:gd name="T79" fmla="*/ 187 h 276"/>
                  <a:gd name="T80" fmla="*/ 132 w 137"/>
                  <a:gd name="T81" fmla="*/ 197 h 276"/>
                  <a:gd name="T82" fmla="*/ 135 w 137"/>
                  <a:gd name="T83" fmla="*/ 219 h 276"/>
                  <a:gd name="T84" fmla="*/ 137 w 137"/>
                  <a:gd name="T85" fmla="*/ 240 h 276"/>
                  <a:gd name="T86" fmla="*/ 134 w 137"/>
                  <a:gd name="T87" fmla="*/ 258 h 276"/>
                  <a:gd name="T88" fmla="*/ 120 w 137"/>
                  <a:gd name="T89" fmla="*/ 276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7" h="276">
                    <a:moveTo>
                      <a:pt x="120" y="276"/>
                    </a:moveTo>
                    <a:lnTo>
                      <a:pt x="122" y="246"/>
                    </a:lnTo>
                    <a:lnTo>
                      <a:pt x="120" y="218"/>
                    </a:lnTo>
                    <a:lnTo>
                      <a:pt x="113" y="190"/>
                    </a:lnTo>
                    <a:lnTo>
                      <a:pt x="106" y="164"/>
                    </a:lnTo>
                    <a:lnTo>
                      <a:pt x="97" y="143"/>
                    </a:lnTo>
                    <a:lnTo>
                      <a:pt x="89" y="122"/>
                    </a:lnTo>
                    <a:lnTo>
                      <a:pt x="79" y="101"/>
                    </a:lnTo>
                    <a:lnTo>
                      <a:pt x="67" y="81"/>
                    </a:lnTo>
                    <a:lnTo>
                      <a:pt x="54" y="61"/>
                    </a:lnTo>
                    <a:lnTo>
                      <a:pt x="39" y="44"/>
                    </a:lnTo>
                    <a:lnTo>
                      <a:pt x="21" y="30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9"/>
                    </a:lnTo>
                    <a:lnTo>
                      <a:pt x="11" y="5"/>
                    </a:lnTo>
                    <a:lnTo>
                      <a:pt x="14" y="0"/>
                    </a:lnTo>
                    <a:lnTo>
                      <a:pt x="22" y="5"/>
                    </a:lnTo>
                    <a:lnTo>
                      <a:pt x="30" y="9"/>
                    </a:lnTo>
                    <a:lnTo>
                      <a:pt x="38" y="15"/>
                    </a:lnTo>
                    <a:lnTo>
                      <a:pt x="45" y="22"/>
                    </a:lnTo>
                    <a:lnTo>
                      <a:pt x="52" y="29"/>
                    </a:lnTo>
                    <a:lnTo>
                      <a:pt x="59" y="37"/>
                    </a:lnTo>
                    <a:lnTo>
                      <a:pt x="65" y="45"/>
                    </a:lnTo>
                    <a:lnTo>
                      <a:pt x="71" y="52"/>
                    </a:lnTo>
                    <a:lnTo>
                      <a:pt x="75" y="59"/>
                    </a:lnTo>
                    <a:lnTo>
                      <a:pt x="81" y="67"/>
                    </a:lnTo>
                    <a:lnTo>
                      <a:pt x="86" y="74"/>
                    </a:lnTo>
                    <a:lnTo>
                      <a:pt x="91" y="81"/>
                    </a:lnTo>
                    <a:lnTo>
                      <a:pt x="95" y="89"/>
                    </a:lnTo>
                    <a:lnTo>
                      <a:pt x="98" y="97"/>
                    </a:lnTo>
                    <a:lnTo>
                      <a:pt x="98" y="105"/>
                    </a:lnTo>
                    <a:lnTo>
                      <a:pt x="96" y="113"/>
                    </a:lnTo>
                    <a:lnTo>
                      <a:pt x="106" y="119"/>
                    </a:lnTo>
                    <a:lnTo>
                      <a:pt x="112" y="128"/>
                    </a:lnTo>
                    <a:lnTo>
                      <a:pt x="117" y="138"/>
                    </a:lnTo>
                    <a:lnTo>
                      <a:pt x="120" y="150"/>
                    </a:lnTo>
                    <a:lnTo>
                      <a:pt x="122" y="162"/>
                    </a:lnTo>
                    <a:lnTo>
                      <a:pt x="124" y="174"/>
                    </a:lnTo>
                    <a:lnTo>
                      <a:pt x="127" y="187"/>
                    </a:lnTo>
                    <a:lnTo>
                      <a:pt x="132" y="197"/>
                    </a:lnTo>
                    <a:lnTo>
                      <a:pt x="135" y="219"/>
                    </a:lnTo>
                    <a:lnTo>
                      <a:pt x="137" y="240"/>
                    </a:lnTo>
                    <a:lnTo>
                      <a:pt x="134" y="258"/>
                    </a:lnTo>
                    <a:lnTo>
                      <a:pt x="120" y="276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4043" y="2561"/>
                <a:ext cx="62" cy="407"/>
              </a:xfrm>
              <a:custGeom>
                <a:avLst/>
                <a:gdLst>
                  <a:gd name="T0" fmla="*/ 116 w 124"/>
                  <a:gd name="T1" fmla="*/ 463 h 814"/>
                  <a:gd name="T2" fmla="*/ 108 w 124"/>
                  <a:gd name="T3" fmla="*/ 502 h 814"/>
                  <a:gd name="T4" fmla="*/ 107 w 124"/>
                  <a:gd name="T5" fmla="*/ 546 h 814"/>
                  <a:gd name="T6" fmla="*/ 100 w 124"/>
                  <a:gd name="T7" fmla="*/ 571 h 814"/>
                  <a:gd name="T8" fmla="*/ 89 w 124"/>
                  <a:gd name="T9" fmla="*/ 620 h 814"/>
                  <a:gd name="T10" fmla="*/ 79 w 124"/>
                  <a:gd name="T11" fmla="*/ 671 h 814"/>
                  <a:gd name="T12" fmla="*/ 70 w 124"/>
                  <a:gd name="T13" fmla="*/ 721 h 814"/>
                  <a:gd name="T14" fmla="*/ 62 w 124"/>
                  <a:gd name="T15" fmla="*/ 761 h 814"/>
                  <a:gd name="T16" fmla="*/ 51 w 124"/>
                  <a:gd name="T17" fmla="*/ 794 h 814"/>
                  <a:gd name="T18" fmla="*/ 45 w 124"/>
                  <a:gd name="T19" fmla="*/ 814 h 814"/>
                  <a:gd name="T20" fmla="*/ 35 w 124"/>
                  <a:gd name="T21" fmla="*/ 808 h 814"/>
                  <a:gd name="T22" fmla="*/ 20 w 124"/>
                  <a:gd name="T23" fmla="*/ 790 h 814"/>
                  <a:gd name="T24" fmla="*/ 9 w 124"/>
                  <a:gd name="T25" fmla="*/ 755 h 814"/>
                  <a:gd name="T26" fmla="*/ 8 w 124"/>
                  <a:gd name="T27" fmla="*/ 716 h 814"/>
                  <a:gd name="T28" fmla="*/ 7 w 124"/>
                  <a:gd name="T29" fmla="*/ 676 h 814"/>
                  <a:gd name="T30" fmla="*/ 8 w 124"/>
                  <a:gd name="T31" fmla="*/ 558 h 814"/>
                  <a:gd name="T32" fmla="*/ 22 w 124"/>
                  <a:gd name="T33" fmla="*/ 353 h 814"/>
                  <a:gd name="T34" fmla="*/ 39 w 124"/>
                  <a:gd name="T35" fmla="*/ 342 h 814"/>
                  <a:gd name="T36" fmla="*/ 26 w 124"/>
                  <a:gd name="T37" fmla="*/ 518 h 814"/>
                  <a:gd name="T38" fmla="*/ 20 w 124"/>
                  <a:gd name="T39" fmla="*/ 609 h 814"/>
                  <a:gd name="T40" fmla="*/ 34 w 124"/>
                  <a:gd name="T41" fmla="*/ 603 h 814"/>
                  <a:gd name="T42" fmla="*/ 47 w 124"/>
                  <a:gd name="T43" fmla="*/ 593 h 814"/>
                  <a:gd name="T44" fmla="*/ 55 w 124"/>
                  <a:gd name="T45" fmla="*/ 579 h 814"/>
                  <a:gd name="T46" fmla="*/ 60 w 124"/>
                  <a:gd name="T47" fmla="*/ 564 h 814"/>
                  <a:gd name="T48" fmla="*/ 62 w 124"/>
                  <a:gd name="T49" fmla="*/ 581 h 814"/>
                  <a:gd name="T50" fmla="*/ 56 w 124"/>
                  <a:gd name="T51" fmla="*/ 617 h 814"/>
                  <a:gd name="T52" fmla="*/ 55 w 124"/>
                  <a:gd name="T53" fmla="*/ 642 h 814"/>
                  <a:gd name="T54" fmla="*/ 42 w 124"/>
                  <a:gd name="T55" fmla="*/ 706 h 814"/>
                  <a:gd name="T56" fmla="*/ 36 w 124"/>
                  <a:gd name="T57" fmla="*/ 767 h 814"/>
                  <a:gd name="T58" fmla="*/ 32 w 124"/>
                  <a:gd name="T59" fmla="*/ 774 h 814"/>
                  <a:gd name="T60" fmla="*/ 32 w 124"/>
                  <a:gd name="T61" fmla="*/ 780 h 814"/>
                  <a:gd name="T62" fmla="*/ 39 w 124"/>
                  <a:gd name="T63" fmla="*/ 785 h 814"/>
                  <a:gd name="T64" fmla="*/ 46 w 124"/>
                  <a:gd name="T65" fmla="*/ 785 h 814"/>
                  <a:gd name="T66" fmla="*/ 70 w 124"/>
                  <a:gd name="T67" fmla="*/ 636 h 814"/>
                  <a:gd name="T68" fmla="*/ 81 w 124"/>
                  <a:gd name="T69" fmla="*/ 491 h 814"/>
                  <a:gd name="T70" fmla="*/ 86 w 124"/>
                  <a:gd name="T71" fmla="*/ 346 h 814"/>
                  <a:gd name="T72" fmla="*/ 87 w 124"/>
                  <a:gd name="T73" fmla="*/ 198 h 814"/>
                  <a:gd name="T74" fmla="*/ 85 w 124"/>
                  <a:gd name="T75" fmla="*/ 184 h 814"/>
                  <a:gd name="T76" fmla="*/ 79 w 124"/>
                  <a:gd name="T77" fmla="*/ 171 h 814"/>
                  <a:gd name="T78" fmla="*/ 86 w 124"/>
                  <a:gd name="T79" fmla="*/ 106 h 814"/>
                  <a:gd name="T80" fmla="*/ 62 w 124"/>
                  <a:gd name="T81" fmla="*/ 43 h 814"/>
                  <a:gd name="T82" fmla="*/ 49 w 124"/>
                  <a:gd name="T83" fmla="*/ 31 h 814"/>
                  <a:gd name="T84" fmla="*/ 35 w 124"/>
                  <a:gd name="T85" fmla="*/ 25 h 814"/>
                  <a:gd name="T86" fmla="*/ 20 w 124"/>
                  <a:gd name="T87" fmla="*/ 25 h 814"/>
                  <a:gd name="T88" fmla="*/ 5 w 124"/>
                  <a:gd name="T89" fmla="*/ 27 h 814"/>
                  <a:gd name="T90" fmla="*/ 3 w 124"/>
                  <a:gd name="T91" fmla="*/ 26 h 814"/>
                  <a:gd name="T92" fmla="*/ 12 w 124"/>
                  <a:gd name="T93" fmla="*/ 17 h 814"/>
                  <a:gd name="T94" fmla="*/ 23 w 124"/>
                  <a:gd name="T95" fmla="*/ 8 h 814"/>
                  <a:gd name="T96" fmla="*/ 34 w 124"/>
                  <a:gd name="T97" fmla="*/ 2 h 814"/>
                  <a:gd name="T98" fmla="*/ 55 w 124"/>
                  <a:gd name="T99" fmla="*/ 1 h 814"/>
                  <a:gd name="T100" fmla="*/ 74 w 124"/>
                  <a:gd name="T101" fmla="*/ 16 h 814"/>
                  <a:gd name="T102" fmla="*/ 87 w 124"/>
                  <a:gd name="T103" fmla="*/ 40 h 814"/>
                  <a:gd name="T104" fmla="*/ 96 w 124"/>
                  <a:gd name="T105" fmla="*/ 68 h 814"/>
                  <a:gd name="T106" fmla="*/ 114 w 124"/>
                  <a:gd name="T107" fmla="*/ 143 h 814"/>
                  <a:gd name="T108" fmla="*/ 121 w 124"/>
                  <a:gd name="T109" fmla="*/ 263 h 814"/>
                  <a:gd name="T110" fmla="*/ 122 w 124"/>
                  <a:gd name="T111" fmla="*/ 359 h 814"/>
                  <a:gd name="T112" fmla="*/ 121 w 124"/>
                  <a:gd name="T113" fmla="*/ 427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4" h="814">
                    <a:moveTo>
                      <a:pt x="111" y="458"/>
                    </a:moveTo>
                    <a:lnTo>
                      <a:pt x="116" y="463"/>
                    </a:lnTo>
                    <a:lnTo>
                      <a:pt x="113" y="482"/>
                    </a:lnTo>
                    <a:lnTo>
                      <a:pt x="108" y="502"/>
                    </a:lnTo>
                    <a:lnTo>
                      <a:pt x="106" y="524"/>
                    </a:lnTo>
                    <a:lnTo>
                      <a:pt x="107" y="546"/>
                    </a:lnTo>
                    <a:lnTo>
                      <a:pt x="104" y="546"/>
                    </a:lnTo>
                    <a:lnTo>
                      <a:pt x="100" y="571"/>
                    </a:lnTo>
                    <a:lnTo>
                      <a:pt x="95" y="596"/>
                    </a:lnTo>
                    <a:lnTo>
                      <a:pt x="89" y="620"/>
                    </a:lnTo>
                    <a:lnTo>
                      <a:pt x="84" y="646"/>
                    </a:lnTo>
                    <a:lnTo>
                      <a:pt x="79" y="671"/>
                    </a:lnTo>
                    <a:lnTo>
                      <a:pt x="74" y="695"/>
                    </a:lnTo>
                    <a:lnTo>
                      <a:pt x="70" y="721"/>
                    </a:lnTo>
                    <a:lnTo>
                      <a:pt x="66" y="746"/>
                    </a:lnTo>
                    <a:lnTo>
                      <a:pt x="62" y="761"/>
                    </a:lnTo>
                    <a:lnTo>
                      <a:pt x="56" y="777"/>
                    </a:lnTo>
                    <a:lnTo>
                      <a:pt x="51" y="794"/>
                    </a:lnTo>
                    <a:lnTo>
                      <a:pt x="50" y="812"/>
                    </a:lnTo>
                    <a:lnTo>
                      <a:pt x="45" y="814"/>
                    </a:lnTo>
                    <a:lnTo>
                      <a:pt x="40" y="812"/>
                    </a:lnTo>
                    <a:lnTo>
                      <a:pt x="35" y="808"/>
                    </a:lnTo>
                    <a:lnTo>
                      <a:pt x="31" y="806"/>
                    </a:lnTo>
                    <a:lnTo>
                      <a:pt x="20" y="790"/>
                    </a:lnTo>
                    <a:lnTo>
                      <a:pt x="13" y="772"/>
                    </a:lnTo>
                    <a:lnTo>
                      <a:pt x="9" y="755"/>
                    </a:lnTo>
                    <a:lnTo>
                      <a:pt x="8" y="736"/>
                    </a:lnTo>
                    <a:lnTo>
                      <a:pt x="8" y="716"/>
                    </a:lnTo>
                    <a:lnTo>
                      <a:pt x="8" y="696"/>
                    </a:lnTo>
                    <a:lnTo>
                      <a:pt x="7" y="676"/>
                    </a:lnTo>
                    <a:lnTo>
                      <a:pt x="5" y="656"/>
                    </a:lnTo>
                    <a:lnTo>
                      <a:pt x="8" y="558"/>
                    </a:lnTo>
                    <a:lnTo>
                      <a:pt x="13" y="456"/>
                    </a:lnTo>
                    <a:lnTo>
                      <a:pt x="22" y="353"/>
                    </a:lnTo>
                    <a:lnTo>
                      <a:pt x="34" y="254"/>
                    </a:lnTo>
                    <a:lnTo>
                      <a:pt x="39" y="342"/>
                    </a:lnTo>
                    <a:lnTo>
                      <a:pt x="35" y="430"/>
                    </a:lnTo>
                    <a:lnTo>
                      <a:pt x="26" y="518"/>
                    </a:lnTo>
                    <a:lnTo>
                      <a:pt x="16" y="602"/>
                    </a:lnTo>
                    <a:lnTo>
                      <a:pt x="20" y="609"/>
                    </a:lnTo>
                    <a:lnTo>
                      <a:pt x="28" y="607"/>
                    </a:lnTo>
                    <a:lnTo>
                      <a:pt x="34" y="603"/>
                    </a:lnTo>
                    <a:lnTo>
                      <a:pt x="41" y="598"/>
                    </a:lnTo>
                    <a:lnTo>
                      <a:pt x="47" y="593"/>
                    </a:lnTo>
                    <a:lnTo>
                      <a:pt x="51" y="586"/>
                    </a:lnTo>
                    <a:lnTo>
                      <a:pt x="55" y="579"/>
                    </a:lnTo>
                    <a:lnTo>
                      <a:pt x="57" y="572"/>
                    </a:lnTo>
                    <a:lnTo>
                      <a:pt x="60" y="564"/>
                    </a:lnTo>
                    <a:lnTo>
                      <a:pt x="64" y="564"/>
                    </a:lnTo>
                    <a:lnTo>
                      <a:pt x="62" y="581"/>
                    </a:lnTo>
                    <a:lnTo>
                      <a:pt x="60" y="598"/>
                    </a:lnTo>
                    <a:lnTo>
                      <a:pt x="56" y="617"/>
                    </a:lnTo>
                    <a:lnTo>
                      <a:pt x="50" y="633"/>
                    </a:lnTo>
                    <a:lnTo>
                      <a:pt x="55" y="642"/>
                    </a:lnTo>
                    <a:lnTo>
                      <a:pt x="48" y="673"/>
                    </a:lnTo>
                    <a:lnTo>
                      <a:pt x="42" y="706"/>
                    </a:lnTo>
                    <a:lnTo>
                      <a:pt x="38" y="737"/>
                    </a:lnTo>
                    <a:lnTo>
                      <a:pt x="36" y="767"/>
                    </a:lnTo>
                    <a:lnTo>
                      <a:pt x="33" y="770"/>
                    </a:lnTo>
                    <a:lnTo>
                      <a:pt x="32" y="774"/>
                    </a:lnTo>
                    <a:lnTo>
                      <a:pt x="32" y="777"/>
                    </a:lnTo>
                    <a:lnTo>
                      <a:pt x="32" y="780"/>
                    </a:lnTo>
                    <a:lnTo>
                      <a:pt x="35" y="784"/>
                    </a:lnTo>
                    <a:lnTo>
                      <a:pt x="39" y="785"/>
                    </a:lnTo>
                    <a:lnTo>
                      <a:pt x="42" y="785"/>
                    </a:lnTo>
                    <a:lnTo>
                      <a:pt x="46" y="785"/>
                    </a:lnTo>
                    <a:lnTo>
                      <a:pt x="60" y="710"/>
                    </a:lnTo>
                    <a:lnTo>
                      <a:pt x="70" y="636"/>
                    </a:lnTo>
                    <a:lnTo>
                      <a:pt x="77" y="564"/>
                    </a:lnTo>
                    <a:lnTo>
                      <a:pt x="81" y="491"/>
                    </a:lnTo>
                    <a:lnTo>
                      <a:pt x="84" y="419"/>
                    </a:lnTo>
                    <a:lnTo>
                      <a:pt x="86" y="346"/>
                    </a:lnTo>
                    <a:lnTo>
                      <a:pt x="86" y="273"/>
                    </a:lnTo>
                    <a:lnTo>
                      <a:pt x="87" y="198"/>
                    </a:lnTo>
                    <a:lnTo>
                      <a:pt x="87" y="192"/>
                    </a:lnTo>
                    <a:lnTo>
                      <a:pt x="85" y="184"/>
                    </a:lnTo>
                    <a:lnTo>
                      <a:pt x="83" y="177"/>
                    </a:lnTo>
                    <a:lnTo>
                      <a:pt x="79" y="171"/>
                    </a:lnTo>
                    <a:lnTo>
                      <a:pt x="86" y="139"/>
                    </a:lnTo>
                    <a:lnTo>
                      <a:pt x="86" y="106"/>
                    </a:lnTo>
                    <a:lnTo>
                      <a:pt x="79" y="72"/>
                    </a:lnTo>
                    <a:lnTo>
                      <a:pt x="62" y="43"/>
                    </a:lnTo>
                    <a:lnTo>
                      <a:pt x="56" y="37"/>
                    </a:lnTo>
                    <a:lnTo>
                      <a:pt x="49" y="31"/>
                    </a:lnTo>
                    <a:lnTo>
                      <a:pt x="42" y="27"/>
                    </a:lnTo>
                    <a:lnTo>
                      <a:pt x="35" y="25"/>
                    </a:lnTo>
                    <a:lnTo>
                      <a:pt x="28" y="25"/>
                    </a:lnTo>
                    <a:lnTo>
                      <a:pt x="20" y="25"/>
                    </a:lnTo>
                    <a:lnTo>
                      <a:pt x="12" y="26"/>
                    </a:lnTo>
                    <a:lnTo>
                      <a:pt x="5" y="27"/>
                    </a:lnTo>
                    <a:lnTo>
                      <a:pt x="0" y="32"/>
                    </a:lnTo>
                    <a:lnTo>
                      <a:pt x="3" y="26"/>
                    </a:lnTo>
                    <a:lnTo>
                      <a:pt x="8" y="22"/>
                    </a:lnTo>
                    <a:lnTo>
                      <a:pt x="12" y="17"/>
                    </a:lnTo>
                    <a:lnTo>
                      <a:pt x="17" y="12"/>
                    </a:lnTo>
                    <a:lnTo>
                      <a:pt x="23" y="8"/>
                    </a:lnTo>
                    <a:lnTo>
                      <a:pt x="28" y="4"/>
                    </a:lnTo>
                    <a:lnTo>
                      <a:pt x="34" y="2"/>
                    </a:lnTo>
                    <a:lnTo>
                      <a:pt x="41" y="0"/>
                    </a:lnTo>
                    <a:lnTo>
                      <a:pt x="55" y="1"/>
                    </a:lnTo>
                    <a:lnTo>
                      <a:pt x="66" y="7"/>
                    </a:lnTo>
                    <a:lnTo>
                      <a:pt x="74" y="16"/>
                    </a:lnTo>
                    <a:lnTo>
                      <a:pt x="81" y="27"/>
                    </a:lnTo>
                    <a:lnTo>
                      <a:pt x="87" y="40"/>
                    </a:lnTo>
                    <a:lnTo>
                      <a:pt x="92" y="54"/>
                    </a:lnTo>
                    <a:lnTo>
                      <a:pt x="96" y="68"/>
                    </a:lnTo>
                    <a:lnTo>
                      <a:pt x="102" y="79"/>
                    </a:lnTo>
                    <a:lnTo>
                      <a:pt x="114" y="143"/>
                    </a:lnTo>
                    <a:lnTo>
                      <a:pt x="118" y="202"/>
                    </a:lnTo>
                    <a:lnTo>
                      <a:pt x="121" y="263"/>
                    </a:lnTo>
                    <a:lnTo>
                      <a:pt x="124" y="327"/>
                    </a:lnTo>
                    <a:lnTo>
                      <a:pt x="122" y="359"/>
                    </a:lnTo>
                    <a:lnTo>
                      <a:pt x="123" y="394"/>
                    </a:lnTo>
                    <a:lnTo>
                      <a:pt x="121" y="427"/>
                    </a:lnTo>
                    <a:lnTo>
                      <a:pt x="111" y="458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3244" y="2430"/>
                <a:ext cx="858" cy="988"/>
              </a:xfrm>
              <a:custGeom>
                <a:avLst/>
                <a:gdLst>
                  <a:gd name="T0" fmla="*/ 1671 w 1715"/>
                  <a:gd name="T1" fmla="*/ 250 h 1976"/>
                  <a:gd name="T2" fmla="*/ 1580 w 1715"/>
                  <a:gd name="T3" fmla="*/ 287 h 1976"/>
                  <a:gd name="T4" fmla="*/ 1405 w 1715"/>
                  <a:gd name="T5" fmla="*/ 562 h 1976"/>
                  <a:gd name="T6" fmla="*/ 1383 w 1715"/>
                  <a:gd name="T7" fmla="*/ 954 h 1976"/>
                  <a:gd name="T8" fmla="*/ 1447 w 1715"/>
                  <a:gd name="T9" fmla="*/ 1147 h 1976"/>
                  <a:gd name="T10" fmla="*/ 1495 w 1715"/>
                  <a:gd name="T11" fmla="*/ 1246 h 1976"/>
                  <a:gd name="T12" fmla="*/ 1585 w 1715"/>
                  <a:gd name="T13" fmla="*/ 1247 h 1976"/>
                  <a:gd name="T14" fmla="*/ 1651 w 1715"/>
                  <a:gd name="T15" fmla="*/ 1172 h 1976"/>
                  <a:gd name="T16" fmla="*/ 1612 w 1715"/>
                  <a:gd name="T17" fmla="*/ 1276 h 1976"/>
                  <a:gd name="T18" fmla="*/ 1631 w 1715"/>
                  <a:gd name="T19" fmla="*/ 1347 h 1976"/>
                  <a:gd name="T20" fmla="*/ 1647 w 1715"/>
                  <a:gd name="T21" fmla="*/ 1434 h 1976"/>
                  <a:gd name="T22" fmla="*/ 1613 w 1715"/>
                  <a:gd name="T23" fmla="*/ 1517 h 1976"/>
                  <a:gd name="T24" fmla="*/ 1495 w 1715"/>
                  <a:gd name="T25" fmla="*/ 1623 h 1976"/>
                  <a:gd name="T26" fmla="*/ 1348 w 1715"/>
                  <a:gd name="T27" fmla="*/ 1747 h 1976"/>
                  <a:gd name="T28" fmla="*/ 1208 w 1715"/>
                  <a:gd name="T29" fmla="*/ 1879 h 1976"/>
                  <a:gd name="T30" fmla="*/ 1097 w 1715"/>
                  <a:gd name="T31" fmla="*/ 1974 h 1976"/>
                  <a:gd name="T32" fmla="*/ 1042 w 1715"/>
                  <a:gd name="T33" fmla="*/ 1940 h 1976"/>
                  <a:gd name="T34" fmla="*/ 894 w 1715"/>
                  <a:gd name="T35" fmla="*/ 1908 h 1976"/>
                  <a:gd name="T36" fmla="*/ 740 w 1715"/>
                  <a:gd name="T37" fmla="*/ 1879 h 1976"/>
                  <a:gd name="T38" fmla="*/ 601 w 1715"/>
                  <a:gd name="T39" fmla="*/ 1855 h 1976"/>
                  <a:gd name="T40" fmla="*/ 461 w 1715"/>
                  <a:gd name="T41" fmla="*/ 1844 h 1976"/>
                  <a:gd name="T42" fmla="*/ 319 w 1715"/>
                  <a:gd name="T43" fmla="*/ 1828 h 1976"/>
                  <a:gd name="T44" fmla="*/ 172 w 1715"/>
                  <a:gd name="T45" fmla="*/ 1814 h 1976"/>
                  <a:gd name="T46" fmla="*/ 44 w 1715"/>
                  <a:gd name="T47" fmla="*/ 1715 h 1976"/>
                  <a:gd name="T48" fmla="*/ 10 w 1715"/>
                  <a:gd name="T49" fmla="*/ 1296 h 1976"/>
                  <a:gd name="T50" fmla="*/ 93 w 1715"/>
                  <a:gd name="T51" fmla="*/ 1154 h 1976"/>
                  <a:gd name="T52" fmla="*/ 184 w 1715"/>
                  <a:gd name="T53" fmla="*/ 1017 h 1976"/>
                  <a:gd name="T54" fmla="*/ 154 w 1715"/>
                  <a:gd name="T55" fmla="*/ 987 h 1976"/>
                  <a:gd name="T56" fmla="*/ 108 w 1715"/>
                  <a:gd name="T57" fmla="*/ 718 h 1976"/>
                  <a:gd name="T58" fmla="*/ 131 w 1715"/>
                  <a:gd name="T59" fmla="*/ 425 h 1976"/>
                  <a:gd name="T60" fmla="*/ 168 w 1715"/>
                  <a:gd name="T61" fmla="*/ 429 h 1976"/>
                  <a:gd name="T62" fmla="*/ 248 w 1715"/>
                  <a:gd name="T63" fmla="*/ 415 h 1976"/>
                  <a:gd name="T64" fmla="*/ 334 w 1715"/>
                  <a:gd name="T65" fmla="*/ 396 h 1976"/>
                  <a:gd name="T66" fmla="*/ 466 w 1715"/>
                  <a:gd name="T67" fmla="*/ 364 h 1976"/>
                  <a:gd name="T68" fmla="*/ 635 w 1715"/>
                  <a:gd name="T69" fmla="*/ 312 h 1976"/>
                  <a:gd name="T70" fmla="*/ 796 w 1715"/>
                  <a:gd name="T71" fmla="*/ 278 h 1976"/>
                  <a:gd name="T72" fmla="*/ 934 w 1715"/>
                  <a:gd name="T73" fmla="*/ 250 h 1976"/>
                  <a:gd name="T74" fmla="*/ 1076 w 1715"/>
                  <a:gd name="T75" fmla="*/ 234 h 1976"/>
                  <a:gd name="T76" fmla="*/ 1105 w 1715"/>
                  <a:gd name="T77" fmla="*/ 207 h 1976"/>
                  <a:gd name="T78" fmla="*/ 1162 w 1715"/>
                  <a:gd name="T79" fmla="*/ 157 h 1976"/>
                  <a:gd name="T80" fmla="*/ 1127 w 1715"/>
                  <a:gd name="T81" fmla="*/ 103 h 1976"/>
                  <a:gd name="T82" fmla="*/ 1034 w 1715"/>
                  <a:gd name="T83" fmla="*/ 114 h 1976"/>
                  <a:gd name="T84" fmla="*/ 886 w 1715"/>
                  <a:gd name="T85" fmla="*/ 141 h 1976"/>
                  <a:gd name="T86" fmla="*/ 741 w 1715"/>
                  <a:gd name="T87" fmla="*/ 173 h 1976"/>
                  <a:gd name="T88" fmla="*/ 184 w 1715"/>
                  <a:gd name="T89" fmla="*/ 330 h 1976"/>
                  <a:gd name="T90" fmla="*/ 124 w 1715"/>
                  <a:gd name="T91" fmla="*/ 361 h 1976"/>
                  <a:gd name="T92" fmla="*/ 129 w 1715"/>
                  <a:gd name="T93" fmla="*/ 303 h 1976"/>
                  <a:gd name="T94" fmla="*/ 234 w 1715"/>
                  <a:gd name="T95" fmla="*/ 236 h 1976"/>
                  <a:gd name="T96" fmla="*/ 394 w 1715"/>
                  <a:gd name="T97" fmla="*/ 189 h 1976"/>
                  <a:gd name="T98" fmla="*/ 559 w 1715"/>
                  <a:gd name="T99" fmla="*/ 138 h 1976"/>
                  <a:gd name="T100" fmla="*/ 725 w 1715"/>
                  <a:gd name="T101" fmla="*/ 88 h 1976"/>
                  <a:gd name="T102" fmla="*/ 893 w 1715"/>
                  <a:gd name="T103" fmla="*/ 47 h 1976"/>
                  <a:gd name="T104" fmla="*/ 1060 w 1715"/>
                  <a:gd name="T105" fmla="*/ 22 h 1976"/>
                  <a:gd name="T106" fmla="*/ 1184 w 1715"/>
                  <a:gd name="T107" fmla="*/ 5 h 1976"/>
                  <a:gd name="T108" fmla="*/ 1307 w 1715"/>
                  <a:gd name="T109" fmla="*/ 0 h 1976"/>
                  <a:gd name="T110" fmla="*/ 1446 w 1715"/>
                  <a:gd name="T111" fmla="*/ 70 h 1976"/>
                  <a:gd name="T112" fmla="*/ 1594 w 1715"/>
                  <a:gd name="T113" fmla="*/ 134 h 1976"/>
                  <a:gd name="T114" fmla="*/ 1677 w 1715"/>
                  <a:gd name="T115" fmla="*/ 183 h 1976"/>
                  <a:gd name="T116" fmla="*/ 1715 w 1715"/>
                  <a:gd name="T117" fmla="*/ 290 h 1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15" h="1976">
                    <a:moveTo>
                      <a:pt x="1713" y="321"/>
                    </a:moveTo>
                    <a:lnTo>
                      <a:pt x="1708" y="309"/>
                    </a:lnTo>
                    <a:lnTo>
                      <a:pt x="1703" y="295"/>
                    </a:lnTo>
                    <a:lnTo>
                      <a:pt x="1697" y="282"/>
                    </a:lnTo>
                    <a:lnTo>
                      <a:pt x="1690" y="270"/>
                    </a:lnTo>
                    <a:lnTo>
                      <a:pt x="1682" y="259"/>
                    </a:lnTo>
                    <a:lnTo>
                      <a:pt x="1671" y="250"/>
                    </a:lnTo>
                    <a:lnTo>
                      <a:pt x="1659" y="244"/>
                    </a:lnTo>
                    <a:lnTo>
                      <a:pt x="1643" y="242"/>
                    </a:lnTo>
                    <a:lnTo>
                      <a:pt x="1624" y="243"/>
                    </a:lnTo>
                    <a:lnTo>
                      <a:pt x="1609" y="250"/>
                    </a:lnTo>
                    <a:lnTo>
                      <a:pt x="1598" y="260"/>
                    </a:lnTo>
                    <a:lnTo>
                      <a:pt x="1589" y="273"/>
                    </a:lnTo>
                    <a:lnTo>
                      <a:pt x="1580" y="287"/>
                    </a:lnTo>
                    <a:lnTo>
                      <a:pt x="1572" y="301"/>
                    </a:lnTo>
                    <a:lnTo>
                      <a:pt x="1562" y="312"/>
                    </a:lnTo>
                    <a:lnTo>
                      <a:pt x="1548" y="321"/>
                    </a:lnTo>
                    <a:lnTo>
                      <a:pt x="1500" y="376"/>
                    </a:lnTo>
                    <a:lnTo>
                      <a:pt x="1461" y="434"/>
                    </a:lnTo>
                    <a:lnTo>
                      <a:pt x="1430" y="498"/>
                    </a:lnTo>
                    <a:lnTo>
                      <a:pt x="1405" y="562"/>
                    </a:lnTo>
                    <a:lnTo>
                      <a:pt x="1388" y="630"/>
                    </a:lnTo>
                    <a:lnTo>
                      <a:pt x="1375" y="700"/>
                    </a:lnTo>
                    <a:lnTo>
                      <a:pt x="1370" y="772"/>
                    </a:lnTo>
                    <a:lnTo>
                      <a:pt x="1367" y="844"/>
                    </a:lnTo>
                    <a:lnTo>
                      <a:pt x="1372" y="880"/>
                    </a:lnTo>
                    <a:lnTo>
                      <a:pt x="1378" y="917"/>
                    </a:lnTo>
                    <a:lnTo>
                      <a:pt x="1383" y="954"/>
                    </a:lnTo>
                    <a:lnTo>
                      <a:pt x="1392" y="990"/>
                    </a:lnTo>
                    <a:lnTo>
                      <a:pt x="1400" y="1027"/>
                    </a:lnTo>
                    <a:lnTo>
                      <a:pt x="1411" y="1063"/>
                    </a:lnTo>
                    <a:lnTo>
                      <a:pt x="1425" y="1099"/>
                    </a:lnTo>
                    <a:lnTo>
                      <a:pt x="1442" y="1133"/>
                    </a:lnTo>
                    <a:lnTo>
                      <a:pt x="1442" y="1141"/>
                    </a:lnTo>
                    <a:lnTo>
                      <a:pt x="1447" y="1147"/>
                    </a:lnTo>
                    <a:lnTo>
                      <a:pt x="1456" y="1151"/>
                    </a:lnTo>
                    <a:lnTo>
                      <a:pt x="1464" y="1154"/>
                    </a:lnTo>
                    <a:lnTo>
                      <a:pt x="1471" y="1170"/>
                    </a:lnTo>
                    <a:lnTo>
                      <a:pt x="1477" y="1190"/>
                    </a:lnTo>
                    <a:lnTo>
                      <a:pt x="1481" y="1209"/>
                    </a:lnTo>
                    <a:lnTo>
                      <a:pt x="1487" y="1228"/>
                    </a:lnTo>
                    <a:lnTo>
                      <a:pt x="1495" y="1246"/>
                    </a:lnTo>
                    <a:lnTo>
                      <a:pt x="1506" y="1261"/>
                    </a:lnTo>
                    <a:lnTo>
                      <a:pt x="1521" y="1273"/>
                    </a:lnTo>
                    <a:lnTo>
                      <a:pt x="1541" y="1278"/>
                    </a:lnTo>
                    <a:lnTo>
                      <a:pt x="1554" y="1275"/>
                    </a:lnTo>
                    <a:lnTo>
                      <a:pt x="1566" y="1268"/>
                    </a:lnTo>
                    <a:lnTo>
                      <a:pt x="1576" y="1258"/>
                    </a:lnTo>
                    <a:lnTo>
                      <a:pt x="1585" y="1247"/>
                    </a:lnTo>
                    <a:lnTo>
                      <a:pt x="1594" y="1236"/>
                    </a:lnTo>
                    <a:lnTo>
                      <a:pt x="1604" y="1224"/>
                    </a:lnTo>
                    <a:lnTo>
                      <a:pt x="1614" y="1215"/>
                    </a:lnTo>
                    <a:lnTo>
                      <a:pt x="1624" y="1208"/>
                    </a:lnTo>
                    <a:lnTo>
                      <a:pt x="1635" y="1195"/>
                    </a:lnTo>
                    <a:lnTo>
                      <a:pt x="1644" y="1184"/>
                    </a:lnTo>
                    <a:lnTo>
                      <a:pt x="1651" y="1172"/>
                    </a:lnTo>
                    <a:lnTo>
                      <a:pt x="1652" y="1163"/>
                    </a:lnTo>
                    <a:lnTo>
                      <a:pt x="1652" y="1254"/>
                    </a:lnTo>
                    <a:lnTo>
                      <a:pt x="1642" y="1255"/>
                    </a:lnTo>
                    <a:lnTo>
                      <a:pt x="1633" y="1259"/>
                    </a:lnTo>
                    <a:lnTo>
                      <a:pt x="1625" y="1263"/>
                    </a:lnTo>
                    <a:lnTo>
                      <a:pt x="1617" y="1269"/>
                    </a:lnTo>
                    <a:lnTo>
                      <a:pt x="1612" y="1276"/>
                    </a:lnTo>
                    <a:lnTo>
                      <a:pt x="1606" y="1284"/>
                    </a:lnTo>
                    <a:lnTo>
                      <a:pt x="1601" y="1293"/>
                    </a:lnTo>
                    <a:lnTo>
                      <a:pt x="1597" y="1303"/>
                    </a:lnTo>
                    <a:lnTo>
                      <a:pt x="1602" y="1314"/>
                    </a:lnTo>
                    <a:lnTo>
                      <a:pt x="1610" y="1326"/>
                    </a:lnTo>
                    <a:lnTo>
                      <a:pt x="1620" y="1336"/>
                    </a:lnTo>
                    <a:lnTo>
                      <a:pt x="1631" y="1347"/>
                    </a:lnTo>
                    <a:lnTo>
                      <a:pt x="1642" y="1358"/>
                    </a:lnTo>
                    <a:lnTo>
                      <a:pt x="1652" y="1369"/>
                    </a:lnTo>
                    <a:lnTo>
                      <a:pt x="1661" y="1382"/>
                    </a:lnTo>
                    <a:lnTo>
                      <a:pt x="1668" y="1396"/>
                    </a:lnTo>
                    <a:lnTo>
                      <a:pt x="1660" y="1407"/>
                    </a:lnTo>
                    <a:lnTo>
                      <a:pt x="1653" y="1420"/>
                    </a:lnTo>
                    <a:lnTo>
                      <a:pt x="1647" y="1434"/>
                    </a:lnTo>
                    <a:lnTo>
                      <a:pt x="1644" y="1448"/>
                    </a:lnTo>
                    <a:lnTo>
                      <a:pt x="1640" y="1463"/>
                    </a:lnTo>
                    <a:lnTo>
                      <a:pt x="1636" y="1476"/>
                    </a:lnTo>
                    <a:lnTo>
                      <a:pt x="1632" y="1490"/>
                    </a:lnTo>
                    <a:lnTo>
                      <a:pt x="1628" y="1503"/>
                    </a:lnTo>
                    <a:lnTo>
                      <a:pt x="1620" y="1509"/>
                    </a:lnTo>
                    <a:lnTo>
                      <a:pt x="1613" y="1517"/>
                    </a:lnTo>
                    <a:lnTo>
                      <a:pt x="1606" y="1526"/>
                    </a:lnTo>
                    <a:lnTo>
                      <a:pt x="1600" y="1534"/>
                    </a:lnTo>
                    <a:lnTo>
                      <a:pt x="1579" y="1552"/>
                    </a:lnTo>
                    <a:lnTo>
                      <a:pt x="1559" y="1570"/>
                    </a:lnTo>
                    <a:lnTo>
                      <a:pt x="1538" y="1588"/>
                    </a:lnTo>
                    <a:lnTo>
                      <a:pt x="1517" y="1605"/>
                    </a:lnTo>
                    <a:lnTo>
                      <a:pt x="1495" y="1623"/>
                    </a:lnTo>
                    <a:lnTo>
                      <a:pt x="1475" y="1640"/>
                    </a:lnTo>
                    <a:lnTo>
                      <a:pt x="1454" y="1658"/>
                    </a:lnTo>
                    <a:lnTo>
                      <a:pt x="1433" y="1676"/>
                    </a:lnTo>
                    <a:lnTo>
                      <a:pt x="1411" y="1693"/>
                    </a:lnTo>
                    <a:lnTo>
                      <a:pt x="1390" y="1711"/>
                    </a:lnTo>
                    <a:lnTo>
                      <a:pt x="1370" y="1729"/>
                    </a:lnTo>
                    <a:lnTo>
                      <a:pt x="1348" y="1747"/>
                    </a:lnTo>
                    <a:lnTo>
                      <a:pt x="1327" y="1765"/>
                    </a:lnTo>
                    <a:lnTo>
                      <a:pt x="1306" y="1783"/>
                    </a:lnTo>
                    <a:lnTo>
                      <a:pt x="1284" y="1802"/>
                    </a:lnTo>
                    <a:lnTo>
                      <a:pt x="1264" y="1821"/>
                    </a:lnTo>
                    <a:lnTo>
                      <a:pt x="1244" y="1839"/>
                    </a:lnTo>
                    <a:lnTo>
                      <a:pt x="1226" y="1859"/>
                    </a:lnTo>
                    <a:lnTo>
                      <a:pt x="1208" y="1879"/>
                    </a:lnTo>
                    <a:lnTo>
                      <a:pt x="1190" y="1900"/>
                    </a:lnTo>
                    <a:lnTo>
                      <a:pt x="1173" y="1920"/>
                    </a:lnTo>
                    <a:lnTo>
                      <a:pt x="1154" y="1939"/>
                    </a:lnTo>
                    <a:lnTo>
                      <a:pt x="1135" y="1958"/>
                    </a:lnTo>
                    <a:lnTo>
                      <a:pt x="1115" y="1974"/>
                    </a:lnTo>
                    <a:lnTo>
                      <a:pt x="1105" y="1976"/>
                    </a:lnTo>
                    <a:lnTo>
                      <a:pt x="1097" y="1974"/>
                    </a:lnTo>
                    <a:lnTo>
                      <a:pt x="1091" y="1969"/>
                    </a:lnTo>
                    <a:lnTo>
                      <a:pt x="1087" y="1963"/>
                    </a:lnTo>
                    <a:lnTo>
                      <a:pt x="1083" y="1957"/>
                    </a:lnTo>
                    <a:lnTo>
                      <a:pt x="1078" y="1950"/>
                    </a:lnTo>
                    <a:lnTo>
                      <a:pt x="1072" y="1945"/>
                    </a:lnTo>
                    <a:lnTo>
                      <a:pt x="1063" y="1944"/>
                    </a:lnTo>
                    <a:lnTo>
                      <a:pt x="1042" y="1940"/>
                    </a:lnTo>
                    <a:lnTo>
                      <a:pt x="1021" y="1937"/>
                    </a:lnTo>
                    <a:lnTo>
                      <a:pt x="1000" y="1934"/>
                    </a:lnTo>
                    <a:lnTo>
                      <a:pt x="979" y="1929"/>
                    </a:lnTo>
                    <a:lnTo>
                      <a:pt x="957" y="1923"/>
                    </a:lnTo>
                    <a:lnTo>
                      <a:pt x="937" y="1919"/>
                    </a:lnTo>
                    <a:lnTo>
                      <a:pt x="915" y="1914"/>
                    </a:lnTo>
                    <a:lnTo>
                      <a:pt x="894" y="1908"/>
                    </a:lnTo>
                    <a:lnTo>
                      <a:pt x="872" y="1904"/>
                    </a:lnTo>
                    <a:lnTo>
                      <a:pt x="850" y="1898"/>
                    </a:lnTo>
                    <a:lnTo>
                      <a:pt x="828" y="1893"/>
                    </a:lnTo>
                    <a:lnTo>
                      <a:pt x="806" y="1890"/>
                    </a:lnTo>
                    <a:lnTo>
                      <a:pt x="784" y="1885"/>
                    </a:lnTo>
                    <a:lnTo>
                      <a:pt x="761" y="1882"/>
                    </a:lnTo>
                    <a:lnTo>
                      <a:pt x="740" y="1879"/>
                    </a:lnTo>
                    <a:lnTo>
                      <a:pt x="716" y="1877"/>
                    </a:lnTo>
                    <a:lnTo>
                      <a:pt x="698" y="1871"/>
                    </a:lnTo>
                    <a:lnTo>
                      <a:pt x="678" y="1867"/>
                    </a:lnTo>
                    <a:lnTo>
                      <a:pt x="660" y="1863"/>
                    </a:lnTo>
                    <a:lnTo>
                      <a:pt x="640" y="1860"/>
                    </a:lnTo>
                    <a:lnTo>
                      <a:pt x="621" y="1858"/>
                    </a:lnTo>
                    <a:lnTo>
                      <a:pt x="601" y="1855"/>
                    </a:lnTo>
                    <a:lnTo>
                      <a:pt x="581" y="1854"/>
                    </a:lnTo>
                    <a:lnTo>
                      <a:pt x="561" y="1852"/>
                    </a:lnTo>
                    <a:lnTo>
                      <a:pt x="541" y="1851"/>
                    </a:lnTo>
                    <a:lnTo>
                      <a:pt x="521" y="1848"/>
                    </a:lnTo>
                    <a:lnTo>
                      <a:pt x="501" y="1847"/>
                    </a:lnTo>
                    <a:lnTo>
                      <a:pt x="481" y="1846"/>
                    </a:lnTo>
                    <a:lnTo>
                      <a:pt x="461" y="1844"/>
                    </a:lnTo>
                    <a:lnTo>
                      <a:pt x="441" y="1841"/>
                    </a:lnTo>
                    <a:lnTo>
                      <a:pt x="422" y="1838"/>
                    </a:lnTo>
                    <a:lnTo>
                      <a:pt x="402" y="1834"/>
                    </a:lnTo>
                    <a:lnTo>
                      <a:pt x="381" y="1833"/>
                    </a:lnTo>
                    <a:lnTo>
                      <a:pt x="361" y="1831"/>
                    </a:lnTo>
                    <a:lnTo>
                      <a:pt x="340" y="1830"/>
                    </a:lnTo>
                    <a:lnTo>
                      <a:pt x="319" y="1828"/>
                    </a:lnTo>
                    <a:lnTo>
                      <a:pt x="298" y="1825"/>
                    </a:lnTo>
                    <a:lnTo>
                      <a:pt x="278" y="1823"/>
                    </a:lnTo>
                    <a:lnTo>
                      <a:pt x="256" y="1821"/>
                    </a:lnTo>
                    <a:lnTo>
                      <a:pt x="235" y="1818"/>
                    </a:lnTo>
                    <a:lnTo>
                      <a:pt x="214" y="1816"/>
                    </a:lnTo>
                    <a:lnTo>
                      <a:pt x="192" y="1815"/>
                    </a:lnTo>
                    <a:lnTo>
                      <a:pt x="172" y="1814"/>
                    </a:lnTo>
                    <a:lnTo>
                      <a:pt x="150" y="1813"/>
                    </a:lnTo>
                    <a:lnTo>
                      <a:pt x="128" y="1811"/>
                    </a:lnTo>
                    <a:lnTo>
                      <a:pt x="106" y="1811"/>
                    </a:lnTo>
                    <a:lnTo>
                      <a:pt x="83" y="1813"/>
                    </a:lnTo>
                    <a:lnTo>
                      <a:pt x="60" y="1814"/>
                    </a:lnTo>
                    <a:lnTo>
                      <a:pt x="52" y="1764"/>
                    </a:lnTo>
                    <a:lnTo>
                      <a:pt x="44" y="1715"/>
                    </a:lnTo>
                    <a:lnTo>
                      <a:pt x="36" y="1666"/>
                    </a:lnTo>
                    <a:lnTo>
                      <a:pt x="28" y="1617"/>
                    </a:lnTo>
                    <a:lnTo>
                      <a:pt x="17" y="1541"/>
                    </a:lnTo>
                    <a:lnTo>
                      <a:pt x="9" y="1466"/>
                    </a:lnTo>
                    <a:lnTo>
                      <a:pt x="2" y="1392"/>
                    </a:lnTo>
                    <a:lnTo>
                      <a:pt x="0" y="1316"/>
                    </a:lnTo>
                    <a:lnTo>
                      <a:pt x="10" y="1296"/>
                    </a:lnTo>
                    <a:lnTo>
                      <a:pt x="21" y="1275"/>
                    </a:lnTo>
                    <a:lnTo>
                      <a:pt x="32" y="1254"/>
                    </a:lnTo>
                    <a:lnTo>
                      <a:pt x="44" y="1235"/>
                    </a:lnTo>
                    <a:lnTo>
                      <a:pt x="55" y="1214"/>
                    </a:lnTo>
                    <a:lnTo>
                      <a:pt x="68" y="1194"/>
                    </a:lnTo>
                    <a:lnTo>
                      <a:pt x="81" y="1174"/>
                    </a:lnTo>
                    <a:lnTo>
                      <a:pt x="93" y="1154"/>
                    </a:lnTo>
                    <a:lnTo>
                      <a:pt x="106" y="1134"/>
                    </a:lnTo>
                    <a:lnTo>
                      <a:pt x="120" y="1114"/>
                    </a:lnTo>
                    <a:lnTo>
                      <a:pt x="132" y="1094"/>
                    </a:lnTo>
                    <a:lnTo>
                      <a:pt x="145" y="1075"/>
                    </a:lnTo>
                    <a:lnTo>
                      <a:pt x="159" y="1055"/>
                    </a:lnTo>
                    <a:lnTo>
                      <a:pt x="172" y="1037"/>
                    </a:lnTo>
                    <a:lnTo>
                      <a:pt x="184" y="1017"/>
                    </a:lnTo>
                    <a:lnTo>
                      <a:pt x="197" y="997"/>
                    </a:lnTo>
                    <a:lnTo>
                      <a:pt x="190" y="989"/>
                    </a:lnTo>
                    <a:lnTo>
                      <a:pt x="181" y="989"/>
                    </a:lnTo>
                    <a:lnTo>
                      <a:pt x="170" y="995"/>
                    </a:lnTo>
                    <a:lnTo>
                      <a:pt x="164" y="1003"/>
                    </a:lnTo>
                    <a:lnTo>
                      <a:pt x="158" y="995"/>
                    </a:lnTo>
                    <a:lnTo>
                      <a:pt x="154" y="987"/>
                    </a:lnTo>
                    <a:lnTo>
                      <a:pt x="153" y="978"/>
                    </a:lnTo>
                    <a:lnTo>
                      <a:pt x="152" y="969"/>
                    </a:lnTo>
                    <a:lnTo>
                      <a:pt x="140" y="934"/>
                    </a:lnTo>
                    <a:lnTo>
                      <a:pt x="135" y="897"/>
                    </a:lnTo>
                    <a:lnTo>
                      <a:pt x="130" y="860"/>
                    </a:lnTo>
                    <a:lnTo>
                      <a:pt x="123" y="827"/>
                    </a:lnTo>
                    <a:lnTo>
                      <a:pt x="108" y="718"/>
                    </a:lnTo>
                    <a:lnTo>
                      <a:pt x="101" y="607"/>
                    </a:lnTo>
                    <a:lnTo>
                      <a:pt x="102" y="498"/>
                    </a:lnTo>
                    <a:lnTo>
                      <a:pt x="112" y="385"/>
                    </a:lnTo>
                    <a:lnTo>
                      <a:pt x="113" y="394"/>
                    </a:lnTo>
                    <a:lnTo>
                      <a:pt x="115" y="407"/>
                    </a:lnTo>
                    <a:lnTo>
                      <a:pt x="120" y="418"/>
                    </a:lnTo>
                    <a:lnTo>
                      <a:pt x="131" y="425"/>
                    </a:lnTo>
                    <a:lnTo>
                      <a:pt x="137" y="426"/>
                    </a:lnTo>
                    <a:lnTo>
                      <a:pt x="142" y="426"/>
                    </a:lnTo>
                    <a:lnTo>
                      <a:pt x="147" y="425"/>
                    </a:lnTo>
                    <a:lnTo>
                      <a:pt x="152" y="425"/>
                    </a:lnTo>
                    <a:lnTo>
                      <a:pt x="158" y="425"/>
                    </a:lnTo>
                    <a:lnTo>
                      <a:pt x="162" y="426"/>
                    </a:lnTo>
                    <a:lnTo>
                      <a:pt x="168" y="429"/>
                    </a:lnTo>
                    <a:lnTo>
                      <a:pt x="173" y="432"/>
                    </a:lnTo>
                    <a:lnTo>
                      <a:pt x="185" y="429"/>
                    </a:lnTo>
                    <a:lnTo>
                      <a:pt x="197" y="425"/>
                    </a:lnTo>
                    <a:lnTo>
                      <a:pt x="210" y="423"/>
                    </a:lnTo>
                    <a:lnTo>
                      <a:pt x="222" y="419"/>
                    </a:lnTo>
                    <a:lnTo>
                      <a:pt x="235" y="417"/>
                    </a:lnTo>
                    <a:lnTo>
                      <a:pt x="248" y="415"/>
                    </a:lnTo>
                    <a:lnTo>
                      <a:pt x="260" y="412"/>
                    </a:lnTo>
                    <a:lnTo>
                      <a:pt x="273" y="409"/>
                    </a:lnTo>
                    <a:lnTo>
                      <a:pt x="286" y="407"/>
                    </a:lnTo>
                    <a:lnTo>
                      <a:pt x="298" y="404"/>
                    </a:lnTo>
                    <a:lnTo>
                      <a:pt x="310" y="402"/>
                    </a:lnTo>
                    <a:lnTo>
                      <a:pt x="322" y="400"/>
                    </a:lnTo>
                    <a:lnTo>
                      <a:pt x="334" y="396"/>
                    </a:lnTo>
                    <a:lnTo>
                      <a:pt x="346" y="394"/>
                    </a:lnTo>
                    <a:lnTo>
                      <a:pt x="357" y="391"/>
                    </a:lnTo>
                    <a:lnTo>
                      <a:pt x="369" y="387"/>
                    </a:lnTo>
                    <a:lnTo>
                      <a:pt x="394" y="382"/>
                    </a:lnTo>
                    <a:lnTo>
                      <a:pt x="418" y="377"/>
                    </a:lnTo>
                    <a:lnTo>
                      <a:pt x="442" y="371"/>
                    </a:lnTo>
                    <a:lnTo>
                      <a:pt x="466" y="364"/>
                    </a:lnTo>
                    <a:lnTo>
                      <a:pt x="491" y="357"/>
                    </a:lnTo>
                    <a:lnTo>
                      <a:pt x="515" y="350"/>
                    </a:lnTo>
                    <a:lnTo>
                      <a:pt x="539" y="342"/>
                    </a:lnTo>
                    <a:lnTo>
                      <a:pt x="562" y="334"/>
                    </a:lnTo>
                    <a:lnTo>
                      <a:pt x="586" y="327"/>
                    </a:lnTo>
                    <a:lnTo>
                      <a:pt x="610" y="319"/>
                    </a:lnTo>
                    <a:lnTo>
                      <a:pt x="635" y="312"/>
                    </a:lnTo>
                    <a:lnTo>
                      <a:pt x="659" y="305"/>
                    </a:lnTo>
                    <a:lnTo>
                      <a:pt x="683" y="300"/>
                    </a:lnTo>
                    <a:lnTo>
                      <a:pt x="707" y="295"/>
                    </a:lnTo>
                    <a:lnTo>
                      <a:pt x="733" y="290"/>
                    </a:lnTo>
                    <a:lnTo>
                      <a:pt x="758" y="287"/>
                    </a:lnTo>
                    <a:lnTo>
                      <a:pt x="778" y="282"/>
                    </a:lnTo>
                    <a:lnTo>
                      <a:pt x="796" y="278"/>
                    </a:lnTo>
                    <a:lnTo>
                      <a:pt x="816" y="273"/>
                    </a:lnTo>
                    <a:lnTo>
                      <a:pt x="835" y="268"/>
                    </a:lnTo>
                    <a:lnTo>
                      <a:pt x="855" y="265"/>
                    </a:lnTo>
                    <a:lnTo>
                      <a:pt x="874" y="260"/>
                    </a:lnTo>
                    <a:lnTo>
                      <a:pt x="894" y="257"/>
                    </a:lnTo>
                    <a:lnTo>
                      <a:pt x="913" y="254"/>
                    </a:lnTo>
                    <a:lnTo>
                      <a:pt x="934" y="250"/>
                    </a:lnTo>
                    <a:lnTo>
                      <a:pt x="954" y="247"/>
                    </a:lnTo>
                    <a:lnTo>
                      <a:pt x="973" y="244"/>
                    </a:lnTo>
                    <a:lnTo>
                      <a:pt x="994" y="242"/>
                    </a:lnTo>
                    <a:lnTo>
                      <a:pt x="1015" y="240"/>
                    </a:lnTo>
                    <a:lnTo>
                      <a:pt x="1034" y="237"/>
                    </a:lnTo>
                    <a:lnTo>
                      <a:pt x="1055" y="235"/>
                    </a:lnTo>
                    <a:lnTo>
                      <a:pt x="1076" y="234"/>
                    </a:lnTo>
                    <a:lnTo>
                      <a:pt x="1081" y="239"/>
                    </a:lnTo>
                    <a:lnTo>
                      <a:pt x="1083" y="233"/>
                    </a:lnTo>
                    <a:lnTo>
                      <a:pt x="1089" y="229"/>
                    </a:lnTo>
                    <a:lnTo>
                      <a:pt x="1093" y="226"/>
                    </a:lnTo>
                    <a:lnTo>
                      <a:pt x="1097" y="220"/>
                    </a:lnTo>
                    <a:lnTo>
                      <a:pt x="1092" y="206"/>
                    </a:lnTo>
                    <a:lnTo>
                      <a:pt x="1105" y="207"/>
                    </a:lnTo>
                    <a:lnTo>
                      <a:pt x="1116" y="205"/>
                    </a:lnTo>
                    <a:lnTo>
                      <a:pt x="1127" y="201"/>
                    </a:lnTo>
                    <a:lnTo>
                      <a:pt x="1136" y="194"/>
                    </a:lnTo>
                    <a:lnTo>
                      <a:pt x="1143" y="186"/>
                    </a:lnTo>
                    <a:lnTo>
                      <a:pt x="1150" y="176"/>
                    </a:lnTo>
                    <a:lnTo>
                      <a:pt x="1157" y="167"/>
                    </a:lnTo>
                    <a:lnTo>
                      <a:pt x="1162" y="157"/>
                    </a:lnTo>
                    <a:lnTo>
                      <a:pt x="1163" y="146"/>
                    </a:lnTo>
                    <a:lnTo>
                      <a:pt x="1166" y="134"/>
                    </a:lnTo>
                    <a:lnTo>
                      <a:pt x="1166" y="122"/>
                    </a:lnTo>
                    <a:lnTo>
                      <a:pt x="1157" y="112"/>
                    </a:lnTo>
                    <a:lnTo>
                      <a:pt x="1147" y="106"/>
                    </a:lnTo>
                    <a:lnTo>
                      <a:pt x="1137" y="103"/>
                    </a:lnTo>
                    <a:lnTo>
                      <a:pt x="1127" y="103"/>
                    </a:lnTo>
                    <a:lnTo>
                      <a:pt x="1116" y="103"/>
                    </a:lnTo>
                    <a:lnTo>
                      <a:pt x="1106" y="104"/>
                    </a:lnTo>
                    <a:lnTo>
                      <a:pt x="1095" y="106"/>
                    </a:lnTo>
                    <a:lnTo>
                      <a:pt x="1085" y="107"/>
                    </a:lnTo>
                    <a:lnTo>
                      <a:pt x="1076" y="107"/>
                    </a:lnTo>
                    <a:lnTo>
                      <a:pt x="1055" y="111"/>
                    </a:lnTo>
                    <a:lnTo>
                      <a:pt x="1034" y="114"/>
                    </a:lnTo>
                    <a:lnTo>
                      <a:pt x="1014" y="118"/>
                    </a:lnTo>
                    <a:lnTo>
                      <a:pt x="993" y="121"/>
                    </a:lnTo>
                    <a:lnTo>
                      <a:pt x="971" y="125"/>
                    </a:lnTo>
                    <a:lnTo>
                      <a:pt x="950" y="128"/>
                    </a:lnTo>
                    <a:lnTo>
                      <a:pt x="928" y="133"/>
                    </a:lnTo>
                    <a:lnTo>
                      <a:pt x="908" y="136"/>
                    </a:lnTo>
                    <a:lnTo>
                      <a:pt x="886" y="141"/>
                    </a:lnTo>
                    <a:lnTo>
                      <a:pt x="865" y="145"/>
                    </a:lnTo>
                    <a:lnTo>
                      <a:pt x="843" y="150"/>
                    </a:lnTo>
                    <a:lnTo>
                      <a:pt x="822" y="154"/>
                    </a:lnTo>
                    <a:lnTo>
                      <a:pt x="802" y="159"/>
                    </a:lnTo>
                    <a:lnTo>
                      <a:pt x="781" y="164"/>
                    </a:lnTo>
                    <a:lnTo>
                      <a:pt x="760" y="168"/>
                    </a:lnTo>
                    <a:lnTo>
                      <a:pt x="741" y="173"/>
                    </a:lnTo>
                    <a:lnTo>
                      <a:pt x="287" y="298"/>
                    </a:lnTo>
                    <a:lnTo>
                      <a:pt x="268" y="303"/>
                    </a:lnTo>
                    <a:lnTo>
                      <a:pt x="250" y="309"/>
                    </a:lnTo>
                    <a:lnTo>
                      <a:pt x="233" y="313"/>
                    </a:lnTo>
                    <a:lnTo>
                      <a:pt x="217" y="318"/>
                    </a:lnTo>
                    <a:lnTo>
                      <a:pt x="200" y="324"/>
                    </a:lnTo>
                    <a:lnTo>
                      <a:pt x="184" y="330"/>
                    </a:lnTo>
                    <a:lnTo>
                      <a:pt x="167" y="336"/>
                    </a:lnTo>
                    <a:lnTo>
                      <a:pt x="150" y="343"/>
                    </a:lnTo>
                    <a:lnTo>
                      <a:pt x="142" y="341"/>
                    </a:lnTo>
                    <a:lnTo>
                      <a:pt x="135" y="343"/>
                    </a:lnTo>
                    <a:lnTo>
                      <a:pt x="131" y="348"/>
                    </a:lnTo>
                    <a:lnTo>
                      <a:pt x="128" y="354"/>
                    </a:lnTo>
                    <a:lnTo>
                      <a:pt x="124" y="361"/>
                    </a:lnTo>
                    <a:lnTo>
                      <a:pt x="122" y="369"/>
                    </a:lnTo>
                    <a:lnTo>
                      <a:pt x="119" y="374"/>
                    </a:lnTo>
                    <a:lnTo>
                      <a:pt x="114" y="380"/>
                    </a:lnTo>
                    <a:lnTo>
                      <a:pt x="117" y="361"/>
                    </a:lnTo>
                    <a:lnTo>
                      <a:pt x="121" y="341"/>
                    </a:lnTo>
                    <a:lnTo>
                      <a:pt x="124" y="323"/>
                    </a:lnTo>
                    <a:lnTo>
                      <a:pt x="129" y="303"/>
                    </a:lnTo>
                    <a:lnTo>
                      <a:pt x="120" y="290"/>
                    </a:lnTo>
                    <a:lnTo>
                      <a:pt x="136" y="275"/>
                    </a:lnTo>
                    <a:lnTo>
                      <a:pt x="154" y="265"/>
                    </a:lnTo>
                    <a:lnTo>
                      <a:pt x="173" y="256"/>
                    </a:lnTo>
                    <a:lnTo>
                      <a:pt x="193" y="249"/>
                    </a:lnTo>
                    <a:lnTo>
                      <a:pt x="213" y="242"/>
                    </a:lnTo>
                    <a:lnTo>
                      <a:pt x="234" y="236"/>
                    </a:lnTo>
                    <a:lnTo>
                      <a:pt x="255" y="230"/>
                    </a:lnTo>
                    <a:lnTo>
                      <a:pt x="274" y="222"/>
                    </a:lnTo>
                    <a:lnTo>
                      <a:pt x="298" y="217"/>
                    </a:lnTo>
                    <a:lnTo>
                      <a:pt x="322" y="210"/>
                    </a:lnTo>
                    <a:lnTo>
                      <a:pt x="346" y="203"/>
                    </a:lnTo>
                    <a:lnTo>
                      <a:pt x="370" y="196"/>
                    </a:lnTo>
                    <a:lnTo>
                      <a:pt x="394" y="189"/>
                    </a:lnTo>
                    <a:lnTo>
                      <a:pt x="417" y="182"/>
                    </a:lnTo>
                    <a:lnTo>
                      <a:pt x="441" y="175"/>
                    </a:lnTo>
                    <a:lnTo>
                      <a:pt x="464" y="167"/>
                    </a:lnTo>
                    <a:lnTo>
                      <a:pt x="488" y="160"/>
                    </a:lnTo>
                    <a:lnTo>
                      <a:pt x="511" y="153"/>
                    </a:lnTo>
                    <a:lnTo>
                      <a:pt x="536" y="145"/>
                    </a:lnTo>
                    <a:lnTo>
                      <a:pt x="559" y="138"/>
                    </a:lnTo>
                    <a:lnTo>
                      <a:pt x="583" y="130"/>
                    </a:lnTo>
                    <a:lnTo>
                      <a:pt x="606" y="123"/>
                    </a:lnTo>
                    <a:lnTo>
                      <a:pt x="629" y="116"/>
                    </a:lnTo>
                    <a:lnTo>
                      <a:pt x="653" y="108"/>
                    </a:lnTo>
                    <a:lnTo>
                      <a:pt x="677" y="102"/>
                    </a:lnTo>
                    <a:lnTo>
                      <a:pt x="700" y="95"/>
                    </a:lnTo>
                    <a:lnTo>
                      <a:pt x="725" y="88"/>
                    </a:lnTo>
                    <a:lnTo>
                      <a:pt x="748" y="82"/>
                    </a:lnTo>
                    <a:lnTo>
                      <a:pt x="772" y="75"/>
                    </a:lnTo>
                    <a:lnTo>
                      <a:pt x="796" y="69"/>
                    </a:lnTo>
                    <a:lnTo>
                      <a:pt x="820" y="64"/>
                    </a:lnTo>
                    <a:lnTo>
                      <a:pt x="844" y="58"/>
                    </a:lnTo>
                    <a:lnTo>
                      <a:pt x="869" y="52"/>
                    </a:lnTo>
                    <a:lnTo>
                      <a:pt x="893" y="47"/>
                    </a:lnTo>
                    <a:lnTo>
                      <a:pt x="918" y="43"/>
                    </a:lnTo>
                    <a:lnTo>
                      <a:pt x="942" y="38"/>
                    </a:lnTo>
                    <a:lnTo>
                      <a:pt x="968" y="35"/>
                    </a:lnTo>
                    <a:lnTo>
                      <a:pt x="992" y="31"/>
                    </a:lnTo>
                    <a:lnTo>
                      <a:pt x="1017" y="28"/>
                    </a:lnTo>
                    <a:lnTo>
                      <a:pt x="1042" y="26"/>
                    </a:lnTo>
                    <a:lnTo>
                      <a:pt x="1060" y="22"/>
                    </a:lnTo>
                    <a:lnTo>
                      <a:pt x="1076" y="19"/>
                    </a:lnTo>
                    <a:lnTo>
                      <a:pt x="1094" y="16"/>
                    </a:lnTo>
                    <a:lnTo>
                      <a:pt x="1112" y="13"/>
                    </a:lnTo>
                    <a:lnTo>
                      <a:pt x="1129" y="11"/>
                    </a:lnTo>
                    <a:lnTo>
                      <a:pt x="1147" y="8"/>
                    </a:lnTo>
                    <a:lnTo>
                      <a:pt x="1166" y="6"/>
                    </a:lnTo>
                    <a:lnTo>
                      <a:pt x="1184" y="5"/>
                    </a:lnTo>
                    <a:lnTo>
                      <a:pt x="1201" y="2"/>
                    </a:lnTo>
                    <a:lnTo>
                      <a:pt x="1220" y="1"/>
                    </a:lnTo>
                    <a:lnTo>
                      <a:pt x="1238" y="0"/>
                    </a:lnTo>
                    <a:lnTo>
                      <a:pt x="1256" y="0"/>
                    </a:lnTo>
                    <a:lnTo>
                      <a:pt x="1273" y="0"/>
                    </a:lnTo>
                    <a:lnTo>
                      <a:pt x="1291" y="0"/>
                    </a:lnTo>
                    <a:lnTo>
                      <a:pt x="1307" y="0"/>
                    </a:lnTo>
                    <a:lnTo>
                      <a:pt x="1325" y="1"/>
                    </a:lnTo>
                    <a:lnTo>
                      <a:pt x="1344" y="15"/>
                    </a:lnTo>
                    <a:lnTo>
                      <a:pt x="1364" y="28"/>
                    </a:lnTo>
                    <a:lnTo>
                      <a:pt x="1383" y="40"/>
                    </a:lnTo>
                    <a:lnTo>
                      <a:pt x="1404" y="51"/>
                    </a:lnTo>
                    <a:lnTo>
                      <a:pt x="1425" y="61"/>
                    </a:lnTo>
                    <a:lnTo>
                      <a:pt x="1446" y="70"/>
                    </a:lnTo>
                    <a:lnTo>
                      <a:pt x="1466" y="80"/>
                    </a:lnTo>
                    <a:lnTo>
                      <a:pt x="1488" y="89"/>
                    </a:lnTo>
                    <a:lnTo>
                      <a:pt x="1509" y="98"/>
                    </a:lnTo>
                    <a:lnTo>
                      <a:pt x="1531" y="106"/>
                    </a:lnTo>
                    <a:lnTo>
                      <a:pt x="1553" y="115"/>
                    </a:lnTo>
                    <a:lnTo>
                      <a:pt x="1574" y="125"/>
                    </a:lnTo>
                    <a:lnTo>
                      <a:pt x="1594" y="134"/>
                    </a:lnTo>
                    <a:lnTo>
                      <a:pt x="1615" y="144"/>
                    </a:lnTo>
                    <a:lnTo>
                      <a:pt x="1636" y="154"/>
                    </a:lnTo>
                    <a:lnTo>
                      <a:pt x="1657" y="166"/>
                    </a:lnTo>
                    <a:lnTo>
                      <a:pt x="1662" y="171"/>
                    </a:lnTo>
                    <a:lnTo>
                      <a:pt x="1667" y="175"/>
                    </a:lnTo>
                    <a:lnTo>
                      <a:pt x="1673" y="179"/>
                    </a:lnTo>
                    <a:lnTo>
                      <a:pt x="1677" y="183"/>
                    </a:lnTo>
                    <a:lnTo>
                      <a:pt x="1682" y="187"/>
                    </a:lnTo>
                    <a:lnTo>
                      <a:pt x="1685" y="192"/>
                    </a:lnTo>
                    <a:lnTo>
                      <a:pt x="1689" y="198"/>
                    </a:lnTo>
                    <a:lnTo>
                      <a:pt x="1692" y="205"/>
                    </a:lnTo>
                    <a:lnTo>
                      <a:pt x="1705" y="230"/>
                    </a:lnTo>
                    <a:lnTo>
                      <a:pt x="1713" y="259"/>
                    </a:lnTo>
                    <a:lnTo>
                      <a:pt x="1715" y="290"/>
                    </a:lnTo>
                    <a:lnTo>
                      <a:pt x="1713" y="321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4083" y="3152"/>
                <a:ext cx="14" cy="44"/>
              </a:xfrm>
              <a:custGeom>
                <a:avLst/>
                <a:gdLst>
                  <a:gd name="T0" fmla="*/ 27 w 28"/>
                  <a:gd name="T1" fmla="*/ 88 h 88"/>
                  <a:gd name="T2" fmla="*/ 18 w 28"/>
                  <a:gd name="T3" fmla="*/ 87 h 88"/>
                  <a:gd name="T4" fmla="*/ 9 w 28"/>
                  <a:gd name="T5" fmla="*/ 81 h 88"/>
                  <a:gd name="T6" fmla="*/ 5 w 28"/>
                  <a:gd name="T7" fmla="*/ 74 h 88"/>
                  <a:gd name="T8" fmla="*/ 3 w 28"/>
                  <a:gd name="T9" fmla="*/ 65 h 88"/>
                  <a:gd name="T10" fmla="*/ 0 w 28"/>
                  <a:gd name="T11" fmla="*/ 47 h 88"/>
                  <a:gd name="T12" fmla="*/ 0 w 28"/>
                  <a:gd name="T13" fmla="*/ 31 h 88"/>
                  <a:gd name="T14" fmla="*/ 4 w 28"/>
                  <a:gd name="T15" fmla="*/ 15 h 88"/>
                  <a:gd name="T16" fmla="*/ 8 w 28"/>
                  <a:gd name="T17" fmla="*/ 0 h 88"/>
                  <a:gd name="T18" fmla="*/ 13 w 28"/>
                  <a:gd name="T19" fmla="*/ 0 h 88"/>
                  <a:gd name="T20" fmla="*/ 15 w 28"/>
                  <a:gd name="T21" fmla="*/ 20 h 88"/>
                  <a:gd name="T22" fmla="*/ 22 w 28"/>
                  <a:gd name="T23" fmla="*/ 42 h 88"/>
                  <a:gd name="T24" fmla="*/ 28 w 28"/>
                  <a:gd name="T25" fmla="*/ 63 h 88"/>
                  <a:gd name="T26" fmla="*/ 27 w 28"/>
                  <a:gd name="T27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88">
                    <a:moveTo>
                      <a:pt x="27" y="88"/>
                    </a:moveTo>
                    <a:lnTo>
                      <a:pt x="18" y="87"/>
                    </a:lnTo>
                    <a:lnTo>
                      <a:pt x="9" y="81"/>
                    </a:lnTo>
                    <a:lnTo>
                      <a:pt x="5" y="74"/>
                    </a:lnTo>
                    <a:lnTo>
                      <a:pt x="3" y="65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4" y="15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5" y="20"/>
                    </a:lnTo>
                    <a:lnTo>
                      <a:pt x="22" y="42"/>
                    </a:lnTo>
                    <a:lnTo>
                      <a:pt x="28" y="63"/>
                    </a:lnTo>
                    <a:lnTo>
                      <a:pt x="27" y="88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4079" y="2898"/>
                <a:ext cx="15" cy="174"/>
              </a:xfrm>
              <a:custGeom>
                <a:avLst/>
                <a:gdLst>
                  <a:gd name="T0" fmla="*/ 17 w 31"/>
                  <a:gd name="T1" fmla="*/ 349 h 349"/>
                  <a:gd name="T2" fmla="*/ 1 w 31"/>
                  <a:gd name="T3" fmla="*/ 332 h 349"/>
                  <a:gd name="T4" fmla="*/ 0 w 31"/>
                  <a:gd name="T5" fmla="*/ 252 h 349"/>
                  <a:gd name="T6" fmla="*/ 1 w 31"/>
                  <a:gd name="T7" fmla="*/ 169 h 349"/>
                  <a:gd name="T8" fmla="*/ 10 w 31"/>
                  <a:gd name="T9" fmla="*/ 85 h 349"/>
                  <a:gd name="T10" fmla="*/ 29 w 31"/>
                  <a:gd name="T11" fmla="*/ 5 h 349"/>
                  <a:gd name="T12" fmla="*/ 29 w 31"/>
                  <a:gd name="T13" fmla="*/ 0 h 349"/>
                  <a:gd name="T14" fmla="*/ 31 w 31"/>
                  <a:gd name="T15" fmla="*/ 2 h 349"/>
                  <a:gd name="T16" fmla="*/ 28 w 31"/>
                  <a:gd name="T17" fmla="*/ 90 h 349"/>
                  <a:gd name="T18" fmla="*/ 24 w 31"/>
                  <a:gd name="T19" fmla="*/ 178 h 349"/>
                  <a:gd name="T20" fmla="*/ 21 w 31"/>
                  <a:gd name="T21" fmla="*/ 264 h 349"/>
                  <a:gd name="T22" fmla="*/ 17 w 31"/>
                  <a:gd name="T23" fmla="*/ 3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349">
                    <a:moveTo>
                      <a:pt x="17" y="349"/>
                    </a:moveTo>
                    <a:lnTo>
                      <a:pt x="1" y="332"/>
                    </a:lnTo>
                    <a:lnTo>
                      <a:pt x="0" y="252"/>
                    </a:lnTo>
                    <a:lnTo>
                      <a:pt x="1" y="169"/>
                    </a:lnTo>
                    <a:lnTo>
                      <a:pt x="10" y="85"/>
                    </a:lnTo>
                    <a:lnTo>
                      <a:pt x="29" y="5"/>
                    </a:lnTo>
                    <a:lnTo>
                      <a:pt x="29" y="0"/>
                    </a:lnTo>
                    <a:lnTo>
                      <a:pt x="31" y="2"/>
                    </a:lnTo>
                    <a:lnTo>
                      <a:pt x="28" y="90"/>
                    </a:lnTo>
                    <a:lnTo>
                      <a:pt x="24" y="178"/>
                    </a:lnTo>
                    <a:lnTo>
                      <a:pt x="21" y="264"/>
                    </a:lnTo>
                    <a:lnTo>
                      <a:pt x="17" y="349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" name="Freeform 17"/>
              <p:cNvSpPr>
                <a:spLocks/>
              </p:cNvSpPr>
              <p:nvPr/>
            </p:nvSpPr>
            <p:spPr bwMode="auto">
              <a:xfrm>
                <a:off x="4026" y="2582"/>
                <a:ext cx="53" cy="86"/>
              </a:xfrm>
              <a:custGeom>
                <a:avLst/>
                <a:gdLst>
                  <a:gd name="T0" fmla="*/ 77 w 105"/>
                  <a:gd name="T1" fmla="*/ 153 h 173"/>
                  <a:gd name="T2" fmla="*/ 70 w 105"/>
                  <a:gd name="T3" fmla="*/ 144 h 173"/>
                  <a:gd name="T4" fmla="*/ 72 w 105"/>
                  <a:gd name="T5" fmla="*/ 127 h 173"/>
                  <a:gd name="T6" fmla="*/ 74 w 105"/>
                  <a:gd name="T7" fmla="*/ 107 h 173"/>
                  <a:gd name="T8" fmla="*/ 73 w 105"/>
                  <a:gd name="T9" fmla="*/ 89 h 173"/>
                  <a:gd name="T10" fmla="*/ 69 w 105"/>
                  <a:gd name="T11" fmla="*/ 85 h 173"/>
                  <a:gd name="T12" fmla="*/ 68 w 105"/>
                  <a:gd name="T13" fmla="*/ 81 h 173"/>
                  <a:gd name="T14" fmla="*/ 67 w 105"/>
                  <a:gd name="T15" fmla="*/ 78 h 173"/>
                  <a:gd name="T16" fmla="*/ 61 w 105"/>
                  <a:gd name="T17" fmla="*/ 77 h 173"/>
                  <a:gd name="T18" fmla="*/ 52 w 105"/>
                  <a:gd name="T19" fmla="*/ 88 h 173"/>
                  <a:gd name="T20" fmla="*/ 51 w 105"/>
                  <a:gd name="T21" fmla="*/ 101 h 173"/>
                  <a:gd name="T22" fmla="*/ 54 w 105"/>
                  <a:gd name="T23" fmla="*/ 117 h 173"/>
                  <a:gd name="T24" fmla="*/ 53 w 105"/>
                  <a:gd name="T25" fmla="*/ 134 h 173"/>
                  <a:gd name="T26" fmla="*/ 47 w 105"/>
                  <a:gd name="T27" fmla="*/ 144 h 173"/>
                  <a:gd name="T28" fmla="*/ 45 w 105"/>
                  <a:gd name="T29" fmla="*/ 158 h 173"/>
                  <a:gd name="T30" fmla="*/ 41 w 105"/>
                  <a:gd name="T31" fmla="*/ 169 h 173"/>
                  <a:gd name="T32" fmla="*/ 28 w 105"/>
                  <a:gd name="T33" fmla="*/ 173 h 173"/>
                  <a:gd name="T34" fmla="*/ 0 w 105"/>
                  <a:gd name="T35" fmla="*/ 169 h 173"/>
                  <a:gd name="T36" fmla="*/ 12 w 105"/>
                  <a:gd name="T37" fmla="*/ 155 h 173"/>
                  <a:gd name="T38" fmla="*/ 21 w 105"/>
                  <a:gd name="T39" fmla="*/ 143 h 173"/>
                  <a:gd name="T40" fmla="*/ 27 w 105"/>
                  <a:gd name="T41" fmla="*/ 127 h 173"/>
                  <a:gd name="T42" fmla="*/ 28 w 105"/>
                  <a:gd name="T43" fmla="*/ 106 h 173"/>
                  <a:gd name="T44" fmla="*/ 36 w 105"/>
                  <a:gd name="T45" fmla="*/ 86 h 173"/>
                  <a:gd name="T46" fmla="*/ 44 w 105"/>
                  <a:gd name="T47" fmla="*/ 67 h 173"/>
                  <a:gd name="T48" fmla="*/ 52 w 105"/>
                  <a:gd name="T49" fmla="*/ 47 h 173"/>
                  <a:gd name="T50" fmla="*/ 57 w 105"/>
                  <a:gd name="T51" fmla="*/ 25 h 173"/>
                  <a:gd name="T52" fmla="*/ 52 w 105"/>
                  <a:gd name="T53" fmla="*/ 22 h 173"/>
                  <a:gd name="T54" fmla="*/ 47 w 105"/>
                  <a:gd name="T55" fmla="*/ 20 h 173"/>
                  <a:gd name="T56" fmla="*/ 43 w 105"/>
                  <a:gd name="T57" fmla="*/ 16 h 173"/>
                  <a:gd name="T58" fmla="*/ 39 w 105"/>
                  <a:gd name="T59" fmla="*/ 12 h 173"/>
                  <a:gd name="T60" fmla="*/ 45 w 105"/>
                  <a:gd name="T61" fmla="*/ 7 h 173"/>
                  <a:gd name="T62" fmla="*/ 53 w 105"/>
                  <a:gd name="T63" fmla="*/ 2 h 173"/>
                  <a:gd name="T64" fmla="*/ 61 w 105"/>
                  <a:gd name="T65" fmla="*/ 0 h 173"/>
                  <a:gd name="T66" fmla="*/ 70 w 105"/>
                  <a:gd name="T67" fmla="*/ 3 h 173"/>
                  <a:gd name="T68" fmla="*/ 79 w 105"/>
                  <a:gd name="T69" fmla="*/ 12 h 173"/>
                  <a:gd name="T70" fmla="*/ 85 w 105"/>
                  <a:gd name="T71" fmla="*/ 21 h 173"/>
                  <a:gd name="T72" fmla="*/ 91 w 105"/>
                  <a:gd name="T73" fmla="*/ 30 h 173"/>
                  <a:gd name="T74" fmla="*/ 96 w 105"/>
                  <a:gd name="T75" fmla="*/ 40 h 173"/>
                  <a:gd name="T76" fmla="*/ 99 w 105"/>
                  <a:gd name="T77" fmla="*/ 51 h 173"/>
                  <a:gd name="T78" fmla="*/ 103 w 105"/>
                  <a:gd name="T79" fmla="*/ 61 h 173"/>
                  <a:gd name="T80" fmla="*/ 104 w 105"/>
                  <a:gd name="T81" fmla="*/ 73 h 173"/>
                  <a:gd name="T82" fmla="*/ 105 w 105"/>
                  <a:gd name="T83" fmla="*/ 84 h 173"/>
                  <a:gd name="T84" fmla="*/ 99 w 105"/>
                  <a:gd name="T85" fmla="*/ 104 h 173"/>
                  <a:gd name="T86" fmla="*/ 95 w 105"/>
                  <a:gd name="T87" fmla="*/ 121 h 173"/>
                  <a:gd name="T88" fmla="*/ 88 w 105"/>
                  <a:gd name="T89" fmla="*/ 137 h 173"/>
                  <a:gd name="T90" fmla="*/ 77 w 105"/>
                  <a:gd name="T91" fmla="*/ 15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5" h="173">
                    <a:moveTo>
                      <a:pt x="77" y="153"/>
                    </a:moveTo>
                    <a:lnTo>
                      <a:pt x="70" y="144"/>
                    </a:lnTo>
                    <a:lnTo>
                      <a:pt x="72" y="127"/>
                    </a:lnTo>
                    <a:lnTo>
                      <a:pt x="74" y="107"/>
                    </a:lnTo>
                    <a:lnTo>
                      <a:pt x="73" y="89"/>
                    </a:lnTo>
                    <a:lnTo>
                      <a:pt x="69" y="85"/>
                    </a:lnTo>
                    <a:lnTo>
                      <a:pt x="68" y="81"/>
                    </a:lnTo>
                    <a:lnTo>
                      <a:pt x="67" y="78"/>
                    </a:lnTo>
                    <a:lnTo>
                      <a:pt x="61" y="77"/>
                    </a:lnTo>
                    <a:lnTo>
                      <a:pt x="52" y="88"/>
                    </a:lnTo>
                    <a:lnTo>
                      <a:pt x="51" y="101"/>
                    </a:lnTo>
                    <a:lnTo>
                      <a:pt x="54" y="117"/>
                    </a:lnTo>
                    <a:lnTo>
                      <a:pt x="53" y="134"/>
                    </a:lnTo>
                    <a:lnTo>
                      <a:pt x="47" y="144"/>
                    </a:lnTo>
                    <a:lnTo>
                      <a:pt x="45" y="158"/>
                    </a:lnTo>
                    <a:lnTo>
                      <a:pt x="41" y="169"/>
                    </a:lnTo>
                    <a:lnTo>
                      <a:pt x="28" y="173"/>
                    </a:lnTo>
                    <a:lnTo>
                      <a:pt x="0" y="169"/>
                    </a:lnTo>
                    <a:lnTo>
                      <a:pt x="12" y="155"/>
                    </a:lnTo>
                    <a:lnTo>
                      <a:pt x="21" y="143"/>
                    </a:lnTo>
                    <a:lnTo>
                      <a:pt x="27" y="127"/>
                    </a:lnTo>
                    <a:lnTo>
                      <a:pt x="28" y="106"/>
                    </a:lnTo>
                    <a:lnTo>
                      <a:pt x="36" y="86"/>
                    </a:lnTo>
                    <a:lnTo>
                      <a:pt x="44" y="67"/>
                    </a:lnTo>
                    <a:lnTo>
                      <a:pt x="52" y="47"/>
                    </a:lnTo>
                    <a:lnTo>
                      <a:pt x="57" y="25"/>
                    </a:lnTo>
                    <a:lnTo>
                      <a:pt x="52" y="22"/>
                    </a:lnTo>
                    <a:lnTo>
                      <a:pt x="47" y="20"/>
                    </a:lnTo>
                    <a:lnTo>
                      <a:pt x="43" y="16"/>
                    </a:lnTo>
                    <a:lnTo>
                      <a:pt x="39" y="12"/>
                    </a:lnTo>
                    <a:lnTo>
                      <a:pt x="45" y="7"/>
                    </a:lnTo>
                    <a:lnTo>
                      <a:pt x="53" y="2"/>
                    </a:lnTo>
                    <a:lnTo>
                      <a:pt x="61" y="0"/>
                    </a:lnTo>
                    <a:lnTo>
                      <a:pt x="70" y="3"/>
                    </a:lnTo>
                    <a:lnTo>
                      <a:pt x="79" y="12"/>
                    </a:lnTo>
                    <a:lnTo>
                      <a:pt x="85" y="21"/>
                    </a:lnTo>
                    <a:lnTo>
                      <a:pt x="91" y="30"/>
                    </a:lnTo>
                    <a:lnTo>
                      <a:pt x="96" y="40"/>
                    </a:lnTo>
                    <a:lnTo>
                      <a:pt x="99" y="51"/>
                    </a:lnTo>
                    <a:lnTo>
                      <a:pt x="103" y="61"/>
                    </a:lnTo>
                    <a:lnTo>
                      <a:pt x="104" y="73"/>
                    </a:lnTo>
                    <a:lnTo>
                      <a:pt x="105" y="84"/>
                    </a:lnTo>
                    <a:lnTo>
                      <a:pt x="99" y="104"/>
                    </a:lnTo>
                    <a:lnTo>
                      <a:pt x="95" y="121"/>
                    </a:lnTo>
                    <a:lnTo>
                      <a:pt x="88" y="137"/>
                    </a:lnTo>
                    <a:lnTo>
                      <a:pt x="77" y="153"/>
                    </a:lnTo>
                    <a:close/>
                  </a:path>
                </a:pathLst>
              </a:custGeom>
              <a:solidFill>
                <a:srgbClr val="BF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" name="Freeform 18"/>
              <p:cNvSpPr>
                <a:spLocks/>
              </p:cNvSpPr>
              <p:nvPr/>
            </p:nvSpPr>
            <p:spPr bwMode="auto">
              <a:xfrm>
                <a:off x="4008" y="2675"/>
                <a:ext cx="57" cy="360"/>
              </a:xfrm>
              <a:custGeom>
                <a:avLst/>
                <a:gdLst>
                  <a:gd name="T0" fmla="*/ 82 w 113"/>
                  <a:gd name="T1" fmla="*/ 653 h 719"/>
                  <a:gd name="T2" fmla="*/ 79 w 113"/>
                  <a:gd name="T3" fmla="*/ 676 h 719"/>
                  <a:gd name="T4" fmla="*/ 70 w 113"/>
                  <a:gd name="T5" fmla="*/ 687 h 719"/>
                  <a:gd name="T6" fmla="*/ 58 w 113"/>
                  <a:gd name="T7" fmla="*/ 688 h 719"/>
                  <a:gd name="T8" fmla="*/ 48 w 113"/>
                  <a:gd name="T9" fmla="*/ 689 h 719"/>
                  <a:gd name="T10" fmla="*/ 37 w 113"/>
                  <a:gd name="T11" fmla="*/ 693 h 719"/>
                  <a:gd name="T12" fmla="*/ 33 w 113"/>
                  <a:gd name="T13" fmla="*/ 719 h 719"/>
                  <a:gd name="T14" fmla="*/ 15 w 113"/>
                  <a:gd name="T15" fmla="*/ 660 h 719"/>
                  <a:gd name="T16" fmla="*/ 12 w 113"/>
                  <a:gd name="T17" fmla="*/ 597 h 719"/>
                  <a:gd name="T18" fmla="*/ 2 w 113"/>
                  <a:gd name="T19" fmla="*/ 449 h 719"/>
                  <a:gd name="T20" fmla="*/ 4 w 113"/>
                  <a:gd name="T21" fmla="*/ 301 h 719"/>
                  <a:gd name="T22" fmla="*/ 18 w 113"/>
                  <a:gd name="T23" fmla="*/ 154 h 719"/>
                  <a:gd name="T24" fmla="*/ 41 w 113"/>
                  <a:gd name="T25" fmla="*/ 4 h 719"/>
                  <a:gd name="T26" fmla="*/ 51 w 113"/>
                  <a:gd name="T27" fmla="*/ 3 h 719"/>
                  <a:gd name="T28" fmla="*/ 62 w 113"/>
                  <a:gd name="T29" fmla="*/ 2 h 719"/>
                  <a:gd name="T30" fmla="*/ 52 w 113"/>
                  <a:gd name="T31" fmla="*/ 57 h 719"/>
                  <a:gd name="T32" fmla="*/ 40 w 113"/>
                  <a:gd name="T33" fmla="*/ 108 h 719"/>
                  <a:gd name="T34" fmla="*/ 34 w 113"/>
                  <a:gd name="T35" fmla="*/ 184 h 719"/>
                  <a:gd name="T36" fmla="*/ 17 w 113"/>
                  <a:gd name="T37" fmla="*/ 324 h 719"/>
                  <a:gd name="T38" fmla="*/ 13 w 113"/>
                  <a:gd name="T39" fmla="*/ 465 h 719"/>
                  <a:gd name="T40" fmla="*/ 32 w 113"/>
                  <a:gd name="T41" fmla="*/ 602 h 719"/>
                  <a:gd name="T42" fmla="*/ 57 w 113"/>
                  <a:gd name="T43" fmla="*/ 672 h 719"/>
                  <a:gd name="T44" fmla="*/ 62 w 113"/>
                  <a:gd name="T45" fmla="*/ 683 h 719"/>
                  <a:gd name="T46" fmla="*/ 75 w 113"/>
                  <a:gd name="T47" fmla="*/ 674 h 719"/>
                  <a:gd name="T48" fmla="*/ 40 w 113"/>
                  <a:gd name="T49" fmla="*/ 556 h 719"/>
                  <a:gd name="T50" fmla="*/ 33 w 113"/>
                  <a:gd name="T51" fmla="*/ 430 h 719"/>
                  <a:gd name="T52" fmla="*/ 40 w 113"/>
                  <a:gd name="T53" fmla="*/ 303 h 719"/>
                  <a:gd name="T54" fmla="*/ 48 w 113"/>
                  <a:gd name="T55" fmla="*/ 176 h 719"/>
                  <a:gd name="T56" fmla="*/ 59 w 113"/>
                  <a:gd name="T57" fmla="*/ 91 h 719"/>
                  <a:gd name="T58" fmla="*/ 80 w 113"/>
                  <a:gd name="T59" fmla="*/ 7 h 719"/>
                  <a:gd name="T60" fmla="*/ 83 w 113"/>
                  <a:gd name="T61" fmla="*/ 49 h 719"/>
                  <a:gd name="T62" fmla="*/ 71 w 113"/>
                  <a:gd name="T63" fmla="*/ 153 h 719"/>
                  <a:gd name="T64" fmla="*/ 65 w 113"/>
                  <a:gd name="T65" fmla="*/ 270 h 719"/>
                  <a:gd name="T66" fmla="*/ 59 w 113"/>
                  <a:gd name="T67" fmla="*/ 403 h 719"/>
                  <a:gd name="T68" fmla="*/ 60 w 113"/>
                  <a:gd name="T69" fmla="*/ 501 h 719"/>
                  <a:gd name="T70" fmla="*/ 74 w 113"/>
                  <a:gd name="T71" fmla="*/ 570 h 719"/>
                  <a:gd name="T72" fmla="*/ 97 w 113"/>
                  <a:gd name="T73" fmla="*/ 601 h 719"/>
                  <a:gd name="T74" fmla="*/ 109 w 113"/>
                  <a:gd name="T75" fmla="*/ 596 h 719"/>
                  <a:gd name="T76" fmla="*/ 111 w 113"/>
                  <a:gd name="T77" fmla="*/ 605 h 719"/>
                  <a:gd name="T78" fmla="*/ 102 w 113"/>
                  <a:gd name="T79" fmla="*/ 635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719">
                    <a:moveTo>
                      <a:pt x="86" y="642"/>
                    </a:moveTo>
                    <a:lnTo>
                      <a:pt x="82" y="653"/>
                    </a:lnTo>
                    <a:lnTo>
                      <a:pt x="81" y="664"/>
                    </a:lnTo>
                    <a:lnTo>
                      <a:pt x="79" y="676"/>
                    </a:lnTo>
                    <a:lnTo>
                      <a:pt x="75" y="686"/>
                    </a:lnTo>
                    <a:lnTo>
                      <a:pt x="70" y="687"/>
                    </a:lnTo>
                    <a:lnTo>
                      <a:pt x="64" y="687"/>
                    </a:lnTo>
                    <a:lnTo>
                      <a:pt x="58" y="688"/>
                    </a:lnTo>
                    <a:lnTo>
                      <a:pt x="52" y="688"/>
                    </a:lnTo>
                    <a:lnTo>
                      <a:pt x="48" y="689"/>
                    </a:lnTo>
                    <a:lnTo>
                      <a:pt x="42" y="691"/>
                    </a:lnTo>
                    <a:lnTo>
                      <a:pt x="37" y="693"/>
                    </a:lnTo>
                    <a:lnTo>
                      <a:pt x="33" y="696"/>
                    </a:lnTo>
                    <a:lnTo>
                      <a:pt x="33" y="719"/>
                    </a:lnTo>
                    <a:lnTo>
                      <a:pt x="21" y="691"/>
                    </a:lnTo>
                    <a:lnTo>
                      <a:pt x="15" y="660"/>
                    </a:lnTo>
                    <a:lnTo>
                      <a:pt x="14" y="627"/>
                    </a:lnTo>
                    <a:lnTo>
                      <a:pt x="12" y="597"/>
                    </a:lnTo>
                    <a:lnTo>
                      <a:pt x="5" y="524"/>
                    </a:lnTo>
                    <a:lnTo>
                      <a:pt x="2" y="449"/>
                    </a:lnTo>
                    <a:lnTo>
                      <a:pt x="0" y="375"/>
                    </a:lnTo>
                    <a:lnTo>
                      <a:pt x="4" y="301"/>
                    </a:lnTo>
                    <a:lnTo>
                      <a:pt x="9" y="228"/>
                    </a:lnTo>
                    <a:lnTo>
                      <a:pt x="18" y="154"/>
                    </a:lnTo>
                    <a:lnTo>
                      <a:pt x="28" y="79"/>
                    </a:lnTo>
                    <a:lnTo>
                      <a:pt x="41" y="4"/>
                    </a:lnTo>
                    <a:lnTo>
                      <a:pt x="45" y="4"/>
                    </a:lnTo>
                    <a:lnTo>
                      <a:pt x="51" y="3"/>
                    </a:lnTo>
                    <a:lnTo>
                      <a:pt x="56" y="2"/>
                    </a:lnTo>
                    <a:lnTo>
                      <a:pt x="62" y="2"/>
                    </a:lnTo>
                    <a:lnTo>
                      <a:pt x="57" y="30"/>
                    </a:lnTo>
                    <a:lnTo>
                      <a:pt x="52" y="57"/>
                    </a:lnTo>
                    <a:lnTo>
                      <a:pt x="47" y="84"/>
                    </a:lnTo>
                    <a:lnTo>
                      <a:pt x="40" y="108"/>
                    </a:lnTo>
                    <a:lnTo>
                      <a:pt x="44" y="115"/>
                    </a:lnTo>
                    <a:lnTo>
                      <a:pt x="34" y="184"/>
                    </a:lnTo>
                    <a:lnTo>
                      <a:pt x="24" y="254"/>
                    </a:lnTo>
                    <a:lnTo>
                      <a:pt x="17" y="324"/>
                    </a:lnTo>
                    <a:lnTo>
                      <a:pt x="12" y="395"/>
                    </a:lnTo>
                    <a:lnTo>
                      <a:pt x="13" y="465"/>
                    </a:lnTo>
                    <a:lnTo>
                      <a:pt x="19" y="534"/>
                    </a:lnTo>
                    <a:lnTo>
                      <a:pt x="32" y="602"/>
                    </a:lnTo>
                    <a:lnTo>
                      <a:pt x="52" y="668"/>
                    </a:lnTo>
                    <a:lnTo>
                      <a:pt x="57" y="672"/>
                    </a:lnTo>
                    <a:lnTo>
                      <a:pt x="59" y="677"/>
                    </a:lnTo>
                    <a:lnTo>
                      <a:pt x="62" y="683"/>
                    </a:lnTo>
                    <a:lnTo>
                      <a:pt x="68" y="684"/>
                    </a:lnTo>
                    <a:lnTo>
                      <a:pt x="75" y="674"/>
                    </a:lnTo>
                    <a:lnTo>
                      <a:pt x="52" y="616"/>
                    </a:lnTo>
                    <a:lnTo>
                      <a:pt x="40" y="556"/>
                    </a:lnTo>
                    <a:lnTo>
                      <a:pt x="33" y="494"/>
                    </a:lnTo>
                    <a:lnTo>
                      <a:pt x="33" y="430"/>
                    </a:lnTo>
                    <a:lnTo>
                      <a:pt x="35" y="367"/>
                    </a:lnTo>
                    <a:lnTo>
                      <a:pt x="40" y="303"/>
                    </a:lnTo>
                    <a:lnTo>
                      <a:pt x="44" y="239"/>
                    </a:lnTo>
                    <a:lnTo>
                      <a:pt x="48" y="176"/>
                    </a:lnTo>
                    <a:lnTo>
                      <a:pt x="55" y="134"/>
                    </a:lnTo>
                    <a:lnTo>
                      <a:pt x="59" y="91"/>
                    </a:lnTo>
                    <a:lnTo>
                      <a:pt x="66" y="47"/>
                    </a:lnTo>
                    <a:lnTo>
                      <a:pt x="80" y="7"/>
                    </a:lnTo>
                    <a:lnTo>
                      <a:pt x="90" y="0"/>
                    </a:lnTo>
                    <a:lnTo>
                      <a:pt x="83" y="49"/>
                    </a:lnTo>
                    <a:lnTo>
                      <a:pt x="77" y="101"/>
                    </a:lnTo>
                    <a:lnTo>
                      <a:pt x="71" y="153"/>
                    </a:lnTo>
                    <a:lnTo>
                      <a:pt x="66" y="202"/>
                    </a:lnTo>
                    <a:lnTo>
                      <a:pt x="65" y="270"/>
                    </a:lnTo>
                    <a:lnTo>
                      <a:pt x="62" y="337"/>
                    </a:lnTo>
                    <a:lnTo>
                      <a:pt x="59" y="403"/>
                    </a:lnTo>
                    <a:lnTo>
                      <a:pt x="62" y="465"/>
                    </a:lnTo>
                    <a:lnTo>
                      <a:pt x="60" y="501"/>
                    </a:lnTo>
                    <a:lnTo>
                      <a:pt x="65" y="536"/>
                    </a:lnTo>
                    <a:lnTo>
                      <a:pt x="74" y="570"/>
                    </a:lnTo>
                    <a:lnTo>
                      <a:pt x="89" y="600"/>
                    </a:lnTo>
                    <a:lnTo>
                      <a:pt x="97" y="601"/>
                    </a:lnTo>
                    <a:lnTo>
                      <a:pt x="103" y="600"/>
                    </a:lnTo>
                    <a:lnTo>
                      <a:pt x="109" y="596"/>
                    </a:lnTo>
                    <a:lnTo>
                      <a:pt x="113" y="590"/>
                    </a:lnTo>
                    <a:lnTo>
                      <a:pt x="111" y="605"/>
                    </a:lnTo>
                    <a:lnTo>
                      <a:pt x="109" y="623"/>
                    </a:lnTo>
                    <a:lnTo>
                      <a:pt x="102" y="635"/>
                    </a:lnTo>
                    <a:lnTo>
                      <a:pt x="86" y="642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" name="Freeform 19"/>
              <p:cNvSpPr>
                <a:spLocks/>
              </p:cNvSpPr>
              <p:nvPr/>
            </p:nvSpPr>
            <p:spPr bwMode="auto">
              <a:xfrm>
                <a:off x="3968" y="3210"/>
                <a:ext cx="83" cy="123"/>
              </a:xfrm>
              <a:custGeom>
                <a:avLst/>
                <a:gdLst>
                  <a:gd name="T0" fmla="*/ 80 w 167"/>
                  <a:gd name="T1" fmla="*/ 248 h 248"/>
                  <a:gd name="T2" fmla="*/ 74 w 167"/>
                  <a:gd name="T3" fmla="*/ 243 h 248"/>
                  <a:gd name="T4" fmla="*/ 66 w 167"/>
                  <a:gd name="T5" fmla="*/ 242 h 248"/>
                  <a:gd name="T6" fmla="*/ 59 w 167"/>
                  <a:gd name="T7" fmla="*/ 242 h 248"/>
                  <a:gd name="T8" fmla="*/ 52 w 167"/>
                  <a:gd name="T9" fmla="*/ 242 h 248"/>
                  <a:gd name="T10" fmla="*/ 46 w 167"/>
                  <a:gd name="T11" fmla="*/ 243 h 248"/>
                  <a:gd name="T12" fmla="*/ 39 w 167"/>
                  <a:gd name="T13" fmla="*/ 241 h 248"/>
                  <a:gd name="T14" fmla="*/ 32 w 167"/>
                  <a:gd name="T15" fmla="*/ 237 h 248"/>
                  <a:gd name="T16" fmla="*/ 26 w 167"/>
                  <a:gd name="T17" fmla="*/ 231 h 248"/>
                  <a:gd name="T18" fmla="*/ 17 w 167"/>
                  <a:gd name="T19" fmla="*/ 214 h 248"/>
                  <a:gd name="T20" fmla="*/ 8 w 167"/>
                  <a:gd name="T21" fmla="*/ 197 h 248"/>
                  <a:gd name="T22" fmla="*/ 2 w 167"/>
                  <a:gd name="T23" fmla="*/ 180 h 248"/>
                  <a:gd name="T24" fmla="*/ 3 w 167"/>
                  <a:gd name="T25" fmla="*/ 163 h 248"/>
                  <a:gd name="T26" fmla="*/ 2 w 167"/>
                  <a:gd name="T27" fmla="*/ 161 h 248"/>
                  <a:gd name="T28" fmla="*/ 2 w 167"/>
                  <a:gd name="T29" fmla="*/ 160 h 248"/>
                  <a:gd name="T30" fmla="*/ 1 w 167"/>
                  <a:gd name="T31" fmla="*/ 159 h 248"/>
                  <a:gd name="T32" fmla="*/ 0 w 167"/>
                  <a:gd name="T33" fmla="*/ 159 h 248"/>
                  <a:gd name="T34" fmla="*/ 4 w 167"/>
                  <a:gd name="T35" fmla="*/ 150 h 248"/>
                  <a:gd name="T36" fmla="*/ 10 w 167"/>
                  <a:gd name="T37" fmla="*/ 140 h 248"/>
                  <a:gd name="T38" fmla="*/ 13 w 167"/>
                  <a:gd name="T39" fmla="*/ 129 h 248"/>
                  <a:gd name="T40" fmla="*/ 8 w 167"/>
                  <a:gd name="T41" fmla="*/ 118 h 248"/>
                  <a:gd name="T42" fmla="*/ 57 w 167"/>
                  <a:gd name="T43" fmla="*/ 77 h 248"/>
                  <a:gd name="T44" fmla="*/ 60 w 167"/>
                  <a:gd name="T45" fmla="*/ 100 h 248"/>
                  <a:gd name="T46" fmla="*/ 62 w 167"/>
                  <a:gd name="T47" fmla="*/ 128 h 248"/>
                  <a:gd name="T48" fmla="*/ 70 w 167"/>
                  <a:gd name="T49" fmla="*/ 156 h 248"/>
                  <a:gd name="T50" fmla="*/ 87 w 167"/>
                  <a:gd name="T51" fmla="*/ 179 h 248"/>
                  <a:gd name="T52" fmla="*/ 93 w 167"/>
                  <a:gd name="T53" fmla="*/ 179 h 248"/>
                  <a:gd name="T54" fmla="*/ 99 w 167"/>
                  <a:gd name="T55" fmla="*/ 178 h 248"/>
                  <a:gd name="T56" fmla="*/ 104 w 167"/>
                  <a:gd name="T57" fmla="*/ 174 h 248"/>
                  <a:gd name="T58" fmla="*/ 108 w 167"/>
                  <a:gd name="T59" fmla="*/ 171 h 248"/>
                  <a:gd name="T60" fmla="*/ 107 w 167"/>
                  <a:gd name="T61" fmla="*/ 163 h 248"/>
                  <a:gd name="T62" fmla="*/ 101 w 167"/>
                  <a:gd name="T63" fmla="*/ 157 h 248"/>
                  <a:gd name="T64" fmla="*/ 95 w 167"/>
                  <a:gd name="T65" fmla="*/ 152 h 248"/>
                  <a:gd name="T66" fmla="*/ 92 w 167"/>
                  <a:gd name="T67" fmla="*/ 144 h 248"/>
                  <a:gd name="T68" fmla="*/ 104 w 167"/>
                  <a:gd name="T69" fmla="*/ 118 h 248"/>
                  <a:gd name="T70" fmla="*/ 113 w 167"/>
                  <a:gd name="T71" fmla="*/ 90 h 248"/>
                  <a:gd name="T72" fmla="*/ 119 w 167"/>
                  <a:gd name="T73" fmla="*/ 61 h 248"/>
                  <a:gd name="T74" fmla="*/ 121 w 167"/>
                  <a:gd name="T75" fmla="*/ 31 h 248"/>
                  <a:gd name="T76" fmla="*/ 125 w 167"/>
                  <a:gd name="T77" fmla="*/ 27 h 248"/>
                  <a:gd name="T78" fmla="*/ 124 w 167"/>
                  <a:gd name="T79" fmla="*/ 24 h 248"/>
                  <a:gd name="T80" fmla="*/ 125 w 167"/>
                  <a:gd name="T81" fmla="*/ 19 h 248"/>
                  <a:gd name="T82" fmla="*/ 132 w 167"/>
                  <a:gd name="T83" fmla="*/ 12 h 248"/>
                  <a:gd name="T84" fmla="*/ 140 w 167"/>
                  <a:gd name="T85" fmla="*/ 6 h 248"/>
                  <a:gd name="T86" fmla="*/ 148 w 167"/>
                  <a:gd name="T87" fmla="*/ 0 h 248"/>
                  <a:gd name="T88" fmla="*/ 152 w 167"/>
                  <a:gd name="T89" fmla="*/ 11 h 248"/>
                  <a:gd name="T90" fmla="*/ 158 w 167"/>
                  <a:gd name="T91" fmla="*/ 22 h 248"/>
                  <a:gd name="T92" fmla="*/ 163 w 167"/>
                  <a:gd name="T93" fmla="*/ 34 h 248"/>
                  <a:gd name="T94" fmla="*/ 166 w 167"/>
                  <a:gd name="T95" fmla="*/ 45 h 248"/>
                  <a:gd name="T96" fmla="*/ 167 w 167"/>
                  <a:gd name="T97" fmla="*/ 74 h 248"/>
                  <a:gd name="T98" fmla="*/ 165 w 167"/>
                  <a:gd name="T99" fmla="*/ 105 h 248"/>
                  <a:gd name="T100" fmla="*/ 160 w 167"/>
                  <a:gd name="T101" fmla="*/ 135 h 248"/>
                  <a:gd name="T102" fmla="*/ 151 w 167"/>
                  <a:gd name="T103" fmla="*/ 164 h 248"/>
                  <a:gd name="T104" fmla="*/ 139 w 167"/>
                  <a:gd name="T105" fmla="*/ 190 h 248"/>
                  <a:gd name="T106" fmla="*/ 124 w 167"/>
                  <a:gd name="T107" fmla="*/ 213 h 248"/>
                  <a:gd name="T108" fmla="*/ 105 w 167"/>
                  <a:gd name="T109" fmla="*/ 233 h 248"/>
                  <a:gd name="T110" fmla="*/ 80 w 167"/>
                  <a:gd name="T111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" h="248">
                    <a:moveTo>
                      <a:pt x="80" y="248"/>
                    </a:moveTo>
                    <a:lnTo>
                      <a:pt x="74" y="243"/>
                    </a:lnTo>
                    <a:lnTo>
                      <a:pt x="66" y="242"/>
                    </a:lnTo>
                    <a:lnTo>
                      <a:pt x="59" y="242"/>
                    </a:lnTo>
                    <a:lnTo>
                      <a:pt x="52" y="242"/>
                    </a:lnTo>
                    <a:lnTo>
                      <a:pt x="46" y="243"/>
                    </a:lnTo>
                    <a:lnTo>
                      <a:pt x="39" y="241"/>
                    </a:lnTo>
                    <a:lnTo>
                      <a:pt x="32" y="237"/>
                    </a:lnTo>
                    <a:lnTo>
                      <a:pt x="26" y="231"/>
                    </a:lnTo>
                    <a:lnTo>
                      <a:pt x="17" y="214"/>
                    </a:lnTo>
                    <a:lnTo>
                      <a:pt x="8" y="197"/>
                    </a:lnTo>
                    <a:lnTo>
                      <a:pt x="2" y="180"/>
                    </a:lnTo>
                    <a:lnTo>
                      <a:pt x="3" y="163"/>
                    </a:lnTo>
                    <a:lnTo>
                      <a:pt x="2" y="161"/>
                    </a:lnTo>
                    <a:lnTo>
                      <a:pt x="2" y="160"/>
                    </a:lnTo>
                    <a:lnTo>
                      <a:pt x="1" y="159"/>
                    </a:lnTo>
                    <a:lnTo>
                      <a:pt x="0" y="159"/>
                    </a:lnTo>
                    <a:lnTo>
                      <a:pt x="4" y="150"/>
                    </a:lnTo>
                    <a:lnTo>
                      <a:pt x="10" y="140"/>
                    </a:lnTo>
                    <a:lnTo>
                      <a:pt x="13" y="129"/>
                    </a:lnTo>
                    <a:lnTo>
                      <a:pt x="8" y="118"/>
                    </a:lnTo>
                    <a:lnTo>
                      <a:pt x="57" y="77"/>
                    </a:lnTo>
                    <a:lnTo>
                      <a:pt x="60" y="100"/>
                    </a:lnTo>
                    <a:lnTo>
                      <a:pt x="62" y="128"/>
                    </a:lnTo>
                    <a:lnTo>
                      <a:pt x="70" y="156"/>
                    </a:lnTo>
                    <a:lnTo>
                      <a:pt x="87" y="179"/>
                    </a:lnTo>
                    <a:lnTo>
                      <a:pt x="93" y="179"/>
                    </a:lnTo>
                    <a:lnTo>
                      <a:pt x="99" y="178"/>
                    </a:lnTo>
                    <a:lnTo>
                      <a:pt x="104" y="174"/>
                    </a:lnTo>
                    <a:lnTo>
                      <a:pt x="108" y="171"/>
                    </a:lnTo>
                    <a:lnTo>
                      <a:pt x="107" y="163"/>
                    </a:lnTo>
                    <a:lnTo>
                      <a:pt x="101" y="157"/>
                    </a:lnTo>
                    <a:lnTo>
                      <a:pt x="95" y="152"/>
                    </a:lnTo>
                    <a:lnTo>
                      <a:pt x="92" y="144"/>
                    </a:lnTo>
                    <a:lnTo>
                      <a:pt x="104" y="118"/>
                    </a:lnTo>
                    <a:lnTo>
                      <a:pt x="113" y="90"/>
                    </a:lnTo>
                    <a:lnTo>
                      <a:pt x="119" y="61"/>
                    </a:lnTo>
                    <a:lnTo>
                      <a:pt x="121" y="31"/>
                    </a:lnTo>
                    <a:lnTo>
                      <a:pt x="125" y="27"/>
                    </a:lnTo>
                    <a:lnTo>
                      <a:pt x="124" y="24"/>
                    </a:lnTo>
                    <a:lnTo>
                      <a:pt x="125" y="19"/>
                    </a:lnTo>
                    <a:lnTo>
                      <a:pt x="132" y="12"/>
                    </a:lnTo>
                    <a:lnTo>
                      <a:pt x="140" y="6"/>
                    </a:lnTo>
                    <a:lnTo>
                      <a:pt x="148" y="0"/>
                    </a:lnTo>
                    <a:lnTo>
                      <a:pt x="152" y="11"/>
                    </a:lnTo>
                    <a:lnTo>
                      <a:pt x="158" y="22"/>
                    </a:lnTo>
                    <a:lnTo>
                      <a:pt x="163" y="34"/>
                    </a:lnTo>
                    <a:lnTo>
                      <a:pt x="166" y="45"/>
                    </a:lnTo>
                    <a:lnTo>
                      <a:pt x="167" y="74"/>
                    </a:lnTo>
                    <a:lnTo>
                      <a:pt x="165" y="105"/>
                    </a:lnTo>
                    <a:lnTo>
                      <a:pt x="160" y="135"/>
                    </a:lnTo>
                    <a:lnTo>
                      <a:pt x="151" y="164"/>
                    </a:lnTo>
                    <a:lnTo>
                      <a:pt x="139" y="190"/>
                    </a:lnTo>
                    <a:lnTo>
                      <a:pt x="124" y="213"/>
                    </a:lnTo>
                    <a:lnTo>
                      <a:pt x="105" y="233"/>
                    </a:lnTo>
                    <a:lnTo>
                      <a:pt x="80" y="248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" name="Freeform 20"/>
              <p:cNvSpPr>
                <a:spLocks/>
              </p:cNvSpPr>
              <p:nvPr/>
            </p:nvSpPr>
            <p:spPr bwMode="auto">
              <a:xfrm>
                <a:off x="3948" y="2611"/>
                <a:ext cx="80" cy="287"/>
              </a:xfrm>
              <a:custGeom>
                <a:avLst/>
                <a:gdLst>
                  <a:gd name="T0" fmla="*/ 138 w 159"/>
                  <a:gd name="T1" fmla="*/ 29 h 572"/>
                  <a:gd name="T2" fmla="*/ 136 w 159"/>
                  <a:gd name="T3" fmla="*/ 38 h 572"/>
                  <a:gd name="T4" fmla="*/ 132 w 159"/>
                  <a:gd name="T5" fmla="*/ 47 h 572"/>
                  <a:gd name="T6" fmla="*/ 129 w 159"/>
                  <a:gd name="T7" fmla="*/ 56 h 572"/>
                  <a:gd name="T8" fmla="*/ 124 w 159"/>
                  <a:gd name="T9" fmla="*/ 64 h 572"/>
                  <a:gd name="T10" fmla="*/ 119 w 159"/>
                  <a:gd name="T11" fmla="*/ 72 h 572"/>
                  <a:gd name="T12" fmla="*/ 114 w 159"/>
                  <a:gd name="T13" fmla="*/ 81 h 572"/>
                  <a:gd name="T14" fmla="*/ 108 w 159"/>
                  <a:gd name="T15" fmla="*/ 87 h 572"/>
                  <a:gd name="T16" fmla="*/ 102 w 159"/>
                  <a:gd name="T17" fmla="*/ 93 h 572"/>
                  <a:gd name="T18" fmla="*/ 98 w 159"/>
                  <a:gd name="T19" fmla="*/ 121 h 572"/>
                  <a:gd name="T20" fmla="*/ 90 w 159"/>
                  <a:gd name="T21" fmla="*/ 148 h 572"/>
                  <a:gd name="T22" fmla="*/ 80 w 159"/>
                  <a:gd name="T23" fmla="*/ 175 h 572"/>
                  <a:gd name="T24" fmla="*/ 70 w 159"/>
                  <a:gd name="T25" fmla="*/ 201 h 572"/>
                  <a:gd name="T26" fmla="*/ 58 w 159"/>
                  <a:gd name="T27" fmla="*/ 228 h 572"/>
                  <a:gd name="T28" fmla="*/ 49 w 159"/>
                  <a:gd name="T29" fmla="*/ 254 h 572"/>
                  <a:gd name="T30" fmla="*/ 41 w 159"/>
                  <a:gd name="T31" fmla="*/ 281 h 572"/>
                  <a:gd name="T32" fmla="*/ 35 w 159"/>
                  <a:gd name="T33" fmla="*/ 307 h 572"/>
                  <a:gd name="T34" fmla="*/ 27 w 159"/>
                  <a:gd name="T35" fmla="*/ 380 h 572"/>
                  <a:gd name="T36" fmla="*/ 24 w 159"/>
                  <a:gd name="T37" fmla="*/ 383 h 572"/>
                  <a:gd name="T38" fmla="*/ 24 w 159"/>
                  <a:gd name="T39" fmla="*/ 387 h 572"/>
                  <a:gd name="T40" fmla="*/ 26 w 159"/>
                  <a:gd name="T41" fmla="*/ 390 h 572"/>
                  <a:gd name="T42" fmla="*/ 27 w 159"/>
                  <a:gd name="T43" fmla="*/ 395 h 572"/>
                  <a:gd name="T44" fmla="*/ 20 w 159"/>
                  <a:gd name="T45" fmla="*/ 436 h 572"/>
                  <a:gd name="T46" fmla="*/ 15 w 159"/>
                  <a:gd name="T47" fmla="*/ 479 h 572"/>
                  <a:gd name="T48" fmla="*/ 14 w 159"/>
                  <a:gd name="T49" fmla="*/ 525 h 572"/>
                  <a:gd name="T50" fmla="*/ 16 w 159"/>
                  <a:gd name="T51" fmla="*/ 572 h 572"/>
                  <a:gd name="T52" fmla="*/ 10 w 159"/>
                  <a:gd name="T53" fmla="*/ 543 h 572"/>
                  <a:gd name="T54" fmla="*/ 3 w 159"/>
                  <a:gd name="T55" fmla="*/ 513 h 572"/>
                  <a:gd name="T56" fmla="*/ 0 w 159"/>
                  <a:gd name="T57" fmla="*/ 484 h 572"/>
                  <a:gd name="T58" fmla="*/ 5 w 159"/>
                  <a:gd name="T59" fmla="*/ 452 h 572"/>
                  <a:gd name="T60" fmla="*/ 3 w 159"/>
                  <a:gd name="T61" fmla="*/ 429 h 572"/>
                  <a:gd name="T62" fmla="*/ 5 w 159"/>
                  <a:gd name="T63" fmla="*/ 406 h 572"/>
                  <a:gd name="T64" fmla="*/ 8 w 159"/>
                  <a:gd name="T65" fmla="*/ 384 h 572"/>
                  <a:gd name="T66" fmla="*/ 9 w 159"/>
                  <a:gd name="T67" fmla="*/ 363 h 572"/>
                  <a:gd name="T68" fmla="*/ 15 w 159"/>
                  <a:gd name="T69" fmla="*/ 341 h 572"/>
                  <a:gd name="T70" fmla="*/ 16 w 159"/>
                  <a:gd name="T71" fmla="*/ 320 h 572"/>
                  <a:gd name="T72" fmla="*/ 16 w 159"/>
                  <a:gd name="T73" fmla="*/ 299 h 572"/>
                  <a:gd name="T74" fmla="*/ 18 w 159"/>
                  <a:gd name="T75" fmla="*/ 279 h 572"/>
                  <a:gd name="T76" fmla="*/ 25 w 159"/>
                  <a:gd name="T77" fmla="*/ 252 h 572"/>
                  <a:gd name="T78" fmla="*/ 33 w 159"/>
                  <a:gd name="T79" fmla="*/ 226 h 572"/>
                  <a:gd name="T80" fmla="*/ 41 w 159"/>
                  <a:gd name="T81" fmla="*/ 199 h 572"/>
                  <a:gd name="T82" fmla="*/ 50 w 159"/>
                  <a:gd name="T83" fmla="*/ 174 h 572"/>
                  <a:gd name="T84" fmla="*/ 60 w 159"/>
                  <a:gd name="T85" fmla="*/ 150 h 572"/>
                  <a:gd name="T86" fmla="*/ 70 w 159"/>
                  <a:gd name="T87" fmla="*/ 124 h 572"/>
                  <a:gd name="T88" fmla="*/ 80 w 159"/>
                  <a:gd name="T89" fmla="*/ 101 h 572"/>
                  <a:gd name="T90" fmla="*/ 92 w 159"/>
                  <a:gd name="T91" fmla="*/ 78 h 572"/>
                  <a:gd name="T92" fmla="*/ 100 w 159"/>
                  <a:gd name="T93" fmla="*/ 69 h 572"/>
                  <a:gd name="T94" fmla="*/ 108 w 159"/>
                  <a:gd name="T95" fmla="*/ 59 h 572"/>
                  <a:gd name="T96" fmla="*/ 115 w 159"/>
                  <a:gd name="T97" fmla="*/ 47 h 572"/>
                  <a:gd name="T98" fmla="*/ 124 w 159"/>
                  <a:gd name="T99" fmla="*/ 37 h 572"/>
                  <a:gd name="T100" fmla="*/ 132 w 159"/>
                  <a:gd name="T101" fmla="*/ 26 h 572"/>
                  <a:gd name="T102" fmla="*/ 140 w 159"/>
                  <a:gd name="T103" fmla="*/ 16 h 572"/>
                  <a:gd name="T104" fmla="*/ 149 w 159"/>
                  <a:gd name="T105" fmla="*/ 8 h 572"/>
                  <a:gd name="T106" fmla="*/ 159 w 159"/>
                  <a:gd name="T107" fmla="*/ 0 h 572"/>
                  <a:gd name="T108" fmla="*/ 156 w 159"/>
                  <a:gd name="T109" fmla="*/ 9 h 572"/>
                  <a:gd name="T110" fmla="*/ 151 w 159"/>
                  <a:gd name="T111" fmla="*/ 16 h 572"/>
                  <a:gd name="T112" fmla="*/ 143 w 159"/>
                  <a:gd name="T113" fmla="*/ 21 h 572"/>
                  <a:gd name="T114" fmla="*/ 138 w 159"/>
                  <a:gd name="T115" fmla="*/ 29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9" h="572">
                    <a:moveTo>
                      <a:pt x="138" y="29"/>
                    </a:moveTo>
                    <a:lnTo>
                      <a:pt x="136" y="38"/>
                    </a:lnTo>
                    <a:lnTo>
                      <a:pt x="132" y="47"/>
                    </a:lnTo>
                    <a:lnTo>
                      <a:pt x="129" y="56"/>
                    </a:lnTo>
                    <a:lnTo>
                      <a:pt x="124" y="64"/>
                    </a:lnTo>
                    <a:lnTo>
                      <a:pt x="119" y="72"/>
                    </a:lnTo>
                    <a:lnTo>
                      <a:pt x="114" y="81"/>
                    </a:lnTo>
                    <a:lnTo>
                      <a:pt x="108" y="87"/>
                    </a:lnTo>
                    <a:lnTo>
                      <a:pt x="102" y="93"/>
                    </a:lnTo>
                    <a:lnTo>
                      <a:pt x="98" y="121"/>
                    </a:lnTo>
                    <a:lnTo>
                      <a:pt x="90" y="148"/>
                    </a:lnTo>
                    <a:lnTo>
                      <a:pt x="80" y="175"/>
                    </a:lnTo>
                    <a:lnTo>
                      <a:pt x="70" y="201"/>
                    </a:lnTo>
                    <a:lnTo>
                      <a:pt x="58" y="228"/>
                    </a:lnTo>
                    <a:lnTo>
                      <a:pt x="49" y="254"/>
                    </a:lnTo>
                    <a:lnTo>
                      <a:pt x="41" y="281"/>
                    </a:lnTo>
                    <a:lnTo>
                      <a:pt x="35" y="307"/>
                    </a:lnTo>
                    <a:lnTo>
                      <a:pt x="27" y="380"/>
                    </a:lnTo>
                    <a:lnTo>
                      <a:pt x="24" y="383"/>
                    </a:lnTo>
                    <a:lnTo>
                      <a:pt x="24" y="387"/>
                    </a:lnTo>
                    <a:lnTo>
                      <a:pt x="26" y="390"/>
                    </a:lnTo>
                    <a:lnTo>
                      <a:pt x="27" y="395"/>
                    </a:lnTo>
                    <a:lnTo>
                      <a:pt x="20" y="436"/>
                    </a:lnTo>
                    <a:lnTo>
                      <a:pt x="15" y="479"/>
                    </a:lnTo>
                    <a:lnTo>
                      <a:pt x="14" y="525"/>
                    </a:lnTo>
                    <a:lnTo>
                      <a:pt x="16" y="572"/>
                    </a:lnTo>
                    <a:lnTo>
                      <a:pt x="10" y="543"/>
                    </a:lnTo>
                    <a:lnTo>
                      <a:pt x="3" y="513"/>
                    </a:lnTo>
                    <a:lnTo>
                      <a:pt x="0" y="484"/>
                    </a:lnTo>
                    <a:lnTo>
                      <a:pt x="5" y="452"/>
                    </a:lnTo>
                    <a:lnTo>
                      <a:pt x="3" y="429"/>
                    </a:lnTo>
                    <a:lnTo>
                      <a:pt x="5" y="406"/>
                    </a:lnTo>
                    <a:lnTo>
                      <a:pt x="8" y="384"/>
                    </a:lnTo>
                    <a:lnTo>
                      <a:pt x="9" y="363"/>
                    </a:lnTo>
                    <a:lnTo>
                      <a:pt x="15" y="341"/>
                    </a:lnTo>
                    <a:lnTo>
                      <a:pt x="16" y="320"/>
                    </a:lnTo>
                    <a:lnTo>
                      <a:pt x="16" y="299"/>
                    </a:lnTo>
                    <a:lnTo>
                      <a:pt x="18" y="279"/>
                    </a:lnTo>
                    <a:lnTo>
                      <a:pt x="25" y="252"/>
                    </a:lnTo>
                    <a:lnTo>
                      <a:pt x="33" y="226"/>
                    </a:lnTo>
                    <a:lnTo>
                      <a:pt x="41" y="199"/>
                    </a:lnTo>
                    <a:lnTo>
                      <a:pt x="50" y="174"/>
                    </a:lnTo>
                    <a:lnTo>
                      <a:pt x="60" y="150"/>
                    </a:lnTo>
                    <a:lnTo>
                      <a:pt x="70" y="124"/>
                    </a:lnTo>
                    <a:lnTo>
                      <a:pt x="80" y="101"/>
                    </a:lnTo>
                    <a:lnTo>
                      <a:pt x="92" y="78"/>
                    </a:lnTo>
                    <a:lnTo>
                      <a:pt x="100" y="69"/>
                    </a:lnTo>
                    <a:lnTo>
                      <a:pt x="108" y="59"/>
                    </a:lnTo>
                    <a:lnTo>
                      <a:pt x="115" y="47"/>
                    </a:lnTo>
                    <a:lnTo>
                      <a:pt x="124" y="37"/>
                    </a:lnTo>
                    <a:lnTo>
                      <a:pt x="132" y="26"/>
                    </a:lnTo>
                    <a:lnTo>
                      <a:pt x="140" y="16"/>
                    </a:lnTo>
                    <a:lnTo>
                      <a:pt x="149" y="8"/>
                    </a:lnTo>
                    <a:lnTo>
                      <a:pt x="159" y="0"/>
                    </a:lnTo>
                    <a:lnTo>
                      <a:pt x="156" y="9"/>
                    </a:lnTo>
                    <a:lnTo>
                      <a:pt x="151" y="16"/>
                    </a:lnTo>
                    <a:lnTo>
                      <a:pt x="143" y="21"/>
                    </a:lnTo>
                    <a:lnTo>
                      <a:pt x="138" y="29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" name="Freeform 21"/>
              <p:cNvSpPr>
                <a:spLocks/>
              </p:cNvSpPr>
              <p:nvPr/>
            </p:nvSpPr>
            <p:spPr bwMode="auto">
              <a:xfrm>
                <a:off x="4007" y="3231"/>
                <a:ext cx="10" cy="36"/>
              </a:xfrm>
              <a:custGeom>
                <a:avLst/>
                <a:gdLst>
                  <a:gd name="T0" fmla="*/ 5 w 21"/>
                  <a:gd name="T1" fmla="*/ 71 h 71"/>
                  <a:gd name="T2" fmla="*/ 0 w 21"/>
                  <a:gd name="T3" fmla="*/ 52 h 71"/>
                  <a:gd name="T4" fmla="*/ 2 w 21"/>
                  <a:gd name="T5" fmla="*/ 33 h 71"/>
                  <a:gd name="T6" fmla="*/ 11 w 21"/>
                  <a:gd name="T7" fmla="*/ 15 h 71"/>
                  <a:gd name="T8" fmla="*/ 21 w 21"/>
                  <a:gd name="T9" fmla="*/ 0 h 71"/>
                  <a:gd name="T10" fmla="*/ 21 w 21"/>
                  <a:gd name="T11" fmla="*/ 17 h 71"/>
                  <a:gd name="T12" fmla="*/ 20 w 21"/>
                  <a:gd name="T13" fmla="*/ 37 h 71"/>
                  <a:gd name="T14" fmla="*/ 14 w 21"/>
                  <a:gd name="T15" fmla="*/ 56 h 71"/>
                  <a:gd name="T16" fmla="*/ 5 w 21"/>
                  <a:gd name="T1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1">
                    <a:moveTo>
                      <a:pt x="5" y="71"/>
                    </a:moveTo>
                    <a:lnTo>
                      <a:pt x="0" y="52"/>
                    </a:lnTo>
                    <a:lnTo>
                      <a:pt x="2" y="33"/>
                    </a:lnTo>
                    <a:lnTo>
                      <a:pt x="11" y="15"/>
                    </a:lnTo>
                    <a:lnTo>
                      <a:pt x="21" y="0"/>
                    </a:lnTo>
                    <a:lnTo>
                      <a:pt x="21" y="17"/>
                    </a:lnTo>
                    <a:lnTo>
                      <a:pt x="20" y="37"/>
                    </a:lnTo>
                    <a:lnTo>
                      <a:pt x="14" y="56"/>
                    </a:lnTo>
                    <a:lnTo>
                      <a:pt x="5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" name="Freeform 22"/>
              <p:cNvSpPr>
                <a:spLocks/>
              </p:cNvSpPr>
              <p:nvPr/>
            </p:nvSpPr>
            <p:spPr bwMode="auto">
              <a:xfrm>
                <a:off x="3990" y="2760"/>
                <a:ext cx="21" cy="275"/>
              </a:xfrm>
              <a:custGeom>
                <a:avLst/>
                <a:gdLst>
                  <a:gd name="T0" fmla="*/ 40 w 40"/>
                  <a:gd name="T1" fmla="*/ 550 h 550"/>
                  <a:gd name="T2" fmla="*/ 24 w 40"/>
                  <a:gd name="T3" fmla="*/ 512 h 550"/>
                  <a:gd name="T4" fmla="*/ 12 w 40"/>
                  <a:gd name="T5" fmla="*/ 472 h 550"/>
                  <a:gd name="T6" fmla="*/ 4 w 40"/>
                  <a:gd name="T7" fmla="*/ 431 h 550"/>
                  <a:gd name="T8" fmla="*/ 1 w 40"/>
                  <a:gd name="T9" fmla="*/ 388 h 550"/>
                  <a:gd name="T10" fmla="*/ 0 w 40"/>
                  <a:gd name="T11" fmla="*/ 345 h 550"/>
                  <a:gd name="T12" fmla="*/ 0 w 40"/>
                  <a:gd name="T13" fmla="*/ 302 h 550"/>
                  <a:gd name="T14" fmla="*/ 1 w 40"/>
                  <a:gd name="T15" fmla="*/ 258 h 550"/>
                  <a:gd name="T16" fmla="*/ 2 w 40"/>
                  <a:gd name="T17" fmla="*/ 214 h 550"/>
                  <a:gd name="T18" fmla="*/ 9 w 40"/>
                  <a:gd name="T19" fmla="*/ 159 h 550"/>
                  <a:gd name="T20" fmla="*/ 15 w 40"/>
                  <a:gd name="T21" fmla="*/ 107 h 550"/>
                  <a:gd name="T22" fmla="*/ 23 w 40"/>
                  <a:gd name="T23" fmla="*/ 54 h 550"/>
                  <a:gd name="T24" fmla="*/ 31 w 40"/>
                  <a:gd name="T25" fmla="*/ 0 h 550"/>
                  <a:gd name="T26" fmla="*/ 27 w 40"/>
                  <a:gd name="T27" fmla="*/ 45 h 550"/>
                  <a:gd name="T28" fmla="*/ 24 w 40"/>
                  <a:gd name="T29" fmla="*/ 86 h 550"/>
                  <a:gd name="T30" fmla="*/ 21 w 40"/>
                  <a:gd name="T31" fmla="*/ 125 h 550"/>
                  <a:gd name="T32" fmla="*/ 16 w 40"/>
                  <a:gd name="T33" fmla="*/ 167 h 550"/>
                  <a:gd name="T34" fmla="*/ 17 w 40"/>
                  <a:gd name="T35" fmla="*/ 218 h 550"/>
                  <a:gd name="T36" fmla="*/ 17 w 40"/>
                  <a:gd name="T37" fmla="*/ 268 h 550"/>
                  <a:gd name="T38" fmla="*/ 18 w 40"/>
                  <a:gd name="T39" fmla="*/ 318 h 550"/>
                  <a:gd name="T40" fmla="*/ 23 w 40"/>
                  <a:gd name="T41" fmla="*/ 368 h 550"/>
                  <a:gd name="T42" fmla="*/ 25 w 40"/>
                  <a:gd name="T43" fmla="*/ 412 h 550"/>
                  <a:gd name="T44" fmla="*/ 30 w 40"/>
                  <a:gd name="T45" fmla="*/ 459 h 550"/>
                  <a:gd name="T46" fmla="*/ 35 w 40"/>
                  <a:gd name="T47" fmla="*/ 508 h 550"/>
                  <a:gd name="T48" fmla="*/ 40 w 40"/>
                  <a:gd name="T49" fmla="*/ 55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0" h="550">
                    <a:moveTo>
                      <a:pt x="40" y="550"/>
                    </a:moveTo>
                    <a:lnTo>
                      <a:pt x="24" y="512"/>
                    </a:lnTo>
                    <a:lnTo>
                      <a:pt x="12" y="472"/>
                    </a:lnTo>
                    <a:lnTo>
                      <a:pt x="4" y="431"/>
                    </a:lnTo>
                    <a:lnTo>
                      <a:pt x="1" y="388"/>
                    </a:lnTo>
                    <a:lnTo>
                      <a:pt x="0" y="345"/>
                    </a:lnTo>
                    <a:lnTo>
                      <a:pt x="0" y="302"/>
                    </a:lnTo>
                    <a:lnTo>
                      <a:pt x="1" y="258"/>
                    </a:lnTo>
                    <a:lnTo>
                      <a:pt x="2" y="214"/>
                    </a:lnTo>
                    <a:lnTo>
                      <a:pt x="9" y="159"/>
                    </a:lnTo>
                    <a:lnTo>
                      <a:pt x="15" y="107"/>
                    </a:lnTo>
                    <a:lnTo>
                      <a:pt x="23" y="54"/>
                    </a:lnTo>
                    <a:lnTo>
                      <a:pt x="31" y="0"/>
                    </a:lnTo>
                    <a:lnTo>
                      <a:pt x="27" y="45"/>
                    </a:lnTo>
                    <a:lnTo>
                      <a:pt x="24" y="86"/>
                    </a:lnTo>
                    <a:lnTo>
                      <a:pt x="21" y="125"/>
                    </a:lnTo>
                    <a:lnTo>
                      <a:pt x="16" y="167"/>
                    </a:lnTo>
                    <a:lnTo>
                      <a:pt x="17" y="218"/>
                    </a:lnTo>
                    <a:lnTo>
                      <a:pt x="17" y="268"/>
                    </a:lnTo>
                    <a:lnTo>
                      <a:pt x="18" y="318"/>
                    </a:lnTo>
                    <a:lnTo>
                      <a:pt x="23" y="368"/>
                    </a:lnTo>
                    <a:lnTo>
                      <a:pt x="25" y="412"/>
                    </a:lnTo>
                    <a:lnTo>
                      <a:pt x="30" y="459"/>
                    </a:lnTo>
                    <a:lnTo>
                      <a:pt x="35" y="508"/>
                    </a:lnTo>
                    <a:lnTo>
                      <a:pt x="40" y="550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Freeform 23"/>
              <p:cNvSpPr>
                <a:spLocks/>
              </p:cNvSpPr>
              <p:nvPr/>
            </p:nvSpPr>
            <p:spPr bwMode="auto">
              <a:xfrm>
                <a:off x="3956" y="2720"/>
                <a:ext cx="33" cy="232"/>
              </a:xfrm>
              <a:custGeom>
                <a:avLst/>
                <a:gdLst>
                  <a:gd name="T0" fmla="*/ 23 w 65"/>
                  <a:gd name="T1" fmla="*/ 462 h 462"/>
                  <a:gd name="T2" fmla="*/ 16 w 65"/>
                  <a:gd name="T3" fmla="*/ 437 h 462"/>
                  <a:gd name="T4" fmla="*/ 9 w 65"/>
                  <a:gd name="T5" fmla="*/ 412 h 462"/>
                  <a:gd name="T6" fmla="*/ 2 w 65"/>
                  <a:gd name="T7" fmla="*/ 385 h 462"/>
                  <a:gd name="T8" fmla="*/ 0 w 65"/>
                  <a:gd name="T9" fmla="*/ 359 h 462"/>
                  <a:gd name="T10" fmla="*/ 3 w 65"/>
                  <a:gd name="T11" fmla="*/ 369 h 462"/>
                  <a:gd name="T12" fmla="*/ 7 w 65"/>
                  <a:gd name="T13" fmla="*/ 381 h 462"/>
                  <a:gd name="T14" fmla="*/ 12 w 65"/>
                  <a:gd name="T15" fmla="*/ 391 h 462"/>
                  <a:gd name="T16" fmla="*/ 19 w 65"/>
                  <a:gd name="T17" fmla="*/ 399 h 462"/>
                  <a:gd name="T18" fmla="*/ 19 w 65"/>
                  <a:gd name="T19" fmla="*/ 389 h 462"/>
                  <a:gd name="T20" fmla="*/ 19 w 65"/>
                  <a:gd name="T21" fmla="*/ 376 h 462"/>
                  <a:gd name="T22" fmla="*/ 17 w 65"/>
                  <a:gd name="T23" fmla="*/ 366 h 462"/>
                  <a:gd name="T24" fmla="*/ 14 w 65"/>
                  <a:gd name="T25" fmla="*/ 356 h 462"/>
                  <a:gd name="T26" fmla="*/ 16 w 65"/>
                  <a:gd name="T27" fmla="*/ 312 h 462"/>
                  <a:gd name="T28" fmla="*/ 18 w 65"/>
                  <a:gd name="T29" fmla="*/ 266 h 462"/>
                  <a:gd name="T30" fmla="*/ 22 w 65"/>
                  <a:gd name="T31" fmla="*/ 221 h 462"/>
                  <a:gd name="T32" fmla="*/ 26 w 65"/>
                  <a:gd name="T33" fmla="*/ 175 h 462"/>
                  <a:gd name="T34" fmla="*/ 32 w 65"/>
                  <a:gd name="T35" fmla="*/ 130 h 462"/>
                  <a:gd name="T36" fmla="*/ 40 w 65"/>
                  <a:gd name="T37" fmla="*/ 85 h 462"/>
                  <a:gd name="T38" fmla="*/ 52 w 65"/>
                  <a:gd name="T39" fmla="*/ 41 h 462"/>
                  <a:gd name="T40" fmla="*/ 65 w 65"/>
                  <a:gd name="T41" fmla="*/ 0 h 462"/>
                  <a:gd name="T42" fmla="*/ 56 w 65"/>
                  <a:gd name="T43" fmla="*/ 59 h 462"/>
                  <a:gd name="T44" fmla="*/ 48 w 65"/>
                  <a:gd name="T45" fmla="*/ 118 h 462"/>
                  <a:gd name="T46" fmla="*/ 40 w 65"/>
                  <a:gd name="T47" fmla="*/ 177 h 462"/>
                  <a:gd name="T48" fmla="*/ 33 w 65"/>
                  <a:gd name="T49" fmla="*/ 234 h 462"/>
                  <a:gd name="T50" fmla="*/ 29 w 65"/>
                  <a:gd name="T51" fmla="*/ 293 h 462"/>
                  <a:gd name="T52" fmla="*/ 24 w 65"/>
                  <a:gd name="T53" fmla="*/ 350 h 462"/>
                  <a:gd name="T54" fmla="*/ 23 w 65"/>
                  <a:gd name="T55" fmla="*/ 406 h 462"/>
                  <a:gd name="T56" fmla="*/ 23 w 65"/>
                  <a:gd name="T57" fmla="*/ 462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5" h="462">
                    <a:moveTo>
                      <a:pt x="23" y="462"/>
                    </a:moveTo>
                    <a:lnTo>
                      <a:pt x="16" y="437"/>
                    </a:lnTo>
                    <a:lnTo>
                      <a:pt x="9" y="412"/>
                    </a:lnTo>
                    <a:lnTo>
                      <a:pt x="2" y="385"/>
                    </a:lnTo>
                    <a:lnTo>
                      <a:pt x="0" y="359"/>
                    </a:lnTo>
                    <a:lnTo>
                      <a:pt x="3" y="369"/>
                    </a:lnTo>
                    <a:lnTo>
                      <a:pt x="7" y="381"/>
                    </a:lnTo>
                    <a:lnTo>
                      <a:pt x="12" y="391"/>
                    </a:lnTo>
                    <a:lnTo>
                      <a:pt x="19" y="399"/>
                    </a:lnTo>
                    <a:lnTo>
                      <a:pt x="19" y="389"/>
                    </a:lnTo>
                    <a:lnTo>
                      <a:pt x="19" y="376"/>
                    </a:lnTo>
                    <a:lnTo>
                      <a:pt x="17" y="366"/>
                    </a:lnTo>
                    <a:lnTo>
                      <a:pt x="14" y="356"/>
                    </a:lnTo>
                    <a:lnTo>
                      <a:pt x="16" y="312"/>
                    </a:lnTo>
                    <a:lnTo>
                      <a:pt x="18" y="266"/>
                    </a:lnTo>
                    <a:lnTo>
                      <a:pt x="22" y="221"/>
                    </a:lnTo>
                    <a:lnTo>
                      <a:pt x="26" y="175"/>
                    </a:lnTo>
                    <a:lnTo>
                      <a:pt x="32" y="130"/>
                    </a:lnTo>
                    <a:lnTo>
                      <a:pt x="40" y="85"/>
                    </a:lnTo>
                    <a:lnTo>
                      <a:pt x="52" y="41"/>
                    </a:lnTo>
                    <a:lnTo>
                      <a:pt x="65" y="0"/>
                    </a:lnTo>
                    <a:lnTo>
                      <a:pt x="56" y="59"/>
                    </a:lnTo>
                    <a:lnTo>
                      <a:pt x="48" y="118"/>
                    </a:lnTo>
                    <a:lnTo>
                      <a:pt x="40" y="177"/>
                    </a:lnTo>
                    <a:lnTo>
                      <a:pt x="33" y="234"/>
                    </a:lnTo>
                    <a:lnTo>
                      <a:pt x="29" y="293"/>
                    </a:lnTo>
                    <a:lnTo>
                      <a:pt x="24" y="350"/>
                    </a:lnTo>
                    <a:lnTo>
                      <a:pt x="23" y="406"/>
                    </a:lnTo>
                    <a:lnTo>
                      <a:pt x="23" y="462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>
                <a:off x="3785" y="2520"/>
                <a:ext cx="182" cy="845"/>
              </a:xfrm>
              <a:custGeom>
                <a:avLst/>
                <a:gdLst>
                  <a:gd name="T0" fmla="*/ 335 w 364"/>
                  <a:gd name="T1" fmla="*/ 243 h 1689"/>
                  <a:gd name="T2" fmla="*/ 329 w 364"/>
                  <a:gd name="T3" fmla="*/ 280 h 1689"/>
                  <a:gd name="T4" fmla="*/ 321 w 364"/>
                  <a:gd name="T5" fmla="*/ 352 h 1689"/>
                  <a:gd name="T6" fmla="*/ 298 w 364"/>
                  <a:gd name="T7" fmla="*/ 368 h 1689"/>
                  <a:gd name="T8" fmla="*/ 275 w 364"/>
                  <a:gd name="T9" fmla="*/ 386 h 1689"/>
                  <a:gd name="T10" fmla="*/ 260 w 364"/>
                  <a:gd name="T11" fmla="*/ 494 h 1689"/>
                  <a:gd name="T12" fmla="*/ 269 w 364"/>
                  <a:gd name="T13" fmla="*/ 782 h 1689"/>
                  <a:gd name="T14" fmla="*/ 286 w 364"/>
                  <a:gd name="T15" fmla="*/ 1059 h 1689"/>
                  <a:gd name="T16" fmla="*/ 252 w 364"/>
                  <a:gd name="T17" fmla="*/ 1183 h 1689"/>
                  <a:gd name="T18" fmla="*/ 188 w 364"/>
                  <a:gd name="T19" fmla="*/ 1234 h 1689"/>
                  <a:gd name="T20" fmla="*/ 131 w 364"/>
                  <a:gd name="T21" fmla="*/ 1292 h 1689"/>
                  <a:gd name="T22" fmla="*/ 110 w 364"/>
                  <a:gd name="T23" fmla="*/ 1460 h 1689"/>
                  <a:gd name="T24" fmla="*/ 105 w 364"/>
                  <a:gd name="T25" fmla="*/ 1606 h 1689"/>
                  <a:gd name="T26" fmla="*/ 92 w 364"/>
                  <a:gd name="T27" fmla="*/ 1614 h 1689"/>
                  <a:gd name="T28" fmla="*/ 76 w 364"/>
                  <a:gd name="T29" fmla="*/ 1594 h 1689"/>
                  <a:gd name="T30" fmla="*/ 65 w 364"/>
                  <a:gd name="T31" fmla="*/ 1355 h 1689"/>
                  <a:gd name="T32" fmla="*/ 53 w 364"/>
                  <a:gd name="T33" fmla="*/ 1360 h 1689"/>
                  <a:gd name="T34" fmla="*/ 40 w 364"/>
                  <a:gd name="T35" fmla="*/ 1371 h 1689"/>
                  <a:gd name="T36" fmla="*/ 18 w 364"/>
                  <a:gd name="T37" fmla="*/ 1412 h 1689"/>
                  <a:gd name="T38" fmla="*/ 16 w 364"/>
                  <a:gd name="T39" fmla="*/ 1478 h 1689"/>
                  <a:gd name="T40" fmla="*/ 19 w 364"/>
                  <a:gd name="T41" fmla="*/ 1545 h 1689"/>
                  <a:gd name="T42" fmla="*/ 19 w 364"/>
                  <a:gd name="T43" fmla="*/ 1635 h 1689"/>
                  <a:gd name="T44" fmla="*/ 29 w 364"/>
                  <a:gd name="T45" fmla="*/ 1666 h 1689"/>
                  <a:gd name="T46" fmla="*/ 25 w 364"/>
                  <a:gd name="T47" fmla="*/ 1685 h 1689"/>
                  <a:gd name="T48" fmla="*/ 12 w 364"/>
                  <a:gd name="T49" fmla="*/ 1687 h 1689"/>
                  <a:gd name="T50" fmla="*/ 4 w 364"/>
                  <a:gd name="T51" fmla="*/ 1557 h 1689"/>
                  <a:gd name="T52" fmla="*/ 3 w 364"/>
                  <a:gd name="T53" fmla="*/ 1420 h 1689"/>
                  <a:gd name="T54" fmla="*/ 2 w 364"/>
                  <a:gd name="T55" fmla="*/ 1379 h 1689"/>
                  <a:gd name="T56" fmla="*/ 38 w 364"/>
                  <a:gd name="T57" fmla="*/ 1356 h 1689"/>
                  <a:gd name="T58" fmla="*/ 70 w 364"/>
                  <a:gd name="T59" fmla="*/ 1331 h 1689"/>
                  <a:gd name="T60" fmla="*/ 64 w 364"/>
                  <a:gd name="T61" fmla="*/ 1279 h 1689"/>
                  <a:gd name="T62" fmla="*/ 61 w 364"/>
                  <a:gd name="T63" fmla="*/ 1221 h 1689"/>
                  <a:gd name="T64" fmla="*/ 119 w 364"/>
                  <a:gd name="T65" fmla="*/ 1158 h 1689"/>
                  <a:gd name="T66" fmla="*/ 170 w 364"/>
                  <a:gd name="T67" fmla="*/ 1090 h 1689"/>
                  <a:gd name="T68" fmla="*/ 203 w 364"/>
                  <a:gd name="T69" fmla="*/ 1043 h 1689"/>
                  <a:gd name="T70" fmla="*/ 211 w 364"/>
                  <a:gd name="T71" fmla="*/ 1036 h 1689"/>
                  <a:gd name="T72" fmla="*/ 208 w 364"/>
                  <a:gd name="T73" fmla="*/ 801 h 1689"/>
                  <a:gd name="T74" fmla="*/ 199 w 364"/>
                  <a:gd name="T75" fmla="*/ 477 h 1689"/>
                  <a:gd name="T76" fmla="*/ 192 w 364"/>
                  <a:gd name="T77" fmla="*/ 434 h 1689"/>
                  <a:gd name="T78" fmla="*/ 184 w 364"/>
                  <a:gd name="T79" fmla="*/ 417 h 1689"/>
                  <a:gd name="T80" fmla="*/ 191 w 364"/>
                  <a:gd name="T81" fmla="*/ 404 h 1689"/>
                  <a:gd name="T82" fmla="*/ 216 w 364"/>
                  <a:gd name="T83" fmla="*/ 386 h 1689"/>
                  <a:gd name="T84" fmla="*/ 241 w 364"/>
                  <a:gd name="T85" fmla="*/ 366 h 1689"/>
                  <a:gd name="T86" fmla="*/ 248 w 364"/>
                  <a:gd name="T87" fmla="*/ 317 h 1689"/>
                  <a:gd name="T88" fmla="*/ 271 w 364"/>
                  <a:gd name="T89" fmla="*/ 267 h 1689"/>
                  <a:gd name="T90" fmla="*/ 290 w 364"/>
                  <a:gd name="T91" fmla="*/ 220 h 1689"/>
                  <a:gd name="T92" fmla="*/ 282 w 364"/>
                  <a:gd name="T93" fmla="*/ 161 h 1689"/>
                  <a:gd name="T94" fmla="*/ 291 w 364"/>
                  <a:gd name="T95" fmla="*/ 83 h 1689"/>
                  <a:gd name="T96" fmla="*/ 307 w 364"/>
                  <a:gd name="T97" fmla="*/ 22 h 1689"/>
                  <a:gd name="T98" fmla="*/ 324 w 364"/>
                  <a:gd name="T99" fmla="*/ 25 h 1689"/>
                  <a:gd name="T100" fmla="*/ 329 w 364"/>
                  <a:gd name="T101" fmla="*/ 48 h 1689"/>
                  <a:gd name="T102" fmla="*/ 323 w 364"/>
                  <a:gd name="T103" fmla="*/ 138 h 1689"/>
                  <a:gd name="T104" fmla="*/ 336 w 364"/>
                  <a:gd name="T105" fmla="*/ 219 h 1689"/>
                  <a:gd name="T106" fmla="*/ 347 w 364"/>
                  <a:gd name="T107" fmla="*/ 173 h 1689"/>
                  <a:gd name="T108" fmla="*/ 349 w 364"/>
                  <a:gd name="T109" fmla="*/ 45 h 1689"/>
                  <a:gd name="T110" fmla="*/ 347 w 364"/>
                  <a:gd name="T111" fmla="*/ 0 h 1689"/>
                  <a:gd name="T112" fmla="*/ 362 w 364"/>
                  <a:gd name="T113" fmla="*/ 14 h 1689"/>
                  <a:gd name="T114" fmla="*/ 359 w 364"/>
                  <a:gd name="T115" fmla="*/ 183 h 1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4" h="1689">
                    <a:moveTo>
                      <a:pt x="345" y="238"/>
                    </a:moveTo>
                    <a:lnTo>
                      <a:pt x="341" y="242"/>
                    </a:lnTo>
                    <a:lnTo>
                      <a:pt x="335" y="243"/>
                    </a:lnTo>
                    <a:lnTo>
                      <a:pt x="330" y="245"/>
                    </a:lnTo>
                    <a:lnTo>
                      <a:pt x="327" y="251"/>
                    </a:lnTo>
                    <a:lnTo>
                      <a:pt x="329" y="280"/>
                    </a:lnTo>
                    <a:lnTo>
                      <a:pt x="334" y="306"/>
                    </a:lnTo>
                    <a:lnTo>
                      <a:pt x="334" y="330"/>
                    </a:lnTo>
                    <a:lnTo>
                      <a:pt x="321" y="352"/>
                    </a:lnTo>
                    <a:lnTo>
                      <a:pt x="314" y="357"/>
                    </a:lnTo>
                    <a:lnTo>
                      <a:pt x="306" y="363"/>
                    </a:lnTo>
                    <a:lnTo>
                      <a:pt x="298" y="368"/>
                    </a:lnTo>
                    <a:lnTo>
                      <a:pt x="291" y="374"/>
                    </a:lnTo>
                    <a:lnTo>
                      <a:pt x="283" y="380"/>
                    </a:lnTo>
                    <a:lnTo>
                      <a:pt x="275" y="386"/>
                    </a:lnTo>
                    <a:lnTo>
                      <a:pt x="268" y="391"/>
                    </a:lnTo>
                    <a:lnTo>
                      <a:pt x="261" y="397"/>
                    </a:lnTo>
                    <a:lnTo>
                      <a:pt x="260" y="494"/>
                    </a:lnTo>
                    <a:lnTo>
                      <a:pt x="261" y="591"/>
                    </a:lnTo>
                    <a:lnTo>
                      <a:pt x="264" y="686"/>
                    </a:lnTo>
                    <a:lnTo>
                      <a:pt x="269" y="782"/>
                    </a:lnTo>
                    <a:lnTo>
                      <a:pt x="275" y="875"/>
                    </a:lnTo>
                    <a:lnTo>
                      <a:pt x="281" y="968"/>
                    </a:lnTo>
                    <a:lnTo>
                      <a:pt x="286" y="1059"/>
                    </a:lnTo>
                    <a:lnTo>
                      <a:pt x="291" y="1149"/>
                    </a:lnTo>
                    <a:lnTo>
                      <a:pt x="273" y="1166"/>
                    </a:lnTo>
                    <a:lnTo>
                      <a:pt x="252" y="1183"/>
                    </a:lnTo>
                    <a:lnTo>
                      <a:pt x="231" y="1200"/>
                    </a:lnTo>
                    <a:lnTo>
                      <a:pt x="209" y="1217"/>
                    </a:lnTo>
                    <a:lnTo>
                      <a:pt x="188" y="1234"/>
                    </a:lnTo>
                    <a:lnTo>
                      <a:pt x="168" y="1253"/>
                    </a:lnTo>
                    <a:lnTo>
                      <a:pt x="148" y="1272"/>
                    </a:lnTo>
                    <a:lnTo>
                      <a:pt x="131" y="1292"/>
                    </a:lnTo>
                    <a:lnTo>
                      <a:pt x="103" y="1320"/>
                    </a:lnTo>
                    <a:lnTo>
                      <a:pt x="108" y="1392"/>
                    </a:lnTo>
                    <a:lnTo>
                      <a:pt x="110" y="1460"/>
                    </a:lnTo>
                    <a:lnTo>
                      <a:pt x="110" y="1529"/>
                    </a:lnTo>
                    <a:lnTo>
                      <a:pt x="110" y="1604"/>
                    </a:lnTo>
                    <a:lnTo>
                      <a:pt x="105" y="1606"/>
                    </a:lnTo>
                    <a:lnTo>
                      <a:pt x="102" y="1610"/>
                    </a:lnTo>
                    <a:lnTo>
                      <a:pt x="97" y="1613"/>
                    </a:lnTo>
                    <a:lnTo>
                      <a:pt x="92" y="1614"/>
                    </a:lnTo>
                    <a:lnTo>
                      <a:pt x="89" y="1605"/>
                    </a:lnTo>
                    <a:lnTo>
                      <a:pt x="82" y="1599"/>
                    </a:lnTo>
                    <a:lnTo>
                      <a:pt x="76" y="1594"/>
                    </a:lnTo>
                    <a:lnTo>
                      <a:pt x="72" y="1586"/>
                    </a:lnTo>
                    <a:lnTo>
                      <a:pt x="70" y="1358"/>
                    </a:lnTo>
                    <a:lnTo>
                      <a:pt x="65" y="1355"/>
                    </a:lnTo>
                    <a:lnTo>
                      <a:pt x="61" y="1355"/>
                    </a:lnTo>
                    <a:lnTo>
                      <a:pt x="56" y="1356"/>
                    </a:lnTo>
                    <a:lnTo>
                      <a:pt x="53" y="1360"/>
                    </a:lnTo>
                    <a:lnTo>
                      <a:pt x="48" y="1363"/>
                    </a:lnTo>
                    <a:lnTo>
                      <a:pt x="43" y="1367"/>
                    </a:lnTo>
                    <a:lnTo>
                      <a:pt x="40" y="1371"/>
                    </a:lnTo>
                    <a:lnTo>
                      <a:pt x="35" y="1374"/>
                    </a:lnTo>
                    <a:lnTo>
                      <a:pt x="25" y="1392"/>
                    </a:lnTo>
                    <a:lnTo>
                      <a:pt x="18" y="1412"/>
                    </a:lnTo>
                    <a:lnTo>
                      <a:pt x="14" y="1434"/>
                    </a:lnTo>
                    <a:lnTo>
                      <a:pt x="14" y="1455"/>
                    </a:lnTo>
                    <a:lnTo>
                      <a:pt x="16" y="1478"/>
                    </a:lnTo>
                    <a:lnTo>
                      <a:pt x="17" y="1501"/>
                    </a:lnTo>
                    <a:lnTo>
                      <a:pt x="19" y="1525"/>
                    </a:lnTo>
                    <a:lnTo>
                      <a:pt x="19" y="1545"/>
                    </a:lnTo>
                    <a:lnTo>
                      <a:pt x="18" y="1572"/>
                    </a:lnTo>
                    <a:lnTo>
                      <a:pt x="17" y="1603"/>
                    </a:lnTo>
                    <a:lnTo>
                      <a:pt x="19" y="1635"/>
                    </a:lnTo>
                    <a:lnTo>
                      <a:pt x="25" y="1665"/>
                    </a:lnTo>
                    <a:lnTo>
                      <a:pt x="27" y="1662"/>
                    </a:lnTo>
                    <a:lnTo>
                      <a:pt x="29" y="1666"/>
                    </a:lnTo>
                    <a:lnTo>
                      <a:pt x="28" y="1672"/>
                    </a:lnTo>
                    <a:lnTo>
                      <a:pt x="26" y="1679"/>
                    </a:lnTo>
                    <a:lnTo>
                      <a:pt x="25" y="1685"/>
                    </a:lnTo>
                    <a:lnTo>
                      <a:pt x="21" y="1689"/>
                    </a:lnTo>
                    <a:lnTo>
                      <a:pt x="17" y="1689"/>
                    </a:lnTo>
                    <a:lnTo>
                      <a:pt x="12" y="1687"/>
                    </a:lnTo>
                    <a:lnTo>
                      <a:pt x="9" y="1685"/>
                    </a:lnTo>
                    <a:lnTo>
                      <a:pt x="8" y="1621"/>
                    </a:lnTo>
                    <a:lnTo>
                      <a:pt x="4" y="1557"/>
                    </a:lnTo>
                    <a:lnTo>
                      <a:pt x="1" y="1493"/>
                    </a:lnTo>
                    <a:lnTo>
                      <a:pt x="0" y="1432"/>
                    </a:lnTo>
                    <a:lnTo>
                      <a:pt x="3" y="1420"/>
                    </a:lnTo>
                    <a:lnTo>
                      <a:pt x="4" y="1406"/>
                    </a:lnTo>
                    <a:lnTo>
                      <a:pt x="4" y="1393"/>
                    </a:lnTo>
                    <a:lnTo>
                      <a:pt x="2" y="1379"/>
                    </a:lnTo>
                    <a:lnTo>
                      <a:pt x="11" y="1370"/>
                    </a:lnTo>
                    <a:lnTo>
                      <a:pt x="24" y="1362"/>
                    </a:lnTo>
                    <a:lnTo>
                      <a:pt x="38" y="1356"/>
                    </a:lnTo>
                    <a:lnTo>
                      <a:pt x="51" y="1348"/>
                    </a:lnTo>
                    <a:lnTo>
                      <a:pt x="63" y="1341"/>
                    </a:lnTo>
                    <a:lnTo>
                      <a:pt x="70" y="1331"/>
                    </a:lnTo>
                    <a:lnTo>
                      <a:pt x="72" y="1318"/>
                    </a:lnTo>
                    <a:lnTo>
                      <a:pt x="66" y="1301"/>
                    </a:lnTo>
                    <a:lnTo>
                      <a:pt x="64" y="1279"/>
                    </a:lnTo>
                    <a:lnTo>
                      <a:pt x="62" y="1260"/>
                    </a:lnTo>
                    <a:lnTo>
                      <a:pt x="61" y="1240"/>
                    </a:lnTo>
                    <a:lnTo>
                      <a:pt x="61" y="1221"/>
                    </a:lnTo>
                    <a:lnTo>
                      <a:pt x="81" y="1201"/>
                    </a:lnTo>
                    <a:lnTo>
                      <a:pt x="101" y="1180"/>
                    </a:lnTo>
                    <a:lnTo>
                      <a:pt x="119" y="1158"/>
                    </a:lnTo>
                    <a:lnTo>
                      <a:pt x="138" y="1136"/>
                    </a:lnTo>
                    <a:lnTo>
                      <a:pt x="155" y="1113"/>
                    </a:lnTo>
                    <a:lnTo>
                      <a:pt x="170" y="1090"/>
                    </a:lnTo>
                    <a:lnTo>
                      <a:pt x="186" y="1069"/>
                    </a:lnTo>
                    <a:lnTo>
                      <a:pt x="200" y="1046"/>
                    </a:lnTo>
                    <a:lnTo>
                      <a:pt x="203" y="1043"/>
                    </a:lnTo>
                    <a:lnTo>
                      <a:pt x="208" y="1042"/>
                    </a:lnTo>
                    <a:lnTo>
                      <a:pt x="210" y="1040"/>
                    </a:lnTo>
                    <a:lnTo>
                      <a:pt x="211" y="1036"/>
                    </a:lnTo>
                    <a:lnTo>
                      <a:pt x="214" y="917"/>
                    </a:lnTo>
                    <a:lnTo>
                      <a:pt x="210" y="912"/>
                    </a:lnTo>
                    <a:lnTo>
                      <a:pt x="208" y="801"/>
                    </a:lnTo>
                    <a:lnTo>
                      <a:pt x="205" y="689"/>
                    </a:lnTo>
                    <a:lnTo>
                      <a:pt x="201" y="578"/>
                    </a:lnTo>
                    <a:lnTo>
                      <a:pt x="199" y="477"/>
                    </a:lnTo>
                    <a:lnTo>
                      <a:pt x="197" y="464"/>
                    </a:lnTo>
                    <a:lnTo>
                      <a:pt x="195" y="449"/>
                    </a:lnTo>
                    <a:lnTo>
                      <a:pt x="192" y="434"/>
                    </a:lnTo>
                    <a:lnTo>
                      <a:pt x="185" y="423"/>
                    </a:lnTo>
                    <a:lnTo>
                      <a:pt x="184" y="420"/>
                    </a:lnTo>
                    <a:lnTo>
                      <a:pt x="184" y="417"/>
                    </a:lnTo>
                    <a:lnTo>
                      <a:pt x="183" y="414"/>
                    </a:lnTo>
                    <a:lnTo>
                      <a:pt x="183" y="411"/>
                    </a:lnTo>
                    <a:lnTo>
                      <a:pt x="191" y="404"/>
                    </a:lnTo>
                    <a:lnTo>
                      <a:pt x="199" y="398"/>
                    </a:lnTo>
                    <a:lnTo>
                      <a:pt x="208" y="391"/>
                    </a:lnTo>
                    <a:lnTo>
                      <a:pt x="216" y="386"/>
                    </a:lnTo>
                    <a:lnTo>
                      <a:pt x="224" y="379"/>
                    </a:lnTo>
                    <a:lnTo>
                      <a:pt x="233" y="373"/>
                    </a:lnTo>
                    <a:lnTo>
                      <a:pt x="241" y="366"/>
                    </a:lnTo>
                    <a:lnTo>
                      <a:pt x="250" y="359"/>
                    </a:lnTo>
                    <a:lnTo>
                      <a:pt x="248" y="338"/>
                    </a:lnTo>
                    <a:lnTo>
                      <a:pt x="248" y="317"/>
                    </a:lnTo>
                    <a:lnTo>
                      <a:pt x="248" y="295"/>
                    </a:lnTo>
                    <a:lnTo>
                      <a:pt x="250" y="274"/>
                    </a:lnTo>
                    <a:lnTo>
                      <a:pt x="271" y="267"/>
                    </a:lnTo>
                    <a:lnTo>
                      <a:pt x="284" y="254"/>
                    </a:lnTo>
                    <a:lnTo>
                      <a:pt x="290" y="238"/>
                    </a:lnTo>
                    <a:lnTo>
                      <a:pt x="290" y="220"/>
                    </a:lnTo>
                    <a:lnTo>
                      <a:pt x="288" y="200"/>
                    </a:lnTo>
                    <a:lnTo>
                      <a:pt x="284" y="181"/>
                    </a:lnTo>
                    <a:lnTo>
                      <a:pt x="282" y="161"/>
                    </a:lnTo>
                    <a:lnTo>
                      <a:pt x="284" y="145"/>
                    </a:lnTo>
                    <a:lnTo>
                      <a:pt x="288" y="114"/>
                    </a:lnTo>
                    <a:lnTo>
                      <a:pt x="291" y="83"/>
                    </a:lnTo>
                    <a:lnTo>
                      <a:pt x="294" y="52"/>
                    </a:lnTo>
                    <a:lnTo>
                      <a:pt x="301" y="25"/>
                    </a:lnTo>
                    <a:lnTo>
                      <a:pt x="307" y="22"/>
                    </a:lnTo>
                    <a:lnTo>
                      <a:pt x="313" y="21"/>
                    </a:lnTo>
                    <a:lnTo>
                      <a:pt x="319" y="23"/>
                    </a:lnTo>
                    <a:lnTo>
                      <a:pt x="324" y="25"/>
                    </a:lnTo>
                    <a:lnTo>
                      <a:pt x="324" y="33"/>
                    </a:lnTo>
                    <a:lnTo>
                      <a:pt x="326" y="41"/>
                    </a:lnTo>
                    <a:lnTo>
                      <a:pt x="329" y="48"/>
                    </a:lnTo>
                    <a:lnTo>
                      <a:pt x="336" y="53"/>
                    </a:lnTo>
                    <a:lnTo>
                      <a:pt x="329" y="94"/>
                    </a:lnTo>
                    <a:lnTo>
                      <a:pt x="323" y="138"/>
                    </a:lnTo>
                    <a:lnTo>
                      <a:pt x="321" y="183"/>
                    </a:lnTo>
                    <a:lnTo>
                      <a:pt x="327" y="230"/>
                    </a:lnTo>
                    <a:lnTo>
                      <a:pt x="336" y="219"/>
                    </a:lnTo>
                    <a:lnTo>
                      <a:pt x="341" y="204"/>
                    </a:lnTo>
                    <a:lnTo>
                      <a:pt x="344" y="188"/>
                    </a:lnTo>
                    <a:lnTo>
                      <a:pt x="347" y="173"/>
                    </a:lnTo>
                    <a:lnTo>
                      <a:pt x="346" y="128"/>
                    </a:lnTo>
                    <a:lnTo>
                      <a:pt x="349" y="86"/>
                    </a:lnTo>
                    <a:lnTo>
                      <a:pt x="349" y="45"/>
                    </a:lnTo>
                    <a:lnTo>
                      <a:pt x="343" y="3"/>
                    </a:lnTo>
                    <a:lnTo>
                      <a:pt x="345" y="1"/>
                    </a:lnTo>
                    <a:lnTo>
                      <a:pt x="347" y="0"/>
                    </a:lnTo>
                    <a:lnTo>
                      <a:pt x="351" y="1"/>
                    </a:lnTo>
                    <a:lnTo>
                      <a:pt x="354" y="1"/>
                    </a:lnTo>
                    <a:lnTo>
                      <a:pt x="362" y="14"/>
                    </a:lnTo>
                    <a:lnTo>
                      <a:pt x="362" y="71"/>
                    </a:lnTo>
                    <a:lnTo>
                      <a:pt x="364" y="128"/>
                    </a:lnTo>
                    <a:lnTo>
                      <a:pt x="359" y="183"/>
                    </a:lnTo>
                    <a:lnTo>
                      <a:pt x="345" y="238"/>
                    </a:lnTo>
                    <a:close/>
                  </a:path>
                </a:pathLst>
              </a:custGeom>
              <a:solidFill>
                <a:srgbClr val="000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Freeform 25"/>
              <p:cNvSpPr>
                <a:spLocks/>
              </p:cNvSpPr>
              <p:nvPr/>
            </p:nvSpPr>
            <p:spPr bwMode="auto">
              <a:xfrm>
                <a:off x="3918" y="2658"/>
                <a:ext cx="13" cy="36"/>
              </a:xfrm>
              <a:custGeom>
                <a:avLst/>
                <a:gdLst>
                  <a:gd name="T0" fmla="*/ 2 w 26"/>
                  <a:gd name="T1" fmla="*/ 73 h 73"/>
                  <a:gd name="T2" fmla="*/ 0 w 26"/>
                  <a:gd name="T3" fmla="*/ 53 h 73"/>
                  <a:gd name="T4" fmla="*/ 0 w 26"/>
                  <a:gd name="T5" fmla="*/ 33 h 73"/>
                  <a:gd name="T6" fmla="*/ 4 w 26"/>
                  <a:gd name="T7" fmla="*/ 15 h 73"/>
                  <a:gd name="T8" fmla="*/ 17 w 26"/>
                  <a:gd name="T9" fmla="*/ 1 h 73"/>
                  <a:gd name="T10" fmla="*/ 18 w 26"/>
                  <a:gd name="T11" fmla="*/ 1 h 73"/>
                  <a:gd name="T12" fmla="*/ 19 w 26"/>
                  <a:gd name="T13" fmla="*/ 1 h 73"/>
                  <a:gd name="T14" fmla="*/ 19 w 26"/>
                  <a:gd name="T15" fmla="*/ 0 h 73"/>
                  <a:gd name="T16" fmla="*/ 20 w 26"/>
                  <a:gd name="T17" fmla="*/ 0 h 73"/>
                  <a:gd name="T18" fmla="*/ 22 w 26"/>
                  <a:gd name="T19" fmla="*/ 10 h 73"/>
                  <a:gd name="T20" fmla="*/ 24 w 26"/>
                  <a:gd name="T21" fmla="*/ 21 h 73"/>
                  <a:gd name="T22" fmla="*/ 25 w 26"/>
                  <a:gd name="T23" fmla="*/ 31 h 73"/>
                  <a:gd name="T24" fmla="*/ 26 w 26"/>
                  <a:gd name="T25" fmla="*/ 41 h 73"/>
                  <a:gd name="T26" fmla="*/ 25 w 26"/>
                  <a:gd name="T27" fmla="*/ 52 h 73"/>
                  <a:gd name="T28" fmla="*/ 22 w 26"/>
                  <a:gd name="T29" fmla="*/ 60 h 73"/>
                  <a:gd name="T30" fmla="*/ 13 w 26"/>
                  <a:gd name="T31" fmla="*/ 67 h 73"/>
                  <a:gd name="T32" fmla="*/ 2 w 26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73">
                    <a:moveTo>
                      <a:pt x="2" y="73"/>
                    </a:moveTo>
                    <a:lnTo>
                      <a:pt x="0" y="53"/>
                    </a:lnTo>
                    <a:lnTo>
                      <a:pt x="0" y="33"/>
                    </a:lnTo>
                    <a:lnTo>
                      <a:pt x="4" y="15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2" y="10"/>
                    </a:lnTo>
                    <a:lnTo>
                      <a:pt x="24" y="21"/>
                    </a:lnTo>
                    <a:lnTo>
                      <a:pt x="25" y="31"/>
                    </a:lnTo>
                    <a:lnTo>
                      <a:pt x="26" y="41"/>
                    </a:lnTo>
                    <a:lnTo>
                      <a:pt x="25" y="52"/>
                    </a:lnTo>
                    <a:lnTo>
                      <a:pt x="22" y="60"/>
                    </a:lnTo>
                    <a:lnTo>
                      <a:pt x="13" y="67"/>
                    </a:lnTo>
                    <a:lnTo>
                      <a:pt x="2" y="73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Freeform 26"/>
              <p:cNvSpPr>
                <a:spLocks/>
              </p:cNvSpPr>
              <p:nvPr/>
            </p:nvSpPr>
            <p:spPr bwMode="auto">
              <a:xfrm>
                <a:off x="3836" y="2724"/>
                <a:ext cx="83" cy="445"/>
              </a:xfrm>
              <a:custGeom>
                <a:avLst/>
                <a:gdLst>
                  <a:gd name="T0" fmla="*/ 146 w 166"/>
                  <a:gd name="T1" fmla="*/ 763 h 889"/>
                  <a:gd name="T2" fmla="*/ 128 w 166"/>
                  <a:gd name="T3" fmla="*/ 777 h 889"/>
                  <a:gd name="T4" fmla="*/ 109 w 166"/>
                  <a:gd name="T5" fmla="*/ 792 h 889"/>
                  <a:gd name="T6" fmla="*/ 91 w 166"/>
                  <a:gd name="T7" fmla="*/ 806 h 889"/>
                  <a:gd name="T8" fmla="*/ 73 w 166"/>
                  <a:gd name="T9" fmla="*/ 821 h 889"/>
                  <a:gd name="T10" fmla="*/ 54 w 166"/>
                  <a:gd name="T11" fmla="*/ 837 h 889"/>
                  <a:gd name="T12" fmla="*/ 37 w 166"/>
                  <a:gd name="T13" fmla="*/ 853 h 889"/>
                  <a:gd name="T14" fmla="*/ 21 w 166"/>
                  <a:gd name="T15" fmla="*/ 870 h 889"/>
                  <a:gd name="T16" fmla="*/ 5 w 166"/>
                  <a:gd name="T17" fmla="*/ 889 h 889"/>
                  <a:gd name="T18" fmla="*/ 2 w 166"/>
                  <a:gd name="T19" fmla="*/ 875 h 889"/>
                  <a:gd name="T20" fmla="*/ 1 w 166"/>
                  <a:gd name="T21" fmla="*/ 860 h 889"/>
                  <a:gd name="T22" fmla="*/ 0 w 166"/>
                  <a:gd name="T23" fmla="*/ 846 h 889"/>
                  <a:gd name="T24" fmla="*/ 0 w 166"/>
                  <a:gd name="T25" fmla="*/ 832 h 889"/>
                  <a:gd name="T26" fmla="*/ 6 w 166"/>
                  <a:gd name="T27" fmla="*/ 823 h 889"/>
                  <a:gd name="T28" fmla="*/ 12 w 166"/>
                  <a:gd name="T29" fmla="*/ 814 h 889"/>
                  <a:gd name="T30" fmla="*/ 18 w 166"/>
                  <a:gd name="T31" fmla="*/ 806 h 889"/>
                  <a:gd name="T32" fmla="*/ 25 w 166"/>
                  <a:gd name="T33" fmla="*/ 798 h 889"/>
                  <a:gd name="T34" fmla="*/ 33 w 166"/>
                  <a:gd name="T35" fmla="*/ 790 h 889"/>
                  <a:gd name="T36" fmla="*/ 42 w 166"/>
                  <a:gd name="T37" fmla="*/ 783 h 889"/>
                  <a:gd name="T38" fmla="*/ 50 w 166"/>
                  <a:gd name="T39" fmla="*/ 775 h 889"/>
                  <a:gd name="T40" fmla="*/ 58 w 166"/>
                  <a:gd name="T41" fmla="*/ 766 h 889"/>
                  <a:gd name="T42" fmla="*/ 130 w 166"/>
                  <a:gd name="T43" fmla="*/ 666 h 889"/>
                  <a:gd name="T44" fmla="*/ 139 w 166"/>
                  <a:gd name="T45" fmla="*/ 664 h 889"/>
                  <a:gd name="T46" fmla="*/ 148 w 166"/>
                  <a:gd name="T47" fmla="*/ 661 h 889"/>
                  <a:gd name="T48" fmla="*/ 156 w 166"/>
                  <a:gd name="T49" fmla="*/ 655 h 889"/>
                  <a:gd name="T50" fmla="*/ 158 w 166"/>
                  <a:gd name="T51" fmla="*/ 646 h 889"/>
                  <a:gd name="T52" fmla="*/ 151 w 166"/>
                  <a:gd name="T53" fmla="*/ 486 h 889"/>
                  <a:gd name="T54" fmla="*/ 146 w 166"/>
                  <a:gd name="T55" fmla="*/ 327 h 889"/>
                  <a:gd name="T56" fmla="*/ 139 w 166"/>
                  <a:gd name="T57" fmla="*/ 170 h 889"/>
                  <a:gd name="T58" fmla="*/ 130 w 166"/>
                  <a:gd name="T59" fmla="*/ 12 h 889"/>
                  <a:gd name="T60" fmla="*/ 143 w 166"/>
                  <a:gd name="T61" fmla="*/ 0 h 889"/>
                  <a:gd name="T62" fmla="*/ 148 w 166"/>
                  <a:gd name="T63" fmla="*/ 187 h 889"/>
                  <a:gd name="T64" fmla="*/ 156 w 166"/>
                  <a:gd name="T65" fmla="*/ 370 h 889"/>
                  <a:gd name="T66" fmla="*/ 164 w 166"/>
                  <a:gd name="T67" fmla="*/ 552 h 889"/>
                  <a:gd name="T68" fmla="*/ 166 w 166"/>
                  <a:gd name="T69" fmla="*/ 734 h 889"/>
                  <a:gd name="T70" fmla="*/ 146 w 166"/>
                  <a:gd name="T71" fmla="*/ 76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6" h="889">
                    <a:moveTo>
                      <a:pt x="146" y="763"/>
                    </a:moveTo>
                    <a:lnTo>
                      <a:pt x="128" y="777"/>
                    </a:lnTo>
                    <a:lnTo>
                      <a:pt x="109" y="792"/>
                    </a:lnTo>
                    <a:lnTo>
                      <a:pt x="91" y="806"/>
                    </a:lnTo>
                    <a:lnTo>
                      <a:pt x="73" y="821"/>
                    </a:lnTo>
                    <a:lnTo>
                      <a:pt x="54" y="837"/>
                    </a:lnTo>
                    <a:lnTo>
                      <a:pt x="37" y="853"/>
                    </a:lnTo>
                    <a:lnTo>
                      <a:pt x="21" y="870"/>
                    </a:lnTo>
                    <a:lnTo>
                      <a:pt x="5" y="889"/>
                    </a:lnTo>
                    <a:lnTo>
                      <a:pt x="2" y="875"/>
                    </a:lnTo>
                    <a:lnTo>
                      <a:pt x="1" y="860"/>
                    </a:lnTo>
                    <a:lnTo>
                      <a:pt x="0" y="846"/>
                    </a:lnTo>
                    <a:lnTo>
                      <a:pt x="0" y="832"/>
                    </a:lnTo>
                    <a:lnTo>
                      <a:pt x="6" y="823"/>
                    </a:lnTo>
                    <a:lnTo>
                      <a:pt x="12" y="814"/>
                    </a:lnTo>
                    <a:lnTo>
                      <a:pt x="18" y="806"/>
                    </a:lnTo>
                    <a:lnTo>
                      <a:pt x="25" y="798"/>
                    </a:lnTo>
                    <a:lnTo>
                      <a:pt x="33" y="790"/>
                    </a:lnTo>
                    <a:lnTo>
                      <a:pt x="42" y="783"/>
                    </a:lnTo>
                    <a:lnTo>
                      <a:pt x="50" y="775"/>
                    </a:lnTo>
                    <a:lnTo>
                      <a:pt x="58" y="766"/>
                    </a:lnTo>
                    <a:lnTo>
                      <a:pt x="130" y="666"/>
                    </a:lnTo>
                    <a:lnTo>
                      <a:pt x="139" y="664"/>
                    </a:lnTo>
                    <a:lnTo>
                      <a:pt x="148" y="661"/>
                    </a:lnTo>
                    <a:lnTo>
                      <a:pt x="156" y="655"/>
                    </a:lnTo>
                    <a:lnTo>
                      <a:pt x="158" y="646"/>
                    </a:lnTo>
                    <a:lnTo>
                      <a:pt x="151" y="486"/>
                    </a:lnTo>
                    <a:lnTo>
                      <a:pt x="146" y="327"/>
                    </a:lnTo>
                    <a:lnTo>
                      <a:pt x="139" y="170"/>
                    </a:lnTo>
                    <a:lnTo>
                      <a:pt x="130" y="12"/>
                    </a:lnTo>
                    <a:lnTo>
                      <a:pt x="143" y="0"/>
                    </a:lnTo>
                    <a:lnTo>
                      <a:pt x="148" y="187"/>
                    </a:lnTo>
                    <a:lnTo>
                      <a:pt x="156" y="370"/>
                    </a:lnTo>
                    <a:lnTo>
                      <a:pt x="164" y="552"/>
                    </a:lnTo>
                    <a:lnTo>
                      <a:pt x="166" y="734"/>
                    </a:lnTo>
                    <a:lnTo>
                      <a:pt x="146" y="763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" name="Freeform 27"/>
              <p:cNvSpPr>
                <a:spLocks/>
              </p:cNvSpPr>
              <p:nvPr/>
            </p:nvSpPr>
            <p:spPr bwMode="auto">
              <a:xfrm>
                <a:off x="3263" y="2465"/>
                <a:ext cx="626" cy="657"/>
              </a:xfrm>
              <a:custGeom>
                <a:avLst/>
                <a:gdLst>
                  <a:gd name="T0" fmla="*/ 1219 w 1252"/>
                  <a:gd name="T1" fmla="*/ 452 h 1315"/>
                  <a:gd name="T2" fmla="*/ 1204 w 1252"/>
                  <a:gd name="T3" fmla="*/ 638 h 1315"/>
                  <a:gd name="T4" fmla="*/ 1191 w 1252"/>
                  <a:gd name="T5" fmla="*/ 824 h 1315"/>
                  <a:gd name="T6" fmla="*/ 1221 w 1252"/>
                  <a:gd name="T7" fmla="*/ 870 h 1315"/>
                  <a:gd name="T8" fmla="*/ 1243 w 1252"/>
                  <a:gd name="T9" fmla="*/ 916 h 1315"/>
                  <a:gd name="T10" fmla="*/ 1243 w 1252"/>
                  <a:gd name="T11" fmla="*/ 959 h 1315"/>
                  <a:gd name="T12" fmla="*/ 1213 w 1252"/>
                  <a:gd name="T13" fmla="*/ 1025 h 1315"/>
                  <a:gd name="T14" fmla="*/ 1174 w 1252"/>
                  <a:gd name="T15" fmla="*/ 1090 h 1315"/>
                  <a:gd name="T16" fmla="*/ 1141 w 1252"/>
                  <a:gd name="T17" fmla="*/ 1155 h 1315"/>
                  <a:gd name="T18" fmla="*/ 1102 w 1252"/>
                  <a:gd name="T19" fmla="*/ 1214 h 1315"/>
                  <a:gd name="T20" fmla="*/ 1049 w 1252"/>
                  <a:gd name="T21" fmla="*/ 1260 h 1315"/>
                  <a:gd name="T22" fmla="*/ 1016 w 1252"/>
                  <a:gd name="T23" fmla="*/ 1270 h 1315"/>
                  <a:gd name="T24" fmla="*/ 999 w 1252"/>
                  <a:gd name="T25" fmla="*/ 1277 h 1315"/>
                  <a:gd name="T26" fmla="*/ 991 w 1252"/>
                  <a:gd name="T27" fmla="*/ 1299 h 1315"/>
                  <a:gd name="T28" fmla="*/ 976 w 1252"/>
                  <a:gd name="T29" fmla="*/ 1314 h 1315"/>
                  <a:gd name="T30" fmla="*/ 942 w 1252"/>
                  <a:gd name="T31" fmla="*/ 1310 h 1315"/>
                  <a:gd name="T32" fmla="*/ 906 w 1252"/>
                  <a:gd name="T33" fmla="*/ 1304 h 1315"/>
                  <a:gd name="T34" fmla="*/ 870 w 1252"/>
                  <a:gd name="T35" fmla="*/ 1301 h 1315"/>
                  <a:gd name="T36" fmla="*/ 833 w 1252"/>
                  <a:gd name="T37" fmla="*/ 1299 h 1315"/>
                  <a:gd name="T38" fmla="*/ 795 w 1252"/>
                  <a:gd name="T39" fmla="*/ 1297 h 1315"/>
                  <a:gd name="T40" fmla="*/ 732 w 1252"/>
                  <a:gd name="T41" fmla="*/ 1295 h 1315"/>
                  <a:gd name="T42" fmla="*/ 618 w 1252"/>
                  <a:gd name="T43" fmla="*/ 1292 h 1315"/>
                  <a:gd name="T44" fmla="*/ 502 w 1252"/>
                  <a:gd name="T45" fmla="*/ 1290 h 1315"/>
                  <a:gd name="T46" fmla="*/ 385 w 1252"/>
                  <a:gd name="T47" fmla="*/ 1288 h 1315"/>
                  <a:gd name="T48" fmla="*/ 266 w 1252"/>
                  <a:gd name="T49" fmla="*/ 1285 h 1315"/>
                  <a:gd name="T50" fmla="*/ 147 w 1252"/>
                  <a:gd name="T51" fmla="*/ 1283 h 1315"/>
                  <a:gd name="T52" fmla="*/ 97 w 1252"/>
                  <a:gd name="T53" fmla="*/ 1288 h 1315"/>
                  <a:gd name="T54" fmla="*/ 47 w 1252"/>
                  <a:gd name="T55" fmla="*/ 1293 h 1315"/>
                  <a:gd name="T56" fmla="*/ 14 w 1252"/>
                  <a:gd name="T57" fmla="*/ 1292 h 1315"/>
                  <a:gd name="T58" fmla="*/ 0 w 1252"/>
                  <a:gd name="T59" fmla="*/ 1288 h 1315"/>
                  <a:gd name="T60" fmla="*/ 6 w 1252"/>
                  <a:gd name="T61" fmla="*/ 1269 h 1315"/>
                  <a:gd name="T62" fmla="*/ 82 w 1252"/>
                  <a:gd name="T63" fmla="*/ 1257 h 1315"/>
                  <a:gd name="T64" fmla="*/ 189 w 1252"/>
                  <a:gd name="T65" fmla="*/ 1251 h 1315"/>
                  <a:gd name="T66" fmla="*/ 296 w 1252"/>
                  <a:gd name="T67" fmla="*/ 1250 h 1315"/>
                  <a:gd name="T68" fmla="*/ 402 w 1252"/>
                  <a:gd name="T69" fmla="*/ 1250 h 1315"/>
                  <a:gd name="T70" fmla="*/ 507 w 1252"/>
                  <a:gd name="T71" fmla="*/ 1247 h 1315"/>
                  <a:gd name="T72" fmla="*/ 605 w 1252"/>
                  <a:gd name="T73" fmla="*/ 1242 h 1315"/>
                  <a:gd name="T74" fmla="*/ 688 w 1252"/>
                  <a:gd name="T75" fmla="*/ 1243 h 1315"/>
                  <a:gd name="T76" fmla="*/ 768 w 1252"/>
                  <a:gd name="T77" fmla="*/ 1246 h 1315"/>
                  <a:gd name="T78" fmla="*/ 848 w 1252"/>
                  <a:gd name="T79" fmla="*/ 1251 h 1315"/>
                  <a:gd name="T80" fmla="*/ 931 w 1252"/>
                  <a:gd name="T81" fmla="*/ 1255 h 1315"/>
                  <a:gd name="T82" fmla="*/ 1018 w 1252"/>
                  <a:gd name="T83" fmla="*/ 1257 h 1315"/>
                  <a:gd name="T84" fmla="*/ 1086 w 1252"/>
                  <a:gd name="T85" fmla="*/ 1209 h 1315"/>
                  <a:gd name="T86" fmla="*/ 1136 w 1252"/>
                  <a:gd name="T87" fmla="*/ 1140 h 1315"/>
                  <a:gd name="T88" fmla="*/ 1168 w 1252"/>
                  <a:gd name="T89" fmla="*/ 1080 h 1315"/>
                  <a:gd name="T90" fmla="*/ 1185 w 1252"/>
                  <a:gd name="T91" fmla="*/ 1047 h 1315"/>
                  <a:gd name="T92" fmla="*/ 1206 w 1252"/>
                  <a:gd name="T93" fmla="*/ 1016 h 1315"/>
                  <a:gd name="T94" fmla="*/ 1215 w 1252"/>
                  <a:gd name="T95" fmla="*/ 979 h 1315"/>
                  <a:gd name="T96" fmla="*/ 1234 w 1252"/>
                  <a:gd name="T97" fmla="*/ 934 h 1315"/>
                  <a:gd name="T98" fmla="*/ 1217 w 1252"/>
                  <a:gd name="T99" fmla="*/ 886 h 1315"/>
                  <a:gd name="T100" fmla="*/ 1184 w 1252"/>
                  <a:gd name="T101" fmla="*/ 842 h 1315"/>
                  <a:gd name="T102" fmla="*/ 1183 w 1252"/>
                  <a:gd name="T103" fmla="*/ 745 h 1315"/>
                  <a:gd name="T104" fmla="*/ 1194 w 1252"/>
                  <a:gd name="T105" fmla="*/ 583 h 1315"/>
                  <a:gd name="T106" fmla="*/ 1219 w 1252"/>
                  <a:gd name="T107" fmla="*/ 355 h 1315"/>
                  <a:gd name="T108" fmla="*/ 1236 w 1252"/>
                  <a:gd name="T109" fmla="*/ 125 h 1315"/>
                  <a:gd name="T110" fmla="*/ 1242 w 1252"/>
                  <a:gd name="T111" fmla="*/ 23 h 1315"/>
                  <a:gd name="T112" fmla="*/ 1252 w 1252"/>
                  <a:gd name="T113" fmla="*/ 0 h 1315"/>
                  <a:gd name="T114" fmla="*/ 1241 w 1252"/>
                  <a:gd name="T115" fmla="*/ 248 h 1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52" h="1315">
                    <a:moveTo>
                      <a:pt x="1229" y="331"/>
                    </a:moveTo>
                    <a:lnTo>
                      <a:pt x="1224" y="391"/>
                    </a:lnTo>
                    <a:lnTo>
                      <a:pt x="1219" y="452"/>
                    </a:lnTo>
                    <a:lnTo>
                      <a:pt x="1214" y="514"/>
                    </a:lnTo>
                    <a:lnTo>
                      <a:pt x="1208" y="576"/>
                    </a:lnTo>
                    <a:lnTo>
                      <a:pt x="1204" y="638"/>
                    </a:lnTo>
                    <a:lnTo>
                      <a:pt x="1199" y="700"/>
                    </a:lnTo>
                    <a:lnTo>
                      <a:pt x="1194" y="763"/>
                    </a:lnTo>
                    <a:lnTo>
                      <a:pt x="1191" y="824"/>
                    </a:lnTo>
                    <a:lnTo>
                      <a:pt x="1200" y="840"/>
                    </a:lnTo>
                    <a:lnTo>
                      <a:pt x="1211" y="855"/>
                    </a:lnTo>
                    <a:lnTo>
                      <a:pt x="1221" y="870"/>
                    </a:lnTo>
                    <a:lnTo>
                      <a:pt x="1230" y="883"/>
                    </a:lnTo>
                    <a:lnTo>
                      <a:pt x="1238" y="900"/>
                    </a:lnTo>
                    <a:lnTo>
                      <a:pt x="1243" y="916"/>
                    </a:lnTo>
                    <a:lnTo>
                      <a:pt x="1243" y="933"/>
                    </a:lnTo>
                    <a:lnTo>
                      <a:pt x="1238" y="951"/>
                    </a:lnTo>
                    <a:lnTo>
                      <a:pt x="1243" y="959"/>
                    </a:lnTo>
                    <a:lnTo>
                      <a:pt x="1235" y="982"/>
                    </a:lnTo>
                    <a:lnTo>
                      <a:pt x="1224" y="1004"/>
                    </a:lnTo>
                    <a:lnTo>
                      <a:pt x="1213" y="1025"/>
                    </a:lnTo>
                    <a:lnTo>
                      <a:pt x="1200" y="1047"/>
                    </a:lnTo>
                    <a:lnTo>
                      <a:pt x="1186" y="1068"/>
                    </a:lnTo>
                    <a:lnTo>
                      <a:pt x="1174" y="1090"/>
                    </a:lnTo>
                    <a:lnTo>
                      <a:pt x="1163" y="1111"/>
                    </a:lnTo>
                    <a:lnTo>
                      <a:pt x="1154" y="1134"/>
                    </a:lnTo>
                    <a:lnTo>
                      <a:pt x="1141" y="1155"/>
                    </a:lnTo>
                    <a:lnTo>
                      <a:pt x="1130" y="1175"/>
                    </a:lnTo>
                    <a:lnTo>
                      <a:pt x="1116" y="1196"/>
                    </a:lnTo>
                    <a:lnTo>
                      <a:pt x="1102" y="1214"/>
                    </a:lnTo>
                    <a:lnTo>
                      <a:pt x="1087" y="1231"/>
                    </a:lnTo>
                    <a:lnTo>
                      <a:pt x="1069" y="1247"/>
                    </a:lnTo>
                    <a:lnTo>
                      <a:pt x="1049" y="1260"/>
                    </a:lnTo>
                    <a:lnTo>
                      <a:pt x="1027" y="1272"/>
                    </a:lnTo>
                    <a:lnTo>
                      <a:pt x="1022" y="1272"/>
                    </a:lnTo>
                    <a:lnTo>
                      <a:pt x="1016" y="1270"/>
                    </a:lnTo>
                    <a:lnTo>
                      <a:pt x="1010" y="1270"/>
                    </a:lnTo>
                    <a:lnTo>
                      <a:pt x="1003" y="1270"/>
                    </a:lnTo>
                    <a:lnTo>
                      <a:pt x="999" y="1277"/>
                    </a:lnTo>
                    <a:lnTo>
                      <a:pt x="996" y="1285"/>
                    </a:lnTo>
                    <a:lnTo>
                      <a:pt x="993" y="1292"/>
                    </a:lnTo>
                    <a:lnTo>
                      <a:pt x="991" y="1299"/>
                    </a:lnTo>
                    <a:lnTo>
                      <a:pt x="987" y="1305"/>
                    </a:lnTo>
                    <a:lnTo>
                      <a:pt x="982" y="1311"/>
                    </a:lnTo>
                    <a:lnTo>
                      <a:pt x="976" y="1314"/>
                    </a:lnTo>
                    <a:lnTo>
                      <a:pt x="966" y="1315"/>
                    </a:lnTo>
                    <a:lnTo>
                      <a:pt x="955" y="1312"/>
                    </a:lnTo>
                    <a:lnTo>
                      <a:pt x="942" y="1310"/>
                    </a:lnTo>
                    <a:lnTo>
                      <a:pt x="931" y="1307"/>
                    </a:lnTo>
                    <a:lnTo>
                      <a:pt x="918" y="1306"/>
                    </a:lnTo>
                    <a:lnTo>
                      <a:pt x="906" y="1304"/>
                    </a:lnTo>
                    <a:lnTo>
                      <a:pt x="894" y="1303"/>
                    </a:lnTo>
                    <a:lnTo>
                      <a:pt x="881" y="1301"/>
                    </a:lnTo>
                    <a:lnTo>
                      <a:pt x="870" y="1301"/>
                    </a:lnTo>
                    <a:lnTo>
                      <a:pt x="857" y="1300"/>
                    </a:lnTo>
                    <a:lnTo>
                      <a:pt x="844" y="1299"/>
                    </a:lnTo>
                    <a:lnTo>
                      <a:pt x="833" y="1299"/>
                    </a:lnTo>
                    <a:lnTo>
                      <a:pt x="820" y="1298"/>
                    </a:lnTo>
                    <a:lnTo>
                      <a:pt x="807" y="1298"/>
                    </a:lnTo>
                    <a:lnTo>
                      <a:pt x="795" y="1297"/>
                    </a:lnTo>
                    <a:lnTo>
                      <a:pt x="783" y="1296"/>
                    </a:lnTo>
                    <a:lnTo>
                      <a:pt x="770" y="1295"/>
                    </a:lnTo>
                    <a:lnTo>
                      <a:pt x="732" y="1295"/>
                    </a:lnTo>
                    <a:lnTo>
                      <a:pt x="694" y="1293"/>
                    </a:lnTo>
                    <a:lnTo>
                      <a:pt x="656" y="1293"/>
                    </a:lnTo>
                    <a:lnTo>
                      <a:pt x="618" y="1292"/>
                    </a:lnTo>
                    <a:lnTo>
                      <a:pt x="579" y="1292"/>
                    </a:lnTo>
                    <a:lnTo>
                      <a:pt x="541" y="1291"/>
                    </a:lnTo>
                    <a:lnTo>
                      <a:pt x="502" y="1290"/>
                    </a:lnTo>
                    <a:lnTo>
                      <a:pt x="463" y="1290"/>
                    </a:lnTo>
                    <a:lnTo>
                      <a:pt x="424" y="1289"/>
                    </a:lnTo>
                    <a:lnTo>
                      <a:pt x="385" y="1288"/>
                    </a:lnTo>
                    <a:lnTo>
                      <a:pt x="345" y="1288"/>
                    </a:lnTo>
                    <a:lnTo>
                      <a:pt x="305" y="1286"/>
                    </a:lnTo>
                    <a:lnTo>
                      <a:pt x="266" y="1285"/>
                    </a:lnTo>
                    <a:lnTo>
                      <a:pt x="227" y="1284"/>
                    </a:lnTo>
                    <a:lnTo>
                      <a:pt x="186" y="1284"/>
                    </a:lnTo>
                    <a:lnTo>
                      <a:pt x="147" y="1283"/>
                    </a:lnTo>
                    <a:lnTo>
                      <a:pt x="130" y="1284"/>
                    </a:lnTo>
                    <a:lnTo>
                      <a:pt x="114" y="1286"/>
                    </a:lnTo>
                    <a:lnTo>
                      <a:pt x="97" y="1288"/>
                    </a:lnTo>
                    <a:lnTo>
                      <a:pt x="80" y="1290"/>
                    </a:lnTo>
                    <a:lnTo>
                      <a:pt x="63" y="1292"/>
                    </a:lnTo>
                    <a:lnTo>
                      <a:pt x="47" y="1293"/>
                    </a:lnTo>
                    <a:lnTo>
                      <a:pt x="31" y="1296"/>
                    </a:lnTo>
                    <a:lnTo>
                      <a:pt x="16" y="1297"/>
                    </a:lnTo>
                    <a:lnTo>
                      <a:pt x="14" y="1292"/>
                    </a:lnTo>
                    <a:lnTo>
                      <a:pt x="10" y="1290"/>
                    </a:lnTo>
                    <a:lnTo>
                      <a:pt x="4" y="1290"/>
                    </a:lnTo>
                    <a:lnTo>
                      <a:pt x="0" y="1288"/>
                    </a:lnTo>
                    <a:lnTo>
                      <a:pt x="0" y="1281"/>
                    </a:lnTo>
                    <a:lnTo>
                      <a:pt x="2" y="1274"/>
                    </a:lnTo>
                    <a:lnTo>
                      <a:pt x="6" y="1269"/>
                    </a:lnTo>
                    <a:lnTo>
                      <a:pt x="11" y="1266"/>
                    </a:lnTo>
                    <a:lnTo>
                      <a:pt x="46" y="1261"/>
                    </a:lnTo>
                    <a:lnTo>
                      <a:pt x="82" y="1257"/>
                    </a:lnTo>
                    <a:lnTo>
                      <a:pt x="117" y="1253"/>
                    </a:lnTo>
                    <a:lnTo>
                      <a:pt x="153" y="1252"/>
                    </a:lnTo>
                    <a:lnTo>
                      <a:pt x="189" y="1251"/>
                    </a:lnTo>
                    <a:lnTo>
                      <a:pt x="224" y="1250"/>
                    </a:lnTo>
                    <a:lnTo>
                      <a:pt x="260" y="1250"/>
                    </a:lnTo>
                    <a:lnTo>
                      <a:pt x="296" y="1250"/>
                    </a:lnTo>
                    <a:lnTo>
                      <a:pt x="330" y="1250"/>
                    </a:lnTo>
                    <a:lnTo>
                      <a:pt x="366" y="1250"/>
                    </a:lnTo>
                    <a:lnTo>
                      <a:pt x="402" y="1250"/>
                    </a:lnTo>
                    <a:lnTo>
                      <a:pt x="438" y="1250"/>
                    </a:lnTo>
                    <a:lnTo>
                      <a:pt x="472" y="1248"/>
                    </a:lnTo>
                    <a:lnTo>
                      <a:pt x="507" y="1247"/>
                    </a:lnTo>
                    <a:lnTo>
                      <a:pt x="541" y="1246"/>
                    </a:lnTo>
                    <a:lnTo>
                      <a:pt x="576" y="1243"/>
                    </a:lnTo>
                    <a:lnTo>
                      <a:pt x="605" y="1242"/>
                    </a:lnTo>
                    <a:lnTo>
                      <a:pt x="632" y="1242"/>
                    </a:lnTo>
                    <a:lnTo>
                      <a:pt x="660" y="1243"/>
                    </a:lnTo>
                    <a:lnTo>
                      <a:pt x="688" y="1243"/>
                    </a:lnTo>
                    <a:lnTo>
                      <a:pt x="714" y="1244"/>
                    </a:lnTo>
                    <a:lnTo>
                      <a:pt x="741" y="1245"/>
                    </a:lnTo>
                    <a:lnTo>
                      <a:pt x="768" y="1246"/>
                    </a:lnTo>
                    <a:lnTo>
                      <a:pt x="795" y="1247"/>
                    </a:lnTo>
                    <a:lnTo>
                      <a:pt x="821" y="1250"/>
                    </a:lnTo>
                    <a:lnTo>
                      <a:pt x="848" y="1251"/>
                    </a:lnTo>
                    <a:lnTo>
                      <a:pt x="875" y="1252"/>
                    </a:lnTo>
                    <a:lnTo>
                      <a:pt x="903" y="1254"/>
                    </a:lnTo>
                    <a:lnTo>
                      <a:pt x="931" y="1255"/>
                    </a:lnTo>
                    <a:lnTo>
                      <a:pt x="959" y="1255"/>
                    </a:lnTo>
                    <a:lnTo>
                      <a:pt x="988" y="1257"/>
                    </a:lnTo>
                    <a:lnTo>
                      <a:pt x="1018" y="1257"/>
                    </a:lnTo>
                    <a:lnTo>
                      <a:pt x="1044" y="1244"/>
                    </a:lnTo>
                    <a:lnTo>
                      <a:pt x="1067" y="1228"/>
                    </a:lnTo>
                    <a:lnTo>
                      <a:pt x="1086" y="1209"/>
                    </a:lnTo>
                    <a:lnTo>
                      <a:pt x="1105" y="1187"/>
                    </a:lnTo>
                    <a:lnTo>
                      <a:pt x="1121" y="1164"/>
                    </a:lnTo>
                    <a:lnTo>
                      <a:pt x="1136" y="1140"/>
                    </a:lnTo>
                    <a:lnTo>
                      <a:pt x="1149" y="1116"/>
                    </a:lnTo>
                    <a:lnTo>
                      <a:pt x="1163" y="1092"/>
                    </a:lnTo>
                    <a:lnTo>
                      <a:pt x="1168" y="1080"/>
                    </a:lnTo>
                    <a:lnTo>
                      <a:pt x="1173" y="1069"/>
                    </a:lnTo>
                    <a:lnTo>
                      <a:pt x="1178" y="1058"/>
                    </a:lnTo>
                    <a:lnTo>
                      <a:pt x="1185" y="1047"/>
                    </a:lnTo>
                    <a:lnTo>
                      <a:pt x="1192" y="1037"/>
                    </a:lnTo>
                    <a:lnTo>
                      <a:pt x="1199" y="1026"/>
                    </a:lnTo>
                    <a:lnTo>
                      <a:pt x="1206" y="1016"/>
                    </a:lnTo>
                    <a:lnTo>
                      <a:pt x="1213" y="1006"/>
                    </a:lnTo>
                    <a:lnTo>
                      <a:pt x="1211" y="992"/>
                    </a:lnTo>
                    <a:lnTo>
                      <a:pt x="1215" y="979"/>
                    </a:lnTo>
                    <a:lnTo>
                      <a:pt x="1222" y="966"/>
                    </a:lnTo>
                    <a:lnTo>
                      <a:pt x="1227" y="951"/>
                    </a:lnTo>
                    <a:lnTo>
                      <a:pt x="1234" y="934"/>
                    </a:lnTo>
                    <a:lnTo>
                      <a:pt x="1232" y="917"/>
                    </a:lnTo>
                    <a:lnTo>
                      <a:pt x="1227" y="902"/>
                    </a:lnTo>
                    <a:lnTo>
                      <a:pt x="1217" y="886"/>
                    </a:lnTo>
                    <a:lnTo>
                      <a:pt x="1206" y="871"/>
                    </a:lnTo>
                    <a:lnTo>
                      <a:pt x="1194" y="857"/>
                    </a:lnTo>
                    <a:lnTo>
                      <a:pt x="1184" y="842"/>
                    </a:lnTo>
                    <a:lnTo>
                      <a:pt x="1176" y="827"/>
                    </a:lnTo>
                    <a:lnTo>
                      <a:pt x="1177" y="787"/>
                    </a:lnTo>
                    <a:lnTo>
                      <a:pt x="1183" y="745"/>
                    </a:lnTo>
                    <a:lnTo>
                      <a:pt x="1190" y="703"/>
                    </a:lnTo>
                    <a:lnTo>
                      <a:pt x="1191" y="658"/>
                    </a:lnTo>
                    <a:lnTo>
                      <a:pt x="1194" y="583"/>
                    </a:lnTo>
                    <a:lnTo>
                      <a:pt x="1201" y="507"/>
                    </a:lnTo>
                    <a:lnTo>
                      <a:pt x="1209" y="431"/>
                    </a:lnTo>
                    <a:lnTo>
                      <a:pt x="1219" y="355"/>
                    </a:lnTo>
                    <a:lnTo>
                      <a:pt x="1227" y="278"/>
                    </a:lnTo>
                    <a:lnTo>
                      <a:pt x="1232" y="202"/>
                    </a:lnTo>
                    <a:lnTo>
                      <a:pt x="1236" y="125"/>
                    </a:lnTo>
                    <a:lnTo>
                      <a:pt x="1236" y="47"/>
                    </a:lnTo>
                    <a:lnTo>
                      <a:pt x="1239" y="36"/>
                    </a:lnTo>
                    <a:lnTo>
                      <a:pt x="1242" y="23"/>
                    </a:lnTo>
                    <a:lnTo>
                      <a:pt x="1244" y="11"/>
                    </a:lnTo>
                    <a:lnTo>
                      <a:pt x="1247" y="0"/>
                    </a:lnTo>
                    <a:lnTo>
                      <a:pt x="1252" y="0"/>
                    </a:lnTo>
                    <a:lnTo>
                      <a:pt x="1247" y="80"/>
                    </a:lnTo>
                    <a:lnTo>
                      <a:pt x="1245" y="164"/>
                    </a:lnTo>
                    <a:lnTo>
                      <a:pt x="1241" y="248"/>
                    </a:lnTo>
                    <a:lnTo>
                      <a:pt x="1229" y="3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3769" y="3382"/>
                <a:ext cx="87" cy="95"/>
              </a:xfrm>
              <a:custGeom>
                <a:avLst/>
                <a:gdLst>
                  <a:gd name="T0" fmla="*/ 75 w 175"/>
                  <a:gd name="T1" fmla="*/ 190 h 190"/>
                  <a:gd name="T2" fmla="*/ 77 w 175"/>
                  <a:gd name="T3" fmla="*/ 184 h 190"/>
                  <a:gd name="T4" fmla="*/ 79 w 175"/>
                  <a:gd name="T5" fmla="*/ 178 h 190"/>
                  <a:gd name="T6" fmla="*/ 65 w 175"/>
                  <a:gd name="T7" fmla="*/ 172 h 190"/>
                  <a:gd name="T8" fmla="*/ 50 w 175"/>
                  <a:gd name="T9" fmla="*/ 171 h 190"/>
                  <a:gd name="T10" fmla="*/ 35 w 175"/>
                  <a:gd name="T11" fmla="*/ 168 h 190"/>
                  <a:gd name="T12" fmla="*/ 23 w 175"/>
                  <a:gd name="T13" fmla="*/ 156 h 190"/>
                  <a:gd name="T14" fmla="*/ 5 w 175"/>
                  <a:gd name="T15" fmla="*/ 122 h 190"/>
                  <a:gd name="T16" fmla="*/ 5 w 175"/>
                  <a:gd name="T17" fmla="*/ 85 h 190"/>
                  <a:gd name="T18" fmla="*/ 13 w 175"/>
                  <a:gd name="T19" fmla="*/ 85 h 190"/>
                  <a:gd name="T20" fmla="*/ 22 w 175"/>
                  <a:gd name="T21" fmla="*/ 89 h 190"/>
                  <a:gd name="T22" fmla="*/ 33 w 175"/>
                  <a:gd name="T23" fmla="*/ 95 h 190"/>
                  <a:gd name="T24" fmla="*/ 42 w 175"/>
                  <a:gd name="T25" fmla="*/ 100 h 190"/>
                  <a:gd name="T26" fmla="*/ 49 w 175"/>
                  <a:gd name="T27" fmla="*/ 96 h 190"/>
                  <a:gd name="T28" fmla="*/ 56 w 175"/>
                  <a:gd name="T29" fmla="*/ 96 h 190"/>
                  <a:gd name="T30" fmla="*/ 57 w 175"/>
                  <a:gd name="T31" fmla="*/ 120 h 190"/>
                  <a:gd name="T32" fmla="*/ 72 w 175"/>
                  <a:gd name="T33" fmla="*/ 135 h 190"/>
                  <a:gd name="T34" fmla="*/ 88 w 175"/>
                  <a:gd name="T35" fmla="*/ 135 h 190"/>
                  <a:gd name="T36" fmla="*/ 100 w 175"/>
                  <a:gd name="T37" fmla="*/ 131 h 190"/>
                  <a:gd name="T38" fmla="*/ 99 w 175"/>
                  <a:gd name="T39" fmla="*/ 112 h 190"/>
                  <a:gd name="T40" fmla="*/ 107 w 175"/>
                  <a:gd name="T41" fmla="*/ 95 h 190"/>
                  <a:gd name="T42" fmla="*/ 119 w 175"/>
                  <a:gd name="T43" fmla="*/ 79 h 190"/>
                  <a:gd name="T44" fmla="*/ 125 w 175"/>
                  <a:gd name="T45" fmla="*/ 61 h 190"/>
                  <a:gd name="T46" fmla="*/ 127 w 175"/>
                  <a:gd name="T47" fmla="*/ 43 h 190"/>
                  <a:gd name="T48" fmla="*/ 137 w 175"/>
                  <a:gd name="T49" fmla="*/ 28 h 190"/>
                  <a:gd name="T50" fmla="*/ 150 w 175"/>
                  <a:gd name="T51" fmla="*/ 13 h 190"/>
                  <a:gd name="T52" fmla="*/ 162 w 175"/>
                  <a:gd name="T53" fmla="*/ 0 h 190"/>
                  <a:gd name="T54" fmla="*/ 175 w 175"/>
                  <a:gd name="T55" fmla="*/ 38 h 190"/>
                  <a:gd name="T56" fmla="*/ 168 w 175"/>
                  <a:gd name="T57" fmla="*/ 77 h 190"/>
                  <a:gd name="T58" fmla="*/ 151 w 175"/>
                  <a:gd name="T59" fmla="*/ 109 h 190"/>
                  <a:gd name="T60" fmla="*/ 133 w 175"/>
                  <a:gd name="T61" fmla="*/ 140 h 190"/>
                  <a:gd name="T62" fmla="*/ 110 w 175"/>
                  <a:gd name="T63" fmla="*/ 168 h 190"/>
                  <a:gd name="T64" fmla="*/ 80 w 175"/>
                  <a:gd name="T65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5" h="190">
                    <a:moveTo>
                      <a:pt x="80" y="190"/>
                    </a:moveTo>
                    <a:lnTo>
                      <a:pt x="75" y="190"/>
                    </a:lnTo>
                    <a:lnTo>
                      <a:pt x="76" y="187"/>
                    </a:lnTo>
                    <a:lnTo>
                      <a:pt x="77" y="184"/>
                    </a:lnTo>
                    <a:lnTo>
                      <a:pt x="79" y="182"/>
                    </a:lnTo>
                    <a:lnTo>
                      <a:pt x="79" y="178"/>
                    </a:lnTo>
                    <a:lnTo>
                      <a:pt x="73" y="175"/>
                    </a:lnTo>
                    <a:lnTo>
                      <a:pt x="65" y="172"/>
                    </a:lnTo>
                    <a:lnTo>
                      <a:pt x="58" y="171"/>
                    </a:lnTo>
                    <a:lnTo>
                      <a:pt x="50" y="171"/>
                    </a:lnTo>
                    <a:lnTo>
                      <a:pt x="42" y="170"/>
                    </a:lnTo>
                    <a:lnTo>
                      <a:pt x="35" y="168"/>
                    </a:lnTo>
                    <a:lnTo>
                      <a:pt x="28" y="163"/>
                    </a:lnTo>
                    <a:lnTo>
                      <a:pt x="23" y="156"/>
                    </a:lnTo>
                    <a:lnTo>
                      <a:pt x="14" y="140"/>
                    </a:lnTo>
                    <a:lnTo>
                      <a:pt x="5" y="122"/>
                    </a:lnTo>
                    <a:lnTo>
                      <a:pt x="0" y="104"/>
                    </a:lnTo>
                    <a:lnTo>
                      <a:pt x="5" y="85"/>
                    </a:lnTo>
                    <a:lnTo>
                      <a:pt x="9" y="85"/>
                    </a:lnTo>
                    <a:lnTo>
                      <a:pt x="13" y="85"/>
                    </a:lnTo>
                    <a:lnTo>
                      <a:pt x="18" y="87"/>
                    </a:lnTo>
                    <a:lnTo>
                      <a:pt x="22" y="89"/>
                    </a:lnTo>
                    <a:lnTo>
                      <a:pt x="27" y="92"/>
                    </a:lnTo>
                    <a:lnTo>
                      <a:pt x="33" y="95"/>
                    </a:lnTo>
                    <a:lnTo>
                      <a:pt x="37" y="97"/>
                    </a:lnTo>
                    <a:lnTo>
                      <a:pt x="42" y="100"/>
                    </a:lnTo>
                    <a:lnTo>
                      <a:pt x="45" y="97"/>
                    </a:lnTo>
                    <a:lnTo>
                      <a:pt x="49" y="96"/>
                    </a:lnTo>
                    <a:lnTo>
                      <a:pt x="52" y="96"/>
                    </a:lnTo>
                    <a:lnTo>
                      <a:pt x="56" y="96"/>
                    </a:lnTo>
                    <a:lnTo>
                      <a:pt x="56" y="108"/>
                    </a:lnTo>
                    <a:lnTo>
                      <a:pt x="57" y="120"/>
                    </a:lnTo>
                    <a:lnTo>
                      <a:pt x="61" y="130"/>
                    </a:lnTo>
                    <a:lnTo>
                      <a:pt x="72" y="135"/>
                    </a:lnTo>
                    <a:lnTo>
                      <a:pt x="80" y="132"/>
                    </a:lnTo>
                    <a:lnTo>
                      <a:pt x="88" y="135"/>
                    </a:lnTo>
                    <a:lnTo>
                      <a:pt x="95" y="138"/>
                    </a:lnTo>
                    <a:lnTo>
                      <a:pt x="100" y="131"/>
                    </a:lnTo>
                    <a:lnTo>
                      <a:pt x="98" y="122"/>
                    </a:lnTo>
                    <a:lnTo>
                      <a:pt x="99" y="112"/>
                    </a:lnTo>
                    <a:lnTo>
                      <a:pt x="103" y="104"/>
                    </a:lnTo>
                    <a:lnTo>
                      <a:pt x="107" y="95"/>
                    </a:lnTo>
                    <a:lnTo>
                      <a:pt x="113" y="87"/>
                    </a:lnTo>
                    <a:lnTo>
                      <a:pt x="119" y="79"/>
                    </a:lnTo>
                    <a:lnTo>
                      <a:pt x="122" y="70"/>
                    </a:lnTo>
                    <a:lnTo>
                      <a:pt x="125" y="61"/>
                    </a:lnTo>
                    <a:lnTo>
                      <a:pt x="125" y="51"/>
                    </a:lnTo>
                    <a:lnTo>
                      <a:pt x="127" y="43"/>
                    </a:lnTo>
                    <a:lnTo>
                      <a:pt x="132" y="35"/>
                    </a:lnTo>
                    <a:lnTo>
                      <a:pt x="137" y="28"/>
                    </a:lnTo>
                    <a:lnTo>
                      <a:pt x="143" y="20"/>
                    </a:lnTo>
                    <a:lnTo>
                      <a:pt x="150" y="13"/>
                    </a:lnTo>
                    <a:lnTo>
                      <a:pt x="157" y="6"/>
                    </a:lnTo>
                    <a:lnTo>
                      <a:pt x="162" y="0"/>
                    </a:lnTo>
                    <a:lnTo>
                      <a:pt x="171" y="17"/>
                    </a:lnTo>
                    <a:lnTo>
                      <a:pt x="175" y="38"/>
                    </a:lnTo>
                    <a:lnTo>
                      <a:pt x="174" y="58"/>
                    </a:lnTo>
                    <a:lnTo>
                      <a:pt x="168" y="77"/>
                    </a:lnTo>
                    <a:lnTo>
                      <a:pt x="160" y="93"/>
                    </a:lnTo>
                    <a:lnTo>
                      <a:pt x="151" y="109"/>
                    </a:lnTo>
                    <a:lnTo>
                      <a:pt x="143" y="124"/>
                    </a:lnTo>
                    <a:lnTo>
                      <a:pt x="133" y="140"/>
                    </a:lnTo>
                    <a:lnTo>
                      <a:pt x="121" y="154"/>
                    </a:lnTo>
                    <a:lnTo>
                      <a:pt x="110" y="168"/>
                    </a:lnTo>
                    <a:lnTo>
                      <a:pt x="96" y="179"/>
                    </a:lnTo>
                    <a:lnTo>
                      <a:pt x="80" y="190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" name="Freeform 29"/>
              <p:cNvSpPr>
                <a:spLocks/>
              </p:cNvSpPr>
              <p:nvPr/>
            </p:nvSpPr>
            <p:spPr bwMode="auto">
              <a:xfrm>
                <a:off x="3563" y="2593"/>
                <a:ext cx="260" cy="104"/>
              </a:xfrm>
              <a:custGeom>
                <a:avLst/>
                <a:gdLst>
                  <a:gd name="T0" fmla="*/ 516 w 521"/>
                  <a:gd name="T1" fmla="*/ 21 h 207"/>
                  <a:gd name="T2" fmla="*/ 513 w 521"/>
                  <a:gd name="T3" fmla="*/ 24 h 207"/>
                  <a:gd name="T4" fmla="*/ 513 w 521"/>
                  <a:gd name="T5" fmla="*/ 53 h 207"/>
                  <a:gd name="T6" fmla="*/ 509 w 521"/>
                  <a:gd name="T7" fmla="*/ 101 h 207"/>
                  <a:gd name="T8" fmla="*/ 500 w 521"/>
                  <a:gd name="T9" fmla="*/ 126 h 207"/>
                  <a:gd name="T10" fmla="*/ 485 w 521"/>
                  <a:gd name="T11" fmla="*/ 129 h 207"/>
                  <a:gd name="T12" fmla="*/ 483 w 521"/>
                  <a:gd name="T13" fmla="*/ 138 h 207"/>
                  <a:gd name="T14" fmla="*/ 482 w 521"/>
                  <a:gd name="T15" fmla="*/ 143 h 207"/>
                  <a:gd name="T16" fmla="*/ 475 w 521"/>
                  <a:gd name="T17" fmla="*/ 149 h 207"/>
                  <a:gd name="T18" fmla="*/ 465 w 521"/>
                  <a:gd name="T19" fmla="*/ 152 h 207"/>
                  <a:gd name="T20" fmla="*/ 455 w 521"/>
                  <a:gd name="T21" fmla="*/ 152 h 207"/>
                  <a:gd name="T22" fmla="*/ 445 w 521"/>
                  <a:gd name="T23" fmla="*/ 151 h 207"/>
                  <a:gd name="T24" fmla="*/ 414 w 521"/>
                  <a:gd name="T25" fmla="*/ 152 h 207"/>
                  <a:gd name="T26" fmla="*/ 363 w 521"/>
                  <a:gd name="T27" fmla="*/ 157 h 207"/>
                  <a:gd name="T28" fmla="*/ 313 w 521"/>
                  <a:gd name="T29" fmla="*/ 164 h 207"/>
                  <a:gd name="T30" fmla="*/ 264 w 521"/>
                  <a:gd name="T31" fmla="*/ 172 h 207"/>
                  <a:gd name="T32" fmla="*/ 214 w 521"/>
                  <a:gd name="T33" fmla="*/ 180 h 207"/>
                  <a:gd name="T34" fmla="*/ 166 w 521"/>
                  <a:gd name="T35" fmla="*/ 188 h 207"/>
                  <a:gd name="T36" fmla="*/ 116 w 521"/>
                  <a:gd name="T37" fmla="*/ 197 h 207"/>
                  <a:gd name="T38" fmla="*/ 66 w 521"/>
                  <a:gd name="T39" fmla="*/ 204 h 207"/>
                  <a:gd name="T40" fmla="*/ 31 w 521"/>
                  <a:gd name="T41" fmla="*/ 196 h 207"/>
                  <a:gd name="T42" fmla="*/ 16 w 521"/>
                  <a:gd name="T43" fmla="*/ 169 h 207"/>
                  <a:gd name="T44" fmla="*/ 7 w 521"/>
                  <a:gd name="T45" fmla="*/ 139 h 207"/>
                  <a:gd name="T46" fmla="*/ 7 w 521"/>
                  <a:gd name="T47" fmla="*/ 107 h 207"/>
                  <a:gd name="T48" fmla="*/ 9 w 521"/>
                  <a:gd name="T49" fmla="*/ 89 h 207"/>
                  <a:gd name="T50" fmla="*/ 2 w 521"/>
                  <a:gd name="T51" fmla="*/ 85 h 207"/>
                  <a:gd name="T52" fmla="*/ 5 w 521"/>
                  <a:gd name="T53" fmla="*/ 77 h 207"/>
                  <a:gd name="T54" fmla="*/ 16 w 521"/>
                  <a:gd name="T55" fmla="*/ 71 h 207"/>
                  <a:gd name="T56" fmla="*/ 31 w 521"/>
                  <a:gd name="T57" fmla="*/ 67 h 207"/>
                  <a:gd name="T58" fmla="*/ 45 w 521"/>
                  <a:gd name="T59" fmla="*/ 62 h 207"/>
                  <a:gd name="T60" fmla="*/ 76 w 521"/>
                  <a:gd name="T61" fmla="*/ 55 h 207"/>
                  <a:gd name="T62" fmla="*/ 127 w 521"/>
                  <a:gd name="T63" fmla="*/ 48 h 207"/>
                  <a:gd name="T64" fmla="*/ 177 w 521"/>
                  <a:gd name="T65" fmla="*/ 42 h 207"/>
                  <a:gd name="T66" fmla="*/ 228 w 521"/>
                  <a:gd name="T67" fmla="*/ 36 h 207"/>
                  <a:gd name="T68" fmla="*/ 279 w 521"/>
                  <a:gd name="T69" fmla="*/ 29 h 207"/>
                  <a:gd name="T70" fmla="*/ 329 w 521"/>
                  <a:gd name="T71" fmla="*/ 22 h 207"/>
                  <a:gd name="T72" fmla="*/ 381 w 521"/>
                  <a:gd name="T73" fmla="*/ 14 h 207"/>
                  <a:gd name="T74" fmla="*/ 432 w 521"/>
                  <a:gd name="T75" fmla="*/ 7 h 207"/>
                  <a:gd name="T76" fmla="*/ 511 w 521"/>
                  <a:gd name="T77" fmla="*/ 0 h 207"/>
                  <a:gd name="T78" fmla="*/ 520 w 521"/>
                  <a:gd name="T79" fmla="*/ 8 h 207"/>
                  <a:gd name="T80" fmla="*/ 518 w 521"/>
                  <a:gd name="T81" fmla="*/ 2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21" h="207">
                    <a:moveTo>
                      <a:pt x="518" y="21"/>
                    </a:moveTo>
                    <a:lnTo>
                      <a:pt x="516" y="21"/>
                    </a:lnTo>
                    <a:lnTo>
                      <a:pt x="514" y="22"/>
                    </a:lnTo>
                    <a:lnTo>
                      <a:pt x="513" y="24"/>
                    </a:lnTo>
                    <a:lnTo>
                      <a:pt x="511" y="28"/>
                    </a:lnTo>
                    <a:lnTo>
                      <a:pt x="513" y="53"/>
                    </a:lnTo>
                    <a:lnTo>
                      <a:pt x="511" y="77"/>
                    </a:lnTo>
                    <a:lnTo>
                      <a:pt x="509" y="101"/>
                    </a:lnTo>
                    <a:lnTo>
                      <a:pt x="507" y="124"/>
                    </a:lnTo>
                    <a:lnTo>
                      <a:pt x="500" y="126"/>
                    </a:lnTo>
                    <a:lnTo>
                      <a:pt x="492" y="127"/>
                    </a:lnTo>
                    <a:lnTo>
                      <a:pt x="485" y="129"/>
                    </a:lnTo>
                    <a:lnTo>
                      <a:pt x="479" y="135"/>
                    </a:lnTo>
                    <a:lnTo>
                      <a:pt x="483" y="138"/>
                    </a:lnTo>
                    <a:lnTo>
                      <a:pt x="483" y="141"/>
                    </a:lnTo>
                    <a:lnTo>
                      <a:pt x="482" y="143"/>
                    </a:lnTo>
                    <a:lnTo>
                      <a:pt x="479" y="146"/>
                    </a:lnTo>
                    <a:lnTo>
                      <a:pt x="475" y="149"/>
                    </a:lnTo>
                    <a:lnTo>
                      <a:pt x="470" y="151"/>
                    </a:lnTo>
                    <a:lnTo>
                      <a:pt x="465" y="152"/>
                    </a:lnTo>
                    <a:lnTo>
                      <a:pt x="460" y="152"/>
                    </a:lnTo>
                    <a:lnTo>
                      <a:pt x="455" y="152"/>
                    </a:lnTo>
                    <a:lnTo>
                      <a:pt x="449" y="151"/>
                    </a:lnTo>
                    <a:lnTo>
                      <a:pt x="445" y="151"/>
                    </a:lnTo>
                    <a:lnTo>
                      <a:pt x="439" y="150"/>
                    </a:lnTo>
                    <a:lnTo>
                      <a:pt x="414" y="152"/>
                    </a:lnTo>
                    <a:lnTo>
                      <a:pt x="388" y="154"/>
                    </a:lnTo>
                    <a:lnTo>
                      <a:pt x="363" y="157"/>
                    </a:lnTo>
                    <a:lnTo>
                      <a:pt x="338" y="160"/>
                    </a:lnTo>
                    <a:lnTo>
                      <a:pt x="313" y="164"/>
                    </a:lnTo>
                    <a:lnTo>
                      <a:pt x="288" y="167"/>
                    </a:lnTo>
                    <a:lnTo>
                      <a:pt x="264" y="172"/>
                    </a:lnTo>
                    <a:lnTo>
                      <a:pt x="240" y="175"/>
                    </a:lnTo>
                    <a:lnTo>
                      <a:pt x="214" y="180"/>
                    </a:lnTo>
                    <a:lnTo>
                      <a:pt x="190" y="184"/>
                    </a:lnTo>
                    <a:lnTo>
                      <a:pt x="166" y="188"/>
                    </a:lnTo>
                    <a:lnTo>
                      <a:pt x="141" y="192"/>
                    </a:lnTo>
                    <a:lnTo>
                      <a:pt x="116" y="197"/>
                    </a:lnTo>
                    <a:lnTo>
                      <a:pt x="91" y="200"/>
                    </a:lnTo>
                    <a:lnTo>
                      <a:pt x="66" y="204"/>
                    </a:lnTo>
                    <a:lnTo>
                      <a:pt x="40" y="207"/>
                    </a:lnTo>
                    <a:lnTo>
                      <a:pt x="31" y="196"/>
                    </a:lnTo>
                    <a:lnTo>
                      <a:pt x="23" y="183"/>
                    </a:lnTo>
                    <a:lnTo>
                      <a:pt x="16" y="169"/>
                    </a:lnTo>
                    <a:lnTo>
                      <a:pt x="10" y="154"/>
                    </a:lnTo>
                    <a:lnTo>
                      <a:pt x="7" y="139"/>
                    </a:lnTo>
                    <a:lnTo>
                      <a:pt x="6" y="123"/>
                    </a:lnTo>
                    <a:lnTo>
                      <a:pt x="7" y="107"/>
                    </a:lnTo>
                    <a:lnTo>
                      <a:pt x="12" y="90"/>
                    </a:lnTo>
                    <a:lnTo>
                      <a:pt x="9" y="89"/>
                    </a:lnTo>
                    <a:lnTo>
                      <a:pt x="6" y="88"/>
                    </a:lnTo>
                    <a:lnTo>
                      <a:pt x="2" y="85"/>
                    </a:lnTo>
                    <a:lnTo>
                      <a:pt x="0" y="82"/>
                    </a:lnTo>
                    <a:lnTo>
                      <a:pt x="5" y="77"/>
                    </a:lnTo>
                    <a:lnTo>
                      <a:pt x="10" y="74"/>
                    </a:lnTo>
                    <a:lnTo>
                      <a:pt x="16" y="71"/>
                    </a:lnTo>
                    <a:lnTo>
                      <a:pt x="23" y="68"/>
                    </a:lnTo>
                    <a:lnTo>
                      <a:pt x="31" y="67"/>
                    </a:lnTo>
                    <a:lnTo>
                      <a:pt x="38" y="65"/>
                    </a:lnTo>
                    <a:lnTo>
                      <a:pt x="45" y="62"/>
                    </a:lnTo>
                    <a:lnTo>
                      <a:pt x="52" y="59"/>
                    </a:lnTo>
                    <a:lnTo>
                      <a:pt x="76" y="55"/>
                    </a:lnTo>
                    <a:lnTo>
                      <a:pt x="101" y="52"/>
                    </a:lnTo>
                    <a:lnTo>
                      <a:pt x="127" y="48"/>
                    </a:lnTo>
                    <a:lnTo>
                      <a:pt x="152" y="45"/>
                    </a:lnTo>
                    <a:lnTo>
                      <a:pt x="177" y="42"/>
                    </a:lnTo>
                    <a:lnTo>
                      <a:pt x="203" y="38"/>
                    </a:lnTo>
                    <a:lnTo>
                      <a:pt x="228" y="36"/>
                    </a:lnTo>
                    <a:lnTo>
                      <a:pt x="253" y="32"/>
                    </a:lnTo>
                    <a:lnTo>
                      <a:pt x="279" y="29"/>
                    </a:lnTo>
                    <a:lnTo>
                      <a:pt x="304" y="25"/>
                    </a:lnTo>
                    <a:lnTo>
                      <a:pt x="329" y="22"/>
                    </a:lnTo>
                    <a:lnTo>
                      <a:pt x="356" y="17"/>
                    </a:lnTo>
                    <a:lnTo>
                      <a:pt x="381" y="14"/>
                    </a:lnTo>
                    <a:lnTo>
                      <a:pt x="407" y="10"/>
                    </a:lnTo>
                    <a:lnTo>
                      <a:pt x="432" y="7"/>
                    </a:lnTo>
                    <a:lnTo>
                      <a:pt x="457" y="2"/>
                    </a:lnTo>
                    <a:lnTo>
                      <a:pt x="511" y="0"/>
                    </a:lnTo>
                    <a:lnTo>
                      <a:pt x="516" y="2"/>
                    </a:lnTo>
                    <a:lnTo>
                      <a:pt x="520" y="8"/>
                    </a:lnTo>
                    <a:lnTo>
                      <a:pt x="521" y="15"/>
                    </a:lnTo>
                    <a:lnTo>
                      <a:pt x="51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" name="Freeform 30"/>
              <p:cNvSpPr>
                <a:spLocks/>
              </p:cNvSpPr>
              <p:nvPr/>
            </p:nvSpPr>
            <p:spPr bwMode="auto">
              <a:xfrm>
                <a:off x="3806" y="3418"/>
                <a:ext cx="13" cy="20"/>
              </a:xfrm>
              <a:custGeom>
                <a:avLst/>
                <a:gdLst>
                  <a:gd name="T0" fmla="*/ 4 w 25"/>
                  <a:gd name="T1" fmla="*/ 40 h 40"/>
                  <a:gd name="T2" fmla="*/ 1 w 25"/>
                  <a:gd name="T3" fmla="*/ 34 h 40"/>
                  <a:gd name="T4" fmla="*/ 0 w 25"/>
                  <a:gd name="T5" fmla="*/ 24 h 40"/>
                  <a:gd name="T6" fmla="*/ 1 w 25"/>
                  <a:gd name="T7" fmla="*/ 17 h 40"/>
                  <a:gd name="T8" fmla="*/ 9 w 25"/>
                  <a:gd name="T9" fmla="*/ 12 h 40"/>
                  <a:gd name="T10" fmla="*/ 25 w 25"/>
                  <a:gd name="T11" fmla="*/ 0 h 40"/>
                  <a:gd name="T12" fmla="*/ 21 w 25"/>
                  <a:gd name="T13" fmla="*/ 10 h 40"/>
                  <a:gd name="T14" fmla="*/ 16 w 25"/>
                  <a:gd name="T15" fmla="*/ 21 h 40"/>
                  <a:gd name="T16" fmla="*/ 11 w 25"/>
                  <a:gd name="T17" fmla="*/ 31 h 40"/>
                  <a:gd name="T18" fmla="*/ 4 w 25"/>
                  <a:gd name="T1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40">
                    <a:moveTo>
                      <a:pt x="4" y="40"/>
                    </a:moveTo>
                    <a:lnTo>
                      <a:pt x="1" y="34"/>
                    </a:lnTo>
                    <a:lnTo>
                      <a:pt x="0" y="24"/>
                    </a:lnTo>
                    <a:lnTo>
                      <a:pt x="1" y="17"/>
                    </a:lnTo>
                    <a:lnTo>
                      <a:pt x="9" y="12"/>
                    </a:lnTo>
                    <a:lnTo>
                      <a:pt x="25" y="0"/>
                    </a:lnTo>
                    <a:lnTo>
                      <a:pt x="21" y="10"/>
                    </a:lnTo>
                    <a:lnTo>
                      <a:pt x="16" y="21"/>
                    </a:lnTo>
                    <a:lnTo>
                      <a:pt x="11" y="31"/>
                    </a:lnTo>
                    <a:lnTo>
                      <a:pt x="4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" name="Freeform 31"/>
              <p:cNvSpPr>
                <a:spLocks/>
              </p:cNvSpPr>
              <p:nvPr/>
            </p:nvSpPr>
            <p:spPr bwMode="auto">
              <a:xfrm>
                <a:off x="3312" y="2491"/>
                <a:ext cx="504" cy="142"/>
              </a:xfrm>
              <a:custGeom>
                <a:avLst/>
                <a:gdLst>
                  <a:gd name="T0" fmla="*/ 974 w 1009"/>
                  <a:gd name="T1" fmla="*/ 59 h 286"/>
                  <a:gd name="T2" fmla="*/ 937 w 1009"/>
                  <a:gd name="T3" fmla="*/ 68 h 286"/>
                  <a:gd name="T4" fmla="*/ 901 w 1009"/>
                  <a:gd name="T5" fmla="*/ 75 h 286"/>
                  <a:gd name="T6" fmla="*/ 863 w 1009"/>
                  <a:gd name="T7" fmla="*/ 81 h 286"/>
                  <a:gd name="T8" fmla="*/ 825 w 1009"/>
                  <a:gd name="T9" fmla="*/ 86 h 286"/>
                  <a:gd name="T10" fmla="*/ 787 w 1009"/>
                  <a:gd name="T11" fmla="*/ 91 h 286"/>
                  <a:gd name="T12" fmla="*/ 749 w 1009"/>
                  <a:gd name="T13" fmla="*/ 97 h 286"/>
                  <a:gd name="T14" fmla="*/ 712 w 1009"/>
                  <a:gd name="T15" fmla="*/ 104 h 286"/>
                  <a:gd name="T16" fmla="*/ 652 w 1009"/>
                  <a:gd name="T17" fmla="*/ 115 h 286"/>
                  <a:gd name="T18" fmla="*/ 570 w 1009"/>
                  <a:gd name="T19" fmla="*/ 133 h 286"/>
                  <a:gd name="T20" fmla="*/ 488 w 1009"/>
                  <a:gd name="T21" fmla="*/ 154 h 286"/>
                  <a:gd name="T22" fmla="*/ 408 w 1009"/>
                  <a:gd name="T23" fmla="*/ 179 h 286"/>
                  <a:gd name="T24" fmla="*/ 327 w 1009"/>
                  <a:gd name="T25" fmla="*/ 204 h 286"/>
                  <a:gd name="T26" fmla="*/ 246 w 1009"/>
                  <a:gd name="T27" fmla="*/ 228 h 286"/>
                  <a:gd name="T28" fmla="*/ 164 w 1009"/>
                  <a:gd name="T29" fmla="*/ 250 h 286"/>
                  <a:gd name="T30" fmla="*/ 80 w 1009"/>
                  <a:gd name="T31" fmla="*/ 267 h 286"/>
                  <a:gd name="T32" fmla="*/ 33 w 1009"/>
                  <a:gd name="T33" fmla="*/ 274 h 286"/>
                  <a:gd name="T34" fmla="*/ 24 w 1009"/>
                  <a:gd name="T35" fmla="*/ 280 h 286"/>
                  <a:gd name="T36" fmla="*/ 15 w 1009"/>
                  <a:gd name="T37" fmla="*/ 286 h 286"/>
                  <a:gd name="T38" fmla="*/ 5 w 1009"/>
                  <a:gd name="T39" fmla="*/ 283 h 286"/>
                  <a:gd name="T40" fmla="*/ 0 w 1009"/>
                  <a:gd name="T41" fmla="*/ 267 h 286"/>
                  <a:gd name="T42" fmla="*/ 10 w 1009"/>
                  <a:gd name="T43" fmla="*/ 251 h 286"/>
                  <a:gd name="T44" fmla="*/ 45 w 1009"/>
                  <a:gd name="T45" fmla="*/ 234 h 286"/>
                  <a:gd name="T46" fmla="*/ 105 w 1009"/>
                  <a:gd name="T47" fmla="*/ 214 h 286"/>
                  <a:gd name="T48" fmla="*/ 164 w 1009"/>
                  <a:gd name="T49" fmla="*/ 195 h 286"/>
                  <a:gd name="T50" fmla="*/ 224 w 1009"/>
                  <a:gd name="T51" fmla="*/ 176 h 286"/>
                  <a:gd name="T52" fmla="*/ 284 w 1009"/>
                  <a:gd name="T53" fmla="*/ 158 h 286"/>
                  <a:gd name="T54" fmla="*/ 344 w 1009"/>
                  <a:gd name="T55" fmla="*/ 139 h 286"/>
                  <a:gd name="T56" fmla="*/ 405 w 1009"/>
                  <a:gd name="T57" fmla="*/ 122 h 286"/>
                  <a:gd name="T58" fmla="*/ 465 w 1009"/>
                  <a:gd name="T59" fmla="*/ 105 h 286"/>
                  <a:gd name="T60" fmla="*/ 526 w 1009"/>
                  <a:gd name="T61" fmla="*/ 89 h 286"/>
                  <a:gd name="T62" fmla="*/ 587 w 1009"/>
                  <a:gd name="T63" fmla="*/ 74 h 286"/>
                  <a:gd name="T64" fmla="*/ 648 w 1009"/>
                  <a:gd name="T65" fmla="*/ 59 h 286"/>
                  <a:gd name="T66" fmla="*/ 709 w 1009"/>
                  <a:gd name="T67" fmla="*/ 45 h 286"/>
                  <a:gd name="T68" fmla="*/ 770 w 1009"/>
                  <a:gd name="T69" fmla="*/ 33 h 286"/>
                  <a:gd name="T70" fmla="*/ 833 w 1009"/>
                  <a:gd name="T71" fmla="*/ 22 h 286"/>
                  <a:gd name="T72" fmla="*/ 895 w 1009"/>
                  <a:gd name="T73" fmla="*/ 12 h 286"/>
                  <a:gd name="T74" fmla="*/ 957 w 1009"/>
                  <a:gd name="T75" fmla="*/ 4 h 286"/>
                  <a:gd name="T76" fmla="*/ 994 w 1009"/>
                  <a:gd name="T77" fmla="*/ 2 h 286"/>
                  <a:gd name="T78" fmla="*/ 1005 w 1009"/>
                  <a:gd name="T79" fmla="*/ 7 h 286"/>
                  <a:gd name="T80" fmla="*/ 1008 w 1009"/>
                  <a:gd name="T81" fmla="*/ 24 h 286"/>
                  <a:gd name="T82" fmla="*/ 999 w 1009"/>
                  <a:gd name="T83" fmla="*/ 4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09" h="286">
                    <a:moveTo>
                      <a:pt x="992" y="53"/>
                    </a:moveTo>
                    <a:lnTo>
                      <a:pt x="974" y="59"/>
                    </a:lnTo>
                    <a:lnTo>
                      <a:pt x="956" y="63"/>
                    </a:lnTo>
                    <a:lnTo>
                      <a:pt x="937" y="68"/>
                    </a:lnTo>
                    <a:lnTo>
                      <a:pt x="919" y="71"/>
                    </a:lnTo>
                    <a:lnTo>
                      <a:pt x="901" y="75"/>
                    </a:lnTo>
                    <a:lnTo>
                      <a:pt x="881" y="78"/>
                    </a:lnTo>
                    <a:lnTo>
                      <a:pt x="863" y="81"/>
                    </a:lnTo>
                    <a:lnTo>
                      <a:pt x="843" y="84"/>
                    </a:lnTo>
                    <a:lnTo>
                      <a:pt x="825" y="86"/>
                    </a:lnTo>
                    <a:lnTo>
                      <a:pt x="805" y="89"/>
                    </a:lnTo>
                    <a:lnTo>
                      <a:pt x="787" y="91"/>
                    </a:lnTo>
                    <a:lnTo>
                      <a:pt x="767" y="95"/>
                    </a:lnTo>
                    <a:lnTo>
                      <a:pt x="749" y="97"/>
                    </a:lnTo>
                    <a:lnTo>
                      <a:pt x="730" y="100"/>
                    </a:lnTo>
                    <a:lnTo>
                      <a:pt x="712" y="104"/>
                    </a:lnTo>
                    <a:lnTo>
                      <a:pt x="693" y="108"/>
                    </a:lnTo>
                    <a:lnTo>
                      <a:pt x="652" y="115"/>
                    </a:lnTo>
                    <a:lnTo>
                      <a:pt x="610" y="123"/>
                    </a:lnTo>
                    <a:lnTo>
                      <a:pt x="570" y="133"/>
                    </a:lnTo>
                    <a:lnTo>
                      <a:pt x="528" y="143"/>
                    </a:lnTo>
                    <a:lnTo>
                      <a:pt x="488" y="154"/>
                    </a:lnTo>
                    <a:lnTo>
                      <a:pt x="448" y="166"/>
                    </a:lnTo>
                    <a:lnTo>
                      <a:pt x="408" y="179"/>
                    </a:lnTo>
                    <a:lnTo>
                      <a:pt x="367" y="191"/>
                    </a:lnTo>
                    <a:lnTo>
                      <a:pt x="327" y="204"/>
                    </a:lnTo>
                    <a:lnTo>
                      <a:pt x="287" y="217"/>
                    </a:lnTo>
                    <a:lnTo>
                      <a:pt x="246" y="228"/>
                    </a:lnTo>
                    <a:lnTo>
                      <a:pt x="206" y="240"/>
                    </a:lnTo>
                    <a:lnTo>
                      <a:pt x="164" y="250"/>
                    </a:lnTo>
                    <a:lnTo>
                      <a:pt x="123" y="259"/>
                    </a:lnTo>
                    <a:lnTo>
                      <a:pt x="80" y="267"/>
                    </a:lnTo>
                    <a:lnTo>
                      <a:pt x="38" y="273"/>
                    </a:lnTo>
                    <a:lnTo>
                      <a:pt x="33" y="274"/>
                    </a:lnTo>
                    <a:lnTo>
                      <a:pt x="29" y="278"/>
                    </a:lnTo>
                    <a:lnTo>
                      <a:pt x="24" y="280"/>
                    </a:lnTo>
                    <a:lnTo>
                      <a:pt x="19" y="283"/>
                    </a:lnTo>
                    <a:lnTo>
                      <a:pt x="15" y="286"/>
                    </a:lnTo>
                    <a:lnTo>
                      <a:pt x="10" y="286"/>
                    </a:lnTo>
                    <a:lnTo>
                      <a:pt x="5" y="283"/>
                    </a:lnTo>
                    <a:lnTo>
                      <a:pt x="1" y="279"/>
                    </a:lnTo>
                    <a:lnTo>
                      <a:pt x="0" y="267"/>
                    </a:lnTo>
                    <a:lnTo>
                      <a:pt x="4" y="259"/>
                    </a:lnTo>
                    <a:lnTo>
                      <a:pt x="10" y="251"/>
                    </a:lnTo>
                    <a:lnTo>
                      <a:pt x="15" y="243"/>
                    </a:lnTo>
                    <a:lnTo>
                      <a:pt x="45" y="234"/>
                    </a:lnTo>
                    <a:lnTo>
                      <a:pt x="75" y="223"/>
                    </a:lnTo>
                    <a:lnTo>
                      <a:pt x="105" y="214"/>
                    </a:lnTo>
                    <a:lnTo>
                      <a:pt x="134" y="205"/>
                    </a:lnTo>
                    <a:lnTo>
                      <a:pt x="164" y="195"/>
                    </a:lnTo>
                    <a:lnTo>
                      <a:pt x="194" y="185"/>
                    </a:lnTo>
                    <a:lnTo>
                      <a:pt x="224" y="176"/>
                    </a:lnTo>
                    <a:lnTo>
                      <a:pt x="254" y="167"/>
                    </a:lnTo>
                    <a:lnTo>
                      <a:pt x="284" y="158"/>
                    </a:lnTo>
                    <a:lnTo>
                      <a:pt x="314" y="149"/>
                    </a:lnTo>
                    <a:lnTo>
                      <a:pt x="344" y="139"/>
                    </a:lnTo>
                    <a:lnTo>
                      <a:pt x="375" y="131"/>
                    </a:lnTo>
                    <a:lnTo>
                      <a:pt x="405" y="122"/>
                    </a:lnTo>
                    <a:lnTo>
                      <a:pt x="435" y="114"/>
                    </a:lnTo>
                    <a:lnTo>
                      <a:pt x="465" y="105"/>
                    </a:lnTo>
                    <a:lnTo>
                      <a:pt x="496" y="97"/>
                    </a:lnTo>
                    <a:lnTo>
                      <a:pt x="526" y="89"/>
                    </a:lnTo>
                    <a:lnTo>
                      <a:pt x="556" y="81"/>
                    </a:lnTo>
                    <a:lnTo>
                      <a:pt x="587" y="74"/>
                    </a:lnTo>
                    <a:lnTo>
                      <a:pt x="617" y="66"/>
                    </a:lnTo>
                    <a:lnTo>
                      <a:pt x="648" y="59"/>
                    </a:lnTo>
                    <a:lnTo>
                      <a:pt x="678" y="52"/>
                    </a:lnTo>
                    <a:lnTo>
                      <a:pt x="709" y="45"/>
                    </a:lnTo>
                    <a:lnTo>
                      <a:pt x="740" y="39"/>
                    </a:lnTo>
                    <a:lnTo>
                      <a:pt x="770" y="33"/>
                    </a:lnTo>
                    <a:lnTo>
                      <a:pt x="802" y="28"/>
                    </a:lnTo>
                    <a:lnTo>
                      <a:pt x="833" y="22"/>
                    </a:lnTo>
                    <a:lnTo>
                      <a:pt x="864" y="17"/>
                    </a:lnTo>
                    <a:lnTo>
                      <a:pt x="895" y="12"/>
                    </a:lnTo>
                    <a:lnTo>
                      <a:pt x="926" y="8"/>
                    </a:lnTo>
                    <a:lnTo>
                      <a:pt x="957" y="4"/>
                    </a:lnTo>
                    <a:lnTo>
                      <a:pt x="988" y="0"/>
                    </a:lnTo>
                    <a:lnTo>
                      <a:pt x="994" y="2"/>
                    </a:lnTo>
                    <a:lnTo>
                      <a:pt x="1001" y="5"/>
                    </a:lnTo>
                    <a:lnTo>
                      <a:pt x="1005" y="7"/>
                    </a:lnTo>
                    <a:lnTo>
                      <a:pt x="1009" y="13"/>
                    </a:lnTo>
                    <a:lnTo>
                      <a:pt x="1008" y="24"/>
                    </a:lnTo>
                    <a:lnTo>
                      <a:pt x="1004" y="35"/>
                    </a:lnTo>
                    <a:lnTo>
                      <a:pt x="999" y="44"/>
                    </a:lnTo>
                    <a:lnTo>
                      <a:pt x="992" y="53"/>
                    </a:lnTo>
                    <a:close/>
                  </a:path>
                </a:pathLst>
              </a:custGeom>
              <a:solidFill>
                <a:srgbClr val="7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" name="Freeform 32"/>
              <p:cNvSpPr>
                <a:spLocks/>
              </p:cNvSpPr>
              <p:nvPr/>
            </p:nvSpPr>
            <p:spPr bwMode="auto">
              <a:xfrm>
                <a:off x="3585" y="2603"/>
                <a:ext cx="227" cy="75"/>
              </a:xfrm>
              <a:custGeom>
                <a:avLst/>
                <a:gdLst>
                  <a:gd name="T0" fmla="*/ 428 w 453"/>
                  <a:gd name="T1" fmla="*/ 93 h 148"/>
                  <a:gd name="T2" fmla="*/ 417 w 453"/>
                  <a:gd name="T3" fmla="*/ 94 h 148"/>
                  <a:gd name="T4" fmla="*/ 405 w 453"/>
                  <a:gd name="T5" fmla="*/ 94 h 148"/>
                  <a:gd name="T6" fmla="*/ 394 w 453"/>
                  <a:gd name="T7" fmla="*/ 93 h 148"/>
                  <a:gd name="T8" fmla="*/ 272 w 453"/>
                  <a:gd name="T9" fmla="*/ 103 h 148"/>
                  <a:gd name="T10" fmla="*/ 272 w 453"/>
                  <a:gd name="T11" fmla="*/ 90 h 148"/>
                  <a:gd name="T12" fmla="*/ 264 w 453"/>
                  <a:gd name="T13" fmla="*/ 76 h 148"/>
                  <a:gd name="T14" fmla="*/ 252 w 453"/>
                  <a:gd name="T15" fmla="*/ 76 h 148"/>
                  <a:gd name="T16" fmla="*/ 248 w 453"/>
                  <a:gd name="T17" fmla="*/ 85 h 148"/>
                  <a:gd name="T18" fmla="*/ 256 w 453"/>
                  <a:gd name="T19" fmla="*/ 107 h 148"/>
                  <a:gd name="T20" fmla="*/ 238 w 453"/>
                  <a:gd name="T21" fmla="*/ 110 h 148"/>
                  <a:gd name="T22" fmla="*/ 223 w 453"/>
                  <a:gd name="T23" fmla="*/ 109 h 148"/>
                  <a:gd name="T24" fmla="*/ 214 w 453"/>
                  <a:gd name="T25" fmla="*/ 99 h 148"/>
                  <a:gd name="T26" fmla="*/ 210 w 453"/>
                  <a:gd name="T27" fmla="*/ 86 h 148"/>
                  <a:gd name="T28" fmla="*/ 203 w 453"/>
                  <a:gd name="T29" fmla="*/ 83 h 148"/>
                  <a:gd name="T30" fmla="*/ 195 w 453"/>
                  <a:gd name="T31" fmla="*/ 90 h 148"/>
                  <a:gd name="T32" fmla="*/ 197 w 453"/>
                  <a:gd name="T33" fmla="*/ 103 h 148"/>
                  <a:gd name="T34" fmla="*/ 204 w 453"/>
                  <a:gd name="T35" fmla="*/ 114 h 148"/>
                  <a:gd name="T36" fmla="*/ 196 w 453"/>
                  <a:gd name="T37" fmla="*/ 117 h 148"/>
                  <a:gd name="T38" fmla="*/ 187 w 453"/>
                  <a:gd name="T39" fmla="*/ 121 h 148"/>
                  <a:gd name="T40" fmla="*/ 176 w 453"/>
                  <a:gd name="T41" fmla="*/ 122 h 148"/>
                  <a:gd name="T42" fmla="*/ 168 w 453"/>
                  <a:gd name="T43" fmla="*/ 121 h 148"/>
                  <a:gd name="T44" fmla="*/ 165 w 453"/>
                  <a:gd name="T45" fmla="*/ 103 h 148"/>
                  <a:gd name="T46" fmla="*/ 151 w 453"/>
                  <a:gd name="T47" fmla="*/ 87 h 148"/>
                  <a:gd name="T48" fmla="*/ 143 w 453"/>
                  <a:gd name="T49" fmla="*/ 98 h 148"/>
                  <a:gd name="T50" fmla="*/ 144 w 453"/>
                  <a:gd name="T51" fmla="*/ 113 h 148"/>
                  <a:gd name="T52" fmla="*/ 54 w 453"/>
                  <a:gd name="T53" fmla="*/ 139 h 148"/>
                  <a:gd name="T54" fmla="*/ 56 w 453"/>
                  <a:gd name="T55" fmla="*/ 125 h 148"/>
                  <a:gd name="T56" fmla="*/ 54 w 453"/>
                  <a:gd name="T57" fmla="*/ 109 h 148"/>
                  <a:gd name="T58" fmla="*/ 47 w 453"/>
                  <a:gd name="T59" fmla="*/ 106 h 148"/>
                  <a:gd name="T60" fmla="*/ 40 w 453"/>
                  <a:gd name="T61" fmla="*/ 106 h 148"/>
                  <a:gd name="T62" fmla="*/ 36 w 453"/>
                  <a:gd name="T63" fmla="*/ 121 h 148"/>
                  <a:gd name="T64" fmla="*/ 40 w 453"/>
                  <a:gd name="T65" fmla="*/ 137 h 148"/>
                  <a:gd name="T66" fmla="*/ 45 w 453"/>
                  <a:gd name="T67" fmla="*/ 138 h 148"/>
                  <a:gd name="T68" fmla="*/ 45 w 453"/>
                  <a:gd name="T69" fmla="*/ 140 h 148"/>
                  <a:gd name="T70" fmla="*/ 41 w 453"/>
                  <a:gd name="T71" fmla="*/ 143 h 148"/>
                  <a:gd name="T72" fmla="*/ 31 w 453"/>
                  <a:gd name="T73" fmla="*/ 145 h 148"/>
                  <a:gd name="T74" fmla="*/ 22 w 453"/>
                  <a:gd name="T75" fmla="*/ 147 h 148"/>
                  <a:gd name="T76" fmla="*/ 11 w 453"/>
                  <a:gd name="T77" fmla="*/ 148 h 148"/>
                  <a:gd name="T78" fmla="*/ 2 w 453"/>
                  <a:gd name="T79" fmla="*/ 131 h 148"/>
                  <a:gd name="T80" fmla="*/ 2 w 453"/>
                  <a:gd name="T81" fmla="*/ 94 h 148"/>
                  <a:gd name="T82" fmla="*/ 8 w 453"/>
                  <a:gd name="T83" fmla="*/ 71 h 148"/>
                  <a:gd name="T84" fmla="*/ 6 w 453"/>
                  <a:gd name="T85" fmla="*/ 59 h 148"/>
                  <a:gd name="T86" fmla="*/ 39 w 453"/>
                  <a:gd name="T87" fmla="*/ 48 h 148"/>
                  <a:gd name="T88" fmla="*/ 90 w 453"/>
                  <a:gd name="T89" fmla="*/ 41 h 148"/>
                  <a:gd name="T90" fmla="*/ 139 w 453"/>
                  <a:gd name="T91" fmla="*/ 34 h 148"/>
                  <a:gd name="T92" fmla="*/ 189 w 453"/>
                  <a:gd name="T93" fmla="*/ 29 h 148"/>
                  <a:gd name="T94" fmla="*/ 240 w 453"/>
                  <a:gd name="T95" fmla="*/ 23 h 148"/>
                  <a:gd name="T96" fmla="*/ 289 w 453"/>
                  <a:gd name="T97" fmla="*/ 17 h 148"/>
                  <a:gd name="T98" fmla="*/ 340 w 453"/>
                  <a:gd name="T99" fmla="*/ 11 h 148"/>
                  <a:gd name="T100" fmla="*/ 392 w 453"/>
                  <a:gd name="T101" fmla="*/ 3 h 148"/>
                  <a:gd name="T102" fmla="*/ 423 w 453"/>
                  <a:gd name="T103" fmla="*/ 2 h 148"/>
                  <a:gd name="T104" fmla="*/ 432 w 453"/>
                  <a:gd name="T105" fmla="*/ 1 h 148"/>
                  <a:gd name="T106" fmla="*/ 441 w 453"/>
                  <a:gd name="T107" fmla="*/ 0 h 148"/>
                  <a:gd name="T108" fmla="*/ 449 w 453"/>
                  <a:gd name="T109" fmla="*/ 1 h 148"/>
                  <a:gd name="T110" fmla="*/ 450 w 453"/>
                  <a:gd name="T111" fmla="*/ 25 h 148"/>
                  <a:gd name="T112" fmla="*/ 447 w 453"/>
                  <a:gd name="T113" fmla="*/ 7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3" h="148">
                    <a:moveTo>
                      <a:pt x="434" y="92"/>
                    </a:moveTo>
                    <a:lnTo>
                      <a:pt x="428" y="93"/>
                    </a:lnTo>
                    <a:lnTo>
                      <a:pt x="423" y="94"/>
                    </a:lnTo>
                    <a:lnTo>
                      <a:pt x="417" y="94"/>
                    </a:lnTo>
                    <a:lnTo>
                      <a:pt x="411" y="94"/>
                    </a:lnTo>
                    <a:lnTo>
                      <a:pt x="405" y="94"/>
                    </a:lnTo>
                    <a:lnTo>
                      <a:pt x="400" y="93"/>
                    </a:lnTo>
                    <a:lnTo>
                      <a:pt x="394" y="93"/>
                    </a:lnTo>
                    <a:lnTo>
                      <a:pt x="388" y="92"/>
                    </a:lnTo>
                    <a:lnTo>
                      <a:pt x="272" y="103"/>
                    </a:lnTo>
                    <a:lnTo>
                      <a:pt x="274" y="95"/>
                    </a:lnTo>
                    <a:lnTo>
                      <a:pt x="272" y="90"/>
                    </a:lnTo>
                    <a:lnTo>
                      <a:pt x="266" y="83"/>
                    </a:lnTo>
                    <a:lnTo>
                      <a:pt x="264" y="76"/>
                    </a:lnTo>
                    <a:lnTo>
                      <a:pt x="258" y="73"/>
                    </a:lnTo>
                    <a:lnTo>
                      <a:pt x="252" y="76"/>
                    </a:lnTo>
                    <a:lnTo>
                      <a:pt x="249" y="80"/>
                    </a:lnTo>
                    <a:lnTo>
                      <a:pt x="248" y="85"/>
                    </a:lnTo>
                    <a:lnTo>
                      <a:pt x="264" y="106"/>
                    </a:lnTo>
                    <a:lnTo>
                      <a:pt x="256" y="107"/>
                    </a:lnTo>
                    <a:lnTo>
                      <a:pt x="248" y="109"/>
                    </a:lnTo>
                    <a:lnTo>
                      <a:pt x="238" y="110"/>
                    </a:lnTo>
                    <a:lnTo>
                      <a:pt x="230" y="110"/>
                    </a:lnTo>
                    <a:lnTo>
                      <a:pt x="223" y="109"/>
                    </a:lnTo>
                    <a:lnTo>
                      <a:pt x="218" y="106"/>
                    </a:lnTo>
                    <a:lnTo>
                      <a:pt x="214" y="99"/>
                    </a:lnTo>
                    <a:lnTo>
                      <a:pt x="214" y="87"/>
                    </a:lnTo>
                    <a:lnTo>
                      <a:pt x="210" y="86"/>
                    </a:lnTo>
                    <a:lnTo>
                      <a:pt x="206" y="84"/>
                    </a:lnTo>
                    <a:lnTo>
                      <a:pt x="203" y="83"/>
                    </a:lnTo>
                    <a:lnTo>
                      <a:pt x="200" y="85"/>
                    </a:lnTo>
                    <a:lnTo>
                      <a:pt x="195" y="90"/>
                    </a:lnTo>
                    <a:lnTo>
                      <a:pt x="195" y="97"/>
                    </a:lnTo>
                    <a:lnTo>
                      <a:pt x="197" y="103"/>
                    </a:lnTo>
                    <a:lnTo>
                      <a:pt x="198" y="108"/>
                    </a:lnTo>
                    <a:lnTo>
                      <a:pt x="204" y="114"/>
                    </a:lnTo>
                    <a:lnTo>
                      <a:pt x="199" y="116"/>
                    </a:lnTo>
                    <a:lnTo>
                      <a:pt x="196" y="117"/>
                    </a:lnTo>
                    <a:lnTo>
                      <a:pt x="191" y="120"/>
                    </a:lnTo>
                    <a:lnTo>
                      <a:pt x="187" y="121"/>
                    </a:lnTo>
                    <a:lnTo>
                      <a:pt x="181" y="121"/>
                    </a:lnTo>
                    <a:lnTo>
                      <a:pt x="176" y="122"/>
                    </a:lnTo>
                    <a:lnTo>
                      <a:pt x="173" y="122"/>
                    </a:lnTo>
                    <a:lnTo>
                      <a:pt x="168" y="121"/>
                    </a:lnTo>
                    <a:lnTo>
                      <a:pt x="165" y="113"/>
                    </a:lnTo>
                    <a:lnTo>
                      <a:pt x="165" y="103"/>
                    </a:lnTo>
                    <a:lnTo>
                      <a:pt x="164" y="93"/>
                    </a:lnTo>
                    <a:lnTo>
                      <a:pt x="151" y="87"/>
                    </a:lnTo>
                    <a:lnTo>
                      <a:pt x="145" y="92"/>
                    </a:lnTo>
                    <a:lnTo>
                      <a:pt x="143" y="98"/>
                    </a:lnTo>
                    <a:lnTo>
                      <a:pt x="142" y="106"/>
                    </a:lnTo>
                    <a:lnTo>
                      <a:pt x="144" y="113"/>
                    </a:lnTo>
                    <a:lnTo>
                      <a:pt x="155" y="124"/>
                    </a:lnTo>
                    <a:lnTo>
                      <a:pt x="54" y="139"/>
                    </a:lnTo>
                    <a:lnTo>
                      <a:pt x="56" y="132"/>
                    </a:lnTo>
                    <a:lnTo>
                      <a:pt x="56" y="125"/>
                    </a:lnTo>
                    <a:lnTo>
                      <a:pt x="55" y="117"/>
                    </a:lnTo>
                    <a:lnTo>
                      <a:pt x="54" y="109"/>
                    </a:lnTo>
                    <a:lnTo>
                      <a:pt x="51" y="108"/>
                    </a:lnTo>
                    <a:lnTo>
                      <a:pt x="47" y="106"/>
                    </a:lnTo>
                    <a:lnTo>
                      <a:pt x="44" y="105"/>
                    </a:lnTo>
                    <a:lnTo>
                      <a:pt x="40" y="106"/>
                    </a:lnTo>
                    <a:lnTo>
                      <a:pt x="34" y="113"/>
                    </a:lnTo>
                    <a:lnTo>
                      <a:pt x="36" y="121"/>
                    </a:lnTo>
                    <a:lnTo>
                      <a:pt x="39" y="130"/>
                    </a:lnTo>
                    <a:lnTo>
                      <a:pt x="40" y="137"/>
                    </a:lnTo>
                    <a:lnTo>
                      <a:pt x="45" y="137"/>
                    </a:lnTo>
                    <a:lnTo>
                      <a:pt x="45" y="138"/>
                    </a:lnTo>
                    <a:lnTo>
                      <a:pt x="45" y="139"/>
                    </a:lnTo>
                    <a:lnTo>
                      <a:pt x="45" y="140"/>
                    </a:lnTo>
                    <a:lnTo>
                      <a:pt x="46" y="141"/>
                    </a:lnTo>
                    <a:lnTo>
                      <a:pt x="41" y="143"/>
                    </a:lnTo>
                    <a:lnTo>
                      <a:pt x="36" y="143"/>
                    </a:lnTo>
                    <a:lnTo>
                      <a:pt x="31" y="145"/>
                    </a:lnTo>
                    <a:lnTo>
                      <a:pt x="26" y="146"/>
                    </a:lnTo>
                    <a:lnTo>
                      <a:pt x="22" y="147"/>
                    </a:lnTo>
                    <a:lnTo>
                      <a:pt x="16" y="148"/>
                    </a:lnTo>
                    <a:lnTo>
                      <a:pt x="11" y="148"/>
                    </a:lnTo>
                    <a:lnTo>
                      <a:pt x="6" y="148"/>
                    </a:lnTo>
                    <a:lnTo>
                      <a:pt x="2" y="131"/>
                    </a:lnTo>
                    <a:lnTo>
                      <a:pt x="0" y="113"/>
                    </a:lnTo>
                    <a:lnTo>
                      <a:pt x="2" y="94"/>
                    </a:lnTo>
                    <a:lnTo>
                      <a:pt x="10" y="78"/>
                    </a:lnTo>
                    <a:lnTo>
                      <a:pt x="8" y="71"/>
                    </a:lnTo>
                    <a:lnTo>
                      <a:pt x="6" y="64"/>
                    </a:lnTo>
                    <a:lnTo>
                      <a:pt x="6" y="59"/>
                    </a:lnTo>
                    <a:lnTo>
                      <a:pt x="14" y="53"/>
                    </a:lnTo>
                    <a:lnTo>
                      <a:pt x="39" y="48"/>
                    </a:lnTo>
                    <a:lnTo>
                      <a:pt x="64" y="45"/>
                    </a:lnTo>
                    <a:lnTo>
                      <a:pt x="90" y="41"/>
                    </a:lnTo>
                    <a:lnTo>
                      <a:pt x="115" y="38"/>
                    </a:lnTo>
                    <a:lnTo>
                      <a:pt x="139" y="34"/>
                    </a:lnTo>
                    <a:lnTo>
                      <a:pt x="165" y="31"/>
                    </a:lnTo>
                    <a:lnTo>
                      <a:pt x="189" y="29"/>
                    </a:lnTo>
                    <a:lnTo>
                      <a:pt x="214" y="25"/>
                    </a:lnTo>
                    <a:lnTo>
                      <a:pt x="240" y="23"/>
                    </a:lnTo>
                    <a:lnTo>
                      <a:pt x="264" y="19"/>
                    </a:lnTo>
                    <a:lnTo>
                      <a:pt x="289" y="17"/>
                    </a:lnTo>
                    <a:lnTo>
                      <a:pt x="314" y="14"/>
                    </a:lnTo>
                    <a:lnTo>
                      <a:pt x="340" y="11"/>
                    </a:lnTo>
                    <a:lnTo>
                      <a:pt x="365" y="8"/>
                    </a:lnTo>
                    <a:lnTo>
                      <a:pt x="392" y="3"/>
                    </a:lnTo>
                    <a:lnTo>
                      <a:pt x="418" y="0"/>
                    </a:lnTo>
                    <a:lnTo>
                      <a:pt x="423" y="2"/>
                    </a:lnTo>
                    <a:lnTo>
                      <a:pt x="427" y="2"/>
                    </a:lnTo>
                    <a:lnTo>
                      <a:pt x="432" y="1"/>
                    </a:lnTo>
                    <a:lnTo>
                      <a:pt x="437" y="0"/>
                    </a:lnTo>
                    <a:lnTo>
                      <a:pt x="441" y="0"/>
                    </a:lnTo>
                    <a:lnTo>
                      <a:pt x="445" y="0"/>
                    </a:lnTo>
                    <a:lnTo>
                      <a:pt x="449" y="1"/>
                    </a:lnTo>
                    <a:lnTo>
                      <a:pt x="453" y="4"/>
                    </a:lnTo>
                    <a:lnTo>
                      <a:pt x="450" y="25"/>
                    </a:lnTo>
                    <a:lnTo>
                      <a:pt x="450" y="50"/>
                    </a:lnTo>
                    <a:lnTo>
                      <a:pt x="447" y="75"/>
                    </a:lnTo>
                    <a:lnTo>
                      <a:pt x="434" y="92"/>
                    </a:lnTo>
                    <a:close/>
                  </a:path>
                </a:pathLst>
              </a:custGeom>
              <a:solidFill>
                <a:srgbClr val="B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" name="Freeform 33"/>
              <p:cNvSpPr>
                <a:spLocks/>
              </p:cNvSpPr>
              <p:nvPr/>
            </p:nvSpPr>
            <p:spPr bwMode="auto">
              <a:xfrm>
                <a:off x="3775" y="2793"/>
                <a:ext cx="37" cy="37"/>
              </a:xfrm>
              <a:custGeom>
                <a:avLst/>
                <a:gdLst>
                  <a:gd name="T0" fmla="*/ 66 w 74"/>
                  <a:gd name="T1" fmla="*/ 64 h 72"/>
                  <a:gd name="T2" fmla="*/ 61 w 74"/>
                  <a:gd name="T3" fmla="*/ 69 h 72"/>
                  <a:gd name="T4" fmla="*/ 55 w 74"/>
                  <a:gd name="T5" fmla="*/ 71 h 72"/>
                  <a:gd name="T6" fmla="*/ 48 w 74"/>
                  <a:gd name="T7" fmla="*/ 72 h 72"/>
                  <a:gd name="T8" fmla="*/ 41 w 74"/>
                  <a:gd name="T9" fmla="*/ 72 h 72"/>
                  <a:gd name="T10" fmla="*/ 34 w 74"/>
                  <a:gd name="T11" fmla="*/ 71 h 72"/>
                  <a:gd name="T12" fmla="*/ 28 w 74"/>
                  <a:gd name="T13" fmla="*/ 70 h 72"/>
                  <a:gd name="T14" fmla="*/ 21 w 74"/>
                  <a:gd name="T15" fmla="*/ 68 h 72"/>
                  <a:gd name="T16" fmla="*/ 15 w 74"/>
                  <a:gd name="T17" fmla="*/ 67 h 72"/>
                  <a:gd name="T18" fmla="*/ 7 w 74"/>
                  <a:gd name="T19" fmla="*/ 60 h 72"/>
                  <a:gd name="T20" fmla="*/ 1 w 74"/>
                  <a:gd name="T21" fmla="*/ 52 h 72"/>
                  <a:gd name="T22" fmla="*/ 0 w 74"/>
                  <a:gd name="T23" fmla="*/ 41 h 72"/>
                  <a:gd name="T24" fmla="*/ 2 w 74"/>
                  <a:gd name="T25" fmla="*/ 32 h 72"/>
                  <a:gd name="T26" fmla="*/ 6 w 74"/>
                  <a:gd name="T27" fmla="*/ 26 h 72"/>
                  <a:gd name="T28" fmla="*/ 10 w 74"/>
                  <a:gd name="T29" fmla="*/ 22 h 72"/>
                  <a:gd name="T30" fmla="*/ 15 w 74"/>
                  <a:gd name="T31" fmla="*/ 16 h 72"/>
                  <a:gd name="T32" fmla="*/ 21 w 74"/>
                  <a:gd name="T33" fmla="*/ 12 h 72"/>
                  <a:gd name="T34" fmla="*/ 26 w 74"/>
                  <a:gd name="T35" fmla="*/ 8 h 72"/>
                  <a:gd name="T36" fmla="*/ 33 w 74"/>
                  <a:gd name="T37" fmla="*/ 4 h 72"/>
                  <a:gd name="T38" fmla="*/ 40 w 74"/>
                  <a:gd name="T39" fmla="*/ 2 h 72"/>
                  <a:gd name="T40" fmla="*/ 47 w 74"/>
                  <a:gd name="T41" fmla="*/ 0 h 72"/>
                  <a:gd name="T42" fmla="*/ 51 w 74"/>
                  <a:gd name="T43" fmla="*/ 10 h 72"/>
                  <a:gd name="T44" fmla="*/ 60 w 74"/>
                  <a:gd name="T45" fmla="*/ 11 h 72"/>
                  <a:gd name="T46" fmla="*/ 69 w 74"/>
                  <a:gd name="T47" fmla="*/ 11 h 72"/>
                  <a:gd name="T48" fmla="*/ 74 w 74"/>
                  <a:gd name="T49" fmla="*/ 20 h 72"/>
                  <a:gd name="T50" fmla="*/ 74 w 74"/>
                  <a:gd name="T51" fmla="*/ 32 h 72"/>
                  <a:gd name="T52" fmla="*/ 74 w 74"/>
                  <a:gd name="T53" fmla="*/ 44 h 72"/>
                  <a:gd name="T54" fmla="*/ 71 w 74"/>
                  <a:gd name="T55" fmla="*/ 55 h 72"/>
                  <a:gd name="T56" fmla="*/ 66 w 74"/>
                  <a:gd name="T5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4" h="72">
                    <a:moveTo>
                      <a:pt x="66" y="64"/>
                    </a:moveTo>
                    <a:lnTo>
                      <a:pt x="61" y="69"/>
                    </a:lnTo>
                    <a:lnTo>
                      <a:pt x="55" y="71"/>
                    </a:lnTo>
                    <a:lnTo>
                      <a:pt x="48" y="72"/>
                    </a:lnTo>
                    <a:lnTo>
                      <a:pt x="41" y="72"/>
                    </a:lnTo>
                    <a:lnTo>
                      <a:pt x="34" y="71"/>
                    </a:lnTo>
                    <a:lnTo>
                      <a:pt x="28" y="70"/>
                    </a:lnTo>
                    <a:lnTo>
                      <a:pt x="21" y="68"/>
                    </a:lnTo>
                    <a:lnTo>
                      <a:pt x="15" y="67"/>
                    </a:lnTo>
                    <a:lnTo>
                      <a:pt x="7" y="60"/>
                    </a:lnTo>
                    <a:lnTo>
                      <a:pt x="1" y="52"/>
                    </a:lnTo>
                    <a:lnTo>
                      <a:pt x="0" y="41"/>
                    </a:lnTo>
                    <a:lnTo>
                      <a:pt x="2" y="32"/>
                    </a:lnTo>
                    <a:lnTo>
                      <a:pt x="6" y="26"/>
                    </a:lnTo>
                    <a:lnTo>
                      <a:pt x="10" y="22"/>
                    </a:lnTo>
                    <a:lnTo>
                      <a:pt x="15" y="16"/>
                    </a:lnTo>
                    <a:lnTo>
                      <a:pt x="21" y="12"/>
                    </a:lnTo>
                    <a:lnTo>
                      <a:pt x="26" y="8"/>
                    </a:lnTo>
                    <a:lnTo>
                      <a:pt x="33" y="4"/>
                    </a:lnTo>
                    <a:lnTo>
                      <a:pt x="40" y="2"/>
                    </a:lnTo>
                    <a:lnTo>
                      <a:pt x="47" y="0"/>
                    </a:lnTo>
                    <a:lnTo>
                      <a:pt x="51" y="10"/>
                    </a:lnTo>
                    <a:lnTo>
                      <a:pt x="60" y="11"/>
                    </a:lnTo>
                    <a:lnTo>
                      <a:pt x="69" y="11"/>
                    </a:lnTo>
                    <a:lnTo>
                      <a:pt x="74" y="20"/>
                    </a:lnTo>
                    <a:lnTo>
                      <a:pt x="74" y="32"/>
                    </a:lnTo>
                    <a:lnTo>
                      <a:pt x="74" y="44"/>
                    </a:lnTo>
                    <a:lnTo>
                      <a:pt x="71" y="55"/>
                    </a:lnTo>
                    <a:lnTo>
                      <a:pt x="66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2" name="Freeform 34"/>
              <p:cNvSpPr>
                <a:spLocks/>
              </p:cNvSpPr>
              <p:nvPr/>
            </p:nvSpPr>
            <p:spPr bwMode="auto">
              <a:xfrm>
                <a:off x="3774" y="2937"/>
                <a:ext cx="36" cy="30"/>
              </a:xfrm>
              <a:custGeom>
                <a:avLst/>
                <a:gdLst>
                  <a:gd name="T0" fmla="*/ 41 w 72"/>
                  <a:gd name="T1" fmla="*/ 60 h 60"/>
                  <a:gd name="T2" fmla="*/ 36 w 72"/>
                  <a:gd name="T3" fmla="*/ 60 h 60"/>
                  <a:gd name="T4" fmla="*/ 30 w 72"/>
                  <a:gd name="T5" fmla="*/ 60 h 60"/>
                  <a:gd name="T6" fmla="*/ 24 w 72"/>
                  <a:gd name="T7" fmla="*/ 60 h 60"/>
                  <a:gd name="T8" fmla="*/ 18 w 72"/>
                  <a:gd name="T9" fmla="*/ 60 h 60"/>
                  <a:gd name="T10" fmla="*/ 12 w 72"/>
                  <a:gd name="T11" fmla="*/ 58 h 60"/>
                  <a:gd name="T12" fmla="*/ 7 w 72"/>
                  <a:gd name="T13" fmla="*/ 56 h 60"/>
                  <a:gd name="T14" fmla="*/ 3 w 72"/>
                  <a:gd name="T15" fmla="*/ 52 h 60"/>
                  <a:gd name="T16" fmla="*/ 0 w 72"/>
                  <a:gd name="T17" fmla="*/ 47 h 60"/>
                  <a:gd name="T18" fmla="*/ 0 w 72"/>
                  <a:gd name="T19" fmla="*/ 38 h 60"/>
                  <a:gd name="T20" fmla="*/ 2 w 72"/>
                  <a:gd name="T21" fmla="*/ 32 h 60"/>
                  <a:gd name="T22" fmla="*/ 7 w 72"/>
                  <a:gd name="T23" fmla="*/ 26 h 60"/>
                  <a:gd name="T24" fmla="*/ 12 w 72"/>
                  <a:gd name="T25" fmla="*/ 20 h 60"/>
                  <a:gd name="T26" fmla="*/ 18 w 72"/>
                  <a:gd name="T27" fmla="*/ 14 h 60"/>
                  <a:gd name="T28" fmla="*/ 25 w 72"/>
                  <a:gd name="T29" fmla="*/ 10 h 60"/>
                  <a:gd name="T30" fmla="*/ 31 w 72"/>
                  <a:gd name="T31" fmla="*/ 5 h 60"/>
                  <a:gd name="T32" fmla="*/ 38 w 72"/>
                  <a:gd name="T33" fmla="*/ 0 h 60"/>
                  <a:gd name="T34" fmla="*/ 56 w 72"/>
                  <a:gd name="T35" fmla="*/ 4 h 60"/>
                  <a:gd name="T36" fmla="*/ 58 w 72"/>
                  <a:gd name="T37" fmla="*/ 15 h 60"/>
                  <a:gd name="T38" fmla="*/ 66 w 72"/>
                  <a:gd name="T39" fmla="*/ 26 h 60"/>
                  <a:gd name="T40" fmla="*/ 72 w 72"/>
                  <a:gd name="T41" fmla="*/ 36 h 60"/>
                  <a:gd name="T42" fmla="*/ 68 w 72"/>
                  <a:gd name="T43" fmla="*/ 49 h 60"/>
                  <a:gd name="T44" fmla="*/ 41 w 72"/>
                  <a:gd name="T4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2" h="60">
                    <a:moveTo>
                      <a:pt x="41" y="60"/>
                    </a:moveTo>
                    <a:lnTo>
                      <a:pt x="36" y="60"/>
                    </a:lnTo>
                    <a:lnTo>
                      <a:pt x="30" y="60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7" y="56"/>
                    </a:lnTo>
                    <a:lnTo>
                      <a:pt x="3" y="52"/>
                    </a:lnTo>
                    <a:lnTo>
                      <a:pt x="0" y="47"/>
                    </a:lnTo>
                    <a:lnTo>
                      <a:pt x="0" y="38"/>
                    </a:lnTo>
                    <a:lnTo>
                      <a:pt x="2" y="32"/>
                    </a:lnTo>
                    <a:lnTo>
                      <a:pt x="7" y="26"/>
                    </a:lnTo>
                    <a:lnTo>
                      <a:pt x="12" y="20"/>
                    </a:lnTo>
                    <a:lnTo>
                      <a:pt x="18" y="14"/>
                    </a:lnTo>
                    <a:lnTo>
                      <a:pt x="25" y="10"/>
                    </a:lnTo>
                    <a:lnTo>
                      <a:pt x="31" y="5"/>
                    </a:lnTo>
                    <a:lnTo>
                      <a:pt x="38" y="0"/>
                    </a:lnTo>
                    <a:lnTo>
                      <a:pt x="56" y="4"/>
                    </a:lnTo>
                    <a:lnTo>
                      <a:pt x="58" y="15"/>
                    </a:lnTo>
                    <a:lnTo>
                      <a:pt x="66" y="26"/>
                    </a:lnTo>
                    <a:lnTo>
                      <a:pt x="72" y="36"/>
                    </a:lnTo>
                    <a:lnTo>
                      <a:pt x="68" y="49"/>
                    </a:lnTo>
                    <a:lnTo>
                      <a:pt x="4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3" name="Freeform 35"/>
              <p:cNvSpPr>
                <a:spLocks/>
              </p:cNvSpPr>
              <p:nvPr/>
            </p:nvSpPr>
            <p:spPr bwMode="auto">
              <a:xfrm>
                <a:off x="3784" y="2805"/>
                <a:ext cx="22" cy="17"/>
              </a:xfrm>
              <a:custGeom>
                <a:avLst/>
                <a:gdLst>
                  <a:gd name="T0" fmla="*/ 22 w 45"/>
                  <a:gd name="T1" fmla="*/ 33 h 33"/>
                  <a:gd name="T2" fmla="*/ 16 w 45"/>
                  <a:gd name="T3" fmla="*/ 32 h 33"/>
                  <a:gd name="T4" fmla="*/ 11 w 45"/>
                  <a:gd name="T5" fmla="*/ 31 h 33"/>
                  <a:gd name="T6" fmla="*/ 5 w 45"/>
                  <a:gd name="T7" fmla="*/ 29 h 33"/>
                  <a:gd name="T8" fmla="*/ 0 w 45"/>
                  <a:gd name="T9" fmla="*/ 25 h 33"/>
                  <a:gd name="T10" fmla="*/ 1 w 45"/>
                  <a:gd name="T11" fmla="*/ 17 h 33"/>
                  <a:gd name="T12" fmla="*/ 6 w 45"/>
                  <a:gd name="T13" fmla="*/ 10 h 33"/>
                  <a:gd name="T14" fmla="*/ 12 w 45"/>
                  <a:gd name="T15" fmla="*/ 6 h 33"/>
                  <a:gd name="T16" fmla="*/ 16 w 45"/>
                  <a:gd name="T17" fmla="*/ 0 h 33"/>
                  <a:gd name="T18" fmla="*/ 23 w 45"/>
                  <a:gd name="T19" fmla="*/ 2 h 33"/>
                  <a:gd name="T20" fmla="*/ 31 w 45"/>
                  <a:gd name="T21" fmla="*/ 3 h 33"/>
                  <a:gd name="T22" fmla="*/ 38 w 45"/>
                  <a:gd name="T23" fmla="*/ 4 h 33"/>
                  <a:gd name="T24" fmla="*/ 45 w 45"/>
                  <a:gd name="T25" fmla="*/ 4 h 33"/>
                  <a:gd name="T26" fmla="*/ 42 w 45"/>
                  <a:gd name="T27" fmla="*/ 15 h 33"/>
                  <a:gd name="T28" fmla="*/ 38 w 45"/>
                  <a:gd name="T29" fmla="*/ 24 h 33"/>
                  <a:gd name="T30" fmla="*/ 32 w 45"/>
                  <a:gd name="T31" fmla="*/ 31 h 33"/>
                  <a:gd name="T32" fmla="*/ 22 w 45"/>
                  <a:gd name="T3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" h="33">
                    <a:moveTo>
                      <a:pt x="22" y="33"/>
                    </a:moveTo>
                    <a:lnTo>
                      <a:pt x="16" y="32"/>
                    </a:lnTo>
                    <a:lnTo>
                      <a:pt x="11" y="31"/>
                    </a:lnTo>
                    <a:lnTo>
                      <a:pt x="5" y="29"/>
                    </a:lnTo>
                    <a:lnTo>
                      <a:pt x="0" y="25"/>
                    </a:lnTo>
                    <a:lnTo>
                      <a:pt x="1" y="17"/>
                    </a:lnTo>
                    <a:lnTo>
                      <a:pt x="6" y="10"/>
                    </a:lnTo>
                    <a:lnTo>
                      <a:pt x="12" y="6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31" y="3"/>
                    </a:lnTo>
                    <a:lnTo>
                      <a:pt x="38" y="4"/>
                    </a:lnTo>
                    <a:lnTo>
                      <a:pt x="45" y="4"/>
                    </a:lnTo>
                    <a:lnTo>
                      <a:pt x="42" y="15"/>
                    </a:lnTo>
                    <a:lnTo>
                      <a:pt x="38" y="24"/>
                    </a:lnTo>
                    <a:lnTo>
                      <a:pt x="32" y="31"/>
                    </a:lnTo>
                    <a:lnTo>
                      <a:pt x="22" y="33"/>
                    </a:lnTo>
                    <a:close/>
                  </a:path>
                </a:pathLst>
              </a:custGeom>
              <a:solidFill>
                <a:srgbClr val="3F9E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" name="Freeform 36"/>
              <p:cNvSpPr>
                <a:spLocks/>
              </p:cNvSpPr>
              <p:nvPr/>
            </p:nvSpPr>
            <p:spPr bwMode="auto">
              <a:xfrm>
                <a:off x="3708" y="2696"/>
                <a:ext cx="97" cy="19"/>
              </a:xfrm>
              <a:custGeom>
                <a:avLst/>
                <a:gdLst>
                  <a:gd name="T0" fmla="*/ 188 w 194"/>
                  <a:gd name="T1" fmla="*/ 25 h 37"/>
                  <a:gd name="T2" fmla="*/ 173 w 194"/>
                  <a:gd name="T3" fmla="*/ 17 h 37"/>
                  <a:gd name="T4" fmla="*/ 151 w 194"/>
                  <a:gd name="T5" fmla="*/ 17 h 37"/>
                  <a:gd name="T6" fmla="*/ 130 w 194"/>
                  <a:gd name="T7" fmla="*/ 19 h 37"/>
                  <a:gd name="T8" fmla="*/ 109 w 194"/>
                  <a:gd name="T9" fmla="*/ 20 h 37"/>
                  <a:gd name="T10" fmla="*/ 89 w 194"/>
                  <a:gd name="T11" fmla="*/ 22 h 37"/>
                  <a:gd name="T12" fmla="*/ 68 w 194"/>
                  <a:gd name="T13" fmla="*/ 25 h 37"/>
                  <a:gd name="T14" fmla="*/ 48 w 194"/>
                  <a:gd name="T15" fmla="*/ 29 h 37"/>
                  <a:gd name="T16" fmla="*/ 28 w 194"/>
                  <a:gd name="T17" fmla="*/ 32 h 37"/>
                  <a:gd name="T18" fmla="*/ 7 w 194"/>
                  <a:gd name="T19" fmla="*/ 37 h 37"/>
                  <a:gd name="T20" fmla="*/ 4 w 194"/>
                  <a:gd name="T21" fmla="*/ 36 h 37"/>
                  <a:gd name="T22" fmla="*/ 1 w 194"/>
                  <a:gd name="T23" fmla="*/ 34 h 37"/>
                  <a:gd name="T24" fmla="*/ 0 w 194"/>
                  <a:gd name="T25" fmla="*/ 30 h 37"/>
                  <a:gd name="T26" fmla="*/ 0 w 194"/>
                  <a:gd name="T27" fmla="*/ 25 h 37"/>
                  <a:gd name="T28" fmla="*/ 12 w 194"/>
                  <a:gd name="T29" fmla="*/ 22 h 37"/>
                  <a:gd name="T30" fmla="*/ 23 w 194"/>
                  <a:gd name="T31" fmla="*/ 19 h 37"/>
                  <a:gd name="T32" fmla="*/ 35 w 194"/>
                  <a:gd name="T33" fmla="*/ 16 h 37"/>
                  <a:gd name="T34" fmla="*/ 48 w 194"/>
                  <a:gd name="T35" fmla="*/ 14 h 37"/>
                  <a:gd name="T36" fmla="*/ 59 w 194"/>
                  <a:gd name="T37" fmla="*/ 13 h 37"/>
                  <a:gd name="T38" fmla="*/ 71 w 194"/>
                  <a:gd name="T39" fmla="*/ 12 h 37"/>
                  <a:gd name="T40" fmla="*/ 83 w 194"/>
                  <a:gd name="T41" fmla="*/ 11 h 37"/>
                  <a:gd name="T42" fmla="*/ 95 w 194"/>
                  <a:gd name="T43" fmla="*/ 11 h 37"/>
                  <a:gd name="T44" fmla="*/ 107 w 194"/>
                  <a:gd name="T45" fmla="*/ 9 h 37"/>
                  <a:gd name="T46" fmla="*/ 119 w 194"/>
                  <a:gd name="T47" fmla="*/ 9 h 37"/>
                  <a:gd name="T48" fmla="*/ 132 w 194"/>
                  <a:gd name="T49" fmla="*/ 8 h 37"/>
                  <a:gd name="T50" fmla="*/ 143 w 194"/>
                  <a:gd name="T51" fmla="*/ 7 h 37"/>
                  <a:gd name="T52" fmla="*/ 155 w 194"/>
                  <a:gd name="T53" fmla="*/ 6 h 37"/>
                  <a:gd name="T54" fmla="*/ 166 w 194"/>
                  <a:gd name="T55" fmla="*/ 5 h 37"/>
                  <a:gd name="T56" fmla="*/ 178 w 194"/>
                  <a:gd name="T57" fmla="*/ 2 h 37"/>
                  <a:gd name="T58" fmla="*/ 189 w 194"/>
                  <a:gd name="T59" fmla="*/ 0 h 37"/>
                  <a:gd name="T60" fmla="*/ 192 w 194"/>
                  <a:gd name="T61" fmla="*/ 7 h 37"/>
                  <a:gd name="T62" fmla="*/ 194 w 194"/>
                  <a:gd name="T63" fmla="*/ 14 h 37"/>
                  <a:gd name="T64" fmla="*/ 194 w 194"/>
                  <a:gd name="T65" fmla="*/ 21 h 37"/>
                  <a:gd name="T66" fmla="*/ 188 w 194"/>
                  <a:gd name="T67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4" h="37">
                    <a:moveTo>
                      <a:pt x="188" y="25"/>
                    </a:moveTo>
                    <a:lnTo>
                      <a:pt x="173" y="17"/>
                    </a:lnTo>
                    <a:lnTo>
                      <a:pt x="151" y="17"/>
                    </a:lnTo>
                    <a:lnTo>
                      <a:pt x="130" y="19"/>
                    </a:lnTo>
                    <a:lnTo>
                      <a:pt x="109" y="20"/>
                    </a:lnTo>
                    <a:lnTo>
                      <a:pt x="89" y="22"/>
                    </a:lnTo>
                    <a:lnTo>
                      <a:pt x="68" y="25"/>
                    </a:lnTo>
                    <a:lnTo>
                      <a:pt x="48" y="29"/>
                    </a:lnTo>
                    <a:lnTo>
                      <a:pt x="28" y="32"/>
                    </a:lnTo>
                    <a:lnTo>
                      <a:pt x="7" y="37"/>
                    </a:lnTo>
                    <a:lnTo>
                      <a:pt x="4" y="36"/>
                    </a:lnTo>
                    <a:lnTo>
                      <a:pt x="1" y="34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12" y="22"/>
                    </a:lnTo>
                    <a:lnTo>
                      <a:pt x="23" y="19"/>
                    </a:lnTo>
                    <a:lnTo>
                      <a:pt x="35" y="16"/>
                    </a:lnTo>
                    <a:lnTo>
                      <a:pt x="48" y="14"/>
                    </a:lnTo>
                    <a:lnTo>
                      <a:pt x="59" y="13"/>
                    </a:lnTo>
                    <a:lnTo>
                      <a:pt x="71" y="12"/>
                    </a:lnTo>
                    <a:lnTo>
                      <a:pt x="83" y="11"/>
                    </a:lnTo>
                    <a:lnTo>
                      <a:pt x="95" y="11"/>
                    </a:lnTo>
                    <a:lnTo>
                      <a:pt x="107" y="9"/>
                    </a:lnTo>
                    <a:lnTo>
                      <a:pt x="119" y="9"/>
                    </a:lnTo>
                    <a:lnTo>
                      <a:pt x="132" y="8"/>
                    </a:lnTo>
                    <a:lnTo>
                      <a:pt x="143" y="7"/>
                    </a:lnTo>
                    <a:lnTo>
                      <a:pt x="155" y="6"/>
                    </a:lnTo>
                    <a:lnTo>
                      <a:pt x="166" y="5"/>
                    </a:lnTo>
                    <a:lnTo>
                      <a:pt x="178" y="2"/>
                    </a:lnTo>
                    <a:lnTo>
                      <a:pt x="189" y="0"/>
                    </a:lnTo>
                    <a:lnTo>
                      <a:pt x="192" y="7"/>
                    </a:lnTo>
                    <a:lnTo>
                      <a:pt x="194" y="14"/>
                    </a:lnTo>
                    <a:lnTo>
                      <a:pt x="194" y="21"/>
                    </a:lnTo>
                    <a:lnTo>
                      <a:pt x="188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5" name="Freeform 37"/>
              <p:cNvSpPr>
                <a:spLocks/>
              </p:cNvSpPr>
              <p:nvPr/>
            </p:nvSpPr>
            <p:spPr bwMode="auto">
              <a:xfrm>
                <a:off x="3793" y="2632"/>
                <a:ext cx="10" cy="11"/>
              </a:xfrm>
              <a:custGeom>
                <a:avLst/>
                <a:gdLst>
                  <a:gd name="T0" fmla="*/ 3 w 19"/>
                  <a:gd name="T1" fmla="*/ 20 h 22"/>
                  <a:gd name="T2" fmla="*/ 1 w 19"/>
                  <a:gd name="T3" fmla="*/ 14 h 22"/>
                  <a:gd name="T4" fmla="*/ 0 w 19"/>
                  <a:gd name="T5" fmla="*/ 9 h 22"/>
                  <a:gd name="T6" fmla="*/ 0 w 19"/>
                  <a:gd name="T7" fmla="*/ 5 h 22"/>
                  <a:gd name="T8" fmla="*/ 3 w 19"/>
                  <a:gd name="T9" fmla="*/ 0 h 22"/>
                  <a:gd name="T10" fmla="*/ 10 w 19"/>
                  <a:gd name="T11" fmla="*/ 1 h 22"/>
                  <a:gd name="T12" fmla="*/ 12 w 19"/>
                  <a:gd name="T13" fmla="*/ 6 h 22"/>
                  <a:gd name="T14" fmla="*/ 15 w 19"/>
                  <a:gd name="T15" fmla="*/ 13 h 22"/>
                  <a:gd name="T16" fmla="*/ 19 w 19"/>
                  <a:gd name="T17" fmla="*/ 16 h 22"/>
                  <a:gd name="T18" fmla="*/ 16 w 19"/>
                  <a:gd name="T19" fmla="*/ 20 h 22"/>
                  <a:gd name="T20" fmla="*/ 11 w 19"/>
                  <a:gd name="T21" fmla="*/ 22 h 22"/>
                  <a:gd name="T22" fmla="*/ 7 w 19"/>
                  <a:gd name="T23" fmla="*/ 22 h 22"/>
                  <a:gd name="T24" fmla="*/ 3 w 19"/>
                  <a:gd name="T2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22">
                    <a:moveTo>
                      <a:pt x="3" y="20"/>
                    </a:moveTo>
                    <a:lnTo>
                      <a:pt x="1" y="14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10" y="1"/>
                    </a:lnTo>
                    <a:lnTo>
                      <a:pt x="12" y="6"/>
                    </a:lnTo>
                    <a:lnTo>
                      <a:pt x="15" y="13"/>
                    </a:lnTo>
                    <a:lnTo>
                      <a:pt x="19" y="16"/>
                    </a:lnTo>
                    <a:lnTo>
                      <a:pt x="16" y="20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6" name="Freeform 38"/>
              <p:cNvSpPr>
                <a:spLocks/>
              </p:cNvSpPr>
              <p:nvPr/>
            </p:nvSpPr>
            <p:spPr bwMode="auto">
              <a:xfrm>
                <a:off x="3715" y="2716"/>
                <a:ext cx="88" cy="20"/>
              </a:xfrm>
              <a:custGeom>
                <a:avLst/>
                <a:gdLst>
                  <a:gd name="T0" fmla="*/ 174 w 176"/>
                  <a:gd name="T1" fmla="*/ 18 h 41"/>
                  <a:gd name="T2" fmla="*/ 152 w 176"/>
                  <a:gd name="T3" fmla="*/ 17 h 41"/>
                  <a:gd name="T4" fmla="*/ 129 w 176"/>
                  <a:gd name="T5" fmla="*/ 17 h 41"/>
                  <a:gd name="T6" fmla="*/ 107 w 176"/>
                  <a:gd name="T7" fmla="*/ 19 h 41"/>
                  <a:gd name="T8" fmla="*/ 85 w 176"/>
                  <a:gd name="T9" fmla="*/ 23 h 41"/>
                  <a:gd name="T10" fmla="*/ 63 w 176"/>
                  <a:gd name="T11" fmla="*/ 28 h 41"/>
                  <a:gd name="T12" fmla="*/ 42 w 176"/>
                  <a:gd name="T13" fmla="*/ 33 h 41"/>
                  <a:gd name="T14" fmla="*/ 21 w 176"/>
                  <a:gd name="T15" fmla="*/ 37 h 41"/>
                  <a:gd name="T16" fmla="*/ 1 w 176"/>
                  <a:gd name="T17" fmla="*/ 41 h 41"/>
                  <a:gd name="T18" fmla="*/ 1 w 176"/>
                  <a:gd name="T19" fmla="*/ 37 h 41"/>
                  <a:gd name="T20" fmla="*/ 1 w 176"/>
                  <a:gd name="T21" fmla="*/ 34 h 41"/>
                  <a:gd name="T22" fmla="*/ 0 w 176"/>
                  <a:gd name="T23" fmla="*/ 30 h 41"/>
                  <a:gd name="T24" fmla="*/ 0 w 176"/>
                  <a:gd name="T25" fmla="*/ 27 h 41"/>
                  <a:gd name="T26" fmla="*/ 4 w 176"/>
                  <a:gd name="T27" fmla="*/ 25 h 41"/>
                  <a:gd name="T28" fmla="*/ 8 w 176"/>
                  <a:gd name="T29" fmla="*/ 23 h 41"/>
                  <a:gd name="T30" fmla="*/ 13 w 176"/>
                  <a:gd name="T31" fmla="*/ 22 h 41"/>
                  <a:gd name="T32" fmla="*/ 19 w 176"/>
                  <a:gd name="T33" fmla="*/ 21 h 41"/>
                  <a:gd name="T34" fmla="*/ 24 w 176"/>
                  <a:gd name="T35" fmla="*/ 20 h 41"/>
                  <a:gd name="T36" fmla="*/ 30 w 176"/>
                  <a:gd name="T37" fmla="*/ 20 h 41"/>
                  <a:gd name="T38" fmla="*/ 35 w 176"/>
                  <a:gd name="T39" fmla="*/ 20 h 41"/>
                  <a:gd name="T40" fmla="*/ 40 w 176"/>
                  <a:gd name="T41" fmla="*/ 20 h 41"/>
                  <a:gd name="T42" fmla="*/ 57 w 176"/>
                  <a:gd name="T43" fmla="*/ 17 h 41"/>
                  <a:gd name="T44" fmla="*/ 73 w 176"/>
                  <a:gd name="T45" fmla="*/ 13 h 41"/>
                  <a:gd name="T46" fmla="*/ 89 w 176"/>
                  <a:gd name="T47" fmla="*/ 11 h 41"/>
                  <a:gd name="T48" fmla="*/ 105 w 176"/>
                  <a:gd name="T49" fmla="*/ 7 h 41"/>
                  <a:gd name="T50" fmla="*/ 121 w 176"/>
                  <a:gd name="T51" fmla="*/ 5 h 41"/>
                  <a:gd name="T52" fmla="*/ 138 w 176"/>
                  <a:gd name="T53" fmla="*/ 3 h 41"/>
                  <a:gd name="T54" fmla="*/ 153 w 176"/>
                  <a:gd name="T55" fmla="*/ 2 h 41"/>
                  <a:gd name="T56" fmla="*/ 169 w 176"/>
                  <a:gd name="T57" fmla="*/ 0 h 41"/>
                  <a:gd name="T58" fmla="*/ 172 w 176"/>
                  <a:gd name="T59" fmla="*/ 5 h 41"/>
                  <a:gd name="T60" fmla="*/ 174 w 176"/>
                  <a:gd name="T61" fmla="*/ 9 h 41"/>
                  <a:gd name="T62" fmla="*/ 176 w 176"/>
                  <a:gd name="T63" fmla="*/ 13 h 41"/>
                  <a:gd name="T64" fmla="*/ 174 w 176"/>
                  <a:gd name="T65" fmla="*/ 1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41">
                    <a:moveTo>
                      <a:pt x="174" y="18"/>
                    </a:moveTo>
                    <a:lnTo>
                      <a:pt x="152" y="17"/>
                    </a:lnTo>
                    <a:lnTo>
                      <a:pt x="129" y="17"/>
                    </a:lnTo>
                    <a:lnTo>
                      <a:pt x="107" y="19"/>
                    </a:lnTo>
                    <a:lnTo>
                      <a:pt x="85" y="23"/>
                    </a:lnTo>
                    <a:lnTo>
                      <a:pt x="63" y="28"/>
                    </a:lnTo>
                    <a:lnTo>
                      <a:pt x="42" y="33"/>
                    </a:lnTo>
                    <a:lnTo>
                      <a:pt x="21" y="37"/>
                    </a:lnTo>
                    <a:lnTo>
                      <a:pt x="1" y="41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4" y="25"/>
                    </a:lnTo>
                    <a:lnTo>
                      <a:pt x="8" y="23"/>
                    </a:lnTo>
                    <a:lnTo>
                      <a:pt x="13" y="22"/>
                    </a:lnTo>
                    <a:lnTo>
                      <a:pt x="19" y="21"/>
                    </a:lnTo>
                    <a:lnTo>
                      <a:pt x="24" y="20"/>
                    </a:lnTo>
                    <a:lnTo>
                      <a:pt x="30" y="20"/>
                    </a:lnTo>
                    <a:lnTo>
                      <a:pt x="35" y="20"/>
                    </a:lnTo>
                    <a:lnTo>
                      <a:pt x="40" y="20"/>
                    </a:lnTo>
                    <a:lnTo>
                      <a:pt x="57" y="17"/>
                    </a:lnTo>
                    <a:lnTo>
                      <a:pt x="73" y="13"/>
                    </a:lnTo>
                    <a:lnTo>
                      <a:pt x="89" y="11"/>
                    </a:lnTo>
                    <a:lnTo>
                      <a:pt x="105" y="7"/>
                    </a:lnTo>
                    <a:lnTo>
                      <a:pt x="121" y="5"/>
                    </a:lnTo>
                    <a:lnTo>
                      <a:pt x="138" y="3"/>
                    </a:lnTo>
                    <a:lnTo>
                      <a:pt x="153" y="2"/>
                    </a:lnTo>
                    <a:lnTo>
                      <a:pt x="169" y="0"/>
                    </a:lnTo>
                    <a:lnTo>
                      <a:pt x="172" y="5"/>
                    </a:lnTo>
                    <a:lnTo>
                      <a:pt x="174" y="9"/>
                    </a:lnTo>
                    <a:lnTo>
                      <a:pt x="176" y="13"/>
                    </a:lnTo>
                    <a:lnTo>
                      <a:pt x="17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7" name="Freeform 39"/>
              <p:cNvSpPr>
                <a:spLocks/>
              </p:cNvSpPr>
              <p:nvPr/>
            </p:nvSpPr>
            <p:spPr bwMode="auto">
              <a:xfrm>
                <a:off x="3782" y="2945"/>
                <a:ext cx="22" cy="15"/>
              </a:xfrm>
              <a:custGeom>
                <a:avLst/>
                <a:gdLst>
                  <a:gd name="T0" fmla="*/ 16 w 43"/>
                  <a:gd name="T1" fmla="*/ 30 h 30"/>
                  <a:gd name="T2" fmla="*/ 11 w 43"/>
                  <a:gd name="T3" fmla="*/ 28 h 30"/>
                  <a:gd name="T4" fmla="*/ 8 w 43"/>
                  <a:gd name="T5" fmla="*/ 27 h 30"/>
                  <a:gd name="T6" fmla="*/ 3 w 43"/>
                  <a:gd name="T7" fmla="*/ 27 h 30"/>
                  <a:gd name="T8" fmla="*/ 0 w 43"/>
                  <a:gd name="T9" fmla="*/ 27 h 30"/>
                  <a:gd name="T10" fmla="*/ 2 w 43"/>
                  <a:gd name="T11" fmla="*/ 18 h 30"/>
                  <a:gd name="T12" fmla="*/ 9 w 43"/>
                  <a:gd name="T13" fmla="*/ 10 h 30"/>
                  <a:gd name="T14" fmla="*/ 16 w 43"/>
                  <a:gd name="T15" fmla="*/ 4 h 30"/>
                  <a:gd name="T16" fmla="*/ 24 w 43"/>
                  <a:gd name="T17" fmla="*/ 0 h 30"/>
                  <a:gd name="T18" fmla="*/ 30 w 43"/>
                  <a:gd name="T19" fmla="*/ 0 h 30"/>
                  <a:gd name="T20" fmla="*/ 18 w 43"/>
                  <a:gd name="T21" fmla="*/ 7 h 30"/>
                  <a:gd name="T22" fmla="*/ 21 w 43"/>
                  <a:gd name="T23" fmla="*/ 10 h 30"/>
                  <a:gd name="T24" fmla="*/ 25 w 43"/>
                  <a:gd name="T25" fmla="*/ 12 h 30"/>
                  <a:gd name="T26" fmla="*/ 31 w 43"/>
                  <a:gd name="T27" fmla="*/ 13 h 30"/>
                  <a:gd name="T28" fmla="*/ 36 w 43"/>
                  <a:gd name="T29" fmla="*/ 15 h 30"/>
                  <a:gd name="T30" fmla="*/ 40 w 43"/>
                  <a:gd name="T31" fmla="*/ 15 h 30"/>
                  <a:gd name="T32" fmla="*/ 43 w 43"/>
                  <a:gd name="T33" fmla="*/ 17 h 30"/>
                  <a:gd name="T34" fmla="*/ 40 w 43"/>
                  <a:gd name="T35" fmla="*/ 19 h 30"/>
                  <a:gd name="T36" fmla="*/ 34 w 43"/>
                  <a:gd name="T37" fmla="*/ 24 h 30"/>
                  <a:gd name="T38" fmla="*/ 16 w 43"/>
                  <a:gd name="T3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3" h="30">
                    <a:moveTo>
                      <a:pt x="16" y="30"/>
                    </a:moveTo>
                    <a:lnTo>
                      <a:pt x="11" y="28"/>
                    </a:lnTo>
                    <a:lnTo>
                      <a:pt x="8" y="27"/>
                    </a:lnTo>
                    <a:lnTo>
                      <a:pt x="3" y="27"/>
                    </a:lnTo>
                    <a:lnTo>
                      <a:pt x="0" y="27"/>
                    </a:lnTo>
                    <a:lnTo>
                      <a:pt x="2" y="18"/>
                    </a:lnTo>
                    <a:lnTo>
                      <a:pt x="9" y="10"/>
                    </a:lnTo>
                    <a:lnTo>
                      <a:pt x="16" y="4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18" y="7"/>
                    </a:lnTo>
                    <a:lnTo>
                      <a:pt x="21" y="10"/>
                    </a:lnTo>
                    <a:lnTo>
                      <a:pt x="25" y="12"/>
                    </a:lnTo>
                    <a:lnTo>
                      <a:pt x="31" y="13"/>
                    </a:lnTo>
                    <a:lnTo>
                      <a:pt x="36" y="15"/>
                    </a:lnTo>
                    <a:lnTo>
                      <a:pt x="40" y="15"/>
                    </a:lnTo>
                    <a:lnTo>
                      <a:pt x="43" y="17"/>
                    </a:lnTo>
                    <a:lnTo>
                      <a:pt x="40" y="19"/>
                    </a:lnTo>
                    <a:lnTo>
                      <a:pt x="34" y="24"/>
                    </a:lnTo>
                    <a:lnTo>
                      <a:pt x="16" y="30"/>
                    </a:lnTo>
                    <a:close/>
                  </a:path>
                </a:pathLst>
              </a:custGeom>
              <a:solidFill>
                <a:srgbClr val="3F9E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8" name="Freeform 40"/>
              <p:cNvSpPr>
                <a:spLocks/>
              </p:cNvSpPr>
              <p:nvPr/>
            </p:nvSpPr>
            <p:spPr bwMode="auto">
              <a:xfrm>
                <a:off x="3760" y="2637"/>
                <a:ext cx="14" cy="11"/>
              </a:xfrm>
              <a:custGeom>
                <a:avLst/>
                <a:gdLst>
                  <a:gd name="T0" fmla="*/ 5 w 29"/>
                  <a:gd name="T1" fmla="*/ 16 h 23"/>
                  <a:gd name="T2" fmla="*/ 3 w 29"/>
                  <a:gd name="T3" fmla="*/ 12 h 23"/>
                  <a:gd name="T4" fmla="*/ 1 w 29"/>
                  <a:gd name="T5" fmla="*/ 10 h 23"/>
                  <a:gd name="T6" fmla="*/ 0 w 29"/>
                  <a:gd name="T7" fmla="*/ 9 h 23"/>
                  <a:gd name="T8" fmla="*/ 0 w 29"/>
                  <a:gd name="T9" fmla="*/ 5 h 23"/>
                  <a:gd name="T10" fmla="*/ 9 w 29"/>
                  <a:gd name="T11" fmla="*/ 0 h 23"/>
                  <a:gd name="T12" fmla="*/ 16 w 29"/>
                  <a:gd name="T13" fmla="*/ 3 h 23"/>
                  <a:gd name="T14" fmla="*/ 22 w 29"/>
                  <a:gd name="T15" fmla="*/ 11 h 23"/>
                  <a:gd name="T16" fmla="*/ 29 w 29"/>
                  <a:gd name="T17" fmla="*/ 16 h 23"/>
                  <a:gd name="T18" fmla="*/ 24 w 29"/>
                  <a:gd name="T19" fmla="*/ 23 h 23"/>
                  <a:gd name="T20" fmla="*/ 18 w 29"/>
                  <a:gd name="T21" fmla="*/ 23 h 23"/>
                  <a:gd name="T22" fmla="*/ 11 w 29"/>
                  <a:gd name="T23" fmla="*/ 20 h 23"/>
                  <a:gd name="T24" fmla="*/ 5 w 29"/>
                  <a:gd name="T25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23">
                    <a:moveTo>
                      <a:pt x="5" y="16"/>
                    </a:moveTo>
                    <a:lnTo>
                      <a:pt x="3" y="12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9" y="0"/>
                    </a:lnTo>
                    <a:lnTo>
                      <a:pt x="16" y="3"/>
                    </a:lnTo>
                    <a:lnTo>
                      <a:pt x="22" y="11"/>
                    </a:lnTo>
                    <a:lnTo>
                      <a:pt x="29" y="16"/>
                    </a:lnTo>
                    <a:lnTo>
                      <a:pt x="24" y="23"/>
                    </a:lnTo>
                    <a:lnTo>
                      <a:pt x="18" y="23"/>
                    </a:lnTo>
                    <a:lnTo>
                      <a:pt x="11" y="20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" name="Freeform 41"/>
              <p:cNvSpPr>
                <a:spLocks/>
              </p:cNvSpPr>
              <p:nvPr/>
            </p:nvSpPr>
            <p:spPr bwMode="auto">
              <a:xfrm>
                <a:off x="3671" y="2997"/>
                <a:ext cx="102" cy="29"/>
              </a:xfrm>
              <a:custGeom>
                <a:avLst/>
                <a:gdLst>
                  <a:gd name="T0" fmla="*/ 19 w 204"/>
                  <a:gd name="T1" fmla="*/ 59 h 59"/>
                  <a:gd name="T2" fmla="*/ 13 w 204"/>
                  <a:gd name="T3" fmla="*/ 57 h 59"/>
                  <a:gd name="T4" fmla="*/ 7 w 204"/>
                  <a:gd name="T5" fmla="*/ 54 h 59"/>
                  <a:gd name="T6" fmla="*/ 3 w 204"/>
                  <a:gd name="T7" fmla="*/ 50 h 59"/>
                  <a:gd name="T8" fmla="*/ 0 w 204"/>
                  <a:gd name="T9" fmla="*/ 44 h 59"/>
                  <a:gd name="T10" fmla="*/ 4 w 204"/>
                  <a:gd name="T11" fmla="*/ 37 h 59"/>
                  <a:gd name="T12" fmla="*/ 10 w 204"/>
                  <a:gd name="T13" fmla="*/ 31 h 59"/>
                  <a:gd name="T14" fmla="*/ 15 w 204"/>
                  <a:gd name="T15" fmla="*/ 26 h 59"/>
                  <a:gd name="T16" fmla="*/ 21 w 204"/>
                  <a:gd name="T17" fmla="*/ 21 h 59"/>
                  <a:gd name="T18" fmla="*/ 28 w 204"/>
                  <a:gd name="T19" fmla="*/ 16 h 59"/>
                  <a:gd name="T20" fmla="*/ 34 w 204"/>
                  <a:gd name="T21" fmla="*/ 12 h 59"/>
                  <a:gd name="T22" fmla="*/ 40 w 204"/>
                  <a:gd name="T23" fmla="*/ 6 h 59"/>
                  <a:gd name="T24" fmla="*/ 45 w 204"/>
                  <a:gd name="T25" fmla="*/ 0 h 59"/>
                  <a:gd name="T26" fmla="*/ 53 w 204"/>
                  <a:gd name="T27" fmla="*/ 5 h 59"/>
                  <a:gd name="T28" fmla="*/ 202 w 204"/>
                  <a:gd name="T29" fmla="*/ 5 h 59"/>
                  <a:gd name="T30" fmla="*/ 204 w 204"/>
                  <a:gd name="T31" fmla="*/ 16 h 59"/>
                  <a:gd name="T32" fmla="*/ 202 w 204"/>
                  <a:gd name="T33" fmla="*/ 29 h 59"/>
                  <a:gd name="T34" fmla="*/ 199 w 204"/>
                  <a:gd name="T35" fmla="*/ 43 h 59"/>
                  <a:gd name="T36" fmla="*/ 195 w 204"/>
                  <a:gd name="T37" fmla="*/ 57 h 59"/>
                  <a:gd name="T38" fmla="*/ 19 w 204"/>
                  <a:gd name="T3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4" h="59">
                    <a:moveTo>
                      <a:pt x="19" y="59"/>
                    </a:moveTo>
                    <a:lnTo>
                      <a:pt x="13" y="57"/>
                    </a:lnTo>
                    <a:lnTo>
                      <a:pt x="7" y="54"/>
                    </a:lnTo>
                    <a:lnTo>
                      <a:pt x="3" y="50"/>
                    </a:lnTo>
                    <a:lnTo>
                      <a:pt x="0" y="44"/>
                    </a:lnTo>
                    <a:lnTo>
                      <a:pt x="4" y="37"/>
                    </a:lnTo>
                    <a:lnTo>
                      <a:pt x="10" y="31"/>
                    </a:lnTo>
                    <a:lnTo>
                      <a:pt x="15" y="26"/>
                    </a:lnTo>
                    <a:lnTo>
                      <a:pt x="21" y="21"/>
                    </a:lnTo>
                    <a:lnTo>
                      <a:pt x="28" y="16"/>
                    </a:lnTo>
                    <a:lnTo>
                      <a:pt x="34" y="12"/>
                    </a:lnTo>
                    <a:lnTo>
                      <a:pt x="40" y="6"/>
                    </a:lnTo>
                    <a:lnTo>
                      <a:pt x="45" y="0"/>
                    </a:lnTo>
                    <a:lnTo>
                      <a:pt x="53" y="5"/>
                    </a:lnTo>
                    <a:lnTo>
                      <a:pt x="202" y="5"/>
                    </a:lnTo>
                    <a:lnTo>
                      <a:pt x="204" y="16"/>
                    </a:lnTo>
                    <a:lnTo>
                      <a:pt x="202" y="29"/>
                    </a:lnTo>
                    <a:lnTo>
                      <a:pt x="199" y="43"/>
                    </a:lnTo>
                    <a:lnTo>
                      <a:pt x="195" y="57"/>
                    </a:lnTo>
                    <a:lnTo>
                      <a:pt x="19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0" name="Freeform 42"/>
              <p:cNvSpPr>
                <a:spLocks/>
              </p:cNvSpPr>
              <p:nvPr/>
            </p:nvSpPr>
            <p:spPr bwMode="auto">
              <a:xfrm>
                <a:off x="3683" y="3006"/>
                <a:ext cx="78" cy="12"/>
              </a:xfrm>
              <a:custGeom>
                <a:avLst/>
                <a:gdLst>
                  <a:gd name="T0" fmla="*/ 131 w 155"/>
                  <a:gd name="T1" fmla="*/ 25 h 25"/>
                  <a:gd name="T2" fmla="*/ 114 w 155"/>
                  <a:gd name="T3" fmla="*/ 24 h 25"/>
                  <a:gd name="T4" fmla="*/ 98 w 155"/>
                  <a:gd name="T5" fmla="*/ 23 h 25"/>
                  <a:gd name="T6" fmla="*/ 82 w 155"/>
                  <a:gd name="T7" fmla="*/ 23 h 25"/>
                  <a:gd name="T8" fmla="*/ 65 w 155"/>
                  <a:gd name="T9" fmla="*/ 23 h 25"/>
                  <a:gd name="T10" fmla="*/ 49 w 155"/>
                  <a:gd name="T11" fmla="*/ 23 h 25"/>
                  <a:gd name="T12" fmla="*/ 33 w 155"/>
                  <a:gd name="T13" fmla="*/ 23 h 25"/>
                  <a:gd name="T14" fmla="*/ 16 w 155"/>
                  <a:gd name="T15" fmla="*/ 22 h 25"/>
                  <a:gd name="T16" fmla="*/ 0 w 155"/>
                  <a:gd name="T17" fmla="*/ 20 h 25"/>
                  <a:gd name="T18" fmla="*/ 6 w 155"/>
                  <a:gd name="T19" fmla="*/ 13 h 25"/>
                  <a:gd name="T20" fmla="*/ 11 w 155"/>
                  <a:gd name="T21" fmla="*/ 7 h 25"/>
                  <a:gd name="T22" fmla="*/ 18 w 155"/>
                  <a:gd name="T23" fmla="*/ 3 h 25"/>
                  <a:gd name="T24" fmla="*/ 27 w 155"/>
                  <a:gd name="T25" fmla="*/ 4 h 25"/>
                  <a:gd name="T26" fmla="*/ 27 w 155"/>
                  <a:gd name="T27" fmla="*/ 7 h 25"/>
                  <a:gd name="T28" fmla="*/ 44 w 155"/>
                  <a:gd name="T29" fmla="*/ 2 h 25"/>
                  <a:gd name="T30" fmla="*/ 60 w 155"/>
                  <a:gd name="T31" fmla="*/ 1 h 25"/>
                  <a:gd name="T32" fmla="*/ 76 w 155"/>
                  <a:gd name="T33" fmla="*/ 0 h 25"/>
                  <a:gd name="T34" fmla="*/ 91 w 155"/>
                  <a:gd name="T35" fmla="*/ 0 h 25"/>
                  <a:gd name="T36" fmla="*/ 107 w 155"/>
                  <a:gd name="T37" fmla="*/ 1 h 25"/>
                  <a:gd name="T38" fmla="*/ 122 w 155"/>
                  <a:gd name="T39" fmla="*/ 2 h 25"/>
                  <a:gd name="T40" fmla="*/ 138 w 155"/>
                  <a:gd name="T41" fmla="*/ 2 h 25"/>
                  <a:gd name="T42" fmla="*/ 155 w 155"/>
                  <a:gd name="T43" fmla="*/ 2 h 25"/>
                  <a:gd name="T44" fmla="*/ 154 w 155"/>
                  <a:gd name="T45" fmla="*/ 12 h 25"/>
                  <a:gd name="T46" fmla="*/ 148 w 155"/>
                  <a:gd name="T47" fmla="*/ 19 h 25"/>
                  <a:gd name="T48" fmla="*/ 140 w 155"/>
                  <a:gd name="T49" fmla="*/ 24 h 25"/>
                  <a:gd name="T50" fmla="*/ 131 w 155"/>
                  <a:gd name="T5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5" h="25">
                    <a:moveTo>
                      <a:pt x="131" y="25"/>
                    </a:moveTo>
                    <a:lnTo>
                      <a:pt x="114" y="24"/>
                    </a:lnTo>
                    <a:lnTo>
                      <a:pt x="98" y="23"/>
                    </a:lnTo>
                    <a:lnTo>
                      <a:pt x="82" y="23"/>
                    </a:lnTo>
                    <a:lnTo>
                      <a:pt x="65" y="23"/>
                    </a:lnTo>
                    <a:lnTo>
                      <a:pt x="49" y="23"/>
                    </a:lnTo>
                    <a:lnTo>
                      <a:pt x="33" y="23"/>
                    </a:lnTo>
                    <a:lnTo>
                      <a:pt x="16" y="22"/>
                    </a:lnTo>
                    <a:lnTo>
                      <a:pt x="0" y="20"/>
                    </a:lnTo>
                    <a:lnTo>
                      <a:pt x="6" y="13"/>
                    </a:lnTo>
                    <a:lnTo>
                      <a:pt x="11" y="7"/>
                    </a:lnTo>
                    <a:lnTo>
                      <a:pt x="18" y="3"/>
                    </a:lnTo>
                    <a:lnTo>
                      <a:pt x="27" y="4"/>
                    </a:lnTo>
                    <a:lnTo>
                      <a:pt x="27" y="7"/>
                    </a:lnTo>
                    <a:lnTo>
                      <a:pt x="44" y="2"/>
                    </a:lnTo>
                    <a:lnTo>
                      <a:pt x="60" y="1"/>
                    </a:lnTo>
                    <a:lnTo>
                      <a:pt x="76" y="0"/>
                    </a:lnTo>
                    <a:lnTo>
                      <a:pt x="91" y="0"/>
                    </a:lnTo>
                    <a:lnTo>
                      <a:pt x="107" y="1"/>
                    </a:lnTo>
                    <a:lnTo>
                      <a:pt x="122" y="2"/>
                    </a:lnTo>
                    <a:lnTo>
                      <a:pt x="138" y="2"/>
                    </a:lnTo>
                    <a:lnTo>
                      <a:pt x="155" y="2"/>
                    </a:lnTo>
                    <a:lnTo>
                      <a:pt x="154" y="12"/>
                    </a:lnTo>
                    <a:lnTo>
                      <a:pt x="148" y="19"/>
                    </a:lnTo>
                    <a:lnTo>
                      <a:pt x="140" y="24"/>
                    </a:lnTo>
                    <a:lnTo>
                      <a:pt x="131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1" name="Freeform 43"/>
              <p:cNvSpPr>
                <a:spLocks/>
              </p:cNvSpPr>
              <p:nvPr/>
            </p:nvSpPr>
            <p:spPr bwMode="auto">
              <a:xfrm>
                <a:off x="3710" y="2793"/>
                <a:ext cx="51" cy="51"/>
              </a:xfrm>
              <a:custGeom>
                <a:avLst/>
                <a:gdLst>
                  <a:gd name="T0" fmla="*/ 77 w 100"/>
                  <a:gd name="T1" fmla="*/ 96 h 102"/>
                  <a:gd name="T2" fmla="*/ 68 w 100"/>
                  <a:gd name="T3" fmla="*/ 100 h 102"/>
                  <a:gd name="T4" fmla="*/ 59 w 100"/>
                  <a:gd name="T5" fmla="*/ 101 h 102"/>
                  <a:gd name="T6" fmla="*/ 49 w 100"/>
                  <a:gd name="T7" fmla="*/ 102 h 102"/>
                  <a:gd name="T8" fmla="*/ 40 w 100"/>
                  <a:gd name="T9" fmla="*/ 101 h 102"/>
                  <a:gd name="T10" fmla="*/ 31 w 100"/>
                  <a:gd name="T11" fmla="*/ 100 h 102"/>
                  <a:gd name="T12" fmla="*/ 23 w 100"/>
                  <a:gd name="T13" fmla="*/ 96 h 102"/>
                  <a:gd name="T14" fmla="*/ 15 w 100"/>
                  <a:gd name="T15" fmla="*/ 92 h 102"/>
                  <a:gd name="T16" fmla="*/ 7 w 100"/>
                  <a:gd name="T17" fmla="*/ 85 h 102"/>
                  <a:gd name="T18" fmla="*/ 1 w 100"/>
                  <a:gd name="T19" fmla="*/ 77 h 102"/>
                  <a:gd name="T20" fmla="*/ 0 w 100"/>
                  <a:gd name="T21" fmla="*/ 68 h 102"/>
                  <a:gd name="T22" fmla="*/ 1 w 100"/>
                  <a:gd name="T23" fmla="*/ 56 h 102"/>
                  <a:gd name="T24" fmla="*/ 2 w 100"/>
                  <a:gd name="T25" fmla="*/ 47 h 102"/>
                  <a:gd name="T26" fmla="*/ 7 w 100"/>
                  <a:gd name="T27" fmla="*/ 39 h 102"/>
                  <a:gd name="T28" fmla="*/ 11 w 100"/>
                  <a:gd name="T29" fmla="*/ 31 h 102"/>
                  <a:gd name="T30" fmla="*/ 17 w 100"/>
                  <a:gd name="T31" fmla="*/ 24 h 102"/>
                  <a:gd name="T32" fmla="*/ 24 w 100"/>
                  <a:gd name="T33" fmla="*/ 18 h 102"/>
                  <a:gd name="T34" fmla="*/ 31 w 100"/>
                  <a:gd name="T35" fmla="*/ 13 h 102"/>
                  <a:gd name="T36" fmla="*/ 38 w 100"/>
                  <a:gd name="T37" fmla="*/ 9 h 102"/>
                  <a:gd name="T38" fmla="*/ 46 w 100"/>
                  <a:gd name="T39" fmla="*/ 4 h 102"/>
                  <a:gd name="T40" fmla="*/ 54 w 100"/>
                  <a:gd name="T41" fmla="*/ 0 h 102"/>
                  <a:gd name="T42" fmla="*/ 61 w 100"/>
                  <a:gd name="T43" fmla="*/ 0 h 102"/>
                  <a:gd name="T44" fmla="*/ 68 w 100"/>
                  <a:gd name="T45" fmla="*/ 1 h 102"/>
                  <a:gd name="T46" fmla="*/ 75 w 100"/>
                  <a:gd name="T47" fmla="*/ 2 h 102"/>
                  <a:gd name="T48" fmla="*/ 82 w 100"/>
                  <a:gd name="T49" fmla="*/ 4 h 102"/>
                  <a:gd name="T50" fmla="*/ 87 w 100"/>
                  <a:gd name="T51" fmla="*/ 8 h 102"/>
                  <a:gd name="T52" fmla="*/ 92 w 100"/>
                  <a:gd name="T53" fmla="*/ 12 h 102"/>
                  <a:gd name="T54" fmla="*/ 97 w 100"/>
                  <a:gd name="T55" fmla="*/ 18 h 102"/>
                  <a:gd name="T56" fmla="*/ 99 w 100"/>
                  <a:gd name="T57" fmla="*/ 24 h 102"/>
                  <a:gd name="T58" fmla="*/ 100 w 100"/>
                  <a:gd name="T59" fmla="*/ 45 h 102"/>
                  <a:gd name="T60" fmla="*/ 96 w 100"/>
                  <a:gd name="T61" fmla="*/ 64 h 102"/>
                  <a:gd name="T62" fmla="*/ 87 w 100"/>
                  <a:gd name="T63" fmla="*/ 81 h 102"/>
                  <a:gd name="T64" fmla="*/ 77 w 100"/>
                  <a:gd name="T65" fmla="*/ 96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0" h="102">
                    <a:moveTo>
                      <a:pt x="77" y="96"/>
                    </a:moveTo>
                    <a:lnTo>
                      <a:pt x="68" y="100"/>
                    </a:lnTo>
                    <a:lnTo>
                      <a:pt x="59" y="101"/>
                    </a:lnTo>
                    <a:lnTo>
                      <a:pt x="49" y="102"/>
                    </a:lnTo>
                    <a:lnTo>
                      <a:pt x="40" y="101"/>
                    </a:lnTo>
                    <a:lnTo>
                      <a:pt x="31" y="100"/>
                    </a:lnTo>
                    <a:lnTo>
                      <a:pt x="23" y="96"/>
                    </a:lnTo>
                    <a:lnTo>
                      <a:pt x="15" y="92"/>
                    </a:lnTo>
                    <a:lnTo>
                      <a:pt x="7" y="85"/>
                    </a:lnTo>
                    <a:lnTo>
                      <a:pt x="1" y="77"/>
                    </a:lnTo>
                    <a:lnTo>
                      <a:pt x="0" y="68"/>
                    </a:lnTo>
                    <a:lnTo>
                      <a:pt x="1" y="56"/>
                    </a:lnTo>
                    <a:lnTo>
                      <a:pt x="2" y="47"/>
                    </a:lnTo>
                    <a:lnTo>
                      <a:pt x="7" y="39"/>
                    </a:lnTo>
                    <a:lnTo>
                      <a:pt x="11" y="31"/>
                    </a:lnTo>
                    <a:lnTo>
                      <a:pt x="17" y="24"/>
                    </a:lnTo>
                    <a:lnTo>
                      <a:pt x="24" y="18"/>
                    </a:lnTo>
                    <a:lnTo>
                      <a:pt x="31" y="13"/>
                    </a:lnTo>
                    <a:lnTo>
                      <a:pt x="38" y="9"/>
                    </a:lnTo>
                    <a:lnTo>
                      <a:pt x="46" y="4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1"/>
                    </a:lnTo>
                    <a:lnTo>
                      <a:pt x="75" y="2"/>
                    </a:lnTo>
                    <a:lnTo>
                      <a:pt x="82" y="4"/>
                    </a:lnTo>
                    <a:lnTo>
                      <a:pt x="87" y="8"/>
                    </a:lnTo>
                    <a:lnTo>
                      <a:pt x="92" y="12"/>
                    </a:lnTo>
                    <a:lnTo>
                      <a:pt x="97" y="18"/>
                    </a:lnTo>
                    <a:lnTo>
                      <a:pt x="99" y="24"/>
                    </a:lnTo>
                    <a:lnTo>
                      <a:pt x="100" y="45"/>
                    </a:lnTo>
                    <a:lnTo>
                      <a:pt x="96" y="64"/>
                    </a:lnTo>
                    <a:lnTo>
                      <a:pt x="87" y="81"/>
                    </a:lnTo>
                    <a:lnTo>
                      <a:pt x="77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2" name="Freeform 44"/>
              <p:cNvSpPr>
                <a:spLocks/>
              </p:cNvSpPr>
              <p:nvPr/>
            </p:nvSpPr>
            <p:spPr bwMode="auto">
              <a:xfrm>
                <a:off x="3705" y="2937"/>
                <a:ext cx="53" cy="39"/>
              </a:xfrm>
              <a:custGeom>
                <a:avLst/>
                <a:gdLst>
                  <a:gd name="T0" fmla="*/ 78 w 106"/>
                  <a:gd name="T1" fmla="*/ 76 h 78"/>
                  <a:gd name="T2" fmla="*/ 68 w 106"/>
                  <a:gd name="T3" fmla="*/ 77 h 78"/>
                  <a:gd name="T4" fmla="*/ 58 w 106"/>
                  <a:gd name="T5" fmla="*/ 78 h 78"/>
                  <a:gd name="T6" fmla="*/ 49 w 106"/>
                  <a:gd name="T7" fmla="*/ 78 h 78"/>
                  <a:gd name="T8" fmla="*/ 40 w 106"/>
                  <a:gd name="T9" fmla="*/ 77 h 78"/>
                  <a:gd name="T10" fmla="*/ 30 w 106"/>
                  <a:gd name="T11" fmla="*/ 76 h 78"/>
                  <a:gd name="T12" fmla="*/ 21 w 106"/>
                  <a:gd name="T13" fmla="*/ 72 h 78"/>
                  <a:gd name="T14" fmla="*/ 13 w 106"/>
                  <a:gd name="T15" fmla="*/ 68 h 78"/>
                  <a:gd name="T16" fmla="*/ 5 w 106"/>
                  <a:gd name="T17" fmla="*/ 62 h 78"/>
                  <a:gd name="T18" fmla="*/ 2 w 106"/>
                  <a:gd name="T19" fmla="*/ 56 h 78"/>
                  <a:gd name="T20" fmla="*/ 0 w 106"/>
                  <a:gd name="T21" fmla="*/ 50 h 78"/>
                  <a:gd name="T22" fmla="*/ 0 w 106"/>
                  <a:gd name="T23" fmla="*/ 43 h 78"/>
                  <a:gd name="T24" fmla="*/ 0 w 106"/>
                  <a:gd name="T25" fmla="*/ 35 h 78"/>
                  <a:gd name="T26" fmla="*/ 10 w 106"/>
                  <a:gd name="T27" fmla="*/ 27 h 78"/>
                  <a:gd name="T28" fmla="*/ 19 w 106"/>
                  <a:gd name="T29" fmla="*/ 19 h 78"/>
                  <a:gd name="T30" fmla="*/ 29 w 106"/>
                  <a:gd name="T31" fmla="*/ 12 h 78"/>
                  <a:gd name="T32" fmla="*/ 41 w 106"/>
                  <a:gd name="T33" fmla="*/ 7 h 78"/>
                  <a:gd name="T34" fmla="*/ 53 w 106"/>
                  <a:gd name="T35" fmla="*/ 2 h 78"/>
                  <a:gd name="T36" fmla="*/ 65 w 106"/>
                  <a:gd name="T37" fmla="*/ 0 h 78"/>
                  <a:gd name="T38" fmla="*/ 78 w 106"/>
                  <a:gd name="T39" fmla="*/ 1 h 78"/>
                  <a:gd name="T40" fmla="*/ 90 w 106"/>
                  <a:gd name="T41" fmla="*/ 3 h 78"/>
                  <a:gd name="T42" fmla="*/ 94 w 106"/>
                  <a:gd name="T43" fmla="*/ 11 h 78"/>
                  <a:gd name="T44" fmla="*/ 98 w 106"/>
                  <a:gd name="T45" fmla="*/ 15 h 78"/>
                  <a:gd name="T46" fmla="*/ 103 w 106"/>
                  <a:gd name="T47" fmla="*/ 19 h 78"/>
                  <a:gd name="T48" fmla="*/ 106 w 106"/>
                  <a:gd name="T49" fmla="*/ 26 h 78"/>
                  <a:gd name="T50" fmla="*/ 102 w 106"/>
                  <a:gd name="T51" fmla="*/ 40 h 78"/>
                  <a:gd name="T52" fmla="*/ 96 w 106"/>
                  <a:gd name="T53" fmla="*/ 54 h 78"/>
                  <a:gd name="T54" fmla="*/ 88 w 106"/>
                  <a:gd name="T55" fmla="*/ 66 h 78"/>
                  <a:gd name="T56" fmla="*/ 78 w 106"/>
                  <a:gd name="T57" fmla="*/ 7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6" h="78">
                    <a:moveTo>
                      <a:pt x="78" y="76"/>
                    </a:moveTo>
                    <a:lnTo>
                      <a:pt x="68" y="77"/>
                    </a:lnTo>
                    <a:lnTo>
                      <a:pt x="58" y="78"/>
                    </a:lnTo>
                    <a:lnTo>
                      <a:pt x="49" y="78"/>
                    </a:lnTo>
                    <a:lnTo>
                      <a:pt x="40" y="77"/>
                    </a:lnTo>
                    <a:lnTo>
                      <a:pt x="30" y="76"/>
                    </a:lnTo>
                    <a:lnTo>
                      <a:pt x="21" y="72"/>
                    </a:lnTo>
                    <a:lnTo>
                      <a:pt x="13" y="68"/>
                    </a:lnTo>
                    <a:lnTo>
                      <a:pt x="5" y="62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10" y="27"/>
                    </a:lnTo>
                    <a:lnTo>
                      <a:pt x="19" y="19"/>
                    </a:lnTo>
                    <a:lnTo>
                      <a:pt x="29" y="12"/>
                    </a:lnTo>
                    <a:lnTo>
                      <a:pt x="41" y="7"/>
                    </a:lnTo>
                    <a:lnTo>
                      <a:pt x="53" y="2"/>
                    </a:lnTo>
                    <a:lnTo>
                      <a:pt x="65" y="0"/>
                    </a:lnTo>
                    <a:lnTo>
                      <a:pt x="78" y="1"/>
                    </a:lnTo>
                    <a:lnTo>
                      <a:pt x="90" y="3"/>
                    </a:lnTo>
                    <a:lnTo>
                      <a:pt x="94" y="11"/>
                    </a:lnTo>
                    <a:lnTo>
                      <a:pt x="98" y="15"/>
                    </a:lnTo>
                    <a:lnTo>
                      <a:pt x="103" y="19"/>
                    </a:lnTo>
                    <a:lnTo>
                      <a:pt x="106" y="26"/>
                    </a:lnTo>
                    <a:lnTo>
                      <a:pt x="102" y="40"/>
                    </a:lnTo>
                    <a:lnTo>
                      <a:pt x="96" y="54"/>
                    </a:lnTo>
                    <a:lnTo>
                      <a:pt x="88" y="66"/>
                    </a:lnTo>
                    <a:lnTo>
                      <a:pt x="78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3" name="Freeform 45"/>
              <p:cNvSpPr>
                <a:spLocks/>
              </p:cNvSpPr>
              <p:nvPr/>
            </p:nvSpPr>
            <p:spPr bwMode="auto">
              <a:xfrm>
                <a:off x="3720" y="2803"/>
                <a:ext cx="34" cy="34"/>
              </a:xfrm>
              <a:custGeom>
                <a:avLst/>
                <a:gdLst>
                  <a:gd name="T0" fmla="*/ 45 w 68"/>
                  <a:gd name="T1" fmla="*/ 65 h 67"/>
                  <a:gd name="T2" fmla="*/ 40 w 68"/>
                  <a:gd name="T3" fmla="*/ 66 h 67"/>
                  <a:gd name="T4" fmla="*/ 35 w 68"/>
                  <a:gd name="T5" fmla="*/ 67 h 67"/>
                  <a:gd name="T6" fmla="*/ 29 w 68"/>
                  <a:gd name="T7" fmla="*/ 67 h 67"/>
                  <a:gd name="T8" fmla="*/ 23 w 68"/>
                  <a:gd name="T9" fmla="*/ 66 h 67"/>
                  <a:gd name="T10" fmla="*/ 18 w 68"/>
                  <a:gd name="T11" fmla="*/ 65 h 67"/>
                  <a:gd name="T12" fmla="*/ 13 w 68"/>
                  <a:gd name="T13" fmla="*/ 64 h 67"/>
                  <a:gd name="T14" fmla="*/ 8 w 68"/>
                  <a:gd name="T15" fmla="*/ 60 h 67"/>
                  <a:gd name="T16" fmla="*/ 4 w 68"/>
                  <a:gd name="T17" fmla="*/ 57 h 67"/>
                  <a:gd name="T18" fmla="*/ 0 w 68"/>
                  <a:gd name="T19" fmla="*/ 49 h 67"/>
                  <a:gd name="T20" fmla="*/ 0 w 68"/>
                  <a:gd name="T21" fmla="*/ 41 h 67"/>
                  <a:gd name="T22" fmla="*/ 1 w 68"/>
                  <a:gd name="T23" fmla="*/ 33 h 67"/>
                  <a:gd name="T24" fmla="*/ 4 w 68"/>
                  <a:gd name="T25" fmla="*/ 25 h 67"/>
                  <a:gd name="T26" fmla="*/ 7 w 68"/>
                  <a:gd name="T27" fmla="*/ 20 h 67"/>
                  <a:gd name="T28" fmla="*/ 12 w 68"/>
                  <a:gd name="T29" fmla="*/ 15 h 67"/>
                  <a:gd name="T30" fmla="*/ 16 w 68"/>
                  <a:gd name="T31" fmla="*/ 11 h 67"/>
                  <a:gd name="T32" fmla="*/ 21 w 68"/>
                  <a:gd name="T33" fmla="*/ 7 h 67"/>
                  <a:gd name="T34" fmla="*/ 27 w 68"/>
                  <a:gd name="T35" fmla="*/ 5 h 67"/>
                  <a:gd name="T36" fmla="*/ 31 w 68"/>
                  <a:gd name="T37" fmla="*/ 4 h 67"/>
                  <a:gd name="T38" fmla="*/ 37 w 68"/>
                  <a:gd name="T39" fmla="*/ 3 h 67"/>
                  <a:gd name="T40" fmla="*/ 43 w 68"/>
                  <a:gd name="T41" fmla="*/ 4 h 67"/>
                  <a:gd name="T42" fmla="*/ 48 w 68"/>
                  <a:gd name="T43" fmla="*/ 8 h 67"/>
                  <a:gd name="T44" fmla="*/ 59 w 68"/>
                  <a:gd name="T45" fmla="*/ 0 h 67"/>
                  <a:gd name="T46" fmla="*/ 68 w 68"/>
                  <a:gd name="T47" fmla="*/ 16 h 67"/>
                  <a:gd name="T48" fmla="*/ 66 w 68"/>
                  <a:gd name="T49" fmla="*/ 34 h 67"/>
                  <a:gd name="T50" fmla="*/ 58 w 68"/>
                  <a:gd name="T51" fmla="*/ 50 h 67"/>
                  <a:gd name="T52" fmla="*/ 45 w 68"/>
                  <a:gd name="T53" fmla="*/ 6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" h="67">
                    <a:moveTo>
                      <a:pt x="45" y="65"/>
                    </a:moveTo>
                    <a:lnTo>
                      <a:pt x="40" y="66"/>
                    </a:lnTo>
                    <a:lnTo>
                      <a:pt x="35" y="67"/>
                    </a:lnTo>
                    <a:lnTo>
                      <a:pt x="29" y="67"/>
                    </a:lnTo>
                    <a:lnTo>
                      <a:pt x="23" y="66"/>
                    </a:lnTo>
                    <a:lnTo>
                      <a:pt x="18" y="65"/>
                    </a:lnTo>
                    <a:lnTo>
                      <a:pt x="13" y="64"/>
                    </a:lnTo>
                    <a:lnTo>
                      <a:pt x="8" y="60"/>
                    </a:lnTo>
                    <a:lnTo>
                      <a:pt x="4" y="57"/>
                    </a:lnTo>
                    <a:lnTo>
                      <a:pt x="0" y="49"/>
                    </a:lnTo>
                    <a:lnTo>
                      <a:pt x="0" y="41"/>
                    </a:lnTo>
                    <a:lnTo>
                      <a:pt x="1" y="33"/>
                    </a:lnTo>
                    <a:lnTo>
                      <a:pt x="4" y="25"/>
                    </a:lnTo>
                    <a:lnTo>
                      <a:pt x="7" y="20"/>
                    </a:lnTo>
                    <a:lnTo>
                      <a:pt x="12" y="15"/>
                    </a:lnTo>
                    <a:lnTo>
                      <a:pt x="16" y="11"/>
                    </a:lnTo>
                    <a:lnTo>
                      <a:pt x="21" y="7"/>
                    </a:lnTo>
                    <a:lnTo>
                      <a:pt x="27" y="5"/>
                    </a:lnTo>
                    <a:lnTo>
                      <a:pt x="31" y="4"/>
                    </a:lnTo>
                    <a:lnTo>
                      <a:pt x="37" y="3"/>
                    </a:lnTo>
                    <a:lnTo>
                      <a:pt x="43" y="4"/>
                    </a:lnTo>
                    <a:lnTo>
                      <a:pt x="48" y="8"/>
                    </a:lnTo>
                    <a:lnTo>
                      <a:pt x="59" y="0"/>
                    </a:lnTo>
                    <a:lnTo>
                      <a:pt x="68" y="16"/>
                    </a:lnTo>
                    <a:lnTo>
                      <a:pt x="66" y="34"/>
                    </a:lnTo>
                    <a:lnTo>
                      <a:pt x="58" y="50"/>
                    </a:lnTo>
                    <a:lnTo>
                      <a:pt x="45" y="65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4" name="Freeform 46"/>
              <p:cNvSpPr>
                <a:spLocks/>
              </p:cNvSpPr>
              <p:nvPr/>
            </p:nvSpPr>
            <p:spPr bwMode="auto">
              <a:xfrm>
                <a:off x="3734" y="2641"/>
                <a:ext cx="15" cy="12"/>
              </a:xfrm>
              <a:custGeom>
                <a:avLst/>
                <a:gdLst>
                  <a:gd name="T0" fmla="*/ 16 w 30"/>
                  <a:gd name="T1" fmla="*/ 23 h 23"/>
                  <a:gd name="T2" fmla="*/ 9 w 30"/>
                  <a:gd name="T3" fmla="*/ 22 h 23"/>
                  <a:gd name="T4" fmla="*/ 5 w 30"/>
                  <a:gd name="T5" fmla="*/ 17 h 23"/>
                  <a:gd name="T6" fmla="*/ 2 w 30"/>
                  <a:gd name="T7" fmla="*/ 12 h 23"/>
                  <a:gd name="T8" fmla="*/ 0 w 30"/>
                  <a:gd name="T9" fmla="*/ 7 h 23"/>
                  <a:gd name="T10" fmla="*/ 0 w 30"/>
                  <a:gd name="T11" fmla="*/ 4 h 23"/>
                  <a:gd name="T12" fmla="*/ 0 w 30"/>
                  <a:gd name="T13" fmla="*/ 2 h 23"/>
                  <a:gd name="T14" fmla="*/ 2 w 30"/>
                  <a:gd name="T15" fmla="*/ 1 h 23"/>
                  <a:gd name="T16" fmla="*/ 5 w 30"/>
                  <a:gd name="T17" fmla="*/ 0 h 23"/>
                  <a:gd name="T18" fmla="*/ 12 w 30"/>
                  <a:gd name="T19" fmla="*/ 2 h 23"/>
                  <a:gd name="T20" fmla="*/ 16 w 30"/>
                  <a:gd name="T21" fmla="*/ 8 h 23"/>
                  <a:gd name="T22" fmla="*/ 21 w 30"/>
                  <a:gd name="T23" fmla="*/ 12 h 23"/>
                  <a:gd name="T24" fmla="*/ 30 w 30"/>
                  <a:gd name="T25" fmla="*/ 14 h 23"/>
                  <a:gd name="T26" fmla="*/ 27 w 30"/>
                  <a:gd name="T27" fmla="*/ 17 h 23"/>
                  <a:gd name="T28" fmla="*/ 24 w 30"/>
                  <a:gd name="T29" fmla="*/ 19 h 23"/>
                  <a:gd name="T30" fmla="*/ 21 w 30"/>
                  <a:gd name="T31" fmla="*/ 21 h 23"/>
                  <a:gd name="T32" fmla="*/ 16 w 30"/>
                  <a:gd name="T3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" h="23">
                    <a:moveTo>
                      <a:pt x="16" y="23"/>
                    </a:moveTo>
                    <a:lnTo>
                      <a:pt x="9" y="22"/>
                    </a:lnTo>
                    <a:lnTo>
                      <a:pt x="5" y="17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12" y="2"/>
                    </a:lnTo>
                    <a:lnTo>
                      <a:pt x="16" y="8"/>
                    </a:lnTo>
                    <a:lnTo>
                      <a:pt x="21" y="12"/>
                    </a:lnTo>
                    <a:lnTo>
                      <a:pt x="30" y="14"/>
                    </a:lnTo>
                    <a:lnTo>
                      <a:pt x="27" y="17"/>
                    </a:lnTo>
                    <a:lnTo>
                      <a:pt x="24" y="19"/>
                    </a:lnTo>
                    <a:lnTo>
                      <a:pt x="21" y="21"/>
                    </a:lnTo>
                    <a:lnTo>
                      <a:pt x="1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5" name="Freeform 47"/>
              <p:cNvSpPr>
                <a:spLocks/>
              </p:cNvSpPr>
              <p:nvPr/>
            </p:nvSpPr>
            <p:spPr bwMode="auto">
              <a:xfrm>
                <a:off x="3713" y="2945"/>
                <a:ext cx="36" cy="23"/>
              </a:xfrm>
              <a:custGeom>
                <a:avLst/>
                <a:gdLst>
                  <a:gd name="T0" fmla="*/ 56 w 72"/>
                  <a:gd name="T1" fmla="*/ 44 h 46"/>
                  <a:gd name="T2" fmla="*/ 49 w 72"/>
                  <a:gd name="T3" fmla="*/ 46 h 46"/>
                  <a:gd name="T4" fmla="*/ 41 w 72"/>
                  <a:gd name="T5" fmla="*/ 46 h 46"/>
                  <a:gd name="T6" fmla="*/ 34 w 72"/>
                  <a:gd name="T7" fmla="*/ 46 h 46"/>
                  <a:gd name="T8" fmla="*/ 26 w 72"/>
                  <a:gd name="T9" fmla="*/ 46 h 46"/>
                  <a:gd name="T10" fmla="*/ 19 w 72"/>
                  <a:gd name="T11" fmla="*/ 44 h 46"/>
                  <a:gd name="T12" fmla="*/ 12 w 72"/>
                  <a:gd name="T13" fmla="*/ 41 h 46"/>
                  <a:gd name="T14" fmla="*/ 5 w 72"/>
                  <a:gd name="T15" fmla="*/ 38 h 46"/>
                  <a:gd name="T16" fmla="*/ 0 w 72"/>
                  <a:gd name="T17" fmla="*/ 34 h 46"/>
                  <a:gd name="T18" fmla="*/ 2 w 72"/>
                  <a:gd name="T19" fmla="*/ 24 h 46"/>
                  <a:gd name="T20" fmla="*/ 9 w 72"/>
                  <a:gd name="T21" fmla="*/ 16 h 46"/>
                  <a:gd name="T22" fmla="*/ 18 w 72"/>
                  <a:gd name="T23" fmla="*/ 10 h 46"/>
                  <a:gd name="T24" fmla="*/ 28 w 72"/>
                  <a:gd name="T25" fmla="*/ 3 h 46"/>
                  <a:gd name="T26" fmla="*/ 35 w 72"/>
                  <a:gd name="T27" fmla="*/ 1 h 46"/>
                  <a:gd name="T28" fmla="*/ 41 w 72"/>
                  <a:gd name="T29" fmla="*/ 0 h 46"/>
                  <a:gd name="T30" fmla="*/ 46 w 72"/>
                  <a:gd name="T31" fmla="*/ 2 h 46"/>
                  <a:gd name="T32" fmla="*/ 50 w 72"/>
                  <a:gd name="T33" fmla="*/ 4 h 46"/>
                  <a:gd name="T34" fmla="*/ 55 w 72"/>
                  <a:gd name="T35" fmla="*/ 8 h 46"/>
                  <a:gd name="T36" fmla="*/ 59 w 72"/>
                  <a:gd name="T37" fmla="*/ 10 h 46"/>
                  <a:gd name="T38" fmla="*/ 65 w 72"/>
                  <a:gd name="T39" fmla="*/ 12 h 46"/>
                  <a:gd name="T40" fmla="*/ 72 w 72"/>
                  <a:gd name="T41" fmla="*/ 12 h 46"/>
                  <a:gd name="T42" fmla="*/ 70 w 72"/>
                  <a:gd name="T43" fmla="*/ 22 h 46"/>
                  <a:gd name="T44" fmla="*/ 67 w 72"/>
                  <a:gd name="T45" fmla="*/ 31 h 46"/>
                  <a:gd name="T46" fmla="*/ 63 w 72"/>
                  <a:gd name="T47" fmla="*/ 38 h 46"/>
                  <a:gd name="T48" fmla="*/ 56 w 72"/>
                  <a:gd name="T49" fmla="*/ 4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46">
                    <a:moveTo>
                      <a:pt x="56" y="44"/>
                    </a:moveTo>
                    <a:lnTo>
                      <a:pt x="49" y="46"/>
                    </a:lnTo>
                    <a:lnTo>
                      <a:pt x="41" y="46"/>
                    </a:lnTo>
                    <a:lnTo>
                      <a:pt x="34" y="46"/>
                    </a:lnTo>
                    <a:lnTo>
                      <a:pt x="26" y="46"/>
                    </a:lnTo>
                    <a:lnTo>
                      <a:pt x="19" y="44"/>
                    </a:lnTo>
                    <a:lnTo>
                      <a:pt x="12" y="41"/>
                    </a:lnTo>
                    <a:lnTo>
                      <a:pt x="5" y="38"/>
                    </a:lnTo>
                    <a:lnTo>
                      <a:pt x="0" y="34"/>
                    </a:lnTo>
                    <a:lnTo>
                      <a:pt x="2" y="24"/>
                    </a:lnTo>
                    <a:lnTo>
                      <a:pt x="9" y="16"/>
                    </a:lnTo>
                    <a:lnTo>
                      <a:pt x="18" y="10"/>
                    </a:lnTo>
                    <a:lnTo>
                      <a:pt x="28" y="3"/>
                    </a:lnTo>
                    <a:lnTo>
                      <a:pt x="35" y="1"/>
                    </a:lnTo>
                    <a:lnTo>
                      <a:pt x="41" y="0"/>
                    </a:lnTo>
                    <a:lnTo>
                      <a:pt x="46" y="2"/>
                    </a:lnTo>
                    <a:lnTo>
                      <a:pt x="50" y="4"/>
                    </a:lnTo>
                    <a:lnTo>
                      <a:pt x="55" y="8"/>
                    </a:lnTo>
                    <a:lnTo>
                      <a:pt x="59" y="10"/>
                    </a:lnTo>
                    <a:lnTo>
                      <a:pt x="65" y="12"/>
                    </a:lnTo>
                    <a:lnTo>
                      <a:pt x="72" y="12"/>
                    </a:lnTo>
                    <a:lnTo>
                      <a:pt x="70" y="22"/>
                    </a:lnTo>
                    <a:lnTo>
                      <a:pt x="67" y="31"/>
                    </a:lnTo>
                    <a:lnTo>
                      <a:pt x="63" y="38"/>
                    </a:lnTo>
                    <a:lnTo>
                      <a:pt x="56" y="44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6" name="Freeform 48"/>
              <p:cNvSpPr>
                <a:spLocks/>
              </p:cNvSpPr>
              <p:nvPr/>
            </p:nvSpPr>
            <p:spPr bwMode="auto">
              <a:xfrm>
                <a:off x="3567" y="3035"/>
                <a:ext cx="177" cy="17"/>
              </a:xfrm>
              <a:custGeom>
                <a:avLst/>
                <a:gdLst>
                  <a:gd name="T0" fmla="*/ 346 w 355"/>
                  <a:gd name="T1" fmla="*/ 35 h 35"/>
                  <a:gd name="T2" fmla="*/ 331 w 355"/>
                  <a:gd name="T3" fmla="*/ 31 h 35"/>
                  <a:gd name="T4" fmla="*/ 316 w 355"/>
                  <a:gd name="T5" fmla="*/ 29 h 35"/>
                  <a:gd name="T6" fmla="*/ 302 w 355"/>
                  <a:gd name="T7" fmla="*/ 28 h 35"/>
                  <a:gd name="T8" fmla="*/ 288 w 355"/>
                  <a:gd name="T9" fmla="*/ 27 h 35"/>
                  <a:gd name="T10" fmla="*/ 273 w 355"/>
                  <a:gd name="T11" fmla="*/ 27 h 35"/>
                  <a:gd name="T12" fmla="*/ 259 w 355"/>
                  <a:gd name="T13" fmla="*/ 27 h 35"/>
                  <a:gd name="T14" fmla="*/ 245 w 355"/>
                  <a:gd name="T15" fmla="*/ 27 h 35"/>
                  <a:gd name="T16" fmla="*/ 232 w 355"/>
                  <a:gd name="T17" fmla="*/ 28 h 35"/>
                  <a:gd name="T18" fmla="*/ 217 w 355"/>
                  <a:gd name="T19" fmla="*/ 29 h 35"/>
                  <a:gd name="T20" fmla="*/ 203 w 355"/>
                  <a:gd name="T21" fmla="*/ 30 h 35"/>
                  <a:gd name="T22" fmla="*/ 189 w 355"/>
                  <a:gd name="T23" fmla="*/ 31 h 35"/>
                  <a:gd name="T24" fmla="*/ 175 w 355"/>
                  <a:gd name="T25" fmla="*/ 31 h 35"/>
                  <a:gd name="T26" fmla="*/ 161 w 355"/>
                  <a:gd name="T27" fmla="*/ 32 h 35"/>
                  <a:gd name="T28" fmla="*/ 146 w 355"/>
                  <a:gd name="T29" fmla="*/ 32 h 35"/>
                  <a:gd name="T30" fmla="*/ 133 w 355"/>
                  <a:gd name="T31" fmla="*/ 31 h 35"/>
                  <a:gd name="T32" fmla="*/ 118 w 355"/>
                  <a:gd name="T33" fmla="*/ 30 h 35"/>
                  <a:gd name="T34" fmla="*/ 10 w 355"/>
                  <a:gd name="T35" fmla="*/ 35 h 35"/>
                  <a:gd name="T36" fmla="*/ 7 w 355"/>
                  <a:gd name="T37" fmla="*/ 34 h 35"/>
                  <a:gd name="T38" fmla="*/ 5 w 355"/>
                  <a:gd name="T39" fmla="*/ 31 h 35"/>
                  <a:gd name="T40" fmla="*/ 2 w 355"/>
                  <a:gd name="T41" fmla="*/ 28 h 35"/>
                  <a:gd name="T42" fmla="*/ 0 w 355"/>
                  <a:gd name="T43" fmla="*/ 26 h 35"/>
                  <a:gd name="T44" fmla="*/ 1 w 355"/>
                  <a:gd name="T45" fmla="*/ 21 h 35"/>
                  <a:gd name="T46" fmla="*/ 2 w 355"/>
                  <a:gd name="T47" fmla="*/ 15 h 35"/>
                  <a:gd name="T48" fmla="*/ 6 w 355"/>
                  <a:gd name="T49" fmla="*/ 11 h 35"/>
                  <a:gd name="T50" fmla="*/ 10 w 355"/>
                  <a:gd name="T51" fmla="*/ 6 h 35"/>
                  <a:gd name="T52" fmla="*/ 27 w 355"/>
                  <a:gd name="T53" fmla="*/ 7 h 35"/>
                  <a:gd name="T54" fmla="*/ 44 w 355"/>
                  <a:gd name="T55" fmla="*/ 8 h 35"/>
                  <a:gd name="T56" fmla="*/ 62 w 355"/>
                  <a:gd name="T57" fmla="*/ 9 h 35"/>
                  <a:gd name="T58" fmla="*/ 80 w 355"/>
                  <a:gd name="T59" fmla="*/ 9 h 35"/>
                  <a:gd name="T60" fmla="*/ 98 w 355"/>
                  <a:gd name="T61" fmla="*/ 11 h 35"/>
                  <a:gd name="T62" fmla="*/ 118 w 355"/>
                  <a:gd name="T63" fmla="*/ 11 h 35"/>
                  <a:gd name="T64" fmla="*/ 136 w 355"/>
                  <a:gd name="T65" fmla="*/ 11 h 35"/>
                  <a:gd name="T66" fmla="*/ 156 w 355"/>
                  <a:gd name="T67" fmla="*/ 11 h 35"/>
                  <a:gd name="T68" fmla="*/ 174 w 355"/>
                  <a:gd name="T69" fmla="*/ 11 h 35"/>
                  <a:gd name="T70" fmla="*/ 194 w 355"/>
                  <a:gd name="T71" fmla="*/ 11 h 35"/>
                  <a:gd name="T72" fmla="*/ 213 w 355"/>
                  <a:gd name="T73" fmla="*/ 11 h 35"/>
                  <a:gd name="T74" fmla="*/ 232 w 355"/>
                  <a:gd name="T75" fmla="*/ 9 h 35"/>
                  <a:gd name="T76" fmla="*/ 251 w 355"/>
                  <a:gd name="T77" fmla="*/ 9 h 35"/>
                  <a:gd name="T78" fmla="*/ 270 w 355"/>
                  <a:gd name="T79" fmla="*/ 8 h 35"/>
                  <a:gd name="T80" fmla="*/ 288 w 355"/>
                  <a:gd name="T81" fmla="*/ 7 h 35"/>
                  <a:gd name="T82" fmla="*/ 305 w 355"/>
                  <a:gd name="T83" fmla="*/ 6 h 35"/>
                  <a:gd name="T84" fmla="*/ 310 w 355"/>
                  <a:gd name="T85" fmla="*/ 4 h 35"/>
                  <a:gd name="T86" fmla="*/ 315 w 355"/>
                  <a:gd name="T87" fmla="*/ 3 h 35"/>
                  <a:gd name="T88" fmla="*/ 319 w 355"/>
                  <a:gd name="T89" fmla="*/ 0 h 35"/>
                  <a:gd name="T90" fmla="*/ 325 w 355"/>
                  <a:gd name="T91" fmla="*/ 0 h 35"/>
                  <a:gd name="T92" fmla="*/ 330 w 355"/>
                  <a:gd name="T93" fmla="*/ 0 h 35"/>
                  <a:gd name="T94" fmla="*/ 334 w 355"/>
                  <a:gd name="T95" fmla="*/ 0 h 35"/>
                  <a:gd name="T96" fmla="*/ 339 w 355"/>
                  <a:gd name="T97" fmla="*/ 3 h 35"/>
                  <a:gd name="T98" fmla="*/ 343 w 355"/>
                  <a:gd name="T99" fmla="*/ 6 h 35"/>
                  <a:gd name="T100" fmla="*/ 350 w 355"/>
                  <a:gd name="T101" fmla="*/ 13 h 35"/>
                  <a:gd name="T102" fmla="*/ 355 w 355"/>
                  <a:gd name="T103" fmla="*/ 20 h 35"/>
                  <a:gd name="T104" fmla="*/ 354 w 355"/>
                  <a:gd name="T105" fmla="*/ 27 h 35"/>
                  <a:gd name="T106" fmla="*/ 346 w 355"/>
                  <a:gd name="T10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55" h="35">
                    <a:moveTo>
                      <a:pt x="346" y="35"/>
                    </a:moveTo>
                    <a:lnTo>
                      <a:pt x="331" y="31"/>
                    </a:lnTo>
                    <a:lnTo>
                      <a:pt x="316" y="29"/>
                    </a:lnTo>
                    <a:lnTo>
                      <a:pt x="302" y="28"/>
                    </a:lnTo>
                    <a:lnTo>
                      <a:pt x="288" y="27"/>
                    </a:lnTo>
                    <a:lnTo>
                      <a:pt x="273" y="27"/>
                    </a:lnTo>
                    <a:lnTo>
                      <a:pt x="259" y="27"/>
                    </a:lnTo>
                    <a:lnTo>
                      <a:pt x="245" y="27"/>
                    </a:lnTo>
                    <a:lnTo>
                      <a:pt x="232" y="28"/>
                    </a:lnTo>
                    <a:lnTo>
                      <a:pt x="217" y="29"/>
                    </a:lnTo>
                    <a:lnTo>
                      <a:pt x="203" y="30"/>
                    </a:lnTo>
                    <a:lnTo>
                      <a:pt x="189" y="31"/>
                    </a:lnTo>
                    <a:lnTo>
                      <a:pt x="175" y="31"/>
                    </a:lnTo>
                    <a:lnTo>
                      <a:pt x="161" y="32"/>
                    </a:lnTo>
                    <a:lnTo>
                      <a:pt x="146" y="32"/>
                    </a:lnTo>
                    <a:lnTo>
                      <a:pt x="133" y="31"/>
                    </a:lnTo>
                    <a:lnTo>
                      <a:pt x="118" y="30"/>
                    </a:lnTo>
                    <a:lnTo>
                      <a:pt x="10" y="35"/>
                    </a:lnTo>
                    <a:lnTo>
                      <a:pt x="7" y="34"/>
                    </a:lnTo>
                    <a:lnTo>
                      <a:pt x="5" y="31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1" y="21"/>
                    </a:lnTo>
                    <a:lnTo>
                      <a:pt x="2" y="15"/>
                    </a:lnTo>
                    <a:lnTo>
                      <a:pt x="6" y="11"/>
                    </a:lnTo>
                    <a:lnTo>
                      <a:pt x="10" y="6"/>
                    </a:lnTo>
                    <a:lnTo>
                      <a:pt x="27" y="7"/>
                    </a:lnTo>
                    <a:lnTo>
                      <a:pt x="44" y="8"/>
                    </a:lnTo>
                    <a:lnTo>
                      <a:pt x="62" y="9"/>
                    </a:lnTo>
                    <a:lnTo>
                      <a:pt x="80" y="9"/>
                    </a:lnTo>
                    <a:lnTo>
                      <a:pt x="98" y="11"/>
                    </a:lnTo>
                    <a:lnTo>
                      <a:pt x="118" y="11"/>
                    </a:lnTo>
                    <a:lnTo>
                      <a:pt x="136" y="11"/>
                    </a:lnTo>
                    <a:lnTo>
                      <a:pt x="156" y="11"/>
                    </a:lnTo>
                    <a:lnTo>
                      <a:pt x="174" y="11"/>
                    </a:lnTo>
                    <a:lnTo>
                      <a:pt x="194" y="11"/>
                    </a:lnTo>
                    <a:lnTo>
                      <a:pt x="213" y="11"/>
                    </a:lnTo>
                    <a:lnTo>
                      <a:pt x="232" y="9"/>
                    </a:lnTo>
                    <a:lnTo>
                      <a:pt x="251" y="9"/>
                    </a:lnTo>
                    <a:lnTo>
                      <a:pt x="270" y="8"/>
                    </a:lnTo>
                    <a:lnTo>
                      <a:pt x="288" y="7"/>
                    </a:lnTo>
                    <a:lnTo>
                      <a:pt x="305" y="6"/>
                    </a:lnTo>
                    <a:lnTo>
                      <a:pt x="310" y="4"/>
                    </a:lnTo>
                    <a:lnTo>
                      <a:pt x="315" y="3"/>
                    </a:lnTo>
                    <a:lnTo>
                      <a:pt x="319" y="0"/>
                    </a:lnTo>
                    <a:lnTo>
                      <a:pt x="325" y="0"/>
                    </a:lnTo>
                    <a:lnTo>
                      <a:pt x="330" y="0"/>
                    </a:lnTo>
                    <a:lnTo>
                      <a:pt x="334" y="0"/>
                    </a:lnTo>
                    <a:lnTo>
                      <a:pt x="339" y="3"/>
                    </a:lnTo>
                    <a:lnTo>
                      <a:pt x="343" y="6"/>
                    </a:lnTo>
                    <a:lnTo>
                      <a:pt x="350" y="13"/>
                    </a:lnTo>
                    <a:lnTo>
                      <a:pt x="355" y="20"/>
                    </a:lnTo>
                    <a:lnTo>
                      <a:pt x="354" y="27"/>
                    </a:lnTo>
                    <a:lnTo>
                      <a:pt x="346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" name="Freeform 49"/>
              <p:cNvSpPr>
                <a:spLocks/>
              </p:cNvSpPr>
              <p:nvPr/>
            </p:nvSpPr>
            <p:spPr bwMode="auto">
              <a:xfrm>
                <a:off x="3557" y="2779"/>
                <a:ext cx="138" cy="87"/>
              </a:xfrm>
              <a:custGeom>
                <a:avLst/>
                <a:gdLst>
                  <a:gd name="T0" fmla="*/ 265 w 276"/>
                  <a:gd name="T1" fmla="*/ 122 h 174"/>
                  <a:gd name="T2" fmla="*/ 246 w 276"/>
                  <a:gd name="T3" fmla="*/ 131 h 174"/>
                  <a:gd name="T4" fmla="*/ 247 w 276"/>
                  <a:gd name="T5" fmla="*/ 136 h 174"/>
                  <a:gd name="T6" fmla="*/ 249 w 276"/>
                  <a:gd name="T7" fmla="*/ 142 h 174"/>
                  <a:gd name="T8" fmla="*/ 250 w 276"/>
                  <a:gd name="T9" fmla="*/ 146 h 174"/>
                  <a:gd name="T10" fmla="*/ 248 w 276"/>
                  <a:gd name="T11" fmla="*/ 152 h 174"/>
                  <a:gd name="T12" fmla="*/ 235 w 276"/>
                  <a:gd name="T13" fmla="*/ 154 h 174"/>
                  <a:gd name="T14" fmla="*/ 223 w 276"/>
                  <a:gd name="T15" fmla="*/ 157 h 174"/>
                  <a:gd name="T16" fmla="*/ 210 w 276"/>
                  <a:gd name="T17" fmla="*/ 158 h 174"/>
                  <a:gd name="T18" fmla="*/ 199 w 276"/>
                  <a:gd name="T19" fmla="*/ 159 h 174"/>
                  <a:gd name="T20" fmla="*/ 186 w 276"/>
                  <a:gd name="T21" fmla="*/ 160 h 174"/>
                  <a:gd name="T22" fmla="*/ 173 w 276"/>
                  <a:gd name="T23" fmla="*/ 160 h 174"/>
                  <a:gd name="T24" fmla="*/ 161 w 276"/>
                  <a:gd name="T25" fmla="*/ 161 h 174"/>
                  <a:gd name="T26" fmla="*/ 148 w 276"/>
                  <a:gd name="T27" fmla="*/ 161 h 174"/>
                  <a:gd name="T28" fmla="*/ 136 w 276"/>
                  <a:gd name="T29" fmla="*/ 161 h 174"/>
                  <a:gd name="T30" fmla="*/ 124 w 276"/>
                  <a:gd name="T31" fmla="*/ 162 h 174"/>
                  <a:gd name="T32" fmla="*/ 111 w 276"/>
                  <a:gd name="T33" fmla="*/ 163 h 174"/>
                  <a:gd name="T34" fmla="*/ 98 w 276"/>
                  <a:gd name="T35" fmla="*/ 165 h 174"/>
                  <a:gd name="T36" fmla="*/ 86 w 276"/>
                  <a:gd name="T37" fmla="*/ 166 h 174"/>
                  <a:gd name="T38" fmla="*/ 73 w 276"/>
                  <a:gd name="T39" fmla="*/ 168 h 174"/>
                  <a:gd name="T40" fmla="*/ 60 w 276"/>
                  <a:gd name="T41" fmla="*/ 170 h 174"/>
                  <a:gd name="T42" fmla="*/ 48 w 276"/>
                  <a:gd name="T43" fmla="*/ 174 h 174"/>
                  <a:gd name="T44" fmla="*/ 38 w 276"/>
                  <a:gd name="T45" fmla="*/ 172 h 174"/>
                  <a:gd name="T46" fmla="*/ 32 w 276"/>
                  <a:gd name="T47" fmla="*/ 167 h 174"/>
                  <a:gd name="T48" fmla="*/ 25 w 276"/>
                  <a:gd name="T49" fmla="*/ 161 h 174"/>
                  <a:gd name="T50" fmla="*/ 20 w 276"/>
                  <a:gd name="T51" fmla="*/ 154 h 174"/>
                  <a:gd name="T52" fmla="*/ 15 w 276"/>
                  <a:gd name="T53" fmla="*/ 146 h 174"/>
                  <a:gd name="T54" fmla="*/ 11 w 276"/>
                  <a:gd name="T55" fmla="*/ 138 h 174"/>
                  <a:gd name="T56" fmla="*/ 7 w 276"/>
                  <a:gd name="T57" fmla="*/ 129 h 174"/>
                  <a:gd name="T58" fmla="*/ 3 w 276"/>
                  <a:gd name="T59" fmla="*/ 120 h 174"/>
                  <a:gd name="T60" fmla="*/ 0 w 276"/>
                  <a:gd name="T61" fmla="*/ 107 h 174"/>
                  <a:gd name="T62" fmla="*/ 0 w 276"/>
                  <a:gd name="T63" fmla="*/ 94 h 174"/>
                  <a:gd name="T64" fmla="*/ 3 w 276"/>
                  <a:gd name="T65" fmla="*/ 83 h 174"/>
                  <a:gd name="T66" fmla="*/ 7 w 276"/>
                  <a:gd name="T67" fmla="*/ 73 h 174"/>
                  <a:gd name="T68" fmla="*/ 12 w 276"/>
                  <a:gd name="T69" fmla="*/ 62 h 174"/>
                  <a:gd name="T70" fmla="*/ 18 w 276"/>
                  <a:gd name="T71" fmla="*/ 51 h 174"/>
                  <a:gd name="T72" fmla="*/ 24 w 276"/>
                  <a:gd name="T73" fmla="*/ 40 h 174"/>
                  <a:gd name="T74" fmla="*/ 28 w 276"/>
                  <a:gd name="T75" fmla="*/ 29 h 174"/>
                  <a:gd name="T76" fmla="*/ 41 w 276"/>
                  <a:gd name="T77" fmla="*/ 24 h 174"/>
                  <a:gd name="T78" fmla="*/ 55 w 276"/>
                  <a:gd name="T79" fmla="*/ 20 h 174"/>
                  <a:gd name="T80" fmla="*/ 70 w 276"/>
                  <a:gd name="T81" fmla="*/ 16 h 174"/>
                  <a:gd name="T82" fmla="*/ 83 w 276"/>
                  <a:gd name="T83" fmla="*/ 13 h 174"/>
                  <a:gd name="T84" fmla="*/ 98 w 276"/>
                  <a:gd name="T85" fmla="*/ 10 h 174"/>
                  <a:gd name="T86" fmla="*/ 113 w 276"/>
                  <a:gd name="T87" fmla="*/ 8 h 174"/>
                  <a:gd name="T88" fmla="*/ 128 w 276"/>
                  <a:gd name="T89" fmla="*/ 6 h 174"/>
                  <a:gd name="T90" fmla="*/ 143 w 276"/>
                  <a:gd name="T91" fmla="*/ 5 h 174"/>
                  <a:gd name="T92" fmla="*/ 159 w 276"/>
                  <a:gd name="T93" fmla="*/ 3 h 174"/>
                  <a:gd name="T94" fmla="*/ 174 w 276"/>
                  <a:gd name="T95" fmla="*/ 2 h 174"/>
                  <a:gd name="T96" fmla="*/ 189 w 276"/>
                  <a:gd name="T97" fmla="*/ 2 h 174"/>
                  <a:gd name="T98" fmla="*/ 206 w 276"/>
                  <a:gd name="T99" fmla="*/ 1 h 174"/>
                  <a:gd name="T100" fmla="*/ 221 w 276"/>
                  <a:gd name="T101" fmla="*/ 1 h 174"/>
                  <a:gd name="T102" fmla="*/ 235 w 276"/>
                  <a:gd name="T103" fmla="*/ 1 h 174"/>
                  <a:gd name="T104" fmla="*/ 249 w 276"/>
                  <a:gd name="T105" fmla="*/ 0 h 174"/>
                  <a:gd name="T106" fmla="*/ 264 w 276"/>
                  <a:gd name="T107" fmla="*/ 0 h 174"/>
                  <a:gd name="T108" fmla="*/ 271 w 276"/>
                  <a:gd name="T109" fmla="*/ 6 h 174"/>
                  <a:gd name="T110" fmla="*/ 273 w 276"/>
                  <a:gd name="T111" fmla="*/ 14 h 174"/>
                  <a:gd name="T112" fmla="*/ 273 w 276"/>
                  <a:gd name="T113" fmla="*/ 22 h 174"/>
                  <a:gd name="T114" fmla="*/ 276 w 276"/>
                  <a:gd name="T115" fmla="*/ 29 h 174"/>
                  <a:gd name="T116" fmla="*/ 271 w 276"/>
                  <a:gd name="T117" fmla="*/ 54 h 174"/>
                  <a:gd name="T118" fmla="*/ 268 w 276"/>
                  <a:gd name="T119" fmla="*/ 76 h 174"/>
                  <a:gd name="T120" fmla="*/ 265 w 276"/>
                  <a:gd name="T121" fmla="*/ 98 h 174"/>
                  <a:gd name="T122" fmla="*/ 265 w 276"/>
                  <a:gd name="T123" fmla="*/ 1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6" h="174">
                    <a:moveTo>
                      <a:pt x="265" y="122"/>
                    </a:moveTo>
                    <a:lnTo>
                      <a:pt x="246" y="131"/>
                    </a:lnTo>
                    <a:lnTo>
                      <a:pt x="247" y="136"/>
                    </a:lnTo>
                    <a:lnTo>
                      <a:pt x="249" y="142"/>
                    </a:lnTo>
                    <a:lnTo>
                      <a:pt x="250" y="146"/>
                    </a:lnTo>
                    <a:lnTo>
                      <a:pt x="248" y="152"/>
                    </a:lnTo>
                    <a:lnTo>
                      <a:pt x="235" y="154"/>
                    </a:lnTo>
                    <a:lnTo>
                      <a:pt x="223" y="157"/>
                    </a:lnTo>
                    <a:lnTo>
                      <a:pt x="210" y="158"/>
                    </a:lnTo>
                    <a:lnTo>
                      <a:pt x="199" y="159"/>
                    </a:lnTo>
                    <a:lnTo>
                      <a:pt x="186" y="160"/>
                    </a:lnTo>
                    <a:lnTo>
                      <a:pt x="173" y="160"/>
                    </a:lnTo>
                    <a:lnTo>
                      <a:pt x="161" y="161"/>
                    </a:lnTo>
                    <a:lnTo>
                      <a:pt x="148" y="161"/>
                    </a:lnTo>
                    <a:lnTo>
                      <a:pt x="136" y="161"/>
                    </a:lnTo>
                    <a:lnTo>
                      <a:pt x="124" y="162"/>
                    </a:lnTo>
                    <a:lnTo>
                      <a:pt x="111" y="163"/>
                    </a:lnTo>
                    <a:lnTo>
                      <a:pt x="98" y="165"/>
                    </a:lnTo>
                    <a:lnTo>
                      <a:pt x="86" y="166"/>
                    </a:lnTo>
                    <a:lnTo>
                      <a:pt x="73" y="168"/>
                    </a:lnTo>
                    <a:lnTo>
                      <a:pt x="60" y="170"/>
                    </a:lnTo>
                    <a:lnTo>
                      <a:pt x="48" y="174"/>
                    </a:lnTo>
                    <a:lnTo>
                      <a:pt x="38" y="172"/>
                    </a:lnTo>
                    <a:lnTo>
                      <a:pt x="32" y="167"/>
                    </a:lnTo>
                    <a:lnTo>
                      <a:pt x="25" y="161"/>
                    </a:lnTo>
                    <a:lnTo>
                      <a:pt x="20" y="154"/>
                    </a:lnTo>
                    <a:lnTo>
                      <a:pt x="15" y="146"/>
                    </a:lnTo>
                    <a:lnTo>
                      <a:pt x="11" y="138"/>
                    </a:lnTo>
                    <a:lnTo>
                      <a:pt x="7" y="129"/>
                    </a:lnTo>
                    <a:lnTo>
                      <a:pt x="3" y="120"/>
                    </a:lnTo>
                    <a:lnTo>
                      <a:pt x="0" y="107"/>
                    </a:lnTo>
                    <a:lnTo>
                      <a:pt x="0" y="94"/>
                    </a:lnTo>
                    <a:lnTo>
                      <a:pt x="3" y="83"/>
                    </a:lnTo>
                    <a:lnTo>
                      <a:pt x="7" y="73"/>
                    </a:lnTo>
                    <a:lnTo>
                      <a:pt x="12" y="62"/>
                    </a:lnTo>
                    <a:lnTo>
                      <a:pt x="18" y="51"/>
                    </a:lnTo>
                    <a:lnTo>
                      <a:pt x="24" y="40"/>
                    </a:lnTo>
                    <a:lnTo>
                      <a:pt x="28" y="29"/>
                    </a:lnTo>
                    <a:lnTo>
                      <a:pt x="41" y="24"/>
                    </a:lnTo>
                    <a:lnTo>
                      <a:pt x="55" y="20"/>
                    </a:lnTo>
                    <a:lnTo>
                      <a:pt x="70" y="16"/>
                    </a:lnTo>
                    <a:lnTo>
                      <a:pt x="83" y="13"/>
                    </a:lnTo>
                    <a:lnTo>
                      <a:pt x="98" y="10"/>
                    </a:lnTo>
                    <a:lnTo>
                      <a:pt x="113" y="8"/>
                    </a:lnTo>
                    <a:lnTo>
                      <a:pt x="128" y="6"/>
                    </a:lnTo>
                    <a:lnTo>
                      <a:pt x="143" y="5"/>
                    </a:lnTo>
                    <a:lnTo>
                      <a:pt x="159" y="3"/>
                    </a:lnTo>
                    <a:lnTo>
                      <a:pt x="174" y="2"/>
                    </a:lnTo>
                    <a:lnTo>
                      <a:pt x="189" y="2"/>
                    </a:lnTo>
                    <a:lnTo>
                      <a:pt x="206" y="1"/>
                    </a:lnTo>
                    <a:lnTo>
                      <a:pt x="221" y="1"/>
                    </a:lnTo>
                    <a:lnTo>
                      <a:pt x="235" y="1"/>
                    </a:lnTo>
                    <a:lnTo>
                      <a:pt x="249" y="0"/>
                    </a:lnTo>
                    <a:lnTo>
                      <a:pt x="264" y="0"/>
                    </a:lnTo>
                    <a:lnTo>
                      <a:pt x="271" y="6"/>
                    </a:lnTo>
                    <a:lnTo>
                      <a:pt x="273" y="14"/>
                    </a:lnTo>
                    <a:lnTo>
                      <a:pt x="273" y="22"/>
                    </a:lnTo>
                    <a:lnTo>
                      <a:pt x="276" y="29"/>
                    </a:lnTo>
                    <a:lnTo>
                      <a:pt x="271" y="54"/>
                    </a:lnTo>
                    <a:lnTo>
                      <a:pt x="268" y="76"/>
                    </a:lnTo>
                    <a:lnTo>
                      <a:pt x="265" y="98"/>
                    </a:lnTo>
                    <a:lnTo>
                      <a:pt x="265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3566" y="2787"/>
                <a:ext cx="119" cy="61"/>
              </a:xfrm>
              <a:custGeom>
                <a:avLst/>
                <a:gdLst>
                  <a:gd name="T0" fmla="*/ 225 w 237"/>
                  <a:gd name="T1" fmla="*/ 92 h 122"/>
                  <a:gd name="T2" fmla="*/ 212 w 237"/>
                  <a:gd name="T3" fmla="*/ 95 h 122"/>
                  <a:gd name="T4" fmla="*/ 199 w 237"/>
                  <a:gd name="T5" fmla="*/ 96 h 122"/>
                  <a:gd name="T6" fmla="*/ 185 w 237"/>
                  <a:gd name="T7" fmla="*/ 98 h 122"/>
                  <a:gd name="T8" fmla="*/ 173 w 237"/>
                  <a:gd name="T9" fmla="*/ 99 h 122"/>
                  <a:gd name="T10" fmla="*/ 160 w 237"/>
                  <a:gd name="T11" fmla="*/ 101 h 122"/>
                  <a:gd name="T12" fmla="*/ 146 w 237"/>
                  <a:gd name="T13" fmla="*/ 103 h 122"/>
                  <a:gd name="T14" fmla="*/ 134 w 237"/>
                  <a:gd name="T15" fmla="*/ 105 h 122"/>
                  <a:gd name="T16" fmla="*/ 120 w 237"/>
                  <a:gd name="T17" fmla="*/ 106 h 122"/>
                  <a:gd name="T18" fmla="*/ 107 w 237"/>
                  <a:gd name="T19" fmla="*/ 108 h 122"/>
                  <a:gd name="T20" fmla="*/ 93 w 237"/>
                  <a:gd name="T21" fmla="*/ 109 h 122"/>
                  <a:gd name="T22" fmla="*/ 81 w 237"/>
                  <a:gd name="T23" fmla="*/ 112 h 122"/>
                  <a:gd name="T24" fmla="*/ 67 w 237"/>
                  <a:gd name="T25" fmla="*/ 114 h 122"/>
                  <a:gd name="T26" fmla="*/ 53 w 237"/>
                  <a:gd name="T27" fmla="*/ 115 h 122"/>
                  <a:gd name="T28" fmla="*/ 40 w 237"/>
                  <a:gd name="T29" fmla="*/ 118 h 122"/>
                  <a:gd name="T30" fmla="*/ 26 w 237"/>
                  <a:gd name="T31" fmla="*/ 120 h 122"/>
                  <a:gd name="T32" fmla="*/ 14 w 237"/>
                  <a:gd name="T33" fmla="*/ 122 h 122"/>
                  <a:gd name="T34" fmla="*/ 5 w 237"/>
                  <a:gd name="T35" fmla="*/ 107 h 122"/>
                  <a:gd name="T36" fmla="*/ 0 w 237"/>
                  <a:gd name="T37" fmla="*/ 89 h 122"/>
                  <a:gd name="T38" fmla="*/ 1 w 237"/>
                  <a:gd name="T39" fmla="*/ 70 h 122"/>
                  <a:gd name="T40" fmla="*/ 7 w 237"/>
                  <a:gd name="T41" fmla="*/ 54 h 122"/>
                  <a:gd name="T42" fmla="*/ 13 w 237"/>
                  <a:gd name="T43" fmla="*/ 46 h 122"/>
                  <a:gd name="T44" fmla="*/ 22 w 237"/>
                  <a:gd name="T45" fmla="*/ 40 h 122"/>
                  <a:gd name="T46" fmla="*/ 28 w 237"/>
                  <a:gd name="T47" fmla="*/ 33 h 122"/>
                  <a:gd name="T48" fmla="*/ 29 w 237"/>
                  <a:gd name="T49" fmla="*/ 24 h 122"/>
                  <a:gd name="T50" fmla="*/ 41 w 237"/>
                  <a:gd name="T51" fmla="*/ 21 h 122"/>
                  <a:gd name="T52" fmla="*/ 54 w 237"/>
                  <a:gd name="T53" fmla="*/ 19 h 122"/>
                  <a:gd name="T54" fmla="*/ 66 w 237"/>
                  <a:gd name="T55" fmla="*/ 15 h 122"/>
                  <a:gd name="T56" fmla="*/ 78 w 237"/>
                  <a:gd name="T57" fmla="*/ 13 h 122"/>
                  <a:gd name="T58" fmla="*/ 91 w 237"/>
                  <a:gd name="T59" fmla="*/ 10 h 122"/>
                  <a:gd name="T60" fmla="*/ 104 w 237"/>
                  <a:gd name="T61" fmla="*/ 8 h 122"/>
                  <a:gd name="T62" fmla="*/ 116 w 237"/>
                  <a:gd name="T63" fmla="*/ 6 h 122"/>
                  <a:gd name="T64" fmla="*/ 129 w 237"/>
                  <a:gd name="T65" fmla="*/ 4 h 122"/>
                  <a:gd name="T66" fmla="*/ 142 w 237"/>
                  <a:gd name="T67" fmla="*/ 2 h 122"/>
                  <a:gd name="T68" fmla="*/ 154 w 237"/>
                  <a:gd name="T69" fmla="*/ 1 h 122"/>
                  <a:gd name="T70" fmla="*/ 168 w 237"/>
                  <a:gd name="T71" fmla="*/ 0 h 122"/>
                  <a:gd name="T72" fmla="*/ 181 w 237"/>
                  <a:gd name="T73" fmla="*/ 0 h 122"/>
                  <a:gd name="T74" fmla="*/ 193 w 237"/>
                  <a:gd name="T75" fmla="*/ 0 h 122"/>
                  <a:gd name="T76" fmla="*/ 206 w 237"/>
                  <a:gd name="T77" fmla="*/ 1 h 122"/>
                  <a:gd name="T78" fmla="*/ 219 w 237"/>
                  <a:gd name="T79" fmla="*/ 2 h 122"/>
                  <a:gd name="T80" fmla="*/ 231 w 237"/>
                  <a:gd name="T81" fmla="*/ 5 h 122"/>
                  <a:gd name="T82" fmla="*/ 237 w 237"/>
                  <a:gd name="T83" fmla="*/ 25 h 122"/>
                  <a:gd name="T84" fmla="*/ 235 w 237"/>
                  <a:gd name="T85" fmla="*/ 48 h 122"/>
                  <a:gd name="T86" fmla="*/ 229 w 237"/>
                  <a:gd name="T87" fmla="*/ 71 h 122"/>
                  <a:gd name="T88" fmla="*/ 225 w 237"/>
                  <a:gd name="T89" fmla="*/ 9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7" h="122">
                    <a:moveTo>
                      <a:pt x="225" y="92"/>
                    </a:moveTo>
                    <a:lnTo>
                      <a:pt x="212" y="95"/>
                    </a:lnTo>
                    <a:lnTo>
                      <a:pt x="199" y="96"/>
                    </a:lnTo>
                    <a:lnTo>
                      <a:pt x="185" y="98"/>
                    </a:lnTo>
                    <a:lnTo>
                      <a:pt x="173" y="99"/>
                    </a:lnTo>
                    <a:lnTo>
                      <a:pt x="160" y="101"/>
                    </a:lnTo>
                    <a:lnTo>
                      <a:pt x="146" y="103"/>
                    </a:lnTo>
                    <a:lnTo>
                      <a:pt x="134" y="105"/>
                    </a:lnTo>
                    <a:lnTo>
                      <a:pt x="120" y="106"/>
                    </a:lnTo>
                    <a:lnTo>
                      <a:pt x="107" y="108"/>
                    </a:lnTo>
                    <a:lnTo>
                      <a:pt x="93" y="109"/>
                    </a:lnTo>
                    <a:lnTo>
                      <a:pt x="81" y="112"/>
                    </a:lnTo>
                    <a:lnTo>
                      <a:pt x="67" y="114"/>
                    </a:lnTo>
                    <a:lnTo>
                      <a:pt x="53" y="115"/>
                    </a:lnTo>
                    <a:lnTo>
                      <a:pt x="40" y="118"/>
                    </a:lnTo>
                    <a:lnTo>
                      <a:pt x="26" y="120"/>
                    </a:lnTo>
                    <a:lnTo>
                      <a:pt x="14" y="122"/>
                    </a:lnTo>
                    <a:lnTo>
                      <a:pt x="5" y="107"/>
                    </a:lnTo>
                    <a:lnTo>
                      <a:pt x="0" y="89"/>
                    </a:lnTo>
                    <a:lnTo>
                      <a:pt x="1" y="70"/>
                    </a:lnTo>
                    <a:lnTo>
                      <a:pt x="7" y="54"/>
                    </a:lnTo>
                    <a:lnTo>
                      <a:pt x="13" y="46"/>
                    </a:lnTo>
                    <a:lnTo>
                      <a:pt x="22" y="40"/>
                    </a:lnTo>
                    <a:lnTo>
                      <a:pt x="28" y="33"/>
                    </a:lnTo>
                    <a:lnTo>
                      <a:pt x="29" y="24"/>
                    </a:lnTo>
                    <a:lnTo>
                      <a:pt x="41" y="21"/>
                    </a:lnTo>
                    <a:lnTo>
                      <a:pt x="54" y="19"/>
                    </a:lnTo>
                    <a:lnTo>
                      <a:pt x="66" y="15"/>
                    </a:lnTo>
                    <a:lnTo>
                      <a:pt x="78" y="13"/>
                    </a:lnTo>
                    <a:lnTo>
                      <a:pt x="91" y="10"/>
                    </a:lnTo>
                    <a:lnTo>
                      <a:pt x="104" y="8"/>
                    </a:lnTo>
                    <a:lnTo>
                      <a:pt x="116" y="6"/>
                    </a:lnTo>
                    <a:lnTo>
                      <a:pt x="129" y="4"/>
                    </a:lnTo>
                    <a:lnTo>
                      <a:pt x="142" y="2"/>
                    </a:lnTo>
                    <a:lnTo>
                      <a:pt x="154" y="1"/>
                    </a:lnTo>
                    <a:lnTo>
                      <a:pt x="168" y="0"/>
                    </a:lnTo>
                    <a:lnTo>
                      <a:pt x="181" y="0"/>
                    </a:lnTo>
                    <a:lnTo>
                      <a:pt x="193" y="0"/>
                    </a:lnTo>
                    <a:lnTo>
                      <a:pt x="206" y="1"/>
                    </a:lnTo>
                    <a:lnTo>
                      <a:pt x="219" y="2"/>
                    </a:lnTo>
                    <a:lnTo>
                      <a:pt x="231" y="5"/>
                    </a:lnTo>
                    <a:lnTo>
                      <a:pt x="237" y="25"/>
                    </a:lnTo>
                    <a:lnTo>
                      <a:pt x="235" y="48"/>
                    </a:lnTo>
                    <a:lnTo>
                      <a:pt x="229" y="71"/>
                    </a:lnTo>
                    <a:lnTo>
                      <a:pt x="225" y="92"/>
                    </a:lnTo>
                    <a:close/>
                  </a:path>
                </a:pathLst>
              </a:custGeom>
              <a:solidFill>
                <a:srgbClr val="F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9" name="Freeform 51"/>
              <p:cNvSpPr>
                <a:spLocks/>
              </p:cNvSpPr>
              <p:nvPr/>
            </p:nvSpPr>
            <p:spPr bwMode="auto">
              <a:xfrm>
                <a:off x="3634" y="2944"/>
                <a:ext cx="47" cy="32"/>
              </a:xfrm>
              <a:custGeom>
                <a:avLst/>
                <a:gdLst>
                  <a:gd name="T0" fmla="*/ 70 w 94"/>
                  <a:gd name="T1" fmla="*/ 63 h 65"/>
                  <a:gd name="T2" fmla="*/ 61 w 94"/>
                  <a:gd name="T3" fmla="*/ 64 h 65"/>
                  <a:gd name="T4" fmla="*/ 50 w 94"/>
                  <a:gd name="T5" fmla="*/ 65 h 65"/>
                  <a:gd name="T6" fmla="*/ 41 w 94"/>
                  <a:gd name="T7" fmla="*/ 65 h 65"/>
                  <a:gd name="T8" fmla="*/ 32 w 94"/>
                  <a:gd name="T9" fmla="*/ 65 h 65"/>
                  <a:gd name="T10" fmla="*/ 22 w 94"/>
                  <a:gd name="T11" fmla="*/ 64 h 65"/>
                  <a:gd name="T12" fmla="*/ 14 w 94"/>
                  <a:gd name="T13" fmla="*/ 60 h 65"/>
                  <a:gd name="T14" fmla="*/ 5 w 94"/>
                  <a:gd name="T15" fmla="*/ 55 h 65"/>
                  <a:gd name="T16" fmla="*/ 0 w 94"/>
                  <a:gd name="T17" fmla="*/ 47 h 65"/>
                  <a:gd name="T18" fmla="*/ 4 w 94"/>
                  <a:gd name="T19" fmla="*/ 36 h 65"/>
                  <a:gd name="T20" fmla="*/ 11 w 94"/>
                  <a:gd name="T21" fmla="*/ 27 h 65"/>
                  <a:gd name="T22" fmla="*/ 19 w 94"/>
                  <a:gd name="T23" fmla="*/ 20 h 65"/>
                  <a:gd name="T24" fmla="*/ 28 w 94"/>
                  <a:gd name="T25" fmla="*/ 14 h 65"/>
                  <a:gd name="T26" fmla="*/ 39 w 94"/>
                  <a:gd name="T27" fmla="*/ 10 h 65"/>
                  <a:gd name="T28" fmla="*/ 49 w 94"/>
                  <a:gd name="T29" fmla="*/ 6 h 65"/>
                  <a:gd name="T30" fmla="*/ 60 w 94"/>
                  <a:gd name="T31" fmla="*/ 4 h 65"/>
                  <a:gd name="T32" fmla="*/ 70 w 94"/>
                  <a:gd name="T33" fmla="*/ 0 h 65"/>
                  <a:gd name="T34" fmla="*/ 77 w 94"/>
                  <a:gd name="T35" fmla="*/ 3 h 65"/>
                  <a:gd name="T36" fmla="*/ 83 w 94"/>
                  <a:gd name="T37" fmla="*/ 7 h 65"/>
                  <a:gd name="T38" fmla="*/ 87 w 94"/>
                  <a:gd name="T39" fmla="*/ 13 h 65"/>
                  <a:gd name="T40" fmla="*/ 94 w 94"/>
                  <a:gd name="T41" fmla="*/ 18 h 65"/>
                  <a:gd name="T42" fmla="*/ 92 w 94"/>
                  <a:gd name="T43" fmla="*/ 30 h 65"/>
                  <a:gd name="T44" fmla="*/ 86 w 94"/>
                  <a:gd name="T45" fmla="*/ 43 h 65"/>
                  <a:gd name="T46" fmla="*/ 77 w 94"/>
                  <a:gd name="T47" fmla="*/ 53 h 65"/>
                  <a:gd name="T48" fmla="*/ 70 w 94"/>
                  <a:gd name="T49" fmla="*/ 6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4" h="65">
                    <a:moveTo>
                      <a:pt x="70" y="63"/>
                    </a:moveTo>
                    <a:lnTo>
                      <a:pt x="61" y="64"/>
                    </a:lnTo>
                    <a:lnTo>
                      <a:pt x="50" y="65"/>
                    </a:lnTo>
                    <a:lnTo>
                      <a:pt x="41" y="65"/>
                    </a:lnTo>
                    <a:lnTo>
                      <a:pt x="32" y="65"/>
                    </a:lnTo>
                    <a:lnTo>
                      <a:pt x="22" y="64"/>
                    </a:lnTo>
                    <a:lnTo>
                      <a:pt x="14" y="60"/>
                    </a:lnTo>
                    <a:lnTo>
                      <a:pt x="5" y="55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11" y="27"/>
                    </a:lnTo>
                    <a:lnTo>
                      <a:pt x="19" y="20"/>
                    </a:lnTo>
                    <a:lnTo>
                      <a:pt x="28" y="14"/>
                    </a:lnTo>
                    <a:lnTo>
                      <a:pt x="39" y="10"/>
                    </a:lnTo>
                    <a:lnTo>
                      <a:pt x="49" y="6"/>
                    </a:lnTo>
                    <a:lnTo>
                      <a:pt x="60" y="4"/>
                    </a:lnTo>
                    <a:lnTo>
                      <a:pt x="70" y="0"/>
                    </a:lnTo>
                    <a:lnTo>
                      <a:pt x="77" y="3"/>
                    </a:lnTo>
                    <a:lnTo>
                      <a:pt x="83" y="7"/>
                    </a:lnTo>
                    <a:lnTo>
                      <a:pt x="87" y="13"/>
                    </a:lnTo>
                    <a:lnTo>
                      <a:pt x="94" y="18"/>
                    </a:lnTo>
                    <a:lnTo>
                      <a:pt x="92" y="30"/>
                    </a:lnTo>
                    <a:lnTo>
                      <a:pt x="86" y="43"/>
                    </a:lnTo>
                    <a:lnTo>
                      <a:pt x="77" y="53"/>
                    </a:lnTo>
                    <a:lnTo>
                      <a:pt x="7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" name="Freeform 52"/>
              <p:cNvSpPr>
                <a:spLocks/>
              </p:cNvSpPr>
              <p:nvPr/>
            </p:nvSpPr>
            <p:spPr bwMode="auto">
              <a:xfrm>
                <a:off x="3285" y="3134"/>
                <a:ext cx="390" cy="22"/>
              </a:xfrm>
              <a:custGeom>
                <a:avLst/>
                <a:gdLst>
                  <a:gd name="T0" fmla="*/ 759 w 778"/>
                  <a:gd name="T1" fmla="*/ 22 h 44"/>
                  <a:gd name="T2" fmla="*/ 674 w 778"/>
                  <a:gd name="T3" fmla="*/ 14 h 44"/>
                  <a:gd name="T4" fmla="*/ 587 w 778"/>
                  <a:gd name="T5" fmla="*/ 12 h 44"/>
                  <a:gd name="T6" fmla="*/ 501 w 778"/>
                  <a:gd name="T7" fmla="*/ 12 h 44"/>
                  <a:gd name="T8" fmla="*/ 416 w 778"/>
                  <a:gd name="T9" fmla="*/ 15 h 44"/>
                  <a:gd name="T10" fmla="*/ 329 w 778"/>
                  <a:gd name="T11" fmla="*/ 20 h 44"/>
                  <a:gd name="T12" fmla="*/ 245 w 778"/>
                  <a:gd name="T13" fmla="*/ 27 h 44"/>
                  <a:gd name="T14" fmla="*/ 161 w 778"/>
                  <a:gd name="T15" fmla="*/ 35 h 44"/>
                  <a:gd name="T16" fmla="*/ 79 w 778"/>
                  <a:gd name="T17" fmla="*/ 43 h 44"/>
                  <a:gd name="T18" fmla="*/ 65 w 778"/>
                  <a:gd name="T19" fmla="*/ 44 h 44"/>
                  <a:gd name="T20" fmla="*/ 47 w 778"/>
                  <a:gd name="T21" fmla="*/ 43 h 44"/>
                  <a:gd name="T22" fmla="*/ 34 w 778"/>
                  <a:gd name="T23" fmla="*/ 42 h 44"/>
                  <a:gd name="T24" fmla="*/ 19 w 778"/>
                  <a:gd name="T25" fmla="*/ 43 h 44"/>
                  <a:gd name="T26" fmla="*/ 8 w 778"/>
                  <a:gd name="T27" fmla="*/ 41 h 44"/>
                  <a:gd name="T28" fmla="*/ 1 w 778"/>
                  <a:gd name="T29" fmla="*/ 29 h 44"/>
                  <a:gd name="T30" fmla="*/ 1 w 778"/>
                  <a:gd name="T31" fmla="*/ 20 h 44"/>
                  <a:gd name="T32" fmla="*/ 7 w 778"/>
                  <a:gd name="T33" fmla="*/ 13 h 44"/>
                  <a:gd name="T34" fmla="*/ 16 w 778"/>
                  <a:gd name="T35" fmla="*/ 19 h 44"/>
                  <a:gd name="T36" fmla="*/ 20 w 778"/>
                  <a:gd name="T37" fmla="*/ 26 h 44"/>
                  <a:gd name="T38" fmla="*/ 30 w 778"/>
                  <a:gd name="T39" fmla="*/ 29 h 44"/>
                  <a:gd name="T40" fmla="*/ 41 w 778"/>
                  <a:gd name="T41" fmla="*/ 30 h 44"/>
                  <a:gd name="T42" fmla="*/ 53 w 778"/>
                  <a:gd name="T43" fmla="*/ 27 h 44"/>
                  <a:gd name="T44" fmla="*/ 132 w 778"/>
                  <a:gd name="T45" fmla="*/ 21 h 44"/>
                  <a:gd name="T46" fmla="*/ 216 w 778"/>
                  <a:gd name="T47" fmla="*/ 15 h 44"/>
                  <a:gd name="T48" fmla="*/ 302 w 778"/>
                  <a:gd name="T49" fmla="*/ 10 h 44"/>
                  <a:gd name="T50" fmla="*/ 388 w 778"/>
                  <a:gd name="T51" fmla="*/ 4 h 44"/>
                  <a:gd name="T52" fmla="*/ 476 w 778"/>
                  <a:gd name="T53" fmla="*/ 0 h 44"/>
                  <a:gd name="T54" fmla="*/ 561 w 778"/>
                  <a:gd name="T55" fmla="*/ 0 h 44"/>
                  <a:gd name="T56" fmla="*/ 645 w 778"/>
                  <a:gd name="T57" fmla="*/ 4 h 44"/>
                  <a:gd name="T58" fmla="*/ 725 w 778"/>
                  <a:gd name="T59" fmla="*/ 11 h 44"/>
                  <a:gd name="T60" fmla="*/ 739 w 778"/>
                  <a:gd name="T61" fmla="*/ 12 h 44"/>
                  <a:gd name="T62" fmla="*/ 753 w 778"/>
                  <a:gd name="T63" fmla="*/ 10 h 44"/>
                  <a:gd name="T64" fmla="*/ 767 w 778"/>
                  <a:gd name="T65" fmla="*/ 10 h 44"/>
                  <a:gd name="T66" fmla="*/ 778 w 778"/>
                  <a:gd name="T67" fmla="*/ 18 h 44"/>
                  <a:gd name="T68" fmla="*/ 774 w 778"/>
                  <a:gd name="T69" fmla="*/ 28 h 44"/>
                  <a:gd name="T70" fmla="*/ 764 w 778"/>
                  <a:gd name="T71" fmla="*/ 3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8" h="44">
                    <a:moveTo>
                      <a:pt x="764" y="32"/>
                    </a:moveTo>
                    <a:lnTo>
                      <a:pt x="759" y="22"/>
                    </a:lnTo>
                    <a:lnTo>
                      <a:pt x="716" y="18"/>
                    </a:lnTo>
                    <a:lnTo>
                      <a:pt x="674" y="14"/>
                    </a:lnTo>
                    <a:lnTo>
                      <a:pt x="631" y="13"/>
                    </a:lnTo>
                    <a:lnTo>
                      <a:pt x="587" y="12"/>
                    </a:lnTo>
                    <a:lnTo>
                      <a:pt x="545" y="11"/>
                    </a:lnTo>
                    <a:lnTo>
                      <a:pt x="501" y="12"/>
                    </a:lnTo>
                    <a:lnTo>
                      <a:pt x="458" y="13"/>
                    </a:lnTo>
                    <a:lnTo>
                      <a:pt x="416" y="15"/>
                    </a:lnTo>
                    <a:lnTo>
                      <a:pt x="372" y="18"/>
                    </a:lnTo>
                    <a:lnTo>
                      <a:pt x="329" y="20"/>
                    </a:lnTo>
                    <a:lnTo>
                      <a:pt x="287" y="23"/>
                    </a:lnTo>
                    <a:lnTo>
                      <a:pt x="245" y="27"/>
                    </a:lnTo>
                    <a:lnTo>
                      <a:pt x="202" y="32"/>
                    </a:lnTo>
                    <a:lnTo>
                      <a:pt x="161" y="35"/>
                    </a:lnTo>
                    <a:lnTo>
                      <a:pt x="120" y="40"/>
                    </a:lnTo>
                    <a:lnTo>
                      <a:pt x="79" y="43"/>
                    </a:lnTo>
                    <a:lnTo>
                      <a:pt x="72" y="44"/>
                    </a:lnTo>
                    <a:lnTo>
                      <a:pt x="65" y="44"/>
                    </a:lnTo>
                    <a:lnTo>
                      <a:pt x="56" y="44"/>
                    </a:lnTo>
                    <a:lnTo>
                      <a:pt x="47" y="43"/>
                    </a:lnTo>
                    <a:lnTo>
                      <a:pt x="41" y="42"/>
                    </a:lnTo>
                    <a:lnTo>
                      <a:pt x="34" y="42"/>
                    </a:lnTo>
                    <a:lnTo>
                      <a:pt x="26" y="43"/>
                    </a:lnTo>
                    <a:lnTo>
                      <a:pt x="19" y="43"/>
                    </a:lnTo>
                    <a:lnTo>
                      <a:pt x="14" y="43"/>
                    </a:lnTo>
                    <a:lnTo>
                      <a:pt x="8" y="41"/>
                    </a:lnTo>
                    <a:lnTo>
                      <a:pt x="3" y="36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1" y="20"/>
                    </a:lnTo>
                    <a:lnTo>
                      <a:pt x="3" y="17"/>
                    </a:lnTo>
                    <a:lnTo>
                      <a:pt x="7" y="13"/>
                    </a:lnTo>
                    <a:lnTo>
                      <a:pt x="18" y="13"/>
                    </a:lnTo>
                    <a:lnTo>
                      <a:pt x="16" y="19"/>
                    </a:lnTo>
                    <a:lnTo>
                      <a:pt x="17" y="23"/>
                    </a:lnTo>
                    <a:lnTo>
                      <a:pt x="20" y="26"/>
                    </a:lnTo>
                    <a:lnTo>
                      <a:pt x="25" y="28"/>
                    </a:lnTo>
                    <a:lnTo>
                      <a:pt x="30" y="29"/>
                    </a:lnTo>
                    <a:lnTo>
                      <a:pt x="35" y="29"/>
                    </a:lnTo>
                    <a:lnTo>
                      <a:pt x="41" y="30"/>
                    </a:lnTo>
                    <a:lnTo>
                      <a:pt x="46" y="32"/>
                    </a:lnTo>
                    <a:lnTo>
                      <a:pt x="53" y="27"/>
                    </a:lnTo>
                    <a:lnTo>
                      <a:pt x="92" y="25"/>
                    </a:lnTo>
                    <a:lnTo>
                      <a:pt x="132" y="21"/>
                    </a:lnTo>
                    <a:lnTo>
                      <a:pt x="174" y="19"/>
                    </a:lnTo>
                    <a:lnTo>
                      <a:pt x="216" y="15"/>
                    </a:lnTo>
                    <a:lnTo>
                      <a:pt x="259" y="12"/>
                    </a:lnTo>
                    <a:lnTo>
                      <a:pt x="302" y="10"/>
                    </a:lnTo>
                    <a:lnTo>
                      <a:pt x="345" y="6"/>
                    </a:lnTo>
                    <a:lnTo>
                      <a:pt x="388" y="4"/>
                    </a:lnTo>
                    <a:lnTo>
                      <a:pt x="432" y="3"/>
                    </a:lnTo>
                    <a:lnTo>
                      <a:pt x="476" y="0"/>
                    </a:lnTo>
                    <a:lnTo>
                      <a:pt x="518" y="0"/>
                    </a:lnTo>
                    <a:lnTo>
                      <a:pt x="561" y="0"/>
                    </a:lnTo>
                    <a:lnTo>
                      <a:pt x="603" y="2"/>
                    </a:lnTo>
                    <a:lnTo>
                      <a:pt x="645" y="4"/>
                    </a:lnTo>
                    <a:lnTo>
                      <a:pt x="685" y="6"/>
                    </a:lnTo>
                    <a:lnTo>
                      <a:pt x="725" y="11"/>
                    </a:lnTo>
                    <a:lnTo>
                      <a:pt x="732" y="12"/>
                    </a:lnTo>
                    <a:lnTo>
                      <a:pt x="739" y="12"/>
                    </a:lnTo>
                    <a:lnTo>
                      <a:pt x="746" y="11"/>
                    </a:lnTo>
                    <a:lnTo>
                      <a:pt x="753" y="10"/>
                    </a:lnTo>
                    <a:lnTo>
                      <a:pt x="760" y="9"/>
                    </a:lnTo>
                    <a:lnTo>
                      <a:pt x="767" y="10"/>
                    </a:lnTo>
                    <a:lnTo>
                      <a:pt x="773" y="12"/>
                    </a:lnTo>
                    <a:lnTo>
                      <a:pt x="778" y="18"/>
                    </a:lnTo>
                    <a:lnTo>
                      <a:pt x="776" y="22"/>
                    </a:lnTo>
                    <a:lnTo>
                      <a:pt x="774" y="28"/>
                    </a:lnTo>
                    <a:lnTo>
                      <a:pt x="769" y="32"/>
                    </a:lnTo>
                    <a:lnTo>
                      <a:pt x="76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" name="Freeform 53"/>
              <p:cNvSpPr>
                <a:spLocks/>
              </p:cNvSpPr>
              <p:nvPr/>
            </p:nvSpPr>
            <p:spPr bwMode="auto">
              <a:xfrm>
                <a:off x="3644" y="2954"/>
                <a:ext cx="27" cy="14"/>
              </a:xfrm>
              <a:custGeom>
                <a:avLst/>
                <a:gdLst>
                  <a:gd name="T0" fmla="*/ 42 w 54"/>
                  <a:gd name="T1" fmla="*/ 27 h 28"/>
                  <a:gd name="T2" fmla="*/ 36 w 54"/>
                  <a:gd name="T3" fmla="*/ 27 h 28"/>
                  <a:gd name="T4" fmla="*/ 30 w 54"/>
                  <a:gd name="T5" fmla="*/ 27 h 28"/>
                  <a:gd name="T6" fmla="*/ 24 w 54"/>
                  <a:gd name="T7" fmla="*/ 28 h 28"/>
                  <a:gd name="T8" fmla="*/ 19 w 54"/>
                  <a:gd name="T9" fmla="*/ 28 h 28"/>
                  <a:gd name="T10" fmla="*/ 14 w 54"/>
                  <a:gd name="T11" fmla="*/ 28 h 28"/>
                  <a:gd name="T12" fmla="*/ 8 w 54"/>
                  <a:gd name="T13" fmla="*/ 27 h 28"/>
                  <a:gd name="T14" fmla="*/ 5 w 54"/>
                  <a:gd name="T15" fmla="*/ 24 h 28"/>
                  <a:gd name="T16" fmla="*/ 0 w 54"/>
                  <a:gd name="T17" fmla="*/ 21 h 28"/>
                  <a:gd name="T18" fmla="*/ 6 w 54"/>
                  <a:gd name="T19" fmla="*/ 16 h 28"/>
                  <a:gd name="T20" fmla="*/ 13 w 54"/>
                  <a:gd name="T21" fmla="*/ 12 h 28"/>
                  <a:gd name="T22" fmla="*/ 20 w 54"/>
                  <a:gd name="T23" fmla="*/ 7 h 28"/>
                  <a:gd name="T24" fmla="*/ 26 w 54"/>
                  <a:gd name="T25" fmla="*/ 3 h 28"/>
                  <a:gd name="T26" fmla="*/ 33 w 54"/>
                  <a:gd name="T27" fmla="*/ 1 h 28"/>
                  <a:gd name="T28" fmla="*/ 39 w 54"/>
                  <a:gd name="T29" fmla="*/ 0 h 28"/>
                  <a:gd name="T30" fmla="*/ 48 w 54"/>
                  <a:gd name="T31" fmla="*/ 1 h 28"/>
                  <a:gd name="T32" fmla="*/ 54 w 54"/>
                  <a:gd name="T33" fmla="*/ 5 h 28"/>
                  <a:gd name="T34" fmla="*/ 53 w 54"/>
                  <a:gd name="T35" fmla="*/ 12 h 28"/>
                  <a:gd name="T36" fmla="*/ 50 w 54"/>
                  <a:gd name="T37" fmla="*/ 17 h 28"/>
                  <a:gd name="T38" fmla="*/ 46 w 54"/>
                  <a:gd name="T39" fmla="*/ 22 h 28"/>
                  <a:gd name="T40" fmla="*/ 42 w 54"/>
                  <a:gd name="T41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4" h="28">
                    <a:moveTo>
                      <a:pt x="42" y="27"/>
                    </a:moveTo>
                    <a:lnTo>
                      <a:pt x="36" y="27"/>
                    </a:lnTo>
                    <a:lnTo>
                      <a:pt x="30" y="27"/>
                    </a:lnTo>
                    <a:lnTo>
                      <a:pt x="24" y="28"/>
                    </a:lnTo>
                    <a:lnTo>
                      <a:pt x="19" y="28"/>
                    </a:lnTo>
                    <a:lnTo>
                      <a:pt x="14" y="28"/>
                    </a:lnTo>
                    <a:lnTo>
                      <a:pt x="8" y="27"/>
                    </a:lnTo>
                    <a:lnTo>
                      <a:pt x="5" y="24"/>
                    </a:lnTo>
                    <a:lnTo>
                      <a:pt x="0" y="21"/>
                    </a:lnTo>
                    <a:lnTo>
                      <a:pt x="6" y="16"/>
                    </a:lnTo>
                    <a:lnTo>
                      <a:pt x="13" y="12"/>
                    </a:lnTo>
                    <a:lnTo>
                      <a:pt x="20" y="7"/>
                    </a:lnTo>
                    <a:lnTo>
                      <a:pt x="26" y="3"/>
                    </a:lnTo>
                    <a:lnTo>
                      <a:pt x="33" y="1"/>
                    </a:lnTo>
                    <a:lnTo>
                      <a:pt x="39" y="0"/>
                    </a:lnTo>
                    <a:lnTo>
                      <a:pt x="48" y="1"/>
                    </a:lnTo>
                    <a:lnTo>
                      <a:pt x="54" y="5"/>
                    </a:lnTo>
                    <a:lnTo>
                      <a:pt x="53" y="12"/>
                    </a:lnTo>
                    <a:lnTo>
                      <a:pt x="50" y="17"/>
                    </a:lnTo>
                    <a:lnTo>
                      <a:pt x="46" y="22"/>
                    </a:lnTo>
                    <a:lnTo>
                      <a:pt x="42" y="27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2" name="Freeform 54"/>
              <p:cNvSpPr>
                <a:spLocks/>
              </p:cNvSpPr>
              <p:nvPr/>
            </p:nvSpPr>
            <p:spPr bwMode="auto">
              <a:xfrm>
                <a:off x="3615" y="2990"/>
                <a:ext cx="39" cy="29"/>
              </a:xfrm>
              <a:custGeom>
                <a:avLst/>
                <a:gdLst>
                  <a:gd name="T0" fmla="*/ 48 w 78"/>
                  <a:gd name="T1" fmla="*/ 59 h 59"/>
                  <a:gd name="T2" fmla="*/ 41 w 78"/>
                  <a:gd name="T3" fmla="*/ 59 h 59"/>
                  <a:gd name="T4" fmla="*/ 33 w 78"/>
                  <a:gd name="T5" fmla="*/ 58 h 59"/>
                  <a:gd name="T6" fmla="*/ 26 w 78"/>
                  <a:gd name="T7" fmla="*/ 57 h 59"/>
                  <a:gd name="T8" fmla="*/ 20 w 78"/>
                  <a:gd name="T9" fmla="*/ 56 h 59"/>
                  <a:gd name="T10" fmla="*/ 13 w 78"/>
                  <a:gd name="T11" fmla="*/ 53 h 59"/>
                  <a:gd name="T12" fmla="*/ 9 w 78"/>
                  <a:gd name="T13" fmla="*/ 50 h 59"/>
                  <a:gd name="T14" fmla="*/ 3 w 78"/>
                  <a:gd name="T15" fmla="*/ 45 h 59"/>
                  <a:gd name="T16" fmla="*/ 0 w 78"/>
                  <a:gd name="T17" fmla="*/ 40 h 59"/>
                  <a:gd name="T18" fmla="*/ 1 w 78"/>
                  <a:gd name="T19" fmla="*/ 33 h 59"/>
                  <a:gd name="T20" fmla="*/ 4 w 78"/>
                  <a:gd name="T21" fmla="*/ 27 h 59"/>
                  <a:gd name="T22" fmla="*/ 9 w 78"/>
                  <a:gd name="T23" fmla="*/ 21 h 59"/>
                  <a:gd name="T24" fmla="*/ 15 w 78"/>
                  <a:gd name="T25" fmla="*/ 17 h 59"/>
                  <a:gd name="T26" fmla="*/ 20 w 78"/>
                  <a:gd name="T27" fmla="*/ 13 h 59"/>
                  <a:gd name="T28" fmla="*/ 27 w 78"/>
                  <a:gd name="T29" fmla="*/ 8 h 59"/>
                  <a:gd name="T30" fmla="*/ 34 w 78"/>
                  <a:gd name="T31" fmla="*/ 5 h 59"/>
                  <a:gd name="T32" fmla="*/ 40 w 78"/>
                  <a:gd name="T33" fmla="*/ 2 h 59"/>
                  <a:gd name="T34" fmla="*/ 46 w 78"/>
                  <a:gd name="T35" fmla="*/ 0 h 59"/>
                  <a:gd name="T36" fmla="*/ 52 w 78"/>
                  <a:gd name="T37" fmla="*/ 0 h 59"/>
                  <a:gd name="T38" fmla="*/ 57 w 78"/>
                  <a:gd name="T39" fmla="*/ 3 h 59"/>
                  <a:gd name="T40" fmla="*/ 62 w 78"/>
                  <a:gd name="T41" fmla="*/ 6 h 59"/>
                  <a:gd name="T42" fmla="*/ 66 w 78"/>
                  <a:gd name="T43" fmla="*/ 11 h 59"/>
                  <a:gd name="T44" fmla="*/ 71 w 78"/>
                  <a:gd name="T45" fmla="*/ 15 h 59"/>
                  <a:gd name="T46" fmla="*/ 75 w 78"/>
                  <a:gd name="T47" fmla="*/ 19 h 59"/>
                  <a:gd name="T48" fmla="*/ 78 w 78"/>
                  <a:gd name="T49" fmla="*/ 22 h 59"/>
                  <a:gd name="T50" fmla="*/ 75 w 78"/>
                  <a:gd name="T51" fmla="*/ 35 h 59"/>
                  <a:gd name="T52" fmla="*/ 69 w 78"/>
                  <a:gd name="T53" fmla="*/ 48 h 59"/>
                  <a:gd name="T54" fmla="*/ 61 w 78"/>
                  <a:gd name="T55" fmla="*/ 56 h 59"/>
                  <a:gd name="T56" fmla="*/ 48 w 78"/>
                  <a:gd name="T5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8" h="59">
                    <a:moveTo>
                      <a:pt x="48" y="59"/>
                    </a:moveTo>
                    <a:lnTo>
                      <a:pt x="41" y="59"/>
                    </a:lnTo>
                    <a:lnTo>
                      <a:pt x="33" y="58"/>
                    </a:lnTo>
                    <a:lnTo>
                      <a:pt x="26" y="57"/>
                    </a:lnTo>
                    <a:lnTo>
                      <a:pt x="20" y="56"/>
                    </a:lnTo>
                    <a:lnTo>
                      <a:pt x="13" y="53"/>
                    </a:lnTo>
                    <a:lnTo>
                      <a:pt x="9" y="50"/>
                    </a:lnTo>
                    <a:lnTo>
                      <a:pt x="3" y="45"/>
                    </a:lnTo>
                    <a:lnTo>
                      <a:pt x="0" y="40"/>
                    </a:lnTo>
                    <a:lnTo>
                      <a:pt x="1" y="33"/>
                    </a:lnTo>
                    <a:lnTo>
                      <a:pt x="4" y="27"/>
                    </a:lnTo>
                    <a:lnTo>
                      <a:pt x="9" y="21"/>
                    </a:lnTo>
                    <a:lnTo>
                      <a:pt x="15" y="17"/>
                    </a:lnTo>
                    <a:lnTo>
                      <a:pt x="20" y="13"/>
                    </a:lnTo>
                    <a:lnTo>
                      <a:pt x="27" y="8"/>
                    </a:lnTo>
                    <a:lnTo>
                      <a:pt x="34" y="5"/>
                    </a:lnTo>
                    <a:lnTo>
                      <a:pt x="40" y="2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7" y="3"/>
                    </a:lnTo>
                    <a:lnTo>
                      <a:pt x="62" y="6"/>
                    </a:lnTo>
                    <a:lnTo>
                      <a:pt x="66" y="11"/>
                    </a:lnTo>
                    <a:lnTo>
                      <a:pt x="71" y="15"/>
                    </a:lnTo>
                    <a:lnTo>
                      <a:pt x="75" y="19"/>
                    </a:lnTo>
                    <a:lnTo>
                      <a:pt x="78" y="22"/>
                    </a:lnTo>
                    <a:lnTo>
                      <a:pt x="75" y="35"/>
                    </a:lnTo>
                    <a:lnTo>
                      <a:pt x="69" y="48"/>
                    </a:lnTo>
                    <a:lnTo>
                      <a:pt x="61" y="56"/>
                    </a:lnTo>
                    <a:lnTo>
                      <a:pt x="48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Freeform 55"/>
              <p:cNvSpPr>
                <a:spLocks/>
              </p:cNvSpPr>
              <p:nvPr/>
            </p:nvSpPr>
            <p:spPr bwMode="auto">
              <a:xfrm>
                <a:off x="3592" y="2801"/>
                <a:ext cx="54" cy="13"/>
              </a:xfrm>
              <a:custGeom>
                <a:avLst/>
                <a:gdLst>
                  <a:gd name="T0" fmla="*/ 101 w 108"/>
                  <a:gd name="T1" fmla="*/ 26 h 26"/>
                  <a:gd name="T2" fmla="*/ 89 w 108"/>
                  <a:gd name="T3" fmla="*/ 22 h 26"/>
                  <a:gd name="T4" fmla="*/ 77 w 108"/>
                  <a:gd name="T5" fmla="*/ 19 h 26"/>
                  <a:gd name="T6" fmla="*/ 64 w 108"/>
                  <a:gd name="T7" fmla="*/ 19 h 26"/>
                  <a:gd name="T8" fmla="*/ 51 w 108"/>
                  <a:gd name="T9" fmla="*/ 20 h 26"/>
                  <a:gd name="T10" fmla="*/ 39 w 108"/>
                  <a:gd name="T11" fmla="*/ 23 h 26"/>
                  <a:gd name="T12" fmla="*/ 26 w 108"/>
                  <a:gd name="T13" fmla="*/ 24 h 26"/>
                  <a:gd name="T14" fmla="*/ 13 w 108"/>
                  <a:gd name="T15" fmla="*/ 26 h 26"/>
                  <a:gd name="T16" fmla="*/ 1 w 108"/>
                  <a:gd name="T17" fmla="*/ 26 h 26"/>
                  <a:gd name="T18" fmla="*/ 0 w 108"/>
                  <a:gd name="T19" fmla="*/ 22 h 26"/>
                  <a:gd name="T20" fmla="*/ 1 w 108"/>
                  <a:gd name="T21" fmla="*/ 18 h 26"/>
                  <a:gd name="T22" fmla="*/ 4 w 108"/>
                  <a:gd name="T23" fmla="*/ 14 h 26"/>
                  <a:gd name="T24" fmla="*/ 8 w 108"/>
                  <a:gd name="T25" fmla="*/ 10 h 26"/>
                  <a:gd name="T26" fmla="*/ 19 w 108"/>
                  <a:gd name="T27" fmla="*/ 10 h 26"/>
                  <a:gd name="T28" fmla="*/ 30 w 108"/>
                  <a:gd name="T29" fmla="*/ 10 h 26"/>
                  <a:gd name="T30" fmla="*/ 41 w 108"/>
                  <a:gd name="T31" fmla="*/ 9 h 26"/>
                  <a:gd name="T32" fmla="*/ 54 w 108"/>
                  <a:gd name="T33" fmla="*/ 8 h 26"/>
                  <a:gd name="T34" fmla="*/ 65 w 108"/>
                  <a:gd name="T35" fmla="*/ 7 h 26"/>
                  <a:gd name="T36" fmla="*/ 77 w 108"/>
                  <a:gd name="T37" fmla="*/ 4 h 26"/>
                  <a:gd name="T38" fmla="*/ 87 w 108"/>
                  <a:gd name="T39" fmla="*/ 2 h 26"/>
                  <a:gd name="T40" fmla="*/ 99 w 108"/>
                  <a:gd name="T41" fmla="*/ 0 h 26"/>
                  <a:gd name="T42" fmla="*/ 104 w 108"/>
                  <a:gd name="T43" fmla="*/ 5 h 26"/>
                  <a:gd name="T44" fmla="*/ 108 w 108"/>
                  <a:gd name="T45" fmla="*/ 12 h 26"/>
                  <a:gd name="T46" fmla="*/ 107 w 108"/>
                  <a:gd name="T47" fmla="*/ 20 h 26"/>
                  <a:gd name="T48" fmla="*/ 101 w 108"/>
                  <a:gd name="T4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26">
                    <a:moveTo>
                      <a:pt x="101" y="26"/>
                    </a:moveTo>
                    <a:lnTo>
                      <a:pt x="89" y="22"/>
                    </a:lnTo>
                    <a:lnTo>
                      <a:pt x="77" y="19"/>
                    </a:lnTo>
                    <a:lnTo>
                      <a:pt x="64" y="19"/>
                    </a:lnTo>
                    <a:lnTo>
                      <a:pt x="51" y="20"/>
                    </a:lnTo>
                    <a:lnTo>
                      <a:pt x="39" y="23"/>
                    </a:lnTo>
                    <a:lnTo>
                      <a:pt x="26" y="24"/>
                    </a:lnTo>
                    <a:lnTo>
                      <a:pt x="13" y="26"/>
                    </a:lnTo>
                    <a:lnTo>
                      <a:pt x="1" y="26"/>
                    </a:lnTo>
                    <a:lnTo>
                      <a:pt x="0" y="22"/>
                    </a:lnTo>
                    <a:lnTo>
                      <a:pt x="1" y="18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19" y="10"/>
                    </a:lnTo>
                    <a:lnTo>
                      <a:pt x="30" y="10"/>
                    </a:lnTo>
                    <a:lnTo>
                      <a:pt x="41" y="9"/>
                    </a:lnTo>
                    <a:lnTo>
                      <a:pt x="54" y="8"/>
                    </a:lnTo>
                    <a:lnTo>
                      <a:pt x="65" y="7"/>
                    </a:lnTo>
                    <a:lnTo>
                      <a:pt x="77" y="4"/>
                    </a:lnTo>
                    <a:lnTo>
                      <a:pt x="87" y="2"/>
                    </a:lnTo>
                    <a:lnTo>
                      <a:pt x="99" y="0"/>
                    </a:lnTo>
                    <a:lnTo>
                      <a:pt x="104" y="5"/>
                    </a:lnTo>
                    <a:lnTo>
                      <a:pt x="108" y="12"/>
                    </a:lnTo>
                    <a:lnTo>
                      <a:pt x="107" y="20"/>
                    </a:lnTo>
                    <a:lnTo>
                      <a:pt x="101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4" name="Freeform 56"/>
              <p:cNvSpPr>
                <a:spLocks/>
              </p:cNvSpPr>
              <p:nvPr/>
            </p:nvSpPr>
            <p:spPr bwMode="auto">
              <a:xfrm>
                <a:off x="3625" y="2999"/>
                <a:ext cx="20" cy="13"/>
              </a:xfrm>
              <a:custGeom>
                <a:avLst/>
                <a:gdLst>
                  <a:gd name="T0" fmla="*/ 9 w 41"/>
                  <a:gd name="T1" fmla="*/ 23 h 25"/>
                  <a:gd name="T2" fmla="*/ 7 w 41"/>
                  <a:gd name="T3" fmla="*/ 21 h 25"/>
                  <a:gd name="T4" fmla="*/ 6 w 41"/>
                  <a:gd name="T5" fmla="*/ 19 h 25"/>
                  <a:gd name="T6" fmla="*/ 4 w 41"/>
                  <a:gd name="T7" fmla="*/ 19 h 25"/>
                  <a:gd name="T8" fmla="*/ 0 w 41"/>
                  <a:gd name="T9" fmla="*/ 18 h 25"/>
                  <a:gd name="T10" fmla="*/ 4 w 41"/>
                  <a:gd name="T11" fmla="*/ 14 h 25"/>
                  <a:gd name="T12" fmla="*/ 7 w 41"/>
                  <a:gd name="T13" fmla="*/ 8 h 25"/>
                  <a:gd name="T14" fmla="*/ 12 w 41"/>
                  <a:gd name="T15" fmla="*/ 3 h 25"/>
                  <a:gd name="T16" fmla="*/ 19 w 41"/>
                  <a:gd name="T17" fmla="*/ 0 h 25"/>
                  <a:gd name="T18" fmla="*/ 19 w 41"/>
                  <a:gd name="T19" fmla="*/ 4 h 25"/>
                  <a:gd name="T20" fmla="*/ 20 w 41"/>
                  <a:gd name="T21" fmla="*/ 7 h 25"/>
                  <a:gd name="T22" fmla="*/ 22 w 41"/>
                  <a:gd name="T23" fmla="*/ 10 h 25"/>
                  <a:gd name="T24" fmla="*/ 24 w 41"/>
                  <a:gd name="T25" fmla="*/ 11 h 25"/>
                  <a:gd name="T26" fmla="*/ 41 w 41"/>
                  <a:gd name="T27" fmla="*/ 7 h 25"/>
                  <a:gd name="T28" fmla="*/ 41 w 41"/>
                  <a:gd name="T29" fmla="*/ 13 h 25"/>
                  <a:gd name="T30" fmla="*/ 39 w 41"/>
                  <a:gd name="T31" fmla="*/ 18 h 25"/>
                  <a:gd name="T32" fmla="*/ 36 w 41"/>
                  <a:gd name="T33" fmla="*/ 22 h 25"/>
                  <a:gd name="T34" fmla="*/ 31 w 41"/>
                  <a:gd name="T35" fmla="*/ 24 h 25"/>
                  <a:gd name="T36" fmla="*/ 26 w 41"/>
                  <a:gd name="T37" fmla="*/ 25 h 25"/>
                  <a:gd name="T38" fmla="*/ 20 w 41"/>
                  <a:gd name="T39" fmla="*/ 25 h 25"/>
                  <a:gd name="T40" fmla="*/ 14 w 41"/>
                  <a:gd name="T41" fmla="*/ 24 h 25"/>
                  <a:gd name="T42" fmla="*/ 9 w 41"/>
                  <a:gd name="T43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25">
                    <a:moveTo>
                      <a:pt x="9" y="23"/>
                    </a:moveTo>
                    <a:lnTo>
                      <a:pt x="7" y="21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8"/>
                    </a:lnTo>
                    <a:lnTo>
                      <a:pt x="12" y="3"/>
                    </a:lnTo>
                    <a:lnTo>
                      <a:pt x="19" y="0"/>
                    </a:lnTo>
                    <a:lnTo>
                      <a:pt x="19" y="4"/>
                    </a:lnTo>
                    <a:lnTo>
                      <a:pt x="20" y="7"/>
                    </a:lnTo>
                    <a:lnTo>
                      <a:pt x="22" y="10"/>
                    </a:lnTo>
                    <a:lnTo>
                      <a:pt x="24" y="11"/>
                    </a:lnTo>
                    <a:lnTo>
                      <a:pt x="41" y="7"/>
                    </a:lnTo>
                    <a:lnTo>
                      <a:pt x="41" y="13"/>
                    </a:lnTo>
                    <a:lnTo>
                      <a:pt x="39" y="18"/>
                    </a:lnTo>
                    <a:lnTo>
                      <a:pt x="36" y="22"/>
                    </a:lnTo>
                    <a:lnTo>
                      <a:pt x="31" y="24"/>
                    </a:lnTo>
                    <a:lnTo>
                      <a:pt x="26" y="25"/>
                    </a:lnTo>
                    <a:lnTo>
                      <a:pt x="20" y="25"/>
                    </a:lnTo>
                    <a:lnTo>
                      <a:pt x="14" y="24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5" name="Freeform 57"/>
              <p:cNvSpPr>
                <a:spLocks/>
              </p:cNvSpPr>
              <p:nvPr/>
            </p:nvSpPr>
            <p:spPr bwMode="auto">
              <a:xfrm>
                <a:off x="3598" y="2819"/>
                <a:ext cx="46" cy="12"/>
              </a:xfrm>
              <a:custGeom>
                <a:avLst/>
                <a:gdLst>
                  <a:gd name="T0" fmla="*/ 91 w 91"/>
                  <a:gd name="T1" fmla="*/ 19 h 23"/>
                  <a:gd name="T2" fmla="*/ 81 w 91"/>
                  <a:gd name="T3" fmla="*/ 18 h 23"/>
                  <a:gd name="T4" fmla="*/ 68 w 91"/>
                  <a:gd name="T5" fmla="*/ 18 h 23"/>
                  <a:gd name="T6" fmla="*/ 57 w 91"/>
                  <a:gd name="T7" fmla="*/ 19 h 23"/>
                  <a:gd name="T8" fmla="*/ 44 w 91"/>
                  <a:gd name="T9" fmla="*/ 20 h 23"/>
                  <a:gd name="T10" fmla="*/ 33 w 91"/>
                  <a:gd name="T11" fmla="*/ 23 h 23"/>
                  <a:gd name="T12" fmla="*/ 21 w 91"/>
                  <a:gd name="T13" fmla="*/ 23 h 23"/>
                  <a:gd name="T14" fmla="*/ 9 w 91"/>
                  <a:gd name="T15" fmla="*/ 23 h 23"/>
                  <a:gd name="T16" fmla="*/ 0 w 91"/>
                  <a:gd name="T17" fmla="*/ 20 h 23"/>
                  <a:gd name="T18" fmla="*/ 0 w 91"/>
                  <a:gd name="T19" fmla="*/ 16 h 23"/>
                  <a:gd name="T20" fmla="*/ 1 w 91"/>
                  <a:gd name="T21" fmla="*/ 10 h 23"/>
                  <a:gd name="T22" fmla="*/ 5 w 91"/>
                  <a:gd name="T23" fmla="*/ 6 h 23"/>
                  <a:gd name="T24" fmla="*/ 8 w 91"/>
                  <a:gd name="T25" fmla="*/ 4 h 23"/>
                  <a:gd name="T26" fmla="*/ 21 w 91"/>
                  <a:gd name="T27" fmla="*/ 10 h 23"/>
                  <a:gd name="T28" fmla="*/ 34 w 91"/>
                  <a:gd name="T29" fmla="*/ 10 h 23"/>
                  <a:gd name="T30" fmla="*/ 47 w 91"/>
                  <a:gd name="T31" fmla="*/ 6 h 23"/>
                  <a:gd name="T32" fmla="*/ 60 w 91"/>
                  <a:gd name="T33" fmla="*/ 3 h 23"/>
                  <a:gd name="T34" fmla="*/ 72 w 91"/>
                  <a:gd name="T35" fmla="*/ 0 h 23"/>
                  <a:gd name="T36" fmla="*/ 81 w 91"/>
                  <a:gd name="T37" fmla="*/ 0 h 23"/>
                  <a:gd name="T38" fmla="*/ 88 w 91"/>
                  <a:gd name="T39" fmla="*/ 5 h 23"/>
                  <a:gd name="T40" fmla="*/ 91 w 91"/>
                  <a:gd name="T41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" h="23">
                    <a:moveTo>
                      <a:pt x="91" y="19"/>
                    </a:moveTo>
                    <a:lnTo>
                      <a:pt x="81" y="18"/>
                    </a:lnTo>
                    <a:lnTo>
                      <a:pt x="68" y="18"/>
                    </a:lnTo>
                    <a:lnTo>
                      <a:pt x="57" y="19"/>
                    </a:lnTo>
                    <a:lnTo>
                      <a:pt x="44" y="20"/>
                    </a:lnTo>
                    <a:lnTo>
                      <a:pt x="33" y="23"/>
                    </a:lnTo>
                    <a:lnTo>
                      <a:pt x="21" y="23"/>
                    </a:lnTo>
                    <a:lnTo>
                      <a:pt x="9" y="23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0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21" y="10"/>
                    </a:lnTo>
                    <a:lnTo>
                      <a:pt x="34" y="10"/>
                    </a:lnTo>
                    <a:lnTo>
                      <a:pt x="47" y="6"/>
                    </a:lnTo>
                    <a:lnTo>
                      <a:pt x="60" y="3"/>
                    </a:lnTo>
                    <a:lnTo>
                      <a:pt x="72" y="0"/>
                    </a:lnTo>
                    <a:lnTo>
                      <a:pt x="81" y="0"/>
                    </a:lnTo>
                    <a:lnTo>
                      <a:pt x="88" y="5"/>
                    </a:lnTo>
                    <a:lnTo>
                      <a:pt x="9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" name="Freeform 58"/>
              <p:cNvSpPr>
                <a:spLocks/>
              </p:cNvSpPr>
              <p:nvPr/>
            </p:nvSpPr>
            <p:spPr bwMode="auto">
              <a:xfrm>
                <a:off x="3626" y="2651"/>
                <a:ext cx="13" cy="13"/>
              </a:xfrm>
              <a:custGeom>
                <a:avLst/>
                <a:gdLst>
                  <a:gd name="T0" fmla="*/ 26 w 26"/>
                  <a:gd name="T1" fmla="*/ 27 h 28"/>
                  <a:gd name="T2" fmla="*/ 16 w 26"/>
                  <a:gd name="T3" fmla="*/ 28 h 28"/>
                  <a:gd name="T4" fmla="*/ 8 w 26"/>
                  <a:gd name="T5" fmla="*/ 24 h 28"/>
                  <a:gd name="T6" fmla="*/ 3 w 26"/>
                  <a:gd name="T7" fmla="*/ 20 h 28"/>
                  <a:gd name="T8" fmla="*/ 0 w 26"/>
                  <a:gd name="T9" fmla="*/ 12 h 28"/>
                  <a:gd name="T10" fmla="*/ 0 w 26"/>
                  <a:gd name="T11" fmla="*/ 7 h 28"/>
                  <a:gd name="T12" fmla="*/ 0 w 26"/>
                  <a:gd name="T13" fmla="*/ 4 h 28"/>
                  <a:gd name="T14" fmla="*/ 2 w 26"/>
                  <a:gd name="T15" fmla="*/ 0 h 28"/>
                  <a:gd name="T16" fmla="*/ 6 w 26"/>
                  <a:gd name="T17" fmla="*/ 0 h 28"/>
                  <a:gd name="T18" fmla="*/ 20 w 26"/>
                  <a:gd name="T19" fmla="*/ 5 h 28"/>
                  <a:gd name="T20" fmla="*/ 19 w 26"/>
                  <a:gd name="T21" fmla="*/ 6 h 28"/>
                  <a:gd name="T22" fmla="*/ 18 w 26"/>
                  <a:gd name="T23" fmla="*/ 7 h 28"/>
                  <a:gd name="T24" fmla="*/ 18 w 26"/>
                  <a:gd name="T25" fmla="*/ 8 h 28"/>
                  <a:gd name="T26" fmla="*/ 18 w 26"/>
                  <a:gd name="T27" fmla="*/ 9 h 28"/>
                  <a:gd name="T28" fmla="*/ 19 w 26"/>
                  <a:gd name="T29" fmla="*/ 13 h 28"/>
                  <a:gd name="T30" fmla="*/ 23 w 26"/>
                  <a:gd name="T31" fmla="*/ 16 h 28"/>
                  <a:gd name="T32" fmla="*/ 26 w 26"/>
                  <a:gd name="T33" fmla="*/ 20 h 28"/>
                  <a:gd name="T34" fmla="*/ 26 w 26"/>
                  <a:gd name="T35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28">
                    <a:moveTo>
                      <a:pt x="26" y="27"/>
                    </a:moveTo>
                    <a:lnTo>
                      <a:pt x="16" y="28"/>
                    </a:lnTo>
                    <a:lnTo>
                      <a:pt x="8" y="24"/>
                    </a:lnTo>
                    <a:lnTo>
                      <a:pt x="3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20" y="5"/>
                    </a:lnTo>
                    <a:lnTo>
                      <a:pt x="19" y="6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9" y="13"/>
                    </a:lnTo>
                    <a:lnTo>
                      <a:pt x="23" y="16"/>
                    </a:lnTo>
                    <a:lnTo>
                      <a:pt x="26" y="20"/>
                    </a:lnTo>
                    <a:lnTo>
                      <a:pt x="2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7" name="Freeform 59"/>
              <p:cNvSpPr>
                <a:spLocks/>
              </p:cNvSpPr>
              <p:nvPr/>
            </p:nvSpPr>
            <p:spPr bwMode="auto">
              <a:xfrm>
                <a:off x="3577" y="2954"/>
                <a:ext cx="43" cy="26"/>
              </a:xfrm>
              <a:custGeom>
                <a:avLst/>
                <a:gdLst>
                  <a:gd name="T0" fmla="*/ 60 w 86"/>
                  <a:gd name="T1" fmla="*/ 52 h 52"/>
                  <a:gd name="T2" fmla="*/ 53 w 86"/>
                  <a:gd name="T3" fmla="*/ 51 h 52"/>
                  <a:gd name="T4" fmla="*/ 45 w 86"/>
                  <a:gd name="T5" fmla="*/ 51 h 52"/>
                  <a:gd name="T6" fmla="*/ 35 w 86"/>
                  <a:gd name="T7" fmla="*/ 52 h 52"/>
                  <a:gd name="T8" fmla="*/ 27 w 86"/>
                  <a:gd name="T9" fmla="*/ 52 h 52"/>
                  <a:gd name="T10" fmla="*/ 19 w 86"/>
                  <a:gd name="T11" fmla="*/ 52 h 52"/>
                  <a:gd name="T12" fmla="*/ 12 w 86"/>
                  <a:gd name="T13" fmla="*/ 50 h 52"/>
                  <a:gd name="T14" fmla="*/ 7 w 86"/>
                  <a:gd name="T15" fmla="*/ 45 h 52"/>
                  <a:gd name="T16" fmla="*/ 2 w 86"/>
                  <a:gd name="T17" fmla="*/ 38 h 52"/>
                  <a:gd name="T18" fmla="*/ 2 w 86"/>
                  <a:gd name="T19" fmla="*/ 35 h 52"/>
                  <a:gd name="T20" fmla="*/ 3 w 86"/>
                  <a:gd name="T21" fmla="*/ 32 h 52"/>
                  <a:gd name="T22" fmla="*/ 2 w 86"/>
                  <a:gd name="T23" fmla="*/ 29 h 52"/>
                  <a:gd name="T24" fmla="*/ 0 w 86"/>
                  <a:gd name="T25" fmla="*/ 27 h 52"/>
                  <a:gd name="T26" fmla="*/ 7 w 86"/>
                  <a:gd name="T27" fmla="*/ 21 h 52"/>
                  <a:gd name="T28" fmla="*/ 13 w 86"/>
                  <a:gd name="T29" fmla="*/ 15 h 52"/>
                  <a:gd name="T30" fmla="*/ 22 w 86"/>
                  <a:gd name="T31" fmla="*/ 10 h 52"/>
                  <a:gd name="T32" fmla="*/ 30 w 86"/>
                  <a:gd name="T33" fmla="*/ 6 h 52"/>
                  <a:gd name="T34" fmla="*/ 38 w 86"/>
                  <a:gd name="T35" fmla="*/ 2 h 52"/>
                  <a:gd name="T36" fmla="*/ 47 w 86"/>
                  <a:gd name="T37" fmla="*/ 1 h 52"/>
                  <a:gd name="T38" fmla="*/ 55 w 86"/>
                  <a:gd name="T39" fmla="*/ 0 h 52"/>
                  <a:gd name="T40" fmla="*/ 63 w 86"/>
                  <a:gd name="T41" fmla="*/ 0 h 52"/>
                  <a:gd name="T42" fmla="*/ 70 w 86"/>
                  <a:gd name="T43" fmla="*/ 3 h 52"/>
                  <a:gd name="T44" fmla="*/ 78 w 86"/>
                  <a:gd name="T45" fmla="*/ 6 h 52"/>
                  <a:gd name="T46" fmla="*/ 84 w 86"/>
                  <a:gd name="T47" fmla="*/ 8 h 52"/>
                  <a:gd name="T48" fmla="*/ 86 w 86"/>
                  <a:gd name="T49" fmla="*/ 16 h 52"/>
                  <a:gd name="T50" fmla="*/ 83 w 86"/>
                  <a:gd name="T51" fmla="*/ 25 h 52"/>
                  <a:gd name="T52" fmla="*/ 78 w 86"/>
                  <a:gd name="T53" fmla="*/ 37 h 52"/>
                  <a:gd name="T54" fmla="*/ 71 w 86"/>
                  <a:gd name="T55" fmla="*/ 47 h 52"/>
                  <a:gd name="T56" fmla="*/ 60 w 86"/>
                  <a:gd name="T5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" h="52">
                    <a:moveTo>
                      <a:pt x="60" y="52"/>
                    </a:moveTo>
                    <a:lnTo>
                      <a:pt x="53" y="51"/>
                    </a:lnTo>
                    <a:lnTo>
                      <a:pt x="45" y="51"/>
                    </a:lnTo>
                    <a:lnTo>
                      <a:pt x="35" y="52"/>
                    </a:lnTo>
                    <a:lnTo>
                      <a:pt x="27" y="52"/>
                    </a:lnTo>
                    <a:lnTo>
                      <a:pt x="19" y="52"/>
                    </a:lnTo>
                    <a:lnTo>
                      <a:pt x="12" y="50"/>
                    </a:lnTo>
                    <a:lnTo>
                      <a:pt x="7" y="45"/>
                    </a:lnTo>
                    <a:lnTo>
                      <a:pt x="2" y="38"/>
                    </a:lnTo>
                    <a:lnTo>
                      <a:pt x="2" y="35"/>
                    </a:lnTo>
                    <a:lnTo>
                      <a:pt x="3" y="32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7" y="21"/>
                    </a:lnTo>
                    <a:lnTo>
                      <a:pt x="13" y="15"/>
                    </a:lnTo>
                    <a:lnTo>
                      <a:pt x="22" y="10"/>
                    </a:lnTo>
                    <a:lnTo>
                      <a:pt x="30" y="6"/>
                    </a:lnTo>
                    <a:lnTo>
                      <a:pt x="38" y="2"/>
                    </a:lnTo>
                    <a:lnTo>
                      <a:pt x="47" y="1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70" y="3"/>
                    </a:lnTo>
                    <a:lnTo>
                      <a:pt x="78" y="6"/>
                    </a:lnTo>
                    <a:lnTo>
                      <a:pt x="84" y="8"/>
                    </a:lnTo>
                    <a:lnTo>
                      <a:pt x="86" y="16"/>
                    </a:lnTo>
                    <a:lnTo>
                      <a:pt x="83" y="25"/>
                    </a:lnTo>
                    <a:lnTo>
                      <a:pt x="78" y="37"/>
                    </a:lnTo>
                    <a:lnTo>
                      <a:pt x="71" y="47"/>
                    </a:lnTo>
                    <a:lnTo>
                      <a:pt x="6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8" name="Freeform 60"/>
              <p:cNvSpPr>
                <a:spLocks/>
              </p:cNvSpPr>
              <p:nvPr/>
            </p:nvSpPr>
            <p:spPr bwMode="auto">
              <a:xfrm>
                <a:off x="3587" y="2964"/>
                <a:ext cx="26" cy="9"/>
              </a:xfrm>
              <a:custGeom>
                <a:avLst/>
                <a:gdLst>
                  <a:gd name="T0" fmla="*/ 38 w 52"/>
                  <a:gd name="T1" fmla="*/ 17 h 18"/>
                  <a:gd name="T2" fmla="*/ 34 w 52"/>
                  <a:gd name="T3" fmla="*/ 16 h 18"/>
                  <a:gd name="T4" fmla="*/ 28 w 52"/>
                  <a:gd name="T5" fmla="*/ 16 h 18"/>
                  <a:gd name="T6" fmla="*/ 23 w 52"/>
                  <a:gd name="T7" fmla="*/ 17 h 18"/>
                  <a:gd name="T8" fmla="*/ 19 w 52"/>
                  <a:gd name="T9" fmla="*/ 18 h 18"/>
                  <a:gd name="T10" fmla="*/ 14 w 52"/>
                  <a:gd name="T11" fmla="*/ 18 h 18"/>
                  <a:gd name="T12" fmla="*/ 9 w 52"/>
                  <a:gd name="T13" fmla="*/ 18 h 18"/>
                  <a:gd name="T14" fmla="*/ 5 w 52"/>
                  <a:gd name="T15" fmla="*/ 17 h 18"/>
                  <a:gd name="T16" fmla="*/ 0 w 52"/>
                  <a:gd name="T17" fmla="*/ 13 h 18"/>
                  <a:gd name="T18" fmla="*/ 5 w 52"/>
                  <a:gd name="T19" fmla="*/ 7 h 18"/>
                  <a:gd name="T20" fmla="*/ 11 w 52"/>
                  <a:gd name="T21" fmla="*/ 2 h 18"/>
                  <a:gd name="T22" fmla="*/ 16 w 52"/>
                  <a:gd name="T23" fmla="*/ 0 h 18"/>
                  <a:gd name="T24" fmla="*/ 23 w 52"/>
                  <a:gd name="T25" fmla="*/ 0 h 18"/>
                  <a:gd name="T26" fmla="*/ 30 w 52"/>
                  <a:gd name="T27" fmla="*/ 1 h 18"/>
                  <a:gd name="T28" fmla="*/ 37 w 52"/>
                  <a:gd name="T29" fmla="*/ 1 h 18"/>
                  <a:gd name="T30" fmla="*/ 45 w 52"/>
                  <a:gd name="T31" fmla="*/ 2 h 18"/>
                  <a:gd name="T32" fmla="*/ 52 w 52"/>
                  <a:gd name="T33" fmla="*/ 1 h 18"/>
                  <a:gd name="T34" fmla="*/ 50 w 52"/>
                  <a:gd name="T35" fmla="*/ 7 h 18"/>
                  <a:gd name="T36" fmla="*/ 47 w 52"/>
                  <a:gd name="T37" fmla="*/ 10 h 18"/>
                  <a:gd name="T38" fmla="*/ 43 w 52"/>
                  <a:gd name="T39" fmla="*/ 13 h 18"/>
                  <a:gd name="T40" fmla="*/ 38 w 52"/>
                  <a:gd name="T41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18">
                    <a:moveTo>
                      <a:pt x="38" y="17"/>
                    </a:moveTo>
                    <a:lnTo>
                      <a:pt x="34" y="16"/>
                    </a:lnTo>
                    <a:lnTo>
                      <a:pt x="28" y="16"/>
                    </a:lnTo>
                    <a:lnTo>
                      <a:pt x="23" y="17"/>
                    </a:lnTo>
                    <a:lnTo>
                      <a:pt x="19" y="18"/>
                    </a:lnTo>
                    <a:lnTo>
                      <a:pt x="14" y="18"/>
                    </a:lnTo>
                    <a:lnTo>
                      <a:pt x="9" y="18"/>
                    </a:lnTo>
                    <a:lnTo>
                      <a:pt x="5" y="17"/>
                    </a:lnTo>
                    <a:lnTo>
                      <a:pt x="0" y="13"/>
                    </a:lnTo>
                    <a:lnTo>
                      <a:pt x="5" y="7"/>
                    </a:lnTo>
                    <a:lnTo>
                      <a:pt x="11" y="2"/>
                    </a:lnTo>
                    <a:lnTo>
                      <a:pt x="16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7" y="1"/>
                    </a:lnTo>
                    <a:lnTo>
                      <a:pt x="45" y="2"/>
                    </a:lnTo>
                    <a:lnTo>
                      <a:pt x="52" y="1"/>
                    </a:lnTo>
                    <a:lnTo>
                      <a:pt x="50" y="7"/>
                    </a:lnTo>
                    <a:lnTo>
                      <a:pt x="47" y="10"/>
                    </a:lnTo>
                    <a:lnTo>
                      <a:pt x="43" y="13"/>
                    </a:lnTo>
                    <a:lnTo>
                      <a:pt x="38" y="17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9" name="Freeform 61"/>
              <p:cNvSpPr>
                <a:spLocks/>
              </p:cNvSpPr>
              <p:nvPr/>
            </p:nvSpPr>
            <p:spPr bwMode="auto">
              <a:xfrm>
                <a:off x="3556" y="2995"/>
                <a:ext cx="39" cy="29"/>
              </a:xfrm>
              <a:custGeom>
                <a:avLst/>
                <a:gdLst>
                  <a:gd name="T0" fmla="*/ 55 w 78"/>
                  <a:gd name="T1" fmla="*/ 55 h 56"/>
                  <a:gd name="T2" fmla="*/ 50 w 78"/>
                  <a:gd name="T3" fmla="*/ 54 h 56"/>
                  <a:gd name="T4" fmla="*/ 43 w 78"/>
                  <a:gd name="T5" fmla="*/ 54 h 56"/>
                  <a:gd name="T6" fmla="*/ 37 w 78"/>
                  <a:gd name="T7" fmla="*/ 55 h 56"/>
                  <a:gd name="T8" fmla="*/ 30 w 78"/>
                  <a:gd name="T9" fmla="*/ 56 h 56"/>
                  <a:gd name="T10" fmla="*/ 23 w 78"/>
                  <a:gd name="T11" fmla="*/ 56 h 56"/>
                  <a:gd name="T12" fmla="*/ 17 w 78"/>
                  <a:gd name="T13" fmla="*/ 56 h 56"/>
                  <a:gd name="T14" fmla="*/ 12 w 78"/>
                  <a:gd name="T15" fmla="*/ 54 h 56"/>
                  <a:gd name="T16" fmla="*/ 6 w 78"/>
                  <a:gd name="T17" fmla="*/ 51 h 56"/>
                  <a:gd name="T18" fmla="*/ 2 w 78"/>
                  <a:gd name="T19" fmla="*/ 45 h 56"/>
                  <a:gd name="T20" fmla="*/ 0 w 78"/>
                  <a:gd name="T21" fmla="*/ 38 h 56"/>
                  <a:gd name="T22" fmla="*/ 0 w 78"/>
                  <a:gd name="T23" fmla="*/ 30 h 56"/>
                  <a:gd name="T24" fmla="*/ 2 w 78"/>
                  <a:gd name="T25" fmla="*/ 23 h 56"/>
                  <a:gd name="T26" fmla="*/ 8 w 78"/>
                  <a:gd name="T27" fmla="*/ 20 h 56"/>
                  <a:gd name="T28" fmla="*/ 14 w 78"/>
                  <a:gd name="T29" fmla="*/ 15 h 56"/>
                  <a:gd name="T30" fmla="*/ 20 w 78"/>
                  <a:gd name="T31" fmla="*/ 10 h 56"/>
                  <a:gd name="T32" fmla="*/ 25 w 78"/>
                  <a:gd name="T33" fmla="*/ 6 h 56"/>
                  <a:gd name="T34" fmla="*/ 30 w 78"/>
                  <a:gd name="T35" fmla="*/ 1 h 56"/>
                  <a:gd name="T36" fmla="*/ 37 w 78"/>
                  <a:gd name="T37" fmla="*/ 0 h 56"/>
                  <a:gd name="T38" fmla="*/ 44 w 78"/>
                  <a:gd name="T39" fmla="*/ 0 h 56"/>
                  <a:gd name="T40" fmla="*/ 51 w 78"/>
                  <a:gd name="T41" fmla="*/ 2 h 56"/>
                  <a:gd name="T42" fmla="*/ 61 w 78"/>
                  <a:gd name="T43" fmla="*/ 7 h 56"/>
                  <a:gd name="T44" fmla="*/ 70 w 78"/>
                  <a:gd name="T45" fmla="*/ 15 h 56"/>
                  <a:gd name="T46" fmla="*/ 76 w 78"/>
                  <a:gd name="T47" fmla="*/ 24 h 56"/>
                  <a:gd name="T48" fmla="*/ 78 w 78"/>
                  <a:gd name="T49" fmla="*/ 34 h 56"/>
                  <a:gd name="T50" fmla="*/ 75 w 78"/>
                  <a:gd name="T51" fmla="*/ 41 h 56"/>
                  <a:gd name="T52" fmla="*/ 70 w 78"/>
                  <a:gd name="T53" fmla="*/ 48 h 56"/>
                  <a:gd name="T54" fmla="*/ 63 w 78"/>
                  <a:gd name="T55" fmla="*/ 53 h 56"/>
                  <a:gd name="T56" fmla="*/ 55 w 78"/>
                  <a:gd name="T57" fmla="*/ 5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8" h="56">
                    <a:moveTo>
                      <a:pt x="55" y="55"/>
                    </a:moveTo>
                    <a:lnTo>
                      <a:pt x="50" y="54"/>
                    </a:lnTo>
                    <a:lnTo>
                      <a:pt x="43" y="54"/>
                    </a:lnTo>
                    <a:lnTo>
                      <a:pt x="37" y="55"/>
                    </a:lnTo>
                    <a:lnTo>
                      <a:pt x="30" y="56"/>
                    </a:lnTo>
                    <a:lnTo>
                      <a:pt x="23" y="56"/>
                    </a:lnTo>
                    <a:lnTo>
                      <a:pt x="17" y="56"/>
                    </a:lnTo>
                    <a:lnTo>
                      <a:pt x="12" y="54"/>
                    </a:lnTo>
                    <a:lnTo>
                      <a:pt x="6" y="51"/>
                    </a:lnTo>
                    <a:lnTo>
                      <a:pt x="2" y="45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3"/>
                    </a:lnTo>
                    <a:lnTo>
                      <a:pt x="8" y="20"/>
                    </a:lnTo>
                    <a:lnTo>
                      <a:pt x="14" y="15"/>
                    </a:lnTo>
                    <a:lnTo>
                      <a:pt x="20" y="10"/>
                    </a:lnTo>
                    <a:lnTo>
                      <a:pt x="25" y="6"/>
                    </a:lnTo>
                    <a:lnTo>
                      <a:pt x="30" y="1"/>
                    </a:lnTo>
                    <a:lnTo>
                      <a:pt x="37" y="0"/>
                    </a:lnTo>
                    <a:lnTo>
                      <a:pt x="44" y="0"/>
                    </a:lnTo>
                    <a:lnTo>
                      <a:pt x="51" y="2"/>
                    </a:lnTo>
                    <a:lnTo>
                      <a:pt x="61" y="7"/>
                    </a:lnTo>
                    <a:lnTo>
                      <a:pt x="70" y="15"/>
                    </a:lnTo>
                    <a:lnTo>
                      <a:pt x="76" y="24"/>
                    </a:lnTo>
                    <a:lnTo>
                      <a:pt x="78" y="34"/>
                    </a:lnTo>
                    <a:lnTo>
                      <a:pt x="75" y="41"/>
                    </a:lnTo>
                    <a:lnTo>
                      <a:pt x="70" y="48"/>
                    </a:lnTo>
                    <a:lnTo>
                      <a:pt x="63" y="53"/>
                    </a:lnTo>
                    <a:lnTo>
                      <a:pt x="55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" name="Freeform 62"/>
              <p:cNvSpPr>
                <a:spLocks/>
              </p:cNvSpPr>
              <p:nvPr/>
            </p:nvSpPr>
            <p:spPr bwMode="auto">
              <a:xfrm>
                <a:off x="3564" y="3004"/>
                <a:ext cx="21" cy="13"/>
              </a:xfrm>
              <a:custGeom>
                <a:avLst/>
                <a:gdLst>
                  <a:gd name="T0" fmla="*/ 6 w 43"/>
                  <a:gd name="T1" fmla="*/ 25 h 27"/>
                  <a:gd name="T2" fmla="*/ 5 w 43"/>
                  <a:gd name="T3" fmla="*/ 24 h 27"/>
                  <a:gd name="T4" fmla="*/ 3 w 43"/>
                  <a:gd name="T5" fmla="*/ 23 h 27"/>
                  <a:gd name="T6" fmla="*/ 0 w 43"/>
                  <a:gd name="T7" fmla="*/ 22 h 27"/>
                  <a:gd name="T8" fmla="*/ 0 w 43"/>
                  <a:gd name="T9" fmla="*/ 20 h 27"/>
                  <a:gd name="T10" fmla="*/ 3 w 43"/>
                  <a:gd name="T11" fmla="*/ 15 h 27"/>
                  <a:gd name="T12" fmla="*/ 6 w 43"/>
                  <a:gd name="T13" fmla="*/ 8 h 27"/>
                  <a:gd name="T14" fmla="*/ 12 w 43"/>
                  <a:gd name="T15" fmla="*/ 4 h 27"/>
                  <a:gd name="T16" fmla="*/ 19 w 43"/>
                  <a:gd name="T17" fmla="*/ 0 h 27"/>
                  <a:gd name="T18" fmla="*/ 23 w 43"/>
                  <a:gd name="T19" fmla="*/ 7 h 27"/>
                  <a:gd name="T20" fmla="*/ 30 w 43"/>
                  <a:gd name="T21" fmla="*/ 7 h 27"/>
                  <a:gd name="T22" fmla="*/ 37 w 43"/>
                  <a:gd name="T23" fmla="*/ 8 h 27"/>
                  <a:gd name="T24" fmla="*/ 43 w 43"/>
                  <a:gd name="T25" fmla="*/ 14 h 27"/>
                  <a:gd name="T26" fmla="*/ 41 w 43"/>
                  <a:gd name="T27" fmla="*/ 17 h 27"/>
                  <a:gd name="T28" fmla="*/ 37 w 43"/>
                  <a:gd name="T29" fmla="*/ 21 h 27"/>
                  <a:gd name="T30" fmla="*/ 33 w 43"/>
                  <a:gd name="T31" fmla="*/ 23 h 27"/>
                  <a:gd name="T32" fmla="*/ 27 w 43"/>
                  <a:gd name="T33" fmla="*/ 25 h 27"/>
                  <a:gd name="T34" fmla="*/ 21 w 43"/>
                  <a:gd name="T35" fmla="*/ 27 h 27"/>
                  <a:gd name="T36" fmla="*/ 16 w 43"/>
                  <a:gd name="T37" fmla="*/ 27 h 27"/>
                  <a:gd name="T38" fmla="*/ 11 w 43"/>
                  <a:gd name="T39" fmla="*/ 27 h 27"/>
                  <a:gd name="T40" fmla="*/ 6 w 43"/>
                  <a:gd name="T41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3" h="27">
                    <a:moveTo>
                      <a:pt x="6" y="25"/>
                    </a:moveTo>
                    <a:lnTo>
                      <a:pt x="5" y="24"/>
                    </a:lnTo>
                    <a:lnTo>
                      <a:pt x="3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3" y="15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9" y="0"/>
                    </a:lnTo>
                    <a:lnTo>
                      <a:pt x="23" y="7"/>
                    </a:lnTo>
                    <a:lnTo>
                      <a:pt x="30" y="7"/>
                    </a:lnTo>
                    <a:lnTo>
                      <a:pt x="37" y="8"/>
                    </a:lnTo>
                    <a:lnTo>
                      <a:pt x="43" y="14"/>
                    </a:lnTo>
                    <a:lnTo>
                      <a:pt x="41" y="17"/>
                    </a:lnTo>
                    <a:lnTo>
                      <a:pt x="37" y="21"/>
                    </a:lnTo>
                    <a:lnTo>
                      <a:pt x="33" y="23"/>
                    </a:lnTo>
                    <a:lnTo>
                      <a:pt x="27" y="25"/>
                    </a:lnTo>
                    <a:lnTo>
                      <a:pt x="21" y="27"/>
                    </a:lnTo>
                    <a:lnTo>
                      <a:pt x="16" y="27"/>
                    </a:lnTo>
                    <a:lnTo>
                      <a:pt x="11" y="27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" name="Freeform 63"/>
              <p:cNvSpPr>
                <a:spLocks/>
              </p:cNvSpPr>
              <p:nvPr/>
            </p:nvSpPr>
            <p:spPr bwMode="auto">
              <a:xfrm>
                <a:off x="3284" y="2938"/>
                <a:ext cx="276" cy="106"/>
              </a:xfrm>
              <a:custGeom>
                <a:avLst/>
                <a:gdLst>
                  <a:gd name="T0" fmla="*/ 535 w 553"/>
                  <a:gd name="T1" fmla="*/ 30 h 211"/>
                  <a:gd name="T2" fmla="*/ 506 w 553"/>
                  <a:gd name="T3" fmla="*/ 60 h 211"/>
                  <a:gd name="T4" fmla="*/ 480 w 553"/>
                  <a:gd name="T5" fmla="*/ 92 h 211"/>
                  <a:gd name="T6" fmla="*/ 453 w 553"/>
                  <a:gd name="T7" fmla="*/ 124 h 211"/>
                  <a:gd name="T8" fmla="*/ 436 w 553"/>
                  <a:gd name="T9" fmla="*/ 152 h 211"/>
                  <a:gd name="T10" fmla="*/ 429 w 553"/>
                  <a:gd name="T11" fmla="*/ 173 h 211"/>
                  <a:gd name="T12" fmla="*/ 429 w 553"/>
                  <a:gd name="T13" fmla="*/ 188 h 211"/>
                  <a:gd name="T14" fmla="*/ 420 w 553"/>
                  <a:gd name="T15" fmla="*/ 189 h 211"/>
                  <a:gd name="T16" fmla="*/ 412 w 553"/>
                  <a:gd name="T17" fmla="*/ 188 h 211"/>
                  <a:gd name="T18" fmla="*/ 402 w 553"/>
                  <a:gd name="T19" fmla="*/ 184 h 211"/>
                  <a:gd name="T20" fmla="*/ 375 w 553"/>
                  <a:gd name="T21" fmla="*/ 184 h 211"/>
                  <a:gd name="T22" fmla="*/ 330 w 553"/>
                  <a:gd name="T23" fmla="*/ 186 h 211"/>
                  <a:gd name="T24" fmla="*/ 286 w 553"/>
                  <a:gd name="T25" fmla="*/ 189 h 211"/>
                  <a:gd name="T26" fmla="*/ 241 w 553"/>
                  <a:gd name="T27" fmla="*/ 191 h 211"/>
                  <a:gd name="T28" fmla="*/ 195 w 553"/>
                  <a:gd name="T29" fmla="*/ 195 h 211"/>
                  <a:gd name="T30" fmla="*/ 150 w 553"/>
                  <a:gd name="T31" fmla="*/ 198 h 211"/>
                  <a:gd name="T32" fmla="*/ 104 w 553"/>
                  <a:gd name="T33" fmla="*/ 203 h 211"/>
                  <a:gd name="T34" fmla="*/ 57 w 553"/>
                  <a:gd name="T35" fmla="*/ 208 h 211"/>
                  <a:gd name="T36" fmla="*/ 26 w 553"/>
                  <a:gd name="T37" fmla="*/ 206 h 211"/>
                  <a:gd name="T38" fmla="*/ 7 w 553"/>
                  <a:gd name="T39" fmla="*/ 206 h 211"/>
                  <a:gd name="T40" fmla="*/ 6 w 553"/>
                  <a:gd name="T41" fmla="*/ 183 h 211"/>
                  <a:gd name="T42" fmla="*/ 26 w 553"/>
                  <a:gd name="T43" fmla="*/ 150 h 211"/>
                  <a:gd name="T44" fmla="*/ 45 w 553"/>
                  <a:gd name="T45" fmla="*/ 121 h 211"/>
                  <a:gd name="T46" fmla="*/ 69 w 553"/>
                  <a:gd name="T47" fmla="*/ 92 h 211"/>
                  <a:gd name="T48" fmla="*/ 94 w 553"/>
                  <a:gd name="T49" fmla="*/ 63 h 211"/>
                  <a:gd name="T50" fmla="*/ 122 w 553"/>
                  <a:gd name="T51" fmla="*/ 41 h 211"/>
                  <a:gd name="T52" fmla="*/ 141 w 553"/>
                  <a:gd name="T53" fmla="*/ 45 h 211"/>
                  <a:gd name="T54" fmla="*/ 159 w 553"/>
                  <a:gd name="T55" fmla="*/ 46 h 211"/>
                  <a:gd name="T56" fmla="*/ 175 w 553"/>
                  <a:gd name="T57" fmla="*/ 40 h 211"/>
                  <a:gd name="T58" fmla="*/ 193 w 553"/>
                  <a:gd name="T59" fmla="*/ 38 h 211"/>
                  <a:gd name="T60" fmla="*/ 213 w 553"/>
                  <a:gd name="T61" fmla="*/ 32 h 211"/>
                  <a:gd name="T62" fmla="*/ 242 w 553"/>
                  <a:gd name="T63" fmla="*/ 29 h 211"/>
                  <a:gd name="T64" fmla="*/ 271 w 553"/>
                  <a:gd name="T65" fmla="*/ 29 h 211"/>
                  <a:gd name="T66" fmla="*/ 299 w 553"/>
                  <a:gd name="T67" fmla="*/ 24 h 211"/>
                  <a:gd name="T68" fmla="*/ 317 w 553"/>
                  <a:gd name="T69" fmla="*/ 26 h 211"/>
                  <a:gd name="T70" fmla="*/ 347 w 553"/>
                  <a:gd name="T71" fmla="*/ 24 h 211"/>
                  <a:gd name="T72" fmla="*/ 377 w 553"/>
                  <a:gd name="T73" fmla="*/ 21 h 211"/>
                  <a:gd name="T74" fmla="*/ 407 w 553"/>
                  <a:gd name="T75" fmla="*/ 15 h 211"/>
                  <a:gd name="T76" fmla="*/ 436 w 553"/>
                  <a:gd name="T77" fmla="*/ 10 h 211"/>
                  <a:gd name="T78" fmla="*/ 466 w 553"/>
                  <a:gd name="T79" fmla="*/ 5 h 211"/>
                  <a:gd name="T80" fmla="*/ 494 w 553"/>
                  <a:gd name="T81" fmla="*/ 1 h 211"/>
                  <a:gd name="T82" fmla="*/ 524 w 553"/>
                  <a:gd name="T83" fmla="*/ 0 h 211"/>
                  <a:gd name="T84" fmla="*/ 553 w 553"/>
                  <a:gd name="T85" fmla="*/ 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53" h="211">
                    <a:moveTo>
                      <a:pt x="550" y="15"/>
                    </a:moveTo>
                    <a:lnTo>
                      <a:pt x="535" y="30"/>
                    </a:lnTo>
                    <a:lnTo>
                      <a:pt x="520" y="45"/>
                    </a:lnTo>
                    <a:lnTo>
                      <a:pt x="506" y="60"/>
                    </a:lnTo>
                    <a:lnTo>
                      <a:pt x="492" y="76"/>
                    </a:lnTo>
                    <a:lnTo>
                      <a:pt x="480" y="92"/>
                    </a:lnTo>
                    <a:lnTo>
                      <a:pt x="467" y="108"/>
                    </a:lnTo>
                    <a:lnTo>
                      <a:pt x="453" y="124"/>
                    </a:lnTo>
                    <a:lnTo>
                      <a:pt x="440" y="142"/>
                    </a:lnTo>
                    <a:lnTo>
                      <a:pt x="436" y="152"/>
                    </a:lnTo>
                    <a:lnTo>
                      <a:pt x="431" y="161"/>
                    </a:lnTo>
                    <a:lnTo>
                      <a:pt x="429" y="173"/>
                    </a:lnTo>
                    <a:lnTo>
                      <a:pt x="433" y="184"/>
                    </a:lnTo>
                    <a:lnTo>
                      <a:pt x="429" y="188"/>
                    </a:lnTo>
                    <a:lnTo>
                      <a:pt x="424" y="189"/>
                    </a:lnTo>
                    <a:lnTo>
                      <a:pt x="420" y="189"/>
                    </a:lnTo>
                    <a:lnTo>
                      <a:pt x="415" y="189"/>
                    </a:lnTo>
                    <a:lnTo>
                      <a:pt x="412" y="188"/>
                    </a:lnTo>
                    <a:lnTo>
                      <a:pt x="407" y="185"/>
                    </a:lnTo>
                    <a:lnTo>
                      <a:pt x="402" y="184"/>
                    </a:lnTo>
                    <a:lnTo>
                      <a:pt x="397" y="184"/>
                    </a:lnTo>
                    <a:lnTo>
                      <a:pt x="375" y="184"/>
                    </a:lnTo>
                    <a:lnTo>
                      <a:pt x="353" y="185"/>
                    </a:lnTo>
                    <a:lnTo>
                      <a:pt x="330" y="186"/>
                    </a:lnTo>
                    <a:lnTo>
                      <a:pt x="308" y="188"/>
                    </a:lnTo>
                    <a:lnTo>
                      <a:pt x="286" y="189"/>
                    </a:lnTo>
                    <a:lnTo>
                      <a:pt x="263" y="190"/>
                    </a:lnTo>
                    <a:lnTo>
                      <a:pt x="241" y="191"/>
                    </a:lnTo>
                    <a:lnTo>
                      <a:pt x="218" y="192"/>
                    </a:lnTo>
                    <a:lnTo>
                      <a:pt x="195" y="195"/>
                    </a:lnTo>
                    <a:lnTo>
                      <a:pt x="173" y="197"/>
                    </a:lnTo>
                    <a:lnTo>
                      <a:pt x="150" y="198"/>
                    </a:lnTo>
                    <a:lnTo>
                      <a:pt x="127" y="200"/>
                    </a:lnTo>
                    <a:lnTo>
                      <a:pt x="104" y="203"/>
                    </a:lnTo>
                    <a:lnTo>
                      <a:pt x="81" y="205"/>
                    </a:lnTo>
                    <a:lnTo>
                      <a:pt x="57" y="208"/>
                    </a:lnTo>
                    <a:lnTo>
                      <a:pt x="34" y="211"/>
                    </a:lnTo>
                    <a:lnTo>
                      <a:pt x="26" y="206"/>
                    </a:lnTo>
                    <a:lnTo>
                      <a:pt x="16" y="207"/>
                    </a:lnTo>
                    <a:lnTo>
                      <a:pt x="7" y="206"/>
                    </a:lnTo>
                    <a:lnTo>
                      <a:pt x="0" y="200"/>
                    </a:lnTo>
                    <a:lnTo>
                      <a:pt x="6" y="183"/>
                    </a:lnTo>
                    <a:lnTo>
                      <a:pt x="15" y="166"/>
                    </a:lnTo>
                    <a:lnTo>
                      <a:pt x="26" y="150"/>
                    </a:lnTo>
                    <a:lnTo>
                      <a:pt x="34" y="132"/>
                    </a:lnTo>
                    <a:lnTo>
                      <a:pt x="45" y="121"/>
                    </a:lnTo>
                    <a:lnTo>
                      <a:pt x="57" y="107"/>
                    </a:lnTo>
                    <a:lnTo>
                      <a:pt x="69" y="92"/>
                    </a:lnTo>
                    <a:lnTo>
                      <a:pt x="81" y="77"/>
                    </a:lnTo>
                    <a:lnTo>
                      <a:pt x="94" y="63"/>
                    </a:lnTo>
                    <a:lnTo>
                      <a:pt x="107" y="51"/>
                    </a:lnTo>
                    <a:lnTo>
                      <a:pt x="122" y="41"/>
                    </a:lnTo>
                    <a:lnTo>
                      <a:pt x="137" y="36"/>
                    </a:lnTo>
                    <a:lnTo>
                      <a:pt x="141" y="45"/>
                    </a:lnTo>
                    <a:lnTo>
                      <a:pt x="150" y="47"/>
                    </a:lnTo>
                    <a:lnTo>
                      <a:pt x="159" y="46"/>
                    </a:lnTo>
                    <a:lnTo>
                      <a:pt x="168" y="45"/>
                    </a:lnTo>
                    <a:lnTo>
                      <a:pt x="175" y="40"/>
                    </a:lnTo>
                    <a:lnTo>
                      <a:pt x="185" y="39"/>
                    </a:lnTo>
                    <a:lnTo>
                      <a:pt x="193" y="38"/>
                    </a:lnTo>
                    <a:lnTo>
                      <a:pt x="200" y="37"/>
                    </a:lnTo>
                    <a:lnTo>
                      <a:pt x="213" y="32"/>
                    </a:lnTo>
                    <a:lnTo>
                      <a:pt x="227" y="30"/>
                    </a:lnTo>
                    <a:lnTo>
                      <a:pt x="242" y="29"/>
                    </a:lnTo>
                    <a:lnTo>
                      <a:pt x="256" y="29"/>
                    </a:lnTo>
                    <a:lnTo>
                      <a:pt x="271" y="29"/>
                    </a:lnTo>
                    <a:lnTo>
                      <a:pt x="285" y="28"/>
                    </a:lnTo>
                    <a:lnTo>
                      <a:pt x="299" y="24"/>
                    </a:lnTo>
                    <a:lnTo>
                      <a:pt x="311" y="20"/>
                    </a:lnTo>
                    <a:lnTo>
                      <a:pt x="317" y="26"/>
                    </a:lnTo>
                    <a:lnTo>
                      <a:pt x="332" y="25"/>
                    </a:lnTo>
                    <a:lnTo>
                      <a:pt x="347" y="24"/>
                    </a:lnTo>
                    <a:lnTo>
                      <a:pt x="362" y="23"/>
                    </a:lnTo>
                    <a:lnTo>
                      <a:pt x="377" y="21"/>
                    </a:lnTo>
                    <a:lnTo>
                      <a:pt x="392" y="18"/>
                    </a:lnTo>
                    <a:lnTo>
                      <a:pt x="407" y="15"/>
                    </a:lnTo>
                    <a:lnTo>
                      <a:pt x="421" y="13"/>
                    </a:lnTo>
                    <a:lnTo>
                      <a:pt x="436" y="10"/>
                    </a:lnTo>
                    <a:lnTo>
                      <a:pt x="451" y="7"/>
                    </a:lnTo>
                    <a:lnTo>
                      <a:pt x="466" y="5"/>
                    </a:lnTo>
                    <a:lnTo>
                      <a:pt x="481" y="3"/>
                    </a:lnTo>
                    <a:lnTo>
                      <a:pt x="494" y="1"/>
                    </a:lnTo>
                    <a:lnTo>
                      <a:pt x="509" y="0"/>
                    </a:lnTo>
                    <a:lnTo>
                      <a:pt x="524" y="0"/>
                    </a:lnTo>
                    <a:lnTo>
                      <a:pt x="538" y="0"/>
                    </a:lnTo>
                    <a:lnTo>
                      <a:pt x="553" y="1"/>
                    </a:lnTo>
                    <a:lnTo>
                      <a:pt x="55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2" name="Freeform 64"/>
              <p:cNvSpPr>
                <a:spLocks/>
              </p:cNvSpPr>
              <p:nvPr/>
            </p:nvSpPr>
            <p:spPr bwMode="auto">
              <a:xfrm>
                <a:off x="3475" y="2947"/>
                <a:ext cx="69" cy="46"/>
              </a:xfrm>
              <a:custGeom>
                <a:avLst/>
                <a:gdLst>
                  <a:gd name="T0" fmla="*/ 63 w 137"/>
                  <a:gd name="T1" fmla="*/ 93 h 93"/>
                  <a:gd name="T2" fmla="*/ 55 w 137"/>
                  <a:gd name="T3" fmla="*/ 90 h 93"/>
                  <a:gd name="T4" fmla="*/ 47 w 137"/>
                  <a:gd name="T5" fmla="*/ 88 h 93"/>
                  <a:gd name="T6" fmla="*/ 39 w 137"/>
                  <a:gd name="T7" fmla="*/ 86 h 93"/>
                  <a:gd name="T8" fmla="*/ 31 w 137"/>
                  <a:gd name="T9" fmla="*/ 86 h 93"/>
                  <a:gd name="T10" fmla="*/ 23 w 137"/>
                  <a:gd name="T11" fmla="*/ 86 h 93"/>
                  <a:gd name="T12" fmla="*/ 16 w 137"/>
                  <a:gd name="T13" fmla="*/ 88 h 93"/>
                  <a:gd name="T14" fmla="*/ 8 w 137"/>
                  <a:gd name="T15" fmla="*/ 88 h 93"/>
                  <a:gd name="T16" fmla="*/ 0 w 137"/>
                  <a:gd name="T17" fmla="*/ 88 h 93"/>
                  <a:gd name="T18" fmla="*/ 6 w 137"/>
                  <a:gd name="T19" fmla="*/ 77 h 93"/>
                  <a:gd name="T20" fmla="*/ 13 w 137"/>
                  <a:gd name="T21" fmla="*/ 70 h 93"/>
                  <a:gd name="T22" fmla="*/ 21 w 137"/>
                  <a:gd name="T23" fmla="*/ 66 h 93"/>
                  <a:gd name="T24" fmla="*/ 31 w 137"/>
                  <a:gd name="T25" fmla="*/ 62 h 93"/>
                  <a:gd name="T26" fmla="*/ 40 w 137"/>
                  <a:gd name="T27" fmla="*/ 60 h 93"/>
                  <a:gd name="T28" fmla="*/ 51 w 137"/>
                  <a:gd name="T29" fmla="*/ 60 h 93"/>
                  <a:gd name="T30" fmla="*/ 61 w 137"/>
                  <a:gd name="T31" fmla="*/ 60 h 93"/>
                  <a:gd name="T32" fmla="*/ 71 w 137"/>
                  <a:gd name="T33" fmla="*/ 60 h 93"/>
                  <a:gd name="T34" fmla="*/ 78 w 137"/>
                  <a:gd name="T35" fmla="*/ 67 h 93"/>
                  <a:gd name="T36" fmla="*/ 92 w 137"/>
                  <a:gd name="T37" fmla="*/ 53 h 93"/>
                  <a:gd name="T38" fmla="*/ 89 w 137"/>
                  <a:gd name="T39" fmla="*/ 45 h 93"/>
                  <a:gd name="T40" fmla="*/ 83 w 137"/>
                  <a:gd name="T41" fmla="*/ 40 h 93"/>
                  <a:gd name="T42" fmla="*/ 77 w 137"/>
                  <a:gd name="T43" fmla="*/ 38 h 93"/>
                  <a:gd name="T44" fmla="*/ 70 w 137"/>
                  <a:gd name="T45" fmla="*/ 38 h 93"/>
                  <a:gd name="T46" fmla="*/ 63 w 137"/>
                  <a:gd name="T47" fmla="*/ 39 h 93"/>
                  <a:gd name="T48" fmla="*/ 56 w 137"/>
                  <a:gd name="T49" fmla="*/ 40 h 93"/>
                  <a:gd name="T50" fmla="*/ 48 w 137"/>
                  <a:gd name="T51" fmla="*/ 42 h 93"/>
                  <a:gd name="T52" fmla="*/ 40 w 137"/>
                  <a:gd name="T53" fmla="*/ 42 h 93"/>
                  <a:gd name="T54" fmla="*/ 47 w 137"/>
                  <a:gd name="T55" fmla="*/ 32 h 93"/>
                  <a:gd name="T56" fmla="*/ 54 w 137"/>
                  <a:gd name="T57" fmla="*/ 24 h 93"/>
                  <a:gd name="T58" fmla="*/ 61 w 137"/>
                  <a:gd name="T59" fmla="*/ 16 h 93"/>
                  <a:gd name="T60" fmla="*/ 70 w 137"/>
                  <a:gd name="T61" fmla="*/ 9 h 93"/>
                  <a:gd name="T62" fmla="*/ 79 w 137"/>
                  <a:gd name="T63" fmla="*/ 5 h 93"/>
                  <a:gd name="T64" fmla="*/ 90 w 137"/>
                  <a:gd name="T65" fmla="*/ 1 h 93"/>
                  <a:gd name="T66" fmla="*/ 101 w 137"/>
                  <a:gd name="T67" fmla="*/ 0 h 93"/>
                  <a:gd name="T68" fmla="*/ 114 w 137"/>
                  <a:gd name="T69" fmla="*/ 1 h 93"/>
                  <a:gd name="T70" fmla="*/ 137 w 137"/>
                  <a:gd name="T71" fmla="*/ 1 h 93"/>
                  <a:gd name="T72" fmla="*/ 128 w 137"/>
                  <a:gd name="T73" fmla="*/ 13 h 93"/>
                  <a:gd name="T74" fmla="*/ 119 w 137"/>
                  <a:gd name="T75" fmla="*/ 24 h 93"/>
                  <a:gd name="T76" fmla="*/ 108 w 137"/>
                  <a:gd name="T77" fmla="*/ 36 h 93"/>
                  <a:gd name="T78" fmla="*/ 99 w 137"/>
                  <a:gd name="T79" fmla="*/ 47 h 93"/>
                  <a:gd name="T80" fmla="*/ 89 w 137"/>
                  <a:gd name="T81" fmla="*/ 59 h 93"/>
                  <a:gd name="T82" fmla="*/ 79 w 137"/>
                  <a:gd name="T83" fmla="*/ 70 h 93"/>
                  <a:gd name="T84" fmla="*/ 71 w 137"/>
                  <a:gd name="T85" fmla="*/ 82 h 93"/>
                  <a:gd name="T86" fmla="*/ 63 w 137"/>
                  <a:gd name="T8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7" h="93">
                    <a:moveTo>
                      <a:pt x="63" y="93"/>
                    </a:moveTo>
                    <a:lnTo>
                      <a:pt x="55" y="90"/>
                    </a:lnTo>
                    <a:lnTo>
                      <a:pt x="47" y="88"/>
                    </a:lnTo>
                    <a:lnTo>
                      <a:pt x="39" y="86"/>
                    </a:lnTo>
                    <a:lnTo>
                      <a:pt x="31" y="86"/>
                    </a:lnTo>
                    <a:lnTo>
                      <a:pt x="23" y="86"/>
                    </a:lnTo>
                    <a:lnTo>
                      <a:pt x="16" y="88"/>
                    </a:lnTo>
                    <a:lnTo>
                      <a:pt x="8" y="88"/>
                    </a:lnTo>
                    <a:lnTo>
                      <a:pt x="0" y="88"/>
                    </a:lnTo>
                    <a:lnTo>
                      <a:pt x="6" y="77"/>
                    </a:lnTo>
                    <a:lnTo>
                      <a:pt x="13" y="70"/>
                    </a:lnTo>
                    <a:lnTo>
                      <a:pt x="21" y="66"/>
                    </a:lnTo>
                    <a:lnTo>
                      <a:pt x="31" y="62"/>
                    </a:lnTo>
                    <a:lnTo>
                      <a:pt x="40" y="60"/>
                    </a:lnTo>
                    <a:lnTo>
                      <a:pt x="51" y="60"/>
                    </a:lnTo>
                    <a:lnTo>
                      <a:pt x="61" y="60"/>
                    </a:lnTo>
                    <a:lnTo>
                      <a:pt x="71" y="60"/>
                    </a:lnTo>
                    <a:lnTo>
                      <a:pt x="78" y="67"/>
                    </a:lnTo>
                    <a:lnTo>
                      <a:pt x="92" y="53"/>
                    </a:lnTo>
                    <a:lnTo>
                      <a:pt x="89" y="45"/>
                    </a:lnTo>
                    <a:lnTo>
                      <a:pt x="83" y="40"/>
                    </a:lnTo>
                    <a:lnTo>
                      <a:pt x="77" y="38"/>
                    </a:lnTo>
                    <a:lnTo>
                      <a:pt x="70" y="38"/>
                    </a:lnTo>
                    <a:lnTo>
                      <a:pt x="63" y="39"/>
                    </a:lnTo>
                    <a:lnTo>
                      <a:pt x="56" y="40"/>
                    </a:lnTo>
                    <a:lnTo>
                      <a:pt x="48" y="42"/>
                    </a:lnTo>
                    <a:lnTo>
                      <a:pt x="40" y="42"/>
                    </a:lnTo>
                    <a:lnTo>
                      <a:pt x="47" y="32"/>
                    </a:lnTo>
                    <a:lnTo>
                      <a:pt x="54" y="24"/>
                    </a:lnTo>
                    <a:lnTo>
                      <a:pt x="61" y="16"/>
                    </a:lnTo>
                    <a:lnTo>
                      <a:pt x="70" y="9"/>
                    </a:lnTo>
                    <a:lnTo>
                      <a:pt x="79" y="5"/>
                    </a:lnTo>
                    <a:lnTo>
                      <a:pt x="90" y="1"/>
                    </a:lnTo>
                    <a:lnTo>
                      <a:pt x="101" y="0"/>
                    </a:lnTo>
                    <a:lnTo>
                      <a:pt x="114" y="1"/>
                    </a:lnTo>
                    <a:lnTo>
                      <a:pt x="137" y="1"/>
                    </a:lnTo>
                    <a:lnTo>
                      <a:pt x="128" y="13"/>
                    </a:lnTo>
                    <a:lnTo>
                      <a:pt x="119" y="24"/>
                    </a:lnTo>
                    <a:lnTo>
                      <a:pt x="108" y="36"/>
                    </a:lnTo>
                    <a:lnTo>
                      <a:pt x="99" y="47"/>
                    </a:lnTo>
                    <a:lnTo>
                      <a:pt x="89" y="59"/>
                    </a:lnTo>
                    <a:lnTo>
                      <a:pt x="79" y="70"/>
                    </a:lnTo>
                    <a:lnTo>
                      <a:pt x="71" y="82"/>
                    </a:lnTo>
                    <a:lnTo>
                      <a:pt x="63" y="93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3" name="Freeform 65"/>
              <p:cNvSpPr>
                <a:spLocks/>
              </p:cNvSpPr>
              <p:nvPr/>
            </p:nvSpPr>
            <p:spPr bwMode="auto">
              <a:xfrm>
                <a:off x="3314" y="2645"/>
                <a:ext cx="222" cy="251"/>
              </a:xfrm>
              <a:custGeom>
                <a:avLst/>
                <a:gdLst>
                  <a:gd name="T0" fmla="*/ 402 w 446"/>
                  <a:gd name="T1" fmla="*/ 436 h 503"/>
                  <a:gd name="T2" fmla="*/ 409 w 446"/>
                  <a:gd name="T3" fmla="*/ 451 h 503"/>
                  <a:gd name="T4" fmla="*/ 386 w 446"/>
                  <a:gd name="T5" fmla="*/ 465 h 503"/>
                  <a:gd name="T6" fmla="*/ 349 w 446"/>
                  <a:gd name="T7" fmla="*/ 475 h 503"/>
                  <a:gd name="T8" fmla="*/ 314 w 446"/>
                  <a:gd name="T9" fmla="*/ 483 h 503"/>
                  <a:gd name="T10" fmla="*/ 277 w 446"/>
                  <a:gd name="T11" fmla="*/ 491 h 503"/>
                  <a:gd name="T12" fmla="*/ 241 w 446"/>
                  <a:gd name="T13" fmla="*/ 497 h 503"/>
                  <a:gd name="T14" fmla="*/ 204 w 446"/>
                  <a:gd name="T15" fmla="*/ 502 h 503"/>
                  <a:gd name="T16" fmla="*/ 167 w 446"/>
                  <a:gd name="T17" fmla="*/ 503 h 503"/>
                  <a:gd name="T18" fmla="*/ 128 w 446"/>
                  <a:gd name="T19" fmla="*/ 502 h 503"/>
                  <a:gd name="T20" fmla="*/ 104 w 446"/>
                  <a:gd name="T21" fmla="*/ 495 h 503"/>
                  <a:gd name="T22" fmla="*/ 90 w 446"/>
                  <a:gd name="T23" fmla="*/ 491 h 503"/>
                  <a:gd name="T24" fmla="*/ 74 w 446"/>
                  <a:gd name="T25" fmla="*/ 493 h 503"/>
                  <a:gd name="T26" fmla="*/ 59 w 446"/>
                  <a:gd name="T27" fmla="*/ 486 h 503"/>
                  <a:gd name="T28" fmla="*/ 35 w 446"/>
                  <a:gd name="T29" fmla="*/ 443 h 503"/>
                  <a:gd name="T30" fmla="*/ 12 w 446"/>
                  <a:gd name="T31" fmla="*/ 367 h 503"/>
                  <a:gd name="T32" fmla="*/ 1 w 446"/>
                  <a:gd name="T33" fmla="*/ 284 h 503"/>
                  <a:gd name="T34" fmla="*/ 0 w 446"/>
                  <a:gd name="T35" fmla="*/ 202 h 503"/>
                  <a:gd name="T36" fmla="*/ 4 w 446"/>
                  <a:gd name="T37" fmla="*/ 141 h 503"/>
                  <a:gd name="T38" fmla="*/ 17 w 446"/>
                  <a:gd name="T39" fmla="*/ 99 h 503"/>
                  <a:gd name="T40" fmla="*/ 38 w 446"/>
                  <a:gd name="T41" fmla="*/ 79 h 503"/>
                  <a:gd name="T42" fmla="*/ 57 w 446"/>
                  <a:gd name="T43" fmla="*/ 72 h 503"/>
                  <a:gd name="T44" fmla="*/ 75 w 446"/>
                  <a:gd name="T45" fmla="*/ 62 h 503"/>
                  <a:gd name="T46" fmla="*/ 93 w 446"/>
                  <a:gd name="T47" fmla="*/ 54 h 503"/>
                  <a:gd name="T48" fmla="*/ 122 w 446"/>
                  <a:gd name="T49" fmla="*/ 45 h 503"/>
                  <a:gd name="T50" fmla="*/ 160 w 446"/>
                  <a:gd name="T51" fmla="*/ 33 h 503"/>
                  <a:gd name="T52" fmla="*/ 199 w 446"/>
                  <a:gd name="T53" fmla="*/ 22 h 503"/>
                  <a:gd name="T54" fmla="*/ 239 w 446"/>
                  <a:gd name="T55" fmla="*/ 12 h 503"/>
                  <a:gd name="T56" fmla="*/ 278 w 446"/>
                  <a:gd name="T57" fmla="*/ 5 h 503"/>
                  <a:gd name="T58" fmla="*/ 318 w 446"/>
                  <a:gd name="T59" fmla="*/ 2 h 503"/>
                  <a:gd name="T60" fmla="*/ 358 w 446"/>
                  <a:gd name="T61" fmla="*/ 0 h 503"/>
                  <a:gd name="T62" fmla="*/ 400 w 446"/>
                  <a:gd name="T63" fmla="*/ 2 h 503"/>
                  <a:gd name="T64" fmla="*/ 436 w 446"/>
                  <a:gd name="T65" fmla="*/ 45 h 503"/>
                  <a:gd name="T66" fmla="*/ 446 w 446"/>
                  <a:gd name="T67" fmla="*/ 131 h 503"/>
                  <a:gd name="T68" fmla="*/ 439 w 446"/>
                  <a:gd name="T69" fmla="*/ 221 h 503"/>
                  <a:gd name="T70" fmla="*/ 425 w 446"/>
                  <a:gd name="T71" fmla="*/ 312 h 503"/>
                  <a:gd name="T72" fmla="*/ 413 w 446"/>
                  <a:gd name="T73" fmla="*/ 374 h 503"/>
                  <a:gd name="T74" fmla="*/ 405 w 446"/>
                  <a:gd name="T75" fmla="*/ 41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46" h="503">
                    <a:moveTo>
                      <a:pt x="395" y="430"/>
                    </a:moveTo>
                    <a:lnTo>
                      <a:pt x="402" y="436"/>
                    </a:lnTo>
                    <a:lnTo>
                      <a:pt x="407" y="443"/>
                    </a:lnTo>
                    <a:lnTo>
                      <a:pt x="409" y="451"/>
                    </a:lnTo>
                    <a:lnTo>
                      <a:pt x="405" y="460"/>
                    </a:lnTo>
                    <a:lnTo>
                      <a:pt x="386" y="465"/>
                    </a:lnTo>
                    <a:lnTo>
                      <a:pt x="368" y="469"/>
                    </a:lnTo>
                    <a:lnTo>
                      <a:pt x="349" y="475"/>
                    </a:lnTo>
                    <a:lnTo>
                      <a:pt x="332" y="479"/>
                    </a:lnTo>
                    <a:lnTo>
                      <a:pt x="314" y="483"/>
                    </a:lnTo>
                    <a:lnTo>
                      <a:pt x="295" y="488"/>
                    </a:lnTo>
                    <a:lnTo>
                      <a:pt x="277" y="491"/>
                    </a:lnTo>
                    <a:lnTo>
                      <a:pt x="259" y="494"/>
                    </a:lnTo>
                    <a:lnTo>
                      <a:pt x="241" y="497"/>
                    </a:lnTo>
                    <a:lnTo>
                      <a:pt x="223" y="499"/>
                    </a:lnTo>
                    <a:lnTo>
                      <a:pt x="204" y="502"/>
                    </a:lnTo>
                    <a:lnTo>
                      <a:pt x="186" y="503"/>
                    </a:lnTo>
                    <a:lnTo>
                      <a:pt x="167" y="503"/>
                    </a:lnTo>
                    <a:lnTo>
                      <a:pt x="148" y="503"/>
                    </a:lnTo>
                    <a:lnTo>
                      <a:pt x="128" y="502"/>
                    </a:lnTo>
                    <a:lnTo>
                      <a:pt x="108" y="501"/>
                    </a:lnTo>
                    <a:lnTo>
                      <a:pt x="104" y="495"/>
                    </a:lnTo>
                    <a:lnTo>
                      <a:pt x="98" y="493"/>
                    </a:lnTo>
                    <a:lnTo>
                      <a:pt x="90" y="491"/>
                    </a:lnTo>
                    <a:lnTo>
                      <a:pt x="82" y="493"/>
                    </a:lnTo>
                    <a:lnTo>
                      <a:pt x="74" y="493"/>
                    </a:lnTo>
                    <a:lnTo>
                      <a:pt x="66" y="490"/>
                    </a:lnTo>
                    <a:lnTo>
                      <a:pt x="59" y="486"/>
                    </a:lnTo>
                    <a:lnTo>
                      <a:pt x="53" y="478"/>
                    </a:lnTo>
                    <a:lnTo>
                      <a:pt x="35" y="443"/>
                    </a:lnTo>
                    <a:lnTo>
                      <a:pt x="21" y="406"/>
                    </a:lnTo>
                    <a:lnTo>
                      <a:pt x="12" y="367"/>
                    </a:lnTo>
                    <a:lnTo>
                      <a:pt x="5" y="326"/>
                    </a:lnTo>
                    <a:lnTo>
                      <a:pt x="1" y="284"/>
                    </a:lnTo>
                    <a:lnTo>
                      <a:pt x="0" y="243"/>
                    </a:lnTo>
                    <a:lnTo>
                      <a:pt x="0" y="202"/>
                    </a:lnTo>
                    <a:lnTo>
                      <a:pt x="1" y="164"/>
                    </a:lnTo>
                    <a:lnTo>
                      <a:pt x="4" y="141"/>
                    </a:lnTo>
                    <a:lnTo>
                      <a:pt x="9" y="119"/>
                    </a:lnTo>
                    <a:lnTo>
                      <a:pt x="17" y="99"/>
                    </a:lnTo>
                    <a:lnTo>
                      <a:pt x="28" y="79"/>
                    </a:lnTo>
                    <a:lnTo>
                      <a:pt x="38" y="79"/>
                    </a:lnTo>
                    <a:lnTo>
                      <a:pt x="47" y="77"/>
                    </a:lnTo>
                    <a:lnTo>
                      <a:pt x="57" y="72"/>
                    </a:lnTo>
                    <a:lnTo>
                      <a:pt x="66" y="68"/>
                    </a:lnTo>
                    <a:lnTo>
                      <a:pt x="75" y="62"/>
                    </a:lnTo>
                    <a:lnTo>
                      <a:pt x="84" y="57"/>
                    </a:lnTo>
                    <a:lnTo>
                      <a:pt x="93" y="54"/>
                    </a:lnTo>
                    <a:lnTo>
                      <a:pt x="104" y="52"/>
                    </a:lnTo>
                    <a:lnTo>
                      <a:pt x="122" y="45"/>
                    </a:lnTo>
                    <a:lnTo>
                      <a:pt x="142" y="39"/>
                    </a:lnTo>
                    <a:lnTo>
                      <a:pt x="160" y="33"/>
                    </a:lnTo>
                    <a:lnTo>
                      <a:pt x="180" y="27"/>
                    </a:lnTo>
                    <a:lnTo>
                      <a:pt x="199" y="22"/>
                    </a:lnTo>
                    <a:lnTo>
                      <a:pt x="219" y="17"/>
                    </a:lnTo>
                    <a:lnTo>
                      <a:pt x="239" y="12"/>
                    </a:lnTo>
                    <a:lnTo>
                      <a:pt x="258" y="9"/>
                    </a:lnTo>
                    <a:lnTo>
                      <a:pt x="278" y="5"/>
                    </a:lnTo>
                    <a:lnTo>
                      <a:pt x="297" y="3"/>
                    </a:lnTo>
                    <a:lnTo>
                      <a:pt x="318" y="2"/>
                    </a:lnTo>
                    <a:lnTo>
                      <a:pt x="338" y="1"/>
                    </a:lnTo>
                    <a:lnTo>
                      <a:pt x="358" y="0"/>
                    </a:lnTo>
                    <a:lnTo>
                      <a:pt x="379" y="1"/>
                    </a:lnTo>
                    <a:lnTo>
                      <a:pt x="400" y="2"/>
                    </a:lnTo>
                    <a:lnTo>
                      <a:pt x="421" y="4"/>
                    </a:lnTo>
                    <a:lnTo>
                      <a:pt x="436" y="45"/>
                    </a:lnTo>
                    <a:lnTo>
                      <a:pt x="444" y="87"/>
                    </a:lnTo>
                    <a:lnTo>
                      <a:pt x="446" y="131"/>
                    </a:lnTo>
                    <a:lnTo>
                      <a:pt x="444" y="176"/>
                    </a:lnTo>
                    <a:lnTo>
                      <a:pt x="439" y="221"/>
                    </a:lnTo>
                    <a:lnTo>
                      <a:pt x="432" y="267"/>
                    </a:lnTo>
                    <a:lnTo>
                      <a:pt x="425" y="312"/>
                    </a:lnTo>
                    <a:lnTo>
                      <a:pt x="421" y="357"/>
                    </a:lnTo>
                    <a:lnTo>
                      <a:pt x="413" y="374"/>
                    </a:lnTo>
                    <a:lnTo>
                      <a:pt x="409" y="393"/>
                    </a:lnTo>
                    <a:lnTo>
                      <a:pt x="405" y="413"/>
                    </a:lnTo>
                    <a:lnTo>
                      <a:pt x="395" y="4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4" name="Freeform 66"/>
              <p:cNvSpPr>
                <a:spLocks/>
              </p:cNvSpPr>
              <p:nvPr/>
            </p:nvSpPr>
            <p:spPr bwMode="auto">
              <a:xfrm>
                <a:off x="3334" y="2655"/>
                <a:ext cx="193" cy="225"/>
              </a:xfrm>
              <a:custGeom>
                <a:avLst/>
                <a:gdLst>
                  <a:gd name="T0" fmla="*/ 322 w 386"/>
                  <a:gd name="T1" fmla="*/ 411 h 449"/>
                  <a:gd name="T2" fmla="*/ 278 w 386"/>
                  <a:gd name="T3" fmla="*/ 426 h 449"/>
                  <a:gd name="T4" fmla="*/ 231 w 386"/>
                  <a:gd name="T5" fmla="*/ 435 h 449"/>
                  <a:gd name="T6" fmla="*/ 184 w 386"/>
                  <a:gd name="T7" fmla="*/ 441 h 449"/>
                  <a:gd name="T8" fmla="*/ 146 w 386"/>
                  <a:gd name="T9" fmla="*/ 447 h 449"/>
                  <a:gd name="T10" fmla="*/ 118 w 386"/>
                  <a:gd name="T11" fmla="*/ 449 h 449"/>
                  <a:gd name="T12" fmla="*/ 93 w 386"/>
                  <a:gd name="T13" fmla="*/ 449 h 449"/>
                  <a:gd name="T14" fmla="*/ 66 w 386"/>
                  <a:gd name="T15" fmla="*/ 447 h 449"/>
                  <a:gd name="T16" fmla="*/ 42 w 386"/>
                  <a:gd name="T17" fmla="*/ 436 h 449"/>
                  <a:gd name="T18" fmla="*/ 32 w 386"/>
                  <a:gd name="T19" fmla="*/ 409 h 449"/>
                  <a:gd name="T20" fmla="*/ 11 w 386"/>
                  <a:gd name="T21" fmla="*/ 345 h 449"/>
                  <a:gd name="T22" fmla="*/ 0 w 386"/>
                  <a:gd name="T23" fmla="*/ 227 h 449"/>
                  <a:gd name="T24" fmla="*/ 9 w 386"/>
                  <a:gd name="T25" fmla="*/ 143 h 449"/>
                  <a:gd name="T26" fmla="*/ 18 w 386"/>
                  <a:gd name="T27" fmla="*/ 90 h 449"/>
                  <a:gd name="T28" fmla="*/ 42 w 386"/>
                  <a:gd name="T29" fmla="*/ 58 h 449"/>
                  <a:gd name="T30" fmla="*/ 75 w 386"/>
                  <a:gd name="T31" fmla="*/ 45 h 449"/>
                  <a:gd name="T32" fmla="*/ 109 w 386"/>
                  <a:gd name="T33" fmla="*/ 35 h 449"/>
                  <a:gd name="T34" fmla="*/ 143 w 386"/>
                  <a:gd name="T35" fmla="*/ 22 h 449"/>
                  <a:gd name="T36" fmla="*/ 171 w 386"/>
                  <a:gd name="T37" fmla="*/ 15 h 449"/>
                  <a:gd name="T38" fmla="*/ 195 w 386"/>
                  <a:gd name="T39" fmla="*/ 12 h 449"/>
                  <a:gd name="T40" fmla="*/ 221 w 386"/>
                  <a:gd name="T41" fmla="*/ 6 h 449"/>
                  <a:gd name="T42" fmla="*/ 244 w 386"/>
                  <a:gd name="T43" fmla="*/ 2 h 449"/>
                  <a:gd name="T44" fmla="*/ 267 w 386"/>
                  <a:gd name="T45" fmla="*/ 2 h 449"/>
                  <a:gd name="T46" fmla="*/ 294 w 386"/>
                  <a:gd name="T47" fmla="*/ 3 h 449"/>
                  <a:gd name="T48" fmla="*/ 325 w 386"/>
                  <a:gd name="T49" fmla="*/ 3 h 449"/>
                  <a:gd name="T50" fmla="*/ 354 w 386"/>
                  <a:gd name="T51" fmla="*/ 5 h 449"/>
                  <a:gd name="T52" fmla="*/ 374 w 386"/>
                  <a:gd name="T53" fmla="*/ 33 h 449"/>
                  <a:gd name="T54" fmla="*/ 382 w 386"/>
                  <a:gd name="T55" fmla="*/ 80 h 449"/>
                  <a:gd name="T56" fmla="*/ 386 w 386"/>
                  <a:gd name="T57" fmla="*/ 107 h 449"/>
                  <a:gd name="T58" fmla="*/ 382 w 386"/>
                  <a:gd name="T59" fmla="*/ 183 h 449"/>
                  <a:gd name="T60" fmla="*/ 375 w 386"/>
                  <a:gd name="T61" fmla="*/ 258 h 449"/>
                  <a:gd name="T62" fmla="*/ 361 w 386"/>
                  <a:gd name="T63" fmla="*/ 331 h 449"/>
                  <a:gd name="T64" fmla="*/ 341 w 386"/>
                  <a:gd name="T65" fmla="*/ 40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6" h="449">
                    <a:moveTo>
                      <a:pt x="341" y="401"/>
                    </a:moveTo>
                    <a:lnTo>
                      <a:pt x="322" y="411"/>
                    </a:lnTo>
                    <a:lnTo>
                      <a:pt x="300" y="420"/>
                    </a:lnTo>
                    <a:lnTo>
                      <a:pt x="278" y="426"/>
                    </a:lnTo>
                    <a:lnTo>
                      <a:pt x="255" y="430"/>
                    </a:lnTo>
                    <a:lnTo>
                      <a:pt x="231" y="435"/>
                    </a:lnTo>
                    <a:lnTo>
                      <a:pt x="208" y="437"/>
                    </a:lnTo>
                    <a:lnTo>
                      <a:pt x="184" y="441"/>
                    </a:lnTo>
                    <a:lnTo>
                      <a:pt x="161" y="446"/>
                    </a:lnTo>
                    <a:lnTo>
                      <a:pt x="146" y="447"/>
                    </a:lnTo>
                    <a:lnTo>
                      <a:pt x="131" y="448"/>
                    </a:lnTo>
                    <a:lnTo>
                      <a:pt x="118" y="449"/>
                    </a:lnTo>
                    <a:lnTo>
                      <a:pt x="105" y="449"/>
                    </a:lnTo>
                    <a:lnTo>
                      <a:pt x="93" y="449"/>
                    </a:lnTo>
                    <a:lnTo>
                      <a:pt x="80" y="448"/>
                    </a:lnTo>
                    <a:lnTo>
                      <a:pt x="66" y="447"/>
                    </a:lnTo>
                    <a:lnTo>
                      <a:pt x="51" y="445"/>
                    </a:lnTo>
                    <a:lnTo>
                      <a:pt x="42" y="436"/>
                    </a:lnTo>
                    <a:lnTo>
                      <a:pt x="36" y="423"/>
                    </a:lnTo>
                    <a:lnTo>
                      <a:pt x="32" y="409"/>
                    </a:lnTo>
                    <a:lnTo>
                      <a:pt x="28" y="398"/>
                    </a:lnTo>
                    <a:lnTo>
                      <a:pt x="11" y="345"/>
                    </a:lnTo>
                    <a:lnTo>
                      <a:pt x="3" y="287"/>
                    </a:lnTo>
                    <a:lnTo>
                      <a:pt x="0" y="227"/>
                    </a:lnTo>
                    <a:lnTo>
                      <a:pt x="3" y="167"/>
                    </a:lnTo>
                    <a:lnTo>
                      <a:pt x="9" y="143"/>
                    </a:lnTo>
                    <a:lnTo>
                      <a:pt x="13" y="117"/>
                    </a:lnTo>
                    <a:lnTo>
                      <a:pt x="18" y="90"/>
                    </a:lnTo>
                    <a:lnTo>
                      <a:pt x="26" y="66"/>
                    </a:lnTo>
                    <a:lnTo>
                      <a:pt x="42" y="58"/>
                    </a:lnTo>
                    <a:lnTo>
                      <a:pt x="58" y="51"/>
                    </a:lnTo>
                    <a:lnTo>
                      <a:pt x="75" y="45"/>
                    </a:lnTo>
                    <a:lnTo>
                      <a:pt x="93" y="40"/>
                    </a:lnTo>
                    <a:lnTo>
                      <a:pt x="109" y="35"/>
                    </a:lnTo>
                    <a:lnTo>
                      <a:pt x="126" y="29"/>
                    </a:lnTo>
                    <a:lnTo>
                      <a:pt x="143" y="22"/>
                    </a:lnTo>
                    <a:lnTo>
                      <a:pt x="159" y="15"/>
                    </a:lnTo>
                    <a:lnTo>
                      <a:pt x="171" y="15"/>
                    </a:lnTo>
                    <a:lnTo>
                      <a:pt x="184" y="14"/>
                    </a:lnTo>
                    <a:lnTo>
                      <a:pt x="195" y="12"/>
                    </a:lnTo>
                    <a:lnTo>
                      <a:pt x="208" y="8"/>
                    </a:lnTo>
                    <a:lnTo>
                      <a:pt x="221" y="6"/>
                    </a:lnTo>
                    <a:lnTo>
                      <a:pt x="232" y="3"/>
                    </a:lnTo>
                    <a:lnTo>
                      <a:pt x="244" y="2"/>
                    </a:lnTo>
                    <a:lnTo>
                      <a:pt x="254" y="0"/>
                    </a:lnTo>
                    <a:lnTo>
                      <a:pt x="267" y="2"/>
                    </a:lnTo>
                    <a:lnTo>
                      <a:pt x="279" y="3"/>
                    </a:lnTo>
                    <a:lnTo>
                      <a:pt x="294" y="3"/>
                    </a:lnTo>
                    <a:lnTo>
                      <a:pt x="310" y="2"/>
                    </a:lnTo>
                    <a:lnTo>
                      <a:pt x="325" y="3"/>
                    </a:lnTo>
                    <a:lnTo>
                      <a:pt x="340" y="3"/>
                    </a:lnTo>
                    <a:lnTo>
                      <a:pt x="354" y="5"/>
                    </a:lnTo>
                    <a:lnTo>
                      <a:pt x="367" y="10"/>
                    </a:lnTo>
                    <a:lnTo>
                      <a:pt x="374" y="33"/>
                    </a:lnTo>
                    <a:lnTo>
                      <a:pt x="380" y="56"/>
                    </a:lnTo>
                    <a:lnTo>
                      <a:pt x="382" y="80"/>
                    </a:lnTo>
                    <a:lnTo>
                      <a:pt x="382" y="104"/>
                    </a:lnTo>
                    <a:lnTo>
                      <a:pt x="386" y="107"/>
                    </a:lnTo>
                    <a:lnTo>
                      <a:pt x="384" y="145"/>
                    </a:lnTo>
                    <a:lnTo>
                      <a:pt x="382" y="183"/>
                    </a:lnTo>
                    <a:lnTo>
                      <a:pt x="378" y="220"/>
                    </a:lnTo>
                    <a:lnTo>
                      <a:pt x="375" y="258"/>
                    </a:lnTo>
                    <a:lnTo>
                      <a:pt x="369" y="295"/>
                    </a:lnTo>
                    <a:lnTo>
                      <a:pt x="361" y="331"/>
                    </a:lnTo>
                    <a:lnTo>
                      <a:pt x="353" y="367"/>
                    </a:lnTo>
                    <a:lnTo>
                      <a:pt x="341" y="401"/>
                    </a:lnTo>
                    <a:close/>
                  </a:path>
                </a:pathLst>
              </a:custGeom>
              <a:solidFill>
                <a:srgbClr val="EA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5" name="Freeform 67"/>
              <p:cNvSpPr>
                <a:spLocks/>
              </p:cNvSpPr>
              <p:nvPr/>
            </p:nvSpPr>
            <p:spPr bwMode="auto">
              <a:xfrm>
                <a:off x="3504" y="2705"/>
                <a:ext cx="16" cy="9"/>
              </a:xfrm>
              <a:custGeom>
                <a:avLst/>
                <a:gdLst>
                  <a:gd name="T0" fmla="*/ 19 w 33"/>
                  <a:gd name="T1" fmla="*/ 17 h 17"/>
                  <a:gd name="T2" fmla="*/ 12 w 33"/>
                  <a:gd name="T3" fmla="*/ 17 h 17"/>
                  <a:gd name="T4" fmla="*/ 7 w 33"/>
                  <a:gd name="T5" fmla="*/ 15 h 17"/>
                  <a:gd name="T6" fmla="*/ 4 w 33"/>
                  <a:gd name="T7" fmla="*/ 10 h 17"/>
                  <a:gd name="T8" fmla="*/ 0 w 33"/>
                  <a:gd name="T9" fmla="*/ 5 h 17"/>
                  <a:gd name="T10" fmla="*/ 0 w 33"/>
                  <a:gd name="T11" fmla="*/ 1 h 17"/>
                  <a:gd name="T12" fmla="*/ 9 w 33"/>
                  <a:gd name="T13" fmla="*/ 0 h 17"/>
                  <a:gd name="T14" fmla="*/ 17 w 33"/>
                  <a:gd name="T15" fmla="*/ 0 h 17"/>
                  <a:gd name="T16" fmla="*/ 26 w 33"/>
                  <a:gd name="T17" fmla="*/ 1 h 17"/>
                  <a:gd name="T18" fmla="*/ 33 w 33"/>
                  <a:gd name="T19" fmla="*/ 3 h 17"/>
                  <a:gd name="T20" fmla="*/ 32 w 33"/>
                  <a:gd name="T21" fmla="*/ 9 h 17"/>
                  <a:gd name="T22" fmla="*/ 28 w 33"/>
                  <a:gd name="T23" fmla="*/ 13 h 17"/>
                  <a:gd name="T24" fmla="*/ 24 w 33"/>
                  <a:gd name="T25" fmla="*/ 16 h 17"/>
                  <a:gd name="T26" fmla="*/ 19 w 33"/>
                  <a:gd name="T2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17">
                    <a:moveTo>
                      <a:pt x="19" y="17"/>
                    </a:moveTo>
                    <a:lnTo>
                      <a:pt x="12" y="17"/>
                    </a:lnTo>
                    <a:lnTo>
                      <a:pt x="7" y="15"/>
                    </a:lnTo>
                    <a:lnTo>
                      <a:pt x="4" y="10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17" y="0"/>
                    </a:lnTo>
                    <a:lnTo>
                      <a:pt x="26" y="1"/>
                    </a:lnTo>
                    <a:lnTo>
                      <a:pt x="33" y="3"/>
                    </a:lnTo>
                    <a:lnTo>
                      <a:pt x="32" y="9"/>
                    </a:lnTo>
                    <a:lnTo>
                      <a:pt x="28" y="13"/>
                    </a:lnTo>
                    <a:lnTo>
                      <a:pt x="24" y="16"/>
                    </a:ln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6" name="Freeform 68"/>
              <p:cNvSpPr>
                <a:spLocks/>
              </p:cNvSpPr>
              <p:nvPr/>
            </p:nvSpPr>
            <p:spPr bwMode="auto">
              <a:xfrm>
                <a:off x="3501" y="2680"/>
                <a:ext cx="15" cy="10"/>
              </a:xfrm>
              <a:custGeom>
                <a:avLst/>
                <a:gdLst>
                  <a:gd name="T0" fmla="*/ 26 w 30"/>
                  <a:gd name="T1" fmla="*/ 21 h 21"/>
                  <a:gd name="T2" fmla="*/ 19 w 30"/>
                  <a:gd name="T3" fmla="*/ 16 h 21"/>
                  <a:gd name="T4" fmla="*/ 10 w 30"/>
                  <a:gd name="T5" fmla="*/ 18 h 21"/>
                  <a:gd name="T6" fmla="*/ 2 w 30"/>
                  <a:gd name="T7" fmla="*/ 19 h 21"/>
                  <a:gd name="T8" fmla="*/ 0 w 30"/>
                  <a:gd name="T9" fmla="*/ 9 h 21"/>
                  <a:gd name="T10" fmla="*/ 3 w 30"/>
                  <a:gd name="T11" fmla="*/ 3 h 21"/>
                  <a:gd name="T12" fmla="*/ 9 w 30"/>
                  <a:gd name="T13" fmla="*/ 1 h 21"/>
                  <a:gd name="T14" fmla="*/ 15 w 30"/>
                  <a:gd name="T15" fmla="*/ 0 h 21"/>
                  <a:gd name="T16" fmla="*/ 22 w 30"/>
                  <a:gd name="T17" fmla="*/ 0 h 21"/>
                  <a:gd name="T18" fmla="*/ 26 w 30"/>
                  <a:gd name="T19" fmla="*/ 3 h 21"/>
                  <a:gd name="T20" fmla="*/ 30 w 30"/>
                  <a:gd name="T21" fmla="*/ 7 h 21"/>
                  <a:gd name="T22" fmla="*/ 30 w 30"/>
                  <a:gd name="T23" fmla="*/ 13 h 21"/>
                  <a:gd name="T24" fmla="*/ 26 w 30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21">
                    <a:moveTo>
                      <a:pt x="26" y="21"/>
                    </a:moveTo>
                    <a:lnTo>
                      <a:pt x="19" y="16"/>
                    </a:lnTo>
                    <a:lnTo>
                      <a:pt x="10" y="18"/>
                    </a:lnTo>
                    <a:lnTo>
                      <a:pt x="2" y="19"/>
                    </a:lnTo>
                    <a:lnTo>
                      <a:pt x="0" y="9"/>
                    </a:lnTo>
                    <a:lnTo>
                      <a:pt x="3" y="3"/>
                    </a:lnTo>
                    <a:lnTo>
                      <a:pt x="9" y="1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6" y="3"/>
                    </a:lnTo>
                    <a:lnTo>
                      <a:pt x="30" y="7"/>
                    </a:lnTo>
                    <a:lnTo>
                      <a:pt x="30" y="13"/>
                    </a:lnTo>
                    <a:lnTo>
                      <a:pt x="26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" name="Freeform 69"/>
              <p:cNvSpPr>
                <a:spLocks/>
              </p:cNvSpPr>
              <p:nvPr/>
            </p:nvSpPr>
            <p:spPr bwMode="auto">
              <a:xfrm>
                <a:off x="3504" y="2736"/>
                <a:ext cx="12" cy="6"/>
              </a:xfrm>
              <a:custGeom>
                <a:avLst/>
                <a:gdLst>
                  <a:gd name="T0" fmla="*/ 6 w 24"/>
                  <a:gd name="T1" fmla="*/ 12 h 12"/>
                  <a:gd name="T2" fmla="*/ 0 w 24"/>
                  <a:gd name="T3" fmla="*/ 5 h 12"/>
                  <a:gd name="T4" fmla="*/ 6 w 24"/>
                  <a:gd name="T5" fmla="*/ 2 h 12"/>
                  <a:gd name="T6" fmla="*/ 12 w 24"/>
                  <a:gd name="T7" fmla="*/ 0 h 12"/>
                  <a:gd name="T8" fmla="*/ 19 w 24"/>
                  <a:gd name="T9" fmla="*/ 2 h 12"/>
                  <a:gd name="T10" fmla="*/ 24 w 24"/>
                  <a:gd name="T11" fmla="*/ 5 h 12"/>
                  <a:gd name="T12" fmla="*/ 22 w 24"/>
                  <a:gd name="T13" fmla="*/ 12 h 12"/>
                  <a:gd name="T14" fmla="*/ 17 w 24"/>
                  <a:gd name="T15" fmla="*/ 12 h 12"/>
                  <a:gd name="T16" fmla="*/ 11 w 24"/>
                  <a:gd name="T17" fmla="*/ 11 h 12"/>
                  <a:gd name="T18" fmla="*/ 6 w 24"/>
                  <a:gd name="T1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">
                    <a:moveTo>
                      <a:pt x="6" y="12"/>
                    </a:moveTo>
                    <a:lnTo>
                      <a:pt x="0" y="5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9" y="2"/>
                    </a:lnTo>
                    <a:lnTo>
                      <a:pt x="24" y="5"/>
                    </a:lnTo>
                    <a:lnTo>
                      <a:pt x="22" y="12"/>
                    </a:lnTo>
                    <a:lnTo>
                      <a:pt x="17" y="12"/>
                    </a:lnTo>
                    <a:lnTo>
                      <a:pt x="11" y="11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8" name="Freeform 70"/>
              <p:cNvSpPr>
                <a:spLocks/>
              </p:cNvSpPr>
              <p:nvPr/>
            </p:nvSpPr>
            <p:spPr bwMode="auto">
              <a:xfrm>
                <a:off x="3460" y="3001"/>
                <a:ext cx="38" cy="13"/>
              </a:xfrm>
              <a:custGeom>
                <a:avLst/>
                <a:gdLst>
                  <a:gd name="T0" fmla="*/ 67 w 77"/>
                  <a:gd name="T1" fmla="*/ 22 h 27"/>
                  <a:gd name="T2" fmla="*/ 59 w 77"/>
                  <a:gd name="T3" fmla="*/ 24 h 27"/>
                  <a:gd name="T4" fmla="*/ 50 w 77"/>
                  <a:gd name="T5" fmla="*/ 27 h 27"/>
                  <a:gd name="T6" fmla="*/ 42 w 77"/>
                  <a:gd name="T7" fmla="*/ 27 h 27"/>
                  <a:gd name="T8" fmla="*/ 33 w 77"/>
                  <a:gd name="T9" fmla="*/ 27 h 27"/>
                  <a:gd name="T10" fmla="*/ 25 w 77"/>
                  <a:gd name="T11" fmla="*/ 27 h 27"/>
                  <a:gd name="T12" fmla="*/ 16 w 77"/>
                  <a:gd name="T13" fmla="*/ 27 h 27"/>
                  <a:gd name="T14" fmla="*/ 8 w 77"/>
                  <a:gd name="T15" fmla="*/ 26 h 27"/>
                  <a:gd name="T16" fmla="*/ 0 w 77"/>
                  <a:gd name="T17" fmla="*/ 26 h 27"/>
                  <a:gd name="T18" fmla="*/ 4 w 77"/>
                  <a:gd name="T19" fmla="*/ 20 h 27"/>
                  <a:gd name="T20" fmla="*/ 8 w 77"/>
                  <a:gd name="T21" fmla="*/ 13 h 27"/>
                  <a:gd name="T22" fmla="*/ 11 w 77"/>
                  <a:gd name="T23" fmla="*/ 6 h 27"/>
                  <a:gd name="T24" fmla="*/ 16 w 77"/>
                  <a:gd name="T25" fmla="*/ 0 h 27"/>
                  <a:gd name="T26" fmla="*/ 77 w 77"/>
                  <a:gd name="T27" fmla="*/ 1 h 27"/>
                  <a:gd name="T28" fmla="*/ 74 w 77"/>
                  <a:gd name="T29" fmla="*/ 7 h 27"/>
                  <a:gd name="T30" fmla="*/ 70 w 77"/>
                  <a:gd name="T31" fmla="*/ 11 h 27"/>
                  <a:gd name="T32" fmla="*/ 67 w 77"/>
                  <a:gd name="T33" fmla="*/ 15 h 27"/>
                  <a:gd name="T34" fmla="*/ 67 w 77"/>
                  <a:gd name="T35" fmla="*/ 2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27">
                    <a:moveTo>
                      <a:pt x="67" y="22"/>
                    </a:moveTo>
                    <a:lnTo>
                      <a:pt x="59" y="24"/>
                    </a:lnTo>
                    <a:lnTo>
                      <a:pt x="50" y="27"/>
                    </a:lnTo>
                    <a:lnTo>
                      <a:pt x="42" y="27"/>
                    </a:lnTo>
                    <a:lnTo>
                      <a:pt x="33" y="27"/>
                    </a:lnTo>
                    <a:lnTo>
                      <a:pt x="25" y="27"/>
                    </a:lnTo>
                    <a:lnTo>
                      <a:pt x="16" y="27"/>
                    </a:lnTo>
                    <a:lnTo>
                      <a:pt x="8" y="26"/>
                    </a:lnTo>
                    <a:lnTo>
                      <a:pt x="0" y="26"/>
                    </a:lnTo>
                    <a:lnTo>
                      <a:pt x="4" y="20"/>
                    </a:lnTo>
                    <a:lnTo>
                      <a:pt x="8" y="13"/>
                    </a:lnTo>
                    <a:lnTo>
                      <a:pt x="11" y="6"/>
                    </a:lnTo>
                    <a:lnTo>
                      <a:pt x="16" y="0"/>
                    </a:lnTo>
                    <a:lnTo>
                      <a:pt x="77" y="1"/>
                    </a:lnTo>
                    <a:lnTo>
                      <a:pt x="74" y="7"/>
                    </a:lnTo>
                    <a:lnTo>
                      <a:pt x="70" y="11"/>
                    </a:lnTo>
                    <a:lnTo>
                      <a:pt x="67" y="15"/>
                    </a:lnTo>
                    <a:lnTo>
                      <a:pt x="67" y="22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" name="Freeform 71"/>
              <p:cNvSpPr>
                <a:spLocks/>
              </p:cNvSpPr>
              <p:nvPr/>
            </p:nvSpPr>
            <p:spPr bwMode="auto">
              <a:xfrm>
                <a:off x="3355" y="2741"/>
                <a:ext cx="141" cy="46"/>
              </a:xfrm>
              <a:custGeom>
                <a:avLst/>
                <a:gdLst>
                  <a:gd name="T0" fmla="*/ 220 w 282"/>
                  <a:gd name="T1" fmla="*/ 68 h 92"/>
                  <a:gd name="T2" fmla="*/ 201 w 282"/>
                  <a:gd name="T3" fmla="*/ 63 h 92"/>
                  <a:gd name="T4" fmla="*/ 182 w 282"/>
                  <a:gd name="T5" fmla="*/ 54 h 92"/>
                  <a:gd name="T6" fmla="*/ 163 w 282"/>
                  <a:gd name="T7" fmla="*/ 43 h 92"/>
                  <a:gd name="T8" fmla="*/ 144 w 282"/>
                  <a:gd name="T9" fmla="*/ 31 h 92"/>
                  <a:gd name="T10" fmla="*/ 126 w 282"/>
                  <a:gd name="T11" fmla="*/ 22 h 92"/>
                  <a:gd name="T12" fmla="*/ 106 w 282"/>
                  <a:gd name="T13" fmla="*/ 17 h 92"/>
                  <a:gd name="T14" fmla="*/ 87 w 282"/>
                  <a:gd name="T15" fmla="*/ 20 h 92"/>
                  <a:gd name="T16" fmla="*/ 66 w 282"/>
                  <a:gd name="T17" fmla="*/ 31 h 92"/>
                  <a:gd name="T18" fmla="*/ 55 w 282"/>
                  <a:gd name="T19" fmla="*/ 36 h 92"/>
                  <a:gd name="T20" fmla="*/ 46 w 282"/>
                  <a:gd name="T21" fmla="*/ 40 h 92"/>
                  <a:gd name="T22" fmla="*/ 37 w 282"/>
                  <a:gd name="T23" fmla="*/ 47 h 92"/>
                  <a:gd name="T24" fmla="*/ 29 w 282"/>
                  <a:gd name="T25" fmla="*/ 54 h 92"/>
                  <a:gd name="T26" fmla="*/ 22 w 282"/>
                  <a:gd name="T27" fmla="*/ 62 h 92"/>
                  <a:gd name="T28" fmla="*/ 17 w 282"/>
                  <a:gd name="T29" fmla="*/ 71 h 92"/>
                  <a:gd name="T30" fmla="*/ 14 w 282"/>
                  <a:gd name="T31" fmla="*/ 82 h 92"/>
                  <a:gd name="T32" fmla="*/ 12 w 282"/>
                  <a:gd name="T33" fmla="*/ 92 h 92"/>
                  <a:gd name="T34" fmla="*/ 0 w 282"/>
                  <a:gd name="T35" fmla="*/ 92 h 92"/>
                  <a:gd name="T36" fmla="*/ 0 w 282"/>
                  <a:gd name="T37" fmla="*/ 81 h 92"/>
                  <a:gd name="T38" fmla="*/ 4 w 282"/>
                  <a:gd name="T39" fmla="*/ 68 h 92"/>
                  <a:gd name="T40" fmla="*/ 8 w 282"/>
                  <a:gd name="T41" fmla="*/ 56 h 92"/>
                  <a:gd name="T42" fmla="*/ 16 w 282"/>
                  <a:gd name="T43" fmla="*/ 47 h 92"/>
                  <a:gd name="T44" fmla="*/ 27 w 282"/>
                  <a:gd name="T45" fmla="*/ 38 h 92"/>
                  <a:gd name="T46" fmla="*/ 37 w 282"/>
                  <a:gd name="T47" fmla="*/ 31 h 92"/>
                  <a:gd name="T48" fmla="*/ 47 w 282"/>
                  <a:gd name="T49" fmla="*/ 25 h 92"/>
                  <a:gd name="T50" fmla="*/ 59 w 282"/>
                  <a:gd name="T51" fmla="*/ 20 h 92"/>
                  <a:gd name="T52" fmla="*/ 69 w 282"/>
                  <a:gd name="T53" fmla="*/ 15 h 92"/>
                  <a:gd name="T54" fmla="*/ 81 w 282"/>
                  <a:gd name="T55" fmla="*/ 10 h 92"/>
                  <a:gd name="T56" fmla="*/ 92 w 282"/>
                  <a:gd name="T57" fmla="*/ 6 h 92"/>
                  <a:gd name="T58" fmla="*/ 105 w 282"/>
                  <a:gd name="T59" fmla="*/ 0 h 92"/>
                  <a:gd name="T60" fmla="*/ 125 w 282"/>
                  <a:gd name="T61" fmla="*/ 2 h 92"/>
                  <a:gd name="T62" fmla="*/ 142 w 282"/>
                  <a:gd name="T63" fmla="*/ 9 h 92"/>
                  <a:gd name="T64" fmla="*/ 159 w 282"/>
                  <a:gd name="T65" fmla="*/ 18 h 92"/>
                  <a:gd name="T66" fmla="*/ 175 w 282"/>
                  <a:gd name="T67" fmla="*/ 30 h 92"/>
                  <a:gd name="T68" fmla="*/ 191 w 282"/>
                  <a:gd name="T69" fmla="*/ 39 h 92"/>
                  <a:gd name="T70" fmla="*/ 207 w 282"/>
                  <a:gd name="T71" fmla="*/ 47 h 92"/>
                  <a:gd name="T72" fmla="*/ 226 w 282"/>
                  <a:gd name="T73" fmla="*/ 49 h 92"/>
                  <a:gd name="T74" fmla="*/ 245 w 282"/>
                  <a:gd name="T75" fmla="*/ 45 h 92"/>
                  <a:gd name="T76" fmla="*/ 277 w 282"/>
                  <a:gd name="T77" fmla="*/ 23 h 92"/>
                  <a:gd name="T78" fmla="*/ 282 w 282"/>
                  <a:gd name="T79" fmla="*/ 29 h 92"/>
                  <a:gd name="T80" fmla="*/ 277 w 282"/>
                  <a:gd name="T81" fmla="*/ 36 h 92"/>
                  <a:gd name="T82" fmla="*/ 270 w 282"/>
                  <a:gd name="T83" fmla="*/ 43 h 92"/>
                  <a:gd name="T84" fmla="*/ 263 w 282"/>
                  <a:gd name="T85" fmla="*/ 48 h 92"/>
                  <a:gd name="T86" fmla="*/ 255 w 282"/>
                  <a:gd name="T87" fmla="*/ 54 h 92"/>
                  <a:gd name="T88" fmla="*/ 247 w 282"/>
                  <a:gd name="T89" fmla="*/ 59 h 92"/>
                  <a:gd name="T90" fmla="*/ 239 w 282"/>
                  <a:gd name="T91" fmla="*/ 63 h 92"/>
                  <a:gd name="T92" fmla="*/ 229 w 282"/>
                  <a:gd name="T93" fmla="*/ 66 h 92"/>
                  <a:gd name="T94" fmla="*/ 220 w 282"/>
                  <a:gd name="T9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82" h="92">
                    <a:moveTo>
                      <a:pt x="220" y="68"/>
                    </a:moveTo>
                    <a:lnTo>
                      <a:pt x="201" y="63"/>
                    </a:lnTo>
                    <a:lnTo>
                      <a:pt x="182" y="54"/>
                    </a:lnTo>
                    <a:lnTo>
                      <a:pt x="163" y="43"/>
                    </a:lnTo>
                    <a:lnTo>
                      <a:pt x="144" y="31"/>
                    </a:lnTo>
                    <a:lnTo>
                      <a:pt x="126" y="22"/>
                    </a:lnTo>
                    <a:lnTo>
                      <a:pt x="106" y="17"/>
                    </a:lnTo>
                    <a:lnTo>
                      <a:pt x="87" y="20"/>
                    </a:lnTo>
                    <a:lnTo>
                      <a:pt x="66" y="31"/>
                    </a:lnTo>
                    <a:lnTo>
                      <a:pt x="55" y="36"/>
                    </a:lnTo>
                    <a:lnTo>
                      <a:pt x="46" y="40"/>
                    </a:lnTo>
                    <a:lnTo>
                      <a:pt x="37" y="47"/>
                    </a:lnTo>
                    <a:lnTo>
                      <a:pt x="29" y="54"/>
                    </a:lnTo>
                    <a:lnTo>
                      <a:pt x="22" y="62"/>
                    </a:lnTo>
                    <a:lnTo>
                      <a:pt x="17" y="71"/>
                    </a:lnTo>
                    <a:lnTo>
                      <a:pt x="14" y="82"/>
                    </a:lnTo>
                    <a:lnTo>
                      <a:pt x="12" y="92"/>
                    </a:lnTo>
                    <a:lnTo>
                      <a:pt x="0" y="92"/>
                    </a:lnTo>
                    <a:lnTo>
                      <a:pt x="0" y="81"/>
                    </a:lnTo>
                    <a:lnTo>
                      <a:pt x="4" y="68"/>
                    </a:lnTo>
                    <a:lnTo>
                      <a:pt x="8" y="56"/>
                    </a:lnTo>
                    <a:lnTo>
                      <a:pt x="16" y="47"/>
                    </a:lnTo>
                    <a:lnTo>
                      <a:pt x="27" y="38"/>
                    </a:lnTo>
                    <a:lnTo>
                      <a:pt x="37" y="31"/>
                    </a:lnTo>
                    <a:lnTo>
                      <a:pt x="47" y="25"/>
                    </a:lnTo>
                    <a:lnTo>
                      <a:pt x="59" y="20"/>
                    </a:lnTo>
                    <a:lnTo>
                      <a:pt x="69" y="15"/>
                    </a:lnTo>
                    <a:lnTo>
                      <a:pt x="81" y="10"/>
                    </a:lnTo>
                    <a:lnTo>
                      <a:pt x="92" y="6"/>
                    </a:lnTo>
                    <a:lnTo>
                      <a:pt x="105" y="0"/>
                    </a:lnTo>
                    <a:lnTo>
                      <a:pt x="125" y="2"/>
                    </a:lnTo>
                    <a:lnTo>
                      <a:pt x="142" y="9"/>
                    </a:lnTo>
                    <a:lnTo>
                      <a:pt x="159" y="18"/>
                    </a:lnTo>
                    <a:lnTo>
                      <a:pt x="175" y="30"/>
                    </a:lnTo>
                    <a:lnTo>
                      <a:pt x="191" y="39"/>
                    </a:lnTo>
                    <a:lnTo>
                      <a:pt x="207" y="47"/>
                    </a:lnTo>
                    <a:lnTo>
                      <a:pt x="226" y="49"/>
                    </a:lnTo>
                    <a:lnTo>
                      <a:pt x="245" y="45"/>
                    </a:lnTo>
                    <a:lnTo>
                      <a:pt x="277" y="23"/>
                    </a:lnTo>
                    <a:lnTo>
                      <a:pt x="282" y="29"/>
                    </a:lnTo>
                    <a:lnTo>
                      <a:pt x="277" y="36"/>
                    </a:lnTo>
                    <a:lnTo>
                      <a:pt x="270" y="43"/>
                    </a:lnTo>
                    <a:lnTo>
                      <a:pt x="263" y="48"/>
                    </a:lnTo>
                    <a:lnTo>
                      <a:pt x="255" y="54"/>
                    </a:lnTo>
                    <a:lnTo>
                      <a:pt x="247" y="59"/>
                    </a:lnTo>
                    <a:lnTo>
                      <a:pt x="239" y="63"/>
                    </a:lnTo>
                    <a:lnTo>
                      <a:pt x="229" y="66"/>
                    </a:lnTo>
                    <a:lnTo>
                      <a:pt x="220" y="6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0" name="Freeform 72"/>
              <p:cNvSpPr>
                <a:spLocks/>
              </p:cNvSpPr>
              <p:nvPr/>
            </p:nvSpPr>
            <p:spPr bwMode="auto">
              <a:xfrm>
                <a:off x="3460" y="2951"/>
                <a:ext cx="36" cy="20"/>
              </a:xfrm>
              <a:custGeom>
                <a:avLst/>
                <a:gdLst>
                  <a:gd name="T0" fmla="*/ 37 w 71"/>
                  <a:gd name="T1" fmla="*/ 38 h 39"/>
                  <a:gd name="T2" fmla="*/ 0 w 71"/>
                  <a:gd name="T3" fmla="*/ 39 h 39"/>
                  <a:gd name="T4" fmla="*/ 6 w 71"/>
                  <a:gd name="T5" fmla="*/ 33 h 39"/>
                  <a:gd name="T6" fmla="*/ 11 w 71"/>
                  <a:gd name="T7" fmla="*/ 24 h 39"/>
                  <a:gd name="T8" fmla="*/ 19 w 71"/>
                  <a:gd name="T9" fmla="*/ 18 h 39"/>
                  <a:gd name="T10" fmla="*/ 27 w 71"/>
                  <a:gd name="T11" fmla="*/ 11 h 39"/>
                  <a:gd name="T12" fmla="*/ 38 w 71"/>
                  <a:gd name="T13" fmla="*/ 5 h 39"/>
                  <a:gd name="T14" fmla="*/ 48 w 71"/>
                  <a:gd name="T15" fmla="*/ 1 h 39"/>
                  <a:gd name="T16" fmla="*/ 59 w 71"/>
                  <a:gd name="T17" fmla="*/ 0 h 39"/>
                  <a:gd name="T18" fmla="*/ 71 w 71"/>
                  <a:gd name="T19" fmla="*/ 1 h 39"/>
                  <a:gd name="T20" fmla="*/ 68 w 71"/>
                  <a:gd name="T21" fmla="*/ 6 h 39"/>
                  <a:gd name="T22" fmla="*/ 64 w 71"/>
                  <a:gd name="T23" fmla="*/ 12 h 39"/>
                  <a:gd name="T24" fmla="*/ 60 w 71"/>
                  <a:gd name="T25" fmla="*/ 18 h 39"/>
                  <a:gd name="T26" fmla="*/ 56 w 71"/>
                  <a:gd name="T27" fmla="*/ 22 h 39"/>
                  <a:gd name="T28" fmla="*/ 52 w 71"/>
                  <a:gd name="T29" fmla="*/ 28 h 39"/>
                  <a:gd name="T30" fmla="*/ 47 w 71"/>
                  <a:gd name="T31" fmla="*/ 31 h 39"/>
                  <a:gd name="T32" fmla="*/ 42 w 71"/>
                  <a:gd name="T33" fmla="*/ 36 h 39"/>
                  <a:gd name="T34" fmla="*/ 37 w 71"/>
                  <a:gd name="T35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1" h="39">
                    <a:moveTo>
                      <a:pt x="37" y="38"/>
                    </a:moveTo>
                    <a:lnTo>
                      <a:pt x="0" y="39"/>
                    </a:lnTo>
                    <a:lnTo>
                      <a:pt x="6" y="33"/>
                    </a:lnTo>
                    <a:lnTo>
                      <a:pt x="11" y="24"/>
                    </a:lnTo>
                    <a:lnTo>
                      <a:pt x="19" y="18"/>
                    </a:lnTo>
                    <a:lnTo>
                      <a:pt x="27" y="11"/>
                    </a:lnTo>
                    <a:lnTo>
                      <a:pt x="38" y="5"/>
                    </a:lnTo>
                    <a:lnTo>
                      <a:pt x="48" y="1"/>
                    </a:lnTo>
                    <a:lnTo>
                      <a:pt x="59" y="0"/>
                    </a:lnTo>
                    <a:lnTo>
                      <a:pt x="71" y="1"/>
                    </a:lnTo>
                    <a:lnTo>
                      <a:pt x="68" y="6"/>
                    </a:lnTo>
                    <a:lnTo>
                      <a:pt x="64" y="12"/>
                    </a:lnTo>
                    <a:lnTo>
                      <a:pt x="60" y="18"/>
                    </a:lnTo>
                    <a:lnTo>
                      <a:pt x="56" y="22"/>
                    </a:lnTo>
                    <a:lnTo>
                      <a:pt x="52" y="28"/>
                    </a:lnTo>
                    <a:lnTo>
                      <a:pt x="47" y="31"/>
                    </a:lnTo>
                    <a:lnTo>
                      <a:pt x="42" y="36"/>
                    </a:lnTo>
                    <a:lnTo>
                      <a:pt x="37" y="3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" name="Freeform 73"/>
              <p:cNvSpPr>
                <a:spLocks/>
              </p:cNvSpPr>
              <p:nvPr/>
            </p:nvSpPr>
            <p:spPr bwMode="auto">
              <a:xfrm>
                <a:off x="3350" y="2700"/>
                <a:ext cx="144" cy="30"/>
              </a:xfrm>
              <a:custGeom>
                <a:avLst/>
                <a:gdLst>
                  <a:gd name="T0" fmla="*/ 277 w 289"/>
                  <a:gd name="T1" fmla="*/ 43 h 60"/>
                  <a:gd name="T2" fmla="*/ 276 w 289"/>
                  <a:gd name="T3" fmla="*/ 37 h 60"/>
                  <a:gd name="T4" fmla="*/ 274 w 289"/>
                  <a:gd name="T5" fmla="*/ 30 h 60"/>
                  <a:gd name="T6" fmla="*/ 265 w 289"/>
                  <a:gd name="T7" fmla="*/ 24 h 60"/>
                  <a:gd name="T8" fmla="*/ 255 w 289"/>
                  <a:gd name="T9" fmla="*/ 19 h 60"/>
                  <a:gd name="T10" fmla="*/ 245 w 289"/>
                  <a:gd name="T11" fmla="*/ 19 h 60"/>
                  <a:gd name="T12" fmla="*/ 232 w 289"/>
                  <a:gd name="T13" fmla="*/ 26 h 60"/>
                  <a:gd name="T14" fmla="*/ 220 w 289"/>
                  <a:gd name="T15" fmla="*/ 36 h 60"/>
                  <a:gd name="T16" fmla="*/ 206 w 289"/>
                  <a:gd name="T17" fmla="*/ 46 h 60"/>
                  <a:gd name="T18" fmla="*/ 191 w 289"/>
                  <a:gd name="T19" fmla="*/ 49 h 60"/>
                  <a:gd name="T20" fmla="*/ 177 w 289"/>
                  <a:gd name="T21" fmla="*/ 42 h 60"/>
                  <a:gd name="T22" fmla="*/ 164 w 289"/>
                  <a:gd name="T23" fmla="*/ 30 h 60"/>
                  <a:gd name="T24" fmla="*/ 152 w 289"/>
                  <a:gd name="T25" fmla="*/ 20 h 60"/>
                  <a:gd name="T26" fmla="*/ 136 w 289"/>
                  <a:gd name="T27" fmla="*/ 17 h 60"/>
                  <a:gd name="T28" fmla="*/ 118 w 289"/>
                  <a:gd name="T29" fmla="*/ 27 h 60"/>
                  <a:gd name="T30" fmla="*/ 102 w 289"/>
                  <a:gd name="T31" fmla="*/ 39 h 60"/>
                  <a:gd name="T32" fmla="*/ 87 w 289"/>
                  <a:gd name="T33" fmla="*/ 51 h 60"/>
                  <a:gd name="T34" fmla="*/ 69 w 289"/>
                  <a:gd name="T35" fmla="*/ 54 h 60"/>
                  <a:gd name="T36" fmla="*/ 54 w 289"/>
                  <a:gd name="T37" fmla="*/ 49 h 60"/>
                  <a:gd name="T38" fmla="*/ 45 w 289"/>
                  <a:gd name="T39" fmla="*/ 44 h 60"/>
                  <a:gd name="T40" fmla="*/ 34 w 289"/>
                  <a:gd name="T41" fmla="*/ 42 h 60"/>
                  <a:gd name="T42" fmla="*/ 25 w 289"/>
                  <a:gd name="T43" fmla="*/ 45 h 60"/>
                  <a:gd name="T44" fmla="*/ 16 w 289"/>
                  <a:gd name="T45" fmla="*/ 52 h 60"/>
                  <a:gd name="T46" fmla="*/ 7 w 289"/>
                  <a:gd name="T47" fmla="*/ 60 h 60"/>
                  <a:gd name="T48" fmla="*/ 2 w 289"/>
                  <a:gd name="T49" fmla="*/ 47 h 60"/>
                  <a:gd name="T50" fmla="*/ 19 w 289"/>
                  <a:gd name="T51" fmla="*/ 30 h 60"/>
                  <a:gd name="T52" fmla="*/ 37 w 289"/>
                  <a:gd name="T53" fmla="*/ 24 h 60"/>
                  <a:gd name="T54" fmla="*/ 50 w 289"/>
                  <a:gd name="T55" fmla="*/ 29 h 60"/>
                  <a:gd name="T56" fmla="*/ 65 w 289"/>
                  <a:gd name="T57" fmla="*/ 34 h 60"/>
                  <a:gd name="T58" fmla="*/ 80 w 289"/>
                  <a:gd name="T59" fmla="*/ 36 h 60"/>
                  <a:gd name="T60" fmla="*/ 92 w 289"/>
                  <a:gd name="T61" fmla="*/ 30 h 60"/>
                  <a:gd name="T62" fmla="*/ 100 w 289"/>
                  <a:gd name="T63" fmla="*/ 22 h 60"/>
                  <a:gd name="T64" fmla="*/ 108 w 289"/>
                  <a:gd name="T65" fmla="*/ 15 h 60"/>
                  <a:gd name="T66" fmla="*/ 117 w 289"/>
                  <a:gd name="T67" fmla="*/ 8 h 60"/>
                  <a:gd name="T68" fmla="*/ 128 w 289"/>
                  <a:gd name="T69" fmla="*/ 4 h 60"/>
                  <a:gd name="T70" fmla="*/ 139 w 289"/>
                  <a:gd name="T71" fmla="*/ 3 h 60"/>
                  <a:gd name="T72" fmla="*/ 151 w 289"/>
                  <a:gd name="T73" fmla="*/ 3 h 60"/>
                  <a:gd name="T74" fmla="*/ 162 w 289"/>
                  <a:gd name="T75" fmla="*/ 5 h 60"/>
                  <a:gd name="T76" fmla="*/ 190 w 289"/>
                  <a:gd name="T77" fmla="*/ 32 h 60"/>
                  <a:gd name="T78" fmla="*/ 209 w 289"/>
                  <a:gd name="T79" fmla="*/ 26 h 60"/>
                  <a:gd name="T80" fmla="*/ 226 w 289"/>
                  <a:gd name="T81" fmla="*/ 16 h 60"/>
                  <a:gd name="T82" fmla="*/ 242 w 289"/>
                  <a:gd name="T83" fmla="*/ 6 h 60"/>
                  <a:gd name="T84" fmla="*/ 261 w 289"/>
                  <a:gd name="T85" fmla="*/ 0 h 60"/>
                  <a:gd name="T86" fmla="*/ 273 w 289"/>
                  <a:gd name="T87" fmla="*/ 9 h 60"/>
                  <a:gd name="T88" fmla="*/ 284 w 289"/>
                  <a:gd name="T89" fmla="*/ 22 h 60"/>
                  <a:gd name="T90" fmla="*/ 289 w 289"/>
                  <a:gd name="T91" fmla="*/ 35 h 60"/>
                  <a:gd name="T92" fmla="*/ 280 w 289"/>
                  <a:gd name="T93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9" h="60">
                    <a:moveTo>
                      <a:pt x="280" y="45"/>
                    </a:moveTo>
                    <a:lnTo>
                      <a:pt x="277" y="43"/>
                    </a:lnTo>
                    <a:lnTo>
                      <a:pt x="276" y="41"/>
                    </a:lnTo>
                    <a:lnTo>
                      <a:pt x="276" y="37"/>
                    </a:lnTo>
                    <a:lnTo>
                      <a:pt x="277" y="34"/>
                    </a:lnTo>
                    <a:lnTo>
                      <a:pt x="274" y="30"/>
                    </a:lnTo>
                    <a:lnTo>
                      <a:pt x="269" y="28"/>
                    </a:lnTo>
                    <a:lnTo>
                      <a:pt x="265" y="24"/>
                    </a:lnTo>
                    <a:lnTo>
                      <a:pt x="260" y="21"/>
                    </a:lnTo>
                    <a:lnTo>
                      <a:pt x="255" y="19"/>
                    </a:lnTo>
                    <a:lnTo>
                      <a:pt x="251" y="17"/>
                    </a:lnTo>
                    <a:lnTo>
                      <a:pt x="245" y="19"/>
                    </a:lnTo>
                    <a:lnTo>
                      <a:pt x="239" y="21"/>
                    </a:lnTo>
                    <a:lnTo>
                      <a:pt x="232" y="26"/>
                    </a:lnTo>
                    <a:lnTo>
                      <a:pt x="226" y="30"/>
                    </a:lnTo>
                    <a:lnTo>
                      <a:pt x="220" y="36"/>
                    </a:lnTo>
                    <a:lnTo>
                      <a:pt x="213" y="42"/>
                    </a:lnTo>
                    <a:lnTo>
                      <a:pt x="206" y="46"/>
                    </a:lnTo>
                    <a:lnTo>
                      <a:pt x="199" y="49"/>
                    </a:lnTo>
                    <a:lnTo>
                      <a:pt x="191" y="49"/>
                    </a:lnTo>
                    <a:lnTo>
                      <a:pt x="183" y="45"/>
                    </a:lnTo>
                    <a:lnTo>
                      <a:pt x="177" y="42"/>
                    </a:lnTo>
                    <a:lnTo>
                      <a:pt x="171" y="36"/>
                    </a:lnTo>
                    <a:lnTo>
                      <a:pt x="164" y="30"/>
                    </a:lnTo>
                    <a:lnTo>
                      <a:pt x="159" y="24"/>
                    </a:lnTo>
                    <a:lnTo>
                      <a:pt x="152" y="20"/>
                    </a:lnTo>
                    <a:lnTo>
                      <a:pt x="144" y="17"/>
                    </a:lnTo>
                    <a:lnTo>
                      <a:pt x="136" y="17"/>
                    </a:lnTo>
                    <a:lnTo>
                      <a:pt x="126" y="21"/>
                    </a:lnTo>
                    <a:lnTo>
                      <a:pt x="118" y="27"/>
                    </a:lnTo>
                    <a:lnTo>
                      <a:pt x="110" y="32"/>
                    </a:lnTo>
                    <a:lnTo>
                      <a:pt x="102" y="39"/>
                    </a:lnTo>
                    <a:lnTo>
                      <a:pt x="95" y="45"/>
                    </a:lnTo>
                    <a:lnTo>
                      <a:pt x="87" y="51"/>
                    </a:lnTo>
                    <a:lnTo>
                      <a:pt x="79" y="54"/>
                    </a:lnTo>
                    <a:lnTo>
                      <a:pt x="69" y="54"/>
                    </a:lnTo>
                    <a:lnTo>
                      <a:pt x="58" y="52"/>
                    </a:lnTo>
                    <a:lnTo>
                      <a:pt x="54" y="49"/>
                    </a:lnTo>
                    <a:lnTo>
                      <a:pt x="49" y="46"/>
                    </a:lnTo>
                    <a:lnTo>
                      <a:pt x="45" y="44"/>
                    </a:lnTo>
                    <a:lnTo>
                      <a:pt x="40" y="43"/>
                    </a:lnTo>
                    <a:lnTo>
                      <a:pt x="34" y="42"/>
                    </a:lnTo>
                    <a:lnTo>
                      <a:pt x="30" y="43"/>
                    </a:lnTo>
                    <a:lnTo>
                      <a:pt x="25" y="45"/>
                    </a:lnTo>
                    <a:lnTo>
                      <a:pt x="20" y="49"/>
                    </a:lnTo>
                    <a:lnTo>
                      <a:pt x="16" y="52"/>
                    </a:lnTo>
                    <a:lnTo>
                      <a:pt x="11" y="57"/>
                    </a:lnTo>
                    <a:lnTo>
                      <a:pt x="7" y="60"/>
                    </a:lnTo>
                    <a:lnTo>
                      <a:pt x="0" y="59"/>
                    </a:lnTo>
                    <a:lnTo>
                      <a:pt x="2" y="47"/>
                    </a:lnTo>
                    <a:lnTo>
                      <a:pt x="10" y="37"/>
                    </a:lnTo>
                    <a:lnTo>
                      <a:pt x="19" y="30"/>
                    </a:lnTo>
                    <a:lnTo>
                      <a:pt x="30" y="23"/>
                    </a:lnTo>
                    <a:lnTo>
                      <a:pt x="37" y="24"/>
                    </a:lnTo>
                    <a:lnTo>
                      <a:pt x="42" y="27"/>
                    </a:lnTo>
                    <a:lnTo>
                      <a:pt x="50" y="29"/>
                    </a:lnTo>
                    <a:lnTo>
                      <a:pt x="57" y="31"/>
                    </a:lnTo>
                    <a:lnTo>
                      <a:pt x="65" y="34"/>
                    </a:lnTo>
                    <a:lnTo>
                      <a:pt x="72" y="36"/>
                    </a:lnTo>
                    <a:lnTo>
                      <a:pt x="80" y="36"/>
                    </a:lnTo>
                    <a:lnTo>
                      <a:pt x="87" y="34"/>
                    </a:lnTo>
                    <a:lnTo>
                      <a:pt x="92" y="30"/>
                    </a:lnTo>
                    <a:lnTo>
                      <a:pt x="95" y="26"/>
                    </a:lnTo>
                    <a:lnTo>
                      <a:pt x="100" y="22"/>
                    </a:lnTo>
                    <a:lnTo>
                      <a:pt x="103" y="19"/>
                    </a:lnTo>
                    <a:lnTo>
                      <a:pt x="108" y="15"/>
                    </a:lnTo>
                    <a:lnTo>
                      <a:pt x="111" y="12"/>
                    </a:lnTo>
                    <a:lnTo>
                      <a:pt x="117" y="8"/>
                    </a:lnTo>
                    <a:lnTo>
                      <a:pt x="123" y="5"/>
                    </a:lnTo>
                    <a:lnTo>
                      <a:pt x="128" y="4"/>
                    </a:lnTo>
                    <a:lnTo>
                      <a:pt x="133" y="4"/>
                    </a:lnTo>
                    <a:lnTo>
                      <a:pt x="139" y="3"/>
                    </a:lnTo>
                    <a:lnTo>
                      <a:pt x="145" y="3"/>
                    </a:lnTo>
                    <a:lnTo>
                      <a:pt x="151" y="3"/>
                    </a:lnTo>
                    <a:lnTo>
                      <a:pt x="156" y="3"/>
                    </a:lnTo>
                    <a:lnTo>
                      <a:pt x="162" y="5"/>
                    </a:lnTo>
                    <a:lnTo>
                      <a:pt x="167" y="7"/>
                    </a:lnTo>
                    <a:lnTo>
                      <a:pt x="190" y="32"/>
                    </a:lnTo>
                    <a:lnTo>
                      <a:pt x="200" y="30"/>
                    </a:lnTo>
                    <a:lnTo>
                      <a:pt x="209" y="26"/>
                    </a:lnTo>
                    <a:lnTo>
                      <a:pt x="217" y="21"/>
                    </a:lnTo>
                    <a:lnTo>
                      <a:pt x="226" y="16"/>
                    </a:lnTo>
                    <a:lnTo>
                      <a:pt x="234" y="11"/>
                    </a:lnTo>
                    <a:lnTo>
                      <a:pt x="242" y="6"/>
                    </a:lnTo>
                    <a:lnTo>
                      <a:pt x="251" y="3"/>
                    </a:lnTo>
                    <a:lnTo>
                      <a:pt x="261" y="0"/>
                    </a:lnTo>
                    <a:lnTo>
                      <a:pt x="267" y="5"/>
                    </a:lnTo>
                    <a:lnTo>
                      <a:pt x="273" y="9"/>
                    </a:lnTo>
                    <a:lnTo>
                      <a:pt x="279" y="16"/>
                    </a:lnTo>
                    <a:lnTo>
                      <a:pt x="284" y="22"/>
                    </a:lnTo>
                    <a:lnTo>
                      <a:pt x="288" y="29"/>
                    </a:lnTo>
                    <a:lnTo>
                      <a:pt x="289" y="35"/>
                    </a:lnTo>
                    <a:lnTo>
                      <a:pt x="287" y="41"/>
                    </a:lnTo>
                    <a:lnTo>
                      <a:pt x="280" y="4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2" name="Freeform 74"/>
              <p:cNvSpPr>
                <a:spLocks/>
              </p:cNvSpPr>
              <p:nvPr/>
            </p:nvSpPr>
            <p:spPr bwMode="auto">
              <a:xfrm>
                <a:off x="3348" y="2792"/>
                <a:ext cx="143" cy="35"/>
              </a:xfrm>
              <a:custGeom>
                <a:avLst/>
                <a:gdLst>
                  <a:gd name="T0" fmla="*/ 251 w 287"/>
                  <a:gd name="T1" fmla="*/ 49 h 71"/>
                  <a:gd name="T2" fmla="*/ 237 w 287"/>
                  <a:gd name="T3" fmla="*/ 54 h 71"/>
                  <a:gd name="T4" fmla="*/ 224 w 287"/>
                  <a:gd name="T5" fmla="*/ 57 h 71"/>
                  <a:gd name="T6" fmla="*/ 210 w 287"/>
                  <a:gd name="T7" fmla="*/ 54 h 71"/>
                  <a:gd name="T8" fmla="*/ 196 w 287"/>
                  <a:gd name="T9" fmla="*/ 46 h 71"/>
                  <a:gd name="T10" fmla="*/ 180 w 287"/>
                  <a:gd name="T11" fmla="*/ 34 h 71"/>
                  <a:gd name="T12" fmla="*/ 163 w 287"/>
                  <a:gd name="T13" fmla="*/ 22 h 71"/>
                  <a:gd name="T14" fmla="*/ 143 w 287"/>
                  <a:gd name="T15" fmla="*/ 18 h 71"/>
                  <a:gd name="T16" fmla="*/ 119 w 287"/>
                  <a:gd name="T17" fmla="*/ 24 h 71"/>
                  <a:gd name="T18" fmla="*/ 96 w 287"/>
                  <a:gd name="T19" fmla="*/ 42 h 71"/>
                  <a:gd name="T20" fmla="*/ 73 w 287"/>
                  <a:gd name="T21" fmla="*/ 60 h 71"/>
                  <a:gd name="T22" fmla="*/ 47 w 287"/>
                  <a:gd name="T23" fmla="*/ 71 h 71"/>
                  <a:gd name="T24" fmla="*/ 21 w 287"/>
                  <a:gd name="T25" fmla="*/ 65 h 71"/>
                  <a:gd name="T26" fmla="*/ 6 w 287"/>
                  <a:gd name="T27" fmla="*/ 54 h 71"/>
                  <a:gd name="T28" fmla="*/ 1 w 287"/>
                  <a:gd name="T29" fmla="*/ 45 h 71"/>
                  <a:gd name="T30" fmla="*/ 6 w 287"/>
                  <a:gd name="T31" fmla="*/ 41 h 71"/>
                  <a:gd name="T32" fmla="*/ 15 w 287"/>
                  <a:gd name="T33" fmla="*/ 38 h 71"/>
                  <a:gd name="T34" fmla="*/ 24 w 287"/>
                  <a:gd name="T35" fmla="*/ 46 h 71"/>
                  <a:gd name="T36" fmla="*/ 49 w 287"/>
                  <a:gd name="T37" fmla="*/ 52 h 71"/>
                  <a:gd name="T38" fmla="*/ 77 w 287"/>
                  <a:gd name="T39" fmla="*/ 41 h 71"/>
                  <a:gd name="T40" fmla="*/ 102 w 287"/>
                  <a:gd name="T41" fmla="*/ 20 h 71"/>
                  <a:gd name="T42" fmla="*/ 130 w 287"/>
                  <a:gd name="T43" fmla="*/ 3 h 71"/>
                  <a:gd name="T44" fmla="*/ 161 w 287"/>
                  <a:gd name="T45" fmla="*/ 1 h 71"/>
                  <a:gd name="T46" fmla="*/ 186 w 287"/>
                  <a:gd name="T47" fmla="*/ 15 h 71"/>
                  <a:gd name="T48" fmla="*/ 208 w 287"/>
                  <a:gd name="T49" fmla="*/ 34 h 71"/>
                  <a:gd name="T50" fmla="*/ 231 w 287"/>
                  <a:gd name="T51" fmla="*/ 42 h 71"/>
                  <a:gd name="T52" fmla="*/ 251 w 287"/>
                  <a:gd name="T53" fmla="*/ 33 h 71"/>
                  <a:gd name="T54" fmla="*/ 260 w 287"/>
                  <a:gd name="T55" fmla="*/ 23 h 71"/>
                  <a:gd name="T56" fmla="*/ 270 w 287"/>
                  <a:gd name="T57" fmla="*/ 13 h 71"/>
                  <a:gd name="T58" fmla="*/ 280 w 287"/>
                  <a:gd name="T59" fmla="*/ 11 h 71"/>
                  <a:gd name="T60" fmla="*/ 281 w 287"/>
                  <a:gd name="T61" fmla="*/ 22 h 71"/>
                  <a:gd name="T62" fmla="*/ 266 w 287"/>
                  <a:gd name="T63" fmla="*/ 3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7" h="71">
                    <a:moveTo>
                      <a:pt x="257" y="45"/>
                    </a:moveTo>
                    <a:lnTo>
                      <a:pt x="251" y="49"/>
                    </a:lnTo>
                    <a:lnTo>
                      <a:pt x="244" y="51"/>
                    </a:lnTo>
                    <a:lnTo>
                      <a:pt x="237" y="54"/>
                    </a:lnTo>
                    <a:lnTo>
                      <a:pt x="231" y="56"/>
                    </a:lnTo>
                    <a:lnTo>
                      <a:pt x="224" y="57"/>
                    </a:lnTo>
                    <a:lnTo>
                      <a:pt x="217" y="57"/>
                    </a:lnTo>
                    <a:lnTo>
                      <a:pt x="210" y="54"/>
                    </a:lnTo>
                    <a:lnTo>
                      <a:pt x="204" y="52"/>
                    </a:lnTo>
                    <a:lnTo>
                      <a:pt x="196" y="46"/>
                    </a:lnTo>
                    <a:lnTo>
                      <a:pt x="188" y="41"/>
                    </a:lnTo>
                    <a:lnTo>
                      <a:pt x="180" y="34"/>
                    </a:lnTo>
                    <a:lnTo>
                      <a:pt x="172" y="27"/>
                    </a:lnTo>
                    <a:lnTo>
                      <a:pt x="163" y="22"/>
                    </a:lnTo>
                    <a:lnTo>
                      <a:pt x="153" y="19"/>
                    </a:lnTo>
                    <a:lnTo>
                      <a:pt x="143" y="18"/>
                    </a:lnTo>
                    <a:lnTo>
                      <a:pt x="133" y="20"/>
                    </a:lnTo>
                    <a:lnTo>
                      <a:pt x="119" y="24"/>
                    </a:lnTo>
                    <a:lnTo>
                      <a:pt x="107" y="31"/>
                    </a:lnTo>
                    <a:lnTo>
                      <a:pt x="96" y="42"/>
                    </a:lnTo>
                    <a:lnTo>
                      <a:pt x="84" y="51"/>
                    </a:lnTo>
                    <a:lnTo>
                      <a:pt x="73" y="60"/>
                    </a:lnTo>
                    <a:lnTo>
                      <a:pt x="61" y="67"/>
                    </a:lnTo>
                    <a:lnTo>
                      <a:pt x="47" y="71"/>
                    </a:lnTo>
                    <a:lnTo>
                      <a:pt x="31" y="68"/>
                    </a:lnTo>
                    <a:lnTo>
                      <a:pt x="21" y="65"/>
                    </a:lnTo>
                    <a:lnTo>
                      <a:pt x="13" y="60"/>
                    </a:lnTo>
                    <a:lnTo>
                      <a:pt x="6" y="54"/>
                    </a:lnTo>
                    <a:lnTo>
                      <a:pt x="0" y="48"/>
                    </a:lnTo>
                    <a:lnTo>
                      <a:pt x="1" y="45"/>
                    </a:lnTo>
                    <a:lnTo>
                      <a:pt x="2" y="43"/>
                    </a:lnTo>
                    <a:lnTo>
                      <a:pt x="6" y="41"/>
                    </a:lnTo>
                    <a:lnTo>
                      <a:pt x="8" y="38"/>
                    </a:lnTo>
                    <a:lnTo>
                      <a:pt x="15" y="38"/>
                    </a:lnTo>
                    <a:lnTo>
                      <a:pt x="20" y="42"/>
                    </a:lnTo>
                    <a:lnTo>
                      <a:pt x="24" y="46"/>
                    </a:lnTo>
                    <a:lnTo>
                      <a:pt x="31" y="50"/>
                    </a:lnTo>
                    <a:lnTo>
                      <a:pt x="49" y="52"/>
                    </a:lnTo>
                    <a:lnTo>
                      <a:pt x="63" y="49"/>
                    </a:lnTo>
                    <a:lnTo>
                      <a:pt x="77" y="41"/>
                    </a:lnTo>
                    <a:lnTo>
                      <a:pt x="90" y="30"/>
                    </a:lnTo>
                    <a:lnTo>
                      <a:pt x="102" y="20"/>
                    </a:lnTo>
                    <a:lnTo>
                      <a:pt x="115" y="10"/>
                    </a:lnTo>
                    <a:lnTo>
                      <a:pt x="130" y="3"/>
                    </a:lnTo>
                    <a:lnTo>
                      <a:pt x="148" y="0"/>
                    </a:lnTo>
                    <a:lnTo>
                      <a:pt x="161" y="1"/>
                    </a:lnTo>
                    <a:lnTo>
                      <a:pt x="174" y="6"/>
                    </a:lnTo>
                    <a:lnTo>
                      <a:pt x="186" y="15"/>
                    </a:lnTo>
                    <a:lnTo>
                      <a:pt x="196" y="24"/>
                    </a:lnTo>
                    <a:lnTo>
                      <a:pt x="208" y="34"/>
                    </a:lnTo>
                    <a:lnTo>
                      <a:pt x="218" y="41"/>
                    </a:lnTo>
                    <a:lnTo>
                      <a:pt x="231" y="42"/>
                    </a:lnTo>
                    <a:lnTo>
                      <a:pt x="246" y="36"/>
                    </a:lnTo>
                    <a:lnTo>
                      <a:pt x="251" y="33"/>
                    </a:lnTo>
                    <a:lnTo>
                      <a:pt x="256" y="28"/>
                    </a:lnTo>
                    <a:lnTo>
                      <a:pt x="260" y="23"/>
                    </a:lnTo>
                    <a:lnTo>
                      <a:pt x="265" y="18"/>
                    </a:lnTo>
                    <a:lnTo>
                      <a:pt x="270" y="13"/>
                    </a:lnTo>
                    <a:lnTo>
                      <a:pt x="274" y="10"/>
                    </a:lnTo>
                    <a:lnTo>
                      <a:pt x="280" y="11"/>
                    </a:lnTo>
                    <a:lnTo>
                      <a:pt x="287" y="14"/>
                    </a:lnTo>
                    <a:lnTo>
                      <a:pt x="281" y="22"/>
                    </a:lnTo>
                    <a:lnTo>
                      <a:pt x="274" y="30"/>
                    </a:lnTo>
                    <a:lnTo>
                      <a:pt x="266" y="38"/>
                    </a:lnTo>
                    <a:lnTo>
                      <a:pt x="257" y="45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3" name="Freeform 75"/>
              <p:cNvSpPr>
                <a:spLocks/>
              </p:cNvSpPr>
              <p:nvPr/>
            </p:nvSpPr>
            <p:spPr bwMode="auto">
              <a:xfrm>
                <a:off x="3363" y="2834"/>
                <a:ext cx="126" cy="24"/>
              </a:xfrm>
              <a:custGeom>
                <a:avLst/>
                <a:gdLst>
                  <a:gd name="T0" fmla="*/ 249 w 251"/>
                  <a:gd name="T1" fmla="*/ 13 h 47"/>
                  <a:gd name="T2" fmla="*/ 236 w 251"/>
                  <a:gd name="T3" fmla="*/ 14 h 47"/>
                  <a:gd name="T4" fmla="*/ 223 w 251"/>
                  <a:gd name="T5" fmla="*/ 17 h 47"/>
                  <a:gd name="T6" fmla="*/ 210 w 251"/>
                  <a:gd name="T7" fmla="*/ 19 h 47"/>
                  <a:gd name="T8" fmla="*/ 197 w 251"/>
                  <a:gd name="T9" fmla="*/ 21 h 47"/>
                  <a:gd name="T10" fmla="*/ 185 w 251"/>
                  <a:gd name="T11" fmla="*/ 24 h 47"/>
                  <a:gd name="T12" fmla="*/ 173 w 251"/>
                  <a:gd name="T13" fmla="*/ 27 h 47"/>
                  <a:gd name="T14" fmla="*/ 160 w 251"/>
                  <a:gd name="T15" fmla="*/ 29 h 47"/>
                  <a:gd name="T16" fmla="*/ 148 w 251"/>
                  <a:gd name="T17" fmla="*/ 32 h 47"/>
                  <a:gd name="T18" fmla="*/ 135 w 251"/>
                  <a:gd name="T19" fmla="*/ 35 h 47"/>
                  <a:gd name="T20" fmla="*/ 122 w 251"/>
                  <a:gd name="T21" fmla="*/ 38 h 47"/>
                  <a:gd name="T22" fmla="*/ 109 w 251"/>
                  <a:gd name="T23" fmla="*/ 40 h 47"/>
                  <a:gd name="T24" fmla="*/ 96 w 251"/>
                  <a:gd name="T25" fmla="*/ 41 h 47"/>
                  <a:gd name="T26" fmla="*/ 82 w 251"/>
                  <a:gd name="T27" fmla="*/ 42 h 47"/>
                  <a:gd name="T28" fmla="*/ 69 w 251"/>
                  <a:gd name="T29" fmla="*/ 42 h 47"/>
                  <a:gd name="T30" fmla="*/ 54 w 251"/>
                  <a:gd name="T31" fmla="*/ 42 h 47"/>
                  <a:gd name="T32" fmla="*/ 41 w 251"/>
                  <a:gd name="T33" fmla="*/ 41 h 47"/>
                  <a:gd name="T34" fmla="*/ 35 w 251"/>
                  <a:gd name="T35" fmla="*/ 41 h 47"/>
                  <a:gd name="T36" fmla="*/ 29 w 251"/>
                  <a:gd name="T37" fmla="*/ 42 h 47"/>
                  <a:gd name="T38" fmla="*/ 23 w 251"/>
                  <a:gd name="T39" fmla="*/ 43 h 47"/>
                  <a:gd name="T40" fmla="*/ 19 w 251"/>
                  <a:gd name="T41" fmla="*/ 46 h 47"/>
                  <a:gd name="T42" fmla="*/ 13 w 251"/>
                  <a:gd name="T43" fmla="*/ 47 h 47"/>
                  <a:gd name="T44" fmla="*/ 8 w 251"/>
                  <a:gd name="T45" fmla="*/ 47 h 47"/>
                  <a:gd name="T46" fmla="*/ 4 w 251"/>
                  <a:gd name="T47" fmla="*/ 46 h 47"/>
                  <a:gd name="T48" fmla="*/ 0 w 251"/>
                  <a:gd name="T49" fmla="*/ 42 h 47"/>
                  <a:gd name="T50" fmla="*/ 1 w 251"/>
                  <a:gd name="T51" fmla="*/ 35 h 47"/>
                  <a:gd name="T52" fmla="*/ 5 w 251"/>
                  <a:gd name="T53" fmla="*/ 31 h 47"/>
                  <a:gd name="T54" fmla="*/ 8 w 251"/>
                  <a:gd name="T55" fmla="*/ 28 h 47"/>
                  <a:gd name="T56" fmla="*/ 14 w 251"/>
                  <a:gd name="T57" fmla="*/ 27 h 47"/>
                  <a:gd name="T58" fmla="*/ 20 w 251"/>
                  <a:gd name="T59" fmla="*/ 27 h 47"/>
                  <a:gd name="T60" fmla="*/ 27 w 251"/>
                  <a:gd name="T61" fmla="*/ 27 h 47"/>
                  <a:gd name="T62" fmla="*/ 32 w 251"/>
                  <a:gd name="T63" fmla="*/ 26 h 47"/>
                  <a:gd name="T64" fmla="*/ 37 w 251"/>
                  <a:gd name="T65" fmla="*/ 25 h 47"/>
                  <a:gd name="T66" fmla="*/ 49 w 251"/>
                  <a:gd name="T67" fmla="*/ 25 h 47"/>
                  <a:gd name="T68" fmla="*/ 61 w 251"/>
                  <a:gd name="T69" fmla="*/ 24 h 47"/>
                  <a:gd name="T70" fmla="*/ 73 w 251"/>
                  <a:gd name="T71" fmla="*/ 23 h 47"/>
                  <a:gd name="T72" fmla="*/ 84 w 251"/>
                  <a:gd name="T73" fmla="*/ 21 h 47"/>
                  <a:gd name="T74" fmla="*/ 96 w 251"/>
                  <a:gd name="T75" fmla="*/ 20 h 47"/>
                  <a:gd name="T76" fmla="*/ 107 w 251"/>
                  <a:gd name="T77" fmla="*/ 19 h 47"/>
                  <a:gd name="T78" fmla="*/ 119 w 251"/>
                  <a:gd name="T79" fmla="*/ 17 h 47"/>
                  <a:gd name="T80" fmla="*/ 129 w 251"/>
                  <a:gd name="T81" fmla="*/ 16 h 47"/>
                  <a:gd name="T82" fmla="*/ 141 w 251"/>
                  <a:gd name="T83" fmla="*/ 13 h 47"/>
                  <a:gd name="T84" fmla="*/ 152 w 251"/>
                  <a:gd name="T85" fmla="*/ 12 h 47"/>
                  <a:gd name="T86" fmla="*/ 164 w 251"/>
                  <a:gd name="T87" fmla="*/ 10 h 47"/>
                  <a:gd name="T88" fmla="*/ 175 w 251"/>
                  <a:gd name="T89" fmla="*/ 8 h 47"/>
                  <a:gd name="T90" fmla="*/ 187 w 251"/>
                  <a:gd name="T91" fmla="*/ 6 h 47"/>
                  <a:gd name="T92" fmla="*/ 198 w 251"/>
                  <a:gd name="T93" fmla="*/ 4 h 47"/>
                  <a:gd name="T94" fmla="*/ 210 w 251"/>
                  <a:gd name="T95" fmla="*/ 2 h 47"/>
                  <a:gd name="T96" fmla="*/ 221 w 251"/>
                  <a:gd name="T97" fmla="*/ 0 h 47"/>
                  <a:gd name="T98" fmla="*/ 229 w 251"/>
                  <a:gd name="T99" fmla="*/ 2 h 47"/>
                  <a:gd name="T100" fmla="*/ 238 w 251"/>
                  <a:gd name="T101" fmla="*/ 2 h 47"/>
                  <a:gd name="T102" fmla="*/ 246 w 251"/>
                  <a:gd name="T103" fmla="*/ 2 h 47"/>
                  <a:gd name="T104" fmla="*/ 251 w 251"/>
                  <a:gd name="T105" fmla="*/ 6 h 47"/>
                  <a:gd name="T106" fmla="*/ 250 w 251"/>
                  <a:gd name="T107" fmla="*/ 8 h 47"/>
                  <a:gd name="T108" fmla="*/ 249 w 251"/>
                  <a:gd name="T109" fmla="*/ 10 h 47"/>
                  <a:gd name="T110" fmla="*/ 249 w 251"/>
                  <a:gd name="T111" fmla="*/ 11 h 47"/>
                  <a:gd name="T112" fmla="*/ 249 w 251"/>
                  <a:gd name="T113" fmla="*/ 1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51" h="47">
                    <a:moveTo>
                      <a:pt x="249" y="13"/>
                    </a:moveTo>
                    <a:lnTo>
                      <a:pt x="236" y="14"/>
                    </a:lnTo>
                    <a:lnTo>
                      <a:pt x="223" y="17"/>
                    </a:lnTo>
                    <a:lnTo>
                      <a:pt x="210" y="19"/>
                    </a:lnTo>
                    <a:lnTo>
                      <a:pt x="197" y="21"/>
                    </a:lnTo>
                    <a:lnTo>
                      <a:pt x="185" y="24"/>
                    </a:lnTo>
                    <a:lnTo>
                      <a:pt x="173" y="27"/>
                    </a:lnTo>
                    <a:lnTo>
                      <a:pt x="160" y="29"/>
                    </a:lnTo>
                    <a:lnTo>
                      <a:pt x="148" y="32"/>
                    </a:lnTo>
                    <a:lnTo>
                      <a:pt x="135" y="35"/>
                    </a:lnTo>
                    <a:lnTo>
                      <a:pt x="122" y="38"/>
                    </a:lnTo>
                    <a:lnTo>
                      <a:pt x="109" y="40"/>
                    </a:lnTo>
                    <a:lnTo>
                      <a:pt x="96" y="41"/>
                    </a:lnTo>
                    <a:lnTo>
                      <a:pt x="82" y="42"/>
                    </a:lnTo>
                    <a:lnTo>
                      <a:pt x="69" y="42"/>
                    </a:lnTo>
                    <a:lnTo>
                      <a:pt x="54" y="42"/>
                    </a:lnTo>
                    <a:lnTo>
                      <a:pt x="41" y="41"/>
                    </a:lnTo>
                    <a:lnTo>
                      <a:pt x="35" y="41"/>
                    </a:lnTo>
                    <a:lnTo>
                      <a:pt x="29" y="42"/>
                    </a:lnTo>
                    <a:lnTo>
                      <a:pt x="23" y="43"/>
                    </a:lnTo>
                    <a:lnTo>
                      <a:pt x="19" y="46"/>
                    </a:lnTo>
                    <a:lnTo>
                      <a:pt x="13" y="47"/>
                    </a:lnTo>
                    <a:lnTo>
                      <a:pt x="8" y="47"/>
                    </a:lnTo>
                    <a:lnTo>
                      <a:pt x="4" y="46"/>
                    </a:lnTo>
                    <a:lnTo>
                      <a:pt x="0" y="42"/>
                    </a:lnTo>
                    <a:lnTo>
                      <a:pt x="1" y="35"/>
                    </a:lnTo>
                    <a:lnTo>
                      <a:pt x="5" y="31"/>
                    </a:lnTo>
                    <a:lnTo>
                      <a:pt x="8" y="28"/>
                    </a:lnTo>
                    <a:lnTo>
                      <a:pt x="14" y="27"/>
                    </a:lnTo>
                    <a:lnTo>
                      <a:pt x="20" y="27"/>
                    </a:lnTo>
                    <a:lnTo>
                      <a:pt x="27" y="27"/>
                    </a:lnTo>
                    <a:lnTo>
                      <a:pt x="32" y="26"/>
                    </a:lnTo>
                    <a:lnTo>
                      <a:pt x="37" y="25"/>
                    </a:lnTo>
                    <a:lnTo>
                      <a:pt x="49" y="25"/>
                    </a:lnTo>
                    <a:lnTo>
                      <a:pt x="61" y="24"/>
                    </a:lnTo>
                    <a:lnTo>
                      <a:pt x="73" y="23"/>
                    </a:lnTo>
                    <a:lnTo>
                      <a:pt x="84" y="21"/>
                    </a:lnTo>
                    <a:lnTo>
                      <a:pt x="96" y="20"/>
                    </a:lnTo>
                    <a:lnTo>
                      <a:pt x="107" y="19"/>
                    </a:lnTo>
                    <a:lnTo>
                      <a:pt x="119" y="17"/>
                    </a:lnTo>
                    <a:lnTo>
                      <a:pt x="129" y="16"/>
                    </a:lnTo>
                    <a:lnTo>
                      <a:pt x="141" y="13"/>
                    </a:lnTo>
                    <a:lnTo>
                      <a:pt x="152" y="12"/>
                    </a:lnTo>
                    <a:lnTo>
                      <a:pt x="164" y="10"/>
                    </a:lnTo>
                    <a:lnTo>
                      <a:pt x="175" y="8"/>
                    </a:lnTo>
                    <a:lnTo>
                      <a:pt x="187" y="6"/>
                    </a:lnTo>
                    <a:lnTo>
                      <a:pt x="198" y="4"/>
                    </a:lnTo>
                    <a:lnTo>
                      <a:pt x="210" y="2"/>
                    </a:lnTo>
                    <a:lnTo>
                      <a:pt x="221" y="0"/>
                    </a:lnTo>
                    <a:lnTo>
                      <a:pt x="229" y="2"/>
                    </a:lnTo>
                    <a:lnTo>
                      <a:pt x="238" y="2"/>
                    </a:lnTo>
                    <a:lnTo>
                      <a:pt x="246" y="2"/>
                    </a:lnTo>
                    <a:lnTo>
                      <a:pt x="251" y="6"/>
                    </a:lnTo>
                    <a:lnTo>
                      <a:pt x="250" y="8"/>
                    </a:lnTo>
                    <a:lnTo>
                      <a:pt x="249" y="10"/>
                    </a:lnTo>
                    <a:lnTo>
                      <a:pt x="249" y="11"/>
                    </a:lnTo>
                    <a:lnTo>
                      <a:pt x="249" y="13"/>
                    </a:lnTo>
                    <a:close/>
                  </a:path>
                </a:pathLst>
              </a:custGeom>
              <a:solidFill>
                <a:srgbClr val="F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4" name="Freeform 76"/>
              <p:cNvSpPr>
                <a:spLocks/>
              </p:cNvSpPr>
              <p:nvPr/>
            </p:nvSpPr>
            <p:spPr bwMode="auto">
              <a:xfrm>
                <a:off x="3440" y="2978"/>
                <a:ext cx="36" cy="15"/>
              </a:xfrm>
              <a:custGeom>
                <a:avLst/>
                <a:gdLst>
                  <a:gd name="T0" fmla="*/ 0 w 73"/>
                  <a:gd name="T1" fmla="*/ 31 h 31"/>
                  <a:gd name="T2" fmla="*/ 7 w 73"/>
                  <a:gd name="T3" fmla="*/ 23 h 31"/>
                  <a:gd name="T4" fmla="*/ 15 w 73"/>
                  <a:gd name="T5" fmla="*/ 14 h 31"/>
                  <a:gd name="T6" fmla="*/ 22 w 73"/>
                  <a:gd name="T7" fmla="*/ 6 h 31"/>
                  <a:gd name="T8" fmla="*/ 33 w 73"/>
                  <a:gd name="T9" fmla="*/ 0 h 31"/>
                  <a:gd name="T10" fmla="*/ 73 w 73"/>
                  <a:gd name="T11" fmla="*/ 0 h 31"/>
                  <a:gd name="T12" fmla="*/ 49 w 73"/>
                  <a:gd name="T13" fmla="*/ 30 h 31"/>
                  <a:gd name="T14" fmla="*/ 0 w 73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31">
                    <a:moveTo>
                      <a:pt x="0" y="31"/>
                    </a:moveTo>
                    <a:lnTo>
                      <a:pt x="7" y="23"/>
                    </a:lnTo>
                    <a:lnTo>
                      <a:pt x="15" y="14"/>
                    </a:lnTo>
                    <a:lnTo>
                      <a:pt x="22" y="6"/>
                    </a:lnTo>
                    <a:lnTo>
                      <a:pt x="33" y="0"/>
                    </a:lnTo>
                    <a:lnTo>
                      <a:pt x="73" y="0"/>
                    </a:lnTo>
                    <a:lnTo>
                      <a:pt x="49" y="30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5" name="Freeform 77"/>
              <p:cNvSpPr>
                <a:spLocks/>
              </p:cNvSpPr>
              <p:nvPr/>
            </p:nvSpPr>
            <p:spPr bwMode="auto">
              <a:xfrm>
                <a:off x="3444" y="3173"/>
                <a:ext cx="20" cy="138"/>
              </a:xfrm>
              <a:custGeom>
                <a:avLst/>
                <a:gdLst>
                  <a:gd name="T0" fmla="*/ 31 w 39"/>
                  <a:gd name="T1" fmla="*/ 275 h 275"/>
                  <a:gd name="T2" fmla="*/ 20 w 39"/>
                  <a:gd name="T3" fmla="*/ 269 h 275"/>
                  <a:gd name="T4" fmla="*/ 22 w 39"/>
                  <a:gd name="T5" fmla="*/ 260 h 275"/>
                  <a:gd name="T6" fmla="*/ 25 w 39"/>
                  <a:gd name="T7" fmla="*/ 248 h 275"/>
                  <a:gd name="T8" fmla="*/ 25 w 39"/>
                  <a:gd name="T9" fmla="*/ 236 h 275"/>
                  <a:gd name="T10" fmla="*/ 20 w 39"/>
                  <a:gd name="T11" fmla="*/ 181 h 275"/>
                  <a:gd name="T12" fmla="*/ 15 w 39"/>
                  <a:gd name="T13" fmla="*/ 126 h 275"/>
                  <a:gd name="T14" fmla="*/ 9 w 39"/>
                  <a:gd name="T15" fmla="*/ 71 h 275"/>
                  <a:gd name="T16" fmla="*/ 7 w 39"/>
                  <a:gd name="T17" fmla="*/ 17 h 275"/>
                  <a:gd name="T18" fmla="*/ 4 w 39"/>
                  <a:gd name="T19" fmla="*/ 14 h 275"/>
                  <a:gd name="T20" fmla="*/ 1 w 39"/>
                  <a:gd name="T21" fmla="*/ 9 h 275"/>
                  <a:gd name="T22" fmla="*/ 0 w 39"/>
                  <a:gd name="T23" fmla="*/ 6 h 275"/>
                  <a:gd name="T24" fmla="*/ 2 w 39"/>
                  <a:gd name="T25" fmla="*/ 0 h 275"/>
                  <a:gd name="T26" fmla="*/ 16 w 39"/>
                  <a:gd name="T27" fmla="*/ 0 h 275"/>
                  <a:gd name="T28" fmla="*/ 19 w 39"/>
                  <a:gd name="T29" fmla="*/ 50 h 275"/>
                  <a:gd name="T30" fmla="*/ 24 w 39"/>
                  <a:gd name="T31" fmla="*/ 102 h 275"/>
                  <a:gd name="T32" fmla="*/ 28 w 39"/>
                  <a:gd name="T33" fmla="*/ 155 h 275"/>
                  <a:gd name="T34" fmla="*/ 34 w 39"/>
                  <a:gd name="T35" fmla="*/ 209 h 275"/>
                  <a:gd name="T36" fmla="*/ 33 w 39"/>
                  <a:gd name="T37" fmla="*/ 228 h 275"/>
                  <a:gd name="T38" fmla="*/ 38 w 39"/>
                  <a:gd name="T39" fmla="*/ 245 h 275"/>
                  <a:gd name="T40" fmla="*/ 39 w 39"/>
                  <a:gd name="T41" fmla="*/ 261 h 275"/>
                  <a:gd name="T42" fmla="*/ 31 w 39"/>
                  <a:gd name="T43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275">
                    <a:moveTo>
                      <a:pt x="31" y="275"/>
                    </a:moveTo>
                    <a:lnTo>
                      <a:pt x="20" y="269"/>
                    </a:lnTo>
                    <a:lnTo>
                      <a:pt x="22" y="260"/>
                    </a:lnTo>
                    <a:lnTo>
                      <a:pt x="25" y="248"/>
                    </a:lnTo>
                    <a:lnTo>
                      <a:pt x="25" y="236"/>
                    </a:lnTo>
                    <a:lnTo>
                      <a:pt x="20" y="181"/>
                    </a:lnTo>
                    <a:lnTo>
                      <a:pt x="15" y="126"/>
                    </a:lnTo>
                    <a:lnTo>
                      <a:pt x="9" y="71"/>
                    </a:lnTo>
                    <a:lnTo>
                      <a:pt x="7" y="17"/>
                    </a:lnTo>
                    <a:lnTo>
                      <a:pt x="4" y="14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2" y="0"/>
                    </a:lnTo>
                    <a:lnTo>
                      <a:pt x="16" y="0"/>
                    </a:lnTo>
                    <a:lnTo>
                      <a:pt x="19" y="50"/>
                    </a:lnTo>
                    <a:lnTo>
                      <a:pt x="24" y="102"/>
                    </a:lnTo>
                    <a:lnTo>
                      <a:pt x="28" y="155"/>
                    </a:lnTo>
                    <a:lnTo>
                      <a:pt x="34" y="209"/>
                    </a:lnTo>
                    <a:lnTo>
                      <a:pt x="33" y="228"/>
                    </a:lnTo>
                    <a:lnTo>
                      <a:pt x="38" y="245"/>
                    </a:lnTo>
                    <a:lnTo>
                      <a:pt x="39" y="261"/>
                    </a:lnTo>
                    <a:lnTo>
                      <a:pt x="31" y="2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" name="Freeform 78"/>
              <p:cNvSpPr>
                <a:spLocks/>
              </p:cNvSpPr>
              <p:nvPr/>
            </p:nvSpPr>
            <p:spPr bwMode="auto">
              <a:xfrm>
                <a:off x="3424" y="2956"/>
                <a:ext cx="38" cy="18"/>
              </a:xfrm>
              <a:custGeom>
                <a:avLst/>
                <a:gdLst>
                  <a:gd name="T0" fmla="*/ 0 w 75"/>
                  <a:gd name="T1" fmla="*/ 35 h 35"/>
                  <a:gd name="T2" fmla="*/ 8 w 75"/>
                  <a:gd name="T3" fmla="*/ 27 h 35"/>
                  <a:gd name="T4" fmla="*/ 16 w 75"/>
                  <a:gd name="T5" fmla="*/ 19 h 35"/>
                  <a:gd name="T6" fmla="*/ 25 w 75"/>
                  <a:gd name="T7" fmla="*/ 12 h 35"/>
                  <a:gd name="T8" fmla="*/ 34 w 75"/>
                  <a:gd name="T9" fmla="*/ 7 h 35"/>
                  <a:gd name="T10" fmla="*/ 43 w 75"/>
                  <a:gd name="T11" fmla="*/ 3 h 35"/>
                  <a:gd name="T12" fmla="*/ 52 w 75"/>
                  <a:gd name="T13" fmla="*/ 1 h 35"/>
                  <a:gd name="T14" fmla="*/ 64 w 75"/>
                  <a:gd name="T15" fmla="*/ 0 h 35"/>
                  <a:gd name="T16" fmla="*/ 75 w 75"/>
                  <a:gd name="T17" fmla="*/ 0 h 35"/>
                  <a:gd name="T18" fmla="*/ 68 w 75"/>
                  <a:gd name="T19" fmla="*/ 9 h 35"/>
                  <a:gd name="T20" fmla="*/ 60 w 75"/>
                  <a:gd name="T21" fmla="*/ 17 h 35"/>
                  <a:gd name="T22" fmla="*/ 52 w 75"/>
                  <a:gd name="T23" fmla="*/ 23 h 35"/>
                  <a:gd name="T24" fmla="*/ 44 w 75"/>
                  <a:gd name="T25" fmla="*/ 28 h 35"/>
                  <a:gd name="T26" fmla="*/ 35 w 75"/>
                  <a:gd name="T27" fmla="*/ 32 h 35"/>
                  <a:gd name="T28" fmla="*/ 25 w 75"/>
                  <a:gd name="T29" fmla="*/ 34 h 35"/>
                  <a:gd name="T30" fmla="*/ 13 w 75"/>
                  <a:gd name="T31" fmla="*/ 35 h 35"/>
                  <a:gd name="T32" fmla="*/ 0 w 75"/>
                  <a:gd name="T3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35">
                    <a:moveTo>
                      <a:pt x="0" y="35"/>
                    </a:moveTo>
                    <a:lnTo>
                      <a:pt x="8" y="27"/>
                    </a:lnTo>
                    <a:lnTo>
                      <a:pt x="16" y="19"/>
                    </a:lnTo>
                    <a:lnTo>
                      <a:pt x="25" y="12"/>
                    </a:lnTo>
                    <a:lnTo>
                      <a:pt x="34" y="7"/>
                    </a:lnTo>
                    <a:lnTo>
                      <a:pt x="43" y="3"/>
                    </a:lnTo>
                    <a:lnTo>
                      <a:pt x="52" y="1"/>
                    </a:lnTo>
                    <a:lnTo>
                      <a:pt x="64" y="0"/>
                    </a:lnTo>
                    <a:lnTo>
                      <a:pt x="75" y="0"/>
                    </a:lnTo>
                    <a:lnTo>
                      <a:pt x="68" y="9"/>
                    </a:lnTo>
                    <a:lnTo>
                      <a:pt x="60" y="17"/>
                    </a:lnTo>
                    <a:lnTo>
                      <a:pt x="52" y="23"/>
                    </a:lnTo>
                    <a:lnTo>
                      <a:pt x="44" y="28"/>
                    </a:lnTo>
                    <a:lnTo>
                      <a:pt x="35" y="32"/>
                    </a:lnTo>
                    <a:lnTo>
                      <a:pt x="25" y="34"/>
                    </a:lnTo>
                    <a:lnTo>
                      <a:pt x="13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7" name="Freeform 79"/>
              <p:cNvSpPr>
                <a:spLocks/>
              </p:cNvSpPr>
              <p:nvPr/>
            </p:nvSpPr>
            <p:spPr bwMode="auto">
              <a:xfrm>
                <a:off x="3425" y="3001"/>
                <a:ext cx="33" cy="14"/>
              </a:xfrm>
              <a:custGeom>
                <a:avLst/>
                <a:gdLst>
                  <a:gd name="T0" fmla="*/ 43 w 65"/>
                  <a:gd name="T1" fmla="*/ 28 h 28"/>
                  <a:gd name="T2" fmla="*/ 0 w 65"/>
                  <a:gd name="T3" fmla="*/ 28 h 28"/>
                  <a:gd name="T4" fmla="*/ 1 w 65"/>
                  <a:gd name="T5" fmla="*/ 20 h 28"/>
                  <a:gd name="T6" fmla="*/ 5 w 65"/>
                  <a:gd name="T7" fmla="*/ 14 h 28"/>
                  <a:gd name="T8" fmla="*/ 11 w 65"/>
                  <a:gd name="T9" fmla="*/ 10 h 28"/>
                  <a:gd name="T10" fmla="*/ 16 w 65"/>
                  <a:gd name="T11" fmla="*/ 5 h 28"/>
                  <a:gd name="T12" fmla="*/ 22 w 65"/>
                  <a:gd name="T13" fmla="*/ 2 h 28"/>
                  <a:gd name="T14" fmla="*/ 28 w 65"/>
                  <a:gd name="T15" fmla="*/ 0 h 28"/>
                  <a:gd name="T16" fmla="*/ 34 w 65"/>
                  <a:gd name="T17" fmla="*/ 0 h 28"/>
                  <a:gd name="T18" fmla="*/ 40 w 65"/>
                  <a:gd name="T19" fmla="*/ 0 h 28"/>
                  <a:gd name="T20" fmla="*/ 46 w 65"/>
                  <a:gd name="T21" fmla="*/ 2 h 28"/>
                  <a:gd name="T22" fmla="*/ 53 w 65"/>
                  <a:gd name="T23" fmla="*/ 2 h 28"/>
                  <a:gd name="T24" fmla="*/ 58 w 65"/>
                  <a:gd name="T25" fmla="*/ 2 h 28"/>
                  <a:gd name="T26" fmla="*/ 65 w 65"/>
                  <a:gd name="T27" fmla="*/ 0 h 28"/>
                  <a:gd name="T28" fmla="*/ 61 w 65"/>
                  <a:gd name="T29" fmla="*/ 9 h 28"/>
                  <a:gd name="T30" fmla="*/ 57 w 65"/>
                  <a:gd name="T31" fmla="*/ 17 h 28"/>
                  <a:gd name="T32" fmla="*/ 52 w 65"/>
                  <a:gd name="T33" fmla="*/ 23 h 28"/>
                  <a:gd name="T34" fmla="*/ 43 w 65"/>
                  <a:gd name="T3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28">
                    <a:moveTo>
                      <a:pt x="43" y="28"/>
                    </a:moveTo>
                    <a:lnTo>
                      <a:pt x="0" y="28"/>
                    </a:lnTo>
                    <a:lnTo>
                      <a:pt x="1" y="20"/>
                    </a:lnTo>
                    <a:lnTo>
                      <a:pt x="5" y="14"/>
                    </a:lnTo>
                    <a:lnTo>
                      <a:pt x="11" y="10"/>
                    </a:lnTo>
                    <a:lnTo>
                      <a:pt x="16" y="5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6" y="2"/>
                    </a:lnTo>
                    <a:lnTo>
                      <a:pt x="53" y="2"/>
                    </a:lnTo>
                    <a:lnTo>
                      <a:pt x="58" y="2"/>
                    </a:lnTo>
                    <a:lnTo>
                      <a:pt x="65" y="0"/>
                    </a:lnTo>
                    <a:lnTo>
                      <a:pt x="61" y="9"/>
                    </a:lnTo>
                    <a:lnTo>
                      <a:pt x="57" y="17"/>
                    </a:lnTo>
                    <a:lnTo>
                      <a:pt x="52" y="23"/>
                    </a:lnTo>
                    <a:lnTo>
                      <a:pt x="43" y="2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8" name="Freeform 80"/>
              <p:cNvSpPr>
                <a:spLocks/>
              </p:cNvSpPr>
              <p:nvPr/>
            </p:nvSpPr>
            <p:spPr bwMode="auto">
              <a:xfrm>
                <a:off x="3439" y="3040"/>
                <a:ext cx="18" cy="17"/>
              </a:xfrm>
              <a:custGeom>
                <a:avLst/>
                <a:gdLst>
                  <a:gd name="T0" fmla="*/ 16 w 36"/>
                  <a:gd name="T1" fmla="*/ 34 h 34"/>
                  <a:gd name="T2" fmla="*/ 11 w 36"/>
                  <a:gd name="T3" fmla="*/ 33 h 34"/>
                  <a:gd name="T4" fmla="*/ 5 w 36"/>
                  <a:gd name="T5" fmla="*/ 32 h 34"/>
                  <a:gd name="T6" fmla="*/ 1 w 36"/>
                  <a:gd name="T7" fmla="*/ 30 h 34"/>
                  <a:gd name="T8" fmla="*/ 0 w 36"/>
                  <a:gd name="T9" fmla="*/ 24 h 34"/>
                  <a:gd name="T10" fmla="*/ 3 w 36"/>
                  <a:gd name="T11" fmla="*/ 15 h 34"/>
                  <a:gd name="T12" fmla="*/ 10 w 36"/>
                  <a:gd name="T13" fmla="*/ 9 h 34"/>
                  <a:gd name="T14" fmla="*/ 19 w 36"/>
                  <a:gd name="T15" fmla="*/ 4 h 34"/>
                  <a:gd name="T16" fmla="*/ 27 w 36"/>
                  <a:gd name="T17" fmla="*/ 0 h 34"/>
                  <a:gd name="T18" fmla="*/ 36 w 36"/>
                  <a:gd name="T19" fmla="*/ 7 h 34"/>
                  <a:gd name="T20" fmla="*/ 36 w 36"/>
                  <a:gd name="T21" fmla="*/ 18 h 34"/>
                  <a:gd name="T22" fmla="*/ 28 w 36"/>
                  <a:gd name="T23" fmla="*/ 28 h 34"/>
                  <a:gd name="T24" fmla="*/ 16 w 36"/>
                  <a:gd name="T2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4">
                    <a:moveTo>
                      <a:pt x="16" y="34"/>
                    </a:moveTo>
                    <a:lnTo>
                      <a:pt x="11" y="33"/>
                    </a:lnTo>
                    <a:lnTo>
                      <a:pt x="5" y="32"/>
                    </a:lnTo>
                    <a:lnTo>
                      <a:pt x="1" y="30"/>
                    </a:lnTo>
                    <a:lnTo>
                      <a:pt x="0" y="24"/>
                    </a:lnTo>
                    <a:lnTo>
                      <a:pt x="3" y="15"/>
                    </a:lnTo>
                    <a:lnTo>
                      <a:pt x="10" y="9"/>
                    </a:lnTo>
                    <a:lnTo>
                      <a:pt x="19" y="4"/>
                    </a:lnTo>
                    <a:lnTo>
                      <a:pt x="27" y="0"/>
                    </a:lnTo>
                    <a:lnTo>
                      <a:pt x="36" y="7"/>
                    </a:lnTo>
                    <a:lnTo>
                      <a:pt x="36" y="18"/>
                    </a:lnTo>
                    <a:lnTo>
                      <a:pt x="28" y="28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9" name="Freeform 81"/>
              <p:cNvSpPr>
                <a:spLocks/>
              </p:cNvSpPr>
              <p:nvPr/>
            </p:nvSpPr>
            <p:spPr bwMode="auto">
              <a:xfrm>
                <a:off x="3406" y="2981"/>
                <a:ext cx="33" cy="16"/>
              </a:xfrm>
              <a:custGeom>
                <a:avLst/>
                <a:gdLst>
                  <a:gd name="T0" fmla="*/ 34 w 65"/>
                  <a:gd name="T1" fmla="*/ 31 h 31"/>
                  <a:gd name="T2" fmla="*/ 0 w 65"/>
                  <a:gd name="T3" fmla="*/ 29 h 31"/>
                  <a:gd name="T4" fmla="*/ 5 w 65"/>
                  <a:gd name="T5" fmla="*/ 20 h 31"/>
                  <a:gd name="T6" fmla="*/ 11 w 65"/>
                  <a:gd name="T7" fmla="*/ 14 h 31"/>
                  <a:gd name="T8" fmla="*/ 19 w 65"/>
                  <a:gd name="T9" fmla="*/ 9 h 31"/>
                  <a:gd name="T10" fmla="*/ 27 w 65"/>
                  <a:gd name="T11" fmla="*/ 6 h 31"/>
                  <a:gd name="T12" fmla="*/ 37 w 65"/>
                  <a:gd name="T13" fmla="*/ 4 h 31"/>
                  <a:gd name="T14" fmla="*/ 46 w 65"/>
                  <a:gd name="T15" fmla="*/ 2 h 31"/>
                  <a:gd name="T16" fmla="*/ 56 w 65"/>
                  <a:gd name="T17" fmla="*/ 1 h 31"/>
                  <a:gd name="T18" fmla="*/ 65 w 65"/>
                  <a:gd name="T19" fmla="*/ 0 h 31"/>
                  <a:gd name="T20" fmla="*/ 60 w 65"/>
                  <a:gd name="T21" fmla="*/ 9 h 31"/>
                  <a:gd name="T22" fmla="*/ 53 w 65"/>
                  <a:gd name="T23" fmla="*/ 19 h 31"/>
                  <a:gd name="T24" fmla="*/ 45 w 65"/>
                  <a:gd name="T25" fmla="*/ 27 h 31"/>
                  <a:gd name="T26" fmla="*/ 34 w 65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5" h="31">
                    <a:moveTo>
                      <a:pt x="34" y="31"/>
                    </a:moveTo>
                    <a:lnTo>
                      <a:pt x="0" y="29"/>
                    </a:lnTo>
                    <a:lnTo>
                      <a:pt x="5" y="20"/>
                    </a:lnTo>
                    <a:lnTo>
                      <a:pt x="11" y="14"/>
                    </a:lnTo>
                    <a:lnTo>
                      <a:pt x="19" y="9"/>
                    </a:lnTo>
                    <a:lnTo>
                      <a:pt x="27" y="6"/>
                    </a:lnTo>
                    <a:lnTo>
                      <a:pt x="37" y="4"/>
                    </a:lnTo>
                    <a:lnTo>
                      <a:pt x="46" y="2"/>
                    </a:lnTo>
                    <a:lnTo>
                      <a:pt x="56" y="1"/>
                    </a:lnTo>
                    <a:lnTo>
                      <a:pt x="65" y="0"/>
                    </a:lnTo>
                    <a:lnTo>
                      <a:pt x="60" y="9"/>
                    </a:lnTo>
                    <a:lnTo>
                      <a:pt x="53" y="19"/>
                    </a:lnTo>
                    <a:lnTo>
                      <a:pt x="45" y="27"/>
                    </a:lnTo>
                    <a:lnTo>
                      <a:pt x="34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0" name="Freeform 82"/>
              <p:cNvSpPr>
                <a:spLocks/>
              </p:cNvSpPr>
              <p:nvPr/>
            </p:nvSpPr>
            <p:spPr bwMode="auto">
              <a:xfrm>
                <a:off x="3394" y="2959"/>
                <a:ext cx="31" cy="17"/>
              </a:xfrm>
              <a:custGeom>
                <a:avLst/>
                <a:gdLst>
                  <a:gd name="T0" fmla="*/ 0 w 64"/>
                  <a:gd name="T1" fmla="*/ 34 h 36"/>
                  <a:gd name="T2" fmla="*/ 7 w 64"/>
                  <a:gd name="T3" fmla="*/ 26 h 36"/>
                  <a:gd name="T4" fmla="*/ 14 w 64"/>
                  <a:gd name="T5" fmla="*/ 19 h 36"/>
                  <a:gd name="T6" fmla="*/ 21 w 64"/>
                  <a:gd name="T7" fmla="*/ 12 h 36"/>
                  <a:gd name="T8" fmla="*/ 28 w 64"/>
                  <a:gd name="T9" fmla="*/ 7 h 36"/>
                  <a:gd name="T10" fmla="*/ 36 w 64"/>
                  <a:gd name="T11" fmla="*/ 3 h 36"/>
                  <a:gd name="T12" fmla="*/ 44 w 64"/>
                  <a:gd name="T13" fmla="*/ 1 h 36"/>
                  <a:gd name="T14" fmla="*/ 53 w 64"/>
                  <a:gd name="T15" fmla="*/ 0 h 36"/>
                  <a:gd name="T16" fmla="*/ 64 w 64"/>
                  <a:gd name="T17" fmla="*/ 3 h 36"/>
                  <a:gd name="T18" fmla="*/ 58 w 64"/>
                  <a:gd name="T19" fmla="*/ 9 h 36"/>
                  <a:gd name="T20" fmla="*/ 51 w 64"/>
                  <a:gd name="T21" fmla="*/ 18 h 36"/>
                  <a:gd name="T22" fmla="*/ 45 w 64"/>
                  <a:gd name="T23" fmla="*/ 23 h 36"/>
                  <a:gd name="T24" fmla="*/ 38 w 64"/>
                  <a:gd name="T25" fmla="*/ 29 h 36"/>
                  <a:gd name="T26" fmla="*/ 30 w 64"/>
                  <a:gd name="T27" fmla="*/ 32 h 36"/>
                  <a:gd name="T28" fmla="*/ 22 w 64"/>
                  <a:gd name="T29" fmla="*/ 36 h 36"/>
                  <a:gd name="T30" fmla="*/ 12 w 64"/>
                  <a:gd name="T31" fmla="*/ 36 h 36"/>
                  <a:gd name="T32" fmla="*/ 0 w 64"/>
                  <a:gd name="T33" fmla="*/ 3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" h="36">
                    <a:moveTo>
                      <a:pt x="0" y="34"/>
                    </a:moveTo>
                    <a:lnTo>
                      <a:pt x="7" y="26"/>
                    </a:lnTo>
                    <a:lnTo>
                      <a:pt x="14" y="19"/>
                    </a:lnTo>
                    <a:lnTo>
                      <a:pt x="21" y="12"/>
                    </a:lnTo>
                    <a:lnTo>
                      <a:pt x="28" y="7"/>
                    </a:lnTo>
                    <a:lnTo>
                      <a:pt x="36" y="3"/>
                    </a:lnTo>
                    <a:lnTo>
                      <a:pt x="44" y="1"/>
                    </a:lnTo>
                    <a:lnTo>
                      <a:pt x="53" y="0"/>
                    </a:lnTo>
                    <a:lnTo>
                      <a:pt x="64" y="3"/>
                    </a:lnTo>
                    <a:lnTo>
                      <a:pt x="58" y="9"/>
                    </a:lnTo>
                    <a:lnTo>
                      <a:pt x="51" y="18"/>
                    </a:lnTo>
                    <a:lnTo>
                      <a:pt x="45" y="23"/>
                    </a:lnTo>
                    <a:lnTo>
                      <a:pt x="38" y="29"/>
                    </a:lnTo>
                    <a:lnTo>
                      <a:pt x="30" y="32"/>
                    </a:lnTo>
                    <a:lnTo>
                      <a:pt x="22" y="36"/>
                    </a:lnTo>
                    <a:lnTo>
                      <a:pt x="12" y="36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1" name="Freeform 83"/>
              <p:cNvSpPr>
                <a:spLocks/>
              </p:cNvSpPr>
              <p:nvPr/>
            </p:nvSpPr>
            <p:spPr bwMode="auto">
              <a:xfrm>
                <a:off x="3394" y="3005"/>
                <a:ext cx="27" cy="12"/>
              </a:xfrm>
              <a:custGeom>
                <a:avLst/>
                <a:gdLst>
                  <a:gd name="T0" fmla="*/ 0 w 56"/>
                  <a:gd name="T1" fmla="*/ 26 h 26"/>
                  <a:gd name="T2" fmla="*/ 3 w 56"/>
                  <a:gd name="T3" fmla="*/ 16 h 26"/>
                  <a:gd name="T4" fmla="*/ 7 w 56"/>
                  <a:gd name="T5" fmla="*/ 10 h 26"/>
                  <a:gd name="T6" fmla="*/ 13 w 56"/>
                  <a:gd name="T7" fmla="*/ 5 h 26"/>
                  <a:gd name="T8" fmla="*/ 21 w 56"/>
                  <a:gd name="T9" fmla="*/ 2 h 26"/>
                  <a:gd name="T10" fmla="*/ 29 w 56"/>
                  <a:gd name="T11" fmla="*/ 0 h 26"/>
                  <a:gd name="T12" fmla="*/ 37 w 56"/>
                  <a:gd name="T13" fmla="*/ 0 h 26"/>
                  <a:gd name="T14" fmla="*/ 46 w 56"/>
                  <a:gd name="T15" fmla="*/ 0 h 26"/>
                  <a:gd name="T16" fmla="*/ 56 w 56"/>
                  <a:gd name="T17" fmla="*/ 0 h 26"/>
                  <a:gd name="T18" fmla="*/ 54 w 56"/>
                  <a:gd name="T19" fmla="*/ 12 h 26"/>
                  <a:gd name="T20" fmla="*/ 51 w 56"/>
                  <a:gd name="T21" fmla="*/ 19 h 26"/>
                  <a:gd name="T22" fmla="*/ 44 w 56"/>
                  <a:gd name="T23" fmla="*/ 22 h 26"/>
                  <a:gd name="T24" fmla="*/ 35 w 56"/>
                  <a:gd name="T25" fmla="*/ 23 h 26"/>
                  <a:gd name="T26" fmla="*/ 26 w 56"/>
                  <a:gd name="T27" fmla="*/ 23 h 26"/>
                  <a:gd name="T28" fmla="*/ 15 w 56"/>
                  <a:gd name="T29" fmla="*/ 23 h 26"/>
                  <a:gd name="T30" fmla="*/ 7 w 56"/>
                  <a:gd name="T31" fmla="*/ 23 h 26"/>
                  <a:gd name="T32" fmla="*/ 0 w 56"/>
                  <a:gd name="T3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26">
                    <a:moveTo>
                      <a:pt x="0" y="26"/>
                    </a:moveTo>
                    <a:lnTo>
                      <a:pt x="3" y="16"/>
                    </a:lnTo>
                    <a:lnTo>
                      <a:pt x="7" y="10"/>
                    </a:lnTo>
                    <a:lnTo>
                      <a:pt x="13" y="5"/>
                    </a:lnTo>
                    <a:lnTo>
                      <a:pt x="21" y="2"/>
                    </a:lnTo>
                    <a:lnTo>
                      <a:pt x="29" y="0"/>
                    </a:lnTo>
                    <a:lnTo>
                      <a:pt x="37" y="0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54" y="12"/>
                    </a:lnTo>
                    <a:lnTo>
                      <a:pt x="51" y="19"/>
                    </a:lnTo>
                    <a:lnTo>
                      <a:pt x="44" y="22"/>
                    </a:lnTo>
                    <a:lnTo>
                      <a:pt x="35" y="23"/>
                    </a:lnTo>
                    <a:lnTo>
                      <a:pt x="26" y="23"/>
                    </a:lnTo>
                    <a:lnTo>
                      <a:pt x="15" y="23"/>
                    </a:lnTo>
                    <a:lnTo>
                      <a:pt x="7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" name="Freeform 84"/>
              <p:cNvSpPr>
                <a:spLocks/>
              </p:cNvSpPr>
              <p:nvPr/>
            </p:nvSpPr>
            <p:spPr bwMode="auto">
              <a:xfrm>
                <a:off x="3397" y="3039"/>
                <a:ext cx="21" cy="19"/>
              </a:xfrm>
              <a:custGeom>
                <a:avLst/>
                <a:gdLst>
                  <a:gd name="T0" fmla="*/ 14 w 43"/>
                  <a:gd name="T1" fmla="*/ 38 h 39"/>
                  <a:gd name="T2" fmla="*/ 9 w 43"/>
                  <a:gd name="T3" fmla="*/ 39 h 39"/>
                  <a:gd name="T4" fmla="*/ 5 w 43"/>
                  <a:gd name="T5" fmla="*/ 37 h 39"/>
                  <a:gd name="T6" fmla="*/ 1 w 43"/>
                  <a:gd name="T7" fmla="*/ 34 h 39"/>
                  <a:gd name="T8" fmla="*/ 0 w 43"/>
                  <a:gd name="T9" fmla="*/ 29 h 39"/>
                  <a:gd name="T10" fmla="*/ 5 w 43"/>
                  <a:gd name="T11" fmla="*/ 18 h 39"/>
                  <a:gd name="T12" fmla="*/ 13 w 43"/>
                  <a:gd name="T13" fmla="*/ 11 h 39"/>
                  <a:gd name="T14" fmla="*/ 23 w 43"/>
                  <a:gd name="T15" fmla="*/ 6 h 39"/>
                  <a:gd name="T16" fmla="*/ 34 w 43"/>
                  <a:gd name="T17" fmla="*/ 0 h 39"/>
                  <a:gd name="T18" fmla="*/ 39 w 43"/>
                  <a:gd name="T19" fmla="*/ 5 h 39"/>
                  <a:gd name="T20" fmla="*/ 43 w 43"/>
                  <a:gd name="T21" fmla="*/ 11 h 39"/>
                  <a:gd name="T22" fmla="*/ 43 w 43"/>
                  <a:gd name="T23" fmla="*/ 18 h 39"/>
                  <a:gd name="T24" fmla="*/ 39 w 43"/>
                  <a:gd name="T25" fmla="*/ 24 h 39"/>
                  <a:gd name="T26" fmla="*/ 35 w 43"/>
                  <a:gd name="T27" fmla="*/ 30 h 39"/>
                  <a:gd name="T28" fmla="*/ 29 w 43"/>
                  <a:gd name="T29" fmla="*/ 35 h 39"/>
                  <a:gd name="T30" fmla="*/ 22 w 43"/>
                  <a:gd name="T31" fmla="*/ 38 h 39"/>
                  <a:gd name="T32" fmla="*/ 14 w 43"/>
                  <a:gd name="T33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39">
                    <a:moveTo>
                      <a:pt x="14" y="38"/>
                    </a:moveTo>
                    <a:lnTo>
                      <a:pt x="9" y="39"/>
                    </a:lnTo>
                    <a:lnTo>
                      <a:pt x="5" y="37"/>
                    </a:lnTo>
                    <a:lnTo>
                      <a:pt x="1" y="34"/>
                    </a:lnTo>
                    <a:lnTo>
                      <a:pt x="0" y="29"/>
                    </a:lnTo>
                    <a:lnTo>
                      <a:pt x="5" y="18"/>
                    </a:lnTo>
                    <a:lnTo>
                      <a:pt x="13" y="11"/>
                    </a:lnTo>
                    <a:lnTo>
                      <a:pt x="23" y="6"/>
                    </a:lnTo>
                    <a:lnTo>
                      <a:pt x="34" y="0"/>
                    </a:lnTo>
                    <a:lnTo>
                      <a:pt x="39" y="5"/>
                    </a:lnTo>
                    <a:lnTo>
                      <a:pt x="43" y="11"/>
                    </a:lnTo>
                    <a:lnTo>
                      <a:pt x="43" y="18"/>
                    </a:lnTo>
                    <a:lnTo>
                      <a:pt x="39" y="24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2" y="38"/>
                    </a:lnTo>
                    <a:lnTo>
                      <a:pt x="14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3" name="Freeform 85"/>
              <p:cNvSpPr>
                <a:spLocks/>
              </p:cNvSpPr>
              <p:nvPr/>
            </p:nvSpPr>
            <p:spPr bwMode="auto">
              <a:xfrm>
                <a:off x="3377" y="2983"/>
                <a:ext cx="28" cy="16"/>
              </a:xfrm>
              <a:custGeom>
                <a:avLst/>
                <a:gdLst>
                  <a:gd name="T0" fmla="*/ 33 w 56"/>
                  <a:gd name="T1" fmla="*/ 30 h 33"/>
                  <a:gd name="T2" fmla="*/ 25 w 56"/>
                  <a:gd name="T3" fmla="*/ 30 h 33"/>
                  <a:gd name="T4" fmla="*/ 17 w 56"/>
                  <a:gd name="T5" fmla="*/ 31 h 33"/>
                  <a:gd name="T6" fmla="*/ 9 w 56"/>
                  <a:gd name="T7" fmla="*/ 33 h 33"/>
                  <a:gd name="T8" fmla="*/ 0 w 56"/>
                  <a:gd name="T9" fmla="*/ 32 h 33"/>
                  <a:gd name="T10" fmla="*/ 3 w 56"/>
                  <a:gd name="T11" fmla="*/ 24 h 33"/>
                  <a:gd name="T12" fmla="*/ 8 w 56"/>
                  <a:gd name="T13" fmla="*/ 16 h 33"/>
                  <a:gd name="T14" fmla="*/ 14 w 56"/>
                  <a:gd name="T15" fmla="*/ 10 h 33"/>
                  <a:gd name="T16" fmla="*/ 21 w 56"/>
                  <a:gd name="T17" fmla="*/ 4 h 33"/>
                  <a:gd name="T18" fmla="*/ 29 w 56"/>
                  <a:gd name="T19" fmla="*/ 1 h 33"/>
                  <a:gd name="T20" fmla="*/ 37 w 56"/>
                  <a:gd name="T21" fmla="*/ 0 h 33"/>
                  <a:gd name="T22" fmla="*/ 46 w 56"/>
                  <a:gd name="T23" fmla="*/ 0 h 33"/>
                  <a:gd name="T24" fmla="*/ 56 w 56"/>
                  <a:gd name="T25" fmla="*/ 1 h 33"/>
                  <a:gd name="T26" fmla="*/ 52 w 56"/>
                  <a:gd name="T27" fmla="*/ 9 h 33"/>
                  <a:gd name="T28" fmla="*/ 47 w 56"/>
                  <a:gd name="T29" fmla="*/ 17 h 33"/>
                  <a:gd name="T30" fmla="*/ 40 w 56"/>
                  <a:gd name="T31" fmla="*/ 24 h 33"/>
                  <a:gd name="T32" fmla="*/ 33 w 56"/>
                  <a:gd name="T33" fmla="*/ 3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3">
                    <a:moveTo>
                      <a:pt x="33" y="30"/>
                    </a:moveTo>
                    <a:lnTo>
                      <a:pt x="25" y="30"/>
                    </a:lnTo>
                    <a:lnTo>
                      <a:pt x="17" y="31"/>
                    </a:lnTo>
                    <a:lnTo>
                      <a:pt x="9" y="33"/>
                    </a:lnTo>
                    <a:lnTo>
                      <a:pt x="0" y="32"/>
                    </a:lnTo>
                    <a:lnTo>
                      <a:pt x="3" y="24"/>
                    </a:lnTo>
                    <a:lnTo>
                      <a:pt x="8" y="16"/>
                    </a:lnTo>
                    <a:lnTo>
                      <a:pt x="14" y="10"/>
                    </a:lnTo>
                    <a:lnTo>
                      <a:pt x="21" y="4"/>
                    </a:lnTo>
                    <a:lnTo>
                      <a:pt x="29" y="1"/>
                    </a:lnTo>
                    <a:lnTo>
                      <a:pt x="37" y="0"/>
                    </a:lnTo>
                    <a:lnTo>
                      <a:pt x="46" y="0"/>
                    </a:lnTo>
                    <a:lnTo>
                      <a:pt x="56" y="1"/>
                    </a:lnTo>
                    <a:lnTo>
                      <a:pt x="52" y="9"/>
                    </a:lnTo>
                    <a:lnTo>
                      <a:pt x="47" y="17"/>
                    </a:lnTo>
                    <a:lnTo>
                      <a:pt x="40" y="24"/>
                    </a:lnTo>
                    <a:lnTo>
                      <a:pt x="33" y="30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4" name="Freeform 86"/>
              <p:cNvSpPr>
                <a:spLocks/>
              </p:cNvSpPr>
              <p:nvPr/>
            </p:nvSpPr>
            <p:spPr bwMode="auto">
              <a:xfrm>
                <a:off x="3335" y="3360"/>
                <a:ext cx="60" cy="64"/>
              </a:xfrm>
              <a:custGeom>
                <a:avLst/>
                <a:gdLst>
                  <a:gd name="T0" fmla="*/ 68 w 120"/>
                  <a:gd name="T1" fmla="*/ 128 h 128"/>
                  <a:gd name="T2" fmla="*/ 61 w 120"/>
                  <a:gd name="T3" fmla="*/ 128 h 128"/>
                  <a:gd name="T4" fmla="*/ 68 w 120"/>
                  <a:gd name="T5" fmla="*/ 124 h 128"/>
                  <a:gd name="T6" fmla="*/ 68 w 120"/>
                  <a:gd name="T7" fmla="*/ 117 h 128"/>
                  <a:gd name="T8" fmla="*/ 64 w 120"/>
                  <a:gd name="T9" fmla="*/ 111 h 128"/>
                  <a:gd name="T10" fmla="*/ 60 w 120"/>
                  <a:gd name="T11" fmla="*/ 106 h 128"/>
                  <a:gd name="T12" fmla="*/ 46 w 120"/>
                  <a:gd name="T13" fmla="*/ 100 h 128"/>
                  <a:gd name="T14" fmla="*/ 36 w 120"/>
                  <a:gd name="T15" fmla="*/ 92 h 128"/>
                  <a:gd name="T16" fmla="*/ 25 w 120"/>
                  <a:gd name="T17" fmla="*/ 83 h 128"/>
                  <a:gd name="T18" fmla="*/ 17 w 120"/>
                  <a:gd name="T19" fmla="*/ 74 h 128"/>
                  <a:gd name="T20" fmla="*/ 11 w 120"/>
                  <a:gd name="T21" fmla="*/ 62 h 128"/>
                  <a:gd name="T22" fmla="*/ 6 w 120"/>
                  <a:gd name="T23" fmla="*/ 51 h 128"/>
                  <a:gd name="T24" fmla="*/ 2 w 120"/>
                  <a:gd name="T25" fmla="*/ 37 h 128"/>
                  <a:gd name="T26" fmla="*/ 0 w 120"/>
                  <a:gd name="T27" fmla="*/ 23 h 128"/>
                  <a:gd name="T28" fmla="*/ 0 w 120"/>
                  <a:gd name="T29" fmla="*/ 0 h 128"/>
                  <a:gd name="T30" fmla="*/ 34 w 120"/>
                  <a:gd name="T31" fmla="*/ 0 h 128"/>
                  <a:gd name="T32" fmla="*/ 37 w 120"/>
                  <a:gd name="T33" fmla="*/ 13 h 128"/>
                  <a:gd name="T34" fmla="*/ 38 w 120"/>
                  <a:gd name="T35" fmla="*/ 25 h 128"/>
                  <a:gd name="T36" fmla="*/ 40 w 120"/>
                  <a:gd name="T37" fmla="*/ 38 h 128"/>
                  <a:gd name="T38" fmla="*/ 42 w 120"/>
                  <a:gd name="T39" fmla="*/ 51 h 128"/>
                  <a:gd name="T40" fmla="*/ 47 w 120"/>
                  <a:gd name="T41" fmla="*/ 63 h 128"/>
                  <a:gd name="T42" fmla="*/ 53 w 120"/>
                  <a:gd name="T43" fmla="*/ 73 h 128"/>
                  <a:gd name="T44" fmla="*/ 62 w 120"/>
                  <a:gd name="T45" fmla="*/ 82 h 128"/>
                  <a:gd name="T46" fmla="*/ 75 w 120"/>
                  <a:gd name="T47" fmla="*/ 87 h 128"/>
                  <a:gd name="T48" fmla="*/ 79 w 120"/>
                  <a:gd name="T49" fmla="*/ 86 h 128"/>
                  <a:gd name="T50" fmla="*/ 84 w 120"/>
                  <a:gd name="T51" fmla="*/ 86 h 128"/>
                  <a:gd name="T52" fmla="*/ 87 w 120"/>
                  <a:gd name="T53" fmla="*/ 85 h 128"/>
                  <a:gd name="T54" fmla="*/ 91 w 120"/>
                  <a:gd name="T55" fmla="*/ 82 h 128"/>
                  <a:gd name="T56" fmla="*/ 88 w 120"/>
                  <a:gd name="T57" fmla="*/ 74 h 128"/>
                  <a:gd name="T58" fmla="*/ 83 w 120"/>
                  <a:gd name="T59" fmla="*/ 68 h 128"/>
                  <a:gd name="T60" fmla="*/ 76 w 120"/>
                  <a:gd name="T61" fmla="*/ 64 h 128"/>
                  <a:gd name="T62" fmla="*/ 71 w 120"/>
                  <a:gd name="T63" fmla="*/ 59 h 128"/>
                  <a:gd name="T64" fmla="*/ 76 w 120"/>
                  <a:gd name="T65" fmla="*/ 53 h 128"/>
                  <a:gd name="T66" fmla="*/ 80 w 120"/>
                  <a:gd name="T67" fmla="*/ 47 h 128"/>
                  <a:gd name="T68" fmla="*/ 86 w 120"/>
                  <a:gd name="T69" fmla="*/ 41 h 128"/>
                  <a:gd name="T70" fmla="*/ 92 w 120"/>
                  <a:gd name="T71" fmla="*/ 35 h 128"/>
                  <a:gd name="T72" fmla="*/ 97 w 120"/>
                  <a:gd name="T73" fmla="*/ 28 h 128"/>
                  <a:gd name="T74" fmla="*/ 100 w 120"/>
                  <a:gd name="T75" fmla="*/ 21 h 128"/>
                  <a:gd name="T76" fmla="*/ 102 w 120"/>
                  <a:gd name="T77" fmla="*/ 13 h 128"/>
                  <a:gd name="T78" fmla="*/ 102 w 120"/>
                  <a:gd name="T79" fmla="*/ 5 h 128"/>
                  <a:gd name="T80" fmla="*/ 108 w 120"/>
                  <a:gd name="T81" fmla="*/ 5 h 128"/>
                  <a:gd name="T82" fmla="*/ 107 w 120"/>
                  <a:gd name="T83" fmla="*/ 8 h 128"/>
                  <a:gd name="T84" fmla="*/ 106 w 120"/>
                  <a:gd name="T85" fmla="*/ 11 h 128"/>
                  <a:gd name="T86" fmla="*/ 105 w 120"/>
                  <a:gd name="T87" fmla="*/ 15 h 128"/>
                  <a:gd name="T88" fmla="*/ 102 w 120"/>
                  <a:gd name="T89" fmla="*/ 18 h 128"/>
                  <a:gd name="T90" fmla="*/ 107 w 120"/>
                  <a:gd name="T91" fmla="*/ 22 h 128"/>
                  <a:gd name="T92" fmla="*/ 114 w 120"/>
                  <a:gd name="T93" fmla="*/ 24 h 128"/>
                  <a:gd name="T94" fmla="*/ 118 w 120"/>
                  <a:gd name="T95" fmla="*/ 28 h 128"/>
                  <a:gd name="T96" fmla="*/ 120 w 120"/>
                  <a:gd name="T97" fmla="*/ 35 h 128"/>
                  <a:gd name="T98" fmla="*/ 118 w 120"/>
                  <a:gd name="T99" fmla="*/ 47 h 128"/>
                  <a:gd name="T100" fmla="*/ 115 w 120"/>
                  <a:gd name="T101" fmla="*/ 62 h 128"/>
                  <a:gd name="T102" fmla="*/ 112 w 120"/>
                  <a:gd name="T103" fmla="*/ 76 h 128"/>
                  <a:gd name="T104" fmla="*/ 107 w 120"/>
                  <a:gd name="T105" fmla="*/ 90 h 128"/>
                  <a:gd name="T106" fmla="*/ 100 w 120"/>
                  <a:gd name="T107" fmla="*/ 102 h 128"/>
                  <a:gd name="T108" fmla="*/ 92 w 120"/>
                  <a:gd name="T109" fmla="*/ 114 h 128"/>
                  <a:gd name="T110" fmla="*/ 80 w 120"/>
                  <a:gd name="T111" fmla="*/ 122 h 128"/>
                  <a:gd name="T112" fmla="*/ 68 w 120"/>
                  <a:gd name="T11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" h="128">
                    <a:moveTo>
                      <a:pt x="68" y="128"/>
                    </a:moveTo>
                    <a:lnTo>
                      <a:pt x="61" y="128"/>
                    </a:lnTo>
                    <a:lnTo>
                      <a:pt x="68" y="124"/>
                    </a:lnTo>
                    <a:lnTo>
                      <a:pt x="68" y="117"/>
                    </a:lnTo>
                    <a:lnTo>
                      <a:pt x="64" y="111"/>
                    </a:lnTo>
                    <a:lnTo>
                      <a:pt x="60" y="106"/>
                    </a:lnTo>
                    <a:lnTo>
                      <a:pt x="46" y="100"/>
                    </a:lnTo>
                    <a:lnTo>
                      <a:pt x="36" y="92"/>
                    </a:lnTo>
                    <a:lnTo>
                      <a:pt x="25" y="83"/>
                    </a:lnTo>
                    <a:lnTo>
                      <a:pt x="17" y="74"/>
                    </a:lnTo>
                    <a:lnTo>
                      <a:pt x="11" y="62"/>
                    </a:lnTo>
                    <a:lnTo>
                      <a:pt x="6" y="51"/>
                    </a:lnTo>
                    <a:lnTo>
                      <a:pt x="2" y="37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34" y="0"/>
                    </a:lnTo>
                    <a:lnTo>
                      <a:pt x="37" y="13"/>
                    </a:lnTo>
                    <a:lnTo>
                      <a:pt x="38" y="25"/>
                    </a:lnTo>
                    <a:lnTo>
                      <a:pt x="40" y="38"/>
                    </a:lnTo>
                    <a:lnTo>
                      <a:pt x="42" y="51"/>
                    </a:lnTo>
                    <a:lnTo>
                      <a:pt x="47" y="63"/>
                    </a:lnTo>
                    <a:lnTo>
                      <a:pt x="53" y="73"/>
                    </a:lnTo>
                    <a:lnTo>
                      <a:pt x="62" y="82"/>
                    </a:lnTo>
                    <a:lnTo>
                      <a:pt x="75" y="87"/>
                    </a:lnTo>
                    <a:lnTo>
                      <a:pt x="79" y="86"/>
                    </a:lnTo>
                    <a:lnTo>
                      <a:pt x="84" y="86"/>
                    </a:lnTo>
                    <a:lnTo>
                      <a:pt x="87" y="85"/>
                    </a:lnTo>
                    <a:lnTo>
                      <a:pt x="91" y="82"/>
                    </a:lnTo>
                    <a:lnTo>
                      <a:pt x="88" y="74"/>
                    </a:lnTo>
                    <a:lnTo>
                      <a:pt x="83" y="68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76" y="53"/>
                    </a:lnTo>
                    <a:lnTo>
                      <a:pt x="80" y="47"/>
                    </a:lnTo>
                    <a:lnTo>
                      <a:pt x="86" y="41"/>
                    </a:lnTo>
                    <a:lnTo>
                      <a:pt x="92" y="35"/>
                    </a:lnTo>
                    <a:lnTo>
                      <a:pt x="97" y="28"/>
                    </a:lnTo>
                    <a:lnTo>
                      <a:pt x="100" y="21"/>
                    </a:lnTo>
                    <a:lnTo>
                      <a:pt x="102" y="13"/>
                    </a:lnTo>
                    <a:lnTo>
                      <a:pt x="102" y="5"/>
                    </a:lnTo>
                    <a:lnTo>
                      <a:pt x="108" y="5"/>
                    </a:lnTo>
                    <a:lnTo>
                      <a:pt x="107" y="8"/>
                    </a:lnTo>
                    <a:lnTo>
                      <a:pt x="106" y="11"/>
                    </a:lnTo>
                    <a:lnTo>
                      <a:pt x="105" y="15"/>
                    </a:lnTo>
                    <a:lnTo>
                      <a:pt x="102" y="18"/>
                    </a:lnTo>
                    <a:lnTo>
                      <a:pt x="107" y="22"/>
                    </a:lnTo>
                    <a:lnTo>
                      <a:pt x="114" y="24"/>
                    </a:lnTo>
                    <a:lnTo>
                      <a:pt x="118" y="28"/>
                    </a:lnTo>
                    <a:lnTo>
                      <a:pt x="120" y="35"/>
                    </a:lnTo>
                    <a:lnTo>
                      <a:pt x="118" y="47"/>
                    </a:lnTo>
                    <a:lnTo>
                      <a:pt x="115" y="62"/>
                    </a:lnTo>
                    <a:lnTo>
                      <a:pt x="112" y="76"/>
                    </a:lnTo>
                    <a:lnTo>
                      <a:pt x="107" y="90"/>
                    </a:lnTo>
                    <a:lnTo>
                      <a:pt x="100" y="102"/>
                    </a:lnTo>
                    <a:lnTo>
                      <a:pt x="92" y="114"/>
                    </a:lnTo>
                    <a:lnTo>
                      <a:pt x="80" y="122"/>
                    </a:lnTo>
                    <a:lnTo>
                      <a:pt x="68" y="128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5" name="Freeform 87"/>
              <p:cNvSpPr>
                <a:spLocks/>
              </p:cNvSpPr>
              <p:nvPr/>
            </p:nvSpPr>
            <p:spPr bwMode="auto">
              <a:xfrm>
                <a:off x="3365" y="2963"/>
                <a:ext cx="28" cy="15"/>
              </a:xfrm>
              <a:custGeom>
                <a:avLst/>
                <a:gdLst>
                  <a:gd name="T0" fmla="*/ 0 w 55"/>
                  <a:gd name="T1" fmla="*/ 30 h 31"/>
                  <a:gd name="T2" fmla="*/ 4 w 55"/>
                  <a:gd name="T3" fmla="*/ 23 h 31"/>
                  <a:gd name="T4" fmla="*/ 10 w 55"/>
                  <a:gd name="T5" fmla="*/ 16 h 31"/>
                  <a:gd name="T6" fmla="*/ 17 w 55"/>
                  <a:gd name="T7" fmla="*/ 12 h 31"/>
                  <a:gd name="T8" fmla="*/ 24 w 55"/>
                  <a:gd name="T9" fmla="*/ 8 h 31"/>
                  <a:gd name="T10" fmla="*/ 32 w 55"/>
                  <a:gd name="T11" fmla="*/ 6 h 31"/>
                  <a:gd name="T12" fmla="*/ 40 w 55"/>
                  <a:gd name="T13" fmla="*/ 4 h 31"/>
                  <a:gd name="T14" fmla="*/ 48 w 55"/>
                  <a:gd name="T15" fmla="*/ 1 h 31"/>
                  <a:gd name="T16" fmla="*/ 55 w 55"/>
                  <a:gd name="T17" fmla="*/ 0 h 31"/>
                  <a:gd name="T18" fmla="*/ 49 w 55"/>
                  <a:gd name="T19" fmla="*/ 6 h 31"/>
                  <a:gd name="T20" fmla="*/ 44 w 55"/>
                  <a:gd name="T21" fmla="*/ 12 h 31"/>
                  <a:gd name="T22" fmla="*/ 38 w 55"/>
                  <a:gd name="T23" fmla="*/ 18 h 31"/>
                  <a:gd name="T24" fmla="*/ 32 w 55"/>
                  <a:gd name="T25" fmla="*/ 22 h 31"/>
                  <a:gd name="T26" fmla="*/ 25 w 55"/>
                  <a:gd name="T27" fmla="*/ 27 h 31"/>
                  <a:gd name="T28" fmla="*/ 18 w 55"/>
                  <a:gd name="T29" fmla="*/ 29 h 31"/>
                  <a:gd name="T30" fmla="*/ 10 w 55"/>
                  <a:gd name="T31" fmla="*/ 31 h 31"/>
                  <a:gd name="T32" fmla="*/ 0 w 55"/>
                  <a:gd name="T33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31">
                    <a:moveTo>
                      <a:pt x="0" y="30"/>
                    </a:moveTo>
                    <a:lnTo>
                      <a:pt x="4" y="23"/>
                    </a:lnTo>
                    <a:lnTo>
                      <a:pt x="10" y="16"/>
                    </a:lnTo>
                    <a:lnTo>
                      <a:pt x="17" y="12"/>
                    </a:lnTo>
                    <a:lnTo>
                      <a:pt x="24" y="8"/>
                    </a:lnTo>
                    <a:lnTo>
                      <a:pt x="32" y="6"/>
                    </a:lnTo>
                    <a:lnTo>
                      <a:pt x="40" y="4"/>
                    </a:lnTo>
                    <a:lnTo>
                      <a:pt x="48" y="1"/>
                    </a:lnTo>
                    <a:lnTo>
                      <a:pt x="55" y="0"/>
                    </a:lnTo>
                    <a:lnTo>
                      <a:pt x="49" y="6"/>
                    </a:lnTo>
                    <a:lnTo>
                      <a:pt x="44" y="12"/>
                    </a:lnTo>
                    <a:lnTo>
                      <a:pt x="38" y="18"/>
                    </a:lnTo>
                    <a:lnTo>
                      <a:pt x="32" y="22"/>
                    </a:lnTo>
                    <a:lnTo>
                      <a:pt x="25" y="27"/>
                    </a:lnTo>
                    <a:lnTo>
                      <a:pt x="18" y="29"/>
                    </a:lnTo>
                    <a:lnTo>
                      <a:pt x="10" y="31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6" name="Freeform 88"/>
              <p:cNvSpPr>
                <a:spLocks/>
              </p:cNvSpPr>
              <p:nvPr/>
            </p:nvSpPr>
            <p:spPr bwMode="auto">
              <a:xfrm>
                <a:off x="3363" y="3006"/>
                <a:ext cx="26" cy="14"/>
              </a:xfrm>
              <a:custGeom>
                <a:avLst/>
                <a:gdLst>
                  <a:gd name="T0" fmla="*/ 37 w 52"/>
                  <a:gd name="T1" fmla="*/ 23 h 27"/>
                  <a:gd name="T2" fmla="*/ 32 w 52"/>
                  <a:gd name="T3" fmla="*/ 23 h 27"/>
                  <a:gd name="T4" fmla="*/ 28 w 52"/>
                  <a:gd name="T5" fmla="*/ 23 h 27"/>
                  <a:gd name="T6" fmla="*/ 23 w 52"/>
                  <a:gd name="T7" fmla="*/ 24 h 27"/>
                  <a:gd name="T8" fmla="*/ 19 w 52"/>
                  <a:gd name="T9" fmla="*/ 25 h 27"/>
                  <a:gd name="T10" fmla="*/ 14 w 52"/>
                  <a:gd name="T11" fmla="*/ 26 h 27"/>
                  <a:gd name="T12" fmla="*/ 9 w 52"/>
                  <a:gd name="T13" fmla="*/ 27 h 27"/>
                  <a:gd name="T14" fmla="*/ 5 w 52"/>
                  <a:gd name="T15" fmla="*/ 27 h 27"/>
                  <a:gd name="T16" fmla="*/ 0 w 52"/>
                  <a:gd name="T17" fmla="*/ 25 h 27"/>
                  <a:gd name="T18" fmla="*/ 16 w 52"/>
                  <a:gd name="T19" fmla="*/ 2 h 27"/>
                  <a:gd name="T20" fmla="*/ 52 w 52"/>
                  <a:gd name="T21" fmla="*/ 0 h 27"/>
                  <a:gd name="T22" fmla="*/ 49 w 52"/>
                  <a:gd name="T23" fmla="*/ 5 h 27"/>
                  <a:gd name="T24" fmla="*/ 46 w 52"/>
                  <a:gd name="T25" fmla="*/ 11 h 27"/>
                  <a:gd name="T26" fmla="*/ 43 w 52"/>
                  <a:gd name="T27" fmla="*/ 17 h 27"/>
                  <a:gd name="T28" fmla="*/ 37 w 52"/>
                  <a:gd name="T29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27">
                    <a:moveTo>
                      <a:pt x="37" y="23"/>
                    </a:moveTo>
                    <a:lnTo>
                      <a:pt x="32" y="23"/>
                    </a:lnTo>
                    <a:lnTo>
                      <a:pt x="28" y="23"/>
                    </a:lnTo>
                    <a:lnTo>
                      <a:pt x="23" y="24"/>
                    </a:lnTo>
                    <a:lnTo>
                      <a:pt x="19" y="25"/>
                    </a:lnTo>
                    <a:lnTo>
                      <a:pt x="14" y="26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0" y="25"/>
                    </a:lnTo>
                    <a:lnTo>
                      <a:pt x="16" y="2"/>
                    </a:lnTo>
                    <a:lnTo>
                      <a:pt x="52" y="0"/>
                    </a:lnTo>
                    <a:lnTo>
                      <a:pt x="49" y="5"/>
                    </a:lnTo>
                    <a:lnTo>
                      <a:pt x="46" y="11"/>
                    </a:lnTo>
                    <a:lnTo>
                      <a:pt x="43" y="17"/>
                    </a:lnTo>
                    <a:lnTo>
                      <a:pt x="37" y="23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7" name="Freeform 89"/>
              <p:cNvSpPr>
                <a:spLocks/>
              </p:cNvSpPr>
              <p:nvPr/>
            </p:nvSpPr>
            <p:spPr bwMode="auto">
              <a:xfrm>
                <a:off x="3377" y="3047"/>
                <a:ext cx="9" cy="12"/>
              </a:xfrm>
              <a:custGeom>
                <a:avLst/>
                <a:gdLst>
                  <a:gd name="T0" fmla="*/ 2 w 18"/>
                  <a:gd name="T1" fmla="*/ 23 h 24"/>
                  <a:gd name="T2" fmla="*/ 0 w 18"/>
                  <a:gd name="T3" fmla="*/ 19 h 24"/>
                  <a:gd name="T4" fmla="*/ 0 w 18"/>
                  <a:gd name="T5" fmla="*/ 15 h 24"/>
                  <a:gd name="T6" fmla="*/ 0 w 18"/>
                  <a:gd name="T7" fmla="*/ 10 h 24"/>
                  <a:gd name="T8" fmla="*/ 0 w 18"/>
                  <a:gd name="T9" fmla="*/ 4 h 24"/>
                  <a:gd name="T10" fmla="*/ 3 w 18"/>
                  <a:gd name="T11" fmla="*/ 1 h 24"/>
                  <a:gd name="T12" fmla="*/ 9 w 18"/>
                  <a:gd name="T13" fmla="*/ 0 h 24"/>
                  <a:gd name="T14" fmla="*/ 15 w 18"/>
                  <a:gd name="T15" fmla="*/ 1 h 24"/>
                  <a:gd name="T16" fmla="*/ 18 w 18"/>
                  <a:gd name="T17" fmla="*/ 4 h 24"/>
                  <a:gd name="T18" fmla="*/ 17 w 18"/>
                  <a:gd name="T19" fmla="*/ 12 h 24"/>
                  <a:gd name="T20" fmla="*/ 14 w 18"/>
                  <a:gd name="T21" fmla="*/ 19 h 24"/>
                  <a:gd name="T22" fmla="*/ 9 w 18"/>
                  <a:gd name="T23" fmla="*/ 24 h 24"/>
                  <a:gd name="T24" fmla="*/ 2 w 18"/>
                  <a:gd name="T25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4">
                    <a:moveTo>
                      <a:pt x="2" y="23"/>
                    </a:moveTo>
                    <a:lnTo>
                      <a:pt x="0" y="19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3" y="1"/>
                    </a:lnTo>
                    <a:lnTo>
                      <a:pt x="9" y="0"/>
                    </a:lnTo>
                    <a:lnTo>
                      <a:pt x="15" y="1"/>
                    </a:lnTo>
                    <a:lnTo>
                      <a:pt x="18" y="4"/>
                    </a:lnTo>
                    <a:lnTo>
                      <a:pt x="17" y="12"/>
                    </a:lnTo>
                    <a:lnTo>
                      <a:pt x="14" y="19"/>
                    </a:lnTo>
                    <a:lnTo>
                      <a:pt x="9" y="24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8" name="Freeform 90"/>
              <p:cNvSpPr>
                <a:spLocks/>
              </p:cNvSpPr>
              <p:nvPr/>
            </p:nvSpPr>
            <p:spPr bwMode="auto">
              <a:xfrm>
                <a:off x="3346" y="2985"/>
                <a:ext cx="30" cy="16"/>
              </a:xfrm>
              <a:custGeom>
                <a:avLst/>
                <a:gdLst>
                  <a:gd name="T0" fmla="*/ 0 w 59"/>
                  <a:gd name="T1" fmla="*/ 31 h 32"/>
                  <a:gd name="T2" fmla="*/ 4 w 59"/>
                  <a:gd name="T3" fmla="*/ 23 h 32"/>
                  <a:gd name="T4" fmla="*/ 10 w 59"/>
                  <a:gd name="T5" fmla="*/ 15 h 32"/>
                  <a:gd name="T6" fmla="*/ 16 w 59"/>
                  <a:gd name="T7" fmla="*/ 11 h 32"/>
                  <a:gd name="T8" fmla="*/ 24 w 59"/>
                  <a:gd name="T9" fmla="*/ 6 h 32"/>
                  <a:gd name="T10" fmla="*/ 32 w 59"/>
                  <a:gd name="T11" fmla="*/ 4 h 32"/>
                  <a:gd name="T12" fmla="*/ 40 w 59"/>
                  <a:gd name="T13" fmla="*/ 1 h 32"/>
                  <a:gd name="T14" fmla="*/ 49 w 59"/>
                  <a:gd name="T15" fmla="*/ 0 h 32"/>
                  <a:gd name="T16" fmla="*/ 59 w 59"/>
                  <a:gd name="T17" fmla="*/ 0 h 32"/>
                  <a:gd name="T18" fmla="*/ 53 w 59"/>
                  <a:gd name="T19" fmla="*/ 7 h 32"/>
                  <a:gd name="T20" fmla="*/ 48 w 59"/>
                  <a:gd name="T21" fmla="*/ 14 h 32"/>
                  <a:gd name="T22" fmla="*/ 42 w 59"/>
                  <a:gd name="T23" fmla="*/ 20 h 32"/>
                  <a:gd name="T24" fmla="*/ 36 w 59"/>
                  <a:gd name="T25" fmla="*/ 26 h 32"/>
                  <a:gd name="T26" fmla="*/ 29 w 59"/>
                  <a:gd name="T27" fmla="*/ 29 h 32"/>
                  <a:gd name="T28" fmla="*/ 21 w 59"/>
                  <a:gd name="T29" fmla="*/ 31 h 32"/>
                  <a:gd name="T30" fmla="*/ 10 w 59"/>
                  <a:gd name="T31" fmla="*/ 32 h 32"/>
                  <a:gd name="T32" fmla="*/ 0 w 59"/>
                  <a:gd name="T3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32">
                    <a:moveTo>
                      <a:pt x="0" y="31"/>
                    </a:moveTo>
                    <a:lnTo>
                      <a:pt x="4" y="23"/>
                    </a:lnTo>
                    <a:lnTo>
                      <a:pt x="10" y="15"/>
                    </a:lnTo>
                    <a:lnTo>
                      <a:pt x="16" y="11"/>
                    </a:lnTo>
                    <a:lnTo>
                      <a:pt x="24" y="6"/>
                    </a:lnTo>
                    <a:lnTo>
                      <a:pt x="32" y="4"/>
                    </a:lnTo>
                    <a:lnTo>
                      <a:pt x="40" y="1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53" y="7"/>
                    </a:lnTo>
                    <a:lnTo>
                      <a:pt x="48" y="14"/>
                    </a:lnTo>
                    <a:lnTo>
                      <a:pt x="42" y="20"/>
                    </a:lnTo>
                    <a:lnTo>
                      <a:pt x="36" y="26"/>
                    </a:lnTo>
                    <a:lnTo>
                      <a:pt x="29" y="29"/>
                    </a:lnTo>
                    <a:lnTo>
                      <a:pt x="21" y="31"/>
                    </a:lnTo>
                    <a:lnTo>
                      <a:pt x="10" y="32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9" name="Freeform 91"/>
              <p:cNvSpPr>
                <a:spLocks/>
              </p:cNvSpPr>
              <p:nvPr/>
            </p:nvSpPr>
            <p:spPr bwMode="auto">
              <a:xfrm>
                <a:off x="3363" y="3361"/>
                <a:ext cx="13" cy="17"/>
              </a:xfrm>
              <a:custGeom>
                <a:avLst/>
                <a:gdLst>
                  <a:gd name="T0" fmla="*/ 5 w 26"/>
                  <a:gd name="T1" fmla="*/ 35 h 35"/>
                  <a:gd name="T2" fmla="*/ 0 w 26"/>
                  <a:gd name="T3" fmla="*/ 1 h 35"/>
                  <a:gd name="T4" fmla="*/ 7 w 26"/>
                  <a:gd name="T5" fmla="*/ 0 h 35"/>
                  <a:gd name="T6" fmla="*/ 16 w 26"/>
                  <a:gd name="T7" fmla="*/ 0 h 35"/>
                  <a:gd name="T8" fmla="*/ 24 w 26"/>
                  <a:gd name="T9" fmla="*/ 2 h 35"/>
                  <a:gd name="T10" fmla="*/ 26 w 26"/>
                  <a:gd name="T11" fmla="*/ 10 h 35"/>
                  <a:gd name="T12" fmla="*/ 22 w 26"/>
                  <a:gd name="T13" fmla="*/ 17 h 35"/>
                  <a:gd name="T14" fmla="*/ 18 w 26"/>
                  <a:gd name="T15" fmla="*/ 24 h 35"/>
                  <a:gd name="T16" fmla="*/ 12 w 26"/>
                  <a:gd name="T17" fmla="*/ 30 h 35"/>
                  <a:gd name="T18" fmla="*/ 5 w 26"/>
                  <a:gd name="T1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5">
                    <a:moveTo>
                      <a:pt x="5" y="35"/>
                    </a:moveTo>
                    <a:lnTo>
                      <a:pt x="0" y="1"/>
                    </a:lnTo>
                    <a:lnTo>
                      <a:pt x="7" y="0"/>
                    </a:lnTo>
                    <a:lnTo>
                      <a:pt x="16" y="0"/>
                    </a:lnTo>
                    <a:lnTo>
                      <a:pt x="24" y="2"/>
                    </a:lnTo>
                    <a:lnTo>
                      <a:pt x="26" y="10"/>
                    </a:lnTo>
                    <a:lnTo>
                      <a:pt x="22" y="17"/>
                    </a:lnTo>
                    <a:lnTo>
                      <a:pt x="18" y="24"/>
                    </a:lnTo>
                    <a:lnTo>
                      <a:pt x="12" y="30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0" name="Freeform 92"/>
              <p:cNvSpPr>
                <a:spLocks/>
              </p:cNvSpPr>
              <p:nvPr/>
            </p:nvSpPr>
            <p:spPr bwMode="auto">
              <a:xfrm>
                <a:off x="3332" y="2970"/>
                <a:ext cx="29" cy="11"/>
              </a:xfrm>
              <a:custGeom>
                <a:avLst/>
                <a:gdLst>
                  <a:gd name="T0" fmla="*/ 0 w 58"/>
                  <a:gd name="T1" fmla="*/ 22 h 22"/>
                  <a:gd name="T2" fmla="*/ 6 w 58"/>
                  <a:gd name="T3" fmla="*/ 11 h 22"/>
                  <a:gd name="T4" fmla="*/ 13 w 58"/>
                  <a:gd name="T5" fmla="*/ 5 h 22"/>
                  <a:gd name="T6" fmla="*/ 20 w 58"/>
                  <a:gd name="T7" fmla="*/ 3 h 22"/>
                  <a:gd name="T8" fmla="*/ 27 w 58"/>
                  <a:gd name="T9" fmla="*/ 3 h 22"/>
                  <a:gd name="T10" fmla="*/ 33 w 58"/>
                  <a:gd name="T11" fmla="*/ 4 h 22"/>
                  <a:gd name="T12" fmla="*/ 42 w 58"/>
                  <a:gd name="T13" fmla="*/ 5 h 22"/>
                  <a:gd name="T14" fmla="*/ 50 w 58"/>
                  <a:gd name="T15" fmla="*/ 4 h 22"/>
                  <a:gd name="T16" fmla="*/ 58 w 58"/>
                  <a:gd name="T17" fmla="*/ 0 h 22"/>
                  <a:gd name="T18" fmla="*/ 53 w 58"/>
                  <a:gd name="T19" fmla="*/ 8 h 22"/>
                  <a:gd name="T20" fmla="*/ 47 w 58"/>
                  <a:gd name="T21" fmla="*/ 13 h 22"/>
                  <a:gd name="T22" fmla="*/ 40 w 58"/>
                  <a:gd name="T23" fmla="*/ 16 h 22"/>
                  <a:gd name="T24" fmla="*/ 32 w 58"/>
                  <a:gd name="T25" fmla="*/ 19 h 22"/>
                  <a:gd name="T26" fmla="*/ 24 w 58"/>
                  <a:gd name="T27" fmla="*/ 20 h 22"/>
                  <a:gd name="T28" fmla="*/ 16 w 58"/>
                  <a:gd name="T29" fmla="*/ 21 h 22"/>
                  <a:gd name="T30" fmla="*/ 8 w 58"/>
                  <a:gd name="T31" fmla="*/ 21 h 22"/>
                  <a:gd name="T32" fmla="*/ 0 w 58"/>
                  <a:gd name="T3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8" h="22">
                    <a:moveTo>
                      <a:pt x="0" y="22"/>
                    </a:moveTo>
                    <a:lnTo>
                      <a:pt x="6" y="11"/>
                    </a:lnTo>
                    <a:lnTo>
                      <a:pt x="13" y="5"/>
                    </a:lnTo>
                    <a:lnTo>
                      <a:pt x="20" y="3"/>
                    </a:lnTo>
                    <a:lnTo>
                      <a:pt x="27" y="3"/>
                    </a:lnTo>
                    <a:lnTo>
                      <a:pt x="33" y="4"/>
                    </a:lnTo>
                    <a:lnTo>
                      <a:pt x="42" y="5"/>
                    </a:lnTo>
                    <a:lnTo>
                      <a:pt x="50" y="4"/>
                    </a:lnTo>
                    <a:lnTo>
                      <a:pt x="58" y="0"/>
                    </a:lnTo>
                    <a:lnTo>
                      <a:pt x="53" y="8"/>
                    </a:lnTo>
                    <a:lnTo>
                      <a:pt x="47" y="13"/>
                    </a:lnTo>
                    <a:lnTo>
                      <a:pt x="40" y="16"/>
                    </a:lnTo>
                    <a:lnTo>
                      <a:pt x="32" y="19"/>
                    </a:lnTo>
                    <a:lnTo>
                      <a:pt x="24" y="20"/>
                    </a:lnTo>
                    <a:lnTo>
                      <a:pt x="16" y="21"/>
                    </a:lnTo>
                    <a:lnTo>
                      <a:pt x="8" y="21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1" name="Freeform 93"/>
              <p:cNvSpPr>
                <a:spLocks/>
              </p:cNvSpPr>
              <p:nvPr/>
            </p:nvSpPr>
            <p:spPr bwMode="auto">
              <a:xfrm>
                <a:off x="3330" y="3008"/>
                <a:ext cx="30" cy="15"/>
              </a:xfrm>
              <a:custGeom>
                <a:avLst/>
                <a:gdLst>
                  <a:gd name="T0" fmla="*/ 36 w 61"/>
                  <a:gd name="T1" fmla="*/ 28 h 31"/>
                  <a:gd name="T2" fmla="*/ 32 w 61"/>
                  <a:gd name="T3" fmla="*/ 29 h 31"/>
                  <a:gd name="T4" fmla="*/ 27 w 61"/>
                  <a:gd name="T5" fmla="*/ 30 h 31"/>
                  <a:gd name="T6" fmla="*/ 22 w 61"/>
                  <a:gd name="T7" fmla="*/ 30 h 31"/>
                  <a:gd name="T8" fmla="*/ 18 w 61"/>
                  <a:gd name="T9" fmla="*/ 31 h 31"/>
                  <a:gd name="T10" fmla="*/ 13 w 61"/>
                  <a:gd name="T11" fmla="*/ 31 h 31"/>
                  <a:gd name="T12" fmla="*/ 8 w 61"/>
                  <a:gd name="T13" fmla="*/ 31 h 31"/>
                  <a:gd name="T14" fmla="*/ 5 w 61"/>
                  <a:gd name="T15" fmla="*/ 31 h 31"/>
                  <a:gd name="T16" fmla="*/ 0 w 61"/>
                  <a:gd name="T17" fmla="*/ 31 h 31"/>
                  <a:gd name="T18" fmla="*/ 4 w 61"/>
                  <a:gd name="T19" fmla="*/ 22 h 31"/>
                  <a:gd name="T20" fmla="*/ 8 w 61"/>
                  <a:gd name="T21" fmla="*/ 14 h 31"/>
                  <a:gd name="T22" fmla="*/ 15 w 61"/>
                  <a:gd name="T23" fmla="*/ 8 h 31"/>
                  <a:gd name="T24" fmla="*/ 23 w 61"/>
                  <a:gd name="T25" fmla="*/ 4 h 31"/>
                  <a:gd name="T26" fmla="*/ 32 w 61"/>
                  <a:gd name="T27" fmla="*/ 1 h 31"/>
                  <a:gd name="T28" fmla="*/ 41 w 61"/>
                  <a:gd name="T29" fmla="*/ 0 h 31"/>
                  <a:gd name="T30" fmla="*/ 51 w 61"/>
                  <a:gd name="T31" fmla="*/ 0 h 31"/>
                  <a:gd name="T32" fmla="*/ 61 w 61"/>
                  <a:gd name="T33" fmla="*/ 1 h 31"/>
                  <a:gd name="T34" fmla="*/ 57 w 61"/>
                  <a:gd name="T35" fmla="*/ 9 h 31"/>
                  <a:gd name="T36" fmla="*/ 51 w 61"/>
                  <a:gd name="T37" fmla="*/ 17 h 31"/>
                  <a:gd name="T38" fmla="*/ 44 w 61"/>
                  <a:gd name="T39" fmla="*/ 24 h 31"/>
                  <a:gd name="T40" fmla="*/ 36 w 61"/>
                  <a:gd name="T41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" h="31">
                    <a:moveTo>
                      <a:pt x="36" y="28"/>
                    </a:moveTo>
                    <a:lnTo>
                      <a:pt x="32" y="29"/>
                    </a:lnTo>
                    <a:lnTo>
                      <a:pt x="27" y="30"/>
                    </a:lnTo>
                    <a:lnTo>
                      <a:pt x="22" y="30"/>
                    </a:lnTo>
                    <a:lnTo>
                      <a:pt x="18" y="31"/>
                    </a:lnTo>
                    <a:lnTo>
                      <a:pt x="13" y="31"/>
                    </a:lnTo>
                    <a:lnTo>
                      <a:pt x="8" y="31"/>
                    </a:lnTo>
                    <a:lnTo>
                      <a:pt x="5" y="31"/>
                    </a:lnTo>
                    <a:lnTo>
                      <a:pt x="0" y="31"/>
                    </a:lnTo>
                    <a:lnTo>
                      <a:pt x="4" y="22"/>
                    </a:lnTo>
                    <a:lnTo>
                      <a:pt x="8" y="14"/>
                    </a:lnTo>
                    <a:lnTo>
                      <a:pt x="15" y="8"/>
                    </a:lnTo>
                    <a:lnTo>
                      <a:pt x="23" y="4"/>
                    </a:lnTo>
                    <a:lnTo>
                      <a:pt x="32" y="1"/>
                    </a:lnTo>
                    <a:lnTo>
                      <a:pt x="41" y="0"/>
                    </a:lnTo>
                    <a:lnTo>
                      <a:pt x="51" y="0"/>
                    </a:lnTo>
                    <a:lnTo>
                      <a:pt x="61" y="1"/>
                    </a:lnTo>
                    <a:lnTo>
                      <a:pt x="57" y="9"/>
                    </a:lnTo>
                    <a:lnTo>
                      <a:pt x="51" y="17"/>
                    </a:lnTo>
                    <a:lnTo>
                      <a:pt x="44" y="24"/>
                    </a:lnTo>
                    <a:lnTo>
                      <a:pt x="36" y="2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" name="Freeform 94"/>
              <p:cNvSpPr>
                <a:spLocks/>
              </p:cNvSpPr>
              <p:nvPr/>
            </p:nvSpPr>
            <p:spPr bwMode="auto">
              <a:xfrm>
                <a:off x="3315" y="2988"/>
                <a:ext cx="30" cy="15"/>
              </a:xfrm>
              <a:custGeom>
                <a:avLst/>
                <a:gdLst>
                  <a:gd name="T0" fmla="*/ 21 w 62"/>
                  <a:gd name="T1" fmla="*/ 29 h 30"/>
                  <a:gd name="T2" fmla="*/ 0 w 62"/>
                  <a:gd name="T3" fmla="*/ 26 h 30"/>
                  <a:gd name="T4" fmla="*/ 5 w 62"/>
                  <a:gd name="T5" fmla="*/ 17 h 30"/>
                  <a:gd name="T6" fmla="*/ 11 w 62"/>
                  <a:gd name="T7" fmla="*/ 10 h 30"/>
                  <a:gd name="T8" fmla="*/ 18 w 62"/>
                  <a:gd name="T9" fmla="*/ 7 h 30"/>
                  <a:gd name="T10" fmla="*/ 26 w 62"/>
                  <a:gd name="T11" fmla="*/ 5 h 30"/>
                  <a:gd name="T12" fmla="*/ 35 w 62"/>
                  <a:gd name="T13" fmla="*/ 3 h 30"/>
                  <a:gd name="T14" fmla="*/ 44 w 62"/>
                  <a:gd name="T15" fmla="*/ 2 h 30"/>
                  <a:gd name="T16" fmla="*/ 53 w 62"/>
                  <a:gd name="T17" fmla="*/ 1 h 30"/>
                  <a:gd name="T18" fmla="*/ 62 w 62"/>
                  <a:gd name="T19" fmla="*/ 0 h 30"/>
                  <a:gd name="T20" fmla="*/ 58 w 62"/>
                  <a:gd name="T21" fmla="*/ 5 h 30"/>
                  <a:gd name="T22" fmla="*/ 53 w 62"/>
                  <a:gd name="T23" fmla="*/ 10 h 30"/>
                  <a:gd name="T24" fmla="*/ 50 w 62"/>
                  <a:gd name="T25" fmla="*/ 16 h 30"/>
                  <a:gd name="T26" fmla="*/ 45 w 62"/>
                  <a:gd name="T27" fmla="*/ 21 h 30"/>
                  <a:gd name="T28" fmla="*/ 41 w 62"/>
                  <a:gd name="T29" fmla="*/ 25 h 30"/>
                  <a:gd name="T30" fmla="*/ 35 w 62"/>
                  <a:gd name="T31" fmla="*/ 29 h 30"/>
                  <a:gd name="T32" fmla="*/ 29 w 62"/>
                  <a:gd name="T33" fmla="*/ 30 h 30"/>
                  <a:gd name="T34" fmla="*/ 21 w 62"/>
                  <a:gd name="T35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2" h="30">
                    <a:moveTo>
                      <a:pt x="21" y="29"/>
                    </a:moveTo>
                    <a:lnTo>
                      <a:pt x="0" y="26"/>
                    </a:lnTo>
                    <a:lnTo>
                      <a:pt x="5" y="17"/>
                    </a:lnTo>
                    <a:lnTo>
                      <a:pt x="11" y="10"/>
                    </a:lnTo>
                    <a:lnTo>
                      <a:pt x="18" y="7"/>
                    </a:lnTo>
                    <a:lnTo>
                      <a:pt x="26" y="5"/>
                    </a:lnTo>
                    <a:lnTo>
                      <a:pt x="35" y="3"/>
                    </a:lnTo>
                    <a:lnTo>
                      <a:pt x="44" y="2"/>
                    </a:lnTo>
                    <a:lnTo>
                      <a:pt x="53" y="1"/>
                    </a:lnTo>
                    <a:lnTo>
                      <a:pt x="62" y="0"/>
                    </a:lnTo>
                    <a:lnTo>
                      <a:pt x="58" y="5"/>
                    </a:lnTo>
                    <a:lnTo>
                      <a:pt x="53" y="10"/>
                    </a:lnTo>
                    <a:lnTo>
                      <a:pt x="50" y="16"/>
                    </a:lnTo>
                    <a:lnTo>
                      <a:pt x="45" y="21"/>
                    </a:lnTo>
                    <a:lnTo>
                      <a:pt x="41" y="25"/>
                    </a:lnTo>
                    <a:lnTo>
                      <a:pt x="35" y="29"/>
                    </a:lnTo>
                    <a:lnTo>
                      <a:pt x="29" y="30"/>
                    </a:lnTo>
                    <a:lnTo>
                      <a:pt x="21" y="29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3" name="Freeform 95"/>
              <p:cNvSpPr>
                <a:spLocks/>
              </p:cNvSpPr>
              <p:nvPr/>
            </p:nvSpPr>
            <p:spPr bwMode="auto">
              <a:xfrm>
                <a:off x="3297" y="3010"/>
                <a:ext cx="30" cy="19"/>
              </a:xfrm>
              <a:custGeom>
                <a:avLst/>
                <a:gdLst>
                  <a:gd name="T0" fmla="*/ 0 w 61"/>
                  <a:gd name="T1" fmla="*/ 37 h 37"/>
                  <a:gd name="T2" fmla="*/ 4 w 61"/>
                  <a:gd name="T3" fmla="*/ 26 h 37"/>
                  <a:gd name="T4" fmla="*/ 10 w 61"/>
                  <a:gd name="T5" fmla="*/ 17 h 37"/>
                  <a:gd name="T6" fmla="*/ 17 w 61"/>
                  <a:gd name="T7" fmla="*/ 9 h 37"/>
                  <a:gd name="T8" fmla="*/ 24 w 61"/>
                  <a:gd name="T9" fmla="*/ 0 h 37"/>
                  <a:gd name="T10" fmla="*/ 61 w 61"/>
                  <a:gd name="T11" fmla="*/ 0 h 37"/>
                  <a:gd name="T12" fmla="*/ 40 w 61"/>
                  <a:gd name="T13" fmla="*/ 31 h 37"/>
                  <a:gd name="T14" fmla="*/ 0 w 61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37">
                    <a:moveTo>
                      <a:pt x="0" y="37"/>
                    </a:moveTo>
                    <a:lnTo>
                      <a:pt x="4" y="26"/>
                    </a:lnTo>
                    <a:lnTo>
                      <a:pt x="10" y="17"/>
                    </a:lnTo>
                    <a:lnTo>
                      <a:pt x="17" y="9"/>
                    </a:lnTo>
                    <a:lnTo>
                      <a:pt x="24" y="0"/>
                    </a:lnTo>
                    <a:lnTo>
                      <a:pt x="61" y="0"/>
                    </a:lnTo>
                    <a:lnTo>
                      <a:pt x="40" y="31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pic>
          <p:nvPicPr>
            <p:cNvPr id="7" name="Picture 96" descr="E:\PFiles\MSOffice\Clipart\smbusbas\BD07060_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1" y="2526"/>
              <a:ext cx="1483" cy="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51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Estatística Descritiva</a:t>
            </a:r>
            <a:br>
              <a:rPr lang="pt-BR" dirty="0" smtClean="0"/>
            </a:br>
            <a:r>
              <a:rPr lang="pt-BR" dirty="0" smtClean="0"/>
              <a:t>Mecânica Hudson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Amostra de custo das peças de 50 consertos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19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09512"/>
              </p:ext>
            </p:extLst>
          </p:nvPr>
        </p:nvGraphicFramePr>
        <p:xfrm>
          <a:off x="395536" y="2996952"/>
          <a:ext cx="7416820" cy="280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</a:tblGrid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91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57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52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71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66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73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8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sintetizar os Dados?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704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Número de classes são os intervalos para agrupar os dados</a:t>
            </a:r>
          </a:p>
          <a:p>
            <a:r>
              <a:rPr lang="pt-BR" dirty="0" smtClean="0"/>
              <a:t>Instrução para selecionar o número de classes</a:t>
            </a:r>
          </a:p>
          <a:p>
            <a:pPr lvl="1"/>
            <a:r>
              <a:rPr lang="pt-BR" dirty="0" smtClean="0"/>
              <a:t>Use entre 5 e 20 classes</a:t>
            </a:r>
          </a:p>
          <a:p>
            <a:pPr lvl="1"/>
            <a:r>
              <a:rPr lang="pt-BR" dirty="0" smtClean="0"/>
              <a:t>Conjuntos de dados com grande número de elementos usualmente requerem um maior número de classes</a:t>
            </a:r>
          </a:p>
          <a:p>
            <a:pPr lvl="1"/>
            <a:r>
              <a:rPr lang="pt-BR" dirty="0" smtClean="0"/>
              <a:t>Conjuntos de dados menores geralmente requerem menores números de classes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3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Instrução para selecionar a amplitude das classes</a:t>
            </a:r>
          </a:p>
          <a:p>
            <a:pPr lvl="1"/>
            <a:r>
              <a:rPr lang="pt-BR" dirty="0" smtClean="0"/>
              <a:t>Use classes de mesma amplitude</a:t>
            </a:r>
          </a:p>
          <a:p>
            <a:pPr lvl="1"/>
            <a:r>
              <a:rPr lang="pt-BR" dirty="0" smtClean="0"/>
              <a:t>Amplitude aproximada de classe=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21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35496" y="5083529"/>
                <a:ext cx="8597803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𝐌𝐚𝐢𝐨𝐫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𝐯𝐚𝐥𝐨𝐫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𝐞𝐧𝐭𝐫𝐞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𝐨𝐬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𝐝𝐚𝐝𝐨𝐬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𝐌𝐞𝐧𝐨𝐫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𝐯𝐚𝐥𝐨𝐫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𝐞𝐧𝐭𝐫𝐞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𝐨𝐬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𝐝𝐚𝐝𝐨𝐬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𝐍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ú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𝐦𝐞𝐫𝐨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𝐝𝐞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𝐂𝐥𝐚𝐬𝐬𝐞𝐬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5083529"/>
                <a:ext cx="8597803" cy="7938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63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limites das classes devem ser escolhidos de forma que cada uma das observações </a:t>
            </a:r>
            <a:r>
              <a:rPr lang="pt-BR" b="1" dirty="0" smtClean="0"/>
              <a:t>pertença a uma e somente uma classe</a:t>
            </a:r>
            <a:endParaRPr lang="pt-BR" dirty="0" smtClean="0"/>
          </a:p>
          <a:p>
            <a:pPr lvl="1"/>
            <a:r>
              <a:rPr lang="pt-BR" dirty="0" smtClean="0"/>
              <a:t>Limite inferior de classe</a:t>
            </a:r>
          </a:p>
          <a:p>
            <a:pPr lvl="1"/>
            <a:r>
              <a:rPr lang="pt-BR" dirty="0" smtClean="0"/>
              <a:t>Limite superior de classe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7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Para a Hudson, foram escolhidas seis classes</a:t>
            </a:r>
          </a:p>
          <a:p>
            <a:r>
              <a:rPr lang="pt-BR" sz="2800" dirty="0" smtClean="0"/>
              <a:t>Amplitude aproximada de classe = (109 – 52)/6 = 9,5 ≈ 10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23</a:t>
            </a:fld>
            <a:endParaRPr lang="pt-BR"/>
          </a:p>
        </p:txBody>
      </p:sp>
      <p:pic>
        <p:nvPicPr>
          <p:cNvPr id="6" name="Picture 13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upo 13"/>
          <p:cNvGrpSpPr/>
          <p:nvPr/>
        </p:nvGrpSpPr>
        <p:grpSpPr>
          <a:xfrm>
            <a:off x="2263775" y="2901652"/>
            <a:ext cx="4575175" cy="3695700"/>
            <a:chOff x="2263775" y="2901652"/>
            <a:chExt cx="4575175" cy="36957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495550" y="3044527"/>
              <a:ext cx="4090988" cy="3538538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62250" y="2901652"/>
              <a:ext cx="1638300" cy="337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endPara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en-US" sz="2400" b="1" dirty="0"/>
                <a:t>50-59	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60-69 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70-79	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80-89	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90-99	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100-109</a:t>
              </a:r>
              <a:endParaRPr lang="en-US" sz="2400" b="1" u="sng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305300" y="3035002"/>
              <a:ext cx="2400300" cy="3562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</a:t>
              </a:r>
              <a:endPara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400" b="1" dirty="0"/>
                <a:t>2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     13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     16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       7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       7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     </a:t>
              </a:r>
              <a:r>
                <a:rPr lang="en-US" sz="2400" b="1" u="sng" dirty="0"/>
                <a:t>  5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Total      50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5400000">
              <a:off x="2219325" y="4724102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771800" y="3073102"/>
              <a:ext cx="12954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sz="2400" b="1" u="sng" dirty="0" smtClean="0"/>
                <a:t>Custo</a:t>
              </a:r>
              <a:r>
                <a:rPr lang="en-US" sz="2400" b="1" u="sng" dirty="0" smtClean="0"/>
                <a:t> ($)</a:t>
              </a:r>
              <a:endParaRPr lang="en-US" sz="2400" b="1" u="sng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81550" y="3073102"/>
              <a:ext cx="1771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sz="2400" b="1" u="sng" dirty="0" smtClean="0"/>
                <a:t>Frequência</a:t>
              </a:r>
              <a:endParaRPr lang="pt-BR" sz="2400" b="1" u="sng" dirty="0"/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 rot="16200000" flipH="1">
              <a:off x="6638925" y="4724102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678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Distribuições de Frequência Relativa e Percentual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24</a:t>
            </a:fld>
            <a:endParaRPr lang="pt-BR"/>
          </a:p>
        </p:txBody>
      </p:sp>
      <p:pic>
        <p:nvPicPr>
          <p:cNvPr id="5" name="Picture 6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upo 17"/>
          <p:cNvGrpSpPr/>
          <p:nvPr/>
        </p:nvGrpSpPr>
        <p:grpSpPr>
          <a:xfrm>
            <a:off x="1616075" y="1498600"/>
            <a:ext cx="6772349" cy="4559300"/>
            <a:chOff x="1616075" y="1498600"/>
            <a:chExt cx="6772349" cy="45593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852613" y="1766888"/>
              <a:ext cx="5529262" cy="416560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5400000">
              <a:off x="1571625" y="382270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 rot="10800000">
              <a:off x="4391025" y="149860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 rot="10800000">
              <a:off x="6219825" y="149860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847850" y="2133600"/>
              <a:ext cx="1638300" cy="337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endPara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en-US" sz="2400" b="1" dirty="0"/>
                <a:t>50-59	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60-69 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70-79	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80-89	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90-99	</a:t>
              </a:r>
            </a:p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100-109</a:t>
              </a:r>
              <a:endParaRPr lang="en-US" sz="2400" b="1" u="sng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907704" y="2000250"/>
              <a:ext cx="12954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sz="2400" b="1" dirty="0" smtClean="0"/>
                <a:t>Custo</a:t>
              </a:r>
            </a:p>
            <a:p>
              <a:pPr algn="ctr">
                <a:lnSpc>
                  <a:spcPct val="110000"/>
                </a:lnSpc>
              </a:pPr>
              <a:r>
                <a:rPr lang="pt-BR" sz="2400" b="1" u="sng" dirty="0" smtClean="0"/>
                <a:t>Peças ($)</a:t>
              </a:r>
              <a:endParaRPr lang="pt-BR" sz="2400" b="1" u="sng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086100" y="2266950"/>
              <a:ext cx="2400300" cy="3562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</a:t>
              </a:r>
              <a:endPara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>
                  <a:solidFill>
                    <a:schemeClr val="tx2"/>
                  </a:solidFill>
                </a:rPr>
                <a:t>  </a:t>
              </a:r>
              <a:r>
                <a:rPr lang="en-US" sz="2400" b="1" dirty="0"/>
                <a:t>   </a:t>
              </a:r>
              <a:r>
                <a:rPr lang="en-US" sz="2400" b="1" dirty="0" smtClean="0"/>
                <a:t>0,04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dirty="0" smtClean="0"/>
                <a:t>0,26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dirty="0" smtClean="0"/>
                <a:t>0,32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dirty="0" smtClean="0"/>
                <a:t>0,14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dirty="0" smtClean="0"/>
                <a:t>0,14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u="sng" dirty="0" smtClean="0"/>
                <a:t>0,10</a:t>
              </a:r>
              <a:endParaRPr lang="en-US" sz="2400" b="1" u="sng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Total    </a:t>
              </a:r>
              <a:r>
                <a:rPr lang="en-US" sz="2400" b="1" dirty="0" smtClean="0"/>
                <a:t>1,00 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</a:t>
              </a: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505200" y="1924050"/>
              <a:ext cx="1790700" cy="781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en-US" sz="2400" b="1" dirty="0"/>
                <a:t> </a:t>
              </a:r>
              <a:r>
                <a:rPr lang="pt-BR" sz="2400" b="1" dirty="0" smtClean="0"/>
                <a:t>Frequência</a:t>
              </a:r>
            </a:p>
            <a:p>
              <a:pPr algn="ctr">
                <a:lnSpc>
                  <a:spcPct val="110000"/>
                </a:lnSpc>
              </a:pPr>
              <a:r>
                <a:rPr lang="pt-BR" sz="2400" b="1" u="sng" dirty="0" smtClean="0"/>
                <a:t>Relativa</a:t>
              </a:r>
              <a:endParaRPr lang="pt-BR" sz="2400" b="1" u="sng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086350" y="2495550"/>
              <a:ext cx="2400300" cy="3562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>
                  <a:solidFill>
                    <a:schemeClr val="tx2"/>
                  </a:solidFill>
                </a:rPr>
                <a:t>   </a:t>
              </a:r>
              <a:r>
                <a:rPr lang="en-US" sz="2400" b="1" dirty="0"/>
                <a:t>4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26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32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14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14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u="sng" dirty="0"/>
                <a:t> 10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100       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5353050" y="1924050"/>
              <a:ext cx="1790700" cy="781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pt-BR" sz="2400" b="1" dirty="0" smtClean="0"/>
                <a:t>Frequência</a:t>
              </a:r>
            </a:p>
            <a:p>
              <a:pPr algn="ctr">
                <a:lnSpc>
                  <a:spcPct val="110000"/>
                </a:lnSpc>
              </a:pPr>
              <a:r>
                <a:rPr lang="pt-BR" sz="2400" b="1" u="sng" dirty="0" smtClean="0"/>
                <a:t> Percentual</a:t>
              </a:r>
              <a:endParaRPr lang="pt-BR" sz="2400" b="1" u="sng" dirty="0"/>
            </a:p>
          </p:txBody>
        </p:sp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4933950" y="3219450"/>
              <a:ext cx="1047750" cy="533400"/>
            </a:xfrm>
            <a:prstGeom prst="wedgeRoundRectCallout">
              <a:avLst>
                <a:gd name="adj1" fmla="val -68032"/>
                <a:gd name="adj2" fmla="val -9791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2/50</a:t>
              </a:r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6724650" y="3219450"/>
              <a:ext cx="1663774" cy="533400"/>
            </a:xfrm>
            <a:prstGeom prst="wedgeRoundRectCallout">
              <a:avLst>
                <a:gd name="adj1" fmla="val -63773"/>
                <a:gd name="adj2" fmla="val -9791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0,04(100</a:t>
              </a:r>
              <a:r>
                <a:rPr lang="en-US" sz="2400" b="1" dirty="0">
                  <a:solidFill>
                    <a:schemeClr val="bg1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4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Distribuições de Frequência Relativa e Percentual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Conhecimentos </a:t>
            </a:r>
            <a:r>
              <a:rPr lang="pt-BR" dirty="0" smtClean="0"/>
              <a:t>obtidos a </a:t>
            </a:r>
            <a:r>
              <a:rPr lang="pt-BR" dirty="0"/>
              <a:t>partir da distribuição de </a:t>
            </a:r>
            <a:r>
              <a:rPr lang="pt-BR" dirty="0" smtClean="0"/>
              <a:t>frequência percentual</a:t>
            </a:r>
          </a:p>
          <a:p>
            <a:pPr lvl="1"/>
            <a:r>
              <a:rPr lang="pt-BR" dirty="0" smtClean="0"/>
              <a:t>Apenas 4% dos custos das peças estão na classe de $50-59</a:t>
            </a:r>
          </a:p>
          <a:p>
            <a:pPr lvl="1"/>
            <a:r>
              <a:rPr lang="pt-BR" dirty="0" smtClean="0"/>
              <a:t>30% dos custos das peças estão abaixo de $70</a:t>
            </a:r>
          </a:p>
          <a:p>
            <a:pPr lvl="1"/>
            <a:r>
              <a:rPr lang="pt-BR" dirty="0" smtClean="0"/>
              <a:t>O maior percentual (32% ou quase um terço) dos custos das peças estão na classe $70-79</a:t>
            </a:r>
          </a:p>
          <a:p>
            <a:pPr lvl="1"/>
            <a:r>
              <a:rPr lang="pt-BR" dirty="0" smtClean="0"/>
              <a:t>10% dos custos das peças são de $100 ou mais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25</a:t>
            </a:fld>
            <a:endParaRPr lang="pt-BR"/>
          </a:p>
        </p:txBody>
      </p:sp>
      <p:pic>
        <p:nvPicPr>
          <p:cNvPr id="5" name="Picture 6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9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Gráfico de Dispersão Unidimensional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dos mais simples gráfico de síntese de dados é o de </a:t>
            </a:r>
            <a:r>
              <a:rPr lang="pt-BR" b="1" dirty="0" smtClean="0"/>
              <a:t>dispersão unidimensional</a:t>
            </a:r>
            <a:r>
              <a:rPr lang="pt-BR" dirty="0" smtClean="0"/>
              <a:t> (</a:t>
            </a:r>
            <a:r>
              <a:rPr lang="pt-BR" b="1" dirty="0" err="1" smtClean="0"/>
              <a:t>dot</a:t>
            </a:r>
            <a:r>
              <a:rPr lang="pt-BR" b="1" dirty="0" smtClean="0"/>
              <a:t> </a:t>
            </a:r>
            <a:r>
              <a:rPr lang="pt-BR" b="1" dirty="0" err="1" smtClean="0"/>
              <a:t>plot</a:t>
            </a:r>
            <a:r>
              <a:rPr lang="pt-BR" dirty="0" smtClean="0"/>
              <a:t>)</a:t>
            </a:r>
          </a:p>
          <a:p>
            <a:r>
              <a:rPr lang="pt-BR" dirty="0" smtClean="0"/>
              <a:t>O eixo horizontal mostra o intervalo dos dados</a:t>
            </a:r>
          </a:p>
          <a:p>
            <a:r>
              <a:rPr lang="pt-BR" dirty="0" smtClean="0"/>
              <a:t>Cada valor é representado por um ponto acima do eixo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4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Gráfico de Dispersão Unidimensional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27</a:t>
            </a:fld>
            <a:endParaRPr lang="pt-BR"/>
          </a:p>
        </p:txBody>
      </p:sp>
      <p:pic>
        <p:nvPicPr>
          <p:cNvPr id="23" name="Picture 20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Grupo 76"/>
          <p:cNvGrpSpPr/>
          <p:nvPr/>
        </p:nvGrpSpPr>
        <p:grpSpPr>
          <a:xfrm>
            <a:off x="395536" y="1988840"/>
            <a:ext cx="7866062" cy="3035300"/>
            <a:chOff x="554038" y="1988840"/>
            <a:chExt cx="7866062" cy="30353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800100" y="2360315"/>
              <a:ext cx="7620000" cy="2663825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938213" y="3981153"/>
              <a:ext cx="7441141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b="1" dirty="0"/>
                <a:t>50           </a:t>
              </a:r>
              <a:r>
                <a:rPr lang="en-US" b="1" dirty="0" smtClean="0"/>
                <a:t>	     </a:t>
              </a:r>
              <a:r>
                <a:rPr lang="en-US" b="1" dirty="0"/>
                <a:t>60 </a:t>
              </a:r>
              <a:r>
                <a:rPr lang="en-US" b="1" dirty="0" smtClean="0"/>
                <a:t>	          </a:t>
              </a:r>
              <a:r>
                <a:rPr lang="en-US" b="1" dirty="0"/>
                <a:t>70 	 </a:t>
              </a:r>
              <a:r>
                <a:rPr lang="en-US" b="1" dirty="0" smtClean="0"/>
                <a:t>              80 	90 	    100	        110</a:t>
              </a:r>
              <a:endParaRPr lang="en-US" b="1" dirty="0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014788" y="4398665"/>
              <a:ext cx="1296766" cy="45910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pt-BR" sz="2400" dirty="0" smtClean="0"/>
                <a:t>Custo ($)</a:t>
              </a:r>
              <a:endParaRPr lang="pt-BR" sz="2400" dirty="0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1184275" y="3749378"/>
              <a:ext cx="6867525" cy="190500"/>
              <a:chOff x="746" y="1919"/>
              <a:chExt cx="4326" cy="120"/>
            </a:xfrm>
          </p:grpSpPr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>
                <a:off x="746" y="1921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1466" y="1924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186" y="1921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3633" y="1921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4355" y="1924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5072" y="1924"/>
                <a:ext cx="0" cy="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2912" y="1919"/>
                <a:ext cx="0" cy="1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1106" y="1948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1823" y="1954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2543" y="195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>
                <a:off x="3272" y="195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3995" y="1954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4715" y="195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838450" y="1988840"/>
              <a:ext cx="3505200" cy="4762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Custo das Peças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auto">
            <a:xfrm rot="5400000">
              <a:off x="509588" y="371604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995363" y="3798590"/>
              <a:ext cx="7258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5819775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43386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60531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191928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39957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134778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675798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581525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6519863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Oval 33"/>
            <p:cNvSpPr>
              <a:spLocks noChangeArrowheads="1"/>
            </p:cNvSpPr>
            <p:nvPr/>
          </p:nvSpPr>
          <p:spPr bwMode="auto">
            <a:xfrm>
              <a:off x="2495550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Oval 34"/>
            <p:cNvSpPr>
              <a:spLocks noChangeArrowheads="1"/>
            </p:cNvSpPr>
            <p:nvPr/>
          </p:nvSpPr>
          <p:spPr bwMode="auto">
            <a:xfrm>
              <a:off x="3529013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3324225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36528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5600700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29670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3995738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4457700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" name="Oval 41"/>
            <p:cNvSpPr>
              <a:spLocks noChangeArrowheads="1"/>
            </p:cNvSpPr>
            <p:nvPr/>
          </p:nvSpPr>
          <p:spPr bwMode="auto">
            <a:xfrm>
              <a:off x="3995738" y="316200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Oval 42"/>
            <p:cNvSpPr>
              <a:spLocks noChangeArrowheads="1"/>
            </p:cNvSpPr>
            <p:nvPr/>
          </p:nvSpPr>
          <p:spPr bwMode="auto">
            <a:xfrm>
              <a:off x="3652838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4114800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7315200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" name="Oval 45"/>
            <p:cNvSpPr>
              <a:spLocks noChangeArrowheads="1"/>
            </p:cNvSpPr>
            <p:nvPr/>
          </p:nvSpPr>
          <p:spPr bwMode="auto">
            <a:xfrm>
              <a:off x="3876675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" name="Oval 46"/>
            <p:cNvSpPr>
              <a:spLocks noChangeArrowheads="1"/>
            </p:cNvSpPr>
            <p:nvPr/>
          </p:nvSpPr>
          <p:spPr bwMode="auto">
            <a:xfrm>
              <a:off x="2495550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" name="Oval 47"/>
            <p:cNvSpPr>
              <a:spLocks noChangeArrowheads="1"/>
            </p:cNvSpPr>
            <p:nvPr/>
          </p:nvSpPr>
          <p:spPr bwMode="auto">
            <a:xfrm>
              <a:off x="3200400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" name="Oval 48"/>
            <p:cNvSpPr>
              <a:spLocks noChangeArrowheads="1"/>
            </p:cNvSpPr>
            <p:nvPr/>
          </p:nvSpPr>
          <p:spPr bwMode="auto">
            <a:xfrm>
              <a:off x="6519863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2" name="Oval 49"/>
            <p:cNvSpPr>
              <a:spLocks noChangeArrowheads="1"/>
            </p:cNvSpPr>
            <p:nvPr/>
          </p:nvSpPr>
          <p:spPr bwMode="auto">
            <a:xfrm>
              <a:off x="744378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3" name="Oval 50"/>
            <p:cNvSpPr>
              <a:spLocks noChangeArrowheads="1"/>
            </p:cNvSpPr>
            <p:nvPr/>
          </p:nvSpPr>
          <p:spPr bwMode="auto">
            <a:xfrm>
              <a:off x="4229100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28527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5" name="Oval 52"/>
            <p:cNvSpPr>
              <a:spLocks noChangeArrowheads="1"/>
            </p:cNvSpPr>
            <p:nvPr/>
          </p:nvSpPr>
          <p:spPr bwMode="auto">
            <a:xfrm>
              <a:off x="4583113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6" name="Oval 53"/>
            <p:cNvSpPr>
              <a:spLocks noChangeArrowheads="1"/>
            </p:cNvSpPr>
            <p:nvPr/>
          </p:nvSpPr>
          <p:spPr bwMode="auto">
            <a:xfrm>
              <a:off x="7896225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5153025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8" name="Oval 55"/>
            <p:cNvSpPr>
              <a:spLocks noChangeArrowheads="1"/>
            </p:cNvSpPr>
            <p:nvPr/>
          </p:nvSpPr>
          <p:spPr bwMode="auto">
            <a:xfrm>
              <a:off x="6519863" y="316200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auto">
            <a:xfrm>
              <a:off x="54816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0" name="Oval 57"/>
            <p:cNvSpPr>
              <a:spLocks noChangeArrowheads="1"/>
            </p:cNvSpPr>
            <p:nvPr/>
          </p:nvSpPr>
          <p:spPr bwMode="auto">
            <a:xfrm>
              <a:off x="3200400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" name="Oval 58"/>
            <p:cNvSpPr>
              <a:spLocks noChangeArrowheads="1"/>
            </p:cNvSpPr>
            <p:nvPr/>
          </p:nvSpPr>
          <p:spPr bwMode="auto">
            <a:xfrm>
              <a:off x="4924425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3200400" y="316200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3527425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" name="Oval 61"/>
            <p:cNvSpPr>
              <a:spLocks noChangeArrowheads="1"/>
            </p:cNvSpPr>
            <p:nvPr/>
          </p:nvSpPr>
          <p:spPr bwMode="auto">
            <a:xfrm>
              <a:off x="3324225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" name="Oval 62"/>
            <p:cNvSpPr>
              <a:spLocks noChangeArrowheads="1"/>
            </p:cNvSpPr>
            <p:nvPr/>
          </p:nvSpPr>
          <p:spPr bwMode="auto">
            <a:xfrm>
              <a:off x="30813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6" name="Oval 63"/>
            <p:cNvSpPr>
              <a:spLocks noChangeArrowheads="1"/>
            </p:cNvSpPr>
            <p:nvPr/>
          </p:nvSpPr>
          <p:spPr bwMode="auto">
            <a:xfrm>
              <a:off x="3876675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7" name="Oval 64"/>
            <p:cNvSpPr>
              <a:spLocks noChangeArrowheads="1"/>
            </p:cNvSpPr>
            <p:nvPr/>
          </p:nvSpPr>
          <p:spPr bwMode="auto">
            <a:xfrm>
              <a:off x="2495550" y="316200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8" name="Oval 65"/>
            <p:cNvSpPr>
              <a:spLocks noChangeArrowheads="1"/>
            </p:cNvSpPr>
            <p:nvPr/>
          </p:nvSpPr>
          <p:spPr bwMode="auto">
            <a:xfrm>
              <a:off x="4805363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9" name="Oval 66"/>
            <p:cNvSpPr>
              <a:spLocks noChangeArrowheads="1"/>
            </p:cNvSpPr>
            <p:nvPr/>
          </p:nvSpPr>
          <p:spPr bwMode="auto">
            <a:xfrm>
              <a:off x="6521450" y="297150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0" name="Oval 67"/>
            <p:cNvSpPr>
              <a:spLocks noChangeArrowheads="1"/>
            </p:cNvSpPr>
            <p:nvPr/>
          </p:nvSpPr>
          <p:spPr bwMode="auto">
            <a:xfrm>
              <a:off x="6977063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" name="Oval 68"/>
            <p:cNvSpPr>
              <a:spLocks noChangeArrowheads="1"/>
            </p:cNvSpPr>
            <p:nvPr/>
          </p:nvSpPr>
          <p:spPr bwMode="auto">
            <a:xfrm>
              <a:off x="4457700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" name="Oval 69"/>
            <p:cNvSpPr>
              <a:spLocks noChangeArrowheads="1"/>
            </p:cNvSpPr>
            <p:nvPr/>
          </p:nvSpPr>
          <p:spPr bwMode="auto">
            <a:xfrm>
              <a:off x="7443788" y="3342978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" name="Oval 70"/>
            <p:cNvSpPr>
              <a:spLocks noChangeArrowheads="1"/>
            </p:cNvSpPr>
            <p:nvPr/>
          </p:nvSpPr>
          <p:spPr bwMode="auto">
            <a:xfrm>
              <a:off x="4457700" y="316200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" name="Oval 71"/>
            <p:cNvSpPr>
              <a:spLocks noChangeArrowheads="1"/>
            </p:cNvSpPr>
            <p:nvPr/>
          </p:nvSpPr>
          <p:spPr bwMode="auto">
            <a:xfrm>
              <a:off x="3324225" y="316200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" name="Oval 72"/>
            <p:cNvSpPr>
              <a:spLocks noChangeArrowheads="1"/>
            </p:cNvSpPr>
            <p:nvPr/>
          </p:nvSpPr>
          <p:spPr bwMode="auto">
            <a:xfrm>
              <a:off x="2495550" y="297150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6" name="Oval 73"/>
            <p:cNvSpPr>
              <a:spLocks noChangeArrowheads="1"/>
            </p:cNvSpPr>
            <p:nvPr/>
          </p:nvSpPr>
          <p:spPr bwMode="auto">
            <a:xfrm>
              <a:off x="3767138" y="3523953"/>
              <a:ext cx="79375" cy="793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5347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Outra forma comum de representação gráfica de dados quantitativos é o </a:t>
            </a:r>
            <a:r>
              <a:rPr lang="pt-BR" b="1" dirty="0" smtClean="0"/>
              <a:t>Histograma</a:t>
            </a:r>
            <a:endParaRPr lang="pt-BR" dirty="0" smtClean="0"/>
          </a:p>
          <a:p>
            <a:r>
              <a:rPr lang="pt-BR" dirty="0" smtClean="0"/>
              <a:t>A variável de interesse é colocada no eixo horizontal e a frequência no eixo vertical</a:t>
            </a:r>
          </a:p>
          <a:p>
            <a:r>
              <a:rPr lang="pt-BR" dirty="0" smtClean="0"/>
              <a:t>Um retângulo é desenhado acima de cada intervalo de classe e com a altura correspondente a </a:t>
            </a:r>
            <a:r>
              <a:rPr lang="pt-BR" b="1" dirty="0" smtClean="0"/>
              <a:t>frequência, frequência relativa ou frequência percentual </a:t>
            </a:r>
            <a:r>
              <a:rPr lang="pt-BR" dirty="0" smtClean="0"/>
              <a:t>de cada intervalo</a:t>
            </a:r>
          </a:p>
          <a:p>
            <a:r>
              <a:rPr lang="pt-BR" dirty="0" smtClean="0"/>
              <a:t>Diferentemente do gráfico de barras, um histograma </a:t>
            </a:r>
            <a:r>
              <a:rPr lang="pt-BR" b="1" dirty="0" smtClean="0"/>
              <a:t>não tem a separação natural </a:t>
            </a:r>
            <a:r>
              <a:rPr lang="pt-BR" dirty="0" smtClean="0"/>
              <a:t>entre os retângulos de classes adjacentes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8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29</a:t>
            </a:fld>
            <a:endParaRPr lang="pt-BR"/>
          </a:p>
        </p:txBody>
      </p:sp>
      <p:pic>
        <p:nvPicPr>
          <p:cNvPr id="62" name="Picture 58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/>
          <p:cNvGrpSpPr/>
          <p:nvPr/>
        </p:nvGrpSpPr>
        <p:grpSpPr>
          <a:xfrm>
            <a:off x="854075" y="1356890"/>
            <a:ext cx="7179296" cy="5024438"/>
            <a:chOff x="854075" y="1356890"/>
            <a:chExt cx="7179296" cy="5024438"/>
          </a:xfrm>
        </p:grpSpPr>
        <p:sp>
          <p:nvSpPr>
            <p:cNvPr id="64" name="Rectangle 127"/>
            <p:cNvSpPr>
              <a:spLocks noChangeArrowheads="1"/>
            </p:cNvSpPr>
            <p:nvPr/>
          </p:nvSpPr>
          <p:spPr bwMode="auto">
            <a:xfrm>
              <a:off x="1062038" y="1698203"/>
              <a:ext cx="6932612" cy="468312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grpSp>
          <p:nvGrpSpPr>
            <p:cNvPr id="65" name="Group 128"/>
            <p:cNvGrpSpPr>
              <a:grpSpLocks/>
            </p:cNvGrpSpPr>
            <p:nvPr/>
          </p:nvGrpSpPr>
          <p:grpSpPr bwMode="auto">
            <a:xfrm>
              <a:off x="2549525" y="1993478"/>
              <a:ext cx="4203700" cy="3862387"/>
              <a:chOff x="1606" y="1049"/>
              <a:chExt cx="2648" cy="2433"/>
            </a:xfrm>
          </p:grpSpPr>
          <p:sp>
            <p:nvSpPr>
              <p:cNvPr id="66" name="Line 129"/>
              <p:cNvSpPr>
                <a:spLocks noChangeShapeType="1"/>
              </p:cNvSpPr>
              <p:nvPr/>
            </p:nvSpPr>
            <p:spPr bwMode="auto">
              <a:xfrm>
                <a:off x="3814" y="1052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Line 130"/>
              <p:cNvSpPr>
                <a:spLocks noChangeShapeType="1"/>
              </p:cNvSpPr>
              <p:nvPr/>
            </p:nvSpPr>
            <p:spPr bwMode="auto">
              <a:xfrm>
                <a:off x="3376" y="1056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Line 131"/>
              <p:cNvSpPr>
                <a:spLocks noChangeShapeType="1"/>
              </p:cNvSpPr>
              <p:nvPr/>
            </p:nvSpPr>
            <p:spPr bwMode="auto">
              <a:xfrm>
                <a:off x="2932" y="1056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69" name="Line 132"/>
              <p:cNvSpPr>
                <a:spLocks noChangeShapeType="1"/>
              </p:cNvSpPr>
              <p:nvPr/>
            </p:nvSpPr>
            <p:spPr bwMode="auto">
              <a:xfrm>
                <a:off x="2492" y="1056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Line 133"/>
              <p:cNvSpPr>
                <a:spLocks noChangeShapeType="1"/>
              </p:cNvSpPr>
              <p:nvPr/>
            </p:nvSpPr>
            <p:spPr bwMode="auto">
              <a:xfrm>
                <a:off x="2050" y="1052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Line 134"/>
              <p:cNvSpPr>
                <a:spLocks noChangeShapeType="1"/>
              </p:cNvSpPr>
              <p:nvPr/>
            </p:nvSpPr>
            <p:spPr bwMode="auto">
              <a:xfrm>
                <a:off x="1606" y="1049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Line 135"/>
              <p:cNvSpPr>
                <a:spLocks noChangeShapeType="1"/>
              </p:cNvSpPr>
              <p:nvPr/>
            </p:nvSpPr>
            <p:spPr bwMode="auto">
              <a:xfrm>
                <a:off x="4254" y="1058"/>
                <a:ext cx="0" cy="2424"/>
              </a:xfrm>
              <a:prstGeom prst="line">
                <a:avLst/>
              </a:prstGeom>
              <a:noFill/>
              <a:ln w="317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3" name="Group 136"/>
            <p:cNvGrpSpPr>
              <a:grpSpLocks/>
            </p:cNvGrpSpPr>
            <p:nvPr/>
          </p:nvGrpSpPr>
          <p:grpSpPr bwMode="auto">
            <a:xfrm>
              <a:off x="2052638" y="1996653"/>
              <a:ext cx="4705350" cy="3444875"/>
              <a:chOff x="1305" y="1183"/>
              <a:chExt cx="3242" cy="2170"/>
            </a:xfrm>
          </p:grpSpPr>
          <p:sp>
            <p:nvSpPr>
              <p:cNvPr id="74" name="Line 137"/>
              <p:cNvSpPr>
                <a:spLocks noChangeShapeType="1"/>
              </p:cNvSpPr>
              <p:nvPr/>
            </p:nvSpPr>
            <p:spPr bwMode="auto">
              <a:xfrm rot="5400000">
                <a:off x="2925" y="1733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Line 138"/>
              <p:cNvSpPr>
                <a:spLocks noChangeShapeType="1"/>
              </p:cNvSpPr>
              <p:nvPr/>
            </p:nvSpPr>
            <p:spPr bwMode="auto">
              <a:xfrm rot="5400000">
                <a:off x="2926" y="1205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Line 139"/>
              <p:cNvSpPr>
                <a:spLocks noChangeShapeType="1"/>
              </p:cNvSpPr>
              <p:nvPr/>
            </p:nvSpPr>
            <p:spPr bwMode="auto">
              <a:xfrm rot="5400000">
                <a:off x="2925" y="-437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Line 140"/>
              <p:cNvSpPr>
                <a:spLocks noChangeShapeType="1"/>
              </p:cNvSpPr>
              <p:nvPr/>
            </p:nvSpPr>
            <p:spPr bwMode="auto">
              <a:xfrm rot="5400000">
                <a:off x="2927" y="381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Line 141"/>
              <p:cNvSpPr>
                <a:spLocks noChangeShapeType="1"/>
              </p:cNvSpPr>
              <p:nvPr/>
            </p:nvSpPr>
            <p:spPr bwMode="auto">
              <a:xfrm rot="5400000">
                <a:off x="2927" y="657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Line 142"/>
              <p:cNvSpPr>
                <a:spLocks noChangeShapeType="1"/>
              </p:cNvSpPr>
              <p:nvPr/>
            </p:nvSpPr>
            <p:spPr bwMode="auto">
              <a:xfrm rot="5400000">
                <a:off x="2925" y="-173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0" name="Line 143"/>
              <p:cNvSpPr>
                <a:spLocks noChangeShapeType="1"/>
              </p:cNvSpPr>
              <p:nvPr/>
            </p:nvSpPr>
            <p:spPr bwMode="auto">
              <a:xfrm rot="5400000">
                <a:off x="2925" y="103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Line 144"/>
              <p:cNvSpPr>
                <a:spLocks noChangeShapeType="1"/>
              </p:cNvSpPr>
              <p:nvPr/>
            </p:nvSpPr>
            <p:spPr bwMode="auto">
              <a:xfrm rot="5400000">
                <a:off x="2927" y="945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Line 145"/>
              <p:cNvSpPr>
                <a:spLocks noChangeShapeType="1"/>
              </p:cNvSpPr>
              <p:nvPr/>
            </p:nvSpPr>
            <p:spPr bwMode="auto">
              <a:xfrm rot="5400000">
                <a:off x="2926" y="1481"/>
                <a:ext cx="0" cy="3240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oup 146"/>
            <p:cNvGrpSpPr>
              <a:grpSpLocks/>
            </p:cNvGrpSpPr>
            <p:nvPr/>
          </p:nvGrpSpPr>
          <p:grpSpPr bwMode="auto">
            <a:xfrm>
              <a:off x="1954213" y="1996653"/>
              <a:ext cx="207962" cy="3444875"/>
              <a:chOff x="1063" y="1207"/>
              <a:chExt cx="131" cy="2170"/>
            </a:xfrm>
          </p:grpSpPr>
          <p:sp>
            <p:nvSpPr>
              <p:cNvPr id="84" name="Line 147"/>
              <p:cNvSpPr>
                <a:spLocks noChangeShapeType="1"/>
              </p:cNvSpPr>
              <p:nvPr/>
            </p:nvSpPr>
            <p:spPr bwMode="auto">
              <a:xfrm>
                <a:off x="1066" y="3377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Line 148"/>
              <p:cNvSpPr>
                <a:spLocks noChangeShapeType="1"/>
              </p:cNvSpPr>
              <p:nvPr/>
            </p:nvSpPr>
            <p:spPr bwMode="auto">
              <a:xfrm>
                <a:off x="1066" y="3125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Line 149"/>
              <p:cNvSpPr>
                <a:spLocks noChangeShapeType="1"/>
              </p:cNvSpPr>
              <p:nvPr/>
            </p:nvSpPr>
            <p:spPr bwMode="auto">
              <a:xfrm>
                <a:off x="1066" y="2849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Line 150"/>
              <p:cNvSpPr>
                <a:spLocks noChangeShapeType="1"/>
              </p:cNvSpPr>
              <p:nvPr/>
            </p:nvSpPr>
            <p:spPr bwMode="auto">
              <a:xfrm>
                <a:off x="1066" y="2585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Line 151"/>
              <p:cNvSpPr>
                <a:spLocks noChangeShapeType="1"/>
              </p:cNvSpPr>
              <p:nvPr/>
            </p:nvSpPr>
            <p:spPr bwMode="auto">
              <a:xfrm>
                <a:off x="1066" y="2302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Line 152"/>
              <p:cNvSpPr>
                <a:spLocks noChangeShapeType="1"/>
              </p:cNvSpPr>
              <p:nvPr/>
            </p:nvSpPr>
            <p:spPr bwMode="auto">
              <a:xfrm>
                <a:off x="1066" y="2023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Line 153"/>
              <p:cNvSpPr>
                <a:spLocks noChangeShapeType="1"/>
              </p:cNvSpPr>
              <p:nvPr/>
            </p:nvSpPr>
            <p:spPr bwMode="auto">
              <a:xfrm>
                <a:off x="1066" y="1747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Line 154"/>
              <p:cNvSpPr>
                <a:spLocks noChangeShapeType="1"/>
              </p:cNvSpPr>
              <p:nvPr/>
            </p:nvSpPr>
            <p:spPr bwMode="auto">
              <a:xfrm>
                <a:off x="1063" y="1471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Line 155"/>
              <p:cNvSpPr>
                <a:spLocks noChangeShapeType="1"/>
              </p:cNvSpPr>
              <p:nvPr/>
            </p:nvSpPr>
            <p:spPr bwMode="auto">
              <a:xfrm>
                <a:off x="1066" y="1207"/>
                <a:ext cx="12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3" name="Group 156"/>
            <p:cNvGrpSpPr>
              <a:grpSpLocks/>
            </p:cNvGrpSpPr>
            <p:nvPr/>
          </p:nvGrpSpPr>
          <p:grpSpPr bwMode="auto">
            <a:xfrm>
              <a:off x="1539877" y="1790278"/>
              <a:ext cx="447676" cy="3848100"/>
              <a:chOff x="982" y="1053"/>
              <a:chExt cx="282" cy="2424"/>
            </a:xfrm>
          </p:grpSpPr>
          <p:sp>
            <p:nvSpPr>
              <p:cNvPr id="94" name="Rectangle 157"/>
              <p:cNvSpPr>
                <a:spLocks noChangeArrowheads="1"/>
              </p:cNvSpPr>
              <p:nvPr/>
            </p:nvSpPr>
            <p:spPr bwMode="auto">
              <a:xfrm>
                <a:off x="1075" y="3246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2</a:t>
                </a:r>
              </a:p>
            </p:txBody>
          </p:sp>
          <p:sp>
            <p:nvSpPr>
              <p:cNvPr id="95" name="Rectangle 158"/>
              <p:cNvSpPr>
                <a:spLocks noChangeArrowheads="1"/>
              </p:cNvSpPr>
              <p:nvPr/>
            </p:nvSpPr>
            <p:spPr bwMode="auto">
              <a:xfrm>
                <a:off x="1075" y="2993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4</a:t>
                </a:r>
              </a:p>
            </p:txBody>
          </p:sp>
          <p:sp>
            <p:nvSpPr>
              <p:cNvPr id="96" name="Rectangle 159"/>
              <p:cNvSpPr>
                <a:spLocks noChangeArrowheads="1"/>
              </p:cNvSpPr>
              <p:nvPr/>
            </p:nvSpPr>
            <p:spPr bwMode="auto">
              <a:xfrm>
                <a:off x="1075" y="2717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6</a:t>
                </a:r>
              </a:p>
            </p:txBody>
          </p:sp>
          <p:sp>
            <p:nvSpPr>
              <p:cNvPr id="97" name="Rectangle 160"/>
              <p:cNvSpPr>
                <a:spLocks noChangeArrowheads="1"/>
              </p:cNvSpPr>
              <p:nvPr/>
            </p:nvSpPr>
            <p:spPr bwMode="auto">
              <a:xfrm>
                <a:off x="1075" y="2442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8</a:t>
                </a:r>
              </a:p>
            </p:txBody>
          </p:sp>
          <p:sp>
            <p:nvSpPr>
              <p:cNvPr id="98" name="Rectangle 161"/>
              <p:cNvSpPr>
                <a:spLocks noChangeArrowheads="1"/>
              </p:cNvSpPr>
              <p:nvPr/>
            </p:nvSpPr>
            <p:spPr bwMode="auto">
              <a:xfrm>
                <a:off x="982" y="2166"/>
                <a:ext cx="263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10</a:t>
                </a:r>
              </a:p>
            </p:txBody>
          </p:sp>
          <p:sp>
            <p:nvSpPr>
              <p:cNvPr id="99" name="Rectangle 162"/>
              <p:cNvSpPr>
                <a:spLocks noChangeArrowheads="1"/>
              </p:cNvSpPr>
              <p:nvPr/>
            </p:nvSpPr>
            <p:spPr bwMode="auto">
              <a:xfrm>
                <a:off x="982" y="1880"/>
                <a:ext cx="263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12</a:t>
                </a:r>
              </a:p>
            </p:txBody>
          </p:sp>
          <p:sp>
            <p:nvSpPr>
              <p:cNvPr id="100" name="Rectangle 163"/>
              <p:cNvSpPr>
                <a:spLocks noChangeArrowheads="1"/>
              </p:cNvSpPr>
              <p:nvPr/>
            </p:nvSpPr>
            <p:spPr bwMode="auto">
              <a:xfrm>
                <a:off x="982" y="1604"/>
                <a:ext cx="263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14</a:t>
                </a:r>
              </a:p>
            </p:txBody>
          </p:sp>
          <p:sp>
            <p:nvSpPr>
              <p:cNvPr id="101" name="Rectangle 164"/>
              <p:cNvSpPr>
                <a:spLocks noChangeArrowheads="1"/>
              </p:cNvSpPr>
              <p:nvPr/>
            </p:nvSpPr>
            <p:spPr bwMode="auto">
              <a:xfrm>
                <a:off x="982" y="1329"/>
                <a:ext cx="263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16</a:t>
                </a:r>
              </a:p>
            </p:txBody>
          </p:sp>
          <p:sp>
            <p:nvSpPr>
              <p:cNvPr id="102" name="Rectangle 165"/>
              <p:cNvSpPr>
                <a:spLocks noChangeArrowheads="1"/>
              </p:cNvSpPr>
              <p:nvPr/>
            </p:nvSpPr>
            <p:spPr bwMode="auto">
              <a:xfrm>
                <a:off x="993" y="1053"/>
                <a:ext cx="263" cy="23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1800">
                    <a:solidFill>
                      <a:schemeClr val="bg1"/>
                    </a:solidFill>
                    <a:effectLst/>
                  </a:rPr>
                  <a:t>18</a:t>
                </a:r>
              </a:p>
            </p:txBody>
          </p:sp>
        </p:grpSp>
        <p:sp>
          <p:nvSpPr>
            <p:cNvPr id="103" name="Rectangle 166"/>
            <p:cNvSpPr>
              <a:spLocks noChangeArrowheads="1"/>
            </p:cNvSpPr>
            <p:nvPr/>
          </p:nvSpPr>
          <p:spPr bwMode="auto">
            <a:xfrm>
              <a:off x="6905625" y="5530428"/>
              <a:ext cx="1127746" cy="705321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effectLst/>
                </a:rPr>
                <a:t>  </a:t>
              </a:r>
              <a:r>
                <a:rPr lang="en-US" sz="2000" b="1" dirty="0" err="1">
                  <a:solidFill>
                    <a:schemeClr val="bg1"/>
                  </a:solidFill>
                </a:rPr>
                <a:t>Custo</a:t>
              </a:r>
              <a:endParaRPr lang="en-US" sz="2000" b="1" dirty="0">
                <a:solidFill>
                  <a:schemeClr val="bg1"/>
                </a:solidFill>
              </a:endParaRPr>
            </a:p>
            <a:p>
              <a:r>
                <a:rPr lang="en-US" sz="2000" b="1" dirty="0" err="1">
                  <a:solidFill>
                    <a:schemeClr val="bg1"/>
                  </a:solidFill>
                </a:rPr>
                <a:t>Peças</a:t>
              </a:r>
              <a:r>
                <a:rPr lang="en-US" sz="2000" b="1" dirty="0">
                  <a:solidFill>
                    <a:schemeClr val="bg1"/>
                  </a:solidFill>
                </a:rPr>
                <a:t> ($)</a:t>
              </a:r>
            </a:p>
          </p:txBody>
        </p:sp>
        <p:sp>
          <p:nvSpPr>
            <p:cNvPr id="104" name="Line 167"/>
            <p:cNvSpPr>
              <a:spLocks noChangeShapeType="1"/>
            </p:cNvSpPr>
            <p:nvPr/>
          </p:nvSpPr>
          <p:spPr bwMode="auto">
            <a:xfrm flipV="1">
              <a:off x="2058988" y="1993478"/>
              <a:ext cx="0" cy="388302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5" name="Rectangle 168"/>
            <p:cNvSpPr>
              <a:spLocks noChangeArrowheads="1"/>
            </p:cNvSpPr>
            <p:nvPr/>
          </p:nvSpPr>
          <p:spPr bwMode="auto">
            <a:xfrm>
              <a:off x="2554288" y="5452640"/>
              <a:ext cx="701675" cy="4254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6" name="Rectangle 169"/>
            <p:cNvSpPr>
              <a:spLocks noChangeArrowheads="1"/>
            </p:cNvSpPr>
            <p:nvPr/>
          </p:nvSpPr>
          <p:spPr bwMode="auto">
            <a:xfrm>
              <a:off x="3254375" y="3082503"/>
              <a:ext cx="703263" cy="279558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7" name="Rectangle 170"/>
            <p:cNvSpPr>
              <a:spLocks noChangeArrowheads="1"/>
            </p:cNvSpPr>
            <p:nvPr/>
          </p:nvSpPr>
          <p:spPr bwMode="auto">
            <a:xfrm>
              <a:off x="3957638" y="2414165"/>
              <a:ext cx="701675" cy="347186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8" name="Rectangle 171"/>
            <p:cNvSpPr>
              <a:spLocks noChangeArrowheads="1"/>
            </p:cNvSpPr>
            <p:nvPr/>
          </p:nvSpPr>
          <p:spPr bwMode="auto">
            <a:xfrm>
              <a:off x="4659313" y="4422353"/>
              <a:ext cx="703262" cy="146367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9" name="Rectangle 172"/>
            <p:cNvSpPr>
              <a:spLocks noChangeArrowheads="1"/>
            </p:cNvSpPr>
            <p:nvPr/>
          </p:nvSpPr>
          <p:spPr bwMode="auto">
            <a:xfrm>
              <a:off x="5356225" y="4422353"/>
              <a:ext cx="703263" cy="146367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0" name="Rectangle 173"/>
            <p:cNvSpPr>
              <a:spLocks noChangeArrowheads="1"/>
            </p:cNvSpPr>
            <p:nvPr/>
          </p:nvSpPr>
          <p:spPr bwMode="auto">
            <a:xfrm rot="16200000">
              <a:off x="641767" y="3567150"/>
              <a:ext cx="1358065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 err="1">
                  <a:solidFill>
                    <a:schemeClr val="bg1"/>
                  </a:solidFill>
                </a:rPr>
                <a:t>Frequência</a:t>
              </a:r>
              <a:endParaRPr lang="en-US" sz="2000" b="1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1" name="Rectangle 174"/>
            <p:cNvSpPr>
              <a:spLocks noChangeArrowheads="1"/>
            </p:cNvSpPr>
            <p:nvPr/>
          </p:nvSpPr>
          <p:spPr bwMode="auto">
            <a:xfrm>
              <a:off x="6059488" y="4839865"/>
              <a:ext cx="693737" cy="104616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12" name="Rectangle 175"/>
            <p:cNvSpPr>
              <a:spLocks noChangeArrowheads="1"/>
            </p:cNvSpPr>
            <p:nvPr/>
          </p:nvSpPr>
          <p:spPr bwMode="auto">
            <a:xfrm>
              <a:off x="2516188" y="5917778"/>
              <a:ext cx="4499631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effectLst/>
                </a:rPr>
                <a:t>50-59  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  60-69   70-79   </a:t>
              </a:r>
              <a:r>
                <a:rPr lang="en-US" sz="1200" dirty="0" smtClean="0">
                  <a:solidFill>
                    <a:schemeClr val="bg1"/>
                  </a:solidFill>
                  <a:effectLst/>
                </a:rPr>
                <a:t> </a:t>
              </a:r>
              <a:r>
                <a:rPr lang="en-US" sz="800" dirty="0" smtClean="0">
                  <a:solidFill>
                    <a:schemeClr val="bg1"/>
                  </a:solidFill>
                  <a:effectLst/>
                </a:rPr>
                <a:t> </a:t>
              </a:r>
              <a:r>
                <a:rPr lang="en-US" sz="1800" dirty="0">
                  <a:solidFill>
                    <a:schemeClr val="bg1"/>
                  </a:solidFill>
                  <a:effectLst/>
                </a:rPr>
                <a:t>80-89  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 90-99 100-110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3" name="AutoShape 176"/>
            <p:cNvSpPr>
              <a:spLocks noChangeArrowheads="1"/>
            </p:cNvSpPr>
            <p:nvPr/>
          </p:nvSpPr>
          <p:spPr bwMode="auto">
            <a:xfrm rot="5400000">
              <a:off x="809625" y="392229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grpSp>
          <p:nvGrpSpPr>
            <p:cNvPr id="114" name="Group 177"/>
            <p:cNvGrpSpPr>
              <a:grpSpLocks/>
            </p:cNvGrpSpPr>
            <p:nvPr/>
          </p:nvGrpSpPr>
          <p:grpSpPr bwMode="auto">
            <a:xfrm>
              <a:off x="2047875" y="5751090"/>
              <a:ext cx="4830763" cy="285750"/>
              <a:chOff x="1122" y="3548"/>
              <a:chExt cx="3435" cy="180"/>
            </a:xfrm>
          </p:grpSpPr>
          <p:sp>
            <p:nvSpPr>
              <p:cNvPr id="115" name="Line 178"/>
              <p:cNvSpPr>
                <a:spLocks noChangeShapeType="1"/>
              </p:cNvSpPr>
              <p:nvPr/>
            </p:nvSpPr>
            <p:spPr bwMode="auto">
              <a:xfrm>
                <a:off x="1273" y="3629"/>
                <a:ext cx="3284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6" name="Line 179"/>
              <p:cNvSpPr>
                <a:spLocks noChangeShapeType="1"/>
              </p:cNvSpPr>
              <p:nvPr/>
            </p:nvSpPr>
            <p:spPr bwMode="auto">
              <a:xfrm flipV="1">
                <a:off x="1179" y="3548"/>
                <a:ext cx="49" cy="89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Line 180"/>
              <p:cNvSpPr>
                <a:spLocks noChangeShapeType="1"/>
              </p:cNvSpPr>
              <p:nvPr/>
            </p:nvSpPr>
            <p:spPr bwMode="auto">
              <a:xfrm>
                <a:off x="1228" y="3553"/>
                <a:ext cx="0" cy="175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8" name="Line 181"/>
              <p:cNvSpPr>
                <a:spLocks noChangeShapeType="1"/>
              </p:cNvSpPr>
              <p:nvPr/>
            </p:nvSpPr>
            <p:spPr bwMode="auto">
              <a:xfrm flipV="1">
                <a:off x="1226" y="3625"/>
                <a:ext cx="51" cy="9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19" name="Line 182"/>
              <p:cNvSpPr>
                <a:spLocks noChangeShapeType="1"/>
              </p:cNvSpPr>
              <p:nvPr/>
            </p:nvSpPr>
            <p:spPr bwMode="auto">
              <a:xfrm>
                <a:off x="1122" y="3636"/>
                <a:ext cx="6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0" name="Rectangle 183"/>
            <p:cNvSpPr>
              <a:spLocks noChangeArrowheads="1"/>
            </p:cNvSpPr>
            <p:nvPr/>
          </p:nvSpPr>
          <p:spPr bwMode="auto">
            <a:xfrm>
              <a:off x="2838450" y="1356890"/>
              <a:ext cx="3505200" cy="4762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Custo</a:t>
              </a:r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das </a:t>
              </a:r>
              <a:r>
                <a:rPr lang="en-US" sz="2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Peças</a:t>
              </a:r>
              <a:endPara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4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Estatística Descritiva: Métodos Tabulares e Métodos Gráficos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Capítulo 2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Simétrico</a:t>
            </a:r>
          </a:p>
          <a:p>
            <a:pPr lvl="1"/>
            <a:r>
              <a:rPr lang="pt-BR" sz="2800" dirty="0" smtClean="0"/>
              <a:t>A cauda esquerda espelha a cauda direita</a:t>
            </a:r>
          </a:p>
          <a:p>
            <a:pPr lvl="1"/>
            <a:r>
              <a:rPr lang="pt-BR" sz="2800" dirty="0" smtClean="0"/>
              <a:t>Exemplo: altura e peso das pessoas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30</a:t>
            </a:fld>
            <a:endParaRPr lang="pt-BR"/>
          </a:p>
        </p:txBody>
      </p:sp>
      <p:grpSp>
        <p:nvGrpSpPr>
          <p:cNvPr id="54" name="Grupo 53"/>
          <p:cNvGrpSpPr/>
          <p:nvPr/>
        </p:nvGrpSpPr>
        <p:grpSpPr>
          <a:xfrm>
            <a:off x="1516063" y="3451497"/>
            <a:ext cx="6005512" cy="3217863"/>
            <a:chOff x="1516063" y="3451497"/>
            <a:chExt cx="6005512" cy="3217863"/>
          </a:xfrm>
        </p:grpSpPr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1762125" y="3451497"/>
              <a:ext cx="5759450" cy="3217863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grpSp>
          <p:nvGrpSpPr>
            <p:cNvPr id="56" name="Group 65"/>
            <p:cNvGrpSpPr>
              <a:grpSpLocks/>
            </p:cNvGrpSpPr>
            <p:nvPr/>
          </p:nvGrpSpPr>
          <p:grpSpPr bwMode="auto">
            <a:xfrm>
              <a:off x="2682875" y="3732485"/>
              <a:ext cx="185738" cy="2317750"/>
              <a:chOff x="1681" y="1895"/>
              <a:chExt cx="117" cy="1460"/>
            </a:xfrm>
          </p:grpSpPr>
          <p:sp>
            <p:nvSpPr>
              <p:cNvPr id="97" name="Line 25"/>
              <p:cNvSpPr>
                <a:spLocks noChangeShapeType="1"/>
              </p:cNvSpPr>
              <p:nvPr/>
            </p:nvSpPr>
            <p:spPr bwMode="auto">
              <a:xfrm>
                <a:off x="1681" y="335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Line 26"/>
              <p:cNvSpPr>
                <a:spLocks noChangeShapeType="1"/>
              </p:cNvSpPr>
              <p:nvPr/>
            </p:nvSpPr>
            <p:spPr bwMode="auto">
              <a:xfrm>
                <a:off x="1681" y="312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Line 27"/>
              <p:cNvSpPr>
                <a:spLocks noChangeShapeType="1"/>
              </p:cNvSpPr>
              <p:nvPr/>
            </p:nvSpPr>
            <p:spPr bwMode="auto">
              <a:xfrm>
                <a:off x="1681" y="288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Line 28"/>
              <p:cNvSpPr>
                <a:spLocks noChangeShapeType="1"/>
              </p:cNvSpPr>
              <p:nvPr/>
            </p:nvSpPr>
            <p:spPr bwMode="auto">
              <a:xfrm>
                <a:off x="1681" y="2646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Line 29"/>
              <p:cNvSpPr>
                <a:spLocks noChangeShapeType="1"/>
              </p:cNvSpPr>
              <p:nvPr/>
            </p:nvSpPr>
            <p:spPr bwMode="auto">
              <a:xfrm>
                <a:off x="1681" y="239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Line 30"/>
              <p:cNvSpPr>
                <a:spLocks noChangeShapeType="1"/>
              </p:cNvSpPr>
              <p:nvPr/>
            </p:nvSpPr>
            <p:spPr bwMode="auto">
              <a:xfrm>
                <a:off x="1681" y="214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Line 31"/>
              <p:cNvSpPr>
                <a:spLocks noChangeShapeType="1"/>
              </p:cNvSpPr>
              <p:nvPr/>
            </p:nvSpPr>
            <p:spPr bwMode="auto">
              <a:xfrm>
                <a:off x="1681" y="189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7" name="Line 45"/>
            <p:cNvSpPr>
              <a:spLocks noChangeShapeType="1"/>
            </p:cNvSpPr>
            <p:nvPr/>
          </p:nvSpPr>
          <p:spPr bwMode="auto">
            <a:xfrm flipV="1">
              <a:off x="2773363" y="3738835"/>
              <a:ext cx="0" cy="27003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2768600" y="6054997"/>
              <a:ext cx="641350" cy="38576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032250" y="4924697"/>
              <a:ext cx="641350" cy="151606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0" name="Rectangle 48"/>
            <p:cNvSpPr>
              <a:spLocks noChangeArrowheads="1"/>
            </p:cNvSpPr>
            <p:nvPr/>
          </p:nvSpPr>
          <p:spPr bwMode="auto">
            <a:xfrm>
              <a:off x="4673600" y="4275410"/>
              <a:ext cx="641350" cy="217170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1" name="Rectangle 49"/>
            <p:cNvSpPr>
              <a:spLocks noChangeArrowheads="1"/>
            </p:cNvSpPr>
            <p:nvPr/>
          </p:nvSpPr>
          <p:spPr bwMode="auto">
            <a:xfrm>
              <a:off x="5314950" y="4929460"/>
              <a:ext cx="642938" cy="15176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2" name="Rectangle 50"/>
            <p:cNvSpPr>
              <a:spLocks noChangeArrowheads="1"/>
            </p:cNvSpPr>
            <p:nvPr/>
          </p:nvSpPr>
          <p:spPr bwMode="auto">
            <a:xfrm>
              <a:off x="5956300" y="5626372"/>
              <a:ext cx="642938" cy="81597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3" name="Rectangle 51"/>
            <p:cNvSpPr>
              <a:spLocks noChangeArrowheads="1"/>
            </p:cNvSpPr>
            <p:nvPr/>
          </p:nvSpPr>
          <p:spPr bwMode="auto">
            <a:xfrm rot="16200000">
              <a:off x="828336" y="4914838"/>
              <a:ext cx="2268251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 err="1">
                  <a:solidFill>
                    <a:schemeClr val="bg1"/>
                  </a:solidFill>
                </a:rPr>
                <a:t>Frequência</a:t>
              </a:r>
              <a:r>
                <a:rPr lang="en-US" sz="2000" b="1" dirty="0">
                  <a:solidFill>
                    <a:schemeClr val="bg1"/>
                  </a:solidFill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</a:rPr>
                <a:t>Relativa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3405188" y="5615260"/>
              <a:ext cx="633412" cy="8318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8" name="AutoShape 54"/>
            <p:cNvSpPr>
              <a:spLocks noChangeArrowheads="1"/>
            </p:cNvSpPr>
            <p:nvPr/>
          </p:nvSpPr>
          <p:spPr bwMode="auto">
            <a:xfrm rot="5400000">
              <a:off x="1477963" y="4916760"/>
              <a:ext cx="219075" cy="1428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9" name="Line 56"/>
            <p:cNvSpPr>
              <a:spLocks noChangeShapeType="1"/>
            </p:cNvSpPr>
            <p:nvPr/>
          </p:nvSpPr>
          <p:spPr bwMode="auto">
            <a:xfrm>
              <a:off x="2684463" y="6442347"/>
              <a:ext cx="45529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6599238" y="6051822"/>
              <a:ext cx="641350" cy="39370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2123728" y="5897985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0,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2123728" y="5535861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0,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10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2123728" y="5138485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0,15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5" name="Rectangle 29"/>
            <p:cNvSpPr>
              <a:spLocks noChangeArrowheads="1"/>
            </p:cNvSpPr>
            <p:nvPr/>
          </p:nvSpPr>
          <p:spPr bwMode="auto">
            <a:xfrm>
              <a:off x="2123728" y="4744314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0,20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8" name="Rectangle 30"/>
            <p:cNvSpPr>
              <a:spLocks noChangeArrowheads="1"/>
            </p:cNvSpPr>
            <p:nvPr/>
          </p:nvSpPr>
          <p:spPr bwMode="auto">
            <a:xfrm>
              <a:off x="2131665" y="4348541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0,25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4" name="Rectangle 31"/>
            <p:cNvSpPr>
              <a:spLocks noChangeArrowheads="1"/>
            </p:cNvSpPr>
            <p:nvPr/>
          </p:nvSpPr>
          <p:spPr bwMode="auto">
            <a:xfrm>
              <a:off x="2131665" y="3938346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0,30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5" name="Rectangle 32"/>
            <p:cNvSpPr>
              <a:spLocks noChangeArrowheads="1"/>
            </p:cNvSpPr>
            <p:nvPr/>
          </p:nvSpPr>
          <p:spPr bwMode="auto">
            <a:xfrm>
              <a:off x="2131665" y="3542573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0,35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6" name="Rectangle 33"/>
            <p:cNvSpPr>
              <a:spLocks noChangeArrowheads="1"/>
            </p:cNvSpPr>
            <p:nvPr/>
          </p:nvSpPr>
          <p:spPr bwMode="auto">
            <a:xfrm>
              <a:off x="2412652" y="6268121"/>
              <a:ext cx="311149" cy="36693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effectLst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2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Moderadamente inclinado para a esquerda</a:t>
            </a:r>
          </a:p>
          <a:p>
            <a:pPr lvl="1"/>
            <a:r>
              <a:rPr lang="pt-BR" sz="2800" dirty="0" smtClean="0"/>
              <a:t>Sua cauda se estende bem a esquerda</a:t>
            </a:r>
          </a:p>
          <a:p>
            <a:pPr lvl="1"/>
            <a:r>
              <a:rPr lang="pt-BR" sz="2800" dirty="0" smtClean="0"/>
              <a:t>Exemplo: pontuação de exames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31</a:t>
            </a:fld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1516063" y="3451497"/>
            <a:ext cx="6005512" cy="3217863"/>
            <a:chOff x="1516063" y="3451497"/>
            <a:chExt cx="6005512" cy="3217863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1762125" y="3451497"/>
              <a:ext cx="5759450" cy="3217863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grpSp>
          <p:nvGrpSpPr>
            <p:cNvPr id="36" name="Group 65"/>
            <p:cNvGrpSpPr>
              <a:grpSpLocks/>
            </p:cNvGrpSpPr>
            <p:nvPr/>
          </p:nvGrpSpPr>
          <p:grpSpPr bwMode="auto">
            <a:xfrm>
              <a:off x="2682875" y="3732485"/>
              <a:ext cx="185738" cy="2317750"/>
              <a:chOff x="1681" y="1895"/>
              <a:chExt cx="117" cy="1460"/>
            </a:xfrm>
          </p:grpSpPr>
          <p:sp>
            <p:nvSpPr>
              <p:cNvPr id="37" name="Line 25"/>
              <p:cNvSpPr>
                <a:spLocks noChangeShapeType="1"/>
              </p:cNvSpPr>
              <p:nvPr/>
            </p:nvSpPr>
            <p:spPr bwMode="auto">
              <a:xfrm>
                <a:off x="1681" y="335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Line 26"/>
              <p:cNvSpPr>
                <a:spLocks noChangeShapeType="1"/>
              </p:cNvSpPr>
              <p:nvPr/>
            </p:nvSpPr>
            <p:spPr bwMode="auto">
              <a:xfrm>
                <a:off x="1681" y="312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Line 27"/>
              <p:cNvSpPr>
                <a:spLocks noChangeShapeType="1"/>
              </p:cNvSpPr>
              <p:nvPr/>
            </p:nvSpPr>
            <p:spPr bwMode="auto">
              <a:xfrm>
                <a:off x="1681" y="288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>
                <a:off x="1681" y="2646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Line 29"/>
              <p:cNvSpPr>
                <a:spLocks noChangeShapeType="1"/>
              </p:cNvSpPr>
              <p:nvPr/>
            </p:nvSpPr>
            <p:spPr bwMode="auto">
              <a:xfrm>
                <a:off x="1681" y="239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Line 30"/>
              <p:cNvSpPr>
                <a:spLocks noChangeShapeType="1"/>
              </p:cNvSpPr>
              <p:nvPr/>
            </p:nvSpPr>
            <p:spPr bwMode="auto">
              <a:xfrm>
                <a:off x="1681" y="214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Line 31"/>
              <p:cNvSpPr>
                <a:spLocks noChangeShapeType="1"/>
              </p:cNvSpPr>
              <p:nvPr/>
            </p:nvSpPr>
            <p:spPr bwMode="auto">
              <a:xfrm>
                <a:off x="1681" y="189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V="1">
              <a:off x="2773363" y="3738835"/>
              <a:ext cx="0" cy="27003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 rot="16200000">
              <a:off x="828336" y="4914838"/>
              <a:ext cx="2268251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 err="1">
                  <a:solidFill>
                    <a:schemeClr val="bg1"/>
                  </a:solidFill>
                </a:rPr>
                <a:t>Frequência</a:t>
              </a:r>
              <a:r>
                <a:rPr lang="en-US" sz="2000" b="1" dirty="0">
                  <a:solidFill>
                    <a:schemeClr val="bg1"/>
                  </a:solidFill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</a:rPr>
                <a:t>Relativa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AutoShape 54"/>
            <p:cNvSpPr>
              <a:spLocks noChangeArrowheads="1"/>
            </p:cNvSpPr>
            <p:nvPr/>
          </p:nvSpPr>
          <p:spPr bwMode="auto">
            <a:xfrm rot="5400000">
              <a:off x="1477963" y="4916760"/>
              <a:ext cx="219075" cy="1428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2123728" y="5897985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0,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5" name="Rectangle 27"/>
            <p:cNvSpPr>
              <a:spLocks noChangeArrowheads="1"/>
            </p:cNvSpPr>
            <p:nvPr/>
          </p:nvSpPr>
          <p:spPr bwMode="auto">
            <a:xfrm>
              <a:off x="2123728" y="5535861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0,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10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6" name="Rectangle 28"/>
            <p:cNvSpPr>
              <a:spLocks noChangeArrowheads="1"/>
            </p:cNvSpPr>
            <p:nvPr/>
          </p:nvSpPr>
          <p:spPr bwMode="auto">
            <a:xfrm>
              <a:off x="2123728" y="5138485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0,15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7" name="Rectangle 29"/>
            <p:cNvSpPr>
              <a:spLocks noChangeArrowheads="1"/>
            </p:cNvSpPr>
            <p:nvPr/>
          </p:nvSpPr>
          <p:spPr bwMode="auto">
            <a:xfrm>
              <a:off x="2123728" y="4744314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0,20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8" name="Rectangle 30"/>
            <p:cNvSpPr>
              <a:spLocks noChangeArrowheads="1"/>
            </p:cNvSpPr>
            <p:nvPr/>
          </p:nvSpPr>
          <p:spPr bwMode="auto">
            <a:xfrm>
              <a:off x="2131665" y="4348541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0,25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69" name="Rectangle 31"/>
            <p:cNvSpPr>
              <a:spLocks noChangeArrowheads="1"/>
            </p:cNvSpPr>
            <p:nvPr/>
          </p:nvSpPr>
          <p:spPr bwMode="auto">
            <a:xfrm>
              <a:off x="2131665" y="3938346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0,30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auto">
            <a:xfrm>
              <a:off x="2131665" y="3542573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0,35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auto">
            <a:xfrm>
              <a:off x="2412652" y="6268121"/>
              <a:ext cx="311149" cy="36693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effectLst/>
                </a:rPr>
                <a:t>0</a:t>
              </a:r>
            </a:p>
          </p:txBody>
        </p:sp>
        <p:sp>
          <p:nvSpPr>
            <p:cNvPr id="54" name="Rectangle 16"/>
            <p:cNvSpPr>
              <a:spLocks noChangeArrowheads="1"/>
            </p:cNvSpPr>
            <p:nvPr/>
          </p:nvSpPr>
          <p:spPr bwMode="auto">
            <a:xfrm>
              <a:off x="2781300" y="6212036"/>
              <a:ext cx="641350" cy="23336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4044950" y="5399236"/>
              <a:ext cx="641350" cy="104616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6" name="Rectangle 18"/>
            <p:cNvSpPr>
              <a:spLocks noChangeArrowheads="1"/>
            </p:cNvSpPr>
            <p:nvPr/>
          </p:nvSpPr>
          <p:spPr bwMode="auto">
            <a:xfrm>
              <a:off x="4686300" y="5003949"/>
              <a:ext cx="641350" cy="144780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7" name="Rectangle 19"/>
            <p:cNvSpPr>
              <a:spLocks noChangeArrowheads="1"/>
            </p:cNvSpPr>
            <p:nvPr/>
          </p:nvSpPr>
          <p:spPr bwMode="auto">
            <a:xfrm>
              <a:off x="5327650" y="4426099"/>
              <a:ext cx="642938" cy="20256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8" name="Rectangle 20"/>
            <p:cNvSpPr>
              <a:spLocks noChangeArrowheads="1"/>
            </p:cNvSpPr>
            <p:nvPr/>
          </p:nvSpPr>
          <p:spPr bwMode="auto">
            <a:xfrm>
              <a:off x="5969000" y="5065861"/>
              <a:ext cx="642938" cy="138747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9" name="Rectangle 22"/>
            <p:cNvSpPr>
              <a:spLocks noChangeArrowheads="1"/>
            </p:cNvSpPr>
            <p:nvPr/>
          </p:nvSpPr>
          <p:spPr bwMode="auto">
            <a:xfrm>
              <a:off x="3417888" y="5835799"/>
              <a:ext cx="633412" cy="6159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altLang="pt-BR"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endParaRPr>
            </a:p>
          </p:txBody>
        </p:sp>
        <p:sp>
          <p:nvSpPr>
            <p:cNvPr id="60" name="Rectangle 34"/>
            <p:cNvSpPr>
              <a:spLocks noChangeArrowheads="1"/>
            </p:cNvSpPr>
            <p:nvPr/>
          </p:nvSpPr>
          <p:spPr bwMode="auto">
            <a:xfrm>
              <a:off x="6611938" y="5554811"/>
              <a:ext cx="641350" cy="88900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3" name="Line 56"/>
            <p:cNvSpPr>
              <a:spLocks noChangeShapeType="1"/>
            </p:cNvSpPr>
            <p:nvPr/>
          </p:nvSpPr>
          <p:spPr bwMode="auto">
            <a:xfrm>
              <a:off x="2684463" y="6442347"/>
              <a:ext cx="45529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57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Moderadamente inclinado para a direita</a:t>
            </a:r>
          </a:p>
          <a:p>
            <a:pPr lvl="1"/>
            <a:r>
              <a:rPr lang="pt-BR" sz="2800" dirty="0" smtClean="0"/>
              <a:t>Sua cauda se estende bem </a:t>
            </a:r>
            <a:r>
              <a:rPr lang="pt-BR" sz="2800" dirty="0"/>
              <a:t>à</a:t>
            </a:r>
            <a:r>
              <a:rPr lang="pt-BR" sz="2800" dirty="0" smtClean="0"/>
              <a:t> direita</a:t>
            </a:r>
          </a:p>
          <a:p>
            <a:pPr lvl="1"/>
            <a:r>
              <a:rPr lang="pt-BR" sz="2800" dirty="0" smtClean="0"/>
              <a:t>Exemplo: preço de casas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32</a:t>
            </a:fld>
            <a:endParaRPr lang="pt-BR"/>
          </a:p>
        </p:txBody>
      </p:sp>
      <p:grpSp>
        <p:nvGrpSpPr>
          <p:cNvPr id="5" name="Grupo 4"/>
          <p:cNvGrpSpPr/>
          <p:nvPr/>
        </p:nvGrpSpPr>
        <p:grpSpPr>
          <a:xfrm>
            <a:off x="1516063" y="3451497"/>
            <a:ext cx="6005512" cy="3217863"/>
            <a:chOff x="1516063" y="3451497"/>
            <a:chExt cx="6005512" cy="3217863"/>
          </a:xfrm>
        </p:grpSpPr>
        <p:sp>
          <p:nvSpPr>
            <p:cNvPr id="48" name="Rectangle 5"/>
            <p:cNvSpPr>
              <a:spLocks noChangeArrowheads="1"/>
            </p:cNvSpPr>
            <p:nvPr/>
          </p:nvSpPr>
          <p:spPr bwMode="auto">
            <a:xfrm>
              <a:off x="1762125" y="3451497"/>
              <a:ext cx="5759450" cy="3217863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grpSp>
          <p:nvGrpSpPr>
            <p:cNvPr id="49" name="Group 65"/>
            <p:cNvGrpSpPr>
              <a:grpSpLocks/>
            </p:cNvGrpSpPr>
            <p:nvPr/>
          </p:nvGrpSpPr>
          <p:grpSpPr bwMode="auto">
            <a:xfrm>
              <a:off x="2682875" y="3732485"/>
              <a:ext cx="185738" cy="2317750"/>
              <a:chOff x="1681" y="1895"/>
              <a:chExt cx="117" cy="1460"/>
            </a:xfrm>
          </p:grpSpPr>
          <p:sp>
            <p:nvSpPr>
              <p:cNvPr id="98" name="Line 25"/>
              <p:cNvSpPr>
                <a:spLocks noChangeShapeType="1"/>
              </p:cNvSpPr>
              <p:nvPr/>
            </p:nvSpPr>
            <p:spPr bwMode="auto">
              <a:xfrm>
                <a:off x="1681" y="335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Line 26"/>
              <p:cNvSpPr>
                <a:spLocks noChangeShapeType="1"/>
              </p:cNvSpPr>
              <p:nvPr/>
            </p:nvSpPr>
            <p:spPr bwMode="auto">
              <a:xfrm>
                <a:off x="1681" y="312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Line 27"/>
              <p:cNvSpPr>
                <a:spLocks noChangeShapeType="1"/>
              </p:cNvSpPr>
              <p:nvPr/>
            </p:nvSpPr>
            <p:spPr bwMode="auto">
              <a:xfrm>
                <a:off x="1681" y="288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Line 28"/>
              <p:cNvSpPr>
                <a:spLocks noChangeShapeType="1"/>
              </p:cNvSpPr>
              <p:nvPr/>
            </p:nvSpPr>
            <p:spPr bwMode="auto">
              <a:xfrm>
                <a:off x="1681" y="2646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Line 29"/>
              <p:cNvSpPr>
                <a:spLocks noChangeShapeType="1"/>
              </p:cNvSpPr>
              <p:nvPr/>
            </p:nvSpPr>
            <p:spPr bwMode="auto">
              <a:xfrm>
                <a:off x="1681" y="239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Line 30"/>
              <p:cNvSpPr>
                <a:spLocks noChangeShapeType="1"/>
              </p:cNvSpPr>
              <p:nvPr/>
            </p:nvSpPr>
            <p:spPr bwMode="auto">
              <a:xfrm>
                <a:off x="1681" y="214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Line 31"/>
              <p:cNvSpPr>
                <a:spLocks noChangeShapeType="1"/>
              </p:cNvSpPr>
              <p:nvPr/>
            </p:nvSpPr>
            <p:spPr bwMode="auto">
              <a:xfrm>
                <a:off x="1681" y="189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 flipV="1">
              <a:off x="2773363" y="3738835"/>
              <a:ext cx="0" cy="27003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 rot="16200000">
              <a:off x="828336" y="4914838"/>
              <a:ext cx="2268251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 err="1">
                  <a:solidFill>
                    <a:schemeClr val="bg1"/>
                  </a:solidFill>
                </a:rPr>
                <a:t>Frequência</a:t>
              </a:r>
              <a:r>
                <a:rPr lang="en-US" sz="2000" b="1" dirty="0">
                  <a:solidFill>
                    <a:schemeClr val="bg1"/>
                  </a:solidFill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</a:rPr>
                <a:t>Relativa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AutoShape 54"/>
            <p:cNvSpPr>
              <a:spLocks noChangeArrowheads="1"/>
            </p:cNvSpPr>
            <p:nvPr/>
          </p:nvSpPr>
          <p:spPr bwMode="auto">
            <a:xfrm rot="5400000">
              <a:off x="1477963" y="4916760"/>
              <a:ext cx="219075" cy="1428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9" name="Line 56"/>
            <p:cNvSpPr>
              <a:spLocks noChangeShapeType="1"/>
            </p:cNvSpPr>
            <p:nvPr/>
          </p:nvSpPr>
          <p:spPr bwMode="auto">
            <a:xfrm>
              <a:off x="2684463" y="6442347"/>
              <a:ext cx="455295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2123728" y="5897985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0,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2123728" y="5535861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0,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10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2123728" y="5138485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0,15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5" name="Rectangle 29"/>
            <p:cNvSpPr>
              <a:spLocks noChangeArrowheads="1"/>
            </p:cNvSpPr>
            <p:nvPr/>
          </p:nvSpPr>
          <p:spPr bwMode="auto">
            <a:xfrm>
              <a:off x="2123728" y="4744314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0,20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8" name="Rectangle 30"/>
            <p:cNvSpPr>
              <a:spLocks noChangeArrowheads="1"/>
            </p:cNvSpPr>
            <p:nvPr/>
          </p:nvSpPr>
          <p:spPr bwMode="auto">
            <a:xfrm>
              <a:off x="2131665" y="4348541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0,25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5" name="Rectangle 31"/>
            <p:cNvSpPr>
              <a:spLocks noChangeArrowheads="1"/>
            </p:cNvSpPr>
            <p:nvPr/>
          </p:nvSpPr>
          <p:spPr bwMode="auto">
            <a:xfrm>
              <a:off x="2131665" y="3938346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0,30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6" name="Rectangle 32"/>
            <p:cNvSpPr>
              <a:spLocks noChangeArrowheads="1"/>
            </p:cNvSpPr>
            <p:nvPr/>
          </p:nvSpPr>
          <p:spPr bwMode="auto">
            <a:xfrm>
              <a:off x="2131665" y="3542573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0,35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7" name="Rectangle 33"/>
            <p:cNvSpPr>
              <a:spLocks noChangeArrowheads="1"/>
            </p:cNvSpPr>
            <p:nvPr/>
          </p:nvSpPr>
          <p:spPr bwMode="auto">
            <a:xfrm>
              <a:off x="2412652" y="6268121"/>
              <a:ext cx="311149" cy="36693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effectLst/>
                </a:rPr>
                <a:t>0</a:t>
              </a:r>
            </a:p>
          </p:txBody>
        </p:sp>
        <p:sp>
          <p:nvSpPr>
            <p:cNvPr id="105" name="Rectangle 16"/>
            <p:cNvSpPr>
              <a:spLocks noChangeArrowheads="1"/>
            </p:cNvSpPr>
            <p:nvPr/>
          </p:nvSpPr>
          <p:spPr bwMode="auto">
            <a:xfrm flipH="1">
              <a:off x="6616700" y="6188223"/>
              <a:ext cx="641350" cy="26193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" name="Rectangle 17"/>
            <p:cNvSpPr>
              <a:spLocks noChangeArrowheads="1"/>
            </p:cNvSpPr>
            <p:nvPr/>
          </p:nvSpPr>
          <p:spPr bwMode="auto">
            <a:xfrm flipH="1">
              <a:off x="5348288" y="5388123"/>
              <a:ext cx="641350" cy="106203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7" name="Rectangle 18"/>
            <p:cNvSpPr>
              <a:spLocks noChangeArrowheads="1"/>
            </p:cNvSpPr>
            <p:nvPr/>
          </p:nvSpPr>
          <p:spPr bwMode="auto">
            <a:xfrm flipH="1">
              <a:off x="4706938" y="4916636"/>
              <a:ext cx="641350" cy="1535112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" name="Rectangle 19"/>
            <p:cNvSpPr>
              <a:spLocks noChangeArrowheads="1"/>
            </p:cNvSpPr>
            <p:nvPr/>
          </p:nvSpPr>
          <p:spPr bwMode="auto">
            <a:xfrm flipH="1">
              <a:off x="4064000" y="4353073"/>
              <a:ext cx="642938" cy="209867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" name="Rectangle 20"/>
            <p:cNvSpPr>
              <a:spLocks noChangeArrowheads="1"/>
            </p:cNvSpPr>
            <p:nvPr/>
          </p:nvSpPr>
          <p:spPr bwMode="auto">
            <a:xfrm flipH="1">
              <a:off x="3422650" y="5138886"/>
              <a:ext cx="642938" cy="13144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 flipH="1">
              <a:off x="5992813" y="5850086"/>
              <a:ext cx="633412" cy="601662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11" name="Rectangle 34"/>
            <p:cNvSpPr>
              <a:spLocks noChangeArrowheads="1"/>
            </p:cNvSpPr>
            <p:nvPr/>
          </p:nvSpPr>
          <p:spPr bwMode="auto">
            <a:xfrm flipH="1">
              <a:off x="2781300" y="5694511"/>
              <a:ext cx="641350" cy="75882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94941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Fortemente inclinado para a direita</a:t>
            </a:r>
          </a:p>
          <a:p>
            <a:pPr lvl="1"/>
            <a:r>
              <a:rPr lang="pt-BR" sz="2800" dirty="0" smtClean="0"/>
              <a:t>Uma longa cauda para a direita</a:t>
            </a:r>
          </a:p>
          <a:p>
            <a:pPr lvl="1"/>
            <a:r>
              <a:rPr lang="pt-BR" sz="2800" dirty="0" smtClean="0"/>
              <a:t>Exemplo: compras em uma loja de feminina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33</a:t>
            </a:fld>
            <a:endParaRPr lang="pt-BR"/>
          </a:p>
        </p:txBody>
      </p:sp>
      <p:grpSp>
        <p:nvGrpSpPr>
          <p:cNvPr id="5" name="Grupo 4"/>
          <p:cNvGrpSpPr/>
          <p:nvPr/>
        </p:nvGrpSpPr>
        <p:grpSpPr>
          <a:xfrm>
            <a:off x="467544" y="3429000"/>
            <a:ext cx="7632848" cy="3217863"/>
            <a:chOff x="467544" y="3429000"/>
            <a:chExt cx="7632848" cy="3217863"/>
          </a:xfrm>
        </p:grpSpPr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713606" y="3429000"/>
              <a:ext cx="7386786" cy="3217863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grpSp>
          <p:nvGrpSpPr>
            <p:cNvPr id="50" name="Group 65"/>
            <p:cNvGrpSpPr>
              <a:grpSpLocks/>
            </p:cNvGrpSpPr>
            <p:nvPr/>
          </p:nvGrpSpPr>
          <p:grpSpPr bwMode="auto">
            <a:xfrm>
              <a:off x="1634356" y="3732485"/>
              <a:ext cx="185738" cy="2317750"/>
              <a:chOff x="1681" y="1895"/>
              <a:chExt cx="117" cy="1460"/>
            </a:xfrm>
          </p:grpSpPr>
          <p:sp>
            <p:nvSpPr>
              <p:cNvPr id="100" name="Line 25"/>
              <p:cNvSpPr>
                <a:spLocks noChangeShapeType="1"/>
              </p:cNvSpPr>
              <p:nvPr/>
            </p:nvSpPr>
            <p:spPr bwMode="auto">
              <a:xfrm>
                <a:off x="1681" y="335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1" name="Line 26"/>
              <p:cNvSpPr>
                <a:spLocks noChangeShapeType="1"/>
              </p:cNvSpPr>
              <p:nvPr/>
            </p:nvSpPr>
            <p:spPr bwMode="auto">
              <a:xfrm>
                <a:off x="1681" y="312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Line 27"/>
              <p:cNvSpPr>
                <a:spLocks noChangeShapeType="1"/>
              </p:cNvSpPr>
              <p:nvPr/>
            </p:nvSpPr>
            <p:spPr bwMode="auto">
              <a:xfrm>
                <a:off x="1681" y="288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Line 28"/>
              <p:cNvSpPr>
                <a:spLocks noChangeShapeType="1"/>
              </p:cNvSpPr>
              <p:nvPr/>
            </p:nvSpPr>
            <p:spPr bwMode="auto">
              <a:xfrm>
                <a:off x="1681" y="2646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4" name="Line 29"/>
              <p:cNvSpPr>
                <a:spLocks noChangeShapeType="1"/>
              </p:cNvSpPr>
              <p:nvPr/>
            </p:nvSpPr>
            <p:spPr bwMode="auto">
              <a:xfrm>
                <a:off x="1681" y="239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Line 30"/>
              <p:cNvSpPr>
                <a:spLocks noChangeShapeType="1"/>
              </p:cNvSpPr>
              <p:nvPr/>
            </p:nvSpPr>
            <p:spPr bwMode="auto">
              <a:xfrm>
                <a:off x="1681" y="2142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Line 31"/>
              <p:cNvSpPr>
                <a:spLocks noChangeShapeType="1"/>
              </p:cNvSpPr>
              <p:nvPr/>
            </p:nvSpPr>
            <p:spPr bwMode="auto">
              <a:xfrm>
                <a:off x="1681" y="1895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Line 45"/>
            <p:cNvSpPr>
              <a:spLocks noChangeShapeType="1"/>
            </p:cNvSpPr>
            <p:nvPr/>
          </p:nvSpPr>
          <p:spPr bwMode="auto">
            <a:xfrm flipV="1">
              <a:off x="1724844" y="3738835"/>
              <a:ext cx="0" cy="27003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69" name="Rectangle 51"/>
            <p:cNvSpPr>
              <a:spLocks noChangeArrowheads="1"/>
            </p:cNvSpPr>
            <p:nvPr/>
          </p:nvSpPr>
          <p:spPr bwMode="auto">
            <a:xfrm rot="16200000">
              <a:off x="-220183" y="4914838"/>
              <a:ext cx="2268251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dirty="0" err="1">
                  <a:solidFill>
                    <a:schemeClr val="bg1"/>
                  </a:solidFill>
                </a:rPr>
                <a:t>Frequência</a:t>
              </a:r>
              <a:r>
                <a:rPr lang="en-US" sz="2000" b="1" dirty="0">
                  <a:solidFill>
                    <a:schemeClr val="bg1"/>
                  </a:solidFill>
                </a:rPr>
                <a:t> </a:t>
              </a:r>
              <a:r>
                <a:rPr lang="en-US" sz="2000" b="1" dirty="0" err="1">
                  <a:solidFill>
                    <a:schemeClr val="bg1"/>
                  </a:solidFill>
                </a:rPr>
                <a:t>Relativa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AutoShape 54"/>
            <p:cNvSpPr>
              <a:spLocks noChangeArrowheads="1"/>
            </p:cNvSpPr>
            <p:nvPr/>
          </p:nvSpPr>
          <p:spPr bwMode="auto">
            <a:xfrm rot="5400000">
              <a:off x="429444" y="4916760"/>
              <a:ext cx="219075" cy="1428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72" name="Line 56"/>
            <p:cNvSpPr>
              <a:spLocks noChangeShapeType="1"/>
            </p:cNvSpPr>
            <p:nvPr/>
          </p:nvSpPr>
          <p:spPr bwMode="auto">
            <a:xfrm>
              <a:off x="1635944" y="6453336"/>
              <a:ext cx="617641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75" name="Rectangle 26"/>
            <p:cNvSpPr>
              <a:spLocks noChangeArrowheads="1"/>
            </p:cNvSpPr>
            <p:nvPr/>
          </p:nvSpPr>
          <p:spPr bwMode="auto">
            <a:xfrm>
              <a:off x="1075209" y="5897985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0,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8" name="Rectangle 27"/>
            <p:cNvSpPr>
              <a:spLocks noChangeArrowheads="1"/>
            </p:cNvSpPr>
            <p:nvPr/>
          </p:nvSpPr>
          <p:spPr bwMode="auto">
            <a:xfrm>
              <a:off x="1075209" y="5535861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bg1"/>
                  </a:solidFill>
                </a:rPr>
                <a:t>0,</a:t>
              </a:r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10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4" name="Rectangle 28"/>
            <p:cNvSpPr>
              <a:spLocks noChangeArrowheads="1"/>
            </p:cNvSpPr>
            <p:nvPr/>
          </p:nvSpPr>
          <p:spPr bwMode="auto">
            <a:xfrm>
              <a:off x="1075209" y="5138485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0,15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5" name="Rectangle 29"/>
            <p:cNvSpPr>
              <a:spLocks noChangeArrowheads="1"/>
            </p:cNvSpPr>
            <p:nvPr/>
          </p:nvSpPr>
          <p:spPr bwMode="auto">
            <a:xfrm>
              <a:off x="1075209" y="4744314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0,20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6" name="Rectangle 30"/>
            <p:cNvSpPr>
              <a:spLocks noChangeArrowheads="1"/>
            </p:cNvSpPr>
            <p:nvPr/>
          </p:nvSpPr>
          <p:spPr bwMode="auto">
            <a:xfrm>
              <a:off x="1083146" y="4348541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0,25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7" name="Rectangle 31"/>
            <p:cNvSpPr>
              <a:spLocks noChangeArrowheads="1"/>
            </p:cNvSpPr>
            <p:nvPr/>
          </p:nvSpPr>
          <p:spPr bwMode="auto">
            <a:xfrm>
              <a:off x="1083146" y="3938346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0,30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8" name="Rectangle 32"/>
            <p:cNvSpPr>
              <a:spLocks noChangeArrowheads="1"/>
            </p:cNvSpPr>
            <p:nvPr/>
          </p:nvSpPr>
          <p:spPr bwMode="auto">
            <a:xfrm>
              <a:off x="1083146" y="3542573"/>
              <a:ext cx="591510" cy="366767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effectLst/>
                </a:rPr>
                <a:t>0,35</a:t>
              </a:r>
              <a:endParaRPr lang="en-US" sz="180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9" name="Rectangle 33"/>
            <p:cNvSpPr>
              <a:spLocks noChangeArrowheads="1"/>
            </p:cNvSpPr>
            <p:nvPr/>
          </p:nvSpPr>
          <p:spPr bwMode="auto">
            <a:xfrm>
              <a:off x="1364133" y="6268121"/>
              <a:ext cx="311149" cy="366932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dirty="0">
                  <a:solidFill>
                    <a:schemeClr val="bg1"/>
                  </a:solidFill>
                  <a:effectLst/>
                </a:rPr>
                <a:t>0</a:t>
              </a:r>
            </a:p>
          </p:txBody>
        </p:sp>
        <p:sp>
          <p:nvSpPr>
            <p:cNvPr id="107" name="Rectangle 28"/>
            <p:cNvSpPr>
              <a:spLocks noChangeArrowheads="1"/>
            </p:cNvSpPr>
            <p:nvPr/>
          </p:nvSpPr>
          <p:spPr bwMode="auto">
            <a:xfrm flipH="1">
              <a:off x="5551526" y="6073923"/>
              <a:ext cx="641350" cy="37782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" name="Rectangle 29"/>
            <p:cNvSpPr>
              <a:spLocks noChangeArrowheads="1"/>
            </p:cNvSpPr>
            <p:nvPr/>
          </p:nvSpPr>
          <p:spPr bwMode="auto">
            <a:xfrm flipH="1">
              <a:off x="4283113" y="5446861"/>
              <a:ext cx="641350" cy="100488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" name="Rectangle 30"/>
            <p:cNvSpPr>
              <a:spLocks noChangeArrowheads="1"/>
            </p:cNvSpPr>
            <p:nvPr/>
          </p:nvSpPr>
          <p:spPr bwMode="auto">
            <a:xfrm flipH="1">
              <a:off x="3641763" y="5032523"/>
              <a:ext cx="641350" cy="141922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" name="Rectangle 31"/>
            <p:cNvSpPr>
              <a:spLocks noChangeArrowheads="1"/>
            </p:cNvSpPr>
            <p:nvPr/>
          </p:nvSpPr>
          <p:spPr bwMode="auto">
            <a:xfrm flipH="1">
              <a:off x="2998826" y="4367361"/>
              <a:ext cx="642937" cy="208438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" name="Rectangle 32"/>
            <p:cNvSpPr>
              <a:spLocks noChangeArrowheads="1"/>
            </p:cNvSpPr>
            <p:nvPr/>
          </p:nvSpPr>
          <p:spPr bwMode="auto">
            <a:xfrm flipH="1">
              <a:off x="2357476" y="4934098"/>
              <a:ext cx="642937" cy="1519238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" name="Rectangle 33"/>
            <p:cNvSpPr>
              <a:spLocks noChangeArrowheads="1"/>
            </p:cNvSpPr>
            <p:nvPr/>
          </p:nvSpPr>
          <p:spPr bwMode="auto">
            <a:xfrm flipH="1">
              <a:off x="4927638" y="5908823"/>
              <a:ext cx="633413" cy="54292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13" name="Rectangle 34"/>
            <p:cNvSpPr>
              <a:spLocks noChangeArrowheads="1"/>
            </p:cNvSpPr>
            <p:nvPr/>
          </p:nvSpPr>
          <p:spPr bwMode="auto">
            <a:xfrm flipH="1">
              <a:off x="1711363" y="5781823"/>
              <a:ext cx="641350" cy="671513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4" name="Rectangle 35"/>
            <p:cNvSpPr>
              <a:spLocks noChangeArrowheads="1"/>
            </p:cNvSpPr>
            <p:nvPr/>
          </p:nvSpPr>
          <p:spPr bwMode="auto">
            <a:xfrm flipH="1">
              <a:off x="6194463" y="6291411"/>
              <a:ext cx="641350" cy="16033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5" name="Rectangle 36"/>
            <p:cNvSpPr>
              <a:spLocks noChangeArrowheads="1"/>
            </p:cNvSpPr>
            <p:nvPr/>
          </p:nvSpPr>
          <p:spPr bwMode="auto">
            <a:xfrm flipH="1">
              <a:off x="6837401" y="6234261"/>
              <a:ext cx="641350" cy="217487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6" name="Line 24"/>
            <p:cNvSpPr>
              <a:spLocks noChangeShapeType="1"/>
            </p:cNvSpPr>
            <p:nvPr/>
          </p:nvSpPr>
          <p:spPr bwMode="auto">
            <a:xfrm>
              <a:off x="1633527" y="6442346"/>
              <a:ext cx="5845224" cy="1098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1139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Distribuições Cumulativas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Distribuição de frequência cumulativa </a:t>
            </a:r>
            <a:r>
              <a:rPr lang="pt-BR" dirty="0"/>
              <a:t>- mostra o número de itens </a:t>
            </a:r>
            <a:r>
              <a:rPr lang="pt-BR" dirty="0" smtClean="0"/>
              <a:t>de dados com </a:t>
            </a:r>
            <a:r>
              <a:rPr lang="pt-BR" dirty="0"/>
              <a:t>valores menores </a:t>
            </a:r>
            <a:r>
              <a:rPr lang="pt-BR" dirty="0" smtClean="0"/>
              <a:t>ou iguais </a:t>
            </a:r>
            <a:r>
              <a:rPr lang="pt-BR" dirty="0"/>
              <a:t>ao limite superior de cada </a:t>
            </a:r>
            <a:r>
              <a:rPr lang="pt-BR" dirty="0" smtClean="0"/>
              <a:t>classe</a:t>
            </a:r>
          </a:p>
          <a:p>
            <a:r>
              <a:rPr lang="pt-BR" b="1" dirty="0"/>
              <a:t>Distribuição de frequência </a:t>
            </a:r>
            <a:r>
              <a:rPr lang="pt-BR" b="1" dirty="0" smtClean="0"/>
              <a:t>relativa cumulativa </a:t>
            </a:r>
            <a:r>
              <a:rPr lang="pt-BR" dirty="0" smtClean="0"/>
              <a:t>- </a:t>
            </a:r>
            <a:r>
              <a:rPr lang="pt-BR" dirty="0"/>
              <a:t>mostra a proporção de itens </a:t>
            </a:r>
            <a:r>
              <a:rPr lang="pt-BR" dirty="0" smtClean="0"/>
              <a:t>de dados</a:t>
            </a:r>
          </a:p>
          <a:p>
            <a:r>
              <a:rPr lang="pt-BR" b="1" dirty="0"/>
              <a:t>Distribuição de frequência cumulativa </a:t>
            </a:r>
            <a:r>
              <a:rPr lang="pt-BR" b="1" dirty="0" smtClean="0"/>
              <a:t>percentual- </a:t>
            </a:r>
            <a:r>
              <a:rPr lang="pt-BR" dirty="0"/>
              <a:t>mostra a percentagem de </a:t>
            </a:r>
            <a:r>
              <a:rPr lang="pt-BR" dirty="0" smtClean="0"/>
              <a:t>itens de dados </a:t>
            </a:r>
            <a:r>
              <a:rPr lang="pt-BR" dirty="0"/>
              <a:t>com valores menores </a:t>
            </a:r>
            <a:r>
              <a:rPr lang="pt-BR" dirty="0" smtClean="0"/>
              <a:t>ou iguais </a:t>
            </a:r>
            <a:r>
              <a:rPr lang="pt-BR" dirty="0"/>
              <a:t>ao limite superior de cada </a:t>
            </a:r>
            <a:r>
              <a:rPr lang="pt-BR" dirty="0" smtClean="0"/>
              <a:t>classe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Cumulativa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Hudson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35</a:t>
            </a:fld>
            <a:endParaRPr lang="pt-BR"/>
          </a:p>
        </p:txBody>
      </p:sp>
      <p:pic>
        <p:nvPicPr>
          <p:cNvPr id="5" name="Picture 6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upo 21"/>
          <p:cNvGrpSpPr/>
          <p:nvPr/>
        </p:nvGrpSpPr>
        <p:grpSpPr>
          <a:xfrm>
            <a:off x="539552" y="2099394"/>
            <a:ext cx="8385175" cy="4425950"/>
            <a:chOff x="539552" y="2099394"/>
            <a:chExt cx="8385175" cy="442595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757040" y="2326407"/>
              <a:ext cx="7178675" cy="406400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5400000">
              <a:off x="495102" y="4404444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 rot="10800000">
              <a:off x="3028752" y="2099394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 rot="10800000">
              <a:off x="4914702" y="2099394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10800000">
              <a:off x="6838752" y="2099394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71327" y="2982044"/>
              <a:ext cx="1485900" cy="3371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endPara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en-US" sz="2400" b="1" u="sng" dirty="0"/>
                <a:t>&lt;</a:t>
              </a:r>
              <a:r>
                <a:rPr lang="en-US" sz="2400" b="1" dirty="0"/>
                <a:t> 59	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</a:t>
              </a:r>
              <a:r>
                <a:rPr lang="en-US" sz="2400" b="1" u="sng" dirty="0"/>
                <a:t>&lt;</a:t>
              </a:r>
              <a:r>
                <a:rPr lang="en-US" sz="2400" b="1" dirty="0"/>
                <a:t> 69 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</a:t>
              </a:r>
              <a:r>
                <a:rPr lang="en-US" sz="2400" b="1" u="sng" dirty="0"/>
                <a:t>&lt;</a:t>
              </a:r>
              <a:r>
                <a:rPr lang="en-US" sz="2400" b="1" dirty="0"/>
                <a:t> 79	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</a:t>
              </a:r>
              <a:r>
                <a:rPr lang="en-US" sz="2400" b="1" u="sng" dirty="0"/>
                <a:t>&lt;</a:t>
              </a:r>
              <a:r>
                <a:rPr lang="en-US" sz="2400" b="1" dirty="0"/>
                <a:t> 89	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</a:t>
              </a:r>
              <a:r>
                <a:rPr lang="en-US" sz="2400" b="1" u="sng" dirty="0"/>
                <a:t>&lt;</a:t>
              </a:r>
              <a:r>
                <a:rPr lang="en-US" sz="2400" b="1" dirty="0"/>
                <a:t> 99	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u="sng" dirty="0"/>
                <a:t>&lt;</a:t>
              </a:r>
              <a:r>
                <a:rPr lang="en-US" sz="2400" b="1" dirty="0"/>
                <a:t> 109</a:t>
              </a:r>
              <a:endParaRPr lang="en-US" sz="2400" b="1" u="sng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47527" y="3039194"/>
              <a:ext cx="12954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t-BR" sz="2400" b="1" u="sng" dirty="0" smtClean="0"/>
                <a:t>Custo($)</a:t>
              </a:r>
              <a:endParaRPr lang="pt-BR" sz="2400" b="1" u="sng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257227" y="2810594"/>
              <a:ext cx="1790700" cy="781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pt-BR" sz="2400" b="1" dirty="0" smtClean="0"/>
                <a:t> Frequência</a:t>
              </a:r>
            </a:p>
            <a:p>
              <a:pPr algn="ctr">
                <a:lnSpc>
                  <a:spcPct val="90000"/>
                </a:lnSpc>
              </a:pPr>
              <a:r>
                <a:rPr lang="pt-BR" sz="2400" b="1" u="sng" dirty="0" smtClean="0"/>
                <a:t>Cumulativa</a:t>
              </a:r>
              <a:endParaRPr lang="pt-BR" sz="2400" b="1" u="sng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162227" y="2410544"/>
              <a:ext cx="1790700" cy="1257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pt-BR" sz="2400" b="1" dirty="0" smtClean="0"/>
                <a:t> Frequência</a:t>
              </a:r>
            </a:p>
            <a:p>
              <a:pPr algn="ctr">
                <a:lnSpc>
                  <a:spcPct val="90000"/>
                </a:lnSpc>
              </a:pPr>
              <a:r>
                <a:rPr lang="pt-BR" sz="2400" b="1" dirty="0" smtClean="0"/>
                <a:t>Relativa</a:t>
              </a:r>
            </a:p>
            <a:p>
              <a:pPr algn="ctr">
                <a:lnSpc>
                  <a:spcPct val="90000"/>
                </a:lnSpc>
              </a:pPr>
              <a:r>
                <a:rPr lang="pt-BR" sz="2400" b="1" u="sng" dirty="0" smtClean="0"/>
                <a:t>Cumulativa</a:t>
              </a:r>
              <a:endParaRPr lang="pt-BR" sz="2400" b="1" u="sng" dirty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010077" y="2448644"/>
              <a:ext cx="1790700" cy="120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90000"/>
                </a:lnSpc>
              </a:pPr>
              <a:r>
                <a:rPr lang="pt-BR" sz="2400" b="1" dirty="0" smtClean="0"/>
                <a:t>Frequência</a:t>
              </a:r>
            </a:p>
            <a:p>
              <a:pPr algn="ctr">
                <a:lnSpc>
                  <a:spcPct val="90000"/>
                </a:lnSpc>
              </a:pPr>
              <a:r>
                <a:rPr lang="pt-BR" sz="2400" b="1" dirty="0" smtClean="0"/>
                <a:t>Percentual</a:t>
              </a:r>
            </a:p>
            <a:p>
              <a:pPr algn="ctr">
                <a:lnSpc>
                  <a:spcPct val="90000"/>
                </a:lnSpc>
              </a:pPr>
              <a:r>
                <a:rPr lang="pt-BR" sz="2400" b="1" u="sng" dirty="0" smtClean="0"/>
                <a:t> Cumulativa</a:t>
              </a:r>
              <a:endParaRPr lang="pt-BR" sz="2400" b="1" u="sng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742877" y="3248744"/>
              <a:ext cx="2400300" cy="3276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</a:t>
              </a:r>
              <a:r>
                <a:rPr lang="en-US" sz="2400" b="1" dirty="0"/>
                <a:t>2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15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31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38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45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    50     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28827" y="3267794"/>
              <a:ext cx="2400300" cy="323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0,</a:t>
              </a:r>
              <a:r>
                <a:rPr lang="en-US" sz="2400" b="1" dirty="0" smtClean="0"/>
                <a:t>04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dirty="0" smtClean="0"/>
                <a:t>0,30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dirty="0" smtClean="0"/>
                <a:t>0,62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dirty="0" smtClean="0"/>
                <a:t>0,76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</a:t>
              </a:r>
              <a:r>
                <a:rPr lang="en-US" sz="2400" b="1" dirty="0" smtClean="0"/>
                <a:t>0,90</a:t>
              </a:r>
              <a:endParaRPr lang="en-US" sz="2400" b="1" dirty="0"/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</a:t>
              </a:r>
              <a:r>
                <a:rPr lang="en-US" sz="2400" b="1" dirty="0" smtClean="0"/>
                <a:t>1,00   </a:t>
              </a:r>
              <a:endParaRPr lang="en-US" sz="2400" b="1" dirty="0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533827" y="3286844"/>
              <a:ext cx="2400300" cy="3238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</a:t>
              </a:r>
              <a:r>
                <a:rPr lang="en-US" sz="2400" b="1" dirty="0"/>
                <a:t>4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30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62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76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90</a:t>
              </a:r>
            </a:p>
            <a:p>
              <a:pPr algn="ctr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      100   </a:t>
              </a:r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3533577" y="4467944"/>
              <a:ext cx="1182439" cy="533400"/>
            </a:xfrm>
            <a:prstGeom prst="wedgeRoundRectCallout">
              <a:avLst>
                <a:gd name="adj1" fmla="val -66255"/>
                <a:gd name="adj2" fmla="val -9791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2 + 13</a:t>
              </a:r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5457627" y="4467944"/>
              <a:ext cx="1162050" cy="533400"/>
            </a:xfrm>
            <a:prstGeom prst="wedgeRoundRectCallout">
              <a:avLst>
                <a:gd name="adj1" fmla="val -66255"/>
                <a:gd name="adj2" fmla="val -9791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15/50</a:t>
              </a:r>
            </a:p>
          </p:txBody>
        </p:sp>
        <p:sp>
          <p:nvSpPr>
            <p:cNvPr id="21" name="AutoShape 20"/>
            <p:cNvSpPr>
              <a:spLocks noChangeArrowheads="1"/>
            </p:cNvSpPr>
            <p:nvPr/>
          </p:nvSpPr>
          <p:spPr bwMode="auto">
            <a:xfrm>
              <a:off x="7248327" y="4467944"/>
              <a:ext cx="1676400" cy="533400"/>
            </a:xfrm>
            <a:prstGeom prst="wedgeRoundRectCallout">
              <a:avLst>
                <a:gd name="adj1" fmla="val -56556"/>
                <a:gd name="adj2" fmla="val -9434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0,30(100</a:t>
              </a:r>
              <a:r>
                <a:rPr lang="en-US" sz="2400" b="1" dirty="0">
                  <a:solidFill>
                    <a:schemeClr val="bg1"/>
                  </a:solidFill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87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Ogivas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Uma </a:t>
            </a:r>
            <a:r>
              <a:rPr lang="pt-BR" b="1" dirty="0" smtClean="0"/>
              <a:t>ogiva</a:t>
            </a:r>
            <a:r>
              <a:rPr lang="pt-BR" dirty="0" smtClean="0"/>
              <a:t> é um gráfico de </a:t>
            </a:r>
            <a:r>
              <a:rPr lang="pt-BR" b="1" dirty="0" smtClean="0"/>
              <a:t>distribuição cumulativa</a:t>
            </a:r>
          </a:p>
          <a:p>
            <a:r>
              <a:rPr lang="pt-BR" dirty="0" smtClean="0"/>
              <a:t>Os </a:t>
            </a:r>
            <a:r>
              <a:rPr lang="pt-BR" b="1" dirty="0" smtClean="0"/>
              <a:t>valores</a:t>
            </a:r>
            <a:r>
              <a:rPr lang="pt-BR" dirty="0" smtClean="0"/>
              <a:t> são apresentados no eixo horizontal</a:t>
            </a:r>
          </a:p>
          <a:p>
            <a:r>
              <a:rPr lang="pt-BR" dirty="0" smtClean="0"/>
              <a:t>No eixo vertical</a:t>
            </a:r>
          </a:p>
          <a:p>
            <a:pPr lvl="1"/>
            <a:r>
              <a:rPr lang="pt-BR" dirty="0" smtClean="0"/>
              <a:t>Frequência cumulativa, ou</a:t>
            </a:r>
          </a:p>
          <a:p>
            <a:pPr lvl="1"/>
            <a:r>
              <a:rPr lang="pt-BR" dirty="0" smtClean="0"/>
              <a:t>Frequência relativa cumulativa, ou</a:t>
            </a:r>
          </a:p>
          <a:p>
            <a:pPr lvl="1"/>
            <a:r>
              <a:rPr lang="pt-BR" dirty="0" smtClean="0"/>
              <a:t>Frequência percentual cumulativa</a:t>
            </a:r>
          </a:p>
          <a:p>
            <a:r>
              <a:rPr lang="pt-BR" dirty="0" smtClean="0"/>
              <a:t>A frequência (uma das acima) de cada classe é um ponto no gráfico</a:t>
            </a:r>
          </a:p>
          <a:p>
            <a:r>
              <a:rPr lang="pt-BR" dirty="0" smtClean="0"/>
              <a:t>Os pontos no gráfico são conectados por linhas retas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1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Ogivas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Devido aos limites de classe para </a:t>
            </a:r>
            <a:r>
              <a:rPr lang="pt-BR" dirty="0" smtClean="0"/>
              <a:t>os dados </a:t>
            </a:r>
            <a:r>
              <a:rPr lang="pt-BR" dirty="0"/>
              <a:t>de </a:t>
            </a:r>
            <a:r>
              <a:rPr lang="pt-BR" dirty="0" smtClean="0"/>
              <a:t>custo serem </a:t>
            </a:r>
            <a:r>
              <a:rPr lang="pt-BR" dirty="0"/>
              <a:t>50-59, 60-69, e assim por diante, parece haver uma </a:t>
            </a:r>
            <a:r>
              <a:rPr lang="pt-BR" dirty="0" smtClean="0"/>
              <a:t>lacuna </a:t>
            </a:r>
            <a:r>
              <a:rPr lang="pt-BR" dirty="0"/>
              <a:t>de 59 a 60, 69 a 70, e assim por </a:t>
            </a:r>
            <a:r>
              <a:rPr lang="pt-BR" dirty="0" smtClean="0"/>
              <a:t>diante</a:t>
            </a:r>
          </a:p>
          <a:p>
            <a:r>
              <a:rPr lang="pt-BR" dirty="0"/>
              <a:t>Essas lacunas são eliminados através da plotagem pontos a meio caminho entre os limites de </a:t>
            </a:r>
            <a:r>
              <a:rPr lang="pt-BR" dirty="0" smtClean="0"/>
              <a:t>classe</a:t>
            </a:r>
          </a:p>
          <a:p>
            <a:r>
              <a:rPr lang="pt-BR" dirty="0"/>
              <a:t>Assim, 59,5 é usado para a classe de 50-59, 69,5 é usado para a classe de 60-69, e assim por </a:t>
            </a:r>
            <a:r>
              <a:rPr lang="pt-BR" dirty="0" smtClean="0"/>
              <a:t>diante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37</a:t>
            </a:fld>
            <a:endParaRPr lang="pt-BR"/>
          </a:p>
        </p:txBody>
      </p:sp>
      <p:pic>
        <p:nvPicPr>
          <p:cNvPr id="5" name="Picture 12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5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Ogiva com Frequência Percentual Cumulativa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38</a:t>
            </a:fld>
            <a:endParaRPr lang="pt-BR"/>
          </a:p>
        </p:txBody>
      </p:sp>
      <p:pic>
        <p:nvPicPr>
          <p:cNvPr id="6" name="Picture 153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515516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179512" y="1671215"/>
            <a:ext cx="8032750" cy="4710113"/>
            <a:chOff x="179512" y="1671215"/>
            <a:chExt cx="8032750" cy="4710113"/>
          </a:xfrm>
        </p:grpSpPr>
        <p:sp>
          <p:nvSpPr>
            <p:cNvPr id="74" name="Rectangle 100"/>
            <p:cNvSpPr>
              <a:spLocks noChangeArrowheads="1"/>
            </p:cNvSpPr>
            <p:nvPr/>
          </p:nvSpPr>
          <p:spPr bwMode="auto">
            <a:xfrm>
              <a:off x="403350" y="1971253"/>
              <a:ext cx="7808912" cy="441007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13" name="Group 109"/>
            <p:cNvGrpSpPr>
              <a:grpSpLocks/>
            </p:cNvGrpSpPr>
            <p:nvPr/>
          </p:nvGrpSpPr>
          <p:grpSpPr bwMode="auto">
            <a:xfrm>
              <a:off x="1671762" y="5700290"/>
              <a:ext cx="5291138" cy="287338"/>
              <a:chOff x="1214" y="3486"/>
              <a:chExt cx="3333" cy="181"/>
            </a:xfrm>
          </p:grpSpPr>
          <p:sp>
            <p:nvSpPr>
              <p:cNvPr id="114" name="Line 45"/>
              <p:cNvSpPr>
                <a:spLocks noChangeShapeType="1"/>
              </p:cNvSpPr>
              <p:nvPr/>
            </p:nvSpPr>
            <p:spPr bwMode="auto">
              <a:xfrm>
                <a:off x="1373" y="3569"/>
                <a:ext cx="3174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5" name="Line 73"/>
              <p:cNvSpPr>
                <a:spLocks noChangeShapeType="1"/>
              </p:cNvSpPr>
              <p:nvPr/>
            </p:nvSpPr>
            <p:spPr bwMode="auto">
              <a:xfrm flipV="1">
                <a:off x="1275" y="3486"/>
                <a:ext cx="50" cy="9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6" name="Line 75"/>
              <p:cNvSpPr>
                <a:spLocks noChangeShapeType="1"/>
              </p:cNvSpPr>
              <p:nvPr/>
            </p:nvSpPr>
            <p:spPr bwMode="auto">
              <a:xfrm>
                <a:off x="1325" y="3490"/>
                <a:ext cx="0" cy="17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7" name="Line 102"/>
              <p:cNvSpPr>
                <a:spLocks noChangeShapeType="1"/>
              </p:cNvSpPr>
              <p:nvPr/>
            </p:nvSpPr>
            <p:spPr bwMode="auto">
              <a:xfrm>
                <a:off x="1214" y="3568"/>
                <a:ext cx="71" cy="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8" name="Line 74"/>
              <p:cNvSpPr>
                <a:spLocks noChangeShapeType="1"/>
              </p:cNvSpPr>
              <p:nvPr/>
            </p:nvSpPr>
            <p:spPr bwMode="auto">
              <a:xfrm flipV="1">
                <a:off x="1327" y="3567"/>
                <a:ext cx="49" cy="9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5" name="Group 145"/>
            <p:cNvGrpSpPr>
              <a:grpSpLocks/>
            </p:cNvGrpSpPr>
            <p:nvPr/>
          </p:nvGrpSpPr>
          <p:grpSpPr bwMode="auto">
            <a:xfrm>
              <a:off x="1778125" y="2415753"/>
              <a:ext cx="5184775" cy="2749550"/>
              <a:chOff x="1281" y="1417"/>
              <a:chExt cx="3266" cy="1732"/>
            </a:xfrm>
          </p:grpSpPr>
          <p:sp>
            <p:nvSpPr>
              <p:cNvPr id="76" name="Line 133"/>
              <p:cNvSpPr>
                <a:spLocks noChangeShapeType="1"/>
              </p:cNvSpPr>
              <p:nvPr/>
            </p:nvSpPr>
            <p:spPr bwMode="auto">
              <a:xfrm rot="5400000">
                <a:off x="2913" y="1517"/>
                <a:ext cx="0" cy="326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" name="Line 140"/>
              <p:cNvSpPr>
                <a:spLocks noChangeShapeType="1"/>
              </p:cNvSpPr>
              <p:nvPr/>
            </p:nvSpPr>
            <p:spPr bwMode="auto">
              <a:xfrm rot="5400000">
                <a:off x="2914" y="1085"/>
                <a:ext cx="0" cy="326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" name="Line 141"/>
              <p:cNvSpPr>
                <a:spLocks noChangeShapeType="1"/>
              </p:cNvSpPr>
              <p:nvPr/>
            </p:nvSpPr>
            <p:spPr bwMode="auto">
              <a:xfrm rot="5400000">
                <a:off x="2913" y="-215"/>
                <a:ext cx="0" cy="326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9" name="Line 142"/>
              <p:cNvSpPr>
                <a:spLocks noChangeShapeType="1"/>
              </p:cNvSpPr>
              <p:nvPr/>
            </p:nvSpPr>
            <p:spPr bwMode="auto">
              <a:xfrm rot="5400000">
                <a:off x="2915" y="213"/>
                <a:ext cx="0" cy="326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0" name="Line 144"/>
              <p:cNvSpPr>
                <a:spLocks noChangeShapeType="1"/>
              </p:cNvSpPr>
              <p:nvPr/>
            </p:nvSpPr>
            <p:spPr bwMode="auto">
              <a:xfrm rot="5400000">
                <a:off x="2915" y="657"/>
                <a:ext cx="0" cy="3264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1" name="Group 147"/>
            <p:cNvGrpSpPr>
              <a:grpSpLocks/>
            </p:cNvGrpSpPr>
            <p:nvPr/>
          </p:nvGrpSpPr>
          <p:grpSpPr bwMode="auto">
            <a:xfrm>
              <a:off x="2176587" y="2422103"/>
              <a:ext cx="4324350" cy="3382962"/>
              <a:chOff x="1532" y="1193"/>
              <a:chExt cx="2724" cy="2359"/>
            </a:xfrm>
          </p:grpSpPr>
          <p:sp>
            <p:nvSpPr>
              <p:cNvPr id="82" name="Line 129"/>
              <p:cNvSpPr>
                <a:spLocks noChangeShapeType="1"/>
              </p:cNvSpPr>
              <p:nvPr/>
            </p:nvSpPr>
            <p:spPr bwMode="auto">
              <a:xfrm>
                <a:off x="3800" y="1196"/>
                <a:ext cx="0" cy="2352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3" name="Line 128"/>
              <p:cNvSpPr>
                <a:spLocks noChangeShapeType="1"/>
              </p:cNvSpPr>
              <p:nvPr/>
            </p:nvSpPr>
            <p:spPr bwMode="auto">
              <a:xfrm>
                <a:off x="3344" y="1200"/>
                <a:ext cx="0" cy="2352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Line 127"/>
              <p:cNvSpPr>
                <a:spLocks noChangeShapeType="1"/>
              </p:cNvSpPr>
              <p:nvPr/>
            </p:nvSpPr>
            <p:spPr bwMode="auto">
              <a:xfrm>
                <a:off x="2888" y="1200"/>
                <a:ext cx="0" cy="2352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5" name="Line 126"/>
              <p:cNvSpPr>
                <a:spLocks noChangeShapeType="1"/>
              </p:cNvSpPr>
              <p:nvPr/>
            </p:nvSpPr>
            <p:spPr bwMode="auto">
              <a:xfrm>
                <a:off x="2448" y="1200"/>
                <a:ext cx="0" cy="2352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6" name="Line 125"/>
              <p:cNvSpPr>
                <a:spLocks noChangeShapeType="1"/>
              </p:cNvSpPr>
              <p:nvPr/>
            </p:nvSpPr>
            <p:spPr bwMode="auto">
              <a:xfrm>
                <a:off x="1988" y="1196"/>
                <a:ext cx="0" cy="2352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" name="Line 124"/>
              <p:cNvSpPr>
                <a:spLocks noChangeShapeType="1"/>
              </p:cNvSpPr>
              <p:nvPr/>
            </p:nvSpPr>
            <p:spPr bwMode="auto">
              <a:xfrm>
                <a:off x="1532" y="1193"/>
                <a:ext cx="0" cy="2352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8" name="Line 130"/>
              <p:cNvSpPr>
                <a:spLocks noChangeShapeType="1"/>
              </p:cNvSpPr>
              <p:nvPr/>
            </p:nvSpPr>
            <p:spPr bwMode="auto">
              <a:xfrm>
                <a:off x="4256" y="1196"/>
                <a:ext cx="0" cy="2352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9" name="Rectangle 44"/>
            <p:cNvSpPr>
              <a:spLocks noChangeArrowheads="1"/>
            </p:cNvSpPr>
            <p:nvPr/>
          </p:nvSpPr>
          <p:spPr bwMode="auto">
            <a:xfrm>
              <a:off x="7031162" y="5303415"/>
              <a:ext cx="1032078" cy="674544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20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Custo</a:t>
              </a:r>
            </a:p>
            <a:p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Peças ($)</a:t>
              </a:r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Line 46"/>
            <p:cNvSpPr>
              <a:spLocks noChangeShapeType="1"/>
            </p:cNvSpPr>
            <p:nvPr/>
          </p:nvSpPr>
          <p:spPr bwMode="auto">
            <a:xfrm flipV="1">
              <a:off x="1673350" y="2406228"/>
              <a:ext cx="0" cy="342741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1" name="Group 108"/>
            <p:cNvGrpSpPr>
              <a:grpSpLocks/>
            </p:cNvGrpSpPr>
            <p:nvPr/>
          </p:nvGrpSpPr>
          <p:grpSpPr bwMode="auto">
            <a:xfrm>
              <a:off x="1563812" y="2422103"/>
              <a:ext cx="211138" cy="2746375"/>
              <a:chOff x="1146" y="1421"/>
              <a:chExt cx="133" cy="1730"/>
            </a:xfrm>
          </p:grpSpPr>
          <p:sp>
            <p:nvSpPr>
              <p:cNvPr id="92" name="Line 47"/>
              <p:cNvSpPr>
                <a:spLocks noChangeShapeType="1"/>
              </p:cNvSpPr>
              <p:nvPr/>
            </p:nvSpPr>
            <p:spPr bwMode="auto">
              <a:xfrm>
                <a:off x="1148" y="3151"/>
                <a:ext cx="13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3" name="Line 49"/>
              <p:cNvSpPr>
                <a:spLocks noChangeShapeType="1"/>
              </p:cNvSpPr>
              <p:nvPr/>
            </p:nvSpPr>
            <p:spPr bwMode="auto">
              <a:xfrm>
                <a:off x="1148" y="2717"/>
                <a:ext cx="13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4" name="Line 51"/>
              <p:cNvSpPr>
                <a:spLocks noChangeShapeType="1"/>
              </p:cNvSpPr>
              <p:nvPr/>
            </p:nvSpPr>
            <p:spPr bwMode="auto">
              <a:xfrm>
                <a:off x="1148" y="2287"/>
                <a:ext cx="13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5" name="Line 52"/>
              <p:cNvSpPr>
                <a:spLocks noChangeShapeType="1"/>
              </p:cNvSpPr>
              <p:nvPr/>
            </p:nvSpPr>
            <p:spPr bwMode="auto">
              <a:xfrm>
                <a:off x="1148" y="1843"/>
                <a:ext cx="13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6" name="Line 54"/>
              <p:cNvSpPr>
                <a:spLocks noChangeShapeType="1"/>
              </p:cNvSpPr>
              <p:nvPr/>
            </p:nvSpPr>
            <p:spPr bwMode="auto">
              <a:xfrm>
                <a:off x="1146" y="1421"/>
                <a:ext cx="13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7" name="Group 107"/>
            <p:cNvGrpSpPr>
              <a:grpSpLocks/>
            </p:cNvGrpSpPr>
            <p:nvPr/>
          </p:nvGrpSpPr>
          <p:grpSpPr bwMode="auto">
            <a:xfrm>
              <a:off x="1008188" y="2244303"/>
              <a:ext cx="596901" cy="3125787"/>
              <a:chOff x="796" y="1309"/>
              <a:chExt cx="376" cy="1969"/>
            </a:xfrm>
          </p:grpSpPr>
          <p:sp>
            <p:nvSpPr>
              <p:cNvPr id="98" name="Rectangle 57"/>
              <p:cNvSpPr>
                <a:spLocks noChangeArrowheads="1"/>
              </p:cNvSpPr>
              <p:nvPr/>
            </p:nvSpPr>
            <p:spPr bwMode="auto">
              <a:xfrm>
                <a:off x="893" y="3028"/>
                <a:ext cx="279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</a:t>
                </a:r>
              </a:p>
            </p:txBody>
          </p:sp>
          <p:sp>
            <p:nvSpPr>
              <p:cNvPr id="99" name="Rectangle 60"/>
              <p:cNvSpPr>
                <a:spLocks noChangeArrowheads="1"/>
              </p:cNvSpPr>
              <p:nvPr/>
            </p:nvSpPr>
            <p:spPr bwMode="auto">
              <a:xfrm>
                <a:off x="892" y="2600"/>
                <a:ext cx="279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40</a:t>
                </a:r>
              </a:p>
            </p:txBody>
          </p:sp>
          <p:sp>
            <p:nvSpPr>
              <p:cNvPr id="100" name="Rectangle 61"/>
              <p:cNvSpPr>
                <a:spLocks noChangeArrowheads="1"/>
              </p:cNvSpPr>
              <p:nvPr/>
            </p:nvSpPr>
            <p:spPr bwMode="auto">
              <a:xfrm>
                <a:off x="892" y="2166"/>
                <a:ext cx="279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60</a:t>
                </a:r>
              </a:p>
            </p:txBody>
          </p:sp>
          <p:sp>
            <p:nvSpPr>
              <p:cNvPr id="101" name="Rectangle 62"/>
              <p:cNvSpPr>
                <a:spLocks noChangeArrowheads="1"/>
              </p:cNvSpPr>
              <p:nvPr/>
            </p:nvSpPr>
            <p:spPr bwMode="auto">
              <a:xfrm>
                <a:off x="883" y="1726"/>
                <a:ext cx="279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80</a:t>
                </a:r>
              </a:p>
            </p:txBody>
          </p:sp>
          <p:sp>
            <p:nvSpPr>
              <p:cNvPr id="102" name="Rectangle 63"/>
              <p:cNvSpPr>
                <a:spLocks noChangeArrowheads="1"/>
              </p:cNvSpPr>
              <p:nvPr/>
            </p:nvSpPr>
            <p:spPr bwMode="auto">
              <a:xfrm>
                <a:off x="796" y="1309"/>
                <a:ext cx="360" cy="250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/>
                <a:r>
                  <a:rPr lang="en-US" sz="20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100</a:t>
                </a:r>
              </a:p>
            </p:txBody>
          </p:sp>
        </p:grpSp>
        <p:sp>
          <p:nvSpPr>
            <p:cNvPr id="103" name="Rectangle 70"/>
            <p:cNvSpPr>
              <a:spLocks noChangeArrowheads="1"/>
            </p:cNvSpPr>
            <p:nvPr/>
          </p:nvSpPr>
          <p:spPr bwMode="auto">
            <a:xfrm rot="16200000">
              <a:off x="-1116104" y="3896556"/>
              <a:ext cx="3813609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20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Frequência Percentual Cumulativa</a:t>
              </a:r>
              <a:endPara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" name="Rectangle 72"/>
            <p:cNvSpPr>
              <a:spLocks noChangeArrowheads="1"/>
            </p:cNvSpPr>
            <p:nvPr/>
          </p:nvSpPr>
          <p:spPr bwMode="auto">
            <a:xfrm>
              <a:off x="1949575" y="5914603"/>
              <a:ext cx="4626267" cy="39754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50        60       70       80       90      100      110</a:t>
              </a:r>
            </a:p>
          </p:txBody>
        </p:sp>
        <p:grpSp>
          <p:nvGrpSpPr>
            <p:cNvPr id="105" name="Group 105"/>
            <p:cNvGrpSpPr>
              <a:grpSpLocks/>
            </p:cNvGrpSpPr>
            <p:nvPr/>
          </p:nvGrpSpPr>
          <p:grpSpPr bwMode="auto">
            <a:xfrm>
              <a:off x="2184525" y="5751090"/>
              <a:ext cx="4314825" cy="173038"/>
              <a:chOff x="1537" y="3518"/>
              <a:chExt cx="2718" cy="109"/>
            </a:xfrm>
          </p:grpSpPr>
          <p:sp>
            <p:nvSpPr>
              <p:cNvPr id="106" name="Line 76"/>
              <p:cNvSpPr>
                <a:spLocks noChangeShapeType="1"/>
              </p:cNvSpPr>
              <p:nvPr/>
            </p:nvSpPr>
            <p:spPr bwMode="auto">
              <a:xfrm>
                <a:off x="1537" y="3524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Line 77"/>
              <p:cNvSpPr>
                <a:spLocks noChangeShapeType="1"/>
              </p:cNvSpPr>
              <p:nvPr/>
            </p:nvSpPr>
            <p:spPr bwMode="auto">
              <a:xfrm>
                <a:off x="1993" y="3521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8" name="Line 78"/>
              <p:cNvSpPr>
                <a:spLocks noChangeShapeType="1"/>
              </p:cNvSpPr>
              <p:nvPr/>
            </p:nvSpPr>
            <p:spPr bwMode="auto">
              <a:xfrm>
                <a:off x="2449" y="3518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9" name="Line 79"/>
              <p:cNvSpPr>
                <a:spLocks noChangeShapeType="1"/>
              </p:cNvSpPr>
              <p:nvPr/>
            </p:nvSpPr>
            <p:spPr bwMode="auto">
              <a:xfrm>
                <a:off x="2887" y="3524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" name="Line 88"/>
              <p:cNvSpPr>
                <a:spLocks noChangeShapeType="1"/>
              </p:cNvSpPr>
              <p:nvPr/>
            </p:nvSpPr>
            <p:spPr bwMode="auto">
              <a:xfrm>
                <a:off x="3343" y="3525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1" name="Line 89"/>
              <p:cNvSpPr>
                <a:spLocks noChangeShapeType="1"/>
              </p:cNvSpPr>
              <p:nvPr/>
            </p:nvSpPr>
            <p:spPr bwMode="auto">
              <a:xfrm>
                <a:off x="3799" y="3526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" name="Line 90"/>
              <p:cNvSpPr>
                <a:spLocks noChangeShapeType="1"/>
              </p:cNvSpPr>
              <p:nvPr/>
            </p:nvSpPr>
            <p:spPr bwMode="auto">
              <a:xfrm>
                <a:off x="4255" y="3524"/>
                <a:ext cx="0" cy="10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19" name="Group 123"/>
            <p:cNvGrpSpPr>
              <a:grpSpLocks/>
            </p:cNvGrpSpPr>
            <p:nvPr/>
          </p:nvGrpSpPr>
          <p:grpSpPr bwMode="auto">
            <a:xfrm>
              <a:off x="5718300" y="2363365"/>
              <a:ext cx="779462" cy="376238"/>
              <a:chOff x="3763" y="1384"/>
              <a:chExt cx="491" cy="237"/>
            </a:xfrm>
          </p:grpSpPr>
          <p:sp>
            <p:nvSpPr>
              <p:cNvPr id="120" name="Line 97"/>
              <p:cNvSpPr>
                <a:spLocks noChangeShapeType="1"/>
              </p:cNvSpPr>
              <p:nvPr/>
            </p:nvSpPr>
            <p:spPr bwMode="auto">
              <a:xfrm flipV="1">
                <a:off x="3763" y="1418"/>
                <a:ext cx="455" cy="203"/>
              </a:xfrm>
              <a:prstGeom prst="line">
                <a:avLst/>
              </a:prstGeom>
              <a:noFill/>
              <a:ln w="28575">
                <a:solidFill>
                  <a:srgbClr val="00FFFF"/>
                </a:solidFill>
                <a:round/>
                <a:headEnd type="none" w="med" len="sm"/>
                <a:tailEnd type="none" w="med" len="sm"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1" name="Oval 111"/>
              <p:cNvSpPr>
                <a:spLocks noChangeArrowheads="1"/>
              </p:cNvSpPr>
              <p:nvPr/>
            </p:nvSpPr>
            <p:spPr bwMode="auto">
              <a:xfrm>
                <a:off x="4192" y="1384"/>
                <a:ext cx="62" cy="66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22" name="Group 149"/>
            <p:cNvGrpSpPr>
              <a:grpSpLocks/>
            </p:cNvGrpSpPr>
            <p:nvPr/>
          </p:nvGrpSpPr>
          <p:grpSpPr bwMode="auto">
            <a:xfrm>
              <a:off x="5016625" y="2684040"/>
              <a:ext cx="754062" cy="560388"/>
              <a:chOff x="3321" y="1586"/>
              <a:chExt cx="475" cy="353"/>
            </a:xfrm>
          </p:grpSpPr>
          <p:sp>
            <p:nvSpPr>
              <p:cNvPr id="123" name="Line 96"/>
              <p:cNvSpPr>
                <a:spLocks noChangeShapeType="1"/>
              </p:cNvSpPr>
              <p:nvPr/>
            </p:nvSpPr>
            <p:spPr bwMode="auto">
              <a:xfrm flipV="1">
                <a:off x="3321" y="1618"/>
                <a:ext cx="442" cy="321"/>
              </a:xfrm>
              <a:prstGeom prst="line">
                <a:avLst/>
              </a:prstGeom>
              <a:noFill/>
              <a:ln w="28575">
                <a:solidFill>
                  <a:srgbClr val="00FFFF"/>
                </a:solidFill>
                <a:round/>
                <a:headEnd type="none" w="med" len="sm"/>
                <a:tailEnd type="none" w="med" len="sm"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4" name="Oval 110"/>
              <p:cNvSpPr>
                <a:spLocks noChangeArrowheads="1"/>
              </p:cNvSpPr>
              <p:nvPr/>
            </p:nvSpPr>
            <p:spPr bwMode="auto">
              <a:xfrm>
                <a:off x="3734" y="1586"/>
                <a:ext cx="62" cy="66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25" name="Group 148"/>
            <p:cNvGrpSpPr>
              <a:grpSpLocks/>
            </p:cNvGrpSpPr>
            <p:nvPr/>
          </p:nvGrpSpPr>
          <p:grpSpPr bwMode="auto">
            <a:xfrm>
              <a:off x="4283200" y="3195215"/>
              <a:ext cx="773112" cy="534988"/>
              <a:chOff x="2859" y="1908"/>
              <a:chExt cx="487" cy="337"/>
            </a:xfrm>
          </p:grpSpPr>
          <p:sp>
            <p:nvSpPr>
              <p:cNvPr id="126" name="Line 94"/>
              <p:cNvSpPr>
                <a:spLocks noChangeShapeType="1"/>
              </p:cNvSpPr>
              <p:nvPr/>
            </p:nvSpPr>
            <p:spPr bwMode="auto">
              <a:xfrm flipV="1">
                <a:off x="2859" y="1939"/>
                <a:ext cx="458" cy="306"/>
              </a:xfrm>
              <a:prstGeom prst="line">
                <a:avLst/>
              </a:prstGeom>
              <a:noFill/>
              <a:ln w="28575">
                <a:solidFill>
                  <a:srgbClr val="00FFFF"/>
                </a:solidFill>
                <a:round/>
                <a:headEnd type="none" w="med" len="sm"/>
                <a:tailEnd type="none" w="med" len="sm"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7" name="Oval 112"/>
              <p:cNvSpPr>
                <a:spLocks noChangeArrowheads="1"/>
              </p:cNvSpPr>
              <p:nvPr/>
            </p:nvSpPr>
            <p:spPr bwMode="auto">
              <a:xfrm>
                <a:off x="3284" y="1908"/>
                <a:ext cx="62" cy="66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28" name="Group 120"/>
            <p:cNvGrpSpPr>
              <a:grpSpLocks/>
            </p:cNvGrpSpPr>
            <p:nvPr/>
          </p:nvGrpSpPr>
          <p:grpSpPr bwMode="auto">
            <a:xfrm>
              <a:off x="3570412" y="3674640"/>
              <a:ext cx="760413" cy="1139825"/>
              <a:chOff x="2410" y="2210"/>
              <a:chExt cx="479" cy="718"/>
            </a:xfrm>
          </p:grpSpPr>
          <p:sp>
            <p:nvSpPr>
              <p:cNvPr id="129" name="Line 93"/>
              <p:cNvSpPr>
                <a:spLocks noChangeShapeType="1"/>
              </p:cNvSpPr>
              <p:nvPr/>
            </p:nvSpPr>
            <p:spPr bwMode="auto">
              <a:xfrm rot="21539117" flipV="1">
                <a:off x="2410" y="2243"/>
                <a:ext cx="452" cy="685"/>
              </a:xfrm>
              <a:prstGeom prst="line">
                <a:avLst/>
              </a:prstGeom>
              <a:noFill/>
              <a:ln w="28575">
                <a:solidFill>
                  <a:srgbClr val="00FFFF"/>
                </a:solidFill>
                <a:round/>
                <a:headEnd type="none" w="med" len="sm"/>
                <a:tailEnd type="none" w="med" len="sm"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0" name="Oval 113"/>
              <p:cNvSpPr>
                <a:spLocks noChangeArrowheads="1"/>
              </p:cNvSpPr>
              <p:nvPr/>
            </p:nvSpPr>
            <p:spPr bwMode="auto">
              <a:xfrm>
                <a:off x="2827" y="2210"/>
                <a:ext cx="62" cy="66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1" name="Group 119"/>
            <p:cNvGrpSpPr>
              <a:grpSpLocks/>
            </p:cNvGrpSpPr>
            <p:nvPr/>
          </p:nvGrpSpPr>
          <p:grpSpPr bwMode="auto">
            <a:xfrm>
              <a:off x="2854450" y="4770015"/>
              <a:ext cx="773112" cy="920750"/>
              <a:chOff x="1959" y="2900"/>
              <a:chExt cx="487" cy="580"/>
            </a:xfrm>
          </p:grpSpPr>
          <p:sp>
            <p:nvSpPr>
              <p:cNvPr id="132" name="Line 92"/>
              <p:cNvSpPr>
                <a:spLocks noChangeShapeType="1"/>
              </p:cNvSpPr>
              <p:nvPr/>
            </p:nvSpPr>
            <p:spPr bwMode="auto">
              <a:xfrm rot="61441" flipV="1">
                <a:off x="1959" y="2926"/>
                <a:ext cx="455" cy="554"/>
              </a:xfrm>
              <a:prstGeom prst="line">
                <a:avLst/>
              </a:prstGeom>
              <a:noFill/>
              <a:ln w="28575">
                <a:solidFill>
                  <a:srgbClr val="00FFFF"/>
                </a:solidFill>
                <a:round/>
                <a:headEnd type="none" w="med" len="sm"/>
                <a:tailEnd type="none" w="med" len="sm"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3" name="Oval 117"/>
              <p:cNvSpPr>
                <a:spLocks noChangeArrowheads="1"/>
              </p:cNvSpPr>
              <p:nvPr/>
            </p:nvSpPr>
            <p:spPr bwMode="auto">
              <a:xfrm>
                <a:off x="2384" y="2900"/>
                <a:ext cx="62" cy="66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4" name="Group 118"/>
            <p:cNvGrpSpPr>
              <a:grpSpLocks/>
            </p:cNvGrpSpPr>
            <p:nvPr/>
          </p:nvGrpSpPr>
          <p:grpSpPr bwMode="auto">
            <a:xfrm>
              <a:off x="2090862" y="5620915"/>
              <a:ext cx="803275" cy="260350"/>
              <a:chOff x="1478" y="3436"/>
              <a:chExt cx="506" cy="164"/>
            </a:xfrm>
          </p:grpSpPr>
          <p:sp>
            <p:nvSpPr>
              <p:cNvPr id="135" name="Line 91"/>
              <p:cNvSpPr>
                <a:spLocks noChangeShapeType="1"/>
              </p:cNvSpPr>
              <p:nvPr/>
            </p:nvSpPr>
            <p:spPr bwMode="auto">
              <a:xfrm flipV="1">
                <a:off x="1509" y="3476"/>
                <a:ext cx="445" cy="87"/>
              </a:xfrm>
              <a:prstGeom prst="line">
                <a:avLst/>
              </a:prstGeom>
              <a:noFill/>
              <a:ln w="28575">
                <a:solidFill>
                  <a:srgbClr val="00FFFF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6" name="Oval 114"/>
              <p:cNvSpPr>
                <a:spLocks noChangeArrowheads="1"/>
              </p:cNvSpPr>
              <p:nvPr/>
            </p:nvSpPr>
            <p:spPr bwMode="auto">
              <a:xfrm>
                <a:off x="1478" y="3534"/>
                <a:ext cx="62" cy="66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7" name="Oval 115"/>
              <p:cNvSpPr>
                <a:spLocks noChangeArrowheads="1"/>
              </p:cNvSpPr>
              <p:nvPr/>
            </p:nvSpPr>
            <p:spPr bwMode="auto">
              <a:xfrm>
                <a:off x="1922" y="3436"/>
                <a:ext cx="62" cy="66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8" name="AutoShape 151"/>
            <p:cNvSpPr>
              <a:spLocks noChangeArrowheads="1"/>
            </p:cNvSpPr>
            <p:nvPr/>
          </p:nvSpPr>
          <p:spPr bwMode="auto">
            <a:xfrm>
              <a:off x="5611937" y="3614315"/>
              <a:ext cx="1428750" cy="476250"/>
            </a:xfrm>
            <a:prstGeom prst="wedgeRoundRectCallout">
              <a:avLst>
                <a:gd name="adj1" fmla="val -83889"/>
                <a:gd name="adj2" fmla="val -11566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pt-BR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(89,5; 76)</a:t>
              </a:r>
            </a:p>
            <a:p>
              <a:pPr algn="ctr"/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AutoShape 152"/>
            <p:cNvSpPr>
              <a:spLocks noChangeArrowheads="1"/>
            </p:cNvSpPr>
            <p:nvPr/>
          </p:nvSpPr>
          <p:spPr bwMode="auto">
            <a:xfrm rot="5400000">
              <a:off x="135062" y="3988965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0" name="Rectangle 157"/>
            <p:cNvSpPr>
              <a:spLocks noChangeArrowheads="1"/>
            </p:cNvSpPr>
            <p:nvPr/>
          </p:nvSpPr>
          <p:spPr bwMode="auto">
            <a:xfrm>
              <a:off x="2582987" y="1671215"/>
              <a:ext cx="3505200" cy="476250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4D4D4D"/>
              </a:outerShdw>
            </a:effectLst>
          </p:spPr>
          <p:txBody>
            <a:bodyPr wrap="none" anchor="ctr"/>
            <a:lstStyle/>
            <a:p>
              <a:pPr algn="ctr"/>
              <a:r>
                <a:rPr lang="pt-BR" sz="2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Custo das Peças</a:t>
              </a:r>
              <a:endParaRPr 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21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Prático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Tempo de Auditoria</a:t>
            </a:r>
          </a:p>
          <a:p>
            <a:pPr lvl="1"/>
            <a:r>
              <a:rPr lang="pt-BR" smtClean="0"/>
              <a:t>Audit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8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5064134" y="3501008"/>
            <a:ext cx="3240360" cy="2736304"/>
            <a:chOff x="1313" y="1027"/>
            <a:chExt cx="3272" cy="2556"/>
          </a:xfrm>
        </p:grpSpPr>
        <p:sp>
          <p:nvSpPr>
            <p:cNvPr id="6" name="AutoShape 46"/>
            <p:cNvSpPr>
              <a:spLocks noChangeArrowheads="1"/>
            </p:cNvSpPr>
            <p:nvPr/>
          </p:nvSpPr>
          <p:spPr bwMode="auto">
            <a:xfrm>
              <a:off x="1313" y="1027"/>
              <a:ext cx="3272" cy="255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Line 47"/>
            <p:cNvSpPr>
              <a:spLocks noChangeShapeType="1"/>
            </p:cNvSpPr>
            <p:nvPr/>
          </p:nvSpPr>
          <p:spPr bwMode="auto">
            <a:xfrm rot="160082" flipV="1">
              <a:off x="2002" y="1735"/>
              <a:ext cx="2001" cy="117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Line 48"/>
            <p:cNvSpPr>
              <a:spLocks noChangeShapeType="1"/>
            </p:cNvSpPr>
            <p:nvPr/>
          </p:nvSpPr>
          <p:spPr bwMode="auto">
            <a:xfrm>
              <a:off x="1647" y="1486"/>
              <a:ext cx="0" cy="180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9" name="Line 49"/>
            <p:cNvSpPr>
              <a:spLocks noChangeShapeType="1"/>
            </p:cNvSpPr>
            <p:nvPr/>
          </p:nvSpPr>
          <p:spPr bwMode="auto">
            <a:xfrm flipH="1">
              <a:off x="1634" y="3294"/>
              <a:ext cx="250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10" name="Rectangle 50"/>
            <p:cNvSpPr>
              <a:spLocks noChangeArrowheads="1"/>
            </p:cNvSpPr>
            <p:nvPr/>
          </p:nvSpPr>
          <p:spPr bwMode="auto">
            <a:xfrm>
              <a:off x="4146" y="3120"/>
              <a:ext cx="272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</a:p>
          </p:txBody>
        </p:sp>
        <p:sp>
          <p:nvSpPr>
            <p:cNvPr id="11" name="Rectangle 51"/>
            <p:cNvSpPr>
              <a:spLocks noChangeArrowheads="1"/>
            </p:cNvSpPr>
            <p:nvPr/>
          </p:nvSpPr>
          <p:spPr bwMode="auto">
            <a:xfrm>
              <a:off x="1536" y="1110"/>
              <a:ext cx="288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y</a:t>
              </a:r>
            </a:p>
          </p:txBody>
        </p:sp>
        <p:sp>
          <p:nvSpPr>
            <p:cNvPr id="12" name="Oval 52"/>
            <p:cNvSpPr>
              <a:spLocks noChangeArrowheads="1"/>
            </p:cNvSpPr>
            <p:nvPr/>
          </p:nvSpPr>
          <p:spPr bwMode="auto">
            <a:xfrm>
              <a:off x="2580" y="2218"/>
              <a:ext cx="89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Oval 53"/>
            <p:cNvSpPr>
              <a:spLocks noChangeArrowheads="1"/>
            </p:cNvSpPr>
            <p:nvPr/>
          </p:nvSpPr>
          <p:spPr bwMode="auto">
            <a:xfrm>
              <a:off x="3564" y="2179"/>
              <a:ext cx="90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Oval 54"/>
            <p:cNvSpPr>
              <a:spLocks noChangeArrowheads="1"/>
            </p:cNvSpPr>
            <p:nvPr/>
          </p:nvSpPr>
          <p:spPr bwMode="auto">
            <a:xfrm>
              <a:off x="2183" y="2537"/>
              <a:ext cx="90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Oval 55"/>
            <p:cNvSpPr>
              <a:spLocks noChangeArrowheads="1"/>
            </p:cNvSpPr>
            <p:nvPr/>
          </p:nvSpPr>
          <p:spPr bwMode="auto">
            <a:xfrm>
              <a:off x="2004" y="2816"/>
              <a:ext cx="90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Oval 56"/>
            <p:cNvSpPr>
              <a:spLocks noChangeArrowheads="1"/>
            </p:cNvSpPr>
            <p:nvPr/>
          </p:nvSpPr>
          <p:spPr bwMode="auto">
            <a:xfrm>
              <a:off x="2349" y="2723"/>
              <a:ext cx="90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Oval 57"/>
            <p:cNvSpPr>
              <a:spLocks noChangeArrowheads="1"/>
            </p:cNvSpPr>
            <p:nvPr/>
          </p:nvSpPr>
          <p:spPr bwMode="auto">
            <a:xfrm>
              <a:off x="3662" y="1674"/>
              <a:ext cx="90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Oval 58"/>
            <p:cNvSpPr>
              <a:spLocks noChangeArrowheads="1"/>
            </p:cNvSpPr>
            <p:nvPr/>
          </p:nvSpPr>
          <p:spPr bwMode="auto">
            <a:xfrm>
              <a:off x="2580" y="2484"/>
              <a:ext cx="89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Oval 59"/>
            <p:cNvSpPr>
              <a:spLocks noChangeArrowheads="1"/>
            </p:cNvSpPr>
            <p:nvPr/>
          </p:nvSpPr>
          <p:spPr bwMode="auto">
            <a:xfrm>
              <a:off x="3202" y="2019"/>
              <a:ext cx="90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Oval 60"/>
            <p:cNvSpPr>
              <a:spLocks noChangeArrowheads="1"/>
            </p:cNvSpPr>
            <p:nvPr/>
          </p:nvSpPr>
          <p:spPr bwMode="auto">
            <a:xfrm>
              <a:off x="3714" y="2019"/>
              <a:ext cx="89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Oval 61"/>
            <p:cNvSpPr>
              <a:spLocks noChangeArrowheads="1"/>
            </p:cNvSpPr>
            <p:nvPr/>
          </p:nvSpPr>
          <p:spPr bwMode="auto">
            <a:xfrm>
              <a:off x="3841" y="1886"/>
              <a:ext cx="90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Oval 62"/>
            <p:cNvSpPr>
              <a:spLocks noChangeArrowheads="1"/>
            </p:cNvSpPr>
            <p:nvPr/>
          </p:nvSpPr>
          <p:spPr bwMode="auto">
            <a:xfrm>
              <a:off x="2788" y="2524"/>
              <a:ext cx="89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Oval 63"/>
            <p:cNvSpPr>
              <a:spLocks noChangeArrowheads="1"/>
            </p:cNvSpPr>
            <p:nvPr/>
          </p:nvSpPr>
          <p:spPr bwMode="auto">
            <a:xfrm>
              <a:off x="2988" y="2308"/>
              <a:ext cx="89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Oval 64"/>
            <p:cNvSpPr>
              <a:spLocks noChangeArrowheads="1"/>
            </p:cNvSpPr>
            <p:nvPr/>
          </p:nvSpPr>
          <p:spPr bwMode="auto">
            <a:xfrm>
              <a:off x="3180" y="2236"/>
              <a:ext cx="89" cy="9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Sintetizando Dados Qualitativos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Distribuição de Frequência</a:t>
            </a:r>
          </a:p>
          <a:p>
            <a:r>
              <a:rPr lang="pt-BR" dirty="0" smtClean="0"/>
              <a:t>Distribuição de Frequência Relativa</a:t>
            </a:r>
          </a:p>
          <a:p>
            <a:r>
              <a:rPr lang="pt-BR" dirty="0" smtClean="0"/>
              <a:t>Distribuição de Frequência Percentual</a:t>
            </a:r>
          </a:p>
          <a:p>
            <a:r>
              <a:rPr lang="pt-BR" dirty="0" smtClean="0"/>
              <a:t>Gráfico de Barras</a:t>
            </a:r>
          </a:p>
          <a:p>
            <a:r>
              <a:rPr lang="pt-BR" dirty="0" smtClean="0"/>
              <a:t>Gráfico de Pizza</a:t>
            </a:r>
          </a:p>
          <a:p>
            <a:r>
              <a:rPr lang="pt-BR" dirty="0"/>
              <a:t>Análise Exploratória </a:t>
            </a:r>
            <a:r>
              <a:rPr lang="pt-BR" dirty="0" smtClean="0"/>
              <a:t>de</a:t>
            </a:r>
          </a:p>
          <a:p>
            <a:pPr marL="114300" indent="0">
              <a:buNone/>
            </a:pPr>
            <a:r>
              <a:rPr lang="pt-BR" dirty="0" smtClean="0"/>
              <a:t>Dados</a:t>
            </a:r>
            <a:endParaRPr lang="pt-BR" dirty="0"/>
          </a:p>
          <a:p>
            <a:r>
              <a:rPr lang="pt-BR" dirty="0"/>
              <a:t>Tabulação Cruzada e </a:t>
            </a:r>
            <a:endParaRPr lang="pt-BR" dirty="0" smtClean="0"/>
          </a:p>
          <a:p>
            <a:pPr marL="114300" indent="0">
              <a:buNone/>
            </a:pPr>
            <a:r>
              <a:rPr lang="pt-BR" dirty="0" smtClean="0"/>
              <a:t>Diagramas </a:t>
            </a:r>
            <a:r>
              <a:rPr lang="pt-BR" dirty="0"/>
              <a:t>de Dispersão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4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Exploratória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As técnicas de </a:t>
            </a:r>
            <a:r>
              <a:rPr lang="pt-BR" b="1" dirty="0" smtClean="0"/>
              <a:t>análise exploratória </a:t>
            </a:r>
            <a:r>
              <a:rPr lang="pt-BR" dirty="0" smtClean="0"/>
              <a:t>de dados consistem em cálculos aritméticos simples e em gráficos fáceis de desenhar que podem ser usados para sintetizar dados rapidamente</a:t>
            </a:r>
          </a:p>
          <a:p>
            <a:r>
              <a:rPr lang="pt-BR" dirty="0" smtClean="0"/>
              <a:t>Uma dessas técnicas é denominada </a:t>
            </a:r>
            <a:r>
              <a:rPr lang="pt-BR" b="1" dirty="0" smtClean="0"/>
              <a:t>apresentação de ramo-e-folha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3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de Ramo-e-Folha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Uma apresentação ramo-e-folha mostra simultaneamente tanto a </a:t>
            </a:r>
            <a:r>
              <a:rPr lang="pt-BR" b="1" dirty="0" smtClean="0"/>
              <a:t>ordem de classificação </a:t>
            </a:r>
            <a:r>
              <a:rPr lang="pt-BR" dirty="0" smtClean="0"/>
              <a:t>quanto a </a:t>
            </a:r>
            <a:r>
              <a:rPr lang="pt-BR" b="1" dirty="0" smtClean="0"/>
              <a:t>forma dos dados</a:t>
            </a:r>
          </a:p>
          <a:p>
            <a:r>
              <a:rPr lang="pt-BR" dirty="0" smtClean="0"/>
              <a:t>É similar ao histograma, mas tem a vantagem de apresentar os valores atuais dos dados</a:t>
            </a:r>
          </a:p>
          <a:p>
            <a:r>
              <a:rPr lang="pt-BR" dirty="0" smtClean="0"/>
              <a:t>Os primeiros dígitos de cada item são arranjados a esquerda da linha vertical</a:t>
            </a:r>
          </a:p>
          <a:p>
            <a:r>
              <a:rPr lang="pt-BR" dirty="0" smtClean="0"/>
              <a:t>A direita da linha vertical registramos o último dígito de cada valor de dados</a:t>
            </a:r>
          </a:p>
          <a:p>
            <a:r>
              <a:rPr lang="pt-BR" dirty="0" smtClean="0"/>
              <a:t>Cada linha é um </a:t>
            </a:r>
            <a:r>
              <a:rPr lang="pt-BR" b="1" dirty="0" smtClean="0"/>
              <a:t>ramo</a:t>
            </a:r>
          </a:p>
          <a:p>
            <a:r>
              <a:rPr lang="pt-BR" dirty="0" smtClean="0"/>
              <a:t>Cada dígito é uma </a:t>
            </a:r>
            <a:r>
              <a:rPr lang="pt-BR" b="1" dirty="0" smtClean="0"/>
              <a:t>folha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6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Estatística Descritiva</a:t>
            </a:r>
            <a:br>
              <a:rPr lang="pt-BR" dirty="0" smtClean="0"/>
            </a:br>
            <a:r>
              <a:rPr lang="pt-BR" dirty="0" smtClean="0"/>
              <a:t>Mecânica Hudson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800600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O gerente da Mecânica Hudson queria ter um melhor conhecimento sobre os custos das peças utilizadas </a:t>
            </a:r>
            <a:r>
              <a:rPr lang="en-US" dirty="0" smtClean="0"/>
              <a:t>no </a:t>
            </a:r>
            <a:r>
              <a:rPr lang="pt-BR" dirty="0" smtClean="0"/>
              <a:t>conserto dos motores realizados na empresa</a:t>
            </a:r>
          </a:p>
          <a:p>
            <a:r>
              <a:rPr lang="pt-BR" dirty="0" smtClean="0"/>
              <a:t>Ele </a:t>
            </a:r>
            <a:r>
              <a:rPr lang="pt-BR" dirty="0"/>
              <a:t>examina 50 faturas de clientes para </a:t>
            </a:r>
            <a:r>
              <a:rPr lang="pt-BR" dirty="0" smtClean="0"/>
              <a:t>consertos. </a:t>
            </a:r>
            <a:r>
              <a:rPr lang="pt-BR" dirty="0"/>
              <a:t>Os custos de peças, arredondado </a:t>
            </a:r>
            <a:r>
              <a:rPr lang="pt-BR" dirty="0" smtClean="0"/>
              <a:t>para o inteiro, </a:t>
            </a:r>
            <a:r>
              <a:rPr lang="pt-BR" dirty="0"/>
              <a:t>estão listadas no próximo slide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42</a:t>
            </a:fld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957763" y="980728"/>
            <a:ext cx="3576637" cy="2147887"/>
            <a:chOff x="1661" y="2421"/>
            <a:chExt cx="2181" cy="1305"/>
          </a:xfrm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 rot="279349">
              <a:off x="2925" y="2421"/>
              <a:ext cx="917" cy="1065"/>
              <a:chOff x="3222" y="2421"/>
              <a:chExt cx="917" cy="1065"/>
            </a:xfrm>
          </p:grpSpPr>
          <p:sp>
            <p:nvSpPr>
              <p:cNvPr id="8" name="Freeform 10"/>
              <p:cNvSpPr>
                <a:spLocks/>
              </p:cNvSpPr>
              <p:nvPr/>
            </p:nvSpPr>
            <p:spPr bwMode="auto">
              <a:xfrm>
                <a:off x="3222" y="2421"/>
                <a:ext cx="917" cy="1065"/>
              </a:xfrm>
              <a:custGeom>
                <a:avLst/>
                <a:gdLst>
                  <a:gd name="T0" fmla="*/ 1827 w 1834"/>
                  <a:gd name="T1" fmla="*/ 1550 h 2130"/>
                  <a:gd name="T2" fmla="*/ 1799 w 1834"/>
                  <a:gd name="T3" fmla="*/ 1585 h 2130"/>
                  <a:gd name="T4" fmla="*/ 1758 w 1834"/>
                  <a:gd name="T5" fmla="*/ 1588 h 2130"/>
                  <a:gd name="T6" fmla="*/ 1713 w 1834"/>
                  <a:gd name="T7" fmla="*/ 1569 h 2130"/>
                  <a:gd name="T8" fmla="*/ 1677 w 1834"/>
                  <a:gd name="T9" fmla="*/ 1543 h 2130"/>
                  <a:gd name="T10" fmla="*/ 1669 w 1834"/>
                  <a:gd name="T11" fmla="*/ 1677 h 2130"/>
                  <a:gd name="T12" fmla="*/ 1624 w 1834"/>
                  <a:gd name="T13" fmla="*/ 1805 h 2130"/>
                  <a:gd name="T14" fmla="*/ 1536 w 1834"/>
                  <a:gd name="T15" fmla="*/ 1848 h 2130"/>
                  <a:gd name="T16" fmla="*/ 1461 w 1834"/>
                  <a:gd name="T17" fmla="*/ 1803 h 2130"/>
                  <a:gd name="T18" fmla="*/ 1379 w 1834"/>
                  <a:gd name="T19" fmla="*/ 1794 h 2130"/>
                  <a:gd name="T20" fmla="*/ 1281 w 1834"/>
                  <a:gd name="T21" fmla="*/ 1928 h 2130"/>
                  <a:gd name="T22" fmla="*/ 1233 w 1834"/>
                  <a:gd name="T23" fmla="*/ 2080 h 2130"/>
                  <a:gd name="T24" fmla="*/ 1143 w 1834"/>
                  <a:gd name="T25" fmla="*/ 2127 h 2130"/>
                  <a:gd name="T26" fmla="*/ 1061 w 1834"/>
                  <a:gd name="T27" fmla="*/ 2064 h 2130"/>
                  <a:gd name="T28" fmla="*/ 1001 w 1834"/>
                  <a:gd name="T29" fmla="*/ 1987 h 2130"/>
                  <a:gd name="T30" fmla="*/ 749 w 1834"/>
                  <a:gd name="T31" fmla="*/ 1942 h 2130"/>
                  <a:gd name="T32" fmla="*/ 493 w 1834"/>
                  <a:gd name="T33" fmla="*/ 1901 h 2130"/>
                  <a:gd name="T34" fmla="*/ 358 w 1834"/>
                  <a:gd name="T35" fmla="*/ 1943 h 2130"/>
                  <a:gd name="T36" fmla="*/ 303 w 1834"/>
                  <a:gd name="T37" fmla="*/ 2025 h 2130"/>
                  <a:gd name="T38" fmla="*/ 245 w 1834"/>
                  <a:gd name="T39" fmla="*/ 2016 h 2130"/>
                  <a:gd name="T40" fmla="*/ 189 w 1834"/>
                  <a:gd name="T41" fmla="*/ 1927 h 2130"/>
                  <a:gd name="T42" fmla="*/ 158 w 1834"/>
                  <a:gd name="T43" fmla="*/ 1867 h 2130"/>
                  <a:gd name="T44" fmla="*/ 115 w 1834"/>
                  <a:gd name="T45" fmla="*/ 1876 h 2130"/>
                  <a:gd name="T46" fmla="*/ 89 w 1834"/>
                  <a:gd name="T47" fmla="*/ 1878 h 2130"/>
                  <a:gd name="T48" fmla="*/ 44 w 1834"/>
                  <a:gd name="T49" fmla="*/ 1707 h 2130"/>
                  <a:gd name="T50" fmla="*/ 3 w 1834"/>
                  <a:gd name="T51" fmla="*/ 1401 h 2130"/>
                  <a:gd name="T52" fmla="*/ 103 w 1834"/>
                  <a:gd name="T53" fmla="*/ 1155 h 2130"/>
                  <a:gd name="T54" fmla="*/ 165 w 1834"/>
                  <a:gd name="T55" fmla="*/ 1040 h 2130"/>
                  <a:gd name="T56" fmla="*/ 135 w 1834"/>
                  <a:gd name="T57" fmla="*/ 882 h 2130"/>
                  <a:gd name="T58" fmla="*/ 105 w 1834"/>
                  <a:gd name="T59" fmla="*/ 610 h 2130"/>
                  <a:gd name="T60" fmla="*/ 142 w 1834"/>
                  <a:gd name="T61" fmla="*/ 311 h 2130"/>
                  <a:gd name="T62" fmla="*/ 160 w 1834"/>
                  <a:gd name="T63" fmla="*/ 280 h 2130"/>
                  <a:gd name="T64" fmla="*/ 226 w 1834"/>
                  <a:gd name="T65" fmla="*/ 258 h 2130"/>
                  <a:gd name="T66" fmla="*/ 300 w 1834"/>
                  <a:gd name="T67" fmla="*/ 235 h 2130"/>
                  <a:gd name="T68" fmla="*/ 386 w 1834"/>
                  <a:gd name="T69" fmla="*/ 210 h 2130"/>
                  <a:gd name="T70" fmla="*/ 531 w 1834"/>
                  <a:gd name="T71" fmla="*/ 169 h 2130"/>
                  <a:gd name="T72" fmla="*/ 676 w 1834"/>
                  <a:gd name="T73" fmla="*/ 124 h 2130"/>
                  <a:gd name="T74" fmla="*/ 823 w 1834"/>
                  <a:gd name="T75" fmla="*/ 82 h 2130"/>
                  <a:gd name="T76" fmla="*/ 972 w 1834"/>
                  <a:gd name="T77" fmla="*/ 47 h 2130"/>
                  <a:gd name="T78" fmla="*/ 1126 w 1834"/>
                  <a:gd name="T79" fmla="*/ 24 h 2130"/>
                  <a:gd name="T80" fmla="*/ 1222 w 1834"/>
                  <a:gd name="T81" fmla="*/ 16 h 2130"/>
                  <a:gd name="T82" fmla="*/ 1308 w 1834"/>
                  <a:gd name="T83" fmla="*/ 3 h 2130"/>
                  <a:gd name="T84" fmla="*/ 1395 w 1834"/>
                  <a:gd name="T85" fmla="*/ 12 h 2130"/>
                  <a:gd name="T86" fmla="*/ 1507 w 1834"/>
                  <a:gd name="T87" fmla="*/ 82 h 2130"/>
                  <a:gd name="T88" fmla="*/ 1624 w 1834"/>
                  <a:gd name="T89" fmla="*/ 125 h 2130"/>
                  <a:gd name="T90" fmla="*/ 1734 w 1834"/>
                  <a:gd name="T91" fmla="*/ 185 h 2130"/>
                  <a:gd name="T92" fmla="*/ 1779 w 1834"/>
                  <a:gd name="T93" fmla="*/ 305 h 2130"/>
                  <a:gd name="T94" fmla="*/ 1774 w 1834"/>
                  <a:gd name="T95" fmla="*/ 384 h 2130"/>
                  <a:gd name="T96" fmla="*/ 1782 w 1834"/>
                  <a:gd name="T97" fmla="*/ 701 h 2130"/>
                  <a:gd name="T98" fmla="*/ 1755 w 1834"/>
                  <a:gd name="T99" fmla="*/ 1067 h 2130"/>
                  <a:gd name="T100" fmla="*/ 1751 w 1834"/>
                  <a:gd name="T101" fmla="*/ 1314 h 2130"/>
                  <a:gd name="T102" fmla="*/ 1775 w 1834"/>
                  <a:gd name="T103" fmla="*/ 1264 h 2130"/>
                  <a:gd name="T104" fmla="*/ 1814 w 1834"/>
                  <a:gd name="T105" fmla="*/ 1254 h 2130"/>
                  <a:gd name="T106" fmla="*/ 1817 w 1834"/>
                  <a:gd name="T107" fmla="*/ 1312 h 2130"/>
                  <a:gd name="T108" fmla="*/ 1808 w 1834"/>
                  <a:gd name="T109" fmla="*/ 1436 h 2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834" h="2130">
                    <a:moveTo>
                      <a:pt x="1808" y="1436"/>
                    </a:moveTo>
                    <a:lnTo>
                      <a:pt x="1812" y="1463"/>
                    </a:lnTo>
                    <a:lnTo>
                      <a:pt x="1819" y="1491"/>
                    </a:lnTo>
                    <a:lnTo>
                      <a:pt x="1825" y="1517"/>
                    </a:lnTo>
                    <a:lnTo>
                      <a:pt x="1827" y="1545"/>
                    </a:lnTo>
                    <a:lnTo>
                      <a:pt x="1827" y="1550"/>
                    </a:lnTo>
                    <a:lnTo>
                      <a:pt x="1822" y="1555"/>
                    </a:lnTo>
                    <a:lnTo>
                      <a:pt x="1818" y="1562"/>
                    </a:lnTo>
                    <a:lnTo>
                      <a:pt x="1817" y="1570"/>
                    </a:lnTo>
                    <a:lnTo>
                      <a:pt x="1811" y="1575"/>
                    </a:lnTo>
                    <a:lnTo>
                      <a:pt x="1805" y="1581"/>
                    </a:lnTo>
                    <a:lnTo>
                      <a:pt x="1799" y="1585"/>
                    </a:lnTo>
                    <a:lnTo>
                      <a:pt x="1793" y="1589"/>
                    </a:lnTo>
                    <a:lnTo>
                      <a:pt x="1787" y="1592"/>
                    </a:lnTo>
                    <a:lnTo>
                      <a:pt x="1780" y="1593"/>
                    </a:lnTo>
                    <a:lnTo>
                      <a:pt x="1773" y="1595"/>
                    </a:lnTo>
                    <a:lnTo>
                      <a:pt x="1766" y="1593"/>
                    </a:lnTo>
                    <a:lnTo>
                      <a:pt x="1758" y="1588"/>
                    </a:lnTo>
                    <a:lnTo>
                      <a:pt x="1750" y="1584"/>
                    </a:lnTo>
                    <a:lnTo>
                      <a:pt x="1742" y="1582"/>
                    </a:lnTo>
                    <a:lnTo>
                      <a:pt x="1733" y="1582"/>
                    </a:lnTo>
                    <a:lnTo>
                      <a:pt x="1727" y="1577"/>
                    </a:lnTo>
                    <a:lnTo>
                      <a:pt x="1720" y="1573"/>
                    </a:lnTo>
                    <a:lnTo>
                      <a:pt x="1713" y="1569"/>
                    </a:lnTo>
                    <a:lnTo>
                      <a:pt x="1706" y="1565"/>
                    </a:lnTo>
                    <a:lnTo>
                      <a:pt x="1699" y="1559"/>
                    </a:lnTo>
                    <a:lnTo>
                      <a:pt x="1693" y="1553"/>
                    </a:lnTo>
                    <a:lnTo>
                      <a:pt x="1690" y="1546"/>
                    </a:lnTo>
                    <a:lnTo>
                      <a:pt x="1688" y="1538"/>
                    </a:lnTo>
                    <a:lnTo>
                      <a:pt x="1677" y="1543"/>
                    </a:lnTo>
                    <a:lnTo>
                      <a:pt x="1672" y="1550"/>
                    </a:lnTo>
                    <a:lnTo>
                      <a:pt x="1665" y="1558"/>
                    </a:lnTo>
                    <a:lnTo>
                      <a:pt x="1658" y="1566"/>
                    </a:lnTo>
                    <a:lnTo>
                      <a:pt x="1669" y="1600"/>
                    </a:lnTo>
                    <a:lnTo>
                      <a:pt x="1672" y="1638"/>
                    </a:lnTo>
                    <a:lnTo>
                      <a:pt x="1669" y="1677"/>
                    </a:lnTo>
                    <a:lnTo>
                      <a:pt x="1668" y="1714"/>
                    </a:lnTo>
                    <a:lnTo>
                      <a:pt x="1662" y="1734"/>
                    </a:lnTo>
                    <a:lnTo>
                      <a:pt x="1655" y="1753"/>
                    </a:lnTo>
                    <a:lnTo>
                      <a:pt x="1646" y="1772"/>
                    </a:lnTo>
                    <a:lnTo>
                      <a:pt x="1636" y="1789"/>
                    </a:lnTo>
                    <a:lnTo>
                      <a:pt x="1624" y="1805"/>
                    </a:lnTo>
                    <a:lnTo>
                      <a:pt x="1609" y="1819"/>
                    </a:lnTo>
                    <a:lnTo>
                      <a:pt x="1593" y="1831"/>
                    </a:lnTo>
                    <a:lnTo>
                      <a:pt x="1575" y="1841"/>
                    </a:lnTo>
                    <a:lnTo>
                      <a:pt x="1562" y="1847"/>
                    </a:lnTo>
                    <a:lnTo>
                      <a:pt x="1548" y="1849"/>
                    </a:lnTo>
                    <a:lnTo>
                      <a:pt x="1536" y="1848"/>
                    </a:lnTo>
                    <a:lnTo>
                      <a:pt x="1523" y="1846"/>
                    </a:lnTo>
                    <a:lnTo>
                      <a:pt x="1510" y="1841"/>
                    </a:lnTo>
                    <a:lnTo>
                      <a:pt x="1498" y="1835"/>
                    </a:lnTo>
                    <a:lnTo>
                      <a:pt x="1486" y="1828"/>
                    </a:lnTo>
                    <a:lnTo>
                      <a:pt x="1476" y="1820"/>
                    </a:lnTo>
                    <a:lnTo>
                      <a:pt x="1461" y="1803"/>
                    </a:lnTo>
                    <a:lnTo>
                      <a:pt x="1453" y="1782"/>
                    </a:lnTo>
                    <a:lnTo>
                      <a:pt x="1448" y="1760"/>
                    </a:lnTo>
                    <a:lnTo>
                      <a:pt x="1447" y="1740"/>
                    </a:lnTo>
                    <a:lnTo>
                      <a:pt x="1425" y="1758"/>
                    </a:lnTo>
                    <a:lnTo>
                      <a:pt x="1402" y="1776"/>
                    </a:lnTo>
                    <a:lnTo>
                      <a:pt x="1379" y="1794"/>
                    </a:lnTo>
                    <a:lnTo>
                      <a:pt x="1356" y="1812"/>
                    </a:lnTo>
                    <a:lnTo>
                      <a:pt x="1334" y="1831"/>
                    </a:lnTo>
                    <a:lnTo>
                      <a:pt x="1313" y="1849"/>
                    </a:lnTo>
                    <a:lnTo>
                      <a:pt x="1295" y="1870"/>
                    </a:lnTo>
                    <a:lnTo>
                      <a:pt x="1278" y="1893"/>
                    </a:lnTo>
                    <a:lnTo>
                      <a:pt x="1281" y="1928"/>
                    </a:lnTo>
                    <a:lnTo>
                      <a:pt x="1282" y="1965"/>
                    </a:lnTo>
                    <a:lnTo>
                      <a:pt x="1276" y="2002"/>
                    </a:lnTo>
                    <a:lnTo>
                      <a:pt x="1261" y="2034"/>
                    </a:lnTo>
                    <a:lnTo>
                      <a:pt x="1252" y="2051"/>
                    </a:lnTo>
                    <a:lnTo>
                      <a:pt x="1243" y="2066"/>
                    </a:lnTo>
                    <a:lnTo>
                      <a:pt x="1233" y="2080"/>
                    </a:lnTo>
                    <a:lnTo>
                      <a:pt x="1221" y="2094"/>
                    </a:lnTo>
                    <a:lnTo>
                      <a:pt x="1208" y="2106"/>
                    </a:lnTo>
                    <a:lnTo>
                      <a:pt x="1195" y="2116"/>
                    </a:lnTo>
                    <a:lnTo>
                      <a:pt x="1180" y="2124"/>
                    </a:lnTo>
                    <a:lnTo>
                      <a:pt x="1161" y="2130"/>
                    </a:lnTo>
                    <a:lnTo>
                      <a:pt x="1143" y="2127"/>
                    </a:lnTo>
                    <a:lnTo>
                      <a:pt x="1126" y="2122"/>
                    </a:lnTo>
                    <a:lnTo>
                      <a:pt x="1109" y="2114"/>
                    </a:lnTo>
                    <a:lnTo>
                      <a:pt x="1096" y="2105"/>
                    </a:lnTo>
                    <a:lnTo>
                      <a:pt x="1082" y="2093"/>
                    </a:lnTo>
                    <a:lnTo>
                      <a:pt x="1070" y="2079"/>
                    </a:lnTo>
                    <a:lnTo>
                      <a:pt x="1061" y="2064"/>
                    </a:lnTo>
                    <a:lnTo>
                      <a:pt x="1054" y="2048"/>
                    </a:lnTo>
                    <a:lnTo>
                      <a:pt x="1052" y="2032"/>
                    </a:lnTo>
                    <a:lnTo>
                      <a:pt x="1051" y="2019"/>
                    </a:lnTo>
                    <a:lnTo>
                      <a:pt x="1048" y="2007"/>
                    </a:lnTo>
                    <a:lnTo>
                      <a:pt x="1044" y="1994"/>
                    </a:lnTo>
                    <a:lnTo>
                      <a:pt x="1001" y="1987"/>
                    </a:lnTo>
                    <a:lnTo>
                      <a:pt x="958" y="1980"/>
                    </a:lnTo>
                    <a:lnTo>
                      <a:pt x="917" y="1973"/>
                    </a:lnTo>
                    <a:lnTo>
                      <a:pt x="874" y="1965"/>
                    </a:lnTo>
                    <a:lnTo>
                      <a:pt x="833" y="1958"/>
                    </a:lnTo>
                    <a:lnTo>
                      <a:pt x="791" y="1950"/>
                    </a:lnTo>
                    <a:lnTo>
                      <a:pt x="749" y="1942"/>
                    </a:lnTo>
                    <a:lnTo>
                      <a:pt x="707" y="1934"/>
                    </a:lnTo>
                    <a:lnTo>
                      <a:pt x="665" y="1927"/>
                    </a:lnTo>
                    <a:lnTo>
                      <a:pt x="622" y="1920"/>
                    </a:lnTo>
                    <a:lnTo>
                      <a:pt x="579" y="1912"/>
                    </a:lnTo>
                    <a:lnTo>
                      <a:pt x="537" y="1907"/>
                    </a:lnTo>
                    <a:lnTo>
                      <a:pt x="493" y="1901"/>
                    </a:lnTo>
                    <a:lnTo>
                      <a:pt x="449" y="1895"/>
                    </a:lnTo>
                    <a:lnTo>
                      <a:pt x="404" y="1890"/>
                    </a:lnTo>
                    <a:lnTo>
                      <a:pt x="359" y="1886"/>
                    </a:lnTo>
                    <a:lnTo>
                      <a:pt x="362" y="1904"/>
                    </a:lnTo>
                    <a:lnTo>
                      <a:pt x="361" y="1924"/>
                    </a:lnTo>
                    <a:lnTo>
                      <a:pt x="358" y="1943"/>
                    </a:lnTo>
                    <a:lnTo>
                      <a:pt x="354" y="1962"/>
                    </a:lnTo>
                    <a:lnTo>
                      <a:pt x="347" y="1979"/>
                    </a:lnTo>
                    <a:lnTo>
                      <a:pt x="338" y="1995"/>
                    </a:lnTo>
                    <a:lnTo>
                      <a:pt x="326" y="2010"/>
                    </a:lnTo>
                    <a:lnTo>
                      <a:pt x="312" y="2023"/>
                    </a:lnTo>
                    <a:lnTo>
                      <a:pt x="303" y="2025"/>
                    </a:lnTo>
                    <a:lnTo>
                      <a:pt x="294" y="2025"/>
                    </a:lnTo>
                    <a:lnTo>
                      <a:pt x="283" y="2025"/>
                    </a:lnTo>
                    <a:lnTo>
                      <a:pt x="274" y="2024"/>
                    </a:lnTo>
                    <a:lnTo>
                      <a:pt x="264" y="2022"/>
                    </a:lnTo>
                    <a:lnTo>
                      <a:pt x="255" y="2019"/>
                    </a:lnTo>
                    <a:lnTo>
                      <a:pt x="245" y="2016"/>
                    </a:lnTo>
                    <a:lnTo>
                      <a:pt x="236" y="2013"/>
                    </a:lnTo>
                    <a:lnTo>
                      <a:pt x="225" y="1996"/>
                    </a:lnTo>
                    <a:lnTo>
                      <a:pt x="214" y="1980"/>
                    </a:lnTo>
                    <a:lnTo>
                      <a:pt x="205" y="1963"/>
                    </a:lnTo>
                    <a:lnTo>
                      <a:pt x="197" y="1946"/>
                    </a:lnTo>
                    <a:lnTo>
                      <a:pt x="189" y="1927"/>
                    </a:lnTo>
                    <a:lnTo>
                      <a:pt x="184" y="1909"/>
                    </a:lnTo>
                    <a:lnTo>
                      <a:pt x="181" y="1889"/>
                    </a:lnTo>
                    <a:lnTo>
                      <a:pt x="181" y="1870"/>
                    </a:lnTo>
                    <a:lnTo>
                      <a:pt x="174" y="1869"/>
                    </a:lnTo>
                    <a:lnTo>
                      <a:pt x="166" y="1867"/>
                    </a:lnTo>
                    <a:lnTo>
                      <a:pt x="158" y="1867"/>
                    </a:lnTo>
                    <a:lnTo>
                      <a:pt x="150" y="1866"/>
                    </a:lnTo>
                    <a:lnTo>
                      <a:pt x="142" y="1866"/>
                    </a:lnTo>
                    <a:lnTo>
                      <a:pt x="134" y="1869"/>
                    </a:lnTo>
                    <a:lnTo>
                      <a:pt x="127" y="1871"/>
                    </a:lnTo>
                    <a:lnTo>
                      <a:pt x="120" y="1877"/>
                    </a:lnTo>
                    <a:lnTo>
                      <a:pt x="115" y="1876"/>
                    </a:lnTo>
                    <a:lnTo>
                      <a:pt x="112" y="1874"/>
                    </a:lnTo>
                    <a:lnTo>
                      <a:pt x="107" y="1876"/>
                    </a:lnTo>
                    <a:lnTo>
                      <a:pt x="103" y="1877"/>
                    </a:lnTo>
                    <a:lnTo>
                      <a:pt x="98" y="1878"/>
                    </a:lnTo>
                    <a:lnTo>
                      <a:pt x="94" y="1879"/>
                    </a:lnTo>
                    <a:lnTo>
                      <a:pt x="89" y="1878"/>
                    </a:lnTo>
                    <a:lnTo>
                      <a:pt x="84" y="1877"/>
                    </a:lnTo>
                    <a:lnTo>
                      <a:pt x="71" y="1847"/>
                    </a:lnTo>
                    <a:lnTo>
                      <a:pt x="61" y="1814"/>
                    </a:lnTo>
                    <a:lnTo>
                      <a:pt x="54" y="1780"/>
                    </a:lnTo>
                    <a:lnTo>
                      <a:pt x="48" y="1744"/>
                    </a:lnTo>
                    <a:lnTo>
                      <a:pt x="44" y="1707"/>
                    </a:lnTo>
                    <a:lnTo>
                      <a:pt x="39" y="1672"/>
                    </a:lnTo>
                    <a:lnTo>
                      <a:pt x="33" y="1635"/>
                    </a:lnTo>
                    <a:lnTo>
                      <a:pt x="28" y="1599"/>
                    </a:lnTo>
                    <a:lnTo>
                      <a:pt x="17" y="1534"/>
                    </a:lnTo>
                    <a:lnTo>
                      <a:pt x="9" y="1467"/>
                    </a:lnTo>
                    <a:lnTo>
                      <a:pt x="3" y="1401"/>
                    </a:lnTo>
                    <a:lnTo>
                      <a:pt x="0" y="1332"/>
                    </a:lnTo>
                    <a:lnTo>
                      <a:pt x="16" y="1295"/>
                    </a:lnTo>
                    <a:lnTo>
                      <a:pt x="35" y="1259"/>
                    </a:lnTo>
                    <a:lnTo>
                      <a:pt x="56" y="1224"/>
                    </a:lnTo>
                    <a:lnTo>
                      <a:pt x="79" y="1189"/>
                    </a:lnTo>
                    <a:lnTo>
                      <a:pt x="103" y="1155"/>
                    </a:lnTo>
                    <a:lnTo>
                      <a:pt x="126" y="1120"/>
                    </a:lnTo>
                    <a:lnTo>
                      <a:pt x="147" y="1086"/>
                    </a:lnTo>
                    <a:lnTo>
                      <a:pt x="168" y="1050"/>
                    </a:lnTo>
                    <a:lnTo>
                      <a:pt x="168" y="1044"/>
                    </a:lnTo>
                    <a:lnTo>
                      <a:pt x="166" y="1042"/>
                    </a:lnTo>
                    <a:lnTo>
                      <a:pt x="165" y="1040"/>
                    </a:lnTo>
                    <a:lnTo>
                      <a:pt x="169" y="1036"/>
                    </a:lnTo>
                    <a:lnTo>
                      <a:pt x="159" y="1007"/>
                    </a:lnTo>
                    <a:lnTo>
                      <a:pt x="151" y="976"/>
                    </a:lnTo>
                    <a:lnTo>
                      <a:pt x="145" y="945"/>
                    </a:lnTo>
                    <a:lnTo>
                      <a:pt x="139" y="914"/>
                    </a:lnTo>
                    <a:lnTo>
                      <a:pt x="135" y="882"/>
                    </a:lnTo>
                    <a:lnTo>
                      <a:pt x="129" y="850"/>
                    </a:lnTo>
                    <a:lnTo>
                      <a:pt x="123" y="818"/>
                    </a:lnTo>
                    <a:lnTo>
                      <a:pt x="116" y="789"/>
                    </a:lnTo>
                    <a:lnTo>
                      <a:pt x="109" y="730"/>
                    </a:lnTo>
                    <a:lnTo>
                      <a:pt x="106" y="671"/>
                    </a:lnTo>
                    <a:lnTo>
                      <a:pt x="105" y="610"/>
                    </a:lnTo>
                    <a:lnTo>
                      <a:pt x="106" y="550"/>
                    </a:lnTo>
                    <a:lnTo>
                      <a:pt x="109" y="489"/>
                    </a:lnTo>
                    <a:lnTo>
                      <a:pt x="115" y="429"/>
                    </a:lnTo>
                    <a:lnTo>
                      <a:pt x="123" y="371"/>
                    </a:lnTo>
                    <a:lnTo>
                      <a:pt x="134" y="313"/>
                    </a:lnTo>
                    <a:lnTo>
                      <a:pt x="142" y="311"/>
                    </a:lnTo>
                    <a:lnTo>
                      <a:pt x="147" y="306"/>
                    </a:lnTo>
                    <a:lnTo>
                      <a:pt x="150" y="300"/>
                    </a:lnTo>
                    <a:lnTo>
                      <a:pt x="151" y="293"/>
                    </a:lnTo>
                    <a:lnTo>
                      <a:pt x="152" y="288"/>
                    </a:lnTo>
                    <a:lnTo>
                      <a:pt x="154" y="283"/>
                    </a:lnTo>
                    <a:lnTo>
                      <a:pt x="160" y="280"/>
                    </a:lnTo>
                    <a:lnTo>
                      <a:pt x="169" y="281"/>
                    </a:lnTo>
                    <a:lnTo>
                      <a:pt x="180" y="276"/>
                    </a:lnTo>
                    <a:lnTo>
                      <a:pt x="191" y="270"/>
                    </a:lnTo>
                    <a:lnTo>
                      <a:pt x="203" y="266"/>
                    </a:lnTo>
                    <a:lnTo>
                      <a:pt x="214" y="261"/>
                    </a:lnTo>
                    <a:lnTo>
                      <a:pt x="226" y="258"/>
                    </a:lnTo>
                    <a:lnTo>
                      <a:pt x="238" y="253"/>
                    </a:lnTo>
                    <a:lnTo>
                      <a:pt x="250" y="250"/>
                    </a:lnTo>
                    <a:lnTo>
                      <a:pt x="263" y="245"/>
                    </a:lnTo>
                    <a:lnTo>
                      <a:pt x="275" y="242"/>
                    </a:lnTo>
                    <a:lnTo>
                      <a:pt x="287" y="238"/>
                    </a:lnTo>
                    <a:lnTo>
                      <a:pt x="300" y="235"/>
                    </a:lnTo>
                    <a:lnTo>
                      <a:pt x="312" y="231"/>
                    </a:lnTo>
                    <a:lnTo>
                      <a:pt x="325" y="228"/>
                    </a:lnTo>
                    <a:lnTo>
                      <a:pt x="338" y="224"/>
                    </a:lnTo>
                    <a:lnTo>
                      <a:pt x="349" y="221"/>
                    </a:lnTo>
                    <a:lnTo>
                      <a:pt x="362" y="217"/>
                    </a:lnTo>
                    <a:lnTo>
                      <a:pt x="386" y="210"/>
                    </a:lnTo>
                    <a:lnTo>
                      <a:pt x="410" y="205"/>
                    </a:lnTo>
                    <a:lnTo>
                      <a:pt x="434" y="198"/>
                    </a:lnTo>
                    <a:lnTo>
                      <a:pt x="459" y="191"/>
                    </a:lnTo>
                    <a:lnTo>
                      <a:pt x="483" y="183"/>
                    </a:lnTo>
                    <a:lnTo>
                      <a:pt x="507" y="176"/>
                    </a:lnTo>
                    <a:lnTo>
                      <a:pt x="531" y="169"/>
                    </a:lnTo>
                    <a:lnTo>
                      <a:pt x="555" y="161"/>
                    </a:lnTo>
                    <a:lnTo>
                      <a:pt x="579" y="154"/>
                    </a:lnTo>
                    <a:lnTo>
                      <a:pt x="604" y="146"/>
                    </a:lnTo>
                    <a:lnTo>
                      <a:pt x="628" y="139"/>
                    </a:lnTo>
                    <a:lnTo>
                      <a:pt x="652" y="131"/>
                    </a:lnTo>
                    <a:lnTo>
                      <a:pt x="676" y="124"/>
                    </a:lnTo>
                    <a:lnTo>
                      <a:pt x="700" y="116"/>
                    </a:lnTo>
                    <a:lnTo>
                      <a:pt x="725" y="109"/>
                    </a:lnTo>
                    <a:lnTo>
                      <a:pt x="750" y="102"/>
                    </a:lnTo>
                    <a:lnTo>
                      <a:pt x="774" y="95"/>
                    </a:lnTo>
                    <a:lnTo>
                      <a:pt x="798" y="88"/>
                    </a:lnTo>
                    <a:lnTo>
                      <a:pt x="823" y="82"/>
                    </a:lnTo>
                    <a:lnTo>
                      <a:pt x="848" y="76"/>
                    </a:lnTo>
                    <a:lnTo>
                      <a:pt x="872" y="69"/>
                    </a:lnTo>
                    <a:lnTo>
                      <a:pt x="897" y="63"/>
                    </a:lnTo>
                    <a:lnTo>
                      <a:pt x="923" y="57"/>
                    </a:lnTo>
                    <a:lnTo>
                      <a:pt x="947" y="52"/>
                    </a:lnTo>
                    <a:lnTo>
                      <a:pt x="972" y="47"/>
                    </a:lnTo>
                    <a:lnTo>
                      <a:pt x="998" y="42"/>
                    </a:lnTo>
                    <a:lnTo>
                      <a:pt x="1023" y="38"/>
                    </a:lnTo>
                    <a:lnTo>
                      <a:pt x="1048" y="33"/>
                    </a:lnTo>
                    <a:lnTo>
                      <a:pt x="1074" y="30"/>
                    </a:lnTo>
                    <a:lnTo>
                      <a:pt x="1099" y="26"/>
                    </a:lnTo>
                    <a:lnTo>
                      <a:pt x="1126" y="24"/>
                    </a:lnTo>
                    <a:lnTo>
                      <a:pt x="1151" y="22"/>
                    </a:lnTo>
                    <a:lnTo>
                      <a:pt x="1165" y="22"/>
                    </a:lnTo>
                    <a:lnTo>
                      <a:pt x="1180" y="20"/>
                    </a:lnTo>
                    <a:lnTo>
                      <a:pt x="1193" y="19"/>
                    </a:lnTo>
                    <a:lnTo>
                      <a:pt x="1207" y="17"/>
                    </a:lnTo>
                    <a:lnTo>
                      <a:pt x="1222" y="16"/>
                    </a:lnTo>
                    <a:lnTo>
                      <a:pt x="1236" y="14"/>
                    </a:lnTo>
                    <a:lnTo>
                      <a:pt x="1251" y="11"/>
                    </a:lnTo>
                    <a:lnTo>
                      <a:pt x="1265" y="9"/>
                    </a:lnTo>
                    <a:lnTo>
                      <a:pt x="1280" y="7"/>
                    </a:lnTo>
                    <a:lnTo>
                      <a:pt x="1294" y="4"/>
                    </a:lnTo>
                    <a:lnTo>
                      <a:pt x="1308" y="3"/>
                    </a:lnTo>
                    <a:lnTo>
                      <a:pt x="1321" y="1"/>
                    </a:lnTo>
                    <a:lnTo>
                      <a:pt x="1335" y="0"/>
                    </a:lnTo>
                    <a:lnTo>
                      <a:pt x="1349" y="0"/>
                    </a:lnTo>
                    <a:lnTo>
                      <a:pt x="1363" y="0"/>
                    </a:lnTo>
                    <a:lnTo>
                      <a:pt x="1376" y="1"/>
                    </a:lnTo>
                    <a:lnTo>
                      <a:pt x="1395" y="12"/>
                    </a:lnTo>
                    <a:lnTo>
                      <a:pt x="1414" y="25"/>
                    </a:lnTo>
                    <a:lnTo>
                      <a:pt x="1432" y="37"/>
                    </a:lnTo>
                    <a:lnTo>
                      <a:pt x="1450" y="49"/>
                    </a:lnTo>
                    <a:lnTo>
                      <a:pt x="1469" y="61"/>
                    </a:lnTo>
                    <a:lnTo>
                      <a:pt x="1487" y="71"/>
                    </a:lnTo>
                    <a:lnTo>
                      <a:pt x="1507" y="82"/>
                    </a:lnTo>
                    <a:lnTo>
                      <a:pt x="1528" y="90"/>
                    </a:lnTo>
                    <a:lnTo>
                      <a:pt x="1545" y="98"/>
                    </a:lnTo>
                    <a:lnTo>
                      <a:pt x="1564" y="105"/>
                    </a:lnTo>
                    <a:lnTo>
                      <a:pt x="1584" y="111"/>
                    </a:lnTo>
                    <a:lnTo>
                      <a:pt x="1604" y="118"/>
                    </a:lnTo>
                    <a:lnTo>
                      <a:pt x="1624" y="125"/>
                    </a:lnTo>
                    <a:lnTo>
                      <a:pt x="1645" y="132"/>
                    </a:lnTo>
                    <a:lnTo>
                      <a:pt x="1665" y="141"/>
                    </a:lnTo>
                    <a:lnTo>
                      <a:pt x="1684" y="151"/>
                    </a:lnTo>
                    <a:lnTo>
                      <a:pt x="1702" y="161"/>
                    </a:lnTo>
                    <a:lnTo>
                      <a:pt x="1719" y="172"/>
                    </a:lnTo>
                    <a:lnTo>
                      <a:pt x="1734" y="185"/>
                    </a:lnTo>
                    <a:lnTo>
                      <a:pt x="1748" y="200"/>
                    </a:lnTo>
                    <a:lnTo>
                      <a:pt x="1758" y="216"/>
                    </a:lnTo>
                    <a:lnTo>
                      <a:pt x="1767" y="236"/>
                    </a:lnTo>
                    <a:lnTo>
                      <a:pt x="1773" y="257"/>
                    </a:lnTo>
                    <a:lnTo>
                      <a:pt x="1775" y="281"/>
                    </a:lnTo>
                    <a:lnTo>
                      <a:pt x="1779" y="305"/>
                    </a:lnTo>
                    <a:lnTo>
                      <a:pt x="1775" y="329"/>
                    </a:lnTo>
                    <a:lnTo>
                      <a:pt x="1773" y="352"/>
                    </a:lnTo>
                    <a:lnTo>
                      <a:pt x="1780" y="373"/>
                    </a:lnTo>
                    <a:lnTo>
                      <a:pt x="1778" y="377"/>
                    </a:lnTo>
                    <a:lnTo>
                      <a:pt x="1776" y="381"/>
                    </a:lnTo>
                    <a:lnTo>
                      <a:pt x="1774" y="384"/>
                    </a:lnTo>
                    <a:lnTo>
                      <a:pt x="1769" y="384"/>
                    </a:lnTo>
                    <a:lnTo>
                      <a:pt x="1774" y="451"/>
                    </a:lnTo>
                    <a:lnTo>
                      <a:pt x="1779" y="516"/>
                    </a:lnTo>
                    <a:lnTo>
                      <a:pt x="1781" y="578"/>
                    </a:lnTo>
                    <a:lnTo>
                      <a:pt x="1783" y="640"/>
                    </a:lnTo>
                    <a:lnTo>
                      <a:pt x="1782" y="701"/>
                    </a:lnTo>
                    <a:lnTo>
                      <a:pt x="1778" y="762"/>
                    </a:lnTo>
                    <a:lnTo>
                      <a:pt x="1769" y="824"/>
                    </a:lnTo>
                    <a:lnTo>
                      <a:pt x="1758" y="888"/>
                    </a:lnTo>
                    <a:lnTo>
                      <a:pt x="1763" y="892"/>
                    </a:lnTo>
                    <a:lnTo>
                      <a:pt x="1757" y="981"/>
                    </a:lnTo>
                    <a:lnTo>
                      <a:pt x="1755" y="1067"/>
                    </a:lnTo>
                    <a:lnTo>
                      <a:pt x="1753" y="1154"/>
                    </a:lnTo>
                    <a:lnTo>
                      <a:pt x="1751" y="1245"/>
                    </a:lnTo>
                    <a:lnTo>
                      <a:pt x="1746" y="1259"/>
                    </a:lnTo>
                    <a:lnTo>
                      <a:pt x="1748" y="1277"/>
                    </a:lnTo>
                    <a:lnTo>
                      <a:pt x="1749" y="1295"/>
                    </a:lnTo>
                    <a:lnTo>
                      <a:pt x="1751" y="1314"/>
                    </a:lnTo>
                    <a:lnTo>
                      <a:pt x="1756" y="1304"/>
                    </a:lnTo>
                    <a:lnTo>
                      <a:pt x="1759" y="1296"/>
                    </a:lnTo>
                    <a:lnTo>
                      <a:pt x="1763" y="1287"/>
                    </a:lnTo>
                    <a:lnTo>
                      <a:pt x="1766" y="1279"/>
                    </a:lnTo>
                    <a:lnTo>
                      <a:pt x="1771" y="1271"/>
                    </a:lnTo>
                    <a:lnTo>
                      <a:pt x="1775" y="1264"/>
                    </a:lnTo>
                    <a:lnTo>
                      <a:pt x="1780" y="1256"/>
                    </a:lnTo>
                    <a:lnTo>
                      <a:pt x="1787" y="1249"/>
                    </a:lnTo>
                    <a:lnTo>
                      <a:pt x="1795" y="1248"/>
                    </a:lnTo>
                    <a:lnTo>
                      <a:pt x="1802" y="1249"/>
                    </a:lnTo>
                    <a:lnTo>
                      <a:pt x="1809" y="1250"/>
                    </a:lnTo>
                    <a:lnTo>
                      <a:pt x="1814" y="1254"/>
                    </a:lnTo>
                    <a:lnTo>
                      <a:pt x="1820" y="1257"/>
                    </a:lnTo>
                    <a:lnTo>
                      <a:pt x="1826" y="1262"/>
                    </a:lnTo>
                    <a:lnTo>
                      <a:pt x="1831" y="1268"/>
                    </a:lnTo>
                    <a:lnTo>
                      <a:pt x="1834" y="1273"/>
                    </a:lnTo>
                    <a:lnTo>
                      <a:pt x="1826" y="1293"/>
                    </a:lnTo>
                    <a:lnTo>
                      <a:pt x="1817" y="1312"/>
                    </a:lnTo>
                    <a:lnTo>
                      <a:pt x="1806" y="1333"/>
                    </a:lnTo>
                    <a:lnTo>
                      <a:pt x="1798" y="1354"/>
                    </a:lnTo>
                    <a:lnTo>
                      <a:pt x="1793" y="1375"/>
                    </a:lnTo>
                    <a:lnTo>
                      <a:pt x="1790" y="1395"/>
                    </a:lnTo>
                    <a:lnTo>
                      <a:pt x="1795" y="1416"/>
                    </a:lnTo>
                    <a:lnTo>
                      <a:pt x="1808" y="14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auto">
              <a:xfrm>
                <a:off x="4103" y="3056"/>
                <a:ext cx="24" cy="47"/>
              </a:xfrm>
              <a:custGeom>
                <a:avLst/>
                <a:gdLst>
                  <a:gd name="T0" fmla="*/ 15 w 48"/>
                  <a:gd name="T1" fmla="*/ 94 h 94"/>
                  <a:gd name="T2" fmla="*/ 8 w 48"/>
                  <a:gd name="T3" fmla="*/ 87 h 94"/>
                  <a:gd name="T4" fmla="*/ 3 w 48"/>
                  <a:gd name="T5" fmla="*/ 79 h 94"/>
                  <a:gd name="T6" fmla="*/ 1 w 48"/>
                  <a:gd name="T7" fmla="*/ 69 h 94"/>
                  <a:gd name="T8" fmla="*/ 0 w 48"/>
                  <a:gd name="T9" fmla="*/ 60 h 94"/>
                  <a:gd name="T10" fmla="*/ 26 w 48"/>
                  <a:gd name="T11" fmla="*/ 2 h 94"/>
                  <a:gd name="T12" fmla="*/ 32 w 48"/>
                  <a:gd name="T13" fmla="*/ 1 h 94"/>
                  <a:gd name="T14" fmla="*/ 39 w 48"/>
                  <a:gd name="T15" fmla="*/ 0 h 94"/>
                  <a:gd name="T16" fmla="*/ 45 w 48"/>
                  <a:gd name="T17" fmla="*/ 0 h 94"/>
                  <a:gd name="T18" fmla="*/ 48 w 48"/>
                  <a:gd name="T19" fmla="*/ 6 h 94"/>
                  <a:gd name="T20" fmla="*/ 15 w 48"/>
                  <a:gd name="T21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" h="94">
                    <a:moveTo>
                      <a:pt x="15" y="94"/>
                    </a:moveTo>
                    <a:lnTo>
                      <a:pt x="8" y="87"/>
                    </a:lnTo>
                    <a:lnTo>
                      <a:pt x="3" y="79"/>
                    </a:lnTo>
                    <a:lnTo>
                      <a:pt x="1" y="69"/>
                    </a:lnTo>
                    <a:lnTo>
                      <a:pt x="0" y="60"/>
                    </a:lnTo>
                    <a:lnTo>
                      <a:pt x="26" y="2"/>
                    </a:lnTo>
                    <a:lnTo>
                      <a:pt x="32" y="1"/>
                    </a:lnTo>
                    <a:lnTo>
                      <a:pt x="39" y="0"/>
                    </a:lnTo>
                    <a:lnTo>
                      <a:pt x="45" y="0"/>
                    </a:lnTo>
                    <a:lnTo>
                      <a:pt x="48" y="6"/>
                    </a:lnTo>
                    <a:lnTo>
                      <a:pt x="15" y="94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Freeform 12"/>
              <p:cNvSpPr>
                <a:spLocks/>
              </p:cNvSpPr>
              <p:nvPr/>
            </p:nvSpPr>
            <p:spPr bwMode="auto">
              <a:xfrm>
                <a:off x="4057" y="3068"/>
                <a:ext cx="68" cy="138"/>
              </a:xfrm>
              <a:custGeom>
                <a:avLst/>
                <a:gdLst>
                  <a:gd name="T0" fmla="*/ 120 w 137"/>
                  <a:gd name="T1" fmla="*/ 276 h 276"/>
                  <a:gd name="T2" fmla="*/ 122 w 137"/>
                  <a:gd name="T3" fmla="*/ 246 h 276"/>
                  <a:gd name="T4" fmla="*/ 120 w 137"/>
                  <a:gd name="T5" fmla="*/ 218 h 276"/>
                  <a:gd name="T6" fmla="*/ 113 w 137"/>
                  <a:gd name="T7" fmla="*/ 190 h 276"/>
                  <a:gd name="T8" fmla="*/ 106 w 137"/>
                  <a:gd name="T9" fmla="*/ 164 h 276"/>
                  <a:gd name="T10" fmla="*/ 97 w 137"/>
                  <a:gd name="T11" fmla="*/ 143 h 276"/>
                  <a:gd name="T12" fmla="*/ 89 w 137"/>
                  <a:gd name="T13" fmla="*/ 122 h 276"/>
                  <a:gd name="T14" fmla="*/ 79 w 137"/>
                  <a:gd name="T15" fmla="*/ 101 h 276"/>
                  <a:gd name="T16" fmla="*/ 67 w 137"/>
                  <a:gd name="T17" fmla="*/ 81 h 276"/>
                  <a:gd name="T18" fmla="*/ 54 w 137"/>
                  <a:gd name="T19" fmla="*/ 61 h 276"/>
                  <a:gd name="T20" fmla="*/ 39 w 137"/>
                  <a:gd name="T21" fmla="*/ 44 h 276"/>
                  <a:gd name="T22" fmla="*/ 21 w 137"/>
                  <a:gd name="T23" fmla="*/ 30 h 276"/>
                  <a:gd name="T24" fmla="*/ 0 w 137"/>
                  <a:gd name="T25" fmla="*/ 18 h 276"/>
                  <a:gd name="T26" fmla="*/ 4 w 137"/>
                  <a:gd name="T27" fmla="*/ 14 h 276"/>
                  <a:gd name="T28" fmla="*/ 7 w 137"/>
                  <a:gd name="T29" fmla="*/ 9 h 276"/>
                  <a:gd name="T30" fmla="*/ 11 w 137"/>
                  <a:gd name="T31" fmla="*/ 5 h 276"/>
                  <a:gd name="T32" fmla="*/ 14 w 137"/>
                  <a:gd name="T33" fmla="*/ 0 h 276"/>
                  <a:gd name="T34" fmla="*/ 22 w 137"/>
                  <a:gd name="T35" fmla="*/ 5 h 276"/>
                  <a:gd name="T36" fmla="*/ 30 w 137"/>
                  <a:gd name="T37" fmla="*/ 9 h 276"/>
                  <a:gd name="T38" fmla="*/ 38 w 137"/>
                  <a:gd name="T39" fmla="*/ 15 h 276"/>
                  <a:gd name="T40" fmla="*/ 45 w 137"/>
                  <a:gd name="T41" fmla="*/ 22 h 276"/>
                  <a:gd name="T42" fmla="*/ 52 w 137"/>
                  <a:gd name="T43" fmla="*/ 29 h 276"/>
                  <a:gd name="T44" fmla="*/ 59 w 137"/>
                  <a:gd name="T45" fmla="*/ 37 h 276"/>
                  <a:gd name="T46" fmla="*/ 65 w 137"/>
                  <a:gd name="T47" fmla="*/ 45 h 276"/>
                  <a:gd name="T48" fmla="*/ 71 w 137"/>
                  <a:gd name="T49" fmla="*/ 52 h 276"/>
                  <a:gd name="T50" fmla="*/ 75 w 137"/>
                  <a:gd name="T51" fmla="*/ 59 h 276"/>
                  <a:gd name="T52" fmla="*/ 81 w 137"/>
                  <a:gd name="T53" fmla="*/ 67 h 276"/>
                  <a:gd name="T54" fmla="*/ 86 w 137"/>
                  <a:gd name="T55" fmla="*/ 74 h 276"/>
                  <a:gd name="T56" fmla="*/ 91 w 137"/>
                  <a:gd name="T57" fmla="*/ 81 h 276"/>
                  <a:gd name="T58" fmla="*/ 95 w 137"/>
                  <a:gd name="T59" fmla="*/ 89 h 276"/>
                  <a:gd name="T60" fmla="*/ 98 w 137"/>
                  <a:gd name="T61" fmla="*/ 97 h 276"/>
                  <a:gd name="T62" fmla="*/ 98 w 137"/>
                  <a:gd name="T63" fmla="*/ 105 h 276"/>
                  <a:gd name="T64" fmla="*/ 96 w 137"/>
                  <a:gd name="T65" fmla="*/ 113 h 276"/>
                  <a:gd name="T66" fmla="*/ 106 w 137"/>
                  <a:gd name="T67" fmla="*/ 119 h 276"/>
                  <a:gd name="T68" fmla="*/ 112 w 137"/>
                  <a:gd name="T69" fmla="*/ 128 h 276"/>
                  <a:gd name="T70" fmla="*/ 117 w 137"/>
                  <a:gd name="T71" fmla="*/ 138 h 276"/>
                  <a:gd name="T72" fmla="*/ 120 w 137"/>
                  <a:gd name="T73" fmla="*/ 150 h 276"/>
                  <a:gd name="T74" fmla="*/ 122 w 137"/>
                  <a:gd name="T75" fmla="*/ 162 h 276"/>
                  <a:gd name="T76" fmla="*/ 124 w 137"/>
                  <a:gd name="T77" fmla="*/ 174 h 276"/>
                  <a:gd name="T78" fmla="*/ 127 w 137"/>
                  <a:gd name="T79" fmla="*/ 187 h 276"/>
                  <a:gd name="T80" fmla="*/ 132 w 137"/>
                  <a:gd name="T81" fmla="*/ 197 h 276"/>
                  <a:gd name="T82" fmla="*/ 135 w 137"/>
                  <a:gd name="T83" fmla="*/ 219 h 276"/>
                  <a:gd name="T84" fmla="*/ 137 w 137"/>
                  <a:gd name="T85" fmla="*/ 240 h 276"/>
                  <a:gd name="T86" fmla="*/ 134 w 137"/>
                  <a:gd name="T87" fmla="*/ 258 h 276"/>
                  <a:gd name="T88" fmla="*/ 120 w 137"/>
                  <a:gd name="T89" fmla="*/ 276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37" h="276">
                    <a:moveTo>
                      <a:pt x="120" y="276"/>
                    </a:moveTo>
                    <a:lnTo>
                      <a:pt x="122" y="246"/>
                    </a:lnTo>
                    <a:lnTo>
                      <a:pt x="120" y="218"/>
                    </a:lnTo>
                    <a:lnTo>
                      <a:pt x="113" y="190"/>
                    </a:lnTo>
                    <a:lnTo>
                      <a:pt x="106" y="164"/>
                    </a:lnTo>
                    <a:lnTo>
                      <a:pt x="97" y="143"/>
                    </a:lnTo>
                    <a:lnTo>
                      <a:pt x="89" y="122"/>
                    </a:lnTo>
                    <a:lnTo>
                      <a:pt x="79" y="101"/>
                    </a:lnTo>
                    <a:lnTo>
                      <a:pt x="67" y="81"/>
                    </a:lnTo>
                    <a:lnTo>
                      <a:pt x="54" y="61"/>
                    </a:lnTo>
                    <a:lnTo>
                      <a:pt x="39" y="44"/>
                    </a:lnTo>
                    <a:lnTo>
                      <a:pt x="21" y="30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9"/>
                    </a:lnTo>
                    <a:lnTo>
                      <a:pt x="11" y="5"/>
                    </a:lnTo>
                    <a:lnTo>
                      <a:pt x="14" y="0"/>
                    </a:lnTo>
                    <a:lnTo>
                      <a:pt x="22" y="5"/>
                    </a:lnTo>
                    <a:lnTo>
                      <a:pt x="30" y="9"/>
                    </a:lnTo>
                    <a:lnTo>
                      <a:pt x="38" y="15"/>
                    </a:lnTo>
                    <a:lnTo>
                      <a:pt x="45" y="22"/>
                    </a:lnTo>
                    <a:lnTo>
                      <a:pt x="52" y="29"/>
                    </a:lnTo>
                    <a:lnTo>
                      <a:pt x="59" y="37"/>
                    </a:lnTo>
                    <a:lnTo>
                      <a:pt x="65" y="45"/>
                    </a:lnTo>
                    <a:lnTo>
                      <a:pt x="71" y="52"/>
                    </a:lnTo>
                    <a:lnTo>
                      <a:pt x="75" y="59"/>
                    </a:lnTo>
                    <a:lnTo>
                      <a:pt x="81" y="67"/>
                    </a:lnTo>
                    <a:lnTo>
                      <a:pt x="86" y="74"/>
                    </a:lnTo>
                    <a:lnTo>
                      <a:pt x="91" y="81"/>
                    </a:lnTo>
                    <a:lnTo>
                      <a:pt x="95" y="89"/>
                    </a:lnTo>
                    <a:lnTo>
                      <a:pt x="98" y="97"/>
                    </a:lnTo>
                    <a:lnTo>
                      <a:pt x="98" y="105"/>
                    </a:lnTo>
                    <a:lnTo>
                      <a:pt x="96" y="113"/>
                    </a:lnTo>
                    <a:lnTo>
                      <a:pt x="106" y="119"/>
                    </a:lnTo>
                    <a:lnTo>
                      <a:pt x="112" y="128"/>
                    </a:lnTo>
                    <a:lnTo>
                      <a:pt x="117" y="138"/>
                    </a:lnTo>
                    <a:lnTo>
                      <a:pt x="120" y="150"/>
                    </a:lnTo>
                    <a:lnTo>
                      <a:pt x="122" y="162"/>
                    </a:lnTo>
                    <a:lnTo>
                      <a:pt x="124" y="174"/>
                    </a:lnTo>
                    <a:lnTo>
                      <a:pt x="127" y="187"/>
                    </a:lnTo>
                    <a:lnTo>
                      <a:pt x="132" y="197"/>
                    </a:lnTo>
                    <a:lnTo>
                      <a:pt x="135" y="219"/>
                    </a:lnTo>
                    <a:lnTo>
                      <a:pt x="137" y="240"/>
                    </a:lnTo>
                    <a:lnTo>
                      <a:pt x="134" y="258"/>
                    </a:lnTo>
                    <a:lnTo>
                      <a:pt x="120" y="276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4043" y="2561"/>
                <a:ext cx="62" cy="407"/>
              </a:xfrm>
              <a:custGeom>
                <a:avLst/>
                <a:gdLst>
                  <a:gd name="T0" fmla="*/ 116 w 124"/>
                  <a:gd name="T1" fmla="*/ 463 h 814"/>
                  <a:gd name="T2" fmla="*/ 108 w 124"/>
                  <a:gd name="T3" fmla="*/ 502 h 814"/>
                  <a:gd name="T4" fmla="*/ 107 w 124"/>
                  <a:gd name="T5" fmla="*/ 546 h 814"/>
                  <a:gd name="T6" fmla="*/ 100 w 124"/>
                  <a:gd name="T7" fmla="*/ 571 h 814"/>
                  <a:gd name="T8" fmla="*/ 89 w 124"/>
                  <a:gd name="T9" fmla="*/ 620 h 814"/>
                  <a:gd name="T10" fmla="*/ 79 w 124"/>
                  <a:gd name="T11" fmla="*/ 671 h 814"/>
                  <a:gd name="T12" fmla="*/ 70 w 124"/>
                  <a:gd name="T13" fmla="*/ 721 h 814"/>
                  <a:gd name="T14" fmla="*/ 62 w 124"/>
                  <a:gd name="T15" fmla="*/ 761 h 814"/>
                  <a:gd name="T16" fmla="*/ 51 w 124"/>
                  <a:gd name="T17" fmla="*/ 794 h 814"/>
                  <a:gd name="T18" fmla="*/ 45 w 124"/>
                  <a:gd name="T19" fmla="*/ 814 h 814"/>
                  <a:gd name="T20" fmla="*/ 35 w 124"/>
                  <a:gd name="T21" fmla="*/ 808 h 814"/>
                  <a:gd name="T22" fmla="*/ 20 w 124"/>
                  <a:gd name="T23" fmla="*/ 790 h 814"/>
                  <a:gd name="T24" fmla="*/ 9 w 124"/>
                  <a:gd name="T25" fmla="*/ 755 h 814"/>
                  <a:gd name="T26" fmla="*/ 8 w 124"/>
                  <a:gd name="T27" fmla="*/ 716 h 814"/>
                  <a:gd name="T28" fmla="*/ 7 w 124"/>
                  <a:gd name="T29" fmla="*/ 676 h 814"/>
                  <a:gd name="T30" fmla="*/ 8 w 124"/>
                  <a:gd name="T31" fmla="*/ 558 h 814"/>
                  <a:gd name="T32" fmla="*/ 22 w 124"/>
                  <a:gd name="T33" fmla="*/ 353 h 814"/>
                  <a:gd name="T34" fmla="*/ 39 w 124"/>
                  <a:gd name="T35" fmla="*/ 342 h 814"/>
                  <a:gd name="T36" fmla="*/ 26 w 124"/>
                  <a:gd name="T37" fmla="*/ 518 h 814"/>
                  <a:gd name="T38" fmla="*/ 20 w 124"/>
                  <a:gd name="T39" fmla="*/ 609 h 814"/>
                  <a:gd name="T40" fmla="*/ 34 w 124"/>
                  <a:gd name="T41" fmla="*/ 603 h 814"/>
                  <a:gd name="T42" fmla="*/ 47 w 124"/>
                  <a:gd name="T43" fmla="*/ 593 h 814"/>
                  <a:gd name="T44" fmla="*/ 55 w 124"/>
                  <a:gd name="T45" fmla="*/ 579 h 814"/>
                  <a:gd name="T46" fmla="*/ 60 w 124"/>
                  <a:gd name="T47" fmla="*/ 564 h 814"/>
                  <a:gd name="T48" fmla="*/ 62 w 124"/>
                  <a:gd name="T49" fmla="*/ 581 h 814"/>
                  <a:gd name="T50" fmla="*/ 56 w 124"/>
                  <a:gd name="T51" fmla="*/ 617 h 814"/>
                  <a:gd name="T52" fmla="*/ 55 w 124"/>
                  <a:gd name="T53" fmla="*/ 642 h 814"/>
                  <a:gd name="T54" fmla="*/ 42 w 124"/>
                  <a:gd name="T55" fmla="*/ 706 h 814"/>
                  <a:gd name="T56" fmla="*/ 36 w 124"/>
                  <a:gd name="T57" fmla="*/ 767 h 814"/>
                  <a:gd name="T58" fmla="*/ 32 w 124"/>
                  <a:gd name="T59" fmla="*/ 774 h 814"/>
                  <a:gd name="T60" fmla="*/ 32 w 124"/>
                  <a:gd name="T61" fmla="*/ 780 h 814"/>
                  <a:gd name="T62" fmla="*/ 39 w 124"/>
                  <a:gd name="T63" fmla="*/ 785 h 814"/>
                  <a:gd name="T64" fmla="*/ 46 w 124"/>
                  <a:gd name="T65" fmla="*/ 785 h 814"/>
                  <a:gd name="T66" fmla="*/ 70 w 124"/>
                  <a:gd name="T67" fmla="*/ 636 h 814"/>
                  <a:gd name="T68" fmla="*/ 81 w 124"/>
                  <a:gd name="T69" fmla="*/ 491 h 814"/>
                  <a:gd name="T70" fmla="*/ 86 w 124"/>
                  <a:gd name="T71" fmla="*/ 346 h 814"/>
                  <a:gd name="T72" fmla="*/ 87 w 124"/>
                  <a:gd name="T73" fmla="*/ 198 h 814"/>
                  <a:gd name="T74" fmla="*/ 85 w 124"/>
                  <a:gd name="T75" fmla="*/ 184 h 814"/>
                  <a:gd name="T76" fmla="*/ 79 w 124"/>
                  <a:gd name="T77" fmla="*/ 171 h 814"/>
                  <a:gd name="T78" fmla="*/ 86 w 124"/>
                  <a:gd name="T79" fmla="*/ 106 h 814"/>
                  <a:gd name="T80" fmla="*/ 62 w 124"/>
                  <a:gd name="T81" fmla="*/ 43 h 814"/>
                  <a:gd name="T82" fmla="*/ 49 w 124"/>
                  <a:gd name="T83" fmla="*/ 31 h 814"/>
                  <a:gd name="T84" fmla="*/ 35 w 124"/>
                  <a:gd name="T85" fmla="*/ 25 h 814"/>
                  <a:gd name="T86" fmla="*/ 20 w 124"/>
                  <a:gd name="T87" fmla="*/ 25 h 814"/>
                  <a:gd name="T88" fmla="*/ 5 w 124"/>
                  <a:gd name="T89" fmla="*/ 27 h 814"/>
                  <a:gd name="T90" fmla="*/ 3 w 124"/>
                  <a:gd name="T91" fmla="*/ 26 h 814"/>
                  <a:gd name="T92" fmla="*/ 12 w 124"/>
                  <a:gd name="T93" fmla="*/ 17 h 814"/>
                  <a:gd name="T94" fmla="*/ 23 w 124"/>
                  <a:gd name="T95" fmla="*/ 8 h 814"/>
                  <a:gd name="T96" fmla="*/ 34 w 124"/>
                  <a:gd name="T97" fmla="*/ 2 h 814"/>
                  <a:gd name="T98" fmla="*/ 55 w 124"/>
                  <a:gd name="T99" fmla="*/ 1 h 814"/>
                  <a:gd name="T100" fmla="*/ 74 w 124"/>
                  <a:gd name="T101" fmla="*/ 16 h 814"/>
                  <a:gd name="T102" fmla="*/ 87 w 124"/>
                  <a:gd name="T103" fmla="*/ 40 h 814"/>
                  <a:gd name="T104" fmla="*/ 96 w 124"/>
                  <a:gd name="T105" fmla="*/ 68 h 814"/>
                  <a:gd name="T106" fmla="*/ 114 w 124"/>
                  <a:gd name="T107" fmla="*/ 143 h 814"/>
                  <a:gd name="T108" fmla="*/ 121 w 124"/>
                  <a:gd name="T109" fmla="*/ 263 h 814"/>
                  <a:gd name="T110" fmla="*/ 122 w 124"/>
                  <a:gd name="T111" fmla="*/ 359 h 814"/>
                  <a:gd name="T112" fmla="*/ 121 w 124"/>
                  <a:gd name="T113" fmla="*/ 427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4" h="814">
                    <a:moveTo>
                      <a:pt x="111" y="458"/>
                    </a:moveTo>
                    <a:lnTo>
                      <a:pt x="116" y="463"/>
                    </a:lnTo>
                    <a:lnTo>
                      <a:pt x="113" y="482"/>
                    </a:lnTo>
                    <a:lnTo>
                      <a:pt x="108" y="502"/>
                    </a:lnTo>
                    <a:lnTo>
                      <a:pt x="106" y="524"/>
                    </a:lnTo>
                    <a:lnTo>
                      <a:pt x="107" y="546"/>
                    </a:lnTo>
                    <a:lnTo>
                      <a:pt x="104" y="546"/>
                    </a:lnTo>
                    <a:lnTo>
                      <a:pt x="100" y="571"/>
                    </a:lnTo>
                    <a:lnTo>
                      <a:pt x="95" y="596"/>
                    </a:lnTo>
                    <a:lnTo>
                      <a:pt x="89" y="620"/>
                    </a:lnTo>
                    <a:lnTo>
                      <a:pt x="84" y="646"/>
                    </a:lnTo>
                    <a:lnTo>
                      <a:pt x="79" y="671"/>
                    </a:lnTo>
                    <a:lnTo>
                      <a:pt x="74" y="695"/>
                    </a:lnTo>
                    <a:lnTo>
                      <a:pt x="70" y="721"/>
                    </a:lnTo>
                    <a:lnTo>
                      <a:pt x="66" y="746"/>
                    </a:lnTo>
                    <a:lnTo>
                      <a:pt x="62" y="761"/>
                    </a:lnTo>
                    <a:lnTo>
                      <a:pt x="56" y="777"/>
                    </a:lnTo>
                    <a:lnTo>
                      <a:pt x="51" y="794"/>
                    </a:lnTo>
                    <a:lnTo>
                      <a:pt x="50" y="812"/>
                    </a:lnTo>
                    <a:lnTo>
                      <a:pt x="45" y="814"/>
                    </a:lnTo>
                    <a:lnTo>
                      <a:pt x="40" y="812"/>
                    </a:lnTo>
                    <a:lnTo>
                      <a:pt x="35" y="808"/>
                    </a:lnTo>
                    <a:lnTo>
                      <a:pt x="31" y="806"/>
                    </a:lnTo>
                    <a:lnTo>
                      <a:pt x="20" y="790"/>
                    </a:lnTo>
                    <a:lnTo>
                      <a:pt x="13" y="772"/>
                    </a:lnTo>
                    <a:lnTo>
                      <a:pt x="9" y="755"/>
                    </a:lnTo>
                    <a:lnTo>
                      <a:pt x="8" y="736"/>
                    </a:lnTo>
                    <a:lnTo>
                      <a:pt x="8" y="716"/>
                    </a:lnTo>
                    <a:lnTo>
                      <a:pt x="8" y="696"/>
                    </a:lnTo>
                    <a:lnTo>
                      <a:pt x="7" y="676"/>
                    </a:lnTo>
                    <a:lnTo>
                      <a:pt x="5" y="656"/>
                    </a:lnTo>
                    <a:lnTo>
                      <a:pt x="8" y="558"/>
                    </a:lnTo>
                    <a:lnTo>
                      <a:pt x="13" y="456"/>
                    </a:lnTo>
                    <a:lnTo>
                      <a:pt x="22" y="353"/>
                    </a:lnTo>
                    <a:lnTo>
                      <a:pt x="34" y="254"/>
                    </a:lnTo>
                    <a:lnTo>
                      <a:pt x="39" y="342"/>
                    </a:lnTo>
                    <a:lnTo>
                      <a:pt x="35" y="430"/>
                    </a:lnTo>
                    <a:lnTo>
                      <a:pt x="26" y="518"/>
                    </a:lnTo>
                    <a:lnTo>
                      <a:pt x="16" y="602"/>
                    </a:lnTo>
                    <a:lnTo>
                      <a:pt x="20" y="609"/>
                    </a:lnTo>
                    <a:lnTo>
                      <a:pt x="28" y="607"/>
                    </a:lnTo>
                    <a:lnTo>
                      <a:pt x="34" y="603"/>
                    </a:lnTo>
                    <a:lnTo>
                      <a:pt x="41" y="598"/>
                    </a:lnTo>
                    <a:lnTo>
                      <a:pt x="47" y="593"/>
                    </a:lnTo>
                    <a:lnTo>
                      <a:pt x="51" y="586"/>
                    </a:lnTo>
                    <a:lnTo>
                      <a:pt x="55" y="579"/>
                    </a:lnTo>
                    <a:lnTo>
                      <a:pt x="57" y="572"/>
                    </a:lnTo>
                    <a:lnTo>
                      <a:pt x="60" y="564"/>
                    </a:lnTo>
                    <a:lnTo>
                      <a:pt x="64" y="564"/>
                    </a:lnTo>
                    <a:lnTo>
                      <a:pt x="62" y="581"/>
                    </a:lnTo>
                    <a:lnTo>
                      <a:pt x="60" y="598"/>
                    </a:lnTo>
                    <a:lnTo>
                      <a:pt x="56" y="617"/>
                    </a:lnTo>
                    <a:lnTo>
                      <a:pt x="50" y="633"/>
                    </a:lnTo>
                    <a:lnTo>
                      <a:pt x="55" y="642"/>
                    </a:lnTo>
                    <a:lnTo>
                      <a:pt x="48" y="673"/>
                    </a:lnTo>
                    <a:lnTo>
                      <a:pt x="42" y="706"/>
                    </a:lnTo>
                    <a:lnTo>
                      <a:pt x="38" y="737"/>
                    </a:lnTo>
                    <a:lnTo>
                      <a:pt x="36" y="767"/>
                    </a:lnTo>
                    <a:lnTo>
                      <a:pt x="33" y="770"/>
                    </a:lnTo>
                    <a:lnTo>
                      <a:pt x="32" y="774"/>
                    </a:lnTo>
                    <a:lnTo>
                      <a:pt x="32" y="777"/>
                    </a:lnTo>
                    <a:lnTo>
                      <a:pt x="32" y="780"/>
                    </a:lnTo>
                    <a:lnTo>
                      <a:pt x="35" y="784"/>
                    </a:lnTo>
                    <a:lnTo>
                      <a:pt x="39" y="785"/>
                    </a:lnTo>
                    <a:lnTo>
                      <a:pt x="42" y="785"/>
                    </a:lnTo>
                    <a:lnTo>
                      <a:pt x="46" y="785"/>
                    </a:lnTo>
                    <a:lnTo>
                      <a:pt x="60" y="710"/>
                    </a:lnTo>
                    <a:lnTo>
                      <a:pt x="70" y="636"/>
                    </a:lnTo>
                    <a:lnTo>
                      <a:pt x="77" y="564"/>
                    </a:lnTo>
                    <a:lnTo>
                      <a:pt x="81" y="491"/>
                    </a:lnTo>
                    <a:lnTo>
                      <a:pt x="84" y="419"/>
                    </a:lnTo>
                    <a:lnTo>
                      <a:pt x="86" y="346"/>
                    </a:lnTo>
                    <a:lnTo>
                      <a:pt x="86" y="273"/>
                    </a:lnTo>
                    <a:lnTo>
                      <a:pt x="87" y="198"/>
                    </a:lnTo>
                    <a:lnTo>
                      <a:pt x="87" y="192"/>
                    </a:lnTo>
                    <a:lnTo>
                      <a:pt x="85" y="184"/>
                    </a:lnTo>
                    <a:lnTo>
                      <a:pt x="83" y="177"/>
                    </a:lnTo>
                    <a:lnTo>
                      <a:pt x="79" y="171"/>
                    </a:lnTo>
                    <a:lnTo>
                      <a:pt x="86" y="139"/>
                    </a:lnTo>
                    <a:lnTo>
                      <a:pt x="86" y="106"/>
                    </a:lnTo>
                    <a:lnTo>
                      <a:pt x="79" y="72"/>
                    </a:lnTo>
                    <a:lnTo>
                      <a:pt x="62" y="43"/>
                    </a:lnTo>
                    <a:lnTo>
                      <a:pt x="56" y="37"/>
                    </a:lnTo>
                    <a:lnTo>
                      <a:pt x="49" y="31"/>
                    </a:lnTo>
                    <a:lnTo>
                      <a:pt x="42" y="27"/>
                    </a:lnTo>
                    <a:lnTo>
                      <a:pt x="35" y="25"/>
                    </a:lnTo>
                    <a:lnTo>
                      <a:pt x="28" y="25"/>
                    </a:lnTo>
                    <a:lnTo>
                      <a:pt x="20" y="25"/>
                    </a:lnTo>
                    <a:lnTo>
                      <a:pt x="12" y="26"/>
                    </a:lnTo>
                    <a:lnTo>
                      <a:pt x="5" y="27"/>
                    </a:lnTo>
                    <a:lnTo>
                      <a:pt x="0" y="32"/>
                    </a:lnTo>
                    <a:lnTo>
                      <a:pt x="3" y="26"/>
                    </a:lnTo>
                    <a:lnTo>
                      <a:pt x="8" y="22"/>
                    </a:lnTo>
                    <a:lnTo>
                      <a:pt x="12" y="17"/>
                    </a:lnTo>
                    <a:lnTo>
                      <a:pt x="17" y="12"/>
                    </a:lnTo>
                    <a:lnTo>
                      <a:pt x="23" y="8"/>
                    </a:lnTo>
                    <a:lnTo>
                      <a:pt x="28" y="4"/>
                    </a:lnTo>
                    <a:lnTo>
                      <a:pt x="34" y="2"/>
                    </a:lnTo>
                    <a:lnTo>
                      <a:pt x="41" y="0"/>
                    </a:lnTo>
                    <a:lnTo>
                      <a:pt x="55" y="1"/>
                    </a:lnTo>
                    <a:lnTo>
                      <a:pt x="66" y="7"/>
                    </a:lnTo>
                    <a:lnTo>
                      <a:pt x="74" y="16"/>
                    </a:lnTo>
                    <a:lnTo>
                      <a:pt x="81" y="27"/>
                    </a:lnTo>
                    <a:lnTo>
                      <a:pt x="87" y="40"/>
                    </a:lnTo>
                    <a:lnTo>
                      <a:pt x="92" y="54"/>
                    </a:lnTo>
                    <a:lnTo>
                      <a:pt x="96" y="68"/>
                    </a:lnTo>
                    <a:lnTo>
                      <a:pt x="102" y="79"/>
                    </a:lnTo>
                    <a:lnTo>
                      <a:pt x="114" y="143"/>
                    </a:lnTo>
                    <a:lnTo>
                      <a:pt x="118" y="202"/>
                    </a:lnTo>
                    <a:lnTo>
                      <a:pt x="121" y="263"/>
                    </a:lnTo>
                    <a:lnTo>
                      <a:pt x="124" y="327"/>
                    </a:lnTo>
                    <a:lnTo>
                      <a:pt x="122" y="359"/>
                    </a:lnTo>
                    <a:lnTo>
                      <a:pt x="123" y="394"/>
                    </a:lnTo>
                    <a:lnTo>
                      <a:pt x="121" y="427"/>
                    </a:lnTo>
                    <a:lnTo>
                      <a:pt x="111" y="458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4"/>
              <p:cNvSpPr>
                <a:spLocks/>
              </p:cNvSpPr>
              <p:nvPr/>
            </p:nvSpPr>
            <p:spPr bwMode="auto">
              <a:xfrm>
                <a:off x="3244" y="2430"/>
                <a:ext cx="858" cy="988"/>
              </a:xfrm>
              <a:custGeom>
                <a:avLst/>
                <a:gdLst>
                  <a:gd name="T0" fmla="*/ 1671 w 1715"/>
                  <a:gd name="T1" fmla="*/ 250 h 1976"/>
                  <a:gd name="T2" fmla="*/ 1580 w 1715"/>
                  <a:gd name="T3" fmla="*/ 287 h 1976"/>
                  <a:gd name="T4" fmla="*/ 1405 w 1715"/>
                  <a:gd name="T5" fmla="*/ 562 h 1976"/>
                  <a:gd name="T6" fmla="*/ 1383 w 1715"/>
                  <a:gd name="T7" fmla="*/ 954 h 1976"/>
                  <a:gd name="T8" fmla="*/ 1447 w 1715"/>
                  <a:gd name="T9" fmla="*/ 1147 h 1976"/>
                  <a:gd name="T10" fmla="*/ 1495 w 1715"/>
                  <a:gd name="T11" fmla="*/ 1246 h 1976"/>
                  <a:gd name="T12" fmla="*/ 1585 w 1715"/>
                  <a:gd name="T13" fmla="*/ 1247 h 1976"/>
                  <a:gd name="T14" fmla="*/ 1651 w 1715"/>
                  <a:gd name="T15" fmla="*/ 1172 h 1976"/>
                  <a:gd name="T16" fmla="*/ 1612 w 1715"/>
                  <a:gd name="T17" fmla="*/ 1276 h 1976"/>
                  <a:gd name="T18" fmla="*/ 1631 w 1715"/>
                  <a:gd name="T19" fmla="*/ 1347 h 1976"/>
                  <a:gd name="T20" fmla="*/ 1647 w 1715"/>
                  <a:gd name="T21" fmla="*/ 1434 h 1976"/>
                  <a:gd name="T22" fmla="*/ 1613 w 1715"/>
                  <a:gd name="T23" fmla="*/ 1517 h 1976"/>
                  <a:gd name="T24" fmla="*/ 1495 w 1715"/>
                  <a:gd name="T25" fmla="*/ 1623 h 1976"/>
                  <a:gd name="T26" fmla="*/ 1348 w 1715"/>
                  <a:gd name="T27" fmla="*/ 1747 h 1976"/>
                  <a:gd name="T28" fmla="*/ 1208 w 1715"/>
                  <a:gd name="T29" fmla="*/ 1879 h 1976"/>
                  <a:gd name="T30" fmla="*/ 1097 w 1715"/>
                  <a:gd name="T31" fmla="*/ 1974 h 1976"/>
                  <a:gd name="T32" fmla="*/ 1042 w 1715"/>
                  <a:gd name="T33" fmla="*/ 1940 h 1976"/>
                  <a:gd name="T34" fmla="*/ 894 w 1715"/>
                  <a:gd name="T35" fmla="*/ 1908 h 1976"/>
                  <a:gd name="T36" fmla="*/ 740 w 1715"/>
                  <a:gd name="T37" fmla="*/ 1879 h 1976"/>
                  <a:gd name="T38" fmla="*/ 601 w 1715"/>
                  <a:gd name="T39" fmla="*/ 1855 h 1976"/>
                  <a:gd name="T40" fmla="*/ 461 w 1715"/>
                  <a:gd name="T41" fmla="*/ 1844 h 1976"/>
                  <a:gd name="T42" fmla="*/ 319 w 1715"/>
                  <a:gd name="T43" fmla="*/ 1828 h 1976"/>
                  <a:gd name="T44" fmla="*/ 172 w 1715"/>
                  <a:gd name="T45" fmla="*/ 1814 h 1976"/>
                  <a:gd name="T46" fmla="*/ 44 w 1715"/>
                  <a:gd name="T47" fmla="*/ 1715 h 1976"/>
                  <a:gd name="T48" fmla="*/ 10 w 1715"/>
                  <a:gd name="T49" fmla="*/ 1296 h 1976"/>
                  <a:gd name="T50" fmla="*/ 93 w 1715"/>
                  <a:gd name="T51" fmla="*/ 1154 h 1976"/>
                  <a:gd name="T52" fmla="*/ 184 w 1715"/>
                  <a:gd name="T53" fmla="*/ 1017 h 1976"/>
                  <a:gd name="T54" fmla="*/ 154 w 1715"/>
                  <a:gd name="T55" fmla="*/ 987 h 1976"/>
                  <a:gd name="T56" fmla="*/ 108 w 1715"/>
                  <a:gd name="T57" fmla="*/ 718 h 1976"/>
                  <a:gd name="T58" fmla="*/ 131 w 1715"/>
                  <a:gd name="T59" fmla="*/ 425 h 1976"/>
                  <a:gd name="T60" fmla="*/ 168 w 1715"/>
                  <a:gd name="T61" fmla="*/ 429 h 1976"/>
                  <a:gd name="T62" fmla="*/ 248 w 1715"/>
                  <a:gd name="T63" fmla="*/ 415 h 1976"/>
                  <a:gd name="T64" fmla="*/ 334 w 1715"/>
                  <a:gd name="T65" fmla="*/ 396 h 1976"/>
                  <a:gd name="T66" fmla="*/ 466 w 1715"/>
                  <a:gd name="T67" fmla="*/ 364 h 1976"/>
                  <a:gd name="T68" fmla="*/ 635 w 1715"/>
                  <a:gd name="T69" fmla="*/ 312 h 1976"/>
                  <a:gd name="T70" fmla="*/ 796 w 1715"/>
                  <a:gd name="T71" fmla="*/ 278 h 1976"/>
                  <a:gd name="T72" fmla="*/ 934 w 1715"/>
                  <a:gd name="T73" fmla="*/ 250 h 1976"/>
                  <a:gd name="T74" fmla="*/ 1076 w 1715"/>
                  <a:gd name="T75" fmla="*/ 234 h 1976"/>
                  <a:gd name="T76" fmla="*/ 1105 w 1715"/>
                  <a:gd name="T77" fmla="*/ 207 h 1976"/>
                  <a:gd name="T78" fmla="*/ 1162 w 1715"/>
                  <a:gd name="T79" fmla="*/ 157 h 1976"/>
                  <a:gd name="T80" fmla="*/ 1127 w 1715"/>
                  <a:gd name="T81" fmla="*/ 103 h 1976"/>
                  <a:gd name="T82" fmla="*/ 1034 w 1715"/>
                  <a:gd name="T83" fmla="*/ 114 h 1976"/>
                  <a:gd name="T84" fmla="*/ 886 w 1715"/>
                  <a:gd name="T85" fmla="*/ 141 h 1976"/>
                  <a:gd name="T86" fmla="*/ 741 w 1715"/>
                  <a:gd name="T87" fmla="*/ 173 h 1976"/>
                  <a:gd name="T88" fmla="*/ 184 w 1715"/>
                  <a:gd name="T89" fmla="*/ 330 h 1976"/>
                  <a:gd name="T90" fmla="*/ 124 w 1715"/>
                  <a:gd name="T91" fmla="*/ 361 h 1976"/>
                  <a:gd name="T92" fmla="*/ 129 w 1715"/>
                  <a:gd name="T93" fmla="*/ 303 h 1976"/>
                  <a:gd name="T94" fmla="*/ 234 w 1715"/>
                  <a:gd name="T95" fmla="*/ 236 h 1976"/>
                  <a:gd name="T96" fmla="*/ 394 w 1715"/>
                  <a:gd name="T97" fmla="*/ 189 h 1976"/>
                  <a:gd name="T98" fmla="*/ 559 w 1715"/>
                  <a:gd name="T99" fmla="*/ 138 h 1976"/>
                  <a:gd name="T100" fmla="*/ 725 w 1715"/>
                  <a:gd name="T101" fmla="*/ 88 h 1976"/>
                  <a:gd name="T102" fmla="*/ 893 w 1715"/>
                  <a:gd name="T103" fmla="*/ 47 h 1976"/>
                  <a:gd name="T104" fmla="*/ 1060 w 1715"/>
                  <a:gd name="T105" fmla="*/ 22 h 1976"/>
                  <a:gd name="T106" fmla="*/ 1184 w 1715"/>
                  <a:gd name="T107" fmla="*/ 5 h 1976"/>
                  <a:gd name="T108" fmla="*/ 1307 w 1715"/>
                  <a:gd name="T109" fmla="*/ 0 h 1976"/>
                  <a:gd name="T110" fmla="*/ 1446 w 1715"/>
                  <a:gd name="T111" fmla="*/ 70 h 1976"/>
                  <a:gd name="T112" fmla="*/ 1594 w 1715"/>
                  <a:gd name="T113" fmla="*/ 134 h 1976"/>
                  <a:gd name="T114" fmla="*/ 1677 w 1715"/>
                  <a:gd name="T115" fmla="*/ 183 h 1976"/>
                  <a:gd name="T116" fmla="*/ 1715 w 1715"/>
                  <a:gd name="T117" fmla="*/ 290 h 1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15" h="1976">
                    <a:moveTo>
                      <a:pt x="1713" y="321"/>
                    </a:moveTo>
                    <a:lnTo>
                      <a:pt x="1708" y="309"/>
                    </a:lnTo>
                    <a:lnTo>
                      <a:pt x="1703" y="295"/>
                    </a:lnTo>
                    <a:lnTo>
                      <a:pt x="1697" y="282"/>
                    </a:lnTo>
                    <a:lnTo>
                      <a:pt x="1690" y="270"/>
                    </a:lnTo>
                    <a:lnTo>
                      <a:pt x="1682" y="259"/>
                    </a:lnTo>
                    <a:lnTo>
                      <a:pt x="1671" y="250"/>
                    </a:lnTo>
                    <a:lnTo>
                      <a:pt x="1659" y="244"/>
                    </a:lnTo>
                    <a:lnTo>
                      <a:pt x="1643" y="242"/>
                    </a:lnTo>
                    <a:lnTo>
                      <a:pt x="1624" y="243"/>
                    </a:lnTo>
                    <a:lnTo>
                      <a:pt x="1609" y="250"/>
                    </a:lnTo>
                    <a:lnTo>
                      <a:pt x="1598" y="260"/>
                    </a:lnTo>
                    <a:lnTo>
                      <a:pt x="1589" y="273"/>
                    </a:lnTo>
                    <a:lnTo>
                      <a:pt x="1580" y="287"/>
                    </a:lnTo>
                    <a:lnTo>
                      <a:pt x="1572" y="301"/>
                    </a:lnTo>
                    <a:lnTo>
                      <a:pt x="1562" y="312"/>
                    </a:lnTo>
                    <a:lnTo>
                      <a:pt x="1548" y="321"/>
                    </a:lnTo>
                    <a:lnTo>
                      <a:pt x="1500" y="376"/>
                    </a:lnTo>
                    <a:lnTo>
                      <a:pt x="1461" y="434"/>
                    </a:lnTo>
                    <a:lnTo>
                      <a:pt x="1430" y="498"/>
                    </a:lnTo>
                    <a:lnTo>
                      <a:pt x="1405" y="562"/>
                    </a:lnTo>
                    <a:lnTo>
                      <a:pt x="1388" y="630"/>
                    </a:lnTo>
                    <a:lnTo>
                      <a:pt x="1375" y="700"/>
                    </a:lnTo>
                    <a:lnTo>
                      <a:pt x="1370" y="772"/>
                    </a:lnTo>
                    <a:lnTo>
                      <a:pt x="1367" y="844"/>
                    </a:lnTo>
                    <a:lnTo>
                      <a:pt x="1372" y="880"/>
                    </a:lnTo>
                    <a:lnTo>
                      <a:pt x="1378" y="917"/>
                    </a:lnTo>
                    <a:lnTo>
                      <a:pt x="1383" y="954"/>
                    </a:lnTo>
                    <a:lnTo>
                      <a:pt x="1392" y="990"/>
                    </a:lnTo>
                    <a:lnTo>
                      <a:pt x="1400" y="1027"/>
                    </a:lnTo>
                    <a:lnTo>
                      <a:pt x="1411" y="1063"/>
                    </a:lnTo>
                    <a:lnTo>
                      <a:pt x="1425" y="1099"/>
                    </a:lnTo>
                    <a:lnTo>
                      <a:pt x="1442" y="1133"/>
                    </a:lnTo>
                    <a:lnTo>
                      <a:pt x="1442" y="1141"/>
                    </a:lnTo>
                    <a:lnTo>
                      <a:pt x="1447" y="1147"/>
                    </a:lnTo>
                    <a:lnTo>
                      <a:pt x="1456" y="1151"/>
                    </a:lnTo>
                    <a:lnTo>
                      <a:pt x="1464" y="1154"/>
                    </a:lnTo>
                    <a:lnTo>
                      <a:pt x="1471" y="1170"/>
                    </a:lnTo>
                    <a:lnTo>
                      <a:pt x="1477" y="1190"/>
                    </a:lnTo>
                    <a:lnTo>
                      <a:pt x="1481" y="1209"/>
                    </a:lnTo>
                    <a:lnTo>
                      <a:pt x="1487" y="1228"/>
                    </a:lnTo>
                    <a:lnTo>
                      <a:pt x="1495" y="1246"/>
                    </a:lnTo>
                    <a:lnTo>
                      <a:pt x="1506" y="1261"/>
                    </a:lnTo>
                    <a:lnTo>
                      <a:pt x="1521" y="1273"/>
                    </a:lnTo>
                    <a:lnTo>
                      <a:pt x="1541" y="1278"/>
                    </a:lnTo>
                    <a:lnTo>
                      <a:pt x="1554" y="1275"/>
                    </a:lnTo>
                    <a:lnTo>
                      <a:pt x="1566" y="1268"/>
                    </a:lnTo>
                    <a:lnTo>
                      <a:pt x="1576" y="1258"/>
                    </a:lnTo>
                    <a:lnTo>
                      <a:pt x="1585" y="1247"/>
                    </a:lnTo>
                    <a:lnTo>
                      <a:pt x="1594" y="1236"/>
                    </a:lnTo>
                    <a:lnTo>
                      <a:pt x="1604" y="1224"/>
                    </a:lnTo>
                    <a:lnTo>
                      <a:pt x="1614" y="1215"/>
                    </a:lnTo>
                    <a:lnTo>
                      <a:pt x="1624" y="1208"/>
                    </a:lnTo>
                    <a:lnTo>
                      <a:pt x="1635" y="1195"/>
                    </a:lnTo>
                    <a:lnTo>
                      <a:pt x="1644" y="1184"/>
                    </a:lnTo>
                    <a:lnTo>
                      <a:pt x="1651" y="1172"/>
                    </a:lnTo>
                    <a:lnTo>
                      <a:pt x="1652" y="1163"/>
                    </a:lnTo>
                    <a:lnTo>
                      <a:pt x="1652" y="1254"/>
                    </a:lnTo>
                    <a:lnTo>
                      <a:pt x="1642" y="1255"/>
                    </a:lnTo>
                    <a:lnTo>
                      <a:pt x="1633" y="1259"/>
                    </a:lnTo>
                    <a:lnTo>
                      <a:pt x="1625" y="1263"/>
                    </a:lnTo>
                    <a:lnTo>
                      <a:pt x="1617" y="1269"/>
                    </a:lnTo>
                    <a:lnTo>
                      <a:pt x="1612" y="1276"/>
                    </a:lnTo>
                    <a:lnTo>
                      <a:pt x="1606" y="1284"/>
                    </a:lnTo>
                    <a:lnTo>
                      <a:pt x="1601" y="1293"/>
                    </a:lnTo>
                    <a:lnTo>
                      <a:pt x="1597" y="1303"/>
                    </a:lnTo>
                    <a:lnTo>
                      <a:pt x="1602" y="1314"/>
                    </a:lnTo>
                    <a:lnTo>
                      <a:pt x="1610" y="1326"/>
                    </a:lnTo>
                    <a:lnTo>
                      <a:pt x="1620" y="1336"/>
                    </a:lnTo>
                    <a:lnTo>
                      <a:pt x="1631" y="1347"/>
                    </a:lnTo>
                    <a:lnTo>
                      <a:pt x="1642" y="1358"/>
                    </a:lnTo>
                    <a:lnTo>
                      <a:pt x="1652" y="1369"/>
                    </a:lnTo>
                    <a:lnTo>
                      <a:pt x="1661" y="1382"/>
                    </a:lnTo>
                    <a:lnTo>
                      <a:pt x="1668" y="1396"/>
                    </a:lnTo>
                    <a:lnTo>
                      <a:pt x="1660" y="1407"/>
                    </a:lnTo>
                    <a:lnTo>
                      <a:pt x="1653" y="1420"/>
                    </a:lnTo>
                    <a:lnTo>
                      <a:pt x="1647" y="1434"/>
                    </a:lnTo>
                    <a:lnTo>
                      <a:pt x="1644" y="1448"/>
                    </a:lnTo>
                    <a:lnTo>
                      <a:pt x="1640" y="1463"/>
                    </a:lnTo>
                    <a:lnTo>
                      <a:pt x="1636" y="1476"/>
                    </a:lnTo>
                    <a:lnTo>
                      <a:pt x="1632" y="1490"/>
                    </a:lnTo>
                    <a:lnTo>
                      <a:pt x="1628" y="1503"/>
                    </a:lnTo>
                    <a:lnTo>
                      <a:pt x="1620" y="1509"/>
                    </a:lnTo>
                    <a:lnTo>
                      <a:pt x="1613" y="1517"/>
                    </a:lnTo>
                    <a:lnTo>
                      <a:pt x="1606" y="1526"/>
                    </a:lnTo>
                    <a:lnTo>
                      <a:pt x="1600" y="1534"/>
                    </a:lnTo>
                    <a:lnTo>
                      <a:pt x="1579" y="1552"/>
                    </a:lnTo>
                    <a:lnTo>
                      <a:pt x="1559" y="1570"/>
                    </a:lnTo>
                    <a:lnTo>
                      <a:pt x="1538" y="1588"/>
                    </a:lnTo>
                    <a:lnTo>
                      <a:pt x="1517" y="1605"/>
                    </a:lnTo>
                    <a:lnTo>
                      <a:pt x="1495" y="1623"/>
                    </a:lnTo>
                    <a:lnTo>
                      <a:pt x="1475" y="1640"/>
                    </a:lnTo>
                    <a:lnTo>
                      <a:pt x="1454" y="1658"/>
                    </a:lnTo>
                    <a:lnTo>
                      <a:pt x="1433" y="1676"/>
                    </a:lnTo>
                    <a:lnTo>
                      <a:pt x="1411" y="1693"/>
                    </a:lnTo>
                    <a:lnTo>
                      <a:pt x="1390" y="1711"/>
                    </a:lnTo>
                    <a:lnTo>
                      <a:pt x="1370" y="1729"/>
                    </a:lnTo>
                    <a:lnTo>
                      <a:pt x="1348" y="1747"/>
                    </a:lnTo>
                    <a:lnTo>
                      <a:pt x="1327" y="1765"/>
                    </a:lnTo>
                    <a:lnTo>
                      <a:pt x="1306" y="1783"/>
                    </a:lnTo>
                    <a:lnTo>
                      <a:pt x="1284" y="1802"/>
                    </a:lnTo>
                    <a:lnTo>
                      <a:pt x="1264" y="1821"/>
                    </a:lnTo>
                    <a:lnTo>
                      <a:pt x="1244" y="1839"/>
                    </a:lnTo>
                    <a:lnTo>
                      <a:pt x="1226" y="1859"/>
                    </a:lnTo>
                    <a:lnTo>
                      <a:pt x="1208" y="1879"/>
                    </a:lnTo>
                    <a:lnTo>
                      <a:pt x="1190" y="1900"/>
                    </a:lnTo>
                    <a:lnTo>
                      <a:pt x="1173" y="1920"/>
                    </a:lnTo>
                    <a:lnTo>
                      <a:pt x="1154" y="1939"/>
                    </a:lnTo>
                    <a:lnTo>
                      <a:pt x="1135" y="1958"/>
                    </a:lnTo>
                    <a:lnTo>
                      <a:pt x="1115" y="1974"/>
                    </a:lnTo>
                    <a:lnTo>
                      <a:pt x="1105" y="1976"/>
                    </a:lnTo>
                    <a:lnTo>
                      <a:pt x="1097" y="1974"/>
                    </a:lnTo>
                    <a:lnTo>
                      <a:pt x="1091" y="1969"/>
                    </a:lnTo>
                    <a:lnTo>
                      <a:pt x="1087" y="1963"/>
                    </a:lnTo>
                    <a:lnTo>
                      <a:pt x="1083" y="1957"/>
                    </a:lnTo>
                    <a:lnTo>
                      <a:pt x="1078" y="1950"/>
                    </a:lnTo>
                    <a:lnTo>
                      <a:pt x="1072" y="1945"/>
                    </a:lnTo>
                    <a:lnTo>
                      <a:pt x="1063" y="1944"/>
                    </a:lnTo>
                    <a:lnTo>
                      <a:pt x="1042" y="1940"/>
                    </a:lnTo>
                    <a:lnTo>
                      <a:pt x="1021" y="1937"/>
                    </a:lnTo>
                    <a:lnTo>
                      <a:pt x="1000" y="1934"/>
                    </a:lnTo>
                    <a:lnTo>
                      <a:pt x="979" y="1929"/>
                    </a:lnTo>
                    <a:lnTo>
                      <a:pt x="957" y="1923"/>
                    </a:lnTo>
                    <a:lnTo>
                      <a:pt x="937" y="1919"/>
                    </a:lnTo>
                    <a:lnTo>
                      <a:pt x="915" y="1914"/>
                    </a:lnTo>
                    <a:lnTo>
                      <a:pt x="894" y="1908"/>
                    </a:lnTo>
                    <a:lnTo>
                      <a:pt x="872" y="1904"/>
                    </a:lnTo>
                    <a:lnTo>
                      <a:pt x="850" y="1898"/>
                    </a:lnTo>
                    <a:lnTo>
                      <a:pt x="828" y="1893"/>
                    </a:lnTo>
                    <a:lnTo>
                      <a:pt x="806" y="1890"/>
                    </a:lnTo>
                    <a:lnTo>
                      <a:pt x="784" y="1885"/>
                    </a:lnTo>
                    <a:lnTo>
                      <a:pt x="761" y="1882"/>
                    </a:lnTo>
                    <a:lnTo>
                      <a:pt x="740" y="1879"/>
                    </a:lnTo>
                    <a:lnTo>
                      <a:pt x="716" y="1877"/>
                    </a:lnTo>
                    <a:lnTo>
                      <a:pt x="698" y="1871"/>
                    </a:lnTo>
                    <a:lnTo>
                      <a:pt x="678" y="1867"/>
                    </a:lnTo>
                    <a:lnTo>
                      <a:pt x="660" y="1863"/>
                    </a:lnTo>
                    <a:lnTo>
                      <a:pt x="640" y="1860"/>
                    </a:lnTo>
                    <a:lnTo>
                      <a:pt x="621" y="1858"/>
                    </a:lnTo>
                    <a:lnTo>
                      <a:pt x="601" y="1855"/>
                    </a:lnTo>
                    <a:lnTo>
                      <a:pt x="581" y="1854"/>
                    </a:lnTo>
                    <a:lnTo>
                      <a:pt x="561" y="1852"/>
                    </a:lnTo>
                    <a:lnTo>
                      <a:pt x="541" y="1851"/>
                    </a:lnTo>
                    <a:lnTo>
                      <a:pt x="521" y="1848"/>
                    </a:lnTo>
                    <a:lnTo>
                      <a:pt x="501" y="1847"/>
                    </a:lnTo>
                    <a:lnTo>
                      <a:pt x="481" y="1846"/>
                    </a:lnTo>
                    <a:lnTo>
                      <a:pt x="461" y="1844"/>
                    </a:lnTo>
                    <a:lnTo>
                      <a:pt x="441" y="1841"/>
                    </a:lnTo>
                    <a:lnTo>
                      <a:pt x="422" y="1838"/>
                    </a:lnTo>
                    <a:lnTo>
                      <a:pt x="402" y="1834"/>
                    </a:lnTo>
                    <a:lnTo>
                      <a:pt x="381" y="1833"/>
                    </a:lnTo>
                    <a:lnTo>
                      <a:pt x="361" y="1831"/>
                    </a:lnTo>
                    <a:lnTo>
                      <a:pt x="340" y="1830"/>
                    </a:lnTo>
                    <a:lnTo>
                      <a:pt x="319" y="1828"/>
                    </a:lnTo>
                    <a:lnTo>
                      <a:pt x="298" y="1825"/>
                    </a:lnTo>
                    <a:lnTo>
                      <a:pt x="278" y="1823"/>
                    </a:lnTo>
                    <a:lnTo>
                      <a:pt x="256" y="1821"/>
                    </a:lnTo>
                    <a:lnTo>
                      <a:pt x="235" y="1818"/>
                    </a:lnTo>
                    <a:lnTo>
                      <a:pt x="214" y="1816"/>
                    </a:lnTo>
                    <a:lnTo>
                      <a:pt x="192" y="1815"/>
                    </a:lnTo>
                    <a:lnTo>
                      <a:pt x="172" y="1814"/>
                    </a:lnTo>
                    <a:lnTo>
                      <a:pt x="150" y="1813"/>
                    </a:lnTo>
                    <a:lnTo>
                      <a:pt x="128" y="1811"/>
                    </a:lnTo>
                    <a:lnTo>
                      <a:pt x="106" y="1811"/>
                    </a:lnTo>
                    <a:lnTo>
                      <a:pt x="83" y="1813"/>
                    </a:lnTo>
                    <a:lnTo>
                      <a:pt x="60" y="1814"/>
                    </a:lnTo>
                    <a:lnTo>
                      <a:pt x="52" y="1764"/>
                    </a:lnTo>
                    <a:lnTo>
                      <a:pt x="44" y="1715"/>
                    </a:lnTo>
                    <a:lnTo>
                      <a:pt x="36" y="1666"/>
                    </a:lnTo>
                    <a:lnTo>
                      <a:pt x="28" y="1617"/>
                    </a:lnTo>
                    <a:lnTo>
                      <a:pt x="17" y="1541"/>
                    </a:lnTo>
                    <a:lnTo>
                      <a:pt x="9" y="1466"/>
                    </a:lnTo>
                    <a:lnTo>
                      <a:pt x="2" y="1392"/>
                    </a:lnTo>
                    <a:lnTo>
                      <a:pt x="0" y="1316"/>
                    </a:lnTo>
                    <a:lnTo>
                      <a:pt x="10" y="1296"/>
                    </a:lnTo>
                    <a:lnTo>
                      <a:pt x="21" y="1275"/>
                    </a:lnTo>
                    <a:lnTo>
                      <a:pt x="32" y="1254"/>
                    </a:lnTo>
                    <a:lnTo>
                      <a:pt x="44" y="1235"/>
                    </a:lnTo>
                    <a:lnTo>
                      <a:pt x="55" y="1214"/>
                    </a:lnTo>
                    <a:lnTo>
                      <a:pt x="68" y="1194"/>
                    </a:lnTo>
                    <a:lnTo>
                      <a:pt x="81" y="1174"/>
                    </a:lnTo>
                    <a:lnTo>
                      <a:pt x="93" y="1154"/>
                    </a:lnTo>
                    <a:lnTo>
                      <a:pt x="106" y="1134"/>
                    </a:lnTo>
                    <a:lnTo>
                      <a:pt x="120" y="1114"/>
                    </a:lnTo>
                    <a:lnTo>
                      <a:pt x="132" y="1094"/>
                    </a:lnTo>
                    <a:lnTo>
                      <a:pt x="145" y="1075"/>
                    </a:lnTo>
                    <a:lnTo>
                      <a:pt x="159" y="1055"/>
                    </a:lnTo>
                    <a:lnTo>
                      <a:pt x="172" y="1037"/>
                    </a:lnTo>
                    <a:lnTo>
                      <a:pt x="184" y="1017"/>
                    </a:lnTo>
                    <a:lnTo>
                      <a:pt x="197" y="997"/>
                    </a:lnTo>
                    <a:lnTo>
                      <a:pt x="190" y="989"/>
                    </a:lnTo>
                    <a:lnTo>
                      <a:pt x="181" y="989"/>
                    </a:lnTo>
                    <a:lnTo>
                      <a:pt x="170" y="995"/>
                    </a:lnTo>
                    <a:lnTo>
                      <a:pt x="164" y="1003"/>
                    </a:lnTo>
                    <a:lnTo>
                      <a:pt x="158" y="995"/>
                    </a:lnTo>
                    <a:lnTo>
                      <a:pt x="154" y="987"/>
                    </a:lnTo>
                    <a:lnTo>
                      <a:pt x="153" y="978"/>
                    </a:lnTo>
                    <a:lnTo>
                      <a:pt x="152" y="969"/>
                    </a:lnTo>
                    <a:lnTo>
                      <a:pt x="140" y="934"/>
                    </a:lnTo>
                    <a:lnTo>
                      <a:pt x="135" y="897"/>
                    </a:lnTo>
                    <a:lnTo>
                      <a:pt x="130" y="860"/>
                    </a:lnTo>
                    <a:lnTo>
                      <a:pt x="123" y="827"/>
                    </a:lnTo>
                    <a:lnTo>
                      <a:pt x="108" y="718"/>
                    </a:lnTo>
                    <a:lnTo>
                      <a:pt x="101" y="607"/>
                    </a:lnTo>
                    <a:lnTo>
                      <a:pt x="102" y="498"/>
                    </a:lnTo>
                    <a:lnTo>
                      <a:pt x="112" y="385"/>
                    </a:lnTo>
                    <a:lnTo>
                      <a:pt x="113" y="394"/>
                    </a:lnTo>
                    <a:lnTo>
                      <a:pt x="115" y="407"/>
                    </a:lnTo>
                    <a:lnTo>
                      <a:pt x="120" y="418"/>
                    </a:lnTo>
                    <a:lnTo>
                      <a:pt x="131" y="425"/>
                    </a:lnTo>
                    <a:lnTo>
                      <a:pt x="137" y="426"/>
                    </a:lnTo>
                    <a:lnTo>
                      <a:pt x="142" y="426"/>
                    </a:lnTo>
                    <a:lnTo>
                      <a:pt x="147" y="425"/>
                    </a:lnTo>
                    <a:lnTo>
                      <a:pt x="152" y="425"/>
                    </a:lnTo>
                    <a:lnTo>
                      <a:pt x="158" y="425"/>
                    </a:lnTo>
                    <a:lnTo>
                      <a:pt x="162" y="426"/>
                    </a:lnTo>
                    <a:lnTo>
                      <a:pt x="168" y="429"/>
                    </a:lnTo>
                    <a:lnTo>
                      <a:pt x="173" y="432"/>
                    </a:lnTo>
                    <a:lnTo>
                      <a:pt x="185" y="429"/>
                    </a:lnTo>
                    <a:lnTo>
                      <a:pt x="197" y="425"/>
                    </a:lnTo>
                    <a:lnTo>
                      <a:pt x="210" y="423"/>
                    </a:lnTo>
                    <a:lnTo>
                      <a:pt x="222" y="419"/>
                    </a:lnTo>
                    <a:lnTo>
                      <a:pt x="235" y="417"/>
                    </a:lnTo>
                    <a:lnTo>
                      <a:pt x="248" y="415"/>
                    </a:lnTo>
                    <a:lnTo>
                      <a:pt x="260" y="412"/>
                    </a:lnTo>
                    <a:lnTo>
                      <a:pt x="273" y="409"/>
                    </a:lnTo>
                    <a:lnTo>
                      <a:pt x="286" y="407"/>
                    </a:lnTo>
                    <a:lnTo>
                      <a:pt x="298" y="404"/>
                    </a:lnTo>
                    <a:lnTo>
                      <a:pt x="310" y="402"/>
                    </a:lnTo>
                    <a:lnTo>
                      <a:pt x="322" y="400"/>
                    </a:lnTo>
                    <a:lnTo>
                      <a:pt x="334" y="396"/>
                    </a:lnTo>
                    <a:lnTo>
                      <a:pt x="346" y="394"/>
                    </a:lnTo>
                    <a:lnTo>
                      <a:pt x="357" y="391"/>
                    </a:lnTo>
                    <a:lnTo>
                      <a:pt x="369" y="387"/>
                    </a:lnTo>
                    <a:lnTo>
                      <a:pt x="394" y="382"/>
                    </a:lnTo>
                    <a:lnTo>
                      <a:pt x="418" y="377"/>
                    </a:lnTo>
                    <a:lnTo>
                      <a:pt x="442" y="371"/>
                    </a:lnTo>
                    <a:lnTo>
                      <a:pt x="466" y="364"/>
                    </a:lnTo>
                    <a:lnTo>
                      <a:pt x="491" y="357"/>
                    </a:lnTo>
                    <a:lnTo>
                      <a:pt x="515" y="350"/>
                    </a:lnTo>
                    <a:lnTo>
                      <a:pt x="539" y="342"/>
                    </a:lnTo>
                    <a:lnTo>
                      <a:pt x="562" y="334"/>
                    </a:lnTo>
                    <a:lnTo>
                      <a:pt x="586" y="327"/>
                    </a:lnTo>
                    <a:lnTo>
                      <a:pt x="610" y="319"/>
                    </a:lnTo>
                    <a:lnTo>
                      <a:pt x="635" y="312"/>
                    </a:lnTo>
                    <a:lnTo>
                      <a:pt x="659" y="305"/>
                    </a:lnTo>
                    <a:lnTo>
                      <a:pt x="683" y="300"/>
                    </a:lnTo>
                    <a:lnTo>
                      <a:pt x="707" y="295"/>
                    </a:lnTo>
                    <a:lnTo>
                      <a:pt x="733" y="290"/>
                    </a:lnTo>
                    <a:lnTo>
                      <a:pt x="758" y="287"/>
                    </a:lnTo>
                    <a:lnTo>
                      <a:pt x="778" y="282"/>
                    </a:lnTo>
                    <a:lnTo>
                      <a:pt x="796" y="278"/>
                    </a:lnTo>
                    <a:lnTo>
                      <a:pt x="816" y="273"/>
                    </a:lnTo>
                    <a:lnTo>
                      <a:pt x="835" y="268"/>
                    </a:lnTo>
                    <a:lnTo>
                      <a:pt x="855" y="265"/>
                    </a:lnTo>
                    <a:lnTo>
                      <a:pt x="874" y="260"/>
                    </a:lnTo>
                    <a:lnTo>
                      <a:pt x="894" y="257"/>
                    </a:lnTo>
                    <a:lnTo>
                      <a:pt x="913" y="254"/>
                    </a:lnTo>
                    <a:lnTo>
                      <a:pt x="934" y="250"/>
                    </a:lnTo>
                    <a:lnTo>
                      <a:pt x="954" y="247"/>
                    </a:lnTo>
                    <a:lnTo>
                      <a:pt x="973" y="244"/>
                    </a:lnTo>
                    <a:lnTo>
                      <a:pt x="994" y="242"/>
                    </a:lnTo>
                    <a:lnTo>
                      <a:pt x="1015" y="240"/>
                    </a:lnTo>
                    <a:lnTo>
                      <a:pt x="1034" y="237"/>
                    </a:lnTo>
                    <a:lnTo>
                      <a:pt x="1055" y="235"/>
                    </a:lnTo>
                    <a:lnTo>
                      <a:pt x="1076" y="234"/>
                    </a:lnTo>
                    <a:lnTo>
                      <a:pt x="1081" y="239"/>
                    </a:lnTo>
                    <a:lnTo>
                      <a:pt x="1083" y="233"/>
                    </a:lnTo>
                    <a:lnTo>
                      <a:pt x="1089" y="229"/>
                    </a:lnTo>
                    <a:lnTo>
                      <a:pt x="1093" y="226"/>
                    </a:lnTo>
                    <a:lnTo>
                      <a:pt x="1097" y="220"/>
                    </a:lnTo>
                    <a:lnTo>
                      <a:pt x="1092" y="206"/>
                    </a:lnTo>
                    <a:lnTo>
                      <a:pt x="1105" y="207"/>
                    </a:lnTo>
                    <a:lnTo>
                      <a:pt x="1116" y="205"/>
                    </a:lnTo>
                    <a:lnTo>
                      <a:pt x="1127" y="201"/>
                    </a:lnTo>
                    <a:lnTo>
                      <a:pt x="1136" y="194"/>
                    </a:lnTo>
                    <a:lnTo>
                      <a:pt x="1143" y="186"/>
                    </a:lnTo>
                    <a:lnTo>
                      <a:pt x="1150" y="176"/>
                    </a:lnTo>
                    <a:lnTo>
                      <a:pt x="1157" y="167"/>
                    </a:lnTo>
                    <a:lnTo>
                      <a:pt x="1162" y="157"/>
                    </a:lnTo>
                    <a:lnTo>
                      <a:pt x="1163" y="146"/>
                    </a:lnTo>
                    <a:lnTo>
                      <a:pt x="1166" y="134"/>
                    </a:lnTo>
                    <a:lnTo>
                      <a:pt x="1166" y="122"/>
                    </a:lnTo>
                    <a:lnTo>
                      <a:pt x="1157" y="112"/>
                    </a:lnTo>
                    <a:lnTo>
                      <a:pt x="1147" y="106"/>
                    </a:lnTo>
                    <a:lnTo>
                      <a:pt x="1137" y="103"/>
                    </a:lnTo>
                    <a:lnTo>
                      <a:pt x="1127" y="103"/>
                    </a:lnTo>
                    <a:lnTo>
                      <a:pt x="1116" y="103"/>
                    </a:lnTo>
                    <a:lnTo>
                      <a:pt x="1106" y="104"/>
                    </a:lnTo>
                    <a:lnTo>
                      <a:pt x="1095" y="106"/>
                    </a:lnTo>
                    <a:lnTo>
                      <a:pt x="1085" y="107"/>
                    </a:lnTo>
                    <a:lnTo>
                      <a:pt x="1076" y="107"/>
                    </a:lnTo>
                    <a:lnTo>
                      <a:pt x="1055" y="111"/>
                    </a:lnTo>
                    <a:lnTo>
                      <a:pt x="1034" y="114"/>
                    </a:lnTo>
                    <a:lnTo>
                      <a:pt x="1014" y="118"/>
                    </a:lnTo>
                    <a:lnTo>
                      <a:pt x="993" y="121"/>
                    </a:lnTo>
                    <a:lnTo>
                      <a:pt x="971" y="125"/>
                    </a:lnTo>
                    <a:lnTo>
                      <a:pt x="950" y="128"/>
                    </a:lnTo>
                    <a:lnTo>
                      <a:pt x="928" y="133"/>
                    </a:lnTo>
                    <a:lnTo>
                      <a:pt x="908" y="136"/>
                    </a:lnTo>
                    <a:lnTo>
                      <a:pt x="886" y="141"/>
                    </a:lnTo>
                    <a:lnTo>
                      <a:pt x="865" y="145"/>
                    </a:lnTo>
                    <a:lnTo>
                      <a:pt x="843" y="150"/>
                    </a:lnTo>
                    <a:lnTo>
                      <a:pt x="822" y="154"/>
                    </a:lnTo>
                    <a:lnTo>
                      <a:pt x="802" y="159"/>
                    </a:lnTo>
                    <a:lnTo>
                      <a:pt x="781" y="164"/>
                    </a:lnTo>
                    <a:lnTo>
                      <a:pt x="760" y="168"/>
                    </a:lnTo>
                    <a:lnTo>
                      <a:pt x="741" y="173"/>
                    </a:lnTo>
                    <a:lnTo>
                      <a:pt x="287" y="298"/>
                    </a:lnTo>
                    <a:lnTo>
                      <a:pt x="268" y="303"/>
                    </a:lnTo>
                    <a:lnTo>
                      <a:pt x="250" y="309"/>
                    </a:lnTo>
                    <a:lnTo>
                      <a:pt x="233" y="313"/>
                    </a:lnTo>
                    <a:lnTo>
                      <a:pt x="217" y="318"/>
                    </a:lnTo>
                    <a:lnTo>
                      <a:pt x="200" y="324"/>
                    </a:lnTo>
                    <a:lnTo>
                      <a:pt x="184" y="330"/>
                    </a:lnTo>
                    <a:lnTo>
                      <a:pt x="167" y="336"/>
                    </a:lnTo>
                    <a:lnTo>
                      <a:pt x="150" y="343"/>
                    </a:lnTo>
                    <a:lnTo>
                      <a:pt x="142" y="341"/>
                    </a:lnTo>
                    <a:lnTo>
                      <a:pt x="135" y="343"/>
                    </a:lnTo>
                    <a:lnTo>
                      <a:pt x="131" y="348"/>
                    </a:lnTo>
                    <a:lnTo>
                      <a:pt x="128" y="354"/>
                    </a:lnTo>
                    <a:lnTo>
                      <a:pt x="124" y="361"/>
                    </a:lnTo>
                    <a:lnTo>
                      <a:pt x="122" y="369"/>
                    </a:lnTo>
                    <a:lnTo>
                      <a:pt x="119" y="374"/>
                    </a:lnTo>
                    <a:lnTo>
                      <a:pt x="114" y="380"/>
                    </a:lnTo>
                    <a:lnTo>
                      <a:pt x="117" y="361"/>
                    </a:lnTo>
                    <a:lnTo>
                      <a:pt x="121" y="341"/>
                    </a:lnTo>
                    <a:lnTo>
                      <a:pt x="124" y="323"/>
                    </a:lnTo>
                    <a:lnTo>
                      <a:pt x="129" y="303"/>
                    </a:lnTo>
                    <a:lnTo>
                      <a:pt x="120" y="290"/>
                    </a:lnTo>
                    <a:lnTo>
                      <a:pt x="136" y="275"/>
                    </a:lnTo>
                    <a:lnTo>
                      <a:pt x="154" y="265"/>
                    </a:lnTo>
                    <a:lnTo>
                      <a:pt x="173" y="256"/>
                    </a:lnTo>
                    <a:lnTo>
                      <a:pt x="193" y="249"/>
                    </a:lnTo>
                    <a:lnTo>
                      <a:pt x="213" y="242"/>
                    </a:lnTo>
                    <a:lnTo>
                      <a:pt x="234" y="236"/>
                    </a:lnTo>
                    <a:lnTo>
                      <a:pt x="255" y="230"/>
                    </a:lnTo>
                    <a:lnTo>
                      <a:pt x="274" y="222"/>
                    </a:lnTo>
                    <a:lnTo>
                      <a:pt x="298" y="217"/>
                    </a:lnTo>
                    <a:lnTo>
                      <a:pt x="322" y="210"/>
                    </a:lnTo>
                    <a:lnTo>
                      <a:pt x="346" y="203"/>
                    </a:lnTo>
                    <a:lnTo>
                      <a:pt x="370" y="196"/>
                    </a:lnTo>
                    <a:lnTo>
                      <a:pt x="394" y="189"/>
                    </a:lnTo>
                    <a:lnTo>
                      <a:pt x="417" y="182"/>
                    </a:lnTo>
                    <a:lnTo>
                      <a:pt x="441" y="175"/>
                    </a:lnTo>
                    <a:lnTo>
                      <a:pt x="464" y="167"/>
                    </a:lnTo>
                    <a:lnTo>
                      <a:pt x="488" y="160"/>
                    </a:lnTo>
                    <a:lnTo>
                      <a:pt x="511" y="153"/>
                    </a:lnTo>
                    <a:lnTo>
                      <a:pt x="536" y="145"/>
                    </a:lnTo>
                    <a:lnTo>
                      <a:pt x="559" y="138"/>
                    </a:lnTo>
                    <a:lnTo>
                      <a:pt x="583" y="130"/>
                    </a:lnTo>
                    <a:lnTo>
                      <a:pt x="606" y="123"/>
                    </a:lnTo>
                    <a:lnTo>
                      <a:pt x="629" y="116"/>
                    </a:lnTo>
                    <a:lnTo>
                      <a:pt x="653" y="108"/>
                    </a:lnTo>
                    <a:lnTo>
                      <a:pt x="677" y="102"/>
                    </a:lnTo>
                    <a:lnTo>
                      <a:pt x="700" y="95"/>
                    </a:lnTo>
                    <a:lnTo>
                      <a:pt x="725" y="88"/>
                    </a:lnTo>
                    <a:lnTo>
                      <a:pt x="748" y="82"/>
                    </a:lnTo>
                    <a:lnTo>
                      <a:pt x="772" y="75"/>
                    </a:lnTo>
                    <a:lnTo>
                      <a:pt x="796" y="69"/>
                    </a:lnTo>
                    <a:lnTo>
                      <a:pt x="820" y="64"/>
                    </a:lnTo>
                    <a:lnTo>
                      <a:pt x="844" y="58"/>
                    </a:lnTo>
                    <a:lnTo>
                      <a:pt x="869" y="52"/>
                    </a:lnTo>
                    <a:lnTo>
                      <a:pt x="893" y="47"/>
                    </a:lnTo>
                    <a:lnTo>
                      <a:pt x="918" y="43"/>
                    </a:lnTo>
                    <a:lnTo>
                      <a:pt x="942" y="38"/>
                    </a:lnTo>
                    <a:lnTo>
                      <a:pt x="968" y="35"/>
                    </a:lnTo>
                    <a:lnTo>
                      <a:pt x="992" y="31"/>
                    </a:lnTo>
                    <a:lnTo>
                      <a:pt x="1017" y="28"/>
                    </a:lnTo>
                    <a:lnTo>
                      <a:pt x="1042" y="26"/>
                    </a:lnTo>
                    <a:lnTo>
                      <a:pt x="1060" y="22"/>
                    </a:lnTo>
                    <a:lnTo>
                      <a:pt x="1076" y="19"/>
                    </a:lnTo>
                    <a:lnTo>
                      <a:pt x="1094" y="16"/>
                    </a:lnTo>
                    <a:lnTo>
                      <a:pt x="1112" y="13"/>
                    </a:lnTo>
                    <a:lnTo>
                      <a:pt x="1129" y="11"/>
                    </a:lnTo>
                    <a:lnTo>
                      <a:pt x="1147" y="8"/>
                    </a:lnTo>
                    <a:lnTo>
                      <a:pt x="1166" y="6"/>
                    </a:lnTo>
                    <a:lnTo>
                      <a:pt x="1184" y="5"/>
                    </a:lnTo>
                    <a:lnTo>
                      <a:pt x="1201" y="2"/>
                    </a:lnTo>
                    <a:lnTo>
                      <a:pt x="1220" y="1"/>
                    </a:lnTo>
                    <a:lnTo>
                      <a:pt x="1238" y="0"/>
                    </a:lnTo>
                    <a:lnTo>
                      <a:pt x="1256" y="0"/>
                    </a:lnTo>
                    <a:lnTo>
                      <a:pt x="1273" y="0"/>
                    </a:lnTo>
                    <a:lnTo>
                      <a:pt x="1291" y="0"/>
                    </a:lnTo>
                    <a:lnTo>
                      <a:pt x="1307" y="0"/>
                    </a:lnTo>
                    <a:lnTo>
                      <a:pt x="1325" y="1"/>
                    </a:lnTo>
                    <a:lnTo>
                      <a:pt x="1344" y="15"/>
                    </a:lnTo>
                    <a:lnTo>
                      <a:pt x="1364" y="28"/>
                    </a:lnTo>
                    <a:lnTo>
                      <a:pt x="1383" y="40"/>
                    </a:lnTo>
                    <a:lnTo>
                      <a:pt x="1404" y="51"/>
                    </a:lnTo>
                    <a:lnTo>
                      <a:pt x="1425" y="61"/>
                    </a:lnTo>
                    <a:lnTo>
                      <a:pt x="1446" y="70"/>
                    </a:lnTo>
                    <a:lnTo>
                      <a:pt x="1466" y="80"/>
                    </a:lnTo>
                    <a:lnTo>
                      <a:pt x="1488" y="89"/>
                    </a:lnTo>
                    <a:lnTo>
                      <a:pt x="1509" y="98"/>
                    </a:lnTo>
                    <a:lnTo>
                      <a:pt x="1531" y="106"/>
                    </a:lnTo>
                    <a:lnTo>
                      <a:pt x="1553" y="115"/>
                    </a:lnTo>
                    <a:lnTo>
                      <a:pt x="1574" y="125"/>
                    </a:lnTo>
                    <a:lnTo>
                      <a:pt x="1594" y="134"/>
                    </a:lnTo>
                    <a:lnTo>
                      <a:pt x="1615" y="144"/>
                    </a:lnTo>
                    <a:lnTo>
                      <a:pt x="1636" y="154"/>
                    </a:lnTo>
                    <a:lnTo>
                      <a:pt x="1657" y="166"/>
                    </a:lnTo>
                    <a:lnTo>
                      <a:pt x="1662" y="171"/>
                    </a:lnTo>
                    <a:lnTo>
                      <a:pt x="1667" y="175"/>
                    </a:lnTo>
                    <a:lnTo>
                      <a:pt x="1673" y="179"/>
                    </a:lnTo>
                    <a:lnTo>
                      <a:pt x="1677" y="183"/>
                    </a:lnTo>
                    <a:lnTo>
                      <a:pt x="1682" y="187"/>
                    </a:lnTo>
                    <a:lnTo>
                      <a:pt x="1685" y="192"/>
                    </a:lnTo>
                    <a:lnTo>
                      <a:pt x="1689" y="198"/>
                    </a:lnTo>
                    <a:lnTo>
                      <a:pt x="1692" y="205"/>
                    </a:lnTo>
                    <a:lnTo>
                      <a:pt x="1705" y="230"/>
                    </a:lnTo>
                    <a:lnTo>
                      <a:pt x="1713" y="259"/>
                    </a:lnTo>
                    <a:lnTo>
                      <a:pt x="1715" y="290"/>
                    </a:lnTo>
                    <a:lnTo>
                      <a:pt x="1713" y="321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4083" y="3152"/>
                <a:ext cx="14" cy="44"/>
              </a:xfrm>
              <a:custGeom>
                <a:avLst/>
                <a:gdLst>
                  <a:gd name="T0" fmla="*/ 27 w 28"/>
                  <a:gd name="T1" fmla="*/ 88 h 88"/>
                  <a:gd name="T2" fmla="*/ 18 w 28"/>
                  <a:gd name="T3" fmla="*/ 87 h 88"/>
                  <a:gd name="T4" fmla="*/ 9 w 28"/>
                  <a:gd name="T5" fmla="*/ 81 h 88"/>
                  <a:gd name="T6" fmla="*/ 5 w 28"/>
                  <a:gd name="T7" fmla="*/ 74 h 88"/>
                  <a:gd name="T8" fmla="*/ 3 w 28"/>
                  <a:gd name="T9" fmla="*/ 65 h 88"/>
                  <a:gd name="T10" fmla="*/ 0 w 28"/>
                  <a:gd name="T11" fmla="*/ 47 h 88"/>
                  <a:gd name="T12" fmla="*/ 0 w 28"/>
                  <a:gd name="T13" fmla="*/ 31 h 88"/>
                  <a:gd name="T14" fmla="*/ 4 w 28"/>
                  <a:gd name="T15" fmla="*/ 15 h 88"/>
                  <a:gd name="T16" fmla="*/ 8 w 28"/>
                  <a:gd name="T17" fmla="*/ 0 h 88"/>
                  <a:gd name="T18" fmla="*/ 13 w 28"/>
                  <a:gd name="T19" fmla="*/ 0 h 88"/>
                  <a:gd name="T20" fmla="*/ 15 w 28"/>
                  <a:gd name="T21" fmla="*/ 20 h 88"/>
                  <a:gd name="T22" fmla="*/ 22 w 28"/>
                  <a:gd name="T23" fmla="*/ 42 h 88"/>
                  <a:gd name="T24" fmla="*/ 28 w 28"/>
                  <a:gd name="T25" fmla="*/ 63 h 88"/>
                  <a:gd name="T26" fmla="*/ 27 w 28"/>
                  <a:gd name="T27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88">
                    <a:moveTo>
                      <a:pt x="27" y="88"/>
                    </a:moveTo>
                    <a:lnTo>
                      <a:pt x="18" y="87"/>
                    </a:lnTo>
                    <a:lnTo>
                      <a:pt x="9" y="81"/>
                    </a:lnTo>
                    <a:lnTo>
                      <a:pt x="5" y="74"/>
                    </a:lnTo>
                    <a:lnTo>
                      <a:pt x="3" y="65"/>
                    </a:lnTo>
                    <a:lnTo>
                      <a:pt x="0" y="47"/>
                    </a:lnTo>
                    <a:lnTo>
                      <a:pt x="0" y="31"/>
                    </a:lnTo>
                    <a:lnTo>
                      <a:pt x="4" y="15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5" y="20"/>
                    </a:lnTo>
                    <a:lnTo>
                      <a:pt x="22" y="42"/>
                    </a:lnTo>
                    <a:lnTo>
                      <a:pt x="28" y="63"/>
                    </a:lnTo>
                    <a:lnTo>
                      <a:pt x="27" y="88"/>
                    </a:lnTo>
                    <a:close/>
                  </a:path>
                </a:pathLst>
              </a:custGeom>
              <a:solidFill>
                <a:srgbClr val="7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4079" y="2898"/>
                <a:ext cx="15" cy="174"/>
              </a:xfrm>
              <a:custGeom>
                <a:avLst/>
                <a:gdLst>
                  <a:gd name="T0" fmla="*/ 17 w 31"/>
                  <a:gd name="T1" fmla="*/ 349 h 349"/>
                  <a:gd name="T2" fmla="*/ 1 w 31"/>
                  <a:gd name="T3" fmla="*/ 332 h 349"/>
                  <a:gd name="T4" fmla="*/ 0 w 31"/>
                  <a:gd name="T5" fmla="*/ 252 h 349"/>
                  <a:gd name="T6" fmla="*/ 1 w 31"/>
                  <a:gd name="T7" fmla="*/ 169 h 349"/>
                  <a:gd name="T8" fmla="*/ 10 w 31"/>
                  <a:gd name="T9" fmla="*/ 85 h 349"/>
                  <a:gd name="T10" fmla="*/ 29 w 31"/>
                  <a:gd name="T11" fmla="*/ 5 h 349"/>
                  <a:gd name="T12" fmla="*/ 29 w 31"/>
                  <a:gd name="T13" fmla="*/ 0 h 349"/>
                  <a:gd name="T14" fmla="*/ 31 w 31"/>
                  <a:gd name="T15" fmla="*/ 2 h 349"/>
                  <a:gd name="T16" fmla="*/ 28 w 31"/>
                  <a:gd name="T17" fmla="*/ 90 h 349"/>
                  <a:gd name="T18" fmla="*/ 24 w 31"/>
                  <a:gd name="T19" fmla="*/ 178 h 349"/>
                  <a:gd name="T20" fmla="*/ 21 w 31"/>
                  <a:gd name="T21" fmla="*/ 264 h 349"/>
                  <a:gd name="T22" fmla="*/ 17 w 31"/>
                  <a:gd name="T23" fmla="*/ 349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1" h="349">
                    <a:moveTo>
                      <a:pt x="17" y="349"/>
                    </a:moveTo>
                    <a:lnTo>
                      <a:pt x="1" y="332"/>
                    </a:lnTo>
                    <a:lnTo>
                      <a:pt x="0" y="252"/>
                    </a:lnTo>
                    <a:lnTo>
                      <a:pt x="1" y="169"/>
                    </a:lnTo>
                    <a:lnTo>
                      <a:pt x="10" y="85"/>
                    </a:lnTo>
                    <a:lnTo>
                      <a:pt x="29" y="5"/>
                    </a:lnTo>
                    <a:lnTo>
                      <a:pt x="29" y="0"/>
                    </a:lnTo>
                    <a:lnTo>
                      <a:pt x="31" y="2"/>
                    </a:lnTo>
                    <a:lnTo>
                      <a:pt x="28" y="90"/>
                    </a:lnTo>
                    <a:lnTo>
                      <a:pt x="24" y="178"/>
                    </a:lnTo>
                    <a:lnTo>
                      <a:pt x="21" y="264"/>
                    </a:lnTo>
                    <a:lnTo>
                      <a:pt x="17" y="349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" name="Freeform 17"/>
              <p:cNvSpPr>
                <a:spLocks/>
              </p:cNvSpPr>
              <p:nvPr/>
            </p:nvSpPr>
            <p:spPr bwMode="auto">
              <a:xfrm>
                <a:off x="4026" y="2582"/>
                <a:ext cx="53" cy="86"/>
              </a:xfrm>
              <a:custGeom>
                <a:avLst/>
                <a:gdLst>
                  <a:gd name="T0" fmla="*/ 77 w 105"/>
                  <a:gd name="T1" fmla="*/ 153 h 173"/>
                  <a:gd name="T2" fmla="*/ 70 w 105"/>
                  <a:gd name="T3" fmla="*/ 144 h 173"/>
                  <a:gd name="T4" fmla="*/ 72 w 105"/>
                  <a:gd name="T5" fmla="*/ 127 h 173"/>
                  <a:gd name="T6" fmla="*/ 74 w 105"/>
                  <a:gd name="T7" fmla="*/ 107 h 173"/>
                  <a:gd name="T8" fmla="*/ 73 w 105"/>
                  <a:gd name="T9" fmla="*/ 89 h 173"/>
                  <a:gd name="T10" fmla="*/ 69 w 105"/>
                  <a:gd name="T11" fmla="*/ 85 h 173"/>
                  <a:gd name="T12" fmla="*/ 68 w 105"/>
                  <a:gd name="T13" fmla="*/ 81 h 173"/>
                  <a:gd name="T14" fmla="*/ 67 w 105"/>
                  <a:gd name="T15" fmla="*/ 78 h 173"/>
                  <a:gd name="T16" fmla="*/ 61 w 105"/>
                  <a:gd name="T17" fmla="*/ 77 h 173"/>
                  <a:gd name="T18" fmla="*/ 52 w 105"/>
                  <a:gd name="T19" fmla="*/ 88 h 173"/>
                  <a:gd name="T20" fmla="*/ 51 w 105"/>
                  <a:gd name="T21" fmla="*/ 101 h 173"/>
                  <a:gd name="T22" fmla="*/ 54 w 105"/>
                  <a:gd name="T23" fmla="*/ 117 h 173"/>
                  <a:gd name="T24" fmla="*/ 53 w 105"/>
                  <a:gd name="T25" fmla="*/ 134 h 173"/>
                  <a:gd name="T26" fmla="*/ 47 w 105"/>
                  <a:gd name="T27" fmla="*/ 144 h 173"/>
                  <a:gd name="T28" fmla="*/ 45 w 105"/>
                  <a:gd name="T29" fmla="*/ 158 h 173"/>
                  <a:gd name="T30" fmla="*/ 41 w 105"/>
                  <a:gd name="T31" fmla="*/ 169 h 173"/>
                  <a:gd name="T32" fmla="*/ 28 w 105"/>
                  <a:gd name="T33" fmla="*/ 173 h 173"/>
                  <a:gd name="T34" fmla="*/ 0 w 105"/>
                  <a:gd name="T35" fmla="*/ 169 h 173"/>
                  <a:gd name="T36" fmla="*/ 12 w 105"/>
                  <a:gd name="T37" fmla="*/ 155 h 173"/>
                  <a:gd name="T38" fmla="*/ 21 w 105"/>
                  <a:gd name="T39" fmla="*/ 143 h 173"/>
                  <a:gd name="T40" fmla="*/ 27 w 105"/>
                  <a:gd name="T41" fmla="*/ 127 h 173"/>
                  <a:gd name="T42" fmla="*/ 28 w 105"/>
                  <a:gd name="T43" fmla="*/ 106 h 173"/>
                  <a:gd name="T44" fmla="*/ 36 w 105"/>
                  <a:gd name="T45" fmla="*/ 86 h 173"/>
                  <a:gd name="T46" fmla="*/ 44 w 105"/>
                  <a:gd name="T47" fmla="*/ 67 h 173"/>
                  <a:gd name="T48" fmla="*/ 52 w 105"/>
                  <a:gd name="T49" fmla="*/ 47 h 173"/>
                  <a:gd name="T50" fmla="*/ 57 w 105"/>
                  <a:gd name="T51" fmla="*/ 25 h 173"/>
                  <a:gd name="T52" fmla="*/ 52 w 105"/>
                  <a:gd name="T53" fmla="*/ 22 h 173"/>
                  <a:gd name="T54" fmla="*/ 47 w 105"/>
                  <a:gd name="T55" fmla="*/ 20 h 173"/>
                  <a:gd name="T56" fmla="*/ 43 w 105"/>
                  <a:gd name="T57" fmla="*/ 16 h 173"/>
                  <a:gd name="T58" fmla="*/ 39 w 105"/>
                  <a:gd name="T59" fmla="*/ 12 h 173"/>
                  <a:gd name="T60" fmla="*/ 45 w 105"/>
                  <a:gd name="T61" fmla="*/ 7 h 173"/>
                  <a:gd name="T62" fmla="*/ 53 w 105"/>
                  <a:gd name="T63" fmla="*/ 2 h 173"/>
                  <a:gd name="T64" fmla="*/ 61 w 105"/>
                  <a:gd name="T65" fmla="*/ 0 h 173"/>
                  <a:gd name="T66" fmla="*/ 70 w 105"/>
                  <a:gd name="T67" fmla="*/ 3 h 173"/>
                  <a:gd name="T68" fmla="*/ 79 w 105"/>
                  <a:gd name="T69" fmla="*/ 12 h 173"/>
                  <a:gd name="T70" fmla="*/ 85 w 105"/>
                  <a:gd name="T71" fmla="*/ 21 h 173"/>
                  <a:gd name="T72" fmla="*/ 91 w 105"/>
                  <a:gd name="T73" fmla="*/ 30 h 173"/>
                  <a:gd name="T74" fmla="*/ 96 w 105"/>
                  <a:gd name="T75" fmla="*/ 40 h 173"/>
                  <a:gd name="T76" fmla="*/ 99 w 105"/>
                  <a:gd name="T77" fmla="*/ 51 h 173"/>
                  <a:gd name="T78" fmla="*/ 103 w 105"/>
                  <a:gd name="T79" fmla="*/ 61 h 173"/>
                  <a:gd name="T80" fmla="*/ 104 w 105"/>
                  <a:gd name="T81" fmla="*/ 73 h 173"/>
                  <a:gd name="T82" fmla="*/ 105 w 105"/>
                  <a:gd name="T83" fmla="*/ 84 h 173"/>
                  <a:gd name="T84" fmla="*/ 99 w 105"/>
                  <a:gd name="T85" fmla="*/ 104 h 173"/>
                  <a:gd name="T86" fmla="*/ 95 w 105"/>
                  <a:gd name="T87" fmla="*/ 121 h 173"/>
                  <a:gd name="T88" fmla="*/ 88 w 105"/>
                  <a:gd name="T89" fmla="*/ 137 h 173"/>
                  <a:gd name="T90" fmla="*/ 77 w 105"/>
                  <a:gd name="T91" fmla="*/ 15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05" h="173">
                    <a:moveTo>
                      <a:pt x="77" y="153"/>
                    </a:moveTo>
                    <a:lnTo>
                      <a:pt x="70" y="144"/>
                    </a:lnTo>
                    <a:lnTo>
                      <a:pt x="72" y="127"/>
                    </a:lnTo>
                    <a:lnTo>
                      <a:pt x="74" y="107"/>
                    </a:lnTo>
                    <a:lnTo>
                      <a:pt x="73" y="89"/>
                    </a:lnTo>
                    <a:lnTo>
                      <a:pt x="69" y="85"/>
                    </a:lnTo>
                    <a:lnTo>
                      <a:pt x="68" y="81"/>
                    </a:lnTo>
                    <a:lnTo>
                      <a:pt x="67" y="78"/>
                    </a:lnTo>
                    <a:lnTo>
                      <a:pt x="61" y="77"/>
                    </a:lnTo>
                    <a:lnTo>
                      <a:pt x="52" y="88"/>
                    </a:lnTo>
                    <a:lnTo>
                      <a:pt x="51" y="101"/>
                    </a:lnTo>
                    <a:lnTo>
                      <a:pt x="54" y="117"/>
                    </a:lnTo>
                    <a:lnTo>
                      <a:pt x="53" y="134"/>
                    </a:lnTo>
                    <a:lnTo>
                      <a:pt x="47" y="144"/>
                    </a:lnTo>
                    <a:lnTo>
                      <a:pt x="45" y="158"/>
                    </a:lnTo>
                    <a:lnTo>
                      <a:pt x="41" y="169"/>
                    </a:lnTo>
                    <a:lnTo>
                      <a:pt x="28" y="173"/>
                    </a:lnTo>
                    <a:lnTo>
                      <a:pt x="0" y="169"/>
                    </a:lnTo>
                    <a:lnTo>
                      <a:pt x="12" y="155"/>
                    </a:lnTo>
                    <a:lnTo>
                      <a:pt x="21" y="143"/>
                    </a:lnTo>
                    <a:lnTo>
                      <a:pt x="27" y="127"/>
                    </a:lnTo>
                    <a:lnTo>
                      <a:pt x="28" y="106"/>
                    </a:lnTo>
                    <a:lnTo>
                      <a:pt x="36" y="86"/>
                    </a:lnTo>
                    <a:lnTo>
                      <a:pt x="44" y="67"/>
                    </a:lnTo>
                    <a:lnTo>
                      <a:pt x="52" y="47"/>
                    </a:lnTo>
                    <a:lnTo>
                      <a:pt x="57" y="25"/>
                    </a:lnTo>
                    <a:lnTo>
                      <a:pt x="52" y="22"/>
                    </a:lnTo>
                    <a:lnTo>
                      <a:pt x="47" y="20"/>
                    </a:lnTo>
                    <a:lnTo>
                      <a:pt x="43" y="16"/>
                    </a:lnTo>
                    <a:lnTo>
                      <a:pt x="39" y="12"/>
                    </a:lnTo>
                    <a:lnTo>
                      <a:pt x="45" y="7"/>
                    </a:lnTo>
                    <a:lnTo>
                      <a:pt x="53" y="2"/>
                    </a:lnTo>
                    <a:lnTo>
                      <a:pt x="61" y="0"/>
                    </a:lnTo>
                    <a:lnTo>
                      <a:pt x="70" y="3"/>
                    </a:lnTo>
                    <a:lnTo>
                      <a:pt x="79" y="12"/>
                    </a:lnTo>
                    <a:lnTo>
                      <a:pt x="85" y="21"/>
                    </a:lnTo>
                    <a:lnTo>
                      <a:pt x="91" y="30"/>
                    </a:lnTo>
                    <a:lnTo>
                      <a:pt x="96" y="40"/>
                    </a:lnTo>
                    <a:lnTo>
                      <a:pt x="99" y="51"/>
                    </a:lnTo>
                    <a:lnTo>
                      <a:pt x="103" y="61"/>
                    </a:lnTo>
                    <a:lnTo>
                      <a:pt x="104" y="73"/>
                    </a:lnTo>
                    <a:lnTo>
                      <a:pt x="105" y="84"/>
                    </a:lnTo>
                    <a:lnTo>
                      <a:pt x="99" y="104"/>
                    </a:lnTo>
                    <a:lnTo>
                      <a:pt x="95" y="121"/>
                    </a:lnTo>
                    <a:lnTo>
                      <a:pt x="88" y="137"/>
                    </a:lnTo>
                    <a:lnTo>
                      <a:pt x="77" y="153"/>
                    </a:lnTo>
                    <a:close/>
                  </a:path>
                </a:pathLst>
              </a:custGeom>
              <a:solidFill>
                <a:srgbClr val="BF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" name="Freeform 18"/>
              <p:cNvSpPr>
                <a:spLocks/>
              </p:cNvSpPr>
              <p:nvPr/>
            </p:nvSpPr>
            <p:spPr bwMode="auto">
              <a:xfrm>
                <a:off x="4008" y="2675"/>
                <a:ext cx="57" cy="360"/>
              </a:xfrm>
              <a:custGeom>
                <a:avLst/>
                <a:gdLst>
                  <a:gd name="T0" fmla="*/ 82 w 113"/>
                  <a:gd name="T1" fmla="*/ 653 h 719"/>
                  <a:gd name="T2" fmla="*/ 79 w 113"/>
                  <a:gd name="T3" fmla="*/ 676 h 719"/>
                  <a:gd name="T4" fmla="*/ 70 w 113"/>
                  <a:gd name="T5" fmla="*/ 687 h 719"/>
                  <a:gd name="T6" fmla="*/ 58 w 113"/>
                  <a:gd name="T7" fmla="*/ 688 h 719"/>
                  <a:gd name="T8" fmla="*/ 48 w 113"/>
                  <a:gd name="T9" fmla="*/ 689 h 719"/>
                  <a:gd name="T10" fmla="*/ 37 w 113"/>
                  <a:gd name="T11" fmla="*/ 693 h 719"/>
                  <a:gd name="T12" fmla="*/ 33 w 113"/>
                  <a:gd name="T13" fmla="*/ 719 h 719"/>
                  <a:gd name="T14" fmla="*/ 15 w 113"/>
                  <a:gd name="T15" fmla="*/ 660 h 719"/>
                  <a:gd name="T16" fmla="*/ 12 w 113"/>
                  <a:gd name="T17" fmla="*/ 597 h 719"/>
                  <a:gd name="T18" fmla="*/ 2 w 113"/>
                  <a:gd name="T19" fmla="*/ 449 h 719"/>
                  <a:gd name="T20" fmla="*/ 4 w 113"/>
                  <a:gd name="T21" fmla="*/ 301 h 719"/>
                  <a:gd name="T22" fmla="*/ 18 w 113"/>
                  <a:gd name="T23" fmla="*/ 154 h 719"/>
                  <a:gd name="T24" fmla="*/ 41 w 113"/>
                  <a:gd name="T25" fmla="*/ 4 h 719"/>
                  <a:gd name="T26" fmla="*/ 51 w 113"/>
                  <a:gd name="T27" fmla="*/ 3 h 719"/>
                  <a:gd name="T28" fmla="*/ 62 w 113"/>
                  <a:gd name="T29" fmla="*/ 2 h 719"/>
                  <a:gd name="T30" fmla="*/ 52 w 113"/>
                  <a:gd name="T31" fmla="*/ 57 h 719"/>
                  <a:gd name="T32" fmla="*/ 40 w 113"/>
                  <a:gd name="T33" fmla="*/ 108 h 719"/>
                  <a:gd name="T34" fmla="*/ 34 w 113"/>
                  <a:gd name="T35" fmla="*/ 184 h 719"/>
                  <a:gd name="T36" fmla="*/ 17 w 113"/>
                  <a:gd name="T37" fmla="*/ 324 h 719"/>
                  <a:gd name="T38" fmla="*/ 13 w 113"/>
                  <a:gd name="T39" fmla="*/ 465 h 719"/>
                  <a:gd name="T40" fmla="*/ 32 w 113"/>
                  <a:gd name="T41" fmla="*/ 602 h 719"/>
                  <a:gd name="T42" fmla="*/ 57 w 113"/>
                  <a:gd name="T43" fmla="*/ 672 h 719"/>
                  <a:gd name="T44" fmla="*/ 62 w 113"/>
                  <a:gd name="T45" fmla="*/ 683 h 719"/>
                  <a:gd name="T46" fmla="*/ 75 w 113"/>
                  <a:gd name="T47" fmla="*/ 674 h 719"/>
                  <a:gd name="T48" fmla="*/ 40 w 113"/>
                  <a:gd name="T49" fmla="*/ 556 h 719"/>
                  <a:gd name="T50" fmla="*/ 33 w 113"/>
                  <a:gd name="T51" fmla="*/ 430 h 719"/>
                  <a:gd name="T52" fmla="*/ 40 w 113"/>
                  <a:gd name="T53" fmla="*/ 303 h 719"/>
                  <a:gd name="T54" fmla="*/ 48 w 113"/>
                  <a:gd name="T55" fmla="*/ 176 h 719"/>
                  <a:gd name="T56" fmla="*/ 59 w 113"/>
                  <a:gd name="T57" fmla="*/ 91 h 719"/>
                  <a:gd name="T58" fmla="*/ 80 w 113"/>
                  <a:gd name="T59" fmla="*/ 7 h 719"/>
                  <a:gd name="T60" fmla="*/ 83 w 113"/>
                  <a:gd name="T61" fmla="*/ 49 h 719"/>
                  <a:gd name="T62" fmla="*/ 71 w 113"/>
                  <a:gd name="T63" fmla="*/ 153 h 719"/>
                  <a:gd name="T64" fmla="*/ 65 w 113"/>
                  <a:gd name="T65" fmla="*/ 270 h 719"/>
                  <a:gd name="T66" fmla="*/ 59 w 113"/>
                  <a:gd name="T67" fmla="*/ 403 h 719"/>
                  <a:gd name="T68" fmla="*/ 60 w 113"/>
                  <a:gd name="T69" fmla="*/ 501 h 719"/>
                  <a:gd name="T70" fmla="*/ 74 w 113"/>
                  <a:gd name="T71" fmla="*/ 570 h 719"/>
                  <a:gd name="T72" fmla="*/ 97 w 113"/>
                  <a:gd name="T73" fmla="*/ 601 h 719"/>
                  <a:gd name="T74" fmla="*/ 109 w 113"/>
                  <a:gd name="T75" fmla="*/ 596 h 719"/>
                  <a:gd name="T76" fmla="*/ 111 w 113"/>
                  <a:gd name="T77" fmla="*/ 605 h 719"/>
                  <a:gd name="T78" fmla="*/ 102 w 113"/>
                  <a:gd name="T79" fmla="*/ 635 h 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13" h="719">
                    <a:moveTo>
                      <a:pt x="86" y="642"/>
                    </a:moveTo>
                    <a:lnTo>
                      <a:pt x="82" y="653"/>
                    </a:lnTo>
                    <a:lnTo>
                      <a:pt x="81" y="664"/>
                    </a:lnTo>
                    <a:lnTo>
                      <a:pt x="79" y="676"/>
                    </a:lnTo>
                    <a:lnTo>
                      <a:pt x="75" y="686"/>
                    </a:lnTo>
                    <a:lnTo>
                      <a:pt x="70" y="687"/>
                    </a:lnTo>
                    <a:lnTo>
                      <a:pt x="64" y="687"/>
                    </a:lnTo>
                    <a:lnTo>
                      <a:pt x="58" y="688"/>
                    </a:lnTo>
                    <a:lnTo>
                      <a:pt x="52" y="688"/>
                    </a:lnTo>
                    <a:lnTo>
                      <a:pt x="48" y="689"/>
                    </a:lnTo>
                    <a:lnTo>
                      <a:pt x="42" y="691"/>
                    </a:lnTo>
                    <a:lnTo>
                      <a:pt x="37" y="693"/>
                    </a:lnTo>
                    <a:lnTo>
                      <a:pt x="33" y="696"/>
                    </a:lnTo>
                    <a:lnTo>
                      <a:pt x="33" y="719"/>
                    </a:lnTo>
                    <a:lnTo>
                      <a:pt x="21" y="691"/>
                    </a:lnTo>
                    <a:lnTo>
                      <a:pt x="15" y="660"/>
                    </a:lnTo>
                    <a:lnTo>
                      <a:pt x="14" y="627"/>
                    </a:lnTo>
                    <a:lnTo>
                      <a:pt x="12" y="597"/>
                    </a:lnTo>
                    <a:lnTo>
                      <a:pt x="5" y="524"/>
                    </a:lnTo>
                    <a:lnTo>
                      <a:pt x="2" y="449"/>
                    </a:lnTo>
                    <a:lnTo>
                      <a:pt x="0" y="375"/>
                    </a:lnTo>
                    <a:lnTo>
                      <a:pt x="4" y="301"/>
                    </a:lnTo>
                    <a:lnTo>
                      <a:pt x="9" y="228"/>
                    </a:lnTo>
                    <a:lnTo>
                      <a:pt x="18" y="154"/>
                    </a:lnTo>
                    <a:lnTo>
                      <a:pt x="28" y="79"/>
                    </a:lnTo>
                    <a:lnTo>
                      <a:pt x="41" y="4"/>
                    </a:lnTo>
                    <a:lnTo>
                      <a:pt x="45" y="4"/>
                    </a:lnTo>
                    <a:lnTo>
                      <a:pt x="51" y="3"/>
                    </a:lnTo>
                    <a:lnTo>
                      <a:pt x="56" y="2"/>
                    </a:lnTo>
                    <a:lnTo>
                      <a:pt x="62" y="2"/>
                    </a:lnTo>
                    <a:lnTo>
                      <a:pt x="57" y="30"/>
                    </a:lnTo>
                    <a:lnTo>
                      <a:pt x="52" y="57"/>
                    </a:lnTo>
                    <a:lnTo>
                      <a:pt x="47" y="84"/>
                    </a:lnTo>
                    <a:lnTo>
                      <a:pt x="40" y="108"/>
                    </a:lnTo>
                    <a:lnTo>
                      <a:pt x="44" y="115"/>
                    </a:lnTo>
                    <a:lnTo>
                      <a:pt x="34" y="184"/>
                    </a:lnTo>
                    <a:lnTo>
                      <a:pt x="24" y="254"/>
                    </a:lnTo>
                    <a:lnTo>
                      <a:pt x="17" y="324"/>
                    </a:lnTo>
                    <a:lnTo>
                      <a:pt x="12" y="395"/>
                    </a:lnTo>
                    <a:lnTo>
                      <a:pt x="13" y="465"/>
                    </a:lnTo>
                    <a:lnTo>
                      <a:pt x="19" y="534"/>
                    </a:lnTo>
                    <a:lnTo>
                      <a:pt x="32" y="602"/>
                    </a:lnTo>
                    <a:lnTo>
                      <a:pt x="52" y="668"/>
                    </a:lnTo>
                    <a:lnTo>
                      <a:pt x="57" y="672"/>
                    </a:lnTo>
                    <a:lnTo>
                      <a:pt x="59" y="677"/>
                    </a:lnTo>
                    <a:lnTo>
                      <a:pt x="62" y="683"/>
                    </a:lnTo>
                    <a:lnTo>
                      <a:pt x="68" y="684"/>
                    </a:lnTo>
                    <a:lnTo>
                      <a:pt x="75" y="674"/>
                    </a:lnTo>
                    <a:lnTo>
                      <a:pt x="52" y="616"/>
                    </a:lnTo>
                    <a:lnTo>
                      <a:pt x="40" y="556"/>
                    </a:lnTo>
                    <a:lnTo>
                      <a:pt x="33" y="494"/>
                    </a:lnTo>
                    <a:lnTo>
                      <a:pt x="33" y="430"/>
                    </a:lnTo>
                    <a:lnTo>
                      <a:pt x="35" y="367"/>
                    </a:lnTo>
                    <a:lnTo>
                      <a:pt x="40" y="303"/>
                    </a:lnTo>
                    <a:lnTo>
                      <a:pt x="44" y="239"/>
                    </a:lnTo>
                    <a:lnTo>
                      <a:pt x="48" y="176"/>
                    </a:lnTo>
                    <a:lnTo>
                      <a:pt x="55" y="134"/>
                    </a:lnTo>
                    <a:lnTo>
                      <a:pt x="59" y="91"/>
                    </a:lnTo>
                    <a:lnTo>
                      <a:pt x="66" y="47"/>
                    </a:lnTo>
                    <a:lnTo>
                      <a:pt x="80" y="7"/>
                    </a:lnTo>
                    <a:lnTo>
                      <a:pt x="90" y="0"/>
                    </a:lnTo>
                    <a:lnTo>
                      <a:pt x="83" y="49"/>
                    </a:lnTo>
                    <a:lnTo>
                      <a:pt x="77" y="101"/>
                    </a:lnTo>
                    <a:lnTo>
                      <a:pt x="71" y="153"/>
                    </a:lnTo>
                    <a:lnTo>
                      <a:pt x="66" y="202"/>
                    </a:lnTo>
                    <a:lnTo>
                      <a:pt x="65" y="270"/>
                    </a:lnTo>
                    <a:lnTo>
                      <a:pt x="62" y="337"/>
                    </a:lnTo>
                    <a:lnTo>
                      <a:pt x="59" y="403"/>
                    </a:lnTo>
                    <a:lnTo>
                      <a:pt x="62" y="465"/>
                    </a:lnTo>
                    <a:lnTo>
                      <a:pt x="60" y="501"/>
                    </a:lnTo>
                    <a:lnTo>
                      <a:pt x="65" y="536"/>
                    </a:lnTo>
                    <a:lnTo>
                      <a:pt x="74" y="570"/>
                    </a:lnTo>
                    <a:lnTo>
                      <a:pt x="89" y="600"/>
                    </a:lnTo>
                    <a:lnTo>
                      <a:pt x="97" y="601"/>
                    </a:lnTo>
                    <a:lnTo>
                      <a:pt x="103" y="600"/>
                    </a:lnTo>
                    <a:lnTo>
                      <a:pt x="109" y="596"/>
                    </a:lnTo>
                    <a:lnTo>
                      <a:pt x="113" y="590"/>
                    </a:lnTo>
                    <a:lnTo>
                      <a:pt x="111" y="605"/>
                    </a:lnTo>
                    <a:lnTo>
                      <a:pt x="109" y="623"/>
                    </a:lnTo>
                    <a:lnTo>
                      <a:pt x="102" y="635"/>
                    </a:lnTo>
                    <a:lnTo>
                      <a:pt x="86" y="642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" name="Freeform 19"/>
              <p:cNvSpPr>
                <a:spLocks/>
              </p:cNvSpPr>
              <p:nvPr/>
            </p:nvSpPr>
            <p:spPr bwMode="auto">
              <a:xfrm>
                <a:off x="3968" y="3210"/>
                <a:ext cx="83" cy="123"/>
              </a:xfrm>
              <a:custGeom>
                <a:avLst/>
                <a:gdLst>
                  <a:gd name="T0" fmla="*/ 80 w 167"/>
                  <a:gd name="T1" fmla="*/ 248 h 248"/>
                  <a:gd name="T2" fmla="*/ 74 w 167"/>
                  <a:gd name="T3" fmla="*/ 243 h 248"/>
                  <a:gd name="T4" fmla="*/ 66 w 167"/>
                  <a:gd name="T5" fmla="*/ 242 h 248"/>
                  <a:gd name="T6" fmla="*/ 59 w 167"/>
                  <a:gd name="T7" fmla="*/ 242 h 248"/>
                  <a:gd name="T8" fmla="*/ 52 w 167"/>
                  <a:gd name="T9" fmla="*/ 242 h 248"/>
                  <a:gd name="T10" fmla="*/ 46 w 167"/>
                  <a:gd name="T11" fmla="*/ 243 h 248"/>
                  <a:gd name="T12" fmla="*/ 39 w 167"/>
                  <a:gd name="T13" fmla="*/ 241 h 248"/>
                  <a:gd name="T14" fmla="*/ 32 w 167"/>
                  <a:gd name="T15" fmla="*/ 237 h 248"/>
                  <a:gd name="T16" fmla="*/ 26 w 167"/>
                  <a:gd name="T17" fmla="*/ 231 h 248"/>
                  <a:gd name="T18" fmla="*/ 17 w 167"/>
                  <a:gd name="T19" fmla="*/ 214 h 248"/>
                  <a:gd name="T20" fmla="*/ 8 w 167"/>
                  <a:gd name="T21" fmla="*/ 197 h 248"/>
                  <a:gd name="T22" fmla="*/ 2 w 167"/>
                  <a:gd name="T23" fmla="*/ 180 h 248"/>
                  <a:gd name="T24" fmla="*/ 3 w 167"/>
                  <a:gd name="T25" fmla="*/ 163 h 248"/>
                  <a:gd name="T26" fmla="*/ 2 w 167"/>
                  <a:gd name="T27" fmla="*/ 161 h 248"/>
                  <a:gd name="T28" fmla="*/ 2 w 167"/>
                  <a:gd name="T29" fmla="*/ 160 h 248"/>
                  <a:gd name="T30" fmla="*/ 1 w 167"/>
                  <a:gd name="T31" fmla="*/ 159 h 248"/>
                  <a:gd name="T32" fmla="*/ 0 w 167"/>
                  <a:gd name="T33" fmla="*/ 159 h 248"/>
                  <a:gd name="T34" fmla="*/ 4 w 167"/>
                  <a:gd name="T35" fmla="*/ 150 h 248"/>
                  <a:gd name="T36" fmla="*/ 10 w 167"/>
                  <a:gd name="T37" fmla="*/ 140 h 248"/>
                  <a:gd name="T38" fmla="*/ 13 w 167"/>
                  <a:gd name="T39" fmla="*/ 129 h 248"/>
                  <a:gd name="T40" fmla="*/ 8 w 167"/>
                  <a:gd name="T41" fmla="*/ 118 h 248"/>
                  <a:gd name="T42" fmla="*/ 57 w 167"/>
                  <a:gd name="T43" fmla="*/ 77 h 248"/>
                  <a:gd name="T44" fmla="*/ 60 w 167"/>
                  <a:gd name="T45" fmla="*/ 100 h 248"/>
                  <a:gd name="T46" fmla="*/ 62 w 167"/>
                  <a:gd name="T47" fmla="*/ 128 h 248"/>
                  <a:gd name="T48" fmla="*/ 70 w 167"/>
                  <a:gd name="T49" fmla="*/ 156 h 248"/>
                  <a:gd name="T50" fmla="*/ 87 w 167"/>
                  <a:gd name="T51" fmla="*/ 179 h 248"/>
                  <a:gd name="T52" fmla="*/ 93 w 167"/>
                  <a:gd name="T53" fmla="*/ 179 h 248"/>
                  <a:gd name="T54" fmla="*/ 99 w 167"/>
                  <a:gd name="T55" fmla="*/ 178 h 248"/>
                  <a:gd name="T56" fmla="*/ 104 w 167"/>
                  <a:gd name="T57" fmla="*/ 174 h 248"/>
                  <a:gd name="T58" fmla="*/ 108 w 167"/>
                  <a:gd name="T59" fmla="*/ 171 h 248"/>
                  <a:gd name="T60" fmla="*/ 107 w 167"/>
                  <a:gd name="T61" fmla="*/ 163 h 248"/>
                  <a:gd name="T62" fmla="*/ 101 w 167"/>
                  <a:gd name="T63" fmla="*/ 157 h 248"/>
                  <a:gd name="T64" fmla="*/ 95 w 167"/>
                  <a:gd name="T65" fmla="*/ 152 h 248"/>
                  <a:gd name="T66" fmla="*/ 92 w 167"/>
                  <a:gd name="T67" fmla="*/ 144 h 248"/>
                  <a:gd name="T68" fmla="*/ 104 w 167"/>
                  <a:gd name="T69" fmla="*/ 118 h 248"/>
                  <a:gd name="T70" fmla="*/ 113 w 167"/>
                  <a:gd name="T71" fmla="*/ 90 h 248"/>
                  <a:gd name="T72" fmla="*/ 119 w 167"/>
                  <a:gd name="T73" fmla="*/ 61 h 248"/>
                  <a:gd name="T74" fmla="*/ 121 w 167"/>
                  <a:gd name="T75" fmla="*/ 31 h 248"/>
                  <a:gd name="T76" fmla="*/ 125 w 167"/>
                  <a:gd name="T77" fmla="*/ 27 h 248"/>
                  <a:gd name="T78" fmla="*/ 124 w 167"/>
                  <a:gd name="T79" fmla="*/ 24 h 248"/>
                  <a:gd name="T80" fmla="*/ 125 w 167"/>
                  <a:gd name="T81" fmla="*/ 19 h 248"/>
                  <a:gd name="T82" fmla="*/ 132 w 167"/>
                  <a:gd name="T83" fmla="*/ 12 h 248"/>
                  <a:gd name="T84" fmla="*/ 140 w 167"/>
                  <a:gd name="T85" fmla="*/ 6 h 248"/>
                  <a:gd name="T86" fmla="*/ 148 w 167"/>
                  <a:gd name="T87" fmla="*/ 0 h 248"/>
                  <a:gd name="T88" fmla="*/ 152 w 167"/>
                  <a:gd name="T89" fmla="*/ 11 h 248"/>
                  <a:gd name="T90" fmla="*/ 158 w 167"/>
                  <a:gd name="T91" fmla="*/ 22 h 248"/>
                  <a:gd name="T92" fmla="*/ 163 w 167"/>
                  <a:gd name="T93" fmla="*/ 34 h 248"/>
                  <a:gd name="T94" fmla="*/ 166 w 167"/>
                  <a:gd name="T95" fmla="*/ 45 h 248"/>
                  <a:gd name="T96" fmla="*/ 167 w 167"/>
                  <a:gd name="T97" fmla="*/ 74 h 248"/>
                  <a:gd name="T98" fmla="*/ 165 w 167"/>
                  <a:gd name="T99" fmla="*/ 105 h 248"/>
                  <a:gd name="T100" fmla="*/ 160 w 167"/>
                  <a:gd name="T101" fmla="*/ 135 h 248"/>
                  <a:gd name="T102" fmla="*/ 151 w 167"/>
                  <a:gd name="T103" fmla="*/ 164 h 248"/>
                  <a:gd name="T104" fmla="*/ 139 w 167"/>
                  <a:gd name="T105" fmla="*/ 190 h 248"/>
                  <a:gd name="T106" fmla="*/ 124 w 167"/>
                  <a:gd name="T107" fmla="*/ 213 h 248"/>
                  <a:gd name="T108" fmla="*/ 105 w 167"/>
                  <a:gd name="T109" fmla="*/ 233 h 248"/>
                  <a:gd name="T110" fmla="*/ 80 w 167"/>
                  <a:gd name="T111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" h="248">
                    <a:moveTo>
                      <a:pt x="80" y="248"/>
                    </a:moveTo>
                    <a:lnTo>
                      <a:pt x="74" y="243"/>
                    </a:lnTo>
                    <a:lnTo>
                      <a:pt x="66" y="242"/>
                    </a:lnTo>
                    <a:lnTo>
                      <a:pt x="59" y="242"/>
                    </a:lnTo>
                    <a:lnTo>
                      <a:pt x="52" y="242"/>
                    </a:lnTo>
                    <a:lnTo>
                      <a:pt x="46" y="243"/>
                    </a:lnTo>
                    <a:lnTo>
                      <a:pt x="39" y="241"/>
                    </a:lnTo>
                    <a:lnTo>
                      <a:pt x="32" y="237"/>
                    </a:lnTo>
                    <a:lnTo>
                      <a:pt x="26" y="231"/>
                    </a:lnTo>
                    <a:lnTo>
                      <a:pt x="17" y="214"/>
                    </a:lnTo>
                    <a:lnTo>
                      <a:pt x="8" y="197"/>
                    </a:lnTo>
                    <a:lnTo>
                      <a:pt x="2" y="180"/>
                    </a:lnTo>
                    <a:lnTo>
                      <a:pt x="3" y="163"/>
                    </a:lnTo>
                    <a:lnTo>
                      <a:pt x="2" y="161"/>
                    </a:lnTo>
                    <a:lnTo>
                      <a:pt x="2" y="160"/>
                    </a:lnTo>
                    <a:lnTo>
                      <a:pt x="1" y="159"/>
                    </a:lnTo>
                    <a:lnTo>
                      <a:pt x="0" y="159"/>
                    </a:lnTo>
                    <a:lnTo>
                      <a:pt x="4" y="150"/>
                    </a:lnTo>
                    <a:lnTo>
                      <a:pt x="10" y="140"/>
                    </a:lnTo>
                    <a:lnTo>
                      <a:pt x="13" y="129"/>
                    </a:lnTo>
                    <a:lnTo>
                      <a:pt x="8" y="118"/>
                    </a:lnTo>
                    <a:lnTo>
                      <a:pt x="57" y="77"/>
                    </a:lnTo>
                    <a:lnTo>
                      <a:pt x="60" y="100"/>
                    </a:lnTo>
                    <a:lnTo>
                      <a:pt x="62" y="128"/>
                    </a:lnTo>
                    <a:lnTo>
                      <a:pt x="70" y="156"/>
                    </a:lnTo>
                    <a:lnTo>
                      <a:pt x="87" y="179"/>
                    </a:lnTo>
                    <a:lnTo>
                      <a:pt x="93" y="179"/>
                    </a:lnTo>
                    <a:lnTo>
                      <a:pt x="99" y="178"/>
                    </a:lnTo>
                    <a:lnTo>
                      <a:pt x="104" y="174"/>
                    </a:lnTo>
                    <a:lnTo>
                      <a:pt x="108" y="171"/>
                    </a:lnTo>
                    <a:lnTo>
                      <a:pt x="107" y="163"/>
                    </a:lnTo>
                    <a:lnTo>
                      <a:pt x="101" y="157"/>
                    </a:lnTo>
                    <a:lnTo>
                      <a:pt x="95" y="152"/>
                    </a:lnTo>
                    <a:lnTo>
                      <a:pt x="92" y="144"/>
                    </a:lnTo>
                    <a:lnTo>
                      <a:pt x="104" y="118"/>
                    </a:lnTo>
                    <a:lnTo>
                      <a:pt x="113" y="90"/>
                    </a:lnTo>
                    <a:lnTo>
                      <a:pt x="119" y="61"/>
                    </a:lnTo>
                    <a:lnTo>
                      <a:pt x="121" y="31"/>
                    </a:lnTo>
                    <a:lnTo>
                      <a:pt x="125" y="27"/>
                    </a:lnTo>
                    <a:lnTo>
                      <a:pt x="124" y="24"/>
                    </a:lnTo>
                    <a:lnTo>
                      <a:pt x="125" y="19"/>
                    </a:lnTo>
                    <a:lnTo>
                      <a:pt x="132" y="12"/>
                    </a:lnTo>
                    <a:lnTo>
                      <a:pt x="140" y="6"/>
                    </a:lnTo>
                    <a:lnTo>
                      <a:pt x="148" y="0"/>
                    </a:lnTo>
                    <a:lnTo>
                      <a:pt x="152" y="11"/>
                    </a:lnTo>
                    <a:lnTo>
                      <a:pt x="158" y="22"/>
                    </a:lnTo>
                    <a:lnTo>
                      <a:pt x="163" y="34"/>
                    </a:lnTo>
                    <a:lnTo>
                      <a:pt x="166" y="45"/>
                    </a:lnTo>
                    <a:lnTo>
                      <a:pt x="167" y="74"/>
                    </a:lnTo>
                    <a:lnTo>
                      <a:pt x="165" y="105"/>
                    </a:lnTo>
                    <a:lnTo>
                      <a:pt x="160" y="135"/>
                    </a:lnTo>
                    <a:lnTo>
                      <a:pt x="151" y="164"/>
                    </a:lnTo>
                    <a:lnTo>
                      <a:pt x="139" y="190"/>
                    </a:lnTo>
                    <a:lnTo>
                      <a:pt x="124" y="213"/>
                    </a:lnTo>
                    <a:lnTo>
                      <a:pt x="105" y="233"/>
                    </a:lnTo>
                    <a:lnTo>
                      <a:pt x="80" y="248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" name="Freeform 20"/>
              <p:cNvSpPr>
                <a:spLocks/>
              </p:cNvSpPr>
              <p:nvPr/>
            </p:nvSpPr>
            <p:spPr bwMode="auto">
              <a:xfrm>
                <a:off x="3948" y="2611"/>
                <a:ext cx="80" cy="287"/>
              </a:xfrm>
              <a:custGeom>
                <a:avLst/>
                <a:gdLst>
                  <a:gd name="T0" fmla="*/ 138 w 159"/>
                  <a:gd name="T1" fmla="*/ 29 h 572"/>
                  <a:gd name="T2" fmla="*/ 136 w 159"/>
                  <a:gd name="T3" fmla="*/ 38 h 572"/>
                  <a:gd name="T4" fmla="*/ 132 w 159"/>
                  <a:gd name="T5" fmla="*/ 47 h 572"/>
                  <a:gd name="T6" fmla="*/ 129 w 159"/>
                  <a:gd name="T7" fmla="*/ 56 h 572"/>
                  <a:gd name="T8" fmla="*/ 124 w 159"/>
                  <a:gd name="T9" fmla="*/ 64 h 572"/>
                  <a:gd name="T10" fmla="*/ 119 w 159"/>
                  <a:gd name="T11" fmla="*/ 72 h 572"/>
                  <a:gd name="T12" fmla="*/ 114 w 159"/>
                  <a:gd name="T13" fmla="*/ 81 h 572"/>
                  <a:gd name="T14" fmla="*/ 108 w 159"/>
                  <a:gd name="T15" fmla="*/ 87 h 572"/>
                  <a:gd name="T16" fmla="*/ 102 w 159"/>
                  <a:gd name="T17" fmla="*/ 93 h 572"/>
                  <a:gd name="T18" fmla="*/ 98 w 159"/>
                  <a:gd name="T19" fmla="*/ 121 h 572"/>
                  <a:gd name="T20" fmla="*/ 90 w 159"/>
                  <a:gd name="T21" fmla="*/ 148 h 572"/>
                  <a:gd name="T22" fmla="*/ 80 w 159"/>
                  <a:gd name="T23" fmla="*/ 175 h 572"/>
                  <a:gd name="T24" fmla="*/ 70 w 159"/>
                  <a:gd name="T25" fmla="*/ 201 h 572"/>
                  <a:gd name="T26" fmla="*/ 58 w 159"/>
                  <a:gd name="T27" fmla="*/ 228 h 572"/>
                  <a:gd name="T28" fmla="*/ 49 w 159"/>
                  <a:gd name="T29" fmla="*/ 254 h 572"/>
                  <a:gd name="T30" fmla="*/ 41 w 159"/>
                  <a:gd name="T31" fmla="*/ 281 h 572"/>
                  <a:gd name="T32" fmla="*/ 35 w 159"/>
                  <a:gd name="T33" fmla="*/ 307 h 572"/>
                  <a:gd name="T34" fmla="*/ 27 w 159"/>
                  <a:gd name="T35" fmla="*/ 380 h 572"/>
                  <a:gd name="T36" fmla="*/ 24 w 159"/>
                  <a:gd name="T37" fmla="*/ 383 h 572"/>
                  <a:gd name="T38" fmla="*/ 24 w 159"/>
                  <a:gd name="T39" fmla="*/ 387 h 572"/>
                  <a:gd name="T40" fmla="*/ 26 w 159"/>
                  <a:gd name="T41" fmla="*/ 390 h 572"/>
                  <a:gd name="T42" fmla="*/ 27 w 159"/>
                  <a:gd name="T43" fmla="*/ 395 h 572"/>
                  <a:gd name="T44" fmla="*/ 20 w 159"/>
                  <a:gd name="T45" fmla="*/ 436 h 572"/>
                  <a:gd name="T46" fmla="*/ 15 w 159"/>
                  <a:gd name="T47" fmla="*/ 479 h 572"/>
                  <a:gd name="T48" fmla="*/ 14 w 159"/>
                  <a:gd name="T49" fmla="*/ 525 h 572"/>
                  <a:gd name="T50" fmla="*/ 16 w 159"/>
                  <a:gd name="T51" fmla="*/ 572 h 572"/>
                  <a:gd name="T52" fmla="*/ 10 w 159"/>
                  <a:gd name="T53" fmla="*/ 543 h 572"/>
                  <a:gd name="T54" fmla="*/ 3 w 159"/>
                  <a:gd name="T55" fmla="*/ 513 h 572"/>
                  <a:gd name="T56" fmla="*/ 0 w 159"/>
                  <a:gd name="T57" fmla="*/ 484 h 572"/>
                  <a:gd name="T58" fmla="*/ 5 w 159"/>
                  <a:gd name="T59" fmla="*/ 452 h 572"/>
                  <a:gd name="T60" fmla="*/ 3 w 159"/>
                  <a:gd name="T61" fmla="*/ 429 h 572"/>
                  <a:gd name="T62" fmla="*/ 5 w 159"/>
                  <a:gd name="T63" fmla="*/ 406 h 572"/>
                  <a:gd name="T64" fmla="*/ 8 w 159"/>
                  <a:gd name="T65" fmla="*/ 384 h 572"/>
                  <a:gd name="T66" fmla="*/ 9 w 159"/>
                  <a:gd name="T67" fmla="*/ 363 h 572"/>
                  <a:gd name="T68" fmla="*/ 15 w 159"/>
                  <a:gd name="T69" fmla="*/ 341 h 572"/>
                  <a:gd name="T70" fmla="*/ 16 w 159"/>
                  <a:gd name="T71" fmla="*/ 320 h 572"/>
                  <a:gd name="T72" fmla="*/ 16 w 159"/>
                  <a:gd name="T73" fmla="*/ 299 h 572"/>
                  <a:gd name="T74" fmla="*/ 18 w 159"/>
                  <a:gd name="T75" fmla="*/ 279 h 572"/>
                  <a:gd name="T76" fmla="*/ 25 w 159"/>
                  <a:gd name="T77" fmla="*/ 252 h 572"/>
                  <a:gd name="T78" fmla="*/ 33 w 159"/>
                  <a:gd name="T79" fmla="*/ 226 h 572"/>
                  <a:gd name="T80" fmla="*/ 41 w 159"/>
                  <a:gd name="T81" fmla="*/ 199 h 572"/>
                  <a:gd name="T82" fmla="*/ 50 w 159"/>
                  <a:gd name="T83" fmla="*/ 174 h 572"/>
                  <a:gd name="T84" fmla="*/ 60 w 159"/>
                  <a:gd name="T85" fmla="*/ 150 h 572"/>
                  <a:gd name="T86" fmla="*/ 70 w 159"/>
                  <a:gd name="T87" fmla="*/ 124 h 572"/>
                  <a:gd name="T88" fmla="*/ 80 w 159"/>
                  <a:gd name="T89" fmla="*/ 101 h 572"/>
                  <a:gd name="T90" fmla="*/ 92 w 159"/>
                  <a:gd name="T91" fmla="*/ 78 h 572"/>
                  <a:gd name="T92" fmla="*/ 100 w 159"/>
                  <a:gd name="T93" fmla="*/ 69 h 572"/>
                  <a:gd name="T94" fmla="*/ 108 w 159"/>
                  <a:gd name="T95" fmla="*/ 59 h 572"/>
                  <a:gd name="T96" fmla="*/ 115 w 159"/>
                  <a:gd name="T97" fmla="*/ 47 h 572"/>
                  <a:gd name="T98" fmla="*/ 124 w 159"/>
                  <a:gd name="T99" fmla="*/ 37 h 572"/>
                  <a:gd name="T100" fmla="*/ 132 w 159"/>
                  <a:gd name="T101" fmla="*/ 26 h 572"/>
                  <a:gd name="T102" fmla="*/ 140 w 159"/>
                  <a:gd name="T103" fmla="*/ 16 h 572"/>
                  <a:gd name="T104" fmla="*/ 149 w 159"/>
                  <a:gd name="T105" fmla="*/ 8 h 572"/>
                  <a:gd name="T106" fmla="*/ 159 w 159"/>
                  <a:gd name="T107" fmla="*/ 0 h 572"/>
                  <a:gd name="T108" fmla="*/ 156 w 159"/>
                  <a:gd name="T109" fmla="*/ 9 h 572"/>
                  <a:gd name="T110" fmla="*/ 151 w 159"/>
                  <a:gd name="T111" fmla="*/ 16 h 572"/>
                  <a:gd name="T112" fmla="*/ 143 w 159"/>
                  <a:gd name="T113" fmla="*/ 21 h 572"/>
                  <a:gd name="T114" fmla="*/ 138 w 159"/>
                  <a:gd name="T115" fmla="*/ 29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59" h="572">
                    <a:moveTo>
                      <a:pt x="138" y="29"/>
                    </a:moveTo>
                    <a:lnTo>
                      <a:pt x="136" y="38"/>
                    </a:lnTo>
                    <a:lnTo>
                      <a:pt x="132" y="47"/>
                    </a:lnTo>
                    <a:lnTo>
                      <a:pt x="129" y="56"/>
                    </a:lnTo>
                    <a:lnTo>
                      <a:pt x="124" y="64"/>
                    </a:lnTo>
                    <a:lnTo>
                      <a:pt x="119" y="72"/>
                    </a:lnTo>
                    <a:lnTo>
                      <a:pt x="114" y="81"/>
                    </a:lnTo>
                    <a:lnTo>
                      <a:pt x="108" y="87"/>
                    </a:lnTo>
                    <a:lnTo>
                      <a:pt x="102" y="93"/>
                    </a:lnTo>
                    <a:lnTo>
                      <a:pt x="98" y="121"/>
                    </a:lnTo>
                    <a:lnTo>
                      <a:pt x="90" y="148"/>
                    </a:lnTo>
                    <a:lnTo>
                      <a:pt x="80" y="175"/>
                    </a:lnTo>
                    <a:lnTo>
                      <a:pt x="70" y="201"/>
                    </a:lnTo>
                    <a:lnTo>
                      <a:pt x="58" y="228"/>
                    </a:lnTo>
                    <a:lnTo>
                      <a:pt x="49" y="254"/>
                    </a:lnTo>
                    <a:lnTo>
                      <a:pt x="41" y="281"/>
                    </a:lnTo>
                    <a:lnTo>
                      <a:pt x="35" y="307"/>
                    </a:lnTo>
                    <a:lnTo>
                      <a:pt x="27" y="380"/>
                    </a:lnTo>
                    <a:lnTo>
                      <a:pt x="24" y="383"/>
                    </a:lnTo>
                    <a:lnTo>
                      <a:pt x="24" y="387"/>
                    </a:lnTo>
                    <a:lnTo>
                      <a:pt x="26" y="390"/>
                    </a:lnTo>
                    <a:lnTo>
                      <a:pt x="27" y="395"/>
                    </a:lnTo>
                    <a:lnTo>
                      <a:pt x="20" y="436"/>
                    </a:lnTo>
                    <a:lnTo>
                      <a:pt x="15" y="479"/>
                    </a:lnTo>
                    <a:lnTo>
                      <a:pt x="14" y="525"/>
                    </a:lnTo>
                    <a:lnTo>
                      <a:pt x="16" y="572"/>
                    </a:lnTo>
                    <a:lnTo>
                      <a:pt x="10" y="543"/>
                    </a:lnTo>
                    <a:lnTo>
                      <a:pt x="3" y="513"/>
                    </a:lnTo>
                    <a:lnTo>
                      <a:pt x="0" y="484"/>
                    </a:lnTo>
                    <a:lnTo>
                      <a:pt x="5" y="452"/>
                    </a:lnTo>
                    <a:lnTo>
                      <a:pt x="3" y="429"/>
                    </a:lnTo>
                    <a:lnTo>
                      <a:pt x="5" y="406"/>
                    </a:lnTo>
                    <a:lnTo>
                      <a:pt x="8" y="384"/>
                    </a:lnTo>
                    <a:lnTo>
                      <a:pt x="9" y="363"/>
                    </a:lnTo>
                    <a:lnTo>
                      <a:pt x="15" y="341"/>
                    </a:lnTo>
                    <a:lnTo>
                      <a:pt x="16" y="320"/>
                    </a:lnTo>
                    <a:lnTo>
                      <a:pt x="16" y="299"/>
                    </a:lnTo>
                    <a:lnTo>
                      <a:pt x="18" y="279"/>
                    </a:lnTo>
                    <a:lnTo>
                      <a:pt x="25" y="252"/>
                    </a:lnTo>
                    <a:lnTo>
                      <a:pt x="33" y="226"/>
                    </a:lnTo>
                    <a:lnTo>
                      <a:pt x="41" y="199"/>
                    </a:lnTo>
                    <a:lnTo>
                      <a:pt x="50" y="174"/>
                    </a:lnTo>
                    <a:lnTo>
                      <a:pt x="60" y="150"/>
                    </a:lnTo>
                    <a:lnTo>
                      <a:pt x="70" y="124"/>
                    </a:lnTo>
                    <a:lnTo>
                      <a:pt x="80" y="101"/>
                    </a:lnTo>
                    <a:lnTo>
                      <a:pt x="92" y="78"/>
                    </a:lnTo>
                    <a:lnTo>
                      <a:pt x="100" y="69"/>
                    </a:lnTo>
                    <a:lnTo>
                      <a:pt x="108" y="59"/>
                    </a:lnTo>
                    <a:lnTo>
                      <a:pt x="115" y="47"/>
                    </a:lnTo>
                    <a:lnTo>
                      <a:pt x="124" y="37"/>
                    </a:lnTo>
                    <a:lnTo>
                      <a:pt x="132" y="26"/>
                    </a:lnTo>
                    <a:lnTo>
                      <a:pt x="140" y="16"/>
                    </a:lnTo>
                    <a:lnTo>
                      <a:pt x="149" y="8"/>
                    </a:lnTo>
                    <a:lnTo>
                      <a:pt x="159" y="0"/>
                    </a:lnTo>
                    <a:lnTo>
                      <a:pt x="156" y="9"/>
                    </a:lnTo>
                    <a:lnTo>
                      <a:pt x="151" y="16"/>
                    </a:lnTo>
                    <a:lnTo>
                      <a:pt x="143" y="21"/>
                    </a:lnTo>
                    <a:lnTo>
                      <a:pt x="138" y="29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" name="Freeform 21"/>
              <p:cNvSpPr>
                <a:spLocks/>
              </p:cNvSpPr>
              <p:nvPr/>
            </p:nvSpPr>
            <p:spPr bwMode="auto">
              <a:xfrm>
                <a:off x="4007" y="3231"/>
                <a:ext cx="10" cy="36"/>
              </a:xfrm>
              <a:custGeom>
                <a:avLst/>
                <a:gdLst>
                  <a:gd name="T0" fmla="*/ 5 w 21"/>
                  <a:gd name="T1" fmla="*/ 71 h 71"/>
                  <a:gd name="T2" fmla="*/ 0 w 21"/>
                  <a:gd name="T3" fmla="*/ 52 h 71"/>
                  <a:gd name="T4" fmla="*/ 2 w 21"/>
                  <a:gd name="T5" fmla="*/ 33 h 71"/>
                  <a:gd name="T6" fmla="*/ 11 w 21"/>
                  <a:gd name="T7" fmla="*/ 15 h 71"/>
                  <a:gd name="T8" fmla="*/ 21 w 21"/>
                  <a:gd name="T9" fmla="*/ 0 h 71"/>
                  <a:gd name="T10" fmla="*/ 21 w 21"/>
                  <a:gd name="T11" fmla="*/ 17 h 71"/>
                  <a:gd name="T12" fmla="*/ 20 w 21"/>
                  <a:gd name="T13" fmla="*/ 37 h 71"/>
                  <a:gd name="T14" fmla="*/ 14 w 21"/>
                  <a:gd name="T15" fmla="*/ 56 h 71"/>
                  <a:gd name="T16" fmla="*/ 5 w 21"/>
                  <a:gd name="T1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71">
                    <a:moveTo>
                      <a:pt x="5" y="71"/>
                    </a:moveTo>
                    <a:lnTo>
                      <a:pt x="0" y="52"/>
                    </a:lnTo>
                    <a:lnTo>
                      <a:pt x="2" y="33"/>
                    </a:lnTo>
                    <a:lnTo>
                      <a:pt x="11" y="15"/>
                    </a:lnTo>
                    <a:lnTo>
                      <a:pt x="21" y="0"/>
                    </a:lnTo>
                    <a:lnTo>
                      <a:pt x="21" y="17"/>
                    </a:lnTo>
                    <a:lnTo>
                      <a:pt x="20" y="37"/>
                    </a:lnTo>
                    <a:lnTo>
                      <a:pt x="14" y="56"/>
                    </a:lnTo>
                    <a:lnTo>
                      <a:pt x="5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" name="Freeform 22"/>
              <p:cNvSpPr>
                <a:spLocks/>
              </p:cNvSpPr>
              <p:nvPr/>
            </p:nvSpPr>
            <p:spPr bwMode="auto">
              <a:xfrm>
                <a:off x="3990" y="2760"/>
                <a:ext cx="21" cy="275"/>
              </a:xfrm>
              <a:custGeom>
                <a:avLst/>
                <a:gdLst>
                  <a:gd name="T0" fmla="*/ 40 w 40"/>
                  <a:gd name="T1" fmla="*/ 550 h 550"/>
                  <a:gd name="T2" fmla="*/ 24 w 40"/>
                  <a:gd name="T3" fmla="*/ 512 h 550"/>
                  <a:gd name="T4" fmla="*/ 12 w 40"/>
                  <a:gd name="T5" fmla="*/ 472 h 550"/>
                  <a:gd name="T6" fmla="*/ 4 w 40"/>
                  <a:gd name="T7" fmla="*/ 431 h 550"/>
                  <a:gd name="T8" fmla="*/ 1 w 40"/>
                  <a:gd name="T9" fmla="*/ 388 h 550"/>
                  <a:gd name="T10" fmla="*/ 0 w 40"/>
                  <a:gd name="T11" fmla="*/ 345 h 550"/>
                  <a:gd name="T12" fmla="*/ 0 w 40"/>
                  <a:gd name="T13" fmla="*/ 302 h 550"/>
                  <a:gd name="T14" fmla="*/ 1 w 40"/>
                  <a:gd name="T15" fmla="*/ 258 h 550"/>
                  <a:gd name="T16" fmla="*/ 2 w 40"/>
                  <a:gd name="T17" fmla="*/ 214 h 550"/>
                  <a:gd name="T18" fmla="*/ 9 w 40"/>
                  <a:gd name="T19" fmla="*/ 159 h 550"/>
                  <a:gd name="T20" fmla="*/ 15 w 40"/>
                  <a:gd name="T21" fmla="*/ 107 h 550"/>
                  <a:gd name="T22" fmla="*/ 23 w 40"/>
                  <a:gd name="T23" fmla="*/ 54 h 550"/>
                  <a:gd name="T24" fmla="*/ 31 w 40"/>
                  <a:gd name="T25" fmla="*/ 0 h 550"/>
                  <a:gd name="T26" fmla="*/ 27 w 40"/>
                  <a:gd name="T27" fmla="*/ 45 h 550"/>
                  <a:gd name="T28" fmla="*/ 24 w 40"/>
                  <a:gd name="T29" fmla="*/ 86 h 550"/>
                  <a:gd name="T30" fmla="*/ 21 w 40"/>
                  <a:gd name="T31" fmla="*/ 125 h 550"/>
                  <a:gd name="T32" fmla="*/ 16 w 40"/>
                  <a:gd name="T33" fmla="*/ 167 h 550"/>
                  <a:gd name="T34" fmla="*/ 17 w 40"/>
                  <a:gd name="T35" fmla="*/ 218 h 550"/>
                  <a:gd name="T36" fmla="*/ 17 w 40"/>
                  <a:gd name="T37" fmla="*/ 268 h 550"/>
                  <a:gd name="T38" fmla="*/ 18 w 40"/>
                  <a:gd name="T39" fmla="*/ 318 h 550"/>
                  <a:gd name="T40" fmla="*/ 23 w 40"/>
                  <a:gd name="T41" fmla="*/ 368 h 550"/>
                  <a:gd name="T42" fmla="*/ 25 w 40"/>
                  <a:gd name="T43" fmla="*/ 412 h 550"/>
                  <a:gd name="T44" fmla="*/ 30 w 40"/>
                  <a:gd name="T45" fmla="*/ 459 h 550"/>
                  <a:gd name="T46" fmla="*/ 35 w 40"/>
                  <a:gd name="T47" fmla="*/ 508 h 550"/>
                  <a:gd name="T48" fmla="*/ 40 w 40"/>
                  <a:gd name="T49" fmla="*/ 550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0" h="550">
                    <a:moveTo>
                      <a:pt x="40" y="550"/>
                    </a:moveTo>
                    <a:lnTo>
                      <a:pt x="24" y="512"/>
                    </a:lnTo>
                    <a:lnTo>
                      <a:pt x="12" y="472"/>
                    </a:lnTo>
                    <a:lnTo>
                      <a:pt x="4" y="431"/>
                    </a:lnTo>
                    <a:lnTo>
                      <a:pt x="1" y="388"/>
                    </a:lnTo>
                    <a:lnTo>
                      <a:pt x="0" y="345"/>
                    </a:lnTo>
                    <a:lnTo>
                      <a:pt x="0" y="302"/>
                    </a:lnTo>
                    <a:lnTo>
                      <a:pt x="1" y="258"/>
                    </a:lnTo>
                    <a:lnTo>
                      <a:pt x="2" y="214"/>
                    </a:lnTo>
                    <a:lnTo>
                      <a:pt x="9" y="159"/>
                    </a:lnTo>
                    <a:lnTo>
                      <a:pt x="15" y="107"/>
                    </a:lnTo>
                    <a:lnTo>
                      <a:pt x="23" y="54"/>
                    </a:lnTo>
                    <a:lnTo>
                      <a:pt x="31" y="0"/>
                    </a:lnTo>
                    <a:lnTo>
                      <a:pt x="27" y="45"/>
                    </a:lnTo>
                    <a:lnTo>
                      <a:pt x="24" y="86"/>
                    </a:lnTo>
                    <a:lnTo>
                      <a:pt x="21" y="125"/>
                    </a:lnTo>
                    <a:lnTo>
                      <a:pt x="16" y="167"/>
                    </a:lnTo>
                    <a:lnTo>
                      <a:pt x="17" y="218"/>
                    </a:lnTo>
                    <a:lnTo>
                      <a:pt x="17" y="268"/>
                    </a:lnTo>
                    <a:lnTo>
                      <a:pt x="18" y="318"/>
                    </a:lnTo>
                    <a:lnTo>
                      <a:pt x="23" y="368"/>
                    </a:lnTo>
                    <a:lnTo>
                      <a:pt x="25" y="412"/>
                    </a:lnTo>
                    <a:lnTo>
                      <a:pt x="30" y="459"/>
                    </a:lnTo>
                    <a:lnTo>
                      <a:pt x="35" y="508"/>
                    </a:lnTo>
                    <a:lnTo>
                      <a:pt x="40" y="550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Freeform 23"/>
              <p:cNvSpPr>
                <a:spLocks/>
              </p:cNvSpPr>
              <p:nvPr/>
            </p:nvSpPr>
            <p:spPr bwMode="auto">
              <a:xfrm>
                <a:off x="3956" y="2720"/>
                <a:ext cx="33" cy="232"/>
              </a:xfrm>
              <a:custGeom>
                <a:avLst/>
                <a:gdLst>
                  <a:gd name="T0" fmla="*/ 23 w 65"/>
                  <a:gd name="T1" fmla="*/ 462 h 462"/>
                  <a:gd name="T2" fmla="*/ 16 w 65"/>
                  <a:gd name="T3" fmla="*/ 437 h 462"/>
                  <a:gd name="T4" fmla="*/ 9 w 65"/>
                  <a:gd name="T5" fmla="*/ 412 h 462"/>
                  <a:gd name="T6" fmla="*/ 2 w 65"/>
                  <a:gd name="T7" fmla="*/ 385 h 462"/>
                  <a:gd name="T8" fmla="*/ 0 w 65"/>
                  <a:gd name="T9" fmla="*/ 359 h 462"/>
                  <a:gd name="T10" fmla="*/ 3 w 65"/>
                  <a:gd name="T11" fmla="*/ 369 h 462"/>
                  <a:gd name="T12" fmla="*/ 7 w 65"/>
                  <a:gd name="T13" fmla="*/ 381 h 462"/>
                  <a:gd name="T14" fmla="*/ 12 w 65"/>
                  <a:gd name="T15" fmla="*/ 391 h 462"/>
                  <a:gd name="T16" fmla="*/ 19 w 65"/>
                  <a:gd name="T17" fmla="*/ 399 h 462"/>
                  <a:gd name="T18" fmla="*/ 19 w 65"/>
                  <a:gd name="T19" fmla="*/ 389 h 462"/>
                  <a:gd name="T20" fmla="*/ 19 w 65"/>
                  <a:gd name="T21" fmla="*/ 376 h 462"/>
                  <a:gd name="T22" fmla="*/ 17 w 65"/>
                  <a:gd name="T23" fmla="*/ 366 h 462"/>
                  <a:gd name="T24" fmla="*/ 14 w 65"/>
                  <a:gd name="T25" fmla="*/ 356 h 462"/>
                  <a:gd name="T26" fmla="*/ 16 w 65"/>
                  <a:gd name="T27" fmla="*/ 312 h 462"/>
                  <a:gd name="T28" fmla="*/ 18 w 65"/>
                  <a:gd name="T29" fmla="*/ 266 h 462"/>
                  <a:gd name="T30" fmla="*/ 22 w 65"/>
                  <a:gd name="T31" fmla="*/ 221 h 462"/>
                  <a:gd name="T32" fmla="*/ 26 w 65"/>
                  <a:gd name="T33" fmla="*/ 175 h 462"/>
                  <a:gd name="T34" fmla="*/ 32 w 65"/>
                  <a:gd name="T35" fmla="*/ 130 h 462"/>
                  <a:gd name="T36" fmla="*/ 40 w 65"/>
                  <a:gd name="T37" fmla="*/ 85 h 462"/>
                  <a:gd name="T38" fmla="*/ 52 w 65"/>
                  <a:gd name="T39" fmla="*/ 41 h 462"/>
                  <a:gd name="T40" fmla="*/ 65 w 65"/>
                  <a:gd name="T41" fmla="*/ 0 h 462"/>
                  <a:gd name="T42" fmla="*/ 56 w 65"/>
                  <a:gd name="T43" fmla="*/ 59 h 462"/>
                  <a:gd name="T44" fmla="*/ 48 w 65"/>
                  <a:gd name="T45" fmla="*/ 118 h 462"/>
                  <a:gd name="T46" fmla="*/ 40 w 65"/>
                  <a:gd name="T47" fmla="*/ 177 h 462"/>
                  <a:gd name="T48" fmla="*/ 33 w 65"/>
                  <a:gd name="T49" fmla="*/ 234 h 462"/>
                  <a:gd name="T50" fmla="*/ 29 w 65"/>
                  <a:gd name="T51" fmla="*/ 293 h 462"/>
                  <a:gd name="T52" fmla="*/ 24 w 65"/>
                  <a:gd name="T53" fmla="*/ 350 h 462"/>
                  <a:gd name="T54" fmla="*/ 23 w 65"/>
                  <a:gd name="T55" fmla="*/ 406 h 462"/>
                  <a:gd name="T56" fmla="*/ 23 w 65"/>
                  <a:gd name="T57" fmla="*/ 462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5" h="462">
                    <a:moveTo>
                      <a:pt x="23" y="462"/>
                    </a:moveTo>
                    <a:lnTo>
                      <a:pt x="16" y="437"/>
                    </a:lnTo>
                    <a:lnTo>
                      <a:pt x="9" y="412"/>
                    </a:lnTo>
                    <a:lnTo>
                      <a:pt x="2" y="385"/>
                    </a:lnTo>
                    <a:lnTo>
                      <a:pt x="0" y="359"/>
                    </a:lnTo>
                    <a:lnTo>
                      <a:pt x="3" y="369"/>
                    </a:lnTo>
                    <a:lnTo>
                      <a:pt x="7" y="381"/>
                    </a:lnTo>
                    <a:lnTo>
                      <a:pt x="12" y="391"/>
                    </a:lnTo>
                    <a:lnTo>
                      <a:pt x="19" y="399"/>
                    </a:lnTo>
                    <a:lnTo>
                      <a:pt x="19" y="389"/>
                    </a:lnTo>
                    <a:lnTo>
                      <a:pt x="19" y="376"/>
                    </a:lnTo>
                    <a:lnTo>
                      <a:pt x="17" y="366"/>
                    </a:lnTo>
                    <a:lnTo>
                      <a:pt x="14" y="356"/>
                    </a:lnTo>
                    <a:lnTo>
                      <a:pt x="16" y="312"/>
                    </a:lnTo>
                    <a:lnTo>
                      <a:pt x="18" y="266"/>
                    </a:lnTo>
                    <a:lnTo>
                      <a:pt x="22" y="221"/>
                    </a:lnTo>
                    <a:lnTo>
                      <a:pt x="26" y="175"/>
                    </a:lnTo>
                    <a:lnTo>
                      <a:pt x="32" y="130"/>
                    </a:lnTo>
                    <a:lnTo>
                      <a:pt x="40" y="85"/>
                    </a:lnTo>
                    <a:lnTo>
                      <a:pt x="52" y="41"/>
                    </a:lnTo>
                    <a:lnTo>
                      <a:pt x="65" y="0"/>
                    </a:lnTo>
                    <a:lnTo>
                      <a:pt x="56" y="59"/>
                    </a:lnTo>
                    <a:lnTo>
                      <a:pt x="48" y="118"/>
                    </a:lnTo>
                    <a:lnTo>
                      <a:pt x="40" y="177"/>
                    </a:lnTo>
                    <a:lnTo>
                      <a:pt x="33" y="234"/>
                    </a:lnTo>
                    <a:lnTo>
                      <a:pt x="29" y="293"/>
                    </a:lnTo>
                    <a:lnTo>
                      <a:pt x="24" y="350"/>
                    </a:lnTo>
                    <a:lnTo>
                      <a:pt x="23" y="406"/>
                    </a:lnTo>
                    <a:lnTo>
                      <a:pt x="23" y="462"/>
                    </a:lnTo>
                    <a:close/>
                  </a:path>
                </a:pathLst>
              </a:custGeom>
              <a:solidFill>
                <a:srgbClr val="00FF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>
                <a:off x="3785" y="2520"/>
                <a:ext cx="182" cy="845"/>
              </a:xfrm>
              <a:custGeom>
                <a:avLst/>
                <a:gdLst>
                  <a:gd name="T0" fmla="*/ 335 w 364"/>
                  <a:gd name="T1" fmla="*/ 243 h 1689"/>
                  <a:gd name="T2" fmla="*/ 329 w 364"/>
                  <a:gd name="T3" fmla="*/ 280 h 1689"/>
                  <a:gd name="T4" fmla="*/ 321 w 364"/>
                  <a:gd name="T5" fmla="*/ 352 h 1689"/>
                  <a:gd name="T6" fmla="*/ 298 w 364"/>
                  <a:gd name="T7" fmla="*/ 368 h 1689"/>
                  <a:gd name="T8" fmla="*/ 275 w 364"/>
                  <a:gd name="T9" fmla="*/ 386 h 1689"/>
                  <a:gd name="T10" fmla="*/ 260 w 364"/>
                  <a:gd name="T11" fmla="*/ 494 h 1689"/>
                  <a:gd name="T12" fmla="*/ 269 w 364"/>
                  <a:gd name="T13" fmla="*/ 782 h 1689"/>
                  <a:gd name="T14" fmla="*/ 286 w 364"/>
                  <a:gd name="T15" fmla="*/ 1059 h 1689"/>
                  <a:gd name="T16" fmla="*/ 252 w 364"/>
                  <a:gd name="T17" fmla="*/ 1183 h 1689"/>
                  <a:gd name="T18" fmla="*/ 188 w 364"/>
                  <a:gd name="T19" fmla="*/ 1234 h 1689"/>
                  <a:gd name="T20" fmla="*/ 131 w 364"/>
                  <a:gd name="T21" fmla="*/ 1292 h 1689"/>
                  <a:gd name="T22" fmla="*/ 110 w 364"/>
                  <a:gd name="T23" fmla="*/ 1460 h 1689"/>
                  <a:gd name="T24" fmla="*/ 105 w 364"/>
                  <a:gd name="T25" fmla="*/ 1606 h 1689"/>
                  <a:gd name="T26" fmla="*/ 92 w 364"/>
                  <a:gd name="T27" fmla="*/ 1614 h 1689"/>
                  <a:gd name="T28" fmla="*/ 76 w 364"/>
                  <a:gd name="T29" fmla="*/ 1594 h 1689"/>
                  <a:gd name="T30" fmla="*/ 65 w 364"/>
                  <a:gd name="T31" fmla="*/ 1355 h 1689"/>
                  <a:gd name="T32" fmla="*/ 53 w 364"/>
                  <a:gd name="T33" fmla="*/ 1360 h 1689"/>
                  <a:gd name="T34" fmla="*/ 40 w 364"/>
                  <a:gd name="T35" fmla="*/ 1371 h 1689"/>
                  <a:gd name="T36" fmla="*/ 18 w 364"/>
                  <a:gd name="T37" fmla="*/ 1412 h 1689"/>
                  <a:gd name="T38" fmla="*/ 16 w 364"/>
                  <a:gd name="T39" fmla="*/ 1478 h 1689"/>
                  <a:gd name="T40" fmla="*/ 19 w 364"/>
                  <a:gd name="T41" fmla="*/ 1545 h 1689"/>
                  <a:gd name="T42" fmla="*/ 19 w 364"/>
                  <a:gd name="T43" fmla="*/ 1635 h 1689"/>
                  <a:gd name="T44" fmla="*/ 29 w 364"/>
                  <a:gd name="T45" fmla="*/ 1666 h 1689"/>
                  <a:gd name="T46" fmla="*/ 25 w 364"/>
                  <a:gd name="T47" fmla="*/ 1685 h 1689"/>
                  <a:gd name="T48" fmla="*/ 12 w 364"/>
                  <a:gd name="T49" fmla="*/ 1687 h 1689"/>
                  <a:gd name="T50" fmla="*/ 4 w 364"/>
                  <a:gd name="T51" fmla="*/ 1557 h 1689"/>
                  <a:gd name="T52" fmla="*/ 3 w 364"/>
                  <a:gd name="T53" fmla="*/ 1420 h 1689"/>
                  <a:gd name="T54" fmla="*/ 2 w 364"/>
                  <a:gd name="T55" fmla="*/ 1379 h 1689"/>
                  <a:gd name="T56" fmla="*/ 38 w 364"/>
                  <a:gd name="T57" fmla="*/ 1356 h 1689"/>
                  <a:gd name="T58" fmla="*/ 70 w 364"/>
                  <a:gd name="T59" fmla="*/ 1331 h 1689"/>
                  <a:gd name="T60" fmla="*/ 64 w 364"/>
                  <a:gd name="T61" fmla="*/ 1279 h 1689"/>
                  <a:gd name="T62" fmla="*/ 61 w 364"/>
                  <a:gd name="T63" fmla="*/ 1221 h 1689"/>
                  <a:gd name="T64" fmla="*/ 119 w 364"/>
                  <a:gd name="T65" fmla="*/ 1158 h 1689"/>
                  <a:gd name="T66" fmla="*/ 170 w 364"/>
                  <a:gd name="T67" fmla="*/ 1090 h 1689"/>
                  <a:gd name="T68" fmla="*/ 203 w 364"/>
                  <a:gd name="T69" fmla="*/ 1043 h 1689"/>
                  <a:gd name="T70" fmla="*/ 211 w 364"/>
                  <a:gd name="T71" fmla="*/ 1036 h 1689"/>
                  <a:gd name="T72" fmla="*/ 208 w 364"/>
                  <a:gd name="T73" fmla="*/ 801 h 1689"/>
                  <a:gd name="T74" fmla="*/ 199 w 364"/>
                  <a:gd name="T75" fmla="*/ 477 h 1689"/>
                  <a:gd name="T76" fmla="*/ 192 w 364"/>
                  <a:gd name="T77" fmla="*/ 434 h 1689"/>
                  <a:gd name="T78" fmla="*/ 184 w 364"/>
                  <a:gd name="T79" fmla="*/ 417 h 1689"/>
                  <a:gd name="T80" fmla="*/ 191 w 364"/>
                  <a:gd name="T81" fmla="*/ 404 h 1689"/>
                  <a:gd name="T82" fmla="*/ 216 w 364"/>
                  <a:gd name="T83" fmla="*/ 386 h 1689"/>
                  <a:gd name="T84" fmla="*/ 241 w 364"/>
                  <a:gd name="T85" fmla="*/ 366 h 1689"/>
                  <a:gd name="T86" fmla="*/ 248 w 364"/>
                  <a:gd name="T87" fmla="*/ 317 h 1689"/>
                  <a:gd name="T88" fmla="*/ 271 w 364"/>
                  <a:gd name="T89" fmla="*/ 267 h 1689"/>
                  <a:gd name="T90" fmla="*/ 290 w 364"/>
                  <a:gd name="T91" fmla="*/ 220 h 1689"/>
                  <a:gd name="T92" fmla="*/ 282 w 364"/>
                  <a:gd name="T93" fmla="*/ 161 h 1689"/>
                  <a:gd name="T94" fmla="*/ 291 w 364"/>
                  <a:gd name="T95" fmla="*/ 83 h 1689"/>
                  <a:gd name="T96" fmla="*/ 307 w 364"/>
                  <a:gd name="T97" fmla="*/ 22 h 1689"/>
                  <a:gd name="T98" fmla="*/ 324 w 364"/>
                  <a:gd name="T99" fmla="*/ 25 h 1689"/>
                  <a:gd name="T100" fmla="*/ 329 w 364"/>
                  <a:gd name="T101" fmla="*/ 48 h 1689"/>
                  <a:gd name="T102" fmla="*/ 323 w 364"/>
                  <a:gd name="T103" fmla="*/ 138 h 1689"/>
                  <a:gd name="T104" fmla="*/ 336 w 364"/>
                  <a:gd name="T105" fmla="*/ 219 h 1689"/>
                  <a:gd name="T106" fmla="*/ 347 w 364"/>
                  <a:gd name="T107" fmla="*/ 173 h 1689"/>
                  <a:gd name="T108" fmla="*/ 349 w 364"/>
                  <a:gd name="T109" fmla="*/ 45 h 1689"/>
                  <a:gd name="T110" fmla="*/ 347 w 364"/>
                  <a:gd name="T111" fmla="*/ 0 h 1689"/>
                  <a:gd name="T112" fmla="*/ 362 w 364"/>
                  <a:gd name="T113" fmla="*/ 14 h 1689"/>
                  <a:gd name="T114" fmla="*/ 359 w 364"/>
                  <a:gd name="T115" fmla="*/ 183 h 1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64" h="1689">
                    <a:moveTo>
                      <a:pt x="345" y="238"/>
                    </a:moveTo>
                    <a:lnTo>
                      <a:pt x="341" y="242"/>
                    </a:lnTo>
                    <a:lnTo>
                      <a:pt x="335" y="243"/>
                    </a:lnTo>
                    <a:lnTo>
                      <a:pt x="330" y="245"/>
                    </a:lnTo>
                    <a:lnTo>
                      <a:pt x="327" y="251"/>
                    </a:lnTo>
                    <a:lnTo>
                      <a:pt x="329" y="280"/>
                    </a:lnTo>
                    <a:lnTo>
                      <a:pt x="334" y="306"/>
                    </a:lnTo>
                    <a:lnTo>
                      <a:pt x="334" y="330"/>
                    </a:lnTo>
                    <a:lnTo>
                      <a:pt x="321" y="352"/>
                    </a:lnTo>
                    <a:lnTo>
                      <a:pt x="314" y="357"/>
                    </a:lnTo>
                    <a:lnTo>
                      <a:pt x="306" y="363"/>
                    </a:lnTo>
                    <a:lnTo>
                      <a:pt x="298" y="368"/>
                    </a:lnTo>
                    <a:lnTo>
                      <a:pt x="291" y="374"/>
                    </a:lnTo>
                    <a:lnTo>
                      <a:pt x="283" y="380"/>
                    </a:lnTo>
                    <a:lnTo>
                      <a:pt x="275" y="386"/>
                    </a:lnTo>
                    <a:lnTo>
                      <a:pt x="268" y="391"/>
                    </a:lnTo>
                    <a:lnTo>
                      <a:pt x="261" y="397"/>
                    </a:lnTo>
                    <a:lnTo>
                      <a:pt x="260" y="494"/>
                    </a:lnTo>
                    <a:lnTo>
                      <a:pt x="261" y="591"/>
                    </a:lnTo>
                    <a:lnTo>
                      <a:pt x="264" y="686"/>
                    </a:lnTo>
                    <a:lnTo>
                      <a:pt x="269" y="782"/>
                    </a:lnTo>
                    <a:lnTo>
                      <a:pt x="275" y="875"/>
                    </a:lnTo>
                    <a:lnTo>
                      <a:pt x="281" y="968"/>
                    </a:lnTo>
                    <a:lnTo>
                      <a:pt x="286" y="1059"/>
                    </a:lnTo>
                    <a:lnTo>
                      <a:pt x="291" y="1149"/>
                    </a:lnTo>
                    <a:lnTo>
                      <a:pt x="273" y="1166"/>
                    </a:lnTo>
                    <a:lnTo>
                      <a:pt x="252" y="1183"/>
                    </a:lnTo>
                    <a:lnTo>
                      <a:pt x="231" y="1200"/>
                    </a:lnTo>
                    <a:lnTo>
                      <a:pt x="209" y="1217"/>
                    </a:lnTo>
                    <a:lnTo>
                      <a:pt x="188" y="1234"/>
                    </a:lnTo>
                    <a:lnTo>
                      <a:pt x="168" y="1253"/>
                    </a:lnTo>
                    <a:lnTo>
                      <a:pt x="148" y="1272"/>
                    </a:lnTo>
                    <a:lnTo>
                      <a:pt x="131" y="1292"/>
                    </a:lnTo>
                    <a:lnTo>
                      <a:pt x="103" y="1320"/>
                    </a:lnTo>
                    <a:lnTo>
                      <a:pt x="108" y="1392"/>
                    </a:lnTo>
                    <a:lnTo>
                      <a:pt x="110" y="1460"/>
                    </a:lnTo>
                    <a:lnTo>
                      <a:pt x="110" y="1529"/>
                    </a:lnTo>
                    <a:lnTo>
                      <a:pt x="110" y="1604"/>
                    </a:lnTo>
                    <a:lnTo>
                      <a:pt x="105" y="1606"/>
                    </a:lnTo>
                    <a:lnTo>
                      <a:pt x="102" y="1610"/>
                    </a:lnTo>
                    <a:lnTo>
                      <a:pt x="97" y="1613"/>
                    </a:lnTo>
                    <a:lnTo>
                      <a:pt x="92" y="1614"/>
                    </a:lnTo>
                    <a:lnTo>
                      <a:pt x="89" y="1605"/>
                    </a:lnTo>
                    <a:lnTo>
                      <a:pt x="82" y="1599"/>
                    </a:lnTo>
                    <a:lnTo>
                      <a:pt x="76" y="1594"/>
                    </a:lnTo>
                    <a:lnTo>
                      <a:pt x="72" y="1586"/>
                    </a:lnTo>
                    <a:lnTo>
                      <a:pt x="70" y="1358"/>
                    </a:lnTo>
                    <a:lnTo>
                      <a:pt x="65" y="1355"/>
                    </a:lnTo>
                    <a:lnTo>
                      <a:pt x="61" y="1355"/>
                    </a:lnTo>
                    <a:lnTo>
                      <a:pt x="56" y="1356"/>
                    </a:lnTo>
                    <a:lnTo>
                      <a:pt x="53" y="1360"/>
                    </a:lnTo>
                    <a:lnTo>
                      <a:pt x="48" y="1363"/>
                    </a:lnTo>
                    <a:lnTo>
                      <a:pt x="43" y="1367"/>
                    </a:lnTo>
                    <a:lnTo>
                      <a:pt x="40" y="1371"/>
                    </a:lnTo>
                    <a:lnTo>
                      <a:pt x="35" y="1374"/>
                    </a:lnTo>
                    <a:lnTo>
                      <a:pt x="25" y="1392"/>
                    </a:lnTo>
                    <a:lnTo>
                      <a:pt x="18" y="1412"/>
                    </a:lnTo>
                    <a:lnTo>
                      <a:pt x="14" y="1434"/>
                    </a:lnTo>
                    <a:lnTo>
                      <a:pt x="14" y="1455"/>
                    </a:lnTo>
                    <a:lnTo>
                      <a:pt x="16" y="1478"/>
                    </a:lnTo>
                    <a:lnTo>
                      <a:pt x="17" y="1501"/>
                    </a:lnTo>
                    <a:lnTo>
                      <a:pt x="19" y="1525"/>
                    </a:lnTo>
                    <a:lnTo>
                      <a:pt x="19" y="1545"/>
                    </a:lnTo>
                    <a:lnTo>
                      <a:pt x="18" y="1572"/>
                    </a:lnTo>
                    <a:lnTo>
                      <a:pt x="17" y="1603"/>
                    </a:lnTo>
                    <a:lnTo>
                      <a:pt x="19" y="1635"/>
                    </a:lnTo>
                    <a:lnTo>
                      <a:pt x="25" y="1665"/>
                    </a:lnTo>
                    <a:lnTo>
                      <a:pt x="27" y="1662"/>
                    </a:lnTo>
                    <a:lnTo>
                      <a:pt x="29" y="1666"/>
                    </a:lnTo>
                    <a:lnTo>
                      <a:pt x="28" y="1672"/>
                    </a:lnTo>
                    <a:lnTo>
                      <a:pt x="26" y="1679"/>
                    </a:lnTo>
                    <a:lnTo>
                      <a:pt x="25" y="1685"/>
                    </a:lnTo>
                    <a:lnTo>
                      <a:pt x="21" y="1689"/>
                    </a:lnTo>
                    <a:lnTo>
                      <a:pt x="17" y="1689"/>
                    </a:lnTo>
                    <a:lnTo>
                      <a:pt x="12" y="1687"/>
                    </a:lnTo>
                    <a:lnTo>
                      <a:pt x="9" y="1685"/>
                    </a:lnTo>
                    <a:lnTo>
                      <a:pt x="8" y="1621"/>
                    </a:lnTo>
                    <a:lnTo>
                      <a:pt x="4" y="1557"/>
                    </a:lnTo>
                    <a:lnTo>
                      <a:pt x="1" y="1493"/>
                    </a:lnTo>
                    <a:lnTo>
                      <a:pt x="0" y="1432"/>
                    </a:lnTo>
                    <a:lnTo>
                      <a:pt x="3" y="1420"/>
                    </a:lnTo>
                    <a:lnTo>
                      <a:pt x="4" y="1406"/>
                    </a:lnTo>
                    <a:lnTo>
                      <a:pt x="4" y="1393"/>
                    </a:lnTo>
                    <a:lnTo>
                      <a:pt x="2" y="1379"/>
                    </a:lnTo>
                    <a:lnTo>
                      <a:pt x="11" y="1370"/>
                    </a:lnTo>
                    <a:lnTo>
                      <a:pt x="24" y="1362"/>
                    </a:lnTo>
                    <a:lnTo>
                      <a:pt x="38" y="1356"/>
                    </a:lnTo>
                    <a:lnTo>
                      <a:pt x="51" y="1348"/>
                    </a:lnTo>
                    <a:lnTo>
                      <a:pt x="63" y="1341"/>
                    </a:lnTo>
                    <a:lnTo>
                      <a:pt x="70" y="1331"/>
                    </a:lnTo>
                    <a:lnTo>
                      <a:pt x="72" y="1318"/>
                    </a:lnTo>
                    <a:lnTo>
                      <a:pt x="66" y="1301"/>
                    </a:lnTo>
                    <a:lnTo>
                      <a:pt x="64" y="1279"/>
                    </a:lnTo>
                    <a:lnTo>
                      <a:pt x="62" y="1260"/>
                    </a:lnTo>
                    <a:lnTo>
                      <a:pt x="61" y="1240"/>
                    </a:lnTo>
                    <a:lnTo>
                      <a:pt x="61" y="1221"/>
                    </a:lnTo>
                    <a:lnTo>
                      <a:pt x="81" y="1201"/>
                    </a:lnTo>
                    <a:lnTo>
                      <a:pt x="101" y="1180"/>
                    </a:lnTo>
                    <a:lnTo>
                      <a:pt x="119" y="1158"/>
                    </a:lnTo>
                    <a:lnTo>
                      <a:pt x="138" y="1136"/>
                    </a:lnTo>
                    <a:lnTo>
                      <a:pt x="155" y="1113"/>
                    </a:lnTo>
                    <a:lnTo>
                      <a:pt x="170" y="1090"/>
                    </a:lnTo>
                    <a:lnTo>
                      <a:pt x="186" y="1069"/>
                    </a:lnTo>
                    <a:lnTo>
                      <a:pt x="200" y="1046"/>
                    </a:lnTo>
                    <a:lnTo>
                      <a:pt x="203" y="1043"/>
                    </a:lnTo>
                    <a:lnTo>
                      <a:pt x="208" y="1042"/>
                    </a:lnTo>
                    <a:lnTo>
                      <a:pt x="210" y="1040"/>
                    </a:lnTo>
                    <a:lnTo>
                      <a:pt x="211" y="1036"/>
                    </a:lnTo>
                    <a:lnTo>
                      <a:pt x="214" y="917"/>
                    </a:lnTo>
                    <a:lnTo>
                      <a:pt x="210" y="912"/>
                    </a:lnTo>
                    <a:lnTo>
                      <a:pt x="208" y="801"/>
                    </a:lnTo>
                    <a:lnTo>
                      <a:pt x="205" y="689"/>
                    </a:lnTo>
                    <a:lnTo>
                      <a:pt x="201" y="578"/>
                    </a:lnTo>
                    <a:lnTo>
                      <a:pt x="199" y="477"/>
                    </a:lnTo>
                    <a:lnTo>
                      <a:pt x="197" y="464"/>
                    </a:lnTo>
                    <a:lnTo>
                      <a:pt x="195" y="449"/>
                    </a:lnTo>
                    <a:lnTo>
                      <a:pt x="192" y="434"/>
                    </a:lnTo>
                    <a:lnTo>
                      <a:pt x="185" y="423"/>
                    </a:lnTo>
                    <a:lnTo>
                      <a:pt x="184" y="420"/>
                    </a:lnTo>
                    <a:lnTo>
                      <a:pt x="184" y="417"/>
                    </a:lnTo>
                    <a:lnTo>
                      <a:pt x="183" y="414"/>
                    </a:lnTo>
                    <a:lnTo>
                      <a:pt x="183" y="411"/>
                    </a:lnTo>
                    <a:lnTo>
                      <a:pt x="191" y="404"/>
                    </a:lnTo>
                    <a:lnTo>
                      <a:pt x="199" y="398"/>
                    </a:lnTo>
                    <a:lnTo>
                      <a:pt x="208" y="391"/>
                    </a:lnTo>
                    <a:lnTo>
                      <a:pt x="216" y="386"/>
                    </a:lnTo>
                    <a:lnTo>
                      <a:pt x="224" y="379"/>
                    </a:lnTo>
                    <a:lnTo>
                      <a:pt x="233" y="373"/>
                    </a:lnTo>
                    <a:lnTo>
                      <a:pt x="241" y="366"/>
                    </a:lnTo>
                    <a:lnTo>
                      <a:pt x="250" y="359"/>
                    </a:lnTo>
                    <a:lnTo>
                      <a:pt x="248" y="338"/>
                    </a:lnTo>
                    <a:lnTo>
                      <a:pt x="248" y="317"/>
                    </a:lnTo>
                    <a:lnTo>
                      <a:pt x="248" y="295"/>
                    </a:lnTo>
                    <a:lnTo>
                      <a:pt x="250" y="274"/>
                    </a:lnTo>
                    <a:lnTo>
                      <a:pt x="271" y="267"/>
                    </a:lnTo>
                    <a:lnTo>
                      <a:pt x="284" y="254"/>
                    </a:lnTo>
                    <a:lnTo>
                      <a:pt x="290" y="238"/>
                    </a:lnTo>
                    <a:lnTo>
                      <a:pt x="290" y="220"/>
                    </a:lnTo>
                    <a:lnTo>
                      <a:pt x="288" y="200"/>
                    </a:lnTo>
                    <a:lnTo>
                      <a:pt x="284" y="181"/>
                    </a:lnTo>
                    <a:lnTo>
                      <a:pt x="282" y="161"/>
                    </a:lnTo>
                    <a:lnTo>
                      <a:pt x="284" y="145"/>
                    </a:lnTo>
                    <a:lnTo>
                      <a:pt x="288" y="114"/>
                    </a:lnTo>
                    <a:lnTo>
                      <a:pt x="291" y="83"/>
                    </a:lnTo>
                    <a:lnTo>
                      <a:pt x="294" y="52"/>
                    </a:lnTo>
                    <a:lnTo>
                      <a:pt x="301" y="25"/>
                    </a:lnTo>
                    <a:lnTo>
                      <a:pt x="307" y="22"/>
                    </a:lnTo>
                    <a:lnTo>
                      <a:pt x="313" y="21"/>
                    </a:lnTo>
                    <a:lnTo>
                      <a:pt x="319" y="23"/>
                    </a:lnTo>
                    <a:lnTo>
                      <a:pt x="324" y="25"/>
                    </a:lnTo>
                    <a:lnTo>
                      <a:pt x="324" y="33"/>
                    </a:lnTo>
                    <a:lnTo>
                      <a:pt x="326" y="41"/>
                    </a:lnTo>
                    <a:lnTo>
                      <a:pt x="329" y="48"/>
                    </a:lnTo>
                    <a:lnTo>
                      <a:pt x="336" y="53"/>
                    </a:lnTo>
                    <a:lnTo>
                      <a:pt x="329" y="94"/>
                    </a:lnTo>
                    <a:lnTo>
                      <a:pt x="323" y="138"/>
                    </a:lnTo>
                    <a:lnTo>
                      <a:pt x="321" y="183"/>
                    </a:lnTo>
                    <a:lnTo>
                      <a:pt x="327" y="230"/>
                    </a:lnTo>
                    <a:lnTo>
                      <a:pt x="336" y="219"/>
                    </a:lnTo>
                    <a:lnTo>
                      <a:pt x="341" y="204"/>
                    </a:lnTo>
                    <a:lnTo>
                      <a:pt x="344" y="188"/>
                    </a:lnTo>
                    <a:lnTo>
                      <a:pt x="347" y="173"/>
                    </a:lnTo>
                    <a:lnTo>
                      <a:pt x="346" y="128"/>
                    </a:lnTo>
                    <a:lnTo>
                      <a:pt x="349" y="86"/>
                    </a:lnTo>
                    <a:lnTo>
                      <a:pt x="349" y="45"/>
                    </a:lnTo>
                    <a:lnTo>
                      <a:pt x="343" y="3"/>
                    </a:lnTo>
                    <a:lnTo>
                      <a:pt x="345" y="1"/>
                    </a:lnTo>
                    <a:lnTo>
                      <a:pt x="347" y="0"/>
                    </a:lnTo>
                    <a:lnTo>
                      <a:pt x="351" y="1"/>
                    </a:lnTo>
                    <a:lnTo>
                      <a:pt x="354" y="1"/>
                    </a:lnTo>
                    <a:lnTo>
                      <a:pt x="362" y="14"/>
                    </a:lnTo>
                    <a:lnTo>
                      <a:pt x="362" y="71"/>
                    </a:lnTo>
                    <a:lnTo>
                      <a:pt x="364" y="128"/>
                    </a:lnTo>
                    <a:lnTo>
                      <a:pt x="359" y="183"/>
                    </a:lnTo>
                    <a:lnTo>
                      <a:pt x="345" y="238"/>
                    </a:lnTo>
                    <a:close/>
                  </a:path>
                </a:pathLst>
              </a:custGeom>
              <a:solidFill>
                <a:srgbClr val="0000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Freeform 25"/>
              <p:cNvSpPr>
                <a:spLocks/>
              </p:cNvSpPr>
              <p:nvPr/>
            </p:nvSpPr>
            <p:spPr bwMode="auto">
              <a:xfrm>
                <a:off x="3918" y="2658"/>
                <a:ext cx="13" cy="36"/>
              </a:xfrm>
              <a:custGeom>
                <a:avLst/>
                <a:gdLst>
                  <a:gd name="T0" fmla="*/ 2 w 26"/>
                  <a:gd name="T1" fmla="*/ 73 h 73"/>
                  <a:gd name="T2" fmla="*/ 0 w 26"/>
                  <a:gd name="T3" fmla="*/ 53 h 73"/>
                  <a:gd name="T4" fmla="*/ 0 w 26"/>
                  <a:gd name="T5" fmla="*/ 33 h 73"/>
                  <a:gd name="T6" fmla="*/ 4 w 26"/>
                  <a:gd name="T7" fmla="*/ 15 h 73"/>
                  <a:gd name="T8" fmla="*/ 17 w 26"/>
                  <a:gd name="T9" fmla="*/ 1 h 73"/>
                  <a:gd name="T10" fmla="*/ 18 w 26"/>
                  <a:gd name="T11" fmla="*/ 1 h 73"/>
                  <a:gd name="T12" fmla="*/ 19 w 26"/>
                  <a:gd name="T13" fmla="*/ 1 h 73"/>
                  <a:gd name="T14" fmla="*/ 19 w 26"/>
                  <a:gd name="T15" fmla="*/ 0 h 73"/>
                  <a:gd name="T16" fmla="*/ 20 w 26"/>
                  <a:gd name="T17" fmla="*/ 0 h 73"/>
                  <a:gd name="T18" fmla="*/ 22 w 26"/>
                  <a:gd name="T19" fmla="*/ 10 h 73"/>
                  <a:gd name="T20" fmla="*/ 24 w 26"/>
                  <a:gd name="T21" fmla="*/ 21 h 73"/>
                  <a:gd name="T22" fmla="*/ 25 w 26"/>
                  <a:gd name="T23" fmla="*/ 31 h 73"/>
                  <a:gd name="T24" fmla="*/ 26 w 26"/>
                  <a:gd name="T25" fmla="*/ 41 h 73"/>
                  <a:gd name="T26" fmla="*/ 25 w 26"/>
                  <a:gd name="T27" fmla="*/ 52 h 73"/>
                  <a:gd name="T28" fmla="*/ 22 w 26"/>
                  <a:gd name="T29" fmla="*/ 60 h 73"/>
                  <a:gd name="T30" fmla="*/ 13 w 26"/>
                  <a:gd name="T31" fmla="*/ 67 h 73"/>
                  <a:gd name="T32" fmla="*/ 2 w 26"/>
                  <a:gd name="T3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73">
                    <a:moveTo>
                      <a:pt x="2" y="73"/>
                    </a:moveTo>
                    <a:lnTo>
                      <a:pt x="0" y="53"/>
                    </a:lnTo>
                    <a:lnTo>
                      <a:pt x="0" y="33"/>
                    </a:lnTo>
                    <a:lnTo>
                      <a:pt x="4" y="15"/>
                    </a:lnTo>
                    <a:lnTo>
                      <a:pt x="17" y="1"/>
                    </a:lnTo>
                    <a:lnTo>
                      <a:pt x="18" y="1"/>
                    </a:lnTo>
                    <a:lnTo>
                      <a:pt x="19" y="1"/>
                    </a:lnTo>
                    <a:lnTo>
                      <a:pt x="19" y="0"/>
                    </a:lnTo>
                    <a:lnTo>
                      <a:pt x="20" y="0"/>
                    </a:lnTo>
                    <a:lnTo>
                      <a:pt x="22" y="10"/>
                    </a:lnTo>
                    <a:lnTo>
                      <a:pt x="24" y="21"/>
                    </a:lnTo>
                    <a:lnTo>
                      <a:pt x="25" y="31"/>
                    </a:lnTo>
                    <a:lnTo>
                      <a:pt x="26" y="41"/>
                    </a:lnTo>
                    <a:lnTo>
                      <a:pt x="25" y="52"/>
                    </a:lnTo>
                    <a:lnTo>
                      <a:pt x="22" y="60"/>
                    </a:lnTo>
                    <a:lnTo>
                      <a:pt x="13" y="67"/>
                    </a:lnTo>
                    <a:lnTo>
                      <a:pt x="2" y="73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Freeform 26"/>
              <p:cNvSpPr>
                <a:spLocks/>
              </p:cNvSpPr>
              <p:nvPr/>
            </p:nvSpPr>
            <p:spPr bwMode="auto">
              <a:xfrm>
                <a:off x="3836" y="2724"/>
                <a:ext cx="83" cy="445"/>
              </a:xfrm>
              <a:custGeom>
                <a:avLst/>
                <a:gdLst>
                  <a:gd name="T0" fmla="*/ 146 w 166"/>
                  <a:gd name="T1" fmla="*/ 763 h 889"/>
                  <a:gd name="T2" fmla="*/ 128 w 166"/>
                  <a:gd name="T3" fmla="*/ 777 h 889"/>
                  <a:gd name="T4" fmla="*/ 109 w 166"/>
                  <a:gd name="T5" fmla="*/ 792 h 889"/>
                  <a:gd name="T6" fmla="*/ 91 w 166"/>
                  <a:gd name="T7" fmla="*/ 806 h 889"/>
                  <a:gd name="T8" fmla="*/ 73 w 166"/>
                  <a:gd name="T9" fmla="*/ 821 h 889"/>
                  <a:gd name="T10" fmla="*/ 54 w 166"/>
                  <a:gd name="T11" fmla="*/ 837 h 889"/>
                  <a:gd name="T12" fmla="*/ 37 w 166"/>
                  <a:gd name="T13" fmla="*/ 853 h 889"/>
                  <a:gd name="T14" fmla="*/ 21 w 166"/>
                  <a:gd name="T15" fmla="*/ 870 h 889"/>
                  <a:gd name="T16" fmla="*/ 5 w 166"/>
                  <a:gd name="T17" fmla="*/ 889 h 889"/>
                  <a:gd name="T18" fmla="*/ 2 w 166"/>
                  <a:gd name="T19" fmla="*/ 875 h 889"/>
                  <a:gd name="T20" fmla="*/ 1 w 166"/>
                  <a:gd name="T21" fmla="*/ 860 h 889"/>
                  <a:gd name="T22" fmla="*/ 0 w 166"/>
                  <a:gd name="T23" fmla="*/ 846 h 889"/>
                  <a:gd name="T24" fmla="*/ 0 w 166"/>
                  <a:gd name="T25" fmla="*/ 832 h 889"/>
                  <a:gd name="T26" fmla="*/ 6 w 166"/>
                  <a:gd name="T27" fmla="*/ 823 h 889"/>
                  <a:gd name="T28" fmla="*/ 12 w 166"/>
                  <a:gd name="T29" fmla="*/ 814 h 889"/>
                  <a:gd name="T30" fmla="*/ 18 w 166"/>
                  <a:gd name="T31" fmla="*/ 806 h 889"/>
                  <a:gd name="T32" fmla="*/ 25 w 166"/>
                  <a:gd name="T33" fmla="*/ 798 h 889"/>
                  <a:gd name="T34" fmla="*/ 33 w 166"/>
                  <a:gd name="T35" fmla="*/ 790 h 889"/>
                  <a:gd name="T36" fmla="*/ 42 w 166"/>
                  <a:gd name="T37" fmla="*/ 783 h 889"/>
                  <a:gd name="T38" fmla="*/ 50 w 166"/>
                  <a:gd name="T39" fmla="*/ 775 h 889"/>
                  <a:gd name="T40" fmla="*/ 58 w 166"/>
                  <a:gd name="T41" fmla="*/ 766 h 889"/>
                  <a:gd name="T42" fmla="*/ 130 w 166"/>
                  <a:gd name="T43" fmla="*/ 666 h 889"/>
                  <a:gd name="T44" fmla="*/ 139 w 166"/>
                  <a:gd name="T45" fmla="*/ 664 h 889"/>
                  <a:gd name="T46" fmla="*/ 148 w 166"/>
                  <a:gd name="T47" fmla="*/ 661 h 889"/>
                  <a:gd name="T48" fmla="*/ 156 w 166"/>
                  <a:gd name="T49" fmla="*/ 655 h 889"/>
                  <a:gd name="T50" fmla="*/ 158 w 166"/>
                  <a:gd name="T51" fmla="*/ 646 h 889"/>
                  <a:gd name="T52" fmla="*/ 151 w 166"/>
                  <a:gd name="T53" fmla="*/ 486 h 889"/>
                  <a:gd name="T54" fmla="*/ 146 w 166"/>
                  <a:gd name="T55" fmla="*/ 327 h 889"/>
                  <a:gd name="T56" fmla="*/ 139 w 166"/>
                  <a:gd name="T57" fmla="*/ 170 h 889"/>
                  <a:gd name="T58" fmla="*/ 130 w 166"/>
                  <a:gd name="T59" fmla="*/ 12 h 889"/>
                  <a:gd name="T60" fmla="*/ 143 w 166"/>
                  <a:gd name="T61" fmla="*/ 0 h 889"/>
                  <a:gd name="T62" fmla="*/ 148 w 166"/>
                  <a:gd name="T63" fmla="*/ 187 h 889"/>
                  <a:gd name="T64" fmla="*/ 156 w 166"/>
                  <a:gd name="T65" fmla="*/ 370 h 889"/>
                  <a:gd name="T66" fmla="*/ 164 w 166"/>
                  <a:gd name="T67" fmla="*/ 552 h 889"/>
                  <a:gd name="T68" fmla="*/ 166 w 166"/>
                  <a:gd name="T69" fmla="*/ 734 h 889"/>
                  <a:gd name="T70" fmla="*/ 146 w 166"/>
                  <a:gd name="T71" fmla="*/ 76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6" h="889">
                    <a:moveTo>
                      <a:pt x="146" y="763"/>
                    </a:moveTo>
                    <a:lnTo>
                      <a:pt x="128" y="777"/>
                    </a:lnTo>
                    <a:lnTo>
                      <a:pt x="109" y="792"/>
                    </a:lnTo>
                    <a:lnTo>
                      <a:pt x="91" y="806"/>
                    </a:lnTo>
                    <a:lnTo>
                      <a:pt x="73" y="821"/>
                    </a:lnTo>
                    <a:lnTo>
                      <a:pt x="54" y="837"/>
                    </a:lnTo>
                    <a:lnTo>
                      <a:pt x="37" y="853"/>
                    </a:lnTo>
                    <a:lnTo>
                      <a:pt x="21" y="870"/>
                    </a:lnTo>
                    <a:lnTo>
                      <a:pt x="5" y="889"/>
                    </a:lnTo>
                    <a:lnTo>
                      <a:pt x="2" y="875"/>
                    </a:lnTo>
                    <a:lnTo>
                      <a:pt x="1" y="860"/>
                    </a:lnTo>
                    <a:lnTo>
                      <a:pt x="0" y="846"/>
                    </a:lnTo>
                    <a:lnTo>
                      <a:pt x="0" y="832"/>
                    </a:lnTo>
                    <a:lnTo>
                      <a:pt x="6" y="823"/>
                    </a:lnTo>
                    <a:lnTo>
                      <a:pt x="12" y="814"/>
                    </a:lnTo>
                    <a:lnTo>
                      <a:pt x="18" y="806"/>
                    </a:lnTo>
                    <a:lnTo>
                      <a:pt x="25" y="798"/>
                    </a:lnTo>
                    <a:lnTo>
                      <a:pt x="33" y="790"/>
                    </a:lnTo>
                    <a:lnTo>
                      <a:pt x="42" y="783"/>
                    </a:lnTo>
                    <a:lnTo>
                      <a:pt x="50" y="775"/>
                    </a:lnTo>
                    <a:lnTo>
                      <a:pt x="58" y="766"/>
                    </a:lnTo>
                    <a:lnTo>
                      <a:pt x="130" y="666"/>
                    </a:lnTo>
                    <a:lnTo>
                      <a:pt x="139" y="664"/>
                    </a:lnTo>
                    <a:lnTo>
                      <a:pt x="148" y="661"/>
                    </a:lnTo>
                    <a:lnTo>
                      <a:pt x="156" y="655"/>
                    </a:lnTo>
                    <a:lnTo>
                      <a:pt x="158" y="646"/>
                    </a:lnTo>
                    <a:lnTo>
                      <a:pt x="151" y="486"/>
                    </a:lnTo>
                    <a:lnTo>
                      <a:pt x="146" y="327"/>
                    </a:lnTo>
                    <a:lnTo>
                      <a:pt x="139" y="170"/>
                    </a:lnTo>
                    <a:lnTo>
                      <a:pt x="130" y="12"/>
                    </a:lnTo>
                    <a:lnTo>
                      <a:pt x="143" y="0"/>
                    </a:lnTo>
                    <a:lnTo>
                      <a:pt x="148" y="187"/>
                    </a:lnTo>
                    <a:lnTo>
                      <a:pt x="156" y="370"/>
                    </a:lnTo>
                    <a:lnTo>
                      <a:pt x="164" y="552"/>
                    </a:lnTo>
                    <a:lnTo>
                      <a:pt x="166" y="734"/>
                    </a:lnTo>
                    <a:lnTo>
                      <a:pt x="146" y="763"/>
                    </a:lnTo>
                    <a:close/>
                  </a:path>
                </a:pathLst>
              </a:custGeom>
              <a:solidFill>
                <a:srgbClr val="E828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" name="Freeform 27"/>
              <p:cNvSpPr>
                <a:spLocks/>
              </p:cNvSpPr>
              <p:nvPr/>
            </p:nvSpPr>
            <p:spPr bwMode="auto">
              <a:xfrm>
                <a:off x="3263" y="2465"/>
                <a:ext cx="626" cy="657"/>
              </a:xfrm>
              <a:custGeom>
                <a:avLst/>
                <a:gdLst>
                  <a:gd name="T0" fmla="*/ 1219 w 1252"/>
                  <a:gd name="T1" fmla="*/ 452 h 1315"/>
                  <a:gd name="T2" fmla="*/ 1204 w 1252"/>
                  <a:gd name="T3" fmla="*/ 638 h 1315"/>
                  <a:gd name="T4" fmla="*/ 1191 w 1252"/>
                  <a:gd name="T5" fmla="*/ 824 h 1315"/>
                  <a:gd name="T6" fmla="*/ 1221 w 1252"/>
                  <a:gd name="T7" fmla="*/ 870 h 1315"/>
                  <a:gd name="T8" fmla="*/ 1243 w 1252"/>
                  <a:gd name="T9" fmla="*/ 916 h 1315"/>
                  <a:gd name="T10" fmla="*/ 1243 w 1252"/>
                  <a:gd name="T11" fmla="*/ 959 h 1315"/>
                  <a:gd name="T12" fmla="*/ 1213 w 1252"/>
                  <a:gd name="T13" fmla="*/ 1025 h 1315"/>
                  <a:gd name="T14" fmla="*/ 1174 w 1252"/>
                  <a:gd name="T15" fmla="*/ 1090 h 1315"/>
                  <a:gd name="T16" fmla="*/ 1141 w 1252"/>
                  <a:gd name="T17" fmla="*/ 1155 h 1315"/>
                  <a:gd name="T18" fmla="*/ 1102 w 1252"/>
                  <a:gd name="T19" fmla="*/ 1214 h 1315"/>
                  <a:gd name="T20" fmla="*/ 1049 w 1252"/>
                  <a:gd name="T21" fmla="*/ 1260 h 1315"/>
                  <a:gd name="T22" fmla="*/ 1016 w 1252"/>
                  <a:gd name="T23" fmla="*/ 1270 h 1315"/>
                  <a:gd name="T24" fmla="*/ 999 w 1252"/>
                  <a:gd name="T25" fmla="*/ 1277 h 1315"/>
                  <a:gd name="T26" fmla="*/ 991 w 1252"/>
                  <a:gd name="T27" fmla="*/ 1299 h 1315"/>
                  <a:gd name="T28" fmla="*/ 976 w 1252"/>
                  <a:gd name="T29" fmla="*/ 1314 h 1315"/>
                  <a:gd name="T30" fmla="*/ 942 w 1252"/>
                  <a:gd name="T31" fmla="*/ 1310 h 1315"/>
                  <a:gd name="T32" fmla="*/ 906 w 1252"/>
                  <a:gd name="T33" fmla="*/ 1304 h 1315"/>
                  <a:gd name="T34" fmla="*/ 870 w 1252"/>
                  <a:gd name="T35" fmla="*/ 1301 h 1315"/>
                  <a:gd name="T36" fmla="*/ 833 w 1252"/>
                  <a:gd name="T37" fmla="*/ 1299 h 1315"/>
                  <a:gd name="T38" fmla="*/ 795 w 1252"/>
                  <a:gd name="T39" fmla="*/ 1297 h 1315"/>
                  <a:gd name="T40" fmla="*/ 732 w 1252"/>
                  <a:gd name="T41" fmla="*/ 1295 h 1315"/>
                  <a:gd name="T42" fmla="*/ 618 w 1252"/>
                  <a:gd name="T43" fmla="*/ 1292 h 1315"/>
                  <a:gd name="T44" fmla="*/ 502 w 1252"/>
                  <a:gd name="T45" fmla="*/ 1290 h 1315"/>
                  <a:gd name="T46" fmla="*/ 385 w 1252"/>
                  <a:gd name="T47" fmla="*/ 1288 h 1315"/>
                  <a:gd name="T48" fmla="*/ 266 w 1252"/>
                  <a:gd name="T49" fmla="*/ 1285 h 1315"/>
                  <a:gd name="T50" fmla="*/ 147 w 1252"/>
                  <a:gd name="T51" fmla="*/ 1283 h 1315"/>
                  <a:gd name="T52" fmla="*/ 97 w 1252"/>
                  <a:gd name="T53" fmla="*/ 1288 h 1315"/>
                  <a:gd name="T54" fmla="*/ 47 w 1252"/>
                  <a:gd name="T55" fmla="*/ 1293 h 1315"/>
                  <a:gd name="T56" fmla="*/ 14 w 1252"/>
                  <a:gd name="T57" fmla="*/ 1292 h 1315"/>
                  <a:gd name="T58" fmla="*/ 0 w 1252"/>
                  <a:gd name="T59" fmla="*/ 1288 h 1315"/>
                  <a:gd name="T60" fmla="*/ 6 w 1252"/>
                  <a:gd name="T61" fmla="*/ 1269 h 1315"/>
                  <a:gd name="T62" fmla="*/ 82 w 1252"/>
                  <a:gd name="T63" fmla="*/ 1257 h 1315"/>
                  <a:gd name="T64" fmla="*/ 189 w 1252"/>
                  <a:gd name="T65" fmla="*/ 1251 h 1315"/>
                  <a:gd name="T66" fmla="*/ 296 w 1252"/>
                  <a:gd name="T67" fmla="*/ 1250 h 1315"/>
                  <a:gd name="T68" fmla="*/ 402 w 1252"/>
                  <a:gd name="T69" fmla="*/ 1250 h 1315"/>
                  <a:gd name="T70" fmla="*/ 507 w 1252"/>
                  <a:gd name="T71" fmla="*/ 1247 h 1315"/>
                  <a:gd name="T72" fmla="*/ 605 w 1252"/>
                  <a:gd name="T73" fmla="*/ 1242 h 1315"/>
                  <a:gd name="T74" fmla="*/ 688 w 1252"/>
                  <a:gd name="T75" fmla="*/ 1243 h 1315"/>
                  <a:gd name="T76" fmla="*/ 768 w 1252"/>
                  <a:gd name="T77" fmla="*/ 1246 h 1315"/>
                  <a:gd name="T78" fmla="*/ 848 w 1252"/>
                  <a:gd name="T79" fmla="*/ 1251 h 1315"/>
                  <a:gd name="T80" fmla="*/ 931 w 1252"/>
                  <a:gd name="T81" fmla="*/ 1255 h 1315"/>
                  <a:gd name="T82" fmla="*/ 1018 w 1252"/>
                  <a:gd name="T83" fmla="*/ 1257 h 1315"/>
                  <a:gd name="T84" fmla="*/ 1086 w 1252"/>
                  <a:gd name="T85" fmla="*/ 1209 h 1315"/>
                  <a:gd name="T86" fmla="*/ 1136 w 1252"/>
                  <a:gd name="T87" fmla="*/ 1140 h 1315"/>
                  <a:gd name="T88" fmla="*/ 1168 w 1252"/>
                  <a:gd name="T89" fmla="*/ 1080 h 1315"/>
                  <a:gd name="T90" fmla="*/ 1185 w 1252"/>
                  <a:gd name="T91" fmla="*/ 1047 h 1315"/>
                  <a:gd name="T92" fmla="*/ 1206 w 1252"/>
                  <a:gd name="T93" fmla="*/ 1016 h 1315"/>
                  <a:gd name="T94" fmla="*/ 1215 w 1252"/>
                  <a:gd name="T95" fmla="*/ 979 h 1315"/>
                  <a:gd name="T96" fmla="*/ 1234 w 1252"/>
                  <a:gd name="T97" fmla="*/ 934 h 1315"/>
                  <a:gd name="T98" fmla="*/ 1217 w 1252"/>
                  <a:gd name="T99" fmla="*/ 886 h 1315"/>
                  <a:gd name="T100" fmla="*/ 1184 w 1252"/>
                  <a:gd name="T101" fmla="*/ 842 h 1315"/>
                  <a:gd name="T102" fmla="*/ 1183 w 1252"/>
                  <a:gd name="T103" fmla="*/ 745 h 1315"/>
                  <a:gd name="T104" fmla="*/ 1194 w 1252"/>
                  <a:gd name="T105" fmla="*/ 583 h 1315"/>
                  <a:gd name="T106" fmla="*/ 1219 w 1252"/>
                  <a:gd name="T107" fmla="*/ 355 h 1315"/>
                  <a:gd name="T108" fmla="*/ 1236 w 1252"/>
                  <a:gd name="T109" fmla="*/ 125 h 1315"/>
                  <a:gd name="T110" fmla="*/ 1242 w 1252"/>
                  <a:gd name="T111" fmla="*/ 23 h 1315"/>
                  <a:gd name="T112" fmla="*/ 1252 w 1252"/>
                  <a:gd name="T113" fmla="*/ 0 h 1315"/>
                  <a:gd name="T114" fmla="*/ 1241 w 1252"/>
                  <a:gd name="T115" fmla="*/ 248 h 1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252" h="1315">
                    <a:moveTo>
                      <a:pt x="1229" y="331"/>
                    </a:moveTo>
                    <a:lnTo>
                      <a:pt x="1224" y="391"/>
                    </a:lnTo>
                    <a:lnTo>
                      <a:pt x="1219" y="452"/>
                    </a:lnTo>
                    <a:lnTo>
                      <a:pt x="1214" y="514"/>
                    </a:lnTo>
                    <a:lnTo>
                      <a:pt x="1208" y="576"/>
                    </a:lnTo>
                    <a:lnTo>
                      <a:pt x="1204" y="638"/>
                    </a:lnTo>
                    <a:lnTo>
                      <a:pt x="1199" y="700"/>
                    </a:lnTo>
                    <a:lnTo>
                      <a:pt x="1194" y="763"/>
                    </a:lnTo>
                    <a:lnTo>
                      <a:pt x="1191" y="824"/>
                    </a:lnTo>
                    <a:lnTo>
                      <a:pt x="1200" y="840"/>
                    </a:lnTo>
                    <a:lnTo>
                      <a:pt x="1211" y="855"/>
                    </a:lnTo>
                    <a:lnTo>
                      <a:pt x="1221" y="870"/>
                    </a:lnTo>
                    <a:lnTo>
                      <a:pt x="1230" y="883"/>
                    </a:lnTo>
                    <a:lnTo>
                      <a:pt x="1238" y="900"/>
                    </a:lnTo>
                    <a:lnTo>
                      <a:pt x="1243" y="916"/>
                    </a:lnTo>
                    <a:lnTo>
                      <a:pt x="1243" y="933"/>
                    </a:lnTo>
                    <a:lnTo>
                      <a:pt x="1238" y="951"/>
                    </a:lnTo>
                    <a:lnTo>
                      <a:pt x="1243" y="959"/>
                    </a:lnTo>
                    <a:lnTo>
                      <a:pt x="1235" y="982"/>
                    </a:lnTo>
                    <a:lnTo>
                      <a:pt x="1224" y="1004"/>
                    </a:lnTo>
                    <a:lnTo>
                      <a:pt x="1213" y="1025"/>
                    </a:lnTo>
                    <a:lnTo>
                      <a:pt x="1200" y="1047"/>
                    </a:lnTo>
                    <a:lnTo>
                      <a:pt x="1186" y="1068"/>
                    </a:lnTo>
                    <a:lnTo>
                      <a:pt x="1174" y="1090"/>
                    </a:lnTo>
                    <a:lnTo>
                      <a:pt x="1163" y="1111"/>
                    </a:lnTo>
                    <a:lnTo>
                      <a:pt x="1154" y="1134"/>
                    </a:lnTo>
                    <a:lnTo>
                      <a:pt x="1141" y="1155"/>
                    </a:lnTo>
                    <a:lnTo>
                      <a:pt x="1130" y="1175"/>
                    </a:lnTo>
                    <a:lnTo>
                      <a:pt x="1116" y="1196"/>
                    </a:lnTo>
                    <a:lnTo>
                      <a:pt x="1102" y="1214"/>
                    </a:lnTo>
                    <a:lnTo>
                      <a:pt x="1087" y="1231"/>
                    </a:lnTo>
                    <a:lnTo>
                      <a:pt x="1069" y="1247"/>
                    </a:lnTo>
                    <a:lnTo>
                      <a:pt x="1049" y="1260"/>
                    </a:lnTo>
                    <a:lnTo>
                      <a:pt x="1027" y="1272"/>
                    </a:lnTo>
                    <a:lnTo>
                      <a:pt x="1022" y="1272"/>
                    </a:lnTo>
                    <a:lnTo>
                      <a:pt x="1016" y="1270"/>
                    </a:lnTo>
                    <a:lnTo>
                      <a:pt x="1010" y="1270"/>
                    </a:lnTo>
                    <a:lnTo>
                      <a:pt x="1003" y="1270"/>
                    </a:lnTo>
                    <a:lnTo>
                      <a:pt x="999" y="1277"/>
                    </a:lnTo>
                    <a:lnTo>
                      <a:pt x="996" y="1285"/>
                    </a:lnTo>
                    <a:lnTo>
                      <a:pt x="993" y="1292"/>
                    </a:lnTo>
                    <a:lnTo>
                      <a:pt x="991" y="1299"/>
                    </a:lnTo>
                    <a:lnTo>
                      <a:pt x="987" y="1305"/>
                    </a:lnTo>
                    <a:lnTo>
                      <a:pt x="982" y="1311"/>
                    </a:lnTo>
                    <a:lnTo>
                      <a:pt x="976" y="1314"/>
                    </a:lnTo>
                    <a:lnTo>
                      <a:pt x="966" y="1315"/>
                    </a:lnTo>
                    <a:lnTo>
                      <a:pt x="955" y="1312"/>
                    </a:lnTo>
                    <a:lnTo>
                      <a:pt x="942" y="1310"/>
                    </a:lnTo>
                    <a:lnTo>
                      <a:pt x="931" y="1307"/>
                    </a:lnTo>
                    <a:lnTo>
                      <a:pt x="918" y="1306"/>
                    </a:lnTo>
                    <a:lnTo>
                      <a:pt x="906" y="1304"/>
                    </a:lnTo>
                    <a:lnTo>
                      <a:pt x="894" y="1303"/>
                    </a:lnTo>
                    <a:lnTo>
                      <a:pt x="881" y="1301"/>
                    </a:lnTo>
                    <a:lnTo>
                      <a:pt x="870" y="1301"/>
                    </a:lnTo>
                    <a:lnTo>
                      <a:pt x="857" y="1300"/>
                    </a:lnTo>
                    <a:lnTo>
                      <a:pt x="844" y="1299"/>
                    </a:lnTo>
                    <a:lnTo>
                      <a:pt x="833" y="1299"/>
                    </a:lnTo>
                    <a:lnTo>
                      <a:pt x="820" y="1298"/>
                    </a:lnTo>
                    <a:lnTo>
                      <a:pt x="807" y="1298"/>
                    </a:lnTo>
                    <a:lnTo>
                      <a:pt x="795" y="1297"/>
                    </a:lnTo>
                    <a:lnTo>
                      <a:pt x="783" y="1296"/>
                    </a:lnTo>
                    <a:lnTo>
                      <a:pt x="770" y="1295"/>
                    </a:lnTo>
                    <a:lnTo>
                      <a:pt x="732" y="1295"/>
                    </a:lnTo>
                    <a:lnTo>
                      <a:pt x="694" y="1293"/>
                    </a:lnTo>
                    <a:lnTo>
                      <a:pt x="656" y="1293"/>
                    </a:lnTo>
                    <a:lnTo>
                      <a:pt x="618" y="1292"/>
                    </a:lnTo>
                    <a:lnTo>
                      <a:pt x="579" y="1292"/>
                    </a:lnTo>
                    <a:lnTo>
                      <a:pt x="541" y="1291"/>
                    </a:lnTo>
                    <a:lnTo>
                      <a:pt x="502" y="1290"/>
                    </a:lnTo>
                    <a:lnTo>
                      <a:pt x="463" y="1290"/>
                    </a:lnTo>
                    <a:lnTo>
                      <a:pt x="424" y="1289"/>
                    </a:lnTo>
                    <a:lnTo>
                      <a:pt x="385" y="1288"/>
                    </a:lnTo>
                    <a:lnTo>
                      <a:pt x="345" y="1288"/>
                    </a:lnTo>
                    <a:lnTo>
                      <a:pt x="305" y="1286"/>
                    </a:lnTo>
                    <a:lnTo>
                      <a:pt x="266" y="1285"/>
                    </a:lnTo>
                    <a:lnTo>
                      <a:pt x="227" y="1284"/>
                    </a:lnTo>
                    <a:lnTo>
                      <a:pt x="186" y="1284"/>
                    </a:lnTo>
                    <a:lnTo>
                      <a:pt x="147" y="1283"/>
                    </a:lnTo>
                    <a:lnTo>
                      <a:pt x="130" y="1284"/>
                    </a:lnTo>
                    <a:lnTo>
                      <a:pt x="114" y="1286"/>
                    </a:lnTo>
                    <a:lnTo>
                      <a:pt x="97" y="1288"/>
                    </a:lnTo>
                    <a:lnTo>
                      <a:pt x="80" y="1290"/>
                    </a:lnTo>
                    <a:lnTo>
                      <a:pt x="63" y="1292"/>
                    </a:lnTo>
                    <a:lnTo>
                      <a:pt x="47" y="1293"/>
                    </a:lnTo>
                    <a:lnTo>
                      <a:pt x="31" y="1296"/>
                    </a:lnTo>
                    <a:lnTo>
                      <a:pt x="16" y="1297"/>
                    </a:lnTo>
                    <a:lnTo>
                      <a:pt x="14" y="1292"/>
                    </a:lnTo>
                    <a:lnTo>
                      <a:pt x="10" y="1290"/>
                    </a:lnTo>
                    <a:lnTo>
                      <a:pt x="4" y="1290"/>
                    </a:lnTo>
                    <a:lnTo>
                      <a:pt x="0" y="1288"/>
                    </a:lnTo>
                    <a:lnTo>
                      <a:pt x="0" y="1281"/>
                    </a:lnTo>
                    <a:lnTo>
                      <a:pt x="2" y="1274"/>
                    </a:lnTo>
                    <a:lnTo>
                      <a:pt x="6" y="1269"/>
                    </a:lnTo>
                    <a:lnTo>
                      <a:pt x="11" y="1266"/>
                    </a:lnTo>
                    <a:lnTo>
                      <a:pt x="46" y="1261"/>
                    </a:lnTo>
                    <a:lnTo>
                      <a:pt x="82" y="1257"/>
                    </a:lnTo>
                    <a:lnTo>
                      <a:pt x="117" y="1253"/>
                    </a:lnTo>
                    <a:lnTo>
                      <a:pt x="153" y="1252"/>
                    </a:lnTo>
                    <a:lnTo>
                      <a:pt x="189" y="1251"/>
                    </a:lnTo>
                    <a:lnTo>
                      <a:pt x="224" y="1250"/>
                    </a:lnTo>
                    <a:lnTo>
                      <a:pt x="260" y="1250"/>
                    </a:lnTo>
                    <a:lnTo>
                      <a:pt x="296" y="1250"/>
                    </a:lnTo>
                    <a:lnTo>
                      <a:pt x="330" y="1250"/>
                    </a:lnTo>
                    <a:lnTo>
                      <a:pt x="366" y="1250"/>
                    </a:lnTo>
                    <a:lnTo>
                      <a:pt x="402" y="1250"/>
                    </a:lnTo>
                    <a:lnTo>
                      <a:pt x="438" y="1250"/>
                    </a:lnTo>
                    <a:lnTo>
                      <a:pt x="472" y="1248"/>
                    </a:lnTo>
                    <a:lnTo>
                      <a:pt x="507" y="1247"/>
                    </a:lnTo>
                    <a:lnTo>
                      <a:pt x="541" y="1246"/>
                    </a:lnTo>
                    <a:lnTo>
                      <a:pt x="576" y="1243"/>
                    </a:lnTo>
                    <a:lnTo>
                      <a:pt x="605" y="1242"/>
                    </a:lnTo>
                    <a:lnTo>
                      <a:pt x="632" y="1242"/>
                    </a:lnTo>
                    <a:lnTo>
                      <a:pt x="660" y="1243"/>
                    </a:lnTo>
                    <a:lnTo>
                      <a:pt x="688" y="1243"/>
                    </a:lnTo>
                    <a:lnTo>
                      <a:pt x="714" y="1244"/>
                    </a:lnTo>
                    <a:lnTo>
                      <a:pt x="741" y="1245"/>
                    </a:lnTo>
                    <a:lnTo>
                      <a:pt x="768" y="1246"/>
                    </a:lnTo>
                    <a:lnTo>
                      <a:pt x="795" y="1247"/>
                    </a:lnTo>
                    <a:lnTo>
                      <a:pt x="821" y="1250"/>
                    </a:lnTo>
                    <a:lnTo>
                      <a:pt x="848" y="1251"/>
                    </a:lnTo>
                    <a:lnTo>
                      <a:pt x="875" y="1252"/>
                    </a:lnTo>
                    <a:lnTo>
                      <a:pt x="903" y="1254"/>
                    </a:lnTo>
                    <a:lnTo>
                      <a:pt x="931" y="1255"/>
                    </a:lnTo>
                    <a:lnTo>
                      <a:pt x="959" y="1255"/>
                    </a:lnTo>
                    <a:lnTo>
                      <a:pt x="988" y="1257"/>
                    </a:lnTo>
                    <a:lnTo>
                      <a:pt x="1018" y="1257"/>
                    </a:lnTo>
                    <a:lnTo>
                      <a:pt x="1044" y="1244"/>
                    </a:lnTo>
                    <a:lnTo>
                      <a:pt x="1067" y="1228"/>
                    </a:lnTo>
                    <a:lnTo>
                      <a:pt x="1086" y="1209"/>
                    </a:lnTo>
                    <a:lnTo>
                      <a:pt x="1105" y="1187"/>
                    </a:lnTo>
                    <a:lnTo>
                      <a:pt x="1121" y="1164"/>
                    </a:lnTo>
                    <a:lnTo>
                      <a:pt x="1136" y="1140"/>
                    </a:lnTo>
                    <a:lnTo>
                      <a:pt x="1149" y="1116"/>
                    </a:lnTo>
                    <a:lnTo>
                      <a:pt x="1163" y="1092"/>
                    </a:lnTo>
                    <a:lnTo>
                      <a:pt x="1168" y="1080"/>
                    </a:lnTo>
                    <a:lnTo>
                      <a:pt x="1173" y="1069"/>
                    </a:lnTo>
                    <a:lnTo>
                      <a:pt x="1178" y="1058"/>
                    </a:lnTo>
                    <a:lnTo>
                      <a:pt x="1185" y="1047"/>
                    </a:lnTo>
                    <a:lnTo>
                      <a:pt x="1192" y="1037"/>
                    </a:lnTo>
                    <a:lnTo>
                      <a:pt x="1199" y="1026"/>
                    </a:lnTo>
                    <a:lnTo>
                      <a:pt x="1206" y="1016"/>
                    </a:lnTo>
                    <a:lnTo>
                      <a:pt x="1213" y="1006"/>
                    </a:lnTo>
                    <a:lnTo>
                      <a:pt x="1211" y="992"/>
                    </a:lnTo>
                    <a:lnTo>
                      <a:pt x="1215" y="979"/>
                    </a:lnTo>
                    <a:lnTo>
                      <a:pt x="1222" y="966"/>
                    </a:lnTo>
                    <a:lnTo>
                      <a:pt x="1227" y="951"/>
                    </a:lnTo>
                    <a:lnTo>
                      <a:pt x="1234" y="934"/>
                    </a:lnTo>
                    <a:lnTo>
                      <a:pt x="1232" y="917"/>
                    </a:lnTo>
                    <a:lnTo>
                      <a:pt x="1227" y="902"/>
                    </a:lnTo>
                    <a:lnTo>
                      <a:pt x="1217" y="886"/>
                    </a:lnTo>
                    <a:lnTo>
                      <a:pt x="1206" y="871"/>
                    </a:lnTo>
                    <a:lnTo>
                      <a:pt x="1194" y="857"/>
                    </a:lnTo>
                    <a:lnTo>
                      <a:pt x="1184" y="842"/>
                    </a:lnTo>
                    <a:lnTo>
                      <a:pt x="1176" y="827"/>
                    </a:lnTo>
                    <a:lnTo>
                      <a:pt x="1177" y="787"/>
                    </a:lnTo>
                    <a:lnTo>
                      <a:pt x="1183" y="745"/>
                    </a:lnTo>
                    <a:lnTo>
                      <a:pt x="1190" y="703"/>
                    </a:lnTo>
                    <a:lnTo>
                      <a:pt x="1191" y="658"/>
                    </a:lnTo>
                    <a:lnTo>
                      <a:pt x="1194" y="583"/>
                    </a:lnTo>
                    <a:lnTo>
                      <a:pt x="1201" y="507"/>
                    </a:lnTo>
                    <a:lnTo>
                      <a:pt x="1209" y="431"/>
                    </a:lnTo>
                    <a:lnTo>
                      <a:pt x="1219" y="355"/>
                    </a:lnTo>
                    <a:lnTo>
                      <a:pt x="1227" y="278"/>
                    </a:lnTo>
                    <a:lnTo>
                      <a:pt x="1232" y="202"/>
                    </a:lnTo>
                    <a:lnTo>
                      <a:pt x="1236" y="125"/>
                    </a:lnTo>
                    <a:lnTo>
                      <a:pt x="1236" y="47"/>
                    </a:lnTo>
                    <a:lnTo>
                      <a:pt x="1239" y="36"/>
                    </a:lnTo>
                    <a:lnTo>
                      <a:pt x="1242" y="23"/>
                    </a:lnTo>
                    <a:lnTo>
                      <a:pt x="1244" y="11"/>
                    </a:lnTo>
                    <a:lnTo>
                      <a:pt x="1247" y="0"/>
                    </a:lnTo>
                    <a:lnTo>
                      <a:pt x="1252" y="0"/>
                    </a:lnTo>
                    <a:lnTo>
                      <a:pt x="1247" y="80"/>
                    </a:lnTo>
                    <a:lnTo>
                      <a:pt x="1245" y="164"/>
                    </a:lnTo>
                    <a:lnTo>
                      <a:pt x="1241" y="248"/>
                    </a:lnTo>
                    <a:lnTo>
                      <a:pt x="1229" y="3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3769" y="3382"/>
                <a:ext cx="87" cy="95"/>
              </a:xfrm>
              <a:custGeom>
                <a:avLst/>
                <a:gdLst>
                  <a:gd name="T0" fmla="*/ 75 w 175"/>
                  <a:gd name="T1" fmla="*/ 190 h 190"/>
                  <a:gd name="T2" fmla="*/ 77 w 175"/>
                  <a:gd name="T3" fmla="*/ 184 h 190"/>
                  <a:gd name="T4" fmla="*/ 79 w 175"/>
                  <a:gd name="T5" fmla="*/ 178 h 190"/>
                  <a:gd name="T6" fmla="*/ 65 w 175"/>
                  <a:gd name="T7" fmla="*/ 172 h 190"/>
                  <a:gd name="T8" fmla="*/ 50 w 175"/>
                  <a:gd name="T9" fmla="*/ 171 h 190"/>
                  <a:gd name="T10" fmla="*/ 35 w 175"/>
                  <a:gd name="T11" fmla="*/ 168 h 190"/>
                  <a:gd name="T12" fmla="*/ 23 w 175"/>
                  <a:gd name="T13" fmla="*/ 156 h 190"/>
                  <a:gd name="T14" fmla="*/ 5 w 175"/>
                  <a:gd name="T15" fmla="*/ 122 h 190"/>
                  <a:gd name="T16" fmla="*/ 5 w 175"/>
                  <a:gd name="T17" fmla="*/ 85 h 190"/>
                  <a:gd name="T18" fmla="*/ 13 w 175"/>
                  <a:gd name="T19" fmla="*/ 85 h 190"/>
                  <a:gd name="T20" fmla="*/ 22 w 175"/>
                  <a:gd name="T21" fmla="*/ 89 h 190"/>
                  <a:gd name="T22" fmla="*/ 33 w 175"/>
                  <a:gd name="T23" fmla="*/ 95 h 190"/>
                  <a:gd name="T24" fmla="*/ 42 w 175"/>
                  <a:gd name="T25" fmla="*/ 100 h 190"/>
                  <a:gd name="T26" fmla="*/ 49 w 175"/>
                  <a:gd name="T27" fmla="*/ 96 h 190"/>
                  <a:gd name="T28" fmla="*/ 56 w 175"/>
                  <a:gd name="T29" fmla="*/ 96 h 190"/>
                  <a:gd name="T30" fmla="*/ 57 w 175"/>
                  <a:gd name="T31" fmla="*/ 120 h 190"/>
                  <a:gd name="T32" fmla="*/ 72 w 175"/>
                  <a:gd name="T33" fmla="*/ 135 h 190"/>
                  <a:gd name="T34" fmla="*/ 88 w 175"/>
                  <a:gd name="T35" fmla="*/ 135 h 190"/>
                  <a:gd name="T36" fmla="*/ 100 w 175"/>
                  <a:gd name="T37" fmla="*/ 131 h 190"/>
                  <a:gd name="T38" fmla="*/ 99 w 175"/>
                  <a:gd name="T39" fmla="*/ 112 h 190"/>
                  <a:gd name="T40" fmla="*/ 107 w 175"/>
                  <a:gd name="T41" fmla="*/ 95 h 190"/>
                  <a:gd name="T42" fmla="*/ 119 w 175"/>
                  <a:gd name="T43" fmla="*/ 79 h 190"/>
                  <a:gd name="T44" fmla="*/ 125 w 175"/>
                  <a:gd name="T45" fmla="*/ 61 h 190"/>
                  <a:gd name="T46" fmla="*/ 127 w 175"/>
                  <a:gd name="T47" fmla="*/ 43 h 190"/>
                  <a:gd name="T48" fmla="*/ 137 w 175"/>
                  <a:gd name="T49" fmla="*/ 28 h 190"/>
                  <a:gd name="T50" fmla="*/ 150 w 175"/>
                  <a:gd name="T51" fmla="*/ 13 h 190"/>
                  <a:gd name="T52" fmla="*/ 162 w 175"/>
                  <a:gd name="T53" fmla="*/ 0 h 190"/>
                  <a:gd name="T54" fmla="*/ 175 w 175"/>
                  <a:gd name="T55" fmla="*/ 38 h 190"/>
                  <a:gd name="T56" fmla="*/ 168 w 175"/>
                  <a:gd name="T57" fmla="*/ 77 h 190"/>
                  <a:gd name="T58" fmla="*/ 151 w 175"/>
                  <a:gd name="T59" fmla="*/ 109 h 190"/>
                  <a:gd name="T60" fmla="*/ 133 w 175"/>
                  <a:gd name="T61" fmla="*/ 140 h 190"/>
                  <a:gd name="T62" fmla="*/ 110 w 175"/>
                  <a:gd name="T63" fmla="*/ 168 h 190"/>
                  <a:gd name="T64" fmla="*/ 80 w 175"/>
                  <a:gd name="T65" fmla="*/ 190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5" h="190">
                    <a:moveTo>
                      <a:pt x="80" y="190"/>
                    </a:moveTo>
                    <a:lnTo>
                      <a:pt x="75" y="190"/>
                    </a:lnTo>
                    <a:lnTo>
                      <a:pt x="76" y="187"/>
                    </a:lnTo>
                    <a:lnTo>
                      <a:pt x="77" y="184"/>
                    </a:lnTo>
                    <a:lnTo>
                      <a:pt x="79" y="182"/>
                    </a:lnTo>
                    <a:lnTo>
                      <a:pt x="79" y="178"/>
                    </a:lnTo>
                    <a:lnTo>
                      <a:pt x="73" y="175"/>
                    </a:lnTo>
                    <a:lnTo>
                      <a:pt x="65" y="172"/>
                    </a:lnTo>
                    <a:lnTo>
                      <a:pt x="58" y="171"/>
                    </a:lnTo>
                    <a:lnTo>
                      <a:pt x="50" y="171"/>
                    </a:lnTo>
                    <a:lnTo>
                      <a:pt x="42" y="170"/>
                    </a:lnTo>
                    <a:lnTo>
                      <a:pt x="35" y="168"/>
                    </a:lnTo>
                    <a:lnTo>
                      <a:pt x="28" y="163"/>
                    </a:lnTo>
                    <a:lnTo>
                      <a:pt x="23" y="156"/>
                    </a:lnTo>
                    <a:lnTo>
                      <a:pt x="14" y="140"/>
                    </a:lnTo>
                    <a:lnTo>
                      <a:pt x="5" y="122"/>
                    </a:lnTo>
                    <a:lnTo>
                      <a:pt x="0" y="104"/>
                    </a:lnTo>
                    <a:lnTo>
                      <a:pt x="5" y="85"/>
                    </a:lnTo>
                    <a:lnTo>
                      <a:pt x="9" y="85"/>
                    </a:lnTo>
                    <a:lnTo>
                      <a:pt x="13" y="85"/>
                    </a:lnTo>
                    <a:lnTo>
                      <a:pt x="18" y="87"/>
                    </a:lnTo>
                    <a:lnTo>
                      <a:pt x="22" y="89"/>
                    </a:lnTo>
                    <a:lnTo>
                      <a:pt x="27" y="92"/>
                    </a:lnTo>
                    <a:lnTo>
                      <a:pt x="33" y="95"/>
                    </a:lnTo>
                    <a:lnTo>
                      <a:pt x="37" y="97"/>
                    </a:lnTo>
                    <a:lnTo>
                      <a:pt x="42" y="100"/>
                    </a:lnTo>
                    <a:lnTo>
                      <a:pt x="45" y="97"/>
                    </a:lnTo>
                    <a:lnTo>
                      <a:pt x="49" y="96"/>
                    </a:lnTo>
                    <a:lnTo>
                      <a:pt x="52" y="96"/>
                    </a:lnTo>
                    <a:lnTo>
                      <a:pt x="56" y="96"/>
                    </a:lnTo>
                    <a:lnTo>
                      <a:pt x="56" y="108"/>
                    </a:lnTo>
                    <a:lnTo>
                      <a:pt x="57" y="120"/>
                    </a:lnTo>
                    <a:lnTo>
                      <a:pt x="61" y="130"/>
                    </a:lnTo>
                    <a:lnTo>
                      <a:pt x="72" y="135"/>
                    </a:lnTo>
                    <a:lnTo>
                      <a:pt x="80" y="132"/>
                    </a:lnTo>
                    <a:lnTo>
                      <a:pt x="88" y="135"/>
                    </a:lnTo>
                    <a:lnTo>
                      <a:pt x="95" y="138"/>
                    </a:lnTo>
                    <a:lnTo>
                      <a:pt x="100" y="131"/>
                    </a:lnTo>
                    <a:lnTo>
                      <a:pt x="98" y="122"/>
                    </a:lnTo>
                    <a:lnTo>
                      <a:pt x="99" y="112"/>
                    </a:lnTo>
                    <a:lnTo>
                      <a:pt x="103" y="104"/>
                    </a:lnTo>
                    <a:lnTo>
                      <a:pt x="107" y="95"/>
                    </a:lnTo>
                    <a:lnTo>
                      <a:pt x="113" y="87"/>
                    </a:lnTo>
                    <a:lnTo>
                      <a:pt x="119" y="79"/>
                    </a:lnTo>
                    <a:lnTo>
                      <a:pt x="122" y="70"/>
                    </a:lnTo>
                    <a:lnTo>
                      <a:pt x="125" y="61"/>
                    </a:lnTo>
                    <a:lnTo>
                      <a:pt x="125" y="51"/>
                    </a:lnTo>
                    <a:lnTo>
                      <a:pt x="127" y="43"/>
                    </a:lnTo>
                    <a:lnTo>
                      <a:pt x="132" y="35"/>
                    </a:lnTo>
                    <a:lnTo>
                      <a:pt x="137" y="28"/>
                    </a:lnTo>
                    <a:lnTo>
                      <a:pt x="143" y="20"/>
                    </a:lnTo>
                    <a:lnTo>
                      <a:pt x="150" y="13"/>
                    </a:lnTo>
                    <a:lnTo>
                      <a:pt x="157" y="6"/>
                    </a:lnTo>
                    <a:lnTo>
                      <a:pt x="162" y="0"/>
                    </a:lnTo>
                    <a:lnTo>
                      <a:pt x="171" y="17"/>
                    </a:lnTo>
                    <a:lnTo>
                      <a:pt x="175" y="38"/>
                    </a:lnTo>
                    <a:lnTo>
                      <a:pt x="174" y="58"/>
                    </a:lnTo>
                    <a:lnTo>
                      <a:pt x="168" y="77"/>
                    </a:lnTo>
                    <a:lnTo>
                      <a:pt x="160" y="93"/>
                    </a:lnTo>
                    <a:lnTo>
                      <a:pt x="151" y="109"/>
                    </a:lnTo>
                    <a:lnTo>
                      <a:pt x="143" y="124"/>
                    </a:lnTo>
                    <a:lnTo>
                      <a:pt x="133" y="140"/>
                    </a:lnTo>
                    <a:lnTo>
                      <a:pt x="121" y="154"/>
                    </a:lnTo>
                    <a:lnTo>
                      <a:pt x="110" y="168"/>
                    </a:lnTo>
                    <a:lnTo>
                      <a:pt x="96" y="179"/>
                    </a:lnTo>
                    <a:lnTo>
                      <a:pt x="80" y="190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7" name="Freeform 29"/>
              <p:cNvSpPr>
                <a:spLocks/>
              </p:cNvSpPr>
              <p:nvPr/>
            </p:nvSpPr>
            <p:spPr bwMode="auto">
              <a:xfrm>
                <a:off x="3563" y="2593"/>
                <a:ext cx="260" cy="104"/>
              </a:xfrm>
              <a:custGeom>
                <a:avLst/>
                <a:gdLst>
                  <a:gd name="T0" fmla="*/ 516 w 521"/>
                  <a:gd name="T1" fmla="*/ 21 h 207"/>
                  <a:gd name="T2" fmla="*/ 513 w 521"/>
                  <a:gd name="T3" fmla="*/ 24 h 207"/>
                  <a:gd name="T4" fmla="*/ 513 w 521"/>
                  <a:gd name="T5" fmla="*/ 53 h 207"/>
                  <a:gd name="T6" fmla="*/ 509 w 521"/>
                  <a:gd name="T7" fmla="*/ 101 h 207"/>
                  <a:gd name="T8" fmla="*/ 500 w 521"/>
                  <a:gd name="T9" fmla="*/ 126 h 207"/>
                  <a:gd name="T10" fmla="*/ 485 w 521"/>
                  <a:gd name="T11" fmla="*/ 129 h 207"/>
                  <a:gd name="T12" fmla="*/ 483 w 521"/>
                  <a:gd name="T13" fmla="*/ 138 h 207"/>
                  <a:gd name="T14" fmla="*/ 482 w 521"/>
                  <a:gd name="T15" fmla="*/ 143 h 207"/>
                  <a:gd name="T16" fmla="*/ 475 w 521"/>
                  <a:gd name="T17" fmla="*/ 149 h 207"/>
                  <a:gd name="T18" fmla="*/ 465 w 521"/>
                  <a:gd name="T19" fmla="*/ 152 h 207"/>
                  <a:gd name="T20" fmla="*/ 455 w 521"/>
                  <a:gd name="T21" fmla="*/ 152 h 207"/>
                  <a:gd name="T22" fmla="*/ 445 w 521"/>
                  <a:gd name="T23" fmla="*/ 151 h 207"/>
                  <a:gd name="T24" fmla="*/ 414 w 521"/>
                  <a:gd name="T25" fmla="*/ 152 h 207"/>
                  <a:gd name="T26" fmla="*/ 363 w 521"/>
                  <a:gd name="T27" fmla="*/ 157 h 207"/>
                  <a:gd name="T28" fmla="*/ 313 w 521"/>
                  <a:gd name="T29" fmla="*/ 164 h 207"/>
                  <a:gd name="T30" fmla="*/ 264 w 521"/>
                  <a:gd name="T31" fmla="*/ 172 h 207"/>
                  <a:gd name="T32" fmla="*/ 214 w 521"/>
                  <a:gd name="T33" fmla="*/ 180 h 207"/>
                  <a:gd name="T34" fmla="*/ 166 w 521"/>
                  <a:gd name="T35" fmla="*/ 188 h 207"/>
                  <a:gd name="T36" fmla="*/ 116 w 521"/>
                  <a:gd name="T37" fmla="*/ 197 h 207"/>
                  <a:gd name="T38" fmla="*/ 66 w 521"/>
                  <a:gd name="T39" fmla="*/ 204 h 207"/>
                  <a:gd name="T40" fmla="*/ 31 w 521"/>
                  <a:gd name="T41" fmla="*/ 196 h 207"/>
                  <a:gd name="T42" fmla="*/ 16 w 521"/>
                  <a:gd name="T43" fmla="*/ 169 h 207"/>
                  <a:gd name="T44" fmla="*/ 7 w 521"/>
                  <a:gd name="T45" fmla="*/ 139 h 207"/>
                  <a:gd name="T46" fmla="*/ 7 w 521"/>
                  <a:gd name="T47" fmla="*/ 107 h 207"/>
                  <a:gd name="T48" fmla="*/ 9 w 521"/>
                  <a:gd name="T49" fmla="*/ 89 h 207"/>
                  <a:gd name="T50" fmla="*/ 2 w 521"/>
                  <a:gd name="T51" fmla="*/ 85 h 207"/>
                  <a:gd name="T52" fmla="*/ 5 w 521"/>
                  <a:gd name="T53" fmla="*/ 77 h 207"/>
                  <a:gd name="T54" fmla="*/ 16 w 521"/>
                  <a:gd name="T55" fmla="*/ 71 h 207"/>
                  <a:gd name="T56" fmla="*/ 31 w 521"/>
                  <a:gd name="T57" fmla="*/ 67 h 207"/>
                  <a:gd name="T58" fmla="*/ 45 w 521"/>
                  <a:gd name="T59" fmla="*/ 62 h 207"/>
                  <a:gd name="T60" fmla="*/ 76 w 521"/>
                  <a:gd name="T61" fmla="*/ 55 h 207"/>
                  <a:gd name="T62" fmla="*/ 127 w 521"/>
                  <a:gd name="T63" fmla="*/ 48 h 207"/>
                  <a:gd name="T64" fmla="*/ 177 w 521"/>
                  <a:gd name="T65" fmla="*/ 42 h 207"/>
                  <a:gd name="T66" fmla="*/ 228 w 521"/>
                  <a:gd name="T67" fmla="*/ 36 h 207"/>
                  <a:gd name="T68" fmla="*/ 279 w 521"/>
                  <a:gd name="T69" fmla="*/ 29 h 207"/>
                  <a:gd name="T70" fmla="*/ 329 w 521"/>
                  <a:gd name="T71" fmla="*/ 22 h 207"/>
                  <a:gd name="T72" fmla="*/ 381 w 521"/>
                  <a:gd name="T73" fmla="*/ 14 h 207"/>
                  <a:gd name="T74" fmla="*/ 432 w 521"/>
                  <a:gd name="T75" fmla="*/ 7 h 207"/>
                  <a:gd name="T76" fmla="*/ 511 w 521"/>
                  <a:gd name="T77" fmla="*/ 0 h 207"/>
                  <a:gd name="T78" fmla="*/ 520 w 521"/>
                  <a:gd name="T79" fmla="*/ 8 h 207"/>
                  <a:gd name="T80" fmla="*/ 518 w 521"/>
                  <a:gd name="T81" fmla="*/ 21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21" h="207">
                    <a:moveTo>
                      <a:pt x="518" y="21"/>
                    </a:moveTo>
                    <a:lnTo>
                      <a:pt x="516" y="21"/>
                    </a:lnTo>
                    <a:lnTo>
                      <a:pt x="514" y="22"/>
                    </a:lnTo>
                    <a:lnTo>
                      <a:pt x="513" y="24"/>
                    </a:lnTo>
                    <a:lnTo>
                      <a:pt x="511" y="28"/>
                    </a:lnTo>
                    <a:lnTo>
                      <a:pt x="513" y="53"/>
                    </a:lnTo>
                    <a:lnTo>
                      <a:pt x="511" y="77"/>
                    </a:lnTo>
                    <a:lnTo>
                      <a:pt x="509" y="101"/>
                    </a:lnTo>
                    <a:lnTo>
                      <a:pt x="507" y="124"/>
                    </a:lnTo>
                    <a:lnTo>
                      <a:pt x="500" y="126"/>
                    </a:lnTo>
                    <a:lnTo>
                      <a:pt x="492" y="127"/>
                    </a:lnTo>
                    <a:lnTo>
                      <a:pt x="485" y="129"/>
                    </a:lnTo>
                    <a:lnTo>
                      <a:pt x="479" y="135"/>
                    </a:lnTo>
                    <a:lnTo>
                      <a:pt x="483" y="138"/>
                    </a:lnTo>
                    <a:lnTo>
                      <a:pt x="483" y="141"/>
                    </a:lnTo>
                    <a:lnTo>
                      <a:pt x="482" y="143"/>
                    </a:lnTo>
                    <a:lnTo>
                      <a:pt x="479" y="146"/>
                    </a:lnTo>
                    <a:lnTo>
                      <a:pt x="475" y="149"/>
                    </a:lnTo>
                    <a:lnTo>
                      <a:pt x="470" y="151"/>
                    </a:lnTo>
                    <a:lnTo>
                      <a:pt x="465" y="152"/>
                    </a:lnTo>
                    <a:lnTo>
                      <a:pt x="460" y="152"/>
                    </a:lnTo>
                    <a:lnTo>
                      <a:pt x="455" y="152"/>
                    </a:lnTo>
                    <a:lnTo>
                      <a:pt x="449" y="151"/>
                    </a:lnTo>
                    <a:lnTo>
                      <a:pt x="445" y="151"/>
                    </a:lnTo>
                    <a:lnTo>
                      <a:pt x="439" y="150"/>
                    </a:lnTo>
                    <a:lnTo>
                      <a:pt x="414" y="152"/>
                    </a:lnTo>
                    <a:lnTo>
                      <a:pt x="388" y="154"/>
                    </a:lnTo>
                    <a:lnTo>
                      <a:pt x="363" y="157"/>
                    </a:lnTo>
                    <a:lnTo>
                      <a:pt x="338" y="160"/>
                    </a:lnTo>
                    <a:lnTo>
                      <a:pt x="313" y="164"/>
                    </a:lnTo>
                    <a:lnTo>
                      <a:pt x="288" y="167"/>
                    </a:lnTo>
                    <a:lnTo>
                      <a:pt x="264" y="172"/>
                    </a:lnTo>
                    <a:lnTo>
                      <a:pt x="240" y="175"/>
                    </a:lnTo>
                    <a:lnTo>
                      <a:pt x="214" y="180"/>
                    </a:lnTo>
                    <a:lnTo>
                      <a:pt x="190" y="184"/>
                    </a:lnTo>
                    <a:lnTo>
                      <a:pt x="166" y="188"/>
                    </a:lnTo>
                    <a:lnTo>
                      <a:pt x="141" y="192"/>
                    </a:lnTo>
                    <a:lnTo>
                      <a:pt x="116" y="197"/>
                    </a:lnTo>
                    <a:lnTo>
                      <a:pt x="91" y="200"/>
                    </a:lnTo>
                    <a:lnTo>
                      <a:pt x="66" y="204"/>
                    </a:lnTo>
                    <a:lnTo>
                      <a:pt x="40" y="207"/>
                    </a:lnTo>
                    <a:lnTo>
                      <a:pt x="31" y="196"/>
                    </a:lnTo>
                    <a:lnTo>
                      <a:pt x="23" y="183"/>
                    </a:lnTo>
                    <a:lnTo>
                      <a:pt x="16" y="169"/>
                    </a:lnTo>
                    <a:lnTo>
                      <a:pt x="10" y="154"/>
                    </a:lnTo>
                    <a:lnTo>
                      <a:pt x="7" y="139"/>
                    </a:lnTo>
                    <a:lnTo>
                      <a:pt x="6" y="123"/>
                    </a:lnTo>
                    <a:lnTo>
                      <a:pt x="7" y="107"/>
                    </a:lnTo>
                    <a:lnTo>
                      <a:pt x="12" y="90"/>
                    </a:lnTo>
                    <a:lnTo>
                      <a:pt x="9" y="89"/>
                    </a:lnTo>
                    <a:lnTo>
                      <a:pt x="6" y="88"/>
                    </a:lnTo>
                    <a:lnTo>
                      <a:pt x="2" y="85"/>
                    </a:lnTo>
                    <a:lnTo>
                      <a:pt x="0" y="82"/>
                    </a:lnTo>
                    <a:lnTo>
                      <a:pt x="5" y="77"/>
                    </a:lnTo>
                    <a:lnTo>
                      <a:pt x="10" y="74"/>
                    </a:lnTo>
                    <a:lnTo>
                      <a:pt x="16" y="71"/>
                    </a:lnTo>
                    <a:lnTo>
                      <a:pt x="23" y="68"/>
                    </a:lnTo>
                    <a:lnTo>
                      <a:pt x="31" y="67"/>
                    </a:lnTo>
                    <a:lnTo>
                      <a:pt x="38" y="65"/>
                    </a:lnTo>
                    <a:lnTo>
                      <a:pt x="45" y="62"/>
                    </a:lnTo>
                    <a:lnTo>
                      <a:pt x="52" y="59"/>
                    </a:lnTo>
                    <a:lnTo>
                      <a:pt x="76" y="55"/>
                    </a:lnTo>
                    <a:lnTo>
                      <a:pt x="101" y="52"/>
                    </a:lnTo>
                    <a:lnTo>
                      <a:pt x="127" y="48"/>
                    </a:lnTo>
                    <a:lnTo>
                      <a:pt x="152" y="45"/>
                    </a:lnTo>
                    <a:lnTo>
                      <a:pt x="177" y="42"/>
                    </a:lnTo>
                    <a:lnTo>
                      <a:pt x="203" y="38"/>
                    </a:lnTo>
                    <a:lnTo>
                      <a:pt x="228" y="36"/>
                    </a:lnTo>
                    <a:lnTo>
                      <a:pt x="253" y="32"/>
                    </a:lnTo>
                    <a:lnTo>
                      <a:pt x="279" y="29"/>
                    </a:lnTo>
                    <a:lnTo>
                      <a:pt x="304" y="25"/>
                    </a:lnTo>
                    <a:lnTo>
                      <a:pt x="329" y="22"/>
                    </a:lnTo>
                    <a:lnTo>
                      <a:pt x="356" y="17"/>
                    </a:lnTo>
                    <a:lnTo>
                      <a:pt x="381" y="14"/>
                    </a:lnTo>
                    <a:lnTo>
                      <a:pt x="407" y="10"/>
                    </a:lnTo>
                    <a:lnTo>
                      <a:pt x="432" y="7"/>
                    </a:lnTo>
                    <a:lnTo>
                      <a:pt x="457" y="2"/>
                    </a:lnTo>
                    <a:lnTo>
                      <a:pt x="511" y="0"/>
                    </a:lnTo>
                    <a:lnTo>
                      <a:pt x="516" y="2"/>
                    </a:lnTo>
                    <a:lnTo>
                      <a:pt x="520" y="8"/>
                    </a:lnTo>
                    <a:lnTo>
                      <a:pt x="521" y="15"/>
                    </a:lnTo>
                    <a:lnTo>
                      <a:pt x="51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" name="Freeform 30"/>
              <p:cNvSpPr>
                <a:spLocks/>
              </p:cNvSpPr>
              <p:nvPr/>
            </p:nvSpPr>
            <p:spPr bwMode="auto">
              <a:xfrm>
                <a:off x="3806" y="3418"/>
                <a:ext cx="13" cy="20"/>
              </a:xfrm>
              <a:custGeom>
                <a:avLst/>
                <a:gdLst>
                  <a:gd name="T0" fmla="*/ 4 w 25"/>
                  <a:gd name="T1" fmla="*/ 40 h 40"/>
                  <a:gd name="T2" fmla="*/ 1 w 25"/>
                  <a:gd name="T3" fmla="*/ 34 h 40"/>
                  <a:gd name="T4" fmla="*/ 0 w 25"/>
                  <a:gd name="T5" fmla="*/ 24 h 40"/>
                  <a:gd name="T6" fmla="*/ 1 w 25"/>
                  <a:gd name="T7" fmla="*/ 17 h 40"/>
                  <a:gd name="T8" fmla="*/ 9 w 25"/>
                  <a:gd name="T9" fmla="*/ 12 h 40"/>
                  <a:gd name="T10" fmla="*/ 25 w 25"/>
                  <a:gd name="T11" fmla="*/ 0 h 40"/>
                  <a:gd name="T12" fmla="*/ 21 w 25"/>
                  <a:gd name="T13" fmla="*/ 10 h 40"/>
                  <a:gd name="T14" fmla="*/ 16 w 25"/>
                  <a:gd name="T15" fmla="*/ 21 h 40"/>
                  <a:gd name="T16" fmla="*/ 11 w 25"/>
                  <a:gd name="T17" fmla="*/ 31 h 40"/>
                  <a:gd name="T18" fmla="*/ 4 w 25"/>
                  <a:gd name="T1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40">
                    <a:moveTo>
                      <a:pt x="4" y="40"/>
                    </a:moveTo>
                    <a:lnTo>
                      <a:pt x="1" y="34"/>
                    </a:lnTo>
                    <a:lnTo>
                      <a:pt x="0" y="24"/>
                    </a:lnTo>
                    <a:lnTo>
                      <a:pt x="1" y="17"/>
                    </a:lnTo>
                    <a:lnTo>
                      <a:pt x="9" y="12"/>
                    </a:lnTo>
                    <a:lnTo>
                      <a:pt x="25" y="0"/>
                    </a:lnTo>
                    <a:lnTo>
                      <a:pt x="21" y="10"/>
                    </a:lnTo>
                    <a:lnTo>
                      <a:pt x="16" y="21"/>
                    </a:lnTo>
                    <a:lnTo>
                      <a:pt x="11" y="31"/>
                    </a:lnTo>
                    <a:lnTo>
                      <a:pt x="4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9" name="Freeform 31"/>
              <p:cNvSpPr>
                <a:spLocks/>
              </p:cNvSpPr>
              <p:nvPr/>
            </p:nvSpPr>
            <p:spPr bwMode="auto">
              <a:xfrm>
                <a:off x="3312" y="2491"/>
                <a:ext cx="504" cy="142"/>
              </a:xfrm>
              <a:custGeom>
                <a:avLst/>
                <a:gdLst>
                  <a:gd name="T0" fmla="*/ 974 w 1009"/>
                  <a:gd name="T1" fmla="*/ 59 h 286"/>
                  <a:gd name="T2" fmla="*/ 937 w 1009"/>
                  <a:gd name="T3" fmla="*/ 68 h 286"/>
                  <a:gd name="T4" fmla="*/ 901 w 1009"/>
                  <a:gd name="T5" fmla="*/ 75 h 286"/>
                  <a:gd name="T6" fmla="*/ 863 w 1009"/>
                  <a:gd name="T7" fmla="*/ 81 h 286"/>
                  <a:gd name="T8" fmla="*/ 825 w 1009"/>
                  <a:gd name="T9" fmla="*/ 86 h 286"/>
                  <a:gd name="T10" fmla="*/ 787 w 1009"/>
                  <a:gd name="T11" fmla="*/ 91 h 286"/>
                  <a:gd name="T12" fmla="*/ 749 w 1009"/>
                  <a:gd name="T13" fmla="*/ 97 h 286"/>
                  <a:gd name="T14" fmla="*/ 712 w 1009"/>
                  <a:gd name="T15" fmla="*/ 104 h 286"/>
                  <a:gd name="T16" fmla="*/ 652 w 1009"/>
                  <a:gd name="T17" fmla="*/ 115 h 286"/>
                  <a:gd name="T18" fmla="*/ 570 w 1009"/>
                  <a:gd name="T19" fmla="*/ 133 h 286"/>
                  <a:gd name="T20" fmla="*/ 488 w 1009"/>
                  <a:gd name="T21" fmla="*/ 154 h 286"/>
                  <a:gd name="T22" fmla="*/ 408 w 1009"/>
                  <a:gd name="T23" fmla="*/ 179 h 286"/>
                  <a:gd name="T24" fmla="*/ 327 w 1009"/>
                  <a:gd name="T25" fmla="*/ 204 h 286"/>
                  <a:gd name="T26" fmla="*/ 246 w 1009"/>
                  <a:gd name="T27" fmla="*/ 228 h 286"/>
                  <a:gd name="T28" fmla="*/ 164 w 1009"/>
                  <a:gd name="T29" fmla="*/ 250 h 286"/>
                  <a:gd name="T30" fmla="*/ 80 w 1009"/>
                  <a:gd name="T31" fmla="*/ 267 h 286"/>
                  <a:gd name="T32" fmla="*/ 33 w 1009"/>
                  <a:gd name="T33" fmla="*/ 274 h 286"/>
                  <a:gd name="T34" fmla="*/ 24 w 1009"/>
                  <a:gd name="T35" fmla="*/ 280 h 286"/>
                  <a:gd name="T36" fmla="*/ 15 w 1009"/>
                  <a:gd name="T37" fmla="*/ 286 h 286"/>
                  <a:gd name="T38" fmla="*/ 5 w 1009"/>
                  <a:gd name="T39" fmla="*/ 283 h 286"/>
                  <a:gd name="T40" fmla="*/ 0 w 1009"/>
                  <a:gd name="T41" fmla="*/ 267 h 286"/>
                  <a:gd name="T42" fmla="*/ 10 w 1009"/>
                  <a:gd name="T43" fmla="*/ 251 h 286"/>
                  <a:gd name="T44" fmla="*/ 45 w 1009"/>
                  <a:gd name="T45" fmla="*/ 234 h 286"/>
                  <a:gd name="T46" fmla="*/ 105 w 1009"/>
                  <a:gd name="T47" fmla="*/ 214 h 286"/>
                  <a:gd name="T48" fmla="*/ 164 w 1009"/>
                  <a:gd name="T49" fmla="*/ 195 h 286"/>
                  <a:gd name="T50" fmla="*/ 224 w 1009"/>
                  <a:gd name="T51" fmla="*/ 176 h 286"/>
                  <a:gd name="T52" fmla="*/ 284 w 1009"/>
                  <a:gd name="T53" fmla="*/ 158 h 286"/>
                  <a:gd name="T54" fmla="*/ 344 w 1009"/>
                  <a:gd name="T55" fmla="*/ 139 h 286"/>
                  <a:gd name="T56" fmla="*/ 405 w 1009"/>
                  <a:gd name="T57" fmla="*/ 122 h 286"/>
                  <a:gd name="T58" fmla="*/ 465 w 1009"/>
                  <a:gd name="T59" fmla="*/ 105 h 286"/>
                  <a:gd name="T60" fmla="*/ 526 w 1009"/>
                  <a:gd name="T61" fmla="*/ 89 h 286"/>
                  <a:gd name="T62" fmla="*/ 587 w 1009"/>
                  <a:gd name="T63" fmla="*/ 74 h 286"/>
                  <a:gd name="T64" fmla="*/ 648 w 1009"/>
                  <a:gd name="T65" fmla="*/ 59 h 286"/>
                  <a:gd name="T66" fmla="*/ 709 w 1009"/>
                  <a:gd name="T67" fmla="*/ 45 h 286"/>
                  <a:gd name="T68" fmla="*/ 770 w 1009"/>
                  <a:gd name="T69" fmla="*/ 33 h 286"/>
                  <a:gd name="T70" fmla="*/ 833 w 1009"/>
                  <a:gd name="T71" fmla="*/ 22 h 286"/>
                  <a:gd name="T72" fmla="*/ 895 w 1009"/>
                  <a:gd name="T73" fmla="*/ 12 h 286"/>
                  <a:gd name="T74" fmla="*/ 957 w 1009"/>
                  <a:gd name="T75" fmla="*/ 4 h 286"/>
                  <a:gd name="T76" fmla="*/ 994 w 1009"/>
                  <a:gd name="T77" fmla="*/ 2 h 286"/>
                  <a:gd name="T78" fmla="*/ 1005 w 1009"/>
                  <a:gd name="T79" fmla="*/ 7 h 286"/>
                  <a:gd name="T80" fmla="*/ 1008 w 1009"/>
                  <a:gd name="T81" fmla="*/ 24 h 286"/>
                  <a:gd name="T82" fmla="*/ 999 w 1009"/>
                  <a:gd name="T83" fmla="*/ 44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09" h="286">
                    <a:moveTo>
                      <a:pt x="992" y="53"/>
                    </a:moveTo>
                    <a:lnTo>
                      <a:pt x="974" y="59"/>
                    </a:lnTo>
                    <a:lnTo>
                      <a:pt x="956" y="63"/>
                    </a:lnTo>
                    <a:lnTo>
                      <a:pt x="937" y="68"/>
                    </a:lnTo>
                    <a:lnTo>
                      <a:pt x="919" y="71"/>
                    </a:lnTo>
                    <a:lnTo>
                      <a:pt x="901" y="75"/>
                    </a:lnTo>
                    <a:lnTo>
                      <a:pt x="881" y="78"/>
                    </a:lnTo>
                    <a:lnTo>
                      <a:pt x="863" y="81"/>
                    </a:lnTo>
                    <a:lnTo>
                      <a:pt x="843" y="84"/>
                    </a:lnTo>
                    <a:lnTo>
                      <a:pt x="825" y="86"/>
                    </a:lnTo>
                    <a:lnTo>
                      <a:pt x="805" y="89"/>
                    </a:lnTo>
                    <a:lnTo>
                      <a:pt x="787" y="91"/>
                    </a:lnTo>
                    <a:lnTo>
                      <a:pt x="767" y="95"/>
                    </a:lnTo>
                    <a:lnTo>
                      <a:pt x="749" y="97"/>
                    </a:lnTo>
                    <a:lnTo>
                      <a:pt x="730" y="100"/>
                    </a:lnTo>
                    <a:lnTo>
                      <a:pt x="712" y="104"/>
                    </a:lnTo>
                    <a:lnTo>
                      <a:pt x="693" y="108"/>
                    </a:lnTo>
                    <a:lnTo>
                      <a:pt x="652" y="115"/>
                    </a:lnTo>
                    <a:lnTo>
                      <a:pt x="610" y="123"/>
                    </a:lnTo>
                    <a:lnTo>
                      <a:pt x="570" y="133"/>
                    </a:lnTo>
                    <a:lnTo>
                      <a:pt x="528" y="143"/>
                    </a:lnTo>
                    <a:lnTo>
                      <a:pt x="488" y="154"/>
                    </a:lnTo>
                    <a:lnTo>
                      <a:pt x="448" y="166"/>
                    </a:lnTo>
                    <a:lnTo>
                      <a:pt x="408" y="179"/>
                    </a:lnTo>
                    <a:lnTo>
                      <a:pt x="367" y="191"/>
                    </a:lnTo>
                    <a:lnTo>
                      <a:pt x="327" y="204"/>
                    </a:lnTo>
                    <a:lnTo>
                      <a:pt x="287" y="217"/>
                    </a:lnTo>
                    <a:lnTo>
                      <a:pt x="246" y="228"/>
                    </a:lnTo>
                    <a:lnTo>
                      <a:pt x="206" y="240"/>
                    </a:lnTo>
                    <a:lnTo>
                      <a:pt x="164" y="250"/>
                    </a:lnTo>
                    <a:lnTo>
                      <a:pt x="123" y="259"/>
                    </a:lnTo>
                    <a:lnTo>
                      <a:pt x="80" y="267"/>
                    </a:lnTo>
                    <a:lnTo>
                      <a:pt x="38" y="273"/>
                    </a:lnTo>
                    <a:lnTo>
                      <a:pt x="33" y="274"/>
                    </a:lnTo>
                    <a:lnTo>
                      <a:pt x="29" y="278"/>
                    </a:lnTo>
                    <a:lnTo>
                      <a:pt x="24" y="280"/>
                    </a:lnTo>
                    <a:lnTo>
                      <a:pt x="19" y="283"/>
                    </a:lnTo>
                    <a:lnTo>
                      <a:pt x="15" y="286"/>
                    </a:lnTo>
                    <a:lnTo>
                      <a:pt x="10" y="286"/>
                    </a:lnTo>
                    <a:lnTo>
                      <a:pt x="5" y="283"/>
                    </a:lnTo>
                    <a:lnTo>
                      <a:pt x="1" y="279"/>
                    </a:lnTo>
                    <a:lnTo>
                      <a:pt x="0" y="267"/>
                    </a:lnTo>
                    <a:lnTo>
                      <a:pt x="4" y="259"/>
                    </a:lnTo>
                    <a:lnTo>
                      <a:pt x="10" y="251"/>
                    </a:lnTo>
                    <a:lnTo>
                      <a:pt x="15" y="243"/>
                    </a:lnTo>
                    <a:lnTo>
                      <a:pt x="45" y="234"/>
                    </a:lnTo>
                    <a:lnTo>
                      <a:pt x="75" y="223"/>
                    </a:lnTo>
                    <a:lnTo>
                      <a:pt x="105" y="214"/>
                    </a:lnTo>
                    <a:lnTo>
                      <a:pt x="134" y="205"/>
                    </a:lnTo>
                    <a:lnTo>
                      <a:pt x="164" y="195"/>
                    </a:lnTo>
                    <a:lnTo>
                      <a:pt x="194" y="185"/>
                    </a:lnTo>
                    <a:lnTo>
                      <a:pt x="224" y="176"/>
                    </a:lnTo>
                    <a:lnTo>
                      <a:pt x="254" y="167"/>
                    </a:lnTo>
                    <a:lnTo>
                      <a:pt x="284" y="158"/>
                    </a:lnTo>
                    <a:lnTo>
                      <a:pt x="314" y="149"/>
                    </a:lnTo>
                    <a:lnTo>
                      <a:pt x="344" y="139"/>
                    </a:lnTo>
                    <a:lnTo>
                      <a:pt x="375" y="131"/>
                    </a:lnTo>
                    <a:lnTo>
                      <a:pt x="405" y="122"/>
                    </a:lnTo>
                    <a:lnTo>
                      <a:pt x="435" y="114"/>
                    </a:lnTo>
                    <a:lnTo>
                      <a:pt x="465" y="105"/>
                    </a:lnTo>
                    <a:lnTo>
                      <a:pt x="496" y="97"/>
                    </a:lnTo>
                    <a:lnTo>
                      <a:pt x="526" y="89"/>
                    </a:lnTo>
                    <a:lnTo>
                      <a:pt x="556" y="81"/>
                    </a:lnTo>
                    <a:lnTo>
                      <a:pt x="587" y="74"/>
                    </a:lnTo>
                    <a:lnTo>
                      <a:pt x="617" y="66"/>
                    </a:lnTo>
                    <a:lnTo>
                      <a:pt x="648" y="59"/>
                    </a:lnTo>
                    <a:lnTo>
                      <a:pt x="678" y="52"/>
                    </a:lnTo>
                    <a:lnTo>
                      <a:pt x="709" y="45"/>
                    </a:lnTo>
                    <a:lnTo>
                      <a:pt x="740" y="39"/>
                    </a:lnTo>
                    <a:lnTo>
                      <a:pt x="770" y="33"/>
                    </a:lnTo>
                    <a:lnTo>
                      <a:pt x="802" y="28"/>
                    </a:lnTo>
                    <a:lnTo>
                      <a:pt x="833" y="22"/>
                    </a:lnTo>
                    <a:lnTo>
                      <a:pt x="864" y="17"/>
                    </a:lnTo>
                    <a:lnTo>
                      <a:pt x="895" y="12"/>
                    </a:lnTo>
                    <a:lnTo>
                      <a:pt x="926" y="8"/>
                    </a:lnTo>
                    <a:lnTo>
                      <a:pt x="957" y="4"/>
                    </a:lnTo>
                    <a:lnTo>
                      <a:pt x="988" y="0"/>
                    </a:lnTo>
                    <a:lnTo>
                      <a:pt x="994" y="2"/>
                    </a:lnTo>
                    <a:lnTo>
                      <a:pt x="1001" y="5"/>
                    </a:lnTo>
                    <a:lnTo>
                      <a:pt x="1005" y="7"/>
                    </a:lnTo>
                    <a:lnTo>
                      <a:pt x="1009" y="13"/>
                    </a:lnTo>
                    <a:lnTo>
                      <a:pt x="1008" y="24"/>
                    </a:lnTo>
                    <a:lnTo>
                      <a:pt x="1004" y="35"/>
                    </a:lnTo>
                    <a:lnTo>
                      <a:pt x="999" y="44"/>
                    </a:lnTo>
                    <a:lnTo>
                      <a:pt x="992" y="53"/>
                    </a:lnTo>
                    <a:close/>
                  </a:path>
                </a:pathLst>
              </a:custGeom>
              <a:solidFill>
                <a:srgbClr val="7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" name="Freeform 32"/>
              <p:cNvSpPr>
                <a:spLocks/>
              </p:cNvSpPr>
              <p:nvPr/>
            </p:nvSpPr>
            <p:spPr bwMode="auto">
              <a:xfrm>
                <a:off x="3585" y="2603"/>
                <a:ext cx="227" cy="75"/>
              </a:xfrm>
              <a:custGeom>
                <a:avLst/>
                <a:gdLst>
                  <a:gd name="T0" fmla="*/ 428 w 453"/>
                  <a:gd name="T1" fmla="*/ 93 h 148"/>
                  <a:gd name="T2" fmla="*/ 417 w 453"/>
                  <a:gd name="T3" fmla="*/ 94 h 148"/>
                  <a:gd name="T4" fmla="*/ 405 w 453"/>
                  <a:gd name="T5" fmla="*/ 94 h 148"/>
                  <a:gd name="T6" fmla="*/ 394 w 453"/>
                  <a:gd name="T7" fmla="*/ 93 h 148"/>
                  <a:gd name="T8" fmla="*/ 272 w 453"/>
                  <a:gd name="T9" fmla="*/ 103 h 148"/>
                  <a:gd name="T10" fmla="*/ 272 w 453"/>
                  <a:gd name="T11" fmla="*/ 90 h 148"/>
                  <a:gd name="T12" fmla="*/ 264 w 453"/>
                  <a:gd name="T13" fmla="*/ 76 h 148"/>
                  <a:gd name="T14" fmla="*/ 252 w 453"/>
                  <a:gd name="T15" fmla="*/ 76 h 148"/>
                  <a:gd name="T16" fmla="*/ 248 w 453"/>
                  <a:gd name="T17" fmla="*/ 85 h 148"/>
                  <a:gd name="T18" fmla="*/ 256 w 453"/>
                  <a:gd name="T19" fmla="*/ 107 h 148"/>
                  <a:gd name="T20" fmla="*/ 238 w 453"/>
                  <a:gd name="T21" fmla="*/ 110 h 148"/>
                  <a:gd name="T22" fmla="*/ 223 w 453"/>
                  <a:gd name="T23" fmla="*/ 109 h 148"/>
                  <a:gd name="T24" fmla="*/ 214 w 453"/>
                  <a:gd name="T25" fmla="*/ 99 h 148"/>
                  <a:gd name="T26" fmla="*/ 210 w 453"/>
                  <a:gd name="T27" fmla="*/ 86 h 148"/>
                  <a:gd name="T28" fmla="*/ 203 w 453"/>
                  <a:gd name="T29" fmla="*/ 83 h 148"/>
                  <a:gd name="T30" fmla="*/ 195 w 453"/>
                  <a:gd name="T31" fmla="*/ 90 h 148"/>
                  <a:gd name="T32" fmla="*/ 197 w 453"/>
                  <a:gd name="T33" fmla="*/ 103 h 148"/>
                  <a:gd name="T34" fmla="*/ 204 w 453"/>
                  <a:gd name="T35" fmla="*/ 114 h 148"/>
                  <a:gd name="T36" fmla="*/ 196 w 453"/>
                  <a:gd name="T37" fmla="*/ 117 h 148"/>
                  <a:gd name="T38" fmla="*/ 187 w 453"/>
                  <a:gd name="T39" fmla="*/ 121 h 148"/>
                  <a:gd name="T40" fmla="*/ 176 w 453"/>
                  <a:gd name="T41" fmla="*/ 122 h 148"/>
                  <a:gd name="T42" fmla="*/ 168 w 453"/>
                  <a:gd name="T43" fmla="*/ 121 h 148"/>
                  <a:gd name="T44" fmla="*/ 165 w 453"/>
                  <a:gd name="T45" fmla="*/ 103 h 148"/>
                  <a:gd name="T46" fmla="*/ 151 w 453"/>
                  <a:gd name="T47" fmla="*/ 87 h 148"/>
                  <a:gd name="T48" fmla="*/ 143 w 453"/>
                  <a:gd name="T49" fmla="*/ 98 h 148"/>
                  <a:gd name="T50" fmla="*/ 144 w 453"/>
                  <a:gd name="T51" fmla="*/ 113 h 148"/>
                  <a:gd name="T52" fmla="*/ 54 w 453"/>
                  <a:gd name="T53" fmla="*/ 139 h 148"/>
                  <a:gd name="T54" fmla="*/ 56 w 453"/>
                  <a:gd name="T55" fmla="*/ 125 h 148"/>
                  <a:gd name="T56" fmla="*/ 54 w 453"/>
                  <a:gd name="T57" fmla="*/ 109 h 148"/>
                  <a:gd name="T58" fmla="*/ 47 w 453"/>
                  <a:gd name="T59" fmla="*/ 106 h 148"/>
                  <a:gd name="T60" fmla="*/ 40 w 453"/>
                  <a:gd name="T61" fmla="*/ 106 h 148"/>
                  <a:gd name="T62" fmla="*/ 36 w 453"/>
                  <a:gd name="T63" fmla="*/ 121 h 148"/>
                  <a:gd name="T64" fmla="*/ 40 w 453"/>
                  <a:gd name="T65" fmla="*/ 137 h 148"/>
                  <a:gd name="T66" fmla="*/ 45 w 453"/>
                  <a:gd name="T67" fmla="*/ 138 h 148"/>
                  <a:gd name="T68" fmla="*/ 45 w 453"/>
                  <a:gd name="T69" fmla="*/ 140 h 148"/>
                  <a:gd name="T70" fmla="*/ 41 w 453"/>
                  <a:gd name="T71" fmla="*/ 143 h 148"/>
                  <a:gd name="T72" fmla="*/ 31 w 453"/>
                  <a:gd name="T73" fmla="*/ 145 h 148"/>
                  <a:gd name="T74" fmla="*/ 22 w 453"/>
                  <a:gd name="T75" fmla="*/ 147 h 148"/>
                  <a:gd name="T76" fmla="*/ 11 w 453"/>
                  <a:gd name="T77" fmla="*/ 148 h 148"/>
                  <a:gd name="T78" fmla="*/ 2 w 453"/>
                  <a:gd name="T79" fmla="*/ 131 h 148"/>
                  <a:gd name="T80" fmla="*/ 2 w 453"/>
                  <a:gd name="T81" fmla="*/ 94 h 148"/>
                  <a:gd name="T82" fmla="*/ 8 w 453"/>
                  <a:gd name="T83" fmla="*/ 71 h 148"/>
                  <a:gd name="T84" fmla="*/ 6 w 453"/>
                  <a:gd name="T85" fmla="*/ 59 h 148"/>
                  <a:gd name="T86" fmla="*/ 39 w 453"/>
                  <a:gd name="T87" fmla="*/ 48 h 148"/>
                  <a:gd name="T88" fmla="*/ 90 w 453"/>
                  <a:gd name="T89" fmla="*/ 41 h 148"/>
                  <a:gd name="T90" fmla="*/ 139 w 453"/>
                  <a:gd name="T91" fmla="*/ 34 h 148"/>
                  <a:gd name="T92" fmla="*/ 189 w 453"/>
                  <a:gd name="T93" fmla="*/ 29 h 148"/>
                  <a:gd name="T94" fmla="*/ 240 w 453"/>
                  <a:gd name="T95" fmla="*/ 23 h 148"/>
                  <a:gd name="T96" fmla="*/ 289 w 453"/>
                  <a:gd name="T97" fmla="*/ 17 h 148"/>
                  <a:gd name="T98" fmla="*/ 340 w 453"/>
                  <a:gd name="T99" fmla="*/ 11 h 148"/>
                  <a:gd name="T100" fmla="*/ 392 w 453"/>
                  <a:gd name="T101" fmla="*/ 3 h 148"/>
                  <a:gd name="T102" fmla="*/ 423 w 453"/>
                  <a:gd name="T103" fmla="*/ 2 h 148"/>
                  <a:gd name="T104" fmla="*/ 432 w 453"/>
                  <a:gd name="T105" fmla="*/ 1 h 148"/>
                  <a:gd name="T106" fmla="*/ 441 w 453"/>
                  <a:gd name="T107" fmla="*/ 0 h 148"/>
                  <a:gd name="T108" fmla="*/ 449 w 453"/>
                  <a:gd name="T109" fmla="*/ 1 h 148"/>
                  <a:gd name="T110" fmla="*/ 450 w 453"/>
                  <a:gd name="T111" fmla="*/ 25 h 148"/>
                  <a:gd name="T112" fmla="*/ 447 w 453"/>
                  <a:gd name="T113" fmla="*/ 7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53" h="148">
                    <a:moveTo>
                      <a:pt x="434" y="92"/>
                    </a:moveTo>
                    <a:lnTo>
                      <a:pt x="428" y="93"/>
                    </a:lnTo>
                    <a:lnTo>
                      <a:pt x="423" y="94"/>
                    </a:lnTo>
                    <a:lnTo>
                      <a:pt x="417" y="94"/>
                    </a:lnTo>
                    <a:lnTo>
                      <a:pt x="411" y="94"/>
                    </a:lnTo>
                    <a:lnTo>
                      <a:pt x="405" y="94"/>
                    </a:lnTo>
                    <a:lnTo>
                      <a:pt x="400" y="93"/>
                    </a:lnTo>
                    <a:lnTo>
                      <a:pt x="394" y="93"/>
                    </a:lnTo>
                    <a:lnTo>
                      <a:pt x="388" y="92"/>
                    </a:lnTo>
                    <a:lnTo>
                      <a:pt x="272" y="103"/>
                    </a:lnTo>
                    <a:lnTo>
                      <a:pt x="274" y="95"/>
                    </a:lnTo>
                    <a:lnTo>
                      <a:pt x="272" y="90"/>
                    </a:lnTo>
                    <a:lnTo>
                      <a:pt x="266" y="83"/>
                    </a:lnTo>
                    <a:lnTo>
                      <a:pt x="264" y="76"/>
                    </a:lnTo>
                    <a:lnTo>
                      <a:pt x="258" y="73"/>
                    </a:lnTo>
                    <a:lnTo>
                      <a:pt x="252" y="76"/>
                    </a:lnTo>
                    <a:lnTo>
                      <a:pt x="249" y="80"/>
                    </a:lnTo>
                    <a:lnTo>
                      <a:pt x="248" y="85"/>
                    </a:lnTo>
                    <a:lnTo>
                      <a:pt x="264" y="106"/>
                    </a:lnTo>
                    <a:lnTo>
                      <a:pt x="256" y="107"/>
                    </a:lnTo>
                    <a:lnTo>
                      <a:pt x="248" y="109"/>
                    </a:lnTo>
                    <a:lnTo>
                      <a:pt x="238" y="110"/>
                    </a:lnTo>
                    <a:lnTo>
                      <a:pt x="230" y="110"/>
                    </a:lnTo>
                    <a:lnTo>
                      <a:pt x="223" y="109"/>
                    </a:lnTo>
                    <a:lnTo>
                      <a:pt x="218" y="106"/>
                    </a:lnTo>
                    <a:lnTo>
                      <a:pt x="214" y="99"/>
                    </a:lnTo>
                    <a:lnTo>
                      <a:pt x="214" y="87"/>
                    </a:lnTo>
                    <a:lnTo>
                      <a:pt x="210" y="86"/>
                    </a:lnTo>
                    <a:lnTo>
                      <a:pt x="206" y="84"/>
                    </a:lnTo>
                    <a:lnTo>
                      <a:pt x="203" y="83"/>
                    </a:lnTo>
                    <a:lnTo>
                      <a:pt x="200" y="85"/>
                    </a:lnTo>
                    <a:lnTo>
                      <a:pt x="195" y="90"/>
                    </a:lnTo>
                    <a:lnTo>
                      <a:pt x="195" y="97"/>
                    </a:lnTo>
                    <a:lnTo>
                      <a:pt x="197" y="103"/>
                    </a:lnTo>
                    <a:lnTo>
                      <a:pt x="198" y="108"/>
                    </a:lnTo>
                    <a:lnTo>
                      <a:pt x="204" y="114"/>
                    </a:lnTo>
                    <a:lnTo>
                      <a:pt x="199" y="116"/>
                    </a:lnTo>
                    <a:lnTo>
                      <a:pt x="196" y="117"/>
                    </a:lnTo>
                    <a:lnTo>
                      <a:pt x="191" y="120"/>
                    </a:lnTo>
                    <a:lnTo>
                      <a:pt x="187" y="121"/>
                    </a:lnTo>
                    <a:lnTo>
                      <a:pt x="181" y="121"/>
                    </a:lnTo>
                    <a:lnTo>
                      <a:pt x="176" y="122"/>
                    </a:lnTo>
                    <a:lnTo>
                      <a:pt x="173" y="122"/>
                    </a:lnTo>
                    <a:lnTo>
                      <a:pt x="168" y="121"/>
                    </a:lnTo>
                    <a:lnTo>
                      <a:pt x="165" y="113"/>
                    </a:lnTo>
                    <a:lnTo>
                      <a:pt x="165" y="103"/>
                    </a:lnTo>
                    <a:lnTo>
                      <a:pt x="164" y="93"/>
                    </a:lnTo>
                    <a:lnTo>
                      <a:pt x="151" y="87"/>
                    </a:lnTo>
                    <a:lnTo>
                      <a:pt x="145" y="92"/>
                    </a:lnTo>
                    <a:lnTo>
                      <a:pt x="143" y="98"/>
                    </a:lnTo>
                    <a:lnTo>
                      <a:pt x="142" y="106"/>
                    </a:lnTo>
                    <a:lnTo>
                      <a:pt x="144" y="113"/>
                    </a:lnTo>
                    <a:lnTo>
                      <a:pt x="155" y="124"/>
                    </a:lnTo>
                    <a:lnTo>
                      <a:pt x="54" y="139"/>
                    </a:lnTo>
                    <a:lnTo>
                      <a:pt x="56" y="132"/>
                    </a:lnTo>
                    <a:lnTo>
                      <a:pt x="56" y="125"/>
                    </a:lnTo>
                    <a:lnTo>
                      <a:pt x="55" y="117"/>
                    </a:lnTo>
                    <a:lnTo>
                      <a:pt x="54" y="109"/>
                    </a:lnTo>
                    <a:lnTo>
                      <a:pt x="51" y="108"/>
                    </a:lnTo>
                    <a:lnTo>
                      <a:pt x="47" y="106"/>
                    </a:lnTo>
                    <a:lnTo>
                      <a:pt x="44" y="105"/>
                    </a:lnTo>
                    <a:lnTo>
                      <a:pt x="40" y="106"/>
                    </a:lnTo>
                    <a:lnTo>
                      <a:pt x="34" y="113"/>
                    </a:lnTo>
                    <a:lnTo>
                      <a:pt x="36" y="121"/>
                    </a:lnTo>
                    <a:lnTo>
                      <a:pt x="39" y="130"/>
                    </a:lnTo>
                    <a:lnTo>
                      <a:pt x="40" y="137"/>
                    </a:lnTo>
                    <a:lnTo>
                      <a:pt x="45" y="137"/>
                    </a:lnTo>
                    <a:lnTo>
                      <a:pt x="45" y="138"/>
                    </a:lnTo>
                    <a:lnTo>
                      <a:pt x="45" y="139"/>
                    </a:lnTo>
                    <a:lnTo>
                      <a:pt x="45" y="140"/>
                    </a:lnTo>
                    <a:lnTo>
                      <a:pt x="46" y="141"/>
                    </a:lnTo>
                    <a:lnTo>
                      <a:pt x="41" y="143"/>
                    </a:lnTo>
                    <a:lnTo>
                      <a:pt x="36" y="143"/>
                    </a:lnTo>
                    <a:lnTo>
                      <a:pt x="31" y="145"/>
                    </a:lnTo>
                    <a:lnTo>
                      <a:pt x="26" y="146"/>
                    </a:lnTo>
                    <a:lnTo>
                      <a:pt x="22" y="147"/>
                    </a:lnTo>
                    <a:lnTo>
                      <a:pt x="16" y="148"/>
                    </a:lnTo>
                    <a:lnTo>
                      <a:pt x="11" y="148"/>
                    </a:lnTo>
                    <a:lnTo>
                      <a:pt x="6" y="148"/>
                    </a:lnTo>
                    <a:lnTo>
                      <a:pt x="2" y="131"/>
                    </a:lnTo>
                    <a:lnTo>
                      <a:pt x="0" y="113"/>
                    </a:lnTo>
                    <a:lnTo>
                      <a:pt x="2" y="94"/>
                    </a:lnTo>
                    <a:lnTo>
                      <a:pt x="10" y="78"/>
                    </a:lnTo>
                    <a:lnTo>
                      <a:pt x="8" y="71"/>
                    </a:lnTo>
                    <a:lnTo>
                      <a:pt x="6" y="64"/>
                    </a:lnTo>
                    <a:lnTo>
                      <a:pt x="6" y="59"/>
                    </a:lnTo>
                    <a:lnTo>
                      <a:pt x="14" y="53"/>
                    </a:lnTo>
                    <a:lnTo>
                      <a:pt x="39" y="48"/>
                    </a:lnTo>
                    <a:lnTo>
                      <a:pt x="64" y="45"/>
                    </a:lnTo>
                    <a:lnTo>
                      <a:pt x="90" y="41"/>
                    </a:lnTo>
                    <a:lnTo>
                      <a:pt x="115" y="38"/>
                    </a:lnTo>
                    <a:lnTo>
                      <a:pt x="139" y="34"/>
                    </a:lnTo>
                    <a:lnTo>
                      <a:pt x="165" y="31"/>
                    </a:lnTo>
                    <a:lnTo>
                      <a:pt x="189" y="29"/>
                    </a:lnTo>
                    <a:lnTo>
                      <a:pt x="214" y="25"/>
                    </a:lnTo>
                    <a:lnTo>
                      <a:pt x="240" y="23"/>
                    </a:lnTo>
                    <a:lnTo>
                      <a:pt x="264" y="19"/>
                    </a:lnTo>
                    <a:lnTo>
                      <a:pt x="289" y="17"/>
                    </a:lnTo>
                    <a:lnTo>
                      <a:pt x="314" y="14"/>
                    </a:lnTo>
                    <a:lnTo>
                      <a:pt x="340" y="11"/>
                    </a:lnTo>
                    <a:lnTo>
                      <a:pt x="365" y="8"/>
                    </a:lnTo>
                    <a:lnTo>
                      <a:pt x="392" y="3"/>
                    </a:lnTo>
                    <a:lnTo>
                      <a:pt x="418" y="0"/>
                    </a:lnTo>
                    <a:lnTo>
                      <a:pt x="423" y="2"/>
                    </a:lnTo>
                    <a:lnTo>
                      <a:pt x="427" y="2"/>
                    </a:lnTo>
                    <a:lnTo>
                      <a:pt x="432" y="1"/>
                    </a:lnTo>
                    <a:lnTo>
                      <a:pt x="437" y="0"/>
                    </a:lnTo>
                    <a:lnTo>
                      <a:pt x="441" y="0"/>
                    </a:lnTo>
                    <a:lnTo>
                      <a:pt x="445" y="0"/>
                    </a:lnTo>
                    <a:lnTo>
                      <a:pt x="449" y="1"/>
                    </a:lnTo>
                    <a:lnTo>
                      <a:pt x="453" y="4"/>
                    </a:lnTo>
                    <a:lnTo>
                      <a:pt x="450" y="25"/>
                    </a:lnTo>
                    <a:lnTo>
                      <a:pt x="450" y="50"/>
                    </a:lnTo>
                    <a:lnTo>
                      <a:pt x="447" y="75"/>
                    </a:lnTo>
                    <a:lnTo>
                      <a:pt x="434" y="92"/>
                    </a:lnTo>
                    <a:close/>
                  </a:path>
                </a:pathLst>
              </a:custGeom>
              <a:solidFill>
                <a:srgbClr val="B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1" name="Freeform 33"/>
              <p:cNvSpPr>
                <a:spLocks/>
              </p:cNvSpPr>
              <p:nvPr/>
            </p:nvSpPr>
            <p:spPr bwMode="auto">
              <a:xfrm>
                <a:off x="3775" y="2793"/>
                <a:ext cx="37" cy="37"/>
              </a:xfrm>
              <a:custGeom>
                <a:avLst/>
                <a:gdLst>
                  <a:gd name="T0" fmla="*/ 66 w 74"/>
                  <a:gd name="T1" fmla="*/ 64 h 72"/>
                  <a:gd name="T2" fmla="*/ 61 w 74"/>
                  <a:gd name="T3" fmla="*/ 69 h 72"/>
                  <a:gd name="T4" fmla="*/ 55 w 74"/>
                  <a:gd name="T5" fmla="*/ 71 h 72"/>
                  <a:gd name="T6" fmla="*/ 48 w 74"/>
                  <a:gd name="T7" fmla="*/ 72 h 72"/>
                  <a:gd name="T8" fmla="*/ 41 w 74"/>
                  <a:gd name="T9" fmla="*/ 72 h 72"/>
                  <a:gd name="T10" fmla="*/ 34 w 74"/>
                  <a:gd name="T11" fmla="*/ 71 h 72"/>
                  <a:gd name="T12" fmla="*/ 28 w 74"/>
                  <a:gd name="T13" fmla="*/ 70 h 72"/>
                  <a:gd name="T14" fmla="*/ 21 w 74"/>
                  <a:gd name="T15" fmla="*/ 68 h 72"/>
                  <a:gd name="T16" fmla="*/ 15 w 74"/>
                  <a:gd name="T17" fmla="*/ 67 h 72"/>
                  <a:gd name="T18" fmla="*/ 7 w 74"/>
                  <a:gd name="T19" fmla="*/ 60 h 72"/>
                  <a:gd name="T20" fmla="*/ 1 w 74"/>
                  <a:gd name="T21" fmla="*/ 52 h 72"/>
                  <a:gd name="T22" fmla="*/ 0 w 74"/>
                  <a:gd name="T23" fmla="*/ 41 h 72"/>
                  <a:gd name="T24" fmla="*/ 2 w 74"/>
                  <a:gd name="T25" fmla="*/ 32 h 72"/>
                  <a:gd name="T26" fmla="*/ 6 w 74"/>
                  <a:gd name="T27" fmla="*/ 26 h 72"/>
                  <a:gd name="T28" fmla="*/ 10 w 74"/>
                  <a:gd name="T29" fmla="*/ 22 h 72"/>
                  <a:gd name="T30" fmla="*/ 15 w 74"/>
                  <a:gd name="T31" fmla="*/ 16 h 72"/>
                  <a:gd name="T32" fmla="*/ 21 w 74"/>
                  <a:gd name="T33" fmla="*/ 12 h 72"/>
                  <a:gd name="T34" fmla="*/ 26 w 74"/>
                  <a:gd name="T35" fmla="*/ 8 h 72"/>
                  <a:gd name="T36" fmla="*/ 33 w 74"/>
                  <a:gd name="T37" fmla="*/ 4 h 72"/>
                  <a:gd name="T38" fmla="*/ 40 w 74"/>
                  <a:gd name="T39" fmla="*/ 2 h 72"/>
                  <a:gd name="T40" fmla="*/ 47 w 74"/>
                  <a:gd name="T41" fmla="*/ 0 h 72"/>
                  <a:gd name="T42" fmla="*/ 51 w 74"/>
                  <a:gd name="T43" fmla="*/ 10 h 72"/>
                  <a:gd name="T44" fmla="*/ 60 w 74"/>
                  <a:gd name="T45" fmla="*/ 11 h 72"/>
                  <a:gd name="T46" fmla="*/ 69 w 74"/>
                  <a:gd name="T47" fmla="*/ 11 h 72"/>
                  <a:gd name="T48" fmla="*/ 74 w 74"/>
                  <a:gd name="T49" fmla="*/ 20 h 72"/>
                  <a:gd name="T50" fmla="*/ 74 w 74"/>
                  <a:gd name="T51" fmla="*/ 32 h 72"/>
                  <a:gd name="T52" fmla="*/ 74 w 74"/>
                  <a:gd name="T53" fmla="*/ 44 h 72"/>
                  <a:gd name="T54" fmla="*/ 71 w 74"/>
                  <a:gd name="T55" fmla="*/ 55 h 72"/>
                  <a:gd name="T56" fmla="*/ 66 w 74"/>
                  <a:gd name="T57" fmla="*/ 6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4" h="72">
                    <a:moveTo>
                      <a:pt x="66" y="64"/>
                    </a:moveTo>
                    <a:lnTo>
                      <a:pt x="61" y="69"/>
                    </a:lnTo>
                    <a:lnTo>
                      <a:pt x="55" y="71"/>
                    </a:lnTo>
                    <a:lnTo>
                      <a:pt x="48" y="72"/>
                    </a:lnTo>
                    <a:lnTo>
                      <a:pt x="41" y="72"/>
                    </a:lnTo>
                    <a:lnTo>
                      <a:pt x="34" y="71"/>
                    </a:lnTo>
                    <a:lnTo>
                      <a:pt x="28" y="70"/>
                    </a:lnTo>
                    <a:lnTo>
                      <a:pt x="21" y="68"/>
                    </a:lnTo>
                    <a:lnTo>
                      <a:pt x="15" y="67"/>
                    </a:lnTo>
                    <a:lnTo>
                      <a:pt x="7" y="60"/>
                    </a:lnTo>
                    <a:lnTo>
                      <a:pt x="1" y="52"/>
                    </a:lnTo>
                    <a:lnTo>
                      <a:pt x="0" y="41"/>
                    </a:lnTo>
                    <a:lnTo>
                      <a:pt x="2" y="32"/>
                    </a:lnTo>
                    <a:lnTo>
                      <a:pt x="6" y="26"/>
                    </a:lnTo>
                    <a:lnTo>
                      <a:pt x="10" y="22"/>
                    </a:lnTo>
                    <a:lnTo>
                      <a:pt x="15" y="16"/>
                    </a:lnTo>
                    <a:lnTo>
                      <a:pt x="21" y="12"/>
                    </a:lnTo>
                    <a:lnTo>
                      <a:pt x="26" y="8"/>
                    </a:lnTo>
                    <a:lnTo>
                      <a:pt x="33" y="4"/>
                    </a:lnTo>
                    <a:lnTo>
                      <a:pt x="40" y="2"/>
                    </a:lnTo>
                    <a:lnTo>
                      <a:pt x="47" y="0"/>
                    </a:lnTo>
                    <a:lnTo>
                      <a:pt x="51" y="10"/>
                    </a:lnTo>
                    <a:lnTo>
                      <a:pt x="60" y="11"/>
                    </a:lnTo>
                    <a:lnTo>
                      <a:pt x="69" y="11"/>
                    </a:lnTo>
                    <a:lnTo>
                      <a:pt x="74" y="20"/>
                    </a:lnTo>
                    <a:lnTo>
                      <a:pt x="74" y="32"/>
                    </a:lnTo>
                    <a:lnTo>
                      <a:pt x="74" y="44"/>
                    </a:lnTo>
                    <a:lnTo>
                      <a:pt x="71" y="55"/>
                    </a:lnTo>
                    <a:lnTo>
                      <a:pt x="66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2" name="Freeform 34"/>
              <p:cNvSpPr>
                <a:spLocks/>
              </p:cNvSpPr>
              <p:nvPr/>
            </p:nvSpPr>
            <p:spPr bwMode="auto">
              <a:xfrm>
                <a:off x="3774" y="2937"/>
                <a:ext cx="36" cy="30"/>
              </a:xfrm>
              <a:custGeom>
                <a:avLst/>
                <a:gdLst>
                  <a:gd name="T0" fmla="*/ 41 w 72"/>
                  <a:gd name="T1" fmla="*/ 60 h 60"/>
                  <a:gd name="T2" fmla="*/ 36 w 72"/>
                  <a:gd name="T3" fmla="*/ 60 h 60"/>
                  <a:gd name="T4" fmla="*/ 30 w 72"/>
                  <a:gd name="T5" fmla="*/ 60 h 60"/>
                  <a:gd name="T6" fmla="*/ 24 w 72"/>
                  <a:gd name="T7" fmla="*/ 60 h 60"/>
                  <a:gd name="T8" fmla="*/ 18 w 72"/>
                  <a:gd name="T9" fmla="*/ 60 h 60"/>
                  <a:gd name="T10" fmla="*/ 12 w 72"/>
                  <a:gd name="T11" fmla="*/ 58 h 60"/>
                  <a:gd name="T12" fmla="*/ 7 w 72"/>
                  <a:gd name="T13" fmla="*/ 56 h 60"/>
                  <a:gd name="T14" fmla="*/ 3 w 72"/>
                  <a:gd name="T15" fmla="*/ 52 h 60"/>
                  <a:gd name="T16" fmla="*/ 0 w 72"/>
                  <a:gd name="T17" fmla="*/ 47 h 60"/>
                  <a:gd name="T18" fmla="*/ 0 w 72"/>
                  <a:gd name="T19" fmla="*/ 38 h 60"/>
                  <a:gd name="T20" fmla="*/ 2 w 72"/>
                  <a:gd name="T21" fmla="*/ 32 h 60"/>
                  <a:gd name="T22" fmla="*/ 7 w 72"/>
                  <a:gd name="T23" fmla="*/ 26 h 60"/>
                  <a:gd name="T24" fmla="*/ 12 w 72"/>
                  <a:gd name="T25" fmla="*/ 20 h 60"/>
                  <a:gd name="T26" fmla="*/ 18 w 72"/>
                  <a:gd name="T27" fmla="*/ 14 h 60"/>
                  <a:gd name="T28" fmla="*/ 25 w 72"/>
                  <a:gd name="T29" fmla="*/ 10 h 60"/>
                  <a:gd name="T30" fmla="*/ 31 w 72"/>
                  <a:gd name="T31" fmla="*/ 5 h 60"/>
                  <a:gd name="T32" fmla="*/ 38 w 72"/>
                  <a:gd name="T33" fmla="*/ 0 h 60"/>
                  <a:gd name="T34" fmla="*/ 56 w 72"/>
                  <a:gd name="T35" fmla="*/ 4 h 60"/>
                  <a:gd name="T36" fmla="*/ 58 w 72"/>
                  <a:gd name="T37" fmla="*/ 15 h 60"/>
                  <a:gd name="T38" fmla="*/ 66 w 72"/>
                  <a:gd name="T39" fmla="*/ 26 h 60"/>
                  <a:gd name="T40" fmla="*/ 72 w 72"/>
                  <a:gd name="T41" fmla="*/ 36 h 60"/>
                  <a:gd name="T42" fmla="*/ 68 w 72"/>
                  <a:gd name="T43" fmla="*/ 49 h 60"/>
                  <a:gd name="T44" fmla="*/ 41 w 72"/>
                  <a:gd name="T4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2" h="60">
                    <a:moveTo>
                      <a:pt x="41" y="60"/>
                    </a:moveTo>
                    <a:lnTo>
                      <a:pt x="36" y="60"/>
                    </a:lnTo>
                    <a:lnTo>
                      <a:pt x="30" y="60"/>
                    </a:lnTo>
                    <a:lnTo>
                      <a:pt x="24" y="60"/>
                    </a:lnTo>
                    <a:lnTo>
                      <a:pt x="18" y="60"/>
                    </a:lnTo>
                    <a:lnTo>
                      <a:pt x="12" y="58"/>
                    </a:lnTo>
                    <a:lnTo>
                      <a:pt x="7" y="56"/>
                    </a:lnTo>
                    <a:lnTo>
                      <a:pt x="3" y="52"/>
                    </a:lnTo>
                    <a:lnTo>
                      <a:pt x="0" y="47"/>
                    </a:lnTo>
                    <a:lnTo>
                      <a:pt x="0" y="38"/>
                    </a:lnTo>
                    <a:lnTo>
                      <a:pt x="2" y="32"/>
                    </a:lnTo>
                    <a:lnTo>
                      <a:pt x="7" y="26"/>
                    </a:lnTo>
                    <a:lnTo>
                      <a:pt x="12" y="20"/>
                    </a:lnTo>
                    <a:lnTo>
                      <a:pt x="18" y="14"/>
                    </a:lnTo>
                    <a:lnTo>
                      <a:pt x="25" y="10"/>
                    </a:lnTo>
                    <a:lnTo>
                      <a:pt x="31" y="5"/>
                    </a:lnTo>
                    <a:lnTo>
                      <a:pt x="38" y="0"/>
                    </a:lnTo>
                    <a:lnTo>
                      <a:pt x="56" y="4"/>
                    </a:lnTo>
                    <a:lnTo>
                      <a:pt x="58" y="15"/>
                    </a:lnTo>
                    <a:lnTo>
                      <a:pt x="66" y="26"/>
                    </a:lnTo>
                    <a:lnTo>
                      <a:pt x="72" y="36"/>
                    </a:lnTo>
                    <a:lnTo>
                      <a:pt x="68" y="49"/>
                    </a:lnTo>
                    <a:lnTo>
                      <a:pt x="4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3" name="Freeform 35"/>
              <p:cNvSpPr>
                <a:spLocks/>
              </p:cNvSpPr>
              <p:nvPr/>
            </p:nvSpPr>
            <p:spPr bwMode="auto">
              <a:xfrm>
                <a:off x="3784" y="2805"/>
                <a:ext cx="22" cy="17"/>
              </a:xfrm>
              <a:custGeom>
                <a:avLst/>
                <a:gdLst>
                  <a:gd name="T0" fmla="*/ 22 w 45"/>
                  <a:gd name="T1" fmla="*/ 33 h 33"/>
                  <a:gd name="T2" fmla="*/ 16 w 45"/>
                  <a:gd name="T3" fmla="*/ 32 h 33"/>
                  <a:gd name="T4" fmla="*/ 11 w 45"/>
                  <a:gd name="T5" fmla="*/ 31 h 33"/>
                  <a:gd name="T6" fmla="*/ 5 w 45"/>
                  <a:gd name="T7" fmla="*/ 29 h 33"/>
                  <a:gd name="T8" fmla="*/ 0 w 45"/>
                  <a:gd name="T9" fmla="*/ 25 h 33"/>
                  <a:gd name="T10" fmla="*/ 1 w 45"/>
                  <a:gd name="T11" fmla="*/ 17 h 33"/>
                  <a:gd name="T12" fmla="*/ 6 w 45"/>
                  <a:gd name="T13" fmla="*/ 10 h 33"/>
                  <a:gd name="T14" fmla="*/ 12 w 45"/>
                  <a:gd name="T15" fmla="*/ 6 h 33"/>
                  <a:gd name="T16" fmla="*/ 16 w 45"/>
                  <a:gd name="T17" fmla="*/ 0 h 33"/>
                  <a:gd name="T18" fmla="*/ 23 w 45"/>
                  <a:gd name="T19" fmla="*/ 2 h 33"/>
                  <a:gd name="T20" fmla="*/ 31 w 45"/>
                  <a:gd name="T21" fmla="*/ 3 h 33"/>
                  <a:gd name="T22" fmla="*/ 38 w 45"/>
                  <a:gd name="T23" fmla="*/ 4 h 33"/>
                  <a:gd name="T24" fmla="*/ 45 w 45"/>
                  <a:gd name="T25" fmla="*/ 4 h 33"/>
                  <a:gd name="T26" fmla="*/ 42 w 45"/>
                  <a:gd name="T27" fmla="*/ 15 h 33"/>
                  <a:gd name="T28" fmla="*/ 38 w 45"/>
                  <a:gd name="T29" fmla="*/ 24 h 33"/>
                  <a:gd name="T30" fmla="*/ 32 w 45"/>
                  <a:gd name="T31" fmla="*/ 31 h 33"/>
                  <a:gd name="T32" fmla="*/ 22 w 45"/>
                  <a:gd name="T3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" h="33">
                    <a:moveTo>
                      <a:pt x="22" y="33"/>
                    </a:moveTo>
                    <a:lnTo>
                      <a:pt x="16" y="32"/>
                    </a:lnTo>
                    <a:lnTo>
                      <a:pt x="11" y="31"/>
                    </a:lnTo>
                    <a:lnTo>
                      <a:pt x="5" y="29"/>
                    </a:lnTo>
                    <a:lnTo>
                      <a:pt x="0" y="25"/>
                    </a:lnTo>
                    <a:lnTo>
                      <a:pt x="1" y="17"/>
                    </a:lnTo>
                    <a:lnTo>
                      <a:pt x="6" y="10"/>
                    </a:lnTo>
                    <a:lnTo>
                      <a:pt x="12" y="6"/>
                    </a:lnTo>
                    <a:lnTo>
                      <a:pt x="16" y="0"/>
                    </a:lnTo>
                    <a:lnTo>
                      <a:pt x="23" y="2"/>
                    </a:lnTo>
                    <a:lnTo>
                      <a:pt x="31" y="3"/>
                    </a:lnTo>
                    <a:lnTo>
                      <a:pt x="38" y="4"/>
                    </a:lnTo>
                    <a:lnTo>
                      <a:pt x="45" y="4"/>
                    </a:lnTo>
                    <a:lnTo>
                      <a:pt x="42" y="15"/>
                    </a:lnTo>
                    <a:lnTo>
                      <a:pt x="38" y="24"/>
                    </a:lnTo>
                    <a:lnTo>
                      <a:pt x="32" y="31"/>
                    </a:lnTo>
                    <a:lnTo>
                      <a:pt x="22" y="33"/>
                    </a:lnTo>
                    <a:close/>
                  </a:path>
                </a:pathLst>
              </a:custGeom>
              <a:solidFill>
                <a:srgbClr val="3F9E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4" name="Freeform 36"/>
              <p:cNvSpPr>
                <a:spLocks/>
              </p:cNvSpPr>
              <p:nvPr/>
            </p:nvSpPr>
            <p:spPr bwMode="auto">
              <a:xfrm>
                <a:off x="3708" y="2696"/>
                <a:ext cx="97" cy="19"/>
              </a:xfrm>
              <a:custGeom>
                <a:avLst/>
                <a:gdLst>
                  <a:gd name="T0" fmla="*/ 188 w 194"/>
                  <a:gd name="T1" fmla="*/ 25 h 37"/>
                  <a:gd name="T2" fmla="*/ 173 w 194"/>
                  <a:gd name="T3" fmla="*/ 17 h 37"/>
                  <a:gd name="T4" fmla="*/ 151 w 194"/>
                  <a:gd name="T5" fmla="*/ 17 h 37"/>
                  <a:gd name="T6" fmla="*/ 130 w 194"/>
                  <a:gd name="T7" fmla="*/ 19 h 37"/>
                  <a:gd name="T8" fmla="*/ 109 w 194"/>
                  <a:gd name="T9" fmla="*/ 20 h 37"/>
                  <a:gd name="T10" fmla="*/ 89 w 194"/>
                  <a:gd name="T11" fmla="*/ 22 h 37"/>
                  <a:gd name="T12" fmla="*/ 68 w 194"/>
                  <a:gd name="T13" fmla="*/ 25 h 37"/>
                  <a:gd name="T14" fmla="*/ 48 w 194"/>
                  <a:gd name="T15" fmla="*/ 29 h 37"/>
                  <a:gd name="T16" fmla="*/ 28 w 194"/>
                  <a:gd name="T17" fmla="*/ 32 h 37"/>
                  <a:gd name="T18" fmla="*/ 7 w 194"/>
                  <a:gd name="T19" fmla="*/ 37 h 37"/>
                  <a:gd name="T20" fmla="*/ 4 w 194"/>
                  <a:gd name="T21" fmla="*/ 36 h 37"/>
                  <a:gd name="T22" fmla="*/ 1 w 194"/>
                  <a:gd name="T23" fmla="*/ 34 h 37"/>
                  <a:gd name="T24" fmla="*/ 0 w 194"/>
                  <a:gd name="T25" fmla="*/ 30 h 37"/>
                  <a:gd name="T26" fmla="*/ 0 w 194"/>
                  <a:gd name="T27" fmla="*/ 25 h 37"/>
                  <a:gd name="T28" fmla="*/ 12 w 194"/>
                  <a:gd name="T29" fmla="*/ 22 h 37"/>
                  <a:gd name="T30" fmla="*/ 23 w 194"/>
                  <a:gd name="T31" fmla="*/ 19 h 37"/>
                  <a:gd name="T32" fmla="*/ 35 w 194"/>
                  <a:gd name="T33" fmla="*/ 16 h 37"/>
                  <a:gd name="T34" fmla="*/ 48 w 194"/>
                  <a:gd name="T35" fmla="*/ 14 h 37"/>
                  <a:gd name="T36" fmla="*/ 59 w 194"/>
                  <a:gd name="T37" fmla="*/ 13 h 37"/>
                  <a:gd name="T38" fmla="*/ 71 w 194"/>
                  <a:gd name="T39" fmla="*/ 12 h 37"/>
                  <a:gd name="T40" fmla="*/ 83 w 194"/>
                  <a:gd name="T41" fmla="*/ 11 h 37"/>
                  <a:gd name="T42" fmla="*/ 95 w 194"/>
                  <a:gd name="T43" fmla="*/ 11 h 37"/>
                  <a:gd name="T44" fmla="*/ 107 w 194"/>
                  <a:gd name="T45" fmla="*/ 9 h 37"/>
                  <a:gd name="T46" fmla="*/ 119 w 194"/>
                  <a:gd name="T47" fmla="*/ 9 h 37"/>
                  <a:gd name="T48" fmla="*/ 132 w 194"/>
                  <a:gd name="T49" fmla="*/ 8 h 37"/>
                  <a:gd name="T50" fmla="*/ 143 w 194"/>
                  <a:gd name="T51" fmla="*/ 7 h 37"/>
                  <a:gd name="T52" fmla="*/ 155 w 194"/>
                  <a:gd name="T53" fmla="*/ 6 h 37"/>
                  <a:gd name="T54" fmla="*/ 166 w 194"/>
                  <a:gd name="T55" fmla="*/ 5 h 37"/>
                  <a:gd name="T56" fmla="*/ 178 w 194"/>
                  <a:gd name="T57" fmla="*/ 2 h 37"/>
                  <a:gd name="T58" fmla="*/ 189 w 194"/>
                  <a:gd name="T59" fmla="*/ 0 h 37"/>
                  <a:gd name="T60" fmla="*/ 192 w 194"/>
                  <a:gd name="T61" fmla="*/ 7 h 37"/>
                  <a:gd name="T62" fmla="*/ 194 w 194"/>
                  <a:gd name="T63" fmla="*/ 14 h 37"/>
                  <a:gd name="T64" fmla="*/ 194 w 194"/>
                  <a:gd name="T65" fmla="*/ 21 h 37"/>
                  <a:gd name="T66" fmla="*/ 188 w 194"/>
                  <a:gd name="T67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94" h="37">
                    <a:moveTo>
                      <a:pt x="188" y="25"/>
                    </a:moveTo>
                    <a:lnTo>
                      <a:pt x="173" y="17"/>
                    </a:lnTo>
                    <a:lnTo>
                      <a:pt x="151" y="17"/>
                    </a:lnTo>
                    <a:lnTo>
                      <a:pt x="130" y="19"/>
                    </a:lnTo>
                    <a:lnTo>
                      <a:pt x="109" y="20"/>
                    </a:lnTo>
                    <a:lnTo>
                      <a:pt x="89" y="22"/>
                    </a:lnTo>
                    <a:lnTo>
                      <a:pt x="68" y="25"/>
                    </a:lnTo>
                    <a:lnTo>
                      <a:pt x="48" y="29"/>
                    </a:lnTo>
                    <a:lnTo>
                      <a:pt x="28" y="32"/>
                    </a:lnTo>
                    <a:lnTo>
                      <a:pt x="7" y="37"/>
                    </a:lnTo>
                    <a:lnTo>
                      <a:pt x="4" y="36"/>
                    </a:lnTo>
                    <a:lnTo>
                      <a:pt x="1" y="34"/>
                    </a:lnTo>
                    <a:lnTo>
                      <a:pt x="0" y="30"/>
                    </a:lnTo>
                    <a:lnTo>
                      <a:pt x="0" y="25"/>
                    </a:lnTo>
                    <a:lnTo>
                      <a:pt x="12" y="22"/>
                    </a:lnTo>
                    <a:lnTo>
                      <a:pt x="23" y="19"/>
                    </a:lnTo>
                    <a:lnTo>
                      <a:pt x="35" y="16"/>
                    </a:lnTo>
                    <a:lnTo>
                      <a:pt x="48" y="14"/>
                    </a:lnTo>
                    <a:lnTo>
                      <a:pt x="59" y="13"/>
                    </a:lnTo>
                    <a:lnTo>
                      <a:pt x="71" y="12"/>
                    </a:lnTo>
                    <a:lnTo>
                      <a:pt x="83" y="11"/>
                    </a:lnTo>
                    <a:lnTo>
                      <a:pt x="95" y="11"/>
                    </a:lnTo>
                    <a:lnTo>
                      <a:pt x="107" y="9"/>
                    </a:lnTo>
                    <a:lnTo>
                      <a:pt x="119" y="9"/>
                    </a:lnTo>
                    <a:lnTo>
                      <a:pt x="132" y="8"/>
                    </a:lnTo>
                    <a:lnTo>
                      <a:pt x="143" y="7"/>
                    </a:lnTo>
                    <a:lnTo>
                      <a:pt x="155" y="6"/>
                    </a:lnTo>
                    <a:lnTo>
                      <a:pt x="166" y="5"/>
                    </a:lnTo>
                    <a:lnTo>
                      <a:pt x="178" y="2"/>
                    </a:lnTo>
                    <a:lnTo>
                      <a:pt x="189" y="0"/>
                    </a:lnTo>
                    <a:lnTo>
                      <a:pt x="192" y="7"/>
                    </a:lnTo>
                    <a:lnTo>
                      <a:pt x="194" y="14"/>
                    </a:lnTo>
                    <a:lnTo>
                      <a:pt x="194" y="21"/>
                    </a:lnTo>
                    <a:lnTo>
                      <a:pt x="188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5" name="Freeform 37"/>
              <p:cNvSpPr>
                <a:spLocks/>
              </p:cNvSpPr>
              <p:nvPr/>
            </p:nvSpPr>
            <p:spPr bwMode="auto">
              <a:xfrm>
                <a:off x="3793" y="2632"/>
                <a:ext cx="10" cy="11"/>
              </a:xfrm>
              <a:custGeom>
                <a:avLst/>
                <a:gdLst>
                  <a:gd name="T0" fmla="*/ 3 w 19"/>
                  <a:gd name="T1" fmla="*/ 20 h 22"/>
                  <a:gd name="T2" fmla="*/ 1 w 19"/>
                  <a:gd name="T3" fmla="*/ 14 h 22"/>
                  <a:gd name="T4" fmla="*/ 0 w 19"/>
                  <a:gd name="T5" fmla="*/ 9 h 22"/>
                  <a:gd name="T6" fmla="*/ 0 w 19"/>
                  <a:gd name="T7" fmla="*/ 5 h 22"/>
                  <a:gd name="T8" fmla="*/ 3 w 19"/>
                  <a:gd name="T9" fmla="*/ 0 h 22"/>
                  <a:gd name="T10" fmla="*/ 10 w 19"/>
                  <a:gd name="T11" fmla="*/ 1 h 22"/>
                  <a:gd name="T12" fmla="*/ 12 w 19"/>
                  <a:gd name="T13" fmla="*/ 6 h 22"/>
                  <a:gd name="T14" fmla="*/ 15 w 19"/>
                  <a:gd name="T15" fmla="*/ 13 h 22"/>
                  <a:gd name="T16" fmla="*/ 19 w 19"/>
                  <a:gd name="T17" fmla="*/ 16 h 22"/>
                  <a:gd name="T18" fmla="*/ 16 w 19"/>
                  <a:gd name="T19" fmla="*/ 20 h 22"/>
                  <a:gd name="T20" fmla="*/ 11 w 19"/>
                  <a:gd name="T21" fmla="*/ 22 h 22"/>
                  <a:gd name="T22" fmla="*/ 7 w 19"/>
                  <a:gd name="T23" fmla="*/ 22 h 22"/>
                  <a:gd name="T24" fmla="*/ 3 w 19"/>
                  <a:gd name="T25" fmla="*/ 2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" h="22">
                    <a:moveTo>
                      <a:pt x="3" y="20"/>
                    </a:moveTo>
                    <a:lnTo>
                      <a:pt x="1" y="14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10" y="1"/>
                    </a:lnTo>
                    <a:lnTo>
                      <a:pt x="12" y="6"/>
                    </a:lnTo>
                    <a:lnTo>
                      <a:pt x="15" y="13"/>
                    </a:lnTo>
                    <a:lnTo>
                      <a:pt x="19" y="16"/>
                    </a:lnTo>
                    <a:lnTo>
                      <a:pt x="16" y="20"/>
                    </a:lnTo>
                    <a:lnTo>
                      <a:pt x="11" y="22"/>
                    </a:lnTo>
                    <a:lnTo>
                      <a:pt x="7" y="22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6" name="Freeform 38"/>
              <p:cNvSpPr>
                <a:spLocks/>
              </p:cNvSpPr>
              <p:nvPr/>
            </p:nvSpPr>
            <p:spPr bwMode="auto">
              <a:xfrm>
                <a:off x="3715" y="2716"/>
                <a:ext cx="88" cy="20"/>
              </a:xfrm>
              <a:custGeom>
                <a:avLst/>
                <a:gdLst>
                  <a:gd name="T0" fmla="*/ 174 w 176"/>
                  <a:gd name="T1" fmla="*/ 18 h 41"/>
                  <a:gd name="T2" fmla="*/ 152 w 176"/>
                  <a:gd name="T3" fmla="*/ 17 h 41"/>
                  <a:gd name="T4" fmla="*/ 129 w 176"/>
                  <a:gd name="T5" fmla="*/ 17 h 41"/>
                  <a:gd name="T6" fmla="*/ 107 w 176"/>
                  <a:gd name="T7" fmla="*/ 19 h 41"/>
                  <a:gd name="T8" fmla="*/ 85 w 176"/>
                  <a:gd name="T9" fmla="*/ 23 h 41"/>
                  <a:gd name="T10" fmla="*/ 63 w 176"/>
                  <a:gd name="T11" fmla="*/ 28 h 41"/>
                  <a:gd name="T12" fmla="*/ 42 w 176"/>
                  <a:gd name="T13" fmla="*/ 33 h 41"/>
                  <a:gd name="T14" fmla="*/ 21 w 176"/>
                  <a:gd name="T15" fmla="*/ 37 h 41"/>
                  <a:gd name="T16" fmla="*/ 1 w 176"/>
                  <a:gd name="T17" fmla="*/ 41 h 41"/>
                  <a:gd name="T18" fmla="*/ 1 w 176"/>
                  <a:gd name="T19" fmla="*/ 37 h 41"/>
                  <a:gd name="T20" fmla="*/ 1 w 176"/>
                  <a:gd name="T21" fmla="*/ 34 h 41"/>
                  <a:gd name="T22" fmla="*/ 0 w 176"/>
                  <a:gd name="T23" fmla="*/ 30 h 41"/>
                  <a:gd name="T24" fmla="*/ 0 w 176"/>
                  <a:gd name="T25" fmla="*/ 27 h 41"/>
                  <a:gd name="T26" fmla="*/ 4 w 176"/>
                  <a:gd name="T27" fmla="*/ 25 h 41"/>
                  <a:gd name="T28" fmla="*/ 8 w 176"/>
                  <a:gd name="T29" fmla="*/ 23 h 41"/>
                  <a:gd name="T30" fmla="*/ 13 w 176"/>
                  <a:gd name="T31" fmla="*/ 22 h 41"/>
                  <a:gd name="T32" fmla="*/ 19 w 176"/>
                  <a:gd name="T33" fmla="*/ 21 h 41"/>
                  <a:gd name="T34" fmla="*/ 24 w 176"/>
                  <a:gd name="T35" fmla="*/ 20 h 41"/>
                  <a:gd name="T36" fmla="*/ 30 w 176"/>
                  <a:gd name="T37" fmla="*/ 20 h 41"/>
                  <a:gd name="T38" fmla="*/ 35 w 176"/>
                  <a:gd name="T39" fmla="*/ 20 h 41"/>
                  <a:gd name="T40" fmla="*/ 40 w 176"/>
                  <a:gd name="T41" fmla="*/ 20 h 41"/>
                  <a:gd name="T42" fmla="*/ 57 w 176"/>
                  <a:gd name="T43" fmla="*/ 17 h 41"/>
                  <a:gd name="T44" fmla="*/ 73 w 176"/>
                  <a:gd name="T45" fmla="*/ 13 h 41"/>
                  <a:gd name="T46" fmla="*/ 89 w 176"/>
                  <a:gd name="T47" fmla="*/ 11 h 41"/>
                  <a:gd name="T48" fmla="*/ 105 w 176"/>
                  <a:gd name="T49" fmla="*/ 7 h 41"/>
                  <a:gd name="T50" fmla="*/ 121 w 176"/>
                  <a:gd name="T51" fmla="*/ 5 h 41"/>
                  <a:gd name="T52" fmla="*/ 138 w 176"/>
                  <a:gd name="T53" fmla="*/ 3 h 41"/>
                  <a:gd name="T54" fmla="*/ 153 w 176"/>
                  <a:gd name="T55" fmla="*/ 2 h 41"/>
                  <a:gd name="T56" fmla="*/ 169 w 176"/>
                  <a:gd name="T57" fmla="*/ 0 h 41"/>
                  <a:gd name="T58" fmla="*/ 172 w 176"/>
                  <a:gd name="T59" fmla="*/ 5 h 41"/>
                  <a:gd name="T60" fmla="*/ 174 w 176"/>
                  <a:gd name="T61" fmla="*/ 9 h 41"/>
                  <a:gd name="T62" fmla="*/ 176 w 176"/>
                  <a:gd name="T63" fmla="*/ 13 h 41"/>
                  <a:gd name="T64" fmla="*/ 174 w 176"/>
                  <a:gd name="T65" fmla="*/ 1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41">
                    <a:moveTo>
                      <a:pt x="174" y="18"/>
                    </a:moveTo>
                    <a:lnTo>
                      <a:pt x="152" y="17"/>
                    </a:lnTo>
                    <a:lnTo>
                      <a:pt x="129" y="17"/>
                    </a:lnTo>
                    <a:lnTo>
                      <a:pt x="107" y="19"/>
                    </a:lnTo>
                    <a:lnTo>
                      <a:pt x="85" y="23"/>
                    </a:lnTo>
                    <a:lnTo>
                      <a:pt x="63" y="28"/>
                    </a:lnTo>
                    <a:lnTo>
                      <a:pt x="42" y="33"/>
                    </a:lnTo>
                    <a:lnTo>
                      <a:pt x="21" y="37"/>
                    </a:lnTo>
                    <a:lnTo>
                      <a:pt x="1" y="41"/>
                    </a:lnTo>
                    <a:lnTo>
                      <a:pt x="1" y="37"/>
                    </a:lnTo>
                    <a:lnTo>
                      <a:pt x="1" y="3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4" y="25"/>
                    </a:lnTo>
                    <a:lnTo>
                      <a:pt x="8" y="23"/>
                    </a:lnTo>
                    <a:lnTo>
                      <a:pt x="13" y="22"/>
                    </a:lnTo>
                    <a:lnTo>
                      <a:pt x="19" y="21"/>
                    </a:lnTo>
                    <a:lnTo>
                      <a:pt x="24" y="20"/>
                    </a:lnTo>
                    <a:lnTo>
                      <a:pt x="30" y="20"/>
                    </a:lnTo>
                    <a:lnTo>
                      <a:pt x="35" y="20"/>
                    </a:lnTo>
                    <a:lnTo>
                      <a:pt x="40" y="20"/>
                    </a:lnTo>
                    <a:lnTo>
                      <a:pt x="57" y="17"/>
                    </a:lnTo>
                    <a:lnTo>
                      <a:pt x="73" y="13"/>
                    </a:lnTo>
                    <a:lnTo>
                      <a:pt x="89" y="11"/>
                    </a:lnTo>
                    <a:lnTo>
                      <a:pt x="105" y="7"/>
                    </a:lnTo>
                    <a:lnTo>
                      <a:pt x="121" y="5"/>
                    </a:lnTo>
                    <a:lnTo>
                      <a:pt x="138" y="3"/>
                    </a:lnTo>
                    <a:lnTo>
                      <a:pt x="153" y="2"/>
                    </a:lnTo>
                    <a:lnTo>
                      <a:pt x="169" y="0"/>
                    </a:lnTo>
                    <a:lnTo>
                      <a:pt x="172" y="5"/>
                    </a:lnTo>
                    <a:lnTo>
                      <a:pt x="174" y="9"/>
                    </a:lnTo>
                    <a:lnTo>
                      <a:pt x="176" y="13"/>
                    </a:lnTo>
                    <a:lnTo>
                      <a:pt x="174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7" name="Freeform 39"/>
              <p:cNvSpPr>
                <a:spLocks/>
              </p:cNvSpPr>
              <p:nvPr/>
            </p:nvSpPr>
            <p:spPr bwMode="auto">
              <a:xfrm>
                <a:off x="3782" y="2945"/>
                <a:ext cx="22" cy="15"/>
              </a:xfrm>
              <a:custGeom>
                <a:avLst/>
                <a:gdLst>
                  <a:gd name="T0" fmla="*/ 16 w 43"/>
                  <a:gd name="T1" fmla="*/ 30 h 30"/>
                  <a:gd name="T2" fmla="*/ 11 w 43"/>
                  <a:gd name="T3" fmla="*/ 28 h 30"/>
                  <a:gd name="T4" fmla="*/ 8 w 43"/>
                  <a:gd name="T5" fmla="*/ 27 h 30"/>
                  <a:gd name="T6" fmla="*/ 3 w 43"/>
                  <a:gd name="T7" fmla="*/ 27 h 30"/>
                  <a:gd name="T8" fmla="*/ 0 w 43"/>
                  <a:gd name="T9" fmla="*/ 27 h 30"/>
                  <a:gd name="T10" fmla="*/ 2 w 43"/>
                  <a:gd name="T11" fmla="*/ 18 h 30"/>
                  <a:gd name="T12" fmla="*/ 9 w 43"/>
                  <a:gd name="T13" fmla="*/ 10 h 30"/>
                  <a:gd name="T14" fmla="*/ 16 w 43"/>
                  <a:gd name="T15" fmla="*/ 4 h 30"/>
                  <a:gd name="T16" fmla="*/ 24 w 43"/>
                  <a:gd name="T17" fmla="*/ 0 h 30"/>
                  <a:gd name="T18" fmla="*/ 30 w 43"/>
                  <a:gd name="T19" fmla="*/ 0 h 30"/>
                  <a:gd name="T20" fmla="*/ 18 w 43"/>
                  <a:gd name="T21" fmla="*/ 7 h 30"/>
                  <a:gd name="T22" fmla="*/ 21 w 43"/>
                  <a:gd name="T23" fmla="*/ 10 h 30"/>
                  <a:gd name="T24" fmla="*/ 25 w 43"/>
                  <a:gd name="T25" fmla="*/ 12 h 30"/>
                  <a:gd name="T26" fmla="*/ 31 w 43"/>
                  <a:gd name="T27" fmla="*/ 13 h 30"/>
                  <a:gd name="T28" fmla="*/ 36 w 43"/>
                  <a:gd name="T29" fmla="*/ 15 h 30"/>
                  <a:gd name="T30" fmla="*/ 40 w 43"/>
                  <a:gd name="T31" fmla="*/ 15 h 30"/>
                  <a:gd name="T32" fmla="*/ 43 w 43"/>
                  <a:gd name="T33" fmla="*/ 17 h 30"/>
                  <a:gd name="T34" fmla="*/ 40 w 43"/>
                  <a:gd name="T35" fmla="*/ 19 h 30"/>
                  <a:gd name="T36" fmla="*/ 34 w 43"/>
                  <a:gd name="T37" fmla="*/ 24 h 30"/>
                  <a:gd name="T38" fmla="*/ 16 w 43"/>
                  <a:gd name="T39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3" h="30">
                    <a:moveTo>
                      <a:pt x="16" y="30"/>
                    </a:moveTo>
                    <a:lnTo>
                      <a:pt x="11" y="28"/>
                    </a:lnTo>
                    <a:lnTo>
                      <a:pt x="8" y="27"/>
                    </a:lnTo>
                    <a:lnTo>
                      <a:pt x="3" y="27"/>
                    </a:lnTo>
                    <a:lnTo>
                      <a:pt x="0" y="27"/>
                    </a:lnTo>
                    <a:lnTo>
                      <a:pt x="2" y="18"/>
                    </a:lnTo>
                    <a:lnTo>
                      <a:pt x="9" y="10"/>
                    </a:lnTo>
                    <a:lnTo>
                      <a:pt x="16" y="4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18" y="7"/>
                    </a:lnTo>
                    <a:lnTo>
                      <a:pt x="21" y="10"/>
                    </a:lnTo>
                    <a:lnTo>
                      <a:pt x="25" y="12"/>
                    </a:lnTo>
                    <a:lnTo>
                      <a:pt x="31" y="13"/>
                    </a:lnTo>
                    <a:lnTo>
                      <a:pt x="36" y="15"/>
                    </a:lnTo>
                    <a:lnTo>
                      <a:pt x="40" y="15"/>
                    </a:lnTo>
                    <a:lnTo>
                      <a:pt x="43" y="17"/>
                    </a:lnTo>
                    <a:lnTo>
                      <a:pt x="40" y="19"/>
                    </a:lnTo>
                    <a:lnTo>
                      <a:pt x="34" y="24"/>
                    </a:lnTo>
                    <a:lnTo>
                      <a:pt x="16" y="30"/>
                    </a:lnTo>
                    <a:close/>
                  </a:path>
                </a:pathLst>
              </a:custGeom>
              <a:solidFill>
                <a:srgbClr val="3F9E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8" name="Freeform 40"/>
              <p:cNvSpPr>
                <a:spLocks/>
              </p:cNvSpPr>
              <p:nvPr/>
            </p:nvSpPr>
            <p:spPr bwMode="auto">
              <a:xfrm>
                <a:off x="3760" y="2637"/>
                <a:ext cx="14" cy="11"/>
              </a:xfrm>
              <a:custGeom>
                <a:avLst/>
                <a:gdLst>
                  <a:gd name="T0" fmla="*/ 5 w 29"/>
                  <a:gd name="T1" fmla="*/ 16 h 23"/>
                  <a:gd name="T2" fmla="*/ 3 w 29"/>
                  <a:gd name="T3" fmla="*/ 12 h 23"/>
                  <a:gd name="T4" fmla="*/ 1 w 29"/>
                  <a:gd name="T5" fmla="*/ 10 h 23"/>
                  <a:gd name="T6" fmla="*/ 0 w 29"/>
                  <a:gd name="T7" fmla="*/ 9 h 23"/>
                  <a:gd name="T8" fmla="*/ 0 w 29"/>
                  <a:gd name="T9" fmla="*/ 5 h 23"/>
                  <a:gd name="T10" fmla="*/ 9 w 29"/>
                  <a:gd name="T11" fmla="*/ 0 h 23"/>
                  <a:gd name="T12" fmla="*/ 16 w 29"/>
                  <a:gd name="T13" fmla="*/ 3 h 23"/>
                  <a:gd name="T14" fmla="*/ 22 w 29"/>
                  <a:gd name="T15" fmla="*/ 11 h 23"/>
                  <a:gd name="T16" fmla="*/ 29 w 29"/>
                  <a:gd name="T17" fmla="*/ 16 h 23"/>
                  <a:gd name="T18" fmla="*/ 24 w 29"/>
                  <a:gd name="T19" fmla="*/ 23 h 23"/>
                  <a:gd name="T20" fmla="*/ 18 w 29"/>
                  <a:gd name="T21" fmla="*/ 23 h 23"/>
                  <a:gd name="T22" fmla="*/ 11 w 29"/>
                  <a:gd name="T23" fmla="*/ 20 h 23"/>
                  <a:gd name="T24" fmla="*/ 5 w 29"/>
                  <a:gd name="T25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23">
                    <a:moveTo>
                      <a:pt x="5" y="16"/>
                    </a:moveTo>
                    <a:lnTo>
                      <a:pt x="3" y="12"/>
                    </a:lnTo>
                    <a:lnTo>
                      <a:pt x="1" y="10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9" y="0"/>
                    </a:lnTo>
                    <a:lnTo>
                      <a:pt x="16" y="3"/>
                    </a:lnTo>
                    <a:lnTo>
                      <a:pt x="22" y="11"/>
                    </a:lnTo>
                    <a:lnTo>
                      <a:pt x="29" y="16"/>
                    </a:lnTo>
                    <a:lnTo>
                      <a:pt x="24" y="23"/>
                    </a:lnTo>
                    <a:lnTo>
                      <a:pt x="18" y="23"/>
                    </a:lnTo>
                    <a:lnTo>
                      <a:pt x="11" y="20"/>
                    </a:lnTo>
                    <a:lnTo>
                      <a:pt x="5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9" name="Freeform 41"/>
              <p:cNvSpPr>
                <a:spLocks/>
              </p:cNvSpPr>
              <p:nvPr/>
            </p:nvSpPr>
            <p:spPr bwMode="auto">
              <a:xfrm>
                <a:off x="3671" y="2997"/>
                <a:ext cx="102" cy="29"/>
              </a:xfrm>
              <a:custGeom>
                <a:avLst/>
                <a:gdLst>
                  <a:gd name="T0" fmla="*/ 19 w 204"/>
                  <a:gd name="T1" fmla="*/ 59 h 59"/>
                  <a:gd name="T2" fmla="*/ 13 w 204"/>
                  <a:gd name="T3" fmla="*/ 57 h 59"/>
                  <a:gd name="T4" fmla="*/ 7 w 204"/>
                  <a:gd name="T5" fmla="*/ 54 h 59"/>
                  <a:gd name="T6" fmla="*/ 3 w 204"/>
                  <a:gd name="T7" fmla="*/ 50 h 59"/>
                  <a:gd name="T8" fmla="*/ 0 w 204"/>
                  <a:gd name="T9" fmla="*/ 44 h 59"/>
                  <a:gd name="T10" fmla="*/ 4 w 204"/>
                  <a:gd name="T11" fmla="*/ 37 h 59"/>
                  <a:gd name="T12" fmla="*/ 10 w 204"/>
                  <a:gd name="T13" fmla="*/ 31 h 59"/>
                  <a:gd name="T14" fmla="*/ 15 w 204"/>
                  <a:gd name="T15" fmla="*/ 26 h 59"/>
                  <a:gd name="T16" fmla="*/ 21 w 204"/>
                  <a:gd name="T17" fmla="*/ 21 h 59"/>
                  <a:gd name="T18" fmla="*/ 28 w 204"/>
                  <a:gd name="T19" fmla="*/ 16 h 59"/>
                  <a:gd name="T20" fmla="*/ 34 w 204"/>
                  <a:gd name="T21" fmla="*/ 12 h 59"/>
                  <a:gd name="T22" fmla="*/ 40 w 204"/>
                  <a:gd name="T23" fmla="*/ 6 h 59"/>
                  <a:gd name="T24" fmla="*/ 45 w 204"/>
                  <a:gd name="T25" fmla="*/ 0 h 59"/>
                  <a:gd name="T26" fmla="*/ 53 w 204"/>
                  <a:gd name="T27" fmla="*/ 5 h 59"/>
                  <a:gd name="T28" fmla="*/ 202 w 204"/>
                  <a:gd name="T29" fmla="*/ 5 h 59"/>
                  <a:gd name="T30" fmla="*/ 204 w 204"/>
                  <a:gd name="T31" fmla="*/ 16 h 59"/>
                  <a:gd name="T32" fmla="*/ 202 w 204"/>
                  <a:gd name="T33" fmla="*/ 29 h 59"/>
                  <a:gd name="T34" fmla="*/ 199 w 204"/>
                  <a:gd name="T35" fmla="*/ 43 h 59"/>
                  <a:gd name="T36" fmla="*/ 195 w 204"/>
                  <a:gd name="T37" fmla="*/ 57 h 59"/>
                  <a:gd name="T38" fmla="*/ 19 w 204"/>
                  <a:gd name="T3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4" h="59">
                    <a:moveTo>
                      <a:pt x="19" y="59"/>
                    </a:moveTo>
                    <a:lnTo>
                      <a:pt x="13" y="57"/>
                    </a:lnTo>
                    <a:lnTo>
                      <a:pt x="7" y="54"/>
                    </a:lnTo>
                    <a:lnTo>
                      <a:pt x="3" y="50"/>
                    </a:lnTo>
                    <a:lnTo>
                      <a:pt x="0" y="44"/>
                    </a:lnTo>
                    <a:lnTo>
                      <a:pt x="4" y="37"/>
                    </a:lnTo>
                    <a:lnTo>
                      <a:pt x="10" y="31"/>
                    </a:lnTo>
                    <a:lnTo>
                      <a:pt x="15" y="26"/>
                    </a:lnTo>
                    <a:lnTo>
                      <a:pt x="21" y="21"/>
                    </a:lnTo>
                    <a:lnTo>
                      <a:pt x="28" y="16"/>
                    </a:lnTo>
                    <a:lnTo>
                      <a:pt x="34" y="12"/>
                    </a:lnTo>
                    <a:lnTo>
                      <a:pt x="40" y="6"/>
                    </a:lnTo>
                    <a:lnTo>
                      <a:pt x="45" y="0"/>
                    </a:lnTo>
                    <a:lnTo>
                      <a:pt x="53" y="5"/>
                    </a:lnTo>
                    <a:lnTo>
                      <a:pt x="202" y="5"/>
                    </a:lnTo>
                    <a:lnTo>
                      <a:pt x="204" y="16"/>
                    </a:lnTo>
                    <a:lnTo>
                      <a:pt x="202" y="29"/>
                    </a:lnTo>
                    <a:lnTo>
                      <a:pt x="199" y="43"/>
                    </a:lnTo>
                    <a:lnTo>
                      <a:pt x="195" y="57"/>
                    </a:lnTo>
                    <a:lnTo>
                      <a:pt x="19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0" name="Freeform 42"/>
              <p:cNvSpPr>
                <a:spLocks/>
              </p:cNvSpPr>
              <p:nvPr/>
            </p:nvSpPr>
            <p:spPr bwMode="auto">
              <a:xfrm>
                <a:off x="3683" y="3006"/>
                <a:ext cx="78" cy="12"/>
              </a:xfrm>
              <a:custGeom>
                <a:avLst/>
                <a:gdLst>
                  <a:gd name="T0" fmla="*/ 131 w 155"/>
                  <a:gd name="T1" fmla="*/ 25 h 25"/>
                  <a:gd name="T2" fmla="*/ 114 w 155"/>
                  <a:gd name="T3" fmla="*/ 24 h 25"/>
                  <a:gd name="T4" fmla="*/ 98 w 155"/>
                  <a:gd name="T5" fmla="*/ 23 h 25"/>
                  <a:gd name="T6" fmla="*/ 82 w 155"/>
                  <a:gd name="T7" fmla="*/ 23 h 25"/>
                  <a:gd name="T8" fmla="*/ 65 w 155"/>
                  <a:gd name="T9" fmla="*/ 23 h 25"/>
                  <a:gd name="T10" fmla="*/ 49 w 155"/>
                  <a:gd name="T11" fmla="*/ 23 h 25"/>
                  <a:gd name="T12" fmla="*/ 33 w 155"/>
                  <a:gd name="T13" fmla="*/ 23 h 25"/>
                  <a:gd name="T14" fmla="*/ 16 w 155"/>
                  <a:gd name="T15" fmla="*/ 22 h 25"/>
                  <a:gd name="T16" fmla="*/ 0 w 155"/>
                  <a:gd name="T17" fmla="*/ 20 h 25"/>
                  <a:gd name="T18" fmla="*/ 6 w 155"/>
                  <a:gd name="T19" fmla="*/ 13 h 25"/>
                  <a:gd name="T20" fmla="*/ 11 w 155"/>
                  <a:gd name="T21" fmla="*/ 7 h 25"/>
                  <a:gd name="T22" fmla="*/ 18 w 155"/>
                  <a:gd name="T23" fmla="*/ 3 h 25"/>
                  <a:gd name="T24" fmla="*/ 27 w 155"/>
                  <a:gd name="T25" fmla="*/ 4 h 25"/>
                  <a:gd name="T26" fmla="*/ 27 w 155"/>
                  <a:gd name="T27" fmla="*/ 7 h 25"/>
                  <a:gd name="T28" fmla="*/ 44 w 155"/>
                  <a:gd name="T29" fmla="*/ 2 h 25"/>
                  <a:gd name="T30" fmla="*/ 60 w 155"/>
                  <a:gd name="T31" fmla="*/ 1 h 25"/>
                  <a:gd name="T32" fmla="*/ 76 w 155"/>
                  <a:gd name="T33" fmla="*/ 0 h 25"/>
                  <a:gd name="T34" fmla="*/ 91 w 155"/>
                  <a:gd name="T35" fmla="*/ 0 h 25"/>
                  <a:gd name="T36" fmla="*/ 107 w 155"/>
                  <a:gd name="T37" fmla="*/ 1 h 25"/>
                  <a:gd name="T38" fmla="*/ 122 w 155"/>
                  <a:gd name="T39" fmla="*/ 2 h 25"/>
                  <a:gd name="T40" fmla="*/ 138 w 155"/>
                  <a:gd name="T41" fmla="*/ 2 h 25"/>
                  <a:gd name="T42" fmla="*/ 155 w 155"/>
                  <a:gd name="T43" fmla="*/ 2 h 25"/>
                  <a:gd name="T44" fmla="*/ 154 w 155"/>
                  <a:gd name="T45" fmla="*/ 12 h 25"/>
                  <a:gd name="T46" fmla="*/ 148 w 155"/>
                  <a:gd name="T47" fmla="*/ 19 h 25"/>
                  <a:gd name="T48" fmla="*/ 140 w 155"/>
                  <a:gd name="T49" fmla="*/ 24 h 25"/>
                  <a:gd name="T50" fmla="*/ 131 w 155"/>
                  <a:gd name="T51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5" h="25">
                    <a:moveTo>
                      <a:pt x="131" y="25"/>
                    </a:moveTo>
                    <a:lnTo>
                      <a:pt x="114" y="24"/>
                    </a:lnTo>
                    <a:lnTo>
                      <a:pt x="98" y="23"/>
                    </a:lnTo>
                    <a:lnTo>
                      <a:pt x="82" y="23"/>
                    </a:lnTo>
                    <a:lnTo>
                      <a:pt x="65" y="23"/>
                    </a:lnTo>
                    <a:lnTo>
                      <a:pt x="49" y="23"/>
                    </a:lnTo>
                    <a:lnTo>
                      <a:pt x="33" y="23"/>
                    </a:lnTo>
                    <a:lnTo>
                      <a:pt x="16" y="22"/>
                    </a:lnTo>
                    <a:lnTo>
                      <a:pt x="0" y="20"/>
                    </a:lnTo>
                    <a:lnTo>
                      <a:pt x="6" y="13"/>
                    </a:lnTo>
                    <a:lnTo>
                      <a:pt x="11" y="7"/>
                    </a:lnTo>
                    <a:lnTo>
                      <a:pt x="18" y="3"/>
                    </a:lnTo>
                    <a:lnTo>
                      <a:pt x="27" y="4"/>
                    </a:lnTo>
                    <a:lnTo>
                      <a:pt x="27" y="7"/>
                    </a:lnTo>
                    <a:lnTo>
                      <a:pt x="44" y="2"/>
                    </a:lnTo>
                    <a:lnTo>
                      <a:pt x="60" y="1"/>
                    </a:lnTo>
                    <a:lnTo>
                      <a:pt x="76" y="0"/>
                    </a:lnTo>
                    <a:lnTo>
                      <a:pt x="91" y="0"/>
                    </a:lnTo>
                    <a:lnTo>
                      <a:pt x="107" y="1"/>
                    </a:lnTo>
                    <a:lnTo>
                      <a:pt x="122" y="2"/>
                    </a:lnTo>
                    <a:lnTo>
                      <a:pt x="138" y="2"/>
                    </a:lnTo>
                    <a:lnTo>
                      <a:pt x="155" y="2"/>
                    </a:lnTo>
                    <a:lnTo>
                      <a:pt x="154" y="12"/>
                    </a:lnTo>
                    <a:lnTo>
                      <a:pt x="148" y="19"/>
                    </a:lnTo>
                    <a:lnTo>
                      <a:pt x="140" y="24"/>
                    </a:lnTo>
                    <a:lnTo>
                      <a:pt x="131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1" name="Freeform 43"/>
              <p:cNvSpPr>
                <a:spLocks/>
              </p:cNvSpPr>
              <p:nvPr/>
            </p:nvSpPr>
            <p:spPr bwMode="auto">
              <a:xfrm>
                <a:off x="3710" y="2793"/>
                <a:ext cx="51" cy="51"/>
              </a:xfrm>
              <a:custGeom>
                <a:avLst/>
                <a:gdLst>
                  <a:gd name="T0" fmla="*/ 77 w 100"/>
                  <a:gd name="T1" fmla="*/ 96 h 102"/>
                  <a:gd name="T2" fmla="*/ 68 w 100"/>
                  <a:gd name="T3" fmla="*/ 100 h 102"/>
                  <a:gd name="T4" fmla="*/ 59 w 100"/>
                  <a:gd name="T5" fmla="*/ 101 h 102"/>
                  <a:gd name="T6" fmla="*/ 49 w 100"/>
                  <a:gd name="T7" fmla="*/ 102 h 102"/>
                  <a:gd name="T8" fmla="*/ 40 w 100"/>
                  <a:gd name="T9" fmla="*/ 101 h 102"/>
                  <a:gd name="T10" fmla="*/ 31 w 100"/>
                  <a:gd name="T11" fmla="*/ 100 h 102"/>
                  <a:gd name="T12" fmla="*/ 23 w 100"/>
                  <a:gd name="T13" fmla="*/ 96 h 102"/>
                  <a:gd name="T14" fmla="*/ 15 w 100"/>
                  <a:gd name="T15" fmla="*/ 92 h 102"/>
                  <a:gd name="T16" fmla="*/ 7 w 100"/>
                  <a:gd name="T17" fmla="*/ 85 h 102"/>
                  <a:gd name="T18" fmla="*/ 1 w 100"/>
                  <a:gd name="T19" fmla="*/ 77 h 102"/>
                  <a:gd name="T20" fmla="*/ 0 w 100"/>
                  <a:gd name="T21" fmla="*/ 68 h 102"/>
                  <a:gd name="T22" fmla="*/ 1 w 100"/>
                  <a:gd name="T23" fmla="*/ 56 h 102"/>
                  <a:gd name="T24" fmla="*/ 2 w 100"/>
                  <a:gd name="T25" fmla="*/ 47 h 102"/>
                  <a:gd name="T26" fmla="*/ 7 w 100"/>
                  <a:gd name="T27" fmla="*/ 39 h 102"/>
                  <a:gd name="T28" fmla="*/ 11 w 100"/>
                  <a:gd name="T29" fmla="*/ 31 h 102"/>
                  <a:gd name="T30" fmla="*/ 17 w 100"/>
                  <a:gd name="T31" fmla="*/ 24 h 102"/>
                  <a:gd name="T32" fmla="*/ 24 w 100"/>
                  <a:gd name="T33" fmla="*/ 18 h 102"/>
                  <a:gd name="T34" fmla="*/ 31 w 100"/>
                  <a:gd name="T35" fmla="*/ 13 h 102"/>
                  <a:gd name="T36" fmla="*/ 38 w 100"/>
                  <a:gd name="T37" fmla="*/ 9 h 102"/>
                  <a:gd name="T38" fmla="*/ 46 w 100"/>
                  <a:gd name="T39" fmla="*/ 4 h 102"/>
                  <a:gd name="T40" fmla="*/ 54 w 100"/>
                  <a:gd name="T41" fmla="*/ 0 h 102"/>
                  <a:gd name="T42" fmla="*/ 61 w 100"/>
                  <a:gd name="T43" fmla="*/ 0 h 102"/>
                  <a:gd name="T44" fmla="*/ 68 w 100"/>
                  <a:gd name="T45" fmla="*/ 1 h 102"/>
                  <a:gd name="T46" fmla="*/ 75 w 100"/>
                  <a:gd name="T47" fmla="*/ 2 h 102"/>
                  <a:gd name="T48" fmla="*/ 82 w 100"/>
                  <a:gd name="T49" fmla="*/ 4 h 102"/>
                  <a:gd name="T50" fmla="*/ 87 w 100"/>
                  <a:gd name="T51" fmla="*/ 8 h 102"/>
                  <a:gd name="T52" fmla="*/ 92 w 100"/>
                  <a:gd name="T53" fmla="*/ 12 h 102"/>
                  <a:gd name="T54" fmla="*/ 97 w 100"/>
                  <a:gd name="T55" fmla="*/ 18 h 102"/>
                  <a:gd name="T56" fmla="*/ 99 w 100"/>
                  <a:gd name="T57" fmla="*/ 24 h 102"/>
                  <a:gd name="T58" fmla="*/ 100 w 100"/>
                  <a:gd name="T59" fmla="*/ 45 h 102"/>
                  <a:gd name="T60" fmla="*/ 96 w 100"/>
                  <a:gd name="T61" fmla="*/ 64 h 102"/>
                  <a:gd name="T62" fmla="*/ 87 w 100"/>
                  <a:gd name="T63" fmla="*/ 81 h 102"/>
                  <a:gd name="T64" fmla="*/ 77 w 100"/>
                  <a:gd name="T65" fmla="*/ 96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0" h="102">
                    <a:moveTo>
                      <a:pt x="77" y="96"/>
                    </a:moveTo>
                    <a:lnTo>
                      <a:pt x="68" y="100"/>
                    </a:lnTo>
                    <a:lnTo>
                      <a:pt x="59" y="101"/>
                    </a:lnTo>
                    <a:lnTo>
                      <a:pt x="49" y="102"/>
                    </a:lnTo>
                    <a:lnTo>
                      <a:pt x="40" y="101"/>
                    </a:lnTo>
                    <a:lnTo>
                      <a:pt x="31" y="100"/>
                    </a:lnTo>
                    <a:lnTo>
                      <a:pt x="23" y="96"/>
                    </a:lnTo>
                    <a:lnTo>
                      <a:pt x="15" y="92"/>
                    </a:lnTo>
                    <a:lnTo>
                      <a:pt x="7" y="85"/>
                    </a:lnTo>
                    <a:lnTo>
                      <a:pt x="1" y="77"/>
                    </a:lnTo>
                    <a:lnTo>
                      <a:pt x="0" y="68"/>
                    </a:lnTo>
                    <a:lnTo>
                      <a:pt x="1" y="56"/>
                    </a:lnTo>
                    <a:lnTo>
                      <a:pt x="2" y="47"/>
                    </a:lnTo>
                    <a:lnTo>
                      <a:pt x="7" y="39"/>
                    </a:lnTo>
                    <a:lnTo>
                      <a:pt x="11" y="31"/>
                    </a:lnTo>
                    <a:lnTo>
                      <a:pt x="17" y="24"/>
                    </a:lnTo>
                    <a:lnTo>
                      <a:pt x="24" y="18"/>
                    </a:lnTo>
                    <a:lnTo>
                      <a:pt x="31" y="13"/>
                    </a:lnTo>
                    <a:lnTo>
                      <a:pt x="38" y="9"/>
                    </a:lnTo>
                    <a:lnTo>
                      <a:pt x="46" y="4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1"/>
                    </a:lnTo>
                    <a:lnTo>
                      <a:pt x="75" y="2"/>
                    </a:lnTo>
                    <a:lnTo>
                      <a:pt x="82" y="4"/>
                    </a:lnTo>
                    <a:lnTo>
                      <a:pt x="87" y="8"/>
                    </a:lnTo>
                    <a:lnTo>
                      <a:pt x="92" y="12"/>
                    </a:lnTo>
                    <a:lnTo>
                      <a:pt x="97" y="18"/>
                    </a:lnTo>
                    <a:lnTo>
                      <a:pt x="99" y="24"/>
                    </a:lnTo>
                    <a:lnTo>
                      <a:pt x="100" y="45"/>
                    </a:lnTo>
                    <a:lnTo>
                      <a:pt x="96" y="64"/>
                    </a:lnTo>
                    <a:lnTo>
                      <a:pt x="87" y="81"/>
                    </a:lnTo>
                    <a:lnTo>
                      <a:pt x="77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2" name="Freeform 44"/>
              <p:cNvSpPr>
                <a:spLocks/>
              </p:cNvSpPr>
              <p:nvPr/>
            </p:nvSpPr>
            <p:spPr bwMode="auto">
              <a:xfrm>
                <a:off x="3705" y="2937"/>
                <a:ext cx="53" cy="39"/>
              </a:xfrm>
              <a:custGeom>
                <a:avLst/>
                <a:gdLst>
                  <a:gd name="T0" fmla="*/ 78 w 106"/>
                  <a:gd name="T1" fmla="*/ 76 h 78"/>
                  <a:gd name="T2" fmla="*/ 68 w 106"/>
                  <a:gd name="T3" fmla="*/ 77 h 78"/>
                  <a:gd name="T4" fmla="*/ 58 w 106"/>
                  <a:gd name="T5" fmla="*/ 78 h 78"/>
                  <a:gd name="T6" fmla="*/ 49 w 106"/>
                  <a:gd name="T7" fmla="*/ 78 h 78"/>
                  <a:gd name="T8" fmla="*/ 40 w 106"/>
                  <a:gd name="T9" fmla="*/ 77 h 78"/>
                  <a:gd name="T10" fmla="*/ 30 w 106"/>
                  <a:gd name="T11" fmla="*/ 76 h 78"/>
                  <a:gd name="T12" fmla="*/ 21 w 106"/>
                  <a:gd name="T13" fmla="*/ 72 h 78"/>
                  <a:gd name="T14" fmla="*/ 13 w 106"/>
                  <a:gd name="T15" fmla="*/ 68 h 78"/>
                  <a:gd name="T16" fmla="*/ 5 w 106"/>
                  <a:gd name="T17" fmla="*/ 62 h 78"/>
                  <a:gd name="T18" fmla="*/ 2 w 106"/>
                  <a:gd name="T19" fmla="*/ 56 h 78"/>
                  <a:gd name="T20" fmla="*/ 0 w 106"/>
                  <a:gd name="T21" fmla="*/ 50 h 78"/>
                  <a:gd name="T22" fmla="*/ 0 w 106"/>
                  <a:gd name="T23" fmla="*/ 43 h 78"/>
                  <a:gd name="T24" fmla="*/ 0 w 106"/>
                  <a:gd name="T25" fmla="*/ 35 h 78"/>
                  <a:gd name="T26" fmla="*/ 10 w 106"/>
                  <a:gd name="T27" fmla="*/ 27 h 78"/>
                  <a:gd name="T28" fmla="*/ 19 w 106"/>
                  <a:gd name="T29" fmla="*/ 19 h 78"/>
                  <a:gd name="T30" fmla="*/ 29 w 106"/>
                  <a:gd name="T31" fmla="*/ 12 h 78"/>
                  <a:gd name="T32" fmla="*/ 41 w 106"/>
                  <a:gd name="T33" fmla="*/ 7 h 78"/>
                  <a:gd name="T34" fmla="*/ 53 w 106"/>
                  <a:gd name="T35" fmla="*/ 2 h 78"/>
                  <a:gd name="T36" fmla="*/ 65 w 106"/>
                  <a:gd name="T37" fmla="*/ 0 h 78"/>
                  <a:gd name="T38" fmla="*/ 78 w 106"/>
                  <a:gd name="T39" fmla="*/ 1 h 78"/>
                  <a:gd name="T40" fmla="*/ 90 w 106"/>
                  <a:gd name="T41" fmla="*/ 3 h 78"/>
                  <a:gd name="T42" fmla="*/ 94 w 106"/>
                  <a:gd name="T43" fmla="*/ 11 h 78"/>
                  <a:gd name="T44" fmla="*/ 98 w 106"/>
                  <a:gd name="T45" fmla="*/ 15 h 78"/>
                  <a:gd name="T46" fmla="*/ 103 w 106"/>
                  <a:gd name="T47" fmla="*/ 19 h 78"/>
                  <a:gd name="T48" fmla="*/ 106 w 106"/>
                  <a:gd name="T49" fmla="*/ 26 h 78"/>
                  <a:gd name="T50" fmla="*/ 102 w 106"/>
                  <a:gd name="T51" fmla="*/ 40 h 78"/>
                  <a:gd name="T52" fmla="*/ 96 w 106"/>
                  <a:gd name="T53" fmla="*/ 54 h 78"/>
                  <a:gd name="T54" fmla="*/ 88 w 106"/>
                  <a:gd name="T55" fmla="*/ 66 h 78"/>
                  <a:gd name="T56" fmla="*/ 78 w 106"/>
                  <a:gd name="T57" fmla="*/ 7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6" h="78">
                    <a:moveTo>
                      <a:pt x="78" y="76"/>
                    </a:moveTo>
                    <a:lnTo>
                      <a:pt x="68" y="77"/>
                    </a:lnTo>
                    <a:lnTo>
                      <a:pt x="58" y="78"/>
                    </a:lnTo>
                    <a:lnTo>
                      <a:pt x="49" y="78"/>
                    </a:lnTo>
                    <a:lnTo>
                      <a:pt x="40" y="77"/>
                    </a:lnTo>
                    <a:lnTo>
                      <a:pt x="30" y="76"/>
                    </a:lnTo>
                    <a:lnTo>
                      <a:pt x="21" y="72"/>
                    </a:lnTo>
                    <a:lnTo>
                      <a:pt x="13" y="68"/>
                    </a:lnTo>
                    <a:lnTo>
                      <a:pt x="5" y="62"/>
                    </a:lnTo>
                    <a:lnTo>
                      <a:pt x="2" y="56"/>
                    </a:lnTo>
                    <a:lnTo>
                      <a:pt x="0" y="50"/>
                    </a:lnTo>
                    <a:lnTo>
                      <a:pt x="0" y="43"/>
                    </a:lnTo>
                    <a:lnTo>
                      <a:pt x="0" y="35"/>
                    </a:lnTo>
                    <a:lnTo>
                      <a:pt x="10" y="27"/>
                    </a:lnTo>
                    <a:lnTo>
                      <a:pt x="19" y="19"/>
                    </a:lnTo>
                    <a:lnTo>
                      <a:pt x="29" y="12"/>
                    </a:lnTo>
                    <a:lnTo>
                      <a:pt x="41" y="7"/>
                    </a:lnTo>
                    <a:lnTo>
                      <a:pt x="53" y="2"/>
                    </a:lnTo>
                    <a:lnTo>
                      <a:pt x="65" y="0"/>
                    </a:lnTo>
                    <a:lnTo>
                      <a:pt x="78" y="1"/>
                    </a:lnTo>
                    <a:lnTo>
                      <a:pt x="90" y="3"/>
                    </a:lnTo>
                    <a:lnTo>
                      <a:pt x="94" y="11"/>
                    </a:lnTo>
                    <a:lnTo>
                      <a:pt x="98" y="15"/>
                    </a:lnTo>
                    <a:lnTo>
                      <a:pt x="103" y="19"/>
                    </a:lnTo>
                    <a:lnTo>
                      <a:pt x="106" y="26"/>
                    </a:lnTo>
                    <a:lnTo>
                      <a:pt x="102" y="40"/>
                    </a:lnTo>
                    <a:lnTo>
                      <a:pt x="96" y="54"/>
                    </a:lnTo>
                    <a:lnTo>
                      <a:pt x="88" y="66"/>
                    </a:lnTo>
                    <a:lnTo>
                      <a:pt x="78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3" name="Freeform 45"/>
              <p:cNvSpPr>
                <a:spLocks/>
              </p:cNvSpPr>
              <p:nvPr/>
            </p:nvSpPr>
            <p:spPr bwMode="auto">
              <a:xfrm>
                <a:off x="3720" y="2803"/>
                <a:ext cx="34" cy="34"/>
              </a:xfrm>
              <a:custGeom>
                <a:avLst/>
                <a:gdLst>
                  <a:gd name="T0" fmla="*/ 45 w 68"/>
                  <a:gd name="T1" fmla="*/ 65 h 67"/>
                  <a:gd name="T2" fmla="*/ 40 w 68"/>
                  <a:gd name="T3" fmla="*/ 66 h 67"/>
                  <a:gd name="T4" fmla="*/ 35 w 68"/>
                  <a:gd name="T5" fmla="*/ 67 h 67"/>
                  <a:gd name="T6" fmla="*/ 29 w 68"/>
                  <a:gd name="T7" fmla="*/ 67 h 67"/>
                  <a:gd name="T8" fmla="*/ 23 w 68"/>
                  <a:gd name="T9" fmla="*/ 66 h 67"/>
                  <a:gd name="T10" fmla="*/ 18 w 68"/>
                  <a:gd name="T11" fmla="*/ 65 h 67"/>
                  <a:gd name="T12" fmla="*/ 13 w 68"/>
                  <a:gd name="T13" fmla="*/ 64 h 67"/>
                  <a:gd name="T14" fmla="*/ 8 w 68"/>
                  <a:gd name="T15" fmla="*/ 60 h 67"/>
                  <a:gd name="T16" fmla="*/ 4 w 68"/>
                  <a:gd name="T17" fmla="*/ 57 h 67"/>
                  <a:gd name="T18" fmla="*/ 0 w 68"/>
                  <a:gd name="T19" fmla="*/ 49 h 67"/>
                  <a:gd name="T20" fmla="*/ 0 w 68"/>
                  <a:gd name="T21" fmla="*/ 41 h 67"/>
                  <a:gd name="T22" fmla="*/ 1 w 68"/>
                  <a:gd name="T23" fmla="*/ 33 h 67"/>
                  <a:gd name="T24" fmla="*/ 4 w 68"/>
                  <a:gd name="T25" fmla="*/ 25 h 67"/>
                  <a:gd name="T26" fmla="*/ 7 w 68"/>
                  <a:gd name="T27" fmla="*/ 20 h 67"/>
                  <a:gd name="T28" fmla="*/ 12 w 68"/>
                  <a:gd name="T29" fmla="*/ 15 h 67"/>
                  <a:gd name="T30" fmla="*/ 16 w 68"/>
                  <a:gd name="T31" fmla="*/ 11 h 67"/>
                  <a:gd name="T32" fmla="*/ 21 w 68"/>
                  <a:gd name="T33" fmla="*/ 7 h 67"/>
                  <a:gd name="T34" fmla="*/ 27 w 68"/>
                  <a:gd name="T35" fmla="*/ 5 h 67"/>
                  <a:gd name="T36" fmla="*/ 31 w 68"/>
                  <a:gd name="T37" fmla="*/ 4 h 67"/>
                  <a:gd name="T38" fmla="*/ 37 w 68"/>
                  <a:gd name="T39" fmla="*/ 3 h 67"/>
                  <a:gd name="T40" fmla="*/ 43 w 68"/>
                  <a:gd name="T41" fmla="*/ 4 h 67"/>
                  <a:gd name="T42" fmla="*/ 48 w 68"/>
                  <a:gd name="T43" fmla="*/ 8 h 67"/>
                  <a:gd name="T44" fmla="*/ 59 w 68"/>
                  <a:gd name="T45" fmla="*/ 0 h 67"/>
                  <a:gd name="T46" fmla="*/ 68 w 68"/>
                  <a:gd name="T47" fmla="*/ 16 h 67"/>
                  <a:gd name="T48" fmla="*/ 66 w 68"/>
                  <a:gd name="T49" fmla="*/ 34 h 67"/>
                  <a:gd name="T50" fmla="*/ 58 w 68"/>
                  <a:gd name="T51" fmla="*/ 50 h 67"/>
                  <a:gd name="T52" fmla="*/ 45 w 68"/>
                  <a:gd name="T53" fmla="*/ 6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" h="67">
                    <a:moveTo>
                      <a:pt x="45" y="65"/>
                    </a:moveTo>
                    <a:lnTo>
                      <a:pt x="40" y="66"/>
                    </a:lnTo>
                    <a:lnTo>
                      <a:pt x="35" y="67"/>
                    </a:lnTo>
                    <a:lnTo>
                      <a:pt x="29" y="67"/>
                    </a:lnTo>
                    <a:lnTo>
                      <a:pt x="23" y="66"/>
                    </a:lnTo>
                    <a:lnTo>
                      <a:pt x="18" y="65"/>
                    </a:lnTo>
                    <a:lnTo>
                      <a:pt x="13" y="64"/>
                    </a:lnTo>
                    <a:lnTo>
                      <a:pt x="8" y="60"/>
                    </a:lnTo>
                    <a:lnTo>
                      <a:pt x="4" y="57"/>
                    </a:lnTo>
                    <a:lnTo>
                      <a:pt x="0" y="49"/>
                    </a:lnTo>
                    <a:lnTo>
                      <a:pt x="0" y="41"/>
                    </a:lnTo>
                    <a:lnTo>
                      <a:pt x="1" y="33"/>
                    </a:lnTo>
                    <a:lnTo>
                      <a:pt x="4" y="25"/>
                    </a:lnTo>
                    <a:lnTo>
                      <a:pt x="7" y="20"/>
                    </a:lnTo>
                    <a:lnTo>
                      <a:pt x="12" y="15"/>
                    </a:lnTo>
                    <a:lnTo>
                      <a:pt x="16" y="11"/>
                    </a:lnTo>
                    <a:lnTo>
                      <a:pt x="21" y="7"/>
                    </a:lnTo>
                    <a:lnTo>
                      <a:pt x="27" y="5"/>
                    </a:lnTo>
                    <a:lnTo>
                      <a:pt x="31" y="4"/>
                    </a:lnTo>
                    <a:lnTo>
                      <a:pt x="37" y="3"/>
                    </a:lnTo>
                    <a:lnTo>
                      <a:pt x="43" y="4"/>
                    </a:lnTo>
                    <a:lnTo>
                      <a:pt x="48" y="8"/>
                    </a:lnTo>
                    <a:lnTo>
                      <a:pt x="59" y="0"/>
                    </a:lnTo>
                    <a:lnTo>
                      <a:pt x="68" y="16"/>
                    </a:lnTo>
                    <a:lnTo>
                      <a:pt x="66" y="34"/>
                    </a:lnTo>
                    <a:lnTo>
                      <a:pt x="58" y="50"/>
                    </a:lnTo>
                    <a:lnTo>
                      <a:pt x="45" y="65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4" name="Freeform 46"/>
              <p:cNvSpPr>
                <a:spLocks/>
              </p:cNvSpPr>
              <p:nvPr/>
            </p:nvSpPr>
            <p:spPr bwMode="auto">
              <a:xfrm>
                <a:off x="3734" y="2641"/>
                <a:ext cx="15" cy="12"/>
              </a:xfrm>
              <a:custGeom>
                <a:avLst/>
                <a:gdLst>
                  <a:gd name="T0" fmla="*/ 16 w 30"/>
                  <a:gd name="T1" fmla="*/ 23 h 23"/>
                  <a:gd name="T2" fmla="*/ 9 w 30"/>
                  <a:gd name="T3" fmla="*/ 22 h 23"/>
                  <a:gd name="T4" fmla="*/ 5 w 30"/>
                  <a:gd name="T5" fmla="*/ 17 h 23"/>
                  <a:gd name="T6" fmla="*/ 2 w 30"/>
                  <a:gd name="T7" fmla="*/ 12 h 23"/>
                  <a:gd name="T8" fmla="*/ 0 w 30"/>
                  <a:gd name="T9" fmla="*/ 7 h 23"/>
                  <a:gd name="T10" fmla="*/ 0 w 30"/>
                  <a:gd name="T11" fmla="*/ 4 h 23"/>
                  <a:gd name="T12" fmla="*/ 0 w 30"/>
                  <a:gd name="T13" fmla="*/ 2 h 23"/>
                  <a:gd name="T14" fmla="*/ 2 w 30"/>
                  <a:gd name="T15" fmla="*/ 1 h 23"/>
                  <a:gd name="T16" fmla="*/ 5 w 30"/>
                  <a:gd name="T17" fmla="*/ 0 h 23"/>
                  <a:gd name="T18" fmla="*/ 12 w 30"/>
                  <a:gd name="T19" fmla="*/ 2 h 23"/>
                  <a:gd name="T20" fmla="*/ 16 w 30"/>
                  <a:gd name="T21" fmla="*/ 8 h 23"/>
                  <a:gd name="T22" fmla="*/ 21 w 30"/>
                  <a:gd name="T23" fmla="*/ 12 h 23"/>
                  <a:gd name="T24" fmla="*/ 30 w 30"/>
                  <a:gd name="T25" fmla="*/ 14 h 23"/>
                  <a:gd name="T26" fmla="*/ 27 w 30"/>
                  <a:gd name="T27" fmla="*/ 17 h 23"/>
                  <a:gd name="T28" fmla="*/ 24 w 30"/>
                  <a:gd name="T29" fmla="*/ 19 h 23"/>
                  <a:gd name="T30" fmla="*/ 21 w 30"/>
                  <a:gd name="T31" fmla="*/ 21 h 23"/>
                  <a:gd name="T32" fmla="*/ 16 w 30"/>
                  <a:gd name="T3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0" h="23">
                    <a:moveTo>
                      <a:pt x="16" y="23"/>
                    </a:moveTo>
                    <a:lnTo>
                      <a:pt x="9" y="22"/>
                    </a:lnTo>
                    <a:lnTo>
                      <a:pt x="5" y="17"/>
                    </a:lnTo>
                    <a:lnTo>
                      <a:pt x="2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12" y="2"/>
                    </a:lnTo>
                    <a:lnTo>
                      <a:pt x="16" y="8"/>
                    </a:lnTo>
                    <a:lnTo>
                      <a:pt x="21" y="12"/>
                    </a:lnTo>
                    <a:lnTo>
                      <a:pt x="30" y="14"/>
                    </a:lnTo>
                    <a:lnTo>
                      <a:pt x="27" y="17"/>
                    </a:lnTo>
                    <a:lnTo>
                      <a:pt x="24" y="19"/>
                    </a:lnTo>
                    <a:lnTo>
                      <a:pt x="21" y="21"/>
                    </a:lnTo>
                    <a:lnTo>
                      <a:pt x="1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5" name="Freeform 47"/>
              <p:cNvSpPr>
                <a:spLocks/>
              </p:cNvSpPr>
              <p:nvPr/>
            </p:nvSpPr>
            <p:spPr bwMode="auto">
              <a:xfrm>
                <a:off x="3713" y="2945"/>
                <a:ext cx="36" cy="23"/>
              </a:xfrm>
              <a:custGeom>
                <a:avLst/>
                <a:gdLst>
                  <a:gd name="T0" fmla="*/ 56 w 72"/>
                  <a:gd name="T1" fmla="*/ 44 h 46"/>
                  <a:gd name="T2" fmla="*/ 49 w 72"/>
                  <a:gd name="T3" fmla="*/ 46 h 46"/>
                  <a:gd name="T4" fmla="*/ 41 w 72"/>
                  <a:gd name="T5" fmla="*/ 46 h 46"/>
                  <a:gd name="T6" fmla="*/ 34 w 72"/>
                  <a:gd name="T7" fmla="*/ 46 h 46"/>
                  <a:gd name="T8" fmla="*/ 26 w 72"/>
                  <a:gd name="T9" fmla="*/ 46 h 46"/>
                  <a:gd name="T10" fmla="*/ 19 w 72"/>
                  <a:gd name="T11" fmla="*/ 44 h 46"/>
                  <a:gd name="T12" fmla="*/ 12 w 72"/>
                  <a:gd name="T13" fmla="*/ 41 h 46"/>
                  <a:gd name="T14" fmla="*/ 5 w 72"/>
                  <a:gd name="T15" fmla="*/ 38 h 46"/>
                  <a:gd name="T16" fmla="*/ 0 w 72"/>
                  <a:gd name="T17" fmla="*/ 34 h 46"/>
                  <a:gd name="T18" fmla="*/ 2 w 72"/>
                  <a:gd name="T19" fmla="*/ 24 h 46"/>
                  <a:gd name="T20" fmla="*/ 9 w 72"/>
                  <a:gd name="T21" fmla="*/ 16 h 46"/>
                  <a:gd name="T22" fmla="*/ 18 w 72"/>
                  <a:gd name="T23" fmla="*/ 10 h 46"/>
                  <a:gd name="T24" fmla="*/ 28 w 72"/>
                  <a:gd name="T25" fmla="*/ 3 h 46"/>
                  <a:gd name="T26" fmla="*/ 35 w 72"/>
                  <a:gd name="T27" fmla="*/ 1 h 46"/>
                  <a:gd name="T28" fmla="*/ 41 w 72"/>
                  <a:gd name="T29" fmla="*/ 0 h 46"/>
                  <a:gd name="T30" fmla="*/ 46 w 72"/>
                  <a:gd name="T31" fmla="*/ 2 h 46"/>
                  <a:gd name="T32" fmla="*/ 50 w 72"/>
                  <a:gd name="T33" fmla="*/ 4 h 46"/>
                  <a:gd name="T34" fmla="*/ 55 w 72"/>
                  <a:gd name="T35" fmla="*/ 8 h 46"/>
                  <a:gd name="T36" fmla="*/ 59 w 72"/>
                  <a:gd name="T37" fmla="*/ 10 h 46"/>
                  <a:gd name="T38" fmla="*/ 65 w 72"/>
                  <a:gd name="T39" fmla="*/ 12 h 46"/>
                  <a:gd name="T40" fmla="*/ 72 w 72"/>
                  <a:gd name="T41" fmla="*/ 12 h 46"/>
                  <a:gd name="T42" fmla="*/ 70 w 72"/>
                  <a:gd name="T43" fmla="*/ 22 h 46"/>
                  <a:gd name="T44" fmla="*/ 67 w 72"/>
                  <a:gd name="T45" fmla="*/ 31 h 46"/>
                  <a:gd name="T46" fmla="*/ 63 w 72"/>
                  <a:gd name="T47" fmla="*/ 38 h 46"/>
                  <a:gd name="T48" fmla="*/ 56 w 72"/>
                  <a:gd name="T49" fmla="*/ 4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2" h="46">
                    <a:moveTo>
                      <a:pt x="56" y="44"/>
                    </a:moveTo>
                    <a:lnTo>
                      <a:pt x="49" y="46"/>
                    </a:lnTo>
                    <a:lnTo>
                      <a:pt x="41" y="46"/>
                    </a:lnTo>
                    <a:lnTo>
                      <a:pt x="34" y="46"/>
                    </a:lnTo>
                    <a:lnTo>
                      <a:pt x="26" y="46"/>
                    </a:lnTo>
                    <a:lnTo>
                      <a:pt x="19" y="44"/>
                    </a:lnTo>
                    <a:lnTo>
                      <a:pt x="12" y="41"/>
                    </a:lnTo>
                    <a:lnTo>
                      <a:pt x="5" y="38"/>
                    </a:lnTo>
                    <a:lnTo>
                      <a:pt x="0" y="34"/>
                    </a:lnTo>
                    <a:lnTo>
                      <a:pt x="2" y="24"/>
                    </a:lnTo>
                    <a:lnTo>
                      <a:pt x="9" y="16"/>
                    </a:lnTo>
                    <a:lnTo>
                      <a:pt x="18" y="10"/>
                    </a:lnTo>
                    <a:lnTo>
                      <a:pt x="28" y="3"/>
                    </a:lnTo>
                    <a:lnTo>
                      <a:pt x="35" y="1"/>
                    </a:lnTo>
                    <a:lnTo>
                      <a:pt x="41" y="0"/>
                    </a:lnTo>
                    <a:lnTo>
                      <a:pt x="46" y="2"/>
                    </a:lnTo>
                    <a:lnTo>
                      <a:pt x="50" y="4"/>
                    </a:lnTo>
                    <a:lnTo>
                      <a:pt x="55" y="8"/>
                    </a:lnTo>
                    <a:lnTo>
                      <a:pt x="59" y="10"/>
                    </a:lnTo>
                    <a:lnTo>
                      <a:pt x="65" y="12"/>
                    </a:lnTo>
                    <a:lnTo>
                      <a:pt x="72" y="12"/>
                    </a:lnTo>
                    <a:lnTo>
                      <a:pt x="70" y="22"/>
                    </a:lnTo>
                    <a:lnTo>
                      <a:pt x="67" y="31"/>
                    </a:lnTo>
                    <a:lnTo>
                      <a:pt x="63" y="38"/>
                    </a:lnTo>
                    <a:lnTo>
                      <a:pt x="56" y="44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6" name="Freeform 48"/>
              <p:cNvSpPr>
                <a:spLocks/>
              </p:cNvSpPr>
              <p:nvPr/>
            </p:nvSpPr>
            <p:spPr bwMode="auto">
              <a:xfrm>
                <a:off x="3567" y="3035"/>
                <a:ext cx="177" cy="17"/>
              </a:xfrm>
              <a:custGeom>
                <a:avLst/>
                <a:gdLst>
                  <a:gd name="T0" fmla="*/ 346 w 355"/>
                  <a:gd name="T1" fmla="*/ 35 h 35"/>
                  <a:gd name="T2" fmla="*/ 331 w 355"/>
                  <a:gd name="T3" fmla="*/ 31 h 35"/>
                  <a:gd name="T4" fmla="*/ 316 w 355"/>
                  <a:gd name="T5" fmla="*/ 29 h 35"/>
                  <a:gd name="T6" fmla="*/ 302 w 355"/>
                  <a:gd name="T7" fmla="*/ 28 h 35"/>
                  <a:gd name="T8" fmla="*/ 288 w 355"/>
                  <a:gd name="T9" fmla="*/ 27 h 35"/>
                  <a:gd name="T10" fmla="*/ 273 w 355"/>
                  <a:gd name="T11" fmla="*/ 27 h 35"/>
                  <a:gd name="T12" fmla="*/ 259 w 355"/>
                  <a:gd name="T13" fmla="*/ 27 h 35"/>
                  <a:gd name="T14" fmla="*/ 245 w 355"/>
                  <a:gd name="T15" fmla="*/ 27 h 35"/>
                  <a:gd name="T16" fmla="*/ 232 w 355"/>
                  <a:gd name="T17" fmla="*/ 28 h 35"/>
                  <a:gd name="T18" fmla="*/ 217 w 355"/>
                  <a:gd name="T19" fmla="*/ 29 h 35"/>
                  <a:gd name="T20" fmla="*/ 203 w 355"/>
                  <a:gd name="T21" fmla="*/ 30 h 35"/>
                  <a:gd name="T22" fmla="*/ 189 w 355"/>
                  <a:gd name="T23" fmla="*/ 31 h 35"/>
                  <a:gd name="T24" fmla="*/ 175 w 355"/>
                  <a:gd name="T25" fmla="*/ 31 h 35"/>
                  <a:gd name="T26" fmla="*/ 161 w 355"/>
                  <a:gd name="T27" fmla="*/ 32 h 35"/>
                  <a:gd name="T28" fmla="*/ 146 w 355"/>
                  <a:gd name="T29" fmla="*/ 32 h 35"/>
                  <a:gd name="T30" fmla="*/ 133 w 355"/>
                  <a:gd name="T31" fmla="*/ 31 h 35"/>
                  <a:gd name="T32" fmla="*/ 118 w 355"/>
                  <a:gd name="T33" fmla="*/ 30 h 35"/>
                  <a:gd name="T34" fmla="*/ 10 w 355"/>
                  <a:gd name="T35" fmla="*/ 35 h 35"/>
                  <a:gd name="T36" fmla="*/ 7 w 355"/>
                  <a:gd name="T37" fmla="*/ 34 h 35"/>
                  <a:gd name="T38" fmla="*/ 5 w 355"/>
                  <a:gd name="T39" fmla="*/ 31 h 35"/>
                  <a:gd name="T40" fmla="*/ 2 w 355"/>
                  <a:gd name="T41" fmla="*/ 28 h 35"/>
                  <a:gd name="T42" fmla="*/ 0 w 355"/>
                  <a:gd name="T43" fmla="*/ 26 h 35"/>
                  <a:gd name="T44" fmla="*/ 1 w 355"/>
                  <a:gd name="T45" fmla="*/ 21 h 35"/>
                  <a:gd name="T46" fmla="*/ 2 w 355"/>
                  <a:gd name="T47" fmla="*/ 15 h 35"/>
                  <a:gd name="T48" fmla="*/ 6 w 355"/>
                  <a:gd name="T49" fmla="*/ 11 h 35"/>
                  <a:gd name="T50" fmla="*/ 10 w 355"/>
                  <a:gd name="T51" fmla="*/ 6 h 35"/>
                  <a:gd name="T52" fmla="*/ 27 w 355"/>
                  <a:gd name="T53" fmla="*/ 7 h 35"/>
                  <a:gd name="T54" fmla="*/ 44 w 355"/>
                  <a:gd name="T55" fmla="*/ 8 h 35"/>
                  <a:gd name="T56" fmla="*/ 62 w 355"/>
                  <a:gd name="T57" fmla="*/ 9 h 35"/>
                  <a:gd name="T58" fmla="*/ 80 w 355"/>
                  <a:gd name="T59" fmla="*/ 9 h 35"/>
                  <a:gd name="T60" fmla="*/ 98 w 355"/>
                  <a:gd name="T61" fmla="*/ 11 h 35"/>
                  <a:gd name="T62" fmla="*/ 118 w 355"/>
                  <a:gd name="T63" fmla="*/ 11 h 35"/>
                  <a:gd name="T64" fmla="*/ 136 w 355"/>
                  <a:gd name="T65" fmla="*/ 11 h 35"/>
                  <a:gd name="T66" fmla="*/ 156 w 355"/>
                  <a:gd name="T67" fmla="*/ 11 h 35"/>
                  <a:gd name="T68" fmla="*/ 174 w 355"/>
                  <a:gd name="T69" fmla="*/ 11 h 35"/>
                  <a:gd name="T70" fmla="*/ 194 w 355"/>
                  <a:gd name="T71" fmla="*/ 11 h 35"/>
                  <a:gd name="T72" fmla="*/ 213 w 355"/>
                  <a:gd name="T73" fmla="*/ 11 h 35"/>
                  <a:gd name="T74" fmla="*/ 232 w 355"/>
                  <a:gd name="T75" fmla="*/ 9 h 35"/>
                  <a:gd name="T76" fmla="*/ 251 w 355"/>
                  <a:gd name="T77" fmla="*/ 9 h 35"/>
                  <a:gd name="T78" fmla="*/ 270 w 355"/>
                  <a:gd name="T79" fmla="*/ 8 h 35"/>
                  <a:gd name="T80" fmla="*/ 288 w 355"/>
                  <a:gd name="T81" fmla="*/ 7 h 35"/>
                  <a:gd name="T82" fmla="*/ 305 w 355"/>
                  <a:gd name="T83" fmla="*/ 6 h 35"/>
                  <a:gd name="T84" fmla="*/ 310 w 355"/>
                  <a:gd name="T85" fmla="*/ 4 h 35"/>
                  <a:gd name="T86" fmla="*/ 315 w 355"/>
                  <a:gd name="T87" fmla="*/ 3 h 35"/>
                  <a:gd name="T88" fmla="*/ 319 w 355"/>
                  <a:gd name="T89" fmla="*/ 0 h 35"/>
                  <a:gd name="T90" fmla="*/ 325 w 355"/>
                  <a:gd name="T91" fmla="*/ 0 h 35"/>
                  <a:gd name="T92" fmla="*/ 330 w 355"/>
                  <a:gd name="T93" fmla="*/ 0 h 35"/>
                  <a:gd name="T94" fmla="*/ 334 w 355"/>
                  <a:gd name="T95" fmla="*/ 0 h 35"/>
                  <a:gd name="T96" fmla="*/ 339 w 355"/>
                  <a:gd name="T97" fmla="*/ 3 h 35"/>
                  <a:gd name="T98" fmla="*/ 343 w 355"/>
                  <a:gd name="T99" fmla="*/ 6 h 35"/>
                  <a:gd name="T100" fmla="*/ 350 w 355"/>
                  <a:gd name="T101" fmla="*/ 13 h 35"/>
                  <a:gd name="T102" fmla="*/ 355 w 355"/>
                  <a:gd name="T103" fmla="*/ 20 h 35"/>
                  <a:gd name="T104" fmla="*/ 354 w 355"/>
                  <a:gd name="T105" fmla="*/ 27 h 35"/>
                  <a:gd name="T106" fmla="*/ 346 w 355"/>
                  <a:gd name="T10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55" h="35">
                    <a:moveTo>
                      <a:pt x="346" y="35"/>
                    </a:moveTo>
                    <a:lnTo>
                      <a:pt x="331" y="31"/>
                    </a:lnTo>
                    <a:lnTo>
                      <a:pt x="316" y="29"/>
                    </a:lnTo>
                    <a:lnTo>
                      <a:pt x="302" y="28"/>
                    </a:lnTo>
                    <a:lnTo>
                      <a:pt x="288" y="27"/>
                    </a:lnTo>
                    <a:lnTo>
                      <a:pt x="273" y="27"/>
                    </a:lnTo>
                    <a:lnTo>
                      <a:pt x="259" y="27"/>
                    </a:lnTo>
                    <a:lnTo>
                      <a:pt x="245" y="27"/>
                    </a:lnTo>
                    <a:lnTo>
                      <a:pt x="232" y="28"/>
                    </a:lnTo>
                    <a:lnTo>
                      <a:pt x="217" y="29"/>
                    </a:lnTo>
                    <a:lnTo>
                      <a:pt x="203" y="30"/>
                    </a:lnTo>
                    <a:lnTo>
                      <a:pt x="189" y="31"/>
                    </a:lnTo>
                    <a:lnTo>
                      <a:pt x="175" y="31"/>
                    </a:lnTo>
                    <a:lnTo>
                      <a:pt x="161" y="32"/>
                    </a:lnTo>
                    <a:lnTo>
                      <a:pt x="146" y="32"/>
                    </a:lnTo>
                    <a:lnTo>
                      <a:pt x="133" y="31"/>
                    </a:lnTo>
                    <a:lnTo>
                      <a:pt x="118" y="30"/>
                    </a:lnTo>
                    <a:lnTo>
                      <a:pt x="10" y="35"/>
                    </a:lnTo>
                    <a:lnTo>
                      <a:pt x="7" y="34"/>
                    </a:lnTo>
                    <a:lnTo>
                      <a:pt x="5" y="31"/>
                    </a:lnTo>
                    <a:lnTo>
                      <a:pt x="2" y="28"/>
                    </a:lnTo>
                    <a:lnTo>
                      <a:pt x="0" y="26"/>
                    </a:lnTo>
                    <a:lnTo>
                      <a:pt x="1" y="21"/>
                    </a:lnTo>
                    <a:lnTo>
                      <a:pt x="2" y="15"/>
                    </a:lnTo>
                    <a:lnTo>
                      <a:pt x="6" y="11"/>
                    </a:lnTo>
                    <a:lnTo>
                      <a:pt x="10" y="6"/>
                    </a:lnTo>
                    <a:lnTo>
                      <a:pt x="27" y="7"/>
                    </a:lnTo>
                    <a:lnTo>
                      <a:pt x="44" y="8"/>
                    </a:lnTo>
                    <a:lnTo>
                      <a:pt x="62" y="9"/>
                    </a:lnTo>
                    <a:lnTo>
                      <a:pt x="80" y="9"/>
                    </a:lnTo>
                    <a:lnTo>
                      <a:pt x="98" y="11"/>
                    </a:lnTo>
                    <a:lnTo>
                      <a:pt x="118" y="11"/>
                    </a:lnTo>
                    <a:lnTo>
                      <a:pt x="136" y="11"/>
                    </a:lnTo>
                    <a:lnTo>
                      <a:pt x="156" y="11"/>
                    </a:lnTo>
                    <a:lnTo>
                      <a:pt x="174" y="11"/>
                    </a:lnTo>
                    <a:lnTo>
                      <a:pt x="194" y="11"/>
                    </a:lnTo>
                    <a:lnTo>
                      <a:pt x="213" y="11"/>
                    </a:lnTo>
                    <a:lnTo>
                      <a:pt x="232" y="9"/>
                    </a:lnTo>
                    <a:lnTo>
                      <a:pt x="251" y="9"/>
                    </a:lnTo>
                    <a:lnTo>
                      <a:pt x="270" y="8"/>
                    </a:lnTo>
                    <a:lnTo>
                      <a:pt x="288" y="7"/>
                    </a:lnTo>
                    <a:lnTo>
                      <a:pt x="305" y="6"/>
                    </a:lnTo>
                    <a:lnTo>
                      <a:pt x="310" y="4"/>
                    </a:lnTo>
                    <a:lnTo>
                      <a:pt x="315" y="3"/>
                    </a:lnTo>
                    <a:lnTo>
                      <a:pt x="319" y="0"/>
                    </a:lnTo>
                    <a:lnTo>
                      <a:pt x="325" y="0"/>
                    </a:lnTo>
                    <a:lnTo>
                      <a:pt x="330" y="0"/>
                    </a:lnTo>
                    <a:lnTo>
                      <a:pt x="334" y="0"/>
                    </a:lnTo>
                    <a:lnTo>
                      <a:pt x="339" y="3"/>
                    </a:lnTo>
                    <a:lnTo>
                      <a:pt x="343" y="6"/>
                    </a:lnTo>
                    <a:lnTo>
                      <a:pt x="350" y="13"/>
                    </a:lnTo>
                    <a:lnTo>
                      <a:pt x="355" y="20"/>
                    </a:lnTo>
                    <a:lnTo>
                      <a:pt x="354" y="27"/>
                    </a:lnTo>
                    <a:lnTo>
                      <a:pt x="346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7" name="Freeform 49"/>
              <p:cNvSpPr>
                <a:spLocks/>
              </p:cNvSpPr>
              <p:nvPr/>
            </p:nvSpPr>
            <p:spPr bwMode="auto">
              <a:xfrm>
                <a:off x="3557" y="2779"/>
                <a:ext cx="138" cy="87"/>
              </a:xfrm>
              <a:custGeom>
                <a:avLst/>
                <a:gdLst>
                  <a:gd name="T0" fmla="*/ 265 w 276"/>
                  <a:gd name="T1" fmla="*/ 122 h 174"/>
                  <a:gd name="T2" fmla="*/ 246 w 276"/>
                  <a:gd name="T3" fmla="*/ 131 h 174"/>
                  <a:gd name="T4" fmla="*/ 247 w 276"/>
                  <a:gd name="T5" fmla="*/ 136 h 174"/>
                  <a:gd name="T6" fmla="*/ 249 w 276"/>
                  <a:gd name="T7" fmla="*/ 142 h 174"/>
                  <a:gd name="T8" fmla="*/ 250 w 276"/>
                  <a:gd name="T9" fmla="*/ 146 h 174"/>
                  <a:gd name="T10" fmla="*/ 248 w 276"/>
                  <a:gd name="T11" fmla="*/ 152 h 174"/>
                  <a:gd name="T12" fmla="*/ 235 w 276"/>
                  <a:gd name="T13" fmla="*/ 154 h 174"/>
                  <a:gd name="T14" fmla="*/ 223 w 276"/>
                  <a:gd name="T15" fmla="*/ 157 h 174"/>
                  <a:gd name="T16" fmla="*/ 210 w 276"/>
                  <a:gd name="T17" fmla="*/ 158 h 174"/>
                  <a:gd name="T18" fmla="*/ 199 w 276"/>
                  <a:gd name="T19" fmla="*/ 159 h 174"/>
                  <a:gd name="T20" fmla="*/ 186 w 276"/>
                  <a:gd name="T21" fmla="*/ 160 h 174"/>
                  <a:gd name="T22" fmla="*/ 173 w 276"/>
                  <a:gd name="T23" fmla="*/ 160 h 174"/>
                  <a:gd name="T24" fmla="*/ 161 w 276"/>
                  <a:gd name="T25" fmla="*/ 161 h 174"/>
                  <a:gd name="T26" fmla="*/ 148 w 276"/>
                  <a:gd name="T27" fmla="*/ 161 h 174"/>
                  <a:gd name="T28" fmla="*/ 136 w 276"/>
                  <a:gd name="T29" fmla="*/ 161 h 174"/>
                  <a:gd name="T30" fmla="*/ 124 w 276"/>
                  <a:gd name="T31" fmla="*/ 162 h 174"/>
                  <a:gd name="T32" fmla="*/ 111 w 276"/>
                  <a:gd name="T33" fmla="*/ 163 h 174"/>
                  <a:gd name="T34" fmla="*/ 98 w 276"/>
                  <a:gd name="T35" fmla="*/ 165 h 174"/>
                  <a:gd name="T36" fmla="*/ 86 w 276"/>
                  <a:gd name="T37" fmla="*/ 166 h 174"/>
                  <a:gd name="T38" fmla="*/ 73 w 276"/>
                  <a:gd name="T39" fmla="*/ 168 h 174"/>
                  <a:gd name="T40" fmla="*/ 60 w 276"/>
                  <a:gd name="T41" fmla="*/ 170 h 174"/>
                  <a:gd name="T42" fmla="*/ 48 w 276"/>
                  <a:gd name="T43" fmla="*/ 174 h 174"/>
                  <a:gd name="T44" fmla="*/ 38 w 276"/>
                  <a:gd name="T45" fmla="*/ 172 h 174"/>
                  <a:gd name="T46" fmla="*/ 32 w 276"/>
                  <a:gd name="T47" fmla="*/ 167 h 174"/>
                  <a:gd name="T48" fmla="*/ 25 w 276"/>
                  <a:gd name="T49" fmla="*/ 161 h 174"/>
                  <a:gd name="T50" fmla="*/ 20 w 276"/>
                  <a:gd name="T51" fmla="*/ 154 h 174"/>
                  <a:gd name="T52" fmla="*/ 15 w 276"/>
                  <a:gd name="T53" fmla="*/ 146 h 174"/>
                  <a:gd name="T54" fmla="*/ 11 w 276"/>
                  <a:gd name="T55" fmla="*/ 138 h 174"/>
                  <a:gd name="T56" fmla="*/ 7 w 276"/>
                  <a:gd name="T57" fmla="*/ 129 h 174"/>
                  <a:gd name="T58" fmla="*/ 3 w 276"/>
                  <a:gd name="T59" fmla="*/ 120 h 174"/>
                  <a:gd name="T60" fmla="*/ 0 w 276"/>
                  <a:gd name="T61" fmla="*/ 107 h 174"/>
                  <a:gd name="T62" fmla="*/ 0 w 276"/>
                  <a:gd name="T63" fmla="*/ 94 h 174"/>
                  <a:gd name="T64" fmla="*/ 3 w 276"/>
                  <a:gd name="T65" fmla="*/ 83 h 174"/>
                  <a:gd name="T66" fmla="*/ 7 w 276"/>
                  <a:gd name="T67" fmla="*/ 73 h 174"/>
                  <a:gd name="T68" fmla="*/ 12 w 276"/>
                  <a:gd name="T69" fmla="*/ 62 h 174"/>
                  <a:gd name="T70" fmla="*/ 18 w 276"/>
                  <a:gd name="T71" fmla="*/ 51 h 174"/>
                  <a:gd name="T72" fmla="*/ 24 w 276"/>
                  <a:gd name="T73" fmla="*/ 40 h 174"/>
                  <a:gd name="T74" fmla="*/ 28 w 276"/>
                  <a:gd name="T75" fmla="*/ 29 h 174"/>
                  <a:gd name="T76" fmla="*/ 41 w 276"/>
                  <a:gd name="T77" fmla="*/ 24 h 174"/>
                  <a:gd name="T78" fmla="*/ 55 w 276"/>
                  <a:gd name="T79" fmla="*/ 20 h 174"/>
                  <a:gd name="T80" fmla="*/ 70 w 276"/>
                  <a:gd name="T81" fmla="*/ 16 h 174"/>
                  <a:gd name="T82" fmla="*/ 83 w 276"/>
                  <a:gd name="T83" fmla="*/ 13 h 174"/>
                  <a:gd name="T84" fmla="*/ 98 w 276"/>
                  <a:gd name="T85" fmla="*/ 10 h 174"/>
                  <a:gd name="T86" fmla="*/ 113 w 276"/>
                  <a:gd name="T87" fmla="*/ 8 h 174"/>
                  <a:gd name="T88" fmla="*/ 128 w 276"/>
                  <a:gd name="T89" fmla="*/ 6 h 174"/>
                  <a:gd name="T90" fmla="*/ 143 w 276"/>
                  <a:gd name="T91" fmla="*/ 5 h 174"/>
                  <a:gd name="T92" fmla="*/ 159 w 276"/>
                  <a:gd name="T93" fmla="*/ 3 h 174"/>
                  <a:gd name="T94" fmla="*/ 174 w 276"/>
                  <a:gd name="T95" fmla="*/ 2 h 174"/>
                  <a:gd name="T96" fmla="*/ 189 w 276"/>
                  <a:gd name="T97" fmla="*/ 2 h 174"/>
                  <a:gd name="T98" fmla="*/ 206 w 276"/>
                  <a:gd name="T99" fmla="*/ 1 h 174"/>
                  <a:gd name="T100" fmla="*/ 221 w 276"/>
                  <a:gd name="T101" fmla="*/ 1 h 174"/>
                  <a:gd name="T102" fmla="*/ 235 w 276"/>
                  <a:gd name="T103" fmla="*/ 1 h 174"/>
                  <a:gd name="T104" fmla="*/ 249 w 276"/>
                  <a:gd name="T105" fmla="*/ 0 h 174"/>
                  <a:gd name="T106" fmla="*/ 264 w 276"/>
                  <a:gd name="T107" fmla="*/ 0 h 174"/>
                  <a:gd name="T108" fmla="*/ 271 w 276"/>
                  <a:gd name="T109" fmla="*/ 6 h 174"/>
                  <a:gd name="T110" fmla="*/ 273 w 276"/>
                  <a:gd name="T111" fmla="*/ 14 h 174"/>
                  <a:gd name="T112" fmla="*/ 273 w 276"/>
                  <a:gd name="T113" fmla="*/ 22 h 174"/>
                  <a:gd name="T114" fmla="*/ 276 w 276"/>
                  <a:gd name="T115" fmla="*/ 29 h 174"/>
                  <a:gd name="T116" fmla="*/ 271 w 276"/>
                  <a:gd name="T117" fmla="*/ 54 h 174"/>
                  <a:gd name="T118" fmla="*/ 268 w 276"/>
                  <a:gd name="T119" fmla="*/ 76 h 174"/>
                  <a:gd name="T120" fmla="*/ 265 w 276"/>
                  <a:gd name="T121" fmla="*/ 98 h 174"/>
                  <a:gd name="T122" fmla="*/ 265 w 276"/>
                  <a:gd name="T123" fmla="*/ 122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6" h="174">
                    <a:moveTo>
                      <a:pt x="265" y="122"/>
                    </a:moveTo>
                    <a:lnTo>
                      <a:pt x="246" y="131"/>
                    </a:lnTo>
                    <a:lnTo>
                      <a:pt x="247" y="136"/>
                    </a:lnTo>
                    <a:lnTo>
                      <a:pt x="249" y="142"/>
                    </a:lnTo>
                    <a:lnTo>
                      <a:pt x="250" y="146"/>
                    </a:lnTo>
                    <a:lnTo>
                      <a:pt x="248" y="152"/>
                    </a:lnTo>
                    <a:lnTo>
                      <a:pt x="235" y="154"/>
                    </a:lnTo>
                    <a:lnTo>
                      <a:pt x="223" y="157"/>
                    </a:lnTo>
                    <a:lnTo>
                      <a:pt x="210" y="158"/>
                    </a:lnTo>
                    <a:lnTo>
                      <a:pt x="199" y="159"/>
                    </a:lnTo>
                    <a:lnTo>
                      <a:pt x="186" y="160"/>
                    </a:lnTo>
                    <a:lnTo>
                      <a:pt x="173" y="160"/>
                    </a:lnTo>
                    <a:lnTo>
                      <a:pt x="161" y="161"/>
                    </a:lnTo>
                    <a:lnTo>
                      <a:pt x="148" y="161"/>
                    </a:lnTo>
                    <a:lnTo>
                      <a:pt x="136" y="161"/>
                    </a:lnTo>
                    <a:lnTo>
                      <a:pt x="124" y="162"/>
                    </a:lnTo>
                    <a:lnTo>
                      <a:pt x="111" y="163"/>
                    </a:lnTo>
                    <a:lnTo>
                      <a:pt x="98" y="165"/>
                    </a:lnTo>
                    <a:lnTo>
                      <a:pt x="86" y="166"/>
                    </a:lnTo>
                    <a:lnTo>
                      <a:pt x="73" y="168"/>
                    </a:lnTo>
                    <a:lnTo>
                      <a:pt x="60" y="170"/>
                    </a:lnTo>
                    <a:lnTo>
                      <a:pt x="48" y="174"/>
                    </a:lnTo>
                    <a:lnTo>
                      <a:pt x="38" y="172"/>
                    </a:lnTo>
                    <a:lnTo>
                      <a:pt x="32" y="167"/>
                    </a:lnTo>
                    <a:lnTo>
                      <a:pt x="25" y="161"/>
                    </a:lnTo>
                    <a:lnTo>
                      <a:pt x="20" y="154"/>
                    </a:lnTo>
                    <a:lnTo>
                      <a:pt x="15" y="146"/>
                    </a:lnTo>
                    <a:lnTo>
                      <a:pt x="11" y="138"/>
                    </a:lnTo>
                    <a:lnTo>
                      <a:pt x="7" y="129"/>
                    </a:lnTo>
                    <a:lnTo>
                      <a:pt x="3" y="120"/>
                    </a:lnTo>
                    <a:lnTo>
                      <a:pt x="0" y="107"/>
                    </a:lnTo>
                    <a:lnTo>
                      <a:pt x="0" y="94"/>
                    </a:lnTo>
                    <a:lnTo>
                      <a:pt x="3" y="83"/>
                    </a:lnTo>
                    <a:lnTo>
                      <a:pt x="7" y="73"/>
                    </a:lnTo>
                    <a:lnTo>
                      <a:pt x="12" y="62"/>
                    </a:lnTo>
                    <a:lnTo>
                      <a:pt x="18" y="51"/>
                    </a:lnTo>
                    <a:lnTo>
                      <a:pt x="24" y="40"/>
                    </a:lnTo>
                    <a:lnTo>
                      <a:pt x="28" y="29"/>
                    </a:lnTo>
                    <a:lnTo>
                      <a:pt x="41" y="24"/>
                    </a:lnTo>
                    <a:lnTo>
                      <a:pt x="55" y="20"/>
                    </a:lnTo>
                    <a:lnTo>
                      <a:pt x="70" y="16"/>
                    </a:lnTo>
                    <a:lnTo>
                      <a:pt x="83" y="13"/>
                    </a:lnTo>
                    <a:lnTo>
                      <a:pt x="98" y="10"/>
                    </a:lnTo>
                    <a:lnTo>
                      <a:pt x="113" y="8"/>
                    </a:lnTo>
                    <a:lnTo>
                      <a:pt x="128" y="6"/>
                    </a:lnTo>
                    <a:lnTo>
                      <a:pt x="143" y="5"/>
                    </a:lnTo>
                    <a:lnTo>
                      <a:pt x="159" y="3"/>
                    </a:lnTo>
                    <a:lnTo>
                      <a:pt x="174" y="2"/>
                    </a:lnTo>
                    <a:lnTo>
                      <a:pt x="189" y="2"/>
                    </a:lnTo>
                    <a:lnTo>
                      <a:pt x="206" y="1"/>
                    </a:lnTo>
                    <a:lnTo>
                      <a:pt x="221" y="1"/>
                    </a:lnTo>
                    <a:lnTo>
                      <a:pt x="235" y="1"/>
                    </a:lnTo>
                    <a:lnTo>
                      <a:pt x="249" y="0"/>
                    </a:lnTo>
                    <a:lnTo>
                      <a:pt x="264" y="0"/>
                    </a:lnTo>
                    <a:lnTo>
                      <a:pt x="271" y="6"/>
                    </a:lnTo>
                    <a:lnTo>
                      <a:pt x="273" y="14"/>
                    </a:lnTo>
                    <a:lnTo>
                      <a:pt x="273" y="22"/>
                    </a:lnTo>
                    <a:lnTo>
                      <a:pt x="276" y="29"/>
                    </a:lnTo>
                    <a:lnTo>
                      <a:pt x="271" y="54"/>
                    </a:lnTo>
                    <a:lnTo>
                      <a:pt x="268" y="76"/>
                    </a:lnTo>
                    <a:lnTo>
                      <a:pt x="265" y="98"/>
                    </a:lnTo>
                    <a:lnTo>
                      <a:pt x="265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3566" y="2787"/>
                <a:ext cx="119" cy="61"/>
              </a:xfrm>
              <a:custGeom>
                <a:avLst/>
                <a:gdLst>
                  <a:gd name="T0" fmla="*/ 225 w 237"/>
                  <a:gd name="T1" fmla="*/ 92 h 122"/>
                  <a:gd name="T2" fmla="*/ 212 w 237"/>
                  <a:gd name="T3" fmla="*/ 95 h 122"/>
                  <a:gd name="T4" fmla="*/ 199 w 237"/>
                  <a:gd name="T5" fmla="*/ 96 h 122"/>
                  <a:gd name="T6" fmla="*/ 185 w 237"/>
                  <a:gd name="T7" fmla="*/ 98 h 122"/>
                  <a:gd name="T8" fmla="*/ 173 w 237"/>
                  <a:gd name="T9" fmla="*/ 99 h 122"/>
                  <a:gd name="T10" fmla="*/ 160 w 237"/>
                  <a:gd name="T11" fmla="*/ 101 h 122"/>
                  <a:gd name="T12" fmla="*/ 146 w 237"/>
                  <a:gd name="T13" fmla="*/ 103 h 122"/>
                  <a:gd name="T14" fmla="*/ 134 w 237"/>
                  <a:gd name="T15" fmla="*/ 105 h 122"/>
                  <a:gd name="T16" fmla="*/ 120 w 237"/>
                  <a:gd name="T17" fmla="*/ 106 h 122"/>
                  <a:gd name="T18" fmla="*/ 107 w 237"/>
                  <a:gd name="T19" fmla="*/ 108 h 122"/>
                  <a:gd name="T20" fmla="*/ 93 w 237"/>
                  <a:gd name="T21" fmla="*/ 109 h 122"/>
                  <a:gd name="T22" fmla="*/ 81 w 237"/>
                  <a:gd name="T23" fmla="*/ 112 h 122"/>
                  <a:gd name="T24" fmla="*/ 67 w 237"/>
                  <a:gd name="T25" fmla="*/ 114 h 122"/>
                  <a:gd name="T26" fmla="*/ 53 w 237"/>
                  <a:gd name="T27" fmla="*/ 115 h 122"/>
                  <a:gd name="T28" fmla="*/ 40 w 237"/>
                  <a:gd name="T29" fmla="*/ 118 h 122"/>
                  <a:gd name="T30" fmla="*/ 26 w 237"/>
                  <a:gd name="T31" fmla="*/ 120 h 122"/>
                  <a:gd name="T32" fmla="*/ 14 w 237"/>
                  <a:gd name="T33" fmla="*/ 122 h 122"/>
                  <a:gd name="T34" fmla="*/ 5 w 237"/>
                  <a:gd name="T35" fmla="*/ 107 h 122"/>
                  <a:gd name="T36" fmla="*/ 0 w 237"/>
                  <a:gd name="T37" fmla="*/ 89 h 122"/>
                  <a:gd name="T38" fmla="*/ 1 w 237"/>
                  <a:gd name="T39" fmla="*/ 70 h 122"/>
                  <a:gd name="T40" fmla="*/ 7 w 237"/>
                  <a:gd name="T41" fmla="*/ 54 h 122"/>
                  <a:gd name="T42" fmla="*/ 13 w 237"/>
                  <a:gd name="T43" fmla="*/ 46 h 122"/>
                  <a:gd name="T44" fmla="*/ 22 w 237"/>
                  <a:gd name="T45" fmla="*/ 40 h 122"/>
                  <a:gd name="T46" fmla="*/ 28 w 237"/>
                  <a:gd name="T47" fmla="*/ 33 h 122"/>
                  <a:gd name="T48" fmla="*/ 29 w 237"/>
                  <a:gd name="T49" fmla="*/ 24 h 122"/>
                  <a:gd name="T50" fmla="*/ 41 w 237"/>
                  <a:gd name="T51" fmla="*/ 21 h 122"/>
                  <a:gd name="T52" fmla="*/ 54 w 237"/>
                  <a:gd name="T53" fmla="*/ 19 h 122"/>
                  <a:gd name="T54" fmla="*/ 66 w 237"/>
                  <a:gd name="T55" fmla="*/ 15 h 122"/>
                  <a:gd name="T56" fmla="*/ 78 w 237"/>
                  <a:gd name="T57" fmla="*/ 13 h 122"/>
                  <a:gd name="T58" fmla="*/ 91 w 237"/>
                  <a:gd name="T59" fmla="*/ 10 h 122"/>
                  <a:gd name="T60" fmla="*/ 104 w 237"/>
                  <a:gd name="T61" fmla="*/ 8 h 122"/>
                  <a:gd name="T62" fmla="*/ 116 w 237"/>
                  <a:gd name="T63" fmla="*/ 6 h 122"/>
                  <a:gd name="T64" fmla="*/ 129 w 237"/>
                  <a:gd name="T65" fmla="*/ 4 h 122"/>
                  <a:gd name="T66" fmla="*/ 142 w 237"/>
                  <a:gd name="T67" fmla="*/ 2 h 122"/>
                  <a:gd name="T68" fmla="*/ 154 w 237"/>
                  <a:gd name="T69" fmla="*/ 1 h 122"/>
                  <a:gd name="T70" fmla="*/ 168 w 237"/>
                  <a:gd name="T71" fmla="*/ 0 h 122"/>
                  <a:gd name="T72" fmla="*/ 181 w 237"/>
                  <a:gd name="T73" fmla="*/ 0 h 122"/>
                  <a:gd name="T74" fmla="*/ 193 w 237"/>
                  <a:gd name="T75" fmla="*/ 0 h 122"/>
                  <a:gd name="T76" fmla="*/ 206 w 237"/>
                  <a:gd name="T77" fmla="*/ 1 h 122"/>
                  <a:gd name="T78" fmla="*/ 219 w 237"/>
                  <a:gd name="T79" fmla="*/ 2 h 122"/>
                  <a:gd name="T80" fmla="*/ 231 w 237"/>
                  <a:gd name="T81" fmla="*/ 5 h 122"/>
                  <a:gd name="T82" fmla="*/ 237 w 237"/>
                  <a:gd name="T83" fmla="*/ 25 h 122"/>
                  <a:gd name="T84" fmla="*/ 235 w 237"/>
                  <a:gd name="T85" fmla="*/ 48 h 122"/>
                  <a:gd name="T86" fmla="*/ 229 w 237"/>
                  <a:gd name="T87" fmla="*/ 71 h 122"/>
                  <a:gd name="T88" fmla="*/ 225 w 237"/>
                  <a:gd name="T89" fmla="*/ 9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7" h="122">
                    <a:moveTo>
                      <a:pt x="225" y="92"/>
                    </a:moveTo>
                    <a:lnTo>
                      <a:pt x="212" y="95"/>
                    </a:lnTo>
                    <a:lnTo>
                      <a:pt x="199" y="96"/>
                    </a:lnTo>
                    <a:lnTo>
                      <a:pt x="185" y="98"/>
                    </a:lnTo>
                    <a:lnTo>
                      <a:pt x="173" y="99"/>
                    </a:lnTo>
                    <a:lnTo>
                      <a:pt x="160" y="101"/>
                    </a:lnTo>
                    <a:lnTo>
                      <a:pt x="146" y="103"/>
                    </a:lnTo>
                    <a:lnTo>
                      <a:pt x="134" y="105"/>
                    </a:lnTo>
                    <a:lnTo>
                      <a:pt x="120" y="106"/>
                    </a:lnTo>
                    <a:lnTo>
                      <a:pt x="107" y="108"/>
                    </a:lnTo>
                    <a:lnTo>
                      <a:pt x="93" y="109"/>
                    </a:lnTo>
                    <a:lnTo>
                      <a:pt x="81" y="112"/>
                    </a:lnTo>
                    <a:lnTo>
                      <a:pt x="67" y="114"/>
                    </a:lnTo>
                    <a:lnTo>
                      <a:pt x="53" y="115"/>
                    </a:lnTo>
                    <a:lnTo>
                      <a:pt x="40" y="118"/>
                    </a:lnTo>
                    <a:lnTo>
                      <a:pt x="26" y="120"/>
                    </a:lnTo>
                    <a:lnTo>
                      <a:pt x="14" y="122"/>
                    </a:lnTo>
                    <a:lnTo>
                      <a:pt x="5" y="107"/>
                    </a:lnTo>
                    <a:lnTo>
                      <a:pt x="0" y="89"/>
                    </a:lnTo>
                    <a:lnTo>
                      <a:pt x="1" y="70"/>
                    </a:lnTo>
                    <a:lnTo>
                      <a:pt x="7" y="54"/>
                    </a:lnTo>
                    <a:lnTo>
                      <a:pt x="13" y="46"/>
                    </a:lnTo>
                    <a:lnTo>
                      <a:pt x="22" y="40"/>
                    </a:lnTo>
                    <a:lnTo>
                      <a:pt x="28" y="33"/>
                    </a:lnTo>
                    <a:lnTo>
                      <a:pt x="29" y="24"/>
                    </a:lnTo>
                    <a:lnTo>
                      <a:pt x="41" y="21"/>
                    </a:lnTo>
                    <a:lnTo>
                      <a:pt x="54" y="19"/>
                    </a:lnTo>
                    <a:lnTo>
                      <a:pt x="66" y="15"/>
                    </a:lnTo>
                    <a:lnTo>
                      <a:pt x="78" y="13"/>
                    </a:lnTo>
                    <a:lnTo>
                      <a:pt x="91" y="10"/>
                    </a:lnTo>
                    <a:lnTo>
                      <a:pt x="104" y="8"/>
                    </a:lnTo>
                    <a:lnTo>
                      <a:pt x="116" y="6"/>
                    </a:lnTo>
                    <a:lnTo>
                      <a:pt x="129" y="4"/>
                    </a:lnTo>
                    <a:lnTo>
                      <a:pt x="142" y="2"/>
                    </a:lnTo>
                    <a:lnTo>
                      <a:pt x="154" y="1"/>
                    </a:lnTo>
                    <a:lnTo>
                      <a:pt x="168" y="0"/>
                    </a:lnTo>
                    <a:lnTo>
                      <a:pt x="181" y="0"/>
                    </a:lnTo>
                    <a:lnTo>
                      <a:pt x="193" y="0"/>
                    </a:lnTo>
                    <a:lnTo>
                      <a:pt x="206" y="1"/>
                    </a:lnTo>
                    <a:lnTo>
                      <a:pt x="219" y="2"/>
                    </a:lnTo>
                    <a:lnTo>
                      <a:pt x="231" y="5"/>
                    </a:lnTo>
                    <a:lnTo>
                      <a:pt x="237" y="25"/>
                    </a:lnTo>
                    <a:lnTo>
                      <a:pt x="235" y="48"/>
                    </a:lnTo>
                    <a:lnTo>
                      <a:pt x="229" y="71"/>
                    </a:lnTo>
                    <a:lnTo>
                      <a:pt x="225" y="92"/>
                    </a:lnTo>
                    <a:close/>
                  </a:path>
                </a:pathLst>
              </a:custGeom>
              <a:solidFill>
                <a:srgbClr val="F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9" name="Freeform 51"/>
              <p:cNvSpPr>
                <a:spLocks/>
              </p:cNvSpPr>
              <p:nvPr/>
            </p:nvSpPr>
            <p:spPr bwMode="auto">
              <a:xfrm>
                <a:off x="3634" y="2944"/>
                <a:ext cx="47" cy="32"/>
              </a:xfrm>
              <a:custGeom>
                <a:avLst/>
                <a:gdLst>
                  <a:gd name="T0" fmla="*/ 70 w 94"/>
                  <a:gd name="T1" fmla="*/ 63 h 65"/>
                  <a:gd name="T2" fmla="*/ 61 w 94"/>
                  <a:gd name="T3" fmla="*/ 64 h 65"/>
                  <a:gd name="T4" fmla="*/ 50 w 94"/>
                  <a:gd name="T5" fmla="*/ 65 h 65"/>
                  <a:gd name="T6" fmla="*/ 41 w 94"/>
                  <a:gd name="T7" fmla="*/ 65 h 65"/>
                  <a:gd name="T8" fmla="*/ 32 w 94"/>
                  <a:gd name="T9" fmla="*/ 65 h 65"/>
                  <a:gd name="T10" fmla="*/ 22 w 94"/>
                  <a:gd name="T11" fmla="*/ 64 h 65"/>
                  <a:gd name="T12" fmla="*/ 14 w 94"/>
                  <a:gd name="T13" fmla="*/ 60 h 65"/>
                  <a:gd name="T14" fmla="*/ 5 w 94"/>
                  <a:gd name="T15" fmla="*/ 55 h 65"/>
                  <a:gd name="T16" fmla="*/ 0 w 94"/>
                  <a:gd name="T17" fmla="*/ 47 h 65"/>
                  <a:gd name="T18" fmla="*/ 4 w 94"/>
                  <a:gd name="T19" fmla="*/ 36 h 65"/>
                  <a:gd name="T20" fmla="*/ 11 w 94"/>
                  <a:gd name="T21" fmla="*/ 27 h 65"/>
                  <a:gd name="T22" fmla="*/ 19 w 94"/>
                  <a:gd name="T23" fmla="*/ 20 h 65"/>
                  <a:gd name="T24" fmla="*/ 28 w 94"/>
                  <a:gd name="T25" fmla="*/ 14 h 65"/>
                  <a:gd name="T26" fmla="*/ 39 w 94"/>
                  <a:gd name="T27" fmla="*/ 10 h 65"/>
                  <a:gd name="T28" fmla="*/ 49 w 94"/>
                  <a:gd name="T29" fmla="*/ 6 h 65"/>
                  <a:gd name="T30" fmla="*/ 60 w 94"/>
                  <a:gd name="T31" fmla="*/ 4 h 65"/>
                  <a:gd name="T32" fmla="*/ 70 w 94"/>
                  <a:gd name="T33" fmla="*/ 0 h 65"/>
                  <a:gd name="T34" fmla="*/ 77 w 94"/>
                  <a:gd name="T35" fmla="*/ 3 h 65"/>
                  <a:gd name="T36" fmla="*/ 83 w 94"/>
                  <a:gd name="T37" fmla="*/ 7 h 65"/>
                  <a:gd name="T38" fmla="*/ 87 w 94"/>
                  <a:gd name="T39" fmla="*/ 13 h 65"/>
                  <a:gd name="T40" fmla="*/ 94 w 94"/>
                  <a:gd name="T41" fmla="*/ 18 h 65"/>
                  <a:gd name="T42" fmla="*/ 92 w 94"/>
                  <a:gd name="T43" fmla="*/ 30 h 65"/>
                  <a:gd name="T44" fmla="*/ 86 w 94"/>
                  <a:gd name="T45" fmla="*/ 43 h 65"/>
                  <a:gd name="T46" fmla="*/ 77 w 94"/>
                  <a:gd name="T47" fmla="*/ 53 h 65"/>
                  <a:gd name="T48" fmla="*/ 70 w 94"/>
                  <a:gd name="T49" fmla="*/ 6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4" h="65">
                    <a:moveTo>
                      <a:pt x="70" y="63"/>
                    </a:moveTo>
                    <a:lnTo>
                      <a:pt x="61" y="64"/>
                    </a:lnTo>
                    <a:lnTo>
                      <a:pt x="50" y="65"/>
                    </a:lnTo>
                    <a:lnTo>
                      <a:pt x="41" y="65"/>
                    </a:lnTo>
                    <a:lnTo>
                      <a:pt x="32" y="65"/>
                    </a:lnTo>
                    <a:lnTo>
                      <a:pt x="22" y="64"/>
                    </a:lnTo>
                    <a:lnTo>
                      <a:pt x="14" y="60"/>
                    </a:lnTo>
                    <a:lnTo>
                      <a:pt x="5" y="55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11" y="27"/>
                    </a:lnTo>
                    <a:lnTo>
                      <a:pt x="19" y="20"/>
                    </a:lnTo>
                    <a:lnTo>
                      <a:pt x="28" y="14"/>
                    </a:lnTo>
                    <a:lnTo>
                      <a:pt x="39" y="10"/>
                    </a:lnTo>
                    <a:lnTo>
                      <a:pt x="49" y="6"/>
                    </a:lnTo>
                    <a:lnTo>
                      <a:pt x="60" y="4"/>
                    </a:lnTo>
                    <a:lnTo>
                      <a:pt x="70" y="0"/>
                    </a:lnTo>
                    <a:lnTo>
                      <a:pt x="77" y="3"/>
                    </a:lnTo>
                    <a:lnTo>
                      <a:pt x="83" y="7"/>
                    </a:lnTo>
                    <a:lnTo>
                      <a:pt x="87" y="13"/>
                    </a:lnTo>
                    <a:lnTo>
                      <a:pt x="94" y="18"/>
                    </a:lnTo>
                    <a:lnTo>
                      <a:pt x="92" y="30"/>
                    </a:lnTo>
                    <a:lnTo>
                      <a:pt x="86" y="43"/>
                    </a:lnTo>
                    <a:lnTo>
                      <a:pt x="77" y="53"/>
                    </a:lnTo>
                    <a:lnTo>
                      <a:pt x="7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" name="Freeform 52"/>
              <p:cNvSpPr>
                <a:spLocks/>
              </p:cNvSpPr>
              <p:nvPr/>
            </p:nvSpPr>
            <p:spPr bwMode="auto">
              <a:xfrm>
                <a:off x="3285" y="3134"/>
                <a:ext cx="390" cy="22"/>
              </a:xfrm>
              <a:custGeom>
                <a:avLst/>
                <a:gdLst>
                  <a:gd name="T0" fmla="*/ 759 w 778"/>
                  <a:gd name="T1" fmla="*/ 22 h 44"/>
                  <a:gd name="T2" fmla="*/ 674 w 778"/>
                  <a:gd name="T3" fmla="*/ 14 h 44"/>
                  <a:gd name="T4" fmla="*/ 587 w 778"/>
                  <a:gd name="T5" fmla="*/ 12 h 44"/>
                  <a:gd name="T6" fmla="*/ 501 w 778"/>
                  <a:gd name="T7" fmla="*/ 12 h 44"/>
                  <a:gd name="T8" fmla="*/ 416 w 778"/>
                  <a:gd name="T9" fmla="*/ 15 h 44"/>
                  <a:gd name="T10" fmla="*/ 329 w 778"/>
                  <a:gd name="T11" fmla="*/ 20 h 44"/>
                  <a:gd name="T12" fmla="*/ 245 w 778"/>
                  <a:gd name="T13" fmla="*/ 27 h 44"/>
                  <a:gd name="T14" fmla="*/ 161 w 778"/>
                  <a:gd name="T15" fmla="*/ 35 h 44"/>
                  <a:gd name="T16" fmla="*/ 79 w 778"/>
                  <a:gd name="T17" fmla="*/ 43 h 44"/>
                  <a:gd name="T18" fmla="*/ 65 w 778"/>
                  <a:gd name="T19" fmla="*/ 44 h 44"/>
                  <a:gd name="T20" fmla="*/ 47 w 778"/>
                  <a:gd name="T21" fmla="*/ 43 h 44"/>
                  <a:gd name="T22" fmla="*/ 34 w 778"/>
                  <a:gd name="T23" fmla="*/ 42 h 44"/>
                  <a:gd name="T24" fmla="*/ 19 w 778"/>
                  <a:gd name="T25" fmla="*/ 43 h 44"/>
                  <a:gd name="T26" fmla="*/ 8 w 778"/>
                  <a:gd name="T27" fmla="*/ 41 h 44"/>
                  <a:gd name="T28" fmla="*/ 1 w 778"/>
                  <a:gd name="T29" fmla="*/ 29 h 44"/>
                  <a:gd name="T30" fmla="*/ 1 w 778"/>
                  <a:gd name="T31" fmla="*/ 20 h 44"/>
                  <a:gd name="T32" fmla="*/ 7 w 778"/>
                  <a:gd name="T33" fmla="*/ 13 h 44"/>
                  <a:gd name="T34" fmla="*/ 16 w 778"/>
                  <a:gd name="T35" fmla="*/ 19 h 44"/>
                  <a:gd name="T36" fmla="*/ 20 w 778"/>
                  <a:gd name="T37" fmla="*/ 26 h 44"/>
                  <a:gd name="T38" fmla="*/ 30 w 778"/>
                  <a:gd name="T39" fmla="*/ 29 h 44"/>
                  <a:gd name="T40" fmla="*/ 41 w 778"/>
                  <a:gd name="T41" fmla="*/ 30 h 44"/>
                  <a:gd name="T42" fmla="*/ 53 w 778"/>
                  <a:gd name="T43" fmla="*/ 27 h 44"/>
                  <a:gd name="T44" fmla="*/ 132 w 778"/>
                  <a:gd name="T45" fmla="*/ 21 h 44"/>
                  <a:gd name="T46" fmla="*/ 216 w 778"/>
                  <a:gd name="T47" fmla="*/ 15 h 44"/>
                  <a:gd name="T48" fmla="*/ 302 w 778"/>
                  <a:gd name="T49" fmla="*/ 10 h 44"/>
                  <a:gd name="T50" fmla="*/ 388 w 778"/>
                  <a:gd name="T51" fmla="*/ 4 h 44"/>
                  <a:gd name="T52" fmla="*/ 476 w 778"/>
                  <a:gd name="T53" fmla="*/ 0 h 44"/>
                  <a:gd name="T54" fmla="*/ 561 w 778"/>
                  <a:gd name="T55" fmla="*/ 0 h 44"/>
                  <a:gd name="T56" fmla="*/ 645 w 778"/>
                  <a:gd name="T57" fmla="*/ 4 h 44"/>
                  <a:gd name="T58" fmla="*/ 725 w 778"/>
                  <a:gd name="T59" fmla="*/ 11 h 44"/>
                  <a:gd name="T60" fmla="*/ 739 w 778"/>
                  <a:gd name="T61" fmla="*/ 12 h 44"/>
                  <a:gd name="T62" fmla="*/ 753 w 778"/>
                  <a:gd name="T63" fmla="*/ 10 h 44"/>
                  <a:gd name="T64" fmla="*/ 767 w 778"/>
                  <a:gd name="T65" fmla="*/ 10 h 44"/>
                  <a:gd name="T66" fmla="*/ 778 w 778"/>
                  <a:gd name="T67" fmla="*/ 18 h 44"/>
                  <a:gd name="T68" fmla="*/ 774 w 778"/>
                  <a:gd name="T69" fmla="*/ 28 h 44"/>
                  <a:gd name="T70" fmla="*/ 764 w 778"/>
                  <a:gd name="T71" fmla="*/ 3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8" h="44">
                    <a:moveTo>
                      <a:pt x="764" y="32"/>
                    </a:moveTo>
                    <a:lnTo>
                      <a:pt x="759" y="22"/>
                    </a:lnTo>
                    <a:lnTo>
                      <a:pt x="716" y="18"/>
                    </a:lnTo>
                    <a:lnTo>
                      <a:pt x="674" y="14"/>
                    </a:lnTo>
                    <a:lnTo>
                      <a:pt x="631" y="13"/>
                    </a:lnTo>
                    <a:lnTo>
                      <a:pt x="587" y="12"/>
                    </a:lnTo>
                    <a:lnTo>
                      <a:pt x="545" y="11"/>
                    </a:lnTo>
                    <a:lnTo>
                      <a:pt x="501" y="12"/>
                    </a:lnTo>
                    <a:lnTo>
                      <a:pt x="458" y="13"/>
                    </a:lnTo>
                    <a:lnTo>
                      <a:pt x="416" y="15"/>
                    </a:lnTo>
                    <a:lnTo>
                      <a:pt x="372" y="18"/>
                    </a:lnTo>
                    <a:lnTo>
                      <a:pt x="329" y="20"/>
                    </a:lnTo>
                    <a:lnTo>
                      <a:pt x="287" y="23"/>
                    </a:lnTo>
                    <a:lnTo>
                      <a:pt x="245" y="27"/>
                    </a:lnTo>
                    <a:lnTo>
                      <a:pt x="202" y="32"/>
                    </a:lnTo>
                    <a:lnTo>
                      <a:pt x="161" y="35"/>
                    </a:lnTo>
                    <a:lnTo>
                      <a:pt x="120" y="40"/>
                    </a:lnTo>
                    <a:lnTo>
                      <a:pt x="79" y="43"/>
                    </a:lnTo>
                    <a:lnTo>
                      <a:pt x="72" y="44"/>
                    </a:lnTo>
                    <a:lnTo>
                      <a:pt x="65" y="44"/>
                    </a:lnTo>
                    <a:lnTo>
                      <a:pt x="56" y="44"/>
                    </a:lnTo>
                    <a:lnTo>
                      <a:pt x="47" y="43"/>
                    </a:lnTo>
                    <a:lnTo>
                      <a:pt x="41" y="42"/>
                    </a:lnTo>
                    <a:lnTo>
                      <a:pt x="34" y="42"/>
                    </a:lnTo>
                    <a:lnTo>
                      <a:pt x="26" y="43"/>
                    </a:lnTo>
                    <a:lnTo>
                      <a:pt x="19" y="43"/>
                    </a:lnTo>
                    <a:lnTo>
                      <a:pt x="14" y="43"/>
                    </a:lnTo>
                    <a:lnTo>
                      <a:pt x="8" y="41"/>
                    </a:lnTo>
                    <a:lnTo>
                      <a:pt x="3" y="36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1" y="20"/>
                    </a:lnTo>
                    <a:lnTo>
                      <a:pt x="3" y="17"/>
                    </a:lnTo>
                    <a:lnTo>
                      <a:pt x="7" y="13"/>
                    </a:lnTo>
                    <a:lnTo>
                      <a:pt x="18" y="13"/>
                    </a:lnTo>
                    <a:lnTo>
                      <a:pt x="16" y="19"/>
                    </a:lnTo>
                    <a:lnTo>
                      <a:pt x="17" y="23"/>
                    </a:lnTo>
                    <a:lnTo>
                      <a:pt x="20" y="26"/>
                    </a:lnTo>
                    <a:lnTo>
                      <a:pt x="25" y="28"/>
                    </a:lnTo>
                    <a:lnTo>
                      <a:pt x="30" y="29"/>
                    </a:lnTo>
                    <a:lnTo>
                      <a:pt x="35" y="29"/>
                    </a:lnTo>
                    <a:lnTo>
                      <a:pt x="41" y="30"/>
                    </a:lnTo>
                    <a:lnTo>
                      <a:pt x="46" y="32"/>
                    </a:lnTo>
                    <a:lnTo>
                      <a:pt x="53" y="27"/>
                    </a:lnTo>
                    <a:lnTo>
                      <a:pt x="92" y="25"/>
                    </a:lnTo>
                    <a:lnTo>
                      <a:pt x="132" y="21"/>
                    </a:lnTo>
                    <a:lnTo>
                      <a:pt x="174" y="19"/>
                    </a:lnTo>
                    <a:lnTo>
                      <a:pt x="216" y="15"/>
                    </a:lnTo>
                    <a:lnTo>
                      <a:pt x="259" y="12"/>
                    </a:lnTo>
                    <a:lnTo>
                      <a:pt x="302" y="10"/>
                    </a:lnTo>
                    <a:lnTo>
                      <a:pt x="345" y="6"/>
                    </a:lnTo>
                    <a:lnTo>
                      <a:pt x="388" y="4"/>
                    </a:lnTo>
                    <a:lnTo>
                      <a:pt x="432" y="3"/>
                    </a:lnTo>
                    <a:lnTo>
                      <a:pt x="476" y="0"/>
                    </a:lnTo>
                    <a:lnTo>
                      <a:pt x="518" y="0"/>
                    </a:lnTo>
                    <a:lnTo>
                      <a:pt x="561" y="0"/>
                    </a:lnTo>
                    <a:lnTo>
                      <a:pt x="603" y="2"/>
                    </a:lnTo>
                    <a:lnTo>
                      <a:pt x="645" y="4"/>
                    </a:lnTo>
                    <a:lnTo>
                      <a:pt x="685" y="6"/>
                    </a:lnTo>
                    <a:lnTo>
                      <a:pt x="725" y="11"/>
                    </a:lnTo>
                    <a:lnTo>
                      <a:pt x="732" y="12"/>
                    </a:lnTo>
                    <a:lnTo>
                      <a:pt x="739" y="12"/>
                    </a:lnTo>
                    <a:lnTo>
                      <a:pt x="746" y="11"/>
                    </a:lnTo>
                    <a:lnTo>
                      <a:pt x="753" y="10"/>
                    </a:lnTo>
                    <a:lnTo>
                      <a:pt x="760" y="9"/>
                    </a:lnTo>
                    <a:lnTo>
                      <a:pt x="767" y="10"/>
                    </a:lnTo>
                    <a:lnTo>
                      <a:pt x="773" y="12"/>
                    </a:lnTo>
                    <a:lnTo>
                      <a:pt x="778" y="18"/>
                    </a:lnTo>
                    <a:lnTo>
                      <a:pt x="776" y="22"/>
                    </a:lnTo>
                    <a:lnTo>
                      <a:pt x="774" y="28"/>
                    </a:lnTo>
                    <a:lnTo>
                      <a:pt x="769" y="32"/>
                    </a:lnTo>
                    <a:lnTo>
                      <a:pt x="76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" name="Freeform 53"/>
              <p:cNvSpPr>
                <a:spLocks/>
              </p:cNvSpPr>
              <p:nvPr/>
            </p:nvSpPr>
            <p:spPr bwMode="auto">
              <a:xfrm>
                <a:off x="3644" y="2954"/>
                <a:ext cx="27" cy="14"/>
              </a:xfrm>
              <a:custGeom>
                <a:avLst/>
                <a:gdLst>
                  <a:gd name="T0" fmla="*/ 42 w 54"/>
                  <a:gd name="T1" fmla="*/ 27 h 28"/>
                  <a:gd name="T2" fmla="*/ 36 w 54"/>
                  <a:gd name="T3" fmla="*/ 27 h 28"/>
                  <a:gd name="T4" fmla="*/ 30 w 54"/>
                  <a:gd name="T5" fmla="*/ 27 h 28"/>
                  <a:gd name="T6" fmla="*/ 24 w 54"/>
                  <a:gd name="T7" fmla="*/ 28 h 28"/>
                  <a:gd name="T8" fmla="*/ 19 w 54"/>
                  <a:gd name="T9" fmla="*/ 28 h 28"/>
                  <a:gd name="T10" fmla="*/ 14 w 54"/>
                  <a:gd name="T11" fmla="*/ 28 h 28"/>
                  <a:gd name="T12" fmla="*/ 8 w 54"/>
                  <a:gd name="T13" fmla="*/ 27 h 28"/>
                  <a:gd name="T14" fmla="*/ 5 w 54"/>
                  <a:gd name="T15" fmla="*/ 24 h 28"/>
                  <a:gd name="T16" fmla="*/ 0 w 54"/>
                  <a:gd name="T17" fmla="*/ 21 h 28"/>
                  <a:gd name="T18" fmla="*/ 6 w 54"/>
                  <a:gd name="T19" fmla="*/ 16 h 28"/>
                  <a:gd name="T20" fmla="*/ 13 w 54"/>
                  <a:gd name="T21" fmla="*/ 12 h 28"/>
                  <a:gd name="T22" fmla="*/ 20 w 54"/>
                  <a:gd name="T23" fmla="*/ 7 h 28"/>
                  <a:gd name="T24" fmla="*/ 26 w 54"/>
                  <a:gd name="T25" fmla="*/ 3 h 28"/>
                  <a:gd name="T26" fmla="*/ 33 w 54"/>
                  <a:gd name="T27" fmla="*/ 1 h 28"/>
                  <a:gd name="T28" fmla="*/ 39 w 54"/>
                  <a:gd name="T29" fmla="*/ 0 h 28"/>
                  <a:gd name="T30" fmla="*/ 48 w 54"/>
                  <a:gd name="T31" fmla="*/ 1 h 28"/>
                  <a:gd name="T32" fmla="*/ 54 w 54"/>
                  <a:gd name="T33" fmla="*/ 5 h 28"/>
                  <a:gd name="T34" fmla="*/ 53 w 54"/>
                  <a:gd name="T35" fmla="*/ 12 h 28"/>
                  <a:gd name="T36" fmla="*/ 50 w 54"/>
                  <a:gd name="T37" fmla="*/ 17 h 28"/>
                  <a:gd name="T38" fmla="*/ 46 w 54"/>
                  <a:gd name="T39" fmla="*/ 22 h 28"/>
                  <a:gd name="T40" fmla="*/ 42 w 54"/>
                  <a:gd name="T41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4" h="28">
                    <a:moveTo>
                      <a:pt x="42" y="27"/>
                    </a:moveTo>
                    <a:lnTo>
                      <a:pt x="36" y="27"/>
                    </a:lnTo>
                    <a:lnTo>
                      <a:pt x="30" y="27"/>
                    </a:lnTo>
                    <a:lnTo>
                      <a:pt x="24" y="28"/>
                    </a:lnTo>
                    <a:lnTo>
                      <a:pt x="19" y="28"/>
                    </a:lnTo>
                    <a:lnTo>
                      <a:pt x="14" y="28"/>
                    </a:lnTo>
                    <a:lnTo>
                      <a:pt x="8" y="27"/>
                    </a:lnTo>
                    <a:lnTo>
                      <a:pt x="5" y="24"/>
                    </a:lnTo>
                    <a:lnTo>
                      <a:pt x="0" y="21"/>
                    </a:lnTo>
                    <a:lnTo>
                      <a:pt x="6" y="16"/>
                    </a:lnTo>
                    <a:lnTo>
                      <a:pt x="13" y="12"/>
                    </a:lnTo>
                    <a:lnTo>
                      <a:pt x="20" y="7"/>
                    </a:lnTo>
                    <a:lnTo>
                      <a:pt x="26" y="3"/>
                    </a:lnTo>
                    <a:lnTo>
                      <a:pt x="33" y="1"/>
                    </a:lnTo>
                    <a:lnTo>
                      <a:pt x="39" y="0"/>
                    </a:lnTo>
                    <a:lnTo>
                      <a:pt x="48" y="1"/>
                    </a:lnTo>
                    <a:lnTo>
                      <a:pt x="54" y="5"/>
                    </a:lnTo>
                    <a:lnTo>
                      <a:pt x="53" y="12"/>
                    </a:lnTo>
                    <a:lnTo>
                      <a:pt x="50" y="17"/>
                    </a:lnTo>
                    <a:lnTo>
                      <a:pt x="46" y="22"/>
                    </a:lnTo>
                    <a:lnTo>
                      <a:pt x="42" y="27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2" name="Freeform 54"/>
              <p:cNvSpPr>
                <a:spLocks/>
              </p:cNvSpPr>
              <p:nvPr/>
            </p:nvSpPr>
            <p:spPr bwMode="auto">
              <a:xfrm>
                <a:off x="3615" y="2990"/>
                <a:ext cx="39" cy="29"/>
              </a:xfrm>
              <a:custGeom>
                <a:avLst/>
                <a:gdLst>
                  <a:gd name="T0" fmla="*/ 48 w 78"/>
                  <a:gd name="T1" fmla="*/ 59 h 59"/>
                  <a:gd name="T2" fmla="*/ 41 w 78"/>
                  <a:gd name="T3" fmla="*/ 59 h 59"/>
                  <a:gd name="T4" fmla="*/ 33 w 78"/>
                  <a:gd name="T5" fmla="*/ 58 h 59"/>
                  <a:gd name="T6" fmla="*/ 26 w 78"/>
                  <a:gd name="T7" fmla="*/ 57 h 59"/>
                  <a:gd name="T8" fmla="*/ 20 w 78"/>
                  <a:gd name="T9" fmla="*/ 56 h 59"/>
                  <a:gd name="T10" fmla="*/ 13 w 78"/>
                  <a:gd name="T11" fmla="*/ 53 h 59"/>
                  <a:gd name="T12" fmla="*/ 9 w 78"/>
                  <a:gd name="T13" fmla="*/ 50 h 59"/>
                  <a:gd name="T14" fmla="*/ 3 w 78"/>
                  <a:gd name="T15" fmla="*/ 45 h 59"/>
                  <a:gd name="T16" fmla="*/ 0 w 78"/>
                  <a:gd name="T17" fmla="*/ 40 h 59"/>
                  <a:gd name="T18" fmla="*/ 1 w 78"/>
                  <a:gd name="T19" fmla="*/ 33 h 59"/>
                  <a:gd name="T20" fmla="*/ 4 w 78"/>
                  <a:gd name="T21" fmla="*/ 27 h 59"/>
                  <a:gd name="T22" fmla="*/ 9 w 78"/>
                  <a:gd name="T23" fmla="*/ 21 h 59"/>
                  <a:gd name="T24" fmla="*/ 15 w 78"/>
                  <a:gd name="T25" fmla="*/ 17 h 59"/>
                  <a:gd name="T26" fmla="*/ 20 w 78"/>
                  <a:gd name="T27" fmla="*/ 13 h 59"/>
                  <a:gd name="T28" fmla="*/ 27 w 78"/>
                  <a:gd name="T29" fmla="*/ 8 h 59"/>
                  <a:gd name="T30" fmla="*/ 34 w 78"/>
                  <a:gd name="T31" fmla="*/ 5 h 59"/>
                  <a:gd name="T32" fmla="*/ 40 w 78"/>
                  <a:gd name="T33" fmla="*/ 2 h 59"/>
                  <a:gd name="T34" fmla="*/ 46 w 78"/>
                  <a:gd name="T35" fmla="*/ 0 h 59"/>
                  <a:gd name="T36" fmla="*/ 52 w 78"/>
                  <a:gd name="T37" fmla="*/ 0 h 59"/>
                  <a:gd name="T38" fmla="*/ 57 w 78"/>
                  <a:gd name="T39" fmla="*/ 3 h 59"/>
                  <a:gd name="T40" fmla="*/ 62 w 78"/>
                  <a:gd name="T41" fmla="*/ 6 h 59"/>
                  <a:gd name="T42" fmla="*/ 66 w 78"/>
                  <a:gd name="T43" fmla="*/ 11 h 59"/>
                  <a:gd name="T44" fmla="*/ 71 w 78"/>
                  <a:gd name="T45" fmla="*/ 15 h 59"/>
                  <a:gd name="T46" fmla="*/ 75 w 78"/>
                  <a:gd name="T47" fmla="*/ 19 h 59"/>
                  <a:gd name="T48" fmla="*/ 78 w 78"/>
                  <a:gd name="T49" fmla="*/ 22 h 59"/>
                  <a:gd name="T50" fmla="*/ 75 w 78"/>
                  <a:gd name="T51" fmla="*/ 35 h 59"/>
                  <a:gd name="T52" fmla="*/ 69 w 78"/>
                  <a:gd name="T53" fmla="*/ 48 h 59"/>
                  <a:gd name="T54" fmla="*/ 61 w 78"/>
                  <a:gd name="T55" fmla="*/ 56 h 59"/>
                  <a:gd name="T56" fmla="*/ 48 w 78"/>
                  <a:gd name="T5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8" h="59">
                    <a:moveTo>
                      <a:pt x="48" y="59"/>
                    </a:moveTo>
                    <a:lnTo>
                      <a:pt x="41" y="59"/>
                    </a:lnTo>
                    <a:lnTo>
                      <a:pt x="33" y="58"/>
                    </a:lnTo>
                    <a:lnTo>
                      <a:pt x="26" y="57"/>
                    </a:lnTo>
                    <a:lnTo>
                      <a:pt x="20" y="56"/>
                    </a:lnTo>
                    <a:lnTo>
                      <a:pt x="13" y="53"/>
                    </a:lnTo>
                    <a:lnTo>
                      <a:pt x="9" y="50"/>
                    </a:lnTo>
                    <a:lnTo>
                      <a:pt x="3" y="45"/>
                    </a:lnTo>
                    <a:lnTo>
                      <a:pt x="0" y="40"/>
                    </a:lnTo>
                    <a:lnTo>
                      <a:pt x="1" y="33"/>
                    </a:lnTo>
                    <a:lnTo>
                      <a:pt x="4" y="27"/>
                    </a:lnTo>
                    <a:lnTo>
                      <a:pt x="9" y="21"/>
                    </a:lnTo>
                    <a:lnTo>
                      <a:pt x="15" y="17"/>
                    </a:lnTo>
                    <a:lnTo>
                      <a:pt x="20" y="13"/>
                    </a:lnTo>
                    <a:lnTo>
                      <a:pt x="27" y="8"/>
                    </a:lnTo>
                    <a:lnTo>
                      <a:pt x="34" y="5"/>
                    </a:lnTo>
                    <a:lnTo>
                      <a:pt x="40" y="2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7" y="3"/>
                    </a:lnTo>
                    <a:lnTo>
                      <a:pt x="62" y="6"/>
                    </a:lnTo>
                    <a:lnTo>
                      <a:pt x="66" y="11"/>
                    </a:lnTo>
                    <a:lnTo>
                      <a:pt x="71" y="15"/>
                    </a:lnTo>
                    <a:lnTo>
                      <a:pt x="75" y="19"/>
                    </a:lnTo>
                    <a:lnTo>
                      <a:pt x="78" y="22"/>
                    </a:lnTo>
                    <a:lnTo>
                      <a:pt x="75" y="35"/>
                    </a:lnTo>
                    <a:lnTo>
                      <a:pt x="69" y="48"/>
                    </a:lnTo>
                    <a:lnTo>
                      <a:pt x="61" y="56"/>
                    </a:lnTo>
                    <a:lnTo>
                      <a:pt x="48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3" name="Freeform 55"/>
              <p:cNvSpPr>
                <a:spLocks/>
              </p:cNvSpPr>
              <p:nvPr/>
            </p:nvSpPr>
            <p:spPr bwMode="auto">
              <a:xfrm>
                <a:off x="3592" y="2801"/>
                <a:ext cx="54" cy="13"/>
              </a:xfrm>
              <a:custGeom>
                <a:avLst/>
                <a:gdLst>
                  <a:gd name="T0" fmla="*/ 101 w 108"/>
                  <a:gd name="T1" fmla="*/ 26 h 26"/>
                  <a:gd name="T2" fmla="*/ 89 w 108"/>
                  <a:gd name="T3" fmla="*/ 22 h 26"/>
                  <a:gd name="T4" fmla="*/ 77 w 108"/>
                  <a:gd name="T5" fmla="*/ 19 h 26"/>
                  <a:gd name="T6" fmla="*/ 64 w 108"/>
                  <a:gd name="T7" fmla="*/ 19 h 26"/>
                  <a:gd name="T8" fmla="*/ 51 w 108"/>
                  <a:gd name="T9" fmla="*/ 20 h 26"/>
                  <a:gd name="T10" fmla="*/ 39 w 108"/>
                  <a:gd name="T11" fmla="*/ 23 h 26"/>
                  <a:gd name="T12" fmla="*/ 26 w 108"/>
                  <a:gd name="T13" fmla="*/ 24 h 26"/>
                  <a:gd name="T14" fmla="*/ 13 w 108"/>
                  <a:gd name="T15" fmla="*/ 26 h 26"/>
                  <a:gd name="T16" fmla="*/ 1 w 108"/>
                  <a:gd name="T17" fmla="*/ 26 h 26"/>
                  <a:gd name="T18" fmla="*/ 0 w 108"/>
                  <a:gd name="T19" fmla="*/ 22 h 26"/>
                  <a:gd name="T20" fmla="*/ 1 w 108"/>
                  <a:gd name="T21" fmla="*/ 18 h 26"/>
                  <a:gd name="T22" fmla="*/ 4 w 108"/>
                  <a:gd name="T23" fmla="*/ 14 h 26"/>
                  <a:gd name="T24" fmla="*/ 8 w 108"/>
                  <a:gd name="T25" fmla="*/ 10 h 26"/>
                  <a:gd name="T26" fmla="*/ 19 w 108"/>
                  <a:gd name="T27" fmla="*/ 10 h 26"/>
                  <a:gd name="T28" fmla="*/ 30 w 108"/>
                  <a:gd name="T29" fmla="*/ 10 h 26"/>
                  <a:gd name="T30" fmla="*/ 41 w 108"/>
                  <a:gd name="T31" fmla="*/ 9 h 26"/>
                  <a:gd name="T32" fmla="*/ 54 w 108"/>
                  <a:gd name="T33" fmla="*/ 8 h 26"/>
                  <a:gd name="T34" fmla="*/ 65 w 108"/>
                  <a:gd name="T35" fmla="*/ 7 h 26"/>
                  <a:gd name="T36" fmla="*/ 77 w 108"/>
                  <a:gd name="T37" fmla="*/ 4 h 26"/>
                  <a:gd name="T38" fmla="*/ 87 w 108"/>
                  <a:gd name="T39" fmla="*/ 2 h 26"/>
                  <a:gd name="T40" fmla="*/ 99 w 108"/>
                  <a:gd name="T41" fmla="*/ 0 h 26"/>
                  <a:gd name="T42" fmla="*/ 104 w 108"/>
                  <a:gd name="T43" fmla="*/ 5 h 26"/>
                  <a:gd name="T44" fmla="*/ 108 w 108"/>
                  <a:gd name="T45" fmla="*/ 12 h 26"/>
                  <a:gd name="T46" fmla="*/ 107 w 108"/>
                  <a:gd name="T47" fmla="*/ 20 h 26"/>
                  <a:gd name="T48" fmla="*/ 101 w 108"/>
                  <a:gd name="T4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8" h="26">
                    <a:moveTo>
                      <a:pt x="101" y="26"/>
                    </a:moveTo>
                    <a:lnTo>
                      <a:pt x="89" y="22"/>
                    </a:lnTo>
                    <a:lnTo>
                      <a:pt x="77" y="19"/>
                    </a:lnTo>
                    <a:lnTo>
                      <a:pt x="64" y="19"/>
                    </a:lnTo>
                    <a:lnTo>
                      <a:pt x="51" y="20"/>
                    </a:lnTo>
                    <a:lnTo>
                      <a:pt x="39" y="23"/>
                    </a:lnTo>
                    <a:lnTo>
                      <a:pt x="26" y="24"/>
                    </a:lnTo>
                    <a:lnTo>
                      <a:pt x="13" y="26"/>
                    </a:lnTo>
                    <a:lnTo>
                      <a:pt x="1" y="26"/>
                    </a:lnTo>
                    <a:lnTo>
                      <a:pt x="0" y="22"/>
                    </a:lnTo>
                    <a:lnTo>
                      <a:pt x="1" y="18"/>
                    </a:lnTo>
                    <a:lnTo>
                      <a:pt x="4" y="14"/>
                    </a:lnTo>
                    <a:lnTo>
                      <a:pt x="8" y="10"/>
                    </a:lnTo>
                    <a:lnTo>
                      <a:pt x="19" y="10"/>
                    </a:lnTo>
                    <a:lnTo>
                      <a:pt x="30" y="10"/>
                    </a:lnTo>
                    <a:lnTo>
                      <a:pt x="41" y="9"/>
                    </a:lnTo>
                    <a:lnTo>
                      <a:pt x="54" y="8"/>
                    </a:lnTo>
                    <a:lnTo>
                      <a:pt x="65" y="7"/>
                    </a:lnTo>
                    <a:lnTo>
                      <a:pt x="77" y="4"/>
                    </a:lnTo>
                    <a:lnTo>
                      <a:pt x="87" y="2"/>
                    </a:lnTo>
                    <a:lnTo>
                      <a:pt x="99" y="0"/>
                    </a:lnTo>
                    <a:lnTo>
                      <a:pt x="104" y="5"/>
                    </a:lnTo>
                    <a:lnTo>
                      <a:pt x="108" y="12"/>
                    </a:lnTo>
                    <a:lnTo>
                      <a:pt x="107" y="20"/>
                    </a:lnTo>
                    <a:lnTo>
                      <a:pt x="101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4" name="Freeform 56"/>
              <p:cNvSpPr>
                <a:spLocks/>
              </p:cNvSpPr>
              <p:nvPr/>
            </p:nvSpPr>
            <p:spPr bwMode="auto">
              <a:xfrm>
                <a:off x="3625" y="2999"/>
                <a:ext cx="20" cy="13"/>
              </a:xfrm>
              <a:custGeom>
                <a:avLst/>
                <a:gdLst>
                  <a:gd name="T0" fmla="*/ 9 w 41"/>
                  <a:gd name="T1" fmla="*/ 23 h 25"/>
                  <a:gd name="T2" fmla="*/ 7 w 41"/>
                  <a:gd name="T3" fmla="*/ 21 h 25"/>
                  <a:gd name="T4" fmla="*/ 6 w 41"/>
                  <a:gd name="T5" fmla="*/ 19 h 25"/>
                  <a:gd name="T6" fmla="*/ 4 w 41"/>
                  <a:gd name="T7" fmla="*/ 19 h 25"/>
                  <a:gd name="T8" fmla="*/ 0 w 41"/>
                  <a:gd name="T9" fmla="*/ 18 h 25"/>
                  <a:gd name="T10" fmla="*/ 4 w 41"/>
                  <a:gd name="T11" fmla="*/ 14 h 25"/>
                  <a:gd name="T12" fmla="*/ 7 w 41"/>
                  <a:gd name="T13" fmla="*/ 8 h 25"/>
                  <a:gd name="T14" fmla="*/ 12 w 41"/>
                  <a:gd name="T15" fmla="*/ 3 h 25"/>
                  <a:gd name="T16" fmla="*/ 19 w 41"/>
                  <a:gd name="T17" fmla="*/ 0 h 25"/>
                  <a:gd name="T18" fmla="*/ 19 w 41"/>
                  <a:gd name="T19" fmla="*/ 4 h 25"/>
                  <a:gd name="T20" fmla="*/ 20 w 41"/>
                  <a:gd name="T21" fmla="*/ 7 h 25"/>
                  <a:gd name="T22" fmla="*/ 22 w 41"/>
                  <a:gd name="T23" fmla="*/ 10 h 25"/>
                  <a:gd name="T24" fmla="*/ 24 w 41"/>
                  <a:gd name="T25" fmla="*/ 11 h 25"/>
                  <a:gd name="T26" fmla="*/ 41 w 41"/>
                  <a:gd name="T27" fmla="*/ 7 h 25"/>
                  <a:gd name="T28" fmla="*/ 41 w 41"/>
                  <a:gd name="T29" fmla="*/ 13 h 25"/>
                  <a:gd name="T30" fmla="*/ 39 w 41"/>
                  <a:gd name="T31" fmla="*/ 18 h 25"/>
                  <a:gd name="T32" fmla="*/ 36 w 41"/>
                  <a:gd name="T33" fmla="*/ 22 h 25"/>
                  <a:gd name="T34" fmla="*/ 31 w 41"/>
                  <a:gd name="T35" fmla="*/ 24 h 25"/>
                  <a:gd name="T36" fmla="*/ 26 w 41"/>
                  <a:gd name="T37" fmla="*/ 25 h 25"/>
                  <a:gd name="T38" fmla="*/ 20 w 41"/>
                  <a:gd name="T39" fmla="*/ 25 h 25"/>
                  <a:gd name="T40" fmla="*/ 14 w 41"/>
                  <a:gd name="T41" fmla="*/ 24 h 25"/>
                  <a:gd name="T42" fmla="*/ 9 w 41"/>
                  <a:gd name="T43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25">
                    <a:moveTo>
                      <a:pt x="9" y="23"/>
                    </a:moveTo>
                    <a:lnTo>
                      <a:pt x="7" y="21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0" y="18"/>
                    </a:lnTo>
                    <a:lnTo>
                      <a:pt x="4" y="14"/>
                    </a:lnTo>
                    <a:lnTo>
                      <a:pt x="7" y="8"/>
                    </a:lnTo>
                    <a:lnTo>
                      <a:pt x="12" y="3"/>
                    </a:lnTo>
                    <a:lnTo>
                      <a:pt x="19" y="0"/>
                    </a:lnTo>
                    <a:lnTo>
                      <a:pt x="19" y="4"/>
                    </a:lnTo>
                    <a:lnTo>
                      <a:pt x="20" y="7"/>
                    </a:lnTo>
                    <a:lnTo>
                      <a:pt x="22" y="10"/>
                    </a:lnTo>
                    <a:lnTo>
                      <a:pt x="24" y="11"/>
                    </a:lnTo>
                    <a:lnTo>
                      <a:pt x="41" y="7"/>
                    </a:lnTo>
                    <a:lnTo>
                      <a:pt x="41" y="13"/>
                    </a:lnTo>
                    <a:lnTo>
                      <a:pt x="39" y="18"/>
                    </a:lnTo>
                    <a:lnTo>
                      <a:pt x="36" y="22"/>
                    </a:lnTo>
                    <a:lnTo>
                      <a:pt x="31" y="24"/>
                    </a:lnTo>
                    <a:lnTo>
                      <a:pt x="26" y="25"/>
                    </a:lnTo>
                    <a:lnTo>
                      <a:pt x="20" y="25"/>
                    </a:lnTo>
                    <a:lnTo>
                      <a:pt x="14" y="24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5" name="Freeform 57"/>
              <p:cNvSpPr>
                <a:spLocks/>
              </p:cNvSpPr>
              <p:nvPr/>
            </p:nvSpPr>
            <p:spPr bwMode="auto">
              <a:xfrm>
                <a:off x="3598" y="2819"/>
                <a:ext cx="46" cy="12"/>
              </a:xfrm>
              <a:custGeom>
                <a:avLst/>
                <a:gdLst>
                  <a:gd name="T0" fmla="*/ 91 w 91"/>
                  <a:gd name="T1" fmla="*/ 19 h 23"/>
                  <a:gd name="T2" fmla="*/ 81 w 91"/>
                  <a:gd name="T3" fmla="*/ 18 h 23"/>
                  <a:gd name="T4" fmla="*/ 68 w 91"/>
                  <a:gd name="T5" fmla="*/ 18 h 23"/>
                  <a:gd name="T6" fmla="*/ 57 w 91"/>
                  <a:gd name="T7" fmla="*/ 19 h 23"/>
                  <a:gd name="T8" fmla="*/ 44 w 91"/>
                  <a:gd name="T9" fmla="*/ 20 h 23"/>
                  <a:gd name="T10" fmla="*/ 33 w 91"/>
                  <a:gd name="T11" fmla="*/ 23 h 23"/>
                  <a:gd name="T12" fmla="*/ 21 w 91"/>
                  <a:gd name="T13" fmla="*/ 23 h 23"/>
                  <a:gd name="T14" fmla="*/ 9 w 91"/>
                  <a:gd name="T15" fmla="*/ 23 h 23"/>
                  <a:gd name="T16" fmla="*/ 0 w 91"/>
                  <a:gd name="T17" fmla="*/ 20 h 23"/>
                  <a:gd name="T18" fmla="*/ 0 w 91"/>
                  <a:gd name="T19" fmla="*/ 16 h 23"/>
                  <a:gd name="T20" fmla="*/ 1 w 91"/>
                  <a:gd name="T21" fmla="*/ 10 h 23"/>
                  <a:gd name="T22" fmla="*/ 5 w 91"/>
                  <a:gd name="T23" fmla="*/ 6 h 23"/>
                  <a:gd name="T24" fmla="*/ 8 w 91"/>
                  <a:gd name="T25" fmla="*/ 4 h 23"/>
                  <a:gd name="T26" fmla="*/ 21 w 91"/>
                  <a:gd name="T27" fmla="*/ 10 h 23"/>
                  <a:gd name="T28" fmla="*/ 34 w 91"/>
                  <a:gd name="T29" fmla="*/ 10 h 23"/>
                  <a:gd name="T30" fmla="*/ 47 w 91"/>
                  <a:gd name="T31" fmla="*/ 6 h 23"/>
                  <a:gd name="T32" fmla="*/ 60 w 91"/>
                  <a:gd name="T33" fmla="*/ 3 h 23"/>
                  <a:gd name="T34" fmla="*/ 72 w 91"/>
                  <a:gd name="T35" fmla="*/ 0 h 23"/>
                  <a:gd name="T36" fmla="*/ 81 w 91"/>
                  <a:gd name="T37" fmla="*/ 0 h 23"/>
                  <a:gd name="T38" fmla="*/ 88 w 91"/>
                  <a:gd name="T39" fmla="*/ 5 h 23"/>
                  <a:gd name="T40" fmla="*/ 91 w 91"/>
                  <a:gd name="T41" fmla="*/ 1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" h="23">
                    <a:moveTo>
                      <a:pt x="91" y="19"/>
                    </a:moveTo>
                    <a:lnTo>
                      <a:pt x="81" y="18"/>
                    </a:lnTo>
                    <a:lnTo>
                      <a:pt x="68" y="18"/>
                    </a:lnTo>
                    <a:lnTo>
                      <a:pt x="57" y="19"/>
                    </a:lnTo>
                    <a:lnTo>
                      <a:pt x="44" y="20"/>
                    </a:lnTo>
                    <a:lnTo>
                      <a:pt x="33" y="23"/>
                    </a:lnTo>
                    <a:lnTo>
                      <a:pt x="21" y="23"/>
                    </a:lnTo>
                    <a:lnTo>
                      <a:pt x="9" y="23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0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21" y="10"/>
                    </a:lnTo>
                    <a:lnTo>
                      <a:pt x="34" y="10"/>
                    </a:lnTo>
                    <a:lnTo>
                      <a:pt x="47" y="6"/>
                    </a:lnTo>
                    <a:lnTo>
                      <a:pt x="60" y="3"/>
                    </a:lnTo>
                    <a:lnTo>
                      <a:pt x="72" y="0"/>
                    </a:lnTo>
                    <a:lnTo>
                      <a:pt x="81" y="0"/>
                    </a:lnTo>
                    <a:lnTo>
                      <a:pt x="88" y="5"/>
                    </a:lnTo>
                    <a:lnTo>
                      <a:pt x="9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" name="Freeform 58"/>
              <p:cNvSpPr>
                <a:spLocks/>
              </p:cNvSpPr>
              <p:nvPr/>
            </p:nvSpPr>
            <p:spPr bwMode="auto">
              <a:xfrm>
                <a:off x="3626" y="2651"/>
                <a:ext cx="13" cy="13"/>
              </a:xfrm>
              <a:custGeom>
                <a:avLst/>
                <a:gdLst>
                  <a:gd name="T0" fmla="*/ 26 w 26"/>
                  <a:gd name="T1" fmla="*/ 27 h 28"/>
                  <a:gd name="T2" fmla="*/ 16 w 26"/>
                  <a:gd name="T3" fmla="*/ 28 h 28"/>
                  <a:gd name="T4" fmla="*/ 8 w 26"/>
                  <a:gd name="T5" fmla="*/ 24 h 28"/>
                  <a:gd name="T6" fmla="*/ 3 w 26"/>
                  <a:gd name="T7" fmla="*/ 20 h 28"/>
                  <a:gd name="T8" fmla="*/ 0 w 26"/>
                  <a:gd name="T9" fmla="*/ 12 h 28"/>
                  <a:gd name="T10" fmla="*/ 0 w 26"/>
                  <a:gd name="T11" fmla="*/ 7 h 28"/>
                  <a:gd name="T12" fmla="*/ 0 w 26"/>
                  <a:gd name="T13" fmla="*/ 4 h 28"/>
                  <a:gd name="T14" fmla="*/ 2 w 26"/>
                  <a:gd name="T15" fmla="*/ 0 h 28"/>
                  <a:gd name="T16" fmla="*/ 6 w 26"/>
                  <a:gd name="T17" fmla="*/ 0 h 28"/>
                  <a:gd name="T18" fmla="*/ 20 w 26"/>
                  <a:gd name="T19" fmla="*/ 5 h 28"/>
                  <a:gd name="T20" fmla="*/ 19 w 26"/>
                  <a:gd name="T21" fmla="*/ 6 h 28"/>
                  <a:gd name="T22" fmla="*/ 18 w 26"/>
                  <a:gd name="T23" fmla="*/ 7 h 28"/>
                  <a:gd name="T24" fmla="*/ 18 w 26"/>
                  <a:gd name="T25" fmla="*/ 8 h 28"/>
                  <a:gd name="T26" fmla="*/ 18 w 26"/>
                  <a:gd name="T27" fmla="*/ 9 h 28"/>
                  <a:gd name="T28" fmla="*/ 19 w 26"/>
                  <a:gd name="T29" fmla="*/ 13 h 28"/>
                  <a:gd name="T30" fmla="*/ 23 w 26"/>
                  <a:gd name="T31" fmla="*/ 16 h 28"/>
                  <a:gd name="T32" fmla="*/ 26 w 26"/>
                  <a:gd name="T33" fmla="*/ 20 h 28"/>
                  <a:gd name="T34" fmla="*/ 26 w 26"/>
                  <a:gd name="T35" fmla="*/ 27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" h="28">
                    <a:moveTo>
                      <a:pt x="26" y="27"/>
                    </a:moveTo>
                    <a:lnTo>
                      <a:pt x="16" y="28"/>
                    </a:lnTo>
                    <a:lnTo>
                      <a:pt x="8" y="24"/>
                    </a:lnTo>
                    <a:lnTo>
                      <a:pt x="3" y="20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2" y="0"/>
                    </a:lnTo>
                    <a:lnTo>
                      <a:pt x="6" y="0"/>
                    </a:lnTo>
                    <a:lnTo>
                      <a:pt x="20" y="5"/>
                    </a:lnTo>
                    <a:lnTo>
                      <a:pt x="19" y="6"/>
                    </a:lnTo>
                    <a:lnTo>
                      <a:pt x="18" y="7"/>
                    </a:lnTo>
                    <a:lnTo>
                      <a:pt x="18" y="8"/>
                    </a:lnTo>
                    <a:lnTo>
                      <a:pt x="18" y="9"/>
                    </a:lnTo>
                    <a:lnTo>
                      <a:pt x="19" y="13"/>
                    </a:lnTo>
                    <a:lnTo>
                      <a:pt x="23" y="16"/>
                    </a:lnTo>
                    <a:lnTo>
                      <a:pt x="26" y="20"/>
                    </a:lnTo>
                    <a:lnTo>
                      <a:pt x="2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7" name="Freeform 59"/>
              <p:cNvSpPr>
                <a:spLocks/>
              </p:cNvSpPr>
              <p:nvPr/>
            </p:nvSpPr>
            <p:spPr bwMode="auto">
              <a:xfrm>
                <a:off x="3577" y="2954"/>
                <a:ext cx="43" cy="26"/>
              </a:xfrm>
              <a:custGeom>
                <a:avLst/>
                <a:gdLst>
                  <a:gd name="T0" fmla="*/ 60 w 86"/>
                  <a:gd name="T1" fmla="*/ 52 h 52"/>
                  <a:gd name="T2" fmla="*/ 53 w 86"/>
                  <a:gd name="T3" fmla="*/ 51 h 52"/>
                  <a:gd name="T4" fmla="*/ 45 w 86"/>
                  <a:gd name="T5" fmla="*/ 51 h 52"/>
                  <a:gd name="T6" fmla="*/ 35 w 86"/>
                  <a:gd name="T7" fmla="*/ 52 h 52"/>
                  <a:gd name="T8" fmla="*/ 27 w 86"/>
                  <a:gd name="T9" fmla="*/ 52 h 52"/>
                  <a:gd name="T10" fmla="*/ 19 w 86"/>
                  <a:gd name="T11" fmla="*/ 52 h 52"/>
                  <a:gd name="T12" fmla="*/ 12 w 86"/>
                  <a:gd name="T13" fmla="*/ 50 h 52"/>
                  <a:gd name="T14" fmla="*/ 7 w 86"/>
                  <a:gd name="T15" fmla="*/ 45 h 52"/>
                  <a:gd name="T16" fmla="*/ 2 w 86"/>
                  <a:gd name="T17" fmla="*/ 38 h 52"/>
                  <a:gd name="T18" fmla="*/ 2 w 86"/>
                  <a:gd name="T19" fmla="*/ 35 h 52"/>
                  <a:gd name="T20" fmla="*/ 3 w 86"/>
                  <a:gd name="T21" fmla="*/ 32 h 52"/>
                  <a:gd name="T22" fmla="*/ 2 w 86"/>
                  <a:gd name="T23" fmla="*/ 29 h 52"/>
                  <a:gd name="T24" fmla="*/ 0 w 86"/>
                  <a:gd name="T25" fmla="*/ 27 h 52"/>
                  <a:gd name="T26" fmla="*/ 7 w 86"/>
                  <a:gd name="T27" fmla="*/ 21 h 52"/>
                  <a:gd name="T28" fmla="*/ 13 w 86"/>
                  <a:gd name="T29" fmla="*/ 15 h 52"/>
                  <a:gd name="T30" fmla="*/ 22 w 86"/>
                  <a:gd name="T31" fmla="*/ 10 h 52"/>
                  <a:gd name="T32" fmla="*/ 30 w 86"/>
                  <a:gd name="T33" fmla="*/ 6 h 52"/>
                  <a:gd name="T34" fmla="*/ 38 w 86"/>
                  <a:gd name="T35" fmla="*/ 2 h 52"/>
                  <a:gd name="T36" fmla="*/ 47 w 86"/>
                  <a:gd name="T37" fmla="*/ 1 h 52"/>
                  <a:gd name="T38" fmla="*/ 55 w 86"/>
                  <a:gd name="T39" fmla="*/ 0 h 52"/>
                  <a:gd name="T40" fmla="*/ 63 w 86"/>
                  <a:gd name="T41" fmla="*/ 0 h 52"/>
                  <a:gd name="T42" fmla="*/ 70 w 86"/>
                  <a:gd name="T43" fmla="*/ 3 h 52"/>
                  <a:gd name="T44" fmla="*/ 78 w 86"/>
                  <a:gd name="T45" fmla="*/ 6 h 52"/>
                  <a:gd name="T46" fmla="*/ 84 w 86"/>
                  <a:gd name="T47" fmla="*/ 8 h 52"/>
                  <a:gd name="T48" fmla="*/ 86 w 86"/>
                  <a:gd name="T49" fmla="*/ 16 h 52"/>
                  <a:gd name="T50" fmla="*/ 83 w 86"/>
                  <a:gd name="T51" fmla="*/ 25 h 52"/>
                  <a:gd name="T52" fmla="*/ 78 w 86"/>
                  <a:gd name="T53" fmla="*/ 37 h 52"/>
                  <a:gd name="T54" fmla="*/ 71 w 86"/>
                  <a:gd name="T55" fmla="*/ 47 h 52"/>
                  <a:gd name="T56" fmla="*/ 60 w 86"/>
                  <a:gd name="T5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" h="52">
                    <a:moveTo>
                      <a:pt x="60" y="52"/>
                    </a:moveTo>
                    <a:lnTo>
                      <a:pt x="53" y="51"/>
                    </a:lnTo>
                    <a:lnTo>
                      <a:pt x="45" y="51"/>
                    </a:lnTo>
                    <a:lnTo>
                      <a:pt x="35" y="52"/>
                    </a:lnTo>
                    <a:lnTo>
                      <a:pt x="27" y="52"/>
                    </a:lnTo>
                    <a:lnTo>
                      <a:pt x="19" y="52"/>
                    </a:lnTo>
                    <a:lnTo>
                      <a:pt x="12" y="50"/>
                    </a:lnTo>
                    <a:lnTo>
                      <a:pt x="7" y="45"/>
                    </a:lnTo>
                    <a:lnTo>
                      <a:pt x="2" y="38"/>
                    </a:lnTo>
                    <a:lnTo>
                      <a:pt x="2" y="35"/>
                    </a:lnTo>
                    <a:lnTo>
                      <a:pt x="3" y="32"/>
                    </a:lnTo>
                    <a:lnTo>
                      <a:pt x="2" y="29"/>
                    </a:lnTo>
                    <a:lnTo>
                      <a:pt x="0" y="27"/>
                    </a:lnTo>
                    <a:lnTo>
                      <a:pt x="7" y="21"/>
                    </a:lnTo>
                    <a:lnTo>
                      <a:pt x="13" y="15"/>
                    </a:lnTo>
                    <a:lnTo>
                      <a:pt x="22" y="10"/>
                    </a:lnTo>
                    <a:lnTo>
                      <a:pt x="30" y="6"/>
                    </a:lnTo>
                    <a:lnTo>
                      <a:pt x="38" y="2"/>
                    </a:lnTo>
                    <a:lnTo>
                      <a:pt x="47" y="1"/>
                    </a:lnTo>
                    <a:lnTo>
                      <a:pt x="55" y="0"/>
                    </a:lnTo>
                    <a:lnTo>
                      <a:pt x="63" y="0"/>
                    </a:lnTo>
                    <a:lnTo>
                      <a:pt x="70" y="3"/>
                    </a:lnTo>
                    <a:lnTo>
                      <a:pt x="78" y="6"/>
                    </a:lnTo>
                    <a:lnTo>
                      <a:pt x="84" y="8"/>
                    </a:lnTo>
                    <a:lnTo>
                      <a:pt x="86" y="16"/>
                    </a:lnTo>
                    <a:lnTo>
                      <a:pt x="83" y="25"/>
                    </a:lnTo>
                    <a:lnTo>
                      <a:pt x="78" y="37"/>
                    </a:lnTo>
                    <a:lnTo>
                      <a:pt x="71" y="47"/>
                    </a:lnTo>
                    <a:lnTo>
                      <a:pt x="6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8" name="Freeform 60"/>
              <p:cNvSpPr>
                <a:spLocks/>
              </p:cNvSpPr>
              <p:nvPr/>
            </p:nvSpPr>
            <p:spPr bwMode="auto">
              <a:xfrm>
                <a:off x="3587" y="2964"/>
                <a:ext cx="26" cy="9"/>
              </a:xfrm>
              <a:custGeom>
                <a:avLst/>
                <a:gdLst>
                  <a:gd name="T0" fmla="*/ 38 w 52"/>
                  <a:gd name="T1" fmla="*/ 17 h 18"/>
                  <a:gd name="T2" fmla="*/ 34 w 52"/>
                  <a:gd name="T3" fmla="*/ 16 h 18"/>
                  <a:gd name="T4" fmla="*/ 28 w 52"/>
                  <a:gd name="T5" fmla="*/ 16 h 18"/>
                  <a:gd name="T6" fmla="*/ 23 w 52"/>
                  <a:gd name="T7" fmla="*/ 17 h 18"/>
                  <a:gd name="T8" fmla="*/ 19 w 52"/>
                  <a:gd name="T9" fmla="*/ 18 h 18"/>
                  <a:gd name="T10" fmla="*/ 14 w 52"/>
                  <a:gd name="T11" fmla="*/ 18 h 18"/>
                  <a:gd name="T12" fmla="*/ 9 w 52"/>
                  <a:gd name="T13" fmla="*/ 18 h 18"/>
                  <a:gd name="T14" fmla="*/ 5 w 52"/>
                  <a:gd name="T15" fmla="*/ 17 h 18"/>
                  <a:gd name="T16" fmla="*/ 0 w 52"/>
                  <a:gd name="T17" fmla="*/ 13 h 18"/>
                  <a:gd name="T18" fmla="*/ 5 w 52"/>
                  <a:gd name="T19" fmla="*/ 7 h 18"/>
                  <a:gd name="T20" fmla="*/ 11 w 52"/>
                  <a:gd name="T21" fmla="*/ 2 h 18"/>
                  <a:gd name="T22" fmla="*/ 16 w 52"/>
                  <a:gd name="T23" fmla="*/ 0 h 18"/>
                  <a:gd name="T24" fmla="*/ 23 w 52"/>
                  <a:gd name="T25" fmla="*/ 0 h 18"/>
                  <a:gd name="T26" fmla="*/ 30 w 52"/>
                  <a:gd name="T27" fmla="*/ 1 h 18"/>
                  <a:gd name="T28" fmla="*/ 37 w 52"/>
                  <a:gd name="T29" fmla="*/ 1 h 18"/>
                  <a:gd name="T30" fmla="*/ 45 w 52"/>
                  <a:gd name="T31" fmla="*/ 2 h 18"/>
                  <a:gd name="T32" fmla="*/ 52 w 52"/>
                  <a:gd name="T33" fmla="*/ 1 h 18"/>
                  <a:gd name="T34" fmla="*/ 50 w 52"/>
                  <a:gd name="T35" fmla="*/ 7 h 18"/>
                  <a:gd name="T36" fmla="*/ 47 w 52"/>
                  <a:gd name="T37" fmla="*/ 10 h 18"/>
                  <a:gd name="T38" fmla="*/ 43 w 52"/>
                  <a:gd name="T39" fmla="*/ 13 h 18"/>
                  <a:gd name="T40" fmla="*/ 38 w 52"/>
                  <a:gd name="T41" fmla="*/ 1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2" h="18">
                    <a:moveTo>
                      <a:pt x="38" y="17"/>
                    </a:moveTo>
                    <a:lnTo>
                      <a:pt x="34" y="16"/>
                    </a:lnTo>
                    <a:lnTo>
                      <a:pt x="28" y="16"/>
                    </a:lnTo>
                    <a:lnTo>
                      <a:pt x="23" y="17"/>
                    </a:lnTo>
                    <a:lnTo>
                      <a:pt x="19" y="18"/>
                    </a:lnTo>
                    <a:lnTo>
                      <a:pt x="14" y="18"/>
                    </a:lnTo>
                    <a:lnTo>
                      <a:pt x="9" y="18"/>
                    </a:lnTo>
                    <a:lnTo>
                      <a:pt x="5" y="17"/>
                    </a:lnTo>
                    <a:lnTo>
                      <a:pt x="0" y="13"/>
                    </a:lnTo>
                    <a:lnTo>
                      <a:pt x="5" y="7"/>
                    </a:lnTo>
                    <a:lnTo>
                      <a:pt x="11" y="2"/>
                    </a:lnTo>
                    <a:lnTo>
                      <a:pt x="16" y="0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7" y="1"/>
                    </a:lnTo>
                    <a:lnTo>
                      <a:pt x="45" y="2"/>
                    </a:lnTo>
                    <a:lnTo>
                      <a:pt x="52" y="1"/>
                    </a:lnTo>
                    <a:lnTo>
                      <a:pt x="50" y="7"/>
                    </a:lnTo>
                    <a:lnTo>
                      <a:pt x="47" y="10"/>
                    </a:lnTo>
                    <a:lnTo>
                      <a:pt x="43" y="13"/>
                    </a:lnTo>
                    <a:lnTo>
                      <a:pt x="38" y="17"/>
                    </a:lnTo>
                    <a:close/>
                  </a:path>
                </a:pathLst>
              </a:custGeom>
              <a:solidFill>
                <a:srgbClr val="9E3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9" name="Freeform 61"/>
              <p:cNvSpPr>
                <a:spLocks/>
              </p:cNvSpPr>
              <p:nvPr/>
            </p:nvSpPr>
            <p:spPr bwMode="auto">
              <a:xfrm>
                <a:off x="3556" y="2995"/>
                <a:ext cx="39" cy="29"/>
              </a:xfrm>
              <a:custGeom>
                <a:avLst/>
                <a:gdLst>
                  <a:gd name="T0" fmla="*/ 55 w 78"/>
                  <a:gd name="T1" fmla="*/ 55 h 56"/>
                  <a:gd name="T2" fmla="*/ 50 w 78"/>
                  <a:gd name="T3" fmla="*/ 54 h 56"/>
                  <a:gd name="T4" fmla="*/ 43 w 78"/>
                  <a:gd name="T5" fmla="*/ 54 h 56"/>
                  <a:gd name="T6" fmla="*/ 37 w 78"/>
                  <a:gd name="T7" fmla="*/ 55 h 56"/>
                  <a:gd name="T8" fmla="*/ 30 w 78"/>
                  <a:gd name="T9" fmla="*/ 56 h 56"/>
                  <a:gd name="T10" fmla="*/ 23 w 78"/>
                  <a:gd name="T11" fmla="*/ 56 h 56"/>
                  <a:gd name="T12" fmla="*/ 17 w 78"/>
                  <a:gd name="T13" fmla="*/ 56 h 56"/>
                  <a:gd name="T14" fmla="*/ 12 w 78"/>
                  <a:gd name="T15" fmla="*/ 54 h 56"/>
                  <a:gd name="T16" fmla="*/ 6 w 78"/>
                  <a:gd name="T17" fmla="*/ 51 h 56"/>
                  <a:gd name="T18" fmla="*/ 2 w 78"/>
                  <a:gd name="T19" fmla="*/ 45 h 56"/>
                  <a:gd name="T20" fmla="*/ 0 w 78"/>
                  <a:gd name="T21" fmla="*/ 38 h 56"/>
                  <a:gd name="T22" fmla="*/ 0 w 78"/>
                  <a:gd name="T23" fmla="*/ 30 h 56"/>
                  <a:gd name="T24" fmla="*/ 2 w 78"/>
                  <a:gd name="T25" fmla="*/ 23 h 56"/>
                  <a:gd name="T26" fmla="*/ 8 w 78"/>
                  <a:gd name="T27" fmla="*/ 20 h 56"/>
                  <a:gd name="T28" fmla="*/ 14 w 78"/>
                  <a:gd name="T29" fmla="*/ 15 h 56"/>
                  <a:gd name="T30" fmla="*/ 20 w 78"/>
                  <a:gd name="T31" fmla="*/ 10 h 56"/>
                  <a:gd name="T32" fmla="*/ 25 w 78"/>
                  <a:gd name="T33" fmla="*/ 6 h 56"/>
                  <a:gd name="T34" fmla="*/ 30 w 78"/>
                  <a:gd name="T35" fmla="*/ 1 h 56"/>
                  <a:gd name="T36" fmla="*/ 37 w 78"/>
                  <a:gd name="T37" fmla="*/ 0 h 56"/>
                  <a:gd name="T38" fmla="*/ 44 w 78"/>
                  <a:gd name="T39" fmla="*/ 0 h 56"/>
                  <a:gd name="T40" fmla="*/ 51 w 78"/>
                  <a:gd name="T41" fmla="*/ 2 h 56"/>
                  <a:gd name="T42" fmla="*/ 61 w 78"/>
                  <a:gd name="T43" fmla="*/ 7 h 56"/>
                  <a:gd name="T44" fmla="*/ 70 w 78"/>
                  <a:gd name="T45" fmla="*/ 15 h 56"/>
                  <a:gd name="T46" fmla="*/ 76 w 78"/>
                  <a:gd name="T47" fmla="*/ 24 h 56"/>
                  <a:gd name="T48" fmla="*/ 78 w 78"/>
                  <a:gd name="T49" fmla="*/ 34 h 56"/>
                  <a:gd name="T50" fmla="*/ 75 w 78"/>
                  <a:gd name="T51" fmla="*/ 41 h 56"/>
                  <a:gd name="T52" fmla="*/ 70 w 78"/>
                  <a:gd name="T53" fmla="*/ 48 h 56"/>
                  <a:gd name="T54" fmla="*/ 63 w 78"/>
                  <a:gd name="T55" fmla="*/ 53 h 56"/>
                  <a:gd name="T56" fmla="*/ 55 w 78"/>
                  <a:gd name="T57" fmla="*/ 5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8" h="56">
                    <a:moveTo>
                      <a:pt x="55" y="55"/>
                    </a:moveTo>
                    <a:lnTo>
                      <a:pt x="50" y="54"/>
                    </a:lnTo>
                    <a:lnTo>
                      <a:pt x="43" y="54"/>
                    </a:lnTo>
                    <a:lnTo>
                      <a:pt x="37" y="55"/>
                    </a:lnTo>
                    <a:lnTo>
                      <a:pt x="30" y="56"/>
                    </a:lnTo>
                    <a:lnTo>
                      <a:pt x="23" y="56"/>
                    </a:lnTo>
                    <a:lnTo>
                      <a:pt x="17" y="56"/>
                    </a:lnTo>
                    <a:lnTo>
                      <a:pt x="12" y="54"/>
                    </a:lnTo>
                    <a:lnTo>
                      <a:pt x="6" y="51"/>
                    </a:lnTo>
                    <a:lnTo>
                      <a:pt x="2" y="45"/>
                    </a:lnTo>
                    <a:lnTo>
                      <a:pt x="0" y="38"/>
                    </a:lnTo>
                    <a:lnTo>
                      <a:pt x="0" y="30"/>
                    </a:lnTo>
                    <a:lnTo>
                      <a:pt x="2" y="23"/>
                    </a:lnTo>
                    <a:lnTo>
                      <a:pt x="8" y="20"/>
                    </a:lnTo>
                    <a:lnTo>
                      <a:pt x="14" y="15"/>
                    </a:lnTo>
                    <a:lnTo>
                      <a:pt x="20" y="10"/>
                    </a:lnTo>
                    <a:lnTo>
                      <a:pt x="25" y="6"/>
                    </a:lnTo>
                    <a:lnTo>
                      <a:pt x="30" y="1"/>
                    </a:lnTo>
                    <a:lnTo>
                      <a:pt x="37" y="0"/>
                    </a:lnTo>
                    <a:lnTo>
                      <a:pt x="44" y="0"/>
                    </a:lnTo>
                    <a:lnTo>
                      <a:pt x="51" y="2"/>
                    </a:lnTo>
                    <a:lnTo>
                      <a:pt x="61" y="7"/>
                    </a:lnTo>
                    <a:lnTo>
                      <a:pt x="70" y="15"/>
                    </a:lnTo>
                    <a:lnTo>
                      <a:pt x="76" y="24"/>
                    </a:lnTo>
                    <a:lnTo>
                      <a:pt x="78" y="34"/>
                    </a:lnTo>
                    <a:lnTo>
                      <a:pt x="75" y="41"/>
                    </a:lnTo>
                    <a:lnTo>
                      <a:pt x="70" y="48"/>
                    </a:lnTo>
                    <a:lnTo>
                      <a:pt x="63" y="53"/>
                    </a:lnTo>
                    <a:lnTo>
                      <a:pt x="55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0" name="Freeform 62"/>
              <p:cNvSpPr>
                <a:spLocks/>
              </p:cNvSpPr>
              <p:nvPr/>
            </p:nvSpPr>
            <p:spPr bwMode="auto">
              <a:xfrm>
                <a:off x="3564" y="3004"/>
                <a:ext cx="21" cy="13"/>
              </a:xfrm>
              <a:custGeom>
                <a:avLst/>
                <a:gdLst>
                  <a:gd name="T0" fmla="*/ 6 w 43"/>
                  <a:gd name="T1" fmla="*/ 25 h 27"/>
                  <a:gd name="T2" fmla="*/ 5 w 43"/>
                  <a:gd name="T3" fmla="*/ 24 h 27"/>
                  <a:gd name="T4" fmla="*/ 3 w 43"/>
                  <a:gd name="T5" fmla="*/ 23 h 27"/>
                  <a:gd name="T6" fmla="*/ 0 w 43"/>
                  <a:gd name="T7" fmla="*/ 22 h 27"/>
                  <a:gd name="T8" fmla="*/ 0 w 43"/>
                  <a:gd name="T9" fmla="*/ 20 h 27"/>
                  <a:gd name="T10" fmla="*/ 3 w 43"/>
                  <a:gd name="T11" fmla="*/ 15 h 27"/>
                  <a:gd name="T12" fmla="*/ 6 w 43"/>
                  <a:gd name="T13" fmla="*/ 8 h 27"/>
                  <a:gd name="T14" fmla="*/ 12 w 43"/>
                  <a:gd name="T15" fmla="*/ 4 h 27"/>
                  <a:gd name="T16" fmla="*/ 19 w 43"/>
                  <a:gd name="T17" fmla="*/ 0 h 27"/>
                  <a:gd name="T18" fmla="*/ 23 w 43"/>
                  <a:gd name="T19" fmla="*/ 7 h 27"/>
                  <a:gd name="T20" fmla="*/ 30 w 43"/>
                  <a:gd name="T21" fmla="*/ 7 h 27"/>
                  <a:gd name="T22" fmla="*/ 37 w 43"/>
                  <a:gd name="T23" fmla="*/ 8 h 27"/>
                  <a:gd name="T24" fmla="*/ 43 w 43"/>
                  <a:gd name="T25" fmla="*/ 14 h 27"/>
                  <a:gd name="T26" fmla="*/ 41 w 43"/>
                  <a:gd name="T27" fmla="*/ 17 h 27"/>
                  <a:gd name="T28" fmla="*/ 37 w 43"/>
                  <a:gd name="T29" fmla="*/ 21 h 27"/>
                  <a:gd name="T30" fmla="*/ 33 w 43"/>
                  <a:gd name="T31" fmla="*/ 23 h 27"/>
                  <a:gd name="T32" fmla="*/ 27 w 43"/>
                  <a:gd name="T33" fmla="*/ 25 h 27"/>
                  <a:gd name="T34" fmla="*/ 21 w 43"/>
                  <a:gd name="T35" fmla="*/ 27 h 27"/>
                  <a:gd name="T36" fmla="*/ 16 w 43"/>
                  <a:gd name="T37" fmla="*/ 27 h 27"/>
                  <a:gd name="T38" fmla="*/ 11 w 43"/>
                  <a:gd name="T39" fmla="*/ 27 h 27"/>
                  <a:gd name="T40" fmla="*/ 6 w 43"/>
                  <a:gd name="T41" fmla="*/ 2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3" h="27">
                    <a:moveTo>
                      <a:pt x="6" y="25"/>
                    </a:moveTo>
                    <a:lnTo>
                      <a:pt x="5" y="24"/>
                    </a:lnTo>
                    <a:lnTo>
                      <a:pt x="3" y="23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3" y="15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9" y="0"/>
                    </a:lnTo>
                    <a:lnTo>
                      <a:pt x="23" y="7"/>
                    </a:lnTo>
                    <a:lnTo>
                      <a:pt x="30" y="7"/>
                    </a:lnTo>
                    <a:lnTo>
                      <a:pt x="37" y="8"/>
                    </a:lnTo>
                    <a:lnTo>
                      <a:pt x="43" y="14"/>
                    </a:lnTo>
                    <a:lnTo>
                      <a:pt x="41" y="17"/>
                    </a:lnTo>
                    <a:lnTo>
                      <a:pt x="37" y="21"/>
                    </a:lnTo>
                    <a:lnTo>
                      <a:pt x="33" y="23"/>
                    </a:lnTo>
                    <a:lnTo>
                      <a:pt x="27" y="25"/>
                    </a:lnTo>
                    <a:lnTo>
                      <a:pt x="21" y="27"/>
                    </a:lnTo>
                    <a:lnTo>
                      <a:pt x="16" y="27"/>
                    </a:lnTo>
                    <a:lnTo>
                      <a:pt x="11" y="27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1" name="Freeform 63"/>
              <p:cNvSpPr>
                <a:spLocks/>
              </p:cNvSpPr>
              <p:nvPr/>
            </p:nvSpPr>
            <p:spPr bwMode="auto">
              <a:xfrm>
                <a:off x="3284" y="2938"/>
                <a:ext cx="276" cy="106"/>
              </a:xfrm>
              <a:custGeom>
                <a:avLst/>
                <a:gdLst>
                  <a:gd name="T0" fmla="*/ 535 w 553"/>
                  <a:gd name="T1" fmla="*/ 30 h 211"/>
                  <a:gd name="T2" fmla="*/ 506 w 553"/>
                  <a:gd name="T3" fmla="*/ 60 h 211"/>
                  <a:gd name="T4" fmla="*/ 480 w 553"/>
                  <a:gd name="T5" fmla="*/ 92 h 211"/>
                  <a:gd name="T6" fmla="*/ 453 w 553"/>
                  <a:gd name="T7" fmla="*/ 124 h 211"/>
                  <a:gd name="T8" fmla="*/ 436 w 553"/>
                  <a:gd name="T9" fmla="*/ 152 h 211"/>
                  <a:gd name="T10" fmla="*/ 429 w 553"/>
                  <a:gd name="T11" fmla="*/ 173 h 211"/>
                  <a:gd name="T12" fmla="*/ 429 w 553"/>
                  <a:gd name="T13" fmla="*/ 188 h 211"/>
                  <a:gd name="T14" fmla="*/ 420 w 553"/>
                  <a:gd name="T15" fmla="*/ 189 h 211"/>
                  <a:gd name="T16" fmla="*/ 412 w 553"/>
                  <a:gd name="T17" fmla="*/ 188 h 211"/>
                  <a:gd name="T18" fmla="*/ 402 w 553"/>
                  <a:gd name="T19" fmla="*/ 184 h 211"/>
                  <a:gd name="T20" fmla="*/ 375 w 553"/>
                  <a:gd name="T21" fmla="*/ 184 h 211"/>
                  <a:gd name="T22" fmla="*/ 330 w 553"/>
                  <a:gd name="T23" fmla="*/ 186 h 211"/>
                  <a:gd name="T24" fmla="*/ 286 w 553"/>
                  <a:gd name="T25" fmla="*/ 189 h 211"/>
                  <a:gd name="T26" fmla="*/ 241 w 553"/>
                  <a:gd name="T27" fmla="*/ 191 h 211"/>
                  <a:gd name="T28" fmla="*/ 195 w 553"/>
                  <a:gd name="T29" fmla="*/ 195 h 211"/>
                  <a:gd name="T30" fmla="*/ 150 w 553"/>
                  <a:gd name="T31" fmla="*/ 198 h 211"/>
                  <a:gd name="T32" fmla="*/ 104 w 553"/>
                  <a:gd name="T33" fmla="*/ 203 h 211"/>
                  <a:gd name="T34" fmla="*/ 57 w 553"/>
                  <a:gd name="T35" fmla="*/ 208 h 211"/>
                  <a:gd name="T36" fmla="*/ 26 w 553"/>
                  <a:gd name="T37" fmla="*/ 206 h 211"/>
                  <a:gd name="T38" fmla="*/ 7 w 553"/>
                  <a:gd name="T39" fmla="*/ 206 h 211"/>
                  <a:gd name="T40" fmla="*/ 6 w 553"/>
                  <a:gd name="T41" fmla="*/ 183 h 211"/>
                  <a:gd name="T42" fmla="*/ 26 w 553"/>
                  <a:gd name="T43" fmla="*/ 150 h 211"/>
                  <a:gd name="T44" fmla="*/ 45 w 553"/>
                  <a:gd name="T45" fmla="*/ 121 h 211"/>
                  <a:gd name="T46" fmla="*/ 69 w 553"/>
                  <a:gd name="T47" fmla="*/ 92 h 211"/>
                  <a:gd name="T48" fmla="*/ 94 w 553"/>
                  <a:gd name="T49" fmla="*/ 63 h 211"/>
                  <a:gd name="T50" fmla="*/ 122 w 553"/>
                  <a:gd name="T51" fmla="*/ 41 h 211"/>
                  <a:gd name="T52" fmla="*/ 141 w 553"/>
                  <a:gd name="T53" fmla="*/ 45 h 211"/>
                  <a:gd name="T54" fmla="*/ 159 w 553"/>
                  <a:gd name="T55" fmla="*/ 46 h 211"/>
                  <a:gd name="T56" fmla="*/ 175 w 553"/>
                  <a:gd name="T57" fmla="*/ 40 h 211"/>
                  <a:gd name="T58" fmla="*/ 193 w 553"/>
                  <a:gd name="T59" fmla="*/ 38 h 211"/>
                  <a:gd name="T60" fmla="*/ 213 w 553"/>
                  <a:gd name="T61" fmla="*/ 32 h 211"/>
                  <a:gd name="T62" fmla="*/ 242 w 553"/>
                  <a:gd name="T63" fmla="*/ 29 h 211"/>
                  <a:gd name="T64" fmla="*/ 271 w 553"/>
                  <a:gd name="T65" fmla="*/ 29 h 211"/>
                  <a:gd name="T66" fmla="*/ 299 w 553"/>
                  <a:gd name="T67" fmla="*/ 24 h 211"/>
                  <a:gd name="T68" fmla="*/ 317 w 553"/>
                  <a:gd name="T69" fmla="*/ 26 h 211"/>
                  <a:gd name="T70" fmla="*/ 347 w 553"/>
                  <a:gd name="T71" fmla="*/ 24 h 211"/>
                  <a:gd name="T72" fmla="*/ 377 w 553"/>
                  <a:gd name="T73" fmla="*/ 21 h 211"/>
                  <a:gd name="T74" fmla="*/ 407 w 553"/>
                  <a:gd name="T75" fmla="*/ 15 h 211"/>
                  <a:gd name="T76" fmla="*/ 436 w 553"/>
                  <a:gd name="T77" fmla="*/ 10 h 211"/>
                  <a:gd name="T78" fmla="*/ 466 w 553"/>
                  <a:gd name="T79" fmla="*/ 5 h 211"/>
                  <a:gd name="T80" fmla="*/ 494 w 553"/>
                  <a:gd name="T81" fmla="*/ 1 h 211"/>
                  <a:gd name="T82" fmla="*/ 524 w 553"/>
                  <a:gd name="T83" fmla="*/ 0 h 211"/>
                  <a:gd name="T84" fmla="*/ 553 w 553"/>
                  <a:gd name="T85" fmla="*/ 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53" h="211">
                    <a:moveTo>
                      <a:pt x="550" y="15"/>
                    </a:moveTo>
                    <a:lnTo>
                      <a:pt x="535" y="30"/>
                    </a:lnTo>
                    <a:lnTo>
                      <a:pt x="520" y="45"/>
                    </a:lnTo>
                    <a:lnTo>
                      <a:pt x="506" y="60"/>
                    </a:lnTo>
                    <a:lnTo>
                      <a:pt x="492" y="76"/>
                    </a:lnTo>
                    <a:lnTo>
                      <a:pt x="480" y="92"/>
                    </a:lnTo>
                    <a:lnTo>
                      <a:pt x="467" y="108"/>
                    </a:lnTo>
                    <a:lnTo>
                      <a:pt x="453" y="124"/>
                    </a:lnTo>
                    <a:lnTo>
                      <a:pt x="440" y="142"/>
                    </a:lnTo>
                    <a:lnTo>
                      <a:pt x="436" y="152"/>
                    </a:lnTo>
                    <a:lnTo>
                      <a:pt x="431" y="161"/>
                    </a:lnTo>
                    <a:lnTo>
                      <a:pt x="429" y="173"/>
                    </a:lnTo>
                    <a:lnTo>
                      <a:pt x="433" y="184"/>
                    </a:lnTo>
                    <a:lnTo>
                      <a:pt x="429" y="188"/>
                    </a:lnTo>
                    <a:lnTo>
                      <a:pt x="424" y="189"/>
                    </a:lnTo>
                    <a:lnTo>
                      <a:pt x="420" y="189"/>
                    </a:lnTo>
                    <a:lnTo>
                      <a:pt x="415" y="189"/>
                    </a:lnTo>
                    <a:lnTo>
                      <a:pt x="412" y="188"/>
                    </a:lnTo>
                    <a:lnTo>
                      <a:pt x="407" y="185"/>
                    </a:lnTo>
                    <a:lnTo>
                      <a:pt x="402" y="184"/>
                    </a:lnTo>
                    <a:lnTo>
                      <a:pt x="397" y="184"/>
                    </a:lnTo>
                    <a:lnTo>
                      <a:pt x="375" y="184"/>
                    </a:lnTo>
                    <a:lnTo>
                      <a:pt x="353" y="185"/>
                    </a:lnTo>
                    <a:lnTo>
                      <a:pt x="330" y="186"/>
                    </a:lnTo>
                    <a:lnTo>
                      <a:pt x="308" y="188"/>
                    </a:lnTo>
                    <a:lnTo>
                      <a:pt x="286" y="189"/>
                    </a:lnTo>
                    <a:lnTo>
                      <a:pt x="263" y="190"/>
                    </a:lnTo>
                    <a:lnTo>
                      <a:pt x="241" y="191"/>
                    </a:lnTo>
                    <a:lnTo>
                      <a:pt x="218" y="192"/>
                    </a:lnTo>
                    <a:lnTo>
                      <a:pt x="195" y="195"/>
                    </a:lnTo>
                    <a:lnTo>
                      <a:pt x="173" y="197"/>
                    </a:lnTo>
                    <a:lnTo>
                      <a:pt x="150" y="198"/>
                    </a:lnTo>
                    <a:lnTo>
                      <a:pt x="127" y="200"/>
                    </a:lnTo>
                    <a:lnTo>
                      <a:pt x="104" y="203"/>
                    </a:lnTo>
                    <a:lnTo>
                      <a:pt x="81" y="205"/>
                    </a:lnTo>
                    <a:lnTo>
                      <a:pt x="57" y="208"/>
                    </a:lnTo>
                    <a:lnTo>
                      <a:pt x="34" y="211"/>
                    </a:lnTo>
                    <a:lnTo>
                      <a:pt x="26" y="206"/>
                    </a:lnTo>
                    <a:lnTo>
                      <a:pt x="16" y="207"/>
                    </a:lnTo>
                    <a:lnTo>
                      <a:pt x="7" y="206"/>
                    </a:lnTo>
                    <a:lnTo>
                      <a:pt x="0" y="200"/>
                    </a:lnTo>
                    <a:lnTo>
                      <a:pt x="6" y="183"/>
                    </a:lnTo>
                    <a:lnTo>
                      <a:pt x="15" y="166"/>
                    </a:lnTo>
                    <a:lnTo>
                      <a:pt x="26" y="150"/>
                    </a:lnTo>
                    <a:lnTo>
                      <a:pt x="34" y="132"/>
                    </a:lnTo>
                    <a:lnTo>
                      <a:pt x="45" y="121"/>
                    </a:lnTo>
                    <a:lnTo>
                      <a:pt x="57" y="107"/>
                    </a:lnTo>
                    <a:lnTo>
                      <a:pt x="69" y="92"/>
                    </a:lnTo>
                    <a:lnTo>
                      <a:pt x="81" y="77"/>
                    </a:lnTo>
                    <a:lnTo>
                      <a:pt x="94" y="63"/>
                    </a:lnTo>
                    <a:lnTo>
                      <a:pt x="107" y="51"/>
                    </a:lnTo>
                    <a:lnTo>
                      <a:pt x="122" y="41"/>
                    </a:lnTo>
                    <a:lnTo>
                      <a:pt x="137" y="36"/>
                    </a:lnTo>
                    <a:lnTo>
                      <a:pt x="141" y="45"/>
                    </a:lnTo>
                    <a:lnTo>
                      <a:pt x="150" y="47"/>
                    </a:lnTo>
                    <a:lnTo>
                      <a:pt x="159" y="46"/>
                    </a:lnTo>
                    <a:lnTo>
                      <a:pt x="168" y="45"/>
                    </a:lnTo>
                    <a:lnTo>
                      <a:pt x="175" y="40"/>
                    </a:lnTo>
                    <a:lnTo>
                      <a:pt x="185" y="39"/>
                    </a:lnTo>
                    <a:lnTo>
                      <a:pt x="193" y="38"/>
                    </a:lnTo>
                    <a:lnTo>
                      <a:pt x="200" y="37"/>
                    </a:lnTo>
                    <a:lnTo>
                      <a:pt x="213" y="32"/>
                    </a:lnTo>
                    <a:lnTo>
                      <a:pt x="227" y="30"/>
                    </a:lnTo>
                    <a:lnTo>
                      <a:pt x="242" y="29"/>
                    </a:lnTo>
                    <a:lnTo>
                      <a:pt x="256" y="29"/>
                    </a:lnTo>
                    <a:lnTo>
                      <a:pt x="271" y="29"/>
                    </a:lnTo>
                    <a:lnTo>
                      <a:pt x="285" y="28"/>
                    </a:lnTo>
                    <a:lnTo>
                      <a:pt x="299" y="24"/>
                    </a:lnTo>
                    <a:lnTo>
                      <a:pt x="311" y="20"/>
                    </a:lnTo>
                    <a:lnTo>
                      <a:pt x="317" y="26"/>
                    </a:lnTo>
                    <a:lnTo>
                      <a:pt x="332" y="25"/>
                    </a:lnTo>
                    <a:lnTo>
                      <a:pt x="347" y="24"/>
                    </a:lnTo>
                    <a:lnTo>
                      <a:pt x="362" y="23"/>
                    </a:lnTo>
                    <a:lnTo>
                      <a:pt x="377" y="21"/>
                    </a:lnTo>
                    <a:lnTo>
                      <a:pt x="392" y="18"/>
                    </a:lnTo>
                    <a:lnTo>
                      <a:pt x="407" y="15"/>
                    </a:lnTo>
                    <a:lnTo>
                      <a:pt x="421" y="13"/>
                    </a:lnTo>
                    <a:lnTo>
                      <a:pt x="436" y="10"/>
                    </a:lnTo>
                    <a:lnTo>
                      <a:pt x="451" y="7"/>
                    </a:lnTo>
                    <a:lnTo>
                      <a:pt x="466" y="5"/>
                    </a:lnTo>
                    <a:lnTo>
                      <a:pt x="481" y="3"/>
                    </a:lnTo>
                    <a:lnTo>
                      <a:pt x="494" y="1"/>
                    </a:lnTo>
                    <a:lnTo>
                      <a:pt x="509" y="0"/>
                    </a:lnTo>
                    <a:lnTo>
                      <a:pt x="524" y="0"/>
                    </a:lnTo>
                    <a:lnTo>
                      <a:pt x="538" y="0"/>
                    </a:lnTo>
                    <a:lnTo>
                      <a:pt x="553" y="1"/>
                    </a:lnTo>
                    <a:lnTo>
                      <a:pt x="55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2" name="Freeform 64"/>
              <p:cNvSpPr>
                <a:spLocks/>
              </p:cNvSpPr>
              <p:nvPr/>
            </p:nvSpPr>
            <p:spPr bwMode="auto">
              <a:xfrm>
                <a:off x="3475" y="2947"/>
                <a:ext cx="69" cy="46"/>
              </a:xfrm>
              <a:custGeom>
                <a:avLst/>
                <a:gdLst>
                  <a:gd name="T0" fmla="*/ 63 w 137"/>
                  <a:gd name="T1" fmla="*/ 93 h 93"/>
                  <a:gd name="T2" fmla="*/ 55 w 137"/>
                  <a:gd name="T3" fmla="*/ 90 h 93"/>
                  <a:gd name="T4" fmla="*/ 47 w 137"/>
                  <a:gd name="T5" fmla="*/ 88 h 93"/>
                  <a:gd name="T6" fmla="*/ 39 w 137"/>
                  <a:gd name="T7" fmla="*/ 86 h 93"/>
                  <a:gd name="T8" fmla="*/ 31 w 137"/>
                  <a:gd name="T9" fmla="*/ 86 h 93"/>
                  <a:gd name="T10" fmla="*/ 23 w 137"/>
                  <a:gd name="T11" fmla="*/ 86 h 93"/>
                  <a:gd name="T12" fmla="*/ 16 w 137"/>
                  <a:gd name="T13" fmla="*/ 88 h 93"/>
                  <a:gd name="T14" fmla="*/ 8 w 137"/>
                  <a:gd name="T15" fmla="*/ 88 h 93"/>
                  <a:gd name="T16" fmla="*/ 0 w 137"/>
                  <a:gd name="T17" fmla="*/ 88 h 93"/>
                  <a:gd name="T18" fmla="*/ 6 w 137"/>
                  <a:gd name="T19" fmla="*/ 77 h 93"/>
                  <a:gd name="T20" fmla="*/ 13 w 137"/>
                  <a:gd name="T21" fmla="*/ 70 h 93"/>
                  <a:gd name="T22" fmla="*/ 21 w 137"/>
                  <a:gd name="T23" fmla="*/ 66 h 93"/>
                  <a:gd name="T24" fmla="*/ 31 w 137"/>
                  <a:gd name="T25" fmla="*/ 62 h 93"/>
                  <a:gd name="T26" fmla="*/ 40 w 137"/>
                  <a:gd name="T27" fmla="*/ 60 h 93"/>
                  <a:gd name="T28" fmla="*/ 51 w 137"/>
                  <a:gd name="T29" fmla="*/ 60 h 93"/>
                  <a:gd name="T30" fmla="*/ 61 w 137"/>
                  <a:gd name="T31" fmla="*/ 60 h 93"/>
                  <a:gd name="T32" fmla="*/ 71 w 137"/>
                  <a:gd name="T33" fmla="*/ 60 h 93"/>
                  <a:gd name="T34" fmla="*/ 78 w 137"/>
                  <a:gd name="T35" fmla="*/ 67 h 93"/>
                  <a:gd name="T36" fmla="*/ 92 w 137"/>
                  <a:gd name="T37" fmla="*/ 53 h 93"/>
                  <a:gd name="T38" fmla="*/ 89 w 137"/>
                  <a:gd name="T39" fmla="*/ 45 h 93"/>
                  <a:gd name="T40" fmla="*/ 83 w 137"/>
                  <a:gd name="T41" fmla="*/ 40 h 93"/>
                  <a:gd name="T42" fmla="*/ 77 w 137"/>
                  <a:gd name="T43" fmla="*/ 38 h 93"/>
                  <a:gd name="T44" fmla="*/ 70 w 137"/>
                  <a:gd name="T45" fmla="*/ 38 h 93"/>
                  <a:gd name="T46" fmla="*/ 63 w 137"/>
                  <a:gd name="T47" fmla="*/ 39 h 93"/>
                  <a:gd name="T48" fmla="*/ 56 w 137"/>
                  <a:gd name="T49" fmla="*/ 40 h 93"/>
                  <a:gd name="T50" fmla="*/ 48 w 137"/>
                  <a:gd name="T51" fmla="*/ 42 h 93"/>
                  <a:gd name="T52" fmla="*/ 40 w 137"/>
                  <a:gd name="T53" fmla="*/ 42 h 93"/>
                  <a:gd name="T54" fmla="*/ 47 w 137"/>
                  <a:gd name="T55" fmla="*/ 32 h 93"/>
                  <a:gd name="T56" fmla="*/ 54 w 137"/>
                  <a:gd name="T57" fmla="*/ 24 h 93"/>
                  <a:gd name="T58" fmla="*/ 61 w 137"/>
                  <a:gd name="T59" fmla="*/ 16 h 93"/>
                  <a:gd name="T60" fmla="*/ 70 w 137"/>
                  <a:gd name="T61" fmla="*/ 9 h 93"/>
                  <a:gd name="T62" fmla="*/ 79 w 137"/>
                  <a:gd name="T63" fmla="*/ 5 h 93"/>
                  <a:gd name="T64" fmla="*/ 90 w 137"/>
                  <a:gd name="T65" fmla="*/ 1 h 93"/>
                  <a:gd name="T66" fmla="*/ 101 w 137"/>
                  <a:gd name="T67" fmla="*/ 0 h 93"/>
                  <a:gd name="T68" fmla="*/ 114 w 137"/>
                  <a:gd name="T69" fmla="*/ 1 h 93"/>
                  <a:gd name="T70" fmla="*/ 137 w 137"/>
                  <a:gd name="T71" fmla="*/ 1 h 93"/>
                  <a:gd name="T72" fmla="*/ 128 w 137"/>
                  <a:gd name="T73" fmla="*/ 13 h 93"/>
                  <a:gd name="T74" fmla="*/ 119 w 137"/>
                  <a:gd name="T75" fmla="*/ 24 h 93"/>
                  <a:gd name="T76" fmla="*/ 108 w 137"/>
                  <a:gd name="T77" fmla="*/ 36 h 93"/>
                  <a:gd name="T78" fmla="*/ 99 w 137"/>
                  <a:gd name="T79" fmla="*/ 47 h 93"/>
                  <a:gd name="T80" fmla="*/ 89 w 137"/>
                  <a:gd name="T81" fmla="*/ 59 h 93"/>
                  <a:gd name="T82" fmla="*/ 79 w 137"/>
                  <a:gd name="T83" fmla="*/ 70 h 93"/>
                  <a:gd name="T84" fmla="*/ 71 w 137"/>
                  <a:gd name="T85" fmla="*/ 82 h 93"/>
                  <a:gd name="T86" fmla="*/ 63 w 137"/>
                  <a:gd name="T87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7" h="93">
                    <a:moveTo>
                      <a:pt x="63" y="93"/>
                    </a:moveTo>
                    <a:lnTo>
                      <a:pt x="55" y="90"/>
                    </a:lnTo>
                    <a:lnTo>
                      <a:pt x="47" y="88"/>
                    </a:lnTo>
                    <a:lnTo>
                      <a:pt x="39" y="86"/>
                    </a:lnTo>
                    <a:lnTo>
                      <a:pt x="31" y="86"/>
                    </a:lnTo>
                    <a:lnTo>
                      <a:pt x="23" y="86"/>
                    </a:lnTo>
                    <a:lnTo>
                      <a:pt x="16" y="88"/>
                    </a:lnTo>
                    <a:lnTo>
                      <a:pt x="8" y="88"/>
                    </a:lnTo>
                    <a:lnTo>
                      <a:pt x="0" y="88"/>
                    </a:lnTo>
                    <a:lnTo>
                      <a:pt x="6" y="77"/>
                    </a:lnTo>
                    <a:lnTo>
                      <a:pt x="13" y="70"/>
                    </a:lnTo>
                    <a:lnTo>
                      <a:pt x="21" y="66"/>
                    </a:lnTo>
                    <a:lnTo>
                      <a:pt x="31" y="62"/>
                    </a:lnTo>
                    <a:lnTo>
                      <a:pt x="40" y="60"/>
                    </a:lnTo>
                    <a:lnTo>
                      <a:pt x="51" y="60"/>
                    </a:lnTo>
                    <a:lnTo>
                      <a:pt x="61" y="60"/>
                    </a:lnTo>
                    <a:lnTo>
                      <a:pt x="71" y="60"/>
                    </a:lnTo>
                    <a:lnTo>
                      <a:pt x="78" y="67"/>
                    </a:lnTo>
                    <a:lnTo>
                      <a:pt x="92" y="53"/>
                    </a:lnTo>
                    <a:lnTo>
                      <a:pt x="89" y="45"/>
                    </a:lnTo>
                    <a:lnTo>
                      <a:pt x="83" y="40"/>
                    </a:lnTo>
                    <a:lnTo>
                      <a:pt x="77" y="38"/>
                    </a:lnTo>
                    <a:lnTo>
                      <a:pt x="70" y="38"/>
                    </a:lnTo>
                    <a:lnTo>
                      <a:pt x="63" y="39"/>
                    </a:lnTo>
                    <a:lnTo>
                      <a:pt x="56" y="40"/>
                    </a:lnTo>
                    <a:lnTo>
                      <a:pt x="48" y="42"/>
                    </a:lnTo>
                    <a:lnTo>
                      <a:pt x="40" y="42"/>
                    </a:lnTo>
                    <a:lnTo>
                      <a:pt x="47" y="32"/>
                    </a:lnTo>
                    <a:lnTo>
                      <a:pt x="54" y="24"/>
                    </a:lnTo>
                    <a:lnTo>
                      <a:pt x="61" y="16"/>
                    </a:lnTo>
                    <a:lnTo>
                      <a:pt x="70" y="9"/>
                    </a:lnTo>
                    <a:lnTo>
                      <a:pt x="79" y="5"/>
                    </a:lnTo>
                    <a:lnTo>
                      <a:pt x="90" y="1"/>
                    </a:lnTo>
                    <a:lnTo>
                      <a:pt x="101" y="0"/>
                    </a:lnTo>
                    <a:lnTo>
                      <a:pt x="114" y="1"/>
                    </a:lnTo>
                    <a:lnTo>
                      <a:pt x="137" y="1"/>
                    </a:lnTo>
                    <a:lnTo>
                      <a:pt x="128" y="13"/>
                    </a:lnTo>
                    <a:lnTo>
                      <a:pt x="119" y="24"/>
                    </a:lnTo>
                    <a:lnTo>
                      <a:pt x="108" y="36"/>
                    </a:lnTo>
                    <a:lnTo>
                      <a:pt x="99" y="47"/>
                    </a:lnTo>
                    <a:lnTo>
                      <a:pt x="89" y="59"/>
                    </a:lnTo>
                    <a:lnTo>
                      <a:pt x="79" y="70"/>
                    </a:lnTo>
                    <a:lnTo>
                      <a:pt x="71" y="82"/>
                    </a:lnTo>
                    <a:lnTo>
                      <a:pt x="63" y="93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3" name="Freeform 65"/>
              <p:cNvSpPr>
                <a:spLocks/>
              </p:cNvSpPr>
              <p:nvPr/>
            </p:nvSpPr>
            <p:spPr bwMode="auto">
              <a:xfrm>
                <a:off x="3314" y="2645"/>
                <a:ext cx="222" cy="251"/>
              </a:xfrm>
              <a:custGeom>
                <a:avLst/>
                <a:gdLst>
                  <a:gd name="T0" fmla="*/ 402 w 446"/>
                  <a:gd name="T1" fmla="*/ 436 h 503"/>
                  <a:gd name="T2" fmla="*/ 409 w 446"/>
                  <a:gd name="T3" fmla="*/ 451 h 503"/>
                  <a:gd name="T4" fmla="*/ 386 w 446"/>
                  <a:gd name="T5" fmla="*/ 465 h 503"/>
                  <a:gd name="T6" fmla="*/ 349 w 446"/>
                  <a:gd name="T7" fmla="*/ 475 h 503"/>
                  <a:gd name="T8" fmla="*/ 314 w 446"/>
                  <a:gd name="T9" fmla="*/ 483 h 503"/>
                  <a:gd name="T10" fmla="*/ 277 w 446"/>
                  <a:gd name="T11" fmla="*/ 491 h 503"/>
                  <a:gd name="T12" fmla="*/ 241 w 446"/>
                  <a:gd name="T13" fmla="*/ 497 h 503"/>
                  <a:gd name="T14" fmla="*/ 204 w 446"/>
                  <a:gd name="T15" fmla="*/ 502 h 503"/>
                  <a:gd name="T16" fmla="*/ 167 w 446"/>
                  <a:gd name="T17" fmla="*/ 503 h 503"/>
                  <a:gd name="T18" fmla="*/ 128 w 446"/>
                  <a:gd name="T19" fmla="*/ 502 h 503"/>
                  <a:gd name="T20" fmla="*/ 104 w 446"/>
                  <a:gd name="T21" fmla="*/ 495 h 503"/>
                  <a:gd name="T22" fmla="*/ 90 w 446"/>
                  <a:gd name="T23" fmla="*/ 491 h 503"/>
                  <a:gd name="T24" fmla="*/ 74 w 446"/>
                  <a:gd name="T25" fmla="*/ 493 h 503"/>
                  <a:gd name="T26" fmla="*/ 59 w 446"/>
                  <a:gd name="T27" fmla="*/ 486 h 503"/>
                  <a:gd name="T28" fmla="*/ 35 w 446"/>
                  <a:gd name="T29" fmla="*/ 443 h 503"/>
                  <a:gd name="T30" fmla="*/ 12 w 446"/>
                  <a:gd name="T31" fmla="*/ 367 h 503"/>
                  <a:gd name="T32" fmla="*/ 1 w 446"/>
                  <a:gd name="T33" fmla="*/ 284 h 503"/>
                  <a:gd name="T34" fmla="*/ 0 w 446"/>
                  <a:gd name="T35" fmla="*/ 202 h 503"/>
                  <a:gd name="T36" fmla="*/ 4 w 446"/>
                  <a:gd name="T37" fmla="*/ 141 h 503"/>
                  <a:gd name="T38" fmla="*/ 17 w 446"/>
                  <a:gd name="T39" fmla="*/ 99 h 503"/>
                  <a:gd name="T40" fmla="*/ 38 w 446"/>
                  <a:gd name="T41" fmla="*/ 79 h 503"/>
                  <a:gd name="T42" fmla="*/ 57 w 446"/>
                  <a:gd name="T43" fmla="*/ 72 h 503"/>
                  <a:gd name="T44" fmla="*/ 75 w 446"/>
                  <a:gd name="T45" fmla="*/ 62 h 503"/>
                  <a:gd name="T46" fmla="*/ 93 w 446"/>
                  <a:gd name="T47" fmla="*/ 54 h 503"/>
                  <a:gd name="T48" fmla="*/ 122 w 446"/>
                  <a:gd name="T49" fmla="*/ 45 h 503"/>
                  <a:gd name="T50" fmla="*/ 160 w 446"/>
                  <a:gd name="T51" fmla="*/ 33 h 503"/>
                  <a:gd name="T52" fmla="*/ 199 w 446"/>
                  <a:gd name="T53" fmla="*/ 22 h 503"/>
                  <a:gd name="T54" fmla="*/ 239 w 446"/>
                  <a:gd name="T55" fmla="*/ 12 h 503"/>
                  <a:gd name="T56" fmla="*/ 278 w 446"/>
                  <a:gd name="T57" fmla="*/ 5 h 503"/>
                  <a:gd name="T58" fmla="*/ 318 w 446"/>
                  <a:gd name="T59" fmla="*/ 2 h 503"/>
                  <a:gd name="T60" fmla="*/ 358 w 446"/>
                  <a:gd name="T61" fmla="*/ 0 h 503"/>
                  <a:gd name="T62" fmla="*/ 400 w 446"/>
                  <a:gd name="T63" fmla="*/ 2 h 503"/>
                  <a:gd name="T64" fmla="*/ 436 w 446"/>
                  <a:gd name="T65" fmla="*/ 45 h 503"/>
                  <a:gd name="T66" fmla="*/ 446 w 446"/>
                  <a:gd name="T67" fmla="*/ 131 h 503"/>
                  <a:gd name="T68" fmla="*/ 439 w 446"/>
                  <a:gd name="T69" fmla="*/ 221 h 503"/>
                  <a:gd name="T70" fmla="*/ 425 w 446"/>
                  <a:gd name="T71" fmla="*/ 312 h 503"/>
                  <a:gd name="T72" fmla="*/ 413 w 446"/>
                  <a:gd name="T73" fmla="*/ 374 h 503"/>
                  <a:gd name="T74" fmla="*/ 405 w 446"/>
                  <a:gd name="T75" fmla="*/ 413 h 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46" h="503">
                    <a:moveTo>
                      <a:pt x="395" y="430"/>
                    </a:moveTo>
                    <a:lnTo>
                      <a:pt x="402" y="436"/>
                    </a:lnTo>
                    <a:lnTo>
                      <a:pt x="407" y="443"/>
                    </a:lnTo>
                    <a:lnTo>
                      <a:pt x="409" y="451"/>
                    </a:lnTo>
                    <a:lnTo>
                      <a:pt x="405" y="460"/>
                    </a:lnTo>
                    <a:lnTo>
                      <a:pt x="386" y="465"/>
                    </a:lnTo>
                    <a:lnTo>
                      <a:pt x="368" y="469"/>
                    </a:lnTo>
                    <a:lnTo>
                      <a:pt x="349" y="475"/>
                    </a:lnTo>
                    <a:lnTo>
                      <a:pt x="332" y="479"/>
                    </a:lnTo>
                    <a:lnTo>
                      <a:pt x="314" y="483"/>
                    </a:lnTo>
                    <a:lnTo>
                      <a:pt x="295" y="488"/>
                    </a:lnTo>
                    <a:lnTo>
                      <a:pt x="277" y="491"/>
                    </a:lnTo>
                    <a:lnTo>
                      <a:pt x="259" y="494"/>
                    </a:lnTo>
                    <a:lnTo>
                      <a:pt x="241" y="497"/>
                    </a:lnTo>
                    <a:lnTo>
                      <a:pt x="223" y="499"/>
                    </a:lnTo>
                    <a:lnTo>
                      <a:pt x="204" y="502"/>
                    </a:lnTo>
                    <a:lnTo>
                      <a:pt x="186" y="503"/>
                    </a:lnTo>
                    <a:lnTo>
                      <a:pt x="167" y="503"/>
                    </a:lnTo>
                    <a:lnTo>
                      <a:pt x="148" y="503"/>
                    </a:lnTo>
                    <a:lnTo>
                      <a:pt x="128" y="502"/>
                    </a:lnTo>
                    <a:lnTo>
                      <a:pt x="108" y="501"/>
                    </a:lnTo>
                    <a:lnTo>
                      <a:pt x="104" y="495"/>
                    </a:lnTo>
                    <a:lnTo>
                      <a:pt x="98" y="493"/>
                    </a:lnTo>
                    <a:lnTo>
                      <a:pt x="90" y="491"/>
                    </a:lnTo>
                    <a:lnTo>
                      <a:pt x="82" y="493"/>
                    </a:lnTo>
                    <a:lnTo>
                      <a:pt x="74" y="493"/>
                    </a:lnTo>
                    <a:lnTo>
                      <a:pt x="66" y="490"/>
                    </a:lnTo>
                    <a:lnTo>
                      <a:pt x="59" y="486"/>
                    </a:lnTo>
                    <a:lnTo>
                      <a:pt x="53" y="478"/>
                    </a:lnTo>
                    <a:lnTo>
                      <a:pt x="35" y="443"/>
                    </a:lnTo>
                    <a:lnTo>
                      <a:pt x="21" y="406"/>
                    </a:lnTo>
                    <a:lnTo>
                      <a:pt x="12" y="367"/>
                    </a:lnTo>
                    <a:lnTo>
                      <a:pt x="5" y="326"/>
                    </a:lnTo>
                    <a:lnTo>
                      <a:pt x="1" y="284"/>
                    </a:lnTo>
                    <a:lnTo>
                      <a:pt x="0" y="243"/>
                    </a:lnTo>
                    <a:lnTo>
                      <a:pt x="0" y="202"/>
                    </a:lnTo>
                    <a:lnTo>
                      <a:pt x="1" y="164"/>
                    </a:lnTo>
                    <a:lnTo>
                      <a:pt x="4" y="141"/>
                    </a:lnTo>
                    <a:lnTo>
                      <a:pt x="9" y="119"/>
                    </a:lnTo>
                    <a:lnTo>
                      <a:pt x="17" y="99"/>
                    </a:lnTo>
                    <a:lnTo>
                      <a:pt x="28" y="79"/>
                    </a:lnTo>
                    <a:lnTo>
                      <a:pt x="38" y="79"/>
                    </a:lnTo>
                    <a:lnTo>
                      <a:pt x="47" y="77"/>
                    </a:lnTo>
                    <a:lnTo>
                      <a:pt x="57" y="72"/>
                    </a:lnTo>
                    <a:lnTo>
                      <a:pt x="66" y="68"/>
                    </a:lnTo>
                    <a:lnTo>
                      <a:pt x="75" y="62"/>
                    </a:lnTo>
                    <a:lnTo>
                      <a:pt x="84" y="57"/>
                    </a:lnTo>
                    <a:lnTo>
                      <a:pt x="93" y="54"/>
                    </a:lnTo>
                    <a:lnTo>
                      <a:pt x="104" y="52"/>
                    </a:lnTo>
                    <a:lnTo>
                      <a:pt x="122" y="45"/>
                    </a:lnTo>
                    <a:lnTo>
                      <a:pt x="142" y="39"/>
                    </a:lnTo>
                    <a:lnTo>
                      <a:pt x="160" y="33"/>
                    </a:lnTo>
                    <a:lnTo>
                      <a:pt x="180" y="27"/>
                    </a:lnTo>
                    <a:lnTo>
                      <a:pt x="199" y="22"/>
                    </a:lnTo>
                    <a:lnTo>
                      <a:pt x="219" y="17"/>
                    </a:lnTo>
                    <a:lnTo>
                      <a:pt x="239" y="12"/>
                    </a:lnTo>
                    <a:lnTo>
                      <a:pt x="258" y="9"/>
                    </a:lnTo>
                    <a:lnTo>
                      <a:pt x="278" y="5"/>
                    </a:lnTo>
                    <a:lnTo>
                      <a:pt x="297" y="3"/>
                    </a:lnTo>
                    <a:lnTo>
                      <a:pt x="318" y="2"/>
                    </a:lnTo>
                    <a:lnTo>
                      <a:pt x="338" y="1"/>
                    </a:lnTo>
                    <a:lnTo>
                      <a:pt x="358" y="0"/>
                    </a:lnTo>
                    <a:lnTo>
                      <a:pt x="379" y="1"/>
                    </a:lnTo>
                    <a:lnTo>
                      <a:pt x="400" y="2"/>
                    </a:lnTo>
                    <a:lnTo>
                      <a:pt x="421" y="4"/>
                    </a:lnTo>
                    <a:lnTo>
                      <a:pt x="436" y="45"/>
                    </a:lnTo>
                    <a:lnTo>
                      <a:pt x="444" y="87"/>
                    </a:lnTo>
                    <a:lnTo>
                      <a:pt x="446" y="131"/>
                    </a:lnTo>
                    <a:lnTo>
                      <a:pt x="444" y="176"/>
                    </a:lnTo>
                    <a:lnTo>
                      <a:pt x="439" y="221"/>
                    </a:lnTo>
                    <a:lnTo>
                      <a:pt x="432" y="267"/>
                    </a:lnTo>
                    <a:lnTo>
                      <a:pt x="425" y="312"/>
                    </a:lnTo>
                    <a:lnTo>
                      <a:pt x="421" y="357"/>
                    </a:lnTo>
                    <a:lnTo>
                      <a:pt x="413" y="374"/>
                    </a:lnTo>
                    <a:lnTo>
                      <a:pt x="409" y="393"/>
                    </a:lnTo>
                    <a:lnTo>
                      <a:pt x="405" y="413"/>
                    </a:lnTo>
                    <a:lnTo>
                      <a:pt x="395" y="4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4" name="Freeform 66"/>
              <p:cNvSpPr>
                <a:spLocks/>
              </p:cNvSpPr>
              <p:nvPr/>
            </p:nvSpPr>
            <p:spPr bwMode="auto">
              <a:xfrm>
                <a:off x="3334" y="2655"/>
                <a:ext cx="193" cy="225"/>
              </a:xfrm>
              <a:custGeom>
                <a:avLst/>
                <a:gdLst>
                  <a:gd name="T0" fmla="*/ 322 w 386"/>
                  <a:gd name="T1" fmla="*/ 411 h 449"/>
                  <a:gd name="T2" fmla="*/ 278 w 386"/>
                  <a:gd name="T3" fmla="*/ 426 h 449"/>
                  <a:gd name="T4" fmla="*/ 231 w 386"/>
                  <a:gd name="T5" fmla="*/ 435 h 449"/>
                  <a:gd name="T6" fmla="*/ 184 w 386"/>
                  <a:gd name="T7" fmla="*/ 441 h 449"/>
                  <a:gd name="T8" fmla="*/ 146 w 386"/>
                  <a:gd name="T9" fmla="*/ 447 h 449"/>
                  <a:gd name="T10" fmla="*/ 118 w 386"/>
                  <a:gd name="T11" fmla="*/ 449 h 449"/>
                  <a:gd name="T12" fmla="*/ 93 w 386"/>
                  <a:gd name="T13" fmla="*/ 449 h 449"/>
                  <a:gd name="T14" fmla="*/ 66 w 386"/>
                  <a:gd name="T15" fmla="*/ 447 h 449"/>
                  <a:gd name="T16" fmla="*/ 42 w 386"/>
                  <a:gd name="T17" fmla="*/ 436 h 449"/>
                  <a:gd name="T18" fmla="*/ 32 w 386"/>
                  <a:gd name="T19" fmla="*/ 409 h 449"/>
                  <a:gd name="T20" fmla="*/ 11 w 386"/>
                  <a:gd name="T21" fmla="*/ 345 h 449"/>
                  <a:gd name="T22" fmla="*/ 0 w 386"/>
                  <a:gd name="T23" fmla="*/ 227 h 449"/>
                  <a:gd name="T24" fmla="*/ 9 w 386"/>
                  <a:gd name="T25" fmla="*/ 143 h 449"/>
                  <a:gd name="T26" fmla="*/ 18 w 386"/>
                  <a:gd name="T27" fmla="*/ 90 h 449"/>
                  <a:gd name="T28" fmla="*/ 42 w 386"/>
                  <a:gd name="T29" fmla="*/ 58 h 449"/>
                  <a:gd name="T30" fmla="*/ 75 w 386"/>
                  <a:gd name="T31" fmla="*/ 45 h 449"/>
                  <a:gd name="T32" fmla="*/ 109 w 386"/>
                  <a:gd name="T33" fmla="*/ 35 h 449"/>
                  <a:gd name="T34" fmla="*/ 143 w 386"/>
                  <a:gd name="T35" fmla="*/ 22 h 449"/>
                  <a:gd name="T36" fmla="*/ 171 w 386"/>
                  <a:gd name="T37" fmla="*/ 15 h 449"/>
                  <a:gd name="T38" fmla="*/ 195 w 386"/>
                  <a:gd name="T39" fmla="*/ 12 h 449"/>
                  <a:gd name="T40" fmla="*/ 221 w 386"/>
                  <a:gd name="T41" fmla="*/ 6 h 449"/>
                  <a:gd name="T42" fmla="*/ 244 w 386"/>
                  <a:gd name="T43" fmla="*/ 2 h 449"/>
                  <a:gd name="T44" fmla="*/ 267 w 386"/>
                  <a:gd name="T45" fmla="*/ 2 h 449"/>
                  <a:gd name="T46" fmla="*/ 294 w 386"/>
                  <a:gd name="T47" fmla="*/ 3 h 449"/>
                  <a:gd name="T48" fmla="*/ 325 w 386"/>
                  <a:gd name="T49" fmla="*/ 3 h 449"/>
                  <a:gd name="T50" fmla="*/ 354 w 386"/>
                  <a:gd name="T51" fmla="*/ 5 h 449"/>
                  <a:gd name="T52" fmla="*/ 374 w 386"/>
                  <a:gd name="T53" fmla="*/ 33 h 449"/>
                  <a:gd name="T54" fmla="*/ 382 w 386"/>
                  <a:gd name="T55" fmla="*/ 80 h 449"/>
                  <a:gd name="T56" fmla="*/ 386 w 386"/>
                  <a:gd name="T57" fmla="*/ 107 h 449"/>
                  <a:gd name="T58" fmla="*/ 382 w 386"/>
                  <a:gd name="T59" fmla="*/ 183 h 449"/>
                  <a:gd name="T60" fmla="*/ 375 w 386"/>
                  <a:gd name="T61" fmla="*/ 258 h 449"/>
                  <a:gd name="T62" fmla="*/ 361 w 386"/>
                  <a:gd name="T63" fmla="*/ 331 h 449"/>
                  <a:gd name="T64" fmla="*/ 341 w 386"/>
                  <a:gd name="T65" fmla="*/ 40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86" h="449">
                    <a:moveTo>
                      <a:pt x="341" y="401"/>
                    </a:moveTo>
                    <a:lnTo>
                      <a:pt x="322" y="411"/>
                    </a:lnTo>
                    <a:lnTo>
                      <a:pt x="300" y="420"/>
                    </a:lnTo>
                    <a:lnTo>
                      <a:pt x="278" y="426"/>
                    </a:lnTo>
                    <a:lnTo>
                      <a:pt x="255" y="430"/>
                    </a:lnTo>
                    <a:lnTo>
                      <a:pt x="231" y="435"/>
                    </a:lnTo>
                    <a:lnTo>
                      <a:pt x="208" y="437"/>
                    </a:lnTo>
                    <a:lnTo>
                      <a:pt x="184" y="441"/>
                    </a:lnTo>
                    <a:lnTo>
                      <a:pt x="161" y="446"/>
                    </a:lnTo>
                    <a:lnTo>
                      <a:pt x="146" y="447"/>
                    </a:lnTo>
                    <a:lnTo>
                      <a:pt x="131" y="448"/>
                    </a:lnTo>
                    <a:lnTo>
                      <a:pt x="118" y="449"/>
                    </a:lnTo>
                    <a:lnTo>
                      <a:pt x="105" y="449"/>
                    </a:lnTo>
                    <a:lnTo>
                      <a:pt x="93" y="449"/>
                    </a:lnTo>
                    <a:lnTo>
                      <a:pt x="80" y="448"/>
                    </a:lnTo>
                    <a:lnTo>
                      <a:pt x="66" y="447"/>
                    </a:lnTo>
                    <a:lnTo>
                      <a:pt x="51" y="445"/>
                    </a:lnTo>
                    <a:lnTo>
                      <a:pt x="42" y="436"/>
                    </a:lnTo>
                    <a:lnTo>
                      <a:pt x="36" y="423"/>
                    </a:lnTo>
                    <a:lnTo>
                      <a:pt x="32" y="409"/>
                    </a:lnTo>
                    <a:lnTo>
                      <a:pt x="28" y="398"/>
                    </a:lnTo>
                    <a:lnTo>
                      <a:pt x="11" y="345"/>
                    </a:lnTo>
                    <a:lnTo>
                      <a:pt x="3" y="287"/>
                    </a:lnTo>
                    <a:lnTo>
                      <a:pt x="0" y="227"/>
                    </a:lnTo>
                    <a:lnTo>
                      <a:pt x="3" y="167"/>
                    </a:lnTo>
                    <a:lnTo>
                      <a:pt x="9" y="143"/>
                    </a:lnTo>
                    <a:lnTo>
                      <a:pt x="13" y="117"/>
                    </a:lnTo>
                    <a:lnTo>
                      <a:pt x="18" y="90"/>
                    </a:lnTo>
                    <a:lnTo>
                      <a:pt x="26" y="66"/>
                    </a:lnTo>
                    <a:lnTo>
                      <a:pt x="42" y="58"/>
                    </a:lnTo>
                    <a:lnTo>
                      <a:pt x="58" y="51"/>
                    </a:lnTo>
                    <a:lnTo>
                      <a:pt x="75" y="45"/>
                    </a:lnTo>
                    <a:lnTo>
                      <a:pt x="93" y="40"/>
                    </a:lnTo>
                    <a:lnTo>
                      <a:pt x="109" y="35"/>
                    </a:lnTo>
                    <a:lnTo>
                      <a:pt x="126" y="29"/>
                    </a:lnTo>
                    <a:lnTo>
                      <a:pt x="143" y="22"/>
                    </a:lnTo>
                    <a:lnTo>
                      <a:pt x="159" y="15"/>
                    </a:lnTo>
                    <a:lnTo>
                      <a:pt x="171" y="15"/>
                    </a:lnTo>
                    <a:lnTo>
                      <a:pt x="184" y="14"/>
                    </a:lnTo>
                    <a:lnTo>
                      <a:pt x="195" y="12"/>
                    </a:lnTo>
                    <a:lnTo>
                      <a:pt x="208" y="8"/>
                    </a:lnTo>
                    <a:lnTo>
                      <a:pt x="221" y="6"/>
                    </a:lnTo>
                    <a:lnTo>
                      <a:pt x="232" y="3"/>
                    </a:lnTo>
                    <a:lnTo>
                      <a:pt x="244" y="2"/>
                    </a:lnTo>
                    <a:lnTo>
                      <a:pt x="254" y="0"/>
                    </a:lnTo>
                    <a:lnTo>
                      <a:pt x="267" y="2"/>
                    </a:lnTo>
                    <a:lnTo>
                      <a:pt x="279" y="3"/>
                    </a:lnTo>
                    <a:lnTo>
                      <a:pt x="294" y="3"/>
                    </a:lnTo>
                    <a:lnTo>
                      <a:pt x="310" y="2"/>
                    </a:lnTo>
                    <a:lnTo>
                      <a:pt x="325" y="3"/>
                    </a:lnTo>
                    <a:lnTo>
                      <a:pt x="340" y="3"/>
                    </a:lnTo>
                    <a:lnTo>
                      <a:pt x="354" y="5"/>
                    </a:lnTo>
                    <a:lnTo>
                      <a:pt x="367" y="10"/>
                    </a:lnTo>
                    <a:lnTo>
                      <a:pt x="374" y="33"/>
                    </a:lnTo>
                    <a:lnTo>
                      <a:pt x="380" y="56"/>
                    </a:lnTo>
                    <a:lnTo>
                      <a:pt x="382" y="80"/>
                    </a:lnTo>
                    <a:lnTo>
                      <a:pt x="382" y="104"/>
                    </a:lnTo>
                    <a:lnTo>
                      <a:pt x="386" y="107"/>
                    </a:lnTo>
                    <a:lnTo>
                      <a:pt x="384" y="145"/>
                    </a:lnTo>
                    <a:lnTo>
                      <a:pt x="382" y="183"/>
                    </a:lnTo>
                    <a:lnTo>
                      <a:pt x="378" y="220"/>
                    </a:lnTo>
                    <a:lnTo>
                      <a:pt x="375" y="258"/>
                    </a:lnTo>
                    <a:lnTo>
                      <a:pt x="369" y="295"/>
                    </a:lnTo>
                    <a:lnTo>
                      <a:pt x="361" y="331"/>
                    </a:lnTo>
                    <a:lnTo>
                      <a:pt x="353" y="367"/>
                    </a:lnTo>
                    <a:lnTo>
                      <a:pt x="341" y="401"/>
                    </a:lnTo>
                    <a:close/>
                  </a:path>
                </a:pathLst>
              </a:custGeom>
              <a:solidFill>
                <a:srgbClr val="EAE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5" name="Freeform 67"/>
              <p:cNvSpPr>
                <a:spLocks/>
              </p:cNvSpPr>
              <p:nvPr/>
            </p:nvSpPr>
            <p:spPr bwMode="auto">
              <a:xfrm>
                <a:off x="3504" y="2705"/>
                <a:ext cx="16" cy="9"/>
              </a:xfrm>
              <a:custGeom>
                <a:avLst/>
                <a:gdLst>
                  <a:gd name="T0" fmla="*/ 19 w 33"/>
                  <a:gd name="T1" fmla="*/ 17 h 17"/>
                  <a:gd name="T2" fmla="*/ 12 w 33"/>
                  <a:gd name="T3" fmla="*/ 17 h 17"/>
                  <a:gd name="T4" fmla="*/ 7 w 33"/>
                  <a:gd name="T5" fmla="*/ 15 h 17"/>
                  <a:gd name="T6" fmla="*/ 4 w 33"/>
                  <a:gd name="T7" fmla="*/ 10 h 17"/>
                  <a:gd name="T8" fmla="*/ 0 w 33"/>
                  <a:gd name="T9" fmla="*/ 5 h 17"/>
                  <a:gd name="T10" fmla="*/ 0 w 33"/>
                  <a:gd name="T11" fmla="*/ 1 h 17"/>
                  <a:gd name="T12" fmla="*/ 9 w 33"/>
                  <a:gd name="T13" fmla="*/ 0 h 17"/>
                  <a:gd name="T14" fmla="*/ 17 w 33"/>
                  <a:gd name="T15" fmla="*/ 0 h 17"/>
                  <a:gd name="T16" fmla="*/ 26 w 33"/>
                  <a:gd name="T17" fmla="*/ 1 h 17"/>
                  <a:gd name="T18" fmla="*/ 33 w 33"/>
                  <a:gd name="T19" fmla="*/ 3 h 17"/>
                  <a:gd name="T20" fmla="*/ 32 w 33"/>
                  <a:gd name="T21" fmla="*/ 9 h 17"/>
                  <a:gd name="T22" fmla="*/ 28 w 33"/>
                  <a:gd name="T23" fmla="*/ 13 h 17"/>
                  <a:gd name="T24" fmla="*/ 24 w 33"/>
                  <a:gd name="T25" fmla="*/ 16 h 17"/>
                  <a:gd name="T26" fmla="*/ 19 w 33"/>
                  <a:gd name="T27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3" h="17">
                    <a:moveTo>
                      <a:pt x="19" y="17"/>
                    </a:moveTo>
                    <a:lnTo>
                      <a:pt x="12" y="17"/>
                    </a:lnTo>
                    <a:lnTo>
                      <a:pt x="7" y="15"/>
                    </a:lnTo>
                    <a:lnTo>
                      <a:pt x="4" y="10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9" y="0"/>
                    </a:lnTo>
                    <a:lnTo>
                      <a:pt x="17" y="0"/>
                    </a:lnTo>
                    <a:lnTo>
                      <a:pt x="26" y="1"/>
                    </a:lnTo>
                    <a:lnTo>
                      <a:pt x="33" y="3"/>
                    </a:lnTo>
                    <a:lnTo>
                      <a:pt x="32" y="9"/>
                    </a:lnTo>
                    <a:lnTo>
                      <a:pt x="28" y="13"/>
                    </a:lnTo>
                    <a:lnTo>
                      <a:pt x="24" y="16"/>
                    </a:ln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6" name="Freeform 68"/>
              <p:cNvSpPr>
                <a:spLocks/>
              </p:cNvSpPr>
              <p:nvPr/>
            </p:nvSpPr>
            <p:spPr bwMode="auto">
              <a:xfrm>
                <a:off x="3501" y="2680"/>
                <a:ext cx="15" cy="10"/>
              </a:xfrm>
              <a:custGeom>
                <a:avLst/>
                <a:gdLst>
                  <a:gd name="T0" fmla="*/ 26 w 30"/>
                  <a:gd name="T1" fmla="*/ 21 h 21"/>
                  <a:gd name="T2" fmla="*/ 19 w 30"/>
                  <a:gd name="T3" fmla="*/ 16 h 21"/>
                  <a:gd name="T4" fmla="*/ 10 w 30"/>
                  <a:gd name="T5" fmla="*/ 18 h 21"/>
                  <a:gd name="T6" fmla="*/ 2 w 30"/>
                  <a:gd name="T7" fmla="*/ 19 h 21"/>
                  <a:gd name="T8" fmla="*/ 0 w 30"/>
                  <a:gd name="T9" fmla="*/ 9 h 21"/>
                  <a:gd name="T10" fmla="*/ 3 w 30"/>
                  <a:gd name="T11" fmla="*/ 3 h 21"/>
                  <a:gd name="T12" fmla="*/ 9 w 30"/>
                  <a:gd name="T13" fmla="*/ 1 h 21"/>
                  <a:gd name="T14" fmla="*/ 15 w 30"/>
                  <a:gd name="T15" fmla="*/ 0 h 21"/>
                  <a:gd name="T16" fmla="*/ 22 w 30"/>
                  <a:gd name="T17" fmla="*/ 0 h 21"/>
                  <a:gd name="T18" fmla="*/ 26 w 30"/>
                  <a:gd name="T19" fmla="*/ 3 h 21"/>
                  <a:gd name="T20" fmla="*/ 30 w 30"/>
                  <a:gd name="T21" fmla="*/ 7 h 21"/>
                  <a:gd name="T22" fmla="*/ 30 w 30"/>
                  <a:gd name="T23" fmla="*/ 13 h 21"/>
                  <a:gd name="T24" fmla="*/ 26 w 30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21">
                    <a:moveTo>
                      <a:pt x="26" y="21"/>
                    </a:moveTo>
                    <a:lnTo>
                      <a:pt x="19" y="16"/>
                    </a:lnTo>
                    <a:lnTo>
                      <a:pt x="10" y="18"/>
                    </a:lnTo>
                    <a:lnTo>
                      <a:pt x="2" y="19"/>
                    </a:lnTo>
                    <a:lnTo>
                      <a:pt x="0" y="9"/>
                    </a:lnTo>
                    <a:lnTo>
                      <a:pt x="3" y="3"/>
                    </a:lnTo>
                    <a:lnTo>
                      <a:pt x="9" y="1"/>
                    </a:lnTo>
                    <a:lnTo>
                      <a:pt x="15" y="0"/>
                    </a:lnTo>
                    <a:lnTo>
                      <a:pt x="22" y="0"/>
                    </a:lnTo>
                    <a:lnTo>
                      <a:pt x="26" y="3"/>
                    </a:lnTo>
                    <a:lnTo>
                      <a:pt x="30" y="7"/>
                    </a:lnTo>
                    <a:lnTo>
                      <a:pt x="30" y="13"/>
                    </a:lnTo>
                    <a:lnTo>
                      <a:pt x="26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7" name="Freeform 69"/>
              <p:cNvSpPr>
                <a:spLocks/>
              </p:cNvSpPr>
              <p:nvPr/>
            </p:nvSpPr>
            <p:spPr bwMode="auto">
              <a:xfrm>
                <a:off x="3504" y="2736"/>
                <a:ext cx="12" cy="6"/>
              </a:xfrm>
              <a:custGeom>
                <a:avLst/>
                <a:gdLst>
                  <a:gd name="T0" fmla="*/ 6 w 24"/>
                  <a:gd name="T1" fmla="*/ 12 h 12"/>
                  <a:gd name="T2" fmla="*/ 0 w 24"/>
                  <a:gd name="T3" fmla="*/ 5 h 12"/>
                  <a:gd name="T4" fmla="*/ 6 w 24"/>
                  <a:gd name="T5" fmla="*/ 2 h 12"/>
                  <a:gd name="T6" fmla="*/ 12 w 24"/>
                  <a:gd name="T7" fmla="*/ 0 h 12"/>
                  <a:gd name="T8" fmla="*/ 19 w 24"/>
                  <a:gd name="T9" fmla="*/ 2 h 12"/>
                  <a:gd name="T10" fmla="*/ 24 w 24"/>
                  <a:gd name="T11" fmla="*/ 5 h 12"/>
                  <a:gd name="T12" fmla="*/ 22 w 24"/>
                  <a:gd name="T13" fmla="*/ 12 h 12"/>
                  <a:gd name="T14" fmla="*/ 17 w 24"/>
                  <a:gd name="T15" fmla="*/ 12 h 12"/>
                  <a:gd name="T16" fmla="*/ 11 w 24"/>
                  <a:gd name="T17" fmla="*/ 11 h 12"/>
                  <a:gd name="T18" fmla="*/ 6 w 24"/>
                  <a:gd name="T1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12">
                    <a:moveTo>
                      <a:pt x="6" y="12"/>
                    </a:moveTo>
                    <a:lnTo>
                      <a:pt x="0" y="5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9" y="2"/>
                    </a:lnTo>
                    <a:lnTo>
                      <a:pt x="24" y="5"/>
                    </a:lnTo>
                    <a:lnTo>
                      <a:pt x="22" y="12"/>
                    </a:lnTo>
                    <a:lnTo>
                      <a:pt x="17" y="12"/>
                    </a:lnTo>
                    <a:lnTo>
                      <a:pt x="11" y="11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8" name="Freeform 70"/>
              <p:cNvSpPr>
                <a:spLocks/>
              </p:cNvSpPr>
              <p:nvPr/>
            </p:nvSpPr>
            <p:spPr bwMode="auto">
              <a:xfrm>
                <a:off x="3460" y="3001"/>
                <a:ext cx="38" cy="13"/>
              </a:xfrm>
              <a:custGeom>
                <a:avLst/>
                <a:gdLst>
                  <a:gd name="T0" fmla="*/ 67 w 77"/>
                  <a:gd name="T1" fmla="*/ 22 h 27"/>
                  <a:gd name="T2" fmla="*/ 59 w 77"/>
                  <a:gd name="T3" fmla="*/ 24 h 27"/>
                  <a:gd name="T4" fmla="*/ 50 w 77"/>
                  <a:gd name="T5" fmla="*/ 27 h 27"/>
                  <a:gd name="T6" fmla="*/ 42 w 77"/>
                  <a:gd name="T7" fmla="*/ 27 h 27"/>
                  <a:gd name="T8" fmla="*/ 33 w 77"/>
                  <a:gd name="T9" fmla="*/ 27 h 27"/>
                  <a:gd name="T10" fmla="*/ 25 w 77"/>
                  <a:gd name="T11" fmla="*/ 27 h 27"/>
                  <a:gd name="T12" fmla="*/ 16 w 77"/>
                  <a:gd name="T13" fmla="*/ 27 h 27"/>
                  <a:gd name="T14" fmla="*/ 8 w 77"/>
                  <a:gd name="T15" fmla="*/ 26 h 27"/>
                  <a:gd name="T16" fmla="*/ 0 w 77"/>
                  <a:gd name="T17" fmla="*/ 26 h 27"/>
                  <a:gd name="T18" fmla="*/ 4 w 77"/>
                  <a:gd name="T19" fmla="*/ 20 h 27"/>
                  <a:gd name="T20" fmla="*/ 8 w 77"/>
                  <a:gd name="T21" fmla="*/ 13 h 27"/>
                  <a:gd name="T22" fmla="*/ 11 w 77"/>
                  <a:gd name="T23" fmla="*/ 6 h 27"/>
                  <a:gd name="T24" fmla="*/ 16 w 77"/>
                  <a:gd name="T25" fmla="*/ 0 h 27"/>
                  <a:gd name="T26" fmla="*/ 77 w 77"/>
                  <a:gd name="T27" fmla="*/ 1 h 27"/>
                  <a:gd name="T28" fmla="*/ 74 w 77"/>
                  <a:gd name="T29" fmla="*/ 7 h 27"/>
                  <a:gd name="T30" fmla="*/ 70 w 77"/>
                  <a:gd name="T31" fmla="*/ 11 h 27"/>
                  <a:gd name="T32" fmla="*/ 67 w 77"/>
                  <a:gd name="T33" fmla="*/ 15 h 27"/>
                  <a:gd name="T34" fmla="*/ 67 w 77"/>
                  <a:gd name="T35" fmla="*/ 2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27">
                    <a:moveTo>
                      <a:pt x="67" y="22"/>
                    </a:moveTo>
                    <a:lnTo>
                      <a:pt x="59" y="24"/>
                    </a:lnTo>
                    <a:lnTo>
                      <a:pt x="50" y="27"/>
                    </a:lnTo>
                    <a:lnTo>
                      <a:pt x="42" y="27"/>
                    </a:lnTo>
                    <a:lnTo>
                      <a:pt x="33" y="27"/>
                    </a:lnTo>
                    <a:lnTo>
                      <a:pt x="25" y="27"/>
                    </a:lnTo>
                    <a:lnTo>
                      <a:pt x="16" y="27"/>
                    </a:lnTo>
                    <a:lnTo>
                      <a:pt x="8" y="26"/>
                    </a:lnTo>
                    <a:lnTo>
                      <a:pt x="0" y="26"/>
                    </a:lnTo>
                    <a:lnTo>
                      <a:pt x="4" y="20"/>
                    </a:lnTo>
                    <a:lnTo>
                      <a:pt x="8" y="13"/>
                    </a:lnTo>
                    <a:lnTo>
                      <a:pt x="11" y="6"/>
                    </a:lnTo>
                    <a:lnTo>
                      <a:pt x="16" y="0"/>
                    </a:lnTo>
                    <a:lnTo>
                      <a:pt x="77" y="1"/>
                    </a:lnTo>
                    <a:lnTo>
                      <a:pt x="74" y="7"/>
                    </a:lnTo>
                    <a:lnTo>
                      <a:pt x="70" y="11"/>
                    </a:lnTo>
                    <a:lnTo>
                      <a:pt x="67" y="15"/>
                    </a:lnTo>
                    <a:lnTo>
                      <a:pt x="67" y="22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9" name="Freeform 71"/>
              <p:cNvSpPr>
                <a:spLocks/>
              </p:cNvSpPr>
              <p:nvPr/>
            </p:nvSpPr>
            <p:spPr bwMode="auto">
              <a:xfrm>
                <a:off x="3355" y="2741"/>
                <a:ext cx="141" cy="46"/>
              </a:xfrm>
              <a:custGeom>
                <a:avLst/>
                <a:gdLst>
                  <a:gd name="T0" fmla="*/ 220 w 282"/>
                  <a:gd name="T1" fmla="*/ 68 h 92"/>
                  <a:gd name="T2" fmla="*/ 201 w 282"/>
                  <a:gd name="T3" fmla="*/ 63 h 92"/>
                  <a:gd name="T4" fmla="*/ 182 w 282"/>
                  <a:gd name="T5" fmla="*/ 54 h 92"/>
                  <a:gd name="T6" fmla="*/ 163 w 282"/>
                  <a:gd name="T7" fmla="*/ 43 h 92"/>
                  <a:gd name="T8" fmla="*/ 144 w 282"/>
                  <a:gd name="T9" fmla="*/ 31 h 92"/>
                  <a:gd name="T10" fmla="*/ 126 w 282"/>
                  <a:gd name="T11" fmla="*/ 22 h 92"/>
                  <a:gd name="T12" fmla="*/ 106 w 282"/>
                  <a:gd name="T13" fmla="*/ 17 h 92"/>
                  <a:gd name="T14" fmla="*/ 87 w 282"/>
                  <a:gd name="T15" fmla="*/ 20 h 92"/>
                  <a:gd name="T16" fmla="*/ 66 w 282"/>
                  <a:gd name="T17" fmla="*/ 31 h 92"/>
                  <a:gd name="T18" fmla="*/ 55 w 282"/>
                  <a:gd name="T19" fmla="*/ 36 h 92"/>
                  <a:gd name="T20" fmla="*/ 46 w 282"/>
                  <a:gd name="T21" fmla="*/ 40 h 92"/>
                  <a:gd name="T22" fmla="*/ 37 w 282"/>
                  <a:gd name="T23" fmla="*/ 47 h 92"/>
                  <a:gd name="T24" fmla="*/ 29 w 282"/>
                  <a:gd name="T25" fmla="*/ 54 h 92"/>
                  <a:gd name="T26" fmla="*/ 22 w 282"/>
                  <a:gd name="T27" fmla="*/ 62 h 92"/>
                  <a:gd name="T28" fmla="*/ 17 w 282"/>
                  <a:gd name="T29" fmla="*/ 71 h 92"/>
                  <a:gd name="T30" fmla="*/ 14 w 282"/>
                  <a:gd name="T31" fmla="*/ 82 h 92"/>
                  <a:gd name="T32" fmla="*/ 12 w 282"/>
                  <a:gd name="T33" fmla="*/ 92 h 92"/>
                  <a:gd name="T34" fmla="*/ 0 w 282"/>
                  <a:gd name="T35" fmla="*/ 92 h 92"/>
                  <a:gd name="T36" fmla="*/ 0 w 282"/>
                  <a:gd name="T37" fmla="*/ 81 h 92"/>
                  <a:gd name="T38" fmla="*/ 4 w 282"/>
                  <a:gd name="T39" fmla="*/ 68 h 92"/>
                  <a:gd name="T40" fmla="*/ 8 w 282"/>
                  <a:gd name="T41" fmla="*/ 56 h 92"/>
                  <a:gd name="T42" fmla="*/ 16 w 282"/>
                  <a:gd name="T43" fmla="*/ 47 h 92"/>
                  <a:gd name="T44" fmla="*/ 27 w 282"/>
                  <a:gd name="T45" fmla="*/ 38 h 92"/>
                  <a:gd name="T46" fmla="*/ 37 w 282"/>
                  <a:gd name="T47" fmla="*/ 31 h 92"/>
                  <a:gd name="T48" fmla="*/ 47 w 282"/>
                  <a:gd name="T49" fmla="*/ 25 h 92"/>
                  <a:gd name="T50" fmla="*/ 59 w 282"/>
                  <a:gd name="T51" fmla="*/ 20 h 92"/>
                  <a:gd name="T52" fmla="*/ 69 w 282"/>
                  <a:gd name="T53" fmla="*/ 15 h 92"/>
                  <a:gd name="T54" fmla="*/ 81 w 282"/>
                  <a:gd name="T55" fmla="*/ 10 h 92"/>
                  <a:gd name="T56" fmla="*/ 92 w 282"/>
                  <a:gd name="T57" fmla="*/ 6 h 92"/>
                  <a:gd name="T58" fmla="*/ 105 w 282"/>
                  <a:gd name="T59" fmla="*/ 0 h 92"/>
                  <a:gd name="T60" fmla="*/ 125 w 282"/>
                  <a:gd name="T61" fmla="*/ 2 h 92"/>
                  <a:gd name="T62" fmla="*/ 142 w 282"/>
                  <a:gd name="T63" fmla="*/ 9 h 92"/>
                  <a:gd name="T64" fmla="*/ 159 w 282"/>
                  <a:gd name="T65" fmla="*/ 18 h 92"/>
                  <a:gd name="T66" fmla="*/ 175 w 282"/>
                  <a:gd name="T67" fmla="*/ 30 h 92"/>
                  <a:gd name="T68" fmla="*/ 191 w 282"/>
                  <a:gd name="T69" fmla="*/ 39 h 92"/>
                  <a:gd name="T70" fmla="*/ 207 w 282"/>
                  <a:gd name="T71" fmla="*/ 47 h 92"/>
                  <a:gd name="T72" fmla="*/ 226 w 282"/>
                  <a:gd name="T73" fmla="*/ 49 h 92"/>
                  <a:gd name="T74" fmla="*/ 245 w 282"/>
                  <a:gd name="T75" fmla="*/ 45 h 92"/>
                  <a:gd name="T76" fmla="*/ 277 w 282"/>
                  <a:gd name="T77" fmla="*/ 23 h 92"/>
                  <a:gd name="T78" fmla="*/ 282 w 282"/>
                  <a:gd name="T79" fmla="*/ 29 h 92"/>
                  <a:gd name="T80" fmla="*/ 277 w 282"/>
                  <a:gd name="T81" fmla="*/ 36 h 92"/>
                  <a:gd name="T82" fmla="*/ 270 w 282"/>
                  <a:gd name="T83" fmla="*/ 43 h 92"/>
                  <a:gd name="T84" fmla="*/ 263 w 282"/>
                  <a:gd name="T85" fmla="*/ 48 h 92"/>
                  <a:gd name="T86" fmla="*/ 255 w 282"/>
                  <a:gd name="T87" fmla="*/ 54 h 92"/>
                  <a:gd name="T88" fmla="*/ 247 w 282"/>
                  <a:gd name="T89" fmla="*/ 59 h 92"/>
                  <a:gd name="T90" fmla="*/ 239 w 282"/>
                  <a:gd name="T91" fmla="*/ 63 h 92"/>
                  <a:gd name="T92" fmla="*/ 229 w 282"/>
                  <a:gd name="T93" fmla="*/ 66 h 92"/>
                  <a:gd name="T94" fmla="*/ 220 w 282"/>
                  <a:gd name="T9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82" h="92">
                    <a:moveTo>
                      <a:pt x="220" y="68"/>
                    </a:moveTo>
                    <a:lnTo>
                      <a:pt x="201" y="63"/>
                    </a:lnTo>
                    <a:lnTo>
                      <a:pt x="182" y="54"/>
                    </a:lnTo>
                    <a:lnTo>
                      <a:pt x="163" y="43"/>
                    </a:lnTo>
                    <a:lnTo>
                      <a:pt x="144" y="31"/>
                    </a:lnTo>
                    <a:lnTo>
                      <a:pt x="126" y="22"/>
                    </a:lnTo>
                    <a:lnTo>
                      <a:pt x="106" y="17"/>
                    </a:lnTo>
                    <a:lnTo>
                      <a:pt x="87" y="20"/>
                    </a:lnTo>
                    <a:lnTo>
                      <a:pt x="66" y="31"/>
                    </a:lnTo>
                    <a:lnTo>
                      <a:pt x="55" y="36"/>
                    </a:lnTo>
                    <a:lnTo>
                      <a:pt x="46" y="40"/>
                    </a:lnTo>
                    <a:lnTo>
                      <a:pt x="37" y="47"/>
                    </a:lnTo>
                    <a:lnTo>
                      <a:pt x="29" y="54"/>
                    </a:lnTo>
                    <a:lnTo>
                      <a:pt x="22" y="62"/>
                    </a:lnTo>
                    <a:lnTo>
                      <a:pt x="17" y="71"/>
                    </a:lnTo>
                    <a:lnTo>
                      <a:pt x="14" y="82"/>
                    </a:lnTo>
                    <a:lnTo>
                      <a:pt x="12" y="92"/>
                    </a:lnTo>
                    <a:lnTo>
                      <a:pt x="0" y="92"/>
                    </a:lnTo>
                    <a:lnTo>
                      <a:pt x="0" y="81"/>
                    </a:lnTo>
                    <a:lnTo>
                      <a:pt x="4" y="68"/>
                    </a:lnTo>
                    <a:lnTo>
                      <a:pt x="8" y="56"/>
                    </a:lnTo>
                    <a:lnTo>
                      <a:pt x="16" y="47"/>
                    </a:lnTo>
                    <a:lnTo>
                      <a:pt x="27" y="38"/>
                    </a:lnTo>
                    <a:lnTo>
                      <a:pt x="37" y="31"/>
                    </a:lnTo>
                    <a:lnTo>
                      <a:pt x="47" y="25"/>
                    </a:lnTo>
                    <a:lnTo>
                      <a:pt x="59" y="20"/>
                    </a:lnTo>
                    <a:lnTo>
                      <a:pt x="69" y="15"/>
                    </a:lnTo>
                    <a:lnTo>
                      <a:pt x="81" y="10"/>
                    </a:lnTo>
                    <a:lnTo>
                      <a:pt x="92" y="6"/>
                    </a:lnTo>
                    <a:lnTo>
                      <a:pt x="105" y="0"/>
                    </a:lnTo>
                    <a:lnTo>
                      <a:pt x="125" y="2"/>
                    </a:lnTo>
                    <a:lnTo>
                      <a:pt x="142" y="9"/>
                    </a:lnTo>
                    <a:lnTo>
                      <a:pt x="159" y="18"/>
                    </a:lnTo>
                    <a:lnTo>
                      <a:pt x="175" y="30"/>
                    </a:lnTo>
                    <a:lnTo>
                      <a:pt x="191" y="39"/>
                    </a:lnTo>
                    <a:lnTo>
                      <a:pt x="207" y="47"/>
                    </a:lnTo>
                    <a:lnTo>
                      <a:pt x="226" y="49"/>
                    </a:lnTo>
                    <a:lnTo>
                      <a:pt x="245" y="45"/>
                    </a:lnTo>
                    <a:lnTo>
                      <a:pt x="277" y="23"/>
                    </a:lnTo>
                    <a:lnTo>
                      <a:pt x="282" y="29"/>
                    </a:lnTo>
                    <a:lnTo>
                      <a:pt x="277" y="36"/>
                    </a:lnTo>
                    <a:lnTo>
                      <a:pt x="270" y="43"/>
                    </a:lnTo>
                    <a:lnTo>
                      <a:pt x="263" y="48"/>
                    </a:lnTo>
                    <a:lnTo>
                      <a:pt x="255" y="54"/>
                    </a:lnTo>
                    <a:lnTo>
                      <a:pt x="247" y="59"/>
                    </a:lnTo>
                    <a:lnTo>
                      <a:pt x="239" y="63"/>
                    </a:lnTo>
                    <a:lnTo>
                      <a:pt x="229" y="66"/>
                    </a:lnTo>
                    <a:lnTo>
                      <a:pt x="220" y="68"/>
                    </a:lnTo>
                    <a:close/>
                  </a:path>
                </a:pathLst>
              </a:cu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0" name="Freeform 72"/>
              <p:cNvSpPr>
                <a:spLocks/>
              </p:cNvSpPr>
              <p:nvPr/>
            </p:nvSpPr>
            <p:spPr bwMode="auto">
              <a:xfrm>
                <a:off x="3460" y="2951"/>
                <a:ext cx="36" cy="20"/>
              </a:xfrm>
              <a:custGeom>
                <a:avLst/>
                <a:gdLst>
                  <a:gd name="T0" fmla="*/ 37 w 71"/>
                  <a:gd name="T1" fmla="*/ 38 h 39"/>
                  <a:gd name="T2" fmla="*/ 0 w 71"/>
                  <a:gd name="T3" fmla="*/ 39 h 39"/>
                  <a:gd name="T4" fmla="*/ 6 w 71"/>
                  <a:gd name="T5" fmla="*/ 33 h 39"/>
                  <a:gd name="T6" fmla="*/ 11 w 71"/>
                  <a:gd name="T7" fmla="*/ 24 h 39"/>
                  <a:gd name="T8" fmla="*/ 19 w 71"/>
                  <a:gd name="T9" fmla="*/ 18 h 39"/>
                  <a:gd name="T10" fmla="*/ 27 w 71"/>
                  <a:gd name="T11" fmla="*/ 11 h 39"/>
                  <a:gd name="T12" fmla="*/ 38 w 71"/>
                  <a:gd name="T13" fmla="*/ 5 h 39"/>
                  <a:gd name="T14" fmla="*/ 48 w 71"/>
                  <a:gd name="T15" fmla="*/ 1 h 39"/>
                  <a:gd name="T16" fmla="*/ 59 w 71"/>
                  <a:gd name="T17" fmla="*/ 0 h 39"/>
                  <a:gd name="T18" fmla="*/ 71 w 71"/>
                  <a:gd name="T19" fmla="*/ 1 h 39"/>
                  <a:gd name="T20" fmla="*/ 68 w 71"/>
                  <a:gd name="T21" fmla="*/ 6 h 39"/>
                  <a:gd name="T22" fmla="*/ 64 w 71"/>
                  <a:gd name="T23" fmla="*/ 12 h 39"/>
                  <a:gd name="T24" fmla="*/ 60 w 71"/>
                  <a:gd name="T25" fmla="*/ 18 h 39"/>
                  <a:gd name="T26" fmla="*/ 56 w 71"/>
                  <a:gd name="T27" fmla="*/ 22 h 39"/>
                  <a:gd name="T28" fmla="*/ 52 w 71"/>
                  <a:gd name="T29" fmla="*/ 28 h 39"/>
                  <a:gd name="T30" fmla="*/ 47 w 71"/>
                  <a:gd name="T31" fmla="*/ 31 h 39"/>
                  <a:gd name="T32" fmla="*/ 42 w 71"/>
                  <a:gd name="T33" fmla="*/ 36 h 39"/>
                  <a:gd name="T34" fmla="*/ 37 w 71"/>
                  <a:gd name="T35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1" h="39">
                    <a:moveTo>
                      <a:pt x="37" y="38"/>
                    </a:moveTo>
                    <a:lnTo>
                      <a:pt x="0" y="39"/>
                    </a:lnTo>
                    <a:lnTo>
                      <a:pt x="6" y="33"/>
                    </a:lnTo>
                    <a:lnTo>
                      <a:pt x="11" y="24"/>
                    </a:lnTo>
                    <a:lnTo>
                      <a:pt x="19" y="18"/>
                    </a:lnTo>
                    <a:lnTo>
                      <a:pt x="27" y="11"/>
                    </a:lnTo>
                    <a:lnTo>
                      <a:pt x="38" y="5"/>
                    </a:lnTo>
                    <a:lnTo>
                      <a:pt x="48" y="1"/>
                    </a:lnTo>
                    <a:lnTo>
                      <a:pt x="59" y="0"/>
                    </a:lnTo>
                    <a:lnTo>
                      <a:pt x="71" y="1"/>
                    </a:lnTo>
                    <a:lnTo>
                      <a:pt x="68" y="6"/>
                    </a:lnTo>
                    <a:lnTo>
                      <a:pt x="64" y="12"/>
                    </a:lnTo>
                    <a:lnTo>
                      <a:pt x="60" y="18"/>
                    </a:lnTo>
                    <a:lnTo>
                      <a:pt x="56" y="22"/>
                    </a:lnTo>
                    <a:lnTo>
                      <a:pt x="52" y="28"/>
                    </a:lnTo>
                    <a:lnTo>
                      <a:pt x="47" y="31"/>
                    </a:lnTo>
                    <a:lnTo>
                      <a:pt x="42" y="36"/>
                    </a:lnTo>
                    <a:lnTo>
                      <a:pt x="37" y="3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1" name="Freeform 73"/>
              <p:cNvSpPr>
                <a:spLocks/>
              </p:cNvSpPr>
              <p:nvPr/>
            </p:nvSpPr>
            <p:spPr bwMode="auto">
              <a:xfrm>
                <a:off x="3350" y="2700"/>
                <a:ext cx="144" cy="30"/>
              </a:xfrm>
              <a:custGeom>
                <a:avLst/>
                <a:gdLst>
                  <a:gd name="T0" fmla="*/ 277 w 289"/>
                  <a:gd name="T1" fmla="*/ 43 h 60"/>
                  <a:gd name="T2" fmla="*/ 276 w 289"/>
                  <a:gd name="T3" fmla="*/ 37 h 60"/>
                  <a:gd name="T4" fmla="*/ 274 w 289"/>
                  <a:gd name="T5" fmla="*/ 30 h 60"/>
                  <a:gd name="T6" fmla="*/ 265 w 289"/>
                  <a:gd name="T7" fmla="*/ 24 h 60"/>
                  <a:gd name="T8" fmla="*/ 255 w 289"/>
                  <a:gd name="T9" fmla="*/ 19 h 60"/>
                  <a:gd name="T10" fmla="*/ 245 w 289"/>
                  <a:gd name="T11" fmla="*/ 19 h 60"/>
                  <a:gd name="T12" fmla="*/ 232 w 289"/>
                  <a:gd name="T13" fmla="*/ 26 h 60"/>
                  <a:gd name="T14" fmla="*/ 220 w 289"/>
                  <a:gd name="T15" fmla="*/ 36 h 60"/>
                  <a:gd name="T16" fmla="*/ 206 w 289"/>
                  <a:gd name="T17" fmla="*/ 46 h 60"/>
                  <a:gd name="T18" fmla="*/ 191 w 289"/>
                  <a:gd name="T19" fmla="*/ 49 h 60"/>
                  <a:gd name="T20" fmla="*/ 177 w 289"/>
                  <a:gd name="T21" fmla="*/ 42 h 60"/>
                  <a:gd name="T22" fmla="*/ 164 w 289"/>
                  <a:gd name="T23" fmla="*/ 30 h 60"/>
                  <a:gd name="T24" fmla="*/ 152 w 289"/>
                  <a:gd name="T25" fmla="*/ 20 h 60"/>
                  <a:gd name="T26" fmla="*/ 136 w 289"/>
                  <a:gd name="T27" fmla="*/ 17 h 60"/>
                  <a:gd name="T28" fmla="*/ 118 w 289"/>
                  <a:gd name="T29" fmla="*/ 27 h 60"/>
                  <a:gd name="T30" fmla="*/ 102 w 289"/>
                  <a:gd name="T31" fmla="*/ 39 h 60"/>
                  <a:gd name="T32" fmla="*/ 87 w 289"/>
                  <a:gd name="T33" fmla="*/ 51 h 60"/>
                  <a:gd name="T34" fmla="*/ 69 w 289"/>
                  <a:gd name="T35" fmla="*/ 54 h 60"/>
                  <a:gd name="T36" fmla="*/ 54 w 289"/>
                  <a:gd name="T37" fmla="*/ 49 h 60"/>
                  <a:gd name="T38" fmla="*/ 45 w 289"/>
                  <a:gd name="T39" fmla="*/ 44 h 60"/>
                  <a:gd name="T40" fmla="*/ 34 w 289"/>
                  <a:gd name="T41" fmla="*/ 42 h 60"/>
                  <a:gd name="T42" fmla="*/ 25 w 289"/>
                  <a:gd name="T43" fmla="*/ 45 h 60"/>
                  <a:gd name="T44" fmla="*/ 16 w 289"/>
                  <a:gd name="T45" fmla="*/ 52 h 60"/>
                  <a:gd name="T46" fmla="*/ 7 w 289"/>
                  <a:gd name="T47" fmla="*/ 60 h 60"/>
                  <a:gd name="T48" fmla="*/ 2 w 289"/>
                  <a:gd name="T49" fmla="*/ 47 h 60"/>
                  <a:gd name="T50" fmla="*/ 19 w 289"/>
                  <a:gd name="T51" fmla="*/ 30 h 60"/>
                  <a:gd name="T52" fmla="*/ 37 w 289"/>
                  <a:gd name="T53" fmla="*/ 24 h 60"/>
                  <a:gd name="T54" fmla="*/ 50 w 289"/>
                  <a:gd name="T55" fmla="*/ 29 h 60"/>
                  <a:gd name="T56" fmla="*/ 65 w 289"/>
                  <a:gd name="T57" fmla="*/ 34 h 60"/>
                  <a:gd name="T58" fmla="*/ 80 w 289"/>
                  <a:gd name="T59" fmla="*/ 36 h 60"/>
                  <a:gd name="T60" fmla="*/ 92 w 289"/>
                  <a:gd name="T61" fmla="*/ 30 h 60"/>
                  <a:gd name="T62" fmla="*/ 100 w 289"/>
                  <a:gd name="T63" fmla="*/ 22 h 60"/>
                  <a:gd name="T64" fmla="*/ 108 w 289"/>
                  <a:gd name="T65" fmla="*/ 15 h 60"/>
                  <a:gd name="T66" fmla="*/ 117 w 289"/>
                  <a:gd name="T67" fmla="*/ 8 h 60"/>
                  <a:gd name="T68" fmla="*/ 128 w 289"/>
                  <a:gd name="T69" fmla="*/ 4 h 60"/>
                  <a:gd name="T70" fmla="*/ 139 w 289"/>
                  <a:gd name="T71" fmla="*/ 3 h 60"/>
                  <a:gd name="T72" fmla="*/ 151 w 289"/>
                  <a:gd name="T73" fmla="*/ 3 h 60"/>
                  <a:gd name="T74" fmla="*/ 162 w 289"/>
                  <a:gd name="T75" fmla="*/ 5 h 60"/>
                  <a:gd name="T76" fmla="*/ 190 w 289"/>
                  <a:gd name="T77" fmla="*/ 32 h 60"/>
                  <a:gd name="T78" fmla="*/ 209 w 289"/>
                  <a:gd name="T79" fmla="*/ 26 h 60"/>
                  <a:gd name="T80" fmla="*/ 226 w 289"/>
                  <a:gd name="T81" fmla="*/ 16 h 60"/>
                  <a:gd name="T82" fmla="*/ 242 w 289"/>
                  <a:gd name="T83" fmla="*/ 6 h 60"/>
                  <a:gd name="T84" fmla="*/ 261 w 289"/>
                  <a:gd name="T85" fmla="*/ 0 h 60"/>
                  <a:gd name="T86" fmla="*/ 273 w 289"/>
                  <a:gd name="T87" fmla="*/ 9 h 60"/>
                  <a:gd name="T88" fmla="*/ 284 w 289"/>
                  <a:gd name="T89" fmla="*/ 22 h 60"/>
                  <a:gd name="T90" fmla="*/ 289 w 289"/>
                  <a:gd name="T91" fmla="*/ 35 h 60"/>
                  <a:gd name="T92" fmla="*/ 280 w 289"/>
                  <a:gd name="T93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89" h="60">
                    <a:moveTo>
                      <a:pt x="280" y="45"/>
                    </a:moveTo>
                    <a:lnTo>
                      <a:pt x="277" y="43"/>
                    </a:lnTo>
                    <a:lnTo>
                      <a:pt x="276" y="41"/>
                    </a:lnTo>
                    <a:lnTo>
                      <a:pt x="276" y="37"/>
                    </a:lnTo>
                    <a:lnTo>
                      <a:pt x="277" y="34"/>
                    </a:lnTo>
                    <a:lnTo>
                      <a:pt x="274" y="30"/>
                    </a:lnTo>
                    <a:lnTo>
                      <a:pt x="269" y="28"/>
                    </a:lnTo>
                    <a:lnTo>
                      <a:pt x="265" y="24"/>
                    </a:lnTo>
                    <a:lnTo>
                      <a:pt x="260" y="21"/>
                    </a:lnTo>
                    <a:lnTo>
                      <a:pt x="255" y="19"/>
                    </a:lnTo>
                    <a:lnTo>
                      <a:pt x="251" y="17"/>
                    </a:lnTo>
                    <a:lnTo>
                      <a:pt x="245" y="19"/>
                    </a:lnTo>
                    <a:lnTo>
                      <a:pt x="239" y="21"/>
                    </a:lnTo>
                    <a:lnTo>
                      <a:pt x="232" y="26"/>
                    </a:lnTo>
                    <a:lnTo>
                      <a:pt x="226" y="30"/>
                    </a:lnTo>
                    <a:lnTo>
                      <a:pt x="220" y="36"/>
                    </a:lnTo>
                    <a:lnTo>
                      <a:pt x="213" y="42"/>
                    </a:lnTo>
                    <a:lnTo>
                      <a:pt x="206" y="46"/>
                    </a:lnTo>
                    <a:lnTo>
                      <a:pt x="199" y="49"/>
                    </a:lnTo>
                    <a:lnTo>
                      <a:pt x="191" y="49"/>
                    </a:lnTo>
                    <a:lnTo>
                      <a:pt x="183" y="45"/>
                    </a:lnTo>
                    <a:lnTo>
                      <a:pt x="177" y="42"/>
                    </a:lnTo>
                    <a:lnTo>
                      <a:pt x="171" y="36"/>
                    </a:lnTo>
                    <a:lnTo>
                      <a:pt x="164" y="30"/>
                    </a:lnTo>
                    <a:lnTo>
                      <a:pt x="159" y="24"/>
                    </a:lnTo>
                    <a:lnTo>
                      <a:pt x="152" y="20"/>
                    </a:lnTo>
                    <a:lnTo>
                      <a:pt x="144" y="17"/>
                    </a:lnTo>
                    <a:lnTo>
                      <a:pt x="136" y="17"/>
                    </a:lnTo>
                    <a:lnTo>
                      <a:pt x="126" y="21"/>
                    </a:lnTo>
                    <a:lnTo>
                      <a:pt x="118" y="27"/>
                    </a:lnTo>
                    <a:lnTo>
                      <a:pt x="110" y="32"/>
                    </a:lnTo>
                    <a:lnTo>
                      <a:pt x="102" y="39"/>
                    </a:lnTo>
                    <a:lnTo>
                      <a:pt x="95" y="45"/>
                    </a:lnTo>
                    <a:lnTo>
                      <a:pt x="87" y="51"/>
                    </a:lnTo>
                    <a:lnTo>
                      <a:pt x="79" y="54"/>
                    </a:lnTo>
                    <a:lnTo>
                      <a:pt x="69" y="54"/>
                    </a:lnTo>
                    <a:lnTo>
                      <a:pt x="58" y="52"/>
                    </a:lnTo>
                    <a:lnTo>
                      <a:pt x="54" y="49"/>
                    </a:lnTo>
                    <a:lnTo>
                      <a:pt x="49" y="46"/>
                    </a:lnTo>
                    <a:lnTo>
                      <a:pt x="45" y="44"/>
                    </a:lnTo>
                    <a:lnTo>
                      <a:pt x="40" y="43"/>
                    </a:lnTo>
                    <a:lnTo>
                      <a:pt x="34" y="42"/>
                    </a:lnTo>
                    <a:lnTo>
                      <a:pt x="30" y="43"/>
                    </a:lnTo>
                    <a:lnTo>
                      <a:pt x="25" y="45"/>
                    </a:lnTo>
                    <a:lnTo>
                      <a:pt x="20" y="49"/>
                    </a:lnTo>
                    <a:lnTo>
                      <a:pt x="16" y="52"/>
                    </a:lnTo>
                    <a:lnTo>
                      <a:pt x="11" y="57"/>
                    </a:lnTo>
                    <a:lnTo>
                      <a:pt x="7" y="60"/>
                    </a:lnTo>
                    <a:lnTo>
                      <a:pt x="0" y="59"/>
                    </a:lnTo>
                    <a:lnTo>
                      <a:pt x="2" y="47"/>
                    </a:lnTo>
                    <a:lnTo>
                      <a:pt x="10" y="37"/>
                    </a:lnTo>
                    <a:lnTo>
                      <a:pt x="19" y="30"/>
                    </a:lnTo>
                    <a:lnTo>
                      <a:pt x="30" y="23"/>
                    </a:lnTo>
                    <a:lnTo>
                      <a:pt x="37" y="24"/>
                    </a:lnTo>
                    <a:lnTo>
                      <a:pt x="42" y="27"/>
                    </a:lnTo>
                    <a:lnTo>
                      <a:pt x="50" y="29"/>
                    </a:lnTo>
                    <a:lnTo>
                      <a:pt x="57" y="31"/>
                    </a:lnTo>
                    <a:lnTo>
                      <a:pt x="65" y="34"/>
                    </a:lnTo>
                    <a:lnTo>
                      <a:pt x="72" y="36"/>
                    </a:lnTo>
                    <a:lnTo>
                      <a:pt x="80" y="36"/>
                    </a:lnTo>
                    <a:lnTo>
                      <a:pt x="87" y="34"/>
                    </a:lnTo>
                    <a:lnTo>
                      <a:pt x="92" y="30"/>
                    </a:lnTo>
                    <a:lnTo>
                      <a:pt x="95" y="26"/>
                    </a:lnTo>
                    <a:lnTo>
                      <a:pt x="100" y="22"/>
                    </a:lnTo>
                    <a:lnTo>
                      <a:pt x="103" y="19"/>
                    </a:lnTo>
                    <a:lnTo>
                      <a:pt x="108" y="15"/>
                    </a:lnTo>
                    <a:lnTo>
                      <a:pt x="111" y="12"/>
                    </a:lnTo>
                    <a:lnTo>
                      <a:pt x="117" y="8"/>
                    </a:lnTo>
                    <a:lnTo>
                      <a:pt x="123" y="5"/>
                    </a:lnTo>
                    <a:lnTo>
                      <a:pt x="128" y="4"/>
                    </a:lnTo>
                    <a:lnTo>
                      <a:pt x="133" y="4"/>
                    </a:lnTo>
                    <a:lnTo>
                      <a:pt x="139" y="3"/>
                    </a:lnTo>
                    <a:lnTo>
                      <a:pt x="145" y="3"/>
                    </a:lnTo>
                    <a:lnTo>
                      <a:pt x="151" y="3"/>
                    </a:lnTo>
                    <a:lnTo>
                      <a:pt x="156" y="3"/>
                    </a:lnTo>
                    <a:lnTo>
                      <a:pt x="162" y="5"/>
                    </a:lnTo>
                    <a:lnTo>
                      <a:pt x="167" y="7"/>
                    </a:lnTo>
                    <a:lnTo>
                      <a:pt x="190" y="32"/>
                    </a:lnTo>
                    <a:lnTo>
                      <a:pt x="200" y="30"/>
                    </a:lnTo>
                    <a:lnTo>
                      <a:pt x="209" y="26"/>
                    </a:lnTo>
                    <a:lnTo>
                      <a:pt x="217" y="21"/>
                    </a:lnTo>
                    <a:lnTo>
                      <a:pt x="226" y="16"/>
                    </a:lnTo>
                    <a:lnTo>
                      <a:pt x="234" y="11"/>
                    </a:lnTo>
                    <a:lnTo>
                      <a:pt x="242" y="6"/>
                    </a:lnTo>
                    <a:lnTo>
                      <a:pt x="251" y="3"/>
                    </a:lnTo>
                    <a:lnTo>
                      <a:pt x="261" y="0"/>
                    </a:lnTo>
                    <a:lnTo>
                      <a:pt x="267" y="5"/>
                    </a:lnTo>
                    <a:lnTo>
                      <a:pt x="273" y="9"/>
                    </a:lnTo>
                    <a:lnTo>
                      <a:pt x="279" y="16"/>
                    </a:lnTo>
                    <a:lnTo>
                      <a:pt x="284" y="22"/>
                    </a:lnTo>
                    <a:lnTo>
                      <a:pt x="288" y="29"/>
                    </a:lnTo>
                    <a:lnTo>
                      <a:pt x="289" y="35"/>
                    </a:lnTo>
                    <a:lnTo>
                      <a:pt x="287" y="41"/>
                    </a:lnTo>
                    <a:lnTo>
                      <a:pt x="280" y="4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2" name="Freeform 74"/>
              <p:cNvSpPr>
                <a:spLocks/>
              </p:cNvSpPr>
              <p:nvPr/>
            </p:nvSpPr>
            <p:spPr bwMode="auto">
              <a:xfrm>
                <a:off x="3348" y="2792"/>
                <a:ext cx="143" cy="35"/>
              </a:xfrm>
              <a:custGeom>
                <a:avLst/>
                <a:gdLst>
                  <a:gd name="T0" fmla="*/ 251 w 287"/>
                  <a:gd name="T1" fmla="*/ 49 h 71"/>
                  <a:gd name="T2" fmla="*/ 237 w 287"/>
                  <a:gd name="T3" fmla="*/ 54 h 71"/>
                  <a:gd name="T4" fmla="*/ 224 w 287"/>
                  <a:gd name="T5" fmla="*/ 57 h 71"/>
                  <a:gd name="T6" fmla="*/ 210 w 287"/>
                  <a:gd name="T7" fmla="*/ 54 h 71"/>
                  <a:gd name="T8" fmla="*/ 196 w 287"/>
                  <a:gd name="T9" fmla="*/ 46 h 71"/>
                  <a:gd name="T10" fmla="*/ 180 w 287"/>
                  <a:gd name="T11" fmla="*/ 34 h 71"/>
                  <a:gd name="T12" fmla="*/ 163 w 287"/>
                  <a:gd name="T13" fmla="*/ 22 h 71"/>
                  <a:gd name="T14" fmla="*/ 143 w 287"/>
                  <a:gd name="T15" fmla="*/ 18 h 71"/>
                  <a:gd name="T16" fmla="*/ 119 w 287"/>
                  <a:gd name="T17" fmla="*/ 24 h 71"/>
                  <a:gd name="T18" fmla="*/ 96 w 287"/>
                  <a:gd name="T19" fmla="*/ 42 h 71"/>
                  <a:gd name="T20" fmla="*/ 73 w 287"/>
                  <a:gd name="T21" fmla="*/ 60 h 71"/>
                  <a:gd name="T22" fmla="*/ 47 w 287"/>
                  <a:gd name="T23" fmla="*/ 71 h 71"/>
                  <a:gd name="T24" fmla="*/ 21 w 287"/>
                  <a:gd name="T25" fmla="*/ 65 h 71"/>
                  <a:gd name="T26" fmla="*/ 6 w 287"/>
                  <a:gd name="T27" fmla="*/ 54 h 71"/>
                  <a:gd name="T28" fmla="*/ 1 w 287"/>
                  <a:gd name="T29" fmla="*/ 45 h 71"/>
                  <a:gd name="T30" fmla="*/ 6 w 287"/>
                  <a:gd name="T31" fmla="*/ 41 h 71"/>
                  <a:gd name="T32" fmla="*/ 15 w 287"/>
                  <a:gd name="T33" fmla="*/ 38 h 71"/>
                  <a:gd name="T34" fmla="*/ 24 w 287"/>
                  <a:gd name="T35" fmla="*/ 46 h 71"/>
                  <a:gd name="T36" fmla="*/ 49 w 287"/>
                  <a:gd name="T37" fmla="*/ 52 h 71"/>
                  <a:gd name="T38" fmla="*/ 77 w 287"/>
                  <a:gd name="T39" fmla="*/ 41 h 71"/>
                  <a:gd name="T40" fmla="*/ 102 w 287"/>
                  <a:gd name="T41" fmla="*/ 20 h 71"/>
                  <a:gd name="T42" fmla="*/ 130 w 287"/>
                  <a:gd name="T43" fmla="*/ 3 h 71"/>
                  <a:gd name="T44" fmla="*/ 161 w 287"/>
                  <a:gd name="T45" fmla="*/ 1 h 71"/>
                  <a:gd name="T46" fmla="*/ 186 w 287"/>
                  <a:gd name="T47" fmla="*/ 15 h 71"/>
                  <a:gd name="T48" fmla="*/ 208 w 287"/>
                  <a:gd name="T49" fmla="*/ 34 h 71"/>
                  <a:gd name="T50" fmla="*/ 231 w 287"/>
                  <a:gd name="T51" fmla="*/ 42 h 71"/>
                  <a:gd name="T52" fmla="*/ 251 w 287"/>
                  <a:gd name="T53" fmla="*/ 33 h 71"/>
                  <a:gd name="T54" fmla="*/ 260 w 287"/>
                  <a:gd name="T55" fmla="*/ 23 h 71"/>
                  <a:gd name="T56" fmla="*/ 270 w 287"/>
                  <a:gd name="T57" fmla="*/ 13 h 71"/>
                  <a:gd name="T58" fmla="*/ 280 w 287"/>
                  <a:gd name="T59" fmla="*/ 11 h 71"/>
                  <a:gd name="T60" fmla="*/ 281 w 287"/>
                  <a:gd name="T61" fmla="*/ 22 h 71"/>
                  <a:gd name="T62" fmla="*/ 266 w 287"/>
                  <a:gd name="T63" fmla="*/ 38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7" h="71">
                    <a:moveTo>
                      <a:pt x="257" y="45"/>
                    </a:moveTo>
                    <a:lnTo>
                      <a:pt x="251" y="49"/>
                    </a:lnTo>
                    <a:lnTo>
                      <a:pt x="244" y="51"/>
                    </a:lnTo>
                    <a:lnTo>
                      <a:pt x="237" y="54"/>
                    </a:lnTo>
                    <a:lnTo>
                      <a:pt x="231" y="56"/>
                    </a:lnTo>
                    <a:lnTo>
                      <a:pt x="224" y="57"/>
                    </a:lnTo>
                    <a:lnTo>
                      <a:pt x="217" y="57"/>
                    </a:lnTo>
                    <a:lnTo>
                      <a:pt x="210" y="54"/>
                    </a:lnTo>
                    <a:lnTo>
                      <a:pt x="204" y="52"/>
                    </a:lnTo>
                    <a:lnTo>
                      <a:pt x="196" y="46"/>
                    </a:lnTo>
                    <a:lnTo>
                      <a:pt x="188" y="41"/>
                    </a:lnTo>
                    <a:lnTo>
                      <a:pt x="180" y="34"/>
                    </a:lnTo>
                    <a:lnTo>
                      <a:pt x="172" y="27"/>
                    </a:lnTo>
                    <a:lnTo>
                      <a:pt x="163" y="22"/>
                    </a:lnTo>
                    <a:lnTo>
                      <a:pt x="153" y="19"/>
                    </a:lnTo>
                    <a:lnTo>
                      <a:pt x="143" y="18"/>
                    </a:lnTo>
                    <a:lnTo>
                      <a:pt x="133" y="20"/>
                    </a:lnTo>
                    <a:lnTo>
                      <a:pt x="119" y="24"/>
                    </a:lnTo>
                    <a:lnTo>
                      <a:pt x="107" y="31"/>
                    </a:lnTo>
                    <a:lnTo>
                      <a:pt x="96" y="42"/>
                    </a:lnTo>
                    <a:lnTo>
                      <a:pt x="84" y="51"/>
                    </a:lnTo>
                    <a:lnTo>
                      <a:pt x="73" y="60"/>
                    </a:lnTo>
                    <a:lnTo>
                      <a:pt x="61" y="67"/>
                    </a:lnTo>
                    <a:lnTo>
                      <a:pt x="47" y="71"/>
                    </a:lnTo>
                    <a:lnTo>
                      <a:pt x="31" y="68"/>
                    </a:lnTo>
                    <a:lnTo>
                      <a:pt x="21" y="65"/>
                    </a:lnTo>
                    <a:lnTo>
                      <a:pt x="13" y="60"/>
                    </a:lnTo>
                    <a:lnTo>
                      <a:pt x="6" y="54"/>
                    </a:lnTo>
                    <a:lnTo>
                      <a:pt x="0" y="48"/>
                    </a:lnTo>
                    <a:lnTo>
                      <a:pt x="1" y="45"/>
                    </a:lnTo>
                    <a:lnTo>
                      <a:pt x="2" y="43"/>
                    </a:lnTo>
                    <a:lnTo>
                      <a:pt x="6" y="41"/>
                    </a:lnTo>
                    <a:lnTo>
                      <a:pt x="8" y="38"/>
                    </a:lnTo>
                    <a:lnTo>
                      <a:pt x="15" y="38"/>
                    </a:lnTo>
                    <a:lnTo>
                      <a:pt x="20" y="42"/>
                    </a:lnTo>
                    <a:lnTo>
                      <a:pt x="24" y="46"/>
                    </a:lnTo>
                    <a:lnTo>
                      <a:pt x="31" y="50"/>
                    </a:lnTo>
                    <a:lnTo>
                      <a:pt x="49" y="52"/>
                    </a:lnTo>
                    <a:lnTo>
                      <a:pt x="63" y="49"/>
                    </a:lnTo>
                    <a:lnTo>
                      <a:pt x="77" y="41"/>
                    </a:lnTo>
                    <a:lnTo>
                      <a:pt x="90" y="30"/>
                    </a:lnTo>
                    <a:lnTo>
                      <a:pt x="102" y="20"/>
                    </a:lnTo>
                    <a:lnTo>
                      <a:pt x="115" y="10"/>
                    </a:lnTo>
                    <a:lnTo>
                      <a:pt x="130" y="3"/>
                    </a:lnTo>
                    <a:lnTo>
                      <a:pt x="148" y="0"/>
                    </a:lnTo>
                    <a:lnTo>
                      <a:pt x="161" y="1"/>
                    </a:lnTo>
                    <a:lnTo>
                      <a:pt x="174" y="6"/>
                    </a:lnTo>
                    <a:lnTo>
                      <a:pt x="186" y="15"/>
                    </a:lnTo>
                    <a:lnTo>
                      <a:pt x="196" y="24"/>
                    </a:lnTo>
                    <a:lnTo>
                      <a:pt x="208" y="34"/>
                    </a:lnTo>
                    <a:lnTo>
                      <a:pt x="218" y="41"/>
                    </a:lnTo>
                    <a:lnTo>
                      <a:pt x="231" y="42"/>
                    </a:lnTo>
                    <a:lnTo>
                      <a:pt x="246" y="36"/>
                    </a:lnTo>
                    <a:lnTo>
                      <a:pt x="251" y="33"/>
                    </a:lnTo>
                    <a:lnTo>
                      <a:pt x="256" y="28"/>
                    </a:lnTo>
                    <a:lnTo>
                      <a:pt x="260" y="23"/>
                    </a:lnTo>
                    <a:lnTo>
                      <a:pt x="265" y="18"/>
                    </a:lnTo>
                    <a:lnTo>
                      <a:pt x="270" y="13"/>
                    </a:lnTo>
                    <a:lnTo>
                      <a:pt x="274" y="10"/>
                    </a:lnTo>
                    <a:lnTo>
                      <a:pt x="280" y="11"/>
                    </a:lnTo>
                    <a:lnTo>
                      <a:pt x="287" y="14"/>
                    </a:lnTo>
                    <a:lnTo>
                      <a:pt x="281" y="22"/>
                    </a:lnTo>
                    <a:lnTo>
                      <a:pt x="274" y="30"/>
                    </a:lnTo>
                    <a:lnTo>
                      <a:pt x="266" y="38"/>
                    </a:lnTo>
                    <a:lnTo>
                      <a:pt x="257" y="45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3" name="Freeform 75"/>
              <p:cNvSpPr>
                <a:spLocks/>
              </p:cNvSpPr>
              <p:nvPr/>
            </p:nvSpPr>
            <p:spPr bwMode="auto">
              <a:xfrm>
                <a:off x="3363" y="2834"/>
                <a:ext cx="126" cy="24"/>
              </a:xfrm>
              <a:custGeom>
                <a:avLst/>
                <a:gdLst>
                  <a:gd name="T0" fmla="*/ 249 w 251"/>
                  <a:gd name="T1" fmla="*/ 13 h 47"/>
                  <a:gd name="T2" fmla="*/ 236 w 251"/>
                  <a:gd name="T3" fmla="*/ 14 h 47"/>
                  <a:gd name="T4" fmla="*/ 223 w 251"/>
                  <a:gd name="T5" fmla="*/ 17 h 47"/>
                  <a:gd name="T6" fmla="*/ 210 w 251"/>
                  <a:gd name="T7" fmla="*/ 19 h 47"/>
                  <a:gd name="T8" fmla="*/ 197 w 251"/>
                  <a:gd name="T9" fmla="*/ 21 h 47"/>
                  <a:gd name="T10" fmla="*/ 185 w 251"/>
                  <a:gd name="T11" fmla="*/ 24 h 47"/>
                  <a:gd name="T12" fmla="*/ 173 w 251"/>
                  <a:gd name="T13" fmla="*/ 27 h 47"/>
                  <a:gd name="T14" fmla="*/ 160 w 251"/>
                  <a:gd name="T15" fmla="*/ 29 h 47"/>
                  <a:gd name="T16" fmla="*/ 148 w 251"/>
                  <a:gd name="T17" fmla="*/ 32 h 47"/>
                  <a:gd name="T18" fmla="*/ 135 w 251"/>
                  <a:gd name="T19" fmla="*/ 35 h 47"/>
                  <a:gd name="T20" fmla="*/ 122 w 251"/>
                  <a:gd name="T21" fmla="*/ 38 h 47"/>
                  <a:gd name="T22" fmla="*/ 109 w 251"/>
                  <a:gd name="T23" fmla="*/ 40 h 47"/>
                  <a:gd name="T24" fmla="*/ 96 w 251"/>
                  <a:gd name="T25" fmla="*/ 41 h 47"/>
                  <a:gd name="T26" fmla="*/ 82 w 251"/>
                  <a:gd name="T27" fmla="*/ 42 h 47"/>
                  <a:gd name="T28" fmla="*/ 69 w 251"/>
                  <a:gd name="T29" fmla="*/ 42 h 47"/>
                  <a:gd name="T30" fmla="*/ 54 w 251"/>
                  <a:gd name="T31" fmla="*/ 42 h 47"/>
                  <a:gd name="T32" fmla="*/ 41 w 251"/>
                  <a:gd name="T33" fmla="*/ 41 h 47"/>
                  <a:gd name="T34" fmla="*/ 35 w 251"/>
                  <a:gd name="T35" fmla="*/ 41 h 47"/>
                  <a:gd name="T36" fmla="*/ 29 w 251"/>
                  <a:gd name="T37" fmla="*/ 42 h 47"/>
                  <a:gd name="T38" fmla="*/ 23 w 251"/>
                  <a:gd name="T39" fmla="*/ 43 h 47"/>
                  <a:gd name="T40" fmla="*/ 19 w 251"/>
                  <a:gd name="T41" fmla="*/ 46 h 47"/>
                  <a:gd name="T42" fmla="*/ 13 w 251"/>
                  <a:gd name="T43" fmla="*/ 47 h 47"/>
                  <a:gd name="T44" fmla="*/ 8 w 251"/>
                  <a:gd name="T45" fmla="*/ 47 h 47"/>
                  <a:gd name="T46" fmla="*/ 4 w 251"/>
                  <a:gd name="T47" fmla="*/ 46 h 47"/>
                  <a:gd name="T48" fmla="*/ 0 w 251"/>
                  <a:gd name="T49" fmla="*/ 42 h 47"/>
                  <a:gd name="T50" fmla="*/ 1 w 251"/>
                  <a:gd name="T51" fmla="*/ 35 h 47"/>
                  <a:gd name="T52" fmla="*/ 5 w 251"/>
                  <a:gd name="T53" fmla="*/ 31 h 47"/>
                  <a:gd name="T54" fmla="*/ 8 w 251"/>
                  <a:gd name="T55" fmla="*/ 28 h 47"/>
                  <a:gd name="T56" fmla="*/ 14 w 251"/>
                  <a:gd name="T57" fmla="*/ 27 h 47"/>
                  <a:gd name="T58" fmla="*/ 20 w 251"/>
                  <a:gd name="T59" fmla="*/ 27 h 47"/>
                  <a:gd name="T60" fmla="*/ 27 w 251"/>
                  <a:gd name="T61" fmla="*/ 27 h 47"/>
                  <a:gd name="T62" fmla="*/ 32 w 251"/>
                  <a:gd name="T63" fmla="*/ 26 h 47"/>
                  <a:gd name="T64" fmla="*/ 37 w 251"/>
                  <a:gd name="T65" fmla="*/ 25 h 47"/>
                  <a:gd name="T66" fmla="*/ 49 w 251"/>
                  <a:gd name="T67" fmla="*/ 25 h 47"/>
                  <a:gd name="T68" fmla="*/ 61 w 251"/>
                  <a:gd name="T69" fmla="*/ 24 h 47"/>
                  <a:gd name="T70" fmla="*/ 73 w 251"/>
                  <a:gd name="T71" fmla="*/ 23 h 47"/>
                  <a:gd name="T72" fmla="*/ 84 w 251"/>
                  <a:gd name="T73" fmla="*/ 21 h 47"/>
                  <a:gd name="T74" fmla="*/ 96 w 251"/>
                  <a:gd name="T75" fmla="*/ 20 h 47"/>
                  <a:gd name="T76" fmla="*/ 107 w 251"/>
                  <a:gd name="T77" fmla="*/ 19 h 47"/>
                  <a:gd name="T78" fmla="*/ 119 w 251"/>
                  <a:gd name="T79" fmla="*/ 17 h 47"/>
                  <a:gd name="T80" fmla="*/ 129 w 251"/>
                  <a:gd name="T81" fmla="*/ 16 h 47"/>
                  <a:gd name="T82" fmla="*/ 141 w 251"/>
                  <a:gd name="T83" fmla="*/ 13 h 47"/>
                  <a:gd name="T84" fmla="*/ 152 w 251"/>
                  <a:gd name="T85" fmla="*/ 12 h 47"/>
                  <a:gd name="T86" fmla="*/ 164 w 251"/>
                  <a:gd name="T87" fmla="*/ 10 h 47"/>
                  <a:gd name="T88" fmla="*/ 175 w 251"/>
                  <a:gd name="T89" fmla="*/ 8 h 47"/>
                  <a:gd name="T90" fmla="*/ 187 w 251"/>
                  <a:gd name="T91" fmla="*/ 6 h 47"/>
                  <a:gd name="T92" fmla="*/ 198 w 251"/>
                  <a:gd name="T93" fmla="*/ 4 h 47"/>
                  <a:gd name="T94" fmla="*/ 210 w 251"/>
                  <a:gd name="T95" fmla="*/ 2 h 47"/>
                  <a:gd name="T96" fmla="*/ 221 w 251"/>
                  <a:gd name="T97" fmla="*/ 0 h 47"/>
                  <a:gd name="T98" fmla="*/ 229 w 251"/>
                  <a:gd name="T99" fmla="*/ 2 h 47"/>
                  <a:gd name="T100" fmla="*/ 238 w 251"/>
                  <a:gd name="T101" fmla="*/ 2 h 47"/>
                  <a:gd name="T102" fmla="*/ 246 w 251"/>
                  <a:gd name="T103" fmla="*/ 2 h 47"/>
                  <a:gd name="T104" fmla="*/ 251 w 251"/>
                  <a:gd name="T105" fmla="*/ 6 h 47"/>
                  <a:gd name="T106" fmla="*/ 250 w 251"/>
                  <a:gd name="T107" fmla="*/ 8 h 47"/>
                  <a:gd name="T108" fmla="*/ 249 w 251"/>
                  <a:gd name="T109" fmla="*/ 10 h 47"/>
                  <a:gd name="T110" fmla="*/ 249 w 251"/>
                  <a:gd name="T111" fmla="*/ 11 h 47"/>
                  <a:gd name="T112" fmla="*/ 249 w 251"/>
                  <a:gd name="T113" fmla="*/ 1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51" h="47">
                    <a:moveTo>
                      <a:pt x="249" y="13"/>
                    </a:moveTo>
                    <a:lnTo>
                      <a:pt x="236" y="14"/>
                    </a:lnTo>
                    <a:lnTo>
                      <a:pt x="223" y="17"/>
                    </a:lnTo>
                    <a:lnTo>
                      <a:pt x="210" y="19"/>
                    </a:lnTo>
                    <a:lnTo>
                      <a:pt x="197" y="21"/>
                    </a:lnTo>
                    <a:lnTo>
                      <a:pt x="185" y="24"/>
                    </a:lnTo>
                    <a:lnTo>
                      <a:pt x="173" y="27"/>
                    </a:lnTo>
                    <a:lnTo>
                      <a:pt x="160" y="29"/>
                    </a:lnTo>
                    <a:lnTo>
                      <a:pt x="148" y="32"/>
                    </a:lnTo>
                    <a:lnTo>
                      <a:pt x="135" y="35"/>
                    </a:lnTo>
                    <a:lnTo>
                      <a:pt x="122" y="38"/>
                    </a:lnTo>
                    <a:lnTo>
                      <a:pt x="109" y="40"/>
                    </a:lnTo>
                    <a:lnTo>
                      <a:pt x="96" y="41"/>
                    </a:lnTo>
                    <a:lnTo>
                      <a:pt x="82" y="42"/>
                    </a:lnTo>
                    <a:lnTo>
                      <a:pt x="69" y="42"/>
                    </a:lnTo>
                    <a:lnTo>
                      <a:pt x="54" y="42"/>
                    </a:lnTo>
                    <a:lnTo>
                      <a:pt x="41" y="41"/>
                    </a:lnTo>
                    <a:lnTo>
                      <a:pt x="35" y="41"/>
                    </a:lnTo>
                    <a:lnTo>
                      <a:pt x="29" y="42"/>
                    </a:lnTo>
                    <a:lnTo>
                      <a:pt x="23" y="43"/>
                    </a:lnTo>
                    <a:lnTo>
                      <a:pt x="19" y="46"/>
                    </a:lnTo>
                    <a:lnTo>
                      <a:pt x="13" y="47"/>
                    </a:lnTo>
                    <a:lnTo>
                      <a:pt x="8" y="47"/>
                    </a:lnTo>
                    <a:lnTo>
                      <a:pt x="4" y="46"/>
                    </a:lnTo>
                    <a:lnTo>
                      <a:pt x="0" y="42"/>
                    </a:lnTo>
                    <a:lnTo>
                      <a:pt x="1" y="35"/>
                    </a:lnTo>
                    <a:lnTo>
                      <a:pt x="5" y="31"/>
                    </a:lnTo>
                    <a:lnTo>
                      <a:pt x="8" y="28"/>
                    </a:lnTo>
                    <a:lnTo>
                      <a:pt x="14" y="27"/>
                    </a:lnTo>
                    <a:lnTo>
                      <a:pt x="20" y="27"/>
                    </a:lnTo>
                    <a:lnTo>
                      <a:pt x="27" y="27"/>
                    </a:lnTo>
                    <a:lnTo>
                      <a:pt x="32" y="26"/>
                    </a:lnTo>
                    <a:lnTo>
                      <a:pt x="37" y="25"/>
                    </a:lnTo>
                    <a:lnTo>
                      <a:pt x="49" y="25"/>
                    </a:lnTo>
                    <a:lnTo>
                      <a:pt x="61" y="24"/>
                    </a:lnTo>
                    <a:lnTo>
                      <a:pt x="73" y="23"/>
                    </a:lnTo>
                    <a:lnTo>
                      <a:pt x="84" y="21"/>
                    </a:lnTo>
                    <a:lnTo>
                      <a:pt x="96" y="20"/>
                    </a:lnTo>
                    <a:lnTo>
                      <a:pt x="107" y="19"/>
                    </a:lnTo>
                    <a:lnTo>
                      <a:pt x="119" y="17"/>
                    </a:lnTo>
                    <a:lnTo>
                      <a:pt x="129" y="16"/>
                    </a:lnTo>
                    <a:lnTo>
                      <a:pt x="141" y="13"/>
                    </a:lnTo>
                    <a:lnTo>
                      <a:pt x="152" y="12"/>
                    </a:lnTo>
                    <a:lnTo>
                      <a:pt x="164" y="10"/>
                    </a:lnTo>
                    <a:lnTo>
                      <a:pt x="175" y="8"/>
                    </a:lnTo>
                    <a:lnTo>
                      <a:pt x="187" y="6"/>
                    </a:lnTo>
                    <a:lnTo>
                      <a:pt x="198" y="4"/>
                    </a:lnTo>
                    <a:lnTo>
                      <a:pt x="210" y="2"/>
                    </a:lnTo>
                    <a:lnTo>
                      <a:pt x="221" y="0"/>
                    </a:lnTo>
                    <a:lnTo>
                      <a:pt x="229" y="2"/>
                    </a:lnTo>
                    <a:lnTo>
                      <a:pt x="238" y="2"/>
                    </a:lnTo>
                    <a:lnTo>
                      <a:pt x="246" y="2"/>
                    </a:lnTo>
                    <a:lnTo>
                      <a:pt x="251" y="6"/>
                    </a:lnTo>
                    <a:lnTo>
                      <a:pt x="250" y="8"/>
                    </a:lnTo>
                    <a:lnTo>
                      <a:pt x="249" y="10"/>
                    </a:lnTo>
                    <a:lnTo>
                      <a:pt x="249" y="11"/>
                    </a:lnTo>
                    <a:lnTo>
                      <a:pt x="249" y="13"/>
                    </a:lnTo>
                    <a:close/>
                  </a:path>
                </a:pathLst>
              </a:custGeom>
              <a:solidFill>
                <a:srgbClr val="FFF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4" name="Freeform 76"/>
              <p:cNvSpPr>
                <a:spLocks/>
              </p:cNvSpPr>
              <p:nvPr/>
            </p:nvSpPr>
            <p:spPr bwMode="auto">
              <a:xfrm>
                <a:off x="3440" y="2978"/>
                <a:ext cx="36" cy="15"/>
              </a:xfrm>
              <a:custGeom>
                <a:avLst/>
                <a:gdLst>
                  <a:gd name="T0" fmla="*/ 0 w 73"/>
                  <a:gd name="T1" fmla="*/ 31 h 31"/>
                  <a:gd name="T2" fmla="*/ 7 w 73"/>
                  <a:gd name="T3" fmla="*/ 23 h 31"/>
                  <a:gd name="T4" fmla="*/ 15 w 73"/>
                  <a:gd name="T5" fmla="*/ 14 h 31"/>
                  <a:gd name="T6" fmla="*/ 22 w 73"/>
                  <a:gd name="T7" fmla="*/ 6 h 31"/>
                  <a:gd name="T8" fmla="*/ 33 w 73"/>
                  <a:gd name="T9" fmla="*/ 0 h 31"/>
                  <a:gd name="T10" fmla="*/ 73 w 73"/>
                  <a:gd name="T11" fmla="*/ 0 h 31"/>
                  <a:gd name="T12" fmla="*/ 49 w 73"/>
                  <a:gd name="T13" fmla="*/ 30 h 31"/>
                  <a:gd name="T14" fmla="*/ 0 w 73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3" h="31">
                    <a:moveTo>
                      <a:pt x="0" y="31"/>
                    </a:moveTo>
                    <a:lnTo>
                      <a:pt x="7" y="23"/>
                    </a:lnTo>
                    <a:lnTo>
                      <a:pt x="15" y="14"/>
                    </a:lnTo>
                    <a:lnTo>
                      <a:pt x="22" y="6"/>
                    </a:lnTo>
                    <a:lnTo>
                      <a:pt x="33" y="0"/>
                    </a:lnTo>
                    <a:lnTo>
                      <a:pt x="73" y="0"/>
                    </a:lnTo>
                    <a:lnTo>
                      <a:pt x="49" y="30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5" name="Freeform 77"/>
              <p:cNvSpPr>
                <a:spLocks/>
              </p:cNvSpPr>
              <p:nvPr/>
            </p:nvSpPr>
            <p:spPr bwMode="auto">
              <a:xfrm>
                <a:off x="3444" y="3173"/>
                <a:ext cx="20" cy="138"/>
              </a:xfrm>
              <a:custGeom>
                <a:avLst/>
                <a:gdLst>
                  <a:gd name="T0" fmla="*/ 31 w 39"/>
                  <a:gd name="T1" fmla="*/ 275 h 275"/>
                  <a:gd name="T2" fmla="*/ 20 w 39"/>
                  <a:gd name="T3" fmla="*/ 269 h 275"/>
                  <a:gd name="T4" fmla="*/ 22 w 39"/>
                  <a:gd name="T5" fmla="*/ 260 h 275"/>
                  <a:gd name="T6" fmla="*/ 25 w 39"/>
                  <a:gd name="T7" fmla="*/ 248 h 275"/>
                  <a:gd name="T8" fmla="*/ 25 w 39"/>
                  <a:gd name="T9" fmla="*/ 236 h 275"/>
                  <a:gd name="T10" fmla="*/ 20 w 39"/>
                  <a:gd name="T11" fmla="*/ 181 h 275"/>
                  <a:gd name="T12" fmla="*/ 15 w 39"/>
                  <a:gd name="T13" fmla="*/ 126 h 275"/>
                  <a:gd name="T14" fmla="*/ 9 w 39"/>
                  <a:gd name="T15" fmla="*/ 71 h 275"/>
                  <a:gd name="T16" fmla="*/ 7 w 39"/>
                  <a:gd name="T17" fmla="*/ 17 h 275"/>
                  <a:gd name="T18" fmla="*/ 4 w 39"/>
                  <a:gd name="T19" fmla="*/ 14 h 275"/>
                  <a:gd name="T20" fmla="*/ 1 w 39"/>
                  <a:gd name="T21" fmla="*/ 9 h 275"/>
                  <a:gd name="T22" fmla="*/ 0 w 39"/>
                  <a:gd name="T23" fmla="*/ 6 h 275"/>
                  <a:gd name="T24" fmla="*/ 2 w 39"/>
                  <a:gd name="T25" fmla="*/ 0 h 275"/>
                  <a:gd name="T26" fmla="*/ 16 w 39"/>
                  <a:gd name="T27" fmla="*/ 0 h 275"/>
                  <a:gd name="T28" fmla="*/ 19 w 39"/>
                  <a:gd name="T29" fmla="*/ 50 h 275"/>
                  <a:gd name="T30" fmla="*/ 24 w 39"/>
                  <a:gd name="T31" fmla="*/ 102 h 275"/>
                  <a:gd name="T32" fmla="*/ 28 w 39"/>
                  <a:gd name="T33" fmla="*/ 155 h 275"/>
                  <a:gd name="T34" fmla="*/ 34 w 39"/>
                  <a:gd name="T35" fmla="*/ 209 h 275"/>
                  <a:gd name="T36" fmla="*/ 33 w 39"/>
                  <a:gd name="T37" fmla="*/ 228 h 275"/>
                  <a:gd name="T38" fmla="*/ 38 w 39"/>
                  <a:gd name="T39" fmla="*/ 245 h 275"/>
                  <a:gd name="T40" fmla="*/ 39 w 39"/>
                  <a:gd name="T41" fmla="*/ 261 h 275"/>
                  <a:gd name="T42" fmla="*/ 31 w 39"/>
                  <a:gd name="T43" fmla="*/ 275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275">
                    <a:moveTo>
                      <a:pt x="31" y="275"/>
                    </a:moveTo>
                    <a:lnTo>
                      <a:pt x="20" y="269"/>
                    </a:lnTo>
                    <a:lnTo>
                      <a:pt x="22" y="260"/>
                    </a:lnTo>
                    <a:lnTo>
                      <a:pt x="25" y="248"/>
                    </a:lnTo>
                    <a:lnTo>
                      <a:pt x="25" y="236"/>
                    </a:lnTo>
                    <a:lnTo>
                      <a:pt x="20" y="181"/>
                    </a:lnTo>
                    <a:lnTo>
                      <a:pt x="15" y="126"/>
                    </a:lnTo>
                    <a:lnTo>
                      <a:pt x="9" y="71"/>
                    </a:lnTo>
                    <a:lnTo>
                      <a:pt x="7" y="17"/>
                    </a:lnTo>
                    <a:lnTo>
                      <a:pt x="4" y="14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2" y="0"/>
                    </a:lnTo>
                    <a:lnTo>
                      <a:pt x="16" y="0"/>
                    </a:lnTo>
                    <a:lnTo>
                      <a:pt x="19" y="50"/>
                    </a:lnTo>
                    <a:lnTo>
                      <a:pt x="24" y="102"/>
                    </a:lnTo>
                    <a:lnTo>
                      <a:pt x="28" y="155"/>
                    </a:lnTo>
                    <a:lnTo>
                      <a:pt x="34" y="209"/>
                    </a:lnTo>
                    <a:lnTo>
                      <a:pt x="33" y="228"/>
                    </a:lnTo>
                    <a:lnTo>
                      <a:pt x="38" y="245"/>
                    </a:lnTo>
                    <a:lnTo>
                      <a:pt x="39" y="261"/>
                    </a:lnTo>
                    <a:lnTo>
                      <a:pt x="31" y="2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6" name="Freeform 78"/>
              <p:cNvSpPr>
                <a:spLocks/>
              </p:cNvSpPr>
              <p:nvPr/>
            </p:nvSpPr>
            <p:spPr bwMode="auto">
              <a:xfrm>
                <a:off x="3424" y="2956"/>
                <a:ext cx="38" cy="18"/>
              </a:xfrm>
              <a:custGeom>
                <a:avLst/>
                <a:gdLst>
                  <a:gd name="T0" fmla="*/ 0 w 75"/>
                  <a:gd name="T1" fmla="*/ 35 h 35"/>
                  <a:gd name="T2" fmla="*/ 8 w 75"/>
                  <a:gd name="T3" fmla="*/ 27 h 35"/>
                  <a:gd name="T4" fmla="*/ 16 w 75"/>
                  <a:gd name="T5" fmla="*/ 19 h 35"/>
                  <a:gd name="T6" fmla="*/ 25 w 75"/>
                  <a:gd name="T7" fmla="*/ 12 h 35"/>
                  <a:gd name="T8" fmla="*/ 34 w 75"/>
                  <a:gd name="T9" fmla="*/ 7 h 35"/>
                  <a:gd name="T10" fmla="*/ 43 w 75"/>
                  <a:gd name="T11" fmla="*/ 3 h 35"/>
                  <a:gd name="T12" fmla="*/ 52 w 75"/>
                  <a:gd name="T13" fmla="*/ 1 h 35"/>
                  <a:gd name="T14" fmla="*/ 64 w 75"/>
                  <a:gd name="T15" fmla="*/ 0 h 35"/>
                  <a:gd name="T16" fmla="*/ 75 w 75"/>
                  <a:gd name="T17" fmla="*/ 0 h 35"/>
                  <a:gd name="T18" fmla="*/ 68 w 75"/>
                  <a:gd name="T19" fmla="*/ 9 h 35"/>
                  <a:gd name="T20" fmla="*/ 60 w 75"/>
                  <a:gd name="T21" fmla="*/ 17 h 35"/>
                  <a:gd name="T22" fmla="*/ 52 w 75"/>
                  <a:gd name="T23" fmla="*/ 23 h 35"/>
                  <a:gd name="T24" fmla="*/ 44 w 75"/>
                  <a:gd name="T25" fmla="*/ 28 h 35"/>
                  <a:gd name="T26" fmla="*/ 35 w 75"/>
                  <a:gd name="T27" fmla="*/ 32 h 35"/>
                  <a:gd name="T28" fmla="*/ 25 w 75"/>
                  <a:gd name="T29" fmla="*/ 34 h 35"/>
                  <a:gd name="T30" fmla="*/ 13 w 75"/>
                  <a:gd name="T31" fmla="*/ 35 h 35"/>
                  <a:gd name="T32" fmla="*/ 0 w 75"/>
                  <a:gd name="T33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5" h="35">
                    <a:moveTo>
                      <a:pt x="0" y="35"/>
                    </a:moveTo>
                    <a:lnTo>
                      <a:pt x="8" y="27"/>
                    </a:lnTo>
                    <a:lnTo>
                      <a:pt x="16" y="19"/>
                    </a:lnTo>
                    <a:lnTo>
                      <a:pt x="25" y="12"/>
                    </a:lnTo>
                    <a:lnTo>
                      <a:pt x="34" y="7"/>
                    </a:lnTo>
                    <a:lnTo>
                      <a:pt x="43" y="3"/>
                    </a:lnTo>
                    <a:lnTo>
                      <a:pt x="52" y="1"/>
                    </a:lnTo>
                    <a:lnTo>
                      <a:pt x="64" y="0"/>
                    </a:lnTo>
                    <a:lnTo>
                      <a:pt x="75" y="0"/>
                    </a:lnTo>
                    <a:lnTo>
                      <a:pt x="68" y="9"/>
                    </a:lnTo>
                    <a:lnTo>
                      <a:pt x="60" y="17"/>
                    </a:lnTo>
                    <a:lnTo>
                      <a:pt x="52" y="23"/>
                    </a:lnTo>
                    <a:lnTo>
                      <a:pt x="44" y="28"/>
                    </a:lnTo>
                    <a:lnTo>
                      <a:pt x="35" y="32"/>
                    </a:lnTo>
                    <a:lnTo>
                      <a:pt x="25" y="34"/>
                    </a:lnTo>
                    <a:lnTo>
                      <a:pt x="13" y="35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7" name="Freeform 79"/>
              <p:cNvSpPr>
                <a:spLocks/>
              </p:cNvSpPr>
              <p:nvPr/>
            </p:nvSpPr>
            <p:spPr bwMode="auto">
              <a:xfrm>
                <a:off x="3425" y="3001"/>
                <a:ext cx="33" cy="14"/>
              </a:xfrm>
              <a:custGeom>
                <a:avLst/>
                <a:gdLst>
                  <a:gd name="T0" fmla="*/ 43 w 65"/>
                  <a:gd name="T1" fmla="*/ 28 h 28"/>
                  <a:gd name="T2" fmla="*/ 0 w 65"/>
                  <a:gd name="T3" fmla="*/ 28 h 28"/>
                  <a:gd name="T4" fmla="*/ 1 w 65"/>
                  <a:gd name="T5" fmla="*/ 20 h 28"/>
                  <a:gd name="T6" fmla="*/ 5 w 65"/>
                  <a:gd name="T7" fmla="*/ 14 h 28"/>
                  <a:gd name="T8" fmla="*/ 11 w 65"/>
                  <a:gd name="T9" fmla="*/ 10 h 28"/>
                  <a:gd name="T10" fmla="*/ 16 w 65"/>
                  <a:gd name="T11" fmla="*/ 5 h 28"/>
                  <a:gd name="T12" fmla="*/ 22 w 65"/>
                  <a:gd name="T13" fmla="*/ 2 h 28"/>
                  <a:gd name="T14" fmla="*/ 28 w 65"/>
                  <a:gd name="T15" fmla="*/ 0 h 28"/>
                  <a:gd name="T16" fmla="*/ 34 w 65"/>
                  <a:gd name="T17" fmla="*/ 0 h 28"/>
                  <a:gd name="T18" fmla="*/ 40 w 65"/>
                  <a:gd name="T19" fmla="*/ 0 h 28"/>
                  <a:gd name="T20" fmla="*/ 46 w 65"/>
                  <a:gd name="T21" fmla="*/ 2 h 28"/>
                  <a:gd name="T22" fmla="*/ 53 w 65"/>
                  <a:gd name="T23" fmla="*/ 2 h 28"/>
                  <a:gd name="T24" fmla="*/ 58 w 65"/>
                  <a:gd name="T25" fmla="*/ 2 h 28"/>
                  <a:gd name="T26" fmla="*/ 65 w 65"/>
                  <a:gd name="T27" fmla="*/ 0 h 28"/>
                  <a:gd name="T28" fmla="*/ 61 w 65"/>
                  <a:gd name="T29" fmla="*/ 9 h 28"/>
                  <a:gd name="T30" fmla="*/ 57 w 65"/>
                  <a:gd name="T31" fmla="*/ 17 h 28"/>
                  <a:gd name="T32" fmla="*/ 52 w 65"/>
                  <a:gd name="T33" fmla="*/ 23 h 28"/>
                  <a:gd name="T34" fmla="*/ 43 w 65"/>
                  <a:gd name="T3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28">
                    <a:moveTo>
                      <a:pt x="43" y="28"/>
                    </a:moveTo>
                    <a:lnTo>
                      <a:pt x="0" y="28"/>
                    </a:lnTo>
                    <a:lnTo>
                      <a:pt x="1" y="20"/>
                    </a:lnTo>
                    <a:lnTo>
                      <a:pt x="5" y="14"/>
                    </a:lnTo>
                    <a:lnTo>
                      <a:pt x="11" y="10"/>
                    </a:lnTo>
                    <a:lnTo>
                      <a:pt x="16" y="5"/>
                    </a:lnTo>
                    <a:lnTo>
                      <a:pt x="22" y="2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0"/>
                    </a:lnTo>
                    <a:lnTo>
                      <a:pt x="46" y="2"/>
                    </a:lnTo>
                    <a:lnTo>
                      <a:pt x="53" y="2"/>
                    </a:lnTo>
                    <a:lnTo>
                      <a:pt x="58" y="2"/>
                    </a:lnTo>
                    <a:lnTo>
                      <a:pt x="65" y="0"/>
                    </a:lnTo>
                    <a:lnTo>
                      <a:pt x="61" y="9"/>
                    </a:lnTo>
                    <a:lnTo>
                      <a:pt x="57" y="17"/>
                    </a:lnTo>
                    <a:lnTo>
                      <a:pt x="52" y="23"/>
                    </a:lnTo>
                    <a:lnTo>
                      <a:pt x="43" y="2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8" name="Freeform 80"/>
              <p:cNvSpPr>
                <a:spLocks/>
              </p:cNvSpPr>
              <p:nvPr/>
            </p:nvSpPr>
            <p:spPr bwMode="auto">
              <a:xfrm>
                <a:off x="3439" y="3040"/>
                <a:ext cx="18" cy="17"/>
              </a:xfrm>
              <a:custGeom>
                <a:avLst/>
                <a:gdLst>
                  <a:gd name="T0" fmla="*/ 16 w 36"/>
                  <a:gd name="T1" fmla="*/ 34 h 34"/>
                  <a:gd name="T2" fmla="*/ 11 w 36"/>
                  <a:gd name="T3" fmla="*/ 33 h 34"/>
                  <a:gd name="T4" fmla="*/ 5 w 36"/>
                  <a:gd name="T5" fmla="*/ 32 h 34"/>
                  <a:gd name="T6" fmla="*/ 1 w 36"/>
                  <a:gd name="T7" fmla="*/ 30 h 34"/>
                  <a:gd name="T8" fmla="*/ 0 w 36"/>
                  <a:gd name="T9" fmla="*/ 24 h 34"/>
                  <a:gd name="T10" fmla="*/ 3 w 36"/>
                  <a:gd name="T11" fmla="*/ 15 h 34"/>
                  <a:gd name="T12" fmla="*/ 10 w 36"/>
                  <a:gd name="T13" fmla="*/ 9 h 34"/>
                  <a:gd name="T14" fmla="*/ 19 w 36"/>
                  <a:gd name="T15" fmla="*/ 4 h 34"/>
                  <a:gd name="T16" fmla="*/ 27 w 36"/>
                  <a:gd name="T17" fmla="*/ 0 h 34"/>
                  <a:gd name="T18" fmla="*/ 36 w 36"/>
                  <a:gd name="T19" fmla="*/ 7 h 34"/>
                  <a:gd name="T20" fmla="*/ 36 w 36"/>
                  <a:gd name="T21" fmla="*/ 18 h 34"/>
                  <a:gd name="T22" fmla="*/ 28 w 36"/>
                  <a:gd name="T23" fmla="*/ 28 h 34"/>
                  <a:gd name="T24" fmla="*/ 16 w 36"/>
                  <a:gd name="T2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4">
                    <a:moveTo>
                      <a:pt x="16" y="34"/>
                    </a:moveTo>
                    <a:lnTo>
                      <a:pt x="11" y="33"/>
                    </a:lnTo>
                    <a:lnTo>
                      <a:pt x="5" y="32"/>
                    </a:lnTo>
                    <a:lnTo>
                      <a:pt x="1" y="30"/>
                    </a:lnTo>
                    <a:lnTo>
                      <a:pt x="0" y="24"/>
                    </a:lnTo>
                    <a:lnTo>
                      <a:pt x="3" y="15"/>
                    </a:lnTo>
                    <a:lnTo>
                      <a:pt x="10" y="9"/>
                    </a:lnTo>
                    <a:lnTo>
                      <a:pt x="19" y="4"/>
                    </a:lnTo>
                    <a:lnTo>
                      <a:pt x="27" y="0"/>
                    </a:lnTo>
                    <a:lnTo>
                      <a:pt x="36" y="7"/>
                    </a:lnTo>
                    <a:lnTo>
                      <a:pt x="36" y="18"/>
                    </a:lnTo>
                    <a:lnTo>
                      <a:pt x="28" y="28"/>
                    </a:lnTo>
                    <a:lnTo>
                      <a:pt x="16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79" name="Freeform 81"/>
              <p:cNvSpPr>
                <a:spLocks/>
              </p:cNvSpPr>
              <p:nvPr/>
            </p:nvSpPr>
            <p:spPr bwMode="auto">
              <a:xfrm>
                <a:off x="3406" y="2981"/>
                <a:ext cx="33" cy="16"/>
              </a:xfrm>
              <a:custGeom>
                <a:avLst/>
                <a:gdLst>
                  <a:gd name="T0" fmla="*/ 34 w 65"/>
                  <a:gd name="T1" fmla="*/ 31 h 31"/>
                  <a:gd name="T2" fmla="*/ 0 w 65"/>
                  <a:gd name="T3" fmla="*/ 29 h 31"/>
                  <a:gd name="T4" fmla="*/ 5 w 65"/>
                  <a:gd name="T5" fmla="*/ 20 h 31"/>
                  <a:gd name="T6" fmla="*/ 11 w 65"/>
                  <a:gd name="T7" fmla="*/ 14 h 31"/>
                  <a:gd name="T8" fmla="*/ 19 w 65"/>
                  <a:gd name="T9" fmla="*/ 9 h 31"/>
                  <a:gd name="T10" fmla="*/ 27 w 65"/>
                  <a:gd name="T11" fmla="*/ 6 h 31"/>
                  <a:gd name="T12" fmla="*/ 37 w 65"/>
                  <a:gd name="T13" fmla="*/ 4 h 31"/>
                  <a:gd name="T14" fmla="*/ 46 w 65"/>
                  <a:gd name="T15" fmla="*/ 2 h 31"/>
                  <a:gd name="T16" fmla="*/ 56 w 65"/>
                  <a:gd name="T17" fmla="*/ 1 h 31"/>
                  <a:gd name="T18" fmla="*/ 65 w 65"/>
                  <a:gd name="T19" fmla="*/ 0 h 31"/>
                  <a:gd name="T20" fmla="*/ 60 w 65"/>
                  <a:gd name="T21" fmla="*/ 9 h 31"/>
                  <a:gd name="T22" fmla="*/ 53 w 65"/>
                  <a:gd name="T23" fmla="*/ 19 h 31"/>
                  <a:gd name="T24" fmla="*/ 45 w 65"/>
                  <a:gd name="T25" fmla="*/ 27 h 31"/>
                  <a:gd name="T26" fmla="*/ 34 w 65"/>
                  <a:gd name="T2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5" h="31">
                    <a:moveTo>
                      <a:pt x="34" y="31"/>
                    </a:moveTo>
                    <a:lnTo>
                      <a:pt x="0" y="29"/>
                    </a:lnTo>
                    <a:lnTo>
                      <a:pt x="5" y="20"/>
                    </a:lnTo>
                    <a:lnTo>
                      <a:pt x="11" y="14"/>
                    </a:lnTo>
                    <a:lnTo>
                      <a:pt x="19" y="9"/>
                    </a:lnTo>
                    <a:lnTo>
                      <a:pt x="27" y="6"/>
                    </a:lnTo>
                    <a:lnTo>
                      <a:pt x="37" y="4"/>
                    </a:lnTo>
                    <a:lnTo>
                      <a:pt x="46" y="2"/>
                    </a:lnTo>
                    <a:lnTo>
                      <a:pt x="56" y="1"/>
                    </a:lnTo>
                    <a:lnTo>
                      <a:pt x="65" y="0"/>
                    </a:lnTo>
                    <a:lnTo>
                      <a:pt x="60" y="9"/>
                    </a:lnTo>
                    <a:lnTo>
                      <a:pt x="53" y="19"/>
                    </a:lnTo>
                    <a:lnTo>
                      <a:pt x="45" y="27"/>
                    </a:lnTo>
                    <a:lnTo>
                      <a:pt x="34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0" name="Freeform 82"/>
              <p:cNvSpPr>
                <a:spLocks/>
              </p:cNvSpPr>
              <p:nvPr/>
            </p:nvSpPr>
            <p:spPr bwMode="auto">
              <a:xfrm>
                <a:off x="3394" y="2959"/>
                <a:ext cx="31" cy="17"/>
              </a:xfrm>
              <a:custGeom>
                <a:avLst/>
                <a:gdLst>
                  <a:gd name="T0" fmla="*/ 0 w 64"/>
                  <a:gd name="T1" fmla="*/ 34 h 36"/>
                  <a:gd name="T2" fmla="*/ 7 w 64"/>
                  <a:gd name="T3" fmla="*/ 26 h 36"/>
                  <a:gd name="T4" fmla="*/ 14 w 64"/>
                  <a:gd name="T5" fmla="*/ 19 h 36"/>
                  <a:gd name="T6" fmla="*/ 21 w 64"/>
                  <a:gd name="T7" fmla="*/ 12 h 36"/>
                  <a:gd name="T8" fmla="*/ 28 w 64"/>
                  <a:gd name="T9" fmla="*/ 7 h 36"/>
                  <a:gd name="T10" fmla="*/ 36 w 64"/>
                  <a:gd name="T11" fmla="*/ 3 h 36"/>
                  <a:gd name="T12" fmla="*/ 44 w 64"/>
                  <a:gd name="T13" fmla="*/ 1 h 36"/>
                  <a:gd name="T14" fmla="*/ 53 w 64"/>
                  <a:gd name="T15" fmla="*/ 0 h 36"/>
                  <a:gd name="T16" fmla="*/ 64 w 64"/>
                  <a:gd name="T17" fmla="*/ 3 h 36"/>
                  <a:gd name="T18" fmla="*/ 58 w 64"/>
                  <a:gd name="T19" fmla="*/ 9 h 36"/>
                  <a:gd name="T20" fmla="*/ 51 w 64"/>
                  <a:gd name="T21" fmla="*/ 18 h 36"/>
                  <a:gd name="T22" fmla="*/ 45 w 64"/>
                  <a:gd name="T23" fmla="*/ 23 h 36"/>
                  <a:gd name="T24" fmla="*/ 38 w 64"/>
                  <a:gd name="T25" fmla="*/ 29 h 36"/>
                  <a:gd name="T26" fmla="*/ 30 w 64"/>
                  <a:gd name="T27" fmla="*/ 32 h 36"/>
                  <a:gd name="T28" fmla="*/ 22 w 64"/>
                  <a:gd name="T29" fmla="*/ 36 h 36"/>
                  <a:gd name="T30" fmla="*/ 12 w 64"/>
                  <a:gd name="T31" fmla="*/ 36 h 36"/>
                  <a:gd name="T32" fmla="*/ 0 w 64"/>
                  <a:gd name="T33" fmla="*/ 3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" h="36">
                    <a:moveTo>
                      <a:pt x="0" y="34"/>
                    </a:moveTo>
                    <a:lnTo>
                      <a:pt x="7" y="26"/>
                    </a:lnTo>
                    <a:lnTo>
                      <a:pt x="14" y="19"/>
                    </a:lnTo>
                    <a:lnTo>
                      <a:pt x="21" y="12"/>
                    </a:lnTo>
                    <a:lnTo>
                      <a:pt x="28" y="7"/>
                    </a:lnTo>
                    <a:lnTo>
                      <a:pt x="36" y="3"/>
                    </a:lnTo>
                    <a:lnTo>
                      <a:pt x="44" y="1"/>
                    </a:lnTo>
                    <a:lnTo>
                      <a:pt x="53" y="0"/>
                    </a:lnTo>
                    <a:lnTo>
                      <a:pt x="64" y="3"/>
                    </a:lnTo>
                    <a:lnTo>
                      <a:pt x="58" y="9"/>
                    </a:lnTo>
                    <a:lnTo>
                      <a:pt x="51" y="18"/>
                    </a:lnTo>
                    <a:lnTo>
                      <a:pt x="45" y="23"/>
                    </a:lnTo>
                    <a:lnTo>
                      <a:pt x="38" y="29"/>
                    </a:lnTo>
                    <a:lnTo>
                      <a:pt x="30" y="32"/>
                    </a:lnTo>
                    <a:lnTo>
                      <a:pt x="22" y="36"/>
                    </a:lnTo>
                    <a:lnTo>
                      <a:pt x="12" y="36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1" name="Freeform 83"/>
              <p:cNvSpPr>
                <a:spLocks/>
              </p:cNvSpPr>
              <p:nvPr/>
            </p:nvSpPr>
            <p:spPr bwMode="auto">
              <a:xfrm>
                <a:off x="3394" y="3005"/>
                <a:ext cx="27" cy="12"/>
              </a:xfrm>
              <a:custGeom>
                <a:avLst/>
                <a:gdLst>
                  <a:gd name="T0" fmla="*/ 0 w 56"/>
                  <a:gd name="T1" fmla="*/ 26 h 26"/>
                  <a:gd name="T2" fmla="*/ 3 w 56"/>
                  <a:gd name="T3" fmla="*/ 16 h 26"/>
                  <a:gd name="T4" fmla="*/ 7 w 56"/>
                  <a:gd name="T5" fmla="*/ 10 h 26"/>
                  <a:gd name="T6" fmla="*/ 13 w 56"/>
                  <a:gd name="T7" fmla="*/ 5 h 26"/>
                  <a:gd name="T8" fmla="*/ 21 w 56"/>
                  <a:gd name="T9" fmla="*/ 2 h 26"/>
                  <a:gd name="T10" fmla="*/ 29 w 56"/>
                  <a:gd name="T11" fmla="*/ 0 h 26"/>
                  <a:gd name="T12" fmla="*/ 37 w 56"/>
                  <a:gd name="T13" fmla="*/ 0 h 26"/>
                  <a:gd name="T14" fmla="*/ 46 w 56"/>
                  <a:gd name="T15" fmla="*/ 0 h 26"/>
                  <a:gd name="T16" fmla="*/ 56 w 56"/>
                  <a:gd name="T17" fmla="*/ 0 h 26"/>
                  <a:gd name="T18" fmla="*/ 54 w 56"/>
                  <a:gd name="T19" fmla="*/ 12 h 26"/>
                  <a:gd name="T20" fmla="*/ 51 w 56"/>
                  <a:gd name="T21" fmla="*/ 19 h 26"/>
                  <a:gd name="T22" fmla="*/ 44 w 56"/>
                  <a:gd name="T23" fmla="*/ 22 h 26"/>
                  <a:gd name="T24" fmla="*/ 35 w 56"/>
                  <a:gd name="T25" fmla="*/ 23 h 26"/>
                  <a:gd name="T26" fmla="*/ 26 w 56"/>
                  <a:gd name="T27" fmla="*/ 23 h 26"/>
                  <a:gd name="T28" fmla="*/ 15 w 56"/>
                  <a:gd name="T29" fmla="*/ 23 h 26"/>
                  <a:gd name="T30" fmla="*/ 7 w 56"/>
                  <a:gd name="T31" fmla="*/ 23 h 26"/>
                  <a:gd name="T32" fmla="*/ 0 w 56"/>
                  <a:gd name="T3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26">
                    <a:moveTo>
                      <a:pt x="0" y="26"/>
                    </a:moveTo>
                    <a:lnTo>
                      <a:pt x="3" y="16"/>
                    </a:lnTo>
                    <a:lnTo>
                      <a:pt x="7" y="10"/>
                    </a:lnTo>
                    <a:lnTo>
                      <a:pt x="13" y="5"/>
                    </a:lnTo>
                    <a:lnTo>
                      <a:pt x="21" y="2"/>
                    </a:lnTo>
                    <a:lnTo>
                      <a:pt x="29" y="0"/>
                    </a:lnTo>
                    <a:lnTo>
                      <a:pt x="37" y="0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54" y="12"/>
                    </a:lnTo>
                    <a:lnTo>
                      <a:pt x="51" y="19"/>
                    </a:lnTo>
                    <a:lnTo>
                      <a:pt x="44" y="22"/>
                    </a:lnTo>
                    <a:lnTo>
                      <a:pt x="35" y="23"/>
                    </a:lnTo>
                    <a:lnTo>
                      <a:pt x="26" y="23"/>
                    </a:lnTo>
                    <a:lnTo>
                      <a:pt x="15" y="23"/>
                    </a:lnTo>
                    <a:lnTo>
                      <a:pt x="7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" name="Freeform 84"/>
              <p:cNvSpPr>
                <a:spLocks/>
              </p:cNvSpPr>
              <p:nvPr/>
            </p:nvSpPr>
            <p:spPr bwMode="auto">
              <a:xfrm>
                <a:off x="3397" y="3039"/>
                <a:ext cx="21" cy="19"/>
              </a:xfrm>
              <a:custGeom>
                <a:avLst/>
                <a:gdLst>
                  <a:gd name="T0" fmla="*/ 14 w 43"/>
                  <a:gd name="T1" fmla="*/ 38 h 39"/>
                  <a:gd name="T2" fmla="*/ 9 w 43"/>
                  <a:gd name="T3" fmla="*/ 39 h 39"/>
                  <a:gd name="T4" fmla="*/ 5 w 43"/>
                  <a:gd name="T5" fmla="*/ 37 h 39"/>
                  <a:gd name="T6" fmla="*/ 1 w 43"/>
                  <a:gd name="T7" fmla="*/ 34 h 39"/>
                  <a:gd name="T8" fmla="*/ 0 w 43"/>
                  <a:gd name="T9" fmla="*/ 29 h 39"/>
                  <a:gd name="T10" fmla="*/ 5 w 43"/>
                  <a:gd name="T11" fmla="*/ 18 h 39"/>
                  <a:gd name="T12" fmla="*/ 13 w 43"/>
                  <a:gd name="T13" fmla="*/ 11 h 39"/>
                  <a:gd name="T14" fmla="*/ 23 w 43"/>
                  <a:gd name="T15" fmla="*/ 6 h 39"/>
                  <a:gd name="T16" fmla="*/ 34 w 43"/>
                  <a:gd name="T17" fmla="*/ 0 h 39"/>
                  <a:gd name="T18" fmla="*/ 39 w 43"/>
                  <a:gd name="T19" fmla="*/ 5 h 39"/>
                  <a:gd name="T20" fmla="*/ 43 w 43"/>
                  <a:gd name="T21" fmla="*/ 11 h 39"/>
                  <a:gd name="T22" fmla="*/ 43 w 43"/>
                  <a:gd name="T23" fmla="*/ 18 h 39"/>
                  <a:gd name="T24" fmla="*/ 39 w 43"/>
                  <a:gd name="T25" fmla="*/ 24 h 39"/>
                  <a:gd name="T26" fmla="*/ 35 w 43"/>
                  <a:gd name="T27" fmla="*/ 30 h 39"/>
                  <a:gd name="T28" fmla="*/ 29 w 43"/>
                  <a:gd name="T29" fmla="*/ 35 h 39"/>
                  <a:gd name="T30" fmla="*/ 22 w 43"/>
                  <a:gd name="T31" fmla="*/ 38 h 39"/>
                  <a:gd name="T32" fmla="*/ 14 w 43"/>
                  <a:gd name="T33" fmla="*/ 38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39">
                    <a:moveTo>
                      <a:pt x="14" y="38"/>
                    </a:moveTo>
                    <a:lnTo>
                      <a:pt x="9" y="39"/>
                    </a:lnTo>
                    <a:lnTo>
                      <a:pt x="5" y="37"/>
                    </a:lnTo>
                    <a:lnTo>
                      <a:pt x="1" y="34"/>
                    </a:lnTo>
                    <a:lnTo>
                      <a:pt x="0" y="29"/>
                    </a:lnTo>
                    <a:lnTo>
                      <a:pt x="5" y="18"/>
                    </a:lnTo>
                    <a:lnTo>
                      <a:pt x="13" y="11"/>
                    </a:lnTo>
                    <a:lnTo>
                      <a:pt x="23" y="6"/>
                    </a:lnTo>
                    <a:lnTo>
                      <a:pt x="34" y="0"/>
                    </a:lnTo>
                    <a:lnTo>
                      <a:pt x="39" y="5"/>
                    </a:lnTo>
                    <a:lnTo>
                      <a:pt x="43" y="11"/>
                    </a:lnTo>
                    <a:lnTo>
                      <a:pt x="43" y="18"/>
                    </a:lnTo>
                    <a:lnTo>
                      <a:pt x="39" y="24"/>
                    </a:lnTo>
                    <a:lnTo>
                      <a:pt x="35" y="30"/>
                    </a:lnTo>
                    <a:lnTo>
                      <a:pt x="29" y="35"/>
                    </a:lnTo>
                    <a:lnTo>
                      <a:pt x="22" y="38"/>
                    </a:lnTo>
                    <a:lnTo>
                      <a:pt x="14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3" name="Freeform 85"/>
              <p:cNvSpPr>
                <a:spLocks/>
              </p:cNvSpPr>
              <p:nvPr/>
            </p:nvSpPr>
            <p:spPr bwMode="auto">
              <a:xfrm>
                <a:off x="3377" y="2983"/>
                <a:ext cx="28" cy="16"/>
              </a:xfrm>
              <a:custGeom>
                <a:avLst/>
                <a:gdLst>
                  <a:gd name="T0" fmla="*/ 33 w 56"/>
                  <a:gd name="T1" fmla="*/ 30 h 33"/>
                  <a:gd name="T2" fmla="*/ 25 w 56"/>
                  <a:gd name="T3" fmla="*/ 30 h 33"/>
                  <a:gd name="T4" fmla="*/ 17 w 56"/>
                  <a:gd name="T5" fmla="*/ 31 h 33"/>
                  <a:gd name="T6" fmla="*/ 9 w 56"/>
                  <a:gd name="T7" fmla="*/ 33 h 33"/>
                  <a:gd name="T8" fmla="*/ 0 w 56"/>
                  <a:gd name="T9" fmla="*/ 32 h 33"/>
                  <a:gd name="T10" fmla="*/ 3 w 56"/>
                  <a:gd name="T11" fmla="*/ 24 h 33"/>
                  <a:gd name="T12" fmla="*/ 8 w 56"/>
                  <a:gd name="T13" fmla="*/ 16 h 33"/>
                  <a:gd name="T14" fmla="*/ 14 w 56"/>
                  <a:gd name="T15" fmla="*/ 10 h 33"/>
                  <a:gd name="T16" fmla="*/ 21 w 56"/>
                  <a:gd name="T17" fmla="*/ 4 h 33"/>
                  <a:gd name="T18" fmla="*/ 29 w 56"/>
                  <a:gd name="T19" fmla="*/ 1 h 33"/>
                  <a:gd name="T20" fmla="*/ 37 w 56"/>
                  <a:gd name="T21" fmla="*/ 0 h 33"/>
                  <a:gd name="T22" fmla="*/ 46 w 56"/>
                  <a:gd name="T23" fmla="*/ 0 h 33"/>
                  <a:gd name="T24" fmla="*/ 56 w 56"/>
                  <a:gd name="T25" fmla="*/ 1 h 33"/>
                  <a:gd name="T26" fmla="*/ 52 w 56"/>
                  <a:gd name="T27" fmla="*/ 9 h 33"/>
                  <a:gd name="T28" fmla="*/ 47 w 56"/>
                  <a:gd name="T29" fmla="*/ 17 h 33"/>
                  <a:gd name="T30" fmla="*/ 40 w 56"/>
                  <a:gd name="T31" fmla="*/ 24 h 33"/>
                  <a:gd name="T32" fmla="*/ 33 w 56"/>
                  <a:gd name="T33" fmla="*/ 3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" h="33">
                    <a:moveTo>
                      <a:pt x="33" y="30"/>
                    </a:moveTo>
                    <a:lnTo>
                      <a:pt x="25" y="30"/>
                    </a:lnTo>
                    <a:lnTo>
                      <a:pt x="17" y="31"/>
                    </a:lnTo>
                    <a:lnTo>
                      <a:pt x="9" y="33"/>
                    </a:lnTo>
                    <a:lnTo>
                      <a:pt x="0" y="32"/>
                    </a:lnTo>
                    <a:lnTo>
                      <a:pt x="3" y="24"/>
                    </a:lnTo>
                    <a:lnTo>
                      <a:pt x="8" y="16"/>
                    </a:lnTo>
                    <a:lnTo>
                      <a:pt x="14" y="10"/>
                    </a:lnTo>
                    <a:lnTo>
                      <a:pt x="21" y="4"/>
                    </a:lnTo>
                    <a:lnTo>
                      <a:pt x="29" y="1"/>
                    </a:lnTo>
                    <a:lnTo>
                      <a:pt x="37" y="0"/>
                    </a:lnTo>
                    <a:lnTo>
                      <a:pt x="46" y="0"/>
                    </a:lnTo>
                    <a:lnTo>
                      <a:pt x="56" y="1"/>
                    </a:lnTo>
                    <a:lnTo>
                      <a:pt x="52" y="9"/>
                    </a:lnTo>
                    <a:lnTo>
                      <a:pt x="47" y="17"/>
                    </a:lnTo>
                    <a:lnTo>
                      <a:pt x="40" y="24"/>
                    </a:lnTo>
                    <a:lnTo>
                      <a:pt x="33" y="30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4" name="Freeform 86"/>
              <p:cNvSpPr>
                <a:spLocks/>
              </p:cNvSpPr>
              <p:nvPr/>
            </p:nvSpPr>
            <p:spPr bwMode="auto">
              <a:xfrm>
                <a:off x="3335" y="3360"/>
                <a:ext cx="60" cy="64"/>
              </a:xfrm>
              <a:custGeom>
                <a:avLst/>
                <a:gdLst>
                  <a:gd name="T0" fmla="*/ 68 w 120"/>
                  <a:gd name="T1" fmla="*/ 128 h 128"/>
                  <a:gd name="T2" fmla="*/ 61 w 120"/>
                  <a:gd name="T3" fmla="*/ 128 h 128"/>
                  <a:gd name="T4" fmla="*/ 68 w 120"/>
                  <a:gd name="T5" fmla="*/ 124 h 128"/>
                  <a:gd name="T6" fmla="*/ 68 w 120"/>
                  <a:gd name="T7" fmla="*/ 117 h 128"/>
                  <a:gd name="T8" fmla="*/ 64 w 120"/>
                  <a:gd name="T9" fmla="*/ 111 h 128"/>
                  <a:gd name="T10" fmla="*/ 60 w 120"/>
                  <a:gd name="T11" fmla="*/ 106 h 128"/>
                  <a:gd name="T12" fmla="*/ 46 w 120"/>
                  <a:gd name="T13" fmla="*/ 100 h 128"/>
                  <a:gd name="T14" fmla="*/ 36 w 120"/>
                  <a:gd name="T15" fmla="*/ 92 h 128"/>
                  <a:gd name="T16" fmla="*/ 25 w 120"/>
                  <a:gd name="T17" fmla="*/ 83 h 128"/>
                  <a:gd name="T18" fmla="*/ 17 w 120"/>
                  <a:gd name="T19" fmla="*/ 74 h 128"/>
                  <a:gd name="T20" fmla="*/ 11 w 120"/>
                  <a:gd name="T21" fmla="*/ 62 h 128"/>
                  <a:gd name="T22" fmla="*/ 6 w 120"/>
                  <a:gd name="T23" fmla="*/ 51 h 128"/>
                  <a:gd name="T24" fmla="*/ 2 w 120"/>
                  <a:gd name="T25" fmla="*/ 37 h 128"/>
                  <a:gd name="T26" fmla="*/ 0 w 120"/>
                  <a:gd name="T27" fmla="*/ 23 h 128"/>
                  <a:gd name="T28" fmla="*/ 0 w 120"/>
                  <a:gd name="T29" fmla="*/ 0 h 128"/>
                  <a:gd name="T30" fmla="*/ 34 w 120"/>
                  <a:gd name="T31" fmla="*/ 0 h 128"/>
                  <a:gd name="T32" fmla="*/ 37 w 120"/>
                  <a:gd name="T33" fmla="*/ 13 h 128"/>
                  <a:gd name="T34" fmla="*/ 38 w 120"/>
                  <a:gd name="T35" fmla="*/ 25 h 128"/>
                  <a:gd name="T36" fmla="*/ 40 w 120"/>
                  <a:gd name="T37" fmla="*/ 38 h 128"/>
                  <a:gd name="T38" fmla="*/ 42 w 120"/>
                  <a:gd name="T39" fmla="*/ 51 h 128"/>
                  <a:gd name="T40" fmla="*/ 47 w 120"/>
                  <a:gd name="T41" fmla="*/ 63 h 128"/>
                  <a:gd name="T42" fmla="*/ 53 w 120"/>
                  <a:gd name="T43" fmla="*/ 73 h 128"/>
                  <a:gd name="T44" fmla="*/ 62 w 120"/>
                  <a:gd name="T45" fmla="*/ 82 h 128"/>
                  <a:gd name="T46" fmla="*/ 75 w 120"/>
                  <a:gd name="T47" fmla="*/ 87 h 128"/>
                  <a:gd name="T48" fmla="*/ 79 w 120"/>
                  <a:gd name="T49" fmla="*/ 86 h 128"/>
                  <a:gd name="T50" fmla="*/ 84 w 120"/>
                  <a:gd name="T51" fmla="*/ 86 h 128"/>
                  <a:gd name="T52" fmla="*/ 87 w 120"/>
                  <a:gd name="T53" fmla="*/ 85 h 128"/>
                  <a:gd name="T54" fmla="*/ 91 w 120"/>
                  <a:gd name="T55" fmla="*/ 82 h 128"/>
                  <a:gd name="T56" fmla="*/ 88 w 120"/>
                  <a:gd name="T57" fmla="*/ 74 h 128"/>
                  <a:gd name="T58" fmla="*/ 83 w 120"/>
                  <a:gd name="T59" fmla="*/ 68 h 128"/>
                  <a:gd name="T60" fmla="*/ 76 w 120"/>
                  <a:gd name="T61" fmla="*/ 64 h 128"/>
                  <a:gd name="T62" fmla="*/ 71 w 120"/>
                  <a:gd name="T63" fmla="*/ 59 h 128"/>
                  <a:gd name="T64" fmla="*/ 76 w 120"/>
                  <a:gd name="T65" fmla="*/ 53 h 128"/>
                  <a:gd name="T66" fmla="*/ 80 w 120"/>
                  <a:gd name="T67" fmla="*/ 47 h 128"/>
                  <a:gd name="T68" fmla="*/ 86 w 120"/>
                  <a:gd name="T69" fmla="*/ 41 h 128"/>
                  <a:gd name="T70" fmla="*/ 92 w 120"/>
                  <a:gd name="T71" fmla="*/ 35 h 128"/>
                  <a:gd name="T72" fmla="*/ 97 w 120"/>
                  <a:gd name="T73" fmla="*/ 28 h 128"/>
                  <a:gd name="T74" fmla="*/ 100 w 120"/>
                  <a:gd name="T75" fmla="*/ 21 h 128"/>
                  <a:gd name="T76" fmla="*/ 102 w 120"/>
                  <a:gd name="T77" fmla="*/ 13 h 128"/>
                  <a:gd name="T78" fmla="*/ 102 w 120"/>
                  <a:gd name="T79" fmla="*/ 5 h 128"/>
                  <a:gd name="T80" fmla="*/ 108 w 120"/>
                  <a:gd name="T81" fmla="*/ 5 h 128"/>
                  <a:gd name="T82" fmla="*/ 107 w 120"/>
                  <a:gd name="T83" fmla="*/ 8 h 128"/>
                  <a:gd name="T84" fmla="*/ 106 w 120"/>
                  <a:gd name="T85" fmla="*/ 11 h 128"/>
                  <a:gd name="T86" fmla="*/ 105 w 120"/>
                  <a:gd name="T87" fmla="*/ 15 h 128"/>
                  <a:gd name="T88" fmla="*/ 102 w 120"/>
                  <a:gd name="T89" fmla="*/ 18 h 128"/>
                  <a:gd name="T90" fmla="*/ 107 w 120"/>
                  <a:gd name="T91" fmla="*/ 22 h 128"/>
                  <a:gd name="T92" fmla="*/ 114 w 120"/>
                  <a:gd name="T93" fmla="*/ 24 h 128"/>
                  <a:gd name="T94" fmla="*/ 118 w 120"/>
                  <a:gd name="T95" fmla="*/ 28 h 128"/>
                  <a:gd name="T96" fmla="*/ 120 w 120"/>
                  <a:gd name="T97" fmla="*/ 35 h 128"/>
                  <a:gd name="T98" fmla="*/ 118 w 120"/>
                  <a:gd name="T99" fmla="*/ 47 h 128"/>
                  <a:gd name="T100" fmla="*/ 115 w 120"/>
                  <a:gd name="T101" fmla="*/ 62 h 128"/>
                  <a:gd name="T102" fmla="*/ 112 w 120"/>
                  <a:gd name="T103" fmla="*/ 76 h 128"/>
                  <a:gd name="T104" fmla="*/ 107 w 120"/>
                  <a:gd name="T105" fmla="*/ 90 h 128"/>
                  <a:gd name="T106" fmla="*/ 100 w 120"/>
                  <a:gd name="T107" fmla="*/ 102 h 128"/>
                  <a:gd name="T108" fmla="*/ 92 w 120"/>
                  <a:gd name="T109" fmla="*/ 114 h 128"/>
                  <a:gd name="T110" fmla="*/ 80 w 120"/>
                  <a:gd name="T111" fmla="*/ 122 h 128"/>
                  <a:gd name="T112" fmla="*/ 68 w 120"/>
                  <a:gd name="T11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" h="128">
                    <a:moveTo>
                      <a:pt x="68" y="128"/>
                    </a:moveTo>
                    <a:lnTo>
                      <a:pt x="61" y="128"/>
                    </a:lnTo>
                    <a:lnTo>
                      <a:pt x="68" y="124"/>
                    </a:lnTo>
                    <a:lnTo>
                      <a:pt x="68" y="117"/>
                    </a:lnTo>
                    <a:lnTo>
                      <a:pt x="64" y="111"/>
                    </a:lnTo>
                    <a:lnTo>
                      <a:pt x="60" y="106"/>
                    </a:lnTo>
                    <a:lnTo>
                      <a:pt x="46" y="100"/>
                    </a:lnTo>
                    <a:lnTo>
                      <a:pt x="36" y="92"/>
                    </a:lnTo>
                    <a:lnTo>
                      <a:pt x="25" y="83"/>
                    </a:lnTo>
                    <a:lnTo>
                      <a:pt x="17" y="74"/>
                    </a:lnTo>
                    <a:lnTo>
                      <a:pt x="11" y="62"/>
                    </a:lnTo>
                    <a:lnTo>
                      <a:pt x="6" y="51"/>
                    </a:lnTo>
                    <a:lnTo>
                      <a:pt x="2" y="37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34" y="0"/>
                    </a:lnTo>
                    <a:lnTo>
                      <a:pt x="37" y="13"/>
                    </a:lnTo>
                    <a:lnTo>
                      <a:pt x="38" y="25"/>
                    </a:lnTo>
                    <a:lnTo>
                      <a:pt x="40" y="38"/>
                    </a:lnTo>
                    <a:lnTo>
                      <a:pt x="42" y="51"/>
                    </a:lnTo>
                    <a:lnTo>
                      <a:pt x="47" y="63"/>
                    </a:lnTo>
                    <a:lnTo>
                      <a:pt x="53" y="73"/>
                    </a:lnTo>
                    <a:lnTo>
                      <a:pt x="62" y="82"/>
                    </a:lnTo>
                    <a:lnTo>
                      <a:pt x="75" y="87"/>
                    </a:lnTo>
                    <a:lnTo>
                      <a:pt x="79" y="86"/>
                    </a:lnTo>
                    <a:lnTo>
                      <a:pt x="84" y="86"/>
                    </a:lnTo>
                    <a:lnTo>
                      <a:pt x="87" y="85"/>
                    </a:lnTo>
                    <a:lnTo>
                      <a:pt x="91" y="82"/>
                    </a:lnTo>
                    <a:lnTo>
                      <a:pt x="88" y="74"/>
                    </a:lnTo>
                    <a:lnTo>
                      <a:pt x="83" y="68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76" y="53"/>
                    </a:lnTo>
                    <a:lnTo>
                      <a:pt x="80" y="47"/>
                    </a:lnTo>
                    <a:lnTo>
                      <a:pt x="86" y="41"/>
                    </a:lnTo>
                    <a:lnTo>
                      <a:pt x="92" y="35"/>
                    </a:lnTo>
                    <a:lnTo>
                      <a:pt x="97" y="28"/>
                    </a:lnTo>
                    <a:lnTo>
                      <a:pt x="100" y="21"/>
                    </a:lnTo>
                    <a:lnTo>
                      <a:pt x="102" y="13"/>
                    </a:lnTo>
                    <a:lnTo>
                      <a:pt x="102" y="5"/>
                    </a:lnTo>
                    <a:lnTo>
                      <a:pt x="108" y="5"/>
                    </a:lnTo>
                    <a:lnTo>
                      <a:pt x="107" y="8"/>
                    </a:lnTo>
                    <a:lnTo>
                      <a:pt x="106" y="11"/>
                    </a:lnTo>
                    <a:lnTo>
                      <a:pt x="105" y="15"/>
                    </a:lnTo>
                    <a:lnTo>
                      <a:pt x="102" y="18"/>
                    </a:lnTo>
                    <a:lnTo>
                      <a:pt x="107" y="22"/>
                    </a:lnTo>
                    <a:lnTo>
                      <a:pt x="114" y="24"/>
                    </a:lnTo>
                    <a:lnTo>
                      <a:pt x="118" y="28"/>
                    </a:lnTo>
                    <a:lnTo>
                      <a:pt x="120" y="35"/>
                    </a:lnTo>
                    <a:lnTo>
                      <a:pt x="118" y="47"/>
                    </a:lnTo>
                    <a:lnTo>
                      <a:pt x="115" y="62"/>
                    </a:lnTo>
                    <a:lnTo>
                      <a:pt x="112" y="76"/>
                    </a:lnTo>
                    <a:lnTo>
                      <a:pt x="107" y="90"/>
                    </a:lnTo>
                    <a:lnTo>
                      <a:pt x="100" y="102"/>
                    </a:lnTo>
                    <a:lnTo>
                      <a:pt x="92" y="114"/>
                    </a:lnTo>
                    <a:lnTo>
                      <a:pt x="80" y="122"/>
                    </a:lnTo>
                    <a:lnTo>
                      <a:pt x="68" y="128"/>
                    </a:lnTo>
                    <a:close/>
                  </a:path>
                </a:pathLst>
              </a:custGeom>
              <a:solidFill>
                <a:srgbClr val="0700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5" name="Freeform 87"/>
              <p:cNvSpPr>
                <a:spLocks/>
              </p:cNvSpPr>
              <p:nvPr/>
            </p:nvSpPr>
            <p:spPr bwMode="auto">
              <a:xfrm>
                <a:off x="3365" y="2963"/>
                <a:ext cx="28" cy="15"/>
              </a:xfrm>
              <a:custGeom>
                <a:avLst/>
                <a:gdLst>
                  <a:gd name="T0" fmla="*/ 0 w 55"/>
                  <a:gd name="T1" fmla="*/ 30 h 31"/>
                  <a:gd name="T2" fmla="*/ 4 w 55"/>
                  <a:gd name="T3" fmla="*/ 23 h 31"/>
                  <a:gd name="T4" fmla="*/ 10 w 55"/>
                  <a:gd name="T5" fmla="*/ 16 h 31"/>
                  <a:gd name="T6" fmla="*/ 17 w 55"/>
                  <a:gd name="T7" fmla="*/ 12 h 31"/>
                  <a:gd name="T8" fmla="*/ 24 w 55"/>
                  <a:gd name="T9" fmla="*/ 8 h 31"/>
                  <a:gd name="T10" fmla="*/ 32 w 55"/>
                  <a:gd name="T11" fmla="*/ 6 h 31"/>
                  <a:gd name="T12" fmla="*/ 40 w 55"/>
                  <a:gd name="T13" fmla="*/ 4 h 31"/>
                  <a:gd name="T14" fmla="*/ 48 w 55"/>
                  <a:gd name="T15" fmla="*/ 1 h 31"/>
                  <a:gd name="T16" fmla="*/ 55 w 55"/>
                  <a:gd name="T17" fmla="*/ 0 h 31"/>
                  <a:gd name="T18" fmla="*/ 49 w 55"/>
                  <a:gd name="T19" fmla="*/ 6 h 31"/>
                  <a:gd name="T20" fmla="*/ 44 w 55"/>
                  <a:gd name="T21" fmla="*/ 12 h 31"/>
                  <a:gd name="T22" fmla="*/ 38 w 55"/>
                  <a:gd name="T23" fmla="*/ 18 h 31"/>
                  <a:gd name="T24" fmla="*/ 32 w 55"/>
                  <a:gd name="T25" fmla="*/ 22 h 31"/>
                  <a:gd name="T26" fmla="*/ 25 w 55"/>
                  <a:gd name="T27" fmla="*/ 27 h 31"/>
                  <a:gd name="T28" fmla="*/ 18 w 55"/>
                  <a:gd name="T29" fmla="*/ 29 h 31"/>
                  <a:gd name="T30" fmla="*/ 10 w 55"/>
                  <a:gd name="T31" fmla="*/ 31 h 31"/>
                  <a:gd name="T32" fmla="*/ 0 w 55"/>
                  <a:gd name="T33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5" h="31">
                    <a:moveTo>
                      <a:pt x="0" y="30"/>
                    </a:moveTo>
                    <a:lnTo>
                      <a:pt x="4" y="23"/>
                    </a:lnTo>
                    <a:lnTo>
                      <a:pt x="10" y="16"/>
                    </a:lnTo>
                    <a:lnTo>
                      <a:pt x="17" y="12"/>
                    </a:lnTo>
                    <a:lnTo>
                      <a:pt x="24" y="8"/>
                    </a:lnTo>
                    <a:lnTo>
                      <a:pt x="32" y="6"/>
                    </a:lnTo>
                    <a:lnTo>
                      <a:pt x="40" y="4"/>
                    </a:lnTo>
                    <a:lnTo>
                      <a:pt x="48" y="1"/>
                    </a:lnTo>
                    <a:lnTo>
                      <a:pt x="55" y="0"/>
                    </a:lnTo>
                    <a:lnTo>
                      <a:pt x="49" y="6"/>
                    </a:lnTo>
                    <a:lnTo>
                      <a:pt x="44" y="12"/>
                    </a:lnTo>
                    <a:lnTo>
                      <a:pt x="38" y="18"/>
                    </a:lnTo>
                    <a:lnTo>
                      <a:pt x="32" y="22"/>
                    </a:lnTo>
                    <a:lnTo>
                      <a:pt x="25" y="27"/>
                    </a:lnTo>
                    <a:lnTo>
                      <a:pt x="18" y="29"/>
                    </a:lnTo>
                    <a:lnTo>
                      <a:pt x="10" y="31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6" name="Freeform 88"/>
              <p:cNvSpPr>
                <a:spLocks/>
              </p:cNvSpPr>
              <p:nvPr/>
            </p:nvSpPr>
            <p:spPr bwMode="auto">
              <a:xfrm>
                <a:off x="3363" y="3006"/>
                <a:ext cx="26" cy="14"/>
              </a:xfrm>
              <a:custGeom>
                <a:avLst/>
                <a:gdLst>
                  <a:gd name="T0" fmla="*/ 37 w 52"/>
                  <a:gd name="T1" fmla="*/ 23 h 27"/>
                  <a:gd name="T2" fmla="*/ 32 w 52"/>
                  <a:gd name="T3" fmla="*/ 23 h 27"/>
                  <a:gd name="T4" fmla="*/ 28 w 52"/>
                  <a:gd name="T5" fmla="*/ 23 h 27"/>
                  <a:gd name="T6" fmla="*/ 23 w 52"/>
                  <a:gd name="T7" fmla="*/ 24 h 27"/>
                  <a:gd name="T8" fmla="*/ 19 w 52"/>
                  <a:gd name="T9" fmla="*/ 25 h 27"/>
                  <a:gd name="T10" fmla="*/ 14 w 52"/>
                  <a:gd name="T11" fmla="*/ 26 h 27"/>
                  <a:gd name="T12" fmla="*/ 9 w 52"/>
                  <a:gd name="T13" fmla="*/ 27 h 27"/>
                  <a:gd name="T14" fmla="*/ 5 w 52"/>
                  <a:gd name="T15" fmla="*/ 27 h 27"/>
                  <a:gd name="T16" fmla="*/ 0 w 52"/>
                  <a:gd name="T17" fmla="*/ 25 h 27"/>
                  <a:gd name="T18" fmla="*/ 16 w 52"/>
                  <a:gd name="T19" fmla="*/ 2 h 27"/>
                  <a:gd name="T20" fmla="*/ 52 w 52"/>
                  <a:gd name="T21" fmla="*/ 0 h 27"/>
                  <a:gd name="T22" fmla="*/ 49 w 52"/>
                  <a:gd name="T23" fmla="*/ 5 h 27"/>
                  <a:gd name="T24" fmla="*/ 46 w 52"/>
                  <a:gd name="T25" fmla="*/ 11 h 27"/>
                  <a:gd name="T26" fmla="*/ 43 w 52"/>
                  <a:gd name="T27" fmla="*/ 17 h 27"/>
                  <a:gd name="T28" fmla="*/ 37 w 52"/>
                  <a:gd name="T29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2" h="27">
                    <a:moveTo>
                      <a:pt x="37" y="23"/>
                    </a:moveTo>
                    <a:lnTo>
                      <a:pt x="32" y="23"/>
                    </a:lnTo>
                    <a:lnTo>
                      <a:pt x="28" y="23"/>
                    </a:lnTo>
                    <a:lnTo>
                      <a:pt x="23" y="24"/>
                    </a:lnTo>
                    <a:lnTo>
                      <a:pt x="19" y="25"/>
                    </a:lnTo>
                    <a:lnTo>
                      <a:pt x="14" y="26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0" y="25"/>
                    </a:lnTo>
                    <a:lnTo>
                      <a:pt x="16" y="2"/>
                    </a:lnTo>
                    <a:lnTo>
                      <a:pt x="52" y="0"/>
                    </a:lnTo>
                    <a:lnTo>
                      <a:pt x="49" y="5"/>
                    </a:lnTo>
                    <a:lnTo>
                      <a:pt x="46" y="11"/>
                    </a:lnTo>
                    <a:lnTo>
                      <a:pt x="43" y="17"/>
                    </a:lnTo>
                    <a:lnTo>
                      <a:pt x="37" y="23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7" name="Freeform 89"/>
              <p:cNvSpPr>
                <a:spLocks/>
              </p:cNvSpPr>
              <p:nvPr/>
            </p:nvSpPr>
            <p:spPr bwMode="auto">
              <a:xfrm>
                <a:off x="3377" y="3047"/>
                <a:ext cx="9" cy="12"/>
              </a:xfrm>
              <a:custGeom>
                <a:avLst/>
                <a:gdLst>
                  <a:gd name="T0" fmla="*/ 2 w 18"/>
                  <a:gd name="T1" fmla="*/ 23 h 24"/>
                  <a:gd name="T2" fmla="*/ 0 w 18"/>
                  <a:gd name="T3" fmla="*/ 19 h 24"/>
                  <a:gd name="T4" fmla="*/ 0 w 18"/>
                  <a:gd name="T5" fmla="*/ 15 h 24"/>
                  <a:gd name="T6" fmla="*/ 0 w 18"/>
                  <a:gd name="T7" fmla="*/ 10 h 24"/>
                  <a:gd name="T8" fmla="*/ 0 w 18"/>
                  <a:gd name="T9" fmla="*/ 4 h 24"/>
                  <a:gd name="T10" fmla="*/ 3 w 18"/>
                  <a:gd name="T11" fmla="*/ 1 h 24"/>
                  <a:gd name="T12" fmla="*/ 9 w 18"/>
                  <a:gd name="T13" fmla="*/ 0 h 24"/>
                  <a:gd name="T14" fmla="*/ 15 w 18"/>
                  <a:gd name="T15" fmla="*/ 1 h 24"/>
                  <a:gd name="T16" fmla="*/ 18 w 18"/>
                  <a:gd name="T17" fmla="*/ 4 h 24"/>
                  <a:gd name="T18" fmla="*/ 17 w 18"/>
                  <a:gd name="T19" fmla="*/ 12 h 24"/>
                  <a:gd name="T20" fmla="*/ 14 w 18"/>
                  <a:gd name="T21" fmla="*/ 19 h 24"/>
                  <a:gd name="T22" fmla="*/ 9 w 18"/>
                  <a:gd name="T23" fmla="*/ 24 h 24"/>
                  <a:gd name="T24" fmla="*/ 2 w 18"/>
                  <a:gd name="T25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4">
                    <a:moveTo>
                      <a:pt x="2" y="23"/>
                    </a:moveTo>
                    <a:lnTo>
                      <a:pt x="0" y="19"/>
                    </a:lnTo>
                    <a:lnTo>
                      <a:pt x="0" y="15"/>
                    </a:lnTo>
                    <a:lnTo>
                      <a:pt x="0" y="10"/>
                    </a:lnTo>
                    <a:lnTo>
                      <a:pt x="0" y="4"/>
                    </a:lnTo>
                    <a:lnTo>
                      <a:pt x="3" y="1"/>
                    </a:lnTo>
                    <a:lnTo>
                      <a:pt x="9" y="0"/>
                    </a:lnTo>
                    <a:lnTo>
                      <a:pt x="15" y="1"/>
                    </a:lnTo>
                    <a:lnTo>
                      <a:pt x="18" y="4"/>
                    </a:lnTo>
                    <a:lnTo>
                      <a:pt x="17" y="12"/>
                    </a:lnTo>
                    <a:lnTo>
                      <a:pt x="14" y="19"/>
                    </a:lnTo>
                    <a:lnTo>
                      <a:pt x="9" y="24"/>
                    </a:ln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8" name="Freeform 90"/>
              <p:cNvSpPr>
                <a:spLocks/>
              </p:cNvSpPr>
              <p:nvPr/>
            </p:nvSpPr>
            <p:spPr bwMode="auto">
              <a:xfrm>
                <a:off x="3346" y="2985"/>
                <a:ext cx="30" cy="16"/>
              </a:xfrm>
              <a:custGeom>
                <a:avLst/>
                <a:gdLst>
                  <a:gd name="T0" fmla="*/ 0 w 59"/>
                  <a:gd name="T1" fmla="*/ 31 h 32"/>
                  <a:gd name="T2" fmla="*/ 4 w 59"/>
                  <a:gd name="T3" fmla="*/ 23 h 32"/>
                  <a:gd name="T4" fmla="*/ 10 w 59"/>
                  <a:gd name="T5" fmla="*/ 15 h 32"/>
                  <a:gd name="T6" fmla="*/ 16 w 59"/>
                  <a:gd name="T7" fmla="*/ 11 h 32"/>
                  <a:gd name="T8" fmla="*/ 24 w 59"/>
                  <a:gd name="T9" fmla="*/ 6 h 32"/>
                  <a:gd name="T10" fmla="*/ 32 w 59"/>
                  <a:gd name="T11" fmla="*/ 4 h 32"/>
                  <a:gd name="T12" fmla="*/ 40 w 59"/>
                  <a:gd name="T13" fmla="*/ 1 h 32"/>
                  <a:gd name="T14" fmla="*/ 49 w 59"/>
                  <a:gd name="T15" fmla="*/ 0 h 32"/>
                  <a:gd name="T16" fmla="*/ 59 w 59"/>
                  <a:gd name="T17" fmla="*/ 0 h 32"/>
                  <a:gd name="T18" fmla="*/ 53 w 59"/>
                  <a:gd name="T19" fmla="*/ 7 h 32"/>
                  <a:gd name="T20" fmla="*/ 48 w 59"/>
                  <a:gd name="T21" fmla="*/ 14 h 32"/>
                  <a:gd name="T22" fmla="*/ 42 w 59"/>
                  <a:gd name="T23" fmla="*/ 20 h 32"/>
                  <a:gd name="T24" fmla="*/ 36 w 59"/>
                  <a:gd name="T25" fmla="*/ 26 h 32"/>
                  <a:gd name="T26" fmla="*/ 29 w 59"/>
                  <a:gd name="T27" fmla="*/ 29 h 32"/>
                  <a:gd name="T28" fmla="*/ 21 w 59"/>
                  <a:gd name="T29" fmla="*/ 31 h 32"/>
                  <a:gd name="T30" fmla="*/ 10 w 59"/>
                  <a:gd name="T31" fmla="*/ 32 h 32"/>
                  <a:gd name="T32" fmla="*/ 0 w 59"/>
                  <a:gd name="T33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32">
                    <a:moveTo>
                      <a:pt x="0" y="31"/>
                    </a:moveTo>
                    <a:lnTo>
                      <a:pt x="4" y="23"/>
                    </a:lnTo>
                    <a:lnTo>
                      <a:pt x="10" y="15"/>
                    </a:lnTo>
                    <a:lnTo>
                      <a:pt x="16" y="11"/>
                    </a:lnTo>
                    <a:lnTo>
                      <a:pt x="24" y="6"/>
                    </a:lnTo>
                    <a:lnTo>
                      <a:pt x="32" y="4"/>
                    </a:lnTo>
                    <a:lnTo>
                      <a:pt x="40" y="1"/>
                    </a:lnTo>
                    <a:lnTo>
                      <a:pt x="49" y="0"/>
                    </a:lnTo>
                    <a:lnTo>
                      <a:pt x="59" y="0"/>
                    </a:lnTo>
                    <a:lnTo>
                      <a:pt x="53" y="7"/>
                    </a:lnTo>
                    <a:lnTo>
                      <a:pt x="48" y="14"/>
                    </a:lnTo>
                    <a:lnTo>
                      <a:pt x="42" y="20"/>
                    </a:lnTo>
                    <a:lnTo>
                      <a:pt x="36" y="26"/>
                    </a:lnTo>
                    <a:lnTo>
                      <a:pt x="29" y="29"/>
                    </a:lnTo>
                    <a:lnTo>
                      <a:pt x="21" y="31"/>
                    </a:lnTo>
                    <a:lnTo>
                      <a:pt x="10" y="32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9" name="Freeform 91"/>
              <p:cNvSpPr>
                <a:spLocks/>
              </p:cNvSpPr>
              <p:nvPr/>
            </p:nvSpPr>
            <p:spPr bwMode="auto">
              <a:xfrm>
                <a:off x="3363" y="3361"/>
                <a:ext cx="13" cy="17"/>
              </a:xfrm>
              <a:custGeom>
                <a:avLst/>
                <a:gdLst>
                  <a:gd name="T0" fmla="*/ 5 w 26"/>
                  <a:gd name="T1" fmla="*/ 35 h 35"/>
                  <a:gd name="T2" fmla="*/ 0 w 26"/>
                  <a:gd name="T3" fmla="*/ 1 h 35"/>
                  <a:gd name="T4" fmla="*/ 7 w 26"/>
                  <a:gd name="T5" fmla="*/ 0 h 35"/>
                  <a:gd name="T6" fmla="*/ 16 w 26"/>
                  <a:gd name="T7" fmla="*/ 0 h 35"/>
                  <a:gd name="T8" fmla="*/ 24 w 26"/>
                  <a:gd name="T9" fmla="*/ 2 h 35"/>
                  <a:gd name="T10" fmla="*/ 26 w 26"/>
                  <a:gd name="T11" fmla="*/ 10 h 35"/>
                  <a:gd name="T12" fmla="*/ 22 w 26"/>
                  <a:gd name="T13" fmla="*/ 17 h 35"/>
                  <a:gd name="T14" fmla="*/ 18 w 26"/>
                  <a:gd name="T15" fmla="*/ 24 h 35"/>
                  <a:gd name="T16" fmla="*/ 12 w 26"/>
                  <a:gd name="T17" fmla="*/ 30 h 35"/>
                  <a:gd name="T18" fmla="*/ 5 w 26"/>
                  <a:gd name="T1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5">
                    <a:moveTo>
                      <a:pt x="5" y="35"/>
                    </a:moveTo>
                    <a:lnTo>
                      <a:pt x="0" y="1"/>
                    </a:lnTo>
                    <a:lnTo>
                      <a:pt x="7" y="0"/>
                    </a:lnTo>
                    <a:lnTo>
                      <a:pt x="16" y="0"/>
                    </a:lnTo>
                    <a:lnTo>
                      <a:pt x="24" y="2"/>
                    </a:lnTo>
                    <a:lnTo>
                      <a:pt x="26" y="10"/>
                    </a:lnTo>
                    <a:lnTo>
                      <a:pt x="22" y="17"/>
                    </a:lnTo>
                    <a:lnTo>
                      <a:pt x="18" y="24"/>
                    </a:lnTo>
                    <a:lnTo>
                      <a:pt x="12" y="30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0" name="Freeform 92"/>
              <p:cNvSpPr>
                <a:spLocks/>
              </p:cNvSpPr>
              <p:nvPr/>
            </p:nvSpPr>
            <p:spPr bwMode="auto">
              <a:xfrm>
                <a:off x="3332" y="2970"/>
                <a:ext cx="29" cy="11"/>
              </a:xfrm>
              <a:custGeom>
                <a:avLst/>
                <a:gdLst>
                  <a:gd name="T0" fmla="*/ 0 w 58"/>
                  <a:gd name="T1" fmla="*/ 22 h 22"/>
                  <a:gd name="T2" fmla="*/ 6 w 58"/>
                  <a:gd name="T3" fmla="*/ 11 h 22"/>
                  <a:gd name="T4" fmla="*/ 13 w 58"/>
                  <a:gd name="T5" fmla="*/ 5 h 22"/>
                  <a:gd name="T6" fmla="*/ 20 w 58"/>
                  <a:gd name="T7" fmla="*/ 3 h 22"/>
                  <a:gd name="T8" fmla="*/ 27 w 58"/>
                  <a:gd name="T9" fmla="*/ 3 h 22"/>
                  <a:gd name="T10" fmla="*/ 33 w 58"/>
                  <a:gd name="T11" fmla="*/ 4 h 22"/>
                  <a:gd name="T12" fmla="*/ 42 w 58"/>
                  <a:gd name="T13" fmla="*/ 5 h 22"/>
                  <a:gd name="T14" fmla="*/ 50 w 58"/>
                  <a:gd name="T15" fmla="*/ 4 h 22"/>
                  <a:gd name="T16" fmla="*/ 58 w 58"/>
                  <a:gd name="T17" fmla="*/ 0 h 22"/>
                  <a:gd name="T18" fmla="*/ 53 w 58"/>
                  <a:gd name="T19" fmla="*/ 8 h 22"/>
                  <a:gd name="T20" fmla="*/ 47 w 58"/>
                  <a:gd name="T21" fmla="*/ 13 h 22"/>
                  <a:gd name="T22" fmla="*/ 40 w 58"/>
                  <a:gd name="T23" fmla="*/ 16 h 22"/>
                  <a:gd name="T24" fmla="*/ 32 w 58"/>
                  <a:gd name="T25" fmla="*/ 19 h 22"/>
                  <a:gd name="T26" fmla="*/ 24 w 58"/>
                  <a:gd name="T27" fmla="*/ 20 h 22"/>
                  <a:gd name="T28" fmla="*/ 16 w 58"/>
                  <a:gd name="T29" fmla="*/ 21 h 22"/>
                  <a:gd name="T30" fmla="*/ 8 w 58"/>
                  <a:gd name="T31" fmla="*/ 21 h 22"/>
                  <a:gd name="T32" fmla="*/ 0 w 58"/>
                  <a:gd name="T33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8" h="22">
                    <a:moveTo>
                      <a:pt x="0" y="22"/>
                    </a:moveTo>
                    <a:lnTo>
                      <a:pt x="6" y="11"/>
                    </a:lnTo>
                    <a:lnTo>
                      <a:pt x="13" y="5"/>
                    </a:lnTo>
                    <a:lnTo>
                      <a:pt x="20" y="3"/>
                    </a:lnTo>
                    <a:lnTo>
                      <a:pt x="27" y="3"/>
                    </a:lnTo>
                    <a:lnTo>
                      <a:pt x="33" y="4"/>
                    </a:lnTo>
                    <a:lnTo>
                      <a:pt x="42" y="5"/>
                    </a:lnTo>
                    <a:lnTo>
                      <a:pt x="50" y="4"/>
                    </a:lnTo>
                    <a:lnTo>
                      <a:pt x="58" y="0"/>
                    </a:lnTo>
                    <a:lnTo>
                      <a:pt x="53" y="8"/>
                    </a:lnTo>
                    <a:lnTo>
                      <a:pt x="47" y="13"/>
                    </a:lnTo>
                    <a:lnTo>
                      <a:pt x="40" y="16"/>
                    </a:lnTo>
                    <a:lnTo>
                      <a:pt x="32" y="19"/>
                    </a:lnTo>
                    <a:lnTo>
                      <a:pt x="24" y="20"/>
                    </a:lnTo>
                    <a:lnTo>
                      <a:pt x="16" y="21"/>
                    </a:lnTo>
                    <a:lnTo>
                      <a:pt x="8" y="21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1" name="Freeform 93"/>
              <p:cNvSpPr>
                <a:spLocks/>
              </p:cNvSpPr>
              <p:nvPr/>
            </p:nvSpPr>
            <p:spPr bwMode="auto">
              <a:xfrm>
                <a:off x="3330" y="3008"/>
                <a:ext cx="30" cy="15"/>
              </a:xfrm>
              <a:custGeom>
                <a:avLst/>
                <a:gdLst>
                  <a:gd name="T0" fmla="*/ 36 w 61"/>
                  <a:gd name="T1" fmla="*/ 28 h 31"/>
                  <a:gd name="T2" fmla="*/ 32 w 61"/>
                  <a:gd name="T3" fmla="*/ 29 h 31"/>
                  <a:gd name="T4" fmla="*/ 27 w 61"/>
                  <a:gd name="T5" fmla="*/ 30 h 31"/>
                  <a:gd name="T6" fmla="*/ 22 w 61"/>
                  <a:gd name="T7" fmla="*/ 30 h 31"/>
                  <a:gd name="T8" fmla="*/ 18 w 61"/>
                  <a:gd name="T9" fmla="*/ 31 h 31"/>
                  <a:gd name="T10" fmla="*/ 13 w 61"/>
                  <a:gd name="T11" fmla="*/ 31 h 31"/>
                  <a:gd name="T12" fmla="*/ 8 w 61"/>
                  <a:gd name="T13" fmla="*/ 31 h 31"/>
                  <a:gd name="T14" fmla="*/ 5 w 61"/>
                  <a:gd name="T15" fmla="*/ 31 h 31"/>
                  <a:gd name="T16" fmla="*/ 0 w 61"/>
                  <a:gd name="T17" fmla="*/ 31 h 31"/>
                  <a:gd name="T18" fmla="*/ 4 w 61"/>
                  <a:gd name="T19" fmla="*/ 22 h 31"/>
                  <a:gd name="T20" fmla="*/ 8 w 61"/>
                  <a:gd name="T21" fmla="*/ 14 h 31"/>
                  <a:gd name="T22" fmla="*/ 15 w 61"/>
                  <a:gd name="T23" fmla="*/ 8 h 31"/>
                  <a:gd name="T24" fmla="*/ 23 w 61"/>
                  <a:gd name="T25" fmla="*/ 4 h 31"/>
                  <a:gd name="T26" fmla="*/ 32 w 61"/>
                  <a:gd name="T27" fmla="*/ 1 h 31"/>
                  <a:gd name="T28" fmla="*/ 41 w 61"/>
                  <a:gd name="T29" fmla="*/ 0 h 31"/>
                  <a:gd name="T30" fmla="*/ 51 w 61"/>
                  <a:gd name="T31" fmla="*/ 0 h 31"/>
                  <a:gd name="T32" fmla="*/ 61 w 61"/>
                  <a:gd name="T33" fmla="*/ 1 h 31"/>
                  <a:gd name="T34" fmla="*/ 57 w 61"/>
                  <a:gd name="T35" fmla="*/ 9 h 31"/>
                  <a:gd name="T36" fmla="*/ 51 w 61"/>
                  <a:gd name="T37" fmla="*/ 17 h 31"/>
                  <a:gd name="T38" fmla="*/ 44 w 61"/>
                  <a:gd name="T39" fmla="*/ 24 h 31"/>
                  <a:gd name="T40" fmla="*/ 36 w 61"/>
                  <a:gd name="T41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1" h="31">
                    <a:moveTo>
                      <a:pt x="36" y="28"/>
                    </a:moveTo>
                    <a:lnTo>
                      <a:pt x="32" y="29"/>
                    </a:lnTo>
                    <a:lnTo>
                      <a:pt x="27" y="30"/>
                    </a:lnTo>
                    <a:lnTo>
                      <a:pt x="22" y="30"/>
                    </a:lnTo>
                    <a:lnTo>
                      <a:pt x="18" y="31"/>
                    </a:lnTo>
                    <a:lnTo>
                      <a:pt x="13" y="31"/>
                    </a:lnTo>
                    <a:lnTo>
                      <a:pt x="8" y="31"/>
                    </a:lnTo>
                    <a:lnTo>
                      <a:pt x="5" y="31"/>
                    </a:lnTo>
                    <a:lnTo>
                      <a:pt x="0" y="31"/>
                    </a:lnTo>
                    <a:lnTo>
                      <a:pt x="4" y="22"/>
                    </a:lnTo>
                    <a:lnTo>
                      <a:pt x="8" y="14"/>
                    </a:lnTo>
                    <a:lnTo>
                      <a:pt x="15" y="8"/>
                    </a:lnTo>
                    <a:lnTo>
                      <a:pt x="23" y="4"/>
                    </a:lnTo>
                    <a:lnTo>
                      <a:pt x="32" y="1"/>
                    </a:lnTo>
                    <a:lnTo>
                      <a:pt x="41" y="0"/>
                    </a:lnTo>
                    <a:lnTo>
                      <a:pt x="51" y="0"/>
                    </a:lnTo>
                    <a:lnTo>
                      <a:pt x="61" y="1"/>
                    </a:lnTo>
                    <a:lnTo>
                      <a:pt x="57" y="9"/>
                    </a:lnTo>
                    <a:lnTo>
                      <a:pt x="51" y="17"/>
                    </a:lnTo>
                    <a:lnTo>
                      <a:pt x="44" y="24"/>
                    </a:lnTo>
                    <a:lnTo>
                      <a:pt x="36" y="28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2" name="Freeform 94"/>
              <p:cNvSpPr>
                <a:spLocks/>
              </p:cNvSpPr>
              <p:nvPr/>
            </p:nvSpPr>
            <p:spPr bwMode="auto">
              <a:xfrm>
                <a:off x="3315" y="2988"/>
                <a:ext cx="30" cy="15"/>
              </a:xfrm>
              <a:custGeom>
                <a:avLst/>
                <a:gdLst>
                  <a:gd name="T0" fmla="*/ 21 w 62"/>
                  <a:gd name="T1" fmla="*/ 29 h 30"/>
                  <a:gd name="T2" fmla="*/ 0 w 62"/>
                  <a:gd name="T3" fmla="*/ 26 h 30"/>
                  <a:gd name="T4" fmla="*/ 5 w 62"/>
                  <a:gd name="T5" fmla="*/ 17 h 30"/>
                  <a:gd name="T6" fmla="*/ 11 w 62"/>
                  <a:gd name="T7" fmla="*/ 10 h 30"/>
                  <a:gd name="T8" fmla="*/ 18 w 62"/>
                  <a:gd name="T9" fmla="*/ 7 h 30"/>
                  <a:gd name="T10" fmla="*/ 26 w 62"/>
                  <a:gd name="T11" fmla="*/ 5 h 30"/>
                  <a:gd name="T12" fmla="*/ 35 w 62"/>
                  <a:gd name="T13" fmla="*/ 3 h 30"/>
                  <a:gd name="T14" fmla="*/ 44 w 62"/>
                  <a:gd name="T15" fmla="*/ 2 h 30"/>
                  <a:gd name="T16" fmla="*/ 53 w 62"/>
                  <a:gd name="T17" fmla="*/ 1 h 30"/>
                  <a:gd name="T18" fmla="*/ 62 w 62"/>
                  <a:gd name="T19" fmla="*/ 0 h 30"/>
                  <a:gd name="T20" fmla="*/ 58 w 62"/>
                  <a:gd name="T21" fmla="*/ 5 h 30"/>
                  <a:gd name="T22" fmla="*/ 53 w 62"/>
                  <a:gd name="T23" fmla="*/ 10 h 30"/>
                  <a:gd name="T24" fmla="*/ 50 w 62"/>
                  <a:gd name="T25" fmla="*/ 16 h 30"/>
                  <a:gd name="T26" fmla="*/ 45 w 62"/>
                  <a:gd name="T27" fmla="*/ 21 h 30"/>
                  <a:gd name="T28" fmla="*/ 41 w 62"/>
                  <a:gd name="T29" fmla="*/ 25 h 30"/>
                  <a:gd name="T30" fmla="*/ 35 w 62"/>
                  <a:gd name="T31" fmla="*/ 29 h 30"/>
                  <a:gd name="T32" fmla="*/ 29 w 62"/>
                  <a:gd name="T33" fmla="*/ 30 h 30"/>
                  <a:gd name="T34" fmla="*/ 21 w 62"/>
                  <a:gd name="T35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2" h="30">
                    <a:moveTo>
                      <a:pt x="21" y="29"/>
                    </a:moveTo>
                    <a:lnTo>
                      <a:pt x="0" y="26"/>
                    </a:lnTo>
                    <a:lnTo>
                      <a:pt x="5" y="17"/>
                    </a:lnTo>
                    <a:lnTo>
                      <a:pt x="11" y="10"/>
                    </a:lnTo>
                    <a:lnTo>
                      <a:pt x="18" y="7"/>
                    </a:lnTo>
                    <a:lnTo>
                      <a:pt x="26" y="5"/>
                    </a:lnTo>
                    <a:lnTo>
                      <a:pt x="35" y="3"/>
                    </a:lnTo>
                    <a:lnTo>
                      <a:pt x="44" y="2"/>
                    </a:lnTo>
                    <a:lnTo>
                      <a:pt x="53" y="1"/>
                    </a:lnTo>
                    <a:lnTo>
                      <a:pt x="62" y="0"/>
                    </a:lnTo>
                    <a:lnTo>
                      <a:pt x="58" y="5"/>
                    </a:lnTo>
                    <a:lnTo>
                      <a:pt x="53" y="10"/>
                    </a:lnTo>
                    <a:lnTo>
                      <a:pt x="50" y="16"/>
                    </a:lnTo>
                    <a:lnTo>
                      <a:pt x="45" y="21"/>
                    </a:lnTo>
                    <a:lnTo>
                      <a:pt x="41" y="25"/>
                    </a:lnTo>
                    <a:lnTo>
                      <a:pt x="35" y="29"/>
                    </a:lnTo>
                    <a:lnTo>
                      <a:pt x="29" y="30"/>
                    </a:lnTo>
                    <a:lnTo>
                      <a:pt x="21" y="29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93" name="Freeform 95"/>
              <p:cNvSpPr>
                <a:spLocks/>
              </p:cNvSpPr>
              <p:nvPr/>
            </p:nvSpPr>
            <p:spPr bwMode="auto">
              <a:xfrm>
                <a:off x="3297" y="3010"/>
                <a:ext cx="30" cy="19"/>
              </a:xfrm>
              <a:custGeom>
                <a:avLst/>
                <a:gdLst>
                  <a:gd name="T0" fmla="*/ 0 w 61"/>
                  <a:gd name="T1" fmla="*/ 37 h 37"/>
                  <a:gd name="T2" fmla="*/ 4 w 61"/>
                  <a:gd name="T3" fmla="*/ 26 h 37"/>
                  <a:gd name="T4" fmla="*/ 10 w 61"/>
                  <a:gd name="T5" fmla="*/ 17 h 37"/>
                  <a:gd name="T6" fmla="*/ 17 w 61"/>
                  <a:gd name="T7" fmla="*/ 9 h 37"/>
                  <a:gd name="T8" fmla="*/ 24 w 61"/>
                  <a:gd name="T9" fmla="*/ 0 h 37"/>
                  <a:gd name="T10" fmla="*/ 61 w 61"/>
                  <a:gd name="T11" fmla="*/ 0 h 37"/>
                  <a:gd name="T12" fmla="*/ 40 w 61"/>
                  <a:gd name="T13" fmla="*/ 31 h 37"/>
                  <a:gd name="T14" fmla="*/ 0 w 61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37">
                    <a:moveTo>
                      <a:pt x="0" y="37"/>
                    </a:moveTo>
                    <a:lnTo>
                      <a:pt x="4" y="26"/>
                    </a:lnTo>
                    <a:lnTo>
                      <a:pt x="10" y="17"/>
                    </a:lnTo>
                    <a:lnTo>
                      <a:pt x="17" y="9"/>
                    </a:lnTo>
                    <a:lnTo>
                      <a:pt x="24" y="0"/>
                    </a:lnTo>
                    <a:lnTo>
                      <a:pt x="61" y="0"/>
                    </a:lnTo>
                    <a:lnTo>
                      <a:pt x="40" y="31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BFB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pic>
          <p:nvPicPr>
            <p:cNvPr id="7" name="Picture 96" descr="E:\PFiles\MSOffice\Clipart\smbusbas\BD07060_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1" y="2526"/>
              <a:ext cx="1483" cy="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471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Exemplo: Estatística Descritiva</a:t>
            </a:r>
            <a:br>
              <a:rPr lang="pt-BR" dirty="0" smtClean="0"/>
            </a:br>
            <a:r>
              <a:rPr lang="pt-BR" dirty="0" smtClean="0"/>
              <a:t>Mecânica Hudson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Amostra de custo das peças de 50 consertos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43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395536" y="2996952"/>
          <a:ext cx="7416820" cy="280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</a:tblGrid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91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57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52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76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82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98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79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105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79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73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8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244475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59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Apresentação de Ramo-e-Folha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44</a:t>
            </a:fld>
            <a:endParaRPr lang="pt-BR"/>
          </a:p>
        </p:txBody>
      </p:sp>
      <p:pic>
        <p:nvPicPr>
          <p:cNvPr id="8" name="Picture 8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342" y="1091580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266699" y="2074193"/>
            <a:ext cx="7172326" cy="3875087"/>
            <a:chOff x="266699" y="2074193"/>
            <a:chExt cx="7172326" cy="3875087"/>
          </a:xfrm>
        </p:grpSpPr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1612900" y="2074193"/>
              <a:ext cx="5826125" cy="29464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2300288" y="2255168"/>
              <a:ext cx="0" cy="2597150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>
              <a:outerShdw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581150" y="2101180"/>
              <a:ext cx="647700" cy="2838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  <a:p>
              <a:pPr algn="r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6</a:t>
              </a:r>
            </a:p>
            <a:p>
              <a:pPr algn="r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7</a:t>
              </a:r>
            </a:p>
            <a:p>
              <a:pPr algn="r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8</a:t>
              </a:r>
            </a:p>
            <a:p>
              <a:pPr algn="r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9</a:t>
              </a:r>
            </a:p>
            <a:p>
              <a:pPr algn="r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343150" y="2234530"/>
              <a:ext cx="495300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>
                  <a:solidFill>
                    <a:schemeClr val="bg1"/>
                  </a:solidFill>
                </a:rPr>
                <a:t> 2  7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2343150" y="2672680"/>
              <a:ext cx="495300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 2  2  2  2  5  6  7  8  8  8  9  9  9</a:t>
              </a: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2362200" y="3110830"/>
              <a:ext cx="495300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 1  1  2  2  3  4  4  5  5  5  6  7  8  9  9  9</a:t>
              </a: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2343150" y="3548980"/>
              <a:ext cx="495300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 0  0  2  3  5  8  9</a:t>
              </a: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2343150" y="3987130"/>
              <a:ext cx="495300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 1  3  7  7  7  8  9</a:t>
              </a: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2343150" y="4425280"/>
              <a:ext cx="4953000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 dirty="0">
                  <a:solidFill>
                    <a:schemeClr val="bg1"/>
                  </a:solidFill>
                </a:rPr>
                <a:t> 1  4  5  5  9</a:t>
              </a:r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5400000">
              <a:off x="1343025" y="342833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266699" y="5130130"/>
              <a:ext cx="1704975" cy="495300"/>
            </a:xfrm>
            <a:prstGeom prst="wedgeRoundRectCallout">
              <a:avLst>
                <a:gd name="adj1" fmla="val 63968"/>
                <a:gd name="adj2" fmla="val -102245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2400" b="1" smtClean="0">
                  <a:solidFill>
                    <a:schemeClr val="bg1"/>
                  </a:solidFill>
                </a:rPr>
                <a:t>Um ramo</a:t>
              </a:r>
              <a:endParaRPr lang="pt-BR" sz="2400" b="1">
                <a:solidFill>
                  <a:schemeClr val="bg1"/>
                </a:solidFill>
              </a:endParaRPr>
            </a:p>
          </p:txBody>
        </p:sp>
        <p:sp>
          <p:nvSpPr>
            <p:cNvPr id="24" name="AutoShape 16"/>
            <p:cNvSpPr>
              <a:spLocks noChangeArrowheads="1"/>
            </p:cNvSpPr>
            <p:nvPr/>
          </p:nvSpPr>
          <p:spPr bwMode="auto">
            <a:xfrm>
              <a:off x="4572000" y="5453980"/>
              <a:ext cx="1656184" cy="495300"/>
            </a:xfrm>
            <a:prstGeom prst="wedgeRoundRectCallout">
              <a:avLst>
                <a:gd name="adj1" fmla="val -93171"/>
                <a:gd name="adj2" fmla="val -17916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pt-BR" sz="2400" b="1" smtClean="0">
                  <a:solidFill>
                    <a:schemeClr val="bg1"/>
                  </a:solidFill>
                </a:rPr>
                <a:t>Uma folha</a:t>
              </a:r>
              <a:endParaRPr lang="pt-BR" sz="2400" b="1">
                <a:solidFill>
                  <a:schemeClr val="bg1"/>
                </a:solidFill>
              </a:endParaRPr>
            </a:p>
          </p:txBody>
        </p:sp>
        <p:sp>
          <p:nvSpPr>
            <p:cNvPr id="25" name="AutoShape 19"/>
            <p:cNvSpPr>
              <a:spLocks noChangeArrowheads="1"/>
            </p:cNvSpPr>
            <p:nvPr/>
          </p:nvSpPr>
          <p:spPr bwMode="auto">
            <a:xfrm>
              <a:off x="1752600" y="4406230"/>
              <a:ext cx="438150" cy="4572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" name="AutoShape 20"/>
            <p:cNvSpPr>
              <a:spLocks noChangeArrowheads="1"/>
            </p:cNvSpPr>
            <p:nvPr/>
          </p:nvSpPr>
          <p:spPr bwMode="auto">
            <a:xfrm>
              <a:off x="3563888" y="4425280"/>
              <a:ext cx="342900" cy="4191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38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Apresentação de Ramo-e-Folha Estendida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Se acreditamos que a </a:t>
            </a:r>
            <a:r>
              <a:rPr lang="pt-BR" dirty="0" smtClean="0"/>
              <a:t>exibição ramo e </a:t>
            </a:r>
            <a:r>
              <a:rPr lang="pt-BR" dirty="0"/>
              <a:t>folha original condensou os dados demais, podemos esticar a tela usando duas </a:t>
            </a:r>
            <a:r>
              <a:rPr lang="pt-BR" dirty="0" smtClean="0"/>
              <a:t>linhas para </a:t>
            </a:r>
            <a:r>
              <a:rPr lang="pt-BR" dirty="0"/>
              <a:t>cada </a:t>
            </a:r>
            <a:r>
              <a:rPr lang="pt-BR" dirty="0" smtClean="0"/>
              <a:t>dígito(s)</a:t>
            </a:r>
          </a:p>
          <a:p>
            <a:r>
              <a:rPr lang="pt-BR" dirty="0"/>
              <a:t>Sempre que um valor </a:t>
            </a:r>
            <a:r>
              <a:rPr lang="pt-BR" dirty="0" smtClean="0"/>
              <a:t>linha é </a:t>
            </a:r>
            <a:r>
              <a:rPr lang="pt-BR" dirty="0"/>
              <a:t>indicado por duas vezes, o primeiro valor corresponde a valores de folha de 0-4, </a:t>
            </a:r>
            <a:r>
              <a:rPr lang="pt-BR" dirty="0" smtClean="0"/>
              <a:t>e o </a:t>
            </a:r>
            <a:r>
              <a:rPr lang="pt-BR" dirty="0"/>
              <a:t>segundo valor corresponde a valores de folha de 5 - 9.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Apresentação de Ramo-e-Folha Estendida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46</a:t>
            </a:fld>
            <a:endParaRPr lang="pt-BR"/>
          </a:p>
        </p:txBody>
      </p:sp>
      <p:pic>
        <p:nvPicPr>
          <p:cNvPr id="8" name="Picture 8" descr="E:\PFiles\MSOffice\Clipart\smbusbas\BD0706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342" y="1091580"/>
            <a:ext cx="1554162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o 4"/>
          <p:cNvGrpSpPr/>
          <p:nvPr/>
        </p:nvGrpSpPr>
        <p:grpSpPr>
          <a:xfrm>
            <a:off x="2187575" y="1706141"/>
            <a:ext cx="4381500" cy="4675187"/>
            <a:chOff x="2187575" y="1706141"/>
            <a:chExt cx="4381500" cy="4675187"/>
          </a:xfrm>
        </p:grpSpPr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2417763" y="1706141"/>
              <a:ext cx="4151312" cy="4675187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>
              <a:off x="3244850" y="1834728"/>
              <a:ext cx="0" cy="4425950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3314700" y="5813003"/>
              <a:ext cx="11049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5  5  9</a:t>
              </a: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3314700" y="5451053"/>
              <a:ext cx="11049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1  4</a:t>
              </a: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3314700" y="5089103"/>
              <a:ext cx="165735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7  7  7  8  9</a:t>
              </a: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3314700" y="4727153"/>
              <a:ext cx="165735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1  3</a:t>
              </a: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3314700" y="4365203"/>
              <a:ext cx="165735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5  8  9</a:t>
              </a: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3314700" y="3984203"/>
              <a:ext cx="165735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0  0  2  3</a:t>
              </a:r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3314700" y="3622253"/>
              <a:ext cx="283845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5  5  5  6  7  8  9  9  9</a:t>
              </a:r>
            </a:p>
          </p:txBody>
        </p: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3314700" y="3260303"/>
              <a:ext cx="22860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1  1  2  2  3  4  4</a:t>
              </a:r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3314700" y="2898353"/>
              <a:ext cx="283845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5  6  7  8  8  8  9  9  9</a:t>
              </a:r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3314700" y="2536403"/>
              <a:ext cx="22860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2  2  2  2</a:t>
              </a:r>
            </a:p>
          </p:txBody>
        </p:sp>
        <p:sp>
          <p:nvSpPr>
            <p:cNvPr id="39" name="Rectangle 18"/>
            <p:cNvSpPr>
              <a:spLocks noChangeArrowheads="1"/>
            </p:cNvSpPr>
            <p:nvPr/>
          </p:nvSpPr>
          <p:spPr bwMode="auto">
            <a:xfrm>
              <a:off x="3314700" y="2174453"/>
              <a:ext cx="22860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40" name="Rectangle 19"/>
            <p:cNvSpPr>
              <a:spLocks noChangeArrowheads="1"/>
            </p:cNvSpPr>
            <p:nvPr/>
          </p:nvSpPr>
          <p:spPr bwMode="auto">
            <a:xfrm>
              <a:off x="3314700" y="1793453"/>
              <a:ext cx="22860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2647950" y="1736303"/>
              <a:ext cx="552450" cy="4610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6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6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7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7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8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8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9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9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10</a:t>
              </a:r>
            </a:p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42" name="AutoShape 21"/>
            <p:cNvSpPr>
              <a:spLocks noChangeArrowheads="1"/>
            </p:cNvSpPr>
            <p:nvPr/>
          </p:nvSpPr>
          <p:spPr bwMode="auto">
            <a:xfrm rot="5400000">
              <a:off x="2143125" y="3882603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50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de Ramo-e-Folha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Unidades folha</a:t>
            </a:r>
          </a:p>
          <a:p>
            <a:pPr lvl="1"/>
            <a:r>
              <a:rPr lang="pt-BR" dirty="0"/>
              <a:t>Um único dígito é usado para definir cada </a:t>
            </a:r>
            <a:r>
              <a:rPr lang="pt-BR" dirty="0" smtClean="0"/>
              <a:t>folha</a:t>
            </a:r>
          </a:p>
          <a:p>
            <a:pPr lvl="1"/>
            <a:r>
              <a:rPr lang="pt-BR" dirty="0"/>
              <a:t>No exemplo anterior, a unidade </a:t>
            </a:r>
            <a:r>
              <a:rPr lang="pt-BR" dirty="0" smtClean="0"/>
              <a:t>folha </a:t>
            </a:r>
            <a:r>
              <a:rPr lang="pt-BR" dirty="0"/>
              <a:t>foi de </a:t>
            </a:r>
            <a:r>
              <a:rPr lang="pt-BR" dirty="0" smtClean="0"/>
              <a:t>1</a:t>
            </a:r>
            <a:endParaRPr lang="pt-BR" dirty="0"/>
          </a:p>
          <a:p>
            <a:pPr lvl="1"/>
            <a:r>
              <a:rPr lang="pt-BR" dirty="0"/>
              <a:t>Unidades </a:t>
            </a:r>
            <a:r>
              <a:rPr lang="pt-BR" dirty="0" smtClean="0"/>
              <a:t>folha podem </a:t>
            </a:r>
            <a:r>
              <a:rPr lang="pt-BR" dirty="0"/>
              <a:t>ser de 100, 10, 1, 0,1, e assim por </a:t>
            </a:r>
            <a:r>
              <a:rPr lang="pt-BR" dirty="0" smtClean="0"/>
              <a:t>diante</a:t>
            </a:r>
          </a:p>
          <a:p>
            <a:pPr lvl="1"/>
            <a:r>
              <a:rPr lang="pt-BR" dirty="0" smtClean="0"/>
              <a:t>Quando a </a:t>
            </a:r>
            <a:r>
              <a:rPr lang="pt-BR" dirty="0"/>
              <a:t>unidade </a:t>
            </a:r>
            <a:r>
              <a:rPr lang="pt-BR" dirty="0" smtClean="0"/>
              <a:t>folha </a:t>
            </a:r>
            <a:r>
              <a:rPr lang="pt-BR" dirty="0"/>
              <a:t>não é </a:t>
            </a:r>
            <a:r>
              <a:rPr lang="pt-BR" dirty="0" smtClean="0"/>
              <a:t>mostrada </a:t>
            </a:r>
            <a:r>
              <a:rPr lang="pt-BR" dirty="0"/>
              <a:t>é assumido que </a:t>
            </a:r>
            <a:r>
              <a:rPr lang="pt-BR" dirty="0" smtClean="0"/>
              <a:t>seu valor é igual a 1</a:t>
            </a: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Unidade Folha = 0,1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Se temos valores do tipo</a:t>
            </a:r>
            <a:endParaRPr lang="pt-BR" sz="3600" dirty="0"/>
          </a:p>
          <a:p>
            <a:pPr lvl="1"/>
            <a:endParaRPr lang="pt-BR" sz="3600" dirty="0"/>
          </a:p>
          <a:p>
            <a:pPr lvl="1"/>
            <a:r>
              <a:rPr lang="pt-BR" sz="3600" dirty="0" smtClean="0"/>
              <a:t>A apresentação ramo-e-folha desses dados será</a:t>
            </a:r>
            <a:endParaRPr lang="pt-BR" sz="3600" dirty="0"/>
          </a:p>
          <a:p>
            <a:pPr lvl="1"/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48</a:t>
            </a:fld>
            <a:endParaRPr lang="pt-BR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447800" y="2300486"/>
            <a:ext cx="6286500" cy="55245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 smtClean="0"/>
              <a:t>8,6 </a:t>
            </a:r>
            <a:r>
              <a:rPr lang="en-US" sz="2400" b="1" dirty="0"/>
              <a:t>	</a:t>
            </a:r>
            <a:r>
              <a:rPr lang="en-US" sz="2400" b="1" dirty="0" smtClean="0"/>
              <a:t>11,7</a:t>
            </a:r>
            <a:r>
              <a:rPr lang="en-US" sz="2400" b="1" dirty="0"/>
              <a:t>	</a:t>
            </a:r>
            <a:r>
              <a:rPr lang="en-US" sz="2400" b="1" dirty="0" smtClean="0"/>
              <a:t>9,4</a:t>
            </a:r>
            <a:r>
              <a:rPr lang="en-US" sz="2400" b="1" dirty="0"/>
              <a:t>	</a:t>
            </a:r>
            <a:r>
              <a:rPr lang="en-US" sz="2400" b="1" dirty="0" smtClean="0"/>
              <a:t>9,1</a:t>
            </a:r>
            <a:r>
              <a:rPr lang="en-US" sz="2400" b="1" dirty="0"/>
              <a:t>	</a:t>
            </a:r>
            <a:r>
              <a:rPr lang="en-US" sz="2400" b="1" dirty="0" smtClean="0"/>
              <a:t>10,2</a:t>
            </a:r>
            <a:r>
              <a:rPr lang="en-US" sz="2400" b="1" dirty="0"/>
              <a:t>	</a:t>
            </a:r>
            <a:r>
              <a:rPr lang="en-US" sz="2400" b="1" dirty="0" smtClean="0"/>
              <a:t>11,0</a:t>
            </a:r>
            <a:r>
              <a:rPr lang="en-US" sz="2400" b="1" dirty="0"/>
              <a:t>	</a:t>
            </a:r>
            <a:r>
              <a:rPr lang="en-US" sz="2400" b="1" dirty="0" smtClean="0"/>
              <a:t>8,8</a:t>
            </a:r>
            <a:endParaRPr lang="en-US" sz="2400" b="1" dirty="0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 rot="5400000">
            <a:off x="1171575" y="250368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6" name="Grupo 15"/>
          <p:cNvGrpSpPr/>
          <p:nvPr/>
        </p:nvGrpSpPr>
        <p:grpSpPr>
          <a:xfrm>
            <a:off x="2511425" y="4028777"/>
            <a:ext cx="3768725" cy="2568575"/>
            <a:chOff x="2511425" y="4028777"/>
            <a:chExt cx="3768725" cy="2568575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735263" y="4028777"/>
              <a:ext cx="3544887" cy="256857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348163" y="4630440"/>
              <a:ext cx="0" cy="1752600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>
              <a:outerShdw dist="127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810000" y="4454227"/>
              <a:ext cx="514350" cy="205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  8</a:t>
              </a:r>
            </a:p>
            <a:p>
              <a:pPr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  9</a:t>
              </a:r>
            </a:p>
            <a:p>
              <a:pPr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10</a:t>
              </a:r>
            </a:p>
            <a:p>
              <a:pPr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5263" y="4130377"/>
              <a:ext cx="3544887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Unidade Folha = 0,1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343400" y="4587577"/>
              <a:ext cx="8382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6  8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343400" y="5044777"/>
              <a:ext cx="8382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1  4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343400" y="5482927"/>
              <a:ext cx="514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343400" y="5921077"/>
              <a:ext cx="8382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0  7</a:t>
              </a: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5400000">
              <a:off x="2466975" y="5247977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2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Unidade Folha =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Se temos valores do tipo</a:t>
            </a:r>
            <a:endParaRPr lang="pt-BR" sz="3600" dirty="0"/>
          </a:p>
          <a:p>
            <a:pPr lvl="1"/>
            <a:endParaRPr lang="pt-BR" sz="3600" dirty="0"/>
          </a:p>
          <a:p>
            <a:pPr lvl="1"/>
            <a:r>
              <a:rPr lang="pt-BR" sz="3600" dirty="0" smtClean="0"/>
              <a:t>A apresentação ramo-e-folha desses dados será</a:t>
            </a:r>
            <a:endParaRPr lang="pt-BR" sz="3600" dirty="0"/>
          </a:p>
          <a:p>
            <a:pPr lvl="1"/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49</a:t>
            </a:fld>
            <a:endParaRPr lang="pt-BR"/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 rot="5400000">
            <a:off x="1171575" y="2503686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47800" y="2300486"/>
            <a:ext cx="6419850" cy="55245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/>
              <a:t>1806	1717	1974	1791	1682	1910	1838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1829767" y="4077072"/>
            <a:ext cx="6270625" cy="2568575"/>
            <a:chOff x="1829767" y="4077072"/>
            <a:chExt cx="6270625" cy="2568575"/>
          </a:xfrm>
        </p:grpSpPr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2053605" y="4077072"/>
              <a:ext cx="3544887" cy="2568575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3666505" y="4678735"/>
              <a:ext cx="0" cy="1752600"/>
            </a:xfrm>
            <a:prstGeom prst="line">
              <a:avLst/>
            </a:prstGeom>
            <a:noFill/>
            <a:ln w="38100">
              <a:solidFill>
                <a:srgbClr val="66FFFF"/>
              </a:solidFill>
              <a:round/>
              <a:headEnd/>
              <a:tailEnd/>
            </a:ln>
            <a:effectLst>
              <a:outerShdw dist="127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3052142" y="4502522"/>
              <a:ext cx="514350" cy="205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  16</a:t>
              </a:r>
            </a:p>
            <a:p>
              <a:pPr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  17</a:t>
              </a:r>
            </a:p>
            <a:p>
              <a:pPr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  18</a:t>
              </a:r>
            </a:p>
            <a:p>
              <a:pPr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  19</a:t>
              </a:r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3661792" y="4635872"/>
              <a:ext cx="8382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 dirty="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3661742" y="5093072"/>
              <a:ext cx="8382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1  9</a:t>
              </a: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3635896" y="5531222"/>
              <a:ext cx="6477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0  3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3661742" y="5969372"/>
              <a:ext cx="83820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1  7</a:t>
              </a:r>
            </a:p>
          </p:txBody>
        </p:sp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 rot="5400000">
              <a:off x="1785317" y="5296272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26" name="AutoShape 18"/>
            <p:cNvSpPr>
              <a:spLocks noChangeArrowheads="1"/>
            </p:cNvSpPr>
            <p:nvPr/>
          </p:nvSpPr>
          <p:spPr bwMode="auto">
            <a:xfrm>
              <a:off x="4995242" y="4769222"/>
              <a:ext cx="3105150" cy="1790700"/>
            </a:xfrm>
            <a:prstGeom prst="wedgeRoundRectCallout">
              <a:avLst>
                <a:gd name="adj1" fmla="val -78782"/>
                <a:gd name="adj2" fmla="val -39861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O 82 em 1682</a:t>
              </a:r>
            </a:p>
            <a:p>
              <a:pPr>
                <a:lnSpc>
                  <a:spcPct val="9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é arredondado para baixo em 80 e é representado por um 8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2123728" y="4130377"/>
              <a:ext cx="3544887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t-BR" sz="2400" b="1" dirty="0" smtClean="0">
                  <a:solidFill>
                    <a:schemeClr val="bg1"/>
                  </a:solidFill>
                </a:rPr>
                <a:t>Unidade Folha = 10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506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Distribuição de Frequência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Uma </a:t>
            </a:r>
            <a:r>
              <a:rPr lang="pt-BR" b="1" dirty="0" smtClean="0"/>
              <a:t>distribuição de frequência </a:t>
            </a:r>
            <a:r>
              <a:rPr lang="pt-BR" dirty="0" smtClean="0"/>
              <a:t>é um sumário tabular de dados que mostra o número (frequência) de itens em cada uma das diversas classes não sobrepostas</a:t>
            </a:r>
          </a:p>
          <a:p>
            <a:r>
              <a:rPr lang="pt-BR" dirty="0"/>
              <a:t>O </a:t>
            </a:r>
            <a:r>
              <a:rPr lang="pt-BR" dirty="0" smtClean="0"/>
              <a:t>objetivo </a:t>
            </a:r>
            <a:r>
              <a:rPr lang="pt-BR" dirty="0"/>
              <a:t>é </a:t>
            </a:r>
            <a:r>
              <a:rPr lang="pt-BR" b="1" dirty="0"/>
              <a:t>fornecer informações </a:t>
            </a:r>
            <a:r>
              <a:rPr lang="pt-BR" dirty="0"/>
              <a:t>sobre os dados que não podem ser rapidamente obtidos procurando-se apenas com os dados </a:t>
            </a:r>
            <a:r>
              <a:rPr lang="pt-BR" dirty="0" smtClean="0"/>
              <a:t>originais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Tabulação Cruzada e Diagramas de Dispersão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Até agora temos nos concentrado em métodos que são usados ​​para resumir os dados para </a:t>
            </a:r>
            <a:r>
              <a:rPr lang="pt-BR" b="1" dirty="0"/>
              <a:t>uma variável de cada </a:t>
            </a:r>
            <a:r>
              <a:rPr lang="pt-BR" b="1" dirty="0" smtClean="0"/>
              <a:t>vez</a:t>
            </a:r>
            <a:endParaRPr lang="pt-BR" dirty="0" smtClean="0"/>
          </a:p>
          <a:p>
            <a:r>
              <a:rPr lang="pt-BR" dirty="0"/>
              <a:t>Muitas vezes um gerente </a:t>
            </a:r>
            <a:r>
              <a:rPr lang="pt-BR" dirty="0" smtClean="0"/>
              <a:t>está </a:t>
            </a:r>
            <a:r>
              <a:rPr lang="pt-BR" dirty="0"/>
              <a:t>interessado em métodos de tabelas e gráficos que ajudam a compreender a re</a:t>
            </a:r>
            <a:r>
              <a:rPr lang="pt-BR" b="1" dirty="0"/>
              <a:t>lação entre duas </a:t>
            </a:r>
            <a:r>
              <a:rPr lang="pt-BR" b="1" dirty="0" smtClean="0"/>
              <a:t>variáveis</a:t>
            </a:r>
          </a:p>
          <a:p>
            <a:r>
              <a:rPr lang="pt-BR" b="1" dirty="0" smtClean="0"/>
              <a:t>Tabulação cruzada </a:t>
            </a:r>
            <a:r>
              <a:rPr lang="pt-BR" dirty="0" smtClean="0"/>
              <a:t>e </a:t>
            </a:r>
            <a:r>
              <a:rPr lang="pt-BR" b="1" dirty="0" smtClean="0"/>
              <a:t>diagrama </a:t>
            </a:r>
            <a:r>
              <a:rPr lang="pt-BR" b="1" dirty="0"/>
              <a:t>de dispersão </a:t>
            </a:r>
            <a:r>
              <a:rPr lang="pt-BR" dirty="0"/>
              <a:t>são dois métodos de síntese dos dados para </a:t>
            </a:r>
            <a:r>
              <a:rPr lang="pt-BR" dirty="0" smtClean="0"/>
              <a:t>duas </a:t>
            </a:r>
            <a:r>
              <a:rPr lang="pt-BR" dirty="0"/>
              <a:t>(ou mais) variáveis ​​</a:t>
            </a:r>
            <a:r>
              <a:rPr lang="pt-BR" dirty="0" smtClean="0"/>
              <a:t>simultaneamente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9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Tabulação Cruzada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Uma tabulação cruzada é </a:t>
            </a:r>
            <a:r>
              <a:rPr lang="pt-BR" dirty="0"/>
              <a:t>um resumo tabular de dados para duas </a:t>
            </a:r>
            <a:r>
              <a:rPr lang="pt-BR" dirty="0" smtClean="0"/>
              <a:t>variáveis</a:t>
            </a:r>
          </a:p>
          <a:p>
            <a:r>
              <a:rPr lang="pt-BR" dirty="0" smtClean="0"/>
              <a:t>Tabulação cruzada pode </a:t>
            </a:r>
            <a:r>
              <a:rPr lang="pt-BR" dirty="0"/>
              <a:t>ser </a:t>
            </a:r>
            <a:r>
              <a:rPr lang="pt-BR" dirty="0" smtClean="0"/>
              <a:t>usada quando</a:t>
            </a:r>
          </a:p>
          <a:p>
            <a:pPr lvl="1"/>
            <a:r>
              <a:rPr lang="pt-BR" dirty="0" smtClean="0"/>
              <a:t>uma </a:t>
            </a:r>
            <a:r>
              <a:rPr lang="pt-BR" dirty="0"/>
              <a:t>variável é qualitativa </a:t>
            </a:r>
            <a:r>
              <a:rPr lang="pt-BR" dirty="0" smtClean="0"/>
              <a:t>e a outra </a:t>
            </a:r>
            <a:r>
              <a:rPr lang="pt-BR" dirty="0"/>
              <a:t>é </a:t>
            </a:r>
            <a:r>
              <a:rPr lang="pt-BR" dirty="0" smtClean="0"/>
              <a:t>quantitativa</a:t>
            </a:r>
          </a:p>
          <a:p>
            <a:pPr lvl="1"/>
            <a:r>
              <a:rPr lang="pt-BR" dirty="0" smtClean="0"/>
              <a:t>ambas </a:t>
            </a:r>
            <a:r>
              <a:rPr lang="pt-BR" dirty="0"/>
              <a:t>as variáveis ​​são </a:t>
            </a:r>
            <a:r>
              <a:rPr lang="pt-BR" dirty="0" smtClean="0"/>
              <a:t>qualitativas</a:t>
            </a:r>
          </a:p>
          <a:p>
            <a:pPr lvl="1"/>
            <a:r>
              <a:rPr lang="pt-BR" dirty="0" smtClean="0"/>
              <a:t>ambas </a:t>
            </a:r>
            <a:r>
              <a:rPr lang="pt-BR" dirty="0"/>
              <a:t>as variáveis ​​são </a:t>
            </a:r>
            <a:r>
              <a:rPr lang="pt-BR" dirty="0" smtClean="0"/>
              <a:t>quantitativas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5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Tabulação Cruzada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Exemplo: </a:t>
            </a:r>
            <a:r>
              <a:rPr lang="pt-PT" sz="2800" dirty="0" smtClean="0"/>
              <a:t>o </a:t>
            </a:r>
            <a:r>
              <a:rPr lang="pt-PT" sz="2800" dirty="0"/>
              <a:t>número de casas </a:t>
            </a:r>
            <a:r>
              <a:rPr lang="pt-PT" sz="2800" dirty="0" smtClean="0"/>
              <a:t>vendidos </a:t>
            </a:r>
            <a:r>
              <a:rPr lang="pt-PT" sz="2800" dirty="0"/>
              <a:t>para cada estilo e preço </a:t>
            </a:r>
            <a:r>
              <a:rPr lang="pt-PT" sz="2800" dirty="0" smtClean="0"/>
              <a:t>nos </a:t>
            </a:r>
            <a:r>
              <a:rPr lang="pt-PT" sz="2800" dirty="0"/>
              <a:t>últimos dois anos é mostrada abaixo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52</a:t>
            </a:fld>
            <a:endParaRPr lang="pt-BR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418388" y="247650"/>
            <a:ext cx="1296987" cy="1331913"/>
            <a:chOff x="3701" y="2524"/>
            <a:chExt cx="1291" cy="1441"/>
          </a:xfrm>
        </p:grpSpPr>
        <p:sp>
          <p:nvSpPr>
            <p:cNvPr id="6" name="Freeform 23"/>
            <p:cNvSpPr>
              <a:spLocks/>
            </p:cNvSpPr>
            <p:nvPr/>
          </p:nvSpPr>
          <p:spPr bwMode="auto">
            <a:xfrm>
              <a:off x="3701" y="3513"/>
              <a:ext cx="511" cy="216"/>
            </a:xfrm>
            <a:custGeom>
              <a:avLst/>
              <a:gdLst>
                <a:gd name="T0" fmla="*/ 120 w 1021"/>
                <a:gd name="T1" fmla="*/ 0 h 432"/>
                <a:gd name="T2" fmla="*/ 0 w 1021"/>
                <a:gd name="T3" fmla="*/ 42 h 432"/>
                <a:gd name="T4" fmla="*/ 133 w 1021"/>
                <a:gd name="T5" fmla="*/ 84 h 432"/>
                <a:gd name="T6" fmla="*/ 264 w 1021"/>
                <a:gd name="T7" fmla="*/ 143 h 432"/>
                <a:gd name="T8" fmla="*/ 450 w 1021"/>
                <a:gd name="T9" fmla="*/ 203 h 432"/>
                <a:gd name="T10" fmla="*/ 409 w 1021"/>
                <a:gd name="T11" fmla="*/ 228 h 432"/>
                <a:gd name="T12" fmla="*/ 637 w 1021"/>
                <a:gd name="T13" fmla="*/ 287 h 432"/>
                <a:gd name="T14" fmla="*/ 823 w 1021"/>
                <a:gd name="T15" fmla="*/ 329 h 432"/>
                <a:gd name="T16" fmla="*/ 935 w 1021"/>
                <a:gd name="T17" fmla="*/ 371 h 432"/>
                <a:gd name="T18" fmla="*/ 1013 w 1021"/>
                <a:gd name="T19" fmla="*/ 432 h 432"/>
                <a:gd name="T20" fmla="*/ 1021 w 1021"/>
                <a:gd name="T21" fmla="*/ 354 h 432"/>
                <a:gd name="T22" fmla="*/ 893 w 1021"/>
                <a:gd name="T23" fmla="*/ 281 h 432"/>
                <a:gd name="T24" fmla="*/ 492 w 1021"/>
                <a:gd name="T25" fmla="*/ 162 h 432"/>
                <a:gd name="T26" fmla="*/ 120 w 1021"/>
                <a:gd name="T27" fmla="*/ 0 h 432"/>
                <a:gd name="T28" fmla="*/ 120 w 1021"/>
                <a:gd name="T2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1" h="432">
                  <a:moveTo>
                    <a:pt x="120" y="0"/>
                  </a:moveTo>
                  <a:lnTo>
                    <a:pt x="0" y="42"/>
                  </a:lnTo>
                  <a:lnTo>
                    <a:pt x="133" y="84"/>
                  </a:lnTo>
                  <a:lnTo>
                    <a:pt x="264" y="143"/>
                  </a:lnTo>
                  <a:lnTo>
                    <a:pt x="450" y="203"/>
                  </a:lnTo>
                  <a:lnTo>
                    <a:pt x="409" y="228"/>
                  </a:lnTo>
                  <a:lnTo>
                    <a:pt x="637" y="287"/>
                  </a:lnTo>
                  <a:lnTo>
                    <a:pt x="823" y="329"/>
                  </a:lnTo>
                  <a:lnTo>
                    <a:pt x="935" y="371"/>
                  </a:lnTo>
                  <a:lnTo>
                    <a:pt x="1013" y="432"/>
                  </a:lnTo>
                  <a:lnTo>
                    <a:pt x="1021" y="354"/>
                  </a:lnTo>
                  <a:lnTo>
                    <a:pt x="893" y="281"/>
                  </a:lnTo>
                  <a:lnTo>
                    <a:pt x="492" y="16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6A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>
              <a:off x="4691" y="2852"/>
              <a:ext cx="249" cy="777"/>
            </a:xfrm>
            <a:custGeom>
              <a:avLst/>
              <a:gdLst>
                <a:gd name="T0" fmla="*/ 180 w 498"/>
                <a:gd name="T1" fmla="*/ 101 h 1553"/>
                <a:gd name="T2" fmla="*/ 431 w 498"/>
                <a:gd name="T3" fmla="*/ 0 h 1553"/>
                <a:gd name="T4" fmla="*/ 366 w 498"/>
                <a:gd name="T5" fmla="*/ 270 h 1553"/>
                <a:gd name="T6" fmla="*/ 425 w 498"/>
                <a:gd name="T7" fmla="*/ 509 h 1553"/>
                <a:gd name="T8" fmla="*/ 456 w 498"/>
                <a:gd name="T9" fmla="*/ 635 h 1553"/>
                <a:gd name="T10" fmla="*/ 498 w 498"/>
                <a:gd name="T11" fmla="*/ 707 h 1553"/>
                <a:gd name="T12" fmla="*/ 480 w 498"/>
                <a:gd name="T13" fmla="*/ 821 h 1553"/>
                <a:gd name="T14" fmla="*/ 475 w 498"/>
                <a:gd name="T15" fmla="*/ 1068 h 1553"/>
                <a:gd name="T16" fmla="*/ 498 w 498"/>
                <a:gd name="T17" fmla="*/ 1182 h 1553"/>
                <a:gd name="T18" fmla="*/ 480 w 498"/>
                <a:gd name="T19" fmla="*/ 1313 h 1553"/>
                <a:gd name="T20" fmla="*/ 420 w 498"/>
                <a:gd name="T21" fmla="*/ 1350 h 1553"/>
                <a:gd name="T22" fmla="*/ 347 w 498"/>
                <a:gd name="T23" fmla="*/ 1386 h 1553"/>
                <a:gd name="T24" fmla="*/ 347 w 498"/>
                <a:gd name="T25" fmla="*/ 1477 h 1553"/>
                <a:gd name="T26" fmla="*/ 247 w 498"/>
                <a:gd name="T27" fmla="*/ 1500 h 1553"/>
                <a:gd name="T28" fmla="*/ 165 w 498"/>
                <a:gd name="T29" fmla="*/ 1530 h 1553"/>
                <a:gd name="T30" fmla="*/ 102 w 498"/>
                <a:gd name="T31" fmla="*/ 1549 h 1553"/>
                <a:gd name="T32" fmla="*/ 53 w 498"/>
                <a:gd name="T33" fmla="*/ 1553 h 1553"/>
                <a:gd name="T34" fmla="*/ 0 w 498"/>
                <a:gd name="T35" fmla="*/ 1536 h 1553"/>
                <a:gd name="T36" fmla="*/ 11 w 498"/>
                <a:gd name="T37" fmla="*/ 1456 h 1553"/>
                <a:gd name="T38" fmla="*/ 38 w 498"/>
                <a:gd name="T39" fmla="*/ 1306 h 1553"/>
                <a:gd name="T40" fmla="*/ 64 w 498"/>
                <a:gd name="T41" fmla="*/ 1163 h 1553"/>
                <a:gd name="T42" fmla="*/ 77 w 498"/>
                <a:gd name="T43" fmla="*/ 1099 h 1553"/>
                <a:gd name="T44" fmla="*/ 155 w 498"/>
                <a:gd name="T45" fmla="*/ 882 h 1553"/>
                <a:gd name="T46" fmla="*/ 165 w 498"/>
                <a:gd name="T47" fmla="*/ 717 h 1553"/>
                <a:gd name="T48" fmla="*/ 174 w 498"/>
                <a:gd name="T49" fmla="*/ 534 h 1553"/>
                <a:gd name="T50" fmla="*/ 180 w 498"/>
                <a:gd name="T51" fmla="*/ 101 h 1553"/>
                <a:gd name="T52" fmla="*/ 180 w 498"/>
                <a:gd name="T53" fmla="*/ 101 h 1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8" h="1553">
                  <a:moveTo>
                    <a:pt x="180" y="101"/>
                  </a:moveTo>
                  <a:lnTo>
                    <a:pt x="431" y="0"/>
                  </a:lnTo>
                  <a:lnTo>
                    <a:pt x="366" y="270"/>
                  </a:lnTo>
                  <a:lnTo>
                    <a:pt x="425" y="509"/>
                  </a:lnTo>
                  <a:lnTo>
                    <a:pt x="456" y="635"/>
                  </a:lnTo>
                  <a:lnTo>
                    <a:pt x="498" y="707"/>
                  </a:lnTo>
                  <a:lnTo>
                    <a:pt x="480" y="821"/>
                  </a:lnTo>
                  <a:lnTo>
                    <a:pt x="475" y="1068"/>
                  </a:lnTo>
                  <a:lnTo>
                    <a:pt x="498" y="1182"/>
                  </a:lnTo>
                  <a:lnTo>
                    <a:pt x="480" y="1313"/>
                  </a:lnTo>
                  <a:lnTo>
                    <a:pt x="420" y="1350"/>
                  </a:lnTo>
                  <a:lnTo>
                    <a:pt x="347" y="1386"/>
                  </a:lnTo>
                  <a:lnTo>
                    <a:pt x="347" y="1477"/>
                  </a:lnTo>
                  <a:lnTo>
                    <a:pt x="247" y="1500"/>
                  </a:lnTo>
                  <a:lnTo>
                    <a:pt x="165" y="1530"/>
                  </a:lnTo>
                  <a:lnTo>
                    <a:pt x="102" y="1549"/>
                  </a:lnTo>
                  <a:lnTo>
                    <a:pt x="53" y="1553"/>
                  </a:lnTo>
                  <a:lnTo>
                    <a:pt x="0" y="1536"/>
                  </a:lnTo>
                  <a:lnTo>
                    <a:pt x="11" y="1456"/>
                  </a:lnTo>
                  <a:lnTo>
                    <a:pt x="38" y="1306"/>
                  </a:lnTo>
                  <a:lnTo>
                    <a:pt x="64" y="1163"/>
                  </a:lnTo>
                  <a:lnTo>
                    <a:pt x="77" y="1099"/>
                  </a:lnTo>
                  <a:lnTo>
                    <a:pt x="155" y="882"/>
                  </a:lnTo>
                  <a:lnTo>
                    <a:pt x="165" y="717"/>
                  </a:lnTo>
                  <a:lnTo>
                    <a:pt x="174" y="534"/>
                  </a:lnTo>
                  <a:lnTo>
                    <a:pt x="180" y="101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4808" y="3402"/>
              <a:ext cx="93" cy="99"/>
            </a:xfrm>
            <a:custGeom>
              <a:avLst/>
              <a:gdLst>
                <a:gd name="T0" fmla="*/ 36 w 187"/>
                <a:gd name="T1" fmla="*/ 0 h 197"/>
                <a:gd name="T2" fmla="*/ 0 w 187"/>
                <a:gd name="T3" fmla="*/ 41 h 197"/>
                <a:gd name="T4" fmla="*/ 31 w 187"/>
                <a:gd name="T5" fmla="*/ 197 h 197"/>
                <a:gd name="T6" fmla="*/ 139 w 187"/>
                <a:gd name="T7" fmla="*/ 192 h 197"/>
                <a:gd name="T8" fmla="*/ 187 w 187"/>
                <a:gd name="T9" fmla="*/ 108 h 197"/>
                <a:gd name="T10" fmla="*/ 156 w 187"/>
                <a:gd name="T11" fmla="*/ 30 h 197"/>
                <a:gd name="T12" fmla="*/ 36 w 187"/>
                <a:gd name="T13" fmla="*/ 0 h 197"/>
                <a:gd name="T14" fmla="*/ 36 w 187"/>
                <a:gd name="T1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97">
                  <a:moveTo>
                    <a:pt x="36" y="0"/>
                  </a:moveTo>
                  <a:lnTo>
                    <a:pt x="0" y="41"/>
                  </a:lnTo>
                  <a:lnTo>
                    <a:pt x="31" y="197"/>
                  </a:lnTo>
                  <a:lnTo>
                    <a:pt x="139" y="192"/>
                  </a:lnTo>
                  <a:lnTo>
                    <a:pt x="187" y="108"/>
                  </a:lnTo>
                  <a:lnTo>
                    <a:pt x="156" y="3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4727" y="2723"/>
              <a:ext cx="174" cy="132"/>
            </a:xfrm>
            <a:custGeom>
              <a:avLst/>
              <a:gdLst>
                <a:gd name="T0" fmla="*/ 0 w 348"/>
                <a:gd name="T1" fmla="*/ 59 h 265"/>
                <a:gd name="T2" fmla="*/ 120 w 348"/>
                <a:gd name="T3" fmla="*/ 101 h 265"/>
                <a:gd name="T4" fmla="*/ 108 w 348"/>
                <a:gd name="T5" fmla="*/ 36 h 265"/>
                <a:gd name="T6" fmla="*/ 144 w 348"/>
                <a:gd name="T7" fmla="*/ 0 h 265"/>
                <a:gd name="T8" fmla="*/ 234 w 348"/>
                <a:gd name="T9" fmla="*/ 25 h 265"/>
                <a:gd name="T10" fmla="*/ 222 w 348"/>
                <a:gd name="T11" fmla="*/ 101 h 265"/>
                <a:gd name="T12" fmla="*/ 270 w 348"/>
                <a:gd name="T13" fmla="*/ 145 h 265"/>
                <a:gd name="T14" fmla="*/ 342 w 348"/>
                <a:gd name="T15" fmla="*/ 150 h 265"/>
                <a:gd name="T16" fmla="*/ 348 w 348"/>
                <a:gd name="T17" fmla="*/ 198 h 265"/>
                <a:gd name="T18" fmla="*/ 247 w 348"/>
                <a:gd name="T19" fmla="*/ 265 h 265"/>
                <a:gd name="T20" fmla="*/ 30 w 348"/>
                <a:gd name="T21" fmla="*/ 265 h 265"/>
                <a:gd name="T22" fmla="*/ 0 w 348"/>
                <a:gd name="T23" fmla="*/ 181 h 265"/>
                <a:gd name="T24" fmla="*/ 0 w 348"/>
                <a:gd name="T25" fmla="*/ 59 h 265"/>
                <a:gd name="T26" fmla="*/ 0 w 348"/>
                <a:gd name="T27" fmla="*/ 5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65">
                  <a:moveTo>
                    <a:pt x="0" y="59"/>
                  </a:moveTo>
                  <a:lnTo>
                    <a:pt x="120" y="101"/>
                  </a:lnTo>
                  <a:lnTo>
                    <a:pt x="108" y="36"/>
                  </a:lnTo>
                  <a:lnTo>
                    <a:pt x="144" y="0"/>
                  </a:lnTo>
                  <a:lnTo>
                    <a:pt x="234" y="25"/>
                  </a:lnTo>
                  <a:lnTo>
                    <a:pt x="222" y="101"/>
                  </a:lnTo>
                  <a:lnTo>
                    <a:pt x="270" y="145"/>
                  </a:lnTo>
                  <a:lnTo>
                    <a:pt x="342" y="150"/>
                  </a:lnTo>
                  <a:lnTo>
                    <a:pt x="348" y="198"/>
                  </a:lnTo>
                  <a:lnTo>
                    <a:pt x="247" y="265"/>
                  </a:lnTo>
                  <a:lnTo>
                    <a:pt x="30" y="265"/>
                  </a:lnTo>
                  <a:lnTo>
                    <a:pt x="0" y="18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4832" y="2930"/>
              <a:ext cx="60" cy="57"/>
            </a:xfrm>
            <a:custGeom>
              <a:avLst/>
              <a:gdLst>
                <a:gd name="T0" fmla="*/ 0 w 119"/>
                <a:gd name="T1" fmla="*/ 0 h 114"/>
                <a:gd name="T2" fmla="*/ 83 w 119"/>
                <a:gd name="T3" fmla="*/ 5 h 114"/>
                <a:gd name="T4" fmla="*/ 119 w 119"/>
                <a:gd name="T5" fmla="*/ 59 h 114"/>
                <a:gd name="T6" fmla="*/ 83 w 119"/>
                <a:gd name="T7" fmla="*/ 114 h 114"/>
                <a:gd name="T8" fmla="*/ 17 w 119"/>
                <a:gd name="T9" fmla="*/ 114 h 114"/>
                <a:gd name="T10" fmla="*/ 0 w 119"/>
                <a:gd name="T11" fmla="*/ 0 h 114"/>
                <a:gd name="T12" fmla="*/ 0 w 119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14">
                  <a:moveTo>
                    <a:pt x="0" y="0"/>
                  </a:moveTo>
                  <a:lnTo>
                    <a:pt x="83" y="5"/>
                  </a:lnTo>
                  <a:lnTo>
                    <a:pt x="119" y="59"/>
                  </a:lnTo>
                  <a:lnTo>
                    <a:pt x="83" y="114"/>
                  </a:lnTo>
                  <a:lnTo>
                    <a:pt x="17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28"/>
            <p:cNvSpPr>
              <a:spLocks/>
            </p:cNvSpPr>
            <p:nvPr/>
          </p:nvSpPr>
          <p:spPr bwMode="auto">
            <a:xfrm>
              <a:off x="4835" y="3044"/>
              <a:ext cx="69" cy="87"/>
            </a:xfrm>
            <a:custGeom>
              <a:avLst/>
              <a:gdLst>
                <a:gd name="T0" fmla="*/ 42 w 137"/>
                <a:gd name="T1" fmla="*/ 0 h 173"/>
                <a:gd name="T2" fmla="*/ 0 w 137"/>
                <a:gd name="T3" fmla="*/ 42 h 173"/>
                <a:gd name="T4" fmla="*/ 12 w 137"/>
                <a:gd name="T5" fmla="*/ 144 h 173"/>
                <a:gd name="T6" fmla="*/ 90 w 137"/>
                <a:gd name="T7" fmla="*/ 173 h 173"/>
                <a:gd name="T8" fmla="*/ 137 w 137"/>
                <a:gd name="T9" fmla="*/ 125 h 173"/>
                <a:gd name="T10" fmla="*/ 42 w 137"/>
                <a:gd name="T11" fmla="*/ 0 h 173"/>
                <a:gd name="T12" fmla="*/ 42 w 137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73">
                  <a:moveTo>
                    <a:pt x="42" y="0"/>
                  </a:moveTo>
                  <a:lnTo>
                    <a:pt x="0" y="42"/>
                  </a:lnTo>
                  <a:lnTo>
                    <a:pt x="12" y="144"/>
                  </a:lnTo>
                  <a:lnTo>
                    <a:pt x="90" y="173"/>
                  </a:lnTo>
                  <a:lnTo>
                    <a:pt x="137" y="125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4856" y="3236"/>
              <a:ext cx="87" cy="114"/>
            </a:xfrm>
            <a:custGeom>
              <a:avLst/>
              <a:gdLst>
                <a:gd name="T0" fmla="*/ 126 w 173"/>
                <a:gd name="T1" fmla="*/ 0 h 228"/>
                <a:gd name="T2" fmla="*/ 23 w 173"/>
                <a:gd name="T3" fmla="*/ 30 h 228"/>
                <a:gd name="T4" fmla="*/ 10 w 173"/>
                <a:gd name="T5" fmla="*/ 72 h 228"/>
                <a:gd name="T6" fmla="*/ 0 w 173"/>
                <a:gd name="T7" fmla="*/ 139 h 228"/>
                <a:gd name="T8" fmla="*/ 14 w 173"/>
                <a:gd name="T9" fmla="*/ 165 h 228"/>
                <a:gd name="T10" fmla="*/ 34 w 173"/>
                <a:gd name="T11" fmla="*/ 194 h 228"/>
                <a:gd name="T12" fmla="*/ 67 w 173"/>
                <a:gd name="T13" fmla="*/ 228 h 228"/>
                <a:gd name="T14" fmla="*/ 150 w 173"/>
                <a:gd name="T15" fmla="*/ 228 h 228"/>
                <a:gd name="T16" fmla="*/ 173 w 173"/>
                <a:gd name="T17" fmla="*/ 156 h 228"/>
                <a:gd name="T18" fmla="*/ 150 w 173"/>
                <a:gd name="T19" fmla="*/ 53 h 228"/>
                <a:gd name="T20" fmla="*/ 126 w 173"/>
                <a:gd name="T21" fmla="*/ 0 h 228"/>
                <a:gd name="T22" fmla="*/ 126 w 173"/>
                <a:gd name="T23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228">
                  <a:moveTo>
                    <a:pt x="126" y="0"/>
                  </a:moveTo>
                  <a:lnTo>
                    <a:pt x="23" y="30"/>
                  </a:lnTo>
                  <a:lnTo>
                    <a:pt x="10" y="72"/>
                  </a:lnTo>
                  <a:lnTo>
                    <a:pt x="0" y="139"/>
                  </a:lnTo>
                  <a:lnTo>
                    <a:pt x="14" y="165"/>
                  </a:lnTo>
                  <a:lnTo>
                    <a:pt x="34" y="194"/>
                  </a:lnTo>
                  <a:lnTo>
                    <a:pt x="67" y="228"/>
                  </a:lnTo>
                  <a:lnTo>
                    <a:pt x="150" y="228"/>
                  </a:lnTo>
                  <a:lnTo>
                    <a:pt x="173" y="156"/>
                  </a:lnTo>
                  <a:lnTo>
                    <a:pt x="150" y="53"/>
                  </a:lnTo>
                  <a:lnTo>
                    <a:pt x="126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4703" y="2852"/>
              <a:ext cx="216" cy="693"/>
            </a:xfrm>
            <a:custGeom>
              <a:avLst/>
              <a:gdLst>
                <a:gd name="T0" fmla="*/ 78 w 432"/>
                <a:gd name="T1" fmla="*/ 6 h 1386"/>
                <a:gd name="T2" fmla="*/ 209 w 432"/>
                <a:gd name="T3" fmla="*/ 23 h 1386"/>
                <a:gd name="T4" fmla="*/ 407 w 432"/>
                <a:gd name="T5" fmla="*/ 0 h 1386"/>
                <a:gd name="T6" fmla="*/ 432 w 432"/>
                <a:gd name="T7" fmla="*/ 101 h 1386"/>
                <a:gd name="T8" fmla="*/ 223 w 432"/>
                <a:gd name="T9" fmla="*/ 167 h 1386"/>
                <a:gd name="T10" fmla="*/ 228 w 432"/>
                <a:gd name="T11" fmla="*/ 582 h 1386"/>
                <a:gd name="T12" fmla="*/ 192 w 432"/>
                <a:gd name="T13" fmla="*/ 774 h 1386"/>
                <a:gd name="T14" fmla="*/ 90 w 432"/>
                <a:gd name="T15" fmla="*/ 1044 h 1386"/>
                <a:gd name="T16" fmla="*/ 53 w 432"/>
                <a:gd name="T17" fmla="*/ 1386 h 1386"/>
                <a:gd name="T18" fmla="*/ 0 w 432"/>
                <a:gd name="T19" fmla="*/ 1007 h 1386"/>
                <a:gd name="T20" fmla="*/ 6 w 432"/>
                <a:gd name="T21" fmla="*/ 882 h 1386"/>
                <a:gd name="T22" fmla="*/ 67 w 432"/>
                <a:gd name="T23" fmla="*/ 660 h 1386"/>
                <a:gd name="T24" fmla="*/ 53 w 432"/>
                <a:gd name="T25" fmla="*/ 167 h 1386"/>
                <a:gd name="T26" fmla="*/ 78 w 432"/>
                <a:gd name="T27" fmla="*/ 6 h 1386"/>
                <a:gd name="T28" fmla="*/ 78 w 432"/>
                <a:gd name="T29" fmla="*/ 6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1386">
                  <a:moveTo>
                    <a:pt x="78" y="6"/>
                  </a:moveTo>
                  <a:lnTo>
                    <a:pt x="209" y="23"/>
                  </a:lnTo>
                  <a:lnTo>
                    <a:pt x="407" y="0"/>
                  </a:lnTo>
                  <a:lnTo>
                    <a:pt x="432" y="101"/>
                  </a:lnTo>
                  <a:lnTo>
                    <a:pt x="223" y="167"/>
                  </a:lnTo>
                  <a:lnTo>
                    <a:pt x="228" y="582"/>
                  </a:lnTo>
                  <a:lnTo>
                    <a:pt x="192" y="774"/>
                  </a:lnTo>
                  <a:lnTo>
                    <a:pt x="90" y="1044"/>
                  </a:lnTo>
                  <a:lnTo>
                    <a:pt x="53" y="1386"/>
                  </a:lnTo>
                  <a:lnTo>
                    <a:pt x="0" y="1007"/>
                  </a:lnTo>
                  <a:lnTo>
                    <a:pt x="6" y="882"/>
                  </a:lnTo>
                  <a:lnTo>
                    <a:pt x="67" y="660"/>
                  </a:lnTo>
                  <a:lnTo>
                    <a:pt x="53" y="167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4109" y="2524"/>
              <a:ext cx="600" cy="328"/>
            </a:xfrm>
            <a:custGeom>
              <a:avLst/>
              <a:gdLst>
                <a:gd name="T0" fmla="*/ 654 w 1200"/>
                <a:gd name="T1" fmla="*/ 0 h 656"/>
                <a:gd name="T2" fmla="*/ 552 w 1200"/>
                <a:gd name="T3" fmla="*/ 200 h 656"/>
                <a:gd name="T4" fmla="*/ 426 w 1200"/>
                <a:gd name="T5" fmla="*/ 331 h 656"/>
                <a:gd name="T6" fmla="*/ 498 w 1200"/>
                <a:gd name="T7" fmla="*/ 348 h 656"/>
                <a:gd name="T8" fmla="*/ 325 w 1200"/>
                <a:gd name="T9" fmla="*/ 456 h 656"/>
                <a:gd name="T10" fmla="*/ 259 w 1200"/>
                <a:gd name="T11" fmla="*/ 348 h 656"/>
                <a:gd name="T12" fmla="*/ 342 w 1200"/>
                <a:gd name="T13" fmla="*/ 361 h 656"/>
                <a:gd name="T14" fmla="*/ 253 w 1200"/>
                <a:gd name="T15" fmla="*/ 247 h 656"/>
                <a:gd name="T16" fmla="*/ 181 w 1200"/>
                <a:gd name="T17" fmla="*/ 72 h 656"/>
                <a:gd name="T18" fmla="*/ 175 w 1200"/>
                <a:gd name="T19" fmla="*/ 217 h 656"/>
                <a:gd name="T20" fmla="*/ 0 w 1200"/>
                <a:gd name="T21" fmla="*/ 355 h 656"/>
                <a:gd name="T22" fmla="*/ 133 w 1200"/>
                <a:gd name="T23" fmla="*/ 378 h 656"/>
                <a:gd name="T24" fmla="*/ 25 w 1200"/>
                <a:gd name="T25" fmla="*/ 589 h 656"/>
                <a:gd name="T26" fmla="*/ 192 w 1200"/>
                <a:gd name="T27" fmla="*/ 606 h 656"/>
                <a:gd name="T28" fmla="*/ 590 w 1200"/>
                <a:gd name="T29" fmla="*/ 620 h 656"/>
                <a:gd name="T30" fmla="*/ 852 w 1200"/>
                <a:gd name="T31" fmla="*/ 637 h 656"/>
                <a:gd name="T32" fmla="*/ 1200 w 1200"/>
                <a:gd name="T33" fmla="*/ 656 h 656"/>
                <a:gd name="T34" fmla="*/ 1093 w 1200"/>
                <a:gd name="T35" fmla="*/ 559 h 656"/>
                <a:gd name="T36" fmla="*/ 1171 w 1200"/>
                <a:gd name="T37" fmla="*/ 553 h 656"/>
                <a:gd name="T38" fmla="*/ 1086 w 1200"/>
                <a:gd name="T39" fmla="*/ 456 h 656"/>
                <a:gd name="T40" fmla="*/ 1038 w 1200"/>
                <a:gd name="T41" fmla="*/ 283 h 656"/>
                <a:gd name="T42" fmla="*/ 996 w 1200"/>
                <a:gd name="T43" fmla="*/ 133 h 656"/>
                <a:gd name="T44" fmla="*/ 972 w 1200"/>
                <a:gd name="T45" fmla="*/ 253 h 656"/>
                <a:gd name="T46" fmla="*/ 899 w 1200"/>
                <a:gd name="T47" fmla="*/ 378 h 656"/>
                <a:gd name="T48" fmla="*/ 972 w 1200"/>
                <a:gd name="T49" fmla="*/ 355 h 656"/>
                <a:gd name="T50" fmla="*/ 924 w 1200"/>
                <a:gd name="T51" fmla="*/ 481 h 656"/>
                <a:gd name="T52" fmla="*/ 852 w 1200"/>
                <a:gd name="T53" fmla="*/ 547 h 656"/>
                <a:gd name="T54" fmla="*/ 780 w 1200"/>
                <a:gd name="T55" fmla="*/ 572 h 656"/>
                <a:gd name="T56" fmla="*/ 696 w 1200"/>
                <a:gd name="T57" fmla="*/ 464 h 656"/>
                <a:gd name="T58" fmla="*/ 804 w 1200"/>
                <a:gd name="T59" fmla="*/ 481 h 656"/>
                <a:gd name="T60" fmla="*/ 751 w 1200"/>
                <a:gd name="T61" fmla="*/ 397 h 656"/>
                <a:gd name="T62" fmla="*/ 863 w 1200"/>
                <a:gd name="T63" fmla="*/ 422 h 656"/>
                <a:gd name="T64" fmla="*/ 768 w 1200"/>
                <a:gd name="T65" fmla="*/ 300 h 656"/>
                <a:gd name="T66" fmla="*/ 702 w 1200"/>
                <a:gd name="T67" fmla="*/ 169 h 656"/>
                <a:gd name="T68" fmla="*/ 654 w 1200"/>
                <a:gd name="T69" fmla="*/ 0 h 656"/>
                <a:gd name="T70" fmla="*/ 654 w 1200"/>
                <a:gd name="T71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00" h="656">
                  <a:moveTo>
                    <a:pt x="654" y="0"/>
                  </a:moveTo>
                  <a:lnTo>
                    <a:pt x="552" y="200"/>
                  </a:lnTo>
                  <a:lnTo>
                    <a:pt x="426" y="331"/>
                  </a:lnTo>
                  <a:lnTo>
                    <a:pt x="498" y="348"/>
                  </a:lnTo>
                  <a:lnTo>
                    <a:pt x="325" y="456"/>
                  </a:lnTo>
                  <a:lnTo>
                    <a:pt x="259" y="348"/>
                  </a:lnTo>
                  <a:lnTo>
                    <a:pt x="342" y="361"/>
                  </a:lnTo>
                  <a:lnTo>
                    <a:pt x="253" y="247"/>
                  </a:lnTo>
                  <a:lnTo>
                    <a:pt x="181" y="72"/>
                  </a:lnTo>
                  <a:lnTo>
                    <a:pt x="175" y="217"/>
                  </a:lnTo>
                  <a:lnTo>
                    <a:pt x="0" y="355"/>
                  </a:lnTo>
                  <a:lnTo>
                    <a:pt x="133" y="378"/>
                  </a:lnTo>
                  <a:lnTo>
                    <a:pt x="25" y="589"/>
                  </a:lnTo>
                  <a:lnTo>
                    <a:pt x="192" y="606"/>
                  </a:lnTo>
                  <a:lnTo>
                    <a:pt x="590" y="620"/>
                  </a:lnTo>
                  <a:lnTo>
                    <a:pt x="852" y="637"/>
                  </a:lnTo>
                  <a:lnTo>
                    <a:pt x="1200" y="656"/>
                  </a:lnTo>
                  <a:lnTo>
                    <a:pt x="1093" y="559"/>
                  </a:lnTo>
                  <a:lnTo>
                    <a:pt x="1171" y="553"/>
                  </a:lnTo>
                  <a:lnTo>
                    <a:pt x="1086" y="456"/>
                  </a:lnTo>
                  <a:lnTo>
                    <a:pt x="1038" y="283"/>
                  </a:lnTo>
                  <a:lnTo>
                    <a:pt x="996" y="133"/>
                  </a:lnTo>
                  <a:lnTo>
                    <a:pt x="972" y="253"/>
                  </a:lnTo>
                  <a:lnTo>
                    <a:pt x="899" y="378"/>
                  </a:lnTo>
                  <a:lnTo>
                    <a:pt x="972" y="355"/>
                  </a:lnTo>
                  <a:lnTo>
                    <a:pt x="924" y="481"/>
                  </a:lnTo>
                  <a:lnTo>
                    <a:pt x="852" y="547"/>
                  </a:lnTo>
                  <a:lnTo>
                    <a:pt x="780" y="572"/>
                  </a:lnTo>
                  <a:lnTo>
                    <a:pt x="696" y="464"/>
                  </a:lnTo>
                  <a:lnTo>
                    <a:pt x="804" y="481"/>
                  </a:lnTo>
                  <a:lnTo>
                    <a:pt x="751" y="397"/>
                  </a:lnTo>
                  <a:lnTo>
                    <a:pt x="863" y="422"/>
                  </a:lnTo>
                  <a:lnTo>
                    <a:pt x="768" y="300"/>
                  </a:lnTo>
                  <a:lnTo>
                    <a:pt x="702" y="169"/>
                  </a:lnTo>
                  <a:lnTo>
                    <a:pt x="654" y="0"/>
                  </a:lnTo>
                  <a:lnTo>
                    <a:pt x="654" y="0"/>
                  </a:lnTo>
                  <a:close/>
                </a:path>
              </a:pathLst>
            </a:custGeom>
            <a:solidFill>
              <a:srgbClr val="66C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3738" y="3254"/>
              <a:ext cx="992" cy="631"/>
            </a:xfrm>
            <a:custGeom>
              <a:avLst/>
              <a:gdLst>
                <a:gd name="T0" fmla="*/ 103 w 1984"/>
                <a:gd name="T1" fmla="*/ 0 h 1260"/>
                <a:gd name="T2" fmla="*/ 114 w 1984"/>
                <a:gd name="T3" fmla="*/ 295 h 1260"/>
                <a:gd name="T4" fmla="*/ 0 w 1984"/>
                <a:gd name="T5" fmla="*/ 390 h 1260"/>
                <a:gd name="T6" fmla="*/ 48 w 1984"/>
                <a:gd name="T7" fmla="*/ 517 h 1260"/>
                <a:gd name="T8" fmla="*/ 863 w 1984"/>
                <a:gd name="T9" fmla="*/ 835 h 1260"/>
                <a:gd name="T10" fmla="*/ 949 w 1984"/>
                <a:gd name="T11" fmla="*/ 871 h 1260"/>
                <a:gd name="T12" fmla="*/ 941 w 1984"/>
                <a:gd name="T13" fmla="*/ 949 h 1260"/>
                <a:gd name="T14" fmla="*/ 863 w 1984"/>
                <a:gd name="T15" fmla="*/ 985 h 1260"/>
                <a:gd name="T16" fmla="*/ 876 w 1984"/>
                <a:gd name="T17" fmla="*/ 1038 h 1260"/>
                <a:gd name="T18" fmla="*/ 1361 w 1984"/>
                <a:gd name="T19" fmla="*/ 1260 h 1260"/>
                <a:gd name="T20" fmla="*/ 1583 w 1984"/>
                <a:gd name="T21" fmla="*/ 1105 h 1260"/>
                <a:gd name="T22" fmla="*/ 1692 w 1984"/>
                <a:gd name="T23" fmla="*/ 990 h 1260"/>
                <a:gd name="T24" fmla="*/ 1812 w 1984"/>
                <a:gd name="T25" fmla="*/ 854 h 1260"/>
                <a:gd name="T26" fmla="*/ 1956 w 1984"/>
                <a:gd name="T27" fmla="*/ 751 h 1260"/>
                <a:gd name="T28" fmla="*/ 1984 w 1984"/>
                <a:gd name="T29" fmla="*/ 523 h 1260"/>
                <a:gd name="T30" fmla="*/ 1889 w 1984"/>
                <a:gd name="T31" fmla="*/ 336 h 1260"/>
                <a:gd name="T32" fmla="*/ 912 w 1984"/>
                <a:gd name="T33" fmla="*/ 217 h 1260"/>
                <a:gd name="T34" fmla="*/ 665 w 1984"/>
                <a:gd name="T35" fmla="*/ 156 h 1260"/>
                <a:gd name="T36" fmla="*/ 217 w 1984"/>
                <a:gd name="T37" fmla="*/ 281 h 1260"/>
                <a:gd name="T38" fmla="*/ 175 w 1984"/>
                <a:gd name="T39" fmla="*/ 0 h 1260"/>
                <a:gd name="T40" fmla="*/ 103 w 1984"/>
                <a:gd name="T41" fmla="*/ 0 h 1260"/>
                <a:gd name="T42" fmla="*/ 103 w 1984"/>
                <a:gd name="T43" fmla="*/ 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4" h="1260">
                  <a:moveTo>
                    <a:pt x="103" y="0"/>
                  </a:moveTo>
                  <a:lnTo>
                    <a:pt x="114" y="295"/>
                  </a:lnTo>
                  <a:lnTo>
                    <a:pt x="0" y="390"/>
                  </a:lnTo>
                  <a:lnTo>
                    <a:pt x="48" y="517"/>
                  </a:lnTo>
                  <a:lnTo>
                    <a:pt x="863" y="835"/>
                  </a:lnTo>
                  <a:lnTo>
                    <a:pt x="949" y="871"/>
                  </a:lnTo>
                  <a:lnTo>
                    <a:pt x="941" y="949"/>
                  </a:lnTo>
                  <a:lnTo>
                    <a:pt x="863" y="985"/>
                  </a:lnTo>
                  <a:lnTo>
                    <a:pt x="876" y="1038"/>
                  </a:lnTo>
                  <a:lnTo>
                    <a:pt x="1361" y="1260"/>
                  </a:lnTo>
                  <a:lnTo>
                    <a:pt x="1583" y="1105"/>
                  </a:lnTo>
                  <a:lnTo>
                    <a:pt x="1692" y="990"/>
                  </a:lnTo>
                  <a:lnTo>
                    <a:pt x="1812" y="854"/>
                  </a:lnTo>
                  <a:lnTo>
                    <a:pt x="1956" y="751"/>
                  </a:lnTo>
                  <a:lnTo>
                    <a:pt x="1984" y="523"/>
                  </a:lnTo>
                  <a:lnTo>
                    <a:pt x="1889" y="336"/>
                  </a:lnTo>
                  <a:lnTo>
                    <a:pt x="912" y="217"/>
                  </a:lnTo>
                  <a:lnTo>
                    <a:pt x="665" y="156"/>
                  </a:lnTo>
                  <a:lnTo>
                    <a:pt x="217" y="281"/>
                  </a:lnTo>
                  <a:lnTo>
                    <a:pt x="175" y="0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D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33"/>
            <p:cNvSpPr>
              <a:spLocks/>
            </p:cNvSpPr>
            <p:nvPr/>
          </p:nvSpPr>
          <p:spPr bwMode="auto">
            <a:xfrm>
              <a:off x="3834" y="2858"/>
              <a:ext cx="893" cy="540"/>
            </a:xfrm>
            <a:custGeom>
              <a:avLst/>
              <a:gdLst>
                <a:gd name="T0" fmla="*/ 1770 w 1787"/>
                <a:gd name="T1" fmla="*/ 53 h 1080"/>
                <a:gd name="T2" fmla="*/ 1355 w 1787"/>
                <a:gd name="T3" fmla="*/ 61 h 1080"/>
                <a:gd name="T4" fmla="*/ 551 w 1787"/>
                <a:gd name="T5" fmla="*/ 0 h 1080"/>
                <a:gd name="T6" fmla="*/ 432 w 1787"/>
                <a:gd name="T7" fmla="*/ 493 h 1080"/>
                <a:gd name="T8" fmla="*/ 186 w 1787"/>
                <a:gd name="T9" fmla="*/ 654 h 1080"/>
                <a:gd name="T10" fmla="*/ 0 w 1787"/>
                <a:gd name="T11" fmla="*/ 732 h 1080"/>
                <a:gd name="T12" fmla="*/ 228 w 1787"/>
                <a:gd name="T13" fmla="*/ 768 h 1080"/>
                <a:gd name="T14" fmla="*/ 679 w 1787"/>
                <a:gd name="T15" fmla="*/ 576 h 1080"/>
                <a:gd name="T16" fmla="*/ 354 w 1787"/>
                <a:gd name="T17" fmla="*/ 793 h 1080"/>
                <a:gd name="T18" fmla="*/ 701 w 1787"/>
                <a:gd name="T19" fmla="*/ 841 h 1080"/>
                <a:gd name="T20" fmla="*/ 1049 w 1787"/>
                <a:gd name="T21" fmla="*/ 660 h 1080"/>
                <a:gd name="T22" fmla="*/ 785 w 1787"/>
                <a:gd name="T23" fmla="*/ 865 h 1080"/>
                <a:gd name="T24" fmla="*/ 1055 w 1787"/>
                <a:gd name="T25" fmla="*/ 907 h 1080"/>
                <a:gd name="T26" fmla="*/ 1403 w 1787"/>
                <a:gd name="T27" fmla="*/ 757 h 1080"/>
                <a:gd name="T28" fmla="*/ 1133 w 1787"/>
                <a:gd name="T29" fmla="*/ 943 h 1080"/>
                <a:gd name="T30" fmla="*/ 1553 w 1787"/>
                <a:gd name="T31" fmla="*/ 1004 h 1080"/>
                <a:gd name="T32" fmla="*/ 1614 w 1787"/>
                <a:gd name="T33" fmla="*/ 1080 h 1080"/>
                <a:gd name="T34" fmla="*/ 1739 w 1787"/>
                <a:gd name="T35" fmla="*/ 996 h 1080"/>
                <a:gd name="T36" fmla="*/ 1745 w 1787"/>
                <a:gd name="T37" fmla="*/ 871 h 1080"/>
                <a:gd name="T38" fmla="*/ 1787 w 1787"/>
                <a:gd name="T39" fmla="*/ 709 h 1080"/>
                <a:gd name="T40" fmla="*/ 1770 w 1787"/>
                <a:gd name="T41" fmla="*/ 53 h 1080"/>
                <a:gd name="T42" fmla="*/ 1770 w 1787"/>
                <a:gd name="T43" fmla="*/ 53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87" h="1080">
                  <a:moveTo>
                    <a:pt x="1770" y="53"/>
                  </a:moveTo>
                  <a:lnTo>
                    <a:pt x="1355" y="61"/>
                  </a:lnTo>
                  <a:lnTo>
                    <a:pt x="551" y="0"/>
                  </a:lnTo>
                  <a:lnTo>
                    <a:pt x="432" y="493"/>
                  </a:lnTo>
                  <a:lnTo>
                    <a:pt x="186" y="654"/>
                  </a:lnTo>
                  <a:lnTo>
                    <a:pt x="0" y="732"/>
                  </a:lnTo>
                  <a:lnTo>
                    <a:pt x="228" y="768"/>
                  </a:lnTo>
                  <a:lnTo>
                    <a:pt x="679" y="576"/>
                  </a:lnTo>
                  <a:lnTo>
                    <a:pt x="354" y="793"/>
                  </a:lnTo>
                  <a:lnTo>
                    <a:pt x="701" y="841"/>
                  </a:lnTo>
                  <a:lnTo>
                    <a:pt x="1049" y="660"/>
                  </a:lnTo>
                  <a:lnTo>
                    <a:pt x="785" y="865"/>
                  </a:lnTo>
                  <a:lnTo>
                    <a:pt x="1055" y="907"/>
                  </a:lnTo>
                  <a:lnTo>
                    <a:pt x="1403" y="757"/>
                  </a:lnTo>
                  <a:lnTo>
                    <a:pt x="1133" y="943"/>
                  </a:lnTo>
                  <a:lnTo>
                    <a:pt x="1553" y="1004"/>
                  </a:lnTo>
                  <a:lnTo>
                    <a:pt x="1614" y="1080"/>
                  </a:lnTo>
                  <a:lnTo>
                    <a:pt x="1739" y="996"/>
                  </a:lnTo>
                  <a:lnTo>
                    <a:pt x="1745" y="871"/>
                  </a:lnTo>
                  <a:lnTo>
                    <a:pt x="1787" y="709"/>
                  </a:lnTo>
                  <a:lnTo>
                    <a:pt x="1770" y="53"/>
                  </a:lnTo>
                  <a:lnTo>
                    <a:pt x="1770" y="53"/>
                  </a:lnTo>
                  <a:close/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34"/>
            <p:cNvSpPr>
              <a:spLocks/>
            </p:cNvSpPr>
            <p:nvPr/>
          </p:nvSpPr>
          <p:spPr bwMode="auto">
            <a:xfrm>
              <a:off x="3846" y="3309"/>
              <a:ext cx="884" cy="309"/>
            </a:xfrm>
            <a:custGeom>
              <a:avLst/>
              <a:gdLst>
                <a:gd name="T0" fmla="*/ 384 w 1767"/>
                <a:gd name="T1" fmla="*/ 0 h 618"/>
                <a:gd name="T2" fmla="*/ 389 w 1767"/>
                <a:gd name="T3" fmla="*/ 67 h 618"/>
                <a:gd name="T4" fmla="*/ 89 w 1767"/>
                <a:gd name="T5" fmla="*/ 162 h 618"/>
                <a:gd name="T6" fmla="*/ 234 w 1767"/>
                <a:gd name="T7" fmla="*/ 204 h 618"/>
                <a:gd name="T8" fmla="*/ 0 w 1767"/>
                <a:gd name="T9" fmla="*/ 246 h 618"/>
                <a:gd name="T10" fmla="*/ 0 w 1767"/>
                <a:gd name="T11" fmla="*/ 329 h 618"/>
                <a:gd name="T12" fmla="*/ 312 w 1767"/>
                <a:gd name="T13" fmla="*/ 276 h 618"/>
                <a:gd name="T14" fmla="*/ 635 w 1767"/>
                <a:gd name="T15" fmla="*/ 348 h 618"/>
                <a:gd name="T16" fmla="*/ 629 w 1767"/>
                <a:gd name="T17" fmla="*/ 145 h 618"/>
                <a:gd name="T18" fmla="*/ 732 w 1767"/>
                <a:gd name="T19" fmla="*/ 179 h 618"/>
                <a:gd name="T20" fmla="*/ 754 w 1767"/>
                <a:gd name="T21" fmla="*/ 373 h 618"/>
                <a:gd name="T22" fmla="*/ 899 w 1767"/>
                <a:gd name="T23" fmla="*/ 409 h 618"/>
                <a:gd name="T24" fmla="*/ 754 w 1767"/>
                <a:gd name="T25" fmla="*/ 432 h 618"/>
                <a:gd name="T26" fmla="*/ 768 w 1767"/>
                <a:gd name="T27" fmla="*/ 546 h 618"/>
                <a:gd name="T28" fmla="*/ 1019 w 1767"/>
                <a:gd name="T29" fmla="*/ 451 h 618"/>
                <a:gd name="T30" fmla="*/ 1517 w 1767"/>
                <a:gd name="T31" fmla="*/ 618 h 618"/>
                <a:gd name="T32" fmla="*/ 1511 w 1767"/>
                <a:gd name="T33" fmla="*/ 282 h 618"/>
                <a:gd name="T34" fmla="*/ 1619 w 1767"/>
                <a:gd name="T35" fmla="*/ 295 h 618"/>
                <a:gd name="T36" fmla="*/ 1606 w 1767"/>
                <a:gd name="T37" fmla="*/ 571 h 618"/>
                <a:gd name="T38" fmla="*/ 1767 w 1767"/>
                <a:gd name="T39" fmla="*/ 474 h 618"/>
                <a:gd name="T40" fmla="*/ 1745 w 1767"/>
                <a:gd name="T41" fmla="*/ 78 h 618"/>
                <a:gd name="T42" fmla="*/ 1589 w 1767"/>
                <a:gd name="T43" fmla="*/ 179 h 618"/>
                <a:gd name="T44" fmla="*/ 665 w 1767"/>
                <a:gd name="T45" fmla="*/ 6 h 618"/>
                <a:gd name="T46" fmla="*/ 384 w 1767"/>
                <a:gd name="T47" fmla="*/ 0 h 618"/>
                <a:gd name="T48" fmla="*/ 384 w 1767"/>
                <a:gd name="T49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7" h="618">
                  <a:moveTo>
                    <a:pt x="384" y="0"/>
                  </a:moveTo>
                  <a:lnTo>
                    <a:pt x="389" y="67"/>
                  </a:lnTo>
                  <a:lnTo>
                    <a:pt x="89" y="162"/>
                  </a:lnTo>
                  <a:lnTo>
                    <a:pt x="234" y="204"/>
                  </a:lnTo>
                  <a:lnTo>
                    <a:pt x="0" y="246"/>
                  </a:lnTo>
                  <a:lnTo>
                    <a:pt x="0" y="329"/>
                  </a:lnTo>
                  <a:lnTo>
                    <a:pt x="312" y="276"/>
                  </a:lnTo>
                  <a:lnTo>
                    <a:pt x="635" y="348"/>
                  </a:lnTo>
                  <a:lnTo>
                    <a:pt x="629" y="145"/>
                  </a:lnTo>
                  <a:lnTo>
                    <a:pt x="732" y="179"/>
                  </a:lnTo>
                  <a:lnTo>
                    <a:pt x="754" y="373"/>
                  </a:lnTo>
                  <a:lnTo>
                    <a:pt x="899" y="409"/>
                  </a:lnTo>
                  <a:lnTo>
                    <a:pt x="754" y="432"/>
                  </a:lnTo>
                  <a:lnTo>
                    <a:pt x="768" y="546"/>
                  </a:lnTo>
                  <a:lnTo>
                    <a:pt x="1019" y="451"/>
                  </a:lnTo>
                  <a:lnTo>
                    <a:pt x="1517" y="618"/>
                  </a:lnTo>
                  <a:lnTo>
                    <a:pt x="1511" y="282"/>
                  </a:lnTo>
                  <a:lnTo>
                    <a:pt x="1619" y="295"/>
                  </a:lnTo>
                  <a:lnTo>
                    <a:pt x="1606" y="571"/>
                  </a:lnTo>
                  <a:lnTo>
                    <a:pt x="1767" y="474"/>
                  </a:lnTo>
                  <a:lnTo>
                    <a:pt x="1745" y="78"/>
                  </a:lnTo>
                  <a:lnTo>
                    <a:pt x="1589" y="179"/>
                  </a:lnTo>
                  <a:lnTo>
                    <a:pt x="665" y="6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35"/>
            <p:cNvSpPr>
              <a:spLocks/>
            </p:cNvSpPr>
            <p:nvPr/>
          </p:nvSpPr>
          <p:spPr bwMode="auto">
            <a:xfrm>
              <a:off x="4448" y="3627"/>
              <a:ext cx="294" cy="255"/>
            </a:xfrm>
            <a:custGeom>
              <a:avLst/>
              <a:gdLst>
                <a:gd name="T0" fmla="*/ 323 w 587"/>
                <a:gd name="T1" fmla="*/ 168 h 510"/>
                <a:gd name="T2" fmla="*/ 239 w 587"/>
                <a:gd name="T3" fmla="*/ 187 h 510"/>
                <a:gd name="T4" fmla="*/ 239 w 587"/>
                <a:gd name="T5" fmla="*/ 293 h 510"/>
                <a:gd name="T6" fmla="*/ 137 w 587"/>
                <a:gd name="T7" fmla="*/ 312 h 510"/>
                <a:gd name="T8" fmla="*/ 114 w 587"/>
                <a:gd name="T9" fmla="*/ 390 h 510"/>
                <a:gd name="T10" fmla="*/ 0 w 587"/>
                <a:gd name="T11" fmla="*/ 420 h 510"/>
                <a:gd name="T12" fmla="*/ 6 w 587"/>
                <a:gd name="T13" fmla="*/ 510 h 510"/>
                <a:gd name="T14" fmla="*/ 173 w 587"/>
                <a:gd name="T15" fmla="*/ 443 h 510"/>
                <a:gd name="T16" fmla="*/ 215 w 587"/>
                <a:gd name="T17" fmla="*/ 354 h 510"/>
                <a:gd name="T18" fmla="*/ 281 w 587"/>
                <a:gd name="T19" fmla="*/ 360 h 510"/>
                <a:gd name="T20" fmla="*/ 300 w 587"/>
                <a:gd name="T21" fmla="*/ 259 h 510"/>
                <a:gd name="T22" fmla="*/ 414 w 587"/>
                <a:gd name="T23" fmla="*/ 209 h 510"/>
                <a:gd name="T24" fmla="*/ 462 w 587"/>
                <a:gd name="T25" fmla="*/ 126 h 510"/>
                <a:gd name="T26" fmla="*/ 587 w 587"/>
                <a:gd name="T27" fmla="*/ 0 h 510"/>
                <a:gd name="T28" fmla="*/ 395 w 587"/>
                <a:gd name="T29" fmla="*/ 17 h 510"/>
                <a:gd name="T30" fmla="*/ 390 w 587"/>
                <a:gd name="T31" fmla="*/ 109 h 510"/>
                <a:gd name="T32" fmla="*/ 384 w 587"/>
                <a:gd name="T33" fmla="*/ 143 h 510"/>
                <a:gd name="T34" fmla="*/ 323 w 587"/>
                <a:gd name="T35" fmla="*/ 168 h 510"/>
                <a:gd name="T36" fmla="*/ 323 w 587"/>
                <a:gd name="T37" fmla="*/ 168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7" h="510">
                  <a:moveTo>
                    <a:pt x="323" y="168"/>
                  </a:moveTo>
                  <a:lnTo>
                    <a:pt x="239" y="187"/>
                  </a:lnTo>
                  <a:lnTo>
                    <a:pt x="239" y="293"/>
                  </a:lnTo>
                  <a:lnTo>
                    <a:pt x="137" y="312"/>
                  </a:lnTo>
                  <a:lnTo>
                    <a:pt x="114" y="390"/>
                  </a:lnTo>
                  <a:lnTo>
                    <a:pt x="0" y="420"/>
                  </a:lnTo>
                  <a:lnTo>
                    <a:pt x="6" y="510"/>
                  </a:lnTo>
                  <a:lnTo>
                    <a:pt x="173" y="443"/>
                  </a:lnTo>
                  <a:lnTo>
                    <a:pt x="215" y="354"/>
                  </a:lnTo>
                  <a:lnTo>
                    <a:pt x="281" y="360"/>
                  </a:lnTo>
                  <a:lnTo>
                    <a:pt x="300" y="259"/>
                  </a:lnTo>
                  <a:lnTo>
                    <a:pt x="414" y="209"/>
                  </a:lnTo>
                  <a:lnTo>
                    <a:pt x="462" y="126"/>
                  </a:lnTo>
                  <a:lnTo>
                    <a:pt x="587" y="0"/>
                  </a:lnTo>
                  <a:lnTo>
                    <a:pt x="395" y="17"/>
                  </a:lnTo>
                  <a:lnTo>
                    <a:pt x="390" y="109"/>
                  </a:lnTo>
                  <a:lnTo>
                    <a:pt x="384" y="143"/>
                  </a:lnTo>
                  <a:lnTo>
                    <a:pt x="323" y="168"/>
                  </a:lnTo>
                  <a:lnTo>
                    <a:pt x="323" y="168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36"/>
            <p:cNvSpPr>
              <a:spLocks/>
            </p:cNvSpPr>
            <p:nvPr/>
          </p:nvSpPr>
          <p:spPr bwMode="auto">
            <a:xfrm>
              <a:off x="4454" y="3381"/>
              <a:ext cx="63" cy="86"/>
            </a:xfrm>
            <a:custGeom>
              <a:avLst/>
              <a:gdLst>
                <a:gd name="T0" fmla="*/ 0 w 126"/>
                <a:gd name="T1" fmla="*/ 11 h 173"/>
                <a:gd name="T2" fmla="*/ 6 w 126"/>
                <a:gd name="T3" fmla="*/ 173 h 173"/>
                <a:gd name="T4" fmla="*/ 109 w 126"/>
                <a:gd name="T5" fmla="*/ 173 h 173"/>
                <a:gd name="T6" fmla="*/ 126 w 126"/>
                <a:gd name="T7" fmla="*/ 0 h 173"/>
                <a:gd name="T8" fmla="*/ 0 w 126"/>
                <a:gd name="T9" fmla="*/ 11 h 173"/>
                <a:gd name="T10" fmla="*/ 0 w 126"/>
                <a:gd name="T11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73">
                  <a:moveTo>
                    <a:pt x="0" y="11"/>
                  </a:moveTo>
                  <a:lnTo>
                    <a:pt x="6" y="173"/>
                  </a:lnTo>
                  <a:lnTo>
                    <a:pt x="109" y="173"/>
                  </a:lnTo>
                  <a:lnTo>
                    <a:pt x="12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37"/>
            <p:cNvSpPr>
              <a:spLocks/>
            </p:cNvSpPr>
            <p:nvPr/>
          </p:nvSpPr>
          <p:spPr bwMode="auto">
            <a:xfrm>
              <a:off x="4361" y="2550"/>
              <a:ext cx="198" cy="293"/>
            </a:xfrm>
            <a:custGeom>
              <a:avLst/>
              <a:gdLst>
                <a:gd name="T0" fmla="*/ 167 w 395"/>
                <a:gd name="T1" fmla="*/ 0 h 586"/>
                <a:gd name="T2" fmla="*/ 116 w 395"/>
                <a:gd name="T3" fmla="*/ 187 h 586"/>
                <a:gd name="T4" fmla="*/ 0 w 395"/>
                <a:gd name="T5" fmla="*/ 346 h 586"/>
                <a:gd name="T6" fmla="*/ 65 w 395"/>
                <a:gd name="T7" fmla="*/ 362 h 586"/>
                <a:gd name="T8" fmla="*/ 0 w 395"/>
                <a:gd name="T9" fmla="*/ 527 h 586"/>
                <a:gd name="T10" fmla="*/ 348 w 395"/>
                <a:gd name="T11" fmla="*/ 586 h 586"/>
                <a:gd name="T12" fmla="*/ 192 w 395"/>
                <a:gd name="T13" fmla="*/ 413 h 586"/>
                <a:gd name="T14" fmla="*/ 300 w 395"/>
                <a:gd name="T15" fmla="*/ 430 h 586"/>
                <a:gd name="T16" fmla="*/ 247 w 395"/>
                <a:gd name="T17" fmla="*/ 346 h 586"/>
                <a:gd name="T18" fmla="*/ 395 w 395"/>
                <a:gd name="T19" fmla="*/ 327 h 586"/>
                <a:gd name="T20" fmla="*/ 196 w 395"/>
                <a:gd name="T21" fmla="*/ 223 h 586"/>
                <a:gd name="T22" fmla="*/ 167 w 395"/>
                <a:gd name="T23" fmla="*/ 0 h 586"/>
                <a:gd name="T24" fmla="*/ 167 w 395"/>
                <a:gd name="T25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586">
                  <a:moveTo>
                    <a:pt x="167" y="0"/>
                  </a:moveTo>
                  <a:lnTo>
                    <a:pt x="116" y="187"/>
                  </a:lnTo>
                  <a:lnTo>
                    <a:pt x="0" y="346"/>
                  </a:lnTo>
                  <a:lnTo>
                    <a:pt x="65" y="362"/>
                  </a:lnTo>
                  <a:lnTo>
                    <a:pt x="0" y="527"/>
                  </a:lnTo>
                  <a:lnTo>
                    <a:pt x="348" y="586"/>
                  </a:lnTo>
                  <a:lnTo>
                    <a:pt x="192" y="413"/>
                  </a:lnTo>
                  <a:lnTo>
                    <a:pt x="300" y="430"/>
                  </a:lnTo>
                  <a:lnTo>
                    <a:pt x="247" y="346"/>
                  </a:lnTo>
                  <a:lnTo>
                    <a:pt x="395" y="327"/>
                  </a:lnTo>
                  <a:lnTo>
                    <a:pt x="196" y="223"/>
                  </a:lnTo>
                  <a:lnTo>
                    <a:pt x="167" y="0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9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3789" y="3244"/>
              <a:ext cx="46" cy="63"/>
            </a:xfrm>
            <a:custGeom>
              <a:avLst/>
              <a:gdLst>
                <a:gd name="T0" fmla="*/ 0 w 93"/>
                <a:gd name="T1" fmla="*/ 0 h 126"/>
                <a:gd name="T2" fmla="*/ 4 w 93"/>
                <a:gd name="T3" fmla="*/ 91 h 126"/>
                <a:gd name="T4" fmla="*/ 93 w 93"/>
                <a:gd name="T5" fmla="*/ 126 h 126"/>
                <a:gd name="T6" fmla="*/ 72 w 93"/>
                <a:gd name="T7" fmla="*/ 21 h 126"/>
                <a:gd name="T8" fmla="*/ 0 w 93"/>
                <a:gd name="T9" fmla="*/ 0 h 126"/>
                <a:gd name="T10" fmla="*/ 0 w 93"/>
                <a:gd name="T1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126">
                  <a:moveTo>
                    <a:pt x="0" y="0"/>
                  </a:moveTo>
                  <a:lnTo>
                    <a:pt x="4" y="91"/>
                  </a:lnTo>
                  <a:lnTo>
                    <a:pt x="93" y="126"/>
                  </a:lnTo>
                  <a:lnTo>
                    <a:pt x="72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758" y="3474"/>
              <a:ext cx="485" cy="223"/>
            </a:xfrm>
            <a:custGeom>
              <a:avLst/>
              <a:gdLst>
                <a:gd name="T0" fmla="*/ 0 w 971"/>
                <a:gd name="T1" fmla="*/ 0 h 447"/>
                <a:gd name="T2" fmla="*/ 960 w 971"/>
                <a:gd name="T3" fmla="*/ 321 h 447"/>
                <a:gd name="T4" fmla="*/ 971 w 971"/>
                <a:gd name="T5" fmla="*/ 397 h 447"/>
                <a:gd name="T6" fmla="*/ 914 w 971"/>
                <a:gd name="T7" fmla="*/ 392 h 447"/>
                <a:gd name="T8" fmla="*/ 897 w 971"/>
                <a:gd name="T9" fmla="*/ 447 h 447"/>
                <a:gd name="T10" fmla="*/ 255 w 971"/>
                <a:gd name="T11" fmla="*/ 188 h 447"/>
                <a:gd name="T12" fmla="*/ 8 w 971"/>
                <a:gd name="T13" fmla="*/ 78 h 447"/>
                <a:gd name="T14" fmla="*/ 0 w 971"/>
                <a:gd name="T15" fmla="*/ 0 h 447"/>
                <a:gd name="T16" fmla="*/ 0 w 971"/>
                <a:gd name="T1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60" y="321"/>
                  </a:lnTo>
                  <a:lnTo>
                    <a:pt x="971" y="397"/>
                  </a:lnTo>
                  <a:lnTo>
                    <a:pt x="914" y="392"/>
                  </a:lnTo>
                  <a:lnTo>
                    <a:pt x="897" y="447"/>
                  </a:lnTo>
                  <a:lnTo>
                    <a:pt x="255" y="188"/>
                  </a:lnTo>
                  <a:lnTo>
                    <a:pt x="8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4695" y="2840"/>
              <a:ext cx="54" cy="480"/>
            </a:xfrm>
            <a:custGeom>
              <a:avLst/>
              <a:gdLst>
                <a:gd name="T0" fmla="*/ 95 w 108"/>
                <a:gd name="T1" fmla="*/ 15 h 960"/>
                <a:gd name="T2" fmla="*/ 82 w 108"/>
                <a:gd name="T3" fmla="*/ 215 h 960"/>
                <a:gd name="T4" fmla="*/ 108 w 108"/>
                <a:gd name="T5" fmla="*/ 610 h 960"/>
                <a:gd name="T6" fmla="*/ 107 w 108"/>
                <a:gd name="T7" fmla="*/ 681 h 960"/>
                <a:gd name="T8" fmla="*/ 108 w 108"/>
                <a:gd name="T9" fmla="*/ 761 h 960"/>
                <a:gd name="T10" fmla="*/ 95 w 108"/>
                <a:gd name="T11" fmla="*/ 791 h 960"/>
                <a:gd name="T12" fmla="*/ 69 w 108"/>
                <a:gd name="T13" fmla="*/ 856 h 960"/>
                <a:gd name="T14" fmla="*/ 42 w 108"/>
                <a:gd name="T15" fmla="*/ 918 h 960"/>
                <a:gd name="T16" fmla="*/ 27 w 108"/>
                <a:gd name="T17" fmla="*/ 951 h 960"/>
                <a:gd name="T18" fmla="*/ 10 w 108"/>
                <a:gd name="T19" fmla="*/ 960 h 960"/>
                <a:gd name="T20" fmla="*/ 0 w 108"/>
                <a:gd name="T21" fmla="*/ 943 h 960"/>
                <a:gd name="T22" fmla="*/ 15 w 108"/>
                <a:gd name="T23" fmla="*/ 850 h 960"/>
                <a:gd name="T24" fmla="*/ 32 w 108"/>
                <a:gd name="T25" fmla="*/ 759 h 960"/>
                <a:gd name="T26" fmla="*/ 31 w 108"/>
                <a:gd name="T27" fmla="*/ 589 h 960"/>
                <a:gd name="T28" fmla="*/ 31 w 108"/>
                <a:gd name="T29" fmla="*/ 375 h 960"/>
                <a:gd name="T30" fmla="*/ 40 w 108"/>
                <a:gd name="T31" fmla="*/ 166 h 960"/>
                <a:gd name="T32" fmla="*/ 51 w 108"/>
                <a:gd name="T33" fmla="*/ 78 h 960"/>
                <a:gd name="T34" fmla="*/ 69 w 108"/>
                <a:gd name="T35" fmla="*/ 12 h 960"/>
                <a:gd name="T36" fmla="*/ 84 w 108"/>
                <a:gd name="T37" fmla="*/ 0 h 960"/>
                <a:gd name="T38" fmla="*/ 95 w 108"/>
                <a:gd name="T39" fmla="*/ 15 h 960"/>
                <a:gd name="T40" fmla="*/ 95 w 108"/>
                <a:gd name="T41" fmla="*/ 15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960">
                  <a:moveTo>
                    <a:pt x="95" y="15"/>
                  </a:moveTo>
                  <a:lnTo>
                    <a:pt x="82" y="215"/>
                  </a:lnTo>
                  <a:lnTo>
                    <a:pt x="108" y="610"/>
                  </a:lnTo>
                  <a:lnTo>
                    <a:pt x="107" y="681"/>
                  </a:lnTo>
                  <a:lnTo>
                    <a:pt x="108" y="761"/>
                  </a:lnTo>
                  <a:lnTo>
                    <a:pt x="95" y="791"/>
                  </a:lnTo>
                  <a:lnTo>
                    <a:pt x="69" y="856"/>
                  </a:lnTo>
                  <a:lnTo>
                    <a:pt x="42" y="918"/>
                  </a:lnTo>
                  <a:lnTo>
                    <a:pt x="27" y="951"/>
                  </a:lnTo>
                  <a:lnTo>
                    <a:pt x="10" y="960"/>
                  </a:lnTo>
                  <a:lnTo>
                    <a:pt x="0" y="943"/>
                  </a:lnTo>
                  <a:lnTo>
                    <a:pt x="15" y="850"/>
                  </a:lnTo>
                  <a:lnTo>
                    <a:pt x="32" y="759"/>
                  </a:lnTo>
                  <a:lnTo>
                    <a:pt x="31" y="589"/>
                  </a:lnTo>
                  <a:lnTo>
                    <a:pt x="31" y="375"/>
                  </a:lnTo>
                  <a:lnTo>
                    <a:pt x="40" y="166"/>
                  </a:lnTo>
                  <a:lnTo>
                    <a:pt x="51" y="78"/>
                  </a:lnTo>
                  <a:lnTo>
                    <a:pt x="69" y="12"/>
                  </a:lnTo>
                  <a:lnTo>
                    <a:pt x="84" y="0"/>
                  </a:lnTo>
                  <a:lnTo>
                    <a:pt x="95" y="15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4894" y="2847"/>
              <a:ext cx="98" cy="631"/>
            </a:xfrm>
            <a:custGeom>
              <a:avLst/>
              <a:gdLst>
                <a:gd name="T0" fmla="*/ 46 w 196"/>
                <a:gd name="T1" fmla="*/ 14 h 1263"/>
                <a:gd name="T2" fmla="*/ 54 w 196"/>
                <a:gd name="T3" fmla="*/ 386 h 1263"/>
                <a:gd name="T4" fmla="*/ 77 w 196"/>
                <a:gd name="T5" fmla="*/ 474 h 1263"/>
                <a:gd name="T6" fmla="*/ 118 w 196"/>
                <a:gd name="T7" fmla="*/ 559 h 1263"/>
                <a:gd name="T8" fmla="*/ 162 w 196"/>
                <a:gd name="T9" fmla="*/ 647 h 1263"/>
                <a:gd name="T10" fmla="*/ 191 w 196"/>
                <a:gd name="T11" fmla="*/ 740 h 1263"/>
                <a:gd name="T12" fmla="*/ 196 w 196"/>
                <a:gd name="T13" fmla="*/ 1099 h 1263"/>
                <a:gd name="T14" fmla="*/ 185 w 196"/>
                <a:gd name="T15" fmla="*/ 1137 h 1263"/>
                <a:gd name="T16" fmla="*/ 156 w 196"/>
                <a:gd name="T17" fmla="*/ 1210 h 1263"/>
                <a:gd name="T18" fmla="*/ 130 w 196"/>
                <a:gd name="T19" fmla="*/ 1263 h 1263"/>
                <a:gd name="T20" fmla="*/ 115 w 196"/>
                <a:gd name="T21" fmla="*/ 1244 h 1263"/>
                <a:gd name="T22" fmla="*/ 120 w 196"/>
                <a:gd name="T23" fmla="*/ 751 h 1263"/>
                <a:gd name="T24" fmla="*/ 94 w 196"/>
                <a:gd name="T25" fmla="*/ 658 h 1263"/>
                <a:gd name="T26" fmla="*/ 56 w 196"/>
                <a:gd name="T27" fmla="*/ 573 h 1263"/>
                <a:gd name="T28" fmla="*/ 0 w 196"/>
                <a:gd name="T29" fmla="*/ 390 h 1263"/>
                <a:gd name="T30" fmla="*/ 4 w 196"/>
                <a:gd name="T31" fmla="*/ 196 h 1263"/>
                <a:gd name="T32" fmla="*/ 20 w 196"/>
                <a:gd name="T33" fmla="*/ 12 h 1263"/>
                <a:gd name="T34" fmla="*/ 33 w 196"/>
                <a:gd name="T35" fmla="*/ 0 h 1263"/>
                <a:gd name="T36" fmla="*/ 46 w 196"/>
                <a:gd name="T37" fmla="*/ 14 h 1263"/>
                <a:gd name="T38" fmla="*/ 46 w 196"/>
                <a:gd name="T39" fmla="*/ 14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6" h="1263">
                  <a:moveTo>
                    <a:pt x="46" y="14"/>
                  </a:moveTo>
                  <a:lnTo>
                    <a:pt x="54" y="386"/>
                  </a:lnTo>
                  <a:lnTo>
                    <a:pt x="77" y="474"/>
                  </a:lnTo>
                  <a:lnTo>
                    <a:pt x="118" y="559"/>
                  </a:lnTo>
                  <a:lnTo>
                    <a:pt x="162" y="647"/>
                  </a:lnTo>
                  <a:lnTo>
                    <a:pt x="191" y="740"/>
                  </a:lnTo>
                  <a:lnTo>
                    <a:pt x="196" y="1099"/>
                  </a:lnTo>
                  <a:lnTo>
                    <a:pt x="185" y="1137"/>
                  </a:lnTo>
                  <a:lnTo>
                    <a:pt x="156" y="1210"/>
                  </a:lnTo>
                  <a:lnTo>
                    <a:pt x="130" y="1263"/>
                  </a:lnTo>
                  <a:lnTo>
                    <a:pt x="115" y="1244"/>
                  </a:lnTo>
                  <a:lnTo>
                    <a:pt x="120" y="751"/>
                  </a:lnTo>
                  <a:lnTo>
                    <a:pt x="94" y="658"/>
                  </a:lnTo>
                  <a:lnTo>
                    <a:pt x="56" y="573"/>
                  </a:lnTo>
                  <a:lnTo>
                    <a:pt x="0" y="390"/>
                  </a:lnTo>
                  <a:lnTo>
                    <a:pt x="4" y="196"/>
                  </a:lnTo>
                  <a:lnTo>
                    <a:pt x="20" y="12"/>
                  </a:lnTo>
                  <a:lnTo>
                    <a:pt x="33" y="0"/>
                  </a:lnTo>
                  <a:lnTo>
                    <a:pt x="46" y="14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42"/>
            <p:cNvSpPr>
              <a:spLocks/>
            </p:cNvSpPr>
            <p:nvPr/>
          </p:nvSpPr>
          <p:spPr bwMode="auto">
            <a:xfrm>
              <a:off x="4726" y="2881"/>
              <a:ext cx="101" cy="694"/>
            </a:xfrm>
            <a:custGeom>
              <a:avLst/>
              <a:gdLst>
                <a:gd name="T0" fmla="*/ 45 w 201"/>
                <a:gd name="T1" fmla="*/ 1388 h 1388"/>
                <a:gd name="T2" fmla="*/ 19 w 201"/>
                <a:gd name="T3" fmla="*/ 1384 h 1388"/>
                <a:gd name="T4" fmla="*/ 13 w 201"/>
                <a:gd name="T5" fmla="*/ 1215 h 1388"/>
                <a:gd name="T6" fmla="*/ 0 w 201"/>
                <a:gd name="T7" fmla="*/ 1042 h 1388"/>
                <a:gd name="T8" fmla="*/ 17 w 201"/>
                <a:gd name="T9" fmla="*/ 931 h 1388"/>
                <a:gd name="T10" fmla="*/ 59 w 201"/>
                <a:gd name="T11" fmla="*/ 852 h 1388"/>
                <a:gd name="T12" fmla="*/ 108 w 201"/>
                <a:gd name="T13" fmla="*/ 779 h 1388"/>
                <a:gd name="T14" fmla="*/ 150 w 201"/>
                <a:gd name="T15" fmla="*/ 690 h 1388"/>
                <a:gd name="T16" fmla="*/ 165 w 201"/>
                <a:gd name="T17" fmla="*/ 513 h 1388"/>
                <a:gd name="T18" fmla="*/ 144 w 201"/>
                <a:gd name="T19" fmla="*/ 336 h 1388"/>
                <a:gd name="T20" fmla="*/ 139 w 201"/>
                <a:gd name="T21" fmla="*/ 175 h 1388"/>
                <a:gd name="T22" fmla="*/ 142 w 201"/>
                <a:gd name="T23" fmla="*/ 17 h 1388"/>
                <a:gd name="T24" fmla="*/ 154 w 201"/>
                <a:gd name="T25" fmla="*/ 0 h 1388"/>
                <a:gd name="T26" fmla="*/ 169 w 201"/>
                <a:gd name="T27" fmla="*/ 13 h 1388"/>
                <a:gd name="T28" fmla="*/ 180 w 201"/>
                <a:gd name="T29" fmla="*/ 334 h 1388"/>
                <a:gd name="T30" fmla="*/ 201 w 201"/>
                <a:gd name="T31" fmla="*/ 707 h 1388"/>
                <a:gd name="T32" fmla="*/ 175 w 201"/>
                <a:gd name="T33" fmla="*/ 768 h 1388"/>
                <a:gd name="T34" fmla="*/ 142 w 201"/>
                <a:gd name="T35" fmla="*/ 827 h 1388"/>
                <a:gd name="T36" fmla="*/ 89 w 201"/>
                <a:gd name="T37" fmla="*/ 949 h 1388"/>
                <a:gd name="T38" fmla="*/ 78 w 201"/>
                <a:gd name="T39" fmla="*/ 1192 h 1388"/>
                <a:gd name="T40" fmla="*/ 64 w 201"/>
                <a:gd name="T41" fmla="*/ 1291 h 1388"/>
                <a:gd name="T42" fmla="*/ 45 w 201"/>
                <a:gd name="T43" fmla="*/ 1388 h 1388"/>
                <a:gd name="T44" fmla="*/ 45 w 201"/>
                <a:gd name="T45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1" h="1388">
                  <a:moveTo>
                    <a:pt x="45" y="1388"/>
                  </a:moveTo>
                  <a:lnTo>
                    <a:pt x="19" y="1384"/>
                  </a:lnTo>
                  <a:lnTo>
                    <a:pt x="13" y="1215"/>
                  </a:lnTo>
                  <a:lnTo>
                    <a:pt x="0" y="1042"/>
                  </a:lnTo>
                  <a:lnTo>
                    <a:pt x="17" y="931"/>
                  </a:lnTo>
                  <a:lnTo>
                    <a:pt x="59" y="852"/>
                  </a:lnTo>
                  <a:lnTo>
                    <a:pt x="108" y="779"/>
                  </a:lnTo>
                  <a:lnTo>
                    <a:pt x="150" y="690"/>
                  </a:lnTo>
                  <a:lnTo>
                    <a:pt x="165" y="513"/>
                  </a:lnTo>
                  <a:lnTo>
                    <a:pt x="144" y="336"/>
                  </a:lnTo>
                  <a:lnTo>
                    <a:pt x="139" y="175"/>
                  </a:lnTo>
                  <a:lnTo>
                    <a:pt x="142" y="17"/>
                  </a:lnTo>
                  <a:lnTo>
                    <a:pt x="154" y="0"/>
                  </a:lnTo>
                  <a:lnTo>
                    <a:pt x="169" y="13"/>
                  </a:lnTo>
                  <a:lnTo>
                    <a:pt x="180" y="334"/>
                  </a:lnTo>
                  <a:lnTo>
                    <a:pt x="201" y="707"/>
                  </a:lnTo>
                  <a:lnTo>
                    <a:pt x="175" y="768"/>
                  </a:lnTo>
                  <a:lnTo>
                    <a:pt x="142" y="827"/>
                  </a:lnTo>
                  <a:lnTo>
                    <a:pt x="89" y="949"/>
                  </a:lnTo>
                  <a:lnTo>
                    <a:pt x="78" y="1192"/>
                  </a:lnTo>
                  <a:lnTo>
                    <a:pt x="64" y="1291"/>
                  </a:lnTo>
                  <a:lnTo>
                    <a:pt x="45" y="1388"/>
                  </a:lnTo>
                  <a:lnTo>
                    <a:pt x="45" y="13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43"/>
            <p:cNvSpPr>
              <a:spLocks/>
            </p:cNvSpPr>
            <p:nvPr/>
          </p:nvSpPr>
          <p:spPr bwMode="auto">
            <a:xfrm>
              <a:off x="4795" y="3399"/>
              <a:ext cx="108" cy="121"/>
            </a:xfrm>
            <a:custGeom>
              <a:avLst/>
              <a:gdLst>
                <a:gd name="T0" fmla="*/ 146 w 214"/>
                <a:gd name="T1" fmla="*/ 118 h 241"/>
                <a:gd name="T2" fmla="*/ 112 w 214"/>
                <a:gd name="T3" fmla="*/ 65 h 241"/>
                <a:gd name="T4" fmla="*/ 104 w 214"/>
                <a:gd name="T5" fmla="*/ 44 h 241"/>
                <a:gd name="T6" fmla="*/ 125 w 214"/>
                <a:gd name="T7" fmla="*/ 25 h 241"/>
                <a:gd name="T8" fmla="*/ 169 w 214"/>
                <a:gd name="T9" fmla="*/ 44 h 241"/>
                <a:gd name="T10" fmla="*/ 205 w 214"/>
                <a:gd name="T11" fmla="*/ 80 h 241"/>
                <a:gd name="T12" fmla="*/ 214 w 214"/>
                <a:gd name="T13" fmla="*/ 133 h 241"/>
                <a:gd name="T14" fmla="*/ 197 w 214"/>
                <a:gd name="T15" fmla="*/ 167 h 241"/>
                <a:gd name="T16" fmla="*/ 173 w 214"/>
                <a:gd name="T17" fmla="*/ 200 h 241"/>
                <a:gd name="T18" fmla="*/ 142 w 214"/>
                <a:gd name="T19" fmla="*/ 226 h 241"/>
                <a:gd name="T20" fmla="*/ 108 w 214"/>
                <a:gd name="T21" fmla="*/ 241 h 241"/>
                <a:gd name="T22" fmla="*/ 43 w 214"/>
                <a:gd name="T23" fmla="*/ 228 h 241"/>
                <a:gd name="T24" fmla="*/ 11 w 214"/>
                <a:gd name="T25" fmla="*/ 179 h 241"/>
                <a:gd name="T26" fmla="*/ 0 w 214"/>
                <a:gd name="T27" fmla="*/ 120 h 241"/>
                <a:gd name="T28" fmla="*/ 9 w 214"/>
                <a:gd name="T29" fmla="*/ 59 h 241"/>
                <a:gd name="T30" fmla="*/ 36 w 214"/>
                <a:gd name="T31" fmla="*/ 6 h 241"/>
                <a:gd name="T32" fmla="*/ 53 w 214"/>
                <a:gd name="T33" fmla="*/ 0 h 241"/>
                <a:gd name="T34" fmla="*/ 59 w 214"/>
                <a:gd name="T35" fmla="*/ 19 h 241"/>
                <a:gd name="T36" fmla="*/ 38 w 214"/>
                <a:gd name="T37" fmla="*/ 110 h 241"/>
                <a:gd name="T38" fmla="*/ 47 w 214"/>
                <a:gd name="T39" fmla="*/ 152 h 241"/>
                <a:gd name="T40" fmla="*/ 78 w 214"/>
                <a:gd name="T41" fmla="*/ 192 h 241"/>
                <a:gd name="T42" fmla="*/ 102 w 214"/>
                <a:gd name="T43" fmla="*/ 198 h 241"/>
                <a:gd name="T44" fmla="*/ 123 w 214"/>
                <a:gd name="T45" fmla="*/ 175 h 241"/>
                <a:gd name="T46" fmla="*/ 146 w 214"/>
                <a:gd name="T47" fmla="*/ 118 h 241"/>
                <a:gd name="T48" fmla="*/ 146 w 214"/>
                <a:gd name="T49" fmla="*/ 1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4" h="241">
                  <a:moveTo>
                    <a:pt x="146" y="118"/>
                  </a:moveTo>
                  <a:lnTo>
                    <a:pt x="112" y="65"/>
                  </a:lnTo>
                  <a:lnTo>
                    <a:pt x="104" y="44"/>
                  </a:lnTo>
                  <a:lnTo>
                    <a:pt x="125" y="25"/>
                  </a:lnTo>
                  <a:lnTo>
                    <a:pt x="169" y="44"/>
                  </a:lnTo>
                  <a:lnTo>
                    <a:pt x="205" y="80"/>
                  </a:lnTo>
                  <a:lnTo>
                    <a:pt x="214" y="133"/>
                  </a:lnTo>
                  <a:lnTo>
                    <a:pt x="197" y="167"/>
                  </a:lnTo>
                  <a:lnTo>
                    <a:pt x="173" y="200"/>
                  </a:lnTo>
                  <a:lnTo>
                    <a:pt x="142" y="226"/>
                  </a:lnTo>
                  <a:lnTo>
                    <a:pt x="108" y="241"/>
                  </a:lnTo>
                  <a:lnTo>
                    <a:pt x="43" y="228"/>
                  </a:lnTo>
                  <a:lnTo>
                    <a:pt x="11" y="179"/>
                  </a:lnTo>
                  <a:lnTo>
                    <a:pt x="0" y="120"/>
                  </a:lnTo>
                  <a:lnTo>
                    <a:pt x="9" y="59"/>
                  </a:lnTo>
                  <a:lnTo>
                    <a:pt x="36" y="6"/>
                  </a:lnTo>
                  <a:lnTo>
                    <a:pt x="53" y="0"/>
                  </a:lnTo>
                  <a:lnTo>
                    <a:pt x="59" y="19"/>
                  </a:lnTo>
                  <a:lnTo>
                    <a:pt x="38" y="110"/>
                  </a:lnTo>
                  <a:lnTo>
                    <a:pt x="47" y="152"/>
                  </a:lnTo>
                  <a:lnTo>
                    <a:pt x="78" y="192"/>
                  </a:lnTo>
                  <a:lnTo>
                    <a:pt x="102" y="198"/>
                  </a:lnTo>
                  <a:lnTo>
                    <a:pt x="123" y="175"/>
                  </a:lnTo>
                  <a:lnTo>
                    <a:pt x="146" y="118"/>
                  </a:lnTo>
                  <a:lnTo>
                    <a:pt x="14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44"/>
            <p:cNvSpPr>
              <a:spLocks/>
            </p:cNvSpPr>
            <p:nvPr/>
          </p:nvSpPr>
          <p:spPr bwMode="auto">
            <a:xfrm>
              <a:off x="4841" y="3242"/>
              <a:ext cx="109" cy="132"/>
            </a:xfrm>
            <a:custGeom>
              <a:avLst/>
              <a:gdLst>
                <a:gd name="T0" fmla="*/ 141 w 218"/>
                <a:gd name="T1" fmla="*/ 265 h 265"/>
                <a:gd name="T2" fmla="*/ 76 w 218"/>
                <a:gd name="T3" fmla="*/ 251 h 265"/>
                <a:gd name="T4" fmla="*/ 25 w 218"/>
                <a:gd name="T5" fmla="*/ 188 h 265"/>
                <a:gd name="T6" fmla="*/ 0 w 218"/>
                <a:gd name="T7" fmla="*/ 109 h 265"/>
                <a:gd name="T8" fmla="*/ 4 w 218"/>
                <a:gd name="T9" fmla="*/ 73 h 265"/>
                <a:gd name="T10" fmla="*/ 21 w 218"/>
                <a:gd name="T11" fmla="*/ 44 h 265"/>
                <a:gd name="T12" fmla="*/ 51 w 218"/>
                <a:gd name="T13" fmla="*/ 19 h 265"/>
                <a:gd name="T14" fmla="*/ 91 w 218"/>
                <a:gd name="T15" fmla="*/ 0 h 265"/>
                <a:gd name="T16" fmla="*/ 171 w 218"/>
                <a:gd name="T17" fmla="*/ 4 h 265"/>
                <a:gd name="T18" fmla="*/ 209 w 218"/>
                <a:gd name="T19" fmla="*/ 59 h 265"/>
                <a:gd name="T20" fmla="*/ 218 w 218"/>
                <a:gd name="T21" fmla="*/ 128 h 265"/>
                <a:gd name="T22" fmla="*/ 205 w 218"/>
                <a:gd name="T23" fmla="*/ 158 h 265"/>
                <a:gd name="T24" fmla="*/ 180 w 218"/>
                <a:gd name="T25" fmla="*/ 168 h 265"/>
                <a:gd name="T26" fmla="*/ 154 w 218"/>
                <a:gd name="T27" fmla="*/ 160 h 265"/>
                <a:gd name="T28" fmla="*/ 139 w 218"/>
                <a:gd name="T29" fmla="*/ 130 h 265"/>
                <a:gd name="T30" fmla="*/ 131 w 218"/>
                <a:gd name="T31" fmla="*/ 61 h 265"/>
                <a:gd name="T32" fmla="*/ 95 w 218"/>
                <a:gd name="T33" fmla="*/ 65 h 265"/>
                <a:gd name="T34" fmla="*/ 64 w 218"/>
                <a:gd name="T35" fmla="*/ 90 h 265"/>
                <a:gd name="T36" fmla="*/ 49 w 218"/>
                <a:gd name="T37" fmla="*/ 128 h 265"/>
                <a:gd name="T38" fmla="*/ 57 w 218"/>
                <a:gd name="T39" fmla="*/ 175 h 265"/>
                <a:gd name="T40" fmla="*/ 85 w 218"/>
                <a:gd name="T41" fmla="*/ 217 h 265"/>
                <a:gd name="T42" fmla="*/ 135 w 218"/>
                <a:gd name="T43" fmla="*/ 238 h 265"/>
                <a:gd name="T44" fmla="*/ 152 w 218"/>
                <a:gd name="T45" fmla="*/ 249 h 265"/>
                <a:gd name="T46" fmla="*/ 141 w 218"/>
                <a:gd name="T47" fmla="*/ 265 h 265"/>
                <a:gd name="T48" fmla="*/ 141 w 218"/>
                <a:gd name="T49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8" h="265">
                  <a:moveTo>
                    <a:pt x="141" y="265"/>
                  </a:moveTo>
                  <a:lnTo>
                    <a:pt x="76" y="251"/>
                  </a:lnTo>
                  <a:lnTo>
                    <a:pt x="25" y="188"/>
                  </a:lnTo>
                  <a:lnTo>
                    <a:pt x="0" y="109"/>
                  </a:lnTo>
                  <a:lnTo>
                    <a:pt x="4" y="73"/>
                  </a:lnTo>
                  <a:lnTo>
                    <a:pt x="21" y="44"/>
                  </a:lnTo>
                  <a:lnTo>
                    <a:pt x="51" y="19"/>
                  </a:lnTo>
                  <a:lnTo>
                    <a:pt x="91" y="0"/>
                  </a:lnTo>
                  <a:lnTo>
                    <a:pt x="171" y="4"/>
                  </a:lnTo>
                  <a:lnTo>
                    <a:pt x="209" y="59"/>
                  </a:lnTo>
                  <a:lnTo>
                    <a:pt x="218" y="128"/>
                  </a:lnTo>
                  <a:lnTo>
                    <a:pt x="205" y="158"/>
                  </a:lnTo>
                  <a:lnTo>
                    <a:pt x="180" y="168"/>
                  </a:lnTo>
                  <a:lnTo>
                    <a:pt x="154" y="160"/>
                  </a:lnTo>
                  <a:lnTo>
                    <a:pt x="139" y="130"/>
                  </a:lnTo>
                  <a:lnTo>
                    <a:pt x="131" y="61"/>
                  </a:lnTo>
                  <a:lnTo>
                    <a:pt x="95" y="65"/>
                  </a:lnTo>
                  <a:lnTo>
                    <a:pt x="64" y="90"/>
                  </a:lnTo>
                  <a:lnTo>
                    <a:pt x="49" y="128"/>
                  </a:lnTo>
                  <a:lnTo>
                    <a:pt x="57" y="175"/>
                  </a:lnTo>
                  <a:lnTo>
                    <a:pt x="85" y="217"/>
                  </a:lnTo>
                  <a:lnTo>
                    <a:pt x="135" y="238"/>
                  </a:lnTo>
                  <a:lnTo>
                    <a:pt x="152" y="249"/>
                  </a:lnTo>
                  <a:lnTo>
                    <a:pt x="141" y="265"/>
                  </a:lnTo>
                  <a:lnTo>
                    <a:pt x="141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4830" y="3023"/>
              <a:ext cx="68" cy="113"/>
            </a:xfrm>
            <a:custGeom>
              <a:avLst/>
              <a:gdLst>
                <a:gd name="T0" fmla="*/ 27 w 137"/>
                <a:gd name="T1" fmla="*/ 200 h 226"/>
                <a:gd name="T2" fmla="*/ 68 w 137"/>
                <a:gd name="T3" fmla="*/ 198 h 226"/>
                <a:gd name="T4" fmla="*/ 95 w 137"/>
                <a:gd name="T5" fmla="*/ 167 h 226"/>
                <a:gd name="T6" fmla="*/ 95 w 137"/>
                <a:gd name="T7" fmla="*/ 128 h 226"/>
                <a:gd name="T8" fmla="*/ 74 w 137"/>
                <a:gd name="T9" fmla="*/ 99 h 226"/>
                <a:gd name="T10" fmla="*/ 44 w 137"/>
                <a:gd name="T11" fmla="*/ 74 h 226"/>
                <a:gd name="T12" fmla="*/ 13 w 137"/>
                <a:gd name="T13" fmla="*/ 53 h 226"/>
                <a:gd name="T14" fmla="*/ 0 w 137"/>
                <a:gd name="T15" fmla="*/ 13 h 226"/>
                <a:gd name="T16" fmla="*/ 17 w 137"/>
                <a:gd name="T17" fmla="*/ 0 h 226"/>
                <a:gd name="T18" fmla="*/ 42 w 137"/>
                <a:gd name="T19" fmla="*/ 2 h 226"/>
                <a:gd name="T20" fmla="*/ 118 w 137"/>
                <a:gd name="T21" fmla="*/ 72 h 226"/>
                <a:gd name="T22" fmla="*/ 137 w 137"/>
                <a:gd name="T23" fmla="*/ 175 h 226"/>
                <a:gd name="T24" fmla="*/ 118 w 137"/>
                <a:gd name="T25" fmla="*/ 205 h 226"/>
                <a:gd name="T26" fmla="*/ 86 w 137"/>
                <a:gd name="T27" fmla="*/ 226 h 226"/>
                <a:gd name="T28" fmla="*/ 15 w 137"/>
                <a:gd name="T29" fmla="*/ 224 h 226"/>
                <a:gd name="T30" fmla="*/ 8 w 137"/>
                <a:gd name="T31" fmla="*/ 205 h 226"/>
                <a:gd name="T32" fmla="*/ 27 w 137"/>
                <a:gd name="T33" fmla="*/ 200 h 226"/>
                <a:gd name="T34" fmla="*/ 27 w 137"/>
                <a:gd name="T35" fmla="*/ 20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226">
                  <a:moveTo>
                    <a:pt x="27" y="200"/>
                  </a:moveTo>
                  <a:lnTo>
                    <a:pt x="68" y="198"/>
                  </a:lnTo>
                  <a:lnTo>
                    <a:pt x="95" y="167"/>
                  </a:lnTo>
                  <a:lnTo>
                    <a:pt x="95" y="128"/>
                  </a:lnTo>
                  <a:lnTo>
                    <a:pt x="74" y="99"/>
                  </a:lnTo>
                  <a:lnTo>
                    <a:pt x="44" y="74"/>
                  </a:lnTo>
                  <a:lnTo>
                    <a:pt x="13" y="53"/>
                  </a:lnTo>
                  <a:lnTo>
                    <a:pt x="0" y="13"/>
                  </a:lnTo>
                  <a:lnTo>
                    <a:pt x="17" y="0"/>
                  </a:lnTo>
                  <a:lnTo>
                    <a:pt x="42" y="2"/>
                  </a:lnTo>
                  <a:lnTo>
                    <a:pt x="118" y="72"/>
                  </a:lnTo>
                  <a:lnTo>
                    <a:pt x="137" y="175"/>
                  </a:lnTo>
                  <a:lnTo>
                    <a:pt x="118" y="205"/>
                  </a:lnTo>
                  <a:lnTo>
                    <a:pt x="86" y="226"/>
                  </a:lnTo>
                  <a:lnTo>
                    <a:pt x="15" y="224"/>
                  </a:lnTo>
                  <a:lnTo>
                    <a:pt x="8" y="205"/>
                  </a:lnTo>
                  <a:lnTo>
                    <a:pt x="27" y="200"/>
                  </a:lnTo>
                  <a:lnTo>
                    <a:pt x="27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46"/>
            <p:cNvSpPr>
              <a:spLocks/>
            </p:cNvSpPr>
            <p:nvPr/>
          </p:nvSpPr>
          <p:spPr bwMode="auto">
            <a:xfrm>
              <a:off x="4819" y="2897"/>
              <a:ext cx="74" cy="100"/>
            </a:xfrm>
            <a:custGeom>
              <a:avLst/>
              <a:gdLst>
                <a:gd name="T0" fmla="*/ 129 w 148"/>
                <a:gd name="T1" fmla="*/ 44 h 200"/>
                <a:gd name="T2" fmla="*/ 97 w 148"/>
                <a:gd name="T3" fmla="*/ 29 h 200"/>
                <a:gd name="T4" fmla="*/ 63 w 148"/>
                <a:gd name="T5" fmla="*/ 33 h 200"/>
                <a:gd name="T6" fmla="*/ 44 w 148"/>
                <a:gd name="T7" fmla="*/ 61 h 200"/>
                <a:gd name="T8" fmla="*/ 46 w 148"/>
                <a:gd name="T9" fmla="*/ 95 h 200"/>
                <a:gd name="T10" fmla="*/ 61 w 148"/>
                <a:gd name="T11" fmla="*/ 128 h 200"/>
                <a:gd name="T12" fmla="*/ 80 w 148"/>
                <a:gd name="T13" fmla="*/ 154 h 200"/>
                <a:gd name="T14" fmla="*/ 84 w 148"/>
                <a:gd name="T15" fmla="*/ 198 h 200"/>
                <a:gd name="T16" fmla="*/ 42 w 148"/>
                <a:gd name="T17" fmla="*/ 200 h 200"/>
                <a:gd name="T18" fmla="*/ 12 w 148"/>
                <a:gd name="T19" fmla="*/ 156 h 200"/>
                <a:gd name="T20" fmla="*/ 0 w 148"/>
                <a:gd name="T21" fmla="*/ 101 h 200"/>
                <a:gd name="T22" fmla="*/ 12 w 148"/>
                <a:gd name="T23" fmla="*/ 48 h 200"/>
                <a:gd name="T24" fmla="*/ 46 w 148"/>
                <a:gd name="T25" fmla="*/ 8 h 200"/>
                <a:gd name="T26" fmla="*/ 97 w 148"/>
                <a:gd name="T27" fmla="*/ 0 h 200"/>
                <a:gd name="T28" fmla="*/ 143 w 148"/>
                <a:gd name="T29" fmla="*/ 23 h 200"/>
                <a:gd name="T30" fmla="*/ 148 w 148"/>
                <a:gd name="T31" fmla="*/ 42 h 200"/>
                <a:gd name="T32" fmla="*/ 129 w 148"/>
                <a:gd name="T33" fmla="*/ 44 h 200"/>
                <a:gd name="T34" fmla="*/ 129 w 148"/>
                <a:gd name="T35" fmla="*/ 4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200">
                  <a:moveTo>
                    <a:pt x="129" y="44"/>
                  </a:moveTo>
                  <a:lnTo>
                    <a:pt x="97" y="29"/>
                  </a:lnTo>
                  <a:lnTo>
                    <a:pt x="63" y="33"/>
                  </a:lnTo>
                  <a:lnTo>
                    <a:pt x="44" y="61"/>
                  </a:lnTo>
                  <a:lnTo>
                    <a:pt x="46" y="95"/>
                  </a:lnTo>
                  <a:lnTo>
                    <a:pt x="61" y="128"/>
                  </a:lnTo>
                  <a:lnTo>
                    <a:pt x="80" y="154"/>
                  </a:lnTo>
                  <a:lnTo>
                    <a:pt x="84" y="198"/>
                  </a:lnTo>
                  <a:lnTo>
                    <a:pt x="42" y="200"/>
                  </a:lnTo>
                  <a:lnTo>
                    <a:pt x="12" y="156"/>
                  </a:lnTo>
                  <a:lnTo>
                    <a:pt x="0" y="101"/>
                  </a:lnTo>
                  <a:lnTo>
                    <a:pt x="12" y="48"/>
                  </a:lnTo>
                  <a:lnTo>
                    <a:pt x="46" y="8"/>
                  </a:lnTo>
                  <a:lnTo>
                    <a:pt x="97" y="0"/>
                  </a:lnTo>
                  <a:lnTo>
                    <a:pt x="143" y="23"/>
                  </a:lnTo>
                  <a:lnTo>
                    <a:pt x="148" y="42"/>
                  </a:lnTo>
                  <a:lnTo>
                    <a:pt x="129" y="44"/>
                  </a:lnTo>
                  <a:lnTo>
                    <a:pt x="12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47"/>
            <p:cNvSpPr>
              <a:spLocks/>
            </p:cNvSpPr>
            <p:nvPr/>
          </p:nvSpPr>
          <p:spPr bwMode="auto">
            <a:xfrm>
              <a:off x="4727" y="2926"/>
              <a:ext cx="60" cy="126"/>
            </a:xfrm>
            <a:custGeom>
              <a:avLst/>
              <a:gdLst>
                <a:gd name="T0" fmla="*/ 11 w 120"/>
                <a:gd name="T1" fmla="*/ 27 h 253"/>
                <a:gd name="T2" fmla="*/ 0 w 120"/>
                <a:gd name="T3" fmla="*/ 12 h 253"/>
                <a:gd name="T4" fmla="*/ 15 w 120"/>
                <a:gd name="T5" fmla="*/ 0 h 253"/>
                <a:gd name="T6" fmla="*/ 64 w 120"/>
                <a:gd name="T7" fmla="*/ 15 h 253"/>
                <a:gd name="T8" fmla="*/ 101 w 120"/>
                <a:gd name="T9" fmla="*/ 59 h 253"/>
                <a:gd name="T10" fmla="*/ 120 w 120"/>
                <a:gd name="T11" fmla="*/ 168 h 253"/>
                <a:gd name="T12" fmla="*/ 108 w 120"/>
                <a:gd name="T13" fmla="*/ 194 h 253"/>
                <a:gd name="T14" fmla="*/ 89 w 120"/>
                <a:gd name="T15" fmla="*/ 215 h 253"/>
                <a:gd name="T16" fmla="*/ 43 w 120"/>
                <a:gd name="T17" fmla="*/ 253 h 253"/>
                <a:gd name="T18" fmla="*/ 5 w 120"/>
                <a:gd name="T19" fmla="*/ 249 h 253"/>
                <a:gd name="T20" fmla="*/ 7 w 120"/>
                <a:gd name="T21" fmla="*/ 211 h 253"/>
                <a:gd name="T22" fmla="*/ 66 w 120"/>
                <a:gd name="T23" fmla="*/ 156 h 253"/>
                <a:gd name="T24" fmla="*/ 64 w 120"/>
                <a:gd name="T25" fmla="*/ 78 h 253"/>
                <a:gd name="T26" fmla="*/ 45 w 120"/>
                <a:gd name="T27" fmla="*/ 48 h 253"/>
                <a:gd name="T28" fmla="*/ 11 w 120"/>
                <a:gd name="T29" fmla="*/ 27 h 253"/>
                <a:gd name="T30" fmla="*/ 11 w 120"/>
                <a:gd name="T31" fmla="*/ 27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253">
                  <a:moveTo>
                    <a:pt x="11" y="27"/>
                  </a:moveTo>
                  <a:lnTo>
                    <a:pt x="0" y="12"/>
                  </a:lnTo>
                  <a:lnTo>
                    <a:pt x="15" y="0"/>
                  </a:lnTo>
                  <a:lnTo>
                    <a:pt x="64" y="15"/>
                  </a:lnTo>
                  <a:lnTo>
                    <a:pt x="101" y="59"/>
                  </a:lnTo>
                  <a:lnTo>
                    <a:pt x="120" y="168"/>
                  </a:lnTo>
                  <a:lnTo>
                    <a:pt x="108" y="194"/>
                  </a:lnTo>
                  <a:lnTo>
                    <a:pt x="89" y="215"/>
                  </a:lnTo>
                  <a:lnTo>
                    <a:pt x="43" y="253"/>
                  </a:lnTo>
                  <a:lnTo>
                    <a:pt x="5" y="249"/>
                  </a:lnTo>
                  <a:lnTo>
                    <a:pt x="7" y="211"/>
                  </a:lnTo>
                  <a:lnTo>
                    <a:pt x="66" y="156"/>
                  </a:lnTo>
                  <a:lnTo>
                    <a:pt x="64" y="78"/>
                  </a:lnTo>
                  <a:lnTo>
                    <a:pt x="45" y="48"/>
                  </a:lnTo>
                  <a:lnTo>
                    <a:pt x="11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4758" y="3131"/>
              <a:ext cx="61" cy="120"/>
            </a:xfrm>
            <a:custGeom>
              <a:avLst/>
              <a:gdLst>
                <a:gd name="T0" fmla="*/ 58 w 122"/>
                <a:gd name="T1" fmla="*/ 40 h 239"/>
                <a:gd name="T2" fmla="*/ 40 w 122"/>
                <a:gd name="T3" fmla="*/ 72 h 239"/>
                <a:gd name="T4" fmla="*/ 25 w 122"/>
                <a:gd name="T5" fmla="*/ 106 h 239"/>
                <a:gd name="T6" fmla="*/ 44 w 122"/>
                <a:gd name="T7" fmla="*/ 179 h 239"/>
                <a:gd name="T8" fmla="*/ 94 w 122"/>
                <a:gd name="T9" fmla="*/ 220 h 239"/>
                <a:gd name="T10" fmla="*/ 90 w 122"/>
                <a:gd name="T11" fmla="*/ 239 h 239"/>
                <a:gd name="T12" fmla="*/ 71 w 122"/>
                <a:gd name="T13" fmla="*/ 237 h 239"/>
                <a:gd name="T14" fmla="*/ 39 w 122"/>
                <a:gd name="T15" fmla="*/ 209 h 239"/>
                <a:gd name="T16" fmla="*/ 2 w 122"/>
                <a:gd name="T17" fmla="*/ 184 h 239"/>
                <a:gd name="T18" fmla="*/ 0 w 122"/>
                <a:gd name="T19" fmla="*/ 64 h 239"/>
                <a:gd name="T20" fmla="*/ 16 w 122"/>
                <a:gd name="T21" fmla="*/ 6 h 239"/>
                <a:gd name="T22" fmla="*/ 54 w 122"/>
                <a:gd name="T23" fmla="*/ 0 h 239"/>
                <a:gd name="T24" fmla="*/ 116 w 122"/>
                <a:gd name="T25" fmla="*/ 40 h 239"/>
                <a:gd name="T26" fmla="*/ 122 w 122"/>
                <a:gd name="T27" fmla="*/ 59 h 239"/>
                <a:gd name="T28" fmla="*/ 103 w 122"/>
                <a:gd name="T29" fmla="*/ 63 h 239"/>
                <a:gd name="T30" fmla="*/ 58 w 122"/>
                <a:gd name="T31" fmla="*/ 40 h 239"/>
                <a:gd name="T32" fmla="*/ 58 w 122"/>
                <a:gd name="T33" fmla="*/ 4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39">
                  <a:moveTo>
                    <a:pt x="58" y="40"/>
                  </a:moveTo>
                  <a:lnTo>
                    <a:pt x="40" y="72"/>
                  </a:lnTo>
                  <a:lnTo>
                    <a:pt x="25" y="106"/>
                  </a:lnTo>
                  <a:lnTo>
                    <a:pt x="44" y="179"/>
                  </a:lnTo>
                  <a:lnTo>
                    <a:pt x="94" y="220"/>
                  </a:lnTo>
                  <a:lnTo>
                    <a:pt x="90" y="239"/>
                  </a:lnTo>
                  <a:lnTo>
                    <a:pt x="71" y="237"/>
                  </a:lnTo>
                  <a:lnTo>
                    <a:pt x="39" y="209"/>
                  </a:lnTo>
                  <a:lnTo>
                    <a:pt x="2" y="184"/>
                  </a:lnTo>
                  <a:lnTo>
                    <a:pt x="0" y="64"/>
                  </a:lnTo>
                  <a:lnTo>
                    <a:pt x="16" y="6"/>
                  </a:lnTo>
                  <a:lnTo>
                    <a:pt x="54" y="0"/>
                  </a:lnTo>
                  <a:lnTo>
                    <a:pt x="116" y="40"/>
                  </a:lnTo>
                  <a:lnTo>
                    <a:pt x="122" y="59"/>
                  </a:lnTo>
                  <a:lnTo>
                    <a:pt x="103" y="63"/>
                  </a:lnTo>
                  <a:lnTo>
                    <a:pt x="58" y="40"/>
                  </a:lnTo>
                  <a:lnTo>
                    <a:pt x="5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49"/>
            <p:cNvSpPr>
              <a:spLocks/>
            </p:cNvSpPr>
            <p:nvPr/>
          </p:nvSpPr>
          <p:spPr bwMode="auto">
            <a:xfrm>
              <a:off x="4081" y="2802"/>
              <a:ext cx="654" cy="58"/>
            </a:xfrm>
            <a:custGeom>
              <a:avLst/>
              <a:gdLst>
                <a:gd name="T0" fmla="*/ 1298 w 1310"/>
                <a:gd name="T1" fmla="*/ 116 h 116"/>
                <a:gd name="T2" fmla="*/ 829 w 1310"/>
                <a:gd name="T3" fmla="*/ 112 h 116"/>
                <a:gd name="T4" fmla="*/ 308 w 1310"/>
                <a:gd name="T5" fmla="*/ 86 h 116"/>
                <a:gd name="T6" fmla="*/ 31 w 1310"/>
                <a:gd name="T7" fmla="*/ 55 h 116"/>
                <a:gd name="T8" fmla="*/ 0 w 1310"/>
                <a:gd name="T9" fmla="*/ 30 h 116"/>
                <a:gd name="T10" fmla="*/ 27 w 1310"/>
                <a:gd name="T11" fmla="*/ 0 h 116"/>
                <a:gd name="T12" fmla="*/ 164 w 1310"/>
                <a:gd name="T13" fmla="*/ 8 h 116"/>
                <a:gd name="T14" fmla="*/ 312 w 1310"/>
                <a:gd name="T15" fmla="*/ 25 h 116"/>
                <a:gd name="T16" fmla="*/ 825 w 1310"/>
                <a:gd name="T17" fmla="*/ 46 h 116"/>
                <a:gd name="T18" fmla="*/ 985 w 1310"/>
                <a:gd name="T19" fmla="*/ 69 h 116"/>
                <a:gd name="T20" fmla="*/ 1145 w 1310"/>
                <a:gd name="T21" fmla="*/ 93 h 116"/>
                <a:gd name="T22" fmla="*/ 1293 w 1310"/>
                <a:gd name="T23" fmla="*/ 89 h 116"/>
                <a:gd name="T24" fmla="*/ 1310 w 1310"/>
                <a:gd name="T25" fmla="*/ 101 h 116"/>
                <a:gd name="T26" fmla="*/ 1298 w 1310"/>
                <a:gd name="T27" fmla="*/ 116 h 116"/>
                <a:gd name="T28" fmla="*/ 1298 w 1310"/>
                <a:gd name="T2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10" h="116">
                  <a:moveTo>
                    <a:pt x="1298" y="116"/>
                  </a:moveTo>
                  <a:lnTo>
                    <a:pt x="829" y="112"/>
                  </a:lnTo>
                  <a:lnTo>
                    <a:pt x="308" y="86"/>
                  </a:lnTo>
                  <a:lnTo>
                    <a:pt x="31" y="55"/>
                  </a:lnTo>
                  <a:lnTo>
                    <a:pt x="0" y="30"/>
                  </a:lnTo>
                  <a:lnTo>
                    <a:pt x="27" y="0"/>
                  </a:lnTo>
                  <a:lnTo>
                    <a:pt x="164" y="8"/>
                  </a:lnTo>
                  <a:lnTo>
                    <a:pt x="312" y="25"/>
                  </a:lnTo>
                  <a:lnTo>
                    <a:pt x="825" y="46"/>
                  </a:lnTo>
                  <a:lnTo>
                    <a:pt x="985" y="69"/>
                  </a:lnTo>
                  <a:lnTo>
                    <a:pt x="1145" y="93"/>
                  </a:lnTo>
                  <a:lnTo>
                    <a:pt x="1293" y="89"/>
                  </a:lnTo>
                  <a:lnTo>
                    <a:pt x="1310" y="101"/>
                  </a:lnTo>
                  <a:lnTo>
                    <a:pt x="1298" y="116"/>
                  </a:lnTo>
                  <a:lnTo>
                    <a:pt x="1298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3986" y="2797"/>
              <a:ext cx="114" cy="327"/>
            </a:xfrm>
            <a:custGeom>
              <a:avLst/>
              <a:gdLst>
                <a:gd name="T0" fmla="*/ 228 w 228"/>
                <a:gd name="T1" fmla="*/ 30 h 654"/>
                <a:gd name="T2" fmla="*/ 207 w 228"/>
                <a:gd name="T3" fmla="*/ 138 h 654"/>
                <a:gd name="T4" fmla="*/ 169 w 228"/>
                <a:gd name="T5" fmla="*/ 268 h 654"/>
                <a:gd name="T6" fmla="*/ 128 w 228"/>
                <a:gd name="T7" fmla="*/ 397 h 654"/>
                <a:gd name="T8" fmla="*/ 90 w 228"/>
                <a:gd name="T9" fmla="*/ 505 h 654"/>
                <a:gd name="T10" fmla="*/ 74 w 228"/>
                <a:gd name="T11" fmla="*/ 538 h 654"/>
                <a:gd name="T12" fmla="*/ 44 w 228"/>
                <a:gd name="T13" fmla="*/ 604 h 654"/>
                <a:gd name="T14" fmla="*/ 14 w 228"/>
                <a:gd name="T15" fmla="*/ 654 h 654"/>
                <a:gd name="T16" fmla="*/ 0 w 228"/>
                <a:gd name="T17" fmla="*/ 636 h 654"/>
                <a:gd name="T18" fmla="*/ 14 w 228"/>
                <a:gd name="T19" fmla="*/ 560 h 654"/>
                <a:gd name="T20" fmla="*/ 33 w 228"/>
                <a:gd name="T21" fmla="*/ 484 h 654"/>
                <a:gd name="T22" fmla="*/ 80 w 228"/>
                <a:gd name="T23" fmla="*/ 353 h 654"/>
                <a:gd name="T24" fmla="*/ 124 w 228"/>
                <a:gd name="T25" fmla="*/ 220 h 654"/>
                <a:gd name="T26" fmla="*/ 150 w 228"/>
                <a:gd name="T27" fmla="*/ 117 h 654"/>
                <a:gd name="T28" fmla="*/ 181 w 228"/>
                <a:gd name="T29" fmla="*/ 17 h 654"/>
                <a:gd name="T30" fmla="*/ 194 w 228"/>
                <a:gd name="T31" fmla="*/ 1 h 654"/>
                <a:gd name="T32" fmla="*/ 211 w 228"/>
                <a:gd name="T33" fmla="*/ 0 h 654"/>
                <a:gd name="T34" fmla="*/ 228 w 228"/>
                <a:gd name="T35" fmla="*/ 30 h 654"/>
                <a:gd name="T36" fmla="*/ 228 w 228"/>
                <a:gd name="T37" fmla="*/ 3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8" h="654">
                  <a:moveTo>
                    <a:pt x="228" y="30"/>
                  </a:moveTo>
                  <a:lnTo>
                    <a:pt x="207" y="138"/>
                  </a:lnTo>
                  <a:lnTo>
                    <a:pt x="169" y="268"/>
                  </a:lnTo>
                  <a:lnTo>
                    <a:pt x="128" y="397"/>
                  </a:lnTo>
                  <a:lnTo>
                    <a:pt x="90" y="505"/>
                  </a:lnTo>
                  <a:lnTo>
                    <a:pt x="74" y="538"/>
                  </a:lnTo>
                  <a:lnTo>
                    <a:pt x="44" y="604"/>
                  </a:lnTo>
                  <a:lnTo>
                    <a:pt x="14" y="654"/>
                  </a:lnTo>
                  <a:lnTo>
                    <a:pt x="0" y="636"/>
                  </a:lnTo>
                  <a:lnTo>
                    <a:pt x="14" y="560"/>
                  </a:lnTo>
                  <a:lnTo>
                    <a:pt x="33" y="484"/>
                  </a:lnTo>
                  <a:lnTo>
                    <a:pt x="80" y="353"/>
                  </a:lnTo>
                  <a:lnTo>
                    <a:pt x="124" y="220"/>
                  </a:lnTo>
                  <a:lnTo>
                    <a:pt x="150" y="117"/>
                  </a:lnTo>
                  <a:lnTo>
                    <a:pt x="181" y="17"/>
                  </a:lnTo>
                  <a:lnTo>
                    <a:pt x="194" y="1"/>
                  </a:lnTo>
                  <a:lnTo>
                    <a:pt x="211" y="0"/>
                  </a:lnTo>
                  <a:lnTo>
                    <a:pt x="228" y="30"/>
                  </a:lnTo>
                  <a:lnTo>
                    <a:pt x="22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3746" y="3111"/>
              <a:ext cx="252" cy="128"/>
            </a:xfrm>
            <a:custGeom>
              <a:avLst/>
              <a:gdLst>
                <a:gd name="T0" fmla="*/ 504 w 504"/>
                <a:gd name="T1" fmla="*/ 21 h 257"/>
                <a:gd name="T2" fmla="*/ 468 w 504"/>
                <a:gd name="T3" fmla="*/ 59 h 257"/>
                <a:gd name="T4" fmla="*/ 437 w 504"/>
                <a:gd name="T5" fmla="*/ 82 h 257"/>
                <a:gd name="T6" fmla="*/ 405 w 504"/>
                <a:gd name="T7" fmla="*/ 106 h 257"/>
                <a:gd name="T8" fmla="*/ 339 w 504"/>
                <a:gd name="T9" fmla="*/ 150 h 257"/>
                <a:gd name="T10" fmla="*/ 289 w 504"/>
                <a:gd name="T11" fmla="*/ 175 h 257"/>
                <a:gd name="T12" fmla="*/ 57 w 504"/>
                <a:gd name="T13" fmla="*/ 239 h 257"/>
                <a:gd name="T14" fmla="*/ 19 w 504"/>
                <a:gd name="T15" fmla="*/ 257 h 257"/>
                <a:gd name="T16" fmla="*/ 0 w 504"/>
                <a:gd name="T17" fmla="*/ 249 h 257"/>
                <a:gd name="T18" fmla="*/ 8 w 504"/>
                <a:gd name="T19" fmla="*/ 232 h 257"/>
                <a:gd name="T20" fmla="*/ 61 w 504"/>
                <a:gd name="T21" fmla="*/ 203 h 257"/>
                <a:gd name="T22" fmla="*/ 135 w 504"/>
                <a:gd name="T23" fmla="*/ 177 h 257"/>
                <a:gd name="T24" fmla="*/ 272 w 504"/>
                <a:gd name="T25" fmla="*/ 133 h 257"/>
                <a:gd name="T26" fmla="*/ 356 w 504"/>
                <a:gd name="T27" fmla="*/ 95 h 257"/>
                <a:gd name="T28" fmla="*/ 435 w 504"/>
                <a:gd name="T29" fmla="*/ 46 h 257"/>
                <a:gd name="T30" fmla="*/ 458 w 504"/>
                <a:gd name="T31" fmla="*/ 23 h 257"/>
                <a:gd name="T32" fmla="*/ 483 w 504"/>
                <a:gd name="T33" fmla="*/ 2 h 257"/>
                <a:gd name="T34" fmla="*/ 502 w 504"/>
                <a:gd name="T35" fmla="*/ 0 h 257"/>
                <a:gd name="T36" fmla="*/ 504 w 504"/>
                <a:gd name="T37" fmla="*/ 21 h 257"/>
                <a:gd name="T38" fmla="*/ 504 w 504"/>
                <a:gd name="T39" fmla="*/ 2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4" h="257">
                  <a:moveTo>
                    <a:pt x="504" y="21"/>
                  </a:moveTo>
                  <a:lnTo>
                    <a:pt x="468" y="59"/>
                  </a:lnTo>
                  <a:lnTo>
                    <a:pt x="437" y="82"/>
                  </a:lnTo>
                  <a:lnTo>
                    <a:pt x="405" y="106"/>
                  </a:lnTo>
                  <a:lnTo>
                    <a:pt x="339" y="150"/>
                  </a:lnTo>
                  <a:lnTo>
                    <a:pt x="289" y="175"/>
                  </a:lnTo>
                  <a:lnTo>
                    <a:pt x="57" y="239"/>
                  </a:lnTo>
                  <a:lnTo>
                    <a:pt x="19" y="257"/>
                  </a:lnTo>
                  <a:lnTo>
                    <a:pt x="0" y="249"/>
                  </a:lnTo>
                  <a:lnTo>
                    <a:pt x="8" y="232"/>
                  </a:lnTo>
                  <a:lnTo>
                    <a:pt x="61" y="203"/>
                  </a:lnTo>
                  <a:lnTo>
                    <a:pt x="135" y="177"/>
                  </a:lnTo>
                  <a:lnTo>
                    <a:pt x="272" y="133"/>
                  </a:lnTo>
                  <a:lnTo>
                    <a:pt x="356" y="95"/>
                  </a:lnTo>
                  <a:lnTo>
                    <a:pt x="435" y="46"/>
                  </a:lnTo>
                  <a:lnTo>
                    <a:pt x="458" y="23"/>
                  </a:lnTo>
                  <a:lnTo>
                    <a:pt x="483" y="2"/>
                  </a:lnTo>
                  <a:lnTo>
                    <a:pt x="502" y="0"/>
                  </a:lnTo>
                  <a:lnTo>
                    <a:pt x="504" y="21"/>
                  </a:lnTo>
                  <a:lnTo>
                    <a:pt x="50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3754" y="3225"/>
              <a:ext cx="876" cy="183"/>
            </a:xfrm>
            <a:custGeom>
              <a:avLst/>
              <a:gdLst>
                <a:gd name="T0" fmla="*/ 6 w 1753"/>
                <a:gd name="T1" fmla="*/ 0 h 365"/>
                <a:gd name="T2" fmla="*/ 116 w 1753"/>
                <a:gd name="T3" fmla="*/ 25 h 365"/>
                <a:gd name="T4" fmla="*/ 229 w 1753"/>
                <a:gd name="T5" fmla="*/ 48 h 365"/>
                <a:gd name="T6" fmla="*/ 453 w 1753"/>
                <a:gd name="T7" fmla="*/ 88 h 365"/>
                <a:gd name="T8" fmla="*/ 677 w 1753"/>
                <a:gd name="T9" fmla="*/ 126 h 365"/>
                <a:gd name="T10" fmla="*/ 899 w 1753"/>
                <a:gd name="T11" fmla="*/ 167 h 365"/>
                <a:gd name="T12" fmla="*/ 1084 w 1753"/>
                <a:gd name="T13" fmla="*/ 217 h 365"/>
                <a:gd name="T14" fmla="*/ 1177 w 1753"/>
                <a:gd name="T15" fmla="*/ 241 h 365"/>
                <a:gd name="T16" fmla="*/ 1270 w 1753"/>
                <a:gd name="T17" fmla="*/ 264 h 365"/>
                <a:gd name="T18" fmla="*/ 1506 w 1753"/>
                <a:gd name="T19" fmla="*/ 289 h 365"/>
                <a:gd name="T20" fmla="*/ 1715 w 1753"/>
                <a:gd name="T21" fmla="*/ 323 h 365"/>
                <a:gd name="T22" fmla="*/ 1753 w 1753"/>
                <a:gd name="T23" fmla="*/ 350 h 365"/>
                <a:gd name="T24" fmla="*/ 1740 w 1753"/>
                <a:gd name="T25" fmla="*/ 363 h 365"/>
                <a:gd name="T26" fmla="*/ 1601 w 1753"/>
                <a:gd name="T27" fmla="*/ 365 h 365"/>
                <a:gd name="T28" fmla="*/ 1257 w 1753"/>
                <a:gd name="T29" fmla="*/ 321 h 365"/>
                <a:gd name="T30" fmla="*/ 1101 w 1753"/>
                <a:gd name="T31" fmla="*/ 289 h 365"/>
                <a:gd name="T32" fmla="*/ 943 w 1753"/>
                <a:gd name="T33" fmla="*/ 255 h 365"/>
                <a:gd name="T34" fmla="*/ 785 w 1753"/>
                <a:gd name="T35" fmla="*/ 219 h 365"/>
                <a:gd name="T36" fmla="*/ 628 w 1753"/>
                <a:gd name="T37" fmla="*/ 183 h 365"/>
                <a:gd name="T38" fmla="*/ 470 w 1753"/>
                <a:gd name="T39" fmla="*/ 143 h 365"/>
                <a:gd name="T40" fmla="*/ 312 w 1753"/>
                <a:gd name="T41" fmla="*/ 105 h 365"/>
                <a:gd name="T42" fmla="*/ 156 w 1753"/>
                <a:gd name="T43" fmla="*/ 65 h 365"/>
                <a:gd name="T44" fmla="*/ 0 w 1753"/>
                <a:gd name="T45" fmla="*/ 27 h 365"/>
                <a:gd name="T46" fmla="*/ 6 w 1753"/>
                <a:gd name="T47" fmla="*/ 0 h 365"/>
                <a:gd name="T48" fmla="*/ 6 w 1753"/>
                <a:gd name="T4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3" h="365">
                  <a:moveTo>
                    <a:pt x="6" y="0"/>
                  </a:moveTo>
                  <a:lnTo>
                    <a:pt x="116" y="25"/>
                  </a:lnTo>
                  <a:lnTo>
                    <a:pt x="229" y="48"/>
                  </a:lnTo>
                  <a:lnTo>
                    <a:pt x="453" y="88"/>
                  </a:lnTo>
                  <a:lnTo>
                    <a:pt x="677" y="126"/>
                  </a:lnTo>
                  <a:lnTo>
                    <a:pt x="899" y="167"/>
                  </a:lnTo>
                  <a:lnTo>
                    <a:pt x="1084" y="217"/>
                  </a:lnTo>
                  <a:lnTo>
                    <a:pt x="1177" y="241"/>
                  </a:lnTo>
                  <a:lnTo>
                    <a:pt x="1270" y="264"/>
                  </a:lnTo>
                  <a:lnTo>
                    <a:pt x="1506" y="289"/>
                  </a:lnTo>
                  <a:lnTo>
                    <a:pt x="1715" y="323"/>
                  </a:lnTo>
                  <a:lnTo>
                    <a:pt x="1753" y="350"/>
                  </a:lnTo>
                  <a:lnTo>
                    <a:pt x="1740" y="363"/>
                  </a:lnTo>
                  <a:lnTo>
                    <a:pt x="1601" y="365"/>
                  </a:lnTo>
                  <a:lnTo>
                    <a:pt x="1257" y="321"/>
                  </a:lnTo>
                  <a:lnTo>
                    <a:pt x="1101" y="289"/>
                  </a:lnTo>
                  <a:lnTo>
                    <a:pt x="943" y="255"/>
                  </a:lnTo>
                  <a:lnTo>
                    <a:pt x="785" y="219"/>
                  </a:lnTo>
                  <a:lnTo>
                    <a:pt x="628" y="183"/>
                  </a:lnTo>
                  <a:lnTo>
                    <a:pt x="470" y="143"/>
                  </a:lnTo>
                  <a:lnTo>
                    <a:pt x="312" y="105"/>
                  </a:lnTo>
                  <a:lnTo>
                    <a:pt x="156" y="65"/>
                  </a:lnTo>
                  <a:lnTo>
                    <a:pt x="0" y="27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53"/>
            <p:cNvSpPr>
              <a:spLocks/>
            </p:cNvSpPr>
            <p:nvPr/>
          </p:nvSpPr>
          <p:spPr bwMode="auto">
            <a:xfrm>
              <a:off x="4044" y="3117"/>
              <a:ext cx="685" cy="156"/>
            </a:xfrm>
            <a:custGeom>
              <a:avLst/>
              <a:gdLst>
                <a:gd name="T0" fmla="*/ 36 w 1371"/>
                <a:gd name="T1" fmla="*/ 0 h 312"/>
                <a:gd name="T2" fmla="*/ 190 w 1371"/>
                <a:gd name="T3" fmla="*/ 23 h 312"/>
                <a:gd name="T4" fmla="*/ 397 w 1371"/>
                <a:gd name="T5" fmla="*/ 59 h 312"/>
                <a:gd name="T6" fmla="*/ 597 w 1371"/>
                <a:gd name="T7" fmla="*/ 97 h 312"/>
                <a:gd name="T8" fmla="*/ 730 w 1371"/>
                <a:gd name="T9" fmla="*/ 124 h 312"/>
                <a:gd name="T10" fmla="*/ 871 w 1371"/>
                <a:gd name="T11" fmla="*/ 149 h 312"/>
                <a:gd name="T12" fmla="*/ 1053 w 1371"/>
                <a:gd name="T13" fmla="*/ 179 h 312"/>
                <a:gd name="T14" fmla="*/ 1352 w 1371"/>
                <a:gd name="T15" fmla="*/ 255 h 312"/>
                <a:gd name="T16" fmla="*/ 1371 w 1371"/>
                <a:gd name="T17" fmla="*/ 293 h 312"/>
                <a:gd name="T18" fmla="*/ 1357 w 1371"/>
                <a:gd name="T19" fmla="*/ 308 h 312"/>
                <a:gd name="T20" fmla="*/ 1333 w 1371"/>
                <a:gd name="T21" fmla="*/ 312 h 312"/>
                <a:gd name="T22" fmla="*/ 1228 w 1371"/>
                <a:gd name="T23" fmla="*/ 284 h 312"/>
                <a:gd name="T24" fmla="*/ 1122 w 1371"/>
                <a:gd name="T25" fmla="*/ 251 h 312"/>
                <a:gd name="T26" fmla="*/ 922 w 1371"/>
                <a:gd name="T27" fmla="*/ 209 h 312"/>
                <a:gd name="T28" fmla="*/ 721 w 1371"/>
                <a:gd name="T29" fmla="*/ 170 h 312"/>
                <a:gd name="T30" fmla="*/ 567 w 1371"/>
                <a:gd name="T31" fmla="*/ 133 h 312"/>
                <a:gd name="T32" fmla="*/ 376 w 1371"/>
                <a:gd name="T33" fmla="*/ 88 h 312"/>
                <a:gd name="T34" fmla="*/ 186 w 1371"/>
                <a:gd name="T35" fmla="*/ 48 h 312"/>
                <a:gd name="T36" fmla="*/ 29 w 1371"/>
                <a:gd name="T37" fmla="*/ 25 h 312"/>
                <a:gd name="T38" fmla="*/ 0 w 1371"/>
                <a:gd name="T39" fmla="*/ 14 h 312"/>
                <a:gd name="T40" fmla="*/ 36 w 1371"/>
                <a:gd name="T41" fmla="*/ 0 h 312"/>
                <a:gd name="T42" fmla="*/ 36 w 1371"/>
                <a:gd name="T4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1" h="312">
                  <a:moveTo>
                    <a:pt x="36" y="0"/>
                  </a:moveTo>
                  <a:lnTo>
                    <a:pt x="190" y="23"/>
                  </a:lnTo>
                  <a:lnTo>
                    <a:pt x="397" y="59"/>
                  </a:lnTo>
                  <a:lnTo>
                    <a:pt x="597" y="97"/>
                  </a:lnTo>
                  <a:lnTo>
                    <a:pt x="730" y="124"/>
                  </a:lnTo>
                  <a:lnTo>
                    <a:pt x="871" y="149"/>
                  </a:lnTo>
                  <a:lnTo>
                    <a:pt x="1053" y="179"/>
                  </a:lnTo>
                  <a:lnTo>
                    <a:pt x="1352" y="255"/>
                  </a:lnTo>
                  <a:lnTo>
                    <a:pt x="1371" y="293"/>
                  </a:lnTo>
                  <a:lnTo>
                    <a:pt x="1357" y="308"/>
                  </a:lnTo>
                  <a:lnTo>
                    <a:pt x="1333" y="312"/>
                  </a:lnTo>
                  <a:lnTo>
                    <a:pt x="1228" y="284"/>
                  </a:lnTo>
                  <a:lnTo>
                    <a:pt x="1122" y="251"/>
                  </a:lnTo>
                  <a:lnTo>
                    <a:pt x="922" y="209"/>
                  </a:lnTo>
                  <a:lnTo>
                    <a:pt x="721" y="170"/>
                  </a:lnTo>
                  <a:lnTo>
                    <a:pt x="567" y="133"/>
                  </a:lnTo>
                  <a:lnTo>
                    <a:pt x="376" y="88"/>
                  </a:lnTo>
                  <a:lnTo>
                    <a:pt x="186" y="48"/>
                  </a:lnTo>
                  <a:lnTo>
                    <a:pt x="29" y="25"/>
                  </a:lnTo>
                  <a:lnTo>
                    <a:pt x="0" y="1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170" y="2866"/>
              <a:ext cx="82" cy="284"/>
            </a:xfrm>
            <a:custGeom>
              <a:avLst/>
              <a:gdLst>
                <a:gd name="T0" fmla="*/ 163 w 163"/>
                <a:gd name="T1" fmla="*/ 18 h 569"/>
                <a:gd name="T2" fmla="*/ 142 w 163"/>
                <a:gd name="T3" fmla="*/ 96 h 569"/>
                <a:gd name="T4" fmla="*/ 116 w 163"/>
                <a:gd name="T5" fmla="*/ 175 h 569"/>
                <a:gd name="T6" fmla="*/ 57 w 163"/>
                <a:gd name="T7" fmla="*/ 466 h 569"/>
                <a:gd name="T8" fmla="*/ 42 w 163"/>
                <a:gd name="T9" fmla="*/ 552 h 569"/>
                <a:gd name="T10" fmla="*/ 17 w 163"/>
                <a:gd name="T11" fmla="*/ 569 h 569"/>
                <a:gd name="T12" fmla="*/ 0 w 163"/>
                <a:gd name="T13" fmla="*/ 544 h 569"/>
                <a:gd name="T14" fmla="*/ 17 w 163"/>
                <a:gd name="T15" fmla="*/ 447 h 569"/>
                <a:gd name="T16" fmla="*/ 36 w 163"/>
                <a:gd name="T17" fmla="*/ 365 h 569"/>
                <a:gd name="T18" fmla="*/ 59 w 163"/>
                <a:gd name="T19" fmla="*/ 274 h 569"/>
                <a:gd name="T20" fmla="*/ 84 w 163"/>
                <a:gd name="T21" fmla="*/ 183 h 569"/>
                <a:gd name="T22" fmla="*/ 106 w 163"/>
                <a:gd name="T23" fmla="*/ 103 h 569"/>
                <a:gd name="T24" fmla="*/ 137 w 163"/>
                <a:gd name="T25" fmla="*/ 8 h 569"/>
                <a:gd name="T26" fmla="*/ 156 w 163"/>
                <a:gd name="T27" fmla="*/ 0 h 569"/>
                <a:gd name="T28" fmla="*/ 163 w 163"/>
                <a:gd name="T29" fmla="*/ 18 h 569"/>
                <a:gd name="T30" fmla="*/ 163 w 163"/>
                <a:gd name="T31" fmla="*/ 1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" h="569">
                  <a:moveTo>
                    <a:pt x="163" y="18"/>
                  </a:moveTo>
                  <a:lnTo>
                    <a:pt x="142" y="96"/>
                  </a:lnTo>
                  <a:lnTo>
                    <a:pt x="116" y="175"/>
                  </a:lnTo>
                  <a:lnTo>
                    <a:pt x="57" y="466"/>
                  </a:lnTo>
                  <a:lnTo>
                    <a:pt x="42" y="552"/>
                  </a:lnTo>
                  <a:lnTo>
                    <a:pt x="17" y="569"/>
                  </a:lnTo>
                  <a:lnTo>
                    <a:pt x="0" y="544"/>
                  </a:lnTo>
                  <a:lnTo>
                    <a:pt x="17" y="447"/>
                  </a:lnTo>
                  <a:lnTo>
                    <a:pt x="36" y="365"/>
                  </a:lnTo>
                  <a:lnTo>
                    <a:pt x="59" y="274"/>
                  </a:lnTo>
                  <a:lnTo>
                    <a:pt x="84" y="183"/>
                  </a:lnTo>
                  <a:lnTo>
                    <a:pt x="106" y="103"/>
                  </a:lnTo>
                  <a:lnTo>
                    <a:pt x="137" y="8"/>
                  </a:lnTo>
                  <a:lnTo>
                    <a:pt x="156" y="0"/>
                  </a:lnTo>
                  <a:lnTo>
                    <a:pt x="163" y="18"/>
                  </a:lnTo>
                  <a:lnTo>
                    <a:pt x="16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55"/>
            <p:cNvSpPr>
              <a:spLocks/>
            </p:cNvSpPr>
            <p:nvPr/>
          </p:nvSpPr>
          <p:spPr bwMode="auto">
            <a:xfrm>
              <a:off x="4370" y="2900"/>
              <a:ext cx="64" cy="291"/>
            </a:xfrm>
            <a:custGeom>
              <a:avLst/>
              <a:gdLst>
                <a:gd name="T0" fmla="*/ 129 w 129"/>
                <a:gd name="T1" fmla="*/ 23 h 582"/>
                <a:gd name="T2" fmla="*/ 82 w 129"/>
                <a:gd name="T3" fmla="*/ 247 h 582"/>
                <a:gd name="T4" fmla="*/ 53 w 129"/>
                <a:gd name="T5" fmla="*/ 557 h 582"/>
                <a:gd name="T6" fmla="*/ 42 w 129"/>
                <a:gd name="T7" fmla="*/ 576 h 582"/>
                <a:gd name="T8" fmla="*/ 25 w 129"/>
                <a:gd name="T9" fmla="*/ 582 h 582"/>
                <a:gd name="T10" fmla="*/ 0 w 129"/>
                <a:gd name="T11" fmla="*/ 551 h 582"/>
                <a:gd name="T12" fmla="*/ 19 w 129"/>
                <a:gd name="T13" fmla="*/ 395 h 582"/>
                <a:gd name="T14" fmla="*/ 53 w 129"/>
                <a:gd name="T15" fmla="*/ 241 h 582"/>
                <a:gd name="T16" fmla="*/ 88 w 129"/>
                <a:gd name="T17" fmla="*/ 15 h 582"/>
                <a:gd name="T18" fmla="*/ 97 w 129"/>
                <a:gd name="T19" fmla="*/ 2 h 582"/>
                <a:gd name="T20" fmla="*/ 112 w 129"/>
                <a:gd name="T21" fmla="*/ 0 h 582"/>
                <a:gd name="T22" fmla="*/ 129 w 129"/>
                <a:gd name="T23" fmla="*/ 23 h 582"/>
                <a:gd name="T24" fmla="*/ 129 w 129"/>
                <a:gd name="T25" fmla="*/ 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582">
                  <a:moveTo>
                    <a:pt x="129" y="23"/>
                  </a:moveTo>
                  <a:lnTo>
                    <a:pt x="82" y="247"/>
                  </a:lnTo>
                  <a:lnTo>
                    <a:pt x="53" y="557"/>
                  </a:lnTo>
                  <a:lnTo>
                    <a:pt x="42" y="576"/>
                  </a:lnTo>
                  <a:lnTo>
                    <a:pt x="25" y="582"/>
                  </a:lnTo>
                  <a:lnTo>
                    <a:pt x="0" y="551"/>
                  </a:lnTo>
                  <a:lnTo>
                    <a:pt x="19" y="395"/>
                  </a:lnTo>
                  <a:lnTo>
                    <a:pt x="53" y="241"/>
                  </a:lnTo>
                  <a:lnTo>
                    <a:pt x="88" y="15"/>
                  </a:lnTo>
                  <a:lnTo>
                    <a:pt x="97" y="2"/>
                  </a:lnTo>
                  <a:lnTo>
                    <a:pt x="112" y="0"/>
                  </a:lnTo>
                  <a:lnTo>
                    <a:pt x="129" y="23"/>
                  </a:lnTo>
                  <a:lnTo>
                    <a:pt x="129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56"/>
            <p:cNvSpPr>
              <a:spLocks/>
            </p:cNvSpPr>
            <p:nvPr/>
          </p:nvSpPr>
          <p:spPr bwMode="auto">
            <a:xfrm>
              <a:off x="4557" y="2903"/>
              <a:ext cx="70" cy="325"/>
            </a:xfrm>
            <a:custGeom>
              <a:avLst/>
              <a:gdLst>
                <a:gd name="T0" fmla="*/ 140 w 140"/>
                <a:gd name="T1" fmla="*/ 28 h 650"/>
                <a:gd name="T2" fmla="*/ 125 w 140"/>
                <a:gd name="T3" fmla="*/ 116 h 650"/>
                <a:gd name="T4" fmla="*/ 102 w 140"/>
                <a:gd name="T5" fmla="*/ 211 h 650"/>
                <a:gd name="T6" fmla="*/ 95 w 140"/>
                <a:gd name="T7" fmla="*/ 424 h 650"/>
                <a:gd name="T8" fmla="*/ 83 w 140"/>
                <a:gd name="T9" fmla="*/ 532 h 650"/>
                <a:gd name="T10" fmla="*/ 57 w 140"/>
                <a:gd name="T11" fmla="*/ 631 h 650"/>
                <a:gd name="T12" fmla="*/ 39 w 140"/>
                <a:gd name="T13" fmla="*/ 648 h 650"/>
                <a:gd name="T14" fmla="*/ 19 w 140"/>
                <a:gd name="T15" fmla="*/ 650 h 650"/>
                <a:gd name="T16" fmla="*/ 0 w 140"/>
                <a:gd name="T17" fmla="*/ 612 h 650"/>
                <a:gd name="T18" fmla="*/ 36 w 140"/>
                <a:gd name="T19" fmla="*/ 479 h 650"/>
                <a:gd name="T20" fmla="*/ 76 w 140"/>
                <a:gd name="T21" fmla="*/ 209 h 650"/>
                <a:gd name="T22" fmla="*/ 93 w 140"/>
                <a:gd name="T23" fmla="*/ 22 h 650"/>
                <a:gd name="T24" fmla="*/ 102 w 140"/>
                <a:gd name="T25" fmla="*/ 5 h 650"/>
                <a:gd name="T26" fmla="*/ 119 w 140"/>
                <a:gd name="T27" fmla="*/ 0 h 650"/>
                <a:gd name="T28" fmla="*/ 140 w 140"/>
                <a:gd name="T29" fmla="*/ 28 h 650"/>
                <a:gd name="T30" fmla="*/ 140 w 140"/>
                <a:gd name="T31" fmla="*/ 2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650">
                  <a:moveTo>
                    <a:pt x="140" y="28"/>
                  </a:moveTo>
                  <a:lnTo>
                    <a:pt x="125" y="116"/>
                  </a:lnTo>
                  <a:lnTo>
                    <a:pt x="102" y="211"/>
                  </a:lnTo>
                  <a:lnTo>
                    <a:pt x="95" y="424"/>
                  </a:lnTo>
                  <a:lnTo>
                    <a:pt x="83" y="532"/>
                  </a:lnTo>
                  <a:lnTo>
                    <a:pt x="57" y="631"/>
                  </a:lnTo>
                  <a:lnTo>
                    <a:pt x="39" y="648"/>
                  </a:lnTo>
                  <a:lnTo>
                    <a:pt x="19" y="650"/>
                  </a:lnTo>
                  <a:lnTo>
                    <a:pt x="0" y="612"/>
                  </a:lnTo>
                  <a:lnTo>
                    <a:pt x="36" y="479"/>
                  </a:lnTo>
                  <a:lnTo>
                    <a:pt x="76" y="209"/>
                  </a:lnTo>
                  <a:lnTo>
                    <a:pt x="93" y="22"/>
                  </a:lnTo>
                  <a:lnTo>
                    <a:pt x="102" y="5"/>
                  </a:lnTo>
                  <a:lnTo>
                    <a:pt x="119" y="0"/>
                  </a:lnTo>
                  <a:lnTo>
                    <a:pt x="140" y="28"/>
                  </a:lnTo>
                  <a:lnTo>
                    <a:pt x="14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57"/>
            <p:cNvSpPr>
              <a:spLocks/>
            </p:cNvSpPr>
            <p:nvPr/>
          </p:nvSpPr>
          <p:spPr bwMode="auto">
            <a:xfrm>
              <a:off x="4031" y="3140"/>
              <a:ext cx="148" cy="86"/>
            </a:xfrm>
            <a:custGeom>
              <a:avLst/>
              <a:gdLst>
                <a:gd name="T0" fmla="*/ 293 w 295"/>
                <a:gd name="T1" fmla="*/ 21 h 171"/>
                <a:gd name="T2" fmla="*/ 249 w 295"/>
                <a:gd name="T3" fmla="*/ 53 h 171"/>
                <a:gd name="T4" fmla="*/ 211 w 295"/>
                <a:gd name="T5" fmla="*/ 74 h 171"/>
                <a:gd name="T6" fmla="*/ 170 w 295"/>
                <a:gd name="T7" fmla="*/ 99 h 171"/>
                <a:gd name="T8" fmla="*/ 84 w 295"/>
                <a:gd name="T9" fmla="*/ 144 h 171"/>
                <a:gd name="T10" fmla="*/ 29 w 295"/>
                <a:gd name="T11" fmla="*/ 171 h 171"/>
                <a:gd name="T12" fmla="*/ 0 w 295"/>
                <a:gd name="T13" fmla="*/ 163 h 171"/>
                <a:gd name="T14" fmla="*/ 8 w 295"/>
                <a:gd name="T15" fmla="*/ 137 h 171"/>
                <a:gd name="T16" fmla="*/ 50 w 295"/>
                <a:gd name="T17" fmla="*/ 110 h 171"/>
                <a:gd name="T18" fmla="*/ 99 w 295"/>
                <a:gd name="T19" fmla="*/ 89 h 171"/>
                <a:gd name="T20" fmla="*/ 194 w 295"/>
                <a:gd name="T21" fmla="*/ 51 h 171"/>
                <a:gd name="T22" fmla="*/ 236 w 295"/>
                <a:gd name="T23" fmla="*/ 25 h 171"/>
                <a:gd name="T24" fmla="*/ 276 w 295"/>
                <a:gd name="T25" fmla="*/ 0 h 171"/>
                <a:gd name="T26" fmla="*/ 295 w 295"/>
                <a:gd name="T27" fmla="*/ 2 h 171"/>
                <a:gd name="T28" fmla="*/ 293 w 295"/>
                <a:gd name="T29" fmla="*/ 21 h 171"/>
                <a:gd name="T30" fmla="*/ 293 w 295"/>
                <a:gd name="T31" fmla="*/ 2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5" h="171">
                  <a:moveTo>
                    <a:pt x="293" y="21"/>
                  </a:moveTo>
                  <a:lnTo>
                    <a:pt x="249" y="53"/>
                  </a:lnTo>
                  <a:lnTo>
                    <a:pt x="211" y="74"/>
                  </a:lnTo>
                  <a:lnTo>
                    <a:pt x="170" y="99"/>
                  </a:lnTo>
                  <a:lnTo>
                    <a:pt x="84" y="144"/>
                  </a:lnTo>
                  <a:lnTo>
                    <a:pt x="29" y="171"/>
                  </a:lnTo>
                  <a:lnTo>
                    <a:pt x="0" y="163"/>
                  </a:lnTo>
                  <a:lnTo>
                    <a:pt x="8" y="137"/>
                  </a:lnTo>
                  <a:lnTo>
                    <a:pt x="50" y="110"/>
                  </a:lnTo>
                  <a:lnTo>
                    <a:pt x="99" y="89"/>
                  </a:lnTo>
                  <a:lnTo>
                    <a:pt x="194" y="51"/>
                  </a:lnTo>
                  <a:lnTo>
                    <a:pt x="236" y="25"/>
                  </a:lnTo>
                  <a:lnTo>
                    <a:pt x="276" y="0"/>
                  </a:lnTo>
                  <a:lnTo>
                    <a:pt x="295" y="2"/>
                  </a:lnTo>
                  <a:lnTo>
                    <a:pt x="293" y="21"/>
                  </a:lnTo>
                  <a:lnTo>
                    <a:pt x="29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58"/>
            <p:cNvSpPr>
              <a:spLocks/>
            </p:cNvSpPr>
            <p:nvPr/>
          </p:nvSpPr>
          <p:spPr bwMode="auto">
            <a:xfrm>
              <a:off x="4226" y="3165"/>
              <a:ext cx="164" cy="116"/>
            </a:xfrm>
            <a:custGeom>
              <a:avLst/>
              <a:gdLst>
                <a:gd name="T0" fmla="*/ 329 w 329"/>
                <a:gd name="T1" fmla="*/ 31 h 232"/>
                <a:gd name="T2" fmla="*/ 304 w 329"/>
                <a:gd name="T3" fmla="*/ 52 h 232"/>
                <a:gd name="T4" fmla="*/ 272 w 329"/>
                <a:gd name="T5" fmla="*/ 78 h 232"/>
                <a:gd name="T6" fmla="*/ 232 w 329"/>
                <a:gd name="T7" fmla="*/ 109 h 232"/>
                <a:gd name="T8" fmla="*/ 190 w 329"/>
                <a:gd name="T9" fmla="*/ 139 h 232"/>
                <a:gd name="T10" fmla="*/ 146 w 329"/>
                <a:gd name="T11" fmla="*/ 169 h 232"/>
                <a:gd name="T12" fmla="*/ 105 w 329"/>
                <a:gd name="T13" fmla="*/ 198 h 232"/>
                <a:gd name="T14" fmla="*/ 42 w 329"/>
                <a:gd name="T15" fmla="*/ 232 h 232"/>
                <a:gd name="T16" fmla="*/ 0 w 329"/>
                <a:gd name="T17" fmla="*/ 221 h 232"/>
                <a:gd name="T18" fmla="*/ 15 w 329"/>
                <a:gd name="T19" fmla="*/ 179 h 232"/>
                <a:gd name="T20" fmla="*/ 76 w 329"/>
                <a:gd name="T21" fmla="*/ 149 h 232"/>
                <a:gd name="T22" fmla="*/ 145 w 329"/>
                <a:gd name="T23" fmla="*/ 118 h 232"/>
                <a:gd name="T24" fmla="*/ 264 w 329"/>
                <a:gd name="T25" fmla="*/ 42 h 232"/>
                <a:gd name="T26" fmla="*/ 300 w 329"/>
                <a:gd name="T27" fmla="*/ 0 h 232"/>
                <a:gd name="T28" fmla="*/ 329 w 329"/>
                <a:gd name="T29" fmla="*/ 0 h 232"/>
                <a:gd name="T30" fmla="*/ 329 w 329"/>
                <a:gd name="T31" fmla="*/ 31 h 232"/>
                <a:gd name="T32" fmla="*/ 329 w 329"/>
                <a:gd name="T33" fmla="*/ 3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9" h="232">
                  <a:moveTo>
                    <a:pt x="329" y="31"/>
                  </a:moveTo>
                  <a:lnTo>
                    <a:pt x="304" y="52"/>
                  </a:lnTo>
                  <a:lnTo>
                    <a:pt x="272" y="78"/>
                  </a:lnTo>
                  <a:lnTo>
                    <a:pt x="232" y="109"/>
                  </a:lnTo>
                  <a:lnTo>
                    <a:pt x="190" y="139"/>
                  </a:lnTo>
                  <a:lnTo>
                    <a:pt x="146" y="169"/>
                  </a:lnTo>
                  <a:lnTo>
                    <a:pt x="105" y="198"/>
                  </a:lnTo>
                  <a:lnTo>
                    <a:pt x="42" y="232"/>
                  </a:lnTo>
                  <a:lnTo>
                    <a:pt x="0" y="221"/>
                  </a:lnTo>
                  <a:lnTo>
                    <a:pt x="15" y="179"/>
                  </a:lnTo>
                  <a:lnTo>
                    <a:pt x="76" y="149"/>
                  </a:lnTo>
                  <a:lnTo>
                    <a:pt x="145" y="118"/>
                  </a:lnTo>
                  <a:lnTo>
                    <a:pt x="264" y="42"/>
                  </a:lnTo>
                  <a:lnTo>
                    <a:pt x="300" y="0"/>
                  </a:lnTo>
                  <a:lnTo>
                    <a:pt x="329" y="0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4449" y="3207"/>
              <a:ext cx="129" cy="93"/>
            </a:xfrm>
            <a:custGeom>
              <a:avLst/>
              <a:gdLst>
                <a:gd name="T0" fmla="*/ 49 w 256"/>
                <a:gd name="T1" fmla="*/ 186 h 186"/>
                <a:gd name="T2" fmla="*/ 13 w 256"/>
                <a:gd name="T3" fmla="*/ 186 h 186"/>
                <a:gd name="T4" fmla="*/ 0 w 256"/>
                <a:gd name="T5" fmla="*/ 165 h 186"/>
                <a:gd name="T6" fmla="*/ 21 w 256"/>
                <a:gd name="T7" fmla="*/ 135 h 186"/>
                <a:gd name="T8" fmla="*/ 70 w 256"/>
                <a:gd name="T9" fmla="*/ 101 h 186"/>
                <a:gd name="T10" fmla="*/ 127 w 256"/>
                <a:gd name="T11" fmla="*/ 66 h 186"/>
                <a:gd name="T12" fmla="*/ 173 w 256"/>
                <a:gd name="T13" fmla="*/ 34 h 186"/>
                <a:gd name="T14" fmla="*/ 216 w 256"/>
                <a:gd name="T15" fmla="*/ 0 h 186"/>
                <a:gd name="T16" fmla="*/ 256 w 256"/>
                <a:gd name="T17" fmla="*/ 8 h 186"/>
                <a:gd name="T18" fmla="*/ 249 w 256"/>
                <a:gd name="T19" fmla="*/ 47 h 186"/>
                <a:gd name="T20" fmla="*/ 220 w 256"/>
                <a:gd name="T21" fmla="*/ 63 h 186"/>
                <a:gd name="T22" fmla="*/ 190 w 256"/>
                <a:gd name="T23" fmla="*/ 89 h 186"/>
                <a:gd name="T24" fmla="*/ 161 w 256"/>
                <a:gd name="T25" fmla="*/ 116 h 186"/>
                <a:gd name="T26" fmla="*/ 106 w 256"/>
                <a:gd name="T27" fmla="*/ 152 h 186"/>
                <a:gd name="T28" fmla="*/ 49 w 256"/>
                <a:gd name="T29" fmla="*/ 186 h 186"/>
                <a:gd name="T30" fmla="*/ 49 w 256"/>
                <a:gd name="T31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6" h="186">
                  <a:moveTo>
                    <a:pt x="49" y="186"/>
                  </a:moveTo>
                  <a:lnTo>
                    <a:pt x="13" y="186"/>
                  </a:lnTo>
                  <a:lnTo>
                    <a:pt x="0" y="165"/>
                  </a:lnTo>
                  <a:lnTo>
                    <a:pt x="21" y="135"/>
                  </a:lnTo>
                  <a:lnTo>
                    <a:pt x="70" y="101"/>
                  </a:lnTo>
                  <a:lnTo>
                    <a:pt x="127" y="66"/>
                  </a:lnTo>
                  <a:lnTo>
                    <a:pt x="173" y="34"/>
                  </a:lnTo>
                  <a:lnTo>
                    <a:pt x="216" y="0"/>
                  </a:lnTo>
                  <a:lnTo>
                    <a:pt x="256" y="8"/>
                  </a:lnTo>
                  <a:lnTo>
                    <a:pt x="249" y="47"/>
                  </a:lnTo>
                  <a:lnTo>
                    <a:pt x="220" y="63"/>
                  </a:lnTo>
                  <a:lnTo>
                    <a:pt x="190" y="89"/>
                  </a:lnTo>
                  <a:lnTo>
                    <a:pt x="161" y="116"/>
                  </a:lnTo>
                  <a:lnTo>
                    <a:pt x="106" y="152"/>
                  </a:lnTo>
                  <a:lnTo>
                    <a:pt x="49" y="186"/>
                  </a:lnTo>
                  <a:lnTo>
                    <a:pt x="49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60"/>
            <p:cNvSpPr>
              <a:spLocks/>
            </p:cNvSpPr>
            <p:nvPr/>
          </p:nvSpPr>
          <p:spPr bwMode="auto">
            <a:xfrm>
              <a:off x="3818" y="3248"/>
              <a:ext cx="36" cy="232"/>
            </a:xfrm>
            <a:custGeom>
              <a:avLst/>
              <a:gdLst>
                <a:gd name="T0" fmla="*/ 53 w 70"/>
                <a:gd name="T1" fmla="*/ 19 h 464"/>
                <a:gd name="T2" fmla="*/ 70 w 70"/>
                <a:gd name="T3" fmla="*/ 389 h 464"/>
                <a:gd name="T4" fmla="*/ 66 w 70"/>
                <a:gd name="T5" fmla="*/ 446 h 464"/>
                <a:gd name="T6" fmla="*/ 47 w 70"/>
                <a:gd name="T7" fmla="*/ 464 h 464"/>
                <a:gd name="T8" fmla="*/ 30 w 70"/>
                <a:gd name="T9" fmla="*/ 446 h 464"/>
                <a:gd name="T10" fmla="*/ 5 w 70"/>
                <a:gd name="T11" fmla="*/ 167 h 464"/>
                <a:gd name="T12" fmla="*/ 7 w 70"/>
                <a:gd name="T13" fmla="*/ 76 h 464"/>
                <a:gd name="T14" fmla="*/ 0 w 70"/>
                <a:gd name="T15" fmla="*/ 11 h 464"/>
                <a:gd name="T16" fmla="*/ 24 w 70"/>
                <a:gd name="T17" fmla="*/ 0 h 464"/>
                <a:gd name="T18" fmla="*/ 53 w 70"/>
                <a:gd name="T19" fmla="*/ 19 h 464"/>
                <a:gd name="T20" fmla="*/ 53 w 70"/>
                <a:gd name="T21" fmla="*/ 1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464">
                  <a:moveTo>
                    <a:pt x="53" y="19"/>
                  </a:moveTo>
                  <a:lnTo>
                    <a:pt x="70" y="389"/>
                  </a:lnTo>
                  <a:lnTo>
                    <a:pt x="66" y="446"/>
                  </a:lnTo>
                  <a:lnTo>
                    <a:pt x="47" y="464"/>
                  </a:lnTo>
                  <a:lnTo>
                    <a:pt x="30" y="446"/>
                  </a:lnTo>
                  <a:lnTo>
                    <a:pt x="5" y="167"/>
                  </a:lnTo>
                  <a:lnTo>
                    <a:pt x="7" y="76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53" y="19"/>
                  </a:lnTo>
                  <a:lnTo>
                    <a:pt x="5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61"/>
            <p:cNvSpPr>
              <a:spLocks/>
            </p:cNvSpPr>
            <p:nvPr/>
          </p:nvSpPr>
          <p:spPr bwMode="auto">
            <a:xfrm>
              <a:off x="3826" y="3269"/>
              <a:ext cx="96" cy="71"/>
            </a:xfrm>
            <a:custGeom>
              <a:avLst/>
              <a:gdLst>
                <a:gd name="T0" fmla="*/ 0 w 192"/>
                <a:gd name="T1" fmla="*/ 102 h 142"/>
                <a:gd name="T2" fmla="*/ 23 w 192"/>
                <a:gd name="T3" fmla="*/ 83 h 142"/>
                <a:gd name="T4" fmla="*/ 63 w 192"/>
                <a:gd name="T5" fmla="*/ 51 h 142"/>
                <a:gd name="T6" fmla="*/ 106 w 192"/>
                <a:gd name="T7" fmla="*/ 17 h 142"/>
                <a:gd name="T8" fmla="*/ 133 w 192"/>
                <a:gd name="T9" fmla="*/ 0 h 142"/>
                <a:gd name="T10" fmla="*/ 192 w 192"/>
                <a:gd name="T11" fmla="*/ 26 h 142"/>
                <a:gd name="T12" fmla="*/ 154 w 192"/>
                <a:gd name="T13" fmla="*/ 57 h 142"/>
                <a:gd name="T14" fmla="*/ 110 w 192"/>
                <a:gd name="T15" fmla="*/ 89 h 142"/>
                <a:gd name="T16" fmla="*/ 66 w 192"/>
                <a:gd name="T17" fmla="*/ 117 h 142"/>
                <a:gd name="T18" fmla="*/ 23 w 192"/>
                <a:gd name="T19" fmla="*/ 142 h 142"/>
                <a:gd name="T20" fmla="*/ 0 w 192"/>
                <a:gd name="T21" fmla="*/ 129 h 142"/>
                <a:gd name="T22" fmla="*/ 0 w 192"/>
                <a:gd name="T23" fmla="*/ 102 h 142"/>
                <a:gd name="T24" fmla="*/ 0 w 192"/>
                <a:gd name="T25" fmla="*/ 10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42">
                  <a:moveTo>
                    <a:pt x="0" y="102"/>
                  </a:moveTo>
                  <a:lnTo>
                    <a:pt x="23" y="83"/>
                  </a:lnTo>
                  <a:lnTo>
                    <a:pt x="63" y="51"/>
                  </a:lnTo>
                  <a:lnTo>
                    <a:pt x="106" y="17"/>
                  </a:lnTo>
                  <a:lnTo>
                    <a:pt x="133" y="0"/>
                  </a:lnTo>
                  <a:lnTo>
                    <a:pt x="192" y="26"/>
                  </a:lnTo>
                  <a:lnTo>
                    <a:pt x="154" y="57"/>
                  </a:lnTo>
                  <a:lnTo>
                    <a:pt x="110" y="89"/>
                  </a:lnTo>
                  <a:lnTo>
                    <a:pt x="66" y="117"/>
                  </a:lnTo>
                  <a:lnTo>
                    <a:pt x="23" y="142"/>
                  </a:lnTo>
                  <a:lnTo>
                    <a:pt x="0" y="129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4072" y="3297"/>
              <a:ext cx="96" cy="111"/>
            </a:xfrm>
            <a:custGeom>
              <a:avLst/>
              <a:gdLst>
                <a:gd name="T0" fmla="*/ 34 w 192"/>
                <a:gd name="T1" fmla="*/ 9 h 222"/>
                <a:gd name="T2" fmla="*/ 91 w 192"/>
                <a:gd name="T3" fmla="*/ 83 h 222"/>
                <a:gd name="T4" fmla="*/ 135 w 192"/>
                <a:gd name="T5" fmla="*/ 127 h 222"/>
                <a:gd name="T6" fmla="*/ 179 w 192"/>
                <a:gd name="T7" fmla="*/ 171 h 222"/>
                <a:gd name="T8" fmla="*/ 192 w 192"/>
                <a:gd name="T9" fmla="*/ 222 h 222"/>
                <a:gd name="T10" fmla="*/ 152 w 192"/>
                <a:gd name="T11" fmla="*/ 222 h 222"/>
                <a:gd name="T12" fmla="*/ 114 w 192"/>
                <a:gd name="T13" fmla="*/ 184 h 222"/>
                <a:gd name="T14" fmla="*/ 69 w 192"/>
                <a:gd name="T15" fmla="*/ 131 h 222"/>
                <a:gd name="T16" fmla="*/ 27 w 192"/>
                <a:gd name="T17" fmla="*/ 76 h 222"/>
                <a:gd name="T18" fmla="*/ 0 w 192"/>
                <a:gd name="T19" fmla="*/ 28 h 222"/>
                <a:gd name="T20" fmla="*/ 6 w 192"/>
                <a:gd name="T21" fmla="*/ 0 h 222"/>
                <a:gd name="T22" fmla="*/ 34 w 192"/>
                <a:gd name="T23" fmla="*/ 9 h 222"/>
                <a:gd name="T24" fmla="*/ 34 w 192"/>
                <a:gd name="T25" fmla="*/ 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222">
                  <a:moveTo>
                    <a:pt x="34" y="9"/>
                  </a:moveTo>
                  <a:lnTo>
                    <a:pt x="91" y="83"/>
                  </a:lnTo>
                  <a:lnTo>
                    <a:pt x="135" y="127"/>
                  </a:lnTo>
                  <a:lnTo>
                    <a:pt x="179" y="171"/>
                  </a:lnTo>
                  <a:lnTo>
                    <a:pt x="192" y="222"/>
                  </a:lnTo>
                  <a:lnTo>
                    <a:pt x="152" y="222"/>
                  </a:lnTo>
                  <a:lnTo>
                    <a:pt x="114" y="184"/>
                  </a:lnTo>
                  <a:lnTo>
                    <a:pt x="69" y="131"/>
                  </a:lnTo>
                  <a:lnTo>
                    <a:pt x="27" y="76"/>
                  </a:lnTo>
                  <a:lnTo>
                    <a:pt x="0" y="28"/>
                  </a:lnTo>
                  <a:lnTo>
                    <a:pt x="6" y="0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63"/>
            <p:cNvSpPr>
              <a:spLocks/>
            </p:cNvSpPr>
            <p:nvPr/>
          </p:nvSpPr>
          <p:spPr bwMode="auto">
            <a:xfrm>
              <a:off x="4157" y="3320"/>
              <a:ext cx="22" cy="236"/>
            </a:xfrm>
            <a:custGeom>
              <a:avLst/>
              <a:gdLst>
                <a:gd name="T0" fmla="*/ 40 w 44"/>
                <a:gd name="T1" fmla="*/ 15 h 472"/>
                <a:gd name="T2" fmla="*/ 40 w 44"/>
                <a:gd name="T3" fmla="*/ 90 h 472"/>
                <a:gd name="T4" fmla="*/ 40 w 44"/>
                <a:gd name="T5" fmla="*/ 173 h 472"/>
                <a:gd name="T6" fmla="*/ 44 w 44"/>
                <a:gd name="T7" fmla="*/ 439 h 472"/>
                <a:gd name="T8" fmla="*/ 33 w 44"/>
                <a:gd name="T9" fmla="*/ 472 h 472"/>
                <a:gd name="T10" fmla="*/ 12 w 44"/>
                <a:gd name="T11" fmla="*/ 436 h 472"/>
                <a:gd name="T12" fmla="*/ 0 w 44"/>
                <a:gd name="T13" fmla="*/ 223 h 472"/>
                <a:gd name="T14" fmla="*/ 14 w 44"/>
                <a:gd name="T15" fmla="*/ 13 h 472"/>
                <a:gd name="T16" fmla="*/ 27 w 44"/>
                <a:gd name="T17" fmla="*/ 0 h 472"/>
                <a:gd name="T18" fmla="*/ 40 w 44"/>
                <a:gd name="T19" fmla="*/ 15 h 472"/>
                <a:gd name="T20" fmla="*/ 40 w 44"/>
                <a:gd name="T21" fmla="*/ 1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72">
                  <a:moveTo>
                    <a:pt x="40" y="15"/>
                  </a:moveTo>
                  <a:lnTo>
                    <a:pt x="40" y="90"/>
                  </a:lnTo>
                  <a:lnTo>
                    <a:pt x="40" y="173"/>
                  </a:lnTo>
                  <a:lnTo>
                    <a:pt x="44" y="439"/>
                  </a:lnTo>
                  <a:lnTo>
                    <a:pt x="33" y="472"/>
                  </a:lnTo>
                  <a:lnTo>
                    <a:pt x="12" y="436"/>
                  </a:lnTo>
                  <a:lnTo>
                    <a:pt x="0" y="223"/>
                  </a:lnTo>
                  <a:lnTo>
                    <a:pt x="14" y="13"/>
                  </a:lnTo>
                  <a:lnTo>
                    <a:pt x="27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64"/>
            <p:cNvSpPr>
              <a:spLocks/>
            </p:cNvSpPr>
            <p:nvPr/>
          </p:nvSpPr>
          <p:spPr bwMode="auto">
            <a:xfrm>
              <a:off x="4193" y="3337"/>
              <a:ext cx="37" cy="245"/>
            </a:xfrm>
            <a:custGeom>
              <a:avLst/>
              <a:gdLst>
                <a:gd name="T0" fmla="*/ 70 w 74"/>
                <a:gd name="T1" fmla="*/ 19 h 491"/>
                <a:gd name="T2" fmla="*/ 57 w 74"/>
                <a:gd name="T3" fmla="*/ 65 h 491"/>
                <a:gd name="T4" fmla="*/ 58 w 74"/>
                <a:gd name="T5" fmla="*/ 253 h 491"/>
                <a:gd name="T6" fmla="*/ 74 w 74"/>
                <a:gd name="T7" fmla="*/ 462 h 491"/>
                <a:gd name="T8" fmla="*/ 68 w 74"/>
                <a:gd name="T9" fmla="*/ 481 h 491"/>
                <a:gd name="T10" fmla="*/ 53 w 74"/>
                <a:gd name="T11" fmla="*/ 491 h 491"/>
                <a:gd name="T12" fmla="*/ 24 w 74"/>
                <a:gd name="T13" fmla="*/ 470 h 491"/>
                <a:gd name="T14" fmla="*/ 17 w 74"/>
                <a:gd name="T15" fmla="*/ 346 h 491"/>
                <a:gd name="T16" fmla="*/ 15 w 74"/>
                <a:gd name="T17" fmla="*/ 221 h 491"/>
                <a:gd name="T18" fmla="*/ 3 w 74"/>
                <a:gd name="T19" fmla="*/ 59 h 491"/>
                <a:gd name="T20" fmla="*/ 0 w 74"/>
                <a:gd name="T21" fmla="*/ 25 h 491"/>
                <a:gd name="T22" fmla="*/ 11 w 74"/>
                <a:gd name="T23" fmla="*/ 8 h 491"/>
                <a:gd name="T24" fmla="*/ 38 w 74"/>
                <a:gd name="T25" fmla="*/ 0 h 491"/>
                <a:gd name="T26" fmla="*/ 70 w 74"/>
                <a:gd name="T27" fmla="*/ 19 h 491"/>
                <a:gd name="T28" fmla="*/ 70 w 74"/>
                <a:gd name="T29" fmla="*/ 1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491">
                  <a:moveTo>
                    <a:pt x="70" y="19"/>
                  </a:moveTo>
                  <a:lnTo>
                    <a:pt x="57" y="65"/>
                  </a:lnTo>
                  <a:lnTo>
                    <a:pt x="58" y="253"/>
                  </a:lnTo>
                  <a:lnTo>
                    <a:pt x="74" y="462"/>
                  </a:lnTo>
                  <a:lnTo>
                    <a:pt x="68" y="481"/>
                  </a:lnTo>
                  <a:lnTo>
                    <a:pt x="53" y="491"/>
                  </a:lnTo>
                  <a:lnTo>
                    <a:pt x="24" y="470"/>
                  </a:lnTo>
                  <a:lnTo>
                    <a:pt x="17" y="346"/>
                  </a:lnTo>
                  <a:lnTo>
                    <a:pt x="15" y="221"/>
                  </a:lnTo>
                  <a:lnTo>
                    <a:pt x="3" y="59"/>
                  </a:lnTo>
                  <a:lnTo>
                    <a:pt x="0" y="25"/>
                  </a:lnTo>
                  <a:lnTo>
                    <a:pt x="11" y="8"/>
                  </a:lnTo>
                  <a:lnTo>
                    <a:pt x="38" y="0"/>
                  </a:lnTo>
                  <a:lnTo>
                    <a:pt x="70" y="19"/>
                  </a:lnTo>
                  <a:lnTo>
                    <a:pt x="7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65"/>
            <p:cNvSpPr>
              <a:spLocks/>
            </p:cNvSpPr>
            <p:nvPr/>
          </p:nvSpPr>
          <p:spPr bwMode="auto">
            <a:xfrm>
              <a:off x="4200" y="3339"/>
              <a:ext cx="113" cy="88"/>
            </a:xfrm>
            <a:custGeom>
              <a:avLst/>
              <a:gdLst>
                <a:gd name="T0" fmla="*/ 4 w 224"/>
                <a:gd name="T1" fmla="*/ 148 h 177"/>
                <a:gd name="T2" fmla="*/ 40 w 224"/>
                <a:gd name="T3" fmla="*/ 112 h 177"/>
                <a:gd name="T4" fmla="*/ 91 w 224"/>
                <a:gd name="T5" fmla="*/ 69 h 177"/>
                <a:gd name="T6" fmla="*/ 142 w 224"/>
                <a:gd name="T7" fmla="*/ 27 h 177"/>
                <a:gd name="T8" fmla="*/ 182 w 224"/>
                <a:gd name="T9" fmla="*/ 0 h 177"/>
                <a:gd name="T10" fmla="*/ 224 w 224"/>
                <a:gd name="T11" fmla="*/ 10 h 177"/>
                <a:gd name="T12" fmla="*/ 213 w 224"/>
                <a:gd name="T13" fmla="*/ 52 h 177"/>
                <a:gd name="T14" fmla="*/ 159 w 224"/>
                <a:gd name="T15" fmla="*/ 86 h 177"/>
                <a:gd name="T16" fmla="*/ 106 w 224"/>
                <a:gd name="T17" fmla="*/ 118 h 177"/>
                <a:gd name="T18" fmla="*/ 64 w 224"/>
                <a:gd name="T19" fmla="*/ 148 h 177"/>
                <a:gd name="T20" fmla="*/ 24 w 224"/>
                <a:gd name="T21" fmla="*/ 177 h 177"/>
                <a:gd name="T22" fmla="*/ 0 w 224"/>
                <a:gd name="T23" fmla="*/ 173 h 177"/>
                <a:gd name="T24" fmla="*/ 4 w 224"/>
                <a:gd name="T25" fmla="*/ 148 h 177"/>
                <a:gd name="T26" fmla="*/ 4 w 224"/>
                <a:gd name="T27" fmla="*/ 14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4" h="177">
                  <a:moveTo>
                    <a:pt x="4" y="148"/>
                  </a:moveTo>
                  <a:lnTo>
                    <a:pt x="40" y="112"/>
                  </a:lnTo>
                  <a:lnTo>
                    <a:pt x="91" y="69"/>
                  </a:lnTo>
                  <a:lnTo>
                    <a:pt x="142" y="27"/>
                  </a:lnTo>
                  <a:lnTo>
                    <a:pt x="182" y="0"/>
                  </a:lnTo>
                  <a:lnTo>
                    <a:pt x="224" y="10"/>
                  </a:lnTo>
                  <a:lnTo>
                    <a:pt x="213" y="52"/>
                  </a:lnTo>
                  <a:lnTo>
                    <a:pt x="159" y="86"/>
                  </a:lnTo>
                  <a:lnTo>
                    <a:pt x="106" y="118"/>
                  </a:lnTo>
                  <a:lnTo>
                    <a:pt x="64" y="148"/>
                  </a:lnTo>
                  <a:lnTo>
                    <a:pt x="24" y="177"/>
                  </a:lnTo>
                  <a:lnTo>
                    <a:pt x="0" y="173"/>
                  </a:lnTo>
                  <a:lnTo>
                    <a:pt x="4" y="148"/>
                  </a:lnTo>
                  <a:lnTo>
                    <a:pt x="4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66"/>
            <p:cNvSpPr>
              <a:spLocks/>
            </p:cNvSpPr>
            <p:nvPr/>
          </p:nvSpPr>
          <p:spPr bwMode="auto">
            <a:xfrm>
              <a:off x="4519" y="3388"/>
              <a:ext cx="89" cy="116"/>
            </a:xfrm>
            <a:custGeom>
              <a:avLst/>
              <a:gdLst>
                <a:gd name="T0" fmla="*/ 41 w 178"/>
                <a:gd name="T1" fmla="*/ 12 h 234"/>
                <a:gd name="T2" fmla="*/ 74 w 178"/>
                <a:gd name="T3" fmla="*/ 63 h 234"/>
                <a:gd name="T4" fmla="*/ 108 w 178"/>
                <a:gd name="T5" fmla="*/ 110 h 234"/>
                <a:gd name="T6" fmla="*/ 144 w 178"/>
                <a:gd name="T7" fmla="*/ 160 h 234"/>
                <a:gd name="T8" fmla="*/ 178 w 178"/>
                <a:gd name="T9" fmla="*/ 209 h 234"/>
                <a:gd name="T10" fmla="*/ 176 w 178"/>
                <a:gd name="T11" fmla="*/ 234 h 234"/>
                <a:gd name="T12" fmla="*/ 152 w 178"/>
                <a:gd name="T13" fmla="*/ 232 h 234"/>
                <a:gd name="T14" fmla="*/ 96 w 178"/>
                <a:gd name="T15" fmla="*/ 183 h 234"/>
                <a:gd name="T16" fmla="*/ 43 w 178"/>
                <a:gd name="T17" fmla="*/ 110 h 234"/>
                <a:gd name="T18" fmla="*/ 0 w 178"/>
                <a:gd name="T19" fmla="*/ 31 h 234"/>
                <a:gd name="T20" fmla="*/ 11 w 178"/>
                <a:gd name="T21" fmla="*/ 0 h 234"/>
                <a:gd name="T22" fmla="*/ 41 w 178"/>
                <a:gd name="T23" fmla="*/ 12 h 234"/>
                <a:gd name="T24" fmla="*/ 41 w 178"/>
                <a:gd name="T25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34">
                  <a:moveTo>
                    <a:pt x="41" y="12"/>
                  </a:moveTo>
                  <a:lnTo>
                    <a:pt x="74" y="63"/>
                  </a:lnTo>
                  <a:lnTo>
                    <a:pt x="108" y="110"/>
                  </a:lnTo>
                  <a:lnTo>
                    <a:pt x="144" y="160"/>
                  </a:lnTo>
                  <a:lnTo>
                    <a:pt x="178" y="209"/>
                  </a:lnTo>
                  <a:lnTo>
                    <a:pt x="176" y="234"/>
                  </a:lnTo>
                  <a:lnTo>
                    <a:pt x="152" y="232"/>
                  </a:lnTo>
                  <a:lnTo>
                    <a:pt x="96" y="183"/>
                  </a:lnTo>
                  <a:lnTo>
                    <a:pt x="43" y="110"/>
                  </a:lnTo>
                  <a:lnTo>
                    <a:pt x="0" y="31"/>
                  </a:lnTo>
                  <a:lnTo>
                    <a:pt x="11" y="0"/>
                  </a:lnTo>
                  <a:lnTo>
                    <a:pt x="41" y="12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67"/>
            <p:cNvSpPr>
              <a:spLocks/>
            </p:cNvSpPr>
            <p:nvPr/>
          </p:nvSpPr>
          <p:spPr bwMode="auto">
            <a:xfrm>
              <a:off x="4590" y="3396"/>
              <a:ext cx="30" cy="276"/>
            </a:xfrm>
            <a:custGeom>
              <a:avLst/>
              <a:gdLst>
                <a:gd name="T0" fmla="*/ 30 w 61"/>
                <a:gd name="T1" fmla="*/ 14 h 552"/>
                <a:gd name="T2" fmla="*/ 42 w 61"/>
                <a:gd name="T3" fmla="*/ 219 h 552"/>
                <a:gd name="T4" fmla="*/ 61 w 61"/>
                <a:gd name="T5" fmla="*/ 422 h 552"/>
                <a:gd name="T6" fmla="*/ 46 w 61"/>
                <a:gd name="T7" fmla="*/ 534 h 552"/>
                <a:gd name="T8" fmla="*/ 17 w 61"/>
                <a:gd name="T9" fmla="*/ 552 h 552"/>
                <a:gd name="T10" fmla="*/ 0 w 61"/>
                <a:gd name="T11" fmla="*/ 521 h 552"/>
                <a:gd name="T12" fmla="*/ 11 w 61"/>
                <a:gd name="T13" fmla="*/ 426 h 552"/>
                <a:gd name="T14" fmla="*/ 2 w 61"/>
                <a:gd name="T15" fmla="*/ 14 h 552"/>
                <a:gd name="T16" fmla="*/ 17 w 61"/>
                <a:gd name="T17" fmla="*/ 0 h 552"/>
                <a:gd name="T18" fmla="*/ 30 w 61"/>
                <a:gd name="T19" fmla="*/ 14 h 552"/>
                <a:gd name="T20" fmla="*/ 30 w 61"/>
                <a:gd name="T21" fmla="*/ 1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552">
                  <a:moveTo>
                    <a:pt x="30" y="14"/>
                  </a:moveTo>
                  <a:lnTo>
                    <a:pt x="42" y="219"/>
                  </a:lnTo>
                  <a:lnTo>
                    <a:pt x="61" y="422"/>
                  </a:lnTo>
                  <a:lnTo>
                    <a:pt x="46" y="534"/>
                  </a:lnTo>
                  <a:lnTo>
                    <a:pt x="17" y="552"/>
                  </a:lnTo>
                  <a:lnTo>
                    <a:pt x="0" y="521"/>
                  </a:lnTo>
                  <a:lnTo>
                    <a:pt x="11" y="426"/>
                  </a:lnTo>
                  <a:lnTo>
                    <a:pt x="2" y="14"/>
                  </a:lnTo>
                  <a:lnTo>
                    <a:pt x="17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68"/>
            <p:cNvSpPr>
              <a:spLocks/>
            </p:cNvSpPr>
            <p:nvPr/>
          </p:nvSpPr>
          <p:spPr bwMode="auto">
            <a:xfrm>
              <a:off x="4631" y="3392"/>
              <a:ext cx="29" cy="297"/>
            </a:xfrm>
            <a:custGeom>
              <a:avLst/>
              <a:gdLst>
                <a:gd name="T0" fmla="*/ 44 w 59"/>
                <a:gd name="T1" fmla="*/ 13 h 593"/>
                <a:gd name="T2" fmla="*/ 59 w 59"/>
                <a:gd name="T3" fmla="*/ 281 h 593"/>
                <a:gd name="T4" fmla="*/ 49 w 59"/>
                <a:gd name="T5" fmla="*/ 570 h 593"/>
                <a:gd name="T6" fmla="*/ 42 w 59"/>
                <a:gd name="T7" fmla="*/ 587 h 593"/>
                <a:gd name="T8" fmla="*/ 25 w 59"/>
                <a:gd name="T9" fmla="*/ 593 h 593"/>
                <a:gd name="T10" fmla="*/ 0 w 59"/>
                <a:gd name="T11" fmla="*/ 570 h 593"/>
                <a:gd name="T12" fmla="*/ 11 w 59"/>
                <a:gd name="T13" fmla="*/ 386 h 593"/>
                <a:gd name="T14" fmla="*/ 25 w 59"/>
                <a:gd name="T15" fmla="*/ 201 h 593"/>
                <a:gd name="T16" fmla="*/ 17 w 59"/>
                <a:gd name="T17" fmla="*/ 15 h 593"/>
                <a:gd name="T18" fmla="*/ 28 w 59"/>
                <a:gd name="T19" fmla="*/ 0 h 593"/>
                <a:gd name="T20" fmla="*/ 44 w 59"/>
                <a:gd name="T21" fmla="*/ 13 h 593"/>
                <a:gd name="T22" fmla="*/ 44 w 59"/>
                <a:gd name="T23" fmla="*/ 1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93">
                  <a:moveTo>
                    <a:pt x="44" y="13"/>
                  </a:moveTo>
                  <a:lnTo>
                    <a:pt x="59" y="281"/>
                  </a:lnTo>
                  <a:lnTo>
                    <a:pt x="49" y="570"/>
                  </a:lnTo>
                  <a:lnTo>
                    <a:pt x="42" y="587"/>
                  </a:lnTo>
                  <a:lnTo>
                    <a:pt x="25" y="593"/>
                  </a:lnTo>
                  <a:lnTo>
                    <a:pt x="0" y="570"/>
                  </a:lnTo>
                  <a:lnTo>
                    <a:pt x="11" y="386"/>
                  </a:lnTo>
                  <a:lnTo>
                    <a:pt x="25" y="201"/>
                  </a:lnTo>
                  <a:lnTo>
                    <a:pt x="17" y="15"/>
                  </a:lnTo>
                  <a:lnTo>
                    <a:pt x="28" y="0"/>
                  </a:lnTo>
                  <a:lnTo>
                    <a:pt x="44" y="1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69"/>
            <p:cNvSpPr>
              <a:spLocks/>
            </p:cNvSpPr>
            <p:nvPr/>
          </p:nvSpPr>
          <p:spPr bwMode="auto">
            <a:xfrm>
              <a:off x="4640" y="3335"/>
              <a:ext cx="94" cy="77"/>
            </a:xfrm>
            <a:custGeom>
              <a:avLst/>
              <a:gdLst>
                <a:gd name="T0" fmla="*/ 2 w 188"/>
                <a:gd name="T1" fmla="*/ 116 h 154"/>
                <a:gd name="T2" fmla="*/ 34 w 188"/>
                <a:gd name="T3" fmla="*/ 89 h 154"/>
                <a:gd name="T4" fmla="*/ 82 w 188"/>
                <a:gd name="T5" fmla="*/ 53 h 154"/>
                <a:gd name="T6" fmla="*/ 133 w 188"/>
                <a:gd name="T7" fmla="*/ 20 h 154"/>
                <a:gd name="T8" fmla="*/ 169 w 188"/>
                <a:gd name="T9" fmla="*/ 0 h 154"/>
                <a:gd name="T10" fmla="*/ 188 w 188"/>
                <a:gd name="T11" fmla="*/ 5 h 154"/>
                <a:gd name="T12" fmla="*/ 182 w 188"/>
                <a:gd name="T13" fmla="*/ 22 h 154"/>
                <a:gd name="T14" fmla="*/ 120 w 188"/>
                <a:gd name="T15" fmla="*/ 70 h 154"/>
                <a:gd name="T16" fmla="*/ 78 w 188"/>
                <a:gd name="T17" fmla="*/ 114 h 154"/>
                <a:gd name="T18" fmla="*/ 34 w 188"/>
                <a:gd name="T19" fmla="*/ 154 h 154"/>
                <a:gd name="T20" fmla="*/ 0 w 188"/>
                <a:gd name="T21" fmla="*/ 152 h 154"/>
                <a:gd name="T22" fmla="*/ 2 w 188"/>
                <a:gd name="T23" fmla="*/ 116 h 154"/>
                <a:gd name="T24" fmla="*/ 2 w 188"/>
                <a:gd name="T25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54">
                  <a:moveTo>
                    <a:pt x="2" y="116"/>
                  </a:moveTo>
                  <a:lnTo>
                    <a:pt x="34" y="89"/>
                  </a:lnTo>
                  <a:lnTo>
                    <a:pt x="82" y="53"/>
                  </a:lnTo>
                  <a:lnTo>
                    <a:pt x="133" y="20"/>
                  </a:lnTo>
                  <a:lnTo>
                    <a:pt x="169" y="0"/>
                  </a:lnTo>
                  <a:lnTo>
                    <a:pt x="188" y="5"/>
                  </a:lnTo>
                  <a:lnTo>
                    <a:pt x="182" y="22"/>
                  </a:lnTo>
                  <a:lnTo>
                    <a:pt x="120" y="70"/>
                  </a:lnTo>
                  <a:lnTo>
                    <a:pt x="78" y="114"/>
                  </a:lnTo>
                  <a:lnTo>
                    <a:pt x="34" y="154"/>
                  </a:lnTo>
                  <a:lnTo>
                    <a:pt x="0" y="152"/>
                  </a:lnTo>
                  <a:lnTo>
                    <a:pt x="2" y="116"/>
                  </a:lnTo>
                  <a:lnTo>
                    <a:pt x="2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70"/>
            <p:cNvSpPr>
              <a:spLocks/>
            </p:cNvSpPr>
            <p:nvPr/>
          </p:nvSpPr>
          <p:spPr bwMode="auto">
            <a:xfrm>
              <a:off x="3745" y="3455"/>
              <a:ext cx="492" cy="176"/>
            </a:xfrm>
            <a:custGeom>
              <a:avLst/>
              <a:gdLst>
                <a:gd name="T0" fmla="*/ 19 w 985"/>
                <a:gd name="T1" fmla="*/ 0 h 352"/>
                <a:gd name="T2" fmla="*/ 92 w 985"/>
                <a:gd name="T3" fmla="*/ 27 h 352"/>
                <a:gd name="T4" fmla="*/ 164 w 985"/>
                <a:gd name="T5" fmla="*/ 57 h 352"/>
                <a:gd name="T6" fmla="*/ 236 w 985"/>
                <a:gd name="T7" fmla="*/ 88 h 352"/>
                <a:gd name="T8" fmla="*/ 310 w 985"/>
                <a:gd name="T9" fmla="*/ 114 h 352"/>
                <a:gd name="T10" fmla="*/ 458 w 985"/>
                <a:gd name="T11" fmla="*/ 150 h 352"/>
                <a:gd name="T12" fmla="*/ 656 w 985"/>
                <a:gd name="T13" fmla="*/ 200 h 352"/>
                <a:gd name="T14" fmla="*/ 846 w 985"/>
                <a:gd name="T15" fmla="*/ 251 h 352"/>
                <a:gd name="T16" fmla="*/ 968 w 985"/>
                <a:gd name="T17" fmla="*/ 300 h 352"/>
                <a:gd name="T18" fmla="*/ 985 w 985"/>
                <a:gd name="T19" fmla="*/ 337 h 352"/>
                <a:gd name="T20" fmla="*/ 947 w 985"/>
                <a:gd name="T21" fmla="*/ 352 h 352"/>
                <a:gd name="T22" fmla="*/ 844 w 985"/>
                <a:gd name="T23" fmla="*/ 318 h 352"/>
                <a:gd name="T24" fmla="*/ 791 w 985"/>
                <a:gd name="T25" fmla="*/ 295 h 352"/>
                <a:gd name="T26" fmla="*/ 740 w 985"/>
                <a:gd name="T27" fmla="*/ 276 h 352"/>
                <a:gd name="T28" fmla="*/ 656 w 985"/>
                <a:gd name="T29" fmla="*/ 251 h 352"/>
                <a:gd name="T30" fmla="*/ 563 w 985"/>
                <a:gd name="T31" fmla="*/ 224 h 352"/>
                <a:gd name="T32" fmla="*/ 462 w 985"/>
                <a:gd name="T33" fmla="*/ 198 h 352"/>
                <a:gd name="T34" fmla="*/ 361 w 985"/>
                <a:gd name="T35" fmla="*/ 169 h 352"/>
                <a:gd name="T36" fmla="*/ 261 w 985"/>
                <a:gd name="T37" fmla="*/ 137 h 352"/>
                <a:gd name="T38" fmla="*/ 166 w 985"/>
                <a:gd name="T39" fmla="*/ 103 h 352"/>
                <a:gd name="T40" fmla="*/ 80 w 985"/>
                <a:gd name="T41" fmla="*/ 67 h 352"/>
                <a:gd name="T42" fmla="*/ 8 w 985"/>
                <a:gd name="T43" fmla="*/ 25 h 352"/>
                <a:gd name="T44" fmla="*/ 0 w 985"/>
                <a:gd name="T45" fmla="*/ 6 h 352"/>
                <a:gd name="T46" fmla="*/ 19 w 985"/>
                <a:gd name="T47" fmla="*/ 0 h 352"/>
                <a:gd name="T48" fmla="*/ 19 w 985"/>
                <a:gd name="T49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5" h="352">
                  <a:moveTo>
                    <a:pt x="19" y="0"/>
                  </a:moveTo>
                  <a:lnTo>
                    <a:pt x="92" y="27"/>
                  </a:lnTo>
                  <a:lnTo>
                    <a:pt x="164" y="57"/>
                  </a:lnTo>
                  <a:lnTo>
                    <a:pt x="236" y="88"/>
                  </a:lnTo>
                  <a:lnTo>
                    <a:pt x="310" y="114"/>
                  </a:lnTo>
                  <a:lnTo>
                    <a:pt x="458" y="150"/>
                  </a:lnTo>
                  <a:lnTo>
                    <a:pt x="656" y="200"/>
                  </a:lnTo>
                  <a:lnTo>
                    <a:pt x="846" y="251"/>
                  </a:lnTo>
                  <a:lnTo>
                    <a:pt x="968" y="300"/>
                  </a:lnTo>
                  <a:lnTo>
                    <a:pt x="985" y="337"/>
                  </a:lnTo>
                  <a:lnTo>
                    <a:pt x="947" y="352"/>
                  </a:lnTo>
                  <a:lnTo>
                    <a:pt x="844" y="318"/>
                  </a:lnTo>
                  <a:lnTo>
                    <a:pt x="791" y="295"/>
                  </a:lnTo>
                  <a:lnTo>
                    <a:pt x="740" y="276"/>
                  </a:lnTo>
                  <a:lnTo>
                    <a:pt x="656" y="251"/>
                  </a:lnTo>
                  <a:lnTo>
                    <a:pt x="563" y="224"/>
                  </a:lnTo>
                  <a:lnTo>
                    <a:pt x="462" y="198"/>
                  </a:lnTo>
                  <a:lnTo>
                    <a:pt x="361" y="169"/>
                  </a:lnTo>
                  <a:lnTo>
                    <a:pt x="261" y="137"/>
                  </a:lnTo>
                  <a:lnTo>
                    <a:pt x="166" y="103"/>
                  </a:lnTo>
                  <a:lnTo>
                    <a:pt x="80" y="67"/>
                  </a:lnTo>
                  <a:lnTo>
                    <a:pt x="8" y="25"/>
                  </a:lnTo>
                  <a:lnTo>
                    <a:pt x="0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71"/>
            <p:cNvSpPr>
              <a:spLocks/>
            </p:cNvSpPr>
            <p:nvPr/>
          </p:nvSpPr>
          <p:spPr bwMode="auto">
            <a:xfrm>
              <a:off x="3776" y="3238"/>
              <a:ext cx="30" cy="219"/>
            </a:xfrm>
            <a:custGeom>
              <a:avLst/>
              <a:gdLst>
                <a:gd name="T0" fmla="*/ 27 w 61"/>
                <a:gd name="T1" fmla="*/ 11 h 437"/>
                <a:gd name="T2" fmla="*/ 50 w 61"/>
                <a:gd name="T3" fmla="*/ 214 h 437"/>
                <a:gd name="T4" fmla="*/ 61 w 61"/>
                <a:gd name="T5" fmla="*/ 422 h 437"/>
                <a:gd name="T6" fmla="*/ 50 w 61"/>
                <a:gd name="T7" fmla="*/ 437 h 437"/>
                <a:gd name="T8" fmla="*/ 34 w 61"/>
                <a:gd name="T9" fmla="*/ 424 h 437"/>
                <a:gd name="T10" fmla="*/ 31 w 61"/>
                <a:gd name="T11" fmla="*/ 359 h 437"/>
                <a:gd name="T12" fmla="*/ 15 w 61"/>
                <a:gd name="T13" fmla="*/ 123 h 437"/>
                <a:gd name="T14" fmla="*/ 0 w 61"/>
                <a:gd name="T15" fmla="*/ 15 h 437"/>
                <a:gd name="T16" fmla="*/ 12 w 61"/>
                <a:gd name="T17" fmla="*/ 0 h 437"/>
                <a:gd name="T18" fmla="*/ 27 w 61"/>
                <a:gd name="T19" fmla="*/ 11 h 437"/>
                <a:gd name="T20" fmla="*/ 27 w 61"/>
                <a:gd name="T21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37">
                  <a:moveTo>
                    <a:pt x="27" y="11"/>
                  </a:moveTo>
                  <a:lnTo>
                    <a:pt x="50" y="214"/>
                  </a:lnTo>
                  <a:lnTo>
                    <a:pt x="61" y="422"/>
                  </a:lnTo>
                  <a:lnTo>
                    <a:pt x="50" y="437"/>
                  </a:lnTo>
                  <a:lnTo>
                    <a:pt x="34" y="424"/>
                  </a:lnTo>
                  <a:lnTo>
                    <a:pt x="31" y="359"/>
                  </a:lnTo>
                  <a:lnTo>
                    <a:pt x="15" y="123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2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72"/>
            <p:cNvSpPr>
              <a:spLocks/>
            </p:cNvSpPr>
            <p:nvPr/>
          </p:nvSpPr>
          <p:spPr bwMode="auto">
            <a:xfrm>
              <a:off x="3739" y="3405"/>
              <a:ext cx="66" cy="39"/>
            </a:xfrm>
            <a:custGeom>
              <a:avLst/>
              <a:gdLst>
                <a:gd name="T0" fmla="*/ 10 w 133"/>
                <a:gd name="T1" fmla="*/ 52 h 78"/>
                <a:gd name="T2" fmla="*/ 95 w 133"/>
                <a:gd name="T3" fmla="*/ 0 h 78"/>
                <a:gd name="T4" fmla="*/ 133 w 133"/>
                <a:gd name="T5" fmla="*/ 12 h 78"/>
                <a:gd name="T6" fmla="*/ 120 w 133"/>
                <a:gd name="T7" fmla="*/ 50 h 78"/>
                <a:gd name="T8" fmla="*/ 17 w 133"/>
                <a:gd name="T9" fmla="*/ 78 h 78"/>
                <a:gd name="T10" fmla="*/ 0 w 133"/>
                <a:gd name="T11" fmla="*/ 69 h 78"/>
                <a:gd name="T12" fmla="*/ 10 w 133"/>
                <a:gd name="T13" fmla="*/ 52 h 78"/>
                <a:gd name="T14" fmla="*/ 10 w 133"/>
                <a:gd name="T15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78">
                  <a:moveTo>
                    <a:pt x="10" y="52"/>
                  </a:moveTo>
                  <a:lnTo>
                    <a:pt x="95" y="0"/>
                  </a:lnTo>
                  <a:lnTo>
                    <a:pt x="133" y="12"/>
                  </a:lnTo>
                  <a:lnTo>
                    <a:pt x="120" y="50"/>
                  </a:lnTo>
                  <a:lnTo>
                    <a:pt x="17" y="78"/>
                  </a:lnTo>
                  <a:lnTo>
                    <a:pt x="0" y="69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73"/>
            <p:cNvSpPr>
              <a:spLocks/>
            </p:cNvSpPr>
            <p:nvPr/>
          </p:nvSpPr>
          <p:spPr bwMode="auto">
            <a:xfrm>
              <a:off x="3828" y="3331"/>
              <a:ext cx="221" cy="82"/>
            </a:xfrm>
            <a:custGeom>
              <a:avLst/>
              <a:gdLst>
                <a:gd name="T0" fmla="*/ 21 w 443"/>
                <a:gd name="T1" fmla="*/ 108 h 163"/>
                <a:gd name="T2" fmla="*/ 123 w 443"/>
                <a:gd name="T3" fmla="*/ 93 h 163"/>
                <a:gd name="T4" fmla="*/ 222 w 443"/>
                <a:gd name="T5" fmla="*/ 57 h 163"/>
                <a:gd name="T6" fmla="*/ 323 w 443"/>
                <a:gd name="T7" fmla="*/ 25 h 163"/>
                <a:gd name="T8" fmla="*/ 425 w 443"/>
                <a:gd name="T9" fmla="*/ 0 h 163"/>
                <a:gd name="T10" fmla="*/ 443 w 443"/>
                <a:gd name="T11" fmla="*/ 8 h 163"/>
                <a:gd name="T12" fmla="*/ 433 w 443"/>
                <a:gd name="T13" fmla="*/ 27 h 163"/>
                <a:gd name="T14" fmla="*/ 397 w 443"/>
                <a:gd name="T15" fmla="*/ 44 h 163"/>
                <a:gd name="T16" fmla="*/ 338 w 443"/>
                <a:gd name="T17" fmla="*/ 67 h 163"/>
                <a:gd name="T18" fmla="*/ 237 w 443"/>
                <a:gd name="T19" fmla="*/ 105 h 163"/>
                <a:gd name="T20" fmla="*/ 70 w 443"/>
                <a:gd name="T21" fmla="*/ 146 h 163"/>
                <a:gd name="T22" fmla="*/ 30 w 443"/>
                <a:gd name="T23" fmla="*/ 163 h 163"/>
                <a:gd name="T24" fmla="*/ 9 w 443"/>
                <a:gd name="T25" fmla="*/ 160 h 163"/>
                <a:gd name="T26" fmla="*/ 0 w 443"/>
                <a:gd name="T27" fmla="*/ 141 h 163"/>
                <a:gd name="T28" fmla="*/ 2 w 443"/>
                <a:gd name="T29" fmla="*/ 118 h 163"/>
                <a:gd name="T30" fmla="*/ 21 w 443"/>
                <a:gd name="T31" fmla="*/ 108 h 163"/>
                <a:gd name="T32" fmla="*/ 21 w 443"/>
                <a:gd name="T33" fmla="*/ 10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3" h="163">
                  <a:moveTo>
                    <a:pt x="21" y="108"/>
                  </a:moveTo>
                  <a:lnTo>
                    <a:pt x="123" y="93"/>
                  </a:lnTo>
                  <a:lnTo>
                    <a:pt x="222" y="57"/>
                  </a:lnTo>
                  <a:lnTo>
                    <a:pt x="323" y="25"/>
                  </a:lnTo>
                  <a:lnTo>
                    <a:pt x="425" y="0"/>
                  </a:lnTo>
                  <a:lnTo>
                    <a:pt x="443" y="8"/>
                  </a:lnTo>
                  <a:lnTo>
                    <a:pt x="433" y="27"/>
                  </a:lnTo>
                  <a:lnTo>
                    <a:pt x="397" y="44"/>
                  </a:lnTo>
                  <a:lnTo>
                    <a:pt x="338" y="67"/>
                  </a:lnTo>
                  <a:lnTo>
                    <a:pt x="237" y="105"/>
                  </a:lnTo>
                  <a:lnTo>
                    <a:pt x="70" y="146"/>
                  </a:lnTo>
                  <a:lnTo>
                    <a:pt x="30" y="163"/>
                  </a:lnTo>
                  <a:lnTo>
                    <a:pt x="9" y="160"/>
                  </a:lnTo>
                  <a:lnTo>
                    <a:pt x="0" y="141"/>
                  </a:lnTo>
                  <a:lnTo>
                    <a:pt x="2" y="118"/>
                  </a:lnTo>
                  <a:lnTo>
                    <a:pt x="21" y="108"/>
                  </a:lnTo>
                  <a:lnTo>
                    <a:pt x="21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74"/>
            <p:cNvSpPr>
              <a:spLocks/>
            </p:cNvSpPr>
            <p:nvPr/>
          </p:nvSpPr>
          <p:spPr bwMode="auto">
            <a:xfrm>
              <a:off x="3761" y="3523"/>
              <a:ext cx="426" cy="154"/>
            </a:xfrm>
            <a:custGeom>
              <a:avLst/>
              <a:gdLst>
                <a:gd name="T0" fmla="*/ 15 w 851"/>
                <a:gd name="T1" fmla="*/ 0 h 308"/>
                <a:gd name="T2" fmla="*/ 119 w 851"/>
                <a:gd name="T3" fmla="*/ 23 h 308"/>
                <a:gd name="T4" fmla="*/ 178 w 851"/>
                <a:gd name="T5" fmla="*/ 48 h 308"/>
                <a:gd name="T6" fmla="*/ 224 w 851"/>
                <a:gd name="T7" fmla="*/ 67 h 308"/>
                <a:gd name="T8" fmla="*/ 319 w 851"/>
                <a:gd name="T9" fmla="*/ 97 h 308"/>
                <a:gd name="T10" fmla="*/ 414 w 851"/>
                <a:gd name="T11" fmla="*/ 124 h 308"/>
                <a:gd name="T12" fmla="*/ 602 w 851"/>
                <a:gd name="T13" fmla="*/ 179 h 308"/>
                <a:gd name="T14" fmla="*/ 657 w 851"/>
                <a:gd name="T15" fmla="*/ 203 h 308"/>
                <a:gd name="T16" fmla="*/ 712 w 851"/>
                <a:gd name="T17" fmla="*/ 228 h 308"/>
                <a:gd name="T18" fmla="*/ 838 w 851"/>
                <a:gd name="T19" fmla="*/ 264 h 308"/>
                <a:gd name="T20" fmla="*/ 851 w 851"/>
                <a:gd name="T21" fmla="*/ 295 h 308"/>
                <a:gd name="T22" fmla="*/ 821 w 851"/>
                <a:gd name="T23" fmla="*/ 308 h 308"/>
                <a:gd name="T24" fmla="*/ 705 w 851"/>
                <a:gd name="T25" fmla="*/ 264 h 308"/>
                <a:gd name="T26" fmla="*/ 648 w 851"/>
                <a:gd name="T27" fmla="*/ 240 h 308"/>
                <a:gd name="T28" fmla="*/ 589 w 851"/>
                <a:gd name="T29" fmla="*/ 217 h 308"/>
                <a:gd name="T30" fmla="*/ 496 w 851"/>
                <a:gd name="T31" fmla="*/ 186 h 308"/>
                <a:gd name="T32" fmla="*/ 403 w 851"/>
                <a:gd name="T33" fmla="*/ 156 h 308"/>
                <a:gd name="T34" fmla="*/ 308 w 851"/>
                <a:gd name="T35" fmla="*/ 125 h 308"/>
                <a:gd name="T36" fmla="*/ 214 w 851"/>
                <a:gd name="T37" fmla="*/ 91 h 308"/>
                <a:gd name="T38" fmla="*/ 150 w 851"/>
                <a:gd name="T39" fmla="*/ 65 h 308"/>
                <a:gd name="T40" fmla="*/ 85 w 851"/>
                <a:gd name="T41" fmla="*/ 40 h 308"/>
                <a:gd name="T42" fmla="*/ 13 w 851"/>
                <a:gd name="T43" fmla="*/ 27 h 308"/>
                <a:gd name="T44" fmla="*/ 0 w 851"/>
                <a:gd name="T45" fmla="*/ 11 h 308"/>
                <a:gd name="T46" fmla="*/ 15 w 851"/>
                <a:gd name="T47" fmla="*/ 0 h 308"/>
                <a:gd name="T48" fmla="*/ 15 w 851"/>
                <a:gd name="T4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1" h="308">
                  <a:moveTo>
                    <a:pt x="15" y="0"/>
                  </a:moveTo>
                  <a:lnTo>
                    <a:pt x="119" y="23"/>
                  </a:lnTo>
                  <a:lnTo>
                    <a:pt x="178" y="48"/>
                  </a:lnTo>
                  <a:lnTo>
                    <a:pt x="224" y="67"/>
                  </a:lnTo>
                  <a:lnTo>
                    <a:pt x="319" y="97"/>
                  </a:lnTo>
                  <a:lnTo>
                    <a:pt x="414" y="124"/>
                  </a:lnTo>
                  <a:lnTo>
                    <a:pt x="602" y="179"/>
                  </a:lnTo>
                  <a:lnTo>
                    <a:pt x="657" y="203"/>
                  </a:lnTo>
                  <a:lnTo>
                    <a:pt x="712" y="228"/>
                  </a:lnTo>
                  <a:lnTo>
                    <a:pt x="838" y="264"/>
                  </a:lnTo>
                  <a:lnTo>
                    <a:pt x="851" y="295"/>
                  </a:lnTo>
                  <a:lnTo>
                    <a:pt x="821" y="308"/>
                  </a:lnTo>
                  <a:lnTo>
                    <a:pt x="705" y="264"/>
                  </a:lnTo>
                  <a:lnTo>
                    <a:pt x="648" y="240"/>
                  </a:lnTo>
                  <a:lnTo>
                    <a:pt x="589" y="217"/>
                  </a:lnTo>
                  <a:lnTo>
                    <a:pt x="496" y="186"/>
                  </a:lnTo>
                  <a:lnTo>
                    <a:pt x="403" y="156"/>
                  </a:lnTo>
                  <a:lnTo>
                    <a:pt x="308" y="125"/>
                  </a:lnTo>
                  <a:lnTo>
                    <a:pt x="214" y="91"/>
                  </a:lnTo>
                  <a:lnTo>
                    <a:pt x="150" y="65"/>
                  </a:lnTo>
                  <a:lnTo>
                    <a:pt x="85" y="40"/>
                  </a:lnTo>
                  <a:lnTo>
                    <a:pt x="13" y="2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75"/>
            <p:cNvSpPr>
              <a:spLocks/>
            </p:cNvSpPr>
            <p:nvPr/>
          </p:nvSpPr>
          <p:spPr bwMode="auto">
            <a:xfrm>
              <a:off x="4033" y="3290"/>
              <a:ext cx="21" cy="134"/>
            </a:xfrm>
            <a:custGeom>
              <a:avLst/>
              <a:gdLst>
                <a:gd name="T0" fmla="*/ 27 w 42"/>
                <a:gd name="T1" fmla="*/ 12 h 268"/>
                <a:gd name="T2" fmla="*/ 42 w 42"/>
                <a:gd name="T3" fmla="*/ 253 h 268"/>
                <a:gd name="T4" fmla="*/ 27 w 42"/>
                <a:gd name="T5" fmla="*/ 268 h 268"/>
                <a:gd name="T6" fmla="*/ 12 w 42"/>
                <a:gd name="T7" fmla="*/ 253 h 268"/>
                <a:gd name="T8" fmla="*/ 8 w 42"/>
                <a:gd name="T9" fmla="*/ 227 h 268"/>
                <a:gd name="T10" fmla="*/ 10 w 42"/>
                <a:gd name="T11" fmla="*/ 101 h 268"/>
                <a:gd name="T12" fmla="*/ 0 w 42"/>
                <a:gd name="T13" fmla="*/ 17 h 268"/>
                <a:gd name="T14" fmla="*/ 10 w 42"/>
                <a:gd name="T15" fmla="*/ 0 h 268"/>
                <a:gd name="T16" fmla="*/ 27 w 42"/>
                <a:gd name="T17" fmla="*/ 12 h 268"/>
                <a:gd name="T18" fmla="*/ 27 w 42"/>
                <a:gd name="T19" fmla="*/ 1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268">
                  <a:moveTo>
                    <a:pt x="27" y="12"/>
                  </a:moveTo>
                  <a:lnTo>
                    <a:pt x="42" y="253"/>
                  </a:lnTo>
                  <a:lnTo>
                    <a:pt x="27" y="268"/>
                  </a:lnTo>
                  <a:lnTo>
                    <a:pt x="12" y="253"/>
                  </a:lnTo>
                  <a:lnTo>
                    <a:pt x="8" y="227"/>
                  </a:lnTo>
                  <a:lnTo>
                    <a:pt x="10" y="101"/>
                  </a:lnTo>
                  <a:lnTo>
                    <a:pt x="0" y="17"/>
                  </a:lnTo>
                  <a:lnTo>
                    <a:pt x="10" y="0"/>
                  </a:lnTo>
                  <a:lnTo>
                    <a:pt x="27" y="12"/>
                  </a:lnTo>
                  <a:lnTo>
                    <a:pt x="2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76"/>
            <p:cNvSpPr>
              <a:spLocks/>
            </p:cNvSpPr>
            <p:nvPr/>
          </p:nvSpPr>
          <p:spPr bwMode="auto">
            <a:xfrm>
              <a:off x="4050" y="3400"/>
              <a:ext cx="93" cy="41"/>
            </a:xfrm>
            <a:custGeom>
              <a:avLst/>
              <a:gdLst>
                <a:gd name="T0" fmla="*/ 16 w 187"/>
                <a:gd name="T1" fmla="*/ 0 h 82"/>
                <a:gd name="T2" fmla="*/ 99 w 187"/>
                <a:gd name="T3" fmla="*/ 21 h 82"/>
                <a:gd name="T4" fmla="*/ 177 w 187"/>
                <a:gd name="T5" fmla="*/ 49 h 82"/>
                <a:gd name="T6" fmla="*/ 187 w 187"/>
                <a:gd name="T7" fmla="*/ 72 h 82"/>
                <a:gd name="T8" fmla="*/ 164 w 187"/>
                <a:gd name="T9" fmla="*/ 82 h 82"/>
                <a:gd name="T10" fmla="*/ 78 w 187"/>
                <a:gd name="T11" fmla="*/ 47 h 82"/>
                <a:gd name="T12" fmla="*/ 10 w 187"/>
                <a:gd name="T13" fmla="*/ 26 h 82"/>
                <a:gd name="T14" fmla="*/ 0 w 187"/>
                <a:gd name="T15" fmla="*/ 9 h 82"/>
                <a:gd name="T16" fmla="*/ 16 w 187"/>
                <a:gd name="T17" fmla="*/ 0 h 82"/>
                <a:gd name="T18" fmla="*/ 16 w 187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82">
                  <a:moveTo>
                    <a:pt x="16" y="0"/>
                  </a:moveTo>
                  <a:lnTo>
                    <a:pt x="99" y="21"/>
                  </a:lnTo>
                  <a:lnTo>
                    <a:pt x="177" y="49"/>
                  </a:lnTo>
                  <a:lnTo>
                    <a:pt x="187" y="72"/>
                  </a:lnTo>
                  <a:lnTo>
                    <a:pt x="164" y="82"/>
                  </a:lnTo>
                  <a:lnTo>
                    <a:pt x="78" y="47"/>
                  </a:lnTo>
                  <a:lnTo>
                    <a:pt x="10" y="26"/>
                  </a:lnTo>
                  <a:lnTo>
                    <a:pt x="0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77"/>
            <p:cNvSpPr>
              <a:spLocks/>
            </p:cNvSpPr>
            <p:nvPr/>
          </p:nvSpPr>
          <p:spPr bwMode="auto">
            <a:xfrm>
              <a:off x="4211" y="3451"/>
              <a:ext cx="210" cy="65"/>
            </a:xfrm>
            <a:custGeom>
              <a:avLst/>
              <a:gdLst>
                <a:gd name="T0" fmla="*/ 17 w 420"/>
                <a:gd name="T1" fmla="*/ 0 h 129"/>
                <a:gd name="T2" fmla="*/ 125 w 420"/>
                <a:gd name="T3" fmla="*/ 24 h 129"/>
                <a:gd name="T4" fmla="*/ 237 w 420"/>
                <a:gd name="T5" fmla="*/ 58 h 129"/>
                <a:gd name="T6" fmla="*/ 313 w 420"/>
                <a:gd name="T7" fmla="*/ 89 h 129"/>
                <a:gd name="T8" fmla="*/ 395 w 420"/>
                <a:gd name="T9" fmla="*/ 85 h 129"/>
                <a:gd name="T10" fmla="*/ 420 w 420"/>
                <a:gd name="T11" fmla="*/ 91 h 129"/>
                <a:gd name="T12" fmla="*/ 412 w 420"/>
                <a:gd name="T13" fmla="*/ 115 h 129"/>
                <a:gd name="T14" fmla="*/ 368 w 420"/>
                <a:gd name="T15" fmla="*/ 129 h 129"/>
                <a:gd name="T16" fmla="*/ 319 w 420"/>
                <a:gd name="T17" fmla="*/ 121 h 129"/>
                <a:gd name="T18" fmla="*/ 228 w 420"/>
                <a:gd name="T19" fmla="*/ 87 h 129"/>
                <a:gd name="T20" fmla="*/ 112 w 420"/>
                <a:gd name="T21" fmla="*/ 55 h 129"/>
                <a:gd name="T22" fmla="*/ 11 w 420"/>
                <a:gd name="T23" fmla="*/ 26 h 129"/>
                <a:gd name="T24" fmla="*/ 0 w 420"/>
                <a:gd name="T25" fmla="*/ 9 h 129"/>
                <a:gd name="T26" fmla="*/ 17 w 420"/>
                <a:gd name="T27" fmla="*/ 0 h 129"/>
                <a:gd name="T28" fmla="*/ 17 w 420"/>
                <a:gd name="T2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29">
                  <a:moveTo>
                    <a:pt x="17" y="0"/>
                  </a:moveTo>
                  <a:lnTo>
                    <a:pt x="125" y="24"/>
                  </a:lnTo>
                  <a:lnTo>
                    <a:pt x="237" y="58"/>
                  </a:lnTo>
                  <a:lnTo>
                    <a:pt x="313" y="89"/>
                  </a:lnTo>
                  <a:lnTo>
                    <a:pt x="395" y="85"/>
                  </a:lnTo>
                  <a:lnTo>
                    <a:pt x="420" y="91"/>
                  </a:lnTo>
                  <a:lnTo>
                    <a:pt x="412" y="115"/>
                  </a:lnTo>
                  <a:lnTo>
                    <a:pt x="368" y="129"/>
                  </a:lnTo>
                  <a:lnTo>
                    <a:pt x="319" y="121"/>
                  </a:lnTo>
                  <a:lnTo>
                    <a:pt x="228" y="87"/>
                  </a:lnTo>
                  <a:lnTo>
                    <a:pt x="112" y="55"/>
                  </a:lnTo>
                  <a:lnTo>
                    <a:pt x="11" y="26"/>
                  </a:lnTo>
                  <a:lnTo>
                    <a:pt x="0" y="9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78"/>
            <p:cNvSpPr>
              <a:spLocks/>
            </p:cNvSpPr>
            <p:nvPr/>
          </p:nvSpPr>
          <p:spPr bwMode="auto">
            <a:xfrm>
              <a:off x="4402" y="3379"/>
              <a:ext cx="25" cy="138"/>
            </a:xfrm>
            <a:custGeom>
              <a:avLst/>
              <a:gdLst>
                <a:gd name="T0" fmla="*/ 36 w 49"/>
                <a:gd name="T1" fmla="*/ 10 h 276"/>
                <a:gd name="T2" fmla="*/ 49 w 49"/>
                <a:gd name="T3" fmla="*/ 127 h 276"/>
                <a:gd name="T4" fmla="*/ 45 w 49"/>
                <a:gd name="T5" fmla="*/ 251 h 276"/>
                <a:gd name="T6" fmla="*/ 23 w 49"/>
                <a:gd name="T7" fmla="*/ 276 h 276"/>
                <a:gd name="T8" fmla="*/ 0 w 49"/>
                <a:gd name="T9" fmla="*/ 255 h 276"/>
                <a:gd name="T10" fmla="*/ 4 w 49"/>
                <a:gd name="T11" fmla="*/ 179 h 276"/>
                <a:gd name="T12" fmla="*/ 17 w 49"/>
                <a:gd name="T13" fmla="*/ 105 h 276"/>
                <a:gd name="T14" fmla="*/ 9 w 49"/>
                <a:gd name="T15" fmla="*/ 17 h 276"/>
                <a:gd name="T16" fmla="*/ 19 w 49"/>
                <a:gd name="T17" fmla="*/ 0 h 276"/>
                <a:gd name="T18" fmla="*/ 36 w 49"/>
                <a:gd name="T19" fmla="*/ 10 h 276"/>
                <a:gd name="T20" fmla="*/ 36 w 49"/>
                <a:gd name="T21" fmla="*/ 1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76">
                  <a:moveTo>
                    <a:pt x="36" y="10"/>
                  </a:moveTo>
                  <a:lnTo>
                    <a:pt x="49" y="127"/>
                  </a:lnTo>
                  <a:lnTo>
                    <a:pt x="45" y="251"/>
                  </a:lnTo>
                  <a:lnTo>
                    <a:pt x="23" y="276"/>
                  </a:lnTo>
                  <a:lnTo>
                    <a:pt x="0" y="255"/>
                  </a:lnTo>
                  <a:lnTo>
                    <a:pt x="4" y="179"/>
                  </a:lnTo>
                  <a:lnTo>
                    <a:pt x="17" y="105"/>
                  </a:lnTo>
                  <a:lnTo>
                    <a:pt x="9" y="17"/>
                  </a:lnTo>
                  <a:lnTo>
                    <a:pt x="19" y="0"/>
                  </a:lnTo>
                  <a:lnTo>
                    <a:pt x="36" y="10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79"/>
            <p:cNvSpPr>
              <a:spLocks/>
            </p:cNvSpPr>
            <p:nvPr/>
          </p:nvSpPr>
          <p:spPr bwMode="auto">
            <a:xfrm>
              <a:off x="4427" y="3485"/>
              <a:ext cx="117" cy="58"/>
            </a:xfrm>
            <a:custGeom>
              <a:avLst/>
              <a:gdLst>
                <a:gd name="T0" fmla="*/ 29 w 236"/>
                <a:gd name="T1" fmla="*/ 0 h 118"/>
                <a:gd name="T2" fmla="*/ 59 w 236"/>
                <a:gd name="T3" fmla="*/ 21 h 118"/>
                <a:gd name="T4" fmla="*/ 137 w 236"/>
                <a:gd name="T5" fmla="*/ 46 h 118"/>
                <a:gd name="T6" fmla="*/ 223 w 236"/>
                <a:gd name="T7" fmla="*/ 72 h 118"/>
                <a:gd name="T8" fmla="*/ 236 w 236"/>
                <a:gd name="T9" fmla="*/ 105 h 118"/>
                <a:gd name="T10" fmla="*/ 202 w 236"/>
                <a:gd name="T11" fmla="*/ 118 h 118"/>
                <a:gd name="T12" fmla="*/ 126 w 236"/>
                <a:gd name="T13" fmla="*/ 80 h 118"/>
                <a:gd name="T14" fmla="*/ 86 w 236"/>
                <a:gd name="T15" fmla="*/ 59 h 118"/>
                <a:gd name="T16" fmla="*/ 51 w 236"/>
                <a:gd name="T17" fmla="*/ 48 h 118"/>
                <a:gd name="T18" fmla="*/ 13 w 236"/>
                <a:gd name="T19" fmla="*/ 44 h 118"/>
                <a:gd name="T20" fmla="*/ 0 w 236"/>
                <a:gd name="T21" fmla="*/ 15 h 118"/>
                <a:gd name="T22" fmla="*/ 12 w 236"/>
                <a:gd name="T23" fmla="*/ 0 h 118"/>
                <a:gd name="T24" fmla="*/ 29 w 236"/>
                <a:gd name="T25" fmla="*/ 0 h 118"/>
                <a:gd name="T26" fmla="*/ 29 w 236"/>
                <a:gd name="T2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118">
                  <a:moveTo>
                    <a:pt x="29" y="0"/>
                  </a:moveTo>
                  <a:lnTo>
                    <a:pt x="59" y="21"/>
                  </a:lnTo>
                  <a:lnTo>
                    <a:pt x="137" y="46"/>
                  </a:lnTo>
                  <a:lnTo>
                    <a:pt x="223" y="72"/>
                  </a:lnTo>
                  <a:lnTo>
                    <a:pt x="236" y="105"/>
                  </a:lnTo>
                  <a:lnTo>
                    <a:pt x="202" y="118"/>
                  </a:lnTo>
                  <a:lnTo>
                    <a:pt x="126" y="80"/>
                  </a:lnTo>
                  <a:lnTo>
                    <a:pt x="86" y="59"/>
                  </a:lnTo>
                  <a:lnTo>
                    <a:pt x="51" y="48"/>
                  </a:lnTo>
                  <a:lnTo>
                    <a:pt x="13" y="44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>
              <a:off x="4538" y="3405"/>
              <a:ext cx="63" cy="182"/>
            </a:xfrm>
            <a:custGeom>
              <a:avLst/>
              <a:gdLst>
                <a:gd name="T0" fmla="*/ 51 w 127"/>
                <a:gd name="T1" fmla="*/ 314 h 365"/>
                <a:gd name="T2" fmla="*/ 115 w 127"/>
                <a:gd name="T3" fmla="*/ 344 h 365"/>
                <a:gd name="T4" fmla="*/ 127 w 127"/>
                <a:gd name="T5" fmla="*/ 365 h 365"/>
                <a:gd name="T6" fmla="*/ 24 w 127"/>
                <a:gd name="T7" fmla="*/ 350 h 365"/>
                <a:gd name="T8" fmla="*/ 3 w 127"/>
                <a:gd name="T9" fmla="*/ 282 h 365"/>
                <a:gd name="T10" fmla="*/ 5 w 127"/>
                <a:gd name="T11" fmla="*/ 209 h 365"/>
                <a:gd name="T12" fmla="*/ 0 w 127"/>
                <a:gd name="T13" fmla="*/ 25 h 365"/>
                <a:gd name="T14" fmla="*/ 7 w 127"/>
                <a:gd name="T15" fmla="*/ 6 h 365"/>
                <a:gd name="T16" fmla="*/ 24 w 127"/>
                <a:gd name="T17" fmla="*/ 0 h 365"/>
                <a:gd name="T18" fmla="*/ 49 w 127"/>
                <a:gd name="T19" fmla="*/ 25 h 365"/>
                <a:gd name="T20" fmla="*/ 34 w 127"/>
                <a:gd name="T21" fmla="*/ 175 h 365"/>
                <a:gd name="T22" fmla="*/ 32 w 127"/>
                <a:gd name="T23" fmla="*/ 255 h 365"/>
                <a:gd name="T24" fmla="*/ 51 w 127"/>
                <a:gd name="T25" fmla="*/ 314 h 365"/>
                <a:gd name="T26" fmla="*/ 51 w 127"/>
                <a:gd name="T27" fmla="*/ 31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365">
                  <a:moveTo>
                    <a:pt x="51" y="314"/>
                  </a:moveTo>
                  <a:lnTo>
                    <a:pt x="115" y="344"/>
                  </a:lnTo>
                  <a:lnTo>
                    <a:pt x="127" y="365"/>
                  </a:lnTo>
                  <a:lnTo>
                    <a:pt x="24" y="350"/>
                  </a:lnTo>
                  <a:lnTo>
                    <a:pt x="3" y="282"/>
                  </a:lnTo>
                  <a:lnTo>
                    <a:pt x="5" y="209"/>
                  </a:lnTo>
                  <a:lnTo>
                    <a:pt x="0" y="25"/>
                  </a:lnTo>
                  <a:lnTo>
                    <a:pt x="7" y="6"/>
                  </a:lnTo>
                  <a:lnTo>
                    <a:pt x="24" y="0"/>
                  </a:lnTo>
                  <a:lnTo>
                    <a:pt x="49" y="25"/>
                  </a:lnTo>
                  <a:lnTo>
                    <a:pt x="34" y="175"/>
                  </a:lnTo>
                  <a:lnTo>
                    <a:pt x="32" y="255"/>
                  </a:lnTo>
                  <a:lnTo>
                    <a:pt x="51" y="314"/>
                  </a:lnTo>
                  <a:lnTo>
                    <a:pt x="51" y="3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81"/>
            <p:cNvSpPr>
              <a:spLocks/>
            </p:cNvSpPr>
            <p:nvPr/>
          </p:nvSpPr>
          <p:spPr bwMode="auto">
            <a:xfrm>
              <a:off x="4441" y="3386"/>
              <a:ext cx="85" cy="100"/>
            </a:xfrm>
            <a:custGeom>
              <a:avLst/>
              <a:gdLst>
                <a:gd name="T0" fmla="*/ 41 w 171"/>
                <a:gd name="T1" fmla="*/ 149 h 202"/>
                <a:gd name="T2" fmla="*/ 70 w 171"/>
                <a:gd name="T3" fmla="*/ 158 h 202"/>
                <a:gd name="T4" fmla="*/ 100 w 171"/>
                <a:gd name="T5" fmla="*/ 156 h 202"/>
                <a:gd name="T6" fmla="*/ 121 w 171"/>
                <a:gd name="T7" fmla="*/ 103 h 202"/>
                <a:gd name="T8" fmla="*/ 116 w 171"/>
                <a:gd name="T9" fmla="*/ 40 h 202"/>
                <a:gd name="T10" fmla="*/ 123 w 171"/>
                <a:gd name="T11" fmla="*/ 19 h 202"/>
                <a:gd name="T12" fmla="*/ 142 w 171"/>
                <a:gd name="T13" fmla="*/ 14 h 202"/>
                <a:gd name="T14" fmla="*/ 169 w 171"/>
                <a:gd name="T15" fmla="*/ 40 h 202"/>
                <a:gd name="T16" fmla="*/ 171 w 171"/>
                <a:gd name="T17" fmla="*/ 84 h 202"/>
                <a:gd name="T18" fmla="*/ 169 w 171"/>
                <a:gd name="T19" fmla="*/ 128 h 202"/>
                <a:gd name="T20" fmla="*/ 159 w 171"/>
                <a:gd name="T21" fmla="*/ 170 h 202"/>
                <a:gd name="T22" fmla="*/ 129 w 171"/>
                <a:gd name="T23" fmla="*/ 202 h 202"/>
                <a:gd name="T24" fmla="*/ 76 w 171"/>
                <a:gd name="T25" fmla="*/ 202 h 202"/>
                <a:gd name="T26" fmla="*/ 21 w 171"/>
                <a:gd name="T27" fmla="*/ 185 h 202"/>
                <a:gd name="T28" fmla="*/ 0 w 171"/>
                <a:gd name="T29" fmla="*/ 166 h 202"/>
                <a:gd name="T30" fmla="*/ 19 w 171"/>
                <a:gd name="T31" fmla="*/ 14 h 202"/>
                <a:gd name="T32" fmla="*/ 34 w 171"/>
                <a:gd name="T33" fmla="*/ 0 h 202"/>
                <a:gd name="T34" fmla="*/ 47 w 171"/>
                <a:gd name="T35" fmla="*/ 16 h 202"/>
                <a:gd name="T36" fmla="*/ 41 w 171"/>
                <a:gd name="T37" fmla="*/ 149 h 202"/>
                <a:gd name="T38" fmla="*/ 41 w 171"/>
                <a:gd name="T39" fmla="*/ 14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1" h="202">
                  <a:moveTo>
                    <a:pt x="41" y="149"/>
                  </a:moveTo>
                  <a:lnTo>
                    <a:pt x="70" y="158"/>
                  </a:lnTo>
                  <a:lnTo>
                    <a:pt x="100" y="156"/>
                  </a:lnTo>
                  <a:lnTo>
                    <a:pt x="121" y="103"/>
                  </a:lnTo>
                  <a:lnTo>
                    <a:pt x="116" y="40"/>
                  </a:lnTo>
                  <a:lnTo>
                    <a:pt x="123" y="19"/>
                  </a:lnTo>
                  <a:lnTo>
                    <a:pt x="142" y="14"/>
                  </a:lnTo>
                  <a:lnTo>
                    <a:pt x="169" y="40"/>
                  </a:lnTo>
                  <a:lnTo>
                    <a:pt x="171" y="84"/>
                  </a:lnTo>
                  <a:lnTo>
                    <a:pt x="169" y="128"/>
                  </a:lnTo>
                  <a:lnTo>
                    <a:pt x="159" y="170"/>
                  </a:lnTo>
                  <a:lnTo>
                    <a:pt x="129" y="202"/>
                  </a:lnTo>
                  <a:lnTo>
                    <a:pt x="76" y="202"/>
                  </a:lnTo>
                  <a:lnTo>
                    <a:pt x="21" y="185"/>
                  </a:lnTo>
                  <a:lnTo>
                    <a:pt x="0" y="166"/>
                  </a:lnTo>
                  <a:lnTo>
                    <a:pt x="19" y="14"/>
                  </a:lnTo>
                  <a:lnTo>
                    <a:pt x="34" y="0"/>
                  </a:lnTo>
                  <a:lnTo>
                    <a:pt x="47" y="16"/>
                  </a:lnTo>
                  <a:lnTo>
                    <a:pt x="41" y="149"/>
                  </a:lnTo>
                  <a:lnTo>
                    <a:pt x="41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82"/>
            <p:cNvSpPr>
              <a:spLocks/>
            </p:cNvSpPr>
            <p:nvPr/>
          </p:nvSpPr>
          <p:spPr bwMode="auto">
            <a:xfrm>
              <a:off x="4796" y="2682"/>
              <a:ext cx="104" cy="102"/>
            </a:xfrm>
            <a:custGeom>
              <a:avLst/>
              <a:gdLst>
                <a:gd name="T0" fmla="*/ 28 w 207"/>
                <a:gd name="T1" fmla="*/ 20 h 203"/>
                <a:gd name="T2" fmla="*/ 41 w 207"/>
                <a:gd name="T3" fmla="*/ 43 h 203"/>
                <a:gd name="T4" fmla="*/ 72 w 207"/>
                <a:gd name="T5" fmla="*/ 53 h 203"/>
                <a:gd name="T6" fmla="*/ 155 w 207"/>
                <a:gd name="T7" fmla="*/ 45 h 203"/>
                <a:gd name="T8" fmla="*/ 182 w 207"/>
                <a:gd name="T9" fmla="*/ 55 h 203"/>
                <a:gd name="T10" fmla="*/ 197 w 207"/>
                <a:gd name="T11" fmla="*/ 81 h 203"/>
                <a:gd name="T12" fmla="*/ 207 w 207"/>
                <a:gd name="T13" fmla="*/ 144 h 203"/>
                <a:gd name="T14" fmla="*/ 172 w 207"/>
                <a:gd name="T15" fmla="*/ 182 h 203"/>
                <a:gd name="T16" fmla="*/ 121 w 207"/>
                <a:gd name="T17" fmla="*/ 203 h 203"/>
                <a:gd name="T18" fmla="*/ 100 w 207"/>
                <a:gd name="T19" fmla="*/ 195 h 203"/>
                <a:gd name="T20" fmla="*/ 110 w 207"/>
                <a:gd name="T21" fmla="*/ 174 h 203"/>
                <a:gd name="T22" fmla="*/ 146 w 207"/>
                <a:gd name="T23" fmla="*/ 136 h 203"/>
                <a:gd name="T24" fmla="*/ 159 w 207"/>
                <a:gd name="T25" fmla="*/ 74 h 203"/>
                <a:gd name="T26" fmla="*/ 136 w 207"/>
                <a:gd name="T27" fmla="*/ 85 h 203"/>
                <a:gd name="T28" fmla="*/ 68 w 207"/>
                <a:gd name="T29" fmla="*/ 85 h 203"/>
                <a:gd name="T30" fmla="*/ 15 w 207"/>
                <a:gd name="T31" fmla="*/ 60 h 203"/>
                <a:gd name="T32" fmla="*/ 0 w 207"/>
                <a:gd name="T33" fmla="*/ 7 h 203"/>
                <a:gd name="T34" fmla="*/ 20 w 207"/>
                <a:gd name="T35" fmla="*/ 0 h 203"/>
                <a:gd name="T36" fmla="*/ 28 w 207"/>
                <a:gd name="T37" fmla="*/ 20 h 203"/>
                <a:gd name="T38" fmla="*/ 28 w 207"/>
                <a:gd name="T39" fmla="*/ 2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" h="203">
                  <a:moveTo>
                    <a:pt x="28" y="20"/>
                  </a:moveTo>
                  <a:lnTo>
                    <a:pt x="41" y="43"/>
                  </a:lnTo>
                  <a:lnTo>
                    <a:pt x="72" y="53"/>
                  </a:lnTo>
                  <a:lnTo>
                    <a:pt x="155" y="45"/>
                  </a:lnTo>
                  <a:lnTo>
                    <a:pt x="182" y="55"/>
                  </a:lnTo>
                  <a:lnTo>
                    <a:pt x="197" y="81"/>
                  </a:lnTo>
                  <a:lnTo>
                    <a:pt x="207" y="144"/>
                  </a:lnTo>
                  <a:lnTo>
                    <a:pt x="172" y="182"/>
                  </a:lnTo>
                  <a:lnTo>
                    <a:pt x="121" y="203"/>
                  </a:lnTo>
                  <a:lnTo>
                    <a:pt x="100" y="195"/>
                  </a:lnTo>
                  <a:lnTo>
                    <a:pt x="110" y="174"/>
                  </a:lnTo>
                  <a:lnTo>
                    <a:pt x="146" y="136"/>
                  </a:lnTo>
                  <a:lnTo>
                    <a:pt x="159" y="74"/>
                  </a:lnTo>
                  <a:lnTo>
                    <a:pt x="136" y="85"/>
                  </a:lnTo>
                  <a:lnTo>
                    <a:pt x="68" y="85"/>
                  </a:lnTo>
                  <a:lnTo>
                    <a:pt x="15" y="60"/>
                  </a:lnTo>
                  <a:lnTo>
                    <a:pt x="0" y="7"/>
                  </a:lnTo>
                  <a:lnTo>
                    <a:pt x="20" y="0"/>
                  </a:lnTo>
                  <a:lnTo>
                    <a:pt x="28" y="20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83"/>
            <p:cNvSpPr>
              <a:spLocks/>
            </p:cNvSpPr>
            <p:nvPr/>
          </p:nvSpPr>
          <p:spPr bwMode="auto">
            <a:xfrm>
              <a:off x="4715" y="2725"/>
              <a:ext cx="249" cy="147"/>
            </a:xfrm>
            <a:custGeom>
              <a:avLst/>
              <a:gdLst>
                <a:gd name="T0" fmla="*/ 99 w 498"/>
                <a:gd name="T1" fmla="*/ 31 h 295"/>
                <a:gd name="T2" fmla="*/ 34 w 498"/>
                <a:gd name="T3" fmla="*/ 42 h 295"/>
                <a:gd name="T4" fmla="*/ 29 w 498"/>
                <a:gd name="T5" fmla="*/ 57 h 295"/>
                <a:gd name="T6" fmla="*/ 34 w 498"/>
                <a:gd name="T7" fmla="*/ 105 h 295"/>
                <a:gd name="T8" fmla="*/ 40 w 498"/>
                <a:gd name="T9" fmla="*/ 209 h 295"/>
                <a:gd name="T10" fmla="*/ 65 w 498"/>
                <a:gd name="T11" fmla="*/ 213 h 295"/>
                <a:gd name="T12" fmla="*/ 97 w 498"/>
                <a:gd name="T13" fmla="*/ 207 h 295"/>
                <a:gd name="T14" fmla="*/ 342 w 498"/>
                <a:gd name="T15" fmla="*/ 236 h 295"/>
                <a:gd name="T16" fmla="*/ 426 w 498"/>
                <a:gd name="T17" fmla="*/ 232 h 295"/>
                <a:gd name="T18" fmla="*/ 456 w 498"/>
                <a:gd name="T19" fmla="*/ 137 h 295"/>
                <a:gd name="T20" fmla="*/ 441 w 498"/>
                <a:gd name="T21" fmla="*/ 70 h 295"/>
                <a:gd name="T22" fmla="*/ 420 w 498"/>
                <a:gd name="T23" fmla="*/ 46 h 295"/>
                <a:gd name="T24" fmla="*/ 388 w 498"/>
                <a:gd name="T25" fmla="*/ 31 h 295"/>
                <a:gd name="T26" fmla="*/ 376 w 498"/>
                <a:gd name="T27" fmla="*/ 13 h 295"/>
                <a:gd name="T28" fmla="*/ 394 w 498"/>
                <a:gd name="T29" fmla="*/ 0 h 295"/>
                <a:gd name="T30" fmla="*/ 492 w 498"/>
                <a:gd name="T31" fmla="*/ 55 h 295"/>
                <a:gd name="T32" fmla="*/ 498 w 498"/>
                <a:gd name="T33" fmla="*/ 108 h 295"/>
                <a:gd name="T34" fmla="*/ 492 w 498"/>
                <a:gd name="T35" fmla="*/ 181 h 295"/>
                <a:gd name="T36" fmla="*/ 473 w 498"/>
                <a:gd name="T37" fmla="*/ 247 h 295"/>
                <a:gd name="T38" fmla="*/ 441 w 498"/>
                <a:gd name="T39" fmla="*/ 283 h 295"/>
                <a:gd name="T40" fmla="*/ 285 w 498"/>
                <a:gd name="T41" fmla="*/ 295 h 295"/>
                <a:gd name="T42" fmla="*/ 131 w 498"/>
                <a:gd name="T43" fmla="*/ 274 h 295"/>
                <a:gd name="T44" fmla="*/ 108 w 498"/>
                <a:gd name="T45" fmla="*/ 264 h 295"/>
                <a:gd name="T46" fmla="*/ 11 w 498"/>
                <a:gd name="T47" fmla="*/ 221 h 295"/>
                <a:gd name="T48" fmla="*/ 0 w 498"/>
                <a:gd name="T49" fmla="*/ 38 h 295"/>
                <a:gd name="T50" fmla="*/ 15 w 498"/>
                <a:gd name="T51" fmla="*/ 19 h 295"/>
                <a:gd name="T52" fmla="*/ 36 w 498"/>
                <a:gd name="T53" fmla="*/ 8 h 295"/>
                <a:gd name="T54" fmla="*/ 86 w 498"/>
                <a:gd name="T55" fmla="*/ 4 h 295"/>
                <a:gd name="T56" fmla="*/ 116 w 498"/>
                <a:gd name="T57" fmla="*/ 13 h 295"/>
                <a:gd name="T58" fmla="*/ 99 w 498"/>
                <a:gd name="T59" fmla="*/ 31 h 295"/>
                <a:gd name="T60" fmla="*/ 99 w 498"/>
                <a:gd name="T61" fmla="*/ 31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8" h="295">
                  <a:moveTo>
                    <a:pt x="99" y="31"/>
                  </a:moveTo>
                  <a:lnTo>
                    <a:pt x="34" y="42"/>
                  </a:lnTo>
                  <a:lnTo>
                    <a:pt x="29" y="57"/>
                  </a:lnTo>
                  <a:lnTo>
                    <a:pt x="34" y="105"/>
                  </a:lnTo>
                  <a:lnTo>
                    <a:pt x="40" y="209"/>
                  </a:lnTo>
                  <a:lnTo>
                    <a:pt x="65" y="213"/>
                  </a:lnTo>
                  <a:lnTo>
                    <a:pt x="97" y="207"/>
                  </a:lnTo>
                  <a:lnTo>
                    <a:pt x="342" y="236"/>
                  </a:lnTo>
                  <a:lnTo>
                    <a:pt x="426" y="232"/>
                  </a:lnTo>
                  <a:lnTo>
                    <a:pt x="456" y="137"/>
                  </a:lnTo>
                  <a:lnTo>
                    <a:pt x="441" y="70"/>
                  </a:lnTo>
                  <a:lnTo>
                    <a:pt x="420" y="46"/>
                  </a:lnTo>
                  <a:lnTo>
                    <a:pt x="388" y="31"/>
                  </a:lnTo>
                  <a:lnTo>
                    <a:pt x="376" y="13"/>
                  </a:lnTo>
                  <a:lnTo>
                    <a:pt x="394" y="0"/>
                  </a:lnTo>
                  <a:lnTo>
                    <a:pt x="492" y="55"/>
                  </a:lnTo>
                  <a:lnTo>
                    <a:pt x="498" y="108"/>
                  </a:lnTo>
                  <a:lnTo>
                    <a:pt x="492" y="181"/>
                  </a:lnTo>
                  <a:lnTo>
                    <a:pt x="473" y="247"/>
                  </a:lnTo>
                  <a:lnTo>
                    <a:pt x="441" y="283"/>
                  </a:lnTo>
                  <a:lnTo>
                    <a:pt x="285" y="295"/>
                  </a:lnTo>
                  <a:lnTo>
                    <a:pt x="131" y="274"/>
                  </a:lnTo>
                  <a:lnTo>
                    <a:pt x="108" y="264"/>
                  </a:lnTo>
                  <a:lnTo>
                    <a:pt x="11" y="221"/>
                  </a:lnTo>
                  <a:lnTo>
                    <a:pt x="0" y="38"/>
                  </a:lnTo>
                  <a:lnTo>
                    <a:pt x="15" y="19"/>
                  </a:lnTo>
                  <a:lnTo>
                    <a:pt x="36" y="8"/>
                  </a:lnTo>
                  <a:lnTo>
                    <a:pt x="86" y="4"/>
                  </a:lnTo>
                  <a:lnTo>
                    <a:pt x="116" y="13"/>
                  </a:lnTo>
                  <a:lnTo>
                    <a:pt x="99" y="31"/>
                  </a:lnTo>
                  <a:lnTo>
                    <a:pt x="9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84"/>
            <p:cNvSpPr>
              <a:spLocks/>
            </p:cNvSpPr>
            <p:nvPr/>
          </p:nvSpPr>
          <p:spPr bwMode="auto">
            <a:xfrm>
              <a:off x="4333" y="2544"/>
              <a:ext cx="236" cy="313"/>
            </a:xfrm>
            <a:custGeom>
              <a:avLst/>
              <a:gdLst>
                <a:gd name="T0" fmla="*/ 83 w 471"/>
                <a:gd name="T1" fmla="*/ 395 h 625"/>
                <a:gd name="T2" fmla="*/ 6 w 471"/>
                <a:gd name="T3" fmla="*/ 378 h 625"/>
                <a:gd name="T4" fmla="*/ 0 w 471"/>
                <a:gd name="T5" fmla="*/ 353 h 625"/>
                <a:gd name="T6" fmla="*/ 57 w 471"/>
                <a:gd name="T7" fmla="*/ 266 h 625"/>
                <a:gd name="T8" fmla="*/ 104 w 471"/>
                <a:gd name="T9" fmla="*/ 190 h 625"/>
                <a:gd name="T10" fmla="*/ 146 w 471"/>
                <a:gd name="T11" fmla="*/ 112 h 625"/>
                <a:gd name="T12" fmla="*/ 192 w 471"/>
                <a:gd name="T13" fmla="*/ 19 h 625"/>
                <a:gd name="T14" fmla="*/ 215 w 471"/>
                <a:gd name="T15" fmla="*/ 0 h 625"/>
                <a:gd name="T16" fmla="*/ 236 w 471"/>
                <a:gd name="T17" fmla="*/ 21 h 625"/>
                <a:gd name="T18" fmla="*/ 241 w 471"/>
                <a:gd name="T19" fmla="*/ 95 h 625"/>
                <a:gd name="T20" fmla="*/ 243 w 471"/>
                <a:gd name="T21" fmla="*/ 167 h 625"/>
                <a:gd name="T22" fmla="*/ 258 w 471"/>
                <a:gd name="T23" fmla="*/ 201 h 625"/>
                <a:gd name="T24" fmla="*/ 287 w 471"/>
                <a:gd name="T25" fmla="*/ 241 h 625"/>
                <a:gd name="T26" fmla="*/ 306 w 471"/>
                <a:gd name="T27" fmla="*/ 264 h 625"/>
                <a:gd name="T28" fmla="*/ 331 w 471"/>
                <a:gd name="T29" fmla="*/ 285 h 625"/>
                <a:gd name="T30" fmla="*/ 359 w 471"/>
                <a:gd name="T31" fmla="*/ 308 h 625"/>
                <a:gd name="T32" fmla="*/ 393 w 471"/>
                <a:gd name="T33" fmla="*/ 333 h 625"/>
                <a:gd name="T34" fmla="*/ 403 w 471"/>
                <a:gd name="T35" fmla="*/ 365 h 625"/>
                <a:gd name="T36" fmla="*/ 369 w 471"/>
                <a:gd name="T37" fmla="*/ 376 h 625"/>
                <a:gd name="T38" fmla="*/ 336 w 471"/>
                <a:gd name="T39" fmla="*/ 361 h 625"/>
                <a:gd name="T40" fmla="*/ 308 w 471"/>
                <a:gd name="T41" fmla="*/ 361 h 625"/>
                <a:gd name="T42" fmla="*/ 355 w 471"/>
                <a:gd name="T43" fmla="*/ 420 h 625"/>
                <a:gd name="T44" fmla="*/ 355 w 471"/>
                <a:gd name="T45" fmla="*/ 449 h 625"/>
                <a:gd name="T46" fmla="*/ 317 w 471"/>
                <a:gd name="T47" fmla="*/ 464 h 625"/>
                <a:gd name="T48" fmla="*/ 340 w 471"/>
                <a:gd name="T49" fmla="*/ 504 h 625"/>
                <a:gd name="T50" fmla="*/ 384 w 471"/>
                <a:gd name="T51" fmla="*/ 532 h 625"/>
                <a:gd name="T52" fmla="*/ 467 w 471"/>
                <a:gd name="T53" fmla="*/ 595 h 625"/>
                <a:gd name="T54" fmla="*/ 471 w 471"/>
                <a:gd name="T55" fmla="*/ 616 h 625"/>
                <a:gd name="T56" fmla="*/ 448 w 471"/>
                <a:gd name="T57" fmla="*/ 625 h 625"/>
                <a:gd name="T58" fmla="*/ 384 w 471"/>
                <a:gd name="T59" fmla="*/ 597 h 625"/>
                <a:gd name="T60" fmla="*/ 264 w 471"/>
                <a:gd name="T61" fmla="*/ 441 h 625"/>
                <a:gd name="T62" fmla="*/ 279 w 471"/>
                <a:gd name="T63" fmla="*/ 418 h 625"/>
                <a:gd name="T64" fmla="*/ 310 w 471"/>
                <a:gd name="T65" fmla="*/ 418 h 625"/>
                <a:gd name="T66" fmla="*/ 283 w 471"/>
                <a:gd name="T67" fmla="*/ 365 h 625"/>
                <a:gd name="T68" fmla="*/ 291 w 471"/>
                <a:gd name="T69" fmla="*/ 342 h 625"/>
                <a:gd name="T70" fmla="*/ 340 w 471"/>
                <a:gd name="T71" fmla="*/ 331 h 625"/>
                <a:gd name="T72" fmla="*/ 268 w 471"/>
                <a:gd name="T73" fmla="*/ 283 h 625"/>
                <a:gd name="T74" fmla="*/ 234 w 471"/>
                <a:gd name="T75" fmla="*/ 219 h 625"/>
                <a:gd name="T76" fmla="*/ 198 w 471"/>
                <a:gd name="T77" fmla="*/ 82 h 625"/>
                <a:gd name="T78" fmla="*/ 161 w 471"/>
                <a:gd name="T79" fmla="*/ 156 h 625"/>
                <a:gd name="T80" fmla="*/ 125 w 471"/>
                <a:gd name="T81" fmla="*/ 224 h 625"/>
                <a:gd name="T82" fmla="*/ 85 w 471"/>
                <a:gd name="T83" fmla="*/ 293 h 625"/>
                <a:gd name="T84" fmla="*/ 36 w 471"/>
                <a:gd name="T85" fmla="*/ 357 h 625"/>
                <a:gd name="T86" fmla="*/ 118 w 471"/>
                <a:gd name="T87" fmla="*/ 384 h 625"/>
                <a:gd name="T88" fmla="*/ 101 w 471"/>
                <a:gd name="T89" fmla="*/ 428 h 625"/>
                <a:gd name="T90" fmla="*/ 66 w 471"/>
                <a:gd name="T91" fmla="*/ 515 h 625"/>
                <a:gd name="T92" fmla="*/ 32 w 471"/>
                <a:gd name="T93" fmla="*/ 582 h 625"/>
                <a:gd name="T94" fmla="*/ 17 w 471"/>
                <a:gd name="T95" fmla="*/ 566 h 625"/>
                <a:gd name="T96" fmla="*/ 26 w 471"/>
                <a:gd name="T97" fmla="*/ 525 h 625"/>
                <a:gd name="T98" fmla="*/ 45 w 471"/>
                <a:gd name="T99" fmla="*/ 481 h 625"/>
                <a:gd name="T100" fmla="*/ 83 w 471"/>
                <a:gd name="T101" fmla="*/ 395 h 625"/>
                <a:gd name="T102" fmla="*/ 83 w 471"/>
                <a:gd name="T103" fmla="*/ 39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71" h="625">
                  <a:moveTo>
                    <a:pt x="83" y="395"/>
                  </a:moveTo>
                  <a:lnTo>
                    <a:pt x="6" y="378"/>
                  </a:lnTo>
                  <a:lnTo>
                    <a:pt x="0" y="353"/>
                  </a:lnTo>
                  <a:lnTo>
                    <a:pt x="57" y="266"/>
                  </a:lnTo>
                  <a:lnTo>
                    <a:pt x="104" y="190"/>
                  </a:lnTo>
                  <a:lnTo>
                    <a:pt x="146" y="112"/>
                  </a:lnTo>
                  <a:lnTo>
                    <a:pt x="192" y="19"/>
                  </a:lnTo>
                  <a:lnTo>
                    <a:pt x="215" y="0"/>
                  </a:lnTo>
                  <a:lnTo>
                    <a:pt x="236" y="21"/>
                  </a:lnTo>
                  <a:lnTo>
                    <a:pt x="241" y="95"/>
                  </a:lnTo>
                  <a:lnTo>
                    <a:pt x="243" y="167"/>
                  </a:lnTo>
                  <a:lnTo>
                    <a:pt x="258" y="201"/>
                  </a:lnTo>
                  <a:lnTo>
                    <a:pt x="287" y="241"/>
                  </a:lnTo>
                  <a:lnTo>
                    <a:pt x="306" y="264"/>
                  </a:lnTo>
                  <a:lnTo>
                    <a:pt x="331" y="285"/>
                  </a:lnTo>
                  <a:lnTo>
                    <a:pt x="359" y="308"/>
                  </a:lnTo>
                  <a:lnTo>
                    <a:pt x="393" y="333"/>
                  </a:lnTo>
                  <a:lnTo>
                    <a:pt x="403" y="365"/>
                  </a:lnTo>
                  <a:lnTo>
                    <a:pt x="369" y="376"/>
                  </a:lnTo>
                  <a:lnTo>
                    <a:pt x="336" y="361"/>
                  </a:lnTo>
                  <a:lnTo>
                    <a:pt x="308" y="361"/>
                  </a:lnTo>
                  <a:lnTo>
                    <a:pt x="355" y="420"/>
                  </a:lnTo>
                  <a:lnTo>
                    <a:pt x="355" y="449"/>
                  </a:lnTo>
                  <a:lnTo>
                    <a:pt x="317" y="464"/>
                  </a:lnTo>
                  <a:lnTo>
                    <a:pt x="340" y="504"/>
                  </a:lnTo>
                  <a:lnTo>
                    <a:pt x="384" y="532"/>
                  </a:lnTo>
                  <a:lnTo>
                    <a:pt x="467" y="595"/>
                  </a:lnTo>
                  <a:lnTo>
                    <a:pt x="471" y="616"/>
                  </a:lnTo>
                  <a:lnTo>
                    <a:pt x="448" y="625"/>
                  </a:lnTo>
                  <a:lnTo>
                    <a:pt x="384" y="597"/>
                  </a:lnTo>
                  <a:lnTo>
                    <a:pt x="264" y="441"/>
                  </a:lnTo>
                  <a:lnTo>
                    <a:pt x="279" y="418"/>
                  </a:lnTo>
                  <a:lnTo>
                    <a:pt x="310" y="418"/>
                  </a:lnTo>
                  <a:lnTo>
                    <a:pt x="283" y="365"/>
                  </a:lnTo>
                  <a:lnTo>
                    <a:pt x="291" y="342"/>
                  </a:lnTo>
                  <a:lnTo>
                    <a:pt x="340" y="331"/>
                  </a:lnTo>
                  <a:lnTo>
                    <a:pt x="268" y="283"/>
                  </a:lnTo>
                  <a:lnTo>
                    <a:pt x="234" y="219"/>
                  </a:lnTo>
                  <a:lnTo>
                    <a:pt x="198" y="82"/>
                  </a:lnTo>
                  <a:lnTo>
                    <a:pt x="161" y="156"/>
                  </a:lnTo>
                  <a:lnTo>
                    <a:pt x="125" y="224"/>
                  </a:lnTo>
                  <a:lnTo>
                    <a:pt x="85" y="293"/>
                  </a:lnTo>
                  <a:lnTo>
                    <a:pt x="36" y="357"/>
                  </a:lnTo>
                  <a:lnTo>
                    <a:pt x="118" y="384"/>
                  </a:lnTo>
                  <a:lnTo>
                    <a:pt x="101" y="428"/>
                  </a:lnTo>
                  <a:lnTo>
                    <a:pt x="66" y="515"/>
                  </a:lnTo>
                  <a:lnTo>
                    <a:pt x="32" y="582"/>
                  </a:lnTo>
                  <a:lnTo>
                    <a:pt x="17" y="566"/>
                  </a:lnTo>
                  <a:lnTo>
                    <a:pt x="26" y="525"/>
                  </a:lnTo>
                  <a:lnTo>
                    <a:pt x="45" y="481"/>
                  </a:lnTo>
                  <a:lnTo>
                    <a:pt x="83" y="395"/>
                  </a:lnTo>
                  <a:lnTo>
                    <a:pt x="83" y="3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85"/>
            <p:cNvSpPr>
              <a:spLocks/>
            </p:cNvSpPr>
            <p:nvPr/>
          </p:nvSpPr>
          <p:spPr bwMode="auto">
            <a:xfrm>
              <a:off x="4654" y="3354"/>
              <a:ext cx="64" cy="165"/>
            </a:xfrm>
            <a:custGeom>
              <a:avLst/>
              <a:gdLst>
                <a:gd name="T0" fmla="*/ 78 w 130"/>
                <a:gd name="T1" fmla="*/ 41 h 328"/>
                <a:gd name="T2" fmla="*/ 107 w 130"/>
                <a:gd name="T3" fmla="*/ 0 h 328"/>
                <a:gd name="T4" fmla="*/ 130 w 130"/>
                <a:gd name="T5" fmla="*/ 5 h 328"/>
                <a:gd name="T6" fmla="*/ 107 w 130"/>
                <a:gd name="T7" fmla="*/ 114 h 328"/>
                <a:gd name="T8" fmla="*/ 90 w 130"/>
                <a:gd name="T9" fmla="*/ 176 h 328"/>
                <a:gd name="T10" fmla="*/ 73 w 130"/>
                <a:gd name="T11" fmla="*/ 220 h 328"/>
                <a:gd name="T12" fmla="*/ 48 w 130"/>
                <a:gd name="T13" fmla="*/ 275 h 328"/>
                <a:gd name="T14" fmla="*/ 19 w 130"/>
                <a:gd name="T15" fmla="*/ 328 h 328"/>
                <a:gd name="T16" fmla="*/ 2 w 130"/>
                <a:gd name="T17" fmla="*/ 315 h 328"/>
                <a:gd name="T18" fmla="*/ 0 w 130"/>
                <a:gd name="T19" fmla="*/ 268 h 328"/>
                <a:gd name="T20" fmla="*/ 42 w 130"/>
                <a:gd name="T21" fmla="*/ 155 h 328"/>
                <a:gd name="T22" fmla="*/ 78 w 130"/>
                <a:gd name="T23" fmla="*/ 41 h 328"/>
                <a:gd name="T24" fmla="*/ 78 w 130"/>
                <a:gd name="T25" fmla="*/ 4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328">
                  <a:moveTo>
                    <a:pt x="78" y="41"/>
                  </a:moveTo>
                  <a:lnTo>
                    <a:pt x="107" y="0"/>
                  </a:lnTo>
                  <a:lnTo>
                    <a:pt x="130" y="5"/>
                  </a:lnTo>
                  <a:lnTo>
                    <a:pt x="107" y="114"/>
                  </a:lnTo>
                  <a:lnTo>
                    <a:pt x="90" y="176"/>
                  </a:lnTo>
                  <a:lnTo>
                    <a:pt x="73" y="220"/>
                  </a:lnTo>
                  <a:lnTo>
                    <a:pt x="48" y="275"/>
                  </a:lnTo>
                  <a:lnTo>
                    <a:pt x="19" y="328"/>
                  </a:lnTo>
                  <a:lnTo>
                    <a:pt x="2" y="315"/>
                  </a:lnTo>
                  <a:lnTo>
                    <a:pt x="0" y="268"/>
                  </a:lnTo>
                  <a:lnTo>
                    <a:pt x="42" y="155"/>
                  </a:lnTo>
                  <a:lnTo>
                    <a:pt x="78" y="41"/>
                  </a:lnTo>
                  <a:lnTo>
                    <a:pt x="7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86"/>
            <p:cNvSpPr>
              <a:spLocks/>
            </p:cNvSpPr>
            <p:nvPr/>
          </p:nvSpPr>
          <p:spPr bwMode="auto">
            <a:xfrm>
              <a:off x="4237" y="3638"/>
              <a:ext cx="353" cy="122"/>
            </a:xfrm>
            <a:custGeom>
              <a:avLst/>
              <a:gdLst>
                <a:gd name="T0" fmla="*/ 633 w 705"/>
                <a:gd name="T1" fmla="*/ 213 h 245"/>
                <a:gd name="T2" fmla="*/ 705 w 705"/>
                <a:gd name="T3" fmla="*/ 202 h 245"/>
                <a:gd name="T4" fmla="*/ 678 w 705"/>
                <a:gd name="T5" fmla="*/ 223 h 245"/>
                <a:gd name="T6" fmla="*/ 623 w 705"/>
                <a:gd name="T7" fmla="*/ 245 h 245"/>
                <a:gd name="T8" fmla="*/ 601 w 705"/>
                <a:gd name="T9" fmla="*/ 242 h 245"/>
                <a:gd name="T10" fmla="*/ 523 w 705"/>
                <a:gd name="T11" fmla="*/ 217 h 245"/>
                <a:gd name="T12" fmla="*/ 450 w 705"/>
                <a:gd name="T13" fmla="*/ 190 h 245"/>
                <a:gd name="T14" fmla="*/ 369 w 705"/>
                <a:gd name="T15" fmla="*/ 160 h 245"/>
                <a:gd name="T16" fmla="*/ 285 w 705"/>
                <a:gd name="T17" fmla="*/ 129 h 245"/>
                <a:gd name="T18" fmla="*/ 209 w 705"/>
                <a:gd name="T19" fmla="*/ 101 h 245"/>
                <a:gd name="T20" fmla="*/ 112 w 705"/>
                <a:gd name="T21" fmla="*/ 65 h 245"/>
                <a:gd name="T22" fmla="*/ 59 w 705"/>
                <a:gd name="T23" fmla="*/ 46 h 245"/>
                <a:gd name="T24" fmla="*/ 7 w 705"/>
                <a:gd name="T25" fmla="*/ 27 h 245"/>
                <a:gd name="T26" fmla="*/ 0 w 705"/>
                <a:gd name="T27" fmla="*/ 8 h 245"/>
                <a:gd name="T28" fmla="*/ 19 w 705"/>
                <a:gd name="T29" fmla="*/ 0 h 245"/>
                <a:gd name="T30" fmla="*/ 123 w 705"/>
                <a:gd name="T31" fmla="*/ 29 h 245"/>
                <a:gd name="T32" fmla="*/ 220 w 705"/>
                <a:gd name="T33" fmla="*/ 61 h 245"/>
                <a:gd name="T34" fmla="*/ 331 w 705"/>
                <a:gd name="T35" fmla="*/ 97 h 245"/>
                <a:gd name="T36" fmla="*/ 439 w 705"/>
                <a:gd name="T37" fmla="*/ 135 h 245"/>
                <a:gd name="T38" fmla="*/ 536 w 705"/>
                <a:gd name="T39" fmla="*/ 169 h 245"/>
                <a:gd name="T40" fmla="*/ 633 w 705"/>
                <a:gd name="T41" fmla="*/ 213 h 245"/>
                <a:gd name="T42" fmla="*/ 633 w 705"/>
                <a:gd name="T43" fmla="*/ 21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5" h="245">
                  <a:moveTo>
                    <a:pt x="633" y="213"/>
                  </a:moveTo>
                  <a:lnTo>
                    <a:pt x="705" y="202"/>
                  </a:lnTo>
                  <a:lnTo>
                    <a:pt x="678" y="223"/>
                  </a:lnTo>
                  <a:lnTo>
                    <a:pt x="623" y="245"/>
                  </a:lnTo>
                  <a:lnTo>
                    <a:pt x="601" y="242"/>
                  </a:lnTo>
                  <a:lnTo>
                    <a:pt x="523" y="217"/>
                  </a:lnTo>
                  <a:lnTo>
                    <a:pt x="450" y="190"/>
                  </a:lnTo>
                  <a:lnTo>
                    <a:pt x="369" y="160"/>
                  </a:lnTo>
                  <a:lnTo>
                    <a:pt x="285" y="129"/>
                  </a:lnTo>
                  <a:lnTo>
                    <a:pt x="209" y="101"/>
                  </a:lnTo>
                  <a:lnTo>
                    <a:pt x="112" y="65"/>
                  </a:lnTo>
                  <a:lnTo>
                    <a:pt x="59" y="46"/>
                  </a:lnTo>
                  <a:lnTo>
                    <a:pt x="7" y="27"/>
                  </a:lnTo>
                  <a:lnTo>
                    <a:pt x="0" y="8"/>
                  </a:lnTo>
                  <a:lnTo>
                    <a:pt x="19" y="0"/>
                  </a:lnTo>
                  <a:lnTo>
                    <a:pt x="123" y="29"/>
                  </a:lnTo>
                  <a:lnTo>
                    <a:pt x="220" y="61"/>
                  </a:lnTo>
                  <a:lnTo>
                    <a:pt x="331" y="97"/>
                  </a:lnTo>
                  <a:lnTo>
                    <a:pt x="439" y="135"/>
                  </a:lnTo>
                  <a:lnTo>
                    <a:pt x="536" y="169"/>
                  </a:lnTo>
                  <a:lnTo>
                    <a:pt x="633" y="213"/>
                  </a:lnTo>
                  <a:lnTo>
                    <a:pt x="633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4175" y="3759"/>
              <a:ext cx="329" cy="139"/>
            </a:xfrm>
            <a:custGeom>
              <a:avLst/>
              <a:gdLst>
                <a:gd name="T0" fmla="*/ 517 w 658"/>
                <a:gd name="T1" fmla="*/ 219 h 278"/>
                <a:gd name="T2" fmla="*/ 578 w 658"/>
                <a:gd name="T3" fmla="*/ 185 h 278"/>
                <a:gd name="T4" fmla="*/ 641 w 658"/>
                <a:gd name="T5" fmla="*/ 162 h 278"/>
                <a:gd name="T6" fmla="*/ 658 w 658"/>
                <a:gd name="T7" fmla="*/ 172 h 278"/>
                <a:gd name="T8" fmla="*/ 649 w 658"/>
                <a:gd name="T9" fmla="*/ 189 h 278"/>
                <a:gd name="T10" fmla="*/ 611 w 658"/>
                <a:gd name="T11" fmla="*/ 206 h 278"/>
                <a:gd name="T12" fmla="*/ 563 w 658"/>
                <a:gd name="T13" fmla="*/ 259 h 278"/>
                <a:gd name="T14" fmla="*/ 533 w 658"/>
                <a:gd name="T15" fmla="*/ 278 h 278"/>
                <a:gd name="T16" fmla="*/ 497 w 658"/>
                <a:gd name="T17" fmla="*/ 269 h 278"/>
                <a:gd name="T18" fmla="*/ 428 w 658"/>
                <a:gd name="T19" fmla="*/ 234 h 278"/>
                <a:gd name="T20" fmla="*/ 356 w 658"/>
                <a:gd name="T21" fmla="*/ 202 h 278"/>
                <a:gd name="T22" fmla="*/ 286 w 658"/>
                <a:gd name="T23" fmla="*/ 170 h 278"/>
                <a:gd name="T24" fmla="*/ 215 w 658"/>
                <a:gd name="T25" fmla="*/ 137 h 278"/>
                <a:gd name="T26" fmla="*/ 149 w 658"/>
                <a:gd name="T27" fmla="*/ 96 h 278"/>
                <a:gd name="T28" fmla="*/ 84 w 658"/>
                <a:gd name="T29" fmla="*/ 52 h 278"/>
                <a:gd name="T30" fmla="*/ 12 w 658"/>
                <a:gd name="T31" fmla="*/ 27 h 278"/>
                <a:gd name="T32" fmla="*/ 0 w 658"/>
                <a:gd name="T33" fmla="*/ 12 h 278"/>
                <a:gd name="T34" fmla="*/ 18 w 658"/>
                <a:gd name="T35" fmla="*/ 0 h 278"/>
                <a:gd name="T36" fmla="*/ 97 w 658"/>
                <a:gd name="T37" fmla="*/ 27 h 278"/>
                <a:gd name="T38" fmla="*/ 173 w 658"/>
                <a:gd name="T39" fmla="*/ 59 h 278"/>
                <a:gd name="T40" fmla="*/ 261 w 658"/>
                <a:gd name="T41" fmla="*/ 96 h 278"/>
                <a:gd name="T42" fmla="*/ 348 w 658"/>
                <a:gd name="T43" fmla="*/ 135 h 278"/>
                <a:gd name="T44" fmla="*/ 428 w 658"/>
                <a:gd name="T45" fmla="*/ 170 h 278"/>
                <a:gd name="T46" fmla="*/ 517 w 658"/>
                <a:gd name="T47" fmla="*/ 219 h 278"/>
                <a:gd name="T48" fmla="*/ 517 w 658"/>
                <a:gd name="T49" fmla="*/ 21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8" h="278">
                  <a:moveTo>
                    <a:pt x="517" y="219"/>
                  </a:moveTo>
                  <a:lnTo>
                    <a:pt x="578" y="185"/>
                  </a:lnTo>
                  <a:lnTo>
                    <a:pt x="641" y="162"/>
                  </a:lnTo>
                  <a:lnTo>
                    <a:pt x="658" y="172"/>
                  </a:lnTo>
                  <a:lnTo>
                    <a:pt x="649" y="189"/>
                  </a:lnTo>
                  <a:lnTo>
                    <a:pt x="611" y="206"/>
                  </a:lnTo>
                  <a:lnTo>
                    <a:pt x="563" y="259"/>
                  </a:lnTo>
                  <a:lnTo>
                    <a:pt x="533" y="278"/>
                  </a:lnTo>
                  <a:lnTo>
                    <a:pt x="497" y="269"/>
                  </a:lnTo>
                  <a:lnTo>
                    <a:pt x="428" y="234"/>
                  </a:lnTo>
                  <a:lnTo>
                    <a:pt x="356" y="202"/>
                  </a:lnTo>
                  <a:lnTo>
                    <a:pt x="286" y="170"/>
                  </a:lnTo>
                  <a:lnTo>
                    <a:pt x="215" y="137"/>
                  </a:lnTo>
                  <a:lnTo>
                    <a:pt x="149" y="96"/>
                  </a:lnTo>
                  <a:lnTo>
                    <a:pt x="84" y="52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8" y="0"/>
                  </a:lnTo>
                  <a:lnTo>
                    <a:pt x="97" y="27"/>
                  </a:lnTo>
                  <a:lnTo>
                    <a:pt x="173" y="59"/>
                  </a:lnTo>
                  <a:lnTo>
                    <a:pt x="261" y="96"/>
                  </a:lnTo>
                  <a:lnTo>
                    <a:pt x="348" y="135"/>
                  </a:lnTo>
                  <a:lnTo>
                    <a:pt x="428" y="170"/>
                  </a:lnTo>
                  <a:lnTo>
                    <a:pt x="517" y="219"/>
                  </a:lnTo>
                  <a:lnTo>
                    <a:pt x="517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88"/>
            <p:cNvSpPr>
              <a:spLocks/>
            </p:cNvSpPr>
            <p:nvPr/>
          </p:nvSpPr>
          <p:spPr bwMode="auto">
            <a:xfrm>
              <a:off x="4203" y="3686"/>
              <a:ext cx="335" cy="142"/>
            </a:xfrm>
            <a:custGeom>
              <a:avLst/>
              <a:gdLst>
                <a:gd name="T0" fmla="*/ 590 w 670"/>
                <a:gd name="T1" fmla="*/ 243 h 283"/>
                <a:gd name="T2" fmla="*/ 620 w 670"/>
                <a:gd name="T3" fmla="*/ 226 h 283"/>
                <a:gd name="T4" fmla="*/ 651 w 670"/>
                <a:gd name="T5" fmla="*/ 211 h 283"/>
                <a:gd name="T6" fmla="*/ 670 w 670"/>
                <a:gd name="T7" fmla="*/ 219 h 283"/>
                <a:gd name="T8" fmla="*/ 662 w 670"/>
                <a:gd name="T9" fmla="*/ 236 h 283"/>
                <a:gd name="T10" fmla="*/ 624 w 670"/>
                <a:gd name="T11" fmla="*/ 266 h 283"/>
                <a:gd name="T12" fmla="*/ 584 w 670"/>
                <a:gd name="T13" fmla="*/ 283 h 283"/>
                <a:gd name="T14" fmla="*/ 468 w 670"/>
                <a:gd name="T15" fmla="*/ 243 h 283"/>
                <a:gd name="T16" fmla="*/ 379 w 670"/>
                <a:gd name="T17" fmla="*/ 205 h 283"/>
                <a:gd name="T18" fmla="*/ 284 w 670"/>
                <a:gd name="T19" fmla="*/ 164 h 283"/>
                <a:gd name="T20" fmla="*/ 189 w 670"/>
                <a:gd name="T21" fmla="*/ 122 h 283"/>
                <a:gd name="T22" fmla="*/ 105 w 670"/>
                <a:gd name="T23" fmla="*/ 80 h 283"/>
                <a:gd name="T24" fmla="*/ 40 w 670"/>
                <a:gd name="T25" fmla="*/ 48 h 283"/>
                <a:gd name="T26" fmla="*/ 6 w 670"/>
                <a:gd name="T27" fmla="*/ 23 h 283"/>
                <a:gd name="T28" fmla="*/ 0 w 670"/>
                <a:gd name="T29" fmla="*/ 6 h 283"/>
                <a:gd name="T30" fmla="*/ 19 w 670"/>
                <a:gd name="T31" fmla="*/ 0 h 283"/>
                <a:gd name="T32" fmla="*/ 63 w 670"/>
                <a:gd name="T33" fmla="*/ 15 h 283"/>
                <a:gd name="T34" fmla="*/ 111 w 670"/>
                <a:gd name="T35" fmla="*/ 36 h 283"/>
                <a:gd name="T36" fmla="*/ 225 w 670"/>
                <a:gd name="T37" fmla="*/ 74 h 283"/>
                <a:gd name="T38" fmla="*/ 360 w 670"/>
                <a:gd name="T39" fmla="*/ 126 h 283"/>
                <a:gd name="T40" fmla="*/ 428 w 670"/>
                <a:gd name="T41" fmla="*/ 154 h 283"/>
                <a:gd name="T42" fmla="*/ 489 w 670"/>
                <a:gd name="T43" fmla="*/ 184 h 283"/>
                <a:gd name="T44" fmla="*/ 590 w 670"/>
                <a:gd name="T45" fmla="*/ 243 h 283"/>
                <a:gd name="T46" fmla="*/ 590 w 670"/>
                <a:gd name="T47" fmla="*/ 24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0" h="283">
                  <a:moveTo>
                    <a:pt x="590" y="243"/>
                  </a:moveTo>
                  <a:lnTo>
                    <a:pt x="620" y="226"/>
                  </a:lnTo>
                  <a:lnTo>
                    <a:pt x="651" y="211"/>
                  </a:lnTo>
                  <a:lnTo>
                    <a:pt x="670" y="219"/>
                  </a:lnTo>
                  <a:lnTo>
                    <a:pt x="662" y="236"/>
                  </a:lnTo>
                  <a:lnTo>
                    <a:pt x="624" y="266"/>
                  </a:lnTo>
                  <a:lnTo>
                    <a:pt x="584" y="283"/>
                  </a:lnTo>
                  <a:lnTo>
                    <a:pt x="468" y="243"/>
                  </a:lnTo>
                  <a:lnTo>
                    <a:pt x="379" y="205"/>
                  </a:lnTo>
                  <a:lnTo>
                    <a:pt x="284" y="164"/>
                  </a:lnTo>
                  <a:lnTo>
                    <a:pt x="189" y="122"/>
                  </a:lnTo>
                  <a:lnTo>
                    <a:pt x="105" y="80"/>
                  </a:lnTo>
                  <a:lnTo>
                    <a:pt x="40" y="48"/>
                  </a:lnTo>
                  <a:lnTo>
                    <a:pt x="6" y="23"/>
                  </a:lnTo>
                  <a:lnTo>
                    <a:pt x="0" y="6"/>
                  </a:lnTo>
                  <a:lnTo>
                    <a:pt x="19" y="0"/>
                  </a:lnTo>
                  <a:lnTo>
                    <a:pt x="63" y="15"/>
                  </a:lnTo>
                  <a:lnTo>
                    <a:pt x="111" y="36"/>
                  </a:lnTo>
                  <a:lnTo>
                    <a:pt x="225" y="74"/>
                  </a:lnTo>
                  <a:lnTo>
                    <a:pt x="360" y="126"/>
                  </a:lnTo>
                  <a:lnTo>
                    <a:pt x="428" y="154"/>
                  </a:lnTo>
                  <a:lnTo>
                    <a:pt x="489" y="184"/>
                  </a:lnTo>
                  <a:lnTo>
                    <a:pt x="590" y="243"/>
                  </a:lnTo>
                  <a:lnTo>
                    <a:pt x="590" y="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89"/>
            <p:cNvSpPr>
              <a:spLocks/>
            </p:cNvSpPr>
            <p:nvPr/>
          </p:nvSpPr>
          <p:spPr bwMode="auto">
            <a:xfrm>
              <a:off x="4159" y="3963"/>
              <a:ext cx="2" cy="2"/>
            </a:xfrm>
            <a:custGeom>
              <a:avLst/>
              <a:gdLst>
                <a:gd name="T0" fmla="*/ 0 w 6"/>
                <a:gd name="T1" fmla="*/ 0 h 4"/>
                <a:gd name="T2" fmla="*/ 6 w 6"/>
                <a:gd name="T3" fmla="*/ 4 h 4"/>
                <a:gd name="T4" fmla="*/ 0 w 6"/>
                <a:gd name="T5" fmla="*/ 0 h 4"/>
                <a:gd name="T6" fmla="*/ 0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3" name="Grupo 92"/>
          <p:cNvGrpSpPr/>
          <p:nvPr/>
        </p:nvGrpSpPr>
        <p:grpSpPr>
          <a:xfrm>
            <a:off x="251520" y="2883495"/>
            <a:ext cx="8059738" cy="3425825"/>
            <a:chOff x="251520" y="2883495"/>
            <a:chExt cx="8059738" cy="3425825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505520" y="3502620"/>
              <a:ext cx="7805738" cy="28067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grpSp>
          <p:nvGrpSpPr>
            <p:cNvPr id="74" name="Group 94"/>
            <p:cNvGrpSpPr>
              <a:grpSpLocks/>
            </p:cNvGrpSpPr>
            <p:nvPr/>
          </p:nvGrpSpPr>
          <p:grpSpPr bwMode="auto">
            <a:xfrm>
              <a:off x="713483" y="3662958"/>
              <a:ext cx="7397750" cy="2482850"/>
              <a:chOff x="577" y="2123"/>
              <a:chExt cx="4660" cy="1564"/>
            </a:xfrm>
          </p:grpSpPr>
          <p:sp>
            <p:nvSpPr>
              <p:cNvPr id="75" name="Line 3"/>
              <p:cNvSpPr>
                <a:spLocks noChangeShapeType="1"/>
              </p:cNvSpPr>
              <p:nvPr/>
            </p:nvSpPr>
            <p:spPr bwMode="auto">
              <a:xfrm>
                <a:off x="577" y="3306"/>
                <a:ext cx="464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Line 4"/>
              <p:cNvSpPr>
                <a:spLocks noChangeShapeType="1"/>
              </p:cNvSpPr>
              <p:nvPr/>
            </p:nvSpPr>
            <p:spPr bwMode="auto">
              <a:xfrm>
                <a:off x="589" y="2644"/>
                <a:ext cx="464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Line 5"/>
              <p:cNvSpPr>
                <a:spLocks noChangeShapeType="1"/>
              </p:cNvSpPr>
              <p:nvPr/>
            </p:nvSpPr>
            <p:spPr bwMode="auto">
              <a:xfrm>
                <a:off x="1473" y="2123"/>
                <a:ext cx="0" cy="156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Line 6"/>
              <p:cNvSpPr>
                <a:spLocks noChangeShapeType="1"/>
              </p:cNvSpPr>
              <p:nvPr/>
            </p:nvSpPr>
            <p:spPr bwMode="auto">
              <a:xfrm flipH="1">
                <a:off x="4557" y="2255"/>
                <a:ext cx="0" cy="1432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Rectangle 7"/>
            <p:cNvSpPr>
              <a:spLocks noChangeArrowheads="1"/>
            </p:cNvSpPr>
            <p:nvPr/>
          </p:nvSpPr>
          <p:spPr bwMode="auto">
            <a:xfrm>
              <a:off x="807145" y="3569295"/>
              <a:ext cx="12573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sz="2400" b="1" smtClean="0">
                  <a:solidFill>
                    <a:schemeClr val="bg1"/>
                  </a:solidFill>
                </a:rPr>
                <a:t>Faixa de</a:t>
              </a:r>
            </a:p>
            <a:p>
              <a:r>
                <a:rPr lang="pt-BR" sz="2400" b="1" smtClean="0">
                  <a:solidFill>
                    <a:schemeClr val="bg1"/>
                  </a:solidFill>
                </a:rPr>
                <a:t>Preços</a:t>
              </a:r>
              <a:endParaRPr lang="pt-BR" sz="2400" b="1">
                <a:solidFill>
                  <a:schemeClr val="bg1"/>
                </a:solidFill>
              </a:endParaRPr>
            </a:p>
          </p:txBody>
        </p:sp>
        <p:sp>
          <p:nvSpPr>
            <p:cNvPr id="80" name="Rectangle 8"/>
            <p:cNvSpPr>
              <a:spLocks noChangeArrowheads="1"/>
            </p:cNvSpPr>
            <p:nvPr/>
          </p:nvSpPr>
          <p:spPr bwMode="auto">
            <a:xfrm>
              <a:off x="2178745" y="3912195"/>
              <a:ext cx="47815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Colonial  Longa  Sobrado  Pequena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Rectangle 9"/>
            <p:cNvSpPr>
              <a:spLocks noChangeArrowheads="1"/>
            </p:cNvSpPr>
            <p:nvPr/>
          </p:nvSpPr>
          <p:spPr bwMode="auto">
            <a:xfrm>
              <a:off x="7093645" y="3988395"/>
              <a:ext cx="9144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Total</a:t>
              </a:r>
            </a:p>
          </p:txBody>
        </p:sp>
        <p:sp>
          <p:nvSpPr>
            <p:cNvPr id="82" name="Rectangle 10"/>
            <p:cNvSpPr>
              <a:spLocks noChangeArrowheads="1"/>
            </p:cNvSpPr>
            <p:nvPr/>
          </p:nvSpPr>
          <p:spPr bwMode="auto">
            <a:xfrm>
              <a:off x="597595" y="4540845"/>
              <a:ext cx="1504950" cy="952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r>
                <a:rPr lang="en-US" sz="2400" b="1" u="sng" dirty="0">
                  <a:solidFill>
                    <a:schemeClr val="bg1"/>
                  </a:solidFill>
                </a:rPr>
                <a:t>&lt;</a:t>
              </a:r>
              <a:r>
                <a:rPr lang="en-US" sz="2400" b="1" dirty="0">
                  <a:solidFill>
                    <a:schemeClr val="bg1"/>
                  </a:solidFill>
                </a:rPr>
                <a:t> $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99.000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>
                <a:lnSpc>
                  <a:spcPct val="12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&gt; $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99.000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Rectangle 11"/>
            <p:cNvSpPr>
              <a:spLocks noChangeArrowheads="1"/>
            </p:cNvSpPr>
            <p:nvPr/>
          </p:nvSpPr>
          <p:spPr bwMode="auto">
            <a:xfrm>
              <a:off x="2635945" y="4483695"/>
              <a:ext cx="4057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457200" indent="-457200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18              6          19          12</a:t>
              </a:r>
            </a:p>
          </p:txBody>
        </p:sp>
        <p:sp>
          <p:nvSpPr>
            <p:cNvPr id="84" name="Rectangle 12"/>
            <p:cNvSpPr>
              <a:spLocks noChangeArrowheads="1"/>
            </p:cNvSpPr>
            <p:nvPr/>
          </p:nvSpPr>
          <p:spPr bwMode="auto">
            <a:xfrm>
              <a:off x="7379395" y="4483695"/>
              <a:ext cx="552450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55</a:t>
              </a:r>
            </a:p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45</a:t>
              </a:r>
            </a:p>
          </p:txBody>
        </p:sp>
        <p:sp>
          <p:nvSpPr>
            <p:cNvPr id="85" name="Rectangle 13"/>
            <p:cNvSpPr>
              <a:spLocks noChangeArrowheads="1"/>
            </p:cNvSpPr>
            <p:nvPr/>
          </p:nvSpPr>
          <p:spPr bwMode="auto">
            <a:xfrm>
              <a:off x="2674045" y="5531445"/>
              <a:ext cx="40195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30	    20          35          15</a:t>
              </a:r>
            </a:p>
          </p:txBody>
        </p: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940495" y="5569545"/>
              <a:ext cx="1047750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Total</a:t>
              </a:r>
            </a:p>
          </p:txBody>
        </p:sp>
        <p:sp>
          <p:nvSpPr>
            <p:cNvPr id="87" name="Rectangle 15"/>
            <p:cNvSpPr>
              <a:spLocks noChangeArrowheads="1"/>
            </p:cNvSpPr>
            <p:nvPr/>
          </p:nvSpPr>
          <p:spPr bwMode="auto">
            <a:xfrm>
              <a:off x="7207945" y="5607645"/>
              <a:ext cx="762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88" name="AutoShape 17"/>
            <p:cNvSpPr>
              <a:spLocks noChangeArrowheads="1"/>
            </p:cNvSpPr>
            <p:nvPr/>
          </p:nvSpPr>
          <p:spPr bwMode="auto">
            <a:xfrm rot="5400000">
              <a:off x="207070" y="4953595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2635945" y="4921845"/>
              <a:ext cx="405765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457200" indent="-457200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12            14          16            3</a:t>
              </a:r>
            </a:p>
          </p:txBody>
        </p:sp>
        <p:sp>
          <p:nvSpPr>
            <p:cNvPr id="90" name="Rectangle 19"/>
            <p:cNvSpPr>
              <a:spLocks noChangeArrowheads="1"/>
            </p:cNvSpPr>
            <p:nvPr/>
          </p:nvSpPr>
          <p:spPr bwMode="auto">
            <a:xfrm>
              <a:off x="2216845" y="3493095"/>
              <a:ext cx="47815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  </a:t>
              </a:r>
              <a:r>
                <a:rPr lang="en-US" sz="2400" b="1" u="sng" dirty="0" err="1" smtClean="0">
                  <a:solidFill>
                    <a:schemeClr val="bg1"/>
                  </a:solidFill>
                </a:rPr>
                <a:t>Tipo</a:t>
              </a:r>
              <a:r>
                <a:rPr lang="en-US" sz="2400" b="1" u="sng" dirty="0" smtClean="0">
                  <a:solidFill>
                    <a:schemeClr val="bg1"/>
                  </a:solidFill>
                </a:rPr>
                <a:t> de Casa</a:t>
              </a:r>
              <a:endParaRPr lang="en-US" sz="24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91" name="AutoShape 92"/>
            <p:cNvSpPr>
              <a:spLocks noChangeArrowheads="1"/>
            </p:cNvSpPr>
            <p:nvPr/>
          </p:nvSpPr>
          <p:spPr bwMode="auto">
            <a:xfrm>
              <a:off x="2064445" y="2902545"/>
              <a:ext cx="2000250" cy="704850"/>
            </a:xfrm>
            <a:prstGeom prst="wedgeRoundRectCallout">
              <a:avLst>
                <a:gd name="adj1" fmla="val -62856"/>
                <a:gd name="adj2" fmla="val 89417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Variável quantitativa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AutoShape 93"/>
            <p:cNvSpPr>
              <a:spLocks noChangeArrowheads="1"/>
            </p:cNvSpPr>
            <p:nvPr/>
          </p:nvSpPr>
          <p:spPr bwMode="auto">
            <a:xfrm>
              <a:off x="5969695" y="2883495"/>
              <a:ext cx="2000250" cy="742950"/>
            </a:xfrm>
            <a:prstGeom prst="wedgeRoundRectCallout">
              <a:avLst>
                <a:gd name="adj1" fmla="val -70477"/>
                <a:gd name="adj2" fmla="val 77139"/>
                <a:gd name="adj3" fmla="val 16667"/>
              </a:avLst>
            </a:prstGeom>
            <a:gradFill rotWithShape="0">
              <a:gsLst>
                <a:gs pos="0">
                  <a:srgbClr val="666699">
                    <a:gamma/>
                    <a:shade val="46275"/>
                    <a:invGamma/>
                  </a:srgbClr>
                </a:gs>
                <a:gs pos="50000">
                  <a:srgbClr val="666699"/>
                </a:gs>
                <a:gs pos="100000">
                  <a:srgbClr val="66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Variável qualitativa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12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Tabulação Cruzada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Observações através da tabulação cruzada</a:t>
            </a:r>
          </a:p>
          <a:p>
            <a:pPr lvl="1"/>
            <a:r>
              <a:rPr lang="pt-BR" dirty="0"/>
              <a:t>O maior número de casas na amostra (19) são um estilo de dois andares e custa menos do que ou igual a </a:t>
            </a:r>
            <a:r>
              <a:rPr lang="pt-BR" dirty="0" smtClean="0"/>
              <a:t>$99.000</a:t>
            </a:r>
          </a:p>
          <a:p>
            <a:pPr lvl="1"/>
            <a:r>
              <a:rPr lang="pt-BR" dirty="0"/>
              <a:t>Apenas três casas da amostra são </a:t>
            </a:r>
            <a:r>
              <a:rPr lang="pt-BR" dirty="0" smtClean="0"/>
              <a:t>do tipo pequena </a:t>
            </a:r>
            <a:r>
              <a:rPr lang="pt-BR" dirty="0"/>
              <a:t>e </a:t>
            </a:r>
            <a:r>
              <a:rPr lang="pt-BR" dirty="0" smtClean="0"/>
              <a:t>custam </a:t>
            </a:r>
            <a:r>
              <a:rPr lang="pt-BR" dirty="0"/>
              <a:t>mais de </a:t>
            </a:r>
            <a:r>
              <a:rPr lang="pt-BR" dirty="0" smtClean="0"/>
              <a:t>$99.000</a:t>
            </a:r>
            <a:endParaRPr lang="pt-BR" dirty="0"/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53</a:t>
            </a:fld>
            <a:endParaRPr lang="pt-BR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418388" y="247650"/>
            <a:ext cx="1296987" cy="1331913"/>
            <a:chOff x="3701" y="2524"/>
            <a:chExt cx="1291" cy="1441"/>
          </a:xfrm>
        </p:grpSpPr>
        <p:sp>
          <p:nvSpPr>
            <p:cNvPr id="6" name="Freeform 23"/>
            <p:cNvSpPr>
              <a:spLocks/>
            </p:cNvSpPr>
            <p:nvPr/>
          </p:nvSpPr>
          <p:spPr bwMode="auto">
            <a:xfrm>
              <a:off x="3701" y="3513"/>
              <a:ext cx="511" cy="216"/>
            </a:xfrm>
            <a:custGeom>
              <a:avLst/>
              <a:gdLst>
                <a:gd name="T0" fmla="*/ 120 w 1021"/>
                <a:gd name="T1" fmla="*/ 0 h 432"/>
                <a:gd name="T2" fmla="*/ 0 w 1021"/>
                <a:gd name="T3" fmla="*/ 42 h 432"/>
                <a:gd name="T4" fmla="*/ 133 w 1021"/>
                <a:gd name="T5" fmla="*/ 84 h 432"/>
                <a:gd name="T6" fmla="*/ 264 w 1021"/>
                <a:gd name="T7" fmla="*/ 143 h 432"/>
                <a:gd name="T8" fmla="*/ 450 w 1021"/>
                <a:gd name="T9" fmla="*/ 203 h 432"/>
                <a:gd name="T10" fmla="*/ 409 w 1021"/>
                <a:gd name="T11" fmla="*/ 228 h 432"/>
                <a:gd name="T12" fmla="*/ 637 w 1021"/>
                <a:gd name="T13" fmla="*/ 287 h 432"/>
                <a:gd name="T14" fmla="*/ 823 w 1021"/>
                <a:gd name="T15" fmla="*/ 329 h 432"/>
                <a:gd name="T16" fmla="*/ 935 w 1021"/>
                <a:gd name="T17" fmla="*/ 371 h 432"/>
                <a:gd name="T18" fmla="*/ 1013 w 1021"/>
                <a:gd name="T19" fmla="*/ 432 h 432"/>
                <a:gd name="T20" fmla="*/ 1021 w 1021"/>
                <a:gd name="T21" fmla="*/ 354 h 432"/>
                <a:gd name="T22" fmla="*/ 893 w 1021"/>
                <a:gd name="T23" fmla="*/ 281 h 432"/>
                <a:gd name="T24" fmla="*/ 492 w 1021"/>
                <a:gd name="T25" fmla="*/ 162 h 432"/>
                <a:gd name="T26" fmla="*/ 120 w 1021"/>
                <a:gd name="T27" fmla="*/ 0 h 432"/>
                <a:gd name="T28" fmla="*/ 120 w 1021"/>
                <a:gd name="T2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1" h="432">
                  <a:moveTo>
                    <a:pt x="120" y="0"/>
                  </a:moveTo>
                  <a:lnTo>
                    <a:pt x="0" y="42"/>
                  </a:lnTo>
                  <a:lnTo>
                    <a:pt x="133" y="84"/>
                  </a:lnTo>
                  <a:lnTo>
                    <a:pt x="264" y="143"/>
                  </a:lnTo>
                  <a:lnTo>
                    <a:pt x="450" y="203"/>
                  </a:lnTo>
                  <a:lnTo>
                    <a:pt x="409" y="228"/>
                  </a:lnTo>
                  <a:lnTo>
                    <a:pt x="637" y="287"/>
                  </a:lnTo>
                  <a:lnTo>
                    <a:pt x="823" y="329"/>
                  </a:lnTo>
                  <a:lnTo>
                    <a:pt x="935" y="371"/>
                  </a:lnTo>
                  <a:lnTo>
                    <a:pt x="1013" y="432"/>
                  </a:lnTo>
                  <a:lnTo>
                    <a:pt x="1021" y="354"/>
                  </a:lnTo>
                  <a:lnTo>
                    <a:pt x="893" y="281"/>
                  </a:lnTo>
                  <a:lnTo>
                    <a:pt x="492" y="16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6A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>
              <a:off x="4691" y="2852"/>
              <a:ext cx="249" cy="777"/>
            </a:xfrm>
            <a:custGeom>
              <a:avLst/>
              <a:gdLst>
                <a:gd name="T0" fmla="*/ 180 w 498"/>
                <a:gd name="T1" fmla="*/ 101 h 1553"/>
                <a:gd name="T2" fmla="*/ 431 w 498"/>
                <a:gd name="T3" fmla="*/ 0 h 1553"/>
                <a:gd name="T4" fmla="*/ 366 w 498"/>
                <a:gd name="T5" fmla="*/ 270 h 1553"/>
                <a:gd name="T6" fmla="*/ 425 w 498"/>
                <a:gd name="T7" fmla="*/ 509 h 1553"/>
                <a:gd name="T8" fmla="*/ 456 w 498"/>
                <a:gd name="T9" fmla="*/ 635 h 1553"/>
                <a:gd name="T10" fmla="*/ 498 w 498"/>
                <a:gd name="T11" fmla="*/ 707 h 1553"/>
                <a:gd name="T12" fmla="*/ 480 w 498"/>
                <a:gd name="T13" fmla="*/ 821 h 1553"/>
                <a:gd name="T14" fmla="*/ 475 w 498"/>
                <a:gd name="T15" fmla="*/ 1068 h 1553"/>
                <a:gd name="T16" fmla="*/ 498 w 498"/>
                <a:gd name="T17" fmla="*/ 1182 h 1553"/>
                <a:gd name="T18" fmla="*/ 480 w 498"/>
                <a:gd name="T19" fmla="*/ 1313 h 1553"/>
                <a:gd name="T20" fmla="*/ 420 w 498"/>
                <a:gd name="T21" fmla="*/ 1350 h 1553"/>
                <a:gd name="T22" fmla="*/ 347 w 498"/>
                <a:gd name="T23" fmla="*/ 1386 h 1553"/>
                <a:gd name="T24" fmla="*/ 347 w 498"/>
                <a:gd name="T25" fmla="*/ 1477 h 1553"/>
                <a:gd name="T26" fmla="*/ 247 w 498"/>
                <a:gd name="T27" fmla="*/ 1500 h 1553"/>
                <a:gd name="T28" fmla="*/ 165 w 498"/>
                <a:gd name="T29" fmla="*/ 1530 h 1553"/>
                <a:gd name="T30" fmla="*/ 102 w 498"/>
                <a:gd name="T31" fmla="*/ 1549 h 1553"/>
                <a:gd name="T32" fmla="*/ 53 w 498"/>
                <a:gd name="T33" fmla="*/ 1553 h 1553"/>
                <a:gd name="T34" fmla="*/ 0 w 498"/>
                <a:gd name="T35" fmla="*/ 1536 h 1553"/>
                <a:gd name="T36" fmla="*/ 11 w 498"/>
                <a:gd name="T37" fmla="*/ 1456 h 1553"/>
                <a:gd name="T38" fmla="*/ 38 w 498"/>
                <a:gd name="T39" fmla="*/ 1306 h 1553"/>
                <a:gd name="T40" fmla="*/ 64 w 498"/>
                <a:gd name="T41" fmla="*/ 1163 h 1553"/>
                <a:gd name="T42" fmla="*/ 77 w 498"/>
                <a:gd name="T43" fmla="*/ 1099 h 1553"/>
                <a:gd name="T44" fmla="*/ 155 w 498"/>
                <a:gd name="T45" fmla="*/ 882 h 1553"/>
                <a:gd name="T46" fmla="*/ 165 w 498"/>
                <a:gd name="T47" fmla="*/ 717 h 1553"/>
                <a:gd name="T48" fmla="*/ 174 w 498"/>
                <a:gd name="T49" fmla="*/ 534 h 1553"/>
                <a:gd name="T50" fmla="*/ 180 w 498"/>
                <a:gd name="T51" fmla="*/ 101 h 1553"/>
                <a:gd name="T52" fmla="*/ 180 w 498"/>
                <a:gd name="T53" fmla="*/ 101 h 1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8" h="1553">
                  <a:moveTo>
                    <a:pt x="180" y="101"/>
                  </a:moveTo>
                  <a:lnTo>
                    <a:pt x="431" y="0"/>
                  </a:lnTo>
                  <a:lnTo>
                    <a:pt x="366" y="270"/>
                  </a:lnTo>
                  <a:lnTo>
                    <a:pt x="425" y="509"/>
                  </a:lnTo>
                  <a:lnTo>
                    <a:pt x="456" y="635"/>
                  </a:lnTo>
                  <a:lnTo>
                    <a:pt x="498" y="707"/>
                  </a:lnTo>
                  <a:lnTo>
                    <a:pt x="480" y="821"/>
                  </a:lnTo>
                  <a:lnTo>
                    <a:pt x="475" y="1068"/>
                  </a:lnTo>
                  <a:lnTo>
                    <a:pt x="498" y="1182"/>
                  </a:lnTo>
                  <a:lnTo>
                    <a:pt x="480" y="1313"/>
                  </a:lnTo>
                  <a:lnTo>
                    <a:pt x="420" y="1350"/>
                  </a:lnTo>
                  <a:lnTo>
                    <a:pt x="347" y="1386"/>
                  </a:lnTo>
                  <a:lnTo>
                    <a:pt x="347" y="1477"/>
                  </a:lnTo>
                  <a:lnTo>
                    <a:pt x="247" y="1500"/>
                  </a:lnTo>
                  <a:lnTo>
                    <a:pt x="165" y="1530"/>
                  </a:lnTo>
                  <a:lnTo>
                    <a:pt x="102" y="1549"/>
                  </a:lnTo>
                  <a:lnTo>
                    <a:pt x="53" y="1553"/>
                  </a:lnTo>
                  <a:lnTo>
                    <a:pt x="0" y="1536"/>
                  </a:lnTo>
                  <a:lnTo>
                    <a:pt x="11" y="1456"/>
                  </a:lnTo>
                  <a:lnTo>
                    <a:pt x="38" y="1306"/>
                  </a:lnTo>
                  <a:lnTo>
                    <a:pt x="64" y="1163"/>
                  </a:lnTo>
                  <a:lnTo>
                    <a:pt x="77" y="1099"/>
                  </a:lnTo>
                  <a:lnTo>
                    <a:pt x="155" y="882"/>
                  </a:lnTo>
                  <a:lnTo>
                    <a:pt x="165" y="717"/>
                  </a:lnTo>
                  <a:lnTo>
                    <a:pt x="174" y="534"/>
                  </a:lnTo>
                  <a:lnTo>
                    <a:pt x="180" y="101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4808" y="3402"/>
              <a:ext cx="93" cy="99"/>
            </a:xfrm>
            <a:custGeom>
              <a:avLst/>
              <a:gdLst>
                <a:gd name="T0" fmla="*/ 36 w 187"/>
                <a:gd name="T1" fmla="*/ 0 h 197"/>
                <a:gd name="T2" fmla="*/ 0 w 187"/>
                <a:gd name="T3" fmla="*/ 41 h 197"/>
                <a:gd name="T4" fmla="*/ 31 w 187"/>
                <a:gd name="T5" fmla="*/ 197 h 197"/>
                <a:gd name="T6" fmla="*/ 139 w 187"/>
                <a:gd name="T7" fmla="*/ 192 h 197"/>
                <a:gd name="T8" fmla="*/ 187 w 187"/>
                <a:gd name="T9" fmla="*/ 108 h 197"/>
                <a:gd name="T10" fmla="*/ 156 w 187"/>
                <a:gd name="T11" fmla="*/ 30 h 197"/>
                <a:gd name="T12" fmla="*/ 36 w 187"/>
                <a:gd name="T13" fmla="*/ 0 h 197"/>
                <a:gd name="T14" fmla="*/ 36 w 187"/>
                <a:gd name="T1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97">
                  <a:moveTo>
                    <a:pt x="36" y="0"/>
                  </a:moveTo>
                  <a:lnTo>
                    <a:pt x="0" y="41"/>
                  </a:lnTo>
                  <a:lnTo>
                    <a:pt x="31" y="197"/>
                  </a:lnTo>
                  <a:lnTo>
                    <a:pt x="139" y="192"/>
                  </a:lnTo>
                  <a:lnTo>
                    <a:pt x="187" y="108"/>
                  </a:lnTo>
                  <a:lnTo>
                    <a:pt x="156" y="3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4727" y="2723"/>
              <a:ext cx="174" cy="132"/>
            </a:xfrm>
            <a:custGeom>
              <a:avLst/>
              <a:gdLst>
                <a:gd name="T0" fmla="*/ 0 w 348"/>
                <a:gd name="T1" fmla="*/ 59 h 265"/>
                <a:gd name="T2" fmla="*/ 120 w 348"/>
                <a:gd name="T3" fmla="*/ 101 h 265"/>
                <a:gd name="T4" fmla="*/ 108 w 348"/>
                <a:gd name="T5" fmla="*/ 36 h 265"/>
                <a:gd name="T6" fmla="*/ 144 w 348"/>
                <a:gd name="T7" fmla="*/ 0 h 265"/>
                <a:gd name="T8" fmla="*/ 234 w 348"/>
                <a:gd name="T9" fmla="*/ 25 h 265"/>
                <a:gd name="T10" fmla="*/ 222 w 348"/>
                <a:gd name="T11" fmla="*/ 101 h 265"/>
                <a:gd name="T12" fmla="*/ 270 w 348"/>
                <a:gd name="T13" fmla="*/ 145 h 265"/>
                <a:gd name="T14" fmla="*/ 342 w 348"/>
                <a:gd name="T15" fmla="*/ 150 h 265"/>
                <a:gd name="T16" fmla="*/ 348 w 348"/>
                <a:gd name="T17" fmla="*/ 198 h 265"/>
                <a:gd name="T18" fmla="*/ 247 w 348"/>
                <a:gd name="T19" fmla="*/ 265 h 265"/>
                <a:gd name="T20" fmla="*/ 30 w 348"/>
                <a:gd name="T21" fmla="*/ 265 h 265"/>
                <a:gd name="T22" fmla="*/ 0 w 348"/>
                <a:gd name="T23" fmla="*/ 181 h 265"/>
                <a:gd name="T24" fmla="*/ 0 w 348"/>
                <a:gd name="T25" fmla="*/ 59 h 265"/>
                <a:gd name="T26" fmla="*/ 0 w 348"/>
                <a:gd name="T27" fmla="*/ 5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65">
                  <a:moveTo>
                    <a:pt x="0" y="59"/>
                  </a:moveTo>
                  <a:lnTo>
                    <a:pt x="120" y="101"/>
                  </a:lnTo>
                  <a:lnTo>
                    <a:pt x="108" y="36"/>
                  </a:lnTo>
                  <a:lnTo>
                    <a:pt x="144" y="0"/>
                  </a:lnTo>
                  <a:lnTo>
                    <a:pt x="234" y="25"/>
                  </a:lnTo>
                  <a:lnTo>
                    <a:pt x="222" y="101"/>
                  </a:lnTo>
                  <a:lnTo>
                    <a:pt x="270" y="145"/>
                  </a:lnTo>
                  <a:lnTo>
                    <a:pt x="342" y="150"/>
                  </a:lnTo>
                  <a:lnTo>
                    <a:pt x="348" y="198"/>
                  </a:lnTo>
                  <a:lnTo>
                    <a:pt x="247" y="265"/>
                  </a:lnTo>
                  <a:lnTo>
                    <a:pt x="30" y="265"/>
                  </a:lnTo>
                  <a:lnTo>
                    <a:pt x="0" y="18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4832" y="2930"/>
              <a:ext cx="60" cy="57"/>
            </a:xfrm>
            <a:custGeom>
              <a:avLst/>
              <a:gdLst>
                <a:gd name="T0" fmla="*/ 0 w 119"/>
                <a:gd name="T1" fmla="*/ 0 h 114"/>
                <a:gd name="T2" fmla="*/ 83 w 119"/>
                <a:gd name="T3" fmla="*/ 5 h 114"/>
                <a:gd name="T4" fmla="*/ 119 w 119"/>
                <a:gd name="T5" fmla="*/ 59 h 114"/>
                <a:gd name="T6" fmla="*/ 83 w 119"/>
                <a:gd name="T7" fmla="*/ 114 h 114"/>
                <a:gd name="T8" fmla="*/ 17 w 119"/>
                <a:gd name="T9" fmla="*/ 114 h 114"/>
                <a:gd name="T10" fmla="*/ 0 w 119"/>
                <a:gd name="T11" fmla="*/ 0 h 114"/>
                <a:gd name="T12" fmla="*/ 0 w 119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14">
                  <a:moveTo>
                    <a:pt x="0" y="0"/>
                  </a:moveTo>
                  <a:lnTo>
                    <a:pt x="83" y="5"/>
                  </a:lnTo>
                  <a:lnTo>
                    <a:pt x="119" y="59"/>
                  </a:lnTo>
                  <a:lnTo>
                    <a:pt x="83" y="114"/>
                  </a:lnTo>
                  <a:lnTo>
                    <a:pt x="17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28"/>
            <p:cNvSpPr>
              <a:spLocks/>
            </p:cNvSpPr>
            <p:nvPr/>
          </p:nvSpPr>
          <p:spPr bwMode="auto">
            <a:xfrm>
              <a:off x="4835" y="3044"/>
              <a:ext cx="69" cy="87"/>
            </a:xfrm>
            <a:custGeom>
              <a:avLst/>
              <a:gdLst>
                <a:gd name="T0" fmla="*/ 42 w 137"/>
                <a:gd name="T1" fmla="*/ 0 h 173"/>
                <a:gd name="T2" fmla="*/ 0 w 137"/>
                <a:gd name="T3" fmla="*/ 42 h 173"/>
                <a:gd name="T4" fmla="*/ 12 w 137"/>
                <a:gd name="T5" fmla="*/ 144 h 173"/>
                <a:gd name="T6" fmla="*/ 90 w 137"/>
                <a:gd name="T7" fmla="*/ 173 h 173"/>
                <a:gd name="T8" fmla="*/ 137 w 137"/>
                <a:gd name="T9" fmla="*/ 125 h 173"/>
                <a:gd name="T10" fmla="*/ 42 w 137"/>
                <a:gd name="T11" fmla="*/ 0 h 173"/>
                <a:gd name="T12" fmla="*/ 42 w 137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73">
                  <a:moveTo>
                    <a:pt x="42" y="0"/>
                  </a:moveTo>
                  <a:lnTo>
                    <a:pt x="0" y="42"/>
                  </a:lnTo>
                  <a:lnTo>
                    <a:pt x="12" y="144"/>
                  </a:lnTo>
                  <a:lnTo>
                    <a:pt x="90" y="173"/>
                  </a:lnTo>
                  <a:lnTo>
                    <a:pt x="137" y="125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4856" y="3236"/>
              <a:ext cx="87" cy="114"/>
            </a:xfrm>
            <a:custGeom>
              <a:avLst/>
              <a:gdLst>
                <a:gd name="T0" fmla="*/ 126 w 173"/>
                <a:gd name="T1" fmla="*/ 0 h 228"/>
                <a:gd name="T2" fmla="*/ 23 w 173"/>
                <a:gd name="T3" fmla="*/ 30 h 228"/>
                <a:gd name="T4" fmla="*/ 10 w 173"/>
                <a:gd name="T5" fmla="*/ 72 h 228"/>
                <a:gd name="T6" fmla="*/ 0 w 173"/>
                <a:gd name="T7" fmla="*/ 139 h 228"/>
                <a:gd name="T8" fmla="*/ 14 w 173"/>
                <a:gd name="T9" fmla="*/ 165 h 228"/>
                <a:gd name="T10" fmla="*/ 34 w 173"/>
                <a:gd name="T11" fmla="*/ 194 h 228"/>
                <a:gd name="T12" fmla="*/ 67 w 173"/>
                <a:gd name="T13" fmla="*/ 228 h 228"/>
                <a:gd name="T14" fmla="*/ 150 w 173"/>
                <a:gd name="T15" fmla="*/ 228 h 228"/>
                <a:gd name="T16" fmla="*/ 173 w 173"/>
                <a:gd name="T17" fmla="*/ 156 h 228"/>
                <a:gd name="T18" fmla="*/ 150 w 173"/>
                <a:gd name="T19" fmla="*/ 53 h 228"/>
                <a:gd name="T20" fmla="*/ 126 w 173"/>
                <a:gd name="T21" fmla="*/ 0 h 228"/>
                <a:gd name="T22" fmla="*/ 126 w 173"/>
                <a:gd name="T23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228">
                  <a:moveTo>
                    <a:pt x="126" y="0"/>
                  </a:moveTo>
                  <a:lnTo>
                    <a:pt x="23" y="30"/>
                  </a:lnTo>
                  <a:lnTo>
                    <a:pt x="10" y="72"/>
                  </a:lnTo>
                  <a:lnTo>
                    <a:pt x="0" y="139"/>
                  </a:lnTo>
                  <a:lnTo>
                    <a:pt x="14" y="165"/>
                  </a:lnTo>
                  <a:lnTo>
                    <a:pt x="34" y="194"/>
                  </a:lnTo>
                  <a:lnTo>
                    <a:pt x="67" y="228"/>
                  </a:lnTo>
                  <a:lnTo>
                    <a:pt x="150" y="228"/>
                  </a:lnTo>
                  <a:lnTo>
                    <a:pt x="173" y="156"/>
                  </a:lnTo>
                  <a:lnTo>
                    <a:pt x="150" y="53"/>
                  </a:lnTo>
                  <a:lnTo>
                    <a:pt x="126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4703" y="2852"/>
              <a:ext cx="216" cy="693"/>
            </a:xfrm>
            <a:custGeom>
              <a:avLst/>
              <a:gdLst>
                <a:gd name="T0" fmla="*/ 78 w 432"/>
                <a:gd name="T1" fmla="*/ 6 h 1386"/>
                <a:gd name="T2" fmla="*/ 209 w 432"/>
                <a:gd name="T3" fmla="*/ 23 h 1386"/>
                <a:gd name="T4" fmla="*/ 407 w 432"/>
                <a:gd name="T5" fmla="*/ 0 h 1386"/>
                <a:gd name="T6" fmla="*/ 432 w 432"/>
                <a:gd name="T7" fmla="*/ 101 h 1386"/>
                <a:gd name="T8" fmla="*/ 223 w 432"/>
                <a:gd name="T9" fmla="*/ 167 h 1386"/>
                <a:gd name="T10" fmla="*/ 228 w 432"/>
                <a:gd name="T11" fmla="*/ 582 h 1386"/>
                <a:gd name="T12" fmla="*/ 192 w 432"/>
                <a:gd name="T13" fmla="*/ 774 h 1386"/>
                <a:gd name="T14" fmla="*/ 90 w 432"/>
                <a:gd name="T15" fmla="*/ 1044 h 1386"/>
                <a:gd name="T16" fmla="*/ 53 w 432"/>
                <a:gd name="T17" fmla="*/ 1386 h 1386"/>
                <a:gd name="T18" fmla="*/ 0 w 432"/>
                <a:gd name="T19" fmla="*/ 1007 h 1386"/>
                <a:gd name="T20" fmla="*/ 6 w 432"/>
                <a:gd name="T21" fmla="*/ 882 h 1386"/>
                <a:gd name="T22" fmla="*/ 67 w 432"/>
                <a:gd name="T23" fmla="*/ 660 h 1386"/>
                <a:gd name="T24" fmla="*/ 53 w 432"/>
                <a:gd name="T25" fmla="*/ 167 h 1386"/>
                <a:gd name="T26" fmla="*/ 78 w 432"/>
                <a:gd name="T27" fmla="*/ 6 h 1386"/>
                <a:gd name="T28" fmla="*/ 78 w 432"/>
                <a:gd name="T29" fmla="*/ 6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1386">
                  <a:moveTo>
                    <a:pt x="78" y="6"/>
                  </a:moveTo>
                  <a:lnTo>
                    <a:pt x="209" y="23"/>
                  </a:lnTo>
                  <a:lnTo>
                    <a:pt x="407" y="0"/>
                  </a:lnTo>
                  <a:lnTo>
                    <a:pt x="432" y="101"/>
                  </a:lnTo>
                  <a:lnTo>
                    <a:pt x="223" y="167"/>
                  </a:lnTo>
                  <a:lnTo>
                    <a:pt x="228" y="582"/>
                  </a:lnTo>
                  <a:lnTo>
                    <a:pt x="192" y="774"/>
                  </a:lnTo>
                  <a:lnTo>
                    <a:pt x="90" y="1044"/>
                  </a:lnTo>
                  <a:lnTo>
                    <a:pt x="53" y="1386"/>
                  </a:lnTo>
                  <a:lnTo>
                    <a:pt x="0" y="1007"/>
                  </a:lnTo>
                  <a:lnTo>
                    <a:pt x="6" y="882"/>
                  </a:lnTo>
                  <a:lnTo>
                    <a:pt x="67" y="660"/>
                  </a:lnTo>
                  <a:lnTo>
                    <a:pt x="53" y="167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4109" y="2524"/>
              <a:ext cx="600" cy="328"/>
            </a:xfrm>
            <a:custGeom>
              <a:avLst/>
              <a:gdLst>
                <a:gd name="T0" fmla="*/ 654 w 1200"/>
                <a:gd name="T1" fmla="*/ 0 h 656"/>
                <a:gd name="T2" fmla="*/ 552 w 1200"/>
                <a:gd name="T3" fmla="*/ 200 h 656"/>
                <a:gd name="T4" fmla="*/ 426 w 1200"/>
                <a:gd name="T5" fmla="*/ 331 h 656"/>
                <a:gd name="T6" fmla="*/ 498 w 1200"/>
                <a:gd name="T7" fmla="*/ 348 h 656"/>
                <a:gd name="T8" fmla="*/ 325 w 1200"/>
                <a:gd name="T9" fmla="*/ 456 h 656"/>
                <a:gd name="T10" fmla="*/ 259 w 1200"/>
                <a:gd name="T11" fmla="*/ 348 h 656"/>
                <a:gd name="T12" fmla="*/ 342 w 1200"/>
                <a:gd name="T13" fmla="*/ 361 h 656"/>
                <a:gd name="T14" fmla="*/ 253 w 1200"/>
                <a:gd name="T15" fmla="*/ 247 h 656"/>
                <a:gd name="T16" fmla="*/ 181 w 1200"/>
                <a:gd name="T17" fmla="*/ 72 h 656"/>
                <a:gd name="T18" fmla="*/ 175 w 1200"/>
                <a:gd name="T19" fmla="*/ 217 h 656"/>
                <a:gd name="T20" fmla="*/ 0 w 1200"/>
                <a:gd name="T21" fmla="*/ 355 h 656"/>
                <a:gd name="T22" fmla="*/ 133 w 1200"/>
                <a:gd name="T23" fmla="*/ 378 h 656"/>
                <a:gd name="T24" fmla="*/ 25 w 1200"/>
                <a:gd name="T25" fmla="*/ 589 h 656"/>
                <a:gd name="T26" fmla="*/ 192 w 1200"/>
                <a:gd name="T27" fmla="*/ 606 h 656"/>
                <a:gd name="T28" fmla="*/ 590 w 1200"/>
                <a:gd name="T29" fmla="*/ 620 h 656"/>
                <a:gd name="T30" fmla="*/ 852 w 1200"/>
                <a:gd name="T31" fmla="*/ 637 h 656"/>
                <a:gd name="T32" fmla="*/ 1200 w 1200"/>
                <a:gd name="T33" fmla="*/ 656 h 656"/>
                <a:gd name="T34" fmla="*/ 1093 w 1200"/>
                <a:gd name="T35" fmla="*/ 559 h 656"/>
                <a:gd name="T36" fmla="*/ 1171 w 1200"/>
                <a:gd name="T37" fmla="*/ 553 h 656"/>
                <a:gd name="T38" fmla="*/ 1086 w 1200"/>
                <a:gd name="T39" fmla="*/ 456 h 656"/>
                <a:gd name="T40" fmla="*/ 1038 w 1200"/>
                <a:gd name="T41" fmla="*/ 283 h 656"/>
                <a:gd name="T42" fmla="*/ 996 w 1200"/>
                <a:gd name="T43" fmla="*/ 133 h 656"/>
                <a:gd name="T44" fmla="*/ 972 w 1200"/>
                <a:gd name="T45" fmla="*/ 253 h 656"/>
                <a:gd name="T46" fmla="*/ 899 w 1200"/>
                <a:gd name="T47" fmla="*/ 378 h 656"/>
                <a:gd name="T48" fmla="*/ 972 w 1200"/>
                <a:gd name="T49" fmla="*/ 355 h 656"/>
                <a:gd name="T50" fmla="*/ 924 w 1200"/>
                <a:gd name="T51" fmla="*/ 481 h 656"/>
                <a:gd name="T52" fmla="*/ 852 w 1200"/>
                <a:gd name="T53" fmla="*/ 547 h 656"/>
                <a:gd name="T54" fmla="*/ 780 w 1200"/>
                <a:gd name="T55" fmla="*/ 572 h 656"/>
                <a:gd name="T56" fmla="*/ 696 w 1200"/>
                <a:gd name="T57" fmla="*/ 464 h 656"/>
                <a:gd name="T58" fmla="*/ 804 w 1200"/>
                <a:gd name="T59" fmla="*/ 481 h 656"/>
                <a:gd name="T60" fmla="*/ 751 w 1200"/>
                <a:gd name="T61" fmla="*/ 397 h 656"/>
                <a:gd name="T62" fmla="*/ 863 w 1200"/>
                <a:gd name="T63" fmla="*/ 422 h 656"/>
                <a:gd name="T64" fmla="*/ 768 w 1200"/>
                <a:gd name="T65" fmla="*/ 300 h 656"/>
                <a:gd name="T66" fmla="*/ 702 w 1200"/>
                <a:gd name="T67" fmla="*/ 169 h 656"/>
                <a:gd name="T68" fmla="*/ 654 w 1200"/>
                <a:gd name="T69" fmla="*/ 0 h 656"/>
                <a:gd name="T70" fmla="*/ 654 w 1200"/>
                <a:gd name="T71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00" h="656">
                  <a:moveTo>
                    <a:pt x="654" y="0"/>
                  </a:moveTo>
                  <a:lnTo>
                    <a:pt x="552" y="200"/>
                  </a:lnTo>
                  <a:lnTo>
                    <a:pt x="426" y="331"/>
                  </a:lnTo>
                  <a:lnTo>
                    <a:pt x="498" y="348"/>
                  </a:lnTo>
                  <a:lnTo>
                    <a:pt x="325" y="456"/>
                  </a:lnTo>
                  <a:lnTo>
                    <a:pt x="259" y="348"/>
                  </a:lnTo>
                  <a:lnTo>
                    <a:pt x="342" y="361"/>
                  </a:lnTo>
                  <a:lnTo>
                    <a:pt x="253" y="247"/>
                  </a:lnTo>
                  <a:lnTo>
                    <a:pt x="181" y="72"/>
                  </a:lnTo>
                  <a:lnTo>
                    <a:pt x="175" y="217"/>
                  </a:lnTo>
                  <a:lnTo>
                    <a:pt x="0" y="355"/>
                  </a:lnTo>
                  <a:lnTo>
                    <a:pt x="133" y="378"/>
                  </a:lnTo>
                  <a:lnTo>
                    <a:pt x="25" y="589"/>
                  </a:lnTo>
                  <a:lnTo>
                    <a:pt x="192" y="606"/>
                  </a:lnTo>
                  <a:lnTo>
                    <a:pt x="590" y="620"/>
                  </a:lnTo>
                  <a:lnTo>
                    <a:pt x="852" y="637"/>
                  </a:lnTo>
                  <a:lnTo>
                    <a:pt x="1200" y="656"/>
                  </a:lnTo>
                  <a:lnTo>
                    <a:pt x="1093" y="559"/>
                  </a:lnTo>
                  <a:lnTo>
                    <a:pt x="1171" y="553"/>
                  </a:lnTo>
                  <a:lnTo>
                    <a:pt x="1086" y="456"/>
                  </a:lnTo>
                  <a:lnTo>
                    <a:pt x="1038" y="283"/>
                  </a:lnTo>
                  <a:lnTo>
                    <a:pt x="996" y="133"/>
                  </a:lnTo>
                  <a:lnTo>
                    <a:pt x="972" y="253"/>
                  </a:lnTo>
                  <a:lnTo>
                    <a:pt x="899" y="378"/>
                  </a:lnTo>
                  <a:lnTo>
                    <a:pt x="972" y="355"/>
                  </a:lnTo>
                  <a:lnTo>
                    <a:pt x="924" y="481"/>
                  </a:lnTo>
                  <a:lnTo>
                    <a:pt x="852" y="547"/>
                  </a:lnTo>
                  <a:lnTo>
                    <a:pt x="780" y="572"/>
                  </a:lnTo>
                  <a:lnTo>
                    <a:pt x="696" y="464"/>
                  </a:lnTo>
                  <a:lnTo>
                    <a:pt x="804" y="481"/>
                  </a:lnTo>
                  <a:lnTo>
                    <a:pt x="751" y="397"/>
                  </a:lnTo>
                  <a:lnTo>
                    <a:pt x="863" y="422"/>
                  </a:lnTo>
                  <a:lnTo>
                    <a:pt x="768" y="300"/>
                  </a:lnTo>
                  <a:lnTo>
                    <a:pt x="702" y="169"/>
                  </a:lnTo>
                  <a:lnTo>
                    <a:pt x="654" y="0"/>
                  </a:lnTo>
                  <a:lnTo>
                    <a:pt x="654" y="0"/>
                  </a:lnTo>
                  <a:close/>
                </a:path>
              </a:pathLst>
            </a:custGeom>
            <a:solidFill>
              <a:srgbClr val="66C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3738" y="3254"/>
              <a:ext cx="992" cy="631"/>
            </a:xfrm>
            <a:custGeom>
              <a:avLst/>
              <a:gdLst>
                <a:gd name="T0" fmla="*/ 103 w 1984"/>
                <a:gd name="T1" fmla="*/ 0 h 1260"/>
                <a:gd name="T2" fmla="*/ 114 w 1984"/>
                <a:gd name="T3" fmla="*/ 295 h 1260"/>
                <a:gd name="T4" fmla="*/ 0 w 1984"/>
                <a:gd name="T5" fmla="*/ 390 h 1260"/>
                <a:gd name="T6" fmla="*/ 48 w 1984"/>
                <a:gd name="T7" fmla="*/ 517 h 1260"/>
                <a:gd name="T8" fmla="*/ 863 w 1984"/>
                <a:gd name="T9" fmla="*/ 835 h 1260"/>
                <a:gd name="T10" fmla="*/ 949 w 1984"/>
                <a:gd name="T11" fmla="*/ 871 h 1260"/>
                <a:gd name="T12" fmla="*/ 941 w 1984"/>
                <a:gd name="T13" fmla="*/ 949 h 1260"/>
                <a:gd name="T14" fmla="*/ 863 w 1984"/>
                <a:gd name="T15" fmla="*/ 985 h 1260"/>
                <a:gd name="T16" fmla="*/ 876 w 1984"/>
                <a:gd name="T17" fmla="*/ 1038 h 1260"/>
                <a:gd name="T18" fmla="*/ 1361 w 1984"/>
                <a:gd name="T19" fmla="*/ 1260 h 1260"/>
                <a:gd name="T20" fmla="*/ 1583 w 1984"/>
                <a:gd name="T21" fmla="*/ 1105 h 1260"/>
                <a:gd name="T22" fmla="*/ 1692 w 1984"/>
                <a:gd name="T23" fmla="*/ 990 h 1260"/>
                <a:gd name="T24" fmla="*/ 1812 w 1984"/>
                <a:gd name="T25" fmla="*/ 854 h 1260"/>
                <a:gd name="T26" fmla="*/ 1956 w 1984"/>
                <a:gd name="T27" fmla="*/ 751 h 1260"/>
                <a:gd name="T28" fmla="*/ 1984 w 1984"/>
                <a:gd name="T29" fmla="*/ 523 h 1260"/>
                <a:gd name="T30" fmla="*/ 1889 w 1984"/>
                <a:gd name="T31" fmla="*/ 336 h 1260"/>
                <a:gd name="T32" fmla="*/ 912 w 1984"/>
                <a:gd name="T33" fmla="*/ 217 h 1260"/>
                <a:gd name="T34" fmla="*/ 665 w 1984"/>
                <a:gd name="T35" fmla="*/ 156 h 1260"/>
                <a:gd name="T36" fmla="*/ 217 w 1984"/>
                <a:gd name="T37" fmla="*/ 281 h 1260"/>
                <a:gd name="T38" fmla="*/ 175 w 1984"/>
                <a:gd name="T39" fmla="*/ 0 h 1260"/>
                <a:gd name="T40" fmla="*/ 103 w 1984"/>
                <a:gd name="T41" fmla="*/ 0 h 1260"/>
                <a:gd name="T42" fmla="*/ 103 w 1984"/>
                <a:gd name="T43" fmla="*/ 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4" h="1260">
                  <a:moveTo>
                    <a:pt x="103" y="0"/>
                  </a:moveTo>
                  <a:lnTo>
                    <a:pt x="114" y="295"/>
                  </a:lnTo>
                  <a:lnTo>
                    <a:pt x="0" y="390"/>
                  </a:lnTo>
                  <a:lnTo>
                    <a:pt x="48" y="517"/>
                  </a:lnTo>
                  <a:lnTo>
                    <a:pt x="863" y="835"/>
                  </a:lnTo>
                  <a:lnTo>
                    <a:pt x="949" y="871"/>
                  </a:lnTo>
                  <a:lnTo>
                    <a:pt x="941" y="949"/>
                  </a:lnTo>
                  <a:lnTo>
                    <a:pt x="863" y="985"/>
                  </a:lnTo>
                  <a:lnTo>
                    <a:pt x="876" y="1038"/>
                  </a:lnTo>
                  <a:lnTo>
                    <a:pt x="1361" y="1260"/>
                  </a:lnTo>
                  <a:lnTo>
                    <a:pt x="1583" y="1105"/>
                  </a:lnTo>
                  <a:lnTo>
                    <a:pt x="1692" y="990"/>
                  </a:lnTo>
                  <a:lnTo>
                    <a:pt x="1812" y="854"/>
                  </a:lnTo>
                  <a:lnTo>
                    <a:pt x="1956" y="751"/>
                  </a:lnTo>
                  <a:lnTo>
                    <a:pt x="1984" y="523"/>
                  </a:lnTo>
                  <a:lnTo>
                    <a:pt x="1889" y="336"/>
                  </a:lnTo>
                  <a:lnTo>
                    <a:pt x="912" y="217"/>
                  </a:lnTo>
                  <a:lnTo>
                    <a:pt x="665" y="156"/>
                  </a:lnTo>
                  <a:lnTo>
                    <a:pt x="217" y="281"/>
                  </a:lnTo>
                  <a:lnTo>
                    <a:pt x="175" y="0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D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33"/>
            <p:cNvSpPr>
              <a:spLocks/>
            </p:cNvSpPr>
            <p:nvPr/>
          </p:nvSpPr>
          <p:spPr bwMode="auto">
            <a:xfrm>
              <a:off x="3834" y="2858"/>
              <a:ext cx="893" cy="540"/>
            </a:xfrm>
            <a:custGeom>
              <a:avLst/>
              <a:gdLst>
                <a:gd name="T0" fmla="*/ 1770 w 1787"/>
                <a:gd name="T1" fmla="*/ 53 h 1080"/>
                <a:gd name="T2" fmla="*/ 1355 w 1787"/>
                <a:gd name="T3" fmla="*/ 61 h 1080"/>
                <a:gd name="T4" fmla="*/ 551 w 1787"/>
                <a:gd name="T5" fmla="*/ 0 h 1080"/>
                <a:gd name="T6" fmla="*/ 432 w 1787"/>
                <a:gd name="T7" fmla="*/ 493 h 1080"/>
                <a:gd name="T8" fmla="*/ 186 w 1787"/>
                <a:gd name="T9" fmla="*/ 654 h 1080"/>
                <a:gd name="T10" fmla="*/ 0 w 1787"/>
                <a:gd name="T11" fmla="*/ 732 h 1080"/>
                <a:gd name="T12" fmla="*/ 228 w 1787"/>
                <a:gd name="T13" fmla="*/ 768 h 1080"/>
                <a:gd name="T14" fmla="*/ 679 w 1787"/>
                <a:gd name="T15" fmla="*/ 576 h 1080"/>
                <a:gd name="T16" fmla="*/ 354 w 1787"/>
                <a:gd name="T17" fmla="*/ 793 h 1080"/>
                <a:gd name="T18" fmla="*/ 701 w 1787"/>
                <a:gd name="T19" fmla="*/ 841 h 1080"/>
                <a:gd name="T20" fmla="*/ 1049 w 1787"/>
                <a:gd name="T21" fmla="*/ 660 h 1080"/>
                <a:gd name="T22" fmla="*/ 785 w 1787"/>
                <a:gd name="T23" fmla="*/ 865 h 1080"/>
                <a:gd name="T24" fmla="*/ 1055 w 1787"/>
                <a:gd name="T25" fmla="*/ 907 h 1080"/>
                <a:gd name="T26" fmla="*/ 1403 w 1787"/>
                <a:gd name="T27" fmla="*/ 757 h 1080"/>
                <a:gd name="T28" fmla="*/ 1133 w 1787"/>
                <a:gd name="T29" fmla="*/ 943 h 1080"/>
                <a:gd name="T30" fmla="*/ 1553 w 1787"/>
                <a:gd name="T31" fmla="*/ 1004 h 1080"/>
                <a:gd name="T32" fmla="*/ 1614 w 1787"/>
                <a:gd name="T33" fmla="*/ 1080 h 1080"/>
                <a:gd name="T34" fmla="*/ 1739 w 1787"/>
                <a:gd name="T35" fmla="*/ 996 h 1080"/>
                <a:gd name="T36" fmla="*/ 1745 w 1787"/>
                <a:gd name="T37" fmla="*/ 871 h 1080"/>
                <a:gd name="T38" fmla="*/ 1787 w 1787"/>
                <a:gd name="T39" fmla="*/ 709 h 1080"/>
                <a:gd name="T40" fmla="*/ 1770 w 1787"/>
                <a:gd name="T41" fmla="*/ 53 h 1080"/>
                <a:gd name="T42" fmla="*/ 1770 w 1787"/>
                <a:gd name="T43" fmla="*/ 53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87" h="1080">
                  <a:moveTo>
                    <a:pt x="1770" y="53"/>
                  </a:moveTo>
                  <a:lnTo>
                    <a:pt x="1355" y="61"/>
                  </a:lnTo>
                  <a:lnTo>
                    <a:pt x="551" y="0"/>
                  </a:lnTo>
                  <a:lnTo>
                    <a:pt x="432" y="493"/>
                  </a:lnTo>
                  <a:lnTo>
                    <a:pt x="186" y="654"/>
                  </a:lnTo>
                  <a:lnTo>
                    <a:pt x="0" y="732"/>
                  </a:lnTo>
                  <a:lnTo>
                    <a:pt x="228" y="768"/>
                  </a:lnTo>
                  <a:lnTo>
                    <a:pt x="679" y="576"/>
                  </a:lnTo>
                  <a:lnTo>
                    <a:pt x="354" y="793"/>
                  </a:lnTo>
                  <a:lnTo>
                    <a:pt x="701" y="841"/>
                  </a:lnTo>
                  <a:lnTo>
                    <a:pt x="1049" y="660"/>
                  </a:lnTo>
                  <a:lnTo>
                    <a:pt x="785" y="865"/>
                  </a:lnTo>
                  <a:lnTo>
                    <a:pt x="1055" y="907"/>
                  </a:lnTo>
                  <a:lnTo>
                    <a:pt x="1403" y="757"/>
                  </a:lnTo>
                  <a:lnTo>
                    <a:pt x="1133" y="943"/>
                  </a:lnTo>
                  <a:lnTo>
                    <a:pt x="1553" y="1004"/>
                  </a:lnTo>
                  <a:lnTo>
                    <a:pt x="1614" y="1080"/>
                  </a:lnTo>
                  <a:lnTo>
                    <a:pt x="1739" y="996"/>
                  </a:lnTo>
                  <a:lnTo>
                    <a:pt x="1745" y="871"/>
                  </a:lnTo>
                  <a:lnTo>
                    <a:pt x="1787" y="709"/>
                  </a:lnTo>
                  <a:lnTo>
                    <a:pt x="1770" y="53"/>
                  </a:lnTo>
                  <a:lnTo>
                    <a:pt x="1770" y="53"/>
                  </a:lnTo>
                  <a:close/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34"/>
            <p:cNvSpPr>
              <a:spLocks/>
            </p:cNvSpPr>
            <p:nvPr/>
          </p:nvSpPr>
          <p:spPr bwMode="auto">
            <a:xfrm>
              <a:off x="3846" y="3309"/>
              <a:ext cx="884" cy="309"/>
            </a:xfrm>
            <a:custGeom>
              <a:avLst/>
              <a:gdLst>
                <a:gd name="T0" fmla="*/ 384 w 1767"/>
                <a:gd name="T1" fmla="*/ 0 h 618"/>
                <a:gd name="T2" fmla="*/ 389 w 1767"/>
                <a:gd name="T3" fmla="*/ 67 h 618"/>
                <a:gd name="T4" fmla="*/ 89 w 1767"/>
                <a:gd name="T5" fmla="*/ 162 h 618"/>
                <a:gd name="T6" fmla="*/ 234 w 1767"/>
                <a:gd name="T7" fmla="*/ 204 h 618"/>
                <a:gd name="T8" fmla="*/ 0 w 1767"/>
                <a:gd name="T9" fmla="*/ 246 h 618"/>
                <a:gd name="T10" fmla="*/ 0 w 1767"/>
                <a:gd name="T11" fmla="*/ 329 h 618"/>
                <a:gd name="T12" fmla="*/ 312 w 1767"/>
                <a:gd name="T13" fmla="*/ 276 h 618"/>
                <a:gd name="T14" fmla="*/ 635 w 1767"/>
                <a:gd name="T15" fmla="*/ 348 h 618"/>
                <a:gd name="T16" fmla="*/ 629 w 1767"/>
                <a:gd name="T17" fmla="*/ 145 h 618"/>
                <a:gd name="T18" fmla="*/ 732 w 1767"/>
                <a:gd name="T19" fmla="*/ 179 h 618"/>
                <a:gd name="T20" fmla="*/ 754 w 1767"/>
                <a:gd name="T21" fmla="*/ 373 h 618"/>
                <a:gd name="T22" fmla="*/ 899 w 1767"/>
                <a:gd name="T23" fmla="*/ 409 h 618"/>
                <a:gd name="T24" fmla="*/ 754 w 1767"/>
                <a:gd name="T25" fmla="*/ 432 h 618"/>
                <a:gd name="T26" fmla="*/ 768 w 1767"/>
                <a:gd name="T27" fmla="*/ 546 h 618"/>
                <a:gd name="T28" fmla="*/ 1019 w 1767"/>
                <a:gd name="T29" fmla="*/ 451 h 618"/>
                <a:gd name="T30" fmla="*/ 1517 w 1767"/>
                <a:gd name="T31" fmla="*/ 618 h 618"/>
                <a:gd name="T32" fmla="*/ 1511 w 1767"/>
                <a:gd name="T33" fmla="*/ 282 h 618"/>
                <a:gd name="T34" fmla="*/ 1619 w 1767"/>
                <a:gd name="T35" fmla="*/ 295 h 618"/>
                <a:gd name="T36" fmla="*/ 1606 w 1767"/>
                <a:gd name="T37" fmla="*/ 571 h 618"/>
                <a:gd name="T38" fmla="*/ 1767 w 1767"/>
                <a:gd name="T39" fmla="*/ 474 h 618"/>
                <a:gd name="T40" fmla="*/ 1745 w 1767"/>
                <a:gd name="T41" fmla="*/ 78 h 618"/>
                <a:gd name="T42" fmla="*/ 1589 w 1767"/>
                <a:gd name="T43" fmla="*/ 179 h 618"/>
                <a:gd name="T44" fmla="*/ 665 w 1767"/>
                <a:gd name="T45" fmla="*/ 6 h 618"/>
                <a:gd name="T46" fmla="*/ 384 w 1767"/>
                <a:gd name="T47" fmla="*/ 0 h 618"/>
                <a:gd name="T48" fmla="*/ 384 w 1767"/>
                <a:gd name="T49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7" h="618">
                  <a:moveTo>
                    <a:pt x="384" y="0"/>
                  </a:moveTo>
                  <a:lnTo>
                    <a:pt x="389" y="67"/>
                  </a:lnTo>
                  <a:lnTo>
                    <a:pt x="89" y="162"/>
                  </a:lnTo>
                  <a:lnTo>
                    <a:pt x="234" y="204"/>
                  </a:lnTo>
                  <a:lnTo>
                    <a:pt x="0" y="246"/>
                  </a:lnTo>
                  <a:lnTo>
                    <a:pt x="0" y="329"/>
                  </a:lnTo>
                  <a:lnTo>
                    <a:pt x="312" y="276"/>
                  </a:lnTo>
                  <a:lnTo>
                    <a:pt x="635" y="348"/>
                  </a:lnTo>
                  <a:lnTo>
                    <a:pt x="629" y="145"/>
                  </a:lnTo>
                  <a:lnTo>
                    <a:pt x="732" y="179"/>
                  </a:lnTo>
                  <a:lnTo>
                    <a:pt x="754" y="373"/>
                  </a:lnTo>
                  <a:lnTo>
                    <a:pt x="899" y="409"/>
                  </a:lnTo>
                  <a:lnTo>
                    <a:pt x="754" y="432"/>
                  </a:lnTo>
                  <a:lnTo>
                    <a:pt x="768" y="546"/>
                  </a:lnTo>
                  <a:lnTo>
                    <a:pt x="1019" y="451"/>
                  </a:lnTo>
                  <a:lnTo>
                    <a:pt x="1517" y="618"/>
                  </a:lnTo>
                  <a:lnTo>
                    <a:pt x="1511" y="282"/>
                  </a:lnTo>
                  <a:lnTo>
                    <a:pt x="1619" y="295"/>
                  </a:lnTo>
                  <a:lnTo>
                    <a:pt x="1606" y="571"/>
                  </a:lnTo>
                  <a:lnTo>
                    <a:pt x="1767" y="474"/>
                  </a:lnTo>
                  <a:lnTo>
                    <a:pt x="1745" y="78"/>
                  </a:lnTo>
                  <a:lnTo>
                    <a:pt x="1589" y="179"/>
                  </a:lnTo>
                  <a:lnTo>
                    <a:pt x="665" y="6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35"/>
            <p:cNvSpPr>
              <a:spLocks/>
            </p:cNvSpPr>
            <p:nvPr/>
          </p:nvSpPr>
          <p:spPr bwMode="auto">
            <a:xfrm>
              <a:off x="4448" y="3627"/>
              <a:ext cx="294" cy="255"/>
            </a:xfrm>
            <a:custGeom>
              <a:avLst/>
              <a:gdLst>
                <a:gd name="T0" fmla="*/ 323 w 587"/>
                <a:gd name="T1" fmla="*/ 168 h 510"/>
                <a:gd name="T2" fmla="*/ 239 w 587"/>
                <a:gd name="T3" fmla="*/ 187 h 510"/>
                <a:gd name="T4" fmla="*/ 239 w 587"/>
                <a:gd name="T5" fmla="*/ 293 h 510"/>
                <a:gd name="T6" fmla="*/ 137 w 587"/>
                <a:gd name="T7" fmla="*/ 312 h 510"/>
                <a:gd name="T8" fmla="*/ 114 w 587"/>
                <a:gd name="T9" fmla="*/ 390 h 510"/>
                <a:gd name="T10" fmla="*/ 0 w 587"/>
                <a:gd name="T11" fmla="*/ 420 h 510"/>
                <a:gd name="T12" fmla="*/ 6 w 587"/>
                <a:gd name="T13" fmla="*/ 510 h 510"/>
                <a:gd name="T14" fmla="*/ 173 w 587"/>
                <a:gd name="T15" fmla="*/ 443 h 510"/>
                <a:gd name="T16" fmla="*/ 215 w 587"/>
                <a:gd name="T17" fmla="*/ 354 h 510"/>
                <a:gd name="T18" fmla="*/ 281 w 587"/>
                <a:gd name="T19" fmla="*/ 360 h 510"/>
                <a:gd name="T20" fmla="*/ 300 w 587"/>
                <a:gd name="T21" fmla="*/ 259 h 510"/>
                <a:gd name="T22" fmla="*/ 414 w 587"/>
                <a:gd name="T23" fmla="*/ 209 h 510"/>
                <a:gd name="T24" fmla="*/ 462 w 587"/>
                <a:gd name="T25" fmla="*/ 126 h 510"/>
                <a:gd name="T26" fmla="*/ 587 w 587"/>
                <a:gd name="T27" fmla="*/ 0 h 510"/>
                <a:gd name="T28" fmla="*/ 395 w 587"/>
                <a:gd name="T29" fmla="*/ 17 h 510"/>
                <a:gd name="T30" fmla="*/ 390 w 587"/>
                <a:gd name="T31" fmla="*/ 109 h 510"/>
                <a:gd name="T32" fmla="*/ 384 w 587"/>
                <a:gd name="T33" fmla="*/ 143 h 510"/>
                <a:gd name="T34" fmla="*/ 323 w 587"/>
                <a:gd name="T35" fmla="*/ 168 h 510"/>
                <a:gd name="T36" fmla="*/ 323 w 587"/>
                <a:gd name="T37" fmla="*/ 168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7" h="510">
                  <a:moveTo>
                    <a:pt x="323" y="168"/>
                  </a:moveTo>
                  <a:lnTo>
                    <a:pt x="239" y="187"/>
                  </a:lnTo>
                  <a:lnTo>
                    <a:pt x="239" y="293"/>
                  </a:lnTo>
                  <a:lnTo>
                    <a:pt x="137" y="312"/>
                  </a:lnTo>
                  <a:lnTo>
                    <a:pt x="114" y="390"/>
                  </a:lnTo>
                  <a:lnTo>
                    <a:pt x="0" y="420"/>
                  </a:lnTo>
                  <a:lnTo>
                    <a:pt x="6" y="510"/>
                  </a:lnTo>
                  <a:lnTo>
                    <a:pt x="173" y="443"/>
                  </a:lnTo>
                  <a:lnTo>
                    <a:pt x="215" y="354"/>
                  </a:lnTo>
                  <a:lnTo>
                    <a:pt x="281" y="360"/>
                  </a:lnTo>
                  <a:lnTo>
                    <a:pt x="300" y="259"/>
                  </a:lnTo>
                  <a:lnTo>
                    <a:pt x="414" y="209"/>
                  </a:lnTo>
                  <a:lnTo>
                    <a:pt x="462" y="126"/>
                  </a:lnTo>
                  <a:lnTo>
                    <a:pt x="587" y="0"/>
                  </a:lnTo>
                  <a:lnTo>
                    <a:pt x="395" y="17"/>
                  </a:lnTo>
                  <a:lnTo>
                    <a:pt x="390" y="109"/>
                  </a:lnTo>
                  <a:lnTo>
                    <a:pt x="384" y="143"/>
                  </a:lnTo>
                  <a:lnTo>
                    <a:pt x="323" y="168"/>
                  </a:lnTo>
                  <a:lnTo>
                    <a:pt x="323" y="168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36"/>
            <p:cNvSpPr>
              <a:spLocks/>
            </p:cNvSpPr>
            <p:nvPr/>
          </p:nvSpPr>
          <p:spPr bwMode="auto">
            <a:xfrm>
              <a:off x="4454" y="3381"/>
              <a:ext cx="63" cy="86"/>
            </a:xfrm>
            <a:custGeom>
              <a:avLst/>
              <a:gdLst>
                <a:gd name="T0" fmla="*/ 0 w 126"/>
                <a:gd name="T1" fmla="*/ 11 h 173"/>
                <a:gd name="T2" fmla="*/ 6 w 126"/>
                <a:gd name="T3" fmla="*/ 173 h 173"/>
                <a:gd name="T4" fmla="*/ 109 w 126"/>
                <a:gd name="T5" fmla="*/ 173 h 173"/>
                <a:gd name="T6" fmla="*/ 126 w 126"/>
                <a:gd name="T7" fmla="*/ 0 h 173"/>
                <a:gd name="T8" fmla="*/ 0 w 126"/>
                <a:gd name="T9" fmla="*/ 11 h 173"/>
                <a:gd name="T10" fmla="*/ 0 w 126"/>
                <a:gd name="T11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73">
                  <a:moveTo>
                    <a:pt x="0" y="11"/>
                  </a:moveTo>
                  <a:lnTo>
                    <a:pt x="6" y="173"/>
                  </a:lnTo>
                  <a:lnTo>
                    <a:pt x="109" y="173"/>
                  </a:lnTo>
                  <a:lnTo>
                    <a:pt x="12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37"/>
            <p:cNvSpPr>
              <a:spLocks/>
            </p:cNvSpPr>
            <p:nvPr/>
          </p:nvSpPr>
          <p:spPr bwMode="auto">
            <a:xfrm>
              <a:off x="4361" y="2550"/>
              <a:ext cx="198" cy="293"/>
            </a:xfrm>
            <a:custGeom>
              <a:avLst/>
              <a:gdLst>
                <a:gd name="T0" fmla="*/ 167 w 395"/>
                <a:gd name="T1" fmla="*/ 0 h 586"/>
                <a:gd name="T2" fmla="*/ 116 w 395"/>
                <a:gd name="T3" fmla="*/ 187 h 586"/>
                <a:gd name="T4" fmla="*/ 0 w 395"/>
                <a:gd name="T5" fmla="*/ 346 h 586"/>
                <a:gd name="T6" fmla="*/ 65 w 395"/>
                <a:gd name="T7" fmla="*/ 362 h 586"/>
                <a:gd name="T8" fmla="*/ 0 w 395"/>
                <a:gd name="T9" fmla="*/ 527 h 586"/>
                <a:gd name="T10" fmla="*/ 348 w 395"/>
                <a:gd name="T11" fmla="*/ 586 h 586"/>
                <a:gd name="T12" fmla="*/ 192 w 395"/>
                <a:gd name="T13" fmla="*/ 413 h 586"/>
                <a:gd name="T14" fmla="*/ 300 w 395"/>
                <a:gd name="T15" fmla="*/ 430 h 586"/>
                <a:gd name="T16" fmla="*/ 247 w 395"/>
                <a:gd name="T17" fmla="*/ 346 h 586"/>
                <a:gd name="T18" fmla="*/ 395 w 395"/>
                <a:gd name="T19" fmla="*/ 327 h 586"/>
                <a:gd name="T20" fmla="*/ 196 w 395"/>
                <a:gd name="T21" fmla="*/ 223 h 586"/>
                <a:gd name="T22" fmla="*/ 167 w 395"/>
                <a:gd name="T23" fmla="*/ 0 h 586"/>
                <a:gd name="T24" fmla="*/ 167 w 395"/>
                <a:gd name="T25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586">
                  <a:moveTo>
                    <a:pt x="167" y="0"/>
                  </a:moveTo>
                  <a:lnTo>
                    <a:pt x="116" y="187"/>
                  </a:lnTo>
                  <a:lnTo>
                    <a:pt x="0" y="346"/>
                  </a:lnTo>
                  <a:lnTo>
                    <a:pt x="65" y="362"/>
                  </a:lnTo>
                  <a:lnTo>
                    <a:pt x="0" y="527"/>
                  </a:lnTo>
                  <a:lnTo>
                    <a:pt x="348" y="586"/>
                  </a:lnTo>
                  <a:lnTo>
                    <a:pt x="192" y="413"/>
                  </a:lnTo>
                  <a:lnTo>
                    <a:pt x="300" y="430"/>
                  </a:lnTo>
                  <a:lnTo>
                    <a:pt x="247" y="346"/>
                  </a:lnTo>
                  <a:lnTo>
                    <a:pt x="395" y="327"/>
                  </a:lnTo>
                  <a:lnTo>
                    <a:pt x="196" y="223"/>
                  </a:lnTo>
                  <a:lnTo>
                    <a:pt x="167" y="0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9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3789" y="3244"/>
              <a:ext cx="46" cy="63"/>
            </a:xfrm>
            <a:custGeom>
              <a:avLst/>
              <a:gdLst>
                <a:gd name="T0" fmla="*/ 0 w 93"/>
                <a:gd name="T1" fmla="*/ 0 h 126"/>
                <a:gd name="T2" fmla="*/ 4 w 93"/>
                <a:gd name="T3" fmla="*/ 91 h 126"/>
                <a:gd name="T4" fmla="*/ 93 w 93"/>
                <a:gd name="T5" fmla="*/ 126 h 126"/>
                <a:gd name="T6" fmla="*/ 72 w 93"/>
                <a:gd name="T7" fmla="*/ 21 h 126"/>
                <a:gd name="T8" fmla="*/ 0 w 93"/>
                <a:gd name="T9" fmla="*/ 0 h 126"/>
                <a:gd name="T10" fmla="*/ 0 w 93"/>
                <a:gd name="T1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126">
                  <a:moveTo>
                    <a:pt x="0" y="0"/>
                  </a:moveTo>
                  <a:lnTo>
                    <a:pt x="4" y="91"/>
                  </a:lnTo>
                  <a:lnTo>
                    <a:pt x="93" y="126"/>
                  </a:lnTo>
                  <a:lnTo>
                    <a:pt x="72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758" y="3474"/>
              <a:ext cx="485" cy="223"/>
            </a:xfrm>
            <a:custGeom>
              <a:avLst/>
              <a:gdLst>
                <a:gd name="T0" fmla="*/ 0 w 971"/>
                <a:gd name="T1" fmla="*/ 0 h 447"/>
                <a:gd name="T2" fmla="*/ 960 w 971"/>
                <a:gd name="T3" fmla="*/ 321 h 447"/>
                <a:gd name="T4" fmla="*/ 971 w 971"/>
                <a:gd name="T5" fmla="*/ 397 h 447"/>
                <a:gd name="T6" fmla="*/ 914 w 971"/>
                <a:gd name="T7" fmla="*/ 392 h 447"/>
                <a:gd name="T8" fmla="*/ 897 w 971"/>
                <a:gd name="T9" fmla="*/ 447 h 447"/>
                <a:gd name="T10" fmla="*/ 255 w 971"/>
                <a:gd name="T11" fmla="*/ 188 h 447"/>
                <a:gd name="T12" fmla="*/ 8 w 971"/>
                <a:gd name="T13" fmla="*/ 78 h 447"/>
                <a:gd name="T14" fmla="*/ 0 w 971"/>
                <a:gd name="T15" fmla="*/ 0 h 447"/>
                <a:gd name="T16" fmla="*/ 0 w 971"/>
                <a:gd name="T1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60" y="321"/>
                  </a:lnTo>
                  <a:lnTo>
                    <a:pt x="971" y="397"/>
                  </a:lnTo>
                  <a:lnTo>
                    <a:pt x="914" y="392"/>
                  </a:lnTo>
                  <a:lnTo>
                    <a:pt x="897" y="447"/>
                  </a:lnTo>
                  <a:lnTo>
                    <a:pt x="255" y="188"/>
                  </a:lnTo>
                  <a:lnTo>
                    <a:pt x="8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4695" y="2840"/>
              <a:ext cx="54" cy="480"/>
            </a:xfrm>
            <a:custGeom>
              <a:avLst/>
              <a:gdLst>
                <a:gd name="T0" fmla="*/ 95 w 108"/>
                <a:gd name="T1" fmla="*/ 15 h 960"/>
                <a:gd name="T2" fmla="*/ 82 w 108"/>
                <a:gd name="T3" fmla="*/ 215 h 960"/>
                <a:gd name="T4" fmla="*/ 108 w 108"/>
                <a:gd name="T5" fmla="*/ 610 h 960"/>
                <a:gd name="T6" fmla="*/ 107 w 108"/>
                <a:gd name="T7" fmla="*/ 681 h 960"/>
                <a:gd name="T8" fmla="*/ 108 w 108"/>
                <a:gd name="T9" fmla="*/ 761 h 960"/>
                <a:gd name="T10" fmla="*/ 95 w 108"/>
                <a:gd name="T11" fmla="*/ 791 h 960"/>
                <a:gd name="T12" fmla="*/ 69 w 108"/>
                <a:gd name="T13" fmla="*/ 856 h 960"/>
                <a:gd name="T14" fmla="*/ 42 w 108"/>
                <a:gd name="T15" fmla="*/ 918 h 960"/>
                <a:gd name="T16" fmla="*/ 27 w 108"/>
                <a:gd name="T17" fmla="*/ 951 h 960"/>
                <a:gd name="T18" fmla="*/ 10 w 108"/>
                <a:gd name="T19" fmla="*/ 960 h 960"/>
                <a:gd name="T20" fmla="*/ 0 w 108"/>
                <a:gd name="T21" fmla="*/ 943 h 960"/>
                <a:gd name="T22" fmla="*/ 15 w 108"/>
                <a:gd name="T23" fmla="*/ 850 h 960"/>
                <a:gd name="T24" fmla="*/ 32 w 108"/>
                <a:gd name="T25" fmla="*/ 759 h 960"/>
                <a:gd name="T26" fmla="*/ 31 w 108"/>
                <a:gd name="T27" fmla="*/ 589 h 960"/>
                <a:gd name="T28" fmla="*/ 31 w 108"/>
                <a:gd name="T29" fmla="*/ 375 h 960"/>
                <a:gd name="T30" fmla="*/ 40 w 108"/>
                <a:gd name="T31" fmla="*/ 166 h 960"/>
                <a:gd name="T32" fmla="*/ 51 w 108"/>
                <a:gd name="T33" fmla="*/ 78 h 960"/>
                <a:gd name="T34" fmla="*/ 69 w 108"/>
                <a:gd name="T35" fmla="*/ 12 h 960"/>
                <a:gd name="T36" fmla="*/ 84 w 108"/>
                <a:gd name="T37" fmla="*/ 0 h 960"/>
                <a:gd name="T38" fmla="*/ 95 w 108"/>
                <a:gd name="T39" fmla="*/ 15 h 960"/>
                <a:gd name="T40" fmla="*/ 95 w 108"/>
                <a:gd name="T41" fmla="*/ 15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960">
                  <a:moveTo>
                    <a:pt x="95" y="15"/>
                  </a:moveTo>
                  <a:lnTo>
                    <a:pt x="82" y="215"/>
                  </a:lnTo>
                  <a:lnTo>
                    <a:pt x="108" y="610"/>
                  </a:lnTo>
                  <a:lnTo>
                    <a:pt x="107" y="681"/>
                  </a:lnTo>
                  <a:lnTo>
                    <a:pt x="108" y="761"/>
                  </a:lnTo>
                  <a:lnTo>
                    <a:pt x="95" y="791"/>
                  </a:lnTo>
                  <a:lnTo>
                    <a:pt x="69" y="856"/>
                  </a:lnTo>
                  <a:lnTo>
                    <a:pt x="42" y="918"/>
                  </a:lnTo>
                  <a:lnTo>
                    <a:pt x="27" y="951"/>
                  </a:lnTo>
                  <a:lnTo>
                    <a:pt x="10" y="960"/>
                  </a:lnTo>
                  <a:lnTo>
                    <a:pt x="0" y="943"/>
                  </a:lnTo>
                  <a:lnTo>
                    <a:pt x="15" y="850"/>
                  </a:lnTo>
                  <a:lnTo>
                    <a:pt x="32" y="759"/>
                  </a:lnTo>
                  <a:lnTo>
                    <a:pt x="31" y="589"/>
                  </a:lnTo>
                  <a:lnTo>
                    <a:pt x="31" y="375"/>
                  </a:lnTo>
                  <a:lnTo>
                    <a:pt x="40" y="166"/>
                  </a:lnTo>
                  <a:lnTo>
                    <a:pt x="51" y="78"/>
                  </a:lnTo>
                  <a:lnTo>
                    <a:pt x="69" y="12"/>
                  </a:lnTo>
                  <a:lnTo>
                    <a:pt x="84" y="0"/>
                  </a:lnTo>
                  <a:lnTo>
                    <a:pt x="95" y="15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4894" y="2847"/>
              <a:ext cx="98" cy="631"/>
            </a:xfrm>
            <a:custGeom>
              <a:avLst/>
              <a:gdLst>
                <a:gd name="T0" fmla="*/ 46 w 196"/>
                <a:gd name="T1" fmla="*/ 14 h 1263"/>
                <a:gd name="T2" fmla="*/ 54 w 196"/>
                <a:gd name="T3" fmla="*/ 386 h 1263"/>
                <a:gd name="T4" fmla="*/ 77 w 196"/>
                <a:gd name="T5" fmla="*/ 474 h 1263"/>
                <a:gd name="T6" fmla="*/ 118 w 196"/>
                <a:gd name="T7" fmla="*/ 559 h 1263"/>
                <a:gd name="T8" fmla="*/ 162 w 196"/>
                <a:gd name="T9" fmla="*/ 647 h 1263"/>
                <a:gd name="T10" fmla="*/ 191 w 196"/>
                <a:gd name="T11" fmla="*/ 740 h 1263"/>
                <a:gd name="T12" fmla="*/ 196 w 196"/>
                <a:gd name="T13" fmla="*/ 1099 h 1263"/>
                <a:gd name="T14" fmla="*/ 185 w 196"/>
                <a:gd name="T15" fmla="*/ 1137 h 1263"/>
                <a:gd name="T16" fmla="*/ 156 w 196"/>
                <a:gd name="T17" fmla="*/ 1210 h 1263"/>
                <a:gd name="T18" fmla="*/ 130 w 196"/>
                <a:gd name="T19" fmla="*/ 1263 h 1263"/>
                <a:gd name="T20" fmla="*/ 115 w 196"/>
                <a:gd name="T21" fmla="*/ 1244 h 1263"/>
                <a:gd name="T22" fmla="*/ 120 w 196"/>
                <a:gd name="T23" fmla="*/ 751 h 1263"/>
                <a:gd name="T24" fmla="*/ 94 w 196"/>
                <a:gd name="T25" fmla="*/ 658 h 1263"/>
                <a:gd name="T26" fmla="*/ 56 w 196"/>
                <a:gd name="T27" fmla="*/ 573 h 1263"/>
                <a:gd name="T28" fmla="*/ 0 w 196"/>
                <a:gd name="T29" fmla="*/ 390 h 1263"/>
                <a:gd name="T30" fmla="*/ 4 w 196"/>
                <a:gd name="T31" fmla="*/ 196 h 1263"/>
                <a:gd name="T32" fmla="*/ 20 w 196"/>
                <a:gd name="T33" fmla="*/ 12 h 1263"/>
                <a:gd name="T34" fmla="*/ 33 w 196"/>
                <a:gd name="T35" fmla="*/ 0 h 1263"/>
                <a:gd name="T36" fmla="*/ 46 w 196"/>
                <a:gd name="T37" fmla="*/ 14 h 1263"/>
                <a:gd name="T38" fmla="*/ 46 w 196"/>
                <a:gd name="T39" fmla="*/ 14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6" h="1263">
                  <a:moveTo>
                    <a:pt x="46" y="14"/>
                  </a:moveTo>
                  <a:lnTo>
                    <a:pt x="54" y="386"/>
                  </a:lnTo>
                  <a:lnTo>
                    <a:pt x="77" y="474"/>
                  </a:lnTo>
                  <a:lnTo>
                    <a:pt x="118" y="559"/>
                  </a:lnTo>
                  <a:lnTo>
                    <a:pt x="162" y="647"/>
                  </a:lnTo>
                  <a:lnTo>
                    <a:pt x="191" y="740"/>
                  </a:lnTo>
                  <a:lnTo>
                    <a:pt x="196" y="1099"/>
                  </a:lnTo>
                  <a:lnTo>
                    <a:pt x="185" y="1137"/>
                  </a:lnTo>
                  <a:lnTo>
                    <a:pt x="156" y="1210"/>
                  </a:lnTo>
                  <a:lnTo>
                    <a:pt x="130" y="1263"/>
                  </a:lnTo>
                  <a:lnTo>
                    <a:pt x="115" y="1244"/>
                  </a:lnTo>
                  <a:lnTo>
                    <a:pt x="120" y="751"/>
                  </a:lnTo>
                  <a:lnTo>
                    <a:pt x="94" y="658"/>
                  </a:lnTo>
                  <a:lnTo>
                    <a:pt x="56" y="573"/>
                  </a:lnTo>
                  <a:lnTo>
                    <a:pt x="0" y="390"/>
                  </a:lnTo>
                  <a:lnTo>
                    <a:pt x="4" y="196"/>
                  </a:lnTo>
                  <a:lnTo>
                    <a:pt x="20" y="12"/>
                  </a:lnTo>
                  <a:lnTo>
                    <a:pt x="33" y="0"/>
                  </a:lnTo>
                  <a:lnTo>
                    <a:pt x="46" y="14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42"/>
            <p:cNvSpPr>
              <a:spLocks/>
            </p:cNvSpPr>
            <p:nvPr/>
          </p:nvSpPr>
          <p:spPr bwMode="auto">
            <a:xfrm>
              <a:off x="4726" y="2881"/>
              <a:ext cx="101" cy="694"/>
            </a:xfrm>
            <a:custGeom>
              <a:avLst/>
              <a:gdLst>
                <a:gd name="T0" fmla="*/ 45 w 201"/>
                <a:gd name="T1" fmla="*/ 1388 h 1388"/>
                <a:gd name="T2" fmla="*/ 19 w 201"/>
                <a:gd name="T3" fmla="*/ 1384 h 1388"/>
                <a:gd name="T4" fmla="*/ 13 w 201"/>
                <a:gd name="T5" fmla="*/ 1215 h 1388"/>
                <a:gd name="T6" fmla="*/ 0 w 201"/>
                <a:gd name="T7" fmla="*/ 1042 h 1388"/>
                <a:gd name="T8" fmla="*/ 17 w 201"/>
                <a:gd name="T9" fmla="*/ 931 h 1388"/>
                <a:gd name="T10" fmla="*/ 59 w 201"/>
                <a:gd name="T11" fmla="*/ 852 h 1388"/>
                <a:gd name="T12" fmla="*/ 108 w 201"/>
                <a:gd name="T13" fmla="*/ 779 h 1388"/>
                <a:gd name="T14" fmla="*/ 150 w 201"/>
                <a:gd name="T15" fmla="*/ 690 h 1388"/>
                <a:gd name="T16" fmla="*/ 165 w 201"/>
                <a:gd name="T17" fmla="*/ 513 h 1388"/>
                <a:gd name="T18" fmla="*/ 144 w 201"/>
                <a:gd name="T19" fmla="*/ 336 h 1388"/>
                <a:gd name="T20" fmla="*/ 139 w 201"/>
                <a:gd name="T21" fmla="*/ 175 h 1388"/>
                <a:gd name="T22" fmla="*/ 142 w 201"/>
                <a:gd name="T23" fmla="*/ 17 h 1388"/>
                <a:gd name="T24" fmla="*/ 154 w 201"/>
                <a:gd name="T25" fmla="*/ 0 h 1388"/>
                <a:gd name="T26" fmla="*/ 169 w 201"/>
                <a:gd name="T27" fmla="*/ 13 h 1388"/>
                <a:gd name="T28" fmla="*/ 180 w 201"/>
                <a:gd name="T29" fmla="*/ 334 h 1388"/>
                <a:gd name="T30" fmla="*/ 201 w 201"/>
                <a:gd name="T31" fmla="*/ 707 h 1388"/>
                <a:gd name="T32" fmla="*/ 175 w 201"/>
                <a:gd name="T33" fmla="*/ 768 h 1388"/>
                <a:gd name="T34" fmla="*/ 142 w 201"/>
                <a:gd name="T35" fmla="*/ 827 h 1388"/>
                <a:gd name="T36" fmla="*/ 89 w 201"/>
                <a:gd name="T37" fmla="*/ 949 h 1388"/>
                <a:gd name="T38" fmla="*/ 78 w 201"/>
                <a:gd name="T39" fmla="*/ 1192 h 1388"/>
                <a:gd name="T40" fmla="*/ 64 w 201"/>
                <a:gd name="T41" fmla="*/ 1291 h 1388"/>
                <a:gd name="T42" fmla="*/ 45 w 201"/>
                <a:gd name="T43" fmla="*/ 1388 h 1388"/>
                <a:gd name="T44" fmla="*/ 45 w 201"/>
                <a:gd name="T45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1" h="1388">
                  <a:moveTo>
                    <a:pt x="45" y="1388"/>
                  </a:moveTo>
                  <a:lnTo>
                    <a:pt x="19" y="1384"/>
                  </a:lnTo>
                  <a:lnTo>
                    <a:pt x="13" y="1215"/>
                  </a:lnTo>
                  <a:lnTo>
                    <a:pt x="0" y="1042"/>
                  </a:lnTo>
                  <a:lnTo>
                    <a:pt x="17" y="931"/>
                  </a:lnTo>
                  <a:lnTo>
                    <a:pt x="59" y="852"/>
                  </a:lnTo>
                  <a:lnTo>
                    <a:pt x="108" y="779"/>
                  </a:lnTo>
                  <a:lnTo>
                    <a:pt x="150" y="690"/>
                  </a:lnTo>
                  <a:lnTo>
                    <a:pt x="165" y="513"/>
                  </a:lnTo>
                  <a:lnTo>
                    <a:pt x="144" y="336"/>
                  </a:lnTo>
                  <a:lnTo>
                    <a:pt x="139" y="175"/>
                  </a:lnTo>
                  <a:lnTo>
                    <a:pt x="142" y="17"/>
                  </a:lnTo>
                  <a:lnTo>
                    <a:pt x="154" y="0"/>
                  </a:lnTo>
                  <a:lnTo>
                    <a:pt x="169" y="13"/>
                  </a:lnTo>
                  <a:lnTo>
                    <a:pt x="180" y="334"/>
                  </a:lnTo>
                  <a:lnTo>
                    <a:pt x="201" y="707"/>
                  </a:lnTo>
                  <a:lnTo>
                    <a:pt x="175" y="768"/>
                  </a:lnTo>
                  <a:lnTo>
                    <a:pt x="142" y="827"/>
                  </a:lnTo>
                  <a:lnTo>
                    <a:pt x="89" y="949"/>
                  </a:lnTo>
                  <a:lnTo>
                    <a:pt x="78" y="1192"/>
                  </a:lnTo>
                  <a:lnTo>
                    <a:pt x="64" y="1291"/>
                  </a:lnTo>
                  <a:lnTo>
                    <a:pt x="45" y="1388"/>
                  </a:lnTo>
                  <a:lnTo>
                    <a:pt x="45" y="13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43"/>
            <p:cNvSpPr>
              <a:spLocks/>
            </p:cNvSpPr>
            <p:nvPr/>
          </p:nvSpPr>
          <p:spPr bwMode="auto">
            <a:xfrm>
              <a:off x="4795" y="3399"/>
              <a:ext cx="108" cy="121"/>
            </a:xfrm>
            <a:custGeom>
              <a:avLst/>
              <a:gdLst>
                <a:gd name="T0" fmla="*/ 146 w 214"/>
                <a:gd name="T1" fmla="*/ 118 h 241"/>
                <a:gd name="T2" fmla="*/ 112 w 214"/>
                <a:gd name="T3" fmla="*/ 65 h 241"/>
                <a:gd name="T4" fmla="*/ 104 w 214"/>
                <a:gd name="T5" fmla="*/ 44 h 241"/>
                <a:gd name="T6" fmla="*/ 125 w 214"/>
                <a:gd name="T7" fmla="*/ 25 h 241"/>
                <a:gd name="T8" fmla="*/ 169 w 214"/>
                <a:gd name="T9" fmla="*/ 44 h 241"/>
                <a:gd name="T10" fmla="*/ 205 w 214"/>
                <a:gd name="T11" fmla="*/ 80 h 241"/>
                <a:gd name="T12" fmla="*/ 214 w 214"/>
                <a:gd name="T13" fmla="*/ 133 h 241"/>
                <a:gd name="T14" fmla="*/ 197 w 214"/>
                <a:gd name="T15" fmla="*/ 167 h 241"/>
                <a:gd name="T16" fmla="*/ 173 w 214"/>
                <a:gd name="T17" fmla="*/ 200 h 241"/>
                <a:gd name="T18" fmla="*/ 142 w 214"/>
                <a:gd name="T19" fmla="*/ 226 h 241"/>
                <a:gd name="T20" fmla="*/ 108 w 214"/>
                <a:gd name="T21" fmla="*/ 241 h 241"/>
                <a:gd name="T22" fmla="*/ 43 w 214"/>
                <a:gd name="T23" fmla="*/ 228 h 241"/>
                <a:gd name="T24" fmla="*/ 11 w 214"/>
                <a:gd name="T25" fmla="*/ 179 h 241"/>
                <a:gd name="T26" fmla="*/ 0 w 214"/>
                <a:gd name="T27" fmla="*/ 120 h 241"/>
                <a:gd name="T28" fmla="*/ 9 w 214"/>
                <a:gd name="T29" fmla="*/ 59 h 241"/>
                <a:gd name="T30" fmla="*/ 36 w 214"/>
                <a:gd name="T31" fmla="*/ 6 h 241"/>
                <a:gd name="T32" fmla="*/ 53 w 214"/>
                <a:gd name="T33" fmla="*/ 0 h 241"/>
                <a:gd name="T34" fmla="*/ 59 w 214"/>
                <a:gd name="T35" fmla="*/ 19 h 241"/>
                <a:gd name="T36" fmla="*/ 38 w 214"/>
                <a:gd name="T37" fmla="*/ 110 h 241"/>
                <a:gd name="T38" fmla="*/ 47 w 214"/>
                <a:gd name="T39" fmla="*/ 152 h 241"/>
                <a:gd name="T40" fmla="*/ 78 w 214"/>
                <a:gd name="T41" fmla="*/ 192 h 241"/>
                <a:gd name="T42" fmla="*/ 102 w 214"/>
                <a:gd name="T43" fmla="*/ 198 h 241"/>
                <a:gd name="T44" fmla="*/ 123 w 214"/>
                <a:gd name="T45" fmla="*/ 175 h 241"/>
                <a:gd name="T46" fmla="*/ 146 w 214"/>
                <a:gd name="T47" fmla="*/ 118 h 241"/>
                <a:gd name="T48" fmla="*/ 146 w 214"/>
                <a:gd name="T49" fmla="*/ 1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4" h="241">
                  <a:moveTo>
                    <a:pt x="146" y="118"/>
                  </a:moveTo>
                  <a:lnTo>
                    <a:pt x="112" y="65"/>
                  </a:lnTo>
                  <a:lnTo>
                    <a:pt x="104" y="44"/>
                  </a:lnTo>
                  <a:lnTo>
                    <a:pt x="125" y="25"/>
                  </a:lnTo>
                  <a:lnTo>
                    <a:pt x="169" y="44"/>
                  </a:lnTo>
                  <a:lnTo>
                    <a:pt x="205" y="80"/>
                  </a:lnTo>
                  <a:lnTo>
                    <a:pt x="214" y="133"/>
                  </a:lnTo>
                  <a:lnTo>
                    <a:pt x="197" y="167"/>
                  </a:lnTo>
                  <a:lnTo>
                    <a:pt x="173" y="200"/>
                  </a:lnTo>
                  <a:lnTo>
                    <a:pt x="142" y="226"/>
                  </a:lnTo>
                  <a:lnTo>
                    <a:pt x="108" y="241"/>
                  </a:lnTo>
                  <a:lnTo>
                    <a:pt x="43" y="228"/>
                  </a:lnTo>
                  <a:lnTo>
                    <a:pt x="11" y="179"/>
                  </a:lnTo>
                  <a:lnTo>
                    <a:pt x="0" y="120"/>
                  </a:lnTo>
                  <a:lnTo>
                    <a:pt x="9" y="59"/>
                  </a:lnTo>
                  <a:lnTo>
                    <a:pt x="36" y="6"/>
                  </a:lnTo>
                  <a:lnTo>
                    <a:pt x="53" y="0"/>
                  </a:lnTo>
                  <a:lnTo>
                    <a:pt x="59" y="19"/>
                  </a:lnTo>
                  <a:lnTo>
                    <a:pt x="38" y="110"/>
                  </a:lnTo>
                  <a:lnTo>
                    <a:pt x="47" y="152"/>
                  </a:lnTo>
                  <a:lnTo>
                    <a:pt x="78" y="192"/>
                  </a:lnTo>
                  <a:lnTo>
                    <a:pt x="102" y="198"/>
                  </a:lnTo>
                  <a:lnTo>
                    <a:pt x="123" y="175"/>
                  </a:lnTo>
                  <a:lnTo>
                    <a:pt x="146" y="118"/>
                  </a:lnTo>
                  <a:lnTo>
                    <a:pt x="14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44"/>
            <p:cNvSpPr>
              <a:spLocks/>
            </p:cNvSpPr>
            <p:nvPr/>
          </p:nvSpPr>
          <p:spPr bwMode="auto">
            <a:xfrm>
              <a:off x="4841" y="3242"/>
              <a:ext cx="109" cy="132"/>
            </a:xfrm>
            <a:custGeom>
              <a:avLst/>
              <a:gdLst>
                <a:gd name="T0" fmla="*/ 141 w 218"/>
                <a:gd name="T1" fmla="*/ 265 h 265"/>
                <a:gd name="T2" fmla="*/ 76 w 218"/>
                <a:gd name="T3" fmla="*/ 251 h 265"/>
                <a:gd name="T4" fmla="*/ 25 w 218"/>
                <a:gd name="T5" fmla="*/ 188 h 265"/>
                <a:gd name="T6" fmla="*/ 0 w 218"/>
                <a:gd name="T7" fmla="*/ 109 h 265"/>
                <a:gd name="T8" fmla="*/ 4 w 218"/>
                <a:gd name="T9" fmla="*/ 73 h 265"/>
                <a:gd name="T10" fmla="*/ 21 w 218"/>
                <a:gd name="T11" fmla="*/ 44 h 265"/>
                <a:gd name="T12" fmla="*/ 51 w 218"/>
                <a:gd name="T13" fmla="*/ 19 h 265"/>
                <a:gd name="T14" fmla="*/ 91 w 218"/>
                <a:gd name="T15" fmla="*/ 0 h 265"/>
                <a:gd name="T16" fmla="*/ 171 w 218"/>
                <a:gd name="T17" fmla="*/ 4 h 265"/>
                <a:gd name="T18" fmla="*/ 209 w 218"/>
                <a:gd name="T19" fmla="*/ 59 h 265"/>
                <a:gd name="T20" fmla="*/ 218 w 218"/>
                <a:gd name="T21" fmla="*/ 128 h 265"/>
                <a:gd name="T22" fmla="*/ 205 w 218"/>
                <a:gd name="T23" fmla="*/ 158 h 265"/>
                <a:gd name="T24" fmla="*/ 180 w 218"/>
                <a:gd name="T25" fmla="*/ 168 h 265"/>
                <a:gd name="T26" fmla="*/ 154 w 218"/>
                <a:gd name="T27" fmla="*/ 160 h 265"/>
                <a:gd name="T28" fmla="*/ 139 w 218"/>
                <a:gd name="T29" fmla="*/ 130 h 265"/>
                <a:gd name="T30" fmla="*/ 131 w 218"/>
                <a:gd name="T31" fmla="*/ 61 h 265"/>
                <a:gd name="T32" fmla="*/ 95 w 218"/>
                <a:gd name="T33" fmla="*/ 65 h 265"/>
                <a:gd name="T34" fmla="*/ 64 w 218"/>
                <a:gd name="T35" fmla="*/ 90 h 265"/>
                <a:gd name="T36" fmla="*/ 49 w 218"/>
                <a:gd name="T37" fmla="*/ 128 h 265"/>
                <a:gd name="T38" fmla="*/ 57 w 218"/>
                <a:gd name="T39" fmla="*/ 175 h 265"/>
                <a:gd name="T40" fmla="*/ 85 w 218"/>
                <a:gd name="T41" fmla="*/ 217 h 265"/>
                <a:gd name="T42" fmla="*/ 135 w 218"/>
                <a:gd name="T43" fmla="*/ 238 h 265"/>
                <a:gd name="T44" fmla="*/ 152 w 218"/>
                <a:gd name="T45" fmla="*/ 249 h 265"/>
                <a:gd name="T46" fmla="*/ 141 w 218"/>
                <a:gd name="T47" fmla="*/ 265 h 265"/>
                <a:gd name="T48" fmla="*/ 141 w 218"/>
                <a:gd name="T49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8" h="265">
                  <a:moveTo>
                    <a:pt x="141" y="265"/>
                  </a:moveTo>
                  <a:lnTo>
                    <a:pt x="76" y="251"/>
                  </a:lnTo>
                  <a:lnTo>
                    <a:pt x="25" y="188"/>
                  </a:lnTo>
                  <a:lnTo>
                    <a:pt x="0" y="109"/>
                  </a:lnTo>
                  <a:lnTo>
                    <a:pt x="4" y="73"/>
                  </a:lnTo>
                  <a:lnTo>
                    <a:pt x="21" y="44"/>
                  </a:lnTo>
                  <a:lnTo>
                    <a:pt x="51" y="19"/>
                  </a:lnTo>
                  <a:lnTo>
                    <a:pt x="91" y="0"/>
                  </a:lnTo>
                  <a:lnTo>
                    <a:pt x="171" y="4"/>
                  </a:lnTo>
                  <a:lnTo>
                    <a:pt x="209" y="59"/>
                  </a:lnTo>
                  <a:lnTo>
                    <a:pt x="218" y="128"/>
                  </a:lnTo>
                  <a:lnTo>
                    <a:pt x="205" y="158"/>
                  </a:lnTo>
                  <a:lnTo>
                    <a:pt x="180" y="168"/>
                  </a:lnTo>
                  <a:lnTo>
                    <a:pt x="154" y="160"/>
                  </a:lnTo>
                  <a:lnTo>
                    <a:pt x="139" y="130"/>
                  </a:lnTo>
                  <a:lnTo>
                    <a:pt x="131" y="61"/>
                  </a:lnTo>
                  <a:lnTo>
                    <a:pt x="95" y="65"/>
                  </a:lnTo>
                  <a:lnTo>
                    <a:pt x="64" y="90"/>
                  </a:lnTo>
                  <a:lnTo>
                    <a:pt x="49" y="128"/>
                  </a:lnTo>
                  <a:lnTo>
                    <a:pt x="57" y="175"/>
                  </a:lnTo>
                  <a:lnTo>
                    <a:pt x="85" y="217"/>
                  </a:lnTo>
                  <a:lnTo>
                    <a:pt x="135" y="238"/>
                  </a:lnTo>
                  <a:lnTo>
                    <a:pt x="152" y="249"/>
                  </a:lnTo>
                  <a:lnTo>
                    <a:pt x="141" y="265"/>
                  </a:lnTo>
                  <a:lnTo>
                    <a:pt x="141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4830" y="3023"/>
              <a:ext cx="68" cy="113"/>
            </a:xfrm>
            <a:custGeom>
              <a:avLst/>
              <a:gdLst>
                <a:gd name="T0" fmla="*/ 27 w 137"/>
                <a:gd name="T1" fmla="*/ 200 h 226"/>
                <a:gd name="T2" fmla="*/ 68 w 137"/>
                <a:gd name="T3" fmla="*/ 198 h 226"/>
                <a:gd name="T4" fmla="*/ 95 w 137"/>
                <a:gd name="T5" fmla="*/ 167 h 226"/>
                <a:gd name="T6" fmla="*/ 95 w 137"/>
                <a:gd name="T7" fmla="*/ 128 h 226"/>
                <a:gd name="T8" fmla="*/ 74 w 137"/>
                <a:gd name="T9" fmla="*/ 99 h 226"/>
                <a:gd name="T10" fmla="*/ 44 w 137"/>
                <a:gd name="T11" fmla="*/ 74 h 226"/>
                <a:gd name="T12" fmla="*/ 13 w 137"/>
                <a:gd name="T13" fmla="*/ 53 h 226"/>
                <a:gd name="T14" fmla="*/ 0 w 137"/>
                <a:gd name="T15" fmla="*/ 13 h 226"/>
                <a:gd name="T16" fmla="*/ 17 w 137"/>
                <a:gd name="T17" fmla="*/ 0 h 226"/>
                <a:gd name="T18" fmla="*/ 42 w 137"/>
                <a:gd name="T19" fmla="*/ 2 h 226"/>
                <a:gd name="T20" fmla="*/ 118 w 137"/>
                <a:gd name="T21" fmla="*/ 72 h 226"/>
                <a:gd name="T22" fmla="*/ 137 w 137"/>
                <a:gd name="T23" fmla="*/ 175 h 226"/>
                <a:gd name="T24" fmla="*/ 118 w 137"/>
                <a:gd name="T25" fmla="*/ 205 h 226"/>
                <a:gd name="T26" fmla="*/ 86 w 137"/>
                <a:gd name="T27" fmla="*/ 226 h 226"/>
                <a:gd name="T28" fmla="*/ 15 w 137"/>
                <a:gd name="T29" fmla="*/ 224 h 226"/>
                <a:gd name="T30" fmla="*/ 8 w 137"/>
                <a:gd name="T31" fmla="*/ 205 h 226"/>
                <a:gd name="T32" fmla="*/ 27 w 137"/>
                <a:gd name="T33" fmla="*/ 200 h 226"/>
                <a:gd name="T34" fmla="*/ 27 w 137"/>
                <a:gd name="T35" fmla="*/ 20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226">
                  <a:moveTo>
                    <a:pt x="27" y="200"/>
                  </a:moveTo>
                  <a:lnTo>
                    <a:pt x="68" y="198"/>
                  </a:lnTo>
                  <a:lnTo>
                    <a:pt x="95" y="167"/>
                  </a:lnTo>
                  <a:lnTo>
                    <a:pt x="95" y="128"/>
                  </a:lnTo>
                  <a:lnTo>
                    <a:pt x="74" y="99"/>
                  </a:lnTo>
                  <a:lnTo>
                    <a:pt x="44" y="74"/>
                  </a:lnTo>
                  <a:lnTo>
                    <a:pt x="13" y="53"/>
                  </a:lnTo>
                  <a:lnTo>
                    <a:pt x="0" y="13"/>
                  </a:lnTo>
                  <a:lnTo>
                    <a:pt x="17" y="0"/>
                  </a:lnTo>
                  <a:lnTo>
                    <a:pt x="42" y="2"/>
                  </a:lnTo>
                  <a:lnTo>
                    <a:pt x="118" y="72"/>
                  </a:lnTo>
                  <a:lnTo>
                    <a:pt x="137" y="175"/>
                  </a:lnTo>
                  <a:lnTo>
                    <a:pt x="118" y="205"/>
                  </a:lnTo>
                  <a:lnTo>
                    <a:pt x="86" y="226"/>
                  </a:lnTo>
                  <a:lnTo>
                    <a:pt x="15" y="224"/>
                  </a:lnTo>
                  <a:lnTo>
                    <a:pt x="8" y="205"/>
                  </a:lnTo>
                  <a:lnTo>
                    <a:pt x="27" y="200"/>
                  </a:lnTo>
                  <a:lnTo>
                    <a:pt x="27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46"/>
            <p:cNvSpPr>
              <a:spLocks/>
            </p:cNvSpPr>
            <p:nvPr/>
          </p:nvSpPr>
          <p:spPr bwMode="auto">
            <a:xfrm>
              <a:off x="4819" y="2897"/>
              <a:ext cx="74" cy="100"/>
            </a:xfrm>
            <a:custGeom>
              <a:avLst/>
              <a:gdLst>
                <a:gd name="T0" fmla="*/ 129 w 148"/>
                <a:gd name="T1" fmla="*/ 44 h 200"/>
                <a:gd name="T2" fmla="*/ 97 w 148"/>
                <a:gd name="T3" fmla="*/ 29 h 200"/>
                <a:gd name="T4" fmla="*/ 63 w 148"/>
                <a:gd name="T5" fmla="*/ 33 h 200"/>
                <a:gd name="T6" fmla="*/ 44 w 148"/>
                <a:gd name="T7" fmla="*/ 61 h 200"/>
                <a:gd name="T8" fmla="*/ 46 w 148"/>
                <a:gd name="T9" fmla="*/ 95 h 200"/>
                <a:gd name="T10" fmla="*/ 61 w 148"/>
                <a:gd name="T11" fmla="*/ 128 h 200"/>
                <a:gd name="T12" fmla="*/ 80 w 148"/>
                <a:gd name="T13" fmla="*/ 154 h 200"/>
                <a:gd name="T14" fmla="*/ 84 w 148"/>
                <a:gd name="T15" fmla="*/ 198 h 200"/>
                <a:gd name="T16" fmla="*/ 42 w 148"/>
                <a:gd name="T17" fmla="*/ 200 h 200"/>
                <a:gd name="T18" fmla="*/ 12 w 148"/>
                <a:gd name="T19" fmla="*/ 156 h 200"/>
                <a:gd name="T20" fmla="*/ 0 w 148"/>
                <a:gd name="T21" fmla="*/ 101 h 200"/>
                <a:gd name="T22" fmla="*/ 12 w 148"/>
                <a:gd name="T23" fmla="*/ 48 h 200"/>
                <a:gd name="T24" fmla="*/ 46 w 148"/>
                <a:gd name="T25" fmla="*/ 8 h 200"/>
                <a:gd name="T26" fmla="*/ 97 w 148"/>
                <a:gd name="T27" fmla="*/ 0 h 200"/>
                <a:gd name="T28" fmla="*/ 143 w 148"/>
                <a:gd name="T29" fmla="*/ 23 h 200"/>
                <a:gd name="T30" fmla="*/ 148 w 148"/>
                <a:gd name="T31" fmla="*/ 42 h 200"/>
                <a:gd name="T32" fmla="*/ 129 w 148"/>
                <a:gd name="T33" fmla="*/ 44 h 200"/>
                <a:gd name="T34" fmla="*/ 129 w 148"/>
                <a:gd name="T35" fmla="*/ 4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200">
                  <a:moveTo>
                    <a:pt x="129" y="44"/>
                  </a:moveTo>
                  <a:lnTo>
                    <a:pt x="97" y="29"/>
                  </a:lnTo>
                  <a:lnTo>
                    <a:pt x="63" y="33"/>
                  </a:lnTo>
                  <a:lnTo>
                    <a:pt x="44" y="61"/>
                  </a:lnTo>
                  <a:lnTo>
                    <a:pt x="46" y="95"/>
                  </a:lnTo>
                  <a:lnTo>
                    <a:pt x="61" y="128"/>
                  </a:lnTo>
                  <a:lnTo>
                    <a:pt x="80" y="154"/>
                  </a:lnTo>
                  <a:lnTo>
                    <a:pt x="84" y="198"/>
                  </a:lnTo>
                  <a:lnTo>
                    <a:pt x="42" y="200"/>
                  </a:lnTo>
                  <a:lnTo>
                    <a:pt x="12" y="156"/>
                  </a:lnTo>
                  <a:lnTo>
                    <a:pt x="0" y="101"/>
                  </a:lnTo>
                  <a:lnTo>
                    <a:pt x="12" y="48"/>
                  </a:lnTo>
                  <a:lnTo>
                    <a:pt x="46" y="8"/>
                  </a:lnTo>
                  <a:lnTo>
                    <a:pt x="97" y="0"/>
                  </a:lnTo>
                  <a:lnTo>
                    <a:pt x="143" y="23"/>
                  </a:lnTo>
                  <a:lnTo>
                    <a:pt x="148" y="42"/>
                  </a:lnTo>
                  <a:lnTo>
                    <a:pt x="129" y="44"/>
                  </a:lnTo>
                  <a:lnTo>
                    <a:pt x="12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47"/>
            <p:cNvSpPr>
              <a:spLocks/>
            </p:cNvSpPr>
            <p:nvPr/>
          </p:nvSpPr>
          <p:spPr bwMode="auto">
            <a:xfrm>
              <a:off x="4727" y="2926"/>
              <a:ext cx="60" cy="126"/>
            </a:xfrm>
            <a:custGeom>
              <a:avLst/>
              <a:gdLst>
                <a:gd name="T0" fmla="*/ 11 w 120"/>
                <a:gd name="T1" fmla="*/ 27 h 253"/>
                <a:gd name="T2" fmla="*/ 0 w 120"/>
                <a:gd name="T3" fmla="*/ 12 h 253"/>
                <a:gd name="T4" fmla="*/ 15 w 120"/>
                <a:gd name="T5" fmla="*/ 0 h 253"/>
                <a:gd name="T6" fmla="*/ 64 w 120"/>
                <a:gd name="T7" fmla="*/ 15 h 253"/>
                <a:gd name="T8" fmla="*/ 101 w 120"/>
                <a:gd name="T9" fmla="*/ 59 h 253"/>
                <a:gd name="T10" fmla="*/ 120 w 120"/>
                <a:gd name="T11" fmla="*/ 168 h 253"/>
                <a:gd name="T12" fmla="*/ 108 w 120"/>
                <a:gd name="T13" fmla="*/ 194 h 253"/>
                <a:gd name="T14" fmla="*/ 89 w 120"/>
                <a:gd name="T15" fmla="*/ 215 h 253"/>
                <a:gd name="T16" fmla="*/ 43 w 120"/>
                <a:gd name="T17" fmla="*/ 253 h 253"/>
                <a:gd name="T18" fmla="*/ 5 w 120"/>
                <a:gd name="T19" fmla="*/ 249 h 253"/>
                <a:gd name="T20" fmla="*/ 7 w 120"/>
                <a:gd name="T21" fmla="*/ 211 h 253"/>
                <a:gd name="T22" fmla="*/ 66 w 120"/>
                <a:gd name="T23" fmla="*/ 156 h 253"/>
                <a:gd name="T24" fmla="*/ 64 w 120"/>
                <a:gd name="T25" fmla="*/ 78 h 253"/>
                <a:gd name="T26" fmla="*/ 45 w 120"/>
                <a:gd name="T27" fmla="*/ 48 h 253"/>
                <a:gd name="T28" fmla="*/ 11 w 120"/>
                <a:gd name="T29" fmla="*/ 27 h 253"/>
                <a:gd name="T30" fmla="*/ 11 w 120"/>
                <a:gd name="T31" fmla="*/ 27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253">
                  <a:moveTo>
                    <a:pt x="11" y="27"/>
                  </a:moveTo>
                  <a:lnTo>
                    <a:pt x="0" y="12"/>
                  </a:lnTo>
                  <a:lnTo>
                    <a:pt x="15" y="0"/>
                  </a:lnTo>
                  <a:lnTo>
                    <a:pt x="64" y="15"/>
                  </a:lnTo>
                  <a:lnTo>
                    <a:pt x="101" y="59"/>
                  </a:lnTo>
                  <a:lnTo>
                    <a:pt x="120" y="168"/>
                  </a:lnTo>
                  <a:lnTo>
                    <a:pt x="108" y="194"/>
                  </a:lnTo>
                  <a:lnTo>
                    <a:pt x="89" y="215"/>
                  </a:lnTo>
                  <a:lnTo>
                    <a:pt x="43" y="253"/>
                  </a:lnTo>
                  <a:lnTo>
                    <a:pt x="5" y="249"/>
                  </a:lnTo>
                  <a:lnTo>
                    <a:pt x="7" y="211"/>
                  </a:lnTo>
                  <a:lnTo>
                    <a:pt x="66" y="156"/>
                  </a:lnTo>
                  <a:lnTo>
                    <a:pt x="64" y="78"/>
                  </a:lnTo>
                  <a:lnTo>
                    <a:pt x="45" y="48"/>
                  </a:lnTo>
                  <a:lnTo>
                    <a:pt x="11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4758" y="3131"/>
              <a:ext cx="61" cy="120"/>
            </a:xfrm>
            <a:custGeom>
              <a:avLst/>
              <a:gdLst>
                <a:gd name="T0" fmla="*/ 58 w 122"/>
                <a:gd name="T1" fmla="*/ 40 h 239"/>
                <a:gd name="T2" fmla="*/ 40 w 122"/>
                <a:gd name="T3" fmla="*/ 72 h 239"/>
                <a:gd name="T4" fmla="*/ 25 w 122"/>
                <a:gd name="T5" fmla="*/ 106 h 239"/>
                <a:gd name="T6" fmla="*/ 44 w 122"/>
                <a:gd name="T7" fmla="*/ 179 h 239"/>
                <a:gd name="T8" fmla="*/ 94 w 122"/>
                <a:gd name="T9" fmla="*/ 220 h 239"/>
                <a:gd name="T10" fmla="*/ 90 w 122"/>
                <a:gd name="T11" fmla="*/ 239 h 239"/>
                <a:gd name="T12" fmla="*/ 71 w 122"/>
                <a:gd name="T13" fmla="*/ 237 h 239"/>
                <a:gd name="T14" fmla="*/ 39 w 122"/>
                <a:gd name="T15" fmla="*/ 209 h 239"/>
                <a:gd name="T16" fmla="*/ 2 w 122"/>
                <a:gd name="T17" fmla="*/ 184 h 239"/>
                <a:gd name="T18" fmla="*/ 0 w 122"/>
                <a:gd name="T19" fmla="*/ 64 h 239"/>
                <a:gd name="T20" fmla="*/ 16 w 122"/>
                <a:gd name="T21" fmla="*/ 6 h 239"/>
                <a:gd name="T22" fmla="*/ 54 w 122"/>
                <a:gd name="T23" fmla="*/ 0 h 239"/>
                <a:gd name="T24" fmla="*/ 116 w 122"/>
                <a:gd name="T25" fmla="*/ 40 h 239"/>
                <a:gd name="T26" fmla="*/ 122 w 122"/>
                <a:gd name="T27" fmla="*/ 59 h 239"/>
                <a:gd name="T28" fmla="*/ 103 w 122"/>
                <a:gd name="T29" fmla="*/ 63 h 239"/>
                <a:gd name="T30" fmla="*/ 58 w 122"/>
                <a:gd name="T31" fmla="*/ 40 h 239"/>
                <a:gd name="T32" fmla="*/ 58 w 122"/>
                <a:gd name="T33" fmla="*/ 4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39">
                  <a:moveTo>
                    <a:pt x="58" y="40"/>
                  </a:moveTo>
                  <a:lnTo>
                    <a:pt x="40" y="72"/>
                  </a:lnTo>
                  <a:lnTo>
                    <a:pt x="25" y="106"/>
                  </a:lnTo>
                  <a:lnTo>
                    <a:pt x="44" y="179"/>
                  </a:lnTo>
                  <a:lnTo>
                    <a:pt x="94" y="220"/>
                  </a:lnTo>
                  <a:lnTo>
                    <a:pt x="90" y="239"/>
                  </a:lnTo>
                  <a:lnTo>
                    <a:pt x="71" y="237"/>
                  </a:lnTo>
                  <a:lnTo>
                    <a:pt x="39" y="209"/>
                  </a:lnTo>
                  <a:lnTo>
                    <a:pt x="2" y="184"/>
                  </a:lnTo>
                  <a:lnTo>
                    <a:pt x="0" y="64"/>
                  </a:lnTo>
                  <a:lnTo>
                    <a:pt x="16" y="6"/>
                  </a:lnTo>
                  <a:lnTo>
                    <a:pt x="54" y="0"/>
                  </a:lnTo>
                  <a:lnTo>
                    <a:pt x="116" y="40"/>
                  </a:lnTo>
                  <a:lnTo>
                    <a:pt x="122" y="59"/>
                  </a:lnTo>
                  <a:lnTo>
                    <a:pt x="103" y="63"/>
                  </a:lnTo>
                  <a:lnTo>
                    <a:pt x="58" y="40"/>
                  </a:lnTo>
                  <a:lnTo>
                    <a:pt x="5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49"/>
            <p:cNvSpPr>
              <a:spLocks/>
            </p:cNvSpPr>
            <p:nvPr/>
          </p:nvSpPr>
          <p:spPr bwMode="auto">
            <a:xfrm>
              <a:off x="4081" y="2802"/>
              <a:ext cx="654" cy="58"/>
            </a:xfrm>
            <a:custGeom>
              <a:avLst/>
              <a:gdLst>
                <a:gd name="T0" fmla="*/ 1298 w 1310"/>
                <a:gd name="T1" fmla="*/ 116 h 116"/>
                <a:gd name="T2" fmla="*/ 829 w 1310"/>
                <a:gd name="T3" fmla="*/ 112 h 116"/>
                <a:gd name="T4" fmla="*/ 308 w 1310"/>
                <a:gd name="T5" fmla="*/ 86 h 116"/>
                <a:gd name="T6" fmla="*/ 31 w 1310"/>
                <a:gd name="T7" fmla="*/ 55 h 116"/>
                <a:gd name="T8" fmla="*/ 0 w 1310"/>
                <a:gd name="T9" fmla="*/ 30 h 116"/>
                <a:gd name="T10" fmla="*/ 27 w 1310"/>
                <a:gd name="T11" fmla="*/ 0 h 116"/>
                <a:gd name="T12" fmla="*/ 164 w 1310"/>
                <a:gd name="T13" fmla="*/ 8 h 116"/>
                <a:gd name="T14" fmla="*/ 312 w 1310"/>
                <a:gd name="T15" fmla="*/ 25 h 116"/>
                <a:gd name="T16" fmla="*/ 825 w 1310"/>
                <a:gd name="T17" fmla="*/ 46 h 116"/>
                <a:gd name="T18" fmla="*/ 985 w 1310"/>
                <a:gd name="T19" fmla="*/ 69 h 116"/>
                <a:gd name="T20" fmla="*/ 1145 w 1310"/>
                <a:gd name="T21" fmla="*/ 93 h 116"/>
                <a:gd name="T22" fmla="*/ 1293 w 1310"/>
                <a:gd name="T23" fmla="*/ 89 h 116"/>
                <a:gd name="T24" fmla="*/ 1310 w 1310"/>
                <a:gd name="T25" fmla="*/ 101 h 116"/>
                <a:gd name="T26" fmla="*/ 1298 w 1310"/>
                <a:gd name="T27" fmla="*/ 116 h 116"/>
                <a:gd name="T28" fmla="*/ 1298 w 1310"/>
                <a:gd name="T2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10" h="116">
                  <a:moveTo>
                    <a:pt x="1298" y="116"/>
                  </a:moveTo>
                  <a:lnTo>
                    <a:pt x="829" y="112"/>
                  </a:lnTo>
                  <a:lnTo>
                    <a:pt x="308" y="86"/>
                  </a:lnTo>
                  <a:lnTo>
                    <a:pt x="31" y="55"/>
                  </a:lnTo>
                  <a:lnTo>
                    <a:pt x="0" y="30"/>
                  </a:lnTo>
                  <a:lnTo>
                    <a:pt x="27" y="0"/>
                  </a:lnTo>
                  <a:lnTo>
                    <a:pt x="164" y="8"/>
                  </a:lnTo>
                  <a:lnTo>
                    <a:pt x="312" y="25"/>
                  </a:lnTo>
                  <a:lnTo>
                    <a:pt x="825" y="46"/>
                  </a:lnTo>
                  <a:lnTo>
                    <a:pt x="985" y="69"/>
                  </a:lnTo>
                  <a:lnTo>
                    <a:pt x="1145" y="93"/>
                  </a:lnTo>
                  <a:lnTo>
                    <a:pt x="1293" y="89"/>
                  </a:lnTo>
                  <a:lnTo>
                    <a:pt x="1310" y="101"/>
                  </a:lnTo>
                  <a:lnTo>
                    <a:pt x="1298" y="116"/>
                  </a:lnTo>
                  <a:lnTo>
                    <a:pt x="1298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3986" y="2797"/>
              <a:ext cx="114" cy="327"/>
            </a:xfrm>
            <a:custGeom>
              <a:avLst/>
              <a:gdLst>
                <a:gd name="T0" fmla="*/ 228 w 228"/>
                <a:gd name="T1" fmla="*/ 30 h 654"/>
                <a:gd name="T2" fmla="*/ 207 w 228"/>
                <a:gd name="T3" fmla="*/ 138 h 654"/>
                <a:gd name="T4" fmla="*/ 169 w 228"/>
                <a:gd name="T5" fmla="*/ 268 h 654"/>
                <a:gd name="T6" fmla="*/ 128 w 228"/>
                <a:gd name="T7" fmla="*/ 397 h 654"/>
                <a:gd name="T8" fmla="*/ 90 w 228"/>
                <a:gd name="T9" fmla="*/ 505 h 654"/>
                <a:gd name="T10" fmla="*/ 74 w 228"/>
                <a:gd name="T11" fmla="*/ 538 h 654"/>
                <a:gd name="T12" fmla="*/ 44 w 228"/>
                <a:gd name="T13" fmla="*/ 604 h 654"/>
                <a:gd name="T14" fmla="*/ 14 w 228"/>
                <a:gd name="T15" fmla="*/ 654 h 654"/>
                <a:gd name="T16" fmla="*/ 0 w 228"/>
                <a:gd name="T17" fmla="*/ 636 h 654"/>
                <a:gd name="T18" fmla="*/ 14 w 228"/>
                <a:gd name="T19" fmla="*/ 560 h 654"/>
                <a:gd name="T20" fmla="*/ 33 w 228"/>
                <a:gd name="T21" fmla="*/ 484 h 654"/>
                <a:gd name="T22" fmla="*/ 80 w 228"/>
                <a:gd name="T23" fmla="*/ 353 h 654"/>
                <a:gd name="T24" fmla="*/ 124 w 228"/>
                <a:gd name="T25" fmla="*/ 220 h 654"/>
                <a:gd name="T26" fmla="*/ 150 w 228"/>
                <a:gd name="T27" fmla="*/ 117 h 654"/>
                <a:gd name="T28" fmla="*/ 181 w 228"/>
                <a:gd name="T29" fmla="*/ 17 h 654"/>
                <a:gd name="T30" fmla="*/ 194 w 228"/>
                <a:gd name="T31" fmla="*/ 1 h 654"/>
                <a:gd name="T32" fmla="*/ 211 w 228"/>
                <a:gd name="T33" fmla="*/ 0 h 654"/>
                <a:gd name="T34" fmla="*/ 228 w 228"/>
                <a:gd name="T35" fmla="*/ 30 h 654"/>
                <a:gd name="T36" fmla="*/ 228 w 228"/>
                <a:gd name="T37" fmla="*/ 3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8" h="654">
                  <a:moveTo>
                    <a:pt x="228" y="30"/>
                  </a:moveTo>
                  <a:lnTo>
                    <a:pt x="207" y="138"/>
                  </a:lnTo>
                  <a:lnTo>
                    <a:pt x="169" y="268"/>
                  </a:lnTo>
                  <a:lnTo>
                    <a:pt x="128" y="397"/>
                  </a:lnTo>
                  <a:lnTo>
                    <a:pt x="90" y="505"/>
                  </a:lnTo>
                  <a:lnTo>
                    <a:pt x="74" y="538"/>
                  </a:lnTo>
                  <a:lnTo>
                    <a:pt x="44" y="604"/>
                  </a:lnTo>
                  <a:lnTo>
                    <a:pt x="14" y="654"/>
                  </a:lnTo>
                  <a:lnTo>
                    <a:pt x="0" y="636"/>
                  </a:lnTo>
                  <a:lnTo>
                    <a:pt x="14" y="560"/>
                  </a:lnTo>
                  <a:lnTo>
                    <a:pt x="33" y="484"/>
                  </a:lnTo>
                  <a:lnTo>
                    <a:pt x="80" y="353"/>
                  </a:lnTo>
                  <a:lnTo>
                    <a:pt x="124" y="220"/>
                  </a:lnTo>
                  <a:lnTo>
                    <a:pt x="150" y="117"/>
                  </a:lnTo>
                  <a:lnTo>
                    <a:pt x="181" y="17"/>
                  </a:lnTo>
                  <a:lnTo>
                    <a:pt x="194" y="1"/>
                  </a:lnTo>
                  <a:lnTo>
                    <a:pt x="211" y="0"/>
                  </a:lnTo>
                  <a:lnTo>
                    <a:pt x="228" y="30"/>
                  </a:lnTo>
                  <a:lnTo>
                    <a:pt x="22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3746" y="3111"/>
              <a:ext cx="252" cy="128"/>
            </a:xfrm>
            <a:custGeom>
              <a:avLst/>
              <a:gdLst>
                <a:gd name="T0" fmla="*/ 504 w 504"/>
                <a:gd name="T1" fmla="*/ 21 h 257"/>
                <a:gd name="T2" fmla="*/ 468 w 504"/>
                <a:gd name="T3" fmla="*/ 59 h 257"/>
                <a:gd name="T4" fmla="*/ 437 w 504"/>
                <a:gd name="T5" fmla="*/ 82 h 257"/>
                <a:gd name="T6" fmla="*/ 405 w 504"/>
                <a:gd name="T7" fmla="*/ 106 h 257"/>
                <a:gd name="T8" fmla="*/ 339 w 504"/>
                <a:gd name="T9" fmla="*/ 150 h 257"/>
                <a:gd name="T10" fmla="*/ 289 w 504"/>
                <a:gd name="T11" fmla="*/ 175 h 257"/>
                <a:gd name="T12" fmla="*/ 57 w 504"/>
                <a:gd name="T13" fmla="*/ 239 h 257"/>
                <a:gd name="T14" fmla="*/ 19 w 504"/>
                <a:gd name="T15" fmla="*/ 257 h 257"/>
                <a:gd name="T16" fmla="*/ 0 w 504"/>
                <a:gd name="T17" fmla="*/ 249 h 257"/>
                <a:gd name="T18" fmla="*/ 8 w 504"/>
                <a:gd name="T19" fmla="*/ 232 h 257"/>
                <a:gd name="T20" fmla="*/ 61 w 504"/>
                <a:gd name="T21" fmla="*/ 203 h 257"/>
                <a:gd name="T22" fmla="*/ 135 w 504"/>
                <a:gd name="T23" fmla="*/ 177 h 257"/>
                <a:gd name="T24" fmla="*/ 272 w 504"/>
                <a:gd name="T25" fmla="*/ 133 h 257"/>
                <a:gd name="T26" fmla="*/ 356 w 504"/>
                <a:gd name="T27" fmla="*/ 95 h 257"/>
                <a:gd name="T28" fmla="*/ 435 w 504"/>
                <a:gd name="T29" fmla="*/ 46 h 257"/>
                <a:gd name="T30" fmla="*/ 458 w 504"/>
                <a:gd name="T31" fmla="*/ 23 h 257"/>
                <a:gd name="T32" fmla="*/ 483 w 504"/>
                <a:gd name="T33" fmla="*/ 2 h 257"/>
                <a:gd name="T34" fmla="*/ 502 w 504"/>
                <a:gd name="T35" fmla="*/ 0 h 257"/>
                <a:gd name="T36" fmla="*/ 504 w 504"/>
                <a:gd name="T37" fmla="*/ 21 h 257"/>
                <a:gd name="T38" fmla="*/ 504 w 504"/>
                <a:gd name="T39" fmla="*/ 2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4" h="257">
                  <a:moveTo>
                    <a:pt x="504" y="21"/>
                  </a:moveTo>
                  <a:lnTo>
                    <a:pt x="468" y="59"/>
                  </a:lnTo>
                  <a:lnTo>
                    <a:pt x="437" y="82"/>
                  </a:lnTo>
                  <a:lnTo>
                    <a:pt x="405" y="106"/>
                  </a:lnTo>
                  <a:lnTo>
                    <a:pt x="339" y="150"/>
                  </a:lnTo>
                  <a:lnTo>
                    <a:pt x="289" y="175"/>
                  </a:lnTo>
                  <a:lnTo>
                    <a:pt x="57" y="239"/>
                  </a:lnTo>
                  <a:lnTo>
                    <a:pt x="19" y="257"/>
                  </a:lnTo>
                  <a:lnTo>
                    <a:pt x="0" y="249"/>
                  </a:lnTo>
                  <a:lnTo>
                    <a:pt x="8" y="232"/>
                  </a:lnTo>
                  <a:lnTo>
                    <a:pt x="61" y="203"/>
                  </a:lnTo>
                  <a:lnTo>
                    <a:pt x="135" y="177"/>
                  </a:lnTo>
                  <a:lnTo>
                    <a:pt x="272" y="133"/>
                  </a:lnTo>
                  <a:lnTo>
                    <a:pt x="356" y="95"/>
                  </a:lnTo>
                  <a:lnTo>
                    <a:pt x="435" y="46"/>
                  </a:lnTo>
                  <a:lnTo>
                    <a:pt x="458" y="23"/>
                  </a:lnTo>
                  <a:lnTo>
                    <a:pt x="483" y="2"/>
                  </a:lnTo>
                  <a:lnTo>
                    <a:pt x="502" y="0"/>
                  </a:lnTo>
                  <a:lnTo>
                    <a:pt x="504" y="21"/>
                  </a:lnTo>
                  <a:lnTo>
                    <a:pt x="50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3754" y="3225"/>
              <a:ext cx="876" cy="183"/>
            </a:xfrm>
            <a:custGeom>
              <a:avLst/>
              <a:gdLst>
                <a:gd name="T0" fmla="*/ 6 w 1753"/>
                <a:gd name="T1" fmla="*/ 0 h 365"/>
                <a:gd name="T2" fmla="*/ 116 w 1753"/>
                <a:gd name="T3" fmla="*/ 25 h 365"/>
                <a:gd name="T4" fmla="*/ 229 w 1753"/>
                <a:gd name="T5" fmla="*/ 48 h 365"/>
                <a:gd name="T6" fmla="*/ 453 w 1753"/>
                <a:gd name="T7" fmla="*/ 88 h 365"/>
                <a:gd name="T8" fmla="*/ 677 w 1753"/>
                <a:gd name="T9" fmla="*/ 126 h 365"/>
                <a:gd name="T10" fmla="*/ 899 w 1753"/>
                <a:gd name="T11" fmla="*/ 167 h 365"/>
                <a:gd name="T12" fmla="*/ 1084 w 1753"/>
                <a:gd name="T13" fmla="*/ 217 h 365"/>
                <a:gd name="T14" fmla="*/ 1177 w 1753"/>
                <a:gd name="T15" fmla="*/ 241 h 365"/>
                <a:gd name="T16" fmla="*/ 1270 w 1753"/>
                <a:gd name="T17" fmla="*/ 264 h 365"/>
                <a:gd name="T18" fmla="*/ 1506 w 1753"/>
                <a:gd name="T19" fmla="*/ 289 h 365"/>
                <a:gd name="T20" fmla="*/ 1715 w 1753"/>
                <a:gd name="T21" fmla="*/ 323 h 365"/>
                <a:gd name="T22" fmla="*/ 1753 w 1753"/>
                <a:gd name="T23" fmla="*/ 350 h 365"/>
                <a:gd name="T24" fmla="*/ 1740 w 1753"/>
                <a:gd name="T25" fmla="*/ 363 h 365"/>
                <a:gd name="T26" fmla="*/ 1601 w 1753"/>
                <a:gd name="T27" fmla="*/ 365 h 365"/>
                <a:gd name="T28" fmla="*/ 1257 w 1753"/>
                <a:gd name="T29" fmla="*/ 321 h 365"/>
                <a:gd name="T30" fmla="*/ 1101 w 1753"/>
                <a:gd name="T31" fmla="*/ 289 h 365"/>
                <a:gd name="T32" fmla="*/ 943 w 1753"/>
                <a:gd name="T33" fmla="*/ 255 h 365"/>
                <a:gd name="T34" fmla="*/ 785 w 1753"/>
                <a:gd name="T35" fmla="*/ 219 h 365"/>
                <a:gd name="T36" fmla="*/ 628 w 1753"/>
                <a:gd name="T37" fmla="*/ 183 h 365"/>
                <a:gd name="T38" fmla="*/ 470 w 1753"/>
                <a:gd name="T39" fmla="*/ 143 h 365"/>
                <a:gd name="T40" fmla="*/ 312 w 1753"/>
                <a:gd name="T41" fmla="*/ 105 h 365"/>
                <a:gd name="T42" fmla="*/ 156 w 1753"/>
                <a:gd name="T43" fmla="*/ 65 h 365"/>
                <a:gd name="T44" fmla="*/ 0 w 1753"/>
                <a:gd name="T45" fmla="*/ 27 h 365"/>
                <a:gd name="T46" fmla="*/ 6 w 1753"/>
                <a:gd name="T47" fmla="*/ 0 h 365"/>
                <a:gd name="T48" fmla="*/ 6 w 1753"/>
                <a:gd name="T4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3" h="365">
                  <a:moveTo>
                    <a:pt x="6" y="0"/>
                  </a:moveTo>
                  <a:lnTo>
                    <a:pt x="116" y="25"/>
                  </a:lnTo>
                  <a:lnTo>
                    <a:pt x="229" y="48"/>
                  </a:lnTo>
                  <a:lnTo>
                    <a:pt x="453" y="88"/>
                  </a:lnTo>
                  <a:lnTo>
                    <a:pt x="677" y="126"/>
                  </a:lnTo>
                  <a:lnTo>
                    <a:pt x="899" y="167"/>
                  </a:lnTo>
                  <a:lnTo>
                    <a:pt x="1084" y="217"/>
                  </a:lnTo>
                  <a:lnTo>
                    <a:pt x="1177" y="241"/>
                  </a:lnTo>
                  <a:lnTo>
                    <a:pt x="1270" y="264"/>
                  </a:lnTo>
                  <a:lnTo>
                    <a:pt x="1506" y="289"/>
                  </a:lnTo>
                  <a:lnTo>
                    <a:pt x="1715" y="323"/>
                  </a:lnTo>
                  <a:lnTo>
                    <a:pt x="1753" y="350"/>
                  </a:lnTo>
                  <a:lnTo>
                    <a:pt x="1740" y="363"/>
                  </a:lnTo>
                  <a:lnTo>
                    <a:pt x="1601" y="365"/>
                  </a:lnTo>
                  <a:lnTo>
                    <a:pt x="1257" y="321"/>
                  </a:lnTo>
                  <a:lnTo>
                    <a:pt x="1101" y="289"/>
                  </a:lnTo>
                  <a:lnTo>
                    <a:pt x="943" y="255"/>
                  </a:lnTo>
                  <a:lnTo>
                    <a:pt x="785" y="219"/>
                  </a:lnTo>
                  <a:lnTo>
                    <a:pt x="628" y="183"/>
                  </a:lnTo>
                  <a:lnTo>
                    <a:pt x="470" y="143"/>
                  </a:lnTo>
                  <a:lnTo>
                    <a:pt x="312" y="105"/>
                  </a:lnTo>
                  <a:lnTo>
                    <a:pt x="156" y="65"/>
                  </a:lnTo>
                  <a:lnTo>
                    <a:pt x="0" y="27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53"/>
            <p:cNvSpPr>
              <a:spLocks/>
            </p:cNvSpPr>
            <p:nvPr/>
          </p:nvSpPr>
          <p:spPr bwMode="auto">
            <a:xfrm>
              <a:off x="4044" y="3117"/>
              <a:ext cx="685" cy="156"/>
            </a:xfrm>
            <a:custGeom>
              <a:avLst/>
              <a:gdLst>
                <a:gd name="T0" fmla="*/ 36 w 1371"/>
                <a:gd name="T1" fmla="*/ 0 h 312"/>
                <a:gd name="T2" fmla="*/ 190 w 1371"/>
                <a:gd name="T3" fmla="*/ 23 h 312"/>
                <a:gd name="T4" fmla="*/ 397 w 1371"/>
                <a:gd name="T5" fmla="*/ 59 h 312"/>
                <a:gd name="T6" fmla="*/ 597 w 1371"/>
                <a:gd name="T7" fmla="*/ 97 h 312"/>
                <a:gd name="T8" fmla="*/ 730 w 1371"/>
                <a:gd name="T9" fmla="*/ 124 h 312"/>
                <a:gd name="T10" fmla="*/ 871 w 1371"/>
                <a:gd name="T11" fmla="*/ 149 h 312"/>
                <a:gd name="T12" fmla="*/ 1053 w 1371"/>
                <a:gd name="T13" fmla="*/ 179 h 312"/>
                <a:gd name="T14" fmla="*/ 1352 w 1371"/>
                <a:gd name="T15" fmla="*/ 255 h 312"/>
                <a:gd name="T16" fmla="*/ 1371 w 1371"/>
                <a:gd name="T17" fmla="*/ 293 h 312"/>
                <a:gd name="T18" fmla="*/ 1357 w 1371"/>
                <a:gd name="T19" fmla="*/ 308 h 312"/>
                <a:gd name="T20" fmla="*/ 1333 w 1371"/>
                <a:gd name="T21" fmla="*/ 312 h 312"/>
                <a:gd name="T22" fmla="*/ 1228 w 1371"/>
                <a:gd name="T23" fmla="*/ 284 h 312"/>
                <a:gd name="T24" fmla="*/ 1122 w 1371"/>
                <a:gd name="T25" fmla="*/ 251 h 312"/>
                <a:gd name="T26" fmla="*/ 922 w 1371"/>
                <a:gd name="T27" fmla="*/ 209 h 312"/>
                <a:gd name="T28" fmla="*/ 721 w 1371"/>
                <a:gd name="T29" fmla="*/ 170 h 312"/>
                <a:gd name="T30" fmla="*/ 567 w 1371"/>
                <a:gd name="T31" fmla="*/ 133 h 312"/>
                <a:gd name="T32" fmla="*/ 376 w 1371"/>
                <a:gd name="T33" fmla="*/ 88 h 312"/>
                <a:gd name="T34" fmla="*/ 186 w 1371"/>
                <a:gd name="T35" fmla="*/ 48 h 312"/>
                <a:gd name="T36" fmla="*/ 29 w 1371"/>
                <a:gd name="T37" fmla="*/ 25 h 312"/>
                <a:gd name="T38" fmla="*/ 0 w 1371"/>
                <a:gd name="T39" fmla="*/ 14 h 312"/>
                <a:gd name="T40" fmla="*/ 36 w 1371"/>
                <a:gd name="T41" fmla="*/ 0 h 312"/>
                <a:gd name="T42" fmla="*/ 36 w 1371"/>
                <a:gd name="T4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1" h="312">
                  <a:moveTo>
                    <a:pt x="36" y="0"/>
                  </a:moveTo>
                  <a:lnTo>
                    <a:pt x="190" y="23"/>
                  </a:lnTo>
                  <a:lnTo>
                    <a:pt x="397" y="59"/>
                  </a:lnTo>
                  <a:lnTo>
                    <a:pt x="597" y="97"/>
                  </a:lnTo>
                  <a:lnTo>
                    <a:pt x="730" y="124"/>
                  </a:lnTo>
                  <a:lnTo>
                    <a:pt x="871" y="149"/>
                  </a:lnTo>
                  <a:lnTo>
                    <a:pt x="1053" y="179"/>
                  </a:lnTo>
                  <a:lnTo>
                    <a:pt x="1352" y="255"/>
                  </a:lnTo>
                  <a:lnTo>
                    <a:pt x="1371" y="293"/>
                  </a:lnTo>
                  <a:lnTo>
                    <a:pt x="1357" y="308"/>
                  </a:lnTo>
                  <a:lnTo>
                    <a:pt x="1333" y="312"/>
                  </a:lnTo>
                  <a:lnTo>
                    <a:pt x="1228" y="284"/>
                  </a:lnTo>
                  <a:lnTo>
                    <a:pt x="1122" y="251"/>
                  </a:lnTo>
                  <a:lnTo>
                    <a:pt x="922" y="209"/>
                  </a:lnTo>
                  <a:lnTo>
                    <a:pt x="721" y="170"/>
                  </a:lnTo>
                  <a:lnTo>
                    <a:pt x="567" y="133"/>
                  </a:lnTo>
                  <a:lnTo>
                    <a:pt x="376" y="88"/>
                  </a:lnTo>
                  <a:lnTo>
                    <a:pt x="186" y="48"/>
                  </a:lnTo>
                  <a:lnTo>
                    <a:pt x="29" y="25"/>
                  </a:lnTo>
                  <a:lnTo>
                    <a:pt x="0" y="1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170" y="2866"/>
              <a:ext cx="82" cy="284"/>
            </a:xfrm>
            <a:custGeom>
              <a:avLst/>
              <a:gdLst>
                <a:gd name="T0" fmla="*/ 163 w 163"/>
                <a:gd name="T1" fmla="*/ 18 h 569"/>
                <a:gd name="T2" fmla="*/ 142 w 163"/>
                <a:gd name="T3" fmla="*/ 96 h 569"/>
                <a:gd name="T4" fmla="*/ 116 w 163"/>
                <a:gd name="T5" fmla="*/ 175 h 569"/>
                <a:gd name="T6" fmla="*/ 57 w 163"/>
                <a:gd name="T7" fmla="*/ 466 h 569"/>
                <a:gd name="T8" fmla="*/ 42 w 163"/>
                <a:gd name="T9" fmla="*/ 552 h 569"/>
                <a:gd name="T10" fmla="*/ 17 w 163"/>
                <a:gd name="T11" fmla="*/ 569 h 569"/>
                <a:gd name="T12" fmla="*/ 0 w 163"/>
                <a:gd name="T13" fmla="*/ 544 h 569"/>
                <a:gd name="T14" fmla="*/ 17 w 163"/>
                <a:gd name="T15" fmla="*/ 447 h 569"/>
                <a:gd name="T16" fmla="*/ 36 w 163"/>
                <a:gd name="T17" fmla="*/ 365 h 569"/>
                <a:gd name="T18" fmla="*/ 59 w 163"/>
                <a:gd name="T19" fmla="*/ 274 h 569"/>
                <a:gd name="T20" fmla="*/ 84 w 163"/>
                <a:gd name="T21" fmla="*/ 183 h 569"/>
                <a:gd name="T22" fmla="*/ 106 w 163"/>
                <a:gd name="T23" fmla="*/ 103 h 569"/>
                <a:gd name="T24" fmla="*/ 137 w 163"/>
                <a:gd name="T25" fmla="*/ 8 h 569"/>
                <a:gd name="T26" fmla="*/ 156 w 163"/>
                <a:gd name="T27" fmla="*/ 0 h 569"/>
                <a:gd name="T28" fmla="*/ 163 w 163"/>
                <a:gd name="T29" fmla="*/ 18 h 569"/>
                <a:gd name="T30" fmla="*/ 163 w 163"/>
                <a:gd name="T31" fmla="*/ 1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" h="569">
                  <a:moveTo>
                    <a:pt x="163" y="18"/>
                  </a:moveTo>
                  <a:lnTo>
                    <a:pt x="142" y="96"/>
                  </a:lnTo>
                  <a:lnTo>
                    <a:pt x="116" y="175"/>
                  </a:lnTo>
                  <a:lnTo>
                    <a:pt x="57" y="466"/>
                  </a:lnTo>
                  <a:lnTo>
                    <a:pt x="42" y="552"/>
                  </a:lnTo>
                  <a:lnTo>
                    <a:pt x="17" y="569"/>
                  </a:lnTo>
                  <a:lnTo>
                    <a:pt x="0" y="544"/>
                  </a:lnTo>
                  <a:lnTo>
                    <a:pt x="17" y="447"/>
                  </a:lnTo>
                  <a:lnTo>
                    <a:pt x="36" y="365"/>
                  </a:lnTo>
                  <a:lnTo>
                    <a:pt x="59" y="274"/>
                  </a:lnTo>
                  <a:lnTo>
                    <a:pt x="84" y="183"/>
                  </a:lnTo>
                  <a:lnTo>
                    <a:pt x="106" y="103"/>
                  </a:lnTo>
                  <a:lnTo>
                    <a:pt x="137" y="8"/>
                  </a:lnTo>
                  <a:lnTo>
                    <a:pt x="156" y="0"/>
                  </a:lnTo>
                  <a:lnTo>
                    <a:pt x="163" y="18"/>
                  </a:lnTo>
                  <a:lnTo>
                    <a:pt x="16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55"/>
            <p:cNvSpPr>
              <a:spLocks/>
            </p:cNvSpPr>
            <p:nvPr/>
          </p:nvSpPr>
          <p:spPr bwMode="auto">
            <a:xfrm>
              <a:off x="4370" y="2900"/>
              <a:ext cx="64" cy="291"/>
            </a:xfrm>
            <a:custGeom>
              <a:avLst/>
              <a:gdLst>
                <a:gd name="T0" fmla="*/ 129 w 129"/>
                <a:gd name="T1" fmla="*/ 23 h 582"/>
                <a:gd name="T2" fmla="*/ 82 w 129"/>
                <a:gd name="T3" fmla="*/ 247 h 582"/>
                <a:gd name="T4" fmla="*/ 53 w 129"/>
                <a:gd name="T5" fmla="*/ 557 h 582"/>
                <a:gd name="T6" fmla="*/ 42 w 129"/>
                <a:gd name="T7" fmla="*/ 576 h 582"/>
                <a:gd name="T8" fmla="*/ 25 w 129"/>
                <a:gd name="T9" fmla="*/ 582 h 582"/>
                <a:gd name="T10" fmla="*/ 0 w 129"/>
                <a:gd name="T11" fmla="*/ 551 h 582"/>
                <a:gd name="T12" fmla="*/ 19 w 129"/>
                <a:gd name="T13" fmla="*/ 395 h 582"/>
                <a:gd name="T14" fmla="*/ 53 w 129"/>
                <a:gd name="T15" fmla="*/ 241 h 582"/>
                <a:gd name="T16" fmla="*/ 88 w 129"/>
                <a:gd name="T17" fmla="*/ 15 h 582"/>
                <a:gd name="T18" fmla="*/ 97 w 129"/>
                <a:gd name="T19" fmla="*/ 2 h 582"/>
                <a:gd name="T20" fmla="*/ 112 w 129"/>
                <a:gd name="T21" fmla="*/ 0 h 582"/>
                <a:gd name="T22" fmla="*/ 129 w 129"/>
                <a:gd name="T23" fmla="*/ 23 h 582"/>
                <a:gd name="T24" fmla="*/ 129 w 129"/>
                <a:gd name="T25" fmla="*/ 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582">
                  <a:moveTo>
                    <a:pt x="129" y="23"/>
                  </a:moveTo>
                  <a:lnTo>
                    <a:pt x="82" y="247"/>
                  </a:lnTo>
                  <a:lnTo>
                    <a:pt x="53" y="557"/>
                  </a:lnTo>
                  <a:lnTo>
                    <a:pt x="42" y="576"/>
                  </a:lnTo>
                  <a:lnTo>
                    <a:pt x="25" y="582"/>
                  </a:lnTo>
                  <a:lnTo>
                    <a:pt x="0" y="551"/>
                  </a:lnTo>
                  <a:lnTo>
                    <a:pt x="19" y="395"/>
                  </a:lnTo>
                  <a:lnTo>
                    <a:pt x="53" y="241"/>
                  </a:lnTo>
                  <a:lnTo>
                    <a:pt x="88" y="15"/>
                  </a:lnTo>
                  <a:lnTo>
                    <a:pt x="97" y="2"/>
                  </a:lnTo>
                  <a:lnTo>
                    <a:pt x="112" y="0"/>
                  </a:lnTo>
                  <a:lnTo>
                    <a:pt x="129" y="23"/>
                  </a:lnTo>
                  <a:lnTo>
                    <a:pt x="129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56"/>
            <p:cNvSpPr>
              <a:spLocks/>
            </p:cNvSpPr>
            <p:nvPr/>
          </p:nvSpPr>
          <p:spPr bwMode="auto">
            <a:xfrm>
              <a:off x="4557" y="2903"/>
              <a:ext cx="70" cy="325"/>
            </a:xfrm>
            <a:custGeom>
              <a:avLst/>
              <a:gdLst>
                <a:gd name="T0" fmla="*/ 140 w 140"/>
                <a:gd name="T1" fmla="*/ 28 h 650"/>
                <a:gd name="T2" fmla="*/ 125 w 140"/>
                <a:gd name="T3" fmla="*/ 116 h 650"/>
                <a:gd name="T4" fmla="*/ 102 w 140"/>
                <a:gd name="T5" fmla="*/ 211 h 650"/>
                <a:gd name="T6" fmla="*/ 95 w 140"/>
                <a:gd name="T7" fmla="*/ 424 h 650"/>
                <a:gd name="T8" fmla="*/ 83 w 140"/>
                <a:gd name="T9" fmla="*/ 532 h 650"/>
                <a:gd name="T10" fmla="*/ 57 w 140"/>
                <a:gd name="T11" fmla="*/ 631 h 650"/>
                <a:gd name="T12" fmla="*/ 39 w 140"/>
                <a:gd name="T13" fmla="*/ 648 h 650"/>
                <a:gd name="T14" fmla="*/ 19 w 140"/>
                <a:gd name="T15" fmla="*/ 650 h 650"/>
                <a:gd name="T16" fmla="*/ 0 w 140"/>
                <a:gd name="T17" fmla="*/ 612 h 650"/>
                <a:gd name="T18" fmla="*/ 36 w 140"/>
                <a:gd name="T19" fmla="*/ 479 h 650"/>
                <a:gd name="T20" fmla="*/ 76 w 140"/>
                <a:gd name="T21" fmla="*/ 209 h 650"/>
                <a:gd name="T22" fmla="*/ 93 w 140"/>
                <a:gd name="T23" fmla="*/ 22 h 650"/>
                <a:gd name="T24" fmla="*/ 102 w 140"/>
                <a:gd name="T25" fmla="*/ 5 h 650"/>
                <a:gd name="T26" fmla="*/ 119 w 140"/>
                <a:gd name="T27" fmla="*/ 0 h 650"/>
                <a:gd name="T28" fmla="*/ 140 w 140"/>
                <a:gd name="T29" fmla="*/ 28 h 650"/>
                <a:gd name="T30" fmla="*/ 140 w 140"/>
                <a:gd name="T31" fmla="*/ 2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650">
                  <a:moveTo>
                    <a:pt x="140" y="28"/>
                  </a:moveTo>
                  <a:lnTo>
                    <a:pt x="125" y="116"/>
                  </a:lnTo>
                  <a:lnTo>
                    <a:pt x="102" y="211"/>
                  </a:lnTo>
                  <a:lnTo>
                    <a:pt x="95" y="424"/>
                  </a:lnTo>
                  <a:lnTo>
                    <a:pt x="83" y="532"/>
                  </a:lnTo>
                  <a:lnTo>
                    <a:pt x="57" y="631"/>
                  </a:lnTo>
                  <a:lnTo>
                    <a:pt x="39" y="648"/>
                  </a:lnTo>
                  <a:lnTo>
                    <a:pt x="19" y="650"/>
                  </a:lnTo>
                  <a:lnTo>
                    <a:pt x="0" y="612"/>
                  </a:lnTo>
                  <a:lnTo>
                    <a:pt x="36" y="479"/>
                  </a:lnTo>
                  <a:lnTo>
                    <a:pt x="76" y="209"/>
                  </a:lnTo>
                  <a:lnTo>
                    <a:pt x="93" y="22"/>
                  </a:lnTo>
                  <a:lnTo>
                    <a:pt x="102" y="5"/>
                  </a:lnTo>
                  <a:lnTo>
                    <a:pt x="119" y="0"/>
                  </a:lnTo>
                  <a:lnTo>
                    <a:pt x="140" y="28"/>
                  </a:lnTo>
                  <a:lnTo>
                    <a:pt x="14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57"/>
            <p:cNvSpPr>
              <a:spLocks/>
            </p:cNvSpPr>
            <p:nvPr/>
          </p:nvSpPr>
          <p:spPr bwMode="auto">
            <a:xfrm>
              <a:off x="4031" y="3140"/>
              <a:ext cx="148" cy="86"/>
            </a:xfrm>
            <a:custGeom>
              <a:avLst/>
              <a:gdLst>
                <a:gd name="T0" fmla="*/ 293 w 295"/>
                <a:gd name="T1" fmla="*/ 21 h 171"/>
                <a:gd name="T2" fmla="*/ 249 w 295"/>
                <a:gd name="T3" fmla="*/ 53 h 171"/>
                <a:gd name="T4" fmla="*/ 211 w 295"/>
                <a:gd name="T5" fmla="*/ 74 h 171"/>
                <a:gd name="T6" fmla="*/ 170 w 295"/>
                <a:gd name="T7" fmla="*/ 99 h 171"/>
                <a:gd name="T8" fmla="*/ 84 w 295"/>
                <a:gd name="T9" fmla="*/ 144 h 171"/>
                <a:gd name="T10" fmla="*/ 29 w 295"/>
                <a:gd name="T11" fmla="*/ 171 h 171"/>
                <a:gd name="T12" fmla="*/ 0 w 295"/>
                <a:gd name="T13" fmla="*/ 163 h 171"/>
                <a:gd name="T14" fmla="*/ 8 w 295"/>
                <a:gd name="T15" fmla="*/ 137 h 171"/>
                <a:gd name="T16" fmla="*/ 50 w 295"/>
                <a:gd name="T17" fmla="*/ 110 h 171"/>
                <a:gd name="T18" fmla="*/ 99 w 295"/>
                <a:gd name="T19" fmla="*/ 89 h 171"/>
                <a:gd name="T20" fmla="*/ 194 w 295"/>
                <a:gd name="T21" fmla="*/ 51 h 171"/>
                <a:gd name="T22" fmla="*/ 236 w 295"/>
                <a:gd name="T23" fmla="*/ 25 h 171"/>
                <a:gd name="T24" fmla="*/ 276 w 295"/>
                <a:gd name="T25" fmla="*/ 0 h 171"/>
                <a:gd name="T26" fmla="*/ 295 w 295"/>
                <a:gd name="T27" fmla="*/ 2 h 171"/>
                <a:gd name="T28" fmla="*/ 293 w 295"/>
                <a:gd name="T29" fmla="*/ 21 h 171"/>
                <a:gd name="T30" fmla="*/ 293 w 295"/>
                <a:gd name="T31" fmla="*/ 2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5" h="171">
                  <a:moveTo>
                    <a:pt x="293" y="21"/>
                  </a:moveTo>
                  <a:lnTo>
                    <a:pt x="249" y="53"/>
                  </a:lnTo>
                  <a:lnTo>
                    <a:pt x="211" y="74"/>
                  </a:lnTo>
                  <a:lnTo>
                    <a:pt x="170" y="99"/>
                  </a:lnTo>
                  <a:lnTo>
                    <a:pt x="84" y="144"/>
                  </a:lnTo>
                  <a:lnTo>
                    <a:pt x="29" y="171"/>
                  </a:lnTo>
                  <a:lnTo>
                    <a:pt x="0" y="163"/>
                  </a:lnTo>
                  <a:lnTo>
                    <a:pt x="8" y="137"/>
                  </a:lnTo>
                  <a:lnTo>
                    <a:pt x="50" y="110"/>
                  </a:lnTo>
                  <a:lnTo>
                    <a:pt x="99" y="89"/>
                  </a:lnTo>
                  <a:lnTo>
                    <a:pt x="194" y="51"/>
                  </a:lnTo>
                  <a:lnTo>
                    <a:pt x="236" y="25"/>
                  </a:lnTo>
                  <a:lnTo>
                    <a:pt x="276" y="0"/>
                  </a:lnTo>
                  <a:lnTo>
                    <a:pt x="295" y="2"/>
                  </a:lnTo>
                  <a:lnTo>
                    <a:pt x="293" y="21"/>
                  </a:lnTo>
                  <a:lnTo>
                    <a:pt x="29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58"/>
            <p:cNvSpPr>
              <a:spLocks/>
            </p:cNvSpPr>
            <p:nvPr/>
          </p:nvSpPr>
          <p:spPr bwMode="auto">
            <a:xfrm>
              <a:off x="4226" y="3165"/>
              <a:ext cx="164" cy="116"/>
            </a:xfrm>
            <a:custGeom>
              <a:avLst/>
              <a:gdLst>
                <a:gd name="T0" fmla="*/ 329 w 329"/>
                <a:gd name="T1" fmla="*/ 31 h 232"/>
                <a:gd name="T2" fmla="*/ 304 w 329"/>
                <a:gd name="T3" fmla="*/ 52 h 232"/>
                <a:gd name="T4" fmla="*/ 272 w 329"/>
                <a:gd name="T5" fmla="*/ 78 h 232"/>
                <a:gd name="T6" fmla="*/ 232 w 329"/>
                <a:gd name="T7" fmla="*/ 109 h 232"/>
                <a:gd name="T8" fmla="*/ 190 w 329"/>
                <a:gd name="T9" fmla="*/ 139 h 232"/>
                <a:gd name="T10" fmla="*/ 146 w 329"/>
                <a:gd name="T11" fmla="*/ 169 h 232"/>
                <a:gd name="T12" fmla="*/ 105 w 329"/>
                <a:gd name="T13" fmla="*/ 198 h 232"/>
                <a:gd name="T14" fmla="*/ 42 w 329"/>
                <a:gd name="T15" fmla="*/ 232 h 232"/>
                <a:gd name="T16" fmla="*/ 0 w 329"/>
                <a:gd name="T17" fmla="*/ 221 h 232"/>
                <a:gd name="T18" fmla="*/ 15 w 329"/>
                <a:gd name="T19" fmla="*/ 179 h 232"/>
                <a:gd name="T20" fmla="*/ 76 w 329"/>
                <a:gd name="T21" fmla="*/ 149 h 232"/>
                <a:gd name="T22" fmla="*/ 145 w 329"/>
                <a:gd name="T23" fmla="*/ 118 h 232"/>
                <a:gd name="T24" fmla="*/ 264 w 329"/>
                <a:gd name="T25" fmla="*/ 42 h 232"/>
                <a:gd name="T26" fmla="*/ 300 w 329"/>
                <a:gd name="T27" fmla="*/ 0 h 232"/>
                <a:gd name="T28" fmla="*/ 329 w 329"/>
                <a:gd name="T29" fmla="*/ 0 h 232"/>
                <a:gd name="T30" fmla="*/ 329 w 329"/>
                <a:gd name="T31" fmla="*/ 31 h 232"/>
                <a:gd name="T32" fmla="*/ 329 w 329"/>
                <a:gd name="T33" fmla="*/ 3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9" h="232">
                  <a:moveTo>
                    <a:pt x="329" y="31"/>
                  </a:moveTo>
                  <a:lnTo>
                    <a:pt x="304" y="52"/>
                  </a:lnTo>
                  <a:lnTo>
                    <a:pt x="272" y="78"/>
                  </a:lnTo>
                  <a:lnTo>
                    <a:pt x="232" y="109"/>
                  </a:lnTo>
                  <a:lnTo>
                    <a:pt x="190" y="139"/>
                  </a:lnTo>
                  <a:lnTo>
                    <a:pt x="146" y="169"/>
                  </a:lnTo>
                  <a:lnTo>
                    <a:pt x="105" y="198"/>
                  </a:lnTo>
                  <a:lnTo>
                    <a:pt x="42" y="232"/>
                  </a:lnTo>
                  <a:lnTo>
                    <a:pt x="0" y="221"/>
                  </a:lnTo>
                  <a:lnTo>
                    <a:pt x="15" y="179"/>
                  </a:lnTo>
                  <a:lnTo>
                    <a:pt x="76" y="149"/>
                  </a:lnTo>
                  <a:lnTo>
                    <a:pt x="145" y="118"/>
                  </a:lnTo>
                  <a:lnTo>
                    <a:pt x="264" y="42"/>
                  </a:lnTo>
                  <a:lnTo>
                    <a:pt x="300" y="0"/>
                  </a:lnTo>
                  <a:lnTo>
                    <a:pt x="329" y="0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4449" y="3207"/>
              <a:ext cx="129" cy="93"/>
            </a:xfrm>
            <a:custGeom>
              <a:avLst/>
              <a:gdLst>
                <a:gd name="T0" fmla="*/ 49 w 256"/>
                <a:gd name="T1" fmla="*/ 186 h 186"/>
                <a:gd name="T2" fmla="*/ 13 w 256"/>
                <a:gd name="T3" fmla="*/ 186 h 186"/>
                <a:gd name="T4" fmla="*/ 0 w 256"/>
                <a:gd name="T5" fmla="*/ 165 h 186"/>
                <a:gd name="T6" fmla="*/ 21 w 256"/>
                <a:gd name="T7" fmla="*/ 135 h 186"/>
                <a:gd name="T8" fmla="*/ 70 w 256"/>
                <a:gd name="T9" fmla="*/ 101 h 186"/>
                <a:gd name="T10" fmla="*/ 127 w 256"/>
                <a:gd name="T11" fmla="*/ 66 h 186"/>
                <a:gd name="T12" fmla="*/ 173 w 256"/>
                <a:gd name="T13" fmla="*/ 34 h 186"/>
                <a:gd name="T14" fmla="*/ 216 w 256"/>
                <a:gd name="T15" fmla="*/ 0 h 186"/>
                <a:gd name="T16" fmla="*/ 256 w 256"/>
                <a:gd name="T17" fmla="*/ 8 h 186"/>
                <a:gd name="T18" fmla="*/ 249 w 256"/>
                <a:gd name="T19" fmla="*/ 47 h 186"/>
                <a:gd name="T20" fmla="*/ 220 w 256"/>
                <a:gd name="T21" fmla="*/ 63 h 186"/>
                <a:gd name="T22" fmla="*/ 190 w 256"/>
                <a:gd name="T23" fmla="*/ 89 h 186"/>
                <a:gd name="T24" fmla="*/ 161 w 256"/>
                <a:gd name="T25" fmla="*/ 116 h 186"/>
                <a:gd name="T26" fmla="*/ 106 w 256"/>
                <a:gd name="T27" fmla="*/ 152 h 186"/>
                <a:gd name="T28" fmla="*/ 49 w 256"/>
                <a:gd name="T29" fmla="*/ 186 h 186"/>
                <a:gd name="T30" fmla="*/ 49 w 256"/>
                <a:gd name="T31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6" h="186">
                  <a:moveTo>
                    <a:pt x="49" y="186"/>
                  </a:moveTo>
                  <a:lnTo>
                    <a:pt x="13" y="186"/>
                  </a:lnTo>
                  <a:lnTo>
                    <a:pt x="0" y="165"/>
                  </a:lnTo>
                  <a:lnTo>
                    <a:pt x="21" y="135"/>
                  </a:lnTo>
                  <a:lnTo>
                    <a:pt x="70" y="101"/>
                  </a:lnTo>
                  <a:lnTo>
                    <a:pt x="127" y="66"/>
                  </a:lnTo>
                  <a:lnTo>
                    <a:pt x="173" y="34"/>
                  </a:lnTo>
                  <a:lnTo>
                    <a:pt x="216" y="0"/>
                  </a:lnTo>
                  <a:lnTo>
                    <a:pt x="256" y="8"/>
                  </a:lnTo>
                  <a:lnTo>
                    <a:pt x="249" y="47"/>
                  </a:lnTo>
                  <a:lnTo>
                    <a:pt x="220" y="63"/>
                  </a:lnTo>
                  <a:lnTo>
                    <a:pt x="190" y="89"/>
                  </a:lnTo>
                  <a:lnTo>
                    <a:pt x="161" y="116"/>
                  </a:lnTo>
                  <a:lnTo>
                    <a:pt x="106" y="152"/>
                  </a:lnTo>
                  <a:lnTo>
                    <a:pt x="49" y="186"/>
                  </a:lnTo>
                  <a:lnTo>
                    <a:pt x="49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60"/>
            <p:cNvSpPr>
              <a:spLocks/>
            </p:cNvSpPr>
            <p:nvPr/>
          </p:nvSpPr>
          <p:spPr bwMode="auto">
            <a:xfrm>
              <a:off x="3818" y="3248"/>
              <a:ext cx="36" cy="232"/>
            </a:xfrm>
            <a:custGeom>
              <a:avLst/>
              <a:gdLst>
                <a:gd name="T0" fmla="*/ 53 w 70"/>
                <a:gd name="T1" fmla="*/ 19 h 464"/>
                <a:gd name="T2" fmla="*/ 70 w 70"/>
                <a:gd name="T3" fmla="*/ 389 h 464"/>
                <a:gd name="T4" fmla="*/ 66 w 70"/>
                <a:gd name="T5" fmla="*/ 446 h 464"/>
                <a:gd name="T6" fmla="*/ 47 w 70"/>
                <a:gd name="T7" fmla="*/ 464 h 464"/>
                <a:gd name="T8" fmla="*/ 30 w 70"/>
                <a:gd name="T9" fmla="*/ 446 h 464"/>
                <a:gd name="T10" fmla="*/ 5 w 70"/>
                <a:gd name="T11" fmla="*/ 167 h 464"/>
                <a:gd name="T12" fmla="*/ 7 w 70"/>
                <a:gd name="T13" fmla="*/ 76 h 464"/>
                <a:gd name="T14" fmla="*/ 0 w 70"/>
                <a:gd name="T15" fmla="*/ 11 h 464"/>
                <a:gd name="T16" fmla="*/ 24 w 70"/>
                <a:gd name="T17" fmla="*/ 0 h 464"/>
                <a:gd name="T18" fmla="*/ 53 w 70"/>
                <a:gd name="T19" fmla="*/ 19 h 464"/>
                <a:gd name="T20" fmla="*/ 53 w 70"/>
                <a:gd name="T21" fmla="*/ 1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464">
                  <a:moveTo>
                    <a:pt x="53" y="19"/>
                  </a:moveTo>
                  <a:lnTo>
                    <a:pt x="70" y="389"/>
                  </a:lnTo>
                  <a:lnTo>
                    <a:pt x="66" y="446"/>
                  </a:lnTo>
                  <a:lnTo>
                    <a:pt x="47" y="464"/>
                  </a:lnTo>
                  <a:lnTo>
                    <a:pt x="30" y="446"/>
                  </a:lnTo>
                  <a:lnTo>
                    <a:pt x="5" y="167"/>
                  </a:lnTo>
                  <a:lnTo>
                    <a:pt x="7" y="76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53" y="19"/>
                  </a:lnTo>
                  <a:lnTo>
                    <a:pt x="5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61"/>
            <p:cNvSpPr>
              <a:spLocks/>
            </p:cNvSpPr>
            <p:nvPr/>
          </p:nvSpPr>
          <p:spPr bwMode="auto">
            <a:xfrm>
              <a:off x="3826" y="3269"/>
              <a:ext cx="96" cy="71"/>
            </a:xfrm>
            <a:custGeom>
              <a:avLst/>
              <a:gdLst>
                <a:gd name="T0" fmla="*/ 0 w 192"/>
                <a:gd name="T1" fmla="*/ 102 h 142"/>
                <a:gd name="T2" fmla="*/ 23 w 192"/>
                <a:gd name="T3" fmla="*/ 83 h 142"/>
                <a:gd name="T4" fmla="*/ 63 w 192"/>
                <a:gd name="T5" fmla="*/ 51 h 142"/>
                <a:gd name="T6" fmla="*/ 106 w 192"/>
                <a:gd name="T7" fmla="*/ 17 h 142"/>
                <a:gd name="T8" fmla="*/ 133 w 192"/>
                <a:gd name="T9" fmla="*/ 0 h 142"/>
                <a:gd name="T10" fmla="*/ 192 w 192"/>
                <a:gd name="T11" fmla="*/ 26 h 142"/>
                <a:gd name="T12" fmla="*/ 154 w 192"/>
                <a:gd name="T13" fmla="*/ 57 h 142"/>
                <a:gd name="T14" fmla="*/ 110 w 192"/>
                <a:gd name="T15" fmla="*/ 89 h 142"/>
                <a:gd name="T16" fmla="*/ 66 w 192"/>
                <a:gd name="T17" fmla="*/ 117 h 142"/>
                <a:gd name="T18" fmla="*/ 23 w 192"/>
                <a:gd name="T19" fmla="*/ 142 h 142"/>
                <a:gd name="T20" fmla="*/ 0 w 192"/>
                <a:gd name="T21" fmla="*/ 129 h 142"/>
                <a:gd name="T22" fmla="*/ 0 w 192"/>
                <a:gd name="T23" fmla="*/ 102 h 142"/>
                <a:gd name="T24" fmla="*/ 0 w 192"/>
                <a:gd name="T25" fmla="*/ 10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42">
                  <a:moveTo>
                    <a:pt x="0" y="102"/>
                  </a:moveTo>
                  <a:lnTo>
                    <a:pt x="23" y="83"/>
                  </a:lnTo>
                  <a:lnTo>
                    <a:pt x="63" y="51"/>
                  </a:lnTo>
                  <a:lnTo>
                    <a:pt x="106" y="17"/>
                  </a:lnTo>
                  <a:lnTo>
                    <a:pt x="133" y="0"/>
                  </a:lnTo>
                  <a:lnTo>
                    <a:pt x="192" y="26"/>
                  </a:lnTo>
                  <a:lnTo>
                    <a:pt x="154" y="57"/>
                  </a:lnTo>
                  <a:lnTo>
                    <a:pt x="110" y="89"/>
                  </a:lnTo>
                  <a:lnTo>
                    <a:pt x="66" y="117"/>
                  </a:lnTo>
                  <a:lnTo>
                    <a:pt x="23" y="142"/>
                  </a:lnTo>
                  <a:lnTo>
                    <a:pt x="0" y="129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4072" y="3297"/>
              <a:ext cx="96" cy="111"/>
            </a:xfrm>
            <a:custGeom>
              <a:avLst/>
              <a:gdLst>
                <a:gd name="T0" fmla="*/ 34 w 192"/>
                <a:gd name="T1" fmla="*/ 9 h 222"/>
                <a:gd name="T2" fmla="*/ 91 w 192"/>
                <a:gd name="T3" fmla="*/ 83 h 222"/>
                <a:gd name="T4" fmla="*/ 135 w 192"/>
                <a:gd name="T5" fmla="*/ 127 h 222"/>
                <a:gd name="T6" fmla="*/ 179 w 192"/>
                <a:gd name="T7" fmla="*/ 171 h 222"/>
                <a:gd name="T8" fmla="*/ 192 w 192"/>
                <a:gd name="T9" fmla="*/ 222 h 222"/>
                <a:gd name="T10" fmla="*/ 152 w 192"/>
                <a:gd name="T11" fmla="*/ 222 h 222"/>
                <a:gd name="T12" fmla="*/ 114 w 192"/>
                <a:gd name="T13" fmla="*/ 184 h 222"/>
                <a:gd name="T14" fmla="*/ 69 w 192"/>
                <a:gd name="T15" fmla="*/ 131 h 222"/>
                <a:gd name="T16" fmla="*/ 27 w 192"/>
                <a:gd name="T17" fmla="*/ 76 h 222"/>
                <a:gd name="T18" fmla="*/ 0 w 192"/>
                <a:gd name="T19" fmla="*/ 28 h 222"/>
                <a:gd name="T20" fmla="*/ 6 w 192"/>
                <a:gd name="T21" fmla="*/ 0 h 222"/>
                <a:gd name="T22" fmla="*/ 34 w 192"/>
                <a:gd name="T23" fmla="*/ 9 h 222"/>
                <a:gd name="T24" fmla="*/ 34 w 192"/>
                <a:gd name="T25" fmla="*/ 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222">
                  <a:moveTo>
                    <a:pt x="34" y="9"/>
                  </a:moveTo>
                  <a:lnTo>
                    <a:pt x="91" y="83"/>
                  </a:lnTo>
                  <a:lnTo>
                    <a:pt x="135" y="127"/>
                  </a:lnTo>
                  <a:lnTo>
                    <a:pt x="179" y="171"/>
                  </a:lnTo>
                  <a:lnTo>
                    <a:pt x="192" y="222"/>
                  </a:lnTo>
                  <a:lnTo>
                    <a:pt x="152" y="222"/>
                  </a:lnTo>
                  <a:lnTo>
                    <a:pt x="114" y="184"/>
                  </a:lnTo>
                  <a:lnTo>
                    <a:pt x="69" y="131"/>
                  </a:lnTo>
                  <a:lnTo>
                    <a:pt x="27" y="76"/>
                  </a:lnTo>
                  <a:lnTo>
                    <a:pt x="0" y="28"/>
                  </a:lnTo>
                  <a:lnTo>
                    <a:pt x="6" y="0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63"/>
            <p:cNvSpPr>
              <a:spLocks/>
            </p:cNvSpPr>
            <p:nvPr/>
          </p:nvSpPr>
          <p:spPr bwMode="auto">
            <a:xfrm>
              <a:off x="4157" y="3320"/>
              <a:ext cx="22" cy="236"/>
            </a:xfrm>
            <a:custGeom>
              <a:avLst/>
              <a:gdLst>
                <a:gd name="T0" fmla="*/ 40 w 44"/>
                <a:gd name="T1" fmla="*/ 15 h 472"/>
                <a:gd name="T2" fmla="*/ 40 w 44"/>
                <a:gd name="T3" fmla="*/ 90 h 472"/>
                <a:gd name="T4" fmla="*/ 40 w 44"/>
                <a:gd name="T5" fmla="*/ 173 h 472"/>
                <a:gd name="T6" fmla="*/ 44 w 44"/>
                <a:gd name="T7" fmla="*/ 439 h 472"/>
                <a:gd name="T8" fmla="*/ 33 w 44"/>
                <a:gd name="T9" fmla="*/ 472 h 472"/>
                <a:gd name="T10" fmla="*/ 12 w 44"/>
                <a:gd name="T11" fmla="*/ 436 h 472"/>
                <a:gd name="T12" fmla="*/ 0 w 44"/>
                <a:gd name="T13" fmla="*/ 223 h 472"/>
                <a:gd name="T14" fmla="*/ 14 w 44"/>
                <a:gd name="T15" fmla="*/ 13 h 472"/>
                <a:gd name="T16" fmla="*/ 27 w 44"/>
                <a:gd name="T17" fmla="*/ 0 h 472"/>
                <a:gd name="T18" fmla="*/ 40 w 44"/>
                <a:gd name="T19" fmla="*/ 15 h 472"/>
                <a:gd name="T20" fmla="*/ 40 w 44"/>
                <a:gd name="T21" fmla="*/ 1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72">
                  <a:moveTo>
                    <a:pt x="40" y="15"/>
                  </a:moveTo>
                  <a:lnTo>
                    <a:pt x="40" y="90"/>
                  </a:lnTo>
                  <a:lnTo>
                    <a:pt x="40" y="173"/>
                  </a:lnTo>
                  <a:lnTo>
                    <a:pt x="44" y="439"/>
                  </a:lnTo>
                  <a:lnTo>
                    <a:pt x="33" y="472"/>
                  </a:lnTo>
                  <a:lnTo>
                    <a:pt x="12" y="436"/>
                  </a:lnTo>
                  <a:lnTo>
                    <a:pt x="0" y="223"/>
                  </a:lnTo>
                  <a:lnTo>
                    <a:pt x="14" y="13"/>
                  </a:lnTo>
                  <a:lnTo>
                    <a:pt x="27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64"/>
            <p:cNvSpPr>
              <a:spLocks/>
            </p:cNvSpPr>
            <p:nvPr/>
          </p:nvSpPr>
          <p:spPr bwMode="auto">
            <a:xfrm>
              <a:off x="4193" y="3337"/>
              <a:ext cx="37" cy="245"/>
            </a:xfrm>
            <a:custGeom>
              <a:avLst/>
              <a:gdLst>
                <a:gd name="T0" fmla="*/ 70 w 74"/>
                <a:gd name="T1" fmla="*/ 19 h 491"/>
                <a:gd name="T2" fmla="*/ 57 w 74"/>
                <a:gd name="T3" fmla="*/ 65 h 491"/>
                <a:gd name="T4" fmla="*/ 58 w 74"/>
                <a:gd name="T5" fmla="*/ 253 h 491"/>
                <a:gd name="T6" fmla="*/ 74 w 74"/>
                <a:gd name="T7" fmla="*/ 462 h 491"/>
                <a:gd name="T8" fmla="*/ 68 w 74"/>
                <a:gd name="T9" fmla="*/ 481 h 491"/>
                <a:gd name="T10" fmla="*/ 53 w 74"/>
                <a:gd name="T11" fmla="*/ 491 h 491"/>
                <a:gd name="T12" fmla="*/ 24 w 74"/>
                <a:gd name="T13" fmla="*/ 470 h 491"/>
                <a:gd name="T14" fmla="*/ 17 w 74"/>
                <a:gd name="T15" fmla="*/ 346 h 491"/>
                <a:gd name="T16" fmla="*/ 15 w 74"/>
                <a:gd name="T17" fmla="*/ 221 h 491"/>
                <a:gd name="T18" fmla="*/ 3 w 74"/>
                <a:gd name="T19" fmla="*/ 59 h 491"/>
                <a:gd name="T20" fmla="*/ 0 w 74"/>
                <a:gd name="T21" fmla="*/ 25 h 491"/>
                <a:gd name="T22" fmla="*/ 11 w 74"/>
                <a:gd name="T23" fmla="*/ 8 h 491"/>
                <a:gd name="T24" fmla="*/ 38 w 74"/>
                <a:gd name="T25" fmla="*/ 0 h 491"/>
                <a:gd name="T26" fmla="*/ 70 w 74"/>
                <a:gd name="T27" fmla="*/ 19 h 491"/>
                <a:gd name="T28" fmla="*/ 70 w 74"/>
                <a:gd name="T29" fmla="*/ 1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491">
                  <a:moveTo>
                    <a:pt x="70" y="19"/>
                  </a:moveTo>
                  <a:lnTo>
                    <a:pt x="57" y="65"/>
                  </a:lnTo>
                  <a:lnTo>
                    <a:pt x="58" y="253"/>
                  </a:lnTo>
                  <a:lnTo>
                    <a:pt x="74" y="462"/>
                  </a:lnTo>
                  <a:lnTo>
                    <a:pt x="68" y="481"/>
                  </a:lnTo>
                  <a:lnTo>
                    <a:pt x="53" y="491"/>
                  </a:lnTo>
                  <a:lnTo>
                    <a:pt x="24" y="470"/>
                  </a:lnTo>
                  <a:lnTo>
                    <a:pt x="17" y="346"/>
                  </a:lnTo>
                  <a:lnTo>
                    <a:pt x="15" y="221"/>
                  </a:lnTo>
                  <a:lnTo>
                    <a:pt x="3" y="59"/>
                  </a:lnTo>
                  <a:lnTo>
                    <a:pt x="0" y="25"/>
                  </a:lnTo>
                  <a:lnTo>
                    <a:pt x="11" y="8"/>
                  </a:lnTo>
                  <a:lnTo>
                    <a:pt x="38" y="0"/>
                  </a:lnTo>
                  <a:lnTo>
                    <a:pt x="70" y="19"/>
                  </a:lnTo>
                  <a:lnTo>
                    <a:pt x="7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65"/>
            <p:cNvSpPr>
              <a:spLocks/>
            </p:cNvSpPr>
            <p:nvPr/>
          </p:nvSpPr>
          <p:spPr bwMode="auto">
            <a:xfrm>
              <a:off x="4200" y="3339"/>
              <a:ext cx="113" cy="88"/>
            </a:xfrm>
            <a:custGeom>
              <a:avLst/>
              <a:gdLst>
                <a:gd name="T0" fmla="*/ 4 w 224"/>
                <a:gd name="T1" fmla="*/ 148 h 177"/>
                <a:gd name="T2" fmla="*/ 40 w 224"/>
                <a:gd name="T3" fmla="*/ 112 h 177"/>
                <a:gd name="T4" fmla="*/ 91 w 224"/>
                <a:gd name="T5" fmla="*/ 69 h 177"/>
                <a:gd name="T6" fmla="*/ 142 w 224"/>
                <a:gd name="T7" fmla="*/ 27 h 177"/>
                <a:gd name="T8" fmla="*/ 182 w 224"/>
                <a:gd name="T9" fmla="*/ 0 h 177"/>
                <a:gd name="T10" fmla="*/ 224 w 224"/>
                <a:gd name="T11" fmla="*/ 10 h 177"/>
                <a:gd name="T12" fmla="*/ 213 w 224"/>
                <a:gd name="T13" fmla="*/ 52 h 177"/>
                <a:gd name="T14" fmla="*/ 159 w 224"/>
                <a:gd name="T15" fmla="*/ 86 h 177"/>
                <a:gd name="T16" fmla="*/ 106 w 224"/>
                <a:gd name="T17" fmla="*/ 118 h 177"/>
                <a:gd name="T18" fmla="*/ 64 w 224"/>
                <a:gd name="T19" fmla="*/ 148 h 177"/>
                <a:gd name="T20" fmla="*/ 24 w 224"/>
                <a:gd name="T21" fmla="*/ 177 h 177"/>
                <a:gd name="T22" fmla="*/ 0 w 224"/>
                <a:gd name="T23" fmla="*/ 173 h 177"/>
                <a:gd name="T24" fmla="*/ 4 w 224"/>
                <a:gd name="T25" fmla="*/ 148 h 177"/>
                <a:gd name="T26" fmla="*/ 4 w 224"/>
                <a:gd name="T27" fmla="*/ 14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4" h="177">
                  <a:moveTo>
                    <a:pt x="4" y="148"/>
                  </a:moveTo>
                  <a:lnTo>
                    <a:pt x="40" y="112"/>
                  </a:lnTo>
                  <a:lnTo>
                    <a:pt x="91" y="69"/>
                  </a:lnTo>
                  <a:lnTo>
                    <a:pt x="142" y="27"/>
                  </a:lnTo>
                  <a:lnTo>
                    <a:pt x="182" y="0"/>
                  </a:lnTo>
                  <a:lnTo>
                    <a:pt x="224" y="10"/>
                  </a:lnTo>
                  <a:lnTo>
                    <a:pt x="213" y="52"/>
                  </a:lnTo>
                  <a:lnTo>
                    <a:pt x="159" y="86"/>
                  </a:lnTo>
                  <a:lnTo>
                    <a:pt x="106" y="118"/>
                  </a:lnTo>
                  <a:lnTo>
                    <a:pt x="64" y="148"/>
                  </a:lnTo>
                  <a:lnTo>
                    <a:pt x="24" y="177"/>
                  </a:lnTo>
                  <a:lnTo>
                    <a:pt x="0" y="173"/>
                  </a:lnTo>
                  <a:lnTo>
                    <a:pt x="4" y="148"/>
                  </a:lnTo>
                  <a:lnTo>
                    <a:pt x="4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66"/>
            <p:cNvSpPr>
              <a:spLocks/>
            </p:cNvSpPr>
            <p:nvPr/>
          </p:nvSpPr>
          <p:spPr bwMode="auto">
            <a:xfrm>
              <a:off x="4519" y="3388"/>
              <a:ext cx="89" cy="116"/>
            </a:xfrm>
            <a:custGeom>
              <a:avLst/>
              <a:gdLst>
                <a:gd name="T0" fmla="*/ 41 w 178"/>
                <a:gd name="T1" fmla="*/ 12 h 234"/>
                <a:gd name="T2" fmla="*/ 74 w 178"/>
                <a:gd name="T3" fmla="*/ 63 h 234"/>
                <a:gd name="T4" fmla="*/ 108 w 178"/>
                <a:gd name="T5" fmla="*/ 110 h 234"/>
                <a:gd name="T6" fmla="*/ 144 w 178"/>
                <a:gd name="T7" fmla="*/ 160 h 234"/>
                <a:gd name="T8" fmla="*/ 178 w 178"/>
                <a:gd name="T9" fmla="*/ 209 h 234"/>
                <a:gd name="T10" fmla="*/ 176 w 178"/>
                <a:gd name="T11" fmla="*/ 234 h 234"/>
                <a:gd name="T12" fmla="*/ 152 w 178"/>
                <a:gd name="T13" fmla="*/ 232 h 234"/>
                <a:gd name="T14" fmla="*/ 96 w 178"/>
                <a:gd name="T15" fmla="*/ 183 h 234"/>
                <a:gd name="T16" fmla="*/ 43 w 178"/>
                <a:gd name="T17" fmla="*/ 110 h 234"/>
                <a:gd name="T18" fmla="*/ 0 w 178"/>
                <a:gd name="T19" fmla="*/ 31 h 234"/>
                <a:gd name="T20" fmla="*/ 11 w 178"/>
                <a:gd name="T21" fmla="*/ 0 h 234"/>
                <a:gd name="T22" fmla="*/ 41 w 178"/>
                <a:gd name="T23" fmla="*/ 12 h 234"/>
                <a:gd name="T24" fmla="*/ 41 w 178"/>
                <a:gd name="T25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34">
                  <a:moveTo>
                    <a:pt x="41" y="12"/>
                  </a:moveTo>
                  <a:lnTo>
                    <a:pt x="74" y="63"/>
                  </a:lnTo>
                  <a:lnTo>
                    <a:pt x="108" y="110"/>
                  </a:lnTo>
                  <a:lnTo>
                    <a:pt x="144" y="160"/>
                  </a:lnTo>
                  <a:lnTo>
                    <a:pt x="178" y="209"/>
                  </a:lnTo>
                  <a:lnTo>
                    <a:pt x="176" y="234"/>
                  </a:lnTo>
                  <a:lnTo>
                    <a:pt x="152" y="232"/>
                  </a:lnTo>
                  <a:lnTo>
                    <a:pt x="96" y="183"/>
                  </a:lnTo>
                  <a:lnTo>
                    <a:pt x="43" y="110"/>
                  </a:lnTo>
                  <a:lnTo>
                    <a:pt x="0" y="31"/>
                  </a:lnTo>
                  <a:lnTo>
                    <a:pt x="11" y="0"/>
                  </a:lnTo>
                  <a:lnTo>
                    <a:pt x="41" y="12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67"/>
            <p:cNvSpPr>
              <a:spLocks/>
            </p:cNvSpPr>
            <p:nvPr/>
          </p:nvSpPr>
          <p:spPr bwMode="auto">
            <a:xfrm>
              <a:off x="4590" y="3396"/>
              <a:ext cx="30" cy="276"/>
            </a:xfrm>
            <a:custGeom>
              <a:avLst/>
              <a:gdLst>
                <a:gd name="T0" fmla="*/ 30 w 61"/>
                <a:gd name="T1" fmla="*/ 14 h 552"/>
                <a:gd name="T2" fmla="*/ 42 w 61"/>
                <a:gd name="T3" fmla="*/ 219 h 552"/>
                <a:gd name="T4" fmla="*/ 61 w 61"/>
                <a:gd name="T5" fmla="*/ 422 h 552"/>
                <a:gd name="T6" fmla="*/ 46 w 61"/>
                <a:gd name="T7" fmla="*/ 534 h 552"/>
                <a:gd name="T8" fmla="*/ 17 w 61"/>
                <a:gd name="T9" fmla="*/ 552 h 552"/>
                <a:gd name="T10" fmla="*/ 0 w 61"/>
                <a:gd name="T11" fmla="*/ 521 h 552"/>
                <a:gd name="T12" fmla="*/ 11 w 61"/>
                <a:gd name="T13" fmla="*/ 426 h 552"/>
                <a:gd name="T14" fmla="*/ 2 w 61"/>
                <a:gd name="T15" fmla="*/ 14 h 552"/>
                <a:gd name="T16" fmla="*/ 17 w 61"/>
                <a:gd name="T17" fmla="*/ 0 h 552"/>
                <a:gd name="T18" fmla="*/ 30 w 61"/>
                <a:gd name="T19" fmla="*/ 14 h 552"/>
                <a:gd name="T20" fmla="*/ 30 w 61"/>
                <a:gd name="T21" fmla="*/ 1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552">
                  <a:moveTo>
                    <a:pt x="30" y="14"/>
                  </a:moveTo>
                  <a:lnTo>
                    <a:pt x="42" y="219"/>
                  </a:lnTo>
                  <a:lnTo>
                    <a:pt x="61" y="422"/>
                  </a:lnTo>
                  <a:lnTo>
                    <a:pt x="46" y="534"/>
                  </a:lnTo>
                  <a:lnTo>
                    <a:pt x="17" y="552"/>
                  </a:lnTo>
                  <a:lnTo>
                    <a:pt x="0" y="521"/>
                  </a:lnTo>
                  <a:lnTo>
                    <a:pt x="11" y="426"/>
                  </a:lnTo>
                  <a:lnTo>
                    <a:pt x="2" y="14"/>
                  </a:lnTo>
                  <a:lnTo>
                    <a:pt x="17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68"/>
            <p:cNvSpPr>
              <a:spLocks/>
            </p:cNvSpPr>
            <p:nvPr/>
          </p:nvSpPr>
          <p:spPr bwMode="auto">
            <a:xfrm>
              <a:off x="4631" y="3392"/>
              <a:ext cx="29" cy="297"/>
            </a:xfrm>
            <a:custGeom>
              <a:avLst/>
              <a:gdLst>
                <a:gd name="T0" fmla="*/ 44 w 59"/>
                <a:gd name="T1" fmla="*/ 13 h 593"/>
                <a:gd name="T2" fmla="*/ 59 w 59"/>
                <a:gd name="T3" fmla="*/ 281 h 593"/>
                <a:gd name="T4" fmla="*/ 49 w 59"/>
                <a:gd name="T5" fmla="*/ 570 h 593"/>
                <a:gd name="T6" fmla="*/ 42 w 59"/>
                <a:gd name="T7" fmla="*/ 587 h 593"/>
                <a:gd name="T8" fmla="*/ 25 w 59"/>
                <a:gd name="T9" fmla="*/ 593 h 593"/>
                <a:gd name="T10" fmla="*/ 0 w 59"/>
                <a:gd name="T11" fmla="*/ 570 h 593"/>
                <a:gd name="T12" fmla="*/ 11 w 59"/>
                <a:gd name="T13" fmla="*/ 386 h 593"/>
                <a:gd name="T14" fmla="*/ 25 w 59"/>
                <a:gd name="T15" fmla="*/ 201 h 593"/>
                <a:gd name="T16" fmla="*/ 17 w 59"/>
                <a:gd name="T17" fmla="*/ 15 h 593"/>
                <a:gd name="T18" fmla="*/ 28 w 59"/>
                <a:gd name="T19" fmla="*/ 0 h 593"/>
                <a:gd name="T20" fmla="*/ 44 w 59"/>
                <a:gd name="T21" fmla="*/ 13 h 593"/>
                <a:gd name="T22" fmla="*/ 44 w 59"/>
                <a:gd name="T23" fmla="*/ 1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93">
                  <a:moveTo>
                    <a:pt x="44" y="13"/>
                  </a:moveTo>
                  <a:lnTo>
                    <a:pt x="59" y="281"/>
                  </a:lnTo>
                  <a:lnTo>
                    <a:pt x="49" y="570"/>
                  </a:lnTo>
                  <a:lnTo>
                    <a:pt x="42" y="587"/>
                  </a:lnTo>
                  <a:lnTo>
                    <a:pt x="25" y="593"/>
                  </a:lnTo>
                  <a:lnTo>
                    <a:pt x="0" y="570"/>
                  </a:lnTo>
                  <a:lnTo>
                    <a:pt x="11" y="386"/>
                  </a:lnTo>
                  <a:lnTo>
                    <a:pt x="25" y="201"/>
                  </a:lnTo>
                  <a:lnTo>
                    <a:pt x="17" y="15"/>
                  </a:lnTo>
                  <a:lnTo>
                    <a:pt x="28" y="0"/>
                  </a:lnTo>
                  <a:lnTo>
                    <a:pt x="44" y="1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69"/>
            <p:cNvSpPr>
              <a:spLocks/>
            </p:cNvSpPr>
            <p:nvPr/>
          </p:nvSpPr>
          <p:spPr bwMode="auto">
            <a:xfrm>
              <a:off x="4640" y="3335"/>
              <a:ext cx="94" cy="77"/>
            </a:xfrm>
            <a:custGeom>
              <a:avLst/>
              <a:gdLst>
                <a:gd name="T0" fmla="*/ 2 w 188"/>
                <a:gd name="T1" fmla="*/ 116 h 154"/>
                <a:gd name="T2" fmla="*/ 34 w 188"/>
                <a:gd name="T3" fmla="*/ 89 h 154"/>
                <a:gd name="T4" fmla="*/ 82 w 188"/>
                <a:gd name="T5" fmla="*/ 53 h 154"/>
                <a:gd name="T6" fmla="*/ 133 w 188"/>
                <a:gd name="T7" fmla="*/ 20 h 154"/>
                <a:gd name="T8" fmla="*/ 169 w 188"/>
                <a:gd name="T9" fmla="*/ 0 h 154"/>
                <a:gd name="T10" fmla="*/ 188 w 188"/>
                <a:gd name="T11" fmla="*/ 5 h 154"/>
                <a:gd name="T12" fmla="*/ 182 w 188"/>
                <a:gd name="T13" fmla="*/ 22 h 154"/>
                <a:gd name="T14" fmla="*/ 120 w 188"/>
                <a:gd name="T15" fmla="*/ 70 h 154"/>
                <a:gd name="T16" fmla="*/ 78 w 188"/>
                <a:gd name="T17" fmla="*/ 114 h 154"/>
                <a:gd name="T18" fmla="*/ 34 w 188"/>
                <a:gd name="T19" fmla="*/ 154 h 154"/>
                <a:gd name="T20" fmla="*/ 0 w 188"/>
                <a:gd name="T21" fmla="*/ 152 h 154"/>
                <a:gd name="T22" fmla="*/ 2 w 188"/>
                <a:gd name="T23" fmla="*/ 116 h 154"/>
                <a:gd name="T24" fmla="*/ 2 w 188"/>
                <a:gd name="T25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54">
                  <a:moveTo>
                    <a:pt x="2" y="116"/>
                  </a:moveTo>
                  <a:lnTo>
                    <a:pt x="34" y="89"/>
                  </a:lnTo>
                  <a:lnTo>
                    <a:pt x="82" y="53"/>
                  </a:lnTo>
                  <a:lnTo>
                    <a:pt x="133" y="20"/>
                  </a:lnTo>
                  <a:lnTo>
                    <a:pt x="169" y="0"/>
                  </a:lnTo>
                  <a:lnTo>
                    <a:pt x="188" y="5"/>
                  </a:lnTo>
                  <a:lnTo>
                    <a:pt x="182" y="22"/>
                  </a:lnTo>
                  <a:lnTo>
                    <a:pt x="120" y="70"/>
                  </a:lnTo>
                  <a:lnTo>
                    <a:pt x="78" y="114"/>
                  </a:lnTo>
                  <a:lnTo>
                    <a:pt x="34" y="154"/>
                  </a:lnTo>
                  <a:lnTo>
                    <a:pt x="0" y="152"/>
                  </a:lnTo>
                  <a:lnTo>
                    <a:pt x="2" y="116"/>
                  </a:lnTo>
                  <a:lnTo>
                    <a:pt x="2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70"/>
            <p:cNvSpPr>
              <a:spLocks/>
            </p:cNvSpPr>
            <p:nvPr/>
          </p:nvSpPr>
          <p:spPr bwMode="auto">
            <a:xfrm>
              <a:off x="3745" y="3455"/>
              <a:ext cx="492" cy="176"/>
            </a:xfrm>
            <a:custGeom>
              <a:avLst/>
              <a:gdLst>
                <a:gd name="T0" fmla="*/ 19 w 985"/>
                <a:gd name="T1" fmla="*/ 0 h 352"/>
                <a:gd name="T2" fmla="*/ 92 w 985"/>
                <a:gd name="T3" fmla="*/ 27 h 352"/>
                <a:gd name="T4" fmla="*/ 164 w 985"/>
                <a:gd name="T5" fmla="*/ 57 h 352"/>
                <a:gd name="T6" fmla="*/ 236 w 985"/>
                <a:gd name="T7" fmla="*/ 88 h 352"/>
                <a:gd name="T8" fmla="*/ 310 w 985"/>
                <a:gd name="T9" fmla="*/ 114 h 352"/>
                <a:gd name="T10" fmla="*/ 458 w 985"/>
                <a:gd name="T11" fmla="*/ 150 h 352"/>
                <a:gd name="T12" fmla="*/ 656 w 985"/>
                <a:gd name="T13" fmla="*/ 200 h 352"/>
                <a:gd name="T14" fmla="*/ 846 w 985"/>
                <a:gd name="T15" fmla="*/ 251 h 352"/>
                <a:gd name="T16" fmla="*/ 968 w 985"/>
                <a:gd name="T17" fmla="*/ 300 h 352"/>
                <a:gd name="T18" fmla="*/ 985 w 985"/>
                <a:gd name="T19" fmla="*/ 337 h 352"/>
                <a:gd name="T20" fmla="*/ 947 w 985"/>
                <a:gd name="T21" fmla="*/ 352 h 352"/>
                <a:gd name="T22" fmla="*/ 844 w 985"/>
                <a:gd name="T23" fmla="*/ 318 h 352"/>
                <a:gd name="T24" fmla="*/ 791 w 985"/>
                <a:gd name="T25" fmla="*/ 295 h 352"/>
                <a:gd name="T26" fmla="*/ 740 w 985"/>
                <a:gd name="T27" fmla="*/ 276 h 352"/>
                <a:gd name="T28" fmla="*/ 656 w 985"/>
                <a:gd name="T29" fmla="*/ 251 h 352"/>
                <a:gd name="T30" fmla="*/ 563 w 985"/>
                <a:gd name="T31" fmla="*/ 224 h 352"/>
                <a:gd name="T32" fmla="*/ 462 w 985"/>
                <a:gd name="T33" fmla="*/ 198 h 352"/>
                <a:gd name="T34" fmla="*/ 361 w 985"/>
                <a:gd name="T35" fmla="*/ 169 h 352"/>
                <a:gd name="T36" fmla="*/ 261 w 985"/>
                <a:gd name="T37" fmla="*/ 137 h 352"/>
                <a:gd name="T38" fmla="*/ 166 w 985"/>
                <a:gd name="T39" fmla="*/ 103 h 352"/>
                <a:gd name="T40" fmla="*/ 80 w 985"/>
                <a:gd name="T41" fmla="*/ 67 h 352"/>
                <a:gd name="T42" fmla="*/ 8 w 985"/>
                <a:gd name="T43" fmla="*/ 25 h 352"/>
                <a:gd name="T44" fmla="*/ 0 w 985"/>
                <a:gd name="T45" fmla="*/ 6 h 352"/>
                <a:gd name="T46" fmla="*/ 19 w 985"/>
                <a:gd name="T47" fmla="*/ 0 h 352"/>
                <a:gd name="T48" fmla="*/ 19 w 985"/>
                <a:gd name="T49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5" h="352">
                  <a:moveTo>
                    <a:pt x="19" y="0"/>
                  </a:moveTo>
                  <a:lnTo>
                    <a:pt x="92" y="27"/>
                  </a:lnTo>
                  <a:lnTo>
                    <a:pt x="164" y="57"/>
                  </a:lnTo>
                  <a:lnTo>
                    <a:pt x="236" y="88"/>
                  </a:lnTo>
                  <a:lnTo>
                    <a:pt x="310" y="114"/>
                  </a:lnTo>
                  <a:lnTo>
                    <a:pt x="458" y="150"/>
                  </a:lnTo>
                  <a:lnTo>
                    <a:pt x="656" y="200"/>
                  </a:lnTo>
                  <a:lnTo>
                    <a:pt x="846" y="251"/>
                  </a:lnTo>
                  <a:lnTo>
                    <a:pt x="968" y="300"/>
                  </a:lnTo>
                  <a:lnTo>
                    <a:pt x="985" y="337"/>
                  </a:lnTo>
                  <a:lnTo>
                    <a:pt x="947" y="352"/>
                  </a:lnTo>
                  <a:lnTo>
                    <a:pt x="844" y="318"/>
                  </a:lnTo>
                  <a:lnTo>
                    <a:pt x="791" y="295"/>
                  </a:lnTo>
                  <a:lnTo>
                    <a:pt x="740" y="276"/>
                  </a:lnTo>
                  <a:lnTo>
                    <a:pt x="656" y="251"/>
                  </a:lnTo>
                  <a:lnTo>
                    <a:pt x="563" y="224"/>
                  </a:lnTo>
                  <a:lnTo>
                    <a:pt x="462" y="198"/>
                  </a:lnTo>
                  <a:lnTo>
                    <a:pt x="361" y="169"/>
                  </a:lnTo>
                  <a:lnTo>
                    <a:pt x="261" y="137"/>
                  </a:lnTo>
                  <a:lnTo>
                    <a:pt x="166" y="103"/>
                  </a:lnTo>
                  <a:lnTo>
                    <a:pt x="80" y="67"/>
                  </a:lnTo>
                  <a:lnTo>
                    <a:pt x="8" y="25"/>
                  </a:lnTo>
                  <a:lnTo>
                    <a:pt x="0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71"/>
            <p:cNvSpPr>
              <a:spLocks/>
            </p:cNvSpPr>
            <p:nvPr/>
          </p:nvSpPr>
          <p:spPr bwMode="auto">
            <a:xfrm>
              <a:off x="3776" y="3238"/>
              <a:ext cx="30" cy="219"/>
            </a:xfrm>
            <a:custGeom>
              <a:avLst/>
              <a:gdLst>
                <a:gd name="T0" fmla="*/ 27 w 61"/>
                <a:gd name="T1" fmla="*/ 11 h 437"/>
                <a:gd name="T2" fmla="*/ 50 w 61"/>
                <a:gd name="T3" fmla="*/ 214 h 437"/>
                <a:gd name="T4" fmla="*/ 61 w 61"/>
                <a:gd name="T5" fmla="*/ 422 h 437"/>
                <a:gd name="T6" fmla="*/ 50 w 61"/>
                <a:gd name="T7" fmla="*/ 437 h 437"/>
                <a:gd name="T8" fmla="*/ 34 w 61"/>
                <a:gd name="T9" fmla="*/ 424 h 437"/>
                <a:gd name="T10" fmla="*/ 31 w 61"/>
                <a:gd name="T11" fmla="*/ 359 h 437"/>
                <a:gd name="T12" fmla="*/ 15 w 61"/>
                <a:gd name="T13" fmla="*/ 123 h 437"/>
                <a:gd name="T14" fmla="*/ 0 w 61"/>
                <a:gd name="T15" fmla="*/ 15 h 437"/>
                <a:gd name="T16" fmla="*/ 12 w 61"/>
                <a:gd name="T17" fmla="*/ 0 h 437"/>
                <a:gd name="T18" fmla="*/ 27 w 61"/>
                <a:gd name="T19" fmla="*/ 11 h 437"/>
                <a:gd name="T20" fmla="*/ 27 w 61"/>
                <a:gd name="T21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37">
                  <a:moveTo>
                    <a:pt x="27" y="11"/>
                  </a:moveTo>
                  <a:lnTo>
                    <a:pt x="50" y="214"/>
                  </a:lnTo>
                  <a:lnTo>
                    <a:pt x="61" y="422"/>
                  </a:lnTo>
                  <a:lnTo>
                    <a:pt x="50" y="437"/>
                  </a:lnTo>
                  <a:lnTo>
                    <a:pt x="34" y="424"/>
                  </a:lnTo>
                  <a:lnTo>
                    <a:pt x="31" y="359"/>
                  </a:lnTo>
                  <a:lnTo>
                    <a:pt x="15" y="123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2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72"/>
            <p:cNvSpPr>
              <a:spLocks/>
            </p:cNvSpPr>
            <p:nvPr/>
          </p:nvSpPr>
          <p:spPr bwMode="auto">
            <a:xfrm>
              <a:off x="3739" y="3405"/>
              <a:ext cx="66" cy="39"/>
            </a:xfrm>
            <a:custGeom>
              <a:avLst/>
              <a:gdLst>
                <a:gd name="T0" fmla="*/ 10 w 133"/>
                <a:gd name="T1" fmla="*/ 52 h 78"/>
                <a:gd name="T2" fmla="*/ 95 w 133"/>
                <a:gd name="T3" fmla="*/ 0 h 78"/>
                <a:gd name="T4" fmla="*/ 133 w 133"/>
                <a:gd name="T5" fmla="*/ 12 h 78"/>
                <a:gd name="T6" fmla="*/ 120 w 133"/>
                <a:gd name="T7" fmla="*/ 50 h 78"/>
                <a:gd name="T8" fmla="*/ 17 w 133"/>
                <a:gd name="T9" fmla="*/ 78 h 78"/>
                <a:gd name="T10" fmla="*/ 0 w 133"/>
                <a:gd name="T11" fmla="*/ 69 h 78"/>
                <a:gd name="T12" fmla="*/ 10 w 133"/>
                <a:gd name="T13" fmla="*/ 52 h 78"/>
                <a:gd name="T14" fmla="*/ 10 w 133"/>
                <a:gd name="T15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78">
                  <a:moveTo>
                    <a:pt x="10" y="52"/>
                  </a:moveTo>
                  <a:lnTo>
                    <a:pt x="95" y="0"/>
                  </a:lnTo>
                  <a:lnTo>
                    <a:pt x="133" y="12"/>
                  </a:lnTo>
                  <a:lnTo>
                    <a:pt x="120" y="50"/>
                  </a:lnTo>
                  <a:lnTo>
                    <a:pt x="17" y="78"/>
                  </a:lnTo>
                  <a:lnTo>
                    <a:pt x="0" y="69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73"/>
            <p:cNvSpPr>
              <a:spLocks/>
            </p:cNvSpPr>
            <p:nvPr/>
          </p:nvSpPr>
          <p:spPr bwMode="auto">
            <a:xfrm>
              <a:off x="3828" y="3331"/>
              <a:ext cx="221" cy="82"/>
            </a:xfrm>
            <a:custGeom>
              <a:avLst/>
              <a:gdLst>
                <a:gd name="T0" fmla="*/ 21 w 443"/>
                <a:gd name="T1" fmla="*/ 108 h 163"/>
                <a:gd name="T2" fmla="*/ 123 w 443"/>
                <a:gd name="T3" fmla="*/ 93 h 163"/>
                <a:gd name="T4" fmla="*/ 222 w 443"/>
                <a:gd name="T5" fmla="*/ 57 h 163"/>
                <a:gd name="T6" fmla="*/ 323 w 443"/>
                <a:gd name="T7" fmla="*/ 25 h 163"/>
                <a:gd name="T8" fmla="*/ 425 w 443"/>
                <a:gd name="T9" fmla="*/ 0 h 163"/>
                <a:gd name="T10" fmla="*/ 443 w 443"/>
                <a:gd name="T11" fmla="*/ 8 h 163"/>
                <a:gd name="T12" fmla="*/ 433 w 443"/>
                <a:gd name="T13" fmla="*/ 27 h 163"/>
                <a:gd name="T14" fmla="*/ 397 w 443"/>
                <a:gd name="T15" fmla="*/ 44 h 163"/>
                <a:gd name="T16" fmla="*/ 338 w 443"/>
                <a:gd name="T17" fmla="*/ 67 h 163"/>
                <a:gd name="T18" fmla="*/ 237 w 443"/>
                <a:gd name="T19" fmla="*/ 105 h 163"/>
                <a:gd name="T20" fmla="*/ 70 w 443"/>
                <a:gd name="T21" fmla="*/ 146 h 163"/>
                <a:gd name="T22" fmla="*/ 30 w 443"/>
                <a:gd name="T23" fmla="*/ 163 h 163"/>
                <a:gd name="T24" fmla="*/ 9 w 443"/>
                <a:gd name="T25" fmla="*/ 160 h 163"/>
                <a:gd name="T26" fmla="*/ 0 w 443"/>
                <a:gd name="T27" fmla="*/ 141 h 163"/>
                <a:gd name="T28" fmla="*/ 2 w 443"/>
                <a:gd name="T29" fmla="*/ 118 h 163"/>
                <a:gd name="T30" fmla="*/ 21 w 443"/>
                <a:gd name="T31" fmla="*/ 108 h 163"/>
                <a:gd name="T32" fmla="*/ 21 w 443"/>
                <a:gd name="T33" fmla="*/ 10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3" h="163">
                  <a:moveTo>
                    <a:pt x="21" y="108"/>
                  </a:moveTo>
                  <a:lnTo>
                    <a:pt x="123" y="93"/>
                  </a:lnTo>
                  <a:lnTo>
                    <a:pt x="222" y="57"/>
                  </a:lnTo>
                  <a:lnTo>
                    <a:pt x="323" y="25"/>
                  </a:lnTo>
                  <a:lnTo>
                    <a:pt x="425" y="0"/>
                  </a:lnTo>
                  <a:lnTo>
                    <a:pt x="443" y="8"/>
                  </a:lnTo>
                  <a:lnTo>
                    <a:pt x="433" y="27"/>
                  </a:lnTo>
                  <a:lnTo>
                    <a:pt x="397" y="44"/>
                  </a:lnTo>
                  <a:lnTo>
                    <a:pt x="338" y="67"/>
                  </a:lnTo>
                  <a:lnTo>
                    <a:pt x="237" y="105"/>
                  </a:lnTo>
                  <a:lnTo>
                    <a:pt x="70" y="146"/>
                  </a:lnTo>
                  <a:lnTo>
                    <a:pt x="30" y="163"/>
                  </a:lnTo>
                  <a:lnTo>
                    <a:pt x="9" y="160"/>
                  </a:lnTo>
                  <a:lnTo>
                    <a:pt x="0" y="141"/>
                  </a:lnTo>
                  <a:lnTo>
                    <a:pt x="2" y="118"/>
                  </a:lnTo>
                  <a:lnTo>
                    <a:pt x="21" y="108"/>
                  </a:lnTo>
                  <a:lnTo>
                    <a:pt x="21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74"/>
            <p:cNvSpPr>
              <a:spLocks/>
            </p:cNvSpPr>
            <p:nvPr/>
          </p:nvSpPr>
          <p:spPr bwMode="auto">
            <a:xfrm>
              <a:off x="3761" y="3523"/>
              <a:ext cx="426" cy="154"/>
            </a:xfrm>
            <a:custGeom>
              <a:avLst/>
              <a:gdLst>
                <a:gd name="T0" fmla="*/ 15 w 851"/>
                <a:gd name="T1" fmla="*/ 0 h 308"/>
                <a:gd name="T2" fmla="*/ 119 w 851"/>
                <a:gd name="T3" fmla="*/ 23 h 308"/>
                <a:gd name="T4" fmla="*/ 178 w 851"/>
                <a:gd name="T5" fmla="*/ 48 h 308"/>
                <a:gd name="T6" fmla="*/ 224 w 851"/>
                <a:gd name="T7" fmla="*/ 67 h 308"/>
                <a:gd name="T8" fmla="*/ 319 w 851"/>
                <a:gd name="T9" fmla="*/ 97 h 308"/>
                <a:gd name="T10" fmla="*/ 414 w 851"/>
                <a:gd name="T11" fmla="*/ 124 h 308"/>
                <a:gd name="T12" fmla="*/ 602 w 851"/>
                <a:gd name="T13" fmla="*/ 179 h 308"/>
                <a:gd name="T14" fmla="*/ 657 w 851"/>
                <a:gd name="T15" fmla="*/ 203 h 308"/>
                <a:gd name="T16" fmla="*/ 712 w 851"/>
                <a:gd name="T17" fmla="*/ 228 h 308"/>
                <a:gd name="T18" fmla="*/ 838 w 851"/>
                <a:gd name="T19" fmla="*/ 264 h 308"/>
                <a:gd name="T20" fmla="*/ 851 w 851"/>
                <a:gd name="T21" fmla="*/ 295 h 308"/>
                <a:gd name="T22" fmla="*/ 821 w 851"/>
                <a:gd name="T23" fmla="*/ 308 h 308"/>
                <a:gd name="T24" fmla="*/ 705 w 851"/>
                <a:gd name="T25" fmla="*/ 264 h 308"/>
                <a:gd name="T26" fmla="*/ 648 w 851"/>
                <a:gd name="T27" fmla="*/ 240 h 308"/>
                <a:gd name="T28" fmla="*/ 589 w 851"/>
                <a:gd name="T29" fmla="*/ 217 h 308"/>
                <a:gd name="T30" fmla="*/ 496 w 851"/>
                <a:gd name="T31" fmla="*/ 186 h 308"/>
                <a:gd name="T32" fmla="*/ 403 w 851"/>
                <a:gd name="T33" fmla="*/ 156 h 308"/>
                <a:gd name="T34" fmla="*/ 308 w 851"/>
                <a:gd name="T35" fmla="*/ 125 h 308"/>
                <a:gd name="T36" fmla="*/ 214 w 851"/>
                <a:gd name="T37" fmla="*/ 91 h 308"/>
                <a:gd name="T38" fmla="*/ 150 w 851"/>
                <a:gd name="T39" fmla="*/ 65 h 308"/>
                <a:gd name="T40" fmla="*/ 85 w 851"/>
                <a:gd name="T41" fmla="*/ 40 h 308"/>
                <a:gd name="T42" fmla="*/ 13 w 851"/>
                <a:gd name="T43" fmla="*/ 27 h 308"/>
                <a:gd name="T44" fmla="*/ 0 w 851"/>
                <a:gd name="T45" fmla="*/ 11 h 308"/>
                <a:gd name="T46" fmla="*/ 15 w 851"/>
                <a:gd name="T47" fmla="*/ 0 h 308"/>
                <a:gd name="T48" fmla="*/ 15 w 851"/>
                <a:gd name="T4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1" h="308">
                  <a:moveTo>
                    <a:pt x="15" y="0"/>
                  </a:moveTo>
                  <a:lnTo>
                    <a:pt x="119" y="23"/>
                  </a:lnTo>
                  <a:lnTo>
                    <a:pt x="178" y="48"/>
                  </a:lnTo>
                  <a:lnTo>
                    <a:pt x="224" y="67"/>
                  </a:lnTo>
                  <a:lnTo>
                    <a:pt x="319" y="97"/>
                  </a:lnTo>
                  <a:lnTo>
                    <a:pt x="414" y="124"/>
                  </a:lnTo>
                  <a:lnTo>
                    <a:pt x="602" y="179"/>
                  </a:lnTo>
                  <a:lnTo>
                    <a:pt x="657" y="203"/>
                  </a:lnTo>
                  <a:lnTo>
                    <a:pt x="712" y="228"/>
                  </a:lnTo>
                  <a:lnTo>
                    <a:pt x="838" y="264"/>
                  </a:lnTo>
                  <a:lnTo>
                    <a:pt x="851" y="295"/>
                  </a:lnTo>
                  <a:lnTo>
                    <a:pt x="821" y="308"/>
                  </a:lnTo>
                  <a:lnTo>
                    <a:pt x="705" y="264"/>
                  </a:lnTo>
                  <a:lnTo>
                    <a:pt x="648" y="240"/>
                  </a:lnTo>
                  <a:lnTo>
                    <a:pt x="589" y="217"/>
                  </a:lnTo>
                  <a:lnTo>
                    <a:pt x="496" y="186"/>
                  </a:lnTo>
                  <a:lnTo>
                    <a:pt x="403" y="156"/>
                  </a:lnTo>
                  <a:lnTo>
                    <a:pt x="308" y="125"/>
                  </a:lnTo>
                  <a:lnTo>
                    <a:pt x="214" y="91"/>
                  </a:lnTo>
                  <a:lnTo>
                    <a:pt x="150" y="65"/>
                  </a:lnTo>
                  <a:lnTo>
                    <a:pt x="85" y="40"/>
                  </a:lnTo>
                  <a:lnTo>
                    <a:pt x="13" y="2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75"/>
            <p:cNvSpPr>
              <a:spLocks/>
            </p:cNvSpPr>
            <p:nvPr/>
          </p:nvSpPr>
          <p:spPr bwMode="auto">
            <a:xfrm>
              <a:off x="4033" y="3290"/>
              <a:ext cx="21" cy="134"/>
            </a:xfrm>
            <a:custGeom>
              <a:avLst/>
              <a:gdLst>
                <a:gd name="T0" fmla="*/ 27 w 42"/>
                <a:gd name="T1" fmla="*/ 12 h 268"/>
                <a:gd name="T2" fmla="*/ 42 w 42"/>
                <a:gd name="T3" fmla="*/ 253 h 268"/>
                <a:gd name="T4" fmla="*/ 27 w 42"/>
                <a:gd name="T5" fmla="*/ 268 h 268"/>
                <a:gd name="T6" fmla="*/ 12 w 42"/>
                <a:gd name="T7" fmla="*/ 253 h 268"/>
                <a:gd name="T8" fmla="*/ 8 w 42"/>
                <a:gd name="T9" fmla="*/ 227 h 268"/>
                <a:gd name="T10" fmla="*/ 10 w 42"/>
                <a:gd name="T11" fmla="*/ 101 h 268"/>
                <a:gd name="T12" fmla="*/ 0 w 42"/>
                <a:gd name="T13" fmla="*/ 17 h 268"/>
                <a:gd name="T14" fmla="*/ 10 w 42"/>
                <a:gd name="T15" fmla="*/ 0 h 268"/>
                <a:gd name="T16" fmla="*/ 27 w 42"/>
                <a:gd name="T17" fmla="*/ 12 h 268"/>
                <a:gd name="T18" fmla="*/ 27 w 42"/>
                <a:gd name="T19" fmla="*/ 1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268">
                  <a:moveTo>
                    <a:pt x="27" y="12"/>
                  </a:moveTo>
                  <a:lnTo>
                    <a:pt x="42" y="253"/>
                  </a:lnTo>
                  <a:lnTo>
                    <a:pt x="27" y="268"/>
                  </a:lnTo>
                  <a:lnTo>
                    <a:pt x="12" y="253"/>
                  </a:lnTo>
                  <a:lnTo>
                    <a:pt x="8" y="227"/>
                  </a:lnTo>
                  <a:lnTo>
                    <a:pt x="10" y="101"/>
                  </a:lnTo>
                  <a:lnTo>
                    <a:pt x="0" y="17"/>
                  </a:lnTo>
                  <a:lnTo>
                    <a:pt x="10" y="0"/>
                  </a:lnTo>
                  <a:lnTo>
                    <a:pt x="27" y="12"/>
                  </a:lnTo>
                  <a:lnTo>
                    <a:pt x="2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76"/>
            <p:cNvSpPr>
              <a:spLocks/>
            </p:cNvSpPr>
            <p:nvPr/>
          </p:nvSpPr>
          <p:spPr bwMode="auto">
            <a:xfrm>
              <a:off x="4050" y="3400"/>
              <a:ext cx="93" cy="41"/>
            </a:xfrm>
            <a:custGeom>
              <a:avLst/>
              <a:gdLst>
                <a:gd name="T0" fmla="*/ 16 w 187"/>
                <a:gd name="T1" fmla="*/ 0 h 82"/>
                <a:gd name="T2" fmla="*/ 99 w 187"/>
                <a:gd name="T3" fmla="*/ 21 h 82"/>
                <a:gd name="T4" fmla="*/ 177 w 187"/>
                <a:gd name="T5" fmla="*/ 49 h 82"/>
                <a:gd name="T6" fmla="*/ 187 w 187"/>
                <a:gd name="T7" fmla="*/ 72 h 82"/>
                <a:gd name="T8" fmla="*/ 164 w 187"/>
                <a:gd name="T9" fmla="*/ 82 h 82"/>
                <a:gd name="T10" fmla="*/ 78 w 187"/>
                <a:gd name="T11" fmla="*/ 47 h 82"/>
                <a:gd name="T12" fmla="*/ 10 w 187"/>
                <a:gd name="T13" fmla="*/ 26 h 82"/>
                <a:gd name="T14" fmla="*/ 0 w 187"/>
                <a:gd name="T15" fmla="*/ 9 h 82"/>
                <a:gd name="T16" fmla="*/ 16 w 187"/>
                <a:gd name="T17" fmla="*/ 0 h 82"/>
                <a:gd name="T18" fmla="*/ 16 w 187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82">
                  <a:moveTo>
                    <a:pt x="16" y="0"/>
                  </a:moveTo>
                  <a:lnTo>
                    <a:pt x="99" y="21"/>
                  </a:lnTo>
                  <a:lnTo>
                    <a:pt x="177" y="49"/>
                  </a:lnTo>
                  <a:lnTo>
                    <a:pt x="187" y="72"/>
                  </a:lnTo>
                  <a:lnTo>
                    <a:pt x="164" y="82"/>
                  </a:lnTo>
                  <a:lnTo>
                    <a:pt x="78" y="47"/>
                  </a:lnTo>
                  <a:lnTo>
                    <a:pt x="10" y="26"/>
                  </a:lnTo>
                  <a:lnTo>
                    <a:pt x="0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77"/>
            <p:cNvSpPr>
              <a:spLocks/>
            </p:cNvSpPr>
            <p:nvPr/>
          </p:nvSpPr>
          <p:spPr bwMode="auto">
            <a:xfrm>
              <a:off x="4211" y="3451"/>
              <a:ext cx="210" cy="65"/>
            </a:xfrm>
            <a:custGeom>
              <a:avLst/>
              <a:gdLst>
                <a:gd name="T0" fmla="*/ 17 w 420"/>
                <a:gd name="T1" fmla="*/ 0 h 129"/>
                <a:gd name="T2" fmla="*/ 125 w 420"/>
                <a:gd name="T3" fmla="*/ 24 h 129"/>
                <a:gd name="T4" fmla="*/ 237 w 420"/>
                <a:gd name="T5" fmla="*/ 58 h 129"/>
                <a:gd name="T6" fmla="*/ 313 w 420"/>
                <a:gd name="T7" fmla="*/ 89 h 129"/>
                <a:gd name="T8" fmla="*/ 395 w 420"/>
                <a:gd name="T9" fmla="*/ 85 h 129"/>
                <a:gd name="T10" fmla="*/ 420 w 420"/>
                <a:gd name="T11" fmla="*/ 91 h 129"/>
                <a:gd name="T12" fmla="*/ 412 w 420"/>
                <a:gd name="T13" fmla="*/ 115 h 129"/>
                <a:gd name="T14" fmla="*/ 368 w 420"/>
                <a:gd name="T15" fmla="*/ 129 h 129"/>
                <a:gd name="T16" fmla="*/ 319 w 420"/>
                <a:gd name="T17" fmla="*/ 121 h 129"/>
                <a:gd name="T18" fmla="*/ 228 w 420"/>
                <a:gd name="T19" fmla="*/ 87 h 129"/>
                <a:gd name="T20" fmla="*/ 112 w 420"/>
                <a:gd name="T21" fmla="*/ 55 h 129"/>
                <a:gd name="T22" fmla="*/ 11 w 420"/>
                <a:gd name="T23" fmla="*/ 26 h 129"/>
                <a:gd name="T24" fmla="*/ 0 w 420"/>
                <a:gd name="T25" fmla="*/ 9 h 129"/>
                <a:gd name="T26" fmla="*/ 17 w 420"/>
                <a:gd name="T27" fmla="*/ 0 h 129"/>
                <a:gd name="T28" fmla="*/ 17 w 420"/>
                <a:gd name="T2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29">
                  <a:moveTo>
                    <a:pt x="17" y="0"/>
                  </a:moveTo>
                  <a:lnTo>
                    <a:pt x="125" y="24"/>
                  </a:lnTo>
                  <a:lnTo>
                    <a:pt x="237" y="58"/>
                  </a:lnTo>
                  <a:lnTo>
                    <a:pt x="313" y="89"/>
                  </a:lnTo>
                  <a:lnTo>
                    <a:pt x="395" y="85"/>
                  </a:lnTo>
                  <a:lnTo>
                    <a:pt x="420" y="91"/>
                  </a:lnTo>
                  <a:lnTo>
                    <a:pt x="412" y="115"/>
                  </a:lnTo>
                  <a:lnTo>
                    <a:pt x="368" y="129"/>
                  </a:lnTo>
                  <a:lnTo>
                    <a:pt x="319" y="121"/>
                  </a:lnTo>
                  <a:lnTo>
                    <a:pt x="228" y="87"/>
                  </a:lnTo>
                  <a:lnTo>
                    <a:pt x="112" y="55"/>
                  </a:lnTo>
                  <a:lnTo>
                    <a:pt x="11" y="26"/>
                  </a:lnTo>
                  <a:lnTo>
                    <a:pt x="0" y="9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78"/>
            <p:cNvSpPr>
              <a:spLocks/>
            </p:cNvSpPr>
            <p:nvPr/>
          </p:nvSpPr>
          <p:spPr bwMode="auto">
            <a:xfrm>
              <a:off x="4402" y="3379"/>
              <a:ext cx="25" cy="138"/>
            </a:xfrm>
            <a:custGeom>
              <a:avLst/>
              <a:gdLst>
                <a:gd name="T0" fmla="*/ 36 w 49"/>
                <a:gd name="T1" fmla="*/ 10 h 276"/>
                <a:gd name="T2" fmla="*/ 49 w 49"/>
                <a:gd name="T3" fmla="*/ 127 h 276"/>
                <a:gd name="T4" fmla="*/ 45 w 49"/>
                <a:gd name="T5" fmla="*/ 251 h 276"/>
                <a:gd name="T6" fmla="*/ 23 w 49"/>
                <a:gd name="T7" fmla="*/ 276 h 276"/>
                <a:gd name="T8" fmla="*/ 0 w 49"/>
                <a:gd name="T9" fmla="*/ 255 h 276"/>
                <a:gd name="T10" fmla="*/ 4 w 49"/>
                <a:gd name="T11" fmla="*/ 179 h 276"/>
                <a:gd name="T12" fmla="*/ 17 w 49"/>
                <a:gd name="T13" fmla="*/ 105 h 276"/>
                <a:gd name="T14" fmla="*/ 9 w 49"/>
                <a:gd name="T15" fmla="*/ 17 h 276"/>
                <a:gd name="T16" fmla="*/ 19 w 49"/>
                <a:gd name="T17" fmla="*/ 0 h 276"/>
                <a:gd name="T18" fmla="*/ 36 w 49"/>
                <a:gd name="T19" fmla="*/ 10 h 276"/>
                <a:gd name="T20" fmla="*/ 36 w 49"/>
                <a:gd name="T21" fmla="*/ 1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76">
                  <a:moveTo>
                    <a:pt x="36" y="10"/>
                  </a:moveTo>
                  <a:lnTo>
                    <a:pt x="49" y="127"/>
                  </a:lnTo>
                  <a:lnTo>
                    <a:pt x="45" y="251"/>
                  </a:lnTo>
                  <a:lnTo>
                    <a:pt x="23" y="276"/>
                  </a:lnTo>
                  <a:lnTo>
                    <a:pt x="0" y="255"/>
                  </a:lnTo>
                  <a:lnTo>
                    <a:pt x="4" y="179"/>
                  </a:lnTo>
                  <a:lnTo>
                    <a:pt x="17" y="105"/>
                  </a:lnTo>
                  <a:lnTo>
                    <a:pt x="9" y="17"/>
                  </a:lnTo>
                  <a:lnTo>
                    <a:pt x="19" y="0"/>
                  </a:lnTo>
                  <a:lnTo>
                    <a:pt x="36" y="10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79"/>
            <p:cNvSpPr>
              <a:spLocks/>
            </p:cNvSpPr>
            <p:nvPr/>
          </p:nvSpPr>
          <p:spPr bwMode="auto">
            <a:xfrm>
              <a:off x="4427" y="3485"/>
              <a:ext cx="117" cy="58"/>
            </a:xfrm>
            <a:custGeom>
              <a:avLst/>
              <a:gdLst>
                <a:gd name="T0" fmla="*/ 29 w 236"/>
                <a:gd name="T1" fmla="*/ 0 h 118"/>
                <a:gd name="T2" fmla="*/ 59 w 236"/>
                <a:gd name="T3" fmla="*/ 21 h 118"/>
                <a:gd name="T4" fmla="*/ 137 w 236"/>
                <a:gd name="T5" fmla="*/ 46 h 118"/>
                <a:gd name="T6" fmla="*/ 223 w 236"/>
                <a:gd name="T7" fmla="*/ 72 h 118"/>
                <a:gd name="T8" fmla="*/ 236 w 236"/>
                <a:gd name="T9" fmla="*/ 105 h 118"/>
                <a:gd name="T10" fmla="*/ 202 w 236"/>
                <a:gd name="T11" fmla="*/ 118 h 118"/>
                <a:gd name="T12" fmla="*/ 126 w 236"/>
                <a:gd name="T13" fmla="*/ 80 h 118"/>
                <a:gd name="T14" fmla="*/ 86 w 236"/>
                <a:gd name="T15" fmla="*/ 59 h 118"/>
                <a:gd name="T16" fmla="*/ 51 w 236"/>
                <a:gd name="T17" fmla="*/ 48 h 118"/>
                <a:gd name="T18" fmla="*/ 13 w 236"/>
                <a:gd name="T19" fmla="*/ 44 h 118"/>
                <a:gd name="T20" fmla="*/ 0 w 236"/>
                <a:gd name="T21" fmla="*/ 15 h 118"/>
                <a:gd name="T22" fmla="*/ 12 w 236"/>
                <a:gd name="T23" fmla="*/ 0 h 118"/>
                <a:gd name="T24" fmla="*/ 29 w 236"/>
                <a:gd name="T25" fmla="*/ 0 h 118"/>
                <a:gd name="T26" fmla="*/ 29 w 236"/>
                <a:gd name="T2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118">
                  <a:moveTo>
                    <a:pt x="29" y="0"/>
                  </a:moveTo>
                  <a:lnTo>
                    <a:pt x="59" y="21"/>
                  </a:lnTo>
                  <a:lnTo>
                    <a:pt x="137" y="46"/>
                  </a:lnTo>
                  <a:lnTo>
                    <a:pt x="223" y="72"/>
                  </a:lnTo>
                  <a:lnTo>
                    <a:pt x="236" y="105"/>
                  </a:lnTo>
                  <a:lnTo>
                    <a:pt x="202" y="118"/>
                  </a:lnTo>
                  <a:lnTo>
                    <a:pt x="126" y="80"/>
                  </a:lnTo>
                  <a:lnTo>
                    <a:pt x="86" y="59"/>
                  </a:lnTo>
                  <a:lnTo>
                    <a:pt x="51" y="48"/>
                  </a:lnTo>
                  <a:lnTo>
                    <a:pt x="13" y="44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>
              <a:off x="4538" y="3405"/>
              <a:ext cx="63" cy="182"/>
            </a:xfrm>
            <a:custGeom>
              <a:avLst/>
              <a:gdLst>
                <a:gd name="T0" fmla="*/ 51 w 127"/>
                <a:gd name="T1" fmla="*/ 314 h 365"/>
                <a:gd name="T2" fmla="*/ 115 w 127"/>
                <a:gd name="T3" fmla="*/ 344 h 365"/>
                <a:gd name="T4" fmla="*/ 127 w 127"/>
                <a:gd name="T5" fmla="*/ 365 h 365"/>
                <a:gd name="T6" fmla="*/ 24 w 127"/>
                <a:gd name="T7" fmla="*/ 350 h 365"/>
                <a:gd name="T8" fmla="*/ 3 w 127"/>
                <a:gd name="T9" fmla="*/ 282 h 365"/>
                <a:gd name="T10" fmla="*/ 5 w 127"/>
                <a:gd name="T11" fmla="*/ 209 h 365"/>
                <a:gd name="T12" fmla="*/ 0 w 127"/>
                <a:gd name="T13" fmla="*/ 25 h 365"/>
                <a:gd name="T14" fmla="*/ 7 w 127"/>
                <a:gd name="T15" fmla="*/ 6 h 365"/>
                <a:gd name="T16" fmla="*/ 24 w 127"/>
                <a:gd name="T17" fmla="*/ 0 h 365"/>
                <a:gd name="T18" fmla="*/ 49 w 127"/>
                <a:gd name="T19" fmla="*/ 25 h 365"/>
                <a:gd name="T20" fmla="*/ 34 w 127"/>
                <a:gd name="T21" fmla="*/ 175 h 365"/>
                <a:gd name="T22" fmla="*/ 32 w 127"/>
                <a:gd name="T23" fmla="*/ 255 h 365"/>
                <a:gd name="T24" fmla="*/ 51 w 127"/>
                <a:gd name="T25" fmla="*/ 314 h 365"/>
                <a:gd name="T26" fmla="*/ 51 w 127"/>
                <a:gd name="T27" fmla="*/ 31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365">
                  <a:moveTo>
                    <a:pt x="51" y="314"/>
                  </a:moveTo>
                  <a:lnTo>
                    <a:pt x="115" y="344"/>
                  </a:lnTo>
                  <a:lnTo>
                    <a:pt x="127" y="365"/>
                  </a:lnTo>
                  <a:lnTo>
                    <a:pt x="24" y="350"/>
                  </a:lnTo>
                  <a:lnTo>
                    <a:pt x="3" y="282"/>
                  </a:lnTo>
                  <a:lnTo>
                    <a:pt x="5" y="209"/>
                  </a:lnTo>
                  <a:lnTo>
                    <a:pt x="0" y="25"/>
                  </a:lnTo>
                  <a:lnTo>
                    <a:pt x="7" y="6"/>
                  </a:lnTo>
                  <a:lnTo>
                    <a:pt x="24" y="0"/>
                  </a:lnTo>
                  <a:lnTo>
                    <a:pt x="49" y="25"/>
                  </a:lnTo>
                  <a:lnTo>
                    <a:pt x="34" y="175"/>
                  </a:lnTo>
                  <a:lnTo>
                    <a:pt x="32" y="255"/>
                  </a:lnTo>
                  <a:lnTo>
                    <a:pt x="51" y="314"/>
                  </a:lnTo>
                  <a:lnTo>
                    <a:pt x="51" y="3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81"/>
            <p:cNvSpPr>
              <a:spLocks/>
            </p:cNvSpPr>
            <p:nvPr/>
          </p:nvSpPr>
          <p:spPr bwMode="auto">
            <a:xfrm>
              <a:off x="4441" y="3386"/>
              <a:ext cx="85" cy="100"/>
            </a:xfrm>
            <a:custGeom>
              <a:avLst/>
              <a:gdLst>
                <a:gd name="T0" fmla="*/ 41 w 171"/>
                <a:gd name="T1" fmla="*/ 149 h 202"/>
                <a:gd name="T2" fmla="*/ 70 w 171"/>
                <a:gd name="T3" fmla="*/ 158 h 202"/>
                <a:gd name="T4" fmla="*/ 100 w 171"/>
                <a:gd name="T5" fmla="*/ 156 h 202"/>
                <a:gd name="T6" fmla="*/ 121 w 171"/>
                <a:gd name="T7" fmla="*/ 103 h 202"/>
                <a:gd name="T8" fmla="*/ 116 w 171"/>
                <a:gd name="T9" fmla="*/ 40 h 202"/>
                <a:gd name="T10" fmla="*/ 123 w 171"/>
                <a:gd name="T11" fmla="*/ 19 h 202"/>
                <a:gd name="T12" fmla="*/ 142 w 171"/>
                <a:gd name="T13" fmla="*/ 14 h 202"/>
                <a:gd name="T14" fmla="*/ 169 w 171"/>
                <a:gd name="T15" fmla="*/ 40 h 202"/>
                <a:gd name="T16" fmla="*/ 171 w 171"/>
                <a:gd name="T17" fmla="*/ 84 h 202"/>
                <a:gd name="T18" fmla="*/ 169 w 171"/>
                <a:gd name="T19" fmla="*/ 128 h 202"/>
                <a:gd name="T20" fmla="*/ 159 w 171"/>
                <a:gd name="T21" fmla="*/ 170 h 202"/>
                <a:gd name="T22" fmla="*/ 129 w 171"/>
                <a:gd name="T23" fmla="*/ 202 h 202"/>
                <a:gd name="T24" fmla="*/ 76 w 171"/>
                <a:gd name="T25" fmla="*/ 202 h 202"/>
                <a:gd name="T26" fmla="*/ 21 w 171"/>
                <a:gd name="T27" fmla="*/ 185 h 202"/>
                <a:gd name="T28" fmla="*/ 0 w 171"/>
                <a:gd name="T29" fmla="*/ 166 h 202"/>
                <a:gd name="T30" fmla="*/ 19 w 171"/>
                <a:gd name="T31" fmla="*/ 14 h 202"/>
                <a:gd name="T32" fmla="*/ 34 w 171"/>
                <a:gd name="T33" fmla="*/ 0 h 202"/>
                <a:gd name="T34" fmla="*/ 47 w 171"/>
                <a:gd name="T35" fmla="*/ 16 h 202"/>
                <a:gd name="T36" fmla="*/ 41 w 171"/>
                <a:gd name="T37" fmla="*/ 149 h 202"/>
                <a:gd name="T38" fmla="*/ 41 w 171"/>
                <a:gd name="T39" fmla="*/ 14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1" h="202">
                  <a:moveTo>
                    <a:pt x="41" y="149"/>
                  </a:moveTo>
                  <a:lnTo>
                    <a:pt x="70" y="158"/>
                  </a:lnTo>
                  <a:lnTo>
                    <a:pt x="100" y="156"/>
                  </a:lnTo>
                  <a:lnTo>
                    <a:pt x="121" y="103"/>
                  </a:lnTo>
                  <a:lnTo>
                    <a:pt x="116" y="40"/>
                  </a:lnTo>
                  <a:lnTo>
                    <a:pt x="123" y="19"/>
                  </a:lnTo>
                  <a:lnTo>
                    <a:pt x="142" y="14"/>
                  </a:lnTo>
                  <a:lnTo>
                    <a:pt x="169" y="40"/>
                  </a:lnTo>
                  <a:lnTo>
                    <a:pt x="171" y="84"/>
                  </a:lnTo>
                  <a:lnTo>
                    <a:pt x="169" y="128"/>
                  </a:lnTo>
                  <a:lnTo>
                    <a:pt x="159" y="170"/>
                  </a:lnTo>
                  <a:lnTo>
                    <a:pt x="129" y="202"/>
                  </a:lnTo>
                  <a:lnTo>
                    <a:pt x="76" y="202"/>
                  </a:lnTo>
                  <a:lnTo>
                    <a:pt x="21" y="185"/>
                  </a:lnTo>
                  <a:lnTo>
                    <a:pt x="0" y="166"/>
                  </a:lnTo>
                  <a:lnTo>
                    <a:pt x="19" y="14"/>
                  </a:lnTo>
                  <a:lnTo>
                    <a:pt x="34" y="0"/>
                  </a:lnTo>
                  <a:lnTo>
                    <a:pt x="47" y="16"/>
                  </a:lnTo>
                  <a:lnTo>
                    <a:pt x="41" y="149"/>
                  </a:lnTo>
                  <a:lnTo>
                    <a:pt x="41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82"/>
            <p:cNvSpPr>
              <a:spLocks/>
            </p:cNvSpPr>
            <p:nvPr/>
          </p:nvSpPr>
          <p:spPr bwMode="auto">
            <a:xfrm>
              <a:off x="4796" y="2682"/>
              <a:ext cx="104" cy="102"/>
            </a:xfrm>
            <a:custGeom>
              <a:avLst/>
              <a:gdLst>
                <a:gd name="T0" fmla="*/ 28 w 207"/>
                <a:gd name="T1" fmla="*/ 20 h 203"/>
                <a:gd name="T2" fmla="*/ 41 w 207"/>
                <a:gd name="T3" fmla="*/ 43 h 203"/>
                <a:gd name="T4" fmla="*/ 72 w 207"/>
                <a:gd name="T5" fmla="*/ 53 h 203"/>
                <a:gd name="T6" fmla="*/ 155 w 207"/>
                <a:gd name="T7" fmla="*/ 45 h 203"/>
                <a:gd name="T8" fmla="*/ 182 w 207"/>
                <a:gd name="T9" fmla="*/ 55 h 203"/>
                <a:gd name="T10" fmla="*/ 197 w 207"/>
                <a:gd name="T11" fmla="*/ 81 h 203"/>
                <a:gd name="T12" fmla="*/ 207 w 207"/>
                <a:gd name="T13" fmla="*/ 144 h 203"/>
                <a:gd name="T14" fmla="*/ 172 w 207"/>
                <a:gd name="T15" fmla="*/ 182 h 203"/>
                <a:gd name="T16" fmla="*/ 121 w 207"/>
                <a:gd name="T17" fmla="*/ 203 h 203"/>
                <a:gd name="T18" fmla="*/ 100 w 207"/>
                <a:gd name="T19" fmla="*/ 195 h 203"/>
                <a:gd name="T20" fmla="*/ 110 w 207"/>
                <a:gd name="T21" fmla="*/ 174 h 203"/>
                <a:gd name="T22" fmla="*/ 146 w 207"/>
                <a:gd name="T23" fmla="*/ 136 h 203"/>
                <a:gd name="T24" fmla="*/ 159 w 207"/>
                <a:gd name="T25" fmla="*/ 74 h 203"/>
                <a:gd name="T26" fmla="*/ 136 w 207"/>
                <a:gd name="T27" fmla="*/ 85 h 203"/>
                <a:gd name="T28" fmla="*/ 68 w 207"/>
                <a:gd name="T29" fmla="*/ 85 h 203"/>
                <a:gd name="T30" fmla="*/ 15 w 207"/>
                <a:gd name="T31" fmla="*/ 60 h 203"/>
                <a:gd name="T32" fmla="*/ 0 w 207"/>
                <a:gd name="T33" fmla="*/ 7 h 203"/>
                <a:gd name="T34" fmla="*/ 20 w 207"/>
                <a:gd name="T35" fmla="*/ 0 h 203"/>
                <a:gd name="T36" fmla="*/ 28 w 207"/>
                <a:gd name="T37" fmla="*/ 20 h 203"/>
                <a:gd name="T38" fmla="*/ 28 w 207"/>
                <a:gd name="T39" fmla="*/ 2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" h="203">
                  <a:moveTo>
                    <a:pt x="28" y="20"/>
                  </a:moveTo>
                  <a:lnTo>
                    <a:pt x="41" y="43"/>
                  </a:lnTo>
                  <a:lnTo>
                    <a:pt x="72" y="53"/>
                  </a:lnTo>
                  <a:lnTo>
                    <a:pt x="155" y="45"/>
                  </a:lnTo>
                  <a:lnTo>
                    <a:pt x="182" y="55"/>
                  </a:lnTo>
                  <a:lnTo>
                    <a:pt x="197" y="81"/>
                  </a:lnTo>
                  <a:lnTo>
                    <a:pt x="207" y="144"/>
                  </a:lnTo>
                  <a:lnTo>
                    <a:pt x="172" y="182"/>
                  </a:lnTo>
                  <a:lnTo>
                    <a:pt x="121" y="203"/>
                  </a:lnTo>
                  <a:lnTo>
                    <a:pt x="100" y="195"/>
                  </a:lnTo>
                  <a:lnTo>
                    <a:pt x="110" y="174"/>
                  </a:lnTo>
                  <a:lnTo>
                    <a:pt x="146" y="136"/>
                  </a:lnTo>
                  <a:lnTo>
                    <a:pt x="159" y="74"/>
                  </a:lnTo>
                  <a:lnTo>
                    <a:pt x="136" y="85"/>
                  </a:lnTo>
                  <a:lnTo>
                    <a:pt x="68" y="85"/>
                  </a:lnTo>
                  <a:lnTo>
                    <a:pt x="15" y="60"/>
                  </a:lnTo>
                  <a:lnTo>
                    <a:pt x="0" y="7"/>
                  </a:lnTo>
                  <a:lnTo>
                    <a:pt x="20" y="0"/>
                  </a:lnTo>
                  <a:lnTo>
                    <a:pt x="28" y="20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83"/>
            <p:cNvSpPr>
              <a:spLocks/>
            </p:cNvSpPr>
            <p:nvPr/>
          </p:nvSpPr>
          <p:spPr bwMode="auto">
            <a:xfrm>
              <a:off x="4715" y="2725"/>
              <a:ext cx="249" cy="147"/>
            </a:xfrm>
            <a:custGeom>
              <a:avLst/>
              <a:gdLst>
                <a:gd name="T0" fmla="*/ 99 w 498"/>
                <a:gd name="T1" fmla="*/ 31 h 295"/>
                <a:gd name="T2" fmla="*/ 34 w 498"/>
                <a:gd name="T3" fmla="*/ 42 h 295"/>
                <a:gd name="T4" fmla="*/ 29 w 498"/>
                <a:gd name="T5" fmla="*/ 57 h 295"/>
                <a:gd name="T6" fmla="*/ 34 w 498"/>
                <a:gd name="T7" fmla="*/ 105 h 295"/>
                <a:gd name="T8" fmla="*/ 40 w 498"/>
                <a:gd name="T9" fmla="*/ 209 h 295"/>
                <a:gd name="T10" fmla="*/ 65 w 498"/>
                <a:gd name="T11" fmla="*/ 213 h 295"/>
                <a:gd name="T12" fmla="*/ 97 w 498"/>
                <a:gd name="T13" fmla="*/ 207 h 295"/>
                <a:gd name="T14" fmla="*/ 342 w 498"/>
                <a:gd name="T15" fmla="*/ 236 h 295"/>
                <a:gd name="T16" fmla="*/ 426 w 498"/>
                <a:gd name="T17" fmla="*/ 232 h 295"/>
                <a:gd name="T18" fmla="*/ 456 w 498"/>
                <a:gd name="T19" fmla="*/ 137 h 295"/>
                <a:gd name="T20" fmla="*/ 441 w 498"/>
                <a:gd name="T21" fmla="*/ 70 h 295"/>
                <a:gd name="T22" fmla="*/ 420 w 498"/>
                <a:gd name="T23" fmla="*/ 46 h 295"/>
                <a:gd name="T24" fmla="*/ 388 w 498"/>
                <a:gd name="T25" fmla="*/ 31 h 295"/>
                <a:gd name="T26" fmla="*/ 376 w 498"/>
                <a:gd name="T27" fmla="*/ 13 h 295"/>
                <a:gd name="T28" fmla="*/ 394 w 498"/>
                <a:gd name="T29" fmla="*/ 0 h 295"/>
                <a:gd name="T30" fmla="*/ 492 w 498"/>
                <a:gd name="T31" fmla="*/ 55 h 295"/>
                <a:gd name="T32" fmla="*/ 498 w 498"/>
                <a:gd name="T33" fmla="*/ 108 h 295"/>
                <a:gd name="T34" fmla="*/ 492 w 498"/>
                <a:gd name="T35" fmla="*/ 181 h 295"/>
                <a:gd name="T36" fmla="*/ 473 w 498"/>
                <a:gd name="T37" fmla="*/ 247 h 295"/>
                <a:gd name="T38" fmla="*/ 441 w 498"/>
                <a:gd name="T39" fmla="*/ 283 h 295"/>
                <a:gd name="T40" fmla="*/ 285 w 498"/>
                <a:gd name="T41" fmla="*/ 295 h 295"/>
                <a:gd name="T42" fmla="*/ 131 w 498"/>
                <a:gd name="T43" fmla="*/ 274 h 295"/>
                <a:gd name="T44" fmla="*/ 108 w 498"/>
                <a:gd name="T45" fmla="*/ 264 h 295"/>
                <a:gd name="T46" fmla="*/ 11 w 498"/>
                <a:gd name="T47" fmla="*/ 221 h 295"/>
                <a:gd name="T48" fmla="*/ 0 w 498"/>
                <a:gd name="T49" fmla="*/ 38 h 295"/>
                <a:gd name="T50" fmla="*/ 15 w 498"/>
                <a:gd name="T51" fmla="*/ 19 h 295"/>
                <a:gd name="T52" fmla="*/ 36 w 498"/>
                <a:gd name="T53" fmla="*/ 8 h 295"/>
                <a:gd name="T54" fmla="*/ 86 w 498"/>
                <a:gd name="T55" fmla="*/ 4 h 295"/>
                <a:gd name="T56" fmla="*/ 116 w 498"/>
                <a:gd name="T57" fmla="*/ 13 h 295"/>
                <a:gd name="T58" fmla="*/ 99 w 498"/>
                <a:gd name="T59" fmla="*/ 31 h 295"/>
                <a:gd name="T60" fmla="*/ 99 w 498"/>
                <a:gd name="T61" fmla="*/ 31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8" h="295">
                  <a:moveTo>
                    <a:pt x="99" y="31"/>
                  </a:moveTo>
                  <a:lnTo>
                    <a:pt x="34" y="42"/>
                  </a:lnTo>
                  <a:lnTo>
                    <a:pt x="29" y="57"/>
                  </a:lnTo>
                  <a:lnTo>
                    <a:pt x="34" y="105"/>
                  </a:lnTo>
                  <a:lnTo>
                    <a:pt x="40" y="209"/>
                  </a:lnTo>
                  <a:lnTo>
                    <a:pt x="65" y="213"/>
                  </a:lnTo>
                  <a:lnTo>
                    <a:pt x="97" y="207"/>
                  </a:lnTo>
                  <a:lnTo>
                    <a:pt x="342" y="236"/>
                  </a:lnTo>
                  <a:lnTo>
                    <a:pt x="426" y="232"/>
                  </a:lnTo>
                  <a:lnTo>
                    <a:pt x="456" y="137"/>
                  </a:lnTo>
                  <a:lnTo>
                    <a:pt x="441" y="70"/>
                  </a:lnTo>
                  <a:lnTo>
                    <a:pt x="420" y="46"/>
                  </a:lnTo>
                  <a:lnTo>
                    <a:pt x="388" y="31"/>
                  </a:lnTo>
                  <a:lnTo>
                    <a:pt x="376" y="13"/>
                  </a:lnTo>
                  <a:lnTo>
                    <a:pt x="394" y="0"/>
                  </a:lnTo>
                  <a:lnTo>
                    <a:pt x="492" y="55"/>
                  </a:lnTo>
                  <a:lnTo>
                    <a:pt x="498" y="108"/>
                  </a:lnTo>
                  <a:lnTo>
                    <a:pt x="492" y="181"/>
                  </a:lnTo>
                  <a:lnTo>
                    <a:pt x="473" y="247"/>
                  </a:lnTo>
                  <a:lnTo>
                    <a:pt x="441" y="283"/>
                  </a:lnTo>
                  <a:lnTo>
                    <a:pt x="285" y="295"/>
                  </a:lnTo>
                  <a:lnTo>
                    <a:pt x="131" y="274"/>
                  </a:lnTo>
                  <a:lnTo>
                    <a:pt x="108" y="264"/>
                  </a:lnTo>
                  <a:lnTo>
                    <a:pt x="11" y="221"/>
                  </a:lnTo>
                  <a:lnTo>
                    <a:pt x="0" y="38"/>
                  </a:lnTo>
                  <a:lnTo>
                    <a:pt x="15" y="19"/>
                  </a:lnTo>
                  <a:lnTo>
                    <a:pt x="36" y="8"/>
                  </a:lnTo>
                  <a:lnTo>
                    <a:pt x="86" y="4"/>
                  </a:lnTo>
                  <a:lnTo>
                    <a:pt x="116" y="13"/>
                  </a:lnTo>
                  <a:lnTo>
                    <a:pt x="99" y="31"/>
                  </a:lnTo>
                  <a:lnTo>
                    <a:pt x="9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84"/>
            <p:cNvSpPr>
              <a:spLocks/>
            </p:cNvSpPr>
            <p:nvPr/>
          </p:nvSpPr>
          <p:spPr bwMode="auto">
            <a:xfrm>
              <a:off x="4333" y="2544"/>
              <a:ext cx="236" cy="313"/>
            </a:xfrm>
            <a:custGeom>
              <a:avLst/>
              <a:gdLst>
                <a:gd name="T0" fmla="*/ 83 w 471"/>
                <a:gd name="T1" fmla="*/ 395 h 625"/>
                <a:gd name="T2" fmla="*/ 6 w 471"/>
                <a:gd name="T3" fmla="*/ 378 h 625"/>
                <a:gd name="T4" fmla="*/ 0 w 471"/>
                <a:gd name="T5" fmla="*/ 353 h 625"/>
                <a:gd name="T6" fmla="*/ 57 w 471"/>
                <a:gd name="T7" fmla="*/ 266 h 625"/>
                <a:gd name="T8" fmla="*/ 104 w 471"/>
                <a:gd name="T9" fmla="*/ 190 h 625"/>
                <a:gd name="T10" fmla="*/ 146 w 471"/>
                <a:gd name="T11" fmla="*/ 112 h 625"/>
                <a:gd name="T12" fmla="*/ 192 w 471"/>
                <a:gd name="T13" fmla="*/ 19 h 625"/>
                <a:gd name="T14" fmla="*/ 215 w 471"/>
                <a:gd name="T15" fmla="*/ 0 h 625"/>
                <a:gd name="T16" fmla="*/ 236 w 471"/>
                <a:gd name="T17" fmla="*/ 21 h 625"/>
                <a:gd name="T18" fmla="*/ 241 w 471"/>
                <a:gd name="T19" fmla="*/ 95 h 625"/>
                <a:gd name="T20" fmla="*/ 243 w 471"/>
                <a:gd name="T21" fmla="*/ 167 h 625"/>
                <a:gd name="T22" fmla="*/ 258 w 471"/>
                <a:gd name="T23" fmla="*/ 201 h 625"/>
                <a:gd name="T24" fmla="*/ 287 w 471"/>
                <a:gd name="T25" fmla="*/ 241 h 625"/>
                <a:gd name="T26" fmla="*/ 306 w 471"/>
                <a:gd name="T27" fmla="*/ 264 h 625"/>
                <a:gd name="T28" fmla="*/ 331 w 471"/>
                <a:gd name="T29" fmla="*/ 285 h 625"/>
                <a:gd name="T30" fmla="*/ 359 w 471"/>
                <a:gd name="T31" fmla="*/ 308 h 625"/>
                <a:gd name="T32" fmla="*/ 393 w 471"/>
                <a:gd name="T33" fmla="*/ 333 h 625"/>
                <a:gd name="T34" fmla="*/ 403 w 471"/>
                <a:gd name="T35" fmla="*/ 365 h 625"/>
                <a:gd name="T36" fmla="*/ 369 w 471"/>
                <a:gd name="T37" fmla="*/ 376 h 625"/>
                <a:gd name="T38" fmla="*/ 336 w 471"/>
                <a:gd name="T39" fmla="*/ 361 h 625"/>
                <a:gd name="T40" fmla="*/ 308 w 471"/>
                <a:gd name="T41" fmla="*/ 361 h 625"/>
                <a:gd name="T42" fmla="*/ 355 w 471"/>
                <a:gd name="T43" fmla="*/ 420 h 625"/>
                <a:gd name="T44" fmla="*/ 355 w 471"/>
                <a:gd name="T45" fmla="*/ 449 h 625"/>
                <a:gd name="T46" fmla="*/ 317 w 471"/>
                <a:gd name="T47" fmla="*/ 464 h 625"/>
                <a:gd name="T48" fmla="*/ 340 w 471"/>
                <a:gd name="T49" fmla="*/ 504 h 625"/>
                <a:gd name="T50" fmla="*/ 384 w 471"/>
                <a:gd name="T51" fmla="*/ 532 h 625"/>
                <a:gd name="T52" fmla="*/ 467 w 471"/>
                <a:gd name="T53" fmla="*/ 595 h 625"/>
                <a:gd name="T54" fmla="*/ 471 w 471"/>
                <a:gd name="T55" fmla="*/ 616 h 625"/>
                <a:gd name="T56" fmla="*/ 448 w 471"/>
                <a:gd name="T57" fmla="*/ 625 h 625"/>
                <a:gd name="T58" fmla="*/ 384 w 471"/>
                <a:gd name="T59" fmla="*/ 597 h 625"/>
                <a:gd name="T60" fmla="*/ 264 w 471"/>
                <a:gd name="T61" fmla="*/ 441 h 625"/>
                <a:gd name="T62" fmla="*/ 279 w 471"/>
                <a:gd name="T63" fmla="*/ 418 h 625"/>
                <a:gd name="T64" fmla="*/ 310 w 471"/>
                <a:gd name="T65" fmla="*/ 418 h 625"/>
                <a:gd name="T66" fmla="*/ 283 w 471"/>
                <a:gd name="T67" fmla="*/ 365 h 625"/>
                <a:gd name="T68" fmla="*/ 291 w 471"/>
                <a:gd name="T69" fmla="*/ 342 h 625"/>
                <a:gd name="T70" fmla="*/ 340 w 471"/>
                <a:gd name="T71" fmla="*/ 331 h 625"/>
                <a:gd name="T72" fmla="*/ 268 w 471"/>
                <a:gd name="T73" fmla="*/ 283 h 625"/>
                <a:gd name="T74" fmla="*/ 234 w 471"/>
                <a:gd name="T75" fmla="*/ 219 h 625"/>
                <a:gd name="T76" fmla="*/ 198 w 471"/>
                <a:gd name="T77" fmla="*/ 82 h 625"/>
                <a:gd name="T78" fmla="*/ 161 w 471"/>
                <a:gd name="T79" fmla="*/ 156 h 625"/>
                <a:gd name="T80" fmla="*/ 125 w 471"/>
                <a:gd name="T81" fmla="*/ 224 h 625"/>
                <a:gd name="T82" fmla="*/ 85 w 471"/>
                <a:gd name="T83" fmla="*/ 293 h 625"/>
                <a:gd name="T84" fmla="*/ 36 w 471"/>
                <a:gd name="T85" fmla="*/ 357 h 625"/>
                <a:gd name="T86" fmla="*/ 118 w 471"/>
                <a:gd name="T87" fmla="*/ 384 h 625"/>
                <a:gd name="T88" fmla="*/ 101 w 471"/>
                <a:gd name="T89" fmla="*/ 428 h 625"/>
                <a:gd name="T90" fmla="*/ 66 w 471"/>
                <a:gd name="T91" fmla="*/ 515 h 625"/>
                <a:gd name="T92" fmla="*/ 32 w 471"/>
                <a:gd name="T93" fmla="*/ 582 h 625"/>
                <a:gd name="T94" fmla="*/ 17 w 471"/>
                <a:gd name="T95" fmla="*/ 566 h 625"/>
                <a:gd name="T96" fmla="*/ 26 w 471"/>
                <a:gd name="T97" fmla="*/ 525 h 625"/>
                <a:gd name="T98" fmla="*/ 45 w 471"/>
                <a:gd name="T99" fmla="*/ 481 h 625"/>
                <a:gd name="T100" fmla="*/ 83 w 471"/>
                <a:gd name="T101" fmla="*/ 395 h 625"/>
                <a:gd name="T102" fmla="*/ 83 w 471"/>
                <a:gd name="T103" fmla="*/ 39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71" h="625">
                  <a:moveTo>
                    <a:pt x="83" y="395"/>
                  </a:moveTo>
                  <a:lnTo>
                    <a:pt x="6" y="378"/>
                  </a:lnTo>
                  <a:lnTo>
                    <a:pt x="0" y="353"/>
                  </a:lnTo>
                  <a:lnTo>
                    <a:pt x="57" y="266"/>
                  </a:lnTo>
                  <a:lnTo>
                    <a:pt x="104" y="190"/>
                  </a:lnTo>
                  <a:lnTo>
                    <a:pt x="146" y="112"/>
                  </a:lnTo>
                  <a:lnTo>
                    <a:pt x="192" y="19"/>
                  </a:lnTo>
                  <a:lnTo>
                    <a:pt x="215" y="0"/>
                  </a:lnTo>
                  <a:lnTo>
                    <a:pt x="236" y="21"/>
                  </a:lnTo>
                  <a:lnTo>
                    <a:pt x="241" y="95"/>
                  </a:lnTo>
                  <a:lnTo>
                    <a:pt x="243" y="167"/>
                  </a:lnTo>
                  <a:lnTo>
                    <a:pt x="258" y="201"/>
                  </a:lnTo>
                  <a:lnTo>
                    <a:pt x="287" y="241"/>
                  </a:lnTo>
                  <a:lnTo>
                    <a:pt x="306" y="264"/>
                  </a:lnTo>
                  <a:lnTo>
                    <a:pt x="331" y="285"/>
                  </a:lnTo>
                  <a:lnTo>
                    <a:pt x="359" y="308"/>
                  </a:lnTo>
                  <a:lnTo>
                    <a:pt x="393" y="333"/>
                  </a:lnTo>
                  <a:lnTo>
                    <a:pt x="403" y="365"/>
                  </a:lnTo>
                  <a:lnTo>
                    <a:pt x="369" y="376"/>
                  </a:lnTo>
                  <a:lnTo>
                    <a:pt x="336" y="361"/>
                  </a:lnTo>
                  <a:lnTo>
                    <a:pt x="308" y="361"/>
                  </a:lnTo>
                  <a:lnTo>
                    <a:pt x="355" y="420"/>
                  </a:lnTo>
                  <a:lnTo>
                    <a:pt x="355" y="449"/>
                  </a:lnTo>
                  <a:lnTo>
                    <a:pt x="317" y="464"/>
                  </a:lnTo>
                  <a:lnTo>
                    <a:pt x="340" y="504"/>
                  </a:lnTo>
                  <a:lnTo>
                    <a:pt x="384" y="532"/>
                  </a:lnTo>
                  <a:lnTo>
                    <a:pt x="467" y="595"/>
                  </a:lnTo>
                  <a:lnTo>
                    <a:pt x="471" y="616"/>
                  </a:lnTo>
                  <a:lnTo>
                    <a:pt x="448" y="625"/>
                  </a:lnTo>
                  <a:lnTo>
                    <a:pt x="384" y="597"/>
                  </a:lnTo>
                  <a:lnTo>
                    <a:pt x="264" y="441"/>
                  </a:lnTo>
                  <a:lnTo>
                    <a:pt x="279" y="418"/>
                  </a:lnTo>
                  <a:lnTo>
                    <a:pt x="310" y="418"/>
                  </a:lnTo>
                  <a:lnTo>
                    <a:pt x="283" y="365"/>
                  </a:lnTo>
                  <a:lnTo>
                    <a:pt x="291" y="342"/>
                  </a:lnTo>
                  <a:lnTo>
                    <a:pt x="340" y="331"/>
                  </a:lnTo>
                  <a:lnTo>
                    <a:pt x="268" y="283"/>
                  </a:lnTo>
                  <a:lnTo>
                    <a:pt x="234" y="219"/>
                  </a:lnTo>
                  <a:lnTo>
                    <a:pt x="198" y="82"/>
                  </a:lnTo>
                  <a:lnTo>
                    <a:pt x="161" y="156"/>
                  </a:lnTo>
                  <a:lnTo>
                    <a:pt x="125" y="224"/>
                  </a:lnTo>
                  <a:lnTo>
                    <a:pt x="85" y="293"/>
                  </a:lnTo>
                  <a:lnTo>
                    <a:pt x="36" y="357"/>
                  </a:lnTo>
                  <a:lnTo>
                    <a:pt x="118" y="384"/>
                  </a:lnTo>
                  <a:lnTo>
                    <a:pt x="101" y="428"/>
                  </a:lnTo>
                  <a:lnTo>
                    <a:pt x="66" y="515"/>
                  </a:lnTo>
                  <a:lnTo>
                    <a:pt x="32" y="582"/>
                  </a:lnTo>
                  <a:lnTo>
                    <a:pt x="17" y="566"/>
                  </a:lnTo>
                  <a:lnTo>
                    <a:pt x="26" y="525"/>
                  </a:lnTo>
                  <a:lnTo>
                    <a:pt x="45" y="481"/>
                  </a:lnTo>
                  <a:lnTo>
                    <a:pt x="83" y="395"/>
                  </a:lnTo>
                  <a:lnTo>
                    <a:pt x="83" y="3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85"/>
            <p:cNvSpPr>
              <a:spLocks/>
            </p:cNvSpPr>
            <p:nvPr/>
          </p:nvSpPr>
          <p:spPr bwMode="auto">
            <a:xfrm>
              <a:off x="4654" y="3354"/>
              <a:ext cx="64" cy="165"/>
            </a:xfrm>
            <a:custGeom>
              <a:avLst/>
              <a:gdLst>
                <a:gd name="T0" fmla="*/ 78 w 130"/>
                <a:gd name="T1" fmla="*/ 41 h 328"/>
                <a:gd name="T2" fmla="*/ 107 w 130"/>
                <a:gd name="T3" fmla="*/ 0 h 328"/>
                <a:gd name="T4" fmla="*/ 130 w 130"/>
                <a:gd name="T5" fmla="*/ 5 h 328"/>
                <a:gd name="T6" fmla="*/ 107 w 130"/>
                <a:gd name="T7" fmla="*/ 114 h 328"/>
                <a:gd name="T8" fmla="*/ 90 w 130"/>
                <a:gd name="T9" fmla="*/ 176 h 328"/>
                <a:gd name="T10" fmla="*/ 73 w 130"/>
                <a:gd name="T11" fmla="*/ 220 h 328"/>
                <a:gd name="T12" fmla="*/ 48 w 130"/>
                <a:gd name="T13" fmla="*/ 275 h 328"/>
                <a:gd name="T14" fmla="*/ 19 w 130"/>
                <a:gd name="T15" fmla="*/ 328 h 328"/>
                <a:gd name="T16" fmla="*/ 2 w 130"/>
                <a:gd name="T17" fmla="*/ 315 h 328"/>
                <a:gd name="T18" fmla="*/ 0 w 130"/>
                <a:gd name="T19" fmla="*/ 268 h 328"/>
                <a:gd name="T20" fmla="*/ 42 w 130"/>
                <a:gd name="T21" fmla="*/ 155 h 328"/>
                <a:gd name="T22" fmla="*/ 78 w 130"/>
                <a:gd name="T23" fmla="*/ 41 h 328"/>
                <a:gd name="T24" fmla="*/ 78 w 130"/>
                <a:gd name="T25" fmla="*/ 4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328">
                  <a:moveTo>
                    <a:pt x="78" y="41"/>
                  </a:moveTo>
                  <a:lnTo>
                    <a:pt x="107" y="0"/>
                  </a:lnTo>
                  <a:lnTo>
                    <a:pt x="130" y="5"/>
                  </a:lnTo>
                  <a:lnTo>
                    <a:pt x="107" y="114"/>
                  </a:lnTo>
                  <a:lnTo>
                    <a:pt x="90" y="176"/>
                  </a:lnTo>
                  <a:lnTo>
                    <a:pt x="73" y="220"/>
                  </a:lnTo>
                  <a:lnTo>
                    <a:pt x="48" y="275"/>
                  </a:lnTo>
                  <a:lnTo>
                    <a:pt x="19" y="328"/>
                  </a:lnTo>
                  <a:lnTo>
                    <a:pt x="2" y="315"/>
                  </a:lnTo>
                  <a:lnTo>
                    <a:pt x="0" y="268"/>
                  </a:lnTo>
                  <a:lnTo>
                    <a:pt x="42" y="155"/>
                  </a:lnTo>
                  <a:lnTo>
                    <a:pt x="78" y="41"/>
                  </a:lnTo>
                  <a:lnTo>
                    <a:pt x="7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86"/>
            <p:cNvSpPr>
              <a:spLocks/>
            </p:cNvSpPr>
            <p:nvPr/>
          </p:nvSpPr>
          <p:spPr bwMode="auto">
            <a:xfrm>
              <a:off x="4237" y="3638"/>
              <a:ext cx="353" cy="122"/>
            </a:xfrm>
            <a:custGeom>
              <a:avLst/>
              <a:gdLst>
                <a:gd name="T0" fmla="*/ 633 w 705"/>
                <a:gd name="T1" fmla="*/ 213 h 245"/>
                <a:gd name="T2" fmla="*/ 705 w 705"/>
                <a:gd name="T3" fmla="*/ 202 h 245"/>
                <a:gd name="T4" fmla="*/ 678 w 705"/>
                <a:gd name="T5" fmla="*/ 223 h 245"/>
                <a:gd name="T6" fmla="*/ 623 w 705"/>
                <a:gd name="T7" fmla="*/ 245 h 245"/>
                <a:gd name="T8" fmla="*/ 601 w 705"/>
                <a:gd name="T9" fmla="*/ 242 h 245"/>
                <a:gd name="T10" fmla="*/ 523 w 705"/>
                <a:gd name="T11" fmla="*/ 217 h 245"/>
                <a:gd name="T12" fmla="*/ 450 w 705"/>
                <a:gd name="T13" fmla="*/ 190 h 245"/>
                <a:gd name="T14" fmla="*/ 369 w 705"/>
                <a:gd name="T15" fmla="*/ 160 h 245"/>
                <a:gd name="T16" fmla="*/ 285 w 705"/>
                <a:gd name="T17" fmla="*/ 129 h 245"/>
                <a:gd name="T18" fmla="*/ 209 w 705"/>
                <a:gd name="T19" fmla="*/ 101 h 245"/>
                <a:gd name="T20" fmla="*/ 112 w 705"/>
                <a:gd name="T21" fmla="*/ 65 h 245"/>
                <a:gd name="T22" fmla="*/ 59 w 705"/>
                <a:gd name="T23" fmla="*/ 46 h 245"/>
                <a:gd name="T24" fmla="*/ 7 w 705"/>
                <a:gd name="T25" fmla="*/ 27 h 245"/>
                <a:gd name="T26" fmla="*/ 0 w 705"/>
                <a:gd name="T27" fmla="*/ 8 h 245"/>
                <a:gd name="T28" fmla="*/ 19 w 705"/>
                <a:gd name="T29" fmla="*/ 0 h 245"/>
                <a:gd name="T30" fmla="*/ 123 w 705"/>
                <a:gd name="T31" fmla="*/ 29 h 245"/>
                <a:gd name="T32" fmla="*/ 220 w 705"/>
                <a:gd name="T33" fmla="*/ 61 h 245"/>
                <a:gd name="T34" fmla="*/ 331 w 705"/>
                <a:gd name="T35" fmla="*/ 97 h 245"/>
                <a:gd name="T36" fmla="*/ 439 w 705"/>
                <a:gd name="T37" fmla="*/ 135 h 245"/>
                <a:gd name="T38" fmla="*/ 536 w 705"/>
                <a:gd name="T39" fmla="*/ 169 h 245"/>
                <a:gd name="T40" fmla="*/ 633 w 705"/>
                <a:gd name="T41" fmla="*/ 213 h 245"/>
                <a:gd name="T42" fmla="*/ 633 w 705"/>
                <a:gd name="T43" fmla="*/ 21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5" h="245">
                  <a:moveTo>
                    <a:pt x="633" y="213"/>
                  </a:moveTo>
                  <a:lnTo>
                    <a:pt x="705" y="202"/>
                  </a:lnTo>
                  <a:lnTo>
                    <a:pt x="678" y="223"/>
                  </a:lnTo>
                  <a:lnTo>
                    <a:pt x="623" y="245"/>
                  </a:lnTo>
                  <a:lnTo>
                    <a:pt x="601" y="242"/>
                  </a:lnTo>
                  <a:lnTo>
                    <a:pt x="523" y="217"/>
                  </a:lnTo>
                  <a:lnTo>
                    <a:pt x="450" y="190"/>
                  </a:lnTo>
                  <a:lnTo>
                    <a:pt x="369" y="160"/>
                  </a:lnTo>
                  <a:lnTo>
                    <a:pt x="285" y="129"/>
                  </a:lnTo>
                  <a:lnTo>
                    <a:pt x="209" y="101"/>
                  </a:lnTo>
                  <a:lnTo>
                    <a:pt x="112" y="65"/>
                  </a:lnTo>
                  <a:lnTo>
                    <a:pt x="59" y="46"/>
                  </a:lnTo>
                  <a:lnTo>
                    <a:pt x="7" y="27"/>
                  </a:lnTo>
                  <a:lnTo>
                    <a:pt x="0" y="8"/>
                  </a:lnTo>
                  <a:lnTo>
                    <a:pt x="19" y="0"/>
                  </a:lnTo>
                  <a:lnTo>
                    <a:pt x="123" y="29"/>
                  </a:lnTo>
                  <a:lnTo>
                    <a:pt x="220" y="61"/>
                  </a:lnTo>
                  <a:lnTo>
                    <a:pt x="331" y="97"/>
                  </a:lnTo>
                  <a:lnTo>
                    <a:pt x="439" y="135"/>
                  </a:lnTo>
                  <a:lnTo>
                    <a:pt x="536" y="169"/>
                  </a:lnTo>
                  <a:lnTo>
                    <a:pt x="633" y="213"/>
                  </a:lnTo>
                  <a:lnTo>
                    <a:pt x="633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4175" y="3759"/>
              <a:ext cx="329" cy="139"/>
            </a:xfrm>
            <a:custGeom>
              <a:avLst/>
              <a:gdLst>
                <a:gd name="T0" fmla="*/ 517 w 658"/>
                <a:gd name="T1" fmla="*/ 219 h 278"/>
                <a:gd name="T2" fmla="*/ 578 w 658"/>
                <a:gd name="T3" fmla="*/ 185 h 278"/>
                <a:gd name="T4" fmla="*/ 641 w 658"/>
                <a:gd name="T5" fmla="*/ 162 h 278"/>
                <a:gd name="T6" fmla="*/ 658 w 658"/>
                <a:gd name="T7" fmla="*/ 172 h 278"/>
                <a:gd name="T8" fmla="*/ 649 w 658"/>
                <a:gd name="T9" fmla="*/ 189 h 278"/>
                <a:gd name="T10" fmla="*/ 611 w 658"/>
                <a:gd name="T11" fmla="*/ 206 h 278"/>
                <a:gd name="T12" fmla="*/ 563 w 658"/>
                <a:gd name="T13" fmla="*/ 259 h 278"/>
                <a:gd name="T14" fmla="*/ 533 w 658"/>
                <a:gd name="T15" fmla="*/ 278 h 278"/>
                <a:gd name="T16" fmla="*/ 497 w 658"/>
                <a:gd name="T17" fmla="*/ 269 h 278"/>
                <a:gd name="T18" fmla="*/ 428 w 658"/>
                <a:gd name="T19" fmla="*/ 234 h 278"/>
                <a:gd name="T20" fmla="*/ 356 w 658"/>
                <a:gd name="T21" fmla="*/ 202 h 278"/>
                <a:gd name="T22" fmla="*/ 286 w 658"/>
                <a:gd name="T23" fmla="*/ 170 h 278"/>
                <a:gd name="T24" fmla="*/ 215 w 658"/>
                <a:gd name="T25" fmla="*/ 137 h 278"/>
                <a:gd name="T26" fmla="*/ 149 w 658"/>
                <a:gd name="T27" fmla="*/ 96 h 278"/>
                <a:gd name="T28" fmla="*/ 84 w 658"/>
                <a:gd name="T29" fmla="*/ 52 h 278"/>
                <a:gd name="T30" fmla="*/ 12 w 658"/>
                <a:gd name="T31" fmla="*/ 27 h 278"/>
                <a:gd name="T32" fmla="*/ 0 w 658"/>
                <a:gd name="T33" fmla="*/ 12 h 278"/>
                <a:gd name="T34" fmla="*/ 18 w 658"/>
                <a:gd name="T35" fmla="*/ 0 h 278"/>
                <a:gd name="T36" fmla="*/ 97 w 658"/>
                <a:gd name="T37" fmla="*/ 27 h 278"/>
                <a:gd name="T38" fmla="*/ 173 w 658"/>
                <a:gd name="T39" fmla="*/ 59 h 278"/>
                <a:gd name="T40" fmla="*/ 261 w 658"/>
                <a:gd name="T41" fmla="*/ 96 h 278"/>
                <a:gd name="T42" fmla="*/ 348 w 658"/>
                <a:gd name="T43" fmla="*/ 135 h 278"/>
                <a:gd name="T44" fmla="*/ 428 w 658"/>
                <a:gd name="T45" fmla="*/ 170 h 278"/>
                <a:gd name="T46" fmla="*/ 517 w 658"/>
                <a:gd name="T47" fmla="*/ 219 h 278"/>
                <a:gd name="T48" fmla="*/ 517 w 658"/>
                <a:gd name="T49" fmla="*/ 21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8" h="278">
                  <a:moveTo>
                    <a:pt x="517" y="219"/>
                  </a:moveTo>
                  <a:lnTo>
                    <a:pt x="578" y="185"/>
                  </a:lnTo>
                  <a:lnTo>
                    <a:pt x="641" y="162"/>
                  </a:lnTo>
                  <a:lnTo>
                    <a:pt x="658" y="172"/>
                  </a:lnTo>
                  <a:lnTo>
                    <a:pt x="649" y="189"/>
                  </a:lnTo>
                  <a:lnTo>
                    <a:pt x="611" y="206"/>
                  </a:lnTo>
                  <a:lnTo>
                    <a:pt x="563" y="259"/>
                  </a:lnTo>
                  <a:lnTo>
                    <a:pt x="533" y="278"/>
                  </a:lnTo>
                  <a:lnTo>
                    <a:pt x="497" y="269"/>
                  </a:lnTo>
                  <a:lnTo>
                    <a:pt x="428" y="234"/>
                  </a:lnTo>
                  <a:lnTo>
                    <a:pt x="356" y="202"/>
                  </a:lnTo>
                  <a:lnTo>
                    <a:pt x="286" y="170"/>
                  </a:lnTo>
                  <a:lnTo>
                    <a:pt x="215" y="137"/>
                  </a:lnTo>
                  <a:lnTo>
                    <a:pt x="149" y="96"/>
                  </a:lnTo>
                  <a:lnTo>
                    <a:pt x="84" y="52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8" y="0"/>
                  </a:lnTo>
                  <a:lnTo>
                    <a:pt x="97" y="27"/>
                  </a:lnTo>
                  <a:lnTo>
                    <a:pt x="173" y="59"/>
                  </a:lnTo>
                  <a:lnTo>
                    <a:pt x="261" y="96"/>
                  </a:lnTo>
                  <a:lnTo>
                    <a:pt x="348" y="135"/>
                  </a:lnTo>
                  <a:lnTo>
                    <a:pt x="428" y="170"/>
                  </a:lnTo>
                  <a:lnTo>
                    <a:pt x="517" y="219"/>
                  </a:lnTo>
                  <a:lnTo>
                    <a:pt x="517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88"/>
            <p:cNvSpPr>
              <a:spLocks/>
            </p:cNvSpPr>
            <p:nvPr/>
          </p:nvSpPr>
          <p:spPr bwMode="auto">
            <a:xfrm>
              <a:off x="4203" y="3686"/>
              <a:ext cx="335" cy="142"/>
            </a:xfrm>
            <a:custGeom>
              <a:avLst/>
              <a:gdLst>
                <a:gd name="T0" fmla="*/ 590 w 670"/>
                <a:gd name="T1" fmla="*/ 243 h 283"/>
                <a:gd name="T2" fmla="*/ 620 w 670"/>
                <a:gd name="T3" fmla="*/ 226 h 283"/>
                <a:gd name="T4" fmla="*/ 651 w 670"/>
                <a:gd name="T5" fmla="*/ 211 h 283"/>
                <a:gd name="T6" fmla="*/ 670 w 670"/>
                <a:gd name="T7" fmla="*/ 219 h 283"/>
                <a:gd name="T8" fmla="*/ 662 w 670"/>
                <a:gd name="T9" fmla="*/ 236 h 283"/>
                <a:gd name="T10" fmla="*/ 624 w 670"/>
                <a:gd name="T11" fmla="*/ 266 h 283"/>
                <a:gd name="T12" fmla="*/ 584 w 670"/>
                <a:gd name="T13" fmla="*/ 283 h 283"/>
                <a:gd name="T14" fmla="*/ 468 w 670"/>
                <a:gd name="T15" fmla="*/ 243 h 283"/>
                <a:gd name="T16" fmla="*/ 379 w 670"/>
                <a:gd name="T17" fmla="*/ 205 h 283"/>
                <a:gd name="T18" fmla="*/ 284 w 670"/>
                <a:gd name="T19" fmla="*/ 164 h 283"/>
                <a:gd name="T20" fmla="*/ 189 w 670"/>
                <a:gd name="T21" fmla="*/ 122 h 283"/>
                <a:gd name="T22" fmla="*/ 105 w 670"/>
                <a:gd name="T23" fmla="*/ 80 h 283"/>
                <a:gd name="T24" fmla="*/ 40 w 670"/>
                <a:gd name="T25" fmla="*/ 48 h 283"/>
                <a:gd name="T26" fmla="*/ 6 w 670"/>
                <a:gd name="T27" fmla="*/ 23 h 283"/>
                <a:gd name="T28" fmla="*/ 0 w 670"/>
                <a:gd name="T29" fmla="*/ 6 h 283"/>
                <a:gd name="T30" fmla="*/ 19 w 670"/>
                <a:gd name="T31" fmla="*/ 0 h 283"/>
                <a:gd name="T32" fmla="*/ 63 w 670"/>
                <a:gd name="T33" fmla="*/ 15 h 283"/>
                <a:gd name="T34" fmla="*/ 111 w 670"/>
                <a:gd name="T35" fmla="*/ 36 h 283"/>
                <a:gd name="T36" fmla="*/ 225 w 670"/>
                <a:gd name="T37" fmla="*/ 74 h 283"/>
                <a:gd name="T38" fmla="*/ 360 w 670"/>
                <a:gd name="T39" fmla="*/ 126 h 283"/>
                <a:gd name="T40" fmla="*/ 428 w 670"/>
                <a:gd name="T41" fmla="*/ 154 h 283"/>
                <a:gd name="T42" fmla="*/ 489 w 670"/>
                <a:gd name="T43" fmla="*/ 184 h 283"/>
                <a:gd name="T44" fmla="*/ 590 w 670"/>
                <a:gd name="T45" fmla="*/ 243 h 283"/>
                <a:gd name="T46" fmla="*/ 590 w 670"/>
                <a:gd name="T47" fmla="*/ 24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0" h="283">
                  <a:moveTo>
                    <a:pt x="590" y="243"/>
                  </a:moveTo>
                  <a:lnTo>
                    <a:pt x="620" y="226"/>
                  </a:lnTo>
                  <a:lnTo>
                    <a:pt x="651" y="211"/>
                  </a:lnTo>
                  <a:lnTo>
                    <a:pt x="670" y="219"/>
                  </a:lnTo>
                  <a:lnTo>
                    <a:pt x="662" y="236"/>
                  </a:lnTo>
                  <a:lnTo>
                    <a:pt x="624" y="266"/>
                  </a:lnTo>
                  <a:lnTo>
                    <a:pt x="584" y="283"/>
                  </a:lnTo>
                  <a:lnTo>
                    <a:pt x="468" y="243"/>
                  </a:lnTo>
                  <a:lnTo>
                    <a:pt x="379" y="205"/>
                  </a:lnTo>
                  <a:lnTo>
                    <a:pt x="284" y="164"/>
                  </a:lnTo>
                  <a:lnTo>
                    <a:pt x="189" y="122"/>
                  </a:lnTo>
                  <a:lnTo>
                    <a:pt x="105" y="80"/>
                  </a:lnTo>
                  <a:lnTo>
                    <a:pt x="40" y="48"/>
                  </a:lnTo>
                  <a:lnTo>
                    <a:pt x="6" y="23"/>
                  </a:lnTo>
                  <a:lnTo>
                    <a:pt x="0" y="6"/>
                  </a:lnTo>
                  <a:lnTo>
                    <a:pt x="19" y="0"/>
                  </a:lnTo>
                  <a:lnTo>
                    <a:pt x="63" y="15"/>
                  </a:lnTo>
                  <a:lnTo>
                    <a:pt x="111" y="36"/>
                  </a:lnTo>
                  <a:lnTo>
                    <a:pt x="225" y="74"/>
                  </a:lnTo>
                  <a:lnTo>
                    <a:pt x="360" y="126"/>
                  </a:lnTo>
                  <a:lnTo>
                    <a:pt x="428" y="154"/>
                  </a:lnTo>
                  <a:lnTo>
                    <a:pt x="489" y="184"/>
                  </a:lnTo>
                  <a:lnTo>
                    <a:pt x="590" y="243"/>
                  </a:lnTo>
                  <a:lnTo>
                    <a:pt x="590" y="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89"/>
            <p:cNvSpPr>
              <a:spLocks/>
            </p:cNvSpPr>
            <p:nvPr/>
          </p:nvSpPr>
          <p:spPr bwMode="auto">
            <a:xfrm>
              <a:off x="4159" y="3963"/>
              <a:ext cx="2" cy="2"/>
            </a:xfrm>
            <a:custGeom>
              <a:avLst/>
              <a:gdLst>
                <a:gd name="T0" fmla="*/ 0 w 6"/>
                <a:gd name="T1" fmla="*/ 0 h 4"/>
                <a:gd name="T2" fmla="*/ 6 w 6"/>
                <a:gd name="T3" fmla="*/ 4 h 4"/>
                <a:gd name="T4" fmla="*/ 0 w 6"/>
                <a:gd name="T5" fmla="*/ 0 h 4"/>
                <a:gd name="T6" fmla="*/ 0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95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Tabulação Cruzada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54</a:t>
            </a:fld>
            <a:endParaRPr lang="pt-BR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418388" y="247650"/>
            <a:ext cx="1296987" cy="1331913"/>
            <a:chOff x="3701" y="2524"/>
            <a:chExt cx="1291" cy="1441"/>
          </a:xfrm>
        </p:grpSpPr>
        <p:sp>
          <p:nvSpPr>
            <p:cNvPr id="6" name="Freeform 23"/>
            <p:cNvSpPr>
              <a:spLocks/>
            </p:cNvSpPr>
            <p:nvPr/>
          </p:nvSpPr>
          <p:spPr bwMode="auto">
            <a:xfrm>
              <a:off x="3701" y="3513"/>
              <a:ext cx="511" cy="216"/>
            </a:xfrm>
            <a:custGeom>
              <a:avLst/>
              <a:gdLst>
                <a:gd name="T0" fmla="*/ 120 w 1021"/>
                <a:gd name="T1" fmla="*/ 0 h 432"/>
                <a:gd name="T2" fmla="*/ 0 w 1021"/>
                <a:gd name="T3" fmla="*/ 42 h 432"/>
                <a:gd name="T4" fmla="*/ 133 w 1021"/>
                <a:gd name="T5" fmla="*/ 84 h 432"/>
                <a:gd name="T6" fmla="*/ 264 w 1021"/>
                <a:gd name="T7" fmla="*/ 143 h 432"/>
                <a:gd name="T8" fmla="*/ 450 w 1021"/>
                <a:gd name="T9" fmla="*/ 203 h 432"/>
                <a:gd name="T10" fmla="*/ 409 w 1021"/>
                <a:gd name="T11" fmla="*/ 228 h 432"/>
                <a:gd name="T12" fmla="*/ 637 w 1021"/>
                <a:gd name="T13" fmla="*/ 287 h 432"/>
                <a:gd name="T14" fmla="*/ 823 w 1021"/>
                <a:gd name="T15" fmla="*/ 329 h 432"/>
                <a:gd name="T16" fmla="*/ 935 w 1021"/>
                <a:gd name="T17" fmla="*/ 371 h 432"/>
                <a:gd name="T18" fmla="*/ 1013 w 1021"/>
                <a:gd name="T19" fmla="*/ 432 h 432"/>
                <a:gd name="T20" fmla="*/ 1021 w 1021"/>
                <a:gd name="T21" fmla="*/ 354 h 432"/>
                <a:gd name="T22" fmla="*/ 893 w 1021"/>
                <a:gd name="T23" fmla="*/ 281 h 432"/>
                <a:gd name="T24" fmla="*/ 492 w 1021"/>
                <a:gd name="T25" fmla="*/ 162 h 432"/>
                <a:gd name="T26" fmla="*/ 120 w 1021"/>
                <a:gd name="T27" fmla="*/ 0 h 432"/>
                <a:gd name="T28" fmla="*/ 120 w 1021"/>
                <a:gd name="T2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1" h="432">
                  <a:moveTo>
                    <a:pt x="120" y="0"/>
                  </a:moveTo>
                  <a:lnTo>
                    <a:pt x="0" y="42"/>
                  </a:lnTo>
                  <a:lnTo>
                    <a:pt x="133" y="84"/>
                  </a:lnTo>
                  <a:lnTo>
                    <a:pt x="264" y="143"/>
                  </a:lnTo>
                  <a:lnTo>
                    <a:pt x="450" y="203"/>
                  </a:lnTo>
                  <a:lnTo>
                    <a:pt x="409" y="228"/>
                  </a:lnTo>
                  <a:lnTo>
                    <a:pt x="637" y="287"/>
                  </a:lnTo>
                  <a:lnTo>
                    <a:pt x="823" y="329"/>
                  </a:lnTo>
                  <a:lnTo>
                    <a:pt x="935" y="371"/>
                  </a:lnTo>
                  <a:lnTo>
                    <a:pt x="1013" y="432"/>
                  </a:lnTo>
                  <a:lnTo>
                    <a:pt x="1021" y="354"/>
                  </a:lnTo>
                  <a:lnTo>
                    <a:pt x="893" y="281"/>
                  </a:lnTo>
                  <a:lnTo>
                    <a:pt x="492" y="16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6A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>
              <a:off x="4691" y="2852"/>
              <a:ext cx="249" cy="777"/>
            </a:xfrm>
            <a:custGeom>
              <a:avLst/>
              <a:gdLst>
                <a:gd name="T0" fmla="*/ 180 w 498"/>
                <a:gd name="T1" fmla="*/ 101 h 1553"/>
                <a:gd name="T2" fmla="*/ 431 w 498"/>
                <a:gd name="T3" fmla="*/ 0 h 1553"/>
                <a:gd name="T4" fmla="*/ 366 w 498"/>
                <a:gd name="T5" fmla="*/ 270 h 1553"/>
                <a:gd name="T6" fmla="*/ 425 w 498"/>
                <a:gd name="T7" fmla="*/ 509 h 1553"/>
                <a:gd name="T8" fmla="*/ 456 w 498"/>
                <a:gd name="T9" fmla="*/ 635 h 1553"/>
                <a:gd name="T10" fmla="*/ 498 w 498"/>
                <a:gd name="T11" fmla="*/ 707 h 1553"/>
                <a:gd name="T12" fmla="*/ 480 w 498"/>
                <a:gd name="T13" fmla="*/ 821 h 1553"/>
                <a:gd name="T14" fmla="*/ 475 w 498"/>
                <a:gd name="T15" fmla="*/ 1068 h 1553"/>
                <a:gd name="T16" fmla="*/ 498 w 498"/>
                <a:gd name="T17" fmla="*/ 1182 h 1553"/>
                <a:gd name="T18" fmla="*/ 480 w 498"/>
                <a:gd name="T19" fmla="*/ 1313 h 1553"/>
                <a:gd name="T20" fmla="*/ 420 w 498"/>
                <a:gd name="T21" fmla="*/ 1350 h 1553"/>
                <a:gd name="T22" fmla="*/ 347 w 498"/>
                <a:gd name="T23" fmla="*/ 1386 h 1553"/>
                <a:gd name="T24" fmla="*/ 347 w 498"/>
                <a:gd name="T25" fmla="*/ 1477 h 1553"/>
                <a:gd name="T26" fmla="*/ 247 w 498"/>
                <a:gd name="T27" fmla="*/ 1500 h 1553"/>
                <a:gd name="T28" fmla="*/ 165 w 498"/>
                <a:gd name="T29" fmla="*/ 1530 h 1553"/>
                <a:gd name="T30" fmla="*/ 102 w 498"/>
                <a:gd name="T31" fmla="*/ 1549 h 1553"/>
                <a:gd name="T32" fmla="*/ 53 w 498"/>
                <a:gd name="T33" fmla="*/ 1553 h 1553"/>
                <a:gd name="T34" fmla="*/ 0 w 498"/>
                <a:gd name="T35" fmla="*/ 1536 h 1553"/>
                <a:gd name="T36" fmla="*/ 11 w 498"/>
                <a:gd name="T37" fmla="*/ 1456 h 1553"/>
                <a:gd name="T38" fmla="*/ 38 w 498"/>
                <a:gd name="T39" fmla="*/ 1306 h 1553"/>
                <a:gd name="T40" fmla="*/ 64 w 498"/>
                <a:gd name="T41" fmla="*/ 1163 h 1553"/>
                <a:gd name="T42" fmla="*/ 77 w 498"/>
                <a:gd name="T43" fmla="*/ 1099 h 1553"/>
                <a:gd name="T44" fmla="*/ 155 w 498"/>
                <a:gd name="T45" fmla="*/ 882 h 1553"/>
                <a:gd name="T46" fmla="*/ 165 w 498"/>
                <a:gd name="T47" fmla="*/ 717 h 1553"/>
                <a:gd name="T48" fmla="*/ 174 w 498"/>
                <a:gd name="T49" fmla="*/ 534 h 1553"/>
                <a:gd name="T50" fmla="*/ 180 w 498"/>
                <a:gd name="T51" fmla="*/ 101 h 1553"/>
                <a:gd name="T52" fmla="*/ 180 w 498"/>
                <a:gd name="T53" fmla="*/ 101 h 1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8" h="1553">
                  <a:moveTo>
                    <a:pt x="180" y="101"/>
                  </a:moveTo>
                  <a:lnTo>
                    <a:pt x="431" y="0"/>
                  </a:lnTo>
                  <a:lnTo>
                    <a:pt x="366" y="270"/>
                  </a:lnTo>
                  <a:lnTo>
                    <a:pt x="425" y="509"/>
                  </a:lnTo>
                  <a:lnTo>
                    <a:pt x="456" y="635"/>
                  </a:lnTo>
                  <a:lnTo>
                    <a:pt x="498" y="707"/>
                  </a:lnTo>
                  <a:lnTo>
                    <a:pt x="480" y="821"/>
                  </a:lnTo>
                  <a:lnTo>
                    <a:pt x="475" y="1068"/>
                  </a:lnTo>
                  <a:lnTo>
                    <a:pt x="498" y="1182"/>
                  </a:lnTo>
                  <a:lnTo>
                    <a:pt x="480" y="1313"/>
                  </a:lnTo>
                  <a:lnTo>
                    <a:pt x="420" y="1350"/>
                  </a:lnTo>
                  <a:lnTo>
                    <a:pt x="347" y="1386"/>
                  </a:lnTo>
                  <a:lnTo>
                    <a:pt x="347" y="1477"/>
                  </a:lnTo>
                  <a:lnTo>
                    <a:pt x="247" y="1500"/>
                  </a:lnTo>
                  <a:lnTo>
                    <a:pt x="165" y="1530"/>
                  </a:lnTo>
                  <a:lnTo>
                    <a:pt x="102" y="1549"/>
                  </a:lnTo>
                  <a:lnTo>
                    <a:pt x="53" y="1553"/>
                  </a:lnTo>
                  <a:lnTo>
                    <a:pt x="0" y="1536"/>
                  </a:lnTo>
                  <a:lnTo>
                    <a:pt x="11" y="1456"/>
                  </a:lnTo>
                  <a:lnTo>
                    <a:pt x="38" y="1306"/>
                  </a:lnTo>
                  <a:lnTo>
                    <a:pt x="64" y="1163"/>
                  </a:lnTo>
                  <a:lnTo>
                    <a:pt x="77" y="1099"/>
                  </a:lnTo>
                  <a:lnTo>
                    <a:pt x="155" y="882"/>
                  </a:lnTo>
                  <a:lnTo>
                    <a:pt x="165" y="717"/>
                  </a:lnTo>
                  <a:lnTo>
                    <a:pt x="174" y="534"/>
                  </a:lnTo>
                  <a:lnTo>
                    <a:pt x="180" y="101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4808" y="3402"/>
              <a:ext cx="93" cy="99"/>
            </a:xfrm>
            <a:custGeom>
              <a:avLst/>
              <a:gdLst>
                <a:gd name="T0" fmla="*/ 36 w 187"/>
                <a:gd name="T1" fmla="*/ 0 h 197"/>
                <a:gd name="T2" fmla="*/ 0 w 187"/>
                <a:gd name="T3" fmla="*/ 41 h 197"/>
                <a:gd name="T4" fmla="*/ 31 w 187"/>
                <a:gd name="T5" fmla="*/ 197 h 197"/>
                <a:gd name="T6" fmla="*/ 139 w 187"/>
                <a:gd name="T7" fmla="*/ 192 h 197"/>
                <a:gd name="T8" fmla="*/ 187 w 187"/>
                <a:gd name="T9" fmla="*/ 108 h 197"/>
                <a:gd name="T10" fmla="*/ 156 w 187"/>
                <a:gd name="T11" fmla="*/ 30 h 197"/>
                <a:gd name="T12" fmla="*/ 36 w 187"/>
                <a:gd name="T13" fmla="*/ 0 h 197"/>
                <a:gd name="T14" fmla="*/ 36 w 187"/>
                <a:gd name="T1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97">
                  <a:moveTo>
                    <a:pt x="36" y="0"/>
                  </a:moveTo>
                  <a:lnTo>
                    <a:pt x="0" y="41"/>
                  </a:lnTo>
                  <a:lnTo>
                    <a:pt x="31" y="197"/>
                  </a:lnTo>
                  <a:lnTo>
                    <a:pt x="139" y="192"/>
                  </a:lnTo>
                  <a:lnTo>
                    <a:pt x="187" y="108"/>
                  </a:lnTo>
                  <a:lnTo>
                    <a:pt x="156" y="3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4727" y="2723"/>
              <a:ext cx="174" cy="132"/>
            </a:xfrm>
            <a:custGeom>
              <a:avLst/>
              <a:gdLst>
                <a:gd name="T0" fmla="*/ 0 w 348"/>
                <a:gd name="T1" fmla="*/ 59 h 265"/>
                <a:gd name="T2" fmla="*/ 120 w 348"/>
                <a:gd name="T3" fmla="*/ 101 h 265"/>
                <a:gd name="T4" fmla="*/ 108 w 348"/>
                <a:gd name="T5" fmla="*/ 36 h 265"/>
                <a:gd name="T6" fmla="*/ 144 w 348"/>
                <a:gd name="T7" fmla="*/ 0 h 265"/>
                <a:gd name="T8" fmla="*/ 234 w 348"/>
                <a:gd name="T9" fmla="*/ 25 h 265"/>
                <a:gd name="T10" fmla="*/ 222 w 348"/>
                <a:gd name="T11" fmla="*/ 101 h 265"/>
                <a:gd name="T12" fmla="*/ 270 w 348"/>
                <a:gd name="T13" fmla="*/ 145 h 265"/>
                <a:gd name="T14" fmla="*/ 342 w 348"/>
                <a:gd name="T15" fmla="*/ 150 h 265"/>
                <a:gd name="T16" fmla="*/ 348 w 348"/>
                <a:gd name="T17" fmla="*/ 198 h 265"/>
                <a:gd name="T18" fmla="*/ 247 w 348"/>
                <a:gd name="T19" fmla="*/ 265 h 265"/>
                <a:gd name="T20" fmla="*/ 30 w 348"/>
                <a:gd name="T21" fmla="*/ 265 h 265"/>
                <a:gd name="T22" fmla="*/ 0 w 348"/>
                <a:gd name="T23" fmla="*/ 181 h 265"/>
                <a:gd name="T24" fmla="*/ 0 w 348"/>
                <a:gd name="T25" fmla="*/ 59 h 265"/>
                <a:gd name="T26" fmla="*/ 0 w 348"/>
                <a:gd name="T27" fmla="*/ 5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65">
                  <a:moveTo>
                    <a:pt x="0" y="59"/>
                  </a:moveTo>
                  <a:lnTo>
                    <a:pt x="120" y="101"/>
                  </a:lnTo>
                  <a:lnTo>
                    <a:pt x="108" y="36"/>
                  </a:lnTo>
                  <a:lnTo>
                    <a:pt x="144" y="0"/>
                  </a:lnTo>
                  <a:lnTo>
                    <a:pt x="234" y="25"/>
                  </a:lnTo>
                  <a:lnTo>
                    <a:pt x="222" y="101"/>
                  </a:lnTo>
                  <a:lnTo>
                    <a:pt x="270" y="145"/>
                  </a:lnTo>
                  <a:lnTo>
                    <a:pt x="342" y="150"/>
                  </a:lnTo>
                  <a:lnTo>
                    <a:pt x="348" y="198"/>
                  </a:lnTo>
                  <a:lnTo>
                    <a:pt x="247" y="265"/>
                  </a:lnTo>
                  <a:lnTo>
                    <a:pt x="30" y="265"/>
                  </a:lnTo>
                  <a:lnTo>
                    <a:pt x="0" y="18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4832" y="2930"/>
              <a:ext cx="60" cy="57"/>
            </a:xfrm>
            <a:custGeom>
              <a:avLst/>
              <a:gdLst>
                <a:gd name="T0" fmla="*/ 0 w 119"/>
                <a:gd name="T1" fmla="*/ 0 h 114"/>
                <a:gd name="T2" fmla="*/ 83 w 119"/>
                <a:gd name="T3" fmla="*/ 5 h 114"/>
                <a:gd name="T4" fmla="*/ 119 w 119"/>
                <a:gd name="T5" fmla="*/ 59 h 114"/>
                <a:gd name="T6" fmla="*/ 83 w 119"/>
                <a:gd name="T7" fmla="*/ 114 h 114"/>
                <a:gd name="T8" fmla="*/ 17 w 119"/>
                <a:gd name="T9" fmla="*/ 114 h 114"/>
                <a:gd name="T10" fmla="*/ 0 w 119"/>
                <a:gd name="T11" fmla="*/ 0 h 114"/>
                <a:gd name="T12" fmla="*/ 0 w 119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14">
                  <a:moveTo>
                    <a:pt x="0" y="0"/>
                  </a:moveTo>
                  <a:lnTo>
                    <a:pt x="83" y="5"/>
                  </a:lnTo>
                  <a:lnTo>
                    <a:pt x="119" y="59"/>
                  </a:lnTo>
                  <a:lnTo>
                    <a:pt x="83" y="114"/>
                  </a:lnTo>
                  <a:lnTo>
                    <a:pt x="17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28"/>
            <p:cNvSpPr>
              <a:spLocks/>
            </p:cNvSpPr>
            <p:nvPr/>
          </p:nvSpPr>
          <p:spPr bwMode="auto">
            <a:xfrm>
              <a:off x="4835" y="3044"/>
              <a:ext cx="69" cy="87"/>
            </a:xfrm>
            <a:custGeom>
              <a:avLst/>
              <a:gdLst>
                <a:gd name="T0" fmla="*/ 42 w 137"/>
                <a:gd name="T1" fmla="*/ 0 h 173"/>
                <a:gd name="T2" fmla="*/ 0 w 137"/>
                <a:gd name="T3" fmla="*/ 42 h 173"/>
                <a:gd name="T4" fmla="*/ 12 w 137"/>
                <a:gd name="T5" fmla="*/ 144 h 173"/>
                <a:gd name="T6" fmla="*/ 90 w 137"/>
                <a:gd name="T7" fmla="*/ 173 h 173"/>
                <a:gd name="T8" fmla="*/ 137 w 137"/>
                <a:gd name="T9" fmla="*/ 125 h 173"/>
                <a:gd name="T10" fmla="*/ 42 w 137"/>
                <a:gd name="T11" fmla="*/ 0 h 173"/>
                <a:gd name="T12" fmla="*/ 42 w 137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73">
                  <a:moveTo>
                    <a:pt x="42" y="0"/>
                  </a:moveTo>
                  <a:lnTo>
                    <a:pt x="0" y="42"/>
                  </a:lnTo>
                  <a:lnTo>
                    <a:pt x="12" y="144"/>
                  </a:lnTo>
                  <a:lnTo>
                    <a:pt x="90" y="173"/>
                  </a:lnTo>
                  <a:lnTo>
                    <a:pt x="137" y="125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4856" y="3236"/>
              <a:ext cx="87" cy="114"/>
            </a:xfrm>
            <a:custGeom>
              <a:avLst/>
              <a:gdLst>
                <a:gd name="T0" fmla="*/ 126 w 173"/>
                <a:gd name="T1" fmla="*/ 0 h 228"/>
                <a:gd name="T2" fmla="*/ 23 w 173"/>
                <a:gd name="T3" fmla="*/ 30 h 228"/>
                <a:gd name="T4" fmla="*/ 10 w 173"/>
                <a:gd name="T5" fmla="*/ 72 h 228"/>
                <a:gd name="T6" fmla="*/ 0 w 173"/>
                <a:gd name="T7" fmla="*/ 139 h 228"/>
                <a:gd name="T8" fmla="*/ 14 w 173"/>
                <a:gd name="T9" fmla="*/ 165 h 228"/>
                <a:gd name="T10" fmla="*/ 34 w 173"/>
                <a:gd name="T11" fmla="*/ 194 h 228"/>
                <a:gd name="T12" fmla="*/ 67 w 173"/>
                <a:gd name="T13" fmla="*/ 228 h 228"/>
                <a:gd name="T14" fmla="*/ 150 w 173"/>
                <a:gd name="T15" fmla="*/ 228 h 228"/>
                <a:gd name="T16" fmla="*/ 173 w 173"/>
                <a:gd name="T17" fmla="*/ 156 h 228"/>
                <a:gd name="T18" fmla="*/ 150 w 173"/>
                <a:gd name="T19" fmla="*/ 53 h 228"/>
                <a:gd name="T20" fmla="*/ 126 w 173"/>
                <a:gd name="T21" fmla="*/ 0 h 228"/>
                <a:gd name="T22" fmla="*/ 126 w 173"/>
                <a:gd name="T23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228">
                  <a:moveTo>
                    <a:pt x="126" y="0"/>
                  </a:moveTo>
                  <a:lnTo>
                    <a:pt x="23" y="30"/>
                  </a:lnTo>
                  <a:lnTo>
                    <a:pt x="10" y="72"/>
                  </a:lnTo>
                  <a:lnTo>
                    <a:pt x="0" y="139"/>
                  </a:lnTo>
                  <a:lnTo>
                    <a:pt x="14" y="165"/>
                  </a:lnTo>
                  <a:lnTo>
                    <a:pt x="34" y="194"/>
                  </a:lnTo>
                  <a:lnTo>
                    <a:pt x="67" y="228"/>
                  </a:lnTo>
                  <a:lnTo>
                    <a:pt x="150" y="228"/>
                  </a:lnTo>
                  <a:lnTo>
                    <a:pt x="173" y="156"/>
                  </a:lnTo>
                  <a:lnTo>
                    <a:pt x="150" y="53"/>
                  </a:lnTo>
                  <a:lnTo>
                    <a:pt x="126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4703" y="2852"/>
              <a:ext cx="216" cy="693"/>
            </a:xfrm>
            <a:custGeom>
              <a:avLst/>
              <a:gdLst>
                <a:gd name="T0" fmla="*/ 78 w 432"/>
                <a:gd name="T1" fmla="*/ 6 h 1386"/>
                <a:gd name="T2" fmla="*/ 209 w 432"/>
                <a:gd name="T3" fmla="*/ 23 h 1386"/>
                <a:gd name="T4" fmla="*/ 407 w 432"/>
                <a:gd name="T5" fmla="*/ 0 h 1386"/>
                <a:gd name="T6" fmla="*/ 432 w 432"/>
                <a:gd name="T7" fmla="*/ 101 h 1386"/>
                <a:gd name="T8" fmla="*/ 223 w 432"/>
                <a:gd name="T9" fmla="*/ 167 h 1386"/>
                <a:gd name="T10" fmla="*/ 228 w 432"/>
                <a:gd name="T11" fmla="*/ 582 h 1386"/>
                <a:gd name="T12" fmla="*/ 192 w 432"/>
                <a:gd name="T13" fmla="*/ 774 h 1386"/>
                <a:gd name="T14" fmla="*/ 90 w 432"/>
                <a:gd name="T15" fmla="*/ 1044 h 1386"/>
                <a:gd name="T16" fmla="*/ 53 w 432"/>
                <a:gd name="T17" fmla="*/ 1386 h 1386"/>
                <a:gd name="T18" fmla="*/ 0 w 432"/>
                <a:gd name="T19" fmla="*/ 1007 h 1386"/>
                <a:gd name="T20" fmla="*/ 6 w 432"/>
                <a:gd name="T21" fmla="*/ 882 h 1386"/>
                <a:gd name="T22" fmla="*/ 67 w 432"/>
                <a:gd name="T23" fmla="*/ 660 h 1386"/>
                <a:gd name="T24" fmla="*/ 53 w 432"/>
                <a:gd name="T25" fmla="*/ 167 h 1386"/>
                <a:gd name="T26" fmla="*/ 78 w 432"/>
                <a:gd name="T27" fmla="*/ 6 h 1386"/>
                <a:gd name="T28" fmla="*/ 78 w 432"/>
                <a:gd name="T29" fmla="*/ 6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1386">
                  <a:moveTo>
                    <a:pt x="78" y="6"/>
                  </a:moveTo>
                  <a:lnTo>
                    <a:pt x="209" y="23"/>
                  </a:lnTo>
                  <a:lnTo>
                    <a:pt x="407" y="0"/>
                  </a:lnTo>
                  <a:lnTo>
                    <a:pt x="432" y="101"/>
                  </a:lnTo>
                  <a:lnTo>
                    <a:pt x="223" y="167"/>
                  </a:lnTo>
                  <a:lnTo>
                    <a:pt x="228" y="582"/>
                  </a:lnTo>
                  <a:lnTo>
                    <a:pt x="192" y="774"/>
                  </a:lnTo>
                  <a:lnTo>
                    <a:pt x="90" y="1044"/>
                  </a:lnTo>
                  <a:lnTo>
                    <a:pt x="53" y="1386"/>
                  </a:lnTo>
                  <a:lnTo>
                    <a:pt x="0" y="1007"/>
                  </a:lnTo>
                  <a:lnTo>
                    <a:pt x="6" y="882"/>
                  </a:lnTo>
                  <a:lnTo>
                    <a:pt x="67" y="660"/>
                  </a:lnTo>
                  <a:lnTo>
                    <a:pt x="53" y="167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4109" y="2524"/>
              <a:ext cx="600" cy="328"/>
            </a:xfrm>
            <a:custGeom>
              <a:avLst/>
              <a:gdLst>
                <a:gd name="T0" fmla="*/ 654 w 1200"/>
                <a:gd name="T1" fmla="*/ 0 h 656"/>
                <a:gd name="T2" fmla="*/ 552 w 1200"/>
                <a:gd name="T3" fmla="*/ 200 h 656"/>
                <a:gd name="T4" fmla="*/ 426 w 1200"/>
                <a:gd name="T5" fmla="*/ 331 h 656"/>
                <a:gd name="T6" fmla="*/ 498 w 1200"/>
                <a:gd name="T7" fmla="*/ 348 h 656"/>
                <a:gd name="T8" fmla="*/ 325 w 1200"/>
                <a:gd name="T9" fmla="*/ 456 h 656"/>
                <a:gd name="T10" fmla="*/ 259 w 1200"/>
                <a:gd name="T11" fmla="*/ 348 h 656"/>
                <a:gd name="T12" fmla="*/ 342 w 1200"/>
                <a:gd name="T13" fmla="*/ 361 h 656"/>
                <a:gd name="T14" fmla="*/ 253 w 1200"/>
                <a:gd name="T15" fmla="*/ 247 h 656"/>
                <a:gd name="T16" fmla="*/ 181 w 1200"/>
                <a:gd name="T17" fmla="*/ 72 h 656"/>
                <a:gd name="T18" fmla="*/ 175 w 1200"/>
                <a:gd name="T19" fmla="*/ 217 h 656"/>
                <a:gd name="T20" fmla="*/ 0 w 1200"/>
                <a:gd name="T21" fmla="*/ 355 h 656"/>
                <a:gd name="T22" fmla="*/ 133 w 1200"/>
                <a:gd name="T23" fmla="*/ 378 h 656"/>
                <a:gd name="T24" fmla="*/ 25 w 1200"/>
                <a:gd name="T25" fmla="*/ 589 h 656"/>
                <a:gd name="T26" fmla="*/ 192 w 1200"/>
                <a:gd name="T27" fmla="*/ 606 h 656"/>
                <a:gd name="T28" fmla="*/ 590 w 1200"/>
                <a:gd name="T29" fmla="*/ 620 h 656"/>
                <a:gd name="T30" fmla="*/ 852 w 1200"/>
                <a:gd name="T31" fmla="*/ 637 h 656"/>
                <a:gd name="T32" fmla="*/ 1200 w 1200"/>
                <a:gd name="T33" fmla="*/ 656 h 656"/>
                <a:gd name="T34" fmla="*/ 1093 w 1200"/>
                <a:gd name="T35" fmla="*/ 559 h 656"/>
                <a:gd name="T36" fmla="*/ 1171 w 1200"/>
                <a:gd name="T37" fmla="*/ 553 h 656"/>
                <a:gd name="T38" fmla="*/ 1086 w 1200"/>
                <a:gd name="T39" fmla="*/ 456 h 656"/>
                <a:gd name="T40" fmla="*/ 1038 w 1200"/>
                <a:gd name="T41" fmla="*/ 283 h 656"/>
                <a:gd name="T42" fmla="*/ 996 w 1200"/>
                <a:gd name="T43" fmla="*/ 133 h 656"/>
                <a:gd name="T44" fmla="*/ 972 w 1200"/>
                <a:gd name="T45" fmla="*/ 253 h 656"/>
                <a:gd name="T46" fmla="*/ 899 w 1200"/>
                <a:gd name="T47" fmla="*/ 378 h 656"/>
                <a:gd name="T48" fmla="*/ 972 w 1200"/>
                <a:gd name="T49" fmla="*/ 355 h 656"/>
                <a:gd name="T50" fmla="*/ 924 w 1200"/>
                <a:gd name="T51" fmla="*/ 481 h 656"/>
                <a:gd name="T52" fmla="*/ 852 w 1200"/>
                <a:gd name="T53" fmla="*/ 547 h 656"/>
                <a:gd name="T54" fmla="*/ 780 w 1200"/>
                <a:gd name="T55" fmla="*/ 572 h 656"/>
                <a:gd name="T56" fmla="*/ 696 w 1200"/>
                <a:gd name="T57" fmla="*/ 464 h 656"/>
                <a:gd name="T58" fmla="*/ 804 w 1200"/>
                <a:gd name="T59" fmla="*/ 481 h 656"/>
                <a:gd name="T60" fmla="*/ 751 w 1200"/>
                <a:gd name="T61" fmla="*/ 397 h 656"/>
                <a:gd name="T62" fmla="*/ 863 w 1200"/>
                <a:gd name="T63" fmla="*/ 422 h 656"/>
                <a:gd name="T64" fmla="*/ 768 w 1200"/>
                <a:gd name="T65" fmla="*/ 300 h 656"/>
                <a:gd name="T66" fmla="*/ 702 w 1200"/>
                <a:gd name="T67" fmla="*/ 169 h 656"/>
                <a:gd name="T68" fmla="*/ 654 w 1200"/>
                <a:gd name="T69" fmla="*/ 0 h 656"/>
                <a:gd name="T70" fmla="*/ 654 w 1200"/>
                <a:gd name="T71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00" h="656">
                  <a:moveTo>
                    <a:pt x="654" y="0"/>
                  </a:moveTo>
                  <a:lnTo>
                    <a:pt x="552" y="200"/>
                  </a:lnTo>
                  <a:lnTo>
                    <a:pt x="426" y="331"/>
                  </a:lnTo>
                  <a:lnTo>
                    <a:pt x="498" y="348"/>
                  </a:lnTo>
                  <a:lnTo>
                    <a:pt x="325" y="456"/>
                  </a:lnTo>
                  <a:lnTo>
                    <a:pt x="259" y="348"/>
                  </a:lnTo>
                  <a:lnTo>
                    <a:pt x="342" y="361"/>
                  </a:lnTo>
                  <a:lnTo>
                    <a:pt x="253" y="247"/>
                  </a:lnTo>
                  <a:lnTo>
                    <a:pt x="181" y="72"/>
                  </a:lnTo>
                  <a:lnTo>
                    <a:pt x="175" y="217"/>
                  </a:lnTo>
                  <a:lnTo>
                    <a:pt x="0" y="355"/>
                  </a:lnTo>
                  <a:lnTo>
                    <a:pt x="133" y="378"/>
                  </a:lnTo>
                  <a:lnTo>
                    <a:pt x="25" y="589"/>
                  </a:lnTo>
                  <a:lnTo>
                    <a:pt x="192" y="606"/>
                  </a:lnTo>
                  <a:lnTo>
                    <a:pt x="590" y="620"/>
                  </a:lnTo>
                  <a:lnTo>
                    <a:pt x="852" y="637"/>
                  </a:lnTo>
                  <a:lnTo>
                    <a:pt x="1200" y="656"/>
                  </a:lnTo>
                  <a:lnTo>
                    <a:pt x="1093" y="559"/>
                  </a:lnTo>
                  <a:lnTo>
                    <a:pt x="1171" y="553"/>
                  </a:lnTo>
                  <a:lnTo>
                    <a:pt x="1086" y="456"/>
                  </a:lnTo>
                  <a:lnTo>
                    <a:pt x="1038" y="283"/>
                  </a:lnTo>
                  <a:lnTo>
                    <a:pt x="996" y="133"/>
                  </a:lnTo>
                  <a:lnTo>
                    <a:pt x="972" y="253"/>
                  </a:lnTo>
                  <a:lnTo>
                    <a:pt x="899" y="378"/>
                  </a:lnTo>
                  <a:lnTo>
                    <a:pt x="972" y="355"/>
                  </a:lnTo>
                  <a:lnTo>
                    <a:pt x="924" y="481"/>
                  </a:lnTo>
                  <a:lnTo>
                    <a:pt x="852" y="547"/>
                  </a:lnTo>
                  <a:lnTo>
                    <a:pt x="780" y="572"/>
                  </a:lnTo>
                  <a:lnTo>
                    <a:pt x="696" y="464"/>
                  </a:lnTo>
                  <a:lnTo>
                    <a:pt x="804" y="481"/>
                  </a:lnTo>
                  <a:lnTo>
                    <a:pt x="751" y="397"/>
                  </a:lnTo>
                  <a:lnTo>
                    <a:pt x="863" y="422"/>
                  </a:lnTo>
                  <a:lnTo>
                    <a:pt x="768" y="300"/>
                  </a:lnTo>
                  <a:lnTo>
                    <a:pt x="702" y="169"/>
                  </a:lnTo>
                  <a:lnTo>
                    <a:pt x="654" y="0"/>
                  </a:lnTo>
                  <a:lnTo>
                    <a:pt x="654" y="0"/>
                  </a:lnTo>
                  <a:close/>
                </a:path>
              </a:pathLst>
            </a:custGeom>
            <a:solidFill>
              <a:srgbClr val="66C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3738" y="3254"/>
              <a:ext cx="992" cy="631"/>
            </a:xfrm>
            <a:custGeom>
              <a:avLst/>
              <a:gdLst>
                <a:gd name="T0" fmla="*/ 103 w 1984"/>
                <a:gd name="T1" fmla="*/ 0 h 1260"/>
                <a:gd name="T2" fmla="*/ 114 w 1984"/>
                <a:gd name="T3" fmla="*/ 295 h 1260"/>
                <a:gd name="T4" fmla="*/ 0 w 1984"/>
                <a:gd name="T5" fmla="*/ 390 h 1260"/>
                <a:gd name="T6" fmla="*/ 48 w 1984"/>
                <a:gd name="T7" fmla="*/ 517 h 1260"/>
                <a:gd name="T8" fmla="*/ 863 w 1984"/>
                <a:gd name="T9" fmla="*/ 835 h 1260"/>
                <a:gd name="T10" fmla="*/ 949 w 1984"/>
                <a:gd name="T11" fmla="*/ 871 h 1260"/>
                <a:gd name="T12" fmla="*/ 941 w 1984"/>
                <a:gd name="T13" fmla="*/ 949 h 1260"/>
                <a:gd name="T14" fmla="*/ 863 w 1984"/>
                <a:gd name="T15" fmla="*/ 985 h 1260"/>
                <a:gd name="T16" fmla="*/ 876 w 1984"/>
                <a:gd name="T17" fmla="*/ 1038 h 1260"/>
                <a:gd name="T18" fmla="*/ 1361 w 1984"/>
                <a:gd name="T19" fmla="*/ 1260 h 1260"/>
                <a:gd name="T20" fmla="*/ 1583 w 1984"/>
                <a:gd name="T21" fmla="*/ 1105 h 1260"/>
                <a:gd name="T22" fmla="*/ 1692 w 1984"/>
                <a:gd name="T23" fmla="*/ 990 h 1260"/>
                <a:gd name="T24" fmla="*/ 1812 w 1984"/>
                <a:gd name="T25" fmla="*/ 854 h 1260"/>
                <a:gd name="T26" fmla="*/ 1956 w 1984"/>
                <a:gd name="T27" fmla="*/ 751 h 1260"/>
                <a:gd name="T28" fmla="*/ 1984 w 1984"/>
                <a:gd name="T29" fmla="*/ 523 h 1260"/>
                <a:gd name="T30" fmla="*/ 1889 w 1984"/>
                <a:gd name="T31" fmla="*/ 336 h 1260"/>
                <a:gd name="T32" fmla="*/ 912 w 1984"/>
                <a:gd name="T33" fmla="*/ 217 h 1260"/>
                <a:gd name="T34" fmla="*/ 665 w 1984"/>
                <a:gd name="T35" fmla="*/ 156 h 1260"/>
                <a:gd name="T36" fmla="*/ 217 w 1984"/>
                <a:gd name="T37" fmla="*/ 281 h 1260"/>
                <a:gd name="T38" fmla="*/ 175 w 1984"/>
                <a:gd name="T39" fmla="*/ 0 h 1260"/>
                <a:gd name="T40" fmla="*/ 103 w 1984"/>
                <a:gd name="T41" fmla="*/ 0 h 1260"/>
                <a:gd name="T42" fmla="*/ 103 w 1984"/>
                <a:gd name="T43" fmla="*/ 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4" h="1260">
                  <a:moveTo>
                    <a:pt x="103" y="0"/>
                  </a:moveTo>
                  <a:lnTo>
                    <a:pt x="114" y="295"/>
                  </a:lnTo>
                  <a:lnTo>
                    <a:pt x="0" y="390"/>
                  </a:lnTo>
                  <a:lnTo>
                    <a:pt x="48" y="517"/>
                  </a:lnTo>
                  <a:lnTo>
                    <a:pt x="863" y="835"/>
                  </a:lnTo>
                  <a:lnTo>
                    <a:pt x="949" y="871"/>
                  </a:lnTo>
                  <a:lnTo>
                    <a:pt x="941" y="949"/>
                  </a:lnTo>
                  <a:lnTo>
                    <a:pt x="863" y="985"/>
                  </a:lnTo>
                  <a:lnTo>
                    <a:pt x="876" y="1038"/>
                  </a:lnTo>
                  <a:lnTo>
                    <a:pt x="1361" y="1260"/>
                  </a:lnTo>
                  <a:lnTo>
                    <a:pt x="1583" y="1105"/>
                  </a:lnTo>
                  <a:lnTo>
                    <a:pt x="1692" y="990"/>
                  </a:lnTo>
                  <a:lnTo>
                    <a:pt x="1812" y="854"/>
                  </a:lnTo>
                  <a:lnTo>
                    <a:pt x="1956" y="751"/>
                  </a:lnTo>
                  <a:lnTo>
                    <a:pt x="1984" y="523"/>
                  </a:lnTo>
                  <a:lnTo>
                    <a:pt x="1889" y="336"/>
                  </a:lnTo>
                  <a:lnTo>
                    <a:pt x="912" y="217"/>
                  </a:lnTo>
                  <a:lnTo>
                    <a:pt x="665" y="156"/>
                  </a:lnTo>
                  <a:lnTo>
                    <a:pt x="217" y="281"/>
                  </a:lnTo>
                  <a:lnTo>
                    <a:pt x="175" y="0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D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33"/>
            <p:cNvSpPr>
              <a:spLocks/>
            </p:cNvSpPr>
            <p:nvPr/>
          </p:nvSpPr>
          <p:spPr bwMode="auto">
            <a:xfrm>
              <a:off x="3834" y="2858"/>
              <a:ext cx="893" cy="540"/>
            </a:xfrm>
            <a:custGeom>
              <a:avLst/>
              <a:gdLst>
                <a:gd name="T0" fmla="*/ 1770 w 1787"/>
                <a:gd name="T1" fmla="*/ 53 h 1080"/>
                <a:gd name="T2" fmla="*/ 1355 w 1787"/>
                <a:gd name="T3" fmla="*/ 61 h 1080"/>
                <a:gd name="T4" fmla="*/ 551 w 1787"/>
                <a:gd name="T5" fmla="*/ 0 h 1080"/>
                <a:gd name="T6" fmla="*/ 432 w 1787"/>
                <a:gd name="T7" fmla="*/ 493 h 1080"/>
                <a:gd name="T8" fmla="*/ 186 w 1787"/>
                <a:gd name="T9" fmla="*/ 654 h 1080"/>
                <a:gd name="T10" fmla="*/ 0 w 1787"/>
                <a:gd name="T11" fmla="*/ 732 h 1080"/>
                <a:gd name="T12" fmla="*/ 228 w 1787"/>
                <a:gd name="T13" fmla="*/ 768 h 1080"/>
                <a:gd name="T14" fmla="*/ 679 w 1787"/>
                <a:gd name="T15" fmla="*/ 576 h 1080"/>
                <a:gd name="T16" fmla="*/ 354 w 1787"/>
                <a:gd name="T17" fmla="*/ 793 h 1080"/>
                <a:gd name="T18" fmla="*/ 701 w 1787"/>
                <a:gd name="T19" fmla="*/ 841 h 1080"/>
                <a:gd name="T20" fmla="*/ 1049 w 1787"/>
                <a:gd name="T21" fmla="*/ 660 h 1080"/>
                <a:gd name="T22" fmla="*/ 785 w 1787"/>
                <a:gd name="T23" fmla="*/ 865 h 1080"/>
                <a:gd name="T24" fmla="*/ 1055 w 1787"/>
                <a:gd name="T25" fmla="*/ 907 h 1080"/>
                <a:gd name="T26" fmla="*/ 1403 w 1787"/>
                <a:gd name="T27" fmla="*/ 757 h 1080"/>
                <a:gd name="T28" fmla="*/ 1133 w 1787"/>
                <a:gd name="T29" fmla="*/ 943 h 1080"/>
                <a:gd name="T30" fmla="*/ 1553 w 1787"/>
                <a:gd name="T31" fmla="*/ 1004 h 1080"/>
                <a:gd name="T32" fmla="*/ 1614 w 1787"/>
                <a:gd name="T33" fmla="*/ 1080 h 1080"/>
                <a:gd name="T34" fmla="*/ 1739 w 1787"/>
                <a:gd name="T35" fmla="*/ 996 h 1080"/>
                <a:gd name="T36" fmla="*/ 1745 w 1787"/>
                <a:gd name="T37" fmla="*/ 871 h 1080"/>
                <a:gd name="T38" fmla="*/ 1787 w 1787"/>
                <a:gd name="T39" fmla="*/ 709 h 1080"/>
                <a:gd name="T40" fmla="*/ 1770 w 1787"/>
                <a:gd name="T41" fmla="*/ 53 h 1080"/>
                <a:gd name="T42" fmla="*/ 1770 w 1787"/>
                <a:gd name="T43" fmla="*/ 53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87" h="1080">
                  <a:moveTo>
                    <a:pt x="1770" y="53"/>
                  </a:moveTo>
                  <a:lnTo>
                    <a:pt x="1355" y="61"/>
                  </a:lnTo>
                  <a:lnTo>
                    <a:pt x="551" y="0"/>
                  </a:lnTo>
                  <a:lnTo>
                    <a:pt x="432" y="493"/>
                  </a:lnTo>
                  <a:lnTo>
                    <a:pt x="186" y="654"/>
                  </a:lnTo>
                  <a:lnTo>
                    <a:pt x="0" y="732"/>
                  </a:lnTo>
                  <a:lnTo>
                    <a:pt x="228" y="768"/>
                  </a:lnTo>
                  <a:lnTo>
                    <a:pt x="679" y="576"/>
                  </a:lnTo>
                  <a:lnTo>
                    <a:pt x="354" y="793"/>
                  </a:lnTo>
                  <a:lnTo>
                    <a:pt x="701" y="841"/>
                  </a:lnTo>
                  <a:lnTo>
                    <a:pt x="1049" y="660"/>
                  </a:lnTo>
                  <a:lnTo>
                    <a:pt x="785" y="865"/>
                  </a:lnTo>
                  <a:lnTo>
                    <a:pt x="1055" y="907"/>
                  </a:lnTo>
                  <a:lnTo>
                    <a:pt x="1403" y="757"/>
                  </a:lnTo>
                  <a:lnTo>
                    <a:pt x="1133" y="943"/>
                  </a:lnTo>
                  <a:lnTo>
                    <a:pt x="1553" y="1004"/>
                  </a:lnTo>
                  <a:lnTo>
                    <a:pt x="1614" y="1080"/>
                  </a:lnTo>
                  <a:lnTo>
                    <a:pt x="1739" y="996"/>
                  </a:lnTo>
                  <a:lnTo>
                    <a:pt x="1745" y="871"/>
                  </a:lnTo>
                  <a:lnTo>
                    <a:pt x="1787" y="709"/>
                  </a:lnTo>
                  <a:lnTo>
                    <a:pt x="1770" y="53"/>
                  </a:lnTo>
                  <a:lnTo>
                    <a:pt x="1770" y="53"/>
                  </a:lnTo>
                  <a:close/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34"/>
            <p:cNvSpPr>
              <a:spLocks/>
            </p:cNvSpPr>
            <p:nvPr/>
          </p:nvSpPr>
          <p:spPr bwMode="auto">
            <a:xfrm>
              <a:off x="3846" y="3309"/>
              <a:ext cx="884" cy="309"/>
            </a:xfrm>
            <a:custGeom>
              <a:avLst/>
              <a:gdLst>
                <a:gd name="T0" fmla="*/ 384 w 1767"/>
                <a:gd name="T1" fmla="*/ 0 h 618"/>
                <a:gd name="T2" fmla="*/ 389 w 1767"/>
                <a:gd name="T3" fmla="*/ 67 h 618"/>
                <a:gd name="T4" fmla="*/ 89 w 1767"/>
                <a:gd name="T5" fmla="*/ 162 h 618"/>
                <a:gd name="T6" fmla="*/ 234 w 1767"/>
                <a:gd name="T7" fmla="*/ 204 h 618"/>
                <a:gd name="T8" fmla="*/ 0 w 1767"/>
                <a:gd name="T9" fmla="*/ 246 h 618"/>
                <a:gd name="T10" fmla="*/ 0 w 1767"/>
                <a:gd name="T11" fmla="*/ 329 h 618"/>
                <a:gd name="T12" fmla="*/ 312 w 1767"/>
                <a:gd name="T13" fmla="*/ 276 h 618"/>
                <a:gd name="T14" fmla="*/ 635 w 1767"/>
                <a:gd name="T15" fmla="*/ 348 h 618"/>
                <a:gd name="T16" fmla="*/ 629 w 1767"/>
                <a:gd name="T17" fmla="*/ 145 h 618"/>
                <a:gd name="T18" fmla="*/ 732 w 1767"/>
                <a:gd name="T19" fmla="*/ 179 h 618"/>
                <a:gd name="T20" fmla="*/ 754 w 1767"/>
                <a:gd name="T21" fmla="*/ 373 h 618"/>
                <a:gd name="T22" fmla="*/ 899 w 1767"/>
                <a:gd name="T23" fmla="*/ 409 h 618"/>
                <a:gd name="T24" fmla="*/ 754 w 1767"/>
                <a:gd name="T25" fmla="*/ 432 h 618"/>
                <a:gd name="T26" fmla="*/ 768 w 1767"/>
                <a:gd name="T27" fmla="*/ 546 h 618"/>
                <a:gd name="T28" fmla="*/ 1019 w 1767"/>
                <a:gd name="T29" fmla="*/ 451 h 618"/>
                <a:gd name="T30" fmla="*/ 1517 w 1767"/>
                <a:gd name="T31" fmla="*/ 618 h 618"/>
                <a:gd name="T32" fmla="*/ 1511 w 1767"/>
                <a:gd name="T33" fmla="*/ 282 h 618"/>
                <a:gd name="T34" fmla="*/ 1619 w 1767"/>
                <a:gd name="T35" fmla="*/ 295 h 618"/>
                <a:gd name="T36" fmla="*/ 1606 w 1767"/>
                <a:gd name="T37" fmla="*/ 571 h 618"/>
                <a:gd name="T38" fmla="*/ 1767 w 1767"/>
                <a:gd name="T39" fmla="*/ 474 h 618"/>
                <a:gd name="T40" fmla="*/ 1745 w 1767"/>
                <a:gd name="T41" fmla="*/ 78 h 618"/>
                <a:gd name="T42" fmla="*/ 1589 w 1767"/>
                <a:gd name="T43" fmla="*/ 179 h 618"/>
                <a:gd name="T44" fmla="*/ 665 w 1767"/>
                <a:gd name="T45" fmla="*/ 6 h 618"/>
                <a:gd name="T46" fmla="*/ 384 w 1767"/>
                <a:gd name="T47" fmla="*/ 0 h 618"/>
                <a:gd name="T48" fmla="*/ 384 w 1767"/>
                <a:gd name="T49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7" h="618">
                  <a:moveTo>
                    <a:pt x="384" y="0"/>
                  </a:moveTo>
                  <a:lnTo>
                    <a:pt x="389" y="67"/>
                  </a:lnTo>
                  <a:lnTo>
                    <a:pt x="89" y="162"/>
                  </a:lnTo>
                  <a:lnTo>
                    <a:pt x="234" y="204"/>
                  </a:lnTo>
                  <a:lnTo>
                    <a:pt x="0" y="246"/>
                  </a:lnTo>
                  <a:lnTo>
                    <a:pt x="0" y="329"/>
                  </a:lnTo>
                  <a:lnTo>
                    <a:pt x="312" y="276"/>
                  </a:lnTo>
                  <a:lnTo>
                    <a:pt x="635" y="348"/>
                  </a:lnTo>
                  <a:lnTo>
                    <a:pt x="629" y="145"/>
                  </a:lnTo>
                  <a:lnTo>
                    <a:pt x="732" y="179"/>
                  </a:lnTo>
                  <a:lnTo>
                    <a:pt x="754" y="373"/>
                  </a:lnTo>
                  <a:lnTo>
                    <a:pt x="899" y="409"/>
                  </a:lnTo>
                  <a:lnTo>
                    <a:pt x="754" y="432"/>
                  </a:lnTo>
                  <a:lnTo>
                    <a:pt x="768" y="546"/>
                  </a:lnTo>
                  <a:lnTo>
                    <a:pt x="1019" y="451"/>
                  </a:lnTo>
                  <a:lnTo>
                    <a:pt x="1517" y="618"/>
                  </a:lnTo>
                  <a:lnTo>
                    <a:pt x="1511" y="282"/>
                  </a:lnTo>
                  <a:lnTo>
                    <a:pt x="1619" y="295"/>
                  </a:lnTo>
                  <a:lnTo>
                    <a:pt x="1606" y="571"/>
                  </a:lnTo>
                  <a:lnTo>
                    <a:pt x="1767" y="474"/>
                  </a:lnTo>
                  <a:lnTo>
                    <a:pt x="1745" y="78"/>
                  </a:lnTo>
                  <a:lnTo>
                    <a:pt x="1589" y="179"/>
                  </a:lnTo>
                  <a:lnTo>
                    <a:pt x="665" y="6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35"/>
            <p:cNvSpPr>
              <a:spLocks/>
            </p:cNvSpPr>
            <p:nvPr/>
          </p:nvSpPr>
          <p:spPr bwMode="auto">
            <a:xfrm>
              <a:off x="4448" y="3627"/>
              <a:ext cx="294" cy="255"/>
            </a:xfrm>
            <a:custGeom>
              <a:avLst/>
              <a:gdLst>
                <a:gd name="T0" fmla="*/ 323 w 587"/>
                <a:gd name="T1" fmla="*/ 168 h 510"/>
                <a:gd name="T2" fmla="*/ 239 w 587"/>
                <a:gd name="T3" fmla="*/ 187 h 510"/>
                <a:gd name="T4" fmla="*/ 239 w 587"/>
                <a:gd name="T5" fmla="*/ 293 h 510"/>
                <a:gd name="T6" fmla="*/ 137 w 587"/>
                <a:gd name="T7" fmla="*/ 312 h 510"/>
                <a:gd name="T8" fmla="*/ 114 w 587"/>
                <a:gd name="T9" fmla="*/ 390 h 510"/>
                <a:gd name="T10" fmla="*/ 0 w 587"/>
                <a:gd name="T11" fmla="*/ 420 h 510"/>
                <a:gd name="T12" fmla="*/ 6 w 587"/>
                <a:gd name="T13" fmla="*/ 510 h 510"/>
                <a:gd name="T14" fmla="*/ 173 w 587"/>
                <a:gd name="T15" fmla="*/ 443 h 510"/>
                <a:gd name="T16" fmla="*/ 215 w 587"/>
                <a:gd name="T17" fmla="*/ 354 h 510"/>
                <a:gd name="T18" fmla="*/ 281 w 587"/>
                <a:gd name="T19" fmla="*/ 360 h 510"/>
                <a:gd name="T20" fmla="*/ 300 w 587"/>
                <a:gd name="T21" fmla="*/ 259 h 510"/>
                <a:gd name="T22" fmla="*/ 414 w 587"/>
                <a:gd name="T23" fmla="*/ 209 h 510"/>
                <a:gd name="T24" fmla="*/ 462 w 587"/>
                <a:gd name="T25" fmla="*/ 126 h 510"/>
                <a:gd name="T26" fmla="*/ 587 w 587"/>
                <a:gd name="T27" fmla="*/ 0 h 510"/>
                <a:gd name="T28" fmla="*/ 395 w 587"/>
                <a:gd name="T29" fmla="*/ 17 h 510"/>
                <a:gd name="T30" fmla="*/ 390 w 587"/>
                <a:gd name="T31" fmla="*/ 109 h 510"/>
                <a:gd name="T32" fmla="*/ 384 w 587"/>
                <a:gd name="T33" fmla="*/ 143 h 510"/>
                <a:gd name="T34" fmla="*/ 323 w 587"/>
                <a:gd name="T35" fmla="*/ 168 h 510"/>
                <a:gd name="T36" fmla="*/ 323 w 587"/>
                <a:gd name="T37" fmla="*/ 168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7" h="510">
                  <a:moveTo>
                    <a:pt x="323" y="168"/>
                  </a:moveTo>
                  <a:lnTo>
                    <a:pt x="239" y="187"/>
                  </a:lnTo>
                  <a:lnTo>
                    <a:pt x="239" y="293"/>
                  </a:lnTo>
                  <a:lnTo>
                    <a:pt x="137" y="312"/>
                  </a:lnTo>
                  <a:lnTo>
                    <a:pt x="114" y="390"/>
                  </a:lnTo>
                  <a:lnTo>
                    <a:pt x="0" y="420"/>
                  </a:lnTo>
                  <a:lnTo>
                    <a:pt x="6" y="510"/>
                  </a:lnTo>
                  <a:lnTo>
                    <a:pt x="173" y="443"/>
                  </a:lnTo>
                  <a:lnTo>
                    <a:pt x="215" y="354"/>
                  </a:lnTo>
                  <a:lnTo>
                    <a:pt x="281" y="360"/>
                  </a:lnTo>
                  <a:lnTo>
                    <a:pt x="300" y="259"/>
                  </a:lnTo>
                  <a:lnTo>
                    <a:pt x="414" y="209"/>
                  </a:lnTo>
                  <a:lnTo>
                    <a:pt x="462" y="126"/>
                  </a:lnTo>
                  <a:lnTo>
                    <a:pt x="587" y="0"/>
                  </a:lnTo>
                  <a:lnTo>
                    <a:pt x="395" y="17"/>
                  </a:lnTo>
                  <a:lnTo>
                    <a:pt x="390" y="109"/>
                  </a:lnTo>
                  <a:lnTo>
                    <a:pt x="384" y="143"/>
                  </a:lnTo>
                  <a:lnTo>
                    <a:pt x="323" y="168"/>
                  </a:lnTo>
                  <a:lnTo>
                    <a:pt x="323" y="168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36"/>
            <p:cNvSpPr>
              <a:spLocks/>
            </p:cNvSpPr>
            <p:nvPr/>
          </p:nvSpPr>
          <p:spPr bwMode="auto">
            <a:xfrm>
              <a:off x="4454" y="3381"/>
              <a:ext cx="63" cy="86"/>
            </a:xfrm>
            <a:custGeom>
              <a:avLst/>
              <a:gdLst>
                <a:gd name="T0" fmla="*/ 0 w 126"/>
                <a:gd name="T1" fmla="*/ 11 h 173"/>
                <a:gd name="T2" fmla="*/ 6 w 126"/>
                <a:gd name="T3" fmla="*/ 173 h 173"/>
                <a:gd name="T4" fmla="*/ 109 w 126"/>
                <a:gd name="T5" fmla="*/ 173 h 173"/>
                <a:gd name="T6" fmla="*/ 126 w 126"/>
                <a:gd name="T7" fmla="*/ 0 h 173"/>
                <a:gd name="T8" fmla="*/ 0 w 126"/>
                <a:gd name="T9" fmla="*/ 11 h 173"/>
                <a:gd name="T10" fmla="*/ 0 w 126"/>
                <a:gd name="T11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73">
                  <a:moveTo>
                    <a:pt x="0" y="11"/>
                  </a:moveTo>
                  <a:lnTo>
                    <a:pt x="6" y="173"/>
                  </a:lnTo>
                  <a:lnTo>
                    <a:pt x="109" y="173"/>
                  </a:lnTo>
                  <a:lnTo>
                    <a:pt x="12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37"/>
            <p:cNvSpPr>
              <a:spLocks/>
            </p:cNvSpPr>
            <p:nvPr/>
          </p:nvSpPr>
          <p:spPr bwMode="auto">
            <a:xfrm>
              <a:off x="4361" y="2550"/>
              <a:ext cx="198" cy="293"/>
            </a:xfrm>
            <a:custGeom>
              <a:avLst/>
              <a:gdLst>
                <a:gd name="T0" fmla="*/ 167 w 395"/>
                <a:gd name="T1" fmla="*/ 0 h 586"/>
                <a:gd name="T2" fmla="*/ 116 w 395"/>
                <a:gd name="T3" fmla="*/ 187 h 586"/>
                <a:gd name="T4" fmla="*/ 0 w 395"/>
                <a:gd name="T5" fmla="*/ 346 h 586"/>
                <a:gd name="T6" fmla="*/ 65 w 395"/>
                <a:gd name="T7" fmla="*/ 362 h 586"/>
                <a:gd name="T8" fmla="*/ 0 w 395"/>
                <a:gd name="T9" fmla="*/ 527 h 586"/>
                <a:gd name="T10" fmla="*/ 348 w 395"/>
                <a:gd name="T11" fmla="*/ 586 h 586"/>
                <a:gd name="T12" fmla="*/ 192 w 395"/>
                <a:gd name="T13" fmla="*/ 413 h 586"/>
                <a:gd name="T14" fmla="*/ 300 w 395"/>
                <a:gd name="T15" fmla="*/ 430 h 586"/>
                <a:gd name="T16" fmla="*/ 247 w 395"/>
                <a:gd name="T17" fmla="*/ 346 h 586"/>
                <a:gd name="T18" fmla="*/ 395 w 395"/>
                <a:gd name="T19" fmla="*/ 327 h 586"/>
                <a:gd name="T20" fmla="*/ 196 w 395"/>
                <a:gd name="T21" fmla="*/ 223 h 586"/>
                <a:gd name="T22" fmla="*/ 167 w 395"/>
                <a:gd name="T23" fmla="*/ 0 h 586"/>
                <a:gd name="T24" fmla="*/ 167 w 395"/>
                <a:gd name="T25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586">
                  <a:moveTo>
                    <a:pt x="167" y="0"/>
                  </a:moveTo>
                  <a:lnTo>
                    <a:pt x="116" y="187"/>
                  </a:lnTo>
                  <a:lnTo>
                    <a:pt x="0" y="346"/>
                  </a:lnTo>
                  <a:lnTo>
                    <a:pt x="65" y="362"/>
                  </a:lnTo>
                  <a:lnTo>
                    <a:pt x="0" y="527"/>
                  </a:lnTo>
                  <a:lnTo>
                    <a:pt x="348" y="586"/>
                  </a:lnTo>
                  <a:lnTo>
                    <a:pt x="192" y="413"/>
                  </a:lnTo>
                  <a:lnTo>
                    <a:pt x="300" y="430"/>
                  </a:lnTo>
                  <a:lnTo>
                    <a:pt x="247" y="346"/>
                  </a:lnTo>
                  <a:lnTo>
                    <a:pt x="395" y="327"/>
                  </a:lnTo>
                  <a:lnTo>
                    <a:pt x="196" y="223"/>
                  </a:lnTo>
                  <a:lnTo>
                    <a:pt x="167" y="0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9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3789" y="3244"/>
              <a:ext cx="46" cy="63"/>
            </a:xfrm>
            <a:custGeom>
              <a:avLst/>
              <a:gdLst>
                <a:gd name="T0" fmla="*/ 0 w 93"/>
                <a:gd name="T1" fmla="*/ 0 h 126"/>
                <a:gd name="T2" fmla="*/ 4 w 93"/>
                <a:gd name="T3" fmla="*/ 91 h 126"/>
                <a:gd name="T4" fmla="*/ 93 w 93"/>
                <a:gd name="T5" fmla="*/ 126 h 126"/>
                <a:gd name="T6" fmla="*/ 72 w 93"/>
                <a:gd name="T7" fmla="*/ 21 h 126"/>
                <a:gd name="T8" fmla="*/ 0 w 93"/>
                <a:gd name="T9" fmla="*/ 0 h 126"/>
                <a:gd name="T10" fmla="*/ 0 w 93"/>
                <a:gd name="T1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126">
                  <a:moveTo>
                    <a:pt x="0" y="0"/>
                  </a:moveTo>
                  <a:lnTo>
                    <a:pt x="4" y="91"/>
                  </a:lnTo>
                  <a:lnTo>
                    <a:pt x="93" y="126"/>
                  </a:lnTo>
                  <a:lnTo>
                    <a:pt x="72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758" y="3474"/>
              <a:ext cx="485" cy="223"/>
            </a:xfrm>
            <a:custGeom>
              <a:avLst/>
              <a:gdLst>
                <a:gd name="T0" fmla="*/ 0 w 971"/>
                <a:gd name="T1" fmla="*/ 0 h 447"/>
                <a:gd name="T2" fmla="*/ 960 w 971"/>
                <a:gd name="T3" fmla="*/ 321 h 447"/>
                <a:gd name="T4" fmla="*/ 971 w 971"/>
                <a:gd name="T5" fmla="*/ 397 h 447"/>
                <a:gd name="T6" fmla="*/ 914 w 971"/>
                <a:gd name="T7" fmla="*/ 392 h 447"/>
                <a:gd name="T8" fmla="*/ 897 w 971"/>
                <a:gd name="T9" fmla="*/ 447 h 447"/>
                <a:gd name="T10" fmla="*/ 255 w 971"/>
                <a:gd name="T11" fmla="*/ 188 h 447"/>
                <a:gd name="T12" fmla="*/ 8 w 971"/>
                <a:gd name="T13" fmla="*/ 78 h 447"/>
                <a:gd name="T14" fmla="*/ 0 w 971"/>
                <a:gd name="T15" fmla="*/ 0 h 447"/>
                <a:gd name="T16" fmla="*/ 0 w 971"/>
                <a:gd name="T1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60" y="321"/>
                  </a:lnTo>
                  <a:lnTo>
                    <a:pt x="971" y="397"/>
                  </a:lnTo>
                  <a:lnTo>
                    <a:pt x="914" y="392"/>
                  </a:lnTo>
                  <a:lnTo>
                    <a:pt x="897" y="447"/>
                  </a:lnTo>
                  <a:lnTo>
                    <a:pt x="255" y="188"/>
                  </a:lnTo>
                  <a:lnTo>
                    <a:pt x="8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4695" y="2840"/>
              <a:ext cx="54" cy="480"/>
            </a:xfrm>
            <a:custGeom>
              <a:avLst/>
              <a:gdLst>
                <a:gd name="T0" fmla="*/ 95 w 108"/>
                <a:gd name="T1" fmla="*/ 15 h 960"/>
                <a:gd name="T2" fmla="*/ 82 w 108"/>
                <a:gd name="T3" fmla="*/ 215 h 960"/>
                <a:gd name="T4" fmla="*/ 108 w 108"/>
                <a:gd name="T5" fmla="*/ 610 h 960"/>
                <a:gd name="T6" fmla="*/ 107 w 108"/>
                <a:gd name="T7" fmla="*/ 681 h 960"/>
                <a:gd name="T8" fmla="*/ 108 w 108"/>
                <a:gd name="T9" fmla="*/ 761 h 960"/>
                <a:gd name="T10" fmla="*/ 95 w 108"/>
                <a:gd name="T11" fmla="*/ 791 h 960"/>
                <a:gd name="T12" fmla="*/ 69 w 108"/>
                <a:gd name="T13" fmla="*/ 856 h 960"/>
                <a:gd name="T14" fmla="*/ 42 w 108"/>
                <a:gd name="T15" fmla="*/ 918 h 960"/>
                <a:gd name="T16" fmla="*/ 27 w 108"/>
                <a:gd name="T17" fmla="*/ 951 h 960"/>
                <a:gd name="T18" fmla="*/ 10 w 108"/>
                <a:gd name="T19" fmla="*/ 960 h 960"/>
                <a:gd name="T20" fmla="*/ 0 w 108"/>
                <a:gd name="T21" fmla="*/ 943 h 960"/>
                <a:gd name="T22" fmla="*/ 15 w 108"/>
                <a:gd name="T23" fmla="*/ 850 h 960"/>
                <a:gd name="T24" fmla="*/ 32 w 108"/>
                <a:gd name="T25" fmla="*/ 759 h 960"/>
                <a:gd name="T26" fmla="*/ 31 w 108"/>
                <a:gd name="T27" fmla="*/ 589 h 960"/>
                <a:gd name="T28" fmla="*/ 31 w 108"/>
                <a:gd name="T29" fmla="*/ 375 h 960"/>
                <a:gd name="T30" fmla="*/ 40 w 108"/>
                <a:gd name="T31" fmla="*/ 166 h 960"/>
                <a:gd name="T32" fmla="*/ 51 w 108"/>
                <a:gd name="T33" fmla="*/ 78 h 960"/>
                <a:gd name="T34" fmla="*/ 69 w 108"/>
                <a:gd name="T35" fmla="*/ 12 h 960"/>
                <a:gd name="T36" fmla="*/ 84 w 108"/>
                <a:gd name="T37" fmla="*/ 0 h 960"/>
                <a:gd name="T38" fmla="*/ 95 w 108"/>
                <a:gd name="T39" fmla="*/ 15 h 960"/>
                <a:gd name="T40" fmla="*/ 95 w 108"/>
                <a:gd name="T41" fmla="*/ 15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960">
                  <a:moveTo>
                    <a:pt x="95" y="15"/>
                  </a:moveTo>
                  <a:lnTo>
                    <a:pt x="82" y="215"/>
                  </a:lnTo>
                  <a:lnTo>
                    <a:pt x="108" y="610"/>
                  </a:lnTo>
                  <a:lnTo>
                    <a:pt x="107" y="681"/>
                  </a:lnTo>
                  <a:lnTo>
                    <a:pt x="108" y="761"/>
                  </a:lnTo>
                  <a:lnTo>
                    <a:pt x="95" y="791"/>
                  </a:lnTo>
                  <a:lnTo>
                    <a:pt x="69" y="856"/>
                  </a:lnTo>
                  <a:lnTo>
                    <a:pt x="42" y="918"/>
                  </a:lnTo>
                  <a:lnTo>
                    <a:pt x="27" y="951"/>
                  </a:lnTo>
                  <a:lnTo>
                    <a:pt x="10" y="960"/>
                  </a:lnTo>
                  <a:lnTo>
                    <a:pt x="0" y="943"/>
                  </a:lnTo>
                  <a:lnTo>
                    <a:pt x="15" y="850"/>
                  </a:lnTo>
                  <a:lnTo>
                    <a:pt x="32" y="759"/>
                  </a:lnTo>
                  <a:lnTo>
                    <a:pt x="31" y="589"/>
                  </a:lnTo>
                  <a:lnTo>
                    <a:pt x="31" y="375"/>
                  </a:lnTo>
                  <a:lnTo>
                    <a:pt x="40" y="166"/>
                  </a:lnTo>
                  <a:lnTo>
                    <a:pt x="51" y="78"/>
                  </a:lnTo>
                  <a:lnTo>
                    <a:pt x="69" y="12"/>
                  </a:lnTo>
                  <a:lnTo>
                    <a:pt x="84" y="0"/>
                  </a:lnTo>
                  <a:lnTo>
                    <a:pt x="95" y="15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4894" y="2847"/>
              <a:ext cx="98" cy="631"/>
            </a:xfrm>
            <a:custGeom>
              <a:avLst/>
              <a:gdLst>
                <a:gd name="T0" fmla="*/ 46 w 196"/>
                <a:gd name="T1" fmla="*/ 14 h 1263"/>
                <a:gd name="T2" fmla="*/ 54 w 196"/>
                <a:gd name="T3" fmla="*/ 386 h 1263"/>
                <a:gd name="T4" fmla="*/ 77 w 196"/>
                <a:gd name="T5" fmla="*/ 474 h 1263"/>
                <a:gd name="T6" fmla="*/ 118 w 196"/>
                <a:gd name="T7" fmla="*/ 559 h 1263"/>
                <a:gd name="T8" fmla="*/ 162 w 196"/>
                <a:gd name="T9" fmla="*/ 647 h 1263"/>
                <a:gd name="T10" fmla="*/ 191 w 196"/>
                <a:gd name="T11" fmla="*/ 740 h 1263"/>
                <a:gd name="T12" fmla="*/ 196 w 196"/>
                <a:gd name="T13" fmla="*/ 1099 h 1263"/>
                <a:gd name="T14" fmla="*/ 185 w 196"/>
                <a:gd name="T15" fmla="*/ 1137 h 1263"/>
                <a:gd name="T16" fmla="*/ 156 w 196"/>
                <a:gd name="T17" fmla="*/ 1210 h 1263"/>
                <a:gd name="T18" fmla="*/ 130 w 196"/>
                <a:gd name="T19" fmla="*/ 1263 h 1263"/>
                <a:gd name="T20" fmla="*/ 115 w 196"/>
                <a:gd name="T21" fmla="*/ 1244 h 1263"/>
                <a:gd name="T22" fmla="*/ 120 w 196"/>
                <a:gd name="T23" fmla="*/ 751 h 1263"/>
                <a:gd name="T24" fmla="*/ 94 w 196"/>
                <a:gd name="T25" fmla="*/ 658 h 1263"/>
                <a:gd name="T26" fmla="*/ 56 w 196"/>
                <a:gd name="T27" fmla="*/ 573 h 1263"/>
                <a:gd name="T28" fmla="*/ 0 w 196"/>
                <a:gd name="T29" fmla="*/ 390 h 1263"/>
                <a:gd name="T30" fmla="*/ 4 w 196"/>
                <a:gd name="T31" fmla="*/ 196 h 1263"/>
                <a:gd name="T32" fmla="*/ 20 w 196"/>
                <a:gd name="T33" fmla="*/ 12 h 1263"/>
                <a:gd name="T34" fmla="*/ 33 w 196"/>
                <a:gd name="T35" fmla="*/ 0 h 1263"/>
                <a:gd name="T36" fmla="*/ 46 w 196"/>
                <a:gd name="T37" fmla="*/ 14 h 1263"/>
                <a:gd name="T38" fmla="*/ 46 w 196"/>
                <a:gd name="T39" fmla="*/ 14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6" h="1263">
                  <a:moveTo>
                    <a:pt x="46" y="14"/>
                  </a:moveTo>
                  <a:lnTo>
                    <a:pt x="54" y="386"/>
                  </a:lnTo>
                  <a:lnTo>
                    <a:pt x="77" y="474"/>
                  </a:lnTo>
                  <a:lnTo>
                    <a:pt x="118" y="559"/>
                  </a:lnTo>
                  <a:lnTo>
                    <a:pt x="162" y="647"/>
                  </a:lnTo>
                  <a:lnTo>
                    <a:pt x="191" y="740"/>
                  </a:lnTo>
                  <a:lnTo>
                    <a:pt x="196" y="1099"/>
                  </a:lnTo>
                  <a:lnTo>
                    <a:pt x="185" y="1137"/>
                  </a:lnTo>
                  <a:lnTo>
                    <a:pt x="156" y="1210"/>
                  </a:lnTo>
                  <a:lnTo>
                    <a:pt x="130" y="1263"/>
                  </a:lnTo>
                  <a:lnTo>
                    <a:pt x="115" y="1244"/>
                  </a:lnTo>
                  <a:lnTo>
                    <a:pt x="120" y="751"/>
                  </a:lnTo>
                  <a:lnTo>
                    <a:pt x="94" y="658"/>
                  </a:lnTo>
                  <a:lnTo>
                    <a:pt x="56" y="573"/>
                  </a:lnTo>
                  <a:lnTo>
                    <a:pt x="0" y="390"/>
                  </a:lnTo>
                  <a:lnTo>
                    <a:pt x="4" y="196"/>
                  </a:lnTo>
                  <a:lnTo>
                    <a:pt x="20" y="12"/>
                  </a:lnTo>
                  <a:lnTo>
                    <a:pt x="33" y="0"/>
                  </a:lnTo>
                  <a:lnTo>
                    <a:pt x="46" y="14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42"/>
            <p:cNvSpPr>
              <a:spLocks/>
            </p:cNvSpPr>
            <p:nvPr/>
          </p:nvSpPr>
          <p:spPr bwMode="auto">
            <a:xfrm>
              <a:off x="4726" y="2881"/>
              <a:ext cx="101" cy="694"/>
            </a:xfrm>
            <a:custGeom>
              <a:avLst/>
              <a:gdLst>
                <a:gd name="T0" fmla="*/ 45 w 201"/>
                <a:gd name="T1" fmla="*/ 1388 h 1388"/>
                <a:gd name="T2" fmla="*/ 19 w 201"/>
                <a:gd name="T3" fmla="*/ 1384 h 1388"/>
                <a:gd name="T4" fmla="*/ 13 w 201"/>
                <a:gd name="T5" fmla="*/ 1215 h 1388"/>
                <a:gd name="T6" fmla="*/ 0 w 201"/>
                <a:gd name="T7" fmla="*/ 1042 h 1388"/>
                <a:gd name="T8" fmla="*/ 17 w 201"/>
                <a:gd name="T9" fmla="*/ 931 h 1388"/>
                <a:gd name="T10" fmla="*/ 59 w 201"/>
                <a:gd name="T11" fmla="*/ 852 h 1388"/>
                <a:gd name="T12" fmla="*/ 108 w 201"/>
                <a:gd name="T13" fmla="*/ 779 h 1388"/>
                <a:gd name="T14" fmla="*/ 150 w 201"/>
                <a:gd name="T15" fmla="*/ 690 h 1388"/>
                <a:gd name="T16" fmla="*/ 165 w 201"/>
                <a:gd name="T17" fmla="*/ 513 h 1388"/>
                <a:gd name="T18" fmla="*/ 144 w 201"/>
                <a:gd name="T19" fmla="*/ 336 h 1388"/>
                <a:gd name="T20" fmla="*/ 139 w 201"/>
                <a:gd name="T21" fmla="*/ 175 h 1388"/>
                <a:gd name="T22" fmla="*/ 142 w 201"/>
                <a:gd name="T23" fmla="*/ 17 h 1388"/>
                <a:gd name="T24" fmla="*/ 154 w 201"/>
                <a:gd name="T25" fmla="*/ 0 h 1388"/>
                <a:gd name="T26" fmla="*/ 169 w 201"/>
                <a:gd name="T27" fmla="*/ 13 h 1388"/>
                <a:gd name="T28" fmla="*/ 180 w 201"/>
                <a:gd name="T29" fmla="*/ 334 h 1388"/>
                <a:gd name="T30" fmla="*/ 201 w 201"/>
                <a:gd name="T31" fmla="*/ 707 h 1388"/>
                <a:gd name="T32" fmla="*/ 175 w 201"/>
                <a:gd name="T33" fmla="*/ 768 h 1388"/>
                <a:gd name="T34" fmla="*/ 142 w 201"/>
                <a:gd name="T35" fmla="*/ 827 h 1388"/>
                <a:gd name="T36" fmla="*/ 89 w 201"/>
                <a:gd name="T37" fmla="*/ 949 h 1388"/>
                <a:gd name="T38" fmla="*/ 78 w 201"/>
                <a:gd name="T39" fmla="*/ 1192 h 1388"/>
                <a:gd name="T40" fmla="*/ 64 w 201"/>
                <a:gd name="T41" fmla="*/ 1291 h 1388"/>
                <a:gd name="T42" fmla="*/ 45 w 201"/>
                <a:gd name="T43" fmla="*/ 1388 h 1388"/>
                <a:gd name="T44" fmla="*/ 45 w 201"/>
                <a:gd name="T45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1" h="1388">
                  <a:moveTo>
                    <a:pt x="45" y="1388"/>
                  </a:moveTo>
                  <a:lnTo>
                    <a:pt x="19" y="1384"/>
                  </a:lnTo>
                  <a:lnTo>
                    <a:pt x="13" y="1215"/>
                  </a:lnTo>
                  <a:lnTo>
                    <a:pt x="0" y="1042"/>
                  </a:lnTo>
                  <a:lnTo>
                    <a:pt x="17" y="931"/>
                  </a:lnTo>
                  <a:lnTo>
                    <a:pt x="59" y="852"/>
                  </a:lnTo>
                  <a:lnTo>
                    <a:pt x="108" y="779"/>
                  </a:lnTo>
                  <a:lnTo>
                    <a:pt x="150" y="690"/>
                  </a:lnTo>
                  <a:lnTo>
                    <a:pt x="165" y="513"/>
                  </a:lnTo>
                  <a:lnTo>
                    <a:pt x="144" y="336"/>
                  </a:lnTo>
                  <a:lnTo>
                    <a:pt x="139" y="175"/>
                  </a:lnTo>
                  <a:lnTo>
                    <a:pt x="142" y="17"/>
                  </a:lnTo>
                  <a:lnTo>
                    <a:pt x="154" y="0"/>
                  </a:lnTo>
                  <a:lnTo>
                    <a:pt x="169" y="13"/>
                  </a:lnTo>
                  <a:lnTo>
                    <a:pt x="180" y="334"/>
                  </a:lnTo>
                  <a:lnTo>
                    <a:pt x="201" y="707"/>
                  </a:lnTo>
                  <a:lnTo>
                    <a:pt x="175" y="768"/>
                  </a:lnTo>
                  <a:lnTo>
                    <a:pt x="142" y="827"/>
                  </a:lnTo>
                  <a:lnTo>
                    <a:pt x="89" y="949"/>
                  </a:lnTo>
                  <a:lnTo>
                    <a:pt x="78" y="1192"/>
                  </a:lnTo>
                  <a:lnTo>
                    <a:pt x="64" y="1291"/>
                  </a:lnTo>
                  <a:lnTo>
                    <a:pt x="45" y="1388"/>
                  </a:lnTo>
                  <a:lnTo>
                    <a:pt x="45" y="13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43"/>
            <p:cNvSpPr>
              <a:spLocks/>
            </p:cNvSpPr>
            <p:nvPr/>
          </p:nvSpPr>
          <p:spPr bwMode="auto">
            <a:xfrm>
              <a:off x="4795" y="3399"/>
              <a:ext cx="108" cy="121"/>
            </a:xfrm>
            <a:custGeom>
              <a:avLst/>
              <a:gdLst>
                <a:gd name="T0" fmla="*/ 146 w 214"/>
                <a:gd name="T1" fmla="*/ 118 h 241"/>
                <a:gd name="T2" fmla="*/ 112 w 214"/>
                <a:gd name="T3" fmla="*/ 65 h 241"/>
                <a:gd name="T4" fmla="*/ 104 w 214"/>
                <a:gd name="T5" fmla="*/ 44 h 241"/>
                <a:gd name="T6" fmla="*/ 125 w 214"/>
                <a:gd name="T7" fmla="*/ 25 h 241"/>
                <a:gd name="T8" fmla="*/ 169 w 214"/>
                <a:gd name="T9" fmla="*/ 44 h 241"/>
                <a:gd name="T10" fmla="*/ 205 w 214"/>
                <a:gd name="T11" fmla="*/ 80 h 241"/>
                <a:gd name="T12" fmla="*/ 214 w 214"/>
                <a:gd name="T13" fmla="*/ 133 h 241"/>
                <a:gd name="T14" fmla="*/ 197 w 214"/>
                <a:gd name="T15" fmla="*/ 167 h 241"/>
                <a:gd name="T16" fmla="*/ 173 w 214"/>
                <a:gd name="T17" fmla="*/ 200 h 241"/>
                <a:gd name="T18" fmla="*/ 142 w 214"/>
                <a:gd name="T19" fmla="*/ 226 h 241"/>
                <a:gd name="T20" fmla="*/ 108 w 214"/>
                <a:gd name="T21" fmla="*/ 241 h 241"/>
                <a:gd name="T22" fmla="*/ 43 w 214"/>
                <a:gd name="T23" fmla="*/ 228 h 241"/>
                <a:gd name="T24" fmla="*/ 11 w 214"/>
                <a:gd name="T25" fmla="*/ 179 h 241"/>
                <a:gd name="T26" fmla="*/ 0 w 214"/>
                <a:gd name="T27" fmla="*/ 120 h 241"/>
                <a:gd name="T28" fmla="*/ 9 w 214"/>
                <a:gd name="T29" fmla="*/ 59 h 241"/>
                <a:gd name="T30" fmla="*/ 36 w 214"/>
                <a:gd name="T31" fmla="*/ 6 h 241"/>
                <a:gd name="T32" fmla="*/ 53 w 214"/>
                <a:gd name="T33" fmla="*/ 0 h 241"/>
                <a:gd name="T34" fmla="*/ 59 w 214"/>
                <a:gd name="T35" fmla="*/ 19 h 241"/>
                <a:gd name="T36" fmla="*/ 38 w 214"/>
                <a:gd name="T37" fmla="*/ 110 h 241"/>
                <a:gd name="T38" fmla="*/ 47 w 214"/>
                <a:gd name="T39" fmla="*/ 152 h 241"/>
                <a:gd name="T40" fmla="*/ 78 w 214"/>
                <a:gd name="T41" fmla="*/ 192 h 241"/>
                <a:gd name="T42" fmla="*/ 102 w 214"/>
                <a:gd name="T43" fmla="*/ 198 h 241"/>
                <a:gd name="T44" fmla="*/ 123 w 214"/>
                <a:gd name="T45" fmla="*/ 175 h 241"/>
                <a:gd name="T46" fmla="*/ 146 w 214"/>
                <a:gd name="T47" fmla="*/ 118 h 241"/>
                <a:gd name="T48" fmla="*/ 146 w 214"/>
                <a:gd name="T49" fmla="*/ 1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4" h="241">
                  <a:moveTo>
                    <a:pt x="146" y="118"/>
                  </a:moveTo>
                  <a:lnTo>
                    <a:pt x="112" y="65"/>
                  </a:lnTo>
                  <a:lnTo>
                    <a:pt x="104" y="44"/>
                  </a:lnTo>
                  <a:lnTo>
                    <a:pt x="125" y="25"/>
                  </a:lnTo>
                  <a:lnTo>
                    <a:pt x="169" y="44"/>
                  </a:lnTo>
                  <a:lnTo>
                    <a:pt x="205" y="80"/>
                  </a:lnTo>
                  <a:lnTo>
                    <a:pt x="214" y="133"/>
                  </a:lnTo>
                  <a:lnTo>
                    <a:pt x="197" y="167"/>
                  </a:lnTo>
                  <a:lnTo>
                    <a:pt x="173" y="200"/>
                  </a:lnTo>
                  <a:lnTo>
                    <a:pt x="142" y="226"/>
                  </a:lnTo>
                  <a:lnTo>
                    <a:pt x="108" y="241"/>
                  </a:lnTo>
                  <a:lnTo>
                    <a:pt x="43" y="228"/>
                  </a:lnTo>
                  <a:lnTo>
                    <a:pt x="11" y="179"/>
                  </a:lnTo>
                  <a:lnTo>
                    <a:pt x="0" y="120"/>
                  </a:lnTo>
                  <a:lnTo>
                    <a:pt x="9" y="59"/>
                  </a:lnTo>
                  <a:lnTo>
                    <a:pt x="36" y="6"/>
                  </a:lnTo>
                  <a:lnTo>
                    <a:pt x="53" y="0"/>
                  </a:lnTo>
                  <a:lnTo>
                    <a:pt x="59" y="19"/>
                  </a:lnTo>
                  <a:lnTo>
                    <a:pt x="38" y="110"/>
                  </a:lnTo>
                  <a:lnTo>
                    <a:pt x="47" y="152"/>
                  </a:lnTo>
                  <a:lnTo>
                    <a:pt x="78" y="192"/>
                  </a:lnTo>
                  <a:lnTo>
                    <a:pt x="102" y="198"/>
                  </a:lnTo>
                  <a:lnTo>
                    <a:pt x="123" y="175"/>
                  </a:lnTo>
                  <a:lnTo>
                    <a:pt x="146" y="118"/>
                  </a:lnTo>
                  <a:lnTo>
                    <a:pt x="14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44"/>
            <p:cNvSpPr>
              <a:spLocks/>
            </p:cNvSpPr>
            <p:nvPr/>
          </p:nvSpPr>
          <p:spPr bwMode="auto">
            <a:xfrm>
              <a:off x="4841" y="3242"/>
              <a:ext cx="109" cy="132"/>
            </a:xfrm>
            <a:custGeom>
              <a:avLst/>
              <a:gdLst>
                <a:gd name="T0" fmla="*/ 141 w 218"/>
                <a:gd name="T1" fmla="*/ 265 h 265"/>
                <a:gd name="T2" fmla="*/ 76 w 218"/>
                <a:gd name="T3" fmla="*/ 251 h 265"/>
                <a:gd name="T4" fmla="*/ 25 w 218"/>
                <a:gd name="T5" fmla="*/ 188 h 265"/>
                <a:gd name="T6" fmla="*/ 0 w 218"/>
                <a:gd name="T7" fmla="*/ 109 h 265"/>
                <a:gd name="T8" fmla="*/ 4 w 218"/>
                <a:gd name="T9" fmla="*/ 73 h 265"/>
                <a:gd name="T10" fmla="*/ 21 w 218"/>
                <a:gd name="T11" fmla="*/ 44 h 265"/>
                <a:gd name="T12" fmla="*/ 51 w 218"/>
                <a:gd name="T13" fmla="*/ 19 h 265"/>
                <a:gd name="T14" fmla="*/ 91 w 218"/>
                <a:gd name="T15" fmla="*/ 0 h 265"/>
                <a:gd name="T16" fmla="*/ 171 w 218"/>
                <a:gd name="T17" fmla="*/ 4 h 265"/>
                <a:gd name="T18" fmla="*/ 209 w 218"/>
                <a:gd name="T19" fmla="*/ 59 h 265"/>
                <a:gd name="T20" fmla="*/ 218 w 218"/>
                <a:gd name="T21" fmla="*/ 128 h 265"/>
                <a:gd name="T22" fmla="*/ 205 w 218"/>
                <a:gd name="T23" fmla="*/ 158 h 265"/>
                <a:gd name="T24" fmla="*/ 180 w 218"/>
                <a:gd name="T25" fmla="*/ 168 h 265"/>
                <a:gd name="T26" fmla="*/ 154 w 218"/>
                <a:gd name="T27" fmla="*/ 160 h 265"/>
                <a:gd name="T28" fmla="*/ 139 w 218"/>
                <a:gd name="T29" fmla="*/ 130 h 265"/>
                <a:gd name="T30" fmla="*/ 131 w 218"/>
                <a:gd name="T31" fmla="*/ 61 h 265"/>
                <a:gd name="T32" fmla="*/ 95 w 218"/>
                <a:gd name="T33" fmla="*/ 65 h 265"/>
                <a:gd name="T34" fmla="*/ 64 w 218"/>
                <a:gd name="T35" fmla="*/ 90 h 265"/>
                <a:gd name="T36" fmla="*/ 49 w 218"/>
                <a:gd name="T37" fmla="*/ 128 h 265"/>
                <a:gd name="T38" fmla="*/ 57 w 218"/>
                <a:gd name="T39" fmla="*/ 175 h 265"/>
                <a:gd name="T40" fmla="*/ 85 w 218"/>
                <a:gd name="T41" fmla="*/ 217 h 265"/>
                <a:gd name="T42" fmla="*/ 135 w 218"/>
                <a:gd name="T43" fmla="*/ 238 h 265"/>
                <a:gd name="T44" fmla="*/ 152 w 218"/>
                <a:gd name="T45" fmla="*/ 249 h 265"/>
                <a:gd name="T46" fmla="*/ 141 w 218"/>
                <a:gd name="T47" fmla="*/ 265 h 265"/>
                <a:gd name="T48" fmla="*/ 141 w 218"/>
                <a:gd name="T49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8" h="265">
                  <a:moveTo>
                    <a:pt x="141" y="265"/>
                  </a:moveTo>
                  <a:lnTo>
                    <a:pt x="76" y="251"/>
                  </a:lnTo>
                  <a:lnTo>
                    <a:pt x="25" y="188"/>
                  </a:lnTo>
                  <a:lnTo>
                    <a:pt x="0" y="109"/>
                  </a:lnTo>
                  <a:lnTo>
                    <a:pt x="4" y="73"/>
                  </a:lnTo>
                  <a:lnTo>
                    <a:pt x="21" y="44"/>
                  </a:lnTo>
                  <a:lnTo>
                    <a:pt x="51" y="19"/>
                  </a:lnTo>
                  <a:lnTo>
                    <a:pt x="91" y="0"/>
                  </a:lnTo>
                  <a:lnTo>
                    <a:pt x="171" y="4"/>
                  </a:lnTo>
                  <a:lnTo>
                    <a:pt x="209" y="59"/>
                  </a:lnTo>
                  <a:lnTo>
                    <a:pt x="218" y="128"/>
                  </a:lnTo>
                  <a:lnTo>
                    <a:pt x="205" y="158"/>
                  </a:lnTo>
                  <a:lnTo>
                    <a:pt x="180" y="168"/>
                  </a:lnTo>
                  <a:lnTo>
                    <a:pt x="154" y="160"/>
                  </a:lnTo>
                  <a:lnTo>
                    <a:pt x="139" y="130"/>
                  </a:lnTo>
                  <a:lnTo>
                    <a:pt x="131" y="61"/>
                  </a:lnTo>
                  <a:lnTo>
                    <a:pt x="95" y="65"/>
                  </a:lnTo>
                  <a:lnTo>
                    <a:pt x="64" y="90"/>
                  </a:lnTo>
                  <a:lnTo>
                    <a:pt x="49" y="128"/>
                  </a:lnTo>
                  <a:lnTo>
                    <a:pt x="57" y="175"/>
                  </a:lnTo>
                  <a:lnTo>
                    <a:pt x="85" y="217"/>
                  </a:lnTo>
                  <a:lnTo>
                    <a:pt x="135" y="238"/>
                  </a:lnTo>
                  <a:lnTo>
                    <a:pt x="152" y="249"/>
                  </a:lnTo>
                  <a:lnTo>
                    <a:pt x="141" y="265"/>
                  </a:lnTo>
                  <a:lnTo>
                    <a:pt x="141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4830" y="3023"/>
              <a:ext cx="68" cy="113"/>
            </a:xfrm>
            <a:custGeom>
              <a:avLst/>
              <a:gdLst>
                <a:gd name="T0" fmla="*/ 27 w 137"/>
                <a:gd name="T1" fmla="*/ 200 h 226"/>
                <a:gd name="T2" fmla="*/ 68 w 137"/>
                <a:gd name="T3" fmla="*/ 198 h 226"/>
                <a:gd name="T4" fmla="*/ 95 w 137"/>
                <a:gd name="T5" fmla="*/ 167 h 226"/>
                <a:gd name="T6" fmla="*/ 95 w 137"/>
                <a:gd name="T7" fmla="*/ 128 h 226"/>
                <a:gd name="T8" fmla="*/ 74 w 137"/>
                <a:gd name="T9" fmla="*/ 99 h 226"/>
                <a:gd name="T10" fmla="*/ 44 w 137"/>
                <a:gd name="T11" fmla="*/ 74 h 226"/>
                <a:gd name="T12" fmla="*/ 13 w 137"/>
                <a:gd name="T13" fmla="*/ 53 h 226"/>
                <a:gd name="T14" fmla="*/ 0 w 137"/>
                <a:gd name="T15" fmla="*/ 13 h 226"/>
                <a:gd name="T16" fmla="*/ 17 w 137"/>
                <a:gd name="T17" fmla="*/ 0 h 226"/>
                <a:gd name="T18" fmla="*/ 42 w 137"/>
                <a:gd name="T19" fmla="*/ 2 h 226"/>
                <a:gd name="T20" fmla="*/ 118 w 137"/>
                <a:gd name="T21" fmla="*/ 72 h 226"/>
                <a:gd name="T22" fmla="*/ 137 w 137"/>
                <a:gd name="T23" fmla="*/ 175 h 226"/>
                <a:gd name="T24" fmla="*/ 118 w 137"/>
                <a:gd name="T25" fmla="*/ 205 h 226"/>
                <a:gd name="T26" fmla="*/ 86 w 137"/>
                <a:gd name="T27" fmla="*/ 226 h 226"/>
                <a:gd name="T28" fmla="*/ 15 w 137"/>
                <a:gd name="T29" fmla="*/ 224 h 226"/>
                <a:gd name="T30" fmla="*/ 8 w 137"/>
                <a:gd name="T31" fmla="*/ 205 h 226"/>
                <a:gd name="T32" fmla="*/ 27 w 137"/>
                <a:gd name="T33" fmla="*/ 200 h 226"/>
                <a:gd name="T34" fmla="*/ 27 w 137"/>
                <a:gd name="T35" fmla="*/ 20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226">
                  <a:moveTo>
                    <a:pt x="27" y="200"/>
                  </a:moveTo>
                  <a:lnTo>
                    <a:pt x="68" y="198"/>
                  </a:lnTo>
                  <a:lnTo>
                    <a:pt x="95" y="167"/>
                  </a:lnTo>
                  <a:lnTo>
                    <a:pt x="95" y="128"/>
                  </a:lnTo>
                  <a:lnTo>
                    <a:pt x="74" y="99"/>
                  </a:lnTo>
                  <a:lnTo>
                    <a:pt x="44" y="74"/>
                  </a:lnTo>
                  <a:lnTo>
                    <a:pt x="13" y="53"/>
                  </a:lnTo>
                  <a:lnTo>
                    <a:pt x="0" y="13"/>
                  </a:lnTo>
                  <a:lnTo>
                    <a:pt x="17" y="0"/>
                  </a:lnTo>
                  <a:lnTo>
                    <a:pt x="42" y="2"/>
                  </a:lnTo>
                  <a:lnTo>
                    <a:pt x="118" y="72"/>
                  </a:lnTo>
                  <a:lnTo>
                    <a:pt x="137" y="175"/>
                  </a:lnTo>
                  <a:lnTo>
                    <a:pt x="118" y="205"/>
                  </a:lnTo>
                  <a:lnTo>
                    <a:pt x="86" y="226"/>
                  </a:lnTo>
                  <a:lnTo>
                    <a:pt x="15" y="224"/>
                  </a:lnTo>
                  <a:lnTo>
                    <a:pt x="8" y="205"/>
                  </a:lnTo>
                  <a:lnTo>
                    <a:pt x="27" y="200"/>
                  </a:lnTo>
                  <a:lnTo>
                    <a:pt x="27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46"/>
            <p:cNvSpPr>
              <a:spLocks/>
            </p:cNvSpPr>
            <p:nvPr/>
          </p:nvSpPr>
          <p:spPr bwMode="auto">
            <a:xfrm>
              <a:off x="4819" y="2897"/>
              <a:ext cx="74" cy="100"/>
            </a:xfrm>
            <a:custGeom>
              <a:avLst/>
              <a:gdLst>
                <a:gd name="T0" fmla="*/ 129 w 148"/>
                <a:gd name="T1" fmla="*/ 44 h 200"/>
                <a:gd name="T2" fmla="*/ 97 w 148"/>
                <a:gd name="T3" fmla="*/ 29 h 200"/>
                <a:gd name="T4" fmla="*/ 63 w 148"/>
                <a:gd name="T5" fmla="*/ 33 h 200"/>
                <a:gd name="T6" fmla="*/ 44 w 148"/>
                <a:gd name="T7" fmla="*/ 61 h 200"/>
                <a:gd name="T8" fmla="*/ 46 w 148"/>
                <a:gd name="T9" fmla="*/ 95 h 200"/>
                <a:gd name="T10" fmla="*/ 61 w 148"/>
                <a:gd name="T11" fmla="*/ 128 h 200"/>
                <a:gd name="T12" fmla="*/ 80 w 148"/>
                <a:gd name="T13" fmla="*/ 154 h 200"/>
                <a:gd name="T14" fmla="*/ 84 w 148"/>
                <a:gd name="T15" fmla="*/ 198 h 200"/>
                <a:gd name="T16" fmla="*/ 42 w 148"/>
                <a:gd name="T17" fmla="*/ 200 h 200"/>
                <a:gd name="T18" fmla="*/ 12 w 148"/>
                <a:gd name="T19" fmla="*/ 156 h 200"/>
                <a:gd name="T20" fmla="*/ 0 w 148"/>
                <a:gd name="T21" fmla="*/ 101 h 200"/>
                <a:gd name="T22" fmla="*/ 12 w 148"/>
                <a:gd name="T23" fmla="*/ 48 h 200"/>
                <a:gd name="T24" fmla="*/ 46 w 148"/>
                <a:gd name="T25" fmla="*/ 8 h 200"/>
                <a:gd name="T26" fmla="*/ 97 w 148"/>
                <a:gd name="T27" fmla="*/ 0 h 200"/>
                <a:gd name="T28" fmla="*/ 143 w 148"/>
                <a:gd name="T29" fmla="*/ 23 h 200"/>
                <a:gd name="T30" fmla="*/ 148 w 148"/>
                <a:gd name="T31" fmla="*/ 42 h 200"/>
                <a:gd name="T32" fmla="*/ 129 w 148"/>
                <a:gd name="T33" fmla="*/ 44 h 200"/>
                <a:gd name="T34" fmla="*/ 129 w 148"/>
                <a:gd name="T35" fmla="*/ 4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200">
                  <a:moveTo>
                    <a:pt x="129" y="44"/>
                  </a:moveTo>
                  <a:lnTo>
                    <a:pt x="97" y="29"/>
                  </a:lnTo>
                  <a:lnTo>
                    <a:pt x="63" y="33"/>
                  </a:lnTo>
                  <a:lnTo>
                    <a:pt x="44" y="61"/>
                  </a:lnTo>
                  <a:lnTo>
                    <a:pt x="46" y="95"/>
                  </a:lnTo>
                  <a:lnTo>
                    <a:pt x="61" y="128"/>
                  </a:lnTo>
                  <a:lnTo>
                    <a:pt x="80" y="154"/>
                  </a:lnTo>
                  <a:lnTo>
                    <a:pt x="84" y="198"/>
                  </a:lnTo>
                  <a:lnTo>
                    <a:pt x="42" y="200"/>
                  </a:lnTo>
                  <a:lnTo>
                    <a:pt x="12" y="156"/>
                  </a:lnTo>
                  <a:lnTo>
                    <a:pt x="0" y="101"/>
                  </a:lnTo>
                  <a:lnTo>
                    <a:pt x="12" y="48"/>
                  </a:lnTo>
                  <a:lnTo>
                    <a:pt x="46" y="8"/>
                  </a:lnTo>
                  <a:lnTo>
                    <a:pt x="97" y="0"/>
                  </a:lnTo>
                  <a:lnTo>
                    <a:pt x="143" y="23"/>
                  </a:lnTo>
                  <a:lnTo>
                    <a:pt x="148" y="42"/>
                  </a:lnTo>
                  <a:lnTo>
                    <a:pt x="129" y="44"/>
                  </a:lnTo>
                  <a:lnTo>
                    <a:pt x="12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47"/>
            <p:cNvSpPr>
              <a:spLocks/>
            </p:cNvSpPr>
            <p:nvPr/>
          </p:nvSpPr>
          <p:spPr bwMode="auto">
            <a:xfrm>
              <a:off x="4727" y="2926"/>
              <a:ext cx="60" cy="126"/>
            </a:xfrm>
            <a:custGeom>
              <a:avLst/>
              <a:gdLst>
                <a:gd name="T0" fmla="*/ 11 w 120"/>
                <a:gd name="T1" fmla="*/ 27 h 253"/>
                <a:gd name="T2" fmla="*/ 0 w 120"/>
                <a:gd name="T3" fmla="*/ 12 h 253"/>
                <a:gd name="T4" fmla="*/ 15 w 120"/>
                <a:gd name="T5" fmla="*/ 0 h 253"/>
                <a:gd name="T6" fmla="*/ 64 w 120"/>
                <a:gd name="T7" fmla="*/ 15 h 253"/>
                <a:gd name="T8" fmla="*/ 101 w 120"/>
                <a:gd name="T9" fmla="*/ 59 h 253"/>
                <a:gd name="T10" fmla="*/ 120 w 120"/>
                <a:gd name="T11" fmla="*/ 168 h 253"/>
                <a:gd name="T12" fmla="*/ 108 w 120"/>
                <a:gd name="T13" fmla="*/ 194 h 253"/>
                <a:gd name="T14" fmla="*/ 89 w 120"/>
                <a:gd name="T15" fmla="*/ 215 h 253"/>
                <a:gd name="T16" fmla="*/ 43 w 120"/>
                <a:gd name="T17" fmla="*/ 253 h 253"/>
                <a:gd name="T18" fmla="*/ 5 w 120"/>
                <a:gd name="T19" fmla="*/ 249 h 253"/>
                <a:gd name="T20" fmla="*/ 7 w 120"/>
                <a:gd name="T21" fmla="*/ 211 h 253"/>
                <a:gd name="T22" fmla="*/ 66 w 120"/>
                <a:gd name="T23" fmla="*/ 156 h 253"/>
                <a:gd name="T24" fmla="*/ 64 w 120"/>
                <a:gd name="T25" fmla="*/ 78 h 253"/>
                <a:gd name="T26" fmla="*/ 45 w 120"/>
                <a:gd name="T27" fmla="*/ 48 h 253"/>
                <a:gd name="T28" fmla="*/ 11 w 120"/>
                <a:gd name="T29" fmla="*/ 27 h 253"/>
                <a:gd name="T30" fmla="*/ 11 w 120"/>
                <a:gd name="T31" fmla="*/ 27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253">
                  <a:moveTo>
                    <a:pt x="11" y="27"/>
                  </a:moveTo>
                  <a:lnTo>
                    <a:pt x="0" y="12"/>
                  </a:lnTo>
                  <a:lnTo>
                    <a:pt x="15" y="0"/>
                  </a:lnTo>
                  <a:lnTo>
                    <a:pt x="64" y="15"/>
                  </a:lnTo>
                  <a:lnTo>
                    <a:pt x="101" y="59"/>
                  </a:lnTo>
                  <a:lnTo>
                    <a:pt x="120" y="168"/>
                  </a:lnTo>
                  <a:lnTo>
                    <a:pt x="108" y="194"/>
                  </a:lnTo>
                  <a:lnTo>
                    <a:pt x="89" y="215"/>
                  </a:lnTo>
                  <a:lnTo>
                    <a:pt x="43" y="253"/>
                  </a:lnTo>
                  <a:lnTo>
                    <a:pt x="5" y="249"/>
                  </a:lnTo>
                  <a:lnTo>
                    <a:pt x="7" y="211"/>
                  </a:lnTo>
                  <a:lnTo>
                    <a:pt x="66" y="156"/>
                  </a:lnTo>
                  <a:lnTo>
                    <a:pt x="64" y="78"/>
                  </a:lnTo>
                  <a:lnTo>
                    <a:pt x="45" y="48"/>
                  </a:lnTo>
                  <a:lnTo>
                    <a:pt x="11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4758" y="3131"/>
              <a:ext cx="61" cy="120"/>
            </a:xfrm>
            <a:custGeom>
              <a:avLst/>
              <a:gdLst>
                <a:gd name="T0" fmla="*/ 58 w 122"/>
                <a:gd name="T1" fmla="*/ 40 h 239"/>
                <a:gd name="T2" fmla="*/ 40 w 122"/>
                <a:gd name="T3" fmla="*/ 72 h 239"/>
                <a:gd name="T4" fmla="*/ 25 w 122"/>
                <a:gd name="T5" fmla="*/ 106 h 239"/>
                <a:gd name="T6" fmla="*/ 44 w 122"/>
                <a:gd name="T7" fmla="*/ 179 h 239"/>
                <a:gd name="T8" fmla="*/ 94 w 122"/>
                <a:gd name="T9" fmla="*/ 220 h 239"/>
                <a:gd name="T10" fmla="*/ 90 w 122"/>
                <a:gd name="T11" fmla="*/ 239 h 239"/>
                <a:gd name="T12" fmla="*/ 71 w 122"/>
                <a:gd name="T13" fmla="*/ 237 h 239"/>
                <a:gd name="T14" fmla="*/ 39 w 122"/>
                <a:gd name="T15" fmla="*/ 209 h 239"/>
                <a:gd name="T16" fmla="*/ 2 w 122"/>
                <a:gd name="T17" fmla="*/ 184 h 239"/>
                <a:gd name="T18" fmla="*/ 0 w 122"/>
                <a:gd name="T19" fmla="*/ 64 h 239"/>
                <a:gd name="T20" fmla="*/ 16 w 122"/>
                <a:gd name="T21" fmla="*/ 6 h 239"/>
                <a:gd name="T22" fmla="*/ 54 w 122"/>
                <a:gd name="T23" fmla="*/ 0 h 239"/>
                <a:gd name="T24" fmla="*/ 116 w 122"/>
                <a:gd name="T25" fmla="*/ 40 h 239"/>
                <a:gd name="T26" fmla="*/ 122 w 122"/>
                <a:gd name="T27" fmla="*/ 59 h 239"/>
                <a:gd name="T28" fmla="*/ 103 w 122"/>
                <a:gd name="T29" fmla="*/ 63 h 239"/>
                <a:gd name="T30" fmla="*/ 58 w 122"/>
                <a:gd name="T31" fmla="*/ 40 h 239"/>
                <a:gd name="T32" fmla="*/ 58 w 122"/>
                <a:gd name="T33" fmla="*/ 4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39">
                  <a:moveTo>
                    <a:pt x="58" y="40"/>
                  </a:moveTo>
                  <a:lnTo>
                    <a:pt x="40" y="72"/>
                  </a:lnTo>
                  <a:lnTo>
                    <a:pt x="25" y="106"/>
                  </a:lnTo>
                  <a:lnTo>
                    <a:pt x="44" y="179"/>
                  </a:lnTo>
                  <a:lnTo>
                    <a:pt x="94" y="220"/>
                  </a:lnTo>
                  <a:lnTo>
                    <a:pt x="90" y="239"/>
                  </a:lnTo>
                  <a:lnTo>
                    <a:pt x="71" y="237"/>
                  </a:lnTo>
                  <a:lnTo>
                    <a:pt x="39" y="209"/>
                  </a:lnTo>
                  <a:lnTo>
                    <a:pt x="2" y="184"/>
                  </a:lnTo>
                  <a:lnTo>
                    <a:pt x="0" y="64"/>
                  </a:lnTo>
                  <a:lnTo>
                    <a:pt x="16" y="6"/>
                  </a:lnTo>
                  <a:lnTo>
                    <a:pt x="54" y="0"/>
                  </a:lnTo>
                  <a:lnTo>
                    <a:pt x="116" y="40"/>
                  </a:lnTo>
                  <a:lnTo>
                    <a:pt x="122" y="59"/>
                  </a:lnTo>
                  <a:lnTo>
                    <a:pt x="103" y="63"/>
                  </a:lnTo>
                  <a:lnTo>
                    <a:pt x="58" y="40"/>
                  </a:lnTo>
                  <a:lnTo>
                    <a:pt x="5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49"/>
            <p:cNvSpPr>
              <a:spLocks/>
            </p:cNvSpPr>
            <p:nvPr/>
          </p:nvSpPr>
          <p:spPr bwMode="auto">
            <a:xfrm>
              <a:off x="4081" y="2802"/>
              <a:ext cx="654" cy="58"/>
            </a:xfrm>
            <a:custGeom>
              <a:avLst/>
              <a:gdLst>
                <a:gd name="T0" fmla="*/ 1298 w 1310"/>
                <a:gd name="T1" fmla="*/ 116 h 116"/>
                <a:gd name="T2" fmla="*/ 829 w 1310"/>
                <a:gd name="T3" fmla="*/ 112 h 116"/>
                <a:gd name="T4" fmla="*/ 308 w 1310"/>
                <a:gd name="T5" fmla="*/ 86 h 116"/>
                <a:gd name="T6" fmla="*/ 31 w 1310"/>
                <a:gd name="T7" fmla="*/ 55 h 116"/>
                <a:gd name="T8" fmla="*/ 0 w 1310"/>
                <a:gd name="T9" fmla="*/ 30 h 116"/>
                <a:gd name="T10" fmla="*/ 27 w 1310"/>
                <a:gd name="T11" fmla="*/ 0 h 116"/>
                <a:gd name="T12" fmla="*/ 164 w 1310"/>
                <a:gd name="T13" fmla="*/ 8 h 116"/>
                <a:gd name="T14" fmla="*/ 312 w 1310"/>
                <a:gd name="T15" fmla="*/ 25 h 116"/>
                <a:gd name="T16" fmla="*/ 825 w 1310"/>
                <a:gd name="T17" fmla="*/ 46 h 116"/>
                <a:gd name="T18" fmla="*/ 985 w 1310"/>
                <a:gd name="T19" fmla="*/ 69 h 116"/>
                <a:gd name="T20" fmla="*/ 1145 w 1310"/>
                <a:gd name="T21" fmla="*/ 93 h 116"/>
                <a:gd name="T22" fmla="*/ 1293 w 1310"/>
                <a:gd name="T23" fmla="*/ 89 h 116"/>
                <a:gd name="T24" fmla="*/ 1310 w 1310"/>
                <a:gd name="T25" fmla="*/ 101 h 116"/>
                <a:gd name="T26" fmla="*/ 1298 w 1310"/>
                <a:gd name="T27" fmla="*/ 116 h 116"/>
                <a:gd name="T28" fmla="*/ 1298 w 1310"/>
                <a:gd name="T2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10" h="116">
                  <a:moveTo>
                    <a:pt x="1298" y="116"/>
                  </a:moveTo>
                  <a:lnTo>
                    <a:pt x="829" y="112"/>
                  </a:lnTo>
                  <a:lnTo>
                    <a:pt x="308" y="86"/>
                  </a:lnTo>
                  <a:lnTo>
                    <a:pt x="31" y="55"/>
                  </a:lnTo>
                  <a:lnTo>
                    <a:pt x="0" y="30"/>
                  </a:lnTo>
                  <a:lnTo>
                    <a:pt x="27" y="0"/>
                  </a:lnTo>
                  <a:lnTo>
                    <a:pt x="164" y="8"/>
                  </a:lnTo>
                  <a:lnTo>
                    <a:pt x="312" y="25"/>
                  </a:lnTo>
                  <a:lnTo>
                    <a:pt x="825" y="46"/>
                  </a:lnTo>
                  <a:lnTo>
                    <a:pt x="985" y="69"/>
                  </a:lnTo>
                  <a:lnTo>
                    <a:pt x="1145" y="93"/>
                  </a:lnTo>
                  <a:lnTo>
                    <a:pt x="1293" y="89"/>
                  </a:lnTo>
                  <a:lnTo>
                    <a:pt x="1310" y="101"/>
                  </a:lnTo>
                  <a:lnTo>
                    <a:pt x="1298" y="116"/>
                  </a:lnTo>
                  <a:lnTo>
                    <a:pt x="1298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3986" y="2797"/>
              <a:ext cx="114" cy="327"/>
            </a:xfrm>
            <a:custGeom>
              <a:avLst/>
              <a:gdLst>
                <a:gd name="T0" fmla="*/ 228 w 228"/>
                <a:gd name="T1" fmla="*/ 30 h 654"/>
                <a:gd name="T2" fmla="*/ 207 w 228"/>
                <a:gd name="T3" fmla="*/ 138 h 654"/>
                <a:gd name="T4" fmla="*/ 169 w 228"/>
                <a:gd name="T5" fmla="*/ 268 h 654"/>
                <a:gd name="T6" fmla="*/ 128 w 228"/>
                <a:gd name="T7" fmla="*/ 397 h 654"/>
                <a:gd name="T8" fmla="*/ 90 w 228"/>
                <a:gd name="T9" fmla="*/ 505 h 654"/>
                <a:gd name="T10" fmla="*/ 74 w 228"/>
                <a:gd name="T11" fmla="*/ 538 h 654"/>
                <a:gd name="T12" fmla="*/ 44 w 228"/>
                <a:gd name="T13" fmla="*/ 604 h 654"/>
                <a:gd name="T14" fmla="*/ 14 w 228"/>
                <a:gd name="T15" fmla="*/ 654 h 654"/>
                <a:gd name="T16" fmla="*/ 0 w 228"/>
                <a:gd name="T17" fmla="*/ 636 h 654"/>
                <a:gd name="T18" fmla="*/ 14 w 228"/>
                <a:gd name="T19" fmla="*/ 560 h 654"/>
                <a:gd name="T20" fmla="*/ 33 w 228"/>
                <a:gd name="T21" fmla="*/ 484 h 654"/>
                <a:gd name="T22" fmla="*/ 80 w 228"/>
                <a:gd name="T23" fmla="*/ 353 h 654"/>
                <a:gd name="T24" fmla="*/ 124 w 228"/>
                <a:gd name="T25" fmla="*/ 220 h 654"/>
                <a:gd name="T26" fmla="*/ 150 w 228"/>
                <a:gd name="T27" fmla="*/ 117 h 654"/>
                <a:gd name="T28" fmla="*/ 181 w 228"/>
                <a:gd name="T29" fmla="*/ 17 h 654"/>
                <a:gd name="T30" fmla="*/ 194 w 228"/>
                <a:gd name="T31" fmla="*/ 1 h 654"/>
                <a:gd name="T32" fmla="*/ 211 w 228"/>
                <a:gd name="T33" fmla="*/ 0 h 654"/>
                <a:gd name="T34" fmla="*/ 228 w 228"/>
                <a:gd name="T35" fmla="*/ 30 h 654"/>
                <a:gd name="T36" fmla="*/ 228 w 228"/>
                <a:gd name="T37" fmla="*/ 3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8" h="654">
                  <a:moveTo>
                    <a:pt x="228" y="30"/>
                  </a:moveTo>
                  <a:lnTo>
                    <a:pt x="207" y="138"/>
                  </a:lnTo>
                  <a:lnTo>
                    <a:pt x="169" y="268"/>
                  </a:lnTo>
                  <a:lnTo>
                    <a:pt x="128" y="397"/>
                  </a:lnTo>
                  <a:lnTo>
                    <a:pt x="90" y="505"/>
                  </a:lnTo>
                  <a:lnTo>
                    <a:pt x="74" y="538"/>
                  </a:lnTo>
                  <a:lnTo>
                    <a:pt x="44" y="604"/>
                  </a:lnTo>
                  <a:lnTo>
                    <a:pt x="14" y="654"/>
                  </a:lnTo>
                  <a:lnTo>
                    <a:pt x="0" y="636"/>
                  </a:lnTo>
                  <a:lnTo>
                    <a:pt x="14" y="560"/>
                  </a:lnTo>
                  <a:lnTo>
                    <a:pt x="33" y="484"/>
                  </a:lnTo>
                  <a:lnTo>
                    <a:pt x="80" y="353"/>
                  </a:lnTo>
                  <a:lnTo>
                    <a:pt x="124" y="220"/>
                  </a:lnTo>
                  <a:lnTo>
                    <a:pt x="150" y="117"/>
                  </a:lnTo>
                  <a:lnTo>
                    <a:pt x="181" y="17"/>
                  </a:lnTo>
                  <a:lnTo>
                    <a:pt x="194" y="1"/>
                  </a:lnTo>
                  <a:lnTo>
                    <a:pt x="211" y="0"/>
                  </a:lnTo>
                  <a:lnTo>
                    <a:pt x="228" y="30"/>
                  </a:lnTo>
                  <a:lnTo>
                    <a:pt x="22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3746" y="3111"/>
              <a:ext cx="252" cy="128"/>
            </a:xfrm>
            <a:custGeom>
              <a:avLst/>
              <a:gdLst>
                <a:gd name="T0" fmla="*/ 504 w 504"/>
                <a:gd name="T1" fmla="*/ 21 h 257"/>
                <a:gd name="T2" fmla="*/ 468 w 504"/>
                <a:gd name="T3" fmla="*/ 59 h 257"/>
                <a:gd name="T4" fmla="*/ 437 w 504"/>
                <a:gd name="T5" fmla="*/ 82 h 257"/>
                <a:gd name="T6" fmla="*/ 405 w 504"/>
                <a:gd name="T7" fmla="*/ 106 h 257"/>
                <a:gd name="T8" fmla="*/ 339 w 504"/>
                <a:gd name="T9" fmla="*/ 150 h 257"/>
                <a:gd name="T10" fmla="*/ 289 w 504"/>
                <a:gd name="T11" fmla="*/ 175 h 257"/>
                <a:gd name="T12" fmla="*/ 57 w 504"/>
                <a:gd name="T13" fmla="*/ 239 h 257"/>
                <a:gd name="T14" fmla="*/ 19 w 504"/>
                <a:gd name="T15" fmla="*/ 257 h 257"/>
                <a:gd name="T16" fmla="*/ 0 w 504"/>
                <a:gd name="T17" fmla="*/ 249 h 257"/>
                <a:gd name="T18" fmla="*/ 8 w 504"/>
                <a:gd name="T19" fmla="*/ 232 h 257"/>
                <a:gd name="T20" fmla="*/ 61 w 504"/>
                <a:gd name="T21" fmla="*/ 203 h 257"/>
                <a:gd name="T22" fmla="*/ 135 w 504"/>
                <a:gd name="T23" fmla="*/ 177 h 257"/>
                <a:gd name="T24" fmla="*/ 272 w 504"/>
                <a:gd name="T25" fmla="*/ 133 h 257"/>
                <a:gd name="T26" fmla="*/ 356 w 504"/>
                <a:gd name="T27" fmla="*/ 95 h 257"/>
                <a:gd name="T28" fmla="*/ 435 w 504"/>
                <a:gd name="T29" fmla="*/ 46 h 257"/>
                <a:gd name="T30" fmla="*/ 458 w 504"/>
                <a:gd name="T31" fmla="*/ 23 h 257"/>
                <a:gd name="T32" fmla="*/ 483 w 504"/>
                <a:gd name="T33" fmla="*/ 2 h 257"/>
                <a:gd name="T34" fmla="*/ 502 w 504"/>
                <a:gd name="T35" fmla="*/ 0 h 257"/>
                <a:gd name="T36" fmla="*/ 504 w 504"/>
                <a:gd name="T37" fmla="*/ 21 h 257"/>
                <a:gd name="T38" fmla="*/ 504 w 504"/>
                <a:gd name="T39" fmla="*/ 2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4" h="257">
                  <a:moveTo>
                    <a:pt x="504" y="21"/>
                  </a:moveTo>
                  <a:lnTo>
                    <a:pt x="468" y="59"/>
                  </a:lnTo>
                  <a:lnTo>
                    <a:pt x="437" y="82"/>
                  </a:lnTo>
                  <a:lnTo>
                    <a:pt x="405" y="106"/>
                  </a:lnTo>
                  <a:lnTo>
                    <a:pt x="339" y="150"/>
                  </a:lnTo>
                  <a:lnTo>
                    <a:pt x="289" y="175"/>
                  </a:lnTo>
                  <a:lnTo>
                    <a:pt x="57" y="239"/>
                  </a:lnTo>
                  <a:lnTo>
                    <a:pt x="19" y="257"/>
                  </a:lnTo>
                  <a:lnTo>
                    <a:pt x="0" y="249"/>
                  </a:lnTo>
                  <a:lnTo>
                    <a:pt x="8" y="232"/>
                  </a:lnTo>
                  <a:lnTo>
                    <a:pt x="61" y="203"/>
                  </a:lnTo>
                  <a:lnTo>
                    <a:pt x="135" y="177"/>
                  </a:lnTo>
                  <a:lnTo>
                    <a:pt x="272" y="133"/>
                  </a:lnTo>
                  <a:lnTo>
                    <a:pt x="356" y="95"/>
                  </a:lnTo>
                  <a:lnTo>
                    <a:pt x="435" y="46"/>
                  </a:lnTo>
                  <a:lnTo>
                    <a:pt x="458" y="23"/>
                  </a:lnTo>
                  <a:lnTo>
                    <a:pt x="483" y="2"/>
                  </a:lnTo>
                  <a:lnTo>
                    <a:pt x="502" y="0"/>
                  </a:lnTo>
                  <a:lnTo>
                    <a:pt x="504" y="21"/>
                  </a:lnTo>
                  <a:lnTo>
                    <a:pt x="50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3754" y="3225"/>
              <a:ext cx="876" cy="183"/>
            </a:xfrm>
            <a:custGeom>
              <a:avLst/>
              <a:gdLst>
                <a:gd name="T0" fmla="*/ 6 w 1753"/>
                <a:gd name="T1" fmla="*/ 0 h 365"/>
                <a:gd name="T2" fmla="*/ 116 w 1753"/>
                <a:gd name="T3" fmla="*/ 25 h 365"/>
                <a:gd name="T4" fmla="*/ 229 w 1753"/>
                <a:gd name="T5" fmla="*/ 48 h 365"/>
                <a:gd name="T6" fmla="*/ 453 w 1753"/>
                <a:gd name="T7" fmla="*/ 88 h 365"/>
                <a:gd name="T8" fmla="*/ 677 w 1753"/>
                <a:gd name="T9" fmla="*/ 126 h 365"/>
                <a:gd name="T10" fmla="*/ 899 w 1753"/>
                <a:gd name="T11" fmla="*/ 167 h 365"/>
                <a:gd name="T12" fmla="*/ 1084 w 1753"/>
                <a:gd name="T13" fmla="*/ 217 h 365"/>
                <a:gd name="T14" fmla="*/ 1177 w 1753"/>
                <a:gd name="T15" fmla="*/ 241 h 365"/>
                <a:gd name="T16" fmla="*/ 1270 w 1753"/>
                <a:gd name="T17" fmla="*/ 264 h 365"/>
                <a:gd name="T18" fmla="*/ 1506 w 1753"/>
                <a:gd name="T19" fmla="*/ 289 h 365"/>
                <a:gd name="T20" fmla="*/ 1715 w 1753"/>
                <a:gd name="T21" fmla="*/ 323 h 365"/>
                <a:gd name="T22" fmla="*/ 1753 w 1753"/>
                <a:gd name="T23" fmla="*/ 350 h 365"/>
                <a:gd name="T24" fmla="*/ 1740 w 1753"/>
                <a:gd name="T25" fmla="*/ 363 h 365"/>
                <a:gd name="T26" fmla="*/ 1601 w 1753"/>
                <a:gd name="T27" fmla="*/ 365 h 365"/>
                <a:gd name="T28" fmla="*/ 1257 w 1753"/>
                <a:gd name="T29" fmla="*/ 321 h 365"/>
                <a:gd name="T30" fmla="*/ 1101 w 1753"/>
                <a:gd name="T31" fmla="*/ 289 h 365"/>
                <a:gd name="T32" fmla="*/ 943 w 1753"/>
                <a:gd name="T33" fmla="*/ 255 h 365"/>
                <a:gd name="T34" fmla="*/ 785 w 1753"/>
                <a:gd name="T35" fmla="*/ 219 h 365"/>
                <a:gd name="T36" fmla="*/ 628 w 1753"/>
                <a:gd name="T37" fmla="*/ 183 h 365"/>
                <a:gd name="T38" fmla="*/ 470 w 1753"/>
                <a:gd name="T39" fmla="*/ 143 h 365"/>
                <a:gd name="T40" fmla="*/ 312 w 1753"/>
                <a:gd name="T41" fmla="*/ 105 h 365"/>
                <a:gd name="T42" fmla="*/ 156 w 1753"/>
                <a:gd name="T43" fmla="*/ 65 h 365"/>
                <a:gd name="T44" fmla="*/ 0 w 1753"/>
                <a:gd name="T45" fmla="*/ 27 h 365"/>
                <a:gd name="T46" fmla="*/ 6 w 1753"/>
                <a:gd name="T47" fmla="*/ 0 h 365"/>
                <a:gd name="T48" fmla="*/ 6 w 1753"/>
                <a:gd name="T4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3" h="365">
                  <a:moveTo>
                    <a:pt x="6" y="0"/>
                  </a:moveTo>
                  <a:lnTo>
                    <a:pt x="116" y="25"/>
                  </a:lnTo>
                  <a:lnTo>
                    <a:pt x="229" y="48"/>
                  </a:lnTo>
                  <a:lnTo>
                    <a:pt x="453" y="88"/>
                  </a:lnTo>
                  <a:lnTo>
                    <a:pt x="677" y="126"/>
                  </a:lnTo>
                  <a:lnTo>
                    <a:pt x="899" y="167"/>
                  </a:lnTo>
                  <a:lnTo>
                    <a:pt x="1084" y="217"/>
                  </a:lnTo>
                  <a:lnTo>
                    <a:pt x="1177" y="241"/>
                  </a:lnTo>
                  <a:lnTo>
                    <a:pt x="1270" y="264"/>
                  </a:lnTo>
                  <a:lnTo>
                    <a:pt x="1506" y="289"/>
                  </a:lnTo>
                  <a:lnTo>
                    <a:pt x="1715" y="323"/>
                  </a:lnTo>
                  <a:lnTo>
                    <a:pt x="1753" y="350"/>
                  </a:lnTo>
                  <a:lnTo>
                    <a:pt x="1740" y="363"/>
                  </a:lnTo>
                  <a:lnTo>
                    <a:pt x="1601" y="365"/>
                  </a:lnTo>
                  <a:lnTo>
                    <a:pt x="1257" y="321"/>
                  </a:lnTo>
                  <a:lnTo>
                    <a:pt x="1101" y="289"/>
                  </a:lnTo>
                  <a:lnTo>
                    <a:pt x="943" y="255"/>
                  </a:lnTo>
                  <a:lnTo>
                    <a:pt x="785" y="219"/>
                  </a:lnTo>
                  <a:lnTo>
                    <a:pt x="628" y="183"/>
                  </a:lnTo>
                  <a:lnTo>
                    <a:pt x="470" y="143"/>
                  </a:lnTo>
                  <a:lnTo>
                    <a:pt x="312" y="105"/>
                  </a:lnTo>
                  <a:lnTo>
                    <a:pt x="156" y="65"/>
                  </a:lnTo>
                  <a:lnTo>
                    <a:pt x="0" y="27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53"/>
            <p:cNvSpPr>
              <a:spLocks/>
            </p:cNvSpPr>
            <p:nvPr/>
          </p:nvSpPr>
          <p:spPr bwMode="auto">
            <a:xfrm>
              <a:off x="4044" y="3117"/>
              <a:ext cx="685" cy="156"/>
            </a:xfrm>
            <a:custGeom>
              <a:avLst/>
              <a:gdLst>
                <a:gd name="T0" fmla="*/ 36 w 1371"/>
                <a:gd name="T1" fmla="*/ 0 h 312"/>
                <a:gd name="T2" fmla="*/ 190 w 1371"/>
                <a:gd name="T3" fmla="*/ 23 h 312"/>
                <a:gd name="T4" fmla="*/ 397 w 1371"/>
                <a:gd name="T5" fmla="*/ 59 h 312"/>
                <a:gd name="T6" fmla="*/ 597 w 1371"/>
                <a:gd name="T7" fmla="*/ 97 h 312"/>
                <a:gd name="T8" fmla="*/ 730 w 1371"/>
                <a:gd name="T9" fmla="*/ 124 h 312"/>
                <a:gd name="T10" fmla="*/ 871 w 1371"/>
                <a:gd name="T11" fmla="*/ 149 h 312"/>
                <a:gd name="T12" fmla="*/ 1053 w 1371"/>
                <a:gd name="T13" fmla="*/ 179 h 312"/>
                <a:gd name="T14" fmla="*/ 1352 w 1371"/>
                <a:gd name="T15" fmla="*/ 255 h 312"/>
                <a:gd name="T16" fmla="*/ 1371 w 1371"/>
                <a:gd name="T17" fmla="*/ 293 h 312"/>
                <a:gd name="T18" fmla="*/ 1357 w 1371"/>
                <a:gd name="T19" fmla="*/ 308 h 312"/>
                <a:gd name="T20" fmla="*/ 1333 w 1371"/>
                <a:gd name="T21" fmla="*/ 312 h 312"/>
                <a:gd name="T22" fmla="*/ 1228 w 1371"/>
                <a:gd name="T23" fmla="*/ 284 h 312"/>
                <a:gd name="T24" fmla="*/ 1122 w 1371"/>
                <a:gd name="T25" fmla="*/ 251 h 312"/>
                <a:gd name="T26" fmla="*/ 922 w 1371"/>
                <a:gd name="T27" fmla="*/ 209 h 312"/>
                <a:gd name="T28" fmla="*/ 721 w 1371"/>
                <a:gd name="T29" fmla="*/ 170 h 312"/>
                <a:gd name="T30" fmla="*/ 567 w 1371"/>
                <a:gd name="T31" fmla="*/ 133 h 312"/>
                <a:gd name="T32" fmla="*/ 376 w 1371"/>
                <a:gd name="T33" fmla="*/ 88 h 312"/>
                <a:gd name="T34" fmla="*/ 186 w 1371"/>
                <a:gd name="T35" fmla="*/ 48 h 312"/>
                <a:gd name="T36" fmla="*/ 29 w 1371"/>
                <a:gd name="T37" fmla="*/ 25 h 312"/>
                <a:gd name="T38" fmla="*/ 0 w 1371"/>
                <a:gd name="T39" fmla="*/ 14 h 312"/>
                <a:gd name="T40" fmla="*/ 36 w 1371"/>
                <a:gd name="T41" fmla="*/ 0 h 312"/>
                <a:gd name="T42" fmla="*/ 36 w 1371"/>
                <a:gd name="T4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1" h="312">
                  <a:moveTo>
                    <a:pt x="36" y="0"/>
                  </a:moveTo>
                  <a:lnTo>
                    <a:pt x="190" y="23"/>
                  </a:lnTo>
                  <a:lnTo>
                    <a:pt x="397" y="59"/>
                  </a:lnTo>
                  <a:lnTo>
                    <a:pt x="597" y="97"/>
                  </a:lnTo>
                  <a:lnTo>
                    <a:pt x="730" y="124"/>
                  </a:lnTo>
                  <a:lnTo>
                    <a:pt x="871" y="149"/>
                  </a:lnTo>
                  <a:lnTo>
                    <a:pt x="1053" y="179"/>
                  </a:lnTo>
                  <a:lnTo>
                    <a:pt x="1352" y="255"/>
                  </a:lnTo>
                  <a:lnTo>
                    <a:pt x="1371" y="293"/>
                  </a:lnTo>
                  <a:lnTo>
                    <a:pt x="1357" y="308"/>
                  </a:lnTo>
                  <a:lnTo>
                    <a:pt x="1333" y="312"/>
                  </a:lnTo>
                  <a:lnTo>
                    <a:pt x="1228" y="284"/>
                  </a:lnTo>
                  <a:lnTo>
                    <a:pt x="1122" y="251"/>
                  </a:lnTo>
                  <a:lnTo>
                    <a:pt x="922" y="209"/>
                  </a:lnTo>
                  <a:lnTo>
                    <a:pt x="721" y="170"/>
                  </a:lnTo>
                  <a:lnTo>
                    <a:pt x="567" y="133"/>
                  </a:lnTo>
                  <a:lnTo>
                    <a:pt x="376" y="88"/>
                  </a:lnTo>
                  <a:lnTo>
                    <a:pt x="186" y="48"/>
                  </a:lnTo>
                  <a:lnTo>
                    <a:pt x="29" y="25"/>
                  </a:lnTo>
                  <a:lnTo>
                    <a:pt x="0" y="1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170" y="2866"/>
              <a:ext cx="82" cy="284"/>
            </a:xfrm>
            <a:custGeom>
              <a:avLst/>
              <a:gdLst>
                <a:gd name="T0" fmla="*/ 163 w 163"/>
                <a:gd name="T1" fmla="*/ 18 h 569"/>
                <a:gd name="T2" fmla="*/ 142 w 163"/>
                <a:gd name="T3" fmla="*/ 96 h 569"/>
                <a:gd name="T4" fmla="*/ 116 w 163"/>
                <a:gd name="T5" fmla="*/ 175 h 569"/>
                <a:gd name="T6" fmla="*/ 57 w 163"/>
                <a:gd name="T7" fmla="*/ 466 h 569"/>
                <a:gd name="T8" fmla="*/ 42 w 163"/>
                <a:gd name="T9" fmla="*/ 552 h 569"/>
                <a:gd name="T10" fmla="*/ 17 w 163"/>
                <a:gd name="T11" fmla="*/ 569 h 569"/>
                <a:gd name="T12" fmla="*/ 0 w 163"/>
                <a:gd name="T13" fmla="*/ 544 h 569"/>
                <a:gd name="T14" fmla="*/ 17 w 163"/>
                <a:gd name="T15" fmla="*/ 447 h 569"/>
                <a:gd name="T16" fmla="*/ 36 w 163"/>
                <a:gd name="T17" fmla="*/ 365 h 569"/>
                <a:gd name="T18" fmla="*/ 59 w 163"/>
                <a:gd name="T19" fmla="*/ 274 h 569"/>
                <a:gd name="T20" fmla="*/ 84 w 163"/>
                <a:gd name="T21" fmla="*/ 183 h 569"/>
                <a:gd name="T22" fmla="*/ 106 w 163"/>
                <a:gd name="T23" fmla="*/ 103 h 569"/>
                <a:gd name="T24" fmla="*/ 137 w 163"/>
                <a:gd name="T25" fmla="*/ 8 h 569"/>
                <a:gd name="T26" fmla="*/ 156 w 163"/>
                <a:gd name="T27" fmla="*/ 0 h 569"/>
                <a:gd name="T28" fmla="*/ 163 w 163"/>
                <a:gd name="T29" fmla="*/ 18 h 569"/>
                <a:gd name="T30" fmla="*/ 163 w 163"/>
                <a:gd name="T31" fmla="*/ 1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" h="569">
                  <a:moveTo>
                    <a:pt x="163" y="18"/>
                  </a:moveTo>
                  <a:lnTo>
                    <a:pt x="142" y="96"/>
                  </a:lnTo>
                  <a:lnTo>
                    <a:pt x="116" y="175"/>
                  </a:lnTo>
                  <a:lnTo>
                    <a:pt x="57" y="466"/>
                  </a:lnTo>
                  <a:lnTo>
                    <a:pt x="42" y="552"/>
                  </a:lnTo>
                  <a:lnTo>
                    <a:pt x="17" y="569"/>
                  </a:lnTo>
                  <a:lnTo>
                    <a:pt x="0" y="544"/>
                  </a:lnTo>
                  <a:lnTo>
                    <a:pt x="17" y="447"/>
                  </a:lnTo>
                  <a:lnTo>
                    <a:pt x="36" y="365"/>
                  </a:lnTo>
                  <a:lnTo>
                    <a:pt x="59" y="274"/>
                  </a:lnTo>
                  <a:lnTo>
                    <a:pt x="84" y="183"/>
                  </a:lnTo>
                  <a:lnTo>
                    <a:pt x="106" y="103"/>
                  </a:lnTo>
                  <a:lnTo>
                    <a:pt x="137" y="8"/>
                  </a:lnTo>
                  <a:lnTo>
                    <a:pt x="156" y="0"/>
                  </a:lnTo>
                  <a:lnTo>
                    <a:pt x="163" y="18"/>
                  </a:lnTo>
                  <a:lnTo>
                    <a:pt x="16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55"/>
            <p:cNvSpPr>
              <a:spLocks/>
            </p:cNvSpPr>
            <p:nvPr/>
          </p:nvSpPr>
          <p:spPr bwMode="auto">
            <a:xfrm>
              <a:off x="4370" y="2900"/>
              <a:ext cx="64" cy="291"/>
            </a:xfrm>
            <a:custGeom>
              <a:avLst/>
              <a:gdLst>
                <a:gd name="T0" fmla="*/ 129 w 129"/>
                <a:gd name="T1" fmla="*/ 23 h 582"/>
                <a:gd name="T2" fmla="*/ 82 w 129"/>
                <a:gd name="T3" fmla="*/ 247 h 582"/>
                <a:gd name="T4" fmla="*/ 53 w 129"/>
                <a:gd name="T5" fmla="*/ 557 h 582"/>
                <a:gd name="T6" fmla="*/ 42 w 129"/>
                <a:gd name="T7" fmla="*/ 576 h 582"/>
                <a:gd name="T8" fmla="*/ 25 w 129"/>
                <a:gd name="T9" fmla="*/ 582 h 582"/>
                <a:gd name="T10" fmla="*/ 0 w 129"/>
                <a:gd name="T11" fmla="*/ 551 h 582"/>
                <a:gd name="T12" fmla="*/ 19 w 129"/>
                <a:gd name="T13" fmla="*/ 395 h 582"/>
                <a:gd name="T14" fmla="*/ 53 w 129"/>
                <a:gd name="T15" fmla="*/ 241 h 582"/>
                <a:gd name="T16" fmla="*/ 88 w 129"/>
                <a:gd name="T17" fmla="*/ 15 h 582"/>
                <a:gd name="T18" fmla="*/ 97 w 129"/>
                <a:gd name="T19" fmla="*/ 2 h 582"/>
                <a:gd name="T20" fmla="*/ 112 w 129"/>
                <a:gd name="T21" fmla="*/ 0 h 582"/>
                <a:gd name="T22" fmla="*/ 129 w 129"/>
                <a:gd name="T23" fmla="*/ 23 h 582"/>
                <a:gd name="T24" fmla="*/ 129 w 129"/>
                <a:gd name="T25" fmla="*/ 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582">
                  <a:moveTo>
                    <a:pt x="129" y="23"/>
                  </a:moveTo>
                  <a:lnTo>
                    <a:pt x="82" y="247"/>
                  </a:lnTo>
                  <a:lnTo>
                    <a:pt x="53" y="557"/>
                  </a:lnTo>
                  <a:lnTo>
                    <a:pt x="42" y="576"/>
                  </a:lnTo>
                  <a:lnTo>
                    <a:pt x="25" y="582"/>
                  </a:lnTo>
                  <a:lnTo>
                    <a:pt x="0" y="551"/>
                  </a:lnTo>
                  <a:lnTo>
                    <a:pt x="19" y="395"/>
                  </a:lnTo>
                  <a:lnTo>
                    <a:pt x="53" y="241"/>
                  </a:lnTo>
                  <a:lnTo>
                    <a:pt x="88" y="15"/>
                  </a:lnTo>
                  <a:lnTo>
                    <a:pt x="97" y="2"/>
                  </a:lnTo>
                  <a:lnTo>
                    <a:pt x="112" y="0"/>
                  </a:lnTo>
                  <a:lnTo>
                    <a:pt x="129" y="23"/>
                  </a:lnTo>
                  <a:lnTo>
                    <a:pt x="129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56"/>
            <p:cNvSpPr>
              <a:spLocks/>
            </p:cNvSpPr>
            <p:nvPr/>
          </p:nvSpPr>
          <p:spPr bwMode="auto">
            <a:xfrm>
              <a:off x="4557" y="2903"/>
              <a:ext cx="70" cy="325"/>
            </a:xfrm>
            <a:custGeom>
              <a:avLst/>
              <a:gdLst>
                <a:gd name="T0" fmla="*/ 140 w 140"/>
                <a:gd name="T1" fmla="*/ 28 h 650"/>
                <a:gd name="T2" fmla="*/ 125 w 140"/>
                <a:gd name="T3" fmla="*/ 116 h 650"/>
                <a:gd name="T4" fmla="*/ 102 w 140"/>
                <a:gd name="T5" fmla="*/ 211 h 650"/>
                <a:gd name="T6" fmla="*/ 95 w 140"/>
                <a:gd name="T7" fmla="*/ 424 h 650"/>
                <a:gd name="T8" fmla="*/ 83 w 140"/>
                <a:gd name="T9" fmla="*/ 532 h 650"/>
                <a:gd name="T10" fmla="*/ 57 w 140"/>
                <a:gd name="T11" fmla="*/ 631 h 650"/>
                <a:gd name="T12" fmla="*/ 39 w 140"/>
                <a:gd name="T13" fmla="*/ 648 h 650"/>
                <a:gd name="T14" fmla="*/ 19 w 140"/>
                <a:gd name="T15" fmla="*/ 650 h 650"/>
                <a:gd name="T16" fmla="*/ 0 w 140"/>
                <a:gd name="T17" fmla="*/ 612 h 650"/>
                <a:gd name="T18" fmla="*/ 36 w 140"/>
                <a:gd name="T19" fmla="*/ 479 h 650"/>
                <a:gd name="T20" fmla="*/ 76 w 140"/>
                <a:gd name="T21" fmla="*/ 209 h 650"/>
                <a:gd name="T22" fmla="*/ 93 w 140"/>
                <a:gd name="T23" fmla="*/ 22 h 650"/>
                <a:gd name="T24" fmla="*/ 102 w 140"/>
                <a:gd name="T25" fmla="*/ 5 h 650"/>
                <a:gd name="T26" fmla="*/ 119 w 140"/>
                <a:gd name="T27" fmla="*/ 0 h 650"/>
                <a:gd name="T28" fmla="*/ 140 w 140"/>
                <a:gd name="T29" fmla="*/ 28 h 650"/>
                <a:gd name="T30" fmla="*/ 140 w 140"/>
                <a:gd name="T31" fmla="*/ 2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650">
                  <a:moveTo>
                    <a:pt x="140" y="28"/>
                  </a:moveTo>
                  <a:lnTo>
                    <a:pt x="125" y="116"/>
                  </a:lnTo>
                  <a:lnTo>
                    <a:pt x="102" y="211"/>
                  </a:lnTo>
                  <a:lnTo>
                    <a:pt x="95" y="424"/>
                  </a:lnTo>
                  <a:lnTo>
                    <a:pt x="83" y="532"/>
                  </a:lnTo>
                  <a:lnTo>
                    <a:pt x="57" y="631"/>
                  </a:lnTo>
                  <a:lnTo>
                    <a:pt x="39" y="648"/>
                  </a:lnTo>
                  <a:lnTo>
                    <a:pt x="19" y="650"/>
                  </a:lnTo>
                  <a:lnTo>
                    <a:pt x="0" y="612"/>
                  </a:lnTo>
                  <a:lnTo>
                    <a:pt x="36" y="479"/>
                  </a:lnTo>
                  <a:lnTo>
                    <a:pt x="76" y="209"/>
                  </a:lnTo>
                  <a:lnTo>
                    <a:pt x="93" y="22"/>
                  </a:lnTo>
                  <a:lnTo>
                    <a:pt x="102" y="5"/>
                  </a:lnTo>
                  <a:lnTo>
                    <a:pt x="119" y="0"/>
                  </a:lnTo>
                  <a:lnTo>
                    <a:pt x="140" y="28"/>
                  </a:lnTo>
                  <a:lnTo>
                    <a:pt x="14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57"/>
            <p:cNvSpPr>
              <a:spLocks/>
            </p:cNvSpPr>
            <p:nvPr/>
          </p:nvSpPr>
          <p:spPr bwMode="auto">
            <a:xfrm>
              <a:off x="4031" y="3140"/>
              <a:ext cx="148" cy="86"/>
            </a:xfrm>
            <a:custGeom>
              <a:avLst/>
              <a:gdLst>
                <a:gd name="T0" fmla="*/ 293 w 295"/>
                <a:gd name="T1" fmla="*/ 21 h 171"/>
                <a:gd name="T2" fmla="*/ 249 w 295"/>
                <a:gd name="T3" fmla="*/ 53 h 171"/>
                <a:gd name="T4" fmla="*/ 211 w 295"/>
                <a:gd name="T5" fmla="*/ 74 h 171"/>
                <a:gd name="T6" fmla="*/ 170 w 295"/>
                <a:gd name="T7" fmla="*/ 99 h 171"/>
                <a:gd name="T8" fmla="*/ 84 w 295"/>
                <a:gd name="T9" fmla="*/ 144 h 171"/>
                <a:gd name="T10" fmla="*/ 29 w 295"/>
                <a:gd name="T11" fmla="*/ 171 h 171"/>
                <a:gd name="T12" fmla="*/ 0 w 295"/>
                <a:gd name="T13" fmla="*/ 163 h 171"/>
                <a:gd name="T14" fmla="*/ 8 w 295"/>
                <a:gd name="T15" fmla="*/ 137 h 171"/>
                <a:gd name="T16" fmla="*/ 50 w 295"/>
                <a:gd name="T17" fmla="*/ 110 h 171"/>
                <a:gd name="T18" fmla="*/ 99 w 295"/>
                <a:gd name="T19" fmla="*/ 89 h 171"/>
                <a:gd name="T20" fmla="*/ 194 w 295"/>
                <a:gd name="T21" fmla="*/ 51 h 171"/>
                <a:gd name="T22" fmla="*/ 236 w 295"/>
                <a:gd name="T23" fmla="*/ 25 h 171"/>
                <a:gd name="T24" fmla="*/ 276 w 295"/>
                <a:gd name="T25" fmla="*/ 0 h 171"/>
                <a:gd name="T26" fmla="*/ 295 w 295"/>
                <a:gd name="T27" fmla="*/ 2 h 171"/>
                <a:gd name="T28" fmla="*/ 293 w 295"/>
                <a:gd name="T29" fmla="*/ 21 h 171"/>
                <a:gd name="T30" fmla="*/ 293 w 295"/>
                <a:gd name="T31" fmla="*/ 2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5" h="171">
                  <a:moveTo>
                    <a:pt x="293" y="21"/>
                  </a:moveTo>
                  <a:lnTo>
                    <a:pt x="249" y="53"/>
                  </a:lnTo>
                  <a:lnTo>
                    <a:pt x="211" y="74"/>
                  </a:lnTo>
                  <a:lnTo>
                    <a:pt x="170" y="99"/>
                  </a:lnTo>
                  <a:lnTo>
                    <a:pt x="84" y="144"/>
                  </a:lnTo>
                  <a:lnTo>
                    <a:pt x="29" y="171"/>
                  </a:lnTo>
                  <a:lnTo>
                    <a:pt x="0" y="163"/>
                  </a:lnTo>
                  <a:lnTo>
                    <a:pt x="8" y="137"/>
                  </a:lnTo>
                  <a:lnTo>
                    <a:pt x="50" y="110"/>
                  </a:lnTo>
                  <a:lnTo>
                    <a:pt x="99" y="89"/>
                  </a:lnTo>
                  <a:lnTo>
                    <a:pt x="194" y="51"/>
                  </a:lnTo>
                  <a:lnTo>
                    <a:pt x="236" y="25"/>
                  </a:lnTo>
                  <a:lnTo>
                    <a:pt x="276" y="0"/>
                  </a:lnTo>
                  <a:lnTo>
                    <a:pt x="295" y="2"/>
                  </a:lnTo>
                  <a:lnTo>
                    <a:pt x="293" y="21"/>
                  </a:lnTo>
                  <a:lnTo>
                    <a:pt x="29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58"/>
            <p:cNvSpPr>
              <a:spLocks/>
            </p:cNvSpPr>
            <p:nvPr/>
          </p:nvSpPr>
          <p:spPr bwMode="auto">
            <a:xfrm>
              <a:off x="4226" y="3165"/>
              <a:ext cx="164" cy="116"/>
            </a:xfrm>
            <a:custGeom>
              <a:avLst/>
              <a:gdLst>
                <a:gd name="T0" fmla="*/ 329 w 329"/>
                <a:gd name="T1" fmla="*/ 31 h 232"/>
                <a:gd name="T2" fmla="*/ 304 w 329"/>
                <a:gd name="T3" fmla="*/ 52 h 232"/>
                <a:gd name="T4" fmla="*/ 272 w 329"/>
                <a:gd name="T5" fmla="*/ 78 h 232"/>
                <a:gd name="T6" fmla="*/ 232 w 329"/>
                <a:gd name="T7" fmla="*/ 109 h 232"/>
                <a:gd name="T8" fmla="*/ 190 w 329"/>
                <a:gd name="T9" fmla="*/ 139 h 232"/>
                <a:gd name="T10" fmla="*/ 146 w 329"/>
                <a:gd name="T11" fmla="*/ 169 h 232"/>
                <a:gd name="T12" fmla="*/ 105 w 329"/>
                <a:gd name="T13" fmla="*/ 198 h 232"/>
                <a:gd name="T14" fmla="*/ 42 w 329"/>
                <a:gd name="T15" fmla="*/ 232 h 232"/>
                <a:gd name="T16" fmla="*/ 0 w 329"/>
                <a:gd name="T17" fmla="*/ 221 h 232"/>
                <a:gd name="T18" fmla="*/ 15 w 329"/>
                <a:gd name="T19" fmla="*/ 179 h 232"/>
                <a:gd name="T20" fmla="*/ 76 w 329"/>
                <a:gd name="T21" fmla="*/ 149 h 232"/>
                <a:gd name="T22" fmla="*/ 145 w 329"/>
                <a:gd name="T23" fmla="*/ 118 h 232"/>
                <a:gd name="T24" fmla="*/ 264 w 329"/>
                <a:gd name="T25" fmla="*/ 42 h 232"/>
                <a:gd name="T26" fmla="*/ 300 w 329"/>
                <a:gd name="T27" fmla="*/ 0 h 232"/>
                <a:gd name="T28" fmla="*/ 329 w 329"/>
                <a:gd name="T29" fmla="*/ 0 h 232"/>
                <a:gd name="T30" fmla="*/ 329 w 329"/>
                <a:gd name="T31" fmla="*/ 31 h 232"/>
                <a:gd name="T32" fmla="*/ 329 w 329"/>
                <a:gd name="T33" fmla="*/ 3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9" h="232">
                  <a:moveTo>
                    <a:pt x="329" y="31"/>
                  </a:moveTo>
                  <a:lnTo>
                    <a:pt x="304" y="52"/>
                  </a:lnTo>
                  <a:lnTo>
                    <a:pt x="272" y="78"/>
                  </a:lnTo>
                  <a:lnTo>
                    <a:pt x="232" y="109"/>
                  </a:lnTo>
                  <a:lnTo>
                    <a:pt x="190" y="139"/>
                  </a:lnTo>
                  <a:lnTo>
                    <a:pt x="146" y="169"/>
                  </a:lnTo>
                  <a:lnTo>
                    <a:pt x="105" y="198"/>
                  </a:lnTo>
                  <a:lnTo>
                    <a:pt x="42" y="232"/>
                  </a:lnTo>
                  <a:lnTo>
                    <a:pt x="0" y="221"/>
                  </a:lnTo>
                  <a:lnTo>
                    <a:pt x="15" y="179"/>
                  </a:lnTo>
                  <a:lnTo>
                    <a:pt x="76" y="149"/>
                  </a:lnTo>
                  <a:lnTo>
                    <a:pt x="145" y="118"/>
                  </a:lnTo>
                  <a:lnTo>
                    <a:pt x="264" y="42"/>
                  </a:lnTo>
                  <a:lnTo>
                    <a:pt x="300" y="0"/>
                  </a:lnTo>
                  <a:lnTo>
                    <a:pt x="329" y="0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4449" y="3207"/>
              <a:ext cx="129" cy="93"/>
            </a:xfrm>
            <a:custGeom>
              <a:avLst/>
              <a:gdLst>
                <a:gd name="T0" fmla="*/ 49 w 256"/>
                <a:gd name="T1" fmla="*/ 186 h 186"/>
                <a:gd name="T2" fmla="*/ 13 w 256"/>
                <a:gd name="T3" fmla="*/ 186 h 186"/>
                <a:gd name="T4" fmla="*/ 0 w 256"/>
                <a:gd name="T5" fmla="*/ 165 h 186"/>
                <a:gd name="T6" fmla="*/ 21 w 256"/>
                <a:gd name="T7" fmla="*/ 135 h 186"/>
                <a:gd name="T8" fmla="*/ 70 w 256"/>
                <a:gd name="T9" fmla="*/ 101 h 186"/>
                <a:gd name="T10" fmla="*/ 127 w 256"/>
                <a:gd name="T11" fmla="*/ 66 h 186"/>
                <a:gd name="T12" fmla="*/ 173 w 256"/>
                <a:gd name="T13" fmla="*/ 34 h 186"/>
                <a:gd name="T14" fmla="*/ 216 w 256"/>
                <a:gd name="T15" fmla="*/ 0 h 186"/>
                <a:gd name="T16" fmla="*/ 256 w 256"/>
                <a:gd name="T17" fmla="*/ 8 h 186"/>
                <a:gd name="T18" fmla="*/ 249 w 256"/>
                <a:gd name="T19" fmla="*/ 47 h 186"/>
                <a:gd name="T20" fmla="*/ 220 w 256"/>
                <a:gd name="T21" fmla="*/ 63 h 186"/>
                <a:gd name="T22" fmla="*/ 190 w 256"/>
                <a:gd name="T23" fmla="*/ 89 h 186"/>
                <a:gd name="T24" fmla="*/ 161 w 256"/>
                <a:gd name="T25" fmla="*/ 116 h 186"/>
                <a:gd name="T26" fmla="*/ 106 w 256"/>
                <a:gd name="T27" fmla="*/ 152 h 186"/>
                <a:gd name="T28" fmla="*/ 49 w 256"/>
                <a:gd name="T29" fmla="*/ 186 h 186"/>
                <a:gd name="T30" fmla="*/ 49 w 256"/>
                <a:gd name="T31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6" h="186">
                  <a:moveTo>
                    <a:pt x="49" y="186"/>
                  </a:moveTo>
                  <a:lnTo>
                    <a:pt x="13" y="186"/>
                  </a:lnTo>
                  <a:lnTo>
                    <a:pt x="0" y="165"/>
                  </a:lnTo>
                  <a:lnTo>
                    <a:pt x="21" y="135"/>
                  </a:lnTo>
                  <a:lnTo>
                    <a:pt x="70" y="101"/>
                  </a:lnTo>
                  <a:lnTo>
                    <a:pt x="127" y="66"/>
                  </a:lnTo>
                  <a:lnTo>
                    <a:pt x="173" y="34"/>
                  </a:lnTo>
                  <a:lnTo>
                    <a:pt x="216" y="0"/>
                  </a:lnTo>
                  <a:lnTo>
                    <a:pt x="256" y="8"/>
                  </a:lnTo>
                  <a:lnTo>
                    <a:pt x="249" y="47"/>
                  </a:lnTo>
                  <a:lnTo>
                    <a:pt x="220" y="63"/>
                  </a:lnTo>
                  <a:lnTo>
                    <a:pt x="190" y="89"/>
                  </a:lnTo>
                  <a:lnTo>
                    <a:pt x="161" y="116"/>
                  </a:lnTo>
                  <a:lnTo>
                    <a:pt x="106" y="152"/>
                  </a:lnTo>
                  <a:lnTo>
                    <a:pt x="49" y="186"/>
                  </a:lnTo>
                  <a:lnTo>
                    <a:pt x="49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60"/>
            <p:cNvSpPr>
              <a:spLocks/>
            </p:cNvSpPr>
            <p:nvPr/>
          </p:nvSpPr>
          <p:spPr bwMode="auto">
            <a:xfrm>
              <a:off x="3818" y="3248"/>
              <a:ext cx="36" cy="232"/>
            </a:xfrm>
            <a:custGeom>
              <a:avLst/>
              <a:gdLst>
                <a:gd name="T0" fmla="*/ 53 w 70"/>
                <a:gd name="T1" fmla="*/ 19 h 464"/>
                <a:gd name="T2" fmla="*/ 70 w 70"/>
                <a:gd name="T3" fmla="*/ 389 h 464"/>
                <a:gd name="T4" fmla="*/ 66 w 70"/>
                <a:gd name="T5" fmla="*/ 446 h 464"/>
                <a:gd name="T6" fmla="*/ 47 w 70"/>
                <a:gd name="T7" fmla="*/ 464 h 464"/>
                <a:gd name="T8" fmla="*/ 30 w 70"/>
                <a:gd name="T9" fmla="*/ 446 h 464"/>
                <a:gd name="T10" fmla="*/ 5 w 70"/>
                <a:gd name="T11" fmla="*/ 167 h 464"/>
                <a:gd name="T12" fmla="*/ 7 w 70"/>
                <a:gd name="T13" fmla="*/ 76 h 464"/>
                <a:gd name="T14" fmla="*/ 0 w 70"/>
                <a:gd name="T15" fmla="*/ 11 h 464"/>
                <a:gd name="T16" fmla="*/ 24 w 70"/>
                <a:gd name="T17" fmla="*/ 0 h 464"/>
                <a:gd name="T18" fmla="*/ 53 w 70"/>
                <a:gd name="T19" fmla="*/ 19 h 464"/>
                <a:gd name="T20" fmla="*/ 53 w 70"/>
                <a:gd name="T21" fmla="*/ 1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464">
                  <a:moveTo>
                    <a:pt x="53" y="19"/>
                  </a:moveTo>
                  <a:lnTo>
                    <a:pt x="70" y="389"/>
                  </a:lnTo>
                  <a:lnTo>
                    <a:pt x="66" y="446"/>
                  </a:lnTo>
                  <a:lnTo>
                    <a:pt x="47" y="464"/>
                  </a:lnTo>
                  <a:lnTo>
                    <a:pt x="30" y="446"/>
                  </a:lnTo>
                  <a:lnTo>
                    <a:pt x="5" y="167"/>
                  </a:lnTo>
                  <a:lnTo>
                    <a:pt x="7" y="76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53" y="19"/>
                  </a:lnTo>
                  <a:lnTo>
                    <a:pt x="5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61"/>
            <p:cNvSpPr>
              <a:spLocks/>
            </p:cNvSpPr>
            <p:nvPr/>
          </p:nvSpPr>
          <p:spPr bwMode="auto">
            <a:xfrm>
              <a:off x="3826" y="3269"/>
              <a:ext cx="96" cy="71"/>
            </a:xfrm>
            <a:custGeom>
              <a:avLst/>
              <a:gdLst>
                <a:gd name="T0" fmla="*/ 0 w 192"/>
                <a:gd name="T1" fmla="*/ 102 h 142"/>
                <a:gd name="T2" fmla="*/ 23 w 192"/>
                <a:gd name="T3" fmla="*/ 83 h 142"/>
                <a:gd name="T4" fmla="*/ 63 w 192"/>
                <a:gd name="T5" fmla="*/ 51 h 142"/>
                <a:gd name="T6" fmla="*/ 106 w 192"/>
                <a:gd name="T7" fmla="*/ 17 h 142"/>
                <a:gd name="T8" fmla="*/ 133 w 192"/>
                <a:gd name="T9" fmla="*/ 0 h 142"/>
                <a:gd name="T10" fmla="*/ 192 w 192"/>
                <a:gd name="T11" fmla="*/ 26 h 142"/>
                <a:gd name="T12" fmla="*/ 154 w 192"/>
                <a:gd name="T13" fmla="*/ 57 h 142"/>
                <a:gd name="T14" fmla="*/ 110 w 192"/>
                <a:gd name="T15" fmla="*/ 89 h 142"/>
                <a:gd name="T16" fmla="*/ 66 w 192"/>
                <a:gd name="T17" fmla="*/ 117 h 142"/>
                <a:gd name="T18" fmla="*/ 23 w 192"/>
                <a:gd name="T19" fmla="*/ 142 h 142"/>
                <a:gd name="T20" fmla="*/ 0 w 192"/>
                <a:gd name="T21" fmla="*/ 129 h 142"/>
                <a:gd name="T22" fmla="*/ 0 w 192"/>
                <a:gd name="T23" fmla="*/ 102 h 142"/>
                <a:gd name="T24" fmla="*/ 0 w 192"/>
                <a:gd name="T25" fmla="*/ 10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42">
                  <a:moveTo>
                    <a:pt x="0" y="102"/>
                  </a:moveTo>
                  <a:lnTo>
                    <a:pt x="23" y="83"/>
                  </a:lnTo>
                  <a:lnTo>
                    <a:pt x="63" y="51"/>
                  </a:lnTo>
                  <a:lnTo>
                    <a:pt x="106" y="17"/>
                  </a:lnTo>
                  <a:lnTo>
                    <a:pt x="133" y="0"/>
                  </a:lnTo>
                  <a:lnTo>
                    <a:pt x="192" y="26"/>
                  </a:lnTo>
                  <a:lnTo>
                    <a:pt x="154" y="57"/>
                  </a:lnTo>
                  <a:lnTo>
                    <a:pt x="110" y="89"/>
                  </a:lnTo>
                  <a:lnTo>
                    <a:pt x="66" y="117"/>
                  </a:lnTo>
                  <a:lnTo>
                    <a:pt x="23" y="142"/>
                  </a:lnTo>
                  <a:lnTo>
                    <a:pt x="0" y="129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4072" y="3297"/>
              <a:ext cx="96" cy="111"/>
            </a:xfrm>
            <a:custGeom>
              <a:avLst/>
              <a:gdLst>
                <a:gd name="T0" fmla="*/ 34 w 192"/>
                <a:gd name="T1" fmla="*/ 9 h 222"/>
                <a:gd name="T2" fmla="*/ 91 w 192"/>
                <a:gd name="T3" fmla="*/ 83 h 222"/>
                <a:gd name="T4" fmla="*/ 135 w 192"/>
                <a:gd name="T5" fmla="*/ 127 h 222"/>
                <a:gd name="T6" fmla="*/ 179 w 192"/>
                <a:gd name="T7" fmla="*/ 171 h 222"/>
                <a:gd name="T8" fmla="*/ 192 w 192"/>
                <a:gd name="T9" fmla="*/ 222 h 222"/>
                <a:gd name="T10" fmla="*/ 152 w 192"/>
                <a:gd name="T11" fmla="*/ 222 h 222"/>
                <a:gd name="T12" fmla="*/ 114 w 192"/>
                <a:gd name="T13" fmla="*/ 184 h 222"/>
                <a:gd name="T14" fmla="*/ 69 w 192"/>
                <a:gd name="T15" fmla="*/ 131 h 222"/>
                <a:gd name="T16" fmla="*/ 27 w 192"/>
                <a:gd name="T17" fmla="*/ 76 h 222"/>
                <a:gd name="T18" fmla="*/ 0 w 192"/>
                <a:gd name="T19" fmla="*/ 28 h 222"/>
                <a:gd name="T20" fmla="*/ 6 w 192"/>
                <a:gd name="T21" fmla="*/ 0 h 222"/>
                <a:gd name="T22" fmla="*/ 34 w 192"/>
                <a:gd name="T23" fmla="*/ 9 h 222"/>
                <a:gd name="T24" fmla="*/ 34 w 192"/>
                <a:gd name="T25" fmla="*/ 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222">
                  <a:moveTo>
                    <a:pt x="34" y="9"/>
                  </a:moveTo>
                  <a:lnTo>
                    <a:pt x="91" y="83"/>
                  </a:lnTo>
                  <a:lnTo>
                    <a:pt x="135" y="127"/>
                  </a:lnTo>
                  <a:lnTo>
                    <a:pt x="179" y="171"/>
                  </a:lnTo>
                  <a:lnTo>
                    <a:pt x="192" y="222"/>
                  </a:lnTo>
                  <a:lnTo>
                    <a:pt x="152" y="222"/>
                  </a:lnTo>
                  <a:lnTo>
                    <a:pt x="114" y="184"/>
                  </a:lnTo>
                  <a:lnTo>
                    <a:pt x="69" y="131"/>
                  </a:lnTo>
                  <a:lnTo>
                    <a:pt x="27" y="76"/>
                  </a:lnTo>
                  <a:lnTo>
                    <a:pt x="0" y="28"/>
                  </a:lnTo>
                  <a:lnTo>
                    <a:pt x="6" y="0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63"/>
            <p:cNvSpPr>
              <a:spLocks/>
            </p:cNvSpPr>
            <p:nvPr/>
          </p:nvSpPr>
          <p:spPr bwMode="auto">
            <a:xfrm>
              <a:off x="4157" y="3320"/>
              <a:ext cx="22" cy="236"/>
            </a:xfrm>
            <a:custGeom>
              <a:avLst/>
              <a:gdLst>
                <a:gd name="T0" fmla="*/ 40 w 44"/>
                <a:gd name="T1" fmla="*/ 15 h 472"/>
                <a:gd name="T2" fmla="*/ 40 w 44"/>
                <a:gd name="T3" fmla="*/ 90 h 472"/>
                <a:gd name="T4" fmla="*/ 40 w 44"/>
                <a:gd name="T5" fmla="*/ 173 h 472"/>
                <a:gd name="T6" fmla="*/ 44 w 44"/>
                <a:gd name="T7" fmla="*/ 439 h 472"/>
                <a:gd name="T8" fmla="*/ 33 w 44"/>
                <a:gd name="T9" fmla="*/ 472 h 472"/>
                <a:gd name="T10" fmla="*/ 12 w 44"/>
                <a:gd name="T11" fmla="*/ 436 h 472"/>
                <a:gd name="T12" fmla="*/ 0 w 44"/>
                <a:gd name="T13" fmla="*/ 223 h 472"/>
                <a:gd name="T14" fmla="*/ 14 w 44"/>
                <a:gd name="T15" fmla="*/ 13 h 472"/>
                <a:gd name="T16" fmla="*/ 27 w 44"/>
                <a:gd name="T17" fmla="*/ 0 h 472"/>
                <a:gd name="T18" fmla="*/ 40 w 44"/>
                <a:gd name="T19" fmla="*/ 15 h 472"/>
                <a:gd name="T20" fmla="*/ 40 w 44"/>
                <a:gd name="T21" fmla="*/ 1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72">
                  <a:moveTo>
                    <a:pt x="40" y="15"/>
                  </a:moveTo>
                  <a:lnTo>
                    <a:pt x="40" y="90"/>
                  </a:lnTo>
                  <a:lnTo>
                    <a:pt x="40" y="173"/>
                  </a:lnTo>
                  <a:lnTo>
                    <a:pt x="44" y="439"/>
                  </a:lnTo>
                  <a:lnTo>
                    <a:pt x="33" y="472"/>
                  </a:lnTo>
                  <a:lnTo>
                    <a:pt x="12" y="436"/>
                  </a:lnTo>
                  <a:lnTo>
                    <a:pt x="0" y="223"/>
                  </a:lnTo>
                  <a:lnTo>
                    <a:pt x="14" y="13"/>
                  </a:lnTo>
                  <a:lnTo>
                    <a:pt x="27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64"/>
            <p:cNvSpPr>
              <a:spLocks/>
            </p:cNvSpPr>
            <p:nvPr/>
          </p:nvSpPr>
          <p:spPr bwMode="auto">
            <a:xfrm>
              <a:off x="4193" y="3337"/>
              <a:ext cx="37" cy="245"/>
            </a:xfrm>
            <a:custGeom>
              <a:avLst/>
              <a:gdLst>
                <a:gd name="T0" fmla="*/ 70 w 74"/>
                <a:gd name="T1" fmla="*/ 19 h 491"/>
                <a:gd name="T2" fmla="*/ 57 w 74"/>
                <a:gd name="T3" fmla="*/ 65 h 491"/>
                <a:gd name="T4" fmla="*/ 58 w 74"/>
                <a:gd name="T5" fmla="*/ 253 h 491"/>
                <a:gd name="T6" fmla="*/ 74 w 74"/>
                <a:gd name="T7" fmla="*/ 462 h 491"/>
                <a:gd name="T8" fmla="*/ 68 w 74"/>
                <a:gd name="T9" fmla="*/ 481 h 491"/>
                <a:gd name="T10" fmla="*/ 53 w 74"/>
                <a:gd name="T11" fmla="*/ 491 h 491"/>
                <a:gd name="T12" fmla="*/ 24 w 74"/>
                <a:gd name="T13" fmla="*/ 470 h 491"/>
                <a:gd name="T14" fmla="*/ 17 w 74"/>
                <a:gd name="T15" fmla="*/ 346 h 491"/>
                <a:gd name="T16" fmla="*/ 15 w 74"/>
                <a:gd name="T17" fmla="*/ 221 h 491"/>
                <a:gd name="T18" fmla="*/ 3 w 74"/>
                <a:gd name="T19" fmla="*/ 59 h 491"/>
                <a:gd name="T20" fmla="*/ 0 w 74"/>
                <a:gd name="T21" fmla="*/ 25 h 491"/>
                <a:gd name="T22" fmla="*/ 11 w 74"/>
                <a:gd name="T23" fmla="*/ 8 h 491"/>
                <a:gd name="T24" fmla="*/ 38 w 74"/>
                <a:gd name="T25" fmla="*/ 0 h 491"/>
                <a:gd name="T26" fmla="*/ 70 w 74"/>
                <a:gd name="T27" fmla="*/ 19 h 491"/>
                <a:gd name="T28" fmla="*/ 70 w 74"/>
                <a:gd name="T29" fmla="*/ 1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491">
                  <a:moveTo>
                    <a:pt x="70" y="19"/>
                  </a:moveTo>
                  <a:lnTo>
                    <a:pt x="57" y="65"/>
                  </a:lnTo>
                  <a:lnTo>
                    <a:pt x="58" y="253"/>
                  </a:lnTo>
                  <a:lnTo>
                    <a:pt x="74" y="462"/>
                  </a:lnTo>
                  <a:lnTo>
                    <a:pt x="68" y="481"/>
                  </a:lnTo>
                  <a:lnTo>
                    <a:pt x="53" y="491"/>
                  </a:lnTo>
                  <a:lnTo>
                    <a:pt x="24" y="470"/>
                  </a:lnTo>
                  <a:lnTo>
                    <a:pt x="17" y="346"/>
                  </a:lnTo>
                  <a:lnTo>
                    <a:pt x="15" y="221"/>
                  </a:lnTo>
                  <a:lnTo>
                    <a:pt x="3" y="59"/>
                  </a:lnTo>
                  <a:lnTo>
                    <a:pt x="0" y="25"/>
                  </a:lnTo>
                  <a:lnTo>
                    <a:pt x="11" y="8"/>
                  </a:lnTo>
                  <a:lnTo>
                    <a:pt x="38" y="0"/>
                  </a:lnTo>
                  <a:lnTo>
                    <a:pt x="70" y="19"/>
                  </a:lnTo>
                  <a:lnTo>
                    <a:pt x="7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65"/>
            <p:cNvSpPr>
              <a:spLocks/>
            </p:cNvSpPr>
            <p:nvPr/>
          </p:nvSpPr>
          <p:spPr bwMode="auto">
            <a:xfrm>
              <a:off x="4200" y="3339"/>
              <a:ext cx="113" cy="88"/>
            </a:xfrm>
            <a:custGeom>
              <a:avLst/>
              <a:gdLst>
                <a:gd name="T0" fmla="*/ 4 w 224"/>
                <a:gd name="T1" fmla="*/ 148 h 177"/>
                <a:gd name="T2" fmla="*/ 40 w 224"/>
                <a:gd name="T3" fmla="*/ 112 h 177"/>
                <a:gd name="T4" fmla="*/ 91 w 224"/>
                <a:gd name="T5" fmla="*/ 69 h 177"/>
                <a:gd name="T6" fmla="*/ 142 w 224"/>
                <a:gd name="T7" fmla="*/ 27 h 177"/>
                <a:gd name="T8" fmla="*/ 182 w 224"/>
                <a:gd name="T9" fmla="*/ 0 h 177"/>
                <a:gd name="T10" fmla="*/ 224 w 224"/>
                <a:gd name="T11" fmla="*/ 10 h 177"/>
                <a:gd name="T12" fmla="*/ 213 w 224"/>
                <a:gd name="T13" fmla="*/ 52 h 177"/>
                <a:gd name="T14" fmla="*/ 159 w 224"/>
                <a:gd name="T15" fmla="*/ 86 h 177"/>
                <a:gd name="T16" fmla="*/ 106 w 224"/>
                <a:gd name="T17" fmla="*/ 118 h 177"/>
                <a:gd name="T18" fmla="*/ 64 w 224"/>
                <a:gd name="T19" fmla="*/ 148 h 177"/>
                <a:gd name="T20" fmla="*/ 24 w 224"/>
                <a:gd name="T21" fmla="*/ 177 h 177"/>
                <a:gd name="T22" fmla="*/ 0 w 224"/>
                <a:gd name="T23" fmla="*/ 173 h 177"/>
                <a:gd name="T24" fmla="*/ 4 w 224"/>
                <a:gd name="T25" fmla="*/ 148 h 177"/>
                <a:gd name="T26" fmla="*/ 4 w 224"/>
                <a:gd name="T27" fmla="*/ 14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4" h="177">
                  <a:moveTo>
                    <a:pt x="4" y="148"/>
                  </a:moveTo>
                  <a:lnTo>
                    <a:pt x="40" y="112"/>
                  </a:lnTo>
                  <a:lnTo>
                    <a:pt x="91" y="69"/>
                  </a:lnTo>
                  <a:lnTo>
                    <a:pt x="142" y="27"/>
                  </a:lnTo>
                  <a:lnTo>
                    <a:pt x="182" y="0"/>
                  </a:lnTo>
                  <a:lnTo>
                    <a:pt x="224" y="10"/>
                  </a:lnTo>
                  <a:lnTo>
                    <a:pt x="213" y="52"/>
                  </a:lnTo>
                  <a:lnTo>
                    <a:pt x="159" y="86"/>
                  </a:lnTo>
                  <a:lnTo>
                    <a:pt x="106" y="118"/>
                  </a:lnTo>
                  <a:lnTo>
                    <a:pt x="64" y="148"/>
                  </a:lnTo>
                  <a:lnTo>
                    <a:pt x="24" y="177"/>
                  </a:lnTo>
                  <a:lnTo>
                    <a:pt x="0" y="173"/>
                  </a:lnTo>
                  <a:lnTo>
                    <a:pt x="4" y="148"/>
                  </a:lnTo>
                  <a:lnTo>
                    <a:pt x="4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66"/>
            <p:cNvSpPr>
              <a:spLocks/>
            </p:cNvSpPr>
            <p:nvPr/>
          </p:nvSpPr>
          <p:spPr bwMode="auto">
            <a:xfrm>
              <a:off x="4519" y="3388"/>
              <a:ext cx="89" cy="116"/>
            </a:xfrm>
            <a:custGeom>
              <a:avLst/>
              <a:gdLst>
                <a:gd name="T0" fmla="*/ 41 w 178"/>
                <a:gd name="T1" fmla="*/ 12 h 234"/>
                <a:gd name="T2" fmla="*/ 74 w 178"/>
                <a:gd name="T3" fmla="*/ 63 h 234"/>
                <a:gd name="T4" fmla="*/ 108 w 178"/>
                <a:gd name="T5" fmla="*/ 110 h 234"/>
                <a:gd name="T6" fmla="*/ 144 w 178"/>
                <a:gd name="T7" fmla="*/ 160 h 234"/>
                <a:gd name="T8" fmla="*/ 178 w 178"/>
                <a:gd name="T9" fmla="*/ 209 h 234"/>
                <a:gd name="T10" fmla="*/ 176 w 178"/>
                <a:gd name="T11" fmla="*/ 234 h 234"/>
                <a:gd name="T12" fmla="*/ 152 w 178"/>
                <a:gd name="T13" fmla="*/ 232 h 234"/>
                <a:gd name="T14" fmla="*/ 96 w 178"/>
                <a:gd name="T15" fmla="*/ 183 h 234"/>
                <a:gd name="T16" fmla="*/ 43 w 178"/>
                <a:gd name="T17" fmla="*/ 110 h 234"/>
                <a:gd name="T18" fmla="*/ 0 w 178"/>
                <a:gd name="T19" fmla="*/ 31 h 234"/>
                <a:gd name="T20" fmla="*/ 11 w 178"/>
                <a:gd name="T21" fmla="*/ 0 h 234"/>
                <a:gd name="T22" fmla="*/ 41 w 178"/>
                <a:gd name="T23" fmla="*/ 12 h 234"/>
                <a:gd name="T24" fmla="*/ 41 w 178"/>
                <a:gd name="T25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34">
                  <a:moveTo>
                    <a:pt x="41" y="12"/>
                  </a:moveTo>
                  <a:lnTo>
                    <a:pt x="74" y="63"/>
                  </a:lnTo>
                  <a:lnTo>
                    <a:pt x="108" y="110"/>
                  </a:lnTo>
                  <a:lnTo>
                    <a:pt x="144" y="160"/>
                  </a:lnTo>
                  <a:lnTo>
                    <a:pt x="178" y="209"/>
                  </a:lnTo>
                  <a:lnTo>
                    <a:pt x="176" y="234"/>
                  </a:lnTo>
                  <a:lnTo>
                    <a:pt x="152" y="232"/>
                  </a:lnTo>
                  <a:lnTo>
                    <a:pt x="96" y="183"/>
                  </a:lnTo>
                  <a:lnTo>
                    <a:pt x="43" y="110"/>
                  </a:lnTo>
                  <a:lnTo>
                    <a:pt x="0" y="31"/>
                  </a:lnTo>
                  <a:lnTo>
                    <a:pt x="11" y="0"/>
                  </a:lnTo>
                  <a:lnTo>
                    <a:pt x="41" y="12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67"/>
            <p:cNvSpPr>
              <a:spLocks/>
            </p:cNvSpPr>
            <p:nvPr/>
          </p:nvSpPr>
          <p:spPr bwMode="auto">
            <a:xfrm>
              <a:off x="4590" y="3396"/>
              <a:ext cx="30" cy="276"/>
            </a:xfrm>
            <a:custGeom>
              <a:avLst/>
              <a:gdLst>
                <a:gd name="T0" fmla="*/ 30 w 61"/>
                <a:gd name="T1" fmla="*/ 14 h 552"/>
                <a:gd name="T2" fmla="*/ 42 w 61"/>
                <a:gd name="T3" fmla="*/ 219 h 552"/>
                <a:gd name="T4" fmla="*/ 61 w 61"/>
                <a:gd name="T5" fmla="*/ 422 h 552"/>
                <a:gd name="T6" fmla="*/ 46 w 61"/>
                <a:gd name="T7" fmla="*/ 534 h 552"/>
                <a:gd name="T8" fmla="*/ 17 w 61"/>
                <a:gd name="T9" fmla="*/ 552 h 552"/>
                <a:gd name="T10" fmla="*/ 0 w 61"/>
                <a:gd name="T11" fmla="*/ 521 h 552"/>
                <a:gd name="T12" fmla="*/ 11 w 61"/>
                <a:gd name="T13" fmla="*/ 426 h 552"/>
                <a:gd name="T14" fmla="*/ 2 w 61"/>
                <a:gd name="T15" fmla="*/ 14 h 552"/>
                <a:gd name="T16" fmla="*/ 17 w 61"/>
                <a:gd name="T17" fmla="*/ 0 h 552"/>
                <a:gd name="T18" fmla="*/ 30 w 61"/>
                <a:gd name="T19" fmla="*/ 14 h 552"/>
                <a:gd name="T20" fmla="*/ 30 w 61"/>
                <a:gd name="T21" fmla="*/ 1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552">
                  <a:moveTo>
                    <a:pt x="30" y="14"/>
                  </a:moveTo>
                  <a:lnTo>
                    <a:pt x="42" y="219"/>
                  </a:lnTo>
                  <a:lnTo>
                    <a:pt x="61" y="422"/>
                  </a:lnTo>
                  <a:lnTo>
                    <a:pt x="46" y="534"/>
                  </a:lnTo>
                  <a:lnTo>
                    <a:pt x="17" y="552"/>
                  </a:lnTo>
                  <a:lnTo>
                    <a:pt x="0" y="521"/>
                  </a:lnTo>
                  <a:lnTo>
                    <a:pt x="11" y="426"/>
                  </a:lnTo>
                  <a:lnTo>
                    <a:pt x="2" y="14"/>
                  </a:lnTo>
                  <a:lnTo>
                    <a:pt x="17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68"/>
            <p:cNvSpPr>
              <a:spLocks/>
            </p:cNvSpPr>
            <p:nvPr/>
          </p:nvSpPr>
          <p:spPr bwMode="auto">
            <a:xfrm>
              <a:off x="4631" y="3392"/>
              <a:ext cx="29" cy="297"/>
            </a:xfrm>
            <a:custGeom>
              <a:avLst/>
              <a:gdLst>
                <a:gd name="T0" fmla="*/ 44 w 59"/>
                <a:gd name="T1" fmla="*/ 13 h 593"/>
                <a:gd name="T2" fmla="*/ 59 w 59"/>
                <a:gd name="T3" fmla="*/ 281 h 593"/>
                <a:gd name="T4" fmla="*/ 49 w 59"/>
                <a:gd name="T5" fmla="*/ 570 h 593"/>
                <a:gd name="T6" fmla="*/ 42 w 59"/>
                <a:gd name="T7" fmla="*/ 587 h 593"/>
                <a:gd name="T8" fmla="*/ 25 w 59"/>
                <a:gd name="T9" fmla="*/ 593 h 593"/>
                <a:gd name="T10" fmla="*/ 0 w 59"/>
                <a:gd name="T11" fmla="*/ 570 h 593"/>
                <a:gd name="T12" fmla="*/ 11 w 59"/>
                <a:gd name="T13" fmla="*/ 386 h 593"/>
                <a:gd name="T14" fmla="*/ 25 w 59"/>
                <a:gd name="T15" fmla="*/ 201 h 593"/>
                <a:gd name="T16" fmla="*/ 17 w 59"/>
                <a:gd name="T17" fmla="*/ 15 h 593"/>
                <a:gd name="T18" fmla="*/ 28 w 59"/>
                <a:gd name="T19" fmla="*/ 0 h 593"/>
                <a:gd name="T20" fmla="*/ 44 w 59"/>
                <a:gd name="T21" fmla="*/ 13 h 593"/>
                <a:gd name="T22" fmla="*/ 44 w 59"/>
                <a:gd name="T23" fmla="*/ 1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93">
                  <a:moveTo>
                    <a:pt x="44" y="13"/>
                  </a:moveTo>
                  <a:lnTo>
                    <a:pt x="59" y="281"/>
                  </a:lnTo>
                  <a:lnTo>
                    <a:pt x="49" y="570"/>
                  </a:lnTo>
                  <a:lnTo>
                    <a:pt x="42" y="587"/>
                  </a:lnTo>
                  <a:lnTo>
                    <a:pt x="25" y="593"/>
                  </a:lnTo>
                  <a:lnTo>
                    <a:pt x="0" y="570"/>
                  </a:lnTo>
                  <a:lnTo>
                    <a:pt x="11" y="386"/>
                  </a:lnTo>
                  <a:lnTo>
                    <a:pt x="25" y="201"/>
                  </a:lnTo>
                  <a:lnTo>
                    <a:pt x="17" y="15"/>
                  </a:lnTo>
                  <a:lnTo>
                    <a:pt x="28" y="0"/>
                  </a:lnTo>
                  <a:lnTo>
                    <a:pt x="44" y="1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69"/>
            <p:cNvSpPr>
              <a:spLocks/>
            </p:cNvSpPr>
            <p:nvPr/>
          </p:nvSpPr>
          <p:spPr bwMode="auto">
            <a:xfrm>
              <a:off x="4640" y="3335"/>
              <a:ext cx="94" cy="77"/>
            </a:xfrm>
            <a:custGeom>
              <a:avLst/>
              <a:gdLst>
                <a:gd name="T0" fmla="*/ 2 w 188"/>
                <a:gd name="T1" fmla="*/ 116 h 154"/>
                <a:gd name="T2" fmla="*/ 34 w 188"/>
                <a:gd name="T3" fmla="*/ 89 h 154"/>
                <a:gd name="T4" fmla="*/ 82 w 188"/>
                <a:gd name="T5" fmla="*/ 53 h 154"/>
                <a:gd name="T6" fmla="*/ 133 w 188"/>
                <a:gd name="T7" fmla="*/ 20 h 154"/>
                <a:gd name="T8" fmla="*/ 169 w 188"/>
                <a:gd name="T9" fmla="*/ 0 h 154"/>
                <a:gd name="T10" fmla="*/ 188 w 188"/>
                <a:gd name="T11" fmla="*/ 5 h 154"/>
                <a:gd name="T12" fmla="*/ 182 w 188"/>
                <a:gd name="T13" fmla="*/ 22 h 154"/>
                <a:gd name="T14" fmla="*/ 120 w 188"/>
                <a:gd name="T15" fmla="*/ 70 h 154"/>
                <a:gd name="T16" fmla="*/ 78 w 188"/>
                <a:gd name="T17" fmla="*/ 114 h 154"/>
                <a:gd name="T18" fmla="*/ 34 w 188"/>
                <a:gd name="T19" fmla="*/ 154 h 154"/>
                <a:gd name="T20" fmla="*/ 0 w 188"/>
                <a:gd name="T21" fmla="*/ 152 h 154"/>
                <a:gd name="T22" fmla="*/ 2 w 188"/>
                <a:gd name="T23" fmla="*/ 116 h 154"/>
                <a:gd name="T24" fmla="*/ 2 w 188"/>
                <a:gd name="T25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54">
                  <a:moveTo>
                    <a:pt x="2" y="116"/>
                  </a:moveTo>
                  <a:lnTo>
                    <a:pt x="34" y="89"/>
                  </a:lnTo>
                  <a:lnTo>
                    <a:pt x="82" y="53"/>
                  </a:lnTo>
                  <a:lnTo>
                    <a:pt x="133" y="20"/>
                  </a:lnTo>
                  <a:lnTo>
                    <a:pt x="169" y="0"/>
                  </a:lnTo>
                  <a:lnTo>
                    <a:pt x="188" y="5"/>
                  </a:lnTo>
                  <a:lnTo>
                    <a:pt x="182" y="22"/>
                  </a:lnTo>
                  <a:lnTo>
                    <a:pt x="120" y="70"/>
                  </a:lnTo>
                  <a:lnTo>
                    <a:pt x="78" y="114"/>
                  </a:lnTo>
                  <a:lnTo>
                    <a:pt x="34" y="154"/>
                  </a:lnTo>
                  <a:lnTo>
                    <a:pt x="0" y="152"/>
                  </a:lnTo>
                  <a:lnTo>
                    <a:pt x="2" y="116"/>
                  </a:lnTo>
                  <a:lnTo>
                    <a:pt x="2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70"/>
            <p:cNvSpPr>
              <a:spLocks/>
            </p:cNvSpPr>
            <p:nvPr/>
          </p:nvSpPr>
          <p:spPr bwMode="auto">
            <a:xfrm>
              <a:off x="3745" y="3455"/>
              <a:ext cx="492" cy="176"/>
            </a:xfrm>
            <a:custGeom>
              <a:avLst/>
              <a:gdLst>
                <a:gd name="T0" fmla="*/ 19 w 985"/>
                <a:gd name="T1" fmla="*/ 0 h 352"/>
                <a:gd name="T2" fmla="*/ 92 w 985"/>
                <a:gd name="T3" fmla="*/ 27 h 352"/>
                <a:gd name="T4" fmla="*/ 164 w 985"/>
                <a:gd name="T5" fmla="*/ 57 h 352"/>
                <a:gd name="T6" fmla="*/ 236 w 985"/>
                <a:gd name="T7" fmla="*/ 88 h 352"/>
                <a:gd name="T8" fmla="*/ 310 w 985"/>
                <a:gd name="T9" fmla="*/ 114 h 352"/>
                <a:gd name="T10" fmla="*/ 458 w 985"/>
                <a:gd name="T11" fmla="*/ 150 h 352"/>
                <a:gd name="T12" fmla="*/ 656 w 985"/>
                <a:gd name="T13" fmla="*/ 200 h 352"/>
                <a:gd name="T14" fmla="*/ 846 w 985"/>
                <a:gd name="T15" fmla="*/ 251 h 352"/>
                <a:gd name="T16" fmla="*/ 968 w 985"/>
                <a:gd name="T17" fmla="*/ 300 h 352"/>
                <a:gd name="T18" fmla="*/ 985 w 985"/>
                <a:gd name="T19" fmla="*/ 337 h 352"/>
                <a:gd name="T20" fmla="*/ 947 w 985"/>
                <a:gd name="T21" fmla="*/ 352 h 352"/>
                <a:gd name="T22" fmla="*/ 844 w 985"/>
                <a:gd name="T23" fmla="*/ 318 h 352"/>
                <a:gd name="T24" fmla="*/ 791 w 985"/>
                <a:gd name="T25" fmla="*/ 295 h 352"/>
                <a:gd name="T26" fmla="*/ 740 w 985"/>
                <a:gd name="T27" fmla="*/ 276 h 352"/>
                <a:gd name="T28" fmla="*/ 656 w 985"/>
                <a:gd name="T29" fmla="*/ 251 h 352"/>
                <a:gd name="T30" fmla="*/ 563 w 985"/>
                <a:gd name="T31" fmla="*/ 224 h 352"/>
                <a:gd name="T32" fmla="*/ 462 w 985"/>
                <a:gd name="T33" fmla="*/ 198 h 352"/>
                <a:gd name="T34" fmla="*/ 361 w 985"/>
                <a:gd name="T35" fmla="*/ 169 h 352"/>
                <a:gd name="T36" fmla="*/ 261 w 985"/>
                <a:gd name="T37" fmla="*/ 137 h 352"/>
                <a:gd name="T38" fmla="*/ 166 w 985"/>
                <a:gd name="T39" fmla="*/ 103 h 352"/>
                <a:gd name="T40" fmla="*/ 80 w 985"/>
                <a:gd name="T41" fmla="*/ 67 h 352"/>
                <a:gd name="T42" fmla="*/ 8 w 985"/>
                <a:gd name="T43" fmla="*/ 25 h 352"/>
                <a:gd name="T44" fmla="*/ 0 w 985"/>
                <a:gd name="T45" fmla="*/ 6 h 352"/>
                <a:gd name="T46" fmla="*/ 19 w 985"/>
                <a:gd name="T47" fmla="*/ 0 h 352"/>
                <a:gd name="T48" fmla="*/ 19 w 985"/>
                <a:gd name="T49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5" h="352">
                  <a:moveTo>
                    <a:pt x="19" y="0"/>
                  </a:moveTo>
                  <a:lnTo>
                    <a:pt x="92" y="27"/>
                  </a:lnTo>
                  <a:lnTo>
                    <a:pt x="164" y="57"/>
                  </a:lnTo>
                  <a:lnTo>
                    <a:pt x="236" y="88"/>
                  </a:lnTo>
                  <a:lnTo>
                    <a:pt x="310" y="114"/>
                  </a:lnTo>
                  <a:lnTo>
                    <a:pt x="458" y="150"/>
                  </a:lnTo>
                  <a:lnTo>
                    <a:pt x="656" y="200"/>
                  </a:lnTo>
                  <a:lnTo>
                    <a:pt x="846" y="251"/>
                  </a:lnTo>
                  <a:lnTo>
                    <a:pt x="968" y="300"/>
                  </a:lnTo>
                  <a:lnTo>
                    <a:pt x="985" y="337"/>
                  </a:lnTo>
                  <a:lnTo>
                    <a:pt x="947" y="352"/>
                  </a:lnTo>
                  <a:lnTo>
                    <a:pt x="844" y="318"/>
                  </a:lnTo>
                  <a:lnTo>
                    <a:pt x="791" y="295"/>
                  </a:lnTo>
                  <a:lnTo>
                    <a:pt x="740" y="276"/>
                  </a:lnTo>
                  <a:lnTo>
                    <a:pt x="656" y="251"/>
                  </a:lnTo>
                  <a:lnTo>
                    <a:pt x="563" y="224"/>
                  </a:lnTo>
                  <a:lnTo>
                    <a:pt x="462" y="198"/>
                  </a:lnTo>
                  <a:lnTo>
                    <a:pt x="361" y="169"/>
                  </a:lnTo>
                  <a:lnTo>
                    <a:pt x="261" y="137"/>
                  </a:lnTo>
                  <a:lnTo>
                    <a:pt x="166" y="103"/>
                  </a:lnTo>
                  <a:lnTo>
                    <a:pt x="80" y="67"/>
                  </a:lnTo>
                  <a:lnTo>
                    <a:pt x="8" y="25"/>
                  </a:lnTo>
                  <a:lnTo>
                    <a:pt x="0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71"/>
            <p:cNvSpPr>
              <a:spLocks/>
            </p:cNvSpPr>
            <p:nvPr/>
          </p:nvSpPr>
          <p:spPr bwMode="auto">
            <a:xfrm>
              <a:off x="3776" y="3238"/>
              <a:ext cx="30" cy="219"/>
            </a:xfrm>
            <a:custGeom>
              <a:avLst/>
              <a:gdLst>
                <a:gd name="T0" fmla="*/ 27 w 61"/>
                <a:gd name="T1" fmla="*/ 11 h 437"/>
                <a:gd name="T2" fmla="*/ 50 w 61"/>
                <a:gd name="T3" fmla="*/ 214 h 437"/>
                <a:gd name="T4" fmla="*/ 61 w 61"/>
                <a:gd name="T5" fmla="*/ 422 h 437"/>
                <a:gd name="T6" fmla="*/ 50 w 61"/>
                <a:gd name="T7" fmla="*/ 437 h 437"/>
                <a:gd name="T8" fmla="*/ 34 w 61"/>
                <a:gd name="T9" fmla="*/ 424 h 437"/>
                <a:gd name="T10" fmla="*/ 31 w 61"/>
                <a:gd name="T11" fmla="*/ 359 h 437"/>
                <a:gd name="T12" fmla="*/ 15 w 61"/>
                <a:gd name="T13" fmla="*/ 123 h 437"/>
                <a:gd name="T14" fmla="*/ 0 w 61"/>
                <a:gd name="T15" fmla="*/ 15 h 437"/>
                <a:gd name="T16" fmla="*/ 12 w 61"/>
                <a:gd name="T17" fmla="*/ 0 h 437"/>
                <a:gd name="T18" fmla="*/ 27 w 61"/>
                <a:gd name="T19" fmla="*/ 11 h 437"/>
                <a:gd name="T20" fmla="*/ 27 w 61"/>
                <a:gd name="T21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37">
                  <a:moveTo>
                    <a:pt x="27" y="11"/>
                  </a:moveTo>
                  <a:lnTo>
                    <a:pt x="50" y="214"/>
                  </a:lnTo>
                  <a:lnTo>
                    <a:pt x="61" y="422"/>
                  </a:lnTo>
                  <a:lnTo>
                    <a:pt x="50" y="437"/>
                  </a:lnTo>
                  <a:lnTo>
                    <a:pt x="34" y="424"/>
                  </a:lnTo>
                  <a:lnTo>
                    <a:pt x="31" y="359"/>
                  </a:lnTo>
                  <a:lnTo>
                    <a:pt x="15" y="123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2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72"/>
            <p:cNvSpPr>
              <a:spLocks/>
            </p:cNvSpPr>
            <p:nvPr/>
          </p:nvSpPr>
          <p:spPr bwMode="auto">
            <a:xfrm>
              <a:off x="3739" y="3405"/>
              <a:ext cx="66" cy="39"/>
            </a:xfrm>
            <a:custGeom>
              <a:avLst/>
              <a:gdLst>
                <a:gd name="T0" fmla="*/ 10 w 133"/>
                <a:gd name="T1" fmla="*/ 52 h 78"/>
                <a:gd name="T2" fmla="*/ 95 w 133"/>
                <a:gd name="T3" fmla="*/ 0 h 78"/>
                <a:gd name="T4" fmla="*/ 133 w 133"/>
                <a:gd name="T5" fmla="*/ 12 h 78"/>
                <a:gd name="T6" fmla="*/ 120 w 133"/>
                <a:gd name="T7" fmla="*/ 50 h 78"/>
                <a:gd name="T8" fmla="*/ 17 w 133"/>
                <a:gd name="T9" fmla="*/ 78 h 78"/>
                <a:gd name="T10" fmla="*/ 0 w 133"/>
                <a:gd name="T11" fmla="*/ 69 h 78"/>
                <a:gd name="T12" fmla="*/ 10 w 133"/>
                <a:gd name="T13" fmla="*/ 52 h 78"/>
                <a:gd name="T14" fmla="*/ 10 w 133"/>
                <a:gd name="T15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78">
                  <a:moveTo>
                    <a:pt x="10" y="52"/>
                  </a:moveTo>
                  <a:lnTo>
                    <a:pt x="95" y="0"/>
                  </a:lnTo>
                  <a:lnTo>
                    <a:pt x="133" y="12"/>
                  </a:lnTo>
                  <a:lnTo>
                    <a:pt x="120" y="50"/>
                  </a:lnTo>
                  <a:lnTo>
                    <a:pt x="17" y="78"/>
                  </a:lnTo>
                  <a:lnTo>
                    <a:pt x="0" y="69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73"/>
            <p:cNvSpPr>
              <a:spLocks/>
            </p:cNvSpPr>
            <p:nvPr/>
          </p:nvSpPr>
          <p:spPr bwMode="auto">
            <a:xfrm>
              <a:off x="3828" y="3331"/>
              <a:ext cx="221" cy="82"/>
            </a:xfrm>
            <a:custGeom>
              <a:avLst/>
              <a:gdLst>
                <a:gd name="T0" fmla="*/ 21 w 443"/>
                <a:gd name="T1" fmla="*/ 108 h 163"/>
                <a:gd name="T2" fmla="*/ 123 w 443"/>
                <a:gd name="T3" fmla="*/ 93 h 163"/>
                <a:gd name="T4" fmla="*/ 222 w 443"/>
                <a:gd name="T5" fmla="*/ 57 h 163"/>
                <a:gd name="T6" fmla="*/ 323 w 443"/>
                <a:gd name="T7" fmla="*/ 25 h 163"/>
                <a:gd name="T8" fmla="*/ 425 w 443"/>
                <a:gd name="T9" fmla="*/ 0 h 163"/>
                <a:gd name="T10" fmla="*/ 443 w 443"/>
                <a:gd name="T11" fmla="*/ 8 h 163"/>
                <a:gd name="T12" fmla="*/ 433 w 443"/>
                <a:gd name="T13" fmla="*/ 27 h 163"/>
                <a:gd name="T14" fmla="*/ 397 w 443"/>
                <a:gd name="T15" fmla="*/ 44 h 163"/>
                <a:gd name="T16" fmla="*/ 338 w 443"/>
                <a:gd name="T17" fmla="*/ 67 h 163"/>
                <a:gd name="T18" fmla="*/ 237 w 443"/>
                <a:gd name="T19" fmla="*/ 105 h 163"/>
                <a:gd name="T20" fmla="*/ 70 w 443"/>
                <a:gd name="T21" fmla="*/ 146 h 163"/>
                <a:gd name="T22" fmla="*/ 30 w 443"/>
                <a:gd name="T23" fmla="*/ 163 h 163"/>
                <a:gd name="T24" fmla="*/ 9 w 443"/>
                <a:gd name="T25" fmla="*/ 160 h 163"/>
                <a:gd name="T26" fmla="*/ 0 w 443"/>
                <a:gd name="T27" fmla="*/ 141 h 163"/>
                <a:gd name="T28" fmla="*/ 2 w 443"/>
                <a:gd name="T29" fmla="*/ 118 h 163"/>
                <a:gd name="T30" fmla="*/ 21 w 443"/>
                <a:gd name="T31" fmla="*/ 108 h 163"/>
                <a:gd name="T32" fmla="*/ 21 w 443"/>
                <a:gd name="T33" fmla="*/ 10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3" h="163">
                  <a:moveTo>
                    <a:pt x="21" y="108"/>
                  </a:moveTo>
                  <a:lnTo>
                    <a:pt x="123" y="93"/>
                  </a:lnTo>
                  <a:lnTo>
                    <a:pt x="222" y="57"/>
                  </a:lnTo>
                  <a:lnTo>
                    <a:pt x="323" y="25"/>
                  </a:lnTo>
                  <a:lnTo>
                    <a:pt x="425" y="0"/>
                  </a:lnTo>
                  <a:lnTo>
                    <a:pt x="443" y="8"/>
                  </a:lnTo>
                  <a:lnTo>
                    <a:pt x="433" y="27"/>
                  </a:lnTo>
                  <a:lnTo>
                    <a:pt x="397" y="44"/>
                  </a:lnTo>
                  <a:lnTo>
                    <a:pt x="338" y="67"/>
                  </a:lnTo>
                  <a:lnTo>
                    <a:pt x="237" y="105"/>
                  </a:lnTo>
                  <a:lnTo>
                    <a:pt x="70" y="146"/>
                  </a:lnTo>
                  <a:lnTo>
                    <a:pt x="30" y="163"/>
                  </a:lnTo>
                  <a:lnTo>
                    <a:pt x="9" y="160"/>
                  </a:lnTo>
                  <a:lnTo>
                    <a:pt x="0" y="141"/>
                  </a:lnTo>
                  <a:lnTo>
                    <a:pt x="2" y="118"/>
                  </a:lnTo>
                  <a:lnTo>
                    <a:pt x="21" y="108"/>
                  </a:lnTo>
                  <a:lnTo>
                    <a:pt x="21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74"/>
            <p:cNvSpPr>
              <a:spLocks/>
            </p:cNvSpPr>
            <p:nvPr/>
          </p:nvSpPr>
          <p:spPr bwMode="auto">
            <a:xfrm>
              <a:off x="3761" y="3523"/>
              <a:ext cx="426" cy="154"/>
            </a:xfrm>
            <a:custGeom>
              <a:avLst/>
              <a:gdLst>
                <a:gd name="T0" fmla="*/ 15 w 851"/>
                <a:gd name="T1" fmla="*/ 0 h 308"/>
                <a:gd name="T2" fmla="*/ 119 w 851"/>
                <a:gd name="T3" fmla="*/ 23 h 308"/>
                <a:gd name="T4" fmla="*/ 178 w 851"/>
                <a:gd name="T5" fmla="*/ 48 h 308"/>
                <a:gd name="T6" fmla="*/ 224 w 851"/>
                <a:gd name="T7" fmla="*/ 67 h 308"/>
                <a:gd name="T8" fmla="*/ 319 w 851"/>
                <a:gd name="T9" fmla="*/ 97 h 308"/>
                <a:gd name="T10" fmla="*/ 414 w 851"/>
                <a:gd name="T11" fmla="*/ 124 h 308"/>
                <a:gd name="T12" fmla="*/ 602 w 851"/>
                <a:gd name="T13" fmla="*/ 179 h 308"/>
                <a:gd name="T14" fmla="*/ 657 w 851"/>
                <a:gd name="T15" fmla="*/ 203 h 308"/>
                <a:gd name="T16" fmla="*/ 712 w 851"/>
                <a:gd name="T17" fmla="*/ 228 h 308"/>
                <a:gd name="T18" fmla="*/ 838 w 851"/>
                <a:gd name="T19" fmla="*/ 264 h 308"/>
                <a:gd name="T20" fmla="*/ 851 w 851"/>
                <a:gd name="T21" fmla="*/ 295 h 308"/>
                <a:gd name="T22" fmla="*/ 821 w 851"/>
                <a:gd name="T23" fmla="*/ 308 h 308"/>
                <a:gd name="T24" fmla="*/ 705 w 851"/>
                <a:gd name="T25" fmla="*/ 264 h 308"/>
                <a:gd name="T26" fmla="*/ 648 w 851"/>
                <a:gd name="T27" fmla="*/ 240 h 308"/>
                <a:gd name="T28" fmla="*/ 589 w 851"/>
                <a:gd name="T29" fmla="*/ 217 h 308"/>
                <a:gd name="T30" fmla="*/ 496 w 851"/>
                <a:gd name="T31" fmla="*/ 186 h 308"/>
                <a:gd name="T32" fmla="*/ 403 w 851"/>
                <a:gd name="T33" fmla="*/ 156 h 308"/>
                <a:gd name="T34" fmla="*/ 308 w 851"/>
                <a:gd name="T35" fmla="*/ 125 h 308"/>
                <a:gd name="T36" fmla="*/ 214 w 851"/>
                <a:gd name="T37" fmla="*/ 91 h 308"/>
                <a:gd name="T38" fmla="*/ 150 w 851"/>
                <a:gd name="T39" fmla="*/ 65 h 308"/>
                <a:gd name="T40" fmla="*/ 85 w 851"/>
                <a:gd name="T41" fmla="*/ 40 h 308"/>
                <a:gd name="T42" fmla="*/ 13 w 851"/>
                <a:gd name="T43" fmla="*/ 27 h 308"/>
                <a:gd name="T44" fmla="*/ 0 w 851"/>
                <a:gd name="T45" fmla="*/ 11 h 308"/>
                <a:gd name="T46" fmla="*/ 15 w 851"/>
                <a:gd name="T47" fmla="*/ 0 h 308"/>
                <a:gd name="T48" fmla="*/ 15 w 851"/>
                <a:gd name="T4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1" h="308">
                  <a:moveTo>
                    <a:pt x="15" y="0"/>
                  </a:moveTo>
                  <a:lnTo>
                    <a:pt x="119" y="23"/>
                  </a:lnTo>
                  <a:lnTo>
                    <a:pt x="178" y="48"/>
                  </a:lnTo>
                  <a:lnTo>
                    <a:pt x="224" y="67"/>
                  </a:lnTo>
                  <a:lnTo>
                    <a:pt x="319" y="97"/>
                  </a:lnTo>
                  <a:lnTo>
                    <a:pt x="414" y="124"/>
                  </a:lnTo>
                  <a:lnTo>
                    <a:pt x="602" y="179"/>
                  </a:lnTo>
                  <a:lnTo>
                    <a:pt x="657" y="203"/>
                  </a:lnTo>
                  <a:lnTo>
                    <a:pt x="712" y="228"/>
                  </a:lnTo>
                  <a:lnTo>
                    <a:pt x="838" y="264"/>
                  </a:lnTo>
                  <a:lnTo>
                    <a:pt x="851" y="295"/>
                  </a:lnTo>
                  <a:lnTo>
                    <a:pt x="821" y="308"/>
                  </a:lnTo>
                  <a:lnTo>
                    <a:pt x="705" y="264"/>
                  </a:lnTo>
                  <a:lnTo>
                    <a:pt x="648" y="240"/>
                  </a:lnTo>
                  <a:lnTo>
                    <a:pt x="589" y="217"/>
                  </a:lnTo>
                  <a:lnTo>
                    <a:pt x="496" y="186"/>
                  </a:lnTo>
                  <a:lnTo>
                    <a:pt x="403" y="156"/>
                  </a:lnTo>
                  <a:lnTo>
                    <a:pt x="308" y="125"/>
                  </a:lnTo>
                  <a:lnTo>
                    <a:pt x="214" y="91"/>
                  </a:lnTo>
                  <a:lnTo>
                    <a:pt x="150" y="65"/>
                  </a:lnTo>
                  <a:lnTo>
                    <a:pt x="85" y="40"/>
                  </a:lnTo>
                  <a:lnTo>
                    <a:pt x="13" y="2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75"/>
            <p:cNvSpPr>
              <a:spLocks/>
            </p:cNvSpPr>
            <p:nvPr/>
          </p:nvSpPr>
          <p:spPr bwMode="auto">
            <a:xfrm>
              <a:off x="4033" y="3290"/>
              <a:ext cx="21" cy="134"/>
            </a:xfrm>
            <a:custGeom>
              <a:avLst/>
              <a:gdLst>
                <a:gd name="T0" fmla="*/ 27 w 42"/>
                <a:gd name="T1" fmla="*/ 12 h 268"/>
                <a:gd name="T2" fmla="*/ 42 w 42"/>
                <a:gd name="T3" fmla="*/ 253 h 268"/>
                <a:gd name="T4" fmla="*/ 27 w 42"/>
                <a:gd name="T5" fmla="*/ 268 h 268"/>
                <a:gd name="T6" fmla="*/ 12 w 42"/>
                <a:gd name="T7" fmla="*/ 253 h 268"/>
                <a:gd name="T8" fmla="*/ 8 w 42"/>
                <a:gd name="T9" fmla="*/ 227 h 268"/>
                <a:gd name="T10" fmla="*/ 10 w 42"/>
                <a:gd name="T11" fmla="*/ 101 h 268"/>
                <a:gd name="T12" fmla="*/ 0 w 42"/>
                <a:gd name="T13" fmla="*/ 17 h 268"/>
                <a:gd name="T14" fmla="*/ 10 w 42"/>
                <a:gd name="T15" fmla="*/ 0 h 268"/>
                <a:gd name="T16" fmla="*/ 27 w 42"/>
                <a:gd name="T17" fmla="*/ 12 h 268"/>
                <a:gd name="T18" fmla="*/ 27 w 42"/>
                <a:gd name="T19" fmla="*/ 1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268">
                  <a:moveTo>
                    <a:pt x="27" y="12"/>
                  </a:moveTo>
                  <a:lnTo>
                    <a:pt x="42" y="253"/>
                  </a:lnTo>
                  <a:lnTo>
                    <a:pt x="27" y="268"/>
                  </a:lnTo>
                  <a:lnTo>
                    <a:pt x="12" y="253"/>
                  </a:lnTo>
                  <a:lnTo>
                    <a:pt x="8" y="227"/>
                  </a:lnTo>
                  <a:lnTo>
                    <a:pt x="10" y="101"/>
                  </a:lnTo>
                  <a:lnTo>
                    <a:pt x="0" y="17"/>
                  </a:lnTo>
                  <a:lnTo>
                    <a:pt x="10" y="0"/>
                  </a:lnTo>
                  <a:lnTo>
                    <a:pt x="27" y="12"/>
                  </a:lnTo>
                  <a:lnTo>
                    <a:pt x="2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76"/>
            <p:cNvSpPr>
              <a:spLocks/>
            </p:cNvSpPr>
            <p:nvPr/>
          </p:nvSpPr>
          <p:spPr bwMode="auto">
            <a:xfrm>
              <a:off x="4050" y="3400"/>
              <a:ext cx="93" cy="41"/>
            </a:xfrm>
            <a:custGeom>
              <a:avLst/>
              <a:gdLst>
                <a:gd name="T0" fmla="*/ 16 w 187"/>
                <a:gd name="T1" fmla="*/ 0 h 82"/>
                <a:gd name="T2" fmla="*/ 99 w 187"/>
                <a:gd name="T3" fmla="*/ 21 h 82"/>
                <a:gd name="T4" fmla="*/ 177 w 187"/>
                <a:gd name="T5" fmla="*/ 49 h 82"/>
                <a:gd name="T6" fmla="*/ 187 w 187"/>
                <a:gd name="T7" fmla="*/ 72 h 82"/>
                <a:gd name="T8" fmla="*/ 164 w 187"/>
                <a:gd name="T9" fmla="*/ 82 h 82"/>
                <a:gd name="T10" fmla="*/ 78 w 187"/>
                <a:gd name="T11" fmla="*/ 47 h 82"/>
                <a:gd name="T12" fmla="*/ 10 w 187"/>
                <a:gd name="T13" fmla="*/ 26 h 82"/>
                <a:gd name="T14" fmla="*/ 0 w 187"/>
                <a:gd name="T15" fmla="*/ 9 h 82"/>
                <a:gd name="T16" fmla="*/ 16 w 187"/>
                <a:gd name="T17" fmla="*/ 0 h 82"/>
                <a:gd name="T18" fmla="*/ 16 w 187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82">
                  <a:moveTo>
                    <a:pt x="16" y="0"/>
                  </a:moveTo>
                  <a:lnTo>
                    <a:pt x="99" y="21"/>
                  </a:lnTo>
                  <a:lnTo>
                    <a:pt x="177" y="49"/>
                  </a:lnTo>
                  <a:lnTo>
                    <a:pt x="187" y="72"/>
                  </a:lnTo>
                  <a:lnTo>
                    <a:pt x="164" y="82"/>
                  </a:lnTo>
                  <a:lnTo>
                    <a:pt x="78" y="47"/>
                  </a:lnTo>
                  <a:lnTo>
                    <a:pt x="10" y="26"/>
                  </a:lnTo>
                  <a:lnTo>
                    <a:pt x="0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77"/>
            <p:cNvSpPr>
              <a:spLocks/>
            </p:cNvSpPr>
            <p:nvPr/>
          </p:nvSpPr>
          <p:spPr bwMode="auto">
            <a:xfrm>
              <a:off x="4211" y="3451"/>
              <a:ext cx="210" cy="65"/>
            </a:xfrm>
            <a:custGeom>
              <a:avLst/>
              <a:gdLst>
                <a:gd name="T0" fmla="*/ 17 w 420"/>
                <a:gd name="T1" fmla="*/ 0 h 129"/>
                <a:gd name="T2" fmla="*/ 125 w 420"/>
                <a:gd name="T3" fmla="*/ 24 h 129"/>
                <a:gd name="T4" fmla="*/ 237 w 420"/>
                <a:gd name="T5" fmla="*/ 58 h 129"/>
                <a:gd name="T6" fmla="*/ 313 w 420"/>
                <a:gd name="T7" fmla="*/ 89 h 129"/>
                <a:gd name="T8" fmla="*/ 395 w 420"/>
                <a:gd name="T9" fmla="*/ 85 h 129"/>
                <a:gd name="T10" fmla="*/ 420 w 420"/>
                <a:gd name="T11" fmla="*/ 91 h 129"/>
                <a:gd name="T12" fmla="*/ 412 w 420"/>
                <a:gd name="T13" fmla="*/ 115 h 129"/>
                <a:gd name="T14" fmla="*/ 368 w 420"/>
                <a:gd name="T15" fmla="*/ 129 h 129"/>
                <a:gd name="T16" fmla="*/ 319 w 420"/>
                <a:gd name="T17" fmla="*/ 121 h 129"/>
                <a:gd name="T18" fmla="*/ 228 w 420"/>
                <a:gd name="T19" fmla="*/ 87 h 129"/>
                <a:gd name="T20" fmla="*/ 112 w 420"/>
                <a:gd name="T21" fmla="*/ 55 h 129"/>
                <a:gd name="T22" fmla="*/ 11 w 420"/>
                <a:gd name="T23" fmla="*/ 26 h 129"/>
                <a:gd name="T24" fmla="*/ 0 w 420"/>
                <a:gd name="T25" fmla="*/ 9 h 129"/>
                <a:gd name="T26" fmla="*/ 17 w 420"/>
                <a:gd name="T27" fmla="*/ 0 h 129"/>
                <a:gd name="T28" fmla="*/ 17 w 420"/>
                <a:gd name="T2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29">
                  <a:moveTo>
                    <a:pt x="17" y="0"/>
                  </a:moveTo>
                  <a:lnTo>
                    <a:pt x="125" y="24"/>
                  </a:lnTo>
                  <a:lnTo>
                    <a:pt x="237" y="58"/>
                  </a:lnTo>
                  <a:lnTo>
                    <a:pt x="313" y="89"/>
                  </a:lnTo>
                  <a:lnTo>
                    <a:pt x="395" y="85"/>
                  </a:lnTo>
                  <a:lnTo>
                    <a:pt x="420" y="91"/>
                  </a:lnTo>
                  <a:lnTo>
                    <a:pt x="412" y="115"/>
                  </a:lnTo>
                  <a:lnTo>
                    <a:pt x="368" y="129"/>
                  </a:lnTo>
                  <a:lnTo>
                    <a:pt x="319" y="121"/>
                  </a:lnTo>
                  <a:lnTo>
                    <a:pt x="228" y="87"/>
                  </a:lnTo>
                  <a:lnTo>
                    <a:pt x="112" y="55"/>
                  </a:lnTo>
                  <a:lnTo>
                    <a:pt x="11" y="26"/>
                  </a:lnTo>
                  <a:lnTo>
                    <a:pt x="0" y="9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78"/>
            <p:cNvSpPr>
              <a:spLocks/>
            </p:cNvSpPr>
            <p:nvPr/>
          </p:nvSpPr>
          <p:spPr bwMode="auto">
            <a:xfrm>
              <a:off x="4402" y="3379"/>
              <a:ext cx="25" cy="138"/>
            </a:xfrm>
            <a:custGeom>
              <a:avLst/>
              <a:gdLst>
                <a:gd name="T0" fmla="*/ 36 w 49"/>
                <a:gd name="T1" fmla="*/ 10 h 276"/>
                <a:gd name="T2" fmla="*/ 49 w 49"/>
                <a:gd name="T3" fmla="*/ 127 h 276"/>
                <a:gd name="T4" fmla="*/ 45 w 49"/>
                <a:gd name="T5" fmla="*/ 251 h 276"/>
                <a:gd name="T6" fmla="*/ 23 w 49"/>
                <a:gd name="T7" fmla="*/ 276 h 276"/>
                <a:gd name="T8" fmla="*/ 0 w 49"/>
                <a:gd name="T9" fmla="*/ 255 h 276"/>
                <a:gd name="T10" fmla="*/ 4 w 49"/>
                <a:gd name="T11" fmla="*/ 179 h 276"/>
                <a:gd name="T12" fmla="*/ 17 w 49"/>
                <a:gd name="T13" fmla="*/ 105 h 276"/>
                <a:gd name="T14" fmla="*/ 9 w 49"/>
                <a:gd name="T15" fmla="*/ 17 h 276"/>
                <a:gd name="T16" fmla="*/ 19 w 49"/>
                <a:gd name="T17" fmla="*/ 0 h 276"/>
                <a:gd name="T18" fmla="*/ 36 w 49"/>
                <a:gd name="T19" fmla="*/ 10 h 276"/>
                <a:gd name="T20" fmla="*/ 36 w 49"/>
                <a:gd name="T21" fmla="*/ 1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76">
                  <a:moveTo>
                    <a:pt x="36" y="10"/>
                  </a:moveTo>
                  <a:lnTo>
                    <a:pt x="49" y="127"/>
                  </a:lnTo>
                  <a:lnTo>
                    <a:pt x="45" y="251"/>
                  </a:lnTo>
                  <a:lnTo>
                    <a:pt x="23" y="276"/>
                  </a:lnTo>
                  <a:lnTo>
                    <a:pt x="0" y="255"/>
                  </a:lnTo>
                  <a:lnTo>
                    <a:pt x="4" y="179"/>
                  </a:lnTo>
                  <a:lnTo>
                    <a:pt x="17" y="105"/>
                  </a:lnTo>
                  <a:lnTo>
                    <a:pt x="9" y="17"/>
                  </a:lnTo>
                  <a:lnTo>
                    <a:pt x="19" y="0"/>
                  </a:lnTo>
                  <a:lnTo>
                    <a:pt x="36" y="10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79"/>
            <p:cNvSpPr>
              <a:spLocks/>
            </p:cNvSpPr>
            <p:nvPr/>
          </p:nvSpPr>
          <p:spPr bwMode="auto">
            <a:xfrm>
              <a:off x="4427" y="3485"/>
              <a:ext cx="117" cy="58"/>
            </a:xfrm>
            <a:custGeom>
              <a:avLst/>
              <a:gdLst>
                <a:gd name="T0" fmla="*/ 29 w 236"/>
                <a:gd name="T1" fmla="*/ 0 h 118"/>
                <a:gd name="T2" fmla="*/ 59 w 236"/>
                <a:gd name="T3" fmla="*/ 21 h 118"/>
                <a:gd name="T4" fmla="*/ 137 w 236"/>
                <a:gd name="T5" fmla="*/ 46 h 118"/>
                <a:gd name="T6" fmla="*/ 223 w 236"/>
                <a:gd name="T7" fmla="*/ 72 h 118"/>
                <a:gd name="T8" fmla="*/ 236 w 236"/>
                <a:gd name="T9" fmla="*/ 105 h 118"/>
                <a:gd name="T10" fmla="*/ 202 w 236"/>
                <a:gd name="T11" fmla="*/ 118 h 118"/>
                <a:gd name="T12" fmla="*/ 126 w 236"/>
                <a:gd name="T13" fmla="*/ 80 h 118"/>
                <a:gd name="T14" fmla="*/ 86 w 236"/>
                <a:gd name="T15" fmla="*/ 59 h 118"/>
                <a:gd name="T16" fmla="*/ 51 w 236"/>
                <a:gd name="T17" fmla="*/ 48 h 118"/>
                <a:gd name="T18" fmla="*/ 13 w 236"/>
                <a:gd name="T19" fmla="*/ 44 h 118"/>
                <a:gd name="T20" fmla="*/ 0 w 236"/>
                <a:gd name="T21" fmla="*/ 15 h 118"/>
                <a:gd name="T22" fmla="*/ 12 w 236"/>
                <a:gd name="T23" fmla="*/ 0 h 118"/>
                <a:gd name="T24" fmla="*/ 29 w 236"/>
                <a:gd name="T25" fmla="*/ 0 h 118"/>
                <a:gd name="T26" fmla="*/ 29 w 236"/>
                <a:gd name="T2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118">
                  <a:moveTo>
                    <a:pt x="29" y="0"/>
                  </a:moveTo>
                  <a:lnTo>
                    <a:pt x="59" y="21"/>
                  </a:lnTo>
                  <a:lnTo>
                    <a:pt x="137" y="46"/>
                  </a:lnTo>
                  <a:lnTo>
                    <a:pt x="223" y="72"/>
                  </a:lnTo>
                  <a:lnTo>
                    <a:pt x="236" y="105"/>
                  </a:lnTo>
                  <a:lnTo>
                    <a:pt x="202" y="118"/>
                  </a:lnTo>
                  <a:lnTo>
                    <a:pt x="126" y="80"/>
                  </a:lnTo>
                  <a:lnTo>
                    <a:pt x="86" y="59"/>
                  </a:lnTo>
                  <a:lnTo>
                    <a:pt x="51" y="48"/>
                  </a:lnTo>
                  <a:lnTo>
                    <a:pt x="13" y="44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>
              <a:off x="4538" y="3405"/>
              <a:ext cx="63" cy="182"/>
            </a:xfrm>
            <a:custGeom>
              <a:avLst/>
              <a:gdLst>
                <a:gd name="T0" fmla="*/ 51 w 127"/>
                <a:gd name="T1" fmla="*/ 314 h 365"/>
                <a:gd name="T2" fmla="*/ 115 w 127"/>
                <a:gd name="T3" fmla="*/ 344 h 365"/>
                <a:gd name="T4" fmla="*/ 127 w 127"/>
                <a:gd name="T5" fmla="*/ 365 h 365"/>
                <a:gd name="T6" fmla="*/ 24 w 127"/>
                <a:gd name="T7" fmla="*/ 350 h 365"/>
                <a:gd name="T8" fmla="*/ 3 w 127"/>
                <a:gd name="T9" fmla="*/ 282 h 365"/>
                <a:gd name="T10" fmla="*/ 5 w 127"/>
                <a:gd name="T11" fmla="*/ 209 h 365"/>
                <a:gd name="T12" fmla="*/ 0 w 127"/>
                <a:gd name="T13" fmla="*/ 25 h 365"/>
                <a:gd name="T14" fmla="*/ 7 w 127"/>
                <a:gd name="T15" fmla="*/ 6 h 365"/>
                <a:gd name="T16" fmla="*/ 24 w 127"/>
                <a:gd name="T17" fmla="*/ 0 h 365"/>
                <a:gd name="T18" fmla="*/ 49 w 127"/>
                <a:gd name="T19" fmla="*/ 25 h 365"/>
                <a:gd name="T20" fmla="*/ 34 w 127"/>
                <a:gd name="T21" fmla="*/ 175 h 365"/>
                <a:gd name="T22" fmla="*/ 32 w 127"/>
                <a:gd name="T23" fmla="*/ 255 h 365"/>
                <a:gd name="T24" fmla="*/ 51 w 127"/>
                <a:gd name="T25" fmla="*/ 314 h 365"/>
                <a:gd name="T26" fmla="*/ 51 w 127"/>
                <a:gd name="T27" fmla="*/ 31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365">
                  <a:moveTo>
                    <a:pt x="51" y="314"/>
                  </a:moveTo>
                  <a:lnTo>
                    <a:pt x="115" y="344"/>
                  </a:lnTo>
                  <a:lnTo>
                    <a:pt x="127" y="365"/>
                  </a:lnTo>
                  <a:lnTo>
                    <a:pt x="24" y="350"/>
                  </a:lnTo>
                  <a:lnTo>
                    <a:pt x="3" y="282"/>
                  </a:lnTo>
                  <a:lnTo>
                    <a:pt x="5" y="209"/>
                  </a:lnTo>
                  <a:lnTo>
                    <a:pt x="0" y="25"/>
                  </a:lnTo>
                  <a:lnTo>
                    <a:pt x="7" y="6"/>
                  </a:lnTo>
                  <a:lnTo>
                    <a:pt x="24" y="0"/>
                  </a:lnTo>
                  <a:lnTo>
                    <a:pt x="49" y="25"/>
                  </a:lnTo>
                  <a:lnTo>
                    <a:pt x="34" y="175"/>
                  </a:lnTo>
                  <a:lnTo>
                    <a:pt x="32" y="255"/>
                  </a:lnTo>
                  <a:lnTo>
                    <a:pt x="51" y="314"/>
                  </a:lnTo>
                  <a:lnTo>
                    <a:pt x="51" y="3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81"/>
            <p:cNvSpPr>
              <a:spLocks/>
            </p:cNvSpPr>
            <p:nvPr/>
          </p:nvSpPr>
          <p:spPr bwMode="auto">
            <a:xfrm>
              <a:off x="4441" y="3386"/>
              <a:ext cx="85" cy="100"/>
            </a:xfrm>
            <a:custGeom>
              <a:avLst/>
              <a:gdLst>
                <a:gd name="T0" fmla="*/ 41 w 171"/>
                <a:gd name="T1" fmla="*/ 149 h 202"/>
                <a:gd name="T2" fmla="*/ 70 w 171"/>
                <a:gd name="T3" fmla="*/ 158 h 202"/>
                <a:gd name="T4" fmla="*/ 100 w 171"/>
                <a:gd name="T5" fmla="*/ 156 h 202"/>
                <a:gd name="T6" fmla="*/ 121 w 171"/>
                <a:gd name="T7" fmla="*/ 103 h 202"/>
                <a:gd name="T8" fmla="*/ 116 w 171"/>
                <a:gd name="T9" fmla="*/ 40 h 202"/>
                <a:gd name="T10" fmla="*/ 123 w 171"/>
                <a:gd name="T11" fmla="*/ 19 h 202"/>
                <a:gd name="T12" fmla="*/ 142 w 171"/>
                <a:gd name="T13" fmla="*/ 14 h 202"/>
                <a:gd name="T14" fmla="*/ 169 w 171"/>
                <a:gd name="T15" fmla="*/ 40 h 202"/>
                <a:gd name="T16" fmla="*/ 171 w 171"/>
                <a:gd name="T17" fmla="*/ 84 h 202"/>
                <a:gd name="T18" fmla="*/ 169 w 171"/>
                <a:gd name="T19" fmla="*/ 128 h 202"/>
                <a:gd name="T20" fmla="*/ 159 w 171"/>
                <a:gd name="T21" fmla="*/ 170 h 202"/>
                <a:gd name="T22" fmla="*/ 129 w 171"/>
                <a:gd name="T23" fmla="*/ 202 h 202"/>
                <a:gd name="T24" fmla="*/ 76 w 171"/>
                <a:gd name="T25" fmla="*/ 202 h 202"/>
                <a:gd name="T26" fmla="*/ 21 w 171"/>
                <a:gd name="T27" fmla="*/ 185 h 202"/>
                <a:gd name="T28" fmla="*/ 0 w 171"/>
                <a:gd name="T29" fmla="*/ 166 h 202"/>
                <a:gd name="T30" fmla="*/ 19 w 171"/>
                <a:gd name="T31" fmla="*/ 14 h 202"/>
                <a:gd name="T32" fmla="*/ 34 w 171"/>
                <a:gd name="T33" fmla="*/ 0 h 202"/>
                <a:gd name="T34" fmla="*/ 47 w 171"/>
                <a:gd name="T35" fmla="*/ 16 h 202"/>
                <a:gd name="T36" fmla="*/ 41 w 171"/>
                <a:gd name="T37" fmla="*/ 149 h 202"/>
                <a:gd name="T38" fmla="*/ 41 w 171"/>
                <a:gd name="T39" fmla="*/ 14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1" h="202">
                  <a:moveTo>
                    <a:pt x="41" y="149"/>
                  </a:moveTo>
                  <a:lnTo>
                    <a:pt x="70" y="158"/>
                  </a:lnTo>
                  <a:lnTo>
                    <a:pt x="100" y="156"/>
                  </a:lnTo>
                  <a:lnTo>
                    <a:pt x="121" y="103"/>
                  </a:lnTo>
                  <a:lnTo>
                    <a:pt x="116" y="40"/>
                  </a:lnTo>
                  <a:lnTo>
                    <a:pt x="123" y="19"/>
                  </a:lnTo>
                  <a:lnTo>
                    <a:pt x="142" y="14"/>
                  </a:lnTo>
                  <a:lnTo>
                    <a:pt x="169" y="40"/>
                  </a:lnTo>
                  <a:lnTo>
                    <a:pt x="171" y="84"/>
                  </a:lnTo>
                  <a:lnTo>
                    <a:pt x="169" y="128"/>
                  </a:lnTo>
                  <a:lnTo>
                    <a:pt x="159" y="170"/>
                  </a:lnTo>
                  <a:lnTo>
                    <a:pt x="129" y="202"/>
                  </a:lnTo>
                  <a:lnTo>
                    <a:pt x="76" y="202"/>
                  </a:lnTo>
                  <a:lnTo>
                    <a:pt x="21" y="185"/>
                  </a:lnTo>
                  <a:lnTo>
                    <a:pt x="0" y="166"/>
                  </a:lnTo>
                  <a:lnTo>
                    <a:pt x="19" y="14"/>
                  </a:lnTo>
                  <a:lnTo>
                    <a:pt x="34" y="0"/>
                  </a:lnTo>
                  <a:lnTo>
                    <a:pt x="47" y="16"/>
                  </a:lnTo>
                  <a:lnTo>
                    <a:pt x="41" y="149"/>
                  </a:lnTo>
                  <a:lnTo>
                    <a:pt x="41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82"/>
            <p:cNvSpPr>
              <a:spLocks/>
            </p:cNvSpPr>
            <p:nvPr/>
          </p:nvSpPr>
          <p:spPr bwMode="auto">
            <a:xfrm>
              <a:off x="4796" y="2682"/>
              <a:ext cx="104" cy="102"/>
            </a:xfrm>
            <a:custGeom>
              <a:avLst/>
              <a:gdLst>
                <a:gd name="T0" fmla="*/ 28 w 207"/>
                <a:gd name="T1" fmla="*/ 20 h 203"/>
                <a:gd name="T2" fmla="*/ 41 w 207"/>
                <a:gd name="T3" fmla="*/ 43 h 203"/>
                <a:gd name="T4" fmla="*/ 72 w 207"/>
                <a:gd name="T5" fmla="*/ 53 h 203"/>
                <a:gd name="T6" fmla="*/ 155 w 207"/>
                <a:gd name="T7" fmla="*/ 45 h 203"/>
                <a:gd name="T8" fmla="*/ 182 w 207"/>
                <a:gd name="T9" fmla="*/ 55 h 203"/>
                <a:gd name="T10" fmla="*/ 197 w 207"/>
                <a:gd name="T11" fmla="*/ 81 h 203"/>
                <a:gd name="T12" fmla="*/ 207 w 207"/>
                <a:gd name="T13" fmla="*/ 144 h 203"/>
                <a:gd name="T14" fmla="*/ 172 w 207"/>
                <a:gd name="T15" fmla="*/ 182 h 203"/>
                <a:gd name="T16" fmla="*/ 121 w 207"/>
                <a:gd name="T17" fmla="*/ 203 h 203"/>
                <a:gd name="T18" fmla="*/ 100 w 207"/>
                <a:gd name="T19" fmla="*/ 195 h 203"/>
                <a:gd name="T20" fmla="*/ 110 w 207"/>
                <a:gd name="T21" fmla="*/ 174 h 203"/>
                <a:gd name="T22" fmla="*/ 146 w 207"/>
                <a:gd name="T23" fmla="*/ 136 h 203"/>
                <a:gd name="T24" fmla="*/ 159 w 207"/>
                <a:gd name="T25" fmla="*/ 74 h 203"/>
                <a:gd name="T26" fmla="*/ 136 w 207"/>
                <a:gd name="T27" fmla="*/ 85 h 203"/>
                <a:gd name="T28" fmla="*/ 68 w 207"/>
                <a:gd name="T29" fmla="*/ 85 h 203"/>
                <a:gd name="T30" fmla="*/ 15 w 207"/>
                <a:gd name="T31" fmla="*/ 60 h 203"/>
                <a:gd name="T32" fmla="*/ 0 w 207"/>
                <a:gd name="T33" fmla="*/ 7 h 203"/>
                <a:gd name="T34" fmla="*/ 20 w 207"/>
                <a:gd name="T35" fmla="*/ 0 h 203"/>
                <a:gd name="T36" fmla="*/ 28 w 207"/>
                <a:gd name="T37" fmla="*/ 20 h 203"/>
                <a:gd name="T38" fmla="*/ 28 w 207"/>
                <a:gd name="T39" fmla="*/ 2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" h="203">
                  <a:moveTo>
                    <a:pt x="28" y="20"/>
                  </a:moveTo>
                  <a:lnTo>
                    <a:pt x="41" y="43"/>
                  </a:lnTo>
                  <a:lnTo>
                    <a:pt x="72" y="53"/>
                  </a:lnTo>
                  <a:lnTo>
                    <a:pt x="155" y="45"/>
                  </a:lnTo>
                  <a:lnTo>
                    <a:pt x="182" y="55"/>
                  </a:lnTo>
                  <a:lnTo>
                    <a:pt x="197" y="81"/>
                  </a:lnTo>
                  <a:lnTo>
                    <a:pt x="207" y="144"/>
                  </a:lnTo>
                  <a:lnTo>
                    <a:pt x="172" y="182"/>
                  </a:lnTo>
                  <a:lnTo>
                    <a:pt x="121" y="203"/>
                  </a:lnTo>
                  <a:lnTo>
                    <a:pt x="100" y="195"/>
                  </a:lnTo>
                  <a:lnTo>
                    <a:pt x="110" y="174"/>
                  </a:lnTo>
                  <a:lnTo>
                    <a:pt x="146" y="136"/>
                  </a:lnTo>
                  <a:lnTo>
                    <a:pt x="159" y="74"/>
                  </a:lnTo>
                  <a:lnTo>
                    <a:pt x="136" y="85"/>
                  </a:lnTo>
                  <a:lnTo>
                    <a:pt x="68" y="85"/>
                  </a:lnTo>
                  <a:lnTo>
                    <a:pt x="15" y="60"/>
                  </a:lnTo>
                  <a:lnTo>
                    <a:pt x="0" y="7"/>
                  </a:lnTo>
                  <a:lnTo>
                    <a:pt x="20" y="0"/>
                  </a:lnTo>
                  <a:lnTo>
                    <a:pt x="28" y="20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83"/>
            <p:cNvSpPr>
              <a:spLocks/>
            </p:cNvSpPr>
            <p:nvPr/>
          </p:nvSpPr>
          <p:spPr bwMode="auto">
            <a:xfrm>
              <a:off x="4715" y="2725"/>
              <a:ext cx="249" cy="147"/>
            </a:xfrm>
            <a:custGeom>
              <a:avLst/>
              <a:gdLst>
                <a:gd name="T0" fmla="*/ 99 w 498"/>
                <a:gd name="T1" fmla="*/ 31 h 295"/>
                <a:gd name="T2" fmla="*/ 34 w 498"/>
                <a:gd name="T3" fmla="*/ 42 h 295"/>
                <a:gd name="T4" fmla="*/ 29 w 498"/>
                <a:gd name="T5" fmla="*/ 57 h 295"/>
                <a:gd name="T6" fmla="*/ 34 w 498"/>
                <a:gd name="T7" fmla="*/ 105 h 295"/>
                <a:gd name="T8" fmla="*/ 40 w 498"/>
                <a:gd name="T9" fmla="*/ 209 h 295"/>
                <a:gd name="T10" fmla="*/ 65 w 498"/>
                <a:gd name="T11" fmla="*/ 213 h 295"/>
                <a:gd name="T12" fmla="*/ 97 w 498"/>
                <a:gd name="T13" fmla="*/ 207 h 295"/>
                <a:gd name="T14" fmla="*/ 342 w 498"/>
                <a:gd name="T15" fmla="*/ 236 h 295"/>
                <a:gd name="T16" fmla="*/ 426 w 498"/>
                <a:gd name="T17" fmla="*/ 232 h 295"/>
                <a:gd name="T18" fmla="*/ 456 w 498"/>
                <a:gd name="T19" fmla="*/ 137 h 295"/>
                <a:gd name="T20" fmla="*/ 441 w 498"/>
                <a:gd name="T21" fmla="*/ 70 h 295"/>
                <a:gd name="T22" fmla="*/ 420 w 498"/>
                <a:gd name="T23" fmla="*/ 46 h 295"/>
                <a:gd name="T24" fmla="*/ 388 w 498"/>
                <a:gd name="T25" fmla="*/ 31 h 295"/>
                <a:gd name="T26" fmla="*/ 376 w 498"/>
                <a:gd name="T27" fmla="*/ 13 h 295"/>
                <a:gd name="T28" fmla="*/ 394 w 498"/>
                <a:gd name="T29" fmla="*/ 0 h 295"/>
                <a:gd name="T30" fmla="*/ 492 w 498"/>
                <a:gd name="T31" fmla="*/ 55 h 295"/>
                <a:gd name="T32" fmla="*/ 498 w 498"/>
                <a:gd name="T33" fmla="*/ 108 h 295"/>
                <a:gd name="T34" fmla="*/ 492 w 498"/>
                <a:gd name="T35" fmla="*/ 181 h 295"/>
                <a:gd name="T36" fmla="*/ 473 w 498"/>
                <a:gd name="T37" fmla="*/ 247 h 295"/>
                <a:gd name="T38" fmla="*/ 441 w 498"/>
                <a:gd name="T39" fmla="*/ 283 h 295"/>
                <a:gd name="T40" fmla="*/ 285 w 498"/>
                <a:gd name="T41" fmla="*/ 295 h 295"/>
                <a:gd name="T42" fmla="*/ 131 w 498"/>
                <a:gd name="T43" fmla="*/ 274 h 295"/>
                <a:gd name="T44" fmla="*/ 108 w 498"/>
                <a:gd name="T45" fmla="*/ 264 h 295"/>
                <a:gd name="T46" fmla="*/ 11 w 498"/>
                <a:gd name="T47" fmla="*/ 221 h 295"/>
                <a:gd name="T48" fmla="*/ 0 w 498"/>
                <a:gd name="T49" fmla="*/ 38 h 295"/>
                <a:gd name="T50" fmla="*/ 15 w 498"/>
                <a:gd name="T51" fmla="*/ 19 h 295"/>
                <a:gd name="T52" fmla="*/ 36 w 498"/>
                <a:gd name="T53" fmla="*/ 8 h 295"/>
                <a:gd name="T54" fmla="*/ 86 w 498"/>
                <a:gd name="T55" fmla="*/ 4 h 295"/>
                <a:gd name="T56" fmla="*/ 116 w 498"/>
                <a:gd name="T57" fmla="*/ 13 h 295"/>
                <a:gd name="T58" fmla="*/ 99 w 498"/>
                <a:gd name="T59" fmla="*/ 31 h 295"/>
                <a:gd name="T60" fmla="*/ 99 w 498"/>
                <a:gd name="T61" fmla="*/ 31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8" h="295">
                  <a:moveTo>
                    <a:pt x="99" y="31"/>
                  </a:moveTo>
                  <a:lnTo>
                    <a:pt x="34" y="42"/>
                  </a:lnTo>
                  <a:lnTo>
                    <a:pt x="29" y="57"/>
                  </a:lnTo>
                  <a:lnTo>
                    <a:pt x="34" y="105"/>
                  </a:lnTo>
                  <a:lnTo>
                    <a:pt x="40" y="209"/>
                  </a:lnTo>
                  <a:lnTo>
                    <a:pt x="65" y="213"/>
                  </a:lnTo>
                  <a:lnTo>
                    <a:pt x="97" y="207"/>
                  </a:lnTo>
                  <a:lnTo>
                    <a:pt x="342" y="236"/>
                  </a:lnTo>
                  <a:lnTo>
                    <a:pt x="426" y="232"/>
                  </a:lnTo>
                  <a:lnTo>
                    <a:pt x="456" y="137"/>
                  </a:lnTo>
                  <a:lnTo>
                    <a:pt x="441" y="70"/>
                  </a:lnTo>
                  <a:lnTo>
                    <a:pt x="420" y="46"/>
                  </a:lnTo>
                  <a:lnTo>
                    <a:pt x="388" y="31"/>
                  </a:lnTo>
                  <a:lnTo>
                    <a:pt x="376" y="13"/>
                  </a:lnTo>
                  <a:lnTo>
                    <a:pt x="394" y="0"/>
                  </a:lnTo>
                  <a:lnTo>
                    <a:pt x="492" y="55"/>
                  </a:lnTo>
                  <a:lnTo>
                    <a:pt x="498" y="108"/>
                  </a:lnTo>
                  <a:lnTo>
                    <a:pt x="492" y="181"/>
                  </a:lnTo>
                  <a:lnTo>
                    <a:pt x="473" y="247"/>
                  </a:lnTo>
                  <a:lnTo>
                    <a:pt x="441" y="283"/>
                  </a:lnTo>
                  <a:lnTo>
                    <a:pt x="285" y="295"/>
                  </a:lnTo>
                  <a:lnTo>
                    <a:pt x="131" y="274"/>
                  </a:lnTo>
                  <a:lnTo>
                    <a:pt x="108" y="264"/>
                  </a:lnTo>
                  <a:lnTo>
                    <a:pt x="11" y="221"/>
                  </a:lnTo>
                  <a:lnTo>
                    <a:pt x="0" y="38"/>
                  </a:lnTo>
                  <a:lnTo>
                    <a:pt x="15" y="19"/>
                  </a:lnTo>
                  <a:lnTo>
                    <a:pt x="36" y="8"/>
                  </a:lnTo>
                  <a:lnTo>
                    <a:pt x="86" y="4"/>
                  </a:lnTo>
                  <a:lnTo>
                    <a:pt x="116" y="13"/>
                  </a:lnTo>
                  <a:lnTo>
                    <a:pt x="99" y="31"/>
                  </a:lnTo>
                  <a:lnTo>
                    <a:pt x="9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84"/>
            <p:cNvSpPr>
              <a:spLocks/>
            </p:cNvSpPr>
            <p:nvPr/>
          </p:nvSpPr>
          <p:spPr bwMode="auto">
            <a:xfrm>
              <a:off x="4333" y="2544"/>
              <a:ext cx="236" cy="313"/>
            </a:xfrm>
            <a:custGeom>
              <a:avLst/>
              <a:gdLst>
                <a:gd name="T0" fmla="*/ 83 w 471"/>
                <a:gd name="T1" fmla="*/ 395 h 625"/>
                <a:gd name="T2" fmla="*/ 6 w 471"/>
                <a:gd name="T3" fmla="*/ 378 h 625"/>
                <a:gd name="T4" fmla="*/ 0 w 471"/>
                <a:gd name="T5" fmla="*/ 353 h 625"/>
                <a:gd name="T6" fmla="*/ 57 w 471"/>
                <a:gd name="T7" fmla="*/ 266 h 625"/>
                <a:gd name="T8" fmla="*/ 104 w 471"/>
                <a:gd name="T9" fmla="*/ 190 h 625"/>
                <a:gd name="T10" fmla="*/ 146 w 471"/>
                <a:gd name="T11" fmla="*/ 112 h 625"/>
                <a:gd name="T12" fmla="*/ 192 w 471"/>
                <a:gd name="T13" fmla="*/ 19 h 625"/>
                <a:gd name="T14" fmla="*/ 215 w 471"/>
                <a:gd name="T15" fmla="*/ 0 h 625"/>
                <a:gd name="T16" fmla="*/ 236 w 471"/>
                <a:gd name="T17" fmla="*/ 21 h 625"/>
                <a:gd name="T18" fmla="*/ 241 w 471"/>
                <a:gd name="T19" fmla="*/ 95 h 625"/>
                <a:gd name="T20" fmla="*/ 243 w 471"/>
                <a:gd name="T21" fmla="*/ 167 h 625"/>
                <a:gd name="T22" fmla="*/ 258 w 471"/>
                <a:gd name="T23" fmla="*/ 201 h 625"/>
                <a:gd name="T24" fmla="*/ 287 w 471"/>
                <a:gd name="T25" fmla="*/ 241 h 625"/>
                <a:gd name="T26" fmla="*/ 306 w 471"/>
                <a:gd name="T27" fmla="*/ 264 h 625"/>
                <a:gd name="T28" fmla="*/ 331 w 471"/>
                <a:gd name="T29" fmla="*/ 285 h 625"/>
                <a:gd name="T30" fmla="*/ 359 w 471"/>
                <a:gd name="T31" fmla="*/ 308 h 625"/>
                <a:gd name="T32" fmla="*/ 393 w 471"/>
                <a:gd name="T33" fmla="*/ 333 h 625"/>
                <a:gd name="T34" fmla="*/ 403 w 471"/>
                <a:gd name="T35" fmla="*/ 365 h 625"/>
                <a:gd name="T36" fmla="*/ 369 w 471"/>
                <a:gd name="T37" fmla="*/ 376 h 625"/>
                <a:gd name="T38" fmla="*/ 336 w 471"/>
                <a:gd name="T39" fmla="*/ 361 h 625"/>
                <a:gd name="T40" fmla="*/ 308 w 471"/>
                <a:gd name="T41" fmla="*/ 361 h 625"/>
                <a:gd name="T42" fmla="*/ 355 w 471"/>
                <a:gd name="T43" fmla="*/ 420 h 625"/>
                <a:gd name="T44" fmla="*/ 355 w 471"/>
                <a:gd name="T45" fmla="*/ 449 h 625"/>
                <a:gd name="T46" fmla="*/ 317 w 471"/>
                <a:gd name="T47" fmla="*/ 464 h 625"/>
                <a:gd name="T48" fmla="*/ 340 w 471"/>
                <a:gd name="T49" fmla="*/ 504 h 625"/>
                <a:gd name="T50" fmla="*/ 384 w 471"/>
                <a:gd name="T51" fmla="*/ 532 h 625"/>
                <a:gd name="T52" fmla="*/ 467 w 471"/>
                <a:gd name="T53" fmla="*/ 595 h 625"/>
                <a:gd name="T54" fmla="*/ 471 w 471"/>
                <a:gd name="T55" fmla="*/ 616 h 625"/>
                <a:gd name="T56" fmla="*/ 448 w 471"/>
                <a:gd name="T57" fmla="*/ 625 h 625"/>
                <a:gd name="T58" fmla="*/ 384 w 471"/>
                <a:gd name="T59" fmla="*/ 597 h 625"/>
                <a:gd name="T60" fmla="*/ 264 w 471"/>
                <a:gd name="T61" fmla="*/ 441 h 625"/>
                <a:gd name="T62" fmla="*/ 279 w 471"/>
                <a:gd name="T63" fmla="*/ 418 h 625"/>
                <a:gd name="T64" fmla="*/ 310 w 471"/>
                <a:gd name="T65" fmla="*/ 418 h 625"/>
                <a:gd name="T66" fmla="*/ 283 w 471"/>
                <a:gd name="T67" fmla="*/ 365 h 625"/>
                <a:gd name="T68" fmla="*/ 291 w 471"/>
                <a:gd name="T69" fmla="*/ 342 h 625"/>
                <a:gd name="T70" fmla="*/ 340 w 471"/>
                <a:gd name="T71" fmla="*/ 331 h 625"/>
                <a:gd name="T72" fmla="*/ 268 w 471"/>
                <a:gd name="T73" fmla="*/ 283 h 625"/>
                <a:gd name="T74" fmla="*/ 234 w 471"/>
                <a:gd name="T75" fmla="*/ 219 h 625"/>
                <a:gd name="T76" fmla="*/ 198 w 471"/>
                <a:gd name="T77" fmla="*/ 82 h 625"/>
                <a:gd name="T78" fmla="*/ 161 w 471"/>
                <a:gd name="T79" fmla="*/ 156 h 625"/>
                <a:gd name="T80" fmla="*/ 125 w 471"/>
                <a:gd name="T81" fmla="*/ 224 h 625"/>
                <a:gd name="T82" fmla="*/ 85 w 471"/>
                <a:gd name="T83" fmla="*/ 293 h 625"/>
                <a:gd name="T84" fmla="*/ 36 w 471"/>
                <a:gd name="T85" fmla="*/ 357 h 625"/>
                <a:gd name="T86" fmla="*/ 118 w 471"/>
                <a:gd name="T87" fmla="*/ 384 h 625"/>
                <a:gd name="T88" fmla="*/ 101 w 471"/>
                <a:gd name="T89" fmla="*/ 428 h 625"/>
                <a:gd name="T90" fmla="*/ 66 w 471"/>
                <a:gd name="T91" fmla="*/ 515 h 625"/>
                <a:gd name="T92" fmla="*/ 32 w 471"/>
                <a:gd name="T93" fmla="*/ 582 h 625"/>
                <a:gd name="T94" fmla="*/ 17 w 471"/>
                <a:gd name="T95" fmla="*/ 566 h 625"/>
                <a:gd name="T96" fmla="*/ 26 w 471"/>
                <a:gd name="T97" fmla="*/ 525 h 625"/>
                <a:gd name="T98" fmla="*/ 45 w 471"/>
                <a:gd name="T99" fmla="*/ 481 h 625"/>
                <a:gd name="T100" fmla="*/ 83 w 471"/>
                <a:gd name="T101" fmla="*/ 395 h 625"/>
                <a:gd name="T102" fmla="*/ 83 w 471"/>
                <a:gd name="T103" fmla="*/ 39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71" h="625">
                  <a:moveTo>
                    <a:pt x="83" y="395"/>
                  </a:moveTo>
                  <a:lnTo>
                    <a:pt x="6" y="378"/>
                  </a:lnTo>
                  <a:lnTo>
                    <a:pt x="0" y="353"/>
                  </a:lnTo>
                  <a:lnTo>
                    <a:pt x="57" y="266"/>
                  </a:lnTo>
                  <a:lnTo>
                    <a:pt x="104" y="190"/>
                  </a:lnTo>
                  <a:lnTo>
                    <a:pt x="146" y="112"/>
                  </a:lnTo>
                  <a:lnTo>
                    <a:pt x="192" y="19"/>
                  </a:lnTo>
                  <a:lnTo>
                    <a:pt x="215" y="0"/>
                  </a:lnTo>
                  <a:lnTo>
                    <a:pt x="236" y="21"/>
                  </a:lnTo>
                  <a:lnTo>
                    <a:pt x="241" y="95"/>
                  </a:lnTo>
                  <a:lnTo>
                    <a:pt x="243" y="167"/>
                  </a:lnTo>
                  <a:lnTo>
                    <a:pt x="258" y="201"/>
                  </a:lnTo>
                  <a:lnTo>
                    <a:pt x="287" y="241"/>
                  </a:lnTo>
                  <a:lnTo>
                    <a:pt x="306" y="264"/>
                  </a:lnTo>
                  <a:lnTo>
                    <a:pt x="331" y="285"/>
                  </a:lnTo>
                  <a:lnTo>
                    <a:pt x="359" y="308"/>
                  </a:lnTo>
                  <a:lnTo>
                    <a:pt x="393" y="333"/>
                  </a:lnTo>
                  <a:lnTo>
                    <a:pt x="403" y="365"/>
                  </a:lnTo>
                  <a:lnTo>
                    <a:pt x="369" y="376"/>
                  </a:lnTo>
                  <a:lnTo>
                    <a:pt x="336" y="361"/>
                  </a:lnTo>
                  <a:lnTo>
                    <a:pt x="308" y="361"/>
                  </a:lnTo>
                  <a:lnTo>
                    <a:pt x="355" y="420"/>
                  </a:lnTo>
                  <a:lnTo>
                    <a:pt x="355" y="449"/>
                  </a:lnTo>
                  <a:lnTo>
                    <a:pt x="317" y="464"/>
                  </a:lnTo>
                  <a:lnTo>
                    <a:pt x="340" y="504"/>
                  </a:lnTo>
                  <a:lnTo>
                    <a:pt x="384" y="532"/>
                  </a:lnTo>
                  <a:lnTo>
                    <a:pt x="467" y="595"/>
                  </a:lnTo>
                  <a:lnTo>
                    <a:pt x="471" y="616"/>
                  </a:lnTo>
                  <a:lnTo>
                    <a:pt x="448" y="625"/>
                  </a:lnTo>
                  <a:lnTo>
                    <a:pt x="384" y="597"/>
                  </a:lnTo>
                  <a:lnTo>
                    <a:pt x="264" y="441"/>
                  </a:lnTo>
                  <a:lnTo>
                    <a:pt x="279" y="418"/>
                  </a:lnTo>
                  <a:lnTo>
                    <a:pt x="310" y="418"/>
                  </a:lnTo>
                  <a:lnTo>
                    <a:pt x="283" y="365"/>
                  </a:lnTo>
                  <a:lnTo>
                    <a:pt x="291" y="342"/>
                  </a:lnTo>
                  <a:lnTo>
                    <a:pt x="340" y="331"/>
                  </a:lnTo>
                  <a:lnTo>
                    <a:pt x="268" y="283"/>
                  </a:lnTo>
                  <a:lnTo>
                    <a:pt x="234" y="219"/>
                  </a:lnTo>
                  <a:lnTo>
                    <a:pt x="198" y="82"/>
                  </a:lnTo>
                  <a:lnTo>
                    <a:pt x="161" y="156"/>
                  </a:lnTo>
                  <a:lnTo>
                    <a:pt x="125" y="224"/>
                  </a:lnTo>
                  <a:lnTo>
                    <a:pt x="85" y="293"/>
                  </a:lnTo>
                  <a:lnTo>
                    <a:pt x="36" y="357"/>
                  </a:lnTo>
                  <a:lnTo>
                    <a:pt x="118" y="384"/>
                  </a:lnTo>
                  <a:lnTo>
                    <a:pt x="101" y="428"/>
                  </a:lnTo>
                  <a:lnTo>
                    <a:pt x="66" y="515"/>
                  </a:lnTo>
                  <a:lnTo>
                    <a:pt x="32" y="582"/>
                  </a:lnTo>
                  <a:lnTo>
                    <a:pt x="17" y="566"/>
                  </a:lnTo>
                  <a:lnTo>
                    <a:pt x="26" y="525"/>
                  </a:lnTo>
                  <a:lnTo>
                    <a:pt x="45" y="481"/>
                  </a:lnTo>
                  <a:lnTo>
                    <a:pt x="83" y="395"/>
                  </a:lnTo>
                  <a:lnTo>
                    <a:pt x="83" y="3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85"/>
            <p:cNvSpPr>
              <a:spLocks/>
            </p:cNvSpPr>
            <p:nvPr/>
          </p:nvSpPr>
          <p:spPr bwMode="auto">
            <a:xfrm>
              <a:off x="4654" y="3354"/>
              <a:ext cx="64" cy="165"/>
            </a:xfrm>
            <a:custGeom>
              <a:avLst/>
              <a:gdLst>
                <a:gd name="T0" fmla="*/ 78 w 130"/>
                <a:gd name="T1" fmla="*/ 41 h 328"/>
                <a:gd name="T2" fmla="*/ 107 w 130"/>
                <a:gd name="T3" fmla="*/ 0 h 328"/>
                <a:gd name="T4" fmla="*/ 130 w 130"/>
                <a:gd name="T5" fmla="*/ 5 h 328"/>
                <a:gd name="T6" fmla="*/ 107 w 130"/>
                <a:gd name="T7" fmla="*/ 114 h 328"/>
                <a:gd name="T8" fmla="*/ 90 w 130"/>
                <a:gd name="T9" fmla="*/ 176 h 328"/>
                <a:gd name="T10" fmla="*/ 73 w 130"/>
                <a:gd name="T11" fmla="*/ 220 h 328"/>
                <a:gd name="T12" fmla="*/ 48 w 130"/>
                <a:gd name="T13" fmla="*/ 275 h 328"/>
                <a:gd name="T14" fmla="*/ 19 w 130"/>
                <a:gd name="T15" fmla="*/ 328 h 328"/>
                <a:gd name="T16" fmla="*/ 2 w 130"/>
                <a:gd name="T17" fmla="*/ 315 h 328"/>
                <a:gd name="T18" fmla="*/ 0 w 130"/>
                <a:gd name="T19" fmla="*/ 268 h 328"/>
                <a:gd name="T20" fmla="*/ 42 w 130"/>
                <a:gd name="T21" fmla="*/ 155 h 328"/>
                <a:gd name="T22" fmla="*/ 78 w 130"/>
                <a:gd name="T23" fmla="*/ 41 h 328"/>
                <a:gd name="T24" fmla="*/ 78 w 130"/>
                <a:gd name="T25" fmla="*/ 4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328">
                  <a:moveTo>
                    <a:pt x="78" y="41"/>
                  </a:moveTo>
                  <a:lnTo>
                    <a:pt x="107" y="0"/>
                  </a:lnTo>
                  <a:lnTo>
                    <a:pt x="130" y="5"/>
                  </a:lnTo>
                  <a:lnTo>
                    <a:pt x="107" y="114"/>
                  </a:lnTo>
                  <a:lnTo>
                    <a:pt x="90" y="176"/>
                  </a:lnTo>
                  <a:lnTo>
                    <a:pt x="73" y="220"/>
                  </a:lnTo>
                  <a:lnTo>
                    <a:pt x="48" y="275"/>
                  </a:lnTo>
                  <a:lnTo>
                    <a:pt x="19" y="328"/>
                  </a:lnTo>
                  <a:lnTo>
                    <a:pt x="2" y="315"/>
                  </a:lnTo>
                  <a:lnTo>
                    <a:pt x="0" y="268"/>
                  </a:lnTo>
                  <a:lnTo>
                    <a:pt x="42" y="155"/>
                  </a:lnTo>
                  <a:lnTo>
                    <a:pt x="78" y="41"/>
                  </a:lnTo>
                  <a:lnTo>
                    <a:pt x="7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86"/>
            <p:cNvSpPr>
              <a:spLocks/>
            </p:cNvSpPr>
            <p:nvPr/>
          </p:nvSpPr>
          <p:spPr bwMode="auto">
            <a:xfrm>
              <a:off x="4237" y="3638"/>
              <a:ext cx="353" cy="122"/>
            </a:xfrm>
            <a:custGeom>
              <a:avLst/>
              <a:gdLst>
                <a:gd name="T0" fmla="*/ 633 w 705"/>
                <a:gd name="T1" fmla="*/ 213 h 245"/>
                <a:gd name="T2" fmla="*/ 705 w 705"/>
                <a:gd name="T3" fmla="*/ 202 h 245"/>
                <a:gd name="T4" fmla="*/ 678 w 705"/>
                <a:gd name="T5" fmla="*/ 223 h 245"/>
                <a:gd name="T6" fmla="*/ 623 w 705"/>
                <a:gd name="T7" fmla="*/ 245 h 245"/>
                <a:gd name="T8" fmla="*/ 601 w 705"/>
                <a:gd name="T9" fmla="*/ 242 h 245"/>
                <a:gd name="T10" fmla="*/ 523 w 705"/>
                <a:gd name="T11" fmla="*/ 217 h 245"/>
                <a:gd name="T12" fmla="*/ 450 w 705"/>
                <a:gd name="T13" fmla="*/ 190 h 245"/>
                <a:gd name="T14" fmla="*/ 369 w 705"/>
                <a:gd name="T15" fmla="*/ 160 h 245"/>
                <a:gd name="T16" fmla="*/ 285 w 705"/>
                <a:gd name="T17" fmla="*/ 129 h 245"/>
                <a:gd name="T18" fmla="*/ 209 w 705"/>
                <a:gd name="T19" fmla="*/ 101 h 245"/>
                <a:gd name="T20" fmla="*/ 112 w 705"/>
                <a:gd name="T21" fmla="*/ 65 h 245"/>
                <a:gd name="T22" fmla="*/ 59 w 705"/>
                <a:gd name="T23" fmla="*/ 46 h 245"/>
                <a:gd name="T24" fmla="*/ 7 w 705"/>
                <a:gd name="T25" fmla="*/ 27 h 245"/>
                <a:gd name="T26" fmla="*/ 0 w 705"/>
                <a:gd name="T27" fmla="*/ 8 h 245"/>
                <a:gd name="T28" fmla="*/ 19 w 705"/>
                <a:gd name="T29" fmla="*/ 0 h 245"/>
                <a:gd name="T30" fmla="*/ 123 w 705"/>
                <a:gd name="T31" fmla="*/ 29 h 245"/>
                <a:gd name="T32" fmla="*/ 220 w 705"/>
                <a:gd name="T33" fmla="*/ 61 h 245"/>
                <a:gd name="T34" fmla="*/ 331 w 705"/>
                <a:gd name="T35" fmla="*/ 97 h 245"/>
                <a:gd name="T36" fmla="*/ 439 w 705"/>
                <a:gd name="T37" fmla="*/ 135 h 245"/>
                <a:gd name="T38" fmla="*/ 536 w 705"/>
                <a:gd name="T39" fmla="*/ 169 h 245"/>
                <a:gd name="T40" fmla="*/ 633 w 705"/>
                <a:gd name="T41" fmla="*/ 213 h 245"/>
                <a:gd name="T42" fmla="*/ 633 w 705"/>
                <a:gd name="T43" fmla="*/ 21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5" h="245">
                  <a:moveTo>
                    <a:pt x="633" y="213"/>
                  </a:moveTo>
                  <a:lnTo>
                    <a:pt x="705" y="202"/>
                  </a:lnTo>
                  <a:lnTo>
                    <a:pt x="678" y="223"/>
                  </a:lnTo>
                  <a:lnTo>
                    <a:pt x="623" y="245"/>
                  </a:lnTo>
                  <a:lnTo>
                    <a:pt x="601" y="242"/>
                  </a:lnTo>
                  <a:lnTo>
                    <a:pt x="523" y="217"/>
                  </a:lnTo>
                  <a:lnTo>
                    <a:pt x="450" y="190"/>
                  </a:lnTo>
                  <a:lnTo>
                    <a:pt x="369" y="160"/>
                  </a:lnTo>
                  <a:lnTo>
                    <a:pt x="285" y="129"/>
                  </a:lnTo>
                  <a:lnTo>
                    <a:pt x="209" y="101"/>
                  </a:lnTo>
                  <a:lnTo>
                    <a:pt x="112" y="65"/>
                  </a:lnTo>
                  <a:lnTo>
                    <a:pt x="59" y="46"/>
                  </a:lnTo>
                  <a:lnTo>
                    <a:pt x="7" y="27"/>
                  </a:lnTo>
                  <a:lnTo>
                    <a:pt x="0" y="8"/>
                  </a:lnTo>
                  <a:lnTo>
                    <a:pt x="19" y="0"/>
                  </a:lnTo>
                  <a:lnTo>
                    <a:pt x="123" y="29"/>
                  </a:lnTo>
                  <a:lnTo>
                    <a:pt x="220" y="61"/>
                  </a:lnTo>
                  <a:lnTo>
                    <a:pt x="331" y="97"/>
                  </a:lnTo>
                  <a:lnTo>
                    <a:pt x="439" y="135"/>
                  </a:lnTo>
                  <a:lnTo>
                    <a:pt x="536" y="169"/>
                  </a:lnTo>
                  <a:lnTo>
                    <a:pt x="633" y="213"/>
                  </a:lnTo>
                  <a:lnTo>
                    <a:pt x="633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4175" y="3759"/>
              <a:ext cx="329" cy="139"/>
            </a:xfrm>
            <a:custGeom>
              <a:avLst/>
              <a:gdLst>
                <a:gd name="T0" fmla="*/ 517 w 658"/>
                <a:gd name="T1" fmla="*/ 219 h 278"/>
                <a:gd name="T2" fmla="*/ 578 w 658"/>
                <a:gd name="T3" fmla="*/ 185 h 278"/>
                <a:gd name="T4" fmla="*/ 641 w 658"/>
                <a:gd name="T5" fmla="*/ 162 h 278"/>
                <a:gd name="T6" fmla="*/ 658 w 658"/>
                <a:gd name="T7" fmla="*/ 172 h 278"/>
                <a:gd name="T8" fmla="*/ 649 w 658"/>
                <a:gd name="T9" fmla="*/ 189 h 278"/>
                <a:gd name="T10" fmla="*/ 611 w 658"/>
                <a:gd name="T11" fmla="*/ 206 h 278"/>
                <a:gd name="T12" fmla="*/ 563 w 658"/>
                <a:gd name="T13" fmla="*/ 259 h 278"/>
                <a:gd name="T14" fmla="*/ 533 w 658"/>
                <a:gd name="T15" fmla="*/ 278 h 278"/>
                <a:gd name="T16" fmla="*/ 497 w 658"/>
                <a:gd name="T17" fmla="*/ 269 h 278"/>
                <a:gd name="T18" fmla="*/ 428 w 658"/>
                <a:gd name="T19" fmla="*/ 234 h 278"/>
                <a:gd name="T20" fmla="*/ 356 w 658"/>
                <a:gd name="T21" fmla="*/ 202 h 278"/>
                <a:gd name="T22" fmla="*/ 286 w 658"/>
                <a:gd name="T23" fmla="*/ 170 h 278"/>
                <a:gd name="T24" fmla="*/ 215 w 658"/>
                <a:gd name="T25" fmla="*/ 137 h 278"/>
                <a:gd name="T26" fmla="*/ 149 w 658"/>
                <a:gd name="T27" fmla="*/ 96 h 278"/>
                <a:gd name="T28" fmla="*/ 84 w 658"/>
                <a:gd name="T29" fmla="*/ 52 h 278"/>
                <a:gd name="T30" fmla="*/ 12 w 658"/>
                <a:gd name="T31" fmla="*/ 27 h 278"/>
                <a:gd name="T32" fmla="*/ 0 w 658"/>
                <a:gd name="T33" fmla="*/ 12 h 278"/>
                <a:gd name="T34" fmla="*/ 18 w 658"/>
                <a:gd name="T35" fmla="*/ 0 h 278"/>
                <a:gd name="T36" fmla="*/ 97 w 658"/>
                <a:gd name="T37" fmla="*/ 27 h 278"/>
                <a:gd name="T38" fmla="*/ 173 w 658"/>
                <a:gd name="T39" fmla="*/ 59 h 278"/>
                <a:gd name="T40" fmla="*/ 261 w 658"/>
                <a:gd name="T41" fmla="*/ 96 h 278"/>
                <a:gd name="T42" fmla="*/ 348 w 658"/>
                <a:gd name="T43" fmla="*/ 135 h 278"/>
                <a:gd name="T44" fmla="*/ 428 w 658"/>
                <a:gd name="T45" fmla="*/ 170 h 278"/>
                <a:gd name="T46" fmla="*/ 517 w 658"/>
                <a:gd name="T47" fmla="*/ 219 h 278"/>
                <a:gd name="T48" fmla="*/ 517 w 658"/>
                <a:gd name="T49" fmla="*/ 21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8" h="278">
                  <a:moveTo>
                    <a:pt x="517" y="219"/>
                  </a:moveTo>
                  <a:lnTo>
                    <a:pt x="578" y="185"/>
                  </a:lnTo>
                  <a:lnTo>
                    <a:pt x="641" y="162"/>
                  </a:lnTo>
                  <a:lnTo>
                    <a:pt x="658" y="172"/>
                  </a:lnTo>
                  <a:lnTo>
                    <a:pt x="649" y="189"/>
                  </a:lnTo>
                  <a:lnTo>
                    <a:pt x="611" y="206"/>
                  </a:lnTo>
                  <a:lnTo>
                    <a:pt x="563" y="259"/>
                  </a:lnTo>
                  <a:lnTo>
                    <a:pt x="533" y="278"/>
                  </a:lnTo>
                  <a:lnTo>
                    <a:pt x="497" y="269"/>
                  </a:lnTo>
                  <a:lnTo>
                    <a:pt x="428" y="234"/>
                  </a:lnTo>
                  <a:lnTo>
                    <a:pt x="356" y="202"/>
                  </a:lnTo>
                  <a:lnTo>
                    <a:pt x="286" y="170"/>
                  </a:lnTo>
                  <a:lnTo>
                    <a:pt x="215" y="137"/>
                  </a:lnTo>
                  <a:lnTo>
                    <a:pt x="149" y="96"/>
                  </a:lnTo>
                  <a:lnTo>
                    <a:pt x="84" y="52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8" y="0"/>
                  </a:lnTo>
                  <a:lnTo>
                    <a:pt x="97" y="27"/>
                  </a:lnTo>
                  <a:lnTo>
                    <a:pt x="173" y="59"/>
                  </a:lnTo>
                  <a:lnTo>
                    <a:pt x="261" y="96"/>
                  </a:lnTo>
                  <a:lnTo>
                    <a:pt x="348" y="135"/>
                  </a:lnTo>
                  <a:lnTo>
                    <a:pt x="428" y="170"/>
                  </a:lnTo>
                  <a:lnTo>
                    <a:pt x="517" y="219"/>
                  </a:lnTo>
                  <a:lnTo>
                    <a:pt x="517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88"/>
            <p:cNvSpPr>
              <a:spLocks/>
            </p:cNvSpPr>
            <p:nvPr/>
          </p:nvSpPr>
          <p:spPr bwMode="auto">
            <a:xfrm>
              <a:off x="4203" y="3686"/>
              <a:ext cx="335" cy="142"/>
            </a:xfrm>
            <a:custGeom>
              <a:avLst/>
              <a:gdLst>
                <a:gd name="T0" fmla="*/ 590 w 670"/>
                <a:gd name="T1" fmla="*/ 243 h 283"/>
                <a:gd name="T2" fmla="*/ 620 w 670"/>
                <a:gd name="T3" fmla="*/ 226 h 283"/>
                <a:gd name="T4" fmla="*/ 651 w 670"/>
                <a:gd name="T5" fmla="*/ 211 h 283"/>
                <a:gd name="T6" fmla="*/ 670 w 670"/>
                <a:gd name="T7" fmla="*/ 219 h 283"/>
                <a:gd name="T8" fmla="*/ 662 w 670"/>
                <a:gd name="T9" fmla="*/ 236 h 283"/>
                <a:gd name="T10" fmla="*/ 624 w 670"/>
                <a:gd name="T11" fmla="*/ 266 h 283"/>
                <a:gd name="T12" fmla="*/ 584 w 670"/>
                <a:gd name="T13" fmla="*/ 283 h 283"/>
                <a:gd name="T14" fmla="*/ 468 w 670"/>
                <a:gd name="T15" fmla="*/ 243 h 283"/>
                <a:gd name="T16" fmla="*/ 379 w 670"/>
                <a:gd name="T17" fmla="*/ 205 h 283"/>
                <a:gd name="T18" fmla="*/ 284 w 670"/>
                <a:gd name="T19" fmla="*/ 164 h 283"/>
                <a:gd name="T20" fmla="*/ 189 w 670"/>
                <a:gd name="T21" fmla="*/ 122 h 283"/>
                <a:gd name="T22" fmla="*/ 105 w 670"/>
                <a:gd name="T23" fmla="*/ 80 h 283"/>
                <a:gd name="T24" fmla="*/ 40 w 670"/>
                <a:gd name="T25" fmla="*/ 48 h 283"/>
                <a:gd name="T26" fmla="*/ 6 w 670"/>
                <a:gd name="T27" fmla="*/ 23 h 283"/>
                <a:gd name="T28" fmla="*/ 0 w 670"/>
                <a:gd name="T29" fmla="*/ 6 h 283"/>
                <a:gd name="T30" fmla="*/ 19 w 670"/>
                <a:gd name="T31" fmla="*/ 0 h 283"/>
                <a:gd name="T32" fmla="*/ 63 w 670"/>
                <a:gd name="T33" fmla="*/ 15 h 283"/>
                <a:gd name="T34" fmla="*/ 111 w 670"/>
                <a:gd name="T35" fmla="*/ 36 h 283"/>
                <a:gd name="T36" fmla="*/ 225 w 670"/>
                <a:gd name="T37" fmla="*/ 74 h 283"/>
                <a:gd name="T38" fmla="*/ 360 w 670"/>
                <a:gd name="T39" fmla="*/ 126 h 283"/>
                <a:gd name="T40" fmla="*/ 428 w 670"/>
                <a:gd name="T41" fmla="*/ 154 h 283"/>
                <a:gd name="T42" fmla="*/ 489 w 670"/>
                <a:gd name="T43" fmla="*/ 184 h 283"/>
                <a:gd name="T44" fmla="*/ 590 w 670"/>
                <a:gd name="T45" fmla="*/ 243 h 283"/>
                <a:gd name="T46" fmla="*/ 590 w 670"/>
                <a:gd name="T47" fmla="*/ 24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0" h="283">
                  <a:moveTo>
                    <a:pt x="590" y="243"/>
                  </a:moveTo>
                  <a:lnTo>
                    <a:pt x="620" y="226"/>
                  </a:lnTo>
                  <a:lnTo>
                    <a:pt x="651" y="211"/>
                  </a:lnTo>
                  <a:lnTo>
                    <a:pt x="670" y="219"/>
                  </a:lnTo>
                  <a:lnTo>
                    <a:pt x="662" y="236"/>
                  </a:lnTo>
                  <a:lnTo>
                    <a:pt x="624" y="266"/>
                  </a:lnTo>
                  <a:lnTo>
                    <a:pt x="584" y="283"/>
                  </a:lnTo>
                  <a:lnTo>
                    <a:pt x="468" y="243"/>
                  </a:lnTo>
                  <a:lnTo>
                    <a:pt x="379" y="205"/>
                  </a:lnTo>
                  <a:lnTo>
                    <a:pt x="284" y="164"/>
                  </a:lnTo>
                  <a:lnTo>
                    <a:pt x="189" y="122"/>
                  </a:lnTo>
                  <a:lnTo>
                    <a:pt x="105" y="80"/>
                  </a:lnTo>
                  <a:lnTo>
                    <a:pt x="40" y="48"/>
                  </a:lnTo>
                  <a:lnTo>
                    <a:pt x="6" y="23"/>
                  </a:lnTo>
                  <a:lnTo>
                    <a:pt x="0" y="6"/>
                  </a:lnTo>
                  <a:lnTo>
                    <a:pt x="19" y="0"/>
                  </a:lnTo>
                  <a:lnTo>
                    <a:pt x="63" y="15"/>
                  </a:lnTo>
                  <a:lnTo>
                    <a:pt x="111" y="36"/>
                  </a:lnTo>
                  <a:lnTo>
                    <a:pt x="225" y="74"/>
                  </a:lnTo>
                  <a:lnTo>
                    <a:pt x="360" y="126"/>
                  </a:lnTo>
                  <a:lnTo>
                    <a:pt x="428" y="154"/>
                  </a:lnTo>
                  <a:lnTo>
                    <a:pt x="489" y="184"/>
                  </a:lnTo>
                  <a:lnTo>
                    <a:pt x="590" y="243"/>
                  </a:lnTo>
                  <a:lnTo>
                    <a:pt x="590" y="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89"/>
            <p:cNvSpPr>
              <a:spLocks/>
            </p:cNvSpPr>
            <p:nvPr/>
          </p:nvSpPr>
          <p:spPr bwMode="auto">
            <a:xfrm>
              <a:off x="4159" y="3963"/>
              <a:ext cx="2" cy="2"/>
            </a:xfrm>
            <a:custGeom>
              <a:avLst/>
              <a:gdLst>
                <a:gd name="T0" fmla="*/ 0 w 6"/>
                <a:gd name="T1" fmla="*/ 0 h 4"/>
                <a:gd name="T2" fmla="*/ 6 w 6"/>
                <a:gd name="T3" fmla="*/ 4 h 4"/>
                <a:gd name="T4" fmla="*/ 0 w 6"/>
                <a:gd name="T5" fmla="*/ 0 h 4"/>
                <a:gd name="T6" fmla="*/ 0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8" name="Grupo 97"/>
          <p:cNvGrpSpPr/>
          <p:nvPr/>
        </p:nvGrpSpPr>
        <p:grpSpPr>
          <a:xfrm>
            <a:off x="251520" y="1412776"/>
            <a:ext cx="8059738" cy="4914900"/>
            <a:chOff x="251520" y="1412776"/>
            <a:chExt cx="8059738" cy="4914900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505520" y="2391941"/>
              <a:ext cx="7805738" cy="28067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grpSp>
          <p:nvGrpSpPr>
            <p:cNvPr id="74" name="Group 94"/>
            <p:cNvGrpSpPr>
              <a:grpSpLocks/>
            </p:cNvGrpSpPr>
            <p:nvPr/>
          </p:nvGrpSpPr>
          <p:grpSpPr bwMode="auto">
            <a:xfrm>
              <a:off x="713483" y="2552279"/>
              <a:ext cx="7397750" cy="2482850"/>
              <a:chOff x="577" y="2123"/>
              <a:chExt cx="4660" cy="1564"/>
            </a:xfrm>
          </p:grpSpPr>
          <p:sp>
            <p:nvSpPr>
              <p:cNvPr id="75" name="Line 3"/>
              <p:cNvSpPr>
                <a:spLocks noChangeShapeType="1"/>
              </p:cNvSpPr>
              <p:nvPr/>
            </p:nvSpPr>
            <p:spPr bwMode="auto">
              <a:xfrm>
                <a:off x="577" y="3306"/>
                <a:ext cx="464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Line 4"/>
              <p:cNvSpPr>
                <a:spLocks noChangeShapeType="1"/>
              </p:cNvSpPr>
              <p:nvPr/>
            </p:nvSpPr>
            <p:spPr bwMode="auto">
              <a:xfrm>
                <a:off x="589" y="2644"/>
                <a:ext cx="464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Line 5"/>
              <p:cNvSpPr>
                <a:spLocks noChangeShapeType="1"/>
              </p:cNvSpPr>
              <p:nvPr/>
            </p:nvSpPr>
            <p:spPr bwMode="auto">
              <a:xfrm>
                <a:off x="1473" y="2123"/>
                <a:ext cx="0" cy="156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Line 6"/>
              <p:cNvSpPr>
                <a:spLocks noChangeShapeType="1"/>
              </p:cNvSpPr>
              <p:nvPr/>
            </p:nvSpPr>
            <p:spPr bwMode="auto">
              <a:xfrm flipH="1">
                <a:off x="4557" y="2255"/>
                <a:ext cx="0" cy="1432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Rectangle 7"/>
            <p:cNvSpPr>
              <a:spLocks noChangeArrowheads="1"/>
            </p:cNvSpPr>
            <p:nvPr/>
          </p:nvSpPr>
          <p:spPr bwMode="auto">
            <a:xfrm>
              <a:off x="807145" y="2458616"/>
              <a:ext cx="12573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sz="2400" b="1" smtClean="0">
                  <a:solidFill>
                    <a:schemeClr val="bg1"/>
                  </a:solidFill>
                </a:rPr>
                <a:t>Faixa de</a:t>
              </a:r>
            </a:p>
            <a:p>
              <a:r>
                <a:rPr lang="pt-BR" sz="2400" b="1" smtClean="0">
                  <a:solidFill>
                    <a:schemeClr val="bg1"/>
                  </a:solidFill>
                </a:rPr>
                <a:t>Preços</a:t>
              </a:r>
              <a:endParaRPr lang="pt-BR" sz="2400" b="1">
                <a:solidFill>
                  <a:schemeClr val="bg1"/>
                </a:solidFill>
              </a:endParaRPr>
            </a:p>
          </p:txBody>
        </p:sp>
        <p:sp>
          <p:nvSpPr>
            <p:cNvPr id="80" name="Rectangle 8"/>
            <p:cNvSpPr>
              <a:spLocks noChangeArrowheads="1"/>
            </p:cNvSpPr>
            <p:nvPr/>
          </p:nvSpPr>
          <p:spPr bwMode="auto">
            <a:xfrm>
              <a:off x="2178745" y="2801516"/>
              <a:ext cx="47815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Colonial  Longa  Sobrado  Pequena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Rectangle 9"/>
            <p:cNvSpPr>
              <a:spLocks noChangeArrowheads="1"/>
            </p:cNvSpPr>
            <p:nvPr/>
          </p:nvSpPr>
          <p:spPr bwMode="auto">
            <a:xfrm>
              <a:off x="7093645" y="2877716"/>
              <a:ext cx="9144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Total</a:t>
              </a:r>
            </a:p>
          </p:txBody>
        </p:sp>
        <p:sp>
          <p:nvSpPr>
            <p:cNvPr id="82" name="Rectangle 10"/>
            <p:cNvSpPr>
              <a:spLocks noChangeArrowheads="1"/>
            </p:cNvSpPr>
            <p:nvPr/>
          </p:nvSpPr>
          <p:spPr bwMode="auto">
            <a:xfrm>
              <a:off x="597595" y="3430166"/>
              <a:ext cx="1504950" cy="952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r>
                <a:rPr lang="en-US" sz="2400" b="1" u="sng" dirty="0">
                  <a:solidFill>
                    <a:schemeClr val="bg1"/>
                  </a:solidFill>
                </a:rPr>
                <a:t>&lt;</a:t>
              </a:r>
              <a:r>
                <a:rPr lang="en-US" sz="2400" b="1" dirty="0">
                  <a:solidFill>
                    <a:schemeClr val="bg1"/>
                  </a:solidFill>
                </a:rPr>
                <a:t> $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99.000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>
                <a:lnSpc>
                  <a:spcPct val="12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&gt; $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99.000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Rectangle 11"/>
            <p:cNvSpPr>
              <a:spLocks noChangeArrowheads="1"/>
            </p:cNvSpPr>
            <p:nvPr/>
          </p:nvSpPr>
          <p:spPr bwMode="auto">
            <a:xfrm>
              <a:off x="2635945" y="3373016"/>
              <a:ext cx="40576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457200" indent="-457200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18              6          19          12</a:t>
              </a:r>
            </a:p>
          </p:txBody>
        </p:sp>
        <p:sp>
          <p:nvSpPr>
            <p:cNvPr id="84" name="Rectangle 12"/>
            <p:cNvSpPr>
              <a:spLocks noChangeArrowheads="1"/>
            </p:cNvSpPr>
            <p:nvPr/>
          </p:nvSpPr>
          <p:spPr bwMode="auto">
            <a:xfrm>
              <a:off x="7379395" y="3373016"/>
              <a:ext cx="552450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55</a:t>
              </a:r>
            </a:p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45</a:t>
              </a:r>
            </a:p>
          </p:txBody>
        </p:sp>
        <p:sp>
          <p:nvSpPr>
            <p:cNvPr id="85" name="Rectangle 13"/>
            <p:cNvSpPr>
              <a:spLocks noChangeArrowheads="1"/>
            </p:cNvSpPr>
            <p:nvPr/>
          </p:nvSpPr>
          <p:spPr bwMode="auto">
            <a:xfrm>
              <a:off x="2674045" y="4420766"/>
              <a:ext cx="401955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30	    20          35          15</a:t>
              </a:r>
            </a:p>
          </p:txBody>
        </p:sp>
        <p:sp>
          <p:nvSpPr>
            <p:cNvPr id="86" name="Rectangle 14"/>
            <p:cNvSpPr>
              <a:spLocks noChangeArrowheads="1"/>
            </p:cNvSpPr>
            <p:nvPr/>
          </p:nvSpPr>
          <p:spPr bwMode="auto">
            <a:xfrm>
              <a:off x="940495" y="4458866"/>
              <a:ext cx="1047750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Total</a:t>
              </a:r>
            </a:p>
          </p:txBody>
        </p:sp>
        <p:sp>
          <p:nvSpPr>
            <p:cNvPr id="87" name="Rectangle 15"/>
            <p:cNvSpPr>
              <a:spLocks noChangeArrowheads="1"/>
            </p:cNvSpPr>
            <p:nvPr/>
          </p:nvSpPr>
          <p:spPr bwMode="auto">
            <a:xfrm>
              <a:off x="7207945" y="4496966"/>
              <a:ext cx="762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88" name="AutoShape 17"/>
            <p:cNvSpPr>
              <a:spLocks noChangeArrowheads="1"/>
            </p:cNvSpPr>
            <p:nvPr/>
          </p:nvSpPr>
          <p:spPr bwMode="auto">
            <a:xfrm rot="5400000">
              <a:off x="207070" y="3842916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2635945" y="3811166"/>
              <a:ext cx="405765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457200" indent="-457200">
                <a:lnSpc>
                  <a:spcPct val="120000"/>
                </a:lnSpc>
              </a:pPr>
              <a:r>
                <a:rPr lang="en-US" sz="2400" b="1">
                  <a:solidFill>
                    <a:schemeClr val="bg1"/>
                  </a:solidFill>
                </a:rPr>
                <a:t>12            14          16            3</a:t>
              </a:r>
            </a:p>
          </p:txBody>
        </p:sp>
        <p:sp>
          <p:nvSpPr>
            <p:cNvPr id="90" name="Rectangle 19"/>
            <p:cNvSpPr>
              <a:spLocks noChangeArrowheads="1"/>
            </p:cNvSpPr>
            <p:nvPr/>
          </p:nvSpPr>
          <p:spPr bwMode="auto">
            <a:xfrm>
              <a:off x="2216845" y="2382416"/>
              <a:ext cx="47815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  </a:t>
              </a:r>
              <a:r>
                <a:rPr lang="en-US" sz="2400" b="1" u="sng" dirty="0" err="1" smtClean="0">
                  <a:solidFill>
                    <a:schemeClr val="bg1"/>
                  </a:solidFill>
                </a:rPr>
                <a:t>Tipo</a:t>
              </a:r>
              <a:r>
                <a:rPr lang="en-US" sz="2400" b="1" u="sng" dirty="0" smtClean="0">
                  <a:solidFill>
                    <a:schemeClr val="bg1"/>
                  </a:solidFill>
                </a:rPr>
                <a:t> de Casa</a:t>
              </a:r>
              <a:endParaRPr lang="en-US" sz="24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94" name="AutoShape 91"/>
            <p:cNvSpPr>
              <a:spLocks noChangeArrowheads="1"/>
            </p:cNvSpPr>
            <p:nvPr/>
          </p:nvSpPr>
          <p:spPr bwMode="auto">
            <a:xfrm>
              <a:off x="3419872" y="1412776"/>
              <a:ext cx="4073864" cy="819150"/>
            </a:xfrm>
            <a:prstGeom prst="wedgeRoundRectCallout">
              <a:avLst>
                <a:gd name="adj1" fmla="val 44908"/>
                <a:gd name="adj2" fmla="val 216475"/>
                <a:gd name="adj3" fmla="val 16667"/>
              </a:avLst>
            </a:prstGeom>
            <a:gradFill rotWithShape="0">
              <a:gsLst>
                <a:gs pos="0">
                  <a:srgbClr val="666699">
                    <a:gamma/>
                    <a:shade val="46275"/>
                    <a:invGamma/>
                  </a:srgbClr>
                </a:gs>
                <a:gs pos="50000">
                  <a:srgbClr val="666699"/>
                </a:gs>
                <a:gs pos="100000">
                  <a:srgbClr val="66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80000"/>
                </a:lnSpc>
              </a:pPr>
              <a:endParaRPr lang="pt-BR" sz="800" b="1" dirty="0" smtClean="0">
                <a:solidFill>
                  <a:schemeClr val="bg1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Distribuição de frequência para a variável preço</a:t>
              </a:r>
            </a:p>
            <a:p>
              <a:pPr>
                <a:lnSpc>
                  <a:spcPct val="80000"/>
                </a:lnSpc>
              </a:pPr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Oval 92"/>
            <p:cNvSpPr>
              <a:spLocks noChangeArrowheads="1"/>
            </p:cNvSpPr>
            <p:nvPr/>
          </p:nvSpPr>
          <p:spPr bwMode="auto">
            <a:xfrm>
              <a:off x="7226102" y="3413026"/>
              <a:ext cx="742950" cy="93345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96" name="AutoShape 93"/>
            <p:cNvSpPr>
              <a:spLocks noChangeArrowheads="1"/>
            </p:cNvSpPr>
            <p:nvPr/>
          </p:nvSpPr>
          <p:spPr bwMode="auto">
            <a:xfrm>
              <a:off x="539552" y="5508526"/>
              <a:ext cx="4248150" cy="819150"/>
            </a:xfrm>
            <a:prstGeom prst="wedgeRoundRectCallout">
              <a:avLst>
                <a:gd name="adj1" fmla="val 47532"/>
                <a:gd name="adj2" fmla="val -109106"/>
                <a:gd name="adj3" fmla="val 16667"/>
              </a:avLst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80000"/>
                </a:lnSpc>
              </a:pPr>
              <a:endParaRPr lang="en-US" sz="800" b="1" dirty="0">
                <a:solidFill>
                  <a:schemeClr val="bg1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Distribuição de frequência para a variável tipo de casa</a:t>
              </a:r>
            </a:p>
            <a:p>
              <a:pPr>
                <a:lnSpc>
                  <a:spcPct val="80000"/>
                </a:lnSpc>
              </a:pPr>
              <a:endParaRPr lang="en-US" sz="400" b="1" dirty="0">
                <a:solidFill>
                  <a:schemeClr val="bg1"/>
                </a:solidFill>
              </a:endParaRPr>
            </a:p>
            <a:p>
              <a:pPr>
                <a:lnSpc>
                  <a:spcPct val="80000"/>
                </a:lnSpc>
              </a:pPr>
              <a:endParaRPr lang="en-US" sz="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Oval 94"/>
            <p:cNvSpPr>
              <a:spLocks noChangeArrowheads="1"/>
            </p:cNvSpPr>
            <p:nvPr/>
          </p:nvSpPr>
          <p:spPr bwMode="auto">
            <a:xfrm>
              <a:off x="2330252" y="4384576"/>
              <a:ext cx="4629150" cy="64770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04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Tabulação Cruzada: Porcentagem em linha ou coluna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Converter as entradas na tabela em percentagens </a:t>
            </a:r>
            <a:r>
              <a:rPr lang="pt-BR" dirty="0" smtClean="0"/>
              <a:t>na </a:t>
            </a:r>
            <a:r>
              <a:rPr lang="pt-BR" dirty="0"/>
              <a:t>linha ou </a:t>
            </a:r>
            <a:r>
              <a:rPr lang="pt-BR" dirty="0" smtClean="0"/>
              <a:t>porcentagens na coluna pode </a:t>
            </a:r>
            <a:r>
              <a:rPr lang="pt-BR" dirty="0"/>
              <a:t>fornecer informações adicionais sobre a relação entre as duas </a:t>
            </a:r>
            <a:r>
              <a:rPr lang="pt-BR" dirty="0" smtClean="0"/>
              <a:t>variáveis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6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Tabulação Cruzada</a:t>
            </a:r>
            <a:r>
              <a:rPr lang="pt-BR" dirty="0"/>
              <a:t>: Porcentagem em </a:t>
            </a:r>
            <a:r>
              <a:rPr lang="pt-BR" dirty="0" smtClean="0"/>
              <a:t>linha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56</a:t>
            </a:fld>
            <a:endParaRPr lang="pt-BR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418388" y="247650"/>
            <a:ext cx="1296987" cy="1331913"/>
            <a:chOff x="3701" y="2524"/>
            <a:chExt cx="1291" cy="1441"/>
          </a:xfrm>
        </p:grpSpPr>
        <p:sp>
          <p:nvSpPr>
            <p:cNvPr id="6" name="Freeform 23"/>
            <p:cNvSpPr>
              <a:spLocks/>
            </p:cNvSpPr>
            <p:nvPr/>
          </p:nvSpPr>
          <p:spPr bwMode="auto">
            <a:xfrm>
              <a:off x="3701" y="3513"/>
              <a:ext cx="511" cy="216"/>
            </a:xfrm>
            <a:custGeom>
              <a:avLst/>
              <a:gdLst>
                <a:gd name="T0" fmla="*/ 120 w 1021"/>
                <a:gd name="T1" fmla="*/ 0 h 432"/>
                <a:gd name="T2" fmla="*/ 0 w 1021"/>
                <a:gd name="T3" fmla="*/ 42 h 432"/>
                <a:gd name="T4" fmla="*/ 133 w 1021"/>
                <a:gd name="T5" fmla="*/ 84 h 432"/>
                <a:gd name="T6" fmla="*/ 264 w 1021"/>
                <a:gd name="T7" fmla="*/ 143 h 432"/>
                <a:gd name="T8" fmla="*/ 450 w 1021"/>
                <a:gd name="T9" fmla="*/ 203 h 432"/>
                <a:gd name="T10" fmla="*/ 409 w 1021"/>
                <a:gd name="T11" fmla="*/ 228 h 432"/>
                <a:gd name="T12" fmla="*/ 637 w 1021"/>
                <a:gd name="T13" fmla="*/ 287 h 432"/>
                <a:gd name="T14" fmla="*/ 823 w 1021"/>
                <a:gd name="T15" fmla="*/ 329 h 432"/>
                <a:gd name="T16" fmla="*/ 935 w 1021"/>
                <a:gd name="T17" fmla="*/ 371 h 432"/>
                <a:gd name="T18" fmla="*/ 1013 w 1021"/>
                <a:gd name="T19" fmla="*/ 432 h 432"/>
                <a:gd name="T20" fmla="*/ 1021 w 1021"/>
                <a:gd name="T21" fmla="*/ 354 h 432"/>
                <a:gd name="T22" fmla="*/ 893 w 1021"/>
                <a:gd name="T23" fmla="*/ 281 h 432"/>
                <a:gd name="T24" fmla="*/ 492 w 1021"/>
                <a:gd name="T25" fmla="*/ 162 h 432"/>
                <a:gd name="T26" fmla="*/ 120 w 1021"/>
                <a:gd name="T27" fmla="*/ 0 h 432"/>
                <a:gd name="T28" fmla="*/ 120 w 1021"/>
                <a:gd name="T2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1" h="432">
                  <a:moveTo>
                    <a:pt x="120" y="0"/>
                  </a:moveTo>
                  <a:lnTo>
                    <a:pt x="0" y="42"/>
                  </a:lnTo>
                  <a:lnTo>
                    <a:pt x="133" y="84"/>
                  </a:lnTo>
                  <a:lnTo>
                    <a:pt x="264" y="143"/>
                  </a:lnTo>
                  <a:lnTo>
                    <a:pt x="450" y="203"/>
                  </a:lnTo>
                  <a:lnTo>
                    <a:pt x="409" y="228"/>
                  </a:lnTo>
                  <a:lnTo>
                    <a:pt x="637" y="287"/>
                  </a:lnTo>
                  <a:lnTo>
                    <a:pt x="823" y="329"/>
                  </a:lnTo>
                  <a:lnTo>
                    <a:pt x="935" y="371"/>
                  </a:lnTo>
                  <a:lnTo>
                    <a:pt x="1013" y="432"/>
                  </a:lnTo>
                  <a:lnTo>
                    <a:pt x="1021" y="354"/>
                  </a:lnTo>
                  <a:lnTo>
                    <a:pt x="893" y="281"/>
                  </a:lnTo>
                  <a:lnTo>
                    <a:pt x="492" y="16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6A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>
              <a:off x="4691" y="2852"/>
              <a:ext cx="249" cy="777"/>
            </a:xfrm>
            <a:custGeom>
              <a:avLst/>
              <a:gdLst>
                <a:gd name="T0" fmla="*/ 180 w 498"/>
                <a:gd name="T1" fmla="*/ 101 h 1553"/>
                <a:gd name="T2" fmla="*/ 431 w 498"/>
                <a:gd name="T3" fmla="*/ 0 h 1553"/>
                <a:gd name="T4" fmla="*/ 366 w 498"/>
                <a:gd name="T5" fmla="*/ 270 h 1553"/>
                <a:gd name="T6" fmla="*/ 425 w 498"/>
                <a:gd name="T7" fmla="*/ 509 h 1553"/>
                <a:gd name="T8" fmla="*/ 456 w 498"/>
                <a:gd name="T9" fmla="*/ 635 h 1553"/>
                <a:gd name="T10" fmla="*/ 498 w 498"/>
                <a:gd name="T11" fmla="*/ 707 h 1553"/>
                <a:gd name="T12" fmla="*/ 480 w 498"/>
                <a:gd name="T13" fmla="*/ 821 h 1553"/>
                <a:gd name="T14" fmla="*/ 475 w 498"/>
                <a:gd name="T15" fmla="*/ 1068 h 1553"/>
                <a:gd name="T16" fmla="*/ 498 w 498"/>
                <a:gd name="T17" fmla="*/ 1182 h 1553"/>
                <a:gd name="T18" fmla="*/ 480 w 498"/>
                <a:gd name="T19" fmla="*/ 1313 h 1553"/>
                <a:gd name="T20" fmla="*/ 420 w 498"/>
                <a:gd name="T21" fmla="*/ 1350 h 1553"/>
                <a:gd name="T22" fmla="*/ 347 w 498"/>
                <a:gd name="T23" fmla="*/ 1386 h 1553"/>
                <a:gd name="T24" fmla="*/ 347 w 498"/>
                <a:gd name="T25" fmla="*/ 1477 h 1553"/>
                <a:gd name="T26" fmla="*/ 247 w 498"/>
                <a:gd name="T27" fmla="*/ 1500 h 1553"/>
                <a:gd name="T28" fmla="*/ 165 w 498"/>
                <a:gd name="T29" fmla="*/ 1530 h 1553"/>
                <a:gd name="T30" fmla="*/ 102 w 498"/>
                <a:gd name="T31" fmla="*/ 1549 h 1553"/>
                <a:gd name="T32" fmla="*/ 53 w 498"/>
                <a:gd name="T33" fmla="*/ 1553 h 1553"/>
                <a:gd name="T34" fmla="*/ 0 w 498"/>
                <a:gd name="T35" fmla="*/ 1536 h 1553"/>
                <a:gd name="T36" fmla="*/ 11 w 498"/>
                <a:gd name="T37" fmla="*/ 1456 h 1553"/>
                <a:gd name="T38" fmla="*/ 38 w 498"/>
                <a:gd name="T39" fmla="*/ 1306 h 1553"/>
                <a:gd name="T40" fmla="*/ 64 w 498"/>
                <a:gd name="T41" fmla="*/ 1163 h 1553"/>
                <a:gd name="T42" fmla="*/ 77 w 498"/>
                <a:gd name="T43" fmla="*/ 1099 h 1553"/>
                <a:gd name="T44" fmla="*/ 155 w 498"/>
                <a:gd name="T45" fmla="*/ 882 h 1553"/>
                <a:gd name="T46" fmla="*/ 165 w 498"/>
                <a:gd name="T47" fmla="*/ 717 h 1553"/>
                <a:gd name="T48" fmla="*/ 174 w 498"/>
                <a:gd name="T49" fmla="*/ 534 h 1553"/>
                <a:gd name="T50" fmla="*/ 180 w 498"/>
                <a:gd name="T51" fmla="*/ 101 h 1553"/>
                <a:gd name="T52" fmla="*/ 180 w 498"/>
                <a:gd name="T53" fmla="*/ 101 h 1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8" h="1553">
                  <a:moveTo>
                    <a:pt x="180" y="101"/>
                  </a:moveTo>
                  <a:lnTo>
                    <a:pt x="431" y="0"/>
                  </a:lnTo>
                  <a:lnTo>
                    <a:pt x="366" y="270"/>
                  </a:lnTo>
                  <a:lnTo>
                    <a:pt x="425" y="509"/>
                  </a:lnTo>
                  <a:lnTo>
                    <a:pt x="456" y="635"/>
                  </a:lnTo>
                  <a:lnTo>
                    <a:pt x="498" y="707"/>
                  </a:lnTo>
                  <a:lnTo>
                    <a:pt x="480" y="821"/>
                  </a:lnTo>
                  <a:lnTo>
                    <a:pt x="475" y="1068"/>
                  </a:lnTo>
                  <a:lnTo>
                    <a:pt x="498" y="1182"/>
                  </a:lnTo>
                  <a:lnTo>
                    <a:pt x="480" y="1313"/>
                  </a:lnTo>
                  <a:lnTo>
                    <a:pt x="420" y="1350"/>
                  </a:lnTo>
                  <a:lnTo>
                    <a:pt x="347" y="1386"/>
                  </a:lnTo>
                  <a:lnTo>
                    <a:pt x="347" y="1477"/>
                  </a:lnTo>
                  <a:lnTo>
                    <a:pt x="247" y="1500"/>
                  </a:lnTo>
                  <a:lnTo>
                    <a:pt x="165" y="1530"/>
                  </a:lnTo>
                  <a:lnTo>
                    <a:pt x="102" y="1549"/>
                  </a:lnTo>
                  <a:lnTo>
                    <a:pt x="53" y="1553"/>
                  </a:lnTo>
                  <a:lnTo>
                    <a:pt x="0" y="1536"/>
                  </a:lnTo>
                  <a:lnTo>
                    <a:pt x="11" y="1456"/>
                  </a:lnTo>
                  <a:lnTo>
                    <a:pt x="38" y="1306"/>
                  </a:lnTo>
                  <a:lnTo>
                    <a:pt x="64" y="1163"/>
                  </a:lnTo>
                  <a:lnTo>
                    <a:pt x="77" y="1099"/>
                  </a:lnTo>
                  <a:lnTo>
                    <a:pt x="155" y="882"/>
                  </a:lnTo>
                  <a:lnTo>
                    <a:pt x="165" y="717"/>
                  </a:lnTo>
                  <a:lnTo>
                    <a:pt x="174" y="534"/>
                  </a:lnTo>
                  <a:lnTo>
                    <a:pt x="180" y="101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4808" y="3402"/>
              <a:ext cx="93" cy="99"/>
            </a:xfrm>
            <a:custGeom>
              <a:avLst/>
              <a:gdLst>
                <a:gd name="T0" fmla="*/ 36 w 187"/>
                <a:gd name="T1" fmla="*/ 0 h 197"/>
                <a:gd name="T2" fmla="*/ 0 w 187"/>
                <a:gd name="T3" fmla="*/ 41 h 197"/>
                <a:gd name="T4" fmla="*/ 31 w 187"/>
                <a:gd name="T5" fmla="*/ 197 h 197"/>
                <a:gd name="T6" fmla="*/ 139 w 187"/>
                <a:gd name="T7" fmla="*/ 192 h 197"/>
                <a:gd name="T8" fmla="*/ 187 w 187"/>
                <a:gd name="T9" fmla="*/ 108 h 197"/>
                <a:gd name="T10" fmla="*/ 156 w 187"/>
                <a:gd name="T11" fmla="*/ 30 h 197"/>
                <a:gd name="T12" fmla="*/ 36 w 187"/>
                <a:gd name="T13" fmla="*/ 0 h 197"/>
                <a:gd name="T14" fmla="*/ 36 w 187"/>
                <a:gd name="T1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97">
                  <a:moveTo>
                    <a:pt x="36" y="0"/>
                  </a:moveTo>
                  <a:lnTo>
                    <a:pt x="0" y="41"/>
                  </a:lnTo>
                  <a:lnTo>
                    <a:pt x="31" y="197"/>
                  </a:lnTo>
                  <a:lnTo>
                    <a:pt x="139" y="192"/>
                  </a:lnTo>
                  <a:lnTo>
                    <a:pt x="187" y="108"/>
                  </a:lnTo>
                  <a:lnTo>
                    <a:pt x="156" y="3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4727" y="2723"/>
              <a:ext cx="174" cy="132"/>
            </a:xfrm>
            <a:custGeom>
              <a:avLst/>
              <a:gdLst>
                <a:gd name="T0" fmla="*/ 0 w 348"/>
                <a:gd name="T1" fmla="*/ 59 h 265"/>
                <a:gd name="T2" fmla="*/ 120 w 348"/>
                <a:gd name="T3" fmla="*/ 101 h 265"/>
                <a:gd name="T4" fmla="*/ 108 w 348"/>
                <a:gd name="T5" fmla="*/ 36 h 265"/>
                <a:gd name="T6" fmla="*/ 144 w 348"/>
                <a:gd name="T7" fmla="*/ 0 h 265"/>
                <a:gd name="T8" fmla="*/ 234 w 348"/>
                <a:gd name="T9" fmla="*/ 25 h 265"/>
                <a:gd name="T10" fmla="*/ 222 w 348"/>
                <a:gd name="T11" fmla="*/ 101 h 265"/>
                <a:gd name="T12" fmla="*/ 270 w 348"/>
                <a:gd name="T13" fmla="*/ 145 h 265"/>
                <a:gd name="T14" fmla="*/ 342 w 348"/>
                <a:gd name="T15" fmla="*/ 150 h 265"/>
                <a:gd name="T16" fmla="*/ 348 w 348"/>
                <a:gd name="T17" fmla="*/ 198 h 265"/>
                <a:gd name="T18" fmla="*/ 247 w 348"/>
                <a:gd name="T19" fmla="*/ 265 h 265"/>
                <a:gd name="T20" fmla="*/ 30 w 348"/>
                <a:gd name="T21" fmla="*/ 265 h 265"/>
                <a:gd name="T22" fmla="*/ 0 w 348"/>
                <a:gd name="T23" fmla="*/ 181 h 265"/>
                <a:gd name="T24" fmla="*/ 0 w 348"/>
                <a:gd name="T25" fmla="*/ 59 h 265"/>
                <a:gd name="T26" fmla="*/ 0 w 348"/>
                <a:gd name="T27" fmla="*/ 5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65">
                  <a:moveTo>
                    <a:pt x="0" y="59"/>
                  </a:moveTo>
                  <a:lnTo>
                    <a:pt x="120" y="101"/>
                  </a:lnTo>
                  <a:lnTo>
                    <a:pt x="108" y="36"/>
                  </a:lnTo>
                  <a:lnTo>
                    <a:pt x="144" y="0"/>
                  </a:lnTo>
                  <a:lnTo>
                    <a:pt x="234" y="25"/>
                  </a:lnTo>
                  <a:lnTo>
                    <a:pt x="222" y="101"/>
                  </a:lnTo>
                  <a:lnTo>
                    <a:pt x="270" y="145"/>
                  </a:lnTo>
                  <a:lnTo>
                    <a:pt x="342" y="150"/>
                  </a:lnTo>
                  <a:lnTo>
                    <a:pt x="348" y="198"/>
                  </a:lnTo>
                  <a:lnTo>
                    <a:pt x="247" y="265"/>
                  </a:lnTo>
                  <a:lnTo>
                    <a:pt x="30" y="265"/>
                  </a:lnTo>
                  <a:lnTo>
                    <a:pt x="0" y="18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4832" y="2930"/>
              <a:ext cx="60" cy="57"/>
            </a:xfrm>
            <a:custGeom>
              <a:avLst/>
              <a:gdLst>
                <a:gd name="T0" fmla="*/ 0 w 119"/>
                <a:gd name="T1" fmla="*/ 0 h 114"/>
                <a:gd name="T2" fmla="*/ 83 w 119"/>
                <a:gd name="T3" fmla="*/ 5 h 114"/>
                <a:gd name="T4" fmla="*/ 119 w 119"/>
                <a:gd name="T5" fmla="*/ 59 h 114"/>
                <a:gd name="T6" fmla="*/ 83 w 119"/>
                <a:gd name="T7" fmla="*/ 114 h 114"/>
                <a:gd name="T8" fmla="*/ 17 w 119"/>
                <a:gd name="T9" fmla="*/ 114 h 114"/>
                <a:gd name="T10" fmla="*/ 0 w 119"/>
                <a:gd name="T11" fmla="*/ 0 h 114"/>
                <a:gd name="T12" fmla="*/ 0 w 119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14">
                  <a:moveTo>
                    <a:pt x="0" y="0"/>
                  </a:moveTo>
                  <a:lnTo>
                    <a:pt x="83" y="5"/>
                  </a:lnTo>
                  <a:lnTo>
                    <a:pt x="119" y="59"/>
                  </a:lnTo>
                  <a:lnTo>
                    <a:pt x="83" y="114"/>
                  </a:lnTo>
                  <a:lnTo>
                    <a:pt x="17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28"/>
            <p:cNvSpPr>
              <a:spLocks/>
            </p:cNvSpPr>
            <p:nvPr/>
          </p:nvSpPr>
          <p:spPr bwMode="auto">
            <a:xfrm>
              <a:off x="4835" y="3044"/>
              <a:ext cx="69" cy="87"/>
            </a:xfrm>
            <a:custGeom>
              <a:avLst/>
              <a:gdLst>
                <a:gd name="T0" fmla="*/ 42 w 137"/>
                <a:gd name="T1" fmla="*/ 0 h 173"/>
                <a:gd name="T2" fmla="*/ 0 w 137"/>
                <a:gd name="T3" fmla="*/ 42 h 173"/>
                <a:gd name="T4" fmla="*/ 12 w 137"/>
                <a:gd name="T5" fmla="*/ 144 h 173"/>
                <a:gd name="T6" fmla="*/ 90 w 137"/>
                <a:gd name="T7" fmla="*/ 173 h 173"/>
                <a:gd name="T8" fmla="*/ 137 w 137"/>
                <a:gd name="T9" fmla="*/ 125 h 173"/>
                <a:gd name="T10" fmla="*/ 42 w 137"/>
                <a:gd name="T11" fmla="*/ 0 h 173"/>
                <a:gd name="T12" fmla="*/ 42 w 137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73">
                  <a:moveTo>
                    <a:pt x="42" y="0"/>
                  </a:moveTo>
                  <a:lnTo>
                    <a:pt x="0" y="42"/>
                  </a:lnTo>
                  <a:lnTo>
                    <a:pt x="12" y="144"/>
                  </a:lnTo>
                  <a:lnTo>
                    <a:pt x="90" y="173"/>
                  </a:lnTo>
                  <a:lnTo>
                    <a:pt x="137" y="125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4856" y="3236"/>
              <a:ext cx="87" cy="114"/>
            </a:xfrm>
            <a:custGeom>
              <a:avLst/>
              <a:gdLst>
                <a:gd name="T0" fmla="*/ 126 w 173"/>
                <a:gd name="T1" fmla="*/ 0 h 228"/>
                <a:gd name="T2" fmla="*/ 23 w 173"/>
                <a:gd name="T3" fmla="*/ 30 h 228"/>
                <a:gd name="T4" fmla="*/ 10 w 173"/>
                <a:gd name="T5" fmla="*/ 72 h 228"/>
                <a:gd name="T6" fmla="*/ 0 w 173"/>
                <a:gd name="T7" fmla="*/ 139 h 228"/>
                <a:gd name="T8" fmla="*/ 14 w 173"/>
                <a:gd name="T9" fmla="*/ 165 h 228"/>
                <a:gd name="T10" fmla="*/ 34 w 173"/>
                <a:gd name="T11" fmla="*/ 194 h 228"/>
                <a:gd name="T12" fmla="*/ 67 w 173"/>
                <a:gd name="T13" fmla="*/ 228 h 228"/>
                <a:gd name="T14" fmla="*/ 150 w 173"/>
                <a:gd name="T15" fmla="*/ 228 h 228"/>
                <a:gd name="T16" fmla="*/ 173 w 173"/>
                <a:gd name="T17" fmla="*/ 156 h 228"/>
                <a:gd name="T18" fmla="*/ 150 w 173"/>
                <a:gd name="T19" fmla="*/ 53 h 228"/>
                <a:gd name="T20" fmla="*/ 126 w 173"/>
                <a:gd name="T21" fmla="*/ 0 h 228"/>
                <a:gd name="T22" fmla="*/ 126 w 173"/>
                <a:gd name="T23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228">
                  <a:moveTo>
                    <a:pt x="126" y="0"/>
                  </a:moveTo>
                  <a:lnTo>
                    <a:pt x="23" y="30"/>
                  </a:lnTo>
                  <a:lnTo>
                    <a:pt x="10" y="72"/>
                  </a:lnTo>
                  <a:lnTo>
                    <a:pt x="0" y="139"/>
                  </a:lnTo>
                  <a:lnTo>
                    <a:pt x="14" y="165"/>
                  </a:lnTo>
                  <a:lnTo>
                    <a:pt x="34" y="194"/>
                  </a:lnTo>
                  <a:lnTo>
                    <a:pt x="67" y="228"/>
                  </a:lnTo>
                  <a:lnTo>
                    <a:pt x="150" y="228"/>
                  </a:lnTo>
                  <a:lnTo>
                    <a:pt x="173" y="156"/>
                  </a:lnTo>
                  <a:lnTo>
                    <a:pt x="150" y="53"/>
                  </a:lnTo>
                  <a:lnTo>
                    <a:pt x="126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4703" y="2852"/>
              <a:ext cx="216" cy="693"/>
            </a:xfrm>
            <a:custGeom>
              <a:avLst/>
              <a:gdLst>
                <a:gd name="T0" fmla="*/ 78 w 432"/>
                <a:gd name="T1" fmla="*/ 6 h 1386"/>
                <a:gd name="T2" fmla="*/ 209 w 432"/>
                <a:gd name="T3" fmla="*/ 23 h 1386"/>
                <a:gd name="T4" fmla="*/ 407 w 432"/>
                <a:gd name="T5" fmla="*/ 0 h 1386"/>
                <a:gd name="T6" fmla="*/ 432 w 432"/>
                <a:gd name="T7" fmla="*/ 101 h 1386"/>
                <a:gd name="T8" fmla="*/ 223 w 432"/>
                <a:gd name="T9" fmla="*/ 167 h 1386"/>
                <a:gd name="T10" fmla="*/ 228 w 432"/>
                <a:gd name="T11" fmla="*/ 582 h 1386"/>
                <a:gd name="T12" fmla="*/ 192 w 432"/>
                <a:gd name="T13" fmla="*/ 774 h 1386"/>
                <a:gd name="T14" fmla="*/ 90 w 432"/>
                <a:gd name="T15" fmla="*/ 1044 h 1386"/>
                <a:gd name="T16" fmla="*/ 53 w 432"/>
                <a:gd name="T17" fmla="*/ 1386 h 1386"/>
                <a:gd name="T18" fmla="*/ 0 w 432"/>
                <a:gd name="T19" fmla="*/ 1007 h 1386"/>
                <a:gd name="T20" fmla="*/ 6 w 432"/>
                <a:gd name="T21" fmla="*/ 882 h 1386"/>
                <a:gd name="T22" fmla="*/ 67 w 432"/>
                <a:gd name="T23" fmla="*/ 660 h 1386"/>
                <a:gd name="T24" fmla="*/ 53 w 432"/>
                <a:gd name="T25" fmla="*/ 167 h 1386"/>
                <a:gd name="T26" fmla="*/ 78 w 432"/>
                <a:gd name="T27" fmla="*/ 6 h 1386"/>
                <a:gd name="T28" fmla="*/ 78 w 432"/>
                <a:gd name="T29" fmla="*/ 6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1386">
                  <a:moveTo>
                    <a:pt x="78" y="6"/>
                  </a:moveTo>
                  <a:lnTo>
                    <a:pt x="209" y="23"/>
                  </a:lnTo>
                  <a:lnTo>
                    <a:pt x="407" y="0"/>
                  </a:lnTo>
                  <a:lnTo>
                    <a:pt x="432" y="101"/>
                  </a:lnTo>
                  <a:lnTo>
                    <a:pt x="223" y="167"/>
                  </a:lnTo>
                  <a:lnTo>
                    <a:pt x="228" y="582"/>
                  </a:lnTo>
                  <a:lnTo>
                    <a:pt x="192" y="774"/>
                  </a:lnTo>
                  <a:lnTo>
                    <a:pt x="90" y="1044"/>
                  </a:lnTo>
                  <a:lnTo>
                    <a:pt x="53" y="1386"/>
                  </a:lnTo>
                  <a:lnTo>
                    <a:pt x="0" y="1007"/>
                  </a:lnTo>
                  <a:lnTo>
                    <a:pt x="6" y="882"/>
                  </a:lnTo>
                  <a:lnTo>
                    <a:pt x="67" y="660"/>
                  </a:lnTo>
                  <a:lnTo>
                    <a:pt x="53" y="167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4109" y="2524"/>
              <a:ext cx="600" cy="328"/>
            </a:xfrm>
            <a:custGeom>
              <a:avLst/>
              <a:gdLst>
                <a:gd name="T0" fmla="*/ 654 w 1200"/>
                <a:gd name="T1" fmla="*/ 0 h 656"/>
                <a:gd name="T2" fmla="*/ 552 w 1200"/>
                <a:gd name="T3" fmla="*/ 200 h 656"/>
                <a:gd name="T4" fmla="*/ 426 w 1200"/>
                <a:gd name="T5" fmla="*/ 331 h 656"/>
                <a:gd name="T6" fmla="*/ 498 w 1200"/>
                <a:gd name="T7" fmla="*/ 348 h 656"/>
                <a:gd name="T8" fmla="*/ 325 w 1200"/>
                <a:gd name="T9" fmla="*/ 456 h 656"/>
                <a:gd name="T10" fmla="*/ 259 w 1200"/>
                <a:gd name="T11" fmla="*/ 348 h 656"/>
                <a:gd name="T12" fmla="*/ 342 w 1200"/>
                <a:gd name="T13" fmla="*/ 361 h 656"/>
                <a:gd name="T14" fmla="*/ 253 w 1200"/>
                <a:gd name="T15" fmla="*/ 247 h 656"/>
                <a:gd name="T16" fmla="*/ 181 w 1200"/>
                <a:gd name="T17" fmla="*/ 72 h 656"/>
                <a:gd name="T18" fmla="*/ 175 w 1200"/>
                <a:gd name="T19" fmla="*/ 217 h 656"/>
                <a:gd name="T20" fmla="*/ 0 w 1200"/>
                <a:gd name="T21" fmla="*/ 355 h 656"/>
                <a:gd name="T22" fmla="*/ 133 w 1200"/>
                <a:gd name="T23" fmla="*/ 378 h 656"/>
                <a:gd name="T24" fmla="*/ 25 w 1200"/>
                <a:gd name="T25" fmla="*/ 589 h 656"/>
                <a:gd name="T26" fmla="*/ 192 w 1200"/>
                <a:gd name="T27" fmla="*/ 606 h 656"/>
                <a:gd name="T28" fmla="*/ 590 w 1200"/>
                <a:gd name="T29" fmla="*/ 620 h 656"/>
                <a:gd name="T30" fmla="*/ 852 w 1200"/>
                <a:gd name="T31" fmla="*/ 637 h 656"/>
                <a:gd name="T32" fmla="*/ 1200 w 1200"/>
                <a:gd name="T33" fmla="*/ 656 h 656"/>
                <a:gd name="T34" fmla="*/ 1093 w 1200"/>
                <a:gd name="T35" fmla="*/ 559 h 656"/>
                <a:gd name="T36" fmla="*/ 1171 w 1200"/>
                <a:gd name="T37" fmla="*/ 553 h 656"/>
                <a:gd name="T38" fmla="*/ 1086 w 1200"/>
                <a:gd name="T39" fmla="*/ 456 h 656"/>
                <a:gd name="T40" fmla="*/ 1038 w 1200"/>
                <a:gd name="T41" fmla="*/ 283 h 656"/>
                <a:gd name="T42" fmla="*/ 996 w 1200"/>
                <a:gd name="T43" fmla="*/ 133 h 656"/>
                <a:gd name="T44" fmla="*/ 972 w 1200"/>
                <a:gd name="T45" fmla="*/ 253 h 656"/>
                <a:gd name="T46" fmla="*/ 899 w 1200"/>
                <a:gd name="T47" fmla="*/ 378 h 656"/>
                <a:gd name="T48" fmla="*/ 972 w 1200"/>
                <a:gd name="T49" fmla="*/ 355 h 656"/>
                <a:gd name="T50" fmla="*/ 924 w 1200"/>
                <a:gd name="T51" fmla="*/ 481 h 656"/>
                <a:gd name="T52" fmla="*/ 852 w 1200"/>
                <a:gd name="T53" fmla="*/ 547 h 656"/>
                <a:gd name="T54" fmla="*/ 780 w 1200"/>
                <a:gd name="T55" fmla="*/ 572 h 656"/>
                <a:gd name="T56" fmla="*/ 696 w 1200"/>
                <a:gd name="T57" fmla="*/ 464 h 656"/>
                <a:gd name="T58" fmla="*/ 804 w 1200"/>
                <a:gd name="T59" fmla="*/ 481 h 656"/>
                <a:gd name="T60" fmla="*/ 751 w 1200"/>
                <a:gd name="T61" fmla="*/ 397 h 656"/>
                <a:gd name="T62" fmla="*/ 863 w 1200"/>
                <a:gd name="T63" fmla="*/ 422 h 656"/>
                <a:gd name="T64" fmla="*/ 768 w 1200"/>
                <a:gd name="T65" fmla="*/ 300 h 656"/>
                <a:gd name="T66" fmla="*/ 702 w 1200"/>
                <a:gd name="T67" fmla="*/ 169 h 656"/>
                <a:gd name="T68" fmla="*/ 654 w 1200"/>
                <a:gd name="T69" fmla="*/ 0 h 656"/>
                <a:gd name="T70" fmla="*/ 654 w 1200"/>
                <a:gd name="T71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00" h="656">
                  <a:moveTo>
                    <a:pt x="654" y="0"/>
                  </a:moveTo>
                  <a:lnTo>
                    <a:pt x="552" y="200"/>
                  </a:lnTo>
                  <a:lnTo>
                    <a:pt x="426" y="331"/>
                  </a:lnTo>
                  <a:lnTo>
                    <a:pt x="498" y="348"/>
                  </a:lnTo>
                  <a:lnTo>
                    <a:pt x="325" y="456"/>
                  </a:lnTo>
                  <a:lnTo>
                    <a:pt x="259" y="348"/>
                  </a:lnTo>
                  <a:lnTo>
                    <a:pt x="342" y="361"/>
                  </a:lnTo>
                  <a:lnTo>
                    <a:pt x="253" y="247"/>
                  </a:lnTo>
                  <a:lnTo>
                    <a:pt x="181" y="72"/>
                  </a:lnTo>
                  <a:lnTo>
                    <a:pt x="175" y="217"/>
                  </a:lnTo>
                  <a:lnTo>
                    <a:pt x="0" y="355"/>
                  </a:lnTo>
                  <a:lnTo>
                    <a:pt x="133" y="378"/>
                  </a:lnTo>
                  <a:lnTo>
                    <a:pt x="25" y="589"/>
                  </a:lnTo>
                  <a:lnTo>
                    <a:pt x="192" y="606"/>
                  </a:lnTo>
                  <a:lnTo>
                    <a:pt x="590" y="620"/>
                  </a:lnTo>
                  <a:lnTo>
                    <a:pt x="852" y="637"/>
                  </a:lnTo>
                  <a:lnTo>
                    <a:pt x="1200" y="656"/>
                  </a:lnTo>
                  <a:lnTo>
                    <a:pt x="1093" y="559"/>
                  </a:lnTo>
                  <a:lnTo>
                    <a:pt x="1171" y="553"/>
                  </a:lnTo>
                  <a:lnTo>
                    <a:pt x="1086" y="456"/>
                  </a:lnTo>
                  <a:lnTo>
                    <a:pt x="1038" y="283"/>
                  </a:lnTo>
                  <a:lnTo>
                    <a:pt x="996" y="133"/>
                  </a:lnTo>
                  <a:lnTo>
                    <a:pt x="972" y="253"/>
                  </a:lnTo>
                  <a:lnTo>
                    <a:pt x="899" y="378"/>
                  </a:lnTo>
                  <a:lnTo>
                    <a:pt x="972" y="355"/>
                  </a:lnTo>
                  <a:lnTo>
                    <a:pt x="924" y="481"/>
                  </a:lnTo>
                  <a:lnTo>
                    <a:pt x="852" y="547"/>
                  </a:lnTo>
                  <a:lnTo>
                    <a:pt x="780" y="572"/>
                  </a:lnTo>
                  <a:lnTo>
                    <a:pt x="696" y="464"/>
                  </a:lnTo>
                  <a:lnTo>
                    <a:pt x="804" y="481"/>
                  </a:lnTo>
                  <a:lnTo>
                    <a:pt x="751" y="397"/>
                  </a:lnTo>
                  <a:lnTo>
                    <a:pt x="863" y="422"/>
                  </a:lnTo>
                  <a:lnTo>
                    <a:pt x="768" y="300"/>
                  </a:lnTo>
                  <a:lnTo>
                    <a:pt x="702" y="169"/>
                  </a:lnTo>
                  <a:lnTo>
                    <a:pt x="654" y="0"/>
                  </a:lnTo>
                  <a:lnTo>
                    <a:pt x="654" y="0"/>
                  </a:lnTo>
                  <a:close/>
                </a:path>
              </a:pathLst>
            </a:custGeom>
            <a:solidFill>
              <a:srgbClr val="66C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3738" y="3254"/>
              <a:ext cx="992" cy="631"/>
            </a:xfrm>
            <a:custGeom>
              <a:avLst/>
              <a:gdLst>
                <a:gd name="T0" fmla="*/ 103 w 1984"/>
                <a:gd name="T1" fmla="*/ 0 h 1260"/>
                <a:gd name="T2" fmla="*/ 114 w 1984"/>
                <a:gd name="T3" fmla="*/ 295 h 1260"/>
                <a:gd name="T4" fmla="*/ 0 w 1984"/>
                <a:gd name="T5" fmla="*/ 390 h 1260"/>
                <a:gd name="T6" fmla="*/ 48 w 1984"/>
                <a:gd name="T7" fmla="*/ 517 h 1260"/>
                <a:gd name="T8" fmla="*/ 863 w 1984"/>
                <a:gd name="T9" fmla="*/ 835 h 1260"/>
                <a:gd name="T10" fmla="*/ 949 w 1984"/>
                <a:gd name="T11" fmla="*/ 871 h 1260"/>
                <a:gd name="T12" fmla="*/ 941 w 1984"/>
                <a:gd name="T13" fmla="*/ 949 h 1260"/>
                <a:gd name="T14" fmla="*/ 863 w 1984"/>
                <a:gd name="T15" fmla="*/ 985 h 1260"/>
                <a:gd name="T16" fmla="*/ 876 w 1984"/>
                <a:gd name="T17" fmla="*/ 1038 h 1260"/>
                <a:gd name="T18" fmla="*/ 1361 w 1984"/>
                <a:gd name="T19" fmla="*/ 1260 h 1260"/>
                <a:gd name="T20" fmla="*/ 1583 w 1984"/>
                <a:gd name="T21" fmla="*/ 1105 h 1260"/>
                <a:gd name="T22" fmla="*/ 1692 w 1984"/>
                <a:gd name="T23" fmla="*/ 990 h 1260"/>
                <a:gd name="T24" fmla="*/ 1812 w 1984"/>
                <a:gd name="T25" fmla="*/ 854 h 1260"/>
                <a:gd name="T26" fmla="*/ 1956 w 1984"/>
                <a:gd name="T27" fmla="*/ 751 h 1260"/>
                <a:gd name="T28" fmla="*/ 1984 w 1984"/>
                <a:gd name="T29" fmla="*/ 523 h 1260"/>
                <a:gd name="T30" fmla="*/ 1889 w 1984"/>
                <a:gd name="T31" fmla="*/ 336 h 1260"/>
                <a:gd name="T32" fmla="*/ 912 w 1984"/>
                <a:gd name="T33" fmla="*/ 217 h 1260"/>
                <a:gd name="T34" fmla="*/ 665 w 1984"/>
                <a:gd name="T35" fmla="*/ 156 h 1260"/>
                <a:gd name="T36" fmla="*/ 217 w 1984"/>
                <a:gd name="T37" fmla="*/ 281 h 1260"/>
                <a:gd name="T38" fmla="*/ 175 w 1984"/>
                <a:gd name="T39" fmla="*/ 0 h 1260"/>
                <a:gd name="T40" fmla="*/ 103 w 1984"/>
                <a:gd name="T41" fmla="*/ 0 h 1260"/>
                <a:gd name="T42" fmla="*/ 103 w 1984"/>
                <a:gd name="T43" fmla="*/ 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4" h="1260">
                  <a:moveTo>
                    <a:pt x="103" y="0"/>
                  </a:moveTo>
                  <a:lnTo>
                    <a:pt x="114" y="295"/>
                  </a:lnTo>
                  <a:lnTo>
                    <a:pt x="0" y="390"/>
                  </a:lnTo>
                  <a:lnTo>
                    <a:pt x="48" y="517"/>
                  </a:lnTo>
                  <a:lnTo>
                    <a:pt x="863" y="835"/>
                  </a:lnTo>
                  <a:lnTo>
                    <a:pt x="949" y="871"/>
                  </a:lnTo>
                  <a:lnTo>
                    <a:pt x="941" y="949"/>
                  </a:lnTo>
                  <a:lnTo>
                    <a:pt x="863" y="985"/>
                  </a:lnTo>
                  <a:lnTo>
                    <a:pt x="876" y="1038"/>
                  </a:lnTo>
                  <a:lnTo>
                    <a:pt x="1361" y="1260"/>
                  </a:lnTo>
                  <a:lnTo>
                    <a:pt x="1583" y="1105"/>
                  </a:lnTo>
                  <a:lnTo>
                    <a:pt x="1692" y="990"/>
                  </a:lnTo>
                  <a:lnTo>
                    <a:pt x="1812" y="854"/>
                  </a:lnTo>
                  <a:lnTo>
                    <a:pt x="1956" y="751"/>
                  </a:lnTo>
                  <a:lnTo>
                    <a:pt x="1984" y="523"/>
                  </a:lnTo>
                  <a:lnTo>
                    <a:pt x="1889" y="336"/>
                  </a:lnTo>
                  <a:lnTo>
                    <a:pt x="912" y="217"/>
                  </a:lnTo>
                  <a:lnTo>
                    <a:pt x="665" y="156"/>
                  </a:lnTo>
                  <a:lnTo>
                    <a:pt x="217" y="281"/>
                  </a:lnTo>
                  <a:lnTo>
                    <a:pt x="175" y="0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D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33"/>
            <p:cNvSpPr>
              <a:spLocks/>
            </p:cNvSpPr>
            <p:nvPr/>
          </p:nvSpPr>
          <p:spPr bwMode="auto">
            <a:xfrm>
              <a:off x="3834" y="2858"/>
              <a:ext cx="893" cy="540"/>
            </a:xfrm>
            <a:custGeom>
              <a:avLst/>
              <a:gdLst>
                <a:gd name="T0" fmla="*/ 1770 w 1787"/>
                <a:gd name="T1" fmla="*/ 53 h 1080"/>
                <a:gd name="T2" fmla="*/ 1355 w 1787"/>
                <a:gd name="T3" fmla="*/ 61 h 1080"/>
                <a:gd name="T4" fmla="*/ 551 w 1787"/>
                <a:gd name="T5" fmla="*/ 0 h 1080"/>
                <a:gd name="T6" fmla="*/ 432 w 1787"/>
                <a:gd name="T7" fmla="*/ 493 h 1080"/>
                <a:gd name="T8" fmla="*/ 186 w 1787"/>
                <a:gd name="T9" fmla="*/ 654 h 1080"/>
                <a:gd name="T10" fmla="*/ 0 w 1787"/>
                <a:gd name="T11" fmla="*/ 732 h 1080"/>
                <a:gd name="T12" fmla="*/ 228 w 1787"/>
                <a:gd name="T13" fmla="*/ 768 h 1080"/>
                <a:gd name="T14" fmla="*/ 679 w 1787"/>
                <a:gd name="T15" fmla="*/ 576 h 1080"/>
                <a:gd name="T16" fmla="*/ 354 w 1787"/>
                <a:gd name="T17" fmla="*/ 793 h 1080"/>
                <a:gd name="T18" fmla="*/ 701 w 1787"/>
                <a:gd name="T19" fmla="*/ 841 h 1080"/>
                <a:gd name="T20" fmla="*/ 1049 w 1787"/>
                <a:gd name="T21" fmla="*/ 660 h 1080"/>
                <a:gd name="T22" fmla="*/ 785 w 1787"/>
                <a:gd name="T23" fmla="*/ 865 h 1080"/>
                <a:gd name="T24" fmla="*/ 1055 w 1787"/>
                <a:gd name="T25" fmla="*/ 907 h 1080"/>
                <a:gd name="T26" fmla="*/ 1403 w 1787"/>
                <a:gd name="T27" fmla="*/ 757 h 1080"/>
                <a:gd name="T28" fmla="*/ 1133 w 1787"/>
                <a:gd name="T29" fmla="*/ 943 h 1080"/>
                <a:gd name="T30" fmla="*/ 1553 w 1787"/>
                <a:gd name="T31" fmla="*/ 1004 h 1080"/>
                <a:gd name="T32" fmla="*/ 1614 w 1787"/>
                <a:gd name="T33" fmla="*/ 1080 h 1080"/>
                <a:gd name="T34" fmla="*/ 1739 w 1787"/>
                <a:gd name="T35" fmla="*/ 996 h 1080"/>
                <a:gd name="T36" fmla="*/ 1745 w 1787"/>
                <a:gd name="T37" fmla="*/ 871 h 1080"/>
                <a:gd name="T38" fmla="*/ 1787 w 1787"/>
                <a:gd name="T39" fmla="*/ 709 h 1080"/>
                <a:gd name="T40" fmla="*/ 1770 w 1787"/>
                <a:gd name="T41" fmla="*/ 53 h 1080"/>
                <a:gd name="T42" fmla="*/ 1770 w 1787"/>
                <a:gd name="T43" fmla="*/ 53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87" h="1080">
                  <a:moveTo>
                    <a:pt x="1770" y="53"/>
                  </a:moveTo>
                  <a:lnTo>
                    <a:pt x="1355" y="61"/>
                  </a:lnTo>
                  <a:lnTo>
                    <a:pt x="551" y="0"/>
                  </a:lnTo>
                  <a:lnTo>
                    <a:pt x="432" y="493"/>
                  </a:lnTo>
                  <a:lnTo>
                    <a:pt x="186" y="654"/>
                  </a:lnTo>
                  <a:lnTo>
                    <a:pt x="0" y="732"/>
                  </a:lnTo>
                  <a:lnTo>
                    <a:pt x="228" y="768"/>
                  </a:lnTo>
                  <a:lnTo>
                    <a:pt x="679" y="576"/>
                  </a:lnTo>
                  <a:lnTo>
                    <a:pt x="354" y="793"/>
                  </a:lnTo>
                  <a:lnTo>
                    <a:pt x="701" y="841"/>
                  </a:lnTo>
                  <a:lnTo>
                    <a:pt x="1049" y="660"/>
                  </a:lnTo>
                  <a:lnTo>
                    <a:pt x="785" y="865"/>
                  </a:lnTo>
                  <a:lnTo>
                    <a:pt x="1055" y="907"/>
                  </a:lnTo>
                  <a:lnTo>
                    <a:pt x="1403" y="757"/>
                  </a:lnTo>
                  <a:lnTo>
                    <a:pt x="1133" y="943"/>
                  </a:lnTo>
                  <a:lnTo>
                    <a:pt x="1553" y="1004"/>
                  </a:lnTo>
                  <a:lnTo>
                    <a:pt x="1614" y="1080"/>
                  </a:lnTo>
                  <a:lnTo>
                    <a:pt x="1739" y="996"/>
                  </a:lnTo>
                  <a:lnTo>
                    <a:pt x="1745" y="871"/>
                  </a:lnTo>
                  <a:lnTo>
                    <a:pt x="1787" y="709"/>
                  </a:lnTo>
                  <a:lnTo>
                    <a:pt x="1770" y="53"/>
                  </a:lnTo>
                  <a:lnTo>
                    <a:pt x="1770" y="53"/>
                  </a:lnTo>
                  <a:close/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34"/>
            <p:cNvSpPr>
              <a:spLocks/>
            </p:cNvSpPr>
            <p:nvPr/>
          </p:nvSpPr>
          <p:spPr bwMode="auto">
            <a:xfrm>
              <a:off x="3846" y="3309"/>
              <a:ext cx="884" cy="309"/>
            </a:xfrm>
            <a:custGeom>
              <a:avLst/>
              <a:gdLst>
                <a:gd name="T0" fmla="*/ 384 w 1767"/>
                <a:gd name="T1" fmla="*/ 0 h 618"/>
                <a:gd name="T2" fmla="*/ 389 w 1767"/>
                <a:gd name="T3" fmla="*/ 67 h 618"/>
                <a:gd name="T4" fmla="*/ 89 w 1767"/>
                <a:gd name="T5" fmla="*/ 162 h 618"/>
                <a:gd name="T6" fmla="*/ 234 w 1767"/>
                <a:gd name="T7" fmla="*/ 204 h 618"/>
                <a:gd name="T8" fmla="*/ 0 w 1767"/>
                <a:gd name="T9" fmla="*/ 246 h 618"/>
                <a:gd name="T10" fmla="*/ 0 w 1767"/>
                <a:gd name="T11" fmla="*/ 329 h 618"/>
                <a:gd name="T12" fmla="*/ 312 w 1767"/>
                <a:gd name="T13" fmla="*/ 276 h 618"/>
                <a:gd name="T14" fmla="*/ 635 w 1767"/>
                <a:gd name="T15" fmla="*/ 348 h 618"/>
                <a:gd name="T16" fmla="*/ 629 w 1767"/>
                <a:gd name="T17" fmla="*/ 145 h 618"/>
                <a:gd name="T18" fmla="*/ 732 w 1767"/>
                <a:gd name="T19" fmla="*/ 179 h 618"/>
                <a:gd name="T20" fmla="*/ 754 w 1767"/>
                <a:gd name="T21" fmla="*/ 373 h 618"/>
                <a:gd name="T22" fmla="*/ 899 w 1767"/>
                <a:gd name="T23" fmla="*/ 409 h 618"/>
                <a:gd name="T24" fmla="*/ 754 w 1767"/>
                <a:gd name="T25" fmla="*/ 432 h 618"/>
                <a:gd name="T26" fmla="*/ 768 w 1767"/>
                <a:gd name="T27" fmla="*/ 546 h 618"/>
                <a:gd name="T28" fmla="*/ 1019 w 1767"/>
                <a:gd name="T29" fmla="*/ 451 h 618"/>
                <a:gd name="T30" fmla="*/ 1517 w 1767"/>
                <a:gd name="T31" fmla="*/ 618 h 618"/>
                <a:gd name="T32" fmla="*/ 1511 w 1767"/>
                <a:gd name="T33" fmla="*/ 282 h 618"/>
                <a:gd name="T34" fmla="*/ 1619 w 1767"/>
                <a:gd name="T35" fmla="*/ 295 h 618"/>
                <a:gd name="T36" fmla="*/ 1606 w 1767"/>
                <a:gd name="T37" fmla="*/ 571 h 618"/>
                <a:gd name="T38" fmla="*/ 1767 w 1767"/>
                <a:gd name="T39" fmla="*/ 474 h 618"/>
                <a:gd name="T40" fmla="*/ 1745 w 1767"/>
                <a:gd name="T41" fmla="*/ 78 h 618"/>
                <a:gd name="T42" fmla="*/ 1589 w 1767"/>
                <a:gd name="T43" fmla="*/ 179 h 618"/>
                <a:gd name="T44" fmla="*/ 665 w 1767"/>
                <a:gd name="T45" fmla="*/ 6 h 618"/>
                <a:gd name="T46" fmla="*/ 384 w 1767"/>
                <a:gd name="T47" fmla="*/ 0 h 618"/>
                <a:gd name="T48" fmla="*/ 384 w 1767"/>
                <a:gd name="T49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7" h="618">
                  <a:moveTo>
                    <a:pt x="384" y="0"/>
                  </a:moveTo>
                  <a:lnTo>
                    <a:pt x="389" y="67"/>
                  </a:lnTo>
                  <a:lnTo>
                    <a:pt x="89" y="162"/>
                  </a:lnTo>
                  <a:lnTo>
                    <a:pt x="234" y="204"/>
                  </a:lnTo>
                  <a:lnTo>
                    <a:pt x="0" y="246"/>
                  </a:lnTo>
                  <a:lnTo>
                    <a:pt x="0" y="329"/>
                  </a:lnTo>
                  <a:lnTo>
                    <a:pt x="312" y="276"/>
                  </a:lnTo>
                  <a:lnTo>
                    <a:pt x="635" y="348"/>
                  </a:lnTo>
                  <a:lnTo>
                    <a:pt x="629" y="145"/>
                  </a:lnTo>
                  <a:lnTo>
                    <a:pt x="732" y="179"/>
                  </a:lnTo>
                  <a:lnTo>
                    <a:pt x="754" y="373"/>
                  </a:lnTo>
                  <a:lnTo>
                    <a:pt x="899" y="409"/>
                  </a:lnTo>
                  <a:lnTo>
                    <a:pt x="754" y="432"/>
                  </a:lnTo>
                  <a:lnTo>
                    <a:pt x="768" y="546"/>
                  </a:lnTo>
                  <a:lnTo>
                    <a:pt x="1019" y="451"/>
                  </a:lnTo>
                  <a:lnTo>
                    <a:pt x="1517" y="618"/>
                  </a:lnTo>
                  <a:lnTo>
                    <a:pt x="1511" y="282"/>
                  </a:lnTo>
                  <a:lnTo>
                    <a:pt x="1619" y="295"/>
                  </a:lnTo>
                  <a:lnTo>
                    <a:pt x="1606" y="571"/>
                  </a:lnTo>
                  <a:lnTo>
                    <a:pt x="1767" y="474"/>
                  </a:lnTo>
                  <a:lnTo>
                    <a:pt x="1745" y="78"/>
                  </a:lnTo>
                  <a:lnTo>
                    <a:pt x="1589" y="179"/>
                  </a:lnTo>
                  <a:lnTo>
                    <a:pt x="665" y="6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35"/>
            <p:cNvSpPr>
              <a:spLocks/>
            </p:cNvSpPr>
            <p:nvPr/>
          </p:nvSpPr>
          <p:spPr bwMode="auto">
            <a:xfrm>
              <a:off x="4448" y="3627"/>
              <a:ext cx="294" cy="255"/>
            </a:xfrm>
            <a:custGeom>
              <a:avLst/>
              <a:gdLst>
                <a:gd name="T0" fmla="*/ 323 w 587"/>
                <a:gd name="T1" fmla="*/ 168 h 510"/>
                <a:gd name="T2" fmla="*/ 239 w 587"/>
                <a:gd name="T3" fmla="*/ 187 h 510"/>
                <a:gd name="T4" fmla="*/ 239 w 587"/>
                <a:gd name="T5" fmla="*/ 293 h 510"/>
                <a:gd name="T6" fmla="*/ 137 w 587"/>
                <a:gd name="T7" fmla="*/ 312 h 510"/>
                <a:gd name="T8" fmla="*/ 114 w 587"/>
                <a:gd name="T9" fmla="*/ 390 h 510"/>
                <a:gd name="T10" fmla="*/ 0 w 587"/>
                <a:gd name="T11" fmla="*/ 420 h 510"/>
                <a:gd name="T12" fmla="*/ 6 w 587"/>
                <a:gd name="T13" fmla="*/ 510 h 510"/>
                <a:gd name="T14" fmla="*/ 173 w 587"/>
                <a:gd name="T15" fmla="*/ 443 h 510"/>
                <a:gd name="T16" fmla="*/ 215 w 587"/>
                <a:gd name="T17" fmla="*/ 354 h 510"/>
                <a:gd name="T18" fmla="*/ 281 w 587"/>
                <a:gd name="T19" fmla="*/ 360 h 510"/>
                <a:gd name="T20" fmla="*/ 300 w 587"/>
                <a:gd name="T21" fmla="*/ 259 h 510"/>
                <a:gd name="T22" fmla="*/ 414 w 587"/>
                <a:gd name="T23" fmla="*/ 209 h 510"/>
                <a:gd name="T24" fmla="*/ 462 w 587"/>
                <a:gd name="T25" fmla="*/ 126 h 510"/>
                <a:gd name="T26" fmla="*/ 587 w 587"/>
                <a:gd name="T27" fmla="*/ 0 h 510"/>
                <a:gd name="T28" fmla="*/ 395 w 587"/>
                <a:gd name="T29" fmla="*/ 17 h 510"/>
                <a:gd name="T30" fmla="*/ 390 w 587"/>
                <a:gd name="T31" fmla="*/ 109 h 510"/>
                <a:gd name="T32" fmla="*/ 384 w 587"/>
                <a:gd name="T33" fmla="*/ 143 h 510"/>
                <a:gd name="T34" fmla="*/ 323 w 587"/>
                <a:gd name="T35" fmla="*/ 168 h 510"/>
                <a:gd name="T36" fmla="*/ 323 w 587"/>
                <a:gd name="T37" fmla="*/ 168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7" h="510">
                  <a:moveTo>
                    <a:pt x="323" y="168"/>
                  </a:moveTo>
                  <a:lnTo>
                    <a:pt x="239" y="187"/>
                  </a:lnTo>
                  <a:lnTo>
                    <a:pt x="239" y="293"/>
                  </a:lnTo>
                  <a:lnTo>
                    <a:pt x="137" y="312"/>
                  </a:lnTo>
                  <a:lnTo>
                    <a:pt x="114" y="390"/>
                  </a:lnTo>
                  <a:lnTo>
                    <a:pt x="0" y="420"/>
                  </a:lnTo>
                  <a:lnTo>
                    <a:pt x="6" y="510"/>
                  </a:lnTo>
                  <a:lnTo>
                    <a:pt x="173" y="443"/>
                  </a:lnTo>
                  <a:lnTo>
                    <a:pt x="215" y="354"/>
                  </a:lnTo>
                  <a:lnTo>
                    <a:pt x="281" y="360"/>
                  </a:lnTo>
                  <a:lnTo>
                    <a:pt x="300" y="259"/>
                  </a:lnTo>
                  <a:lnTo>
                    <a:pt x="414" y="209"/>
                  </a:lnTo>
                  <a:lnTo>
                    <a:pt x="462" y="126"/>
                  </a:lnTo>
                  <a:lnTo>
                    <a:pt x="587" y="0"/>
                  </a:lnTo>
                  <a:lnTo>
                    <a:pt x="395" y="17"/>
                  </a:lnTo>
                  <a:lnTo>
                    <a:pt x="390" y="109"/>
                  </a:lnTo>
                  <a:lnTo>
                    <a:pt x="384" y="143"/>
                  </a:lnTo>
                  <a:lnTo>
                    <a:pt x="323" y="168"/>
                  </a:lnTo>
                  <a:lnTo>
                    <a:pt x="323" y="168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36"/>
            <p:cNvSpPr>
              <a:spLocks/>
            </p:cNvSpPr>
            <p:nvPr/>
          </p:nvSpPr>
          <p:spPr bwMode="auto">
            <a:xfrm>
              <a:off x="4454" y="3381"/>
              <a:ext cx="63" cy="86"/>
            </a:xfrm>
            <a:custGeom>
              <a:avLst/>
              <a:gdLst>
                <a:gd name="T0" fmla="*/ 0 w 126"/>
                <a:gd name="T1" fmla="*/ 11 h 173"/>
                <a:gd name="T2" fmla="*/ 6 w 126"/>
                <a:gd name="T3" fmla="*/ 173 h 173"/>
                <a:gd name="T4" fmla="*/ 109 w 126"/>
                <a:gd name="T5" fmla="*/ 173 h 173"/>
                <a:gd name="T6" fmla="*/ 126 w 126"/>
                <a:gd name="T7" fmla="*/ 0 h 173"/>
                <a:gd name="T8" fmla="*/ 0 w 126"/>
                <a:gd name="T9" fmla="*/ 11 h 173"/>
                <a:gd name="T10" fmla="*/ 0 w 126"/>
                <a:gd name="T11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73">
                  <a:moveTo>
                    <a:pt x="0" y="11"/>
                  </a:moveTo>
                  <a:lnTo>
                    <a:pt x="6" y="173"/>
                  </a:lnTo>
                  <a:lnTo>
                    <a:pt x="109" y="173"/>
                  </a:lnTo>
                  <a:lnTo>
                    <a:pt x="12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37"/>
            <p:cNvSpPr>
              <a:spLocks/>
            </p:cNvSpPr>
            <p:nvPr/>
          </p:nvSpPr>
          <p:spPr bwMode="auto">
            <a:xfrm>
              <a:off x="4361" y="2550"/>
              <a:ext cx="198" cy="293"/>
            </a:xfrm>
            <a:custGeom>
              <a:avLst/>
              <a:gdLst>
                <a:gd name="T0" fmla="*/ 167 w 395"/>
                <a:gd name="T1" fmla="*/ 0 h 586"/>
                <a:gd name="T2" fmla="*/ 116 w 395"/>
                <a:gd name="T3" fmla="*/ 187 h 586"/>
                <a:gd name="T4" fmla="*/ 0 w 395"/>
                <a:gd name="T5" fmla="*/ 346 h 586"/>
                <a:gd name="T6" fmla="*/ 65 w 395"/>
                <a:gd name="T7" fmla="*/ 362 h 586"/>
                <a:gd name="T8" fmla="*/ 0 w 395"/>
                <a:gd name="T9" fmla="*/ 527 h 586"/>
                <a:gd name="T10" fmla="*/ 348 w 395"/>
                <a:gd name="T11" fmla="*/ 586 h 586"/>
                <a:gd name="T12" fmla="*/ 192 w 395"/>
                <a:gd name="T13" fmla="*/ 413 h 586"/>
                <a:gd name="T14" fmla="*/ 300 w 395"/>
                <a:gd name="T15" fmla="*/ 430 h 586"/>
                <a:gd name="T16" fmla="*/ 247 w 395"/>
                <a:gd name="T17" fmla="*/ 346 h 586"/>
                <a:gd name="T18" fmla="*/ 395 w 395"/>
                <a:gd name="T19" fmla="*/ 327 h 586"/>
                <a:gd name="T20" fmla="*/ 196 w 395"/>
                <a:gd name="T21" fmla="*/ 223 h 586"/>
                <a:gd name="T22" fmla="*/ 167 w 395"/>
                <a:gd name="T23" fmla="*/ 0 h 586"/>
                <a:gd name="T24" fmla="*/ 167 w 395"/>
                <a:gd name="T25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586">
                  <a:moveTo>
                    <a:pt x="167" y="0"/>
                  </a:moveTo>
                  <a:lnTo>
                    <a:pt x="116" y="187"/>
                  </a:lnTo>
                  <a:lnTo>
                    <a:pt x="0" y="346"/>
                  </a:lnTo>
                  <a:lnTo>
                    <a:pt x="65" y="362"/>
                  </a:lnTo>
                  <a:lnTo>
                    <a:pt x="0" y="527"/>
                  </a:lnTo>
                  <a:lnTo>
                    <a:pt x="348" y="586"/>
                  </a:lnTo>
                  <a:lnTo>
                    <a:pt x="192" y="413"/>
                  </a:lnTo>
                  <a:lnTo>
                    <a:pt x="300" y="430"/>
                  </a:lnTo>
                  <a:lnTo>
                    <a:pt x="247" y="346"/>
                  </a:lnTo>
                  <a:lnTo>
                    <a:pt x="395" y="327"/>
                  </a:lnTo>
                  <a:lnTo>
                    <a:pt x="196" y="223"/>
                  </a:lnTo>
                  <a:lnTo>
                    <a:pt x="167" y="0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9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3789" y="3244"/>
              <a:ext cx="46" cy="63"/>
            </a:xfrm>
            <a:custGeom>
              <a:avLst/>
              <a:gdLst>
                <a:gd name="T0" fmla="*/ 0 w 93"/>
                <a:gd name="T1" fmla="*/ 0 h 126"/>
                <a:gd name="T2" fmla="*/ 4 w 93"/>
                <a:gd name="T3" fmla="*/ 91 h 126"/>
                <a:gd name="T4" fmla="*/ 93 w 93"/>
                <a:gd name="T5" fmla="*/ 126 h 126"/>
                <a:gd name="T6" fmla="*/ 72 w 93"/>
                <a:gd name="T7" fmla="*/ 21 h 126"/>
                <a:gd name="T8" fmla="*/ 0 w 93"/>
                <a:gd name="T9" fmla="*/ 0 h 126"/>
                <a:gd name="T10" fmla="*/ 0 w 93"/>
                <a:gd name="T1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126">
                  <a:moveTo>
                    <a:pt x="0" y="0"/>
                  </a:moveTo>
                  <a:lnTo>
                    <a:pt x="4" y="91"/>
                  </a:lnTo>
                  <a:lnTo>
                    <a:pt x="93" y="126"/>
                  </a:lnTo>
                  <a:lnTo>
                    <a:pt x="72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758" y="3474"/>
              <a:ext cx="485" cy="223"/>
            </a:xfrm>
            <a:custGeom>
              <a:avLst/>
              <a:gdLst>
                <a:gd name="T0" fmla="*/ 0 w 971"/>
                <a:gd name="T1" fmla="*/ 0 h 447"/>
                <a:gd name="T2" fmla="*/ 960 w 971"/>
                <a:gd name="T3" fmla="*/ 321 h 447"/>
                <a:gd name="T4" fmla="*/ 971 w 971"/>
                <a:gd name="T5" fmla="*/ 397 h 447"/>
                <a:gd name="T6" fmla="*/ 914 w 971"/>
                <a:gd name="T7" fmla="*/ 392 h 447"/>
                <a:gd name="T8" fmla="*/ 897 w 971"/>
                <a:gd name="T9" fmla="*/ 447 h 447"/>
                <a:gd name="T10" fmla="*/ 255 w 971"/>
                <a:gd name="T11" fmla="*/ 188 h 447"/>
                <a:gd name="T12" fmla="*/ 8 w 971"/>
                <a:gd name="T13" fmla="*/ 78 h 447"/>
                <a:gd name="T14" fmla="*/ 0 w 971"/>
                <a:gd name="T15" fmla="*/ 0 h 447"/>
                <a:gd name="T16" fmla="*/ 0 w 971"/>
                <a:gd name="T1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60" y="321"/>
                  </a:lnTo>
                  <a:lnTo>
                    <a:pt x="971" y="397"/>
                  </a:lnTo>
                  <a:lnTo>
                    <a:pt x="914" y="392"/>
                  </a:lnTo>
                  <a:lnTo>
                    <a:pt x="897" y="447"/>
                  </a:lnTo>
                  <a:lnTo>
                    <a:pt x="255" y="188"/>
                  </a:lnTo>
                  <a:lnTo>
                    <a:pt x="8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4695" y="2840"/>
              <a:ext cx="54" cy="480"/>
            </a:xfrm>
            <a:custGeom>
              <a:avLst/>
              <a:gdLst>
                <a:gd name="T0" fmla="*/ 95 w 108"/>
                <a:gd name="T1" fmla="*/ 15 h 960"/>
                <a:gd name="T2" fmla="*/ 82 w 108"/>
                <a:gd name="T3" fmla="*/ 215 h 960"/>
                <a:gd name="T4" fmla="*/ 108 w 108"/>
                <a:gd name="T5" fmla="*/ 610 h 960"/>
                <a:gd name="T6" fmla="*/ 107 w 108"/>
                <a:gd name="T7" fmla="*/ 681 h 960"/>
                <a:gd name="T8" fmla="*/ 108 w 108"/>
                <a:gd name="T9" fmla="*/ 761 h 960"/>
                <a:gd name="T10" fmla="*/ 95 w 108"/>
                <a:gd name="T11" fmla="*/ 791 h 960"/>
                <a:gd name="T12" fmla="*/ 69 w 108"/>
                <a:gd name="T13" fmla="*/ 856 h 960"/>
                <a:gd name="T14" fmla="*/ 42 w 108"/>
                <a:gd name="T15" fmla="*/ 918 h 960"/>
                <a:gd name="T16" fmla="*/ 27 w 108"/>
                <a:gd name="T17" fmla="*/ 951 h 960"/>
                <a:gd name="T18" fmla="*/ 10 w 108"/>
                <a:gd name="T19" fmla="*/ 960 h 960"/>
                <a:gd name="T20" fmla="*/ 0 w 108"/>
                <a:gd name="T21" fmla="*/ 943 h 960"/>
                <a:gd name="T22" fmla="*/ 15 w 108"/>
                <a:gd name="T23" fmla="*/ 850 h 960"/>
                <a:gd name="T24" fmla="*/ 32 w 108"/>
                <a:gd name="T25" fmla="*/ 759 h 960"/>
                <a:gd name="T26" fmla="*/ 31 w 108"/>
                <a:gd name="T27" fmla="*/ 589 h 960"/>
                <a:gd name="T28" fmla="*/ 31 w 108"/>
                <a:gd name="T29" fmla="*/ 375 h 960"/>
                <a:gd name="T30" fmla="*/ 40 w 108"/>
                <a:gd name="T31" fmla="*/ 166 h 960"/>
                <a:gd name="T32" fmla="*/ 51 w 108"/>
                <a:gd name="T33" fmla="*/ 78 h 960"/>
                <a:gd name="T34" fmla="*/ 69 w 108"/>
                <a:gd name="T35" fmla="*/ 12 h 960"/>
                <a:gd name="T36" fmla="*/ 84 w 108"/>
                <a:gd name="T37" fmla="*/ 0 h 960"/>
                <a:gd name="T38" fmla="*/ 95 w 108"/>
                <a:gd name="T39" fmla="*/ 15 h 960"/>
                <a:gd name="T40" fmla="*/ 95 w 108"/>
                <a:gd name="T41" fmla="*/ 15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960">
                  <a:moveTo>
                    <a:pt x="95" y="15"/>
                  </a:moveTo>
                  <a:lnTo>
                    <a:pt x="82" y="215"/>
                  </a:lnTo>
                  <a:lnTo>
                    <a:pt x="108" y="610"/>
                  </a:lnTo>
                  <a:lnTo>
                    <a:pt x="107" y="681"/>
                  </a:lnTo>
                  <a:lnTo>
                    <a:pt x="108" y="761"/>
                  </a:lnTo>
                  <a:lnTo>
                    <a:pt x="95" y="791"/>
                  </a:lnTo>
                  <a:lnTo>
                    <a:pt x="69" y="856"/>
                  </a:lnTo>
                  <a:lnTo>
                    <a:pt x="42" y="918"/>
                  </a:lnTo>
                  <a:lnTo>
                    <a:pt x="27" y="951"/>
                  </a:lnTo>
                  <a:lnTo>
                    <a:pt x="10" y="960"/>
                  </a:lnTo>
                  <a:lnTo>
                    <a:pt x="0" y="943"/>
                  </a:lnTo>
                  <a:lnTo>
                    <a:pt x="15" y="850"/>
                  </a:lnTo>
                  <a:lnTo>
                    <a:pt x="32" y="759"/>
                  </a:lnTo>
                  <a:lnTo>
                    <a:pt x="31" y="589"/>
                  </a:lnTo>
                  <a:lnTo>
                    <a:pt x="31" y="375"/>
                  </a:lnTo>
                  <a:lnTo>
                    <a:pt x="40" y="166"/>
                  </a:lnTo>
                  <a:lnTo>
                    <a:pt x="51" y="78"/>
                  </a:lnTo>
                  <a:lnTo>
                    <a:pt x="69" y="12"/>
                  </a:lnTo>
                  <a:lnTo>
                    <a:pt x="84" y="0"/>
                  </a:lnTo>
                  <a:lnTo>
                    <a:pt x="95" y="15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4894" y="2847"/>
              <a:ext cx="98" cy="631"/>
            </a:xfrm>
            <a:custGeom>
              <a:avLst/>
              <a:gdLst>
                <a:gd name="T0" fmla="*/ 46 w 196"/>
                <a:gd name="T1" fmla="*/ 14 h 1263"/>
                <a:gd name="T2" fmla="*/ 54 w 196"/>
                <a:gd name="T3" fmla="*/ 386 h 1263"/>
                <a:gd name="T4" fmla="*/ 77 w 196"/>
                <a:gd name="T5" fmla="*/ 474 h 1263"/>
                <a:gd name="T6" fmla="*/ 118 w 196"/>
                <a:gd name="T7" fmla="*/ 559 h 1263"/>
                <a:gd name="T8" fmla="*/ 162 w 196"/>
                <a:gd name="T9" fmla="*/ 647 h 1263"/>
                <a:gd name="T10" fmla="*/ 191 w 196"/>
                <a:gd name="T11" fmla="*/ 740 h 1263"/>
                <a:gd name="T12" fmla="*/ 196 w 196"/>
                <a:gd name="T13" fmla="*/ 1099 h 1263"/>
                <a:gd name="T14" fmla="*/ 185 w 196"/>
                <a:gd name="T15" fmla="*/ 1137 h 1263"/>
                <a:gd name="T16" fmla="*/ 156 w 196"/>
                <a:gd name="T17" fmla="*/ 1210 h 1263"/>
                <a:gd name="T18" fmla="*/ 130 w 196"/>
                <a:gd name="T19" fmla="*/ 1263 h 1263"/>
                <a:gd name="T20" fmla="*/ 115 w 196"/>
                <a:gd name="T21" fmla="*/ 1244 h 1263"/>
                <a:gd name="T22" fmla="*/ 120 w 196"/>
                <a:gd name="T23" fmla="*/ 751 h 1263"/>
                <a:gd name="T24" fmla="*/ 94 w 196"/>
                <a:gd name="T25" fmla="*/ 658 h 1263"/>
                <a:gd name="T26" fmla="*/ 56 w 196"/>
                <a:gd name="T27" fmla="*/ 573 h 1263"/>
                <a:gd name="T28" fmla="*/ 0 w 196"/>
                <a:gd name="T29" fmla="*/ 390 h 1263"/>
                <a:gd name="T30" fmla="*/ 4 w 196"/>
                <a:gd name="T31" fmla="*/ 196 h 1263"/>
                <a:gd name="T32" fmla="*/ 20 w 196"/>
                <a:gd name="T33" fmla="*/ 12 h 1263"/>
                <a:gd name="T34" fmla="*/ 33 w 196"/>
                <a:gd name="T35" fmla="*/ 0 h 1263"/>
                <a:gd name="T36" fmla="*/ 46 w 196"/>
                <a:gd name="T37" fmla="*/ 14 h 1263"/>
                <a:gd name="T38" fmla="*/ 46 w 196"/>
                <a:gd name="T39" fmla="*/ 14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6" h="1263">
                  <a:moveTo>
                    <a:pt x="46" y="14"/>
                  </a:moveTo>
                  <a:lnTo>
                    <a:pt x="54" y="386"/>
                  </a:lnTo>
                  <a:lnTo>
                    <a:pt x="77" y="474"/>
                  </a:lnTo>
                  <a:lnTo>
                    <a:pt x="118" y="559"/>
                  </a:lnTo>
                  <a:lnTo>
                    <a:pt x="162" y="647"/>
                  </a:lnTo>
                  <a:lnTo>
                    <a:pt x="191" y="740"/>
                  </a:lnTo>
                  <a:lnTo>
                    <a:pt x="196" y="1099"/>
                  </a:lnTo>
                  <a:lnTo>
                    <a:pt x="185" y="1137"/>
                  </a:lnTo>
                  <a:lnTo>
                    <a:pt x="156" y="1210"/>
                  </a:lnTo>
                  <a:lnTo>
                    <a:pt x="130" y="1263"/>
                  </a:lnTo>
                  <a:lnTo>
                    <a:pt x="115" y="1244"/>
                  </a:lnTo>
                  <a:lnTo>
                    <a:pt x="120" y="751"/>
                  </a:lnTo>
                  <a:lnTo>
                    <a:pt x="94" y="658"/>
                  </a:lnTo>
                  <a:lnTo>
                    <a:pt x="56" y="573"/>
                  </a:lnTo>
                  <a:lnTo>
                    <a:pt x="0" y="390"/>
                  </a:lnTo>
                  <a:lnTo>
                    <a:pt x="4" y="196"/>
                  </a:lnTo>
                  <a:lnTo>
                    <a:pt x="20" y="12"/>
                  </a:lnTo>
                  <a:lnTo>
                    <a:pt x="33" y="0"/>
                  </a:lnTo>
                  <a:lnTo>
                    <a:pt x="46" y="14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42"/>
            <p:cNvSpPr>
              <a:spLocks/>
            </p:cNvSpPr>
            <p:nvPr/>
          </p:nvSpPr>
          <p:spPr bwMode="auto">
            <a:xfrm>
              <a:off x="4726" y="2881"/>
              <a:ext cx="101" cy="694"/>
            </a:xfrm>
            <a:custGeom>
              <a:avLst/>
              <a:gdLst>
                <a:gd name="T0" fmla="*/ 45 w 201"/>
                <a:gd name="T1" fmla="*/ 1388 h 1388"/>
                <a:gd name="T2" fmla="*/ 19 w 201"/>
                <a:gd name="T3" fmla="*/ 1384 h 1388"/>
                <a:gd name="T4" fmla="*/ 13 w 201"/>
                <a:gd name="T5" fmla="*/ 1215 h 1388"/>
                <a:gd name="T6" fmla="*/ 0 w 201"/>
                <a:gd name="T7" fmla="*/ 1042 h 1388"/>
                <a:gd name="T8" fmla="*/ 17 w 201"/>
                <a:gd name="T9" fmla="*/ 931 h 1388"/>
                <a:gd name="T10" fmla="*/ 59 w 201"/>
                <a:gd name="T11" fmla="*/ 852 h 1388"/>
                <a:gd name="T12" fmla="*/ 108 w 201"/>
                <a:gd name="T13" fmla="*/ 779 h 1388"/>
                <a:gd name="T14" fmla="*/ 150 w 201"/>
                <a:gd name="T15" fmla="*/ 690 h 1388"/>
                <a:gd name="T16" fmla="*/ 165 w 201"/>
                <a:gd name="T17" fmla="*/ 513 h 1388"/>
                <a:gd name="T18" fmla="*/ 144 w 201"/>
                <a:gd name="T19" fmla="*/ 336 h 1388"/>
                <a:gd name="T20" fmla="*/ 139 w 201"/>
                <a:gd name="T21" fmla="*/ 175 h 1388"/>
                <a:gd name="T22" fmla="*/ 142 w 201"/>
                <a:gd name="T23" fmla="*/ 17 h 1388"/>
                <a:gd name="T24" fmla="*/ 154 w 201"/>
                <a:gd name="T25" fmla="*/ 0 h 1388"/>
                <a:gd name="T26" fmla="*/ 169 w 201"/>
                <a:gd name="T27" fmla="*/ 13 h 1388"/>
                <a:gd name="T28" fmla="*/ 180 w 201"/>
                <a:gd name="T29" fmla="*/ 334 h 1388"/>
                <a:gd name="T30" fmla="*/ 201 w 201"/>
                <a:gd name="T31" fmla="*/ 707 h 1388"/>
                <a:gd name="T32" fmla="*/ 175 w 201"/>
                <a:gd name="T33" fmla="*/ 768 h 1388"/>
                <a:gd name="T34" fmla="*/ 142 w 201"/>
                <a:gd name="T35" fmla="*/ 827 h 1388"/>
                <a:gd name="T36" fmla="*/ 89 w 201"/>
                <a:gd name="T37" fmla="*/ 949 h 1388"/>
                <a:gd name="T38" fmla="*/ 78 w 201"/>
                <a:gd name="T39" fmla="*/ 1192 h 1388"/>
                <a:gd name="T40" fmla="*/ 64 w 201"/>
                <a:gd name="T41" fmla="*/ 1291 h 1388"/>
                <a:gd name="T42" fmla="*/ 45 w 201"/>
                <a:gd name="T43" fmla="*/ 1388 h 1388"/>
                <a:gd name="T44" fmla="*/ 45 w 201"/>
                <a:gd name="T45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1" h="1388">
                  <a:moveTo>
                    <a:pt x="45" y="1388"/>
                  </a:moveTo>
                  <a:lnTo>
                    <a:pt x="19" y="1384"/>
                  </a:lnTo>
                  <a:lnTo>
                    <a:pt x="13" y="1215"/>
                  </a:lnTo>
                  <a:lnTo>
                    <a:pt x="0" y="1042"/>
                  </a:lnTo>
                  <a:lnTo>
                    <a:pt x="17" y="931"/>
                  </a:lnTo>
                  <a:lnTo>
                    <a:pt x="59" y="852"/>
                  </a:lnTo>
                  <a:lnTo>
                    <a:pt x="108" y="779"/>
                  </a:lnTo>
                  <a:lnTo>
                    <a:pt x="150" y="690"/>
                  </a:lnTo>
                  <a:lnTo>
                    <a:pt x="165" y="513"/>
                  </a:lnTo>
                  <a:lnTo>
                    <a:pt x="144" y="336"/>
                  </a:lnTo>
                  <a:lnTo>
                    <a:pt x="139" y="175"/>
                  </a:lnTo>
                  <a:lnTo>
                    <a:pt x="142" y="17"/>
                  </a:lnTo>
                  <a:lnTo>
                    <a:pt x="154" y="0"/>
                  </a:lnTo>
                  <a:lnTo>
                    <a:pt x="169" y="13"/>
                  </a:lnTo>
                  <a:lnTo>
                    <a:pt x="180" y="334"/>
                  </a:lnTo>
                  <a:lnTo>
                    <a:pt x="201" y="707"/>
                  </a:lnTo>
                  <a:lnTo>
                    <a:pt x="175" y="768"/>
                  </a:lnTo>
                  <a:lnTo>
                    <a:pt x="142" y="827"/>
                  </a:lnTo>
                  <a:lnTo>
                    <a:pt x="89" y="949"/>
                  </a:lnTo>
                  <a:lnTo>
                    <a:pt x="78" y="1192"/>
                  </a:lnTo>
                  <a:lnTo>
                    <a:pt x="64" y="1291"/>
                  </a:lnTo>
                  <a:lnTo>
                    <a:pt x="45" y="1388"/>
                  </a:lnTo>
                  <a:lnTo>
                    <a:pt x="45" y="13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43"/>
            <p:cNvSpPr>
              <a:spLocks/>
            </p:cNvSpPr>
            <p:nvPr/>
          </p:nvSpPr>
          <p:spPr bwMode="auto">
            <a:xfrm>
              <a:off x="4795" y="3399"/>
              <a:ext cx="108" cy="121"/>
            </a:xfrm>
            <a:custGeom>
              <a:avLst/>
              <a:gdLst>
                <a:gd name="T0" fmla="*/ 146 w 214"/>
                <a:gd name="T1" fmla="*/ 118 h 241"/>
                <a:gd name="T2" fmla="*/ 112 w 214"/>
                <a:gd name="T3" fmla="*/ 65 h 241"/>
                <a:gd name="T4" fmla="*/ 104 w 214"/>
                <a:gd name="T5" fmla="*/ 44 h 241"/>
                <a:gd name="T6" fmla="*/ 125 w 214"/>
                <a:gd name="T7" fmla="*/ 25 h 241"/>
                <a:gd name="T8" fmla="*/ 169 w 214"/>
                <a:gd name="T9" fmla="*/ 44 h 241"/>
                <a:gd name="T10" fmla="*/ 205 w 214"/>
                <a:gd name="T11" fmla="*/ 80 h 241"/>
                <a:gd name="T12" fmla="*/ 214 w 214"/>
                <a:gd name="T13" fmla="*/ 133 h 241"/>
                <a:gd name="T14" fmla="*/ 197 w 214"/>
                <a:gd name="T15" fmla="*/ 167 h 241"/>
                <a:gd name="T16" fmla="*/ 173 w 214"/>
                <a:gd name="T17" fmla="*/ 200 h 241"/>
                <a:gd name="T18" fmla="*/ 142 w 214"/>
                <a:gd name="T19" fmla="*/ 226 h 241"/>
                <a:gd name="T20" fmla="*/ 108 w 214"/>
                <a:gd name="T21" fmla="*/ 241 h 241"/>
                <a:gd name="T22" fmla="*/ 43 w 214"/>
                <a:gd name="T23" fmla="*/ 228 h 241"/>
                <a:gd name="T24" fmla="*/ 11 w 214"/>
                <a:gd name="T25" fmla="*/ 179 h 241"/>
                <a:gd name="T26" fmla="*/ 0 w 214"/>
                <a:gd name="T27" fmla="*/ 120 h 241"/>
                <a:gd name="T28" fmla="*/ 9 w 214"/>
                <a:gd name="T29" fmla="*/ 59 h 241"/>
                <a:gd name="T30" fmla="*/ 36 w 214"/>
                <a:gd name="T31" fmla="*/ 6 h 241"/>
                <a:gd name="T32" fmla="*/ 53 w 214"/>
                <a:gd name="T33" fmla="*/ 0 h 241"/>
                <a:gd name="T34" fmla="*/ 59 w 214"/>
                <a:gd name="T35" fmla="*/ 19 h 241"/>
                <a:gd name="T36" fmla="*/ 38 w 214"/>
                <a:gd name="T37" fmla="*/ 110 h 241"/>
                <a:gd name="T38" fmla="*/ 47 w 214"/>
                <a:gd name="T39" fmla="*/ 152 h 241"/>
                <a:gd name="T40" fmla="*/ 78 w 214"/>
                <a:gd name="T41" fmla="*/ 192 h 241"/>
                <a:gd name="T42" fmla="*/ 102 w 214"/>
                <a:gd name="T43" fmla="*/ 198 h 241"/>
                <a:gd name="T44" fmla="*/ 123 w 214"/>
                <a:gd name="T45" fmla="*/ 175 h 241"/>
                <a:gd name="T46" fmla="*/ 146 w 214"/>
                <a:gd name="T47" fmla="*/ 118 h 241"/>
                <a:gd name="T48" fmla="*/ 146 w 214"/>
                <a:gd name="T49" fmla="*/ 1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4" h="241">
                  <a:moveTo>
                    <a:pt x="146" y="118"/>
                  </a:moveTo>
                  <a:lnTo>
                    <a:pt x="112" y="65"/>
                  </a:lnTo>
                  <a:lnTo>
                    <a:pt x="104" y="44"/>
                  </a:lnTo>
                  <a:lnTo>
                    <a:pt x="125" y="25"/>
                  </a:lnTo>
                  <a:lnTo>
                    <a:pt x="169" y="44"/>
                  </a:lnTo>
                  <a:lnTo>
                    <a:pt x="205" y="80"/>
                  </a:lnTo>
                  <a:lnTo>
                    <a:pt x="214" y="133"/>
                  </a:lnTo>
                  <a:lnTo>
                    <a:pt x="197" y="167"/>
                  </a:lnTo>
                  <a:lnTo>
                    <a:pt x="173" y="200"/>
                  </a:lnTo>
                  <a:lnTo>
                    <a:pt x="142" y="226"/>
                  </a:lnTo>
                  <a:lnTo>
                    <a:pt x="108" y="241"/>
                  </a:lnTo>
                  <a:lnTo>
                    <a:pt x="43" y="228"/>
                  </a:lnTo>
                  <a:lnTo>
                    <a:pt x="11" y="179"/>
                  </a:lnTo>
                  <a:lnTo>
                    <a:pt x="0" y="120"/>
                  </a:lnTo>
                  <a:lnTo>
                    <a:pt x="9" y="59"/>
                  </a:lnTo>
                  <a:lnTo>
                    <a:pt x="36" y="6"/>
                  </a:lnTo>
                  <a:lnTo>
                    <a:pt x="53" y="0"/>
                  </a:lnTo>
                  <a:lnTo>
                    <a:pt x="59" y="19"/>
                  </a:lnTo>
                  <a:lnTo>
                    <a:pt x="38" y="110"/>
                  </a:lnTo>
                  <a:lnTo>
                    <a:pt x="47" y="152"/>
                  </a:lnTo>
                  <a:lnTo>
                    <a:pt x="78" y="192"/>
                  </a:lnTo>
                  <a:lnTo>
                    <a:pt x="102" y="198"/>
                  </a:lnTo>
                  <a:lnTo>
                    <a:pt x="123" y="175"/>
                  </a:lnTo>
                  <a:lnTo>
                    <a:pt x="146" y="118"/>
                  </a:lnTo>
                  <a:lnTo>
                    <a:pt x="14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44"/>
            <p:cNvSpPr>
              <a:spLocks/>
            </p:cNvSpPr>
            <p:nvPr/>
          </p:nvSpPr>
          <p:spPr bwMode="auto">
            <a:xfrm>
              <a:off x="4841" y="3242"/>
              <a:ext cx="109" cy="132"/>
            </a:xfrm>
            <a:custGeom>
              <a:avLst/>
              <a:gdLst>
                <a:gd name="T0" fmla="*/ 141 w 218"/>
                <a:gd name="T1" fmla="*/ 265 h 265"/>
                <a:gd name="T2" fmla="*/ 76 w 218"/>
                <a:gd name="T3" fmla="*/ 251 h 265"/>
                <a:gd name="T4" fmla="*/ 25 w 218"/>
                <a:gd name="T5" fmla="*/ 188 h 265"/>
                <a:gd name="T6" fmla="*/ 0 w 218"/>
                <a:gd name="T7" fmla="*/ 109 h 265"/>
                <a:gd name="T8" fmla="*/ 4 w 218"/>
                <a:gd name="T9" fmla="*/ 73 h 265"/>
                <a:gd name="T10" fmla="*/ 21 w 218"/>
                <a:gd name="T11" fmla="*/ 44 h 265"/>
                <a:gd name="T12" fmla="*/ 51 w 218"/>
                <a:gd name="T13" fmla="*/ 19 h 265"/>
                <a:gd name="T14" fmla="*/ 91 w 218"/>
                <a:gd name="T15" fmla="*/ 0 h 265"/>
                <a:gd name="T16" fmla="*/ 171 w 218"/>
                <a:gd name="T17" fmla="*/ 4 h 265"/>
                <a:gd name="T18" fmla="*/ 209 w 218"/>
                <a:gd name="T19" fmla="*/ 59 h 265"/>
                <a:gd name="T20" fmla="*/ 218 w 218"/>
                <a:gd name="T21" fmla="*/ 128 h 265"/>
                <a:gd name="T22" fmla="*/ 205 w 218"/>
                <a:gd name="T23" fmla="*/ 158 h 265"/>
                <a:gd name="T24" fmla="*/ 180 w 218"/>
                <a:gd name="T25" fmla="*/ 168 h 265"/>
                <a:gd name="T26" fmla="*/ 154 w 218"/>
                <a:gd name="T27" fmla="*/ 160 h 265"/>
                <a:gd name="T28" fmla="*/ 139 w 218"/>
                <a:gd name="T29" fmla="*/ 130 h 265"/>
                <a:gd name="T30" fmla="*/ 131 w 218"/>
                <a:gd name="T31" fmla="*/ 61 h 265"/>
                <a:gd name="T32" fmla="*/ 95 w 218"/>
                <a:gd name="T33" fmla="*/ 65 h 265"/>
                <a:gd name="T34" fmla="*/ 64 w 218"/>
                <a:gd name="T35" fmla="*/ 90 h 265"/>
                <a:gd name="T36" fmla="*/ 49 w 218"/>
                <a:gd name="T37" fmla="*/ 128 h 265"/>
                <a:gd name="T38" fmla="*/ 57 w 218"/>
                <a:gd name="T39" fmla="*/ 175 h 265"/>
                <a:gd name="T40" fmla="*/ 85 w 218"/>
                <a:gd name="T41" fmla="*/ 217 h 265"/>
                <a:gd name="T42" fmla="*/ 135 w 218"/>
                <a:gd name="T43" fmla="*/ 238 h 265"/>
                <a:gd name="T44" fmla="*/ 152 w 218"/>
                <a:gd name="T45" fmla="*/ 249 h 265"/>
                <a:gd name="T46" fmla="*/ 141 w 218"/>
                <a:gd name="T47" fmla="*/ 265 h 265"/>
                <a:gd name="T48" fmla="*/ 141 w 218"/>
                <a:gd name="T49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8" h="265">
                  <a:moveTo>
                    <a:pt x="141" y="265"/>
                  </a:moveTo>
                  <a:lnTo>
                    <a:pt x="76" y="251"/>
                  </a:lnTo>
                  <a:lnTo>
                    <a:pt x="25" y="188"/>
                  </a:lnTo>
                  <a:lnTo>
                    <a:pt x="0" y="109"/>
                  </a:lnTo>
                  <a:lnTo>
                    <a:pt x="4" y="73"/>
                  </a:lnTo>
                  <a:lnTo>
                    <a:pt x="21" y="44"/>
                  </a:lnTo>
                  <a:lnTo>
                    <a:pt x="51" y="19"/>
                  </a:lnTo>
                  <a:lnTo>
                    <a:pt x="91" y="0"/>
                  </a:lnTo>
                  <a:lnTo>
                    <a:pt x="171" y="4"/>
                  </a:lnTo>
                  <a:lnTo>
                    <a:pt x="209" y="59"/>
                  </a:lnTo>
                  <a:lnTo>
                    <a:pt x="218" y="128"/>
                  </a:lnTo>
                  <a:lnTo>
                    <a:pt x="205" y="158"/>
                  </a:lnTo>
                  <a:lnTo>
                    <a:pt x="180" y="168"/>
                  </a:lnTo>
                  <a:lnTo>
                    <a:pt x="154" y="160"/>
                  </a:lnTo>
                  <a:lnTo>
                    <a:pt x="139" y="130"/>
                  </a:lnTo>
                  <a:lnTo>
                    <a:pt x="131" y="61"/>
                  </a:lnTo>
                  <a:lnTo>
                    <a:pt x="95" y="65"/>
                  </a:lnTo>
                  <a:lnTo>
                    <a:pt x="64" y="90"/>
                  </a:lnTo>
                  <a:lnTo>
                    <a:pt x="49" y="128"/>
                  </a:lnTo>
                  <a:lnTo>
                    <a:pt x="57" y="175"/>
                  </a:lnTo>
                  <a:lnTo>
                    <a:pt x="85" y="217"/>
                  </a:lnTo>
                  <a:lnTo>
                    <a:pt x="135" y="238"/>
                  </a:lnTo>
                  <a:lnTo>
                    <a:pt x="152" y="249"/>
                  </a:lnTo>
                  <a:lnTo>
                    <a:pt x="141" y="265"/>
                  </a:lnTo>
                  <a:lnTo>
                    <a:pt x="141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4830" y="3023"/>
              <a:ext cx="68" cy="113"/>
            </a:xfrm>
            <a:custGeom>
              <a:avLst/>
              <a:gdLst>
                <a:gd name="T0" fmla="*/ 27 w 137"/>
                <a:gd name="T1" fmla="*/ 200 h 226"/>
                <a:gd name="T2" fmla="*/ 68 w 137"/>
                <a:gd name="T3" fmla="*/ 198 h 226"/>
                <a:gd name="T4" fmla="*/ 95 w 137"/>
                <a:gd name="T5" fmla="*/ 167 h 226"/>
                <a:gd name="T6" fmla="*/ 95 w 137"/>
                <a:gd name="T7" fmla="*/ 128 h 226"/>
                <a:gd name="T8" fmla="*/ 74 w 137"/>
                <a:gd name="T9" fmla="*/ 99 h 226"/>
                <a:gd name="T10" fmla="*/ 44 w 137"/>
                <a:gd name="T11" fmla="*/ 74 h 226"/>
                <a:gd name="T12" fmla="*/ 13 w 137"/>
                <a:gd name="T13" fmla="*/ 53 h 226"/>
                <a:gd name="T14" fmla="*/ 0 w 137"/>
                <a:gd name="T15" fmla="*/ 13 h 226"/>
                <a:gd name="T16" fmla="*/ 17 w 137"/>
                <a:gd name="T17" fmla="*/ 0 h 226"/>
                <a:gd name="T18" fmla="*/ 42 w 137"/>
                <a:gd name="T19" fmla="*/ 2 h 226"/>
                <a:gd name="T20" fmla="*/ 118 w 137"/>
                <a:gd name="T21" fmla="*/ 72 h 226"/>
                <a:gd name="T22" fmla="*/ 137 w 137"/>
                <a:gd name="T23" fmla="*/ 175 h 226"/>
                <a:gd name="T24" fmla="*/ 118 w 137"/>
                <a:gd name="T25" fmla="*/ 205 h 226"/>
                <a:gd name="T26" fmla="*/ 86 w 137"/>
                <a:gd name="T27" fmla="*/ 226 h 226"/>
                <a:gd name="T28" fmla="*/ 15 w 137"/>
                <a:gd name="T29" fmla="*/ 224 h 226"/>
                <a:gd name="T30" fmla="*/ 8 w 137"/>
                <a:gd name="T31" fmla="*/ 205 h 226"/>
                <a:gd name="T32" fmla="*/ 27 w 137"/>
                <a:gd name="T33" fmla="*/ 200 h 226"/>
                <a:gd name="T34" fmla="*/ 27 w 137"/>
                <a:gd name="T35" fmla="*/ 20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226">
                  <a:moveTo>
                    <a:pt x="27" y="200"/>
                  </a:moveTo>
                  <a:lnTo>
                    <a:pt x="68" y="198"/>
                  </a:lnTo>
                  <a:lnTo>
                    <a:pt x="95" y="167"/>
                  </a:lnTo>
                  <a:lnTo>
                    <a:pt x="95" y="128"/>
                  </a:lnTo>
                  <a:lnTo>
                    <a:pt x="74" y="99"/>
                  </a:lnTo>
                  <a:lnTo>
                    <a:pt x="44" y="74"/>
                  </a:lnTo>
                  <a:lnTo>
                    <a:pt x="13" y="53"/>
                  </a:lnTo>
                  <a:lnTo>
                    <a:pt x="0" y="13"/>
                  </a:lnTo>
                  <a:lnTo>
                    <a:pt x="17" y="0"/>
                  </a:lnTo>
                  <a:lnTo>
                    <a:pt x="42" y="2"/>
                  </a:lnTo>
                  <a:lnTo>
                    <a:pt x="118" y="72"/>
                  </a:lnTo>
                  <a:lnTo>
                    <a:pt x="137" y="175"/>
                  </a:lnTo>
                  <a:lnTo>
                    <a:pt x="118" y="205"/>
                  </a:lnTo>
                  <a:lnTo>
                    <a:pt x="86" y="226"/>
                  </a:lnTo>
                  <a:lnTo>
                    <a:pt x="15" y="224"/>
                  </a:lnTo>
                  <a:lnTo>
                    <a:pt x="8" y="205"/>
                  </a:lnTo>
                  <a:lnTo>
                    <a:pt x="27" y="200"/>
                  </a:lnTo>
                  <a:lnTo>
                    <a:pt x="27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46"/>
            <p:cNvSpPr>
              <a:spLocks/>
            </p:cNvSpPr>
            <p:nvPr/>
          </p:nvSpPr>
          <p:spPr bwMode="auto">
            <a:xfrm>
              <a:off x="4819" y="2897"/>
              <a:ext cx="74" cy="100"/>
            </a:xfrm>
            <a:custGeom>
              <a:avLst/>
              <a:gdLst>
                <a:gd name="T0" fmla="*/ 129 w 148"/>
                <a:gd name="T1" fmla="*/ 44 h 200"/>
                <a:gd name="T2" fmla="*/ 97 w 148"/>
                <a:gd name="T3" fmla="*/ 29 h 200"/>
                <a:gd name="T4" fmla="*/ 63 w 148"/>
                <a:gd name="T5" fmla="*/ 33 h 200"/>
                <a:gd name="T6" fmla="*/ 44 w 148"/>
                <a:gd name="T7" fmla="*/ 61 h 200"/>
                <a:gd name="T8" fmla="*/ 46 w 148"/>
                <a:gd name="T9" fmla="*/ 95 h 200"/>
                <a:gd name="T10" fmla="*/ 61 w 148"/>
                <a:gd name="T11" fmla="*/ 128 h 200"/>
                <a:gd name="T12" fmla="*/ 80 w 148"/>
                <a:gd name="T13" fmla="*/ 154 h 200"/>
                <a:gd name="T14" fmla="*/ 84 w 148"/>
                <a:gd name="T15" fmla="*/ 198 h 200"/>
                <a:gd name="T16" fmla="*/ 42 w 148"/>
                <a:gd name="T17" fmla="*/ 200 h 200"/>
                <a:gd name="T18" fmla="*/ 12 w 148"/>
                <a:gd name="T19" fmla="*/ 156 h 200"/>
                <a:gd name="T20" fmla="*/ 0 w 148"/>
                <a:gd name="T21" fmla="*/ 101 h 200"/>
                <a:gd name="T22" fmla="*/ 12 w 148"/>
                <a:gd name="T23" fmla="*/ 48 h 200"/>
                <a:gd name="T24" fmla="*/ 46 w 148"/>
                <a:gd name="T25" fmla="*/ 8 h 200"/>
                <a:gd name="T26" fmla="*/ 97 w 148"/>
                <a:gd name="T27" fmla="*/ 0 h 200"/>
                <a:gd name="T28" fmla="*/ 143 w 148"/>
                <a:gd name="T29" fmla="*/ 23 h 200"/>
                <a:gd name="T30" fmla="*/ 148 w 148"/>
                <a:gd name="T31" fmla="*/ 42 h 200"/>
                <a:gd name="T32" fmla="*/ 129 w 148"/>
                <a:gd name="T33" fmla="*/ 44 h 200"/>
                <a:gd name="T34" fmla="*/ 129 w 148"/>
                <a:gd name="T35" fmla="*/ 4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200">
                  <a:moveTo>
                    <a:pt x="129" y="44"/>
                  </a:moveTo>
                  <a:lnTo>
                    <a:pt x="97" y="29"/>
                  </a:lnTo>
                  <a:lnTo>
                    <a:pt x="63" y="33"/>
                  </a:lnTo>
                  <a:lnTo>
                    <a:pt x="44" y="61"/>
                  </a:lnTo>
                  <a:lnTo>
                    <a:pt x="46" y="95"/>
                  </a:lnTo>
                  <a:lnTo>
                    <a:pt x="61" y="128"/>
                  </a:lnTo>
                  <a:lnTo>
                    <a:pt x="80" y="154"/>
                  </a:lnTo>
                  <a:lnTo>
                    <a:pt x="84" y="198"/>
                  </a:lnTo>
                  <a:lnTo>
                    <a:pt x="42" y="200"/>
                  </a:lnTo>
                  <a:lnTo>
                    <a:pt x="12" y="156"/>
                  </a:lnTo>
                  <a:lnTo>
                    <a:pt x="0" y="101"/>
                  </a:lnTo>
                  <a:lnTo>
                    <a:pt x="12" y="48"/>
                  </a:lnTo>
                  <a:lnTo>
                    <a:pt x="46" y="8"/>
                  </a:lnTo>
                  <a:lnTo>
                    <a:pt x="97" y="0"/>
                  </a:lnTo>
                  <a:lnTo>
                    <a:pt x="143" y="23"/>
                  </a:lnTo>
                  <a:lnTo>
                    <a:pt x="148" y="42"/>
                  </a:lnTo>
                  <a:lnTo>
                    <a:pt x="129" y="44"/>
                  </a:lnTo>
                  <a:lnTo>
                    <a:pt x="12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47"/>
            <p:cNvSpPr>
              <a:spLocks/>
            </p:cNvSpPr>
            <p:nvPr/>
          </p:nvSpPr>
          <p:spPr bwMode="auto">
            <a:xfrm>
              <a:off x="4727" y="2926"/>
              <a:ext cx="60" cy="126"/>
            </a:xfrm>
            <a:custGeom>
              <a:avLst/>
              <a:gdLst>
                <a:gd name="T0" fmla="*/ 11 w 120"/>
                <a:gd name="T1" fmla="*/ 27 h 253"/>
                <a:gd name="T2" fmla="*/ 0 w 120"/>
                <a:gd name="T3" fmla="*/ 12 h 253"/>
                <a:gd name="T4" fmla="*/ 15 w 120"/>
                <a:gd name="T5" fmla="*/ 0 h 253"/>
                <a:gd name="T6" fmla="*/ 64 w 120"/>
                <a:gd name="T7" fmla="*/ 15 h 253"/>
                <a:gd name="T8" fmla="*/ 101 w 120"/>
                <a:gd name="T9" fmla="*/ 59 h 253"/>
                <a:gd name="T10" fmla="*/ 120 w 120"/>
                <a:gd name="T11" fmla="*/ 168 h 253"/>
                <a:gd name="T12" fmla="*/ 108 w 120"/>
                <a:gd name="T13" fmla="*/ 194 h 253"/>
                <a:gd name="T14" fmla="*/ 89 w 120"/>
                <a:gd name="T15" fmla="*/ 215 h 253"/>
                <a:gd name="T16" fmla="*/ 43 w 120"/>
                <a:gd name="T17" fmla="*/ 253 h 253"/>
                <a:gd name="T18" fmla="*/ 5 w 120"/>
                <a:gd name="T19" fmla="*/ 249 h 253"/>
                <a:gd name="T20" fmla="*/ 7 w 120"/>
                <a:gd name="T21" fmla="*/ 211 h 253"/>
                <a:gd name="T22" fmla="*/ 66 w 120"/>
                <a:gd name="T23" fmla="*/ 156 h 253"/>
                <a:gd name="T24" fmla="*/ 64 w 120"/>
                <a:gd name="T25" fmla="*/ 78 h 253"/>
                <a:gd name="T26" fmla="*/ 45 w 120"/>
                <a:gd name="T27" fmla="*/ 48 h 253"/>
                <a:gd name="T28" fmla="*/ 11 w 120"/>
                <a:gd name="T29" fmla="*/ 27 h 253"/>
                <a:gd name="T30" fmla="*/ 11 w 120"/>
                <a:gd name="T31" fmla="*/ 27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253">
                  <a:moveTo>
                    <a:pt x="11" y="27"/>
                  </a:moveTo>
                  <a:lnTo>
                    <a:pt x="0" y="12"/>
                  </a:lnTo>
                  <a:lnTo>
                    <a:pt x="15" y="0"/>
                  </a:lnTo>
                  <a:lnTo>
                    <a:pt x="64" y="15"/>
                  </a:lnTo>
                  <a:lnTo>
                    <a:pt x="101" y="59"/>
                  </a:lnTo>
                  <a:lnTo>
                    <a:pt x="120" y="168"/>
                  </a:lnTo>
                  <a:lnTo>
                    <a:pt x="108" y="194"/>
                  </a:lnTo>
                  <a:lnTo>
                    <a:pt x="89" y="215"/>
                  </a:lnTo>
                  <a:lnTo>
                    <a:pt x="43" y="253"/>
                  </a:lnTo>
                  <a:lnTo>
                    <a:pt x="5" y="249"/>
                  </a:lnTo>
                  <a:lnTo>
                    <a:pt x="7" y="211"/>
                  </a:lnTo>
                  <a:lnTo>
                    <a:pt x="66" y="156"/>
                  </a:lnTo>
                  <a:lnTo>
                    <a:pt x="64" y="78"/>
                  </a:lnTo>
                  <a:lnTo>
                    <a:pt x="45" y="48"/>
                  </a:lnTo>
                  <a:lnTo>
                    <a:pt x="11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4758" y="3131"/>
              <a:ext cx="61" cy="120"/>
            </a:xfrm>
            <a:custGeom>
              <a:avLst/>
              <a:gdLst>
                <a:gd name="T0" fmla="*/ 58 w 122"/>
                <a:gd name="T1" fmla="*/ 40 h 239"/>
                <a:gd name="T2" fmla="*/ 40 w 122"/>
                <a:gd name="T3" fmla="*/ 72 h 239"/>
                <a:gd name="T4" fmla="*/ 25 w 122"/>
                <a:gd name="T5" fmla="*/ 106 h 239"/>
                <a:gd name="T6" fmla="*/ 44 w 122"/>
                <a:gd name="T7" fmla="*/ 179 h 239"/>
                <a:gd name="T8" fmla="*/ 94 w 122"/>
                <a:gd name="T9" fmla="*/ 220 h 239"/>
                <a:gd name="T10" fmla="*/ 90 w 122"/>
                <a:gd name="T11" fmla="*/ 239 h 239"/>
                <a:gd name="T12" fmla="*/ 71 w 122"/>
                <a:gd name="T13" fmla="*/ 237 h 239"/>
                <a:gd name="T14" fmla="*/ 39 w 122"/>
                <a:gd name="T15" fmla="*/ 209 h 239"/>
                <a:gd name="T16" fmla="*/ 2 w 122"/>
                <a:gd name="T17" fmla="*/ 184 h 239"/>
                <a:gd name="T18" fmla="*/ 0 w 122"/>
                <a:gd name="T19" fmla="*/ 64 h 239"/>
                <a:gd name="T20" fmla="*/ 16 w 122"/>
                <a:gd name="T21" fmla="*/ 6 h 239"/>
                <a:gd name="T22" fmla="*/ 54 w 122"/>
                <a:gd name="T23" fmla="*/ 0 h 239"/>
                <a:gd name="T24" fmla="*/ 116 w 122"/>
                <a:gd name="T25" fmla="*/ 40 h 239"/>
                <a:gd name="T26" fmla="*/ 122 w 122"/>
                <a:gd name="T27" fmla="*/ 59 h 239"/>
                <a:gd name="T28" fmla="*/ 103 w 122"/>
                <a:gd name="T29" fmla="*/ 63 h 239"/>
                <a:gd name="T30" fmla="*/ 58 w 122"/>
                <a:gd name="T31" fmla="*/ 40 h 239"/>
                <a:gd name="T32" fmla="*/ 58 w 122"/>
                <a:gd name="T33" fmla="*/ 4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39">
                  <a:moveTo>
                    <a:pt x="58" y="40"/>
                  </a:moveTo>
                  <a:lnTo>
                    <a:pt x="40" y="72"/>
                  </a:lnTo>
                  <a:lnTo>
                    <a:pt x="25" y="106"/>
                  </a:lnTo>
                  <a:lnTo>
                    <a:pt x="44" y="179"/>
                  </a:lnTo>
                  <a:lnTo>
                    <a:pt x="94" y="220"/>
                  </a:lnTo>
                  <a:lnTo>
                    <a:pt x="90" y="239"/>
                  </a:lnTo>
                  <a:lnTo>
                    <a:pt x="71" y="237"/>
                  </a:lnTo>
                  <a:lnTo>
                    <a:pt x="39" y="209"/>
                  </a:lnTo>
                  <a:lnTo>
                    <a:pt x="2" y="184"/>
                  </a:lnTo>
                  <a:lnTo>
                    <a:pt x="0" y="64"/>
                  </a:lnTo>
                  <a:lnTo>
                    <a:pt x="16" y="6"/>
                  </a:lnTo>
                  <a:lnTo>
                    <a:pt x="54" y="0"/>
                  </a:lnTo>
                  <a:lnTo>
                    <a:pt x="116" y="40"/>
                  </a:lnTo>
                  <a:lnTo>
                    <a:pt x="122" y="59"/>
                  </a:lnTo>
                  <a:lnTo>
                    <a:pt x="103" y="63"/>
                  </a:lnTo>
                  <a:lnTo>
                    <a:pt x="58" y="40"/>
                  </a:lnTo>
                  <a:lnTo>
                    <a:pt x="5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49"/>
            <p:cNvSpPr>
              <a:spLocks/>
            </p:cNvSpPr>
            <p:nvPr/>
          </p:nvSpPr>
          <p:spPr bwMode="auto">
            <a:xfrm>
              <a:off x="4081" y="2802"/>
              <a:ext cx="654" cy="58"/>
            </a:xfrm>
            <a:custGeom>
              <a:avLst/>
              <a:gdLst>
                <a:gd name="T0" fmla="*/ 1298 w 1310"/>
                <a:gd name="T1" fmla="*/ 116 h 116"/>
                <a:gd name="T2" fmla="*/ 829 w 1310"/>
                <a:gd name="T3" fmla="*/ 112 h 116"/>
                <a:gd name="T4" fmla="*/ 308 w 1310"/>
                <a:gd name="T5" fmla="*/ 86 h 116"/>
                <a:gd name="T6" fmla="*/ 31 w 1310"/>
                <a:gd name="T7" fmla="*/ 55 h 116"/>
                <a:gd name="T8" fmla="*/ 0 w 1310"/>
                <a:gd name="T9" fmla="*/ 30 h 116"/>
                <a:gd name="T10" fmla="*/ 27 w 1310"/>
                <a:gd name="T11" fmla="*/ 0 h 116"/>
                <a:gd name="T12" fmla="*/ 164 w 1310"/>
                <a:gd name="T13" fmla="*/ 8 h 116"/>
                <a:gd name="T14" fmla="*/ 312 w 1310"/>
                <a:gd name="T15" fmla="*/ 25 h 116"/>
                <a:gd name="T16" fmla="*/ 825 w 1310"/>
                <a:gd name="T17" fmla="*/ 46 h 116"/>
                <a:gd name="T18" fmla="*/ 985 w 1310"/>
                <a:gd name="T19" fmla="*/ 69 h 116"/>
                <a:gd name="T20" fmla="*/ 1145 w 1310"/>
                <a:gd name="T21" fmla="*/ 93 h 116"/>
                <a:gd name="T22" fmla="*/ 1293 w 1310"/>
                <a:gd name="T23" fmla="*/ 89 h 116"/>
                <a:gd name="T24" fmla="*/ 1310 w 1310"/>
                <a:gd name="T25" fmla="*/ 101 h 116"/>
                <a:gd name="T26" fmla="*/ 1298 w 1310"/>
                <a:gd name="T27" fmla="*/ 116 h 116"/>
                <a:gd name="T28" fmla="*/ 1298 w 1310"/>
                <a:gd name="T2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10" h="116">
                  <a:moveTo>
                    <a:pt x="1298" y="116"/>
                  </a:moveTo>
                  <a:lnTo>
                    <a:pt x="829" y="112"/>
                  </a:lnTo>
                  <a:lnTo>
                    <a:pt x="308" y="86"/>
                  </a:lnTo>
                  <a:lnTo>
                    <a:pt x="31" y="55"/>
                  </a:lnTo>
                  <a:lnTo>
                    <a:pt x="0" y="30"/>
                  </a:lnTo>
                  <a:lnTo>
                    <a:pt x="27" y="0"/>
                  </a:lnTo>
                  <a:lnTo>
                    <a:pt x="164" y="8"/>
                  </a:lnTo>
                  <a:lnTo>
                    <a:pt x="312" y="25"/>
                  </a:lnTo>
                  <a:lnTo>
                    <a:pt x="825" y="46"/>
                  </a:lnTo>
                  <a:lnTo>
                    <a:pt x="985" y="69"/>
                  </a:lnTo>
                  <a:lnTo>
                    <a:pt x="1145" y="93"/>
                  </a:lnTo>
                  <a:lnTo>
                    <a:pt x="1293" y="89"/>
                  </a:lnTo>
                  <a:lnTo>
                    <a:pt x="1310" y="101"/>
                  </a:lnTo>
                  <a:lnTo>
                    <a:pt x="1298" y="116"/>
                  </a:lnTo>
                  <a:lnTo>
                    <a:pt x="1298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3986" y="2797"/>
              <a:ext cx="114" cy="327"/>
            </a:xfrm>
            <a:custGeom>
              <a:avLst/>
              <a:gdLst>
                <a:gd name="T0" fmla="*/ 228 w 228"/>
                <a:gd name="T1" fmla="*/ 30 h 654"/>
                <a:gd name="T2" fmla="*/ 207 w 228"/>
                <a:gd name="T3" fmla="*/ 138 h 654"/>
                <a:gd name="T4" fmla="*/ 169 w 228"/>
                <a:gd name="T5" fmla="*/ 268 h 654"/>
                <a:gd name="T6" fmla="*/ 128 w 228"/>
                <a:gd name="T7" fmla="*/ 397 h 654"/>
                <a:gd name="T8" fmla="*/ 90 w 228"/>
                <a:gd name="T9" fmla="*/ 505 h 654"/>
                <a:gd name="T10" fmla="*/ 74 w 228"/>
                <a:gd name="T11" fmla="*/ 538 h 654"/>
                <a:gd name="T12" fmla="*/ 44 w 228"/>
                <a:gd name="T13" fmla="*/ 604 h 654"/>
                <a:gd name="T14" fmla="*/ 14 w 228"/>
                <a:gd name="T15" fmla="*/ 654 h 654"/>
                <a:gd name="T16" fmla="*/ 0 w 228"/>
                <a:gd name="T17" fmla="*/ 636 h 654"/>
                <a:gd name="T18" fmla="*/ 14 w 228"/>
                <a:gd name="T19" fmla="*/ 560 h 654"/>
                <a:gd name="T20" fmla="*/ 33 w 228"/>
                <a:gd name="T21" fmla="*/ 484 h 654"/>
                <a:gd name="T22" fmla="*/ 80 w 228"/>
                <a:gd name="T23" fmla="*/ 353 h 654"/>
                <a:gd name="T24" fmla="*/ 124 w 228"/>
                <a:gd name="T25" fmla="*/ 220 h 654"/>
                <a:gd name="T26" fmla="*/ 150 w 228"/>
                <a:gd name="T27" fmla="*/ 117 h 654"/>
                <a:gd name="T28" fmla="*/ 181 w 228"/>
                <a:gd name="T29" fmla="*/ 17 h 654"/>
                <a:gd name="T30" fmla="*/ 194 w 228"/>
                <a:gd name="T31" fmla="*/ 1 h 654"/>
                <a:gd name="T32" fmla="*/ 211 w 228"/>
                <a:gd name="T33" fmla="*/ 0 h 654"/>
                <a:gd name="T34" fmla="*/ 228 w 228"/>
                <a:gd name="T35" fmla="*/ 30 h 654"/>
                <a:gd name="T36" fmla="*/ 228 w 228"/>
                <a:gd name="T37" fmla="*/ 3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8" h="654">
                  <a:moveTo>
                    <a:pt x="228" y="30"/>
                  </a:moveTo>
                  <a:lnTo>
                    <a:pt x="207" y="138"/>
                  </a:lnTo>
                  <a:lnTo>
                    <a:pt x="169" y="268"/>
                  </a:lnTo>
                  <a:lnTo>
                    <a:pt x="128" y="397"/>
                  </a:lnTo>
                  <a:lnTo>
                    <a:pt x="90" y="505"/>
                  </a:lnTo>
                  <a:lnTo>
                    <a:pt x="74" y="538"/>
                  </a:lnTo>
                  <a:lnTo>
                    <a:pt x="44" y="604"/>
                  </a:lnTo>
                  <a:lnTo>
                    <a:pt x="14" y="654"/>
                  </a:lnTo>
                  <a:lnTo>
                    <a:pt x="0" y="636"/>
                  </a:lnTo>
                  <a:lnTo>
                    <a:pt x="14" y="560"/>
                  </a:lnTo>
                  <a:lnTo>
                    <a:pt x="33" y="484"/>
                  </a:lnTo>
                  <a:lnTo>
                    <a:pt x="80" y="353"/>
                  </a:lnTo>
                  <a:lnTo>
                    <a:pt x="124" y="220"/>
                  </a:lnTo>
                  <a:lnTo>
                    <a:pt x="150" y="117"/>
                  </a:lnTo>
                  <a:lnTo>
                    <a:pt x="181" y="17"/>
                  </a:lnTo>
                  <a:lnTo>
                    <a:pt x="194" y="1"/>
                  </a:lnTo>
                  <a:lnTo>
                    <a:pt x="211" y="0"/>
                  </a:lnTo>
                  <a:lnTo>
                    <a:pt x="228" y="30"/>
                  </a:lnTo>
                  <a:lnTo>
                    <a:pt x="22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3746" y="3111"/>
              <a:ext cx="252" cy="128"/>
            </a:xfrm>
            <a:custGeom>
              <a:avLst/>
              <a:gdLst>
                <a:gd name="T0" fmla="*/ 504 w 504"/>
                <a:gd name="T1" fmla="*/ 21 h 257"/>
                <a:gd name="T2" fmla="*/ 468 w 504"/>
                <a:gd name="T3" fmla="*/ 59 h 257"/>
                <a:gd name="T4" fmla="*/ 437 w 504"/>
                <a:gd name="T5" fmla="*/ 82 h 257"/>
                <a:gd name="T6" fmla="*/ 405 w 504"/>
                <a:gd name="T7" fmla="*/ 106 h 257"/>
                <a:gd name="T8" fmla="*/ 339 w 504"/>
                <a:gd name="T9" fmla="*/ 150 h 257"/>
                <a:gd name="T10" fmla="*/ 289 w 504"/>
                <a:gd name="T11" fmla="*/ 175 h 257"/>
                <a:gd name="T12" fmla="*/ 57 w 504"/>
                <a:gd name="T13" fmla="*/ 239 h 257"/>
                <a:gd name="T14" fmla="*/ 19 w 504"/>
                <a:gd name="T15" fmla="*/ 257 h 257"/>
                <a:gd name="T16" fmla="*/ 0 w 504"/>
                <a:gd name="T17" fmla="*/ 249 h 257"/>
                <a:gd name="T18" fmla="*/ 8 w 504"/>
                <a:gd name="T19" fmla="*/ 232 h 257"/>
                <a:gd name="T20" fmla="*/ 61 w 504"/>
                <a:gd name="T21" fmla="*/ 203 h 257"/>
                <a:gd name="T22" fmla="*/ 135 w 504"/>
                <a:gd name="T23" fmla="*/ 177 h 257"/>
                <a:gd name="T24" fmla="*/ 272 w 504"/>
                <a:gd name="T25" fmla="*/ 133 h 257"/>
                <a:gd name="T26" fmla="*/ 356 w 504"/>
                <a:gd name="T27" fmla="*/ 95 h 257"/>
                <a:gd name="T28" fmla="*/ 435 w 504"/>
                <a:gd name="T29" fmla="*/ 46 h 257"/>
                <a:gd name="T30" fmla="*/ 458 w 504"/>
                <a:gd name="T31" fmla="*/ 23 h 257"/>
                <a:gd name="T32" fmla="*/ 483 w 504"/>
                <a:gd name="T33" fmla="*/ 2 h 257"/>
                <a:gd name="T34" fmla="*/ 502 w 504"/>
                <a:gd name="T35" fmla="*/ 0 h 257"/>
                <a:gd name="T36" fmla="*/ 504 w 504"/>
                <a:gd name="T37" fmla="*/ 21 h 257"/>
                <a:gd name="T38" fmla="*/ 504 w 504"/>
                <a:gd name="T39" fmla="*/ 2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4" h="257">
                  <a:moveTo>
                    <a:pt x="504" y="21"/>
                  </a:moveTo>
                  <a:lnTo>
                    <a:pt x="468" y="59"/>
                  </a:lnTo>
                  <a:lnTo>
                    <a:pt x="437" y="82"/>
                  </a:lnTo>
                  <a:lnTo>
                    <a:pt x="405" y="106"/>
                  </a:lnTo>
                  <a:lnTo>
                    <a:pt x="339" y="150"/>
                  </a:lnTo>
                  <a:lnTo>
                    <a:pt x="289" y="175"/>
                  </a:lnTo>
                  <a:lnTo>
                    <a:pt x="57" y="239"/>
                  </a:lnTo>
                  <a:lnTo>
                    <a:pt x="19" y="257"/>
                  </a:lnTo>
                  <a:lnTo>
                    <a:pt x="0" y="249"/>
                  </a:lnTo>
                  <a:lnTo>
                    <a:pt x="8" y="232"/>
                  </a:lnTo>
                  <a:lnTo>
                    <a:pt x="61" y="203"/>
                  </a:lnTo>
                  <a:lnTo>
                    <a:pt x="135" y="177"/>
                  </a:lnTo>
                  <a:lnTo>
                    <a:pt x="272" y="133"/>
                  </a:lnTo>
                  <a:lnTo>
                    <a:pt x="356" y="95"/>
                  </a:lnTo>
                  <a:lnTo>
                    <a:pt x="435" y="46"/>
                  </a:lnTo>
                  <a:lnTo>
                    <a:pt x="458" y="23"/>
                  </a:lnTo>
                  <a:lnTo>
                    <a:pt x="483" y="2"/>
                  </a:lnTo>
                  <a:lnTo>
                    <a:pt x="502" y="0"/>
                  </a:lnTo>
                  <a:lnTo>
                    <a:pt x="504" y="21"/>
                  </a:lnTo>
                  <a:lnTo>
                    <a:pt x="50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3754" y="3225"/>
              <a:ext cx="876" cy="183"/>
            </a:xfrm>
            <a:custGeom>
              <a:avLst/>
              <a:gdLst>
                <a:gd name="T0" fmla="*/ 6 w 1753"/>
                <a:gd name="T1" fmla="*/ 0 h 365"/>
                <a:gd name="T2" fmla="*/ 116 w 1753"/>
                <a:gd name="T3" fmla="*/ 25 h 365"/>
                <a:gd name="T4" fmla="*/ 229 w 1753"/>
                <a:gd name="T5" fmla="*/ 48 h 365"/>
                <a:gd name="T6" fmla="*/ 453 w 1753"/>
                <a:gd name="T7" fmla="*/ 88 h 365"/>
                <a:gd name="T8" fmla="*/ 677 w 1753"/>
                <a:gd name="T9" fmla="*/ 126 h 365"/>
                <a:gd name="T10" fmla="*/ 899 w 1753"/>
                <a:gd name="T11" fmla="*/ 167 h 365"/>
                <a:gd name="T12" fmla="*/ 1084 w 1753"/>
                <a:gd name="T13" fmla="*/ 217 h 365"/>
                <a:gd name="T14" fmla="*/ 1177 w 1753"/>
                <a:gd name="T15" fmla="*/ 241 h 365"/>
                <a:gd name="T16" fmla="*/ 1270 w 1753"/>
                <a:gd name="T17" fmla="*/ 264 h 365"/>
                <a:gd name="T18" fmla="*/ 1506 w 1753"/>
                <a:gd name="T19" fmla="*/ 289 h 365"/>
                <a:gd name="T20" fmla="*/ 1715 w 1753"/>
                <a:gd name="T21" fmla="*/ 323 h 365"/>
                <a:gd name="T22" fmla="*/ 1753 w 1753"/>
                <a:gd name="T23" fmla="*/ 350 h 365"/>
                <a:gd name="T24" fmla="*/ 1740 w 1753"/>
                <a:gd name="T25" fmla="*/ 363 h 365"/>
                <a:gd name="T26" fmla="*/ 1601 w 1753"/>
                <a:gd name="T27" fmla="*/ 365 h 365"/>
                <a:gd name="T28" fmla="*/ 1257 w 1753"/>
                <a:gd name="T29" fmla="*/ 321 h 365"/>
                <a:gd name="T30" fmla="*/ 1101 w 1753"/>
                <a:gd name="T31" fmla="*/ 289 h 365"/>
                <a:gd name="T32" fmla="*/ 943 w 1753"/>
                <a:gd name="T33" fmla="*/ 255 h 365"/>
                <a:gd name="T34" fmla="*/ 785 w 1753"/>
                <a:gd name="T35" fmla="*/ 219 h 365"/>
                <a:gd name="T36" fmla="*/ 628 w 1753"/>
                <a:gd name="T37" fmla="*/ 183 h 365"/>
                <a:gd name="T38" fmla="*/ 470 w 1753"/>
                <a:gd name="T39" fmla="*/ 143 h 365"/>
                <a:gd name="T40" fmla="*/ 312 w 1753"/>
                <a:gd name="T41" fmla="*/ 105 h 365"/>
                <a:gd name="T42" fmla="*/ 156 w 1753"/>
                <a:gd name="T43" fmla="*/ 65 h 365"/>
                <a:gd name="T44" fmla="*/ 0 w 1753"/>
                <a:gd name="T45" fmla="*/ 27 h 365"/>
                <a:gd name="T46" fmla="*/ 6 w 1753"/>
                <a:gd name="T47" fmla="*/ 0 h 365"/>
                <a:gd name="T48" fmla="*/ 6 w 1753"/>
                <a:gd name="T4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3" h="365">
                  <a:moveTo>
                    <a:pt x="6" y="0"/>
                  </a:moveTo>
                  <a:lnTo>
                    <a:pt x="116" y="25"/>
                  </a:lnTo>
                  <a:lnTo>
                    <a:pt x="229" y="48"/>
                  </a:lnTo>
                  <a:lnTo>
                    <a:pt x="453" y="88"/>
                  </a:lnTo>
                  <a:lnTo>
                    <a:pt x="677" y="126"/>
                  </a:lnTo>
                  <a:lnTo>
                    <a:pt x="899" y="167"/>
                  </a:lnTo>
                  <a:lnTo>
                    <a:pt x="1084" y="217"/>
                  </a:lnTo>
                  <a:lnTo>
                    <a:pt x="1177" y="241"/>
                  </a:lnTo>
                  <a:lnTo>
                    <a:pt x="1270" y="264"/>
                  </a:lnTo>
                  <a:lnTo>
                    <a:pt x="1506" y="289"/>
                  </a:lnTo>
                  <a:lnTo>
                    <a:pt x="1715" y="323"/>
                  </a:lnTo>
                  <a:lnTo>
                    <a:pt x="1753" y="350"/>
                  </a:lnTo>
                  <a:lnTo>
                    <a:pt x="1740" y="363"/>
                  </a:lnTo>
                  <a:lnTo>
                    <a:pt x="1601" y="365"/>
                  </a:lnTo>
                  <a:lnTo>
                    <a:pt x="1257" y="321"/>
                  </a:lnTo>
                  <a:lnTo>
                    <a:pt x="1101" y="289"/>
                  </a:lnTo>
                  <a:lnTo>
                    <a:pt x="943" y="255"/>
                  </a:lnTo>
                  <a:lnTo>
                    <a:pt x="785" y="219"/>
                  </a:lnTo>
                  <a:lnTo>
                    <a:pt x="628" y="183"/>
                  </a:lnTo>
                  <a:lnTo>
                    <a:pt x="470" y="143"/>
                  </a:lnTo>
                  <a:lnTo>
                    <a:pt x="312" y="105"/>
                  </a:lnTo>
                  <a:lnTo>
                    <a:pt x="156" y="65"/>
                  </a:lnTo>
                  <a:lnTo>
                    <a:pt x="0" y="27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53"/>
            <p:cNvSpPr>
              <a:spLocks/>
            </p:cNvSpPr>
            <p:nvPr/>
          </p:nvSpPr>
          <p:spPr bwMode="auto">
            <a:xfrm>
              <a:off x="4044" y="3117"/>
              <a:ext cx="685" cy="156"/>
            </a:xfrm>
            <a:custGeom>
              <a:avLst/>
              <a:gdLst>
                <a:gd name="T0" fmla="*/ 36 w 1371"/>
                <a:gd name="T1" fmla="*/ 0 h 312"/>
                <a:gd name="T2" fmla="*/ 190 w 1371"/>
                <a:gd name="T3" fmla="*/ 23 h 312"/>
                <a:gd name="T4" fmla="*/ 397 w 1371"/>
                <a:gd name="T5" fmla="*/ 59 h 312"/>
                <a:gd name="T6" fmla="*/ 597 w 1371"/>
                <a:gd name="T7" fmla="*/ 97 h 312"/>
                <a:gd name="T8" fmla="*/ 730 w 1371"/>
                <a:gd name="T9" fmla="*/ 124 h 312"/>
                <a:gd name="T10" fmla="*/ 871 w 1371"/>
                <a:gd name="T11" fmla="*/ 149 h 312"/>
                <a:gd name="T12" fmla="*/ 1053 w 1371"/>
                <a:gd name="T13" fmla="*/ 179 h 312"/>
                <a:gd name="T14" fmla="*/ 1352 w 1371"/>
                <a:gd name="T15" fmla="*/ 255 h 312"/>
                <a:gd name="T16" fmla="*/ 1371 w 1371"/>
                <a:gd name="T17" fmla="*/ 293 h 312"/>
                <a:gd name="T18" fmla="*/ 1357 w 1371"/>
                <a:gd name="T19" fmla="*/ 308 h 312"/>
                <a:gd name="T20" fmla="*/ 1333 w 1371"/>
                <a:gd name="T21" fmla="*/ 312 h 312"/>
                <a:gd name="T22" fmla="*/ 1228 w 1371"/>
                <a:gd name="T23" fmla="*/ 284 h 312"/>
                <a:gd name="T24" fmla="*/ 1122 w 1371"/>
                <a:gd name="T25" fmla="*/ 251 h 312"/>
                <a:gd name="T26" fmla="*/ 922 w 1371"/>
                <a:gd name="T27" fmla="*/ 209 h 312"/>
                <a:gd name="T28" fmla="*/ 721 w 1371"/>
                <a:gd name="T29" fmla="*/ 170 h 312"/>
                <a:gd name="T30" fmla="*/ 567 w 1371"/>
                <a:gd name="T31" fmla="*/ 133 h 312"/>
                <a:gd name="T32" fmla="*/ 376 w 1371"/>
                <a:gd name="T33" fmla="*/ 88 h 312"/>
                <a:gd name="T34" fmla="*/ 186 w 1371"/>
                <a:gd name="T35" fmla="*/ 48 h 312"/>
                <a:gd name="T36" fmla="*/ 29 w 1371"/>
                <a:gd name="T37" fmla="*/ 25 h 312"/>
                <a:gd name="T38" fmla="*/ 0 w 1371"/>
                <a:gd name="T39" fmla="*/ 14 h 312"/>
                <a:gd name="T40" fmla="*/ 36 w 1371"/>
                <a:gd name="T41" fmla="*/ 0 h 312"/>
                <a:gd name="T42" fmla="*/ 36 w 1371"/>
                <a:gd name="T4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1" h="312">
                  <a:moveTo>
                    <a:pt x="36" y="0"/>
                  </a:moveTo>
                  <a:lnTo>
                    <a:pt x="190" y="23"/>
                  </a:lnTo>
                  <a:lnTo>
                    <a:pt x="397" y="59"/>
                  </a:lnTo>
                  <a:lnTo>
                    <a:pt x="597" y="97"/>
                  </a:lnTo>
                  <a:lnTo>
                    <a:pt x="730" y="124"/>
                  </a:lnTo>
                  <a:lnTo>
                    <a:pt x="871" y="149"/>
                  </a:lnTo>
                  <a:lnTo>
                    <a:pt x="1053" y="179"/>
                  </a:lnTo>
                  <a:lnTo>
                    <a:pt x="1352" y="255"/>
                  </a:lnTo>
                  <a:lnTo>
                    <a:pt x="1371" y="293"/>
                  </a:lnTo>
                  <a:lnTo>
                    <a:pt x="1357" y="308"/>
                  </a:lnTo>
                  <a:lnTo>
                    <a:pt x="1333" y="312"/>
                  </a:lnTo>
                  <a:lnTo>
                    <a:pt x="1228" y="284"/>
                  </a:lnTo>
                  <a:lnTo>
                    <a:pt x="1122" y="251"/>
                  </a:lnTo>
                  <a:lnTo>
                    <a:pt x="922" y="209"/>
                  </a:lnTo>
                  <a:lnTo>
                    <a:pt x="721" y="170"/>
                  </a:lnTo>
                  <a:lnTo>
                    <a:pt x="567" y="133"/>
                  </a:lnTo>
                  <a:lnTo>
                    <a:pt x="376" y="88"/>
                  </a:lnTo>
                  <a:lnTo>
                    <a:pt x="186" y="48"/>
                  </a:lnTo>
                  <a:lnTo>
                    <a:pt x="29" y="25"/>
                  </a:lnTo>
                  <a:lnTo>
                    <a:pt x="0" y="1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170" y="2866"/>
              <a:ext cx="82" cy="284"/>
            </a:xfrm>
            <a:custGeom>
              <a:avLst/>
              <a:gdLst>
                <a:gd name="T0" fmla="*/ 163 w 163"/>
                <a:gd name="T1" fmla="*/ 18 h 569"/>
                <a:gd name="T2" fmla="*/ 142 w 163"/>
                <a:gd name="T3" fmla="*/ 96 h 569"/>
                <a:gd name="T4" fmla="*/ 116 w 163"/>
                <a:gd name="T5" fmla="*/ 175 h 569"/>
                <a:gd name="T6" fmla="*/ 57 w 163"/>
                <a:gd name="T7" fmla="*/ 466 h 569"/>
                <a:gd name="T8" fmla="*/ 42 w 163"/>
                <a:gd name="T9" fmla="*/ 552 h 569"/>
                <a:gd name="T10" fmla="*/ 17 w 163"/>
                <a:gd name="T11" fmla="*/ 569 h 569"/>
                <a:gd name="T12" fmla="*/ 0 w 163"/>
                <a:gd name="T13" fmla="*/ 544 h 569"/>
                <a:gd name="T14" fmla="*/ 17 w 163"/>
                <a:gd name="T15" fmla="*/ 447 h 569"/>
                <a:gd name="T16" fmla="*/ 36 w 163"/>
                <a:gd name="T17" fmla="*/ 365 h 569"/>
                <a:gd name="T18" fmla="*/ 59 w 163"/>
                <a:gd name="T19" fmla="*/ 274 h 569"/>
                <a:gd name="T20" fmla="*/ 84 w 163"/>
                <a:gd name="T21" fmla="*/ 183 h 569"/>
                <a:gd name="T22" fmla="*/ 106 w 163"/>
                <a:gd name="T23" fmla="*/ 103 h 569"/>
                <a:gd name="T24" fmla="*/ 137 w 163"/>
                <a:gd name="T25" fmla="*/ 8 h 569"/>
                <a:gd name="T26" fmla="*/ 156 w 163"/>
                <a:gd name="T27" fmla="*/ 0 h 569"/>
                <a:gd name="T28" fmla="*/ 163 w 163"/>
                <a:gd name="T29" fmla="*/ 18 h 569"/>
                <a:gd name="T30" fmla="*/ 163 w 163"/>
                <a:gd name="T31" fmla="*/ 1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" h="569">
                  <a:moveTo>
                    <a:pt x="163" y="18"/>
                  </a:moveTo>
                  <a:lnTo>
                    <a:pt x="142" y="96"/>
                  </a:lnTo>
                  <a:lnTo>
                    <a:pt x="116" y="175"/>
                  </a:lnTo>
                  <a:lnTo>
                    <a:pt x="57" y="466"/>
                  </a:lnTo>
                  <a:lnTo>
                    <a:pt x="42" y="552"/>
                  </a:lnTo>
                  <a:lnTo>
                    <a:pt x="17" y="569"/>
                  </a:lnTo>
                  <a:lnTo>
                    <a:pt x="0" y="544"/>
                  </a:lnTo>
                  <a:lnTo>
                    <a:pt x="17" y="447"/>
                  </a:lnTo>
                  <a:lnTo>
                    <a:pt x="36" y="365"/>
                  </a:lnTo>
                  <a:lnTo>
                    <a:pt x="59" y="274"/>
                  </a:lnTo>
                  <a:lnTo>
                    <a:pt x="84" y="183"/>
                  </a:lnTo>
                  <a:lnTo>
                    <a:pt x="106" y="103"/>
                  </a:lnTo>
                  <a:lnTo>
                    <a:pt x="137" y="8"/>
                  </a:lnTo>
                  <a:lnTo>
                    <a:pt x="156" y="0"/>
                  </a:lnTo>
                  <a:lnTo>
                    <a:pt x="163" y="18"/>
                  </a:lnTo>
                  <a:lnTo>
                    <a:pt x="16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55"/>
            <p:cNvSpPr>
              <a:spLocks/>
            </p:cNvSpPr>
            <p:nvPr/>
          </p:nvSpPr>
          <p:spPr bwMode="auto">
            <a:xfrm>
              <a:off x="4370" y="2900"/>
              <a:ext cx="64" cy="291"/>
            </a:xfrm>
            <a:custGeom>
              <a:avLst/>
              <a:gdLst>
                <a:gd name="T0" fmla="*/ 129 w 129"/>
                <a:gd name="T1" fmla="*/ 23 h 582"/>
                <a:gd name="T2" fmla="*/ 82 w 129"/>
                <a:gd name="T3" fmla="*/ 247 h 582"/>
                <a:gd name="T4" fmla="*/ 53 w 129"/>
                <a:gd name="T5" fmla="*/ 557 h 582"/>
                <a:gd name="T6" fmla="*/ 42 w 129"/>
                <a:gd name="T7" fmla="*/ 576 h 582"/>
                <a:gd name="T8" fmla="*/ 25 w 129"/>
                <a:gd name="T9" fmla="*/ 582 h 582"/>
                <a:gd name="T10" fmla="*/ 0 w 129"/>
                <a:gd name="T11" fmla="*/ 551 h 582"/>
                <a:gd name="T12" fmla="*/ 19 w 129"/>
                <a:gd name="T13" fmla="*/ 395 h 582"/>
                <a:gd name="T14" fmla="*/ 53 w 129"/>
                <a:gd name="T15" fmla="*/ 241 h 582"/>
                <a:gd name="T16" fmla="*/ 88 w 129"/>
                <a:gd name="T17" fmla="*/ 15 h 582"/>
                <a:gd name="T18" fmla="*/ 97 w 129"/>
                <a:gd name="T19" fmla="*/ 2 h 582"/>
                <a:gd name="T20" fmla="*/ 112 w 129"/>
                <a:gd name="T21" fmla="*/ 0 h 582"/>
                <a:gd name="T22" fmla="*/ 129 w 129"/>
                <a:gd name="T23" fmla="*/ 23 h 582"/>
                <a:gd name="T24" fmla="*/ 129 w 129"/>
                <a:gd name="T25" fmla="*/ 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582">
                  <a:moveTo>
                    <a:pt x="129" y="23"/>
                  </a:moveTo>
                  <a:lnTo>
                    <a:pt x="82" y="247"/>
                  </a:lnTo>
                  <a:lnTo>
                    <a:pt x="53" y="557"/>
                  </a:lnTo>
                  <a:lnTo>
                    <a:pt x="42" y="576"/>
                  </a:lnTo>
                  <a:lnTo>
                    <a:pt x="25" y="582"/>
                  </a:lnTo>
                  <a:lnTo>
                    <a:pt x="0" y="551"/>
                  </a:lnTo>
                  <a:lnTo>
                    <a:pt x="19" y="395"/>
                  </a:lnTo>
                  <a:lnTo>
                    <a:pt x="53" y="241"/>
                  </a:lnTo>
                  <a:lnTo>
                    <a:pt x="88" y="15"/>
                  </a:lnTo>
                  <a:lnTo>
                    <a:pt x="97" y="2"/>
                  </a:lnTo>
                  <a:lnTo>
                    <a:pt x="112" y="0"/>
                  </a:lnTo>
                  <a:lnTo>
                    <a:pt x="129" y="23"/>
                  </a:lnTo>
                  <a:lnTo>
                    <a:pt x="129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56"/>
            <p:cNvSpPr>
              <a:spLocks/>
            </p:cNvSpPr>
            <p:nvPr/>
          </p:nvSpPr>
          <p:spPr bwMode="auto">
            <a:xfrm>
              <a:off x="4557" y="2903"/>
              <a:ext cx="70" cy="325"/>
            </a:xfrm>
            <a:custGeom>
              <a:avLst/>
              <a:gdLst>
                <a:gd name="T0" fmla="*/ 140 w 140"/>
                <a:gd name="T1" fmla="*/ 28 h 650"/>
                <a:gd name="T2" fmla="*/ 125 w 140"/>
                <a:gd name="T3" fmla="*/ 116 h 650"/>
                <a:gd name="T4" fmla="*/ 102 w 140"/>
                <a:gd name="T5" fmla="*/ 211 h 650"/>
                <a:gd name="T6" fmla="*/ 95 w 140"/>
                <a:gd name="T7" fmla="*/ 424 h 650"/>
                <a:gd name="T8" fmla="*/ 83 w 140"/>
                <a:gd name="T9" fmla="*/ 532 h 650"/>
                <a:gd name="T10" fmla="*/ 57 w 140"/>
                <a:gd name="T11" fmla="*/ 631 h 650"/>
                <a:gd name="T12" fmla="*/ 39 w 140"/>
                <a:gd name="T13" fmla="*/ 648 h 650"/>
                <a:gd name="T14" fmla="*/ 19 w 140"/>
                <a:gd name="T15" fmla="*/ 650 h 650"/>
                <a:gd name="T16" fmla="*/ 0 w 140"/>
                <a:gd name="T17" fmla="*/ 612 h 650"/>
                <a:gd name="T18" fmla="*/ 36 w 140"/>
                <a:gd name="T19" fmla="*/ 479 h 650"/>
                <a:gd name="T20" fmla="*/ 76 w 140"/>
                <a:gd name="T21" fmla="*/ 209 h 650"/>
                <a:gd name="T22" fmla="*/ 93 w 140"/>
                <a:gd name="T23" fmla="*/ 22 h 650"/>
                <a:gd name="T24" fmla="*/ 102 w 140"/>
                <a:gd name="T25" fmla="*/ 5 h 650"/>
                <a:gd name="T26" fmla="*/ 119 w 140"/>
                <a:gd name="T27" fmla="*/ 0 h 650"/>
                <a:gd name="T28" fmla="*/ 140 w 140"/>
                <a:gd name="T29" fmla="*/ 28 h 650"/>
                <a:gd name="T30" fmla="*/ 140 w 140"/>
                <a:gd name="T31" fmla="*/ 2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650">
                  <a:moveTo>
                    <a:pt x="140" y="28"/>
                  </a:moveTo>
                  <a:lnTo>
                    <a:pt x="125" y="116"/>
                  </a:lnTo>
                  <a:lnTo>
                    <a:pt x="102" y="211"/>
                  </a:lnTo>
                  <a:lnTo>
                    <a:pt x="95" y="424"/>
                  </a:lnTo>
                  <a:lnTo>
                    <a:pt x="83" y="532"/>
                  </a:lnTo>
                  <a:lnTo>
                    <a:pt x="57" y="631"/>
                  </a:lnTo>
                  <a:lnTo>
                    <a:pt x="39" y="648"/>
                  </a:lnTo>
                  <a:lnTo>
                    <a:pt x="19" y="650"/>
                  </a:lnTo>
                  <a:lnTo>
                    <a:pt x="0" y="612"/>
                  </a:lnTo>
                  <a:lnTo>
                    <a:pt x="36" y="479"/>
                  </a:lnTo>
                  <a:lnTo>
                    <a:pt x="76" y="209"/>
                  </a:lnTo>
                  <a:lnTo>
                    <a:pt x="93" y="22"/>
                  </a:lnTo>
                  <a:lnTo>
                    <a:pt x="102" y="5"/>
                  </a:lnTo>
                  <a:lnTo>
                    <a:pt x="119" y="0"/>
                  </a:lnTo>
                  <a:lnTo>
                    <a:pt x="140" y="28"/>
                  </a:lnTo>
                  <a:lnTo>
                    <a:pt x="14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57"/>
            <p:cNvSpPr>
              <a:spLocks/>
            </p:cNvSpPr>
            <p:nvPr/>
          </p:nvSpPr>
          <p:spPr bwMode="auto">
            <a:xfrm>
              <a:off x="4031" y="3140"/>
              <a:ext cx="148" cy="86"/>
            </a:xfrm>
            <a:custGeom>
              <a:avLst/>
              <a:gdLst>
                <a:gd name="T0" fmla="*/ 293 w 295"/>
                <a:gd name="T1" fmla="*/ 21 h 171"/>
                <a:gd name="T2" fmla="*/ 249 w 295"/>
                <a:gd name="T3" fmla="*/ 53 h 171"/>
                <a:gd name="T4" fmla="*/ 211 w 295"/>
                <a:gd name="T5" fmla="*/ 74 h 171"/>
                <a:gd name="T6" fmla="*/ 170 w 295"/>
                <a:gd name="T7" fmla="*/ 99 h 171"/>
                <a:gd name="T8" fmla="*/ 84 w 295"/>
                <a:gd name="T9" fmla="*/ 144 h 171"/>
                <a:gd name="T10" fmla="*/ 29 w 295"/>
                <a:gd name="T11" fmla="*/ 171 h 171"/>
                <a:gd name="T12" fmla="*/ 0 w 295"/>
                <a:gd name="T13" fmla="*/ 163 h 171"/>
                <a:gd name="T14" fmla="*/ 8 w 295"/>
                <a:gd name="T15" fmla="*/ 137 h 171"/>
                <a:gd name="T16" fmla="*/ 50 w 295"/>
                <a:gd name="T17" fmla="*/ 110 h 171"/>
                <a:gd name="T18" fmla="*/ 99 w 295"/>
                <a:gd name="T19" fmla="*/ 89 h 171"/>
                <a:gd name="T20" fmla="*/ 194 w 295"/>
                <a:gd name="T21" fmla="*/ 51 h 171"/>
                <a:gd name="T22" fmla="*/ 236 w 295"/>
                <a:gd name="T23" fmla="*/ 25 h 171"/>
                <a:gd name="T24" fmla="*/ 276 w 295"/>
                <a:gd name="T25" fmla="*/ 0 h 171"/>
                <a:gd name="T26" fmla="*/ 295 w 295"/>
                <a:gd name="T27" fmla="*/ 2 h 171"/>
                <a:gd name="T28" fmla="*/ 293 w 295"/>
                <a:gd name="T29" fmla="*/ 21 h 171"/>
                <a:gd name="T30" fmla="*/ 293 w 295"/>
                <a:gd name="T31" fmla="*/ 2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5" h="171">
                  <a:moveTo>
                    <a:pt x="293" y="21"/>
                  </a:moveTo>
                  <a:lnTo>
                    <a:pt x="249" y="53"/>
                  </a:lnTo>
                  <a:lnTo>
                    <a:pt x="211" y="74"/>
                  </a:lnTo>
                  <a:lnTo>
                    <a:pt x="170" y="99"/>
                  </a:lnTo>
                  <a:lnTo>
                    <a:pt x="84" y="144"/>
                  </a:lnTo>
                  <a:lnTo>
                    <a:pt x="29" y="171"/>
                  </a:lnTo>
                  <a:lnTo>
                    <a:pt x="0" y="163"/>
                  </a:lnTo>
                  <a:lnTo>
                    <a:pt x="8" y="137"/>
                  </a:lnTo>
                  <a:lnTo>
                    <a:pt x="50" y="110"/>
                  </a:lnTo>
                  <a:lnTo>
                    <a:pt x="99" y="89"/>
                  </a:lnTo>
                  <a:lnTo>
                    <a:pt x="194" y="51"/>
                  </a:lnTo>
                  <a:lnTo>
                    <a:pt x="236" y="25"/>
                  </a:lnTo>
                  <a:lnTo>
                    <a:pt x="276" y="0"/>
                  </a:lnTo>
                  <a:lnTo>
                    <a:pt x="295" y="2"/>
                  </a:lnTo>
                  <a:lnTo>
                    <a:pt x="293" y="21"/>
                  </a:lnTo>
                  <a:lnTo>
                    <a:pt x="29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58"/>
            <p:cNvSpPr>
              <a:spLocks/>
            </p:cNvSpPr>
            <p:nvPr/>
          </p:nvSpPr>
          <p:spPr bwMode="auto">
            <a:xfrm>
              <a:off x="4226" y="3165"/>
              <a:ext cx="164" cy="116"/>
            </a:xfrm>
            <a:custGeom>
              <a:avLst/>
              <a:gdLst>
                <a:gd name="T0" fmla="*/ 329 w 329"/>
                <a:gd name="T1" fmla="*/ 31 h 232"/>
                <a:gd name="T2" fmla="*/ 304 w 329"/>
                <a:gd name="T3" fmla="*/ 52 h 232"/>
                <a:gd name="T4" fmla="*/ 272 w 329"/>
                <a:gd name="T5" fmla="*/ 78 h 232"/>
                <a:gd name="T6" fmla="*/ 232 w 329"/>
                <a:gd name="T7" fmla="*/ 109 h 232"/>
                <a:gd name="T8" fmla="*/ 190 w 329"/>
                <a:gd name="T9" fmla="*/ 139 h 232"/>
                <a:gd name="T10" fmla="*/ 146 w 329"/>
                <a:gd name="T11" fmla="*/ 169 h 232"/>
                <a:gd name="T12" fmla="*/ 105 w 329"/>
                <a:gd name="T13" fmla="*/ 198 h 232"/>
                <a:gd name="T14" fmla="*/ 42 w 329"/>
                <a:gd name="T15" fmla="*/ 232 h 232"/>
                <a:gd name="T16" fmla="*/ 0 w 329"/>
                <a:gd name="T17" fmla="*/ 221 h 232"/>
                <a:gd name="T18" fmla="*/ 15 w 329"/>
                <a:gd name="T19" fmla="*/ 179 h 232"/>
                <a:gd name="T20" fmla="*/ 76 w 329"/>
                <a:gd name="T21" fmla="*/ 149 h 232"/>
                <a:gd name="T22" fmla="*/ 145 w 329"/>
                <a:gd name="T23" fmla="*/ 118 h 232"/>
                <a:gd name="T24" fmla="*/ 264 w 329"/>
                <a:gd name="T25" fmla="*/ 42 h 232"/>
                <a:gd name="T26" fmla="*/ 300 w 329"/>
                <a:gd name="T27" fmla="*/ 0 h 232"/>
                <a:gd name="T28" fmla="*/ 329 w 329"/>
                <a:gd name="T29" fmla="*/ 0 h 232"/>
                <a:gd name="T30" fmla="*/ 329 w 329"/>
                <a:gd name="T31" fmla="*/ 31 h 232"/>
                <a:gd name="T32" fmla="*/ 329 w 329"/>
                <a:gd name="T33" fmla="*/ 3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9" h="232">
                  <a:moveTo>
                    <a:pt x="329" y="31"/>
                  </a:moveTo>
                  <a:lnTo>
                    <a:pt x="304" y="52"/>
                  </a:lnTo>
                  <a:lnTo>
                    <a:pt x="272" y="78"/>
                  </a:lnTo>
                  <a:lnTo>
                    <a:pt x="232" y="109"/>
                  </a:lnTo>
                  <a:lnTo>
                    <a:pt x="190" y="139"/>
                  </a:lnTo>
                  <a:lnTo>
                    <a:pt x="146" y="169"/>
                  </a:lnTo>
                  <a:lnTo>
                    <a:pt x="105" y="198"/>
                  </a:lnTo>
                  <a:lnTo>
                    <a:pt x="42" y="232"/>
                  </a:lnTo>
                  <a:lnTo>
                    <a:pt x="0" y="221"/>
                  </a:lnTo>
                  <a:lnTo>
                    <a:pt x="15" y="179"/>
                  </a:lnTo>
                  <a:lnTo>
                    <a:pt x="76" y="149"/>
                  </a:lnTo>
                  <a:lnTo>
                    <a:pt x="145" y="118"/>
                  </a:lnTo>
                  <a:lnTo>
                    <a:pt x="264" y="42"/>
                  </a:lnTo>
                  <a:lnTo>
                    <a:pt x="300" y="0"/>
                  </a:lnTo>
                  <a:lnTo>
                    <a:pt x="329" y="0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4449" y="3207"/>
              <a:ext cx="129" cy="93"/>
            </a:xfrm>
            <a:custGeom>
              <a:avLst/>
              <a:gdLst>
                <a:gd name="T0" fmla="*/ 49 w 256"/>
                <a:gd name="T1" fmla="*/ 186 h 186"/>
                <a:gd name="T2" fmla="*/ 13 w 256"/>
                <a:gd name="T3" fmla="*/ 186 h 186"/>
                <a:gd name="T4" fmla="*/ 0 w 256"/>
                <a:gd name="T5" fmla="*/ 165 h 186"/>
                <a:gd name="T6" fmla="*/ 21 w 256"/>
                <a:gd name="T7" fmla="*/ 135 h 186"/>
                <a:gd name="T8" fmla="*/ 70 w 256"/>
                <a:gd name="T9" fmla="*/ 101 h 186"/>
                <a:gd name="T10" fmla="*/ 127 w 256"/>
                <a:gd name="T11" fmla="*/ 66 h 186"/>
                <a:gd name="T12" fmla="*/ 173 w 256"/>
                <a:gd name="T13" fmla="*/ 34 h 186"/>
                <a:gd name="T14" fmla="*/ 216 w 256"/>
                <a:gd name="T15" fmla="*/ 0 h 186"/>
                <a:gd name="T16" fmla="*/ 256 w 256"/>
                <a:gd name="T17" fmla="*/ 8 h 186"/>
                <a:gd name="T18" fmla="*/ 249 w 256"/>
                <a:gd name="T19" fmla="*/ 47 h 186"/>
                <a:gd name="T20" fmla="*/ 220 w 256"/>
                <a:gd name="T21" fmla="*/ 63 h 186"/>
                <a:gd name="T22" fmla="*/ 190 w 256"/>
                <a:gd name="T23" fmla="*/ 89 h 186"/>
                <a:gd name="T24" fmla="*/ 161 w 256"/>
                <a:gd name="T25" fmla="*/ 116 h 186"/>
                <a:gd name="T26" fmla="*/ 106 w 256"/>
                <a:gd name="T27" fmla="*/ 152 h 186"/>
                <a:gd name="T28" fmla="*/ 49 w 256"/>
                <a:gd name="T29" fmla="*/ 186 h 186"/>
                <a:gd name="T30" fmla="*/ 49 w 256"/>
                <a:gd name="T31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6" h="186">
                  <a:moveTo>
                    <a:pt x="49" y="186"/>
                  </a:moveTo>
                  <a:lnTo>
                    <a:pt x="13" y="186"/>
                  </a:lnTo>
                  <a:lnTo>
                    <a:pt x="0" y="165"/>
                  </a:lnTo>
                  <a:lnTo>
                    <a:pt x="21" y="135"/>
                  </a:lnTo>
                  <a:lnTo>
                    <a:pt x="70" y="101"/>
                  </a:lnTo>
                  <a:lnTo>
                    <a:pt x="127" y="66"/>
                  </a:lnTo>
                  <a:lnTo>
                    <a:pt x="173" y="34"/>
                  </a:lnTo>
                  <a:lnTo>
                    <a:pt x="216" y="0"/>
                  </a:lnTo>
                  <a:lnTo>
                    <a:pt x="256" y="8"/>
                  </a:lnTo>
                  <a:lnTo>
                    <a:pt x="249" y="47"/>
                  </a:lnTo>
                  <a:lnTo>
                    <a:pt x="220" y="63"/>
                  </a:lnTo>
                  <a:lnTo>
                    <a:pt x="190" y="89"/>
                  </a:lnTo>
                  <a:lnTo>
                    <a:pt x="161" y="116"/>
                  </a:lnTo>
                  <a:lnTo>
                    <a:pt x="106" y="152"/>
                  </a:lnTo>
                  <a:lnTo>
                    <a:pt x="49" y="186"/>
                  </a:lnTo>
                  <a:lnTo>
                    <a:pt x="49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60"/>
            <p:cNvSpPr>
              <a:spLocks/>
            </p:cNvSpPr>
            <p:nvPr/>
          </p:nvSpPr>
          <p:spPr bwMode="auto">
            <a:xfrm>
              <a:off x="3818" y="3248"/>
              <a:ext cx="36" cy="232"/>
            </a:xfrm>
            <a:custGeom>
              <a:avLst/>
              <a:gdLst>
                <a:gd name="T0" fmla="*/ 53 w 70"/>
                <a:gd name="T1" fmla="*/ 19 h 464"/>
                <a:gd name="T2" fmla="*/ 70 w 70"/>
                <a:gd name="T3" fmla="*/ 389 h 464"/>
                <a:gd name="T4" fmla="*/ 66 w 70"/>
                <a:gd name="T5" fmla="*/ 446 h 464"/>
                <a:gd name="T6" fmla="*/ 47 w 70"/>
                <a:gd name="T7" fmla="*/ 464 h 464"/>
                <a:gd name="T8" fmla="*/ 30 w 70"/>
                <a:gd name="T9" fmla="*/ 446 h 464"/>
                <a:gd name="T10" fmla="*/ 5 w 70"/>
                <a:gd name="T11" fmla="*/ 167 h 464"/>
                <a:gd name="T12" fmla="*/ 7 w 70"/>
                <a:gd name="T13" fmla="*/ 76 h 464"/>
                <a:gd name="T14" fmla="*/ 0 w 70"/>
                <a:gd name="T15" fmla="*/ 11 h 464"/>
                <a:gd name="T16" fmla="*/ 24 w 70"/>
                <a:gd name="T17" fmla="*/ 0 h 464"/>
                <a:gd name="T18" fmla="*/ 53 w 70"/>
                <a:gd name="T19" fmla="*/ 19 h 464"/>
                <a:gd name="T20" fmla="*/ 53 w 70"/>
                <a:gd name="T21" fmla="*/ 1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464">
                  <a:moveTo>
                    <a:pt x="53" y="19"/>
                  </a:moveTo>
                  <a:lnTo>
                    <a:pt x="70" y="389"/>
                  </a:lnTo>
                  <a:lnTo>
                    <a:pt x="66" y="446"/>
                  </a:lnTo>
                  <a:lnTo>
                    <a:pt x="47" y="464"/>
                  </a:lnTo>
                  <a:lnTo>
                    <a:pt x="30" y="446"/>
                  </a:lnTo>
                  <a:lnTo>
                    <a:pt x="5" y="167"/>
                  </a:lnTo>
                  <a:lnTo>
                    <a:pt x="7" y="76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53" y="19"/>
                  </a:lnTo>
                  <a:lnTo>
                    <a:pt x="5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61"/>
            <p:cNvSpPr>
              <a:spLocks/>
            </p:cNvSpPr>
            <p:nvPr/>
          </p:nvSpPr>
          <p:spPr bwMode="auto">
            <a:xfrm>
              <a:off x="3826" y="3269"/>
              <a:ext cx="96" cy="71"/>
            </a:xfrm>
            <a:custGeom>
              <a:avLst/>
              <a:gdLst>
                <a:gd name="T0" fmla="*/ 0 w 192"/>
                <a:gd name="T1" fmla="*/ 102 h 142"/>
                <a:gd name="T2" fmla="*/ 23 w 192"/>
                <a:gd name="T3" fmla="*/ 83 h 142"/>
                <a:gd name="T4" fmla="*/ 63 w 192"/>
                <a:gd name="T5" fmla="*/ 51 h 142"/>
                <a:gd name="T6" fmla="*/ 106 w 192"/>
                <a:gd name="T7" fmla="*/ 17 h 142"/>
                <a:gd name="T8" fmla="*/ 133 w 192"/>
                <a:gd name="T9" fmla="*/ 0 h 142"/>
                <a:gd name="T10" fmla="*/ 192 w 192"/>
                <a:gd name="T11" fmla="*/ 26 h 142"/>
                <a:gd name="T12" fmla="*/ 154 w 192"/>
                <a:gd name="T13" fmla="*/ 57 h 142"/>
                <a:gd name="T14" fmla="*/ 110 w 192"/>
                <a:gd name="T15" fmla="*/ 89 h 142"/>
                <a:gd name="T16" fmla="*/ 66 w 192"/>
                <a:gd name="T17" fmla="*/ 117 h 142"/>
                <a:gd name="T18" fmla="*/ 23 w 192"/>
                <a:gd name="T19" fmla="*/ 142 h 142"/>
                <a:gd name="T20" fmla="*/ 0 w 192"/>
                <a:gd name="T21" fmla="*/ 129 h 142"/>
                <a:gd name="T22" fmla="*/ 0 w 192"/>
                <a:gd name="T23" fmla="*/ 102 h 142"/>
                <a:gd name="T24" fmla="*/ 0 w 192"/>
                <a:gd name="T25" fmla="*/ 10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42">
                  <a:moveTo>
                    <a:pt x="0" y="102"/>
                  </a:moveTo>
                  <a:lnTo>
                    <a:pt x="23" y="83"/>
                  </a:lnTo>
                  <a:lnTo>
                    <a:pt x="63" y="51"/>
                  </a:lnTo>
                  <a:lnTo>
                    <a:pt x="106" y="17"/>
                  </a:lnTo>
                  <a:lnTo>
                    <a:pt x="133" y="0"/>
                  </a:lnTo>
                  <a:lnTo>
                    <a:pt x="192" y="26"/>
                  </a:lnTo>
                  <a:lnTo>
                    <a:pt x="154" y="57"/>
                  </a:lnTo>
                  <a:lnTo>
                    <a:pt x="110" y="89"/>
                  </a:lnTo>
                  <a:lnTo>
                    <a:pt x="66" y="117"/>
                  </a:lnTo>
                  <a:lnTo>
                    <a:pt x="23" y="142"/>
                  </a:lnTo>
                  <a:lnTo>
                    <a:pt x="0" y="129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4072" y="3297"/>
              <a:ext cx="96" cy="111"/>
            </a:xfrm>
            <a:custGeom>
              <a:avLst/>
              <a:gdLst>
                <a:gd name="T0" fmla="*/ 34 w 192"/>
                <a:gd name="T1" fmla="*/ 9 h 222"/>
                <a:gd name="T2" fmla="*/ 91 w 192"/>
                <a:gd name="T3" fmla="*/ 83 h 222"/>
                <a:gd name="T4" fmla="*/ 135 w 192"/>
                <a:gd name="T5" fmla="*/ 127 h 222"/>
                <a:gd name="T6" fmla="*/ 179 w 192"/>
                <a:gd name="T7" fmla="*/ 171 h 222"/>
                <a:gd name="T8" fmla="*/ 192 w 192"/>
                <a:gd name="T9" fmla="*/ 222 h 222"/>
                <a:gd name="T10" fmla="*/ 152 w 192"/>
                <a:gd name="T11" fmla="*/ 222 h 222"/>
                <a:gd name="T12" fmla="*/ 114 w 192"/>
                <a:gd name="T13" fmla="*/ 184 h 222"/>
                <a:gd name="T14" fmla="*/ 69 w 192"/>
                <a:gd name="T15" fmla="*/ 131 h 222"/>
                <a:gd name="T16" fmla="*/ 27 w 192"/>
                <a:gd name="T17" fmla="*/ 76 h 222"/>
                <a:gd name="T18" fmla="*/ 0 w 192"/>
                <a:gd name="T19" fmla="*/ 28 h 222"/>
                <a:gd name="T20" fmla="*/ 6 w 192"/>
                <a:gd name="T21" fmla="*/ 0 h 222"/>
                <a:gd name="T22" fmla="*/ 34 w 192"/>
                <a:gd name="T23" fmla="*/ 9 h 222"/>
                <a:gd name="T24" fmla="*/ 34 w 192"/>
                <a:gd name="T25" fmla="*/ 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222">
                  <a:moveTo>
                    <a:pt x="34" y="9"/>
                  </a:moveTo>
                  <a:lnTo>
                    <a:pt x="91" y="83"/>
                  </a:lnTo>
                  <a:lnTo>
                    <a:pt x="135" y="127"/>
                  </a:lnTo>
                  <a:lnTo>
                    <a:pt x="179" y="171"/>
                  </a:lnTo>
                  <a:lnTo>
                    <a:pt x="192" y="222"/>
                  </a:lnTo>
                  <a:lnTo>
                    <a:pt x="152" y="222"/>
                  </a:lnTo>
                  <a:lnTo>
                    <a:pt x="114" y="184"/>
                  </a:lnTo>
                  <a:lnTo>
                    <a:pt x="69" y="131"/>
                  </a:lnTo>
                  <a:lnTo>
                    <a:pt x="27" y="76"/>
                  </a:lnTo>
                  <a:lnTo>
                    <a:pt x="0" y="28"/>
                  </a:lnTo>
                  <a:lnTo>
                    <a:pt x="6" y="0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63"/>
            <p:cNvSpPr>
              <a:spLocks/>
            </p:cNvSpPr>
            <p:nvPr/>
          </p:nvSpPr>
          <p:spPr bwMode="auto">
            <a:xfrm>
              <a:off x="4157" y="3320"/>
              <a:ext cx="22" cy="236"/>
            </a:xfrm>
            <a:custGeom>
              <a:avLst/>
              <a:gdLst>
                <a:gd name="T0" fmla="*/ 40 w 44"/>
                <a:gd name="T1" fmla="*/ 15 h 472"/>
                <a:gd name="T2" fmla="*/ 40 w 44"/>
                <a:gd name="T3" fmla="*/ 90 h 472"/>
                <a:gd name="T4" fmla="*/ 40 w 44"/>
                <a:gd name="T5" fmla="*/ 173 h 472"/>
                <a:gd name="T6" fmla="*/ 44 w 44"/>
                <a:gd name="T7" fmla="*/ 439 h 472"/>
                <a:gd name="T8" fmla="*/ 33 w 44"/>
                <a:gd name="T9" fmla="*/ 472 h 472"/>
                <a:gd name="T10" fmla="*/ 12 w 44"/>
                <a:gd name="T11" fmla="*/ 436 h 472"/>
                <a:gd name="T12" fmla="*/ 0 w 44"/>
                <a:gd name="T13" fmla="*/ 223 h 472"/>
                <a:gd name="T14" fmla="*/ 14 w 44"/>
                <a:gd name="T15" fmla="*/ 13 h 472"/>
                <a:gd name="T16" fmla="*/ 27 w 44"/>
                <a:gd name="T17" fmla="*/ 0 h 472"/>
                <a:gd name="T18" fmla="*/ 40 w 44"/>
                <a:gd name="T19" fmla="*/ 15 h 472"/>
                <a:gd name="T20" fmla="*/ 40 w 44"/>
                <a:gd name="T21" fmla="*/ 1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72">
                  <a:moveTo>
                    <a:pt x="40" y="15"/>
                  </a:moveTo>
                  <a:lnTo>
                    <a:pt x="40" y="90"/>
                  </a:lnTo>
                  <a:lnTo>
                    <a:pt x="40" y="173"/>
                  </a:lnTo>
                  <a:lnTo>
                    <a:pt x="44" y="439"/>
                  </a:lnTo>
                  <a:lnTo>
                    <a:pt x="33" y="472"/>
                  </a:lnTo>
                  <a:lnTo>
                    <a:pt x="12" y="436"/>
                  </a:lnTo>
                  <a:lnTo>
                    <a:pt x="0" y="223"/>
                  </a:lnTo>
                  <a:lnTo>
                    <a:pt x="14" y="13"/>
                  </a:lnTo>
                  <a:lnTo>
                    <a:pt x="27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64"/>
            <p:cNvSpPr>
              <a:spLocks/>
            </p:cNvSpPr>
            <p:nvPr/>
          </p:nvSpPr>
          <p:spPr bwMode="auto">
            <a:xfrm>
              <a:off x="4193" y="3337"/>
              <a:ext cx="37" cy="245"/>
            </a:xfrm>
            <a:custGeom>
              <a:avLst/>
              <a:gdLst>
                <a:gd name="T0" fmla="*/ 70 w 74"/>
                <a:gd name="T1" fmla="*/ 19 h 491"/>
                <a:gd name="T2" fmla="*/ 57 w 74"/>
                <a:gd name="T3" fmla="*/ 65 h 491"/>
                <a:gd name="T4" fmla="*/ 58 w 74"/>
                <a:gd name="T5" fmla="*/ 253 h 491"/>
                <a:gd name="T6" fmla="*/ 74 w 74"/>
                <a:gd name="T7" fmla="*/ 462 h 491"/>
                <a:gd name="T8" fmla="*/ 68 w 74"/>
                <a:gd name="T9" fmla="*/ 481 h 491"/>
                <a:gd name="T10" fmla="*/ 53 w 74"/>
                <a:gd name="T11" fmla="*/ 491 h 491"/>
                <a:gd name="T12" fmla="*/ 24 w 74"/>
                <a:gd name="T13" fmla="*/ 470 h 491"/>
                <a:gd name="T14" fmla="*/ 17 w 74"/>
                <a:gd name="T15" fmla="*/ 346 h 491"/>
                <a:gd name="T16" fmla="*/ 15 w 74"/>
                <a:gd name="T17" fmla="*/ 221 h 491"/>
                <a:gd name="T18" fmla="*/ 3 w 74"/>
                <a:gd name="T19" fmla="*/ 59 h 491"/>
                <a:gd name="T20" fmla="*/ 0 w 74"/>
                <a:gd name="T21" fmla="*/ 25 h 491"/>
                <a:gd name="T22" fmla="*/ 11 w 74"/>
                <a:gd name="T23" fmla="*/ 8 h 491"/>
                <a:gd name="T24" fmla="*/ 38 w 74"/>
                <a:gd name="T25" fmla="*/ 0 h 491"/>
                <a:gd name="T26" fmla="*/ 70 w 74"/>
                <a:gd name="T27" fmla="*/ 19 h 491"/>
                <a:gd name="T28" fmla="*/ 70 w 74"/>
                <a:gd name="T29" fmla="*/ 1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491">
                  <a:moveTo>
                    <a:pt x="70" y="19"/>
                  </a:moveTo>
                  <a:lnTo>
                    <a:pt x="57" y="65"/>
                  </a:lnTo>
                  <a:lnTo>
                    <a:pt x="58" y="253"/>
                  </a:lnTo>
                  <a:lnTo>
                    <a:pt x="74" y="462"/>
                  </a:lnTo>
                  <a:lnTo>
                    <a:pt x="68" y="481"/>
                  </a:lnTo>
                  <a:lnTo>
                    <a:pt x="53" y="491"/>
                  </a:lnTo>
                  <a:lnTo>
                    <a:pt x="24" y="470"/>
                  </a:lnTo>
                  <a:lnTo>
                    <a:pt x="17" y="346"/>
                  </a:lnTo>
                  <a:lnTo>
                    <a:pt x="15" y="221"/>
                  </a:lnTo>
                  <a:lnTo>
                    <a:pt x="3" y="59"/>
                  </a:lnTo>
                  <a:lnTo>
                    <a:pt x="0" y="25"/>
                  </a:lnTo>
                  <a:lnTo>
                    <a:pt x="11" y="8"/>
                  </a:lnTo>
                  <a:lnTo>
                    <a:pt x="38" y="0"/>
                  </a:lnTo>
                  <a:lnTo>
                    <a:pt x="70" y="19"/>
                  </a:lnTo>
                  <a:lnTo>
                    <a:pt x="7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65"/>
            <p:cNvSpPr>
              <a:spLocks/>
            </p:cNvSpPr>
            <p:nvPr/>
          </p:nvSpPr>
          <p:spPr bwMode="auto">
            <a:xfrm>
              <a:off x="4200" y="3339"/>
              <a:ext cx="113" cy="88"/>
            </a:xfrm>
            <a:custGeom>
              <a:avLst/>
              <a:gdLst>
                <a:gd name="T0" fmla="*/ 4 w 224"/>
                <a:gd name="T1" fmla="*/ 148 h 177"/>
                <a:gd name="T2" fmla="*/ 40 w 224"/>
                <a:gd name="T3" fmla="*/ 112 h 177"/>
                <a:gd name="T4" fmla="*/ 91 w 224"/>
                <a:gd name="T5" fmla="*/ 69 h 177"/>
                <a:gd name="T6" fmla="*/ 142 w 224"/>
                <a:gd name="T7" fmla="*/ 27 h 177"/>
                <a:gd name="T8" fmla="*/ 182 w 224"/>
                <a:gd name="T9" fmla="*/ 0 h 177"/>
                <a:gd name="T10" fmla="*/ 224 w 224"/>
                <a:gd name="T11" fmla="*/ 10 h 177"/>
                <a:gd name="T12" fmla="*/ 213 w 224"/>
                <a:gd name="T13" fmla="*/ 52 h 177"/>
                <a:gd name="T14" fmla="*/ 159 w 224"/>
                <a:gd name="T15" fmla="*/ 86 h 177"/>
                <a:gd name="T16" fmla="*/ 106 w 224"/>
                <a:gd name="T17" fmla="*/ 118 h 177"/>
                <a:gd name="T18" fmla="*/ 64 w 224"/>
                <a:gd name="T19" fmla="*/ 148 h 177"/>
                <a:gd name="T20" fmla="*/ 24 w 224"/>
                <a:gd name="T21" fmla="*/ 177 h 177"/>
                <a:gd name="T22" fmla="*/ 0 w 224"/>
                <a:gd name="T23" fmla="*/ 173 h 177"/>
                <a:gd name="T24" fmla="*/ 4 w 224"/>
                <a:gd name="T25" fmla="*/ 148 h 177"/>
                <a:gd name="T26" fmla="*/ 4 w 224"/>
                <a:gd name="T27" fmla="*/ 14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4" h="177">
                  <a:moveTo>
                    <a:pt x="4" y="148"/>
                  </a:moveTo>
                  <a:lnTo>
                    <a:pt x="40" y="112"/>
                  </a:lnTo>
                  <a:lnTo>
                    <a:pt x="91" y="69"/>
                  </a:lnTo>
                  <a:lnTo>
                    <a:pt x="142" y="27"/>
                  </a:lnTo>
                  <a:lnTo>
                    <a:pt x="182" y="0"/>
                  </a:lnTo>
                  <a:lnTo>
                    <a:pt x="224" y="10"/>
                  </a:lnTo>
                  <a:lnTo>
                    <a:pt x="213" y="52"/>
                  </a:lnTo>
                  <a:lnTo>
                    <a:pt x="159" y="86"/>
                  </a:lnTo>
                  <a:lnTo>
                    <a:pt x="106" y="118"/>
                  </a:lnTo>
                  <a:lnTo>
                    <a:pt x="64" y="148"/>
                  </a:lnTo>
                  <a:lnTo>
                    <a:pt x="24" y="177"/>
                  </a:lnTo>
                  <a:lnTo>
                    <a:pt x="0" y="173"/>
                  </a:lnTo>
                  <a:lnTo>
                    <a:pt x="4" y="148"/>
                  </a:lnTo>
                  <a:lnTo>
                    <a:pt x="4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66"/>
            <p:cNvSpPr>
              <a:spLocks/>
            </p:cNvSpPr>
            <p:nvPr/>
          </p:nvSpPr>
          <p:spPr bwMode="auto">
            <a:xfrm>
              <a:off x="4519" y="3388"/>
              <a:ext cx="89" cy="116"/>
            </a:xfrm>
            <a:custGeom>
              <a:avLst/>
              <a:gdLst>
                <a:gd name="T0" fmla="*/ 41 w 178"/>
                <a:gd name="T1" fmla="*/ 12 h 234"/>
                <a:gd name="T2" fmla="*/ 74 w 178"/>
                <a:gd name="T3" fmla="*/ 63 h 234"/>
                <a:gd name="T4" fmla="*/ 108 w 178"/>
                <a:gd name="T5" fmla="*/ 110 h 234"/>
                <a:gd name="T6" fmla="*/ 144 w 178"/>
                <a:gd name="T7" fmla="*/ 160 h 234"/>
                <a:gd name="T8" fmla="*/ 178 w 178"/>
                <a:gd name="T9" fmla="*/ 209 h 234"/>
                <a:gd name="T10" fmla="*/ 176 w 178"/>
                <a:gd name="T11" fmla="*/ 234 h 234"/>
                <a:gd name="T12" fmla="*/ 152 w 178"/>
                <a:gd name="T13" fmla="*/ 232 h 234"/>
                <a:gd name="T14" fmla="*/ 96 w 178"/>
                <a:gd name="T15" fmla="*/ 183 h 234"/>
                <a:gd name="T16" fmla="*/ 43 w 178"/>
                <a:gd name="T17" fmla="*/ 110 h 234"/>
                <a:gd name="T18" fmla="*/ 0 w 178"/>
                <a:gd name="T19" fmla="*/ 31 h 234"/>
                <a:gd name="T20" fmla="*/ 11 w 178"/>
                <a:gd name="T21" fmla="*/ 0 h 234"/>
                <a:gd name="T22" fmla="*/ 41 w 178"/>
                <a:gd name="T23" fmla="*/ 12 h 234"/>
                <a:gd name="T24" fmla="*/ 41 w 178"/>
                <a:gd name="T25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34">
                  <a:moveTo>
                    <a:pt x="41" y="12"/>
                  </a:moveTo>
                  <a:lnTo>
                    <a:pt x="74" y="63"/>
                  </a:lnTo>
                  <a:lnTo>
                    <a:pt x="108" y="110"/>
                  </a:lnTo>
                  <a:lnTo>
                    <a:pt x="144" y="160"/>
                  </a:lnTo>
                  <a:lnTo>
                    <a:pt x="178" y="209"/>
                  </a:lnTo>
                  <a:lnTo>
                    <a:pt x="176" y="234"/>
                  </a:lnTo>
                  <a:lnTo>
                    <a:pt x="152" y="232"/>
                  </a:lnTo>
                  <a:lnTo>
                    <a:pt x="96" y="183"/>
                  </a:lnTo>
                  <a:lnTo>
                    <a:pt x="43" y="110"/>
                  </a:lnTo>
                  <a:lnTo>
                    <a:pt x="0" y="31"/>
                  </a:lnTo>
                  <a:lnTo>
                    <a:pt x="11" y="0"/>
                  </a:lnTo>
                  <a:lnTo>
                    <a:pt x="41" y="12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67"/>
            <p:cNvSpPr>
              <a:spLocks/>
            </p:cNvSpPr>
            <p:nvPr/>
          </p:nvSpPr>
          <p:spPr bwMode="auto">
            <a:xfrm>
              <a:off x="4590" y="3396"/>
              <a:ext cx="30" cy="276"/>
            </a:xfrm>
            <a:custGeom>
              <a:avLst/>
              <a:gdLst>
                <a:gd name="T0" fmla="*/ 30 w 61"/>
                <a:gd name="T1" fmla="*/ 14 h 552"/>
                <a:gd name="T2" fmla="*/ 42 w 61"/>
                <a:gd name="T3" fmla="*/ 219 h 552"/>
                <a:gd name="T4" fmla="*/ 61 w 61"/>
                <a:gd name="T5" fmla="*/ 422 h 552"/>
                <a:gd name="T6" fmla="*/ 46 w 61"/>
                <a:gd name="T7" fmla="*/ 534 h 552"/>
                <a:gd name="T8" fmla="*/ 17 w 61"/>
                <a:gd name="T9" fmla="*/ 552 h 552"/>
                <a:gd name="T10" fmla="*/ 0 w 61"/>
                <a:gd name="T11" fmla="*/ 521 h 552"/>
                <a:gd name="T12" fmla="*/ 11 w 61"/>
                <a:gd name="T13" fmla="*/ 426 h 552"/>
                <a:gd name="T14" fmla="*/ 2 w 61"/>
                <a:gd name="T15" fmla="*/ 14 h 552"/>
                <a:gd name="T16" fmla="*/ 17 w 61"/>
                <a:gd name="T17" fmla="*/ 0 h 552"/>
                <a:gd name="T18" fmla="*/ 30 w 61"/>
                <a:gd name="T19" fmla="*/ 14 h 552"/>
                <a:gd name="T20" fmla="*/ 30 w 61"/>
                <a:gd name="T21" fmla="*/ 1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552">
                  <a:moveTo>
                    <a:pt x="30" y="14"/>
                  </a:moveTo>
                  <a:lnTo>
                    <a:pt x="42" y="219"/>
                  </a:lnTo>
                  <a:lnTo>
                    <a:pt x="61" y="422"/>
                  </a:lnTo>
                  <a:lnTo>
                    <a:pt x="46" y="534"/>
                  </a:lnTo>
                  <a:lnTo>
                    <a:pt x="17" y="552"/>
                  </a:lnTo>
                  <a:lnTo>
                    <a:pt x="0" y="521"/>
                  </a:lnTo>
                  <a:lnTo>
                    <a:pt x="11" y="426"/>
                  </a:lnTo>
                  <a:lnTo>
                    <a:pt x="2" y="14"/>
                  </a:lnTo>
                  <a:lnTo>
                    <a:pt x="17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68"/>
            <p:cNvSpPr>
              <a:spLocks/>
            </p:cNvSpPr>
            <p:nvPr/>
          </p:nvSpPr>
          <p:spPr bwMode="auto">
            <a:xfrm>
              <a:off x="4631" y="3392"/>
              <a:ext cx="29" cy="297"/>
            </a:xfrm>
            <a:custGeom>
              <a:avLst/>
              <a:gdLst>
                <a:gd name="T0" fmla="*/ 44 w 59"/>
                <a:gd name="T1" fmla="*/ 13 h 593"/>
                <a:gd name="T2" fmla="*/ 59 w 59"/>
                <a:gd name="T3" fmla="*/ 281 h 593"/>
                <a:gd name="T4" fmla="*/ 49 w 59"/>
                <a:gd name="T5" fmla="*/ 570 h 593"/>
                <a:gd name="T6" fmla="*/ 42 w 59"/>
                <a:gd name="T7" fmla="*/ 587 h 593"/>
                <a:gd name="T8" fmla="*/ 25 w 59"/>
                <a:gd name="T9" fmla="*/ 593 h 593"/>
                <a:gd name="T10" fmla="*/ 0 w 59"/>
                <a:gd name="T11" fmla="*/ 570 h 593"/>
                <a:gd name="T12" fmla="*/ 11 w 59"/>
                <a:gd name="T13" fmla="*/ 386 h 593"/>
                <a:gd name="T14" fmla="*/ 25 w 59"/>
                <a:gd name="T15" fmla="*/ 201 h 593"/>
                <a:gd name="T16" fmla="*/ 17 w 59"/>
                <a:gd name="T17" fmla="*/ 15 h 593"/>
                <a:gd name="T18" fmla="*/ 28 w 59"/>
                <a:gd name="T19" fmla="*/ 0 h 593"/>
                <a:gd name="T20" fmla="*/ 44 w 59"/>
                <a:gd name="T21" fmla="*/ 13 h 593"/>
                <a:gd name="T22" fmla="*/ 44 w 59"/>
                <a:gd name="T23" fmla="*/ 1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93">
                  <a:moveTo>
                    <a:pt x="44" y="13"/>
                  </a:moveTo>
                  <a:lnTo>
                    <a:pt x="59" y="281"/>
                  </a:lnTo>
                  <a:lnTo>
                    <a:pt x="49" y="570"/>
                  </a:lnTo>
                  <a:lnTo>
                    <a:pt x="42" y="587"/>
                  </a:lnTo>
                  <a:lnTo>
                    <a:pt x="25" y="593"/>
                  </a:lnTo>
                  <a:lnTo>
                    <a:pt x="0" y="570"/>
                  </a:lnTo>
                  <a:lnTo>
                    <a:pt x="11" y="386"/>
                  </a:lnTo>
                  <a:lnTo>
                    <a:pt x="25" y="201"/>
                  </a:lnTo>
                  <a:lnTo>
                    <a:pt x="17" y="15"/>
                  </a:lnTo>
                  <a:lnTo>
                    <a:pt x="28" y="0"/>
                  </a:lnTo>
                  <a:lnTo>
                    <a:pt x="44" y="1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69"/>
            <p:cNvSpPr>
              <a:spLocks/>
            </p:cNvSpPr>
            <p:nvPr/>
          </p:nvSpPr>
          <p:spPr bwMode="auto">
            <a:xfrm>
              <a:off x="4640" y="3335"/>
              <a:ext cx="94" cy="77"/>
            </a:xfrm>
            <a:custGeom>
              <a:avLst/>
              <a:gdLst>
                <a:gd name="T0" fmla="*/ 2 w 188"/>
                <a:gd name="T1" fmla="*/ 116 h 154"/>
                <a:gd name="T2" fmla="*/ 34 w 188"/>
                <a:gd name="T3" fmla="*/ 89 h 154"/>
                <a:gd name="T4" fmla="*/ 82 w 188"/>
                <a:gd name="T5" fmla="*/ 53 h 154"/>
                <a:gd name="T6" fmla="*/ 133 w 188"/>
                <a:gd name="T7" fmla="*/ 20 h 154"/>
                <a:gd name="T8" fmla="*/ 169 w 188"/>
                <a:gd name="T9" fmla="*/ 0 h 154"/>
                <a:gd name="T10" fmla="*/ 188 w 188"/>
                <a:gd name="T11" fmla="*/ 5 h 154"/>
                <a:gd name="T12" fmla="*/ 182 w 188"/>
                <a:gd name="T13" fmla="*/ 22 h 154"/>
                <a:gd name="T14" fmla="*/ 120 w 188"/>
                <a:gd name="T15" fmla="*/ 70 h 154"/>
                <a:gd name="T16" fmla="*/ 78 w 188"/>
                <a:gd name="T17" fmla="*/ 114 h 154"/>
                <a:gd name="T18" fmla="*/ 34 w 188"/>
                <a:gd name="T19" fmla="*/ 154 h 154"/>
                <a:gd name="T20" fmla="*/ 0 w 188"/>
                <a:gd name="T21" fmla="*/ 152 h 154"/>
                <a:gd name="T22" fmla="*/ 2 w 188"/>
                <a:gd name="T23" fmla="*/ 116 h 154"/>
                <a:gd name="T24" fmla="*/ 2 w 188"/>
                <a:gd name="T25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54">
                  <a:moveTo>
                    <a:pt x="2" y="116"/>
                  </a:moveTo>
                  <a:lnTo>
                    <a:pt x="34" y="89"/>
                  </a:lnTo>
                  <a:lnTo>
                    <a:pt x="82" y="53"/>
                  </a:lnTo>
                  <a:lnTo>
                    <a:pt x="133" y="20"/>
                  </a:lnTo>
                  <a:lnTo>
                    <a:pt x="169" y="0"/>
                  </a:lnTo>
                  <a:lnTo>
                    <a:pt x="188" y="5"/>
                  </a:lnTo>
                  <a:lnTo>
                    <a:pt x="182" y="22"/>
                  </a:lnTo>
                  <a:lnTo>
                    <a:pt x="120" y="70"/>
                  </a:lnTo>
                  <a:lnTo>
                    <a:pt x="78" y="114"/>
                  </a:lnTo>
                  <a:lnTo>
                    <a:pt x="34" y="154"/>
                  </a:lnTo>
                  <a:lnTo>
                    <a:pt x="0" y="152"/>
                  </a:lnTo>
                  <a:lnTo>
                    <a:pt x="2" y="116"/>
                  </a:lnTo>
                  <a:lnTo>
                    <a:pt x="2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70"/>
            <p:cNvSpPr>
              <a:spLocks/>
            </p:cNvSpPr>
            <p:nvPr/>
          </p:nvSpPr>
          <p:spPr bwMode="auto">
            <a:xfrm>
              <a:off x="3745" y="3455"/>
              <a:ext cx="492" cy="176"/>
            </a:xfrm>
            <a:custGeom>
              <a:avLst/>
              <a:gdLst>
                <a:gd name="T0" fmla="*/ 19 w 985"/>
                <a:gd name="T1" fmla="*/ 0 h 352"/>
                <a:gd name="T2" fmla="*/ 92 w 985"/>
                <a:gd name="T3" fmla="*/ 27 h 352"/>
                <a:gd name="T4" fmla="*/ 164 w 985"/>
                <a:gd name="T5" fmla="*/ 57 h 352"/>
                <a:gd name="T6" fmla="*/ 236 w 985"/>
                <a:gd name="T7" fmla="*/ 88 h 352"/>
                <a:gd name="T8" fmla="*/ 310 w 985"/>
                <a:gd name="T9" fmla="*/ 114 h 352"/>
                <a:gd name="T10" fmla="*/ 458 w 985"/>
                <a:gd name="T11" fmla="*/ 150 h 352"/>
                <a:gd name="T12" fmla="*/ 656 w 985"/>
                <a:gd name="T13" fmla="*/ 200 h 352"/>
                <a:gd name="T14" fmla="*/ 846 w 985"/>
                <a:gd name="T15" fmla="*/ 251 h 352"/>
                <a:gd name="T16" fmla="*/ 968 w 985"/>
                <a:gd name="T17" fmla="*/ 300 h 352"/>
                <a:gd name="T18" fmla="*/ 985 w 985"/>
                <a:gd name="T19" fmla="*/ 337 h 352"/>
                <a:gd name="T20" fmla="*/ 947 w 985"/>
                <a:gd name="T21" fmla="*/ 352 h 352"/>
                <a:gd name="T22" fmla="*/ 844 w 985"/>
                <a:gd name="T23" fmla="*/ 318 h 352"/>
                <a:gd name="T24" fmla="*/ 791 w 985"/>
                <a:gd name="T25" fmla="*/ 295 h 352"/>
                <a:gd name="T26" fmla="*/ 740 w 985"/>
                <a:gd name="T27" fmla="*/ 276 h 352"/>
                <a:gd name="T28" fmla="*/ 656 w 985"/>
                <a:gd name="T29" fmla="*/ 251 h 352"/>
                <a:gd name="T30" fmla="*/ 563 w 985"/>
                <a:gd name="T31" fmla="*/ 224 h 352"/>
                <a:gd name="T32" fmla="*/ 462 w 985"/>
                <a:gd name="T33" fmla="*/ 198 h 352"/>
                <a:gd name="T34" fmla="*/ 361 w 985"/>
                <a:gd name="T35" fmla="*/ 169 h 352"/>
                <a:gd name="T36" fmla="*/ 261 w 985"/>
                <a:gd name="T37" fmla="*/ 137 h 352"/>
                <a:gd name="T38" fmla="*/ 166 w 985"/>
                <a:gd name="T39" fmla="*/ 103 h 352"/>
                <a:gd name="T40" fmla="*/ 80 w 985"/>
                <a:gd name="T41" fmla="*/ 67 h 352"/>
                <a:gd name="T42" fmla="*/ 8 w 985"/>
                <a:gd name="T43" fmla="*/ 25 h 352"/>
                <a:gd name="T44" fmla="*/ 0 w 985"/>
                <a:gd name="T45" fmla="*/ 6 h 352"/>
                <a:gd name="T46" fmla="*/ 19 w 985"/>
                <a:gd name="T47" fmla="*/ 0 h 352"/>
                <a:gd name="T48" fmla="*/ 19 w 985"/>
                <a:gd name="T49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5" h="352">
                  <a:moveTo>
                    <a:pt x="19" y="0"/>
                  </a:moveTo>
                  <a:lnTo>
                    <a:pt x="92" y="27"/>
                  </a:lnTo>
                  <a:lnTo>
                    <a:pt x="164" y="57"/>
                  </a:lnTo>
                  <a:lnTo>
                    <a:pt x="236" y="88"/>
                  </a:lnTo>
                  <a:lnTo>
                    <a:pt x="310" y="114"/>
                  </a:lnTo>
                  <a:lnTo>
                    <a:pt x="458" y="150"/>
                  </a:lnTo>
                  <a:lnTo>
                    <a:pt x="656" y="200"/>
                  </a:lnTo>
                  <a:lnTo>
                    <a:pt x="846" y="251"/>
                  </a:lnTo>
                  <a:lnTo>
                    <a:pt x="968" y="300"/>
                  </a:lnTo>
                  <a:lnTo>
                    <a:pt x="985" y="337"/>
                  </a:lnTo>
                  <a:lnTo>
                    <a:pt x="947" y="352"/>
                  </a:lnTo>
                  <a:lnTo>
                    <a:pt x="844" y="318"/>
                  </a:lnTo>
                  <a:lnTo>
                    <a:pt x="791" y="295"/>
                  </a:lnTo>
                  <a:lnTo>
                    <a:pt x="740" y="276"/>
                  </a:lnTo>
                  <a:lnTo>
                    <a:pt x="656" y="251"/>
                  </a:lnTo>
                  <a:lnTo>
                    <a:pt x="563" y="224"/>
                  </a:lnTo>
                  <a:lnTo>
                    <a:pt x="462" y="198"/>
                  </a:lnTo>
                  <a:lnTo>
                    <a:pt x="361" y="169"/>
                  </a:lnTo>
                  <a:lnTo>
                    <a:pt x="261" y="137"/>
                  </a:lnTo>
                  <a:lnTo>
                    <a:pt x="166" y="103"/>
                  </a:lnTo>
                  <a:lnTo>
                    <a:pt x="80" y="67"/>
                  </a:lnTo>
                  <a:lnTo>
                    <a:pt x="8" y="25"/>
                  </a:lnTo>
                  <a:lnTo>
                    <a:pt x="0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71"/>
            <p:cNvSpPr>
              <a:spLocks/>
            </p:cNvSpPr>
            <p:nvPr/>
          </p:nvSpPr>
          <p:spPr bwMode="auto">
            <a:xfrm>
              <a:off x="3776" y="3238"/>
              <a:ext cx="30" cy="219"/>
            </a:xfrm>
            <a:custGeom>
              <a:avLst/>
              <a:gdLst>
                <a:gd name="T0" fmla="*/ 27 w 61"/>
                <a:gd name="T1" fmla="*/ 11 h 437"/>
                <a:gd name="T2" fmla="*/ 50 w 61"/>
                <a:gd name="T3" fmla="*/ 214 h 437"/>
                <a:gd name="T4" fmla="*/ 61 w 61"/>
                <a:gd name="T5" fmla="*/ 422 h 437"/>
                <a:gd name="T6" fmla="*/ 50 w 61"/>
                <a:gd name="T7" fmla="*/ 437 h 437"/>
                <a:gd name="T8" fmla="*/ 34 w 61"/>
                <a:gd name="T9" fmla="*/ 424 h 437"/>
                <a:gd name="T10" fmla="*/ 31 w 61"/>
                <a:gd name="T11" fmla="*/ 359 h 437"/>
                <a:gd name="T12" fmla="*/ 15 w 61"/>
                <a:gd name="T13" fmla="*/ 123 h 437"/>
                <a:gd name="T14" fmla="*/ 0 w 61"/>
                <a:gd name="T15" fmla="*/ 15 h 437"/>
                <a:gd name="T16" fmla="*/ 12 w 61"/>
                <a:gd name="T17" fmla="*/ 0 h 437"/>
                <a:gd name="T18" fmla="*/ 27 w 61"/>
                <a:gd name="T19" fmla="*/ 11 h 437"/>
                <a:gd name="T20" fmla="*/ 27 w 61"/>
                <a:gd name="T21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37">
                  <a:moveTo>
                    <a:pt x="27" y="11"/>
                  </a:moveTo>
                  <a:lnTo>
                    <a:pt x="50" y="214"/>
                  </a:lnTo>
                  <a:lnTo>
                    <a:pt x="61" y="422"/>
                  </a:lnTo>
                  <a:lnTo>
                    <a:pt x="50" y="437"/>
                  </a:lnTo>
                  <a:lnTo>
                    <a:pt x="34" y="424"/>
                  </a:lnTo>
                  <a:lnTo>
                    <a:pt x="31" y="359"/>
                  </a:lnTo>
                  <a:lnTo>
                    <a:pt x="15" y="123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2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72"/>
            <p:cNvSpPr>
              <a:spLocks/>
            </p:cNvSpPr>
            <p:nvPr/>
          </p:nvSpPr>
          <p:spPr bwMode="auto">
            <a:xfrm>
              <a:off x="3739" y="3405"/>
              <a:ext cx="66" cy="39"/>
            </a:xfrm>
            <a:custGeom>
              <a:avLst/>
              <a:gdLst>
                <a:gd name="T0" fmla="*/ 10 w 133"/>
                <a:gd name="T1" fmla="*/ 52 h 78"/>
                <a:gd name="T2" fmla="*/ 95 w 133"/>
                <a:gd name="T3" fmla="*/ 0 h 78"/>
                <a:gd name="T4" fmla="*/ 133 w 133"/>
                <a:gd name="T5" fmla="*/ 12 h 78"/>
                <a:gd name="T6" fmla="*/ 120 w 133"/>
                <a:gd name="T7" fmla="*/ 50 h 78"/>
                <a:gd name="T8" fmla="*/ 17 w 133"/>
                <a:gd name="T9" fmla="*/ 78 h 78"/>
                <a:gd name="T10" fmla="*/ 0 w 133"/>
                <a:gd name="T11" fmla="*/ 69 h 78"/>
                <a:gd name="T12" fmla="*/ 10 w 133"/>
                <a:gd name="T13" fmla="*/ 52 h 78"/>
                <a:gd name="T14" fmla="*/ 10 w 133"/>
                <a:gd name="T15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78">
                  <a:moveTo>
                    <a:pt x="10" y="52"/>
                  </a:moveTo>
                  <a:lnTo>
                    <a:pt x="95" y="0"/>
                  </a:lnTo>
                  <a:lnTo>
                    <a:pt x="133" y="12"/>
                  </a:lnTo>
                  <a:lnTo>
                    <a:pt x="120" y="50"/>
                  </a:lnTo>
                  <a:lnTo>
                    <a:pt x="17" y="78"/>
                  </a:lnTo>
                  <a:lnTo>
                    <a:pt x="0" y="69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73"/>
            <p:cNvSpPr>
              <a:spLocks/>
            </p:cNvSpPr>
            <p:nvPr/>
          </p:nvSpPr>
          <p:spPr bwMode="auto">
            <a:xfrm>
              <a:off x="3828" y="3331"/>
              <a:ext cx="221" cy="82"/>
            </a:xfrm>
            <a:custGeom>
              <a:avLst/>
              <a:gdLst>
                <a:gd name="T0" fmla="*/ 21 w 443"/>
                <a:gd name="T1" fmla="*/ 108 h 163"/>
                <a:gd name="T2" fmla="*/ 123 w 443"/>
                <a:gd name="T3" fmla="*/ 93 h 163"/>
                <a:gd name="T4" fmla="*/ 222 w 443"/>
                <a:gd name="T5" fmla="*/ 57 h 163"/>
                <a:gd name="T6" fmla="*/ 323 w 443"/>
                <a:gd name="T7" fmla="*/ 25 h 163"/>
                <a:gd name="T8" fmla="*/ 425 w 443"/>
                <a:gd name="T9" fmla="*/ 0 h 163"/>
                <a:gd name="T10" fmla="*/ 443 w 443"/>
                <a:gd name="T11" fmla="*/ 8 h 163"/>
                <a:gd name="T12" fmla="*/ 433 w 443"/>
                <a:gd name="T13" fmla="*/ 27 h 163"/>
                <a:gd name="T14" fmla="*/ 397 w 443"/>
                <a:gd name="T15" fmla="*/ 44 h 163"/>
                <a:gd name="T16" fmla="*/ 338 w 443"/>
                <a:gd name="T17" fmla="*/ 67 h 163"/>
                <a:gd name="T18" fmla="*/ 237 w 443"/>
                <a:gd name="T19" fmla="*/ 105 h 163"/>
                <a:gd name="T20" fmla="*/ 70 w 443"/>
                <a:gd name="T21" fmla="*/ 146 h 163"/>
                <a:gd name="T22" fmla="*/ 30 w 443"/>
                <a:gd name="T23" fmla="*/ 163 h 163"/>
                <a:gd name="T24" fmla="*/ 9 w 443"/>
                <a:gd name="T25" fmla="*/ 160 h 163"/>
                <a:gd name="T26" fmla="*/ 0 w 443"/>
                <a:gd name="T27" fmla="*/ 141 h 163"/>
                <a:gd name="T28" fmla="*/ 2 w 443"/>
                <a:gd name="T29" fmla="*/ 118 h 163"/>
                <a:gd name="T30" fmla="*/ 21 w 443"/>
                <a:gd name="T31" fmla="*/ 108 h 163"/>
                <a:gd name="T32" fmla="*/ 21 w 443"/>
                <a:gd name="T33" fmla="*/ 10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3" h="163">
                  <a:moveTo>
                    <a:pt x="21" y="108"/>
                  </a:moveTo>
                  <a:lnTo>
                    <a:pt x="123" y="93"/>
                  </a:lnTo>
                  <a:lnTo>
                    <a:pt x="222" y="57"/>
                  </a:lnTo>
                  <a:lnTo>
                    <a:pt x="323" y="25"/>
                  </a:lnTo>
                  <a:lnTo>
                    <a:pt x="425" y="0"/>
                  </a:lnTo>
                  <a:lnTo>
                    <a:pt x="443" y="8"/>
                  </a:lnTo>
                  <a:lnTo>
                    <a:pt x="433" y="27"/>
                  </a:lnTo>
                  <a:lnTo>
                    <a:pt x="397" y="44"/>
                  </a:lnTo>
                  <a:lnTo>
                    <a:pt x="338" y="67"/>
                  </a:lnTo>
                  <a:lnTo>
                    <a:pt x="237" y="105"/>
                  </a:lnTo>
                  <a:lnTo>
                    <a:pt x="70" y="146"/>
                  </a:lnTo>
                  <a:lnTo>
                    <a:pt x="30" y="163"/>
                  </a:lnTo>
                  <a:lnTo>
                    <a:pt x="9" y="160"/>
                  </a:lnTo>
                  <a:lnTo>
                    <a:pt x="0" y="141"/>
                  </a:lnTo>
                  <a:lnTo>
                    <a:pt x="2" y="118"/>
                  </a:lnTo>
                  <a:lnTo>
                    <a:pt x="21" y="108"/>
                  </a:lnTo>
                  <a:lnTo>
                    <a:pt x="21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74"/>
            <p:cNvSpPr>
              <a:spLocks/>
            </p:cNvSpPr>
            <p:nvPr/>
          </p:nvSpPr>
          <p:spPr bwMode="auto">
            <a:xfrm>
              <a:off x="3761" y="3523"/>
              <a:ext cx="426" cy="154"/>
            </a:xfrm>
            <a:custGeom>
              <a:avLst/>
              <a:gdLst>
                <a:gd name="T0" fmla="*/ 15 w 851"/>
                <a:gd name="T1" fmla="*/ 0 h 308"/>
                <a:gd name="T2" fmla="*/ 119 w 851"/>
                <a:gd name="T3" fmla="*/ 23 h 308"/>
                <a:gd name="T4" fmla="*/ 178 w 851"/>
                <a:gd name="T5" fmla="*/ 48 h 308"/>
                <a:gd name="T6" fmla="*/ 224 w 851"/>
                <a:gd name="T7" fmla="*/ 67 h 308"/>
                <a:gd name="T8" fmla="*/ 319 w 851"/>
                <a:gd name="T9" fmla="*/ 97 h 308"/>
                <a:gd name="T10" fmla="*/ 414 w 851"/>
                <a:gd name="T11" fmla="*/ 124 h 308"/>
                <a:gd name="T12" fmla="*/ 602 w 851"/>
                <a:gd name="T13" fmla="*/ 179 h 308"/>
                <a:gd name="T14" fmla="*/ 657 w 851"/>
                <a:gd name="T15" fmla="*/ 203 h 308"/>
                <a:gd name="T16" fmla="*/ 712 w 851"/>
                <a:gd name="T17" fmla="*/ 228 h 308"/>
                <a:gd name="T18" fmla="*/ 838 w 851"/>
                <a:gd name="T19" fmla="*/ 264 h 308"/>
                <a:gd name="T20" fmla="*/ 851 w 851"/>
                <a:gd name="T21" fmla="*/ 295 h 308"/>
                <a:gd name="T22" fmla="*/ 821 w 851"/>
                <a:gd name="T23" fmla="*/ 308 h 308"/>
                <a:gd name="T24" fmla="*/ 705 w 851"/>
                <a:gd name="T25" fmla="*/ 264 h 308"/>
                <a:gd name="T26" fmla="*/ 648 w 851"/>
                <a:gd name="T27" fmla="*/ 240 h 308"/>
                <a:gd name="T28" fmla="*/ 589 w 851"/>
                <a:gd name="T29" fmla="*/ 217 h 308"/>
                <a:gd name="T30" fmla="*/ 496 w 851"/>
                <a:gd name="T31" fmla="*/ 186 h 308"/>
                <a:gd name="T32" fmla="*/ 403 w 851"/>
                <a:gd name="T33" fmla="*/ 156 h 308"/>
                <a:gd name="T34" fmla="*/ 308 w 851"/>
                <a:gd name="T35" fmla="*/ 125 h 308"/>
                <a:gd name="T36" fmla="*/ 214 w 851"/>
                <a:gd name="T37" fmla="*/ 91 h 308"/>
                <a:gd name="T38" fmla="*/ 150 w 851"/>
                <a:gd name="T39" fmla="*/ 65 h 308"/>
                <a:gd name="T40" fmla="*/ 85 w 851"/>
                <a:gd name="T41" fmla="*/ 40 h 308"/>
                <a:gd name="T42" fmla="*/ 13 w 851"/>
                <a:gd name="T43" fmla="*/ 27 h 308"/>
                <a:gd name="T44" fmla="*/ 0 w 851"/>
                <a:gd name="T45" fmla="*/ 11 h 308"/>
                <a:gd name="T46" fmla="*/ 15 w 851"/>
                <a:gd name="T47" fmla="*/ 0 h 308"/>
                <a:gd name="T48" fmla="*/ 15 w 851"/>
                <a:gd name="T4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1" h="308">
                  <a:moveTo>
                    <a:pt x="15" y="0"/>
                  </a:moveTo>
                  <a:lnTo>
                    <a:pt x="119" y="23"/>
                  </a:lnTo>
                  <a:lnTo>
                    <a:pt x="178" y="48"/>
                  </a:lnTo>
                  <a:lnTo>
                    <a:pt x="224" y="67"/>
                  </a:lnTo>
                  <a:lnTo>
                    <a:pt x="319" y="97"/>
                  </a:lnTo>
                  <a:lnTo>
                    <a:pt x="414" y="124"/>
                  </a:lnTo>
                  <a:lnTo>
                    <a:pt x="602" y="179"/>
                  </a:lnTo>
                  <a:lnTo>
                    <a:pt x="657" y="203"/>
                  </a:lnTo>
                  <a:lnTo>
                    <a:pt x="712" y="228"/>
                  </a:lnTo>
                  <a:lnTo>
                    <a:pt x="838" y="264"/>
                  </a:lnTo>
                  <a:lnTo>
                    <a:pt x="851" y="295"/>
                  </a:lnTo>
                  <a:lnTo>
                    <a:pt x="821" y="308"/>
                  </a:lnTo>
                  <a:lnTo>
                    <a:pt x="705" y="264"/>
                  </a:lnTo>
                  <a:lnTo>
                    <a:pt x="648" y="240"/>
                  </a:lnTo>
                  <a:lnTo>
                    <a:pt x="589" y="217"/>
                  </a:lnTo>
                  <a:lnTo>
                    <a:pt x="496" y="186"/>
                  </a:lnTo>
                  <a:lnTo>
                    <a:pt x="403" y="156"/>
                  </a:lnTo>
                  <a:lnTo>
                    <a:pt x="308" y="125"/>
                  </a:lnTo>
                  <a:lnTo>
                    <a:pt x="214" y="91"/>
                  </a:lnTo>
                  <a:lnTo>
                    <a:pt x="150" y="65"/>
                  </a:lnTo>
                  <a:lnTo>
                    <a:pt x="85" y="40"/>
                  </a:lnTo>
                  <a:lnTo>
                    <a:pt x="13" y="2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75"/>
            <p:cNvSpPr>
              <a:spLocks/>
            </p:cNvSpPr>
            <p:nvPr/>
          </p:nvSpPr>
          <p:spPr bwMode="auto">
            <a:xfrm>
              <a:off x="4033" y="3290"/>
              <a:ext cx="21" cy="134"/>
            </a:xfrm>
            <a:custGeom>
              <a:avLst/>
              <a:gdLst>
                <a:gd name="T0" fmla="*/ 27 w 42"/>
                <a:gd name="T1" fmla="*/ 12 h 268"/>
                <a:gd name="T2" fmla="*/ 42 w 42"/>
                <a:gd name="T3" fmla="*/ 253 h 268"/>
                <a:gd name="T4" fmla="*/ 27 w 42"/>
                <a:gd name="T5" fmla="*/ 268 h 268"/>
                <a:gd name="T6" fmla="*/ 12 w 42"/>
                <a:gd name="T7" fmla="*/ 253 h 268"/>
                <a:gd name="T8" fmla="*/ 8 w 42"/>
                <a:gd name="T9" fmla="*/ 227 h 268"/>
                <a:gd name="T10" fmla="*/ 10 w 42"/>
                <a:gd name="T11" fmla="*/ 101 h 268"/>
                <a:gd name="T12" fmla="*/ 0 w 42"/>
                <a:gd name="T13" fmla="*/ 17 h 268"/>
                <a:gd name="T14" fmla="*/ 10 w 42"/>
                <a:gd name="T15" fmla="*/ 0 h 268"/>
                <a:gd name="T16" fmla="*/ 27 w 42"/>
                <a:gd name="T17" fmla="*/ 12 h 268"/>
                <a:gd name="T18" fmla="*/ 27 w 42"/>
                <a:gd name="T19" fmla="*/ 1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268">
                  <a:moveTo>
                    <a:pt x="27" y="12"/>
                  </a:moveTo>
                  <a:lnTo>
                    <a:pt x="42" y="253"/>
                  </a:lnTo>
                  <a:lnTo>
                    <a:pt x="27" y="268"/>
                  </a:lnTo>
                  <a:lnTo>
                    <a:pt x="12" y="253"/>
                  </a:lnTo>
                  <a:lnTo>
                    <a:pt x="8" y="227"/>
                  </a:lnTo>
                  <a:lnTo>
                    <a:pt x="10" y="101"/>
                  </a:lnTo>
                  <a:lnTo>
                    <a:pt x="0" y="17"/>
                  </a:lnTo>
                  <a:lnTo>
                    <a:pt x="10" y="0"/>
                  </a:lnTo>
                  <a:lnTo>
                    <a:pt x="27" y="12"/>
                  </a:lnTo>
                  <a:lnTo>
                    <a:pt x="2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76"/>
            <p:cNvSpPr>
              <a:spLocks/>
            </p:cNvSpPr>
            <p:nvPr/>
          </p:nvSpPr>
          <p:spPr bwMode="auto">
            <a:xfrm>
              <a:off x="4050" y="3400"/>
              <a:ext cx="93" cy="41"/>
            </a:xfrm>
            <a:custGeom>
              <a:avLst/>
              <a:gdLst>
                <a:gd name="T0" fmla="*/ 16 w 187"/>
                <a:gd name="T1" fmla="*/ 0 h 82"/>
                <a:gd name="T2" fmla="*/ 99 w 187"/>
                <a:gd name="T3" fmla="*/ 21 h 82"/>
                <a:gd name="T4" fmla="*/ 177 w 187"/>
                <a:gd name="T5" fmla="*/ 49 h 82"/>
                <a:gd name="T6" fmla="*/ 187 w 187"/>
                <a:gd name="T7" fmla="*/ 72 h 82"/>
                <a:gd name="T8" fmla="*/ 164 w 187"/>
                <a:gd name="T9" fmla="*/ 82 h 82"/>
                <a:gd name="T10" fmla="*/ 78 w 187"/>
                <a:gd name="T11" fmla="*/ 47 h 82"/>
                <a:gd name="T12" fmla="*/ 10 w 187"/>
                <a:gd name="T13" fmla="*/ 26 h 82"/>
                <a:gd name="T14" fmla="*/ 0 w 187"/>
                <a:gd name="T15" fmla="*/ 9 h 82"/>
                <a:gd name="T16" fmla="*/ 16 w 187"/>
                <a:gd name="T17" fmla="*/ 0 h 82"/>
                <a:gd name="T18" fmla="*/ 16 w 187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82">
                  <a:moveTo>
                    <a:pt x="16" y="0"/>
                  </a:moveTo>
                  <a:lnTo>
                    <a:pt x="99" y="21"/>
                  </a:lnTo>
                  <a:lnTo>
                    <a:pt x="177" y="49"/>
                  </a:lnTo>
                  <a:lnTo>
                    <a:pt x="187" y="72"/>
                  </a:lnTo>
                  <a:lnTo>
                    <a:pt x="164" y="82"/>
                  </a:lnTo>
                  <a:lnTo>
                    <a:pt x="78" y="47"/>
                  </a:lnTo>
                  <a:lnTo>
                    <a:pt x="10" y="26"/>
                  </a:lnTo>
                  <a:lnTo>
                    <a:pt x="0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77"/>
            <p:cNvSpPr>
              <a:spLocks/>
            </p:cNvSpPr>
            <p:nvPr/>
          </p:nvSpPr>
          <p:spPr bwMode="auto">
            <a:xfrm>
              <a:off x="4211" y="3451"/>
              <a:ext cx="210" cy="65"/>
            </a:xfrm>
            <a:custGeom>
              <a:avLst/>
              <a:gdLst>
                <a:gd name="T0" fmla="*/ 17 w 420"/>
                <a:gd name="T1" fmla="*/ 0 h 129"/>
                <a:gd name="T2" fmla="*/ 125 w 420"/>
                <a:gd name="T3" fmla="*/ 24 h 129"/>
                <a:gd name="T4" fmla="*/ 237 w 420"/>
                <a:gd name="T5" fmla="*/ 58 h 129"/>
                <a:gd name="T6" fmla="*/ 313 w 420"/>
                <a:gd name="T7" fmla="*/ 89 h 129"/>
                <a:gd name="T8" fmla="*/ 395 w 420"/>
                <a:gd name="T9" fmla="*/ 85 h 129"/>
                <a:gd name="T10" fmla="*/ 420 w 420"/>
                <a:gd name="T11" fmla="*/ 91 h 129"/>
                <a:gd name="T12" fmla="*/ 412 w 420"/>
                <a:gd name="T13" fmla="*/ 115 h 129"/>
                <a:gd name="T14" fmla="*/ 368 w 420"/>
                <a:gd name="T15" fmla="*/ 129 h 129"/>
                <a:gd name="T16" fmla="*/ 319 w 420"/>
                <a:gd name="T17" fmla="*/ 121 h 129"/>
                <a:gd name="T18" fmla="*/ 228 w 420"/>
                <a:gd name="T19" fmla="*/ 87 h 129"/>
                <a:gd name="T20" fmla="*/ 112 w 420"/>
                <a:gd name="T21" fmla="*/ 55 h 129"/>
                <a:gd name="T22" fmla="*/ 11 w 420"/>
                <a:gd name="T23" fmla="*/ 26 h 129"/>
                <a:gd name="T24" fmla="*/ 0 w 420"/>
                <a:gd name="T25" fmla="*/ 9 h 129"/>
                <a:gd name="T26" fmla="*/ 17 w 420"/>
                <a:gd name="T27" fmla="*/ 0 h 129"/>
                <a:gd name="T28" fmla="*/ 17 w 420"/>
                <a:gd name="T2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29">
                  <a:moveTo>
                    <a:pt x="17" y="0"/>
                  </a:moveTo>
                  <a:lnTo>
                    <a:pt x="125" y="24"/>
                  </a:lnTo>
                  <a:lnTo>
                    <a:pt x="237" y="58"/>
                  </a:lnTo>
                  <a:lnTo>
                    <a:pt x="313" y="89"/>
                  </a:lnTo>
                  <a:lnTo>
                    <a:pt x="395" y="85"/>
                  </a:lnTo>
                  <a:lnTo>
                    <a:pt x="420" y="91"/>
                  </a:lnTo>
                  <a:lnTo>
                    <a:pt x="412" y="115"/>
                  </a:lnTo>
                  <a:lnTo>
                    <a:pt x="368" y="129"/>
                  </a:lnTo>
                  <a:lnTo>
                    <a:pt x="319" y="121"/>
                  </a:lnTo>
                  <a:lnTo>
                    <a:pt x="228" y="87"/>
                  </a:lnTo>
                  <a:lnTo>
                    <a:pt x="112" y="55"/>
                  </a:lnTo>
                  <a:lnTo>
                    <a:pt x="11" y="26"/>
                  </a:lnTo>
                  <a:lnTo>
                    <a:pt x="0" y="9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78"/>
            <p:cNvSpPr>
              <a:spLocks/>
            </p:cNvSpPr>
            <p:nvPr/>
          </p:nvSpPr>
          <p:spPr bwMode="auto">
            <a:xfrm>
              <a:off x="4402" y="3379"/>
              <a:ext cx="25" cy="138"/>
            </a:xfrm>
            <a:custGeom>
              <a:avLst/>
              <a:gdLst>
                <a:gd name="T0" fmla="*/ 36 w 49"/>
                <a:gd name="T1" fmla="*/ 10 h 276"/>
                <a:gd name="T2" fmla="*/ 49 w 49"/>
                <a:gd name="T3" fmla="*/ 127 h 276"/>
                <a:gd name="T4" fmla="*/ 45 w 49"/>
                <a:gd name="T5" fmla="*/ 251 h 276"/>
                <a:gd name="T6" fmla="*/ 23 w 49"/>
                <a:gd name="T7" fmla="*/ 276 h 276"/>
                <a:gd name="T8" fmla="*/ 0 w 49"/>
                <a:gd name="T9" fmla="*/ 255 h 276"/>
                <a:gd name="T10" fmla="*/ 4 w 49"/>
                <a:gd name="T11" fmla="*/ 179 h 276"/>
                <a:gd name="T12" fmla="*/ 17 w 49"/>
                <a:gd name="T13" fmla="*/ 105 h 276"/>
                <a:gd name="T14" fmla="*/ 9 w 49"/>
                <a:gd name="T15" fmla="*/ 17 h 276"/>
                <a:gd name="T16" fmla="*/ 19 w 49"/>
                <a:gd name="T17" fmla="*/ 0 h 276"/>
                <a:gd name="T18" fmla="*/ 36 w 49"/>
                <a:gd name="T19" fmla="*/ 10 h 276"/>
                <a:gd name="T20" fmla="*/ 36 w 49"/>
                <a:gd name="T21" fmla="*/ 1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76">
                  <a:moveTo>
                    <a:pt x="36" y="10"/>
                  </a:moveTo>
                  <a:lnTo>
                    <a:pt x="49" y="127"/>
                  </a:lnTo>
                  <a:lnTo>
                    <a:pt x="45" y="251"/>
                  </a:lnTo>
                  <a:lnTo>
                    <a:pt x="23" y="276"/>
                  </a:lnTo>
                  <a:lnTo>
                    <a:pt x="0" y="255"/>
                  </a:lnTo>
                  <a:lnTo>
                    <a:pt x="4" y="179"/>
                  </a:lnTo>
                  <a:lnTo>
                    <a:pt x="17" y="105"/>
                  </a:lnTo>
                  <a:lnTo>
                    <a:pt x="9" y="17"/>
                  </a:lnTo>
                  <a:lnTo>
                    <a:pt x="19" y="0"/>
                  </a:lnTo>
                  <a:lnTo>
                    <a:pt x="36" y="10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79"/>
            <p:cNvSpPr>
              <a:spLocks/>
            </p:cNvSpPr>
            <p:nvPr/>
          </p:nvSpPr>
          <p:spPr bwMode="auto">
            <a:xfrm>
              <a:off x="4427" y="3485"/>
              <a:ext cx="117" cy="58"/>
            </a:xfrm>
            <a:custGeom>
              <a:avLst/>
              <a:gdLst>
                <a:gd name="T0" fmla="*/ 29 w 236"/>
                <a:gd name="T1" fmla="*/ 0 h 118"/>
                <a:gd name="T2" fmla="*/ 59 w 236"/>
                <a:gd name="T3" fmla="*/ 21 h 118"/>
                <a:gd name="T4" fmla="*/ 137 w 236"/>
                <a:gd name="T5" fmla="*/ 46 h 118"/>
                <a:gd name="T6" fmla="*/ 223 w 236"/>
                <a:gd name="T7" fmla="*/ 72 h 118"/>
                <a:gd name="T8" fmla="*/ 236 w 236"/>
                <a:gd name="T9" fmla="*/ 105 h 118"/>
                <a:gd name="T10" fmla="*/ 202 w 236"/>
                <a:gd name="T11" fmla="*/ 118 h 118"/>
                <a:gd name="T12" fmla="*/ 126 w 236"/>
                <a:gd name="T13" fmla="*/ 80 h 118"/>
                <a:gd name="T14" fmla="*/ 86 w 236"/>
                <a:gd name="T15" fmla="*/ 59 h 118"/>
                <a:gd name="T16" fmla="*/ 51 w 236"/>
                <a:gd name="T17" fmla="*/ 48 h 118"/>
                <a:gd name="T18" fmla="*/ 13 w 236"/>
                <a:gd name="T19" fmla="*/ 44 h 118"/>
                <a:gd name="T20" fmla="*/ 0 w 236"/>
                <a:gd name="T21" fmla="*/ 15 h 118"/>
                <a:gd name="T22" fmla="*/ 12 w 236"/>
                <a:gd name="T23" fmla="*/ 0 h 118"/>
                <a:gd name="T24" fmla="*/ 29 w 236"/>
                <a:gd name="T25" fmla="*/ 0 h 118"/>
                <a:gd name="T26" fmla="*/ 29 w 236"/>
                <a:gd name="T2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118">
                  <a:moveTo>
                    <a:pt x="29" y="0"/>
                  </a:moveTo>
                  <a:lnTo>
                    <a:pt x="59" y="21"/>
                  </a:lnTo>
                  <a:lnTo>
                    <a:pt x="137" y="46"/>
                  </a:lnTo>
                  <a:lnTo>
                    <a:pt x="223" y="72"/>
                  </a:lnTo>
                  <a:lnTo>
                    <a:pt x="236" y="105"/>
                  </a:lnTo>
                  <a:lnTo>
                    <a:pt x="202" y="118"/>
                  </a:lnTo>
                  <a:lnTo>
                    <a:pt x="126" y="80"/>
                  </a:lnTo>
                  <a:lnTo>
                    <a:pt x="86" y="59"/>
                  </a:lnTo>
                  <a:lnTo>
                    <a:pt x="51" y="48"/>
                  </a:lnTo>
                  <a:lnTo>
                    <a:pt x="13" y="44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>
              <a:off x="4538" y="3405"/>
              <a:ext cx="63" cy="182"/>
            </a:xfrm>
            <a:custGeom>
              <a:avLst/>
              <a:gdLst>
                <a:gd name="T0" fmla="*/ 51 w 127"/>
                <a:gd name="T1" fmla="*/ 314 h 365"/>
                <a:gd name="T2" fmla="*/ 115 w 127"/>
                <a:gd name="T3" fmla="*/ 344 h 365"/>
                <a:gd name="T4" fmla="*/ 127 w 127"/>
                <a:gd name="T5" fmla="*/ 365 h 365"/>
                <a:gd name="T6" fmla="*/ 24 w 127"/>
                <a:gd name="T7" fmla="*/ 350 h 365"/>
                <a:gd name="T8" fmla="*/ 3 w 127"/>
                <a:gd name="T9" fmla="*/ 282 h 365"/>
                <a:gd name="T10" fmla="*/ 5 w 127"/>
                <a:gd name="T11" fmla="*/ 209 h 365"/>
                <a:gd name="T12" fmla="*/ 0 w 127"/>
                <a:gd name="T13" fmla="*/ 25 h 365"/>
                <a:gd name="T14" fmla="*/ 7 w 127"/>
                <a:gd name="T15" fmla="*/ 6 h 365"/>
                <a:gd name="T16" fmla="*/ 24 w 127"/>
                <a:gd name="T17" fmla="*/ 0 h 365"/>
                <a:gd name="T18" fmla="*/ 49 w 127"/>
                <a:gd name="T19" fmla="*/ 25 h 365"/>
                <a:gd name="T20" fmla="*/ 34 w 127"/>
                <a:gd name="T21" fmla="*/ 175 h 365"/>
                <a:gd name="T22" fmla="*/ 32 w 127"/>
                <a:gd name="T23" fmla="*/ 255 h 365"/>
                <a:gd name="T24" fmla="*/ 51 w 127"/>
                <a:gd name="T25" fmla="*/ 314 h 365"/>
                <a:gd name="T26" fmla="*/ 51 w 127"/>
                <a:gd name="T27" fmla="*/ 31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365">
                  <a:moveTo>
                    <a:pt x="51" y="314"/>
                  </a:moveTo>
                  <a:lnTo>
                    <a:pt x="115" y="344"/>
                  </a:lnTo>
                  <a:lnTo>
                    <a:pt x="127" y="365"/>
                  </a:lnTo>
                  <a:lnTo>
                    <a:pt x="24" y="350"/>
                  </a:lnTo>
                  <a:lnTo>
                    <a:pt x="3" y="282"/>
                  </a:lnTo>
                  <a:lnTo>
                    <a:pt x="5" y="209"/>
                  </a:lnTo>
                  <a:lnTo>
                    <a:pt x="0" y="25"/>
                  </a:lnTo>
                  <a:lnTo>
                    <a:pt x="7" y="6"/>
                  </a:lnTo>
                  <a:lnTo>
                    <a:pt x="24" y="0"/>
                  </a:lnTo>
                  <a:lnTo>
                    <a:pt x="49" y="25"/>
                  </a:lnTo>
                  <a:lnTo>
                    <a:pt x="34" y="175"/>
                  </a:lnTo>
                  <a:lnTo>
                    <a:pt x="32" y="255"/>
                  </a:lnTo>
                  <a:lnTo>
                    <a:pt x="51" y="314"/>
                  </a:lnTo>
                  <a:lnTo>
                    <a:pt x="51" y="3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81"/>
            <p:cNvSpPr>
              <a:spLocks/>
            </p:cNvSpPr>
            <p:nvPr/>
          </p:nvSpPr>
          <p:spPr bwMode="auto">
            <a:xfrm>
              <a:off x="4441" y="3386"/>
              <a:ext cx="85" cy="100"/>
            </a:xfrm>
            <a:custGeom>
              <a:avLst/>
              <a:gdLst>
                <a:gd name="T0" fmla="*/ 41 w 171"/>
                <a:gd name="T1" fmla="*/ 149 h 202"/>
                <a:gd name="T2" fmla="*/ 70 w 171"/>
                <a:gd name="T3" fmla="*/ 158 h 202"/>
                <a:gd name="T4" fmla="*/ 100 w 171"/>
                <a:gd name="T5" fmla="*/ 156 h 202"/>
                <a:gd name="T6" fmla="*/ 121 w 171"/>
                <a:gd name="T7" fmla="*/ 103 h 202"/>
                <a:gd name="T8" fmla="*/ 116 w 171"/>
                <a:gd name="T9" fmla="*/ 40 h 202"/>
                <a:gd name="T10" fmla="*/ 123 w 171"/>
                <a:gd name="T11" fmla="*/ 19 h 202"/>
                <a:gd name="T12" fmla="*/ 142 w 171"/>
                <a:gd name="T13" fmla="*/ 14 h 202"/>
                <a:gd name="T14" fmla="*/ 169 w 171"/>
                <a:gd name="T15" fmla="*/ 40 h 202"/>
                <a:gd name="T16" fmla="*/ 171 w 171"/>
                <a:gd name="T17" fmla="*/ 84 h 202"/>
                <a:gd name="T18" fmla="*/ 169 w 171"/>
                <a:gd name="T19" fmla="*/ 128 h 202"/>
                <a:gd name="T20" fmla="*/ 159 w 171"/>
                <a:gd name="T21" fmla="*/ 170 h 202"/>
                <a:gd name="T22" fmla="*/ 129 w 171"/>
                <a:gd name="T23" fmla="*/ 202 h 202"/>
                <a:gd name="T24" fmla="*/ 76 w 171"/>
                <a:gd name="T25" fmla="*/ 202 h 202"/>
                <a:gd name="T26" fmla="*/ 21 w 171"/>
                <a:gd name="T27" fmla="*/ 185 h 202"/>
                <a:gd name="T28" fmla="*/ 0 w 171"/>
                <a:gd name="T29" fmla="*/ 166 h 202"/>
                <a:gd name="T30" fmla="*/ 19 w 171"/>
                <a:gd name="T31" fmla="*/ 14 h 202"/>
                <a:gd name="T32" fmla="*/ 34 w 171"/>
                <a:gd name="T33" fmla="*/ 0 h 202"/>
                <a:gd name="T34" fmla="*/ 47 w 171"/>
                <a:gd name="T35" fmla="*/ 16 h 202"/>
                <a:gd name="T36" fmla="*/ 41 w 171"/>
                <a:gd name="T37" fmla="*/ 149 h 202"/>
                <a:gd name="T38" fmla="*/ 41 w 171"/>
                <a:gd name="T39" fmla="*/ 14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1" h="202">
                  <a:moveTo>
                    <a:pt x="41" y="149"/>
                  </a:moveTo>
                  <a:lnTo>
                    <a:pt x="70" y="158"/>
                  </a:lnTo>
                  <a:lnTo>
                    <a:pt x="100" y="156"/>
                  </a:lnTo>
                  <a:lnTo>
                    <a:pt x="121" y="103"/>
                  </a:lnTo>
                  <a:lnTo>
                    <a:pt x="116" y="40"/>
                  </a:lnTo>
                  <a:lnTo>
                    <a:pt x="123" y="19"/>
                  </a:lnTo>
                  <a:lnTo>
                    <a:pt x="142" y="14"/>
                  </a:lnTo>
                  <a:lnTo>
                    <a:pt x="169" y="40"/>
                  </a:lnTo>
                  <a:lnTo>
                    <a:pt x="171" y="84"/>
                  </a:lnTo>
                  <a:lnTo>
                    <a:pt x="169" y="128"/>
                  </a:lnTo>
                  <a:lnTo>
                    <a:pt x="159" y="170"/>
                  </a:lnTo>
                  <a:lnTo>
                    <a:pt x="129" y="202"/>
                  </a:lnTo>
                  <a:lnTo>
                    <a:pt x="76" y="202"/>
                  </a:lnTo>
                  <a:lnTo>
                    <a:pt x="21" y="185"/>
                  </a:lnTo>
                  <a:lnTo>
                    <a:pt x="0" y="166"/>
                  </a:lnTo>
                  <a:lnTo>
                    <a:pt x="19" y="14"/>
                  </a:lnTo>
                  <a:lnTo>
                    <a:pt x="34" y="0"/>
                  </a:lnTo>
                  <a:lnTo>
                    <a:pt x="47" y="16"/>
                  </a:lnTo>
                  <a:lnTo>
                    <a:pt x="41" y="149"/>
                  </a:lnTo>
                  <a:lnTo>
                    <a:pt x="41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82"/>
            <p:cNvSpPr>
              <a:spLocks/>
            </p:cNvSpPr>
            <p:nvPr/>
          </p:nvSpPr>
          <p:spPr bwMode="auto">
            <a:xfrm>
              <a:off x="4796" y="2682"/>
              <a:ext cx="104" cy="102"/>
            </a:xfrm>
            <a:custGeom>
              <a:avLst/>
              <a:gdLst>
                <a:gd name="T0" fmla="*/ 28 w 207"/>
                <a:gd name="T1" fmla="*/ 20 h 203"/>
                <a:gd name="T2" fmla="*/ 41 w 207"/>
                <a:gd name="T3" fmla="*/ 43 h 203"/>
                <a:gd name="T4" fmla="*/ 72 w 207"/>
                <a:gd name="T5" fmla="*/ 53 h 203"/>
                <a:gd name="T6" fmla="*/ 155 w 207"/>
                <a:gd name="T7" fmla="*/ 45 h 203"/>
                <a:gd name="T8" fmla="*/ 182 w 207"/>
                <a:gd name="T9" fmla="*/ 55 h 203"/>
                <a:gd name="T10" fmla="*/ 197 w 207"/>
                <a:gd name="T11" fmla="*/ 81 h 203"/>
                <a:gd name="T12" fmla="*/ 207 w 207"/>
                <a:gd name="T13" fmla="*/ 144 h 203"/>
                <a:gd name="T14" fmla="*/ 172 w 207"/>
                <a:gd name="T15" fmla="*/ 182 h 203"/>
                <a:gd name="T16" fmla="*/ 121 w 207"/>
                <a:gd name="T17" fmla="*/ 203 h 203"/>
                <a:gd name="T18" fmla="*/ 100 w 207"/>
                <a:gd name="T19" fmla="*/ 195 h 203"/>
                <a:gd name="T20" fmla="*/ 110 w 207"/>
                <a:gd name="T21" fmla="*/ 174 h 203"/>
                <a:gd name="T22" fmla="*/ 146 w 207"/>
                <a:gd name="T23" fmla="*/ 136 h 203"/>
                <a:gd name="T24" fmla="*/ 159 w 207"/>
                <a:gd name="T25" fmla="*/ 74 h 203"/>
                <a:gd name="T26" fmla="*/ 136 w 207"/>
                <a:gd name="T27" fmla="*/ 85 h 203"/>
                <a:gd name="T28" fmla="*/ 68 w 207"/>
                <a:gd name="T29" fmla="*/ 85 h 203"/>
                <a:gd name="T30" fmla="*/ 15 w 207"/>
                <a:gd name="T31" fmla="*/ 60 h 203"/>
                <a:gd name="T32" fmla="*/ 0 w 207"/>
                <a:gd name="T33" fmla="*/ 7 h 203"/>
                <a:gd name="T34" fmla="*/ 20 w 207"/>
                <a:gd name="T35" fmla="*/ 0 h 203"/>
                <a:gd name="T36" fmla="*/ 28 w 207"/>
                <a:gd name="T37" fmla="*/ 20 h 203"/>
                <a:gd name="T38" fmla="*/ 28 w 207"/>
                <a:gd name="T39" fmla="*/ 2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" h="203">
                  <a:moveTo>
                    <a:pt x="28" y="20"/>
                  </a:moveTo>
                  <a:lnTo>
                    <a:pt x="41" y="43"/>
                  </a:lnTo>
                  <a:lnTo>
                    <a:pt x="72" y="53"/>
                  </a:lnTo>
                  <a:lnTo>
                    <a:pt x="155" y="45"/>
                  </a:lnTo>
                  <a:lnTo>
                    <a:pt x="182" y="55"/>
                  </a:lnTo>
                  <a:lnTo>
                    <a:pt x="197" y="81"/>
                  </a:lnTo>
                  <a:lnTo>
                    <a:pt x="207" y="144"/>
                  </a:lnTo>
                  <a:lnTo>
                    <a:pt x="172" y="182"/>
                  </a:lnTo>
                  <a:lnTo>
                    <a:pt x="121" y="203"/>
                  </a:lnTo>
                  <a:lnTo>
                    <a:pt x="100" y="195"/>
                  </a:lnTo>
                  <a:lnTo>
                    <a:pt x="110" y="174"/>
                  </a:lnTo>
                  <a:lnTo>
                    <a:pt x="146" y="136"/>
                  </a:lnTo>
                  <a:lnTo>
                    <a:pt x="159" y="74"/>
                  </a:lnTo>
                  <a:lnTo>
                    <a:pt x="136" y="85"/>
                  </a:lnTo>
                  <a:lnTo>
                    <a:pt x="68" y="85"/>
                  </a:lnTo>
                  <a:lnTo>
                    <a:pt x="15" y="60"/>
                  </a:lnTo>
                  <a:lnTo>
                    <a:pt x="0" y="7"/>
                  </a:lnTo>
                  <a:lnTo>
                    <a:pt x="20" y="0"/>
                  </a:lnTo>
                  <a:lnTo>
                    <a:pt x="28" y="20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83"/>
            <p:cNvSpPr>
              <a:spLocks/>
            </p:cNvSpPr>
            <p:nvPr/>
          </p:nvSpPr>
          <p:spPr bwMode="auto">
            <a:xfrm>
              <a:off x="4715" y="2725"/>
              <a:ext cx="249" cy="147"/>
            </a:xfrm>
            <a:custGeom>
              <a:avLst/>
              <a:gdLst>
                <a:gd name="T0" fmla="*/ 99 w 498"/>
                <a:gd name="T1" fmla="*/ 31 h 295"/>
                <a:gd name="T2" fmla="*/ 34 w 498"/>
                <a:gd name="T3" fmla="*/ 42 h 295"/>
                <a:gd name="T4" fmla="*/ 29 w 498"/>
                <a:gd name="T5" fmla="*/ 57 h 295"/>
                <a:gd name="T6" fmla="*/ 34 w 498"/>
                <a:gd name="T7" fmla="*/ 105 h 295"/>
                <a:gd name="T8" fmla="*/ 40 w 498"/>
                <a:gd name="T9" fmla="*/ 209 h 295"/>
                <a:gd name="T10" fmla="*/ 65 w 498"/>
                <a:gd name="T11" fmla="*/ 213 h 295"/>
                <a:gd name="T12" fmla="*/ 97 w 498"/>
                <a:gd name="T13" fmla="*/ 207 h 295"/>
                <a:gd name="T14" fmla="*/ 342 w 498"/>
                <a:gd name="T15" fmla="*/ 236 h 295"/>
                <a:gd name="T16" fmla="*/ 426 w 498"/>
                <a:gd name="T17" fmla="*/ 232 h 295"/>
                <a:gd name="T18" fmla="*/ 456 w 498"/>
                <a:gd name="T19" fmla="*/ 137 h 295"/>
                <a:gd name="T20" fmla="*/ 441 w 498"/>
                <a:gd name="T21" fmla="*/ 70 h 295"/>
                <a:gd name="T22" fmla="*/ 420 w 498"/>
                <a:gd name="T23" fmla="*/ 46 h 295"/>
                <a:gd name="T24" fmla="*/ 388 w 498"/>
                <a:gd name="T25" fmla="*/ 31 h 295"/>
                <a:gd name="T26" fmla="*/ 376 w 498"/>
                <a:gd name="T27" fmla="*/ 13 h 295"/>
                <a:gd name="T28" fmla="*/ 394 w 498"/>
                <a:gd name="T29" fmla="*/ 0 h 295"/>
                <a:gd name="T30" fmla="*/ 492 w 498"/>
                <a:gd name="T31" fmla="*/ 55 h 295"/>
                <a:gd name="T32" fmla="*/ 498 w 498"/>
                <a:gd name="T33" fmla="*/ 108 h 295"/>
                <a:gd name="T34" fmla="*/ 492 w 498"/>
                <a:gd name="T35" fmla="*/ 181 h 295"/>
                <a:gd name="T36" fmla="*/ 473 w 498"/>
                <a:gd name="T37" fmla="*/ 247 h 295"/>
                <a:gd name="T38" fmla="*/ 441 w 498"/>
                <a:gd name="T39" fmla="*/ 283 h 295"/>
                <a:gd name="T40" fmla="*/ 285 w 498"/>
                <a:gd name="T41" fmla="*/ 295 h 295"/>
                <a:gd name="T42" fmla="*/ 131 w 498"/>
                <a:gd name="T43" fmla="*/ 274 h 295"/>
                <a:gd name="T44" fmla="*/ 108 w 498"/>
                <a:gd name="T45" fmla="*/ 264 h 295"/>
                <a:gd name="T46" fmla="*/ 11 w 498"/>
                <a:gd name="T47" fmla="*/ 221 h 295"/>
                <a:gd name="T48" fmla="*/ 0 w 498"/>
                <a:gd name="T49" fmla="*/ 38 h 295"/>
                <a:gd name="T50" fmla="*/ 15 w 498"/>
                <a:gd name="T51" fmla="*/ 19 h 295"/>
                <a:gd name="T52" fmla="*/ 36 w 498"/>
                <a:gd name="T53" fmla="*/ 8 h 295"/>
                <a:gd name="T54" fmla="*/ 86 w 498"/>
                <a:gd name="T55" fmla="*/ 4 h 295"/>
                <a:gd name="T56" fmla="*/ 116 w 498"/>
                <a:gd name="T57" fmla="*/ 13 h 295"/>
                <a:gd name="T58" fmla="*/ 99 w 498"/>
                <a:gd name="T59" fmla="*/ 31 h 295"/>
                <a:gd name="T60" fmla="*/ 99 w 498"/>
                <a:gd name="T61" fmla="*/ 31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8" h="295">
                  <a:moveTo>
                    <a:pt x="99" y="31"/>
                  </a:moveTo>
                  <a:lnTo>
                    <a:pt x="34" y="42"/>
                  </a:lnTo>
                  <a:lnTo>
                    <a:pt x="29" y="57"/>
                  </a:lnTo>
                  <a:lnTo>
                    <a:pt x="34" y="105"/>
                  </a:lnTo>
                  <a:lnTo>
                    <a:pt x="40" y="209"/>
                  </a:lnTo>
                  <a:lnTo>
                    <a:pt x="65" y="213"/>
                  </a:lnTo>
                  <a:lnTo>
                    <a:pt x="97" y="207"/>
                  </a:lnTo>
                  <a:lnTo>
                    <a:pt x="342" y="236"/>
                  </a:lnTo>
                  <a:lnTo>
                    <a:pt x="426" y="232"/>
                  </a:lnTo>
                  <a:lnTo>
                    <a:pt x="456" y="137"/>
                  </a:lnTo>
                  <a:lnTo>
                    <a:pt x="441" y="70"/>
                  </a:lnTo>
                  <a:lnTo>
                    <a:pt x="420" y="46"/>
                  </a:lnTo>
                  <a:lnTo>
                    <a:pt x="388" y="31"/>
                  </a:lnTo>
                  <a:lnTo>
                    <a:pt x="376" y="13"/>
                  </a:lnTo>
                  <a:lnTo>
                    <a:pt x="394" y="0"/>
                  </a:lnTo>
                  <a:lnTo>
                    <a:pt x="492" y="55"/>
                  </a:lnTo>
                  <a:lnTo>
                    <a:pt x="498" y="108"/>
                  </a:lnTo>
                  <a:lnTo>
                    <a:pt x="492" y="181"/>
                  </a:lnTo>
                  <a:lnTo>
                    <a:pt x="473" y="247"/>
                  </a:lnTo>
                  <a:lnTo>
                    <a:pt x="441" y="283"/>
                  </a:lnTo>
                  <a:lnTo>
                    <a:pt x="285" y="295"/>
                  </a:lnTo>
                  <a:lnTo>
                    <a:pt x="131" y="274"/>
                  </a:lnTo>
                  <a:lnTo>
                    <a:pt x="108" y="264"/>
                  </a:lnTo>
                  <a:lnTo>
                    <a:pt x="11" y="221"/>
                  </a:lnTo>
                  <a:lnTo>
                    <a:pt x="0" y="38"/>
                  </a:lnTo>
                  <a:lnTo>
                    <a:pt x="15" y="19"/>
                  </a:lnTo>
                  <a:lnTo>
                    <a:pt x="36" y="8"/>
                  </a:lnTo>
                  <a:lnTo>
                    <a:pt x="86" y="4"/>
                  </a:lnTo>
                  <a:lnTo>
                    <a:pt x="116" y="13"/>
                  </a:lnTo>
                  <a:lnTo>
                    <a:pt x="99" y="31"/>
                  </a:lnTo>
                  <a:lnTo>
                    <a:pt x="9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84"/>
            <p:cNvSpPr>
              <a:spLocks/>
            </p:cNvSpPr>
            <p:nvPr/>
          </p:nvSpPr>
          <p:spPr bwMode="auto">
            <a:xfrm>
              <a:off x="4333" y="2544"/>
              <a:ext cx="236" cy="313"/>
            </a:xfrm>
            <a:custGeom>
              <a:avLst/>
              <a:gdLst>
                <a:gd name="T0" fmla="*/ 83 w 471"/>
                <a:gd name="T1" fmla="*/ 395 h 625"/>
                <a:gd name="T2" fmla="*/ 6 w 471"/>
                <a:gd name="T3" fmla="*/ 378 h 625"/>
                <a:gd name="T4" fmla="*/ 0 w 471"/>
                <a:gd name="T5" fmla="*/ 353 h 625"/>
                <a:gd name="T6" fmla="*/ 57 w 471"/>
                <a:gd name="T7" fmla="*/ 266 h 625"/>
                <a:gd name="T8" fmla="*/ 104 w 471"/>
                <a:gd name="T9" fmla="*/ 190 h 625"/>
                <a:gd name="T10" fmla="*/ 146 w 471"/>
                <a:gd name="T11" fmla="*/ 112 h 625"/>
                <a:gd name="T12" fmla="*/ 192 w 471"/>
                <a:gd name="T13" fmla="*/ 19 h 625"/>
                <a:gd name="T14" fmla="*/ 215 w 471"/>
                <a:gd name="T15" fmla="*/ 0 h 625"/>
                <a:gd name="T16" fmla="*/ 236 w 471"/>
                <a:gd name="T17" fmla="*/ 21 h 625"/>
                <a:gd name="T18" fmla="*/ 241 w 471"/>
                <a:gd name="T19" fmla="*/ 95 h 625"/>
                <a:gd name="T20" fmla="*/ 243 w 471"/>
                <a:gd name="T21" fmla="*/ 167 h 625"/>
                <a:gd name="T22" fmla="*/ 258 w 471"/>
                <a:gd name="T23" fmla="*/ 201 h 625"/>
                <a:gd name="T24" fmla="*/ 287 w 471"/>
                <a:gd name="T25" fmla="*/ 241 h 625"/>
                <a:gd name="T26" fmla="*/ 306 w 471"/>
                <a:gd name="T27" fmla="*/ 264 h 625"/>
                <a:gd name="T28" fmla="*/ 331 w 471"/>
                <a:gd name="T29" fmla="*/ 285 h 625"/>
                <a:gd name="T30" fmla="*/ 359 w 471"/>
                <a:gd name="T31" fmla="*/ 308 h 625"/>
                <a:gd name="T32" fmla="*/ 393 w 471"/>
                <a:gd name="T33" fmla="*/ 333 h 625"/>
                <a:gd name="T34" fmla="*/ 403 w 471"/>
                <a:gd name="T35" fmla="*/ 365 h 625"/>
                <a:gd name="T36" fmla="*/ 369 w 471"/>
                <a:gd name="T37" fmla="*/ 376 h 625"/>
                <a:gd name="T38" fmla="*/ 336 w 471"/>
                <a:gd name="T39" fmla="*/ 361 h 625"/>
                <a:gd name="T40" fmla="*/ 308 w 471"/>
                <a:gd name="T41" fmla="*/ 361 h 625"/>
                <a:gd name="T42" fmla="*/ 355 w 471"/>
                <a:gd name="T43" fmla="*/ 420 h 625"/>
                <a:gd name="T44" fmla="*/ 355 w 471"/>
                <a:gd name="T45" fmla="*/ 449 h 625"/>
                <a:gd name="T46" fmla="*/ 317 w 471"/>
                <a:gd name="T47" fmla="*/ 464 h 625"/>
                <a:gd name="T48" fmla="*/ 340 w 471"/>
                <a:gd name="T49" fmla="*/ 504 h 625"/>
                <a:gd name="T50" fmla="*/ 384 w 471"/>
                <a:gd name="T51" fmla="*/ 532 h 625"/>
                <a:gd name="T52" fmla="*/ 467 w 471"/>
                <a:gd name="T53" fmla="*/ 595 h 625"/>
                <a:gd name="T54" fmla="*/ 471 w 471"/>
                <a:gd name="T55" fmla="*/ 616 h 625"/>
                <a:gd name="T56" fmla="*/ 448 w 471"/>
                <a:gd name="T57" fmla="*/ 625 h 625"/>
                <a:gd name="T58" fmla="*/ 384 w 471"/>
                <a:gd name="T59" fmla="*/ 597 h 625"/>
                <a:gd name="T60" fmla="*/ 264 w 471"/>
                <a:gd name="T61" fmla="*/ 441 h 625"/>
                <a:gd name="T62" fmla="*/ 279 w 471"/>
                <a:gd name="T63" fmla="*/ 418 h 625"/>
                <a:gd name="T64" fmla="*/ 310 w 471"/>
                <a:gd name="T65" fmla="*/ 418 h 625"/>
                <a:gd name="T66" fmla="*/ 283 w 471"/>
                <a:gd name="T67" fmla="*/ 365 h 625"/>
                <a:gd name="T68" fmla="*/ 291 w 471"/>
                <a:gd name="T69" fmla="*/ 342 h 625"/>
                <a:gd name="T70" fmla="*/ 340 w 471"/>
                <a:gd name="T71" fmla="*/ 331 h 625"/>
                <a:gd name="T72" fmla="*/ 268 w 471"/>
                <a:gd name="T73" fmla="*/ 283 h 625"/>
                <a:gd name="T74" fmla="*/ 234 w 471"/>
                <a:gd name="T75" fmla="*/ 219 h 625"/>
                <a:gd name="T76" fmla="*/ 198 w 471"/>
                <a:gd name="T77" fmla="*/ 82 h 625"/>
                <a:gd name="T78" fmla="*/ 161 w 471"/>
                <a:gd name="T79" fmla="*/ 156 h 625"/>
                <a:gd name="T80" fmla="*/ 125 w 471"/>
                <a:gd name="T81" fmla="*/ 224 h 625"/>
                <a:gd name="T82" fmla="*/ 85 w 471"/>
                <a:gd name="T83" fmla="*/ 293 h 625"/>
                <a:gd name="T84" fmla="*/ 36 w 471"/>
                <a:gd name="T85" fmla="*/ 357 h 625"/>
                <a:gd name="T86" fmla="*/ 118 w 471"/>
                <a:gd name="T87" fmla="*/ 384 h 625"/>
                <a:gd name="T88" fmla="*/ 101 w 471"/>
                <a:gd name="T89" fmla="*/ 428 h 625"/>
                <a:gd name="T90" fmla="*/ 66 w 471"/>
                <a:gd name="T91" fmla="*/ 515 h 625"/>
                <a:gd name="T92" fmla="*/ 32 w 471"/>
                <a:gd name="T93" fmla="*/ 582 h 625"/>
                <a:gd name="T94" fmla="*/ 17 w 471"/>
                <a:gd name="T95" fmla="*/ 566 h 625"/>
                <a:gd name="T96" fmla="*/ 26 w 471"/>
                <a:gd name="T97" fmla="*/ 525 h 625"/>
                <a:gd name="T98" fmla="*/ 45 w 471"/>
                <a:gd name="T99" fmla="*/ 481 h 625"/>
                <a:gd name="T100" fmla="*/ 83 w 471"/>
                <a:gd name="T101" fmla="*/ 395 h 625"/>
                <a:gd name="T102" fmla="*/ 83 w 471"/>
                <a:gd name="T103" fmla="*/ 39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71" h="625">
                  <a:moveTo>
                    <a:pt x="83" y="395"/>
                  </a:moveTo>
                  <a:lnTo>
                    <a:pt x="6" y="378"/>
                  </a:lnTo>
                  <a:lnTo>
                    <a:pt x="0" y="353"/>
                  </a:lnTo>
                  <a:lnTo>
                    <a:pt x="57" y="266"/>
                  </a:lnTo>
                  <a:lnTo>
                    <a:pt x="104" y="190"/>
                  </a:lnTo>
                  <a:lnTo>
                    <a:pt x="146" y="112"/>
                  </a:lnTo>
                  <a:lnTo>
                    <a:pt x="192" y="19"/>
                  </a:lnTo>
                  <a:lnTo>
                    <a:pt x="215" y="0"/>
                  </a:lnTo>
                  <a:lnTo>
                    <a:pt x="236" y="21"/>
                  </a:lnTo>
                  <a:lnTo>
                    <a:pt x="241" y="95"/>
                  </a:lnTo>
                  <a:lnTo>
                    <a:pt x="243" y="167"/>
                  </a:lnTo>
                  <a:lnTo>
                    <a:pt x="258" y="201"/>
                  </a:lnTo>
                  <a:lnTo>
                    <a:pt x="287" y="241"/>
                  </a:lnTo>
                  <a:lnTo>
                    <a:pt x="306" y="264"/>
                  </a:lnTo>
                  <a:lnTo>
                    <a:pt x="331" y="285"/>
                  </a:lnTo>
                  <a:lnTo>
                    <a:pt x="359" y="308"/>
                  </a:lnTo>
                  <a:lnTo>
                    <a:pt x="393" y="333"/>
                  </a:lnTo>
                  <a:lnTo>
                    <a:pt x="403" y="365"/>
                  </a:lnTo>
                  <a:lnTo>
                    <a:pt x="369" y="376"/>
                  </a:lnTo>
                  <a:lnTo>
                    <a:pt x="336" y="361"/>
                  </a:lnTo>
                  <a:lnTo>
                    <a:pt x="308" y="361"/>
                  </a:lnTo>
                  <a:lnTo>
                    <a:pt x="355" y="420"/>
                  </a:lnTo>
                  <a:lnTo>
                    <a:pt x="355" y="449"/>
                  </a:lnTo>
                  <a:lnTo>
                    <a:pt x="317" y="464"/>
                  </a:lnTo>
                  <a:lnTo>
                    <a:pt x="340" y="504"/>
                  </a:lnTo>
                  <a:lnTo>
                    <a:pt x="384" y="532"/>
                  </a:lnTo>
                  <a:lnTo>
                    <a:pt x="467" y="595"/>
                  </a:lnTo>
                  <a:lnTo>
                    <a:pt x="471" y="616"/>
                  </a:lnTo>
                  <a:lnTo>
                    <a:pt x="448" y="625"/>
                  </a:lnTo>
                  <a:lnTo>
                    <a:pt x="384" y="597"/>
                  </a:lnTo>
                  <a:lnTo>
                    <a:pt x="264" y="441"/>
                  </a:lnTo>
                  <a:lnTo>
                    <a:pt x="279" y="418"/>
                  </a:lnTo>
                  <a:lnTo>
                    <a:pt x="310" y="418"/>
                  </a:lnTo>
                  <a:lnTo>
                    <a:pt x="283" y="365"/>
                  </a:lnTo>
                  <a:lnTo>
                    <a:pt x="291" y="342"/>
                  </a:lnTo>
                  <a:lnTo>
                    <a:pt x="340" y="331"/>
                  </a:lnTo>
                  <a:lnTo>
                    <a:pt x="268" y="283"/>
                  </a:lnTo>
                  <a:lnTo>
                    <a:pt x="234" y="219"/>
                  </a:lnTo>
                  <a:lnTo>
                    <a:pt x="198" y="82"/>
                  </a:lnTo>
                  <a:lnTo>
                    <a:pt x="161" y="156"/>
                  </a:lnTo>
                  <a:lnTo>
                    <a:pt x="125" y="224"/>
                  </a:lnTo>
                  <a:lnTo>
                    <a:pt x="85" y="293"/>
                  </a:lnTo>
                  <a:lnTo>
                    <a:pt x="36" y="357"/>
                  </a:lnTo>
                  <a:lnTo>
                    <a:pt x="118" y="384"/>
                  </a:lnTo>
                  <a:lnTo>
                    <a:pt x="101" y="428"/>
                  </a:lnTo>
                  <a:lnTo>
                    <a:pt x="66" y="515"/>
                  </a:lnTo>
                  <a:lnTo>
                    <a:pt x="32" y="582"/>
                  </a:lnTo>
                  <a:lnTo>
                    <a:pt x="17" y="566"/>
                  </a:lnTo>
                  <a:lnTo>
                    <a:pt x="26" y="525"/>
                  </a:lnTo>
                  <a:lnTo>
                    <a:pt x="45" y="481"/>
                  </a:lnTo>
                  <a:lnTo>
                    <a:pt x="83" y="395"/>
                  </a:lnTo>
                  <a:lnTo>
                    <a:pt x="83" y="3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85"/>
            <p:cNvSpPr>
              <a:spLocks/>
            </p:cNvSpPr>
            <p:nvPr/>
          </p:nvSpPr>
          <p:spPr bwMode="auto">
            <a:xfrm>
              <a:off x="4654" y="3354"/>
              <a:ext cx="64" cy="165"/>
            </a:xfrm>
            <a:custGeom>
              <a:avLst/>
              <a:gdLst>
                <a:gd name="T0" fmla="*/ 78 w 130"/>
                <a:gd name="T1" fmla="*/ 41 h 328"/>
                <a:gd name="T2" fmla="*/ 107 w 130"/>
                <a:gd name="T3" fmla="*/ 0 h 328"/>
                <a:gd name="T4" fmla="*/ 130 w 130"/>
                <a:gd name="T5" fmla="*/ 5 h 328"/>
                <a:gd name="T6" fmla="*/ 107 w 130"/>
                <a:gd name="T7" fmla="*/ 114 h 328"/>
                <a:gd name="T8" fmla="*/ 90 w 130"/>
                <a:gd name="T9" fmla="*/ 176 h 328"/>
                <a:gd name="T10" fmla="*/ 73 w 130"/>
                <a:gd name="T11" fmla="*/ 220 h 328"/>
                <a:gd name="T12" fmla="*/ 48 w 130"/>
                <a:gd name="T13" fmla="*/ 275 h 328"/>
                <a:gd name="T14" fmla="*/ 19 w 130"/>
                <a:gd name="T15" fmla="*/ 328 h 328"/>
                <a:gd name="T16" fmla="*/ 2 w 130"/>
                <a:gd name="T17" fmla="*/ 315 h 328"/>
                <a:gd name="T18" fmla="*/ 0 w 130"/>
                <a:gd name="T19" fmla="*/ 268 h 328"/>
                <a:gd name="T20" fmla="*/ 42 w 130"/>
                <a:gd name="T21" fmla="*/ 155 h 328"/>
                <a:gd name="T22" fmla="*/ 78 w 130"/>
                <a:gd name="T23" fmla="*/ 41 h 328"/>
                <a:gd name="T24" fmla="*/ 78 w 130"/>
                <a:gd name="T25" fmla="*/ 4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328">
                  <a:moveTo>
                    <a:pt x="78" y="41"/>
                  </a:moveTo>
                  <a:lnTo>
                    <a:pt x="107" y="0"/>
                  </a:lnTo>
                  <a:lnTo>
                    <a:pt x="130" y="5"/>
                  </a:lnTo>
                  <a:lnTo>
                    <a:pt x="107" y="114"/>
                  </a:lnTo>
                  <a:lnTo>
                    <a:pt x="90" y="176"/>
                  </a:lnTo>
                  <a:lnTo>
                    <a:pt x="73" y="220"/>
                  </a:lnTo>
                  <a:lnTo>
                    <a:pt x="48" y="275"/>
                  </a:lnTo>
                  <a:lnTo>
                    <a:pt x="19" y="328"/>
                  </a:lnTo>
                  <a:lnTo>
                    <a:pt x="2" y="315"/>
                  </a:lnTo>
                  <a:lnTo>
                    <a:pt x="0" y="268"/>
                  </a:lnTo>
                  <a:lnTo>
                    <a:pt x="42" y="155"/>
                  </a:lnTo>
                  <a:lnTo>
                    <a:pt x="78" y="41"/>
                  </a:lnTo>
                  <a:lnTo>
                    <a:pt x="7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86"/>
            <p:cNvSpPr>
              <a:spLocks/>
            </p:cNvSpPr>
            <p:nvPr/>
          </p:nvSpPr>
          <p:spPr bwMode="auto">
            <a:xfrm>
              <a:off x="4237" y="3638"/>
              <a:ext cx="353" cy="122"/>
            </a:xfrm>
            <a:custGeom>
              <a:avLst/>
              <a:gdLst>
                <a:gd name="T0" fmla="*/ 633 w 705"/>
                <a:gd name="T1" fmla="*/ 213 h 245"/>
                <a:gd name="T2" fmla="*/ 705 w 705"/>
                <a:gd name="T3" fmla="*/ 202 h 245"/>
                <a:gd name="T4" fmla="*/ 678 w 705"/>
                <a:gd name="T5" fmla="*/ 223 h 245"/>
                <a:gd name="T6" fmla="*/ 623 w 705"/>
                <a:gd name="T7" fmla="*/ 245 h 245"/>
                <a:gd name="T8" fmla="*/ 601 w 705"/>
                <a:gd name="T9" fmla="*/ 242 h 245"/>
                <a:gd name="T10" fmla="*/ 523 w 705"/>
                <a:gd name="T11" fmla="*/ 217 h 245"/>
                <a:gd name="T12" fmla="*/ 450 w 705"/>
                <a:gd name="T13" fmla="*/ 190 h 245"/>
                <a:gd name="T14" fmla="*/ 369 w 705"/>
                <a:gd name="T15" fmla="*/ 160 h 245"/>
                <a:gd name="T16" fmla="*/ 285 w 705"/>
                <a:gd name="T17" fmla="*/ 129 h 245"/>
                <a:gd name="T18" fmla="*/ 209 w 705"/>
                <a:gd name="T19" fmla="*/ 101 h 245"/>
                <a:gd name="T20" fmla="*/ 112 w 705"/>
                <a:gd name="T21" fmla="*/ 65 h 245"/>
                <a:gd name="T22" fmla="*/ 59 w 705"/>
                <a:gd name="T23" fmla="*/ 46 h 245"/>
                <a:gd name="T24" fmla="*/ 7 w 705"/>
                <a:gd name="T25" fmla="*/ 27 h 245"/>
                <a:gd name="T26" fmla="*/ 0 w 705"/>
                <a:gd name="T27" fmla="*/ 8 h 245"/>
                <a:gd name="T28" fmla="*/ 19 w 705"/>
                <a:gd name="T29" fmla="*/ 0 h 245"/>
                <a:gd name="T30" fmla="*/ 123 w 705"/>
                <a:gd name="T31" fmla="*/ 29 h 245"/>
                <a:gd name="T32" fmla="*/ 220 w 705"/>
                <a:gd name="T33" fmla="*/ 61 h 245"/>
                <a:gd name="T34" fmla="*/ 331 w 705"/>
                <a:gd name="T35" fmla="*/ 97 h 245"/>
                <a:gd name="T36" fmla="*/ 439 w 705"/>
                <a:gd name="T37" fmla="*/ 135 h 245"/>
                <a:gd name="T38" fmla="*/ 536 w 705"/>
                <a:gd name="T39" fmla="*/ 169 h 245"/>
                <a:gd name="T40" fmla="*/ 633 w 705"/>
                <a:gd name="T41" fmla="*/ 213 h 245"/>
                <a:gd name="T42" fmla="*/ 633 w 705"/>
                <a:gd name="T43" fmla="*/ 21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5" h="245">
                  <a:moveTo>
                    <a:pt x="633" y="213"/>
                  </a:moveTo>
                  <a:lnTo>
                    <a:pt x="705" y="202"/>
                  </a:lnTo>
                  <a:lnTo>
                    <a:pt x="678" y="223"/>
                  </a:lnTo>
                  <a:lnTo>
                    <a:pt x="623" y="245"/>
                  </a:lnTo>
                  <a:lnTo>
                    <a:pt x="601" y="242"/>
                  </a:lnTo>
                  <a:lnTo>
                    <a:pt x="523" y="217"/>
                  </a:lnTo>
                  <a:lnTo>
                    <a:pt x="450" y="190"/>
                  </a:lnTo>
                  <a:lnTo>
                    <a:pt x="369" y="160"/>
                  </a:lnTo>
                  <a:lnTo>
                    <a:pt x="285" y="129"/>
                  </a:lnTo>
                  <a:lnTo>
                    <a:pt x="209" y="101"/>
                  </a:lnTo>
                  <a:lnTo>
                    <a:pt x="112" y="65"/>
                  </a:lnTo>
                  <a:lnTo>
                    <a:pt x="59" y="46"/>
                  </a:lnTo>
                  <a:lnTo>
                    <a:pt x="7" y="27"/>
                  </a:lnTo>
                  <a:lnTo>
                    <a:pt x="0" y="8"/>
                  </a:lnTo>
                  <a:lnTo>
                    <a:pt x="19" y="0"/>
                  </a:lnTo>
                  <a:lnTo>
                    <a:pt x="123" y="29"/>
                  </a:lnTo>
                  <a:lnTo>
                    <a:pt x="220" y="61"/>
                  </a:lnTo>
                  <a:lnTo>
                    <a:pt x="331" y="97"/>
                  </a:lnTo>
                  <a:lnTo>
                    <a:pt x="439" y="135"/>
                  </a:lnTo>
                  <a:lnTo>
                    <a:pt x="536" y="169"/>
                  </a:lnTo>
                  <a:lnTo>
                    <a:pt x="633" y="213"/>
                  </a:lnTo>
                  <a:lnTo>
                    <a:pt x="633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4175" y="3759"/>
              <a:ext cx="329" cy="139"/>
            </a:xfrm>
            <a:custGeom>
              <a:avLst/>
              <a:gdLst>
                <a:gd name="T0" fmla="*/ 517 w 658"/>
                <a:gd name="T1" fmla="*/ 219 h 278"/>
                <a:gd name="T2" fmla="*/ 578 w 658"/>
                <a:gd name="T3" fmla="*/ 185 h 278"/>
                <a:gd name="T4" fmla="*/ 641 w 658"/>
                <a:gd name="T5" fmla="*/ 162 h 278"/>
                <a:gd name="T6" fmla="*/ 658 w 658"/>
                <a:gd name="T7" fmla="*/ 172 h 278"/>
                <a:gd name="T8" fmla="*/ 649 w 658"/>
                <a:gd name="T9" fmla="*/ 189 h 278"/>
                <a:gd name="T10" fmla="*/ 611 w 658"/>
                <a:gd name="T11" fmla="*/ 206 h 278"/>
                <a:gd name="T12" fmla="*/ 563 w 658"/>
                <a:gd name="T13" fmla="*/ 259 h 278"/>
                <a:gd name="T14" fmla="*/ 533 w 658"/>
                <a:gd name="T15" fmla="*/ 278 h 278"/>
                <a:gd name="T16" fmla="*/ 497 w 658"/>
                <a:gd name="T17" fmla="*/ 269 h 278"/>
                <a:gd name="T18" fmla="*/ 428 w 658"/>
                <a:gd name="T19" fmla="*/ 234 h 278"/>
                <a:gd name="T20" fmla="*/ 356 w 658"/>
                <a:gd name="T21" fmla="*/ 202 h 278"/>
                <a:gd name="T22" fmla="*/ 286 w 658"/>
                <a:gd name="T23" fmla="*/ 170 h 278"/>
                <a:gd name="T24" fmla="*/ 215 w 658"/>
                <a:gd name="T25" fmla="*/ 137 h 278"/>
                <a:gd name="T26" fmla="*/ 149 w 658"/>
                <a:gd name="T27" fmla="*/ 96 h 278"/>
                <a:gd name="T28" fmla="*/ 84 w 658"/>
                <a:gd name="T29" fmla="*/ 52 h 278"/>
                <a:gd name="T30" fmla="*/ 12 w 658"/>
                <a:gd name="T31" fmla="*/ 27 h 278"/>
                <a:gd name="T32" fmla="*/ 0 w 658"/>
                <a:gd name="T33" fmla="*/ 12 h 278"/>
                <a:gd name="T34" fmla="*/ 18 w 658"/>
                <a:gd name="T35" fmla="*/ 0 h 278"/>
                <a:gd name="T36" fmla="*/ 97 w 658"/>
                <a:gd name="T37" fmla="*/ 27 h 278"/>
                <a:gd name="T38" fmla="*/ 173 w 658"/>
                <a:gd name="T39" fmla="*/ 59 h 278"/>
                <a:gd name="T40" fmla="*/ 261 w 658"/>
                <a:gd name="T41" fmla="*/ 96 h 278"/>
                <a:gd name="T42" fmla="*/ 348 w 658"/>
                <a:gd name="T43" fmla="*/ 135 h 278"/>
                <a:gd name="T44" fmla="*/ 428 w 658"/>
                <a:gd name="T45" fmla="*/ 170 h 278"/>
                <a:gd name="T46" fmla="*/ 517 w 658"/>
                <a:gd name="T47" fmla="*/ 219 h 278"/>
                <a:gd name="T48" fmla="*/ 517 w 658"/>
                <a:gd name="T49" fmla="*/ 21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8" h="278">
                  <a:moveTo>
                    <a:pt x="517" y="219"/>
                  </a:moveTo>
                  <a:lnTo>
                    <a:pt x="578" y="185"/>
                  </a:lnTo>
                  <a:lnTo>
                    <a:pt x="641" y="162"/>
                  </a:lnTo>
                  <a:lnTo>
                    <a:pt x="658" y="172"/>
                  </a:lnTo>
                  <a:lnTo>
                    <a:pt x="649" y="189"/>
                  </a:lnTo>
                  <a:lnTo>
                    <a:pt x="611" y="206"/>
                  </a:lnTo>
                  <a:lnTo>
                    <a:pt x="563" y="259"/>
                  </a:lnTo>
                  <a:lnTo>
                    <a:pt x="533" y="278"/>
                  </a:lnTo>
                  <a:lnTo>
                    <a:pt x="497" y="269"/>
                  </a:lnTo>
                  <a:lnTo>
                    <a:pt x="428" y="234"/>
                  </a:lnTo>
                  <a:lnTo>
                    <a:pt x="356" y="202"/>
                  </a:lnTo>
                  <a:lnTo>
                    <a:pt x="286" y="170"/>
                  </a:lnTo>
                  <a:lnTo>
                    <a:pt x="215" y="137"/>
                  </a:lnTo>
                  <a:lnTo>
                    <a:pt x="149" y="96"/>
                  </a:lnTo>
                  <a:lnTo>
                    <a:pt x="84" y="52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8" y="0"/>
                  </a:lnTo>
                  <a:lnTo>
                    <a:pt x="97" y="27"/>
                  </a:lnTo>
                  <a:lnTo>
                    <a:pt x="173" y="59"/>
                  </a:lnTo>
                  <a:lnTo>
                    <a:pt x="261" y="96"/>
                  </a:lnTo>
                  <a:lnTo>
                    <a:pt x="348" y="135"/>
                  </a:lnTo>
                  <a:lnTo>
                    <a:pt x="428" y="170"/>
                  </a:lnTo>
                  <a:lnTo>
                    <a:pt x="517" y="219"/>
                  </a:lnTo>
                  <a:lnTo>
                    <a:pt x="517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88"/>
            <p:cNvSpPr>
              <a:spLocks/>
            </p:cNvSpPr>
            <p:nvPr/>
          </p:nvSpPr>
          <p:spPr bwMode="auto">
            <a:xfrm>
              <a:off x="4203" y="3686"/>
              <a:ext cx="335" cy="142"/>
            </a:xfrm>
            <a:custGeom>
              <a:avLst/>
              <a:gdLst>
                <a:gd name="T0" fmla="*/ 590 w 670"/>
                <a:gd name="T1" fmla="*/ 243 h 283"/>
                <a:gd name="T2" fmla="*/ 620 w 670"/>
                <a:gd name="T3" fmla="*/ 226 h 283"/>
                <a:gd name="T4" fmla="*/ 651 w 670"/>
                <a:gd name="T5" fmla="*/ 211 h 283"/>
                <a:gd name="T6" fmla="*/ 670 w 670"/>
                <a:gd name="T7" fmla="*/ 219 h 283"/>
                <a:gd name="T8" fmla="*/ 662 w 670"/>
                <a:gd name="T9" fmla="*/ 236 h 283"/>
                <a:gd name="T10" fmla="*/ 624 w 670"/>
                <a:gd name="T11" fmla="*/ 266 h 283"/>
                <a:gd name="T12" fmla="*/ 584 w 670"/>
                <a:gd name="T13" fmla="*/ 283 h 283"/>
                <a:gd name="T14" fmla="*/ 468 w 670"/>
                <a:gd name="T15" fmla="*/ 243 h 283"/>
                <a:gd name="T16" fmla="*/ 379 w 670"/>
                <a:gd name="T17" fmla="*/ 205 h 283"/>
                <a:gd name="T18" fmla="*/ 284 w 670"/>
                <a:gd name="T19" fmla="*/ 164 h 283"/>
                <a:gd name="T20" fmla="*/ 189 w 670"/>
                <a:gd name="T21" fmla="*/ 122 h 283"/>
                <a:gd name="T22" fmla="*/ 105 w 670"/>
                <a:gd name="T23" fmla="*/ 80 h 283"/>
                <a:gd name="T24" fmla="*/ 40 w 670"/>
                <a:gd name="T25" fmla="*/ 48 h 283"/>
                <a:gd name="T26" fmla="*/ 6 w 670"/>
                <a:gd name="T27" fmla="*/ 23 h 283"/>
                <a:gd name="T28" fmla="*/ 0 w 670"/>
                <a:gd name="T29" fmla="*/ 6 h 283"/>
                <a:gd name="T30" fmla="*/ 19 w 670"/>
                <a:gd name="T31" fmla="*/ 0 h 283"/>
                <a:gd name="T32" fmla="*/ 63 w 670"/>
                <a:gd name="T33" fmla="*/ 15 h 283"/>
                <a:gd name="T34" fmla="*/ 111 w 670"/>
                <a:gd name="T35" fmla="*/ 36 h 283"/>
                <a:gd name="T36" fmla="*/ 225 w 670"/>
                <a:gd name="T37" fmla="*/ 74 h 283"/>
                <a:gd name="T38" fmla="*/ 360 w 670"/>
                <a:gd name="T39" fmla="*/ 126 h 283"/>
                <a:gd name="T40" fmla="*/ 428 w 670"/>
                <a:gd name="T41" fmla="*/ 154 h 283"/>
                <a:gd name="T42" fmla="*/ 489 w 670"/>
                <a:gd name="T43" fmla="*/ 184 h 283"/>
                <a:gd name="T44" fmla="*/ 590 w 670"/>
                <a:gd name="T45" fmla="*/ 243 h 283"/>
                <a:gd name="T46" fmla="*/ 590 w 670"/>
                <a:gd name="T47" fmla="*/ 24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0" h="283">
                  <a:moveTo>
                    <a:pt x="590" y="243"/>
                  </a:moveTo>
                  <a:lnTo>
                    <a:pt x="620" y="226"/>
                  </a:lnTo>
                  <a:lnTo>
                    <a:pt x="651" y="211"/>
                  </a:lnTo>
                  <a:lnTo>
                    <a:pt x="670" y="219"/>
                  </a:lnTo>
                  <a:lnTo>
                    <a:pt x="662" y="236"/>
                  </a:lnTo>
                  <a:lnTo>
                    <a:pt x="624" y="266"/>
                  </a:lnTo>
                  <a:lnTo>
                    <a:pt x="584" y="283"/>
                  </a:lnTo>
                  <a:lnTo>
                    <a:pt x="468" y="243"/>
                  </a:lnTo>
                  <a:lnTo>
                    <a:pt x="379" y="205"/>
                  </a:lnTo>
                  <a:lnTo>
                    <a:pt x="284" y="164"/>
                  </a:lnTo>
                  <a:lnTo>
                    <a:pt x="189" y="122"/>
                  </a:lnTo>
                  <a:lnTo>
                    <a:pt x="105" y="80"/>
                  </a:lnTo>
                  <a:lnTo>
                    <a:pt x="40" y="48"/>
                  </a:lnTo>
                  <a:lnTo>
                    <a:pt x="6" y="23"/>
                  </a:lnTo>
                  <a:lnTo>
                    <a:pt x="0" y="6"/>
                  </a:lnTo>
                  <a:lnTo>
                    <a:pt x="19" y="0"/>
                  </a:lnTo>
                  <a:lnTo>
                    <a:pt x="63" y="15"/>
                  </a:lnTo>
                  <a:lnTo>
                    <a:pt x="111" y="36"/>
                  </a:lnTo>
                  <a:lnTo>
                    <a:pt x="225" y="74"/>
                  </a:lnTo>
                  <a:lnTo>
                    <a:pt x="360" y="126"/>
                  </a:lnTo>
                  <a:lnTo>
                    <a:pt x="428" y="154"/>
                  </a:lnTo>
                  <a:lnTo>
                    <a:pt x="489" y="184"/>
                  </a:lnTo>
                  <a:lnTo>
                    <a:pt x="590" y="243"/>
                  </a:lnTo>
                  <a:lnTo>
                    <a:pt x="590" y="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89"/>
            <p:cNvSpPr>
              <a:spLocks/>
            </p:cNvSpPr>
            <p:nvPr/>
          </p:nvSpPr>
          <p:spPr bwMode="auto">
            <a:xfrm>
              <a:off x="4159" y="3963"/>
              <a:ext cx="2" cy="2"/>
            </a:xfrm>
            <a:custGeom>
              <a:avLst/>
              <a:gdLst>
                <a:gd name="T0" fmla="*/ 0 w 6"/>
                <a:gd name="T1" fmla="*/ 0 h 4"/>
                <a:gd name="T2" fmla="*/ 6 w 6"/>
                <a:gd name="T3" fmla="*/ 4 h 4"/>
                <a:gd name="T4" fmla="*/ 0 w 6"/>
                <a:gd name="T5" fmla="*/ 0 h 4"/>
                <a:gd name="T6" fmla="*/ 0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251520" y="2382416"/>
            <a:ext cx="8156436" cy="3783385"/>
            <a:chOff x="251520" y="2382416"/>
            <a:chExt cx="8156436" cy="3783385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505520" y="2391941"/>
              <a:ext cx="7805738" cy="28067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79" name="Rectangle 7"/>
            <p:cNvSpPr>
              <a:spLocks noChangeArrowheads="1"/>
            </p:cNvSpPr>
            <p:nvPr/>
          </p:nvSpPr>
          <p:spPr bwMode="auto">
            <a:xfrm>
              <a:off x="807145" y="2458616"/>
              <a:ext cx="12573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Faixa de</a:t>
              </a:r>
            </a:p>
            <a:p>
              <a:r>
                <a:rPr lang="pt-BR" sz="2400" b="1" dirty="0" smtClean="0">
                  <a:solidFill>
                    <a:schemeClr val="bg1"/>
                  </a:solidFill>
                </a:rPr>
                <a:t>Preços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0" name="Rectangle 8"/>
            <p:cNvSpPr>
              <a:spLocks noChangeArrowheads="1"/>
            </p:cNvSpPr>
            <p:nvPr/>
          </p:nvSpPr>
          <p:spPr bwMode="auto">
            <a:xfrm>
              <a:off x="2178745" y="2801516"/>
              <a:ext cx="47815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Colonial  Longa  Sobrado  Pequena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Rectangle 9"/>
            <p:cNvSpPr>
              <a:spLocks noChangeArrowheads="1"/>
            </p:cNvSpPr>
            <p:nvPr/>
          </p:nvSpPr>
          <p:spPr bwMode="auto">
            <a:xfrm>
              <a:off x="7093645" y="2877716"/>
              <a:ext cx="9144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Total</a:t>
              </a:r>
            </a:p>
          </p:txBody>
        </p:sp>
        <p:sp>
          <p:nvSpPr>
            <p:cNvPr id="82" name="Rectangle 10"/>
            <p:cNvSpPr>
              <a:spLocks noChangeArrowheads="1"/>
            </p:cNvSpPr>
            <p:nvPr/>
          </p:nvSpPr>
          <p:spPr bwMode="auto">
            <a:xfrm>
              <a:off x="597595" y="3430166"/>
              <a:ext cx="1504950" cy="952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r>
                <a:rPr lang="en-US" sz="2400" b="1" u="sng" dirty="0">
                  <a:solidFill>
                    <a:schemeClr val="bg1"/>
                  </a:solidFill>
                </a:rPr>
                <a:t>&lt;</a:t>
              </a:r>
              <a:r>
                <a:rPr lang="en-US" sz="2400" b="1" dirty="0">
                  <a:solidFill>
                    <a:schemeClr val="bg1"/>
                  </a:solidFill>
                </a:rPr>
                <a:t> $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99.000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>
                <a:lnSpc>
                  <a:spcPct val="12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&gt; $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99.000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8" name="AutoShape 17"/>
            <p:cNvSpPr>
              <a:spLocks noChangeArrowheads="1"/>
            </p:cNvSpPr>
            <p:nvPr/>
          </p:nvSpPr>
          <p:spPr bwMode="auto">
            <a:xfrm rot="5400000">
              <a:off x="207070" y="3842916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90" name="Rectangle 19"/>
            <p:cNvSpPr>
              <a:spLocks noChangeArrowheads="1"/>
            </p:cNvSpPr>
            <p:nvPr/>
          </p:nvSpPr>
          <p:spPr bwMode="auto">
            <a:xfrm>
              <a:off x="2216845" y="2382416"/>
              <a:ext cx="47815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  </a:t>
              </a:r>
              <a:r>
                <a:rPr lang="en-US" sz="2400" b="1" u="sng" dirty="0" err="1" smtClean="0">
                  <a:solidFill>
                    <a:schemeClr val="bg1"/>
                  </a:solidFill>
                </a:rPr>
                <a:t>Tipo</a:t>
              </a:r>
              <a:r>
                <a:rPr lang="en-US" sz="2400" b="1" u="sng" dirty="0" smtClean="0">
                  <a:solidFill>
                    <a:schemeClr val="bg1"/>
                  </a:solidFill>
                </a:rPr>
                <a:t> de Casa</a:t>
              </a:r>
              <a:endParaRPr lang="en-US" sz="24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98" name="Rectangle 81"/>
            <p:cNvSpPr>
              <a:spLocks noChangeArrowheads="1"/>
            </p:cNvSpPr>
            <p:nvPr/>
          </p:nvSpPr>
          <p:spPr bwMode="auto">
            <a:xfrm>
              <a:off x="2440260" y="3389362"/>
              <a:ext cx="441960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457200" indent="-457200" algn="l">
                <a:lnSpc>
                  <a:spcPct val="12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</a:rPr>
                <a:t>32,73      10,91    34,55       21,82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9" name="Rectangle 82"/>
            <p:cNvSpPr>
              <a:spLocks noChangeArrowheads="1"/>
            </p:cNvSpPr>
            <p:nvPr/>
          </p:nvSpPr>
          <p:spPr bwMode="auto">
            <a:xfrm>
              <a:off x="7251526" y="3389362"/>
              <a:ext cx="704850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100</a:t>
              </a:r>
            </a:p>
            <a:p>
              <a:pPr>
                <a:lnSpc>
                  <a:spcPct val="13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100" name="Rectangle 87"/>
            <p:cNvSpPr>
              <a:spLocks noChangeArrowheads="1"/>
            </p:cNvSpPr>
            <p:nvPr/>
          </p:nvSpPr>
          <p:spPr bwMode="auto">
            <a:xfrm>
              <a:off x="2440260" y="3827512"/>
              <a:ext cx="459105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457200" indent="-457200" algn="l">
                <a:lnSpc>
                  <a:spcPct val="12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</a:rPr>
                <a:t>26,67      31,11    35,56         6,67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06" name="Rectangle 83"/>
            <p:cNvSpPr>
              <a:spLocks noChangeArrowheads="1"/>
            </p:cNvSpPr>
            <p:nvPr/>
          </p:nvSpPr>
          <p:spPr bwMode="auto">
            <a:xfrm>
              <a:off x="467544" y="4509120"/>
              <a:ext cx="7940412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b="1" dirty="0">
                  <a:solidFill>
                    <a:schemeClr val="bg1"/>
                  </a:solidFill>
                </a:rPr>
                <a:t>Nota: Os totais de linha são realmente 100,01, devido a </a:t>
              </a:r>
              <a:r>
                <a:rPr lang="pt-BR" b="1" dirty="0" smtClean="0">
                  <a:solidFill>
                    <a:schemeClr val="bg1"/>
                  </a:solidFill>
                </a:rPr>
                <a:t>arredondamentos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grpSp>
          <p:nvGrpSpPr>
            <p:cNvPr id="107" name="Group 89"/>
            <p:cNvGrpSpPr>
              <a:grpSpLocks/>
            </p:cNvGrpSpPr>
            <p:nvPr/>
          </p:nvGrpSpPr>
          <p:grpSpPr bwMode="auto">
            <a:xfrm>
              <a:off x="755576" y="2544812"/>
              <a:ext cx="7397750" cy="1892300"/>
              <a:chOff x="577" y="1703"/>
              <a:chExt cx="4660" cy="1192"/>
            </a:xfrm>
          </p:grpSpPr>
          <p:sp>
            <p:nvSpPr>
              <p:cNvPr id="108" name="Line 73"/>
              <p:cNvSpPr>
                <a:spLocks noChangeShapeType="1"/>
              </p:cNvSpPr>
              <p:nvPr/>
            </p:nvSpPr>
            <p:spPr bwMode="auto">
              <a:xfrm>
                <a:off x="577" y="2886"/>
                <a:ext cx="464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9" name="Line 74"/>
              <p:cNvSpPr>
                <a:spLocks noChangeShapeType="1"/>
              </p:cNvSpPr>
              <p:nvPr/>
            </p:nvSpPr>
            <p:spPr bwMode="auto">
              <a:xfrm>
                <a:off x="589" y="2224"/>
                <a:ext cx="464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0" name="Line 75"/>
              <p:cNvSpPr>
                <a:spLocks noChangeShapeType="1"/>
              </p:cNvSpPr>
              <p:nvPr/>
            </p:nvSpPr>
            <p:spPr bwMode="auto">
              <a:xfrm flipH="1">
                <a:off x="1473" y="1703"/>
                <a:ext cx="0" cy="118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1" name="Line 76"/>
              <p:cNvSpPr>
                <a:spLocks noChangeShapeType="1"/>
              </p:cNvSpPr>
              <p:nvPr/>
            </p:nvSpPr>
            <p:spPr bwMode="auto">
              <a:xfrm>
                <a:off x="4557" y="1703"/>
                <a:ext cx="0" cy="1192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12" name="Oval 93"/>
            <p:cNvSpPr>
              <a:spLocks noChangeArrowheads="1"/>
            </p:cNvSpPr>
            <p:nvPr/>
          </p:nvSpPr>
          <p:spPr bwMode="auto">
            <a:xfrm>
              <a:off x="2287836" y="3861048"/>
              <a:ext cx="1162050" cy="47625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3" name="Freeform 95"/>
            <p:cNvSpPr>
              <a:spLocks/>
            </p:cNvSpPr>
            <p:nvPr/>
          </p:nvSpPr>
          <p:spPr bwMode="auto">
            <a:xfrm>
              <a:off x="3373686" y="4222998"/>
              <a:ext cx="196850" cy="1409700"/>
            </a:xfrm>
            <a:custGeom>
              <a:avLst/>
              <a:gdLst>
                <a:gd name="T0" fmla="*/ 0 w 124"/>
                <a:gd name="T1" fmla="*/ 0 h 888"/>
                <a:gd name="T2" fmla="*/ 96 w 124"/>
                <a:gd name="T3" fmla="*/ 36 h 888"/>
                <a:gd name="T4" fmla="*/ 120 w 124"/>
                <a:gd name="T5" fmla="*/ 192 h 888"/>
                <a:gd name="T6" fmla="*/ 120 w 124"/>
                <a:gd name="T7" fmla="*/ 660 h 888"/>
                <a:gd name="T8" fmla="*/ 120 w 124"/>
                <a:gd name="T9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88">
                  <a:moveTo>
                    <a:pt x="0" y="0"/>
                  </a:moveTo>
                  <a:cubicBezTo>
                    <a:pt x="16" y="6"/>
                    <a:pt x="76" y="4"/>
                    <a:pt x="96" y="36"/>
                  </a:cubicBezTo>
                  <a:cubicBezTo>
                    <a:pt x="116" y="68"/>
                    <a:pt x="116" y="88"/>
                    <a:pt x="120" y="192"/>
                  </a:cubicBezTo>
                  <a:cubicBezTo>
                    <a:pt x="124" y="296"/>
                    <a:pt x="120" y="544"/>
                    <a:pt x="120" y="660"/>
                  </a:cubicBezTo>
                  <a:cubicBezTo>
                    <a:pt x="120" y="776"/>
                    <a:pt x="120" y="841"/>
                    <a:pt x="120" y="888"/>
                  </a:cubicBezTo>
                </a:path>
              </a:pathLst>
            </a:custGeom>
            <a:noFill/>
            <a:ln w="28575" cap="flat" cmpd="sng">
              <a:solidFill>
                <a:srgbClr val="00B0F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4" name="Text Box 96"/>
            <p:cNvSpPr txBox="1">
              <a:spLocks noChangeArrowheads="1"/>
            </p:cNvSpPr>
            <p:nvPr/>
          </p:nvSpPr>
          <p:spPr bwMode="auto">
            <a:xfrm>
              <a:off x="661878" y="5704136"/>
              <a:ext cx="722249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pt-BR" sz="2400" b="1" dirty="0" smtClean="0"/>
                <a:t>(Colonial e &gt; $99K)/(Todos &gt;$99K) x 100 = (12/45) x 100</a:t>
              </a:r>
              <a:endParaRPr lang="pt-BR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461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Tabulação Cruzada</a:t>
            </a:r>
            <a:r>
              <a:rPr lang="pt-BR" dirty="0"/>
              <a:t>: Porcentagem em </a:t>
            </a:r>
            <a:r>
              <a:rPr lang="pt-BR" dirty="0" smtClean="0"/>
              <a:t>coluna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57</a:t>
            </a:fld>
            <a:endParaRPr lang="pt-BR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418388" y="247650"/>
            <a:ext cx="1296987" cy="1331913"/>
            <a:chOff x="3701" y="2524"/>
            <a:chExt cx="1291" cy="1441"/>
          </a:xfrm>
        </p:grpSpPr>
        <p:sp>
          <p:nvSpPr>
            <p:cNvPr id="6" name="Freeform 23"/>
            <p:cNvSpPr>
              <a:spLocks/>
            </p:cNvSpPr>
            <p:nvPr/>
          </p:nvSpPr>
          <p:spPr bwMode="auto">
            <a:xfrm>
              <a:off x="3701" y="3513"/>
              <a:ext cx="511" cy="216"/>
            </a:xfrm>
            <a:custGeom>
              <a:avLst/>
              <a:gdLst>
                <a:gd name="T0" fmla="*/ 120 w 1021"/>
                <a:gd name="T1" fmla="*/ 0 h 432"/>
                <a:gd name="T2" fmla="*/ 0 w 1021"/>
                <a:gd name="T3" fmla="*/ 42 h 432"/>
                <a:gd name="T4" fmla="*/ 133 w 1021"/>
                <a:gd name="T5" fmla="*/ 84 h 432"/>
                <a:gd name="T6" fmla="*/ 264 w 1021"/>
                <a:gd name="T7" fmla="*/ 143 h 432"/>
                <a:gd name="T8" fmla="*/ 450 w 1021"/>
                <a:gd name="T9" fmla="*/ 203 h 432"/>
                <a:gd name="T10" fmla="*/ 409 w 1021"/>
                <a:gd name="T11" fmla="*/ 228 h 432"/>
                <a:gd name="T12" fmla="*/ 637 w 1021"/>
                <a:gd name="T13" fmla="*/ 287 h 432"/>
                <a:gd name="T14" fmla="*/ 823 w 1021"/>
                <a:gd name="T15" fmla="*/ 329 h 432"/>
                <a:gd name="T16" fmla="*/ 935 w 1021"/>
                <a:gd name="T17" fmla="*/ 371 h 432"/>
                <a:gd name="T18" fmla="*/ 1013 w 1021"/>
                <a:gd name="T19" fmla="*/ 432 h 432"/>
                <a:gd name="T20" fmla="*/ 1021 w 1021"/>
                <a:gd name="T21" fmla="*/ 354 h 432"/>
                <a:gd name="T22" fmla="*/ 893 w 1021"/>
                <a:gd name="T23" fmla="*/ 281 h 432"/>
                <a:gd name="T24" fmla="*/ 492 w 1021"/>
                <a:gd name="T25" fmla="*/ 162 h 432"/>
                <a:gd name="T26" fmla="*/ 120 w 1021"/>
                <a:gd name="T27" fmla="*/ 0 h 432"/>
                <a:gd name="T28" fmla="*/ 120 w 1021"/>
                <a:gd name="T29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1" h="432">
                  <a:moveTo>
                    <a:pt x="120" y="0"/>
                  </a:moveTo>
                  <a:lnTo>
                    <a:pt x="0" y="42"/>
                  </a:lnTo>
                  <a:lnTo>
                    <a:pt x="133" y="84"/>
                  </a:lnTo>
                  <a:lnTo>
                    <a:pt x="264" y="143"/>
                  </a:lnTo>
                  <a:lnTo>
                    <a:pt x="450" y="203"/>
                  </a:lnTo>
                  <a:lnTo>
                    <a:pt x="409" y="228"/>
                  </a:lnTo>
                  <a:lnTo>
                    <a:pt x="637" y="287"/>
                  </a:lnTo>
                  <a:lnTo>
                    <a:pt x="823" y="329"/>
                  </a:lnTo>
                  <a:lnTo>
                    <a:pt x="935" y="371"/>
                  </a:lnTo>
                  <a:lnTo>
                    <a:pt x="1013" y="432"/>
                  </a:lnTo>
                  <a:lnTo>
                    <a:pt x="1021" y="354"/>
                  </a:lnTo>
                  <a:lnTo>
                    <a:pt x="893" y="281"/>
                  </a:lnTo>
                  <a:lnTo>
                    <a:pt x="492" y="162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66A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>
              <a:off x="4691" y="2852"/>
              <a:ext cx="249" cy="777"/>
            </a:xfrm>
            <a:custGeom>
              <a:avLst/>
              <a:gdLst>
                <a:gd name="T0" fmla="*/ 180 w 498"/>
                <a:gd name="T1" fmla="*/ 101 h 1553"/>
                <a:gd name="T2" fmla="*/ 431 w 498"/>
                <a:gd name="T3" fmla="*/ 0 h 1553"/>
                <a:gd name="T4" fmla="*/ 366 w 498"/>
                <a:gd name="T5" fmla="*/ 270 h 1553"/>
                <a:gd name="T6" fmla="*/ 425 w 498"/>
                <a:gd name="T7" fmla="*/ 509 h 1553"/>
                <a:gd name="T8" fmla="*/ 456 w 498"/>
                <a:gd name="T9" fmla="*/ 635 h 1553"/>
                <a:gd name="T10" fmla="*/ 498 w 498"/>
                <a:gd name="T11" fmla="*/ 707 h 1553"/>
                <a:gd name="T12" fmla="*/ 480 w 498"/>
                <a:gd name="T13" fmla="*/ 821 h 1553"/>
                <a:gd name="T14" fmla="*/ 475 w 498"/>
                <a:gd name="T15" fmla="*/ 1068 h 1553"/>
                <a:gd name="T16" fmla="*/ 498 w 498"/>
                <a:gd name="T17" fmla="*/ 1182 h 1553"/>
                <a:gd name="T18" fmla="*/ 480 w 498"/>
                <a:gd name="T19" fmla="*/ 1313 h 1553"/>
                <a:gd name="T20" fmla="*/ 420 w 498"/>
                <a:gd name="T21" fmla="*/ 1350 h 1553"/>
                <a:gd name="T22" fmla="*/ 347 w 498"/>
                <a:gd name="T23" fmla="*/ 1386 h 1553"/>
                <a:gd name="T24" fmla="*/ 347 w 498"/>
                <a:gd name="T25" fmla="*/ 1477 h 1553"/>
                <a:gd name="T26" fmla="*/ 247 w 498"/>
                <a:gd name="T27" fmla="*/ 1500 h 1553"/>
                <a:gd name="T28" fmla="*/ 165 w 498"/>
                <a:gd name="T29" fmla="*/ 1530 h 1553"/>
                <a:gd name="T30" fmla="*/ 102 w 498"/>
                <a:gd name="T31" fmla="*/ 1549 h 1553"/>
                <a:gd name="T32" fmla="*/ 53 w 498"/>
                <a:gd name="T33" fmla="*/ 1553 h 1553"/>
                <a:gd name="T34" fmla="*/ 0 w 498"/>
                <a:gd name="T35" fmla="*/ 1536 h 1553"/>
                <a:gd name="T36" fmla="*/ 11 w 498"/>
                <a:gd name="T37" fmla="*/ 1456 h 1553"/>
                <a:gd name="T38" fmla="*/ 38 w 498"/>
                <a:gd name="T39" fmla="*/ 1306 h 1553"/>
                <a:gd name="T40" fmla="*/ 64 w 498"/>
                <a:gd name="T41" fmla="*/ 1163 h 1553"/>
                <a:gd name="T42" fmla="*/ 77 w 498"/>
                <a:gd name="T43" fmla="*/ 1099 h 1553"/>
                <a:gd name="T44" fmla="*/ 155 w 498"/>
                <a:gd name="T45" fmla="*/ 882 h 1553"/>
                <a:gd name="T46" fmla="*/ 165 w 498"/>
                <a:gd name="T47" fmla="*/ 717 h 1553"/>
                <a:gd name="T48" fmla="*/ 174 w 498"/>
                <a:gd name="T49" fmla="*/ 534 h 1553"/>
                <a:gd name="T50" fmla="*/ 180 w 498"/>
                <a:gd name="T51" fmla="*/ 101 h 1553"/>
                <a:gd name="T52" fmla="*/ 180 w 498"/>
                <a:gd name="T53" fmla="*/ 101 h 1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8" h="1553">
                  <a:moveTo>
                    <a:pt x="180" y="101"/>
                  </a:moveTo>
                  <a:lnTo>
                    <a:pt x="431" y="0"/>
                  </a:lnTo>
                  <a:lnTo>
                    <a:pt x="366" y="270"/>
                  </a:lnTo>
                  <a:lnTo>
                    <a:pt x="425" y="509"/>
                  </a:lnTo>
                  <a:lnTo>
                    <a:pt x="456" y="635"/>
                  </a:lnTo>
                  <a:lnTo>
                    <a:pt x="498" y="707"/>
                  </a:lnTo>
                  <a:lnTo>
                    <a:pt x="480" y="821"/>
                  </a:lnTo>
                  <a:lnTo>
                    <a:pt x="475" y="1068"/>
                  </a:lnTo>
                  <a:lnTo>
                    <a:pt x="498" y="1182"/>
                  </a:lnTo>
                  <a:lnTo>
                    <a:pt x="480" y="1313"/>
                  </a:lnTo>
                  <a:lnTo>
                    <a:pt x="420" y="1350"/>
                  </a:lnTo>
                  <a:lnTo>
                    <a:pt x="347" y="1386"/>
                  </a:lnTo>
                  <a:lnTo>
                    <a:pt x="347" y="1477"/>
                  </a:lnTo>
                  <a:lnTo>
                    <a:pt x="247" y="1500"/>
                  </a:lnTo>
                  <a:lnTo>
                    <a:pt x="165" y="1530"/>
                  </a:lnTo>
                  <a:lnTo>
                    <a:pt x="102" y="1549"/>
                  </a:lnTo>
                  <a:lnTo>
                    <a:pt x="53" y="1553"/>
                  </a:lnTo>
                  <a:lnTo>
                    <a:pt x="0" y="1536"/>
                  </a:lnTo>
                  <a:lnTo>
                    <a:pt x="11" y="1456"/>
                  </a:lnTo>
                  <a:lnTo>
                    <a:pt x="38" y="1306"/>
                  </a:lnTo>
                  <a:lnTo>
                    <a:pt x="64" y="1163"/>
                  </a:lnTo>
                  <a:lnTo>
                    <a:pt x="77" y="1099"/>
                  </a:lnTo>
                  <a:lnTo>
                    <a:pt x="155" y="882"/>
                  </a:lnTo>
                  <a:lnTo>
                    <a:pt x="165" y="717"/>
                  </a:lnTo>
                  <a:lnTo>
                    <a:pt x="174" y="534"/>
                  </a:lnTo>
                  <a:lnTo>
                    <a:pt x="180" y="101"/>
                  </a:lnTo>
                  <a:lnTo>
                    <a:pt x="180" y="101"/>
                  </a:lnTo>
                  <a:close/>
                </a:path>
              </a:pathLst>
            </a:custGeom>
            <a:solidFill>
              <a:srgbClr val="FF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25"/>
            <p:cNvSpPr>
              <a:spLocks/>
            </p:cNvSpPr>
            <p:nvPr/>
          </p:nvSpPr>
          <p:spPr bwMode="auto">
            <a:xfrm>
              <a:off x="4808" y="3402"/>
              <a:ext cx="93" cy="99"/>
            </a:xfrm>
            <a:custGeom>
              <a:avLst/>
              <a:gdLst>
                <a:gd name="T0" fmla="*/ 36 w 187"/>
                <a:gd name="T1" fmla="*/ 0 h 197"/>
                <a:gd name="T2" fmla="*/ 0 w 187"/>
                <a:gd name="T3" fmla="*/ 41 h 197"/>
                <a:gd name="T4" fmla="*/ 31 w 187"/>
                <a:gd name="T5" fmla="*/ 197 h 197"/>
                <a:gd name="T6" fmla="*/ 139 w 187"/>
                <a:gd name="T7" fmla="*/ 192 h 197"/>
                <a:gd name="T8" fmla="*/ 187 w 187"/>
                <a:gd name="T9" fmla="*/ 108 h 197"/>
                <a:gd name="T10" fmla="*/ 156 w 187"/>
                <a:gd name="T11" fmla="*/ 30 h 197"/>
                <a:gd name="T12" fmla="*/ 36 w 187"/>
                <a:gd name="T13" fmla="*/ 0 h 197"/>
                <a:gd name="T14" fmla="*/ 36 w 187"/>
                <a:gd name="T15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97">
                  <a:moveTo>
                    <a:pt x="36" y="0"/>
                  </a:moveTo>
                  <a:lnTo>
                    <a:pt x="0" y="41"/>
                  </a:lnTo>
                  <a:lnTo>
                    <a:pt x="31" y="197"/>
                  </a:lnTo>
                  <a:lnTo>
                    <a:pt x="139" y="192"/>
                  </a:lnTo>
                  <a:lnTo>
                    <a:pt x="187" y="108"/>
                  </a:lnTo>
                  <a:lnTo>
                    <a:pt x="156" y="3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auto">
            <a:xfrm>
              <a:off x="4727" y="2723"/>
              <a:ext cx="174" cy="132"/>
            </a:xfrm>
            <a:custGeom>
              <a:avLst/>
              <a:gdLst>
                <a:gd name="T0" fmla="*/ 0 w 348"/>
                <a:gd name="T1" fmla="*/ 59 h 265"/>
                <a:gd name="T2" fmla="*/ 120 w 348"/>
                <a:gd name="T3" fmla="*/ 101 h 265"/>
                <a:gd name="T4" fmla="*/ 108 w 348"/>
                <a:gd name="T5" fmla="*/ 36 h 265"/>
                <a:gd name="T6" fmla="*/ 144 w 348"/>
                <a:gd name="T7" fmla="*/ 0 h 265"/>
                <a:gd name="T8" fmla="*/ 234 w 348"/>
                <a:gd name="T9" fmla="*/ 25 h 265"/>
                <a:gd name="T10" fmla="*/ 222 w 348"/>
                <a:gd name="T11" fmla="*/ 101 h 265"/>
                <a:gd name="T12" fmla="*/ 270 w 348"/>
                <a:gd name="T13" fmla="*/ 145 h 265"/>
                <a:gd name="T14" fmla="*/ 342 w 348"/>
                <a:gd name="T15" fmla="*/ 150 h 265"/>
                <a:gd name="T16" fmla="*/ 348 w 348"/>
                <a:gd name="T17" fmla="*/ 198 h 265"/>
                <a:gd name="T18" fmla="*/ 247 w 348"/>
                <a:gd name="T19" fmla="*/ 265 h 265"/>
                <a:gd name="T20" fmla="*/ 30 w 348"/>
                <a:gd name="T21" fmla="*/ 265 h 265"/>
                <a:gd name="T22" fmla="*/ 0 w 348"/>
                <a:gd name="T23" fmla="*/ 181 h 265"/>
                <a:gd name="T24" fmla="*/ 0 w 348"/>
                <a:gd name="T25" fmla="*/ 59 h 265"/>
                <a:gd name="T26" fmla="*/ 0 w 348"/>
                <a:gd name="T27" fmla="*/ 5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48" h="265">
                  <a:moveTo>
                    <a:pt x="0" y="59"/>
                  </a:moveTo>
                  <a:lnTo>
                    <a:pt x="120" y="101"/>
                  </a:lnTo>
                  <a:lnTo>
                    <a:pt x="108" y="36"/>
                  </a:lnTo>
                  <a:lnTo>
                    <a:pt x="144" y="0"/>
                  </a:lnTo>
                  <a:lnTo>
                    <a:pt x="234" y="25"/>
                  </a:lnTo>
                  <a:lnTo>
                    <a:pt x="222" y="101"/>
                  </a:lnTo>
                  <a:lnTo>
                    <a:pt x="270" y="145"/>
                  </a:lnTo>
                  <a:lnTo>
                    <a:pt x="342" y="150"/>
                  </a:lnTo>
                  <a:lnTo>
                    <a:pt x="348" y="198"/>
                  </a:lnTo>
                  <a:lnTo>
                    <a:pt x="247" y="265"/>
                  </a:lnTo>
                  <a:lnTo>
                    <a:pt x="30" y="265"/>
                  </a:lnTo>
                  <a:lnTo>
                    <a:pt x="0" y="181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4832" y="2930"/>
              <a:ext cx="60" cy="57"/>
            </a:xfrm>
            <a:custGeom>
              <a:avLst/>
              <a:gdLst>
                <a:gd name="T0" fmla="*/ 0 w 119"/>
                <a:gd name="T1" fmla="*/ 0 h 114"/>
                <a:gd name="T2" fmla="*/ 83 w 119"/>
                <a:gd name="T3" fmla="*/ 5 h 114"/>
                <a:gd name="T4" fmla="*/ 119 w 119"/>
                <a:gd name="T5" fmla="*/ 59 h 114"/>
                <a:gd name="T6" fmla="*/ 83 w 119"/>
                <a:gd name="T7" fmla="*/ 114 h 114"/>
                <a:gd name="T8" fmla="*/ 17 w 119"/>
                <a:gd name="T9" fmla="*/ 114 h 114"/>
                <a:gd name="T10" fmla="*/ 0 w 119"/>
                <a:gd name="T11" fmla="*/ 0 h 114"/>
                <a:gd name="T12" fmla="*/ 0 w 119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14">
                  <a:moveTo>
                    <a:pt x="0" y="0"/>
                  </a:moveTo>
                  <a:lnTo>
                    <a:pt x="83" y="5"/>
                  </a:lnTo>
                  <a:lnTo>
                    <a:pt x="119" y="59"/>
                  </a:lnTo>
                  <a:lnTo>
                    <a:pt x="83" y="114"/>
                  </a:lnTo>
                  <a:lnTo>
                    <a:pt x="17" y="11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28"/>
            <p:cNvSpPr>
              <a:spLocks/>
            </p:cNvSpPr>
            <p:nvPr/>
          </p:nvSpPr>
          <p:spPr bwMode="auto">
            <a:xfrm>
              <a:off x="4835" y="3044"/>
              <a:ext cx="69" cy="87"/>
            </a:xfrm>
            <a:custGeom>
              <a:avLst/>
              <a:gdLst>
                <a:gd name="T0" fmla="*/ 42 w 137"/>
                <a:gd name="T1" fmla="*/ 0 h 173"/>
                <a:gd name="T2" fmla="*/ 0 w 137"/>
                <a:gd name="T3" fmla="*/ 42 h 173"/>
                <a:gd name="T4" fmla="*/ 12 w 137"/>
                <a:gd name="T5" fmla="*/ 144 h 173"/>
                <a:gd name="T6" fmla="*/ 90 w 137"/>
                <a:gd name="T7" fmla="*/ 173 h 173"/>
                <a:gd name="T8" fmla="*/ 137 w 137"/>
                <a:gd name="T9" fmla="*/ 125 h 173"/>
                <a:gd name="T10" fmla="*/ 42 w 137"/>
                <a:gd name="T11" fmla="*/ 0 h 173"/>
                <a:gd name="T12" fmla="*/ 42 w 137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73">
                  <a:moveTo>
                    <a:pt x="42" y="0"/>
                  </a:moveTo>
                  <a:lnTo>
                    <a:pt x="0" y="42"/>
                  </a:lnTo>
                  <a:lnTo>
                    <a:pt x="12" y="144"/>
                  </a:lnTo>
                  <a:lnTo>
                    <a:pt x="90" y="173"/>
                  </a:lnTo>
                  <a:lnTo>
                    <a:pt x="137" y="125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4856" y="3236"/>
              <a:ext cx="87" cy="114"/>
            </a:xfrm>
            <a:custGeom>
              <a:avLst/>
              <a:gdLst>
                <a:gd name="T0" fmla="*/ 126 w 173"/>
                <a:gd name="T1" fmla="*/ 0 h 228"/>
                <a:gd name="T2" fmla="*/ 23 w 173"/>
                <a:gd name="T3" fmla="*/ 30 h 228"/>
                <a:gd name="T4" fmla="*/ 10 w 173"/>
                <a:gd name="T5" fmla="*/ 72 h 228"/>
                <a:gd name="T6" fmla="*/ 0 w 173"/>
                <a:gd name="T7" fmla="*/ 139 h 228"/>
                <a:gd name="T8" fmla="*/ 14 w 173"/>
                <a:gd name="T9" fmla="*/ 165 h 228"/>
                <a:gd name="T10" fmla="*/ 34 w 173"/>
                <a:gd name="T11" fmla="*/ 194 h 228"/>
                <a:gd name="T12" fmla="*/ 67 w 173"/>
                <a:gd name="T13" fmla="*/ 228 h 228"/>
                <a:gd name="T14" fmla="*/ 150 w 173"/>
                <a:gd name="T15" fmla="*/ 228 h 228"/>
                <a:gd name="T16" fmla="*/ 173 w 173"/>
                <a:gd name="T17" fmla="*/ 156 h 228"/>
                <a:gd name="T18" fmla="*/ 150 w 173"/>
                <a:gd name="T19" fmla="*/ 53 h 228"/>
                <a:gd name="T20" fmla="*/ 126 w 173"/>
                <a:gd name="T21" fmla="*/ 0 h 228"/>
                <a:gd name="T22" fmla="*/ 126 w 173"/>
                <a:gd name="T23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3" h="228">
                  <a:moveTo>
                    <a:pt x="126" y="0"/>
                  </a:moveTo>
                  <a:lnTo>
                    <a:pt x="23" y="30"/>
                  </a:lnTo>
                  <a:lnTo>
                    <a:pt x="10" y="72"/>
                  </a:lnTo>
                  <a:lnTo>
                    <a:pt x="0" y="139"/>
                  </a:lnTo>
                  <a:lnTo>
                    <a:pt x="14" y="165"/>
                  </a:lnTo>
                  <a:lnTo>
                    <a:pt x="34" y="194"/>
                  </a:lnTo>
                  <a:lnTo>
                    <a:pt x="67" y="228"/>
                  </a:lnTo>
                  <a:lnTo>
                    <a:pt x="150" y="228"/>
                  </a:lnTo>
                  <a:lnTo>
                    <a:pt x="173" y="156"/>
                  </a:lnTo>
                  <a:lnTo>
                    <a:pt x="150" y="53"/>
                  </a:lnTo>
                  <a:lnTo>
                    <a:pt x="126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D1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auto">
            <a:xfrm>
              <a:off x="4703" y="2852"/>
              <a:ext cx="216" cy="693"/>
            </a:xfrm>
            <a:custGeom>
              <a:avLst/>
              <a:gdLst>
                <a:gd name="T0" fmla="*/ 78 w 432"/>
                <a:gd name="T1" fmla="*/ 6 h 1386"/>
                <a:gd name="T2" fmla="*/ 209 w 432"/>
                <a:gd name="T3" fmla="*/ 23 h 1386"/>
                <a:gd name="T4" fmla="*/ 407 w 432"/>
                <a:gd name="T5" fmla="*/ 0 h 1386"/>
                <a:gd name="T6" fmla="*/ 432 w 432"/>
                <a:gd name="T7" fmla="*/ 101 h 1386"/>
                <a:gd name="T8" fmla="*/ 223 w 432"/>
                <a:gd name="T9" fmla="*/ 167 h 1386"/>
                <a:gd name="T10" fmla="*/ 228 w 432"/>
                <a:gd name="T11" fmla="*/ 582 h 1386"/>
                <a:gd name="T12" fmla="*/ 192 w 432"/>
                <a:gd name="T13" fmla="*/ 774 h 1386"/>
                <a:gd name="T14" fmla="*/ 90 w 432"/>
                <a:gd name="T15" fmla="*/ 1044 h 1386"/>
                <a:gd name="T16" fmla="*/ 53 w 432"/>
                <a:gd name="T17" fmla="*/ 1386 h 1386"/>
                <a:gd name="T18" fmla="*/ 0 w 432"/>
                <a:gd name="T19" fmla="*/ 1007 h 1386"/>
                <a:gd name="T20" fmla="*/ 6 w 432"/>
                <a:gd name="T21" fmla="*/ 882 h 1386"/>
                <a:gd name="T22" fmla="*/ 67 w 432"/>
                <a:gd name="T23" fmla="*/ 660 h 1386"/>
                <a:gd name="T24" fmla="*/ 53 w 432"/>
                <a:gd name="T25" fmla="*/ 167 h 1386"/>
                <a:gd name="T26" fmla="*/ 78 w 432"/>
                <a:gd name="T27" fmla="*/ 6 h 1386"/>
                <a:gd name="T28" fmla="*/ 78 w 432"/>
                <a:gd name="T29" fmla="*/ 6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2" h="1386">
                  <a:moveTo>
                    <a:pt x="78" y="6"/>
                  </a:moveTo>
                  <a:lnTo>
                    <a:pt x="209" y="23"/>
                  </a:lnTo>
                  <a:lnTo>
                    <a:pt x="407" y="0"/>
                  </a:lnTo>
                  <a:lnTo>
                    <a:pt x="432" y="101"/>
                  </a:lnTo>
                  <a:lnTo>
                    <a:pt x="223" y="167"/>
                  </a:lnTo>
                  <a:lnTo>
                    <a:pt x="228" y="582"/>
                  </a:lnTo>
                  <a:lnTo>
                    <a:pt x="192" y="774"/>
                  </a:lnTo>
                  <a:lnTo>
                    <a:pt x="90" y="1044"/>
                  </a:lnTo>
                  <a:lnTo>
                    <a:pt x="53" y="1386"/>
                  </a:lnTo>
                  <a:lnTo>
                    <a:pt x="0" y="1007"/>
                  </a:lnTo>
                  <a:lnTo>
                    <a:pt x="6" y="882"/>
                  </a:lnTo>
                  <a:lnTo>
                    <a:pt x="67" y="660"/>
                  </a:lnTo>
                  <a:lnTo>
                    <a:pt x="53" y="167"/>
                  </a:lnTo>
                  <a:lnTo>
                    <a:pt x="78" y="6"/>
                  </a:lnTo>
                  <a:lnTo>
                    <a:pt x="78" y="6"/>
                  </a:lnTo>
                  <a:close/>
                </a:path>
              </a:pathLst>
            </a:custGeom>
            <a:solidFill>
              <a:srgbClr val="A3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auto">
            <a:xfrm>
              <a:off x="4109" y="2524"/>
              <a:ext cx="600" cy="328"/>
            </a:xfrm>
            <a:custGeom>
              <a:avLst/>
              <a:gdLst>
                <a:gd name="T0" fmla="*/ 654 w 1200"/>
                <a:gd name="T1" fmla="*/ 0 h 656"/>
                <a:gd name="T2" fmla="*/ 552 w 1200"/>
                <a:gd name="T3" fmla="*/ 200 h 656"/>
                <a:gd name="T4" fmla="*/ 426 w 1200"/>
                <a:gd name="T5" fmla="*/ 331 h 656"/>
                <a:gd name="T6" fmla="*/ 498 w 1200"/>
                <a:gd name="T7" fmla="*/ 348 h 656"/>
                <a:gd name="T8" fmla="*/ 325 w 1200"/>
                <a:gd name="T9" fmla="*/ 456 h 656"/>
                <a:gd name="T10" fmla="*/ 259 w 1200"/>
                <a:gd name="T11" fmla="*/ 348 h 656"/>
                <a:gd name="T12" fmla="*/ 342 w 1200"/>
                <a:gd name="T13" fmla="*/ 361 h 656"/>
                <a:gd name="T14" fmla="*/ 253 w 1200"/>
                <a:gd name="T15" fmla="*/ 247 h 656"/>
                <a:gd name="T16" fmla="*/ 181 w 1200"/>
                <a:gd name="T17" fmla="*/ 72 h 656"/>
                <a:gd name="T18" fmla="*/ 175 w 1200"/>
                <a:gd name="T19" fmla="*/ 217 h 656"/>
                <a:gd name="T20" fmla="*/ 0 w 1200"/>
                <a:gd name="T21" fmla="*/ 355 h 656"/>
                <a:gd name="T22" fmla="*/ 133 w 1200"/>
                <a:gd name="T23" fmla="*/ 378 h 656"/>
                <a:gd name="T24" fmla="*/ 25 w 1200"/>
                <a:gd name="T25" fmla="*/ 589 h 656"/>
                <a:gd name="T26" fmla="*/ 192 w 1200"/>
                <a:gd name="T27" fmla="*/ 606 h 656"/>
                <a:gd name="T28" fmla="*/ 590 w 1200"/>
                <a:gd name="T29" fmla="*/ 620 h 656"/>
                <a:gd name="T30" fmla="*/ 852 w 1200"/>
                <a:gd name="T31" fmla="*/ 637 h 656"/>
                <a:gd name="T32" fmla="*/ 1200 w 1200"/>
                <a:gd name="T33" fmla="*/ 656 h 656"/>
                <a:gd name="T34" fmla="*/ 1093 w 1200"/>
                <a:gd name="T35" fmla="*/ 559 h 656"/>
                <a:gd name="T36" fmla="*/ 1171 w 1200"/>
                <a:gd name="T37" fmla="*/ 553 h 656"/>
                <a:gd name="T38" fmla="*/ 1086 w 1200"/>
                <a:gd name="T39" fmla="*/ 456 h 656"/>
                <a:gd name="T40" fmla="*/ 1038 w 1200"/>
                <a:gd name="T41" fmla="*/ 283 h 656"/>
                <a:gd name="T42" fmla="*/ 996 w 1200"/>
                <a:gd name="T43" fmla="*/ 133 h 656"/>
                <a:gd name="T44" fmla="*/ 972 w 1200"/>
                <a:gd name="T45" fmla="*/ 253 h 656"/>
                <a:gd name="T46" fmla="*/ 899 w 1200"/>
                <a:gd name="T47" fmla="*/ 378 h 656"/>
                <a:gd name="T48" fmla="*/ 972 w 1200"/>
                <a:gd name="T49" fmla="*/ 355 h 656"/>
                <a:gd name="T50" fmla="*/ 924 w 1200"/>
                <a:gd name="T51" fmla="*/ 481 h 656"/>
                <a:gd name="T52" fmla="*/ 852 w 1200"/>
                <a:gd name="T53" fmla="*/ 547 h 656"/>
                <a:gd name="T54" fmla="*/ 780 w 1200"/>
                <a:gd name="T55" fmla="*/ 572 h 656"/>
                <a:gd name="T56" fmla="*/ 696 w 1200"/>
                <a:gd name="T57" fmla="*/ 464 h 656"/>
                <a:gd name="T58" fmla="*/ 804 w 1200"/>
                <a:gd name="T59" fmla="*/ 481 h 656"/>
                <a:gd name="T60" fmla="*/ 751 w 1200"/>
                <a:gd name="T61" fmla="*/ 397 h 656"/>
                <a:gd name="T62" fmla="*/ 863 w 1200"/>
                <a:gd name="T63" fmla="*/ 422 h 656"/>
                <a:gd name="T64" fmla="*/ 768 w 1200"/>
                <a:gd name="T65" fmla="*/ 300 h 656"/>
                <a:gd name="T66" fmla="*/ 702 w 1200"/>
                <a:gd name="T67" fmla="*/ 169 h 656"/>
                <a:gd name="T68" fmla="*/ 654 w 1200"/>
                <a:gd name="T69" fmla="*/ 0 h 656"/>
                <a:gd name="T70" fmla="*/ 654 w 1200"/>
                <a:gd name="T71" fmla="*/ 0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00" h="656">
                  <a:moveTo>
                    <a:pt x="654" y="0"/>
                  </a:moveTo>
                  <a:lnTo>
                    <a:pt x="552" y="200"/>
                  </a:lnTo>
                  <a:lnTo>
                    <a:pt x="426" y="331"/>
                  </a:lnTo>
                  <a:lnTo>
                    <a:pt x="498" y="348"/>
                  </a:lnTo>
                  <a:lnTo>
                    <a:pt x="325" y="456"/>
                  </a:lnTo>
                  <a:lnTo>
                    <a:pt x="259" y="348"/>
                  </a:lnTo>
                  <a:lnTo>
                    <a:pt x="342" y="361"/>
                  </a:lnTo>
                  <a:lnTo>
                    <a:pt x="253" y="247"/>
                  </a:lnTo>
                  <a:lnTo>
                    <a:pt x="181" y="72"/>
                  </a:lnTo>
                  <a:lnTo>
                    <a:pt x="175" y="217"/>
                  </a:lnTo>
                  <a:lnTo>
                    <a:pt x="0" y="355"/>
                  </a:lnTo>
                  <a:lnTo>
                    <a:pt x="133" y="378"/>
                  </a:lnTo>
                  <a:lnTo>
                    <a:pt x="25" y="589"/>
                  </a:lnTo>
                  <a:lnTo>
                    <a:pt x="192" y="606"/>
                  </a:lnTo>
                  <a:lnTo>
                    <a:pt x="590" y="620"/>
                  </a:lnTo>
                  <a:lnTo>
                    <a:pt x="852" y="637"/>
                  </a:lnTo>
                  <a:lnTo>
                    <a:pt x="1200" y="656"/>
                  </a:lnTo>
                  <a:lnTo>
                    <a:pt x="1093" y="559"/>
                  </a:lnTo>
                  <a:lnTo>
                    <a:pt x="1171" y="553"/>
                  </a:lnTo>
                  <a:lnTo>
                    <a:pt x="1086" y="456"/>
                  </a:lnTo>
                  <a:lnTo>
                    <a:pt x="1038" y="283"/>
                  </a:lnTo>
                  <a:lnTo>
                    <a:pt x="996" y="133"/>
                  </a:lnTo>
                  <a:lnTo>
                    <a:pt x="972" y="253"/>
                  </a:lnTo>
                  <a:lnTo>
                    <a:pt x="899" y="378"/>
                  </a:lnTo>
                  <a:lnTo>
                    <a:pt x="972" y="355"/>
                  </a:lnTo>
                  <a:lnTo>
                    <a:pt x="924" y="481"/>
                  </a:lnTo>
                  <a:lnTo>
                    <a:pt x="852" y="547"/>
                  </a:lnTo>
                  <a:lnTo>
                    <a:pt x="780" y="572"/>
                  </a:lnTo>
                  <a:lnTo>
                    <a:pt x="696" y="464"/>
                  </a:lnTo>
                  <a:lnTo>
                    <a:pt x="804" y="481"/>
                  </a:lnTo>
                  <a:lnTo>
                    <a:pt x="751" y="397"/>
                  </a:lnTo>
                  <a:lnTo>
                    <a:pt x="863" y="422"/>
                  </a:lnTo>
                  <a:lnTo>
                    <a:pt x="768" y="300"/>
                  </a:lnTo>
                  <a:lnTo>
                    <a:pt x="702" y="169"/>
                  </a:lnTo>
                  <a:lnTo>
                    <a:pt x="654" y="0"/>
                  </a:lnTo>
                  <a:lnTo>
                    <a:pt x="654" y="0"/>
                  </a:lnTo>
                  <a:close/>
                </a:path>
              </a:pathLst>
            </a:custGeom>
            <a:solidFill>
              <a:srgbClr val="66C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32"/>
            <p:cNvSpPr>
              <a:spLocks/>
            </p:cNvSpPr>
            <p:nvPr/>
          </p:nvSpPr>
          <p:spPr bwMode="auto">
            <a:xfrm>
              <a:off x="3738" y="3254"/>
              <a:ext cx="992" cy="631"/>
            </a:xfrm>
            <a:custGeom>
              <a:avLst/>
              <a:gdLst>
                <a:gd name="T0" fmla="*/ 103 w 1984"/>
                <a:gd name="T1" fmla="*/ 0 h 1260"/>
                <a:gd name="T2" fmla="*/ 114 w 1984"/>
                <a:gd name="T3" fmla="*/ 295 h 1260"/>
                <a:gd name="T4" fmla="*/ 0 w 1984"/>
                <a:gd name="T5" fmla="*/ 390 h 1260"/>
                <a:gd name="T6" fmla="*/ 48 w 1984"/>
                <a:gd name="T7" fmla="*/ 517 h 1260"/>
                <a:gd name="T8" fmla="*/ 863 w 1984"/>
                <a:gd name="T9" fmla="*/ 835 h 1260"/>
                <a:gd name="T10" fmla="*/ 949 w 1984"/>
                <a:gd name="T11" fmla="*/ 871 h 1260"/>
                <a:gd name="T12" fmla="*/ 941 w 1984"/>
                <a:gd name="T13" fmla="*/ 949 h 1260"/>
                <a:gd name="T14" fmla="*/ 863 w 1984"/>
                <a:gd name="T15" fmla="*/ 985 h 1260"/>
                <a:gd name="T16" fmla="*/ 876 w 1984"/>
                <a:gd name="T17" fmla="*/ 1038 h 1260"/>
                <a:gd name="T18" fmla="*/ 1361 w 1984"/>
                <a:gd name="T19" fmla="*/ 1260 h 1260"/>
                <a:gd name="T20" fmla="*/ 1583 w 1984"/>
                <a:gd name="T21" fmla="*/ 1105 h 1260"/>
                <a:gd name="T22" fmla="*/ 1692 w 1984"/>
                <a:gd name="T23" fmla="*/ 990 h 1260"/>
                <a:gd name="T24" fmla="*/ 1812 w 1984"/>
                <a:gd name="T25" fmla="*/ 854 h 1260"/>
                <a:gd name="T26" fmla="*/ 1956 w 1984"/>
                <a:gd name="T27" fmla="*/ 751 h 1260"/>
                <a:gd name="T28" fmla="*/ 1984 w 1984"/>
                <a:gd name="T29" fmla="*/ 523 h 1260"/>
                <a:gd name="T30" fmla="*/ 1889 w 1984"/>
                <a:gd name="T31" fmla="*/ 336 h 1260"/>
                <a:gd name="T32" fmla="*/ 912 w 1984"/>
                <a:gd name="T33" fmla="*/ 217 h 1260"/>
                <a:gd name="T34" fmla="*/ 665 w 1984"/>
                <a:gd name="T35" fmla="*/ 156 h 1260"/>
                <a:gd name="T36" fmla="*/ 217 w 1984"/>
                <a:gd name="T37" fmla="*/ 281 h 1260"/>
                <a:gd name="T38" fmla="*/ 175 w 1984"/>
                <a:gd name="T39" fmla="*/ 0 h 1260"/>
                <a:gd name="T40" fmla="*/ 103 w 1984"/>
                <a:gd name="T41" fmla="*/ 0 h 1260"/>
                <a:gd name="T42" fmla="*/ 103 w 1984"/>
                <a:gd name="T43" fmla="*/ 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984" h="1260">
                  <a:moveTo>
                    <a:pt x="103" y="0"/>
                  </a:moveTo>
                  <a:lnTo>
                    <a:pt x="114" y="295"/>
                  </a:lnTo>
                  <a:lnTo>
                    <a:pt x="0" y="390"/>
                  </a:lnTo>
                  <a:lnTo>
                    <a:pt x="48" y="517"/>
                  </a:lnTo>
                  <a:lnTo>
                    <a:pt x="863" y="835"/>
                  </a:lnTo>
                  <a:lnTo>
                    <a:pt x="949" y="871"/>
                  </a:lnTo>
                  <a:lnTo>
                    <a:pt x="941" y="949"/>
                  </a:lnTo>
                  <a:lnTo>
                    <a:pt x="863" y="985"/>
                  </a:lnTo>
                  <a:lnTo>
                    <a:pt x="876" y="1038"/>
                  </a:lnTo>
                  <a:lnTo>
                    <a:pt x="1361" y="1260"/>
                  </a:lnTo>
                  <a:lnTo>
                    <a:pt x="1583" y="1105"/>
                  </a:lnTo>
                  <a:lnTo>
                    <a:pt x="1692" y="990"/>
                  </a:lnTo>
                  <a:lnTo>
                    <a:pt x="1812" y="854"/>
                  </a:lnTo>
                  <a:lnTo>
                    <a:pt x="1956" y="751"/>
                  </a:lnTo>
                  <a:lnTo>
                    <a:pt x="1984" y="523"/>
                  </a:lnTo>
                  <a:lnTo>
                    <a:pt x="1889" y="336"/>
                  </a:lnTo>
                  <a:lnTo>
                    <a:pt x="912" y="217"/>
                  </a:lnTo>
                  <a:lnTo>
                    <a:pt x="665" y="156"/>
                  </a:lnTo>
                  <a:lnTo>
                    <a:pt x="217" y="281"/>
                  </a:lnTo>
                  <a:lnTo>
                    <a:pt x="175" y="0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D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33"/>
            <p:cNvSpPr>
              <a:spLocks/>
            </p:cNvSpPr>
            <p:nvPr/>
          </p:nvSpPr>
          <p:spPr bwMode="auto">
            <a:xfrm>
              <a:off x="3834" y="2858"/>
              <a:ext cx="893" cy="540"/>
            </a:xfrm>
            <a:custGeom>
              <a:avLst/>
              <a:gdLst>
                <a:gd name="T0" fmla="*/ 1770 w 1787"/>
                <a:gd name="T1" fmla="*/ 53 h 1080"/>
                <a:gd name="T2" fmla="*/ 1355 w 1787"/>
                <a:gd name="T3" fmla="*/ 61 h 1080"/>
                <a:gd name="T4" fmla="*/ 551 w 1787"/>
                <a:gd name="T5" fmla="*/ 0 h 1080"/>
                <a:gd name="T6" fmla="*/ 432 w 1787"/>
                <a:gd name="T7" fmla="*/ 493 h 1080"/>
                <a:gd name="T8" fmla="*/ 186 w 1787"/>
                <a:gd name="T9" fmla="*/ 654 h 1080"/>
                <a:gd name="T10" fmla="*/ 0 w 1787"/>
                <a:gd name="T11" fmla="*/ 732 h 1080"/>
                <a:gd name="T12" fmla="*/ 228 w 1787"/>
                <a:gd name="T13" fmla="*/ 768 h 1080"/>
                <a:gd name="T14" fmla="*/ 679 w 1787"/>
                <a:gd name="T15" fmla="*/ 576 h 1080"/>
                <a:gd name="T16" fmla="*/ 354 w 1787"/>
                <a:gd name="T17" fmla="*/ 793 h 1080"/>
                <a:gd name="T18" fmla="*/ 701 w 1787"/>
                <a:gd name="T19" fmla="*/ 841 h 1080"/>
                <a:gd name="T20" fmla="*/ 1049 w 1787"/>
                <a:gd name="T21" fmla="*/ 660 h 1080"/>
                <a:gd name="T22" fmla="*/ 785 w 1787"/>
                <a:gd name="T23" fmla="*/ 865 h 1080"/>
                <a:gd name="T24" fmla="*/ 1055 w 1787"/>
                <a:gd name="T25" fmla="*/ 907 h 1080"/>
                <a:gd name="T26" fmla="*/ 1403 w 1787"/>
                <a:gd name="T27" fmla="*/ 757 h 1080"/>
                <a:gd name="T28" fmla="*/ 1133 w 1787"/>
                <a:gd name="T29" fmla="*/ 943 h 1080"/>
                <a:gd name="T30" fmla="*/ 1553 w 1787"/>
                <a:gd name="T31" fmla="*/ 1004 h 1080"/>
                <a:gd name="T32" fmla="*/ 1614 w 1787"/>
                <a:gd name="T33" fmla="*/ 1080 h 1080"/>
                <a:gd name="T34" fmla="*/ 1739 w 1787"/>
                <a:gd name="T35" fmla="*/ 996 h 1080"/>
                <a:gd name="T36" fmla="*/ 1745 w 1787"/>
                <a:gd name="T37" fmla="*/ 871 h 1080"/>
                <a:gd name="T38" fmla="*/ 1787 w 1787"/>
                <a:gd name="T39" fmla="*/ 709 h 1080"/>
                <a:gd name="T40" fmla="*/ 1770 w 1787"/>
                <a:gd name="T41" fmla="*/ 53 h 1080"/>
                <a:gd name="T42" fmla="*/ 1770 w 1787"/>
                <a:gd name="T43" fmla="*/ 53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87" h="1080">
                  <a:moveTo>
                    <a:pt x="1770" y="53"/>
                  </a:moveTo>
                  <a:lnTo>
                    <a:pt x="1355" y="61"/>
                  </a:lnTo>
                  <a:lnTo>
                    <a:pt x="551" y="0"/>
                  </a:lnTo>
                  <a:lnTo>
                    <a:pt x="432" y="493"/>
                  </a:lnTo>
                  <a:lnTo>
                    <a:pt x="186" y="654"/>
                  </a:lnTo>
                  <a:lnTo>
                    <a:pt x="0" y="732"/>
                  </a:lnTo>
                  <a:lnTo>
                    <a:pt x="228" y="768"/>
                  </a:lnTo>
                  <a:lnTo>
                    <a:pt x="679" y="576"/>
                  </a:lnTo>
                  <a:lnTo>
                    <a:pt x="354" y="793"/>
                  </a:lnTo>
                  <a:lnTo>
                    <a:pt x="701" y="841"/>
                  </a:lnTo>
                  <a:lnTo>
                    <a:pt x="1049" y="660"/>
                  </a:lnTo>
                  <a:lnTo>
                    <a:pt x="785" y="865"/>
                  </a:lnTo>
                  <a:lnTo>
                    <a:pt x="1055" y="907"/>
                  </a:lnTo>
                  <a:lnTo>
                    <a:pt x="1403" y="757"/>
                  </a:lnTo>
                  <a:lnTo>
                    <a:pt x="1133" y="943"/>
                  </a:lnTo>
                  <a:lnTo>
                    <a:pt x="1553" y="1004"/>
                  </a:lnTo>
                  <a:lnTo>
                    <a:pt x="1614" y="1080"/>
                  </a:lnTo>
                  <a:lnTo>
                    <a:pt x="1739" y="996"/>
                  </a:lnTo>
                  <a:lnTo>
                    <a:pt x="1745" y="871"/>
                  </a:lnTo>
                  <a:lnTo>
                    <a:pt x="1787" y="709"/>
                  </a:lnTo>
                  <a:lnTo>
                    <a:pt x="1770" y="53"/>
                  </a:lnTo>
                  <a:lnTo>
                    <a:pt x="1770" y="53"/>
                  </a:lnTo>
                  <a:close/>
                </a:path>
              </a:pathLst>
            </a:custGeom>
            <a:solidFill>
              <a:srgbClr val="FF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34"/>
            <p:cNvSpPr>
              <a:spLocks/>
            </p:cNvSpPr>
            <p:nvPr/>
          </p:nvSpPr>
          <p:spPr bwMode="auto">
            <a:xfrm>
              <a:off x="3846" y="3309"/>
              <a:ext cx="884" cy="309"/>
            </a:xfrm>
            <a:custGeom>
              <a:avLst/>
              <a:gdLst>
                <a:gd name="T0" fmla="*/ 384 w 1767"/>
                <a:gd name="T1" fmla="*/ 0 h 618"/>
                <a:gd name="T2" fmla="*/ 389 w 1767"/>
                <a:gd name="T3" fmla="*/ 67 h 618"/>
                <a:gd name="T4" fmla="*/ 89 w 1767"/>
                <a:gd name="T5" fmla="*/ 162 h 618"/>
                <a:gd name="T6" fmla="*/ 234 w 1767"/>
                <a:gd name="T7" fmla="*/ 204 h 618"/>
                <a:gd name="T8" fmla="*/ 0 w 1767"/>
                <a:gd name="T9" fmla="*/ 246 h 618"/>
                <a:gd name="T10" fmla="*/ 0 w 1767"/>
                <a:gd name="T11" fmla="*/ 329 h 618"/>
                <a:gd name="T12" fmla="*/ 312 w 1767"/>
                <a:gd name="T13" fmla="*/ 276 h 618"/>
                <a:gd name="T14" fmla="*/ 635 w 1767"/>
                <a:gd name="T15" fmla="*/ 348 h 618"/>
                <a:gd name="T16" fmla="*/ 629 w 1767"/>
                <a:gd name="T17" fmla="*/ 145 h 618"/>
                <a:gd name="T18" fmla="*/ 732 w 1767"/>
                <a:gd name="T19" fmla="*/ 179 h 618"/>
                <a:gd name="T20" fmla="*/ 754 w 1767"/>
                <a:gd name="T21" fmla="*/ 373 h 618"/>
                <a:gd name="T22" fmla="*/ 899 w 1767"/>
                <a:gd name="T23" fmla="*/ 409 h 618"/>
                <a:gd name="T24" fmla="*/ 754 w 1767"/>
                <a:gd name="T25" fmla="*/ 432 h 618"/>
                <a:gd name="T26" fmla="*/ 768 w 1767"/>
                <a:gd name="T27" fmla="*/ 546 h 618"/>
                <a:gd name="T28" fmla="*/ 1019 w 1767"/>
                <a:gd name="T29" fmla="*/ 451 h 618"/>
                <a:gd name="T30" fmla="*/ 1517 w 1767"/>
                <a:gd name="T31" fmla="*/ 618 h 618"/>
                <a:gd name="T32" fmla="*/ 1511 w 1767"/>
                <a:gd name="T33" fmla="*/ 282 h 618"/>
                <a:gd name="T34" fmla="*/ 1619 w 1767"/>
                <a:gd name="T35" fmla="*/ 295 h 618"/>
                <a:gd name="T36" fmla="*/ 1606 w 1767"/>
                <a:gd name="T37" fmla="*/ 571 h 618"/>
                <a:gd name="T38" fmla="*/ 1767 w 1767"/>
                <a:gd name="T39" fmla="*/ 474 h 618"/>
                <a:gd name="T40" fmla="*/ 1745 w 1767"/>
                <a:gd name="T41" fmla="*/ 78 h 618"/>
                <a:gd name="T42" fmla="*/ 1589 w 1767"/>
                <a:gd name="T43" fmla="*/ 179 h 618"/>
                <a:gd name="T44" fmla="*/ 665 w 1767"/>
                <a:gd name="T45" fmla="*/ 6 h 618"/>
                <a:gd name="T46" fmla="*/ 384 w 1767"/>
                <a:gd name="T47" fmla="*/ 0 h 618"/>
                <a:gd name="T48" fmla="*/ 384 w 1767"/>
                <a:gd name="T49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7" h="618">
                  <a:moveTo>
                    <a:pt x="384" y="0"/>
                  </a:moveTo>
                  <a:lnTo>
                    <a:pt x="389" y="67"/>
                  </a:lnTo>
                  <a:lnTo>
                    <a:pt x="89" y="162"/>
                  </a:lnTo>
                  <a:lnTo>
                    <a:pt x="234" y="204"/>
                  </a:lnTo>
                  <a:lnTo>
                    <a:pt x="0" y="246"/>
                  </a:lnTo>
                  <a:lnTo>
                    <a:pt x="0" y="329"/>
                  </a:lnTo>
                  <a:lnTo>
                    <a:pt x="312" y="276"/>
                  </a:lnTo>
                  <a:lnTo>
                    <a:pt x="635" y="348"/>
                  </a:lnTo>
                  <a:lnTo>
                    <a:pt x="629" y="145"/>
                  </a:lnTo>
                  <a:lnTo>
                    <a:pt x="732" y="179"/>
                  </a:lnTo>
                  <a:lnTo>
                    <a:pt x="754" y="373"/>
                  </a:lnTo>
                  <a:lnTo>
                    <a:pt x="899" y="409"/>
                  </a:lnTo>
                  <a:lnTo>
                    <a:pt x="754" y="432"/>
                  </a:lnTo>
                  <a:lnTo>
                    <a:pt x="768" y="546"/>
                  </a:lnTo>
                  <a:lnTo>
                    <a:pt x="1019" y="451"/>
                  </a:lnTo>
                  <a:lnTo>
                    <a:pt x="1517" y="618"/>
                  </a:lnTo>
                  <a:lnTo>
                    <a:pt x="1511" y="282"/>
                  </a:lnTo>
                  <a:lnTo>
                    <a:pt x="1619" y="295"/>
                  </a:lnTo>
                  <a:lnTo>
                    <a:pt x="1606" y="571"/>
                  </a:lnTo>
                  <a:lnTo>
                    <a:pt x="1767" y="474"/>
                  </a:lnTo>
                  <a:lnTo>
                    <a:pt x="1745" y="78"/>
                  </a:lnTo>
                  <a:lnTo>
                    <a:pt x="1589" y="179"/>
                  </a:lnTo>
                  <a:lnTo>
                    <a:pt x="665" y="6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35"/>
            <p:cNvSpPr>
              <a:spLocks/>
            </p:cNvSpPr>
            <p:nvPr/>
          </p:nvSpPr>
          <p:spPr bwMode="auto">
            <a:xfrm>
              <a:off x="4448" y="3627"/>
              <a:ext cx="294" cy="255"/>
            </a:xfrm>
            <a:custGeom>
              <a:avLst/>
              <a:gdLst>
                <a:gd name="T0" fmla="*/ 323 w 587"/>
                <a:gd name="T1" fmla="*/ 168 h 510"/>
                <a:gd name="T2" fmla="*/ 239 w 587"/>
                <a:gd name="T3" fmla="*/ 187 h 510"/>
                <a:gd name="T4" fmla="*/ 239 w 587"/>
                <a:gd name="T5" fmla="*/ 293 h 510"/>
                <a:gd name="T6" fmla="*/ 137 w 587"/>
                <a:gd name="T7" fmla="*/ 312 h 510"/>
                <a:gd name="T8" fmla="*/ 114 w 587"/>
                <a:gd name="T9" fmla="*/ 390 h 510"/>
                <a:gd name="T10" fmla="*/ 0 w 587"/>
                <a:gd name="T11" fmla="*/ 420 h 510"/>
                <a:gd name="T12" fmla="*/ 6 w 587"/>
                <a:gd name="T13" fmla="*/ 510 h 510"/>
                <a:gd name="T14" fmla="*/ 173 w 587"/>
                <a:gd name="T15" fmla="*/ 443 h 510"/>
                <a:gd name="T16" fmla="*/ 215 w 587"/>
                <a:gd name="T17" fmla="*/ 354 h 510"/>
                <a:gd name="T18" fmla="*/ 281 w 587"/>
                <a:gd name="T19" fmla="*/ 360 h 510"/>
                <a:gd name="T20" fmla="*/ 300 w 587"/>
                <a:gd name="T21" fmla="*/ 259 h 510"/>
                <a:gd name="T22" fmla="*/ 414 w 587"/>
                <a:gd name="T23" fmla="*/ 209 h 510"/>
                <a:gd name="T24" fmla="*/ 462 w 587"/>
                <a:gd name="T25" fmla="*/ 126 h 510"/>
                <a:gd name="T26" fmla="*/ 587 w 587"/>
                <a:gd name="T27" fmla="*/ 0 h 510"/>
                <a:gd name="T28" fmla="*/ 395 w 587"/>
                <a:gd name="T29" fmla="*/ 17 h 510"/>
                <a:gd name="T30" fmla="*/ 390 w 587"/>
                <a:gd name="T31" fmla="*/ 109 h 510"/>
                <a:gd name="T32" fmla="*/ 384 w 587"/>
                <a:gd name="T33" fmla="*/ 143 h 510"/>
                <a:gd name="T34" fmla="*/ 323 w 587"/>
                <a:gd name="T35" fmla="*/ 168 h 510"/>
                <a:gd name="T36" fmla="*/ 323 w 587"/>
                <a:gd name="T37" fmla="*/ 168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7" h="510">
                  <a:moveTo>
                    <a:pt x="323" y="168"/>
                  </a:moveTo>
                  <a:lnTo>
                    <a:pt x="239" y="187"/>
                  </a:lnTo>
                  <a:lnTo>
                    <a:pt x="239" y="293"/>
                  </a:lnTo>
                  <a:lnTo>
                    <a:pt x="137" y="312"/>
                  </a:lnTo>
                  <a:lnTo>
                    <a:pt x="114" y="390"/>
                  </a:lnTo>
                  <a:lnTo>
                    <a:pt x="0" y="420"/>
                  </a:lnTo>
                  <a:lnTo>
                    <a:pt x="6" y="510"/>
                  </a:lnTo>
                  <a:lnTo>
                    <a:pt x="173" y="443"/>
                  </a:lnTo>
                  <a:lnTo>
                    <a:pt x="215" y="354"/>
                  </a:lnTo>
                  <a:lnTo>
                    <a:pt x="281" y="360"/>
                  </a:lnTo>
                  <a:lnTo>
                    <a:pt x="300" y="259"/>
                  </a:lnTo>
                  <a:lnTo>
                    <a:pt x="414" y="209"/>
                  </a:lnTo>
                  <a:lnTo>
                    <a:pt x="462" y="126"/>
                  </a:lnTo>
                  <a:lnTo>
                    <a:pt x="587" y="0"/>
                  </a:lnTo>
                  <a:lnTo>
                    <a:pt x="395" y="17"/>
                  </a:lnTo>
                  <a:lnTo>
                    <a:pt x="390" y="109"/>
                  </a:lnTo>
                  <a:lnTo>
                    <a:pt x="384" y="143"/>
                  </a:lnTo>
                  <a:lnTo>
                    <a:pt x="323" y="168"/>
                  </a:lnTo>
                  <a:lnTo>
                    <a:pt x="323" y="168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36"/>
            <p:cNvSpPr>
              <a:spLocks/>
            </p:cNvSpPr>
            <p:nvPr/>
          </p:nvSpPr>
          <p:spPr bwMode="auto">
            <a:xfrm>
              <a:off x="4454" y="3381"/>
              <a:ext cx="63" cy="86"/>
            </a:xfrm>
            <a:custGeom>
              <a:avLst/>
              <a:gdLst>
                <a:gd name="T0" fmla="*/ 0 w 126"/>
                <a:gd name="T1" fmla="*/ 11 h 173"/>
                <a:gd name="T2" fmla="*/ 6 w 126"/>
                <a:gd name="T3" fmla="*/ 173 h 173"/>
                <a:gd name="T4" fmla="*/ 109 w 126"/>
                <a:gd name="T5" fmla="*/ 173 h 173"/>
                <a:gd name="T6" fmla="*/ 126 w 126"/>
                <a:gd name="T7" fmla="*/ 0 h 173"/>
                <a:gd name="T8" fmla="*/ 0 w 126"/>
                <a:gd name="T9" fmla="*/ 11 h 173"/>
                <a:gd name="T10" fmla="*/ 0 w 126"/>
                <a:gd name="T11" fmla="*/ 11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73">
                  <a:moveTo>
                    <a:pt x="0" y="11"/>
                  </a:moveTo>
                  <a:lnTo>
                    <a:pt x="6" y="173"/>
                  </a:lnTo>
                  <a:lnTo>
                    <a:pt x="109" y="173"/>
                  </a:lnTo>
                  <a:lnTo>
                    <a:pt x="126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37"/>
            <p:cNvSpPr>
              <a:spLocks/>
            </p:cNvSpPr>
            <p:nvPr/>
          </p:nvSpPr>
          <p:spPr bwMode="auto">
            <a:xfrm>
              <a:off x="4361" y="2550"/>
              <a:ext cx="198" cy="293"/>
            </a:xfrm>
            <a:custGeom>
              <a:avLst/>
              <a:gdLst>
                <a:gd name="T0" fmla="*/ 167 w 395"/>
                <a:gd name="T1" fmla="*/ 0 h 586"/>
                <a:gd name="T2" fmla="*/ 116 w 395"/>
                <a:gd name="T3" fmla="*/ 187 h 586"/>
                <a:gd name="T4" fmla="*/ 0 w 395"/>
                <a:gd name="T5" fmla="*/ 346 h 586"/>
                <a:gd name="T6" fmla="*/ 65 w 395"/>
                <a:gd name="T7" fmla="*/ 362 h 586"/>
                <a:gd name="T8" fmla="*/ 0 w 395"/>
                <a:gd name="T9" fmla="*/ 527 h 586"/>
                <a:gd name="T10" fmla="*/ 348 w 395"/>
                <a:gd name="T11" fmla="*/ 586 h 586"/>
                <a:gd name="T12" fmla="*/ 192 w 395"/>
                <a:gd name="T13" fmla="*/ 413 h 586"/>
                <a:gd name="T14" fmla="*/ 300 w 395"/>
                <a:gd name="T15" fmla="*/ 430 h 586"/>
                <a:gd name="T16" fmla="*/ 247 w 395"/>
                <a:gd name="T17" fmla="*/ 346 h 586"/>
                <a:gd name="T18" fmla="*/ 395 w 395"/>
                <a:gd name="T19" fmla="*/ 327 h 586"/>
                <a:gd name="T20" fmla="*/ 196 w 395"/>
                <a:gd name="T21" fmla="*/ 223 h 586"/>
                <a:gd name="T22" fmla="*/ 167 w 395"/>
                <a:gd name="T23" fmla="*/ 0 h 586"/>
                <a:gd name="T24" fmla="*/ 167 w 395"/>
                <a:gd name="T25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5" h="586">
                  <a:moveTo>
                    <a:pt x="167" y="0"/>
                  </a:moveTo>
                  <a:lnTo>
                    <a:pt x="116" y="187"/>
                  </a:lnTo>
                  <a:lnTo>
                    <a:pt x="0" y="346"/>
                  </a:lnTo>
                  <a:lnTo>
                    <a:pt x="65" y="362"/>
                  </a:lnTo>
                  <a:lnTo>
                    <a:pt x="0" y="527"/>
                  </a:lnTo>
                  <a:lnTo>
                    <a:pt x="348" y="586"/>
                  </a:lnTo>
                  <a:lnTo>
                    <a:pt x="192" y="413"/>
                  </a:lnTo>
                  <a:lnTo>
                    <a:pt x="300" y="430"/>
                  </a:lnTo>
                  <a:lnTo>
                    <a:pt x="247" y="346"/>
                  </a:lnTo>
                  <a:lnTo>
                    <a:pt x="395" y="327"/>
                  </a:lnTo>
                  <a:lnTo>
                    <a:pt x="196" y="223"/>
                  </a:lnTo>
                  <a:lnTo>
                    <a:pt x="167" y="0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0099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3789" y="3244"/>
              <a:ext cx="46" cy="63"/>
            </a:xfrm>
            <a:custGeom>
              <a:avLst/>
              <a:gdLst>
                <a:gd name="T0" fmla="*/ 0 w 93"/>
                <a:gd name="T1" fmla="*/ 0 h 126"/>
                <a:gd name="T2" fmla="*/ 4 w 93"/>
                <a:gd name="T3" fmla="*/ 91 h 126"/>
                <a:gd name="T4" fmla="*/ 93 w 93"/>
                <a:gd name="T5" fmla="*/ 126 h 126"/>
                <a:gd name="T6" fmla="*/ 72 w 93"/>
                <a:gd name="T7" fmla="*/ 21 h 126"/>
                <a:gd name="T8" fmla="*/ 0 w 93"/>
                <a:gd name="T9" fmla="*/ 0 h 126"/>
                <a:gd name="T10" fmla="*/ 0 w 93"/>
                <a:gd name="T1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126">
                  <a:moveTo>
                    <a:pt x="0" y="0"/>
                  </a:moveTo>
                  <a:lnTo>
                    <a:pt x="4" y="91"/>
                  </a:lnTo>
                  <a:lnTo>
                    <a:pt x="93" y="126"/>
                  </a:lnTo>
                  <a:lnTo>
                    <a:pt x="72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758" y="3474"/>
              <a:ext cx="485" cy="223"/>
            </a:xfrm>
            <a:custGeom>
              <a:avLst/>
              <a:gdLst>
                <a:gd name="T0" fmla="*/ 0 w 971"/>
                <a:gd name="T1" fmla="*/ 0 h 447"/>
                <a:gd name="T2" fmla="*/ 960 w 971"/>
                <a:gd name="T3" fmla="*/ 321 h 447"/>
                <a:gd name="T4" fmla="*/ 971 w 971"/>
                <a:gd name="T5" fmla="*/ 397 h 447"/>
                <a:gd name="T6" fmla="*/ 914 w 971"/>
                <a:gd name="T7" fmla="*/ 392 h 447"/>
                <a:gd name="T8" fmla="*/ 897 w 971"/>
                <a:gd name="T9" fmla="*/ 447 h 447"/>
                <a:gd name="T10" fmla="*/ 255 w 971"/>
                <a:gd name="T11" fmla="*/ 188 h 447"/>
                <a:gd name="T12" fmla="*/ 8 w 971"/>
                <a:gd name="T13" fmla="*/ 78 h 447"/>
                <a:gd name="T14" fmla="*/ 0 w 971"/>
                <a:gd name="T15" fmla="*/ 0 h 447"/>
                <a:gd name="T16" fmla="*/ 0 w 971"/>
                <a:gd name="T17" fmla="*/ 0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1" h="447">
                  <a:moveTo>
                    <a:pt x="0" y="0"/>
                  </a:moveTo>
                  <a:lnTo>
                    <a:pt x="960" y="321"/>
                  </a:lnTo>
                  <a:lnTo>
                    <a:pt x="971" y="397"/>
                  </a:lnTo>
                  <a:lnTo>
                    <a:pt x="914" y="392"/>
                  </a:lnTo>
                  <a:lnTo>
                    <a:pt x="897" y="447"/>
                  </a:lnTo>
                  <a:lnTo>
                    <a:pt x="255" y="188"/>
                  </a:lnTo>
                  <a:lnTo>
                    <a:pt x="8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E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4695" y="2840"/>
              <a:ext cx="54" cy="480"/>
            </a:xfrm>
            <a:custGeom>
              <a:avLst/>
              <a:gdLst>
                <a:gd name="T0" fmla="*/ 95 w 108"/>
                <a:gd name="T1" fmla="*/ 15 h 960"/>
                <a:gd name="T2" fmla="*/ 82 w 108"/>
                <a:gd name="T3" fmla="*/ 215 h 960"/>
                <a:gd name="T4" fmla="*/ 108 w 108"/>
                <a:gd name="T5" fmla="*/ 610 h 960"/>
                <a:gd name="T6" fmla="*/ 107 w 108"/>
                <a:gd name="T7" fmla="*/ 681 h 960"/>
                <a:gd name="T8" fmla="*/ 108 w 108"/>
                <a:gd name="T9" fmla="*/ 761 h 960"/>
                <a:gd name="T10" fmla="*/ 95 w 108"/>
                <a:gd name="T11" fmla="*/ 791 h 960"/>
                <a:gd name="T12" fmla="*/ 69 w 108"/>
                <a:gd name="T13" fmla="*/ 856 h 960"/>
                <a:gd name="T14" fmla="*/ 42 w 108"/>
                <a:gd name="T15" fmla="*/ 918 h 960"/>
                <a:gd name="T16" fmla="*/ 27 w 108"/>
                <a:gd name="T17" fmla="*/ 951 h 960"/>
                <a:gd name="T18" fmla="*/ 10 w 108"/>
                <a:gd name="T19" fmla="*/ 960 h 960"/>
                <a:gd name="T20" fmla="*/ 0 w 108"/>
                <a:gd name="T21" fmla="*/ 943 h 960"/>
                <a:gd name="T22" fmla="*/ 15 w 108"/>
                <a:gd name="T23" fmla="*/ 850 h 960"/>
                <a:gd name="T24" fmla="*/ 32 w 108"/>
                <a:gd name="T25" fmla="*/ 759 h 960"/>
                <a:gd name="T26" fmla="*/ 31 w 108"/>
                <a:gd name="T27" fmla="*/ 589 h 960"/>
                <a:gd name="T28" fmla="*/ 31 w 108"/>
                <a:gd name="T29" fmla="*/ 375 h 960"/>
                <a:gd name="T30" fmla="*/ 40 w 108"/>
                <a:gd name="T31" fmla="*/ 166 h 960"/>
                <a:gd name="T32" fmla="*/ 51 w 108"/>
                <a:gd name="T33" fmla="*/ 78 h 960"/>
                <a:gd name="T34" fmla="*/ 69 w 108"/>
                <a:gd name="T35" fmla="*/ 12 h 960"/>
                <a:gd name="T36" fmla="*/ 84 w 108"/>
                <a:gd name="T37" fmla="*/ 0 h 960"/>
                <a:gd name="T38" fmla="*/ 95 w 108"/>
                <a:gd name="T39" fmla="*/ 15 h 960"/>
                <a:gd name="T40" fmla="*/ 95 w 108"/>
                <a:gd name="T41" fmla="*/ 15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960">
                  <a:moveTo>
                    <a:pt x="95" y="15"/>
                  </a:moveTo>
                  <a:lnTo>
                    <a:pt x="82" y="215"/>
                  </a:lnTo>
                  <a:lnTo>
                    <a:pt x="108" y="610"/>
                  </a:lnTo>
                  <a:lnTo>
                    <a:pt x="107" y="681"/>
                  </a:lnTo>
                  <a:lnTo>
                    <a:pt x="108" y="761"/>
                  </a:lnTo>
                  <a:lnTo>
                    <a:pt x="95" y="791"/>
                  </a:lnTo>
                  <a:lnTo>
                    <a:pt x="69" y="856"/>
                  </a:lnTo>
                  <a:lnTo>
                    <a:pt x="42" y="918"/>
                  </a:lnTo>
                  <a:lnTo>
                    <a:pt x="27" y="951"/>
                  </a:lnTo>
                  <a:lnTo>
                    <a:pt x="10" y="960"/>
                  </a:lnTo>
                  <a:lnTo>
                    <a:pt x="0" y="943"/>
                  </a:lnTo>
                  <a:lnTo>
                    <a:pt x="15" y="850"/>
                  </a:lnTo>
                  <a:lnTo>
                    <a:pt x="32" y="759"/>
                  </a:lnTo>
                  <a:lnTo>
                    <a:pt x="31" y="589"/>
                  </a:lnTo>
                  <a:lnTo>
                    <a:pt x="31" y="375"/>
                  </a:lnTo>
                  <a:lnTo>
                    <a:pt x="40" y="166"/>
                  </a:lnTo>
                  <a:lnTo>
                    <a:pt x="51" y="78"/>
                  </a:lnTo>
                  <a:lnTo>
                    <a:pt x="69" y="12"/>
                  </a:lnTo>
                  <a:lnTo>
                    <a:pt x="84" y="0"/>
                  </a:lnTo>
                  <a:lnTo>
                    <a:pt x="95" y="15"/>
                  </a:lnTo>
                  <a:lnTo>
                    <a:pt x="9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Freeform 41"/>
            <p:cNvSpPr>
              <a:spLocks/>
            </p:cNvSpPr>
            <p:nvPr/>
          </p:nvSpPr>
          <p:spPr bwMode="auto">
            <a:xfrm>
              <a:off x="4894" y="2847"/>
              <a:ext cx="98" cy="631"/>
            </a:xfrm>
            <a:custGeom>
              <a:avLst/>
              <a:gdLst>
                <a:gd name="T0" fmla="*/ 46 w 196"/>
                <a:gd name="T1" fmla="*/ 14 h 1263"/>
                <a:gd name="T2" fmla="*/ 54 w 196"/>
                <a:gd name="T3" fmla="*/ 386 h 1263"/>
                <a:gd name="T4" fmla="*/ 77 w 196"/>
                <a:gd name="T5" fmla="*/ 474 h 1263"/>
                <a:gd name="T6" fmla="*/ 118 w 196"/>
                <a:gd name="T7" fmla="*/ 559 h 1263"/>
                <a:gd name="T8" fmla="*/ 162 w 196"/>
                <a:gd name="T9" fmla="*/ 647 h 1263"/>
                <a:gd name="T10" fmla="*/ 191 w 196"/>
                <a:gd name="T11" fmla="*/ 740 h 1263"/>
                <a:gd name="T12" fmla="*/ 196 w 196"/>
                <a:gd name="T13" fmla="*/ 1099 h 1263"/>
                <a:gd name="T14" fmla="*/ 185 w 196"/>
                <a:gd name="T15" fmla="*/ 1137 h 1263"/>
                <a:gd name="T16" fmla="*/ 156 w 196"/>
                <a:gd name="T17" fmla="*/ 1210 h 1263"/>
                <a:gd name="T18" fmla="*/ 130 w 196"/>
                <a:gd name="T19" fmla="*/ 1263 h 1263"/>
                <a:gd name="T20" fmla="*/ 115 w 196"/>
                <a:gd name="T21" fmla="*/ 1244 h 1263"/>
                <a:gd name="T22" fmla="*/ 120 w 196"/>
                <a:gd name="T23" fmla="*/ 751 h 1263"/>
                <a:gd name="T24" fmla="*/ 94 w 196"/>
                <a:gd name="T25" fmla="*/ 658 h 1263"/>
                <a:gd name="T26" fmla="*/ 56 w 196"/>
                <a:gd name="T27" fmla="*/ 573 h 1263"/>
                <a:gd name="T28" fmla="*/ 0 w 196"/>
                <a:gd name="T29" fmla="*/ 390 h 1263"/>
                <a:gd name="T30" fmla="*/ 4 w 196"/>
                <a:gd name="T31" fmla="*/ 196 h 1263"/>
                <a:gd name="T32" fmla="*/ 20 w 196"/>
                <a:gd name="T33" fmla="*/ 12 h 1263"/>
                <a:gd name="T34" fmla="*/ 33 w 196"/>
                <a:gd name="T35" fmla="*/ 0 h 1263"/>
                <a:gd name="T36" fmla="*/ 46 w 196"/>
                <a:gd name="T37" fmla="*/ 14 h 1263"/>
                <a:gd name="T38" fmla="*/ 46 w 196"/>
                <a:gd name="T39" fmla="*/ 14 h 1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6" h="1263">
                  <a:moveTo>
                    <a:pt x="46" y="14"/>
                  </a:moveTo>
                  <a:lnTo>
                    <a:pt x="54" y="386"/>
                  </a:lnTo>
                  <a:lnTo>
                    <a:pt x="77" y="474"/>
                  </a:lnTo>
                  <a:lnTo>
                    <a:pt x="118" y="559"/>
                  </a:lnTo>
                  <a:lnTo>
                    <a:pt x="162" y="647"/>
                  </a:lnTo>
                  <a:lnTo>
                    <a:pt x="191" y="740"/>
                  </a:lnTo>
                  <a:lnTo>
                    <a:pt x="196" y="1099"/>
                  </a:lnTo>
                  <a:lnTo>
                    <a:pt x="185" y="1137"/>
                  </a:lnTo>
                  <a:lnTo>
                    <a:pt x="156" y="1210"/>
                  </a:lnTo>
                  <a:lnTo>
                    <a:pt x="130" y="1263"/>
                  </a:lnTo>
                  <a:lnTo>
                    <a:pt x="115" y="1244"/>
                  </a:lnTo>
                  <a:lnTo>
                    <a:pt x="120" y="751"/>
                  </a:lnTo>
                  <a:lnTo>
                    <a:pt x="94" y="658"/>
                  </a:lnTo>
                  <a:lnTo>
                    <a:pt x="56" y="573"/>
                  </a:lnTo>
                  <a:lnTo>
                    <a:pt x="0" y="390"/>
                  </a:lnTo>
                  <a:lnTo>
                    <a:pt x="4" y="196"/>
                  </a:lnTo>
                  <a:lnTo>
                    <a:pt x="20" y="12"/>
                  </a:lnTo>
                  <a:lnTo>
                    <a:pt x="33" y="0"/>
                  </a:lnTo>
                  <a:lnTo>
                    <a:pt x="46" y="14"/>
                  </a:lnTo>
                  <a:lnTo>
                    <a:pt x="46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42"/>
            <p:cNvSpPr>
              <a:spLocks/>
            </p:cNvSpPr>
            <p:nvPr/>
          </p:nvSpPr>
          <p:spPr bwMode="auto">
            <a:xfrm>
              <a:off x="4726" y="2881"/>
              <a:ext cx="101" cy="694"/>
            </a:xfrm>
            <a:custGeom>
              <a:avLst/>
              <a:gdLst>
                <a:gd name="T0" fmla="*/ 45 w 201"/>
                <a:gd name="T1" fmla="*/ 1388 h 1388"/>
                <a:gd name="T2" fmla="*/ 19 w 201"/>
                <a:gd name="T3" fmla="*/ 1384 h 1388"/>
                <a:gd name="T4" fmla="*/ 13 w 201"/>
                <a:gd name="T5" fmla="*/ 1215 h 1388"/>
                <a:gd name="T6" fmla="*/ 0 w 201"/>
                <a:gd name="T7" fmla="*/ 1042 h 1388"/>
                <a:gd name="T8" fmla="*/ 17 w 201"/>
                <a:gd name="T9" fmla="*/ 931 h 1388"/>
                <a:gd name="T10" fmla="*/ 59 w 201"/>
                <a:gd name="T11" fmla="*/ 852 h 1388"/>
                <a:gd name="T12" fmla="*/ 108 w 201"/>
                <a:gd name="T13" fmla="*/ 779 h 1388"/>
                <a:gd name="T14" fmla="*/ 150 w 201"/>
                <a:gd name="T15" fmla="*/ 690 h 1388"/>
                <a:gd name="T16" fmla="*/ 165 w 201"/>
                <a:gd name="T17" fmla="*/ 513 h 1388"/>
                <a:gd name="T18" fmla="*/ 144 w 201"/>
                <a:gd name="T19" fmla="*/ 336 h 1388"/>
                <a:gd name="T20" fmla="*/ 139 w 201"/>
                <a:gd name="T21" fmla="*/ 175 h 1388"/>
                <a:gd name="T22" fmla="*/ 142 w 201"/>
                <a:gd name="T23" fmla="*/ 17 h 1388"/>
                <a:gd name="T24" fmla="*/ 154 w 201"/>
                <a:gd name="T25" fmla="*/ 0 h 1388"/>
                <a:gd name="T26" fmla="*/ 169 w 201"/>
                <a:gd name="T27" fmla="*/ 13 h 1388"/>
                <a:gd name="T28" fmla="*/ 180 w 201"/>
                <a:gd name="T29" fmla="*/ 334 h 1388"/>
                <a:gd name="T30" fmla="*/ 201 w 201"/>
                <a:gd name="T31" fmla="*/ 707 h 1388"/>
                <a:gd name="T32" fmla="*/ 175 w 201"/>
                <a:gd name="T33" fmla="*/ 768 h 1388"/>
                <a:gd name="T34" fmla="*/ 142 w 201"/>
                <a:gd name="T35" fmla="*/ 827 h 1388"/>
                <a:gd name="T36" fmla="*/ 89 w 201"/>
                <a:gd name="T37" fmla="*/ 949 h 1388"/>
                <a:gd name="T38" fmla="*/ 78 w 201"/>
                <a:gd name="T39" fmla="*/ 1192 h 1388"/>
                <a:gd name="T40" fmla="*/ 64 w 201"/>
                <a:gd name="T41" fmla="*/ 1291 h 1388"/>
                <a:gd name="T42" fmla="*/ 45 w 201"/>
                <a:gd name="T43" fmla="*/ 1388 h 1388"/>
                <a:gd name="T44" fmla="*/ 45 w 201"/>
                <a:gd name="T45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1" h="1388">
                  <a:moveTo>
                    <a:pt x="45" y="1388"/>
                  </a:moveTo>
                  <a:lnTo>
                    <a:pt x="19" y="1384"/>
                  </a:lnTo>
                  <a:lnTo>
                    <a:pt x="13" y="1215"/>
                  </a:lnTo>
                  <a:lnTo>
                    <a:pt x="0" y="1042"/>
                  </a:lnTo>
                  <a:lnTo>
                    <a:pt x="17" y="931"/>
                  </a:lnTo>
                  <a:lnTo>
                    <a:pt x="59" y="852"/>
                  </a:lnTo>
                  <a:lnTo>
                    <a:pt x="108" y="779"/>
                  </a:lnTo>
                  <a:lnTo>
                    <a:pt x="150" y="690"/>
                  </a:lnTo>
                  <a:lnTo>
                    <a:pt x="165" y="513"/>
                  </a:lnTo>
                  <a:lnTo>
                    <a:pt x="144" y="336"/>
                  </a:lnTo>
                  <a:lnTo>
                    <a:pt x="139" y="175"/>
                  </a:lnTo>
                  <a:lnTo>
                    <a:pt x="142" y="17"/>
                  </a:lnTo>
                  <a:lnTo>
                    <a:pt x="154" y="0"/>
                  </a:lnTo>
                  <a:lnTo>
                    <a:pt x="169" y="13"/>
                  </a:lnTo>
                  <a:lnTo>
                    <a:pt x="180" y="334"/>
                  </a:lnTo>
                  <a:lnTo>
                    <a:pt x="201" y="707"/>
                  </a:lnTo>
                  <a:lnTo>
                    <a:pt x="175" y="768"/>
                  </a:lnTo>
                  <a:lnTo>
                    <a:pt x="142" y="827"/>
                  </a:lnTo>
                  <a:lnTo>
                    <a:pt x="89" y="949"/>
                  </a:lnTo>
                  <a:lnTo>
                    <a:pt x="78" y="1192"/>
                  </a:lnTo>
                  <a:lnTo>
                    <a:pt x="64" y="1291"/>
                  </a:lnTo>
                  <a:lnTo>
                    <a:pt x="45" y="1388"/>
                  </a:lnTo>
                  <a:lnTo>
                    <a:pt x="45" y="13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43"/>
            <p:cNvSpPr>
              <a:spLocks/>
            </p:cNvSpPr>
            <p:nvPr/>
          </p:nvSpPr>
          <p:spPr bwMode="auto">
            <a:xfrm>
              <a:off x="4795" y="3399"/>
              <a:ext cx="108" cy="121"/>
            </a:xfrm>
            <a:custGeom>
              <a:avLst/>
              <a:gdLst>
                <a:gd name="T0" fmla="*/ 146 w 214"/>
                <a:gd name="T1" fmla="*/ 118 h 241"/>
                <a:gd name="T2" fmla="*/ 112 w 214"/>
                <a:gd name="T3" fmla="*/ 65 h 241"/>
                <a:gd name="T4" fmla="*/ 104 w 214"/>
                <a:gd name="T5" fmla="*/ 44 h 241"/>
                <a:gd name="T6" fmla="*/ 125 w 214"/>
                <a:gd name="T7" fmla="*/ 25 h 241"/>
                <a:gd name="T8" fmla="*/ 169 w 214"/>
                <a:gd name="T9" fmla="*/ 44 h 241"/>
                <a:gd name="T10" fmla="*/ 205 w 214"/>
                <a:gd name="T11" fmla="*/ 80 h 241"/>
                <a:gd name="T12" fmla="*/ 214 w 214"/>
                <a:gd name="T13" fmla="*/ 133 h 241"/>
                <a:gd name="T14" fmla="*/ 197 w 214"/>
                <a:gd name="T15" fmla="*/ 167 h 241"/>
                <a:gd name="T16" fmla="*/ 173 w 214"/>
                <a:gd name="T17" fmla="*/ 200 h 241"/>
                <a:gd name="T18" fmla="*/ 142 w 214"/>
                <a:gd name="T19" fmla="*/ 226 h 241"/>
                <a:gd name="T20" fmla="*/ 108 w 214"/>
                <a:gd name="T21" fmla="*/ 241 h 241"/>
                <a:gd name="T22" fmla="*/ 43 w 214"/>
                <a:gd name="T23" fmla="*/ 228 h 241"/>
                <a:gd name="T24" fmla="*/ 11 w 214"/>
                <a:gd name="T25" fmla="*/ 179 h 241"/>
                <a:gd name="T26" fmla="*/ 0 w 214"/>
                <a:gd name="T27" fmla="*/ 120 h 241"/>
                <a:gd name="T28" fmla="*/ 9 w 214"/>
                <a:gd name="T29" fmla="*/ 59 h 241"/>
                <a:gd name="T30" fmla="*/ 36 w 214"/>
                <a:gd name="T31" fmla="*/ 6 h 241"/>
                <a:gd name="T32" fmla="*/ 53 w 214"/>
                <a:gd name="T33" fmla="*/ 0 h 241"/>
                <a:gd name="T34" fmla="*/ 59 w 214"/>
                <a:gd name="T35" fmla="*/ 19 h 241"/>
                <a:gd name="T36" fmla="*/ 38 w 214"/>
                <a:gd name="T37" fmla="*/ 110 h 241"/>
                <a:gd name="T38" fmla="*/ 47 w 214"/>
                <a:gd name="T39" fmla="*/ 152 h 241"/>
                <a:gd name="T40" fmla="*/ 78 w 214"/>
                <a:gd name="T41" fmla="*/ 192 h 241"/>
                <a:gd name="T42" fmla="*/ 102 w 214"/>
                <a:gd name="T43" fmla="*/ 198 h 241"/>
                <a:gd name="T44" fmla="*/ 123 w 214"/>
                <a:gd name="T45" fmla="*/ 175 h 241"/>
                <a:gd name="T46" fmla="*/ 146 w 214"/>
                <a:gd name="T47" fmla="*/ 118 h 241"/>
                <a:gd name="T48" fmla="*/ 146 w 214"/>
                <a:gd name="T49" fmla="*/ 11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4" h="241">
                  <a:moveTo>
                    <a:pt x="146" y="118"/>
                  </a:moveTo>
                  <a:lnTo>
                    <a:pt x="112" y="65"/>
                  </a:lnTo>
                  <a:lnTo>
                    <a:pt x="104" y="44"/>
                  </a:lnTo>
                  <a:lnTo>
                    <a:pt x="125" y="25"/>
                  </a:lnTo>
                  <a:lnTo>
                    <a:pt x="169" y="44"/>
                  </a:lnTo>
                  <a:lnTo>
                    <a:pt x="205" y="80"/>
                  </a:lnTo>
                  <a:lnTo>
                    <a:pt x="214" y="133"/>
                  </a:lnTo>
                  <a:lnTo>
                    <a:pt x="197" y="167"/>
                  </a:lnTo>
                  <a:lnTo>
                    <a:pt x="173" y="200"/>
                  </a:lnTo>
                  <a:lnTo>
                    <a:pt x="142" y="226"/>
                  </a:lnTo>
                  <a:lnTo>
                    <a:pt x="108" y="241"/>
                  </a:lnTo>
                  <a:lnTo>
                    <a:pt x="43" y="228"/>
                  </a:lnTo>
                  <a:lnTo>
                    <a:pt x="11" y="179"/>
                  </a:lnTo>
                  <a:lnTo>
                    <a:pt x="0" y="120"/>
                  </a:lnTo>
                  <a:lnTo>
                    <a:pt x="9" y="59"/>
                  </a:lnTo>
                  <a:lnTo>
                    <a:pt x="36" y="6"/>
                  </a:lnTo>
                  <a:lnTo>
                    <a:pt x="53" y="0"/>
                  </a:lnTo>
                  <a:lnTo>
                    <a:pt x="59" y="19"/>
                  </a:lnTo>
                  <a:lnTo>
                    <a:pt x="38" y="110"/>
                  </a:lnTo>
                  <a:lnTo>
                    <a:pt x="47" y="152"/>
                  </a:lnTo>
                  <a:lnTo>
                    <a:pt x="78" y="192"/>
                  </a:lnTo>
                  <a:lnTo>
                    <a:pt x="102" y="198"/>
                  </a:lnTo>
                  <a:lnTo>
                    <a:pt x="123" y="175"/>
                  </a:lnTo>
                  <a:lnTo>
                    <a:pt x="146" y="118"/>
                  </a:lnTo>
                  <a:lnTo>
                    <a:pt x="14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44"/>
            <p:cNvSpPr>
              <a:spLocks/>
            </p:cNvSpPr>
            <p:nvPr/>
          </p:nvSpPr>
          <p:spPr bwMode="auto">
            <a:xfrm>
              <a:off x="4841" y="3242"/>
              <a:ext cx="109" cy="132"/>
            </a:xfrm>
            <a:custGeom>
              <a:avLst/>
              <a:gdLst>
                <a:gd name="T0" fmla="*/ 141 w 218"/>
                <a:gd name="T1" fmla="*/ 265 h 265"/>
                <a:gd name="T2" fmla="*/ 76 w 218"/>
                <a:gd name="T3" fmla="*/ 251 h 265"/>
                <a:gd name="T4" fmla="*/ 25 w 218"/>
                <a:gd name="T5" fmla="*/ 188 h 265"/>
                <a:gd name="T6" fmla="*/ 0 w 218"/>
                <a:gd name="T7" fmla="*/ 109 h 265"/>
                <a:gd name="T8" fmla="*/ 4 w 218"/>
                <a:gd name="T9" fmla="*/ 73 h 265"/>
                <a:gd name="T10" fmla="*/ 21 w 218"/>
                <a:gd name="T11" fmla="*/ 44 h 265"/>
                <a:gd name="T12" fmla="*/ 51 w 218"/>
                <a:gd name="T13" fmla="*/ 19 h 265"/>
                <a:gd name="T14" fmla="*/ 91 w 218"/>
                <a:gd name="T15" fmla="*/ 0 h 265"/>
                <a:gd name="T16" fmla="*/ 171 w 218"/>
                <a:gd name="T17" fmla="*/ 4 h 265"/>
                <a:gd name="T18" fmla="*/ 209 w 218"/>
                <a:gd name="T19" fmla="*/ 59 h 265"/>
                <a:gd name="T20" fmla="*/ 218 w 218"/>
                <a:gd name="T21" fmla="*/ 128 h 265"/>
                <a:gd name="T22" fmla="*/ 205 w 218"/>
                <a:gd name="T23" fmla="*/ 158 h 265"/>
                <a:gd name="T24" fmla="*/ 180 w 218"/>
                <a:gd name="T25" fmla="*/ 168 h 265"/>
                <a:gd name="T26" fmla="*/ 154 w 218"/>
                <a:gd name="T27" fmla="*/ 160 h 265"/>
                <a:gd name="T28" fmla="*/ 139 w 218"/>
                <a:gd name="T29" fmla="*/ 130 h 265"/>
                <a:gd name="T30" fmla="*/ 131 w 218"/>
                <a:gd name="T31" fmla="*/ 61 h 265"/>
                <a:gd name="T32" fmla="*/ 95 w 218"/>
                <a:gd name="T33" fmla="*/ 65 h 265"/>
                <a:gd name="T34" fmla="*/ 64 w 218"/>
                <a:gd name="T35" fmla="*/ 90 h 265"/>
                <a:gd name="T36" fmla="*/ 49 w 218"/>
                <a:gd name="T37" fmla="*/ 128 h 265"/>
                <a:gd name="T38" fmla="*/ 57 w 218"/>
                <a:gd name="T39" fmla="*/ 175 h 265"/>
                <a:gd name="T40" fmla="*/ 85 w 218"/>
                <a:gd name="T41" fmla="*/ 217 h 265"/>
                <a:gd name="T42" fmla="*/ 135 w 218"/>
                <a:gd name="T43" fmla="*/ 238 h 265"/>
                <a:gd name="T44" fmla="*/ 152 w 218"/>
                <a:gd name="T45" fmla="*/ 249 h 265"/>
                <a:gd name="T46" fmla="*/ 141 w 218"/>
                <a:gd name="T47" fmla="*/ 265 h 265"/>
                <a:gd name="T48" fmla="*/ 141 w 218"/>
                <a:gd name="T49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8" h="265">
                  <a:moveTo>
                    <a:pt x="141" y="265"/>
                  </a:moveTo>
                  <a:lnTo>
                    <a:pt x="76" y="251"/>
                  </a:lnTo>
                  <a:lnTo>
                    <a:pt x="25" y="188"/>
                  </a:lnTo>
                  <a:lnTo>
                    <a:pt x="0" y="109"/>
                  </a:lnTo>
                  <a:lnTo>
                    <a:pt x="4" y="73"/>
                  </a:lnTo>
                  <a:lnTo>
                    <a:pt x="21" y="44"/>
                  </a:lnTo>
                  <a:lnTo>
                    <a:pt x="51" y="19"/>
                  </a:lnTo>
                  <a:lnTo>
                    <a:pt x="91" y="0"/>
                  </a:lnTo>
                  <a:lnTo>
                    <a:pt x="171" y="4"/>
                  </a:lnTo>
                  <a:lnTo>
                    <a:pt x="209" y="59"/>
                  </a:lnTo>
                  <a:lnTo>
                    <a:pt x="218" y="128"/>
                  </a:lnTo>
                  <a:lnTo>
                    <a:pt x="205" y="158"/>
                  </a:lnTo>
                  <a:lnTo>
                    <a:pt x="180" y="168"/>
                  </a:lnTo>
                  <a:lnTo>
                    <a:pt x="154" y="160"/>
                  </a:lnTo>
                  <a:lnTo>
                    <a:pt x="139" y="130"/>
                  </a:lnTo>
                  <a:lnTo>
                    <a:pt x="131" y="61"/>
                  </a:lnTo>
                  <a:lnTo>
                    <a:pt x="95" y="65"/>
                  </a:lnTo>
                  <a:lnTo>
                    <a:pt x="64" y="90"/>
                  </a:lnTo>
                  <a:lnTo>
                    <a:pt x="49" y="128"/>
                  </a:lnTo>
                  <a:lnTo>
                    <a:pt x="57" y="175"/>
                  </a:lnTo>
                  <a:lnTo>
                    <a:pt x="85" y="217"/>
                  </a:lnTo>
                  <a:lnTo>
                    <a:pt x="135" y="238"/>
                  </a:lnTo>
                  <a:lnTo>
                    <a:pt x="152" y="249"/>
                  </a:lnTo>
                  <a:lnTo>
                    <a:pt x="141" y="265"/>
                  </a:lnTo>
                  <a:lnTo>
                    <a:pt x="141" y="2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45"/>
            <p:cNvSpPr>
              <a:spLocks/>
            </p:cNvSpPr>
            <p:nvPr/>
          </p:nvSpPr>
          <p:spPr bwMode="auto">
            <a:xfrm>
              <a:off x="4830" y="3023"/>
              <a:ext cx="68" cy="113"/>
            </a:xfrm>
            <a:custGeom>
              <a:avLst/>
              <a:gdLst>
                <a:gd name="T0" fmla="*/ 27 w 137"/>
                <a:gd name="T1" fmla="*/ 200 h 226"/>
                <a:gd name="T2" fmla="*/ 68 w 137"/>
                <a:gd name="T3" fmla="*/ 198 h 226"/>
                <a:gd name="T4" fmla="*/ 95 w 137"/>
                <a:gd name="T5" fmla="*/ 167 h 226"/>
                <a:gd name="T6" fmla="*/ 95 w 137"/>
                <a:gd name="T7" fmla="*/ 128 h 226"/>
                <a:gd name="T8" fmla="*/ 74 w 137"/>
                <a:gd name="T9" fmla="*/ 99 h 226"/>
                <a:gd name="T10" fmla="*/ 44 w 137"/>
                <a:gd name="T11" fmla="*/ 74 h 226"/>
                <a:gd name="T12" fmla="*/ 13 w 137"/>
                <a:gd name="T13" fmla="*/ 53 h 226"/>
                <a:gd name="T14" fmla="*/ 0 w 137"/>
                <a:gd name="T15" fmla="*/ 13 h 226"/>
                <a:gd name="T16" fmla="*/ 17 w 137"/>
                <a:gd name="T17" fmla="*/ 0 h 226"/>
                <a:gd name="T18" fmla="*/ 42 w 137"/>
                <a:gd name="T19" fmla="*/ 2 h 226"/>
                <a:gd name="T20" fmla="*/ 118 w 137"/>
                <a:gd name="T21" fmla="*/ 72 h 226"/>
                <a:gd name="T22" fmla="*/ 137 w 137"/>
                <a:gd name="T23" fmla="*/ 175 h 226"/>
                <a:gd name="T24" fmla="*/ 118 w 137"/>
                <a:gd name="T25" fmla="*/ 205 h 226"/>
                <a:gd name="T26" fmla="*/ 86 w 137"/>
                <a:gd name="T27" fmla="*/ 226 h 226"/>
                <a:gd name="T28" fmla="*/ 15 w 137"/>
                <a:gd name="T29" fmla="*/ 224 h 226"/>
                <a:gd name="T30" fmla="*/ 8 w 137"/>
                <a:gd name="T31" fmla="*/ 205 h 226"/>
                <a:gd name="T32" fmla="*/ 27 w 137"/>
                <a:gd name="T33" fmla="*/ 200 h 226"/>
                <a:gd name="T34" fmla="*/ 27 w 137"/>
                <a:gd name="T35" fmla="*/ 20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7" h="226">
                  <a:moveTo>
                    <a:pt x="27" y="200"/>
                  </a:moveTo>
                  <a:lnTo>
                    <a:pt x="68" y="198"/>
                  </a:lnTo>
                  <a:lnTo>
                    <a:pt x="95" y="167"/>
                  </a:lnTo>
                  <a:lnTo>
                    <a:pt x="95" y="128"/>
                  </a:lnTo>
                  <a:lnTo>
                    <a:pt x="74" y="99"/>
                  </a:lnTo>
                  <a:lnTo>
                    <a:pt x="44" y="74"/>
                  </a:lnTo>
                  <a:lnTo>
                    <a:pt x="13" y="53"/>
                  </a:lnTo>
                  <a:lnTo>
                    <a:pt x="0" y="13"/>
                  </a:lnTo>
                  <a:lnTo>
                    <a:pt x="17" y="0"/>
                  </a:lnTo>
                  <a:lnTo>
                    <a:pt x="42" y="2"/>
                  </a:lnTo>
                  <a:lnTo>
                    <a:pt x="118" y="72"/>
                  </a:lnTo>
                  <a:lnTo>
                    <a:pt x="137" y="175"/>
                  </a:lnTo>
                  <a:lnTo>
                    <a:pt x="118" y="205"/>
                  </a:lnTo>
                  <a:lnTo>
                    <a:pt x="86" y="226"/>
                  </a:lnTo>
                  <a:lnTo>
                    <a:pt x="15" y="224"/>
                  </a:lnTo>
                  <a:lnTo>
                    <a:pt x="8" y="205"/>
                  </a:lnTo>
                  <a:lnTo>
                    <a:pt x="27" y="200"/>
                  </a:lnTo>
                  <a:lnTo>
                    <a:pt x="27" y="2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46"/>
            <p:cNvSpPr>
              <a:spLocks/>
            </p:cNvSpPr>
            <p:nvPr/>
          </p:nvSpPr>
          <p:spPr bwMode="auto">
            <a:xfrm>
              <a:off x="4819" y="2897"/>
              <a:ext cx="74" cy="100"/>
            </a:xfrm>
            <a:custGeom>
              <a:avLst/>
              <a:gdLst>
                <a:gd name="T0" fmla="*/ 129 w 148"/>
                <a:gd name="T1" fmla="*/ 44 h 200"/>
                <a:gd name="T2" fmla="*/ 97 w 148"/>
                <a:gd name="T3" fmla="*/ 29 h 200"/>
                <a:gd name="T4" fmla="*/ 63 w 148"/>
                <a:gd name="T5" fmla="*/ 33 h 200"/>
                <a:gd name="T6" fmla="*/ 44 w 148"/>
                <a:gd name="T7" fmla="*/ 61 h 200"/>
                <a:gd name="T8" fmla="*/ 46 w 148"/>
                <a:gd name="T9" fmla="*/ 95 h 200"/>
                <a:gd name="T10" fmla="*/ 61 w 148"/>
                <a:gd name="T11" fmla="*/ 128 h 200"/>
                <a:gd name="T12" fmla="*/ 80 w 148"/>
                <a:gd name="T13" fmla="*/ 154 h 200"/>
                <a:gd name="T14" fmla="*/ 84 w 148"/>
                <a:gd name="T15" fmla="*/ 198 h 200"/>
                <a:gd name="T16" fmla="*/ 42 w 148"/>
                <a:gd name="T17" fmla="*/ 200 h 200"/>
                <a:gd name="T18" fmla="*/ 12 w 148"/>
                <a:gd name="T19" fmla="*/ 156 h 200"/>
                <a:gd name="T20" fmla="*/ 0 w 148"/>
                <a:gd name="T21" fmla="*/ 101 h 200"/>
                <a:gd name="T22" fmla="*/ 12 w 148"/>
                <a:gd name="T23" fmla="*/ 48 h 200"/>
                <a:gd name="T24" fmla="*/ 46 w 148"/>
                <a:gd name="T25" fmla="*/ 8 h 200"/>
                <a:gd name="T26" fmla="*/ 97 w 148"/>
                <a:gd name="T27" fmla="*/ 0 h 200"/>
                <a:gd name="T28" fmla="*/ 143 w 148"/>
                <a:gd name="T29" fmla="*/ 23 h 200"/>
                <a:gd name="T30" fmla="*/ 148 w 148"/>
                <a:gd name="T31" fmla="*/ 42 h 200"/>
                <a:gd name="T32" fmla="*/ 129 w 148"/>
                <a:gd name="T33" fmla="*/ 44 h 200"/>
                <a:gd name="T34" fmla="*/ 129 w 148"/>
                <a:gd name="T35" fmla="*/ 44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200">
                  <a:moveTo>
                    <a:pt x="129" y="44"/>
                  </a:moveTo>
                  <a:lnTo>
                    <a:pt x="97" y="29"/>
                  </a:lnTo>
                  <a:lnTo>
                    <a:pt x="63" y="33"/>
                  </a:lnTo>
                  <a:lnTo>
                    <a:pt x="44" y="61"/>
                  </a:lnTo>
                  <a:lnTo>
                    <a:pt x="46" y="95"/>
                  </a:lnTo>
                  <a:lnTo>
                    <a:pt x="61" y="128"/>
                  </a:lnTo>
                  <a:lnTo>
                    <a:pt x="80" y="154"/>
                  </a:lnTo>
                  <a:lnTo>
                    <a:pt x="84" y="198"/>
                  </a:lnTo>
                  <a:lnTo>
                    <a:pt x="42" y="200"/>
                  </a:lnTo>
                  <a:lnTo>
                    <a:pt x="12" y="156"/>
                  </a:lnTo>
                  <a:lnTo>
                    <a:pt x="0" y="101"/>
                  </a:lnTo>
                  <a:lnTo>
                    <a:pt x="12" y="48"/>
                  </a:lnTo>
                  <a:lnTo>
                    <a:pt x="46" y="8"/>
                  </a:lnTo>
                  <a:lnTo>
                    <a:pt x="97" y="0"/>
                  </a:lnTo>
                  <a:lnTo>
                    <a:pt x="143" y="23"/>
                  </a:lnTo>
                  <a:lnTo>
                    <a:pt x="148" y="42"/>
                  </a:lnTo>
                  <a:lnTo>
                    <a:pt x="129" y="44"/>
                  </a:lnTo>
                  <a:lnTo>
                    <a:pt x="12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47"/>
            <p:cNvSpPr>
              <a:spLocks/>
            </p:cNvSpPr>
            <p:nvPr/>
          </p:nvSpPr>
          <p:spPr bwMode="auto">
            <a:xfrm>
              <a:off x="4727" y="2926"/>
              <a:ext cx="60" cy="126"/>
            </a:xfrm>
            <a:custGeom>
              <a:avLst/>
              <a:gdLst>
                <a:gd name="T0" fmla="*/ 11 w 120"/>
                <a:gd name="T1" fmla="*/ 27 h 253"/>
                <a:gd name="T2" fmla="*/ 0 w 120"/>
                <a:gd name="T3" fmla="*/ 12 h 253"/>
                <a:gd name="T4" fmla="*/ 15 w 120"/>
                <a:gd name="T5" fmla="*/ 0 h 253"/>
                <a:gd name="T6" fmla="*/ 64 w 120"/>
                <a:gd name="T7" fmla="*/ 15 h 253"/>
                <a:gd name="T8" fmla="*/ 101 w 120"/>
                <a:gd name="T9" fmla="*/ 59 h 253"/>
                <a:gd name="T10" fmla="*/ 120 w 120"/>
                <a:gd name="T11" fmla="*/ 168 h 253"/>
                <a:gd name="T12" fmla="*/ 108 w 120"/>
                <a:gd name="T13" fmla="*/ 194 h 253"/>
                <a:gd name="T14" fmla="*/ 89 w 120"/>
                <a:gd name="T15" fmla="*/ 215 h 253"/>
                <a:gd name="T16" fmla="*/ 43 w 120"/>
                <a:gd name="T17" fmla="*/ 253 h 253"/>
                <a:gd name="T18" fmla="*/ 5 w 120"/>
                <a:gd name="T19" fmla="*/ 249 h 253"/>
                <a:gd name="T20" fmla="*/ 7 w 120"/>
                <a:gd name="T21" fmla="*/ 211 h 253"/>
                <a:gd name="T22" fmla="*/ 66 w 120"/>
                <a:gd name="T23" fmla="*/ 156 h 253"/>
                <a:gd name="T24" fmla="*/ 64 w 120"/>
                <a:gd name="T25" fmla="*/ 78 h 253"/>
                <a:gd name="T26" fmla="*/ 45 w 120"/>
                <a:gd name="T27" fmla="*/ 48 h 253"/>
                <a:gd name="T28" fmla="*/ 11 w 120"/>
                <a:gd name="T29" fmla="*/ 27 h 253"/>
                <a:gd name="T30" fmla="*/ 11 w 120"/>
                <a:gd name="T31" fmla="*/ 27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253">
                  <a:moveTo>
                    <a:pt x="11" y="27"/>
                  </a:moveTo>
                  <a:lnTo>
                    <a:pt x="0" y="12"/>
                  </a:lnTo>
                  <a:lnTo>
                    <a:pt x="15" y="0"/>
                  </a:lnTo>
                  <a:lnTo>
                    <a:pt x="64" y="15"/>
                  </a:lnTo>
                  <a:lnTo>
                    <a:pt x="101" y="59"/>
                  </a:lnTo>
                  <a:lnTo>
                    <a:pt x="120" y="168"/>
                  </a:lnTo>
                  <a:lnTo>
                    <a:pt x="108" y="194"/>
                  </a:lnTo>
                  <a:lnTo>
                    <a:pt x="89" y="215"/>
                  </a:lnTo>
                  <a:lnTo>
                    <a:pt x="43" y="253"/>
                  </a:lnTo>
                  <a:lnTo>
                    <a:pt x="5" y="249"/>
                  </a:lnTo>
                  <a:lnTo>
                    <a:pt x="7" y="211"/>
                  </a:lnTo>
                  <a:lnTo>
                    <a:pt x="66" y="156"/>
                  </a:lnTo>
                  <a:lnTo>
                    <a:pt x="64" y="78"/>
                  </a:lnTo>
                  <a:lnTo>
                    <a:pt x="45" y="48"/>
                  </a:lnTo>
                  <a:lnTo>
                    <a:pt x="11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4758" y="3131"/>
              <a:ext cx="61" cy="120"/>
            </a:xfrm>
            <a:custGeom>
              <a:avLst/>
              <a:gdLst>
                <a:gd name="T0" fmla="*/ 58 w 122"/>
                <a:gd name="T1" fmla="*/ 40 h 239"/>
                <a:gd name="T2" fmla="*/ 40 w 122"/>
                <a:gd name="T3" fmla="*/ 72 h 239"/>
                <a:gd name="T4" fmla="*/ 25 w 122"/>
                <a:gd name="T5" fmla="*/ 106 h 239"/>
                <a:gd name="T6" fmla="*/ 44 w 122"/>
                <a:gd name="T7" fmla="*/ 179 h 239"/>
                <a:gd name="T8" fmla="*/ 94 w 122"/>
                <a:gd name="T9" fmla="*/ 220 h 239"/>
                <a:gd name="T10" fmla="*/ 90 w 122"/>
                <a:gd name="T11" fmla="*/ 239 h 239"/>
                <a:gd name="T12" fmla="*/ 71 w 122"/>
                <a:gd name="T13" fmla="*/ 237 h 239"/>
                <a:gd name="T14" fmla="*/ 39 w 122"/>
                <a:gd name="T15" fmla="*/ 209 h 239"/>
                <a:gd name="T16" fmla="*/ 2 w 122"/>
                <a:gd name="T17" fmla="*/ 184 h 239"/>
                <a:gd name="T18" fmla="*/ 0 w 122"/>
                <a:gd name="T19" fmla="*/ 64 h 239"/>
                <a:gd name="T20" fmla="*/ 16 w 122"/>
                <a:gd name="T21" fmla="*/ 6 h 239"/>
                <a:gd name="T22" fmla="*/ 54 w 122"/>
                <a:gd name="T23" fmla="*/ 0 h 239"/>
                <a:gd name="T24" fmla="*/ 116 w 122"/>
                <a:gd name="T25" fmla="*/ 40 h 239"/>
                <a:gd name="T26" fmla="*/ 122 w 122"/>
                <a:gd name="T27" fmla="*/ 59 h 239"/>
                <a:gd name="T28" fmla="*/ 103 w 122"/>
                <a:gd name="T29" fmla="*/ 63 h 239"/>
                <a:gd name="T30" fmla="*/ 58 w 122"/>
                <a:gd name="T31" fmla="*/ 40 h 239"/>
                <a:gd name="T32" fmla="*/ 58 w 122"/>
                <a:gd name="T33" fmla="*/ 4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2" h="239">
                  <a:moveTo>
                    <a:pt x="58" y="40"/>
                  </a:moveTo>
                  <a:lnTo>
                    <a:pt x="40" y="72"/>
                  </a:lnTo>
                  <a:lnTo>
                    <a:pt x="25" y="106"/>
                  </a:lnTo>
                  <a:lnTo>
                    <a:pt x="44" y="179"/>
                  </a:lnTo>
                  <a:lnTo>
                    <a:pt x="94" y="220"/>
                  </a:lnTo>
                  <a:lnTo>
                    <a:pt x="90" y="239"/>
                  </a:lnTo>
                  <a:lnTo>
                    <a:pt x="71" y="237"/>
                  </a:lnTo>
                  <a:lnTo>
                    <a:pt x="39" y="209"/>
                  </a:lnTo>
                  <a:lnTo>
                    <a:pt x="2" y="184"/>
                  </a:lnTo>
                  <a:lnTo>
                    <a:pt x="0" y="64"/>
                  </a:lnTo>
                  <a:lnTo>
                    <a:pt x="16" y="6"/>
                  </a:lnTo>
                  <a:lnTo>
                    <a:pt x="54" y="0"/>
                  </a:lnTo>
                  <a:lnTo>
                    <a:pt x="116" y="40"/>
                  </a:lnTo>
                  <a:lnTo>
                    <a:pt x="122" y="59"/>
                  </a:lnTo>
                  <a:lnTo>
                    <a:pt x="103" y="63"/>
                  </a:lnTo>
                  <a:lnTo>
                    <a:pt x="58" y="40"/>
                  </a:lnTo>
                  <a:lnTo>
                    <a:pt x="5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49"/>
            <p:cNvSpPr>
              <a:spLocks/>
            </p:cNvSpPr>
            <p:nvPr/>
          </p:nvSpPr>
          <p:spPr bwMode="auto">
            <a:xfrm>
              <a:off x="4081" y="2802"/>
              <a:ext cx="654" cy="58"/>
            </a:xfrm>
            <a:custGeom>
              <a:avLst/>
              <a:gdLst>
                <a:gd name="T0" fmla="*/ 1298 w 1310"/>
                <a:gd name="T1" fmla="*/ 116 h 116"/>
                <a:gd name="T2" fmla="*/ 829 w 1310"/>
                <a:gd name="T3" fmla="*/ 112 h 116"/>
                <a:gd name="T4" fmla="*/ 308 w 1310"/>
                <a:gd name="T5" fmla="*/ 86 h 116"/>
                <a:gd name="T6" fmla="*/ 31 w 1310"/>
                <a:gd name="T7" fmla="*/ 55 h 116"/>
                <a:gd name="T8" fmla="*/ 0 w 1310"/>
                <a:gd name="T9" fmla="*/ 30 h 116"/>
                <a:gd name="T10" fmla="*/ 27 w 1310"/>
                <a:gd name="T11" fmla="*/ 0 h 116"/>
                <a:gd name="T12" fmla="*/ 164 w 1310"/>
                <a:gd name="T13" fmla="*/ 8 h 116"/>
                <a:gd name="T14" fmla="*/ 312 w 1310"/>
                <a:gd name="T15" fmla="*/ 25 h 116"/>
                <a:gd name="T16" fmla="*/ 825 w 1310"/>
                <a:gd name="T17" fmla="*/ 46 h 116"/>
                <a:gd name="T18" fmla="*/ 985 w 1310"/>
                <a:gd name="T19" fmla="*/ 69 h 116"/>
                <a:gd name="T20" fmla="*/ 1145 w 1310"/>
                <a:gd name="T21" fmla="*/ 93 h 116"/>
                <a:gd name="T22" fmla="*/ 1293 w 1310"/>
                <a:gd name="T23" fmla="*/ 89 h 116"/>
                <a:gd name="T24" fmla="*/ 1310 w 1310"/>
                <a:gd name="T25" fmla="*/ 101 h 116"/>
                <a:gd name="T26" fmla="*/ 1298 w 1310"/>
                <a:gd name="T27" fmla="*/ 116 h 116"/>
                <a:gd name="T28" fmla="*/ 1298 w 1310"/>
                <a:gd name="T2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10" h="116">
                  <a:moveTo>
                    <a:pt x="1298" y="116"/>
                  </a:moveTo>
                  <a:lnTo>
                    <a:pt x="829" y="112"/>
                  </a:lnTo>
                  <a:lnTo>
                    <a:pt x="308" y="86"/>
                  </a:lnTo>
                  <a:lnTo>
                    <a:pt x="31" y="55"/>
                  </a:lnTo>
                  <a:lnTo>
                    <a:pt x="0" y="30"/>
                  </a:lnTo>
                  <a:lnTo>
                    <a:pt x="27" y="0"/>
                  </a:lnTo>
                  <a:lnTo>
                    <a:pt x="164" y="8"/>
                  </a:lnTo>
                  <a:lnTo>
                    <a:pt x="312" y="25"/>
                  </a:lnTo>
                  <a:lnTo>
                    <a:pt x="825" y="46"/>
                  </a:lnTo>
                  <a:lnTo>
                    <a:pt x="985" y="69"/>
                  </a:lnTo>
                  <a:lnTo>
                    <a:pt x="1145" y="93"/>
                  </a:lnTo>
                  <a:lnTo>
                    <a:pt x="1293" y="89"/>
                  </a:lnTo>
                  <a:lnTo>
                    <a:pt x="1310" y="101"/>
                  </a:lnTo>
                  <a:lnTo>
                    <a:pt x="1298" y="116"/>
                  </a:lnTo>
                  <a:lnTo>
                    <a:pt x="1298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50"/>
            <p:cNvSpPr>
              <a:spLocks/>
            </p:cNvSpPr>
            <p:nvPr/>
          </p:nvSpPr>
          <p:spPr bwMode="auto">
            <a:xfrm>
              <a:off x="3986" y="2797"/>
              <a:ext cx="114" cy="327"/>
            </a:xfrm>
            <a:custGeom>
              <a:avLst/>
              <a:gdLst>
                <a:gd name="T0" fmla="*/ 228 w 228"/>
                <a:gd name="T1" fmla="*/ 30 h 654"/>
                <a:gd name="T2" fmla="*/ 207 w 228"/>
                <a:gd name="T3" fmla="*/ 138 h 654"/>
                <a:gd name="T4" fmla="*/ 169 w 228"/>
                <a:gd name="T5" fmla="*/ 268 h 654"/>
                <a:gd name="T6" fmla="*/ 128 w 228"/>
                <a:gd name="T7" fmla="*/ 397 h 654"/>
                <a:gd name="T8" fmla="*/ 90 w 228"/>
                <a:gd name="T9" fmla="*/ 505 h 654"/>
                <a:gd name="T10" fmla="*/ 74 w 228"/>
                <a:gd name="T11" fmla="*/ 538 h 654"/>
                <a:gd name="T12" fmla="*/ 44 w 228"/>
                <a:gd name="T13" fmla="*/ 604 h 654"/>
                <a:gd name="T14" fmla="*/ 14 w 228"/>
                <a:gd name="T15" fmla="*/ 654 h 654"/>
                <a:gd name="T16" fmla="*/ 0 w 228"/>
                <a:gd name="T17" fmla="*/ 636 h 654"/>
                <a:gd name="T18" fmla="*/ 14 w 228"/>
                <a:gd name="T19" fmla="*/ 560 h 654"/>
                <a:gd name="T20" fmla="*/ 33 w 228"/>
                <a:gd name="T21" fmla="*/ 484 h 654"/>
                <a:gd name="T22" fmla="*/ 80 w 228"/>
                <a:gd name="T23" fmla="*/ 353 h 654"/>
                <a:gd name="T24" fmla="*/ 124 w 228"/>
                <a:gd name="T25" fmla="*/ 220 h 654"/>
                <a:gd name="T26" fmla="*/ 150 w 228"/>
                <a:gd name="T27" fmla="*/ 117 h 654"/>
                <a:gd name="T28" fmla="*/ 181 w 228"/>
                <a:gd name="T29" fmla="*/ 17 h 654"/>
                <a:gd name="T30" fmla="*/ 194 w 228"/>
                <a:gd name="T31" fmla="*/ 1 h 654"/>
                <a:gd name="T32" fmla="*/ 211 w 228"/>
                <a:gd name="T33" fmla="*/ 0 h 654"/>
                <a:gd name="T34" fmla="*/ 228 w 228"/>
                <a:gd name="T35" fmla="*/ 30 h 654"/>
                <a:gd name="T36" fmla="*/ 228 w 228"/>
                <a:gd name="T37" fmla="*/ 3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8" h="654">
                  <a:moveTo>
                    <a:pt x="228" y="30"/>
                  </a:moveTo>
                  <a:lnTo>
                    <a:pt x="207" y="138"/>
                  </a:lnTo>
                  <a:lnTo>
                    <a:pt x="169" y="268"/>
                  </a:lnTo>
                  <a:lnTo>
                    <a:pt x="128" y="397"/>
                  </a:lnTo>
                  <a:lnTo>
                    <a:pt x="90" y="505"/>
                  </a:lnTo>
                  <a:lnTo>
                    <a:pt x="74" y="538"/>
                  </a:lnTo>
                  <a:lnTo>
                    <a:pt x="44" y="604"/>
                  </a:lnTo>
                  <a:lnTo>
                    <a:pt x="14" y="654"/>
                  </a:lnTo>
                  <a:lnTo>
                    <a:pt x="0" y="636"/>
                  </a:lnTo>
                  <a:lnTo>
                    <a:pt x="14" y="560"/>
                  </a:lnTo>
                  <a:lnTo>
                    <a:pt x="33" y="484"/>
                  </a:lnTo>
                  <a:lnTo>
                    <a:pt x="80" y="353"/>
                  </a:lnTo>
                  <a:lnTo>
                    <a:pt x="124" y="220"/>
                  </a:lnTo>
                  <a:lnTo>
                    <a:pt x="150" y="117"/>
                  </a:lnTo>
                  <a:lnTo>
                    <a:pt x="181" y="17"/>
                  </a:lnTo>
                  <a:lnTo>
                    <a:pt x="194" y="1"/>
                  </a:lnTo>
                  <a:lnTo>
                    <a:pt x="211" y="0"/>
                  </a:lnTo>
                  <a:lnTo>
                    <a:pt x="228" y="30"/>
                  </a:lnTo>
                  <a:lnTo>
                    <a:pt x="22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51"/>
            <p:cNvSpPr>
              <a:spLocks/>
            </p:cNvSpPr>
            <p:nvPr/>
          </p:nvSpPr>
          <p:spPr bwMode="auto">
            <a:xfrm>
              <a:off x="3746" y="3111"/>
              <a:ext cx="252" cy="128"/>
            </a:xfrm>
            <a:custGeom>
              <a:avLst/>
              <a:gdLst>
                <a:gd name="T0" fmla="*/ 504 w 504"/>
                <a:gd name="T1" fmla="*/ 21 h 257"/>
                <a:gd name="T2" fmla="*/ 468 w 504"/>
                <a:gd name="T3" fmla="*/ 59 h 257"/>
                <a:gd name="T4" fmla="*/ 437 w 504"/>
                <a:gd name="T5" fmla="*/ 82 h 257"/>
                <a:gd name="T6" fmla="*/ 405 w 504"/>
                <a:gd name="T7" fmla="*/ 106 h 257"/>
                <a:gd name="T8" fmla="*/ 339 w 504"/>
                <a:gd name="T9" fmla="*/ 150 h 257"/>
                <a:gd name="T10" fmla="*/ 289 w 504"/>
                <a:gd name="T11" fmla="*/ 175 h 257"/>
                <a:gd name="T12" fmla="*/ 57 w 504"/>
                <a:gd name="T13" fmla="*/ 239 h 257"/>
                <a:gd name="T14" fmla="*/ 19 w 504"/>
                <a:gd name="T15" fmla="*/ 257 h 257"/>
                <a:gd name="T16" fmla="*/ 0 w 504"/>
                <a:gd name="T17" fmla="*/ 249 h 257"/>
                <a:gd name="T18" fmla="*/ 8 w 504"/>
                <a:gd name="T19" fmla="*/ 232 h 257"/>
                <a:gd name="T20" fmla="*/ 61 w 504"/>
                <a:gd name="T21" fmla="*/ 203 h 257"/>
                <a:gd name="T22" fmla="*/ 135 w 504"/>
                <a:gd name="T23" fmla="*/ 177 h 257"/>
                <a:gd name="T24" fmla="*/ 272 w 504"/>
                <a:gd name="T25" fmla="*/ 133 h 257"/>
                <a:gd name="T26" fmla="*/ 356 w 504"/>
                <a:gd name="T27" fmla="*/ 95 h 257"/>
                <a:gd name="T28" fmla="*/ 435 w 504"/>
                <a:gd name="T29" fmla="*/ 46 h 257"/>
                <a:gd name="T30" fmla="*/ 458 w 504"/>
                <a:gd name="T31" fmla="*/ 23 h 257"/>
                <a:gd name="T32" fmla="*/ 483 w 504"/>
                <a:gd name="T33" fmla="*/ 2 h 257"/>
                <a:gd name="T34" fmla="*/ 502 w 504"/>
                <a:gd name="T35" fmla="*/ 0 h 257"/>
                <a:gd name="T36" fmla="*/ 504 w 504"/>
                <a:gd name="T37" fmla="*/ 21 h 257"/>
                <a:gd name="T38" fmla="*/ 504 w 504"/>
                <a:gd name="T39" fmla="*/ 21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4" h="257">
                  <a:moveTo>
                    <a:pt x="504" y="21"/>
                  </a:moveTo>
                  <a:lnTo>
                    <a:pt x="468" y="59"/>
                  </a:lnTo>
                  <a:lnTo>
                    <a:pt x="437" y="82"/>
                  </a:lnTo>
                  <a:lnTo>
                    <a:pt x="405" y="106"/>
                  </a:lnTo>
                  <a:lnTo>
                    <a:pt x="339" y="150"/>
                  </a:lnTo>
                  <a:lnTo>
                    <a:pt x="289" y="175"/>
                  </a:lnTo>
                  <a:lnTo>
                    <a:pt x="57" y="239"/>
                  </a:lnTo>
                  <a:lnTo>
                    <a:pt x="19" y="257"/>
                  </a:lnTo>
                  <a:lnTo>
                    <a:pt x="0" y="249"/>
                  </a:lnTo>
                  <a:lnTo>
                    <a:pt x="8" y="232"/>
                  </a:lnTo>
                  <a:lnTo>
                    <a:pt x="61" y="203"/>
                  </a:lnTo>
                  <a:lnTo>
                    <a:pt x="135" y="177"/>
                  </a:lnTo>
                  <a:lnTo>
                    <a:pt x="272" y="133"/>
                  </a:lnTo>
                  <a:lnTo>
                    <a:pt x="356" y="95"/>
                  </a:lnTo>
                  <a:lnTo>
                    <a:pt x="435" y="46"/>
                  </a:lnTo>
                  <a:lnTo>
                    <a:pt x="458" y="23"/>
                  </a:lnTo>
                  <a:lnTo>
                    <a:pt x="483" y="2"/>
                  </a:lnTo>
                  <a:lnTo>
                    <a:pt x="502" y="0"/>
                  </a:lnTo>
                  <a:lnTo>
                    <a:pt x="504" y="21"/>
                  </a:lnTo>
                  <a:lnTo>
                    <a:pt x="50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52"/>
            <p:cNvSpPr>
              <a:spLocks/>
            </p:cNvSpPr>
            <p:nvPr/>
          </p:nvSpPr>
          <p:spPr bwMode="auto">
            <a:xfrm>
              <a:off x="3754" y="3225"/>
              <a:ext cx="876" cy="183"/>
            </a:xfrm>
            <a:custGeom>
              <a:avLst/>
              <a:gdLst>
                <a:gd name="T0" fmla="*/ 6 w 1753"/>
                <a:gd name="T1" fmla="*/ 0 h 365"/>
                <a:gd name="T2" fmla="*/ 116 w 1753"/>
                <a:gd name="T3" fmla="*/ 25 h 365"/>
                <a:gd name="T4" fmla="*/ 229 w 1753"/>
                <a:gd name="T5" fmla="*/ 48 h 365"/>
                <a:gd name="T6" fmla="*/ 453 w 1753"/>
                <a:gd name="T7" fmla="*/ 88 h 365"/>
                <a:gd name="T8" fmla="*/ 677 w 1753"/>
                <a:gd name="T9" fmla="*/ 126 h 365"/>
                <a:gd name="T10" fmla="*/ 899 w 1753"/>
                <a:gd name="T11" fmla="*/ 167 h 365"/>
                <a:gd name="T12" fmla="*/ 1084 w 1753"/>
                <a:gd name="T13" fmla="*/ 217 h 365"/>
                <a:gd name="T14" fmla="*/ 1177 w 1753"/>
                <a:gd name="T15" fmla="*/ 241 h 365"/>
                <a:gd name="T16" fmla="*/ 1270 w 1753"/>
                <a:gd name="T17" fmla="*/ 264 h 365"/>
                <a:gd name="T18" fmla="*/ 1506 w 1753"/>
                <a:gd name="T19" fmla="*/ 289 h 365"/>
                <a:gd name="T20" fmla="*/ 1715 w 1753"/>
                <a:gd name="T21" fmla="*/ 323 h 365"/>
                <a:gd name="T22" fmla="*/ 1753 w 1753"/>
                <a:gd name="T23" fmla="*/ 350 h 365"/>
                <a:gd name="T24" fmla="*/ 1740 w 1753"/>
                <a:gd name="T25" fmla="*/ 363 h 365"/>
                <a:gd name="T26" fmla="*/ 1601 w 1753"/>
                <a:gd name="T27" fmla="*/ 365 h 365"/>
                <a:gd name="T28" fmla="*/ 1257 w 1753"/>
                <a:gd name="T29" fmla="*/ 321 h 365"/>
                <a:gd name="T30" fmla="*/ 1101 w 1753"/>
                <a:gd name="T31" fmla="*/ 289 h 365"/>
                <a:gd name="T32" fmla="*/ 943 w 1753"/>
                <a:gd name="T33" fmla="*/ 255 h 365"/>
                <a:gd name="T34" fmla="*/ 785 w 1753"/>
                <a:gd name="T35" fmla="*/ 219 h 365"/>
                <a:gd name="T36" fmla="*/ 628 w 1753"/>
                <a:gd name="T37" fmla="*/ 183 h 365"/>
                <a:gd name="T38" fmla="*/ 470 w 1753"/>
                <a:gd name="T39" fmla="*/ 143 h 365"/>
                <a:gd name="T40" fmla="*/ 312 w 1753"/>
                <a:gd name="T41" fmla="*/ 105 h 365"/>
                <a:gd name="T42" fmla="*/ 156 w 1753"/>
                <a:gd name="T43" fmla="*/ 65 h 365"/>
                <a:gd name="T44" fmla="*/ 0 w 1753"/>
                <a:gd name="T45" fmla="*/ 27 h 365"/>
                <a:gd name="T46" fmla="*/ 6 w 1753"/>
                <a:gd name="T47" fmla="*/ 0 h 365"/>
                <a:gd name="T48" fmla="*/ 6 w 1753"/>
                <a:gd name="T4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53" h="365">
                  <a:moveTo>
                    <a:pt x="6" y="0"/>
                  </a:moveTo>
                  <a:lnTo>
                    <a:pt x="116" y="25"/>
                  </a:lnTo>
                  <a:lnTo>
                    <a:pt x="229" y="48"/>
                  </a:lnTo>
                  <a:lnTo>
                    <a:pt x="453" y="88"/>
                  </a:lnTo>
                  <a:lnTo>
                    <a:pt x="677" y="126"/>
                  </a:lnTo>
                  <a:lnTo>
                    <a:pt x="899" y="167"/>
                  </a:lnTo>
                  <a:lnTo>
                    <a:pt x="1084" y="217"/>
                  </a:lnTo>
                  <a:lnTo>
                    <a:pt x="1177" y="241"/>
                  </a:lnTo>
                  <a:lnTo>
                    <a:pt x="1270" y="264"/>
                  </a:lnTo>
                  <a:lnTo>
                    <a:pt x="1506" y="289"/>
                  </a:lnTo>
                  <a:lnTo>
                    <a:pt x="1715" y="323"/>
                  </a:lnTo>
                  <a:lnTo>
                    <a:pt x="1753" y="350"/>
                  </a:lnTo>
                  <a:lnTo>
                    <a:pt x="1740" y="363"/>
                  </a:lnTo>
                  <a:lnTo>
                    <a:pt x="1601" y="365"/>
                  </a:lnTo>
                  <a:lnTo>
                    <a:pt x="1257" y="321"/>
                  </a:lnTo>
                  <a:lnTo>
                    <a:pt x="1101" y="289"/>
                  </a:lnTo>
                  <a:lnTo>
                    <a:pt x="943" y="255"/>
                  </a:lnTo>
                  <a:lnTo>
                    <a:pt x="785" y="219"/>
                  </a:lnTo>
                  <a:lnTo>
                    <a:pt x="628" y="183"/>
                  </a:lnTo>
                  <a:lnTo>
                    <a:pt x="470" y="143"/>
                  </a:lnTo>
                  <a:lnTo>
                    <a:pt x="312" y="105"/>
                  </a:lnTo>
                  <a:lnTo>
                    <a:pt x="156" y="65"/>
                  </a:lnTo>
                  <a:lnTo>
                    <a:pt x="0" y="27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6" name="Freeform 53"/>
            <p:cNvSpPr>
              <a:spLocks/>
            </p:cNvSpPr>
            <p:nvPr/>
          </p:nvSpPr>
          <p:spPr bwMode="auto">
            <a:xfrm>
              <a:off x="4044" y="3117"/>
              <a:ext cx="685" cy="156"/>
            </a:xfrm>
            <a:custGeom>
              <a:avLst/>
              <a:gdLst>
                <a:gd name="T0" fmla="*/ 36 w 1371"/>
                <a:gd name="T1" fmla="*/ 0 h 312"/>
                <a:gd name="T2" fmla="*/ 190 w 1371"/>
                <a:gd name="T3" fmla="*/ 23 h 312"/>
                <a:gd name="T4" fmla="*/ 397 w 1371"/>
                <a:gd name="T5" fmla="*/ 59 h 312"/>
                <a:gd name="T6" fmla="*/ 597 w 1371"/>
                <a:gd name="T7" fmla="*/ 97 h 312"/>
                <a:gd name="T8" fmla="*/ 730 w 1371"/>
                <a:gd name="T9" fmla="*/ 124 h 312"/>
                <a:gd name="T10" fmla="*/ 871 w 1371"/>
                <a:gd name="T11" fmla="*/ 149 h 312"/>
                <a:gd name="T12" fmla="*/ 1053 w 1371"/>
                <a:gd name="T13" fmla="*/ 179 h 312"/>
                <a:gd name="T14" fmla="*/ 1352 w 1371"/>
                <a:gd name="T15" fmla="*/ 255 h 312"/>
                <a:gd name="T16" fmla="*/ 1371 w 1371"/>
                <a:gd name="T17" fmla="*/ 293 h 312"/>
                <a:gd name="T18" fmla="*/ 1357 w 1371"/>
                <a:gd name="T19" fmla="*/ 308 h 312"/>
                <a:gd name="T20" fmla="*/ 1333 w 1371"/>
                <a:gd name="T21" fmla="*/ 312 h 312"/>
                <a:gd name="T22" fmla="*/ 1228 w 1371"/>
                <a:gd name="T23" fmla="*/ 284 h 312"/>
                <a:gd name="T24" fmla="*/ 1122 w 1371"/>
                <a:gd name="T25" fmla="*/ 251 h 312"/>
                <a:gd name="T26" fmla="*/ 922 w 1371"/>
                <a:gd name="T27" fmla="*/ 209 h 312"/>
                <a:gd name="T28" fmla="*/ 721 w 1371"/>
                <a:gd name="T29" fmla="*/ 170 h 312"/>
                <a:gd name="T30" fmla="*/ 567 w 1371"/>
                <a:gd name="T31" fmla="*/ 133 h 312"/>
                <a:gd name="T32" fmla="*/ 376 w 1371"/>
                <a:gd name="T33" fmla="*/ 88 h 312"/>
                <a:gd name="T34" fmla="*/ 186 w 1371"/>
                <a:gd name="T35" fmla="*/ 48 h 312"/>
                <a:gd name="T36" fmla="*/ 29 w 1371"/>
                <a:gd name="T37" fmla="*/ 25 h 312"/>
                <a:gd name="T38" fmla="*/ 0 w 1371"/>
                <a:gd name="T39" fmla="*/ 14 h 312"/>
                <a:gd name="T40" fmla="*/ 36 w 1371"/>
                <a:gd name="T41" fmla="*/ 0 h 312"/>
                <a:gd name="T42" fmla="*/ 36 w 1371"/>
                <a:gd name="T4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71" h="312">
                  <a:moveTo>
                    <a:pt x="36" y="0"/>
                  </a:moveTo>
                  <a:lnTo>
                    <a:pt x="190" y="23"/>
                  </a:lnTo>
                  <a:lnTo>
                    <a:pt x="397" y="59"/>
                  </a:lnTo>
                  <a:lnTo>
                    <a:pt x="597" y="97"/>
                  </a:lnTo>
                  <a:lnTo>
                    <a:pt x="730" y="124"/>
                  </a:lnTo>
                  <a:lnTo>
                    <a:pt x="871" y="149"/>
                  </a:lnTo>
                  <a:lnTo>
                    <a:pt x="1053" y="179"/>
                  </a:lnTo>
                  <a:lnTo>
                    <a:pt x="1352" y="255"/>
                  </a:lnTo>
                  <a:lnTo>
                    <a:pt x="1371" y="293"/>
                  </a:lnTo>
                  <a:lnTo>
                    <a:pt x="1357" y="308"/>
                  </a:lnTo>
                  <a:lnTo>
                    <a:pt x="1333" y="312"/>
                  </a:lnTo>
                  <a:lnTo>
                    <a:pt x="1228" y="284"/>
                  </a:lnTo>
                  <a:lnTo>
                    <a:pt x="1122" y="251"/>
                  </a:lnTo>
                  <a:lnTo>
                    <a:pt x="922" y="209"/>
                  </a:lnTo>
                  <a:lnTo>
                    <a:pt x="721" y="170"/>
                  </a:lnTo>
                  <a:lnTo>
                    <a:pt x="567" y="133"/>
                  </a:lnTo>
                  <a:lnTo>
                    <a:pt x="376" y="88"/>
                  </a:lnTo>
                  <a:lnTo>
                    <a:pt x="186" y="48"/>
                  </a:lnTo>
                  <a:lnTo>
                    <a:pt x="29" y="25"/>
                  </a:lnTo>
                  <a:lnTo>
                    <a:pt x="0" y="1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170" y="2866"/>
              <a:ext cx="82" cy="284"/>
            </a:xfrm>
            <a:custGeom>
              <a:avLst/>
              <a:gdLst>
                <a:gd name="T0" fmla="*/ 163 w 163"/>
                <a:gd name="T1" fmla="*/ 18 h 569"/>
                <a:gd name="T2" fmla="*/ 142 w 163"/>
                <a:gd name="T3" fmla="*/ 96 h 569"/>
                <a:gd name="T4" fmla="*/ 116 w 163"/>
                <a:gd name="T5" fmla="*/ 175 h 569"/>
                <a:gd name="T6" fmla="*/ 57 w 163"/>
                <a:gd name="T7" fmla="*/ 466 h 569"/>
                <a:gd name="T8" fmla="*/ 42 w 163"/>
                <a:gd name="T9" fmla="*/ 552 h 569"/>
                <a:gd name="T10" fmla="*/ 17 w 163"/>
                <a:gd name="T11" fmla="*/ 569 h 569"/>
                <a:gd name="T12" fmla="*/ 0 w 163"/>
                <a:gd name="T13" fmla="*/ 544 h 569"/>
                <a:gd name="T14" fmla="*/ 17 w 163"/>
                <a:gd name="T15" fmla="*/ 447 h 569"/>
                <a:gd name="T16" fmla="*/ 36 w 163"/>
                <a:gd name="T17" fmla="*/ 365 h 569"/>
                <a:gd name="T18" fmla="*/ 59 w 163"/>
                <a:gd name="T19" fmla="*/ 274 h 569"/>
                <a:gd name="T20" fmla="*/ 84 w 163"/>
                <a:gd name="T21" fmla="*/ 183 h 569"/>
                <a:gd name="T22" fmla="*/ 106 w 163"/>
                <a:gd name="T23" fmla="*/ 103 h 569"/>
                <a:gd name="T24" fmla="*/ 137 w 163"/>
                <a:gd name="T25" fmla="*/ 8 h 569"/>
                <a:gd name="T26" fmla="*/ 156 w 163"/>
                <a:gd name="T27" fmla="*/ 0 h 569"/>
                <a:gd name="T28" fmla="*/ 163 w 163"/>
                <a:gd name="T29" fmla="*/ 18 h 569"/>
                <a:gd name="T30" fmla="*/ 163 w 163"/>
                <a:gd name="T31" fmla="*/ 1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3" h="569">
                  <a:moveTo>
                    <a:pt x="163" y="18"/>
                  </a:moveTo>
                  <a:lnTo>
                    <a:pt x="142" y="96"/>
                  </a:lnTo>
                  <a:lnTo>
                    <a:pt x="116" y="175"/>
                  </a:lnTo>
                  <a:lnTo>
                    <a:pt x="57" y="466"/>
                  </a:lnTo>
                  <a:lnTo>
                    <a:pt x="42" y="552"/>
                  </a:lnTo>
                  <a:lnTo>
                    <a:pt x="17" y="569"/>
                  </a:lnTo>
                  <a:lnTo>
                    <a:pt x="0" y="544"/>
                  </a:lnTo>
                  <a:lnTo>
                    <a:pt x="17" y="447"/>
                  </a:lnTo>
                  <a:lnTo>
                    <a:pt x="36" y="365"/>
                  </a:lnTo>
                  <a:lnTo>
                    <a:pt x="59" y="274"/>
                  </a:lnTo>
                  <a:lnTo>
                    <a:pt x="84" y="183"/>
                  </a:lnTo>
                  <a:lnTo>
                    <a:pt x="106" y="103"/>
                  </a:lnTo>
                  <a:lnTo>
                    <a:pt x="137" y="8"/>
                  </a:lnTo>
                  <a:lnTo>
                    <a:pt x="156" y="0"/>
                  </a:lnTo>
                  <a:lnTo>
                    <a:pt x="163" y="18"/>
                  </a:lnTo>
                  <a:lnTo>
                    <a:pt x="16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Freeform 55"/>
            <p:cNvSpPr>
              <a:spLocks/>
            </p:cNvSpPr>
            <p:nvPr/>
          </p:nvSpPr>
          <p:spPr bwMode="auto">
            <a:xfrm>
              <a:off x="4370" y="2900"/>
              <a:ext cx="64" cy="291"/>
            </a:xfrm>
            <a:custGeom>
              <a:avLst/>
              <a:gdLst>
                <a:gd name="T0" fmla="*/ 129 w 129"/>
                <a:gd name="T1" fmla="*/ 23 h 582"/>
                <a:gd name="T2" fmla="*/ 82 w 129"/>
                <a:gd name="T3" fmla="*/ 247 h 582"/>
                <a:gd name="T4" fmla="*/ 53 w 129"/>
                <a:gd name="T5" fmla="*/ 557 h 582"/>
                <a:gd name="T6" fmla="*/ 42 w 129"/>
                <a:gd name="T7" fmla="*/ 576 h 582"/>
                <a:gd name="T8" fmla="*/ 25 w 129"/>
                <a:gd name="T9" fmla="*/ 582 h 582"/>
                <a:gd name="T10" fmla="*/ 0 w 129"/>
                <a:gd name="T11" fmla="*/ 551 h 582"/>
                <a:gd name="T12" fmla="*/ 19 w 129"/>
                <a:gd name="T13" fmla="*/ 395 h 582"/>
                <a:gd name="T14" fmla="*/ 53 w 129"/>
                <a:gd name="T15" fmla="*/ 241 h 582"/>
                <a:gd name="T16" fmla="*/ 88 w 129"/>
                <a:gd name="T17" fmla="*/ 15 h 582"/>
                <a:gd name="T18" fmla="*/ 97 w 129"/>
                <a:gd name="T19" fmla="*/ 2 h 582"/>
                <a:gd name="T20" fmla="*/ 112 w 129"/>
                <a:gd name="T21" fmla="*/ 0 h 582"/>
                <a:gd name="T22" fmla="*/ 129 w 129"/>
                <a:gd name="T23" fmla="*/ 23 h 582"/>
                <a:gd name="T24" fmla="*/ 129 w 129"/>
                <a:gd name="T25" fmla="*/ 2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582">
                  <a:moveTo>
                    <a:pt x="129" y="23"/>
                  </a:moveTo>
                  <a:lnTo>
                    <a:pt x="82" y="247"/>
                  </a:lnTo>
                  <a:lnTo>
                    <a:pt x="53" y="557"/>
                  </a:lnTo>
                  <a:lnTo>
                    <a:pt x="42" y="576"/>
                  </a:lnTo>
                  <a:lnTo>
                    <a:pt x="25" y="582"/>
                  </a:lnTo>
                  <a:lnTo>
                    <a:pt x="0" y="551"/>
                  </a:lnTo>
                  <a:lnTo>
                    <a:pt x="19" y="395"/>
                  </a:lnTo>
                  <a:lnTo>
                    <a:pt x="53" y="241"/>
                  </a:lnTo>
                  <a:lnTo>
                    <a:pt x="88" y="15"/>
                  </a:lnTo>
                  <a:lnTo>
                    <a:pt x="97" y="2"/>
                  </a:lnTo>
                  <a:lnTo>
                    <a:pt x="112" y="0"/>
                  </a:lnTo>
                  <a:lnTo>
                    <a:pt x="129" y="23"/>
                  </a:lnTo>
                  <a:lnTo>
                    <a:pt x="129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" name="Freeform 56"/>
            <p:cNvSpPr>
              <a:spLocks/>
            </p:cNvSpPr>
            <p:nvPr/>
          </p:nvSpPr>
          <p:spPr bwMode="auto">
            <a:xfrm>
              <a:off x="4557" y="2903"/>
              <a:ext cx="70" cy="325"/>
            </a:xfrm>
            <a:custGeom>
              <a:avLst/>
              <a:gdLst>
                <a:gd name="T0" fmla="*/ 140 w 140"/>
                <a:gd name="T1" fmla="*/ 28 h 650"/>
                <a:gd name="T2" fmla="*/ 125 w 140"/>
                <a:gd name="T3" fmla="*/ 116 h 650"/>
                <a:gd name="T4" fmla="*/ 102 w 140"/>
                <a:gd name="T5" fmla="*/ 211 h 650"/>
                <a:gd name="T6" fmla="*/ 95 w 140"/>
                <a:gd name="T7" fmla="*/ 424 h 650"/>
                <a:gd name="T8" fmla="*/ 83 w 140"/>
                <a:gd name="T9" fmla="*/ 532 h 650"/>
                <a:gd name="T10" fmla="*/ 57 w 140"/>
                <a:gd name="T11" fmla="*/ 631 h 650"/>
                <a:gd name="T12" fmla="*/ 39 w 140"/>
                <a:gd name="T13" fmla="*/ 648 h 650"/>
                <a:gd name="T14" fmla="*/ 19 w 140"/>
                <a:gd name="T15" fmla="*/ 650 h 650"/>
                <a:gd name="T16" fmla="*/ 0 w 140"/>
                <a:gd name="T17" fmla="*/ 612 h 650"/>
                <a:gd name="T18" fmla="*/ 36 w 140"/>
                <a:gd name="T19" fmla="*/ 479 h 650"/>
                <a:gd name="T20" fmla="*/ 76 w 140"/>
                <a:gd name="T21" fmla="*/ 209 h 650"/>
                <a:gd name="T22" fmla="*/ 93 w 140"/>
                <a:gd name="T23" fmla="*/ 22 h 650"/>
                <a:gd name="T24" fmla="*/ 102 w 140"/>
                <a:gd name="T25" fmla="*/ 5 h 650"/>
                <a:gd name="T26" fmla="*/ 119 w 140"/>
                <a:gd name="T27" fmla="*/ 0 h 650"/>
                <a:gd name="T28" fmla="*/ 140 w 140"/>
                <a:gd name="T29" fmla="*/ 28 h 650"/>
                <a:gd name="T30" fmla="*/ 140 w 140"/>
                <a:gd name="T31" fmla="*/ 28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650">
                  <a:moveTo>
                    <a:pt x="140" y="28"/>
                  </a:moveTo>
                  <a:lnTo>
                    <a:pt x="125" y="116"/>
                  </a:lnTo>
                  <a:lnTo>
                    <a:pt x="102" y="211"/>
                  </a:lnTo>
                  <a:lnTo>
                    <a:pt x="95" y="424"/>
                  </a:lnTo>
                  <a:lnTo>
                    <a:pt x="83" y="532"/>
                  </a:lnTo>
                  <a:lnTo>
                    <a:pt x="57" y="631"/>
                  </a:lnTo>
                  <a:lnTo>
                    <a:pt x="39" y="648"/>
                  </a:lnTo>
                  <a:lnTo>
                    <a:pt x="19" y="650"/>
                  </a:lnTo>
                  <a:lnTo>
                    <a:pt x="0" y="612"/>
                  </a:lnTo>
                  <a:lnTo>
                    <a:pt x="36" y="479"/>
                  </a:lnTo>
                  <a:lnTo>
                    <a:pt x="76" y="209"/>
                  </a:lnTo>
                  <a:lnTo>
                    <a:pt x="93" y="22"/>
                  </a:lnTo>
                  <a:lnTo>
                    <a:pt x="102" y="5"/>
                  </a:lnTo>
                  <a:lnTo>
                    <a:pt x="119" y="0"/>
                  </a:lnTo>
                  <a:lnTo>
                    <a:pt x="140" y="28"/>
                  </a:lnTo>
                  <a:lnTo>
                    <a:pt x="14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Freeform 57"/>
            <p:cNvSpPr>
              <a:spLocks/>
            </p:cNvSpPr>
            <p:nvPr/>
          </p:nvSpPr>
          <p:spPr bwMode="auto">
            <a:xfrm>
              <a:off x="4031" y="3140"/>
              <a:ext cx="148" cy="86"/>
            </a:xfrm>
            <a:custGeom>
              <a:avLst/>
              <a:gdLst>
                <a:gd name="T0" fmla="*/ 293 w 295"/>
                <a:gd name="T1" fmla="*/ 21 h 171"/>
                <a:gd name="T2" fmla="*/ 249 w 295"/>
                <a:gd name="T3" fmla="*/ 53 h 171"/>
                <a:gd name="T4" fmla="*/ 211 w 295"/>
                <a:gd name="T5" fmla="*/ 74 h 171"/>
                <a:gd name="T6" fmla="*/ 170 w 295"/>
                <a:gd name="T7" fmla="*/ 99 h 171"/>
                <a:gd name="T8" fmla="*/ 84 w 295"/>
                <a:gd name="T9" fmla="*/ 144 h 171"/>
                <a:gd name="T10" fmla="*/ 29 w 295"/>
                <a:gd name="T11" fmla="*/ 171 h 171"/>
                <a:gd name="T12" fmla="*/ 0 w 295"/>
                <a:gd name="T13" fmla="*/ 163 h 171"/>
                <a:gd name="T14" fmla="*/ 8 w 295"/>
                <a:gd name="T15" fmla="*/ 137 h 171"/>
                <a:gd name="T16" fmla="*/ 50 w 295"/>
                <a:gd name="T17" fmla="*/ 110 h 171"/>
                <a:gd name="T18" fmla="*/ 99 w 295"/>
                <a:gd name="T19" fmla="*/ 89 h 171"/>
                <a:gd name="T20" fmla="*/ 194 w 295"/>
                <a:gd name="T21" fmla="*/ 51 h 171"/>
                <a:gd name="T22" fmla="*/ 236 w 295"/>
                <a:gd name="T23" fmla="*/ 25 h 171"/>
                <a:gd name="T24" fmla="*/ 276 w 295"/>
                <a:gd name="T25" fmla="*/ 0 h 171"/>
                <a:gd name="T26" fmla="*/ 295 w 295"/>
                <a:gd name="T27" fmla="*/ 2 h 171"/>
                <a:gd name="T28" fmla="*/ 293 w 295"/>
                <a:gd name="T29" fmla="*/ 21 h 171"/>
                <a:gd name="T30" fmla="*/ 293 w 295"/>
                <a:gd name="T31" fmla="*/ 2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5" h="171">
                  <a:moveTo>
                    <a:pt x="293" y="21"/>
                  </a:moveTo>
                  <a:lnTo>
                    <a:pt x="249" y="53"/>
                  </a:lnTo>
                  <a:lnTo>
                    <a:pt x="211" y="74"/>
                  </a:lnTo>
                  <a:lnTo>
                    <a:pt x="170" y="99"/>
                  </a:lnTo>
                  <a:lnTo>
                    <a:pt x="84" y="144"/>
                  </a:lnTo>
                  <a:lnTo>
                    <a:pt x="29" y="171"/>
                  </a:lnTo>
                  <a:lnTo>
                    <a:pt x="0" y="163"/>
                  </a:lnTo>
                  <a:lnTo>
                    <a:pt x="8" y="137"/>
                  </a:lnTo>
                  <a:lnTo>
                    <a:pt x="50" y="110"/>
                  </a:lnTo>
                  <a:lnTo>
                    <a:pt x="99" y="89"/>
                  </a:lnTo>
                  <a:lnTo>
                    <a:pt x="194" y="51"/>
                  </a:lnTo>
                  <a:lnTo>
                    <a:pt x="236" y="25"/>
                  </a:lnTo>
                  <a:lnTo>
                    <a:pt x="276" y="0"/>
                  </a:lnTo>
                  <a:lnTo>
                    <a:pt x="295" y="2"/>
                  </a:lnTo>
                  <a:lnTo>
                    <a:pt x="293" y="21"/>
                  </a:lnTo>
                  <a:lnTo>
                    <a:pt x="29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" name="Freeform 58"/>
            <p:cNvSpPr>
              <a:spLocks/>
            </p:cNvSpPr>
            <p:nvPr/>
          </p:nvSpPr>
          <p:spPr bwMode="auto">
            <a:xfrm>
              <a:off x="4226" y="3165"/>
              <a:ext cx="164" cy="116"/>
            </a:xfrm>
            <a:custGeom>
              <a:avLst/>
              <a:gdLst>
                <a:gd name="T0" fmla="*/ 329 w 329"/>
                <a:gd name="T1" fmla="*/ 31 h 232"/>
                <a:gd name="T2" fmla="*/ 304 w 329"/>
                <a:gd name="T3" fmla="*/ 52 h 232"/>
                <a:gd name="T4" fmla="*/ 272 w 329"/>
                <a:gd name="T5" fmla="*/ 78 h 232"/>
                <a:gd name="T6" fmla="*/ 232 w 329"/>
                <a:gd name="T7" fmla="*/ 109 h 232"/>
                <a:gd name="T8" fmla="*/ 190 w 329"/>
                <a:gd name="T9" fmla="*/ 139 h 232"/>
                <a:gd name="T10" fmla="*/ 146 w 329"/>
                <a:gd name="T11" fmla="*/ 169 h 232"/>
                <a:gd name="T12" fmla="*/ 105 w 329"/>
                <a:gd name="T13" fmla="*/ 198 h 232"/>
                <a:gd name="T14" fmla="*/ 42 w 329"/>
                <a:gd name="T15" fmla="*/ 232 h 232"/>
                <a:gd name="T16" fmla="*/ 0 w 329"/>
                <a:gd name="T17" fmla="*/ 221 h 232"/>
                <a:gd name="T18" fmla="*/ 15 w 329"/>
                <a:gd name="T19" fmla="*/ 179 h 232"/>
                <a:gd name="T20" fmla="*/ 76 w 329"/>
                <a:gd name="T21" fmla="*/ 149 h 232"/>
                <a:gd name="T22" fmla="*/ 145 w 329"/>
                <a:gd name="T23" fmla="*/ 118 h 232"/>
                <a:gd name="T24" fmla="*/ 264 w 329"/>
                <a:gd name="T25" fmla="*/ 42 h 232"/>
                <a:gd name="T26" fmla="*/ 300 w 329"/>
                <a:gd name="T27" fmla="*/ 0 h 232"/>
                <a:gd name="T28" fmla="*/ 329 w 329"/>
                <a:gd name="T29" fmla="*/ 0 h 232"/>
                <a:gd name="T30" fmla="*/ 329 w 329"/>
                <a:gd name="T31" fmla="*/ 31 h 232"/>
                <a:gd name="T32" fmla="*/ 329 w 329"/>
                <a:gd name="T33" fmla="*/ 3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9" h="232">
                  <a:moveTo>
                    <a:pt x="329" y="31"/>
                  </a:moveTo>
                  <a:lnTo>
                    <a:pt x="304" y="52"/>
                  </a:lnTo>
                  <a:lnTo>
                    <a:pt x="272" y="78"/>
                  </a:lnTo>
                  <a:lnTo>
                    <a:pt x="232" y="109"/>
                  </a:lnTo>
                  <a:lnTo>
                    <a:pt x="190" y="139"/>
                  </a:lnTo>
                  <a:lnTo>
                    <a:pt x="146" y="169"/>
                  </a:lnTo>
                  <a:lnTo>
                    <a:pt x="105" y="198"/>
                  </a:lnTo>
                  <a:lnTo>
                    <a:pt x="42" y="232"/>
                  </a:lnTo>
                  <a:lnTo>
                    <a:pt x="0" y="221"/>
                  </a:lnTo>
                  <a:lnTo>
                    <a:pt x="15" y="179"/>
                  </a:lnTo>
                  <a:lnTo>
                    <a:pt x="76" y="149"/>
                  </a:lnTo>
                  <a:lnTo>
                    <a:pt x="145" y="118"/>
                  </a:lnTo>
                  <a:lnTo>
                    <a:pt x="264" y="42"/>
                  </a:lnTo>
                  <a:lnTo>
                    <a:pt x="300" y="0"/>
                  </a:lnTo>
                  <a:lnTo>
                    <a:pt x="329" y="0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2" name="Freeform 59"/>
            <p:cNvSpPr>
              <a:spLocks/>
            </p:cNvSpPr>
            <p:nvPr/>
          </p:nvSpPr>
          <p:spPr bwMode="auto">
            <a:xfrm>
              <a:off x="4449" y="3207"/>
              <a:ext cx="129" cy="93"/>
            </a:xfrm>
            <a:custGeom>
              <a:avLst/>
              <a:gdLst>
                <a:gd name="T0" fmla="*/ 49 w 256"/>
                <a:gd name="T1" fmla="*/ 186 h 186"/>
                <a:gd name="T2" fmla="*/ 13 w 256"/>
                <a:gd name="T3" fmla="*/ 186 h 186"/>
                <a:gd name="T4" fmla="*/ 0 w 256"/>
                <a:gd name="T5" fmla="*/ 165 h 186"/>
                <a:gd name="T6" fmla="*/ 21 w 256"/>
                <a:gd name="T7" fmla="*/ 135 h 186"/>
                <a:gd name="T8" fmla="*/ 70 w 256"/>
                <a:gd name="T9" fmla="*/ 101 h 186"/>
                <a:gd name="T10" fmla="*/ 127 w 256"/>
                <a:gd name="T11" fmla="*/ 66 h 186"/>
                <a:gd name="T12" fmla="*/ 173 w 256"/>
                <a:gd name="T13" fmla="*/ 34 h 186"/>
                <a:gd name="T14" fmla="*/ 216 w 256"/>
                <a:gd name="T15" fmla="*/ 0 h 186"/>
                <a:gd name="T16" fmla="*/ 256 w 256"/>
                <a:gd name="T17" fmla="*/ 8 h 186"/>
                <a:gd name="T18" fmla="*/ 249 w 256"/>
                <a:gd name="T19" fmla="*/ 47 h 186"/>
                <a:gd name="T20" fmla="*/ 220 w 256"/>
                <a:gd name="T21" fmla="*/ 63 h 186"/>
                <a:gd name="T22" fmla="*/ 190 w 256"/>
                <a:gd name="T23" fmla="*/ 89 h 186"/>
                <a:gd name="T24" fmla="*/ 161 w 256"/>
                <a:gd name="T25" fmla="*/ 116 h 186"/>
                <a:gd name="T26" fmla="*/ 106 w 256"/>
                <a:gd name="T27" fmla="*/ 152 h 186"/>
                <a:gd name="T28" fmla="*/ 49 w 256"/>
                <a:gd name="T29" fmla="*/ 186 h 186"/>
                <a:gd name="T30" fmla="*/ 49 w 256"/>
                <a:gd name="T31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6" h="186">
                  <a:moveTo>
                    <a:pt x="49" y="186"/>
                  </a:moveTo>
                  <a:lnTo>
                    <a:pt x="13" y="186"/>
                  </a:lnTo>
                  <a:lnTo>
                    <a:pt x="0" y="165"/>
                  </a:lnTo>
                  <a:lnTo>
                    <a:pt x="21" y="135"/>
                  </a:lnTo>
                  <a:lnTo>
                    <a:pt x="70" y="101"/>
                  </a:lnTo>
                  <a:lnTo>
                    <a:pt x="127" y="66"/>
                  </a:lnTo>
                  <a:lnTo>
                    <a:pt x="173" y="34"/>
                  </a:lnTo>
                  <a:lnTo>
                    <a:pt x="216" y="0"/>
                  </a:lnTo>
                  <a:lnTo>
                    <a:pt x="256" y="8"/>
                  </a:lnTo>
                  <a:lnTo>
                    <a:pt x="249" y="47"/>
                  </a:lnTo>
                  <a:lnTo>
                    <a:pt x="220" y="63"/>
                  </a:lnTo>
                  <a:lnTo>
                    <a:pt x="190" y="89"/>
                  </a:lnTo>
                  <a:lnTo>
                    <a:pt x="161" y="116"/>
                  </a:lnTo>
                  <a:lnTo>
                    <a:pt x="106" y="152"/>
                  </a:lnTo>
                  <a:lnTo>
                    <a:pt x="49" y="186"/>
                  </a:lnTo>
                  <a:lnTo>
                    <a:pt x="49" y="1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3" name="Freeform 60"/>
            <p:cNvSpPr>
              <a:spLocks/>
            </p:cNvSpPr>
            <p:nvPr/>
          </p:nvSpPr>
          <p:spPr bwMode="auto">
            <a:xfrm>
              <a:off x="3818" y="3248"/>
              <a:ext cx="36" cy="232"/>
            </a:xfrm>
            <a:custGeom>
              <a:avLst/>
              <a:gdLst>
                <a:gd name="T0" fmla="*/ 53 w 70"/>
                <a:gd name="T1" fmla="*/ 19 h 464"/>
                <a:gd name="T2" fmla="*/ 70 w 70"/>
                <a:gd name="T3" fmla="*/ 389 h 464"/>
                <a:gd name="T4" fmla="*/ 66 w 70"/>
                <a:gd name="T5" fmla="*/ 446 h 464"/>
                <a:gd name="T6" fmla="*/ 47 w 70"/>
                <a:gd name="T7" fmla="*/ 464 h 464"/>
                <a:gd name="T8" fmla="*/ 30 w 70"/>
                <a:gd name="T9" fmla="*/ 446 h 464"/>
                <a:gd name="T10" fmla="*/ 5 w 70"/>
                <a:gd name="T11" fmla="*/ 167 h 464"/>
                <a:gd name="T12" fmla="*/ 7 w 70"/>
                <a:gd name="T13" fmla="*/ 76 h 464"/>
                <a:gd name="T14" fmla="*/ 0 w 70"/>
                <a:gd name="T15" fmla="*/ 11 h 464"/>
                <a:gd name="T16" fmla="*/ 24 w 70"/>
                <a:gd name="T17" fmla="*/ 0 h 464"/>
                <a:gd name="T18" fmla="*/ 53 w 70"/>
                <a:gd name="T19" fmla="*/ 19 h 464"/>
                <a:gd name="T20" fmla="*/ 53 w 70"/>
                <a:gd name="T21" fmla="*/ 19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464">
                  <a:moveTo>
                    <a:pt x="53" y="19"/>
                  </a:moveTo>
                  <a:lnTo>
                    <a:pt x="70" y="389"/>
                  </a:lnTo>
                  <a:lnTo>
                    <a:pt x="66" y="446"/>
                  </a:lnTo>
                  <a:lnTo>
                    <a:pt x="47" y="464"/>
                  </a:lnTo>
                  <a:lnTo>
                    <a:pt x="30" y="446"/>
                  </a:lnTo>
                  <a:lnTo>
                    <a:pt x="5" y="167"/>
                  </a:lnTo>
                  <a:lnTo>
                    <a:pt x="7" y="76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53" y="19"/>
                  </a:lnTo>
                  <a:lnTo>
                    <a:pt x="53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4" name="Freeform 61"/>
            <p:cNvSpPr>
              <a:spLocks/>
            </p:cNvSpPr>
            <p:nvPr/>
          </p:nvSpPr>
          <p:spPr bwMode="auto">
            <a:xfrm>
              <a:off x="3826" y="3269"/>
              <a:ext cx="96" cy="71"/>
            </a:xfrm>
            <a:custGeom>
              <a:avLst/>
              <a:gdLst>
                <a:gd name="T0" fmla="*/ 0 w 192"/>
                <a:gd name="T1" fmla="*/ 102 h 142"/>
                <a:gd name="T2" fmla="*/ 23 w 192"/>
                <a:gd name="T3" fmla="*/ 83 h 142"/>
                <a:gd name="T4" fmla="*/ 63 w 192"/>
                <a:gd name="T5" fmla="*/ 51 h 142"/>
                <a:gd name="T6" fmla="*/ 106 w 192"/>
                <a:gd name="T7" fmla="*/ 17 h 142"/>
                <a:gd name="T8" fmla="*/ 133 w 192"/>
                <a:gd name="T9" fmla="*/ 0 h 142"/>
                <a:gd name="T10" fmla="*/ 192 w 192"/>
                <a:gd name="T11" fmla="*/ 26 h 142"/>
                <a:gd name="T12" fmla="*/ 154 w 192"/>
                <a:gd name="T13" fmla="*/ 57 h 142"/>
                <a:gd name="T14" fmla="*/ 110 w 192"/>
                <a:gd name="T15" fmla="*/ 89 h 142"/>
                <a:gd name="T16" fmla="*/ 66 w 192"/>
                <a:gd name="T17" fmla="*/ 117 h 142"/>
                <a:gd name="T18" fmla="*/ 23 w 192"/>
                <a:gd name="T19" fmla="*/ 142 h 142"/>
                <a:gd name="T20" fmla="*/ 0 w 192"/>
                <a:gd name="T21" fmla="*/ 129 h 142"/>
                <a:gd name="T22" fmla="*/ 0 w 192"/>
                <a:gd name="T23" fmla="*/ 102 h 142"/>
                <a:gd name="T24" fmla="*/ 0 w 192"/>
                <a:gd name="T25" fmla="*/ 10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142">
                  <a:moveTo>
                    <a:pt x="0" y="102"/>
                  </a:moveTo>
                  <a:lnTo>
                    <a:pt x="23" y="83"/>
                  </a:lnTo>
                  <a:lnTo>
                    <a:pt x="63" y="51"/>
                  </a:lnTo>
                  <a:lnTo>
                    <a:pt x="106" y="17"/>
                  </a:lnTo>
                  <a:lnTo>
                    <a:pt x="133" y="0"/>
                  </a:lnTo>
                  <a:lnTo>
                    <a:pt x="192" y="26"/>
                  </a:lnTo>
                  <a:lnTo>
                    <a:pt x="154" y="57"/>
                  </a:lnTo>
                  <a:lnTo>
                    <a:pt x="110" y="89"/>
                  </a:lnTo>
                  <a:lnTo>
                    <a:pt x="66" y="117"/>
                  </a:lnTo>
                  <a:lnTo>
                    <a:pt x="23" y="142"/>
                  </a:lnTo>
                  <a:lnTo>
                    <a:pt x="0" y="129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62"/>
            <p:cNvSpPr>
              <a:spLocks/>
            </p:cNvSpPr>
            <p:nvPr/>
          </p:nvSpPr>
          <p:spPr bwMode="auto">
            <a:xfrm>
              <a:off x="4072" y="3297"/>
              <a:ext cx="96" cy="111"/>
            </a:xfrm>
            <a:custGeom>
              <a:avLst/>
              <a:gdLst>
                <a:gd name="T0" fmla="*/ 34 w 192"/>
                <a:gd name="T1" fmla="*/ 9 h 222"/>
                <a:gd name="T2" fmla="*/ 91 w 192"/>
                <a:gd name="T3" fmla="*/ 83 h 222"/>
                <a:gd name="T4" fmla="*/ 135 w 192"/>
                <a:gd name="T5" fmla="*/ 127 h 222"/>
                <a:gd name="T6" fmla="*/ 179 w 192"/>
                <a:gd name="T7" fmla="*/ 171 h 222"/>
                <a:gd name="T8" fmla="*/ 192 w 192"/>
                <a:gd name="T9" fmla="*/ 222 h 222"/>
                <a:gd name="T10" fmla="*/ 152 w 192"/>
                <a:gd name="T11" fmla="*/ 222 h 222"/>
                <a:gd name="T12" fmla="*/ 114 w 192"/>
                <a:gd name="T13" fmla="*/ 184 h 222"/>
                <a:gd name="T14" fmla="*/ 69 w 192"/>
                <a:gd name="T15" fmla="*/ 131 h 222"/>
                <a:gd name="T16" fmla="*/ 27 w 192"/>
                <a:gd name="T17" fmla="*/ 76 h 222"/>
                <a:gd name="T18" fmla="*/ 0 w 192"/>
                <a:gd name="T19" fmla="*/ 28 h 222"/>
                <a:gd name="T20" fmla="*/ 6 w 192"/>
                <a:gd name="T21" fmla="*/ 0 h 222"/>
                <a:gd name="T22" fmla="*/ 34 w 192"/>
                <a:gd name="T23" fmla="*/ 9 h 222"/>
                <a:gd name="T24" fmla="*/ 34 w 192"/>
                <a:gd name="T25" fmla="*/ 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2" h="222">
                  <a:moveTo>
                    <a:pt x="34" y="9"/>
                  </a:moveTo>
                  <a:lnTo>
                    <a:pt x="91" y="83"/>
                  </a:lnTo>
                  <a:lnTo>
                    <a:pt x="135" y="127"/>
                  </a:lnTo>
                  <a:lnTo>
                    <a:pt x="179" y="171"/>
                  </a:lnTo>
                  <a:lnTo>
                    <a:pt x="192" y="222"/>
                  </a:lnTo>
                  <a:lnTo>
                    <a:pt x="152" y="222"/>
                  </a:lnTo>
                  <a:lnTo>
                    <a:pt x="114" y="184"/>
                  </a:lnTo>
                  <a:lnTo>
                    <a:pt x="69" y="131"/>
                  </a:lnTo>
                  <a:lnTo>
                    <a:pt x="27" y="76"/>
                  </a:lnTo>
                  <a:lnTo>
                    <a:pt x="0" y="28"/>
                  </a:lnTo>
                  <a:lnTo>
                    <a:pt x="6" y="0"/>
                  </a:lnTo>
                  <a:lnTo>
                    <a:pt x="34" y="9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Freeform 63"/>
            <p:cNvSpPr>
              <a:spLocks/>
            </p:cNvSpPr>
            <p:nvPr/>
          </p:nvSpPr>
          <p:spPr bwMode="auto">
            <a:xfrm>
              <a:off x="4157" y="3320"/>
              <a:ext cx="22" cy="236"/>
            </a:xfrm>
            <a:custGeom>
              <a:avLst/>
              <a:gdLst>
                <a:gd name="T0" fmla="*/ 40 w 44"/>
                <a:gd name="T1" fmla="*/ 15 h 472"/>
                <a:gd name="T2" fmla="*/ 40 w 44"/>
                <a:gd name="T3" fmla="*/ 90 h 472"/>
                <a:gd name="T4" fmla="*/ 40 w 44"/>
                <a:gd name="T5" fmla="*/ 173 h 472"/>
                <a:gd name="T6" fmla="*/ 44 w 44"/>
                <a:gd name="T7" fmla="*/ 439 h 472"/>
                <a:gd name="T8" fmla="*/ 33 w 44"/>
                <a:gd name="T9" fmla="*/ 472 h 472"/>
                <a:gd name="T10" fmla="*/ 12 w 44"/>
                <a:gd name="T11" fmla="*/ 436 h 472"/>
                <a:gd name="T12" fmla="*/ 0 w 44"/>
                <a:gd name="T13" fmla="*/ 223 h 472"/>
                <a:gd name="T14" fmla="*/ 14 w 44"/>
                <a:gd name="T15" fmla="*/ 13 h 472"/>
                <a:gd name="T16" fmla="*/ 27 w 44"/>
                <a:gd name="T17" fmla="*/ 0 h 472"/>
                <a:gd name="T18" fmla="*/ 40 w 44"/>
                <a:gd name="T19" fmla="*/ 15 h 472"/>
                <a:gd name="T20" fmla="*/ 40 w 44"/>
                <a:gd name="T21" fmla="*/ 15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72">
                  <a:moveTo>
                    <a:pt x="40" y="15"/>
                  </a:moveTo>
                  <a:lnTo>
                    <a:pt x="40" y="90"/>
                  </a:lnTo>
                  <a:lnTo>
                    <a:pt x="40" y="173"/>
                  </a:lnTo>
                  <a:lnTo>
                    <a:pt x="44" y="439"/>
                  </a:lnTo>
                  <a:lnTo>
                    <a:pt x="33" y="472"/>
                  </a:lnTo>
                  <a:lnTo>
                    <a:pt x="12" y="436"/>
                  </a:lnTo>
                  <a:lnTo>
                    <a:pt x="0" y="223"/>
                  </a:lnTo>
                  <a:lnTo>
                    <a:pt x="14" y="13"/>
                  </a:lnTo>
                  <a:lnTo>
                    <a:pt x="27" y="0"/>
                  </a:lnTo>
                  <a:lnTo>
                    <a:pt x="40" y="15"/>
                  </a:lnTo>
                  <a:lnTo>
                    <a:pt x="4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64"/>
            <p:cNvSpPr>
              <a:spLocks/>
            </p:cNvSpPr>
            <p:nvPr/>
          </p:nvSpPr>
          <p:spPr bwMode="auto">
            <a:xfrm>
              <a:off x="4193" y="3337"/>
              <a:ext cx="37" cy="245"/>
            </a:xfrm>
            <a:custGeom>
              <a:avLst/>
              <a:gdLst>
                <a:gd name="T0" fmla="*/ 70 w 74"/>
                <a:gd name="T1" fmla="*/ 19 h 491"/>
                <a:gd name="T2" fmla="*/ 57 w 74"/>
                <a:gd name="T3" fmla="*/ 65 h 491"/>
                <a:gd name="T4" fmla="*/ 58 w 74"/>
                <a:gd name="T5" fmla="*/ 253 h 491"/>
                <a:gd name="T6" fmla="*/ 74 w 74"/>
                <a:gd name="T7" fmla="*/ 462 h 491"/>
                <a:gd name="T8" fmla="*/ 68 w 74"/>
                <a:gd name="T9" fmla="*/ 481 h 491"/>
                <a:gd name="T10" fmla="*/ 53 w 74"/>
                <a:gd name="T11" fmla="*/ 491 h 491"/>
                <a:gd name="T12" fmla="*/ 24 w 74"/>
                <a:gd name="T13" fmla="*/ 470 h 491"/>
                <a:gd name="T14" fmla="*/ 17 w 74"/>
                <a:gd name="T15" fmla="*/ 346 h 491"/>
                <a:gd name="T16" fmla="*/ 15 w 74"/>
                <a:gd name="T17" fmla="*/ 221 h 491"/>
                <a:gd name="T18" fmla="*/ 3 w 74"/>
                <a:gd name="T19" fmla="*/ 59 h 491"/>
                <a:gd name="T20" fmla="*/ 0 w 74"/>
                <a:gd name="T21" fmla="*/ 25 h 491"/>
                <a:gd name="T22" fmla="*/ 11 w 74"/>
                <a:gd name="T23" fmla="*/ 8 h 491"/>
                <a:gd name="T24" fmla="*/ 38 w 74"/>
                <a:gd name="T25" fmla="*/ 0 h 491"/>
                <a:gd name="T26" fmla="*/ 70 w 74"/>
                <a:gd name="T27" fmla="*/ 19 h 491"/>
                <a:gd name="T28" fmla="*/ 70 w 74"/>
                <a:gd name="T29" fmla="*/ 19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" h="491">
                  <a:moveTo>
                    <a:pt x="70" y="19"/>
                  </a:moveTo>
                  <a:lnTo>
                    <a:pt x="57" y="65"/>
                  </a:lnTo>
                  <a:lnTo>
                    <a:pt x="58" y="253"/>
                  </a:lnTo>
                  <a:lnTo>
                    <a:pt x="74" y="462"/>
                  </a:lnTo>
                  <a:lnTo>
                    <a:pt x="68" y="481"/>
                  </a:lnTo>
                  <a:lnTo>
                    <a:pt x="53" y="491"/>
                  </a:lnTo>
                  <a:lnTo>
                    <a:pt x="24" y="470"/>
                  </a:lnTo>
                  <a:lnTo>
                    <a:pt x="17" y="346"/>
                  </a:lnTo>
                  <a:lnTo>
                    <a:pt x="15" y="221"/>
                  </a:lnTo>
                  <a:lnTo>
                    <a:pt x="3" y="59"/>
                  </a:lnTo>
                  <a:lnTo>
                    <a:pt x="0" y="25"/>
                  </a:lnTo>
                  <a:lnTo>
                    <a:pt x="11" y="8"/>
                  </a:lnTo>
                  <a:lnTo>
                    <a:pt x="38" y="0"/>
                  </a:lnTo>
                  <a:lnTo>
                    <a:pt x="70" y="19"/>
                  </a:lnTo>
                  <a:lnTo>
                    <a:pt x="7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65"/>
            <p:cNvSpPr>
              <a:spLocks/>
            </p:cNvSpPr>
            <p:nvPr/>
          </p:nvSpPr>
          <p:spPr bwMode="auto">
            <a:xfrm>
              <a:off x="4200" y="3339"/>
              <a:ext cx="113" cy="88"/>
            </a:xfrm>
            <a:custGeom>
              <a:avLst/>
              <a:gdLst>
                <a:gd name="T0" fmla="*/ 4 w 224"/>
                <a:gd name="T1" fmla="*/ 148 h 177"/>
                <a:gd name="T2" fmla="*/ 40 w 224"/>
                <a:gd name="T3" fmla="*/ 112 h 177"/>
                <a:gd name="T4" fmla="*/ 91 w 224"/>
                <a:gd name="T5" fmla="*/ 69 h 177"/>
                <a:gd name="T6" fmla="*/ 142 w 224"/>
                <a:gd name="T7" fmla="*/ 27 h 177"/>
                <a:gd name="T8" fmla="*/ 182 w 224"/>
                <a:gd name="T9" fmla="*/ 0 h 177"/>
                <a:gd name="T10" fmla="*/ 224 w 224"/>
                <a:gd name="T11" fmla="*/ 10 h 177"/>
                <a:gd name="T12" fmla="*/ 213 w 224"/>
                <a:gd name="T13" fmla="*/ 52 h 177"/>
                <a:gd name="T14" fmla="*/ 159 w 224"/>
                <a:gd name="T15" fmla="*/ 86 h 177"/>
                <a:gd name="T16" fmla="*/ 106 w 224"/>
                <a:gd name="T17" fmla="*/ 118 h 177"/>
                <a:gd name="T18" fmla="*/ 64 w 224"/>
                <a:gd name="T19" fmla="*/ 148 h 177"/>
                <a:gd name="T20" fmla="*/ 24 w 224"/>
                <a:gd name="T21" fmla="*/ 177 h 177"/>
                <a:gd name="T22" fmla="*/ 0 w 224"/>
                <a:gd name="T23" fmla="*/ 173 h 177"/>
                <a:gd name="T24" fmla="*/ 4 w 224"/>
                <a:gd name="T25" fmla="*/ 148 h 177"/>
                <a:gd name="T26" fmla="*/ 4 w 224"/>
                <a:gd name="T27" fmla="*/ 148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4" h="177">
                  <a:moveTo>
                    <a:pt x="4" y="148"/>
                  </a:moveTo>
                  <a:lnTo>
                    <a:pt x="40" y="112"/>
                  </a:lnTo>
                  <a:lnTo>
                    <a:pt x="91" y="69"/>
                  </a:lnTo>
                  <a:lnTo>
                    <a:pt x="142" y="27"/>
                  </a:lnTo>
                  <a:lnTo>
                    <a:pt x="182" y="0"/>
                  </a:lnTo>
                  <a:lnTo>
                    <a:pt x="224" y="10"/>
                  </a:lnTo>
                  <a:lnTo>
                    <a:pt x="213" y="52"/>
                  </a:lnTo>
                  <a:lnTo>
                    <a:pt x="159" y="86"/>
                  </a:lnTo>
                  <a:lnTo>
                    <a:pt x="106" y="118"/>
                  </a:lnTo>
                  <a:lnTo>
                    <a:pt x="64" y="148"/>
                  </a:lnTo>
                  <a:lnTo>
                    <a:pt x="24" y="177"/>
                  </a:lnTo>
                  <a:lnTo>
                    <a:pt x="0" y="173"/>
                  </a:lnTo>
                  <a:lnTo>
                    <a:pt x="4" y="148"/>
                  </a:lnTo>
                  <a:lnTo>
                    <a:pt x="4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66"/>
            <p:cNvSpPr>
              <a:spLocks/>
            </p:cNvSpPr>
            <p:nvPr/>
          </p:nvSpPr>
          <p:spPr bwMode="auto">
            <a:xfrm>
              <a:off x="4519" y="3388"/>
              <a:ext cx="89" cy="116"/>
            </a:xfrm>
            <a:custGeom>
              <a:avLst/>
              <a:gdLst>
                <a:gd name="T0" fmla="*/ 41 w 178"/>
                <a:gd name="T1" fmla="*/ 12 h 234"/>
                <a:gd name="T2" fmla="*/ 74 w 178"/>
                <a:gd name="T3" fmla="*/ 63 h 234"/>
                <a:gd name="T4" fmla="*/ 108 w 178"/>
                <a:gd name="T5" fmla="*/ 110 h 234"/>
                <a:gd name="T6" fmla="*/ 144 w 178"/>
                <a:gd name="T7" fmla="*/ 160 h 234"/>
                <a:gd name="T8" fmla="*/ 178 w 178"/>
                <a:gd name="T9" fmla="*/ 209 h 234"/>
                <a:gd name="T10" fmla="*/ 176 w 178"/>
                <a:gd name="T11" fmla="*/ 234 h 234"/>
                <a:gd name="T12" fmla="*/ 152 w 178"/>
                <a:gd name="T13" fmla="*/ 232 h 234"/>
                <a:gd name="T14" fmla="*/ 96 w 178"/>
                <a:gd name="T15" fmla="*/ 183 h 234"/>
                <a:gd name="T16" fmla="*/ 43 w 178"/>
                <a:gd name="T17" fmla="*/ 110 h 234"/>
                <a:gd name="T18" fmla="*/ 0 w 178"/>
                <a:gd name="T19" fmla="*/ 31 h 234"/>
                <a:gd name="T20" fmla="*/ 11 w 178"/>
                <a:gd name="T21" fmla="*/ 0 h 234"/>
                <a:gd name="T22" fmla="*/ 41 w 178"/>
                <a:gd name="T23" fmla="*/ 12 h 234"/>
                <a:gd name="T24" fmla="*/ 41 w 178"/>
                <a:gd name="T25" fmla="*/ 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34">
                  <a:moveTo>
                    <a:pt x="41" y="12"/>
                  </a:moveTo>
                  <a:lnTo>
                    <a:pt x="74" y="63"/>
                  </a:lnTo>
                  <a:lnTo>
                    <a:pt x="108" y="110"/>
                  </a:lnTo>
                  <a:lnTo>
                    <a:pt x="144" y="160"/>
                  </a:lnTo>
                  <a:lnTo>
                    <a:pt x="178" y="209"/>
                  </a:lnTo>
                  <a:lnTo>
                    <a:pt x="176" y="234"/>
                  </a:lnTo>
                  <a:lnTo>
                    <a:pt x="152" y="232"/>
                  </a:lnTo>
                  <a:lnTo>
                    <a:pt x="96" y="183"/>
                  </a:lnTo>
                  <a:lnTo>
                    <a:pt x="43" y="110"/>
                  </a:lnTo>
                  <a:lnTo>
                    <a:pt x="0" y="31"/>
                  </a:lnTo>
                  <a:lnTo>
                    <a:pt x="11" y="0"/>
                  </a:lnTo>
                  <a:lnTo>
                    <a:pt x="41" y="12"/>
                  </a:lnTo>
                  <a:lnTo>
                    <a:pt x="4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67"/>
            <p:cNvSpPr>
              <a:spLocks/>
            </p:cNvSpPr>
            <p:nvPr/>
          </p:nvSpPr>
          <p:spPr bwMode="auto">
            <a:xfrm>
              <a:off x="4590" y="3396"/>
              <a:ext cx="30" cy="276"/>
            </a:xfrm>
            <a:custGeom>
              <a:avLst/>
              <a:gdLst>
                <a:gd name="T0" fmla="*/ 30 w 61"/>
                <a:gd name="T1" fmla="*/ 14 h 552"/>
                <a:gd name="T2" fmla="*/ 42 w 61"/>
                <a:gd name="T3" fmla="*/ 219 h 552"/>
                <a:gd name="T4" fmla="*/ 61 w 61"/>
                <a:gd name="T5" fmla="*/ 422 h 552"/>
                <a:gd name="T6" fmla="*/ 46 w 61"/>
                <a:gd name="T7" fmla="*/ 534 h 552"/>
                <a:gd name="T8" fmla="*/ 17 w 61"/>
                <a:gd name="T9" fmla="*/ 552 h 552"/>
                <a:gd name="T10" fmla="*/ 0 w 61"/>
                <a:gd name="T11" fmla="*/ 521 h 552"/>
                <a:gd name="T12" fmla="*/ 11 w 61"/>
                <a:gd name="T13" fmla="*/ 426 h 552"/>
                <a:gd name="T14" fmla="*/ 2 w 61"/>
                <a:gd name="T15" fmla="*/ 14 h 552"/>
                <a:gd name="T16" fmla="*/ 17 w 61"/>
                <a:gd name="T17" fmla="*/ 0 h 552"/>
                <a:gd name="T18" fmla="*/ 30 w 61"/>
                <a:gd name="T19" fmla="*/ 14 h 552"/>
                <a:gd name="T20" fmla="*/ 30 w 61"/>
                <a:gd name="T21" fmla="*/ 14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552">
                  <a:moveTo>
                    <a:pt x="30" y="14"/>
                  </a:moveTo>
                  <a:lnTo>
                    <a:pt x="42" y="219"/>
                  </a:lnTo>
                  <a:lnTo>
                    <a:pt x="61" y="422"/>
                  </a:lnTo>
                  <a:lnTo>
                    <a:pt x="46" y="534"/>
                  </a:lnTo>
                  <a:lnTo>
                    <a:pt x="17" y="552"/>
                  </a:lnTo>
                  <a:lnTo>
                    <a:pt x="0" y="521"/>
                  </a:lnTo>
                  <a:lnTo>
                    <a:pt x="11" y="426"/>
                  </a:lnTo>
                  <a:lnTo>
                    <a:pt x="2" y="14"/>
                  </a:lnTo>
                  <a:lnTo>
                    <a:pt x="17" y="0"/>
                  </a:lnTo>
                  <a:lnTo>
                    <a:pt x="30" y="14"/>
                  </a:lnTo>
                  <a:lnTo>
                    <a:pt x="3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68"/>
            <p:cNvSpPr>
              <a:spLocks/>
            </p:cNvSpPr>
            <p:nvPr/>
          </p:nvSpPr>
          <p:spPr bwMode="auto">
            <a:xfrm>
              <a:off x="4631" y="3392"/>
              <a:ext cx="29" cy="297"/>
            </a:xfrm>
            <a:custGeom>
              <a:avLst/>
              <a:gdLst>
                <a:gd name="T0" fmla="*/ 44 w 59"/>
                <a:gd name="T1" fmla="*/ 13 h 593"/>
                <a:gd name="T2" fmla="*/ 59 w 59"/>
                <a:gd name="T3" fmla="*/ 281 h 593"/>
                <a:gd name="T4" fmla="*/ 49 w 59"/>
                <a:gd name="T5" fmla="*/ 570 h 593"/>
                <a:gd name="T6" fmla="*/ 42 w 59"/>
                <a:gd name="T7" fmla="*/ 587 h 593"/>
                <a:gd name="T8" fmla="*/ 25 w 59"/>
                <a:gd name="T9" fmla="*/ 593 h 593"/>
                <a:gd name="T10" fmla="*/ 0 w 59"/>
                <a:gd name="T11" fmla="*/ 570 h 593"/>
                <a:gd name="T12" fmla="*/ 11 w 59"/>
                <a:gd name="T13" fmla="*/ 386 h 593"/>
                <a:gd name="T14" fmla="*/ 25 w 59"/>
                <a:gd name="T15" fmla="*/ 201 h 593"/>
                <a:gd name="T16" fmla="*/ 17 w 59"/>
                <a:gd name="T17" fmla="*/ 15 h 593"/>
                <a:gd name="T18" fmla="*/ 28 w 59"/>
                <a:gd name="T19" fmla="*/ 0 h 593"/>
                <a:gd name="T20" fmla="*/ 44 w 59"/>
                <a:gd name="T21" fmla="*/ 13 h 593"/>
                <a:gd name="T22" fmla="*/ 44 w 59"/>
                <a:gd name="T23" fmla="*/ 13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93">
                  <a:moveTo>
                    <a:pt x="44" y="13"/>
                  </a:moveTo>
                  <a:lnTo>
                    <a:pt x="59" y="281"/>
                  </a:lnTo>
                  <a:lnTo>
                    <a:pt x="49" y="570"/>
                  </a:lnTo>
                  <a:lnTo>
                    <a:pt x="42" y="587"/>
                  </a:lnTo>
                  <a:lnTo>
                    <a:pt x="25" y="593"/>
                  </a:lnTo>
                  <a:lnTo>
                    <a:pt x="0" y="570"/>
                  </a:lnTo>
                  <a:lnTo>
                    <a:pt x="11" y="386"/>
                  </a:lnTo>
                  <a:lnTo>
                    <a:pt x="25" y="201"/>
                  </a:lnTo>
                  <a:lnTo>
                    <a:pt x="17" y="15"/>
                  </a:lnTo>
                  <a:lnTo>
                    <a:pt x="28" y="0"/>
                  </a:lnTo>
                  <a:lnTo>
                    <a:pt x="44" y="13"/>
                  </a:lnTo>
                  <a:lnTo>
                    <a:pt x="4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69"/>
            <p:cNvSpPr>
              <a:spLocks/>
            </p:cNvSpPr>
            <p:nvPr/>
          </p:nvSpPr>
          <p:spPr bwMode="auto">
            <a:xfrm>
              <a:off x="4640" y="3335"/>
              <a:ext cx="94" cy="77"/>
            </a:xfrm>
            <a:custGeom>
              <a:avLst/>
              <a:gdLst>
                <a:gd name="T0" fmla="*/ 2 w 188"/>
                <a:gd name="T1" fmla="*/ 116 h 154"/>
                <a:gd name="T2" fmla="*/ 34 w 188"/>
                <a:gd name="T3" fmla="*/ 89 h 154"/>
                <a:gd name="T4" fmla="*/ 82 w 188"/>
                <a:gd name="T5" fmla="*/ 53 h 154"/>
                <a:gd name="T6" fmla="*/ 133 w 188"/>
                <a:gd name="T7" fmla="*/ 20 h 154"/>
                <a:gd name="T8" fmla="*/ 169 w 188"/>
                <a:gd name="T9" fmla="*/ 0 h 154"/>
                <a:gd name="T10" fmla="*/ 188 w 188"/>
                <a:gd name="T11" fmla="*/ 5 h 154"/>
                <a:gd name="T12" fmla="*/ 182 w 188"/>
                <a:gd name="T13" fmla="*/ 22 h 154"/>
                <a:gd name="T14" fmla="*/ 120 w 188"/>
                <a:gd name="T15" fmla="*/ 70 h 154"/>
                <a:gd name="T16" fmla="*/ 78 w 188"/>
                <a:gd name="T17" fmla="*/ 114 h 154"/>
                <a:gd name="T18" fmla="*/ 34 w 188"/>
                <a:gd name="T19" fmla="*/ 154 h 154"/>
                <a:gd name="T20" fmla="*/ 0 w 188"/>
                <a:gd name="T21" fmla="*/ 152 h 154"/>
                <a:gd name="T22" fmla="*/ 2 w 188"/>
                <a:gd name="T23" fmla="*/ 116 h 154"/>
                <a:gd name="T24" fmla="*/ 2 w 188"/>
                <a:gd name="T25" fmla="*/ 1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54">
                  <a:moveTo>
                    <a:pt x="2" y="116"/>
                  </a:moveTo>
                  <a:lnTo>
                    <a:pt x="34" y="89"/>
                  </a:lnTo>
                  <a:lnTo>
                    <a:pt x="82" y="53"/>
                  </a:lnTo>
                  <a:lnTo>
                    <a:pt x="133" y="20"/>
                  </a:lnTo>
                  <a:lnTo>
                    <a:pt x="169" y="0"/>
                  </a:lnTo>
                  <a:lnTo>
                    <a:pt x="188" y="5"/>
                  </a:lnTo>
                  <a:lnTo>
                    <a:pt x="182" y="22"/>
                  </a:lnTo>
                  <a:lnTo>
                    <a:pt x="120" y="70"/>
                  </a:lnTo>
                  <a:lnTo>
                    <a:pt x="78" y="114"/>
                  </a:lnTo>
                  <a:lnTo>
                    <a:pt x="34" y="154"/>
                  </a:lnTo>
                  <a:lnTo>
                    <a:pt x="0" y="152"/>
                  </a:lnTo>
                  <a:lnTo>
                    <a:pt x="2" y="116"/>
                  </a:lnTo>
                  <a:lnTo>
                    <a:pt x="2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70"/>
            <p:cNvSpPr>
              <a:spLocks/>
            </p:cNvSpPr>
            <p:nvPr/>
          </p:nvSpPr>
          <p:spPr bwMode="auto">
            <a:xfrm>
              <a:off x="3745" y="3455"/>
              <a:ext cx="492" cy="176"/>
            </a:xfrm>
            <a:custGeom>
              <a:avLst/>
              <a:gdLst>
                <a:gd name="T0" fmla="*/ 19 w 985"/>
                <a:gd name="T1" fmla="*/ 0 h 352"/>
                <a:gd name="T2" fmla="*/ 92 w 985"/>
                <a:gd name="T3" fmla="*/ 27 h 352"/>
                <a:gd name="T4" fmla="*/ 164 w 985"/>
                <a:gd name="T5" fmla="*/ 57 h 352"/>
                <a:gd name="T6" fmla="*/ 236 w 985"/>
                <a:gd name="T7" fmla="*/ 88 h 352"/>
                <a:gd name="T8" fmla="*/ 310 w 985"/>
                <a:gd name="T9" fmla="*/ 114 h 352"/>
                <a:gd name="T10" fmla="*/ 458 w 985"/>
                <a:gd name="T11" fmla="*/ 150 h 352"/>
                <a:gd name="T12" fmla="*/ 656 w 985"/>
                <a:gd name="T13" fmla="*/ 200 h 352"/>
                <a:gd name="T14" fmla="*/ 846 w 985"/>
                <a:gd name="T15" fmla="*/ 251 h 352"/>
                <a:gd name="T16" fmla="*/ 968 w 985"/>
                <a:gd name="T17" fmla="*/ 300 h 352"/>
                <a:gd name="T18" fmla="*/ 985 w 985"/>
                <a:gd name="T19" fmla="*/ 337 h 352"/>
                <a:gd name="T20" fmla="*/ 947 w 985"/>
                <a:gd name="T21" fmla="*/ 352 h 352"/>
                <a:gd name="T22" fmla="*/ 844 w 985"/>
                <a:gd name="T23" fmla="*/ 318 h 352"/>
                <a:gd name="T24" fmla="*/ 791 w 985"/>
                <a:gd name="T25" fmla="*/ 295 h 352"/>
                <a:gd name="T26" fmla="*/ 740 w 985"/>
                <a:gd name="T27" fmla="*/ 276 h 352"/>
                <a:gd name="T28" fmla="*/ 656 w 985"/>
                <a:gd name="T29" fmla="*/ 251 h 352"/>
                <a:gd name="T30" fmla="*/ 563 w 985"/>
                <a:gd name="T31" fmla="*/ 224 h 352"/>
                <a:gd name="T32" fmla="*/ 462 w 985"/>
                <a:gd name="T33" fmla="*/ 198 h 352"/>
                <a:gd name="T34" fmla="*/ 361 w 985"/>
                <a:gd name="T35" fmla="*/ 169 h 352"/>
                <a:gd name="T36" fmla="*/ 261 w 985"/>
                <a:gd name="T37" fmla="*/ 137 h 352"/>
                <a:gd name="T38" fmla="*/ 166 w 985"/>
                <a:gd name="T39" fmla="*/ 103 h 352"/>
                <a:gd name="T40" fmla="*/ 80 w 985"/>
                <a:gd name="T41" fmla="*/ 67 h 352"/>
                <a:gd name="T42" fmla="*/ 8 w 985"/>
                <a:gd name="T43" fmla="*/ 25 h 352"/>
                <a:gd name="T44" fmla="*/ 0 w 985"/>
                <a:gd name="T45" fmla="*/ 6 h 352"/>
                <a:gd name="T46" fmla="*/ 19 w 985"/>
                <a:gd name="T47" fmla="*/ 0 h 352"/>
                <a:gd name="T48" fmla="*/ 19 w 985"/>
                <a:gd name="T49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5" h="352">
                  <a:moveTo>
                    <a:pt x="19" y="0"/>
                  </a:moveTo>
                  <a:lnTo>
                    <a:pt x="92" y="27"/>
                  </a:lnTo>
                  <a:lnTo>
                    <a:pt x="164" y="57"/>
                  </a:lnTo>
                  <a:lnTo>
                    <a:pt x="236" y="88"/>
                  </a:lnTo>
                  <a:lnTo>
                    <a:pt x="310" y="114"/>
                  </a:lnTo>
                  <a:lnTo>
                    <a:pt x="458" y="150"/>
                  </a:lnTo>
                  <a:lnTo>
                    <a:pt x="656" y="200"/>
                  </a:lnTo>
                  <a:lnTo>
                    <a:pt x="846" y="251"/>
                  </a:lnTo>
                  <a:lnTo>
                    <a:pt x="968" y="300"/>
                  </a:lnTo>
                  <a:lnTo>
                    <a:pt x="985" y="337"/>
                  </a:lnTo>
                  <a:lnTo>
                    <a:pt x="947" y="352"/>
                  </a:lnTo>
                  <a:lnTo>
                    <a:pt x="844" y="318"/>
                  </a:lnTo>
                  <a:lnTo>
                    <a:pt x="791" y="295"/>
                  </a:lnTo>
                  <a:lnTo>
                    <a:pt x="740" y="276"/>
                  </a:lnTo>
                  <a:lnTo>
                    <a:pt x="656" y="251"/>
                  </a:lnTo>
                  <a:lnTo>
                    <a:pt x="563" y="224"/>
                  </a:lnTo>
                  <a:lnTo>
                    <a:pt x="462" y="198"/>
                  </a:lnTo>
                  <a:lnTo>
                    <a:pt x="361" y="169"/>
                  </a:lnTo>
                  <a:lnTo>
                    <a:pt x="261" y="137"/>
                  </a:lnTo>
                  <a:lnTo>
                    <a:pt x="166" y="103"/>
                  </a:lnTo>
                  <a:lnTo>
                    <a:pt x="80" y="67"/>
                  </a:lnTo>
                  <a:lnTo>
                    <a:pt x="8" y="25"/>
                  </a:lnTo>
                  <a:lnTo>
                    <a:pt x="0" y="6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71"/>
            <p:cNvSpPr>
              <a:spLocks/>
            </p:cNvSpPr>
            <p:nvPr/>
          </p:nvSpPr>
          <p:spPr bwMode="auto">
            <a:xfrm>
              <a:off x="3776" y="3238"/>
              <a:ext cx="30" cy="219"/>
            </a:xfrm>
            <a:custGeom>
              <a:avLst/>
              <a:gdLst>
                <a:gd name="T0" fmla="*/ 27 w 61"/>
                <a:gd name="T1" fmla="*/ 11 h 437"/>
                <a:gd name="T2" fmla="*/ 50 w 61"/>
                <a:gd name="T3" fmla="*/ 214 h 437"/>
                <a:gd name="T4" fmla="*/ 61 w 61"/>
                <a:gd name="T5" fmla="*/ 422 h 437"/>
                <a:gd name="T6" fmla="*/ 50 w 61"/>
                <a:gd name="T7" fmla="*/ 437 h 437"/>
                <a:gd name="T8" fmla="*/ 34 w 61"/>
                <a:gd name="T9" fmla="*/ 424 h 437"/>
                <a:gd name="T10" fmla="*/ 31 w 61"/>
                <a:gd name="T11" fmla="*/ 359 h 437"/>
                <a:gd name="T12" fmla="*/ 15 w 61"/>
                <a:gd name="T13" fmla="*/ 123 h 437"/>
                <a:gd name="T14" fmla="*/ 0 w 61"/>
                <a:gd name="T15" fmla="*/ 15 h 437"/>
                <a:gd name="T16" fmla="*/ 12 w 61"/>
                <a:gd name="T17" fmla="*/ 0 h 437"/>
                <a:gd name="T18" fmla="*/ 27 w 61"/>
                <a:gd name="T19" fmla="*/ 11 h 437"/>
                <a:gd name="T20" fmla="*/ 27 w 61"/>
                <a:gd name="T21" fmla="*/ 1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437">
                  <a:moveTo>
                    <a:pt x="27" y="11"/>
                  </a:moveTo>
                  <a:lnTo>
                    <a:pt x="50" y="214"/>
                  </a:lnTo>
                  <a:lnTo>
                    <a:pt x="61" y="422"/>
                  </a:lnTo>
                  <a:lnTo>
                    <a:pt x="50" y="437"/>
                  </a:lnTo>
                  <a:lnTo>
                    <a:pt x="34" y="424"/>
                  </a:lnTo>
                  <a:lnTo>
                    <a:pt x="31" y="359"/>
                  </a:lnTo>
                  <a:lnTo>
                    <a:pt x="15" y="123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7" y="11"/>
                  </a:lnTo>
                  <a:lnTo>
                    <a:pt x="2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72"/>
            <p:cNvSpPr>
              <a:spLocks/>
            </p:cNvSpPr>
            <p:nvPr/>
          </p:nvSpPr>
          <p:spPr bwMode="auto">
            <a:xfrm>
              <a:off x="3739" y="3405"/>
              <a:ext cx="66" cy="39"/>
            </a:xfrm>
            <a:custGeom>
              <a:avLst/>
              <a:gdLst>
                <a:gd name="T0" fmla="*/ 10 w 133"/>
                <a:gd name="T1" fmla="*/ 52 h 78"/>
                <a:gd name="T2" fmla="*/ 95 w 133"/>
                <a:gd name="T3" fmla="*/ 0 h 78"/>
                <a:gd name="T4" fmla="*/ 133 w 133"/>
                <a:gd name="T5" fmla="*/ 12 h 78"/>
                <a:gd name="T6" fmla="*/ 120 w 133"/>
                <a:gd name="T7" fmla="*/ 50 h 78"/>
                <a:gd name="T8" fmla="*/ 17 w 133"/>
                <a:gd name="T9" fmla="*/ 78 h 78"/>
                <a:gd name="T10" fmla="*/ 0 w 133"/>
                <a:gd name="T11" fmla="*/ 69 h 78"/>
                <a:gd name="T12" fmla="*/ 10 w 133"/>
                <a:gd name="T13" fmla="*/ 52 h 78"/>
                <a:gd name="T14" fmla="*/ 10 w 133"/>
                <a:gd name="T15" fmla="*/ 5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78">
                  <a:moveTo>
                    <a:pt x="10" y="52"/>
                  </a:moveTo>
                  <a:lnTo>
                    <a:pt x="95" y="0"/>
                  </a:lnTo>
                  <a:lnTo>
                    <a:pt x="133" y="12"/>
                  </a:lnTo>
                  <a:lnTo>
                    <a:pt x="120" y="50"/>
                  </a:lnTo>
                  <a:lnTo>
                    <a:pt x="17" y="78"/>
                  </a:lnTo>
                  <a:lnTo>
                    <a:pt x="0" y="69"/>
                  </a:lnTo>
                  <a:lnTo>
                    <a:pt x="10" y="52"/>
                  </a:lnTo>
                  <a:lnTo>
                    <a:pt x="1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73"/>
            <p:cNvSpPr>
              <a:spLocks/>
            </p:cNvSpPr>
            <p:nvPr/>
          </p:nvSpPr>
          <p:spPr bwMode="auto">
            <a:xfrm>
              <a:off x="3828" y="3331"/>
              <a:ext cx="221" cy="82"/>
            </a:xfrm>
            <a:custGeom>
              <a:avLst/>
              <a:gdLst>
                <a:gd name="T0" fmla="*/ 21 w 443"/>
                <a:gd name="T1" fmla="*/ 108 h 163"/>
                <a:gd name="T2" fmla="*/ 123 w 443"/>
                <a:gd name="T3" fmla="*/ 93 h 163"/>
                <a:gd name="T4" fmla="*/ 222 w 443"/>
                <a:gd name="T5" fmla="*/ 57 h 163"/>
                <a:gd name="T6" fmla="*/ 323 w 443"/>
                <a:gd name="T7" fmla="*/ 25 h 163"/>
                <a:gd name="T8" fmla="*/ 425 w 443"/>
                <a:gd name="T9" fmla="*/ 0 h 163"/>
                <a:gd name="T10" fmla="*/ 443 w 443"/>
                <a:gd name="T11" fmla="*/ 8 h 163"/>
                <a:gd name="T12" fmla="*/ 433 w 443"/>
                <a:gd name="T13" fmla="*/ 27 h 163"/>
                <a:gd name="T14" fmla="*/ 397 w 443"/>
                <a:gd name="T15" fmla="*/ 44 h 163"/>
                <a:gd name="T16" fmla="*/ 338 w 443"/>
                <a:gd name="T17" fmla="*/ 67 h 163"/>
                <a:gd name="T18" fmla="*/ 237 w 443"/>
                <a:gd name="T19" fmla="*/ 105 h 163"/>
                <a:gd name="T20" fmla="*/ 70 w 443"/>
                <a:gd name="T21" fmla="*/ 146 h 163"/>
                <a:gd name="T22" fmla="*/ 30 w 443"/>
                <a:gd name="T23" fmla="*/ 163 h 163"/>
                <a:gd name="T24" fmla="*/ 9 w 443"/>
                <a:gd name="T25" fmla="*/ 160 h 163"/>
                <a:gd name="T26" fmla="*/ 0 w 443"/>
                <a:gd name="T27" fmla="*/ 141 h 163"/>
                <a:gd name="T28" fmla="*/ 2 w 443"/>
                <a:gd name="T29" fmla="*/ 118 h 163"/>
                <a:gd name="T30" fmla="*/ 21 w 443"/>
                <a:gd name="T31" fmla="*/ 108 h 163"/>
                <a:gd name="T32" fmla="*/ 21 w 443"/>
                <a:gd name="T33" fmla="*/ 10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43" h="163">
                  <a:moveTo>
                    <a:pt x="21" y="108"/>
                  </a:moveTo>
                  <a:lnTo>
                    <a:pt x="123" y="93"/>
                  </a:lnTo>
                  <a:lnTo>
                    <a:pt x="222" y="57"/>
                  </a:lnTo>
                  <a:lnTo>
                    <a:pt x="323" y="25"/>
                  </a:lnTo>
                  <a:lnTo>
                    <a:pt x="425" y="0"/>
                  </a:lnTo>
                  <a:lnTo>
                    <a:pt x="443" y="8"/>
                  </a:lnTo>
                  <a:lnTo>
                    <a:pt x="433" y="27"/>
                  </a:lnTo>
                  <a:lnTo>
                    <a:pt x="397" y="44"/>
                  </a:lnTo>
                  <a:lnTo>
                    <a:pt x="338" y="67"/>
                  </a:lnTo>
                  <a:lnTo>
                    <a:pt x="237" y="105"/>
                  </a:lnTo>
                  <a:lnTo>
                    <a:pt x="70" y="146"/>
                  </a:lnTo>
                  <a:lnTo>
                    <a:pt x="30" y="163"/>
                  </a:lnTo>
                  <a:lnTo>
                    <a:pt x="9" y="160"/>
                  </a:lnTo>
                  <a:lnTo>
                    <a:pt x="0" y="141"/>
                  </a:lnTo>
                  <a:lnTo>
                    <a:pt x="2" y="118"/>
                  </a:lnTo>
                  <a:lnTo>
                    <a:pt x="21" y="108"/>
                  </a:lnTo>
                  <a:lnTo>
                    <a:pt x="21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74"/>
            <p:cNvSpPr>
              <a:spLocks/>
            </p:cNvSpPr>
            <p:nvPr/>
          </p:nvSpPr>
          <p:spPr bwMode="auto">
            <a:xfrm>
              <a:off x="3761" y="3523"/>
              <a:ext cx="426" cy="154"/>
            </a:xfrm>
            <a:custGeom>
              <a:avLst/>
              <a:gdLst>
                <a:gd name="T0" fmla="*/ 15 w 851"/>
                <a:gd name="T1" fmla="*/ 0 h 308"/>
                <a:gd name="T2" fmla="*/ 119 w 851"/>
                <a:gd name="T3" fmla="*/ 23 h 308"/>
                <a:gd name="T4" fmla="*/ 178 w 851"/>
                <a:gd name="T5" fmla="*/ 48 h 308"/>
                <a:gd name="T6" fmla="*/ 224 w 851"/>
                <a:gd name="T7" fmla="*/ 67 h 308"/>
                <a:gd name="T8" fmla="*/ 319 w 851"/>
                <a:gd name="T9" fmla="*/ 97 h 308"/>
                <a:gd name="T10" fmla="*/ 414 w 851"/>
                <a:gd name="T11" fmla="*/ 124 h 308"/>
                <a:gd name="T12" fmla="*/ 602 w 851"/>
                <a:gd name="T13" fmla="*/ 179 h 308"/>
                <a:gd name="T14" fmla="*/ 657 w 851"/>
                <a:gd name="T15" fmla="*/ 203 h 308"/>
                <a:gd name="T16" fmla="*/ 712 w 851"/>
                <a:gd name="T17" fmla="*/ 228 h 308"/>
                <a:gd name="T18" fmla="*/ 838 w 851"/>
                <a:gd name="T19" fmla="*/ 264 h 308"/>
                <a:gd name="T20" fmla="*/ 851 w 851"/>
                <a:gd name="T21" fmla="*/ 295 h 308"/>
                <a:gd name="T22" fmla="*/ 821 w 851"/>
                <a:gd name="T23" fmla="*/ 308 h 308"/>
                <a:gd name="T24" fmla="*/ 705 w 851"/>
                <a:gd name="T25" fmla="*/ 264 h 308"/>
                <a:gd name="T26" fmla="*/ 648 w 851"/>
                <a:gd name="T27" fmla="*/ 240 h 308"/>
                <a:gd name="T28" fmla="*/ 589 w 851"/>
                <a:gd name="T29" fmla="*/ 217 h 308"/>
                <a:gd name="T30" fmla="*/ 496 w 851"/>
                <a:gd name="T31" fmla="*/ 186 h 308"/>
                <a:gd name="T32" fmla="*/ 403 w 851"/>
                <a:gd name="T33" fmla="*/ 156 h 308"/>
                <a:gd name="T34" fmla="*/ 308 w 851"/>
                <a:gd name="T35" fmla="*/ 125 h 308"/>
                <a:gd name="T36" fmla="*/ 214 w 851"/>
                <a:gd name="T37" fmla="*/ 91 h 308"/>
                <a:gd name="T38" fmla="*/ 150 w 851"/>
                <a:gd name="T39" fmla="*/ 65 h 308"/>
                <a:gd name="T40" fmla="*/ 85 w 851"/>
                <a:gd name="T41" fmla="*/ 40 h 308"/>
                <a:gd name="T42" fmla="*/ 13 w 851"/>
                <a:gd name="T43" fmla="*/ 27 h 308"/>
                <a:gd name="T44" fmla="*/ 0 w 851"/>
                <a:gd name="T45" fmla="*/ 11 h 308"/>
                <a:gd name="T46" fmla="*/ 15 w 851"/>
                <a:gd name="T47" fmla="*/ 0 h 308"/>
                <a:gd name="T48" fmla="*/ 15 w 851"/>
                <a:gd name="T49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1" h="308">
                  <a:moveTo>
                    <a:pt x="15" y="0"/>
                  </a:moveTo>
                  <a:lnTo>
                    <a:pt x="119" y="23"/>
                  </a:lnTo>
                  <a:lnTo>
                    <a:pt x="178" y="48"/>
                  </a:lnTo>
                  <a:lnTo>
                    <a:pt x="224" y="67"/>
                  </a:lnTo>
                  <a:lnTo>
                    <a:pt x="319" y="97"/>
                  </a:lnTo>
                  <a:lnTo>
                    <a:pt x="414" y="124"/>
                  </a:lnTo>
                  <a:lnTo>
                    <a:pt x="602" y="179"/>
                  </a:lnTo>
                  <a:lnTo>
                    <a:pt x="657" y="203"/>
                  </a:lnTo>
                  <a:lnTo>
                    <a:pt x="712" y="228"/>
                  </a:lnTo>
                  <a:lnTo>
                    <a:pt x="838" y="264"/>
                  </a:lnTo>
                  <a:lnTo>
                    <a:pt x="851" y="295"/>
                  </a:lnTo>
                  <a:lnTo>
                    <a:pt x="821" y="308"/>
                  </a:lnTo>
                  <a:lnTo>
                    <a:pt x="705" y="264"/>
                  </a:lnTo>
                  <a:lnTo>
                    <a:pt x="648" y="240"/>
                  </a:lnTo>
                  <a:lnTo>
                    <a:pt x="589" y="217"/>
                  </a:lnTo>
                  <a:lnTo>
                    <a:pt x="496" y="186"/>
                  </a:lnTo>
                  <a:lnTo>
                    <a:pt x="403" y="156"/>
                  </a:lnTo>
                  <a:lnTo>
                    <a:pt x="308" y="125"/>
                  </a:lnTo>
                  <a:lnTo>
                    <a:pt x="214" y="91"/>
                  </a:lnTo>
                  <a:lnTo>
                    <a:pt x="150" y="65"/>
                  </a:lnTo>
                  <a:lnTo>
                    <a:pt x="85" y="40"/>
                  </a:lnTo>
                  <a:lnTo>
                    <a:pt x="13" y="2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Freeform 75"/>
            <p:cNvSpPr>
              <a:spLocks/>
            </p:cNvSpPr>
            <p:nvPr/>
          </p:nvSpPr>
          <p:spPr bwMode="auto">
            <a:xfrm>
              <a:off x="4033" y="3290"/>
              <a:ext cx="21" cy="134"/>
            </a:xfrm>
            <a:custGeom>
              <a:avLst/>
              <a:gdLst>
                <a:gd name="T0" fmla="*/ 27 w 42"/>
                <a:gd name="T1" fmla="*/ 12 h 268"/>
                <a:gd name="T2" fmla="*/ 42 w 42"/>
                <a:gd name="T3" fmla="*/ 253 h 268"/>
                <a:gd name="T4" fmla="*/ 27 w 42"/>
                <a:gd name="T5" fmla="*/ 268 h 268"/>
                <a:gd name="T6" fmla="*/ 12 w 42"/>
                <a:gd name="T7" fmla="*/ 253 h 268"/>
                <a:gd name="T8" fmla="*/ 8 w 42"/>
                <a:gd name="T9" fmla="*/ 227 h 268"/>
                <a:gd name="T10" fmla="*/ 10 w 42"/>
                <a:gd name="T11" fmla="*/ 101 h 268"/>
                <a:gd name="T12" fmla="*/ 0 w 42"/>
                <a:gd name="T13" fmla="*/ 17 h 268"/>
                <a:gd name="T14" fmla="*/ 10 w 42"/>
                <a:gd name="T15" fmla="*/ 0 h 268"/>
                <a:gd name="T16" fmla="*/ 27 w 42"/>
                <a:gd name="T17" fmla="*/ 12 h 268"/>
                <a:gd name="T18" fmla="*/ 27 w 42"/>
                <a:gd name="T19" fmla="*/ 12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268">
                  <a:moveTo>
                    <a:pt x="27" y="12"/>
                  </a:moveTo>
                  <a:lnTo>
                    <a:pt x="42" y="253"/>
                  </a:lnTo>
                  <a:lnTo>
                    <a:pt x="27" y="268"/>
                  </a:lnTo>
                  <a:lnTo>
                    <a:pt x="12" y="253"/>
                  </a:lnTo>
                  <a:lnTo>
                    <a:pt x="8" y="227"/>
                  </a:lnTo>
                  <a:lnTo>
                    <a:pt x="10" y="101"/>
                  </a:lnTo>
                  <a:lnTo>
                    <a:pt x="0" y="17"/>
                  </a:lnTo>
                  <a:lnTo>
                    <a:pt x="10" y="0"/>
                  </a:lnTo>
                  <a:lnTo>
                    <a:pt x="27" y="12"/>
                  </a:lnTo>
                  <a:lnTo>
                    <a:pt x="2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9" name="Freeform 76"/>
            <p:cNvSpPr>
              <a:spLocks/>
            </p:cNvSpPr>
            <p:nvPr/>
          </p:nvSpPr>
          <p:spPr bwMode="auto">
            <a:xfrm>
              <a:off x="4050" y="3400"/>
              <a:ext cx="93" cy="41"/>
            </a:xfrm>
            <a:custGeom>
              <a:avLst/>
              <a:gdLst>
                <a:gd name="T0" fmla="*/ 16 w 187"/>
                <a:gd name="T1" fmla="*/ 0 h 82"/>
                <a:gd name="T2" fmla="*/ 99 w 187"/>
                <a:gd name="T3" fmla="*/ 21 h 82"/>
                <a:gd name="T4" fmla="*/ 177 w 187"/>
                <a:gd name="T5" fmla="*/ 49 h 82"/>
                <a:gd name="T6" fmla="*/ 187 w 187"/>
                <a:gd name="T7" fmla="*/ 72 h 82"/>
                <a:gd name="T8" fmla="*/ 164 w 187"/>
                <a:gd name="T9" fmla="*/ 82 h 82"/>
                <a:gd name="T10" fmla="*/ 78 w 187"/>
                <a:gd name="T11" fmla="*/ 47 h 82"/>
                <a:gd name="T12" fmla="*/ 10 w 187"/>
                <a:gd name="T13" fmla="*/ 26 h 82"/>
                <a:gd name="T14" fmla="*/ 0 w 187"/>
                <a:gd name="T15" fmla="*/ 9 h 82"/>
                <a:gd name="T16" fmla="*/ 16 w 187"/>
                <a:gd name="T17" fmla="*/ 0 h 82"/>
                <a:gd name="T18" fmla="*/ 16 w 187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" h="82">
                  <a:moveTo>
                    <a:pt x="16" y="0"/>
                  </a:moveTo>
                  <a:lnTo>
                    <a:pt x="99" y="21"/>
                  </a:lnTo>
                  <a:lnTo>
                    <a:pt x="177" y="49"/>
                  </a:lnTo>
                  <a:lnTo>
                    <a:pt x="187" y="72"/>
                  </a:lnTo>
                  <a:lnTo>
                    <a:pt x="164" y="82"/>
                  </a:lnTo>
                  <a:lnTo>
                    <a:pt x="78" y="47"/>
                  </a:lnTo>
                  <a:lnTo>
                    <a:pt x="10" y="26"/>
                  </a:lnTo>
                  <a:lnTo>
                    <a:pt x="0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Freeform 77"/>
            <p:cNvSpPr>
              <a:spLocks/>
            </p:cNvSpPr>
            <p:nvPr/>
          </p:nvSpPr>
          <p:spPr bwMode="auto">
            <a:xfrm>
              <a:off x="4211" y="3451"/>
              <a:ext cx="210" cy="65"/>
            </a:xfrm>
            <a:custGeom>
              <a:avLst/>
              <a:gdLst>
                <a:gd name="T0" fmla="*/ 17 w 420"/>
                <a:gd name="T1" fmla="*/ 0 h 129"/>
                <a:gd name="T2" fmla="*/ 125 w 420"/>
                <a:gd name="T3" fmla="*/ 24 h 129"/>
                <a:gd name="T4" fmla="*/ 237 w 420"/>
                <a:gd name="T5" fmla="*/ 58 h 129"/>
                <a:gd name="T6" fmla="*/ 313 w 420"/>
                <a:gd name="T7" fmla="*/ 89 h 129"/>
                <a:gd name="T8" fmla="*/ 395 w 420"/>
                <a:gd name="T9" fmla="*/ 85 h 129"/>
                <a:gd name="T10" fmla="*/ 420 w 420"/>
                <a:gd name="T11" fmla="*/ 91 h 129"/>
                <a:gd name="T12" fmla="*/ 412 w 420"/>
                <a:gd name="T13" fmla="*/ 115 h 129"/>
                <a:gd name="T14" fmla="*/ 368 w 420"/>
                <a:gd name="T15" fmla="*/ 129 h 129"/>
                <a:gd name="T16" fmla="*/ 319 w 420"/>
                <a:gd name="T17" fmla="*/ 121 h 129"/>
                <a:gd name="T18" fmla="*/ 228 w 420"/>
                <a:gd name="T19" fmla="*/ 87 h 129"/>
                <a:gd name="T20" fmla="*/ 112 w 420"/>
                <a:gd name="T21" fmla="*/ 55 h 129"/>
                <a:gd name="T22" fmla="*/ 11 w 420"/>
                <a:gd name="T23" fmla="*/ 26 h 129"/>
                <a:gd name="T24" fmla="*/ 0 w 420"/>
                <a:gd name="T25" fmla="*/ 9 h 129"/>
                <a:gd name="T26" fmla="*/ 17 w 420"/>
                <a:gd name="T27" fmla="*/ 0 h 129"/>
                <a:gd name="T28" fmla="*/ 17 w 420"/>
                <a:gd name="T2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" h="129">
                  <a:moveTo>
                    <a:pt x="17" y="0"/>
                  </a:moveTo>
                  <a:lnTo>
                    <a:pt x="125" y="24"/>
                  </a:lnTo>
                  <a:lnTo>
                    <a:pt x="237" y="58"/>
                  </a:lnTo>
                  <a:lnTo>
                    <a:pt x="313" y="89"/>
                  </a:lnTo>
                  <a:lnTo>
                    <a:pt x="395" y="85"/>
                  </a:lnTo>
                  <a:lnTo>
                    <a:pt x="420" y="91"/>
                  </a:lnTo>
                  <a:lnTo>
                    <a:pt x="412" y="115"/>
                  </a:lnTo>
                  <a:lnTo>
                    <a:pt x="368" y="129"/>
                  </a:lnTo>
                  <a:lnTo>
                    <a:pt x="319" y="121"/>
                  </a:lnTo>
                  <a:lnTo>
                    <a:pt x="228" y="87"/>
                  </a:lnTo>
                  <a:lnTo>
                    <a:pt x="112" y="55"/>
                  </a:lnTo>
                  <a:lnTo>
                    <a:pt x="11" y="26"/>
                  </a:lnTo>
                  <a:lnTo>
                    <a:pt x="0" y="9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78"/>
            <p:cNvSpPr>
              <a:spLocks/>
            </p:cNvSpPr>
            <p:nvPr/>
          </p:nvSpPr>
          <p:spPr bwMode="auto">
            <a:xfrm>
              <a:off x="4402" y="3379"/>
              <a:ext cx="25" cy="138"/>
            </a:xfrm>
            <a:custGeom>
              <a:avLst/>
              <a:gdLst>
                <a:gd name="T0" fmla="*/ 36 w 49"/>
                <a:gd name="T1" fmla="*/ 10 h 276"/>
                <a:gd name="T2" fmla="*/ 49 w 49"/>
                <a:gd name="T3" fmla="*/ 127 h 276"/>
                <a:gd name="T4" fmla="*/ 45 w 49"/>
                <a:gd name="T5" fmla="*/ 251 h 276"/>
                <a:gd name="T6" fmla="*/ 23 w 49"/>
                <a:gd name="T7" fmla="*/ 276 h 276"/>
                <a:gd name="T8" fmla="*/ 0 w 49"/>
                <a:gd name="T9" fmla="*/ 255 h 276"/>
                <a:gd name="T10" fmla="*/ 4 w 49"/>
                <a:gd name="T11" fmla="*/ 179 h 276"/>
                <a:gd name="T12" fmla="*/ 17 w 49"/>
                <a:gd name="T13" fmla="*/ 105 h 276"/>
                <a:gd name="T14" fmla="*/ 9 w 49"/>
                <a:gd name="T15" fmla="*/ 17 h 276"/>
                <a:gd name="T16" fmla="*/ 19 w 49"/>
                <a:gd name="T17" fmla="*/ 0 h 276"/>
                <a:gd name="T18" fmla="*/ 36 w 49"/>
                <a:gd name="T19" fmla="*/ 10 h 276"/>
                <a:gd name="T20" fmla="*/ 36 w 49"/>
                <a:gd name="T21" fmla="*/ 1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" h="276">
                  <a:moveTo>
                    <a:pt x="36" y="10"/>
                  </a:moveTo>
                  <a:lnTo>
                    <a:pt x="49" y="127"/>
                  </a:lnTo>
                  <a:lnTo>
                    <a:pt x="45" y="251"/>
                  </a:lnTo>
                  <a:lnTo>
                    <a:pt x="23" y="276"/>
                  </a:lnTo>
                  <a:lnTo>
                    <a:pt x="0" y="255"/>
                  </a:lnTo>
                  <a:lnTo>
                    <a:pt x="4" y="179"/>
                  </a:lnTo>
                  <a:lnTo>
                    <a:pt x="17" y="105"/>
                  </a:lnTo>
                  <a:lnTo>
                    <a:pt x="9" y="17"/>
                  </a:lnTo>
                  <a:lnTo>
                    <a:pt x="19" y="0"/>
                  </a:lnTo>
                  <a:lnTo>
                    <a:pt x="36" y="10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79"/>
            <p:cNvSpPr>
              <a:spLocks/>
            </p:cNvSpPr>
            <p:nvPr/>
          </p:nvSpPr>
          <p:spPr bwMode="auto">
            <a:xfrm>
              <a:off x="4427" y="3485"/>
              <a:ext cx="117" cy="58"/>
            </a:xfrm>
            <a:custGeom>
              <a:avLst/>
              <a:gdLst>
                <a:gd name="T0" fmla="*/ 29 w 236"/>
                <a:gd name="T1" fmla="*/ 0 h 118"/>
                <a:gd name="T2" fmla="*/ 59 w 236"/>
                <a:gd name="T3" fmla="*/ 21 h 118"/>
                <a:gd name="T4" fmla="*/ 137 w 236"/>
                <a:gd name="T5" fmla="*/ 46 h 118"/>
                <a:gd name="T6" fmla="*/ 223 w 236"/>
                <a:gd name="T7" fmla="*/ 72 h 118"/>
                <a:gd name="T8" fmla="*/ 236 w 236"/>
                <a:gd name="T9" fmla="*/ 105 h 118"/>
                <a:gd name="T10" fmla="*/ 202 w 236"/>
                <a:gd name="T11" fmla="*/ 118 h 118"/>
                <a:gd name="T12" fmla="*/ 126 w 236"/>
                <a:gd name="T13" fmla="*/ 80 h 118"/>
                <a:gd name="T14" fmla="*/ 86 w 236"/>
                <a:gd name="T15" fmla="*/ 59 h 118"/>
                <a:gd name="T16" fmla="*/ 51 w 236"/>
                <a:gd name="T17" fmla="*/ 48 h 118"/>
                <a:gd name="T18" fmla="*/ 13 w 236"/>
                <a:gd name="T19" fmla="*/ 44 h 118"/>
                <a:gd name="T20" fmla="*/ 0 w 236"/>
                <a:gd name="T21" fmla="*/ 15 h 118"/>
                <a:gd name="T22" fmla="*/ 12 w 236"/>
                <a:gd name="T23" fmla="*/ 0 h 118"/>
                <a:gd name="T24" fmla="*/ 29 w 236"/>
                <a:gd name="T25" fmla="*/ 0 h 118"/>
                <a:gd name="T26" fmla="*/ 29 w 236"/>
                <a:gd name="T2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118">
                  <a:moveTo>
                    <a:pt x="29" y="0"/>
                  </a:moveTo>
                  <a:lnTo>
                    <a:pt x="59" y="21"/>
                  </a:lnTo>
                  <a:lnTo>
                    <a:pt x="137" y="46"/>
                  </a:lnTo>
                  <a:lnTo>
                    <a:pt x="223" y="72"/>
                  </a:lnTo>
                  <a:lnTo>
                    <a:pt x="236" y="105"/>
                  </a:lnTo>
                  <a:lnTo>
                    <a:pt x="202" y="118"/>
                  </a:lnTo>
                  <a:lnTo>
                    <a:pt x="126" y="80"/>
                  </a:lnTo>
                  <a:lnTo>
                    <a:pt x="86" y="59"/>
                  </a:lnTo>
                  <a:lnTo>
                    <a:pt x="51" y="48"/>
                  </a:lnTo>
                  <a:lnTo>
                    <a:pt x="13" y="44"/>
                  </a:lnTo>
                  <a:lnTo>
                    <a:pt x="0" y="15"/>
                  </a:lnTo>
                  <a:lnTo>
                    <a:pt x="12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80"/>
            <p:cNvSpPr>
              <a:spLocks/>
            </p:cNvSpPr>
            <p:nvPr/>
          </p:nvSpPr>
          <p:spPr bwMode="auto">
            <a:xfrm>
              <a:off x="4538" y="3405"/>
              <a:ext cx="63" cy="182"/>
            </a:xfrm>
            <a:custGeom>
              <a:avLst/>
              <a:gdLst>
                <a:gd name="T0" fmla="*/ 51 w 127"/>
                <a:gd name="T1" fmla="*/ 314 h 365"/>
                <a:gd name="T2" fmla="*/ 115 w 127"/>
                <a:gd name="T3" fmla="*/ 344 h 365"/>
                <a:gd name="T4" fmla="*/ 127 w 127"/>
                <a:gd name="T5" fmla="*/ 365 h 365"/>
                <a:gd name="T6" fmla="*/ 24 w 127"/>
                <a:gd name="T7" fmla="*/ 350 h 365"/>
                <a:gd name="T8" fmla="*/ 3 w 127"/>
                <a:gd name="T9" fmla="*/ 282 h 365"/>
                <a:gd name="T10" fmla="*/ 5 w 127"/>
                <a:gd name="T11" fmla="*/ 209 h 365"/>
                <a:gd name="T12" fmla="*/ 0 w 127"/>
                <a:gd name="T13" fmla="*/ 25 h 365"/>
                <a:gd name="T14" fmla="*/ 7 w 127"/>
                <a:gd name="T15" fmla="*/ 6 h 365"/>
                <a:gd name="T16" fmla="*/ 24 w 127"/>
                <a:gd name="T17" fmla="*/ 0 h 365"/>
                <a:gd name="T18" fmla="*/ 49 w 127"/>
                <a:gd name="T19" fmla="*/ 25 h 365"/>
                <a:gd name="T20" fmla="*/ 34 w 127"/>
                <a:gd name="T21" fmla="*/ 175 h 365"/>
                <a:gd name="T22" fmla="*/ 32 w 127"/>
                <a:gd name="T23" fmla="*/ 255 h 365"/>
                <a:gd name="T24" fmla="*/ 51 w 127"/>
                <a:gd name="T25" fmla="*/ 314 h 365"/>
                <a:gd name="T26" fmla="*/ 51 w 127"/>
                <a:gd name="T27" fmla="*/ 314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365">
                  <a:moveTo>
                    <a:pt x="51" y="314"/>
                  </a:moveTo>
                  <a:lnTo>
                    <a:pt x="115" y="344"/>
                  </a:lnTo>
                  <a:lnTo>
                    <a:pt x="127" y="365"/>
                  </a:lnTo>
                  <a:lnTo>
                    <a:pt x="24" y="350"/>
                  </a:lnTo>
                  <a:lnTo>
                    <a:pt x="3" y="282"/>
                  </a:lnTo>
                  <a:lnTo>
                    <a:pt x="5" y="209"/>
                  </a:lnTo>
                  <a:lnTo>
                    <a:pt x="0" y="25"/>
                  </a:lnTo>
                  <a:lnTo>
                    <a:pt x="7" y="6"/>
                  </a:lnTo>
                  <a:lnTo>
                    <a:pt x="24" y="0"/>
                  </a:lnTo>
                  <a:lnTo>
                    <a:pt x="49" y="25"/>
                  </a:lnTo>
                  <a:lnTo>
                    <a:pt x="34" y="175"/>
                  </a:lnTo>
                  <a:lnTo>
                    <a:pt x="32" y="255"/>
                  </a:lnTo>
                  <a:lnTo>
                    <a:pt x="51" y="314"/>
                  </a:lnTo>
                  <a:lnTo>
                    <a:pt x="51" y="3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81"/>
            <p:cNvSpPr>
              <a:spLocks/>
            </p:cNvSpPr>
            <p:nvPr/>
          </p:nvSpPr>
          <p:spPr bwMode="auto">
            <a:xfrm>
              <a:off x="4441" y="3386"/>
              <a:ext cx="85" cy="100"/>
            </a:xfrm>
            <a:custGeom>
              <a:avLst/>
              <a:gdLst>
                <a:gd name="T0" fmla="*/ 41 w 171"/>
                <a:gd name="T1" fmla="*/ 149 h 202"/>
                <a:gd name="T2" fmla="*/ 70 w 171"/>
                <a:gd name="T3" fmla="*/ 158 h 202"/>
                <a:gd name="T4" fmla="*/ 100 w 171"/>
                <a:gd name="T5" fmla="*/ 156 h 202"/>
                <a:gd name="T6" fmla="*/ 121 w 171"/>
                <a:gd name="T7" fmla="*/ 103 h 202"/>
                <a:gd name="T8" fmla="*/ 116 w 171"/>
                <a:gd name="T9" fmla="*/ 40 h 202"/>
                <a:gd name="T10" fmla="*/ 123 w 171"/>
                <a:gd name="T11" fmla="*/ 19 h 202"/>
                <a:gd name="T12" fmla="*/ 142 w 171"/>
                <a:gd name="T13" fmla="*/ 14 h 202"/>
                <a:gd name="T14" fmla="*/ 169 w 171"/>
                <a:gd name="T15" fmla="*/ 40 h 202"/>
                <a:gd name="T16" fmla="*/ 171 w 171"/>
                <a:gd name="T17" fmla="*/ 84 h 202"/>
                <a:gd name="T18" fmla="*/ 169 w 171"/>
                <a:gd name="T19" fmla="*/ 128 h 202"/>
                <a:gd name="T20" fmla="*/ 159 w 171"/>
                <a:gd name="T21" fmla="*/ 170 h 202"/>
                <a:gd name="T22" fmla="*/ 129 w 171"/>
                <a:gd name="T23" fmla="*/ 202 h 202"/>
                <a:gd name="T24" fmla="*/ 76 w 171"/>
                <a:gd name="T25" fmla="*/ 202 h 202"/>
                <a:gd name="T26" fmla="*/ 21 w 171"/>
                <a:gd name="T27" fmla="*/ 185 h 202"/>
                <a:gd name="T28" fmla="*/ 0 w 171"/>
                <a:gd name="T29" fmla="*/ 166 h 202"/>
                <a:gd name="T30" fmla="*/ 19 w 171"/>
                <a:gd name="T31" fmla="*/ 14 h 202"/>
                <a:gd name="T32" fmla="*/ 34 w 171"/>
                <a:gd name="T33" fmla="*/ 0 h 202"/>
                <a:gd name="T34" fmla="*/ 47 w 171"/>
                <a:gd name="T35" fmla="*/ 16 h 202"/>
                <a:gd name="T36" fmla="*/ 41 w 171"/>
                <a:gd name="T37" fmla="*/ 149 h 202"/>
                <a:gd name="T38" fmla="*/ 41 w 171"/>
                <a:gd name="T39" fmla="*/ 14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1" h="202">
                  <a:moveTo>
                    <a:pt x="41" y="149"/>
                  </a:moveTo>
                  <a:lnTo>
                    <a:pt x="70" y="158"/>
                  </a:lnTo>
                  <a:lnTo>
                    <a:pt x="100" y="156"/>
                  </a:lnTo>
                  <a:lnTo>
                    <a:pt x="121" y="103"/>
                  </a:lnTo>
                  <a:lnTo>
                    <a:pt x="116" y="40"/>
                  </a:lnTo>
                  <a:lnTo>
                    <a:pt x="123" y="19"/>
                  </a:lnTo>
                  <a:lnTo>
                    <a:pt x="142" y="14"/>
                  </a:lnTo>
                  <a:lnTo>
                    <a:pt x="169" y="40"/>
                  </a:lnTo>
                  <a:lnTo>
                    <a:pt x="171" y="84"/>
                  </a:lnTo>
                  <a:lnTo>
                    <a:pt x="169" y="128"/>
                  </a:lnTo>
                  <a:lnTo>
                    <a:pt x="159" y="170"/>
                  </a:lnTo>
                  <a:lnTo>
                    <a:pt x="129" y="202"/>
                  </a:lnTo>
                  <a:lnTo>
                    <a:pt x="76" y="202"/>
                  </a:lnTo>
                  <a:lnTo>
                    <a:pt x="21" y="185"/>
                  </a:lnTo>
                  <a:lnTo>
                    <a:pt x="0" y="166"/>
                  </a:lnTo>
                  <a:lnTo>
                    <a:pt x="19" y="14"/>
                  </a:lnTo>
                  <a:lnTo>
                    <a:pt x="34" y="0"/>
                  </a:lnTo>
                  <a:lnTo>
                    <a:pt x="47" y="16"/>
                  </a:lnTo>
                  <a:lnTo>
                    <a:pt x="41" y="149"/>
                  </a:lnTo>
                  <a:lnTo>
                    <a:pt x="41" y="1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82"/>
            <p:cNvSpPr>
              <a:spLocks/>
            </p:cNvSpPr>
            <p:nvPr/>
          </p:nvSpPr>
          <p:spPr bwMode="auto">
            <a:xfrm>
              <a:off x="4796" y="2682"/>
              <a:ext cx="104" cy="102"/>
            </a:xfrm>
            <a:custGeom>
              <a:avLst/>
              <a:gdLst>
                <a:gd name="T0" fmla="*/ 28 w 207"/>
                <a:gd name="T1" fmla="*/ 20 h 203"/>
                <a:gd name="T2" fmla="*/ 41 w 207"/>
                <a:gd name="T3" fmla="*/ 43 h 203"/>
                <a:gd name="T4" fmla="*/ 72 w 207"/>
                <a:gd name="T5" fmla="*/ 53 h 203"/>
                <a:gd name="T6" fmla="*/ 155 w 207"/>
                <a:gd name="T7" fmla="*/ 45 h 203"/>
                <a:gd name="T8" fmla="*/ 182 w 207"/>
                <a:gd name="T9" fmla="*/ 55 h 203"/>
                <a:gd name="T10" fmla="*/ 197 w 207"/>
                <a:gd name="T11" fmla="*/ 81 h 203"/>
                <a:gd name="T12" fmla="*/ 207 w 207"/>
                <a:gd name="T13" fmla="*/ 144 h 203"/>
                <a:gd name="T14" fmla="*/ 172 w 207"/>
                <a:gd name="T15" fmla="*/ 182 h 203"/>
                <a:gd name="T16" fmla="*/ 121 w 207"/>
                <a:gd name="T17" fmla="*/ 203 h 203"/>
                <a:gd name="T18" fmla="*/ 100 w 207"/>
                <a:gd name="T19" fmla="*/ 195 h 203"/>
                <a:gd name="T20" fmla="*/ 110 w 207"/>
                <a:gd name="T21" fmla="*/ 174 h 203"/>
                <a:gd name="T22" fmla="*/ 146 w 207"/>
                <a:gd name="T23" fmla="*/ 136 h 203"/>
                <a:gd name="T24" fmla="*/ 159 w 207"/>
                <a:gd name="T25" fmla="*/ 74 h 203"/>
                <a:gd name="T26" fmla="*/ 136 w 207"/>
                <a:gd name="T27" fmla="*/ 85 h 203"/>
                <a:gd name="T28" fmla="*/ 68 w 207"/>
                <a:gd name="T29" fmla="*/ 85 h 203"/>
                <a:gd name="T30" fmla="*/ 15 w 207"/>
                <a:gd name="T31" fmla="*/ 60 h 203"/>
                <a:gd name="T32" fmla="*/ 0 w 207"/>
                <a:gd name="T33" fmla="*/ 7 h 203"/>
                <a:gd name="T34" fmla="*/ 20 w 207"/>
                <a:gd name="T35" fmla="*/ 0 h 203"/>
                <a:gd name="T36" fmla="*/ 28 w 207"/>
                <a:gd name="T37" fmla="*/ 20 h 203"/>
                <a:gd name="T38" fmla="*/ 28 w 207"/>
                <a:gd name="T39" fmla="*/ 2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7" h="203">
                  <a:moveTo>
                    <a:pt x="28" y="20"/>
                  </a:moveTo>
                  <a:lnTo>
                    <a:pt x="41" y="43"/>
                  </a:lnTo>
                  <a:lnTo>
                    <a:pt x="72" y="53"/>
                  </a:lnTo>
                  <a:lnTo>
                    <a:pt x="155" y="45"/>
                  </a:lnTo>
                  <a:lnTo>
                    <a:pt x="182" y="55"/>
                  </a:lnTo>
                  <a:lnTo>
                    <a:pt x="197" y="81"/>
                  </a:lnTo>
                  <a:lnTo>
                    <a:pt x="207" y="144"/>
                  </a:lnTo>
                  <a:lnTo>
                    <a:pt x="172" y="182"/>
                  </a:lnTo>
                  <a:lnTo>
                    <a:pt x="121" y="203"/>
                  </a:lnTo>
                  <a:lnTo>
                    <a:pt x="100" y="195"/>
                  </a:lnTo>
                  <a:lnTo>
                    <a:pt x="110" y="174"/>
                  </a:lnTo>
                  <a:lnTo>
                    <a:pt x="146" y="136"/>
                  </a:lnTo>
                  <a:lnTo>
                    <a:pt x="159" y="74"/>
                  </a:lnTo>
                  <a:lnTo>
                    <a:pt x="136" y="85"/>
                  </a:lnTo>
                  <a:lnTo>
                    <a:pt x="68" y="85"/>
                  </a:lnTo>
                  <a:lnTo>
                    <a:pt x="15" y="60"/>
                  </a:lnTo>
                  <a:lnTo>
                    <a:pt x="0" y="7"/>
                  </a:lnTo>
                  <a:lnTo>
                    <a:pt x="20" y="0"/>
                  </a:lnTo>
                  <a:lnTo>
                    <a:pt x="28" y="20"/>
                  </a:lnTo>
                  <a:lnTo>
                    <a:pt x="2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83"/>
            <p:cNvSpPr>
              <a:spLocks/>
            </p:cNvSpPr>
            <p:nvPr/>
          </p:nvSpPr>
          <p:spPr bwMode="auto">
            <a:xfrm>
              <a:off x="4715" y="2725"/>
              <a:ext cx="249" cy="147"/>
            </a:xfrm>
            <a:custGeom>
              <a:avLst/>
              <a:gdLst>
                <a:gd name="T0" fmla="*/ 99 w 498"/>
                <a:gd name="T1" fmla="*/ 31 h 295"/>
                <a:gd name="T2" fmla="*/ 34 w 498"/>
                <a:gd name="T3" fmla="*/ 42 h 295"/>
                <a:gd name="T4" fmla="*/ 29 w 498"/>
                <a:gd name="T5" fmla="*/ 57 h 295"/>
                <a:gd name="T6" fmla="*/ 34 w 498"/>
                <a:gd name="T7" fmla="*/ 105 h 295"/>
                <a:gd name="T8" fmla="*/ 40 w 498"/>
                <a:gd name="T9" fmla="*/ 209 h 295"/>
                <a:gd name="T10" fmla="*/ 65 w 498"/>
                <a:gd name="T11" fmla="*/ 213 h 295"/>
                <a:gd name="T12" fmla="*/ 97 w 498"/>
                <a:gd name="T13" fmla="*/ 207 h 295"/>
                <a:gd name="T14" fmla="*/ 342 w 498"/>
                <a:gd name="T15" fmla="*/ 236 h 295"/>
                <a:gd name="T16" fmla="*/ 426 w 498"/>
                <a:gd name="T17" fmla="*/ 232 h 295"/>
                <a:gd name="T18" fmla="*/ 456 w 498"/>
                <a:gd name="T19" fmla="*/ 137 h 295"/>
                <a:gd name="T20" fmla="*/ 441 w 498"/>
                <a:gd name="T21" fmla="*/ 70 h 295"/>
                <a:gd name="T22" fmla="*/ 420 w 498"/>
                <a:gd name="T23" fmla="*/ 46 h 295"/>
                <a:gd name="T24" fmla="*/ 388 w 498"/>
                <a:gd name="T25" fmla="*/ 31 h 295"/>
                <a:gd name="T26" fmla="*/ 376 w 498"/>
                <a:gd name="T27" fmla="*/ 13 h 295"/>
                <a:gd name="T28" fmla="*/ 394 w 498"/>
                <a:gd name="T29" fmla="*/ 0 h 295"/>
                <a:gd name="T30" fmla="*/ 492 w 498"/>
                <a:gd name="T31" fmla="*/ 55 h 295"/>
                <a:gd name="T32" fmla="*/ 498 w 498"/>
                <a:gd name="T33" fmla="*/ 108 h 295"/>
                <a:gd name="T34" fmla="*/ 492 w 498"/>
                <a:gd name="T35" fmla="*/ 181 h 295"/>
                <a:gd name="T36" fmla="*/ 473 w 498"/>
                <a:gd name="T37" fmla="*/ 247 h 295"/>
                <a:gd name="T38" fmla="*/ 441 w 498"/>
                <a:gd name="T39" fmla="*/ 283 h 295"/>
                <a:gd name="T40" fmla="*/ 285 w 498"/>
                <a:gd name="T41" fmla="*/ 295 h 295"/>
                <a:gd name="T42" fmla="*/ 131 w 498"/>
                <a:gd name="T43" fmla="*/ 274 h 295"/>
                <a:gd name="T44" fmla="*/ 108 w 498"/>
                <a:gd name="T45" fmla="*/ 264 h 295"/>
                <a:gd name="T46" fmla="*/ 11 w 498"/>
                <a:gd name="T47" fmla="*/ 221 h 295"/>
                <a:gd name="T48" fmla="*/ 0 w 498"/>
                <a:gd name="T49" fmla="*/ 38 h 295"/>
                <a:gd name="T50" fmla="*/ 15 w 498"/>
                <a:gd name="T51" fmla="*/ 19 h 295"/>
                <a:gd name="T52" fmla="*/ 36 w 498"/>
                <a:gd name="T53" fmla="*/ 8 h 295"/>
                <a:gd name="T54" fmla="*/ 86 w 498"/>
                <a:gd name="T55" fmla="*/ 4 h 295"/>
                <a:gd name="T56" fmla="*/ 116 w 498"/>
                <a:gd name="T57" fmla="*/ 13 h 295"/>
                <a:gd name="T58" fmla="*/ 99 w 498"/>
                <a:gd name="T59" fmla="*/ 31 h 295"/>
                <a:gd name="T60" fmla="*/ 99 w 498"/>
                <a:gd name="T61" fmla="*/ 31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8" h="295">
                  <a:moveTo>
                    <a:pt x="99" y="31"/>
                  </a:moveTo>
                  <a:lnTo>
                    <a:pt x="34" y="42"/>
                  </a:lnTo>
                  <a:lnTo>
                    <a:pt x="29" y="57"/>
                  </a:lnTo>
                  <a:lnTo>
                    <a:pt x="34" y="105"/>
                  </a:lnTo>
                  <a:lnTo>
                    <a:pt x="40" y="209"/>
                  </a:lnTo>
                  <a:lnTo>
                    <a:pt x="65" y="213"/>
                  </a:lnTo>
                  <a:lnTo>
                    <a:pt x="97" y="207"/>
                  </a:lnTo>
                  <a:lnTo>
                    <a:pt x="342" y="236"/>
                  </a:lnTo>
                  <a:lnTo>
                    <a:pt x="426" y="232"/>
                  </a:lnTo>
                  <a:lnTo>
                    <a:pt x="456" y="137"/>
                  </a:lnTo>
                  <a:lnTo>
                    <a:pt x="441" y="70"/>
                  </a:lnTo>
                  <a:lnTo>
                    <a:pt x="420" y="46"/>
                  </a:lnTo>
                  <a:lnTo>
                    <a:pt x="388" y="31"/>
                  </a:lnTo>
                  <a:lnTo>
                    <a:pt x="376" y="13"/>
                  </a:lnTo>
                  <a:lnTo>
                    <a:pt x="394" y="0"/>
                  </a:lnTo>
                  <a:lnTo>
                    <a:pt x="492" y="55"/>
                  </a:lnTo>
                  <a:lnTo>
                    <a:pt x="498" y="108"/>
                  </a:lnTo>
                  <a:lnTo>
                    <a:pt x="492" y="181"/>
                  </a:lnTo>
                  <a:lnTo>
                    <a:pt x="473" y="247"/>
                  </a:lnTo>
                  <a:lnTo>
                    <a:pt x="441" y="283"/>
                  </a:lnTo>
                  <a:lnTo>
                    <a:pt x="285" y="295"/>
                  </a:lnTo>
                  <a:lnTo>
                    <a:pt x="131" y="274"/>
                  </a:lnTo>
                  <a:lnTo>
                    <a:pt x="108" y="264"/>
                  </a:lnTo>
                  <a:lnTo>
                    <a:pt x="11" y="221"/>
                  </a:lnTo>
                  <a:lnTo>
                    <a:pt x="0" y="38"/>
                  </a:lnTo>
                  <a:lnTo>
                    <a:pt x="15" y="19"/>
                  </a:lnTo>
                  <a:lnTo>
                    <a:pt x="36" y="8"/>
                  </a:lnTo>
                  <a:lnTo>
                    <a:pt x="86" y="4"/>
                  </a:lnTo>
                  <a:lnTo>
                    <a:pt x="116" y="13"/>
                  </a:lnTo>
                  <a:lnTo>
                    <a:pt x="99" y="31"/>
                  </a:lnTo>
                  <a:lnTo>
                    <a:pt x="9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84"/>
            <p:cNvSpPr>
              <a:spLocks/>
            </p:cNvSpPr>
            <p:nvPr/>
          </p:nvSpPr>
          <p:spPr bwMode="auto">
            <a:xfrm>
              <a:off x="4333" y="2544"/>
              <a:ext cx="236" cy="313"/>
            </a:xfrm>
            <a:custGeom>
              <a:avLst/>
              <a:gdLst>
                <a:gd name="T0" fmla="*/ 83 w 471"/>
                <a:gd name="T1" fmla="*/ 395 h 625"/>
                <a:gd name="T2" fmla="*/ 6 w 471"/>
                <a:gd name="T3" fmla="*/ 378 h 625"/>
                <a:gd name="T4" fmla="*/ 0 w 471"/>
                <a:gd name="T5" fmla="*/ 353 h 625"/>
                <a:gd name="T6" fmla="*/ 57 w 471"/>
                <a:gd name="T7" fmla="*/ 266 h 625"/>
                <a:gd name="T8" fmla="*/ 104 w 471"/>
                <a:gd name="T9" fmla="*/ 190 h 625"/>
                <a:gd name="T10" fmla="*/ 146 w 471"/>
                <a:gd name="T11" fmla="*/ 112 h 625"/>
                <a:gd name="T12" fmla="*/ 192 w 471"/>
                <a:gd name="T13" fmla="*/ 19 h 625"/>
                <a:gd name="T14" fmla="*/ 215 w 471"/>
                <a:gd name="T15" fmla="*/ 0 h 625"/>
                <a:gd name="T16" fmla="*/ 236 w 471"/>
                <a:gd name="T17" fmla="*/ 21 h 625"/>
                <a:gd name="T18" fmla="*/ 241 w 471"/>
                <a:gd name="T19" fmla="*/ 95 h 625"/>
                <a:gd name="T20" fmla="*/ 243 w 471"/>
                <a:gd name="T21" fmla="*/ 167 h 625"/>
                <a:gd name="T22" fmla="*/ 258 w 471"/>
                <a:gd name="T23" fmla="*/ 201 h 625"/>
                <a:gd name="T24" fmla="*/ 287 w 471"/>
                <a:gd name="T25" fmla="*/ 241 h 625"/>
                <a:gd name="T26" fmla="*/ 306 w 471"/>
                <a:gd name="T27" fmla="*/ 264 h 625"/>
                <a:gd name="T28" fmla="*/ 331 w 471"/>
                <a:gd name="T29" fmla="*/ 285 h 625"/>
                <a:gd name="T30" fmla="*/ 359 w 471"/>
                <a:gd name="T31" fmla="*/ 308 h 625"/>
                <a:gd name="T32" fmla="*/ 393 w 471"/>
                <a:gd name="T33" fmla="*/ 333 h 625"/>
                <a:gd name="T34" fmla="*/ 403 w 471"/>
                <a:gd name="T35" fmla="*/ 365 h 625"/>
                <a:gd name="T36" fmla="*/ 369 w 471"/>
                <a:gd name="T37" fmla="*/ 376 h 625"/>
                <a:gd name="T38" fmla="*/ 336 w 471"/>
                <a:gd name="T39" fmla="*/ 361 h 625"/>
                <a:gd name="T40" fmla="*/ 308 w 471"/>
                <a:gd name="T41" fmla="*/ 361 h 625"/>
                <a:gd name="T42" fmla="*/ 355 w 471"/>
                <a:gd name="T43" fmla="*/ 420 h 625"/>
                <a:gd name="T44" fmla="*/ 355 w 471"/>
                <a:gd name="T45" fmla="*/ 449 h 625"/>
                <a:gd name="T46" fmla="*/ 317 w 471"/>
                <a:gd name="T47" fmla="*/ 464 h 625"/>
                <a:gd name="T48" fmla="*/ 340 w 471"/>
                <a:gd name="T49" fmla="*/ 504 h 625"/>
                <a:gd name="T50" fmla="*/ 384 w 471"/>
                <a:gd name="T51" fmla="*/ 532 h 625"/>
                <a:gd name="T52" fmla="*/ 467 w 471"/>
                <a:gd name="T53" fmla="*/ 595 h 625"/>
                <a:gd name="T54" fmla="*/ 471 w 471"/>
                <a:gd name="T55" fmla="*/ 616 h 625"/>
                <a:gd name="T56" fmla="*/ 448 w 471"/>
                <a:gd name="T57" fmla="*/ 625 h 625"/>
                <a:gd name="T58" fmla="*/ 384 w 471"/>
                <a:gd name="T59" fmla="*/ 597 h 625"/>
                <a:gd name="T60" fmla="*/ 264 w 471"/>
                <a:gd name="T61" fmla="*/ 441 h 625"/>
                <a:gd name="T62" fmla="*/ 279 w 471"/>
                <a:gd name="T63" fmla="*/ 418 h 625"/>
                <a:gd name="T64" fmla="*/ 310 w 471"/>
                <a:gd name="T65" fmla="*/ 418 h 625"/>
                <a:gd name="T66" fmla="*/ 283 w 471"/>
                <a:gd name="T67" fmla="*/ 365 h 625"/>
                <a:gd name="T68" fmla="*/ 291 w 471"/>
                <a:gd name="T69" fmla="*/ 342 h 625"/>
                <a:gd name="T70" fmla="*/ 340 w 471"/>
                <a:gd name="T71" fmla="*/ 331 h 625"/>
                <a:gd name="T72" fmla="*/ 268 w 471"/>
                <a:gd name="T73" fmla="*/ 283 h 625"/>
                <a:gd name="T74" fmla="*/ 234 w 471"/>
                <a:gd name="T75" fmla="*/ 219 h 625"/>
                <a:gd name="T76" fmla="*/ 198 w 471"/>
                <a:gd name="T77" fmla="*/ 82 h 625"/>
                <a:gd name="T78" fmla="*/ 161 w 471"/>
                <a:gd name="T79" fmla="*/ 156 h 625"/>
                <a:gd name="T80" fmla="*/ 125 w 471"/>
                <a:gd name="T81" fmla="*/ 224 h 625"/>
                <a:gd name="T82" fmla="*/ 85 w 471"/>
                <a:gd name="T83" fmla="*/ 293 h 625"/>
                <a:gd name="T84" fmla="*/ 36 w 471"/>
                <a:gd name="T85" fmla="*/ 357 h 625"/>
                <a:gd name="T86" fmla="*/ 118 w 471"/>
                <a:gd name="T87" fmla="*/ 384 h 625"/>
                <a:gd name="T88" fmla="*/ 101 w 471"/>
                <a:gd name="T89" fmla="*/ 428 h 625"/>
                <a:gd name="T90" fmla="*/ 66 w 471"/>
                <a:gd name="T91" fmla="*/ 515 h 625"/>
                <a:gd name="T92" fmla="*/ 32 w 471"/>
                <a:gd name="T93" fmla="*/ 582 h 625"/>
                <a:gd name="T94" fmla="*/ 17 w 471"/>
                <a:gd name="T95" fmla="*/ 566 h 625"/>
                <a:gd name="T96" fmla="*/ 26 w 471"/>
                <a:gd name="T97" fmla="*/ 525 h 625"/>
                <a:gd name="T98" fmla="*/ 45 w 471"/>
                <a:gd name="T99" fmla="*/ 481 h 625"/>
                <a:gd name="T100" fmla="*/ 83 w 471"/>
                <a:gd name="T101" fmla="*/ 395 h 625"/>
                <a:gd name="T102" fmla="*/ 83 w 471"/>
                <a:gd name="T103" fmla="*/ 39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71" h="625">
                  <a:moveTo>
                    <a:pt x="83" y="395"/>
                  </a:moveTo>
                  <a:lnTo>
                    <a:pt x="6" y="378"/>
                  </a:lnTo>
                  <a:lnTo>
                    <a:pt x="0" y="353"/>
                  </a:lnTo>
                  <a:lnTo>
                    <a:pt x="57" y="266"/>
                  </a:lnTo>
                  <a:lnTo>
                    <a:pt x="104" y="190"/>
                  </a:lnTo>
                  <a:lnTo>
                    <a:pt x="146" y="112"/>
                  </a:lnTo>
                  <a:lnTo>
                    <a:pt x="192" y="19"/>
                  </a:lnTo>
                  <a:lnTo>
                    <a:pt x="215" y="0"/>
                  </a:lnTo>
                  <a:lnTo>
                    <a:pt x="236" y="21"/>
                  </a:lnTo>
                  <a:lnTo>
                    <a:pt x="241" y="95"/>
                  </a:lnTo>
                  <a:lnTo>
                    <a:pt x="243" y="167"/>
                  </a:lnTo>
                  <a:lnTo>
                    <a:pt x="258" y="201"/>
                  </a:lnTo>
                  <a:lnTo>
                    <a:pt x="287" y="241"/>
                  </a:lnTo>
                  <a:lnTo>
                    <a:pt x="306" y="264"/>
                  </a:lnTo>
                  <a:lnTo>
                    <a:pt x="331" y="285"/>
                  </a:lnTo>
                  <a:lnTo>
                    <a:pt x="359" y="308"/>
                  </a:lnTo>
                  <a:lnTo>
                    <a:pt x="393" y="333"/>
                  </a:lnTo>
                  <a:lnTo>
                    <a:pt x="403" y="365"/>
                  </a:lnTo>
                  <a:lnTo>
                    <a:pt x="369" y="376"/>
                  </a:lnTo>
                  <a:lnTo>
                    <a:pt x="336" y="361"/>
                  </a:lnTo>
                  <a:lnTo>
                    <a:pt x="308" y="361"/>
                  </a:lnTo>
                  <a:lnTo>
                    <a:pt x="355" y="420"/>
                  </a:lnTo>
                  <a:lnTo>
                    <a:pt x="355" y="449"/>
                  </a:lnTo>
                  <a:lnTo>
                    <a:pt x="317" y="464"/>
                  </a:lnTo>
                  <a:lnTo>
                    <a:pt x="340" y="504"/>
                  </a:lnTo>
                  <a:lnTo>
                    <a:pt x="384" y="532"/>
                  </a:lnTo>
                  <a:lnTo>
                    <a:pt x="467" y="595"/>
                  </a:lnTo>
                  <a:lnTo>
                    <a:pt x="471" y="616"/>
                  </a:lnTo>
                  <a:lnTo>
                    <a:pt x="448" y="625"/>
                  </a:lnTo>
                  <a:lnTo>
                    <a:pt x="384" y="597"/>
                  </a:lnTo>
                  <a:lnTo>
                    <a:pt x="264" y="441"/>
                  </a:lnTo>
                  <a:lnTo>
                    <a:pt x="279" y="418"/>
                  </a:lnTo>
                  <a:lnTo>
                    <a:pt x="310" y="418"/>
                  </a:lnTo>
                  <a:lnTo>
                    <a:pt x="283" y="365"/>
                  </a:lnTo>
                  <a:lnTo>
                    <a:pt x="291" y="342"/>
                  </a:lnTo>
                  <a:lnTo>
                    <a:pt x="340" y="331"/>
                  </a:lnTo>
                  <a:lnTo>
                    <a:pt x="268" y="283"/>
                  </a:lnTo>
                  <a:lnTo>
                    <a:pt x="234" y="219"/>
                  </a:lnTo>
                  <a:lnTo>
                    <a:pt x="198" y="82"/>
                  </a:lnTo>
                  <a:lnTo>
                    <a:pt x="161" y="156"/>
                  </a:lnTo>
                  <a:lnTo>
                    <a:pt x="125" y="224"/>
                  </a:lnTo>
                  <a:lnTo>
                    <a:pt x="85" y="293"/>
                  </a:lnTo>
                  <a:lnTo>
                    <a:pt x="36" y="357"/>
                  </a:lnTo>
                  <a:lnTo>
                    <a:pt x="118" y="384"/>
                  </a:lnTo>
                  <a:lnTo>
                    <a:pt x="101" y="428"/>
                  </a:lnTo>
                  <a:lnTo>
                    <a:pt x="66" y="515"/>
                  </a:lnTo>
                  <a:lnTo>
                    <a:pt x="32" y="582"/>
                  </a:lnTo>
                  <a:lnTo>
                    <a:pt x="17" y="566"/>
                  </a:lnTo>
                  <a:lnTo>
                    <a:pt x="26" y="525"/>
                  </a:lnTo>
                  <a:lnTo>
                    <a:pt x="45" y="481"/>
                  </a:lnTo>
                  <a:lnTo>
                    <a:pt x="83" y="395"/>
                  </a:lnTo>
                  <a:lnTo>
                    <a:pt x="83" y="3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85"/>
            <p:cNvSpPr>
              <a:spLocks/>
            </p:cNvSpPr>
            <p:nvPr/>
          </p:nvSpPr>
          <p:spPr bwMode="auto">
            <a:xfrm>
              <a:off x="4654" y="3354"/>
              <a:ext cx="64" cy="165"/>
            </a:xfrm>
            <a:custGeom>
              <a:avLst/>
              <a:gdLst>
                <a:gd name="T0" fmla="*/ 78 w 130"/>
                <a:gd name="T1" fmla="*/ 41 h 328"/>
                <a:gd name="T2" fmla="*/ 107 w 130"/>
                <a:gd name="T3" fmla="*/ 0 h 328"/>
                <a:gd name="T4" fmla="*/ 130 w 130"/>
                <a:gd name="T5" fmla="*/ 5 h 328"/>
                <a:gd name="T6" fmla="*/ 107 w 130"/>
                <a:gd name="T7" fmla="*/ 114 h 328"/>
                <a:gd name="T8" fmla="*/ 90 w 130"/>
                <a:gd name="T9" fmla="*/ 176 h 328"/>
                <a:gd name="T10" fmla="*/ 73 w 130"/>
                <a:gd name="T11" fmla="*/ 220 h 328"/>
                <a:gd name="T12" fmla="*/ 48 w 130"/>
                <a:gd name="T13" fmla="*/ 275 h 328"/>
                <a:gd name="T14" fmla="*/ 19 w 130"/>
                <a:gd name="T15" fmla="*/ 328 h 328"/>
                <a:gd name="T16" fmla="*/ 2 w 130"/>
                <a:gd name="T17" fmla="*/ 315 h 328"/>
                <a:gd name="T18" fmla="*/ 0 w 130"/>
                <a:gd name="T19" fmla="*/ 268 h 328"/>
                <a:gd name="T20" fmla="*/ 42 w 130"/>
                <a:gd name="T21" fmla="*/ 155 h 328"/>
                <a:gd name="T22" fmla="*/ 78 w 130"/>
                <a:gd name="T23" fmla="*/ 41 h 328"/>
                <a:gd name="T24" fmla="*/ 78 w 130"/>
                <a:gd name="T25" fmla="*/ 41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328">
                  <a:moveTo>
                    <a:pt x="78" y="41"/>
                  </a:moveTo>
                  <a:lnTo>
                    <a:pt x="107" y="0"/>
                  </a:lnTo>
                  <a:lnTo>
                    <a:pt x="130" y="5"/>
                  </a:lnTo>
                  <a:lnTo>
                    <a:pt x="107" y="114"/>
                  </a:lnTo>
                  <a:lnTo>
                    <a:pt x="90" y="176"/>
                  </a:lnTo>
                  <a:lnTo>
                    <a:pt x="73" y="220"/>
                  </a:lnTo>
                  <a:lnTo>
                    <a:pt x="48" y="275"/>
                  </a:lnTo>
                  <a:lnTo>
                    <a:pt x="19" y="328"/>
                  </a:lnTo>
                  <a:lnTo>
                    <a:pt x="2" y="315"/>
                  </a:lnTo>
                  <a:lnTo>
                    <a:pt x="0" y="268"/>
                  </a:lnTo>
                  <a:lnTo>
                    <a:pt x="42" y="155"/>
                  </a:lnTo>
                  <a:lnTo>
                    <a:pt x="78" y="41"/>
                  </a:lnTo>
                  <a:lnTo>
                    <a:pt x="7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86"/>
            <p:cNvSpPr>
              <a:spLocks/>
            </p:cNvSpPr>
            <p:nvPr/>
          </p:nvSpPr>
          <p:spPr bwMode="auto">
            <a:xfrm>
              <a:off x="4237" y="3638"/>
              <a:ext cx="353" cy="122"/>
            </a:xfrm>
            <a:custGeom>
              <a:avLst/>
              <a:gdLst>
                <a:gd name="T0" fmla="*/ 633 w 705"/>
                <a:gd name="T1" fmla="*/ 213 h 245"/>
                <a:gd name="T2" fmla="*/ 705 w 705"/>
                <a:gd name="T3" fmla="*/ 202 h 245"/>
                <a:gd name="T4" fmla="*/ 678 w 705"/>
                <a:gd name="T5" fmla="*/ 223 h 245"/>
                <a:gd name="T6" fmla="*/ 623 w 705"/>
                <a:gd name="T7" fmla="*/ 245 h 245"/>
                <a:gd name="T8" fmla="*/ 601 w 705"/>
                <a:gd name="T9" fmla="*/ 242 h 245"/>
                <a:gd name="T10" fmla="*/ 523 w 705"/>
                <a:gd name="T11" fmla="*/ 217 h 245"/>
                <a:gd name="T12" fmla="*/ 450 w 705"/>
                <a:gd name="T13" fmla="*/ 190 h 245"/>
                <a:gd name="T14" fmla="*/ 369 w 705"/>
                <a:gd name="T15" fmla="*/ 160 h 245"/>
                <a:gd name="T16" fmla="*/ 285 w 705"/>
                <a:gd name="T17" fmla="*/ 129 h 245"/>
                <a:gd name="T18" fmla="*/ 209 w 705"/>
                <a:gd name="T19" fmla="*/ 101 h 245"/>
                <a:gd name="T20" fmla="*/ 112 w 705"/>
                <a:gd name="T21" fmla="*/ 65 h 245"/>
                <a:gd name="T22" fmla="*/ 59 w 705"/>
                <a:gd name="T23" fmla="*/ 46 h 245"/>
                <a:gd name="T24" fmla="*/ 7 w 705"/>
                <a:gd name="T25" fmla="*/ 27 h 245"/>
                <a:gd name="T26" fmla="*/ 0 w 705"/>
                <a:gd name="T27" fmla="*/ 8 h 245"/>
                <a:gd name="T28" fmla="*/ 19 w 705"/>
                <a:gd name="T29" fmla="*/ 0 h 245"/>
                <a:gd name="T30" fmla="*/ 123 w 705"/>
                <a:gd name="T31" fmla="*/ 29 h 245"/>
                <a:gd name="T32" fmla="*/ 220 w 705"/>
                <a:gd name="T33" fmla="*/ 61 h 245"/>
                <a:gd name="T34" fmla="*/ 331 w 705"/>
                <a:gd name="T35" fmla="*/ 97 h 245"/>
                <a:gd name="T36" fmla="*/ 439 w 705"/>
                <a:gd name="T37" fmla="*/ 135 h 245"/>
                <a:gd name="T38" fmla="*/ 536 w 705"/>
                <a:gd name="T39" fmla="*/ 169 h 245"/>
                <a:gd name="T40" fmla="*/ 633 w 705"/>
                <a:gd name="T41" fmla="*/ 213 h 245"/>
                <a:gd name="T42" fmla="*/ 633 w 705"/>
                <a:gd name="T43" fmla="*/ 213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05" h="245">
                  <a:moveTo>
                    <a:pt x="633" y="213"/>
                  </a:moveTo>
                  <a:lnTo>
                    <a:pt x="705" y="202"/>
                  </a:lnTo>
                  <a:lnTo>
                    <a:pt x="678" y="223"/>
                  </a:lnTo>
                  <a:lnTo>
                    <a:pt x="623" y="245"/>
                  </a:lnTo>
                  <a:lnTo>
                    <a:pt x="601" y="242"/>
                  </a:lnTo>
                  <a:lnTo>
                    <a:pt x="523" y="217"/>
                  </a:lnTo>
                  <a:lnTo>
                    <a:pt x="450" y="190"/>
                  </a:lnTo>
                  <a:lnTo>
                    <a:pt x="369" y="160"/>
                  </a:lnTo>
                  <a:lnTo>
                    <a:pt x="285" y="129"/>
                  </a:lnTo>
                  <a:lnTo>
                    <a:pt x="209" y="101"/>
                  </a:lnTo>
                  <a:lnTo>
                    <a:pt x="112" y="65"/>
                  </a:lnTo>
                  <a:lnTo>
                    <a:pt x="59" y="46"/>
                  </a:lnTo>
                  <a:lnTo>
                    <a:pt x="7" y="27"/>
                  </a:lnTo>
                  <a:lnTo>
                    <a:pt x="0" y="8"/>
                  </a:lnTo>
                  <a:lnTo>
                    <a:pt x="19" y="0"/>
                  </a:lnTo>
                  <a:lnTo>
                    <a:pt x="123" y="29"/>
                  </a:lnTo>
                  <a:lnTo>
                    <a:pt x="220" y="61"/>
                  </a:lnTo>
                  <a:lnTo>
                    <a:pt x="331" y="97"/>
                  </a:lnTo>
                  <a:lnTo>
                    <a:pt x="439" y="135"/>
                  </a:lnTo>
                  <a:lnTo>
                    <a:pt x="536" y="169"/>
                  </a:lnTo>
                  <a:lnTo>
                    <a:pt x="633" y="213"/>
                  </a:lnTo>
                  <a:lnTo>
                    <a:pt x="633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4175" y="3759"/>
              <a:ext cx="329" cy="139"/>
            </a:xfrm>
            <a:custGeom>
              <a:avLst/>
              <a:gdLst>
                <a:gd name="T0" fmla="*/ 517 w 658"/>
                <a:gd name="T1" fmla="*/ 219 h 278"/>
                <a:gd name="T2" fmla="*/ 578 w 658"/>
                <a:gd name="T3" fmla="*/ 185 h 278"/>
                <a:gd name="T4" fmla="*/ 641 w 658"/>
                <a:gd name="T5" fmla="*/ 162 h 278"/>
                <a:gd name="T6" fmla="*/ 658 w 658"/>
                <a:gd name="T7" fmla="*/ 172 h 278"/>
                <a:gd name="T8" fmla="*/ 649 w 658"/>
                <a:gd name="T9" fmla="*/ 189 h 278"/>
                <a:gd name="T10" fmla="*/ 611 w 658"/>
                <a:gd name="T11" fmla="*/ 206 h 278"/>
                <a:gd name="T12" fmla="*/ 563 w 658"/>
                <a:gd name="T13" fmla="*/ 259 h 278"/>
                <a:gd name="T14" fmla="*/ 533 w 658"/>
                <a:gd name="T15" fmla="*/ 278 h 278"/>
                <a:gd name="T16" fmla="*/ 497 w 658"/>
                <a:gd name="T17" fmla="*/ 269 h 278"/>
                <a:gd name="T18" fmla="*/ 428 w 658"/>
                <a:gd name="T19" fmla="*/ 234 h 278"/>
                <a:gd name="T20" fmla="*/ 356 w 658"/>
                <a:gd name="T21" fmla="*/ 202 h 278"/>
                <a:gd name="T22" fmla="*/ 286 w 658"/>
                <a:gd name="T23" fmla="*/ 170 h 278"/>
                <a:gd name="T24" fmla="*/ 215 w 658"/>
                <a:gd name="T25" fmla="*/ 137 h 278"/>
                <a:gd name="T26" fmla="*/ 149 w 658"/>
                <a:gd name="T27" fmla="*/ 96 h 278"/>
                <a:gd name="T28" fmla="*/ 84 w 658"/>
                <a:gd name="T29" fmla="*/ 52 h 278"/>
                <a:gd name="T30" fmla="*/ 12 w 658"/>
                <a:gd name="T31" fmla="*/ 27 h 278"/>
                <a:gd name="T32" fmla="*/ 0 w 658"/>
                <a:gd name="T33" fmla="*/ 12 h 278"/>
                <a:gd name="T34" fmla="*/ 18 w 658"/>
                <a:gd name="T35" fmla="*/ 0 h 278"/>
                <a:gd name="T36" fmla="*/ 97 w 658"/>
                <a:gd name="T37" fmla="*/ 27 h 278"/>
                <a:gd name="T38" fmla="*/ 173 w 658"/>
                <a:gd name="T39" fmla="*/ 59 h 278"/>
                <a:gd name="T40" fmla="*/ 261 w 658"/>
                <a:gd name="T41" fmla="*/ 96 h 278"/>
                <a:gd name="T42" fmla="*/ 348 w 658"/>
                <a:gd name="T43" fmla="*/ 135 h 278"/>
                <a:gd name="T44" fmla="*/ 428 w 658"/>
                <a:gd name="T45" fmla="*/ 170 h 278"/>
                <a:gd name="T46" fmla="*/ 517 w 658"/>
                <a:gd name="T47" fmla="*/ 219 h 278"/>
                <a:gd name="T48" fmla="*/ 517 w 658"/>
                <a:gd name="T49" fmla="*/ 219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8" h="278">
                  <a:moveTo>
                    <a:pt x="517" y="219"/>
                  </a:moveTo>
                  <a:lnTo>
                    <a:pt x="578" y="185"/>
                  </a:lnTo>
                  <a:lnTo>
                    <a:pt x="641" y="162"/>
                  </a:lnTo>
                  <a:lnTo>
                    <a:pt x="658" y="172"/>
                  </a:lnTo>
                  <a:lnTo>
                    <a:pt x="649" y="189"/>
                  </a:lnTo>
                  <a:lnTo>
                    <a:pt x="611" y="206"/>
                  </a:lnTo>
                  <a:lnTo>
                    <a:pt x="563" y="259"/>
                  </a:lnTo>
                  <a:lnTo>
                    <a:pt x="533" y="278"/>
                  </a:lnTo>
                  <a:lnTo>
                    <a:pt x="497" y="269"/>
                  </a:lnTo>
                  <a:lnTo>
                    <a:pt x="428" y="234"/>
                  </a:lnTo>
                  <a:lnTo>
                    <a:pt x="356" y="202"/>
                  </a:lnTo>
                  <a:lnTo>
                    <a:pt x="286" y="170"/>
                  </a:lnTo>
                  <a:lnTo>
                    <a:pt x="215" y="137"/>
                  </a:lnTo>
                  <a:lnTo>
                    <a:pt x="149" y="96"/>
                  </a:lnTo>
                  <a:lnTo>
                    <a:pt x="84" y="52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8" y="0"/>
                  </a:lnTo>
                  <a:lnTo>
                    <a:pt x="97" y="27"/>
                  </a:lnTo>
                  <a:lnTo>
                    <a:pt x="173" y="59"/>
                  </a:lnTo>
                  <a:lnTo>
                    <a:pt x="261" y="96"/>
                  </a:lnTo>
                  <a:lnTo>
                    <a:pt x="348" y="135"/>
                  </a:lnTo>
                  <a:lnTo>
                    <a:pt x="428" y="170"/>
                  </a:lnTo>
                  <a:lnTo>
                    <a:pt x="517" y="219"/>
                  </a:lnTo>
                  <a:lnTo>
                    <a:pt x="517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88"/>
            <p:cNvSpPr>
              <a:spLocks/>
            </p:cNvSpPr>
            <p:nvPr/>
          </p:nvSpPr>
          <p:spPr bwMode="auto">
            <a:xfrm>
              <a:off x="4203" y="3686"/>
              <a:ext cx="335" cy="142"/>
            </a:xfrm>
            <a:custGeom>
              <a:avLst/>
              <a:gdLst>
                <a:gd name="T0" fmla="*/ 590 w 670"/>
                <a:gd name="T1" fmla="*/ 243 h 283"/>
                <a:gd name="T2" fmla="*/ 620 w 670"/>
                <a:gd name="T3" fmla="*/ 226 h 283"/>
                <a:gd name="T4" fmla="*/ 651 w 670"/>
                <a:gd name="T5" fmla="*/ 211 h 283"/>
                <a:gd name="T6" fmla="*/ 670 w 670"/>
                <a:gd name="T7" fmla="*/ 219 h 283"/>
                <a:gd name="T8" fmla="*/ 662 w 670"/>
                <a:gd name="T9" fmla="*/ 236 h 283"/>
                <a:gd name="T10" fmla="*/ 624 w 670"/>
                <a:gd name="T11" fmla="*/ 266 h 283"/>
                <a:gd name="T12" fmla="*/ 584 w 670"/>
                <a:gd name="T13" fmla="*/ 283 h 283"/>
                <a:gd name="T14" fmla="*/ 468 w 670"/>
                <a:gd name="T15" fmla="*/ 243 h 283"/>
                <a:gd name="T16" fmla="*/ 379 w 670"/>
                <a:gd name="T17" fmla="*/ 205 h 283"/>
                <a:gd name="T18" fmla="*/ 284 w 670"/>
                <a:gd name="T19" fmla="*/ 164 h 283"/>
                <a:gd name="T20" fmla="*/ 189 w 670"/>
                <a:gd name="T21" fmla="*/ 122 h 283"/>
                <a:gd name="T22" fmla="*/ 105 w 670"/>
                <a:gd name="T23" fmla="*/ 80 h 283"/>
                <a:gd name="T24" fmla="*/ 40 w 670"/>
                <a:gd name="T25" fmla="*/ 48 h 283"/>
                <a:gd name="T26" fmla="*/ 6 w 670"/>
                <a:gd name="T27" fmla="*/ 23 h 283"/>
                <a:gd name="T28" fmla="*/ 0 w 670"/>
                <a:gd name="T29" fmla="*/ 6 h 283"/>
                <a:gd name="T30" fmla="*/ 19 w 670"/>
                <a:gd name="T31" fmla="*/ 0 h 283"/>
                <a:gd name="T32" fmla="*/ 63 w 670"/>
                <a:gd name="T33" fmla="*/ 15 h 283"/>
                <a:gd name="T34" fmla="*/ 111 w 670"/>
                <a:gd name="T35" fmla="*/ 36 h 283"/>
                <a:gd name="T36" fmla="*/ 225 w 670"/>
                <a:gd name="T37" fmla="*/ 74 h 283"/>
                <a:gd name="T38" fmla="*/ 360 w 670"/>
                <a:gd name="T39" fmla="*/ 126 h 283"/>
                <a:gd name="T40" fmla="*/ 428 w 670"/>
                <a:gd name="T41" fmla="*/ 154 h 283"/>
                <a:gd name="T42" fmla="*/ 489 w 670"/>
                <a:gd name="T43" fmla="*/ 184 h 283"/>
                <a:gd name="T44" fmla="*/ 590 w 670"/>
                <a:gd name="T45" fmla="*/ 243 h 283"/>
                <a:gd name="T46" fmla="*/ 590 w 670"/>
                <a:gd name="T47" fmla="*/ 24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70" h="283">
                  <a:moveTo>
                    <a:pt x="590" y="243"/>
                  </a:moveTo>
                  <a:lnTo>
                    <a:pt x="620" y="226"/>
                  </a:lnTo>
                  <a:lnTo>
                    <a:pt x="651" y="211"/>
                  </a:lnTo>
                  <a:lnTo>
                    <a:pt x="670" y="219"/>
                  </a:lnTo>
                  <a:lnTo>
                    <a:pt x="662" y="236"/>
                  </a:lnTo>
                  <a:lnTo>
                    <a:pt x="624" y="266"/>
                  </a:lnTo>
                  <a:lnTo>
                    <a:pt x="584" y="283"/>
                  </a:lnTo>
                  <a:lnTo>
                    <a:pt x="468" y="243"/>
                  </a:lnTo>
                  <a:lnTo>
                    <a:pt x="379" y="205"/>
                  </a:lnTo>
                  <a:lnTo>
                    <a:pt x="284" y="164"/>
                  </a:lnTo>
                  <a:lnTo>
                    <a:pt x="189" y="122"/>
                  </a:lnTo>
                  <a:lnTo>
                    <a:pt x="105" y="80"/>
                  </a:lnTo>
                  <a:lnTo>
                    <a:pt x="40" y="48"/>
                  </a:lnTo>
                  <a:lnTo>
                    <a:pt x="6" y="23"/>
                  </a:lnTo>
                  <a:lnTo>
                    <a:pt x="0" y="6"/>
                  </a:lnTo>
                  <a:lnTo>
                    <a:pt x="19" y="0"/>
                  </a:lnTo>
                  <a:lnTo>
                    <a:pt x="63" y="15"/>
                  </a:lnTo>
                  <a:lnTo>
                    <a:pt x="111" y="36"/>
                  </a:lnTo>
                  <a:lnTo>
                    <a:pt x="225" y="74"/>
                  </a:lnTo>
                  <a:lnTo>
                    <a:pt x="360" y="126"/>
                  </a:lnTo>
                  <a:lnTo>
                    <a:pt x="428" y="154"/>
                  </a:lnTo>
                  <a:lnTo>
                    <a:pt x="489" y="184"/>
                  </a:lnTo>
                  <a:lnTo>
                    <a:pt x="590" y="243"/>
                  </a:lnTo>
                  <a:lnTo>
                    <a:pt x="590" y="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89"/>
            <p:cNvSpPr>
              <a:spLocks/>
            </p:cNvSpPr>
            <p:nvPr/>
          </p:nvSpPr>
          <p:spPr bwMode="auto">
            <a:xfrm>
              <a:off x="4159" y="3963"/>
              <a:ext cx="2" cy="2"/>
            </a:xfrm>
            <a:custGeom>
              <a:avLst/>
              <a:gdLst>
                <a:gd name="T0" fmla="*/ 0 w 6"/>
                <a:gd name="T1" fmla="*/ 0 h 4"/>
                <a:gd name="T2" fmla="*/ 6 w 6"/>
                <a:gd name="T3" fmla="*/ 4 h 4"/>
                <a:gd name="T4" fmla="*/ 0 w 6"/>
                <a:gd name="T5" fmla="*/ 0 h 4"/>
                <a:gd name="T6" fmla="*/ 0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0" y="0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498244" y="1916832"/>
            <a:ext cx="7458132" cy="3820889"/>
            <a:chOff x="102760" y="1916832"/>
            <a:chExt cx="7458132" cy="3820889"/>
          </a:xfrm>
        </p:grpSpPr>
        <p:sp>
          <p:nvSpPr>
            <p:cNvPr id="122" name="Rectangle 71"/>
            <p:cNvSpPr>
              <a:spLocks noChangeArrowheads="1"/>
            </p:cNvSpPr>
            <p:nvPr/>
          </p:nvSpPr>
          <p:spPr bwMode="auto">
            <a:xfrm>
              <a:off x="539428" y="1937543"/>
              <a:ext cx="6796088" cy="280670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26" name="Rectangle 81"/>
            <p:cNvSpPr>
              <a:spLocks noChangeArrowheads="1"/>
            </p:cNvSpPr>
            <p:nvPr/>
          </p:nvSpPr>
          <p:spPr bwMode="auto">
            <a:xfrm>
              <a:off x="2593653" y="2918618"/>
              <a:ext cx="441960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457200" indent="-457200" algn="l">
                <a:lnSpc>
                  <a:spcPct val="12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</a:rPr>
                <a:t>60,00      30,00    54,29       80,00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7" name="AutoShape 84"/>
            <p:cNvSpPr>
              <a:spLocks noChangeArrowheads="1"/>
            </p:cNvSpPr>
            <p:nvPr/>
          </p:nvSpPr>
          <p:spPr bwMode="auto">
            <a:xfrm rot="5400000">
              <a:off x="279078" y="3369468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28" name="Rectangle 85"/>
            <p:cNvSpPr>
              <a:spLocks noChangeArrowheads="1"/>
            </p:cNvSpPr>
            <p:nvPr/>
          </p:nvSpPr>
          <p:spPr bwMode="auto">
            <a:xfrm>
              <a:off x="2593653" y="3356768"/>
              <a:ext cx="459105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457200" indent="-457200" algn="l">
                <a:lnSpc>
                  <a:spcPct val="120000"/>
                </a:lnSpc>
              </a:pPr>
              <a:r>
                <a:rPr lang="en-US" sz="2400" b="1" dirty="0" smtClean="0">
                  <a:solidFill>
                    <a:schemeClr val="bg1"/>
                  </a:solidFill>
                </a:rPr>
                <a:t>40,00      70,00    45,71       20,00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grpSp>
          <p:nvGrpSpPr>
            <p:cNvPr id="130" name="Group 97"/>
            <p:cNvGrpSpPr>
              <a:grpSpLocks/>
            </p:cNvGrpSpPr>
            <p:nvPr/>
          </p:nvGrpSpPr>
          <p:grpSpPr bwMode="auto">
            <a:xfrm>
              <a:off x="766441" y="2116931"/>
              <a:ext cx="6330950" cy="2482850"/>
              <a:chOff x="649" y="1199"/>
              <a:chExt cx="3988" cy="1564"/>
            </a:xfrm>
          </p:grpSpPr>
          <p:sp>
            <p:nvSpPr>
              <p:cNvPr id="131" name="Line 90"/>
              <p:cNvSpPr>
                <a:spLocks noChangeShapeType="1"/>
              </p:cNvSpPr>
              <p:nvPr/>
            </p:nvSpPr>
            <p:spPr bwMode="auto">
              <a:xfrm>
                <a:off x="649" y="2382"/>
                <a:ext cx="3988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Line 91"/>
              <p:cNvSpPr>
                <a:spLocks noChangeShapeType="1"/>
              </p:cNvSpPr>
              <p:nvPr/>
            </p:nvSpPr>
            <p:spPr bwMode="auto">
              <a:xfrm>
                <a:off x="661" y="1720"/>
                <a:ext cx="3976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Line 92"/>
              <p:cNvSpPr>
                <a:spLocks noChangeShapeType="1"/>
              </p:cNvSpPr>
              <p:nvPr/>
            </p:nvSpPr>
            <p:spPr bwMode="auto">
              <a:xfrm>
                <a:off x="1545" y="1199"/>
                <a:ext cx="0" cy="156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Line 93"/>
              <p:cNvSpPr>
                <a:spLocks noChangeShapeType="1"/>
              </p:cNvSpPr>
              <p:nvPr/>
            </p:nvSpPr>
            <p:spPr bwMode="auto">
              <a:xfrm>
                <a:off x="4629" y="1199"/>
                <a:ext cx="0" cy="156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5" name="Rectangle 94"/>
            <p:cNvSpPr>
              <a:spLocks noChangeArrowheads="1"/>
            </p:cNvSpPr>
            <p:nvPr/>
          </p:nvSpPr>
          <p:spPr bwMode="auto">
            <a:xfrm>
              <a:off x="2669853" y="3985418"/>
              <a:ext cx="4414838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400" b="1" dirty="0">
                  <a:solidFill>
                    <a:schemeClr val="bg1"/>
                  </a:solidFill>
                </a:rPr>
                <a:t> 100	 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  </a:t>
              </a:r>
              <a:r>
                <a:rPr lang="en-US" sz="2400" b="1" dirty="0">
                  <a:solidFill>
                    <a:schemeClr val="bg1"/>
                  </a:solidFill>
                </a:rPr>
                <a:t>100  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     100          </a:t>
              </a:r>
              <a:r>
                <a:rPr lang="en-US" sz="2400" b="1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136" name="Rectangle 95"/>
            <p:cNvSpPr>
              <a:spLocks noChangeArrowheads="1"/>
            </p:cNvSpPr>
            <p:nvPr/>
          </p:nvSpPr>
          <p:spPr bwMode="auto">
            <a:xfrm>
              <a:off x="936303" y="4023518"/>
              <a:ext cx="1047750" cy="552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</a:rPr>
                <a:t>Total</a:t>
              </a:r>
            </a:p>
          </p:txBody>
        </p:sp>
        <p:sp>
          <p:nvSpPr>
            <p:cNvPr id="137" name="Oval 98"/>
            <p:cNvSpPr>
              <a:spLocks noChangeArrowheads="1"/>
            </p:cNvSpPr>
            <p:nvPr/>
          </p:nvSpPr>
          <p:spPr bwMode="auto">
            <a:xfrm>
              <a:off x="2441253" y="3432968"/>
              <a:ext cx="1162050" cy="476250"/>
            </a:xfrm>
            <a:prstGeom prst="ellips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38" name="Freeform 99"/>
            <p:cNvSpPr>
              <a:spLocks/>
            </p:cNvSpPr>
            <p:nvPr/>
          </p:nvSpPr>
          <p:spPr bwMode="auto">
            <a:xfrm>
              <a:off x="3527103" y="3794918"/>
              <a:ext cx="196850" cy="1409700"/>
            </a:xfrm>
            <a:custGeom>
              <a:avLst/>
              <a:gdLst>
                <a:gd name="T0" fmla="*/ 0 w 124"/>
                <a:gd name="T1" fmla="*/ 0 h 888"/>
                <a:gd name="T2" fmla="*/ 96 w 124"/>
                <a:gd name="T3" fmla="*/ 36 h 888"/>
                <a:gd name="T4" fmla="*/ 120 w 124"/>
                <a:gd name="T5" fmla="*/ 192 h 888"/>
                <a:gd name="T6" fmla="*/ 120 w 124"/>
                <a:gd name="T7" fmla="*/ 660 h 888"/>
                <a:gd name="T8" fmla="*/ 120 w 124"/>
                <a:gd name="T9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888">
                  <a:moveTo>
                    <a:pt x="0" y="0"/>
                  </a:moveTo>
                  <a:cubicBezTo>
                    <a:pt x="16" y="6"/>
                    <a:pt x="76" y="4"/>
                    <a:pt x="96" y="36"/>
                  </a:cubicBezTo>
                  <a:cubicBezTo>
                    <a:pt x="116" y="68"/>
                    <a:pt x="116" y="88"/>
                    <a:pt x="120" y="192"/>
                  </a:cubicBezTo>
                  <a:cubicBezTo>
                    <a:pt x="124" y="296"/>
                    <a:pt x="120" y="544"/>
                    <a:pt x="120" y="660"/>
                  </a:cubicBezTo>
                  <a:cubicBezTo>
                    <a:pt x="120" y="776"/>
                    <a:pt x="120" y="841"/>
                    <a:pt x="120" y="888"/>
                  </a:cubicBezTo>
                </a:path>
              </a:pathLst>
            </a:custGeom>
            <a:noFill/>
            <a:ln w="28575" cap="flat" cmpd="sng">
              <a:solidFill>
                <a:srgbClr val="00B0F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</a:endParaRPr>
            </a:p>
          </p:txBody>
        </p:sp>
        <p:sp>
          <p:nvSpPr>
            <p:cNvPr id="139" name="Text Box 100"/>
            <p:cNvSpPr txBox="1">
              <a:spLocks noChangeArrowheads="1"/>
            </p:cNvSpPr>
            <p:nvPr/>
          </p:nvSpPr>
          <p:spPr bwMode="auto">
            <a:xfrm>
              <a:off x="102760" y="5276056"/>
              <a:ext cx="745813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(Colonial </a:t>
              </a:r>
              <a:r>
                <a:rPr lang="en-US" sz="2400" b="1" dirty="0" smtClean="0"/>
                <a:t>e &gt; </a:t>
              </a:r>
              <a:r>
                <a:rPr lang="en-US" sz="2400" b="1" dirty="0"/>
                <a:t>$</a:t>
              </a:r>
              <a:r>
                <a:rPr lang="en-US" sz="2400" b="1" dirty="0" smtClean="0"/>
                <a:t>99K)/(</a:t>
              </a:r>
              <a:r>
                <a:rPr lang="en-US" sz="2400" b="1" dirty="0" err="1" smtClean="0"/>
                <a:t>Todas</a:t>
              </a:r>
              <a:r>
                <a:rPr lang="en-US" sz="2400" b="1" dirty="0" smtClean="0"/>
                <a:t> Colonial</a:t>
              </a:r>
              <a:r>
                <a:rPr lang="en-US" sz="2400" b="1" dirty="0"/>
                <a:t>) x 100 = (12/30) x 100</a:t>
              </a:r>
            </a:p>
          </p:txBody>
        </p:sp>
        <p:sp>
          <p:nvSpPr>
            <p:cNvPr id="140" name="Rectangle 7"/>
            <p:cNvSpPr>
              <a:spLocks noChangeArrowheads="1"/>
            </p:cNvSpPr>
            <p:nvPr/>
          </p:nvSpPr>
          <p:spPr bwMode="auto">
            <a:xfrm>
              <a:off x="807145" y="1993032"/>
              <a:ext cx="1257300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sz="2400" b="1" dirty="0" smtClean="0">
                  <a:solidFill>
                    <a:schemeClr val="bg1"/>
                  </a:solidFill>
                </a:rPr>
                <a:t>Faixa de</a:t>
              </a:r>
            </a:p>
            <a:p>
              <a:r>
                <a:rPr lang="pt-BR" sz="2400" b="1" dirty="0" smtClean="0">
                  <a:solidFill>
                    <a:schemeClr val="bg1"/>
                  </a:solidFill>
                </a:rPr>
                <a:t>Preços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Rectangle 8"/>
            <p:cNvSpPr>
              <a:spLocks noChangeArrowheads="1"/>
            </p:cNvSpPr>
            <p:nvPr/>
          </p:nvSpPr>
          <p:spPr bwMode="auto">
            <a:xfrm>
              <a:off x="2178745" y="2335932"/>
              <a:ext cx="47815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pt-BR" sz="2400" b="1" dirty="0" smtClean="0">
                  <a:solidFill>
                    <a:schemeClr val="bg1"/>
                  </a:solidFill>
                </a:rPr>
                <a:t>Colonial  Longa  Sobrado  Pequena</a:t>
              </a:r>
              <a:endParaRPr lang="pt-BR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Rectangle 10"/>
            <p:cNvSpPr>
              <a:spLocks noChangeArrowheads="1"/>
            </p:cNvSpPr>
            <p:nvPr/>
          </p:nvSpPr>
          <p:spPr bwMode="auto">
            <a:xfrm>
              <a:off x="597595" y="2964582"/>
              <a:ext cx="1504950" cy="952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r>
                <a:rPr lang="en-US" sz="2400" b="1" u="sng" dirty="0">
                  <a:solidFill>
                    <a:schemeClr val="bg1"/>
                  </a:solidFill>
                </a:rPr>
                <a:t>&lt;</a:t>
              </a:r>
              <a:r>
                <a:rPr lang="en-US" sz="2400" b="1" dirty="0">
                  <a:solidFill>
                    <a:schemeClr val="bg1"/>
                  </a:solidFill>
                </a:rPr>
                <a:t> $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99.000</a:t>
              </a:r>
              <a:endParaRPr lang="en-US" sz="2400" b="1" dirty="0">
                <a:solidFill>
                  <a:schemeClr val="bg1"/>
                </a:solidFill>
              </a:endParaRPr>
            </a:p>
            <a:p>
              <a:pPr>
                <a:lnSpc>
                  <a:spcPct val="12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&gt; $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99.000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3" name="Rectangle 19"/>
            <p:cNvSpPr>
              <a:spLocks noChangeArrowheads="1"/>
            </p:cNvSpPr>
            <p:nvPr/>
          </p:nvSpPr>
          <p:spPr bwMode="auto">
            <a:xfrm>
              <a:off x="2216845" y="1916832"/>
              <a:ext cx="4781550" cy="647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10000"/>
                </a:lnSpc>
              </a:pPr>
              <a:r>
                <a:rPr lang="en-US" sz="2400" b="1" dirty="0">
                  <a:solidFill>
                    <a:schemeClr val="bg1"/>
                  </a:solidFill>
                </a:rPr>
                <a:t>  </a:t>
              </a:r>
              <a:r>
                <a:rPr lang="en-US" sz="2400" b="1" u="sng" dirty="0" err="1" smtClean="0">
                  <a:solidFill>
                    <a:schemeClr val="bg1"/>
                  </a:solidFill>
                </a:rPr>
                <a:t>Tipo</a:t>
              </a:r>
              <a:r>
                <a:rPr lang="en-US" sz="2400" b="1" u="sng" dirty="0" smtClean="0">
                  <a:solidFill>
                    <a:schemeClr val="bg1"/>
                  </a:solidFill>
                </a:rPr>
                <a:t> de Casa</a:t>
              </a:r>
              <a:endParaRPr lang="en-US" sz="2400" b="1" u="sng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700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Tabulação Cruzada: O Paradoxo de Simpson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Os dados em </a:t>
            </a:r>
            <a:r>
              <a:rPr lang="pt-BR" dirty="0" smtClean="0"/>
              <a:t>duas ou </a:t>
            </a:r>
            <a:r>
              <a:rPr lang="pt-BR" dirty="0"/>
              <a:t>mais </a:t>
            </a:r>
            <a:r>
              <a:rPr lang="pt-BR" dirty="0" smtClean="0"/>
              <a:t>tabulações cruzadas são </a:t>
            </a:r>
            <a:r>
              <a:rPr lang="pt-BR" dirty="0"/>
              <a:t>muitas vezes agregados para produzir </a:t>
            </a:r>
            <a:r>
              <a:rPr lang="pt-BR" dirty="0" smtClean="0"/>
              <a:t>uma tabulação cruzada resumida</a:t>
            </a:r>
          </a:p>
          <a:p>
            <a:r>
              <a:rPr lang="pt-BR" dirty="0"/>
              <a:t>Devemos ter cuidado em tirar conclusões sobre a relação entre as duas variáveis ​​na </a:t>
            </a:r>
            <a:r>
              <a:rPr lang="pt-BR" dirty="0" smtClean="0"/>
              <a:t>tabulação cruzada agregada</a:t>
            </a:r>
          </a:p>
          <a:p>
            <a:r>
              <a:rPr lang="pt-BR" b="1" dirty="0"/>
              <a:t>Paradoxo de Simpson</a:t>
            </a:r>
            <a:r>
              <a:rPr lang="pt-BR" dirty="0"/>
              <a:t>: Em alguns casos as conclusões com base em uma </a:t>
            </a:r>
            <a:r>
              <a:rPr lang="pt-BR" dirty="0" smtClean="0"/>
              <a:t>tabulação cruzada agregada </a:t>
            </a:r>
            <a:r>
              <a:rPr lang="pt-BR" dirty="0"/>
              <a:t>pode ser completamente </a:t>
            </a:r>
            <a:r>
              <a:rPr lang="pt-BR" dirty="0" smtClean="0"/>
              <a:t>invertida, </a:t>
            </a:r>
            <a:r>
              <a:rPr lang="pt-BR" dirty="0"/>
              <a:t>se olharmos para os dados </a:t>
            </a:r>
            <a:r>
              <a:rPr lang="pt-BR" dirty="0" smtClean="0"/>
              <a:t>não-agregados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2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Diagramas de Dispersão e Linhas de Tendência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Um </a:t>
            </a:r>
            <a:r>
              <a:rPr lang="pt-BR" b="1" dirty="0"/>
              <a:t>diagrama de dispersão </a:t>
            </a:r>
            <a:r>
              <a:rPr lang="pt-BR" dirty="0"/>
              <a:t>é uma representação gráfica da relação entre duas </a:t>
            </a:r>
            <a:r>
              <a:rPr lang="pt-BR" b="1" dirty="0"/>
              <a:t>variáveis ​​</a:t>
            </a:r>
            <a:r>
              <a:rPr lang="pt-BR" b="1" dirty="0" smtClean="0"/>
              <a:t>quantitativas</a:t>
            </a:r>
            <a:endParaRPr lang="pt-BR" b="1" dirty="0"/>
          </a:p>
          <a:p>
            <a:r>
              <a:rPr lang="pt-BR" dirty="0"/>
              <a:t>Uma variável é </a:t>
            </a:r>
            <a:r>
              <a:rPr lang="pt-BR" dirty="0" smtClean="0"/>
              <a:t>mostrada </a:t>
            </a:r>
            <a:r>
              <a:rPr lang="pt-BR" dirty="0"/>
              <a:t>no eixo horizontal </a:t>
            </a:r>
            <a:r>
              <a:rPr lang="pt-BR" dirty="0" smtClean="0"/>
              <a:t>e a </a:t>
            </a:r>
            <a:r>
              <a:rPr lang="pt-BR" dirty="0"/>
              <a:t>outra variável é mostrada no eixo </a:t>
            </a:r>
            <a:r>
              <a:rPr lang="pt-BR" dirty="0" smtClean="0"/>
              <a:t>vertical</a:t>
            </a:r>
            <a:endParaRPr lang="pt-BR" dirty="0"/>
          </a:p>
          <a:p>
            <a:r>
              <a:rPr lang="pt-BR" dirty="0"/>
              <a:t>O padrão geral dos pontos plotados sugere a relação global entre as </a:t>
            </a:r>
            <a:r>
              <a:rPr lang="pt-BR" dirty="0" smtClean="0"/>
              <a:t>variáveis</a:t>
            </a:r>
          </a:p>
          <a:p>
            <a:r>
              <a:rPr lang="pt-BR" dirty="0"/>
              <a:t>Uma linha de tendência é uma </a:t>
            </a:r>
            <a:r>
              <a:rPr lang="pt-BR" dirty="0" smtClean="0"/>
              <a:t>linha que fornece a aproximação </a:t>
            </a:r>
            <a:r>
              <a:rPr lang="pt-BR" dirty="0"/>
              <a:t>da </a:t>
            </a:r>
            <a:r>
              <a:rPr lang="pt-BR" dirty="0" smtClean="0"/>
              <a:t>relação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Marada </a:t>
            </a:r>
            <a:r>
              <a:rPr lang="pt-BR" dirty="0" err="1" smtClean="0"/>
              <a:t>Inn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Os </a:t>
            </a:r>
            <a:r>
              <a:rPr lang="pt-BR" sz="2400" dirty="0"/>
              <a:t>hóspedes Marada </a:t>
            </a:r>
            <a:r>
              <a:rPr lang="pt-BR" sz="2400" dirty="0" err="1"/>
              <a:t>Inn</a:t>
            </a:r>
            <a:r>
              <a:rPr lang="pt-BR" sz="2400" dirty="0"/>
              <a:t> foram convidados a avaliar a qualidade das suas acomodações como sendo excelente, acima da média, média, abaixo da média, ou </a:t>
            </a:r>
            <a:r>
              <a:rPr lang="pt-BR" sz="2400" dirty="0" smtClean="0"/>
              <a:t>ruim. </a:t>
            </a:r>
            <a:r>
              <a:rPr lang="pt-BR" sz="2400" dirty="0"/>
              <a:t>As classificações de fornecidos por uma amostra de 20 pessoas são: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</a:t>
            </a:fld>
            <a:endParaRPr lang="pt-BR"/>
          </a:p>
        </p:txBody>
      </p:sp>
      <p:pic>
        <p:nvPicPr>
          <p:cNvPr id="5" name="Picture 17" descr="E:\PFiles\MSOffice\Clipart\standard\stddir1\BD0710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84" y="44624"/>
            <a:ext cx="2808288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24287"/>
              </p:ext>
            </p:extLst>
          </p:nvPr>
        </p:nvGraphicFramePr>
        <p:xfrm>
          <a:off x="1320328" y="4005064"/>
          <a:ext cx="60960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Abaixo</a:t>
                      </a:r>
                      <a:r>
                        <a:rPr lang="pt-BR" b="1" baseline="0" dirty="0" smtClean="0"/>
                        <a:t>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Acima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smtClean="0"/>
                        <a:t>Acima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smtClean="0"/>
                        <a:t>Acima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Acima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Acima da média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Abaixo da média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Abaixo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Ruim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Ruim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Acima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Excelente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Acima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Acima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Acima da 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2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Dispersão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relação positiva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60</a:t>
            </a:fld>
            <a:endParaRPr lang="pt-BR"/>
          </a:p>
        </p:txBody>
      </p:sp>
      <p:grpSp>
        <p:nvGrpSpPr>
          <p:cNvPr id="26" name="Grupo 25"/>
          <p:cNvGrpSpPr/>
          <p:nvPr/>
        </p:nvGrpSpPr>
        <p:grpSpPr>
          <a:xfrm>
            <a:off x="1475656" y="2348880"/>
            <a:ext cx="5262563" cy="3905250"/>
            <a:chOff x="1475656" y="2348880"/>
            <a:chExt cx="5262563" cy="3905250"/>
          </a:xfrm>
        </p:grpSpPr>
        <p:sp>
          <p:nvSpPr>
            <p:cNvPr id="6" name="Rectangle 57"/>
            <p:cNvSpPr>
              <a:spLocks noChangeArrowheads="1"/>
            </p:cNvSpPr>
            <p:nvPr/>
          </p:nvSpPr>
          <p:spPr bwMode="auto">
            <a:xfrm>
              <a:off x="1715369" y="2348880"/>
              <a:ext cx="5022850" cy="390525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" name="Line 63"/>
            <p:cNvSpPr>
              <a:spLocks noChangeShapeType="1"/>
            </p:cNvSpPr>
            <p:nvPr/>
          </p:nvSpPr>
          <p:spPr bwMode="auto">
            <a:xfrm rot="160082" flipV="1">
              <a:off x="2713906" y="3396630"/>
              <a:ext cx="3176588" cy="187166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Line 36"/>
            <p:cNvSpPr>
              <a:spLocks noChangeShapeType="1"/>
            </p:cNvSpPr>
            <p:nvPr/>
          </p:nvSpPr>
          <p:spPr bwMode="auto">
            <a:xfrm>
              <a:off x="2150344" y="3001342"/>
              <a:ext cx="0" cy="28638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" name="Line 37"/>
            <p:cNvSpPr>
              <a:spLocks noChangeShapeType="1"/>
            </p:cNvSpPr>
            <p:nvPr/>
          </p:nvSpPr>
          <p:spPr bwMode="auto">
            <a:xfrm flipH="1">
              <a:off x="2129706" y="5871542"/>
              <a:ext cx="39782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Rectangle 38"/>
            <p:cNvSpPr>
              <a:spLocks noChangeArrowheads="1"/>
            </p:cNvSpPr>
            <p:nvPr/>
          </p:nvSpPr>
          <p:spPr bwMode="auto">
            <a:xfrm>
              <a:off x="6117506" y="5595317"/>
              <a:ext cx="3587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 b="1" i="1">
                  <a:solidFill>
                    <a:schemeClr val="bg1"/>
                  </a:solidFill>
                  <a:latin typeface="+mj-lt"/>
                </a:rPr>
                <a:t>x</a:t>
              </a:r>
            </a:p>
          </p:txBody>
        </p:sp>
        <p:sp>
          <p:nvSpPr>
            <p:cNvPr id="11" name="Rectangle 46"/>
            <p:cNvSpPr>
              <a:spLocks noChangeArrowheads="1"/>
            </p:cNvSpPr>
            <p:nvPr/>
          </p:nvSpPr>
          <p:spPr bwMode="auto">
            <a:xfrm>
              <a:off x="1974131" y="2404442"/>
              <a:ext cx="362280" cy="520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 b="1" i="1" dirty="0">
                  <a:solidFill>
                    <a:schemeClr val="bg1"/>
                  </a:solidFill>
                  <a:latin typeface="+mj-lt"/>
                </a:rPr>
                <a:t>y</a:t>
              </a:r>
            </a:p>
          </p:txBody>
        </p:sp>
        <p:sp>
          <p:nvSpPr>
            <p:cNvPr id="12" name="Oval 41"/>
            <p:cNvSpPr>
              <a:spLocks noChangeArrowheads="1"/>
            </p:cNvSpPr>
            <p:nvPr/>
          </p:nvSpPr>
          <p:spPr bwMode="auto">
            <a:xfrm>
              <a:off x="3631481" y="4163392"/>
              <a:ext cx="141288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Oval 42"/>
            <p:cNvSpPr>
              <a:spLocks noChangeArrowheads="1"/>
            </p:cNvSpPr>
            <p:nvPr/>
          </p:nvSpPr>
          <p:spPr bwMode="auto">
            <a:xfrm>
              <a:off x="5193581" y="4101480"/>
              <a:ext cx="142875" cy="14763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4" name="Oval 44"/>
            <p:cNvSpPr>
              <a:spLocks noChangeArrowheads="1"/>
            </p:cNvSpPr>
            <p:nvPr/>
          </p:nvSpPr>
          <p:spPr bwMode="auto">
            <a:xfrm>
              <a:off x="3001244" y="4669805"/>
              <a:ext cx="142875" cy="14763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5" name="Oval 45"/>
            <p:cNvSpPr>
              <a:spLocks noChangeArrowheads="1"/>
            </p:cNvSpPr>
            <p:nvPr/>
          </p:nvSpPr>
          <p:spPr bwMode="auto">
            <a:xfrm>
              <a:off x="2717081" y="5112717"/>
              <a:ext cx="142875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Oval 48"/>
            <p:cNvSpPr>
              <a:spLocks noChangeArrowheads="1"/>
            </p:cNvSpPr>
            <p:nvPr/>
          </p:nvSpPr>
          <p:spPr bwMode="auto">
            <a:xfrm>
              <a:off x="3264769" y="4965080"/>
              <a:ext cx="142875" cy="14763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Oval 49"/>
            <p:cNvSpPr>
              <a:spLocks noChangeArrowheads="1"/>
            </p:cNvSpPr>
            <p:nvPr/>
          </p:nvSpPr>
          <p:spPr bwMode="auto">
            <a:xfrm>
              <a:off x="5349156" y="3299792"/>
              <a:ext cx="142875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8" name="Oval 50"/>
            <p:cNvSpPr>
              <a:spLocks noChangeArrowheads="1"/>
            </p:cNvSpPr>
            <p:nvPr/>
          </p:nvSpPr>
          <p:spPr bwMode="auto">
            <a:xfrm>
              <a:off x="3631481" y="4585667"/>
              <a:ext cx="141288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9" name="Oval 52"/>
            <p:cNvSpPr>
              <a:spLocks noChangeArrowheads="1"/>
            </p:cNvSpPr>
            <p:nvPr/>
          </p:nvSpPr>
          <p:spPr bwMode="auto">
            <a:xfrm>
              <a:off x="4618906" y="3847480"/>
              <a:ext cx="142875" cy="14763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0" name="Oval 53"/>
            <p:cNvSpPr>
              <a:spLocks noChangeArrowheads="1"/>
            </p:cNvSpPr>
            <p:nvPr/>
          </p:nvSpPr>
          <p:spPr bwMode="auto">
            <a:xfrm>
              <a:off x="5431706" y="3847480"/>
              <a:ext cx="141288" cy="14763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1" name="Oval 54"/>
            <p:cNvSpPr>
              <a:spLocks noChangeArrowheads="1"/>
            </p:cNvSpPr>
            <p:nvPr/>
          </p:nvSpPr>
          <p:spPr bwMode="auto">
            <a:xfrm>
              <a:off x="5633319" y="3636342"/>
              <a:ext cx="142875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Oval 58"/>
            <p:cNvSpPr>
              <a:spLocks noChangeArrowheads="1"/>
            </p:cNvSpPr>
            <p:nvPr/>
          </p:nvSpPr>
          <p:spPr bwMode="auto">
            <a:xfrm>
              <a:off x="3961681" y="4649167"/>
              <a:ext cx="141288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3" name="Oval 59"/>
            <p:cNvSpPr>
              <a:spLocks noChangeArrowheads="1"/>
            </p:cNvSpPr>
            <p:nvPr/>
          </p:nvSpPr>
          <p:spPr bwMode="auto">
            <a:xfrm>
              <a:off x="4279181" y="4306267"/>
              <a:ext cx="141288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Oval 60"/>
            <p:cNvSpPr>
              <a:spLocks noChangeArrowheads="1"/>
            </p:cNvSpPr>
            <p:nvPr/>
          </p:nvSpPr>
          <p:spPr bwMode="auto">
            <a:xfrm>
              <a:off x="4583981" y="4191967"/>
              <a:ext cx="141288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AutoShape 61"/>
            <p:cNvSpPr>
              <a:spLocks noChangeArrowheads="1"/>
            </p:cNvSpPr>
            <p:nvPr/>
          </p:nvSpPr>
          <p:spPr bwMode="auto">
            <a:xfrm rot="5400000">
              <a:off x="1431206" y="4217367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70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Dispersão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relação negativa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1788" y="5593770"/>
            <a:ext cx="548640" cy="396240"/>
          </a:xfrm>
        </p:spPr>
        <p:txBody>
          <a:bodyPr/>
          <a:lstStyle/>
          <a:p>
            <a:fld id="{F2DAEB0D-D659-4D86-A944-EEE58FC26D1A}" type="slidenum">
              <a:rPr lang="pt-BR" smtClean="0"/>
              <a:t>61</a:t>
            </a:fld>
            <a:endParaRPr lang="pt-BR"/>
          </a:p>
        </p:txBody>
      </p:sp>
      <p:grpSp>
        <p:nvGrpSpPr>
          <p:cNvPr id="5" name="Grupo 4"/>
          <p:cNvGrpSpPr/>
          <p:nvPr/>
        </p:nvGrpSpPr>
        <p:grpSpPr>
          <a:xfrm>
            <a:off x="1469677" y="2348880"/>
            <a:ext cx="5262563" cy="3905250"/>
            <a:chOff x="1469677" y="2348880"/>
            <a:chExt cx="5262563" cy="3905250"/>
          </a:xfrm>
        </p:grpSpPr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1709390" y="2348880"/>
              <a:ext cx="5022850" cy="3905250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" name="Line 56"/>
            <p:cNvSpPr>
              <a:spLocks noChangeShapeType="1"/>
            </p:cNvSpPr>
            <p:nvPr/>
          </p:nvSpPr>
          <p:spPr bwMode="auto">
            <a:xfrm rot="28369">
              <a:off x="2614265" y="3566492"/>
              <a:ext cx="3173412" cy="187483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dash"/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Oval 30"/>
            <p:cNvSpPr>
              <a:spLocks noChangeArrowheads="1"/>
            </p:cNvSpPr>
            <p:nvPr/>
          </p:nvSpPr>
          <p:spPr bwMode="auto">
            <a:xfrm>
              <a:off x="4135090" y="4950792"/>
              <a:ext cx="144462" cy="144463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Oval 31"/>
            <p:cNvSpPr>
              <a:spLocks noChangeArrowheads="1"/>
            </p:cNvSpPr>
            <p:nvPr/>
          </p:nvSpPr>
          <p:spPr bwMode="auto">
            <a:xfrm>
              <a:off x="3989040" y="4322142"/>
              <a:ext cx="146050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Oval 32"/>
            <p:cNvSpPr>
              <a:spLocks noChangeArrowheads="1"/>
            </p:cNvSpPr>
            <p:nvPr/>
          </p:nvSpPr>
          <p:spPr bwMode="auto">
            <a:xfrm>
              <a:off x="3266727" y="4218955"/>
              <a:ext cx="144463" cy="14605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>
              <a:off x="2687290" y="3591892"/>
              <a:ext cx="144462" cy="14605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2" name="Oval 34"/>
            <p:cNvSpPr>
              <a:spLocks noChangeArrowheads="1"/>
            </p:cNvSpPr>
            <p:nvPr/>
          </p:nvSpPr>
          <p:spPr bwMode="auto">
            <a:xfrm>
              <a:off x="3017490" y="3799855"/>
              <a:ext cx="146050" cy="147637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4652615" y="4636467"/>
              <a:ext cx="142875" cy="14605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Oval 39"/>
            <p:cNvSpPr>
              <a:spLocks noChangeArrowheads="1"/>
            </p:cNvSpPr>
            <p:nvPr/>
          </p:nvSpPr>
          <p:spPr bwMode="auto">
            <a:xfrm>
              <a:off x="4982815" y="4969842"/>
              <a:ext cx="146050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Oval 40"/>
            <p:cNvSpPr>
              <a:spLocks noChangeArrowheads="1"/>
            </p:cNvSpPr>
            <p:nvPr/>
          </p:nvSpPr>
          <p:spPr bwMode="auto">
            <a:xfrm>
              <a:off x="3700115" y="3925267"/>
              <a:ext cx="146050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Oval 41"/>
            <p:cNvSpPr>
              <a:spLocks noChangeArrowheads="1"/>
            </p:cNvSpPr>
            <p:nvPr/>
          </p:nvSpPr>
          <p:spPr bwMode="auto">
            <a:xfrm>
              <a:off x="2831752" y="3445842"/>
              <a:ext cx="144463" cy="14605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7" name="Oval 42"/>
            <p:cNvSpPr>
              <a:spLocks noChangeArrowheads="1"/>
            </p:cNvSpPr>
            <p:nvPr/>
          </p:nvSpPr>
          <p:spPr bwMode="auto">
            <a:xfrm>
              <a:off x="5479702" y="4928567"/>
              <a:ext cx="144463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Oval 43"/>
            <p:cNvSpPr>
              <a:spLocks noChangeArrowheads="1"/>
            </p:cNvSpPr>
            <p:nvPr/>
          </p:nvSpPr>
          <p:spPr bwMode="auto">
            <a:xfrm>
              <a:off x="5271740" y="5284167"/>
              <a:ext cx="146050" cy="14605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2144365" y="3001342"/>
              <a:ext cx="0" cy="28638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 flipH="1">
              <a:off x="2123727" y="5871542"/>
              <a:ext cx="397827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" name="Rectangle 48"/>
            <p:cNvSpPr>
              <a:spLocks noChangeArrowheads="1"/>
            </p:cNvSpPr>
            <p:nvPr/>
          </p:nvSpPr>
          <p:spPr bwMode="auto">
            <a:xfrm>
              <a:off x="6111527" y="5595317"/>
              <a:ext cx="3587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 b="1" i="1">
                  <a:solidFill>
                    <a:schemeClr val="bg1"/>
                  </a:solidFill>
                  <a:latin typeface="+mj-lt"/>
                </a:rPr>
                <a:t>x</a:t>
              </a:r>
            </a:p>
          </p:txBody>
        </p:sp>
        <p:sp>
          <p:nvSpPr>
            <p:cNvPr id="42" name="Rectangle 49"/>
            <p:cNvSpPr>
              <a:spLocks noChangeArrowheads="1"/>
            </p:cNvSpPr>
            <p:nvPr/>
          </p:nvSpPr>
          <p:spPr bwMode="auto">
            <a:xfrm>
              <a:off x="1968152" y="2404442"/>
              <a:ext cx="362280" cy="5206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2800" b="1" i="1">
                  <a:solidFill>
                    <a:schemeClr val="bg1"/>
                  </a:solidFill>
                  <a:latin typeface="+mj-lt"/>
                </a:rPr>
                <a:t>y</a:t>
              </a:r>
            </a:p>
          </p:txBody>
        </p:sp>
        <p:sp>
          <p:nvSpPr>
            <p:cNvPr id="43" name="Oval 52"/>
            <p:cNvSpPr>
              <a:spLocks noChangeArrowheads="1"/>
            </p:cNvSpPr>
            <p:nvPr/>
          </p:nvSpPr>
          <p:spPr bwMode="auto">
            <a:xfrm>
              <a:off x="4514502" y="4439617"/>
              <a:ext cx="142875" cy="14605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4" name="Oval 53"/>
            <p:cNvSpPr>
              <a:spLocks noChangeArrowheads="1"/>
            </p:cNvSpPr>
            <p:nvPr/>
          </p:nvSpPr>
          <p:spPr bwMode="auto">
            <a:xfrm>
              <a:off x="4778027" y="5122242"/>
              <a:ext cx="146050" cy="14763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5" name="AutoShape 55"/>
            <p:cNvSpPr>
              <a:spLocks noChangeArrowheads="1"/>
            </p:cNvSpPr>
            <p:nvPr/>
          </p:nvSpPr>
          <p:spPr bwMode="auto">
            <a:xfrm rot="5400000">
              <a:off x="1425227" y="4217367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07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Dispersão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Sem relação aparente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531788" y="5593770"/>
            <a:ext cx="548640" cy="396240"/>
          </a:xfrm>
        </p:spPr>
        <p:txBody>
          <a:bodyPr/>
          <a:lstStyle/>
          <a:p>
            <a:fld id="{F2DAEB0D-D659-4D86-A944-EEE58FC26D1A}" type="slidenum">
              <a:rPr lang="pt-BR" smtClean="0"/>
              <a:t>62</a:t>
            </a:fld>
            <a:endParaRPr lang="pt-BR"/>
          </a:p>
        </p:txBody>
      </p:sp>
      <p:sp>
        <p:nvSpPr>
          <p:cNvPr id="46" name="Rectangle 61"/>
          <p:cNvSpPr>
            <a:spLocks noChangeArrowheads="1"/>
          </p:cNvSpPr>
          <p:nvPr/>
        </p:nvSpPr>
        <p:spPr bwMode="auto">
          <a:xfrm>
            <a:off x="1715369" y="2348880"/>
            <a:ext cx="5022850" cy="3905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1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47" name="Oval 40"/>
          <p:cNvSpPr>
            <a:spLocks noChangeArrowheads="1"/>
          </p:cNvSpPr>
          <p:nvPr/>
        </p:nvSpPr>
        <p:spPr bwMode="auto">
          <a:xfrm>
            <a:off x="5604744" y="3690317"/>
            <a:ext cx="141287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5520606" y="4542805"/>
            <a:ext cx="141288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3731494" y="3542680"/>
            <a:ext cx="141287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Oval 43"/>
          <p:cNvSpPr>
            <a:spLocks noChangeArrowheads="1"/>
          </p:cNvSpPr>
          <p:nvPr/>
        </p:nvSpPr>
        <p:spPr bwMode="auto">
          <a:xfrm>
            <a:off x="3088556" y="4584080"/>
            <a:ext cx="141288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Oval 44"/>
          <p:cNvSpPr>
            <a:spLocks noChangeArrowheads="1"/>
          </p:cNvSpPr>
          <p:nvPr/>
        </p:nvSpPr>
        <p:spPr bwMode="auto">
          <a:xfrm>
            <a:off x="2626594" y="4625355"/>
            <a:ext cx="141287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Oval 47"/>
          <p:cNvSpPr>
            <a:spLocks noChangeArrowheads="1"/>
          </p:cNvSpPr>
          <p:nvPr/>
        </p:nvSpPr>
        <p:spPr bwMode="auto">
          <a:xfrm>
            <a:off x="4415706" y="3828430"/>
            <a:ext cx="139700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Oval 48"/>
          <p:cNvSpPr>
            <a:spLocks noChangeArrowheads="1"/>
          </p:cNvSpPr>
          <p:nvPr/>
        </p:nvSpPr>
        <p:spPr bwMode="auto">
          <a:xfrm>
            <a:off x="3993431" y="4352305"/>
            <a:ext cx="139700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5198344" y="4033217"/>
            <a:ext cx="141287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3267944" y="4136405"/>
            <a:ext cx="141287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Oval 52"/>
          <p:cNvSpPr>
            <a:spLocks noChangeArrowheads="1"/>
          </p:cNvSpPr>
          <p:nvPr/>
        </p:nvSpPr>
        <p:spPr bwMode="auto">
          <a:xfrm>
            <a:off x="3410819" y="4911105"/>
            <a:ext cx="139700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7" name="Oval 53"/>
          <p:cNvSpPr>
            <a:spLocks noChangeArrowheads="1"/>
          </p:cNvSpPr>
          <p:nvPr/>
        </p:nvSpPr>
        <p:spPr bwMode="auto">
          <a:xfrm>
            <a:off x="2828206" y="3807792"/>
            <a:ext cx="139700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8" name="Oval 54"/>
          <p:cNvSpPr>
            <a:spLocks noChangeArrowheads="1"/>
          </p:cNvSpPr>
          <p:nvPr/>
        </p:nvSpPr>
        <p:spPr bwMode="auto">
          <a:xfrm>
            <a:off x="3993431" y="4788867"/>
            <a:ext cx="139700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2150344" y="3001342"/>
            <a:ext cx="0" cy="28638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 flipH="1">
            <a:off x="2129706" y="5871542"/>
            <a:ext cx="397827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6117506" y="5595317"/>
            <a:ext cx="36228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1" i="1">
                <a:solidFill>
                  <a:schemeClr val="bg1"/>
                </a:solidFill>
                <a:latin typeface="+mj-lt"/>
              </a:rPr>
              <a:t>x</a:t>
            </a: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1974131" y="2404442"/>
            <a:ext cx="36228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800" b="1" i="1">
                <a:solidFill>
                  <a:schemeClr val="bg1"/>
                </a:solidFill>
                <a:latin typeface="+mj-lt"/>
              </a:rPr>
              <a:t>y</a:t>
            </a:r>
          </a:p>
        </p:txBody>
      </p:sp>
      <p:sp>
        <p:nvSpPr>
          <p:cNvPr id="63" name="Oval 63"/>
          <p:cNvSpPr>
            <a:spLocks noChangeArrowheads="1"/>
          </p:cNvSpPr>
          <p:nvPr/>
        </p:nvSpPr>
        <p:spPr bwMode="auto">
          <a:xfrm>
            <a:off x="4922119" y="4777755"/>
            <a:ext cx="141287" cy="142875"/>
          </a:xfrm>
          <a:prstGeom prst="ellipse">
            <a:avLst/>
          </a:prstGeom>
          <a:solidFill>
            <a:srgbClr val="00FFFF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64" name="AutoShape 65"/>
          <p:cNvSpPr>
            <a:spLocks noChangeArrowheads="1"/>
          </p:cNvSpPr>
          <p:nvPr/>
        </p:nvSpPr>
        <p:spPr bwMode="auto">
          <a:xfrm rot="5400000">
            <a:off x="1431206" y="4217367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rot="28369" flipV="1">
            <a:off x="2493244" y="4333255"/>
            <a:ext cx="3729037" cy="34925"/>
          </a:xfrm>
          <a:prstGeom prst="line">
            <a:avLst/>
          </a:prstGeom>
          <a:noFill/>
          <a:ln w="76200">
            <a:solidFill>
              <a:srgbClr val="FF0000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 b="1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92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Vendas de Equipamentos de Som</a:t>
            </a:r>
          </a:p>
          <a:p>
            <a:pPr lvl="1"/>
            <a:r>
              <a:rPr lang="pt-BR" dirty="0" smtClean="0"/>
              <a:t>Arquivo: </a:t>
            </a:r>
            <a:r>
              <a:rPr lang="pt-BR" dirty="0" err="1" smtClean="0"/>
              <a:t>Stereo</a:t>
            </a:r>
            <a:endParaRPr lang="pt-BR" dirty="0" smtClean="0"/>
          </a:p>
          <a:p>
            <a:pPr lvl="1"/>
            <a:r>
              <a:rPr lang="pt-BR" dirty="0" smtClean="0"/>
              <a:t>Número de Comerciais eixo (X)</a:t>
            </a:r>
          </a:p>
          <a:p>
            <a:pPr lvl="1"/>
            <a:r>
              <a:rPr lang="pt-BR" dirty="0" smtClean="0"/>
              <a:t>Vendas eixo (Y)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72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53752"/>
            <a:ext cx="7620000" cy="1143000"/>
          </a:xfrm>
        </p:spPr>
        <p:txBody>
          <a:bodyPr/>
          <a:lstStyle/>
          <a:p>
            <a:r>
              <a:rPr lang="pt-BR" dirty="0" smtClean="0"/>
              <a:t>Métodos Gráficos e Tabulares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64</a:t>
            </a:fld>
            <a:endParaRPr lang="pt-BR"/>
          </a:p>
        </p:txBody>
      </p:sp>
      <p:grpSp>
        <p:nvGrpSpPr>
          <p:cNvPr id="55" name="Grupo 54"/>
          <p:cNvGrpSpPr/>
          <p:nvPr/>
        </p:nvGrpSpPr>
        <p:grpSpPr>
          <a:xfrm>
            <a:off x="179512" y="908720"/>
            <a:ext cx="7992888" cy="5790580"/>
            <a:chOff x="179512" y="908720"/>
            <a:chExt cx="7992888" cy="5790580"/>
          </a:xfrm>
        </p:grpSpPr>
        <p:sp>
          <p:nvSpPr>
            <p:cNvPr id="33" name="Oval 35"/>
            <p:cNvSpPr>
              <a:spLocks noChangeArrowheads="1"/>
            </p:cNvSpPr>
            <p:nvPr/>
          </p:nvSpPr>
          <p:spPr bwMode="auto">
            <a:xfrm>
              <a:off x="3665662" y="908720"/>
              <a:ext cx="1257300" cy="4953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 smtClean="0"/>
                <a:t>Dados</a:t>
              </a:r>
              <a:endParaRPr lang="en-US" b="1" dirty="0"/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2194050" y="1153195"/>
              <a:ext cx="1465262" cy="274638"/>
              <a:chOff x="1545" y="700"/>
              <a:chExt cx="914" cy="173"/>
            </a:xfrm>
          </p:grpSpPr>
          <p:sp>
            <p:nvSpPr>
              <p:cNvPr id="10" name="Line 26"/>
              <p:cNvSpPr>
                <a:spLocks noChangeShapeType="1"/>
              </p:cNvSpPr>
              <p:nvPr/>
            </p:nvSpPr>
            <p:spPr bwMode="auto">
              <a:xfrm flipH="1">
                <a:off x="1545" y="700"/>
                <a:ext cx="9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11" name="Line 27"/>
              <p:cNvSpPr>
                <a:spLocks noChangeShapeType="1"/>
              </p:cNvSpPr>
              <p:nvPr/>
            </p:nvSpPr>
            <p:spPr bwMode="auto">
              <a:xfrm>
                <a:off x="1545" y="700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4927725" y="1156370"/>
              <a:ext cx="1444625" cy="276225"/>
              <a:chOff x="3267" y="705"/>
              <a:chExt cx="910" cy="174"/>
            </a:xfrm>
          </p:grpSpPr>
          <p:sp>
            <p:nvSpPr>
              <p:cNvPr id="13" name="Line 28"/>
              <p:cNvSpPr>
                <a:spLocks noChangeShapeType="1"/>
              </p:cNvSpPr>
              <p:nvPr/>
            </p:nvSpPr>
            <p:spPr bwMode="auto">
              <a:xfrm>
                <a:off x="4177" y="706"/>
                <a:ext cx="0" cy="1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14" name="Line 29"/>
              <p:cNvSpPr>
                <a:spLocks noChangeShapeType="1"/>
              </p:cNvSpPr>
              <p:nvPr/>
            </p:nvSpPr>
            <p:spPr bwMode="auto">
              <a:xfrm flipH="1">
                <a:off x="3267" y="705"/>
                <a:ext cx="90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</p:grp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1078037" y="1437358"/>
              <a:ext cx="1991186" cy="3693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pt-BR" b="1" dirty="0" smtClean="0"/>
                <a:t>Dados Qualitativos</a:t>
              </a:r>
              <a:endParaRPr lang="pt-BR" b="1" dirty="0"/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5178550" y="1437358"/>
              <a:ext cx="2136547" cy="3693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pt-BR" b="1" dirty="0" smtClean="0"/>
                <a:t>Dados Quantitativos</a:t>
              </a:r>
              <a:endParaRPr lang="pt-BR" b="1" dirty="0"/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06537" y="2189833"/>
              <a:ext cx="1172693" cy="6463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en-US" b="1" dirty="0"/>
                <a:t> </a:t>
              </a:r>
              <a:r>
                <a:rPr lang="pt-BR" b="1" dirty="0" smtClean="0"/>
                <a:t>Métodos</a:t>
              </a:r>
            </a:p>
            <a:p>
              <a:pPr algn="ctr"/>
              <a:r>
                <a:rPr lang="pt-BR" b="1" dirty="0" smtClean="0"/>
                <a:t>Tabulares</a:t>
              </a:r>
              <a:endParaRPr lang="pt-BR" b="1" dirty="0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487737" y="2189833"/>
              <a:ext cx="1040028" cy="6463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pt-BR" b="1" dirty="0" smtClean="0"/>
                <a:t>Métodos</a:t>
              </a:r>
            </a:p>
            <a:p>
              <a:pPr algn="ctr"/>
              <a:r>
                <a:rPr lang="pt-BR" b="1" dirty="0" smtClean="0"/>
                <a:t>Gráficos</a:t>
              </a:r>
              <a:endParaRPr lang="pt-BR" b="1" dirty="0"/>
            </a:p>
          </p:txBody>
        </p:sp>
        <p:sp>
          <p:nvSpPr>
            <p:cNvPr id="21" name="Rectangle 10"/>
            <p:cNvSpPr>
              <a:spLocks noChangeArrowheads="1"/>
            </p:cNvSpPr>
            <p:nvPr/>
          </p:nvSpPr>
          <p:spPr bwMode="auto">
            <a:xfrm>
              <a:off x="179512" y="3412604"/>
              <a:ext cx="2019300" cy="2324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buFontTx/>
                <a:buChar char="•"/>
              </a:pPr>
              <a:r>
                <a:rPr lang="pt-BR" sz="2000" b="1" dirty="0" smtClean="0"/>
                <a:t>Distribuição de</a:t>
              </a:r>
            </a:p>
            <a:p>
              <a:pPr algn="l"/>
              <a:r>
                <a:rPr lang="pt-BR" sz="2000" b="1" dirty="0" smtClean="0"/>
                <a:t>Frequência</a:t>
              </a:r>
            </a:p>
            <a:p>
              <a:pPr algn="l">
                <a:buFontTx/>
                <a:buChar char="•"/>
              </a:pPr>
              <a:r>
                <a:rPr lang="pt-BR" sz="2000" b="1" dirty="0" err="1" smtClean="0"/>
                <a:t>Dist</a:t>
              </a:r>
              <a:r>
                <a:rPr lang="pt-BR" sz="2000" b="1" dirty="0" smtClean="0"/>
                <a:t>. Freq. </a:t>
              </a:r>
            </a:p>
            <a:p>
              <a:pPr algn="l"/>
              <a:r>
                <a:rPr lang="pt-BR" sz="2000" b="1" dirty="0" smtClean="0"/>
                <a:t>Relativa</a:t>
              </a:r>
            </a:p>
            <a:p>
              <a:pPr algn="l">
                <a:buFontTx/>
                <a:buChar char="•"/>
              </a:pPr>
              <a:r>
                <a:rPr lang="pt-BR" sz="2000" b="1" dirty="0" err="1" smtClean="0"/>
                <a:t>Dist</a:t>
              </a:r>
              <a:r>
                <a:rPr lang="pt-BR" sz="2000" b="1" dirty="0" smtClean="0"/>
                <a:t>. Freq. </a:t>
              </a:r>
            </a:p>
            <a:p>
              <a:pPr algn="l"/>
              <a:r>
                <a:rPr lang="pt-BR" sz="2000" b="1" dirty="0" smtClean="0"/>
                <a:t>Percentual</a:t>
              </a:r>
            </a:p>
            <a:p>
              <a:pPr algn="l">
                <a:buFontTx/>
                <a:buChar char="•"/>
              </a:pPr>
              <a:r>
                <a:rPr lang="pt-BR" sz="2000" b="1" dirty="0" smtClean="0"/>
                <a:t>Tabulação</a:t>
              </a:r>
            </a:p>
            <a:p>
              <a:pPr algn="l"/>
              <a:r>
                <a:rPr lang="pt-BR" sz="2000" b="1" dirty="0" smtClean="0"/>
                <a:t>Cruzada</a:t>
              </a:r>
              <a:endParaRPr lang="pt-BR" sz="2000" b="1" dirty="0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2484562" y="3356992"/>
              <a:ext cx="1552575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buFontTx/>
                <a:buChar char="•"/>
              </a:pPr>
              <a:r>
                <a:rPr lang="pt-BR" sz="2000" b="1" dirty="0" smtClean="0"/>
                <a:t>Gráfico de</a:t>
              </a:r>
            </a:p>
            <a:p>
              <a:pPr algn="l"/>
              <a:r>
                <a:rPr lang="pt-BR" sz="2000" b="1" dirty="0" smtClean="0"/>
                <a:t>Barras</a:t>
              </a:r>
            </a:p>
            <a:p>
              <a:pPr algn="l">
                <a:buFontTx/>
                <a:buChar char="•"/>
              </a:pPr>
              <a:r>
                <a:rPr lang="pt-BR" sz="2000" b="1" dirty="0" smtClean="0"/>
                <a:t>Gráfico de</a:t>
              </a:r>
            </a:p>
            <a:p>
              <a:pPr algn="l"/>
              <a:r>
                <a:rPr lang="pt-BR" sz="2000" b="1" dirty="0" smtClean="0"/>
                <a:t>Pizza</a:t>
              </a:r>
              <a:endParaRPr lang="pt-BR" sz="2000" b="1" dirty="0"/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619825" y="3284984"/>
              <a:ext cx="1552575" cy="2880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buFontTx/>
                <a:buChar char="•"/>
              </a:pPr>
              <a:r>
                <a:rPr lang="pt-BR" sz="2000" b="1" dirty="0" smtClean="0"/>
                <a:t>Gráfico de</a:t>
              </a:r>
            </a:p>
            <a:p>
              <a:pPr algn="l"/>
              <a:r>
                <a:rPr lang="pt-BR" sz="2000" b="1" dirty="0" smtClean="0"/>
                <a:t>Pontos</a:t>
              </a:r>
            </a:p>
            <a:p>
              <a:pPr algn="l">
                <a:buFontTx/>
                <a:buChar char="•"/>
              </a:pPr>
              <a:r>
                <a:rPr lang="pt-BR" sz="2000" b="1" dirty="0" smtClean="0"/>
                <a:t>Histograma</a:t>
              </a:r>
            </a:p>
            <a:p>
              <a:pPr algn="l">
                <a:buFontTx/>
                <a:buChar char="•"/>
              </a:pPr>
              <a:r>
                <a:rPr lang="pt-BR" sz="2000" b="1" dirty="0" smtClean="0"/>
                <a:t>Ogivas</a:t>
              </a:r>
            </a:p>
            <a:p>
              <a:pPr>
                <a:buFontTx/>
                <a:buChar char="•"/>
              </a:pPr>
              <a:r>
                <a:rPr lang="pt-BR" sz="2000" b="1" dirty="0"/>
                <a:t>Apresentação</a:t>
              </a:r>
            </a:p>
            <a:p>
              <a:r>
                <a:rPr lang="pt-BR" sz="2000" b="1" dirty="0" smtClean="0"/>
                <a:t>Ramo-e-Folha</a:t>
              </a:r>
            </a:p>
            <a:p>
              <a:pPr algn="l">
                <a:buFontTx/>
                <a:buChar char="•"/>
              </a:pPr>
              <a:r>
                <a:rPr lang="pt-BR" sz="2000" b="1" dirty="0" smtClean="0"/>
                <a:t>Diagrama de</a:t>
              </a:r>
            </a:p>
            <a:p>
              <a:pPr algn="l"/>
              <a:r>
                <a:rPr lang="pt-BR" sz="2000" b="1" dirty="0" smtClean="0"/>
                <a:t>Dispersão</a:t>
              </a:r>
            </a:p>
            <a:p>
              <a:pPr algn="l"/>
              <a:endParaRPr lang="pt-BR" sz="2000" b="1" dirty="0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1151062" y="2970883"/>
              <a:ext cx="0" cy="322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5332537" y="2970883"/>
              <a:ext cx="0" cy="322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7380412" y="2970883"/>
              <a:ext cx="0" cy="322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/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>
              <a:off x="3198937" y="2970883"/>
              <a:ext cx="0" cy="322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BR" b="1"/>
            </a:p>
          </p:txBody>
        </p:sp>
        <p:grpSp>
          <p:nvGrpSpPr>
            <p:cNvPr id="29" name="Group 47"/>
            <p:cNvGrpSpPr>
              <a:grpSpLocks/>
            </p:cNvGrpSpPr>
            <p:nvPr/>
          </p:nvGrpSpPr>
          <p:grpSpPr bwMode="auto">
            <a:xfrm>
              <a:off x="5310312" y="1877095"/>
              <a:ext cx="1071563" cy="301625"/>
              <a:chOff x="3508" y="1153"/>
              <a:chExt cx="675" cy="190"/>
            </a:xfrm>
          </p:grpSpPr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 flipV="1">
                <a:off x="3508" y="1241"/>
                <a:ext cx="6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>
                <a:off x="4177" y="1153"/>
                <a:ext cx="2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32" name="Line 24"/>
              <p:cNvSpPr>
                <a:spLocks noChangeShapeType="1"/>
              </p:cNvSpPr>
              <p:nvPr/>
            </p:nvSpPr>
            <p:spPr bwMode="auto">
              <a:xfrm>
                <a:off x="3511" y="1241"/>
                <a:ext cx="2" cy="1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</p:grpSp>
        <p:grpSp>
          <p:nvGrpSpPr>
            <p:cNvPr id="38" name="Group 50"/>
            <p:cNvGrpSpPr>
              <a:grpSpLocks/>
            </p:cNvGrpSpPr>
            <p:nvPr/>
          </p:nvGrpSpPr>
          <p:grpSpPr bwMode="auto">
            <a:xfrm>
              <a:off x="6377112" y="2015208"/>
              <a:ext cx="1003300" cy="166687"/>
              <a:chOff x="4180" y="1240"/>
              <a:chExt cx="632" cy="105"/>
            </a:xfrm>
          </p:grpSpPr>
          <p:sp>
            <p:nvSpPr>
              <p:cNvPr id="39" name="Line 40"/>
              <p:cNvSpPr>
                <a:spLocks noChangeShapeType="1"/>
              </p:cNvSpPr>
              <p:nvPr/>
            </p:nvSpPr>
            <p:spPr bwMode="auto">
              <a:xfrm>
                <a:off x="4180" y="1240"/>
                <a:ext cx="632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b="1"/>
              </a:p>
            </p:txBody>
          </p:sp>
          <p:sp>
            <p:nvSpPr>
              <p:cNvPr id="40" name="Line 25"/>
              <p:cNvSpPr>
                <a:spLocks noChangeShapeType="1"/>
              </p:cNvSpPr>
              <p:nvPr/>
            </p:nvSpPr>
            <p:spPr bwMode="auto">
              <a:xfrm>
                <a:off x="4807" y="1245"/>
                <a:ext cx="2" cy="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</p:grpSp>
        <p:sp>
          <p:nvSpPr>
            <p:cNvPr id="41" name="AutoShape 52"/>
            <p:cNvSpPr>
              <a:spLocks noChangeArrowheads="1"/>
            </p:cNvSpPr>
            <p:nvPr/>
          </p:nvSpPr>
          <p:spPr bwMode="auto">
            <a:xfrm rot="5400000">
              <a:off x="246187" y="250257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/>
            </a:p>
          </p:txBody>
        </p:sp>
        <p:sp>
          <p:nvSpPr>
            <p:cNvPr id="42" name="AutoShape 53"/>
            <p:cNvSpPr>
              <a:spLocks noChangeArrowheads="1"/>
            </p:cNvSpPr>
            <p:nvPr/>
          </p:nvSpPr>
          <p:spPr bwMode="auto">
            <a:xfrm rot="5400000">
              <a:off x="2227387" y="252162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/>
            </a:p>
          </p:txBody>
        </p:sp>
        <p:sp>
          <p:nvSpPr>
            <p:cNvPr id="43" name="AutoShape 54"/>
            <p:cNvSpPr>
              <a:spLocks noChangeArrowheads="1"/>
            </p:cNvSpPr>
            <p:nvPr/>
          </p:nvSpPr>
          <p:spPr bwMode="auto">
            <a:xfrm rot="5400000">
              <a:off x="4418137" y="254067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/>
            </a:p>
          </p:txBody>
        </p:sp>
        <p:sp>
          <p:nvSpPr>
            <p:cNvPr id="44" name="AutoShape 55"/>
            <p:cNvSpPr>
              <a:spLocks noChangeArrowheads="1"/>
            </p:cNvSpPr>
            <p:nvPr/>
          </p:nvSpPr>
          <p:spPr bwMode="auto">
            <a:xfrm rot="5400000">
              <a:off x="6399337" y="2521620"/>
              <a:ext cx="244475" cy="155575"/>
            </a:xfrm>
            <a:prstGeom prst="triangle">
              <a:avLst>
                <a:gd name="adj" fmla="val 50000"/>
              </a:avLst>
            </a:prstGeom>
            <a:solidFill>
              <a:srgbClr val="66FFFF"/>
            </a:solidFill>
            <a:ln w="12700">
              <a:solidFill>
                <a:srgbClr val="66FFFF"/>
              </a:solidFill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pt-BR" b="1"/>
            </a:p>
          </p:txBody>
        </p:sp>
        <p:sp>
          <p:nvSpPr>
            <p:cNvPr id="45" name="Rectangle 10"/>
            <p:cNvSpPr>
              <a:spLocks noChangeArrowheads="1"/>
            </p:cNvSpPr>
            <p:nvPr/>
          </p:nvSpPr>
          <p:spPr bwMode="auto">
            <a:xfrm>
              <a:off x="4352900" y="3140968"/>
              <a:ext cx="2019300" cy="3558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buFontTx/>
                <a:buChar char="•"/>
              </a:pPr>
              <a:r>
                <a:rPr lang="pt-BR" sz="2000" b="1" dirty="0" smtClean="0"/>
                <a:t>Distribuição de</a:t>
              </a:r>
            </a:p>
            <a:p>
              <a:pPr algn="l"/>
              <a:r>
                <a:rPr lang="pt-BR" sz="2000" b="1" dirty="0" smtClean="0"/>
                <a:t>Frequência</a:t>
              </a:r>
            </a:p>
            <a:p>
              <a:pPr algn="l">
                <a:buFontTx/>
                <a:buChar char="•"/>
              </a:pPr>
              <a:r>
                <a:rPr lang="pt-BR" sz="2000" b="1" dirty="0" err="1" smtClean="0"/>
                <a:t>Dist</a:t>
              </a:r>
              <a:r>
                <a:rPr lang="pt-BR" sz="2000" b="1" dirty="0" smtClean="0"/>
                <a:t>. Freq. </a:t>
              </a:r>
            </a:p>
            <a:p>
              <a:pPr algn="l"/>
              <a:r>
                <a:rPr lang="pt-BR" sz="2000" b="1" dirty="0" smtClean="0"/>
                <a:t>Relativa</a:t>
              </a:r>
            </a:p>
            <a:p>
              <a:pPr algn="l">
                <a:buFontTx/>
                <a:buChar char="•"/>
              </a:pPr>
              <a:r>
                <a:rPr lang="pt-BR" sz="2000" b="1" dirty="0" err="1" smtClean="0"/>
                <a:t>Dist</a:t>
              </a:r>
              <a:r>
                <a:rPr lang="pt-BR" sz="2000" b="1" dirty="0" smtClean="0"/>
                <a:t>. Freq. </a:t>
              </a:r>
            </a:p>
            <a:p>
              <a:pPr algn="l"/>
              <a:r>
                <a:rPr lang="pt-BR" sz="2000" b="1" dirty="0" smtClean="0"/>
                <a:t>Cumulativa</a:t>
              </a:r>
            </a:p>
            <a:p>
              <a:pPr algn="l">
                <a:buFontTx/>
                <a:buChar char="•"/>
              </a:pPr>
              <a:r>
                <a:rPr lang="pt-BR" sz="2000" b="1" dirty="0" err="1" smtClean="0"/>
                <a:t>Dist</a:t>
              </a:r>
              <a:r>
                <a:rPr lang="pt-BR" sz="2000" b="1" dirty="0" smtClean="0"/>
                <a:t>. Freq. Rel.</a:t>
              </a:r>
            </a:p>
            <a:p>
              <a:pPr algn="l"/>
              <a:r>
                <a:rPr lang="pt-BR" sz="2000" b="1" dirty="0" smtClean="0"/>
                <a:t>Cumulativa</a:t>
              </a:r>
            </a:p>
            <a:p>
              <a:pPr algn="l">
                <a:buFontTx/>
                <a:buChar char="•"/>
              </a:pPr>
              <a:r>
                <a:rPr lang="pt-BR" sz="2000" b="1" dirty="0" smtClean="0"/>
                <a:t>Tabulação</a:t>
              </a:r>
            </a:p>
            <a:p>
              <a:pPr algn="l"/>
              <a:r>
                <a:rPr lang="pt-BR" sz="2000" b="1" dirty="0" smtClean="0"/>
                <a:t>Cruzada</a:t>
              </a:r>
            </a:p>
            <a:p>
              <a:pPr algn="l"/>
              <a:endParaRPr lang="pt-BR" sz="2000" b="1" dirty="0" smtClean="0"/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4668725" y="2204864"/>
              <a:ext cx="1172693" cy="6463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en-US" b="1" dirty="0"/>
                <a:t> </a:t>
              </a:r>
              <a:r>
                <a:rPr lang="pt-BR" b="1" dirty="0" smtClean="0"/>
                <a:t>Métodos</a:t>
              </a:r>
            </a:p>
            <a:p>
              <a:pPr algn="ctr"/>
              <a:r>
                <a:rPr lang="pt-BR" b="1" dirty="0" smtClean="0"/>
                <a:t>Tabulares</a:t>
              </a:r>
              <a:endParaRPr lang="pt-BR" b="1" dirty="0"/>
            </a:p>
          </p:txBody>
        </p:sp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6649925" y="2204864"/>
              <a:ext cx="1040028" cy="6463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pt-BR" b="1" dirty="0" smtClean="0"/>
                <a:t>Métodos</a:t>
              </a:r>
            </a:p>
            <a:p>
              <a:pPr algn="ctr"/>
              <a:r>
                <a:rPr lang="pt-BR" b="1" dirty="0" smtClean="0"/>
                <a:t>Gráficos</a:t>
              </a:r>
              <a:endParaRPr lang="pt-BR" b="1" dirty="0"/>
            </a:p>
          </p:txBody>
        </p:sp>
        <p:grpSp>
          <p:nvGrpSpPr>
            <p:cNvPr id="48" name="Group 47"/>
            <p:cNvGrpSpPr>
              <a:grpSpLocks/>
            </p:cNvGrpSpPr>
            <p:nvPr/>
          </p:nvGrpSpPr>
          <p:grpSpPr bwMode="auto">
            <a:xfrm>
              <a:off x="971600" y="1844824"/>
              <a:ext cx="1071563" cy="301625"/>
              <a:chOff x="3508" y="1153"/>
              <a:chExt cx="675" cy="190"/>
            </a:xfrm>
          </p:grpSpPr>
          <p:sp>
            <p:nvSpPr>
              <p:cNvPr id="49" name="Line 19"/>
              <p:cNvSpPr>
                <a:spLocks noChangeShapeType="1"/>
              </p:cNvSpPr>
              <p:nvPr/>
            </p:nvSpPr>
            <p:spPr bwMode="auto">
              <a:xfrm flipV="1">
                <a:off x="3508" y="1241"/>
                <a:ext cx="6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50" name="Line 21"/>
              <p:cNvSpPr>
                <a:spLocks noChangeShapeType="1"/>
              </p:cNvSpPr>
              <p:nvPr/>
            </p:nvSpPr>
            <p:spPr bwMode="auto">
              <a:xfrm>
                <a:off x="4177" y="1153"/>
                <a:ext cx="2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>
                <a:off x="3511" y="1241"/>
                <a:ext cx="2" cy="1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</p:grpSp>
        <p:grpSp>
          <p:nvGrpSpPr>
            <p:cNvPr id="52" name="Group 50"/>
            <p:cNvGrpSpPr>
              <a:grpSpLocks/>
            </p:cNvGrpSpPr>
            <p:nvPr/>
          </p:nvGrpSpPr>
          <p:grpSpPr bwMode="auto">
            <a:xfrm>
              <a:off x="2038400" y="1982937"/>
              <a:ext cx="1003300" cy="166687"/>
              <a:chOff x="4180" y="1240"/>
              <a:chExt cx="632" cy="105"/>
            </a:xfrm>
          </p:grpSpPr>
          <p:sp>
            <p:nvSpPr>
              <p:cNvPr id="53" name="Line 40"/>
              <p:cNvSpPr>
                <a:spLocks noChangeShapeType="1"/>
              </p:cNvSpPr>
              <p:nvPr/>
            </p:nvSpPr>
            <p:spPr bwMode="auto">
              <a:xfrm>
                <a:off x="4180" y="1240"/>
                <a:ext cx="632" cy="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b="1"/>
              </a:p>
            </p:txBody>
          </p:sp>
          <p:sp>
            <p:nvSpPr>
              <p:cNvPr id="54" name="Line 25"/>
              <p:cNvSpPr>
                <a:spLocks noChangeShapeType="1"/>
              </p:cNvSpPr>
              <p:nvPr/>
            </p:nvSpPr>
            <p:spPr bwMode="auto">
              <a:xfrm>
                <a:off x="4807" y="1245"/>
                <a:ext cx="2" cy="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82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6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Marada </a:t>
            </a:r>
            <a:r>
              <a:rPr lang="pt-BR" dirty="0" err="1" smtClean="0"/>
              <a:t>Inn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Distribuição de Frequência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7</a:t>
            </a:fld>
            <a:endParaRPr lang="pt-BR"/>
          </a:p>
        </p:txBody>
      </p:sp>
      <p:pic>
        <p:nvPicPr>
          <p:cNvPr id="5" name="Picture 17" descr="E:\PFiles\MSOffice\Clipart\standard\stddir1\BD0710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84" y="44624"/>
            <a:ext cx="2808288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upo 16"/>
          <p:cNvGrpSpPr/>
          <p:nvPr/>
        </p:nvGrpSpPr>
        <p:grpSpPr>
          <a:xfrm>
            <a:off x="1270828" y="2420888"/>
            <a:ext cx="5434012" cy="3286125"/>
            <a:chOff x="1270828" y="2420888"/>
            <a:chExt cx="5434012" cy="3286125"/>
          </a:xfrm>
        </p:grpSpPr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1270828" y="2420888"/>
              <a:ext cx="4914900" cy="3286125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Rectangle 72"/>
            <p:cNvSpPr>
              <a:spLocks noChangeArrowheads="1"/>
            </p:cNvSpPr>
            <p:nvPr/>
          </p:nvSpPr>
          <p:spPr bwMode="auto">
            <a:xfrm>
              <a:off x="1618490" y="2536775"/>
              <a:ext cx="2686050" cy="2686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</a:t>
              </a:r>
              <a:endParaRPr lang="pt-BR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Ruim	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Abaixo da Média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Média	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Acima da Média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dirty="0" smtClean="0"/>
                <a:t>Excelente</a:t>
              </a:r>
              <a:r>
                <a:rPr lang="en-US" sz="2400" b="1" dirty="0"/>
                <a:t>	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</a:p>
          </p:txBody>
        </p:sp>
        <p:sp>
          <p:nvSpPr>
            <p:cNvPr id="13" name="Rectangle 73"/>
            <p:cNvSpPr>
              <a:spLocks noChangeArrowheads="1"/>
            </p:cNvSpPr>
            <p:nvPr/>
          </p:nvSpPr>
          <p:spPr bwMode="auto">
            <a:xfrm>
              <a:off x="3485390" y="2593925"/>
              <a:ext cx="3219450" cy="297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   </a:t>
              </a:r>
              <a:endPara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  <a:r>
                <a:rPr lang="en-US" sz="2400" b="1" dirty="0"/>
                <a:t>       2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	       3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	       5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	       9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	     </a:t>
              </a:r>
              <a:r>
                <a:rPr lang="en-US" sz="2400" b="1" u="sng" dirty="0"/>
                <a:t>  1</a:t>
              </a:r>
            </a:p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 b="1" dirty="0"/>
                <a:t>Total	     20</a:t>
              </a:r>
            </a:p>
          </p:txBody>
        </p:sp>
        <p:sp>
          <p:nvSpPr>
            <p:cNvPr id="14" name="Rectangle 74"/>
            <p:cNvSpPr>
              <a:spLocks noChangeArrowheads="1"/>
            </p:cNvSpPr>
            <p:nvPr/>
          </p:nvSpPr>
          <p:spPr bwMode="auto">
            <a:xfrm>
              <a:off x="1847090" y="2612975"/>
              <a:ext cx="13716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pt-BR" sz="2400" b="1" u="sng" dirty="0" smtClean="0"/>
                <a:t>Classe</a:t>
              </a:r>
              <a:endParaRPr lang="pt-BR" sz="2400" b="1" u="sng" dirty="0"/>
            </a:p>
          </p:txBody>
        </p:sp>
        <p:sp>
          <p:nvSpPr>
            <p:cNvPr id="15" name="Rectangle 75"/>
            <p:cNvSpPr>
              <a:spLocks noChangeArrowheads="1"/>
            </p:cNvSpPr>
            <p:nvPr/>
          </p:nvSpPr>
          <p:spPr bwMode="auto">
            <a:xfrm>
              <a:off x="4209290" y="2612975"/>
              <a:ext cx="169545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pt-BR" sz="2400" b="1" u="sng" dirty="0" smtClean="0"/>
                <a:t>Frequência</a:t>
              </a:r>
              <a:endParaRPr lang="pt-B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715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Distribuição de Frequência Relativa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A </a:t>
            </a:r>
            <a:r>
              <a:rPr lang="pt-BR" sz="3600" b="1" dirty="0" smtClean="0"/>
              <a:t>frequência </a:t>
            </a:r>
            <a:r>
              <a:rPr lang="pt-BR" sz="3600" b="1" dirty="0"/>
              <a:t>relativa </a:t>
            </a:r>
            <a:r>
              <a:rPr lang="pt-BR" sz="3600" dirty="0"/>
              <a:t>de uma classe </a:t>
            </a:r>
            <a:r>
              <a:rPr lang="pt-BR" sz="3600" dirty="0" smtClean="0"/>
              <a:t>equivale à </a:t>
            </a:r>
            <a:r>
              <a:rPr lang="pt-BR" sz="3600" dirty="0"/>
              <a:t>fração ou proporção </a:t>
            </a:r>
            <a:r>
              <a:rPr lang="pt-BR" sz="3600" dirty="0" smtClean="0"/>
              <a:t>dos itens pertencentes a uma </a:t>
            </a:r>
            <a:r>
              <a:rPr lang="pt-BR" sz="3600" dirty="0"/>
              <a:t>classe</a:t>
            </a:r>
            <a:r>
              <a:rPr lang="pt-BR" sz="3600" dirty="0" smtClean="0"/>
              <a:t>. É um sumário tabular</a:t>
            </a:r>
            <a:endParaRPr lang="pt-BR" sz="3600" dirty="0"/>
          </a:p>
          <a:p>
            <a:r>
              <a:rPr lang="pt-BR" sz="3600" dirty="0" smtClean="0"/>
              <a:t>Para um conjunto de dados com </a:t>
            </a:r>
            <a:r>
              <a:rPr lang="pt-BR" sz="3600" i="1" dirty="0" smtClean="0"/>
              <a:t>n</a:t>
            </a:r>
            <a:r>
              <a:rPr lang="pt-BR" sz="3600" dirty="0" smtClean="0"/>
              <a:t> observações:</a:t>
            </a:r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8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-180528" y="5157192"/>
                <a:ext cx="8784976" cy="792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𝐅𝐫𝐞𝐪𝐮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ê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𝐧𝐜𝐢𝐚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𝐫𝐞𝐥𝐚𝐭𝐢𝐯𝐚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𝐝𝐞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𝐮𝐦𝐚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𝐜𝐥𝐚𝐬𝐬𝐞</m:t>
                      </m:r>
                      <m:r>
                        <a:rPr lang="pt-BR" sz="2400" b="1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𝐅𝐫𝐞𝐪𝐮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ê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𝐧𝐜𝐢𝐚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𝐝𝐚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𝐜𝐥𝐚𝐬𝐬𝐞</m:t>
                          </m:r>
                        </m:num>
                        <m:den>
                          <m:r>
                            <a:rPr lang="pt-BR" sz="2400" b="1" i="0" smtClean="0">
                              <a:latin typeface="Cambria Math" panose="02040503050406030204" pitchFamily="18" charset="0"/>
                            </a:rPr>
                            <m:t>𝐧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0528" y="5157192"/>
                <a:ext cx="8784976" cy="7929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7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Distribuição de Frequência Percentual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b="1" dirty="0" smtClean="0"/>
              <a:t>frequência percentual </a:t>
            </a:r>
            <a:r>
              <a:rPr lang="pt-BR" dirty="0" smtClean="0"/>
              <a:t>de </a:t>
            </a:r>
            <a:r>
              <a:rPr lang="pt-BR" dirty="0"/>
              <a:t>uma classe </a:t>
            </a:r>
            <a:r>
              <a:rPr lang="pt-BR" dirty="0" smtClean="0"/>
              <a:t>é a frequência relativa multiplicada por 100</a:t>
            </a:r>
          </a:p>
          <a:p>
            <a:r>
              <a:rPr lang="pt-BR" dirty="0" smtClean="0"/>
              <a:t>Corresponde a um sumário tabular com o percentual de cada classe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29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298</TotalTime>
  <Words>2893</Words>
  <Application>Microsoft Office PowerPoint</Application>
  <PresentationFormat>Apresentação na tela (4:3)</PresentationFormat>
  <Paragraphs>794</Paragraphs>
  <Slides>65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65</vt:i4>
      </vt:variant>
    </vt:vector>
  </HeadingPairs>
  <TitlesOfParts>
    <vt:vector size="72" baseType="lpstr">
      <vt:lpstr>Arial</vt:lpstr>
      <vt:lpstr>Book Antiqua</vt:lpstr>
      <vt:lpstr>Calibri</vt:lpstr>
      <vt:lpstr>Cambria</vt:lpstr>
      <vt:lpstr>Cambria Math</vt:lpstr>
      <vt:lpstr>Monotype Sorts</vt:lpstr>
      <vt:lpstr>Adjacência</vt:lpstr>
      <vt:lpstr>Probabilidade e Estatística Aplicadas à Contabilidade I</vt:lpstr>
      <vt:lpstr>Como sintetizar os Dados?</vt:lpstr>
      <vt:lpstr>Estatística Descritiva: Métodos Tabulares e Métodos Gráficos</vt:lpstr>
      <vt:lpstr>Sintetizando Dados Qualitativos</vt:lpstr>
      <vt:lpstr>Distribuição de Frequência</vt:lpstr>
      <vt:lpstr>Exemplo: Marada Inn</vt:lpstr>
      <vt:lpstr>Exemplo: Marada Inn</vt:lpstr>
      <vt:lpstr>Distribuição de Frequência Relativa</vt:lpstr>
      <vt:lpstr>Distribuição de Frequência Percentual</vt:lpstr>
      <vt:lpstr>Distribuições de Frequência Relativa e Frequência Percentual</vt:lpstr>
      <vt:lpstr>Gráfico de Barras</vt:lpstr>
      <vt:lpstr>Gráfico de Barras</vt:lpstr>
      <vt:lpstr>Gráfico em Setores (Pizza)</vt:lpstr>
      <vt:lpstr>Gráfico em Setores (Pizza)</vt:lpstr>
      <vt:lpstr>Exemplo: Marada Inn</vt:lpstr>
      <vt:lpstr>Exemplo Prático</vt:lpstr>
      <vt:lpstr>Sintetizando Dados Quantitativos</vt:lpstr>
      <vt:lpstr>Exemplo: Estatística Descritiva Mecânica Hudson</vt:lpstr>
      <vt:lpstr>Exemplo: Estatística Descritiva Mecânica Hudson</vt:lpstr>
      <vt:lpstr>Distribuição de Frequência</vt:lpstr>
      <vt:lpstr>Distribuição de Frequência</vt:lpstr>
      <vt:lpstr>Distribuição de Frequência</vt:lpstr>
      <vt:lpstr>Distribuição de Frequência</vt:lpstr>
      <vt:lpstr>Distribuições de Frequência Relativa e Percentual</vt:lpstr>
      <vt:lpstr>Distribuições de Frequência Relativa e Percentual</vt:lpstr>
      <vt:lpstr>Gráfico de Dispersão Unidimensional</vt:lpstr>
      <vt:lpstr>Gráfico de Dispersão Unidimensional</vt:lpstr>
      <vt:lpstr>Histograma</vt:lpstr>
      <vt:lpstr>Histograma</vt:lpstr>
      <vt:lpstr>Histograma</vt:lpstr>
      <vt:lpstr>Histograma</vt:lpstr>
      <vt:lpstr>Histograma</vt:lpstr>
      <vt:lpstr>Histograma</vt:lpstr>
      <vt:lpstr>Distribuições Cumulativas</vt:lpstr>
      <vt:lpstr>Distribuição Cumulativa</vt:lpstr>
      <vt:lpstr>Ogivas</vt:lpstr>
      <vt:lpstr>Ogivas</vt:lpstr>
      <vt:lpstr>Ogiva com Frequência Percentual Cumulativa</vt:lpstr>
      <vt:lpstr>Exemplo Prático</vt:lpstr>
      <vt:lpstr>Análise Exploratória de Dados</vt:lpstr>
      <vt:lpstr>Apresentação de Ramo-e-Folha</vt:lpstr>
      <vt:lpstr>Exemplo: Estatística Descritiva Mecânica Hudson</vt:lpstr>
      <vt:lpstr>Exemplo: Estatística Descritiva Mecânica Hudson</vt:lpstr>
      <vt:lpstr>Apresentação de Ramo-e-Folha</vt:lpstr>
      <vt:lpstr>Apresentação de Ramo-e-Folha Estendida</vt:lpstr>
      <vt:lpstr>Apresentação de Ramo-e-Folha Estendida</vt:lpstr>
      <vt:lpstr>Apresentação de Ramo-e-Folha</vt:lpstr>
      <vt:lpstr>Exemplo: Unidade Folha = 0,1</vt:lpstr>
      <vt:lpstr>Exemplo: Unidade Folha = 10</vt:lpstr>
      <vt:lpstr>Tabulação Cruzada e Diagramas de Dispersão</vt:lpstr>
      <vt:lpstr>Tabulação Cruzada</vt:lpstr>
      <vt:lpstr>Tabulação Cruzada</vt:lpstr>
      <vt:lpstr>Tabulação Cruzada</vt:lpstr>
      <vt:lpstr>Tabulação Cruzada</vt:lpstr>
      <vt:lpstr>Tabulação Cruzada: Porcentagem em linha ou coluna</vt:lpstr>
      <vt:lpstr>Tabulação Cruzada: Porcentagem em linha</vt:lpstr>
      <vt:lpstr>Tabulação Cruzada: Porcentagem em coluna</vt:lpstr>
      <vt:lpstr>Tabulação Cruzada: O Paradoxo de Simpson</vt:lpstr>
      <vt:lpstr>Diagramas de Dispersão e Linhas de Tendência</vt:lpstr>
      <vt:lpstr>Diagrama de Dispersão</vt:lpstr>
      <vt:lpstr>Diagrama de Dispersão</vt:lpstr>
      <vt:lpstr>Diagrama de Dispersão</vt:lpstr>
      <vt:lpstr>Exemplo</vt:lpstr>
      <vt:lpstr>Métodos Gráficos e Tabulares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 e Estatística Aplicadas à Contabilidade</dc:title>
  <dc:creator>Marcelo Botelho da Costa Moraes</dc:creator>
  <cp:lastModifiedBy>Marcelo Botelho .</cp:lastModifiedBy>
  <cp:revision>42</cp:revision>
  <dcterms:created xsi:type="dcterms:W3CDTF">2012-02-29T19:02:28Z</dcterms:created>
  <dcterms:modified xsi:type="dcterms:W3CDTF">2016-08-23T21:03:20Z</dcterms:modified>
</cp:coreProperties>
</file>