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37" r:id="rId3"/>
    <p:sldId id="338" r:id="rId4"/>
    <p:sldId id="339" r:id="rId5"/>
    <p:sldId id="340" r:id="rId6"/>
    <p:sldId id="320" r:id="rId7"/>
    <p:sldId id="341" r:id="rId8"/>
    <p:sldId id="321" r:id="rId9"/>
    <p:sldId id="342" r:id="rId10"/>
    <p:sldId id="34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44" r:id="rId21"/>
    <p:sldId id="333" r:id="rId22"/>
    <p:sldId id="334" r:id="rId23"/>
    <p:sldId id="335" r:id="rId24"/>
    <p:sldId id="336" r:id="rId25"/>
    <p:sldId id="345" r:id="rId26"/>
    <p:sldId id="260" r:id="rId27"/>
    <p:sldId id="261" r:id="rId28"/>
    <p:sldId id="26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69" autoAdjust="0"/>
  </p:normalViewPr>
  <p:slideViewPr>
    <p:cSldViewPr>
      <p:cViewPr varScale="1">
        <p:scale>
          <a:sx n="56" d="100"/>
          <a:sy n="56" d="100"/>
        </p:scale>
        <p:origin x="10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D3814-D258-43D0-925C-0E2262525495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AFC46-A618-4505-BEEE-EB0F5FDAA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AFC46-A618-4505-BEEE-EB0F5FDAAF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25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AFC46-A618-4505-BEEE-EB0F5FDAAF1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7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AFC46-A618-4505-BEEE-EB0F5FDAAF1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772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AFC46-A618-4505-BEEE-EB0F5FDAAF1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5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27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0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99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1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3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87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80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1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54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5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89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CBBA-1688-4BEE-89D4-C3C83D36A9D2}" type="datetimeFigureOut">
              <a:rPr lang="pt-BR" smtClean="0"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AE9A-A0A3-41E1-9B06-C9085F1CF4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45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80920" cy="1470025"/>
          </a:xfrm>
        </p:spPr>
        <p:txBody>
          <a:bodyPr>
            <a:normAutofit/>
          </a:bodyPr>
          <a:lstStyle/>
          <a:p>
            <a:r>
              <a:rPr lang="en-US" i="1" dirty="0"/>
              <a:t>Reference Model of Open Distributed Processing - </a:t>
            </a:r>
            <a:r>
              <a:rPr lang="pt-BR" sz="4000" dirty="0"/>
              <a:t>(RM-ODP)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PCS3818 – Engenharia de Sistemas de Computação - 2023</a:t>
            </a:r>
          </a:p>
          <a:p>
            <a:r>
              <a:rPr lang="pt-BR" dirty="0"/>
              <a:t>Aula 11</a:t>
            </a:r>
          </a:p>
        </p:txBody>
      </p:sp>
    </p:spTree>
    <p:extLst>
      <p:ext uri="{BB962C8B-B14F-4D97-AF65-F5344CB8AC3E}">
        <p14:creationId xmlns:p14="http://schemas.microsoft.com/office/powerpoint/2010/main" val="38002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7BD7D-0475-4197-AE70-73148AFB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E607FD-6597-4E29-8B44-7081D5F6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Cada ponto de vista tem um conjunto de conceitos, estruturas e regras, e possui uma linguagem adequada para especificar o sistema dentro do ponto de vista.</a:t>
            </a:r>
          </a:p>
          <a:p>
            <a:r>
              <a:rPr lang="pt-BR" dirty="0"/>
              <a:t>Os pontos de vista limitam a complexidade percebida pelos </a:t>
            </a:r>
            <a:r>
              <a:rPr lang="pt-BR" i="1" dirty="0"/>
              <a:t>stakeholders</a:t>
            </a:r>
            <a:r>
              <a:rPr lang="pt-BR" dirty="0"/>
              <a:t>.</a:t>
            </a:r>
          </a:p>
          <a:p>
            <a:r>
              <a:rPr lang="pt-BR" dirty="0"/>
              <a:t>A tarefa do </a:t>
            </a:r>
            <a:r>
              <a:rPr lang="pt-BR" i="1" dirty="0"/>
              <a:t>stakeholder </a:t>
            </a:r>
            <a:r>
              <a:rPr lang="pt-BR" dirty="0"/>
              <a:t>fica mais simples, se os detalhes que não são diretamente do seu interesse ficam escondidos dele.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75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especificações dos pontos de vista não são totalmente independentes.</a:t>
            </a:r>
          </a:p>
          <a:p>
            <a:r>
              <a:rPr lang="pt-BR" dirty="0"/>
              <a:t>O conjunto das especificações devem definir um sistema coerente.</a:t>
            </a:r>
          </a:p>
          <a:p>
            <a:r>
              <a:rPr lang="pt-BR" dirty="0"/>
              <a:t>Deve existir um conjunto de elementos nos pontos de vista que apresentem os relacionamentos entre as especificações. </a:t>
            </a:r>
          </a:p>
        </p:txBody>
      </p:sp>
    </p:spTree>
    <p:extLst>
      <p:ext uri="{BB962C8B-B14F-4D97-AF65-F5344CB8AC3E}">
        <p14:creationId xmlns:p14="http://schemas.microsoft.com/office/powerpoint/2010/main" val="280591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de Vista de ODP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Ponto de vista de organização (negócio)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Ponto de vista de informação (informação)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Ponto de vista de computação (software)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Ponto de vista de engenharia (</a:t>
            </a:r>
            <a:r>
              <a:rPr lang="pt-BR" i="1" dirty="0"/>
              <a:t>middleware</a:t>
            </a:r>
            <a:r>
              <a:rPr lang="pt-BR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Ponto de vista de tecnologia (</a:t>
            </a:r>
            <a:r>
              <a:rPr lang="pt-BR" dirty="0" err="1"/>
              <a:t>sw</a:t>
            </a:r>
            <a:r>
              <a:rPr lang="pt-BR" dirty="0"/>
              <a:t> e hw)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Cada ponto de vista tem uma linguagem adequada de modelagem baseada na UML.</a:t>
            </a:r>
          </a:p>
          <a:p>
            <a:pPr marL="0" indent="0" algn="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46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1. Ponto de Vista de Organização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Define o contexto (organizacional, de negócio e social) em que o sistema vai ser projetado e implantado.</a:t>
            </a:r>
          </a:p>
          <a:p>
            <a:r>
              <a:rPr lang="pt-BR" dirty="0"/>
              <a:t>Tem foco nos objetivos, regras de negócio e políticas que irão receber o suporte do sistema a ser desenvolvido.</a:t>
            </a:r>
          </a:p>
          <a:p>
            <a:r>
              <a:rPr lang="pt-BR" dirty="0"/>
              <a:t>É descrito através de objetos, comunidades e regras dos objetos dentro da comunidade.</a:t>
            </a:r>
          </a:p>
        </p:txBody>
      </p:sp>
    </p:spTree>
    <p:extLst>
      <p:ext uri="{BB962C8B-B14F-4D97-AF65-F5344CB8AC3E}">
        <p14:creationId xmlns:p14="http://schemas.microsoft.com/office/powerpoint/2010/main" val="220155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ênfase é nas unidades de negócio e nas unidades sociais, e suas interdependências.</a:t>
            </a:r>
          </a:p>
          <a:p>
            <a:r>
              <a:rPr lang="pt-BR" dirty="0"/>
              <a:t>Esse tipo de unidade pode ser exemplificada através de:</a:t>
            </a:r>
          </a:p>
          <a:p>
            <a:pPr lvl="1"/>
            <a:r>
              <a:rPr lang="pt-BR" dirty="0"/>
              <a:t>Pessoas que vão especificar o sistema</a:t>
            </a:r>
          </a:p>
          <a:p>
            <a:pPr lvl="1"/>
            <a:r>
              <a:rPr lang="pt-BR" dirty="0"/>
              <a:t>Um produto único e seus usuários</a:t>
            </a:r>
          </a:p>
          <a:p>
            <a:pPr lvl="1"/>
            <a:r>
              <a:rPr lang="pt-BR" dirty="0"/>
              <a:t>Organização comercial</a:t>
            </a:r>
          </a:p>
          <a:p>
            <a:pPr lvl="1"/>
            <a:r>
              <a:rPr lang="pt-BR" dirty="0"/>
              <a:t>Estrutura social mais abrangente, envolvendo entidades corporativas ou governamentais, etc.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709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2. Ponto de Vista de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Tem foco na semântica e no processamento da informação compartilhada e manipulada na organização de interesse.</a:t>
            </a:r>
          </a:p>
          <a:p>
            <a:r>
              <a:rPr lang="pt-BR" dirty="0"/>
              <a:t>A especificação da informação fornece um modelo comum que pode ser referenciada por todas as partes da organização.</a:t>
            </a:r>
          </a:p>
          <a:p>
            <a:r>
              <a:rPr lang="pt-BR" dirty="0"/>
              <a:t>Garante que os </a:t>
            </a:r>
            <a:r>
              <a:rPr lang="pt-BR" i="1" dirty="0" err="1"/>
              <a:t>stakeholders</a:t>
            </a:r>
            <a:r>
              <a:rPr lang="pt-BR" dirty="0"/>
              <a:t> tenham a mesma interpretação da informação 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507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Evita divergência no uso dos elementos de informação (entendimento e completeza dos atributos).</a:t>
            </a:r>
          </a:p>
          <a:p>
            <a:r>
              <a:rPr lang="pt-BR" dirty="0"/>
              <a:t>O ideal é ter um modelo único universal da informação na organização. (É complicado!)</a:t>
            </a:r>
          </a:p>
          <a:p>
            <a:r>
              <a:rPr lang="pt-BR" dirty="0"/>
              <a:t>Isso não é possível quando existem federação de sistemas e integração de sistemas legados.</a:t>
            </a:r>
          </a:p>
          <a:p>
            <a:r>
              <a:rPr lang="pt-BR" dirty="0"/>
              <a:t>Federação de sistemas: conjunto de sistemas autônomos que interagem entre si.</a:t>
            </a:r>
          </a:p>
        </p:txBody>
      </p:sp>
    </p:spTree>
    <p:extLst>
      <p:ext uri="{BB962C8B-B14F-4D97-AF65-F5344CB8AC3E}">
        <p14:creationId xmlns:p14="http://schemas.microsoft.com/office/powerpoint/2010/main" val="122284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3. Ponto de Vista de Computação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objetivo do ponto de vista de computação é definir a funcionalidade do sistema e a arquitetura que realiza essa funcionalidade.</a:t>
            </a:r>
          </a:p>
          <a:p>
            <a:r>
              <a:rPr lang="pt-BR" dirty="0"/>
              <a:t>A funcionalidade é definida através dos serviços e como esses serviços são realizados internamente.</a:t>
            </a:r>
          </a:p>
          <a:p>
            <a:r>
              <a:rPr lang="pt-BR" dirty="0"/>
              <a:t>O modelo se baseia em objetos, com interfaces bem definidas.</a:t>
            </a:r>
          </a:p>
        </p:txBody>
      </p:sp>
    </p:spTree>
    <p:extLst>
      <p:ext uri="{BB962C8B-B14F-4D97-AF65-F5344CB8AC3E}">
        <p14:creationId xmlns:p14="http://schemas.microsoft.com/office/powerpoint/2010/main" val="3866320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Esse ponto de vista faz referência ao ponto de vista de informação para definir os objetos de dado utilizados e as restrições do seu comportamento.</a:t>
            </a:r>
          </a:p>
          <a:p>
            <a:r>
              <a:rPr lang="pt-BR" dirty="0"/>
              <a:t>O modelo resultante é abstrato; seus objetos não são alocados fisicamente em infraestrutura.</a:t>
            </a:r>
          </a:p>
          <a:p>
            <a:r>
              <a:rPr lang="pt-BR" dirty="0"/>
              <a:t>Dessa forma, o modelo pode ser implementado através de plataformas diversas.</a:t>
            </a:r>
          </a:p>
        </p:txBody>
      </p:sp>
    </p:spTree>
    <p:extLst>
      <p:ext uri="{BB962C8B-B14F-4D97-AF65-F5344CB8AC3E}">
        <p14:creationId xmlns:p14="http://schemas.microsoft.com/office/powerpoint/2010/main" val="3393252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4. Ponto de Vista de Engenharia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Tem foco em definir a infraestrutura necessária para fornecer suporte à distribuição. </a:t>
            </a:r>
          </a:p>
          <a:p>
            <a:r>
              <a:rPr lang="pt-BR" dirty="0"/>
              <a:t>Essa infraestrutura deve fornecer um conjunto consistente de serviços de comunicação e outros serviços de suporte para uso das aplicações.</a:t>
            </a:r>
          </a:p>
        </p:txBody>
      </p:sp>
    </p:spTree>
    <p:extLst>
      <p:ext uri="{BB962C8B-B14F-4D97-AF65-F5344CB8AC3E}">
        <p14:creationId xmlns:p14="http://schemas.microsoft.com/office/powerpoint/2010/main" val="225688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</a:t>
            </a:r>
            <a:r>
              <a:rPr lang="en-US" dirty="0"/>
              <a:t> da Aula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Contexto</a:t>
            </a:r>
            <a:r>
              <a:rPr lang="en-US" dirty="0"/>
              <a:t> </a:t>
            </a:r>
          </a:p>
          <a:p>
            <a:r>
              <a:rPr lang="en-US" dirty="0" err="1"/>
              <a:t>Conceitos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RM-ODP e </a:t>
            </a:r>
            <a:r>
              <a:rPr lang="en-US" dirty="0" err="1"/>
              <a:t>sistemas</a:t>
            </a:r>
            <a:r>
              <a:rPr lang="en-US" dirty="0"/>
              <a:t> ODP</a:t>
            </a:r>
          </a:p>
          <a:p>
            <a:r>
              <a:rPr lang="en-US" dirty="0" err="1"/>
              <a:t>Pontos</a:t>
            </a:r>
            <a:r>
              <a:rPr lang="en-US" dirty="0"/>
              <a:t> de Vista</a:t>
            </a:r>
          </a:p>
          <a:p>
            <a:r>
              <a:rPr lang="en-US" dirty="0" err="1"/>
              <a:t>Descrição</a:t>
            </a:r>
            <a:r>
              <a:rPr lang="en-US" dirty="0"/>
              <a:t> dos </a:t>
            </a:r>
            <a:r>
              <a:rPr lang="en-US" dirty="0" err="1"/>
              <a:t>Pontos</a:t>
            </a:r>
            <a:r>
              <a:rPr lang="en-US" dirty="0"/>
              <a:t> de Vista do ODP</a:t>
            </a:r>
          </a:p>
        </p:txBody>
      </p:sp>
    </p:spTree>
    <p:extLst>
      <p:ext uri="{BB962C8B-B14F-4D97-AF65-F5344CB8AC3E}">
        <p14:creationId xmlns:p14="http://schemas.microsoft.com/office/powerpoint/2010/main" val="184302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6D6F1-70C4-48CF-BE76-00F1CC6B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EB9E85-3E4D-4BDE-B35F-9C0388759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Essa estratégia evita que o sistema fique dependente de plataformas ou mecanismos de infraestrutura específicos.</a:t>
            </a:r>
          </a:p>
          <a:p>
            <a:r>
              <a:rPr lang="pt-BR" dirty="0"/>
              <a:t>O conjunto de serviços deve fornecer transparência, ou seja, a solução deve ser independente da alocação dos objetos.</a:t>
            </a:r>
          </a:p>
          <a:p>
            <a:r>
              <a:rPr lang="pt-BR" dirty="0"/>
              <a:t>Atualmente existem mecanismos disponíveis em forma de middleware padrão ou componentes de webservices.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24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/>
              <a:t>5. Ponto de Vista de Tecnologia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Representa os componentes de hardware e software do sistema, e a tecnologia de comunicação que permita a ligação entre componentes.</a:t>
            </a:r>
          </a:p>
          <a:p>
            <a:r>
              <a:rPr lang="pt-BR" dirty="0"/>
              <a:t>Tem foco na seleção de tecnologia para implementação.</a:t>
            </a:r>
          </a:p>
        </p:txBody>
      </p:sp>
    </p:spTree>
    <p:extLst>
      <p:ext uri="{BB962C8B-B14F-4D97-AF65-F5344CB8AC3E}">
        <p14:creationId xmlns:p14="http://schemas.microsoft.com/office/powerpoint/2010/main" val="237484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Deve considerar as restrições do mundo real:</a:t>
            </a:r>
          </a:p>
          <a:p>
            <a:pPr lvl="1"/>
            <a:r>
              <a:rPr lang="pt-BR" dirty="0"/>
              <a:t>Restrições de hardware disponível para alocar a aplicação</a:t>
            </a:r>
          </a:p>
          <a:p>
            <a:pPr lvl="1"/>
            <a:r>
              <a:rPr lang="pt-BR" dirty="0"/>
              <a:t>Restrições das plataformas de aplicação existentes para executar a aplicação.</a:t>
            </a:r>
          </a:p>
          <a:p>
            <a:pPr lvl="1"/>
            <a:r>
              <a:rPr lang="pt-BR" dirty="0"/>
              <a:t>Seleção de normas e padrões para o uso no sistema</a:t>
            </a:r>
          </a:p>
          <a:p>
            <a:pPr lvl="1"/>
            <a:r>
              <a:rPr lang="pt-BR" dirty="0"/>
              <a:t>Alocação e configuração de recursos reais.</a:t>
            </a:r>
          </a:p>
        </p:txBody>
      </p:sp>
    </p:spTree>
    <p:extLst>
      <p:ext uri="{BB962C8B-B14F-4D97-AF65-F5344CB8AC3E}">
        <p14:creationId xmlns:p14="http://schemas.microsoft.com/office/powerpoint/2010/main" val="3728678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de RM-ODP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Permite realizar o desenvolvimento de sistemas através de pontos de vista.</a:t>
            </a:r>
          </a:p>
          <a:p>
            <a:r>
              <a:rPr lang="pt-BR" dirty="0"/>
              <a:t>O processo de aplicação de OPD pode ser considerado como o processo de desenvolvimento da Engenharia de Software.</a:t>
            </a:r>
          </a:p>
        </p:txBody>
      </p:sp>
    </p:spTree>
    <p:extLst>
      <p:ext uri="{BB962C8B-B14F-4D97-AF65-F5344CB8AC3E}">
        <p14:creationId xmlns:p14="http://schemas.microsoft.com/office/powerpoint/2010/main" val="3388271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61275" y="1095127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Organização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89770" y="5631631"/>
            <a:ext cx="151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Tecnologia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32584" y="4191471"/>
            <a:ext cx="1589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Engenharia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49507" y="2607295"/>
            <a:ext cx="176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Computação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9552" y="2535287"/>
            <a:ext cx="160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Informação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539552" y="1916832"/>
            <a:ext cx="65527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39552" y="5013176"/>
            <a:ext cx="65527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39552" y="3573016"/>
            <a:ext cx="65527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653292" y="4365104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Projeto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876256" y="5559623"/>
            <a:ext cx="213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Implementação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109747" y="2492896"/>
            <a:ext cx="184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Especificação</a:t>
            </a:r>
          </a:p>
          <a:p>
            <a:r>
              <a:rPr lang="pt-BR" sz="2400" dirty="0"/>
              <a:t> Funcional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207658" y="836712"/>
            <a:ext cx="1540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Análise de </a:t>
            </a:r>
          </a:p>
          <a:p>
            <a:r>
              <a:rPr lang="pt-BR" sz="2400" dirty="0"/>
              <a:t>Requisitos</a:t>
            </a:r>
          </a:p>
        </p:txBody>
      </p:sp>
      <p:cxnSp>
        <p:nvCxnSpPr>
          <p:cNvPr id="19" name="Conector de seta reta 18"/>
          <p:cNvCxnSpPr>
            <a:stCxn id="5" idx="2"/>
            <a:endCxn id="7" idx="0"/>
          </p:cNvCxnSpPr>
          <p:nvPr/>
        </p:nvCxnSpPr>
        <p:spPr>
          <a:xfrm>
            <a:off x="3716638" y="1556792"/>
            <a:ext cx="10715" cy="263467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1619672" y="1556791"/>
            <a:ext cx="1339293" cy="9361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8" idx="0"/>
          </p:cNvCxnSpPr>
          <p:nvPr/>
        </p:nvCxnSpPr>
        <p:spPr>
          <a:xfrm>
            <a:off x="4371497" y="1628800"/>
            <a:ext cx="1459053" cy="9784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1691680" y="3068960"/>
            <a:ext cx="1459053" cy="9784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>
            <a:off x="4572000" y="3255366"/>
            <a:ext cx="1339293" cy="9361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779912" y="4725144"/>
            <a:ext cx="0" cy="864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1230086" y="3145971"/>
            <a:ext cx="2073047" cy="22992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H="1">
            <a:off x="4499993" y="3323893"/>
            <a:ext cx="1800199" cy="21933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5496" y="6381328"/>
            <a:ext cx="178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(Raymond, 1995)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C04557B6-0014-40F6-99E2-6AC3A1630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/>
              <a:t>Pontos de Vista e Engenharia de </a:t>
            </a:r>
            <a:r>
              <a:rPr lang="pt-BR" sz="3200" dirty="0" err="1"/>
              <a:t>Softwate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436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81F60E6-4B0D-4A02-9187-9127B869A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3465"/>
              </p:ext>
            </p:extLst>
          </p:nvPr>
        </p:nvGraphicFramePr>
        <p:xfrm>
          <a:off x="529209" y="548680"/>
          <a:ext cx="8147247" cy="603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64576957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617031411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8185114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Pontos de Vista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Foco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Engenharia de Software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662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Organização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Objetivo, escopo e políticas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Análise de requisitos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696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Informação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Semântica e processamento de informação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pt-BR" sz="2400" dirty="0"/>
                        <a:t>Especificação funcional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460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Computação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Decomposição funcional e arquitetura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1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Engenharia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Infraestrutura para suporte de distribuição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Projeto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Tecnologia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Seleção de tecnologia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Implementação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69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33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 da aula teórica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425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Arquitetura</a:t>
            </a:r>
            <a:r>
              <a:rPr lang="en-US" dirty="0"/>
              <a:t> </a:t>
            </a:r>
            <a:r>
              <a:rPr lang="en-US" dirty="0" err="1"/>
              <a:t>corporativa</a:t>
            </a:r>
            <a:r>
              <a:rPr lang="en-US" dirty="0"/>
              <a:t> e RM-ODP</a:t>
            </a:r>
          </a:p>
          <a:p>
            <a:r>
              <a:rPr lang="en-US" dirty="0" err="1"/>
              <a:t>Conceitos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RM-ODP e </a:t>
            </a:r>
            <a:r>
              <a:rPr lang="en-US" dirty="0" err="1"/>
              <a:t>sistemas</a:t>
            </a:r>
            <a:r>
              <a:rPr lang="en-US" dirty="0"/>
              <a:t> ODP</a:t>
            </a:r>
          </a:p>
          <a:p>
            <a:r>
              <a:rPr lang="en-US" dirty="0" err="1"/>
              <a:t>Pontos</a:t>
            </a:r>
            <a:r>
              <a:rPr lang="en-US" dirty="0"/>
              <a:t> de Vista</a:t>
            </a:r>
          </a:p>
          <a:p>
            <a:r>
              <a:rPr lang="en-US" dirty="0" err="1"/>
              <a:t>Descrição</a:t>
            </a:r>
            <a:r>
              <a:rPr lang="en-US" dirty="0"/>
              <a:t> dos </a:t>
            </a:r>
            <a:r>
              <a:rPr lang="en-US" dirty="0" err="1"/>
              <a:t>Pontos</a:t>
            </a:r>
            <a:r>
              <a:rPr lang="en-US" dirty="0"/>
              <a:t> de Vista do ODP</a:t>
            </a:r>
          </a:p>
        </p:txBody>
      </p:sp>
    </p:spTree>
    <p:extLst>
      <p:ext uri="{BB962C8B-B14F-4D97-AF65-F5344CB8AC3E}">
        <p14:creationId xmlns:p14="http://schemas.microsoft.com/office/powerpoint/2010/main" val="3175070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KILOV, H.; LININGTON, P.F.; ROMERO, J.R.; TANAKA, A.; VALLECILLO, A. </a:t>
            </a:r>
            <a:r>
              <a:rPr lang="pt-BR" sz="2400" b="1" dirty="0"/>
              <a:t>The </a:t>
            </a:r>
            <a:r>
              <a:rPr lang="pt-BR" sz="2400" b="1" dirty="0" err="1"/>
              <a:t>Reference</a:t>
            </a:r>
            <a:r>
              <a:rPr lang="pt-BR" sz="2400" b="1" dirty="0"/>
              <a:t> </a:t>
            </a:r>
            <a:r>
              <a:rPr lang="pt-BR" sz="2400" b="1" dirty="0" err="1"/>
              <a:t>Model</a:t>
            </a:r>
            <a:r>
              <a:rPr lang="pt-BR" sz="2400" b="1" dirty="0"/>
              <a:t> </a:t>
            </a:r>
            <a:r>
              <a:rPr lang="pt-BR" sz="2400" b="1" dirty="0" err="1"/>
              <a:t>of</a:t>
            </a:r>
            <a:r>
              <a:rPr lang="pt-BR" sz="2400" b="1" dirty="0"/>
              <a:t> Open </a:t>
            </a:r>
            <a:r>
              <a:rPr lang="pt-BR" sz="2400" b="1" dirty="0" err="1"/>
              <a:t>Distributed</a:t>
            </a:r>
            <a:r>
              <a:rPr lang="pt-BR" sz="2400" b="1" dirty="0"/>
              <a:t> </a:t>
            </a:r>
            <a:r>
              <a:rPr lang="pt-BR" sz="2400" b="1" dirty="0" err="1"/>
              <a:t>Processing</a:t>
            </a:r>
            <a:r>
              <a:rPr lang="pt-BR" sz="2400" b="1" dirty="0"/>
              <a:t>: </a:t>
            </a:r>
            <a:r>
              <a:rPr lang="pt-BR" sz="2400" b="1" dirty="0" err="1"/>
              <a:t>Foundations</a:t>
            </a:r>
            <a:r>
              <a:rPr lang="pt-BR" sz="2400" b="1" dirty="0"/>
              <a:t>, Experience </a:t>
            </a:r>
            <a:r>
              <a:rPr lang="pt-BR" sz="2400" b="1" dirty="0" err="1"/>
              <a:t>and</a:t>
            </a:r>
            <a:r>
              <a:rPr lang="pt-BR" sz="2400" b="1" dirty="0"/>
              <a:t> </a:t>
            </a:r>
            <a:r>
              <a:rPr lang="pt-BR" sz="2400" b="1" dirty="0" err="1"/>
              <a:t>Applications</a:t>
            </a:r>
            <a:r>
              <a:rPr lang="pt-BR" sz="2400" b="1" dirty="0"/>
              <a:t> Computer</a:t>
            </a:r>
            <a:r>
              <a:rPr lang="pt-BR" sz="2400" dirty="0"/>
              <a:t> Standards &amp; Interfaces 35 (2013) 247-256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RAYMOND, K. </a:t>
            </a:r>
            <a:r>
              <a:rPr lang="pt-BR" sz="2400" b="1" dirty="0" err="1"/>
              <a:t>Reference</a:t>
            </a:r>
            <a:r>
              <a:rPr lang="pt-BR" sz="2400" b="1" dirty="0"/>
              <a:t> </a:t>
            </a:r>
            <a:r>
              <a:rPr lang="pt-BR" sz="2400" b="1" dirty="0" err="1"/>
              <a:t>Model</a:t>
            </a:r>
            <a:r>
              <a:rPr lang="pt-BR" sz="2400" b="1" dirty="0"/>
              <a:t> </a:t>
            </a:r>
            <a:r>
              <a:rPr lang="pt-BR" sz="2400" b="1" dirty="0" err="1"/>
              <a:t>of</a:t>
            </a:r>
            <a:r>
              <a:rPr lang="pt-BR" sz="2400" b="1" dirty="0"/>
              <a:t> Open </a:t>
            </a:r>
            <a:r>
              <a:rPr lang="pt-BR" sz="2400" b="1" dirty="0" err="1"/>
              <a:t>Distributed</a:t>
            </a:r>
            <a:r>
              <a:rPr lang="pt-BR" sz="2400" b="1" dirty="0"/>
              <a:t> </a:t>
            </a:r>
            <a:r>
              <a:rPr lang="pt-BR" sz="2400" b="1" dirty="0" err="1"/>
              <a:t>Processing</a:t>
            </a:r>
            <a:r>
              <a:rPr lang="pt-BR" sz="2400" b="1" dirty="0"/>
              <a:t>: </a:t>
            </a:r>
            <a:r>
              <a:rPr lang="pt-BR" sz="2400" b="1" dirty="0" err="1"/>
              <a:t>an</a:t>
            </a:r>
            <a:r>
              <a:rPr lang="pt-BR" sz="2400" b="1" dirty="0"/>
              <a:t> </a:t>
            </a:r>
            <a:r>
              <a:rPr lang="pt-BR" sz="2400" b="1" dirty="0" err="1"/>
              <a:t>Introduction</a:t>
            </a:r>
            <a:r>
              <a:rPr lang="pt-BR" sz="2400" b="1" dirty="0"/>
              <a:t> </a:t>
            </a:r>
            <a:r>
              <a:rPr lang="pt-BR" sz="2400" dirty="0"/>
              <a:t>(sem dados de referência)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LININGTON, P. F.; MILOSEVICZ, Z.; TANAKA, A.; VALLECILLO, A. </a:t>
            </a:r>
            <a:r>
              <a:rPr lang="pt-BR" sz="2400" b="1" dirty="0" err="1"/>
              <a:t>Building</a:t>
            </a:r>
            <a:r>
              <a:rPr lang="pt-BR" sz="2400" b="1" dirty="0"/>
              <a:t> Enterprise Systems </a:t>
            </a:r>
            <a:r>
              <a:rPr lang="pt-BR" sz="2400" b="1" dirty="0" err="1"/>
              <a:t>with</a:t>
            </a:r>
            <a:r>
              <a:rPr lang="pt-BR" sz="2400" b="1" dirty="0"/>
              <a:t> Open </a:t>
            </a:r>
            <a:r>
              <a:rPr lang="pt-BR" sz="2400" b="1" dirty="0" err="1"/>
              <a:t>Distributed</a:t>
            </a:r>
            <a:r>
              <a:rPr lang="pt-BR" sz="2400" b="1" dirty="0"/>
              <a:t> </a:t>
            </a:r>
            <a:r>
              <a:rPr lang="pt-BR" sz="2400" b="1" dirty="0" err="1"/>
              <a:t>Processing</a:t>
            </a:r>
            <a:r>
              <a:rPr lang="pt-BR" sz="2400" b="1" dirty="0"/>
              <a:t>: </a:t>
            </a:r>
            <a:r>
              <a:rPr lang="pt-BR" sz="2400" b="1" dirty="0" err="1"/>
              <a:t>an</a:t>
            </a:r>
            <a:r>
              <a:rPr lang="pt-BR" sz="2400" b="1" dirty="0"/>
              <a:t> </a:t>
            </a:r>
            <a:r>
              <a:rPr lang="pt-BR" sz="2400" b="1" dirty="0" err="1"/>
              <a:t>Introduction</a:t>
            </a:r>
            <a:r>
              <a:rPr lang="pt-BR" sz="2400" b="1" dirty="0"/>
              <a:t> </a:t>
            </a:r>
            <a:r>
              <a:rPr lang="pt-BR" sz="2400" b="1" dirty="0" err="1"/>
              <a:t>to</a:t>
            </a:r>
            <a:r>
              <a:rPr lang="pt-BR" sz="2400" b="1" dirty="0"/>
              <a:t> Open </a:t>
            </a:r>
            <a:r>
              <a:rPr lang="pt-BR" sz="2400" b="1" dirty="0" err="1"/>
              <a:t>Distributed</a:t>
            </a:r>
            <a:r>
              <a:rPr lang="pt-BR" sz="2400" b="1" dirty="0"/>
              <a:t> </a:t>
            </a:r>
            <a:r>
              <a:rPr lang="pt-BR" sz="2400" b="1" dirty="0" err="1"/>
              <a:t>Processing</a:t>
            </a:r>
            <a:r>
              <a:rPr lang="pt-BR" sz="2400" b="1" dirty="0"/>
              <a:t> </a:t>
            </a:r>
            <a:r>
              <a:rPr lang="pt-BR" sz="2400" dirty="0"/>
              <a:t>CRC Press, 2012 (livro)</a:t>
            </a:r>
          </a:p>
        </p:txBody>
      </p:sp>
    </p:spTree>
    <p:extLst>
      <p:ext uri="{BB962C8B-B14F-4D97-AF65-F5344CB8AC3E}">
        <p14:creationId xmlns:p14="http://schemas.microsoft.com/office/powerpoint/2010/main" val="317062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arquitetura corporativa permite descrever uma organização através de:</a:t>
            </a:r>
          </a:p>
          <a:p>
            <a:pPr lvl="1"/>
            <a:r>
              <a:rPr lang="pt-BR" dirty="0"/>
              <a:t>Estrutura organizacional</a:t>
            </a:r>
          </a:p>
          <a:p>
            <a:pPr lvl="1"/>
            <a:r>
              <a:rPr lang="pt-BR" dirty="0"/>
              <a:t>Processos de negócio</a:t>
            </a:r>
          </a:p>
          <a:p>
            <a:pPr lvl="1"/>
            <a:r>
              <a:rPr lang="pt-BR" dirty="0"/>
              <a:t>Funções de negócio</a:t>
            </a:r>
          </a:p>
          <a:p>
            <a:pPr lvl="1"/>
            <a:r>
              <a:rPr lang="pt-BR" dirty="0"/>
              <a:t>Estrutura da informação</a:t>
            </a:r>
          </a:p>
          <a:p>
            <a:r>
              <a:rPr lang="pt-BR" dirty="0"/>
              <a:t>A organização pode utilizar diversos sistemas de informação para dar suporte aos seus processos de negócio.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42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 de informação corporativo é o conjunto de sistemas de informação de uma organização.</a:t>
            </a:r>
          </a:p>
          <a:p>
            <a:r>
              <a:rPr lang="pt-BR" dirty="0"/>
              <a:t>Uma das formas de se ter uma boa visão de um sistema de informação corporativo é através do uso de RM-ODP (</a:t>
            </a:r>
            <a:r>
              <a:rPr lang="pt-BR" i="1" dirty="0" err="1"/>
              <a:t>Reference</a:t>
            </a:r>
            <a:r>
              <a:rPr lang="pt-BR" i="1" dirty="0"/>
              <a:t> Model </a:t>
            </a:r>
            <a:r>
              <a:rPr lang="pt-BR" i="1" dirty="0" err="1"/>
              <a:t>of</a:t>
            </a:r>
            <a:r>
              <a:rPr lang="pt-BR" i="1" dirty="0"/>
              <a:t> Open </a:t>
            </a:r>
            <a:r>
              <a:rPr lang="pt-BR" i="1" dirty="0" err="1"/>
              <a:t>Distributed</a:t>
            </a:r>
            <a:r>
              <a:rPr lang="pt-BR" i="1" dirty="0"/>
              <a:t> </a:t>
            </a:r>
            <a:r>
              <a:rPr lang="pt-BR" i="1" dirty="0" err="1"/>
              <a:t>Processing</a:t>
            </a:r>
            <a:r>
              <a:rPr lang="pt-BR" dirty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65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76CF7-BB3E-409B-A0D9-0F134567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Open </a:t>
            </a:r>
            <a:r>
              <a:rPr lang="pt-BR" i="1" dirty="0" err="1"/>
              <a:t>Distributed</a:t>
            </a:r>
            <a:r>
              <a:rPr lang="pt-BR" i="1" dirty="0"/>
              <a:t> </a:t>
            </a:r>
            <a:r>
              <a:rPr lang="pt-BR" i="1" dirty="0" err="1"/>
              <a:t>Processing</a:t>
            </a:r>
            <a:r>
              <a:rPr lang="pt-BR" i="1" dirty="0"/>
              <a:t> - </a:t>
            </a:r>
            <a:r>
              <a:rPr lang="pt-BR" dirty="0"/>
              <a:t>ODP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733C82-3C00-4429-93C9-BC41B092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termo ODP (</a:t>
            </a:r>
            <a:r>
              <a:rPr lang="pt-BR" i="1" dirty="0"/>
              <a:t>Open </a:t>
            </a:r>
            <a:r>
              <a:rPr lang="pt-BR" i="1" dirty="0" err="1"/>
              <a:t>Distributed</a:t>
            </a:r>
            <a:r>
              <a:rPr lang="pt-BR" i="1" dirty="0"/>
              <a:t> </a:t>
            </a:r>
            <a:r>
              <a:rPr lang="pt-BR" i="1" dirty="0" err="1"/>
              <a:t>Processing</a:t>
            </a:r>
            <a:r>
              <a:rPr lang="pt-BR" dirty="0"/>
              <a:t>) corresponde ao processamento distribuído aberto e descreve sistemas com suporte para processamento distribuído heterogêneo dentro e através da organização, através de um modelo que permite interação comum.</a:t>
            </a:r>
          </a:p>
        </p:txBody>
      </p:sp>
    </p:spTree>
    <p:extLst>
      <p:ext uri="{BB962C8B-B14F-4D97-AF65-F5344CB8AC3E}">
        <p14:creationId xmlns:p14="http://schemas.microsoft.com/office/powerpoint/2010/main" val="230680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RM-ODP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É um conjunto coerente de famílias de normas que pode ser aplicado em situações diversas, por diferentes tipos de organização que usam diferentes tecnologias de suporte.</a:t>
            </a:r>
          </a:p>
          <a:p>
            <a:r>
              <a:rPr lang="pt-BR" dirty="0"/>
              <a:t>Define um </a:t>
            </a:r>
            <a:r>
              <a:rPr lang="pt-BR" i="1" dirty="0"/>
              <a:t>framework</a:t>
            </a:r>
            <a:r>
              <a:rPr lang="pt-BR" dirty="0"/>
              <a:t>, mas não um processo de desenvolvimento de sistemas.</a:t>
            </a:r>
          </a:p>
          <a:p>
            <a:r>
              <a:rPr lang="pt-BR" i="1" dirty="0"/>
              <a:t>Framework</a:t>
            </a:r>
            <a:r>
              <a:rPr lang="pt-BR" dirty="0"/>
              <a:t>: </a:t>
            </a:r>
          </a:p>
          <a:p>
            <a:pPr lvl="1"/>
            <a:r>
              <a:rPr lang="pt-BR" dirty="0"/>
              <a:t>Fornece base para a geração de uma família de sistemas.</a:t>
            </a:r>
          </a:p>
          <a:p>
            <a:pPr lvl="1"/>
            <a:r>
              <a:rPr lang="pt-BR" dirty="0"/>
              <a:t>Fornece um recurso para analisar um sistema e definir a sua especificação.</a:t>
            </a:r>
          </a:p>
        </p:txBody>
      </p:sp>
    </p:spTree>
    <p:extLst>
      <p:ext uri="{BB962C8B-B14F-4D97-AF65-F5344CB8AC3E}">
        <p14:creationId xmlns:p14="http://schemas.microsoft.com/office/powerpoint/2010/main" val="160760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C5A832-79B2-4100-836C-5960D5217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RM-ODP permite</a:t>
            </a:r>
          </a:p>
          <a:p>
            <a:pPr lvl="1"/>
            <a:r>
              <a:rPr lang="pt-BR" dirty="0"/>
              <a:t>Portabilidade de aplicações entre plataformas heterogêneas;</a:t>
            </a:r>
          </a:p>
          <a:p>
            <a:pPr lvl="1"/>
            <a:r>
              <a:rPr lang="pt-BR" dirty="0"/>
              <a:t>Interação entre sistemas ODP para troca de informação e uso de funcionalidade, através de um sistema distribuído;</a:t>
            </a:r>
          </a:p>
          <a:p>
            <a:pPr lvl="1"/>
            <a:r>
              <a:rPr lang="pt-BR" dirty="0"/>
              <a:t>Transparência da distribuição ao usuário e ao programador de aplicações.</a:t>
            </a:r>
          </a:p>
        </p:txBody>
      </p:sp>
    </p:spTree>
    <p:extLst>
      <p:ext uri="{BB962C8B-B14F-4D97-AF65-F5344CB8AC3E}">
        <p14:creationId xmlns:p14="http://schemas.microsoft.com/office/powerpoint/2010/main" val="330200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de RM-ODP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Exemplos</a:t>
            </a:r>
          </a:p>
          <a:p>
            <a:pPr lvl="1"/>
            <a:r>
              <a:rPr lang="pt-BR" dirty="0"/>
              <a:t>Permite a introdução de um novo sistema na organização.</a:t>
            </a:r>
          </a:p>
          <a:p>
            <a:pPr lvl="1"/>
            <a:r>
              <a:rPr lang="pt-BR" dirty="0"/>
              <a:t>Permite o entendimento de um sistema existente.</a:t>
            </a:r>
          </a:p>
          <a:p>
            <a:pPr lvl="1"/>
            <a:r>
              <a:rPr lang="pt-BR" dirty="0"/>
              <a:t>Permite a geração de especificação de requisitos para evolução de um sistema.</a:t>
            </a:r>
          </a:p>
          <a:p>
            <a:pPr lvl="1"/>
            <a:r>
              <a:rPr lang="pt-BR" dirty="0"/>
              <a:t>A especificação gerada através do uso de RM-ODP pode fornecer apoio para mudanças de requisitos e mudanças de tecnologia.</a:t>
            </a:r>
          </a:p>
        </p:txBody>
      </p:sp>
    </p:spTree>
    <p:extLst>
      <p:ext uri="{BB962C8B-B14F-4D97-AF65-F5344CB8AC3E}">
        <p14:creationId xmlns:p14="http://schemas.microsoft.com/office/powerpoint/2010/main" val="101002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258B0-0D15-4758-9488-37045A64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de Vista (</a:t>
            </a:r>
            <a:r>
              <a:rPr lang="pt-BR" i="1" dirty="0" err="1"/>
              <a:t>View</a:t>
            </a:r>
            <a:r>
              <a:rPr lang="pt-BR" i="1" dirty="0"/>
              <a:t> Points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05D04-8A30-41E7-8019-E1B65D46C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uso de um sistema distribuído com certo porte implica em envolver vários </a:t>
            </a:r>
            <a:r>
              <a:rPr lang="pt-BR" i="1" dirty="0"/>
              <a:t>stakeholders</a:t>
            </a:r>
            <a:r>
              <a:rPr lang="pt-BR" dirty="0"/>
              <a:t> com interesses próprios.</a:t>
            </a:r>
          </a:p>
          <a:p>
            <a:r>
              <a:rPr lang="pt-BR" dirty="0"/>
              <a:t>RM-ODP organiza os interesses de </a:t>
            </a:r>
            <a:r>
              <a:rPr lang="pt-BR" i="1" dirty="0"/>
              <a:t>stakeholders </a:t>
            </a:r>
            <a:r>
              <a:rPr lang="pt-BR" dirty="0"/>
              <a:t>através de pontos de vista (</a:t>
            </a:r>
            <a:r>
              <a:rPr lang="pt-BR" i="1" dirty="0" err="1"/>
              <a:t>view</a:t>
            </a:r>
            <a:r>
              <a:rPr lang="pt-BR" i="1" dirty="0"/>
              <a:t> points</a:t>
            </a:r>
            <a:r>
              <a:rPr lang="pt-BR" dirty="0"/>
              <a:t>) apropriados.</a:t>
            </a:r>
          </a:p>
        </p:txBody>
      </p:sp>
    </p:spTree>
    <p:extLst>
      <p:ext uri="{BB962C8B-B14F-4D97-AF65-F5344CB8AC3E}">
        <p14:creationId xmlns:p14="http://schemas.microsoft.com/office/powerpoint/2010/main" val="261427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1282</Words>
  <Application>Microsoft Office PowerPoint</Application>
  <PresentationFormat>Apresentação na tela (4:3)</PresentationFormat>
  <Paragraphs>140</Paragraphs>
  <Slides>28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do Office</vt:lpstr>
      <vt:lpstr>Reference Model of Open Distributed Processing - (RM-ODP)</vt:lpstr>
      <vt:lpstr>Objetivo da Aula</vt:lpstr>
      <vt:lpstr>Contexto</vt:lpstr>
      <vt:lpstr>Apresentação do PowerPoint</vt:lpstr>
      <vt:lpstr>Open Distributed Processing - ODP</vt:lpstr>
      <vt:lpstr>RM-ODP</vt:lpstr>
      <vt:lpstr>Apresentação do PowerPoint</vt:lpstr>
      <vt:lpstr>Utilização de RM-ODP</vt:lpstr>
      <vt:lpstr>Pontos de Vista (View Points)</vt:lpstr>
      <vt:lpstr>Apresentação do PowerPoint</vt:lpstr>
      <vt:lpstr>Mas...</vt:lpstr>
      <vt:lpstr>Pontos de Vista de ODP</vt:lpstr>
      <vt:lpstr>1. Ponto de Vista de Organização</vt:lpstr>
      <vt:lpstr>Apresentação do PowerPoint</vt:lpstr>
      <vt:lpstr>2. Ponto de Vista de Informação</vt:lpstr>
      <vt:lpstr>Apresentação do PowerPoint</vt:lpstr>
      <vt:lpstr>3. Ponto de Vista de Computação</vt:lpstr>
      <vt:lpstr>Apresentação do PowerPoint</vt:lpstr>
      <vt:lpstr>4. Ponto de Vista de Engenharia</vt:lpstr>
      <vt:lpstr>Apresentação do PowerPoint</vt:lpstr>
      <vt:lpstr>5. Ponto de Vista de Tecnologia</vt:lpstr>
      <vt:lpstr>Apresentação do PowerPoint</vt:lpstr>
      <vt:lpstr>Utilização de RM-ODP</vt:lpstr>
      <vt:lpstr>Pontos de Vista e Engenharia de Softwate</vt:lpstr>
      <vt:lpstr>Apresentação do PowerPoint</vt:lpstr>
      <vt:lpstr>Resumo da aula teórica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de Requisitos</dc:title>
  <dc:creator>selma</dc:creator>
  <cp:lastModifiedBy>Selma Melnikoff</cp:lastModifiedBy>
  <cp:revision>84</cp:revision>
  <dcterms:created xsi:type="dcterms:W3CDTF">2018-02-08T12:43:05Z</dcterms:created>
  <dcterms:modified xsi:type="dcterms:W3CDTF">2023-03-22T19:02:26Z</dcterms:modified>
</cp:coreProperties>
</file>