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0"/>
  </p:notesMasterIdLst>
  <p:sldIdLst>
    <p:sldId id="256" r:id="rId2"/>
    <p:sldId id="311" r:id="rId3"/>
    <p:sldId id="312" r:id="rId4"/>
    <p:sldId id="314" r:id="rId5"/>
    <p:sldId id="315" r:id="rId6"/>
    <p:sldId id="316" r:id="rId7"/>
    <p:sldId id="301" r:id="rId8"/>
    <p:sldId id="297" r:id="rId9"/>
    <p:sldId id="313" r:id="rId10"/>
    <p:sldId id="673" r:id="rId11"/>
    <p:sldId id="299" r:id="rId12"/>
    <p:sldId id="317" r:id="rId13"/>
    <p:sldId id="674" r:id="rId14"/>
    <p:sldId id="675" r:id="rId15"/>
    <p:sldId id="672" r:id="rId16"/>
    <p:sldId id="676" r:id="rId17"/>
    <p:sldId id="677" r:id="rId18"/>
    <p:sldId id="678" r:id="rId19"/>
    <p:sldId id="679" r:id="rId20"/>
    <p:sldId id="309" r:id="rId21"/>
    <p:sldId id="310" r:id="rId22"/>
    <p:sldId id="305" r:id="rId23"/>
    <p:sldId id="306" r:id="rId24"/>
    <p:sldId id="265" r:id="rId25"/>
    <p:sldId id="668" r:id="rId26"/>
    <p:sldId id="669" r:id="rId27"/>
    <p:sldId id="670" r:id="rId28"/>
    <p:sldId id="6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ADA57-5B63-40BD-A8BA-2F1FEB663744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258C6-2417-41D8-85AD-437336037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0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258C6-2417-41D8-85AD-43733603771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258C6-2417-41D8-85AD-43733603771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8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258C6-2417-41D8-85AD-43733603771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0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A8F1-C873-4A23-91BD-D1779E6E737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0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8B29-EFF9-478C-8822-407C79A49BE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AF2A-4619-4328-B3EB-CC7BB9D7F2F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67A7E-E97D-494E-9ECA-F58211BE37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8319-B4D6-404F-9A80-78EA2E8A8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7E7D64-11F1-4691-A459-51832B3C35A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0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9wapUel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66ZU2PCIcM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268" y="321255"/>
            <a:ext cx="11405601" cy="1057655"/>
          </a:xfrm>
        </p:spPr>
        <p:txBody>
          <a:bodyPr>
            <a:noAutofit/>
          </a:bodyPr>
          <a:lstStyle/>
          <a:p>
            <a:r>
              <a:rPr lang="en-US" dirty="0"/>
              <a:t>Design Thinking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Messias Borges Silva</a:t>
            </a:r>
          </a:p>
        </p:txBody>
      </p:sp>
      <p:pic>
        <p:nvPicPr>
          <p:cNvPr id="1026" name="Picture 2" descr="http://somosinovadores.org/wp-content/uploads/2015/07/somos-inovadores-inova%C3%A7%C3%A3o-we-are-innovative-innovation-industria-cni-fiesp-firjan-fiergs-criatividade-brasil-brazil-sao-paulo-porto-alegre-bravence-aldo-della-rosa-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" b="1"/>
          <a:stretch/>
        </p:blipFill>
        <p:spPr bwMode="auto">
          <a:xfrm>
            <a:off x="355200" y="1907290"/>
            <a:ext cx="10916463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503AF-7963-77FF-3679-80C5EC76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Storytelling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39F1D-A61B-19C9-4EB4-9B1137AD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3048000"/>
            <a:ext cx="7543801" cy="2821094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https://www.youtube.com/watch?v=Vz9wapUelsE</a:t>
            </a:r>
            <a:endParaRPr lang="pt-BR" dirty="0"/>
          </a:p>
          <a:p>
            <a:endParaRPr lang="pt-BR" dirty="0"/>
          </a:p>
          <a:p>
            <a:r>
              <a:rPr lang="pt-BR" dirty="0"/>
              <a:t>Vídeo com </a:t>
            </a:r>
            <a:r>
              <a:rPr lang="pt-BR" dirty="0" err="1"/>
              <a:t>prof</a:t>
            </a:r>
            <a:r>
              <a:rPr lang="pt-BR" dirty="0"/>
              <a:t> D’Artagnan Cunha Barros</a:t>
            </a:r>
          </a:p>
        </p:txBody>
      </p:sp>
    </p:spTree>
    <p:extLst>
      <p:ext uri="{BB962C8B-B14F-4D97-AF65-F5344CB8AC3E}">
        <p14:creationId xmlns:p14="http://schemas.microsoft.com/office/powerpoint/2010/main" val="181854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Design </a:t>
            </a:r>
            <a:r>
              <a:rPr lang="pt-BR" b="1" dirty="0" err="1">
                <a:solidFill>
                  <a:srgbClr val="FF0000"/>
                </a:solidFill>
              </a:rPr>
              <a:t>Thinking</a:t>
            </a:r>
            <a:r>
              <a:rPr lang="pt-BR" b="1" dirty="0">
                <a:solidFill>
                  <a:srgbClr val="FF0000"/>
                </a:solidFill>
              </a:rPr>
              <a:t> envolve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6960" y="1737361"/>
            <a:ext cx="7543801" cy="5501639"/>
          </a:xfrm>
        </p:spPr>
        <p:txBody>
          <a:bodyPr>
            <a:normAutofit/>
          </a:bodyPr>
          <a:lstStyle/>
          <a:p>
            <a:r>
              <a:rPr lang="pt-BR" sz="4800" dirty="0"/>
              <a:t>Descoberta       Imersão</a:t>
            </a:r>
          </a:p>
          <a:p>
            <a:r>
              <a:rPr lang="pt-BR" sz="4800" dirty="0"/>
              <a:t>Interpretação    Análise e Síntese </a:t>
            </a:r>
          </a:p>
          <a:p>
            <a:r>
              <a:rPr lang="pt-BR" sz="4800" dirty="0"/>
              <a:t>Ideação </a:t>
            </a:r>
          </a:p>
          <a:p>
            <a:r>
              <a:rPr lang="pt-BR" sz="4800" dirty="0"/>
              <a:t>Experimentação Prototipação</a:t>
            </a:r>
          </a:p>
          <a:p>
            <a:r>
              <a:rPr lang="pt-BR" sz="4800" dirty="0"/>
              <a:t>Evolução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217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.slidesharecdn.com/palestracampuspartyrecife2014-140727092511-phpapp02/95/empreendedorismo-gerenciamento-de-projetos-e-design-thinking-18-638.jpg?cb=1406453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6" y="152400"/>
            <a:ext cx="82210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2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etas e réguas">
            <a:extLst>
              <a:ext uri="{FF2B5EF4-FFF2-40B4-BE49-F238E27FC236}">
                <a16:creationId xmlns:a16="http://schemas.microsoft.com/office/drawing/2014/main" id="{B6CE4364-CBC9-3909-31D8-78CC18F87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053" b="8677"/>
          <a:stretch/>
        </p:blipFill>
        <p:spPr>
          <a:xfrm>
            <a:off x="20" y="-87085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EA70F5-DAF9-B7E2-C1A1-F1F66D26A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t-BR" sz="9600" dirty="0">
                <a:solidFill>
                  <a:schemeClr val="tx1"/>
                </a:solidFill>
              </a:rPr>
              <a:t>Projetos</a:t>
            </a:r>
            <a:br>
              <a:rPr lang="pt-BR" sz="9600" dirty="0">
                <a:solidFill>
                  <a:schemeClr val="tx1"/>
                </a:solidFill>
              </a:rPr>
            </a:br>
            <a:r>
              <a:rPr lang="pt-BR" sz="9600" dirty="0">
                <a:solidFill>
                  <a:schemeClr val="tx1"/>
                </a:solidFill>
              </a:rPr>
              <a:t>Design </a:t>
            </a:r>
            <a:r>
              <a:rPr lang="pt-BR" sz="9600" dirty="0" err="1">
                <a:solidFill>
                  <a:schemeClr val="tx1"/>
                </a:solidFill>
              </a:rPr>
              <a:t>Thinking</a:t>
            </a:r>
            <a:endParaRPr lang="pt-BR" sz="9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10C4DF-8535-36A7-1D79-591BD27A9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96797"/>
            <a:ext cx="9144000" cy="1165248"/>
          </a:xfrm>
        </p:spPr>
        <p:txBody>
          <a:bodyPr>
            <a:normAutofit/>
          </a:bodyPr>
          <a:lstStyle/>
          <a:p>
            <a:r>
              <a:rPr lang="pt-BR" dirty="0" err="1">
                <a:solidFill>
                  <a:srgbClr val="FFFFFF"/>
                </a:solidFill>
              </a:rPr>
              <a:t>Prof</a:t>
            </a:r>
            <a:r>
              <a:rPr lang="pt-BR" dirty="0">
                <a:solidFill>
                  <a:srgbClr val="FFFFFF"/>
                </a:solidFill>
              </a:rPr>
              <a:t> </a:t>
            </a:r>
            <a:r>
              <a:rPr lang="pt-BR" dirty="0" err="1">
                <a:solidFill>
                  <a:srgbClr val="FFFFFF"/>
                </a:solidFill>
              </a:rPr>
              <a:t>Dr</a:t>
            </a:r>
            <a:r>
              <a:rPr lang="pt-BR" dirty="0">
                <a:solidFill>
                  <a:srgbClr val="FFFFFF"/>
                </a:solidFill>
              </a:rPr>
              <a:t> Messias Borges Silva</a:t>
            </a:r>
          </a:p>
        </p:txBody>
      </p:sp>
    </p:spTree>
    <p:extLst>
      <p:ext uri="{BB962C8B-B14F-4D97-AF65-F5344CB8AC3E}">
        <p14:creationId xmlns:p14="http://schemas.microsoft.com/office/powerpoint/2010/main" val="31215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.slidesharecdn.com/palestracampuspartyrecife2014-140727092511-phpapp02/95/empreendedorismo-gerenciamento-de-projetos-e-design-thinking-18-638.jpg?cb=1406453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76" y="152400"/>
            <a:ext cx="822100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3A70DCE-22A0-A0C7-E65A-2F8035FD5E90}"/>
              </a:ext>
            </a:extLst>
          </p:cNvPr>
          <p:cNvSpPr txBox="1"/>
          <p:nvPr/>
        </p:nvSpPr>
        <p:spPr>
          <a:xfrm>
            <a:off x="1600200" y="3240586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https://www.youtube.com/watch?v=M66ZU2PCIcM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24CB35F-A255-AAA2-6629-9096B115F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758952"/>
            <a:ext cx="8458200" cy="1908048"/>
          </a:xfrm>
        </p:spPr>
        <p:txBody>
          <a:bodyPr>
            <a:normAutofit fontScale="90000"/>
          </a:bodyPr>
          <a:lstStyle/>
          <a:p>
            <a:r>
              <a:rPr lang="pt-BR" dirty="0"/>
              <a:t>Vídeo IDEO Design </a:t>
            </a:r>
            <a:r>
              <a:rPr lang="pt-BR" dirty="0" err="1"/>
              <a:t>Thinking</a:t>
            </a:r>
            <a:endParaRPr lang="pt-BR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BF4237FF-5C01-5881-CBF8-8E5D13014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https://www.youtube.com/watch?v=M66ZU2PCIcM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91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0" y="444872"/>
            <a:ext cx="5657850" cy="108806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Vamos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praticar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1" y="1845734"/>
            <a:ext cx="8061960" cy="402336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Problema</a:t>
            </a:r>
            <a:r>
              <a:rPr lang="en-US" sz="3600" b="1" dirty="0"/>
              <a:t>: </a:t>
            </a:r>
          </a:p>
          <a:p>
            <a:r>
              <a:rPr lang="en-US" sz="3600" dirty="0" err="1"/>
              <a:t>Criancas</a:t>
            </a:r>
            <a:r>
              <a:rPr lang="en-US" sz="3600" dirty="0"/>
              <a:t> de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comunidade</a:t>
            </a:r>
            <a:r>
              <a:rPr lang="en-US" sz="3600" dirty="0"/>
              <a:t> </a:t>
            </a:r>
            <a:r>
              <a:rPr lang="en-US" sz="3600" dirty="0" err="1"/>
              <a:t>muito</a:t>
            </a:r>
            <a:r>
              <a:rPr lang="en-US" sz="3600" dirty="0"/>
              <a:t> </a:t>
            </a:r>
            <a:r>
              <a:rPr lang="en-US" sz="3600" dirty="0" err="1"/>
              <a:t>carente</a:t>
            </a:r>
            <a:r>
              <a:rPr lang="en-US" sz="3600" dirty="0"/>
              <a:t>, </a:t>
            </a:r>
            <a:r>
              <a:rPr lang="en-US" sz="3600" dirty="0" err="1"/>
              <a:t>numa</a:t>
            </a:r>
            <a:r>
              <a:rPr lang="en-US" sz="3600" dirty="0"/>
              <a:t> TV </a:t>
            </a:r>
            <a:r>
              <a:rPr lang="en-US" sz="3600" dirty="0" err="1"/>
              <a:t>pública</a:t>
            </a:r>
            <a:r>
              <a:rPr lang="en-US" sz="3600" dirty="0"/>
              <a:t> </a:t>
            </a:r>
            <a:r>
              <a:rPr lang="en-US" sz="3600" dirty="0" err="1"/>
              <a:t>assistem</a:t>
            </a:r>
            <a:r>
              <a:rPr lang="en-US" sz="3600" dirty="0"/>
              <a:t> e </a:t>
            </a:r>
            <a:r>
              <a:rPr lang="en-US" sz="3600" dirty="0" err="1"/>
              <a:t>gostam</a:t>
            </a:r>
            <a:r>
              <a:rPr lang="en-US" sz="3600" dirty="0"/>
              <a:t> de F1.</a:t>
            </a:r>
          </a:p>
          <a:p>
            <a:r>
              <a:rPr lang="en-US" sz="3600" dirty="0" err="1"/>
              <a:t>Após</a:t>
            </a:r>
            <a:r>
              <a:rPr lang="en-US" sz="3600" dirty="0"/>
              <a:t> </a:t>
            </a:r>
            <a:r>
              <a:rPr lang="en-US" sz="3600" dirty="0" err="1"/>
              <a:t>assistirem</a:t>
            </a:r>
            <a:r>
              <a:rPr lang="en-US" sz="3600" dirty="0"/>
              <a:t>, </a:t>
            </a:r>
            <a:r>
              <a:rPr lang="en-US" sz="3600" dirty="0" err="1"/>
              <a:t>ficam</a:t>
            </a:r>
            <a:r>
              <a:rPr lang="en-US" sz="3600" dirty="0"/>
              <a:t> com </a:t>
            </a:r>
            <a:r>
              <a:rPr lang="en-US" sz="3600" dirty="0" err="1"/>
              <a:t>vontade</a:t>
            </a:r>
            <a:r>
              <a:rPr lang="en-US" sz="3600" dirty="0"/>
              <a:t> de </a:t>
            </a:r>
            <a:r>
              <a:rPr lang="en-US" sz="3600" dirty="0" err="1"/>
              <a:t>brincar</a:t>
            </a:r>
            <a:r>
              <a:rPr lang="en-US" sz="3600" dirty="0"/>
              <a:t> com </a:t>
            </a:r>
            <a:r>
              <a:rPr lang="en-US" sz="3600" dirty="0" err="1"/>
              <a:t>carro</a:t>
            </a:r>
            <a:r>
              <a:rPr lang="en-US" sz="3600" dirty="0"/>
              <a:t> de corrida, mas </a:t>
            </a:r>
            <a:r>
              <a:rPr lang="en-US" sz="3600" dirty="0" err="1"/>
              <a:t>não</a:t>
            </a:r>
            <a:r>
              <a:rPr lang="en-US" sz="3600" dirty="0"/>
              <a:t> tem o </a:t>
            </a:r>
            <a:r>
              <a:rPr lang="en-US" sz="3600" dirty="0" err="1"/>
              <a:t>brinquedo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161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84220" y="1072204"/>
            <a:ext cx="5657850" cy="699447"/>
          </a:xfrm>
        </p:spPr>
        <p:txBody>
          <a:bodyPr>
            <a:normAutofit fontScale="90000"/>
          </a:bodyPr>
          <a:lstStyle/>
          <a:p>
            <a:r>
              <a:rPr lang="en-US" dirty="0"/>
              <a:t>Spaces of design thinking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953002" y="2171700"/>
            <a:ext cx="1602581" cy="4572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</a:t>
            </a:r>
          </a:p>
        </p:txBody>
      </p:sp>
      <p:sp>
        <p:nvSpPr>
          <p:cNvPr id="18437" name="Rectangle 5"/>
          <p:cNvSpPr>
            <a:spLocks noRot="1" noChangeArrowheads="1"/>
          </p:cNvSpPr>
          <p:nvPr/>
        </p:nvSpPr>
        <p:spPr bwMode="auto">
          <a:xfrm>
            <a:off x="6781802" y="4229100"/>
            <a:ext cx="16025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Ideation</a:t>
            </a:r>
          </a:p>
        </p:txBody>
      </p:sp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3181350" y="41719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153150" y="2457450"/>
            <a:ext cx="1714500" cy="20574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0800000">
            <a:off x="4438650" y="4229100"/>
            <a:ext cx="3028950" cy="1428750"/>
          </a:xfrm>
          <a:custGeom>
            <a:avLst/>
            <a:gdLst>
              <a:gd name="G0" fmla="+- 34701 0 0"/>
              <a:gd name="G1" fmla="+- -11626118 0 0"/>
              <a:gd name="G2" fmla="+- 34701 0 -11626118"/>
              <a:gd name="G3" fmla="+- 10800 0 0"/>
              <a:gd name="G4" fmla="+- 0 0 347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30 0 0"/>
              <a:gd name="G9" fmla="+- 0 0 -11626118"/>
              <a:gd name="G10" fmla="+- 9630 0 2700"/>
              <a:gd name="G11" fmla="cos G10 34701"/>
              <a:gd name="G12" fmla="sin G10 34701"/>
              <a:gd name="G13" fmla="cos 13500 34701"/>
              <a:gd name="G14" fmla="sin 13500 34701"/>
              <a:gd name="G15" fmla="+- G11 10800 0"/>
              <a:gd name="G16" fmla="+- G12 10800 0"/>
              <a:gd name="G17" fmla="+- G13 10800 0"/>
              <a:gd name="G18" fmla="+- G14 10800 0"/>
              <a:gd name="G19" fmla="*/ 9630 1 2"/>
              <a:gd name="G20" fmla="+- G19 5400 0"/>
              <a:gd name="G21" fmla="cos G20 34701"/>
              <a:gd name="G22" fmla="sin G20 34701"/>
              <a:gd name="G23" fmla="+- G21 10800 0"/>
              <a:gd name="G24" fmla="+- G12 G23 G22"/>
              <a:gd name="G25" fmla="+- G22 G23 G11"/>
              <a:gd name="G26" fmla="cos 10800 34701"/>
              <a:gd name="G27" fmla="sin 10800 34701"/>
              <a:gd name="G28" fmla="cos 9630 34701"/>
              <a:gd name="G29" fmla="sin 9630 347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26118"/>
              <a:gd name="G36" fmla="sin G34 -11626118"/>
              <a:gd name="G37" fmla="+/ -11626118 347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30 G39"/>
              <a:gd name="G43" fmla="sin 9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94 w 21600"/>
              <a:gd name="T5" fmla="*/ 4 h 21600"/>
              <a:gd name="T6" fmla="*/ 595 w 21600"/>
              <a:gd name="T7" fmla="*/ 10336 h 21600"/>
              <a:gd name="T8" fmla="*/ 11062 w 21600"/>
              <a:gd name="T9" fmla="*/ 1173 h 21600"/>
              <a:gd name="T10" fmla="*/ 24299 w 21600"/>
              <a:gd name="T11" fmla="*/ 10924 h 21600"/>
              <a:gd name="T12" fmla="*/ 20984 w 21600"/>
              <a:gd name="T13" fmla="*/ 14179 h 21600"/>
              <a:gd name="T14" fmla="*/ 17729 w 21600"/>
              <a:gd name="T15" fmla="*/ 1086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29" y="10888"/>
                </a:moveTo>
                <a:cubicBezTo>
                  <a:pt x="20429" y="10859"/>
                  <a:pt x="20430" y="10829"/>
                  <a:pt x="20430" y="10800"/>
                </a:cubicBezTo>
                <a:cubicBezTo>
                  <a:pt x="20430" y="5481"/>
                  <a:pt x="16118" y="1170"/>
                  <a:pt x="10800" y="1170"/>
                </a:cubicBezTo>
                <a:cubicBezTo>
                  <a:pt x="5651" y="1169"/>
                  <a:pt x="1413" y="5219"/>
                  <a:pt x="1179" y="10363"/>
                </a:cubicBezTo>
                <a:lnTo>
                  <a:pt x="11" y="10310"/>
                </a:lnTo>
                <a:cubicBezTo>
                  <a:pt x="273" y="4541"/>
                  <a:pt x="502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33"/>
                  <a:pt x="21599" y="10866"/>
                  <a:pt x="21599" y="10899"/>
                </a:cubicBezTo>
                <a:lnTo>
                  <a:pt x="24299" y="10924"/>
                </a:lnTo>
                <a:lnTo>
                  <a:pt x="20984" y="14179"/>
                </a:lnTo>
                <a:lnTo>
                  <a:pt x="17729" y="10864"/>
                </a:lnTo>
                <a:lnTo>
                  <a:pt x="20429" y="1088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4625670">
            <a:off x="3810000" y="2400300"/>
            <a:ext cx="1714500" cy="20574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97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3758" y="0"/>
            <a:ext cx="5657850" cy="1088068"/>
          </a:xfrm>
        </p:spPr>
        <p:txBody>
          <a:bodyPr/>
          <a:lstStyle/>
          <a:p>
            <a:r>
              <a:rPr lang="en-US" dirty="0"/>
              <a:t>Ideation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600" y="1600200"/>
            <a:ext cx="8915400" cy="46208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400" dirty="0" err="1"/>
              <a:t>Usando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empatia</a:t>
            </a:r>
            <a:r>
              <a:rPr lang="en-US" sz="3400" dirty="0"/>
              <a:t> (</a:t>
            </a:r>
            <a:r>
              <a:rPr lang="en-US" sz="3400" dirty="0" err="1"/>
              <a:t>colocando</a:t>
            </a:r>
            <a:r>
              <a:rPr lang="en-US" sz="3400" dirty="0"/>
              <a:t>-se no </a:t>
            </a:r>
            <a:r>
              <a:rPr lang="en-US" sz="3400" dirty="0" err="1"/>
              <a:t>lugar</a:t>
            </a:r>
            <a:r>
              <a:rPr lang="en-US" sz="3400" dirty="0"/>
              <a:t> das </a:t>
            </a:r>
            <a:r>
              <a:rPr lang="en-US" sz="3400" dirty="0" err="1"/>
              <a:t>crianças</a:t>
            </a:r>
            <a:r>
              <a:rPr lang="en-US" sz="3400" dirty="0"/>
              <a:t>) </a:t>
            </a:r>
            <a:r>
              <a:rPr lang="en-US" sz="3400" dirty="0" err="1"/>
              <a:t>entrevistem</a:t>
            </a:r>
            <a:r>
              <a:rPr lang="en-US" sz="3400" dirty="0"/>
              <a:t> </a:t>
            </a:r>
            <a:r>
              <a:rPr lang="en-US" sz="3400" dirty="0" err="1"/>
              <a:t>esses</a:t>
            </a:r>
            <a:r>
              <a:rPr lang="en-US" sz="3400" dirty="0"/>
              <a:t> </a:t>
            </a:r>
            <a:r>
              <a:rPr lang="en-US" sz="3400" dirty="0" err="1"/>
              <a:t>clientes</a:t>
            </a:r>
            <a:r>
              <a:rPr lang="en-US" sz="3400" dirty="0"/>
              <a:t> </a:t>
            </a:r>
            <a:r>
              <a:rPr lang="en-US" sz="3400" dirty="0" err="1"/>
              <a:t>finais</a:t>
            </a:r>
            <a:r>
              <a:rPr lang="en-US" sz="3400" dirty="0"/>
              <a:t> ( </a:t>
            </a:r>
            <a:r>
              <a:rPr lang="en-US" sz="3400" dirty="0" err="1">
                <a:solidFill>
                  <a:srgbClr val="FF0000"/>
                </a:solidFill>
              </a:rPr>
              <a:t>alguns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elementos</a:t>
            </a:r>
            <a:r>
              <a:rPr lang="en-US" sz="3400" dirty="0">
                <a:solidFill>
                  <a:srgbClr val="FF0000"/>
                </a:solidFill>
              </a:rPr>
              <a:t> do </a:t>
            </a:r>
            <a:r>
              <a:rPr lang="en-US" sz="3400" dirty="0" err="1">
                <a:solidFill>
                  <a:srgbClr val="FF0000"/>
                </a:solidFill>
              </a:rPr>
              <a:t>grupo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fazem</a:t>
            </a:r>
            <a:r>
              <a:rPr lang="en-US" sz="3400" dirty="0">
                <a:solidFill>
                  <a:srgbClr val="FF0000"/>
                </a:solidFill>
              </a:rPr>
              <a:t> o </a:t>
            </a:r>
            <a:r>
              <a:rPr lang="en-US" sz="3400" dirty="0" err="1">
                <a:solidFill>
                  <a:srgbClr val="FF0000"/>
                </a:solidFill>
              </a:rPr>
              <a:t>papel</a:t>
            </a:r>
            <a:r>
              <a:rPr lang="en-US" sz="3400" dirty="0">
                <a:solidFill>
                  <a:srgbClr val="FF0000"/>
                </a:solidFill>
              </a:rPr>
              <a:t> das </a:t>
            </a:r>
            <a:r>
              <a:rPr lang="en-US" sz="3400" dirty="0" err="1">
                <a:solidFill>
                  <a:srgbClr val="FF0000"/>
                </a:solidFill>
              </a:rPr>
              <a:t>crianças</a:t>
            </a:r>
            <a:r>
              <a:rPr lang="en-US" sz="3400" dirty="0"/>
              <a:t>) </a:t>
            </a:r>
            <a:r>
              <a:rPr lang="en-US" sz="3400" dirty="0" err="1">
                <a:solidFill>
                  <a:schemeClr val="tx1"/>
                </a:solidFill>
              </a:rPr>
              <a:t>façam</a:t>
            </a:r>
            <a:r>
              <a:rPr lang="en-US" sz="3400" dirty="0">
                <a:solidFill>
                  <a:schemeClr val="tx1"/>
                </a:solidFill>
              </a:rPr>
              <a:t> um brainstorming e </a:t>
            </a:r>
            <a:r>
              <a:rPr lang="en-US" sz="3400" dirty="0" err="1">
                <a:solidFill>
                  <a:schemeClr val="tx1"/>
                </a:solidFill>
              </a:rPr>
              <a:t>concebam</a:t>
            </a:r>
            <a:r>
              <a:rPr lang="en-US" sz="3400" dirty="0">
                <a:solidFill>
                  <a:schemeClr val="tx1"/>
                </a:solidFill>
              </a:rPr>
              <a:t> um </a:t>
            </a:r>
            <a:r>
              <a:rPr lang="en-US" sz="3400" dirty="0" err="1">
                <a:solidFill>
                  <a:schemeClr val="tx1"/>
                </a:solidFill>
              </a:rPr>
              <a:t>carrinho</a:t>
            </a:r>
            <a:r>
              <a:rPr lang="en-US" sz="3400" dirty="0">
                <a:solidFill>
                  <a:schemeClr val="tx1"/>
                </a:solidFill>
              </a:rPr>
              <a:t> de corrida que </a:t>
            </a:r>
            <a:r>
              <a:rPr lang="en-US" sz="3400" dirty="0" err="1">
                <a:solidFill>
                  <a:schemeClr val="tx1"/>
                </a:solidFill>
              </a:rPr>
              <a:t>atenda</a:t>
            </a:r>
            <a:r>
              <a:rPr lang="en-US" sz="3400" dirty="0">
                <a:solidFill>
                  <a:schemeClr val="tx1"/>
                </a:solidFill>
              </a:rPr>
              <a:t> as </a:t>
            </a:r>
            <a:r>
              <a:rPr lang="en-US" sz="3400" dirty="0" err="1">
                <a:solidFill>
                  <a:schemeClr val="tx1"/>
                </a:solidFill>
              </a:rPr>
              <a:t>necessidades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desses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seres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humanos</a:t>
            </a:r>
            <a:r>
              <a:rPr lang="en-US" sz="3400" dirty="0">
                <a:solidFill>
                  <a:schemeClr val="tx1"/>
                </a:solidFill>
              </a:rPr>
              <a:t> e </a:t>
            </a:r>
            <a:r>
              <a:rPr lang="en-US" sz="3400" dirty="0" err="1">
                <a:solidFill>
                  <a:schemeClr val="tx1"/>
                </a:solidFill>
              </a:rPr>
              <a:t>seja</a:t>
            </a:r>
            <a:r>
              <a:rPr lang="en-US" sz="3400" dirty="0">
                <a:solidFill>
                  <a:schemeClr val="tx1"/>
                </a:solidFill>
              </a:rPr>
              <a:t> MUITO </a:t>
            </a:r>
            <a:r>
              <a:rPr lang="en-US" sz="3400" dirty="0" err="1">
                <a:solidFill>
                  <a:schemeClr val="tx1"/>
                </a:solidFill>
              </a:rPr>
              <a:t>barato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  <a:r>
              <a:rPr lang="en-US" sz="3400" dirty="0" err="1">
                <a:solidFill>
                  <a:schemeClr val="tx1"/>
                </a:solidFill>
              </a:rPr>
              <a:t>Produzam</a:t>
            </a:r>
            <a:r>
              <a:rPr lang="en-US" sz="3400" dirty="0">
                <a:solidFill>
                  <a:schemeClr val="tx1"/>
                </a:solidFill>
              </a:rPr>
              <a:t> um draft </a:t>
            </a:r>
            <a:r>
              <a:rPr lang="en-US" sz="3400" dirty="0" err="1">
                <a:solidFill>
                  <a:schemeClr val="tx1"/>
                </a:solidFill>
              </a:rPr>
              <a:t>desenho</a:t>
            </a:r>
            <a:r>
              <a:rPr lang="en-US" sz="3400" dirty="0">
                <a:solidFill>
                  <a:schemeClr val="tx1"/>
                </a:solidFill>
              </a:rPr>
              <a:t> do que </a:t>
            </a:r>
            <a:r>
              <a:rPr lang="en-US" sz="3400" dirty="0" err="1">
                <a:solidFill>
                  <a:schemeClr val="tx1"/>
                </a:solidFill>
              </a:rPr>
              <a:t>seria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esse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carrinho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sz="34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041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A7FD4-9172-2351-2348-A7215FBE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3AB263-B15F-FCD8-F9C0-89301577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5248F7-7A4C-03EA-193C-DC21B66DC53F}"/>
              </a:ext>
            </a:extLst>
          </p:cNvPr>
          <p:cNvSpPr txBox="1"/>
          <p:nvPr/>
        </p:nvSpPr>
        <p:spPr>
          <a:xfrm>
            <a:off x="1999938" y="269115"/>
            <a:ext cx="8686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Prototype</a:t>
            </a:r>
          </a:p>
          <a:p>
            <a:pPr algn="ctr"/>
            <a:endParaRPr lang="en-US" sz="3200" dirty="0"/>
          </a:p>
          <a:p>
            <a:r>
              <a:rPr lang="en-US" sz="3600" dirty="0"/>
              <a:t>Com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materiais</a:t>
            </a:r>
            <a:r>
              <a:rPr lang="en-US" sz="3600" dirty="0"/>
              <a:t> </a:t>
            </a:r>
            <a:r>
              <a:rPr lang="en-US" sz="3600" dirty="0" err="1"/>
              <a:t>disponíveis</a:t>
            </a:r>
            <a:r>
              <a:rPr lang="en-US" sz="3600" dirty="0"/>
              <a:t> </a:t>
            </a:r>
            <a:r>
              <a:rPr lang="en-US" sz="3600" dirty="0" err="1"/>
              <a:t>criem</a:t>
            </a:r>
            <a:r>
              <a:rPr lang="en-US" sz="3600" dirty="0"/>
              <a:t> um </a:t>
            </a:r>
            <a:r>
              <a:rPr lang="en-US" sz="3600" dirty="0" err="1"/>
              <a:t>protótipo</a:t>
            </a:r>
            <a:r>
              <a:rPr lang="en-US" sz="3600" dirty="0"/>
              <a:t> do </a:t>
            </a:r>
            <a:r>
              <a:rPr lang="en-US" sz="3600" dirty="0" err="1"/>
              <a:t>carrinho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Ao</a:t>
            </a:r>
            <a:r>
              <a:rPr lang="en-US" sz="3600" dirty="0"/>
              <a:t> final </a:t>
            </a:r>
            <a:r>
              <a:rPr lang="en-US" sz="3600" dirty="0" err="1"/>
              <a:t>faremos</a:t>
            </a:r>
            <a:r>
              <a:rPr lang="en-US" sz="3600" dirty="0"/>
              <a:t>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competição</a:t>
            </a:r>
            <a:r>
              <a:rPr lang="en-US" sz="3600" dirty="0"/>
              <a:t> entre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carrinhos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Devem</a:t>
            </a:r>
            <a:r>
              <a:rPr lang="en-US" sz="3600" dirty="0"/>
              <a:t> se </a:t>
            </a:r>
            <a:r>
              <a:rPr lang="en-US" sz="3600" dirty="0" err="1"/>
              <a:t>movimentar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serem</a:t>
            </a:r>
            <a:r>
              <a:rPr lang="en-US" sz="3600" dirty="0"/>
              <a:t> </a:t>
            </a:r>
            <a:r>
              <a:rPr lang="en-US" sz="3600" dirty="0" err="1"/>
              <a:t>arremessados</a:t>
            </a:r>
            <a:r>
              <a:rPr lang="en-US" sz="3600" dirty="0"/>
              <a:t>, </a:t>
            </a:r>
            <a:r>
              <a:rPr lang="en-US" sz="3600" dirty="0" err="1"/>
              <a:t>chutados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puxados</a:t>
            </a:r>
            <a:endParaRPr lang="en-US" sz="36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1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1549022" y="1228948"/>
            <a:ext cx="7948123" cy="55459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pt-BR" sz="2400" b="1" dirty="0"/>
              <a:t>MESSIAS BORGES SILVA</a:t>
            </a:r>
          </a:p>
          <a:p>
            <a:pPr algn="ctr" eaLnBrk="1" hangingPunct="1">
              <a:buFontTx/>
              <a:buNone/>
            </a:pPr>
            <a:r>
              <a:rPr lang="pt-BR" sz="1600" dirty="0" err="1"/>
              <a:t>Faculty</a:t>
            </a:r>
            <a:r>
              <a:rPr lang="pt-BR" sz="1600" dirty="0"/>
              <a:t> </a:t>
            </a:r>
            <a:r>
              <a:rPr lang="pt-BR" sz="1600" dirty="0" err="1"/>
              <a:t>member</a:t>
            </a:r>
            <a:r>
              <a:rPr lang="pt-BR" sz="1600" dirty="0"/>
              <a:t> </a:t>
            </a:r>
            <a:r>
              <a:rPr lang="pt-BR" sz="1600" dirty="0" err="1"/>
              <a:t>at</a:t>
            </a:r>
            <a:endParaRPr lang="pt-BR" sz="1600" dirty="0"/>
          </a:p>
          <a:p>
            <a:pPr algn="ctr" eaLnBrk="1" hangingPunct="1">
              <a:buFontTx/>
              <a:buNone/>
            </a:pPr>
            <a:r>
              <a:rPr lang="pt-BR" sz="1600" b="1" dirty="0"/>
              <a:t>UNIVERSITY OF SÃO PAULO-USP</a:t>
            </a:r>
          </a:p>
          <a:p>
            <a:pPr algn="ctr" eaLnBrk="1" hangingPunct="1">
              <a:buFontTx/>
              <a:buNone/>
            </a:pPr>
            <a:r>
              <a:rPr lang="pt-BR" sz="1600" dirty="0" err="1"/>
              <a:t>School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Engineering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Lorena- EEL-USP</a:t>
            </a:r>
          </a:p>
          <a:p>
            <a:pPr algn="ctr" eaLnBrk="1" hangingPunct="1">
              <a:buFontTx/>
              <a:buNone/>
            </a:pPr>
            <a:r>
              <a:rPr lang="pt-BR" sz="1600" b="1" dirty="0"/>
              <a:t>SÃO PAULO STATE UNIVERSITY-UNESP</a:t>
            </a:r>
          </a:p>
          <a:p>
            <a:pPr algn="ctr" eaLnBrk="1" hangingPunct="1">
              <a:buFontTx/>
              <a:buNone/>
            </a:pPr>
            <a:r>
              <a:rPr lang="pt-BR" sz="1600" dirty="0" err="1"/>
              <a:t>School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Engineering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Guaratinguetá</a:t>
            </a:r>
          </a:p>
          <a:p>
            <a:pPr algn="ctr" eaLnBrk="1" hangingPunct="1">
              <a:buFontTx/>
              <a:buNone/>
            </a:pPr>
            <a:r>
              <a:rPr lang="pt-BR" sz="1600" dirty="0" err="1"/>
              <a:t>Visiting</a:t>
            </a:r>
            <a:r>
              <a:rPr lang="pt-BR" sz="1600" dirty="0"/>
              <a:t> </a:t>
            </a:r>
            <a:r>
              <a:rPr lang="pt-BR" sz="1600" dirty="0" err="1"/>
              <a:t>Scientist</a:t>
            </a:r>
            <a:r>
              <a:rPr lang="pt-BR" sz="1600" dirty="0"/>
              <a:t> </a:t>
            </a:r>
            <a:r>
              <a:rPr lang="pt-BR" sz="1600" dirty="0" err="1"/>
              <a:t>at</a:t>
            </a:r>
            <a:r>
              <a:rPr lang="pt-BR" sz="1600" dirty="0"/>
              <a:t> </a:t>
            </a:r>
          </a:p>
          <a:p>
            <a:pPr algn="ctr" eaLnBrk="1" hangingPunct="1">
              <a:buFontTx/>
              <a:buNone/>
            </a:pPr>
            <a:r>
              <a:rPr lang="pt-BR" sz="1600" b="1" dirty="0"/>
              <a:t>HARVARD UNIVERSITY</a:t>
            </a:r>
          </a:p>
          <a:p>
            <a:pPr algn="ctr" eaLnBrk="1" hangingPunct="1">
              <a:buFontTx/>
              <a:buNone/>
            </a:pPr>
            <a:r>
              <a:rPr lang="pt-BR" sz="1600" dirty="0" err="1"/>
              <a:t>School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Engineering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Applied</a:t>
            </a:r>
            <a:r>
              <a:rPr lang="pt-BR" sz="1600" dirty="0"/>
              <a:t> </a:t>
            </a:r>
            <a:r>
              <a:rPr lang="pt-BR" sz="1600" dirty="0" err="1"/>
              <a:t>Sciences</a:t>
            </a:r>
            <a:endParaRPr lang="pt-BR" sz="1600" dirty="0"/>
          </a:p>
          <a:p>
            <a:pPr algn="ctr" eaLnBrk="1" hangingPunct="1">
              <a:buFontTx/>
              <a:buNone/>
            </a:pPr>
            <a:endParaRPr lang="pt-BR" sz="1600" dirty="0"/>
          </a:p>
          <a:p>
            <a:pPr algn="ctr" eaLnBrk="1" hangingPunct="1">
              <a:buFontTx/>
              <a:buNone/>
            </a:pPr>
            <a:r>
              <a:rPr lang="pt-BR" sz="1600" b="1" dirty="0"/>
              <a:t>Massachusetts </a:t>
            </a:r>
            <a:r>
              <a:rPr lang="pt-BR" sz="1600" b="1" dirty="0" err="1"/>
              <a:t>Institute</a:t>
            </a:r>
            <a:r>
              <a:rPr lang="pt-BR" sz="1600" b="1" dirty="0"/>
              <a:t> </a:t>
            </a:r>
            <a:r>
              <a:rPr lang="pt-BR" sz="1600" b="1" dirty="0" err="1"/>
              <a:t>of</a:t>
            </a:r>
            <a:r>
              <a:rPr lang="pt-BR" sz="1600" b="1" dirty="0"/>
              <a:t> </a:t>
            </a:r>
            <a:r>
              <a:rPr lang="pt-BR" sz="1600" b="1"/>
              <a:t>Technology-MIT</a:t>
            </a:r>
            <a:r>
              <a:rPr lang="pt-BR" sz="1600"/>
              <a:t> </a:t>
            </a:r>
          </a:p>
          <a:p>
            <a:pPr algn="ctr" eaLnBrk="1" hangingPunct="1">
              <a:buFontTx/>
              <a:buNone/>
            </a:pPr>
            <a:r>
              <a:rPr lang="pt-BR" sz="1600"/>
              <a:t>facilitator </a:t>
            </a:r>
            <a:r>
              <a:rPr lang="pt-BR" sz="1600" dirty="0"/>
              <a:t>in </a:t>
            </a:r>
            <a:r>
              <a:rPr lang="pt-BR" sz="1600" dirty="0" err="1"/>
              <a:t>Lean</a:t>
            </a:r>
            <a:r>
              <a:rPr lang="pt-BR" sz="1600" dirty="0"/>
              <a:t> Enterprise – </a:t>
            </a:r>
            <a:r>
              <a:rPr lang="pt-BR" sz="1600" dirty="0" err="1"/>
              <a:t>International</a:t>
            </a:r>
            <a:r>
              <a:rPr lang="pt-BR" sz="1600" dirty="0"/>
              <a:t> </a:t>
            </a:r>
            <a:r>
              <a:rPr lang="pt-BR" sz="1600" dirty="0" err="1"/>
              <a:t>courses</a:t>
            </a:r>
            <a:endParaRPr lang="pt-BR" sz="1600" dirty="0"/>
          </a:p>
        </p:txBody>
      </p:sp>
      <p:pic>
        <p:nvPicPr>
          <p:cNvPr id="6148" name="Imagem 3" descr="harvard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62" y="28337"/>
            <a:ext cx="2835555" cy="95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2" descr="data:image/jpeg;base64,/9j/4AAQSkZJRgABAQAAAQABAAD/2wCEAAkGBhQQEBUQEBIVDxAQERUTEhUXEhcQEBUSFhwbGBcSGRcXGyYeGBknHRISHzIhLycpLjIsIR82QTwqNSYvLCkBCQoKBQUFDQUFDSkYEhgpKSkpKSkpKSkpKSkpKSkpKSkpKSkpKSkpKSkpKSkpKSkpKSkpKSkpKSkpKSkpKSkpKf/AABEIAI8BYQMBIgACEQEDEQH/xAAcAAEBAQEAAwEBAAAAAAAAAAAACAcGAQIFAwT/xABOEAABAwECCAcMBgkEAQUAAAABAAIDBAURBxITITFBUVIGF2Fxk6HRCBQiNDV0gZGSsrPTMjNCcnPDIyRUYmOio7HBFSVDglOD4eLw8f/EABQBAQAAAAAAAAAAAAAAAAAAAAD/xAAUEQEAAAAAAAAAAAAAAAAAAAAA/9oADAMBAAIRAxEAPwDKXyuvPhHSftFeMq7ePtFeH6TzlbRwDwTUNbZ0FTMJcrK1xdiylrbw9zcwuzZmhBjGVdvH2imVdvH2iqG4i7N3ZunPYnEXZu7N057EE85V28faKZV28faKobiLs3dm6c9icRdm7s3TnsQTzlXbx9oplXbx9oqhuIyzd2bpz2Kf7TgEc8sbfoxzSMbfnOK1xAz8wCD8cq7ePtFMq7ePtFaFgj4C01pip76DzkTFiYkhj+nj333afoBaJxF2buzdOexBPOVdvH2imVdvH2iqG4i7N3ZunPYnEXZu7N057EE85V28faK8OldcfCOg/aKofiLs3dm6c9iHAXZu7P057EHa2J4tD+BH7oXw+HWEKCyoxj/pah4vihabnEb7j9hl+v1A57vp2zakdnUT5n35OmiFwv8ACdcA1jL9pOKPSpYtu2ZayofUzuxpZXXnYBqY3Y0C4AbEHQW/hUtCscb6h1PGdEcJMLQNhcDju9JXLSVb3G90j3HaXucfWSug4F8Aqi1JC2ECOJhukmdfk268UAZ3Ou1D03XrWaDAHRMaMtLPO/WQ5sTfQ1rbx7RQYJlXbx9oplXbzvaKobiLs3dm6c9icRdm7s3TnsQTzlXbzvaKZV2872iqG4i7N3ZunPYnEXZu7N057EE85V2872imVdvO9oqhuIuzd2bpz2JxF2buzdOexBPOVdvO9oplXbzvaKobiLs3dm6c9icRdm7s/TnsQYDTWvPEb455oyNbZns/sV1Fi4XbRpiL5++WDS2YZS//AL5n/wAy0S1O5/pXN/VqiaF+rHxZo/Vc13Wso4W8BqmzHhtQwGNxujlZ4UT+S/S137puPOM6DcuAuFentIiF472qrs0bnYzJLtOTfmvOvFIB57r1273gAkkAAXknMABrUcxSlrg5pLXNIc1wNzg4ZwQRoII0rv8AhdhZlraCGkF7HuZ+uuHg5RzSQGi77LgA93OBoBvDp+G+HLEc6CzA112Z1Q4Yzb/4bdDh+8c3IRnWVWnwnqqk409TNLfqMrgz0MBDR6AvlrQ+COBaqrGiWoPeULs7cZuNO4bRHeMUcpIPIUGf5V28fWUyp3j6yqApsA1ntbc91RK7WTKGdTWhfrxFWbsn6c9iCecod4+splDtPrKobiKs7ZP057E4irO2T9OexBPOOdp9ZTHO0+tUNxFWbsn6c9icRdm7J+nPYgnnHO0+tModp9ZVD8Rdm7J+nPYnEXZuyfpz2IMBpbWmiN8U8sRGtkr2H+UrrrCwyWhTEB8oq4xpbML3XckjbnX85K0irwCUDgcnJURO1HKNePSHNz+sLOeGeCGqs9pmYRV0zc7ntaWyMG17Lzm5QTy3INe4FYUqW0roxfT1N31LyPC25N2h/NmPIuyUbRyFpDmktc0ggg3EEZwQRoPKqHwSYQjaEJp6g31dO0Eu0ZWLQJPvA3B3ODruAaEiIgjZ+k85VN4JvI1J9x/xHqZH6TzlU3gm8jUn3H/Eeg65ERAREQFINt+NT+cTe+5V8pBtvxqfzib33INa7nbRW89P+atkWN9ztoreen/NWyICIiAiIgyPugrZLYaekafrXumeP3YwA0HkxpCf+qxWlpnSyNjYMZ8j2sYNrnEAD1kLRcPc+NacbdTKRl3O58hP+Fz+C2jEtsUjTobKZOjY5462hBRvBng/HQUsdLEPBjaA43XF7znfIeUm8/8A4vqIiAiIgIiICL+E23AKgUmVZ3yY8oIr/DxL7sa5f3ICIiAv4rZseKrgfTzsEkUjbnDXyOB1OBuIOor+1EEl8K+Dr7PrJaWTPk3eA667HjdnY/0jTy3jUvkLZu6Esgfq1WBnvfA87Rdjs9V0vrWMk3Z9iDW8CfAJsx/1GpbjMjfi0zCL2mRv0piNeKcw5bzqC3BfH4H2YKagpoALsnTxg8ryAXn0uLivsICIiAiIgIiICIiAvBF68ognDC7wKbZ9YJIW4tNVAvY0fRZIPpxjYM4cOQkalz3Au3TRV8FSDc1koEnLE/wXj2XE84C3LDbZglsl8l3hU0scrdtxdk3dUh9SnF+g8xQWWixnjCk3nIgx1+k85VN4JvI1J9x/xHqZH6TzlU3gm8jUn3H/ABHoOuREQEREBSDbfjU/nE3vuVfKQbb8an84m99yDWu520VvPT/mrZFjfc7aK3np/wA1bIgIiICIiCeMO3lUeaxe9Iv4MDnlmn5pvhPX9+HbyqPNYvekX8OBof7zB92b4T0FKoiICIiAuf4dcJHWfQyVMcRne0ANAF7Gk5so+7OGDX6NF946Ber2BwLXAEEXEEXgg6QRsQSJLbc7qk1Zlf3yZMplb7nh+ojZsu0XZtGZUFg0wlMtOPIzXR1sbfDbobK0f8rB/durmWe4UsFZoy6so2k0hN8kYzmA7Rti93m0ZxR1j4ZGyxPMckbg5jmm5zXDWEFiIuHwa4SGWnHkpbo62Nvhs0NkaP8AlZybRq5riu4QEREHxeFXBKC0oWwVOPiMkEgxHYhxgHN03aLnlcqcBNnfx+n/APitERB6xRhrQ0aGgAcwzL2REBERAXEYU+Gs1lwQy07Y3ulmLHZRrnC4NLs2K4Z7wu3WU90J4pTecn4bkHwrFw41s1TBC+OmDZp4o3ERyB2K94abr5NNxW5qSOCvj9L53B8RqrdAREQEREHKYVPI9X+EPeapedoKqDCt5Hq/wh77VL7tBQdkiIg5B+k85VN4JvI1J9x/xHqZH6TzlU3gm8jUn3H/ABHoOuREQEREBSDbfjU/nE3vuVfKQbb8an84m99yDWu520VvPT/mrZFjfc7aK3np/wA1bIgIiICIiCeMO3lUeaxe9Iuc4AcImWfaENVK0ujZjNfi/SDXtLS4DXdjX3Lf+H/ACK1YbjdHUxg5GW7R+467Sw9Wkcs12vZEtJM+nqGGOWM3OaepwOtp0g60FcUVayeNssTxJHI0OY5pvaWnWF+6m3BrhJfZkmSlvkopHeG3S6Nx0ysH926+fTRlHWMmjbLE8SRyNDmOab2uadBBQfsiIgIiIPD2Aggi8EXEHOCNiwbCngqNIXVtE2+lOeWIZzB+83+F7vNo3peHNBFxzg5iNIuQR5Q10kEjZoXmOWNwcxzTc4Ef/dCo/BvhHZakWJJdHWRt/SM0B40ZVn7u0ajyXE55hUwU97Y1bQsvps7pogLzDte0f+Pk+zzfRzSz7Qkp5WTQvMUsbsZjhmIP+Rqu0EILDRcZg5wix2pFivujrIm/pY9ThoyrL9Ldo1HNsJ7NAREQEREBERAWU90J4pTecn4blqyynuhPFKbzk/Dcgx7gr4/S+dwfEaq3UkcFfH6XzuD4jVW6AiIgIiIOSwreR6v8JvvtUwO0FVBhW8j1f4Q99ql92goOyREQcg/Secqm8E3kak+4/wCI9TI/Secqm8E3kak+4/4j0HXIiICIiApBtvxqfzib33KvlINt+NT+cTe+5BrXc7aK3np/zVsixvudtFbz0/5q2RAREQEREBcpw/4ARWrDcbo6mMHIy3aP3HXaWHq0jl6tEEgWvZEtJM+nqGGOWM3OaepwOtp0g6112DTCU+zJMjMTJRSO8Jul0TjpkYP7t16dOnZsIGD+K1YbjdHUxg5GW7R+4+7Sw9Wkcs12vZEtJM+nqGGOWM3OaepwOtp0g60Fc0dYyaNssThJHI0OY5pva5p0EFfspwwZ4S32bJkZiZKKR3hDS6Jx0yMGza3XpGfTRVJVslY2WJwkje0OY5pva5p0EEakH6oiICIiDwRfmOcLDMKmCnvfGrqFl9PndNC0fVbZGD/x7R9nm+juiEII9s20pKaVk8DzFLG7GY4aQf8AIOgjQQqSwd4Q47VhuN0dXGBlo9RGjKsv0sPrBzHUTn2FXBRkcauoGfoc7p4Wj6vbIwbm1v2dOj6OX2XaklNMyeB5jljOMxw1cmwgjMRoIQWCi5HB7hBjtWHVHVRgZaK/0ZRl+csJ9RzHUT1yAiIgIiICynuhPFKbzk/DctWWU90J4pTecn4bkGPcFfH6XzuD4jVW6kjgr4/S+dwfEaq3QEREBERByeFXyPV/hD32qX3aCqhwqeR6v8Ie81S87QUHZIiIOQfpPOVTeCbyNSfcf8R6mR+k85VN4JvI1J9x/wAR6DrkREBERAUg2341P5xN77lXykG2/Gp/OJvfcg1rudtFbz0/5q2RY33O2it56f8ANWyICIiAiIgIiIC5PCBg/itWG43R1MYORlu0a8R12lh6tI5esRBIFr2RLSTPp6hhjljNzmnqcDradIOtdjgywmOs14gnJfRSOzjS6Fx0yMGtu1vpGfTsWEDB/FasNxujqYwcjLdo/hvu0sPVpHLNlr2RLSTPp6hhjljNzmnqcDradIOtBXVLVNlY2SNwfG9oc1zTjNc05wQRpC/VTngxwmus14p6gl9C92f7ToXHS9o1t2t9Iz3g0RTVLZGNkjcHse0Oa5pxmuac4II0hB+iIiAiIgLEMKuCfJY9dQM/RZ3TwNH0NZljA+xrLdWkZsw29EEf2TastLMyop3mOWM3tcOsEaC0jMRoIVKYP8IEVqw3i6OqjAy0V+j+Iy/Sw9Wg7TluGngRDRSR1VP+jbVPcHxAXMbIBjF7NgOfwdR0abh8rAuf95h/Dm9woKTREQEREBZT3QnilN5yfhuWrLKe6E8UpvOT8NyDGeD9S2Krp5ZDisjqIXvNxNzWvaSbhnOYFUVxv2X+1/0ZvlqZl5uQUxxv2X+1/wBGb5acb9l/tf8ARm+WpnuS5BTHG/Zf7X/Rm+WnG/Zf7X/Rm+WpnuS5BvHD/CXZ9VZtTTwVOUlljuY3JStvOMDde5gA0HWsFdoPMva5eHDN6EHYolyIOQfpPOVTeCbyNSfcf8R6mR+k85VN4JvI1J9x/wAR6DrkREBERAUg2341P5xN77lXynq08DNpSTyyNjixXzSPb+nAOK5xI1bCEHQ9ztoreen/ADVsiznA/wACamzRU99tY3LGLExXiT6GPffdo+mFoyAiIgIiICLlbXwnWfSTPp55yyWIgPaIZX3EgOGdrCDmcF/Rwfwg0VfKYKWYySBheQYpI/BBAJve0DS4ZkHRIiIC5PCBg/itWG43R1MYORlu0fw33aWHq0jl6xEEgWvZEtJM+nqGGOWM3OaepwOtp0g612uDDCc6zninqCX0T3fedA46XtGtm1vpGe8HXsIGD+K1YbjdHUxg5GW7Rryb7tLD1aRyzueCdV37/p+Rd31j4uJ14+NoxLs+NouQVhT1DZGNexwex7Q5rmnGa5pzggjSF+i5/gNwW/02iZTGR0zgS55JOIHuzlrAfosv1c50ldAgIiICIiDJO6G8XpPx5PcXD4GPLMP4c3w3LuO6G8XpPx5PcXD4GPLMP4c3w3IKTREQEREBZT3QnilN5yfhuWrLKe6E8UpvOT8NyDE7N+vi/Gj94Kv8k3dHqCkCzPr4vxo/eCsIIPTJN3R6gmSbuj1Be6IPTJN3R6gmSbuj1Be6IPTJN3R6gmSbuj1Be6IPXJjYPUi9kQR7aVKYp5YnZjFLIw87HFv+FReBqsEljwAaYnSxu5CJHEdTmrJMMdgGltSR4F0dWBOw6sY5pBz4wJ/7BfYwH8Mm00z6GZ2LHUuDoiTc0T3YuKdmMA0DlaBrQb0iIgIiICIiAiIgIiIC8PcACSbgBeTqA2rys6wy8NW0lIaSN36zVtLbgc8cBzPedl4vaOcnUgwzhNavfVZUVI0TTve37hPgfyhq+5gntUU9r05JubKXQO/9QXN/nya5Be0cha4OaS1zSHNI0hwzgjlvAQWSi+BwH4VMtKijqGkZS7EmaPsTD6Q5jpHIQvvoCIiAvx70ZlMriNyuJiY+KMpiX34mNpxb89y/ZEBERAREQERfM4RcIYaCndU1DsVjNA+292qNo1uP/voBKDLO6GtBv6pTg3vBkmcNjczG+s4/qXJ4Fx/vEPJHMf5CP8hc3wo4RSWhVSVUuZ0h8Ft94ZGMzYxyAes3nWtIwAcHyZZq5w8BjMhGdr3EOeRzBrB/2QbciIgIiICynuhPFKbzk/DctWWU90J4pTecn4bkGJ2Z9fF+NH7wVhBR7Zn18X40fvBWEEBERAREQEREBERByeEjgULUpDG25tRES+BxzDG1xk7rhm57jqUzVdI+GR0UrTHJG4te1wuc1w0ghWKuU4aYOKa1BjSAxVAFzZmXY92prgcz28hz7CEGS8E8NlVSNEVS0VsTRc0udiTtGzHuOP6RfyruafD7QkXviqWO1jEjePWJFwFu4E6+nvdEI6qMXnGY8Ruu5WyEXeglcVU2XLGcV7MUjVjNP9iUG8cfVn7lT0TPmJx9WfuVPRM+YsB72ds6x2rx3u7Z1jtQb/x9WfuVPRM+YnH1Z+5U9Ez5iwDvd2zrHane7tnWO1Bv/H1Z+5U9Ez5icfVn7lT0TPmLAO93bOsdqd7u2dY7UG/8fVn7lT0TPmJx92fuVPRM+YsB72ds6x2p3s7Z1jtQa9wg7oC9pZQ05Y45hJMQbuURsJBPO70FZJaFoSVErpp3ullkOM97jeSf8DVdoAX3+D+Deurs8MTQzW98rGsHOAS7qWs8DMCcFI5s1Y4Vk7c7W4t1Ow7cU53nlObkQfFwO4NSP9wrI8zmEU8Thpa8XOmcDtaSGjYSdi4TCJwGfZdUWgE0spJp36Ri6ckTvt0couO26oF/FbFjQ1kLoKmMSxP0tO3U4EZ2uGojOgl3glwxqLMmytO4XOuEkbs8cjRoDhqIvNxGccxIOu2f3QFI5v6eCeJ+sNDJWeh2M09S5zhPgFnjcX0EjaiPSI5HCOYcgd9B/OcVZzaNgT07iyaPEcDcRjsd7rig3Pj6s/cqeiZ8xOPqz9yp6JnzFgXej93rHaneb93rHag33j6s/cqeiZ8xOPqz9yp6JnzFgfeT93rHaneT93rHag3zj6s/cqeiZ8xOPqz9yp6JnzFgXeb93rHanej93rHag33j6s/cqeiZ8xOPqz9yp6JnzFgXej93rHavHert3rHag3O0+6ApWsPe8E0suoPDYoxykhzj6gsg4UcLqi0pcrUvxrr8Rg8GKMHU1v8AnOTtX8dBY007xHFHjvcbgMZjetzgFp3BbALK8h9oyCFmnJREPlPI5/0W+jG5wg4PgbwMntScRQjFjaQZpSL2Rt2na46m6+QXkUg2OnsezzitcKejiLiGgOkIGdztV7iSSdGcr++yLGhpIhBTRthiboa0a9bidLnHac6+PhJbfZNYBp72eg5zj6s/cqeiZ8xOPqz9yp6JnzFgPeztnWO1O9nbOsdqDfuPqz9yp6JnzE4+rP3KnomfMWA97O2dY7U72ds6x2oN+4+rP3KnomfMXD4VcI1NakEMVM2UOimL3ZRjWDFxS3Nc457yFnPeztnWO1O9nbOsdqD9LM+vi/Gj94KwgpBs2ndl4s3/ACx6xvDlVfBAREQEREBERAREQf/Z"/>
          <p:cNvSpPr>
            <a:spLocks noChangeAspect="1" noChangeArrowheads="1"/>
          </p:cNvSpPr>
          <p:nvPr/>
        </p:nvSpPr>
        <p:spPr bwMode="auto">
          <a:xfrm>
            <a:off x="2784475" y="371476"/>
            <a:ext cx="25209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6150" name="Imagem 5" descr="USP Log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32" y="125413"/>
            <a:ext cx="2119124" cy="85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m 6" descr="UNESP 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81390"/>
            <a:ext cx="3096344" cy="9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data:image/jpeg;base64,/9j/4AAQSkZJRgABAQAAAQABAAD/2wCEAAkGBxQSDxMUERAQEhQVFBMUFRYUFhUUFRgZFhEYGxQdFRYYHCgiGhonHBYYJDEhJS4rLi8vFyAzODcsOiguLisBCgoKDg0OGxAQGzQkICQuNDU0LCwsLSwsLDIsLDcsLC8sNSwuLTQ0LDQsLCwsLCwsLywsLCwsLCwsLCwsLCwsLP/AABEIAHwBlQMBEQACEQEDEQH/xAAcAAEAAQUBAQAAAAAAAAAAAAAABgEEBQcIAwL/xABJEAABAwIDBAQIDQMCBAcAAAABAAIDBBEFBhIHEyExIjVBURQyNGFyc7KzFyMzQlRxdIGDkZO00zZSoRViscTh4hYlJkOChMH/xAAaAQEAAgMBAAAAAAAAAAAAAAAAAgMBBAYF/8QAPBEAAgECAgUJBwMEAQUAAAAAAAECAxEEIQUSEzGBMjRBUXGhscHwFSIzYZHR4RRSYzVCsvHCIyRicoL/2gAMAwEAAhEDEQA/AN4oAgCAIAgCAIAgCAIAgCAIAgCAIAgCAIAgCAIAgCAIAgCAIAgCAIAgCAIAgCAIAgCAIAgCAIAgCAIAgCAIAgCAIAgCAIAgCAIAgCAIAgCAIAgCAIAgCAIAgCAIAgCAIAgCAIAgCAIAgCAIAgCAIAgCAIAgCAIAgCAIAgCAIAgCAIAgMPm3GvAqKWoEe83ejoatN9crWeNY28a/LsUZy1Vc2MLQ29VU72v9rmuvhod9AH65/jVW1fV3/g9j2F/J3fkyuVtqBrKyKnNGI94XDVvdVtLHO8XQL+L3qUajbtYoxWidhSdTXvb5fPtNkK08Y1LNtlc1zm+ANNiR8uew+rVG1fUe+tB3V9fu/J8HbQ76AP1z/GjrNdHf+DPsL+Tu/Jtill1xsda2prXW52uLq88CSs2iDZ22inD6rcClEvxbX6t7o8YnhbQe5VSqNOyR6mC0Z+pp6+tbPqv5mA+Gh30Afrn+NR2r6u/8G37C/k7vyTzJGZDiFKZjEIrSOj0h+vxWtN76R/d/hWwlrK55WNwv6apqXvl2HlnvNRw6COUQibXJu7a9Fug43vpP9qxOWqSwOD/Uzcb2sr7rkI+Gh30Afrn+NV7V9Xf+D0/YX8nd+SRZG2hHEap0JpRDpidJq3mvk9gtbQP7ufmUoVG3Zo1Mbo39NTU9a+dt1vMmGLVm5p5pQ3Vu43yab2vpYTa9jblzVjdkedShrzUetmrfhod9AH65/jVO1fV3/g9z2F/J3fkfDQ76AP1z/Gm1fV3/AIHsL+Tu/I+Gh30Afrn+NNq+rv8AwPYX8nd+R8NDvoA/XP8AGm1fV3/gewv5O78j4aHfQB+uf402r6u/8D2F/J3fk2Zl3E/CqSGfRo3rA/TfVa/ZewurYu6TPEr0tlUlC97MyKkVBAEBq3MW1SSmq5oBSxvETywOL3Am3eLKmVRp2SPdw+iI1aUZ61rrqJri2ZGxYYa0AOG6ZIxpPMyaQwEjzuAVjlaNzzKWFc8Rsfnb6byK5L2kSV1YyB1NHGHNedQe5x6LSeRChGo27NG/jNFxw9J1FK/A2NdWnjFUBS6AqgKXQFUAugCAtcTqt1BLIACY43vA7DpYTb/Cw3ZE6cdaaj1swOQM0uxGnklfE2IslMdmuLgeg117kf7lCnPWRt4/CLDVFBO91clCsNEIAgKXQFUBS6Ai+dc6Mw0wiSF8m9D7aSBbRpve/pKE56pvYPAyxV9V2t5n1mvOTKGeCJ8L5DNyLSAB0w3jf60lPVaRjC4KVeEpJ21STqZpFLoCqAIAgCAICI7V+pqn8D91Gq6vJ9dZ6Gi+dQ4+DOeVSdgSnZf1xS+lJ7h6zDlI0NJ81nw8UdFrZOOOUaz5V/pu9orUO+hyUeJWJbmSOq8M+Qi9Wz2AttbjgqnLfaaQ20dafgRe09UT5Z0+hub8X5EDUT1jeuxTqx32iT2GK6luOV0zzjgvMtdufkMH2ge6esVegs0J8aXZ5o0oqjpjYOxHrKT7NJ72JSp8o8jTXN1/7LwZt/NPkFV9nm905Xy3M53DfGh2rxOX1qnchZAQBAEB0ns+6qpPUt//AFX0+QjisdzmfaSFTNQIAgNCYph3hGNYhFa7i2qLB3uZHrZ/loWs1eTOrpVdlhKUuzvdjzrMfdLgVLSNJMhqXx27XNZZzB9V5mAegsOXuJIzDDKGMnWe61/rv8H9TLZNo2wZkMTOLYmvjH/wpwD/AJClBWnY18ZN1MApvpz7y5zzDSmvkOIYnI9gvppoGuLmC3QBdxY09pvYm6Tspe8yGBlWVFbCnn+59PmNkOKS+FVUDHyvhET5ImTHpAtka1lxezSQ7iBwuPMs0m7szpajDZwqNK97Nrs9WIfT1MM00pxaXEBPq4OYGHQeOrWx/Ftjya21lWrPlbz0ZQnCCWGUdXx7LeZPK6rfFl5xoa6ar+MDZZukHxs+cA09KMDo8zycTyVl7QyZ5MIRljrVoKOWS6H9yF4F4Ad0411fR1F27yWwMZuelodGdbfrd96rWrvvY9Ov+pV1qRlHoXT8r3y+hsfaZG10EAfigpobcQA6R8/BtjaM3cAPNa7rnsV1TozPF0a2py1aWs/ol9f9kAwrEIqfFaUYZNV7l8kLH74gB+qTS/oiwLbEcxcH7lXFq6cT16tOdXDTeIS1knu6MsiSZ1rJq/GmYayZ8UIs12kkavid7IXD53R4AHhw86lNuUtU0sHCGHwjxLV3+bIykOR5aAVLoa2Q0vgs2qF41FzjE+/KzW2NiHAX5jznOo43zNeWPhiNVTh791mu31kQnKGVH1uHVL/Cnxsic5zYhxY6QRNcS/j3Bov2f8YQjdM9TF4yNCvFat2+nptfoJFknEpX5fxAPke7dNlEZJOpo3ANgedgb2+tZjJ6kvXQaeNpQjjqdlvtf6ntkKqe7L+IOdI9zgamzi5xcLUrCLG9wpQ5LI46EVjqaSyy/wAmWeUcQqhl+ufA+V8wmsHXc57W6ItZbfjcNLj5uajG6g7FmLpUf1tOMklG3DpsRLCHUT2B01ZXU1XckzBoli8bhbQRJfT296gtXrPQrKunaMIyh1bn35E12n5hdFBSU1PVSGOSMPkn1XfIy4DSXNte9nE258FZUlkkmeZozDKc51JxzTyXQmRCtraWjMU2FVtUZg4bwSN0tcLXvwABbfhpN+fmVWtFclnoQhVrpwxMFbot67zJbVIw80dWJJT4XEZd2512R2jh4Rjsvfj5wpz3p9ZVopuOvSsvddr9Lze8rtDy2KWrpIxU1U28+dM/W5vxjR0DbhzScdVpGMBitrSnLVSt1Lfl0mU2nwTUdPSU7Z6p9MTIZJHOu97i++l7+2zSbA8D57cM1E42V8ijRjhXnOo4pSysuhdnmeORBh4roTTYhXQXNjBMGt3rvmt1s6Fj/aeJ4W4rENW6s7Esd+pdKW0pxfzXR9czdC2TmwgCAIAgIjtX6mqfwP3Uarq8n11noaL51Dj4M55VJ2BKdl/XFL6UnuHrMOUjQ0nzWfDxR0Wtk445RrPlX+m72itQ76HJR4lYluZI6rwz5CL1bPYC21uOCqct9ppDbR1p+BF7T1RPlnT6G5vxfkQNRPWN67FOrHfaJPYYrqW45XTPOOC8yRZuyvHiETI5nyMDH6wYy0G+kjjqB4cVKUdY08Ji54aTlFXuukivwO0n0ir/ADi/jUNkuvwN/wBt1v2rv+5msp5Agw+d00Us73GMx2kLCLFzT81o49ELMaeq73NbFaRqYiGpJLffIkuI0gmhkicSBIx8ZItcBzSCRft4qbV0aVObhNSXQyAfA7SfSKv84v41XsV1+B63tut+1d/3HwO0n0ir/OL+NNkuvwHtut+1d/3HwO0n0ir/ADi/jTZLr8B7brftXf8AcfA7SfSKv84v402S6/Ae2637V3/cfA7SfSKv84v402S6/Ae2637V3/cnWC4a2mp4oGFzmxtDQXW1EDvsAFZFWVjyq1V1Zub6S9WSsIAgNa4TleqZmGSqfDanc+Yh+uM8HRkN6Idq5+ZUqL17ntVcVRlgVSUveyyszEYJs7qI8Za98IFJHO+Vj9bOTSXQjSHauegcuwrCptS+RsVtJ05YTVT99q1rPiZbBMsVTMwS1T4NMDnzkP1xm4c0hvRDtXH6lJRevc16+KoywUaSl72WVmYxuXMRosTqJqakhqt66QxySFpDdb9V+LgWuHI96hqyjLJXL/1OFr4eMKk3G1rpdNuBd5CyriFNW1UszGNdJDKGylzHsdK6VjgS1rg6xIJ5DkpQjJMrx2Mw1WjCEHuay3O1i2r6TGXMfBPQUlaTqDZ3tic4X7Wu1Nta/C4FrKL17WauTpzwKanCbj8lf8+Je4Lk/EaLDntpZoWVMkrZHt4GzWt6LWucNOq/O4seV++ShJLIqrY3DV66dRNxSsYbGMvYniBYyXDaOncHXdO0MYTwI6bg9xLePIA8bKLU5dBs0cThMNeUakpfLN+SMjnXJFSH0MlKxtW2mhhhdG/TY7k3uWuIBa7kQFmUGrWzKcFj6Vqkaj1dZt3Xz80W1VlzFKnEKWqnpY2tZJD8XG+MCKOOUHiC7ieJPAn7uAS0m7tFkMVhKVCdKEt6ebTzbXYZXO+UqtuINxDDw18g0l7CQDqa3TcBxALSzgRcHn38Mzg76yNfBYyi6Dw9fJdff4npQw4xVOmfUhlPCaeWMQDT8Y4xuDbXcS06iLuJHIBFrveRqPBUko0/ed1n1Z+si42dZdqaXDaqGeLRJI6QsbqY64MDWji1xA4g81mnFpO5DSOJpVa8Zwd0kuvrLbI2UamPC62mqGCF8+sMu5jh0oQ0E6CeF1GEHqtPp+xZjsZSliYVYO6jbx+ZHsEwTGIKWoo46SIRy6y573Mv0ow1wjcH24hoAuD9ywlO1rG5WxGBqVI1pSd1bd23zyM5lTLeJU2FTxRaKepdPrbrLX3Zu2A6XNJDXXHM35dl7iajJRdjVxeKwtXExnL3opdHXf529fQw+M4Pita0RTYZRsfcaqkCJsnDveHnge0NH3KDU3vRsUa+DoPXhUbX7c7eBlcx7OpvAqMUrw+opWkG5067v19Au4AteTYGwsVKVN2Vugow+k4bWe0Xuy7ujw3lXT47WGOIxMoQ1zS+ZtgTbzajcf7QLHtNli9SWW4xq6Po3lfX6l6XeXe1PKVTWR0pp7TPhD2vBLGOdrDOkL2bzYbjhz4KVSLdmiGi8ZSoSlr5J8dxis1ZdxOsipJ3wR+ExGQPja6NthvAYyLvLSLDj0lCUZOze8vwuJwlCU6ak9V2zz6s+jyMrif+tuiglaymLgH76msyziXm2q7yHN02PBwI86k9pkzXp/oFKUW3boln9vIwVHk6trK+Keoo6agjjcxzhEGs1aH6uDWuJLzy1G3DvtYx1JSeasbc8bQo0JU4Tc2+vo/BuFbBzoQBAEAQER2r9TVP4H7qNV1eT66z0NF86hx8Gc8qk7AlOy/ril9KT3D1mHKRoaT5rPh4o6LWyccco1nyr/Td7RWod9Dko8SsS3MkdV4Z8hF6tnsBba3HBVOW+00hto60/Ai9p6onyzp9Dc34vyIGonrG9dinVjvtEnsMV1LccrpnnHBeZJ8zY0aSJrxGH6nhtr6fmk3vY9ysPJI38IR+jD9T/tQGWy1mo1UxjMIZZhffVq5OaLWsP7kBm8WrNzTyyhurdxvkte19LSbX7OSw3ZFlKGvNR62as+Gd30Bv6x/jVW1fUe77CX7+78lxh+190s0cfgTRrkYy++JtqcBe2jjzTavqIVNCqEHLX3Lq/JtZXHghAEAQBAEAQBAEAQBAEAQBAEAQBAEAQBAEAQBAEAQBAEAQBAEAQBAEAQBARHav1NU/gfuo1XV5PrrPQ0XzqHHwZzyqTsCU7L+uKX0pPcPWYcpGhpPms+HijotbJxxyjWfKv9N3tFah30OSjxKxLcyR1XhnyEXq2ewFtrccFU5b7TSG2jrT8CL2nqifLOn0Nzfi/Igaiesb12KdWO+0SewxXUtxyumeccF5mS2keSx+tHsOVh5JrpASnZz5Y71L/eMQE1zT5BVfZ5vdOWJbmX4b40O1eJy+tU7kv8A8spvXw+9ahTiPhS7H4HUq2zhQgCAIAgCAIDTdJVP/APFZZvH6N/J0dR0+Tu7L2WuvicfI6OUI+zb2zsvEmuL7RqOmqJIJd8Hx8HWZcX0ggA37bgKx1Ip2PMpaMr1YKcbWfzPTK2f6WvlMUQmjk0lwbK1o1Ac9Ja4i47isxqKRjFaOq4eOtKzXyLXHdplJTTuhDZp3sJD901pa0jmLucLkdtliVVJ2J0NF1qsFPJJ9Z9O2g0stBPPG6ZugBhBYQ5r5ARHxFwePcSm0TVzHs6tCtGnJLP577byP7Kc5mVxgqp5ZZ5JPitQLhpbEXO6XZ4pUKc+hm3pTAqC16cUopZ/U9cjYtS04r5hUVkrYxGZN80dG8jwN2GvN+P1cgkGld3I42jWqbODik3ut05LfkY7Z3nomrkjq6iaQTPjjpwQXAF8hAv8A282pCdnmX6Q0elSUqcUrJt/QnuCZygqquWljbKJIt5qLmgN+LkDHWIce09ysU03Y8qtgalKkqsrWdu9XPilztTyVVRThswfTtlfIS0abREB2kh1zz4cE11exmWBqRpxqZWla3E19ge0TTik8k9TO6kdvd0yxda72lnR7LNuqlP3rvcevW0ZfDxjCK18r+ZPs056pqF4jk3kkpAO7iAc4A8tVyAL93PzK2VRRPJw2j6uIWtHJdbPrKueKave6OPeRytBJjlAa4gcy2xINu7mkaikYxWAq4da0s11okymaRB8b2o0dPK6MCadzSQ4xBukEcxqc4X+64VUqqR6dHRNerHWyXaZPBs8UlTTzTRveBCx0krHNtI1rWkk6QSCOB5EqSqJq5RWwFalNQkt+SfQaiONx1WKyS1NVUsh3jjDoBJsJAIm6L9Eaefn+tUNpyuzof08qWGUacU5Wzv2ZnQS2jkggCAIAgCAIAgCAIAgIjtX6mqfwP3Uarq8n11noaL51Dj4M55VJ2BKdl/XFL6UnuHrMOUjQ0nzWfDxR0Wtk445RrPlX+m72itQ76HJR4lYluZI6rwz5CL1bPYC21uOCqct9ppDbR1p+BF7T1RPlnT6G5vxfkQNRPWN67FOrHfaJPYYrqW45XTPOOC8zJbSPJY/Wj2HKw8k10gJTs58sd6l/vGICa5p8gqvs83unLEtzL8N8aHavE5fWqdyX+AeWU3r4fetQpxHwpdj8DqVbZwoQBAEAQBAEBpaj/q0+vk/buWuvicfI6WX9M4LxPamjDs3kOAI3khsRcXFESP8AKyl/1H66CMm1ovLq/wCR60EYbm54aA0XebAWFzSXP5kk/ei+IRqNvRiv6948Tl2qiraqfCK6nk6cmtoezeNu7UWua8FpAPzr9nYsaru9VkliaM6UIYqDXVll25ZmVyHmmSqp62CaGFr44pJC+JoY1xcCHaw3ol1+0c/uUoSbuma+OwkaU6c4t2bW/wBbj52Fyt8HqGlzdRlaQLjVbd9g59h/JYo7mZ02ntIv5eZb7FfKcQ+uP25Upb2S0x8Olx8jz2NyNFZXBzmgks0gkAn41/Lv7EpcpktLp7Knb1kjy2dSBuYa7U4Nv4WBcgXPhTTYX7bA/kkOU/XST0gm8DTt/wCP+J65Dla/Mla5pDmkVNiOII37OR7QkOWQxyccBTT+Xgz5yhI1uZq3U5rQfCQNRAF983gL9tgfySPxDOLTej6dvl4GIhZUvzDUiGaCGo3s+7dUC4I1WYGdF3S3drcOQKx/fkbDdFYGGum42V7eea6TLUuD1DcdgfU19AakFjnMZra5zbFpHCIN1lt+BIJCzb3s3mUSrUng5Rpwlq9bt972NqYxr8Gm3Xym6k0eloOn/Nlc9x4NLV2kdbddXNY7DXQaKkO0b67T0rat3p+bfsve9vNfsVNG1j3NNqpeNuT5lvlTQczzeC23Px2rRbRbQNVrcNO9tb7liPxMiWK1vZ0dpvy9fQ9dn4/9SYh/9z92xZj8T6mMfzCn/wDP+Jt1XnPBAEAQBAEAQBAEAQBARHav1NU/gfuo1XV5PrrPQ0XzqHHwZzyqTsCU7L+uKX0pPcPWYcpGhpPms+HijotbJxxyrWQu3j+i7x3dh/uK1DvISWqszwMLv7XfkViW4lrLrOqMN+Qi9Wz2AttbjhKnLfaaQ20dafgRe09UT5Z0+hub8X5EDUT1jeuxTqx32iT2GK6luOV0zzjgvMyW0jyWP1o9hysPJNdICU7OfLHepf7xiAmuafIKr7PN7pyxLcy/DfGh2rxOX1qncl/gHllN6+H3rUKcR8KXY/A6lW2cKEAQBAEAQBARqPJNO3EPDQ6bfai+2pui5YWnhpvax71DUV7m68fVdDYZW7+s+4sm07cRNcDLviXG2oaOMWg9HTfke9Z1Fe5h46o6Gwy1e/fcq3J9OMQNdeUzG9wXDd8YtB6Om/LzpqK9zDxtTYbDK3fvuYXEtlFBLIXt38F7ktie3Rc9we11vqHBQdGLNmnpjEQjZ2favtYkOXMrU1DE5kEfj23jnnU99hYaj3cTwFhxPepxgo7jUxGLq15KU3u3fIxeDbO6Slq21MO+DmatLS8OYNTS08xqPBx5lRVOKd0X1tJ1qtJ052s/lmX+WcowUL5XwGUmbTr1uBHRLiLWaLeMVmMFHcVYnGVK6ip2y6iwj2dUbaxtUzfMe2TehoeN3q1X5FpNr9gKxs43uWvSdd0tk7Wtb5lvjWzGjqal07jPGXu1PbG5oY5x5ni0kEnnYpKkpMnR0rXpU1BWdusv8vZFpaKodPT70OLXM0udqaA4g8OF/mjmVlQSd0U4jSFavDUnYt8Z2c0dTUmofvmPc4OcGOAa4jtILTbl2WWHTTdydHSdelT2as18z1zVkGlr37yTeRy2AL4iAXADhrDgQbd/PgOPBZlTUjGF0jWw61Y5rqZXKuQ6WgfvIw+SWxAklIJaDz0AAAfXz86xCmo7jGK0hWxC1ZZLqRKVYaJCcc2YUVTKZPjYXOJLhE5oaSeZ0uabH6rKqVKLPToaWr0o6uT7TNZXypT0DHCnYdTrapHnU91uQJsAB5gAFOMFHca2JxlXEO83w6DywnJ8FNWy1cZl3s281hzgWfGSB7rDTccR3ooJO5mrjalWkqUrWVu5WJCpGoEAQBAEAQBAEAQBAEBEdq/U1T+B+6jVdXk+us9DRfOocfBnPKpOwJTsv64pfSk9w9ZhykaGk+az4eKOi1snHFNPmQDT5kBVAaH20dafgRe09a8+WdVobm/F+RA1E9Y3rsU6sd9ok9hiupbjldM844LzMltI8lj9aPYcrDyTXSAlOznyx3qX+8YgJrmnyCq+zze6csS3Mvw3xodq8Tl9ap3Jf4B5ZTevh961CnEfCl2PwOpVtnChAEAQBAEBhszZmgoGMfUa7PcWt0N1cQL8VGUlHebOGwtTENqHQR74V8P75/0/+qjtYm37HxPy+pJsu47FWw76DXo1FnSGk3Fr8PvUoyUldGliMPOhPUnvMopFAQFljOJspad88urRGAXaRc8XAcB9ZWG7K5ZRpSqzUI72eeAYzHWQNmh1aHFwGoaT0XWPD6wkZKSuiVehKjPUnvMislIQBAEBYY5i8dJA6eYuEbNNy0aj0nBo4DzkLEpKKuy2jRlWmoQ3srgmLR1dOyeEuMb9WkuGk9F5aeH1tKRkpK6FajKjNwnvRfLJUEAQBAEAQBAEAQBAEAQBAEAQBARHav1NU/gfuo1XV5PrrPQ0XzqHHwZzyqTsCU7L+uKX0pPcPWYcpGhpPms+HijotbJxwQBAEBofbR1p+BF7T1rz5Z1Whub8X5EDUT1jeuxTqx32iT2GK6luOV0zzjgvMyW0jyWP1o9hysPJNdICU7OfLHepf7xiAmuafIKr7PN7pyxLcy/DfGh2rxOX1qncl/gHllN6+H3rUKcR8KXY/A6lW2cKEAQBAEAQFniOFw1AAnhimDTcCRocAbcxdYaT3llOrOm7wbXYaZwbDIXZlkhdDEYRLUARloLLCNxA08uCoSWvY6OrWqLR6mpO9ln07yQZlzE+CtbhuFimpOIMkhaxrGuczWeY0gBtiTYkk2HLjKUrPVjkamGw0alF4nE3l1Lu8SmE5vq6XEYqWtqKerjmLQ2WLT0S92lvFgHzhYgjtvfvwpyTs8xVwVGtQdWjFxa6H8u09cczbW1WJOocMMce7Lg+Vwa7izxyS4EBoPDgCSVlyk5aqMUcHQpUFXxGd+jt3fct8ZqMTGHYhDiEbHMZGzTUN0t1O3sZsALahY87CxFj5sNys0ydGOF29OdB5t7uDI/gmI4pDhIlpXRxU0Ln3NmOkfqk6Rs8Hogutwt96inJLLcbdanhJ4rUqZyf0WXyJm7OU78vurW6WTtLWEhoLSRO1hIae9pVmu3C55qwNNY5UXnH8XI3JmbGXYeK4TQsga7SS1ket3xmi5aWkW1HTwseHLtUNadr9BurCYFV9hZuT7bbrkpOfnMwSKtexhmkJia0XDTIHubc9trMLrfcp7T3bmh7OUsW6KeSz4esjADEMdNJ4dvot1p3u60x6t3zvp0eLbj417KN6lta5t7PR+12FnfdfPf9fIu8ezN/qGW55S0Mka+GORovbUJ4zdt+wgg/mONklLWgQoYX9Nj4wW7Nr6MrgeZv9Py1TytaHSOdNHG0306jUSm7rdgAJ8/Lgsxlqw9dZithf1OPlB7sm/oizNfjopPDjNFutO93WmPVu+d9Oi+m3Hxr2UbztrXLNno91NhZ33Xz3/XyM1JtI/8AJ/C2xt3+88H0G+gS6dV+/To6Vvuv2qe092/Say0X/wB1sW/dte/Tb73y7zBzZgxqKg8NfJA6GQNIBazWwPIDHBoA4HhzJ8bl3R1p2ubSw2BnW2CTuvo/XA98SzfXtwalrGSt1Okljm+LYR47hGbW4W0W+9HKWqmRp4LDvFzotZJJrP5Z+Je5zztUMjw8UTmiSqjDyC1rvH0CMC/LpOd+SzOo8rdJVg8BTk6m13Rfhe5siFpDWhztTgACbWubcTYclceM7XyPtDAQBAEAQBAEAQBAEBEdq/U1T+B+6jVdXk+us9DRfO4cfBnPKpOwJTsv64pfSk9w9ZhykaGk+az4eKOi1snHBAEAQGh9tHWn4EXtPWvPlnVaG5vxfkQNRPWN67FOrHfaJPYYrqW45XTPOOC8zJ7R2k00dgT8aOXoOVh5Jrzdu/td+RQEo2dMIrHXBHxL+Y/3sQEzzT5BVfZ5vdOWJbmX4b40O1eJy+tU7kv8A8spvXw+9ahViPhS7H4HUq2zhAgCAIAgCAIDTGA/1XJ66p925UR5Z0db+mLsXieO0HCm02MeE1VO+ejmLXO0lzf/AGtJbqaRZwI1AXF+HnUZq0rvcTwFZ1cLs6crTX3v+D7wGOiq8Qhbh+EPMTSHSySzTtLCHAhwLZHNFrcjcuJtwtdFqt+6jGIdejQk61XN7kks+5P7FZ6h+DY3NPNDI+Ccy2e0Di2V2vok2GoEWLSR/wACst6krsRjHHYONODtKNu7L0zI43nGTEKCv0Uj2UrY2aJnmxJ3rBpLRcOJNz0TwA48wsubknlkUUcFHD16d53lfdwfr5lcF/pKb0Z/fovhviK39Tjw8CwpP6Rm9aP3UaL4frrLpf1Rdn/FlxF/R7/S/wCfasr4ZF/1Vev7TwjwOSryxBuWl74ppZdDeLnASyNcGjtNnXt22UVG8OJl4iNHSMtfJNJX4IM2lgYZ4IaeXwoReDcm6PF0XIvq1W+bp58LptctXpD0VfEbXWWre/n6dyn+hSUuWKnfNLHzSwyaDwc1u+iDdQ7CbE27LjtWNW0OKM/qIVtIx1M0k1fgz6dgUtVlel3LS98Uk0mhou5zd/M12kdpF727bFZ1bw+phYiFHSM9fJNJX4IpJtLBww0ng8vhRi8G5DR4ui9r6tVvm258LptctXpC0U1iNrrLVvf59fp3Kw5FnOAaS3TO6oFU2JxDXaRGWBpueDtJLrHjyHApqPVEtIU1jb/22tfje/l3lliuYK12D+CSYdNEyJkTHzvD2t0RuaGDS5oAcbNHM9vDuxrPV1bFlLDUI4raqom23ZZb3xJLlrCvCsr7oC7i2dzPTZO9zP8AIA+9TSvCxpYmtstI6/Z9GiKbMIH1mJUxk4so4SRwuLNe4xC/eHy3HoKFNXkj0NJSVDDy1d83/vuXeb3WycqEAQBAEAQBAEAQBAEAQBAEAQBAEAQBAEAQBAEAQBAEAQBAEAQBAEAQBAEBRzQRYgEedAUYwAWAAHcBYIZbb3hzQRYgEdx4hDCdioFuXBAVQBAEAQHzoF72F++3H80M3e4+kMBAfOgXvYX77cfzQzd7jDZvy4zEKUwSOLOkHseBfS8AgG3aLEi3n7FGcFJWZsYTEyw9TXWfyIYdnte6nFI/E2eCi1miO5sHXA7DYHkNVlXs5WtfI9L2lh1U2qpe92+vAkWJZTkGHw0tDVPpt04EyXcHOGl2q5YRzc6/3KTi7WTNOnjIuvKrWjrX6P8AZ9ZBya3DYpAZN7LKWl7gNIs2+lrRc95N+2/mWYQ1Rjsc8VJZWSJUpmgEAQBAEAQBAEAQBAEAQBAEAQ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://wayneandwax.com/wp/images/mi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17" y="5274293"/>
            <a:ext cx="2259491" cy="6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45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111" y="1"/>
            <a:ext cx="8479648" cy="1450757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Trabalho</a:t>
            </a:r>
            <a:r>
              <a:rPr lang="en-US" dirty="0">
                <a:solidFill>
                  <a:srgbClr val="FF0000"/>
                </a:solidFill>
              </a:rPr>
              <a:t> II : Vamos </a:t>
            </a:r>
            <a:r>
              <a:rPr lang="en-US" dirty="0" err="1">
                <a:solidFill>
                  <a:srgbClr val="FF0000"/>
                </a:solidFill>
              </a:rPr>
              <a:t>praticar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err="1"/>
              <a:t>Problema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4000" dirty="0" err="1"/>
              <a:t>Clientes</a:t>
            </a:r>
            <a:r>
              <a:rPr lang="en-US" sz="4000" dirty="0"/>
              <a:t> de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grande</a:t>
            </a:r>
            <a:r>
              <a:rPr lang="en-US" sz="4000" dirty="0"/>
              <a:t> </a:t>
            </a:r>
            <a:r>
              <a:rPr lang="en-US" sz="4000" dirty="0" err="1"/>
              <a:t>Indústria</a:t>
            </a:r>
            <a:r>
              <a:rPr lang="en-US" sz="4000" dirty="0"/>
              <a:t> </a:t>
            </a:r>
            <a:r>
              <a:rPr lang="en-US" sz="4000" dirty="0" err="1"/>
              <a:t>carecem</a:t>
            </a:r>
            <a:r>
              <a:rPr lang="en-US" sz="4000" dirty="0"/>
              <a:t> de </a:t>
            </a:r>
            <a:r>
              <a:rPr lang="en-US" sz="4000" dirty="0" err="1"/>
              <a:t>uma</a:t>
            </a:r>
            <a:r>
              <a:rPr lang="en-US" sz="4000" dirty="0"/>
              <a:t> </a:t>
            </a:r>
            <a:r>
              <a:rPr lang="en-US" sz="4000" dirty="0" err="1"/>
              <a:t>abordagem</a:t>
            </a:r>
            <a:r>
              <a:rPr lang="en-US" sz="4000" dirty="0"/>
              <a:t> </a:t>
            </a:r>
            <a:r>
              <a:rPr lang="en-US" sz="4000" dirty="0" err="1"/>
              <a:t>mais</a:t>
            </a:r>
            <a:r>
              <a:rPr lang="en-US" sz="4000" dirty="0"/>
              <a:t> </a:t>
            </a:r>
            <a:r>
              <a:rPr lang="en-US" sz="4000" dirty="0" err="1"/>
              <a:t>customizada</a:t>
            </a:r>
            <a:r>
              <a:rPr lang="en-US" sz="4000" dirty="0"/>
              <a:t> no </a:t>
            </a:r>
            <a:r>
              <a:rPr lang="en-US" sz="4000" dirty="0" err="1"/>
              <a:t>quesito</a:t>
            </a:r>
            <a:r>
              <a:rPr lang="en-US" sz="4000" dirty="0"/>
              <a:t> </a:t>
            </a:r>
            <a:r>
              <a:rPr lang="en-US" sz="4000" dirty="0" err="1"/>
              <a:t>Qualidade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clientes</a:t>
            </a:r>
            <a:r>
              <a:rPr lang="en-US" sz="4000" dirty="0"/>
              <a:t> </a:t>
            </a:r>
            <a:r>
              <a:rPr lang="en-US" sz="4000" dirty="0" err="1"/>
              <a:t>reclamam</a:t>
            </a:r>
            <a:r>
              <a:rPr lang="en-US" sz="4000" dirty="0"/>
              <a:t>, mas o </a:t>
            </a:r>
            <a:r>
              <a:rPr lang="en-US" sz="4000" dirty="0" err="1">
                <a:solidFill>
                  <a:srgbClr val="FF0000"/>
                </a:solidFill>
              </a:rPr>
              <a:t>processo</a:t>
            </a:r>
            <a:r>
              <a:rPr lang="en-US" sz="4000" dirty="0">
                <a:solidFill>
                  <a:srgbClr val="FF0000"/>
                </a:solidFill>
              </a:rPr>
              <a:t> de </a:t>
            </a:r>
            <a:r>
              <a:rPr lang="en-US" sz="4000" dirty="0" err="1">
                <a:solidFill>
                  <a:srgbClr val="FF0000"/>
                </a:solidFill>
              </a:rPr>
              <a:t>reclamação</a:t>
            </a:r>
            <a:r>
              <a:rPr lang="en-US" sz="4000" dirty="0"/>
              <a:t> é </a:t>
            </a:r>
            <a:r>
              <a:rPr lang="en-US" sz="4000" dirty="0" err="1"/>
              <a:t>muito</a:t>
            </a:r>
            <a:r>
              <a:rPr lang="en-US" sz="4000" dirty="0"/>
              <a:t> </a:t>
            </a:r>
            <a:r>
              <a:rPr lang="en-US" sz="4000" dirty="0" err="1"/>
              <a:t>burocrático</a:t>
            </a:r>
            <a:r>
              <a:rPr lang="en-US" sz="4000" dirty="0"/>
              <a:t>, </a:t>
            </a:r>
            <a:r>
              <a:rPr lang="en-US" sz="4000" dirty="0" err="1"/>
              <a:t>complicado</a:t>
            </a:r>
            <a:r>
              <a:rPr lang="en-US" sz="4000" dirty="0"/>
              <a:t> e </a:t>
            </a:r>
            <a:r>
              <a:rPr lang="en-US" sz="4000" dirty="0" err="1"/>
              <a:t>os</a:t>
            </a:r>
            <a:r>
              <a:rPr lang="en-US" sz="4000" dirty="0"/>
              <a:t> </a:t>
            </a:r>
            <a:r>
              <a:rPr lang="en-US" sz="4000" dirty="0" err="1"/>
              <a:t>resultados</a:t>
            </a:r>
            <a:r>
              <a:rPr lang="en-US" sz="4000" dirty="0"/>
              <a:t> (</a:t>
            </a:r>
            <a:r>
              <a:rPr lang="en-US" sz="4000" dirty="0" err="1"/>
              <a:t>retorno</a:t>
            </a:r>
            <a:r>
              <a:rPr lang="en-US" sz="4000" dirty="0"/>
              <a:t> </a:t>
            </a:r>
            <a:r>
              <a:rPr lang="en-US" sz="4000" dirty="0" err="1"/>
              <a:t>ao</a:t>
            </a:r>
            <a:r>
              <a:rPr lang="en-US" sz="4000" dirty="0"/>
              <a:t> </a:t>
            </a:r>
            <a:r>
              <a:rPr lang="en-US" sz="4000" dirty="0" err="1"/>
              <a:t>cliente</a:t>
            </a:r>
            <a:r>
              <a:rPr lang="en-US" sz="4000" dirty="0"/>
              <a:t>) </a:t>
            </a: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são</a:t>
            </a:r>
            <a:r>
              <a:rPr lang="en-US" sz="4000" dirty="0"/>
              <a:t> </a:t>
            </a:r>
            <a:r>
              <a:rPr lang="en-US" sz="4000" dirty="0" err="1"/>
              <a:t>satisfatórios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90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46960" y="286604"/>
            <a:ext cx="7543800" cy="932596"/>
          </a:xfrm>
        </p:spPr>
        <p:txBody>
          <a:bodyPr/>
          <a:lstStyle/>
          <a:p>
            <a:r>
              <a:rPr lang="en-US" dirty="0"/>
              <a:t>Spaces of design thinking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572001" y="1752600"/>
            <a:ext cx="2136775" cy="609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</a:t>
            </a:r>
          </a:p>
        </p:txBody>
      </p:sp>
      <p:sp>
        <p:nvSpPr>
          <p:cNvPr id="18437" name="Rectangle 5"/>
          <p:cNvSpPr>
            <a:spLocks noRot="1" noChangeArrowheads="1"/>
          </p:cNvSpPr>
          <p:nvPr/>
        </p:nvSpPr>
        <p:spPr bwMode="auto">
          <a:xfrm>
            <a:off x="7010401" y="4495800"/>
            <a:ext cx="213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Ideation</a:t>
            </a:r>
          </a:p>
        </p:txBody>
      </p:sp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2209800" y="44196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172200" y="2133600"/>
            <a:ext cx="2286000" cy="27432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0800000">
            <a:off x="3886200" y="4495800"/>
            <a:ext cx="4038600" cy="1905000"/>
          </a:xfrm>
          <a:custGeom>
            <a:avLst/>
            <a:gdLst>
              <a:gd name="G0" fmla="+- 34701 0 0"/>
              <a:gd name="G1" fmla="+- -11626118 0 0"/>
              <a:gd name="G2" fmla="+- 34701 0 -11626118"/>
              <a:gd name="G3" fmla="+- 10800 0 0"/>
              <a:gd name="G4" fmla="+- 0 0 347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30 0 0"/>
              <a:gd name="G9" fmla="+- 0 0 -11626118"/>
              <a:gd name="G10" fmla="+- 9630 0 2700"/>
              <a:gd name="G11" fmla="cos G10 34701"/>
              <a:gd name="G12" fmla="sin G10 34701"/>
              <a:gd name="G13" fmla="cos 13500 34701"/>
              <a:gd name="G14" fmla="sin 13500 34701"/>
              <a:gd name="G15" fmla="+- G11 10800 0"/>
              <a:gd name="G16" fmla="+- G12 10800 0"/>
              <a:gd name="G17" fmla="+- G13 10800 0"/>
              <a:gd name="G18" fmla="+- G14 10800 0"/>
              <a:gd name="G19" fmla="*/ 9630 1 2"/>
              <a:gd name="G20" fmla="+- G19 5400 0"/>
              <a:gd name="G21" fmla="cos G20 34701"/>
              <a:gd name="G22" fmla="sin G20 34701"/>
              <a:gd name="G23" fmla="+- G21 10800 0"/>
              <a:gd name="G24" fmla="+- G12 G23 G22"/>
              <a:gd name="G25" fmla="+- G22 G23 G11"/>
              <a:gd name="G26" fmla="cos 10800 34701"/>
              <a:gd name="G27" fmla="sin 10800 34701"/>
              <a:gd name="G28" fmla="cos 9630 34701"/>
              <a:gd name="G29" fmla="sin 9630 347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26118"/>
              <a:gd name="G36" fmla="sin G34 -11626118"/>
              <a:gd name="G37" fmla="+/ -11626118 347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30 G39"/>
              <a:gd name="G43" fmla="sin 9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94 w 21600"/>
              <a:gd name="T5" fmla="*/ 4 h 21600"/>
              <a:gd name="T6" fmla="*/ 595 w 21600"/>
              <a:gd name="T7" fmla="*/ 10336 h 21600"/>
              <a:gd name="T8" fmla="*/ 11062 w 21600"/>
              <a:gd name="T9" fmla="*/ 1173 h 21600"/>
              <a:gd name="T10" fmla="*/ 24299 w 21600"/>
              <a:gd name="T11" fmla="*/ 10924 h 21600"/>
              <a:gd name="T12" fmla="*/ 20984 w 21600"/>
              <a:gd name="T13" fmla="*/ 14179 h 21600"/>
              <a:gd name="T14" fmla="*/ 17729 w 21600"/>
              <a:gd name="T15" fmla="*/ 1086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29" y="10888"/>
                </a:moveTo>
                <a:cubicBezTo>
                  <a:pt x="20429" y="10859"/>
                  <a:pt x="20430" y="10829"/>
                  <a:pt x="20430" y="10800"/>
                </a:cubicBezTo>
                <a:cubicBezTo>
                  <a:pt x="20430" y="5481"/>
                  <a:pt x="16118" y="1170"/>
                  <a:pt x="10800" y="1170"/>
                </a:cubicBezTo>
                <a:cubicBezTo>
                  <a:pt x="5651" y="1169"/>
                  <a:pt x="1413" y="5219"/>
                  <a:pt x="1179" y="10363"/>
                </a:cubicBezTo>
                <a:lnTo>
                  <a:pt x="11" y="10310"/>
                </a:lnTo>
                <a:cubicBezTo>
                  <a:pt x="273" y="4541"/>
                  <a:pt x="502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33"/>
                  <a:pt x="21599" y="10866"/>
                  <a:pt x="21599" y="10899"/>
                </a:cubicBezTo>
                <a:lnTo>
                  <a:pt x="24299" y="10924"/>
                </a:lnTo>
                <a:lnTo>
                  <a:pt x="20984" y="14179"/>
                </a:lnTo>
                <a:lnTo>
                  <a:pt x="17729" y="10864"/>
                </a:lnTo>
                <a:lnTo>
                  <a:pt x="20429" y="1088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4625670">
            <a:off x="3048000" y="2057400"/>
            <a:ext cx="2286000" cy="27432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3977" y="1"/>
            <a:ext cx="7543800" cy="1450757"/>
          </a:xfrm>
        </p:spPr>
        <p:txBody>
          <a:bodyPr/>
          <a:lstStyle/>
          <a:p>
            <a:r>
              <a:rPr lang="en-US" b="1" dirty="0"/>
              <a:t>Ideation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err="1"/>
              <a:t>Usando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empatia</a:t>
            </a:r>
            <a:r>
              <a:rPr lang="en-US" sz="3600" dirty="0"/>
              <a:t> (</a:t>
            </a:r>
            <a:r>
              <a:rPr lang="en-US" sz="3600" dirty="0" err="1"/>
              <a:t>colocando</a:t>
            </a:r>
            <a:r>
              <a:rPr lang="en-US" sz="3600" dirty="0"/>
              <a:t>-se no </a:t>
            </a:r>
            <a:r>
              <a:rPr lang="en-US" sz="3600" dirty="0" err="1"/>
              <a:t>lugar</a:t>
            </a:r>
            <a:r>
              <a:rPr lang="en-US" sz="3600" dirty="0"/>
              <a:t> dos </a:t>
            </a:r>
            <a:r>
              <a:rPr lang="en-US" sz="3600" dirty="0" err="1"/>
              <a:t>clientes</a:t>
            </a:r>
            <a:r>
              <a:rPr lang="en-US" sz="3600" dirty="0"/>
              <a:t>) </a:t>
            </a:r>
            <a:r>
              <a:rPr lang="en-US" sz="3600" dirty="0" err="1"/>
              <a:t>façam</a:t>
            </a:r>
            <a:r>
              <a:rPr lang="en-US" sz="3600" dirty="0"/>
              <a:t> um brainstorming e </a:t>
            </a:r>
            <a:r>
              <a:rPr lang="en-US" sz="3600" dirty="0" err="1"/>
              <a:t>concebam</a:t>
            </a:r>
            <a:r>
              <a:rPr lang="en-US" sz="3600" dirty="0"/>
              <a:t> um </a:t>
            </a:r>
            <a:r>
              <a:rPr lang="en-US" sz="3600" dirty="0" err="1"/>
              <a:t>procedimento</a:t>
            </a:r>
            <a:r>
              <a:rPr lang="en-US" sz="3600" dirty="0"/>
              <a:t> ,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produto</a:t>
            </a:r>
            <a:r>
              <a:rPr lang="en-US" sz="3600" dirty="0"/>
              <a:t>,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imagem</a:t>
            </a:r>
            <a:r>
              <a:rPr lang="en-US" sz="3600" dirty="0">
                <a:solidFill>
                  <a:srgbClr val="FF0000"/>
                </a:solidFill>
              </a:rPr>
              <a:t>  de </a:t>
            </a:r>
            <a:r>
              <a:rPr lang="en-US" sz="3600" dirty="0" err="1">
                <a:solidFill>
                  <a:srgbClr val="FF0000"/>
                </a:solidFill>
              </a:rPr>
              <a:t>uma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Intelig</a:t>
            </a:r>
            <a:r>
              <a:rPr lang="pt-BR" sz="3600" dirty="0">
                <a:solidFill>
                  <a:srgbClr val="FF0000"/>
                </a:solidFill>
              </a:rPr>
              <a:t>ê</a:t>
            </a:r>
            <a:r>
              <a:rPr lang="en-US" sz="3600" dirty="0" err="1">
                <a:solidFill>
                  <a:srgbClr val="FF0000"/>
                </a:solidFill>
              </a:rPr>
              <a:t>ncia</a:t>
            </a:r>
            <a:r>
              <a:rPr lang="en-US" sz="3600" dirty="0">
                <a:solidFill>
                  <a:srgbClr val="FF0000"/>
                </a:solidFill>
              </a:rPr>
              <a:t> Artificial </a:t>
            </a:r>
            <a:r>
              <a:rPr lang="en-US" sz="3600" dirty="0"/>
              <a:t>que </a:t>
            </a:r>
            <a:r>
              <a:rPr lang="en-US" sz="3600" dirty="0" err="1"/>
              <a:t>deixe</a:t>
            </a:r>
            <a:r>
              <a:rPr lang="en-US" sz="3600" dirty="0"/>
              <a:t> claro que </a:t>
            </a:r>
            <a:r>
              <a:rPr lang="en-US" sz="3600" dirty="0" err="1"/>
              <a:t>essa</a:t>
            </a:r>
            <a:r>
              <a:rPr lang="en-US" sz="3600" dirty="0"/>
              <a:t> Grande </a:t>
            </a:r>
            <a:r>
              <a:rPr lang="en-US" sz="3600" dirty="0" err="1"/>
              <a:t>Industria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 </a:t>
            </a:r>
            <a:r>
              <a:rPr lang="en-US" sz="3600" dirty="0" err="1"/>
              <a:t>realmente</a:t>
            </a:r>
            <a:r>
              <a:rPr lang="en-US" sz="3600" dirty="0"/>
              <a:t> </a:t>
            </a:r>
            <a:r>
              <a:rPr lang="en-US" sz="3600" dirty="0" err="1"/>
              <a:t>focada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pt-BR" sz="3600" dirty="0">
                <a:solidFill>
                  <a:srgbClr val="FF0000"/>
                </a:solidFill>
              </a:rPr>
              <a:t>Excelência na Qualidade, Eficiência, Simplificação e Foco no Cliente</a:t>
            </a:r>
            <a:r>
              <a:rPr lang="en-US" sz="3600" dirty="0"/>
              <a:t>. </a:t>
            </a:r>
            <a:r>
              <a:rPr lang="en-US" sz="3600" dirty="0" err="1"/>
              <a:t>Produzam</a:t>
            </a:r>
            <a:r>
              <a:rPr lang="en-US" sz="3600" dirty="0"/>
              <a:t> um draft, </a:t>
            </a:r>
            <a:r>
              <a:rPr lang="en-US" sz="3600" dirty="0" err="1"/>
              <a:t>desenho</a:t>
            </a:r>
            <a:r>
              <a:rPr lang="en-US" sz="3600" dirty="0"/>
              <a:t> do que </a:t>
            </a:r>
            <a:r>
              <a:rPr lang="en-US" sz="3600" dirty="0" err="1"/>
              <a:t>seria</a:t>
            </a:r>
            <a:r>
              <a:rPr lang="en-US" sz="3600" dirty="0"/>
              <a:t> </a:t>
            </a:r>
            <a:r>
              <a:rPr lang="en-US" sz="3600" dirty="0" err="1"/>
              <a:t>esse</a:t>
            </a:r>
            <a:r>
              <a:rPr lang="en-US" sz="3600" dirty="0"/>
              <a:t> </a:t>
            </a:r>
            <a:r>
              <a:rPr lang="en-US" sz="3600" dirty="0" err="1"/>
              <a:t>procedimento</a:t>
            </a:r>
            <a:r>
              <a:rPr lang="en-US" sz="3600" dirty="0"/>
              <a:t>, </a:t>
            </a:r>
            <a:r>
              <a:rPr lang="en-US" sz="3600" dirty="0" err="1"/>
              <a:t>produto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imagem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91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Prototype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materiais</a:t>
            </a:r>
            <a:r>
              <a:rPr lang="en-US" sz="3600" dirty="0"/>
              <a:t> </a:t>
            </a:r>
            <a:r>
              <a:rPr lang="en-US" sz="3600" dirty="0" err="1"/>
              <a:t>disponíveis</a:t>
            </a:r>
            <a:r>
              <a:rPr lang="en-US" sz="3600" dirty="0"/>
              <a:t> </a:t>
            </a:r>
            <a:r>
              <a:rPr lang="en-US" sz="3600" dirty="0" err="1"/>
              <a:t>nas</a:t>
            </a:r>
            <a:r>
              <a:rPr lang="en-US" sz="3600" dirty="0"/>
              <a:t> </a:t>
            </a:r>
            <a:r>
              <a:rPr lang="en-US" sz="3600" dirty="0" err="1"/>
              <a:t>suas</a:t>
            </a:r>
            <a:r>
              <a:rPr lang="en-US" sz="3600" dirty="0"/>
              <a:t> casas,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universidade</a:t>
            </a:r>
            <a:r>
              <a:rPr lang="en-US" sz="3600" dirty="0"/>
              <a:t> </a:t>
            </a:r>
            <a:r>
              <a:rPr lang="en-US" sz="3600" dirty="0" err="1"/>
              <a:t>etc</a:t>
            </a:r>
            <a:r>
              <a:rPr lang="en-US" sz="3600" dirty="0"/>
              <a:t>, </a:t>
            </a:r>
            <a:r>
              <a:rPr lang="en-US" sz="3600" dirty="0" err="1"/>
              <a:t>criem</a:t>
            </a:r>
            <a:r>
              <a:rPr lang="en-US" sz="3600" dirty="0"/>
              <a:t> um </a:t>
            </a:r>
            <a:r>
              <a:rPr lang="en-US" sz="3600" dirty="0" err="1"/>
              <a:t>protótipo</a:t>
            </a:r>
            <a:r>
              <a:rPr lang="en-US" sz="3600" dirty="0"/>
              <a:t> do </a:t>
            </a:r>
            <a:r>
              <a:rPr lang="en-US" sz="3600" dirty="0" err="1"/>
              <a:t>procedimento</a:t>
            </a:r>
            <a:r>
              <a:rPr lang="en-US" sz="3600" dirty="0"/>
              <a:t> ,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produto</a:t>
            </a:r>
            <a:r>
              <a:rPr lang="en-US" sz="3600" dirty="0"/>
              <a:t>,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imagem</a:t>
            </a:r>
            <a:r>
              <a:rPr lang="en-US" sz="3600" dirty="0"/>
              <a:t>  de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Intelig</a:t>
            </a:r>
            <a:r>
              <a:rPr lang="pt-BR" sz="3600" dirty="0">
                <a:solidFill>
                  <a:srgbClr val="FF0000"/>
                </a:solidFill>
              </a:rPr>
              <a:t>ê</a:t>
            </a:r>
            <a:r>
              <a:rPr lang="en-US" sz="3600" dirty="0" err="1">
                <a:solidFill>
                  <a:srgbClr val="FF0000"/>
                </a:solidFill>
              </a:rPr>
              <a:t>ncia</a:t>
            </a:r>
            <a:r>
              <a:rPr lang="en-US" sz="3600" dirty="0">
                <a:solidFill>
                  <a:srgbClr val="FF0000"/>
                </a:solidFill>
              </a:rPr>
              <a:t> Artificial </a:t>
            </a:r>
          </a:p>
          <a:p>
            <a:r>
              <a:rPr lang="en-US" sz="3600" dirty="0" err="1"/>
              <a:t>Ao</a:t>
            </a:r>
            <a:r>
              <a:rPr lang="en-US" sz="3600" dirty="0"/>
              <a:t> final </a:t>
            </a:r>
            <a:r>
              <a:rPr lang="en-US" sz="3600" dirty="0" err="1"/>
              <a:t>faremos</a:t>
            </a:r>
            <a:r>
              <a:rPr lang="en-US" sz="3600" dirty="0"/>
              <a:t>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mostra</a:t>
            </a:r>
            <a:r>
              <a:rPr lang="en-US" sz="3600" dirty="0"/>
              <a:t> dos </a:t>
            </a:r>
            <a:r>
              <a:rPr lang="en-US" sz="3600" dirty="0" err="1"/>
              <a:t>resultados</a:t>
            </a:r>
            <a:r>
              <a:rPr lang="en-US" sz="3600" dirty="0"/>
              <a:t> dos </a:t>
            </a:r>
            <a:r>
              <a:rPr lang="en-US" sz="3600" dirty="0" err="1"/>
              <a:t>grupos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965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46960" y="286604"/>
            <a:ext cx="7543800" cy="932596"/>
          </a:xfrm>
        </p:spPr>
        <p:txBody>
          <a:bodyPr/>
          <a:lstStyle/>
          <a:p>
            <a:r>
              <a:rPr lang="en-US" dirty="0"/>
              <a:t>Spaces of design thinking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572001" y="1752600"/>
            <a:ext cx="2136775" cy="609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</a:t>
            </a:r>
          </a:p>
        </p:txBody>
      </p:sp>
      <p:sp>
        <p:nvSpPr>
          <p:cNvPr id="18437" name="Rectangle 5"/>
          <p:cNvSpPr>
            <a:spLocks noRot="1" noChangeArrowheads="1"/>
          </p:cNvSpPr>
          <p:nvPr/>
        </p:nvSpPr>
        <p:spPr bwMode="auto">
          <a:xfrm>
            <a:off x="7010401" y="4495800"/>
            <a:ext cx="2136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Ideation</a:t>
            </a:r>
          </a:p>
        </p:txBody>
      </p:sp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2209800" y="44196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172200" y="2133600"/>
            <a:ext cx="2286000" cy="27432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0800000">
            <a:off x="3886200" y="4495800"/>
            <a:ext cx="4038600" cy="1905000"/>
          </a:xfrm>
          <a:custGeom>
            <a:avLst/>
            <a:gdLst>
              <a:gd name="G0" fmla="+- 34701 0 0"/>
              <a:gd name="G1" fmla="+- -11626118 0 0"/>
              <a:gd name="G2" fmla="+- 34701 0 -11626118"/>
              <a:gd name="G3" fmla="+- 10800 0 0"/>
              <a:gd name="G4" fmla="+- 0 0 347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30 0 0"/>
              <a:gd name="G9" fmla="+- 0 0 -11626118"/>
              <a:gd name="G10" fmla="+- 9630 0 2700"/>
              <a:gd name="G11" fmla="cos G10 34701"/>
              <a:gd name="G12" fmla="sin G10 34701"/>
              <a:gd name="G13" fmla="cos 13500 34701"/>
              <a:gd name="G14" fmla="sin 13500 34701"/>
              <a:gd name="G15" fmla="+- G11 10800 0"/>
              <a:gd name="G16" fmla="+- G12 10800 0"/>
              <a:gd name="G17" fmla="+- G13 10800 0"/>
              <a:gd name="G18" fmla="+- G14 10800 0"/>
              <a:gd name="G19" fmla="*/ 9630 1 2"/>
              <a:gd name="G20" fmla="+- G19 5400 0"/>
              <a:gd name="G21" fmla="cos G20 34701"/>
              <a:gd name="G22" fmla="sin G20 34701"/>
              <a:gd name="G23" fmla="+- G21 10800 0"/>
              <a:gd name="G24" fmla="+- G12 G23 G22"/>
              <a:gd name="G25" fmla="+- G22 G23 G11"/>
              <a:gd name="G26" fmla="cos 10800 34701"/>
              <a:gd name="G27" fmla="sin 10800 34701"/>
              <a:gd name="G28" fmla="cos 9630 34701"/>
              <a:gd name="G29" fmla="sin 9630 347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26118"/>
              <a:gd name="G36" fmla="sin G34 -11626118"/>
              <a:gd name="G37" fmla="+/ -11626118 347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30 G39"/>
              <a:gd name="G43" fmla="sin 9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94 w 21600"/>
              <a:gd name="T5" fmla="*/ 4 h 21600"/>
              <a:gd name="T6" fmla="*/ 595 w 21600"/>
              <a:gd name="T7" fmla="*/ 10336 h 21600"/>
              <a:gd name="T8" fmla="*/ 11062 w 21600"/>
              <a:gd name="T9" fmla="*/ 1173 h 21600"/>
              <a:gd name="T10" fmla="*/ 24299 w 21600"/>
              <a:gd name="T11" fmla="*/ 10924 h 21600"/>
              <a:gd name="T12" fmla="*/ 20984 w 21600"/>
              <a:gd name="T13" fmla="*/ 14179 h 21600"/>
              <a:gd name="T14" fmla="*/ 17729 w 21600"/>
              <a:gd name="T15" fmla="*/ 1086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29" y="10888"/>
                </a:moveTo>
                <a:cubicBezTo>
                  <a:pt x="20429" y="10859"/>
                  <a:pt x="20430" y="10829"/>
                  <a:pt x="20430" y="10800"/>
                </a:cubicBezTo>
                <a:cubicBezTo>
                  <a:pt x="20430" y="5481"/>
                  <a:pt x="16118" y="1170"/>
                  <a:pt x="10800" y="1170"/>
                </a:cubicBezTo>
                <a:cubicBezTo>
                  <a:pt x="5651" y="1169"/>
                  <a:pt x="1413" y="5219"/>
                  <a:pt x="1179" y="10363"/>
                </a:cubicBezTo>
                <a:lnTo>
                  <a:pt x="11" y="10310"/>
                </a:lnTo>
                <a:cubicBezTo>
                  <a:pt x="273" y="4541"/>
                  <a:pt x="502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33"/>
                  <a:pt x="21599" y="10866"/>
                  <a:pt x="21599" y="10899"/>
                </a:cubicBezTo>
                <a:lnTo>
                  <a:pt x="24299" y="10924"/>
                </a:lnTo>
                <a:lnTo>
                  <a:pt x="20984" y="14179"/>
                </a:lnTo>
                <a:lnTo>
                  <a:pt x="17729" y="10864"/>
                </a:lnTo>
                <a:lnTo>
                  <a:pt x="20429" y="1088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4625670">
            <a:off x="3048000" y="2057400"/>
            <a:ext cx="2286000" cy="27432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0" y="444872"/>
            <a:ext cx="5657850" cy="108806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Vamos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praticar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1" y="1845734"/>
            <a:ext cx="8061960" cy="402336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Problema</a:t>
            </a:r>
            <a:r>
              <a:rPr lang="en-US" sz="3600" b="1" dirty="0"/>
              <a:t>: </a:t>
            </a:r>
          </a:p>
          <a:p>
            <a:r>
              <a:rPr lang="en-US" sz="3600" dirty="0" err="1"/>
              <a:t>Criancas</a:t>
            </a:r>
            <a:r>
              <a:rPr lang="en-US" sz="3600" dirty="0"/>
              <a:t> de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comunidade</a:t>
            </a:r>
            <a:r>
              <a:rPr lang="en-US" sz="3600" dirty="0"/>
              <a:t> </a:t>
            </a:r>
            <a:r>
              <a:rPr lang="en-US" sz="3600" dirty="0" err="1"/>
              <a:t>muito</a:t>
            </a:r>
            <a:r>
              <a:rPr lang="en-US" sz="3600" dirty="0"/>
              <a:t> </a:t>
            </a:r>
            <a:r>
              <a:rPr lang="en-US" sz="3600" dirty="0" err="1"/>
              <a:t>carente</a:t>
            </a:r>
            <a:r>
              <a:rPr lang="en-US" sz="3600" dirty="0"/>
              <a:t>, </a:t>
            </a:r>
            <a:r>
              <a:rPr lang="en-US" sz="3600" dirty="0" err="1"/>
              <a:t>numa</a:t>
            </a:r>
            <a:r>
              <a:rPr lang="en-US" sz="3600" dirty="0"/>
              <a:t> TV </a:t>
            </a:r>
            <a:r>
              <a:rPr lang="en-US" sz="3600" dirty="0" err="1"/>
              <a:t>pública</a:t>
            </a:r>
            <a:r>
              <a:rPr lang="en-US" sz="3600" dirty="0"/>
              <a:t> </a:t>
            </a:r>
            <a:r>
              <a:rPr lang="en-US" sz="3600" dirty="0" err="1"/>
              <a:t>assistem</a:t>
            </a:r>
            <a:r>
              <a:rPr lang="en-US" sz="3600" dirty="0"/>
              <a:t> e </a:t>
            </a:r>
            <a:r>
              <a:rPr lang="en-US" sz="3600" dirty="0" err="1"/>
              <a:t>gostam</a:t>
            </a:r>
            <a:r>
              <a:rPr lang="en-US" sz="3600" dirty="0"/>
              <a:t> de F1.</a:t>
            </a:r>
          </a:p>
          <a:p>
            <a:r>
              <a:rPr lang="en-US" sz="3600" dirty="0" err="1"/>
              <a:t>Após</a:t>
            </a:r>
            <a:r>
              <a:rPr lang="en-US" sz="3600" dirty="0"/>
              <a:t> </a:t>
            </a:r>
            <a:r>
              <a:rPr lang="en-US" sz="3600" dirty="0" err="1"/>
              <a:t>assistirem</a:t>
            </a:r>
            <a:r>
              <a:rPr lang="en-US" sz="3600" dirty="0"/>
              <a:t>, </a:t>
            </a:r>
            <a:r>
              <a:rPr lang="en-US" sz="3600" dirty="0" err="1"/>
              <a:t>ficam</a:t>
            </a:r>
            <a:r>
              <a:rPr lang="en-US" sz="3600" dirty="0"/>
              <a:t> com </a:t>
            </a:r>
            <a:r>
              <a:rPr lang="en-US" sz="3600" dirty="0" err="1"/>
              <a:t>vontade</a:t>
            </a:r>
            <a:r>
              <a:rPr lang="en-US" sz="3600" dirty="0"/>
              <a:t> de </a:t>
            </a:r>
            <a:r>
              <a:rPr lang="en-US" sz="3600" dirty="0" err="1"/>
              <a:t>brincar</a:t>
            </a:r>
            <a:r>
              <a:rPr lang="en-US" sz="3600" dirty="0"/>
              <a:t> com </a:t>
            </a:r>
            <a:r>
              <a:rPr lang="en-US" sz="3600" dirty="0" err="1"/>
              <a:t>carro</a:t>
            </a:r>
            <a:r>
              <a:rPr lang="en-US" sz="3600" dirty="0"/>
              <a:t> de corrida, mas </a:t>
            </a:r>
            <a:r>
              <a:rPr lang="en-US" sz="3600" dirty="0" err="1"/>
              <a:t>não</a:t>
            </a:r>
            <a:r>
              <a:rPr lang="en-US" sz="3600" dirty="0"/>
              <a:t> tem o </a:t>
            </a:r>
            <a:r>
              <a:rPr lang="en-US" sz="3600" dirty="0" err="1"/>
              <a:t>brinquedo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1739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84220" y="1072204"/>
            <a:ext cx="5657850" cy="699447"/>
          </a:xfrm>
        </p:spPr>
        <p:txBody>
          <a:bodyPr>
            <a:normAutofit fontScale="90000"/>
          </a:bodyPr>
          <a:lstStyle/>
          <a:p>
            <a:r>
              <a:rPr lang="en-US" dirty="0"/>
              <a:t>Spaces of design thinking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953002" y="2171700"/>
            <a:ext cx="1602581" cy="4572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Inspiration</a:t>
            </a:r>
          </a:p>
        </p:txBody>
      </p:sp>
      <p:sp>
        <p:nvSpPr>
          <p:cNvPr id="18437" name="Rectangle 5"/>
          <p:cNvSpPr>
            <a:spLocks noRot="1" noChangeArrowheads="1"/>
          </p:cNvSpPr>
          <p:nvPr/>
        </p:nvSpPr>
        <p:spPr bwMode="auto">
          <a:xfrm>
            <a:off x="6781802" y="4229100"/>
            <a:ext cx="16025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Ideation</a:t>
            </a:r>
          </a:p>
        </p:txBody>
      </p:sp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3181350" y="417195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153150" y="2457450"/>
            <a:ext cx="1714500" cy="20574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10800000">
            <a:off x="4438650" y="4229100"/>
            <a:ext cx="3028950" cy="1428750"/>
          </a:xfrm>
          <a:custGeom>
            <a:avLst/>
            <a:gdLst>
              <a:gd name="G0" fmla="+- 34701 0 0"/>
              <a:gd name="G1" fmla="+- -11626118 0 0"/>
              <a:gd name="G2" fmla="+- 34701 0 -11626118"/>
              <a:gd name="G3" fmla="+- 10800 0 0"/>
              <a:gd name="G4" fmla="+- 0 0 3470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630 0 0"/>
              <a:gd name="G9" fmla="+- 0 0 -11626118"/>
              <a:gd name="G10" fmla="+- 9630 0 2700"/>
              <a:gd name="G11" fmla="cos G10 34701"/>
              <a:gd name="G12" fmla="sin G10 34701"/>
              <a:gd name="G13" fmla="cos 13500 34701"/>
              <a:gd name="G14" fmla="sin 13500 34701"/>
              <a:gd name="G15" fmla="+- G11 10800 0"/>
              <a:gd name="G16" fmla="+- G12 10800 0"/>
              <a:gd name="G17" fmla="+- G13 10800 0"/>
              <a:gd name="G18" fmla="+- G14 10800 0"/>
              <a:gd name="G19" fmla="*/ 9630 1 2"/>
              <a:gd name="G20" fmla="+- G19 5400 0"/>
              <a:gd name="G21" fmla="cos G20 34701"/>
              <a:gd name="G22" fmla="sin G20 34701"/>
              <a:gd name="G23" fmla="+- G21 10800 0"/>
              <a:gd name="G24" fmla="+- G12 G23 G22"/>
              <a:gd name="G25" fmla="+- G22 G23 G11"/>
              <a:gd name="G26" fmla="cos 10800 34701"/>
              <a:gd name="G27" fmla="sin 10800 34701"/>
              <a:gd name="G28" fmla="cos 9630 34701"/>
              <a:gd name="G29" fmla="sin 9630 3470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26118"/>
              <a:gd name="G36" fmla="sin G34 -11626118"/>
              <a:gd name="G37" fmla="+/ -11626118 3470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630 G39"/>
              <a:gd name="G43" fmla="sin 96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094 w 21600"/>
              <a:gd name="T5" fmla="*/ 4 h 21600"/>
              <a:gd name="T6" fmla="*/ 595 w 21600"/>
              <a:gd name="T7" fmla="*/ 10336 h 21600"/>
              <a:gd name="T8" fmla="*/ 11062 w 21600"/>
              <a:gd name="T9" fmla="*/ 1173 h 21600"/>
              <a:gd name="T10" fmla="*/ 24299 w 21600"/>
              <a:gd name="T11" fmla="*/ 10924 h 21600"/>
              <a:gd name="T12" fmla="*/ 20984 w 21600"/>
              <a:gd name="T13" fmla="*/ 14179 h 21600"/>
              <a:gd name="T14" fmla="*/ 17729 w 21600"/>
              <a:gd name="T15" fmla="*/ 1086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0429" y="10888"/>
                </a:moveTo>
                <a:cubicBezTo>
                  <a:pt x="20429" y="10859"/>
                  <a:pt x="20430" y="10829"/>
                  <a:pt x="20430" y="10800"/>
                </a:cubicBezTo>
                <a:cubicBezTo>
                  <a:pt x="20430" y="5481"/>
                  <a:pt x="16118" y="1170"/>
                  <a:pt x="10800" y="1170"/>
                </a:cubicBezTo>
                <a:cubicBezTo>
                  <a:pt x="5651" y="1169"/>
                  <a:pt x="1413" y="5219"/>
                  <a:pt x="1179" y="10363"/>
                </a:cubicBezTo>
                <a:lnTo>
                  <a:pt x="11" y="10310"/>
                </a:lnTo>
                <a:cubicBezTo>
                  <a:pt x="273" y="4541"/>
                  <a:pt x="502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33"/>
                  <a:pt x="21599" y="10866"/>
                  <a:pt x="21599" y="10899"/>
                </a:cubicBezTo>
                <a:lnTo>
                  <a:pt x="24299" y="10924"/>
                </a:lnTo>
                <a:lnTo>
                  <a:pt x="20984" y="14179"/>
                </a:lnTo>
                <a:lnTo>
                  <a:pt x="17729" y="10864"/>
                </a:lnTo>
                <a:lnTo>
                  <a:pt x="20429" y="1088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4625670">
            <a:off x="3810000" y="2400300"/>
            <a:ext cx="1714500" cy="2057400"/>
          </a:xfrm>
          <a:custGeom>
            <a:avLst/>
            <a:gdLst>
              <a:gd name="G0" fmla="+- 263511 0 0"/>
              <a:gd name="G1" fmla="+- -6789006 0 0"/>
              <a:gd name="G2" fmla="+- 263511 0 -6789006"/>
              <a:gd name="G3" fmla="+- 10800 0 0"/>
              <a:gd name="G4" fmla="+- 0 0 26351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43 0 0"/>
              <a:gd name="G9" fmla="+- 0 0 -6789006"/>
              <a:gd name="G10" fmla="+- 7943 0 2700"/>
              <a:gd name="G11" fmla="cos G10 263511"/>
              <a:gd name="G12" fmla="sin G10 263511"/>
              <a:gd name="G13" fmla="cos 13500 263511"/>
              <a:gd name="G14" fmla="sin 13500 263511"/>
              <a:gd name="G15" fmla="+- G11 10800 0"/>
              <a:gd name="G16" fmla="+- G12 10800 0"/>
              <a:gd name="G17" fmla="+- G13 10800 0"/>
              <a:gd name="G18" fmla="+- G14 10800 0"/>
              <a:gd name="G19" fmla="*/ 7943 1 2"/>
              <a:gd name="G20" fmla="+- G19 5400 0"/>
              <a:gd name="G21" fmla="cos G20 263511"/>
              <a:gd name="G22" fmla="sin G20 263511"/>
              <a:gd name="G23" fmla="+- G21 10800 0"/>
              <a:gd name="G24" fmla="+- G12 G23 G22"/>
              <a:gd name="G25" fmla="+- G22 G23 G11"/>
              <a:gd name="G26" fmla="cos 10800 263511"/>
              <a:gd name="G27" fmla="sin 10800 263511"/>
              <a:gd name="G28" fmla="cos 7943 263511"/>
              <a:gd name="G29" fmla="sin 7943 26351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789006"/>
              <a:gd name="G36" fmla="sin G34 -6789006"/>
              <a:gd name="G37" fmla="+/ -6789006 26351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43 G39"/>
              <a:gd name="G43" fmla="sin 794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773 w 21600"/>
              <a:gd name="T5" fmla="*/ 2552 h 21600"/>
              <a:gd name="T6" fmla="*/ 8597 w 21600"/>
              <a:gd name="T7" fmla="*/ 1690 h 21600"/>
              <a:gd name="T8" fmla="*/ 15928 w 21600"/>
              <a:gd name="T9" fmla="*/ 4734 h 21600"/>
              <a:gd name="T10" fmla="*/ 24266 w 21600"/>
              <a:gd name="T11" fmla="*/ 11746 h 21600"/>
              <a:gd name="T12" fmla="*/ 19858 w 21600"/>
              <a:gd name="T13" fmla="*/ 15575 h 21600"/>
              <a:gd name="T14" fmla="*/ 16030 w 21600"/>
              <a:gd name="T15" fmla="*/ 1116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723" y="11356"/>
                </a:moveTo>
                <a:cubicBezTo>
                  <a:pt x="18736" y="11171"/>
                  <a:pt x="18743" y="10985"/>
                  <a:pt x="18743" y="10800"/>
                </a:cubicBezTo>
                <a:cubicBezTo>
                  <a:pt x="18743" y="6413"/>
                  <a:pt x="15186" y="2857"/>
                  <a:pt x="10800" y="2857"/>
                </a:cubicBezTo>
                <a:cubicBezTo>
                  <a:pt x="10171" y="2856"/>
                  <a:pt x="9544" y="2931"/>
                  <a:pt x="8933" y="3079"/>
                </a:cubicBezTo>
                <a:lnTo>
                  <a:pt x="8261" y="302"/>
                </a:lnTo>
                <a:cubicBezTo>
                  <a:pt x="9092" y="101"/>
                  <a:pt x="994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2"/>
                  <a:pt x="21591" y="11305"/>
                  <a:pt x="21573" y="11557"/>
                </a:cubicBezTo>
                <a:lnTo>
                  <a:pt x="24266" y="11746"/>
                </a:lnTo>
                <a:lnTo>
                  <a:pt x="19858" y="15575"/>
                </a:lnTo>
                <a:lnTo>
                  <a:pt x="16030" y="11167"/>
                </a:lnTo>
                <a:lnTo>
                  <a:pt x="18723" y="113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1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3758" y="0"/>
            <a:ext cx="5657850" cy="1088068"/>
          </a:xfrm>
        </p:spPr>
        <p:txBody>
          <a:bodyPr/>
          <a:lstStyle/>
          <a:p>
            <a:r>
              <a:rPr lang="en-US" dirty="0"/>
              <a:t>Ideation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2600" y="1600200"/>
            <a:ext cx="8915400" cy="46208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400" dirty="0" err="1"/>
              <a:t>Usando</a:t>
            </a:r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empatia</a:t>
            </a:r>
            <a:r>
              <a:rPr lang="en-US" sz="3400" dirty="0"/>
              <a:t> (</a:t>
            </a:r>
            <a:r>
              <a:rPr lang="en-US" sz="3400" dirty="0" err="1"/>
              <a:t>colocando</a:t>
            </a:r>
            <a:r>
              <a:rPr lang="en-US" sz="3400" dirty="0"/>
              <a:t>-se no </a:t>
            </a:r>
            <a:r>
              <a:rPr lang="en-US" sz="3400" dirty="0" err="1"/>
              <a:t>lugar</a:t>
            </a:r>
            <a:r>
              <a:rPr lang="en-US" sz="3400" dirty="0"/>
              <a:t> das </a:t>
            </a:r>
            <a:r>
              <a:rPr lang="en-US" sz="3400" dirty="0" err="1"/>
              <a:t>crianças</a:t>
            </a:r>
            <a:r>
              <a:rPr lang="en-US" sz="3400" dirty="0"/>
              <a:t>) </a:t>
            </a:r>
            <a:r>
              <a:rPr lang="en-US" sz="3400" dirty="0" err="1"/>
              <a:t>entrevistem</a:t>
            </a:r>
            <a:r>
              <a:rPr lang="en-US" sz="3400" dirty="0"/>
              <a:t> </a:t>
            </a:r>
            <a:r>
              <a:rPr lang="en-US" sz="3400" dirty="0" err="1"/>
              <a:t>esses</a:t>
            </a:r>
            <a:r>
              <a:rPr lang="en-US" sz="3400" dirty="0"/>
              <a:t> </a:t>
            </a:r>
            <a:r>
              <a:rPr lang="en-US" sz="3400" dirty="0" err="1"/>
              <a:t>clientes</a:t>
            </a:r>
            <a:r>
              <a:rPr lang="en-US" sz="3400" dirty="0"/>
              <a:t> </a:t>
            </a:r>
            <a:r>
              <a:rPr lang="en-US" sz="3400" dirty="0" err="1"/>
              <a:t>finais</a:t>
            </a:r>
            <a:r>
              <a:rPr lang="en-US" sz="3400" dirty="0"/>
              <a:t> ( </a:t>
            </a:r>
            <a:r>
              <a:rPr lang="en-US" sz="3400" dirty="0" err="1">
                <a:solidFill>
                  <a:srgbClr val="FF0000"/>
                </a:solidFill>
              </a:rPr>
              <a:t>alguns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elementos</a:t>
            </a:r>
            <a:r>
              <a:rPr lang="en-US" sz="3400" dirty="0">
                <a:solidFill>
                  <a:srgbClr val="FF0000"/>
                </a:solidFill>
              </a:rPr>
              <a:t> do </a:t>
            </a:r>
            <a:r>
              <a:rPr lang="en-US" sz="3400" dirty="0" err="1">
                <a:solidFill>
                  <a:srgbClr val="FF0000"/>
                </a:solidFill>
              </a:rPr>
              <a:t>grupo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fazem</a:t>
            </a:r>
            <a:r>
              <a:rPr lang="en-US" sz="3400" dirty="0">
                <a:solidFill>
                  <a:srgbClr val="FF0000"/>
                </a:solidFill>
              </a:rPr>
              <a:t> o </a:t>
            </a:r>
            <a:r>
              <a:rPr lang="en-US" sz="3400" dirty="0" err="1">
                <a:solidFill>
                  <a:srgbClr val="FF0000"/>
                </a:solidFill>
              </a:rPr>
              <a:t>papel</a:t>
            </a:r>
            <a:r>
              <a:rPr lang="en-US" sz="3400" dirty="0">
                <a:solidFill>
                  <a:srgbClr val="FF0000"/>
                </a:solidFill>
              </a:rPr>
              <a:t> das </a:t>
            </a:r>
            <a:r>
              <a:rPr lang="en-US" sz="3400" dirty="0" err="1">
                <a:solidFill>
                  <a:srgbClr val="FF0000"/>
                </a:solidFill>
              </a:rPr>
              <a:t>crianças</a:t>
            </a:r>
            <a:r>
              <a:rPr lang="en-US" sz="3400" dirty="0"/>
              <a:t>) </a:t>
            </a:r>
            <a:r>
              <a:rPr lang="en-US" sz="3400" dirty="0" err="1">
                <a:solidFill>
                  <a:schemeClr val="tx1"/>
                </a:solidFill>
              </a:rPr>
              <a:t>façam</a:t>
            </a:r>
            <a:r>
              <a:rPr lang="en-US" sz="3400" dirty="0">
                <a:solidFill>
                  <a:schemeClr val="tx1"/>
                </a:solidFill>
              </a:rPr>
              <a:t> um brainstorming e </a:t>
            </a:r>
            <a:r>
              <a:rPr lang="en-US" sz="3400" dirty="0" err="1">
                <a:solidFill>
                  <a:schemeClr val="tx1"/>
                </a:solidFill>
              </a:rPr>
              <a:t>concebam</a:t>
            </a:r>
            <a:r>
              <a:rPr lang="en-US" sz="3400" dirty="0">
                <a:solidFill>
                  <a:schemeClr val="tx1"/>
                </a:solidFill>
              </a:rPr>
              <a:t> um </a:t>
            </a:r>
            <a:r>
              <a:rPr lang="en-US" sz="3400" dirty="0" err="1">
                <a:solidFill>
                  <a:schemeClr val="tx1"/>
                </a:solidFill>
              </a:rPr>
              <a:t>carrinho</a:t>
            </a:r>
            <a:r>
              <a:rPr lang="en-US" sz="3400" dirty="0">
                <a:solidFill>
                  <a:schemeClr val="tx1"/>
                </a:solidFill>
              </a:rPr>
              <a:t> de corrida que </a:t>
            </a:r>
            <a:r>
              <a:rPr lang="en-US" sz="3400" dirty="0" err="1">
                <a:solidFill>
                  <a:schemeClr val="tx1"/>
                </a:solidFill>
              </a:rPr>
              <a:t>atenda</a:t>
            </a:r>
            <a:r>
              <a:rPr lang="en-US" sz="3400" dirty="0">
                <a:solidFill>
                  <a:schemeClr val="tx1"/>
                </a:solidFill>
              </a:rPr>
              <a:t> as </a:t>
            </a:r>
            <a:r>
              <a:rPr lang="en-US" sz="3400" dirty="0" err="1">
                <a:solidFill>
                  <a:schemeClr val="tx1"/>
                </a:solidFill>
              </a:rPr>
              <a:t>necessidades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desses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seres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humanos</a:t>
            </a:r>
            <a:r>
              <a:rPr lang="en-US" sz="3400" dirty="0">
                <a:solidFill>
                  <a:schemeClr val="tx1"/>
                </a:solidFill>
              </a:rPr>
              <a:t> e </a:t>
            </a:r>
            <a:r>
              <a:rPr lang="en-US" sz="3400" dirty="0" err="1">
                <a:solidFill>
                  <a:schemeClr val="tx1"/>
                </a:solidFill>
              </a:rPr>
              <a:t>seja</a:t>
            </a:r>
            <a:r>
              <a:rPr lang="en-US" sz="3400" dirty="0">
                <a:solidFill>
                  <a:schemeClr val="tx1"/>
                </a:solidFill>
              </a:rPr>
              <a:t> MUITO </a:t>
            </a:r>
            <a:r>
              <a:rPr lang="en-US" sz="3400" dirty="0" err="1">
                <a:solidFill>
                  <a:schemeClr val="tx1"/>
                </a:solidFill>
              </a:rPr>
              <a:t>barato</a:t>
            </a:r>
            <a:r>
              <a:rPr lang="en-US" sz="3400" dirty="0">
                <a:solidFill>
                  <a:schemeClr val="tx1"/>
                </a:solidFill>
              </a:rPr>
              <a:t>. </a:t>
            </a:r>
            <a:r>
              <a:rPr lang="en-US" sz="3400" dirty="0" err="1">
                <a:solidFill>
                  <a:schemeClr val="tx1"/>
                </a:solidFill>
              </a:rPr>
              <a:t>Produzam</a:t>
            </a:r>
            <a:r>
              <a:rPr lang="en-US" sz="3400" dirty="0">
                <a:solidFill>
                  <a:schemeClr val="tx1"/>
                </a:solidFill>
              </a:rPr>
              <a:t> um draft </a:t>
            </a:r>
            <a:r>
              <a:rPr lang="en-US" sz="3400" dirty="0" err="1">
                <a:solidFill>
                  <a:schemeClr val="tx1"/>
                </a:solidFill>
              </a:rPr>
              <a:t>desenho</a:t>
            </a:r>
            <a:r>
              <a:rPr lang="en-US" sz="3400" dirty="0">
                <a:solidFill>
                  <a:schemeClr val="tx1"/>
                </a:solidFill>
              </a:rPr>
              <a:t> do que </a:t>
            </a:r>
            <a:r>
              <a:rPr lang="en-US" sz="3400" dirty="0" err="1">
                <a:solidFill>
                  <a:schemeClr val="tx1"/>
                </a:solidFill>
              </a:rPr>
              <a:t>seria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esse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carrinho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sz="34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8546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A7FD4-9172-2351-2348-A7215FBE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3AB263-B15F-FCD8-F9C0-89301577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5248F7-7A4C-03EA-193C-DC21B66DC53F}"/>
              </a:ext>
            </a:extLst>
          </p:cNvPr>
          <p:cNvSpPr txBox="1"/>
          <p:nvPr/>
        </p:nvSpPr>
        <p:spPr>
          <a:xfrm>
            <a:off x="1999938" y="269115"/>
            <a:ext cx="86868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Prototype</a:t>
            </a:r>
          </a:p>
          <a:p>
            <a:pPr algn="ctr"/>
            <a:endParaRPr lang="en-US" sz="3200" dirty="0"/>
          </a:p>
          <a:p>
            <a:r>
              <a:rPr lang="en-US" sz="3600" dirty="0"/>
              <a:t>Com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materiais</a:t>
            </a:r>
            <a:r>
              <a:rPr lang="en-US" sz="3600" dirty="0"/>
              <a:t> </a:t>
            </a:r>
            <a:r>
              <a:rPr lang="en-US" sz="3600" dirty="0" err="1"/>
              <a:t>disponíveis</a:t>
            </a:r>
            <a:r>
              <a:rPr lang="en-US" sz="3600" dirty="0"/>
              <a:t> </a:t>
            </a:r>
            <a:r>
              <a:rPr lang="en-US" sz="3600" dirty="0" err="1"/>
              <a:t>criem</a:t>
            </a:r>
            <a:r>
              <a:rPr lang="en-US" sz="3600" dirty="0"/>
              <a:t> um </a:t>
            </a:r>
            <a:r>
              <a:rPr lang="en-US" sz="3600" dirty="0" err="1"/>
              <a:t>protótipo</a:t>
            </a:r>
            <a:r>
              <a:rPr lang="en-US" sz="3600" dirty="0"/>
              <a:t> do </a:t>
            </a:r>
            <a:r>
              <a:rPr lang="en-US" sz="3600" dirty="0" err="1"/>
              <a:t>carrinho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Ao</a:t>
            </a:r>
            <a:r>
              <a:rPr lang="en-US" sz="3600" dirty="0"/>
              <a:t> final </a:t>
            </a:r>
            <a:r>
              <a:rPr lang="en-US" sz="3600" dirty="0" err="1"/>
              <a:t>faremos</a:t>
            </a:r>
            <a:r>
              <a:rPr lang="en-US" sz="3600" dirty="0"/>
              <a:t>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competição</a:t>
            </a:r>
            <a:r>
              <a:rPr lang="en-US" sz="3600" dirty="0"/>
              <a:t> entre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carrinhos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err="1"/>
              <a:t>Devem</a:t>
            </a:r>
            <a:r>
              <a:rPr lang="en-US" sz="3600" dirty="0"/>
              <a:t> se </a:t>
            </a:r>
            <a:r>
              <a:rPr lang="en-US" sz="3600" dirty="0" err="1"/>
              <a:t>movimentar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serem</a:t>
            </a:r>
            <a:r>
              <a:rPr lang="en-US" sz="3600" dirty="0"/>
              <a:t> </a:t>
            </a:r>
            <a:r>
              <a:rPr lang="en-US" sz="3600" dirty="0" err="1"/>
              <a:t>arremessados</a:t>
            </a:r>
            <a:r>
              <a:rPr lang="en-US" sz="3600" dirty="0"/>
              <a:t>, </a:t>
            </a:r>
            <a:r>
              <a:rPr lang="en-US" sz="3600" dirty="0" err="1"/>
              <a:t>chutados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puxados</a:t>
            </a:r>
            <a:endParaRPr lang="en-US" sz="36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472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A691FC4-4DFB-42DF-95C5-3CB870E195AC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44839" y="2598739"/>
            <a:ext cx="523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pt-BR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56003" y="436729"/>
            <a:ext cx="77773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Engenheiro Industrial Químico (EEL-USP)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 err="1"/>
              <a:t>Certified</a:t>
            </a:r>
            <a:r>
              <a:rPr lang="pt-BR" b="1" dirty="0"/>
              <a:t> </a:t>
            </a:r>
            <a:r>
              <a:rPr lang="pt-BR" b="1" dirty="0" err="1"/>
              <a:t>Quality</a:t>
            </a:r>
            <a:r>
              <a:rPr lang="pt-BR" b="1" dirty="0"/>
              <a:t> </a:t>
            </a:r>
            <a:r>
              <a:rPr lang="pt-BR" b="1" dirty="0" err="1"/>
              <a:t>Engineer</a:t>
            </a:r>
            <a:r>
              <a:rPr lang="pt-BR" b="1" dirty="0"/>
              <a:t> (</a:t>
            </a:r>
            <a:r>
              <a:rPr lang="pt-BR" b="1" dirty="0" err="1"/>
              <a:t>American</a:t>
            </a:r>
            <a:r>
              <a:rPr lang="pt-BR" b="1" dirty="0"/>
              <a:t> </a:t>
            </a:r>
            <a:r>
              <a:rPr lang="pt-BR" b="1" dirty="0" err="1"/>
              <a:t>Society</a:t>
            </a:r>
            <a:r>
              <a:rPr lang="pt-BR" b="1" dirty="0"/>
              <a:t> for </a:t>
            </a:r>
            <a:r>
              <a:rPr lang="pt-BR" b="1" dirty="0" err="1"/>
              <a:t>Quality-ASQ-USA</a:t>
            </a:r>
            <a:r>
              <a:rPr lang="pt-BR" b="1" dirty="0"/>
              <a:t>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 err="1"/>
              <a:t>Pós-graduado</a:t>
            </a:r>
            <a:r>
              <a:rPr lang="pt-BR" b="1" dirty="0"/>
              <a:t> em Ciências Térmicas (ITA)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 err="1"/>
              <a:t>Pós-graduado</a:t>
            </a:r>
            <a:r>
              <a:rPr lang="pt-BR" b="1" dirty="0"/>
              <a:t> em Qualidade (USJT)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Mestre em Engenharia Mecânica (UNESP)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Doutor em Engenharia Química (UNICAMP)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b="1" dirty="0"/>
              <a:t>P</a:t>
            </a:r>
            <a:r>
              <a:rPr lang="pt-BR" b="1" dirty="0" err="1"/>
              <a:t>ós</a:t>
            </a:r>
            <a:r>
              <a:rPr lang="pt-BR" b="1" dirty="0"/>
              <a:t> doutorado Harvard </a:t>
            </a:r>
            <a:r>
              <a:rPr lang="pt-BR" b="1" dirty="0" err="1"/>
              <a:t>University</a:t>
            </a:r>
            <a:endParaRPr lang="pt-BR" b="1" dirty="0"/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Livre Docente em Engenharia da Qualidade (UNESP)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Espec. em Design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Experiments</a:t>
            </a:r>
            <a:r>
              <a:rPr lang="pt-BR" b="1" dirty="0"/>
              <a:t>, </a:t>
            </a:r>
            <a:r>
              <a:rPr lang="pt-BR" b="1" dirty="0" err="1"/>
              <a:t>Lean</a:t>
            </a:r>
            <a:r>
              <a:rPr lang="pt-BR" b="1" dirty="0"/>
              <a:t> Enterprise, </a:t>
            </a:r>
            <a:r>
              <a:rPr lang="pt-BR" b="1" dirty="0" err="1"/>
              <a:t>Lean</a:t>
            </a:r>
            <a:r>
              <a:rPr lang="pt-BR" b="1" dirty="0"/>
              <a:t> </a:t>
            </a:r>
            <a:r>
              <a:rPr lang="pt-BR" b="1" dirty="0" err="1"/>
              <a:t>Product</a:t>
            </a:r>
            <a:r>
              <a:rPr lang="pt-BR" b="1" dirty="0"/>
              <a:t> </a:t>
            </a:r>
            <a:r>
              <a:rPr lang="pt-BR" b="1" dirty="0" err="1"/>
              <a:t>Development</a:t>
            </a:r>
            <a:r>
              <a:rPr lang="pt-BR" b="1" dirty="0"/>
              <a:t> (Massachusetts </a:t>
            </a:r>
            <a:r>
              <a:rPr lang="pt-BR" b="1" dirty="0" err="1"/>
              <a:t>Institute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Technology-MIT-USA</a:t>
            </a:r>
            <a:r>
              <a:rPr lang="pt-BR" b="1" dirty="0"/>
              <a:t>); </a:t>
            </a:r>
            <a:r>
              <a:rPr lang="pt-BR" b="1" dirty="0" err="1"/>
              <a:t>Lean</a:t>
            </a:r>
            <a:r>
              <a:rPr lang="pt-BR" b="1" dirty="0"/>
              <a:t> </a:t>
            </a:r>
            <a:r>
              <a:rPr lang="pt-BR" b="1" dirty="0" err="1"/>
              <a:t>Production</a:t>
            </a:r>
            <a:r>
              <a:rPr lang="pt-BR" b="1" dirty="0"/>
              <a:t> (</a:t>
            </a:r>
            <a:r>
              <a:rPr lang="pt-BR" b="1" dirty="0" err="1"/>
              <a:t>Porsche</a:t>
            </a:r>
            <a:r>
              <a:rPr lang="pt-BR" b="1" dirty="0"/>
              <a:t> </a:t>
            </a:r>
            <a:r>
              <a:rPr lang="pt-BR" b="1" dirty="0" err="1"/>
              <a:t>Consulting</a:t>
            </a:r>
            <a:r>
              <a:rPr lang="pt-BR" b="1" dirty="0"/>
              <a:t>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Professor convidado da Harvard </a:t>
            </a:r>
            <a:r>
              <a:rPr lang="pt-BR" b="1" dirty="0" err="1"/>
              <a:t>University</a:t>
            </a:r>
            <a:r>
              <a:rPr lang="pt-BR" b="1" dirty="0"/>
              <a:t>, Massachusetts </a:t>
            </a:r>
            <a:r>
              <a:rPr lang="pt-BR" b="1" dirty="0" err="1"/>
              <a:t>Institute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Technology-MIT,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Massachusetts,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Minessota</a:t>
            </a:r>
            <a:r>
              <a:rPr lang="pt-BR" b="1" dirty="0"/>
              <a:t>, </a:t>
            </a:r>
            <a:r>
              <a:rPr lang="pt-BR" b="1" dirty="0" err="1"/>
              <a:t>University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Tennessee e </a:t>
            </a:r>
            <a:r>
              <a:rPr lang="pt-BR" b="1" dirty="0" err="1"/>
              <a:t>Old</a:t>
            </a:r>
            <a:r>
              <a:rPr lang="pt-BR" b="1" dirty="0"/>
              <a:t> </a:t>
            </a:r>
            <a:r>
              <a:rPr lang="pt-BR" b="1" dirty="0" err="1"/>
              <a:t>Dominion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r>
              <a:rPr lang="pt-BR" b="1" dirty="0"/>
              <a:t>-USA, Colorado </a:t>
            </a:r>
            <a:r>
              <a:rPr lang="pt-BR" b="1" dirty="0" err="1"/>
              <a:t>State</a:t>
            </a:r>
            <a:r>
              <a:rPr lang="pt-BR" b="1" dirty="0"/>
              <a:t> </a:t>
            </a:r>
            <a:r>
              <a:rPr lang="pt-BR" b="1" dirty="0" err="1"/>
              <a:t>University</a:t>
            </a:r>
            <a:r>
              <a:rPr lang="pt-BR" b="1" dirty="0"/>
              <a:t> – USA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Coordenador do projeto MIT-Brasil CDIO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Professor e Ex-Diretor Geral da EEL(USP-Lorena), UNESP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Coordenador do Curso de </a:t>
            </a:r>
            <a:r>
              <a:rPr lang="pt-BR" b="1" dirty="0" err="1"/>
              <a:t>Pós-graduação</a:t>
            </a:r>
            <a:r>
              <a:rPr lang="pt-BR" b="1" dirty="0"/>
              <a:t> em Engenharia da Qualidade da EEL-USP Lorena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pt-BR" b="1" dirty="0"/>
              <a:t>Consultor de empresas</a:t>
            </a:r>
          </a:p>
          <a:p>
            <a:pPr eaLnBrk="0" hangingPunct="0"/>
            <a:endParaRPr lang="pt-BR" b="1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27575" y="0"/>
            <a:ext cx="3619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b="1"/>
              <a:t>Prof. Dr. Messias Borges Silva</a:t>
            </a:r>
          </a:p>
        </p:txBody>
      </p:sp>
    </p:spTree>
    <p:extLst>
      <p:ext uri="{BB962C8B-B14F-4D97-AF65-F5344CB8AC3E}">
        <p14:creationId xmlns:p14="http://schemas.microsoft.com/office/powerpoint/2010/main" val="68911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1" y="634947"/>
            <a:ext cx="6368142" cy="927072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SETE CARACTERÍSTICAS PARA A SOBREVIVÊNCIA DE INOVADORES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83CAAB-576B-C2F0-2393-C0FD1E55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Pensamento</a:t>
            </a:r>
            <a:r>
              <a:rPr lang="en-US" sz="2800" dirty="0"/>
              <a:t> </a:t>
            </a:r>
            <a:r>
              <a:rPr lang="en-US" sz="2800" dirty="0" err="1"/>
              <a:t>Crítico</a:t>
            </a:r>
            <a:r>
              <a:rPr lang="en-US" sz="2800" dirty="0"/>
              <a:t> e </a:t>
            </a:r>
            <a:r>
              <a:rPr lang="en-US" sz="2800" dirty="0" err="1"/>
              <a:t>capacidade</a:t>
            </a:r>
            <a:r>
              <a:rPr lang="en-US" sz="2800" dirty="0"/>
              <a:t> para resolver </a:t>
            </a:r>
            <a:r>
              <a:rPr lang="en-US" sz="2800" dirty="0" err="1"/>
              <a:t>problemas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Colaboração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meio</a:t>
            </a:r>
            <a:r>
              <a:rPr lang="en-US" sz="2800" dirty="0"/>
              <a:t> de redes e </a:t>
            </a:r>
            <a:r>
              <a:rPr lang="en-US" sz="2800" dirty="0" err="1"/>
              <a:t>liderança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influência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Agilidade</a:t>
            </a:r>
            <a:r>
              <a:rPr lang="en-US" sz="2800" dirty="0"/>
              <a:t> e </a:t>
            </a:r>
            <a:r>
              <a:rPr lang="en-US" sz="2800" dirty="0" err="1"/>
              <a:t>adaptabilidade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Iniciativa</a:t>
            </a:r>
            <a:r>
              <a:rPr lang="en-US" sz="2800" dirty="0"/>
              <a:t> e </a:t>
            </a:r>
            <a:r>
              <a:rPr lang="en-US" sz="2800" dirty="0" err="1"/>
              <a:t>empreendedorismo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Acessar</a:t>
            </a:r>
            <a:r>
              <a:rPr lang="en-US" sz="2800" dirty="0"/>
              <a:t> e </a:t>
            </a:r>
            <a:r>
              <a:rPr lang="en-US" sz="2800" dirty="0" err="1"/>
              <a:t>analisar</a:t>
            </a:r>
            <a:r>
              <a:rPr lang="en-US" sz="2800" dirty="0"/>
              <a:t> </a:t>
            </a:r>
            <a:r>
              <a:rPr lang="en-US" sz="2800" dirty="0" err="1"/>
              <a:t>informações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Comunicação</a:t>
            </a:r>
            <a:r>
              <a:rPr lang="en-US" sz="2800" dirty="0"/>
              <a:t> oral e </a:t>
            </a:r>
            <a:r>
              <a:rPr lang="en-US" sz="2800" dirty="0" err="1"/>
              <a:t>escrita</a:t>
            </a:r>
            <a:r>
              <a:rPr lang="en-US" sz="2800" dirty="0"/>
              <a:t> </a:t>
            </a:r>
            <a:r>
              <a:rPr lang="en-US" sz="2800" dirty="0" err="1"/>
              <a:t>efetiva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Curiosidade</a:t>
            </a:r>
            <a:r>
              <a:rPr lang="en-US" sz="2800" dirty="0"/>
              <a:t> e </a:t>
            </a:r>
            <a:r>
              <a:rPr lang="en-US" sz="2800" dirty="0" err="1"/>
              <a:t>imaginação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74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008796"/>
          </a:xfrm>
        </p:spPr>
        <p:txBody>
          <a:bodyPr>
            <a:normAutofit fontScale="90000"/>
          </a:bodyPr>
          <a:lstStyle/>
          <a:p>
            <a:r>
              <a:rPr lang="en-US" dirty="0"/>
              <a:t>CINCO HABILIDADES DOS INOVADORES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err="1"/>
              <a:t>Questionamento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err="1"/>
              <a:t>Associação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err="1"/>
              <a:t>Observação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err="1"/>
              <a:t>Experimentação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err="1"/>
              <a:t>Integração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redes</a:t>
            </a:r>
            <a:endParaRPr lang="en-US" sz="4000" dirty="0"/>
          </a:p>
        </p:txBody>
      </p:sp>
      <p:pic>
        <p:nvPicPr>
          <p:cNvPr id="2050" name="Picture 2" descr="http://www.syhus.com.br/wp-content/uploads/2014/09/inova%C3%A7%C3%A3o-contabil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3" y="2133601"/>
            <a:ext cx="24955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960" y="76201"/>
            <a:ext cx="7543800" cy="1450757"/>
          </a:xfrm>
        </p:spPr>
        <p:txBody>
          <a:bodyPr/>
          <a:lstStyle/>
          <a:p>
            <a:r>
              <a:rPr lang="en-US" dirty="0"/>
              <a:t>QUALIDADES ESSENCIAIS DE UM </a:t>
            </a:r>
            <a:r>
              <a:rPr lang="en-US" dirty="0">
                <a:solidFill>
                  <a:srgbClr val="FF0000"/>
                </a:solidFill>
              </a:rPr>
              <a:t>INOVADOR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6960" y="1676400"/>
            <a:ext cx="8016241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</a:rPr>
              <a:t>Curiosidade</a:t>
            </a:r>
            <a:r>
              <a:rPr lang="en-US" sz="3200" dirty="0"/>
              <a:t>, que é o </a:t>
            </a:r>
            <a:r>
              <a:rPr lang="en-US" sz="3200" dirty="0" err="1"/>
              <a:t>hábito</a:t>
            </a:r>
            <a:r>
              <a:rPr lang="en-US" sz="3200" dirty="0"/>
              <a:t> de </a:t>
            </a:r>
            <a:r>
              <a:rPr lang="en-US" sz="3200" dirty="0" err="1"/>
              <a:t>fazer</a:t>
            </a:r>
            <a:r>
              <a:rPr lang="en-US" sz="3200" dirty="0"/>
              <a:t> boas </a:t>
            </a:r>
            <a:r>
              <a:rPr lang="en-US" sz="3200" dirty="0" err="1"/>
              <a:t>perguntas</a:t>
            </a:r>
            <a:r>
              <a:rPr lang="en-US" sz="3200" dirty="0"/>
              <a:t> e um </a:t>
            </a:r>
            <a:r>
              <a:rPr lang="en-US" sz="3200" dirty="0" err="1"/>
              <a:t>desejo</a:t>
            </a:r>
            <a:r>
              <a:rPr lang="en-US" sz="3200" dirty="0"/>
              <a:t> de </a:t>
            </a:r>
            <a:r>
              <a:rPr lang="en-US" sz="3200" dirty="0" err="1"/>
              <a:t>entender</a:t>
            </a:r>
            <a:r>
              <a:rPr lang="en-US" sz="3200" dirty="0"/>
              <a:t> </a:t>
            </a:r>
            <a:r>
              <a:rPr lang="en-US" sz="3200" dirty="0" err="1"/>
              <a:t>mais</a:t>
            </a:r>
            <a:r>
              <a:rPr lang="en-US" sz="3200" dirty="0"/>
              <a:t> </a:t>
            </a:r>
            <a:r>
              <a:rPr lang="en-US" sz="3200" dirty="0" err="1"/>
              <a:t>profundamente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</a:rPr>
              <a:t>Colaboração</a:t>
            </a:r>
            <a:r>
              <a:rPr lang="en-US" sz="3200" dirty="0"/>
              <a:t>, que </a:t>
            </a:r>
            <a:r>
              <a:rPr lang="en-US" sz="3200" dirty="0" err="1"/>
              <a:t>começa</a:t>
            </a:r>
            <a:r>
              <a:rPr lang="en-US" sz="3200" dirty="0"/>
              <a:t> com </a:t>
            </a:r>
            <a:r>
              <a:rPr lang="en-US" sz="3200" dirty="0" err="1"/>
              <a:t>ouvir</a:t>
            </a:r>
            <a:r>
              <a:rPr lang="en-US" sz="3200" dirty="0"/>
              <a:t> e </a:t>
            </a:r>
            <a:r>
              <a:rPr lang="en-US" sz="3200" dirty="0" err="1"/>
              <a:t>aprender</a:t>
            </a:r>
            <a:r>
              <a:rPr lang="en-US" sz="3200" dirty="0"/>
              <a:t> com a </a:t>
            </a:r>
            <a:r>
              <a:rPr lang="en-US" sz="3200" dirty="0" err="1"/>
              <a:t>experiência</a:t>
            </a:r>
            <a:r>
              <a:rPr lang="en-US" sz="3200" dirty="0"/>
              <a:t> de </a:t>
            </a:r>
            <a:r>
              <a:rPr lang="en-US" sz="3200" dirty="0" err="1"/>
              <a:t>outras</a:t>
            </a:r>
            <a:r>
              <a:rPr lang="en-US" sz="3200" dirty="0"/>
              <a:t> </a:t>
            </a:r>
            <a:r>
              <a:rPr lang="en-US" sz="3200" dirty="0" err="1"/>
              <a:t>pessoas</a:t>
            </a:r>
            <a:r>
              <a:rPr lang="en-US" sz="3200" dirty="0"/>
              <a:t> que </a:t>
            </a:r>
            <a:r>
              <a:rPr lang="en-US" sz="3200" dirty="0" err="1"/>
              <a:t>possuem</a:t>
            </a:r>
            <a:r>
              <a:rPr lang="en-US" sz="3200" dirty="0"/>
              <a:t> </a:t>
            </a:r>
            <a:r>
              <a:rPr lang="en-US" sz="3200" dirty="0" err="1"/>
              <a:t>outras</a:t>
            </a:r>
            <a:r>
              <a:rPr lang="en-US" sz="3200" dirty="0"/>
              <a:t> </a:t>
            </a:r>
            <a:r>
              <a:rPr lang="en-US" sz="3200" dirty="0" err="1"/>
              <a:t>perspectivas</a:t>
            </a:r>
            <a:r>
              <a:rPr lang="en-US" sz="3200" dirty="0"/>
              <a:t> e expertise </a:t>
            </a:r>
            <a:r>
              <a:rPr lang="en-US" sz="3200" dirty="0" err="1"/>
              <a:t>muito</a:t>
            </a:r>
            <a:r>
              <a:rPr lang="en-US" sz="3200" dirty="0"/>
              <a:t> </a:t>
            </a:r>
            <a:r>
              <a:rPr lang="en-US" sz="3200" dirty="0" err="1"/>
              <a:t>diferentes</a:t>
            </a:r>
            <a:r>
              <a:rPr lang="en-US" sz="3200" dirty="0"/>
              <a:t> da </a:t>
            </a:r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própria</a:t>
            </a:r>
            <a:r>
              <a:rPr lang="en-US" sz="3200" dirty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</a:rPr>
              <a:t>Pensamento</a:t>
            </a:r>
            <a:r>
              <a:rPr lang="en-US" sz="3200" dirty="0"/>
              <a:t> </a:t>
            </a:r>
            <a:r>
              <a:rPr lang="en-US" sz="3200" dirty="0" err="1"/>
              <a:t>associativo</a:t>
            </a:r>
            <a:r>
              <a:rPr lang="en-US" sz="3200" dirty="0"/>
              <a:t> e </a:t>
            </a:r>
            <a:r>
              <a:rPr lang="en-US" sz="3200" dirty="0" err="1"/>
              <a:t>integrativo</a:t>
            </a:r>
            <a:r>
              <a:rPr lang="en-US" sz="3200" dirty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Um </a:t>
            </a:r>
            <a:r>
              <a:rPr lang="en-US" sz="3200" dirty="0" err="1"/>
              <a:t>viés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direção</a:t>
            </a:r>
            <a:r>
              <a:rPr lang="en-US" sz="3200" dirty="0"/>
              <a:t> à </a:t>
            </a:r>
            <a:r>
              <a:rPr lang="en-US" sz="3200" dirty="0" err="1">
                <a:solidFill>
                  <a:srgbClr val="FF0000"/>
                </a:solidFill>
              </a:rPr>
              <a:t>ação</a:t>
            </a:r>
            <a:r>
              <a:rPr lang="en-US" sz="3200" dirty="0">
                <a:solidFill>
                  <a:srgbClr val="FF0000"/>
                </a:solidFill>
              </a:rPr>
              <a:t> e </a:t>
            </a:r>
            <a:r>
              <a:rPr lang="en-US" sz="3200" dirty="0" err="1">
                <a:solidFill>
                  <a:srgbClr val="FF0000"/>
                </a:solidFill>
              </a:rPr>
              <a:t>experimentação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119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inovar?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Segundo a revista norte-americana Business Week, o </a:t>
            </a:r>
            <a:r>
              <a:rPr lang="pt-BR" sz="3600" dirty="0">
                <a:solidFill>
                  <a:srgbClr val="FF0000"/>
                </a:solidFill>
              </a:rPr>
              <a:t>processo de </a:t>
            </a:r>
            <a:r>
              <a:rPr lang="pt-BR" sz="3600" dirty="0">
                <a:solidFill>
                  <a:schemeClr val="tx1"/>
                </a:solidFill>
              </a:rPr>
              <a:t>inovação </a:t>
            </a:r>
            <a:r>
              <a:rPr lang="pt-BR" sz="3600" dirty="0">
                <a:solidFill>
                  <a:srgbClr val="FF0000"/>
                </a:solidFill>
              </a:rPr>
              <a:t>consiste em </a:t>
            </a:r>
            <a:r>
              <a:rPr lang="pt-BR" sz="3600" dirty="0">
                <a:solidFill>
                  <a:schemeClr val="tx1"/>
                </a:solidFill>
              </a:rPr>
              <a:t>recriar</a:t>
            </a:r>
            <a:r>
              <a:rPr lang="pt-BR" sz="3600" dirty="0">
                <a:solidFill>
                  <a:srgbClr val="FF0000"/>
                </a:solidFill>
              </a:rPr>
              <a:t> modelos de negócio e </a:t>
            </a:r>
            <a:r>
              <a:rPr lang="pt-BR" sz="3600" dirty="0">
                <a:solidFill>
                  <a:schemeClr val="tx1"/>
                </a:solidFill>
              </a:rPr>
              <a:t>construir</a:t>
            </a:r>
            <a:r>
              <a:rPr lang="pt-BR" sz="3600" dirty="0">
                <a:solidFill>
                  <a:srgbClr val="FF0000"/>
                </a:solidFill>
              </a:rPr>
              <a:t> mercados inteiramente novos que vão ao encontro de </a:t>
            </a:r>
            <a:r>
              <a:rPr lang="pt-BR" sz="3600" dirty="0">
                <a:solidFill>
                  <a:schemeClr val="tx1"/>
                </a:solidFill>
              </a:rPr>
              <a:t>necessidades humanas não atendidas</a:t>
            </a:r>
            <a:r>
              <a:rPr lang="pt-BR" sz="3600" dirty="0">
                <a:solidFill>
                  <a:srgbClr val="FF0000"/>
                </a:solidFill>
              </a:rPr>
              <a:t>, sobretudo para selecionar e executar as ideias certas, trazendo-as para o mercado em </a:t>
            </a:r>
            <a:r>
              <a:rPr lang="pt-BR" sz="3600" dirty="0">
                <a:solidFill>
                  <a:schemeClr val="tx1"/>
                </a:solidFill>
              </a:rPr>
              <a:t>tempo recorde</a:t>
            </a:r>
            <a:r>
              <a:rPr lang="pt-BR" sz="3600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0161" y="20350"/>
            <a:ext cx="6368142" cy="1450757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>Design </a:t>
            </a:r>
            <a:r>
              <a:rPr lang="pt-BR" dirty="0" err="1">
                <a:effectLst/>
              </a:rPr>
              <a:t>Thinking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Picture 4" descr="Lâmpada em tela de fundo amarela com cabo e feixes de luz traçados">
            <a:extLst>
              <a:ext uri="{FF2B5EF4-FFF2-40B4-BE49-F238E27FC236}">
                <a16:creationId xmlns:a16="http://schemas.microsoft.com/office/drawing/2014/main" id="{B523DFC6-0450-94C9-E72C-F71020E0C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8" r="7038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914400"/>
            <a:ext cx="6368142" cy="5791200"/>
          </a:xfrm>
        </p:spPr>
        <p:txBody>
          <a:bodyPr>
            <a:normAutofit/>
          </a:bodyPr>
          <a:lstStyle/>
          <a:p>
            <a:r>
              <a:rPr lang="en-US" sz="2800" dirty="0"/>
              <a:t>É:</a:t>
            </a:r>
            <a:r>
              <a:rPr lang="pt-BR" sz="2800" dirty="0"/>
              <a:t> </a:t>
            </a:r>
          </a:p>
          <a:p>
            <a:r>
              <a:rPr lang="pt-BR" sz="2800" dirty="0"/>
              <a:t>Centrado nas Pessoas </a:t>
            </a:r>
          </a:p>
          <a:p>
            <a:r>
              <a:rPr lang="en-US" sz="2800" dirty="0" err="1"/>
              <a:t>Colaborativo</a:t>
            </a:r>
            <a:endParaRPr lang="en-US" sz="2800" dirty="0"/>
          </a:p>
          <a:p>
            <a:r>
              <a:rPr lang="en-US" sz="2800" dirty="0" err="1"/>
              <a:t>Criativo</a:t>
            </a:r>
            <a:endParaRPr lang="en-US" sz="2800" dirty="0"/>
          </a:p>
          <a:p>
            <a:r>
              <a:rPr lang="en-US" sz="2800" dirty="0" err="1"/>
              <a:t>Otimista</a:t>
            </a:r>
            <a:r>
              <a:rPr lang="pt-BR" sz="2800" dirty="0"/>
              <a:t> </a:t>
            </a:r>
          </a:p>
          <a:p>
            <a:pPr marL="0" indent="0">
              <a:buNone/>
            </a:pPr>
            <a:r>
              <a:rPr lang="pt-BR" sz="2800" dirty="0"/>
              <a:t> Experimental</a:t>
            </a:r>
            <a:endParaRPr lang="en-US" sz="2800" dirty="0"/>
          </a:p>
          <a:p>
            <a:r>
              <a:rPr lang="en-US" sz="2800" dirty="0" err="1"/>
              <a:t>Elevar</a:t>
            </a:r>
            <a:r>
              <a:rPr lang="en-US" sz="2800" dirty="0"/>
              <a:t> o </a:t>
            </a:r>
            <a:r>
              <a:rPr lang="en-US" sz="2800" dirty="0" err="1"/>
              <a:t>nível</a:t>
            </a:r>
            <a:r>
              <a:rPr lang="en-US" sz="2800" dirty="0"/>
              <a:t> de </a:t>
            </a:r>
            <a:r>
              <a:rPr lang="en-US" sz="2800" dirty="0" err="1"/>
              <a:t>inovação</a:t>
            </a:r>
            <a:endParaRPr lang="en-US" sz="2800" dirty="0"/>
          </a:p>
          <a:p>
            <a:r>
              <a:rPr lang="en-US" sz="2800" dirty="0" err="1"/>
              <a:t>Buscar</a:t>
            </a:r>
            <a:r>
              <a:rPr lang="en-US" sz="2800" dirty="0"/>
              <a:t> </a:t>
            </a:r>
            <a:r>
              <a:rPr lang="en-US" sz="2800" dirty="0" err="1"/>
              <a:t>estabelecer</a:t>
            </a:r>
            <a:r>
              <a:rPr lang="en-US" sz="2800" dirty="0"/>
              <a:t> a </a:t>
            </a:r>
            <a:r>
              <a:rPr lang="en-US" sz="2800" dirty="0" err="1"/>
              <a:t>correspondência</a:t>
            </a:r>
            <a:r>
              <a:rPr lang="en-US" sz="2800" dirty="0"/>
              <a:t> entre </a:t>
            </a:r>
            <a:r>
              <a:rPr lang="en-US" sz="2800" dirty="0" err="1"/>
              <a:t>necessidades</a:t>
            </a:r>
            <a:r>
              <a:rPr lang="en-US" sz="2800" dirty="0"/>
              <a:t> </a:t>
            </a:r>
            <a:r>
              <a:rPr lang="en-US" sz="2800" dirty="0" err="1"/>
              <a:t>humanas</a:t>
            </a:r>
            <a:r>
              <a:rPr lang="en-US" sz="2800" dirty="0"/>
              <a:t> com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técnicos</a:t>
            </a:r>
            <a:r>
              <a:rPr lang="en-US" sz="2800" dirty="0"/>
              <a:t> </a:t>
            </a:r>
            <a:r>
              <a:rPr lang="en-US" sz="2800" dirty="0" err="1"/>
              <a:t>disponíveis</a:t>
            </a:r>
            <a:endParaRPr lang="en-US" sz="2800" dirty="0"/>
          </a:p>
          <a:p>
            <a:endParaRPr lang="en-US" sz="28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110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9899" y="381001"/>
            <a:ext cx="7543800" cy="838201"/>
          </a:xfrm>
        </p:spPr>
        <p:txBody>
          <a:bodyPr>
            <a:normAutofit fontScale="90000"/>
          </a:bodyPr>
          <a:lstStyle/>
          <a:p>
            <a:r>
              <a:rPr lang="pt-BR"/>
              <a:t>Design Thinking</a:t>
            </a:r>
            <a:br>
              <a:rPr lang="en-US"/>
            </a:b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219202"/>
            <a:ext cx="8976361" cy="4649893"/>
          </a:xfrm>
        </p:spPr>
        <p:txBody>
          <a:bodyPr>
            <a:normAutofit/>
          </a:bodyPr>
          <a:lstStyle/>
          <a:p>
            <a:r>
              <a:rPr lang="en-US" sz="4400" dirty="0" err="1"/>
              <a:t>Usa</a:t>
            </a:r>
            <a:r>
              <a:rPr lang="en-US" sz="4400" dirty="0"/>
              <a:t>:</a:t>
            </a:r>
          </a:p>
          <a:p>
            <a:r>
              <a:rPr lang="en-US" sz="4400" dirty="0" err="1"/>
              <a:t>Empatia</a:t>
            </a:r>
            <a:endParaRPr lang="en-US" sz="4400" dirty="0"/>
          </a:p>
          <a:p>
            <a:r>
              <a:rPr lang="en-US" sz="4400" dirty="0"/>
              <a:t>Brainstorming</a:t>
            </a:r>
          </a:p>
          <a:p>
            <a:r>
              <a:rPr lang="en-US" sz="4400" dirty="0" err="1"/>
              <a:t>Prototipação</a:t>
            </a:r>
            <a:endParaRPr lang="en-US" sz="4400" dirty="0"/>
          </a:p>
          <a:p>
            <a:r>
              <a:rPr lang="en-US" sz="4400" dirty="0"/>
              <a:t>Storytelling</a:t>
            </a:r>
          </a:p>
          <a:p>
            <a:endParaRPr lang="en-US" sz="4400" dirty="0"/>
          </a:p>
        </p:txBody>
      </p:sp>
      <p:pic>
        <p:nvPicPr>
          <p:cNvPr id="4098" name="Picture 2" descr="http://www.tiecoaching.com.br/blog/wp-content/uploads/2015/05/empat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37172"/>
            <a:ext cx="3187037" cy="23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>
            <a:off x="4648200" y="236220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blog.render.com.br/wp-content/uploads/2014/11/492_Marusen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87" y="3566683"/>
            <a:ext cx="3181350" cy="181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5029200" y="4191000"/>
            <a:ext cx="1752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498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2402</TotalTime>
  <Words>912</Words>
  <Application>Microsoft Office PowerPoint</Application>
  <PresentationFormat>Widescreen</PresentationFormat>
  <Paragraphs>137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Retrospectiva</vt:lpstr>
      <vt:lpstr>Design Thinking</vt:lpstr>
      <vt:lpstr>Apresentação do PowerPoint</vt:lpstr>
      <vt:lpstr>Apresentação do PowerPoint</vt:lpstr>
      <vt:lpstr>SETE CARACTERÍSTICAS PARA A SOBREVIVÊNCIA DE INOVADORES</vt:lpstr>
      <vt:lpstr>CINCO HABILIDADES DOS INOVADORES</vt:lpstr>
      <vt:lpstr>QUALIDADES ESSENCIAIS DE UM INOVADOR</vt:lpstr>
      <vt:lpstr>Por que inovar?</vt:lpstr>
      <vt:lpstr>Design Thinking </vt:lpstr>
      <vt:lpstr>Design Thinking </vt:lpstr>
      <vt:lpstr>Storytelling</vt:lpstr>
      <vt:lpstr>Design Thinking envolve  </vt:lpstr>
      <vt:lpstr>Apresentação do PowerPoint</vt:lpstr>
      <vt:lpstr>Projetos Design Thinking</vt:lpstr>
      <vt:lpstr>Apresentação do PowerPoint</vt:lpstr>
      <vt:lpstr>Vídeo IDEO Design Thinking</vt:lpstr>
      <vt:lpstr>Vamos praticar </vt:lpstr>
      <vt:lpstr>Spaces of design thinking</vt:lpstr>
      <vt:lpstr>Ideation</vt:lpstr>
      <vt:lpstr>Apresentação do PowerPoint</vt:lpstr>
      <vt:lpstr>Trabalho II : Vamos praticar </vt:lpstr>
      <vt:lpstr>Spaces of design thinking</vt:lpstr>
      <vt:lpstr>Ideation</vt:lpstr>
      <vt:lpstr>Prototype</vt:lpstr>
      <vt:lpstr>Spaces of design thinking</vt:lpstr>
      <vt:lpstr>Vamos praticar </vt:lpstr>
      <vt:lpstr>Spaces of design thinking</vt:lpstr>
      <vt:lpstr>Ideation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</dc:title>
  <dc:creator>Dustin</dc:creator>
  <cp:lastModifiedBy>184</cp:lastModifiedBy>
  <cp:revision>102</cp:revision>
  <dcterms:created xsi:type="dcterms:W3CDTF">2013-05-12T23:07:50Z</dcterms:created>
  <dcterms:modified xsi:type="dcterms:W3CDTF">2025-04-30T22:03:05Z</dcterms:modified>
</cp:coreProperties>
</file>