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96" r:id="rId4"/>
    <p:sldId id="291" r:id="rId5"/>
    <p:sldId id="292" r:id="rId6"/>
    <p:sldId id="293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25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872CFB-EEF0-48E5-A8AA-F955EE9775C1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10E65E-2ABE-445A-919F-97C4C9A9708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53D1DD-6DCD-4DE7-9DA2-3FE6E14F6734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DB343-0D58-4AFD-9885-A35F61420804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66FC7-AC2A-4099-B10A-BA61AE77F84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0843B-40AB-4BB8-B848-7C58E3340481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500B4-E5F9-45E8-83C2-CE46143E98F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10878-529E-4DD6-8D9E-846310AC63D4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EB12F-3699-4042-BDD8-D40A076346A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03F6-4A33-46D5-BABD-75D06EFD773B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79BF3-4828-443C-9951-3789714743C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15D2B-1E6D-4803-9EA0-5BBF8CC39D9C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59D32-E212-4D20-B224-8284A7BF4B9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A468-82F6-426C-B1A5-AFAE6B2029D2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60658-D0C4-4407-8FEA-86D335C4596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12E2B-FB46-4FEC-AA1C-0A0F5FA16366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C0AD6-23D7-473E-A345-E8ED1DAAB69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A6BC-10CB-4287-9EFD-4A537144ADAA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6034-B7E5-4780-8FA9-F867263682E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EC98-0F20-4A07-845E-D9899A28E491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3D04A-A787-40A8-9A61-223050DDCD8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77A69-5613-455B-8241-15B9BF6B70D6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3E069-A312-40D9-8449-BA6C16BB24F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29333-9913-40DE-AC9A-D8F615D69F51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5E56-9680-412F-8DF5-F0799EF065F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2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68D713-0A1B-4937-80CF-615935C2DDBF}" type="datetimeFigureOut">
              <a:rPr lang="pt-BR"/>
              <a:pPr>
                <a:defRPr/>
              </a:pPr>
              <a:t>17/8/2012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484E78-C430-4C1D-AB47-944FC4D6FF4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FFFF00"/>
                </a:solidFill>
              </a:rPr>
              <a:t>Admissão, alta e registro de enfermagem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84438" y="5229225"/>
            <a:ext cx="6400800" cy="647700"/>
          </a:xfrm>
        </p:spPr>
        <p:txBody>
          <a:bodyPr rtlCol="0">
            <a:normAutofit fontScale="92500"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200" dirty="0" err="1" smtClean="0">
                <a:solidFill>
                  <a:srgbClr val="FFFF00"/>
                </a:solidFill>
              </a:rPr>
              <a:t>Profª</a:t>
            </a:r>
            <a:r>
              <a:rPr lang="pt-BR" sz="2200" dirty="0" smtClean="0">
                <a:solidFill>
                  <a:srgbClr val="FFFF00"/>
                </a:solidFill>
              </a:rPr>
              <a:t> </a:t>
            </a:r>
            <a:r>
              <a:rPr lang="pt-BR" sz="2200" dirty="0" err="1" smtClean="0">
                <a:solidFill>
                  <a:srgbClr val="FFFF00"/>
                </a:solidFill>
              </a:rPr>
              <a:t>Drª</a:t>
            </a:r>
            <a:r>
              <a:rPr lang="pt-BR" sz="2200" dirty="0" smtClean="0">
                <a:solidFill>
                  <a:srgbClr val="FFFF00"/>
                </a:solidFill>
              </a:rPr>
              <a:t> Maria Lucia Zanetti-Professor Associado do DEGE/EERP/USP</a:t>
            </a:r>
            <a:endParaRPr lang="pt-BR" sz="2200" dirty="0">
              <a:solidFill>
                <a:srgbClr val="FFFF00"/>
              </a:solidFill>
            </a:endParaRP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2036763" y="125413"/>
            <a:ext cx="5068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pt-BR" sz="160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UNIVERSIDADE DE SÃO PAULO</a:t>
            </a:r>
          </a:p>
          <a:p>
            <a:pPr algn="ctr" eaLnBrk="0" hangingPunct="0"/>
            <a:r>
              <a:rPr lang="pt-BR" sz="160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ESCOLA DE ENFERMAGEM DE RIBEIRÃO PRETO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195513" y="765175"/>
            <a:ext cx="5184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t-BR" sz="160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ERG 0234 – Integralidade no Cuidado em Saúde III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tângulo 3"/>
          <p:cNvSpPr>
            <a:spLocks noChangeArrowheads="1"/>
          </p:cNvSpPr>
          <p:nvPr/>
        </p:nvSpPr>
        <p:spPr bwMode="auto">
          <a:xfrm>
            <a:off x="468313" y="1700213"/>
            <a:ext cx="82073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200">
                <a:solidFill>
                  <a:schemeClr val="bg1"/>
                </a:solidFill>
                <a:latin typeface="Calibri" pitchFamily="34" charset="0"/>
              </a:rPr>
              <a:t>Listar as quatro etapas principais envolvidas no processo de admissão</a:t>
            </a:r>
          </a:p>
          <a:p>
            <a:pPr algn="just"/>
            <a:endParaRPr lang="pt-BR" sz="220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pt-BR" sz="2200">
                <a:solidFill>
                  <a:schemeClr val="bg1"/>
                </a:solidFill>
                <a:latin typeface="Calibri" pitchFamily="34" charset="0"/>
              </a:rPr>
              <a:t>Identificar quatro reações psicossociais comuns quando da admissão pacientes em uma instituição de saúde </a:t>
            </a:r>
          </a:p>
          <a:p>
            <a:pPr algn="just"/>
            <a:endParaRPr lang="pt-BR" sz="220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pt-BR" sz="2200">
                <a:solidFill>
                  <a:schemeClr val="bg1"/>
                </a:solidFill>
                <a:latin typeface="Calibri" pitchFamily="34" charset="0"/>
              </a:rPr>
              <a:t>Listar as etapas envolvidas no processo de alta hospitalar </a:t>
            </a:r>
          </a:p>
          <a:p>
            <a:pPr algn="just"/>
            <a:endParaRPr lang="pt-BR" sz="220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pt-BR" sz="2200">
                <a:solidFill>
                  <a:schemeClr val="bg1"/>
                </a:solidFill>
                <a:latin typeface="Calibri" pitchFamily="34" charset="0"/>
              </a:rPr>
              <a:t>Explicar a diferença entre transferência e encaminhamento de pacientes  em instituições de saúde </a:t>
            </a:r>
          </a:p>
        </p:txBody>
      </p:sp>
      <p:sp>
        <p:nvSpPr>
          <p:cNvPr id="17410" name="Retângulo 4"/>
          <p:cNvSpPr>
            <a:spLocks noChangeArrowheads="1"/>
          </p:cNvSpPr>
          <p:nvPr/>
        </p:nvSpPr>
        <p:spPr bwMode="auto">
          <a:xfrm>
            <a:off x="539750" y="333375"/>
            <a:ext cx="24733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>
                <a:solidFill>
                  <a:srgbClr val="FFFF00"/>
                </a:solidFill>
                <a:latin typeface="Calibri" pitchFamily="34" charset="0"/>
              </a:rPr>
              <a:t>Objetivos da aula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t-BR" sz="2000" smtClean="0">
                <a:solidFill>
                  <a:schemeClr val="bg1"/>
                </a:solidFill>
              </a:rPr>
              <a:t>Completo</a:t>
            </a:r>
          </a:p>
          <a:p>
            <a:pPr marL="0" indent="0" eaLnBrk="1" hangingPunct="1">
              <a:buFont typeface="Arial" charset="0"/>
              <a:buNone/>
            </a:pPr>
            <a:endParaRPr lang="pt-BR" sz="20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pt-BR" sz="2000" smtClean="0">
                <a:solidFill>
                  <a:schemeClr val="bg1"/>
                </a:solidFill>
              </a:rPr>
              <a:t>Exemplo: </a:t>
            </a:r>
          </a:p>
          <a:p>
            <a:pPr marL="0" indent="0" algn="just" eaLnBrk="1" hangingPunct="1">
              <a:buFont typeface="Arial" charset="0"/>
              <a:buNone/>
            </a:pPr>
            <a:endParaRPr lang="pt-BR" sz="2000" smtClean="0">
              <a:solidFill>
                <a:schemeClr val="bg1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BR" sz="2000" smtClean="0">
                <a:solidFill>
                  <a:schemeClr val="bg1"/>
                </a:solidFill>
              </a:rPr>
              <a:t>O paciente refere dor pulsatil,aguda,localizada ao longo do tornozelo direito, começando aproximadamente há 15 minutos, depois de torcer o pé na escada. A dor aumenta com o movimento e apresenta melhora discreta com a elevação dos pés. Os pulsos pediosos são iguais bilateralmente. O perímetro do tornozelo direito está 1 cm maior que o esquerdo. Aplicado gelo (Maria Lucia Zanetti- EERP-USP). </a:t>
            </a:r>
          </a:p>
        </p:txBody>
      </p:sp>
      <p:sp>
        <p:nvSpPr>
          <p:cNvPr id="41986" name="CaixaDeTexto 3"/>
          <p:cNvSpPr txBox="1">
            <a:spLocks noChangeArrowheads="1"/>
          </p:cNvSpPr>
          <p:nvPr/>
        </p:nvSpPr>
        <p:spPr bwMode="auto">
          <a:xfrm>
            <a:off x="7308850" y="6294438"/>
            <a:ext cx="1965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alibri" pitchFamily="34" charset="0"/>
              </a:rPr>
              <a:t>Potter, Perry, 2001 </a:t>
            </a:r>
          </a:p>
        </p:txBody>
      </p:sp>
      <p:sp>
        <p:nvSpPr>
          <p:cNvPr id="41987" name="CaixaDeTexto 4"/>
          <p:cNvSpPr txBox="1">
            <a:spLocks noChangeArrowheads="1"/>
          </p:cNvSpPr>
          <p:nvPr/>
        </p:nvSpPr>
        <p:spPr bwMode="auto">
          <a:xfrm>
            <a:off x="600075" y="484188"/>
            <a:ext cx="207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FF00"/>
                </a:solidFill>
                <a:latin typeface="Calibri" pitchFamily="34" charset="0"/>
              </a:rPr>
              <a:t>Registro de dados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aixaDeTexto 3"/>
          <p:cNvSpPr txBox="1">
            <a:spLocks noChangeArrowheads="1"/>
          </p:cNvSpPr>
          <p:nvPr/>
        </p:nvSpPr>
        <p:spPr bwMode="auto">
          <a:xfrm>
            <a:off x="539750" y="333375"/>
            <a:ext cx="29384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FF00"/>
                </a:solidFill>
                <a:latin typeface="Calibri" pitchFamily="34" charset="0"/>
              </a:rPr>
              <a:t>Anotação de enfermagem</a:t>
            </a:r>
          </a:p>
          <a:p>
            <a:r>
              <a:rPr lang="pt-BR" sz="2000" b="1">
                <a:solidFill>
                  <a:srgbClr val="FFFF00"/>
                </a:solidFill>
                <a:latin typeface="Calibri" pitchFamily="34" charset="0"/>
              </a:rPr>
              <a:t>Exemplos</a:t>
            </a:r>
          </a:p>
        </p:txBody>
      </p:sp>
      <p:sp>
        <p:nvSpPr>
          <p:cNvPr id="48130" name="CaixaDeTexto 4"/>
          <p:cNvSpPr txBox="1">
            <a:spLocks noChangeArrowheads="1"/>
          </p:cNvSpPr>
          <p:nvPr/>
        </p:nvSpPr>
        <p:spPr bwMode="auto">
          <a:xfrm>
            <a:off x="539750" y="1268413"/>
            <a:ext cx="80645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rgbClr val="FFFF00"/>
                </a:solidFill>
                <a:latin typeface="Calibri" pitchFamily="34" charset="0"/>
              </a:rPr>
              <a:t>Na admissão do paciente </a:t>
            </a:r>
          </a:p>
          <a:p>
            <a:pPr algn="just"/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02/08/2012 – 14:30horas – Paciente admitido no 10º andar – Ala A, 1015-3, com diagnostico de neoplasia gástrica, acompanhado pela esposa, deambulando e orientado. Trouxe uma sacola plástica de cor azul contendo um short preto, uma blusa  branca, um par de chinelos, e pertences de higiene pessoal.  Refere hipertensão arterial e faz uso de Captopril 5mg 1 vez ao dia pela manhã.  Nega  diabetes e outras doenças. Não fuma e não ingere bebida alcoólica. Trouxe da sala de admissão o prontuário de saúde e o cartão de retorno do hospital. Verificados SSVV: PA 140x80mmHg, ,CB 12 cm, sentado, MSD; R=18mov/min, regular e predominantemente abdominal; P=88bpm, rítmico, forte e cheio, Tax= 36,5ºC; peso corporal 72kg e altura 170cm (Maria Lucia Zanetti, EERP-USP).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tângulo 3"/>
          <p:cNvSpPr>
            <a:spLocks noChangeArrowheads="1"/>
          </p:cNvSpPr>
          <p:nvPr/>
        </p:nvSpPr>
        <p:spPr bwMode="auto">
          <a:xfrm>
            <a:off x="468313" y="333375"/>
            <a:ext cx="84963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rgbClr val="FFFF00"/>
                </a:solidFill>
                <a:latin typeface="Calibri" pitchFamily="34" charset="0"/>
              </a:rPr>
              <a:t>No café da manhã</a:t>
            </a:r>
          </a:p>
          <a:p>
            <a:pPr algn="just"/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03/08/2012 – 9:00horas – Paciente encaminhado ao banho de chuveiro. Realizou a higiene corporal e oral sem ajuda. Aceitou no desjejum 180ml de leite, 50ml de café e 1 pão com manteiga  (Maria Lucia Zanetti– EERP-USP). </a:t>
            </a:r>
          </a:p>
        </p:txBody>
      </p:sp>
      <p:sp>
        <p:nvSpPr>
          <p:cNvPr id="49154" name="Retângulo 4"/>
          <p:cNvSpPr>
            <a:spLocks noChangeArrowheads="1"/>
          </p:cNvSpPr>
          <p:nvPr/>
        </p:nvSpPr>
        <p:spPr bwMode="auto">
          <a:xfrm>
            <a:off x="468313" y="1989138"/>
            <a:ext cx="849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04/08/2012 – 10:00horas – Paciente urinou espontaneamente 250ml de urina amarelo claro e odor característico (Maria Lucia Zanetti– EERP-USP). </a:t>
            </a:r>
          </a:p>
        </p:txBody>
      </p:sp>
      <p:sp>
        <p:nvSpPr>
          <p:cNvPr id="49155" name="Retângulo 5"/>
          <p:cNvSpPr>
            <a:spLocks noChangeArrowheads="1"/>
          </p:cNvSpPr>
          <p:nvPr/>
        </p:nvSpPr>
        <p:spPr bwMode="auto">
          <a:xfrm>
            <a:off x="539750" y="3068638"/>
            <a:ext cx="8496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04/08/2012 – 11:00horas – Paciente encaminhado para Rx de tórax, de cadeira de rodas, orientado, acompanhado pela aluna Flávia. Encaminhado prontuário do paciente (Maria Lucia Zanetti– EERP-USP). </a:t>
            </a:r>
          </a:p>
        </p:txBody>
      </p:sp>
      <p:sp>
        <p:nvSpPr>
          <p:cNvPr id="49156" name="Retângulo 6"/>
          <p:cNvSpPr>
            <a:spLocks noChangeArrowheads="1"/>
          </p:cNvSpPr>
          <p:nvPr/>
        </p:nvSpPr>
        <p:spPr bwMode="auto">
          <a:xfrm>
            <a:off x="539750" y="4365625"/>
            <a:ext cx="84963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04/08/2012 – 16:00horas – Paciente apresentando náuseas. Não foi administrado medicamento no horário das 16horas. Comunicado a enfermeira Kátia (Maria Lucia Zanetti– EERP-USP). </a:t>
            </a:r>
          </a:p>
        </p:txBody>
      </p:sp>
      <p:sp>
        <p:nvSpPr>
          <p:cNvPr id="49157" name="CaixaDeTexto 7"/>
          <p:cNvSpPr txBox="1">
            <a:spLocks noChangeArrowheads="1"/>
          </p:cNvSpPr>
          <p:nvPr/>
        </p:nvSpPr>
        <p:spPr bwMode="auto">
          <a:xfrm>
            <a:off x="684213" y="5805488"/>
            <a:ext cx="182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FF00"/>
                </a:solidFill>
                <a:latin typeface="Calibri" pitchFamily="34" charset="0"/>
              </a:rPr>
              <a:t>Relembrando...</a:t>
            </a:r>
          </a:p>
        </p:txBody>
      </p:sp>
      <p:pic>
        <p:nvPicPr>
          <p:cNvPr id="491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5732463"/>
            <a:ext cx="600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aixaDeTexto 3"/>
          <p:cNvSpPr txBox="1">
            <a:spLocks noChangeArrowheads="1"/>
          </p:cNvSpPr>
          <p:nvPr/>
        </p:nvSpPr>
        <p:spPr bwMode="auto">
          <a:xfrm>
            <a:off x="468313" y="333375"/>
            <a:ext cx="29384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FF00"/>
                </a:solidFill>
                <a:latin typeface="Calibri" pitchFamily="34" charset="0"/>
              </a:rPr>
              <a:t>Anotação de enfermagem</a:t>
            </a:r>
          </a:p>
          <a:p>
            <a:r>
              <a:rPr lang="pt-BR" sz="2000" b="1">
                <a:solidFill>
                  <a:srgbClr val="FFFF00"/>
                </a:solidFill>
                <a:latin typeface="Calibri" pitchFamily="34" charset="0"/>
              </a:rPr>
              <a:t>Exemplos</a:t>
            </a:r>
          </a:p>
        </p:txBody>
      </p:sp>
      <p:sp>
        <p:nvSpPr>
          <p:cNvPr id="50178" name="Retângulo 4"/>
          <p:cNvSpPr>
            <a:spLocks noChangeArrowheads="1"/>
          </p:cNvSpPr>
          <p:nvPr/>
        </p:nvSpPr>
        <p:spPr bwMode="auto">
          <a:xfrm>
            <a:off x="395288" y="1412875"/>
            <a:ext cx="84978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rgbClr val="FFFF00"/>
                </a:solidFill>
                <a:latin typeface="Calibri" pitchFamily="34" charset="0"/>
              </a:rPr>
              <a:t>Na alta do paciente</a:t>
            </a:r>
          </a:p>
          <a:p>
            <a:pPr algn="just"/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10/08/2012- 10:45horas- Paciente saiu de alta acompanhado pela esposa, em cadeira de rodas, orientado. Entregue a esposa uma sacola contendo um short preto, uma camisa branca, uma par de chinelos e pertences de higiene pessoal. Orientado para retirada dos pontos na região abdominal na UBS da Vila Virginia. Entregue cartão do hospital e orientado para comparecer ao retorno no dia 10/12/12. Encaminhado prontuário e exames complementares para arquivamento(Maria Lucia Zanetti– EERP-USP). </a:t>
            </a:r>
          </a:p>
          <a:p>
            <a:pPr algn="just"/>
            <a:r>
              <a:rPr lang="pt-BR" sz="20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458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Tema do Office</vt:lpstr>
      <vt:lpstr>Admissão, alta e registro de enfermagem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Admissão, alta e registro de enfermagem</dc:title>
  <dc:creator>mlzanetti</dc:creator>
  <cp:lastModifiedBy>Escola de Enfermagem de Ribeirão Preto</cp:lastModifiedBy>
  <cp:revision>89</cp:revision>
  <dcterms:created xsi:type="dcterms:W3CDTF">2012-07-31T13:41:39Z</dcterms:created>
  <dcterms:modified xsi:type="dcterms:W3CDTF">2012-08-17T14:31:37Z</dcterms:modified>
</cp:coreProperties>
</file>