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a" initials="M" lastIdx="4" clrIdx="0">
    <p:extLst>
      <p:ext uri="{19B8F6BF-5375-455C-9EA6-DF929625EA0E}">
        <p15:presenceInfo xmlns:p15="http://schemas.microsoft.com/office/powerpoint/2012/main" userId="Mari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3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8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5E9CD-5BEF-4B7B-A832-907CE9991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585785-5B09-481F-B54E-1FC526FF0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C8D92B-B2AE-4DFD-AC9C-38EA48F4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279B-21D0-407B-AAD2-D8D447B63EF8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164E79-E632-446F-9361-6FB9E468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5218C9-6EB2-4626-A2B2-ED191606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98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A9319A4-834D-46A8-91C2-F14069B2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279B-21D0-407B-AAD2-D8D447B63EF8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19F0958-9F2E-4453-A77F-D3A9E040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4BED3BA-BA96-44AD-8594-9B155305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14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t.wikipedia.org/wiki/Faculdade_de_Direito_da_Universidade_de_S%C3%A3o_Paulo" TargetMode="Externa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7000"/>
            <a:lum/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F928702-F6F8-45F2-8996-7109E798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58DB64-8BC9-4552-8C03-4794C4554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8D37B3-F19E-4362-8ED8-5E8EBFCC2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279B-21D0-407B-AAD2-D8D447B63EF8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F140C4-7419-41AF-BD09-DDF1D8EDC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F3BB07-B8B4-46A1-8336-F6E98FF8D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6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Faculdade_de_Direito_da_Universidade_de_S%C3%A3o_Paul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4">
            <a:extLst>
              <a:ext uri="{FF2B5EF4-FFF2-40B4-BE49-F238E27FC236}">
                <a16:creationId xmlns:a16="http://schemas.microsoft.com/office/drawing/2014/main" id="{CBCFB7D4-D8BF-47E7-9226-2D288CB8BA66}"/>
              </a:ext>
            </a:extLst>
          </p:cNvPr>
          <p:cNvSpPr txBox="1">
            <a:spLocks/>
          </p:cNvSpPr>
          <p:nvPr/>
        </p:nvSpPr>
        <p:spPr>
          <a:xfrm>
            <a:off x="2210180" y="1467053"/>
            <a:ext cx="83800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5400" spc="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Direito </a:t>
            </a:r>
            <a:r>
              <a:rPr lang="pt-BR" sz="5400" spc="-1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Administrativo</a:t>
            </a:r>
            <a:r>
              <a:rPr lang="pt-BR" sz="5400" spc="-5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pt-BR" sz="5400" spc="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I:</a:t>
            </a:r>
            <a:endParaRPr lang="pt-BR" sz="5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object 55">
            <a:extLst>
              <a:ext uri="{FF2B5EF4-FFF2-40B4-BE49-F238E27FC236}">
                <a16:creationId xmlns:a16="http://schemas.microsoft.com/office/drawing/2014/main" id="{6A064B24-A06A-4E3F-B3EE-F47A4664BE71}"/>
              </a:ext>
            </a:extLst>
          </p:cNvPr>
          <p:cNvSpPr txBox="1"/>
          <p:nvPr/>
        </p:nvSpPr>
        <p:spPr>
          <a:xfrm>
            <a:off x="1251610" y="2726258"/>
            <a:ext cx="10301605" cy="8124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pt-BR" sz="5200" spc="-3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Tema: </a:t>
            </a:r>
            <a:r>
              <a:rPr lang="pt-BR" sz="5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Direito </a:t>
            </a:r>
            <a:r>
              <a:rPr lang="pt-BR" sz="5200" spc="-1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Administrativo</a:t>
            </a:r>
            <a:endParaRPr lang="pt-BR" sz="5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object 56">
            <a:extLst>
              <a:ext uri="{FF2B5EF4-FFF2-40B4-BE49-F238E27FC236}">
                <a16:creationId xmlns:a16="http://schemas.microsoft.com/office/drawing/2014/main" id="{624CC5CD-2659-4381-9BDE-5FD41128A98C}"/>
              </a:ext>
            </a:extLst>
          </p:cNvPr>
          <p:cNvSpPr txBox="1"/>
          <p:nvPr/>
        </p:nvSpPr>
        <p:spPr>
          <a:xfrm>
            <a:off x="2204745" y="4526712"/>
            <a:ext cx="9348470" cy="1499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055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</a:t>
            </a:r>
            <a:r>
              <a:rPr sz="225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ROF</a:t>
            </a:r>
            <a:r>
              <a:rPr sz="280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 D</a:t>
            </a:r>
            <a:r>
              <a:rPr sz="225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</a:t>
            </a:r>
            <a:r>
              <a:rPr sz="280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 </a:t>
            </a:r>
            <a:r>
              <a:rPr sz="2800" b="1" spc="-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</a:t>
            </a:r>
            <a:r>
              <a:rPr sz="2250" b="1" spc="-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USTAVO </a:t>
            </a:r>
            <a:r>
              <a:rPr sz="280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</a:t>
            </a:r>
            <a:r>
              <a:rPr sz="225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USTINO DE</a:t>
            </a:r>
            <a:r>
              <a:rPr sz="2250" b="1" spc="56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sz="280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</a:t>
            </a:r>
            <a:r>
              <a:rPr sz="2250" b="1" spc="-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LIVEIRA</a:t>
            </a:r>
            <a:endParaRPr sz="225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95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12700">
              <a:lnSpc>
                <a:spcPts val="2295"/>
              </a:lnSpc>
            </a:pPr>
            <a:r>
              <a:rPr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Faculdade de Direito da Universidade de </a:t>
            </a:r>
            <a:r>
              <a:rPr sz="2000" spc="-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São </a:t>
            </a:r>
            <a:r>
              <a:rPr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Paulo</a:t>
            </a:r>
            <a:r>
              <a:rPr sz="2000" spc="-11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(USP)</a:t>
            </a:r>
            <a:endParaRPr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0F833573-78D5-44BF-B968-C523D5C3E751}"/>
              </a:ext>
            </a:extLst>
          </p:cNvPr>
          <p:cNvSpPr txBox="1"/>
          <p:nvPr/>
        </p:nvSpPr>
        <p:spPr>
          <a:xfrm>
            <a:off x="722142" y="196947"/>
            <a:ext cx="10747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Caso Prático</a:t>
            </a:r>
            <a:endParaRPr lang="pt-BR" sz="2500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208A87C-2963-4F9A-8AD4-A40B4A23BA3C}"/>
              </a:ext>
            </a:extLst>
          </p:cNvPr>
          <p:cNvSpPr/>
          <p:nvPr/>
        </p:nvSpPr>
        <p:spPr>
          <a:xfrm>
            <a:off x="201637" y="905322"/>
            <a:ext cx="11741834" cy="583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Segoe UI" panose="020B0502040204020203" pitchFamily="34" charset="0"/>
              </a:rPr>
              <a:t>A ANATEL decidiu firmar TAC com a empresa Telefônica/Vivo (Processo Administrativo nº 53500.019039/2015‐11), visando </a:t>
            </a:r>
            <a:r>
              <a:rPr lang="pt-BR" b="1" dirty="0">
                <a:latin typeface="Segoe UI" panose="020B0502040204020203" pitchFamily="34" charset="0"/>
              </a:rPr>
              <a:t>substituir a</a:t>
            </a:r>
            <a:r>
              <a:rPr lang="pt-BR" dirty="0">
                <a:latin typeface="Segoe UI" panose="020B0502040204020203" pitchFamily="34" charset="0"/>
              </a:rPr>
              <a:t> </a:t>
            </a:r>
            <a:r>
              <a:rPr lang="pt-BR" b="1" dirty="0">
                <a:latin typeface="Segoe UI" panose="020B0502040204020203" pitchFamily="34" charset="0"/>
              </a:rPr>
              <a:t>sanção de multa </a:t>
            </a:r>
            <a:r>
              <a:rPr lang="pt-BR" dirty="0">
                <a:latin typeface="Segoe UI" panose="020B0502040204020203" pitchFamily="34" charset="0"/>
              </a:rPr>
              <a:t>por obrigações de investimentos no setor de telecomunicações, como, por exemplo, a construção de infraestrutura para melhorar a qualidade do serviço e a oferta cobertura em áreas remotas no país.</a:t>
            </a:r>
            <a:endParaRPr lang="pt-BR" dirty="0">
              <a:latin typeface="arial" panose="020B0604020202020204" pitchFamily="34" charset="0"/>
            </a:endParaRPr>
          </a:p>
          <a:p>
            <a:pPr algn="just"/>
            <a:r>
              <a:rPr lang="pt-BR" dirty="0">
                <a:latin typeface="Segoe UI" panose="020B0502040204020203" pitchFamily="34" charset="0"/>
              </a:rPr>
              <a:t> </a:t>
            </a:r>
            <a:endParaRPr lang="pt-BR" sz="500" dirty="0">
              <a:latin typeface="arial" panose="020B0604020202020204" pitchFamily="34" charset="0"/>
            </a:endParaRPr>
          </a:p>
          <a:p>
            <a:pPr algn="just"/>
            <a:r>
              <a:rPr lang="pt-BR" dirty="0">
                <a:latin typeface="Segoe UI" panose="020B0502040204020203" pitchFamily="34" charset="0"/>
              </a:rPr>
              <a:t>Considerando que, de um lado:</a:t>
            </a:r>
            <a:endParaRPr lang="pt-BR" dirty="0">
              <a:latin typeface="arial" panose="020B0604020202020204" pitchFamily="34" charset="0"/>
            </a:endParaRPr>
          </a:p>
          <a:p>
            <a:pPr marL="457200" algn="just">
              <a:spcAft>
                <a:spcPts val="0"/>
              </a:spcAft>
            </a:pPr>
            <a:endParaRPr lang="pt-BR" dirty="0">
              <a:latin typeface="Wingdings" panose="05000000000000000000" pitchFamily="2" charset="2"/>
            </a:endParaRPr>
          </a:p>
          <a:p>
            <a:pPr marL="457200" algn="just">
              <a:spcAft>
                <a:spcPts val="0"/>
              </a:spcAft>
            </a:pPr>
            <a:r>
              <a:rPr lang="pt-BR" dirty="0">
                <a:latin typeface="Wingdings" panose="05000000000000000000" pitchFamily="2" charset="2"/>
              </a:rPr>
              <a:t>Ø</a:t>
            </a:r>
            <a:r>
              <a:rPr lang="pt-BR" sz="800" dirty="0">
                <a:latin typeface="Times New Roman" panose="02020603050405020304" pitchFamily="18" charset="0"/>
              </a:rPr>
              <a:t>  </a:t>
            </a:r>
            <a:r>
              <a:rPr lang="pt-BR" dirty="0">
                <a:latin typeface="Segoe UI" panose="020B0502040204020203" pitchFamily="34" charset="0"/>
              </a:rPr>
              <a:t>O Direito Administrativo moderno exige flexibilidade da Administração Pública, enaltecendo a firmação de acordo entre as partes. </a:t>
            </a:r>
            <a:endParaRPr lang="pt-BR" sz="1600" dirty="0">
              <a:latin typeface="Calibri" panose="020F0502020204030204" pitchFamily="34" charset="0"/>
            </a:endParaRPr>
          </a:p>
          <a:p>
            <a:pPr marL="457200" algn="just">
              <a:spcAft>
                <a:spcPts val="800"/>
              </a:spcAft>
            </a:pPr>
            <a:r>
              <a:rPr lang="pt-BR" dirty="0">
                <a:latin typeface="Wingdings" panose="05000000000000000000" pitchFamily="2" charset="2"/>
              </a:rPr>
              <a:t>Ø</a:t>
            </a:r>
            <a:r>
              <a:rPr lang="pt-BR" sz="800" dirty="0">
                <a:latin typeface="Times New Roman" panose="02020603050405020304" pitchFamily="18" charset="0"/>
              </a:rPr>
              <a:t>  </a:t>
            </a:r>
            <a:r>
              <a:rPr lang="pt-BR" dirty="0">
                <a:latin typeface="Segoe UI" panose="020B0502040204020203" pitchFamily="34" charset="0"/>
              </a:rPr>
              <a:t>Que a </a:t>
            </a:r>
            <a:r>
              <a:rPr lang="pt-BR" i="1" dirty="0">
                <a:latin typeface="Segoe UI" panose="020B0502040204020203" pitchFamily="34" charset="0"/>
              </a:rPr>
              <a:t>Nova Governança Pública</a:t>
            </a:r>
            <a:r>
              <a:rPr lang="pt-BR" dirty="0">
                <a:latin typeface="Segoe UI" panose="020B0502040204020203" pitchFamily="34" charset="0"/>
              </a:rPr>
              <a:t> deixa de considerar o particular mero destinatário do ato administrativo, e passa a entendê-lo como pessoa jurídica detentora de direitos e vontades.</a:t>
            </a:r>
            <a:endParaRPr lang="pt-BR" sz="1600" dirty="0">
              <a:latin typeface="Calibri" panose="020F0502020204030204" pitchFamily="34" charset="0"/>
            </a:endParaRPr>
          </a:p>
          <a:p>
            <a:pPr algn="just"/>
            <a:r>
              <a:rPr lang="pt-BR" dirty="0">
                <a:latin typeface="Segoe UI" panose="020B0502040204020203" pitchFamily="34" charset="0"/>
              </a:rPr>
              <a:t>E de outro lado:</a:t>
            </a:r>
            <a:endParaRPr lang="pt-BR" dirty="0">
              <a:latin typeface="arial" panose="020B0604020202020204" pitchFamily="34" charset="0"/>
            </a:endParaRPr>
          </a:p>
          <a:p>
            <a:pPr marL="457200" algn="just">
              <a:spcAft>
                <a:spcPts val="0"/>
              </a:spcAft>
            </a:pPr>
            <a:endParaRPr lang="pt-BR" dirty="0">
              <a:latin typeface="Wingdings" panose="05000000000000000000" pitchFamily="2" charset="2"/>
            </a:endParaRPr>
          </a:p>
          <a:p>
            <a:pPr marL="457200" algn="just">
              <a:spcAft>
                <a:spcPts val="0"/>
              </a:spcAft>
            </a:pPr>
            <a:r>
              <a:rPr lang="pt-BR" dirty="0">
                <a:latin typeface="Wingdings" panose="05000000000000000000" pitchFamily="2" charset="2"/>
              </a:rPr>
              <a:t>Ø</a:t>
            </a:r>
            <a:r>
              <a:rPr lang="pt-BR" sz="800" dirty="0">
                <a:latin typeface="Times New Roman" panose="02020603050405020304" pitchFamily="18" charset="0"/>
              </a:rPr>
              <a:t>  </a:t>
            </a:r>
            <a:r>
              <a:rPr lang="pt-BR" dirty="0">
                <a:latin typeface="Segoe UI" panose="020B0502040204020203" pitchFamily="34" charset="0"/>
              </a:rPr>
              <a:t>Há risco de </a:t>
            </a:r>
            <a:r>
              <a:rPr lang="pt-BR" i="1" dirty="0">
                <a:latin typeface="Segoe UI" panose="020B0502040204020203" pitchFamily="34" charset="0"/>
              </a:rPr>
              <a:t>lobby</a:t>
            </a:r>
            <a:r>
              <a:rPr lang="pt-BR" dirty="0">
                <a:latin typeface="Segoe UI" panose="020B0502040204020203" pitchFamily="34" charset="0"/>
              </a:rPr>
              <a:t> entre as partes, que pode ser utilizado para beneficiar o setor privado.</a:t>
            </a:r>
            <a:endParaRPr lang="pt-BR" sz="1600" dirty="0">
              <a:latin typeface="Calibri" panose="020F0502020204030204" pitchFamily="34" charset="0"/>
            </a:endParaRPr>
          </a:p>
          <a:p>
            <a:pPr marL="457200" algn="just">
              <a:spcAft>
                <a:spcPts val="800"/>
              </a:spcAft>
            </a:pPr>
            <a:r>
              <a:rPr lang="pt-BR" dirty="0">
                <a:latin typeface="Wingdings" panose="05000000000000000000" pitchFamily="2" charset="2"/>
              </a:rPr>
              <a:t>Ø</a:t>
            </a:r>
            <a:r>
              <a:rPr lang="pt-BR" sz="800" dirty="0">
                <a:latin typeface="Times New Roman" panose="02020603050405020304" pitchFamily="18" charset="0"/>
              </a:rPr>
              <a:t>  </a:t>
            </a:r>
            <a:r>
              <a:rPr lang="pt-BR" dirty="0">
                <a:latin typeface="Segoe UI" panose="020B0502040204020203" pitchFamily="34" charset="0"/>
              </a:rPr>
              <a:t>Que qualquer procedimento sancionatório permite a imposição de “obrigação de fazer” (logo, as obrigações contidas no TAC poderiam ter sido impostas unilateralmente).</a:t>
            </a:r>
            <a:endParaRPr lang="pt-BR" sz="1600" dirty="0">
              <a:latin typeface="Calibri" panose="020F0502020204030204" pitchFamily="34" charset="0"/>
            </a:endParaRPr>
          </a:p>
          <a:p>
            <a:pPr algn="just"/>
            <a:endParaRPr lang="pt-BR" dirty="0">
              <a:latin typeface="Segoe UI" panose="020B0502040204020203" pitchFamily="34" charset="0"/>
            </a:endParaRPr>
          </a:p>
          <a:p>
            <a:pPr algn="just"/>
            <a:r>
              <a:rPr lang="pt-BR" dirty="0">
                <a:latin typeface="Segoe UI" panose="020B0502040204020203" pitchFamily="34" charset="0"/>
              </a:rPr>
              <a:t>Debata se frase emitida por Celso Antônio Bandeira de Mello “</a:t>
            </a:r>
            <a:r>
              <a:rPr lang="pt-BR" b="1" dirty="0">
                <a:latin typeface="Segoe UI" panose="020B0502040204020203" pitchFamily="34" charset="0"/>
              </a:rPr>
              <a:t>não faz sentido contratar o que se pode impor</a:t>
            </a:r>
            <a:r>
              <a:rPr lang="pt-BR" dirty="0">
                <a:latin typeface="Segoe UI" panose="020B0502040204020203" pitchFamily="34" charset="0"/>
              </a:rPr>
              <a:t>” (MELLO, 2013, p.233) condiz com atual Modelo de Administração Pública, abordando temas relativos à eficiência, celeridade e transparência.</a:t>
            </a:r>
          </a:p>
        </p:txBody>
      </p:sp>
    </p:spTree>
    <p:extLst>
      <p:ext uri="{BB962C8B-B14F-4D97-AF65-F5344CB8AC3E}">
        <p14:creationId xmlns:p14="http://schemas.microsoft.com/office/powerpoint/2010/main" val="59965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47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Segoe UI</vt:lpstr>
      <vt:lpstr>Segoe UI Semibold</vt:lpstr>
      <vt:lpstr>Times New Roman</vt:lpstr>
      <vt:lpstr>Wingdings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Eduardo D. Araújo</cp:lastModifiedBy>
  <cp:revision>61</cp:revision>
  <dcterms:created xsi:type="dcterms:W3CDTF">2018-02-06T23:33:08Z</dcterms:created>
  <dcterms:modified xsi:type="dcterms:W3CDTF">2018-02-27T19:18:52Z</dcterms:modified>
</cp:coreProperties>
</file>