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" initials="M" lastIdx="4" clrIdx="0">
    <p:extLst>
      <p:ext uri="{19B8F6BF-5375-455C-9EA6-DF929625EA0E}">
        <p15:presenceInfo xmlns:p15="http://schemas.microsoft.com/office/powerpoint/2012/main" userId="Mari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Faculdade_de_Direito_da_Universidade_de_S%C3%A3o_Paul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1251610" y="2726258"/>
            <a:ext cx="10301605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5200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</a:t>
            </a:r>
            <a:r>
              <a:rPr lang="pt-BR" sz="5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2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endParaRPr lang="pt-BR" sz="5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</a:t>
            </a:r>
            <a:r>
              <a:rPr sz="225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ROF</a:t>
            </a:r>
            <a:r>
              <a:rPr sz="280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. D</a:t>
            </a:r>
            <a:r>
              <a:rPr sz="225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</a:t>
            </a:r>
            <a:r>
              <a:rPr sz="280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. </a:t>
            </a:r>
            <a:r>
              <a:rPr sz="2800" b="1" spc="-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</a:t>
            </a:r>
            <a:r>
              <a:rPr sz="2250" b="1" spc="-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USTAVO </a:t>
            </a:r>
            <a:r>
              <a:rPr sz="280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</a:t>
            </a:r>
            <a:r>
              <a:rPr sz="225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USTINO DE</a:t>
            </a:r>
            <a:r>
              <a:rPr sz="2250" b="1" spc="56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sz="280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</a:t>
            </a:r>
            <a:r>
              <a:rPr sz="2250" b="1" spc="-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LIVEIRA</a:t>
            </a:r>
            <a:endParaRPr sz="225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Faculdade de Direito da Universidade de </a:t>
            </a:r>
            <a:r>
              <a:rPr sz="2000" spc="-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São </a:t>
            </a:r>
            <a:r>
              <a:rPr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Paulo</a:t>
            </a:r>
            <a:r>
              <a:rPr sz="2000" spc="-11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sz="2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(USP)</a:t>
            </a:r>
            <a:endParaRPr sz="1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2" y="19694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25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208A87C-2963-4F9A-8AD4-A40B4A23BA3C}"/>
              </a:ext>
            </a:extLst>
          </p:cNvPr>
          <p:cNvSpPr/>
          <p:nvPr/>
        </p:nvSpPr>
        <p:spPr>
          <a:xfrm>
            <a:off x="201637" y="905322"/>
            <a:ext cx="11741834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Segoe UI" panose="020B0502040204020203" pitchFamily="34" charset="0"/>
              </a:rPr>
              <a:t>A ANATEL decidiu firmar TAC com a empresa Telefônica/Vivo (Processo Administrativo nº 53500.019039/2015‐11), visando </a:t>
            </a:r>
            <a:r>
              <a:rPr lang="pt-BR" b="1" dirty="0">
                <a:latin typeface="Segoe UI" panose="020B0502040204020203" pitchFamily="34" charset="0"/>
              </a:rPr>
              <a:t>substituir a</a:t>
            </a:r>
            <a:r>
              <a:rPr lang="pt-BR" dirty="0">
                <a:latin typeface="Segoe UI" panose="020B0502040204020203" pitchFamily="34" charset="0"/>
              </a:rPr>
              <a:t> </a:t>
            </a:r>
            <a:r>
              <a:rPr lang="pt-BR" b="1" dirty="0">
                <a:latin typeface="Segoe UI" panose="020B0502040204020203" pitchFamily="34" charset="0"/>
              </a:rPr>
              <a:t>sanção de multa </a:t>
            </a:r>
            <a:r>
              <a:rPr lang="pt-BR" dirty="0">
                <a:latin typeface="Segoe UI" panose="020B0502040204020203" pitchFamily="34" charset="0"/>
              </a:rPr>
              <a:t>por obrigações de investimentos no setor de telecomunicações, como, por exemplo, a construção de infraestrutura para melhorar a qualidade do serviço e a oferta cobertura em áreas remotas no país.</a:t>
            </a:r>
            <a:endParaRPr lang="pt-BR" dirty="0">
              <a:latin typeface="arial" panose="020B0604020202020204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</a:rPr>
              <a:t> </a:t>
            </a:r>
            <a:endParaRPr lang="pt-BR" sz="500" dirty="0">
              <a:latin typeface="arial" panose="020B0604020202020204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</a:rPr>
              <a:t>Considerando que, de um lado:</a:t>
            </a:r>
            <a:endParaRPr lang="pt-BR" dirty="0">
              <a:latin typeface="arial" panose="020B0604020202020204" pitchFamily="34" charset="0"/>
            </a:endParaRPr>
          </a:p>
          <a:p>
            <a:pPr marL="457200" algn="just">
              <a:spcAft>
                <a:spcPts val="0"/>
              </a:spcAft>
            </a:pPr>
            <a:endParaRPr lang="pt-BR" dirty="0">
              <a:latin typeface="Wingdings" panose="05000000000000000000" pitchFamily="2" charset="2"/>
            </a:endParaRPr>
          </a:p>
          <a:p>
            <a:pPr marL="457200" algn="just">
              <a:spcAft>
                <a:spcPts val="0"/>
              </a:spcAft>
            </a:pPr>
            <a:r>
              <a:rPr lang="pt-BR" dirty="0">
                <a:latin typeface="Wingdings" panose="05000000000000000000" pitchFamily="2" charset="2"/>
              </a:rPr>
              <a:t>Ø</a:t>
            </a:r>
            <a:r>
              <a:rPr lang="pt-BR" sz="800" dirty="0">
                <a:latin typeface="Times New Roman" panose="02020603050405020304" pitchFamily="18" charset="0"/>
              </a:rPr>
              <a:t>  </a:t>
            </a:r>
            <a:r>
              <a:rPr lang="pt-BR" dirty="0">
                <a:latin typeface="Segoe UI" panose="020B0502040204020203" pitchFamily="34" charset="0"/>
              </a:rPr>
              <a:t>O Direito Administrativo moderno exige flexibilidade da Administração Pública, enaltecendo a firmação de acordo entre as partes. </a:t>
            </a:r>
            <a:endParaRPr lang="pt-BR" sz="1600" dirty="0">
              <a:latin typeface="Calibri" panose="020F0502020204030204" pitchFamily="34" charset="0"/>
            </a:endParaRPr>
          </a:p>
          <a:p>
            <a:pPr marL="457200" algn="just">
              <a:spcAft>
                <a:spcPts val="800"/>
              </a:spcAft>
            </a:pPr>
            <a:r>
              <a:rPr lang="pt-BR" dirty="0">
                <a:latin typeface="Wingdings" panose="05000000000000000000" pitchFamily="2" charset="2"/>
              </a:rPr>
              <a:t>Ø</a:t>
            </a:r>
            <a:r>
              <a:rPr lang="pt-BR" sz="800" dirty="0">
                <a:latin typeface="Times New Roman" panose="02020603050405020304" pitchFamily="18" charset="0"/>
              </a:rPr>
              <a:t>  </a:t>
            </a:r>
            <a:r>
              <a:rPr lang="pt-BR" dirty="0">
                <a:latin typeface="Segoe UI" panose="020B0502040204020203" pitchFamily="34" charset="0"/>
              </a:rPr>
              <a:t>Que a </a:t>
            </a:r>
            <a:r>
              <a:rPr lang="pt-BR" i="1" dirty="0">
                <a:latin typeface="Segoe UI" panose="020B0502040204020203" pitchFamily="34" charset="0"/>
              </a:rPr>
              <a:t>Nova Governança Pública</a:t>
            </a:r>
            <a:r>
              <a:rPr lang="pt-BR" dirty="0">
                <a:latin typeface="Segoe UI" panose="020B0502040204020203" pitchFamily="34" charset="0"/>
              </a:rPr>
              <a:t> deixa de considerar o particular mero destinatário do ato administrativo, e passa a entendê-lo como pessoa jurídica detentora de direitos e vontades.</a:t>
            </a:r>
            <a:endParaRPr lang="pt-BR" sz="1600" dirty="0">
              <a:latin typeface="Calibri" panose="020F0502020204030204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</a:rPr>
              <a:t>E de outro lado:</a:t>
            </a:r>
            <a:endParaRPr lang="pt-BR" dirty="0">
              <a:latin typeface="arial" panose="020B0604020202020204" pitchFamily="34" charset="0"/>
            </a:endParaRPr>
          </a:p>
          <a:p>
            <a:pPr marL="457200" algn="just">
              <a:spcAft>
                <a:spcPts val="0"/>
              </a:spcAft>
            </a:pPr>
            <a:endParaRPr lang="pt-BR" dirty="0">
              <a:latin typeface="Wingdings" panose="05000000000000000000" pitchFamily="2" charset="2"/>
            </a:endParaRPr>
          </a:p>
          <a:p>
            <a:pPr marL="457200" algn="just">
              <a:spcAft>
                <a:spcPts val="0"/>
              </a:spcAft>
            </a:pPr>
            <a:r>
              <a:rPr lang="pt-BR" dirty="0">
                <a:latin typeface="Wingdings" panose="05000000000000000000" pitchFamily="2" charset="2"/>
              </a:rPr>
              <a:t>Ø</a:t>
            </a:r>
            <a:r>
              <a:rPr lang="pt-BR" sz="800" dirty="0">
                <a:latin typeface="Times New Roman" panose="02020603050405020304" pitchFamily="18" charset="0"/>
              </a:rPr>
              <a:t>  </a:t>
            </a:r>
            <a:r>
              <a:rPr lang="pt-BR" dirty="0">
                <a:latin typeface="Segoe UI" panose="020B0502040204020203" pitchFamily="34" charset="0"/>
              </a:rPr>
              <a:t>Há risco de </a:t>
            </a:r>
            <a:r>
              <a:rPr lang="pt-BR" i="1" dirty="0">
                <a:latin typeface="Segoe UI" panose="020B0502040204020203" pitchFamily="34" charset="0"/>
              </a:rPr>
              <a:t>lobby</a:t>
            </a:r>
            <a:r>
              <a:rPr lang="pt-BR" dirty="0">
                <a:latin typeface="Segoe UI" panose="020B0502040204020203" pitchFamily="34" charset="0"/>
              </a:rPr>
              <a:t> entre as partes, que pode ser utilizado para beneficiar o setor privado.</a:t>
            </a:r>
            <a:endParaRPr lang="pt-BR" sz="1600" dirty="0">
              <a:latin typeface="Calibri" panose="020F0502020204030204" pitchFamily="34" charset="0"/>
            </a:endParaRPr>
          </a:p>
          <a:p>
            <a:pPr marL="457200" algn="just">
              <a:spcAft>
                <a:spcPts val="800"/>
              </a:spcAft>
            </a:pPr>
            <a:r>
              <a:rPr lang="pt-BR" dirty="0">
                <a:latin typeface="Wingdings" panose="05000000000000000000" pitchFamily="2" charset="2"/>
              </a:rPr>
              <a:t>Ø</a:t>
            </a:r>
            <a:r>
              <a:rPr lang="pt-BR" sz="800" dirty="0">
                <a:latin typeface="Times New Roman" panose="02020603050405020304" pitchFamily="18" charset="0"/>
              </a:rPr>
              <a:t>  </a:t>
            </a:r>
            <a:r>
              <a:rPr lang="pt-BR" dirty="0">
                <a:latin typeface="Segoe UI" panose="020B0502040204020203" pitchFamily="34" charset="0"/>
              </a:rPr>
              <a:t>Que qualquer procedimento sancionatório permite a imposição de “obrigação de fazer” (logo, as obrigações contidas no TAC poderiam ter sido impostas unilateralmente).</a:t>
            </a:r>
            <a:endParaRPr lang="pt-BR" sz="1600" dirty="0">
              <a:latin typeface="Calibri" panose="020F0502020204030204" pitchFamily="34" charset="0"/>
            </a:endParaRPr>
          </a:p>
          <a:p>
            <a:pPr algn="just"/>
            <a:endParaRPr lang="pt-BR" dirty="0">
              <a:latin typeface="Segoe UI" panose="020B0502040204020203" pitchFamily="34" charset="0"/>
            </a:endParaRPr>
          </a:p>
          <a:p>
            <a:pPr algn="just"/>
            <a:r>
              <a:rPr lang="pt-BR" dirty="0">
                <a:latin typeface="Segoe UI" panose="020B0502040204020203" pitchFamily="34" charset="0"/>
              </a:rPr>
              <a:t>Debata se frase emitida por Celso Antônio Bandeira de Mello “</a:t>
            </a:r>
            <a:r>
              <a:rPr lang="pt-BR" b="1" dirty="0">
                <a:latin typeface="Segoe UI" panose="020B0502040204020203" pitchFamily="34" charset="0"/>
              </a:rPr>
              <a:t>não faz sentido contratar o que se pode impor</a:t>
            </a:r>
            <a:r>
              <a:rPr lang="pt-BR" dirty="0">
                <a:latin typeface="Segoe UI" panose="020B0502040204020203" pitchFamily="34" charset="0"/>
              </a:rPr>
              <a:t>” (MELLO, 2013, p.233) condiz com atual Modelo de Administração Pública, abordando temas relativos à eficiência, celeridade e transparência.</a:t>
            </a:r>
          </a:p>
        </p:txBody>
      </p:sp>
    </p:spTree>
    <p:extLst>
      <p:ext uri="{BB962C8B-B14F-4D97-AF65-F5344CB8AC3E}">
        <p14:creationId xmlns:p14="http://schemas.microsoft.com/office/powerpoint/2010/main" val="59965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Segoe UI</vt:lpstr>
      <vt:lpstr>Segoe UI Semibold</vt:lpstr>
      <vt:lpstr>Times New Roman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61</cp:revision>
  <dcterms:created xsi:type="dcterms:W3CDTF">2018-02-06T23:33:08Z</dcterms:created>
  <dcterms:modified xsi:type="dcterms:W3CDTF">2018-02-27T19:18:52Z</dcterms:modified>
</cp:coreProperties>
</file>