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7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581" autoAdjust="0"/>
  </p:normalViewPr>
  <p:slideViewPr>
    <p:cSldViewPr>
      <p:cViewPr>
        <p:scale>
          <a:sx n="100" d="100"/>
          <a:sy n="100" d="100"/>
        </p:scale>
        <p:origin x="-194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9" tIns="45190" rIns="90379" bIns="45190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9" tIns="45190" rIns="90379" bIns="45190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9" tIns="45190" rIns="90379" bIns="4519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latin typeface="Arial" charset="0"/>
              </a:defRPr>
            </a:lvl1pPr>
          </a:lstStyle>
          <a:p>
            <a:fld id="{61D84F78-1991-426F-8690-4D075D76196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819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819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Clique para editar o estilo do subtítulo mestre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C488D93-6166-4126-A0EA-468501AAE11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27744-7CEF-4A1C-BAA5-10D3B1C1D60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55CA-BA5B-4306-B13B-2AE59C990E4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05A361-00DA-46B7-ABF4-1CEE5B5475C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0524256-6E09-4B64-9DBC-13519CFB5E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136A481-19E4-4EAB-8398-C20567E119B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18C09-036F-4F47-8E0F-4EE6691E9F6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4630B-93F3-4AE2-B6A6-BC62EAF3803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22B7B-8075-4CB1-80B1-304C1A0CE76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BA4FC-E187-475B-B4A3-32F5E700D9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3DCEC-9C57-4CE1-82A8-F7088F0955A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7CDC6-0E38-4FE6-A45A-67C20F6F135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9B19A-C56E-4D3D-AF2A-698CE0A320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5A5AC-E1AF-4443-BCF6-CAA93C9BDA0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BR" sz="2400">
              <a:latin typeface="Tahoma" pitchFamily="34" charset="0"/>
            </a:endParaRPr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2C26060-0EB8-4244-AF0E-6E1ED65BD6C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Arial" charset="0"/>
              </a:rPr>
              <a:t>Tipos de Variáveis</a:t>
            </a:r>
            <a:endParaRPr lang="en-US">
              <a:latin typeface="Arial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</a:rPr>
              <a:t>Variável qualitativa ou categórica:</a:t>
            </a:r>
          </a:p>
          <a:p>
            <a:pPr lvl="1"/>
            <a:r>
              <a:rPr lang="pt-BR" sz="2000" b="1">
                <a:solidFill>
                  <a:schemeClr val="hlink"/>
                </a:solidFill>
                <a:latin typeface="Arial" charset="0"/>
              </a:rPr>
              <a:t>Nominal</a:t>
            </a:r>
            <a:r>
              <a:rPr lang="pt-BR" sz="2000">
                <a:solidFill>
                  <a:schemeClr val="hlink"/>
                </a:solidFill>
                <a:latin typeface="Arial" charset="0"/>
              </a:rPr>
              <a:t>:</a:t>
            </a:r>
            <a:r>
              <a:rPr lang="pt-BR" sz="2000">
                <a:latin typeface="Arial" charset="0"/>
              </a:rPr>
              <a:t> as categorias da variável não são ordenadas e cada uma delas pode receber um nome</a:t>
            </a:r>
          </a:p>
          <a:p>
            <a:pPr lvl="1">
              <a:buFont typeface="Wingdings" pitchFamily="2" charset="2"/>
              <a:buNone/>
            </a:pPr>
            <a:r>
              <a:rPr lang="pt-BR" sz="2000">
                <a:latin typeface="Arial" charset="0"/>
              </a:rPr>
              <a:t>	ex. cor de pelagem (baio, tordilho, alazão, ...), sexo (macho/fêmea)</a:t>
            </a:r>
            <a:endParaRPr lang="en-US" sz="2000">
              <a:latin typeface="Arial" charset="0"/>
            </a:endParaRPr>
          </a:p>
        </p:txBody>
      </p:sp>
      <p:pic>
        <p:nvPicPr>
          <p:cNvPr id="104459" name="Picture 11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48488" y="692150"/>
            <a:ext cx="1428750" cy="1228725"/>
          </a:xfrm>
          <a:noFill/>
          <a:ln/>
        </p:spPr>
      </p:pic>
      <p:pic>
        <p:nvPicPr>
          <p:cNvPr id="1044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2492375"/>
            <a:ext cx="14287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461" name="Picture 13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380288" y="2997200"/>
            <a:ext cx="1428750" cy="1300163"/>
          </a:xfrm>
          <a:noFill/>
          <a:ln/>
        </p:spPr>
      </p:pic>
      <p:pic>
        <p:nvPicPr>
          <p:cNvPr id="104463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425" y="4437063"/>
            <a:ext cx="142875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5795963" y="6092825"/>
            <a:ext cx="2466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latin typeface="Arial" charset="0"/>
              </a:rPr>
              <a:t>http://www.saudeanimal.com.br/pelo.htm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Arial" charset="0"/>
              </a:rPr>
              <a:t>Tipos de Variáveis</a:t>
            </a:r>
            <a:endParaRPr lang="en-US">
              <a:latin typeface="Arial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1916113"/>
            <a:ext cx="6985000" cy="2089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400">
                <a:latin typeface="Arial" charset="0"/>
              </a:rPr>
              <a:t>Variável qualitativa ou categórica:</a:t>
            </a:r>
          </a:p>
          <a:p>
            <a:pPr lvl="1">
              <a:lnSpc>
                <a:spcPct val="80000"/>
              </a:lnSpc>
            </a:pPr>
            <a:r>
              <a:rPr lang="pt-BR" sz="2000" b="1">
                <a:solidFill>
                  <a:schemeClr val="hlink"/>
                </a:solidFill>
                <a:latin typeface="Arial" charset="0"/>
              </a:rPr>
              <a:t>Ordinal</a:t>
            </a:r>
            <a:r>
              <a:rPr lang="pt-BR" sz="2000">
                <a:solidFill>
                  <a:schemeClr val="hlink"/>
                </a:solidFill>
                <a:latin typeface="Arial" charset="0"/>
              </a:rPr>
              <a:t>:</a:t>
            </a:r>
            <a:r>
              <a:rPr lang="pt-BR" sz="2000">
                <a:latin typeface="Arial" charset="0"/>
              </a:rPr>
              <a:t> as categorias que compõem a variável apresentam alguma ordem intrínseca. Sabe-se, por exemplo, que uma categoria é “melhor” que outra, mas não quanto.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pt-BR" sz="2000">
                <a:latin typeface="Arial" charset="0"/>
              </a:rPr>
              <a:t>	ex. excelente, satisfatório, insatisfatório; estágios de câncer. </a:t>
            </a:r>
            <a:endParaRPr lang="en-US" sz="2000">
              <a:latin typeface="Arial" charset="0"/>
            </a:endParaRPr>
          </a:p>
        </p:txBody>
      </p:sp>
      <p:pic>
        <p:nvPicPr>
          <p:cNvPr id="109578" name="Picture 10" descr="mapaIDH_MS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3933825"/>
            <a:ext cx="5751513" cy="2738438"/>
          </a:xfrm>
          <a:noFill/>
          <a:ln/>
        </p:spPr>
      </p:pic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7019925" y="5589588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ahoma" pitchFamily="34" charset="0"/>
              </a:rPr>
              <a:t>IDH para MS</a:t>
            </a:r>
            <a:endParaRPr lang="en-US">
              <a:latin typeface="Tahoma" pitchFamily="34" charset="0"/>
            </a:endParaRP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7019925" y="609282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Arial" charset="0"/>
              </a:rPr>
              <a:t>http://www.iplan.ms.gov.br/cenarios/cmatosul.htm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Arial" charset="0"/>
              </a:rPr>
              <a:t>Tipos de Variáveis</a:t>
            </a:r>
            <a:endParaRPr lang="en-US">
              <a:latin typeface="Arial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sz="2400" b="1">
                <a:latin typeface="Arial" charset="0"/>
              </a:rPr>
              <a:t>Variável quantitativa</a:t>
            </a:r>
            <a:r>
              <a:rPr lang="pt-BR" sz="2400">
                <a:latin typeface="Arial" charset="0"/>
              </a:rPr>
              <a:t>:</a:t>
            </a:r>
          </a:p>
          <a:p>
            <a:pPr lvl="1">
              <a:buFont typeface="Wingdings" pitchFamily="2" charset="2"/>
              <a:buNone/>
            </a:pPr>
            <a:r>
              <a:rPr lang="pt-BR" sz="2000">
                <a:latin typeface="Arial" charset="0"/>
              </a:rPr>
              <a:t>É aquela que consiste de valores numéricos em uma escala bem definida, que pode ser:</a:t>
            </a:r>
          </a:p>
          <a:p>
            <a:pPr lvl="1"/>
            <a:r>
              <a:rPr lang="pt-BR" sz="2000" b="1">
                <a:solidFill>
                  <a:schemeClr val="hlink"/>
                </a:solidFill>
                <a:latin typeface="Arial" charset="0"/>
              </a:rPr>
              <a:t>Discreta:</a:t>
            </a:r>
            <a:r>
              <a:rPr lang="pt-BR" sz="2000">
                <a:latin typeface="Arial" charset="0"/>
              </a:rPr>
              <a:t> em que os dados assumem valores que podem ser contados.</a:t>
            </a:r>
          </a:p>
          <a:p>
            <a:pPr lvl="1">
              <a:buFont typeface="Wingdings" pitchFamily="2" charset="2"/>
              <a:buNone/>
            </a:pPr>
            <a:r>
              <a:rPr lang="pt-BR" sz="2000">
                <a:latin typeface="Arial" charset="0"/>
              </a:rPr>
              <a:t>	ex. número de filhotes, número de crias, ...</a:t>
            </a:r>
            <a:endParaRPr lang="en-US" sz="2000">
              <a:latin typeface="Arial" charset="0"/>
            </a:endParaRPr>
          </a:p>
        </p:txBody>
      </p:sp>
      <p:pic>
        <p:nvPicPr>
          <p:cNvPr id="110596" name="Picture 4" descr="PNT-bando-arara-azul-PQ_thumb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04813"/>
            <a:ext cx="2382837" cy="1792287"/>
          </a:xfrm>
          <a:noFill/>
          <a:ln/>
        </p:spPr>
      </p:pic>
      <p:pic>
        <p:nvPicPr>
          <p:cNvPr id="110598" name="Picture 6" descr="PNT-comitiva2-RV_thumb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43663" y="2492375"/>
            <a:ext cx="2382837" cy="1792288"/>
          </a:xfrm>
          <a:noFill/>
          <a:ln/>
        </p:spPr>
      </p:pic>
      <p:pic>
        <p:nvPicPr>
          <p:cNvPr id="110600" name="Picture 8" descr="amamentand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6100" y="5229225"/>
            <a:ext cx="2422525" cy="1430338"/>
          </a:xfrm>
          <a:prstGeom prst="rect">
            <a:avLst/>
          </a:prstGeom>
          <a:noFill/>
        </p:spPr>
      </p:pic>
      <p:sp>
        <p:nvSpPr>
          <p:cNvPr id="110593" name="AutoShape 1"/>
          <p:cNvSpPr>
            <a:spLocks noChangeArrowheads="1"/>
          </p:cNvSpPr>
          <p:nvPr/>
        </p:nvSpPr>
        <p:spPr bwMode="auto">
          <a:xfrm>
            <a:off x="6588125" y="4508500"/>
            <a:ext cx="2447925" cy="1008063"/>
          </a:xfrm>
          <a:prstGeom prst="wedgeRoundRectCallout">
            <a:avLst>
              <a:gd name="adj1" fmla="val -58755"/>
              <a:gd name="adj2" fmla="val 4653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>
                <a:latin typeface="Comic Sans MS" pitchFamily="66" charset="0"/>
              </a:rPr>
              <a:t>O engraçadinho que estiver soprando </a:t>
            </a:r>
            <a:r>
              <a:rPr lang="pt-BR" b="1">
                <a:latin typeface="Comic Sans MS" pitchFamily="66" charset="0"/>
              </a:rPr>
              <a:t>pode parar </a:t>
            </a:r>
            <a:r>
              <a:rPr lang="pt-BR">
                <a:latin typeface="Comic Sans MS" pitchFamily="66" charset="0"/>
              </a:rPr>
              <a:t>!</a:t>
            </a:r>
            <a:endParaRPr lang="en-US">
              <a:latin typeface="Comic Sans MS" pitchFamily="66" charset="0"/>
            </a:endParaRPr>
          </a:p>
          <a:p>
            <a:pPr algn="ctr"/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Arial" charset="0"/>
              </a:rPr>
              <a:t>Tipos de Variáveis</a:t>
            </a:r>
            <a:endParaRPr lang="en-US">
              <a:latin typeface="Arial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sz="2400" b="1">
                <a:latin typeface="Arial" charset="0"/>
              </a:rPr>
              <a:t>Variável quantitativa</a:t>
            </a:r>
            <a:r>
              <a:rPr lang="pt-BR" sz="2400">
                <a:latin typeface="Arial" charset="0"/>
              </a:rPr>
              <a:t>:</a:t>
            </a:r>
          </a:p>
          <a:p>
            <a:pPr lvl="1"/>
            <a:r>
              <a:rPr lang="pt-BR" sz="2000" b="1">
                <a:solidFill>
                  <a:schemeClr val="hlink"/>
                </a:solidFill>
                <a:latin typeface="Arial" charset="0"/>
              </a:rPr>
              <a:t>Contínua:</a:t>
            </a:r>
            <a:r>
              <a:rPr lang="pt-BR" sz="2000">
                <a:latin typeface="Arial" charset="0"/>
              </a:rPr>
              <a:t> para a qual todos os valores são teoricamente possíveis. No entanto, esses valores acabam sendo restringidos pelo grau de acurácia das medições.</a:t>
            </a:r>
          </a:p>
          <a:p>
            <a:pPr lvl="1">
              <a:buFont typeface="Wingdings" pitchFamily="2" charset="2"/>
              <a:buNone/>
            </a:pPr>
            <a:r>
              <a:rPr lang="pt-BR" sz="2000">
                <a:latin typeface="Arial" charset="0"/>
              </a:rPr>
              <a:t>	ex. peso, altura, velocidade, concentração de uma substância química,... </a:t>
            </a:r>
            <a:endParaRPr lang="en-US" sz="2000">
              <a:latin typeface="Arial" charset="0"/>
            </a:endParaRPr>
          </a:p>
        </p:txBody>
      </p:sp>
      <p:pic>
        <p:nvPicPr>
          <p:cNvPr id="113679" name="Picture 15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80063" y="1844675"/>
            <a:ext cx="2962275" cy="1981200"/>
          </a:xfrm>
          <a:noFill/>
          <a:ln/>
        </p:spPr>
      </p:pic>
      <p:pic>
        <p:nvPicPr>
          <p:cNvPr id="113681" name="Picture 17" descr="turfe_cidade2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867400" y="4292600"/>
            <a:ext cx="2468563" cy="16462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Arial" charset="0"/>
              </a:rPr>
              <a:t>Tipos de Variáveis</a:t>
            </a:r>
            <a:endParaRPr lang="en-US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2636838"/>
            <a:ext cx="6557963" cy="2995612"/>
          </a:xfrm>
        </p:spPr>
        <p:txBody>
          <a:bodyPr/>
          <a:lstStyle/>
          <a:p>
            <a:r>
              <a:rPr lang="pt-BR" sz="2800">
                <a:latin typeface="Arial" charset="0"/>
              </a:rPr>
              <a:t>Uma variável contínua pode ser categorizada ou discretizada, mas o inverso não é válido.</a:t>
            </a:r>
          </a:p>
          <a:p>
            <a:r>
              <a:rPr lang="pt-BR" sz="2800">
                <a:latin typeface="Arial" charset="0"/>
              </a:rPr>
              <a:t>Os métodos de análise para as duas classes de variáveis (qualitativas e quantitativas) são diferentes.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métrico">
  <a:themeElements>
    <a:clrScheme name="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Geométrico</Template>
  <TotalTime>1553</TotalTime>
  <Words>188</Words>
  <Application>Microsoft Office PowerPoint</Application>
  <PresentationFormat>Apresentação na tela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Tahoma</vt:lpstr>
      <vt:lpstr>Wingdings</vt:lpstr>
      <vt:lpstr>Symbol</vt:lpstr>
      <vt:lpstr>Comic Sans MS</vt:lpstr>
      <vt:lpstr>Geométrico</vt:lpstr>
      <vt:lpstr>Tipos de Variáveis</vt:lpstr>
      <vt:lpstr>Tipos de Variáveis</vt:lpstr>
      <vt:lpstr>Tipos de Variáveis</vt:lpstr>
      <vt:lpstr>Tipos de Variáveis</vt:lpstr>
      <vt:lpstr>Tipos de Variáveis</vt:lpstr>
    </vt:vector>
  </TitlesOfParts>
  <Company>VPS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Variáveis</dc:title>
  <dc:creator>Marcos</dc:creator>
  <cp:lastModifiedBy>ze</cp:lastModifiedBy>
  <cp:revision>156</cp:revision>
  <cp:lastPrinted>1601-01-01T00:00:00Z</cp:lastPrinted>
  <dcterms:created xsi:type="dcterms:W3CDTF">2002-08-29T18:30:58Z</dcterms:created>
  <dcterms:modified xsi:type="dcterms:W3CDTF">2016-08-16T23:24:49Z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