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302" r:id="rId2"/>
    <p:sldId id="259" r:id="rId3"/>
    <p:sldId id="303" r:id="rId4"/>
    <p:sldId id="305" r:id="rId5"/>
    <p:sldId id="307" r:id="rId6"/>
    <p:sldId id="332" r:id="rId7"/>
    <p:sldId id="309" r:id="rId8"/>
    <p:sldId id="308" r:id="rId9"/>
    <p:sldId id="333" r:id="rId10"/>
    <p:sldId id="311" r:id="rId11"/>
    <p:sldId id="323" r:id="rId12"/>
    <p:sldId id="322" r:id="rId13"/>
    <p:sldId id="304" r:id="rId14"/>
    <p:sldId id="334" r:id="rId15"/>
    <p:sldId id="330" r:id="rId16"/>
    <p:sldId id="337" r:id="rId17"/>
    <p:sldId id="338" r:id="rId18"/>
    <p:sldId id="336" r:id="rId19"/>
    <p:sldId id="339" r:id="rId20"/>
    <p:sldId id="340" r:id="rId21"/>
    <p:sldId id="319" r:id="rId22"/>
    <p:sldId id="328" r:id="rId23"/>
    <p:sldId id="329" r:id="rId24"/>
    <p:sldId id="343" r:id="rId25"/>
    <p:sldId id="320" r:id="rId26"/>
    <p:sldId id="342" r:id="rId27"/>
    <p:sldId id="344" r:id="rId28"/>
    <p:sldId id="345" r:id="rId29"/>
    <p:sldId id="341" r:id="rId30"/>
    <p:sldId id="346" r:id="rId31"/>
    <p:sldId id="347" r:id="rId32"/>
    <p:sldId id="348" r:id="rId33"/>
    <p:sldId id="349" r:id="rId34"/>
    <p:sldId id="331" r:id="rId35"/>
  </p:sldIdLst>
  <p:sldSz cx="9144000" cy="5143500" type="screen16x9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50" autoAdjust="0"/>
    <p:restoredTop sz="94660"/>
  </p:normalViewPr>
  <p:slideViewPr>
    <p:cSldViewPr>
      <p:cViewPr>
        <p:scale>
          <a:sx n="90" d="100"/>
          <a:sy n="90" d="100"/>
        </p:scale>
        <p:origin x="-780" y="-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247A1C-6E81-4E92-A03F-8AFE8635BACB}" type="datetimeFigureOut">
              <a:rPr lang="pt-BR" smtClean="0"/>
              <a:t>05/11/2018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BA2E11-4086-4B72-A37C-1BC2381D67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7190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A2E11-4086-4B72-A37C-1BC2381D6756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4474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A2E11-4086-4B72-A37C-1BC2381D6756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91408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A2E11-4086-4B72-A37C-1BC2381D6756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9140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138B-70F2-42B1-8280-344262CA19A1}" type="datetimeFigureOut">
              <a:rPr lang="pt-BR" smtClean="0"/>
              <a:t>05/11/2018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D5874-C941-4E84-9A0C-A3D4636727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0760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138B-70F2-42B1-8280-344262CA19A1}" type="datetimeFigureOut">
              <a:rPr lang="pt-BR" smtClean="0"/>
              <a:t>05/11/2018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D5874-C941-4E84-9A0C-A3D4636727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8154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138B-70F2-42B1-8280-344262CA19A1}" type="datetimeFigureOut">
              <a:rPr lang="pt-BR" smtClean="0"/>
              <a:t>05/11/2018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D5874-C941-4E84-9A0C-A3D4636727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9462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138B-70F2-42B1-8280-344262CA19A1}" type="datetimeFigureOut">
              <a:rPr lang="pt-BR" smtClean="0"/>
              <a:t>05/11/2018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D5874-C941-4E84-9A0C-A3D4636727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743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138B-70F2-42B1-8280-344262CA19A1}" type="datetimeFigureOut">
              <a:rPr lang="pt-BR" smtClean="0"/>
              <a:t>05/11/2018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D5874-C941-4E84-9A0C-A3D4636727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2116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138B-70F2-42B1-8280-344262CA19A1}" type="datetimeFigureOut">
              <a:rPr lang="pt-BR" smtClean="0"/>
              <a:t>05/11/2018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D5874-C941-4E84-9A0C-A3D4636727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6984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138B-70F2-42B1-8280-344262CA19A1}" type="datetimeFigureOut">
              <a:rPr lang="pt-BR" smtClean="0"/>
              <a:t>05/11/2018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D5874-C941-4E84-9A0C-A3D4636727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1004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138B-70F2-42B1-8280-344262CA19A1}" type="datetimeFigureOut">
              <a:rPr lang="pt-BR" smtClean="0"/>
              <a:t>05/11/2018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D5874-C941-4E84-9A0C-A3D4636727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8949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138B-70F2-42B1-8280-344262CA19A1}" type="datetimeFigureOut">
              <a:rPr lang="pt-BR" smtClean="0"/>
              <a:t>05/11/2018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D5874-C941-4E84-9A0C-A3D4636727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7196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138B-70F2-42B1-8280-344262CA19A1}" type="datetimeFigureOut">
              <a:rPr lang="pt-BR" smtClean="0"/>
              <a:t>05/11/2018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D5874-C941-4E84-9A0C-A3D4636727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3960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138B-70F2-42B1-8280-344262CA19A1}" type="datetimeFigureOut">
              <a:rPr lang="pt-BR" smtClean="0"/>
              <a:t>05/11/2018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D5874-C941-4E84-9A0C-A3D4636727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0032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FA138B-70F2-42B1-8280-344262CA19A1}" type="datetimeFigureOut">
              <a:rPr lang="pt-BR" smtClean="0"/>
              <a:t>05/11/2018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ED5874-C941-4E84-9A0C-A3D4636727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879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6.wmf"/><Relationship Id="rId4" Type="http://schemas.openxmlformats.org/officeDocument/2006/relationships/oleObject" Target="../embeddings/oleObject1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emf"/><Relationship Id="rId4" Type="http://schemas.openxmlformats.org/officeDocument/2006/relationships/package" Target="../embeddings/Planilha_do_Microsoft_Excel1.xlsx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2.xls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.jpeg"/><Relationship Id="rId4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Resultado de imagem para amaranthus palmeri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90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/>
          <p:cNvSpPr/>
          <p:nvPr/>
        </p:nvSpPr>
        <p:spPr>
          <a:xfrm>
            <a:off x="107504" y="267494"/>
            <a:ext cx="8928992" cy="1080120"/>
          </a:xfrm>
          <a:prstGeom prst="rect">
            <a:avLst/>
          </a:prstGeom>
          <a:solidFill>
            <a:srgbClr val="FFFFFF">
              <a:alpha val="5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/>
          <p:cNvSpPr txBox="1"/>
          <p:nvPr/>
        </p:nvSpPr>
        <p:spPr>
          <a:xfrm>
            <a:off x="880352" y="411510"/>
            <a:ext cx="7508072" cy="830981"/>
          </a:xfrm>
          <a:prstGeom prst="rect">
            <a:avLst/>
          </a:prstGeom>
          <a:noFill/>
        </p:spPr>
        <p:txBody>
          <a:bodyPr wrap="square" lIns="91425" tIns="45712" rIns="91425" bIns="45712" rtlCol="0">
            <a:spAutoFit/>
          </a:bodyPr>
          <a:lstStyle/>
          <a:p>
            <a:pPr algn="ctr"/>
            <a:r>
              <a:rPr lang="pt-BR" sz="2400" b="1" dirty="0" smtClean="0">
                <a:latin typeface="Arial" pitchFamily="34" charset="0"/>
                <a:cs typeface="Arial" pitchFamily="34" charset="0"/>
              </a:rPr>
              <a:t>RESISTÊNCIA DE PLANTAS DANINHAS </a:t>
            </a:r>
          </a:p>
          <a:p>
            <a:pPr algn="ctr"/>
            <a:r>
              <a:rPr lang="pt-BR" sz="2400" b="1" dirty="0" smtClean="0">
                <a:latin typeface="Arial" pitchFamily="34" charset="0"/>
                <a:cs typeface="Arial" pitchFamily="34" charset="0"/>
              </a:rPr>
              <a:t>A HERBICIDAS</a:t>
            </a:r>
            <a:endParaRPr lang="pt-BR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2" descr="Imagem relacionad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" t="2502" r="4316" b="2065"/>
          <a:stretch/>
        </p:blipFill>
        <p:spPr bwMode="auto">
          <a:xfrm>
            <a:off x="559652" y="267495"/>
            <a:ext cx="771988" cy="108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tângulo 15"/>
          <p:cNvSpPr/>
          <p:nvPr/>
        </p:nvSpPr>
        <p:spPr>
          <a:xfrm>
            <a:off x="6021780" y="1491630"/>
            <a:ext cx="3014716" cy="288032"/>
          </a:xfrm>
          <a:prstGeom prst="rect">
            <a:avLst/>
          </a:prstGeom>
          <a:solidFill>
            <a:srgbClr val="FFFFFF">
              <a:alpha val="5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/>
          <p:cNvSpPr txBox="1"/>
          <p:nvPr/>
        </p:nvSpPr>
        <p:spPr>
          <a:xfrm>
            <a:off x="4005556" y="1419622"/>
            <a:ext cx="5030940" cy="400093"/>
          </a:xfrm>
          <a:prstGeom prst="rect">
            <a:avLst/>
          </a:prstGeom>
          <a:noFill/>
        </p:spPr>
        <p:txBody>
          <a:bodyPr wrap="square" lIns="91425" tIns="45712" rIns="91425" bIns="45712" rtlCol="0">
            <a:spAutoFit/>
          </a:bodyPr>
          <a:lstStyle/>
          <a:p>
            <a:pPr algn="r"/>
            <a:r>
              <a:rPr lang="pt-BR" sz="2000" dirty="0">
                <a:latin typeface="Arial" pitchFamily="34" charset="0"/>
                <a:cs typeface="Arial" pitchFamily="34" charset="0"/>
              </a:rPr>
              <a:t>Jéssica Cursino </a:t>
            </a:r>
            <a:r>
              <a:rPr lang="pt-BR" sz="2000" dirty="0" smtClean="0">
                <a:latin typeface="Arial" pitchFamily="34" charset="0"/>
                <a:cs typeface="Arial" pitchFamily="34" charset="0"/>
              </a:rPr>
              <a:t>Presoto</a:t>
            </a:r>
          </a:p>
        </p:txBody>
      </p:sp>
    </p:spTree>
    <p:extLst>
      <p:ext uri="{BB962C8B-B14F-4D97-AF65-F5344CB8AC3E}">
        <p14:creationId xmlns:p14="http://schemas.microsoft.com/office/powerpoint/2010/main" val="217621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0"/>
            <a:ext cx="107504" cy="51435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1691680" y="195487"/>
            <a:ext cx="6192688" cy="1107979"/>
          </a:xfrm>
          <a:prstGeom prst="rect">
            <a:avLst/>
          </a:prstGeom>
          <a:noFill/>
        </p:spPr>
        <p:txBody>
          <a:bodyPr wrap="square" lIns="91425" tIns="45712" rIns="91425" bIns="45712" rtlCol="0">
            <a:spAutoFit/>
          </a:bodyPr>
          <a:lstStyle/>
          <a:p>
            <a:pPr algn="ctr">
              <a:buClr>
                <a:schemeClr val="accent3">
                  <a:lumMod val="50000"/>
                </a:schemeClr>
              </a:buClr>
            </a:pPr>
            <a:r>
              <a:rPr lang="pt-BR" sz="2200" b="1" dirty="0" smtClean="0">
                <a:latin typeface="Arial" pitchFamily="34" charset="0"/>
                <a:cs typeface="Arial" pitchFamily="34" charset="0"/>
              </a:rPr>
              <a:t>Tipos de resistência</a:t>
            </a:r>
            <a:endParaRPr lang="pt-BR" sz="2200" b="1" dirty="0">
              <a:latin typeface="Arial" pitchFamily="34" charset="0"/>
              <a:cs typeface="Arial" pitchFamily="34" charset="0"/>
            </a:endParaRPr>
          </a:p>
          <a:p>
            <a:pPr lvl="1" algn="just">
              <a:buClr>
                <a:schemeClr val="tx2">
                  <a:lumMod val="60000"/>
                  <a:lumOff val="40000"/>
                </a:schemeClr>
              </a:buClr>
            </a:pPr>
            <a:endParaRPr lang="pt-BR" sz="2200" b="1" dirty="0">
              <a:latin typeface="Arial" pitchFamily="34" charset="0"/>
              <a:cs typeface="Arial" pitchFamily="34" charset="0"/>
            </a:endParaRPr>
          </a:p>
          <a:p>
            <a:pPr lvl="1" algn="just">
              <a:buClr>
                <a:schemeClr val="tx2">
                  <a:lumMod val="60000"/>
                  <a:lumOff val="40000"/>
                </a:schemeClr>
              </a:buClr>
            </a:pPr>
            <a:endParaRPr lang="pt-BR" sz="2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3923928" y="1311083"/>
            <a:ext cx="4427984" cy="2462196"/>
          </a:xfrm>
          <a:prstGeom prst="rect">
            <a:avLst/>
          </a:prstGeom>
          <a:noFill/>
        </p:spPr>
        <p:txBody>
          <a:bodyPr wrap="square" lIns="91425" tIns="45712" rIns="91425" bIns="45712" rtlCol="0">
            <a:spAutoFit/>
          </a:bodyPr>
          <a:lstStyle/>
          <a:p>
            <a:pPr algn="just">
              <a:buClr>
                <a:schemeClr val="accent3">
                  <a:lumMod val="50000"/>
                </a:schemeClr>
              </a:buClr>
            </a:pPr>
            <a:r>
              <a:rPr lang="pt-BR" sz="2200" i="1" dirty="0" err="1" smtClean="0">
                <a:latin typeface="Arial" pitchFamily="34" charset="0"/>
                <a:cs typeface="Arial" pitchFamily="34" charset="0"/>
              </a:rPr>
              <a:t>Conyza</a:t>
            </a:r>
            <a:r>
              <a:rPr lang="pt-BR" sz="22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2200" i="1" dirty="0" err="1" smtClean="0">
                <a:latin typeface="Arial" pitchFamily="34" charset="0"/>
                <a:cs typeface="Arial" pitchFamily="34" charset="0"/>
              </a:rPr>
              <a:t>sumatrensis</a:t>
            </a:r>
            <a:endParaRPr lang="pt-BR" sz="2200" i="1" dirty="0" smtClean="0">
              <a:latin typeface="Arial" pitchFamily="34" charset="0"/>
              <a:cs typeface="Arial" pitchFamily="34" charset="0"/>
            </a:endParaRPr>
          </a:p>
          <a:p>
            <a:pPr algn="just">
              <a:buClr>
                <a:schemeClr val="accent3">
                  <a:lumMod val="50000"/>
                </a:schemeClr>
              </a:buClr>
            </a:pPr>
            <a:endParaRPr lang="pt-BR" sz="2200" dirty="0" smtClean="0">
              <a:latin typeface="Arial" pitchFamily="34" charset="0"/>
              <a:cs typeface="Arial" pitchFamily="34" charset="0"/>
            </a:endParaRPr>
          </a:p>
          <a:p>
            <a:pPr algn="just">
              <a:buClr>
                <a:schemeClr val="accent3">
                  <a:lumMod val="50000"/>
                </a:schemeClr>
              </a:buClr>
            </a:pPr>
            <a:r>
              <a:rPr lang="pt-BR" sz="2200" dirty="0" smtClean="0">
                <a:latin typeface="Arial" pitchFamily="34" charset="0"/>
                <a:cs typeface="Arial" pitchFamily="34" charset="0"/>
              </a:rPr>
              <a:t>Resistência múltipla:</a:t>
            </a:r>
          </a:p>
          <a:p>
            <a:pPr algn="just">
              <a:buClr>
                <a:schemeClr val="accent3">
                  <a:lumMod val="50000"/>
                </a:schemeClr>
              </a:buClr>
            </a:pPr>
            <a:r>
              <a:rPr lang="pt-BR" sz="2200" dirty="0">
                <a:latin typeface="Arial" pitchFamily="34" charset="0"/>
                <a:cs typeface="Arial" pitchFamily="34" charset="0"/>
              </a:rPr>
              <a:t>	</a:t>
            </a:r>
            <a:r>
              <a:rPr lang="pt-BR" sz="2200" dirty="0" smtClean="0">
                <a:latin typeface="Arial" pitchFamily="34" charset="0"/>
                <a:cs typeface="Arial" pitchFamily="34" charset="0"/>
              </a:rPr>
              <a:t>Inibidores da ALS</a:t>
            </a:r>
          </a:p>
          <a:p>
            <a:pPr algn="just">
              <a:buClr>
                <a:schemeClr val="accent3">
                  <a:lumMod val="50000"/>
                </a:schemeClr>
              </a:buClr>
            </a:pPr>
            <a:r>
              <a:rPr lang="pt-BR" sz="2200" dirty="0">
                <a:latin typeface="Arial" pitchFamily="34" charset="0"/>
                <a:cs typeface="Arial" pitchFamily="34" charset="0"/>
              </a:rPr>
              <a:t>	</a:t>
            </a:r>
            <a:r>
              <a:rPr lang="pt-BR" sz="2200" dirty="0" smtClean="0">
                <a:latin typeface="Arial" pitchFamily="34" charset="0"/>
                <a:cs typeface="Arial" pitchFamily="34" charset="0"/>
              </a:rPr>
              <a:t>Inibidores da EPSPs</a:t>
            </a:r>
            <a:endParaRPr lang="pt-BR" sz="2200" dirty="0">
              <a:latin typeface="Arial" pitchFamily="34" charset="0"/>
              <a:cs typeface="Arial" pitchFamily="34" charset="0"/>
            </a:endParaRPr>
          </a:p>
          <a:p>
            <a:pPr lvl="1" algn="just">
              <a:buClr>
                <a:schemeClr val="tx2">
                  <a:lumMod val="60000"/>
                  <a:lumOff val="40000"/>
                </a:schemeClr>
              </a:buClr>
            </a:pPr>
            <a:endParaRPr lang="pt-BR" sz="2200" dirty="0">
              <a:latin typeface="Arial" pitchFamily="34" charset="0"/>
              <a:cs typeface="Arial" pitchFamily="34" charset="0"/>
            </a:endParaRPr>
          </a:p>
          <a:p>
            <a:pPr lvl="1" algn="just">
              <a:buClr>
                <a:schemeClr val="tx2">
                  <a:lumMod val="60000"/>
                  <a:lumOff val="40000"/>
                </a:schemeClr>
              </a:buClr>
            </a:pPr>
            <a:endParaRPr lang="pt-BR" sz="2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Imagem relacionad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2"/>
          <a:stretch/>
        </p:blipFill>
        <p:spPr bwMode="auto">
          <a:xfrm>
            <a:off x="1043608" y="987574"/>
            <a:ext cx="2736304" cy="4084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m relacionad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" t="2502" r="4316" b="2065"/>
          <a:stretch/>
        </p:blipFill>
        <p:spPr bwMode="auto">
          <a:xfrm>
            <a:off x="8382356" y="0"/>
            <a:ext cx="771988" cy="108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388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107504" cy="51435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2" name="Picture 2" descr="Imagem relacionad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" t="2502" r="4316" b="2065"/>
          <a:stretch/>
        </p:blipFill>
        <p:spPr bwMode="auto">
          <a:xfrm>
            <a:off x="8382356" y="0"/>
            <a:ext cx="771988" cy="108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44" t="14344" r="15179" b="6397"/>
          <a:stretch/>
        </p:blipFill>
        <p:spPr>
          <a:xfrm>
            <a:off x="1628762" y="181908"/>
            <a:ext cx="5904656" cy="4779683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7164288" y="4706729"/>
            <a:ext cx="18222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dirty="0" err="1" smtClean="0">
                <a:latin typeface="Arial" pitchFamily="34" charset="0"/>
                <a:cs typeface="Arial" pitchFamily="34" charset="0"/>
              </a:rPr>
              <a:t>Heap</a:t>
            </a:r>
            <a:r>
              <a:rPr lang="pt-BR" sz="1400" dirty="0" smtClean="0">
                <a:latin typeface="Arial" pitchFamily="34" charset="0"/>
                <a:cs typeface="Arial" pitchFamily="34" charset="0"/>
              </a:rPr>
              <a:t>, 2018</a:t>
            </a:r>
            <a:endParaRPr lang="pt-BR" sz="1400" baseline="30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12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0"/>
            <a:ext cx="107504" cy="51435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6" name="Picture 2" descr="Imagem relacionad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" t="2502" r="4316" b="2065"/>
          <a:stretch/>
        </p:blipFill>
        <p:spPr bwMode="auto">
          <a:xfrm>
            <a:off x="8382356" y="0"/>
            <a:ext cx="771988" cy="108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60" t="16364" r="16340" b="7879"/>
          <a:stretch/>
        </p:blipFill>
        <p:spPr>
          <a:xfrm>
            <a:off x="1619672" y="94225"/>
            <a:ext cx="6038428" cy="4781781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7164288" y="4706729"/>
            <a:ext cx="18222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dirty="0" err="1" smtClean="0">
                <a:latin typeface="Arial" pitchFamily="34" charset="0"/>
                <a:cs typeface="Arial" pitchFamily="34" charset="0"/>
              </a:rPr>
              <a:t>Heap</a:t>
            </a:r>
            <a:r>
              <a:rPr lang="pt-BR" sz="1400" dirty="0" smtClean="0">
                <a:latin typeface="Arial" pitchFamily="34" charset="0"/>
                <a:cs typeface="Arial" pitchFamily="34" charset="0"/>
              </a:rPr>
              <a:t>, 2018</a:t>
            </a:r>
            <a:endParaRPr lang="pt-BR" sz="1400" baseline="30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479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ixaDeTexto 14"/>
          <p:cNvSpPr txBox="1"/>
          <p:nvPr/>
        </p:nvSpPr>
        <p:spPr>
          <a:xfrm>
            <a:off x="971600" y="1221964"/>
            <a:ext cx="6192688" cy="1107979"/>
          </a:xfrm>
          <a:prstGeom prst="rect">
            <a:avLst/>
          </a:prstGeom>
          <a:noFill/>
        </p:spPr>
        <p:txBody>
          <a:bodyPr wrap="square" lIns="91425" tIns="45712" rIns="91425" bIns="45712" rtlCol="0">
            <a:spAutoFit/>
          </a:bodyPr>
          <a:lstStyle/>
          <a:p>
            <a:pPr marL="342844" indent="-342844" algn="just">
              <a:buClr>
                <a:schemeClr val="accent3">
                  <a:lumMod val="50000"/>
                </a:schemeClr>
              </a:buClr>
              <a:buFont typeface="Wingdings" pitchFamily="2" charset="2"/>
              <a:buChar char="ü"/>
            </a:pPr>
            <a:r>
              <a:rPr lang="pt-BR" sz="2200" dirty="0" smtClean="0">
                <a:latin typeface="Arial" pitchFamily="34" charset="0"/>
                <a:cs typeface="Arial" pitchFamily="34" charset="0"/>
              </a:rPr>
              <a:t>Alteração do local de ação:</a:t>
            </a:r>
            <a:endParaRPr lang="pt-BR" sz="2200" dirty="0">
              <a:latin typeface="Arial" pitchFamily="34" charset="0"/>
              <a:cs typeface="Arial" pitchFamily="34" charset="0"/>
            </a:endParaRPr>
          </a:p>
          <a:p>
            <a:pPr lvl="1" algn="just">
              <a:buClr>
                <a:schemeClr val="tx2">
                  <a:lumMod val="60000"/>
                  <a:lumOff val="40000"/>
                </a:schemeClr>
              </a:buClr>
            </a:pPr>
            <a:endParaRPr lang="pt-BR" sz="2200" dirty="0">
              <a:latin typeface="Arial" pitchFamily="34" charset="0"/>
              <a:cs typeface="Arial" pitchFamily="34" charset="0"/>
            </a:endParaRPr>
          </a:p>
          <a:p>
            <a:pPr lvl="1" algn="just">
              <a:buClr>
                <a:schemeClr val="tx2">
                  <a:lumMod val="60000"/>
                  <a:lumOff val="40000"/>
                </a:schemeClr>
              </a:buClr>
            </a:pPr>
            <a:endParaRPr lang="pt-BR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0" y="0"/>
            <a:ext cx="107504" cy="51435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1619672" y="241711"/>
            <a:ext cx="6192688" cy="1107979"/>
          </a:xfrm>
          <a:prstGeom prst="rect">
            <a:avLst/>
          </a:prstGeom>
          <a:noFill/>
        </p:spPr>
        <p:txBody>
          <a:bodyPr wrap="square" lIns="91425" tIns="45712" rIns="91425" bIns="45712" rtlCol="0">
            <a:spAutoFit/>
          </a:bodyPr>
          <a:lstStyle/>
          <a:p>
            <a:pPr algn="just">
              <a:buClr>
                <a:schemeClr val="accent3">
                  <a:lumMod val="50000"/>
                </a:schemeClr>
              </a:buClr>
            </a:pPr>
            <a:r>
              <a:rPr lang="pt-BR" sz="2200" b="1" dirty="0" smtClean="0">
                <a:latin typeface="Arial" pitchFamily="34" charset="0"/>
                <a:cs typeface="Arial" pitchFamily="34" charset="0"/>
              </a:rPr>
              <a:t>Mecanismos que conferem resistência - TSR</a:t>
            </a:r>
            <a:endParaRPr lang="pt-BR" sz="2200" b="1" dirty="0">
              <a:latin typeface="Arial" pitchFamily="34" charset="0"/>
              <a:cs typeface="Arial" pitchFamily="34" charset="0"/>
            </a:endParaRPr>
          </a:p>
          <a:p>
            <a:pPr lvl="1" algn="just">
              <a:buClr>
                <a:schemeClr val="tx2">
                  <a:lumMod val="60000"/>
                  <a:lumOff val="40000"/>
                </a:schemeClr>
              </a:buClr>
            </a:pPr>
            <a:endParaRPr lang="pt-BR" sz="2200" b="1" dirty="0">
              <a:latin typeface="Arial" pitchFamily="34" charset="0"/>
              <a:cs typeface="Arial" pitchFamily="34" charset="0"/>
            </a:endParaRPr>
          </a:p>
          <a:p>
            <a:pPr lvl="1" algn="just">
              <a:buClr>
                <a:schemeClr val="tx2">
                  <a:lumMod val="60000"/>
                  <a:lumOff val="40000"/>
                </a:schemeClr>
              </a:buClr>
            </a:pPr>
            <a:endParaRPr lang="pt-BR" sz="2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69" name="Picture 1" descr="C:\Users\Cliente\Pictures\My Screen Shots\Screen Shot 08-15-18 at 11.52 AM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6" t="30703" r="23518" b="36642"/>
          <a:stretch/>
        </p:blipFill>
        <p:spPr bwMode="auto">
          <a:xfrm>
            <a:off x="1409868" y="2099819"/>
            <a:ext cx="6330484" cy="1912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Imagem relacionad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" t="2502" r="4316" b="2065"/>
          <a:stretch/>
        </p:blipFill>
        <p:spPr bwMode="auto">
          <a:xfrm>
            <a:off x="8382356" y="0"/>
            <a:ext cx="771988" cy="108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6444208" y="2679790"/>
            <a:ext cx="720080" cy="25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4937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ixaDeTexto 14"/>
          <p:cNvSpPr txBox="1"/>
          <p:nvPr/>
        </p:nvSpPr>
        <p:spPr>
          <a:xfrm>
            <a:off x="971600" y="1221964"/>
            <a:ext cx="6192688" cy="1107979"/>
          </a:xfrm>
          <a:prstGeom prst="rect">
            <a:avLst/>
          </a:prstGeom>
          <a:noFill/>
        </p:spPr>
        <p:txBody>
          <a:bodyPr wrap="square" lIns="91425" tIns="45712" rIns="91425" bIns="45712" rtlCol="0">
            <a:spAutoFit/>
          </a:bodyPr>
          <a:lstStyle/>
          <a:p>
            <a:pPr marL="342844" indent="-342844" algn="just">
              <a:buClr>
                <a:schemeClr val="accent3">
                  <a:lumMod val="50000"/>
                </a:schemeClr>
              </a:buClr>
              <a:buFont typeface="Wingdings" pitchFamily="2" charset="2"/>
              <a:buChar char="ü"/>
            </a:pPr>
            <a:r>
              <a:rPr lang="pt-BR" sz="2200" dirty="0" smtClean="0">
                <a:latin typeface="Arial" pitchFamily="34" charset="0"/>
                <a:cs typeface="Arial" pitchFamily="34" charset="0"/>
              </a:rPr>
              <a:t>Amplificação gênica:</a:t>
            </a:r>
            <a:endParaRPr lang="pt-BR" sz="2200" dirty="0">
              <a:latin typeface="Arial" pitchFamily="34" charset="0"/>
              <a:cs typeface="Arial" pitchFamily="34" charset="0"/>
            </a:endParaRPr>
          </a:p>
          <a:p>
            <a:pPr lvl="1" algn="just">
              <a:buClr>
                <a:schemeClr val="tx2">
                  <a:lumMod val="60000"/>
                  <a:lumOff val="40000"/>
                </a:schemeClr>
              </a:buClr>
            </a:pPr>
            <a:endParaRPr lang="pt-BR" sz="2200" dirty="0">
              <a:latin typeface="Arial" pitchFamily="34" charset="0"/>
              <a:cs typeface="Arial" pitchFamily="34" charset="0"/>
            </a:endParaRPr>
          </a:p>
          <a:p>
            <a:pPr lvl="1" algn="just">
              <a:buClr>
                <a:schemeClr val="tx2">
                  <a:lumMod val="60000"/>
                  <a:lumOff val="40000"/>
                </a:schemeClr>
              </a:buClr>
            </a:pPr>
            <a:endParaRPr lang="pt-BR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0" y="0"/>
            <a:ext cx="107504" cy="51435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6" name="Picture 2" descr="Imagem relacionad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" t="2502" r="4316" b="2065"/>
          <a:stretch/>
        </p:blipFill>
        <p:spPr bwMode="auto">
          <a:xfrm>
            <a:off x="8382356" y="0"/>
            <a:ext cx="771988" cy="108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" name="CaixaDeTexto 102"/>
          <p:cNvSpPr txBox="1"/>
          <p:nvPr/>
        </p:nvSpPr>
        <p:spPr>
          <a:xfrm>
            <a:off x="1619672" y="241711"/>
            <a:ext cx="6192688" cy="1107979"/>
          </a:xfrm>
          <a:prstGeom prst="rect">
            <a:avLst/>
          </a:prstGeom>
          <a:noFill/>
        </p:spPr>
        <p:txBody>
          <a:bodyPr wrap="square" lIns="91425" tIns="45712" rIns="91425" bIns="45712" rtlCol="0">
            <a:spAutoFit/>
          </a:bodyPr>
          <a:lstStyle/>
          <a:p>
            <a:pPr algn="just">
              <a:buClr>
                <a:schemeClr val="accent3">
                  <a:lumMod val="50000"/>
                </a:schemeClr>
              </a:buClr>
            </a:pPr>
            <a:r>
              <a:rPr lang="pt-BR" sz="2200" b="1" dirty="0" smtClean="0">
                <a:latin typeface="Arial" pitchFamily="34" charset="0"/>
                <a:cs typeface="Arial" pitchFamily="34" charset="0"/>
              </a:rPr>
              <a:t>Mecanismos que conferem resistência - TSR</a:t>
            </a:r>
            <a:endParaRPr lang="pt-BR" sz="2200" b="1" dirty="0">
              <a:latin typeface="Arial" pitchFamily="34" charset="0"/>
              <a:cs typeface="Arial" pitchFamily="34" charset="0"/>
            </a:endParaRPr>
          </a:p>
          <a:p>
            <a:pPr lvl="1" algn="just">
              <a:buClr>
                <a:schemeClr val="tx2">
                  <a:lumMod val="60000"/>
                  <a:lumOff val="40000"/>
                </a:schemeClr>
              </a:buClr>
            </a:pPr>
            <a:endParaRPr lang="pt-BR" sz="2200" b="1" dirty="0">
              <a:latin typeface="Arial" pitchFamily="34" charset="0"/>
              <a:cs typeface="Arial" pitchFamily="34" charset="0"/>
            </a:endParaRPr>
          </a:p>
          <a:p>
            <a:pPr lvl="1" algn="just">
              <a:buClr>
                <a:schemeClr val="tx2">
                  <a:lumMod val="60000"/>
                  <a:lumOff val="40000"/>
                </a:schemeClr>
              </a:buClr>
            </a:pPr>
            <a:endParaRPr lang="pt-BR" sz="2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CaixaDeTexto 38"/>
          <p:cNvSpPr txBox="1"/>
          <p:nvPr/>
        </p:nvSpPr>
        <p:spPr>
          <a:xfrm>
            <a:off x="1115616" y="1938790"/>
            <a:ext cx="7272808" cy="1107979"/>
          </a:xfrm>
          <a:prstGeom prst="rect">
            <a:avLst/>
          </a:prstGeom>
          <a:noFill/>
        </p:spPr>
        <p:txBody>
          <a:bodyPr wrap="square" lIns="91425" tIns="45712" rIns="91425" bIns="45712" rtlCol="0">
            <a:spAutoFit/>
          </a:bodyPr>
          <a:lstStyle/>
          <a:p>
            <a:pPr algn="just">
              <a:buClr>
                <a:schemeClr val="accent3">
                  <a:lumMod val="50000"/>
                </a:schemeClr>
              </a:buClr>
            </a:pPr>
            <a:r>
              <a:rPr lang="pt-BR" sz="2200" dirty="0">
                <a:latin typeface="Arial" pitchFamily="34" charset="0"/>
                <a:cs typeface="Arial" pitchFamily="34" charset="0"/>
              </a:rPr>
              <a:t>Consiste na presença de diversas cópias da sequência de DNA que codifica a expressão gênica de síntese da enzima relacionada à ação do herbicida. </a:t>
            </a:r>
            <a:endParaRPr lang="pt-BR" sz="2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Resultado de imagem para dna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29738">
            <a:off x="6334940" y="3350444"/>
            <a:ext cx="3601877" cy="202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Resultado de imagem para dna"/>
          <p:cNvPicPr>
            <a:picLocks noChangeAspect="1" noChangeArrowheads="1"/>
          </p:cNvPicPr>
          <p:nvPr/>
        </p:nvPicPr>
        <p:blipFill rotWithShape="1"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8989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432"/>
          <a:stretch/>
        </p:blipFill>
        <p:spPr bwMode="auto">
          <a:xfrm rot="8645888">
            <a:off x="6219631" y="4483085"/>
            <a:ext cx="544240" cy="202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tângulo 41"/>
          <p:cNvSpPr/>
          <p:nvPr/>
        </p:nvSpPr>
        <p:spPr>
          <a:xfrm>
            <a:off x="1115616" y="1976565"/>
            <a:ext cx="7272808" cy="1070204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5272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ixaDeTexto 14"/>
          <p:cNvSpPr txBox="1"/>
          <p:nvPr/>
        </p:nvSpPr>
        <p:spPr>
          <a:xfrm>
            <a:off x="755576" y="1131590"/>
            <a:ext cx="6192688" cy="1107979"/>
          </a:xfrm>
          <a:prstGeom prst="rect">
            <a:avLst/>
          </a:prstGeom>
          <a:noFill/>
        </p:spPr>
        <p:txBody>
          <a:bodyPr wrap="square" lIns="91425" tIns="45712" rIns="91425" bIns="45712" rtlCol="0">
            <a:spAutoFit/>
          </a:bodyPr>
          <a:lstStyle/>
          <a:p>
            <a:pPr marL="342844" indent="-342844" algn="just">
              <a:buClr>
                <a:schemeClr val="accent3">
                  <a:lumMod val="50000"/>
                </a:schemeClr>
              </a:buClr>
              <a:buFont typeface="Wingdings" pitchFamily="2" charset="2"/>
              <a:buChar char="ü"/>
            </a:pPr>
            <a:r>
              <a:rPr lang="pt-BR" sz="2200" dirty="0" smtClean="0">
                <a:latin typeface="Arial" pitchFamily="34" charset="0"/>
                <a:cs typeface="Arial" pitchFamily="34" charset="0"/>
              </a:rPr>
              <a:t>Metabolização </a:t>
            </a:r>
            <a:r>
              <a:rPr lang="pt-BR" sz="2200" dirty="0" smtClean="0">
                <a:latin typeface="Arial" pitchFamily="34" charset="0"/>
                <a:cs typeface="Arial" pitchFamily="34" charset="0"/>
              </a:rPr>
              <a:t>ou </a:t>
            </a:r>
            <a:r>
              <a:rPr lang="pt-BR" sz="2200" dirty="0" err="1" smtClean="0">
                <a:latin typeface="Arial" pitchFamily="34" charset="0"/>
                <a:cs typeface="Arial" pitchFamily="34" charset="0"/>
              </a:rPr>
              <a:t>detoxificação</a:t>
            </a:r>
            <a:r>
              <a:rPr lang="pt-BR" sz="2200" dirty="0" smtClean="0">
                <a:latin typeface="Arial" pitchFamily="34" charset="0"/>
                <a:cs typeface="Arial" pitchFamily="34" charset="0"/>
              </a:rPr>
              <a:t> do </a:t>
            </a:r>
            <a:r>
              <a:rPr lang="pt-BR" sz="2200" dirty="0" smtClean="0">
                <a:latin typeface="Arial" pitchFamily="34" charset="0"/>
                <a:cs typeface="Arial" pitchFamily="34" charset="0"/>
              </a:rPr>
              <a:t>herbicida:</a:t>
            </a:r>
            <a:endParaRPr lang="pt-BR" sz="2200" dirty="0">
              <a:latin typeface="Arial" pitchFamily="34" charset="0"/>
              <a:cs typeface="Arial" pitchFamily="34" charset="0"/>
            </a:endParaRPr>
          </a:p>
          <a:p>
            <a:pPr lvl="1" algn="just">
              <a:buClr>
                <a:schemeClr val="tx2">
                  <a:lumMod val="60000"/>
                  <a:lumOff val="40000"/>
                </a:schemeClr>
              </a:buClr>
            </a:pPr>
            <a:endParaRPr lang="pt-BR" sz="2200" dirty="0">
              <a:latin typeface="Arial" pitchFamily="34" charset="0"/>
              <a:cs typeface="Arial" pitchFamily="34" charset="0"/>
            </a:endParaRPr>
          </a:p>
          <a:p>
            <a:pPr lvl="1" algn="just">
              <a:buClr>
                <a:schemeClr val="tx2">
                  <a:lumMod val="60000"/>
                  <a:lumOff val="40000"/>
                </a:schemeClr>
              </a:buClr>
            </a:pPr>
            <a:endParaRPr lang="pt-BR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0" y="0"/>
            <a:ext cx="107504" cy="51435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115616" y="1773288"/>
            <a:ext cx="7272808" cy="1446534"/>
          </a:xfrm>
          <a:prstGeom prst="rect">
            <a:avLst/>
          </a:prstGeom>
          <a:noFill/>
        </p:spPr>
        <p:txBody>
          <a:bodyPr wrap="square" lIns="91425" tIns="45712" rIns="91425" bIns="45712" rtlCol="0">
            <a:spAutoFit/>
          </a:bodyPr>
          <a:lstStyle/>
          <a:p>
            <a:pPr algn="just">
              <a:buClr>
                <a:schemeClr val="accent3">
                  <a:lumMod val="50000"/>
                </a:schemeClr>
              </a:buClr>
            </a:pPr>
            <a:r>
              <a:rPr lang="pt-BR" sz="2200" dirty="0" smtClean="0">
                <a:latin typeface="Arial" pitchFamily="34" charset="0"/>
                <a:cs typeface="Arial" pitchFamily="34" charset="0"/>
              </a:rPr>
              <a:t>A planta resistente possui a capacidade de decompor a molécula herbicida mais rapidamente.</a:t>
            </a:r>
          </a:p>
          <a:p>
            <a:pPr lvl="1" algn="just">
              <a:buClr>
                <a:schemeClr val="tx2">
                  <a:lumMod val="60000"/>
                  <a:lumOff val="40000"/>
                </a:schemeClr>
              </a:buClr>
            </a:pPr>
            <a:endParaRPr lang="pt-BR" sz="2200" dirty="0">
              <a:latin typeface="Arial" pitchFamily="34" charset="0"/>
              <a:cs typeface="Arial" pitchFamily="34" charset="0"/>
            </a:endParaRPr>
          </a:p>
          <a:p>
            <a:pPr lvl="1" algn="just">
              <a:buClr>
                <a:schemeClr val="tx2">
                  <a:lumMod val="60000"/>
                  <a:lumOff val="40000"/>
                </a:schemeClr>
              </a:buClr>
            </a:pPr>
            <a:endParaRPr lang="pt-BR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1115616" y="1773288"/>
            <a:ext cx="7272808" cy="811209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9" name="Picture 2" descr="Imagem relacionad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" t="2502" r="4316" b="2065"/>
          <a:stretch/>
        </p:blipFill>
        <p:spPr bwMode="auto">
          <a:xfrm>
            <a:off x="8382356" y="0"/>
            <a:ext cx="771988" cy="108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1619672" y="241711"/>
            <a:ext cx="6336704" cy="1107979"/>
          </a:xfrm>
          <a:prstGeom prst="rect">
            <a:avLst/>
          </a:prstGeom>
          <a:noFill/>
        </p:spPr>
        <p:txBody>
          <a:bodyPr wrap="square" lIns="91425" tIns="45712" rIns="91425" bIns="45712" rtlCol="0">
            <a:spAutoFit/>
          </a:bodyPr>
          <a:lstStyle/>
          <a:p>
            <a:pPr algn="just">
              <a:buClr>
                <a:schemeClr val="accent3">
                  <a:lumMod val="50000"/>
                </a:schemeClr>
              </a:buClr>
            </a:pPr>
            <a:r>
              <a:rPr lang="pt-BR" sz="2200" b="1" dirty="0" smtClean="0">
                <a:latin typeface="Arial" pitchFamily="34" charset="0"/>
                <a:cs typeface="Arial" pitchFamily="34" charset="0"/>
              </a:rPr>
              <a:t>Mecanismos que conferem resistência - NTSR</a:t>
            </a:r>
            <a:endParaRPr lang="pt-BR" sz="2200" b="1" dirty="0">
              <a:latin typeface="Arial" pitchFamily="34" charset="0"/>
              <a:cs typeface="Arial" pitchFamily="34" charset="0"/>
            </a:endParaRPr>
          </a:p>
          <a:p>
            <a:pPr lvl="1" algn="just">
              <a:buClr>
                <a:schemeClr val="tx2">
                  <a:lumMod val="60000"/>
                  <a:lumOff val="40000"/>
                </a:schemeClr>
              </a:buClr>
            </a:pPr>
            <a:endParaRPr lang="pt-BR" sz="2200" b="1" dirty="0">
              <a:latin typeface="Arial" pitchFamily="34" charset="0"/>
              <a:cs typeface="Arial" pitchFamily="34" charset="0"/>
            </a:endParaRPr>
          </a:p>
          <a:p>
            <a:pPr lvl="1" algn="just">
              <a:buClr>
                <a:schemeClr val="tx2">
                  <a:lumMod val="60000"/>
                  <a:lumOff val="40000"/>
                </a:schemeClr>
              </a:buClr>
            </a:pPr>
            <a:endParaRPr lang="pt-BR" sz="2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2273812" y="3076983"/>
            <a:ext cx="6690676" cy="430871"/>
          </a:xfrm>
          <a:prstGeom prst="rect">
            <a:avLst/>
          </a:prstGeom>
          <a:noFill/>
        </p:spPr>
        <p:txBody>
          <a:bodyPr wrap="square" lIns="91425" tIns="45712" rIns="91425" bIns="45712" rtlCol="0">
            <a:spAutoFit/>
          </a:bodyPr>
          <a:lstStyle/>
          <a:p>
            <a:pPr algn="just">
              <a:buClr>
                <a:schemeClr val="accent3">
                  <a:lumMod val="50000"/>
                </a:schemeClr>
              </a:buClr>
            </a:pPr>
            <a:r>
              <a:rPr lang="pt-BR" sz="2200" dirty="0" err="1">
                <a:latin typeface="Arial" pitchFamily="34" charset="0"/>
                <a:cs typeface="Arial" pitchFamily="34" charset="0"/>
              </a:rPr>
              <a:t>M</a:t>
            </a:r>
            <a:r>
              <a:rPr lang="pt-BR" sz="2200" dirty="0" err="1" smtClean="0">
                <a:latin typeface="Arial" pitchFamily="34" charset="0"/>
                <a:cs typeface="Arial" pitchFamily="34" charset="0"/>
              </a:rPr>
              <a:t>onoxigenase</a:t>
            </a:r>
            <a:r>
              <a:rPr lang="pt-BR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2200" dirty="0">
                <a:latin typeface="Arial" pitchFamily="34" charset="0"/>
                <a:cs typeface="Arial" pitchFamily="34" charset="0"/>
              </a:rPr>
              <a:t>do </a:t>
            </a:r>
            <a:r>
              <a:rPr lang="pt-BR" sz="2200" dirty="0" err="1">
                <a:latin typeface="Arial" pitchFamily="34" charset="0"/>
                <a:cs typeface="Arial" pitchFamily="34" charset="0"/>
              </a:rPr>
              <a:t>citocromo</a:t>
            </a:r>
            <a:r>
              <a:rPr lang="pt-BR" sz="2200" dirty="0">
                <a:latin typeface="Arial" pitchFamily="34" charset="0"/>
                <a:cs typeface="Arial" pitchFamily="34" charset="0"/>
              </a:rPr>
              <a:t> P450 e a </a:t>
            </a:r>
            <a:r>
              <a:rPr lang="pt-BR" sz="2200" dirty="0" err="1" smtClean="0">
                <a:latin typeface="Arial" pitchFamily="34" charset="0"/>
                <a:cs typeface="Arial" pitchFamily="34" charset="0"/>
              </a:rPr>
              <a:t>glutationa</a:t>
            </a:r>
            <a:r>
              <a:rPr lang="pt-BR" sz="2200" dirty="0" smtClean="0">
                <a:latin typeface="Arial" pitchFamily="34" charset="0"/>
                <a:cs typeface="Arial" pitchFamily="34" charset="0"/>
              </a:rPr>
              <a:t>.</a:t>
            </a:r>
            <a:endParaRPr lang="pt-BR" sz="22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" name="Conector angulado 3"/>
          <p:cNvCxnSpPr/>
          <p:nvPr/>
        </p:nvCxnSpPr>
        <p:spPr>
          <a:xfrm>
            <a:off x="1619672" y="3017722"/>
            <a:ext cx="648072" cy="274696"/>
          </a:xfrm>
          <a:prstGeom prst="bentConnector3">
            <a:avLst/>
          </a:prstGeom>
          <a:ln w="19050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179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0"/>
            <a:ext cx="107504" cy="51435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Picture 2" descr="Imagem relacionad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" t="2502" r="4316" b="2065"/>
          <a:stretch/>
        </p:blipFill>
        <p:spPr bwMode="auto">
          <a:xfrm>
            <a:off x="8382356" y="0"/>
            <a:ext cx="771988" cy="108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17" t="31628" r="33742" b="41499"/>
          <a:stretch/>
        </p:blipFill>
        <p:spPr>
          <a:xfrm>
            <a:off x="1115616" y="1275606"/>
            <a:ext cx="6912768" cy="312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464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0"/>
            <a:ext cx="107504" cy="51435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Picture 2" descr="Imagem relacionad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" t="2502" r="4316" b="2065"/>
          <a:stretch/>
        </p:blipFill>
        <p:spPr bwMode="auto">
          <a:xfrm>
            <a:off x="8382356" y="0"/>
            <a:ext cx="771988" cy="108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30" t="33282" r="34035" b="43979"/>
          <a:stretch/>
        </p:blipFill>
        <p:spPr>
          <a:xfrm>
            <a:off x="1115616" y="1311610"/>
            <a:ext cx="6645881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25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0"/>
            <a:ext cx="107504" cy="51435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755576" y="1203598"/>
            <a:ext cx="6192688" cy="1107979"/>
          </a:xfrm>
          <a:prstGeom prst="rect">
            <a:avLst/>
          </a:prstGeom>
          <a:noFill/>
        </p:spPr>
        <p:txBody>
          <a:bodyPr wrap="square" lIns="91425" tIns="45712" rIns="91425" bIns="45712" rtlCol="0">
            <a:spAutoFit/>
          </a:bodyPr>
          <a:lstStyle/>
          <a:p>
            <a:pPr marL="342844" indent="-342844" algn="just">
              <a:buClr>
                <a:schemeClr val="accent3">
                  <a:lumMod val="50000"/>
                </a:schemeClr>
              </a:buClr>
              <a:buFont typeface="Wingdings" pitchFamily="2" charset="2"/>
              <a:buChar char="ü"/>
            </a:pPr>
            <a:r>
              <a:rPr lang="pt-BR" sz="2200" dirty="0" smtClean="0">
                <a:latin typeface="Arial" pitchFamily="34" charset="0"/>
                <a:cs typeface="Arial" pitchFamily="34" charset="0"/>
              </a:rPr>
              <a:t>Compartimentalização:</a:t>
            </a:r>
          </a:p>
          <a:p>
            <a:pPr lvl="1" algn="just">
              <a:buClr>
                <a:schemeClr val="tx2">
                  <a:lumMod val="60000"/>
                  <a:lumOff val="40000"/>
                </a:schemeClr>
              </a:buClr>
            </a:pPr>
            <a:endParaRPr lang="pt-BR" sz="2200" dirty="0" smtClean="0">
              <a:latin typeface="Arial" pitchFamily="34" charset="0"/>
              <a:cs typeface="Arial" pitchFamily="34" charset="0"/>
            </a:endParaRPr>
          </a:p>
          <a:p>
            <a:pPr lvl="1" algn="just">
              <a:buClr>
                <a:schemeClr val="tx2">
                  <a:lumMod val="60000"/>
                  <a:lumOff val="40000"/>
                </a:schemeClr>
              </a:buClr>
            </a:pPr>
            <a:endParaRPr lang="pt-BR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1115616" y="1923678"/>
            <a:ext cx="7272808" cy="1107979"/>
          </a:xfrm>
          <a:prstGeom prst="rect">
            <a:avLst/>
          </a:prstGeom>
          <a:noFill/>
        </p:spPr>
        <p:txBody>
          <a:bodyPr wrap="square" lIns="91425" tIns="45712" rIns="91425" bIns="45712" rtlCol="0">
            <a:spAutoFit/>
          </a:bodyPr>
          <a:lstStyle/>
          <a:p>
            <a:pPr algn="just">
              <a:buClr>
                <a:schemeClr val="accent3">
                  <a:lumMod val="50000"/>
                </a:schemeClr>
              </a:buClr>
            </a:pPr>
            <a:r>
              <a:rPr lang="pt-BR" sz="2200" dirty="0" smtClean="0">
                <a:latin typeface="Arial" pitchFamily="34" charset="0"/>
                <a:cs typeface="Arial" pitchFamily="34" charset="0"/>
              </a:rPr>
              <a:t>A molécula é removida das partes metabolicamente ativas da célula e armazenadas em locais inativos, ou em tecidos distantes do sítio de ação do herbicida</a:t>
            </a:r>
            <a:r>
              <a:rPr lang="pt-BR" sz="2200" dirty="0" smtClean="0">
                <a:latin typeface="Arial" pitchFamily="34" charset="0"/>
                <a:cs typeface="Arial" pitchFamily="34" charset="0"/>
              </a:rPr>
              <a:t>.</a:t>
            </a:r>
            <a:endParaRPr lang="pt-BR" sz="2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1115616" y="1939968"/>
            <a:ext cx="7272808" cy="1063830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9" name="Picture 2" descr="Imagem relacionad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" t="2502" r="4316" b="2065"/>
          <a:stretch/>
        </p:blipFill>
        <p:spPr bwMode="auto">
          <a:xfrm>
            <a:off x="8382356" y="0"/>
            <a:ext cx="771988" cy="108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1619672" y="241711"/>
            <a:ext cx="6336704" cy="1107979"/>
          </a:xfrm>
          <a:prstGeom prst="rect">
            <a:avLst/>
          </a:prstGeom>
          <a:noFill/>
        </p:spPr>
        <p:txBody>
          <a:bodyPr wrap="square" lIns="91425" tIns="45712" rIns="91425" bIns="45712" rtlCol="0">
            <a:spAutoFit/>
          </a:bodyPr>
          <a:lstStyle/>
          <a:p>
            <a:pPr algn="just">
              <a:buClr>
                <a:schemeClr val="accent3">
                  <a:lumMod val="50000"/>
                </a:schemeClr>
              </a:buClr>
            </a:pPr>
            <a:r>
              <a:rPr lang="pt-BR" sz="2200" b="1" dirty="0" smtClean="0">
                <a:latin typeface="Arial" pitchFamily="34" charset="0"/>
                <a:cs typeface="Arial" pitchFamily="34" charset="0"/>
              </a:rPr>
              <a:t>Mecanismos que conferem resistência - NTSR</a:t>
            </a:r>
            <a:endParaRPr lang="pt-BR" sz="2200" b="1" dirty="0">
              <a:latin typeface="Arial" pitchFamily="34" charset="0"/>
              <a:cs typeface="Arial" pitchFamily="34" charset="0"/>
            </a:endParaRPr>
          </a:p>
          <a:p>
            <a:pPr lvl="1" algn="just">
              <a:buClr>
                <a:schemeClr val="tx2">
                  <a:lumMod val="60000"/>
                  <a:lumOff val="40000"/>
                </a:schemeClr>
              </a:buClr>
            </a:pPr>
            <a:endParaRPr lang="pt-BR" sz="2200" b="1" dirty="0">
              <a:latin typeface="Arial" pitchFamily="34" charset="0"/>
              <a:cs typeface="Arial" pitchFamily="34" charset="0"/>
            </a:endParaRPr>
          </a:p>
          <a:p>
            <a:pPr lvl="1" algn="just">
              <a:buClr>
                <a:schemeClr val="tx2">
                  <a:lumMod val="60000"/>
                  <a:lumOff val="40000"/>
                </a:schemeClr>
              </a:buClr>
            </a:pPr>
            <a:endParaRPr lang="pt-BR" sz="22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10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esultado de imagem para cÃ©lula vegeta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500043" y="179211"/>
            <a:ext cx="4051150" cy="4947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0" y="0"/>
            <a:ext cx="107504" cy="51435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Picture 2" descr="Imagem relacionad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" t="2502" r="4316" b="2065"/>
          <a:stretch/>
        </p:blipFill>
        <p:spPr bwMode="auto">
          <a:xfrm>
            <a:off x="8382356" y="0"/>
            <a:ext cx="771988" cy="108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ector de seta reta 4"/>
          <p:cNvCxnSpPr/>
          <p:nvPr/>
        </p:nvCxnSpPr>
        <p:spPr>
          <a:xfrm>
            <a:off x="4716016" y="2931790"/>
            <a:ext cx="2664296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de seta reta 6"/>
          <p:cNvCxnSpPr/>
          <p:nvPr/>
        </p:nvCxnSpPr>
        <p:spPr>
          <a:xfrm flipH="1">
            <a:off x="1331640" y="2859782"/>
            <a:ext cx="864096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/>
          <p:cNvSpPr txBox="1"/>
          <p:nvPr/>
        </p:nvSpPr>
        <p:spPr>
          <a:xfrm>
            <a:off x="467544" y="2542907"/>
            <a:ext cx="3233704" cy="748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>
                <a:latin typeface="Arial" pitchFamily="34" charset="0"/>
                <a:cs typeface="Arial" pitchFamily="34" charset="0"/>
              </a:rPr>
              <a:t>Parede </a:t>
            </a:r>
          </a:p>
          <a:p>
            <a:r>
              <a:rPr lang="pt-BR" sz="1600" dirty="0" smtClean="0">
                <a:latin typeface="Arial" pitchFamily="34" charset="0"/>
                <a:cs typeface="Arial" pitchFamily="34" charset="0"/>
              </a:rPr>
              <a:t>celular</a:t>
            </a:r>
          </a:p>
          <a:p>
            <a:endParaRPr lang="pt-BR" sz="1600" baseline="30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7380312" y="2715766"/>
            <a:ext cx="3233704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>
                <a:latin typeface="Arial" pitchFamily="34" charset="0"/>
                <a:cs typeface="Arial" pitchFamily="34" charset="0"/>
              </a:rPr>
              <a:t>Vacúolo</a:t>
            </a:r>
          </a:p>
          <a:p>
            <a:endParaRPr lang="pt-BR" sz="1600" baseline="30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264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ixaDeTexto 14"/>
          <p:cNvSpPr txBox="1"/>
          <p:nvPr/>
        </p:nvSpPr>
        <p:spPr>
          <a:xfrm>
            <a:off x="467544" y="613610"/>
            <a:ext cx="6192688" cy="2462196"/>
          </a:xfrm>
          <a:prstGeom prst="rect">
            <a:avLst/>
          </a:prstGeom>
          <a:noFill/>
        </p:spPr>
        <p:txBody>
          <a:bodyPr wrap="square" lIns="91425" tIns="45712" rIns="91425" bIns="45712" rtlCol="0">
            <a:spAutoFit/>
          </a:bodyPr>
          <a:lstStyle/>
          <a:p>
            <a:pPr marL="342844" indent="-342844" algn="just">
              <a:buClr>
                <a:schemeClr val="accent3">
                  <a:lumMod val="50000"/>
                </a:schemeClr>
              </a:buClr>
              <a:buFont typeface="Wingdings" pitchFamily="2" charset="2"/>
              <a:buChar char="ü"/>
            </a:pPr>
            <a:r>
              <a:rPr lang="pt-BR" sz="2200" dirty="0" smtClean="0">
                <a:latin typeface="Arial" pitchFamily="34" charset="0"/>
                <a:cs typeface="Arial" pitchFamily="34" charset="0"/>
              </a:rPr>
              <a:t>Plantas daninhas</a:t>
            </a:r>
          </a:p>
          <a:p>
            <a:pPr marL="342844" indent="-342844" algn="just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ü"/>
            </a:pPr>
            <a:endParaRPr lang="pt-BR" sz="2200" dirty="0" smtClean="0">
              <a:latin typeface="Arial" pitchFamily="34" charset="0"/>
              <a:cs typeface="Arial" pitchFamily="34" charset="0"/>
            </a:endParaRPr>
          </a:p>
          <a:p>
            <a:pPr marL="799968" lvl="1" indent="-342844" algn="just">
              <a:buClr>
                <a:schemeClr val="accent3">
                  <a:lumMod val="50000"/>
                </a:schemeClr>
              </a:buClr>
              <a:buFont typeface="Courier New" pitchFamily="49" charset="0"/>
              <a:buChar char="o"/>
            </a:pPr>
            <a:r>
              <a:rPr lang="pt-BR" sz="2200" dirty="0" smtClean="0">
                <a:latin typeface="Arial" pitchFamily="34" charset="0"/>
                <a:cs typeface="Arial" pitchFamily="34" charset="0"/>
              </a:rPr>
              <a:t>Competição e alelopatia;</a:t>
            </a:r>
          </a:p>
          <a:p>
            <a:pPr marL="799968" lvl="1" indent="-342844" algn="just">
              <a:buClr>
                <a:schemeClr val="accent3">
                  <a:lumMod val="50000"/>
                </a:schemeClr>
              </a:buClr>
              <a:buFont typeface="Courier New" pitchFamily="49" charset="0"/>
              <a:buChar char="o"/>
            </a:pPr>
            <a:endParaRPr lang="pt-BR" sz="2200" dirty="0" smtClean="0">
              <a:latin typeface="Arial" pitchFamily="34" charset="0"/>
              <a:cs typeface="Arial" pitchFamily="34" charset="0"/>
            </a:endParaRPr>
          </a:p>
          <a:p>
            <a:pPr marL="799968" lvl="1" indent="-342844" algn="just">
              <a:buClr>
                <a:schemeClr val="accent3">
                  <a:lumMod val="50000"/>
                </a:schemeClr>
              </a:buClr>
              <a:buFont typeface="Courier New" pitchFamily="49" charset="0"/>
              <a:buChar char="o"/>
            </a:pPr>
            <a:r>
              <a:rPr lang="pt-BR" sz="2200" dirty="0">
                <a:latin typeface="Arial" pitchFamily="34" charset="0"/>
                <a:cs typeface="Arial" pitchFamily="34" charset="0"/>
              </a:rPr>
              <a:t>Reduções de produtividades;</a:t>
            </a:r>
          </a:p>
          <a:p>
            <a:pPr lvl="1" algn="just">
              <a:buClr>
                <a:schemeClr val="tx2">
                  <a:lumMod val="60000"/>
                  <a:lumOff val="40000"/>
                </a:schemeClr>
              </a:buClr>
            </a:pPr>
            <a:endParaRPr lang="pt-BR" sz="2200" dirty="0">
              <a:latin typeface="Arial" pitchFamily="34" charset="0"/>
              <a:cs typeface="Arial" pitchFamily="34" charset="0"/>
            </a:endParaRPr>
          </a:p>
          <a:p>
            <a:pPr lvl="1" algn="just">
              <a:buClr>
                <a:schemeClr val="tx2">
                  <a:lumMod val="60000"/>
                  <a:lumOff val="40000"/>
                </a:schemeClr>
              </a:buClr>
            </a:pPr>
            <a:endParaRPr lang="pt-BR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5031157" y="642646"/>
            <a:ext cx="3717307" cy="1785088"/>
          </a:xfrm>
          <a:prstGeom prst="rect">
            <a:avLst/>
          </a:prstGeom>
          <a:noFill/>
        </p:spPr>
        <p:txBody>
          <a:bodyPr wrap="square" lIns="91425" tIns="45712" rIns="91425" bIns="45712" rtlCol="0">
            <a:spAutoFit/>
          </a:bodyPr>
          <a:lstStyle/>
          <a:p>
            <a:pPr marL="342844" indent="-342844" algn="just">
              <a:buClr>
                <a:schemeClr val="accent3">
                  <a:lumMod val="50000"/>
                </a:schemeClr>
              </a:buClr>
              <a:buFont typeface="Wingdings" pitchFamily="2" charset="2"/>
              <a:buChar char="ü"/>
            </a:pPr>
            <a:r>
              <a:rPr lang="pt-BR" sz="2200" dirty="0" smtClean="0">
                <a:latin typeface="Arial" pitchFamily="34" charset="0"/>
                <a:cs typeface="Arial" pitchFamily="34" charset="0"/>
              </a:rPr>
              <a:t>Controle químico</a:t>
            </a:r>
          </a:p>
          <a:p>
            <a:pPr marL="342844" indent="-342844" algn="just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ü"/>
            </a:pPr>
            <a:endParaRPr lang="pt-BR" sz="2200" dirty="0" smtClean="0">
              <a:latin typeface="Arial" pitchFamily="34" charset="0"/>
              <a:cs typeface="Arial" pitchFamily="34" charset="0"/>
            </a:endParaRPr>
          </a:p>
          <a:p>
            <a:pPr marL="799968" lvl="1" indent="-342844" algn="just">
              <a:buClr>
                <a:schemeClr val="tx2">
                  <a:lumMod val="60000"/>
                  <a:lumOff val="40000"/>
                </a:schemeClr>
              </a:buClr>
              <a:buFont typeface="Courier New" pitchFamily="49" charset="0"/>
              <a:buChar char="o"/>
            </a:pPr>
            <a:endParaRPr lang="pt-BR" sz="2200" dirty="0" smtClean="0">
              <a:latin typeface="Arial" pitchFamily="34" charset="0"/>
              <a:cs typeface="Arial" pitchFamily="34" charset="0"/>
            </a:endParaRPr>
          </a:p>
          <a:p>
            <a:pPr lvl="1" algn="just">
              <a:buClr>
                <a:schemeClr val="tx2">
                  <a:lumMod val="60000"/>
                  <a:lumOff val="40000"/>
                </a:schemeClr>
              </a:buClr>
            </a:pPr>
            <a:endParaRPr lang="pt-BR" sz="2200" dirty="0">
              <a:latin typeface="Arial" pitchFamily="34" charset="0"/>
              <a:cs typeface="Arial" pitchFamily="34" charset="0"/>
            </a:endParaRPr>
          </a:p>
          <a:p>
            <a:pPr lvl="1" algn="just">
              <a:buClr>
                <a:schemeClr val="tx2">
                  <a:lumMod val="60000"/>
                  <a:lumOff val="40000"/>
                </a:schemeClr>
              </a:buClr>
            </a:pPr>
            <a:endParaRPr lang="pt-BR" sz="2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4" name="Picture 4" descr="Imagem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499304"/>
            <a:ext cx="3888432" cy="2448710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magem relacionad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" t="2502" r="4316" b="2065"/>
          <a:stretch/>
        </p:blipFill>
        <p:spPr bwMode="auto">
          <a:xfrm>
            <a:off x="8382356" y="0"/>
            <a:ext cx="771988" cy="108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magem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147814"/>
            <a:ext cx="3873136" cy="1800200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0" y="0"/>
            <a:ext cx="107504" cy="51435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172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Resultado de imagem para caruru palmeri procura-s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" r="2515" b="21728"/>
          <a:stretch/>
        </p:blipFill>
        <p:spPr bwMode="auto">
          <a:xfrm rot="918168">
            <a:off x="4166244" y="1083537"/>
            <a:ext cx="4837562" cy="2976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Resultado de imagem para caruru palmeri im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" t="2459" r="48439" b="3722"/>
          <a:stretch/>
        </p:blipFill>
        <p:spPr bwMode="auto">
          <a:xfrm rot="20994530">
            <a:off x="481058" y="-64709"/>
            <a:ext cx="421196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0" y="0"/>
            <a:ext cx="107504" cy="51435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6" name="Picture 2" descr="Imagem relacionada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" t="2502" r="4316" b="2065"/>
          <a:stretch/>
        </p:blipFill>
        <p:spPr bwMode="auto">
          <a:xfrm>
            <a:off x="8382356" y="0"/>
            <a:ext cx="771988" cy="108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623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ixaDeTexto 14"/>
          <p:cNvSpPr txBox="1"/>
          <p:nvPr/>
        </p:nvSpPr>
        <p:spPr>
          <a:xfrm>
            <a:off x="1187624" y="1103731"/>
            <a:ext cx="6192688" cy="1107979"/>
          </a:xfrm>
          <a:prstGeom prst="rect">
            <a:avLst/>
          </a:prstGeom>
          <a:noFill/>
        </p:spPr>
        <p:txBody>
          <a:bodyPr wrap="square" lIns="91425" tIns="45712" rIns="91425" bIns="45712" rtlCol="0">
            <a:spAutoFit/>
          </a:bodyPr>
          <a:lstStyle/>
          <a:p>
            <a:pPr marL="342844" indent="-342844" algn="just">
              <a:buClr>
                <a:schemeClr val="accent3">
                  <a:lumMod val="50000"/>
                </a:schemeClr>
              </a:buClr>
              <a:buFont typeface="Wingdings" pitchFamily="2" charset="2"/>
              <a:buChar char="ü"/>
            </a:pPr>
            <a:r>
              <a:rPr lang="pt-BR" sz="2200" dirty="0" smtClean="0">
                <a:latin typeface="Arial" pitchFamily="34" charset="0"/>
                <a:cs typeface="Arial" pitchFamily="34" charset="0"/>
              </a:rPr>
              <a:t>Resistência múltipla e cruzada:</a:t>
            </a:r>
            <a:endParaRPr lang="pt-BR" sz="2200" dirty="0">
              <a:latin typeface="Arial" pitchFamily="34" charset="0"/>
              <a:cs typeface="Arial" pitchFamily="34" charset="0"/>
            </a:endParaRPr>
          </a:p>
          <a:p>
            <a:pPr lvl="1" algn="just">
              <a:buClr>
                <a:schemeClr val="tx2">
                  <a:lumMod val="60000"/>
                  <a:lumOff val="40000"/>
                </a:schemeClr>
              </a:buClr>
            </a:pPr>
            <a:endParaRPr lang="pt-BR" sz="2200" dirty="0">
              <a:latin typeface="Arial" pitchFamily="34" charset="0"/>
              <a:cs typeface="Arial" pitchFamily="34" charset="0"/>
            </a:endParaRPr>
          </a:p>
          <a:p>
            <a:pPr lvl="1" algn="just">
              <a:buClr>
                <a:schemeClr val="tx2">
                  <a:lumMod val="60000"/>
                  <a:lumOff val="40000"/>
                </a:schemeClr>
              </a:buClr>
            </a:pPr>
            <a:endParaRPr lang="pt-BR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0" y="0"/>
            <a:ext cx="107504" cy="51435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2123728" y="123478"/>
            <a:ext cx="6192688" cy="1107979"/>
          </a:xfrm>
          <a:prstGeom prst="rect">
            <a:avLst/>
          </a:prstGeom>
          <a:noFill/>
        </p:spPr>
        <p:txBody>
          <a:bodyPr wrap="square" lIns="91425" tIns="45712" rIns="91425" bIns="45712" rtlCol="0">
            <a:spAutoFit/>
          </a:bodyPr>
          <a:lstStyle/>
          <a:p>
            <a:pPr algn="ctr">
              <a:buClr>
                <a:schemeClr val="accent3">
                  <a:lumMod val="50000"/>
                </a:schemeClr>
              </a:buClr>
            </a:pPr>
            <a:r>
              <a:rPr lang="pt-BR" sz="2200" b="1" dirty="0" smtClean="0">
                <a:latin typeface="Arial" pitchFamily="34" charset="0"/>
                <a:cs typeface="Arial" pitchFamily="34" charset="0"/>
              </a:rPr>
              <a:t>Biótipo brasileiro</a:t>
            </a:r>
            <a:endParaRPr lang="pt-BR" sz="2200" b="1" dirty="0">
              <a:latin typeface="Arial" pitchFamily="34" charset="0"/>
              <a:cs typeface="Arial" pitchFamily="34" charset="0"/>
            </a:endParaRPr>
          </a:p>
          <a:p>
            <a:pPr lvl="1" algn="just">
              <a:buClr>
                <a:schemeClr val="tx2">
                  <a:lumMod val="60000"/>
                  <a:lumOff val="40000"/>
                </a:schemeClr>
              </a:buClr>
            </a:pPr>
            <a:endParaRPr lang="pt-BR" sz="2200" b="1" dirty="0">
              <a:latin typeface="Arial" pitchFamily="34" charset="0"/>
              <a:cs typeface="Arial" pitchFamily="34" charset="0"/>
            </a:endParaRPr>
          </a:p>
          <a:p>
            <a:pPr lvl="1" algn="just">
              <a:buClr>
                <a:schemeClr val="tx2">
                  <a:lumMod val="60000"/>
                  <a:lumOff val="40000"/>
                </a:schemeClr>
              </a:buClr>
            </a:pPr>
            <a:endParaRPr lang="pt-BR" sz="2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979712" y="1895819"/>
            <a:ext cx="1944216" cy="1107979"/>
          </a:xfrm>
          <a:prstGeom prst="rect">
            <a:avLst/>
          </a:prstGeom>
          <a:noFill/>
        </p:spPr>
        <p:txBody>
          <a:bodyPr wrap="square" lIns="91425" tIns="45712" rIns="91425" bIns="45712" rtlCol="0">
            <a:spAutoFit/>
          </a:bodyPr>
          <a:lstStyle/>
          <a:p>
            <a:pPr algn="ctr">
              <a:buClr>
                <a:schemeClr val="accent3">
                  <a:lumMod val="50000"/>
                </a:schemeClr>
              </a:buClr>
            </a:pPr>
            <a:r>
              <a:rPr lang="pt-BR" sz="2200" dirty="0" smtClean="0">
                <a:latin typeface="Arial" pitchFamily="34" charset="0"/>
                <a:cs typeface="Arial" pitchFamily="34" charset="0"/>
              </a:rPr>
              <a:t>Inibidores da</a:t>
            </a:r>
          </a:p>
          <a:p>
            <a:pPr algn="ctr">
              <a:buClr>
                <a:schemeClr val="accent3">
                  <a:lumMod val="50000"/>
                </a:schemeClr>
              </a:buClr>
            </a:pPr>
            <a:r>
              <a:rPr lang="pt-BR" sz="2200" dirty="0" smtClean="0">
                <a:latin typeface="Arial" pitchFamily="34" charset="0"/>
                <a:cs typeface="Arial" pitchFamily="34" charset="0"/>
              </a:rPr>
              <a:t>EPSPs</a:t>
            </a:r>
          </a:p>
          <a:p>
            <a:pPr lvl="1" algn="just">
              <a:buClr>
                <a:schemeClr val="tx2">
                  <a:lumMod val="60000"/>
                  <a:lumOff val="40000"/>
                </a:schemeClr>
              </a:buClr>
            </a:pPr>
            <a:endParaRPr lang="pt-BR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2051720" y="1883605"/>
            <a:ext cx="1800200" cy="832161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Picture 2" descr="Imagem relacionad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" t="2502" r="4316" b="2065"/>
          <a:stretch/>
        </p:blipFill>
        <p:spPr bwMode="auto">
          <a:xfrm>
            <a:off x="8382356" y="0"/>
            <a:ext cx="771988" cy="108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5004048" y="1895819"/>
            <a:ext cx="1944216" cy="1107979"/>
          </a:xfrm>
          <a:prstGeom prst="rect">
            <a:avLst/>
          </a:prstGeom>
          <a:noFill/>
        </p:spPr>
        <p:txBody>
          <a:bodyPr wrap="square" lIns="91425" tIns="45712" rIns="91425" bIns="45712" rtlCol="0">
            <a:spAutoFit/>
          </a:bodyPr>
          <a:lstStyle/>
          <a:p>
            <a:pPr algn="ctr">
              <a:buClr>
                <a:schemeClr val="accent3">
                  <a:lumMod val="50000"/>
                </a:schemeClr>
              </a:buClr>
            </a:pPr>
            <a:r>
              <a:rPr lang="pt-BR" sz="2200" dirty="0" smtClean="0">
                <a:latin typeface="Arial" pitchFamily="34" charset="0"/>
                <a:cs typeface="Arial" pitchFamily="34" charset="0"/>
              </a:rPr>
              <a:t>Inibidores da</a:t>
            </a:r>
          </a:p>
          <a:p>
            <a:pPr algn="ctr">
              <a:buClr>
                <a:schemeClr val="accent3">
                  <a:lumMod val="50000"/>
                </a:schemeClr>
              </a:buClr>
            </a:pPr>
            <a:r>
              <a:rPr lang="pt-BR" sz="2200" dirty="0" smtClean="0">
                <a:latin typeface="Arial" pitchFamily="34" charset="0"/>
                <a:cs typeface="Arial" pitchFamily="34" charset="0"/>
              </a:rPr>
              <a:t>ALS</a:t>
            </a:r>
          </a:p>
          <a:p>
            <a:pPr lvl="1" algn="just">
              <a:buClr>
                <a:schemeClr val="tx2">
                  <a:lumMod val="60000"/>
                  <a:lumOff val="40000"/>
                </a:schemeClr>
              </a:buClr>
            </a:pPr>
            <a:endParaRPr lang="pt-BR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076056" y="1883605"/>
            <a:ext cx="1800200" cy="832161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/>
          <p:cNvSpPr txBox="1"/>
          <p:nvPr/>
        </p:nvSpPr>
        <p:spPr>
          <a:xfrm>
            <a:off x="5292080" y="2883606"/>
            <a:ext cx="2880320" cy="1200312"/>
          </a:xfrm>
          <a:prstGeom prst="rect">
            <a:avLst/>
          </a:prstGeom>
          <a:noFill/>
        </p:spPr>
        <p:txBody>
          <a:bodyPr wrap="square" lIns="91425" tIns="45712" rIns="91425" bIns="45712" rtlCol="0">
            <a:spAutoFit/>
          </a:bodyPr>
          <a:lstStyle/>
          <a:p>
            <a:pPr algn="ctr">
              <a:buClr>
                <a:schemeClr val="accent3">
                  <a:lumMod val="50000"/>
                </a:schemeClr>
              </a:buClr>
            </a:pPr>
            <a:r>
              <a:rPr lang="pt-BR" sz="2400" dirty="0" smtClean="0"/>
              <a:t> </a:t>
            </a:r>
            <a:r>
              <a:rPr lang="pt-BR" sz="2400" dirty="0" err="1" smtClean="0"/>
              <a:t>Chlorimuron</a:t>
            </a:r>
            <a:endParaRPr lang="pt-BR" sz="2400" dirty="0"/>
          </a:p>
          <a:p>
            <a:pPr algn="ctr">
              <a:buClr>
                <a:schemeClr val="accent3">
                  <a:lumMod val="50000"/>
                </a:schemeClr>
              </a:buClr>
            </a:pPr>
            <a:r>
              <a:rPr lang="pt-BR" sz="2400" dirty="0" err="1" smtClean="0"/>
              <a:t>Cloransulan</a:t>
            </a:r>
            <a:endParaRPr lang="pt-BR" sz="2400" dirty="0" smtClean="0"/>
          </a:p>
          <a:p>
            <a:pPr algn="ctr">
              <a:buClr>
                <a:schemeClr val="accent3">
                  <a:lumMod val="50000"/>
                </a:schemeClr>
              </a:buClr>
            </a:pPr>
            <a:r>
              <a:rPr lang="pt-BR" sz="2400" dirty="0" smtClean="0"/>
              <a:t> </a:t>
            </a:r>
            <a:r>
              <a:rPr lang="pt-BR" sz="2400" dirty="0" err="1" smtClean="0"/>
              <a:t>Imazethapyr</a:t>
            </a:r>
            <a:endParaRPr lang="pt-BR" sz="22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" name="Conector angulado 3"/>
          <p:cNvCxnSpPr/>
          <p:nvPr/>
        </p:nvCxnSpPr>
        <p:spPr>
          <a:xfrm>
            <a:off x="5436096" y="2831923"/>
            <a:ext cx="432048" cy="315891"/>
          </a:xfrm>
          <a:prstGeom prst="bentConnector3">
            <a:avLst/>
          </a:prstGeom>
          <a:ln w="19050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/>
          <p:cNvSpPr txBox="1"/>
          <p:nvPr/>
        </p:nvSpPr>
        <p:spPr>
          <a:xfrm>
            <a:off x="2123728" y="2911465"/>
            <a:ext cx="2880320" cy="461649"/>
          </a:xfrm>
          <a:prstGeom prst="rect">
            <a:avLst/>
          </a:prstGeom>
          <a:noFill/>
        </p:spPr>
        <p:txBody>
          <a:bodyPr wrap="square" lIns="91425" tIns="45712" rIns="91425" bIns="45712" rtlCol="0">
            <a:spAutoFit/>
          </a:bodyPr>
          <a:lstStyle/>
          <a:p>
            <a:pPr algn="ctr">
              <a:buClr>
                <a:schemeClr val="accent3">
                  <a:lumMod val="50000"/>
                </a:schemeClr>
              </a:buClr>
            </a:pPr>
            <a:r>
              <a:rPr lang="pt-BR" sz="2400" dirty="0" smtClean="0"/>
              <a:t>Glyphosate</a:t>
            </a:r>
            <a:endParaRPr lang="pt-BR" sz="22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4" name="Conector angulado 13"/>
          <p:cNvCxnSpPr/>
          <p:nvPr/>
        </p:nvCxnSpPr>
        <p:spPr>
          <a:xfrm>
            <a:off x="2267744" y="2859782"/>
            <a:ext cx="432048" cy="315891"/>
          </a:xfrm>
          <a:prstGeom prst="bentConnector3">
            <a:avLst/>
          </a:prstGeom>
          <a:ln w="19050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50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ixaDeTexto 14"/>
          <p:cNvSpPr txBox="1"/>
          <p:nvPr/>
        </p:nvSpPr>
        <p:spPr>
          <a:xfrm>
            <a:off x="971600" y="1437988"/>
            <a:ext cx="7410756" cy="1107979"/>
          </a:xfrm>
          <a:prstGeom prst="rect">
            <a:avLst/>
          </a:prstGeom>
          <a:noFill/>
        </p:spPr>
        <p:txBody>
          <a:bodyPr wrap="square" lIns="91425" tIns="45712" rIns="91425" bIns="45712" rtlCol="0">
            <a:spAutoFit/>
          </a:bodyPr>
          <a:lstStyle/>
          <a:p>
            <a:pPr marL="342844" indent="-342844" algn="just">
              <a:buClr>
                <a:schemeClr val="accent3">
                  <a:lumMod val="50000"/>
                </a:schemeClr>
              </a:buClr>
              <a:buFont typeface="Wingdings" pitchFamily="2" charset="2"/>
              <a:buChar char="ü"/>
            </a:pPr>
            <a:r>
              <a:rPr lang="pt-BR" sz="2200" dirty="0">
                <a:latin typeface="Arial" pitchFamily="34" charset="0"/>
                <a:cs typeface="Arial" pitchFamily="34" charset="0"/>
              </a:rPr>
              <a:t>D</a:t>
            </a:r>
            <a:r>
              <a:rPr lang="pt-BR" sz="2200" dirty="0" smtClean="0">
                <a:latin typeface="Arial" pitchFamily="34" charset="0"/>
                <a:cs typeface="Arial" pitchFamily="34" charset="0"/>
              </a:rPr>
              <a:t>ois </a:t>
            </a:r>
            <a:r>
              <a:rPr lang="pt-BR" sz="2200" dirty="0">
                <a:latin typeface="Arial" pitchFamily="34" charset="0"/>
                <a:cs typeface="Arial" pitchFamily="34" charset="0"/>
              </a:rPr>
              <a:t>alelos diferentes </a:t>
            </a:r>
            <a:r>
              <a:rPr lang="pt-BR" sz="2200" dirty="0" smtClean="0">
                <a:latin typeface="Arial" pitchFamily="34" charset="0"/>
                <a:cs typeface="Arial" pitchFamily="34" charset="0"/>
              </a:rPr>
              <a:t>no </a:t>
            </a:r>
            <a:r>
              <a:rPr lang="pt-BR" sz="2200" dirty="0">
                <a:latin typeface="Arial" pitchFamily="34" charset="0"/>
                <a:cs typeface="Arial" pitchFamily="34" charset="0"/>
              </a:rPr>
              <a:t>gene ALS (</a:t>
            </a:r>
            <a:r>
              <a:rPr lang="pt-BR" sz="2200" b="1" dirty="0">
                <a:latin typeface="Arial" pitchFamily="34" charset="0"/>
                <a:cs typeface="Arial" pitchFamily="34" charset="0"/>
              </a:rPr>
              <a:t>W574L</a:t>
            </a:r>
            <a:r>
              <a:rPr lang="pt-BR" sz="2200" dirty="0">
                <a:latin typeface="Arial" pitchFamily="34" charset="0"/>
                <a:cs typeface="Arial" pitchFamily="34" charset="0"/>
              </a:rPr>
              <a:t> e </a:t>
            </a:r>
            <a:r>
              <a:rPr lang="pt-BR" sz="2200" b="1" dirty="0" smtClean="0">
                <a:latin typeface="Arial" pitchFamily="34" charset="0"/>
                <a:cs typeface="Arial" pitchFamily="34" charset="0"/>
              </a:rPr>
              <a:t>S653N</a:t>
            </a:r>
            <a:r>
              <a:rPr lang="pt-BR" sz="2200" dirty="0" smtClean="0">
                <a:latin typeface="Arial" pitchFamily="34" charset="0"/>
                <a:cs typeface="Arial" pitchFamily="34" charset="0"/>
              </a:rPr>
              <a:t>).</a:t>
            </a:r>
            <a:endParaRPr lang="pt-BR" sz="2200" dirty="0">
              <a:latin typeface="Arial" pitchFamily="34" charset="0"/>
              <a:cs typeface="Arial" pitchFamily="34" charset="0"/>
            </a:endParaRPr>
          </a:p>
          <a:p>
            <a:pPr lvl="1" algn="just">
              <a:buClr>
                <a:schemeClr val="tx2">
                  <a:lumMod val="60000"/>
                  <a:lumOff val="40000"/>
                </a:schemeClr>
              </a:buClr>
            </a:pPr>
            <a:endParaRPr lang="pt-BR" sz="2200" dirty="0">
              <a:latin typeface="Arial" pitchFamily="34" charset="0"/>
              <a:cs typeface="Arial" pitchFamily="34" charset="0"/>
            </a:endParaRPr>
          </a:p>
          <a:p>
            <a:pPr lvl="1" algn="just">
              <a:buClr>
                <a:schemeClr val="tx2">
                  <a:lumMod val="60000"/>
                  <a:lumOff val="40000"/>
                </a:schemeClr>
              </a:buClr>
            </a:pPr>
            <a:endParaRPr lang="pt-BR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0" y="0"/>
            <a:ext cx="107504" cy="51435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6" name="Picture 2" descr="Imagem relacionad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" t="2502" r="4316" b="2065"/>
          <a:stretch/>
        </p:blipFill>
        <p:spPr bwMode="auto">
          <a:xfrm>
            <a:off x="8382356" y="0"/>
            <a:ext cx="771988" cy="108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619672" y="241711"/>
            <a:ext cx="6192688" cy="1107979"/>
          </a:xfrm>
          <a:prstGeom prst="rect">
            <a:avLst/>
          </a:prstGeom>
          <a:noFill/>
        </p:spPr>
        <p:txBody>
          <a:bodyPr wrap="square" lIns="91425" tIns="45712" rIns="91425" bIns="45712" rtlCol="0">
            <a:spAutoFit/>
          </a:bodyPr>
          <a:lstStyle/>
          <a:p>
            <a:pPr algn="just">
              <a:buClr>
                <a:schemeClr val="accent3">
                  <a:lumMod val="50000"/>
                </a:schemeClr>
              </a:buClr>
            </a:pPr>
            <a:r>
              <a:rPr lang="pt-BR" sz="2200" b="1" dirty="0" smtClean="0">
                <a:latin typeface="Arial" pitchFamily="34" charset="0"/>
                <a:cs typeface="Arial" pitchFamily="34" charset="0"/>
              </a:rPr>
              <a:t>Resistência a herbicidas inibidores da ALS</a:t>
            </a:r>
            <a:endParaRPr lang="pt-BR" sz="2200" b="1" dirty="0">
              <a:latin typeface="Arial" pitchFamily="34" charset="0"/>
              <a:cs typeface="Arial" pitchFamily="34" charset="0"/>
            </a:endParaRPr>
          </a:p>
          <a:p>
            <a:pPr lvl="1" algn="just">
              <a:buClr>
                <a:schemeClr val="tx2">
                  <a:lumMod val="60000"/>
                  <a:lumOff val="40000"/>
                </a:schemeClr>
              </a:buClr>
            </a:pPr>
            <a:endParaRPr lang="pt-BR" sz="2200" b="1" dirty="0">
              <a:latin typeface="Arial" pitchFamily="34" charset="0"/>
              <a:cs typeface="Arial" pitchFamily="34" charset="0"/>
            </a:endParaRPr>
          </a:p>
          <a:p>
            <a:pPr lvl="1" algn="just">
              <a:buClr>
                <a:schemeClr val="tx2">
                  <a:lumMod val="60000"/>
                  <a:lumOff val="40000"/>
                </a:schemeClr>
              </a:buClr>
            </a:pPr>
            <a:endParaRPr lang="pt-BR" sz="2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1043608" y="2349352"/>
            <a:ext cx="7704856" cy="1446534"/>
          </a:xfrm>
          <a:prstGeom prst="rect">
            <a:avLst/>
          </a:prstGeom>
          <a:noFill/>
        </p:spPr>
        <p:txBody>
          <a:bodyPr wrap="square" lIns="91425" tIns="45712" rIns="91425" bIns="45712" rtlCol="0">
            <a:spAutoFit/>
          </a:bodyPr>
          <a:lstStyle/>
          <a:p>
            <a:pPr lvl="1" algn="just">
              <a:buClr>
                <a:schemeClr val="tx2">
                  <a:lumMod val="60000"/>
                  <a:lumOff val="40000"/>
                </a:schemeClr>
              </a:buClr>
            </a:pPr>
            <a:r>
              <a:rPr lang="pt-BR" sz="2200" dirty="0" smtClean="0">
                <a:latin typeface="Arial" pitchFamily="34" charset="0"/>
                <a:cs typeface="Arial" pitchFamily="34" charset="0"/>
              </a:rPr>
              <a:t>Substituição de </a:t>
            </a:r>
            <a:r>
              <a:rPr lang="pt-BR" sz="2200" dirty="0" err="1" smtClean="0">
                <a:latin typeface="Arial" pitchFamily="34" charset="0"/>
                <a:cs typeface="Arial" pitchFamily="34" charset="0"/>
              </a:rPr>
              <a:t>Triptofano</a:t>
            </a:r>
            <a:r>
              <a:rPr lang="pt-BR" sz="2200" dirty="0" smtClean="0">
                <a:latin typeface="Arial" pitchFamily="34" charset="0"/>
                <a:cs typeface="Arial" pitchFamily="34" charset="0"/>
              </a:rPr>
              <a:t> por Leucina na posição 574.</a:t>
            </a:r>
          </a:p>
          <a:p>
            <a:pPr lvl="1" algn="just">
              <a:buClr>
                <a:schemeClr val="tx2">
                  <a:lumMod val="60000"/>
                  <a:lumOff val="40000"/>
                </a:schemeClr>
              </a:buClr>
            </a:pPr>
            <a:endParaRPr lang="pt-BR" sz="2200" dirty="0" smtClean="0">
              <a:latin typeface="Arial" pitchFamily="34" charset="0"/>
              <a:cs typeface="Arial" pitchFamily="34" charset="0"/>
            </a:endParaRPr>
          </a:p>
          <a:p>
            <a:pPr lvl="1" algn="just">
              <a:buClr>
                <a:schemeClr val="tx2">
                  <a:lumMod val="60000"/>
                  <a:lumOff val="40000"/>
                </a:schemeClr>
              </a:buClr>
            </a:pPr>
            <a:r>
              <a:rPr lang="pt-BR" sz="2200" dirty="0" smtClean="0">
                <a:latin typeface="Arial" pitchFamily="34" charset="0"/>
                <a:cs typeface="Arial" pitchFamily="34" charset="0"/>
              </a:rPr>
              <a:t>Substituição de </a:t>
            </a:r>
            <a:r>
              <a:rPr lang="pt-BR" sz="2200" dirty="0" err="1" smtClean="0">
                <a:latin typeface="Arial" pitchFamily="34" charset="0"/>
                <a:cs typeface="Arial" pitchFamily="34" charset="0"/>
              </a:rPr>
              <a:t>Serina</a:t>
            </a:r>
            <a:r>
              <a:rPr lang="pt-BR" sz="2200" dirty="0" smtClean="0">
                <a:latin typeface="Arial" pitchFamily="34" charset="0"/>
                <a:cs typeface="Arial" pitchFamily="34" charset="0"/>
              </a:rPr>
              <a:t> por Asparagina na posição 653.</a:t>
            </a:r>
            <a:endParaRPr lang="pt-BR" sz="2200" dirty="0">
              <a:latin typeface="Arial" pitchFamily="34" charset="0"/>
              <a:cs typeface="Arial" pitchFamily="34" charset="0"/>
            </a:endParaRPr>
          </a:p>
          <a:p>
            <a:pPr lvl="1" algn="just">
              <a:buClr>
                <a:schemeClr val="tx2">
                  <a:lumMod val="60000"/>
                  <a:lumOff val="40000"/>
                </a:schemeClr>
              </a:buClr>
            </a:pPr>
            <a:endParaRPr lang="pt-BR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1475656" y="2226822"/>
            <a:ext cx="7128792" cy="1353040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730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ixaDeTexto 14"/>
          <p:cNvSpPr txBox="1"/>
          <p:nvPr/>
        </p:nvSpPr>
        <p:spPr>
          <a:xfrm>
            <a:off x="971600" y="1221964"/>
            <a:ext cx="6192688" cy="1107979"/>
          </a:xfrm>
          <a:prstGeom prst="rect">
            <a:avLst/>
          </a:prstGeom>
          <a:noFill/>
        </p:spPr>
        <p:txBody>
          <a:bodyPr wrap="square" lIns="91425" tIns="45712" rIns="91425" bIns="45712" rtlCol="0">
            <a:spAutoFit/>
          </a:bodyPr>
          <a:lstStyle/>
          <a:p>
            <a:pPr marL="342844" indent="-342844" algn="just">
              <a:buClr>
                <a:schemeClr val="accent3">
                  <a:lumMod val="50000"/>
                </a:schemeClr>
              </a:buClr>
              <a:buFont typeface="Wingdings" pitchFamily="2" charset="2"/>
              <a:buChar char="ü"/>
            </a:pPr>
            <a:r>
              <a:rPr lang="pt-BR" sz="2200" dirty="0" smtClean="0">
                <a:latin typeface="Arial" pitchFamily="34" charset="0"/>
                <a:cs typeface="Arial" pitchFamily="34" charset="0"/>
              </a:rPr>
              <a:t>Amplificação gênica:</a:t>
            </a:r>
            <a:endParaRPr lang="pt-BR" sz="2200" dirty="0">
              <a:latin typeface="Arial" pitchFamily="34" charset="0"/>
              <a:cs typeface="Arial" pitchFamily="34" charset="0"/>
            </a:endParaRPr>
          </a:p>
          <a:p>
            <a:pPr lvl="1" algn="just">
              <a:buClr>
                <a:schemeClr val="tx2">
                  <a:lumMod val="60000"/>
                  <a:lumOff val="40000"/>
                </a:schemeClr>
              </a:buClr>
            </a:pPr>
            <a:endParaRPr lang="pt-BR" sz="2200" dirty="0">
              <a:latin typeface="Arial" pitchFamily="34" charset="0"/>
              <a:cs typeface="Arial" pitchFamily="34" charset="0"/>
            </a:endParaRPr>
          </a:p>
          <a:p>
            <a:pPr lvl="1" algn="just">
              <a:buClr>
                <a:schemeClr val="tx2">
                  <a:lumMod val="60000"/>
                  <a:lumOff val="40000"/>
                </a:schemeClr>
              </a:buClr>
            </a:pPr>
            <a:endParaRPr lang="pt-BR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0" y="0"/>
            <a:ext cx="107504" cy="51435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6" name="Picture 2" descr="Imagem relacionad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" t="2502" r="4316" b="2065"/>
          <a:stretch/>
        </p:blipFill>
        <p:spPr bwMode="auto">
          <a:xfrm>
            <a:off x="8382356" y="0"/>
            <a:ext cx="771988" cy="108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3541870" y="2470125"/>
            <a:ext cx="1750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u="sng" dirty="0" smtClean="0">
                <a:latin typeface="Arial" pitchFamily="34" charset="0"/>
                <a:cs typeface="Arial" pitchFamily="34" charset="0"/>
              </a:rPr>
              <a:t>50 à 179</a:t>
            </a:r>
            <a:endParaRPr lang="pt-BR" sz="2400" u="sng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683568" y="2643758"/>
            <a:ext cx="2520280" cy="1037729"/>
            <a:chOff x="323528" y="2499742"/>
            <a:chExt cx="2520280" cy="1037729"/>
          </a:xfrm>
        </p:grpSpPr>
        <p:sp>
          <p:nvSpPr>
            <p:cNvPr id="8" name="CaixaDeTexto 7"/>
            <p:cNvSpPr txBox="1"/>
            <p:nvPr/>
          </p:nvSpPr>
          <p:spPr>
            <a:xfrm>
              <a:off x="363074" y="2499742"/>
              <a:ext cx="15121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b="1" dirty="0" smtClean="0">
                  <a:solidFill>
                    <a:schemeClr val="accent3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EPSPs</a:t>
              </a:r>
              <a:endParaRPr lang="pt-BR" sz="24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1331640" y="2499742"/>
              <a:ext cx="15121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b="1" dirty="0" smtClean="0">
                  <a:solidFill>
                    <a:schemeClr val="accent3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EPSPs</a:t>
              </a:r>
              <a:endParaRPr lang="pt-BR" sz="24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CaixaDeTexto 10"/>
            <p:cNvSpPr txBox="1"/>
            <p:nvPr/>
          </p:nvSpPr>
          <p:spPr>
            <a:xfrm>
              <a:off x="323528" y="2787774"/>
              <a:ext cx="15121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b="1" dirty="0" smtClean="0">
                  <a:solidFill>
                    <a:schemeClr val="accent3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EPSPs</a:t>
              </a:r>
              <a:endParaRPr lang="pt-BR" sz="24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CaixaDeTexto 11"/>
            <p:cNvSpPr txBox="1"/>
            <p:nvPr/>
          </p:nvSpPr>
          <p:spPr>
            <a:xfrm>
              <a:off x="1331640" y="2787774"/>
              <a:ext cx="15121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b="1" dirty="0" smtClean="0">
                  <a:solidFill>
                    <a:schemeClr val="accent3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EPSPs</a:t>
              </a:r>
              <a:endParaRPr lang="pt-BR" sz="24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CaixaDeTexto 12"/>
            <p:cNvSpPr txBox="1"/>
            <p:nvPr/>
          </p:nvSpPr>
          <p:spPr>
            <a:xfrm>
              <a:off x="323528" y="3075806"/>
              <a:ext cx="15121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b="1" dirty="0" smtClean="0">
                  <a:solidFill>
                    <a:schemeClr val="accent3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EPSPs</a:t>
              </a:r>
              <a:endParaRPr lang="pt-BR" sz="24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8" name="CaixaDeTexto 57"/>
            <p:cNvSpPr txBox="1"/>
            <p:nvPr/>
          </p:nvSpPr>
          <p:spPr>
            <a:xfrm>
              <a:off x="1318763" y="3062739"/>
              <a:ext cx="15121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b="1" dirty="0" smtClean="0">
                  <a:solidFill>
                    <a:schemeClr val="accent3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EPSPs</a:t>
              </a:r>
              <a:endParaRPr lang="pt-BR" sz="24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9" name="Grupo 58"/>
          <p:cNvGrpSpPr/>
          <p:nvPr/>
        </p:nvGrpSpPr>
        <p:grpSpPr>
          <a:xfrm>
            <a:off x="5965712" y="1635646"/>
            <a:ext cx="2520280" cy="1037729"/>
            <a:chOff x="323528" y="2499742"/>
            <a:chExt cx="2520280" cy="1037729"/>
          </a:xfrm>
        </p:grpSpPr>
        <p:sp>
          <p:nvSpPr>
            <p:cNvPr id="60" name="CaixaDeTexto 59"/>
            <p:cNvSpPr txBox="1"/>
            <p:nvPr/>
          </p:nvSpPr>
          <p:spPr>
            <a:xfrm>
              <a:off x="363074" y="2499742"/>
              <a:ext cx="15121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b="1" dirty="0" smtClean="0">
                  <a:solidFill>
                    <a:schemeClr val="accent3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EPSPs</a:t>
              </a:r>
              <a:endParaRPr lang="pt-BR" sz="24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1" name="CaixaDeTexto 60"/>
            <p:cNvSpPr txBox="1"/>
            <p:nvPr/>
          </p:nvSpPr>
          <p:spPr>
            <a:xfrm>
              <a:off x="1331640" y="2499742"/>
              <a:ext cx="15121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b="1" dirty="0" smtClean="0">
                  <a:solidFill>
                    <a:schemeClr val="accent3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EPSPs</a:t>
              </a:r>
              <a:endParaRPr lang="pt-BR" sz="24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2" name="CaixaDeTexto 61"/>
            <p:cNvSpPr txBox="1"/>
            <p:nvPr/>
          </p:nvSpPr>
          <p:spPr>
            <a:xfrm>
              <a:off x="323528" y="2787774"/>
              <a:ext cx="15121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b="1" dirty="0" smtClean="0">
                  <a:solidFill>
                    <a:schemeClr val="accent3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EPSPs</a:t>
              </a:r>
              <a:endParaRPr lang="pt-BR" sz="24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3" name="CaixaDeTexto 62"/>
            <p:cNvSpPr txBox="1"/>
            <p:nvPr/>
          </p:nvSpPr>
          <p:spPr>
            <a:xfrm>
              <a:off x="1331640" y="2787774"/>
              <a:ext cx="15121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b="1" dirty="0" smtClean="0">
                  <a:solidFill>
                    <a:schemeClr val="accent3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EPSPs</a:t>
              </a:r>
              <a:endParaRPr lang="pt-BR" sz="24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4" name="CaixaDeTexto 63"/>
            <p:cNvSpPr txBox="1"/>
            <p:nvPr/>
          </p:nvSpPr>
          <p:spPr>
            <a:xfrm>
              <a:off x="323528" y="3075806"/>
              <a:ext cx="15121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b="1" dirty="0" smtClean="0">
                  <a:solidFill>
                    <a:schemeClr val="accent3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EPSPs</a:t>
              </a:r>
              <a:endParaRPr lang="pt-BR" sz="24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5" name="CaixaDeTexto 64"/>
            <p:cNvSpPr txBox="1"/>
            <p:nvPr/>
          </p:nvSpPr>
          <p:spPr>
            <a:xfrm>
              <a:off x="1318763" y="3062739"/>
              <a:ext cx="15121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b="1" dirty="0" smtClean="0">
                  <a:solidFill>
                    <a:schemeClr val="accent3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EPSPs</a:t>
              </a:r>
              <a:endParaRPr lang="pt-BR" sz="24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7" name="Grupo 86"/>
          <p:cNvGrpSpPr/>
          <p:nvPr/>
        </p:nvGrpSpPr>
        <p:grpSpPr>
          <a:xfrm>
            <a:off x="5940152" y="2485989"/>
            <a:ext cx="2520280" cy="1037729"/>
            <a:chOff x="323528" y="2499742"/>
            <a:chExt cx="2520280" cy="1037729"/>
          </a:xfrm>
        </p:grpSpPr>
        <p:sp>
          <p:nvSpPr>
            <p:cNvPr id="88" name="CaixaDeTexto 87"/>
            <p:cNvSpPr txBox="1"/>
            <p:nvPr/>
          </p:nvSpPr>
          <p:spPr>
            <a:xfrm>
              <a:off x="363074" y="2499742"/>
              <a:ext cx="15121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b="1" dirty="0" smtClean="0">
                  <a:solidFill>
                    <a:schemeClr val="accent3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EPSPs</a:t>
              </a:r>
              <a:endParaRPr lang="pt-BR" sz="24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9" name="CaixaDeTexto 88"/>
            <p:cNvSpPr txBox="1"/>
            <p:nvPr/>
          </p:nvSpPr>
          <p:spPr>
            <a:xfrm>
              <a:off x="1331640" y="2499742"/>
              <a:ext cx="15121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b="1" dirty="0" smtClean="0">
                  <a:solidFill>
                    <a:schemeClr val="accent3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EPSPs</a:t>
              </a:r>
              <a:endParaRPr lang="pt-BR" sz="24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0" name="CaixaDeTexto 89"/>
            <p:cNvSpPr txBox="1"/>
            <p:nvPr/>
          </p:nvSpPr>
          <p:spPr>
            <a:xfrm>
              <a:off x="323528" y="2787774"/>
              <a:ext cx="15121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b="1" dirty="0" smtClean="0">
                  <a:solidFill>
                    <a:schemeClr val="accent3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EPSPs</a:t>
              </a:r>
              <a:endParaRPr lang="pt-BR" sz="24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1" name="CaixaDeTexto 90"/>
            <p:cNvSpPr txBox="1"/>
            <p:nvPr/>
          </p:nvSpPr>
          <p:spPr>
            <a:xfrm>
              <a:off x="1331640" y="2787774"/>
              <a:ext cx="15121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b="1" dirty="0" smtClean="0">
                  <a:solidFill>
                    <a:schemeClr val="accent3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EPSPs</a:t>
              </a:r>
              <a:endParaRPr lang="pt-BR" sz="24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2" name="CaixaDeTexto 91"/>
            <p:cNvSpPr txBox="1"/>
            <p:nvPr/>
          </p:nvSpPr>
          <p:spPr>
            <a:xfrm>
              <a:off x="323528" y="3075806"/>
              <a:ext cx="15121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b="1" dirty="0" smtClean="0">
                  <a:solidFill>
                    <a:schemeClr val="accent3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EPSPs</a:t>
              </a:r>
              <a:endParaRPr lang="pt-BR" sz="24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3" name="CaixaDeTexto 92"/>
            <p:cNvSpPr txBox="1"/>
            <p:nvPr/>
          </p:nvSpPr>
          <p:spPr>
            <a:xfrm>
              <a:off x="1318763" y="3062739"/>
              <a:ext cx="15121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b="1" dirty="0" smtClean="0">
                  <a:solidFill>
                    <a:schemeClr val="accent3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EPSPs</a:t>
              </a:r>
              <a:endParaRPr lang="pt-BR" sz="24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94" name="Grupo 93"/>
          <p:cNvGrpSpPr/>
          <p:nvPr/>
        </p:nvGrpSpPr>
        <p:grpSpPr>
          <a:xfrm>
            <a:off x="5940152" y="3320468"/>
            <a:ext cx="2520280" cy="1037729"/>
            <a:chOff x="323528" y="2499742"/>
            <a:chExt cx="2520280" cy="1037729"/>
          </a:xfrm>
        </p:grpSpPr>
        <p:sp>
          <p:nvSpPr>
            <p:cNvPr id="95" name="CaixaDeTexto 94"/>
            <p:cNvSpPr txBox="1"/>
            <p:nvPr/>
          </p:nvSpPr>
          <p:spPr>
            <a:xfrm>
              <a:off x="363074" y="2499742"/>
              <a:ext cx="15121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b="1" dirty="0" smtClean="0">
                  <a:solidFill>
                    <a:schemeClr val="accent3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EPSPs</a:t>
              </a:r>
              <a:endParaRPr lang="pt-BR" sz="24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6" name="CaixaDeTexto 95"/>
            <p:cNvSpPr txBox="1"/>
            <p:nvPr/>
          </p:nvSpPr>
          <p:spPr>
            <a:xfrm>
              <a:off x="1331640" y="2499742"/>
              <a:ext cx="15121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b="1" dirty="0" smtClean="0">
                  <a:solidFill>
                    <a:schemeClr val="accent3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EPSPs</a:t>
              </a:r>
              <a:endParaRPr lang="pt-BR" sz="24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7" name="CaixaDeTexto 96"/>
            <p:cNvSpPr txBox="1"/>
            <p:nvPr/>
          </p:nvSpPr>
          <p:spPr>
            <a:xfrm>
              <a:off x="323528" y="2787774"/>
              <a:ext cx="15121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b="1" dirty="0" smtClean="0">
                  <a:solidFill>
                    <a:schemeClr val="accent3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EPSPs</a:t>
              </a:r>
              <a:endParaRPr lang="pt-BR" sz="24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8" name="CaixaDeTexto 97"/>
            <p:cNvSpPr txBox="1"/>
            <p:nvPr/>
          </p:nvSpPr>
          <p:spPr>
            <a:xfrm>
              <a:off x="1331640" y="2787774"/>
              <a:ext cx="15121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b="1" dirty="0" smtClean="0">
                  <a:solidFill>
                    <a:schemeClr val="accent3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EPSPs</a:t>
              </a:r>
              <a:endParaRPr lang="pt-BR" sz="24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9" name="CaixaDeTexto 98"/>
            <p:cNvSpPr txBox="1"/>
            <p:nvPr/>
          </p:nvSpPr>
          <p:spPr>
            <a:xfrm>
              <a:off x="323528" y="3075806"/>
              <a:ext cx="15121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b="1" dirty="0" smtClean="0">
                  <a:solidFill>
                    <a:schemeClr val="accent3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EPSPs</a:t>
              </a:r>
              <a:endParaRPr lang="pt-BR" sz="24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0" name="CaixaDeTexto 99"/>
            <p:cNvSpPr txBox="1"/>
            <p:nvPr/>
          </p:nvSpPr>
          <p:spPr>
            <a:xfrm>
              <a:off x="1318763" y="3062739"/>
              <a:ext cx="15121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b="1" dirty="0" smtClean="0">
                  <a:solidFill>
                    <a:schemeClr val="accent3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EPSPs</a:t>
              </a:r>
              <a:endParaRPr lang="pt-BR" sz="24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Elipse 6"/>
          <p:cNvSpPr/>
          <p:nvPr/>
        </p:nvSpPr>
        <p:spPr>
          <a:xfrm>
            <a:off x="539552" y="2384288"/>
            <a:ext cx="2448272" cy="162762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2" name="Elipse 101"/>
          <p:cNvSpPr/>
          <p:nvPr/>
        </p:nvSpPr>
        <p:spPr>
          <a:xfrm>
            <a:off x="5364088" y="1347614"/>
            <a:ext cx="3312368" cy="330560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3" name="CaixaDeTexto 102"/>
          <p:cNvSpPr txBox="1"/>
          <p:nvPr/>
        </p:nvSpPr>
        <p:spPr>
          <a:xfrm>
            <a:off x="1547664" y="241711"/>
            <a:ext cx="6407909" cy="1107979"/>
          </a:xfrm>
          <a:prstGeom prst="rect">
            <a:avLst/>
          </a:prstGeom>
          <a:noFill/>
        </p:spPr>
        <p:txBody>
          <a:bodyPr wrap="square" lIns="91425" tIns="45712" rIns="91425" bIns="45712" rtlCol="0">
            <a:spAutoFit/>
          </a:bodyPr>
          <a:lstStyle/>
          <a:p>
            <a:pPr algn="just">
              <a:buClr>
                <a:schemeClr val="accent3">
                  <a:lumMod val="50000"/>
                </a:schemeClr>
              </a:buClr>
            </a:pPr>
            <a:r>
              <a:rPr lang="pt-BR" sz="2200" b="1" dirty="0" smtClean="0">
                <a:latin typeface="Arial" pitchFamily="34" charset="0"/>
                <a:cs typeface="Arial" pitchFamily="34" charset="0"/>
              </a:rPr>
              <a:t>Resistência a herbicidas inibidores da EPSPs</a:t>
            </a:r>
            <a:endParaRPr lang="pt-BR" sz="2200" b="1" dirty="0">
              <a:latin typeface="Arial" pitchFamily="34" charset="0"/>
              <a:cs typeface="Arial" pitchFamily="34" charset="0"/>
            </a:endParaRPr>
          </a:p>
          <a:p>
            <a:pPr lvl="1" algn="just">
              <a:buClr>
                <a:schemeClr val="tx2">
                  <a:lumMod val="60000"/>
                  <a:lumOff val="40000"/>
                </a:schemeClr>
              </a:buClr>
            </a:pPr>
            <a:endParaRPr lang="pt-BR" sz="2200" b="1" dirty="0">
              <a:latin typeface="Arial" pitchFamily="34" charset="0"/>
              <a:cs typeface="Arial" pitchFamily="34" charset="0"/>
            </a:endParaRPr>
          </a:p>
          <a:p>
            <a:pPr lvl="1" algn="just">
              <a:buClr>
                <a:schemeClr val="tx2">
                  <a:lumMod val="60000"/>
                  <a:lumOff val="40000"/>
                </a:schemeClr>
              </a:buClr>
            </a:pPr>
            <a:endParaRPr lang="pt-BR" sz="2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6" name="CaixaDeTexto 105"/>
          <p:cNvSpPr txBox="1"/>
          <p:nvPr/>
        </p:nvSpPr>
        <p:spPr>
          <a:xfrm>
            <a:off x="888583" y="4207791"/>
            <a:ext cx="17502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>
                <a:latin typeface="Arial" pitchFamily="34" charset="0"/>
                <a:cs typeface="Arial" pitchFamily="34" charset="0"/>
              </a:rPr>
              <a:t>DL</a:t>
            </a:r>
            <a:r>
              <a:rPr lang="pt-BR" sz="1600" baseline="-25000" dirty="0" smtClean="0">
                <a:latin typeface="Arial" pitchFamily="34" charset="0"/>
                <a:cs typeface="Arial" pitchFamily="34" charset="0"/>
              </a:rPr>
              <a:t>50</a:t>
            </a:r>
            <a:r>
              <a:rPr lang="pt-BR" sz="1600" dirty="0" smtClean="0">
                <a:latin typeface="Arial" pitchFamily="34" charset="0"/>
                <a:cs typeface="Arial" pitchFamily="34" charset="0"/>
              </a:rPr>
              <a:t>: 274 g ha</a:t>
            </a:r>
            <a:r>
              <a:rPr lang="pt-BR" sz="1600" baseline="30000" dirty="0" smtClean="0">
                <a:latin typeface="Arial" pitchFamily="34" charset="0"/>
                <a:cs typeface="Arial" pitchFamily="34" charset="0"/>
              </a:rPr>
              <a:t>-1</a:t>
            </a:r>
            <a:endParaRPr lang="pt-BR" sz="1600" baseline="30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7" name="CaixaDeTexto 106"/>
          <p:cNvSpPr txBox="1"/>
          <p:nvPr/>
        </p:nvSpPr>
        <p:spPr>
          <a:xfrm>
            <a:off x="6156176" y="4731990"/>
            <a:ext cx="18222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>
                <a:latin typeface="Arial" pitchFamily="34" charset="0"/>
                <a:cs typeface="Arial" pitchFamily="34" charset="0"/>
              </a:rPr>
              <a:t>DL</a:t>
            </a:r>
            <a:r>
              <a:rPr lang="pt-BR" sz="1600" baseline="-25000" dirty="0" smtClean="0">
                <a:latin typeface="Arial" pitchFamily="34" charset="0"/>
                <a:cs typeface="Arial" pitchFamily="34" charset="0"/>
              </a:rPr>
              <a:t>50</a:t>
            </a:r>
            <a:r>
              <a:rPr lang="pt-BR" sz="1600" dirty="0" smtClean="0">
                <a:latin typeface="Arial" pitchFamily="34" charset="0"/>
                <a:cs typeface="Arial" pitchFamily="34" charset="0"/>
              </a:rPr>
              <a:t>: 4,436 g ha</a:t>
            </a:r>
            <a:r>
              <a:rPr lang="pt-BR" sz="1600" baseline="30000" dirty="0" smtClean="0">
                <a:latin typeface="Arial" pitchFamily="34" charset="0"/>
                <a:cs typeface="Arial" pitchFamily="34" charset="0"/>
              </a:rPr>
              <a:t>-1</a:t>
            </a:r>
            <a:endParaRPr lang="pt-BR" sz="1600" baseline="30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467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2" grpId="0" animBg="1"/>
      <p:bldP spid="106" grpId="0"/>
      <p:bldP spid="10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ixaDeTexto 14"/>
          <p:cNvSpPr txBox="1"/>
          <p:nvPr/>
        </p:nvSpPr>
        <p:spPr>
          <a:xfrm>
            <a:off x="971600" y="1203598"/>
            <a:ext cx="7410756" cy="4154967"/>
          </a:xfrm>
          <a:prstGeom prst="rect">
            <a:avLst/>
          </a:prstGeom>
          <a:noFill/>
        </p:spPr>
        <p:txBody>
          <a:bodyPr wrap="square" lIns="91425" tIns="45712" rIns="91425" bIns="45712" rtlCol="0">
            <a:spAutoFit/>
          </a:bodyPr>
          <a:lstStyle/>
          <a:p>
            <a:pPr marL="342844" indent="-342844" algn="just">
              <a:buClr>
                <a:schemeClr val="accent3">
                  <a:lumMod val="50000"/>
                </a:schemeClr>
              </a:buClr>
              <a:buFont typeface="Wingdings" pitchFamily="2" charset="2"/>
              <a:buChar char="ü"/>
            </a:pPr>
            <a:r>
              <a:rPr lang="pt-BR" sz="2200" dirty="0" smtClean="0">
                <a:latin typeface="Arial" pitchFamily="34" charset="0"/>
                <a:cs typeface="Arial" pitchFamily="34" charset="0"/>
              </a:rPr>
              <a:t>Possibilidade </a:t>
            </a:r>
            <a:r>
              <a:rPr lang="pt-BR" sz="2200" dirty="0">
                <a:latin typeface="Arial" pitchFamily="34" charset="0"/>
                <a:cs typeface="Arial" pitchFamily="34" charset="0"/>
              </a:rPr>
              <a:t>de falhas na aplicação do </a:t>
            </a:r>
            <a:r>
              <a:rPr lang="pt-BR" sz="2200" dirty="0" smtClean="0">
                <a:latin typeface="Arial" pitchFamily="34" charset="0"/>
                <a:cs typeface="Arial" pitchFamily="34" charset="0"/>
              </a:rPr>
              <a:t>herbicida?</a:t>
            </a:r>
          </a:p>
          <a:p>
            <a:pPr marL="342844" indent="-342844" algn="just">
              <a:buClr>
                <a:schemeClr val="accent3">
                  <a:lumMod val="50000"/>
                </a:schemeClr>
              </a:buClr>
              <a:buFont typeface="Wingdings" pitchFamily="2" charset="2"/>
              <a:buChar char="ü"/>
            </a:pPr>
            <a:endParaRPr lang="pt-BR" sz="2200" dirty="0">
              <a:latin typeface="Arial" pitchFamily="34" charset="0"/>
              <a:cs typeface="Arial" pitchFamily="34" charset="0"/>
            </a:endParaRPr>
          </a:p>
          <a:p>
            <a:pPr marL="342844" indent="-342844" algn="just">
              <a:buClr>
                <a:schemeClr val="accent3">
                  <a:lumMod val="50000"/>
                </a:schemeClr>
              </a:buClr>
              <a:buFont typeface="Wingdings" pitchFamily="2" charset="2"/>
              <a:buChar char="ü"/>
            </a:pPr>
            <a:r>
              <a:rPr lang="pt-BR" sz="2200" dirty="0" smtClean="0">
                <a:latin typeface="Arial" pitchFamily="34" charset="0"/>
                <a:cs typeface="Arial" pitchFamily="34" charset="0"/>
              </a:rPr>
              <a:t>Investigar </a:t>
            </a:r>
            <a:r>
              <a:rPr lang="pt-BR" sz="2200" dirty="0">
                <a:latin typeface="Arial" pitchFamily="34" charset="0"/>
                <a:cs typeface="Arial" pitchFamily="34" charset="0"/>
              </a:rPr>
              <a:t>o histórico da </a:t>
            </a:r>
            <a:r>
              <a:rPr lang="pt-BR" sz="2200" dirty="0" smtClean="0">
                <a:latin typeface="Arial" pitchFamily="34" charset="0"/>
                <a:cs typeface="Arial" pitchFamily="34" charset="0"/>
              </a:rPr>
              <a:t>área;</a:t>
            </a:r>
          </a:p>
          <a:p>
            <a:pPr marL="342844" indent="-342844" algn="just">
              <a:buClr>
                <a:schemeClr val="accent3">
                  <a:lumMod val="50000"/>
                </a:schemeClr>
              </a:buClr>
              <a:buFont typeface="Wingdings" pitchFamily="2" charset="2"/>
              <a:buChar char="ü"/>
            </a:pPr>
            <a:endParaRPr lang="pt-BR" sz="2200" dirty="0">
              <a:latin typeface="Arial" pitchFamily="34" charset="0"/>
              <a:cs typeface="Arial" pitchFamily="34" charset="0"/>
            </a:endParaRPr>
          </a:p>
          <a:p>
            <a:pPr marL="342844" indent="-342844" algn="just">
              <a:buClr>
                <a:schemeClr val="accent3">
                  <a:lumMod val="50000"/>
                </a:schemeClr>
              </a:buClr>
              <a:buFont typeface="Wingdings" pitchFamily="2" charset="2"/>
              <a:buChar char="ü"/>
            </a:pPr>
            <a:r>
              <a:rPr lang="pt-BR" sz="2200" dirty="0" smtClean="0">
                <a:latin typeface="Arial" pitchFamily="34" charset="0"/>
                <a:cs typeface="Arial" pitchFamily="34" charset="0"/>
              </a:rPr>
              <a:t>Colher </a:t>
            </a:r>
            <a:r>
              <a:rPr lang="pt-BR" sz="2200" dirty="0">
                <a:latin typeface="Arial" pitchFamily="34" charset="0"/>
                <a:cs typeface="Arial" pitchFamily="34" charset="0"/>
              </a:rPr>
              <a:t>sementes das </a:t>
            </a:r>
            <a:r>
              <a:rPr lang="pt-BR" sz="2200" dirty="0" smtClean="0">
                <a:latin typeface="Arial" pitchFamily="34" charset="0"/>
                <a:cs typeface="Arial" pitchFamily="34" charset="0"/>
              </a:rPr>
              <a:t>plantas;</a:t>
            </a:r>
          </a:p>
          <a:p>
            <a:pPr marL="342844" indent="-342844" algn="just">
              <a:buClr>
                <a:schemeClr val="accent3">
                  <a:lumMod val="50000"/>
                </a:schemeClr>
              </a:buClr>
              <a:buFont typeface="Wingdings" pitchFamily="2" charset="2"/>
              <a:buChar char="ü"/>
            </a:pPr>
            <a:endParaRPr lang="pt-BR" sz="2200" dirty="0">
              <a:latin typeface="Arial" pitchFamily="34" charset="0"/>
              <a:cs typeface="Arial" pitchFamily="34" charset="0"/>
            </a:endParaRPr>
          </a:p>
          <a:p>
            <a:pPr marL="342844" indent="-342844" algn="just">
              <a:buClr>
                <a:schemeClr val="accent3">
                  <a:lumMod val="50000"/>
                </a:schemeClr>
              </a:buClr>
              <a:buFont typeface="Wingdings" pitchFamily="2" charset="2"/>
              <a:buChar char="ü"/>
            </a:pPr>
            <a:r>
              <a:rPr lang="pt-BR" sz="2200" dirty="0" smtClean="0">
                <a:latin typeface="Arial" pitchFamily="34" charset="0"/>
                <a:cs typeface="Arial" pitchFamily="34" charset="0"/>
              </a:rPr>
              <a:t>Experimentos;</a:t>
            </a:r>
          </a:p>
          <a:p>
            <a:pPr marL="342844" indent="-342844" algn="just">
              <a:buClr>
                <a:schemeClr val="accent3">
                  <a:lumMod val="50000"/>
                </a:schemeClr>
              </a:buClr>
              <a:buFont typeface="Wingdings" pitchFamily="2" charset="2"/>
              <a:buChar char="ü"/>
            </a:pPr>
            <a:endParaRPr lang="pt-BR" sz="2200" dirty="0">
              <a:latin typeface="Arial" pitchFamily="34" charset="0"/>
              <a:cs typeface="Arial" pitchFamily="34" charset="0"/>
            </a:endParaRPr>
          </a:p>
          <a:p>
            <a:pPr marL="342844" indent="-342844" algn="just">
              <a:buClr>
                <a:schemeClr val="accent3">
                  <a:lumMod val="50000"/>
                </a:schemeClr>
              </a:buClr>
              <a:buFont typeface="Wingdings" pitchFamily="2" charset="2"/>
              <a:buChar char="ü"/>
            </a:pPr>
            <a:r>
              <a:rPr lang="pt-BR" sz="2200" dirty="0" smtClean="0">
                <a:latin typeface="Arial" pitchFamily="34" charset="0"/>
                <a:cs typeface="Arial" pitchFamily="34" charset="0"/>
              </a:rPr>
              <a:t>Enviar resultados para o Comitê de Resistência de Plantas Daninhas da SBCPD.</a:t>
            </a:r>
            <a:endParaRPr lang="pt-BR" sz="2200" dirty="0">
              <a:latin typeface="Arial" pitchFamily="34" charset="0"/>
              <a:cs typeface="Arial" pitchFamily="34" charset="0"/>
            </a:endParaRPr>
          </a:p>
          <a:p>
            <a:pPr lvl="1" algn="just">
              <a:buClr>
                <a:schemeClr val="tx2">
                  <a:lumMod val="60000"/>
                  <a:lumOff val="40000"/>
                </a:schemeClr>
              </a:buClr>
            </a:pPr>
            <a:endParaRPr lang="pt-BR" sz="2200" dirty="0">
              <a:latin typeface="Arial" pitchFamily="34" charset="0"/>
              <a:cs typeface="Arial" pitchFamily="34" charset="0"/>
            </a:endParaRPr>
          </a:p>
          <a:p>
            <a:pPr lvl="1" algn="just">
              <a:buClr>
                <a:schemeClr val="tx2">
                  <a:lumMod val="60000"/>
                  <a:lumOff val="40000"/>
                </a:schemeClr>
              </a:buClr>
            </a:pPr>
            <a:endParaRPr lang="pt-BR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0" y="0"/>
            <a:ext cx="107504" cy="51435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6" name="Picture 2" descr="Imagem relacionad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" t="2502" r="4316" b="2065"/>
          <a:stretch/>
        </p:blipFill>
        <p:spPr bwMode="auto">
          <a:xfrm>
            <a:off x="8382356" y="0"/>
            <a:ext cx="771988" cy="108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979712" y="241711"/>
            <a:ext cx="6192688" cy="1107979"/>
          </a:xfrm>
          <a:prstGeom prst="rect">
            <a:avLst/>
          </a:prstGeom>
          <a:noFill/>
        </p:spPr>
        <p:txBody>
          <a:bodyPr wrap="square" lIns="91425" tIns="45712" rIns="91425" bIns="45712" rtlCol="0">
            <a:spAutoFit/>
          </a:bodyPr>
          <a:lstStyle/>
          <a:p>
            <a:pPr algn="just">
              <a:buClr>
                <a:schemeClr val="accent3">
                  <a:lumMod val="50000"/>
                </a:schemeClr>
              </a:buClr>
            </a:pPr>
            <a:r>
              <a:rPr lang="pt-BR" sz="2200" b="1" dirty="0" smtClean="0">
                <a:latin typeface="Arial" pitchFamily="34" charset="0"/>
                <a:cs typeface="Arial" pitchFamily="34" charset="0"/>
              </a:rPr>
              <a:t>Critérios para relatos de novos casos</a:t>
            </a:r>
            <a:endParaRPr lang="pt-BR" sz="2200" b="1" dirty="0">
              <a:latin typeface="Arial" pitchFamily="34" charset="0"/>
              <a:cs typeface="Arial" pitchFamily="34" charset="0"/>
            </a:endParaRPr>
          </a:p>
          <a:p>
            <a:pPr lvl="1" algn="just">
              <a:buClr>
                <a:schemeClr val="tx2">
                  <a:lumMod val="60000"/>
                  <a:lumOff val="40000"/>
                </a:schemeClr>
              </a:buClr>
            </a:pPr>
            <a:endParaRPr lang="pt-BR" sz="2200" b="1" dirty="0">
              <a:latin typeface="Arial" pitchFamily="34" charset="0"/>
              <a:cs typeface="Arial" pitchFamily="34" charset="0"/>
            </a:endParaRPr>
          </a:p>
          <a:p>
            <a:pPr lvl="1" algn="just">
              <a:buClr>
                <a:schemeClr val="tx2">
                  <a:lumMod val="60000"/>
                  <a:lumOff val="40000"/>
                </a:schemeClr>
              </a:buClr>
            </a:pPr>
            <a:endParaRPr lang="pt-BR" sz="22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452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ixaDeTexto 14"/>
          <p:cNvSpPr txBox="1"/>
          <p:nvPr/>
        </p:nvSpPr>
        <p:spPr>
          <a:xfrm>
            <a:off x="1187624" y="1103731"/>
            <a:ext cx="6192688" cy="3139305"/>
          </a:xfrm>
          <a:prstGeom prst="rect">
            <a:avLst/>
          </a:prstGeom>
          <a:noFill/>
        </p:spPr>
        <p:txBody>
          <a:bodyPr wrap="square" lIns="91425" tIns="45712" rIns="91425" bIns="45712" rtlCol="0">
            <a:spAutoFit/>
          </a:bodyPr>
          <a:lstStyle/>
          <a:p>
            <a:pPr marL="342844" indent="-342844" algn="just">
              <a:buClr>
                <a:schemeClr val="accent3">
                  <a:lumMod val="50000"/>
                </a:schemeClr>
              </a:buClr>
              <a:buFont typeface="Wingdings" pitchFamily="2" charset="2"/>
              <a:buChar char="ü"/>
            </a:pPr>
            <a:r>
              <a:rPr lang="pt-BR" sz="2200" dirty="0" smtClean="0">
                <a:latin typeface="Arial" pitchFamily="34" charset="0"/>
                <a:cs typeface="Arial" pitchFamily="34" charset="0"/>
              </a:rPr>
              <a:t>Manejo integrado:</a:t>
            </a:r>
          </a:p>
          <a:p>
            <a:pPr marL="342844" indent="-342844" algn="just">
              <a:buClr>
                <a:schemeClr val="accent3">
                  <a:lumMod val="50000"/>
                </a:schemeClr>
              </a:buClr>
              <a:buFont typeface="Wingdings" pitchFamily="2" charset="2"/>
              <a:buChar char="ü"/>
            </a:pPr>
            <a:endParaRPr lang="pt-BR" sz="2200" dirty="0">
              <a:latin typeface="Arial" pitchFamily="34" charset="0"/>
              <a:cs typeface="Arial" pitchFamily="34" charset="0"/>
            </a:endParaRPr>
          </a:p>
          <a:p>
            <a:pPr marL="800100" lvl="1" indent="-342900" algn="just">
              <a:buClr>
                <a:schemeClr val="accent3">
                  <a:lumMod val="50000"/>
                </a:schemeClr>
              </a:buClr>
              <a:buFont typeface="Courier New" pitchFamily="49" charset="0"/>
              <a:buChar char="o"/>
            </a:pPr>
            <a:r>
              <a:rPr lang="pt-BR" sz="2200" dirty="0" smtClean="0">
                <a:latin typeface="Arial" pitchFamily="34" charset="0"/>
                <a:cs typeface="Arial" pitchFamily="34" charset="0"/>
              </a:rPr>
              <a:t>Prevenção;</a:t>
            </a:r>
          </a:p>
          <a:p>
            <a:pPr marL="800100" lvl="1" indent="-342900" algn="just">
              <a:buClr>
                <a:schemeClr val="accent3">
                  <a:lumMod val="50000"/>
                </a:schemeClr>
              </a:buClr>
              <a:buFont typeface="Courier New" pitchFamily="49" charset="0"/>
              <a:buChar char="o"/>
            </a:pPr>
            <a:r>
              <a:rPr lang="pt-BR" sz="2200" dirty="0" smtClean="0">
                <a:latin typeface="Arial" pitchFamily="34" charset="0"/>
                <a:cs typeface="Arial" pitchFamily="34" charset="0"/>
              </a:rPr>
              <a:t>Rotação de culturas;</a:t>
            </a:r>
          </a:p>
          <a:p>
            <a:pPr marL="800100" lvl="1" indent="-342900" algn="just">
              <a:buClr>
                <a:schemeClr val="accent3">
                  <a:lumMod val="50000"/>
                </a:schemeClr>
              </a:buClr>
              <a:buFont typeface="Courier New" pitchFamily="49" charset="0"/>
              <a:buChar char="o"/>
            </a:pPr>
            <a:r>
              <a:rPr lang="pt-BR" sz="2200" dirty="0" smtClean="0">
                <a:latin typeface="Arial" pitchFamily="34" charset="0"/>
                <a:cs typeface="Arial" pitchFamily="34" charset="0"/>
              </a:rPr>
              <a:t>Rotação de mecanismos de ação</a:t>
            </a:r>
            <a:r>
              <a:rPr lang="pt-BR" sz="2200" dirty="0" smtClean="0">
                <a:latin typeface="Arial" pitchFamily="34" charset="0"/>
                <a:cs typeface="Arial" pitchFamily="34" charset="0"/>
              </a:rPr>
              <a:t>;</a:t>
            </a:r>
          </a:p>
          <a:p>
            <a:pPr marL="800100" lvl="1" indent="-342900" algn="just">
              <a:buClr>
                <a:schemeClr val="accent3">
                  <a:lumMod val="50000"/>
                </a:schemeClr>
              </a:buClr>
              <a:buFont typeface="Courier New" pitchFamily="49" charset="0"/>
              <a:buChar char="o"/>
            </a:pPr>
            <a:r>
              <a:rPr lang="pt-BR" sz="2200" dirty="0" smtClean="0">
                <a:latin typeface="Arial" pitchFamily="34" charset="0"/>
                <a:cs typeface="Arial" pitchFamily="34" charset="0"/>
              </a:rPr>
              <a:t>Plantas de cobertura;</a:t>
            </a:r>
            <a:endParaRPr lang="pt-BR" sz="2200" dirty="0" smtClean="0">
              <a:latin typeface="Arial" pitchFamily="34" charset="0"/>
              <a:cs typeface="Arial" pitchFamily="34" charset="0"/>
            </a:endParaRPr>
          </a:p>
          <a:p>
            <a:pPr marL="800100" lvl="1" indent="-342900" algn="just">
              <a:buClr>
                <a:schemeClr val="accent3">
                  <a:lumMod val="50000"/>
                </a:schemeClr>
              </a:buClr>
              <a:buFont typeface="Courier New" pitchFamily="49" charset="0"/>
              <a:buChar char="o"/>
            </a:pPr>
            <a:r>
              <a:rPr lang="pt-BR" sz="2200" dirty="0" smtClean="0">
                <a:latin typeface="Arial" pitchFamily="34" charset="0"/>
                <a:cs typeface="Arial" pitchFamily="34" charset="0"/>
              </a:rPr>
              <a:t>Monitoramento.</a:t>
            </a:r>
            <a:endParaRPr lang="pt-BR" sz="2200" dirty="0">
              <a:latin typeface="Arial" pitchFamily="34" charset="0"/>
              <a:cs typeface="Arial" pitchFamily="34" charset="0"/>
            </a:endParaRPr>
          </a:p>
          <a:p>
            <a:pPr lvl="1" algn="just">
              <a:buClr>
                <a:schemeClr val="tx2">
                  <a:lumMod val="60000"/>
                  <a:lumOff val="40000"/>
                </a:schemeClr>
              </a:buClr>
            </a:pPr>
            <a:endParaRPr lang="pt-BR" sz="2200" dirty="0">
              <a:latin typeface="Arial" pitchFamily="34" charset="0"/>
              <a:cs typeface="Arial" pitchFamily="34" charset="0"/>
            </a:endParaRPr>
          </a:p>
          <a:p>
            <a:pPr lvl="1" algn="just">
              <a:buClr>
                <a:schemeClr val="tx2">
                  <a:lumMod val="60000"/>
                  <a:lumOff val="40000"/>
                </a:schemeClr>
              </a:buClr>
            </a:pPr>
            <a:endParaRPr lang="pt-BR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0" y="0"/>
            <a:ext cx="107504" cy="51435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1691680" y="123478"/>
            <a:ext cx="6192688" cy="1107979"/>
          </a:xfrm>
          <a:prstGeom prst="rect">
            <a:avLst/>
          </a:prstGeom>
          <a:noFill/>
        </p:spPr>
        <p:txBody>
          <a:bodyPr wrap="square" lIns="91425" tIns="45712" rIns="91425" bIns="45712" rtlCol="0">
            <a:spAutoFit/>
          </a:bodyPr>
          <a:lstStyle/>
          <a:p>
            <a:pPr algn="ctr">
              <a:buClr>
                <a:schemeClr val="accent3">
                  <a:lumMod val="50000"/>
                </a:schemeClr>
              </a:buClr>
            </a:pPr>
            <a:r>
              <a:rPr lang="pt-BR" sz="2200" b="1" dirty="0" smtClean="0">
                <a:latin typeface="Arial" pitchFamily="34" charset="0"/>
                <a:cs typeface="Arial" pitchFamily="34" charset="0"/>
              </a:rPr>
              <a:t>Manejo da Resistência</a:t>
            </a:r>
            <a:endParaRPr lang="pt-BR" sz="2200" b="1" dirty="0">
              <a:latin typeface="Arial" pitchFamily="34" charset="0"/>
              <a:cs typeface="Arial" pitchFamily="34" charset="0"/>
            </a:endParaRPr>
          </a:p>
          <a:p>
            <a:pPr lvl="1" algn="just">
              <a:buClr>
                <a:schemeClr val="tx2">
                  <a:lumMod val="60000"/>
                  <a:lumOff val="40000"/>
                </a:schemeClr>
              </a:buClr>
            </a:pPr>
            <a:endParaRPr lang="pt-BR" sz="2200" b="1" dirty="0">
              <a:latin typeface="Arial" pitchFamily="34" charset="0"/>
              <a:cs typeface="Arial" pitchFamily="34" charset="0"/>
            </a:endParaRPr>
          </a:p>
          <a:p>
            <a:pPr lvl="1" algn="just">
              <a:buClr>
                <a:schemeClr val="tx2">
                  <a:lumMod val="60000"/>
                  <a:lumOff val="40000"/>
                </a:schemeClr>
              </a:buClr>
            </a:pPr>
            <a:endParaRPr lang="pt-BR" sz="2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Imagem relacionad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" t="2502" r="4316" b="2065"/>
          <a:stretch/>
        </p:blipFill>
        <p:spPr bwMode="auto">
          <a:xfrm>
            <a:off x="8382356" y="0"/>
            <a:ext cx="771988" cy="108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50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 descr="C:\Users\Cliente\Downloads\herbicides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0" t="13399" r="4399" b="2880"/>
          <a:stretch/>
        </p:blipFill>
        <p:spPr bwMode="auto">
          <a:xfrm>
            <a:off x="1907704" y="1347613"/>
            <a:ext cx="5688632" cy="381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/>
          <p:cNvSpPr/>
          <p:nvPr/>
        </p:nvSpPr>
        <p:spPr>
          <a:xfrm>
            <a:off x="107504" y="267494"/>
            <a:ext cx="8928992" cy="1080120"/>
          </a:xfrm>
          <a:prstGeom prst="rect">
            <a:avLst/>
          </a:prstGeom>
          <a:solidFill>
            <a:schemeClr val="accent3">
              <a:lumMod val="75000"/>
              <a:alpha val="5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/>
          <p:cNvSpPr txBox="1"/>
          <p:nvPr/>
        </p:nvSpPr>
        <p:spPr>
          <a:xfrm>
            <a:off x="1475656" y="411510"/>
            <a:ext cx="7560840" cy="830981"/>
          </a:xfrm>
          <a:prstGeom prst="rect">
            <a:avLst/>
          </a:prstGeom>
          <a:noFill/>
        </p:spPr>
        <p:txBody>
          <a:bodyPr wrap="square" lIns="91425" tIns="45712" rIns="91425" bIns="45712" rtlCol="0">
            <a:spAutoFit/>
          </a:bodyPr>
          <a:lstStyle/>
          <a:p>
            <a:pPr algn="ctr"/>
            <a:r>
              <a:rPr lang="pt-BR" sz="2400" b="1" dirty="0" smtClean="0">
                <a:latin typeface="Arial" pitchFamily="34" charset="0"/>
                <a:cs typeface="Arial" pitchFamily="34" charset="0"/>
              </a:rPr>
              <a:t>MECANISMOS DE AÇÃO </a:t>
            </a:r>
          </a:p>
          <a:p>
            <a:pPr algn="ctr"/>
            <a:r>
              <a:rPr lang="pt-BR" sz="2400" b="1" dirty="0" smtClean="0">
                <a:latin typeface="Arial" pitchFamily="34" charset="0"/>
                <a:cs typeface="Arial" pitchFamily="34" charset="0"/>
              </a:rPr>
              <a:t>HERBICIDAS MIMETIZADORES DE AUXINAS</a:t>
            </a:r>
            <a:endParaRPr lang="pt-BR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2" descr="Imagem relacionad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" t="2502" r="4316" b="2065"/>
          <a:stretch/>
        </p:blipFill>
        <p:spPr bwMode="auto">
          <a:xfrm>
            <a:off x="559652" y="267495"/>
            <a:ext cx="771988" cy="108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https://attachment.outlook.live.net/owa/jessica.cursino_02@hotmail.com/service.svc/s/GetAttachmentThumbnail?id=AQMkADAwATY3ZmYAZS1jNGEzLTI4YjItMDACLTAwCgBGAAADq%2FdNVTR%2B20SpGq6kX87yiwcAhPBZQp5rSUyTMv3aAkg5bQAAAgEPAAAAhPBZQp5rSUyTMv3aAkg5bQACgOeHCwAAAAESABAAxuLAR52UQ0i2PjEbqo85mQ%3D%3D&amp;thumbnailType=2&amp;owa=outlook.live.com&amp;scriptVer=20181022.03&amp;isc=1&amp;X-OWA-CANARY=4rAycPO_x0urkjFpIdYJG_DGYYR7Q9YYvqZHanrYAKpXFdlrFlJdQS2H9XUWA-ZwCFSLjJdeEFA.&amp;token=eyJhbGciOiJSUzI1NiIsImtpZCI6IjA2MDBGOUY2NzQ2MjA3MzdFNzM0MDRFMjg3QzQ1QTgxOENCN0NFQjgiLCJ4NXQiOiJCZ0Q1OW5SaUJ6Zm5OQVRpaDhSYWdZeTN6cmciLCJ0eXAiOiJKV1QifQ.eyJ2ZXIiOiJFeGNoYW5nZS5DYWxsYmFjay5WMSIsImFwcGN0eHNlbmRlciI6Ik93YURvd25sb2FkQDg0ZGY5ZTdmLWU5ZjYtNDBhZi1iNDM1LWFhYWFhYWFhYWFhYSIsImFwcGN0eCI6IntcIm1zZXhjaHByb3RcIjpcIm93YVwiLFwicHJpbWFyeXNpZFwiOlwiUy0xLTI4MjctNDI1OTgyLTMyOTkwMjcxMjJcIixcInB1aWRcIjpcIjE4Mjk1ODIwNTc3MTE3OTRcIixcIm9pZFwiOlwiMDAwNjdmZmUtYzRhMy0yOGIyLTAwMDAtMDAwMDAwMDAwMDAwXCIsXCJzY29wZVwiOlwiT3dhRG93bmxvYWRcIn0iLCJuYmYiOjE1NDE0NjI2MzAsImV4cCI6MTU0MTQ2MzIzMCwiaXNzIjoiMDAwMDAwMDItMDAwMC0wZmYxLWNlMDAtMDAwMDAwMDAwMDAwQDg0ZGY5ZTdmLWU5ZjYtNDBhZi1iNDM1LWFhYWFhYWFhYWFhYSIsImF1ZCI6IjAwMDAwMDAyLTAwMDAtMGZmMS1jZTAwLTAwMDAwMDAwMDAwMC9hdHRhY2htZW50Lm91dGxvb2subGl2ZS5uZXRAODRkZjllN2YtZTlmNi00MGFmLWI0MzUtYWFhYWFhYWFhYWFhIn0.LYojRfIKoJOE5xNGUTaFemP-pt3sBU-1O0pPwcu5DA9kmgcCNMJsFaayz6M3Zn0tNa2Li5PY2HDf6OHuap1D-ovTjNXHKLdc2dh9hvg4hSRkaDuIFpX6LyPTi2Q8TtwmTIk7JsSppTiVYzXqB2vg-iyWiJftyOL1HtH4zDP0sKm9lQZrrvpRWSySTb-aGvJ0F4pYwm0Ba6ENSATsT8wHfUsIf0fvWMD6mEAFxNIogpNwQ_loarieobiRW57glNiUeYp8qjAinif_C7OrLsB7B9adUNDh1QhefB6nlgYuN4O1KS882aFiz9OC2vNA6oKy6_ldzMHrAIocB2fGWe3fAg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88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ixaDeTexto 14"/>
          <p:cNvSpPr txBox="1"/>
          <p:nvPr/>
        </p:nvSpPr>
        <p:spPr>
          <a:xfrm>
            <a:off x="1187624" y="1103731"/>
            <a:ext cx="6192688" cy="3477859"/>
          </a:xfrm>
          <a:prstGeom prst="rect">
            <a:avLst/>
          </a:prstGeom>
          <a:noFill/>
        </p:spPr>
        <p:txBody>
          <a:bodyPr wrap="square" lIns="91425" tIns="45712" rIns="91425" bIns="45712" rtlCol="0">
            <a:spAutoFit/>
          </a:bodyPr>
          <a:lstStyle/>
          <a:p>
            <a:pPr marL="342844" indent="-342844" algn="just">
              <a:buClr>
                <a:schemeClr val="accent3">
                  <a:lumMod val="50000"/>
                </a:schemeClr>
              </a:buClr>
              <a:buFont typeface="Wingdings" pitchFamily="2" charset="2"/>
              <a:buChar char="ü"/>
            </a:pPr>
            <a:r>
              <a:rPr lang="pt-BR" sz="2200" dirty="0" smtClean="0">
                <a:latin typeface="Arial" pitchFamily="34" charset="0"/>
                <a:cs typeface="Arial" pitchFamily="34" charset="0"/>
              </a:rPr>
              <a:t>2,4-D	</a:t>
            </a:r>
          </a:p>
          <a:p>
            <a:pPr marL="342844" indent="-342844" algn="just">
              <a:buClr>
                <a:schemeClr val="accent3">
                  <a:lumMod val="50000"/>
                </a:schemeClr>
              </a:buClr>
              <a:buFont typeface="Wingdings" pitchFamily="2" charset="2"/>
              <a:buChar char="ü"/>
            </a:pPr>
            <a:endParaRPr lang="pt-BR" sz="2200" dirty="0">
              <a:latin typeface="Arial" pitchFamily="34" charset="0"/>
              <a:cs typeface="Arial" pitchFamily="34" charset="0"/>
            </a:endParaRPr>
          </a:p>
          <a:p>
            <a:pPr marL="342844" indent="-342844" algn="just">
              <a:buClr>
                <a:schemeClr val="accent3">
                  <a:lumMod val="50000"/>
                </a:schemeClr>
              </a:buClr>
              <a:buFont typeface="Wingdings" pitchFamily="2" charset="2"/>
              <a:buChar char="ü"/>
            </a:pPr>
            <a:r>
              <a:rPr lang="pt-BR" sz="2200" dirty="0" smtClean="0">
                <a:latin typeface="Arial" pitchFamily="34" charset="0"/>
                <a:cs typeface="Arial" pitchFamily="34" charset="0"/>
              </a:rPr>
              <a:t>Dicamba</a:t>
            </a:r>
          </a:p>
          <a:p>
            <a:pPr marL="342844" indent="-342844" algn="just">
              <a:buClr>
                <a:schemeClr val="accent3">
                  <a:lumMod val="50000"/>
                </a:schemeClr>
              </a:buClr>
              <a:buFont typeface="Wingdings" pitchFamily="2" charset="2"/>
              <a:buChar char="ü"/>
            </a:pPr>
            <a:endParaRPr lang="pt-BR" sz="2200" dirty="0">
              <a:latin typeface="Arial" pitchFamily="34" charset="0"/>
              <a:cs typeface="Arial" pitchFamily="34" charset="0"/>
            </a:endParaRPr>
          </a:p>
          <a:p>
            <a:pPr marL="342844" indent="-342844" algn="just">
              <a:buClr>
                <a:schemeClr val="accent3">
                  <a:lumMod val="50000"/>
                </a:schemeClr>
              </a:buClr>
              <a:buFont typeface="Wingdings" pitchFamily="2" charset="2"/>
              <a:buChar char="ü"/>
            </a:pPr>
            <a:r>
              <a:rPr lang="pt-BR" sz="2200" dirty="0" err="1" smtClean="0">
                <a:latin typeface="Arial" pitchFamily="34" charset="0"/>
                <a:cs typeface="Arial" pitchFamily="34" charset="0"/>
              </a:rPr>
              <a:t>Pcloram</a:t>
            </a:r>
            <a:endParaRPr lang="pt-BR" sz="2200" dirty="0" smtClean="0">
              <a:latin typeface="Arial" pitchFamily="34" charset="0"/>
              <a:cs typeface="Arial" pitchFamily="34" charset="0"/>
            </a:endParaRPr>
          </a:p>
          <a:p>
            <a:pPr marL="342844" indent="-342844" algn="just">
              <a:buClr>
                <a:schemeClr val="accent3">
                  <a:lumMod val="50000"/>
                </a:schemeClr>
              </a:buClr>
              <a:buFont typeface="Wingdings" pitchFamily="2" charset="2"/>
              <a:buChar char="ü"/>
            </a:pPr>
            <a:endParaRPr lang="pt-BR" sz="2200" dirty="0">
              <a:latin typeface="Arial" pitchFamily="34" charset="0"/>
              <a:cs typeface="Arial" pitchFamily="34" charset="0"/>
            </a:endParaRPr>
          </a:p>
          <a:p>
            <a:pPr marL="342844" indent="-342844" algn="just">
              <a:buClr>
                <a:schemeClr val="accent3">
                  <a:lumMod val="50000"/>
                </a:schemeClr>
              </a:buClr>
              <a:buFont typeface="Wingdings" pitchFamily="2" charset="2"/>
              <a:buChar char="ü"/>
            </a:pPr>
            <a:r>
              <a:rPr lang="pt-BR" sz="2200" dirty="0" smtClean="0">
                <a:latin typeface="Arial" pitchFamily="34" charset="0"/>
                <a:cs typeface="Arial" pitchFamily="34" charset="0"/>
              </a:rPr>
              <a:t>MCPA</a:t>
            </a:r>
          </a:p>
          <a:p>
            <a:pPr marL="342844" indent="-342844" algn="just">
              <a:buClr>
                <a:schemeClr val="accent3">
                  <a:lumMod val="50000"/>
                </a:schemeClr>
              </a:buClr>
              <a:buFont typeface="Wingdings" pitchFamily="2" charset="2"/>
              <a:buChar char="ü"/>
            </a:pPr>
            <a:endParaRPr lang="pt-BR" sz="2200" dirty="0">
              <a:latin typeface="Arial" pitchFamily="34" charset="0"/>
              <a:cs typeface="Arial" pitchFamily="34" charset="0"/>
            </a:endParaRPr>
          </a:p>
          <a:p>
            <a:pPr algn="just">
              <a:buClr>
                <a:schemeClr val="accent3">
                  <a:lumMod val="50000"/>
                </a:schemeClr>
              </a:buClr>
            </a:pPr>
            <a:endParaRPr lang="pt-BR" sz="2200" dirty="0">
              <a:latin typeface="Arial" pitchFamily="34" charset="0"/>
              <a:cs typeface="Arial" pitchFamily="34" charset="0"/>
            </a:endParaRPr>
          </a:p>
          <a:p>
            <a:pPr lvl="1" algn="just">
              <a:buClr>
                <a:schemeClr val="tx2">
                  <a:lumMod val="60000"/>
                  <a:lumOff val="40000"/>
                </a:schemeClr>
              </a:buClr>
            </a:pPr>
            <a:endParaRPr lang="pt-BR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0" y="0"/>
            <a:ext cx="107504" cy="51435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1691680" y="123478"/>
            <a:ext cx="6192688" cy="1107979"/>
          </a:xfrm>
          <a:prstGeom prst="rect">
            <a:avLst/>
          </a:prstGeom>
          <a:noFill/>
        </p:spPr>
        <p:txBody>
          <a:bodyPr wrap="square" lIns="91425" tIns="45712" rIns="91425" bIns="45712" rtlCol="0">
            <a:spAutoFit/>
          </a:bodyPr>
          <a:lstStyle/>
          <a:p>
            <a:pPr algn="ctr">
              <a:buClr>
                <a:schemeClr val="accent3">
                  <a:lumMod val="50000"/>
                </a:schemeClr>
              </a:buClr>
            </a:pPr>
            <a:r>
              <a:rPr lang="pt-BR" sz="2200" b="1" dirty="0" smtClean="0">
                <a:latin typeface="Arial" pitchFamily="34" charset="0"/>
                <a:cs typeface="Arial" pitchFamily="34" charset="0"/>
              </a:rPr>
              <a:t>Representantes</a:t>
            </a:r>
            <a:endParaRPr lang="pt-BR" sz="2200" b="1" dirty="0">
              <a:latin typeface="Arial" pitchFamily="34" charset="0"/>
              <a:cs typeface="Arial" pitchFamily="34" charset="0"/>
            </a:endParaRPr>
          </a:p>
          <a:p>
            <a:pPr lvl="1" algn="just">
              <a:buClr>
                <a:schemeClr val="tx2">
                  <a:lumMod val="60000"/>
                  <a:lumOff val="40000"/>
                </a:schemeClr>
              </a:buClr>
            </a:pPr>
            <a:endParaRPr lang="pt-BR" sz="2200" b="1" dirty="0">
              <a:latin typeface="Arial" pitchFamily="34" charset="0"/>
              <a:cs typeface="Arial" pitchFamily="34" charset="0"/>
            </a:endParaRPr>
          </a:p>
          <a:p>
            <a:pPr lvl="1" algn="just">
              <a:buClr>
                <a:schemeClr val="tx2">
                  <a:lumMod val="60000"/>
                  <a:lumOff val="40000"/>
                </a:schemeClr>
              </a:buClr>
            </a:pPr>
            <a:endParaRPr lang="pt-BR" sz="2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Imagem relacionad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" t="2502" r="4316" b="2065"/>
          <a:stretch/>
        </p:blipFill>
        <p:spPr bwMode="auto">
          <a:xfrm>
            <a:off x="8382356" y="0"/>
            <a:ext cx="771988" cy="108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1187624" y="1102564"/>
            <a:ext cx="6192688" cy="3139305"/>
          </a:xfrm>
          <a:prstGeom prst="rect">
            <a:avLst/>
          </a:prstGeom>
          <a:noFill/>
        </p:spPr>
        <p:txBody>
          <a:bodyPr wrap="square" lIns="91425" tIns="45712" rIns="91425" bIns="45712" rtlCol="0">
            <a:spAutoFit/>
          </a:bodyPr>
          <a:lstStyle/>
          <a:p>
            <a:pPr marL="4000444" lvl="8" indent="-342844">
              <a:buClr>
                <a:schemeClr val="accent3">
                  <a:lumMod val="50000"/>
                </a:schemeClr>
              </a:buClr>
              <a:buFont typeface="Wingdings" pitchFamily="2" charset="2"/>
              <a:buChar char="ü"/>
            </a:pPr>
            <a:r>
              <a:rPr lang="pt-BR" sz="2200" dirty="0" err="1" smtClean="0">
                <a:latin typeface="Arial" pitchFamily="34" charset="0"/>
                <a:cs typeface="Arial" pitchFamily="34" charset="0"/>
              </a:rPr>
              <a:t>Quincloraque</a:t>
            </a:r>
            <a:endParaRPr lang="pt-BR" sz="2200" dirty="0" smtClean="0">
              <a:latin typeface="Arial" pitchFamily="34" charset="0"/>
              <a:cs typeface="Arial" pitchFamily="34" charset="0"/>
            </a:endParaRPr>
          </a:p>
          <a:p>
            <a:pPr marL="4000444" lvl="8" indent="-342844">
              <a:buClr>
                <a:schemeClr val="accent3">
                  <a:lumMod val="50000"/>
                </a:schemeClr>
              </a:buClr>
              <a:buFont typeface="Wingdings" pitchFamily="2" charset="2"/>
              <a:buChar char="ü"/>
            </a:pPr>
            <a:endParaRPr lang="pt-BR" sz="2200" dirty="0">
              <a:latin typeface="Arial" pitchFamily="34" charset="0"/>
              <a:cs typeface="Arial" pitchFamily="34" charset="0"/>
            </a:endParaRPr>
          </a:p>
          <a:p>
            <a:pPr marL="4000444" lvl="8" indent="-342844">
              <a:buClr>
                <a:schemeClr val="accent3">
                  <a:lumMod val="50000"/>
                </a:schemeClr>
              </a:buClr>
              <a:buFont typeface="Wingdings" pitchFamily="2" charset="2"/>
              <a:buChar char="ü"/>
            </a:pPr>
            <a:r>
              <a:rPr lang="pt-BR" sz="2200" dirty="0" err="1" smtClean="0">
                <a:latin typeface="Arial" pitchFamily="34" charset="0"/>
                <a:cs typeface="Arial" pitchFamily="34" charset="0"/>
              </a:rPr>
              <a:t>Triclopir</a:t>
            </a:r>
            <a:endParaRPr lang="pt-BR" sz="2200" dirty="0" smtClean="0">
              <a:latin typeface="Arial" pitchFamily="34" charset="0"/>
              <a:cs typeface="Arial" pitchFamily="34" charset="0"/>
            </a:endParaRPr>
          </a:p>
          <a:p>
            <a:pPr marL="4000444" lvl="8" indent="-342844">
              <a:buClr>
                <a:schemeClr val="accent3">
                  <a:lumMod val="50000"/>
                </a:schemeClr>
              </a:buClr>
              <a:buFont typeface="Wingdings" pitchFamily="2" charset="2"/>
              <a:buChar char="ü"/>
            </a:pPr>
            <a:endParaRPr lang="pt-BR" sz="2200" dirty="0">
              <a:latin typeface="Arial" pitchFamily="34" charset="0"/>
              <a:cs typeface="Arial" pitchFamily="34" charset="0"/>
            </a:endParaRPr>
          </a:p>
          <a:p>
            <a:pPr marL="4000444" lvl="8" indent="-342844">
              <a:buClr>
                <a:schemeClr val="accent3">
                  <a:lumMod val="50000"/>
                </a:schemeClr>
              </a:buClr>
              <a:buFont typeface="Wingdings" pitchFamily="2" charset="2"/>
              <a:buChar char="ü"/>
            </a:pPr>
            <a:r>
              <a:rPr lang="pt-BR" sz="2200" dirty="0" err="1" smtClean="0">
                <a:latin typeface="Arial" pitchFamily="34" charset="0"/>
                <a:cs typeface="Arial" pitchFamily="34" charset="0"/>
              </a:rPr>
              <a:t>Fluroxipir</a:t>
            </a:r>
            <a:endParaRPr lang="pt-BR" sz="2200" dirty="0" smtClean="0">
              <a:latin typeface="Arial" pitchFamily="34" charset="0"/>
              <a:cs typeface="Arial" pitchFamily="34" charset="0"/>
            </a:endParaRPr>
          </a:p>
          <a:p>
            <a:pPr marL="342844" indent="-342844">
              <a:buClr>
                <a:schemeClr val="accent3">
                  <a:lumMod val="50000"/>
                </a:schemeClr>
              </a:buClr>
              <a:buFont typeface="Wingdings" pitchFamily="2" charset="2"/>
              <a:buChar char="ü"/>
            </a:pPr>
            <a:endParaRPr lang="pt-BR" sz="2200" dirty="0">
              <a:latin typeface="Arial" pitchFamily="34" charset="0"/>
              <a:cs typeface="Arial" pitchFamily="34" charset="0"/>
            </a:endParaRPr>
          </a:p>
          <a:p>
            <a:pPr marL="342844" indent="-342844">
              <a:buClr>
                <a:schemeClr val="accent3">
                  <a:lumMod val="50000"/>
                </a:schemeClr>
              </a:buClr>
              <a:buFont typeface="Wingdings" pitchFamily="2" charset="2"/>
              <a:buChar char="ü"/>
            </a:pPr>
            <a:endParaRPr lang="pt-BR" sz="2200" dirty="0">
              <a:latin typeface="Arial" pitchFamily="34" charset="0"/>
              <a:cs typeface="Arial" pitchFamily="34" charset="0"/>
            </a:endParaRPr>
          </a:p>
          <a:p>
            <a:pPr lvl="1">
              <a:buClr>
                <a:schemeClr val="tx2">
                  <a:lumMod val="60000"/>
                  <a:lumOff val="40000"/>
                </a:schemeClr>
              </a:buClr>
            </a:pPr>
            <a:endParaRPr lang="pt-BR" sz="2200" dirty="0">
              <a:latin typeface="Arial" pitchFamily="34" charset="0"/>
              <a:cs typeface="Arial" pitchFamily="34" charset="0"/>
            </a:endParaRPr>
          </a:p>
          <a:p>
            <a:pPr lvl="1">
              <a:buClr>
                <a:schemeClr val="tx2">
                  <a:lumMod val="60000"/>
                  <a:lumOff val="40000"/>
                </a:schemeClr>
              </a:buClr>
            </a:pPr>
            <a:endParaRPr lang="pt-BR" sz="2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93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ixaDeTexto 14"/>
          <p:cNvSpPr txBox="1"/>
          <p:nvPr/>
        </p:nvSpPr>
        <p:spPr>
          <a:xfrm>
            <a:off x="1187624" y="1254131"/>
            <a:ext cx="6912768" cy="3477859"/>
          </a:xfrm>
          <a:prstGeom prst="rect">
            <a:avLst/>
          </a:prstGeom>
          <a:noFill/>
        </p:spPr>
        <p:txBody>
          <a:bodyPr wrap="square" lIns="91425" tIns="45712" rIns="91425" bIns="45712" rtlCol="0">
            <a:spAutoFit/>
          </a:bodyPr>
          <a:lstStyle/>
          <a:p>
            <a:pPr marL="342844" indent="-342844" algn="just">
              <a:buClr>
                <a:schemeClr val="accent3">
                  <a:lumMod val="50000"/>
                </a:schemeClr>
              </a:buClr>
              <a:buFont typeface="Wingdings" pitchFamily="2" charset="2"/>
              <a:buChar char="ü"/>
            </a:pPr>
            <a:r>
              <a:rPr lang="pt-BR" sz="2200" dirty="0" smtClean="0">
                <a:latin typeface="Arial" pitchFamily="34" charset="0"/>
                <a:cs typeface="Arial" pitchFamily="34" charset="0"/>
              </a:rPr>
              <a:t>Translocação predominantemente </a:t>
            </a:r>
            <a:r>
              <a:rPr lang="pt-BR" sz="2200" dirty="0" err="1" smtClean="0">
                <a:latin typeface="Arial" pitchFamily="34" charset="0"/>
                <a:cs typeface="Arial" pitchFamily="34" charset="0"/>
              </a:rPr>
              <a:t>simplática</a:t>
            </a:r>
            <a:r>
              <a:rPr lang="pt-BR" sz="2200" dirty="0" smtClean="0">
                <a:latin typeface="Arial" pitchFamily="34" charset="0"/>
                <a:cs typeface="Arial" pitchFamily="34" charset="0"/>
              </a:rPr>
              <a:t>, mas podem translocar pelo </a:t>
            </a:r>
            <a:r>
              <a:rPr lang="pt-BR" sz="2200" dirty="0" err="1" smtClean="0">
                <a:latin typeface="Arial" pitchFamily="34" charset="0"/>
                <a:cs typeface="Arial" pitchFamily="34" charset="0"/>
              </a:rPr>
              <a:t>apoplasto</a:t>
            </a:r>
            <a:r>
              <a:rPr lang="pt-BR" sz="2200" dirty="0" smtClean="0">
                <a:latin typeface="Arial" pitchFamily="34" charset="0"/>
                <a:cs typeface="Arial" pitchFamily="34" charset="0"/>
              </a:rPr>
              <a:t>;</a:t>
            </a:r>
          </a:p>
          <a:p>
            <a:pPr marL="342844" indent="-342844" algn="just">
              <a:buClr>
                <a:schemeClr val="accent3">
                  <a:lumMod val="50000"/>
                </a:schemeClr>
              </a:buClr>
              <a:buFont typeface="Wingdings" pitchFamily="2" charset="2"/>
              <a:buChar char="ü"/>
            </a:pPr>
            <a:endParaRPr lang="pt-BR" sz="2200" dirty="0">
              <a:latin typeface="Arial" pitchFamily="34" charset="0"/>
              <a:cs typeface="Arial" pitchFamily="34" charset="0"/>
            </a:endParaRPr>
          </a:p>
          <a:p>
            <a:pPr marL="342844" indent="-342844" algn="just">
              <a:buClr>
                <a:schemeClr val="accent3">
                  <a:lumMod val="50000"/>
                </a:schemeClr>
              </a:buClr>
              <a:buFont typeface="Wingdings" pitchFamily="2" charset="2"/>
              <a:buChar char="ü"/>
            </a:pPr>
            <a:r>
              <a:rPr lang="pt-BR" sz="2200" dirty="0" smtClean="0">
                <a:latin typeface="Arial" pitchFamily="34" charset="0"/>
                <a:cs typeface="Arial" pitchFamily="34" charset="0"/>
              </a:rPr>
              <a:t>Latifolicidas pós-emergentes;</a:t>
            </a:r>
          </a:p>
          <a:p>
            <a:pPr marL="342844" indent="-342844" algn="just">
              <a:buClr>
                <a:schemeClr val="accent3">
                  <a:lumMod val="50000"/>
                </a:schemeClr>
              </a:buClr>
              <a:buFont typeface="Wingdings" pitchFamily="2" charset="2"/>
              <a:buChar char="ü"/>
            </a:pPr>
            <a:endParaRPr lang="pt-BR" sz="2200" dirty="0" smtClean="0">
              <a:latin typeface="Arial" pitchFamily="34" charset="0"/>
              <a:cs typeface="Arial" pitchFamily="34" charset="0"/>
            </a:endParaRPr>
          </a:p>
          <a:p>
            <a:pPr marL="342844" indent="-342844" algn="just">
              <a:buClr>
                <a:schemeClr val="accent3">
                  <a:lumMod val="50000"/>
                </a:schemeClr>
              </a:buClr>
              <a:buFont typeface="Wingdings" pitchFamily="2" charset="2"/>
              <a:buChar char="ü"/>
            </a:pPr>
            <a:r>
              <a:rPr lang="pt-BR" sz="2200" dirty="0" smtClean="0">
                <a:latin typeface="Arial" pitchFamily="34" charset="0"/>
                <a:cs typeface="Arial" pitchFamily="34" charset="0"/>
              </a:rPr>
              <a:t>Não persistem no solo por mais de uma safra; </a:t>
            </a:r>
          </a:p>
          <a:p>
            <a:pPr marL="342844" indent="-342844" algn="just">
              <a:buClr>
                <a:schemeClr val="accent3">
                  <a:lumMod val="50000"/>
                </a:schemeClr>
              </a:buClr>
              <a:buFont typeface="Wingdings" pitchFamily="2" charset="2"/>
              <a:buChar char="ü"/>
            </a:pPr>
            <a:endParaRPr lang="pt-BR" sz="2200" dirty="0">
              <a:latin typeface="Arial" pitchFamily="34" charset="0"/>
              <a:cs typeface="Arial" pitchFamily="34" charset="0"/>
            </a:endParaRPr>
          </a:p>
          <a:p>
            <a:pPr marL="342844" indent="-342844" algn="just">
              <a:buClr>
                <a:schemeClr val="accent3">
                  <a:lumMod val="50000"/>
                </a:schemeClr>
              </a:buClr>
              <a:buFont typeface="Wingdings" pitchFamily="2" charset="2"/>
              <a:buChar char="ü"/>
            </a:pPr>
            <a:r>
              <a:rPr lang="pt-BR" sz="2200" dirty="0" smtClean="0">
                <a:latin typeface="Arial" pitchFamily="34" charset="0"/>
                <a:cs typeface="Arial" pitchFamily="34" charset="0"/>
              </a:rPr>
              <a:t>A volatilidade depende da formulação.</a:t>
            </a:r>
            <a:endParaRPr lang="pt-BR" sz="2200" dirty="0">
              <a:latin typeface="Arial" pitchFamily="34" charset="0"/>
              <a:cs typeface="Arial" pitchFamily="34" charset="0"/>
            </a:endParaRPr>
          </a:p>
          <a:p>
            <a:pPr lvl="1" algn="just">
              <a:buClr>
                <a:schemeClr val="tx2">
                  <a:lumMod val="60000"/>
                  <a:lumOff val="40000"/>
                </a:schemeClr>
              </a:buClr>
            </a:pPr>
            <a:endParaRPr lang="pt-BR" sz="2200" dirty="0">
              <a:latin typeface="Arial" pitchFamily="34" charset="0"/>
              <a:cs typeface="Arial" pitchFamily="34" charset="0"/>
            </a:endParaRPr>
          </a:p>
          <a:p>
            <a:pPr lvl="1" algn="just">
              <a:buClr>
                <a:schemeClr val="tx2">
                  <a:lumMod val="60000"/>
                  <a:lumOff val="40000"/>
                </a:schemeClr>
              </a:buClr>
            </a:pPr>
            <a:endParaRPr lang="pt-BR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0" y="0"/>
            <a:ext cx="107504" cy="51435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1691680" y="123478"/>
            <a:ext cx="6192688" cy="1107979"/>
          </a:xfrm>
          <a:prstGeom prst="rect">
            <a:avLst/>
          </a:prstGeom>
          <a:noFill/>
        </p:spPr>
        <p:txBody>
          <a:bodyPr wrap="square" lIns="91425" tIns="45712" rIns="91425" bIns="45712" rtlCol="0">
            <a:spAutoFit/>
          </a:bodyPr>
          <a:lstStyle/>
          <a:p>
            <a:pPr algn="ctr">
              <a:buClr>
                <a:schemeClr val="accent3">
                  <a:lumMod val="50000"/>
                </a:schemeClr>
              </a:buClr>
            </a:pPr>
            <a:r>
              <a:rPr lang="pt-BR" sz="2200" b="1" dirty="0" smtClean="0">
                <a:latin typeface="Arial" pitchFamily="34" charset="0"/>
                <a:cs typeface="Arial" pitchFamily="34" charset="0"/>
              </a:rPr>
              <a:t>Mimetizadores de auxinas</a:t>
            </a:r>
            <a:endParaRPr lang="pt-BR" sz="2200" b="1" dirty="0">
              <a:latin typeface="Arial" pitchFamily="34" charset="0"/>
              <a:cs typeface="Arial" pitchFamily="34" charset="0"/>
            </a:endParaRPr>
          </a:p>
          <a:p>
            <a:pPr lvl="1" algn="just">
              <a:buClr>
                <a:schemeClr val="tx2">
                  <a:lumMod val="60000"/>
                  <a:lumOff val="40000"/>
                </a:schemeClr>
              </a:buClr>
            </a:pPr>
            <a:endParaRPr lang="pt-BR" sz="2200" b="1" dirty="0">
              <a:latin typeface="Arial" pitchFamily="34" charset="0"/>
              <a:cs typeface="Arial" pitchFamily="34" charset="0"/>
            </a:endParaRPr>
          </a:p>
          <a:p>
            <a:pPr lvl="1" algn="just">
              <a:buClr>
                <a:schemeClr val="tx2">
                  <a:lumMod val="60000"/>
                  <a:lumOff val="40000"/>
                </a:schemeClr>
              </a:buClr>
            </a:pPr>
            <a:endParaRPr lang="pt-BR" sz="2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Imagem relacionad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" t="2502" r="4316" b="2065"/>
          <a:stretch/>
        </p:blipFill>
        <p:spPr bwMode="auto">
          <a:xfrm>
            <a:off x="8382356" y="0"/>
            <a:ext cx="771988" cy="108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199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" t="31215" r="37093" b="6357"/>
          <a:stretch/>
        </p:blipFill>
        <p:spPr>
          <a:xfrm>
            <a:off x="759356" y="723524"/>
            <a:ext cx="7341036" cy="4296498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0" y="0"/>
            <a:ext cx="107504" cy="51435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Picture 2" descr="Imagem relacionad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" t="2502" r="4316" b="2065"/>
          <a:stretch/>
        </p:blipFill>
        <p:spPr bwMode="auto">
          <a:xfrm>
            <a:off x="8382356" y="0"/>
            <a:ext cx="771988" cy="108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1475656" y="123478"/>
            <a:ext cx="6192688" cy="1107979"/>
          </a:xfrm>
          <a:prstGeom prst="rect">
            <a:avLst/>
          </a:prstGeom>
          <a:noFill/>
        </p:spPr>
        <p:txBody>
          <a:bodyPr wrap="square" lIns="91425" tIns="45712" rIns="91425" bIns="45712" rtlCol="0">
            <a:spAutoFit/>
          </a:bodyPr>
          <a:lstStyle/>
          <a:p>
            <a:pPr algn="ctr">
              <a:buClr>
                <a:schemeClr val="accent3">
                  <a:lumMod val="50000"/>
                </a:schemeClr>
              </a:buClr>
            </a:pPr>
            <a:r>
              <a:rPr lang="pt-BR" sz="2200" b="1" dirty="0" smtClean="0">
                <a:latin typeface="Arial" pitchFamily="34" charset="0"/>
                <a:cs typeface="Arial" pitchFamily="34" charset="0"/>
              </a:rPr>
              <a:t>Modo de ação</a:t>
            </a:r>
            <a:endParaRPr lang="pt-BR" sz="2200" b="1" dirty="0">
              <a:latin typeface="Arial" pitchFamily="34" charset="0"/>
              <a:cs typeface="Arial" pitchFamily="34" charset="0"/>
            </a:endParaRPr>
          </a:p>
          <a:p>
            <a:pPr lvl="1" algn="just">
              <a:buClr>
                <a:schemeClr val="tx2">
                  <a:lumMod val="60000"/>
                  <a:lumOff val="40000"/>
                </a:schemeClr>
              </a:buClr>
            </a:pPr>
            <a:endParaRPr lang="pt-BR" sz="2200" b="1" dirty="0">
              <a:latin typeface="Arial" pitchFamily="34" charset="0"/>
              <a:cs typeface="Arial" pitchFamily="34" charset="0"/>
            </a:endParaRPr>
          </a:p>
          <a:p>
            <a:pPr lvl="1" algn="just">
              <a:buClr>
                <a:schemeClr val="tx2">
                  <a:lumMod val="60000"/>
                  <a:lumOff val="40000"/>
                </a:schemeClr>
              </a:buClr>
            </a:pPr>
            <a:endParaRPr lang="pt-BR" sz="22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02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ixaDeTexto 14"/>
          <p:cNvSpPr txBox="1"/>
          <p:nvPr/>
        </p:nvSpPr>
        <p:spPr>
          <a:xfrm>
            <a:off x="611560" y="672871"/>
            <a:ext cx="6192688" cy="1107979"/>
          </a:xfrm>
          <a:prstGeom prst="rect">
            <a:avLst/>
          </a:prstGeom>
          <a:noFill/>
        </p:spPr>
        <p:txBody>
          <a:bodyPr wrap="square" lIns="91425" tIns="45712" rIns="91425" bIns="45712" rtlCol="0">
            <a:spAutoFit/>
          </a:bodyPr>
          <a:lstStyle/>
          <a:p>
            <a:pPr marL="342844" indent="-342844" algn="just">
              <a:buClr>
                <a:schemeClr val="accent3">
                  <a:lumMod val="50000"/>
                </a:schemeClr>
              </a:buClr>
              <a:buFont typeface="Wingdings" pitchFamily="2" charset="2"/>
              <a:buChar char="ü"/>
            </a:pPr>
            <a:r>
              <a:rPr lang="pt-BR" sz="2200" dirty="0" smtClean="0">
                <a:latin typeface="Arial" pitchFamily="34" charset="0"/>
                <a:cs typeface="Arial" pitchFamily="34" charset="0"/>
              </a:rPr>
              <a:t>Tolerância:</a:t>
            </a:r>
            <a:endParaRPr lang="pt-BR" sz="2200" dirty="0">
              <a:latin typeface="Arial" pitchFamily="34" charset="0"/>
              <a:cs typeface="Arial" pitchFamily="34" charset="0"/>
            </a:endParaRPr>
          </a:p>
          <a:p>
            <a:pPr lvl="1" algn="just">
              <a:buClr>
                <a:schemeClr val="tx2">
                  <a:lumMod val="60000"/>
                  <a:lumOff val="40000"/>
                </a:schemeClr>
              </a:buClr>
            </a:pPr>
            <a:endParaRPr lang="pt-BR" sz="2200" dirty="0">
              <a:latin typeface="Arial" pitchFamily="34" charset="0"/>
              <a:cs typeface="Arial" pitchFamily="34" charset="0"/>
            </a:endParaRPr>
          </a:p>
          <a:p>
            <a:pPr lvl="1" algn="just">
              <a:buClr>
                <a:schemeClr val="tx2">
                  <a:lumMod val="60000"/>
                  <a:lumOff val="40000"/>
                </a:schemeClr>
              </a:buClr>
            </a:pPr>
            <a:endParaRPr lang="pt-BR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0" y="0"/>
            <a:ext cx="107504" cy="51435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611560" y="2559003"/>
            <a:ext cx="6192688" cy="1107979"/>
          </a:xfrm>
          <a:prstGeom prst="rect">
            <a:avLst/>
          </a:prstGeom>
          <a:noFill/>
        </p:spPr>
        <p:txBody>
          <a:bodyPr wrap="square" lIns="91425" tIns="45712" rIns="91425" bIns="45712" rtlCol="0">
            <a:spAutoFit/>
          </a:bodyPr>
          <a:lstStyle/>
          <a:p>
            <a:pPr marL="342844" indent="-342844" algn="just">
              <a:buClr>
                <a:schemeClr val="accent3">
                  <a:lumMod val="50000"/>
                </a:schemeClr>
              </a:buClr>
              <a:buFont typeface="Wingdings" pitchFamily="2" charset="2"/>
              <a:buChar char="ü"/>
            </a:pPr>
            <a:r>
              <a:rPr lang="pt-BR" sz="2200" dirty="0" smtClean="0">
                <a:latin typeface="Arial" pitchFamily="34" charset="0"/>
                <a:cs typeface="Arial" pitchFamily="34" charset="0"/>
              </a:rPr>
              <a:t>Resistência:</a:t>
            </a:r>
            <a:endParaRPr lang="pt-BR" sz="2200" dirty="0">
              <a:latin typeface="Arial" pitchFamily="34" charset="0"/>
              <a:cs typeface="Arial" pitchFamily="34" charset="0"/>
            </a:endParaRPr>
          </a:p>
          <a:p>
            <a:pPr lvl="1" algn="just">
              <a:buClr>
                <a:schemeClr val="tx2">
                  <a:lumMod val="60000"/>
                  <a:lumOff val="40000"/>
                </a:schemeClr>
              </a:buClr>
            </a:pPr>
            <a:endParaRPr lang="pt-BR" sz="2200" dirty="0">
              <a:latin typeface="Arial" pitchFamily="34" charset="0"/>
              <a:cs typeface="Arial" pitchFamily="34" charset="0"/>
            </a:endParaRPr>
          </a:p>
          <a:p>
            <a:pPr lvl="1" algn="just">
              <a:buClr>
                <a:schemeClr val="tx2">
                  <a:lumMod val="60000"/>
                  <a:lumOff val="40000"/>
                </a:schemeClr>
              </a:buClr>
            </a:pPr>
            <a:endParaRPr lang="pt-BR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971600" y="1205963"/>
            <a:ext cx="7272808" cy="1446534"/>
          </a:xfrm>
          <a:prstGeom prst="rect">
            <a:avLst/>
          </a:prstGeom>
          <a:noFill/>
        </p:spPr>
        <p:txBody>
          <a:bodyPr wrap="square" lIns="91425" tIns="45712" rIns="91425" bIns="45712" rtlCol="0">
            <a:spAutoFit/>
          </a:bodyPr>
          <a:lstStyle/>
          <a:p>
            <a:pPr algn="just">
              <a:buClr>
                <a:schemeClr val="accent3">
                  <a:lumMod val="50000"/>
                </a:schemeClr>
              </a:buClr>
            </a:pPr>
            <a:r>
              <a:rPr lang="pt-BR" sz="2200" dirty="0">
                <a:latin typeface="Arial" pitchFamily="34" charset="0"/>
                <a:cs typeface="Arial" pitchFamily="34" charset="0"/>
              </a:rPr>
              <a:t>Capacidade inata de sobreviver e se multiplicar, mesmo após o tratamento herbicida, mesmo sofrendo </a:t>
            </a:r>
            <a:r>
              <a:rPr lang="pt-BR" sz="2200" dirty="0" smtClean="0">
                <a:latin typeface="Arial" pitchFamily="34" charset="0"/>
                <a:cs typeface="Arial" pitchFamily="34" charset="0"/>
              </a:rPr>
              <a:t>injúrias.</a:t>
            </a:r>
          </a:p>
          <a:p>
            <a:pPr lvl="1" algn="just">
              <a:buClr>
                <a:schemeClr val="tx2">
                  <a:lumMod val="60000"/>
                  <a:lumOff val="40000"/>
                </a:schemeClr>
              </a:buClr>
            </a:pPr>
            <a:endParaRPr lang="pt-BR" sz="2200" dirty="0">
              <a:latin typeface="Arial" pitchFamily="34" charset="0"/>
              <a:cs typeface="Arial" pitchFamily="34" charset="0"/>
            </a:endParaRPr>
          </a:p>
          <a:p>
            <a:pPr lvl="1" algn="just">
              <a:buClr>
                <a:schemeClr val="tx2">
                  <a:lumMod val="60000"/>
                  <a:lumOff val="40000"/>
                </a:schemeClr>
              </a:buClr>
            </a:pPr>
            <a:endParaRPr lang="pt-BR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971600" y="1205963"/>
            <a:ext cx="7272808" cy="756000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/>
          <p:cNvSpPr txBox="1"/>
          <p:nvPr/>
        </p:nvSpPr>
        <p:spPr>
          <a:xfrm>
            <a:off x="971600" y="3090918"/>
            <a:ext cx="7272808" cy="1446534"/>
          </a:xfrm>
          <a:prstGeom prst="rect">
            <a:avLst/>
          </a:prstGeom>
          <a:noFill/>
        </p:spPr>
        <p:txBody>
          <a:bodyPr wrap="square" lIns="91425" tIns="45712" rIns="91425" bIns="45712" rtlCol="0">
            <a:spAutoFit/>
          </a:bodyPr>
          <a:lstStyle/>
          <a:p>
            <a:pPr algn="just">
              <a:buClr>
                <a:schemeClr val="accent3">
                  <a:lumMod val="50000"/>
                </a:schemeClr>
              </a:buClr>
            </a:pPr>
            <a:r>
              <a:rPr lang="pt-BR" sz="2200" dirty="0">
                <a:latin typeface="Arial" pitchFamily="34" charset="0"/>
                <a:cs typeface="Arial" pitchFamily="34" charset="0"/>
              </a:rPr>
              <a:t>Capacidade inerente e herdável de alguns biótipos, dentro de uma determinada população, de sobreviver e se reproduzir após a exposição à dose de um herbicida, que normalmente seria letal a uma população </a:t>
            </a:r>
            <a:r>
              <a:rPr lang="pt-BR" sz="2200" dirty="0" smtClean="0">
                <a:latin typeface="Arial" pitchFamily="34" charset="0"/>
                <a:cs typeface="Arial" pitchFamily="34" charset="0"/>
              </a:rPr>
              <a:t>normal</a:t>
            </a:r>
            <a:r>
              <a:rPr lang="pt-BR" sz="2200" dirty="0" smtClean="0">
                <a:latin typeface="Arial" pitchFamily="34" charset="0"/>
                <a:cs typeface="Arial" pitchFamily="34" charset="0"/>
              </a:rPr>
              <a:t>.</a:t>
            </a:r>
            <a:endParaRPr lang="pt-BR" sz="2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971600" y="3106030"/>
            <a:ext cx="7272808" cy="1431422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6" name="Picture 2" descr="Imagem relacionad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" t="2502" r="4316" b="2065"/>
          <a:stretch/>
        </p:blipFill>
        <p:spPr bwMode="auto">
          <a:xfrm>
            <a:off x="8382356" y="0"/>
            <a:ext cx="771988" cy="108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979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magem relacionad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29" b="10503"/>
          <a:stretch/>
        </p:blipFill>
        <p:spPr bwMode="auto">
          <a:xfrm>
            <a:off x="1547664" y="941362"/>
            <a:ext cx="6472700" cy="3862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0" y="0"/>
            <a:ext cx="107504" cy="51435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Picture 2" descr="Imagem relacionad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" t="2502" r="4316" b="2065"/>
          <a:stretch/>
        </p:blipFill>
        <p:spPr bwMode="auto">
          <a:xfrm>
            <a:off x="8382356" y="0"/>
            <a:ext cx="771988" cy="108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1475656" y="123478"/>
            <a:ext cx="6192688" cy="1107979"/>
          </a:xfrm>
          <a:prstGeom prst="rect">
            <a:avLst/>
          </a:prstGeom>
          <a:noFill/>
        </p:spPr>
        <p:txBody>
          <a:bodyPr wrap="square" lIns="91425" tIns="45712" rIns="91425" bIns="45712" rtlCol="0">
            <a:spAutoFit/>
          </a:bodyPr>
          <a:lstStyle/>
          <a:p>
            <a:pPr algn="ctr">
              <a:buClr>
                <a:schemeClr val="accent3">
                  <a:lumMod val="50000"/>
                </a:schemeClr>
              </a:buClr>
            </a:pPr>
            <a:r>
              <a:rPr lang="pt-BR" sz="2200" b="1" dirty="0" smtClean="0">
                <a:latin typeface="Arial" pitchFamily="34" charset="0"/>
                <a:cs typeface="Arial" pitchFamily="34" charset="0"/>
              </a:rPr>
              <a:t>Modo de ação</a:t>
            </a:r>
            <a:endParaRPr lang="pt-BR" sz="2200" b="1" dirty="0">
              <a:latin typeface="Arial" pitchFamily="34" charset="0"/>
              <a:cs typeface="Arial" pitchFamily="34" charset="0"/>
            </a:endParaRPr>
          </a:p>
          <a:p>
            <a:pPr lvl="1" algn="just">
              <a:buClr>
                <a:schemeClr val="tx2">
                  <a:lumMod val="60000"/>
                  <a:lumOff val="40000"/>
                </a:schemeClr>
              </a:buClr>
            </a:pPr>
            <a:endParaRPr lang="pt-BR" sz="2200" b="1" dirty="0">
              <a:latin typeface="Arial" pitchFamily="34" charset="0"/>
              <a:cs typeface="Arial" pitchFamily="34" charset="0"/>
            </a:endParaRPr>
          </a:p>
          <a:p>
            <a:pPr lvl="1" algn="just">
              <a:buClr>
                <a:schemeClr val="tx2">
                  <a:lumMod val="60000"/>
                  <a:lumOff val="40000"/>
                </a:schemeClr>
              </a:buClr>
            </a:pPr>
            <a:endParaRPr lang="pt-BR" sz="22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17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ixaDeTexto 14"/>
          <p:cNvSpPr txBox="1"/>
          <p:nvPr/>
        </p:nvSpPr>
        <p:spPr>
          <a:xfrm>
            <a:off x="1187624" y="1254131"/>
            <a:ext cx="6912768" cy="2800751"/>
          </a:xfrm>
          <a:prstGeom prst="rect">
            <a:avLst/>
          </a:prstGeom>
          <a:noFill/>
        </p:spPr>
        <p:txBody>
          <a:bodyPr wrap="square" lIns="91425" tIns="45712" rIns="91425" bIns="45712" rtlCol="0">
            <a:spAutoFit/>
          </a:bodyPr>
          <a:lstStyle/>
          <a:p>
            <a:pPr marL="342844" indent="-342844" algn="just">
              <a:buClr>
                <a:schemeClr val="accent3">
                  <a:lumMod val="50000"/>
                </a:schemeClr>
              </a:buClr>
              <a:buFont typeface="Wingdings" pitchFamily="2" charset="2"/>
              <a:buChar char="ü"/>
            </a:pPr>
            <a:r>
              <a:rPr lang="pt-BR" sz="2200" dirty="0" smtClean="0">
                <a:latin typeface="Arial" pitchFamily="34" charset="0"/>
                <a:cs typeface="Arial" pitchFamily="34" charset="0"/>
              </a:rPr>
              <a:t>Baixa penetração;</a:t>
            </a:r>
          </a:p>
          <a:p>
            <a:pPr marL="342844" indent="-342844" algn="just">
              <a:buClr>
                <a:schemeClr val="accent3">
                  <a:lumMod val="50000"/>
                </a:schemeClr>
              </a:buClr>
              <a:buFont typeface="Wingdings" pitchFamily="2" charset="2"/>
              <a:buChar char="ü"/>
            </a:pPr>
            <a:endParaRPr lang="pt-BR" sz="2200" dirty="0">
              <a:latin typeface="Arial" pitchFamily="34" charset="0"/>
              <a:cs typeface="Arial" pitchFamily="34" charset="0"/>
            </a:endParaRPr>
          </a:p>
          <a:p>
            <a:pPr marL="342844" indent="-342844" algn="just">
              <a:buClr>
                <a:schemeClr val="accent3">
                  <a:lumMod val="50000"/>
                </a:schemeClr>
              </a:buClr>
              <a:buFont typeface="Wingdings" pitchFamily="2" charset="2"/>
              <a:buChar char="ü"/>
            </a:pPr>
            <a:r>
              <a:rPr lang="pt-BR" sz="2200" dirty="0" smtClean="0">
                <a:latin typeface="Arial" pitchFamily="34" charset="0"/>
                <a:cs typeface="Arial" pitchFamily="34" charset="0"/>
              </a:rPr>
              <a:t>Translocação </a:t>
            </a:r>
            <a:r>
              <a:rPr lang="pt-BR" sz="2200" dirty="0">
                <a:latin typeface="Arial" pitchFamily="34" charset="0"/>
                <a:cs typeface="Arial" pitchFamily="34" charset="0"/>
              </a:rPr>
              <a:t>pelo floema </a:t>
            </a:r>
            <a:r>
              <a:rPr lang="pt-BR" sz="2200" dirty="0" smtClean="0">
                <a:latin typeface="Arial" pitchFamily="34" charset="0"/>
                <a:cs typeface="Arial" pitchFamily="34" charset="0"/>
              </a:rPr>
              <a:t>limitada;</a:t>
            </a:r>
          </a:p>
          <a:p>
            <a:pPr marL="342844" indent="-342844" algn="just">
              <a:buClr>
                <a:schemeClr val="accent3">
                  <a:lumMod val="50000"/>
                </a:schemeClr>
              </a:buClr>
              <a:buFont typeface="Wingdings" pitchFamily="2" charset="2"/>
              <a:buChar char="ü"/>
            </a:pPr>
            <a:endParaRPr lang="pt-BR" sz="2200" dirty="0">
              <a:latin typeface="Arial" pitchFamily="34" charset="0"/>
              <a:cs typeface="Arial" pitchFamily="34" charset="0"/>
            </a:endParaRPr>
          </a:p>
          <a:p>
            <a:pPr marL="342844" indent="-342844" algn="just">
              <a:buClr>
                <a:schemeClr val="accent3">
                  <a:lumMod val="50000"/>
                </a:schemeClr>
              </a:buClr>
              <a:buFont typeface="Wingdings" pitchFamily="2" charset="2"/>
              <a:buChar char="ü"/>
            </a:pPr>
            <a:r>
              <a:rPr lang="pt-BR" sz="2200" dirty="0" smtClean="0">
                <a:latin typeface="Arial" pitchFamily="34" charset="0"/>
                <a:cs typeface="Arial" pitchFamily="34" charset="0"/>
              </a:rPr>
              <a:t>Reações </a:t>
            </a:r>
            <a:r>
              <a:rPr lang="pt-BR" sz="2200" dirty="0">
                <a:latin typeface="Arial" pitchFamily="34" charset="0"/>
                <a:cs typeface="Arial" pitchFamily="34" charset="0"/>
              </a:rPr>
              <a:t>de </a:t>
            </a:r>
            <a:r>
              <a:rPr lang="pt-BR" sz="2200" dirty="0" smtClean="0">
                <a:latin typeface="Arial" pitchFamily="34" charset="0"/>
                <a:cs typeface="Arial" pitchFamily="34" charset="0"/>
              </a:rPr>
              <a:t>conjugação;</a:t>
            </a:r>
          </a:p>
          <a:p>
            <a:pPr marL="342844" indent="-342844" algn="just">
              <a:buClr>
                <a:schemeClr val="accent3">
                  <a:lumMod val="50000"/>
                </a:schemeClr>
              </a:buClr>
              <a:buFont typeface="Wingdings" pitchFamily="2" charset="2"/>
              <a:buChar char="ü"/>
            </a:pPr>
            <a:endParaRPr lang="pt-BR" sz="2200" dirty="0">
              <a:latin typeface="Arial" pitchFamily="34" charset="0"/>
              <a:cs typeface="Arial" pitchFamily="34" charset="0"/>
            </a:endParaRPr>
          </a:p>
          <a:p>
            <a:pPr marL="342844" indent="-342844" algn="just">
              <a:buClr>
                <a:schemeClr val="accent3">
                  <a:lumMod val="50000"/>
                </a:schemeClr>
              </a:buClr>
              <a:buFont typeface="Wingdings" pitchFamily="2" charset="2"/>
              <a:buChar char="ü"/>
            </a:pPr>
            <a:r>
              <a:rPr lang="pt-BR" sz="2200" dirty="0" err="1" smtClean="0">
                <a:latin typeface="Arial" pitchFamily="34" charset="0"/>
                <a:cs typeface="Arial" pitchFamily="34" charset="0"/>
              </a:rPr>
              <a:t>Exudação</a:t>
            </a:r>
            <a:r>
              <a:rPr lang="pt-BR" sz="2200" dirty="0" smtClean="0">
                <a:latin typeface="Arial" pitchFamily="34" charset="0"/>
                <a:cs typeface="Arial" pitchFamily="34" charset="0"/>
              </a:rPr>
              <a:t> pelas raízes.</a:t>
            </a:r>
            <a:endParaRPr lang="pt-BR" sz="2200" dirty="0">
              <a:latin typeface="Arial" pitchFamily="34" charset="0"/>
              <a:cs typeface="Arial" pitchFamily="34" charset="0"/>
            </a:endParaRPr>
          </a:p>
          <a:p>
            <a:pPr lvl="1" algn="just">
              <a:buClr>
                <a:schemeClr val="tx2">
                  <a:lumMod val="60000"/>
                  <a:lumOff val="40000"/>
                </a:schemeClr>
              </a:buClr>
            </a:pPr>
            <a:endParaRPr lang="pt-BR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0" y="0"/>
            <a:ext cx="107504" cy="51435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1691680" y="123478"/>
            <a:ext cx="6192688" cy="1107979"/>
          </a:xfrm>
          <a:prstGeom prst="rect">
            <a:avLst/>
          </a:prstGeom>
          <a:noFill/>
        </p:spPr>
        <p:txBody>
          <a:bodyPr wrap="square" lIns="91425" tIns="45712" rIns="91425" bIns="45712" rtlCol="0">
            <a:spAutoFit/>
          </a:bodyPr>
          <a:lstStyle/>
          <a:p>
            <a:pPr algn="ctr">
              <a:buClr>
                <a:schemeClr val="accent3">
                  <a:lumMod val="50000"/>
                </a:schemeClr>
              </a:buClr>
            </a:pPr>
            <a:r>
              <a:rPr lang="pt-BR" sz="2200" b="1" dirty="0" smtClean="0">
                <a:latin typeface="Arial" pitchFamily="34" charset="0"/>
                <a:cs typeface="Arial" pitchFamily="34" charset="0"/>
              </a:rPr>
              <a:t>Seletividade</a:t>
            </a:r>
            <a:endParaRPr lang="pt-BR" sz="2200" b="1" dirty="0">
              <a:latin typeface="Arial" pitchFamily="34" charset="0"/>
              <a:cs typeface="Arial" pitchFamily="34" charset="0"/>
            </a:endParaRPr>
          </a:p>
          <a:p>
            <a:pPr lvl="1" algn="just">
              <a:buClr>
                <a:schemeClr val="tx2">
                  <a:lumMod val="60000"/>
                  <a:lumOff val="40000"/>
                </a:schemeClr>
              </a:buClr>
            </a:pPr>
            <a:endParaRPr lang="pt-BR" sz="2200" b="1" dirty="0">
              <a:latin typeface="Arial" pitchFamily="34" charset="0"/>
              <a:cs typeface="Arial" pitchFamily="34" charset="0"/>
            </a:endParaRPr>
          </a:p>
          <a:p>
            <a:pPr lvl="1" algn="just">
              <a:buClr>
                <a:schemeClr val="tx2">
                  <a:lumMod val="60000"/>
                  <a:lumOff val="40000"/>
                </a:schemeClr>
              </a:buClr>
            </a:pPr>
            <a:endParaRPr lang="pt-BR" sz="2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Imagem relacionad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" t="2502" r="4316" b="2065"/>
          <a:stretch/>
        </p:blipFill>
        <p:spPr bwMode="auto">
          <a:xfrm>
            <a:off x="8382356" y="0"/>
            <a:ext cx="771988" cy="108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911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0"/>
            <a:ext cx="107504" cy="51435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Picture 2" descr="Imagem relacionad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" t="2502" r="4316" b="2065"/>
          <a:stretch/>
        </p:blipFill>
        <p:spPr bwMode="auto">
          <a:xfrm>
            <a:off x="8382356" y="0"/>
            <a:ext cx="771988" cy="108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1475656" y="123478"/>
            <a:ext cx="6192688" cy="1107979"/>
          </a:xfrm>
          <a:prstGeom prst="rect">
            <a:avLst/>
          </a:prstGeom>
          <a:noFill/>
        </p:spPr>
        <p:txBody>
          <a:bodyPr wrap="square" lIns="91425" tIns="45712" rIns="91425" bIns="45712" rtlCol="0">
            <a:spAutoFit/>
          </a:bodyPr>
          <a:lstStyle/>
          <a:p>
            <a:pPr algn="ctr">
              <a:buClr>
                <a:schemeClr val="accent3">
                  <a:lumMod val="50000"/>
                </a:schemeClr>
              </a:buClr>
            </a:pPr>
            <a:r>
              <a:rPr lang="pt-BR" sz="2200" b="1" dirty="0" smtClean="0">
                <a:latin typeface="Arial" pitchFamily="34" charset="0"/>
                <a:cs typeface="Arial" pitchFamily="34" charset="0"/>
              </a:rPr>
              <a:t>Sintomas</a:t>
            </a:r>
            <a:endParaRPr lang="pt-BR" sz="2200" b="1" dirty="0">
              <a:latin typeface="Arial" pitchFamily="34" charset="0"/>
              <a:cs typeface="Arial" pitchFamily="34" charset="0"/>
            </a:endParaRPr>
          </a:p>
          <a:p>
            <a:pPr lvl="1" algn="just">
              <a:buClr>
                <a:schemeClr val="tx2">
                  <a:lumMod val="60000"/>
                  <a:lumOff val="40000"/>
                </a:schemeClr>
              </a:buClr>
            </a:pPr>
            <a:endParaRPr lang="pt-BR" sz="2200" b="1" dirty="0">
              <a:latin typeface="Arial" pitchFamily="34" charset="0"/>
              <a:cs typeface="Arial" pitchFamily="34" charset="0"/>
            </a:endParaRPr>
          </a:p>
          <a:p>
            <a:pPr lvl="1" algn="just">
              <a:buClr>
                <a:schemeClr val="tx2">
                  <a:lumMod val="60000"/>
                  <a:lumOff val="40000"/>
                </a:schemeClr>
              </a:buClr>
            </a:pPr>
            <a:endParaRPr lang="pt-BR" sz="2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Imagem 5" descr="C:\Users\Cliente\AppData\Local\Microsoft\Windows\INetCache\Content.Word\20180921_11182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490" y="775558"/>
            <a:ext cx="5367020" cy="40284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5311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0"/>
            <a:ext cx="107504" cy="51435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Picture 2" descr="Imagem relacionad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" t="2502" r="4316" b="2065"/>
          <a:stretch/>
        </p:blipFill>
        <p:spPr bwMode="auto">
          <a:xfrm>
            <a:off x="8382356" y="0"/>
            <a:ext cx="771988" cy="108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8875791"/>
              </p:ext>
            </p:extLst>
          </p:nvPr>
        </p:nvGraphicFramePr>
        <p:xfrm>
          <a:off x="2627784" y="1699741"/>
          <a:ext cx="4277901" cy="17440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6" name="Objeto de Shell de Gerenciador" showAsIcon="1" r:id="rId4" imgW="1074960" imgH="437760" progId="Package">
                  <p:embed/>
                </p:oleObj>
              </mc:Choice>
              <mc:Fallback>
                <p:oleObj name="Objeto de Shell de Gerenciador" showAsIcon="1" r:id="rId4" imgW="1074960" imgH="43776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27784" y="1699741"/>
                        <a:ext cx="4277901" cy="17440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aixaDeTexto 6"/>
          <p:cNvSpPr txBox="1"/>
          <p:nvPr/>
        </p:nvSpPr>
        <p:spPr>
          <a:xfrm>
            <a:off x="1475656" y="123478"/>
            <a:ext cx="6192688" cy="1107979"/>
          </a:xfrm>
          <a:prstGeom prst="rect">
            <a:avLst/>
          </a:prstGeom>
          <a:noFill/>
        </p:spPr>
        <p:txBody>
          <a:bodyPr wrap="square" lIns="91425" tIns="45712" rIns="91425" bIns="45712" rtlCol="0">
            <a:spAutoFit/>
          </a:bodyPr>
          <a:lstStyle/>
          <a:p>
            <a:pPr algn="ctr">
              <a:buClr>
                <a:schemeClr val="accent3">
                  <a:lumMod val="50000"/>
                </a:schemeClr>
              </a:buClr>
            </a:pPr>
            <a:r>
              <a:rPr lang="pt-BR" sz="2200" b="1" dirty="0" smtClean="0">
                <a:latin typeface="Arial" pitchFamily="34" charset="0"/>
                <a:cs typeface="Arial" pitchFamily="34" charset="0"/>
              </a:rPr>
              <a:t>Sintomas</a:t>
            </a:r>
            <a:endParaRPr lang="pt-BR" sz="2200" b="1" dirty="0">
              <a:latin typeface="Arial" pitchFamily="34" charset="0"/>
              <a:cs typeface="Arial" pitchFamily="34" charset="0"/>
            </a:endParaRPr>
          </a:p>
          <a:p>
            <a:pPr lvl="1" algn="just">
              <a:buClr>
                <a:schemeClr val="tx2">
                  <a:lumMod val="60000"/>
                  <a:lumOff val="40000"/>
                </a:schemeClr>
              </a:buClr>
            </a:pPr>
            <a:endParaRPr lang="pt-BR" sz="2200" b="1" dirty="0">
              <a:latin typeface="Arial" pitchFamily="34" charset="0"/>
              <a:cs typeface="Arial" pitchFamily="34" charset="0"/>
            </a:endParaRPr>
          </a:p>
          <a:p>
            <a:pPr lvl="1" algn="just">
              <a:buClr>
                <a:schemeClr val="tx2">
                  <a:lumMod val="60000"/>
                  <a:lumOff val="40000"/>
                </a:schemeClr>
              </a:buClr>
            </a:pPr>
            <a:endParaRPr lang="pt-BR" sz="22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1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ixaDeTexto 14"/>
          <p:cNvSpPr txBox="1"/>
          <p:nvPr/>
        </p:nvSpPr>
        <p:spPr>
          <a:xfrm>
            <a:off x="1187624" y="2355726"/>
            <a:ext cx="6192688" cy="1107979"/>
          </a:xfrm>
          <a:prstGeom prst="rect">
            <a:avLst/>
          </a:prstGeom>
          <a:noFill/>
        </p:spPr>
        <p:txBody>
          <a:bodyPr wrap="square" lIns="91425" tIns="45712" rIns="91425" bIns="45712" rtlCol="0">
            <a:spAutoFit/>
          </a:bodyPr>
          <a:lstStyle/>
          <a:p>
            <a:pPr lvl="1" algn="ctr">
              <a:buClr>
                <a:schemeClr val="accent3">
                  <a:lumMod val="50000"/>
                </a:schemeClr>
              </a:buClr>
            </a:pPr>
            <a:r>
              <a:rPr lang="pt-BR" sz="2200" dirty="0" smtClean="0">
                <a:latin typeface="Arial" pitchFamily="34" charset="0"/>
                <a:cs typeface="Arial" pitchFamily="34" charset="0"/>
              </a:rPr>
              <a:t>jessicapresoto@usp.br</a:t>
            </a:r>
            <a:endParaRPr lang="pt-BR" sz="2200" dirty="0">
              <a:latin typeface="Arial" pitchFamily="34" charset="0"/>
              <a:cs typeface="Arial" pitchFamily="34" charset="0"/>
            </a:endParaRPr>
          </a:p>
          <a:p>
            <a:pPr lvl="1" algn="ctr">
              <a:buClr>
                <a:schemeClr val="tx2">
                  <a:lumMod val="60000"/>
                  <a:lumOff val="40000"/>
                </a:schemeClr>
              </a:buClr>
            </a:pPr>
            <a:endParaRPr lang="pt-BR" sz="2200" dirty="0">
              <a:latin typeface="Arial" pitchFamily="34" charset="0"/>
              <a:cs typeface="Arial" pitchFamily="34" charset="0"/>
            </a:endParaRPr>
          </a:p>
          <a:p>
            <a:pPr lvl="1" algn="ctr">
              <a:buClr>
                <a:schemeClr val="tx2">
                  <a:lumMod val="60000"/>
                  <a:lumOff val="40000"/>
                </a:schemeClr>
              </a:buClr>
            </a:pPr>
            <a:endParaRPr lang="pt-BR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0" y="0"/>
            <a:ext cx="107504" cy="51435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1475656" y="1491630"/>
            <a:ext cx="6192688" cy="1938976"/>
          </a:xfrm>
          <a:prstGeom prst="rect">
            <a:avLst/>
          </a:prstGeom>
          <a:noFill/>
        </p:spPr>
        <p:txBody>
          <a:bodyPr wrap="square" lIns="91425" tIns="45712" rIns="91425" bIns="45712" rtlCol="0">
            <a:spAutoFit/>
          </a:bodyPr>
          <a:lstStyle/>
          <a:p>
            <a:pPr algn="ctr">
              <a:buClr>
                <a:schemeClr val="accent3">
                  <a:lumMod val="50000"/>
                </a:schemeClr>
              </a:buClr>
            </a:pPr>
            <a:r>
              <a:rPr lang="pt-BR" sz="4000" b="1" dirty="0" smtClean="0">
                <a:latin typeface="Arial" pitchFamily="34" charset="0"/>
                <a:cs typeface="Arial" pitchFamily="34" charset="0"/>
              </a:rPr>
              <a:t>Obrigada</a:t>
            </a:r>
            <a:endParaRPr lang="pt-BR" sz="4000" b="1" dirty="0">
              <a:latin typeface="Arial" pitchFamily="34" charset="0"/>
              <a:cs typeface="Arial" pitchFamily="34" charset="0"/>
            </a:endParaRPr>
          </a:p>
          <a:p>
            <a:pPr lvl="1" algn="just">
              <a:buClr>
                <a:schemeClr val="tx2">
                  <a:lumMod val="60000"/>
                  <a:lumOff val="40000"/>
                </a:schemeClr>
              </a:buClr>
            </a:pPr>
            <a:endParaRPr lang="pt-BR" sz="4000" b="1" dirty="0">
              <a:latin typeface="Arial" pitchFamily="34" charset="0"/>
              <a:cs typeface="Arial" pitchFamily="34" charset="0"/>
            </a:endParaRPr>
          </a:p>
          <a:p>
            <a:pPr lvl="1" algn="just">
              <a:buClr>
                <a:schemeClr val="tx2">
                  <a:lumMod val="60000"/>
                  <a:lumOff val="40000"/>
                </a:schemeClr>
              </a:buClr>
            </a:pPr>
            <a:endParaRPr lang="pt-BR" sz="40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141697" y="3746092"/>
            <a:ext cx="8030703" cy="1345938"/>
            <a:chOff x="72008" y="3723879"/>
            <a:chExt cx="8030703" cy="1345938"/>
          </a:xfrm>
        </p:grpSpPr>
        <p:sp>
          <p:nvSpPr>
            <p:cNvPr id="7" name="Pentágono 6"/>
            <p:cNvSpPr/>
            <p:nvPr/>
          </p:nvSpPr>
          <p:spPr>
            <a:xfrm>
              <a:off x="5514060" y="3729109"/>
              <a:ext cx="2588651" cy="1340708"/>
            </a:xfrm>
            <a:prstGeom prst="homePlate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Pentágono 8"/>
            <p:cNvSpPr/>
            <p:nvPr/>
          </p:nvSpPr>
          <p:spPr>
            <a:xfrm>
              <a:off x="3711341" y="3723879"/>
              <a:ext cx="2588651" cy="1340708"/>
            </a:xfrm>
            <a:prstGeom prst="homePlat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Pentágono 10"/>
            <p:cNvSpPr/>
            <p:nvPr/>
          </p:nvSpPr>
          <p:spPr>
            <a:xfrm>
              <a:off x="1910172" y="3729109"/>
              <a:ext cx="2588651" cy="1340708"/>
            </a:xfrm>
            <a:prstGeom prst="homePlate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Pentágono 11"/>
            <p:cNvSpPr/>
            <p:nvPr/>
          </p:nvSpPr>
          <p:spPr>
            <a:xfrm>
              <a:off x="72008" y="3729109"/>
              <a:ext cx="2588651" cy="1340708"/>
            </a:xfrm>
            <a:prstGeom prst="homePlate">
              <a:avLst/>
            </a:pr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14" name="Picture 2" descr="Imagem relacionada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" t="2502" r="4316" b="2065"/>
          <a:stretch/>
        </p:blipFill>
        <p:spPr bwMode="auto">
          <a:xfrm>
            <a:off x="8382356" y="0"/>
            <a:ext cx="771988" cy="108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609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esultado de imagem para resistencia plantas daninhas alteraÃ§Ã£o do local de aÃ§Ã£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01677"/>
            <a:ext cx="7344816" cy="433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0" y="0"/>
            <a:ext cx="107504" cy="51435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2915816" y="4784253"/>
            <a:ext cx="61024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Clr>
                <a:schemeClr val="accent3">
                  <a:lumMod val="50000"/>
                </a:schemeClr>
              </a:buClr>
            </a:pPr>
            <a:r>
              <a:rPr lang="pt-BR" sz="1400" dirty="0" smtClean="0">
                <a:latin typeface="Arial" pitchFamily="34" charset="0"/>
                <a:cs typeface="Arial" pitchFamily="34" charset="0"/>
              </a:rPr>
              <a:t>Christoffoleti e López </a:t>
            </a:r>
            <a:r>
              <a:rPr lang="pt-BR" sz="1400" dirty="0">
                <a:latin typeface="Arial" pitchFamily="34" charset="0"/>
                <a:cs typeface="Arial" pitchFamily="34" charset="0"/>
              </a:rPr>
              <a:t>– </a:t>
            </a:r>
            <a:r>
              <a:rPr lang="pt-BR" sz="1400" dirty="0" err="1" smtClean="0">
                <a:latin typeface="Arial" pitchFamily="34" charset="0"/>
                <a:cs typeface="Arial" pitchFamily="34" charset="0"/>
              </a:rPr>
              <a:t>Ovejero</a:t>
            </a:r>
            <a:r>
              <a:rPr lang="pt-BR" sz="1400" dirty="0" smtClean="0">
                <a:latin typeface="Arial" pitchFamily="34" charset="0"/>
                <a:cs typeface="Arial" pitchFamily="34" charset="0"/>
              </a:rPr>
              <a:t>, 2008</a:t>
            </a:r>
            <a:endParaRPr lang="pt-BR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Imagem relacionad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" t="2502" r="4316" b="2065"/>
          <a:stretch/>
        </p:blipFill>
        <p:spPr bwMode="auto">
          <a:xfrm>
            <a:off x="8382356" y="0"/>
            <a:ext cx="771988" cy="108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8647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ixaDeTexto 14"/>
          <p:cNvSpPr txBox="1"/>
          <p:nvPr/>
        </p:nvSpPr>
        <p:spPr>
          <a:xfrm>
            <a:off x="827584" y="1484069"/>
            <a:ext cx="6192688" cy="1107979"/>
          </a:xfrm>
          <a:prstGeom prst="rect">
            <a:avLst/>
          </a:prstGeom>
          <a:noFill/>
        </p:spPr>
        <p:txBody>
          <a:bodyPr wrap="square" lIns="91425" tIns="45712" rIns="91425" bIns="45712" rtlCol="0">
            <a:spAutoFit/>
          </a:bodyPr>
          <a:lstStyle/>
          <a:p>
            <a:pPr marL="342844" indent="-342844" algn="just">
              <a:buClr>
                <a:schemeClr val="accent3">
                  <a:lumMod val="50000"/>
                </a:schemeClr>
              </a:buClr>
              <a:buFont typeface="Wingdings" pitchFamily="2" charset="2"/>
              <a:buChar char="ü"/>
            </a:pPr>
            <a:r>
              <a:rPr lang="pt-BR" sz="2200" dirty="0" smtClean="0">
                <a:latin typeface="Arial" pitchFamily="34" charset="0"/>
                <a:cs typeface="Arial" pitchFamily="34" charset="0"/>
              </a:rPr>
              <a:t>Resistência cruzada:</a:t>
            </a:r>
            <a:endParaRPr lang="pt-BR" sz="2200" dirty="0">
              <a:latin typeface="Arial" pitchFamily="34" charset="0"/>
              <a:cs typeface="Arial" pitchFamily="34" charset="0"/>
            </a:endParaRPr>
          </a:p>
          <a:p>
            <a:pPr lvl="1" algn="just">
              <a:buClr>
                <a:schemeClr val="tx2">
                  <a:lumMod val="60000"/>
                  <a:lumOff val="40000"/>
                </a:schemeClr>
              </a:buClr>
            </a:pPr>
            <a:endParaRPr lang="pt-BR" sz="2200" dirty="0">
              <a:latin typeface="Arial" pitchFamily="34" charset="0"/>
              <a:cs typeface="Arial" pitchFamily="34" charset="0"/>
            </a:endParaRPr>
          </a:p>
          <a:p>
            <a:pPr lvl="1" algn="just">
              <a:buClr>
                <a:schemeClr val="tx2">
                  <a:lumMod val="60000"/>
                  <a:lumOff val="40000"/>
                </a:schemeClr>
              </a:buClr>
            </a:pPr>
            <a:endParaRPr lang="pt-BR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0" y="0"/>
            <a:ext cx="107504" cy="51435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1763688" y="215784"/>
            <a:ext cx="6192688" cy="1107979"/>
          </a:xfrm>
          <a:prstGeom prst="rect">
            <a:avLst/>
          </a:prstGeom>
          <a:noFill/>
        </p:spPr>
        <p:txBody>
          <a:bodyPr wrap="square" lIns="91425" tIns="45712" rIns="91425" bIns="45712" rtlCol="0">
            <a:spAutoFit/>
          </a:bodyPr>
          <a:lstStyle/>
          <a:p>
            <a:pPr algn="ctr">
              <a:buClr>
                <a:schemeClr val="accent3">
                  <a:lumMod val="50000"/>
                </a:schemeClr>
              </a:buClr>
            </a:pPr>
            <a:r>
              <a:rPr lang="pt-BR" sz="2200" b="1" dirty="0" smtClean="0">
                <a:latin typeface="Arial" pitchFamily="34" charset="0"/>
                <a:cs typeface="Arial" pitchFamily="34" charset="0"/>
              </a:rPr>
              <a:t>Tipos de resistência</a:t>
            </a:r>
            <a:endParaRPr lang="pt-BR" sz="2200" b="1" dirty="0">
              <a:latin typeface="Arial" pitchFamily="34" charset="0"/>
              <a:cs typeface="Arial" pitchFamily="34" charset="0"/>
            </a:endParaRPr>
          </a:p>
          <a:p>
            <a:pPr lvl="1" algn="just">
              <a:buClr>
                <a:schemeClr val="tx2">
                  <a:lumMod val="60000"/>
                  <a:lumOff val="40000"/>
                </a:schemeClr>
              </a:buClr>
            </a:pPr>
            <a:endParaRPr lang="pt-BR" sz="2200" b="1" dirty="0">
              <a:latin typeface="Arial" pitchFamily="34" charset="0"/>
              <a:cs typeface="Arial" pitchFamily="34" charset="0"/>
            </a:endParaRPr>
          </a:p>
          <a:p>
            <a:pPr lvl="1" algn="just">
              <a:buClr>
                <a:schemeClr val="tx2">
                  <a:lumMod val="60000"/>
                  <a:lumOff val="40000"/>
                </a:schemeClr>
              </a:buClr>
            </a:pPr>
            <a:endParaRPr lang="pt-BR" sz="2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187624" y="2061320"/>
            <a:ext cx="7272808" cy="1785088"/>
          </a:xfrm>
          <a:prstGeom prst="rect">
            <a:avLst/>
          </a:prstGeom>
          <a:noFill/>
        </p:spPr>
        <p:txBody>
          <a:bodyPr wrap="square" lIns="91425" tIns="45712" rIns="91425" bIns="45712" rtlCol="0">
            <a:spAutoFit/>
          </a:bodyPr>
          <a:lstStyle/>
          <a:p>
            <a:pPr algn="just">
              <a:buClr>
                <a:schemeClr val="accent3">
                  <a:lumMod val="50000"/>
                </a:schemeClr>
              </a:buClr>
            </a:pPr>
            <a:r>
              <a:rPr lang="pt-BR" sz="2200" dirty="0" smtClean="0">
                <a:latin typeface="Arial" pitchFamily="34" charset="0"/>
                <a:cs typeface="Arial" pitchFamily="34" charset="0"/>
              </a:rPr>
              <a:t>Quando </a:t>
            </a:r>
            <a:r>
              <a:rPr lang="pt-BR" sz="2200" dirty="0" smtClean="0">
                <a:latin typeface="Arial" pitchFamily="34" charset="0"/>
                <a:cs typeface="Arial" pitchFamily="34" charset="0"/>
              </a:rPr>
              <a:t>um biótipo de planta daninha é </a:t>
            </a:r>
            <a:r>
              <a:rPr lang="pt-BR" sz="2200" dirty="0" smtClean="0">
                <a:latin typeface="Arial" pitchFamily="34" charset="0"/>
                <a:cs typeface="Arial" pitchFamily="34" charset="0"/>
              </a:rPr>
              <a:t>resistente a mais de um grupo químico dentro do mesmo mecanismo de ação.</a:t>
            </a:r>
          </a:p>
          <a:p>
            <a:pPr lvl="1" algn="just">
              <a:buClr>
                <a:schemeClr val="tx2">
                  <a:lumMod val="60000"/>
                  <a:lumOff val="40000"/>
                </a:schemeClr>
              </a:buClr>
            </a:pPr>
            <a:endParaRPr lang="pt-BR" sz="2200" dirty="0">
              <a:latin typeface="Arial" pitchFamily="34" charset="0"/>
              <a:cs typeface="Arial" pitchFamily="34" charset="0"/>
            </a:endParaRPr>
          </a:p>
          <a:p>
            <a:pPr lvl="1" algn="just">
              <a:buClr>
                <a:schemeClr val="tx2">
                  <a:lumMod val="60000"/>
                  <a:lumOff val="40000"/>
                </a:schemeClr>
              </a:buClr>
            </a:pPr>
            <a:endParaRPr lang="pt-BR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1187624" y="2061320"/>
            <a:ext cx="7272808" cy="1158502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3" name="Picture 2" descr="Imagem relacionad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" t="2502" r="4316" b="2065"/>
          <a:stretch/>
        </p:blipFill>
        <p:spPr bwMode="auto">
          <a:xfrm>
            <a:off x="8382356" y="0"/>
            <a:ext cx="771988" cy="108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Resultado de imagem para setas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79496" y="3400557"/>
            <a:ext cx="1584176" cy="1510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49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107504" cy="51435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5" name="Picture 2" descr="Imagem relacionad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" t="2502" r="4316" b="2065"/>
          <a:stretch/>
        </p:blipFill>
        <p:spPr bwMode="auto">
          <a:xfrm>
            <a:off x="8382356" y="0"/>
            <a:ext cx="771988" cy="108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1763688" y="215784"/>
            <a:ext cx="6192688" cy="1107979"/>
          </a:xfrm>
          <a:prstGeom prst="rect">
            <a:avLst/>
          </a:prstGeom>
          <a:noFill/>
        </p:spPr>
        <p:txBody>
          <a:bodyPr wrap="square" lIns="91425" tIns="45712" rIns="91425" bIns="45712" rtlCol="0">
            <a:spAutoFit/>
          </a:bodyPr>
          <a:lstStyle/>
          <a:p>
            <a:pPr algn="ctr">
              <a:buClr>
                <a:schemeClr val="accent3">
                  <a:lumMod val="50000"/>
                </a:schemeClr>
              </a:buClr>
            </a:pPr>
            <a:r>
              <a:rPr lang="pt-BR" sz="2200" b="1" dirty="0" smtClean="0">
                <a:latin typeface="Arial" pitchFamily="34" charset="0"/>
                <a:cs typeface="Arial" pitchFamily="34" charset="0"/>
              </a:rPr>
              <a:t>Resistência cruzada</a:t>
            </a:r>
            <a:endParaRPr lang="pt-BR" sz="2200" b="1" dirty="0">
              <a:latin typeface="Arial" pitchFamily="34" charset="0"/>
              <a:cs typeface="Arial" pitchFamily="34" charset="0"/>
            </a:endParaRPr>
          </a:p>
          <a:p>
            <a:pPr lvl="1" algn="just">
              <a:buClr>
                <a:schemeClr val="tx2">
                  <a:lumMod val="60000"/>
                  <a:lumOff val="40000"/>
                </a:schemeClr>
              </a:buClr>
            </a:pPr>
            <a:endParaRPr lang="pt-BR" sz="2200" b="1" dirty="0">
              <a:latin typeface="Arial" pitchFamily="34" charset="0"/>
              <a:cs typeface="Arial" pitchFamily="34" charset="0"/>
            </a:endParaRPr>
          </a:p>
          <a:p>
            <a:pPr lvl="1" algn="just">
              <a:buClr>
                <a:schemeClr val="tx2">
                  <a:lumMod val="60000"/>
                  <a:lumOff val="40000"/>
                </a:schemeClr>
              </a:buClr>
            </a:pPr>
            <a:endParaRPr lang="pt-BR" sz="2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5652120" y="2715766"/>
            <a:ext cx="2808312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5652120" y="3651870"/>
            <a:ext cx="2808312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10" name="Objeto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7773885"/>
              </p:ext>
            </p:extLst>
          </p:nvPr>
        </p:nvGraphicFramePr>
        <p:xfrm>
          <a:off x="683568" y="1611795"/>
          <a:ext cx="7972517" cy="25441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name="Planilha" r:id="rId4" imgW="5581741" imgH="1781019" progId="Excel.Sheet.12">
                  <p:embed/>
                </p:oleObj>
              </mc:Choice>
              <mc:Fallback>
                <p:oleObj name="Planilha" r:id="rId4" imgW="5581741" imgH="178101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83568" y="1611795"/>
                        <a:ext cx="7972517" cy="25441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45386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0"/>
            <a:ext cx="107504" cy="51435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1547664" y="123478"/>
            <a:ext cx="6192688" cy="1107979"/>
          </a:xfrm>
          <a:prstGeom prst="rect">
            <a:avLst/>
          </a:prstGeom>
          <a:noFill/>
        </p:spPr>
        <p:txBody>
          <a:bodyPr wrap="square" lIns="91425" tIns="45712" rIns="91425" bIns="45712" rtlCol="0">
            <a:spAutoFit/>
          </a:bodyPr>
          <a:lstStyle/>
          <a:p>
            <a:pPr algn="ctr">
              <a:buClr>
                <a:schemeClr val="accent3">
                  <a:lumMod val="50000"/>
                </a:schemeClr>
              </a:buClr>
            </a:pPr>
            <a:r>
              <a:rPr lang="pt-BR" sz="2200" b="1" dirty="0" smtClean="0">
                <a:latin typeface="Arial" pitchFamily="34" charset="0"/>
                <a:cs typeface="Arial" pitchFamily="34" charset="0"/>
              </a:rPr>
              <a:t>Tipos de resistência</a:t>
            </a:r>
            <a:endParaRPr lang="pt-BR" sz="2200" b="1" dirty="0">
              <a:latin typeface="Arial" pitchFamily="34" charset="0"/>
              <a:cs typeface="Arial" pitchFamily="34" charset="0"/>
            </a:endParaRPr>
          </a:p>
          <a:p>
            <a:pPr lvl="1" algn="just">
              <a:buClr>
                <a:schemeClr val="tx2">
                  <a:lumMod val="60000"/>
                  <a:lumOff val="40000"/>
                </a:schemeClr>
              </a:buClr>
            </a:pPr>
            <a:endParaRPr lang="pt-BR" sz="2200" b="1" dirty="0">
              <a:latin typeface="Arial" pitchFamily="34" charset="0"/>
              <a:cs typeface="Arial" pitchFamily="34" charset="0"/>
            </a:endParaRPr>
          </a:p>
          <a:p>
            <a:pPr lvl="1" algn="just">
              <a:buClr>
                <a:schemeClr val="tx2">
                  <a:lumMod val="60000"/>
                  <a:lumOff val="40000"/>
                </a:schemeClr>
              </a:buClr>
            </a:pPr>
            <a:endParaRPr lang="pt-BR" sz="2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Picture 2" descr="Resultado de imagem para digitaria ciliar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35987"/>
            <a:ext cx="2736304" cy="4084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3779912" y="1239074"/>
            <a:ext cx="4427984" cy="3816413"/>
          </a:xfrm>
          <a:prstGeom prst="rect">
            <a:avLst/>
          </a:prstGeom>
          <a:noFill/>
        </p:spPr>
        <p:txBody>
          <a:bodyPr wrap="square" lIns="91425" tIns="45712" rIns="91425" bIns="45712" rtlCol="0">
            <a:spAutoFit/>
          </a:bodyPr>
          <a:lstStyle/>
          <a:p>
            <a:pPr algn="just">
              <a:buClr>
                <a:schemeClr val="accent3">
                  <a:lumMod val="50000"/>
                </a:schemeClr>
              </a:buClr>
            </a:pPr>
            <a:r>
              <a:rPr lang="pt-BR" sz="2200" i="1" dirty="0" smtClean="0">
                <a:latin typeface="Arial" pitchFamily="34" charset="0"/>
                <a:cs typeface="Arial" pitchFamily="34" charset="0"/>
              </a:rPr>
              <a:t>Digitaria </a:t>
            </a:r>
            <a:r>
              <a:rPr lang="pt-BR" sz="2200" i="1" dirty="0" err="1" smtClean="0">
                <a:latin typeface="Arial" pitchFamily="34" charset="0"/>
                <a:cs typeface="Arial" pitchFamily="34" charset="0"/>
              </a:rPr>
              <a:t>ciliaris</a:t>
            </a:r>
            <a:endParaRPr lang="pt-BR" sz="2200" i="1" dirty="0" smtClean="0">
              <a:latin typeface="Arial" pitchFamily="34" charset="0"/>
              <a:cs typeface="Arial" pitchFamily="34" charset="0"/>
            </a:endParaRPr>
          </a:p>
          <a:p>
            <a:pPr algn="just">
              <a:buClr>
                <a:schemeClr val="accent3">
                  <a:lumMod val="50000"/>
                </a:schemeClr>
              </a:buClr>
            </a:pPr>
            <a:endParaRPr lang="pt-BR" sz="2200" dirty="0" smtClean="0">
              <a:latin typeface="Arial" pitchFamily="34" charset="0"/>
              <a:cs typeface="Arial" pitchFamily="34" charset="0"/>
            </a:endParaRPr>
          </a:p>
          <a:p>
            <a:pPr algn="just">
              <a:buClr>
                <a:schemeClr val="accent3">
                  <a:lumMod val="50000"/>
                </a:schemeClr>
              </a:buClr>
            </a:pPr>
            <a:r>
              <a:rPr lang="pt-BR" sz="2200" dirty="0" smtClean="0">
                <a:latin typeface="Arial" pitchFamily="34" charset="0"/>
                <a:cs typeface="Arial" pitchFamily="34" charset="0"/>
              </a:rPr>
              <a:t>Resistência cruzada:</a:t>
            </a:r>
          </a:p>
          <a:p>
            <a:pPr algn="just">
              <a:buClr>
                <a:schemeClr val="accent3">
                  <a:lumMod val="50000"/>
                </a:schemeClr>
              </a:buClr>
            </a:pPr>
            <a:r>
              <a:rPr lang="pt-BR" sz="2200" dirty="0">
                <a:latin typeface="Arial" pitchFamily="34" charset="0"/>
                <a:cs typeface="Arial" pitchFamily="34" charset="0"/>
              </a:rPr>
              <a:t>	</a:t>
            </a:r>
            <a:r>
              <a:rPr lang="pt-BR" sz="2200" dirty="0" err="1" smtClean="0">
                <a:latin typeface="Arial" pitchFamily="34" charset="0"/>
                <a:cs typeface="Arial" pitchFamily="34" charset="0"/>
              </a:rPr>
              <a:t>Fluazifop</a:t>
            </a:r>
            <a:endParaRPr lang="pt-BR" sz="2200" dirty="0" smtClean="0">
              <a:latin typeface="Arial" pitchFamily="34" charset="0"/>
              <a:cs typeface="Arial" pitchFamily="34" charset="0"/>
            </a:endParaRPr>
          </a:p>
          <a:p>
            <a:pPr algn="just">
              <a:buClr>
                <a:schemeClr val="accent3">
                  <a:lumMod val="50000"/>
                </a:schemeClr>
              </a:buClr>
            </a:pPr>
            <a:r>
              <a:rPr lang="pt-BR" sz="2200" dirty="0">
                <a:latin typeface="Arial" pitchFamily="34" charset="0"/>
                <a:cs typeface="Arial" pitchFamily="34" charset="0"/>
              </a:rPr>
              <a:t>	</a:t>
            </a:r>
            <a:r>
              <a:rPr lang="pt-BR" sz="2200" dirty="0" err="1" smtClean="0">
                <a:latin typeface="Arial" pitchFamily="34" charset="0"/>
                <a:cs typeface="Arial" pitchFamily="34" charset="0"/>
              </a:rPr>
              <a:t>Haloxyfop</a:t>
            </a:r>
            <a:endParaRPr lang="pt-BR" sz="2200" dirty="0" smtClean="0">
              <a:latin typeface="Arial" pitchFamily="34" charset="0"/>
              <a:cs typeface="Arial" pitchFamily="34" charset="0"/>
            </a:endParaRPr>
          </a:p>
          <a:p>
            <a:pPr algn="just">
              <a:buClr>
                <a:schemeClr val="accent3">
                  <a:lumMod val="50000"/>
                </a:schemeClr>
              </a:buClr>
            </a:pPr>
            <a:r>
              <a:rPr lang="pt-BR" sz="2200" dirty="0">
                <a:latin typeface="Arial" pitchFamily="34" charset="0"/>
                <a:cs typeface="Arial" pitchFamily="34" charset="0"/>
              </a:rPr>
              <a:t>	</a:t>
            </a:r>
            <a:r>
              <a:rPr lang="pt-BR" sz="2200" dirty="0" err="1" smtClean="0">
                <a:latin typeface="Arial" pitchFamily="34" charset="0"/>
                <a:cs typeface="Arial" pitchFamily="34" charset="0"/>
              </a:rPr>
              <a:t>Propaquizafop</a:t>
            </a:r>
            <a:endParaRPr lang="pt-BR" sz="2200" dirty="0" smtClean="0">
              <a:latin typeface="Arial" pitchFamily="34" charset="0"/>
              <a:cs typeface="Arial" pitchFamily="34" charset="0"/>
            </a:endParaRPr>
          </a:p>
          <a:p>
            <a:pPr algn="just">
              <a:buClr>
                <a:schemeClr val="accent3">
                  <a:lumMod val="50000"/>
                </a:schemeClr>
              </a:buClr>
            </a:pPr>
            <a:r>
              <a:rPr lang="pt-BR" sz="2200" dirty="0">
                <a:latin typeface="Arial" pitchFamily="34" charset="0"/>
                <a:cs typeface="Arial" pitchFamily="34" charset="0"/>
              </a:rPr>
              <a:t>	</a:t>
            </a:r>
            <a:r>
              <a:rPr lang="pt-BR" sz="2200" dirty="0" err="1" smtClean="0">
                <a:latin typeface="Arial" pitchFamily="34" charset="0"/>
                <a:cs typeface="Arial" pitchFamily="34" charset="0"/>
              </a:rPr>
              <a:t>Cyaholofop</a:t>
            </a:r>
            <a:endParaRPr lang="pt-BR" sz="2200" dirty="0" smtClean="0">
              <a:latin typeface="Arial" pitchFamily="34" charset="0"/>
              <a:cs typeface="Arial" pitchFamily="34" charset="0"/>
            </a:endParaRPr>
          </a:p>
          <a:p>
            <a:pPr algn="just">
              <a:buClr>
                <a:schemeClr val="accent3">
                  <a:lumMod val="50000"/>
                </a:schemeClr>
              </a:buClr>
            </a:pPr>
            <a:r>
              <a:rPr lang="pt-BR" sz="22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pt-BR" sz="2200" dirty="0" err="1" smtClean="0">
                <a:latin typeface="Arial" pitchFamily="34" charset="0"/>
                <a:cs typeface="Arial" pitchFamily="34" charset="0"/>
              </a:rPr>
              <a:t>Fenoxaprop</a:t>
            </a:r>
            <a:endParaRPr lang="pt-BR" sz="2200" dirty="0">
              <a:latin typeface="Arial" pitchFamily="34" charset="0"/>
              <a:cs typeface="Arial" pitchFamily="34" charset="0"/>
            </a:endParaRPr>
          </a:p>
          <a:p>
            <a:pPr algn="just">
              <a:buClr>
                <a:schemeClr val="accent3">
                  <a:lumMod val="50000"/>
                </a:schemeClr>
              </a:buClr>
            </a:pPr>
            <a:r>
              <a:rPr lang="pt-BR" sz="2200" dirty="0">
                <a:latin typeface="Arial" pitchFamily="34" charset="0"/>
                <a:cs typeface="Arial" pitchFamily="34" charset="0"/>
              </a:rPr>
              <a:t>	</a:t>
            </a:r>
            <a:r>
              <a:rPr lang="pt-BR" sz="2200" dirty="0" err="1" smtClean="0">
                <a:latin typeface="Arial" pitchFamily="34" charset="0"/>
                <a:cs typeface="Arial" pitchFamily="34" charset="0"/>
              </a:rPr>
              <a:t>Sethoxydim</a:t>
            </a:r>
            <a:endParaRPr lang="pt-BR" sz="2200" dirty="0" smtClean="0">
              <a:latin typeface="Arial" pitchFamily="34" charset="0"/>
              <a:cs typeface="Arial" pitchFamily="34" charset="0"/>
            </a:endParaRPr>
          </a:p>
          <a:p>
            <a:pPr algn="just">
              <a:buClr>
                <a:schemeClr val="accent3">
                  <a:lumMod val="50000"/>
                </a:schemeClr>
              </a:buClr>
            </a:pPr>
            <a:r>
              <a:rPr lang="pt-BR" sz="2200" dirty="0" smtClean="0">
                <a:latin typeface="Arial" pitchFamily="34" charset="0"/>
                <a:cs typeface="Arial" pitchFamily="34" charset="0"/>
              </a:rPr>
              <a:t>	</a:t>
            </a:r>
            <a:endParaRPr lang="pt-BR" sz="2200" dirty="0">
              <a:latin typeface="Arial" pitchFamily="34" charset="0"/>
              <a:cs typeface="Arial" pitchFamily="34" charset="0"/>
            </a:endParaRPr>
          </a:p>
          <a:p>
            <a:pPr lvl="1" algn="just">
              <a:buClr>
                <a:schemeClr val="tx2">
                  <a:lumMod val="60000"/>
                  <a:lumOff val="40000"/>
                </a:schemeClr>
              </a:buClr>
            </a:pPr>
            <a:endParaRPr lang="pt-BR" sz="2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 descr="Imagem relacionad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" t="2502" r="4316" b="2065"/>
          <a:stretch/>
        </p:blipFill>
        <p:spPr bwMode="auto">
          <a:xfrm>
            <a:off x="8382356" y="0"/>
            <a:ext cx="771988" cy="108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82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ixaDeTexto 14"/>
          <p:cNvSpPr txBox="1"/>
          <p:nvPr/>
        </p:nvSpPr>
        <p:spPr>
          <a:xfrm>
            <a:off x="755576" y="1534592"/>
            <a:ext cx="6192688" cy="1107979"/>
          </a:xfrm>
          <a:prstGeom prst="rect">
            <a:avLst/>
          </a:prstGeom>
          <a:noFill/>
        </p:spPr>
        <p:txBody>
          <a:bodyPr wrap="square" lIns="91425" tIns="45712" rIns="91425" bIns="45712" rtlCol="0">
            <a:spAutoFit/>
          </a:bodyPr>
          <a:lstStyle/>
          <a:p>
            <a:pPr marL="342844" indent="-342844" algn="just">
              <a:buClr>
                <a:schemeClr val="accent3">
                  <a:lumMod val="50000"/>
                </a:schemeClr>
              </a:buClr>
              <a:buFont typeface="Wingdings" pitchFamily="2" charset="2"/>
              <a:buChar char="ü"/>
            </a:pPr>
            <a:r>
              <a:rPr lang="pt-BR" sz="2200" dirty="0" smtClean="0">
                <a:latin typeface="Arial" pitchFamily="34" charset="0"/>
                <a:cs typeface="Arial" pitchFamily="34" charset="0"/>
              </a:rPr>
              <a:t>Resistência múltipla:</a:t>
            </a:r>
            <a:endParaRPr lang="pt-BR" sz="2200" dirty="0">
              <a:latin typeface="Arial" pitchFamily="34" charset="0"/>
              <a:cs typeface="Arial" pitchFamily="34" charset="0"/>
            </a:endParaRPr>
          </a:p>
          <a:p>
            <a:pPr lvl="1" algn="just">
              <a:buClr>
                <a:schemeClr val="tx2">
                  <a:lumMod val="60000"/>
                  <a:lumOff val="40000"/>
                </a:schemeClr>
              </a:buClr>
            </a:pPr>
            <a:endParaRPr lang="pt-BR" sz="2200" dirty="0">
              <a:latin typeface="Arial" pitchFamily="34" charset="0"/>
              <a:cs typeface="Arial" pitchFamily="34" charset="0"/>
            </a:endParaRPr>
          </a:p>
          <a:p>
            <a:pPr lvl="1" algn="just">
              <a:buClr>
                <a:schemeClr val="tx2">
                  <a:lumMod val="60000"/>
                  <a:lumOff val="40000"/>
                </a:schemeClr>
              </a:buClr>
            </a:pPr>
            <a:endParaRPr lang="pt-BR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0" y="0"/>
            <a:ext cx="107504" cy="51435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1691680" y="194299"/>
            <a:ext cx="6192688" cy="1107979"/>
          </a:xfrm>
          <a:prstGeom prst="rect">
            <a:avLst/>
          </a:prstGeom>
          <a:noFill/>
        </p:spPr>
        <p:txBody>
          <a:bodyPr wrap="square" lIns="91425" tIns="45712" rIns="91425" bIns="45712" rtlCol="0">
            <a:spAutoFit/>
          </a:bodyPr>
          <a:lstStyle/>
          <a:p>
            <a:pPr algn="ctr">
              <a:buClr>
                <a:schemeClr val="accent3">
                  <a:lumMod val="50000"/>
                </a:schemeClr>
              </a:buClr>
            </a:pPr>
            <a:r>
              <a:rPr lang="pt-BR" sz="2200" b="1" dirty="0" smtClean="0">
                <a:latin typeface="Arial" pitchFamily="34" charset="0"/>
                <a:cs typeface="Arial" pitchFamily="34" charset="0"/>
              </a:rPr>
              <a:t>Tipos de resistência</a:t>
            </a:r>
            <a:endParaRPr lang="pt-BR" sz="2200" b="1" dirty="0">
              <a:latin typeface="Arial" pitchFamily="34" charset="0"/>
              <a:cs typeface="Arial" pitchFamily="34" charset="0"/>
            </a:endParaRPr>
          </a:p>
          <a:p>
            <a:pPr lvl="1" algn="just">
              <a:buClr>
                <a:schemeClr val="tx2">
                  <a:lumMod val="60000"/>
                  <a:lumOff val="40000"/>
                </a:schemeClr>
              </a:buClr>
            </a:pPr>
            <a:endParaRPr lang="pt-BR" sz="2200" b="1" dirty="0">
              <a:latin typeface="Arial" pitchFamily="34" charset="0"/>
              <a:cs typeface="Arial" pitchFamily="34" charset="0"/>
            </a:endParaRPr>
          </a:p>
          <a:p>
            <a:pPr lvl="1" algn="just">
              <a:buClr>
                <a:schemeClr val="tx2">
                  <a:lumMod val="60000"/>
                  <a:lumOff val="40000"/>
                </a:schemeClr>
              </a:buClr>
            </a:pPr>
            <a:endParaRPr lang="pt-BR" sz="2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115616" y="2183851"/>
            <a:ext cx="7272808" cy="1107979"/>
          </a:xfrm>
          <a:prstGeom prst="rect">
            <a:avLst/>
          </a:prstGeom>
          <a:noFill/>
        </p:spPr>
        <p:txBody>
          <a:bodyPr wrap="square" lIns="91425" tIns="45712" rIns="91425" bIns="45712" rtlCol="0">
            <a:spAutoFit/>
          </a:bodyPr>
          <a:lstStyle/>
          <a:p>
            <a:pPr algn="just">
              <a:buClr>
                <a:schemeClr val="accent3">
                  <a:lumMod val="50000"/>
                </a:schemeClr>
              </a:buClr>
            </a:pPr>
            <a:r>
              <a:rPr lang="pt-BR" sz="2200" dirty="0" smtClean="0">
                <a:latin typeface="Arial" pitchFamily="34" charset="0"/>
                <a:cs typeface="Arial" pitchFamily="34" charset="0"/>
              </a:rPr>
              <a:t>Quando </a:t>
            </a:r>
            <a:r>
              <a:rPr lang="pt-BR" sz="2200" dirty="0">
                <a:latin typeface="Arial" pitchFamily="34" charset="0"/>
                <a:cs typeface="Arial" pitchFamily="34" charset="0"/>
              </a:rPr>
              <a:t>um biótipo de planta daninha possui um ou mais mecanismos que conferem resistência a herbicidas com mecanismos de ação </a:t>
            </a:r>
            <a:r>
              <a:rPr lang="pt-BR" sz="2200" dirty="0" smtClean="0">
                <a:latin typeface="Arial" pitchFamily="34" charset="0"/>
                <a:cs typeface="Arial" pitchFamily="34" charset="0"/>
              </a:rPr>
              <a:t>diferentes.</a:t>
            </a:r>
            <a:endParaRPr lang="pt-BR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1115616" y="2171637"/>
            <a:ext cx="7272808" cy="1120193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Picture 2" descr="Imagem relacionad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" t="2502" r="4316" b="2065"/>
          <a:stretch/>
        </p:blipFill>
        <p:spPr bwMode="auto">
          <a:xfrm>
            <a:off x="8382356" y="0"/>
            <a:ext cx="771988" cy="108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Resultado de imagem para setas cruzadas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707" y="3374139"/>
            <a:ext cx="1790328" cy="179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91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to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7981988"/>
              </p:ext>
            </p:extLst>
          </p:nvPr>
        </p:nvGraphicFramePr>
        <p:xfrm>
          <a:off x="686036" y="1537146"/>
          <a:ext cx="8206444" cy="26187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3" name="Planilha" r:id="rId3" imgW="5581741" imgH="1781019" progId="Excel.Sheet.12">
                  <p:embed/>
                </p:oleObj>
              </mc:Choice>
              <mc:Fallback>
                <p:oleObj name="Planilha" r:id="rId3" imgW="5581741" imgH="178101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6036" y="1537146"/>
                        <a:ext cx="8206444" cy="26187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tângulo 2"/>
          <p:cNvSpPr/>
          <p:nvPr/>
        </p:nvSpPr>
        <p:spPr>
          <a:xfrm>
            <a:off x="0" y="0"/>
            <a:ext cx="107504" cy="51435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Picture 2" descr="Imagem relacionad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" t="2502" r="4316" b="2065"/>
          <a:stretch/>
        </p:blipFill>
        <p:spPr bwMode="auto">
          <a:xfrm>
            <a:off x="8382356" y="0"/>
            <a:ext cx="771988" cy="108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1763688" y="215784"/>
            <a:ext cx="6192688" cy="1107979"/>
          </a:xfrm>
          <a:prstGeom prst="rect">
            <a:avLst/>
          </a:prstGeom>
          <a:noFill/>
        </p:spPr>
        <p:txBody>
          <a:bodyPr wrap="square" lIns="91425" tIns="45712" rIns="91425" bIns="45712" rtlCol="0">
            <a:spAutoFit/>
          </a:bodyPr>
          <a:lstStyle/>
          <a:p>
            <a:pPr algn="ctr">
              <a:buClr>
                <a:schemeClr val="accent3">
                  <a:lumMod val="50000"/>
                </a:schemeClr>
              </a:buClr>
            </a:pPr>
            <a:r>
              <a:rPr lang="pt-BR" sz="2200" b="1" dirty="0" smtClean="0">
                <a:latin typeface="Arial" pitchFamily="34" charset="0"/>
                <a:cs typeface="Arial" pitchFamily="34" charset="0"/>
              </a:rPr>
              <a:t>Resistência múltipla</a:t>
            </a:r>
            <a:endParaRPr lang="pt-BR" sz="2200" b="1" dirty="0">
              <a:latin typeface="Arial" pitchFamily="34" charset="0"/>
              <a:cs typeface="Arial" pitchFamily="34" charset="0"/>
            </a:endParaRPr>
          </a:p>
          <a:p>
            <a:pPr lvl="1" algn="just">
              <a:buClr>
                <a:schemeClr val="tx2">
                  <a:lumMod val="60000"/>
                  <a:lumOff val="40000"/>
                </a:schemeClr>
              </a:buClr>
            </a:pPr>
            <a:endParaRPr lang="pt-BR" sz="2200" b="1" dirty="0">
              <a:latin typeface="Arial" pitchFamily="34" charset="0"/>
              <a:cs typeface="Arial" pitchFamily="34" charset="0"/>
            </a:endParaRPr>
          </a:p>
          <a:p>
            <a:pPr lvl="1" algn="just">
              <a:buClr>
                <a:schemeClr val="tx2">
                  <a:lumMod val="60000"/>
                  <a:lumOff val="40000"/>
                </a:schemeClr>
              </a:buClr>
            </a:pPr>
            <a:endParaRPr lang="pt-BR" sz="2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2123728" y="2427734"/>
            <a:ext cx="1944216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2123728" y="3435846"/>
            <a:ext cx="1944216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1870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29811</TotalTime>
  <Words>524</Words>
  <Application>Microsoft Office PowerPoint</Application>
  <PresentationFormat>Apresentação na tela (16:9)</PresentationFormat>
  <Paragraphs>163</Paragraphs>
  <Slides>34</Slides>
  <Notes>3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2</vt:i4>
      </vt:variant>
      <vt:variant>
        <vt:lpstr>Títulos de slides</vt:lpstr>
      </vt:variant>
      <vt:variant>
        <vt:i4>34</vt:i4>
      </vt:variant>
    </vt:vector>
  </HeadingPairs>
  <TitlesOfParts>
    <vt:vector size="37" baseType="lpstr">
      <vt:lpstr>Tema do Office</vt:lpstr>
      <vt:lpstr>Planilha do Microsoft Excel</vt:lpstr>
      <vt:lpstr>Pacote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Cliente</dc:creator>
  <cp:lastModifiedBy>Cliente</cp:lastModifiedBy>
  <cp:revision>109</cp:revision>
  <dcterms:created xsi:type="dcterms:W3CDTF">2018-05-25T13:30:04Z</dcterms:created>
  <dcterms:modified xsi:type="dcterms:W3CDTF">2018-11-07T00:49:29Z</dcterms:modified>
</cp:coreProperties>
</file>