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746" r:id="rId2"/>
    <p:sldId id="749" r:id="rId3"/>
    <p:sldId id="519" r:id="rId4"/>
    <p:sldId id="750" r:id="rId5"/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500" r:id="rId14"/>
    <p:sldId id="504" r:id="rId15"/>
    <p:sldId id="505" r:id="rId16"/>
    <p:sldId id="506" r:id="rId17"/>
    <p:sldId id="507" r:id="rId18"/>
    <p:sldId id="510" r:id="rId19"/>
    <p:sldId id="511" r:id="rId20"/>
    <p:sldId id="759" r:id="rId21"/>
    <p:sldId id="513" r:id="rId22"/>
    <p:sldId id="514" r:id="rId23"/>
    <p:sldId id="508" r:id="rId24"/>
    <p:sldId id="509" r:id="rId25"/>
    <p:sldId id="501" r:id="rId26"/>
    <p:sldId id="502" r:id="rId27"/>
    <p:sldId id="503" r:id="rId28"/>
    <p:sldId id="760" r:id="rId29"/>
    <p:sldId id="515" r:id="rId30"/>
    <p:sldId id="761" r:id="rId31"/>
    <p:sldId id="516" r:id="rId32"/>
    <p:sldId id="517" r:id="rId33"/>
    <p:sldId id="762" r:id="rId34"/>
    <p:sldId id="763" r:id="rId35"/>
    <p:sldId id="764" r:id="rId36"/>
    <p:sldId id="747" r:id="rId37"/>
    <p:sldId id="671" r:id="rId38"/>
    <p:sldId id="672" r:id="rId39"/>
    <p:sldId id="673" r:id="rId40"/>
    <p:sldId id="674" r:id="rId41"/>
    <p:sldId id="675" r:id="rId42"/>
    <p:sldId id="676" r:id="rId43"/>
    <p:sldId id="677" r:id="rId44"/>
    <p:sldId id="678" r:id="rId45"/>
    <p:sldId id="679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00"/>
    <a:srgbClr val="FFFF00"/>
    <a:srgbClr val="33CC33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343" autoAdjust="0"/>
  </p:normalViewPr>
  <p:slideViewPr>
    <p:cSldViewPr>
      <p:cViewPr varScale="1">
        <p:scale>
          <a:sx n="65" d="100"/>
          <a:sy n="65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18C637-E506-44B1-8FF6-09E1D101355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CBC8-C9C6-4C25-A644-E49FA8DCD68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18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E8EB-D382-483F-A884-A29AC4481DD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250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5CCD-B764-4D21-84DE-09701082ECD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293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D85F-4DB8-455E-995C-E41961AB43C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907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E30A-CD1D-4F43-BC35-6190D7F2898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521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49B8-8933-432D-8C6F-48D3DB0147C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190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EA22-9723-4656-9474-7357251A474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61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E1BA8-C3E0-413D-B302-621E7694D28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003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0485-BB37-4812-A326-51E55235C3B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762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0EEF-0A5F-4646-A159-CECC194AA2C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1295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AD669-ADCD-47D3-83A8-6E3D1651DD7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875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EA00A9-575D-47EC-B2E8-B1EC5BC3A54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33CC33"/>
          </a:solidFill>
        </p:spPr>
        <p:txBody>
          <a:bodyPr/>
          <a:lstStyle/>
          <a:p>
            <a:r>
              <a:rPr lang="pt-BR" dirty="0" smtClean="0"/>
              <a:t>TEORIA DOS </a:t>
            </a:r>
            <a:r>
              <a:rPr lang="pt-BR" smtClean="0"/>
              <a:t>CUSTOS – Parte 1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Sílvia H. G. de Miranda</a:t>
            </a:r>
          </a:p>
          <a:p>
            <a:r>
              <a:rPr lang="pt-BR" dirty="0" smtClean="0"/>
              <a:t>LES5701 – Microeconomia II</a:t>
            </a:r>
            <a:endParaRPr lang="pt-BR" dirty="0"/>
          </a:p>
          <a:p>
            <a:r>
              <a:rPr lang="pt-BR" dirty="0" smtClean="0"/>
              <a:t>Outubro/2023</a:t>
            </a:r>
          </a:p>
        </p:txBody>
      </p:sp>
    </p:spTree>
    <p:extLst>
      <p:ext uri="{BB962C8B-B14F-4D97-AF65-F5344CB8AC3E}">
        <p14:creationId xmlns:p14="http://schemas.microsoft.com/office/powerpoint/2010/main" val="9882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772400" cy="4114800"/>
          </a:xfrm>
        </p:spPr>
        <p:txBody>
          <a:bodyPr/>
          <a:lstStyle/>
          <a:p>
            <a:r>
              <a:rPr lang="pt-BR" sz="2800" dirty="0" smtClean="0"/>
              <a:t>Ao se diferenciar em relação a </a:t>
            </a:r>
            <a:r>
              <a:rPr lang="pt-BR" sz="2800" dirty="0" smtClean="0">
                <a:solidFill>
                  <a:srgbClr val="33CC33"/>
                </a:solidFill>
              </a:rPr>
              <a:t>x</a:t>
            </a:r>
            <a:r>
              <a:rPr lang="pt-BR" sz="2800" baseline="-25000" dirty="0" smtClean="0">
                <a:solidFill>
                  <a:srgbClr val="33CC33"/>
                </a:solidFill>
              </a:rPr>
              <a:t>1 </a:t>
            </a:r>
            <a:r>
              <a:rPr lang="pt-BR" sz="2800" dirty="0" smtClean="0">
                <a:solidFill>
                  <a:srgbClr val="33CC33"/>
                </a:solidFill>
              </a:rPr>
              <a:t>e x</a:t>
            </a:r>
            <a:r>
              <a:rPr lang="pt-BR" sz="2800" baseline="-25000" dirty="0" smtClean="0">
                <a:solidFill>
                  <a:srgbClr val="33CC33"/>
                </a:solidFill>
              </a:rPr>
              <a:t>2</a:t>
            </a:r>
            <a:r>
              <a:rPr lang="pt-BR" sz="2800" dirty="0" smtClean="0"/>
              <a:t>, o termo </a:t>
            </a:r>
            <a:r>
              <a:rPr lang="pt-BR" sz="2800" dirty="0" smtClean="0">
                <a:solidFill>
                  <a:srgbClr val="33CC33"/>
                </a:solidFill>
              </a:rPr>
              <a:t>y</a:t>
            </a:r>
            <a:r>
              <a:rPr lang="pt-BR" sz="2800" baseline="30000" dirty="0" smtClean="0">
                <a:solidFill>
                  <a:srgbClr val="33CC33"/>
                </a:solidFill>
              </a:rPr>
              <a:t>0</a:t>
            </a:r>
            <a:r>
              <a:rPr lang="pt-BR" sz="2800" dirty="0" smtClean="0">
                <a:solidFill>
                  <a:srgbClr val="33CC33"/>
                </a:solidFill>
              </a:rPr>
              <a:t> </a:t>
            </a:r>
            <a:r>
              <a:rPr lang="pt-BR" sz="2800" dirty="0" smtClean="0"/>
              <a:t>desaparece</a:t>
            </a:r>
          </a:p>
          <a:p>
            <a:r>
              <a:rPr lang="pt-BR" sz="2800" dirty="0" smtClean="0"/>
              <a:t>Os termos restantes são o negativo da função objetivo para minimização de custo </a:t>
            </a:r>
          </a:p>
          <a:p>
            <a:endParaRPr lang="pt-BR" sz="2800" dirty="0" smtClean="0"/>
          </a:p>
          <a:p>
            <a:pPr algn="ctr"/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</a:rPr>
              <a:t>Logo maximizar alguma quantidade é o mesmo que minimizar o seu negativo</a:t>
            </a:r>
          </a:p>
          <a:p>
            <a:endParaRPr lang="pt-BR" sz="2800" dirty="0" smtClean="0"/>
          </a:p>
          <a:p>
            <a:r>
              <a:rPr lang="pt-BR" sz="2800" dirty="0" smtClean="0"/>
              <a:t>Na 2ª etapa desta maximização, o nível de y que a firma escolhe deve ser aquele para o qual </a:t>
            </a:r>
          </a:p>
          <a:p>
            <a:pPr marL="0" indent="0" algn="ctr">
              <a:buNone/>
            </a:pPr>
            <a:r>
              <a:rPr lang="pt-BR" sz="2800" dirty="0" err="1" smtClean="0"/>
              <a:t>CMg</a:t>
            </a:r>
            <a:r>
              <a:rPr lang="pt-BR" sz="2800" dirty="0" smtClean="0"/>
              <a:t> = p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208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4001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33CC33"/>
                </a:solidFill>
              </a:rPr>
              <a:t>Voltando a (3) e (4):</a:t>
            </a:r>
            <a:endParaRPr lang="pt-BR" dirty="0">
              <a:solidFill>
                <a:srgbClr val="33CC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953221"/>
            <a:ext cx="7772400" cy="4114800"/>
          </a:xfrm>
        </p:spPr>
        <p:txBody>
          <a:bodyPr/>
          <a:lstStyle/>
          <a:p>
            <a:r>
              <a:rPr lang="pt-BR" sz="2400" dirty="0" smtClean="0"/>
              <a:t>E considerando que as condições suficientes para mínimo são válidas, ou seja, f(x1...</a:t>
            </a:r>
            <a:r>
              <a:rPr lang="pt-BR" sz="2400" dirty="0" err="1" smtClean="0"/>
              <a:t>xn</a:t>
            </a:r>
            <a:r>
              <a:rPr lang="pt-BR" sz="2400" dirty="0" smtClean="0"/>
              <a:t>) é matematicamente bem comportada </a:t>
            </a:r>
            <a:r>
              <a:rPr lang="pt-BR" sz="2400" dirty="0" smtClean="0">
                <a:sym typeface="Wingdings" panose="05000000000000000000" pitchFamily="2" charset="2"/>
              </a:rPr>
              <a:t></a:t>
            </a:r>
            <a:r>
              <a:rPr lang="pt-BR" sz="2400" dirty="0" smtClean="0"/>
              <a:t> solução das condições de 1ª ordem do </a:t>
            </a:r>
            <a:r>
              <a:rPr lang="pt-BR" sz="2400" dirty="0" err="1" smtClean="0"/>
              <a:t>Lagrangeano</a:t>
            </a:r>
            <a:r>
              <a:rPr lang="pt-BR" sz="2400" dirty="0" smtClean="0"/>
              <a:t>, são as relações observáveis dadas por: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Que são as funções de demanda por insumos da firma </a:t>
            </a:r>
            <a:r>
              <a:rPr lang="pt-BR" sz="2400" dirty="0" err="1" smtClean="0"/>
              <a:t>maximizadora</a:t>
            </a:r>
            <a:r>
              <a:rPr lang="pt-BR" sz="2400" dirty="0" smtClean="0"/>
              <a:t> de lucro, sob a condição da restrição (4)</a:t>
            </a:r>
          </a:p>
          <a:p>
            <a:endParaRPr lang="pt-BR" sz="2400" dirty="0" smtClean="0"/>
          </a:p>
          <a:p>
            <a:r>
              <a:rPr lang="pt-BR" sz="2400" dirty="0" smtClean="0"/>
              <a:t>Diferem daquelas calculadas como funções de demanda por fatores do problema de maximização do lucro: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91" y="2747483"/>
            <a:ext cx="4982789" cy="39705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57046" y="294601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(5)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3" y="5510165"/>
            <a:ext cx="3238699" cy="452208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 bwMode="auto">
          <a:xfrm flipH="1">
            <a:off x="4967213" y="2571435"/>
            <a:ext cx="324867" cy="229693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ector de Seta Reta 11"/>
          <p:cNvCxnSpPr/>
          <p:nvPr/>
        </p:nvCxnSpPr>
        <p:spPr bwMode="auto">
          <a:xfrm flipH="1">
            <a:off x="6314923" y="5395318"/>
            <a:ext cx="324867" cy="229693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01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017" y="260648"/>
            <a:ext cx="77724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Definindo a função de custo indireta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03648"/>
            <a:ext cx="7772400" cy="4692352"/>
          </a:xfrm>
        </p:spPr>
        <p:txBody>
          <a:bodyPr/>
          <a:lstStyle/>
          <a:p>
            <a:r>
              <a:rPr lang="pt-BR" sz="2800" dirty="0" smtClean="0"/>
              <a:t>Ou simplesmente chamada de função de custo: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A função (6) é obtida substituindo-se as eq.(5) na função objetivo (3)</a:t>
            </a:r>
          </a:p>
          <a:p>
            <a:endParaRPr lang="pt-BR" sz="2800" dirty="0" smtClean="0"/>
          </a:p>
          <a:p>
            <a:r>
              <a:rPr lang="pt-BR" sz="2800" dirty="0" smtClean="0"/>
              <a:t>Logo: </a:t>
            </a:r>
            <a:r>
              <a:rPr lang="pt-BR" sz="2800" b="1" i="1" dirty="0" smtClean="0">
                <a:solidFill>
                  <a:srgbClr val="C00000"/>
                </a:solidFill>
              </a:rPr>
              <a:t>C* é o mínimo custo associado com os valores paramétricos w</a:t>
            </a:r>
            <a:r>
              <a:rPr lang="pt-BR" sz="2800" b="1" i="1" baseline="-25000" dirty="0" smtClean="0">
                <a:solidFill>
                  <a:srgbClr val="C00000"/>
                </a:solidFill>
              </a:rPr>
              <a:t>1</a:t>
            </a:r>
            <a:r>
              <a:rPr lang="pt-BR" sz="2800" b="1" i="1" dirty="0" smtClean="0">
                <a:solidFill>
                  <a:srgbClr val="C00000"/>
                </a:solidFill>
              </a:rPr>
              <a:t>,...</a:t>
            </a:r>
            <a:r>
              <a:rPr lang="pt-BR" sz="2800" b="1" i="1" dirty="0" err="1" smtClean="0">
                <a:solidFill>
                  <a:srgbClr val="C00000"/>
                </a:solidFill>
              </a:rPr>
              <a:t>w</a:t>
            </a:r>
            <a:r>
              <a:rPr lang="pt-BR" sz="2800" b="1" i="1" baseline="-25000" dirty="0" err="1" smtClean="0">
                <a:solidFill>
                  <a:srgbClr val="C00000"/>
                </a:solidFill>
              </a:rPr>
              <a:t>n</a:t>
            </a:r>
            <a:r>
              <a:rPr lang="pt-BR" sz="2800" b="1" i="1" dirty="0" smtClean="0">
                <a:solidFill>
                  <a:srgbClr val="C00000"/>
                </a:solidFill>
              </a:rPr>
              <a:t>, y</a:t>
            </a:r>
            <a:r>
              <a:rPr lang="pt-BR" sz="2800" b="1" i="1" baseline="30000" dirty="0" smtClean="0">
                <a:solidFill>
                  <a:srgbClr val="C00000"/>
                </a:solidFill>
              </a:rPr>
              <a:t>0</a:t>
            </a:r>
            <a:endParaRPr lang="pt-BR" sz="2800" b="1" i="1" baseline="30000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7713"/>
            <a:ext cx="5988327" cy="9778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13278" y="231581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0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22312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rgbClr val="00B050"/>
                </a:solidFill>
              </a:rPr>
              <a:t>CUSTO MARGINAL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r>
              <a:rPr lang="pt-BR" altLang="pt-BR" sz="2400" dirty="0" smtClean="0"/>
              <a:t>O Custo  C não é uma função do produto y, mas, sim, dos insumos x1.....</a:t>
            </a:r>
            <a:r>
              <a:rPr lang="pt-BR" altLang="pt-BR" sz="2400" dirty="0" err="1" smtClean="0"/>
              <a:t>xn</a:t>
            </a:r>
            <a:r>
              <a:rPr lang="pt-BR" altLang="pt-BR" sz="2400" dirty="0" smtClean="0"/>
              <a:t> e dos preços dos fatores w1.....</a:t>
            </a:r>
            <a:r>
              <a:rPr lang="pt-BR" altLang="pt-BR" sz="2400" dirty="0" err="1" smtClean="0"/>
              <a:t>wn</a:t>
            </a:r>
            <a:r>
              <a:rPr lang="pt-BR" altLang="pt-BR" sz="2400" dirty="0" smtClean="0"/>
              <a:t> </a:t>
            </a:r>
          </a:p>
          <a:p>
            <a:endParaRPr lang="pt-BR" altLang="pt-BR" sz="2400" dirty="0" smtClean="0"/>
          </a:p>
          <a:p>
            <a:r>
              <a:rPr lang="pt-BR" altLang="pt-BR" sz="2400" b="1" dirty="0" smtClean="0"/>
              <a:t>Custo marginal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NÃO </a:t>
            </a:r>
            <a:r>
              <a:rPr lang="pt-BR" altLang="pt-BR" sz="2400" b="1" dirty="0" smtClean="0"/>
              <a:t>é somente um aumento arbitrário no custo total decorrente de um aumento no nível de produção</a:t>
            </a:r>
            <a:r>
              <a:rPr lang="pt-BR" altLang="pt-BR" sz="2400" dirty="0" smtClean="0"/>
              <a:t>;</a:t>
            </a:r>
          </a:p>
          <a:p>
            <a:r>
              <a:rPr lang="pt-BR" altLang="pt-BR" sz="2400" dirty="0" smtClean="0"/>
              <a:t>Portanto a expressão abaixo, </a:t>
            </a:r>
            <a:r>
              <a:rPr lang="pt-BR" altLang="pt-BR" b="1" u="sng" dirty="0" smtClean="0">
                <a:solidFill>
                  <a:srgbClr val="FF0000"/>
                </a:solidFill>
              </a:rPr>
              <a:t>não</a:t>
            </a:r>
            <a:r>
              <a:rPr lang="pt-BR" altLang="pt-BR" sz="2400" dirty="0" smtClean="0"/>
              <a:t> representa adequadamente o custo marginal:</a:t>
            </a:r>
          </a:p>
          <a:p>
            <a:endParaRPr lang="pt-BR" altLang="pt-BR" sz="2400" dirty="0" smtClean="0"/>
          </a:p>
          <a:p>
            <a:endParaRPr lang="pt-BR" altLang="pt-BR" sz="2400" dirty="0" smtClean="0"/>
          </a:p>
          <a:p>
            <a:endParaRPr lang="pt-BR" altLang="pt-BR" sz="2400" dirty="0" smtClean="0"/>
          </a:p>
          <a:p>
            <a:endParaRPr lang="pt-BR" altLang="pt-BR" sz="2400" dirty="0" smtClean="0"/>
          </a:p>
        </p:txBody>
      </p:sp>
      <p:pic>
        <p:nvPicPr>
          <p:cNvPr id="5124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5446712"/>
            <a:ext cx="48863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chemeClr val="accent1">
                    <a:lumMod val="75000"/>
                  </a:schemeClr>
                </a:solidFill>
              </a:rPr>
              <a:t>Adequada abordagem para o </a:t>
            </a:r>
            <a:r>
              <a:rPr lang="pt-BR" altLang="pt-BR" sz="4000" b="1" dirty="0" err="1" smtClean="0">
                <a:solidFill>
                  <a:schemeClr val="accent1">
                    <a:lumMod val="75000"/>
                  </a:schemeClr>
                </a:solidFill>
              </a:rPr>
              <a:t>CMg</a:t>
            </a:r>
            <a:endParaRPr lang="pt-BR" altLang="pt-BR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1500188"/>
            <a:ext cx="7772400" cy="4114800"/>
          </a:xfrm>
        </p:spPr>
        <p:txBody>
          <a:bodyPr/>
          <a:lstStyle/>
          <a:p>
            <a:r>
              <a:rPr lang="pt-BR" altLang="pt-BR" sz="2400" dirty="0" smtClean="0"/>
              <a:t>Há muitas formas de combinar insumos </a:t>
            </a:r>
            <a:r>
              <a:rPr lang="pt-BR" altLang="pt-BR" sz="2400" dirty="0" smtClean="0">
                <a:sym typeface="Wingdings" panose="05000000000000000000" pitchFamily="2" charset="2"/>
              </a:rPr>
              <a:t> mas só </a:t>
            </a:r>
            <a:r>
              <a:rPr lang="pt-BR" altLang="pt-BR" sz="2400" dirty="0" smtClean="0"/>
              <a:t>aquela que combina os insumos de forma a minimizar o custo, produzindo um dado nível de y é relevante.</a:t>
            </a:r>
          </a:p>
          <a:p>
            <a:endParaRPr lang="pt-BR" altLang="pt-BR" sz="2400" dirty="0" smtClean="0"/>
          </a:p>
          <a:p>
            <a:r>
              <a:rPr lang="pt-BR" altLang="pt-BR" sz="2400" dirty="0" smtClean="0">
                <a:solidFill>
                  <a:srgbClr val="FF0000"/>
                </a:solidFill>
              </a:rPr>
              <a:t>Custo Marginal (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CMg</a:t>
            </a:r>
            <a:r>
              <a:rPr lang="pt-BR" altLang="pt-BR" sz="2400" dirty="0" smtClean="0">
                <a:solidFill>
                  <a:srgbClr val="FF0000"/>
                </a:solidFill>
              </a:rPr>
              <a:t> ou MC) é o mínimo acréscimo no custo associado com um aumento no nível de produto</a:t>
            </a:r>
            <a:endParaRPr lang="pt-BR" altLang="pt-BR" sz="2400" dirty="0" smtClean="0"/>
          </a:p>
          <a:p>
            <a:r>
              <a:rPr lang="pt-BR" altLang="pt-BR" sz="2400" dirty="0" smtClean="0"/>
              <a:t>Considerando que  C*(w1, ...., </a:t>
            </a:r>
            <a:r>
              <a:rPr lang="pt-BR" altLang="pt-BR" sz="2400" dirty="0" err="1" smtClean="0"/>
              <a:t>wn</a:t>
            </a:r>
            <a:r>
              <a:rPr lang="pt-BR" altLang="pt-BR" sz="2400" dirty="0" smtClean="0"/>
              <a:t>, y) gera estes custos mínimos para cada nível de y e de </a:t>
            </a:r>
            <a:r>
              <a:rPr lang="pt-BR" altLang="pt-BR" sz="2400" dirty="0" err="1" smtClean="0"/>
              <a:t>w</a:t>
            </a:r>
            <a:r>
              <a:rPr lang="pt-BR" altLang="pt-BR" sz="2400" baseline="-25000" dirty="0" err="1" smtClean="0"/>
              <a:t>i</a:t>
            </a:r>
            <a:r>
              <a:rPr lang="pt-BR" altLang="pt-BR" sz="2400" dirty="0" smtClean="0"/>
              <a:t>, o custo marginal (MC ou </a:t>
            </a:r>
            <a:r>
              <a:rPr lang="pt-BR" altLang="pt-BR" sz="2400" dirty="0" err="1" smtClean="0"/>
              <a:t>CMg</a:t>
            </a:r>
            <a:r>
              <a:rPr lang="pt-BR" altLang="pt-BR" sz="2400" dirty="0" smtClean="0"/>
              <a:t>) é mais adequadamente definido em termos de C*:</a:t>
            </a:r>
          </a:p>
          <a:p>
            <a:endParaRPr lang="pt-BR" altLang="pt-BR" sz="2400" dirty="0" smtClean="0"/>
          </a:p>
          <a:p>
            <a:endParaRPr lang="pt-BR" altLang="pt-BR" sz="2400" dirty="0" smtClean="0"/>
          </a:p>
          <a:p>
            <a:endParaRPr lang="pt-BR" altLang="pt-BR" dirty="0" smtClean="0"/>
          </a:p>
        </p:txBody>
      </p:sp>
      <p:pic>
        <p:nvPicPr>
          <p:cNvPr id="6148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90" y="5614988"/>
            <a:ext cx="4461420" cy="10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chemeClr val="accent1">
                    <a:lumMod val="75000"/>
                  </a:schemeClr>
                </a:solidFill>
              </a:rPr>
              <a:t>Função de custo marginal: variando w1, </a:t>
            </a:r>
            <a:r>
              <a:rPr lang="pt-BR" altLang="pt-BR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ceteris</a:t>
            </a:r>
            <a:r>
              <a:rPr lang="pt-BR" altLang="pt-BR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altLang="pt-BR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paribus</a:t>
            </a:r>
            <a:endParaRPr lang="pt-BR" altLang="pt-BR" sz="4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4513" y="1981200"/>
            <a:ext cx="6070600" cy="4529138"/>
          </a:xfrm>
        </p:spPr>
      </p:pic>
      <p:sp>
        <p:nvSpPr>
          <p:cNvPr id="2" name="CaixaDeTexto 1"/>
          <p:cNvSpPr txBox="1"/>
          <p:nvPr/>
        </p:nvSpPr>
        <p:spPr>
          <a:xfrm>
            <a:off x="3985717" y="1981200"/>
            <a:ext cx="1728192" cy="13234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Não é possível saber se w</a:t>
            </a:r>
            <a:r>
              <a:rPr lang="pt-BR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pt-BR" sz="2000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 é maior ou menor que w</a:t>
            </a:r>
            <a:r>
              <a:rPr lang="pt-BR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pt-BR" sz="20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pt-BR" sz="20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77863" y="332656"/>
            <a:ext cx="7772400" cy="1143000"/>
          </a:xfrm>
        </p:spPr>
        <p:txBody>
          <a:bodyPr/>
          <a:lstStyle/>
          <a:p>
            <a:r>
              <a:rPr lang="pt-BR" alt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CMg</a:t>
            </a:r>
            <a:r>
              <a:rPr lang="pt-BR" alt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como uma função de um preço de fator para níveis específicos de y </a:t>
            </a:r>
            <a:endParaRPr lang="pt-BR" altLang="pt-BR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1838" y="1997075"/>
            <a:ext cx="5178425" cy="4114800"/>
          </a:xfrm>
        </p:spPr>
      </p:pic>
      <p:sp>
        <p:nvSpPr>
          <p:cNvPr id="8196" name="CaixaDeTexto 4"/>
          <p:cNvSpPr txBox="1">
            <a:spLocks noChangeArrowheads="1"/>
          </p:cNvSpPr>
          <p:nvPr/>
        </p:nvSpPr>
        <p:spPr bwMode="auto">
          <a:xfrm>
            <a:off x="250825" y="2205038"/>
            <a:ext cx="26638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/>
              <a:t>Esta curva não tem designação específica – não é uma curva de custo marginal: mostra que há um aspecto </a:t>
            </a:r>
            <a:r>
              <a:rPr lang="pt-BR" altLang="pt-BR" sz="1800" b="1" dirty="0" err="1"/>
              <a:t>multi-dimensional</a:t>
            </a:r>
            <a:r>
              <a:rPr lang="pt-BR" altLang="pt-BR" sz="1800" b="1" dirty="0"/>
              <a:t> do </a:t>
            </a:r>
            <a:r>
              <a:rPr lang="pt-BR" altLang="pt-BR" sz="1800" b="1" dirty="0" err="1"/>
              <a:t>CMg</a:t>
            </a:r>
            <a:endParaRPr lang="pt-BR" altLang="pt-BR" sz="1800" b="1" dirty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/>
              <a:t>Aqui </a:t>
            </a:r>
            <a:r>
              <a:rPr lang="pt-BR" altLang="pt-BR" sz="1800" b="1" dirty="0" smtClean="0"/>
              <a:t>w2,....</a:t>
            </a:r>
            <a:r>
              <a:rPr lang="pt-BR" altLang="pt-BR" sz="1800" b="1" dirty="0" err="1"/>
              <a:t>wn</a:t>
            </a:r>
            <a:r>
              <a:rPr lang="pt-BR" altLang="pt-BR" sz="1800" b="1" dirty="0"/>
              <a:t> e y são constantes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accent1">
                    <a:lumMod val="75000"/>
                  </a:schemeClr>
                </a:solidFill>
              </a:rPr>
              <a:t>A reação marginal de </a:t>
            </a:r>
            <a:r>
              <a:rPr lang="pt-BR" altLang="pt-BR" sz="1800" b="1" dirty="0" err="1">
                <a:solidFill>
                  <a:schemeClr val="accent1">
                    <a:lumMod val="75000"/>
                  </a:schemeClr>
                </a:solidFill>
              </a:rPr>
              <a:t>CMg</a:t>
            </a:r>
            <a:r>
              <a:rPr lang="pt-BR" altLang="pt-BR" sz="1800" b="1" dirty="0">
                <a:solidFill>
                  <a:schemeClr val="accent1">
                    <a:lumMod val="75000"/>
                  </a:schemeClr>
                </a:solidFill>
              </a:rPr>
              <a:t> a um aumento marginal de w1´pode ser </a:t>
            </a:r>
            <a:r>
              <a:rPr lang="pt-BR" altLang="pt-BR" sz="1800" b="1" u="sng" dirty="0">
                <a:solidFill>
                  <a:schemeClr val="accent1">
                    <a:lumMod val="75000"/>
                  </a:schemeClr>
                </a:solidFill>
              </a:rPr>
              <a:t>positiva ou negativa</a:t>
            </a:r>
            <a:r>
              <a:rPr lang="pt-BR" altLang="pt-BR" sz="1800" b="1" dirty="0">
                <a:solidFill>
                  <a:schemeClr val="accent1">
                    <a:lumMod val="75000"/>
                  </a:schemeClr>
                </a:solidFill>
              </a:rPr>
              <a:t>!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98775" y="260648"/>
            <a:ext cx="7772400" cy="1143000"/>
          </a:xfrm>
        </p:spPr>
        <p:txBody>
          <a:bodyPr/>
          <a:lstStyle/>
          <a:p>
            <a:r>
              <a:rPr lang="pt-BR" altLang="pt-BR" sz="4000" b="1" dirty="0" err="1" smtClean="0">
                <a:solidFill>
                  <a:schemeClr val="accent1">
                    <a:lumMod val="75000"/>
                  </a:schemeClr>
                </a:solidFill>
              </a:rPr>
              <a:t>Funçao</a:t>
            </a:r>
            <a:r>
              <a:rPr lang="pt-BR" altLang="pt-BR" sz="4000" b="1" dirty="0" smtClean="0">
                <a:solidFill>
                  <a:schemeClr val="accent1">
                    <a:lumMod val="75000"/>
                  </a:schemeClr>
                </a:solidFill>
              </a:rPr>
              <a:t> de Custo Médio (</a:t>
            </a:r>
            <a:r>
              <a:rPr lang="pt-BR" altLang="pt-BR" sz="4000" b="1" dirty="0" err="1" smtClean="0">
                <a:solidFill>
                  <a:schemeClr val="accent1">
                    <a:lumMod val="75000"/>
                  </a:schemeClr>
                </a:solidFill>
              </a:rPr>
              <a:t>CMe</a:t>
            </a:r>
            <a:r>
              <a:rPr lang="pt-BR" altLang="pt-BR" sz="4000" b="1" dirty="0" smtClean="0">
                <a:solidFill>
                  <a:schemeClr val="accent1">
                    <a:lumMod val="75000"/>
                  </a:schemeClr>
                </a:solidFill>
              </a:rPr>
              <a:t>/AC)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608806" y="1561306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dirty="0" smtClean="0"/>
              <a:t>A função de Custo Médio é dependente dos preços dos insumos e do produto y</a:t>
            </a:r>
          </a:p>
          <a:p>
            <a:pPr marL="0" indent="0">
              <a:buFontTx/>
              <a:buNone/>
            </a:pPr>
            <a:endParaRPr lang="pt-BR" altLang="pt-BR" dirty="0" smtClean="0"/>
          </a:p>
          <a:p>
            <a:pPr marL="0" indent="0">
              <a:buFontTx/>
              <a:buNone/>
            </a:pPr>
            <a:r>
              <a:rPr lang="pt-BR" altLang="pt-BR" dirty="0" smtClean="0"/>
              <a:t>Um aumento no preço de um fator sempre aumenta o </a:t>
            </a:r>
            <a:r>
              <a:rPr lang="pt-BR" altLang="pt-BR" dirty="0" err="1" smtClean="0"/>
              <a:t>CMe</a:t>
            </a:r>
            <a:r>
              <a:rPr lang="pt-BR" altLang="pt-BR" dirty="0" smtClean="0"/>
              <a:t> de uma firma:</a:t>
            </a:r>
          </a:p>
          <a:p>
            <a:pPr marL="0" indent="0">
              <a:buFontTx/>
              <a:buNone/>
            </a:pPr>
            <a:endParaRPr lang="pt-BR" altLang="pt-BR" dirty="0" smtClean="0"/>
          </a:p>
          <a:p>
            <a:pPr marL="0" indent="0">
              <a:buFontTx/>
              <a:buNone/>
            </a:pPr>
            <a:endParaRPr lang="pt-BR" altLang="pt-BR" dirty="0" smtClean="0"/>
          </a:p>
          <a:p>
            <a:pPr marL="0" indent="0">
              <a:buFontTx/>
              <a:buNone/>
            </a:pPr>
            <a:endParaRPr lang="pt-BR" altLang="pt-BR" dirty="0" smtClean="0"/>
          </a:p>
          <a:p>
            <a:pPr marL="0" indent="0">
              <a:buFontTx/>
              <a:buNone/>
            </a:pPr>
            <a:endParaRPr lang="pt-BR" altLang="pt-BR" dirty="0" smtClean="0"/>
          </a:p>
        </p:txBody>
      </p:sp>
      <p:pic>
        <p:nvPicPr>
          <p:cNvPr id="9220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4" y="4941168"/>
            <a:ext cx="8489726" cy="12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pt-BR" altLang="pt-BR" sz="4000" b="1" dirty="0" smtClean="0">
                <a:solidFill>
                  <a:schemeClr val="accent1">
                    <a:lumMod val="75000"/>
                  </a:schemeClr>
                </a:solidFill>
              </a:rPr>
              <a:t>Função de Custo Médio</a:t>
            </a:r>
          </a:p>
        </p:txBody>
      </p:sp>
      <p:pic>
        <p:nvPicPr>
          <p:cNvPr id="1024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102424"/>
            <a:ext cx="5058137" cy="4078833"/>
          </a:xfrm>
        </p:spPr>
      </p:pic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827584" y="4941168"/>
            <a:ext cx="7761288" cy="830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400" i="1" dirty="0" smtClean="0">
                <a:solidFill>
                  <a:srgbClr val="FF0066"/>
                </a:solidFill>
              </a:rPr>
              <a:t>E se plotássemos um gráfico de </a:t>
            </a:r>
            <a:r>
              <a:rPr lang="pt-BR" altLang="pt-BR" sz="2400" i="1" dirty="0" err="1" smtClean="0">
                <a:solidFill>
                  <a:srgbClr val="FF0066"/>
                </a:solidFill>
              </a:rPr>
              <a:t>CMe</a:t>
            </a:r>
            <a:r>
              <a:rPr lang="pt-BR" altLang="pt-BR" sz="2400" i="1" dirty="0" smtClean="0">
                <a:solidFill>
                  <a:srgbClr val="FF0066"/>
                </a:solidFill>
              </a:rPr>
              <a:t> </a:t>
            </a:r>
            <a:r>
              <a:rPr lang="pt-BR" altLang="pt-BR" sz="2000" i="1" dirty="0" smtClean="0">
                <a:solidFill>
                  <a:srgbClr val="FF0066"/>
                </a:solidFill>
              </a:rPr>
              <a:t>x</a:t>
            </a:r>
            <a:r>
              <a:rPr lang="pt-BR" altLang="pt-BR" sz="2400" i="1" dirty="0" smtClean="0">
                <a:solidFill>
                  <a:srgbClr val="FF0066"/>
                </a:solidFill>
              </a:rPr>
              <a:t> </a:t>
            </a:r>
            <a:r>
              <a:rPr lang="pt-BR" altLang="pt-BR" sz="2400" i="1" dirty="0" err="1" smtClean="0">
                <a:solidFill>
                  <a:srgbClr val="FF0066"/>
                </a:solidFill>
              </a:rPr>
              <a:t>w</a:t>
            </a:r>
            <a:r>
              <a:rPr lang="pt-BR" altLang="pt-BR" sz="2400" i="1" baseline="-25000" dirty="0" err="1" smtClean="0">
                <a:solidFill>
                  <a:srgbClr val="FF0066"/>
                </a:solidFill>
              </a:rPr>
              <a:t>i</a:t>
            </a:r>
            <a:r>
              <a:rPr lang="pt-BR" altLang="pt-BR" sz="2400" i="1" dirty="0" smtClean="0">
                <a:solidFill>
                  <a:srgbClr val="FF0066"/>
                </a:solidFill>
              </a:rPr>
              <a:t>, mantendo-se os demais argumentos constantes, qual seria seu formato?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00719" y="1102424"/>
            <a:ext cx="1740895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Um aumento em um dos preços dos fatores aumenta o custo médio, deslocando esta curva para cima, </a:t>
            </a:r>
            <a:r>
              <a:rPr lang="pt-BR" sz="2000" i="1" dirty="0" err="1" smtClean="0">
                <a:solidFill>
                  <a:schemeClr val="accent1">
                    <a:lumMod val="75000"/>
                  </a:schemeClr>
                </a:solidFill>
              </a:rPr>
              <a:t>ceteris</a:t>
            </a:r>
            <a:r>
              <a:rPr lang="pt-BR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i="1" dirty="0" err="1" smtClean="0">
                <a:solidFill>
                  <a:schemeClr val="accent1">
                    <a:lumMod val="75000"/>
                  </a:schemeClr>
                </a:solidFill>
              </a:rPr>
              <a:t>paribus</a:t>
            </a: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79936" y="6095032"/>
            <a:ext cx="52565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Seria, com certeza, uma curva de inclinação positiva!</a:t>
            </a:r>
            <a:endParaRPr lang="pt-BR" sz="18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50602" y="116632"/>
            <a:ext cx="7772400" cy="114300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chemeClr val="accent1">
                    <a:lumMod val="75000"/>
                  </a:schemeClr>
                </a:solidFill>
              </a:rPr>
              <a:t>Relação geral entre Custos médios e marginais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650602" y="1403350"/>
            <a:ext cx="7772400" cy="4322762"/>
          </a:xfrm>
        </p:spPr>
        <p:txBody>
          <a:bodyPr/>
          <a:lstStyle/>
          <a:p>
            <a:r>
              <a:rPr lang="pt-BR" altLang="pt-BR" sz="2400" dirty="0" smtClean="0">
                <a:solidFill>
                  <a:srgbClr val="FF0066"/>
                </a:solidFill>
              </a:rPr>
              <a:t>O </a:t>
            </a:r>
            <a:r>
              <a:rPr lang="pt-BR" altLang="pt-BR" sz="2400" dirty="0" err="1" smtClean="0">
                <a:solidFill>
                  <a:srgbClr val="FF0066"/>
                </a:solidFill>
              </a:rPr>
              <a:t>CMg</a:t>
            </a:r>
            <a:r>
              <a:rPr lang="pt-BR" altLang="pt-BR" sz="2400" dirty="0" smtClean="0">
                <a:solidFill>
                  <a:srgbClr val="FF0066"/>
                </a:solidFill>
              </a:rPr>
              <a:t> é o aumento (ou decréscimo) no custo resultante da produção de uma unidade extra de produto </a:t>
            </a:r>
            <a:r>
              <a:rPr lang="pt-BR" altLang="pt-BR" sz="2400" dirty="0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r>
              <a:rPr lang="pt-BR" altLang="pt-BR" sz="2400" dirty="0" smtClean="0">
                <a:solidFill>
                  <a:srgbClr val="FF0066"/>
                </a:solidFill>
              </a:rPr>
              <a:t> “custo da última unidade”</a:t>
            </a:r>
            <a:endParaRPr lang="pt-BR" altLang="pt-BR" sz="2400" dirty="0" smtClean="0">
              <a:solidFill>
                <a:srgbClr val="008000"/>
              </a:solidFill>
            </a:endParaRPr>
          </a:p>
          <a:p>
            <a:r>
              <a:rPr lang="pt-BR" altLang="pt-BR" sz="2400" dirty="0" err="1" smtClean="0"/>
              <a:t>CMg</a:t>
            </a:r>
            <a:r>
              <a:rPr lang="pt-BR" altLang="pt-BR" sz="2400" dirty="0" smtClean="0"/>
              <a:t> =  custo médio </a:t>
            </a:r>
            <a:r>
              <a:rPr lang="pt-BR" altLang="pt-BR" b="1" dirty="0" smtClean="0"/>
              <a:t>+</a:t>
            </a:r>
            <a:r>
              <a:rPr lang="pt-BR" altLang="pt-BR" sz="2400" dirty="0" smtClean="0"/>
              <a:t> um fator de ajuste</a:t>
            </a:r>
          </a:p>
          <a:p>
            <a:endParaRPr lang="pt-BR" altLang="pt-BR" sz="2400" dirty="0" smtClean="0"/>
          </a:p>
          <a:p>
            <a:endParaRPr lang="pt-BR" altLang="pt-BR" sz="2400" dirty="0"/>
          </a:p>
          <a:p>
            <a:endParaRPr lang="pt-BR" altLang="pt-BR" sz="2400" dirty="0" smtClean="0"/>
          </a:p>
          <a:p>
            <a:r>
              <a:rPr lang="pt-BR" altLang="pt-BR" sz="2000" b="1" u="sng" dirty="0" smtClean="0"/>
              <a:t>O fator de ajuste é o prejuízo (ou ganho, no caso de </a:t>
            </a:r>
            <a:r>
              <a:rPr lang="pt-BR" altLang="pt-BR" sz="2000" b="1" u="sng" dirty="0" err="1" smtClean="0"/>
              <a:t>CMg</a:t>
            </a:r>
            <a:r>
              <a:rPr lang="pt-BR" altLang="pt-BR" sz="2000" b="1" u="sng" dirty="0" smtClean="0"/>
              <a:t> decrescentes) para todos os fatores de produção acarretado pelo aumento em y, que causa uma elevação do custo para cada unidade do produto (ou um decréscimo, para </a:t>
            </a:r>
            <a:r>
              <a:rPr lang="pt-BR" altLang="pt-BR" sz="2000" b="1" u="sng" dirty="0" err="1" smtClean="0"/>
              <a:t>CMg</a:t>
            </a:r>
            <a:r>
              <a:rPr lang="pt-BR" altLang="pt-BR" sz="2000" b="1" u="sng" dirty="0" smtClean="0"/>
              <a:t> decrescente)</a:t>
            </a:r>
            <a:endParaRPr lang="pt-BR" altLang="pt-BR" sz="2400" dirty="0"/>
          </a:p>
          <a:p>
            <a:endParaRPr lang="pt-BR" altLang="pt-BR" sz="2400" dirty="0" smtClean="0">
              <a:solidFill>
                <a:srgbClr val="008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08816"/>
            <a:ext cx="4176464" cy="9602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Revisão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Derivação das funções de custo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Minimização do custo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Dualidade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Elasticidades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sz="4800" dirty="0" smtClean="0"/>
              <a:t>O PROBLEMA DE MINIMIZAÇÃO DE CUSTOS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731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98500" y="260350"/>
            <a:ext cx="7772400" cy="114300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rgbClr val="00B050"/>
                </a:solidFill>
              </a:rPr>
              <a:t>Problema da Minimização do Custo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8500" y="15573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Minimizar</a:t>
            </a:r>
          </a:p>
          <a:p>
            <a:pPr marL="0" indent="0">
              <a:buFontTx/>
              <a:buNone/>
              <a:defRPr/>
            </a:pPr>
            <a:endParaRPr lang="pt-BR" dirty="0"/>
          </a:p>
          <a:p>
            <a:pPr>
              <a:defRPr/>
            </a:pPr>
            <a:r>
              <a:rPr lang="pt-BR" dirty="0" smtClean="0"/>
              <a:t>Sujeito a:</a:t>
            </a:r>
          </a:p>
          <a:p>
            <a:pPr>
              <a:defRPr/>
            </a:pPr>
            <a:endParaRPr lang="pt-BR" dirty="0" smtClean="0"/>
          </a:p>
          <a:p>
            <a:pPr marL="0" indent="0">
              <a:buFontTx/>
              <a:buNone/>
              <a:defRPr/>
            </a:pPr>
            <a:r>
              <a:rPr lang="pt-BR" sz="2800" dirty="0" smtClean="0"/>
              <a:t>Problema de minimização condicionada, portanto a função de </a:t>
            </a:r>
            <a:r>
              <a:rPr lang="pt-BR" sz="2800" dirty="0" err="1" smtClean="0"/>
              <a:t>Lagrange</a:t>
            </a:r>
            <a:r>
              <a:rPr lang="pt-BR" sz="2800" dirty="0" smtClean="0"/>
              <a:t>, ilustrando para o caso de dois insumos, é dada por:   (C = w1.x1 + w2.x2) </a:t>
            </a:r>
          </a:p>
          <a:p>
            <a:pPr marL="0" indent="0">
              <a:buFontTx/>
              <a:buNone/>
              <a:defRPr/>
            </a:pPr>
            <a:endParaRPr lang="pt-BR" sz="2800" dirty="0" smtClean="0"/>
          </a:p>
          <a:p>
            <a:pPr marL="0" indent="0">
              <a:buFontTx/>
              <a:buNone/>
              <a:defRPr/>
            </a:pPr>
            <a:endParaRPr lang="pt-BR" dirty="0"/>
          </a:p>
          <a:p>
            <a:pPr marL="0" indent="0">
              <a:buFontTx/>
              <a:buNone/>
              <a:defRPr/>
            </a:pPr>
            <a:endParaRPr lang="pt-BR" dirty="0"/>
          </a:p>
        </p:txBody>
      </p:sp>
      <p:pic>
        <p:nvPicPr>
          <p:cNvPr id="13316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03350"/>
            <a:ext cx="25082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136900"/>
            <a:ext cx="332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90" y="5398259"/>
            <a:ext cx="7264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32240" y="17008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(7)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66121" y="323449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(8)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494970" y="552461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(9)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712788" y="188913"/>
            <a:ext cx="7772400" cy="1143000"/>
          </a:xfrm>
        </p:spPr>
        <p:txBody>
          <a:bodyPr/>
          <a:lstStyle/>
          <a:p>
            <a:r>
              <a:rPr lang="pt-BR" altLang="pt-BR" smtClean="0"/>
              <a:t>CPO e CSO para minimização do Custo </a:t>
            </a:r>
          </a:p>
        </p:txBody>
      </p:sp>
      <p:pic>
        <p:nvPicPr>
          <p:cNvPr id="1433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8" y="1557338"/>
            <a:ext cx="4037012" cy="1778000"/>
          </a:xfrm>
        </p:spPr>
      </p:pic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679450" y="3559175"/>
            <a:ext cx="7561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8000"/>
                </a:solidFill>
              </a:rPr>
              <a:t>A condição de </a:t>
            </a:r>
            <a:r>
              <a:rPr lang="pt-BR" altLang="pt-BR" sz="2400" dirty="0" smtClean="0">
                <a:solidFill>
                  <a:srgbClr val="008000"/>
                </a:solidFill>
              </a:rPr>
              <a:t>2ª. ordem </a:t>
            </a:r>
            <a:r>
              <a:rPr lang="pt-BR" altLang="pt-BR" sz="2400" dirty="0">
                <a:solidFill>
                  <a:srgbClr val="008000"/>
                </a:solidFill>
              </a:rPr>
              <a:t>suficiente para um ponto mínimo </a:t>
            </a:r>
            <a:r>
              <a:rPr lang="pt-BR" altLang="pt-BR" sz="2400" dirty="0" smtClean="0">
                <a:solidFill>
                  <a:srgbClr val="008000"/>
                </a:solidFill>
              </a:rPr>
              <a:t>(interior) </a:t>
            </a:r>
            <a:r>
              <a:rPr lang="pt-BR" altLang="pt-BR" sz="2400" dirty="0">
                <a:solidFill>
                  <a:srgbClr val="008000"/>
                </a:solidFill>
              </a:rPr>
              <a:t>é que o determinante do Hessiano orlado </a:t>
            </a:r>
            <a:r>
              <a:rPr lang="pt-BR" altLang="pt-BR" sz="2400" dirty="0" smtClean="0">
                <a:solidFill>
                  <a:srgbClr val="008000"/>
                </a:solidFill>
              </a:rPr>
              <a:t>(das segundas derivadas </a:t>
            </a:r>
            <a:r>
              <a:rPr lang="pt-BR" altLang="pt-BR" sz="2400" dirty="0" err="1" smtClean="0">
                <a:solidFill>
                  <a:srgbClr val="008000"/>
                </a:solidFill>
              </a:rPr>
              <a:t>parcias</a:t>
            </a:r>
            <a:r>
              <a:rPr lang="pt-BR" altLang="pt-BR" sz="2400" dirty="0" smtClean="0">
                <a:solidFill>
                  <a:srgbClr val="008000"/>
                </a:solidFill>
              </a:rPr>
              <a:t> da </a:t>
            </a:r>
            <a:r>
              <a:rPr lang="pt-BR" altLang="pt-BR" sz="2400" dirty="0" err="1" smtClean="0">
                <a:solidFill>
                  <a:srgbClr val="008000"/>
                </a:solidFill>
              </a:rPr>
              <a:t>fn</a:t>
            </a:r>
            <a:r>
              <a:rPr lang="pt-BR" altLang="pt-BR" sz="2400" dirty="0" smtClean="0">
                <a:solidFill>
                  <a:srgbClr val="008000"/>
                </a:solidFill>
              </a:rPr>
              <a:t>. </a:t>
            </a:r>
            <a:r>
              <a:rPr lang="pt-BR" altLang="pt-BR" sz="2400" dirty="0" err="1" smtClean="0">
                <a:solidFill>
                  <a:srgbClr val="008000"/>
                </a:solidFill>
              </a:rPr>
              <a:t>Lagrange</a:t>
            </a:r>
            <a:r>
              <a:rPr lang="pt-BR" altLang="pt-BR" sz="2400" dirty="0" smtClean="0">
                <a:solidFill>
                  <a:srgbClr val="008000"/>
                </a:solidFill>
              </a:rPr>
              <a:t>) seja </a:t>
            </a:r>
            <a:r>
              <a:rPr lang="pt-BR" altLang="pt-BR" sz="2400" b="1" dirty="0" smtClean="0">
                <a:solidFill>
                  <a:srgbClr val="008000"/>
                </a:solidFill>
              </a:rPr>
              <a:t>negativo:</a:t>
            </a:r>
            <a:endParaRPr lang="pt-BR" altLang="pt-BR" sz="2400" b="1" dirty="0">
              <a:solidFill>
                <a:srgbClr val="008000"/>
              </a:solidFill>
            </a:endParaRPr>
          </a:p>
        </p:txBody>
      </p:sp>
      <p:pic>
        <p:nvPicPr>
          <p:cNvPr id="14341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0913"/>
            <a:ext cx="579755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6"/>
          <p:cNvSpPr txBox="1">
            <a:spLocks noChangeArrowheads="1"/>
          </p:cNvSpPr>
          <p:nvPr/>
        </p:nvSpPr>
        <p:spPr bwMode="auto">
          <a:xfrm>
            <a:off x="6516688" y="5084763"/>
            <a:ext cx="2303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/>
              <a:t>Quase concavidade!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16688" y="207198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(10)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07974" y="476091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682625" y="333375"/>
            <a:ext cx="7772400" cy="1143000"/>
          </a:xfrm>
        </p:spPr>
        <p:txBody>
          <a:bodyPr/>
          <a:lstStyle/>
          <a:p>
            <a:r>
              <a:rPr lang="pt-BR" altLang="pt-BR" sz="3600" b="1" smtClean="0">
                <a:solidFill>
                  <a:srgbClr val="008000"/>
                </a:solidFill>
              </a:rPr>
              <a:t>A solução de tangência para o problema de Minimização de Custo</a:t>
            </a:r>
          </a:p>
        </p:txBody>
      </p:sp>
      <p:pic>
        <p:nvPicPr>
          <p:cNvPr id="1536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700213"/>
            <a:ext cx="6559550" cy="4395787"/>
          </a:xfrm>
        </p:spPr>
      </p:pic>
      <p:sp>
        <p:nvSpPr>
          <p:cNvPr id="2" name="CaixaDeTexto 1"/>
          <p:cNvSpPr txBox="1"/>
          <p:nvPr/>
        </p:nvSpPr>
        <p:spPr>
          <a:xfrm>
            <a:off x="5043463" y="1714503"/>
            <a:ext cx="2808312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Inclinação da </a:t>
            </a:r>
            <a:r>
              <a:rPr lang="pt-BR" b="1" dirty="0" err="1" smtClean="0">
                <a:solidFill>
                  <a:schemeClr val="bg1"/>
                </a:solidFill>
              </a:rPr>
              <a:t>isocusto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C = –w1/w2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9268" y="2741901"/>
            <a:ext cx="1716428" cy="2246769"/>
          </a:xfrm>
          <a:prstGeom prst="rect">
            <a:avLst/>
          </a:prstGeom>
          <a:noFill/>
          <a:ln w="31750">
            <a:solidFill>
              <a:srgbClr val="000000">
                <a:alpha val="9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Inclinação das </a:t>
            </a:r>
            <a:r>
              <a:rPr lang="pt-BR" sz="2000" b="1" dirty="0" err="1" smtClean="0">
                <a:solidFill>
                  <a:schemeClr val="accent5">
                    <a:lumMod val="50000"/>
                  </a:schemeClr>
                </a:solidFill>
              </a:rPr>
              <a:t>isoquantas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 em </a:t>
            </a:r>
            <a:r>
              <a:rPr lang="pt-BR" sz="2000" b="1" dirty="0" err="1" smtClean="0">
                <a:solidFill>
                  <a:schemeClr val="accent5">
                    <a:lumMod val="50000"/>
                  </a:schemeClr>
                </a:solidFill>
              </a:rPr>
              <a:t>qquer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 ponto:</a:t>
            </a:r>
          </a:p>
          <a:p>
            <a:pPr algn="ctr"/>
            <a:endParaRPr lang="pt-B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4365104"/>
            <a:ext cx="1247665" cy="62690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 bwMode="auto">
          <a:xfrm>
            <a:off x="1835696" y="4653136"/>
            <a:ext cx="1512168" cy="144016"/>
          </a:xfrm>
          <a:prstGeom prst="rightArrow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 bwMode="auto">
          <a:xfrm flipH="1">
            <a:off x="2483768" y="2060848"/>
            <a:ext cx="2559695" cy="12961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323850" y="150813"/>
            <a:ext cx="7772400" cy="1143000"/>
          </a:xfrm>
        </p:spPr>
        <p:txBody>
          <a:bodyPr/>
          <a:lstStyle/>
          <a:p>
            <a:r>
              <a:rPr lang="pt-BR" altLang="pt-BR" sz="3600" smtClean="0">
                <a:solidFill>
                  <a:srgbClr val="008000"/>
                </a:solidFill>
              </a:rPr>
              <a:t>Isoquantas: combinações de insumos que geram o nível y de produto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Inclinação das </a:t>
            </a:r>
            <a:r>
              <a:rPr lang="pt-BR" sz="2400" dirty="0" err="1" smtClean="0"/>
              <a:t>isoquantas</a:t>
            </a:r>
            <a:r>
              <a:rPr lang="pt-BR" sz="2400" dirty="0" smtClean="0"/>
              <a:t>: obtidas pela diferenciação da identidade f(x</a:t>
            </a:r>
            <a:r>
              <a:rPr lang="pt-BR" sz="1400" dirty="0" smtClean="0"/>
              <a:t>1</a:t>
            </a:r>
            <a:r>
              <a:rPr lang="pt-BR" sz="2400" dirty="0" smtClean="0"/>
              <a:t>,x</a:t>
            </a:r>
            <a:r>
              <a:rPr lang="pt-BR" sz="1400" dirty="0" smtClean="0"/>
              <a:t>2</a:t>
            </a:r>
            <a:r>
              <a:rPr lang="pt-BR" sz="2400" dirty="0" smtClean="0"/>
              <a:t>(x</a:t>
            </a:r>
            <a:r>
              <a:rPr lang="pt-BR" sz="1400" dirty="0" smtClean="0"/>
              <a:t>1</a:t>
            </a:r>
            <a:r>
              <a:rPr lang="pt-BR" sz="2400" dirty="0" smtClean="0"/>
              <a:t>)) ≡ y, implicitamente com relação à x</a:t>
            </a:r>
            <a:r>
              <a:rPr lang="pt-BR" sz="1400" dirty="0" smtClean="0"/>
              <a:t>1:</a:t>
            </a:r>
          </a:p>
          <a:p>
            <a:pPr>
              <a:defRPr/>
            </a:pPr>
            <a:endParaRPr lang="pt-BR" sz="1600" dirty="0"/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/>
          </a:p>
          <a:p>
            <a:pPr>
              <a:defRPr/>
            </a:pPr>
            <a:endParaRPr lang="pt-BR" sz="1600" dirty="0" smtClean="0"/>
          </a:p>
          <a:p>
            <a:pPr>
              <a:defRPr/>
            </a:pPr>
            <a:endParaRPr lang="pt-BR" sz="1600" dirty="0"/>
          </a:p>
          <a:p>
            <a:pPr marL="0" indent="0">
              <a:buNone/>
              <a:defRPr/>
            </a:pPr>
            <a:r>
              <a:rPr lang="pt-BR" sz="2400" dirty="0"/>
              <a:t>           </a:t>
            </a:r>
            <a:r>
              <a:rPr lang="pt-BR" sz="2400" dirty="0" smtClean="0"/>
              <a:t>                                                          </a:t>
            </a:r>
            <a:r>
              <a:rPr lang="pt-BR" sz="2000" dirty="0" smtClean="0"/>
              <a:t>Com </a:t>
            </a:r>
            <a:r>
              <a:rPr lang="pt-BR" sz="2000" dirty="0"/>
              <a:t>f</a:t>
            </a:r>
            <a:r>
              <a:rPr lang="pt-BR" sz="1200" dirty="0"/>
              <a:t>2</a:t>
            </a:r>
            <a:r>
              <a:rPr lang="pt-BR" sz="2000" dirty="0"/>
              <a:t> ≠ 0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Inclinação da função objetivo </a:t>
            </a:r>
            <a:r>
              <a:rPr lang="pt-BR" sz="2400" b="1" dirty="0" smtClean="0"/>
              <a:t>C</a:t>
            </a:r>
            <a:r>
              <a:rPr lang="pt-BR" sz="2400" dirty="0" smtClean="0"/>
              <a:t>:  </a:t>
            </a:r>
            <a:r>
              <a:rPr lang="pt-BR" sz="2400" b="1" dirty="0" smtClean="0">
                <a:solidFill>
                  <a:srgbClr val="008000"/>
                </a:solidFill>
              </a:rPr>
              <a:t>dx2/dx1 = - w1/w2</a:t>
            </a:r>
          </a:p>
          <a:p>
            <a:pPr>
              <a:defRPr/>
            </a:pPr>
            <a:r>
              <a:rPr lang="pt-BR" sz="2400" dirty="0" smtClean="0"/>
              <a:t>Eliminando </a:t>
            </a:r>
            <a:r>
              <a:rPr lang="pt-BR" sz="2400" dirty="0" smtClean="0">
                <a:sym typeface="Symbol" panose="05050102010706020507" pitchFamily="18" charset="2"/>
              </a:rPr>
              <a:t> das duas CPO e dividindo uma pela outra: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>
              <a:defRPr/>
            </a:pPr>
            <a:endParaRPr lang="pt-BR" sz="2400" dirty="0"/>
          </a:p>
        </p:txBody>
      </p:sp>
      <p:pic>
        <p:nvPicPr>
          <p:cNvPr id="1638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3336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 bwMode="auto">
          <a:xfrm>
            <a:off x="5508104" y="3861048"/>
            <a:ext cx="648072" cy="1177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6389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491163"/>
            <a:ext cx="2085975" cy="8763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9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260350"/>
            <a:ext cx="7772400" cy="4114800"/>
          </a:xfrm>
        </p:spPr>
        <p:txBody>
          <a:bodyPr/>
          <a:lstStyle/>
          <a:p>
            <a:r>
              <a:rPr lang="pt-BR" altLang="pt-BR" sz="2800" dirty="0" smtClean="0">
                <a:solidFill>
                  <a:schemeClr val="accent1">
                    <a:lumMod val="75000"/>
                  </a:schemeClr>
                </a:solidFill>
              </a:rPr>
              <a:t>A razão entre os preços dos insumos iguala-se à razão dos produtos marginais dos dois fatores</a:t>
            </a:r>
          </a:p>
          <a:p>
            <a:endParaRPr lang="pt-BR" altLang="pt-BR" sz="2800" dirty="0" smtClean="0"/>
          </a:p>
          <a:p>
            <a:r>
              <a:rPr lang="pt-BR" altLang="pt-BR" sz="2800" dirty="0" smtClean="0"/>
              <a:t>Esta tangência é necessária para uma solução de custo mínimo no problema de otimização</a:t>
            </a:r>
          </a:p>
          <a:p>
            <a:endParaRPr lang="pt-BR" altLang="pt-BR" sz="2800" dirty="0" smtClean="0"/>
          </a:p>
          <a:p>
            <a:r>
              <a:rPr lang="pt-BR" altLang="pt-BR" sz="2800" dirty="0" smtClean="0"/>
              <a:t>O problema de minimização de custo estabelece que se deve tomar a linha de </a:t>
            </a:r>
            <a:r>
              <a:rPr lang="pt-BR" altLang="pt-BR" sz="2800" dirty="0" err="1" smtClean="0"/>
              <a:t>isocusto</a:t>
            </a:r>
            <a:r>
              <a:rPr lang="pt-BR" altLang="pt-BR" sz="2800" dirty="0" smtClean="0"/>
              <a:t> mais próxima da origem mas que ainda permita atingir o nível y desejado!</a:t>
            </a:r>
          </a:p>
          <a:p>
            <a:pPr marL="0" indent="0">
              <a:buNone/>
            </a:pPr>
            <a:endParaRPr lang="pt-BR" altLang="pt-BR" sz="2800" dirty="0" smtClean="0"/>
          </a:p>
        </p:txBody>
      </p:sp>
      <p:sp>
        <p:nvSpPr>
          <p:cNvPr id="2" name="Seta para Baixo 1"/>
          <p:cNvSpPr/>
          <p:nvPr/>
        </p:nvSpPr>
        <p:spPr bwMode="auto">
          <a:xfrm>
            <a:off x="3707904" y="1196752"/>
            <a:ext cx="432048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11560" y="360399"/>
            <a:ext cx="7772400" cy="1143000"/>
          </a:xfrm>
        </p:spPr>
        <p:txBody>
          <a:bodyPr/>
          <a:lstStyle/>
          <a:p>
            <a:r>
              <a:rPr lang="pt-BR" altLang="pt-BR" sz="3200" dirty="0" smtClean="0">
                <a:solidFill>
                  <a:srgbClr val="0000FF"/>
                </a:solidFill>
              </a:rPr>
              <a:t>C.S.O: </a:t>
            </a:r>
            <a:r>
              <a:rPr lang="pt-BR" altLang="pt-BR" sz="3200" i="1" dirty="0" smtClean="0">
                <a:solidFill>
                  <a:srgbClr val="0000FF"/>
                </a:solidFill>
              </a:rPr>
              <a:t>Por </a:t>
            </a:r>
            <a:r>
              <a:rPr lang="pt-BR" altLang="pt-BR" sz="3200" i="1" dirty="0">
                <a:solidFill>
                  <a:srgbClr val="0000FF"/>
                </a:solidFill>
              </a:rPr>
              <a:t>quê as </a:t>
            </a:r>
            <a:r>
              <a:rPr lang="pt-BR" altLang="pt-BR" sz="3200" i="1" dirty="0" err="1">
                <a:solidFill>
                  <a:srgbClr val="0000FF"/>
                </a:solidFill>
              </a:rPr>
              <a:t>isoquantas</a:t>
            </a:r>
            <a:r>
              <a:rPr lang="pt-BR" altLang="pt-BR" sz="3200" i="1" dirty="0">
                <a:solidFill>
                  <a:srgbClr val="0000FF"/>
                </a:solidFill>
              </a:rPr>
              <a:t> não podem ter o formato das curvas de nível pontilhadas?</a:t>
            </a:r>
            <a:br>
              <a:rPr lang="pt-BR" altLang="pt-BR" sz="3200" i="1" dirty="0">
                <a:solidFill>
                  <a:srgbClr val="0000FF"/>
                </a:solidFill>
              </a:rPr>
            </a:br>
            <a:endParaRPr lang="pt-BR" altLang="pt-BR" sz="3200" dirty="0" smtClean="0">
              <a:solidFill>
                <a:srgbClr val="0000FF"/>
              </a:solidFill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700529" y="1484784"/>
            <a:ext cx="7772400" cy="4114800"/>
          </a:xfrm>
        </p:spPr>
        <p:txBody>
          <a:bodyPr/>
          <a:lstStyle/>
          <a:p>
            <a:r>
              <a:rPr lang="pt-BR" altLang="pt-BR" sz="2800" dirty="0" smtClean="0"/>
              <a:t>Expressam que a função de produção é quase-côncava, e, no caso com dois insumos, implica em que as </a:t>
            </a:r>
            <a:r>
              <a:rPr lang="pt-BR" altLang="pt-BR" sz="2800" dirty="0" err="1" smtClean="0"/>
              <a:t>isoquantas</a:t>
            </a:r>
            <a:r>
              <a:rPr lang="pt-BR" altLang="pt-BR" sz="2800" dirty="0" smtClean="0"/>
              <a:t> são convexas em relação à origem.</a:t>
            </a:r>
          </a:p>
          <a:p>
            <a:r>
              <a:rPr lang="pt-BR" alt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Razão empírica</a:t>
            </a:r>
            <a:r>
              <a:rPr lang="pt-BR" altLang="pt-BR" sz="2400" b="1" u="sng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altLang="pt-BR" sz="2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as empresas não empregam só um único insumo de produção; adicionalmente, soluções de canto permitiriam múltiplas soluções para o problema de minimização e indicariam que a firma não reagiria a variações nos preços dos insumos, a não ser quando atingissem níveis críticos! Portanto, não são condições realistas!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pt-BR" altLang="pt-BR" sz="3200" dirty="0" smtClean="0">
                <a:solidFill>
                  <a:schemeClr val="accent2"/>
                </a:solidFill>
              </a:rPr>
              <a:t>Lei dos Rendimentos decrescentes e Lei da Taxa de substituição técnica marginal decrescente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smtClean="0"/>
              <a:t>Ao longo de uma </a:t>
            </a:r>
            <a:r>
              <a:rPr lang="pt-BR" sz="2800" dirty="0" err="1" smtClean="0"/>
              <a:t>isoquanta</a:t>
            </a:r>
            <a:r>
              <a:rPr lang="pt-BR" sz="2800" dirty="0" smtClean="0"/>
              <a:t>, a inclinação  </a:t>
            </a:r>
            <a:r>
              <a:rPr lang="pt-BR" sz="2800" b="1" dirty="0" smtClean="0">
                <a:solidFill>
                  <a:srgbClr val="0000FF"/>
                </a:solidFill>
              </a:rPr>
              <a:t>–f</a:t>
            </a:r>
            <a:r>
              <a:rPr lang="pt-BR" sz="2000" b="1" dirty="0" smtClean="0">
                <a:solidFill>
                  <a:srgbClr val="0000FF"/>
                </a:solidFill>
              </a:rPr>
              <a:t>1</a:t>
            </a:r>
            <a:r>
              <a:rPr lang="pt-BR" sz="2800" b="1" dirty="0" smtClean="0">
                <a:solidFill>
                  <a:srgbClr val="0000FF"/>
                </a:solidFill>
              </a:rPr>
              <a:t>/f</a:t>
            </a:r>
            <a:r>
              <a:rPr lang="pt-BR" sz="2000" b="1" dirty="0" smtClean="0">
                <a:solidFill>
                  <a:srgbClr val="0000FF"/>
                </a:solidFill>
              </a:rPr>
              <a:t>2</a:t>
            </a:r>
            <a:r>
              <a:rPr lang="pt-BR" sz="2800" b="1" dirty="0" smtClean="0">
                <a:solidFill>
                  <a:srgbClr val="0000FF"/>
                </a:solidFill>
              </a:rPr>
              <a:t> </a:t>
            </a:r>
            <a:r>
              <a:rPr lang="pt-BR" sz="2800" dirty="0" smtClean="0"/>
              <a:t>decresce em valores absolutos à medida que mais x</a:t>
            </a:r>
            <a:r>
              <a:rPr lang="pt-BR" sz="1800" dirty="0" smtClean="0"/>
              <a:t>1 </a:t>
            </a:r>
            <a:r>
              <a:rPr lang="pt-BR" sz="2800" dirty="0" smtClean="0"/>
              <a:t>é empregado na produção: o Produto marginal de x</a:t>
            </a:r>
            <a:r>
              <a:rPr lang="pt-BR" sz="1600" dirty="0" smtClean="0"/>
              <a:t>1</a:t>
            </a:r>
            <a:r>
              <a:rPr lang="pt-BR" sz="2800" dirty="0" smtClean="0"/>
              <a:t> em relação a x</a:t>
            </a:r>
            <a:r>
              <a:rPr lang="pt-BR" sz="1800" dirty="0" smtClean="0"/>
              <a:t>2</a:t>
            </a:r>
            <a:r>
              <a:rPr lang="pt-BR" sz="2800" dirty="0" smtClean="0"/>
              <a:t> cai à medida que mais x</a:t>
            </a:r>
            <a:r>
              <a:rPr lang="pt-BR" sz="1600" dirty="0" smtClean="0"/>
              <a:t>1</a:t>
            </a:r>
            <a:r>
              <a:rPr lang="pt-BR" sz="2800" dirty="0" smtClean="0"/>
              <a:t> é empregado = </a:t>
            </a:r>
            <a:r>
              <a:rPr lang="pt-BR" sz="2800" b="1" i="1" dirty="0" smtClean="0">
                <a:solidFill>
                  <a:srgbClr val="FF0066"/>
                </a:solidFill>
              </a:rPr>
              <a:t>Lei da Taxa de Substituição técnica marginal decrescente</a:t>
            </a:r>
          </a:p>
          <a:p>
            <a:pPr>
              <a:defRPr/>
            </a:pPr>
            <a:endParaRPr lang="pt-BR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z="2800" dirty="0" smtClean="0"/>
              <a:t>A </a:t>
            </a:r>
            <a:r>
              <a:rPr lang="pt-BR" sz="2800" u="sng" dirty="0" smtClean="0">
                <a:solidFill>
                  <a:srgbClr val="FF0066"/>
                </a:solidFill>
              </a:rPr>
              <a:t>Lei dos Rendimentos decrescentes </a:t>
            </a:r>
            <a:r>
              <a:rPr lang="pt-BR" sz="2800" dirty="0" smtClean="0"/>
              <a:t>, por sua vez, é diferente </a:t>
            </a:r>
            <a:r>
              <a:rPr lang="pt-BR" sz="2800" dirty="0" smtClean="0">
                <a:sym typeface="Wingdings" panose="05000000000000000000" pitchFamily="2" charset="2"/>
              </a:rPr>
              <a:t></a:t>
            </a:r>
            <a:r>
              <a:rPr lang="pt-BR" sz="2800" dirty="0" smtClean="0"/>
              <a:t> </a:t>
            </a:r>
            <a:r>
              <a:rPr lang="pt-BR" sz="2800" b="1" dirty="0" err="1" smtClean="0">
                <a:solidFill>
                  <a:srgbClr val="0000FF"/>
                </a:solidFill>
              </a:rPr>
              <a:t>f</a:t>
            </a:r>
            <a:r>
              <a:rPr lang="pt-BR" sz="2000" b="1" dirty="0" err="1" smtClean="0">
                <a:solidFill>
                  <a:srgbClr val="0000FF"/>
                </a:solidFill>
              </a:rPr>
              <a:t>ii</a:t>
            </a:r>
            <a:r>
              <a:rPr lang="pt-BR" sz="2000" b="1" dirty="0" smtClean="0">
                <a:solidFill>
                  <a:srgbClr val="0000FF"/>
                </a:solidFill>
              </a:rPr>
              <a:t> </a:t>
            </a:r>
            <a:r>
              <a:rPr lang="pt-BR" sz="2800" b="1" dirty="0" smtClean="0">
                <a:solidFill>
                  <a:srgbClr val="0000FF"/>
                </a:solidFill>
              </a:rPr>
              <a:t>&lt; 0</a:t>
            </a:r>
          </a:p>
          <a:p>
            <a:pPr>
              <a:defRPr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784" y="160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Inclinação da </a:t>
            </a:r>
            <a:r>
              <a:rPr lang="pt-BR" dirty="0" err="1" smtClean="0">
                <a:solidFill>
                  <a:srgbClr val="0000FF"/>
                </a:solidFill>
              </a:rPr>
              <a:t>isoquanta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56610"/>
            <a:ext cx="6838528" cy="41639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48064" y="1412776"/>
            <a:ext cx="3814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A inclinação da </a:t>
            </a:r>
            <a:r>
              <a:rPr lang="pt-BR" sz="2000" b="1" dirty="0" err="1" smtClean="0">
                <a:solidFill>
                  <a:srgbClr val="0000FF"/>
                </a:solidFill>
              </a:rPr>
              <a:t>isoquanta</a:t>
            </a:r>
            <a:r>
              <a:rPr lang="pt-BR" sz="2000" b="1" dirty="0" smtClean="0">
                <a:solidFill>
                  <a:srgbClr val="0000FF"/>
                </a:solidFill>
              </a:rPr>
              <a:t> representa o quanto de x2 deve ser abdicado por unidade de x1, adicionada à fim de manter o nível de produção constante (ou seja, no mesmo nível de y).</a:t>
            </a:r>
          </a:p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O ganho em produto (PMg1 = f1) deve se igualar à perda em produto (PMg2= f2)</a:t>
            </a:r>
          </a:p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Esta relação mede o valor de x1 para a empresa, em termos de x2</a:t>
            </a:r>
            <a:endParaRPr lang="pt-B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922274" y="0"/>
            <a:ext cx="7772400" cy="114300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chemeClr val="accent5">
                    <a:lumMod val="75000"/>
                  </a:schemeClr>
                </a:solidFill>
              </a:rPr>
              <a:t>Interpretação do Multiplicador de </a:t>
            </a:r>
            <a:r>
              <a:rPr lang="pt-BR" altLang="pt-BR" sz="3600" b="1" dirty="0" err="1" smtClean="0">
                <a:solidFill>
                  <a:schemeClr val="accent5">
                    <a:lumMod val="75000"/>
                  </a:schemeClr>
                </a:solidFill>
              </a:rPr>
              <a:t>Lagrange</a:t>
            </a:r>
            <a:endParaRPr lang="pt-BR" altLang="pt-BR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461" y="1268760"/>
            <a:ext cx="8312025" cy="4114800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Nas funções de demanda por fatores (mantido y constante):</a:t>
            </a:r>
          </a:p>
          <a:p>
            <a:pPr>
              <a:defRPr/>
            </a:pPr>
            <a:endParaRPr lang="pt-BR" sz="2800" dirty="0"/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800" dirty="0" smtClean="0"/>
              <a:t>Multiplicador de </a:t>
            </a:r>
            <a:r>
              <a:rPr lang="pt-BR" sz="2800" dirty="0" err="1" smtClean="0"/>
              <a:t>Langrage</a:t>
            </a:r>
            <a:r>
              <a:rPr lang="pt-BR" sz="2800" dirty="0" smtClean="0"/>
              <a:t> está em função dos preços dos fatores e de y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Prova-se que </a:t>
            </a:r>
            <a:r>
              <a:rPr lang="pt-BR" sz="2800" dirty="0" smtClean="0">
                <a:sym typeface="Symbol" panose="05050102010706020507" pitchFamily="18" charset="2"/>
              </a:rPr>
              <a:t>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ou mais corretamente </a:t>
            </a:r>
            <a:r>
              <a:rPr lang="pt-BR" sz="2800" dirty="0" smtClean="0">
                <a:sym typeface="Symbol" panose="05050102010706020507" pitchFamily="18" charset="2"/>
              </a:rPr>
              <a:t>*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  é idêntico à função do custo marginal da firma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pt-BR" sz="2800" dirty="0"/>
          </a:p>
        </p:txBody>
      </p:sp>
      <p:pic>
        <p:nvPicPr>
          <p:cNvPr id="2560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2974131" cy="173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6004"/>
            <a:ext cx="7772400" cy="1143000"/>
          </a:xfrm>
        </p:spPr>
        <p:txBody>
          <a:bodyPr/>
          <a:lstStyle/>
          <a:p>
            <a:r>
              <a:rPr lang="pt-BR" altLang="pt-BR" b="1" dirty="0" smtClean="0">
                <a:solidFill>
                  <a:srgbClr val="0000FF"/>
                </a:solidFill>
              </a:rPr>
              <a:t>Referências</a:t>
            </a:r>
            <a:endParaRPr lang="en-US" altLang="pt-BR" b="1" dirty="0" smtClean="0">
              <a:solidFill>
                <a:srgbClr val="0000FF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7131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pt-BR" sz="2800" dirty="0" smtClean="0">
                <a:solidFill>
                  <a:srgbClr val="FF0000"/>
                </a:solidFill>
              </a:rPr>
              <a:t>Silberberg e </a:t>
            </a:r>
            <a:r>
              <a:rPr lang="en-US" altLang="pt-BR" sz="2800" dirty="0" err="1" smtClean="0">
                <a:solidFill>
                  <a:srgbClr val="FF0000"/>
                </a:solidFill>
              </a:rPr>
              <a:t>Suen</a:t>
            </a:r>
            <a:r>
              <a:rPr lang="en-US" altLang="pt-BR" sz="2800" dirty="0" smtClean="0">
                <a:solidFill>
                  <a:srgbClr val="FF0000"/>
                </a:solidFill>
              </a:rPr>
              <a:t>, 2001. cap. 08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JEHLE, G. A.; RENY, P. J.</a:t>
            </a:r>
            <a:r>
              <a:rPr lang="en-US" sz="2400" i="1" dirty="0"/>
              <a:t> Advanced Microeconomics. </a:t>
            </a:r>
            <a:r>
              <a:rPr lang="en-US" sz="2400" dirty="0"/>
              <a:t>Pearson Education: United Kingdom, Cap.3, </a:t>
            </a:r>
            <a:r>
              <a:rPr lang="pt-BR" sz="2400" dirty="0"/>
              <a:t>3ª </a:t>
            </a:r>
            <a:r>
              <a:rPr lang="pt-BR" sz="2400" dirty="0" err="1"/>
              <a:t>ed</a:t>
            </a:r>
            <a:r>
              <a:rPr lang="pt-BR" sz="2400" dirty="0"/>
              <a:t>, 2011.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Hal. R. </a:t>
            </a:r>
            <a:r>
              <a:rPr lang="pt-BR" altLang="pt-BR" sz="2400" dirty="0" err="1"/>
              <a:t>Varian</a:t>
            </a:r>
            <a:r>
              <a:rPr lang="pt-BR" altLang="pt-BR" sz="2400" dirty="0"/>
              <a:t>. Microeconomia – Princípios Básicos. Uma abordagem moderna. Ed. Campus. 2003</a:t>
            </a:r>
          </a:p>
          <a:p>
            <a:pPr algn="just"/>
            <a:r>
              <a:rPr lang="pt-BR" sz="2400" dirty="0" smtClean="0"/>
              <a:t>BESANKO, D.; BRAEUTIGAM, R.R. </a:t>
            </a:r>
            <a:r>
              <a:rPr lang="pt-BR" sz="2400" b="1" dirty="0" err="1" smtClean="0"/>
              <a:t>Microeconomics</a:t>
            </a:r>
            <a:r>
              <a:rPr lang="pt-BR" sz="2400" dirty="0" smtClean="0"/>
              <a:t>. 5th </a:t>
            </a:r>
            <a:r>
              <a:rPr lang="pt-BR" sz="2400" dirty="0" err="1" smtClean="0"/>
              <a:t>Edition</a:t>
            </a:r>
            <a:r>
              <a:rPr lang="pt-BR" sz="2400" dirty="0" smtClean="0"/>
              <a:t>. </a:t>
            </a:r>
            <a:r>
              <a:rPr lang="pt-BR" sz="2400" dirty="0" err="1" smtClean="0"/>
              <a:t>Wiley</a:t>
            </a:r>
            <a:r>
              <a:rPr lang="pt-BR" sz="2400" dirty="0" smtClean="0"/>
              <a:t>, 2014.</a:t>
            </a:r>
          </a:p>
          <a:p>
            <a:pPr algn="just"/>
            <a:r>
              <a:rPr lang="en-US" sz="2400" dirty="0" smtClean="0"/>
              <a:t>SNYDER, C.; NICHOLSON, W. </a:t>
            </a:r>
            <a:r>
              <a:rPr lang="en-US" sz="2400" b="1" dirty="0" smtClean="0"/>
              <a:t>Microeconomic theory: Basic Principles and Extensions</a:t>
            </a:r>
            <a:r>
              <a:rPr lang="en-US" sz="2400" dirty="0" smtClean="0"/>
              <a:t>. 11th Edition. South Western CENGAGE Learning, 2012.</a:t>
            </a: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pt-BR" sz="2400" dirty="0" smtClean="0"/>
              <a:t>C.E. Ferguson. </a:t>
            </a:r>
            <a:r>
              <a:rPr lang="en-US" altLang="pt-BR" sz="2400" dirty="0" err="1" smtClean="0"/>
              <a:t>Microeconomia</a:t>
            </a:r>
            <a:r>
              <a:rPr lang="en-US" altLang="pt-BR" sz="2400" dirty="0" smtClean="0"/>
              <a:t>. Rio de Janeiro: </a:t>
            </a:r>
            <a:r>
              <a:rPr lang="en-US" altLang="pt-BR" sz="2400" dirty="0" err="1" smtClean="0"/>
              <a:t>Forense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Universitária</a:t>
            </a:r>
            <a:r>
              <a:rPr lang="en-US" altLang="pt-BR" sz="2400" dirty="0" smtClean="0"/>
              <a:t>. 1991.</a:t>
            </a:r>
          </a:p>
        </p:txBody>
      </p:sp>
    </p:spTree>
    <p:extLst>
      <p:ext uri="{BB962C8B-B14F-4D97-AF65-F5344CB8AC3E}">
        <p14:creationId xmlns:p14="http://schemas.microsoft.com/office/powerpoint/2010/main" val="25968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accent1">
                    <a:lumMod val="75000"/>
                  </a:schemeClr>
                </a:solidFill>
              </a:rPr>
              <a:t>Retomando as CPO para minimização do Custo:</a:t>
            </a:r>
          </a:p>
        </p:txBody>
      </p:sp>
      <p:pic>
        <p:nvPicPr>
          <p:cNvPr id="1433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3140968"/>
            <a:ext cx="4037012" cy="1778000"/>
          </a:xfrm>
        </p:spPr>
      </p:pic>
    </p:spTree>
    <p:extLst>
      <p:ext uri="{BB962C8B-B14F-4D97-AF65-F5344CB8AC3E}">
        <p14:creationId xmlns:p14="http://schemas.microsoft.com/office/powerpoint/2010/main" val="9490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altLang="pt-BR" sz="3600" dirty="0" smtClean="0">
                <a:solidFill>
                  <a:schemeClr val="accent2"/>
                </a:solidFill>
              </a:rPr>
              <a:t>Provando de forma intuitiva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Considerando as C.P.O, e solucionando para o multiplicador, que é medido em valores monetários por unidade de produto: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Multiplicando as C.P.O 1 e 2, respectivamente por x1 e x2 e somando as duas primeiras: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Fatorando </a:t>
            </a:r>
            <a:r>
              <a:rPr lang="pt-BR" sz="2400" dirty="0" smtClean="0">
                <a:sym typeface="Symbol" panose="05050102010706020507" pitchFamily="18" charset="2"/>
              </a:rPr>
              <a:t>  e lembrando: w</a:t>
            </a:r>
            <a:r>
              <a:rPr lang="pt-BR" sz="1600" dirty="0" smtClean="0">
                <a:sym typeface="Symbol" panose="05050102010706020507" pitchFamily="18" charset="2"/>
              </a:rPr>
              <a:t>1</a:t>
            </a:r>
            <a:r>
              <a:rPr lang="pt-BR" sz="2400" dirty="0" smtClean="0">
                <a:sym typeface="Symbol" panose="05050102010706020507" pitchFamily="18" charset="2"/>
              </a:rPr>
              <a:t>.x</a:t>
            </a:r>
            <a:r>
              <a:rPr lang="pt-BR" sz="1600" dirty="0" smtClean="0">
                <a:sym typeface="Symbol" panose="05050102010706020507" pitchFamily="18" charset="2"/>
              </a:rPr>
              <a:t>1</a:t>
            </a:r>
            <a:r>
              <a:rPr lang="pt-BR" sz="2400" dirty="0" smtClean="0">
                <a:sym typeface="Symbol" panose="05050102010706020507" pitchFamily="18" charset="2"/>
              </a:rPr>
              <a:t>* + w</a:t>
            </a:r>
            <a:r>
              <a:rPr lang="pt-BR" sz="1600" dirty="0" smtClean="0">
                <a:sym typeface="Symbol" panose="05050102010706020507" pitchFamily="18" charset="2"/>
              </a:rPr>
              <a:t>2</a:t>
            </a:r>
            <a:r>
              <a:rPr lang="pt-BR" sz="2400" dirty="0" smtClean="0">
                <a:sym typeface="Symbol" panose="05050102010706020507" pitchFamily="18" charset="2"/>
              </a:rPr>
              <a:t>.x</a:t>
            </a:r>
            <a:r>
              <a:rPr lang="pt-BR" sz="1600" dirty="0" smtClean="0">
                <a:sym typeface="Symbol" panose="05050102010706020507" pitchFamily="18" charset="2"/>
              </a:rPr>
              <a:t>2</a:t>
            </a:r>
            <a:r>
              <a:rPr lang="pt-BR" sz="2400" dirty="0" smtClean="0">
                <a:sym typeface="Symbol" panose="05050102010706020507" pitchFamily="18" charset="2"/>
              </a:rPr>
              <a:t>* = C*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/>
          </a:p>
        </p:txBody>
      </p:sp>
      <p:pic>
        <p:nvPicPr>
          <p:cNvPr id="2662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047081"/>
            <a:ext cx="3387725" cy="915988"/>
          </a:xfrm>
          <a:prstGeom prst="rect">
            <a:avLst/>
          </a:prstGeom>
          <a:noFill/>
          <a:ln w="317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7150"/>
            <a:ext cx="58642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137025" cy="11509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altLang="pt-BR" smtClean="0">
                <a:solidFill>
                  <a:schemeClr val="accent2"/>
                </a:solidFill>
              </a:rPr>
              <a:t>Interpretando:</a:t>
            </a:r>
          </a:p>
        </p:txBody>
      </p:sp>
      <p:pic>
        <p:nvPicPr>
          <p:cNvPr id="2765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4188" y="1341438"/>
            <a:ext cx="5635625" cy="1176337"/>
          </a:xfrm>
        </p:spPr>
      </p:pic>
      <p:sp>
        <p:nvSpPr>
          <p:cNvPr id="27652" name="CaixaDeTexto 4"/>
          <p:cNvSpPr txBox="1">
            <a:spLocks noChangeArrowheads="1"/>
          </p:cNvSpPr>
          <p:nvPr/>
        </p:nvSpPr>
        <p:spPr bwMode="auto">
          <a:xfrm>
            <a:off x="650225" y="2720976"/>
            <a:ext cx="793949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200" dirty="0">
                <a:latin typeface="Arial Narrow" panose="020B0606020202030204" pitchFamily="34" charset="0"/>
              </a:rPr>
              <a:t>A expressão para λ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 </a:t>
            </a:r>
            <a:r>
              <a:rPr lang="pt-BR" altLang="pt-BR" sz="2200" dirty="0">
                <a:latin typeface="Arial Narrow" panose="020B0606020202030204" pitchFamily="34" charset="0"/>
              </a:rPr>
              <a:t>indica o custo incremental de aumentar uma unidade de produto a partir o uso de uma unidade de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insumo </a:t>
            </a:r>
            <a:r>
              <a:rPr lang="pt-BR" altLang="pt-BR" sz="22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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igual </a:t>
            </a:r>
            <a:r>
              <a:rPr lang="pt-BR" altLang="pt-BR" sz="2200" dirty="0">
                <a:latin typeface="Arial Narrow" panose="020B0606020202030204" pitchFamily="34" charset="0"/>
              </a:rPr>
              <a:t>para os dois insumos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considerados</a:t>
            </a:r>
            <a:endParaRPr lang="pt-BR" altLang="pt-BR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200" dirty="0">
                <a:latin typeface="Arial Narrow" panose="020B0606020202030204" pitchFamily="34" charset="0"/>
              </a:rPr>
              <a:t>A condição necessária para a minimização do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C </a:t>
            </a:r>
            <a:r>
              <a:rPr lang="pt-BR" altLang="pt-BR" sz="2200" dirty="0">
                <a:latin typeface="Arial Narrow" panose="020B0606020202030204" pitchFamily="34" charset="0"/>
              </a:rPr>
              <a:t>é que </a:t>
            </a:r>
            <a:r>
              <a:rPr lang="pt-BR" altLang="pt-BR" sz="2200" i="1" dirty="0">
                <a:solidFill>
                  <a:srgbClr val="0000FF"/>
                </a:solidFill>
                <a:latin typeface="Arial Narrow" panose="020B0606020202030204" pitchFamily="34" charset="0"/>
              </a:rPr>
              <a:t>o custo incremental de uma unidade a mais de produto deve ser o mesmo em todas as margens</a:t>
            </a:r>
            <a:r>
              <a:rPr lang="pt-BR" altLang="pt-BR" sz="2200" dirty="0">
                <a:latin typeface="Arial Narrow" panose="020B0606020202030204" pitchFamily="34" charset="0"/>
              </a:rPr>
              <a:t>, ou seja, para cada variável de decisão independente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200" dirty="0">
                <a:latin typeface="Arial Narrow" panose="020B0606020202030204" pitchFamily="34" charset="0"/>
              </a:rPr>
              <a:t>A última parte da igualdade significa que não só o </a:t>
            </a:r>
            <a:r>
              <a:rPr lang="pt-BR" altLang="pt-BR" sz="2200" dirty="0" err="1" smtClean="0">
                <a:latin typeface="Arial Narrow" panose="020B0606020202030204" pitchFamily="34" charset="0"/>
              </a:rPr>
              <a:t>CMg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 é </a:t>
            </a:r>
            <a:r>
              <a:rPr lang="pt-BR" altLang="pt-BR" sz="2200" dirty="0">
                <a:latin typeface="Arial Narrow" panose="020B0606020202030204" pitchFamily="34" charset="0"/>
              </a:rPr>
              <a:t>o mesmo em toda a margem, mas também se houver uma combinação de ambos fatores (ou todos os fatores 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no caso de uma situação </a:t>
            </a:r>
            <a:r>
              <a:rPr lang="pt-BR" altLang="pt-BR" sz="2200" dirty="0" err="1" smtClean="0">
                <a:latin typeface="Arial Narrow" panose="020B0606020202030204" pitchFamily="34" charset="0"/>
              </a:rPr>
              <a:t>multifatores</a:t>
            </a:r>
            <a:r>
              <a:rPr lang="pt-BR" altLang="pt-BR" sz="2200" dirty="0" smtClean="0">
                <a:latin typeface="Arial Narrow" panose="020B0606020202030204" pitchFamily="34" charset="0"/>
              </a:rPr>
              <a:t>) </a:t>
            </a:r>
            <a:r>
              <a:rPr lang="pt-BR" altLang="pt-BR" sz="2200" dirty="0">
                <a:latin typeface="Arial Narrow" panose="020B0606020202030204" pitchFamily="34" charset="0"/>
              </a:rPr>
              <a:t>se alterando.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283" y="116632"/>
            <a:ext cx="7772400" cy="1008112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FF"/>
                </a:solidFill>
              </a:rPr>
              <a:t>Provando que </a:t>
            </a:r>
            <a:r>
              <a:rPr lang="el-GR" sz="3600" b="1" dirty="0" smtClean="0">
                <a:solidFill>
                  <a:srgbClr val="0000FF"/>
                </a:solidFill>
              </a:rPr>
              <a:t>λ</a:t>
            </a:r>
            <a:r>
              <a:rPr lang="pt-BR" sz="3600" b="1" dirty="0" smtClean="0">
                <a:solidFill>
                  <a:srgbClr val="0000FF"/>
                </a:solidFill>
              </a:rPr>
              <a:t>* é o Custo marginal</a:t>
            </a:r>
            <a:endParaRPr lang="pt-BR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24744"/>
                <a:ext cx="7772400" cy="49712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800" dirty="0" smtClean="0"/>
                  <a:t>Tendo:                      , prova-se que: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sz="2400" dirty="0" smtClean="0"/>
                  <a:t>Por definição:</a:t>
                </a:r>
              </a:p>
              <a:p>
                <a:pPr marL="0" indent="0">
                  <a:buNone/>
                </a:pPr>
                <a:r>
                  <a:rPr lang="pt-BR" sz="2400" dirty="0" smtClean="0"/>
                  <a:t>Diferenciando C* em relação a y:</a:t>
                </a:r>
                <a:endParaRPr lang="pt-BR" sz="2800" dirty="0" smtClean="0"/>
              </a:p>
              <a:p>
                <a:pPr marL="0" indent="0">
                  <a:buNone/>
                </a:pPr>
                <a:r>
                  <a:rPr lang="pt-BR" dirty="0" smtClean="0"/>
                  <a:t> 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400" dirty="0" smtClean="0"/>
                  <a:t>Das C.P.O,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BR" sz="2400" dirty="0" smtClean="0"/>
                  <a:t> </a:t>
                </a:r>
                <a:r>
                  <a:rPr lang="pt-BR" sz="2400" dirty="0" smtClean="0">
                    <a:sym typeface="Wingdings" panose="05000000000000000000" pitchFamily="2" charset="2"/>
                  </a:rPr>
                  <a:t> </a:t>
                </a:r>
                <a:r>
                  <a:rPr lang="pt-BR" sz="2400" dirty="0" smtClean="0"/>
                  <a:t>substituindo estes valores na expressão acima:</a:t>
                </a:r>
              </a:p>
              <a:p>
                <a:pPr marL="0" indent="0">
                  <a:buNone/>
                </a:pPr>
                <a:r>
                  <a:rPr lang="pt-BR" sz="2800" dirty="0" smtClean="0"/>
                  <a:t>                                                   </a:t>
                </a:r>
                <a:endParaRPr lang="pt-BR" sz="2800" dirty="0"/>
              </a:p>
              <a:p>
                <a:pPr marL="0" indent="0">
                  <a:buNone/>
                </a:pP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24744"/>
                <a:ext cx="7772400" cy="4971256"/>
              </a:xfrm>
              <a:blipFill>
                <a:blip r:embed="rId2"/>
                <a:stretch>
                  <a:fillRect l="-1647" t="-13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80728"/>
            <a:ext cx="2163688" cy="9765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269" y="1097862"/>
            <a:ext cx="2276893" cy="5955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131456"/>
            <a:ext cx="5552019" cy="5774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3236206"/>
            <a:ext cx="4000381" cy="95885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48" y="5344390"/>
            <a:ext cx="4076000" cy="946133"/>
          </a:xfrm>
          <a:prstGeom prst="rect">
            <a:avLst/>
          </a:prstGeom>
        </p:spPr>
      </p:pic>
      <p:sp>
        <p:nvSpPr>
          <p:cNvPr id="9" name="Seta em Curva para Cima 8"/>
          <p:cNvSpPr/>
          <p:nvPr/>
        </p:nvSpPr>
        <p:spPr bwMode="auto">
          <a:xfrm>
            <a:off x="2699792" y="6270197"/>
            <a:ext cx="1728192" cy="35308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43419" y="629636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=1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5580112" y="5517232"/>
            <a:ext cx="1440160" cy="4202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2830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rgbClr val="0000FF"/>
                </a:solidFill>
              </a:rPr>
              <a:t>Provando que a expressão entre parênteses é igual a 1:</a:t>
            </a:r>
            <a:endParaRPr lang="pt-BR" sz="36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72277"/>
            <a:ext cx="7772400" cy="4114800"/>
          </a:xfrm>
        </p:spPr>
        <p:txBody>
          <a:bodyPr/>
          <a:lstStyle/>
          <a:p>
            <a:r>
              <a:rPr lang="pt-BR" sz="2400" dirty="0" smtClean="0"/>
              <a:t>Tomando a 3ª. CPO:</a:t>
            </a:r>
          </a:p>
          <a:p>
            <a:endParaRPr lang="pt-BR" sz="2800" dirty="0"/>
          </a:p>
          <a:p>
            <a:r>
              <a:rPr lang="pt-BR" sz="2400" dirty="0" smtClean="0"/>
              <a:t>Substituindo em x1 e x2 as soluções do problema de minimização</a:t>
            </a:r>
          </a:p>
          <a:p>
            <a:endParaRPr lang="pt-BR" sz="2800" dirty="0"/>
          </a:p>
          <a:p>
            <a:r>
              <a:rPr lang="pt-BR" sz="2400" dirty="0" smtClean="0"/>
              <a:t>Diferenciando a expressão em relação a y:</a:t>
            </a:r>
          </a:p>
          <a:p>
            <a:pPr marL="0" indent="0">
              <a:buNone/>
            </a:pPr>
            <a:endParaRPr lang="pt-BR" sz="2800" dirty="0" smtClean="0"/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814938"/>
            <a:ext cx="3456384" cy="5181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462029"/>
            <a:ext cx="5955263" cy="5430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352" y="4692334"/>
            <a:ext cx="5029200" cy="12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Pelo Teorema do Envelope: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Tomando-se a função de </a:t>
            </a:r>
            <a:r>
              <a:rPr lang="pt-BR" dirty="0" err="1" smtClean="0"/>
              <a:t>Lagrange</a:t>
            </a:r>
            <a:r>
              <a:rPr lang="pt-BR" dirty="0" smtClean="0"/>
              <a:t> para o problema de minimização do custo, dado um nível de produção y,</a:t>
            </a:r>
          </a:p>
          <a:p>
            <a:r>
              <a:rPr lang="pt-BR" dirty="0" smtClean="0"/>
              <a:t>Tem-se que: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4365104"/>
            <a:ext cx="4637314" cy="13432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56176" y="3395198"/>
            <a:ext cx="2442188" cy="2246769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Portanto, o multiplicador de </a:t>
            </a:r>
            <a:r>
              <a:rPr lang="pt-BR" sz="2000" b="1" dirty="0" err="1" smtClean="0">
                <a:solidFill>
                  <a:srgbClr val="0000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Lagrange</a:t>
            </a:r>
            <a:r>
              <a:rPr lang="pt-BR" sz="2000" b="1" dirty="0" smtClean="0">
                <a:solidFill>
                  <a:srgbClr val="0000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no problema de minimização de custos é o custo marginal</a:t>
            </a:r>
            <a:endParaRPr lang="pt-BR" sz="2000" b="1" dirty="0">
              <a:solidFill>
                <a:srgbClr val="0000FF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33CC33"/>
          </a:solidFill>
        </p:spPr>
        <p:txBody>
          <a:bodyPr/>
          <a:lstStyle/>
          <a:p>
            <a:r>
              <a:rPr lang="pt-BR" sz="4000" dirty="0" smtClean="0"/>
              <a:t>Notas especiais: efeito substituição e efeito produto e propriedades das funções custo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1145591" y="4221088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Referência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ea typeface="Times New Roman" panose="02020603050405020304" pitchFamily="18" charset="0"/>
              </a:rPr>
              <a:t>MUÑOZ-GARCIA</a:t>
            </a:r>
            <a:r>
              <a:rPr lang="en-US" dirty="0">
                <a:ea typeface="Times New Roman" panose="02020603050405020304" pitchFamily="18" charset="0"/>
              </a:rPr>
              <a:t>, F. </a:t>
            </a:r>
            <a:r>
              <a:rPr lang="en-US" b="1" dirty="0">
                <a:ea typeface="Times New Roman" panose="02020603050405020304" pitchFamily="18" charset="0"/>
              </a:rPr>
              <a:t>Advanced Microeconomic Theory: An intuitive Approach with Examples. </a:t>
            </a:r>
            <a:r>
              <a:rPr lang="en-US" dirty="0">
                <a:ea typeface="Times New Roman" panose="02020603050405020304" pitchFamily="18" charset="0"/>
              </a:rPr>
              <a:t>Cambridge: MIT Press,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9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</a:rPr>
              <a:t>Minimização</a:t>
            </a:r>
            <a:r>
              <a:rPr lang="en-US" sz="3600" b="1" dirty="0" smtClean="0">
                <a:solidFill>
                  <a:schemeClr val="accent1"/>
                </a:solidFill>
              </a:rPr>
              <a:t> do </a:t>
            </a:r>
            <a:r>
              <a:rPr lang="en-US" sz="3600" b="1" dirty="0" err="1" smtClean="0">
                <a:solidFill>
                  <a:schemeClr val="accent1"/>
                </a:solidFill>
              </a:rPr>
              <a:t>custo</a:t>
            </a:r>
            <a:r>
              <a:rPr lang="en-US" sz="3600" b="1" dirty="0" smtClean="0">
                <a:solidFill>
                  <a:schemeClr val="accent1"/>
                </a:solidFill>
              </a:rPr>
              <a:t>: </a:t>
            </a:r>
            <a:r>
              <a:rPr lang="en-US" sz="3600" b="1" dirty="0" err="1" smtClean="0">
                <a:solidFill>
                  <a:schemeClr val="accent1"/>
                </a:solidFill>
              </a:rPr>
              <a:t>Efeitos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</a:rPr>
              <a:t>substituição</a:t>
            </a:r>
            <a:r>
              <a:rPr lang="en-US" sz="3600" b="1" dirty="0" smtClean="0">
                <a:solidFill>
                  <a:schemeClr val="accent1"/>
                </a:solidFill>
              </a:rPr>
              <a:t> (SE) e </a:t>
            </a:r>
            <a:r>
              <a:rPr lang="en-US" sz="3600" b="1" dirty="0" err="1" smtClean="0">
                <a:solidFill>
                  <a:schemeClr val="accent1"/>
                </a:solidFill>
              </a:rPr>
              <a:t>Efeitos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</a:rPr>
              <a:t>Produto</a:t>
            </a:r>
            <a:r>
              <a:rPr lang="en-US" sz="3600" b="1" dirty="0" smtClean="0">
                <a:solidFill>
                  <a:schemeClr val="accent1"/>
                </a:solidFill>
              </a:rPr>
              <a:t> (OE)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Estática </a:t>
                </a:r>
                <a:r>
                  <a:rPr lang="en-US" dirty="0" err="1" smtClean="0"/>
                  <a:t>comparativa</a:t>
                </a:r>
                <a:r>
                  <a:rPr lang="en-US" dirty="0" smtClean="0"/>
                  <a:t> de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vetor </a:t>
                </a:r>
                <a:r>
                  <a:rPr lang="en-US" dirty="0" err="1" smtClean="0"/>
                  <a:t>ótimo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escolhas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insumos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Vamos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analisar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efeitos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uma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mudança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preços</a:t>
                </a:r>
                <a:r>
                  <a:rPr lang="en-US" dirty="0" smtClean="0"/>
                  <a:t> dos </a:t>
                </a:r>
                <a:r>
                  <a:rPr lang="en-US" dirty="0" err="1" smtClean="0"/>
                  <a:t>insumos</a:t>
                </a:r>
                <a:endParaRPr lang="en-US" dirty="0" smtClean="0"/>
              </a:p>
              <a:p>
                <a:r>
                  <a:rPr lang="en-US" dirty="0" err="1" smtClean="0"/>
                  <a:t>Considerando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trabalho</a:t>
                </a:r>
                <a:r>
                  <a:rPr lang="en-US" dirty="0" smtClean="0"/>
                  <a:t> (l) e capital (k)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quando</a:t>
                </a:r>
                <a:r>
                  <a:rPr lang="en-US" dirty="0" smtClean="0">
                    <a:sym typeface="Wingdings" panose="05000000000000000000" pitchFamily="2" charset="2"/>
                  </a:rPr>
                  <a:t> o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preço</a:t>
                </a:r>
                <a:r>
                  <a:rPr lang="en-US" dirty="0" smtClean="0">
                    <a:sym typeface="Wingdings" panose="05000000000000000000" pitchFamily="2" charset="2"/>
                  </a:rPr>
                  <a:t> do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trabalho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cai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dois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efeitos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ocorrem</a:t>
                </a: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  <a:endParaRPr lang="en-US" dirty="0"/>
              </a:p>
              <a:p>
                <a:pPr lvl="1"/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Efeito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substituição</a:t>
                </a:r>
                <a:r>
                  <a:rPr lang="en-US" dirty="0" smtClean="0"/>
                  <a:t>: se o </a:t>
                </a:r>
                <a:r>
                  <a:rPr lang="en-US" dirty="0" err="1" smtClean="0"/>
                  <a:t>produto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mantido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constante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haverá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tendência</a:t>
                </a:r>
                <a:r>
                  <a:rPr lang="en-US" dirty="0" smtClean="0"/>
                  <a:t> da firma </a:t>
                </a:r>
                <a:r>
                  <a:rPr lang="en-US" dirty="0" err="1" smtClean="0"/>
                  <a:t>substituir</a:t>
                </a:r>
                <a:r>
                  <a:rPr lang="en-US" dirty="0" smtClean="0"/>
                  <a:t> </a:t>
                </a:r>
                <a:r>
                  <a:rPr lang="en-US" dirty="0" smtClean="0"/>
                  <a:t>capital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smtClean="0"/>
                  <a:t>trabalho.</a:t>
                </a:r>
                <a:endParaRPr lang="en-US" dirty="0"/>
              </a:p>
              <a:p>
                <a:pPr lvl="1"/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Efeito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produto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dirty="0" err="1" smtClean="0"/>
                  <a:t>uma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redução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custos</a:t>
                </a:r>
                <a:r>
                  <a:rPr lang="en-US" dirty="0" smtClean="0"/>
                  <a:t> da firma </a:t>
                </a:r>
                <a:r>
                  <a:rPr lang="en-US" dirty="0" err="1" smtClean="0"/>
                  <a:t>permite</a:t>
                </a:r>
                <a:r>
                  <a:rPr lang="en-US" dirty="0" smtClean="0"/>
                  <a:t> que </a:t>
                </a:r>
                <a:r>
                  <a:rPr lang="en-US" dirty="0" err="1" smtClean="0"/>
                  <a:t>sejam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produzidas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maiores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quantidades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produto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atingindo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isoquanta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alta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utilizando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maiores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quantidades</a:t>
                </a:r>
                <a:r>
                  <a:rPr lang="en-US" dirty="0" smtClean="0">
                    <a:sym typeface="Wingdings" panose="05000000000000000000" pitchFamily="2" charset="2"/>
                  </a:rPr>
                  <a:t> de l e k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3407" b="-10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437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1"/>
                </a:solidFill>
              </a:rPr>
              <a:t>Minimização</a:t>
            </a:r>
            <a:r>
              <a:rPr lang="en-US" sz="3600" dirty="0">
                <a:solidFill>
                  <a:schemeClr val="accent1"/>
                </a:solidFill>
              </a:rPr>
              <a:t> do </a:t>
            </a:r>
            <a:r>
              <a:rPr lang="en-US" sz="3600" dirty="0" err="1">
                <a:solidFill>
                  <a:schemeClr val="accent1"/>
                </a:solidFill>
              </a:rPr>
              <a:t>custo</a:t>
            </a:r>
            <a:r>
              <a:rPr lang="en-US" sz="3600" dirty="0">
                <a:solidFill>
                  <a:schemeClr val="accent1"/>
                </a:solidFill>
              </a:rPr>
              <a:t>: </a:t>
            </a:r>
            <a:r>
              <a:rPr lang="en-US" sz="3600" dirty="0" err="1">
                <a:solidFill>
                  <a:schemeClr val="accent1"/>
                </a:solidFill>
              </a:rPr>
              <a:t>Efeitos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substituição</a:t>
            </a:r>
            <a:r>
              <a:rPr lang="en-US" sz="3600" dirty="0">
                <a:solidFill>
                  <a:schemeClr val="accent1"/>
                </a:solidFill>
              </a:rPr>
              <a:t> (SE) e </a:t>
            </a:r>
            <a:r>
              <a:rPr lang="en-US" sz="3600" dirty="0" err="1">
                <a:solidFill>
                  <a:schemeClr val="accent1"/>
                </a:solidFill>
              </a:rPr>
              <a:t>Efeitos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Produto</a:t>
            </a:r>
            <a:r>
              <a:rPr lang="en-US" sz="3600" dirty="0">
                <a:solidFill>
                  <a:schemeClr val="accent1"/>
                </a:solidFill>
              </a:rPr>
              <a:t> (OE)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38300"/>
                <a:ext cx="4191000" cy="4876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err="1" smtClean="0">
                    <a:solidFill>
                      <a:srgbClr val="00B0F0"/>
                    </a:solidFill>
                  </a:rPr>
                  <a:t>Efeito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</a:rPr>
                  <a:t>substituição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é a </a:t>
                </a:r>
                <a:r>
                  <a:rPr lang="en-US" dirty="0" err="1" smtClean="0"/>
                  <a:t>solução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problema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minimização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custo</a:t>
                </a:r>
                <a:r>
                  <a:rPr lang="en-US" dirty="0" smtClean="0"/>
                  <a:t> (PMC) </a:t>
                </a:r>
                <a:r>
                  <a:rPr lang="en-US" dirty="0" err="1" smtClean="0"/>
                  <a:t>aos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preços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iniciais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no </a:t>
                </a:r>
                <a:r>
                  <a:rPr lang="en-US" dirty="0" err="1" smtClean="0"/>
                  <a:t>salário</a:t>
                </a:r>
                <a:r>
                  <a:rPr lang="en-US" dirty="0" smtClean="0"/>
                  <a:t> (w)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 smtClean="0"/>
                  <a:t>isocusto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desloca</a:t>
                </a:r>
                <a:r>
                  <a:rPr lang="en-US" dirty="0" smtClean="0"/>
                  <a:t> para fora/</a:t>
                </a:r>
                <a:r>
                  <a:rPr lang="en-US" dirty="0" err="1" smtClean="0"/>
                  <a:t>direita</a:t>
                </a:r>
                <a:endParaRPr lang="en-US" dirty="0"/>
              </a:p>
              <a:p>
                <a:pPr lvl="1"/>
                <a:r>
                  <a:rPr lang="en-US" dirty="0" smtClean="0"/>
                  <a:t>Para </a:t>
                </a:r>
                <a:r>
                  <a:rPr lang="en-US" dirty="0" err="1" smtClean="0"/>
                  <a:t>alcançar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 smtClean="0"/>
                  <a:t>desloca</a:t>
                </a:r>
                <a:r>
                  <a:rPr lang="en-US" dirty="0" smtClean="0"/>
                  <a:t>-se a nova </a:t>
                </a:r>
                <a:r>
                  <a:rPr lang="en-US" dirty="0" err="1" smtClean="0"/>
                  <a:t>isocusto</a:t>
                </a:r>
                <a:r>
                  <a:rPr lang="en-US" dirty="0" smtClean="0"/>
                  <a:t> para </a:t>
                </a:r>
                <a:r>
                  <a:rPr lang="en-US" dirty="0" err="1" smtClean="0"/>
                  <a:t>dentro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>
                    <a:ea typeface="Cambria Math"/>
                  </a:rPr>
                  <a:t>S</a:t>
                </a:r>
                <a:r>
                  <a:rPr lang="en-US" dirty="0" smtClean="0">
                    <a:ea typeface="Cambria Math"/>
                  </a:rPr>
                  <a:t>oluciona-se o PMC </a:t>
                </a:r>
                <a:r>
                  <a:rPr lang="en-US" dirty="0" smtClean="0">
                    <a:solidFill>
                      <a:srgbClr val="FF0000"/>
                    </a:solidFill>
                    <a:ea typeface="Cambria Math"/>
                  </a:rPr>
                  <a:t>aos novos preços dos insumos </a:t>
                </a:r>
                <a:r>
                  <a:rPr lang="en-US" dirty="0" smtClean="0">
                    <a:ea typeface="Cambria Math"/>
                  </a:rPr>
                  <a:t>(para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>
                  <a:tabLst>
                    <a:tab pos="2222500" algn="l"/>
                  </a:tabLst>
                </a:pPr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a firma </a:t>
                </a:r>
                <a:r>
                  <a:rPr lang="en-US" dirty="0" err="1" smtClean="0"/>
                  <a:t>usa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mais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 </a:t>
                </a:r>
                <a:r>
                  <a:rPr lang="en-US" dirty="0" err="1" smtClean="0"/>
                  <a:t>menos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38300"/>
                <a:ext cx="4191000" cy="4876800"/>
              </a:xfrm>
              <a:blipFill>
                <a:blip r:embed="rId2"/>
                <a:stretch>
                  <a:fillRect l="-2035" t="-2625" r="-2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48" y="2020161"/>
            <a:ext cx="4682903" cy="37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9683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Minimização</a:t>
            </a:r>
            <a:r>
              <a:rPr lang="en-US" dirty="0">
                <a:solidFill>
                  <a:schemeClr val="accent1"/>
                </a:solidFill>
              </a:rPr>
              <a:t> do </a:t>
            </a:r>
            <a:r>
              <a:rPr lang="en-US" dirty="0" err="1">
                <a:solidFill>
                  <a:schemeClr val="accent1"/>
                </a:solidFill>
              </a:rPr>
              <a:t>custo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SE e OE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2872" y="1600200"/>
                <a:ext cx="4191000" cy="4953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solidFill>
                      <a:srgbClr val="00B0F0"/>
                    </a:solidFill>
                  </a:rPr>
                  <a:t>Efeito </a:t>
                </a:r>
                <a:r>
                  <a:rPr lang="en-US" b="1" dirty="0" err="1" smtClean="0">
                    <a:solidFill>
                      <a:srgbClr val="00B0F0"/>
                    </a:solidFill>
                  </a:rPr>
                  <a:t>substituição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(SE</a:t>
                </a:r>
                <a:r>
                  <a:rPr lang="en-US" b="1" dirty="0">
                    <a:solidFill>
                      <a:srgbClr val="00B0F0"/>
                    </a:solidFill>
                  </a:rPr>
                  <a:t>):</a:t>
                </a:r>
              </a:p>
              <a:p>
                <a:pPr lvl="1"/>
                <a:r>
                  <a:rPr lang="en-US" dirty="0" err="1" smtClean="0"/>
                  <a:t>Aumento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demanda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trabalho</a:t>
                </a:r>
                <a:r>
                  <a:rPr lang="en-US" dirty="0" smtClean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err="1" smtClean="0"/>
                  <a:t>Mesmo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produto</a:t>
                </a:r>
                <a:r>
                  <a:rPr lang="en-US" dirty="0" smtClean="0"/>
                  <a:t> de antes da </a:t>
                </a:r>
                <a:r>
                  <a:rPr lang="en-US" dirty="0" err="1" smtClean="0"/>
                  <a:t>mudança</a:t>
                </a:r>
                <a:r>
                  <a:rPr lang="en-US" dirty="0" smtClean="0"/>
                  <a:t> no </a:t>
                </a:r>
                <a:r>
                  <a:rPr lang="en-US" dirty="0" err="1" smtClean="0"/>
                  <a:t>preço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insumo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b="1" dirty="0" err="1" smtClean="0">
                    <a:solidFill>
                      <a:srgbClr val="00B0F0"/>
                    </a:solidFill>
                  </a:rPr>
                  <a:t>Efeito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</a:rPr>
                  <a:t>produto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1" dirty="0">
                    <a:solidFill>
                      <a:srgbClr val="00B0F0"/>
                    </a:solidFill>
                  </a:rPr>
                  <a:t>(OE): </a:t>
                </a:r>
              </a:p>
              <a:p>
                <a:pPr lvl="1"/>
                <a:r>
                  <a:rPr lang="en-US" dirty="0" err="1" smtClean="0"/>
                  <a:t>Aumento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demanda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trabalho</a:t>
                </a:r>
                <a:r>
                  <a:rPr lang="en-US" dirty="0" smtClean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O </a:t>
                </a:r>
                <a:r>
                  <a:rPr lang="en-US" dirty="0" err="1" smtClean="0"/>
                  <a:t>nível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produto</a:t>
                </a:r>
                <a:r>
                  <a:rPr lang="en-US" dirty="0" smtClean="0"/>
                  <a:t> se </a:t>
                </a:r>
                <a:r>
                  <a:rPr lang="en-US" dirty="0" err="1" smtClean="0"/>
                  <a:t>eleva</a:t>
                </a:r>
                <a:r>
                  <a:rPr lang="en-US" dirty="0" smtClean="0"/>
                  <a:t>, e o </a:t>
                </a:r>
                <a:r>
                  <a:rPr lang="en-US" dirty="0" err="1" smtClean="0"/>
                  <a:t>custo</a:t>
                </a:r>
                <a:r>
                  <a:rPr lang="en-US" dirty="0" smtClean="0"/>
                  <a:t> total é o </a:t>
                </a:r>
                <a:r>
                  <a:rPr lang="en-US" dirty="0" err="1" smtClean="0"/>
                  <a:t>mesmo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nível</a:t>
                </a:r>
                <a:r>
                  <a:rPr lang="en-US" dirty="0" smtClean="0"/>
                  <a:t> anterior à </a:t>
                </a:r>
                <a:r>
                  <a:rPr lang="en-US" dirty="0" err="1" smtClean="0"/>
                  <a:t>mudança</a:t>
                </a:r>
                <a:r>
                  <a:rPr lang="en-US" dirty="0" smtClean="0"/>
                  <a:t> no </a:t>
                </a:r>
                <a:r>
                  <a:rPr lang="en-US" dirty="0" err="1" smtClean="0"/>
                  <a:t>preço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insumo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872" y="1600200"/>
                <a:ext cx="4191000" cy="4953000"/>
              </a:xfrm>
              <a:blipFill rotWithShape="0">
                <a:blip r:embed="rId2"/>
                <a:stretch>
                  <a:fillRect l="-2471" t="-2586" r="-18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14" y="1666710"/>
            <a:ext cx="4722524" cy="41466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95936" y="6021288"/>
            <a:ext cx="255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Efeito preço relativo caiu!!!!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attFill prst="pct30">
            <a:fgClr>
              <a:srgbClr val="92D05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pt-BR" dirty="0" smtClean="0"/>
              <a:t>Derivação das funções de custo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36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53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Minimização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Custo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Efeito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preço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direto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err="1" smtClean="0"/>
                  <a:t>Há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conceitos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demanda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qualquer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insumo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i="1" u="sng" dirty="0" err="1" smtClean="0">
                    <a:solidFill>
                      <a:srgbClr val="0070C0"/>
                    </a:solidFill>
                  </a:rPr>
                  <a:t>demanda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u="sng" dirty="0" err="1" smtClean="0">
                    <a:solidFill>
                      <a:srgbClr val="0070C0"/>
                    </a:solidFill>
                  </a:rPr>
                  <a:t>condicional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/>
                  <a:t>pelo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trabalho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é a </a:t>
                </a:r>
                <a:r>
                  <a:rPr lang="en-US" dirty="0" err="1" smtClean="0"/>
                  <a:t>solução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Problema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Minimização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Custos</a:t>
                </a:r>
                <a:r>
                  <a:rPr lang="en-US" dirty="0" smtClean="0"/>
                  <a:t> (PMC)</a:t>
                </a:r>
                <a:endParaRPr lang="en-US" dirty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i="1" u="sng" dirty="0" err="1" smtClean="0">
                    <a:solidFill>
                      <a:srgbClr val="0070C0"/>
                    </a:solidFill>
                  </a:rPr>
                  <a:t>demanda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u="sng" dirty="0" err="1" smtClean="0">
                    <a:solidFill>
                      <a:srgbClr val="0070C0"/>
                    </a:solidFill>
                  </a:rPr>
                  <a:t>incondicional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trabalho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é a </a:t>
                </a:r>
                <a:r>
                  <a:rPr lang="en-US" dirty="0" err="1" smtClean="0"/>
                  <a:t>solução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problema</a:t>
                </a:r>
                <a:r>
                  <a:rPr lang="en-US" dirty="0" smtClean="0"/>
                  <a:t> de </a:t>
                </a:r>
                <a:r>
                  <a:rPr lang="en-US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Maximização</a:t>
                </a:r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do </a:t>
                </a:r>
                <a:r>
                  <a:rPr lang="en-US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Lucro</a:t>
                </a:r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(PML)</a:t>
                </a: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800" dirty="0" err="1" smtClean="0"/>
                  <a:t>Ao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nível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produto</a:t>
                </a:r>
                <a:r>
                  <a:rPr lang="en-US" sz="2800" dirty="0" smtClean="0"/>
                  <a:t> que </a:t>
                </a:r>
                <a:r>
                  <a:rPr lang="en-US" sz="2800" dirty="0" err="1" smtClean="0"/>
                  <a:t>maximiza</a:t>
                </a:r>
                <a:r>
                  <a:rPr lang="en-US" sz="2800" dirty="0" smtClean="0"/>
                  <a:t> o </a:t>
                </a:r>
                <a:r>
                  <a:rPr lang="en-US" sz="2800" dirty="0" err="1" smtClean="0"/>
                  <a:t>lucro</a:t>
                </a:r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as </a:t>
                </a:r>
                <a:r>
                  <a:rPr lang="en-US" sz="2800" dirty="0" err="1" smtClean="0"/>
                  <a:t>duas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coincidem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>
                <a:blip r:embed="rId2"/>
                <a:stretch>
                  <a:fillRect l="-1630" t="-26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8" y="153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Minimização</a:t>
            </a:r>
            <a:r>
              <a:rPr lang="en-US" dirty="0">
                <a:solidFill>
                  <a:srgbClr val="7030A0"/>
                </a:solidFill>
              </a:rPr>
              <a:t> de </a:t>
            </a:r>
            <a:r>
              <a:rPr lang="en-US" dirty="0" err="1">
                <a:solidFill>
                  <a:srgbClr val="7030A0"/>
                </a:solidFill>
              </a:rPr>
              <a:t>Custo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dirty="0" err="1">
                <a:solidFill>
                  <a:srgbClr val="7030A0"/>
                </a:solidFill>
              </a:rPr>
              <a:t>Efeito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preço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direto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r>
                  <a:rPr lang="en-US" dirty="0" smtClean="0"/>
                  <a:t>Diferenciando </a:t>
                </a:r>
                <a:r>
                  <a:rPr lang="en-US" dirty="0" err="1" smtClean="0"/>
                  <a:t>essa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relação</a:t>
                </a:r>
                <a:r>
                  <a:rPr lang="en-US" dirty="0" smtClean="0"/>
                  <a:t> com </a:t>
                </a:r>
                <a:r>
                  <a:rPr lang="en-US" dirty="0" err="1" smtClean="0"/>
                  <a:t>relação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preço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insumo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trabalho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tem-se: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704" t="-16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7" y="2971800"/>
            <a:ext cx="7153305" cy="22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71" y="24933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Minimização</a:t>
            </a:r>
            <a:r>
              <a:rPr lang="en-US" dirty="0">
                <a:solidFill>
                  <a:srgbClr val="7030A0"/>
                </a:solidFill>
              </a:rPr>
              <a:t> de </a:t>
            </a:r>
            <a:r>
              <a:rPr lang="en-US" dirty="0" err="1">
                <a:solidFill>
                  <a:srgbClr val="7030A0"/>
                </a:solidFill>
              </a:rPr>
              <a:t>Custo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dirty="0" err="1">
                <a:solidFill>
                  <a:srgbClr val="7030A0"/>
                </a:solidFill>
              </a:rPr>
              <a:t>Efeito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preço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direto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910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err="1" smtClean="0"/>
                  <a:t>Sendo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efeito</a:t>
                </a:r>
                <a:r>
                  <a:rPr lang="en-US" dirty="0" smtClean="0"/>
                  <a:t> Total (TE) </a:t>
                </a:r>
                <a:r>
                  <a:rPr lang="en-US" dirty="0" err="1" smtClean="0"/>
                  <a:t>maior</a:t>
                </a:r>
                <a:r>
                  <a:rPr lang="en-US" dirty="0" smtClean="0"/>
                  <a:t> que o </a:t>
                </a:r>
                <a:r>
                  <a:rPr lang="en-US" dirty="0" err="1" smtClean="0"/>
                  <a:t>efeito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substituição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𝑇𝐸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𝑆𝐸</m:t>
                    </m:r>
                  </m:oMath>
                </a14:m>
                <a:r>
                  <a:rPr lang="en-US" dirty="0"/>
                  <a:t>, 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a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demanda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incondicional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por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trabalho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é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mais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plana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do que a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demanda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condicional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por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u="sng" dirty="0" err="1" smtClean="0">
                    <a:solidFill>
                      <a:srgbClr val="7030A0"/>
                    </a:solidFill>
                  </a:rPr>
                  <a:t>trabalho</a:t>
                </a:r>
                <a:endParaRPr lang="en-US" u="sng" dirty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Ambos </a:t>
                </a:r>
                <a:r>
                  <a:rPr lang="en-US" dirty="0" err="1" smtClean="0"/>
                  <a:t>efeitos</a:t>
                </a:r>
                <a:r>
                  <a:rPr lang="en-US" dirty="0" smtClean="0"/>
                  <a:t> SE e OE </a:t>
                </a:r>
                <a:r>
                  <a:rPr lang="en-US" dirty="0" err="1" smtClean="0"/>
                  <a:t>são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negativos</a:t>
                </a:r>
                <a:r>
                  <a:rPr lang="en-US" dirty="0" smtClean="0"/>
                  <a:t> (z </a:t>
                </a:r>
                <a:r>
                  <a:rPr lang="en-US" dirty="0" err="1" smtClean="0"/>
                  <a:t>reage</a:t>
                </a:r>
                <a:r>
                  <a:rPr lang="en-US" dirty="0" smtClean="0"/>
                  <a:t> com </a:t>
                </a:r>
                <a:r>
                  <a:rPr lang="en-US" dirty="0" err="1" smtClean="0"/>
                  <a:t>sinal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contrário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ao</a:t>
                </a:r>
                <a:r>
                  <a:rPr lang="en-US" dirty="0" smtClean="0"/>
                  <a:t> da </a:t>
                </a:r>
                <a:r>
                  <a:rPr lang="en-US" dirty="0" err="1" smtClean="0"/>
                  <a:t>mudança</a:t>
                </a:r>
                <a:r>
                  <a:rPr lang="en-US" dirty="0" smtClean="0"/>
                  <a:t> de w).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91000" cy="4953000"/>
              </a:xfrm>
              <a:blipFill rotWithShape="0">
                <a:blip r:embed="rId2"/>
                <a:stretch>
                  <a:fillRect l="-2907" t="-3202" r="-2762" b="-36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81200"/>
            <a:ext cx="4571677" cy="36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684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Minimização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Custo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Efeito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preço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cruzado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traçar</a:t>
            </a:r>
            <a:r>
              <a:rPr lang="en-US" dirty="0" smtClean="0"/>
              <a:t> </a:t>
            </a:r>
            <a:r>
              <a:rPr lang="en-US" dirty="0" err="1" smtClean="0"/>
              <a:t>hipóteses</a:t>
            </a:r>
            <a:r>
              <a:rPr lang="en-US" dirty="0" smtClean="0"/>
              <a:t> </a:t>
            </a:r>
            <a:r>
              <a:rPr lang="en-US" dirty="0" err="1" smtClean="0"/>
              <a:t>refutáveis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efeitos-preço</a:t>
            </a:r>
            <a:r>
              <a:rPr lang="en-US" dirty="0" smtClean="0"/>
              <a:t> cruzados (CP)</a:t>
            </a:r>
            <a:endParaRPr lang="en-US" dirty="0"/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queda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w </a:t>
            </a:r>
            <a:r>
              <a:rPr lang="en-US" dirty="0" err="1" smtClean="0"/>
              <a:t>levará</a:t>
            </a:r>
            <a:r>
              <a:rPr lang="en-US" dirty="0" smtClean="0"/>
              <a:t>  a </a:t>
            </a:r>
            <a:r>
              <a:rPr lang="en-US" dirty="0" err="1" smtClean="0"/>
              <a:t>empresa</a:t>
            </a:r>
            <a:r>
              <a:rPr lang="en-US" dirty="0" smtClean="0"/>
              <a:t> a </a:t>
            </a:r>
            <a:r>
              <a:rPr lang="en-US" dirty="0" err="1" smtClean="0"/>
              <a:t>substituir</a:t>
            </a:r>
            <a:r>
              <a:rPr lang="en-US" dirty="0" smtClean="0"/>
              <a:t> capital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trabalho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produto</a:t>
            </a:r>
            <a:r>
              <a:rPr lang="en-US" dirty="0" smtClean="0"/>
              <a:t> (OE) </a:t>
            </a:r>
            <a:r>
              <a:rPr lang="en-US" dirty="0" err="1" smtClean="0"/>
              <a:t>causará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capital à </a:t>
            </a:r>
            <a:r>
              <a:rPr lang="en-US" dirty="0" err="1" smtClean="0"/>
              <a:t>medida</a:t>
            </a:r>
            <a:r>
              <a:rPr lang="en-US" dirty="0" smtClean="0"/>
              <a:t> que a firma </a:t>
            </a:r>
            <a:r>
              <a:rPr lang="en-US" dirty="0" err="1" smtClean="0"/>
              <a:t>expande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produção</a:t>
            </a:r>
            <a:r>
              <a:rPr lang="en-US" dirty="0" smtClean="0"/>
              <a:t>: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935131"/>
            <a:ext cx="6262341" cy="1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397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Minimização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Custo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Efeito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preço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cruzado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91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 </a:t>
                </a:r>
                <a:r>
                  <a:rPr lang="en-US" dirty="0" err="1" smtClean="0"/>
                  <a:t>efeito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preço</a:t>
                </a:r>
                <a:r>
                  <a:rPr lang="en-US" dirty="0" smtClean="0"/>
                  <a:t> cruzado do </a:t>
                </a:r>
                <a:r>
                  <a:rPr lang="en-US" dirty="0" err="1" smtClean="0"/>
                  <a:t>produto</a:t>
                </a:r>
                <a:r>
                  <a:rPr lang="en-US" dirty="0" smtClean="0"/>
                  <a:t> OE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compensa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totalmente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efeito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preço</a:t>
                </a:r>
                <a:r>
                  <a:rPr lang="en-US" dirty="0" smtClean="0"/>
                  <a:t> cruzado </a:t>
                </a:r>
                <a:r>
                  <a:rPr lang="en-US" dirty="0" err="1" smtClean="0"/>
                  <a:t>substituição</a:t>
                </a:r>
                <a:r>
                  <a:rPr lang="en-US" dirty="0" smtClean="0"/>
                  <a:t> 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efeito</a:t>
                </a:r>
                <a:r>
                  <a:rPr lang="en-US" dirty="0" smtClean="0">
                    <a:sym typeface="Wingdings" panose="05000000000000000000" pitchFamily="2" charset="2"/>
                  </a:rPr>
                  <a:t> final total (TE)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positivo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91000" cy="4525963"/>
              </a:xfrm>
              <a:blipFill rotWithShape="0">
                <a:blip r:embed="rId2"/>
                <a:stretch>
                  <a:fillRect l="-3343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45" y="1692180"/>
            <a:ext cx="4158686" cy="36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Minimização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Custo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Efeito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preço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cruzado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581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O </a:t>
                </a:r>
                <a:r>
                  <a:rPr lang="en-US" sz="2800" dirty="0" err="1" smtClean="0"/>
                  <a:t>efeito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preço</a:t>
                </a:r>
                <a:r>
                  <a:rPr lang="en-US" sz="2800" dirty="0" smtClean="0"/>
                  <a:t> cruzado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de OE </a:t>
                </a:r>
                <a:r>
                  <a:rPr lang="en-US" sz="2800" dirty="0" err="1" smtClean="0"/>
                  <a:t>compensa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somente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parcialmente</a:t>
                </a:r>
                <a:r>
                  <a:rPr lang="en-US" sz="2800" dirty="0" smtClean="0"/>
                  <a:t> o </a:t>
                </a:r>
                <a:r>
                  <a:rPr lang="en-US" sz="2800" dirty="0" err="1" smtClean="0"/>
                  <a:t>efeito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preço</a:t>
                </a:r>
                <a:r>
                  <a:rPr lang="en-US" sz="2800" dirty="0" smtClean="0"/>
                  <a:t> cruzado 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800" dirty="0" err="1" smtClean="0">
                    <a:sym typeface="Wingdings" panose="05000000000000000000" pitchFamily="2" charset="2"/>
                  </a:rPr>
                  <a:t>gera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-se um </a:t>
                </a:r>
                <a:r>
                  <a:rPr lang="en-US" sz="2800" dirty="0" err="1" smtClean="0">
                    <a:sym typeface="Wingdings" panose="05000000000000000000" pitchFamily="2" charset="2"/>
                  </a:rPr>
                  <a:t>efeito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 cruzado </a:t>
                </a:r>
                <a:r>
                  <a:rPr lang="en-US" sz="2800" dirty="0" err="1" smtClean="0">
                    <a:sym typeface="Wingdings" panose="05000000000000000000" pitchFamily="2" charset="2"/>
                  </a:rPr>
                  <a:t>negativo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 TE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581400" cy="4525963"/>
              </a:xfrm>
              <a:blipFill rotWithShape="0">
                <a:blip r:embed="rId2"/>
                <a:stretch>
                  <a:fillRect l="-3061" t="-1348" r="-27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99" y="1600200"/>
            <a:ext cx="5204001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844" y="62826"/>
            <a:ext cx="7772400" cy="1061918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Introdução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844" y="1124744"/>
            <a:ext cx="7772400" cy="5328592"/>
          </a:xfrm>
        </p:spPr>
        <p:txBody>
          <a:bodyPr/>
          <a:lstStyle/>
          <a:p>
            <a:r>
              <a:rPr lang="pt-BR" sz="2400" dirty="0" smtClean="0"/>
              <a:t>Função custo de uma firma </a:t>
            </a:r>
            <a:r>
              <a:rPr lang="pt-BR" sz="2400" dirty="0" err="1" smtClean="0"/>
              <a:t>maximizadora</a:t>
            </a:r>
            <a:r>
              <a:rPr lang="pt-BR" sz="2400" dirty="0" smtClean="0"/>
              <a:t> de lucro;</a:t>
            </a:r>
          </a:p>
          <a:p>
            <a:r>
              <a:rPr lang="pt-BR" sz="2400" dirty="0" smtClean="0"/>
              <a:t>Determinar as propriedades da função que especifica o custo total da produção a qualquer nível de produto</a:t>
            </a:r>
          </a:p>
          <a:p>
            <a:endParaRPr lang="pt-BR" sz="2400" dirty="0" smtClean="0"/>
          </a:p>
          <a:p>
            <a:endParaRPr lang="pt-BR" sz="2400" dirty="0"/>
          </a:p>
          <a:p>
            <a:pPr lvl="1"/>
            <a:r>
              <a:rPr lang="pt-BR" sz="2000" dirty="0" smtClean="0"/>
              <a:t>Preços dos insumos considerados constantes </a:t>
            </a:r>
          </a:p>
          <a:p>
            <a:endParaRPr lang="pt-BR" sz="2400" dirty="0" smtClean="0"/>
          </a:p>
          <a:p>
            <a:r>
              <a:rPr lang="pt-BR" sz="2400" dirty="0" smtClean="0"/>
              <a:t>Para ter uma função de custo bem comportada, é preciso ter o modelo teórico da firma: o custo de produção dependerá das escolhas dos gestores/proprietários da firma (asserções teóricas) e das restrições que sofre (preço insumos, função de produção - tecnologia, regras de contratação, direitos de propriedade...)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394801"/>
            <a:ext cx="3888432" cy="5248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48264" y="25649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4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5552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00B050"/>
                </a:solidFill>
              </a:rPr>
              <a:t>Considerando firmas </a:t>
            </a:r>
            <a:r>
              <a:rPr lang="pt-BR" sz="4000" dirty="0" err="1" smtClean="0">
                <a:solidFill>
                  <a:srgbClr val="00B050"/>
                </a:solidFill>
              </a:rPr>
              <a:t>maximizadoras</a:t>
            </a:r>
            <a:r>
              <a:rPr lang="pt-BR" sz="4000" dirty="0" smtClean="0">
                <a:solidFill>
                  <a:srgbClr val="00B050"/>
                </a:solidFill>
              </a:rPr>
              <a:t> de riqueza (dada por </a:t>
            </a:r>
            <a:r>
              <a:rPr lang="el-GR" sz="40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pt-BR" sz="40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pt-BR" sz="4000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48219"/>
            <a:ext cx="7772400" cy="4114800"/>
          </a:xfrm>
        </p:spPr>
        <p:txBody>
          <a:bodyPr/>
          <a:lstStyle/>
          <a:p>
            <a:r>
              <a:rPr lang="el-GR" sz="24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 </a:t>
            </a:r>
            <a:r>
              <a:rPr lang="pt-BR" sz="24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</a:t>
            </a:r>
            <a:r>
              <a:rPr lang="pt-BR" sz="2400" dirty="0" smtClean="0"/>
              <a:t> o fluxo de lucros da firma; considerando que o valor presente ou capitalizado deste fluxo é a riqueza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A partir da situação de maximização da expressão acima, como se obtém a função custo (C) desta empresa? Observe que </a:t>
            </a:r>
            <a:r>
              <a:rPr lang="pt-BR" sz="2400" b="1" dirty="0" smtClean="0"/>
              <a:t>y</a:t>
            </a:r>
            <a:r>
              <a:rPr lang="pt-BR" sz="2400" dirty="0" smtClean="0"/>
              <a:t> entra na expressão (1) como um parâmetro; mas na eq.(2) entra como variável de decisão, ou seja, assim como xi, ela é função de p e </a:t>
            </a:r>
            <a:r>
              <a:rPr lang="pt-BR" sz="2400" dirty="0" err="1" smtClean="0"/>
              <a:t>wi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As curvas de demanda por insumos são</a:t>
            </a:r>
          </a:p>
          <a:p>
            <a:r>
              <a:rPr lang="pt-BR" sz="2400" dirty="0" smtClean="0"/>
              <a:t>A curva de oferta da firma é: </a:t>
            </a: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27191"/>
            <a:ext cx="4176464" cy="8571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78080" y="29249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(2)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72" y="5371402"/>
            <a:ext cx="2776908" cy="3787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5929944"/>
            <a:ext cx="2754457" cy="3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Considerando que: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660" y="980728"/>
            <a:ext cx="8206680" cy="5590097"/>
          </a:xfrm>
        </p:spPr>
        <p:txBody>
          <a:bodyPr/>
          <a:lstStyle/>
          <a:p>
            <a:r>
              <a:rPr lang="pt-BR" sz="2800" dirty="0" smtClean="0"/>
              <a:t>A função de C em (1) implica que se pode verificar mudanças no Custo à medida que, </a:t>
            </a:r>
            <a:r>
              <a:rPr lang="pt-BR" sz="2800" dirty="0" err="1" smtClean="0"/>
              <a:t>exogenamente</a:t>
            </a:r>
            <a:r>
              <a:rPr lang="pt-BR" sz="2800" dirty="0" smtClean="0"/>
              <a:t>, se altera o nível produzido </a:t>
            </a:r>
            <a:r>
              <a:rPr lang="pt-BR" sz="2800" b="1" dirty="0" smtClean="0">
                <a:solidFill>
                  <a:srgbClr val="00B050"/>
                </a:solidFill>
              </a:rPr>
              <a:t>y</a:t>
            </a:r>
            <a:r>
              <a:rPr lang="pt-BR" sz="2800" dirty="0" smtClean="0"/>
              <a:t>, mantendo </a:t>
            </a:r>
            <a:r>
              <a:rPr lang="pt-BR" sz="2800" b="1" dirty="0" err="1" smtClean="0">
                <a:solidFill>
                  <a:srgbClr val="00B050"/>
                </a:solidFill>
              </a:rPr>
              <a:t>w</a:t>
            </a:r>
            <a:r>
              <a:rPr lang="pt-BR" sz="2800" b="1" baseline="-25000" dirty="0" err="1" smtClean="0">
                <a:solidFill>
                  <a:srgbClr val="00B050"/>
                </a:solidFill>
              </a:rPr>
              <a:t>i</a:t>
            </a:r>
            <a:r>
              <a:rPr lang="pt-BR" sz="2800" dirty="0" smtClean="0"/>
              <a:t> constantes. </a:t>
            </a:r>
          </a:p>
          <a:p>
            <a:endParaRPr lang="pt-BR" sz="2800" dirty="0" smtClean="0"/>
          </a:p>
          <a:p>
            <a:r>
              <a:rPr lang="pt-BR" sz="2800" dirty="0" smtClean="0"/>
              <a:t>Mas uma empresa </a:t>
            </a:r>
            <a:r>
              <a:rPr lang="pt-BR" sz="2800" dirty="0" err="1" smtClean="0"/>
              <a:t>maximizadora</a:t>
            </a:r>
            <a:r>
              <a:rPr lang="pt-BR" sz="2800" dirty="0" smtClean="0"/>
              <a:t> de lucro nunca varia </a:t>
            </a:r>
            <a:r>
              <a:rPr lang="pt-BR" sz="2800" b="1" dirty="0" smtClean="0">
                <a:solidFill>
                  <a:srgbClr val="00B050"/>
                </a:solidFill>
              </a:rPr>
              <a:t>y</a:t>
            </a:r>
            <a:r>
              <a:rPr lang="pt-BR" sz="2800" dirty="0" smtClean="0"/>
              <a:t> </a:t>
            </a:r>
            <a:r>
              <a:rPr lang="pt-BR" sz="2800" dirty="0" err="1" smtClean="0"/>
              <a:t>exogenamente</a:t>
            </a:r>
            <a:r>
              <a:rPr lang="pt-BR" sz="2800" dirty="0" smtClean="0"/>
              <a:t>; o nível </a:t>
            </a:r>
            <a:r>
              <a:rPr lang="pt-BR" sz="2800" b="1" dirty="0">
                <a:solidFill>
                  <a:srgbClr val="00B050"/>
                </a:solidFill>
              </a:rPr>
              <a:t>y</a:t>
            </a:r>
            <a:r>
              <a:rPr lang="pt-BR" sz="2800" dirty="0" smtClean="0"/>
              <a:t> varia apenas quando o preço dos insumos (</a:t>
            </a:r>
            <a:r>
              <a:rPr lang="pt-BR" sz="2800" b="1" dirty="0" err="1" smtClean="0">
                <a:solidFill>
                  <a:srgbClr val="00B050"/>
                </a:solidFill>
              </a:rPr>
              <a:t>w</a:t>
            </a:r>
            <a:r>
              <a:rPr lang="pt-BR" sz="2800" b="1" baseline="-25000" dirty="0" err="1" smtClean="0">
                <a:solidFill>
                  <a:srgbClr val="00B050"/>
                </a:solidFill>
              </a:rPr>
              <a:t>i</a:t>
            </a:r>
            <a:r>
              <a:rPr lang="pt-BR" sz="2800" dirty="0" smtClean="0"/>
              <a:t>) ou do produto (</a:t>
            </a:r>
            <a:r>
              <a:rPr lang="pt-BR" sz="2800" b="1" dirty="0">
                <a:solidFill>
                  <a:srgbClr val="00B050"/>
                </a:solidFill>
              </a:rPr>
              <a:t>p</a:t>
            </a:r>
            <a:r>
              <a:rPr lang="pt-BR" sz="2800" dirty="0" smtClean="0"/>
              <a:t>) se altera </a:t>
            </a:r>
            <a:r>
              <a:rPr lang="pt-BR" sz="2800" dirty="0" smtClean="0">
                <a:sym typeface="Wingdings" panose="05000000000000000000" pitchFamily="2" charset="2"/>
              </a:rPr>
              <a:t> portanto (2) não pode ser usado diretamente para derivar uma função de custo da firma</a:t>
            </a:r>
          </a:p>
          <a:p>
            <a:endParaRPr lang="pt-BR" sz="2800" dirty="0" smtClean="0">
              <a:sym typeface="Wingdings" panose="05000000000000000000" pitchFamily="2" charset="2"/>
            </a:endParaRPr>
          </a:p>
          <a:p>
            <a:r>
              <a:rPr lang="pt-BR" sz="2800" b="1" dirty="0" smtClean="0">
                <a:sym typeface="Wingdings" panose="05000000000000000000" pitchFamily="2" charset="2"/>
              </a:rPr>
              <a:t>Portanto  funções custo devem ser derivadas de modelos nos quais </a:t>
            </a:r>
            <a:r>
              <a:rPr lang="pt-BR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y</a:t>
            </a:r>
            <a:r>
              <a:rPr lang="pt-BR" sz="2800" b="1" dirty="0" smtClean="0">
                <a:sym typeface="Wingdings" panose="05000000000000000000" pitchFamily="2" charset="2"/>
              </a:rPr>
              <a:t> entra como parâmetro</a:t>
            </a:r>
            <a:endParaRPr lang="pt-BR" sz="2800" b="1" dirty="0" smtClean="0"/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849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9" y="332656"/>
            <a:ext cx="7772400" cy="4114800"/>
          </a:xfrm>
        </p:spPr>
        <p:txBody>
          <a:bodyPr/>
          <a:lstStyle/>
          <a:p>
            <a:r>
              <a:rPr lang="pt-BR" sz="2800" dirty="0" smtClean="0"/>
              <a:t>Ou seja, assume-se que uma firma deve se comportar de uma certa forma em relação à produção de um nível arbitrário de produto </a:t>
            </a:r>
            <a:r>
              <a:rPr lang="pt-BR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y</a:t>
            </a:r>
            <a:r>
              <a:rPr lang="pt-BR" sz="2800" b="1" baseline="30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lang="pt-BR" sz="2800" dirty="0" smtClean="0"/>
              <a:t> (paramétrico)</a:t>
            </a:r>
          </a:p>
          <a:p>
            <a:endParaRPr lang="pt-BR" sz="2800" dirty="0" smtClean="0"/>
          </a:p>
          <a:p>
            <a:r>
              <a:rPr lang="pt-BR" sz="2800" dirty="0" smtClean="0"/>
              <a:t>Mas se se assume que a firma é uma </a:t>
            </a:r>
            <a:r>
              <a:rPr lang="pt-BR" sz="2800" dirty="0" err="1" smtClean="0"/>
              <a:t>maximizadora</a:t>
            </a:r>
            <a:r>
              <a:rPr lang="pt-BR" sz="2800" dirty="0" smtClean="0"/>
              <a:t> de lucro, então é necessário que tal firma produza esse </a:t>
            </a:r>
            <a:r>
              <a:rPr lang="pt-BR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y</a:t>
            </a:r>
            <a:r>
              <a:rPr lang="pt-BR" sz="2800" b="1" baseline="30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lang="pt-BR" sz="2800" dirty="0" smtClean="0"/>
              <a:t> ao mínimo custo possível </a:t>
            </a:r>
            <a:r>
              <a:rPr lang="pt-BR" sz="2800" dirty="0" smtClean="0">
                <a:sym typeface="Wingdings" panose="05000000000000000000" pitchFamily="2" charset="2"/>
              </a:rPr>
              <a:t> para um certo </a:t>
            </a:r>
            <a:r>
              <a:rPr lang="pt-BR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y</a:t>
            </a:r>
            <a:r>
              <a:rPr lang="pt-BR" sz="2800" b="1" baseline="30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lang="pt-BR" sz="2800" dirty="0" smtClean="0">
                <a:sym typeface="Wingdings" panose="05000000000000000000" pitchFamily="2" charset="2"/>
              </a:rPr>
              <a:t>, a receita total é fixa (</a:t>
            </a:r>
            <a:r>
              <a:rPr lang="pt-BR" sz="28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py</a:t>
            </a:r>
            <a:r>
              <a:rPr lang="pt-BR" sz="2800" dirty="0" smtClean="0">
                <a:sym typeface="Wingdings" panose="05000000000000000000" pitchFamily="2" charset="2"/>
              </a:rPr>
              <a:t>)</a:t>
            </a:r>
          </a:p>
          <a:p>
            <a:endParaRPr lang="pt-BR" sz="2800" dirty="0">
              <a:sym typeface="Wingdings" panose="05000000000000000000" pitchFamily="2" charset="2"/>
            </a:endParaRPr>
          </a:p>
          <a:p>
            <a:r>
              <a:rPr lang="pt-BR" sz="2800" dirty="0" smtClean="0">
                <a:sym typeface="Wingdings" panose="05000000000000000000" pitchFamily="2" charset="2"/>
              </a:rPr>
              <a:t>A diferença entre essa receita e o custo total só poderá ser máxima se o custo total de produção for mínimo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467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836712"/>
          </a:xfrm>
        </p:spPr>
        <p:txBody>
          <a:bodyPr/>
          <a:lstStyle/>
          <a:p>
            <a:r>
              <a:rPr lang="pt-BR" sz="3600" dirty="0" smtClean="0">
                <a:solidFill>
                  <a:srgbClr val="00B050"/>
                </a:solidFill>
              </a:rPr>
              <a:t>Portanto:</a:t>
            </a:r>
            <a:endParaRPr lang="pt-BR" sz="3600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422" y="692696"/>
            <a:ext cx="8339057" cy="5904656"/>
          </a:xfrm>
        </p:spPr>
        <p:txBody>
          <a:bodyPr/>
          <a:lstStyle/>
          <a:p>
            <a:r>
              <a:rPr lang="pt-BR" sz="2800" dirty="0" smtClean="0"/>
              <a:t>Para ser consistente com o comportamento </a:t>
            </a:r>
            <a:r>
              <a:rPr lang="pt-BR" sz="2800" dirty="0" err="1" smtClean="0"/>
              <a:t>maximizador</a:t>
            </a:r>
            <a:r>
              <a:rPr lang="pt-BR" sz="2800" dirty="0" smtClean="0"/>
              <a:t> de lucro, a única asserção possível é que: </a:t>
            </a:r>
          </a:p>
          <a:p>
            <a:endParaRPr lang="pt-BR" sz="2800" dirty="0"/>
          </a:p>
          <a:p>
            <a:pPr marL="0" indent="0">
              <a:buNone/>
            </a:pPr>
            <a:r>
              <a:rPr lang="pt-BR" sz="2000" dirty="0" smtClean="0"/>
              <a:t>Sujeito a:</a:t>
            </a:r>
          </a:p>
          <a:p>
            <a:endParaRPr lang="pt-BR" sz="2800" dirty="0"/>
          </a:p>
          <a:p>
            <a:r>
              <a:rPr lang="pt-BR" sz="2400" b="1" dirty="0" smtClean="0"/>
              <a:t>PROVA: </a:t>
            </a:r>
            <a:r>
              <a:rPr lang="pt-BR" sz="2400" dirty="0" smtClean="0"/>
              <a:t>Se denotar o modelo de maximização de lucro como um problema condicionado, tem-se: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33CC33"/>
                </a:solidFill>
              </a:rPr>
              <a:t>Maximizar em x</a:t>
            </a:r>
            <a:r>
              <a:rPr lang="pt-BR" sz="2400" baseline="-25000" dirty="0" smtClean="0">
                <a:solidFill>
                  <a:srgbClr val="33CC33"/>
                </a:solidFill>
              </a:rPr>
              <a:t>1</a:t>
            </a:r>
            <a:r>
              <a:rPr lang="pt-BR" sz="2400" dirty="0" smtClean="0">
                <a:solidFill>
                  <a:srgbClr val="33CC33"/>
                </a:solidFill>
              </a:rPr>
              <a:t>,x</a:t>
            </a:r>
            <a:r>
              <a:rPr lang="pt-BR" sz="2400" baseline="-25000" dirty="0" smtClean="0">
                <a:solidFill>
                  <a:srgbClr val="33CC33"/>
                </a:solidFill>
              </a:rPr>
              <a:t>2</a:t>
            </a:r>
            <a:r>
              <a:rPr lang="pt-BR" sz="2400" dirty="0" smtClean="0">
                <a:solidFill>
                  <a:srgbClr val="33CC33"/>
                </a:solidFill>
              </a:rPr>
              <a:t> e y: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33CC33"/>
                </a:solidFill>
              </a:rPr>
              <a:t>     Sujeito a:</a:t>
            </a:r>
          </a:p>
          <a:p>
            <a:pPr marL="0" indent="0">
              <a:buNone/>
            </a:pPr>
            <a:endParaRPr lang="pt-BR" sz="2400" dirty="0">
              <a:solidFill>
                <a:srgbClr val="33CC33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33CC33"/>
                </a:solidFill>
              </a:rPr>
              <a:t>Assumindo um nível y</a:t>
            </a:r>
            <a:r>
              <a:rPr lang="pt-BR" sz="2400" baseline="30000" dirty="0" smtClean="0">
                <a:solidFill>
                  <a:srgbClr val="33CC33"/>
                </a:solidFill>
              </a:rPr>
              <a:t>0</a:t>
            </a:r>
            <a:r>
              <a:rPr lang="pt-BR" sz="2400" dirty="0" smtClean="0">
                <a:solidFill>
                  <a:srgbClr val="33CC33"/>
                </a:solidFill>
              </a:rPr>
              <a:t>, o problema se torna: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33CC33"/>
                </a:solidFill>
              </a:rPr>
              <a:t>Maximizar x1,x2,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33CC33"/>
                </a:solidFill>
              </a:rPr>
              <a:t>           </a:t>
            </a:r>
            <a:r>
              <a:rPr lang="pt-BR" sz="2400" dirty="0" err="1" smtClean="0">
                <a:solidFill>
                  <a:srgbClr val="33CC33"/>
                </a:solidFill>
              </a:rPr>
              <a:t>Suj.a</a:t>
            </a:r>
            <a:r>
              <a:rPr lang="pt-BR" sz="2400" dirty="0" smtClean="0">
                <a:solidFill>
                  <a:srgbClr val="33CC33"/>
                </a:solidFill>
              </a:rPr>
              <a:t>: </a:t>
            </a:r>
            <a:endParaRPr lang="pt-BR" sz="2400" dirty="0">
              <a:solidFill>
                <a:srgbClr val="33CC3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700808"/>
            <a:ext cx="2058212" cy="7699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185" y="2455466"/>
            <a:ext cx="2565919" cy="6134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62" y="3984429"/>
            <a:ext cx="2441338" cy="3997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783" y="4310235"/>
            <a:ext cx="1764777" cy="3875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406" y="5569865"/>
            <a:ext cx="2630698" cy="6009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138" y="6053735"/>
            <a:ext cx="1895847" cy="48874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372200" y="17008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(3)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269544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9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5621</TotalTime>
  <Words>2825</Words>
  <Application>Microsoft Office PowerPoint</Application>
  <PresentationFormat>Apresentação na tela (4:3)</PresentationFormat>
  <Paragraphs>282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Arial</vt:lpstr>
      <vt:lpstr>Arial Narrow</vt:lpstr>
      <vt:lpstr>Cambria Math</vt:lpstr>
      <vt:lpstr>Segoe UI Emoji</vt:lpstr>
      <vt:lpstr>Segoe UI Light</vt:lpstr>
      <vt:lpstr>Symbol</vt:lpstr>
      <vt:lpstr>Times New Roman</vt:lpstr>
      <vt:lpstr>Wingdings</vt:lpstr>
      <vt:lpstr>Blank Presentation</vt:lpstr>
      <vt:lpstr>TEORIA DOS CUSTOS – Parte 1</vt:lpstr>
      <vt:lpstr>Roteiro</vt:lpstr>
      <vt:lpstr>Referências</vt:lpstr>
      <vt:lpstr>Derivação das funções de custo</vt:lpstr>
      <vt:lpstr>Introdução</vt:lpstr>
      <vt:lpstr>Considerando firmas maximizadoras de riqueza (dada por π)</vt:lpstr>
      <vt:lpstr>Considerando que:</vt:lpstr>
      <vt:lpstr>Apresentação do PowerPoint</vt:lpstr>
      <vt:lpstr>Portanto:</vt:lpstr>
      <vt:lpstr>Apresentação do PowerPoint</vt:lpstr>
      <vt:lpstr>Voltando a (3) e (4):</vt:lpstr>
      <vt:lpstr>Definindo a função de custo indireta</vt:lpstr>
      <vt:lpstr>CUSTO MARGINAL</vt:lpstr>
      <vt:lpstr>Adequada abordagem para o CMg</vt:lpstr>
      <vt:lpstr>Função de custo marginal: variando w1, ceteris paribus</vt:lpstr>
      <vt:lpstr>CMg como uma função de um preço de fator para níveis específicos de y </vt:lpstr>
      <vt:lpstr>Funçao de Custo Médio (CMe/AC)</vt:lpstr>
      <vt:lpstr>Função de Custo Médio</vt:lpstr>
      <vt:lpstr>Relação geral entre Custos médios e marginais</vt:lpstr>
      <vt:lpstr>O PROBLEMA DE MINIMIZAÇÃO DE CUSTOS</vt:lpstr>
      <vt:lpstr>Problema da Minimização do Custo</vt:lpstr>
      <vt:lpstr>CPO e CSO para minimização do Custo </vt:lpstr>
      <vt:lpstr>A solução de tangência para o problema de Minimização de Custo</vt:lpstr>
      <vt:lpstr>Isoquantas: combinações de insumos que geram o nível y de produto</vt:lpstr>
      <vt:lpstr>Apresentação do PowerPoint</vt:lpstr>
      <vt:lpstr>C.S.O: Por quê as isoquantas não podem ter o formato das curvas de nível pontilhadas? </vt:lpstr>
      <vt:lpstr>Lei dos Rendimentos decrescentes e Lei da Taxa de substituição técnica marginal decrescente</vt:lpstr>
      <vt:lpstr>Inclinação da isoquanta</vt:lpstr>
      <vt:lpstr>Interpretação do Multiplicador de Lagrange</vt:lpstr>
      <vt:lpstr>Retomando as CPO para minimização do Custo:</vt:lpstr>
      <vt:lpstr>Provando de forma intuitiva</vt:lpstr>
      <vt:lpstr>Interpretando:</vt:lpstr>
      <vt:lpstr>Provando que λ* é o Custo marginal</vt:lpstr>
      <vt:lpstr>Provando que a expressão entre parênteses é igual a 1:</vt:lpstr>
      <vt:lpstr>Pelo Teorema do Envelope:</vt:lpstr>
      <vt:lpstr>Notas especiais: efeito substituição e efeito produto e propriedades das funções custo</vt:lpstr>
      <vt:lpstr>Minimização do custo: Efeitos substituição (SE) e Efeitos Produto (OE)</vt:lpstr>
      <vt:lpstr>Minimização do custo: Efeitos substituição (SE) e Efeitos Produto (OE)</vt:lpstr>
      <vt:lpstr>Minimização do custo: SE e OE</vt:lpstr>
      <vt:lpstr>Minimização de Custo: Efeito preço direto</vt:lpstr>
      <vt:lpstr>Minimização de Custo: Efeito preço direto</vt:lpstr>
      <vt:lpstr>Minimização de Custo: Efeito preço direto</vt:lpstr>
      <vt:lpstr>Minimização de Custo: Efeito preço cruzado</vt:lpstr>
      <vt:lpstr>Minimização de Custo: Efeito preço cruzado</vt:lpstr>
      <vt:lpstr>Minimização de Custo: Efeito preço cruzado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Osny</dc:creator>
  <cp:lastModifiedBy>Silvia Helena Galvão de Miranda</cp:lastModifiedBy>
  <cp:revision>120</cp:revision>
  <dcterms:created xsi:type="dcterms:W3CDTF">2000-06-03T19:49:46Z</dcterms:created>
  <dcterms:modified xsi:type="dcterms:W3CDTF">2023-11-07T17:31:27Z</dcterms:modified>
</cp:coreProperties>
</file>