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26" r:id="rId27"/>
    <p:sldId id="327" r:id="rId28"/>
    <p:sldId id="329" r:id="rId29"/>
    <p:sldId id="36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s Mucheroni"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sorterViewPr>
    <p:cViewPr>
      <p:scale>
        <a:sx n="100" d="100"/>
        <a:sy n="100" d="100"/>
      </p:scale>
      <p:origin x="0" y="-107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852CC-4780-4F37-8503-D7FA6592E5B9}" type="datetimeFigureOut">
              <a:rPr lang="pt-BR" smtClean="0"/>
              <a:t>17/11/2023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7E26B-E2ED-4F45-A431-D0A3D99D0F18}" type="slidenum">
              <a:rPr lang="pt-BR" smtClean="0"/>
              <a:t>‹nº›</a:t>
            </a:fld>
            <a:endParaRPr lang="pt-BR"/>
          </a:p>
        </p:txBody>
      </p:sp>
    </p:spTree>
    <p:extLst>
      <p:ext uri="{BB962C8B-B14F-4D97-AF65-F5344CB8AC3E}">
        <p14:creationId xmlns:p14="http://schemas.microsoft.com/office/powerpoint/2010/main" val="119063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ChangeArrowheads="1" noTextEdit="1"/>
          </p:cNvSpPr>
          <p:nvPr>
            <p:ph type="sldImg"/>
          </p:nvPr>
        </p:nvSpPr>
        <p:spPr>
          <a:ln/>
        </p:spPr>
      </p:sp>
      <p:sp>
        <p:nvSpPr>
          <p:cNvPr id="7171" name="Espaço Reservado para Anotações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Arial" panose="020B0604020202020204" pitchFamily="34" charset="0"/>
            </a:endParaRPr>
          </a:p>
        </p:txBody>
      </p:sp>
      <p:sp>
        <p:nvSpPr>
          <p:cNvPr id="7172" name="Espaço Reservado para Número de Slid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304BD7-2DD0-4793-AD1D-6D79F45C07C4}" type="slidenum">
              <a:rPr lang="pt-BR" altLang="en-US"/>
              <a:pPr/>
              <a:t>2</a:t>
            </a:fld>
            <a:endParaRPr lang="pt-BR" altLang="en-US"/>
          </a:p>
        </p:txBody>
      </p:sp>
    </p:spTree>
    <p:extLst>
      <p:ext uri="{BB962C8B-B14F-4D97-AF65-F5344CB8AC3E}">
        <p14:creationId xmlns:p14="http://schemas.microsoft.com/office/powerpoint/2010/main" val="3457440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smtClean="0">
                <a:latin typeface="Arial" panose="020B0604020202020204" pitchFamily="34" charset="0"/>
              </a:rPr>
              <a:t>Por que eles mapearam em primeiro lugar? A empresa tinha um grande problema de comunicação interna. As decisões da alta direção não chegavam aos trabalhadores, ou o que chegava nada tinha a ver com as decisões reais. Eles queriam descobrir onde estava o problema.</a:t>
            </a:r>
            <a:endParaRPr lang="en-US" altLang="en-US" smtClean="0">
              <a:latin typeface="Arial" panose="020B0604020202020204" pitchFamily="34" charset="0"/>
            </a:endParaRPr>
          </a:p>
          <a:p>
            <a:r>
              <a:rPr lang="pt-PT" altLang="en-US" smtClean="0">
                <a:latin typeface="Arial" panose="020B0604020202020204" pitchFamily="34" charset="0"/>
              </a:rPr>
              <a:t>O mapa mostrou que vários indivíduos têm bastante influência na empresa. Eles são os centros. O problema era que nenhum dos polos fazia parte da liderança.</a:t>
            </a:r>
            <a:endParaRPr lang="en-US" altLang="en-US" smtClean="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1E4227-913F-454D-8D8A-1C95FB42A19B}" type="slidenum">
              <a:rPr lang="en-US" altLang="en-US">
                <a:solidFill>
                  <a:srgbClr val="000000"/>
                </a:solidFill>
              </a:rPr>
              <a:pPr/>
              <a:t>23</a:t>
            </a:fld>
            <a:endParaRPr lang="en-US" altLang="en-US">
              <a:solidFill>
                <a:srgbClr val="000000"/>
              </a:solidFill>
            </a:endParaRPr>
          </a:p>
        </p:txBody>
      </p:sp>
    </p:spTree>
    <p:extLst>
      <p:ext uri="{BB962C8B-B14F-4D97-AF65-F5344CB8AC3E}">
        <p14:creationId xmlns:p14="http://schemas.microsoft.com/office/powerpoint/2010/main" val="270752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30: This is obvious here, where we colored the nodes based on their rank. The biggest hubs are not the company directors or the CEO. They are not part of the top management. Most are associates, a kind way to say, workers. </a:t>
            </a:r>
          </a:p>
          <a:p>
            <a:endParaRPr lang="en-US" altLang="en-US" smtClean="0">
              <a:latin typeface="Arial" panose="020B0604020202020204" pitchFamily="34" charset="0"/>
            </a:endParaRPr>
          </a:p>
          <a:p>
            <a:r>
              <a:rPr lang="en-US" altLang="en-US" smtClean="0">
                <a:latin typeface="Arial" panose="020B0604020202020204" pitchFamily="34" charset="0"/>
              </a:rPr>
              <a:t>Who has the biggest influence? The safety and environmental manager. The only person whose job was to visit each location and talk with everyone. He had no links to the higher management. He was passing on information as collected along his trail. He was the oracle, running a gossip center. </a:t>
            </a:r>
          </a:p>
          <a:p>
            <a:endParaRPr lang="en-US" altLang="en-US" smtClean="0">
              <a:latin typeface="Arial" panose="020B0604020202020204" pitchFamily="34" charset="0"/>
            </a:endParaRPr>
          </a:p>
          <a:p>
            <a:r>
              <a:rPr lang="en-US" altLang="en-US" smtClean="0">
                <a:latin typeface="Arial" panose="020B0604020202020204" pitchFamily="34" charset="0"/>
              </a:rPr>
              <a:t>So fire the guy?  Well, he is not the problem. The problem is that higher management failed to put in place proper channels of communication, leaving behind a structural hole, which this fellow filled in. </a:t>
            </a:r>
          </a:p>
          <a:p>
            <a:endParaRPr lang="en-US" altLang="en-US" smtClean="0">
              <a:latin typeface="Arial" panose="020B0604020202020204" pitchFamily="34" charset="0"/>
            </a:endParaRPr>
          </a:p>
          <a:p>
            <a:r>
              <a:rPr lang="en-US" altLang="en-US" smtClean="0">
                <a:latin typeface="Arial" panose="020B0604020202020204" pitchFamily="34" charset="0"/>
              </a:rPr>
              <a:t>But what does this have to do with control?</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946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451D60-D136-4FC2-9363-24927D94CFB7}" type="slidenum">
              <a:rPr lang="en-US" altLang="en-US">
                <a:solidFill>
                  <a:srgbClr val="000000"/>
                </a:solidFill>
              </a:rPr>
              <a:pPr/>
              <a:t>24</a:t>
            </a:fld>
            <a:endParaRPr lang="en-US" altLang="en-US">
              <a:solidFill>
                <a:srgbClr val="000000"/>
              </a:solidFill>
            </a:endParaRPr>
          </a:p>
        </p:txBody>
      </p:sp>
    </p:spTree>
    <p:extLst>
      <p:ext uri="{BB962C8B-B14F-4D97-AF65-F5344CB8AC3E}">
        <p14:creationId xmlns:p14="http://schemas.microsoft.com/office/powerpoint/2010/main" val="1680711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p:cNvSpPr>
            <a:spLocks noGrp="1" noRot="1" noChangeAspect="1" noChangeArrowheads="1" noTextEdit="1"/>
          </p:cNvSpPr>
          <p:nvPr>
            <p:ph type="sldImg"/>
          </p:nvPr>
        </p:nvSpPr>
        <p:spPr>
          <a:ln/>
        </p:spPr>
      </p:sp>
      <p:sp>
        <p:nvSpPr>
          <p:cNvPr id="5427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latin typeface="Arial" panose="020B0604020202020204" pitchFamily="34" charset="0"/>
            </a:endParaRPr>
          </a:p>
        </p:txBody>
      </p:sp>
      <p:sp>
        <p:nvSpPr>
          <p:cNvPr id="5427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EED979-5CAD-4468-AB31-4205AAF69E56}" type="slidenum">
              <a:rPr lang="en-US" altLang="pt-BR"/>
              <a:pPr>
                <a:spcBef>
                  <a:spcPct val="0"/>
                </a:spcBef>
              </a:pPr>
              <a:t>29</a:t>
            </a:fld>
            <a:endParaRPr lang="en-US" altLang="pt-BR"/>
          </a:p>
        </p:txBody>
      </p:sp>
    </p:spTree>
    <p:extLst>
      <p:ext uri="{BB962C8B-B14F-4D97-AF65-F5344CB8AC3E}">
        <p14:creationId xmlns:p14="http://schemas.microsoft.com/office/powerpoint/2010/main" val="246243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ChangeArrowheads="1" noTextEdit="1"/>
          </p:cNvSpPr>
          <p:nvPr>
            <p:ph type="sldImg"/>
          </p:nvPr>
        </p:nvSpPr>
        <p:spPr>
          <a:ln/>
        </p:spPr>
      </p:sp>
      <p:sp>
        <p:nvSpPr>
          <p:cNvPr id="102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latin typeface="Arial" panose="020B0604020202020204" pitchFamily="34" charset="0"/>
            </a:endParaRPr>
          </a:p>
        </p:txBody>
      </p:sp>
      <p:sp>
        <p:nvSpPr>
          <p:cNvPr id="102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365FCC-2E90-491C-AE80-BF680198B213}" type="slidenum">
              <a:rPr lang="en-US" altLang="pt-BR">
                <a:latin typeface="Calibri" panose="020F0502020204030204" pitchFamily="34" charset="0"/>
              </a:rPr>
              <a:pPr>
                <a:spcBef>
                  <a:spcPct val="0"/>
                </a:spcBef>
              </a:pPr>
              <a:t>4</a:t>
            </a:fld>
            <a:endParaRPr lang="en-US" altLang="pt-BR">
              <a:latin typeface="Calibri" panose="020F0502020204030204" pitchFamily="34" charset="0"/>
            </a:endParaRPr>
          </a:p>
        </p:txBody>
      </p:sp>
    </p:spTree>
    <p:extLst>
      <p:ext uri="{BB962C8B-B14F-4D97-AF65-F5344CB8AC3E}">
        <p14:creationId xmlns:p14="http://schemas.microsoft.com/office/powerpoint/2010/main" val="348752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ChangeArrowheads="1" noTextEdit="1"/>
          </p:cNvSpPr>
          <p:nvPr>
            <p:ph type="sldImg"/>
          </p:nvPr>
        </p:nvSpPr>
        <p:spPr>
          <a:ln/>
        </p:spPr>
      </p:sp>
      <p:sp>
        <p:nvSpPr>
          <p:cNvPr id="122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latin typeface="Arial" panose="020B0604020202020204" pitchFamily="34" charset="0"/>
            </a:endParaRPr>
          </a:p>
        </p:txBody>
      </p:sp>
      <p:sp>
        <p:nvSpPr>
          <p:cNvPr id="122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216EF7-FD05-49A5-88A9-99D9EA5C025B}" type="slidenum">
              <a:rPr lang="de-DE" altLang="pt-BR">
                <a:latin typeface="Calibri" panose="020F0502020204030204" pitchFamily="34" charset="0"/>
              </a:rPr>
              <a:pPr>
                <a:spcBef>
                  <a:spcPct val="0"/>
                </a:spcBef>
              </a:pPr>
              <a:t>5</a:t>
            </a:fld>
            <a:endParaRPr lang="de-DE" altLang="pt-BR">
              <a:latin typeface="Calibri" panose="020F0502020204030204" pitchFamily="34" charset="0"/>
            </a:endParaRPr>
          </a:p>
        </p:txBody>
      </p:sp>
    </p:spTree>
    <p:extLst>
      <p:ext uri="{BB962C8B-B14F-4D97-AF65-F5344CB8AC3E}">
        <p14:creationId xmlns:p14="http://schemas.microsoft.com/office/powerpoint/2010/main" val="128521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DF055B-8690-4D42-9B0E-4364FFDB3E94}" type="slidenum">
              <a:rPr lang="en-US" altLang="pt-BR">
                <a:latin typeface="Calibri" panose="020F0502020204030204" pitchFamily="34" charset="0"/>
              </a:rPr>
              <a:pPr>
                <a:spcBef>
                  <a:spcPct val="0"/>
                </a:spcBef>
              </a:pPr>
              <a:t>7</a:t>
            </a:fld>
            <a:endParaRPr lang="en-US" altLang="pt-BR">
              <a:latin typeface="Calibri" panose="020F0502020204030204" pitchFamily="34" charset="0"/>
            </a:endParaRPr>
          </a:p>
        </p:txBody>
      </p:sp>
      <p:sp>
        <p:nvSpPr>
          <p:cNvPr id="15363" name="Rectangle 2"/>
          <p:cNvSpPr>
            <a:spLocks noGrp="1" noRot="1" noChangeAspect="1" noChangeArrowheads="1" noTextEdit="1"/>
          </p:cNvSpPr>
          <p:nvPr>
            <p:ph type="sldImg"/>
          </p:nvPr>
        </p:nvSpPr>
        <p:spPr>
          <a:xfrm>
            <a:off x="1150938" y="690563"/>
            <a:ext cx="4556125" cy="3417887"/>
          </a:xfrm>
          <a:ln/>
        </p:spPr>
      </p:sp>
      <p:sp>
        <p:nvSpPr>
          <p:cNvPr id="15364" name="Rectangle 3"/>
          <p:cNvSpPr>
            <a:spLocks noGrp="1" noChangeArrowheads="1"/>
          </p:cNvSpPr>
          <p:nvPr>
            <p:ph type="body" idx="1"/>
          </p:nvPr>
        </p:nvSpPr>
        <p:spPr>
          <a:xfrm>
            <a:off x="912813" y="4341813"/>
            <a:ext cx="5030787"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51" tIns="45075" rIns="90151" bIns="45075"/>
          <a:lstStyle/>
          <a:p>
            <a:endParaRPr lang="en-GB" altLang="pt-BR" smtClean="0">
              <a:latin typeface="Arial" panose="020B0604020202020204" pitchFamily="34" charset="0"/>
            </a:endParaRPr>
          </a:p>
        </p:txBody>
      </p:sp>
    </p:spTree>
    <p:extLst>
      <p:ext uri="{BB962C8B-B14F-4D97-AF65-F5344CB8AC3E}">
        <p14:creationId xmlns:p14="http://schemas.microsoft.com/office/powerpoint/2010/main" val="751668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ChangeArrowheads="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latin typeface="Arial" panose="020B0604020202020204" pitchFamily="34"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5F9377-B16F-461F-9066-D6A00D9FC130}" type="slidenum">
              <a:rPr lang="de-DE" altLang="pt-BR">
                <a:latin typeface="Calibri" panose="020F0502020204030204" pitchFamily="34" charset="0"/>
              </a:rPr>
              <a:pPr>
                <a:spcBef>
                  <a:spcPct val="0"/>
                </a:spcBef>
              </a:pPr>
              <a:t>9</a:t>
            </a:fld>
            <a:endParaRPr lang="de-DE" altLang="pt-BR">
              <a:latin typeface="Calibri" panose="020F0502020204030204" pitchFamily="34" charset="0"/>
            </a:endParaRPr>
          </a:p>
        </p:txBody>
      </p:sp>
    </p:spTree>
    <p:extLst>
      <p:ext uri="{BB962C8B-B14F-4D97-AF65-F5344CB8AC3E}">
        <p14:creationId xmlns:p14="http://schemas.microsoft.com/office/powerpoint/2010/main" val="367525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ChangeArrowheads="1" noTextEdit="1"/>
          </p:cNvSpPr>
          <p:nvPr>
            <p:ph type="sldImg"/>
          </p:nvPr>
        </p:nvSpPr>
        <p:spPr>
          <a:ln/>
        </p:spPr>
      </p:sp>
      <p:sp>
        <p:nvSpPr>
          <p:cNvPr id="256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latin typeface="Arial" panose="020B0604020202020204" pitchFamily="34" charset="0"/>
            </a:endParaRPr>
          </a:p>
        </p:txBody>
      </p:sp>
      <p:sp>
        <p:nvSpPr>
          <p:cNvPr id="256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85C1EC-8748-4162-81A7-F8E497255928}" type="slidenum">
              <a:rPr lang="en-GB" altLang="pt-BR">
                <a:latin typeface="Calibri" panose="020F0502020204030204" pitchFamily="34" charset="0"/>
              </a:rPr>
              <a:pPr>
                <a:spcBef>
                  <a:spcPct val="0"/>
                </a:spcBef>
              </a:pPr>
              <a:t>15</a:t>
            </a:fld>
            <a:endParaRPr lang="en-GB" altLang="pt-BR">
              <a:latin typeface="Calibri" panose="020F0502020204030204" pitchFamily="34" charset="0"/>
            </a:endParaRPr>
          </a:p>
        </p:txBody>
      </p:sp>
    </p:spTree>
    <p:extLst>
      <p:ext uri="{BB962C8B-B14F-4D97-AF65-F5344CB8AC3E}">
        <p14:creationId xmlns:p14="http://schemas.microsoft.com/office/powerpoint/2010/main" val="321575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ço Reservado para Imagem de Slide 1"/>
          <p:cNvSpPr>
            <a:spLocks noGrp="1" noRot="1" noChangeAspect="1" noChangeArrowheads="1" noTextEdit="1"/>
          </p:cNvSpPr>
          <p:nvPr>
            <p:ph type="sldImg"/>
          </p:nvPr>
        </p:nvSpPr>
        <p:spPr>
          <a:ln/>
        </p:spPr>
      </p:sp>
      <p:sp>
        <p:nvSpPr>
          <p:cNvPr id="8195" name="Espaço Reservado para Anotações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196" name="Espaço Reservado para Número de Slid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449D4D-B17E-4798-B094-24D095880C4B}" type="slidenum">
              <a:rPr lang="en-US" altLang="pt-BR"/>
              <a:pPr/>
              <a:t>17</a:t>
            </a:fld>
            <a:endParaRPr lang="en-US" altLang="pt-BR"/>
          </a:p>
        </p:txBody>
      </p:sp>
    </p:spTree>
    <p:extLst>
      <p:ext uri="{BB962C8B-B14F-4D97-AF65-F5344CB8AC3E}">
        <p14:creationId xmlns:p14="http://schemas.microsoft.com/office/powerpoint/2010/main" val="32533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93916B-2729-4A46-9BEE-48AE0EE2E3A9}" type="slidenum">
              <a:rPr lang="en-US" altLang="en-US"/>
              <a:pPr/>
              <a:t>21</a:t>
            </a:fld>
            <a:endParaRPr lang="en-US" altLang="en-US"/>
          </a:p>
        </p:txBody>
      </p:sp>
      <p:sp>
        <p:nvSpPr>
          <p:cNvPr id="13315" name="Rectangle 2"/>
          <p:cNvSpPr>
            <a:spLocks noGrp="1" noRot="1" noChangeAspect="1" noChangeArrowheads="1" noTextEdit="1"/>
          </p:cNvSpPr>
          <p:nvPr>
            <p:ph type="sldImg"/>
          </p:nvPr>
        </p:nvSpPr>
        <p:spPr>
          <a:xfrm>
            <a:off x="1336675" y="914400"/>
            <a:ext cx="4181475" cy="3135313"/>
          </a:xfrm>
          <a:solidFill>
            <a:srgbClr val="FFFFFF"/>
          </a:solidFill>
          <a:ln/>
        </p:spPr>
      </p:sp>
      <p:sp>
        <p:nvSpPr>
          <p:cNvPr id="13316" name="Rectangle 3"/>
          <p:cNvSpPr>
            <a:spLocks noGrp="1" noChangeArrowheads="1"/>
          </p:cNvSpPr>
          <p:nvPr>
            <p:ph type="body" idx="1"/>
          </p:nvPr>
        </p:nvSpPr>
        <p:spPr>
          <a:xfrm>
            <a:off x="1046163" y="4351338"/>
            <a:ext cx="4772025" cy="3481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b="1" smtClean="0">
                <a:latin typeface="Calibri" panose="020F0502020204030204" pitchFamily="34" charset="0"/>
              </a:rPr>
              <a:t>Health: From drug design to metabolic engineering. </a:t>
            </a:r>
            <a:endParaRPr lang="en-US" altLang="en-US" smtClean="0">
              <a:latin typeface="Arial" panose="020B0604020202020204" pitchFamily="34" charset="0"/>
            </a:endParaRPr>
          </a:p>
          <a:p>
            <a:r>
              <a:rPr lang="pt-PT" altLang="pt-BR" smtClean="0">
                <a:solidFill>
                  <a:srgbClr val="202124"/>
                </a:solidFill>
                <a:latin typeface="Arial" panose="020B0604020202020204" pitchFamily="34" charset="0"/>
              </a:rPr>
              <a:t/>
            </a:r>
            <a:br>
              <a:rPr lang="pt-PT" altLang="pt-BR" smtClean="0">
                <a:solidFill>
                  <a:srgbClr val="202124"/>
                </a:solidFill>
                <a:latin typeface="Arial" panose="020B0604020202020204" pitchFamily="34" charset="0"/>
              </a:rPr>
            </a:br>
            <a:endParaRPr lang="pt-PT" altLang="pt-BR" smtClean="0">
              <a:solidFill>
                <a:srgbClr val="202124"/>
              </a:solidFill>
              <a:latin typeface="Arial" panose="020B0604020202020204" pitchFamily="34" charset="0"/>
            </a:endParaRPr>
          </a:p>
          <a:p>
            <a:r>
              <a:rPr lang="pt-PT" altLang="pt-BR" smtClean="0">
                <a:solidFill>
                  <a:srgbClr val="202124"/>
                </a:solidFill>
                <a:latin typeface="Arial" panose="020B0604020202020204" pitchFamily="34" charset="0"/>
              </a:rPr>
              <a:t>O projeto genoma humano, concluído em 2001, ofereceu a primeira lista abrangente de todos os genes humanos. No entanto, para entender completamente como nossas células funcionam e a origem das doenças, precisamos de mapas precisos que nos digam como esses genes e outros componentes celulares interagem uns com os outros. A maioria dos processos celulares, desde o processamento de alimentos por nossas células até a detecção de mudanças no ambiente, depende de redes moleculares. A quebra dessas redes é responsável pela maioria das doenças humanas. Isso levou ao surgimento da biologia de rede, um novo subcampo da biologia que visa entender o comportamento das redes celulares. Um movimento paralelo dentro da medicina, chamado medicina de rede, visa descobrir o papel das redes na doença humana (Imagem 1.7a/b). As redes são particularmente importantes no desenvolvimento de medicamentos. O objetivo final da farmacologia de rede é desenvolver medicamentos que possam curar doenças sem efeitos colaterais significativos. Esse objetivo é perseguido em muitos níveis, desde milhões de dólares investidos para mapear redes celulares até o desenvolvimento de ferramentas e bancos de dados para armazenar, selecionar e analisar dados genéticos e de pacientes. Várias novas empresas aproveitam essas oportunidades, desde a GeneGo, que visa coletar mapas precisos de interações celulares da literatura científica, até a Genomatica, que usa o poder preditivo por trás das redes metabólicas para identificar alvos de drogas em bactérias e humanos. Recentemente, a maioria das grandes empresas farmacêuticas fez investimentos significativos em medicina de rede e de sistemas, vendo-a como o caminho para os medicamentos futuros.</a:t>
            </a:r>
          </a:p>
        </p:txBody>
      </p:sp>
    </p:spTree>
    <p:extLst>
      <p:ext uri="{BB962C8B-B14F-4D97-AF65-F5344CB8AC3E}">
        <p14:creationId xmlns:p14="http://schemas.microsoft.com/office/powerpoint/2010/main" val="362168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350E4D-A9D3-4CF0-AEAF-C42C4CFA4A32}" type="slidenum">
              <a:rPr lang="en-US" altLang="en-US"/>
              <a:pPr/>
              <a:t>22</a:t>
            </a:fld>
            <a:endParaRPr lang="en-US" altLang="en-US"/>
          </a:p>
        </p:txBody>
      </p:sp>
      <p:sp>
        <p:nvSpPr>
          <p:cNvPr id="15363" name="Rectangle 2"/>
          <p:cNvSpPr>
            <a:spLocks noGrp="1" noRot="1" noChangeAspect="1" noChangeArrowheads="1" noTextEdit="1"/>
          </p:cNvSpPr>
          <p:nvPr>
            <p:ph type="sldImg"/>
          </p:nvPr>
        </p:nvSpPr>
        <p:spPr>
          <a:xfrm>
            <a:off x="1336675" y="914400"/>
            <a:ext cx="4181475" cy="3135313"/>
          </a:xfrm>
          <a:solidFill>
            <a:srgbClr val="FFFFFF"/>
          </a:solidFill>
          <a:ln/>
        </p:spPr>
      </p:sp>
      <p:sp>
        <p:nvSpPr>
          <p:cNvPr id="15364" name="Rectangle 3"/>
          <p:cNvSpPr>
            <a:spLocks noGrp="1" noChangeArrowheads="1"/>
          </p:cNvSpPr>
          <p:nvPr>
            <p:ph type="body" idx="1"/>
          </p:nvPr>
        </p:nvSpPr>
        <p:spPr>
          <a:xfrm>
            <a:off x="1046163" y="4351338"/>
            <a:ext cx="4772025" cy="3481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b="1" smtClean="0">
                <a:latin typeface="Calibri" panose="020F0502020204030204" pitchFamily="34" charset="0"/>
              </a:rPr>
              <a:t>Health: From drug design to metabolic engineering. </a:t>
            </a:r>
            <a:endParaRPr lang="en-US" altLang="en-US" smtClean="0">
              <a:latin typeface="Arial" panose="020B0604020202020204" pitchFamily="34" charset="0"/>
            </a:endParaRPr>
          </a:p>
          <a:p>
            <a:pPr eaLnBrk="1" hangingPunct="1">
              <a:spcBef>
                <a:spcPct val="0"/>
              </a:spcBef>
            </a:pPr>
            <a:r>
              <a:rPr lang="en-US" altLang="en-US" smtClean="0">
                <a:latin typeface="Calibri" panose="020F0502020204030204" pitchFamily="34" charset="0"/>
              </a:rPr>
              <a:t>The human genome project, completed in 2001, offered the first comprehensive list of all human genes. Yet, to fully understand how our cells function, and the origin of disease, we need accurate maps that tell us how these genes and other cellular components interact with each other. Most cellular processes, from the processing of food by our cells to sensing changes in the environment, rely on molecular networks. The breakdown of these networks is responsible for most human diseases. This has led to the emergence of network biology, a new subfield of biology that aims to understand the behavior of cellular networks. A parallel movement within medicine, called network medicine, aims to uncover the role of networks in human disease (Image 1.7a/b). Networks are particularly import- ant in drug development. The ultimate goal of network pharmacology is to develop drugs that can cure diseases without significant side effects. This goal is pursued at many levels, from millions of dollars invested to map out cellular networks to the development of tools and databas- es to store, curate, and analyze patient and genetic data. Several new companies take advantage of these opportuni- ties, from </a:t>
            </a:r>
            <a:r>
              <a:rPr lang="en-US" altLang="en-US" i="1" smtClean="0">
                <a:latin typeface="Calibri" panose="020F0502020204030204" pitchFamily="34" charset="0"/>
              </a:rPr>
              <a:t>GeneGo </a:t>
            </a:r>
            <a:r>
              <a:rPr lang="en-US" altLang="en-US" smtClean="0">
                <a:latin typeface="Calibri" panose="020F0502020204030204" pitchFamily="34" charset="0"/>
              </a:rPr>
              <a:t>that aims to collect accurate maps of celllular interactions from scientific literature to </a:t>
            </a:r>
            <a:r>
              <a:rPr lang="en-US" altLang="en-US" i="1" smtClean="0">
                <a:latin typeface="Calibri" panose="020F0502020204030204" pitchFamily="34" charset="0"/>
              </a:rPr>
              <a:t>Genomatica </a:t>
            </a:r>
            <a:r>
              <a:rPr lang="en-US" altLang="en-US" smtClean="0">
                <a:latin typeface="Calibri" panose="020F0502020204030204" pitchFamily="34" charset="0"/>
              </a:rPr>
              <a:t>that uses the predictive power behind metabolic networks to identify drug targets in bacteria and humans. Recently most major pharmaceutical companies have made significant investments in network and systems medicine, seeing it as the path towards future drugs. </a:t>
            </a:r>
            <a:endParaRPr lang="en-US" altLang="en-US" smtClean="0">
              <a:latin typeface="Arial" panose="020B0604020202020204" pitchFamily="34" charset="0"/>
            </a:endParaRPr>
          </a:p>
          <a:p>
            <a:pPr eaLnBrk="1" hangingPunct="1">
              <a:spcBef>
                <a:spcPct val="0"/>
              </a:spcBef>
            </a:pPr>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hu-HU" altLang="en-US" smtClean="0">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23804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t-BR"/>
              <a:t>Clique para editar o título Mestre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lgn="l">
              <a:defRPr/>
            </a:lvl1pPr>
          </a:lstStyle>
          <a:p>
            <a:fld id="{B464E31E-1E0C-4F02-BED0-C441523BD723}" type="datetimeFigureOut">
              <a:rPr lang="pt-BR" smtClean="0"/>
              <a:t>17/11/2023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C26650D-D185-4776-A4EC-12ED28792A00}" type="slidenum">
              <a:rPr lang="pt-BR" smtClean="0"/>
              <a:t>‹nº›</a:t>
            </a:fld>
            <a:endParaRPr lang="pt-B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53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464E31E-1E0C-4F02-BED0-C441523BD723}" type="datetimeFigureOut">
              <a:rPr lang="pt-BR" smtClean="0"/>
              <a:t>17/11/2023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C26650D-D185-4776-A4EC-12ED28792A00}" type="slidenum">
              <a:rPr lang="pt-BR" smtClean="0"/>
              <a:t>‹nº›</a:t>
            </a:fld>
            <a:endParaRPr lang="pt-BR"/>
          </a:p>
        </p:txBody>
      </p:sp>
    </p:spTree>
    <p:extLst>
      <p:ext uri="{BB962C8B-B14F-4D97-AF65-F5344CB8AC3E}">
        <p14:creationId xmlns:p14="http://schemas.microsoft.com/office/powerpoint/2010/main" val="258137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t-BR"/>
              <a:t>Clique para editar o título Mestre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464E31E-1E0C-4F02-BED0-C441523BD723}" type="datetimeFigureOut">
              <a:rPr lang="pt-BR" smtClean="0"/>
              <a:t>17/11/2023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C26650D-D185-4776-A4EC-12ED28792A00}" type="slidenum">
              <a:rPr lang="pt-BR" smtClean="0"/>
              <a:t>‹nº›</a:t>
            </a:fld>
            <a:endParaRPr lang="pt-B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92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464E31E-1E0C-4F02-BED0-C441523BD723}" type="datetimeFigureOut">
              <a:rPr lang="pt-BR" smtClean="0"/>
              <a:t>17/11/2023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C26650D-D185-4776-A4EC-12ED28792A00}" type="slidenum">
              <a:rPr lang="pt-BR" smtClean="0"/>
              <a:t>‹nº›</a:t>
            </a:fld>
            <a:endParaRPr lang="pt-BR"/>
          </a:p>
        </p:txBody>
      </p:sp>
    </p:spTree>
    <p:extLst>
      <p:ext uri="{BB962C8B-B14F-4D97-AF65-F5344CB8AC3E}">
        <p14:creationId xmlns:p14="http://schemas.microsoft.com/office/powerpoint/2010/main" val="110104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t-BR"/>
              <a:t>Clique para editar o título Mestre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464E31E-1E0C-4F02-BED0-C441523BD723}" type="datetimeFigureOut">
              <a:rPr lang="pt-BR" smtClean="0"/>
              <a:t>17/11/2023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C26650D-D185-4776-A4EC-12ED28792A00}" type="slidenum">
              <a:rPr lang="pt-BR" smtClean="0"/>
              <a:t>‹nº›</a:t>
            </a:fld>
            <a:endParaRPr lang="pt-B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58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464E31E-1E0C-4F02-BED0-C441523BD723}" type="datetimeFigureOut">
              <a:rPr lang="pt-BR" smtClean="0"/>
              <a:t>17/11/2023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C26650D-D185-4776-A4EC-12ED28792A00}" type="slidenum">
              <a:rPr lang="pt-BR" smtClean="0"/>
              <a:t>‹nº›</a:t>
            </a:fld>
            <a:endParaRPr lang="pt-BR"/>
          </a:p>
        </p:txBody>
      </p:sp>
    </p:spTree>
    <p:extLst>
      <p:ext uri="{BB962C8B-B14F-4D97-AF65-F5344CB8AC3E}">
        <p14:creationId xmlns:p14="http://schemas.microsoft.com/office/powerpoint/2010/main" val="1425935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024128" y="2967788"/>
            <a:ext cx="4754880" cy="334157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t-BR"/>
              <a:t>Editar estilos de texto Mestre</a:t>
            </a:r>
          </a:p>
        </p:txBody>
      </p:sp>
      <p:sp>
        <p:nvSpPr>
          <p:cNvPr id="6" name="Content Placeholder 5"/>
          <p:cNvSpPr>
            <a:spLocks noGrp="1"/>
          </p:cNvSpPr>
          <p:nvPr>
            <p:ph sz="quarter" idx="4"/>
          </p:nvPr>
        </p:nvSpPr>
        <p:spPr>
          <a:xfrm>
            <a:off x="5990888" y="2967788"/>
            <a:ext cx="4754880" cy="334157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464E31E-1E0C-4F02-BED0-C441523BD723}" type="datetimeFigureOut">
              <a:rPr lang="pt-BR" smtClean="0"/>
              <a:t>17/11/2023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AC26650D-D185-4776-A4EC-12ED28792A00}" type="slidenum">
              <a:rPr lang="pt-BR" smtClean="0"/>
              <a:t>‹nº›</a:t>
            </a:fld>
            <a:endParaRPr lang="pt-BR"/>
          </a:p>
        </p:txBody>
      </p:sp>
    </p:spTree>
    <p:extLst>
      <p:ext uri="{BB962C8B-B14F-4D97-AF65-F5344CB8AC3E}">
        <p14:creationId xmlns:p14="http://schemas.microsoft.com/office/powerpoint/2010/main" val="99523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464E31E-1E0C-4F02-BED0-C441523BD723}" type="datetimeFigureOut">
              <a:rPr lang="pt-BR" smtClean="0"/>
              <a:t>17/11/2023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C26650D-D185-4776-A4EC-12ED28792A00}" type="slidenum">
              <a:rPr lang="pt-BR" smtClean="0"/>
              <a:t>‹nº›</a:t>
            </a:fld>
            <a:endParaRPr lang="pt-BR"/>
          </a:p>
        </p:txBody>
      </p:sp>
    </p:spTree>
    <p:extLst>
      <p:ext uri="{BB962C8B-B14F-4D97-AF65-F5344CB8AC3E}">
        <p14:creationId xmlns:p14="http://schemas.microsoft.com/office/powerpoint/2010/main" val="339407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4E31E-1E0C-4F02-BED0-C441523BD723}" type="datetimeFigureOut">
              <a:rPr lang="pt-BR" smtClean="0"/>
              <a:t>17/11/2023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AC26650D-D185-4776-A4EC-12ED28792A00}" type="slidenum">
              <a:rPr lang="pt-BR" smtClean="0"/>
              <a:t>‹nº›</a:t>
            </a:fld>
            <a:endParaRPr lang="pt-BR"/>
          </a:p>
        </p:txBody>
      </p:sp>
    </p:spTree>
    <p:extLst>
      <p:ext uri="{BB962C8B-B14F-4D97-AF65-F5344CB8AC3E}">
        <p14:creationId xmlns:p14="http://schemas.microsoft.com/office/powerpoint/2010/main" val="162205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t-BR"/>
              <a:t>Clique para editar o título Mestre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B464E31E-1E0C-4F02-BED0-C441523BD723}" type="datetimeFigureOut">
              <a:rPr lang="pt-BR" smtClean="0"/>
              <a:t>17/11/2023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C26650D-D185-4776-A4EC-12ED28792A00}" type="slidenum">
              <a:rPr lang="pt-BR" smtClean="0"/>
              <a:t>‹nº›</a:t>
            </a:fld>
            <a:endParaRPr lang="pt-BR"/>
          </a:p>
        </p:txBody>
      </p:sp>
    </p:spTree>
    <p:extLst>
      <p:ext uri="{BB962C8B-B14F-4D97-AF65-F5344CB8AC3E}">
        <p14:creationId xmlns:p14="http://schemas.microsoft.com/office/powerpoint/2010/main" val="369793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B464E31E-1E0C-4F02-BED0-C441523BD723}" type="datetimeFigureOut">
              <a:rPr lang="pt-BR" smtClean="0"/>
              <a:t>17/11/2023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C26650D-D185-4776-A4EC-12ED28792A00}" type="slidenum">
              <a:rPr lang="pt-BR" smtClean="0"/>
              <a:t>‹nº›</a:t>
            </a:fld>
            <a:endParaRPr lang="pt-B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64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464E31E-1E0C-4F02-BED0-C441523BD723}" type="datetimeFigureOut">
              <a:rPr lang="pt-BR" smtClean="0"/>
              <a:t>17/11/2023</a:t>
            </a:fld>
            <a:endParaRPr lang="pt-B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t-B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C26650D-D185-4776-A4EC-12ED28792A00}" type="slidenum">
              <a:rPr lang="pt-BR" smtClean="0"/>
              <a:t>‹nº›</a:t>
            </a:fld>
            <a:endParaRPr lang="pt-B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725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ted.com/talks/yochai_benkler_on_the_new_open_source_economics.html"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29C16237-E42F-4A31-9B4C-D848D60C28E4}"/>
              </a:ext>
            </a:extLst>
          </p:cNvPr>
          <p:cNvPicPr>
            <a:picLocks noChangeAspect="1"/>
          </p:cNvPicPr>
          <p:nvPr/>
        </p:nvPicPr>
        <p:blipFill>
          <a:blip r:embed="rId2"/>
          <a:stretch>
            <a:fillRect/>
          </a:stretch>
        </p:blipFill>
        <p:spPr>
          <a:xfrm>
            <a:off x="-79362" y="180975"/>
            <a:ext cx="1298561" cy="1127858"/>
          </a:xfrm>
          <a:prstGeom prst="rect">
            <a:avLst/>
          </a:prstGeom>
        </p:spPr>
      </p:pic>
      <p:pic>
        <p:nvPicPr>
          <p:cNvPr id="11" name="Imagem 10">
            <a:extLst>
              <a:ext uri="{FF2B5EF4-FFF2-40B4-BE49-F238E27FC236}">
                <a16:creationId xmlns:a16="http://schemas.microsoft.com/office/drawing/2014/main" id="{3CAFCB28-D2EE-4E40-BB65-2A66997DD204}"/>
              </a:ext>
            </a:extLst>
          </p:cNvPr>
          <p:cNvPicPr>
            <a:picLocks noChangeAspect="1"/>
          </p:cNvPicPr>
          <p:nvPr/>
        </p:nvPicPr>
        <p:blipFill>
          <a:blip r:embed="rId3"/>
          <a:stretch>
            <a:fillRect/>
          </a:stretch>
        </p:blipFill>
        <p:spPr>
          <a:xfrm>
            <a:off x="164500" y="5581571"/>
            <a:ext cx="1054699" cy="914479"/>
          </a:xfrm>
          <a:prstGeom prst="rect">
            <a:avLst/>
          </a:prstGeom>
        </p:spPr>
      </p:pic>
      <p:sp>
        <p:nvSpPr>
          <p:cNvPr id="16" name="Subtítulo 11">
            <a:extLst>
              <a:ext uri="{FF2B5EF4-FFF2-40B4-BE49-F238E27FC236}">
                <a16:creationId xmlns:a16="http://schemas.microsoft.com/office/drawing/2014/main" id="{AAFC1EE0-480C-4BE5-A380-1066F6B7CFDF}"/>
              </a:ext>
            </a:extLst>
          </p:cNvPr>
          <p:cNvSpPr txBox="1">
            <a:spLocks/>
          </p:cNvSpPr>
          <p:nvPr/>
        </p:nvSpPr>
        <p:spPr>
          <a:xfrm>
            <a:off x="1701458" y="293291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dirty="0"/>
              <a:t>Prof. Dr. Marcos Luiz </a:t>
            </a:r>
            <a:r>
              <a:rPr lang="pt-BR" dirty="0" err="1"/>
              <a:t>Mucheroni</a:t>
            </a:r>
            <a:r>
              <a:rPr lang="pt-BR" dirty="0"/>
              <a:t> </a:t>
            </a:r>
          </a:p>
        </p:txBody>
      </p:sp>
      <p:sp>
        <p:nvSpPr>
          <p:cNvPr id="7" name="AutoShape 8" descr="technology">
            <a:extLst>
              <a:ext uri="{FF2B5EF4-FFF2-40B4-BE49-F238E27FC236}">
                <a16:creationId xmlns:a16="http://schemas.microsoft.com/office/drawing/2014/main" id="{568F6F67-7AF2-4FCA-8591-CE4001024CE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 name="Imagem 3"/>
          <p:cNvPicPr>
            <a:picLocks noChangeAspect="1"/>
          </p:cNvPicPr>
          <p:nvPr/>
        </p:nvPicPr>
        <p:blipFill>
          <a:blip r:embed="rId4"/>
          <a:stretch>
            <a:fillRect/>
          </a:stretch>
        </p:blipFill>
        <p:spPr>
          <a:xfrm>
            <a:off x="2020678" y="0"/>
            <a:ext cx="8150643" cy="4283342"/>
          </a:xfrm>
          <a:prstGeom prst="rect">
            <a:avLst/>
          </a:prstGeom>
        </p:spPr>
      </p:pic>
      <p:pic>
        <p:nvPicPr>
          <p:cNvPr id="8" name="Imagem 7"/>
          <p:cNvPicPr>
            <a:picLocks noChangeAspect="1"/>
          </p:cNvPicPr>
          <p:nvPr/>
        </p:nvPicPr>
        <p:blipFill>
          <a:blip r:embed="rId5"/>
          <a:stretch>
            <a:fillRect/>
          </a:stretch>
        </p:blipFill>
        <p:spPr>
          <a:xfrm>
            <a:off x="3648257" y="2517272"/>
            <a:ext cx="4590686" cy="4340728"/>
          </a:xfrm>
          <a:prstGeom prst="rect">
            <a:avLst/>
          </a:prstGeom>
        </p:spPr>
      </p:pic>
      <p:sp>
        <p:nvSpPr>
          <p:cNvPr id="17" name="CaixaDeTexto 16">
            <a:extLst>
              <a:ext uri="{FF2B5EF4-FFF2-40B4-BE49-F238E27FC236}">
                <a16:creationId xmlns:a16="http://schemas.microsoft.com/office/drawing/2014/main" id="{B714CF41-0044-428C-919B-E153557A9BF4}"/>
              </a:ext>
            </a:extLst>
          </p:cNvPr>
          <p:cNvSpPr txBox="1"/>
          <p:nvPr/>
        </p:nvSpPr>
        <p:spPr>
          <a:xfrm>
            <a:off x="3584813" y="4583995"/>
            <a:ext cx="4717574" cy="584775"/>
          </a:xfrm>
          <a:prstGeom prst="rect">
            <a:avLst/>
          </a:prstGeom>
          <a:noFill/>
        </p:spPr>
        <p:txBody>
          <a:bodyPr wrap="none" rtlCol="0">
            <a:spAutoFit/>
          </a:bodyPr>
          <a:lstStyle/>
          <a:p>
            <a:r>
              <a:rPr lang="pt-BR" sz="3200" dirty="0"/>
              <a:t>Prof. Marcos Luiz </a:t>
            </a:r>
            <a:r>
              <a:rPr lang="pt-BR" sz="3200" dirty="0" err="1"/>
              <a:t>Mucheroni</a:t>
            </a:r>
            <a:endParaRPr lang="pt-BR" sz="3200" dirty="0"/>
          </a:p>
        </p:txBody>
      </p:sp>
      <p:sp>
        <p:nvSpPr>
          <p:cNvPr id="3" name="CaixaDeTexto 2"/>
          <p:cNvSpPr txBox="1"/>
          <p:nvPr/>
        </p:nvSpPr>
        <p:spPr>
          <a:xfrm>
            <a:off x="2233749" y="862149"/>
            <a:ext cx="8036752" cy="584775"/>
          </a:xfrm>
          <a:prstGeom prst="rect">
            <a:avLst/>
          </a:prstGeom>
          <a:noFill/>
        </p:spPr>
        <p:txBody>
          <a:bodyPr wrap="none" rtlCol="0">
            <a:spAutoFit/>
          </a:bodyPr>
          <a:lstStyle/>
          <a:p>
            <a:r>
              <a:rPr lang="pt-BR" sz="3200" dirty="0" smtClean="0">
                <a:solidFill>
                  <a:schemeClr val="bg1"/>
                </a:solidFill>
              </a:rPr>
              <a:t>Aula 10 – Analise de Redes Sociais - aplicações</a:t>
            </a:r>
            <a:endParaRPr lang="pt-BR" sz="3200" dirty="0">
              <a:solidFill>
                <a:schemeClr val="bg1"/>
              </a:solidFill>
            </a:endParaRPr>
          </a:p>
        </p:txBody>
      </p:sp>
    </p:spTree>
    <p:extLst>
      <p:ext uri="{BB962C8B-B14F-4D97-AF65-F5344CB8AC3E}">
        <p14:creationId xmlns:p14="http://schemas.microsoft.com/office/powerpoint/2010/main" val="3046633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noChangeArrowheads="1"/>
          </p:cNvSpPr>
          <p:nvPr>
            <p:ph type="title"/>
          </p:nvPr>
        </p:nvSpPr>
        <p:spPr/>
        <p:txBody>
          <a:bodyPr/>
          <a:lstStyle/>
          <a:p>
            <a:r>
              <a:rPr lang="pt-BR" altLang="en-US" smtClean="0"/>
              <a:t>Uma medida de centralidade</a:t>
            </a:r>
          </a:p>
        </p:txBody>
      </p:sp>
      <p:sp>
        <p:nvSpPr>
          <p:cNvPr id="3" name="Espaço Reservado para Conteúdo 2"/>
          <p:cNvSpPr>
            <a:spLocks noGrp="1"/>
          </p:cNvSpPr>
          <p:nvPr>
            <p:ph idx="1"/>
          </p:nvPr>
        </p:nvSpPr>
        <p:spPr>
          <a:xfrm>
            <a:off x="2536826" y="1795463"/>
            <a:ext cx="3559175" cy="2489200"/>
          </a:xfrm>
        </p:spPr>
        <p:txBody>
          <a:bodyPr/>
          <a:lstStyle/>
          <a:p>
            <a:pPr>
              <a:defRPr/>
            </a:pPr>
            <a:r>
              <a:rPr lang="pt-BR" dirty="0"/>
              <a:t>Centralidade:</a:t>
            </a:r>
          </a:p>
          <a:p>
            <a:pPr marL="0" indent="0">
              <a:buNone/>
              <a:defRPr/>
            </a:pPr>
            <a:r>
              <a:rPr lang="pt-BR" dirty="0"/>
              <a:t> </a:t>
            </a:r>
          </a:p>
          <a:p>
            <a:pPr>
              <a:defRPr/>
            </a:pPr>
            <a:endParaRPr lang="pt-BR" dirty="0"/>
          </a:p>
        </p:txBody>
      </p:sp>
      <p:pic>
        <p:nvPicPr>
          <p:cNvPr id="19460" name="Image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701" y="3208338"/>
            <a:ext cx="21367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Conteúdo 2"/>
          <p:cNvSpPr txBox="1">
            <a:spLocks/>
          </p:cNvSpPr>
          <p:nvPr/>
        </p:nvSpPr>
        <p:spPr>
          <a:xfrm>
            <a:off x="5434014" y="1819275"/>
            <a:ext cx="4776787" cy="2489200"/>
          </a:xfrm>
          <a:prstGeom prst="rect">
            <a:avLst/>
          </a:prstGeom>
        </p:spPr>
        <p:txBody>
          <a:bodyPr lIns="68580" tIns="34290" rIns="68580" bIns="34290">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defRPr/>
            </a:pPr>
            <a:r>
              <a:rPr lang="pt-BR" sz="2800" dirty="0">
                <a:solidFill>
                  <a:schemeClr val="tx1"/>
                </a:solidFill>
              </a:rPr>
              <a:t>Centralidade</a:t>
            </a:r>
            <a:r>
              <a:rPr lang="pt-BR" sz="1800" dirty="0"/>
              <a:t> </a:t>
            </a:r>
            <a:r>
              <a:rPr lang="pt-BR" sz="2800" dirty="0">
                <a:solidFill>
                  <a:schemeClr val="tx1"/>
                </a:solidFill>
              </a:rPr>
              <a:t>normalizada,</a:t>
            </a:r>
          </a:p>
          <a:p>
            <a:pPr marL="0" indent="0">
              <a:buNone/>
              <a:defRPr/>
            </a:pPr>
            <a:r>
              <a:rPr lang="pt-BR" sz="2800" dirty="0">
                <a:solidFill>
                  <a:schemeClr val="tx1"/>
                </a:solidFill>
              </a:rPr>
              <a:t>   Grau de centralidade.</a:t>
            </a:r>
            <a:r>
              <a:rPr lang="pt-BR" sz="1800" dirty="0"/>
              <a:t>:</a:t>
            </a:r>
          </a:p>
          <a:p>
            <a:pPr marL="0" indent="0">
              <a:buNone/>
              <a:defRPr/>
            </a:pPr>
            <a:r>
              <a:rPr lang="pt-BR" sz="1800" dirty="0"/>
              <a:t> </a:t>
            </a:r>
          </a:p>
          <a:p>
            <a:pPr>
              <a:defRPr/>
            </a:pPr>
            <a:endParaRPr lang="pt-BR" sz="1800" dirty="0"/>
          </a:p>
        </p:txBody>
      </p:sp>
      <p:pic>
        <p:nvPicPr>
          <p:cNvPr id="19462" name="Image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364" y="2543175"/>
            <a:ext cx="236378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330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defRPr/>
            </a:pPr>
            <a:r>
              <a:rPr lang="pt-BR" dirty="0"/>
              <a:t>Exemplos mais complexos, centralidades só?</a:t>
            </a:r>
          </a:p>
        </p:txBody>
      </p:sp>
      <p:sp>
        <p:nvSpPr>
          <p:cNvPr id="3" name="Espaço Reservado para Conteúdo 2"/>
          <p:cNvSpPr>
            <a:spLocks noGrp="1"/>
          </p:cNvSpPr>
          <p:nvPr>
            <p:ph idx="1"/>
          </p:nvPr>
        </p:nvSpPr>
        <p:spPr>
          <a:xfrm>
            <a:off x="2325688" y="1803400"/>
            <a:ext cx="3306762" cy="2489200"/>
          </a:xfrm>
        </p:spPr>
        <p:txBody>
          <a:bodyPr/>
          <a:lstStyle/>
          <a:p>
            <a:pPr>
              <a:defRPr/>
            </a:pPr>
            <a:r>
              <a:rPr lang="pt-BR" dirty="0"/>
              <a:t>Duas medidas de centralidades:</a:t>
            </a:r>
          </a:p>
          <a:p>
            <a:pPr marL="0" indent="0">
              <a:buNone/>
              <a:defRPr/>
            </a:pPr>
            <a:endParaRPr lang="pt-BR" dirty="0"/>
          </a:p>
        </p:txBody>
      </p:sp>
      <p:pic>
        <p:nvPicPr>
          <p:cNvPr id="20484" name="Image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782888"/>
            <a:ext cx="2471738"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CaixaDeTexto 3"/>
          <p:cNvSpPr txBox="1">
            <a:spLocks noChangeArrowheads="1"/>
          </p:cNvSpPr>
          <p:nvPr/>
        </p:nvSpPr>
        <p:spPr bwMode="auto">
          <a:xfrm>
            <a:off x="5534026" y="1858963"/>
            <a:ext cx="5133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Embora a medida de “grau de centralidade” seja</a:t>
            </a:r>
          </a:p>
          <a:p>
            <a:pPr>
              <a:spcBef>
                <a:spcPct val="0"/>
              </a:spcBef>
              <a:buClrTx/>
              <a:buSzTx/>
              <a:buFontTx/>
              <a:buNone/>
            </a:pPr>
            <a:r>
              <a:rPr lang="pt-BR" altLang="en-US" sz="1800"/>
              <a:t> a mesma os sistemas são diferentes, porque ?</a:t>
            </a:r>
          </a:p>
          <a:p>
            <a:pPr>
              <a:spcBef>
                <a:spcPct val="0"/>
              </a:spcBef>
              <a:buClrTx/>
              <a:buSzTx/>
              <a:buFontTx/>
              <a:buNone/>
            </a:pPr>
            <a:r>
              <a:rPr lang="pt-BR" altLang="en-US" sz="1800"/>
              <a:t>É preciso medidas que veja a relação “fora”.</a:t>
            </a:r>
          </a:p>
          <a:p>
            <a:pPr>
              <a:spcBef>
                <a:spcPct val="0"/>
              </a:spcBef>
              <a:buClrTx/>
              <a:buSzTx/>
              <a:buFontTx/>
              <a:buNone/>
            </a:pPr>
            <a:r>
              <a:rPr lang="pt-BR" altLang="en-US" sz="1800"/>
              <a:t>Só aqui</a:t>
            </a:r>
            <a:r>
              <a:rPr lang="pt-BR" altLang="en-US" sz="1800" i="1"/>
              <a:t> v </a:t>
            </a:r>
            <a:r>
              <a:rPr lang="pt-BR" altLang="en-US" sz="1800"/>
              <a:t>é número de vertics e</a:t>
            </a:r>
            <a:r>
              <a:rPr lang="pt-BR" altLang="en-US" sz="1800" i="1"/>
              <a:t> n </a:t>
            </a:r>
            <a:r>
              <a:rPr lang="pt-BR" altLang="en-US" sz="1800"/>
              <a:t>arestas.</a:t>
            </a:r>
          </a:p>
        </p:txBody>
      </p:sp>
      <p:pic>
        <p:nvPicPr>
          <p:cNvPr id="20486" name="Image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187826"/>
            <a:ext cx="24257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CaixaDeTexto 3"/>
          <p:cNvSpPr txBox="1">
            <a:spLocks noChangeArrowheads="1"/>
          </p:cNvSpPr>
          <p:nvPr/>
        </p:nvSpPr>
        <p:spPr bwMode="auto">
          <a:xfrm>
            <a:off x="3733800" y="5486401"/>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Por enquanto entender “apenas” as medidas.</a:t>
            </a:r>
            <a:endParaRPr lang="en-US" altLang="en-US" sz="1800"/>
          </a:p>
        </p:txBody>
      </p:sp>
    </p:spTree>
    <p:extLst>
      <p:ext uri="{BB962C8B-B14F-4D97-AF65-F5344CB8AC3E}">
        <p14:creationId xmlns:p14="http://schemas.microsoft.com/office/powerpoint/2010/main" val="600270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noChangeArrowheads="1"/>
          </p:cNvSpPr>
          <p:nvPr>
            <p:ph type="title"/>
          </p:nvPr>
        </p:nvSpPr>
        <p:spPr>
          <a:xfrm>
            <a:off x="2171700" y="315913"/>
            <a:ext cx="8305800" cy="990600"/>
          </a:xfrm>
        </p:spPr>
        <p:txBody>
          <a:bodyPr/>
          <a:lstStyle/>
          <a:p>
            <a:r>
              <a:rPr lang="pt-BR" altLang="en-US" smtClean="0"/>
              <a:t>Betweeness* (grau de proximidade)</a:t>
            </a:r>
            <a:endParaRPr lang="en-US" altLang="en-US" smtClean="0"/>
          </a:p>
        </p:txBody>
      </p:sp>
      <p:sp>
        <p:nvSpPr>
          <p:cNvPr id="21507" name="Espaço Reservado para Conteúdo 2"/>
          <p:cNvSpPr>
            <a:spLocks noGrp="1" noChangeArrowheads="1"/>
          </p:cNvSpPr>
          <p:nvPr>
            <p:ph idx="1"/>
          </p:nvPr>
        </p:nvSpPr>
        <p:spPr>
          <a:xfrm>
            <a:off x="2251075" y="1628776"/>
            <a:ext cx="7772400" cy="4530725"/>
          </a:xfrm>
        </p:spPr>
        <p:txBody>
          <a:bodyPr/>
          <a:lstStyle/>
          <a:p>
            <a:pPr marL="0" indent="0">
              <a:buNone/>
            </a:pPr>
            <a:r>
              <a:rPr lang="pt-PT" altLang="en-US" sz="2000">
                <a:solidFill>
                  <a:srgbClr val="000000"/>
                </a:solidFill>
                <a:latin typeface="Euclid"/>
              </a:rPr>
              <a:t>Aqui</a:t>
            </a:r>
            <a:r>
              <a:rPr lang="pt-PT" altLang="en-US" sz="1800">
                <a:solidFill>
                  <a:srgbClr val="000000"/>
                </a:solidFill>
                <a:latin typeface="Euclid"/>
              </a:rPr>
              <a:t> </a:t>
            </a:r>
            <a:r>
              <a:rPr lang="pt-PT" altLang="en-US" sz="1800">
                <a:solidFill>
                  <a:srgbClr val="000000"/>
                </a:solidFill>
              </a:rPr>
              <a:t>σ</a:t>
            </a:r>
            <a:r>
              <a:rPr lang="pt-PT" altLang="en-US" sz="1400" i="1">
                <a:solidFill>
                  <a:srgbClr val="000000"/>
                </a:solidFill>
              </a:rPr>
              <a:t>st</a:t>
            </a:r>
            <a:r>
              <a:rPr lang="pt-PT" altLang="en-US" sz="1800">
                <a:solidFill>
                  <a:srgbClr val="000000"/>
                </a:solidFill>
              </a:rPr>
              <a:t>(</a:t>
            </a:r>
            <a:r>
              <a:rPr lang="pt-PT" altLang="en-US" sz="1800" i="1">
                <a:solidFill>
                  <a:srgbClr val="000000"/>
                </a:solidFill>
                <a:latin typeface="Aparajita" pitchFamily="18" charset="0"/>
                <a:cs typeface="Aparajita" pitchFamily="18" charset="0"/>
              </a:rPr>
              <a:t>v</a:t>
            </a:r>
            <a:r>
              <a:rPr lang="pt-PT" altLang="en-US" sz="1800">
                <a:solidFill>
                  <a:srgbClr val="000000"/>
                </a:solidFill>
              </a:rPr>
              <a:t>) </a:t>
            </a:r>
            <a:r>
              <a:rPr lang="pt-PT" altLang="en-US" sz="2000">
                <a:solidFill>
                  <a:srgbClr val="000000"/>
                </a:solidFill>
                <a:latin typeface="Euclid"/>
              </a:rPr>
              <a:t>é o número de caminhos mais curtos começando em </a:t>
            </a:r>
            <a:r>
              <a:rPr lang="pt-PT" altLang="en-US" sz="2400" i="1">
                <a:solidFill>
                  <a:srgbClr val="000000"/>
                </a:solidFill>
                <a:latin typeface="Aparajita" pitchFamily="18" charset="0"/>
                <a:cs typeface="Aparajita" pitchFamily="18" charset="0"/>
              </a:rPr>
              <a:t>s</a:t>
            </a:r>
            <a:r>
              <a:rPr lang="pt-PT" altLang="en-US" sz="2000">
                <a:solidFill>
                  <a:srgbClr val="000000"/>
                </a:solidFill>
                <a:latin typeface="Aparajita" pitchFamily="18" charset="0"/>
                <a:cs typeface="Aparajita" pitchFamily="18" charset="0"/>
              </a:rPr>
              <a:t> </a:t>
            </a:r>
            <a:r>
              <a:rPr lang="pt-PT" altLang="en-US" sz="2000">
                <a:solidFill>
                  <a:srgbClr val="000000"/>
                </a:solidFill>
                <a:latin typeface="Euclid"/>
              </a:rPr>
              <a:t>e terminando em</a:t>
            </a:r>
            <a:r>
              <a:rPr lang="pt-PT" altLang="en-US" sz="2000">
                <a:solidFill>
                  <a:srgbClr val="000000"/>
                </a:solidFill>
                <a:latin typeface="Aparajita" pitchFamily="18" charset="0"/>
                <a:cs typeface="Aparajita" pitchFamily="18" charset="0"/>
              </a:rPr>
              <a:t> </a:t>
            </a:r>
            <a:r>
              <a:rPr lang="pt-PT" altLang="en-US" sz="2000" i="1">
                <a:solidFill>
                  <a:srgbClr val="000000"/>
                </a:solidFill>
                <a:latin typeface="Aparajita" pitchFamily="18" charset="0"/>
                <a:cs typeface="Aparajita" pitchFamily="18" charset="0"/>
              </a:rPr>
              <a:t>t</a:t>
            </a:r>
            <a:r>
              <a:rPr lang="pt-PT" altLang="en-US" sz="2000">
                <a:solidFill>
                  <a:srgbClr val="000000"/>
                </a:solidFill>
                <a:latin typeface="Aparajita" pitchFamily="18" charset="0"/>
                <a:cs typeface="Aparajita" pitchFamily="18" charset="0"/>
              </a:rPr>
              <a:t> </a:t>
            </a:r>
            <a:r>
              <a:rPr lang="pt-PT" altLang="en-US" sz="2000">
                <a:solidFill>
                  <a:srgbClr val="000000"/>
                </a:solidFill>
                <a:latin typeface="Euclid"/>
              </a:rPr>
              <a:t>que passam por</a:t>
            </a:r>
            <a:r>
              <a:rPr lang="pt-PT" altLang="en-US" sz="2400">
                <a:solidFill>
                  <a:srgbClr val="000000"/>
                </a:solidFill>
                <a:latin typeface="Euclid"/>
              </a:rPr>
              <a:t> </a:t>
            </a:r>
            <a:r>
              <a:rPr lang="pt-PT" altLang="en-US" sz="2400" i="1">
                <a:solidFill>
                  <a:srgbClr val="000000"/>
                </a:solidFill>
                <a:latin typeface="Aparajita" pitchFamily="18" charset="0"/>
                <a:cs typeface="Aparajita" pitchFamily="18" charset="0"/>
              </a:rPr>
              <a:t>v</a:t>
            </a:r>
            <a:r>
              <a:rPr lang="pt-PT" altLang="en-US" sz="1600">
                <a:solidFill>
                  <a:srgbClr val="000000"/>
                </a:solidFill>
                <a:latin typeface="Aparajita" pitchFamily="18" charset="0"/>
                <a:cs typeface="Aparajita" pitchFamily="18" charset="0"/>
              </a:rPr>
              <a:t>. </a:t>
            </a:r>
            <a:r>
              <a:rPr lang="en-US" altLang="en-US" sz="1600" i="1">
                <a:solidFill>
                  <a:srgbClr val="000000"/>
                </a:solidFill>
                <a:latin typeface="Aparajita" pitchFamily="18" charset="0"/>
                <a:cs typeface="Aparajita" pitchFamily="18" charset="0"/>
              </a:rPr>
              <a:t>σ</a:t>
            </a:r>
            <a:r>
              <a:rPr lang="en-US" altLang="en-US" sz="1600" i="1" baseline="-25000">
                <a:solidFill>
                  <a:srgbClr val="000000"/>
                </a:solidFill>
                <a:latin typeface="Aparajita" pitchFamily="18" charset="0"/>
                <a:cs typeface="Aparajita" pitchFamily="18" charset="0"/>
              </a:rPr>
              <a:t>st</a:t>
            </a:r>
            <a:r>
              <a:rPr lang="en-US" altLang="en-US" sz="1600">
                <a:solidFill>
                  <a:srgbClr val="000000"/>
                </a:solidFill>
                <a:latin typeface="Aparajita" pitchFamily="18" charset="0"/>
                <a:cs typeface="Aparajita" pitchFamily="18" charset="0"/>
              </a:rPr>
              <a:t> </a:t>
            </a:r>
            <a:r>
              <a:rPr lang="pt-PT" altLang="en-US" sz="1600" i="1">
                <a:solidFill>
                  <a:srgbClr val="000000"/>
                </a:solidFill>
                <a:latin typeface="Aparajita" pitchFamily="18" charset="0"/>
                <a:cs typeface="Aparajita" pitchFamily="18" charset="0"/>
              </a:rPr>
              <a:t> </a:t>
            </a:r>
            <a:r>
              <a:rPr lang="pt-PT" altLang="en-US" sz="2000">
                <a:solidFill>
                  <a:srgbClr val="000000"/>
                </a:solidFill>
                <a:latin typeface="Euclid"/>
              </a:rPr>
              <a:t>é o número total de caminhos mais curtos entre</a:t>
            </a:r>
            <a:r>
              <a:rPr lang="pt-PT" altLang="en-US" sz="1800">
                <a:solidFill>
                  <a:srgbClr val="000000"/>
                </a:solidFill>
                <a:latin typeface="Euclid"/>
              </a:rPr>
              <a:t> </a:t>
            </a:r>
            <a:r>
              <a:rPr lang="pt-PT" altLang="en-US" sz="1800" i="1">
                <a:solidFill>
                  <a:srgbClr val="000000"/>
                </a:solidFill>
                <a:latin typeface="Aparajita" pitchFamily="18" charset="0"/>
                <a:cs typeface="Aparajita" pitchFamily="18" charset="0"/>
              </a:rPr>
              <a:t>s </a:t>
            </a:r>
            <a:r>
              <a:rPr lang="pt-PT" altLang="en-US" sz="2000">
                <a:solidFill>
                  <a:srgbClr val="000000"/>
                </a:solidFill>
                <a:latin typeface="Euclid"/>
              </a:rPr>
              <a:t>e </a:t>
            </a:r>
            <a:r>
              <a:rPr lang="pt-PT" altLang="en-US" sz="1800">
                <a:solidFill>
                  <a:srgbClr val="000000"/>
                </a:solidFill>
                <a:latin typeface="Aparajita" pitchFamily="18" charset="0"/>
                <a:cs typeface="Aparajita" pitchFamily="18" charset="0"/>
              </a:rPr>
              <a:t> </a:t>
            </a:r>
            <a:r>
              <a:rPr lang="pt-PT" altLang="en-US" i="1" smtClean="0">
                <a:solidFill>
                  <a:srgbClr val="000000"/>
                </a:solidFill>
                <a:latin typeface="Aparajita" pitchFamily="18" charset="0"/>
                <a:cs typeface="Aparajita" pitchFamily="18" charset="0"/>
              </a:rPr>
              <a:t>t</a:t>
            </a:r>
            <a:r>
              <a:rPr lang="pt-PT" altLang="en-US" sz="1800">
                <a:solidFill>
                  <a:srgbClr val="000000"/>
                </a:solidFill>
                <a:latin typeface="Aparajita" pitchFamily="18" charset="0"/>
                <a:cs typeface="Aparajita" pitchFamily="18" charset="0"/>
              </a:rPr>
              <a:t> </a:t>
            </a:r>
            <a:r>
              <a:rPr lang="pt-PT" altLang="en-US" sz="1800" i="1">
                <a:solidFill>
                  <a:srgbClr val="000000"/>
                </a:solidFill>
                <a:latin typeface="Euclid"/>
              </a:rPr>
              <a:t>.</a:t>
            </a:r>
            <a:r>
              <a:rPr lang="pt-PT" altLang="en-US" i="1" smtClean="0"/>
              <a:t> </a:t>
            </a:r>
            <a:r>
              <a:rPr lang="pt-PT" altLang="en-US" sz="2000">
                <a:solidFill>
                  <a:srgbClr val="000000"/>
                </a:solidFill>
                <a:latin typeface="Euclid"/>
              </a:rPr>
              <a:t>Exemplo</a:t>
            </a:r>
            <a:r>
              <a:rPr lang="pt-PT" altLang="en-US" smtClean="0"/>
              <a:t>:</a:t>
            </a:r>
            <a:endParaRPr lang="en-US" altLang="en-US" smtClean="0"/>
          </a:p>
        </p:txBody>
      </p:sp>
      <p:sp>
        <p:nvSpPr>
          <p:cNvPr id="6" name="Espaço Reservado para Conteúdo 2"/>
          <p:cNvSpPr txBox="1">
            <a:spLocks/>
          </p:cNvSpPr>
          <p:nvPr/>
        </p:nvSpPr>
        <p:spPr bwMode="auto">
          <a:xfrm>
            <a:off x="6527800" y="5778501"/>
            <a:ext cx="1741488" cy="101917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90000"/>
              <a:buFont typeface="Wingdings"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buNone/>
              <a:defRPr/>
            </a:pPr>
            <a:r>
              <a:rPr lang="pt-PT" kern="0" dirty="0"/>
              <a:t>.</a:t>
            </a:r>
            <a:endParaRPr lang="en-US" kern="0" dirty="0"/>
          </a:p>
        </p:txBody>
      </p:sp>
      <p:sp>
        <p:nvSpPr>
          <p:cNvPr id="21509" name="CaixaDeTexto 8"/>
          <p:cNvSpPr txBox="1">
            <a:spLocks noChangeArrowheads="1"/>
          </p:cNvSpPr>
          <p:nvPr/>
        </p:nvSpPr>
        <p:spPr bwMode="auto">
          <a:xfrm>
            <a:off x="2438400" y="5353051"/>
            <a:ext cx="739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i="1">
                <a:solidFill>
                  <a:srgbClr val="000000"/>
                </a:solidFill>
                <a:latin typeface="Garamond" panose="02020404030301010803" pitchFamily="18" charset="0"/>
              </a:rPr>
              <a:t>C</a:t>
            </a:r>
            <a:r>
              <a:rPr lang="en-US" altLang="en-US" sz="1800" i="1" baseline="-25000">
                <a:solidFill>
                  <a:srgbClr val="000000"/>
                </a:solidFill>
                <a:latin typeface="Garamond" panose="02020404030301010803" pitchFamily="18" charset="0"/>
              </a:rPr>
              <a:t>b</a:t>
            </a:r>
            <a:r>
              <a:rPr lang="en-US" altLang="en-US" sz="1800">
                <a:solidFill>
                  <a:srgbClr val="000000"/>
                </a:solidFill>
                <a:latin typeface="Garamond" panose="02020404030301010803" pitchFamily="18" charset="0"/>
              </a:rPr>
              <a:t>(</a:t>
            </a:r>
            <a:r>
              <a:rPr lang="en-US" altLang="en-US" sz="1800" i="1">
                <a:solidFill>
                  <a:srgbClr val="000000"/>
                </a:solidFill>
                <a:latin typeface="Garamond" panose="02020404030301010803" pitchFamily="18" charset="0"/>
              </a:rPr>
              <a:t>b</a:t>
            </a:r>
            <a:r>
              <a:rPr lang="en-US" altLang="en-US" sz="1800">
                <a:solidFill>
                  <a:srgbClr val="000000"/>
                </a:solidFill>
                <a:latin typeface="Garamond" panose="02020404030301010803" pitchFamily="18" charset="0"/>
              </a:rPr>
              <a:t>) = ((</a:t>
            </a:r>
            <a:r>
              <a:rPr lang="el-GR" altLang="en-US" sz="1800" i="1">
                <a:solidFill>
                  <a:srgbClr val="000000"/>
                </a:solidFill>
                <a:latin typeface="Garamond" panose="02020404030301010803" pitchFamily="18" charset="0"/>
              </a:rPr>
              <a:t>σ</a:t>
            </a:r>
            <a:r>
              <a:rPr lang="en-US" altLang="en-US" sz="1800" i="1" baseline="-25000">
                <a:solidFill>
                  <a:srgbClr val="000000"/>
                </a:solidFill>
                <a:latin typeface="Garamond" panose="02020404030301010803" pitchFamily="18" charset="0"/>
              </a:rPr>
              <a:t>ac</a:t>
            </a:r>
            <a:r>
              <a:rPr lang="en-US" altLang="en-US" sz="1800">
                <a:solidFill>
                  <a:srgbClr val="000000"/>
                </a:solidFill>
                <a:latin typeface="Garamond" panose="02020404030301010803" pitchFamily="18" charset="0"/>
              </a:rPr>
              <a:t>(</a:t>
            </a:r>
            <a:r>
              <a:rPr lang="en-US" altLang="en-US" sz="1800" i="1">
                <a:solidFill>
                  <a:srgbClr val="000000"/>
                </a:solidFill>
                <a:latin typeface="Garamond" panose="02020404030301010803" pitchFamily="18" charset="0"/>
              </a:rPr>
              <a:t>b</a:t>
            </a:r>
            <a:r>
              <a:rPr lang="en-US" altLang="en-US" sz="1800">
                <a:solidFill>
                  <a:srgbClr val="000000"/>
                </a:solidFill>
                <a:latin typeface="Garamond" panose="02020404030301010803" pitchFamily="18" charset="0"/>
              </a:rPr>
              <a:t>) / </a:t>
            </a:r>
            <a:r>
              <a:rPr lang="el-GR" altLang="en-US" sz="1800" i="1">
                <a:solidFill>
                  <a:srgbClr val="000000"/>
                </a:solidFill>
                <a:latin typeface="Garamond" panose="02020404030301010803" pitchFamily="18" charset="0"/>
              </a:rPr>
              <a:t>σ</a:t>
            </a:r>
            <a:r>
              <a:rPr lang="en-US" altLang="en-US" sz="1800" i="1" baseline="-25000">
                <a:solidFill>
                  <a:srgbClr val="000000"/>
                </a:solidFill>
                <a:latin typeface="Garamond" panose="02020404030301010803" pitchFamily="18" charset="0"/>
              </a:rPr>
              <a:t>ac</a:t>
            </a:r>
            <a:r>
              <a:rPr lang="en-US" altLang="en-US" sz="1800">
                <a:solidFill>
                  <a:srgbClr val="000000"/>
                </a:solidFill>
                <a:latin typeface="Garamond" panose="02020404030301010803" pitchFamily="18" charset="0"/>
              </a:rPr>
              <a:t>) + (</a:t>
            </a:r>
            <a:r>
              <a:rPr lang="el-GR" altLang="en-US" sz="1800" i="1">
                <a:solidFill>
                  <a:srgbClr val="000000"/>
                </a:solidFill>
                <a:latin typeface="Garamond" panose="02020404030301010803" pitchFamily="18" charset="0"/>
              </a:rPr>
              <a:t>σ</a:t>
            </a:r>
            <a:r>
              <a:rPr lang="en-US" altLang="en-US" sz="1800" i="1" baseline="-25000">
                <a:solidFill>
                  <a:srgbClr val="000000"/>
                </a:solidFill>
                <a:latin typeface="Garamond" panose="02020404030301010803" pitchFamily="18" charset="0"/>
              </a:rPr>
              <a:t>ad</a:t>
            </a:r>
            <a:r>
              <a:rPr lang="en-US" altLang="en-US" sz="1800">
                <a:solidFill>
                  <a:srgbClr val="000000"/>
                </a:solidFill>
                <a:latin typeface="Garamond" panose="02020404030301010803" pitchFamily="18" charset="0"/>
              </a:rPr>
              <a:t>(</a:t>
            </a:r>
            <a:r>
              <a:rPr lang="en-US" altLang="en-US" sz="1800" i="1">
                <a:solidFill>
                  <a:srgbClr val="000000"/>
                </a:solidFill>
                <a:latin typeface="Garamond" panose="02020404030301010803" pitchFamily="18" charset="0"/>
              </a:rPr>
              <a:t>b</a:t>
            </a:r>
            <a:r>
              <a:rPr lang="en-US" altLang="en-US" sz="1800">
                <a:solidFill>
                  <a:srgbClr val="000000"/>
                </a:solidFill>
                <a:latin typeface="Garamond" panose="02020404030301010803" pitchFamily="18" charset="0"/>
              </a:rPr>
              <a:t>) / </a:t>
            </a:r>
            <a:r>
              <a:rPr lang="el-GR" altLang="en-US" sz="1800" i="1">
                <a:solidFill>
                  <a:srgbClr val="000000"/>
                </a:solidFill>
                <a:latin typeface="Garamond" panose="02020404030301010803" pitchFamily="18" charset="0"/>
              </a:rPr>
              <a:t>σ</a:t>
            </a:r>
            <a:r>
              <a:rPr lang="en-US" altLang="en-US" sz="1800" i="1" baseline="-25000">
                <a:solidFill>
                  <a:srgbClr val="000000"/>
                </a:solidFill>
                <a:latin typeface="Garamond" panose="02020404030301010803" pitchFamily="18" charset="0"/>
              </a:rPr>
              <a:t>ad</a:t>
            </a:r>
            <a:r>
              <a:rPr lang="en-US" altLang="en-US" sz="1800">
                <a:solidFill>
                  <a:srgbClr val="000000"/>
                </a:solidFill>
                <a:latin typeface="Garamond" panose="02020404030301010803" pitchFamily="18" charset="0"/>
              </a:rPr>
              <a:t>) + (</a:t>
            </a:r>
            <a:r>
              <a:rPr lang="el-GR" altLang="en-US" sz="1800" i="1">
                <a:solidFill>
                  <a:srgbClr val="000000"/>
                </a:solidFill>
                <a:latin typeface="Garamond" panose="02020404030301010803" pitchFamily="18" charset="0"/>
              </a:rPr>
              <a:t>σ</a:t>
            </a:r>
            <a:r>
              <a:rPr lang="en-US" altLang="en-US" sz="1800" i="1" baseline="-25000">
                <a:solidFill>
                  <a:srgbClr val="000000"/>
                </a:solidFill>
                <a:latin typeface="Garamond" panose="02020404030301010803" pitchFamily="18" charset="0"/>
              </a:rPr>
              <a:t>ae</a:t>
            </a:r>
            <a:r>
              <a:rPr lang="en-US" altLang="en-US" sz="1800">
                <a:solidFill>
                  <a:srgbClr val="000000"/>
                </a:solidFill>
                <a:latin typeface="Garamond" panose="02020404030301010803" pitchFamily="18" charset="0"/>
              </a:rPr>
              <a:t>(</a:t>
            </a:r>
            <a:r>
              <a:rPr lang="en-US" altLang="en-US" sz="1800" i="1">
                <a:solidFill>
                  <a:srgbClr val="000000"/>
                </a:solidFill>
                <a:latin typeface="Garamond" panose="02020404030301010803" pitchFamily="18" charset="0"/>
              </a:rPr>
              <a:t>b</a:t>
            </a:r>
            <a:r>
              <a:rPr lang="en-US" altLang="en-US" sz="1800">
                <a:solidFill>
                  <a:srgbClr val="000000"/>
                </a:solidFill>
                <a:latin typeface="Garamond" panose="02020404030301010803" pitchFamily="18" charset="0"/>
              </a:rPr>
              <a:t>) / </a:t>
            </a:r>
            <a:r>
              <a:rPr lang="el-GR" altLang="en-US" sz="1800" i="1">
                <a:solidFill>
                  <a:srgbClr val="000000"/>
                </a:solidFill>
                <a:latin typeface="Garamond" panose="02020404030301010803" pitchFamily="18" charset="0"/>
              </a:rPr>
              <a:t>σ</a:t>
            </a:r>
            <a:r>
              <a:rPr lang="en-US" altLang="en-US" sz="1800" i="1" baseline="-25000">
                <a:solidFill>
                  <a:srgbClr val="000000"/>
                </a:solidFill>
                <a:latin typeface="Garamond" panose="02020404030301010803" pitchFamily="18" charset="0"/>
              </a:rPr>
              <a:t>ae</a:t>
            </a:r>
            <a:r>
              <a:rPr lang="en-US" altLang="en-US" sz="1800">
                <a:solidFill>
                  <a:srgbClr val="000000"/>
                </a:solidFill>
                <a:latin typeface="Garamond" panose="02020404030301010803" pitchFamily="18" charset="0"/>
              </a:rPr>
              <a:t>) + (</a:t>
            </a:r>
            <a:r>
              <a:rPr lang="el-GR" altLang="en-US" sz="1800" i="1">
                <a:solidFill>
                  <a:srgbClr val="000000"/>
                </a:solidFill>
                <a:latin typeface="Garamond" panose="02020404030301010803" pitchFamily="18" charset="0"/>
              </a:rPr>
              <a:t>σ</a:t>
            </a:r>
            <a:r>
              <a:rPr lang="en-US" altLang="en-US" sz="1800" i="1" baseline="-25000">
                <a:solidFill>
                  <a:srgbClr val="000000"/>
                </a:solidFill>
                <a:latin typeface="Garamond" panose="02020404030301010803" pitchFamily="18" charset="0"/>
              </a:rPr>
              <a:t>cd</a:t>
            </a:r>
            <a:r>
              <a:rPr lang="en-US" altLang="en-US" sz="1800">
                <a:solidFill>
                  <a:srgbClr val="000000"/>
                </a:solidFill>
                <a:latin typeface="Garamond" panose="02020404030301010803" pitchFamily="18" charset="0"/>
              </a:rPr>
              <a:t>(</a:t>
            </a:r>
            <a:r>
              <a:rPr lang="en-US" altLang="en-US" sz="1800" i="1">
                <a:solidFill>
                  <a:srgbClr val="000000"/>
                </a:solidFill>
                <a:latin typeface="Garamond" panose="02020404030301010803" pitchFamily="18" charset="0"/>
              </a:rPr>
              <a:t>b</a:t>
            </a:r>
            <a:r>
              <a:rPr lang="en-US" altLang="en-US" sz="1800">
                <a:solidFill>
                  <a:srgbClr val="000000"/>
                </a:solidFill>
                <a:latin typeface="Garamond" panose="02020404030301010803" pitchFamily="18" charset="0"/>
              </a:rPr>
              <a:t>) / </a:t>
            </a:r>
            <a:r>
              <a:rPr lang="el-GR" altLang="en-US" sz="1800" i="1">
                <a:solidFill>
                  <a:srgbClr val="000000"/>
                </a:solidFill>
                <a:latin typeface="Garamond" panose="02020404030301010803" pitchFamily="18" charset="0"/>
              </a:rPr>
              <a:t>σ</a:t>
            </a:r>
            <a:r>
              <a:rPr lang="en-US" altLang="en-US" sz="1800" i="1" baseline="-25000">
                <a:solidFill>
                  <a:srgbClr val="000000"/>
                </a:solidFill>
                <a:latin typeface="Garamond" panose="02020404030301010803" pitchFamily="18" charset="0"/>
              </a:rPr>
              <a:t>cd</a:t>
            </a:r>
            <a:r>
              <a:rPr lang="en-US" altLang="en-US" sz="1800">
                <a:solidFill>
                  <a:srgbClr val="000000"/>
                </a:solidFill>
                <a:latin typeface="Garamond" panose="02020404030301010803" pitchFamily="18" charset="0"/>
              </a:rPr>
              <a:t>) + (</a:t>
            </a:r>
            <a:r>
              <a:rPr lang="el-GR" altLang="en-US" sz="1800" i="1">
                <a:solidFill>
                  <a:srgbClr val="000000"/>
                </a:solidFill>
                <a:latin typeface="Garamond" panose="02020404030301010803" pitchFamily="18" charset="0"/>
              </a:rPr>
              <a:t>σ</a:t>
            </a:r>
            <a:r>
              <a:rPr lang="en-US" altLang="en-US" sz="1800" i="1" baseline="-25000">
                <a:solidFill>
                  <a:srgbClr val="000000"/>
                </a:solidFill>
                <a:latin typeface="Garamond" panose="02020404030301010803" pitchFamily="18" charset="0"/>
              </a:rPr>
              <a:t>ce</a:t>
            </a:r>
            <a:r>
              <a:rPr lang="en-US" altLang="en-US" sz="1800">
                <a:solidFill>
                  <a:srgbClr val="000000"/>
                </a:solidFill>
                <a:latin typeface="Garamond" panose="02020404030301010803" pitchFamily="18" charset="0"/>
              </a:rPr>
              <a:t>(</a:t>
            </a:r>
            <a:r>
              <a:rPr lang="en-US" altLang="en-US" sz="1800" i="1">
                <a:solidFill>
                  <a:srgbClr val="000000"/>
                </a:solidFill>
                <a:latin typeface="Garamond" panose="02020404030301010803" pitchFamily="18" charset="0"/>
              </a:rPr>
              <a:t>b</a:t>
            </a:r>
            <a:r>
              <a:rPr lang="en-US" altLang="en-US" sz="1800">
                <a:solidFill>
                  <a:srgbClr val="000000"/>
                </a:solidFill>
                <a:latin typeface="Garamond" panose="02020404030301010803" pitchFamily="18" charset="0"/>
              </a:rPr>
              <a:t>) / </a:t>
            </a:r>
            <a:r>
              <a:rPr lang="el-GR" altLang="en-US" sz="1800" i="1">
                <a:solidFill>
                  <a:srgbClr val="000000"/>
                </a:solidFill>
                <a:latin typeface="Garamond" panose="02020404030301010803" pitchFamily="18" charset="0"/>
              </a:rPr>
              <a:t>σ</a:t>
            </a:r>
            <a:r>
              <a:rPr lang="en-US" altLang="en-US" sz="1800" i="1" baseline="-25000">
                <a:solidFill>
                  <a:srgbClr val="000000"/>
                </a:solidFill>
                <a:latin typeface="Garamond" panose="02020404030301010803" pitchFamily="18" charset="0"/>
              </a:rPr>
              <a:t>ce</a:t>
            </a:r>
            <a:r>
              <a:rPr lang="en-US" altLang="en-US" sz="1800">
                <a:solidFill>
                  <a:srgbClr val="000000"/>
                </a:solidFill>
                <a:latin typeface="Garamond" panose="02020404030301010803" pitchFamily="18" charset="0"/>
              </a:rPr>
              <a:t>) + (</a:t>
            </a:r>
            <a:r>
              <a:rPr lang="el-GR" altLang="en-US" sz="1800" i="1">
                <a:solidFill>
                  <a:srgbClr val="000000"/>
                </a:solidFill>
                <a:latin typeface="Garamond" panose="02020404030301010803" pitchFamily="18" charset="0"/>
              </a:rPr>
              <a:t>σ</a:t>
            </a:r>
            <a:r>
              <a:rPr lang="en-US" altLang="en-US" sz="1800" i="1" baseline="-25000">
                <a:solidFill>
                  <a:srgbClr val="000000"/>
                </a:solidFill>
                <a:latin typeface="Garamond" panose="02020404030301010803" pitchFamily="18" charset="0"/>
              </a:rPr>
              <a:t>de</a:t>
            </a:r>
            <a:r>
              <a:rPr lang="en-US" altLang="en-US" sz="1800">
                <a:solidFill>
                  <a:srgbClr val="000000"/>
                </a:solidFill>
                <a:latin typeface="Garamond" panose="02020404030301010803" pitchFamily="18" charset="0"/>
              </a:rPr>
              <a:t>(</a:t>
            </a:r>
            <a:r>
              <a:rPr lang="en-US" altLang="en-US" sz="1800" i="1">
                <a:solidFill>
                  <a:srgbClr val="000000"/>
                </a:solidFill>
                <a:latin typeface="Garamond" panose="02020404030301010803" pitchFamily="18" charset="0"/>
              </a:rPr>
              <a:t>b</a:t>
            </a:r>
            <a:r>
              <a:rPr lang="en-US" altLang="en-US" sz="1800">
                <a:solidFill>
                  <a:srgbClr val="000000"/>
                </a:solidFill>
                <a:latin typeface="Garamond" panose="02020404030301010803" pitchFamily="18" charset="0"/>
              </a:rPr>
              <a:t>) / </a:t>
            </a:r>
            <a:r>
              <a:rPr lang="el-GR" altLang="en-US" sz="1800" i="1">
                <a:solidFill>
                  <a:srgbClr val="000000"/>
                </a:solidFill>
                <a:latin typeface="Garamond" panose="02020404030301010803" pitchFamily="18" charset="0"/>
              </a:rPr>
              <a:t>σ</a:t>
            </a:r>
            <a:r>
              <a:rPr lang="en-US" altLang="en-US" sz="1800" i="1" baseline="-25000">
                <a:solidFill>
                  <a:srgbClr val="000000"/>
                </a:solidFill>
                <a:latin typeface="Garamond" panose="02020404030301010803" pitchFamily="18" charset="0"/>
              </a:rPr>
              <a:t>de</a:t>
            </a:r>
            <a:r>
              <a:rPr lang="en-US" altLang="en-US" sz="1800">
                <a:solidFill>
                  <a:srgbClr val="000000"/>
                </a:solidFill>
                <a:latin typeface="Garamond" panose="02020404030301010803" pitchFamily="18" charset="0"/>
              </a:rPr>
              <a:t>)) / 6 = ((1 / 1) + (1 / 1) + (2 / 2) + (1 / 2) + 0 + 0) / 6 = 3.5 / 6 ≈ 0.583</a:t>
            </a:r>
            <a:endParaRPr lang="en-US" altLang="en-US" sz="1800"/>
          </a:p>
        </p:txBody>
      </p:sp>
      <p:pic>
        <p:nvPicPr>
          <p:cNvPr id="21510" name="Picture 4" descr="Fig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251200"/>
            <a:ext cx="2667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CaixaDeTexto 14"/>
          <p:cNvSpPr txBox="1">
            <a:spLocks noChangeArrowheads="1"/>
          </p:cNvSpPr>
          <p:nvPr/>
        </p:nvSpPr>
        <p:spPr bwMode="auto">
          <a:xfrm>
            <a:off x="6704013" y="349726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PT" altLang="en-US" sz="1800" i="1">
                <a:solidFill>
                  <a:srgbClr val="000000"/>
                </a:solidFill>
                <a:latin typeface="Garamond" panose="02020404030301010803" pitchFamily="18" charset="0"/>
              </a:rPr>
              <a:t>C</a:t>
            </a:r>
            <a:r>
              <a:rPr lang="pt-PT" altLang="en-US" sz="1800" i="1" baseline="-25000">
                <a:solidFill>
                  <a:srgbClr val="000000"/>
                </a:solidFill>
                <a:latin typeface="Garamond" panose="02020404030301010803" pitchFamily="18" charset="0"/>
              </a:rPr>
              <a:t>b</a:t>
            </a:r>
            <a:r>
              <a:rPr lang="pt-PT" altLang="en-US" sz="1800">
                <a:solidFill>
                  <a:srgbClr val="000000"/>
                </a:solidFill>
                <a:latin typeface="Garamond" panose="02020404030301010803" pitchFamily="18" charset="0"/>
              </a:rPr>
              <a:t>(</a:t>
            </a:r>
            <a:r>
              <a:rPr lang="pt-PT" altLang="en-US" sz="1800" i="1">
                <a:solidFill>
                  <a:srgbClr val="000000"/>
                </a:solidFill>
                <a:latin typeface="Garamond" panose="02020404030301010803" pitchFamily="18" charset="0"/>
              </a:rPr>
              <a:t>v</a:t>
            </a:r>
            <a:r>
              <a:rPr lang="pt-PT" altLang="en-US" sz="1800">
                <a:solidFill>
                  <a:srgbClr val="000000"/>
                </a:solidFill>
                <a:latin typeface="Garamond" panose="02020404030301010803" pitchFamily="18" charset="0"/>
              </a:rPr>
              <a:t>) = ∑</a:t>
            </a:r>
            <a:r>
              <a:rPr lang="pt-PT" altLang="en-US" sz="1800" i="1" baseline="-25000">
                <a:solidFill>
                  <a:srgbClr val="000000"/>
                </a:solidFill>
                <a:latin typeface="Garamond" panose="02020404030301010803" pitchFamily="18" charset="0"/>
              </a:rPr>
              <a:t>s≠n≠t</a:t>
            </a:r>
            <a:r>
              <a:rPr lang="pt-PT" altLang="en-US" sz="1800">
                <a:solidFill>
                  <a:srgbClr val="000000"/>
                </a:solidFill>
                <a:latin typeface="Garamond" panose="02020404030301010803" pitchFamily="18" charset="0"/>
              </a:rPr>
              <a:t> (</a:t>
            </a:r>
            <a:r>
              <a:rPr lang="pt-PT" altLang="en-US" sz="1800" i="1">
                <a:solidFill>
                  <a:srgbClr val="000000"/>
                </a:solidFill>
                <a:latin typeface="Garamond" panose="02020404030301010803" pitchFamily="18" charset="0"/>
              </a:rPr>
              <a:t>σ</a:t>
            </a:r>
            <a:r>
              <a:rPr lang="pt-PT" altLang="en-US" sz="1800" i="1" baseline="-25000">
                <a:solidFill>
                  <a:srgbClr val="000000"/>
                </a:solidFill>
                <a:latin typeface="Garamond" panose="02020404030301010803" pitchFamily="18" charset="0"/>
              </a:rPr>
              <a:t>st</a:t>
            </a:r>
            <a:r>
              <a:rPr lang="pt-PT" altLang="en-US" sz="1800">
                <a:solidFill>
                  <a:srgbClr val="000000"/>
                </a:solidFill>
                <a:latin typeface="Garamond" panose="02020404030301010803" pitchFamily="18" charset="0"/>
              </a:rPr>
              <a:t> (</a:t>
            </a:r>
            <a:r>
              <a:rPr lang="pt-PT" altLang="en-US" sz="1800" i="1">
                <a:solidFill>
                  <a:srgbClr val="000000"/>
                </a:solidFill>
                <a:latin typeface="Garamond" panose="02020404030301010803" pitchFamily="18" charset="0"/>
              </a:rPr>
              <a:t>v</a:t>
            </a:r>
            <a:r>
              <a:rPr lang="pt-PT" altLang="en-US" sz="1800">
                <a:solidFill>
                  <a:srgbClr val="000000"/>
                </a:solidFill>
                <a:latin typeface="Garamond" panose="02020404030301010803" pitchFamily="18" charset="0"/>
              </a:rPr>
              <a:t>) / </a:t>
            </a:r>
            <a:r>
              <a:rPr lang="pt-PT" altLang="en-US" sz="1800" i="1">
                <a:solidFill>
                  <a:srgbClr val="000000"/>
                </a:solidFill>
                <a:latin typeface="Garamond" panose="02020404030301010803" pitchFamily="18" charset="0"/>
              </a:rPr>
              <a:t>σ</a:t>
            </a:r>
            <a:r>
              <a:rPr lang="pt-PT" altLang="en-US" sz="1800" i="1" baseline="-25000">
                <a:solidFill>
                  <a:srgbClr val="000000"/>
                </a:solidFill>
                <a:latin typeface="Garamond" panose="02020404030301010803" pitchFamily="18" charset="0"/>
              </a:rPr>
              <a:t>st</a:t>
            </a:r>
            <a:r>
              <a:rPr lang="pt-PT" altLang="en-US" sz="1800">
                <a:solidFill>
                  <a:srgbClr val="000000"/>
                </a:solidFill>
                <a:latin typeface="Garamond" panose="02020404030301010803" pitchFamily="18" charset="0"/>
              </a:rPr>
              <a:t>),</a:t>
            </a:r>
          </a:p>
          <a:p>
            <a:pPr>
              <a:spcBef>
                <a:spcPct val="0"/>
              </a:spcBef>
              <a:buClrTx/>
              <a:buSzTx/>
              <a:buFontTx/>
              <a:buNone/>
            </a:pPr>
            <a:r>
              <a:rPr lang="pt-PT" altLang="en-US" sz="1800">
                <a:solidFill>
                  <a:srgbClr val="000000"/>
                </a:solidFill>
                <a:latin typeface="Garamond" panose="02020404030301010803" pitchFamily="18" charset="0"/>
              </a:rPr>
              <a:t>Onde</a:t>
            </a:r>
            <a:r>
              <a:rPr lang="en-US" altLang="en-US" sz="1800">
                <a:solidFill>
                  <a:srgbClr val="000000"/>
                </a:solidFill>
                <a:latin typeface="Garamond" panose="02020404030301010803" pitchFamily="18" charset="0"/>
              </a:rPr>
              <a:t> </a:t>
            </a:r>
            <a:r>
              <a:rPr lang="en-US" altLang="en-US" sz="1800" i="1">
                <a:solidFill>
                  <a:srgbClr val="000000"/>
                </a:solidFill>
                <a:latin typeface="Garamond" panose="02020404030301010803" pitchFamily="18" charset="0"/>
              </a:rPr>
              <a:t>s</a:t>
            </a:r>
            <a:r>
              <a:rPr lang="en-US" altLang="en-US" sz="1800">
                <a:solidFill>
                  <a:srgbClr val="000000"/>
                </a:solidFill>
                <a:latin typeface="Garamond" panose="02020404030301010803" pitchFamily="18" charset="0"/>
              </a:rPr>
              <a:t> e </a:t>
            </a:r>
            <a:r>
              <a:rPr lang="en-US" altLang="en-US" sz="1800" i="1">
                <a:solidFill>
                  <a:srgbClr val="000000"/>
                </a:solidFill>
                <a:latin typeface="Garamond" panose="02020404030301010803" pitchFamily="18" charset="0"/>
              </a:rPr>
              <a:t>t</a:t>
            </a:r>
            <a:r>
              <a:rPr lang="en-US" altLang="en-US" sz="1800">
                <a:solidFill>
                  <a:srgbClr val="000000"/>
                </a:solidFill>
                <a:latin typeface="Garamond" panose="02020404030301010803" pitchFamily="18" charset="0"/>
              </a:rPr>
              <a:t>  são vértices diferentes</a:t>
            </a:r>
          </a:p>
          <a:p>
            <a:pPr>
              <a:spcBef>
                <a:spcPct val="0"/>
              </a:spcBef>
              <a:buClrTx/>
              <a:buSzTx/>
              <a:buFontTx/>
              <a:buNone/>
            </a:pPr>
            <a:r>
              <a:rPr lang="en-US" altLang="en-US" sz="1800">
                <a:solidFill>
                  <a:srgbClr val="000000"/>
                </a:solidFill>
                <a:latin typeface="Garamond" panose="02020404030301010803" pitchFamily="18" charset="0"/>
              </a:rPr>
              <a:t>de </a:t>
            </a:r>
            <a:r>
              <a:rPr lang="en-US" altLang="en-US" sz="1800" i="1">
                <a:solidFill>
                  <a:srgbClr val="000000"/>
                </a:solidFill>
                <a:latin typeface="Garamond" panose="02020404030301010803" pitchFamily="18" charset="0"/>
              </a:rPr>
              <a:t>v</a:t>
            </a:r>
            <a:r>
              <a:rPr lang="en-US" altLang="en-US" sz="1800">
                <a:solidFill>
                  <a:srgbClr val="000000"/>
                </a:solidFill>
                <a:latin typeface="Garamond" panose="02020404030301010803" pitchFamily="18" charset="0"/>
              </a:rPr>
              <a:t>, </a:t>
            </a:r>
            <a:r>
              <a:rPr lang="en-US" altLang="en-US" sz="1800" i="1">
                <a:solidFill>
                  <a:srgbClr val="000000"/>
                </a:solidFill>
                <a:latin typeface="Garamond" panose="02020404030301010803" pitchFamily="18" charset="0"/>
              </a:rPr>
              <a:t>σ</a:t>
            </a:r>
            <a:r>
              <a:rPr lang="en-US" altLang="en-US" sz="1800" i="1" baseline="-25000">
                <a:solidFill>
                  <a:srgbClr val="000000"/>
                </a:solidFill>
                <a:latin typeface="Garamond" panose="02020404030301010803" pitchFamily="18" charset="0"/>
              </a:rPr>
              <a:t>st</a:t>
            </a:r>
            <a:r>
              <a:rPr lang="en-US" altLang="en-US" sz="1800">
                <a:solidFill>
                  <a:srgbClr val="000000"/>
                </a:solidFill>
                <a:latin typeface="Garamond" panose="02020404030301010803" pitchFamily="18" charset="0"/>
              </a:rPr>
              <a:t> é o número médio do caminho </a:t>
            </a:r>
          </a:p>
          <a:p>
            <a:pPr>
              <a:spcBef>
                <a:spcPct val="0"/>
              </a:spcBef>
              <a:buClrTx/>
              <a:buSzTx/>
              <a:buFontTx/>
              <a:buNone/>
            </a:pPr>
            <a:r>
              <a:rPr lang="en-US" altLang="en-US" sz="1800">
                <a:solidFill>
                  <a:srgbClr val="000000"/>
                </a:solidFill>
                <a:latin typeface="Garamond" panose="02020404030301010803" pitchFamily="18" charset="0"/>
              </a:rPr>
              <a:t>mais curto entre </a:t>
            </a:r>
            <a:r>
              <a:rPr lang="en-US" altLang="en-US" sz="1800" i="1">
                <a:solidFill>
                  <a:srgbClr val="000000"/>
                </a:solidFill>
                <a:latin typeface="Garamond" panose="02020404030301010803" pitchFamily="18" charset="0"/>
              </a:rPr>
              <a:t>s </a:t>
            </a:r>
            <a:r>
              <a:rPr lang="en-US" altLang="en-US" sz="1800">
                <a:solidFill>
                  <a:srgbClr val="000000"/>
                </a:solidFill>
                <a:latin typeface="Garamond" panose="02020404030301010803" pitchFamily="18" charset="0"/>
              </a:rPr>
              <a:t>e </a:t>
            </a:r>
            <a:r>
              <a:rPr lang="en-US" altLang="en-US" sz="1800" i="1">
                <a:solidFill>
                  <a:srgbClr val="000000"/>
                </a:solidFill>
                <a:latin typeface="Garamond" panose="02020404030301010803" pitchFamily="18" charset="0"/>
              </a:rPr>
              <a:t>t</a:t>
            </a:r>
            <a:r>
              <a:rPr lang="en-US" altLang="en-US" sz="1800">
                <a:solidFill>
                  <a:srgbClr val="000000"/>
                </a:solidFill>
                <a:latin typeface="Garamond" panose="02020404030301010803" pitchFamily="18" charset="0"/>
              </a:rPr>
              <a:t>, de </a:t>
            </a:r>
            <a:r>
              <a:rPr lang="en-US" altLang="en-US" sz="1800" i="1">
                <a:solidFill>
                  <a:srgbClr val="000000"/>
                </a:solidFill>
                <a:latin typeface="Garamond" panose="02020404030301010803" pitchFamily="18" charset="0"/>
              </a:rPr>
              <a:t>v</a:t>
            </a:r>
            <a:r>
              <a:rPr lang="en-US" altLang="en-US" sz="1800">
                <a:solidFill>
                  <a:srgbClr val="000000"/>
                </a:solidFill>
                <a:latin typeface="Garamond" panose="02020404030301010803" pitchFamily="18" charset="0"/>
              </a:rPr>
              <a:t>.</a:t>
            </a:r>
            <a:endParaRPr lang="en-US" altLang="en-US" sz="1800"/>
          </a:p>
        </p:txBody>
      </p:sp>
      <p:sp>
        <p:nvSpPr>
          <p:cNvPr id="21512" name="CaixaDeTexto 12"/>
          <p:cNvSpPr txBox="1">
            <a:spLocks noChangeArrowheads="1"/>
          </p:cNvSpPr>
          <p:nvPr/>
        </p:nvSpPr>
        <p:spPr bwMode="auto">
          <a:xfrm>
            <a:off x="2527300" y="619760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 Between – “entre” os vértices</a:t>
            </a:r>
            <a:endParaRPr lang="en-US" altLang="en-US" sz="1800"/>
          </a:p>
        </p:txBody>
      </p:sp>
      <p:pic>
        <p:nvPicPr>
          <p:cNvPr id="21513" name="Picture 6" descr="people, Side By Side, friends, three, group, standing, Grouped, Man, Humanpictos, me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288" y="24225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CaixaDeTexto 13"/>
          <p:cNvSpPr txBox="1">
            <a:spLocks noChangeArrowheads="1"/>
          </p:cNvSpPr>
          <p:nvPr/>
        </p:nvSpPr>
        <p:spPr bwMode="auto">
          <a:xfrm>
            <a:off x="7980363" y="3043239"/>
            <a:ext cx="2017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400" b="1"/>
              <a:t> Betweness</a:t>
            </a:r>
            <a:endParaRPr lang="en-US" altLang="en-US" sz="1800"/>
          </a:p>
        </p:txBody>
      </p:sp>
      <p:sp>
        <p:nvSpPr>
          <p:cNvPr id="21515" name="CaixaDeTexto 15"/>
          <p:cNvSpPr txBox="1">
            <a:spLocks noChangeArrowheads="1"/>
          </p:cNvSpPr>
          <p:nvPr/>
        </p:nvSpPr>
        <p:spPr bwMode="auto">
          <a:xfrm>
            <a:off x="6592888" y="4722813"/>
            <a:ext cx="3617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Garamond" panose="02020404030301010803" pitchFamily="18" charset="0"/>
              </a:rPr>
              <a:t>Notem </a:t>
            </a:r>
            <a:r>
              <a:rPr lang="el-GR" altLang="en-US" sz="1800" i="1">
                <a:solidFill>
                  <a:srgbClr val="000000"/>
                </a:solidFill>
                <a:latin typeface="Garamond" panose="02020404030301010803" pitchFamily="18" charset="0"/>
              </a:rPr>
              <a:t>σ</a:t>
            </a:r>
            <a:r>
              <a:rPr lang="en-US" altLang="en-US" sz="1800" i="1" baseline="-25000">
                <a:solidFill>
                  <a:srgbClr val="000000"/>
                </a:solidFill>
                <a:latin typeface="Garamond" panose="02020404030301010803" pitchFamily="18" charset="0"/>
              </a:rPr>
              <a:t>de</a:t>
            </a:r>
            <a:r>
              <a:rPr lang="en-US" altLang="en-US" sz="1800">
                <a:solidFill>
                  <a:srgbClr val="000000"/>
                </a:solidFill>
                <a:latin typeface="Garamond" panose="02020404030301010803" pitchFamily="18" charset="0"/>
              </a:rPr>
              <a:t>(</a:t>
            </a:r>
            <a:r>
              <a:rPr lang="en-US" altLang="en-US" sz="1800" i="1">
                <a:solidFill>
                  <a:srgbClr val="000000"/>
                </a:solidFill>
                <a:latin typeface="Garamond" panose="02020404030301010803" pitchFamily="18" charset="0"/>
              </a:rPr>
              <a:t>b) </a:t>
            </a:r>
            <a:r>
              <a:rPr lang="en-US" altLang="en-US" sz="1800">
                <a:solidFill>
                  <a:srgbClr val="000000"/>
                </a:solidFill>
                <a:latin typeface="Garamond" panose="02020404030301010803" pitchFamily="18" charset="0"/>
              </a:rPr>
              <a:t>e </a:t>
            </a:r>
            <a:r>
              <a:rPr lang="el-GR" altLang="en-US" sz="1800" i="1">
                <a:solidFill>
                  <a:srgbClr val="000000"/>
                </a:solidFill>
                <a:latin typeface="Garamond" panose="02020404030301010803" pitchFamily="18" charset="0"/>
              </a:rPr>
              <a:t>σ</a:t>
            </a:r>
            <a:r>
              <a:rPr lang="en-US" altLang="en-US" sz="1800" i="1" baseline="-25000">
                <a:solidFill>
                  <a:srgbClr val="000000"/>
                </a:solidFill>
                <a:latin typeface="Garamond" panose="02020404030301010803" pitchFamily="18" charset="0"/>
              </a:rPr>
              <a:t>ce</a:t>
            </a:r>
            <a:r>
              <a:rPr lang="en-US" altLang="en-US" sz="1800">
                <a:solidFill>
                  <a:srgbClr val="000000"/>
                </a:solidFill>
                <a:latin typeface="Garamond" panose="02020404030301010803" pitchFamily="18" charset="0"/>
              </a:rPr>
              <a:t>(</a:t>
            </a:r>
            <a:r>
              <a:rPr lang="en-US" altLang="en-US" sz="1800" i="1">
                <a:solidFill>
                  <a:srgbClr val="000000"/>
                </a:solidFill>
                <a:latin typeface="Garamond" panose="02020404030301010803" pitchFamily="18" charset="0"/>
              </a:rPr>
              <a:t>b</a:t>
            </a:r>
            <a:r>
              <a:rPr lang="en-US" altLang="en-US" sz="1800">
                <a:solidFill>
                  <a:srgbClr val="000000"/>
                </a:solidFill>
                <a:latin typeface="Garamond" panose="02020404030301010803" pitchFamily="18" charset="0"/>
              </a:rPr>
              <a:t>) não tem b “entre”.</a:t>
            </a:r>
          </a:p>
          <a:p>
            <a:pPr>
              <a:spcBef>
                <a:spcPct val="0"/>
              </a:spcBef>
              <a:buClrTx/>
              <a:buSzTx/>
              <a:buFontTx/>
              <a:buNone/>
            </a:pPr>
            <a:endParaRPr lang="en-US" altLang="en-US" sz="1800"/>
          </a:p>
        </p:txBody>
      </p:sp>
    </p:spTree>
    <p:extLst>
      <p:ext uri="{BB962C8B-B14F-4D97-AF65-F5344CB8AC3E}">
        <p14:creationId xmlns:p14="http://schemas.microsoft.com/office/powerpoint/2010/main" val="663913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noChangeArrowheads="1"/>
          </p:cNvSpPr>
          <p:nvPr>
            <p:ph type="title"/>
          </p:nvPr>
        </p:nvSpPr>
        <p:spPr/>
        <p:txBody>
          <a:bodyPr/>
          <a:lstStyle/>
          <a:p>
            <a:r>
              <a:rPr lang="pt-BR" altLang="en-US" smtClean="0"/>
              <a:t>Exemplo mais complexo</a:t>
            </a:r>
            <a:endParaRPr lang="en-US" altLang="en-US" smtClean="0"/>
          </a:p>
        </p:txBody>
      </p:sp>
      <p:pic>
        <p:nvPicPr>
          <p:cNvPr id="22531" name="Picture 2" descr="Betweenness central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7145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CaixaDeTexto 8"/>
          <p:cNvSpPr txBox="1">
            <a:spLocks noChangeArrowheads="1"/>
          </p:cNvSpPr>
          <p:nvPr/>
        </p:nvSpPr>
        <p:spPr bwMode="auto">
          <a:xfrm>
            <a:off x="2514600" y="5143500"/>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PT" altLang="en-US" sz="2000">
                <a:solidFill>
                  <a:srgbClr val="000000"/>
                </a:solidFill>
                <a:latin typeface="Euclid"/>
              </a:rPr>
              <a:t>Na figura os vértices em azul escuro e claro tem maior centralidade de betweenness seguidos pelos em verde, amarelo, laranja e vermelho</a:t>
            </a:r>
            <a:r>
              <a:rPr lang="pt-PT" altLang="en-US" sz="1800">
                <a:solidFill>
                  <a:srgbClr val="000000"/>
                </a:solidFill>
                <a:latin typeface="Euclid"/>
              </a:rPr>
              <a:t>. </a:t>
            </a:r>
            <a:endParaRPr lang="en-US" altLang="en-US" sz="1800"/>
          </a:p>
        </p:txBody>
      </p:sp>
      <p:pic>
        <p:nvPicPr>
          <p:cNvPr id="22533" name="Picture 4" descr="people, Side By Side, friends, three, group, standing, Grouped, Man, Humanpictos, me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2057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people, Side By Side, friends, three, group, standing, Grouped, Man, Humanpictos, me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2057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CaixaDeTexto 12"/>
          <p:cNvSpPr txBox="1">
            <a:spLocks noChangeArrowheads="1"/>
          </p:cNvSpPr>
          <p:nvPr/>
        </p:nvSpPr>
        <p:spPr bwMode="auto">
          <a:xfrm>
            <a:off x="8382001" y="2667001"/>
            <a:ext cx="2017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400" b="1"/>
              <a:t> Betweness</a:t>
            </a:r>
            <a:endParaRPr lang="en-US" altLang="en-US" sz="1800"/>
          </a:p>
        </p:txBody>
      </p:sp>
    </p:spTree>
    <p:extLst>
      <p:ext uri="{BB962C8B-B14F-4D97-AF65-F5344CB8AC3E}">
        <p14:creationId xmlns:p14="http://schemas.microsoft.com/office/powerpoint/2010/main" val="3835535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noChangeArrowheads="1"/>
          </p:cNvSpPr>
          <p:nvPr>
            <p:ph type="title"/>
          </p:nvPr>
        </p:nvSpPr>
        <p:spPr/>
        <p:txBody>
          <a:bodyPr/>
          <a:lstStyle/>
          <a:p>
            <a:r>
              <a:rPr lang="pt-BR" altLang="en-US" smtClean="0"/>
              <a:t>Closeness (grau de proximidade)</a:t>
            </a:r>
            <a:endParaRPr lang="en-US" altLang="en-US" smtClean="0"/>
          </a:p>
        </p:txBody>
      </p:sp>
      <p:sp>
        <p:nvSpPr>
          <p:cNvPr id="23555" name="Espaço Reservado para Conteúdo 2"/>
          <p:cNvSpPr>
            <a:spLocks noGrp="1" noChangeArrowheads="1"/>
          </p:cNvSpPr>
          <p:nvPr>
            <p:ph idx="1"/>
          </p:nvPr>
        </p:nvSpPr>
        <p:spPr/>
        <p:txBody>
          <a:bodyPr/>
          <a:lstStyle/>
          <a:p>
            <a:pPr marL="0" indent="0">
              <a:buNone/>
            </a:pPr>
            <a:r>
              <a:rPr lang="pt-PT" altLang="en-US" smtClean="0"/>
              <a:t>A centralidade de closeness mede a distância geodésica (menor distância) média entre um vértice os outros vértices do grafo. Ex.:</a:t>
            </a:r>
            <a:endParaRPr lang="en-US" altLang="en-US" smtClean="0"/>
          </a:p>
        </p:txBody>
      </p:sp>
      <p:sp>
        <p:nvSpPr>
          <p:cNvPr id="6" name="Espaço Reservado para Conteúdo 2"/>
          <p:cNvSpPr txBox="1">
            <a:spLocks/>
          </p:cNvSpPr>
          <p:nvPr/>
        </p:nvSpPr>
        <p:spPr bwMode="auto">
          <a:xfrm>
            <a:off x="6527800" y="5778501"/>
            <a:ext cx="1741488" cy="101917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90000"/>
              <a:buFont typeface="Wingdings"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buNone/>
              <a:defRPr/>
            </a:pPr>
            <a:r>
              <a:rPr lang="pt-PT" kern="0" dirty="0"/>
              <a:t>.</a:t>
            </a:r>
            <a:endParaRPr lang="en-US" kern="0" dirty="0"/>
          </a:p>
        </p:txBody>
      </p:sp>
      <p:pic>
        <p:nvPicPr>
          <p:cNvPr id="23557" name="Imagem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4263" y="2484439"/>
            <a:ext cx="5715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CaixaDeTexto 8"/>
          <p:cNvSpPr txBox="1">
            <a:spLocks noChangeArrowheads="1"/>
          </p:cNvSpPr>
          <p:nvPr/>
        </p:nvSpPr>
        <p:spPr bwMode="auto">
          <a:xfrm>
            <a:off x="2438400" y="5778501"/>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PT" altLang="en-US" sz="1800" i="1">
                <a:solidFill>
                  <a:srgbClr val="000000"/>
                </a:solidFill>
                <a:latin typeface="Garamond" panose="02020404030301010803" pitchFamily="18" charset="0"/>
              </a:rPr>
              <a:t>C</a:t>
            </a:r>
            <a:r>
              <a:rPr lang="pt-PT" altLang="en-US" sz="1800" i="1" baseline="-25000">
                <a:solidFill>
                  <a:srgbClr val="000000"/>
                </a:solidFill>
                <a:latin typeface="Garamond" panose="02020404030301010803" pitchFamily="18" charset="0"/>
              </a:rPr>
              <a:t>c</a:t>
            </a:r>
            <a:r>
              <a:rPr lang="pt-PT" altLang="en-US" sz="1800">
                <a:solidFill>
                  <a:srgbClr val="000000"/>
                </a:solidFill>
                <a:latin typeface="Garamond" panose="02020404030301010803" pitchFamily="18" charset="0"/>
              </a:rPr>
              <a:t>(</a:t>
            </a:r>
            <a:r>
              <a:rPr lang="pt-PT" altLang="en-US" sz="1800" i="1">
                <a:solidFill>
                  <a:srgbClr val="000000"/>
                </a:solidFill>
                <a:latin typeface="Garamond" panose="02020404030301010803" pitchFamily="18" charset="0"/>
              </a:rPr>
              <a:t>b</a:t>
            </a:r>
            <a:r>
              <a:rPr lang="pt-PT" altLang="en-US" sz="1800">
                <a:solidFill>
                  <a:srgbClr val="000000"/>
                </a:solidFill>
                <a:latin typeface="Garamond" panose="02020404030301010803" pitchFamily="18" charset="0"/>
              </a:rPr>
              <a:t>) = 1/ ( (</a:t>
            </a:r>
            <a:r>
              <a:rPr lang="pt-PT" altLang="en-US" sz="1800" i="1">
                <a:solidFill>
                  <a:srgbClr val="000000"/>
                </a:solidFill>
                <a:latin typeface="Garamond" panose="02020404030301010803" pitchFamily="18" charset="0"/>
              </a:rPr>
              <a:t>L</a:t>
            </a:r>
            <a:r>
              <a:rPr lang="pt-PT" altLang="en-US" sz="1800">
                <a:solidFill>
                  <a:srgbClr val="000000"/>
                </a:solidFill>
                <a:latin typeface="Garamond" panose="02020404030301010803" pitchFamily="18" charset="0"/>
              </a:rPr>
              <a:t>(</a:t>
            </a:r>
            <a:r>
              <a:rPr lang="pt-PT" altLang="en-US" sz="1800" i="1">
                <a:solidFill>
                  <a:srgbClr val="000000"/>
                </a:solidFill>
                <a:latin typeface="Garamond" panose="02020404030301010803" pitchFamily="18" charset="0"/>
              </a:rPr>
              <a:t>b</a:t>
            </a:r>
            <a:r>
              <a:rPr lang="pt-PT" altLang="en-US" sz="1800">
                <a:solidFill>
                  <a:srgbClr val="000000"/>
                </a:solidFill>
                <a:latin typeface="Garamond" panose="02020404030301010803" pitchFamily="18" charset="0"/>
              </a:rPr>
              <a:t>, </a:t>
            </a:r>
            <a:r>
              <a:rPr lang="pt-PT" altLang="en-US" sz="1800" i="1">
                <a:solidFill>
                  <a:srgbClr val="000000"/>
                </a:solidFill>
                <a:latin typeface="Garamond" panose="02020404030301010803" pitchFamily="18" charset="0"/>
              </a:rPr>
              <a:t>a</a:t>
            </a:r>
            <a:r>
              <a:rPr lang="pt-PT" altLang="en-US" sz="1800">
                <a:solidFill>
                  <a:srgbClr val="000000"/>
                </a:solidFill>
                <a:latin typeface="Garamond" panose="02020404030301010803" pitchFamily="18" charset="0"/>
              </a:rPr>
              <a:t>) + </a:t>
            </a:r>
            <a:r>
              <a:rPr lang="pt-PT" altLang="en-US" sz="1800" i="1">
                <a:solidFill>
                  <a:srgbClr val="000000"/>
                </a:solidFill>
                <a:latin typeface="Garamond" panose="02020404030301010803" pitchFamily="18" charset="0"/>
              </a:rPr>
              <a:t>L</a:t>
            </a:r>
            <a:r>
              <a:rPr lang="pt-PT" altLang="en-US" sz="1800">
                <a:solidFill>
                  <a:srgbClr val="000000"/>
                </a:solidFill>
                <a:latin typeface="Garamond" panose="02020404030301010803" pitchFamily="18" charset="0"/>
              </a:rPr>
              <a:t>(</a:t>
            </a:r>
            <a:r>
              <a:rPr lang="pt-PT" altLang="en-US" sz="1800" i="1">
                <a:solidFill>
                  <a:srgbClr val="000000"/>
                </a:solidFill>
                <a:latin typeface="Garamond" panose="02020404030301010803" pitchFamily="18" charset="0"/>
              </a:rPr>
              <a:t>b</a:t>
            </a:r>
            <a:r>
              <a:rPr lang="pt-PT" altLang="en-US" sz="1800">
                <a:solidFill>
                  <a:srgbClr val="000000"/>
                </a:solidFill>
                <a:latin typeface="Garamond" panose="02020404030301010803" pitchFamily="18" charset="0"/>
              </a:rPr>
              <a:t>, </a:t>
            </a:r>
            <a:r>
              <a:rPr lang="pt-PT" altLang="en-US" sz="1800" i="1">
                <a:solidFill>
                  <a:srgbClr val="000000"/>
                </a:solidFill>
                <a:latin typeface="Garamond" panose="02020404030301010803" pitchFamily="18" charset="0"/>
              </a:rPr>
              <a:t>c</a:t>
            </a:r>
            <a:r>
              <a:rPr lang="pt-PT" altLang="en-US" sz="1800">
                <a:solidFill>
                  <a:srgbClr val="000000"/>
                </a:solidFill>
                <a:latin typeface="Garamond" panose="02020404030301010803" pitchFamily="18" charset="0"/>
              </a:rPr>
              <a:t>) + </a:t>
            </a:r>
            <a:r>
              <a:rPr lang="pt-PT" altLang="en-US" sz="1800" i="1">
                <a:solidFill>
                  <a:srgbClr val="000000"/>
                </a:solidFill>
                <a:latin typeface="Garamond" panose="02020404030301010803" pitchFamily="18" charset="0"/>
              </a:rPr>
              <a:t>L</a:t>
            </a:r>
            <a:r>
              <a:rPr lang="pt-PT" altLang="en-US" sz="1800">
                <a:solidFill>
                  <a:srgbClr val="000000"/>
                </a:solidFill>
                <a:latin typeface="Garamond" panose="02020404030301010803" pitchFamily="18" charset="0"/>
              </a:rPr>
              <a:t>(</a:t>
            </a:r>
            <a:r>
              <a:rPr lang="pt-PT" altLang="en-US" sz="1800" i="1">
                <a:solidFill>
                  <a:srgbClr val="000000"/>
                </a:solidFill>
                <a:latin typeface="Garamond" panose="02020404030301010803" pitchFamily="18" charset="0"/>
              </a:rPr>
              <a:t>b</a:t>
            </a:r>
            <a:r>
              <a:rPr lang="pt-PT" altLang="en-US" sz="1800">
                <a:solidFill>
                  <a:srgbClr val="000000"/>
                </a:solidFill>
                <a:latin typeface="Garamond" panose="02020404030301010803" pitchFamily="18" charset="0"/>
              </a:rPr>
              <a:t>, </a:t>
            </a:r>
            <a:r>
              <a:rPr lang="pt-PT" altLang="en-US" sz="1800" i="1">
                <a:solidFill>
                  <a:srgbClr val="000000"/>
                </a:solidFill>
                <a:latin typeface="Garamond" panose="02020404030301010803" pitchFamily="18" charset="0"/>
              </a:rPr>
              <a:t>d</a:t>
            </a:r>
            <a:r>
              <a:rPr lang="pt-PT" altLang="en-US" sz="1800">
                <a:solidFill>
                  <a:srgbClr val="000000"/>
                </a:solidFill>
                <a:latin typeface="Garamond" panose="02020404030301010803" pitchFamily="18" charset="0"/>
              </a:rPr>
              <a:t>) + </a:t>
            </a:r>
            <a:r>
              <a:rPr lang="pt-PT" altLang="en-US" sz="1800" i="1">
                <a:solidFill>
                  <a:srgbClr val="000000"/>
                </a:solidFill>
                <a:latin typeface="Garamond" panose="02020404030301010803" pitchFamily="18" charset="0"/>
              </a:rPr>
              <a:t>L</a:t>
            </a:r>
            <a:r>
              <a:rPr lang="pt-PT" altLang="en-US" sz="1800">
                <a:solidFill>
                  <a:srgbClr val="000000"/>
                </a:solidFill>
                <a:latin typeface="Garamond" panose="02020404030301010803" pitchFamily="18" charset="0"/>
              </a:rPr>
              <a:t>(</a:t>
            </a:r>
            <a:r>
              <a:rPr lang="pt-PT" altLang="en-US" sz="1800" i="1">
                <a:solidFill>
                  <a:srgbClr val="000000"/>
                </a:solidFill>
                <a:latin typeface="Garamond" panose="02020404030301010803" pitchFamily="18" charset="0"/>
              </a:rPr>
              <a:t>b</a:t>
            </a:r>
            <a:r>
              <a:rPr lang="pt-PT" altLang="en-US" sz="1800">
                <a:solidFill>
                  <a:srgbClr val="000000"/>
                </a:solidFill>
                <a:latin typeface="Garamond" panose="02020404030301010803" pitchFamily="18" charset="0"/>
              </a:rPr>
              <a:t>, </a:t>
            </a:r>
            <a:r>
              <a:rPr lang="pt-PT" altLang="en-US" sz="1800" i="1">
                <a:solidFill>
                  <a:srgbClr val="000000"/>
                </a:solidFill>
                <a:latin typeface="Garamond" panose="02020404030301010803" pitchFamily="18" charset="0"/>
              </a:rPr>
              <a:t>e</a:t>
            </a:r>
            <a:r>
              <a:rPr lang="pt-PT" altLang="en-US" sz="1800">
                <a:solidFill>
                  <a:srgbClr val="000000"/>
                </a:solidFill>
                <a:latin typeface="Garamond" panose="02020404030301010803" pitchFamily="18" charset="0"/>
              </a:rPr>
              <a:t>)) / 4) = 4/ (1 + 1 + 1 + 2) = 4/5 = 0.8</a:t>
            </a:r>
            <a:endParaRPr lang="en-US" altLang="en-US" sz="1800"/>
          </a:p>
        </p:txBody>
      </p:sp>
      <p:sp>
        <p:nvSpPr>
          <p:cNvPr id="23559" name="CaixaDeTexto 6"/>
          <p:cNvSpPr txBox="1">
            <a:spLocks noChangeArrowheads="1"/>
          </p:cNvSpPr>
          <p:nvPr/>
        </p:nvSpPr>
        <p:spPr bwMode="auto">
          <a:xfrm>
            <a:off x="7493000" y="3265488"/>
            <a:ext cx="2979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PT" altLang="en-US" sz="1800" i="1">
                <a:solidFill>
                  <a:srgbClr val="000000"/>
                </a:solidFill>
                <a:latin typeface="Garamond" panose="02020404030301010803" pitchFamily="18" charset="0"/>
              </a:rPr>
              <a:t>C</a:t>
            </a:r>
            <a:r>
              <a:rPr lang="pt-PT" altLang="en-US" sz="1800" i="1" baseline="-25000">
                <a:solidFill>
                  <a:srgbClr val="000000"/>
                </a:solidFill>
                <a:latin typeface="Garamond" panose="02020404030301010803" pitchFamily="18" charset="0"/>
              </a:rPr>
              <a:t>c</a:t>
            </a:r>
            <a:r>
              <a:rPr lang="pt-PT" altLang="en-US" sz="1800">
                <a:solidFill>
                  <a:srgbClr val="000000"/>
                </a:solidFill>
                <a:latin typeface="Garamond" panose="02020404030301010803" pitchFamily="18" charset="0"/>
              </a:rPr>
              <a:t>(</a:t>
            </a:r>
            <a:r>
              <a:rPr lang="pt-PT" altLang="en-US" sz="1800" i="1">
                <a:solidFill>
                  <a:srgbClr val="000000"/>
                </a:solidFill>
                <a:latin typeface="Garamond" panose="02020404030301010803" pitchFamily="18" charset="0"/>
              </a:rPr>
              <a:t>v</a:t>
            </a:r>
            <a:r>
              <a:rPr lang="pt-PT" altLang="en-US" sz="1800">
                <a:solidFill>
                  <a:srgbClr val="000000"/>
                </a:solidFill>
                <a:latin typeface="Garamond" panose="02020404030301010803" pitchFamily="18" charset="0"/>
              </a:rPr>
              <a:t>) = </a:t>
            </a:r>
            <a:r>
              <a:rPr lang="pt-PT" altLang="en-US" sz="1800" i="1">
                <a:solidFill>
                  <a:srgbClr val="000000"/>
                </a:solidFill>
                <a:latin typeface="Garamond" panose="02020404030301010803" pitchFamily="18" charset="0"/>
              </a:rPr>
              <a:t>dist</a:t>
            </a:r>
            <a:r>
              <a:rPr lang="pt-PT" altLang="en-US" sz="1800">
                <a:solidFill>
                  <a:srgbClr val="000000"/>
                </a:solidFill>
                <a:latin typeface="Garamond" panose="02020404030301010803" pitchFamily="18" charset="0"/>
              </a:rPr>
              <a:t>( </a:t>
            </a:r>
            <a:r>
              <a:rPr lang="pt-PT" altLang="en-US" sz="1800" i="1">
                <a:solidFill>
                  <a:srgbClr val="000000"/>
                </a:solidFill>
                <a:latin typeface="Garamond" panose="02020404030301010803" pitchFamily="18" charset="0"/>
              </a:rPr>
              <a:t>L</a:t>
            </a:r>
            <a:r>
              <a:rPr lang="pt-PT" altLang="en-US" sz="1200" i="1">
                <a:solidFill>
                  <a:srgbClr val="000000"/>
                </a:solidFill>
                <a:latin typeface="Garamond" panose="02020404030301010803" pitchFamily="18" charset="0"/>
              </a:rPr>
              <a:t>G</a:t>
            </a:r>
            <a:r>
              <a:rPr lang="pt-PT" altLang="en-US" sz="1800">
                <a:solidFill>
                  <a:srgbClr val="000000"/>
                </a:solidFill>
                <a:latin typeface="Garamond" panose="02020404030301010803" pitchFamily="18" charset="0"/>
              </a:rPr>
              <a:t>(</a:t>
            </a:r>
            <a:r>
              <a:rPr lang="pt-PT" altLang="en-US" sz="1800" i="1">
                <a:solidFill>
                  <a:srgbClr val="000000"/>
                </a:solidFill>
                <a:latin typeface="Garamond" panose="02020404030301010803" pitchFamily="18" charset="0"/>
              </a:rPr>
              <a:t>v</a:t>
            </a:r>
            <a:r>
              <a:rPr lang="pt-PT" altLang="en-US" sz="1800">
                <a:solidFill>
                  <a:srgbClr val="000000"/>
                </a:solidFill>
                <a:latin typeface="Garamond" panose="02020404030301010803" pitchFamily="18" charset="0"/>
              </a:rPr>
              <a:t>,</a:t>
            </a:r>
            <a:r>
              <a:rPr lang="pt-PT" altLang="en-US" sz="1800" i="1">
                <a:solidFill>
                  <a:srgbClr val="000000"/>
                </a:solidFill>
                <a:latin typeface="Garamond" panose="02020404030301010803" pitchFamily="18" charset="0"/>
              </a:rPr>
              <a:t>t</a:t>
            </a:r>
            <a:r>
              <a:rPr lang="pt-PT" altLang="en-US" sz="1800">
                <a:solidFill>
                  <a:srgbClr val="000000"/>
                </a:solidFill>
                <a:latin typeface="Garamond" panose="02020404030301010803" pitchFamily="18" charset="0"/>
              </a:rPr>
              <a:t>) )/(n-1)</a:t>
            </a:r>
          </a:p>
          <a:p>
            <a:pPr>
              <a:spcBef>
                <a:spcPct val="0"/>
              </a:spcBef>
              <a:buClrTx/>
              <a:buSzTx/>
              <a:buFontTx/>
              <a:buNone/>
            </a:pPr>
            <a:r>
              <a:rPr lang="pt-PT" altLang="en-US" sz="1800">
                <a:solidFill>
                  <a:srgbClr val="000000"/>
                </a:solidFill>
                <a:latin typeface="Garamond" panose="02020404030301010803" pitchFamily="18" charset="0"/>
              </a:rPr>
              <a:t>Onde</a:t>
            </a:r>
            <a:r>
              <a:rPr lang="en-US" altLang="en-US" sz="1800">
                <a:solidFill>
                  <a:srgbClr val="000000"/>
                </a:solidFill>
                <a:latin typeface="Garamond" panose="02020404030301010803" pitchFamily="18" charset="0"/>
              </a:rPr>
              <a:t> </a:t>
            </a:r>
            <a:r>
              <a:rPr lang="en-US" altLang="en-US" sz="1800" i="1">
                <a:solidFill>
                  <a:srgbClr val="000000"/>
                </a:solidFill>
                <a:latin typeface="Garamond" panose="02020404030301010803" pitchFamily="18" charset="0"/>
              </a:rPr>
              <a:t> L</a:t>
            </a:r>
            <a:r>
              <a:rPr lang="en-US" altLang="en-US" sz="1800">
                <a:solidFill>
                  <a:srgbClr val="000000"/>
                </a:solidFill>
                <a:latin typeface="Garamond" panose="02020404030301010803" pitchFamily="18" charset="0"/>
              </a:rPr>
              <a:t>(</a:t>
            </a:r>
            <a:r>
              <a:rPr lang="en-US" altLang="en-US" sz="1800" i="1">
                <a:solidFill>
                  <a:srgbClr val="000000"/>
                </a:solidFill>
                <a:latin typeface="Garamond" panose="02020404030301010803" pitchFamily="18" charset="0"/>
              </a:rPr>
              <a:t>v</a:t>
            </a:r>
            <a:r>
              <a:rPr lang="en-US" altLang="en-US" sz="1800">
                <a:solidFill>
                  <a:srgbClr val="000000"/>
                </a:solidFill>
                <a:latin typeface="Garamond" panose="02020404030301010803" pitchFamily="18" charset="0"/>
              </a:rPr>
              <a:t>,</a:t>
            </a:r>
            <a:r>
              <a:rPr lang="en-US" altLang="en-US" sz="1800" i="1">
                <a:solidFill>
                  <a:srgbClr val="000000"/>
                </a:solidFill>
                <a:latin typeface="Garamond" panose="02020404030301010803" pitchFamily="18" charset="0"/>
              </a:rPr>
              <a:t>t</a:t>
            </a:r>
            <a:r>
              <a:rPr lang="en-US" altLang="en-US" sz="1800">
                <a:solidFill>
                  <a:srgbClr val="000000"/>
                </a:solidFill>
                <a:latin typeface="Garamond" panose="02020404030301010803" pitchFamily="18" charset="0"/>
              </a:rPr>
              <a:t>) é o número do </a:t>
            </a:r>
          </a:p>
          <a:p>
            <a:pPr>
              <a:spcBef>
                <a:spcPct val="0"/>
              </a:spcBef>
              <a:buClrTx/>
              <a:buSzTx/>
              <a:buFontTx/>
              <a:buNone/>
            </a:pPr>
            <a:r>
              <a:rPr lang="en-US" altLang="en-US" sz="1800">
                <a:solidFill>
                  <a:srgbClr val="000000"/>
                </a:solidFill>
                <a:latin typeface="Garamond" panose="02020404030301010803" pitchFamily="18" charset="0"/>
              </a:rPr>
              <a:t>caminho  mais curto entre </a:t>
            </a:r>
            <a:r>
              <a:rPr lang="en-US" altLang="en-US" sz="1800" i="1">
                <a:solidFill>
                  <a:srgbClr val="000000"/>
                </a:solidFill>
                <a:latin typeface="Garamond" panose="02020404030301010803" pitchFamily="18" charset="0"/>
              </a:rPr>
              <a:t>s </a:t>
            </a:r>
            <a:r>
              <a:rPr lang="en-US" altLang="en-US" sz="1800">
                <a:solidFill>
                  <a:srgbClr val="000000"/>
                </a:solidFill>
                <a:latin typeface="Garamond" panose="02020404030301010803" pitchFamily="18" charset="0"/>
              </a:rPr>
              <a:t>e </a:t>
            </a:r>
            <a:r>
              <a:rPr lang="en-US" altLang="en-US" sz="1800" i="1">
                <a:solidFill>
                  <a:srgbClr val="000000"/>
                </a:solidFill>
                <a:latin typeface="Garamond" panose="02020404030301010803" pitchFamily="18" charset="0"/>
              </a:rPr>
              <a:t>t </a:t>
            </a:r>
          </a:p>
          <a:p>
            <a:pPr>
              <a:spcBef>
                <a:spcPct val="0"/>
              </a:spcBef>
              <a:buClrTx/>
              <a:buSzTx/>
              <a:buFontTx/>
              <a:buNone/>
            </a:pPr>
            <a:r>
              <a:rPr lang="en-US" altLang="en-US" sz="1800">
                <a:solidFill>
                  <a:srgbClr val="000000"/>
                </a:solidFill>
                <a:latin typeface="Garamond" panose="02020404030301010803" pitchFamily="18" charset="0"/>
              </a:rPr>
              <a:t>e deve ser normalizado.</a:t>
            </a:r>
          </a:p>
        </p:txBody>
      </p:sp>
      <p:pic>
        <p:nvPicPr>
          <p:cNvPr id="23560" name="Picture 4" descr="Fig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251200"/>
            <a:ext cx="2667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80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60613" y="609600"/>
            <a:ext cx="7848600" cy="990600"/>
          </a:xfrm>
        </p:spPr>
        <p:txBody>
          <a:bodyPr>
            <a:normAutofit fontScale="90000"/>
          </a:bodyPr>
          <a:lstStyle/>
          <a:p>
            <a:r>
              <a:rPr lang="en-GB" altLang="pt-BR" smtClean="0"/>
              <a:t>O que é rede social para “análise” ? </a:t>
            </a:r>
          </a:p>
        </p:txBody>
      </p:sp>
      <p:sp>
        <p:nvSpPr>
          <p:cNvPr id="24579"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GB" altLang="pt-BR" smtClean="0"/>
              <a:t>Um conjunto de nós (agora são pessoas ou organizações)</a:t>
            </a:r>
          </a:p>
          <a:p>
            <a:pPr>
              <a:lnSpc>
                <a:spcPct val="90000"/>
              </a:lnSpc>
            </a:pPr>
            <a:r>
              <a:rPr lang="en-GB" altLang="pt-BR" smtClean="0"/>
              <a:t>Um conjunto de conexões entre os nós (amizade, conhecidos, parentes)</a:t>
            </a:r>
          </a:p>
          <a:p>
            <a:pPr>
              <a:lnSpc>
                <a:spcPct val="90000"/>
              </a:lnSpc>
            </a:pPr>
            <a:endParaRPr lang="en-GB" altLang="pt-BR" smtClean="0"/>
          </a:p>
          <a:p>
            <a:pPr>
              <a:lnSpc>
                <a:spcPct val="90000"/>
              </a:lnSpc>
              <a:buFont typeface="Wingdings" pitchFamily="2" charset="2"/>
              <a:buNone/>
            </a:pPr>
            <a:r>
              <a:rPr lang="en-GB" altLang="en-US" smtClean="0"/>
              <a:t>A</a:t>
            </a:r>
            <a:r>
              <a:rPr lang="pt-PT" altLang="en-US" smtClean="0"/>
              <a:t>nálise de redes sociais é muitas vezes</a:t>
            </a:r>
          </a:p>
          <a:p>
            <a:pPr>
              <a:lnSpc>
                <a:spcPct val="90000"/>
              </a:lnSpc>
              <a:buFont typeface="Wingdings" pitchFamily="2" charset="2"/>
              <a:buNone/>
            </a:pPr>
            <a:r>
              <a:rPr lang="pt-PT" altLang="en-US" smtClean="0"/>
              <a:t>referenciada em caminhos ou fluxos de</a:t>
            </a:r>
          </a:p>
          <a:p>
            <a:pPr>
              <a:lnSpc>
                <a:spcPct val="90000"/>
              </a:lnSpc>
              <a:buFont typeface="Wingdings" pitchFamily="2" charset="2"/>
              <a:buNone/>
            </a:pPr>
            <a:r>
              <a:rPr lang="pt-PT" altLang="en-US" i="1" smtClean="0"/>
              <a:t>comunicação</a:t>
            </a:r>
            <a:r>
              <a:rPr lang="pt-PT" altLang="en-US" smtClean="0"/>
              <a:t> de </a:t>
            </a:r>
            <a:r>
              <a:rPr lang="pt-PT" altLang="en-US" i="1" smtClean="0"/>
              <a:t>informações</a:t>
            </a:r>
            <a:r>
              <a:rPr lang="pt-PT" altLang="en-US" smtClean="0"/>
              <a:t>. </a:t>
            </a:r>
            <a:br>
              <a:rPr lang="pt-PT" altLang="en-US" smtClean="0"/>
            </a:br>
            <a:r>
              <a:rPr lang="pt-PT" altLang="en-US" smtClean="0"/>
              <a:t>- poristo nosso interesse</a:t>
            </a:r>
          </a:p>
        </p:txBody>
      </p:sp>
      <p:pic>
        <p:nvPicPr>
          <p:cNvPr id="24580" name="Picture 5" descr="MCj029593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86339"/>
            <a:ext cx="16510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136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Conteúdo 3"/>
          <p:cNvSpPr>
            <a:spLocks noGrp="1" noChangeArrowheads="1"/>
          </p:cNvSpPr>
          <p:nvPr>
            <p:ph idx="1"/>
          </p:nvPr>
        </p:nvSpPr>
        <p:spPr>
          <a:xfrm>
            <a:off x="2209800" y="1600201"/>
            <a:ext cx="8229600" cy="4246563"/>
          </a:xfrm>
        </p:spPr>
        <p:txBody>
          <a:bodyPr>
            <a:spAutoFit/>
          </a:bodyPr>
          <a:lstStyle/>
          <a:p>
            <a:pPr>
              <a:spcBef>
                <a:spcPct val="0"/>
              </a:spcBef>
              <a:buClrTx/>
              <a:buSzTx/>
              <a:buFont typeface="Wingdings" pitchFamily="2" charset="2"/>
              <a:buNone/>
            </a:pPr>
            <a:r>
              <a:rPr lang="pt-PT" altLang="en-US" sz="1800">
                <a:solidFill>
                  <a:srgbClr val="FF0000"/>
                </a:solidFill>
              </a:rPr>
              <a:t>Exercício</a:t>
            </a:r>
            <a:r>
              <a:rPr lang="pt-PT" altLang="en-US" sz="1800">
                <a:solidFill>
                  <a:srgbClr val="000000"/>
                </a:solidFill>
              </a:rPr>
              <a:t>: Dê o número de vértices e arestas do Grafo H. </a:t>
            </a:r>
            <a:endParaRPr lang="en-US" altLang="en-US" sz="1800">
              <a:solidFill>
                <a:srgbClr val="FF0000"/>
              </a:solidFill>
            </a:endParaRPr>
          </a:p>
          <a:p>
            <a:pPr>
              <a:spcBef>
                <a:spcPct val="0"/>
              </a:spcBef>
              <a:buClrTx/>
              <a:buSzTx/>
              <a:buFontTx/>
              <a:buNone/>
            </a:pPr>
            <a:endParaRPr lang="pt-BR" altLang="en-US" sz="1800"/>
          </a:p>
          <a:p>
            <a:pPr>
              <a:spcBef>
                <a:spcPct val="0"/>
              </a:spcBef>
              <a:buClrTx/>
              <a:buSzTx/>
              <a:buFontTx/>
              <a:buNone/>
            </a:pPr>
            <a:endParaRPr lang="pt-BR" altLang="en-US" sz="1800">
              <a:solidFill>
                <a:srgbClr val="000000"/>
              </a:solidFill>
            </a:endParaRPr>
          </a:p>
          <a:p>
            <a:pPr>
              <a:spcBef>
                <a:spcPct val="0"/>
              </a:spcBef>
              <a:buClrTx/>
              <a:buSzTx/>
              <a:buFontTx/>
              <a:buNone/>
            </a:pPr>
            <a:endParaRPr lang="pt-BR" altLang="en-US" sz="1800">
              <a:solidFill>
                <a:srgbClr val="000000"/>
              </a:solidFill>
            </a:endParaRPr>
          </a:p>
          <a:p>
            <a:pPr>
              <a:spcBef>
                <a:spcPct val="0"/>
              </a:spcBef>
              <a:buClrTx/>
              <a:buSzTx/>
              <a:buFontTx/>
              <a:buNone/>
            </a:pPr>
            <a:endParaRPr lang="pt-BR" altLang="en-US" sz="1800">
              <a:solidFill>
                <a:srgbClr val="000000"/>
              </a:solidFill>
            </a:endParaRPr>
          </a:p>
          <a:p>
            <a:pPr>
              <a:spcBef>
                <a:spcPct val="0"/>
              </a:spcBef>
              <a:buClrTx/>
              <a:buSzTx/>
              <a:buFontTx/>
              <a:buNone/>
            </a:pPr>
            <a:endParaRPr lang="pt-BR" altLang="en-US" sz="1800">
              <a:solidFill>
                <a:srgbClr val="000000"/>
              </a:solidFill>
            </a:endParaRPr>
          </a:p>
          <a:p>
            <a:pPr>
              <a:spcBef>
                <a:spcPct val="0"/>
              </a:spcBef>
              <a:buClrTx/>
              <a:buSzTx/>
              <a:buFontTx/>
              <a:buNone/>
            </a:pPr>
            <a:endParaRPr lang="pt-BR" altLang="en-US" sz="1800">
              <a:solidFill>
                <a:srgbClr val="000000"/>
              </a:solidFill>
            </a:endParaRPr>
          </a:p>
          <a:p>
            <a:pPr>
              <a:spcBef>
                <a:spcPct val="0"/>
              </a:spcBef>
              <a:buClrTx/>
              <a:buSzTx/>
              <a:buFontTx/>
              <a:buNone/>
            </a:pPr>
            <a:endParaRPr lang="pt-BR" altLang="en-US" sz="1800">
              <a:solidFill>
                <a:srgbClr val="000000"/>
              </a:solidFill>
            </a:endParaRPr>
          </a:p>
          <a:p>
            <a:pPr>
              <a:spcBef>
                <a:spcPct val="0"/>
              </a:spcBef>
              <a:buClrTx/>
              <a:buSzTx/>
              <a:buFontTx/>
              <a:buNone/>
            </a:pPr>
            <a:endParaRPr lang="pt-BR" altLang="en-US" sz="1800">
              <a:solidFill>
                <a:srgbClr val="000000"/>
              </a:solidFill>
            </a:endParaRPr>
          </a:p>
          <a:p>
            <a:pPr>
              <a:spcBef>
                <a:spcPct val="0"/>
              </a:spcBef>
              <a:buClrTx/>
              <a:buSzTx/>
              <a:buFontTx/>
              <a:buNone/>
            </a:pPr>
            <a:endParaRPr lang="pt-BR" altLang="en-US" sz="1800">
              <a:solidFill>
                <a:srgbClr val="000000"/>
              </a:solidFill>
            </a:endParaRPr>
          </a:p>
          <a:p>
            <a:pPr>
              <a:spcBef>
                <a:spcPct val="0"/>
              </a:spcBef>
              <a:buClrTx/>
              <a:buSzTx/>
              <a:buFontTx/>
              <a:buNone/>
            </a:pPr>
            <a:endParaRPr lang="pt-BR" altLang="en-US" sz="1800">
              <a:solidFill>
                <a:srgbClr val="000000"/>
              </a:solidFill>
            </a:endParaRPr>
          </a:p>
          <a:p>
            <a:pPr>
              <a:spcBef>
                <a:spcPct val="0"/>
              </a:spcBef>
              <a:buClrTx/>
              <a:buSzTx/>
              <a:buFontTx/>
              <a:buNone/>
            </a:pPr>
            <a:r>
              <a:rPr lang="pt-BR" altLang="en-US" sz="1800">
                <a:solidFill>
                  <a:srgbClr val="000000"/>
                </a:solidFill>
              </a:rPr>
              <a:t>Recordando:</a:t>
            </a:r>
          </a:p>
          <a:p>
            <a:pPr>
              <a:spcBef>
                <a:spcPct val="0"/>
              </a:spcBef>
              <a:buClrTx/>
              <a:buSzTx/>
              <a:buFontTx/>
              <a:buNone/>
            </a:pPr>
            <a:r>
              <a:rPr lang="pt-BR" altLang="en-US" sz="1800">
                <a:solidFill>
                  <a:srgbClr val="000000"/>
                </a:solidFill>
              </a:rPr>
              <a:t>Grafo </a:t>
            </a:r>
            <a:r>
              <a:rPr lang="pt-PT" altLang="en-US" sz="1800">
                <a:solidFill>
                  <a:srgbClr val="000000"/>
                </a:solidFill>
              </a:rPr>
              <a:t>G=(V,E): V={u,v,w,x,y} e E={a,b,c,d,e,f,g,h}. </a:t>
            </a:r>
          </a:p>
          <a:p>
            <a:pPr>
              <a:spcBef>
                <a:spcPct val="0"/>
              </a:spcBef>
              <a:buClrTx/>
              <a:buSzTx/>
              <a:buFontTx/>
              <a:buNone/>
            </a:pPr>
            <a:r>
              <a:rPr lang="pt-PT" altLang="en-US" sz="1800">
                <a:solidFill>
                  <a:srgbClr val="000000"/>
                </a:solidFill>
              </a:rPr>
              <a:t>O número de vértices </a:t>
            </a:r>
            <a:r>
              <a:rPr lang="pt-PT" altLang="en-US" sz="1800" i="1">
                <a:solidFill>
                  <a:srgbClr val="000000"/>
                </a:solidFill>
              </a:rPr>
              <a:t>n=</a:t>
            </a:r>
            <a:r>
              <a:rPr lang="pt-PT" altLang="en-US" sz="1800">
                <a:solidFill>
                  <a:srgbClr val="000000"/>
                </a:solidFill>
              </a:rPr>
              <a:t>v(G)=5 é a </a:t>
            </a:r>
            <a:r>
              <a:rPr lang="pt-PT" altLang="en-US" sz="1800" i="1">
                <a:solidFill>
                  <a:srgbClr val="000000"/>
                </a:solidFill>
              </a:rPr>
              <a:t>Ordem </a:t>
            </a:r>
            <a:r>
              <a:rPr lang="pt-PT" altLang="en-US" sz="1800">
                <a:solidFill>
                  <a:srgbClr val="000000"/>
                </a:solidFill>
              </a:rPr>
              <a:t>do grafo. </a:t>
            </a:r>
          </a:p>
          <a:p>
            <a:pPr>
              <a:spcBef>
                <a:spcPct val="0"/>
              </a:spcBef>
              <a:buClrTx/>
              <a:buSzTx/>
              <a:buFontTx/>
              <a:buNone/>
            </a:pPr>
            <a:r>
              <a:rPr lang="pt-PT" altLang="en-US" sz="1800">
                <a:solidFill>
                  <a:srgbClr val="000000"/>
                </a:solidFill>
              </a:rPr>
              <a:t>O número de arestas </a:t>
            </a:r>
            <a:r>
              <a:rPr lang="pt-PT" altLang="en-US" sz="1800" i="1">
                <a:solidFill>
                  <a:srgbClr val="000000"/>
                </a:solidFill>
              </a:rPr>
              <a:t>m=</a:t>
            </a:r>
            <a:r>
              <a:rPr lang="pt-PT" altLang="en-US" sz="1800">
                <a:solidFill>
                  <a:srgbClr val="000000"/>
                </a:solidFill>
              </a:rPr>
              <a:t>e(G)=8 é o </a:t>
            </a:r>
            <a:r>
              <a:rPr lang="pt-PT" altLang="en-US" sz="1800" i="1">
                <a:solidFill>
                  <a:srgbClr val="000000"/>
                </a:solidFill>
              </a:rPr>
              <a:t>Tamanho </a:t>
            </a:r>
            <a:r>
              <a:rPr lang="pt-PT" altLang="en-US" sz="1800">
                <a:solidFill>
                  <a:srgbClr val="000000"/>
                </a:solidFill>
              </a:rPr>
              <a:t>do grafo.</a:t>
            </a:r>
          </a:p>
        </p:txBody>
      </p:sp>
      <p:pic>
        <p:nvPicPr>
          <p:cNvPr id="6147" name="Image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057401"/>
            <a:ext cx="5410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txBox="1">
            <a:spLocks/>
          </p:cNvSpPr>
          <p:nvPr/>
        </p:nvSpPr>
        <p:spPr bwMode="auto">
          <a:xfrm>
            <a:off x="2590800" y="1485900"/>
            <a:ext cx="7848600" cy="990600"/>
          </a:xfrm>
          <a:prstGeom prst="rect">
            <a:avLst/>
          </a:prstGeom>
          <a:noFill/>
          <a:ln>
            <a:noFill/>
          </a:ln>
        </p:spPr>
        <p:txBody>
          <a:bodyPr anchor="ctr">
            <a:normAutofit fontScale="97500"/>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pPr>
              <a:defRPr/>
            </a:pPr>
            <a:endParaRPr lang="pt-BR" kern="0" dirty="0"/>
          </a:p>
        </p:txBody>
      </p:sp>
      <p:sp>
        <p:nvSpPr>
          <p:cNvPr id="6149" name="Título 6"/>
          <p:cNvSpPr>
            <a:spLocks noGrp="1" noChangeArrowheads="1"/>
          </p:cNvSpPr>
          <p:nvPr>
            <p:ph type="title"/>
          </p:nvPr>
        </p:nvSpPr>
        <p:spPr>
          <a:xfrm>
            <a:off x="2362200" y="549275"/>
            <a:ext cx="7848600" cy="990600"/>
          </a:xfrm>
        </p:spPr>
        <p:txBody>
          <a:bodyPr>
            <a:normAutofit fontScale="90000"/>
          </a:bodyPr>
          <a:lstStyle/>
          <a:p>
            <a:r>
              <a:rPr lang="pt-BR" altLang="en-US" smtClean="0"/>
              <a:t>Exercício 1 : Dar o número de </a:t>
            </a:r>
            <a:br>
              <a:rPr lang="pt-BR" altLang="en-US" smtClean="0"/>
            </a:br>
            <a:r>
              <a:rPr lang="pt-BR" altLang="en-US" smtClean="0"/>
              <a:t>vértices e arestas do grafo H.</a:t>
            </a:r>
            <a:br>
              <a:rPr lang="pt-BR" altLang="en-US" smtClean="0"/>
            </a:br>
            <a:endParaRPr lang="en-US" altLang="en-US" smtClean="0"/>
          </a:p>
        </p:txBody>
      </p:sp>
      <p:sp>
        <p:nvSpPr>
          <p:cNvPr id="8" name="CaixaDeTexto 7"/>
          <p:cNvSpPr txBox="1">
            <a:spLocks noChangeArrowheads="1"/>
          </p:cNvSpPr>
          <p:nvPr/>
        </p:nvSpPr>
        <p:spPr bwMode="auto">
          <a:xfrm>
            <a:off x="2209800" y="5765800"/>
            <a:ext cx="8229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PT" altLang="en-US" sz="1800">
                <a:solidFill>
                  <a:srgbClr val="000000"/>
                </a:solidFill>
              </a:rPr>
              <a:t>Grafo H=(</a:t>
            </a:r>
            <a:r>
              <a:rPr lang="pt-PT" altLang="en-US" sz="1800">
                <a:solidFill>
                  <a:srgbClr val="000000"/>
                </a:solidFill>
                <a:latin typeface="Arial Nova Light" pitchFamily="34" charset="0"/>
              </a:rPr>
              <a:t>vi,ej</a:t>
            </a:r>
            <a:r>
              <a:rPr lang="pt-PT" altLang="en-US" sz="1800">
                <a:solidFill>
                  <a:srgbClr val="000000"/>
                </a:solidFill>
              </a:rPr>
              <a:t>): V={</a:t>
            </a:r>
            <a:r>
              <a:rPr lang="pt-PT" altLang="en-US" sz="1800" i="1">
                <a:solidFill>
                  <a:srgbClr val="000000"/>
                </a:solidFill>
                <a:latin typeface="Arial Nova Light" pitchFamily="34" charset="0"/>
              </a:rPr>
              <a:t>v0, v1,v2,v3,v4,v5</a:t>
            </a:r>
            <a:r>
              <a:rPr lang="pt-PT" altLang="en-US" sz="1800">
                <a:solidFill>
                  <a:srgbClr val="000000"/>
                </a:solidFill>
              </a:rPr>
              <a:t>} e E={</a:t>
            </a:r>
            <a:r>
              <a:rPr lang="pt-PT" altLang="en-US" sz="1800" i="1">
                <a:solidFill>
                  <a:srgbClr val="000000"/>
                </a:solidFill>
                <a:latin typeface="Arial Nova Light" pitchFamily="34" charset="0"/>
              </a:rPr>
              <a:t>e1,e2,e3,e4,e5,e6,e7,e8,e9,e10</a:t>
            </a:r>
            <a:r>
              <a:rPr lang="pt-PT" altLang="en-US" sz="1800">
                <a:solidFill>
                  <a:srgbClr val="000000"/>
                </a:solidFill>
              </a:rPr>
              <a:t>}</a:t>
            </a:r>
          </a:p>
        </p:txBody>
      </p:sp>
      <p:sp>
        <p:nvSpPr>
          <p:cNvPr id="9" name="CaixaDeTexto 8"/>
          <p:cNvSpPr txBox="1">
            <a:spLocks noChangeArrowheads="1"/>
          </p:cNvSpPr>
          <p:nvPr/>
        </p:nvSpPr>
        <p:spPr bwMode="auto">
          <a:xfrm>
            <a:off x="2101850" y="6191250"/>
            <a:ext cx="807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PT" altLang="en-US" sz="1800">
                <a:solidFill>
                  <a:srgbClr val="000000"/>
                </a:solidFill>
              </a:rPr>
              <a:t>O no. de vértices (ordem) </a:t>
            </a:r>
            <a:r>
              <a:rPr lang="pt-PT" altLang="en-US" sz="1800" i="1">
                <a:solidFill>
                  <a:srgbClr val="000000"/>
                </a:solidFill>
              </a:rPr>
              <a:t>n=</a:t>
            </a:r>
            <a:r>
              <a:rPr lang="pt-PT" altLang="en-US" sz="1800">
                <a:solidFill>
                  <a:srgbClr val="000000"/>
                </a:solidFill>
              </a:rPr>
              <a:t>v(H)=6 e no. de arestas (Tamanho) </a:t>
            </a:r>
            <a:r>
              <a:rPr lang="pt-PT" altLang="en-US" sz="1800" i="1">
                <a:solidFill>
                  <a:srgbClr val="000000"/>
                </a:solidFill>
              </a:rPr>
              <a:t>m</a:t>
            </a:r>
            <a:r>
              <a:rPr lang="pt-PT" altLang="en-US" sz="1800">
                <a:solidFill>
                  <a:srgbClr val="000000"/>
                </a:solidFill>
              </a:rPr>
              <a:t>=e(H)-10.</a:t>
            </a:r>
            <a:endParaRPr lang="en-US" altLang="en-US" sz="1800"/>
          </a:p>
        </p:txBody>
      </p:sp>
    </p:spTree>
    <p:extLst>
      <p:ext uri="{BB962C8B-B14F-4D97-AF65-F5344CB8AC3E}">
        <p14:creationId xmlns:p14="http://schemas.microsoft.com/office/powerpoint/2010/main" val="9905074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38400" y="228600"/>
            <a:ext cx="7258050" cy="1358900"/>
          </a:xfrm>
        </p:spPr>
        <p:txBody>
          <a:bodyPr>
            <a:normAutofit fontScale="90000"/>
          </a:bodyPr>
          <a:lstStyle/>
          <a:p>
            <a:pPr>
              <a:defRPr/>
            </a:pPr>
            <a:r>
              <a:rPr lang="pt-BR" dirty="0"/>
              <a:t>Exercício 2 : fazer o grafo correspondente a matriz abaixo.</a:t>
            </a:r>
          </a:p>
        </p:txBody>
      </p:sp>
      <p:graphicFrame>
        <p:nvGraphicFramePr>
          <p:cNvPr id="7171" name="Object 2"/>
          <p:cNvGraphicFramePr>
            <a:graphicFrameLocks noGrp="1" noChangeAspect="1"/>
          </p:cNvGraphicFramePr>
          <p:nvPr>
            <p:ph idx="1"/>
          </p:nvPr>
        </p:nvGraphicFramePr>
        <p:xfrm>
          <a:off x="2895601" y="2078038"/>
          <a:ext cx="2873375" cy="1358900"/>
        </p:xfrm>
        <a:graphic>
          <a:graphicData uri="http://schemas.openxmlformats.org/presentationml/2006/ole">
            <mc:AlternateContent xmlns:mc="http://schemas.openxmlformats.org/markup-compatibility/2006">
              <mc:Choice xmlns:v="urn:schemas-microsoft-com:vml" Requires="v">
                <p:oleObj spid="_x0000_s4100" name="Worksheet" r:id="rId4" imgW="1733433" imgH="819075" progId="Excel.Sheet.8">
                  <p:embed/>
                </p:oleObj>
              </mc:Choice>
              <mc:Fallback>
                <p:oleObj name="Worksheet" r:id="rId4" imgW="1733433" imgH="819075" progId="Excel.Sheet.8">
                  <p:embed/>
                  <p:pic>
                    <p:nvPicPr>
                      <p:cNvPr id="7171"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1" y="2078038"/>
                        <a:ext cx="2873375" cy="1358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CaixaDeTexto 4"/>
          <p:cNvSpPr txBox="1">
            <a:spLocks noChangeArrowheads="1"/>
          </p:cNvSpPr>
          <p:nvPr/>
        </p:nvSpPr>
        <p:spPr bwMode="auto">
          <a:xfrm>
            <a:off x="4953000" y="41148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Ana</a:t>
            </a:r>
          </a:p>
        </p:txBody>
      </p:sp>
      <p:sp>
        <p:nvSpPr>
          <p:cNvPr id="7173" name="CaixaDeTexto 6"/>
          <p:cNvSpPr txBox="1">
            <a:spLocks noChangeArrowheads="1"/>
          </p:cNvSpPr>
          <p:nvPr/>
        </p:nvSpPr>
        <p:spPr bwMode="auto">
          <a:xfrm>
            <a:off x="6067425" y="4484688"/>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Rob</a:t>
            </a:r>
          </a:p>
        </p:txBody>
      </p:sp>
      <p:sp>
        <p:nvSpPr>
          <p:cNvPr id="7174" name="CaixaDeTexto 8"/>
          <p:cNvSpPr txBox="1">
            <a:spLocks noChangeArrowheads="1"/>
          </p:cNvSpPr>
          <p:nvPr/>
        </p:nvSpPr>
        <p:spPr bwMode="auto">
          <a:xfrm>
            <a:off x="5873750" y="5402264"/>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Sue</a:t>
            </a:r>
          </a:p>
        </p:txBody>
      </p:sp>
      <p:sp>
        <p:nvSpPr>
          <p:cNvPr id="7175" name="CaixaDeTexto 10"/>
          <p:cNvSpPr txBox="1">
            <a:spLocks noChangeArrowheads="1"/>
          </p:cNvSpPr>
          <p:nvPr/>
        </p:nvSpPr>
        <p:spPr bwMode="auto">
          <a:xfrm>
            <a:off x="4718050" y="52228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Rei </a:t>
            </a:r>
          </a:p>
        </p:txBody>
      </p:sp>
      <p:sp>
        <p:nvSpPr>
          <p:cNvPr id="10" name="Elipse 9"/>
          <p:cNvSpPr/>
          <p:nvPr/>
        </p:nvSpPr>
        <p:spPr>
          <a:xfrm>
            <a:off x="2895600" y="2286000"/>
            <a:ext cx="533400" cy="381000"/>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2" name="Elipse 11"/>
          <p:cNvSpPr/>
          <p:nvPr/>
        </p:nvSpPr>
        <p:spPr>
          <a:xfrm>
            <a:off x="4191000" y="1982788"/>
            <a:ext cx="533400" cy="381000"/>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4" name="Elipse 13"/>
          <p:cNvSpPr/>
          <p:nvPr/>
        </p:nvSpPr>
        <p:spPr>
          <a:xfrm>
            <a:off x="4167188" y="2314575"/>
            <a:ext cx="533400" cy="381000"/>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5" name="Elipse 14"/>
          <p:cNvSpPr/>
          <p:nvPr/>
        </p:nvSpPr>
        <p:spPr>
          <a:xfrm>
            <a:off x="2832100" y="2617788"/>
            <a:ext cx="533400" cy="311150"/>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6" name="Elipse 15"/>
          <p:cNvSpPr/>
          <p:nvPr/>
        </p:nvSpPr>
        <p:spPr>
          <a:xfrm>
            <a:off x="3657600" y="2011363"/>
            <a:ext cx="533400" cy="381000"/>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7" name="Elipse 16"/>
          <p:cNvSpPr/>
          <p:nvPr/>
        </p:nvSpPr>
        <p:spPr>
          <a:xfrm>
            <a:off x="3702050" y="2536825"/>
            <a:ext cx="533400" cy="381000"/>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3" name="Elipse 12"/>
          <p:cNvSpPr/>
          <p:nvPr/>
        </p:nvSpPr>
        <p:spPr>
          <a:xfrm>
            <a:off x="4953000" y="3962400"/>
            <a:ext cx="609600" cy="522288"/>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9" name="Elipse 18"/>
          <p:cNvSpPr/>
          <p:nvPr/>
        </p:nvSpPr>
        <p:spPr>
          <a:xfrm>
            <a:off x="6096000" y="4375150"/>
            <a:ext cx="609600" cy="522288"/>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20" name="Conector reto 19"/>
          <p:cNvCxnSpPr>
            <a:cxnSpLocks/>
            <a:stCxn id="13" idx="6"/>
            <a:endCxn id="19" idx="1"/>
          </p:cNvCxnSpPr>
          <p:nvPr/>
        </p:nvCxnSpPr>
        <p:spPr>
          <a:xfrm>
            <a:off x="5562600" y="4222750"/>
            <a:ext cx="622300" cy="230188"/>
          </a:xfrm>
          <a:prstGeom prst="line">
            <a:avLst/>
          </a:prstGeom>
        </p:spPr>
        <p:style>
          <a:lnRef idx="1">
            <a:schemeClr val="accent2"/>
          </a:lnRef>
          <a:fillRef idx="0">
            <a:schemeClr val="accent2"/>
          </a:fillRef>
          <a:effectRef idx="0">
            <a:schemeClr val="accent2"/>
          </a:effectRef>
          <a:fontRef idx="minor">
            <a:schemeClr val="tx1"/>
          </a:fontRef>
        </p:style>
      </p:cxnSp>
      <p:sp>
        <p:nvSpPr>
          <p:cNvPr id="28" name="Elipse 27"/>
          <p:cNvSpPr/>
          <p:nvPr/>
        </p:nvSpPr>
        <p:spPr>
          <a:xfrm>
            <a:off x="2871788" y="2547938"/>
            <a:ext cx="533400" cy="381000"/>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9" name="Elipse 28"/>
          <p:cNvSpPr/>
          <p:nvPr/>
        </p:nvSpPr>
        <p:spPr>
          <a:xfrm>
            <a:off x="4700588" y="1957388"/>
            <a:ext cx="533400" cy="381000"/>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31" name="Elipse 30"/>
          <p:cNvSpPr/>
          <p:nvPr/>
        </p:nvSpPr>
        <p:spPr>
          <a:xfrm>
            <a:off x="4719638" y="2511425"/>
            <a:ext cx="533400" cy="381000"/>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32" name="Elipse 31"/>
          <p:cNvSpPr/>
          <p:nvPr/>
        </p:nvSpPr>
        <p:spPr>
          <a:xfrm>
            <a:off x="2836863" y="2768600"/>
            <a:ext cx="533400" cy="381000"/>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33" name="Elipse 32"/>
          <p:cNvSpPr/>
          <p:nvPr/>
        </p:nvSpPr>
        <p:spPr>
          <a:xfrm>
            <a:off x="4184650" y="1976438"/>
            <a:ext cx="533400" cy="381000"/>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34" name="Elipse 33"/>
          <p:cNvSpPr/>
          <p:nvPr/>
        </p:nvSpPr>
        <p:spPr>
          <a:xfrm>
            <a:off x="4184650" y="2814638"/>
            <a:ext cx="533400" cy="381000"/>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35" name="Elipse 34"/>
          <p:cNvSpPr/>
          <p:nvPr/>
        </p:nvSpPr>
        <p:spPr>
          <a:xfrm>
            <a:off x="6134100" y="4375150"/>
            <a:ext cx="533400" cy="458788"/>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36" name="Elipse 35"/>
          <p:cNvSpPr/>
          <p:nvPr/>
        </p:nvSpPr>
        <p:spPr>
          <a:xfrm>
            <a:off x="5918200" y="5402263"/>
            <a:ext cx="533400" cy="457200"/>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37" name="Conector reto 36"/>
          <p:cNvCxnSpPr>
            <a:cxnSpLocks/>
            <a:endCxn id="36" idx="0"/>
          </p:cNvCxnSpPr>
          <p:nvPr/>
        </p:nvCxnSpPr>
        <p:spPr>
          <a:xfrm flipH="1">
            <a:off x="6184900" y="4776789"/>
            <a:ext cx="215900" cy="625475"/>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39" name="Elipse 38"/>
          <p:cNvSpPr/>
          <p:nvPr/>
        </p:nvSpPr>
        <p:spPr>
          <a:xfrm>
            <a:off x="5937250" y="5445125"/>
            <a:ext cx="5334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Elipse 40"/>
          <p:cNvSpPr/>
          <p:nvPr/>
        </p:nvSpPr>
        <p:spPr>
          <a:xfrm>
            <a:off x="5200650" y="2011363"/>
            <a:ext cx="5334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Elipse 41"/>
          <p:cNvSpPr/>
          <p:nvPr/>
        </p:nvSpPr>
        <p:spPr>
          <a:xfrm>
            <a:off x="2870200" y="2816226"/>
            <a:ext cx="533400"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Elipse 42"/>
          <p:cNvSpPr/>
          <p:nvPr/>
        </p:nvSpPr>
        <p:spPr>
          <a:xfrm>
            <a:off x="5273675" y="2792413"/>
            <a:ext cx="5334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Elipse 43"/>
          <p:cNvSpPr/>
          <p:nvPr/>
        </p:nvSpPr>
        <p:spPr>
          <a:xfrm>
            <a:off x="4713288" y="1970088"/>
            <a:ext cx="5334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Elipse 44"/>
          <p:cNvSpPr/>
          <p:nvPr/>
        </p:nvSpPr>
        <p:spPr>
          <a:xfrm>
            <a:off x="4662488" y="3084513"/>
            <a:ext cx="5334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Elipse 45"/>
          <p:cNvSpPr/>
          <p:nvPr/>
        </p:nvSpPr>
        <p:spPr>
          <a:xfrm>
            <a:off x="4699000" y="5202238"/>
            <a:ext cx="5334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Elipse 46"/>
          <p:cNvSpPr/>
          <p:nvPr/>
        </p:nvSpPr>
        <p:spPr>
          <a:xfrm>
            <a:off x="2790825" y="3054350"/>
            <a:ext cx="5334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8" name="Conector reto 47"/>
          <p:cNvCxnSpPr/>
          <p:nvPr/>
        </p:nvCxnSpPr>
        <p:spPr>
          <a:xfrm>
            <a:off x="5253038" y="5419726"/>
            <a:ext cx="684212" cy="195263"/>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4" name="Conector de Seta Reta 3"/>
          <p:cNvCxnSpPr>
            <a:cxnSpLocks/>
          </p:cNvCxnSpPr>
          <p:nvPr/>
        </p:nvCxnSpPr>
        <p:spPr>
          <a:xfrm flipH="1" flipV="1">
            <a:off x="5321301" y="4484689"/>
            <a:ext cx="771525" cy="9175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Elipse 4"/>
          <p:cNvSpPr/>
          <p:nvPr/>
        </p:nvSpPr>
        <p:spPr>
          <a:xfrm>
            <a:off x="3702051" y="2814639"/>
            <a:ext cx="436563" cy="358775"/>
          </a:xfrm>
          <a:prstGeom prst="ellipse">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14662423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48"/>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P spid="16" grpId="0" animBg="1"/>
      <p:bldP spid="17" grpId="0" animBg="1"/>
      <p:bldP spid="13" grpId="0" animBg="1"/>
      <p:bldP spid="19" grpId="0" animBg="1"/>
      <p:bldP spid="28" grpId="0" animBg="1"/>
      <p:bldP spid="29" grpId="0" animBg="1"/>
      <p:bldP spid="31" grpId="0" animBg="1"/>
      <p:bldP spid="32" grpId="0" animBg="1"/>
      <p:bldP spid="33" grpId="0" animBg="1"/>
      <p:bldP spid="34" grpId="0" animBg="1"/>
      <p:bldP spid="35" grpId="0" animBg="1"/>
      <p:bldP spid="36" grpId="0" animBg="1"/>
      <p:bldP spid="39" grpId="0" animBg="1"/>
      <p:bldP spid="41" grpId="0" animBg="1"/>
      <p:bldP spid="42" grpId="0" animBg="1"/>
      <p:bldP spid="43" grpId="0" animBg="1"/>
      <p:bldP spid="44" grpId="0" animBg="1"/>
      <p:bldP spid="45" grpId="0" animBg="1"/>
      <p:bldP spid="46" grpId="0" animBg="1"/>
      <p:bldP spid="47"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59"/>
          <p:cNvSpPr>
            <a:spLocks noChangeArrowheads="1"/>
          </p:cNvSpPr>
          <p:nvPr/>
        </p:nvSpPr>
        <p:spPr bwMode="auto">
          <a:xfrm>
            <a:off x="5180014" y="2457451"/>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0:A</a:t>
            </a:r>
          </a:p>
        </p:txBody>
      </p:sp>
      <p:sp>
        <p:nvSpPr>
          <p:cNvPr id="9219" name="Oval 60"/>
          <p:cNvSpPr>
            <a:spLocks noChangeArrowheads="1"/>
          </p:cNvSpPr>
          <p:nvPr/>
        </p:nvSpPr>
        <p:spPr bwMode="auto">
          <a:xfrm>
            <a:off x="5065714" y="4686301"/>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3:D</a:t>
            </a:r>
          </a:p>
        </p:txBody>
      </p:sp>
      <p:sp>
        <p:nvSpPr>
          <p:cNvPr id="9220" name="Oval 61"/>
          <p:cNvSpPr>
            <a:spLocks noChangeArrowheads="1"/>
          </p:cNvSpPr>
          <p:nvPr/>
        </p:nvSpPr>
        <p:spPr bwMode="auto">
          <a:xfrm>
            <a:off x="4265614" y="4171951"/>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2:C</a:t>
            </a:r>
          </a:p>
        </p:txBody>
      </p:sp>
      <p:sp>
        <p:nvSpPr>
          <p:cNvPr id="9221" name="Oval 62"/>
          <p:cNvSpPr>
            <a:spLocks noChangeArrowheads="1"/>
          </p:cNvSpPr>
          <p:nvPr/>
        </p:nvSpPr>
        <p:spPr bwMode="auto">
          <a:xfrm>
            <a:off x="4265614" y="3200401"/>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1:B</a:t>
            </a:r>
          </a:p>
        </p:txBody>
      </p:sp>
      <p:sp>
        <p:nvSpPr>
          <p:cNvPr id="9222" name="Oval 63"/>
          <p:cNvSpPr>
            <a:spLocks noChangeArrowheads="1"/>
          </p:cNvSpPr>
          <p:nvPr/>
        </p:nvSpPr>
        <p:spPr bwMode="auto">
          <a:xfrm>
            <a:off x="3465514" y="4972051"/>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4:E</a:t>
            </a:r>
          </a:p>
        </p:txBody>
      </p:sp>
      <p:sp>
        <p:nvSpPr>
          <p:cNvPr id="9223" name="Line 64"/>
          <p:cNvSpPr>
            <a:spLocks noChangeShapeType="1"/>
          </p:cNvSpPr>
          <p:nvPr/>
        </p:nvSpPr>
        <p:spPr bwMode="auto">
          <a:xfrm flipV="1">
            <a:off x="5265738" y="2859089"/>
            <a:ext cx="106362" cy="1825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9224" name="Line 65"/>
          <p:cNvSpPr>
            <a:spLocks noChangeShapeType="1"/>
          </p:cNvSpPr>
          <p:nvPr/>
        </p:nvSpPr>
        <p:spPr bwMode="auto">
          <a:xfrm flipV="1">
            <a:off x="4591050" y="2765425"/>
            <a:ext cx="622300" cy="4762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9225" name="Line 66"/>
          <p:cNvSpPr>
            <a:spLocks noChangeShapeType="1"/>
          </p:cNvSpPr>
          <p:nvPr/>
        </p:nvSpPr>
        <p:spPr bwMode="auto">
          <a:xfrm>
            <a:off x="4605338" y="3533775"/>
            <a:ext cx="660400" cy="11509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9226" name="Line 67"/>
          <p:cNvSpPr>
            <a:spLocks noChangeShapeType="1"/>
          </p:cNvSpPr>
          <p:nvPr/>
        </p:nvSpPr>
        <p:spPr bwMode="auto">
          <a:xfrm flipV="1">
            <a:off x="4459288" y="3592514"/>
            <a:ext cx="0" cy="5873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9227" name="Line 68"/>
          <p:cNvSpPr>
            <a:spLocks noChangeShapeType="1"/>
          </p:cNvSpPr>
          <p:nvPr/>
        </p:nvSpPr>
        <p:spPr bwMode="auto">
          <a:xfrm flipV="1">
            <a:off x="3787776" y="4522789"/>
            <a:ext cx="542925" cy="492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9228" name="Line 69"/>
          <p:cNvSpPr>
            <a:spLocks noChangeShapeType="1"/>
          </p:cNvSpPr>
          <p:nvPr/>
        </p:nvSpPr>
        <p:spPr bwMode="auto">
          <a:xfrm>
            <a:off x="4645026" y="4471989"/>
            <a:ext cx="449263" cy="2936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8" name="Título 17"/>
          <p:cNvSpPr>
            <a:spLocks noGrp="1"/>
          </p:cNvSpPr>
          <p:nvPr>
            <p:ph type="title"/>
          </p:nvPr>
        </p:nvSpPr>
        <p:spPr>
          <a:xfrm>
            <a:off x="2286000" y="382588"/>
            <a:ext cx="7200900" cy="977900"/>
          </a:xfrm>
        </p:spPr>
        <p:txBody>
          <a:bodyPr>
            <a:normAutofit/>
          </a:bodyPr>
          <a:lstStyle/>
          <a:p>
            <a:pPr>
              <a:defRPr/>
            </a:pPr>
            <a:r>
              <a:rPr lang="pt-BR" sz="3400" dirty="0"/>
              <a:t>Exercício 3: fazer a matriz que </a:t>
            </a:r>
            <a:br>
              <a:rPr lang="pt-BR" sz="3400" dirty="0"/>
            </a:br>
            <a:r>
              <a:rPr lang="pt-BR" sz="3400" dirty="0"/>
              <a:t>corresponde ao grafo abaixo:</a:t>
            </a:r>
          </a:p>
        </p:txBody>
      </p:sp>
      <p:graphicFrame>
        <p:nvGraphicFramePr>
          <p:cNvPr id="3" name="Tabela 3"/>
          <p:cNvGraphicFramePr>
            <a:graphicFrameLocks noGrp="1"/>
          </p:cNvGraphicFramePr>
          <p:nvPr/>
        </p:nvGraphicFramePr>
        <p:xfrm>
          <a:off x="6416675" y="2457450"/>
          <a:ext cx="3238500" cy="2392362"/>
        </p:xfrm>
        <a:graphic>
          <a:graphicData uri="http://schemas.openxmlformats.org/drawingml/2006/table">
            <a:tbl>
              <a:tblPr firstRow="1" bandRow="1">
                <a:tableStyleId>{5C22544A-7EE6-4342-B048-85BDC9FD1C3A}</a:tableStyleId>
              </a:tblPr>
              <a:tblGrid>
                <a:gridCol w="511771">
                  <a:extLst>
                    <a:ext uri="{9D8B030D-6E8A-4147-A177-3AD203B41FA5}">
                      <a16:colId xmlns:a16="http://schemas.microsoft.com/office/drawing/2014/main" val="20000"/>
                    </a:ext>
                  </a:extLst>
                </a:gridCol>
                <a:gridCol w="511771">
                  <a:extLst>
                    <a:ext uri="{9D8B030D-6E8A-4147-A177-3AD203B41FA5}">
                      <a16:colId xmlns:a16="http://schemas.microsoft.com/office/drawing/2014/main" val="20001"/>
                    </a:ext>
                  </a:extLst>
                </a:gridCol>
                <a:gridCol w="652865">
                  <a:extLst>
                    <a:ext uri="{9D8B030D-6E8A-4147-A177-3AD203B41FA5}">
                      <a16:colId xmlns:a16="http://schemas.microsoft.com/office/drawing/2014/main" val="20002"/>
                    </a:ext>
                  </a:extLst>
                </a:gridCol>
                <a:gridCol w="511771">
                  <a:extLst>
                    <a:ext uri="{9D8B030D-6E8A-4147-A177-3AD203B41FA5}">
                      <a16:colId xmlns:a16="http://schemas.microsoft.com/office/drawing/2014/main" val="20003"/>
                    </a:ext>
                  </a:extLst>
                </a:gridCol>
                <a:gridCol w="538551">
                  <a:extLst>
                    <a:ext uri="{9D8B030D-6E8A-4147-A177-3AD203B41FA5}">
                      <a16:colId xmlns:a16="http://schemas.microsoft.com/office/drawing/2014/main" val="20004"/>
                    </a:ext>
                  </a:extLst>
                </a:gridCol>
                <a:gridCol w="511771">
                  <a:extLst>
                    <a:ext uri="{9D8B030D-6E8A-4147-A177-3AD203B41FA5}">
                      <a16:colId xmlns:a16="http://schemas.microsoft.com/office/drawing/2014/main" val="20005"/>
                    </a:ext>
                  </a:extLst>
                </a:gridCol>
              </a:tblGrid>
              <a:tr h="398727">
                <a:tc>
                  <a:txBody>
                    <a:bodyPr/>
                    <a:lstStyle/>
                    <a:p>
                      <a:endParaRPr lang="en-US" sz="1800"/>
                    </a:p>
                  </a:txBody>
                  <a:tcPr marL="91452" marR="91452" marT="45708" marB="45708"/>
                </a:tc>
                <a:tc>
                  <a:txBody>
                    <a:bodyPr/>
                    <a:lstStyle/>
                    <a:p>
                      <a:r>
                        <a:rPr lang="pt-BR" sz="1800" dirty="0"/>
                        <a:t>0A</a:t>
                      </a:r>
                      <a:endParaRPr lang="en-US" sz="1800" dirty="0"/>
                    </a:p>
                  </a:txBody>
                  <a:tcPr marL="91452" marR="91452" marT="45708" marB="45708"/>
                </a:tc>
                <a:tc>
                  <a:txBody>
                    <a:bodyPr/>
                    <a:lstStyle/>
                    <a:p>
                      <a:r>
                        <a:rPr lang="pt-BR" sz="1800" dirty="0"/>
                        <a:t>1B</a:t>
                      </a:r>
                      <a:endParaRPr lang="en-US" sz="1800" dirty="0"/>
                    </a:p>
                  </a:txBody>
                  <a:tcPr marL="91452" marR="91452" marT="45708" marB="45708"/>
                </a:tc>
                <a:tc>
                  <a:txBody>
                    <a:bodyPr/>
                    <a:lstStyle/>
                    <a:p>
                      <a:r>
                        <a:rPr lang="pt-BR" sz="1800" dirty="0"/>
                        <a:t>2C</a:t>
                      </a:r>
                      <a:endParaRPr lang="en-US" sz="1800" dirty="0"/>
                    </a:p>
                  </a:txBody>
                  <a:tcPr marL="91452" marR="91452" marT="45708" marB="45708"/>
                </a:tc>
                <a:tc>
                  <a:txBody>
                    <a:bodyPr/>
                    <a:lstStyle/>
                    <a:p>
                      <a:r>
                        <a:rPr lang="pt-BR" sz="1800" dirty="0"/>
                        <a:t>3D</a:t>
                      </a:r>
                      <a:endParaRPr lang="en-US" sz="1800" dirty="0"/>
                    </a:p>
                  </a:txBody>
                  <a:tcPr marL="91452" marR="91452" marT="45708" marB="45708"/>
                </a:tc>
                <a:tc>
                  <a:txBody>
                    <a:bodyPr/>
                    <a:lstStyle/>
                    <a:p>
                      <a:r>
                        <a:rPr lang="pt-BR" sz="1800" dirty="0"/>
                        <a:t>4E</a:t>
                      </a:r>
                      <a:endParaRPr lang="en-US" sz="1800" dirty="0"/>
                    </a:p>
                  </a:txBody>
                  <a:tcPr marL="91452" marR="91452" marT="45708" marB="45708"/>
                </a:tc>
                <a:extLst>
                  <a:ext uri="{0D108BD9-81ED-4DB2-BD59-A6C34878D82A}">
                    <a16:rowId xmlns:a16="http://schemas.microsoft.com/office/drawing/2014/main" val="10000"/>
                  </a:ext>
                </a:extLst>
              </a:tr>
              <a:tr h="398727">
                <a:tc>
                  <a:txBody>
                    <a:bodyPr/>
                    <a:lstStyle/>
                    <a:p>
                      <a:r>
                        <a:rPr lang="pt-BR" sz="1800" dirty="0"/>
                        <a:t>0A</a:t>
                      </a:r>
                      <a:endParaRPr lang="en-US" sz="1800" dirty="0"/>
                    </a:p>
                  </a:txBody>
                  <a:tcPr marL="91452" marR="91452" marT="45708" marB="45708"/>
                </a:tc>
                <a:tc>
                  <a:txBody>
                    <a:bodyPr/>
                    <a:lstStyle/>
                    <a:p>
                      <a:endParaRPr lang="en-US" sz="1800"/>
                    </a:p>
                  </a:txBody>
                  <a:tcPr marL="91452" marR="91452" marT="45708" marB="45708"/>
                </a:tc>
                <a:tc>
                  <a:txBody>
                    <a:bodyPr/>
                    <a:lstStyle/>
                    <a:p>
                      <a:endParaRPr lang="en-US" sz="1800" dirty="0"/>
                    </a:p>
                  </a:txBody>
                  <a:tcPr marL="91452" marR="91452" marT="45708" marB="45708"/>
                </a:tc>
                <a:tc>
                  <a:txBody>
                    <a:bodyPr/>
                    <a:lstStyle/>
                    <a:p>
                      <a:endParaRPr lang="en-US" sz="1800" dirty="0"/>
                    </a:p>
                  </a:txBody>
                  <a:tcPr marL="91452" marR="91452" marT="45708" marB="45708"/>
                </a:tc>
                <a:tc>
                  <a:txBody>
                    <a:bodyPr/>
                    <a:lstStyle/>
                    <a:p>
                      <a:endParaRPr lang="en-US" sz="1800" dirty="0"/>
                    </a:p>
                  </a:txBody>
                  <a:tcPr marL="91452" marR="91452" marT="45708" marB="45708"/>
                </a:tc>
                <a:tc>
                  <a:txBody>
                    <a:bodyPr/>
                    <a:lstStyle/>
                    <a:p>
                      <a:endParaRPr lang="en-US" sz="1800" dirty="0"/>
                    </a:p>
                  </a:txBody>
                  <a:tcPr marL="91452" marR="91452" marT="45708" marB="45708"/>
                </a:tc>
                <a:extLst>
                  <a:ext uri="{0D108BD9-81ED-4DB2-BD59-A6C34878D82A}">
                    <a16:rowId xmlns:a16="http://schemas.microsoft.com/office/drawing/2014/main" val="10001"/>
                  </a:ext>
                </a:extLst>
              </a:tr>
              <a:tr h="398727">
                <a:tc>
                  <a:txBody>
                    <a:bodyPr/>
                    <a:lstStyle/>
                    <a:p>
                      <a:r>
                        <a:rPr lang="pt-BR" sz="1800" dirty="0"/>
                        <a:t>1B</a:t>
                      </a:r>
                      <a:endParaRPr lang="en-US" sz="1800" dirty="0"/>
                    </a:p>
                  </a:txBody>
                  <a:tcPr marL="91452" marR="91452" marT="45708" marB="45708"/>
                </a:tc>
                <a:tc>
                  <a:txBody>
                    <a:bodyPr/>
                    <a:lstStyle/>
                    <a:p>
                      <a:endParaRPr lang="en-US" sz="1800" dirty="0"/>
                    </a:p>
                  </a:txBody>
                  <a:tcPr marL="91452" marR="91452" marT="45708" marB="45708"/>
                </a:tc>
                <a:tc>
                  <a:txBody>
                    <a:bodyPr/>
                    <a:lstStyle/>
                    <a:p>
                      <a:endParaRPr lang="en-US" sz="1800" dirty="0"/>
                    </a:p>
                  </a:txBody>
                  <a:tcPr marL="91452" marR="91452" marT="45708" marB="45708"/>
                </a:tc>
                <a:tc>
                  <a:txBody>
                    <a:bodyPr/>
                    <a:lstStyle/>
                    <a:p>
                      <a:endParaRPr lang="en-US" sz="1800" dirty="0"/>
                    </a:p>
                  </a:txBody>
                  <a:tcPr marL="91452" marR="91452" marT="45708" marB="45708"/>
                </a:tc>
                <a:tc>
                  <a:txBody>
                    <a:bodyPr/>
                    <a:lstStyle/>
                    <a:p>
                      <a:endParaRPr lang="en-US" sz="1800"/>
                    </a:p>
                  </a:txBody>
                  <a:tcPr marL="91452" marR="91452" marT="45708" marB="45708"/>
                </a:tc>
                <a:tc>
                  <a:txBody>
                    <a:bodyPr/>
                    <a:lstStyle/>
                    <a:p>
                      <a:endParaRPr lang="en-US" sz="1800"/>
                    </a:p>
                  </a:txBody>
                  <a:tcPr marL="91452" marR="91452" marT="45708" marB="45708"/>
                </a:tc>
                <a:extLst>
                  <a:ext uri="{0D108BD9-81ED-4DB2-BD59-A6C34878D82A}">
                    <a16:rowId xmlns:a16="http://schemas.microsoft.com/office/drawing/2014/main" val="10002"/>
                  </a:ext>
                </a:extLst>
              </a:tr>
              <a:tr h="398727">
                <a:tc>
                  <a:txBody>
                    <a:bodyPr/>
                    <a:lstStyle/>
                    <a:p>
                      <a:r>
                        <a:rPr lang="pt-BR" sz="1800" dirty="0"/>
                        <a:t>2C</a:t>
                      </a:r>
                      <a:endParaRPr lang="en-US" sz="1800" dirty="0"/>
                    </a:p>
                  </a:txBody>
                  <a:tcPr marL="91452" marR="91452" marT="45708" marB="45708"/>
                </a:tc>
                <a:tc>
                  <a:txBody>
                    <a:bodyPr/>
                    <a:lstStyle/>
                    <a:p>
                      <a:endParaRPr lang="en-US" sz="1800" dirty="0"/>
                    </a:p>
                  </a:txBody>
                  <a:tcPr marL="91452" marR="91452" marT="45708" marB="45708"/>
                </a:tc>
                <a:tc>
                  <a:txBody>
                    <a:bodyPr/>
                    <a:lstStyle/>
                    <a:p>
                      <a:endParaRPr lang="en-US" sz="1800" dirty="0"/>
                    </a:p>
                  </a:txBody>
                  <a:tcPr marL="91452" marR="91452" marT="45708" marB="45708"/>
                </a:tc>
                <a:tc>
                  <a:txBody>
                    <a:bodyPr/>
                    <a:lstStyle/>
                    <a:p>
                      <a:endParaRPr lang="en-US" sz="1800" dirty="0"/>
                    </a:p>
                  </a:txBody>
                  <a:tcPr marL="91452" marR="91452" marT="45708" marB="45708"/>
                </a:tc>
                <a:tc>
                  <a:txBody>
                    <a:bodyPr/>
                    <a:lstStyle/>
                    <a:p>
                      <a:endParaRPr lang="en-US" sz="1800" dirty="0"/>
                    </a:p>
                  </a:txBody>
                  <a:tcPr marL="91452" marR="91452" marT="45708" marB="45708"/>
                </a:tc>
                <a:tc>
                  <a:txBody>
                    <a:bodyPr/>
                    <a:lstStyle/>
                    <a:p>
                      <a:endParaRPr lang="en-US" sz="1800" dirty="0"/>
                    </a:p>
                  </a:txBody>
                  <a:tcPr marL="91452" marR="91452" marT="45708" marB="45708"/>
                </a:tc>
                <a:extLst>
                  <a:ext uri="{0D108BD9-81ED-4DB2-BD59-A6C34878D82A}">
                    <a16:rowId xmlns:a16="http://schemas.microsoft.com/office/drawing/2014/main" val="10003"/>
                  </a:ext>
                </a:extLst>
              </a:tr>
              <a:tr h="398727">
                <a:tc>
                  <a:txBody>
                    <a:bodyPr/>
                    <a:lstStyle/>
                    <a:p>
                      <a:r>
                        <a:rPr lang="pt-BR" sz="1800" dirty="0"/>
                        <a:t>3D</a:t>
                      </a:r>
                      <a:endParaRPr lang="en-US" sz="1800" dirty="0"/>
                    </a:p>
                  </a:txBody>
                  <a:tcPr marL="91452" marR="91452" marT="45708" marB="45708"/>
                </a:tc>
                <a:tc>
                  <a:txBody>
                    <a:bodyPr/>
                    <a:lstStyle/>
                    <a:p>
                      <a:endParaRPr lang="en-US" sz="1800" dirty="0"/>
                    </a:p>
                  </a:txBody>
                  <a:tcPr marL="91452" marR="91452" marT="45708" marB="45708"/>
                </a:tc>
                <a:tc>
                  <a:txBody>
                    <a:bodyPr/>
                    <a:lstStyle/>
                    <a:p>
                      <a:endParaRPr lang="en-US" sz="1800"/>
                    </a:p>
                  </a:txBody>
                  <a:tcPr marL="91452" marR="91452" marT="45708" marB="45708"/>
                </a:tc>
                <a:tc>
                  <a:txBody>
                    <a:bodyPr/>
                    <a:lstStyle/>
                    <a:p>
                      <a:endParaRPr lang="en-US" sz="1800"/>
                    </a:p>
                  </a:txBody>
                  <a:tcPr marL="91452" marR="91452" marT="45708" marB="45708"/>
                </a:tc>
                <a:tc>
                  <a:txBody>
                    <a:bodyPr/>
                    <a:lstStyle/>
                    <a:p>
                      <a:endParaRPr lang="en-US" sz="1800"/>
                    </a:p>
                  </a:txBody>
                  <a:tcPr marL="91452" marR="91452" marT="45708" marB="45708"/>
                </a:tc>
                <a:tc>
                  <a:txBody>
                    <a:bodyPr/>
                    <a:lstStyle/>
                    <a:p>
                      <a:endParaRPr lang="en-US" sz="1800" dirty="0"/>
                    </a:p>
                  </a:txBody>
                  <a:tcPr marL="91452" marR="91452" marT="45708" marB="45708"/>
                </a:tc>
                <a:extLst>
                  <a:ext uri="{0D108BD9-81ED-4DB2-BD59-A6C34878D82A}">
                    <a16:rowId xmlns:a16="http://schemas.microsoft.com/office/drawing/2014/main" val="10004"/>
                  </a:ext>
                </a:extLst>
              </a:tr>
              <a:tr h="398727">
                <a:tc>
                  <a:txBody>
                    <a:bodyPr/>
                    <a:lstStyle/>
                    <a:p>
                      <a:r>
                        <a:rPr lang="pt-BR" sz="1800" dirty="0"/>
                        <a:t>4E</a:t>
                      </a:r>
                      <a:endParaRPr lang="en-US" sz="1800" dirty="0"/>
                    </a:p>
                  </a:txBody>
                  <a:tcPr marL="91452" marR="91452" marT="45708" marB="45708"/>
                </a:tc>
                <a:tc>
                  <a:txBody>
                    <a:bodyPr/>
                    <a:lstStyle/>
                    <a:p>
                      <a:endParaRPr lang="en-US" sz="1800" dirty="0"/>
                    </a:p>
                  </a:txBody>
                  <a:tcPr marL="91452" marR="91452" marT="45708" marB="45708"/>
                </a:tc>
                <a:tc>
                  <a:txBody>
                    <a:bodyPr/>
                    <a:lstStyle/>
                    <a:p>
                      <a:endParaRPr lang="en-US" sz="1800" dirty="0"/>
                    </a:p>
                  </a:txBody>
                  <a:tcPr marL="91452" marR="91452" marT="45708" marB="45708"/>
                </a:tc>
                <a:tc>
                  <a:txBody>
                    <a:bodyPr/>
                    <a:lstStyle/>
                    <a:p>
                      <a:endParaRPr lang="en-US" sz="1800" dirty="0"/>
                    </a:p>
                  </a:txBody>
                  <a:tcPr marL="91452" marR="91452" marT="45708" marB="45708"/>
                </a:tc>
                <a:tc>
                  <a:txBody>
                    <a:bodyPr/>
                    <a:lstStyle/>
                    <a:p>
                      <a:endParaRPr lang="en-US" sz="1800" dirty="0"/>
                    </a:p>
                  </a:txBody>
                  <a:tcPr marL="91452" marR="91452" marT="45708" marB="45708"/>
                </a:tc>
                <a:tc>
                  <a:txBody>
                    <a:bodyPr/>
                    <a:lstStyle/>
                    <a:p>
                      <a:endParaRPr lang="en-US" sz="1800" dirty="0"/>
                    </a:p>
                  </a:txBody>
                  <a:tcPr marL="91452" marR="91452" marT="45708" marB="45708"/>
                </a:tc>
                <a:extLst>
                  <a:ext uri="{0D108BD9-81ED-4DB2-BD59-A6C34878D82A}">
                    <a16:rowId xmlns:a16="http://schemas.microsoft.com/office/drawing/2014/main" val="10005"/>
                  </a:ext>
                </a:extLst>
              </a:tr>
            </a:tbl>
          </a:graphicData>
        </a:graphic>
      </p:graphicFrame>
      <p:cxnSp>
        <p:nvCxnSpPr>
          <p:cNvPr id="5" name="Conector reto 4"/>
          <p:cNvCxnSpPr>
            <a:stCxn id="9224" idx="1"/>
            <a:endCxn id="9221" idx="0"/>
          </p:cNvCxnSpPr>
          <p:nvPr/>
        </p:nvCxnSpPr>
        <p:spPr>
          <a:xfrm flipH="1">
            <a:off x="4603750" y="2765426"/>
            <a:ext cx="609600" cy="493713"/>
          </a:xfrm>
          <a:prstGeom prst="line">
            <a:avLst/>
          </a:prstGeom>
        </p:spPr>
        <p:style>
          <a:lnRef idx="1">
            <a:schemeClr val="accent2"/>
          </a:lnRef>
          <a:fillRef idx="0">
            <a:schemeClr val="accent2"/>
          </a:fillRef>
          <a:effectRef idx="0">
            <a:schemeClr val="accent2"/>
          </a:effectRef>
          <a:fontRef idx="minor">
            <a:schemeClr val="tx1"/>
          </a:fontRef>
        </p:style>
      </p:cxnSp>
      <p:sp>
        <p:nvSpPr>
          <p:cNvPr id="8" name="CaixaDeTexto 7"/>
          <p:cNvSpPr txBox="1">
            <a:spLocks noChangeArrowheads="1"/>
          </p:cNvSpPr>
          <p:nvPr/>
        </p:nvSpPr>
        <p:spPr bwMode="auto">
          <a:xfrm>
            <a:off x="7543800" y="2871789"/>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1</a:t>
            </a:r>
            <a:endParaRPr lang="en-US" altLang="en-US" sz="1800"/>
          </a:p>
        </p:txBody>
      </p:sp>
      <p:sp>
        <p:nvSpPr>
          <p:cNvPr id="21" name="CaixaDeTexto 20"/>
          <p:cNvSpPr txBox="1">
            <a:spLocks noChangeArrowheads="1"/>
          </p:cNvSpPr>
          <p:nvPr/>
        </p:nvSpPr>
        <p:spPr bwMode="auto">
          <a:xfrm>
            <a:off x="7010400" y="3281364"/>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1</a:t>
            </a:r>
            <a:endParaRPr lang="en-US" altLang="en-US" sz="1800"/>
          </a:p>
        </p:txBody>
      </p:sp>
      <p:sp>
        <p:nvSpPr>
          <p:cNvPr id="9" name="CaixaDeTexto 8"/>
          <p:cNvSpPr txBox="1">
            <a:spLocks noChangeArrowheads="1"/>
          </p:cNvSpPr>
          <p:nvPr/>
        </p:nvSpPr>
        <p:spPr bwMode="auto">
          <a:xfrm>
            <a:off x="8691563" y="2871789"/>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1</a:t>
            </a:r>
            <a:endParaRPr lang="en-US" altLang="en-US" sz="1800"/>
          </a:p>
        </p:txBody>
      </p:sp>
      <p:sp>
        <p:nvSpPr>
          <p:cNvPr id="23" name="CaixaDeTexto 22"/>
          <p:cNvSpPr txBox="1">
            <a:spLocks noChangeArrowheads="1"/>
          </p:cNvSpPr>
          <p:nvPr/>
        </p:nvSpPr>
        <p:spPr bwMode="auto">
          <a:xfrm>
            <a:off x="6980238" y="4065589"/>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1</a:t>
            </a:r>
            <a:endParaRPr lang="en-US" altLang="en-US" sz="1800"/>
          </a:p>
        </p:txBody>
      </p:sp>
      <p:cxnSp>
        <p:nvCxnSpPr>
          <p:cNvPr id="11" name="Conector reto 10"/>
          <p:cNvCxnSpPr>
            <a:stCxn id="9223" idx="1"/>
            <a:endCxn id="9225" idx="1"/>
          </p:cNvCxnSpPr>
          <p:nvPr/>
        </p:nvCxnSpPr>
        <p:spPr>
          <a:xfrm flipH="1">
            <a:off x="5265738" y="2859089"/>
            <a:ext cx="106362" cy="1825625"/>
          </a:xfrm>
          <a:prstGeom prst="line">
            <a:avLst/>
          </a:prstGeom>
        </p:spPr>
        <p:style>
          <a:lnRef idx="1">
            <a:schemeClr val="accent2"/>
          </a:lnRef>
          <a:fillRef idx="0">
            <a:schemeClr val="accent2"/>
          </a:fillRef>
          <a:effectRef idx="0">
            <a:schemeClr val="accent2"/>
          </a:effectRef>
          <a:fontRef idx="minor">
            <a:schemeClr val="tx1"/>
          </a:fontRef>
        </p:style>
      </p:cxnSp>
      <p:sp>
        <p:nvSpPr>
          <p:cNvPr id="27" name="CaixaDeTexto 26"/>
          <p:cNvSpPr txBox="1">
            <a:spLocks noChangeArrowheads="1"/>
          </p:cNvSpPr>
          <p:nvPr/>
        </p:nvSpPr>
        <p:spPr bwMode="auto">
          <a:xfrm>
            <a:off x="8135938" y="2871789"/>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0</a:t>
            </a:r>
            <a:endParaRPr lang="en-US" altLang="en-US" sz="1800"/>
          </a:p>
        </p:txBody>
      </p:sp>
      <p:sp>
        <p:nvSpPr>
          <p:cNvPr id="28" name="CaixaDeTexto 27"/>
          <p:cNvSpPr txBox="1">
            <a:spLocks noChangeArrowheads="1"/>
          </p:cNvSpPr>
          <p:nvPr/>
        </p:nvSpPr>
        <p:spPr bwMode="auto">
          <a:xfrm>
            <a:off x="6980238" y="3649664"/>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0</a:t>
            </a:r>
            <a:endParaRPr lang="en-US" altLang="en-US" sz="1800"/>
          </a:p>
        </p:txBody>
      </p:sp>
      <p:sp>
        <p:nvSpPr>
          <p:cNvPr id="29" name="CaixaDeTexto 28"/>
          <p:cNvSpPr txBox="1">
            <a:spLocks noChangeArrowheads="1"/>
          </p:cNvSpPr>
          <p:nvPr/>
        </p:nvSpPr>
        <p:spPr bwMode="auto">
          <a:xfrm>
            <a:off x="9124950" y="2871789"/>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0</a:t>
            </a:r>
            <a:endParaRPr lang="en-US" altLang="en-US" sz="1800"/>
          </a:p>
        </p:txBody>
      </p:sp>
      <p:sp>
        <p:nvSpPr>
          <p:cNvPr id="30" name="CaixaDeTexto 29"/>
          <p:cNvSpPr txBox="1">
            <a:spLocks noChangeArrowheads="1"/>
          </p:cNvSpPr>
          <p:nvPr/>
        </p:nvSpPr>
        <p:spPr bwMode="auto">
          <a:xfrm>
            <a:off x="7010400" y="4454525"/>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0</a:t>
            </a:r>
            <a:endParaRPr lang="en-US" altLang="en-US" sz="1800"/>
          </a:p>
        </p:txBody>
      </p:sp>
      <p:sp>
        <p:nvSpPr>
          <p:cNvPr id="31" name="CaixaDeTexto 30"/>
          <p:cNvSpPr txBox="1">
            <a:spLocks noChangeArrowheads="1"/>
          </p:cNvSpPr>
          <p:nvPr/>
        </p:nvSpPr>
        <p:spPr bwMode="auto">
          <a:xfrm flipH="1">
            <a:off x="8135939" y="3281364"/>
            <a:ext cx="70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1</a:t>
            </a:r>
            <a:endParaRPr lang="en-US" altLang="en-US" sz="1800"/>
          </a:p>
        </p:txBody>
      </p:sp>
      <p:sp>
        <p:nvSpPr>
          <p:cNvPr id="32" name="CaixaDeTexto 31"/>
          <p:cNvSpPr txBox="1">
            <a:spLocks noChangeArrowheads="1"/>
          </p:cNvSpPr>
          <p:nvPr/>
        </p:nvSpPr>
        <p:spPr bwMode="auto">
          <a:xfrm>
            <a:off x="7558088" y="3690938"/>
            <a:ext cx="64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1</a:t>
            </a:r>
            <a:endParaRPr lang="en-US" altLang="en-US" sz="1800"/>
          </a:p>
        </p:txBody>
      </p:sp>
      <p:sp>
        <p:nvSpPr>
          <p:cNvPr id="37" name="CaixaDeTexto 36"/>
          <p:cNvSpPr txBox="1">
            <a:spLocks noChangeArrowheads="1"/>
          </p:cNvSpPr>
          <p:nvPr/>
        </p:nvSpPr>
        <p:spPr bwMode="auto">
          <a:xfrm flipH="1">
            <a:off x="8680450" y="3248025"/>
            <a:ext cx="70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1</a:t>
            </a:r>
            <a:endParaRPr lang="en-US" altLang="en-US" sz="1800"/>
          </a:p>
        </p:txBody>
      </p:sp>
      <p:sp>
        <p:nvSpPr>
          <p:cNvPr id="38" name="CaixaDeTexto 37"/>
          <p:cNvSpPr txBox="1">
            <a:spLocks noChangeArrowheads="1"/>
          </p:cNvSpPr>
          <p:nvPr/>
        </p:nvSpPr>
        <p:spPr bwMode="auto">
          <a:xfrm flipH="1">
            <a:off x="7580314" y="4052888"/>
            <a:ext cx="708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1</a:t>
            </a:r>
            <a:endParaRPr lang="en-US" altLang="en-US" sz="1800"/>
          </a:p>
        </p:txBody>
      </p:sp>
      <p:cxnSp>
        <p:nvCxnSpPr>
          <p:cNvPr id="17" name="Conector reto 16"/>
          <p:cNvCxnSpPr>
            <a:cxnSpLocks/>
            <a:stCxn id="9221" idx="4"/>
            <a:endCxn id="9226" idx="0"/>
          </p:cNvCxnSpPr>
          <p:nvPr/>
        </p:nvCxnSpPr>
        <p:spPr>
          <a:xfrm flipH="1">
            <a:off x="4459288" y="3597276"/>
            <a:ext cx="4762" cy="582613"/>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Conector reto 32"/>
          <p:cNvCxnSpPr>
            <a:stCxn id="9225" idx="0"/>
            <a:endCxn id="9225" idx="1"/>
          </p:cNvCxnSpPr>
          <p:nvPr/>
        </p:nvCxnSpPr>
        <p:spPr>
          <a:xfrm>
            <a:off x="4605338" y="3533775"/>
            <a:ext cx="660400" cy="1150938"/>
          </a:xfrm>
          <a:prstGeom prst="line">
            <a:avLst/>
          </a:prstGeom>
        </p:spPr>
        <p:style>
          <a:lnRef idx="1">
            <a:schemeClr val="accent2"/>
          </a:lnRef>
          <a:fillRef idx="0">
            <a:schemeClr val="accent2"/>
          </a:fillRef>
          <a:effectRef idx="0">
            <a:schemeClr val="accent2"/>
          </a:effectRef>
          <a:fontRef idx="minor">
            <a:schemeClr val="tx1"/>
          </a:fontRef>
        </p:style>
      </p:cxnSp>
      <p:sp>
        <p:nvSpPr>
          <p:cNvPr id="47" name="CaixaDeTexto 46"/>
          <p:cNvSpPr txBox="1">
            <a:spLocks noChangeArrowheads="1"/>
          </p:cNvSpPr>
          <p:nvPr/>
        </p:nvSpPr>
        <p:spPr bwMode="auto">
          <a:xfrm>
            <a:off x="9140825" y="3303589"/>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0</a:t>
            </a:r>
            <a:endParaRPr lang="en-US" altLang="en-US" sz="1800"/>
          </a:p>
        </p:txBody>
      </p:sp>
      <p:sp>
        <p:nvSpPr>
          <p:cNvPr id="48" name="CaixaDeTexto 47"/>
          <p:cNvSpPr txBox="1">
            <a:spLocks noChangeArrowheads="1"/>
          </p:cNvSpPr>
          <p:nvPr/>
        </p:nvSpPr>
        <p:spPr bwMode="auto">
          <a:xfrm>
            <a:off x="7591425" y="4481513"/>
            <a:ext cx="64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0</a:t>
            </a:r>
            <a:endParaRPr lang="en-US" altLang="en-US" sz="1800"/>
          </a:p>
        </p:txBody>
      </p:sp>
      <p:cxnSp>
        <p:nvCxnSpPr>
          <p:cNvPr id="35" name="Conector reto 34"/>
          <p:cNvCxnSpPr>
            <a:cxnSpLocks/>
            <a:stCxn id="9228" idx="0"/>
            <a:endCxn id="9228" idx="1"/>
          </p:cNvCxnSpPr>
          <p:nvPr/>
        </p:nvCxnSpPr>
        <p:spPr>
          <a:xfrm>
            <a:off x="4645026" y="4471989"/>
            <a:ext cx="449263" cy="293687"/>
          </a:xfrm>
          <a:prstGeom prst="line">
            <a:avLst/>
          </a:prstGeom>
        </p:spPr>
        <p:style>
          <a:lnRef idx="1">
            <a:schemeClr val="accent2"/>
          </a:lnRef>
          <a:fillRef idx="0">
            <a:schemeClr val="accent2"/>
          </a:fillRef>
          <a:effectRef idx="0">
            <a:schemeClr val="accent2"/>
          </a:effectRef>
          <a:fontRef idx="minor">
            <a:schemeClr val="tx1"/>
          </a:fontRef>
        </p:style>
      </p:cxnSp>
      <p:sp>
        <p:nvSpPr>
          <p:cNvPr id="51" name="CaixaDeTexto 50"/>
          <p:cNvSpPr txBox="1">
            <a:spLocks noChangeArrowheads="1"/>
          </p:cNvSpPr>
          <p:nvPr/>
        </p:nvSpPr>
        <p:spPr bwMode="auto">
          <a:xfrm flipH="1">
            <a:off x="8661400" y="3695700"/>
            <a:ext cx="70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1</a:t>
            </a:r>
            <a:endParaRPr lang="en-US" altLang="en-US" sz="1800"/>
          </a:p>
        </p:txBody>
      </p:sp>
      <p:sp>
        <p:nvSpPr>
          <p:cNvPr id="52" name="CaixaDeTexto 51"/>
          <p:cNvSpPr txBox="1">
            <a:spLocks noChangeArrowheads="1"/>
          </p:cNvSpPr>
          <p:nvPr/>
        </p:nvSpPr>
        <p:spPr bwMode="auto">
          <a:xfrm flipH="1">
            <a:off x="8085139" y="4086225"/>
            <a:ext cx="706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1</a:t>
            </a:r>
            <a:endParaRPr lang="en-US" altLang="en-US" sz="1800"/>
          </a:p>
        </p:txBody>
      </p:sp>
      <p:cxnSp>
        <p:nvCxnSpPr>
          <p:cNvPr id="41" name="Conector reto 40"/>
          <p:cNvCxnSpPr>
            <a:stCxn id="9227" idx="1"/>
            <a:endCxn id="9227" idx="0"/>
          </p:cNvCxnSpPr>
          <p:nvPr/>
        </p:nvCxnSpPr>
        <p:spPr>
          <a:xfrm flipH="1">
            <a:off x="3787776" y="4522789"/>
            <a:ext cx="542925" cy="4921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CaixaDeTexto 56"/>
          <p:cNvSpPr txBox="1">
            <a:spLocks noChangeArrowheads="1"/>
          </p:cNvSpPr>
          <p:nvPr/>
        </p:nvSpPr>
        <p:spPr bwMode="auto">
          <a:xfrm flipH="1">
            <a:off x="9123364" y="3683000"/>
            <a:ext cx="70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1</a:t>
            </a:r>
            <a:endParaRPr lang="en-US" altLang="en-US" sz="1800"/>
          </a:p>
        </p:txBody>
      </p:sp>
      <p:sp>
        <p:nvSpPr>
          <p:cNvPr id="58" name="CaixaDeTexto 57"/>
          <p:cNvSpPr txBox="1">
            <a:spLocks noChangeArrowheads="1"/>
          </p:cNvSpPr>
          <p:nvPr/>
        </p:nvSpPr>
        <p:spPr bwMode="auto">
          <a:xfrm flipH="1">
            <a:off x="8077200" y="4483100"/>
            <a:ext cx="70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1</a:t>
            </a:r>
            <a:endParaRPr lang="en-US" altLang="en-US" sz="1800"/>
          </a:p>
        </p:txBody>
      </p:sp>
      <p:sp>
        <p:nvSpPr>
          <p:cNvPr id="59" name="CaixaDeTexto 58"/>
          <p:cNvSpPr txBox="1">
            <a:spLocks noChangeArrowheads="1"/>
          </p:cNvSpPr>
          <p:nvPr/>
        </p:nvSpPr>
        <p:spPr bwMode="auto">
          <a:xfrm>
            <a:off x="9159875" y="4049714"/>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0</a:t>
            </a:r>
            <a:endParaRPr lang="en-US" altLang="en-US" sz="1800"/>
          </a:p>
        </p:txBody>
      </p:sp>
      <p:sp>
        <p:nvSpPr>
          <p:cNvPr id="60" name="CaixaDeTexto 59"/>
          <p:cNvSpPr txBox="1">
            <a:spLocks noChangeArrowheads="1"/>
          </p:cNvSpPr>
          <p:nvPr/>
        </p:nvSpPr>
        <p:spPr bwMode="auto">
          <a:xfrm>
            <a:off x="8670925" y="4454525"/>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0</a:t>
            </a:r>
            <a:endParaRPr lang="en-US" altLang="en-US" sz="1800"/>
          </a:p>
        </p:txBody>
      </p:sp>
    </p:spTree>
    <p:extLst>
      <p:ext uri="{BB962C8B-B14F-4D97-AF65-F5344CB8AC3E}">
        <p14:creationId xmlns:p14="http://schemas.microsoft.com/office/powerpoint/2010/main" val="15484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nodeType="clickEffect">
                                  <p:stCondLst>
                                    <p:cond delay="0"/>
                                  </p:stCondLst>
                                  <p:childTnLst>
                                    <p:set>
                                      <p:cBhvr>
                                        <p:cTn id="83" dur="1" fill="hold">
                                          <p:stCondLst>
                                            <p:cond delay="0"/>
                                          </p:stCondLst>
                                        </p:cTn>
                                        <p:tgtEl>
                                          <p:spTgt spid="35"/>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nodeType="clickEffect">
                                  <p:stCondLst>
                                    <p:cond delay="0"/>
                                  </p:stCondLst>
                                  <p:childTnLst>
                                    <p:set>
                                      <p:cBhvr>
                                        <p:cTn id="95" dur="1" fill="hold">
                                          <p:stCondLst>
                                            <p:cond delay="0"/>
                                          </p:stCondLst>
                                        </p:cTn>
                                        <p:tgtEl>
                                          <p:spTgt spid="41"/>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nodeType="clickEffect">
                                  <p:stCondLst>
                                    <p:cond delay="0"/>
                                  </p:stCondLst>
                                  <p:childTnLst>
                                    <p:set>
                                      <p:cBhvr>
                                        <p:cTn id="99"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nodeType="clickEffect">
                                  <p:stCondLst>
                                    <p:cond delay="0"/>
                                  </p:stCondLst>
                                  <p:childTnLst>
                                    <p:set>
                                      <p:cBhvr>
                                        <p:cTn id="103"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nodeType="clickEffect">
                                  <p:stCondLst>
                                    <p:cond delay="0"/>
                                  </p:stCondLst>
                                  <p:childTnLst>
                                    <p:set>
                                      <p:cBhvr>
                                        <p:cTn id="107"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3" grpId="0"/>
      <p:bldP spid="27" grpId="0"/>
      <p:bldP spid="28"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noChangeArrowheads="1"/>
          </p:cNvSpPr>
          <p:nvPr>
            <p:ph type="title"/>
          </p:nvPr>
        </p:nvSpPr>
        <p:spPr/>
        <p:txBody>
          <a:bodyPr/>
          <a:lstStyle/>
          <a:p>
            <a:r>
              <a:rPr lang="pt-BR" altLang="en-US" sz="3100"/>
              <a:t>Exercício 4: fazer a representação </a:t>
            </a:r>
            <a:br>
              <a:rPr lang="pt-BR" altLang="en-US" sz="3100"/>
            </a:br>
            <a:r>
              <a:rPr lang="pt-BR" altLang="en-US" sz="3100"/>
              <a:t>segundo o grau de centralidade</a:t>
            </a:r>
          </a:p>
        </p:txBody>
      </p:sp>
      <p:graphicFrame>
        <p:nvGraphicFramePr>
          <p:cNvPr id="10243" name="Object 2"/>
          <p:cNvGraphicFramePr>
            <a:graphicFrameLocks noGrp="1" noChangeAspect="1"/>
          </p:cNvGraphicFramePr>
          <p:nvPr>
            <p:ph idx="1"/>
          </p:nvPr>
        </p:nvGraphicFramePr>
        <p:xfrm>
          <a:off x="2600325" y="1997075"/>
          <a:ext cx="2427288" cy="1149350"/>
        </p:xfrm>
        <a:graphic>
          <a:graphicData uri="http://schemas.openxmlformats.org/presentationml/2006/ole">
            <mc:AlternateContent xmlns:mc="http://schemas.openxmlformats.org/markup-compatibility/2006">
              <mc:Choice xmlns:v="urn:schemas-microsoft-com:vml" Requires="v">
                <p:oleObj spid="_x0000_s5124" name="Planilha" r:id="rId3" imgW="1733557" imgH="818966" progId="Excel.Sheet.8">
                  <p:embed/>
                </p:oleObj>
              </mc:Choice>
              <mc:Fallback>
                <p:oleObj name="Planilha" r:id="rId3" imgW="1733557" imgH="818966" progId="Excel.Sheet.8">
                  <p:embed/>
                  <p:pic>
                    <p:nvPicPr>
                      <p:cNvPr id="10243"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0325" y="1997075"/>
                        <a:ext cx="2427288" cy="114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Oval 59"/>
          <p:cNvSpPr>
            <a:spLocks noChangeArrowheads="1"/>
          </p:cNvSpPr>
          <p:nvPr/>
        </p:nvSpPr>
        <p:spPr bwMode="auto">
          <a:xfrm>
            <a:off x="6781801" y="1689101"/>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0:A</a:t>
            </a:r>
          </a:p>
        </p:txBody>
      </p:sp>
      <p:sp>
        <p:nvSpPr>
          <p:cNvPr id="10245" name="Oval 60"/>
          <p:cNvSpPr>
            <a:spLocks noChangeArrowheads="1"/>
          </p:cNvSpPr>
          <p:nvPr/>
        </p:nvSpPr>
        <p:spPr bwMode="auto">
          <a:xfrm>
            <a:off x="6667501" y="3917951"/>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3:D</a:t>
            </a:r>
          </a:p>
        </p:txBody>
      </p:sp>
      <p:sp>
        <p:nvSpPr>
          <p:cNvPr id="10246" name="Oval 61"/>
          <p:cNvSpPr>
            <a:spLocks noChangeArrowheads="1"/>
          </p:cNvSpPr>
          <p:nvPr/>
        </p:nvSpPr>
        <p:spPr bwMode="auto">
          <a:xfrm>
            <a:off x="5867401" y="3403601"/>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2:C</a:t>
            </a:r>
          </a:p>
        </p:txBody>
      </p:sp>
      <p:sp>
        <p:nvSpPr>
          <p:cNvPr id="10247" name="Oval 62"/>
          <p:cNvSpPr>
            <a:spLocks noChangeArrowheads="1"/>
          </p:cNvSpPr>
          <p:nvPr/>
        </p:nvSpPr>
        <p:spPr bwMode="auto">
          <a:xfrm>
            <a:off x="5867401" y="2432051"/>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1:B</a:t>
            </a:r>
          </a:p>
        </p:txBody>
      </p:sp>
      <p:sp>
        <p:nvSpPr>
          <p:cNvPr id="10248" name="Line 64"/>
          <p:cNvSpPr>
            <a:spLocks noChangeShapeType="1"/>
          </p:cNvSpPr>
          <p:nvPr/>
        </p:nvSpPr>
        <p:spPr bwMode="auto">
          <a:xfrm flipV="1">
            <a:off x="6867526" y="2090739"/>
            <a:ext cx="106363" cy="1825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0249" name="Line 65"/>
          <p:cNvSpPr>
            <a:spLocks noChangeShapeType="1"/>
          </p:cNvSpPr>
          <p:nvPr/>
        </p:nvSpPr>
        <p:spPr bwMode="auto">
          <a:xfrm flipV="1">
            <a:off x="6192838" y="1997075"/>
            <a:ext cx="622300" cy="4762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0250" name="Line 66"/>
          <p:cNvSpPr>
            <a:spLocks noChangeShapeType="1"/>
          </p:cNvSpPr>
          <p:nvPr/>
        </p:nvSpPr>
        <p:spPr bwMode="auto">
          <a:xfrm>
            <a:off x="6207125" y="2765425"/>
            <a:ext cx="660400" cy="11509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0251" name="Line 67"/>
          <p:cNvSpPr>
            <a:spLocks noChangeShapeType="1"/>
          </p:cNvSpPr>
          <p:nvPr/>
        </p:nvSpPr>
        <p:spPr bwMode="auto">
          <a:xfrm flipV="1">
            <a:off x="6059488" y="2824164"/>
            <a:ext cx="0" cy="5857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0252" name="Line 69"/>
          <p:cNvSpPr>
            <a:spLocks noChangeShapeType="1"/>
          </p:cNvSpPr>
          <p:nvPr/>
        </p:nvSpPr>
        <p:spPr bwMode="auto">
          <a:xfrm>
            <a:off x="6245225" y="3703639"/>
            <a:ext cx="450850" cy="2936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3" name="Oval 59"/>
          <p:cNvSpPr>
            <a:spLocks noChangeArrowheads="1"/>
          </p:cNvSpPr>
          <p:nvPr/>
        </p:nvSpPr>
        <p:spPr bwMode="auto">
          <a:xfrm>
            <a:off x="3548064" y="3673476"/>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2</a:t>
            </a:r>
          </a:p>
        </p:txBody>
      </p:sp>
      <p:sp>
        <p:nvSpPr>
          <p:cNvPr id="14" name="Oval 60"/>
          <p:cNvSpPr>
            <a:spLocks noChangeArrowheads="1"/>
          </p:cNvSpPr>
          <p:nvPr/>
        </p:nvSpPr>
        <p:spPr bwMode="auto">
          <a:xfrm>
            <a:off x="3433764" y="5902326"/>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3</a:t>
            </a:r>
          </a:p>
        </p:txBody>
      </p:sp>
      <p:sp>
        <p:nvSpPr>
          <p:cNvPr id="15" name="Oval 61"/>
          <p:cNvSpPr>
            <a:spLocks noChangeArrowheads="1"/>
          </p:cNvSpPr>
          <p:nvPr/>
        </p:nvSpPr>
        <p:spPr bwMode="auto">
          <a:xfrm>
            <a:off x="2633664" y="5387976"/>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2</a:t>
            </a:r>
          </a:p>
        </p:txBody>
      </p:sp>
      <p:sp>
        <p:nvSpPr>
          <p:cNvPr id="16" name="Oval 62"/>
          <p:cNvSpPr>
            <a:spLocks noChangeArrowheads="1"/>
          </p:cNvSpPr>
          <p:nvPr/>
        </p:nvSpPr>
        <p:spPr bwMode="auto">
          <a:xfrm>
            <a:off x="2633664" y="4416426"/>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3</a:t>
            </a:r>
          </a:p>
        </p:txBody>
      </p:sp>
      <p:sp>
        <p:nvSpPr>
          <p:cNvPr id="17" name="Line 64"/>
          <p:cNvSpPr>
            <a:spLocks noChangeShapeType="1"/>
          </p:cNvSpPr>
          <p:nvPr/>
        </p:nvSpPr>
        <p:spPr bwMode="auto">
          <a:xfrm flipV="1">
            <a:off x="3633788" y="4075114"/>
            <a:ext cx="106362" cy="1825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8" name="Line 65"/>
          <p:cNvSpPr>
            <a:spLocks noChangeShapeType="1"/>
          </p:cNvSpPr>
          <p:nvPr/>
        </p:nvSpPr>
        <p:spPr bwMode="auto">
          <a:xfrm flipV="1">
            <a:off x="2959100" y="3981450"/>
            <a:ext cx="622300" cy="4762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9" name="Line 66"/>
          <p:cNvSpPr>
            <a:spLocks noChangeShapeType="1"/>
          </p:cNvSpPr>
          <p:nvPr/>
        </p:nvSpPr>
        <p:spPr bwMode="auto">
          <a:xfrm>
            <a:off x="2973388" y="4749800"/>
            <a:ext cx="660400" cy="11509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20" name="Line 67"/>
          <p:cNvSpPr>
            <a:spLocks noChangeShapeType="1"/>
          </p:cNvSpPr>
          <p:nvPr/>
        </p:nvSpPr>
        <p:spPr bwMode="auto">
          <a:xfrm flipV="1">
            <a:off x="2825750" y="4808539"/>
            <a:ext cx="0" cy="5857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21" name="Line 69"/>
          <p:cNvSpPr>
            <a:spLocks noChangeShapeType="1"/>
          </p:cNvSpPr>
          <p:nvPr/>
        </p:nvSpPr>
        <p:spPr bwMode="auto">
          <a:xfrm>
            <a:off x="3011488" y="5688014"/>
            <a:ext cx="450850" cy="2936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22" name="Oval 59"/>
          <p:cNvSpPr>
            <a:spLocks noChangeArrowheads="1"/>
          </p:cNvSpPr>
          <p:nvPr/>
        </p:nvSpPr>
        <p:spPr bwMode="auto">
          <a:xfrm>
            <a:off x="8836026" y="4024314"/>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2/3</a:t>
            </a:r>
          </a:p>
        </p:txBody>
      </p:sp>
      <p:sp>
        <p:nvSpPr>
          <p:cNvPr id="23" name="Oval 60"/>
          <p:cNvSpPr>
            <a:spLocks noChangeArrowheads="1"/>
          </p:cNvSpPr>
          <p:nvPr/>
        </p:nvSpPr>
        <p:spPr bwMode="auto">
          <a:xfrm>
            <a:off x="8721726" y="6253164"/>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1</a:t>
            </a:r>
          </a:p>
        </p:txBody>
      </p:sp>
      <p:sp>
        <p:nvSpPr>
          <p:cNvPr id="24" name="Oval 61"/>
          <p:cNvSpPr>
            <a:spLocks noChangeArrowheads="1"/>
          </p:cNvSpPr>
          <p:nvPr/>
        </p:nvSpPr>
        <p:spPr bwMode="auto">
          <a:xfrm>
            <a:off x="7921626" y="5738814"/>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2/3</a:t>
            </a:r>
          </a:p>
        </p:txBody>
      </p:sp>
      <p:sp>
        <p:nvSpPr>
          <p:cNvPr id="25" name="Oval 62"/>
          <p:cNvSpPr>
            <a:spLocks noChangeArrowheads="1"/>
          </p:cNvSpPr>
          <p:nvPr/>
        </p:nvSpPr>
        <p:spPr bwMode="auto">
          <a:xfrm>
            <a:off x="7921626" y="4767264"/>
            <a:ext cx="396875" cy="39687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pt-BR" sz="1800">
                <a:cs typeface="Arial" panose="020B0604020202020204" pitchFamily="34" charset="0"/>
              </a:rPr>
              <a:t>1</a:t>
            </a:r>
          </a:p>
        </p:txBody>
      </p:sp>
      <p:sp>
        <p:nvSpPr>
          <p:cNvPr id="26" name="Line 64"/>
          <p:cNvSpPr>
            <a:spLocks noChangeShapeType="1"/>
          </p:cNvSpPr>
          <p:nvPr/>
        </p:nvSpPr>
        <p:spPr bwMode="auto">
          <a:xfrm flipV="1">
            <a:off x="8921751" y="4425951"/>
            <a:ext cx="106363" cy="1825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27" name="Line 65"/>
          <p:cNvSpPr>
            <a:spLocks noChangeShapeType="1"/>
          </p:cNvSpPr>
          <p:nvPr/>
        </p:nvSpPr>
        <p:spPr bwMode="auto">
          <a:xfrm flipV="1">
            <a:off x="8247063" y="4332288"/>
            <a:ext cx="622300" cy="4762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28" name="Line 66"/>
          <p:cNvSpPr>
            <a:spLocks noChangeShapeType="1"/>
          </p:cNvSpPr>
          <p:nvPr/>
        </p:nvSpPr>
        <p:spPr bwMode="auto">
          <a:xfrm>
            <a:off x="8261350" y="5100639"/>
            <a:ext cx="660400" cy="11509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29" name="Line 67"/>
          <p:cNvSpPr>
            <a:spLocks noChangeShapeType="1"/>
          </p:cNvSpPr>
          <p:nvPr/>
        </p:nvSpPr>
        <p:spPr bwMode="auto">
          <a:xfrm flipV="1">
            <a:off x="8113713" y="5159375"/>
            <a:ext cx="0" cy="5857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30" name="Line 69"/>
          <p:cNvSpPr>
            <a:spLocks noChangeShapeType="1"/>
          </p:cNvSpPr>
          <p:nvPr/>
        </p:nvSpPr>
        <p:spPr bwMode="auto">
          <a:xfrm>
            <a:off x="8299450" y="6038850"/>
            <a:ext cx="450850" cy="2936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2" name="CaixaDeTexto 1"/>
          <p:cNvSpPr txBox="1">
            <a:spLocks noChangeArrowheads="1"/>
          </p:cNvSpPr>
          <p:nvPr/>
        </p:nvSpPr>
        <p:spPr bwMode="auto">
          <a:xfrm>
            <a:off x="7772400" y="3581400"/>
            <a:ext cx="2217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Normalizado</a:t>
            </a:r>
            <a:endParaRPr lang="en-US" altLang="en-US" sz="1800"/>
          </a:p>
        </p:txBody>
      </p:sp>
      <p:sp>
        <p:nvSpPr>
          <p:cNvPr id="3" name="CaixaDeTexto 2"/>
          <p:cNvSpPr txBox="1">
            <a:spLocks noChangeArrowheads="1"/>
          </p:cNvSpPr>
          <p:nvPr/>
        </p:nvSpPr>
        <p:spPr bwMode="auto">
          <a:xfrm>
            <a:off x="5849938" y="6357939"/>
            <a:ext cx="297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2/3 = 0,666667 </a:t>
            </a:r>
            <a:endParaRPr lang="en-US" altLang="en-US" sz="1800"/>
          </a:p>
        </p:txBody>
      </p:sp>
    </p:spTree>
    <p:extLst>
      <p:ext uri="{BB962C8B-B14F-4D97-AF65-F5344CB8AC3E}">
        <p14:creationId xmlns:p14="http://schemas.microsoft.com/office/powerpoint/2010/main" val="1644902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2" grpId="0" animBg="1"/>
      <p:bldP spid="23" grpId="0" animBg="1"/>
      <p:bldP spid="24" grpId="0" animBg="1"/>
      <p:bldP spid="25" grpId="0" animBg="1"/>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noChangeArrowheads="1"/>
          </p:cNvSpPr>
          <p:nvPr>
            <p:ph idx="1"/>
          </p:nvPr>
        </p:nvSpPr>
        <p:spPr>
          <a:xfrm>
            <a:off x="1752600" y="1371600"/>
            <a:ext cx="8686800" cy="4419600"/>
          </a:xfrm>
        </p:spPr>
        <p:txBody>
          <a:bodyPr/>
          <a:lstStyle/>
          <a:p>
            <a:pPr marL="0" indent="0" algn="ctr">
              <a:buNone/>
            </a:pPr>
            <a:r>
              <a:rPr lang="pt-BR" altLang="en-US" sz="3600"/>
              <a:t>Com o poder da </a:t>
            </a:r>
            <a:r>
              <a:rPr lang="pt-BR" altLang="en-US" sz="3600" b="1"/>
              <a:t>coletividade</a:t>
            </a:r>
            <a:r>
              <a:rPr lang="pt-BR" altLang="en-US" sz="3600"/>
              <a:t>, suas </a:t>
            </a:r>
            <a:r>
              <a:rPr lang="pt-BR" altLang="en-US" sz="4000" b="1"/>
              <a:t>opiniões</a:t>
            </a:r>
            <a:r>
              <a:rPr lang="pt-BR" altLang="en-US" sz="4000"/>
              <a:t> </a:t>
            </a:r>
            <a:r>
              <a:rPr lang="pt-BR" altLang="en-US" sz="3600"/>
              <a:t>ganham uma força sem precedentes.</a:t>
            </a:r>
            <a:r>
              <a:rPr lang="pt-BR" altLang="en-US" sz="3600" b="1"/>
              <a:t>Pessoas </a:t>
            </a:r>
            <a:r>
              <a:rPr lang="pt-BR" altLang="en-US" sz="4000" b="1"/>
              <a:t>comuns </a:t>
            </a:r>
            <a:r>
              <a:rPr lang="pt-BR" altLang="en-US" sz="3600"/>
              <a:t>podem </a:t>
            </a:r>
            <a:r>
              <a:rPr lang="pt-BR" altLang="en-US" sz="3600" b="1"/>
              <a:t>influenciar </a:t>
            </a:r>
            <a:r>
              <a:rPr lang="pt-BR" altLang="en-US" sz="3600"/>
              <a:t>o mundo ao seu redor.</a:t>
            </a:r>
          </a:p>
        </p:txBody>
      </p:sp>
      <p:sp>
        <p:nvSpPr>
          <p:cNvPr id="6147" name="CaixaDeTexto 1"/>
          <p:cNvSpPr txBox="1">
            <a:spLocks noChangeArrowheads="1"/>
          </p:cNvSpPr>
          <p:nvPr/>
        </p:nvSpPr>
        <p:spPr bwMode="auto">
          <a:xfrm>
            <a:off x="2514600" y="3825876"/>
            <a:ext cx="716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Isso também se tornou um pesadelo para políticos e donos de veículos de comunicação que até pouco tempo atrás ditavam as regras.</a:t>
            </a:r>
          </a:p>
        </p:txBody>
      </p:sp>
      <p:sp>
        <p:nvSpPr>
          <p:cNvPr id="6148" name="Título 1"/>
          <p:cNvSpPr>
            <a:spLocks noGrp="1" noChangeArrowheads="1"/>
          </p:cNvSpPr>
          <p:nvPr>
            <p:ph type="title"/>
          </p:nvPr>
        </p:nvSpPr>
        <p:spPr/>
        <p:txBody>
          <a:bodyPr/>
          <a:lstStyle/>
          <a:p>
            <a:r>
              <a:rPr lang="pt-BR" altLang="en-US" smtClean="0"/>
              <a:t>Recordando (medidas) …</a:t>
            </a:r>
            <a:endParaRPr lang="en-US" altLang="en-US" smtClean="0"/>
          </a:p>
        </p:txBody>
      </p:sp>
      <p:pic>
        <p:nvPicPr>
          <p:cNvPr id="6149" name="Image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989" y="4471989"/>
            <a:ext cx="55340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850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ço Reservado para Conteúdo 2"/>
          <p:cNvSpPr>
            <a:spLocks noGrp="1" noChangeArrowheads="1"/>
          </p:cNvSpPr>
          <p:nvPr>
            <p:ph idx="1"/>
          </p:nvPr>
        </p:nvSpPr>
        <p:spPr/>
        <p:txBody>
          <a:bodyPr/>
          <a:lstStyle/>
          <a:p>
            <a:r>
              <a:rPr lang="pt-BR" altLang="en-US" smtClean="0"/>
              <a:t>Diversas publicações em revistas científicas</a:t>
            </a:r>
            <a:endParaRPr lang="en-US" altLang="en-US" smtClean="0"/>
          </a:p>
        </p:txBody>
      </p:sp>
      <p:pic>
        <p:nvPicPr>
          <p:cNvPr id="11267" name="Picture 7" descr="F-NetworkBiology2004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063" y="2178051"/>
            <a:ext cx="27305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descr="F-NetworkMedicine2011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0"/>
            <a:ext cx="26416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1676400" y="838200"/>
            <a:ext cx="9144000" cy="419100"/>
          </a:xfrm>
          <a:prstGeom prst="rect">
            <a:avLst/>
          </a:prstGeom>
          <a:solidFill>
            <a:srgbClr val="FF0000"/>
          </a:solidFill>
        </p:spPr>
        <p:txBody>
          <a:bodyPr>
            <a:normAutofit/>
          </a:bodyPr>
          <a:lstStyle/>
          <a:p>
            <a:pPr>
              <a:spcBef>
                <a:spcPct val="20000"/>
              </a:spcBef>
              <a:defRPr/>
            </a:pPr>
            <a:r>
              <a:rPr lang="en-US" sz="2000" b="1" dirty="0">
                <a:solidFill>
                  <a:schemeClr val="bg1"/>
                </a:solidFill>
                <a:latin typeface="Helvetica" pitchFamily="36" charset="0"/>
                <a:ea typeface="Helvetica" pitchFamily="36" charset="0"/>
                <a:cs typeface="Helvetica" pitchFamily="36" charset="0"/>
              </a:rPr>
              <a:t>  </a:t>
            </a:r>
            <a:r>
              <a:rPr lang="en-US" sz="2000" b="1" dirty="0" err="1">
                <a:solidFill>
                  <a:schemeClr val="bg1"/>
                </a:solidFill>
                <a:latin typeface="Helvetica" pitchFamily="36" charset="0"/>
                <a:ea typeface="Helvetica" pitchFamily="36" charset="0"/>
                <a:cs typeface="Helvetica" pitchFamily="36" charset="0"/>
              </a:rPr>
              <a:t>Exemplos</a:t>
            </a:r>
            <a:r>
              <a:rPr lang="en-US" sz="2000" b="1" dirty="0">
                <a:solidFill>
                  <a:schemeClr val="bg1"/>
                </a:solidFill>
                <a:latin typeface="Helvetica" pitchFamily="36" charset="0"/>
                <a:ea typeface="Helvetica" pitchFamily="36" charset="0"/>
                <a:cs typeface="Helvetica" pitchFamily="36" charset="0"/>
              </a:rPr>
              <a:t> de </a:t>
            </a:r>
            <a:r>
              <a:rPr lang="en-US" sz="2000" b="1" dirty="0" err="1">
                <a:solidFill>
                  <a:schemeClr val="bg1"/>
                </a:solidFill>
                <a:latin typeface="Helvetica" pitchFamily="36" charset="0"/>
                <a:ea typeface="Helvetica" pitchFamily="36" charset="0"/>
                <a:cs typeface="Helvetica" pitchFamily="36" charset="0"/>
              </a:rPr>
              <a:t>aplicações</a:t>
            </a:r>
            <a:r>
              <a:rPr lang="en-US" sz="2000" b="1" dirty="0">
                <a:solidFill>
                  <a:schemeClr val="bg1"/>
                </a:solidFill>
                <a:latin typeface="Helvetica" pitchFamily="36" charset="0"/>
                <a:ea typeface="Helvetica" pitchFamily="36" charset="0"/>
                <a:cs typeface="Helvetica" pitchFamily="36" charset="0"/>
              </a:rPr>
              <a:t> </a:t>
            </a:r>
            <a:r>
              <a:rPr lang="en-US" sz="2000" b="1" dirty="0" err="1">
                <a:solidFill>
                  <a:schemeClr val="bg1"/>
                </a:solidFill>
                <a:latin typeface="Helvetica" pitchFamily="36" charset="0"/>
                <a:ea typeface="Helvetica" pitchFamily="36" charset="0"/>
                <a:cs typeface="Helvetica" pitchFamily="36" charset="0"/>
              </a:rPr>
              <a:t>em</a:t>
            </a:r>
            <a:r>
              <a:rPr lang="en-US" sz="2000" b="1" dirty="0">
                <a:solidFill>
                  <a:schemeClr val="bg1"/>
                </a:solidFill>
                <a:latin typeface="Helvetica" pitchFamily="36" charset="0"/>
                <a:ea typeface="Helvetica" pitchFamily="36" charset="0"/>
                <a:cs typeface="Helvetica" pitchFamily="36" charset="0"/>
              </a:rPr>
              <a:t> </a:t>
            </a:r>
            <a:r>
              <a:rPr lang="en-US" sz="2000" b="1" dirty="0" err="1">
                <a:solidFill>
                  <a:schemeClr val="bg1"/>
                </a:solidFill>
                <a:latin typeface="Helvetica" pitchFamily="36" charset="0"/>
                <a:ea typeface="Helvetica" pitchFamily="36" charset="0"/>
                <a:cs typeface="Helvetica" pitchFamily="36" charset="0"/>
              </a:rPr>
              <a:t>diversas</a:t>
            </a:r>
            <a:r>
              <a:rPr lang="en-US" sz="2000" b="1" dirty="0">
                <a:solidFill>
                  <a:schemeClr val="bg1"/>
                </a:solidFill>
                <a:latin typeface="Helvetica" pitchFamily="36" charset="0"/>
                <a:ea typeface="Helvetica" pitchFamily="36" charset="0"/>
                <a:cs typeface="Helvetica" pitchFamily="36" charset="0"/>
              </a:rPr>
              <a:t> </a:t>
            </a:r>
            <a:r>
              <a:rPr lang="en-US" sz="2000" b="1" dirty="0" err="1">
                <a:solidFill>
                  <a:schemeClr val="bg1"/>
                </a:solidFill>
                <a:latin typeface="Helvetica" pitchFamily="36" charset="0"/>
                <a:ea typeface="Helvetica" pitchFamily="36" charset="0"/>
                <a:cs typeface="Helvetica" pitchFamily="36" charset="0"/>
              </a:rPr>
              <a:t>áreas</a:t>
            </a:r>
            <a:endParaRPr lang="en-US" sz="1600" b="1" dirty="0">
              <a:solidFill>
                <a:schemeClr val="bg1">
                  <a:lumMod val="85000"/>
                </a:schemeClr>
              </a:solidFill>
              <a:latin typeface="Helvetica" pitchFamily="36" charset="0"/>
              <a:ea typeface="Helvetica" pitchFamily="36" charset="0"/>
              <a:cs typeface="Helvetica" pitchFamily="36" charset="0"/>
            </a:endParaRPr>
          </a:p>
        </p:txBody>
      </p:sp>
    </p:spTree>
    <p:extLst>
      <p:ext uri="{BB962C8B-B14F-4D97-AF65-F5344CB8AC3E}">
        <p14:creationId xmlns:p14="http://schemas.microsoft.com/office/powerpoint/2010/main" val="1260703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p:cNvSpPr txBox="1">
            <a:spLocks/>
          </p:cNvSpPr>
          <p:nvPr/>
        </p:nvSpPr>
        <p:spPr>
          <a:xfrm>
            <a:off x="1676400" y="838200"/>
            <a:ext cx="9144000" cy="419100"/>
          </a:xfrm>
          <a:prstGeom prst="rect">
            <a:avLst/>
          </a:prstGeom>
          <a:solidFill>
            <a:srgbClr val="FF0000"/>
          </a:solidFill>
        </p:spPr>
        <p:txBody>
          <a:bodyPr>
            <a:normAutofit/>
          </a:bodyPr>
          <a:lstStyle/>
          <a:p>
            <a:pPr>
              <a:spcBef>
                <a:spcPct val="20000"/>
              </a:spcBef>
              <a:defRPr/>
            </a:pPr>
            <a:r>
              <a:rPr lang="en-US" sz="2000" b="1" dirty="0">
                <a:solidFill>
                  <a:schemeClr val="bg1"/>
                </a:solidFill>
                <a:latin typeface="Helvetica" pitchFamily="36" charset="0"/>
                <a:ea typeface="Helvetica" pitchFamily="36" charset="0"/>
                <a:cs typeface="Helvetica" pitchFamily="36" charset="0"/>
              </a:rPr>
              <a:t>Redes de </a:t>
            </a:r>
            <a:r>
              <a:rPr lang="en-US" sz="2000" b="1" dirty="0" err="1">
                <a:solidFill>
                  <a:schemeClr val="bg1"/>
                </a:solidFill>
                <a:latin typeface="Helvetica" pitchFamily="36" charset="0"/>
                <a:ea typeface="Helvetica" pitchFamily="36" charset="0"/>
                <a:cs typeface="Helvetica" pitchFamily="36" charset="0"/>
              </a:rPr>
              <a:t>Doenças</a:t>
            </a:r>
            <a:r>
              <a:rPr lang="en-US" sz="2000" b="1" dirty="0">
                <a:solidFill>
                  <a:schemeClr val="bg1"/>
                </a:solidFill>
                <a:latin typeface="Helvetica" pitchFamily="36" charset="0"/>
                <a:ea typeface="Helvetica" pitchFamily="36" charset="0"/>
                <a:cs typeface="Helvetica" pitchFamily="36" charset="0"/>
              </a:rPr>
              <a:t> </a:t>
            </a:r>
            <a:r>
              <a:rPr lang="en-US" sz="2000" b="1" dirty="0" err="1">
                <a:solidFill>
                  <a:schemeClr val="bg1"/>
                </a:solidFill>
                <a:latin typeface="Helvetica" pitchFamily="36" charset="0"/>
                <a:ea typeface="Helvetica" pitchFamily="36" charset="0"/>
                <a:cs typeface="Helvetica" pitchFamily="36" charset="0"/>
              </a:rPr>
              <a:t>Humanas</a:t>
            </a:r>
            <a:r>
              <a:rPr lang="en-US" sz="2000" b="1" dirty="0">
                <a:solidFill>
                  <a:schemeClr val="bg1"/>
                </a:solidFill>
                <a:latin typeface="Helvetica" pitchFamily="36" charset="0"/>
                <a:ea typeface="Helvetica" pitchFamily="36" charset="0"/>
                <a:cs typeface="Helvetica" pitchFamily="36" charset="0"/>
              </a:rPr>
              <a:t> </a:t>
            </a:r>
            <a:endParaRPr lang="en-US" sz="1600" b="1" dirty="0">
              <a:solidFill>
                <a:schemeClr val="bg1">
                  <a:lumMod val="85000"/>
                </a:schemeClr>
              </a:solidFill>
              <a:latin typeface="Helvetica" pitchFamily="36" charset="0"/>
              <a:ea typeface="Helvetica" pitchFamily="36" charset="0"/>
              <a:cs typeface="Helvetica" pitchFamily="36" charset="0"/>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1573214"/>
            <a:ext cx="8077200"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837" y="5984875"/>
            <a:ext cx="11077576"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7688" y="1595438"/>
            <a:ext cx="12509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5176" y="4240213"/>
            <a:ext cx="98266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CaixaDeTexto 21"/>
          <p:cNvSpPr txBox="1">
            <a:spLocks noChangeArrowheads="1"/>
          </p:cNvSpPr>
          <p:nvPr/>
        </p:nvSpPr>
        <p:spPr bwMode="auto">
          <a:xfrm>
            <a:off x="7527925" y="5616575"/>
            <a:ext cx="2312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Fonte: Barabasi.com</a:t>
            </a:r>
            <a:endParaRPr lang="en-US" altLang="en-US" sz="1800"/>
          </a:p>
        </p:txBody>
      </p:sp>
    </p:spTree>
    <p:extLst>
      <p:ext uri="{BB962C8B-B14F-4D97-AF65-F5344CB8AC3E}">
        <p14:creationId xmlns:p14="http://schemas.microsoft.com/office/powerpoint/2010/main" val="415609113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spiri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1546226"/>
            <a:ext cx="17287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pdb6cox-cp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1" y="3006726"/>
            <a:ext cx="23606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1665289" y="1627188"/>
            <a:ext cx="1531937"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defTabSz="828675">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defTabSz="828675">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defTabSz="828675">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defTabSz="8286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8286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200">
                <a:solidFill>
                  <a:schemeClr val="accent2"/>
                </a:solidFill>
              </a:rPr>
              <a:t>Reduz a </a:t>
            </a:r>
          </a:p>
          <a:p>
            <a:pPr>
              <a:spcBef>
                <a:spcPct val="0"/>
              </a:spcBef>
              <a:buClrTx/>
              <a:buSzTx/>
              <a:buFontTx/>
              <a:buNone/>
            </a:pPr>
            <a:r>
              <a:rPr lang="en-US" altLang="en-US" sz="2200"/>
              <a:t>inflamação</a:t>
            </a:r>
          </a:p>
          <a:p>
            <a:pPr>
              <a:spcBef>
                <a:spcPct val="0"/>
              </a:spcBef>
              <a:buClrTx/>
              <a:buSzTx/>
              <a:buFontTx/>
              <a:buNone/>
            </a:pPr>
            <a:r>
              <a:rPr lang="en-US" altLang="en-US" sz="2200"/>
              <a:t>Febre</a:t>
            </a:r>
          </a:p>
          <a:p>
            <a:pPr>
              <a:spcBef>
                <a:spcPct val="0"/>
              </a:spcBef>
              <a:buClrTx/>
              <a:buSzTx/>
              <a:buFontTx/>
              <a:buNone/>
            </a:pPr>
            <a:r>
              <a:rPr lang="en-US" altLang="en-US" sz="2200"/>
              <a:t>dor</a:t>
            </a:r>
          </a:p>
          <a:p>
            <a:pPr>
              <a:spcBef>
                <a:spcPct val="0"/>
              </a:spcBef>
              <a:buClrTx/>
              <a:buSzTx/>
              <a:buFontTx/>
              <a:buNone/>
            </a:pPr>
            <a:endParaRPr lang="en-US" altLang="en-US" sz="2200"/>
          </a:p>
        </p:txBody>
      </p:sp>
      <p:pic>
        <p:nvPicPr>
          <p:cNvPr id="14341" name="Picture 5" descr="Heart"/>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551864" y="2757488"/>
            <a:ext cx="21542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8526464" y="1685925"/>
            <a:ext cx="22240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defTabSz="828675">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defTabSz="828675">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defTabSz="828675">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defTabSz="8286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8286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200">
                <a:solidFill>
                  <a:schemeClr val="accent2"/>
                </a:solidFill>
              </a:rPr>
              <a:t>Previne</a:t>
            </a:r>
          </a:p>
          <a:p>
            <a:pPr>
              <a:spcBef>
                <a:spcPct val="0"/>
              </a:spcBef>
              <a:buClrTx/>
              <a:buSzTx/>
              <a:buFontTx/>
              <a:buNone/>
            </a:pPr>
            <a:r>
              <a:rPr lang="en-US" altLang="en-US" sz="2200"/>
              <a:t>Ataque cardíaco</a:t>
            </a:r>
          </a:p>
          <a:p>
            <a:pPr>
              <a:spcBef>
                <a:spcPct val="0"/>
              </a:spcBef>
              <a:buClrTx/>
              <a:buSzTx/>
              <a:buFontTx/>
              <a:buNone/>
            </a:pPr>
            <a:r>
              <a:rPr lang="en-US" altLang="en-US" sz="2200"/>
              <a:t>Derrame </a:t>
            </a:r>
          </a:p>
        </p:txBody>
      </p:sp>
      <p:sp>
        <p:nvSpPr>
          <p:cNvPr id="14343" name="Text Box 7"/>
          <p:cNvSpPr txBox="1">
            <a:spLocks noChangeArrowheads="1"/>
          </p:cNvSpPr>
          <p:nvPr/>
        </p:nvSpPr>
        <p:spPr bwMode="auto">
          <a:xfrm>
            <a:off x="8602664" y="5237163"/>
            <a:ext cx="18637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defTabSz="828675">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defTabSz="828675">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defTabSz="828675">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defTabSz="8286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8286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200">
                <a:solidFill>
                  <a:srgbClr val="CC0000"/>
                </a:solidFill>
              </a:rPr>
              <a:t>Causas de</a:t>
            </a:r>
            <a:endParaRPr lang="en-US" altLang="en-US" sz="2200"/>
          </a:p>
          <a:p>
            <a:pPr>
              <a:spcBef>
                <a:spcPct val="0"/>
              </a:spcBef>
              <a:buClrTx/>
              <a:buSzTx/>
              <a:buFontTx/>
              <a:buNone/>
            </a:pPr>
            <a:r>
              <a:rPr lang="en-US" altLang="en-US" sz="2200"/>
              <a:t>Sangramento</a:t>
            </a:r>
          </a:p>
          <a:p>
            <a:pPr>
              <a:spcBef>
                <a:spcPct val="0"/>
              </a:spcBef>
              <a:buClrTx/>
              <a:buSzTx/>
              <a:buFontTx/>
              <a:buNone/>
            </a:pPr>
            <a:r>
              <a:rPr lang="en-US" altLang="en-US" sz="2200"/>
              <a:t>Ulceras</a:t>
            </a:r>
          </a:p>
        </p:txBody>
      </p:sp>
      <p:sp>
        <p:nvSpPr>
          <p:cNvPr id="14344" name="Text Box 8"/>
          <p:cNvSpPr txBox="1">
            <a:spLocks noChangeArrowheads="1"/>
          </p:cNvSpPr>
          <p:nvPr/>
        </p:nvSpPr>
        <p:spPr bwMode="auto">
          <a:xfrm>
            <a:off x="1541464" y="5402264"/>
            <a:ext cx="29289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defTabSz="828675">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defTabSz="828675">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defTabSz="828675">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defTabSz="8286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8286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200">
                <a:solidFill>
                  <a:schemeClr val="accent2"/>
                </a:solidFill>
              </a:rPr>
              <a:t>Reduz o risco da</a:t>
            </a:r>
          </a:p>
          <a:p>
            <a:pPr>
              <a:spcBef>
                <a:spcPct val="0"/>
              </a:spcBef>
              <a:buClrTx/>
              <a:buSzTx/>
              <a:buFontTx/>
              <a:buNone/>
            </a:pPr>
            <a:r>
              <a:rPr lang="en-US" altLang="en-US" sz="2200"/>
              <a:t>Doença de Alzheimer </a:t>
            </a:r>
          </a:p>
          <a:p>
            <a:pPr>
              <a:spcBef>
                <a:spcPct val="0"/>
              </a:spcBef>
              <a:buClrTx/>
              <a:buSzTx/>
              <a:buFontTx/>
              <a:buNone/>
            </a:pPr>
            <a:endParaRPr lang="en-US" altLang="en-US" sz="2200"/>
          </a:p>
        </p:txBody>
      </p:sp>
      <p:sp>
        <p:nvSpPr>
          <p:cNvPr id="14345" name="Text Box 9"/>
          <p:cNvSpPr txBox="1">
            <a:spLocks noChangeArrowheads="1"/>
          </p:cNvSpPr>
          <p:nvPr/>
        </p:nvSpPr>
        <p:spPr bwMode="auto">
          <a:xfrm>
            <a:off x="5732464" y="2913064"/>
            <a:ext cx="9350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defTabSz="828675">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defTabSz="828675">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defTabSz="828675">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defTabSz="8286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8286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200">
                <a:solidFill>
                  <a:schemeClr val="bg1"/>
                </a:solidFill>
              </a:rPr>
              <a:t>COX2</a:t>
            </a:r>
          </a:p>
        </p:txBody>
      </p:sp>
      <p:sp>
        <p:nvSpPr>
          <p:cNvPr id="14346" name="Text Box 10"/>
          <p:cNvSpPr txBox="1">
            <a:spLocks noChangeArrowheads="1"/>
          </p:cNvSpPr>
          <p:nvPr/>
        </p:nvSpPr>
        <p:spPr bwMode="auto">
          <a:xfrm>
            <a:off x="4913314" y="5430839"/>
            <a:ext cx="23336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defTabSz="828675">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defTabSz="828675">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defTabSz="828675">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defTabSz="8286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8286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286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200">
                <a:solidFill>
                  <a:schemeClr val="accent2"/>
                </a:solidFill>
              </a:rPr>
              <a:t>Reduz o risco de</a:t>
            </a:r>
          </a:p>
          <a:p>
            <a:pPr>
              <a:spcBef>
                <a:spcPct val="0"/>
              </a:spcBef>
              <a:buClrTx/>
              <a:buSzTx/>
              <a:buFontTx/>
              <a:buNone/>
            </a:pPr>
            <a:r>
              <a:rPr lang="en-US" altLang="en-US" sz="2200"/>
              <a:t>Câncer de mama</a:t>
            </a:r>
          </a:p>
          <a:p>
            <a:pPr>
              <a:spcBef>
                <a:spcPct val="0"/>
              </a:spcBef>
              <a:buClrTx/>
              <a:buSzTx/>
              <a:buFontTx/>
              <a:buNone/>
            </a:pPr>
            <a:r>
              <a:rPr lang="en-US" altLang="en-US" sz="2200"/>
              <a:t>Câncer de ovário</a:t>
            </a:r>
          </a:p>
          <a:p>
            <a:pPr>
              <a:spcBef>
                <a:spcPct val="0"/>
              </a:spcBef>
              <a:buClrTx/>
              <a:buSzTx/>
              <a:buFontTx/>
              <a:buNone/>
            </a:pPr>
            <a:r>
              <a:rPr lang="en-US" altLang="en-US" sz="2200"/>
              <a:t>Câncer colorretal</a:t>
            </a:r>
          </a:p>
        </p:txBody>
      </p:sp>
      <p:pic>
        <p:nvPicPr>
          <p:cNvPr id="1434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3325" y="3459164"/>
            <a:ext cx="1658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2" descr="1101000717_4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6589" y="3489326"/>
            <a:ext cx="161607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txBox="1">
            <a:spLocks/>
          </p:cNvSpPr>
          <p:nvPr/>
        </p:nvSpPr>
        <p:spPr>
          <a:xfrm>
            <a:off x="1581150" y="793750"/>
            <a:ext cx="9144000" cy="419100"/>
          </a:xfrm>
          <a:prstGeom prst="rect">
            <a:avLst/>
          </a:prstGeom>
          <a:solidFill>
            <a:srgbClr val="FF0000"/>
          </a:solidFill>
        </p:spPr>
        <p:txBody>
          <a:bodyPr>
            <a:normAutofit/>
          </a:bodyPr>
          <a:lstStyle/>
          <a:p>
            <a:pPr>
              <a:spcBef>
                <a:spcPct val="20000"/>
              </a:spcBef>
              <a:defRPr/>
            </a:pPr>
            <a:r>
              <a:rPr lang="en-US" sz="2000" b="1" dirty="0" err="1">
                <a:solidFill>
                  <a:schemeClr val="bg1"/>
                </a:solidFill>
                <a:latin typeface="Helvetica" pitchFamily="36" charset="0"/>
                <a:ea typeface="Helvetica" pitchFamily="36" charset="0"/>
                <a:cs typeface="Helvetica" pitchFamily="36" charset="0"/>
              </a:rPr>
              <a:t>Projeto</a:t>
            </a:r>
            <a:r>
              <a:rPr lang="en-US" sz="2000" b="1" dirty="0">
                <a:solidFill>
                  <a:schemeClr val="bg1"/>
                </a:solidFill>
                <a:latin typeface="Helvetica" pitchFamily="36" charset="0"/>
                <a:ea typeface="Helvetica" pitchFamily="36" charset="0"/>
                <a:cs typeface="Helvetica" pitchFamily="36" charset="0"/>
              </a:rPr>
              <a:t> de Drogas, </a:t>
            </a:r>
            <a:r>
              <a:rPr lang="en-US" sz="2000" b="1" dirty="0" err="1">
                <a:solidFill>
                  <a:schemeClr val="bg1"/>
                </a:solidFill>
                <a:latin typeface="Helvetica" pitchFamily="36" charset="0"/>
                <a:ea typeface="Helvetica" pitchFamily="36" charset="0"/>
                <a:cs typeface="Helvetica" pitchFamily="36" charset="0"/>
              </a:rPr>
              <a:t>engenharia</a:t>
            </a:r>
            <a:r>
              <a:rPr lang="en-US" sz="2000" b="1" dirty="0">
                <a:solidFill>
                  <a:schemeClr val="bg1"/>
                </a:solidFill>
                <a:latin typeface="Helvetica" pitchFamily="36" charset="0"/>
                <a:ea typeface="Helvetica" pitchFamily="36" charset="0"/>
                <a:cs typeface="Helvetica" pitchFamily="36" charset="0"/>
              </a:rPr>
              <a:t> </a:t>
            </a:r>
            <a:r>
              <a:rPr lang="en-US" sz="2000" b="1" dirty="0" err="1">
                <a:solidFill>
                  <a:schemeClr val="bg1"/>
                </a:solidFill>
                <a:latin typeface="Helvetica" pitchFamily="36" charset="0"/>
                <a:ea typeface="Helvetica" pitchFamily="36" charset="0"/>
                <a:cs typeface="Helvetica" pitchFamily="36" charset="0"/>
              </a:rPr>
              <a:t>metabólica</a:t>
            </a:r>
            <a:r>
              <a:rPr lang="en-US" sz="2000" b="1" dirty="0">
                <a:solidFill>
                  <a:schemeClr val="bg1"/>
                </a:solidFill>
                <a:latin typeface="Helvetica" pitchFamily="36" charset="0"/>
                <a:ea typeface="Helvetica" pitchFamily="36" charset="0"/>
                <a:cs typeface="Helvetica" pitchFamily="36" charset="0"/>
              </a:rPr>
              <a:t>:</a:t>
            </a:r>
            <a:endParaRPr lang="en-US" sz="1600" b="1" dirty="0">
              <a:solidFill>
                <a:schemeClr val="bg1">
                  <a:lumMod val="85000"/>
                </a:schemeClr>
              </a:solidFill>
              <a:latin typeface="Helvetica" pitchFamily="36" charset="0"/>
              <a:ea typeface="Helvetica" pitchFamily="36" charset="0"/>
              <a:cs typeface="Helvetica" pitchFamily="36" charset="0"/>
            </a:endParaRPr>
          </a:p>
        </p:txBody>
      </p:sp>
      <p:sp>
        <p:nvSpPr>
          <p:cNvPr id="14350" name="CaixaDeTexto 16"/>
          <p:cNvSpPr txBox="1">
            <a:spLocks noChangeArrowheads="1"/>
          </p:cNvSpPr>
          <p:nvPr/>
        </p:nvSpPr>
        <p:spPr bwMode="auto">
          <a:xfrm>
            <a:off x="6929439" y="4897439"/>
            <a:ext cx="2312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Fonte: Barabasi.com</a:t>
            </a:r>
            <a:endParaRPr lang="en-US" altLang="en-US" sz="1800"/>
          </a:p>
        </p:txBody>
      </p:sp>
      <p:sp>
        <p:nvSpPr>
          <p:cNvPr id="14351" name="CaixaDeTexto 3"/>
          <p:cNvSpPr txBox="1">
            <a:spLocks noChangeArrowheads="1"/>
          </p:cNvSpPr>
          <p:nvPr/>
        </p:nvSpPr>
        <p:spPr bwMode="auto">
          <a:xfrm>
            <a:off x="1541464" y="1147763"/>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2400" b="1"/>
              <a:t>b</a:t>
            </a:r>
            <a:endParaRPr lang="en-US" altLang="en-US" sz="2400" b="1"/>
          </a:p>
        </p:txBody>
      </p:sp>
    </p:spTree>
    <p:extLst>
      <p:ext uri="{BB962C8B-B14F-4D97-AF65-F5344CB8AC3E}">
        <p14:creationId xmlns:p14="http://schemas.microsoft.com/office/powerpoint/2010/main" val="131533375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regions_w.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44675" y="947738"/>
            <a:ext cx="831215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ubtitle 2"/>
          <p:cNvSpPr txBox="1">
            <a:spLocks noChangeArrowheads="1"/>
          </p:cNvSpPr>
          <p:nvPr/>
        </p:nvSpPr>
        <p:spPr bwMode="auto">
          <a:xfrm flipH="1">
            <a:off x="6000750" y="730250"/>
            <a:ext cx="44450" cy="452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buClrTx/>
              <a:buSzTx/>
              <a:buFontTx/>
              <a:buNone/>
            </a:pPr>
            <a:r>
              <a:rPr lang="en-US" altLang="en-US" sz="1600" b="1">
                <a:solidFill>
                  <a:srgbClr val="FFFFFF"/>
                </a:solidFill>
                <a:latin typeface="Helvetica" panose="020B0604020202020204" pitchFamily="34" charset="0"/>
                <a:cs typeface="Helvetica" panose="020B0604020202020204" pitchFamily="34" charset="0"/>
              </a:rPr>
              <a:t> </a:t>
            </a:r>
          </a:p>
        </p:txBody>
      </p:sp>
      <p:pic>
        <p:nvPicPr>
          <p:cNvPr id="16388" name="Picture 4" descr="maven7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1" y="5883275"/>
            <a:ext cx="67151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9836150" y="5911851"/>
            <a:ext cx="831850" cy="233363"/>
          </a:xfrm>
          <a:prstGeom prst="rect">
            <a:avLst/>
          </a:prstGeom>
          <a:solidFill>
            <a:schemeClr val="bg1">
              <a:lumMod val="85000"/>
              <a:alpha val="70000"/>
            </a:schemeClr>
          </a:solidFill>
          <a:ln w="9525">
            <a:noFill/>
            <a:miter lim="800000"/>
            <a:headEnd/>
            <a:tailEnd/>
          </a:ln>
          <a:effectLst/>
        </p:spPr>
        <p:txBody>
          <a:bodyPr lIns="91407" tIns="45704" rIns="91407" bIns="45704"/>
          <a:lstStyle/>
          <a:p>
            <a:pPr algn="ctr">
              <a:defRPr/>
            </a:pPr>
            <a:r>
              <a:rPr lang="en-US" sz="800" b="1" dirty="0" err="1">
                <a:solidFill>
                  <a:srgbClr val="000000">
                    <a:lumMod val="50000"/>
                    <a:lumOff val="50000"/>
                  </a:srgbClr>
                </a:solidFill>
                <a:latin typeface="Helvetica"/>
                <a:cs typeface="Helvetica"/>
              </a:rPr>
              <a:t>Barabasi</a:t>
            </a:r>
            <a:r>
              <a:rPr lang="en-US" sz="800" b="1" dirty="0">
                <a:solidFill>
                  <a:srgbClr val="000000">
                    <a:lumMod val="50000"/>
                    <a:lumOff val="50000"/>
                  </a:srgbClr>
                </a:solidFill>
                <a:latin typeface="Helvetica"/>
                <a:cs typeface="Helvetica"/>
              </a:rPr>
              <a:t> Lab</a:t>
            </a:r>
          </a:p>
        </p:txBody>
      </p:sp>
      <p:sp>
        <p:nvSpPr>
          <p:cNvPr id="3" name="CaixaDeTexto 2"/>
          <p:cNvSpPr txBox="1">
            <a:spLocks noChangeArrowheads="1"/>
          </p:cNvSpPr>
          <p:nvPr/>
        </p:nvSpPr>
        <p:spPr bwMode="auto">
          <a:xfrm>
            <a:off x="1706563" y="5621338"/>
            <a:ext cx="91868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PT" altLang="en-US" sz="1800"/>
              <a:t>Por que eles mapearam em primeiro lugar? A empresa tinha um grande problema de </a:t>
            </a:r>
          </a:p>
          <a:p>
            <a:pPr>
              <a:spcBef>
                <a:spcPct val="0"/>
              </a:spcBef>
              <a:buClrTx/>
              <a:buSzTx/>
              <a:buFontTx/>
              <a:buNone/>
            </a:pPr>
            <a:r>
              <a:rPr lang="pt-PT" altLang="en-US" sz="1800"/>
              <a:t>comunicação interna. As decisões da alta direção não chegavam aos trabalhadores, ou </a:t>
            </a:r>
          </a:p>
          <a:p>
            <a:pPr>
              <a:spcBef>
                <a:spcPct val="0"/>
              </a:spcBef>
              <a:buClrTx/>
              <a:buSzTx/>
              <a:buFontTx/>
              <a:buNone/>
            </a:pPr>
            <a:r>
              <a:rPr lang="pt-PT" altLang="en-US" sz="1800"/>
              <a:t>o que chegava nada tinha a ver com as decisões reais. Eles queriam descobrir </a:t>
            </a:r>
          </a:p>
          <a:p>
            <a:pPr>
              <a:spcBef>
                <a:spcPct val="0"/>
              </a:spcBef>
              <a:buClrTx/>
              <a:buSzTx/>
              <a:buFontTx/>
              <a:buNone/>
            </a:pPr>
            <a:r>
              <a:rPr lang="pt-PT" altLang="en-US" sz="1800"/>
              <a:t>onde estava o problema.</a:t>
            </a:r>
            <a:endParaRPr lang="en-US" altLang="en-US" sz="1800"/>
          </a:p>
          <a:p>
            <a:pPr>
              <a:spcBef>
                <a:spcPct val="0"/>
              </a:spcBef>
              <a:buClrTx/>
              <a:buSzTx/>
              <a:buFontTx/>
              <a:buNone/>
            </a:pPr>
            <a:endParaRPr lang="en-US" altLang="en-US" sz="1800"/>
          </a:p>
        </p:txBody>
      </p:sp>
      <p:sp>
        <p:nvSpPr>
          <p:cNvPr id="16391" name="CaixaDeTexto 3"/>
          <p:cNvSpPr txBox="1">
            <a:spLocks noChangeArrowheads="1"/>
          </p:cNvSpPr>
          <p:nvPr/>
        </p:nvSpPr>
        <p:spPr bwMode="auto">
          <a:xfrm>
            <a:off x="6130926" y="771526"/>
            <a:ext cx="45958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PT" altLang="en-US" sz="1800"/>
              <a:t>O mapa mostrou que vários indivíduos que</a:t>
            </a:r>
          </a:p>
          <a:p>
            <a:pPr>
              <a:spcBef>
                <a:spcPct val="0"/>
              </a:spcBef>
              <a:buClrTx/>
              <a:buSzTx/>
              <a:buFontTx/>
              <a:buNone/>
            </a:pPr>
            <a:r>
              <a:rPr lang="pt-PT" altLang="en-US" sz="1800"/>
              <a:t>tinham bastante influência na empresa. </a:t>
            </a:r>
          </a:p>
          <a:p>
            <a:pPr>
              <a:spcBef>
                <a:spcPct val="0"/>
              </a:spcBef>
              <a:buClrTx/>
              <a:buSzTx/>
              <a:buFontTx/>
              <a:buNone/>
            </a:pPr>
            <a:r>
              <a:rPr lang="pt-PT" altLang="en-US" sz="1800"/>
              <a:t>Eles eram os centros. O problema era que </a:t>
            </a:r>
          </a:p>
          <a:p>
            <a:pPr>
              <a:spcBef>
                <a:spcPct val="0"/>
              </a:spcBef>
              <a:buClrTx/>
              <a:buSzTx/>
              <a:buFontTx/>
              <a:buNone/>
            </a:pPr>
            <a:r>
              <a:rPr lang="pt-PT" altLang="en-US" sz="1800"/>
              <a:t>nenhum dos polos fazia parte da liderança.</a:t>
            </a:r>
            <a:endParaRPr lang="en-US" altLang="en-US" sz="1800"/>
          </a:p>
          <a:p>
            <a:pPr>
              <a:spcBef>
                <a:spcPct val="0"/>
              </a:spcBef>
              <a:buClrTx/>
              <a:buSzTx/>
              <a:buFontTx/>
              <a:buNone/>
            </a:pPr>
            <a:endParaRPr lang="en-US" altLang="en-US" sz="1800"/>
          </a:p>
        </p:txBody>
      </p:sp>
      <p:sp>
        <p:nvSpPr>
          <p:cNvPr id="16392" name="CaixaDeTexto 6"/>
          <p:cNvSpPr txBox="1">
            <a:spLocks noChangeArrowheads="1"/>
          </p:cNvSpPr>
          <p:nvPr/>
        </p:nvSpPr>
        <p:spPr bwMode="auto">
          <a:xfrm>
            <a:off x="2159001" y="957264"/>
            <a:ext cx="1274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Exemplo 2</a:t>
            </a:r>
            <a:endParaRPr lang="en-US" altLang="en-US" sz="1800"/>
          </a:p>
        </p:txBody>
      </p:sp>
      <p:sp>
        <p:nvSpPr>
          <p:cNvPr id="10" name="Subtitle 2"/>
          <p:cNvSpPr txBox="1">
            <a:spLocks/>
          </p:cNvSpPr>
          <p:nvPr/>
        </p:nvSpPr>
        <p:spPr>
          <a:xfrm>
            <a:off x="2143126" y="41275"/>
            <a:ext cx="5940425" cy="482600"/>
          </a:xfrm>
          <a:prstGeom prst="rect">
            <a:avLst/>
          </a:prstGeom>
          <a:solidFill>
            <a:srgbClr val="FF0000"/>
          </a:solidFill>
        </p:spPr>
        <p:txBody>
          <a:bodyPr>
            <a:normAutofit/>
          </a:bodyPr>
          <a:lstStyle/>
          <a:p>
            <a:pPr>
              <a:spcBef>
                <a:spcPct val="20000"/>
              </a:spcBef>
              <a:defRPr/>
            </a:pPr>
            <a:r>
              <a:rPr lang="en-US" sz="2000" b="1" dirty="0" err="1">
                <a:solidFill>
                  <a:schemeClr val="bg1"/>
                </a:solidFill>
                <a:latin typeface="Helvetica" pitchFamily="36" charset="0"/>
                <a:ea typeface="Helvetica" pitchFamily="36" charset="0"/>
                <a:cs typeface="Helvetica" pitchFamily="36" charset="0"/>
              </a:rPr>
              <a:t>Barabasi</a:t>
            </a:r>
            <a:r>
              <a:rPr lang="en-US" sz="2000" b="1" dirty="0">
                <a:solidFill>
                  <a:schemeClr val="bg1"/>
                </a:solidFill>
                <a:latin typeface="Helvetica" pitchFamily="36" charset="0"/>
                <a:ea typeface="Helvetica" pitchFamily="36" charset="0"/>
                <a:cs typeface="Helvetica" pitchFamily="36" charset="0"/>
              </a:rPr>
              <a:t> Lab: </a:t>
            </a:r>
            <a:r>
              <a:rPr lang="en-US" sz="2000" b="1" dirty="0" err="1">
                <a:solidFill>
                  <a:schemeClr val="bg1"/>
                </a:solidFill>
                <a:latin typeface="Helvetica" pitchFamily="36" charset="0"/>
                <a:ea typeface="Helvetica" pitchFamily="36" charset="0"/>
                <a:cs typeface="Helvetica" pitchFamily="36" charset="0"/>
              </a:rPr>
              <a:t>Gestão</a:t>
            </a:r>
            <a:r>
              <a:rPr lang="en-US" sz="2000" b="1" dirty="0">
                <a:solidFill>
                  <a:schemeClr val="bg1"/>
                </a:solidFill>
                <a:latin typeface="Helvetica" pitchFamily="36" charset="0"/>
                <a:ea typeface="Helvetica" pitchFamily="36" charset="0"/>
                <a:cs typeface="Helvetica" pitchFamily="36" charset="0"/>
              </a:rPr>
              <a:t> de </a:t>
            </a:r>
            <a:r>
              <a:rPr lang="en-US" sz="2000" b="1" dirty="0" err="1">
                <a:solidFill>
                  <a:schemeClr val="bg1"/>
                </a:solidFill>
                <a:latin typeface="Helvetica" pitchFamily="36" charset="0"/>
                <a:ea typeface="Helvetica" pitchFamily="36" charset="0"/>
                <a:cs typeface="Helvetica" pitchFamily="36" charset="0"/>
              </a:rPr>
              <a:t>comunicação</a:t>
            </a:r>
            <a:r>
              <a:rPr lang="en-US" sz="2000" b="1" dirty="0">
                <a:solidFill>
                  <a:schemeClr val="bg1"/>
                </a:solidFill>
                <a:latin typeface="Helvetica" pitchFamily="36" charset="0"/>
                <a:ea typeface="Helvetica" pitchFamily="36" charset="0"/>
                <a:cs typeface="Helvetica" pitchFamily="36" charset="0"/>
              </a:rPr>
              <a:t>:</a:t>
            </a:r>
            <a:endParaRPr lang="en-US" sz="1600" b="1" dirty="0">
              <a:solidFill>
                <a:schemeClr val="bg1">
                  <a:lumMod val="85000"/>
                </a:schemeClr>
              </a:solidFill>
              <a:latin typeface="Helvetica" pitchFamily="36" charset="0"/>
              <a:ea typeface="Helvetica" pitchFamily="36" charset="0"/>
              <a:cs typeface="Helvetica" pitchFamily="36" charset="0"/>
            </a:endParaRPr>
          </a:p>
        </p:txBody>
      </p:sp>
    </p:spTree>
    <p:extLst>
      <p:ext uri="{BB962C8B-B14F-4D97-AF65-F5344CB8AC3E}">
        <p14:creationId xmlns:p14="http://schemas.microsoft.com/office/powerpoint/2010/main" val="20842888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ierarchy_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75" y="1127125"/>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ubtitle 2"/>
          <p:cNvSpPr txBox="1">
            <a:spLocks noChangeArrowheads="1"/>
          </p:cNvSpPr>
          <p:nvPr/>
        </p:nvSpPr>
        <p:spPr bwMode="auto">
          <a:xfrm flipH="1">
            <a:off x="3702050" y="730250"/>
            <a:ext cx="44450" cy="452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buClrTx/>
              <a:buSzTx/>
              <a:buFontTx/>
              <a:buNone/>
            </a:pPr>
            <a:r>
              <a:rPr lang="en-US" altLang="en-US" sz="1600" b="1">
                <a:solidFill>
                  <a:srgbClr val="FFFFFF"/>
                </a:solidFill>
                <a:latin typeface="Helvetica" panose="020B0604020202020204" pitchFamily="34" charset="0"/>
                <a:cs typeface="Helvetica" panose="020B0604020202020204" pitchFamily="34" charset="0"/>
              </a:rPr>
              <a:t> </a:t>
            </a:r>
          </a:p>
        </p:txBody>
      </p:sp>
      <p:sp>
        <p:nvSpPr>
          <p:cNvPr id="9" name="Rectangle 8"/>
          <p:cNvSpPr>
            <a:spLocks noChangeArrowheads="1"/>
          </p:cNvSpPr>
          <p:nvPr/>
        </p:nvSpPr>
        <p:spPr bwMode="auto">
          <a:xfrm>
            <a:off x="9836150" y="5911851"/>
            <a:ext cx="831850" cy="233363"/>
          </a:xfrm>
          <a:prstGeom prst="rect">
            <a:avLst/>
          </a:prstGeom>
          <a:solidFill>
            <a:schemeClr val="bg1">
              <a:lumMod val="85000"/>
              <a:alpha val="70000"/>
            </a:schemeClr>
          </a:solidFill>
          <a:ln w="9525">
            <a:noFill/>
            <a:miter lim="800000"/>
            <a:headEnd/>
            <a:tailEnd/>
          </a:ln>
          <a:effectLst/>
        </p:spPr>
        <p:txBody>
          <a:bodyPr lIns="91407" tIns="45704" rIns="91407" bIns="45704"/>
          <a:lstStyle/>
          <a:p>
            <a:pPr algn="ctr">
              <a:defRPr/>
            </a:pPr>
            <a:r>
              <a:rPr lang="en-US" sz="800" b="1" dirty="0" err="1">
                <a:solidFill>
                  <a:srgbClr val="000000">
                    <a:lumMod val="50000"/>
                    <a:lumOff val="50000"/>
                  </a:srgbClr>
                </a:solidFill>
                <a:latin typeface="Helvetica"/>
                <a:cs typeface="Helvetica"/>
              </a:rPr>
              <a:t>Barabasi</a:t>
            </a:r>
            <a:r>
              <a:rPr lang="en-US" sz="800" b="1" dirty="0">
                <a:solidFill>
                  <a:srgbClr val="000000">
                    <a:lumMod val="50000"/>
                    <a:lumOff val="50000"/>
                  </a:srgbClr>
                </a:solidFill>
                <a:latin typeface="Helvetica"/>
                <a:cs typeface="Helvetica"/>
              </a:rPr>
              <a:t> Lab</a:t>
            </a:r>
          </a:p>
        </p:txBody>
      </p:sp>
      <p:pic>
        <p:nvPicPr>
          <p:cNvPr id="18437" name="Picture 9" descr="maven7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1" y="5883275"/>
            <a:ext cx="67151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33905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degree-region_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5715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66974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a:spLocks noGrp="1"/>
          </p:cNvSpPr>
          <p:nvPr>
            <p:ph sz="half" idx="2"/>
          </p:nvPr>
        </p:nvSpPr>
        <p:spPr>
          <a:xfrm>
            <a:off x="2133600" y="1758951"/>
            <a:ext cx="8534400" cy="4437063"/>
          </a:xfrm>
        </p:spPr>
        <p:txBody>
          <a:bodyPr/>
          <a:lstStyle/>
          <a:p>
            <a:pPr>
              <a:defRPr/>
            </a:pPr>
            <a:r>
              <a:rPr lang="pt-BR" sz="2000" dirty="0" err="1"/>
              <a:t>Arduino</a:t>
            </a:r>
            <a:r>
              <a:rPr lang="pt-BR" sz="2000" dirty="0"/>
              <a:t>: uma plataforma de hardware "open </a:t>
            </a:r>
            <a:r>
              <a:rPr lang="pt-BR" sz="2000" dirty="0" err="1"/>
              <a:t>source</a:t>
            </a:r>
            <a:r>
              <a:rPr lang="pt-BR" sz="2000" dirty="0"/>
              <a:t> " que usa uma placa com simples entradas e saída (input/output) e desenvolvem em várias linguagens.</a:t>
            </a:r>
          </a:p>
          <a:p>
            <a:pPr>
              <a:defRPr/>
            </a:pPr>
            <a:r>
              <a:rPr lang="pt-BR" sz="2000" dirty="0"/>
              <a:t>IDE (</a:t>
            </a:r>
            <a:r>
              <a:rPr lang="pt-BR" sz="2000" dirty="0" err="1"/>
              <a:t>Integrated</a:t>
            </a:r>
            <a:r>
              <a:rPr lang="pt-BR" sz="2000" dirty="0"/>
              <a:t> </a:t>
            </a:r>
            <a:r>
              <a:rPr lang="pt-BR" sz="2000" dirty="0" err="1"/>
              <a:t>Development</a:t>
            </a:r>
            <a:r>
              <a:rPr lang="pt-BR" sz="2000" dirty="0"/>
              <a:t> </a:t>
            </a:r>
            <a:r>
              <a:rPr lang="pt-BR" sz="2000" dirty="0" err="1"/>
              <a:t>Environment</a:t>
            </a:r>
            <a:r>
              <a:rPr lang="pt-BR" sz="2000" dirty="0"/>
              <a:t> - Ambiente de desenvolvimento integrado), pode ser baixado gratuitamente através do site </a:t>
            </a:r>
            <a:r>
              <a:rPr lang="pt-BR" sz="2000" dirty="0" err="1"/>
              <a:t>www</a:t>
            </a:r>
            <a:r>
              <a:rPr lang="pt-BR" sz="2000" dirty="0"/>
              <a:t>. arduino.cc.</a:t>
            </a:r>
          </a:p>
          <a:p>
            <a:pPr>
              <a:defRPr/>
            </a:pPr>
            <a:r>
              <a:rPr lang="pt-BR" sz="2000" dirty="0"/>
              <a:t>O </a:t>
            </a:r>
            <a:r>
              <a:rPr lang="pt-BR" sz="2000" dirty="0" err="1"/>
              <a:t>Arduino</a:t>
            </a:r>
            <a:r>
              <a:rPr lang="pt-BR" sz="2000" dirty="0"/>
              <a:t> é diferente das outras plataformas no mercado pois:</a:t>
            </a:r>
          </a:p>
          <a:p>
            <a:pPr marL="0" indent="0">
              <a:buNone/>
              <a:defRPr/>
            </a:pPr>
            <a:r>
              <a:rPr lang="pt-BR" sz="2000" dirty="0"/>
              <a:t>     - Ele é um ambiente de </a:t>
            </a:r>
            <a:r>
              <a:rPr lang="pt-BR" sz="2000" dirty="0" err="1"/>
              <a:t>multiplataforma</a:t>
            </a:r>
            <a:r>
              <a:rPr lang="pt-BR" sz="2000" dirty="0"/>
              <a:t>; ele roda no </a:t>
            </a:r>
            <a:r>
              <a:rPr lang="pt-BR" sz="2000" dirty="0" err="1"/>
              <a:t>windows</a:t>
            </a:r>
            <a:r>
              <a:rPr lang="pt-BR" sz="2000" dirty="0"/>
              <a:t>, Macintosh e </a:t>
            </a:r>
            <a:r>
              <a:rPr lang="pt-BR" sz="2000" dirty="0" err="1"/>
              <a:t>linux</a:t>
            </a:r>
            <a:r>
              <a:rPr lang="pt-BR" sz="2000" dirty="0"/>
              <a:t>.</a:t>
            </a:r>
          </a:p>
          <a:p>
            <a:pPr marL="0" indent="0">
              <a:buNone/>
              <a:defRPr/>
            </a:pPr>
            <a:r>
              <a:rPr lang="pt-BR" sz="2000" dirty="0"/>
              <a:t>      - placa custa US$ 35,00 e a troca do chip (se queimar) U$ 4,00.</a:t>
            </a:r>
          </a:p>
          <a:p>
            <a:pPr marL="0" indent="0">
              <a:buNone/>
              <a:defRPr/>
            </a:pPr>
            <a:r>
              <a:rPr lang="pt-BR" sz="2000" dirty="0"/>
              <a:t>      - uma comunidade ativa para usuário, pode-se pedir ajuda.</a:t>
            </a:r>
          </a:p>
          <a:p>
            <a:pPr marL="0" indent="0">
              <a:buNone/>
              <a:defRPr/>
            </a:pPr>
            <a:r>
              <a:rPr lang="pt-BR" sz="2000" dirty="0"/>
              <a:t>      - plataforma educacional, ótima para iniciantes. </a:t>
            </a:r>
          </a:p>
          <a:p>
            <a:pPr>
              <a:defRPr/>
            </a:pPr>
            <a:endParaRPr lang="pt-BR" dirty="0"/>
          </a:p>
        </p:txBody>
      </p:sp>
      <p:sp>
        <p:nvSpPr>
          <p:cNvPr id="28675" name="Título 1"/>
          <p:cNvSpPr>
            <a:spLocks noGrp="1" noChangeArrowheads="1"/>
          </p:cNvSpPr>
          <p:nvPr>
            <p:ph type="title"/>
          </p:nvPr>
        </p:nvSpPr>
        <p:spPr>
          <a:xfrm>
            <a:off x="2743201" y="-463550"/>
            <a:ext cx="7383463" cy="2222500"/>
          </a:xfrm>
        </p:spPr>
        <p:txBody>
          <a:bodyPr/>
          <a:lstStyle/>
          <a:p>
            <a:r>
              <a:rPr lang="pt-BR" altLang="en-US" smtClean="0"/>
              <a:t>Hardware “open source” - Arduino</a:t>
            </a:r>
          </a:p>
        </p:txBody>
      </p:sp>
      <p:pic>
        <p:nvPicPr>
          <p:cNvPr id="28676" name="Image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549275"/>
            <a:ext cx="111283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131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p:cNvSpPr>
            <a:spLocks noGrp="1" noChangeArrowheads="1"/>
          </p:cNvSpPr>
          <p:nvPr>
            <p:ph type="title"/>
          </p:nvPr>
        </p:nvSpPr>
        <p:spPr/>
        <p:txBody>
          <a:bodyPr/>
          <a:lstStyle/>
          <a:p>
            <a:r>
              <a:rPr lang="pt-BR" altLang="en-US" smtClean="0"/>
              <a:t>Nova economia ?</a:t>
            </a:r>
          </a:p>
        </p:txBody>
      </p:sp>
      <p:sp>
        <p:nvSpPr>
          <p:cNvPr id="3" name="Espaço Reservado para Conteúdo 2"/>
          <p:cNvSpPr>
            <a:spLocks noGrp="1"/>
          </p:cNvSpPr>
          <p:nvPr>
            <p:ph idx="1"/>
          </p:nvPr>
        </p:nvSpPr>
        <p:spPr>
          <a:xfrm>
            <a:off x="2209801" y="1371601"/>
            <a:ext cx="7464425" cy="3332163"/>
          </a:xfrm>
        </p:spPr>
        <p:txBody>
          <a:bodyPr/>
          <a:lstStyle/>
          <a:p>
            <a:pPr>
              <a:defRPr/>
            </a:pPr>
            <a:r>
              <a:rPr lang="pt-BR" dirty="0"/>
              <a:t>Algumas alternativas: </a:t>
            </a:r>
            <a:r>
              <a:rPr lang="pt-BR" dirty="0" err="1"/>
              <a:t>Elinor</a:t>
            </a:r>
            <a:r>
              <a:rPr lang="pt-BR" dirty="0"/>
              <a:t> </a:t>
            </a:r>
            <a:r>
              <a:rPr lang="pt-BR" dirty="0" err="1"/>
              <a:t>Ostrom</a:t>
            </a:r>
            <a:r>
              <a:rPr lang="pt-BR" dirty="0"/>
              <a:t>, </a:t>
            </a:r>
            <a:r>
              <a:rPr lang="pt-BR" dirty="0" err="1"/>
              <a:t>Yochai</a:t>
            </a:r>
            <a:r>
              <a:rPr lang="pt-BR" dirty="0"/>
              <a:t> </a:t>
            </a:r>
            <a:r>
              <a:rPr lang="pt-BR" dirty="0" err="1"/>
              <a:t>Benkler</a:t>
            </a:r>
            <a:r>
              <a:rPr lang="pt-BR" dirty="0"/>
              <a:t>.</a:t>
            </a:r>
          </a:p>
          <a:p>
            <a:pPr>
              <a:defRPr/>
            </a:pPr>
            <a:r>
              <a:rPr lang="pt-BR" dirty="0" err="1"/>
              <a:t>Yochai</a:t>
            </a:r>
            <a:r>
              <a:rPr lang="pt-BR" dirty="0"/>
              <a:t> – palestra nova economia</a:t>
            </a:r>
          </a:p>
          <a:p>
            <a:pPr marL="0" indent="0">
              <a:buNone/>
              <a:defRPr/>
            </a:pPr>
            <a:r>
              <a:rPr lang="pt-BR" dirty="0"/>
              <a:t>  </a:t>
            </a:r>
          </a:p>
          <a:p>
            <a:pPr marL="0" indent="0">
              <a:buNone/>
              <a:defRPr/>
            </a:pPr>
            <a:endParaRPr lang="pt-BR" dirty="0"/>
          </a:p>
          <a:p>
            <a:pPr marL="0" indent="0">
              <a:buNone/>
              <a:defRPr/>
            </a:pPr>
            <a:r>
              <a:rPr lang="pt-BR" dirty="0"/>
              <a:t>         </a:t>
            </a:r>
          </a:p>
        </p:txBody>
      </p:sp>
      <p:pic>
        <p:nvPicPr>
          <p:cNvPr id="2970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688" y="4364039"/>
            <a:ext cx="1985962" cy="167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4" descr="Ca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414" y="3308350"/>
            <a:ext cx="7016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http://ecx.images-amazon.com/images/I/31QfZyZ8BlL._SY3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4850" y="5094288"/>
            <a:ext cx="7572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CaixaDeTexto 4"/>
          <p:cNvSpPr txBox="1">
            <a:spLocks noChangeArrowheads="1"/>
          </p:cNvSpPr>
          <p:nvPr/>
        </p:nvSpPr>
        <p:spPr bwMode="auto">
          <a:xfrm>
            <a:off x="4495801" y="3363913"/>
            <a:ext cx="1928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Prêmio Nobel de</a:t>
            </a:r>
          </a:p>
          <a:p>
            <a:pPr>
              <a:spcBef>
                <a:spcPct val="0"/>
              </a:spcBef>
              <a:buClrTx/>
              <a:buSzTx/>
              <a:buFontTx/>
              <a:buNone/>
            </a:pPr>
            <a:r>
              <a:rPr lang="pt-BR" altLang="en-US" sz="1800"/>
              <a:t>Economia - 2009</a:t>
            </a:r>
          </a:p>
        </p:txBody>
      </p:sp>
      <p:sp>
        <p:nvSpPr>
          <p:cNvPr id="29704" name="CaixaDeTexto 8"/>
          <p:cNvSpPr txBox="1">
            <a:spLocks noChangeArrowheads="1"/>
          </p:cNvSpPr>
          <p:nvPr/>
        </p:nvSpPr>
        <p:spPr bwMode="auto">
          <a:xfrm>
            <a:off x="4349750" y="4232275"/>
            <a:ext cx="26733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Falam do projeto</a:t>
            </a:r>
          </a:p>
          <a:p>
            <a:pPr>
              <a:spcBef>
                <a:spcPct val="0"/>
              </a:spcBef>
              <a:buClrTx/>
              <a:buSzTx/>
              <a:buFontTx/>
              <a:buNone/>
            </a:pPr>
            <a:r>
              <a:rPr lang="pt-BR" altLang="en-US" sz="1800"/>
              <a:t>de Economias de </a:t>
            </a:r>
          </a:p>
          <a:p>
            <a:pPr>
              <a:spcBef>
                <a:spcPct val="0"/>
              </a:spcBef>
              <a:buClrTx/>
              <a:buSzTx/>
              <a:buFontTx/>
              <a:buNone/>
            </a:pPr>
            <a:r>
              <a:rPr lang="pt-BR" altLang="en-US" sz="1800"/>
              <a:t>Solidárias, Economia de</a:t>
            </a:r>
          </a:p>
          <a:p>
            <a:pPr>
              <a:spcBef>
                <a:spcPct val="0"/>
              </a:spcBef>
              <a:buClrTx/>
              <a:buSzTx/>
              <a:buFontTx/>
              <a:buNone/>
            </a:pPr>
            <a:r>
              <a:rPr lang="pt-BR" altLang="en-US" sz="1800"/>
              <a:t>Comunicação: já com </a:t>
            </a:r>
          </a:p>
          <a:p>
            <a:pPr>
              <a:spcBef>
                <a:spcPct val="0"/>
              </a:spcBef>
              <a:buClrTx/>
              <a:buSzTx/>
              <a:buFontTx/>
              <a:buNone/>
            </a:pPr>
            <a:r>
              <a:rPr lang="pt-BR" altLang="en-US" sz="1800"/>
              <a:t>mais de 800 empresas</a:t>
            </a:r>
          </a:p>
          <a:p>
            <a:pPr>
              <a:spcBef>
                <a:spcPct val="0"/>
              </a:spcBef>
              <a:buClrTx/>
              <a:buSzTx/>
              <a:buFontTx/>
              <a:buNone/>
            </a:pPr>
            <a:r>
              <a:rPr lang="pt-BR" altLang="en-US" sz="1800"/>
              <a:t>Incluindo 1 banco</a:t>
            </a:r>
          </a:p>
        </p:txBody>
      </p:sp>
      <p:sp>
        <p:nvSpPr>
          <p:cNvPr id="29705" name="CaixaDeTexto 5"/>
          <p:cNvSpPr txBox="1">
            <a:spLocks noChangeArrowheads="1"/>
          </p:cNvSpPr>
          <p:nvPr/>
        </p:nvSpPr>
        <p:spPr bwMode="auto">
          <a:xfrm>
            <a:off x="7146925" y="3308351"/>
            <a:ext cx="2249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Mas podemos falar </a:t>
            </a:r>
          </a:p>
          <a:p>
            <a:pPr>
              <a:spcBef>
                <a:spcPct val="0"/>
              </a:spcBef>
              <a:buClrTx/>
              <a:buSzTx/>
              <a:buFontTx/>
              <a:buNone/>
            </a:pPr>
            <a:r>
              <a:rPr lang="pt-BR" altLang="en-US" sz="1800"/>
              <a:t>De uma economia –</a:t>
            </a:r>
          </a:p>
          <a:p>
            <a:pPr>
              <a:spcBef>
                <a:spcPct val="0"/>
              </a:spcBef>
              <a:buClrTx/>
              <a:buSzTx/>
              <a:buFontTx/>
              <a:buNone/>
            </a:pPr>
            <a:r>
              <a:rPr lang="pt-BR" altLang="en-US" sz="1800"/>
              <a:t>tipo “open-source”?</a:t>
            </a:r>
          </a:p>
        </p:txBody>
      </p:sp>
      <p:sp>
        <p:nvSpPr>
          <p:cNvPr id="29706" name="CaixaDeTexto 3"/>
          <p:cNvSpPr txBox="1">
            <a:spLocks noChangeArrowheads="1"/>
          </p:cNvSpPr>
          <p:nvPr/>
        </p:nvSpPr>
        <p:spPr bwMode="auto">
          <a:xfrm>
            <a:off x="7037388" y="6091238"/>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Yochai Benkler.</a:t>
            </a:r>
            <a:endParaRPr lang="en-US" altLang="en-US" sz="1800"/>
          </a:p>
        </p:txBody>
      </p:sp>
    </p:spTree>
    <p:extLst>
      <p:ext uri="{BB962C8B-B14F-4D97-AF65-F5344CB8AC3E}">
        <p14:creationId xmlns:p14="http://schemas.microsoft.com/office/powerpoint/2010/main" val="2270734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Inúmeras possibilidades</a:t>
            </a:r>
            <a:endParaRPr lang="pt-BR" dirty="0"/>
          </a:p>
        </p:txBody>
      </p:sp>
      <p:pic>
        <p:nvPicPr>
          <p:cNvPr id="60418" name="Picture 2" descr="Governing the Commons - The Evolution of Institutions for Coll... - sami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3914" y="2286000"/>
            <a:ext cx="4480309"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846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pt-BR" altLang="pt-BR" smtClean="0"/>
              <a:t>Referências:</a:t>
            </a:r>
          </a:p>
        </p:txBody>
      </p:sp>
      <p:sp>
        <p:nvSpPr>
          <p:cNvPr id="53251" name="Rectangle 3"/>
          <p:cNvSpPr>
            <a:spLocks noGrp="1" noChangeArrowheads="1"/>
          </p:cNvSpPr>
          <p:nvPr>
            <p:ph type="body" idx="1"/>
          </p:nvPr>
        </p:nvSpPr>
        <p:spPr>
          <a:xfrm>
            <a:off x="2209800" y="1524001"/>
            <a:ext cx="7772400" cy="4530725"/>
          </a:xfrm>
        </p:spPr>
        <p:txBody>
          <a:bodyPr>
            <a:normAutofit fontScale="92500" lnSpcReduction="10000"/>
          </a:bodyPr>
          <a:lstStyle/>
          <a:p>
            <a:pPr>
              <a:buFontTx/>
              <a:buNone/>
            </a:pPr>
            <a:r>
              <a:rPr lang="en-US" altLang="en-US" sz="1800" b="1">
                <a:solidFill>
                  <a:srgbClr val="002060"/>
                </a:solidFill>
                <a:latin typeface="Modern No. 20" panose="02070704070505020303" pitchFamily="18" charset="0"/>
              </a:rPr>
              <a:t>BARABÁSI</a:t>
            </a:r>
            <a:r>
              <a:rPr lang="en-US" altLang="en-US" sz="1800">
                <a:solidFill>
                  <a:srgbClr val="002060"/>
                </a:solidFill>
                <a:latin typeface="Modern No. 20" panose="02070704070505020303" pitchFamily="18" charset="0"/>
              </a:rPr>
              <a:t>, Albert-Lázló. Linked: how everything is connected to everything else and what it means for business, science, and everyday life. New York: Plume, 2003</a:t>
            </a:r>
          </a:p>
          <a:p>
            <a:pPr>
              <a:buFontTx/>
              <a:buNone/>
            </a:pPr>
            <a:r>
              <a:rPr lang="pt-BR" altLang="en-US" sz="1800" b="1">
                <a:solidFill>
                  <a:srgbClr val="002060"/>
                </a:solidFill>
                <a:latin typeface="Modern No. 20" panose="02070704070505020303" pitchFamily="18" charset="0"/>
              </a:rPr>
              <a:t>BRANDÃO</a:t>
            </a:r>
            <a:r>
              <a:rPr lang="pt-BR" altLang="en-US" sz="1800">
                <a:solidFill>
                  <a:srgbClr val="002060"/>
                </a:solidFill>
                <a:latin typeface="Modern No. 20" panose="02070704070505020303" pitchFamily="18" charset="0"/>
              </a:rPr>
              <a:t>. W; PARREIRAS. F.; SILVA, A. Redes em Ciência da Informação. Evidências comportamentais dos pesquisadores e tendências evolutivas das redes de coautoria. Londrina: Informação &amp; Informação, v.12, n. esp., 2007</a:t>
            </a:r>
          </a:p>
          <a:p>
            <a:pPr>
              <a:buFontTx/>
              <a:buNone/>
            </a:pPr>
            <a:r>
              <a:rPr lang="pt-BR" altLang="en-US" sz="1800" b="1">
                <a:solidFill>
                  <a:srgbClr val="002060"/>
                </a:solidFill>
                <a:latin typeface="Modern No. 20" panose="02070704070505020303" pitchFamily="18" charset="0"/>
              </a:rPr>
              <a:t>DUNCAN,  D.J. WATTS, S.H. </a:t>
            </a:r>
            <a:r>
              <a:rPr lang="en-US" altLang="en-US" sz="1200" u="sng">
                <a:solidFill>
                  <a:srgbClr val="BB6633"/>
                </a:solidFill>
              </a:rPr>
              <a:t>«</a:t>
            </a:r>
            <a:r>
              <a:rPr lang="en-US" altLang="en-US" sz="1800">
                <a:solidFill>
                  <a:srgbClr val="002060"/>
                </a:solidFill>
                <a:latin typeface="Modern No. 20" panose="02070704070505020303" pitchFamily="18" charset="0"/>
              </a:rPr>
              <a:t>Collective dynamics of 'small-world' networks», Nature. 393 (6684): 440–442. </a:t>
            </a:r>
            <a:endParaRPr lang="pt-BR" altLang="en-US" sz="1800">
              <a:solidFill>
                <a:srgbClr val="002060"/>
              </a:solidFill>
              <a:latin typeface="Modern No. 20" panose="02070704070505020303" pitchFamily="18" charset="0"/>
            </a:endParaRPr>
          </a:p>
          <a:p>
            <a:pPr>
              <a:buFontTx/>
              <a:buNone/>
            </a:pPr>
            <a:r>
              <a:rPr lang="pt-BR" altLang="en-US" sz="1800" b="1">
                <a:solidFill>
                  <a:srgbClr val="002060"/>
                </a:solidFill>
                <a:latin typeface="Modern No. 20" panose="02070704070505020303" pitchFamily="18" charset="0"/>
              </a:rPr>
              <a:t>MARTELETO, R.M</a:t>
            </a:r>
            <a:r>
              <a:rPr lang="pt-BR" altLang="en-US" sz="1800">
                <a:solidFill>
                  <a:srgbClr val="002060"/>
                </a:solidFill>
                <a:latin typeface="Modern No. 20" panose="02070704070505020303" pitchFamily="18" charset="0"/>
              </a:rPr>
              <a:t>.. Informação, redes e redes sociais – fundamentos e transversalidade. Londrina: Informação &amp; Informação, v.12, n. esp., 2007</a:t>
            </a:r>
          </a:p>
          <a:p>
            <a:pPr>
              <a:buFontTx/>
              <a:buNone/>
            </a:pPr>
            <a:r>
              <a:rPr lang="pt-BR" altLang="en-US" sz="1800" b="1">
                <a:solidFill>
                  <a:srgbClr val="002060"/>
                </a:solidFill>
                <a:latin typeface="Modern No. 20" panose="02070704070505020303" pitchFamily="18" charset="0"/>
              </a:rPr>
              <a:t>MUCHERONI, M. L., FERREIRA, G.C. </a:t>
            </a:r>
            <a:r>
              <a:rPr lang="pt-BR" altLang="en-US" sz="1800">
                <a:solidFill>
                  <a:srgbClr val="002060"/>
                </a:solidFill>
                <a:latin typeface="Modern No. 20" panose="02070704070505020303" pitchFamily="18" charset="0"/>
              </a:rPr>
              <a:t>Informação</a:t>
            </a:r>
            <a:r>
              <a:rPr lang="pt-BR" altLang="en-US" sz="1800" b="1">
                <a:solidFill>
                  <a:srgbClr val="002060"/>
                </a:solidFill>
                <a:latin typeface="Modern No. 20" panose="02070704070505020303" pitchFamily="18" charset="0"/>
              </a:rPr>
              <a:t> e </a:t>
            </a:r>
            <a:r>
              <a:rPr lang="pt-BR" altLang="en-US" sz="1800">
                <a:solidFill>
                  <a:srgbClr val="002060"/>
                </a:solidFill>
                <a:latin typeface="Modern No. 20" panose="02070704070505020303" pitchFamily="18" charset="0"/>
              </a:rPr>
              <a:t>medidas</a:t>
            </a:r>
            <a:r>
              <a:rPr lang="pt-BR" altLang="en-US" sz="1800" b="1">
                <a:solidFill>
                  <a:srgbClr val="002060"/>
                </a:solidFill>
                <a:latin typeface="Modern No. 20" panose="02070704070505020303" pitchFamily="18" charset="0"/>
              </a:rPr>
              <a:t> </a:t>
            </a:r>
            <a:r>
              <a:rPr lang="pt-BR" altLang="en-US" sz="1800">
                <a:solidFill>
                  <a:srgbClr val="002060"/>
                </a:solidFill>
                <a:latin typeface="Modern No. 20" panose="02070704070505020303" pitchFamily="18" charset="0"/>
              </a:rPr>
              <a:t>em</a:t>
            </a:r>
            <a:r>
              <a:rPr lang="pt-BR" altLang="en-US" sz="1800" b="1">
                <a:solidFill>
                  <a:srgbClr val="002060"/>
                </a:solidFill>
                <a:latin typeface="Modern No. 20" panose="02070704070505020303" pitchFamily="18" charset="0"/>
              </a:rPr>
              <a:t> </a:t>
            </a:r>
            <a:r>
              <a:rPr lang="pt-BR" altLang="en-US" sz="1800">
                <a:solidFill>
                  <a:srgbClr val="002060"/>
                </a:solidFill>
                <a:latin typeface="Modern No. 20" panose="02070704070505020303" pitchFamily="18" charset="0"/>
              </a:rPr>
              <a:t>Análise</a:t>
            </a:r>
            <a:r>
              <a:rPr lang="pt-BR" altLang="en-US" sz="1800" b="1">
                <a:solidFill>
                  <a:srgbClr val="002060"/>
                </a:solidFill>
                <a:latin typeface="Modern No. 20" panose="02070704070505020303" pitchFamily="18" charset="0"/>
              </a:rPr>
              <a:t> </a:t>
            </a:r>
            <a:r>
              <a:rPr lang="pt-BR" altLang="en-US" sz="1800">
                <a:solidFill>
                  <a:srgbClr val="002060"/>
                </a:solidFill>
                <a:latin typeface="Modern No. 20" panose="02070704070505020303" pitchFamily="18" charset="0"/>
              </a:rPr>
              <a:t>de</a:t>
            </a:r>
            <a:r>
              <a:rPr lang="pt-BR" altLang="en-US" sz="1800" b="1">
                <a:solidFill>
                  <a:srgbClr val="002060"/>
                </a:solidFill>
                <a:latin typeface="Modern No. 20" panose="02070704070505020303" pitchFamily="18" charset="0"/>
              </a:rPr>
              <a:t> </a:t>
            </a:r>
            <a:r>
              <a:rPr lang="pt-BR" altLang="en-US" sz="1800">
                <a:solidFill>
                  <a:srgbClr val="002060"/>
                </a:solidFill>
                <a:latin typeface="Modern No. 20" panose="02070704070505020303" pitchFamily="18" charset="0"/>
              </a:rPr>
              <a:t>Redes</a:t>
            </a:r>
            <a:r>
              <a:rPr lang="pt-BR" altLang="en-US" sz="1800" b="1">
                <a:solidFill>
                  <a:srgbClr val="002060"/>
                </a:solidFill>
                <a:latin typeface="Modern No. 20" panose="02070704070505020303" pitchFamily="18" charset="0"/>
              </a:rPr>
              <a:t> </a:t>
            </a:r>
            <a:r>
              <a:rPr lang="pt-BR" altLang="en-US" sz="1800">
                <a:solidFill>
                  <a:srgbClr val="002060"/>
                </a:solidFill>
                <a:latin typeface="Modern No. 20" panose="02070704070505020303" pitchFamily="18" charset="0"/>
              </a:rPr>
              <a:t>Sociais, 9th CONTECSI, 2011</a:t>
            </a:r>
            <a:r>
              <a:rPr lang="pt-BR" altLang="en-US" sz="1800" b="1">
                <a:solidFill>
                  <a:srgbClr val="002060"/>
                </a:solidFill>
                <a:latin typeface="Modern No. 20" panose="02070704070505020303" pitchFamily="18" charset="0"/>
              </a:rPr>
              <a:t>, disponível em&gt;</a:t>
            </a:r>
          </a:p>
          <a:p>
            <a:pPr>
              <a:buFontTx/>
              <a:buNone/>
            </a:pPr>
            <a:r>
              <a:rPr lang="pt-BR" altLang="en-US" sz="1800">
                <a:solidFill>
                  <a:srgbClr val="002060"/>
                </a:solidFill>
                <a:latin typeface="Modern No. 20" panose="02070704070505020303" pitchFamily="18" charset="0"/>
              </a:rPr>
              <a:t>http://www.tecsi.fea.usp.br/envio/contecsi/index.php/contecsi/9contecsi/paper/viewFile/3440/1942 </a:t>
            </a:r>
          </a:p>
          <a:p>
            <a:pPr>
              <a:buFontTx/>
              <a:buNone/>
            </a:pPr>
            <a:r>
              <a:rPr lang="en-US" altLang="en-US" sz="1800" b="1">
                <a:solidFill>
                  <a:srgbClr val="002060"/>
                </a:solidFill>
                <a:latin typeface="Modern No. 20" panose="02070704070505020303" pitchFamily="18" charset="0"/>
              </a:rPr>
              <a:t>WASSERMAN</a:t>
            </a:r>
            <a:r>
              <a:rPr lang="en-US" altLang="en-US" sz="1800">
                <a:solidFill>
                  <a:srgbClr val="002060"/>
                </a:solidFill>
                <a:latin typeface="Modern No. 20" panose="02070704070505020303" pitchFamily="18" charset="0"/>
              </a:rPr>
              <a:t>, Stanley; </a:t>
            </a:r>
            <a:r>
              <a:rPr lang="en-US" altLang="en-US" sz="1800" b="1">
                <a:solidFill>
                  <a:srgbClr val="002060"/>
                </a:solidFill>
                <a:latin typeface="Modern No. 20" panose="02070704070505020303" pitchFamily="18" charset="0"/>
              </a:rPr>
              <a:t>FAUST</a:t>
            </a:r>
            <a:r>
              <a:rPr lang="en-US" altLang="en-US" sz="1800">
                <a:solidFill>
                  <a:srgbClr val="002060"/>
                </a:solidFill>
                <a:latin typeface="Modern No. 20" panose="02070704070505020303" pitchFamily="18" charset="0"/>
              </a:rPr>
              <a:t>, Katherine. Social network analysis: methods and applications. Cambridge: Cambridge University Press, 1994</a:t>
            </a:r>
            <a:r>
              <a:rPr lang="pt-BR" altLang="en-US" sz="2000"/>
              <a:t/>
            </a:r>
            <a:br>
              <a:rPr lang="pt-BR" altLang="en-US" sz="2000"/>
            </a:br>
            <a:endParaRPr lang="pt-BR" altLang="pt-BR" sz="2000"/>
          </a:p>
        </p:txBody>
      </p:sp>
    </p:spTree>
    <p:extLst>
      <p:ext uri="{BB962C8B-B14F-4D97-AF65-F5344CB8AC3E}">
        <p14:creationId xmlns:p14="http://schemas.microsoft.com/office/powerpoint/2010/main" val="1313645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noChangeArrowheads="1"/>
          </p:cNvSpPr>
          <p:nvPr>
            <p:ph type="title"/>
          </p:nvPr>
        </p:nvSpPr>
        <p:spPr/>
        <p:txBody>
          <a:bodyPr/>
          <a:lstStyle/>
          <a:p>
            <a:r>
              <a:rPr lang="pt-BR" altLang="en-US" smtClean="0"/>
              <a:t>Densidade - Aleatoriedade</a:t>
            </a:r>
            <a:endParaRPr lang="en-US" altLang="en-US" smtClean="0"/>
          </a:p>
        </p:txBody>
      </p:sp>
      <p:sp>
        <p:nvSpPr>
          <p:cNvPr id="8195" name="Espaço Reservado para Conteúdo 2"/>
          <p:cNvSpPr>
            <a:spLocks noGrp="1" noChangeArrowheads="1"/>
          </p:cNvSpPr>
          <p:nvPr>
            <p:ph idx="1"/>
          </p:nvPr>
        </p:nvSpPr>
        <p:spPr/>
        <p:txBody>
          <a:bodyPr/>
          <a:lstStyle/>
          <a:p>
            <a:pPr marL="0" indent="0">
              <a:buNone/>
            </a:pPr>
            <a:r>
              <a:rPr lang="pt-PT" altLang="en-US" smtClean="0"/>
              <a:t>Considere uma rede com n vértices e m arestas, o número ρ, que representa a fração de arestas e também pode ser chamada de densidade da rede é dado por: </a:t>
            </a:r>
          </a:p>
          <a:p>
            <a:pPr marL="0" indent="0">
              <a:buNone/>
            </a:pPr>
            <a:r>
              <a:rPr lang="pt-PT" altLang="en-US" smtClean="0"/>
              <a:t>ρ = m/( n(n − 1)/2 ) =____</a:t>
            </a:r>
            <a:r>
              <a:rPr lang="pt-PT" altLang="en-US" u="sng" smtClean="0"/>
              <a:t>m</a:t>
            </a:r>
            <a:r>
              <a:rPr lang="pt-PT" altLang="en-US" smtClean="0"/>
              <a:t>____</a:t>
            </a:r>
          </a:p>
          <a:p>
            <a:pPr marL="0" indent="0">
              <a:buNone/>
            </a:pPr>
            <a:r>
              <a:rPr lang="pt-PT" altLang="en-US" smtClean="0"/>
              <a:t>                                       n (n-1)/2</a:t>
            </a:r>
          </a:p>
        </p:txBody>
      </p:sp>
      <p:pic>
        <p:nvPicPr>
          <p:cNvPr id="4" name="Picture 6"/>
          <p:cNvPicPr>
            <a:picLocks noChangeAspect="1" noChangeArrowheads="1"/>
          </p:cNvPicPr>
          <p:nvPr/>
        </p:nvPicPr>
        <p:blipFill>
          <a:blip r:embed="rId2"/>
          <a:srcRect/>
          <a:stretch>
            <a:fillRect/>
          </a:stretch>
        </p:blipFill>
        <p:spPr bwMode="auto">
          <a:xfrm>
            <a:off x="3886200" y="4573589"/>
            <a:ext cx="2808288" cy="1343025"/>
          </a:xfrm>
          <a:prstGeom prst="rect">
            <a:avLst/>
          </a:prstGeom>
          <a:noFill/>
          <a:ln w="12700" cap="flat" cmpd="sng" algn="ctr">
            <a:noFill/>
            <a:prstDash val="solid"/>
            <a:miter lim="800000"/>
            <a:headEnd/>
            <a:tailEnd/>
          </a:ln>
          <a:effectLst>
            <a:prstShdw prst="shdw17" dist="17961" dir="2700000">
              <a:schemeClr val="accent1">
                <a:gamma/>
                <a:shade val="60000"/>
                <a:invGamma/>
              </a:schemeClr>
            </a:prstShdw>
          </a:effectLst>
        </p:spPr>
      </p:pic>
      <p:pic>
        <p:nvPicPr>
          <p:cNvPr id="8197" name="Image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276" y="5246688"/>
            <a:ext cx="27527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agem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086476"/>
            <a:ext cx="43449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CaixaDeTexto 9"/>
          <p:cNvSpPr txBox="1">
            <a:spLocks noChangeArrowheads="1"/>
          </p:cNvSpPr>
          <p:nvPr/>
        </p:nvSpPr>
        <p:spPr bwMode="auto">
          <a:xfrm>
            <a:off x="7239000" y="4573588"/>
            <a:ext cx="3176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Fonte: Watts, Strogatz, 1998.</a:t>
            </a:r>
            <a:endParaRPr lang="en-US" altLang="en-US" sz="1800"/>
          </a:p>
        </p:txBody>
      </p:sp>
    </p:spTree>
    <p:extLst>
      <p:ext uri="{BB962C8B-B14F-4D97-AF65-F5344CB8AC3E}">
        <p14:creationId xmlns:p14="http://schemas.microsoft.com/office/powerpoint/2010/main" val="2735147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7"/>
          <p:cNvGrpSpPr>
            <a:grpSpLocks/>
          </p:cNvGrpSpPr>
          <p:nvPr/>
        </p:nvGrpSpPr>
        <p:grpSpPr bwMode="auto">
          <a:xfrm>
            <a:off x="3352800" y="2686051"/>
            <a:ext cx="1943100" cy="1958975"/>
            <a:chOff x="480" y="1440"/>
            <a:chExt cx="1632" cy="1645"/>
          </a:xfrm>
        </p:grpSpPr>
        <p:sp>
          <p:nvSpPr>
            <p:cNvPr id="9237" name="Text Box 8"/>
            <p:cNvSpPr txBox="1">
              <a:spLocks noChangeArrowheads="1"/>
            </p:cNvSpPr>
            <p:nvPr/>
          </p:nvSpPr>
          <p:spPr bwMode="auto">
            <a:xfrm>
              <a:off x="528" y="1440"/>
              <a:ext cx="31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pt-BR" sz="2100"/>
                <a:t>C</a:t>
              </a:r>
            </a:p>
          </p:txBody>
        </p:sp>
        <p:sp>
          <p:nvSpPr>
            <p:cNvPr id="9238" name="Text Box 9"/>
            <p:cNvSpPr txBox="1">
              <a:spLocks noChangeArrowheads="1"/>
            </p:cNvSpPr>
            <p:nvPr/>
          </p:nvSpPr>
          <p:spPr bwMode="auto">
            <a:xfrm>
              <a:off x="480" y="2736"/>
              <a:ext cx="43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pt-BR" sz="2100"/>
                <a:t>D</a:t>
              </a:r>
            </a:p>
          </p:txBody>
        </p:sp>
        <p:sp>
          <p:nvSpPr>
            <p:cNvPr id="9239" name="Text Box 10"/>
            <p:cNvSpPr txBox="1">
              <a:spLocks noChangeArrowheads="1"/>
            </p:cNvSpPr>
            <p:nvPr/>
          </p:nvSpPr>
          <p:spPr bwMode="auto">
            <a:xfrm>
              <a:off x="1728" y="1440"/>
              <a:ext cx="38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pt-BR" sz="2100"/>
                <a:t>B</a:t>
              </a:r>
            </a:p>
          </p:txBody>
        </p:sp>
        <p:sp>
          <p:nvSpPr>
            <p:cNvPr id="9240" name="Text Box 11"/>
            <p:cNvSpPr txBox="1">
              <a:spLocks noChangeArrowheads="1"/>
            </p:cNvSpPr>
            <p:nvPr/>
          </p:nvSpPr>
          <p:spPr bwMode="auto">
            <a:xfrm>
              <a:off x="1776" y="2688"/>
              <a:ext cx="30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pt-BR" sz="2100"/>
                <a:t>E</a:t>
              </a:r>
            </a:p>
          </p:txBody>
        </p:sp>
        <p:sp>
          <p:nvSpPr>
            <p:cNvPr id="9241" name="Text Box 12"/>
            <p:cNvSpPr txBox="1">
              <a:spLocks noChangeArrowheads="1"/>
            </p:cNvSpPr>
            <p:nvPr/>
          </p:nvSpPr>
          <p:spPr bwMode="auto">
            <a:xfrm>
              <a:off x="1152" y="2064"/>
              <a:ext cx="30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pt-BR" sz="2100"/>
                <a:t>A</a:t>
              </a:r>
            </a:p>
          </p:txBody>
        </p:sp>
        <p:sp>
          <p:nvSpPr>
            <p:cNvPr id="9242" name="Line 13"/>
            <p:cNvSpPr>
              <a:spLocks noChangeShapeType="1"/>
            </p:cNvSpPr>
            <p:nvPr/>
          </p:nvSpPr>
          <p:spPr bwMode="auto">
            <a:xfrm flipV="1">
              <a:off x="720" y="2352"/>
              <a:ext cx="480" cy="4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243" name="Line 14"/>
            <p:cNvSpPr>
              <a:spLocks noChangeShapeType="1"/>
            </p:cNvSpPr>
            <p:nvPr/>
          </p:nvSpPr>
          <p:spPr bwMode="auto">
            <a:xfrm>
              <a:off x="768" y="1680"/>
              <a:ext cx="432"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244" name="Line 15"/>
            <p:cNvSpPr>
              <a:spLocks noChangeShapeType="1"/>
            </p:cNvSpPr>
            <p:nvPr/>
          </p:nvSpPr>
          <p:spPr bwMode="auto">
            <a:xfrm flipV="1">
              <a:off x="1344" y="1728"/>
              <a:ext cx="432" cy="4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245" name="Line 16"/>
            <p:cNvSpPr>
              <a:spLocks noChangeShapeType="1"/>
            </p:cNvSpPr>
            <p:nvPr/>
          </p:nvSpPr>
          <p:spPr bwMode="auto">
            <a:xfrm>
              <a:off x="1392" y="2352"/>
              <a:ext cx="432"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9219" name="Text Box 17"/>
          <p:cNvSpPr txBox="1">
            <a:spLocks noChangeArrowheads="1"/>
          </p:cNvSpPr>
          <p:nvPr/>
        </p:nvSpPr>
        <p:spPr bwMode="auto">
          <a:xfrm>
            <a:off x="2906714" y="1533526"/>
            <a:ext cx="3063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pt-BR" sz="2100" b="1"/>
              <a:t>Sistemas hierárquicos</a:t>
            </a:r>
          </a:p>
          <a:p>
            <a:pPr eaLnBrk="1" hangingPunct="1">
              <a:spcBef>
                <a:spcPct val="50000"/>
              </a:spcBef>
              <a:buClrTx/>
              <a:buSzTx/>
              <a:buFontTx/>
              <a:buNone/>
            </a:pPr>
            <a:r>
              <a:rPr lang="en-US" altLang="pt-BR" sz="1800" b="1"/>
              <a:t>Funcional, mas limitado </a:t>
            </a:r>
          </a:p>
        </p:txBody>
      </p:sp>
      <p:sp>
        <p:nvSpPr>
          <p:cNvPr id="9220" name="Text Box 18"/>
          <p:cNvSpPr txBox="1">
            <a:spLocks noChangeArrowheads="1"/>
          </p:cNvSpPr>
          <p:nvPr/>
        </p:nvSpPr>
        <p:spPr bwMode="auto">
          <a:xfrm>
            <a:off x="6399214" y="3136901"/>
            <a:ext cx="2111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pt-BR" sz="2100"/>
              <a:t>R</a:t>
            </a:r>
          </a:p>
        </p:txBody>
      </p:sp>
      <p:sp>
        <p:nvSpPr>
          <p:cNvPr id="9221" name="Text Box 19"/>
          <p:cNvSpPr txBox="1">
            <a:spLocks noChangeArrowheads="1"/>
          </p:cNvSpPr>
          <p:nvPr/>
        </p:nvSpPr>
        <p:spPr bwMode="auto">
          <a:xfrm>
            <a:off x="7410450" y="2571751"/>
            <a:ext cx="685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pt-BR" sz="2100"/>
              <a:t>Z</a:t>
            </a:r>
          </a:p>
        </p:txBody>
      </p:sp>
      <p:sp>
        <p:nvSpPr>
          <p:cNvPr id="9222" name="Text Box 20"/>
          <p:cNvSpPr txBox="1">
            <a:spLocks noChangeArrowheads="1"/>
          </p:cNvSpPr>
          <p:nvPr/>
        </p:nvSpPr>
        <p:spPr bwMode="auto">
          <a:xfrm>
            <a:off x="8324850" y="3086101"/>
            <a:ext cx="3635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pt-BR" sz="2100"/>
              <a:t>Y</a:t>
            </a:r>
          </a:p>
        </p:txBody>
      </p:sp>
      <p:sp>
        <p:nvSpPr>
          <p:cNvPr id="9223" name="Text Box 21"/>
          <p:cNvSpPr txBox="1">
            <a:spLocks noChangeArrowheads="1"/>
          </p:cNvSpPr>
          <p:nvPr/>
        </p:nvSpPr>
        <p:spPr bwMode="auto">
          <a:xfrm>
            <a:off x="6667500" y="4343401"/>
            <a:ext cx="3635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pt-BR" sz="2100"/>
              <a:t>S</a:t>
            </a:r>
          </a:p>
        </p:txBody>
      </p:sp>
      <p:sp>
        <p:nvSpPr>
          <p:cNvPr id="9224" name="Text Box 22"/>
          <p:cNvSpPr txBox="1">
            <a:spLocks noChangeArrowheads="1"/>
          </p:cNvSpPr>
          <p:nvPr/>
        </p:nvSpPr>
        <p:spPr bwMode="auto">
          <a:xfrm>
            <a:off x="8039100" y="4343401"/>
            <a:ext cx="349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pt-BR" sz="2100"/>
              <a:t>T</a:t>
            </a:r>
          </a:p>
        </p:txBody>
      </p:sp>
      <p:sp>
        <p:nvSpPr>
          <p:cNvPr id="9225" name="Line 23"/>
          <p:cNvSpPr>
            <a:spLocks noChangeShapeType="1"/>
          </p:cNvSpPr>
          <p:nvPr/>
        </p:nvSpPr>
        <p:spPr bwMode="auto">
          <a:xfrm flipV="1">
            <a:off x="6781800" y="2857500"/>
            <a:ext cx="628650" cy="400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226" name="Line 24"/>
          <p:cNvSpPr>
            <a:spLocks noChangeShapeType="1"/>
          </p:cNvSpPr>
          <p:nvPr/>
        </p:nvSpPr>
        <p:spPr bwMode="auto">
          <a:xfrm>
            <a:off x="6610350" y="3543300"/>
            <a:ext cx="171450" cy="8001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227" name="Line 25"/>
          <p:cNvSpPr>
            <a:spLocks noChangeShapeType="1"/>
          </p:cNvSpPr>
          <p:nvPr/>
        </p:nvSpPr>
        <p:spPr bwMode="auto">
          <a:xfrm>
            <a:off x="7753350" y="2857500"/>
            <a:ext cx="628650" cy="400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228" name="Line 26"/>
          <p:cNvSpPr>
            <a:spLocks noChangeShapeType="1"/>
          </p:cNvSpPr>
          <p:nvPr/>
        </p:nvSpPr>
        <p:spPr bwMode="auto">
          <a:xfrm flipH="1">
            <a:off x="8267700" y="3429000"/>
            <a:ext cx="228600" cy="8001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229" name="Line 27"/>
          <p:cNvSpPr>
            <a:spLocks noChangeShapeType="1"/>
          </p:cNvSpPr>
          <p:nvPr/>
        </p:nvSpPr>
        <p:spPr bwMode="auto">
          <a:xfrm>
            <a:off x="7010400" y="4514850"/>
            <a:ext cx="10858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230" name="Line 28"/>
          <p:cNvSpPr>
            <a:spLocks noChangeShapeType="1"/>
          </p:cNvSpPr>
          <p:nvPr/>
        </p:nvSpPr>
        <p:spPr bwMode="auto">
          <a:xfrm flipH="1">
            <a:off x="6896100" y="2971800"/>
            <a:ext cx="628650" cy="1371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231" name="Line 29"/>
          <p:cNvSpPr>
            <a:spLocks noChangeShapeType="1"/>
          </p:cNvSpPr>
          <p:nvPr/>
        </p:nvSpPr>
        <p:spPr bwMode="auto">
          <a:xfrm>
            <a:off x="7639050" y="2971800"/>
            <a:ext cx="514350" cy="1314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232" name="Line 30"/>
          <p:cNvSpPr>
            <a:spLocks noChangeShapeType="1"/>
          </p:cNvSpPr>
          <p:nvPr/>
        </p:nvSpPr>
        <p:spPr bwMode="auto">
          <a:xfrm>
            <a:off x="6724650" y="3429000"/>
            <a:ext cx="1371600" cy="9715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233" name="Text Box 31"/>
          <p:cNvSpPr txBox="1">
            <a:spLocks noChangeArrowheads="1"/>
          </p:cNvSpPr>
          <p:nvPr/>
        </p:nvSpPr>
        <p:spPr bwMode="auto">
          <a:xfrm>
            <a:off x="6096000" y="1560513"/>
            <a:ext cx="3429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pt-BR" sz="2100" b="1"/>
              <a:t>Sistemas em redes</a:t>
            </a:r>
          </a:p>
          <a:p>
            <a:pPr eaLnBrk="1" hangingPunct="1">
              <a:spcBef>
                <a:spcPct val="50000"/>
              </a:spcBef>
              <a:buClrTx/>
              <a:buSzTx/>
              <a:buFontTx/>
              <a:buNone/>
            </a:pPr>
            <a:r>
              <a:rPr lang="en-US" altLang="pt-BR" sz="1800" b="1"/>
              <a:t>Complexos, mas abrangentes </a:t>
            </a:r>
          </a:p>
        </p:txBody>
      </p:sp>
      <p:sp>
        <p:nvSpPr>
          <p:cNvPr id="9234" name="Line 32"/>
          <p:cNvSpPr>
            <a:spLocks noChangeShapeType="1"/>
          </p:cNvSpPr>
          <p:nvPr/>
        </p:nvSpPr>
        <p:spPr bwMode="auto">
          <a:xfrm flipH="1">
            <a:off x="6953250" y="3429000"/>
            <a:ext cx="1371600" cy="9715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235" name="Line 33"/>
          <p:cNvSpPr>
            <a:spLocks noChangeShapeType="1"/>
          </p:cNvSpPr>
          <p:nvPr/>
        </p:nvSpPr>
        <p:spPr bwMode="auto">
          <a:xfrm flipV="1">
            <a:off x="6724650" y="3314700"/>
            <a:ext cx="160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236" name="Título 1"/>
          <p:cNvSpPr>
            <a:spLocks noGrp="1" noChangeArrowheads="1"/>
          </p:cNvSpPr>
          <p:nvPr>
            <p:ph type="title"/>
          </p:nvPr>
        </p:nvSpPr>
        <p:spPr/>
        <p:txBody>
          <a:bodyPr/>
          <a:lstStyle/>
          <a:p>
            <a:r>
              <a:rPr lang="pt-BR" altLang="en-US" smtClean="0"/>
              <a:t>A grande diferença</a:t>
            </a:r>
            <a:endParaRPr lang="en-US" altLang="en-US" smtClean="0"/>
          </a:p>
        </p:txBody>
      </p:sp>
    </p:spTree>
    <p:extLst>
      <p:ext uri="{BB962C8B-B14F-4D97-AF65-F5344CB8AC3E}">
        <p14:creationId xmlns:p14="http://schemas.microsoft.com/office/powerpoint/2010/main" val="2322130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667001"/>
            <a:ext cx="4643438"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1"/>
          <p:cNvSpPr txBox="1">
            <a:spLocks noChangeArrowheads="1"/>
          </p:cNvSpPr>
          <p:nvPr/>
        </p:nvSpPr>
        <p:spPr bwMode="auto">
          <a:xfrm>
            <a:off x="3017839" y="1828801"/>
            <a:ext cx="6156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pt-BR" sz="2100" b="1"/>
              <a:t>É uma metáfora, redes sociais são pessoas.</a:t>
            </a:r>
            <a:r>
              <a:rPr lang="en-US" altLang="pt-BR" sz="1800" b="1"/>
              <a:t> </a:t>
            </a:r>
          </a:p>
        </p:txBody>
      </p:sp>
      <p:sp>
        <p:nvSpPr>
          <p:cNvPr id="4" name="Título 1"/>
          <p:cNvSpPr txBox="1">
            <a:spLocks noChangeArrowheads="1"/>
          </p:cNvSpPr>
          <p:nvPr/>
        </p:nvSpPr>
        <p:spPr>
          <a:xfrm>
            <a:off x="2362200" y="381000"/>
            <a:ext cx="7848600" cy="990600"/>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pPr>
              <a:defRPr/>
            </a:pPr>
            <a:r>
              <a:rPr lang="pt-BR" altLang="en-US" kern="0" dirty="0"/>
              <a:t>Rede é uma metáfora</a:t>
            </a:r>
          </a:p>
        </p:txBody>
      </p:sp>
    </p:spTree>
    <p:extLst>
      <p:ext uri="{BB962C8B-B14F-4D97-AF65-F5344CB8AC3E}">
        <p14:creationId xmlns:p14="http://schemas.microsoft.com/office/powerpoint/2010/main" val="311036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789" y="1828801"/>
            <a:ext cx="5686425"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aixaDeTexto 3"/>
          <p:cNvSpPr txBox="1">
            <a:spLocks noChangeArrowheads="1"/>
          </p:cNvSpPr>
          <p:nvPr/>
        </p:nvSpPr>
        <p:spPr bwMode="auto">
          <a:xfrm>
            <a:off x="2819400" y="4419600"/>
            <a:ext cx="71818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1800"/>
              <a:t>Representação em grafos, importante para análise e métricas:</a:t>
            </a:r>
          </a:p>
          <a:p>
            <a:pPr>
              <a:spcBef>
                <a:spcPct val="0"/>
              </a:spcBef>
              <a:buClrTx/>
              <a:buSzTx/>
              <a:buFontTx/>
              <a:buNone/>
            </a:pPr>
            <a:r>
              <a:rPr lang="pt-PT" altLang="en-US" sz="1800">
                <a:solidFill>
                  <a:srgbClr val="000000"/>
                </a:solidFill>
              </a:rPr>
              <a:t>Grafos são definidos por seus vértices e arestas G=(V,E).</a:t>
            </a:r>
          </a:p>
          <a:p>
            <a:pPr>
              <a:spcBef>
                <a:spcPct val="0"/>
              </a:spcBef>
              <a:buClrTx/>
              <a:buSzTx/>
              <a:buFontTx/>
              <a:buNone/>
            </a:pPr>
            <a:r>
              <a:rPr lang="pt-PT" altLang="en-US" sz="1800">
                <a:solidFill>
                  <a:srgbClr val="000000"/>
                </a:solidFill>
              </a:rPr>
              <a:t>Para o grafo G acima: V={u,v,w,x,y} e E={a,b,c,d,e,f,g,h}. As arestas </a:t>
            </a:r>
          </a:p>
          <a:p>
            <a:pPr>
              <a:spcBef>
                <a:spcPct val="0"/>
              </a:spcBef>
              <a:buClrTx/>
              <a:buSzTx/>
              <a:buFontTx/>
              <a:buNone/>
            </a:pPr>
            <a:r>
              <a:rPr lang="pt-PT" altLang="en-US" sz="1800">
                <a:solidFill>
                  <a:srgbClr val="000000"/>
                </a:solidFill>
              </a:rPr>
              <a:t>conectam dois vértices </a:t>
            </a:r>
            <a:r>
              <a:rPr lang="pt-PT" altLang="en-US" sz="1800" i="1">
                <a:solidFill>
                  <a:srgbClr val="000000"/>
                </a:solidFill>
              </a:rPr>
              <a:t>adjacentes</a:t>
            </a:r>
            <a:r>
              <a:rPr lang="pt-PT" altLang="en-US" sz="1800">
                <a:solidFill>
                  <a:srgbClr val="000000"/>
                </a:solidFill>
              </a:rPr>
              <a:t>. </a:t>
            </a:r>
          </a:p>
          <a:p>
            <a:pPr>
              <a:spcBef>
                <a:spcPct val="0"/>
              </a:spcBef>
              <a:buClrTx/>
              <a:buSzTx/>
              <a:buFontTx/>
              <a:buNone/>
            </a:pPr>
            <a:r>
              <a:rPr lang="pt-PT" altLang="en-US" sz="1800">
                <a:solidFill>
                  <a:srgbClr val="000000"/>
                </a:solidFill>
              </a:rPr>
              <a:t>O número de vértices </a:t>
            </a:r>
            <a:r>
              <a:rPr lang="pt-PT" altLang="en-US" sz="1800" i="1">
                <a:solidFill>
                  <a:srgbClr val="000000"/>
                </a:solidFill>
              </a:rPr>
              <a:t>n=</a:t>
            </a:r>
            <a:r>
              <a:rPr lang="pt-PT" altLang="en-US" sz="1800">
                <a:solidFill>
                  <a:srgbClr val="000000"/>
                </a:solidFill>
              </a:rPr>
              <a:t>v(G)=5 é a </a:t>
            </a:r>
            <a:r>
              <a:rPr lang="pt-PT" altLang="en-US" sz="1800" i="1">
                <a:solidFill>
                  <a:srgbClr val="000000"/>
                </a:solidFill>
              </a:rPr>
              <a:t>Ordem </a:t>
            </a:r>
            <a:r>
              <a:rPr lang="pt-PT" altLang="en-US" sz="1800">
                <a:solidFill>
                  <a:srgbClr val="000000"/>
                </a:solidFill>
              </a:rPr>
              <a:t>do grafo. </a:t>
            </a:r>
          </a:p>
          <a:p>
            <a:pPr>
              <a:spcBef>
                <a:spcPct val="0"/>
              </a:spcBef>
              <a:buClrTx/>
              <a:buSzTx/>
              <a:buFontTx/>
              <a:buNone/>
            </a:pPr>
            <a:r>
              <a:rPr lang="pt-PT" altLang="en-US" sz="1800">
                <a:solidFill>
                  <a:srgbClr val="000000"/>
                </a:solidFill>
              </a:rPr>
              <a:t>O número de arestas </a:t>
            </a:r>
            <a:r>
              <a:rPr lang="pt-PT" altLang="en-US" sz="1800" i="1">
                <a:solidFill>
                  <a:srgbClr val="000000"/>
                </a:solidFill>
              </a:rPr>
              <a:t>m=</a:t>
            </a:r>
            <a:r>
              <a:rPr lang="pt-PT" altLang="en-US" sz="1800">
                <a:solidFill>
                  <a:srgbClr val="000000"/>
                </a:solidFill>
              </a:rPr>
              <a:t>e(G)=8 é o </a:t>
            </a:r>
            <a:r>
              <a:rPr lang="pt-PT" altLang="en-US" sz="1800" i="1">
                <a:solidFill>
                  <a:srgbClr val="000000"/>
                </a:solidFill>
              </a:rPr>
              <a:t>tamanho </a:t>
            </a:r>
            <a:r>
              <a:rPr lang="pt-PT" altLang="en-US" sz="1800">
                <a:solidFill>
                  <a:srgbClr val="000000"/>
                </a:solidFill>
              </a:rPr>
              <a:t>do grafo.</a:t>
            </a:r>
          </a:p>
          <a:p>
            <a:pPr>
              <a:spcBef>
                <a:spcPct val="0"/>
              </a:spcBef>
              <a:buClrTx/>
              <a:buSzTx/>
              <a:buFontTx/>
              <a:buNone/>
            </a:pPr>
            <a:r>
              <a:rPr lang="pt-PT" altLang="en-US" sz="1800">
                <a:solidFill>
                  <a:srgbClr val="FF0000"/>
                </a:solidFill>
              </a:rPr>
              <a:t>Exercício</a:t>
            </a:r>
            <a:r>
              <a:rPr lang="pt-PT" altLang="en-US" sz="1800">
                <a:solidFill>
                  <a:srgbClr val="000000"/>
                </a:solidFill>
              </a:rPr>
              <a:t>: Dê o número de vértices e arestas do Grafo H. </a:t>
            </a:r>
            <a:endParaRPr lang="en-US" altLang="en-US" sz="1800">
              <a:solidFill>
                <a:srgbClr val="FF0000"/>
              </a:solidFill>
            </a:endParaRPr>
          </a:p>
        </p:txBody>
      </p:sp>
      <p:sp>
        <p:nvSpPr>
          <p:cNvPr id="4" name="Título 1"/>
          <p:cNvSpPr txBox="1">
            <a:spLocks noChangeArrowheads="1"/>
          </p:cNvSpPr>
          <p:nvPr/>
        </p:nvSpPr>
        <p:spPr>
          <a:xfrm>
            <a:off x="2362200" y="381000"/>
            <a:ext cx="7848600" cy="990600"/>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pPr>
              <a:defRPr/>
            </a:pPr>
            <a:r>
              <a:rPr lang="pt-BR" altLang="en-US" kern="0" dirty="0"/>
              <a:t>Grafos para representar redes</a:t>
            </a:r>
          </a:p>
        </p:txBody>
      </p:sp>
    </p:spTree>
    <p:extLst>
      <p:ext uri="{BB962C8B-B14F-4D97-AF65-F5344CB8AC3E}">
        <p14:creationId xmlns:p14="http://schemas.microsoft.com/office/powerpoint/2010/main" val="2600328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33601" y="1887538"/>
            <a:ext cx="8277225" cy="571500"/>
          </a:xfrm>
        </p:spPr>
        <p:txBody>
          <a:bodyPr>
            <a:normAutofit fontScale="90000"/>
          </a:bodyPr>
          <a:lstStyle/>
          <a:p>
            <a:pPr>
              <a:defRPr/>
            </a:pPr>
            <a:r>
              <a:rPr lang="en-US" altLang="pt-BR" sz="2700" dirty="0" err="1"/>
              <a:t>Todo</a:t>
            </a:r>
            <a:r>
              <a:rPr lang="en-US" altLang="pt-BR" sz="2700" dirty="0"/>
              <a:t> </a:t>
            </a:r>
            <a:r>
              <a:rPr lang="en-US" altLang="pt-BR" sz="2700" dirty="0" err="1"/>
              <a:t>sistema</a:t>
            </a:r>
            <a:r>
              <a:rPr lang="en-US" altLang="pt-BR" sz="2700" dirty="0"/>
              <a:t> tem </a:t>
            </a:r>
            <a:r>
              <a:rPr lang="en-US" altLang="pt-BR" sz="2700" dirty="0" err="1"/>
              <a:t>poder</a:t>
            </a:r>
            <a:r>
              <a:rPr lang="en-US" altLang="pt-BR" sz="2700" dirty="0"/>
              <a:t>, mas </a:t>
            </a:r>
            <a:r>
              <a:rPr lang="en-US" altLang="pt-BR" sz="2700" dirty="0" err="1"/>
              <a:t>quem</a:t>
            </a:r>
            <a:r>
              <a:rPr lang="en-US" altLang="pt-BR" sz="2700" dirty="0"/>
              <a:t> tem </a:t>
            </a:r>
            <a:r>
              <a:rPr lang="en-US" altLang="pt-BR" sz="2700" dirty="0" err="1"/>
              <a:t>mais</a:t>
            </a:r>
            <a:r>
              <a:rPr lang="en-US" altLang="pt-BR" sz="2700" dirty="0"/>
              <a:t> </a:t>
            </a:r>
            <a:r>
              <a:rPr lang="en-US" altLang="pt-BR" sz="2700" dirty="0" err="1"/>
              <a:t>poder</a:t>
            </a:r>
            <a:r>
              <a:rPr lang="en-US" altLang="pt-BR" sz="2700" dirty="0"/>
              <a:t> (</a:t>
            </a:r>
            <a:r>
              <a:rPr lang="en-US" altLang="pt-BR" sz="2700" dirty="0" err="1"/>
              <a:t>centralizado</a:t>
            </a:r>
            <a:r>
              <a:rPr lang="en-US" altLang="pt-BR" sz="2700" dirty="0"/>
              <a:t>, </a:t>
            </a:r>
            <a:r>
              <a:rPr lang="en-US" altLang="pt-BR" sz="2700" dirty="0" err="1"/>
              <a:t>distribuído</a:t>
            </a:r>
            <a:r>
              <a:rPr lang="en-US" altLang="pt-BR" sz="2700" dirty="0"/>
              <a:t> </a:t>
            </a:r>
            <a:r>
              <a:rPr lang="en-US" altLang="pt-BR" sz="2700" dirty="0" err="1"/>
              <a:t>ou</a:t>
            </a:r>
            <a:r>
              <a:rPr lang="en-US" altLang="pt-BR" sz="2700" dirty="0"/>
              <a:t> outros):</a:t>
            </a:r>
          </a:p>
        </p:txBody>
      </p:sp>
      <p:sp>
        <p:nvSpPr>
          <p:cNvPr id="124931" name="Text Box 3"/>
          <p:cNvSpPr txBox="1">
            <a:spLocks noChangeArrowheads="1"/>
          </p:cNvSpPr>
          <p:nvPr/>
        </p:nvSpPr>
        <p:spPr bwMode="auto">
          <a:xfrm>
            <a:off x="4540251" y="6362700"/>
            <a:ext cx="28289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pt-BR" sz="2700" b="1">
                <a:solidFill>
                  <a:schemeClr val="tx2"/>
                </a:solidFill>
                <a:latin typeface="Times New Roman" panose="02020603050405020304" pitchFamily="18" charset="0"/>
              </a:rPr>
              <a:t>O que é potência?</a:t>
            </a:r>
          </a:p>
        </p:txBody>
      </p:sp>
      <p:grpSp>
        <p:nvGrpSpPr>
          <p:cNvPr id="2" name="Group 4"/>
          <p:cNvGrpSpPr>
            <a:grpSpLocks/>
          </p:cNvGrpSpPr>
          <p:nvPr/>
        </p:nvGrpSpPr>
        <p:grpSpPr bwMode="auto">
          <a:xfrm>
            <a:off x="6629400" y="3219450"/>
            <a:ext cx="2586038" cy="3314700"/>
            <a:chOff x="3504" y="1056"/>
            <a:chExt cx="2352" cy="2784"/>
          </a:xfrm>
        </p:grpSpPr>
        <p:grpSp>
          <p:nvGrpSpPr>
            <p:cNvPr id="14401" name="Group 5"/>
            <p:cNvGrpSpPr>
              <a:grpSpLocks/>
            </p:cNvGrpSpPr>
            <p:nvPr/>
          </p:nvGrpSpPr>
          <p:grpSpPr bwMode="auto">
            <a:xfrm>
              <a:off x="3504" y="1056"/>
              <a:ext cx="2352" cy="2784"/>
              <a:chOff x="3504" y="1056"/>
              <a:chExt cx="2352" cy="2784"/>
            </a:xfrm>
          </p:grpSpPr>
          <p:graphicFrame>
            <p:nvGraphicFramePr>
              <p:cNvPr id="14403" name="Object 3"/>
              <p:cNvGraphicFramePr>
                <a:graphicFrameLocks noChangeAspect="1"/>
              </p:cNvGraphicFramePr>
              <p:nvPr/>
            </p:nvGraphicFramePr>
            <p:xfrm>
              <a:off x="3984" y="2112"/>
              <a:ext cx="379" cy="816"/>
            </p:xfrm>
            <a:graphic>
              <a:graphicData uri="http://schemas.openxmlformats.org/presentationml/2006/ole">
                <mc:AlternateContent xmlns:mc="http://schemas.openxmlformats.org/markup-compatibility/2006">
                  <mc:Choice xmlns:v="urn:schemas-microsoft-com:vml" Requires="v">
                    <p:oleObj spid="_x0000_s3078" name="Microsoft ClipArt Gallery" r:id="rId4" imgW="1857375" imgH="3995738" progId="MS_ClipArt_Gallery">
                      <p:embed/>
                    </p:oleObj>
                  </mc:Choice>
                  <mc:Fallback>
                    <p:oleObj name="Microsoft ClipArt Gallery" r:id="rId4" imgW="1857375" imgH="3995738" progId="MS_ClipArt_Gallery">
                      <p:embed/>
                      <p:pic>
                        <p:nvPicPr>
                          <p:cNvPr id="1440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 y="2112"/>
                            <a:ext cx="379" cy="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07" name="Text Box 7"/>
              <p:cNvSpPr txBox="1">
                <a:spLocks noChangeArrowheads="1"/>
              </p:cNvSpPr>
              <p:nvPr/>
            </p:nvSpPr>
            <p:spPr bwMode="auto">
              <a:xfrm>
                <a:off x="4032" y="2976"/>
                <a:ext cx="168" cy="25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GB" altLang="pt-BR" sz="1350" b="1">
                  <a:latin typeface="Times New Roman" panose="02020603050405020304" pitchFamily="18" charset="0"/>
                </a:endParaRPr>
              </a:p>
            </p:txBody>
          </p:sp>
          <p:sp>
            <p:nvSpPr>
              <p:cNvPr id="10308" name="Oval 8"/>
              <p:cNvSpPr>
                <a:spLocks noChangeArrowheads="1"/>
              </p:cNvSpPr>
              <p:nvPr/>
            </p:nvSpPr>
            <p:spPr bwMode="auto">
              <a:xfrm>
                <a:off x="3504" y="1152"/>
                <a:ext cx="95"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09" name="Oval 9"/>
              <p:cNvSpPr>
                <a:spLocks noChangeArrowheads="1"/>
              </p:cNvSpPr>
              <p:nvPr/>
            </p:nvSpPr>
            <p:spPr bwMode="auto">
              <a:xfrm>
                <a:off x="3936" y="1056"/>
                <a:ext cx="97"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10" name="Oval 10"/>
              <p:cNvSpPr>
                <a:spLocks noChangeArrowheads="1"/>
              </p:cNvSpPr>
              <p:nvPr/>
            </p:nvSpPr>
            <p:spPr bwMode="auto">
              <a:xfrm>
                <a:off x="4656" y="1248"/>
                <a:ext cx="95"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11" name="Oval 11"/>
              <p:cNvSpPr>
                <a:spLocks noChangeArrowheads="1"/>
              </p:cNvSpPr>
              <p:nvPr/>
            </p:nvSpPr>
            <p:spPr bwMode="auto">
              <a:xfrm>
                <a:off x="5185" y="1440"/>
                <a:ext cx="95"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12" name="Oval 12"/>
              <p:cNvSpPr>
                <a:spLocks noChangeArrowheads="1"/>
              </p:cNvSpPr>
              <p:nvPr/>
            </p:nvSpPr>
            <p:spPr bwMode="auto">
              <a:xfrm>
                <a:off x="5616" y="1728"/>
                <a:ext cx="95"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13" name="Oval 13"/>
              <p:cNvSpPr>
                <a:spLocks noChangeArrowheads="1"/>
              </p:cNvSpPr>
              <p:nvPr/>
            </p:nvSpPr>
            <p:spPr bwMode="auto">
              <a:xfrm>
                <a:off x="5761" y="2016"/>
                <a:ext cx="95"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14" name="Oval 14"/>
              <p:cNvSpPr>
                <a:spLocks noChangeArrowheads="1"/>
              </p:cNvSpPr>
              <p:nvPr/>
            </p:nvSpPr>
            <p:spPr bwMode="auto">
              <a:xfrm>
                <a:off x="5616" y="2352"/>
                <a:ext cx="95"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15" name="Oval 15"/>
              <p:cNvSpPr>
                <a:spLocks noChangeArrowheads="1"/>
              </p:cNvSpPr>
              <p:nvPr/>
            </p:nvSpPr>
            <p:spPr bwMode="auto">
              <a:xfrm>
                <a:off x="5520" y="2832"/>
                <a:ext cx="97"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16" name="Oval 16"/>
              <p:cNvSpPr>
                <a:spLocks noChangeArrowheads="1"/>
              </p:cNvSpPr>
              <p:nvPr/>
            </p:nvSpPr>
            <p:spPr bwMode="auto">
              <a:xfrm>
                <a:off x="5377" y="3072"/>
                <a:ext cx="95"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17" name="Oval 17"/>
              <p:cNvSpPr>
                <a:spLocks noChangeArrowheads="1"/>
              </p:cNvSpPr>
              <p:nvPr/>
            </p:nvSpPr>
            <p:spPr bwMode="auto">
              <a:xfrm>
                <a:off x="5616" y="3072"/>
                <a:ext cx="95"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18" name="Oval 18"/>
              <p:cNvSpPr>
                <a:spLocks noChangeArrowheads="1"/>
              </p:cNvSpPr>
              <p:nvPr/>
            </p:nvSpPr>
            <p:spPr bwMode="auto">
              <a:xfrm>
                <a:off x="5136" y="3552"/>
                <a:ext cx="98"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19" name="Oval 19"/>
              <p:cNvSpPr>
                <a:spLocks noChangeArrowheads="1"/>
              </p:cNvSpPr>
              <p:nvPr/>
            </p:nvSpPr>
            <p:spPr bwMode="auto">
              <a:xfrm>
                <a:off x="4896" y="3744"/>
                <a:ext cx="97"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4417" name="Line 20"/>
              <p:cNvSpPr>
                <a:spLocks noChangeShapeType="1"/>
              </p:cNvSpPr>
              <p:nvPr/>
            </p:nvSpPr>
            <p:spPr bwMode="auto">
              <a:xfrm flipH="1">
                <a:off x="3744" y="1104"/>
                <a:ext cx="240" cy="3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18" name="Line 21"/>
              <p:cNvSpPr>
                <a:spLocks noChangeShapeType="1"/>
              </p:cNvSpPr>
              <p:nvPr/>
            </p:nvSpPr>
            <p:spPr bwMode="auto">
              <a:xfrm>
                <a:off x="3552" y="1200"/>
                <a:ext cx="192"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19" name="Line 22"/>
              <p:cNvSpPr>
                <a:spLocks noChangeShapeType="1"/>
              </p:cNvSpPr>
              <p:nvPr/>
            </p:nvSpPr>
            <p:spPr bwMode="auto">
              <a:xfrm>
                <a:off x="4704" y="1296"/>
                <a:ext cx="0"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20" name="Line 23"/>
              <p:cNvSpPr>
                <a:spLocks noChangeShapeType="1"/>
              </p:cNvSpPr>
              <p:nvPr/>
            </p:nvSpPr>
            <p:spPr bwMode="auto">
              <a:xfrm flipH="1">
                <a:off x="4704" y="1488"/>
                <a:ext cx="52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21" name="Line 24"/>
              <p:cNvSpPr>
                <a:spLocks noChangeShapeType="1"/>
              </p:cNvSpPr>
              <p:nvPr/>
            </p:nvSpPr>
            <p:spPr bwMode="auto">
              <a:xfrm>
                <a:off x="4704" y="1296"/>
                <a:ext cx="52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22" name="Line 25"/>
              <p:cNvSpPr>
                <a:spLocks noChangeShapeType="1"/>
              </p:cNvSpPr>
              <p:nvPr/>
            </p:nvSpPr>
            <p:spPr bwMode="auto">
              <a:xfrm flipH="1">
                <a:off x="5280" y="1776"/>
                <a:ext cx="384" cy="38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23" name="Line 26"/>
              <p:cNvSpPr>
                <a:spLocks noChangeShapeType="1"/>
              </p:cNvSpPr>
              <p:nvPr/>
            </p:nvSpPr>
            <p:spPr bwMode="auto">
              <a:xfrm flipV="1">
                <a:off x="5280" y="2064"/>
                <a:ext cx="52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24" name="Line 27"/>
              <p:cNvSpPr>
                <a:spLocks noChangeShapeType="1"/>
              </p:cNvSpPr>
              <p:nvPr/>
            </p:nvSpPr>
            <p:spPr bwMode="auto">
              <a:xfrm>
                <a:off x="5280" y="2160"/>
                <a:ext cx="384"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25" name="Line 28"/>
              <p:cNvSpPr>
                <a:spLocks noChangeShapeType="1"/>
              </p:cNvSpPr>
              <p:nvPr/>
            </p:nvSpPr>
            <p:spPr bwMode="auto">
              <a:xfrm>
                <a:off x="5184" y="2784"/>
                <a:ext cx="384"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26" name="Line 29"/>
              <p:cNvSpPr>
                <a:spLocks noChangeShapeType="1"/>
              </p:cNvSpPr>
              <p:nvPr/>
            </p:nvSpPr>
            <p:spPr bwMode="auto">
              <a:xfrm>
                <a:off x="5184" y="2784"/>
                <a:ext cx="240" cy="3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27" name="Line 30"/>
              <p:cNvSpPr>
                <a:spLocks noChangeShapeType="1"/>
              </p:cNvSpPr>
              <p:nvPr/>
            </p:nvSpPr>
            <p:spPr bwMode="auto">
              <a:xfrm>
                <a:off x="5184" y="2784"/>
                <a:ext cx="480" cy="3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28" name="Line 31"/>
              <p:cNvSpPr>
                <a:spLocks noChangeShapeType="1"/>
              </p:cNvSpPr>
              <p:nvPr/>
            </p:nvSpPr>
            <p:spPr bwMode="auto">
              <a:xfrm>
                <a:off x="4848" y="3456"/>
                <a:ext cx="336"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29" name="Line 32"/>
              <p:cNvSpPr>
                <a:spLocks noChangeShapeType="1"/>
              </p:cNvSpPr>
              <p:nvPr/>
            </p:nvSpPr>
            <p:spPr bwMode="auto">
              <a:xfrm>
                <a:off x="4848" y="3456"/>
                <a:ext cx="96" cy="3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30" name="Line 33"/>
              <p:cNvSpPr>
                <a:spLocks noChangeShapeType="1"/>
              </p:cNvSpPr>
              <p:nvPr/>
            </p:nvSpPr>
            <p:spPr bwMode="auto">
              <a:xfrm flipH="1">
                <a:off x="4944" y="3600"/>
                <a:ext cx="240"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31" name="Line 34"/>
              <p:cNvSpPr>
                <a:spLocks noChangeShapeType="1"/>
              </p:cNvSpPr>
              <p:nvPr/>
            </p:nvSpPr>
            <p:spPr bwMode="auto">
              <a:xfrm flipH="1">
                <a:off x="5664" y="2064"/>
                <a:ext cx="144" cy="3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32" name="Line 35"/>
              <p:cNvSpPr>
                <a:spLocks noChangeShapeType="1"/>
              </p:cNvSpPr>
              <p:nvPr/>
            </p:nvSpPr>
            <p:spPr bwMode="auto">
              <a:xfrm>
                <a:off x="4704" y="1728"/>
                <a:ext cx="576"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33" name="Line 36"/>
              <p:cNvSpPr>
                <a:spLocks noChangeShapeType="1"/>
              </p:cNvSpPr>
              <p:nvPr/>
            </p:nvSpPr>
            <p:spPr bwMode="auto">
              <a:xfrm>
                <a:off x="3744" y="1440"/>
                <a:ext cx="432" cy="72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34" name="Line 37"/>
              <p:cNvSpPr>
                <a:spLocks noChangeShapeType="1"/>
              </p:cNvSpPr>
              <p:nvPr/>
            </p:nvSpPr>
            <p:spPr bwMode="auto">
              <a:xfrm flipH="1">
                <a:off x="4368" y="1728"/>
                <a:ext cx="336" cy="52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35" name="Line 38"/>
              <p:cNvSpPr>
                <a:spLocks noChangeShapeType="1"/>
              </p:cNvSpPr>
              <p:nvPr/>
            </p:nvSpPr>
            <p:spPr bwMode="auto">
              <a:xfrm flipH="1">
                <a:off x="4416" y="2160"/>
                <a:ext cx="864" cy="24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36" name="Line 39"/>
              <p:cNvSpPr>
                <a:spLocks noChangeShapeType="1"/>
              </p:cNvSpPr>
              <p:nvPr/>
            </p:nvSpPr>
            <p:spPr bwMode="auto">
              <a:xfrm flipH="1" flipV="1">
                <a:off x="4416" y="2496"/>
                <a:ext cx="768" cy="28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37" name="Line 40"/>
              <p:cNvSpPr>
                <a:spLocks noChangeShapeType="1"/>
              </p:cNvSpPr>
              <p:nvPr/>
            </p:nvSpPr>
            <p:spPr bwMode="auto">
              <a:xfrm flipH="1" flipV="1">
                <a:off x="4368" y="2640"/>
                <a:ext cx="480" cy="816"/>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38" name="Text Box 41"/>
              <p:cNvSpPr txBox="1">
                <a:spLocks noChangeArrowheads="1"/>
              </p:cNvSpPr>
              <p:nvPr/>
            </p:nvSpPr>
            <p:spPr bwMode="auto">
              <a:xfrm>
                <a:off x="4070" y="1799"/>
                <a:ext cx="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pt-BR" sz="900">
                    <a:latin typeface="Times New Roman" panose="02020603050405020304" pitchFamily="18" charset="0"/>
                  </a:rPr>
                  <a:t>1</a:t>
                </a:r>
              </a:p>
            </p:txBody>
          </p:sp>
          <p:sp>
            <p:nvSpPr>
              <p:cNvPr id="14439" name="Text Box 42"/>
              <p:cNvSpPr txBox="1">
                <a:spLocks noChangeArrowheads="1"/>
              </p:cNvSpPr>
              <p:nvPr/>
            </p:nvSpPr>
            <p:spPr bwMode="auto">
              <a:xfrm>
                <a:off x="4502" y="1991"/>
                <a:ext cx="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pt-BR" sz="900">
                    <a:latin typeface="Times New Roman" panose="02020603050405020304" pitchFamily="18" charset="0"/>
                  </a:rPr>
                  <a:t>2</a:t>
                </a:r>
              </a:p>
            </p:txBody>
          </p:sp>
          <p:sp>
            <p:nvSpPr>
              <p:cNvPr id="14440" name="Text Box 43"/>
              <p:cNvSpPr txBox="1">
                <a:spLocks noChangeArrowheads="1"/>
              </p:cNvSpPr>
              <p:nvPr/>
            </p:nvSpPr>
            <p:spPr bwMode="auto">
              <a:xfrm>
                <a:off x="4742" y="2279"/>
                <a:ext cx="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pt-BR" sz="900">
                    <a:latin typeface="Times New Roman" panose="02020603050405020304" pitchFamily="18" charset="0"/>
                  </a:rPr>
                  <a:t>3</a:t>
                </a:r>
              </a:p>
            </p:txBody>
          </p:sp>
          <p:sp>
            <p:nvSpPr>
              <p:cNvPr id="14441" name="Text Box 44"/>
              <p:cNvSpPr txBox="1">
                <a:spLocks noChangeArrowheads="1"/>
              </p:cNvSpPr>
              <p:nvPr/>
            </p:nvSpPr>
            <p:spPr bwMode="auto">
              <a:xfrm>
                <a:off x="4694" y="2615"/>
                <a:ext cx="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pt-BR" sz="900">
                    <a:latin typeface="Times New Roman" panose="02020603050405020304" pitchFamily="18" charset="0"/>
                  </a:rPr>
                  <a:t>4</a:t>
                </a:r>
              </a:p>
            </p:txBody>
          </p:sp>
          <p:sp>
            <p:nvSpPr>
              <p:cNvPr id="14442" name="Text Box 45"/>
              <p:cNvSpPr txBox="1">
                <a:spLocks noChangeArrowheads="1"/>
              </p:cNvSpPr>
              <p:nvPr/>
            </p:nvSpPr>
            <p:spPr bwMode="auto">
              <a:xfrm>
                <a:off x="4598" y="2951"/>
                <a:ext cx="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pt-BR" sz="900">
                    <a:latin typeface="Times New Roman" panose="02020603050405020304" pitchFamily="18" charset="0"/>
                  </a:rPr>
                  <a:t>5</a:t>
                </a:r>
              </a:p>
            </p:txBody>
          </p:sp>
          <p:sp>
            <p:nvSpPr>
              <p:cNvPr id="10346" name="Oval 46"/>
              <p:cNvSpPr>
                <a:spLocks noChangeArrowheads="1"/>
              </p:cNvSpPr>
              <p:nvPr/>
            </p:nvSpPr>
            <p:spPr bwMode="auto">
              <a:xfrm>
                <a:off x="4656" y="1680"/>
                <a:ext cx="144" cy="144"/>
              </a:xfrm>
              <a:prstGeom prst="ellipse">
                <a:avLst/>
              </a:prstGeom>
              <a:solidFill>
                <a:srgbClr val="FF0000"/>
              </a:solidFill>
              <a:ln w="12700">
                <a:solidFill>
                  <a:srgbClr val="FF0000"/>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47" name="Oval 47"/>
              <p:cNvSpPr>
                <a:spLocks noChangeArrowheads="1"/>
              </p:cNvSpPr>
              <p:nvPr/>
            </p:nvSpPr>
            <p:spPr bwMode="auto">
              <a:xfrm>
                <a:off x="5232" y="2112"/>
                <a:ext cx="144" cy="144"/>
              </a:xfrm>
              <a:prstGeom prst="ellipse">
                <a:avLst/>
              </a:prstGeom>
              <a:solidFill>
                <a:srgbClr val="FF0000"/>
              </a:solidFill>
              <a:ln w="12700">
                <a:solidFill>
                  <a:srgbClr val="FF0000"/>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48" name="Oval 48"/>
              <p:cNvSpPr>
                <a:spLocks noChangeArrowheads="1"/>
              </p:cNvSpPr>
              <p:nvPr/>
            </p:nvSpPr>
            <p:spPr bwMode="auto">
              <a:xfrm>
                <a:off x="5136" y="2736"/>
                <a:ext cx="144" cy="144"/>
              </a:xfrm>
              <a:prstGeom prst="ellipse">
                <a:avLst/>
              </a:prstGeom>
              <a:solidFill>
                <a:srgbClr val="FF0000"/>
              </a:solidFill>
              <a:ln w="12700">
                <a:solidFill>
                  <a:srgbClr val="FF0000"/>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49" name="Oval 49"/>
              <p:cNvSpPr>
                <a:spLocks noChangeArrowheads="1"/>
              </p:cNvSpPr>
              <p:nvPr/>
            </p:nvSpPr>
            <p:spPr bwMode="auto">
              <a:xfrm>
                <a:off x="4801" y="3408"/>
                <a:ext cx="143" cy="144"/>
              </a:xfrm>
              <a:prstGeom prst="ellipse">
                <a:avLst/>
              </a:prstGeom>
              <a:solidFill>
                <a:srgbClr val="FF0000"/>
              </a:solidFill>
              <a:ln w="12700">
                <a:solidFill>
                  <a:srgbClr val="FF0000"/>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50" name="Oval 50"/>
              <p:cNvSpPr>
                <a:spLocks noChangeArrowheads="1"/>
              </p:cNvSpPr>
              <p:nvPr/>
            </p:nvSpPr>
            <p:spPr bwMode="auto">
              <a:xfrm>
                <a:off x="4128" y="1296"/>
                <a:ext cx="97"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4448" name="Line 51"/>
              <p:cNvSpPr>
                <a:spLocks noChangeShapeType="1"/>
              </p:cNvSpPr>
              <p:nvPr/>
            </p:nvSpPr>
            <p:spPr bwMode="auto">
              <a:xfrm flipH="1">
                <a:off x="3792" y="1344"/>
                <a:ext cx="384"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0352" name="Oval 52"/>
              <p:cNvSpPr>
                <a:spLocks noChangeArrowheads="1"/>
              </p:cNvSpPr>
              <p:nvPr/>
            </p:nvSpPr>
            <p:spPr bwMode="auto">
              <a:xfrm>
                <a:off x="3696" y="1392"/>
                <a:ext cx="144" cy="144"/>
              </a:xfrm>
              <a:prstGeom prst="ellipse">
                <a:avLst/>
              </a:prstGeom>
              <a:solidFill>
                <a:srgbClr val="FF0000"/>
              </a:solidFill>
              <a:ln w="12700">
                <a:solidFill>
                  <a:srgbClr val="FF0000"/>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grpSp>
        <p:sp>
          <p:nvSpPr>
            <p:cNvPr id="14402" name="Text Box 53"/>
            <p:cNvSpPr txBox="1">
              <a:spLocks noChangeArrowheads="1"/>
            </p:cNvSpPr>
            <p:nvPr/>
          </p:nvSpPr>
          <p:spPr bwMode="auto">
            <a:xfrm>
              <a:off x="3668" y="3096"/>
              <a:ext cx="51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pt-BR" sz="1500" b="1">
                  <a:latin typeface="Times New Roman" panose="02020603050405020304" pitchFamily="18" charset="0"/>
                </a:rPr>
                <a:t>João</a:t>
              </a:r>
            </a:p>
          </p:txBody>
        </p:sp>
      </p:grpSp>
      <p:grpSp>
        <p:nvGrpSpPr>
          <p:cNvPr id="4" name="Group 54"/>
          <p:cNvGrpSpPr>
            <a:grpSpLocks/>
          </p:cNvGrpSpPr>
          <p:nvPr/>
        </p:nvGrpSpPr>
        <p:grpSpPr bwMode="auto">
          <a:xfrm>
            <a:off x="3714750" y="2990850"/>
            <a:ext cx="2217738" cy="3200400"/>
            <a:chOff x="768" y="816"/>
            <a:chExt cx="2016" cy="2688"/>
          </a:xfrm>
        </p:grpSpPr>
        <p:grpSp>
          <p:nvGrpSpPr>
            <p:cNvPr id="14343" name="Group 55"/>
            <p:cNvGrpSpPr>
              <a:grpSpLocks/>
            </p:cNvGrpSpPr>
            <p:nvPr/>
          </p:nvGrpSpPr>
          <p:grpSpPr bwMode="auto">
            <a:xfrm>
              <a:off x="768" y="816"/>
              <a:ext cx="2016" cy="2688"/>
              <a:chOff x="768" y="816"/>
              <a:chExt cx="2016" cy="2688"/>
            </a:xfrm>
          </p:grpSpPr>
          <p:graphicFrame>
            <p:nvGraphicFramePr>
              <p:cNvPr id="14345" name="Object 2"/>
              <p:cNvGraphicFramePr>
                <a:graphicFrameLocks noChangeAspect="1"/>
              </p:cNvGraphicFramePr>
              <p:nvPr/>
            </p:nvGraphicFramePr>
            <p:xfrm>
              <a:off x="1824" y="2208"/>
              <a:ext cx="379" cy="816"/>
            </p:xfrm>
            <a:graphic>
              <a:graphicData uri="http://schemas.openxmlformats.org/presentationml/2006/ole">
                <mc:AlternateContent xmlns:mc="http://schemas.openxmlformats.org/markup-compatibility/2006">
                  <mc:Choice xmlns:v="urn:schemas-microsoft-com:vml" Requires="v">
                    <p:oleObj spid="_x0000_s3079" name="Microsoft ClipArt Gallery" r:id="rId6" imgW="1857375" imgH="3995738" progId="MS_ClipArt_Gallery">
                      <p:embed/>
                    </p:oleObj>
                  </mc:Choice>
                  <mc:Fallback>
                    <p:oleObj name="Microsoft ClipArt Gallery" r:id="rId6" imgW="1857375" imgH="3995738" progId="MS_ClipArt_Gallery">
                      <p:embed/>
                      <p:pic>
                        <p:nvPicPr>
                          <p:cNvPr id="1434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 y="2208"/>
                            <a:ext cx="379" cy="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9" name="Oval 57"/>
              <p:cNvSpPr>
                <a:spLocks noChangeArrowheads="1"/>
              </p:cNvSpPr>
              <p:nvPr/>
            </p:nvSpPr>
            <p:spPr bwMode="auto">
              <a:xfrm>
                <a:off x="2544" y="1056"/>
                <a:ext cx="95"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250" name="Oval 58"/>
              <p:cNvSpPr>
                <a:spLocks noChangeArrowheads="1"/>
              </p:cNvSpPr>
              <p:nvPr/>
            </p:nvSpPr>
            <p:spPr bwMode="auto">
              <a:xfrm>
                <a:off x="2687" y="1296"/>
                <a:ext cx="97"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251" name="Oval 59"/>
              <p:cNvSpPr>
                <a:spLocks noChangeArrowheads="1"/>
              </p:cNvSpPr>
              <p:nvPr/>
            </p:nvSpPr>
            <p:spPr bwMode="auto">
              <a:xfrm>
                <a:off x="2161" y="912"/>
                <a:ext cx="95"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252" name="Oval 60"/>
              <p:cNvSpPr>
                <a:spLocks noChangeArrowheads="1"/>
              </p:cNvSpPr>
              <p:nvPr/>
            </p:nvSpPr>
            <p:spPr bwMode="auto">
              <a:xfrm>
                <a:off x="1824" y="912"/>
                <a:ext cx="95"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253" name="Oval 61"/>
              <p:cNvSpPr>
                <a:spLocks noChangeArrowheads="1"/>
              </p:cNvSpPr>
              <p:nvPr/>
            </p:nvSpPr>
            <p:spPr bwMode="auto">
              <a:xfrm>
                <a:off x="1488" y="1056"/>
                <a:ext cx="95"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254" name="Oval 62"/>
              <p:cNvSpPr>
                <a:spLocks noChangeArrowheads="1"/>
              </p:cNvSpPr>
              <p:nvPr/>
            </p:nvSpPr>
            <p:spPr bwMode="auto">
              <a:xfrm>
                <a:off x="768" y="2208"/>
                <a:ext cx="97"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255" name="Oval 63"/>
              <p:cNvSpPr>
                <a:spLocks noChangeArrowheads="1"/>
              </p:cNvSpPr>
              <p:nvPr/>
            </p:nvSpPr>
            <p:spPr bwMode="auto">
              <a:xfrm>
                <a:off x="768" y="2640"/>
                <a:ext cx="97"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256" name="Oval 64"/>
              <p:cNvSpPr>
                <a:spLocks noChangeArrowheads="1"/>
              </p:cNvSpPr>
              <p:nvPr/>
            </p:nvSpPr>
            <p:spPr bwMode="auto">
              <a:xfrm>
                <a:off x="865" y="3072"/>
                <a:ext cx="95"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4354" name="Line 65"/>
              <p:cNvSpPr>
                <a:spLocks noChangeShapeType="1"/>
              </p:cNvSpPr>
              <p:nvPr/>
            </p:nvSpPr>
            <p:spPr bwMode="auto">
              <a:xfrm flipV="1">
                <a:off x="2736" y="1344"/>
                <a:ext cx="0" cy="48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55" name="Line 66"/>
              <p:cNvSpPr>
                <a:spLocks noChangeShapeType="1"/>
              </p:cNvSpPr>
              <p:nvPr/>
            </p:nvSpPr>
            <p:spPr bwMode="auto">
              <a:xfrm flipV="1">
                <a:off x="2064" y="1344"/>
                <a:ext cx="672"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56" name="Line 67"/>
              <p:cNvSpPr>
                <a:spLocks noChangeShapeType="1"/>
              </p:cNvSpPr>
              <p:nvPr/>
            </p:nvSpPr>
            <p:spPr bwMode="auto">
              <a:xfrm flipV="1">
                <a:off x="2064" y="1104"/>
                <a:ext cx="528" cy="3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57" name="Line 68"/>
              <p:cNvSpPr>
                <a:spLocks noChangeShapeType="1"/>
              </p:cNvSpPr>
              <p:nvPr/>
            </p:nvSpPr>
            <p:spPr bwMode="auto">
              <a:xfrm flipH="1">
                <a:off x="1440" y="960"/>
                <a:ext cx="768" cy="9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58" name="Line 69"/>
              <p:cNvSpPr>
                <a:spLocks noChangeShapeType="1"/>
              </p:cNvSpPr>
              <p:nvPr/>
            </p:nvSpPr>
            <p:spPr bwMode="auto">
              <a:xfrm flipV="1">
                <a:off x="1440" y="1440"/>
                <a:ext cx="624"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59" name="Line 70"/>
              <p:cNvSpPr>
                <a:spLocks noChangeShapeType="1"/>
              </p:cNvSpPr>
              <p:nvPr/>
            </p:nvSpPr>
            <p:spPr bwMode="auto">
              <a:xfrm flipV="1">
                <a:off x="1440" y="1824"/>
                <a:ext cx="1296"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60" name="Line 71"/>
              <p:cNvSpPr>
                <a:spLocks noChangeShapeType="1"/>
              </p:cNvSpPr>
              <p:nvPr/>
            </p:nvSpPr>
            <p:spPr bwMode="auto">
              <a:xfrm flipV="1">
                <a:off x="1440" y="1104"/>
                <a:ext cx="96" cy="76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61" name="Line 72"/>
              <p:cNvSpPr>
                <a:spLocks noChangeShapeType="1"/>
              </p:cNvSpPr>
              <p:nvPr/>
            </p:nvSpPr>
            <p:spPr bwMode="auto">
              <a:xfrm flipH="1" flipV="1">
                <a:off x="1536" y="1104"/>
                <a:ext cx="528" cy="3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62" name="Line 73"/>
              <p:cNvSpPr>
                <a:spLocks noChangeShapeType="1"/>
              </p:cNvSpPr>
              <p:nvPr/>
            </p:nvSpPr>
            <p:spPr bwMode="auto">
              <a:xfrm flipH="1" flipV="1">
                <a:off x="1872" y="960"/>
                <a:ext cx="192" cy="48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63" name="Line 74"/>
              <p:cNvSpPr>
                <a:spLocks noChangeShapeType="1"/>
              </p:cNvSpPr>
              <p:nvPr/>
            </p:nvSpPr>
            <p:spPr bwMode="auto">
              <a:xfrm>
                <a:off x="1872" y="960"/>
                <a:ext cx="33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64" name="Line 75"/>
              <p:cNvSpPr>
                <a:spLocks noChangeShapeType="1"/>
              </p:cNvSpPr>
              <p:nvPr/>
            </p:nvSpPr>
            <p:spPr bwMode="auto">
              <a:xfrm flipV="1">
                <a:off x="1152" y="1872"/>
                <a:ext cx="288" cy="6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65" name="Line 76"/>
              <p:cNvSpPr>
                <a:spLocks noChangeShapeType="1"/>
              </p:cNvSpPr>
              <p:nvPr/>
            </p:nvSpPr>
            <p:spPr bwMode="auto">
              <a:xfrm>
                <a:off x="2592" y="1104"/>
                <a:ext cx="144"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0269" name="Oval 77"/>
              <p:cNvSpPr>
                <a:spLocks noChangeArrowheads="1"/>
              </p:cNvSpPr>
              <p:nvPr/>
            </p:nvSpPr>
            <p:spPr bwMode="auto">
              <a:xfrm>
                <a:off x="1152" y="3408"/>
                <a:ext cx="97"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4367" name="Line 78"/>
              <p:cNvSpPr>
                <a:spLocks noChangeShapeType="1"/>
              </p:cNvSpPr>
              <p:nvPr/>
            </p:nvSpPr>
            <p:spPr bwMode="auto">
              <a:xfrm flipH="1" flipV="1">
                <a:off x="816" y="2256"/>
                <a:ext cx="336"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68" name="Line 79"/>
              <p:cNvSpPr>
                <a:spLocks noChangeShapeType="1"/>
              </p:cNvSpPr>
              <p:nvPr/>
            </p:nvSpPr>
            <p:spPr bwMode="auto">
              <a:xfrm flipH="1">
                <a:off x="816" y="2496"/>
                <a:ext cx="336"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69" name="Line 80"/>
              <p:cNvSpPr>
                <a:spLocks noChangeShapeType="1"/>
              </p:cNvSpPr>
              <p:nvPr/>
            </p:nvSpPr>
            <p:spPr bwMode="auto">
              <a:xfrm flipH="1">
                <a:off x="912" y="2976"/>
                <a:ext cx="384"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0273" name="Oval 81"/>
              <p:cNvSpPr>
                <a:spLocks noChangeArrowheads="1"/>
              </p:cNvSpPr>
              <p:nvPr/>
            </p:nvSpPr>
            <p:spPr bwMode="auto">
              <a:xfrm>
                <a:off x="865" y="3408"/>
                <a:ext cx="95"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4371" name="Line 82"/>
              <p:cNvSpPr>
                <a:spLocks noChangeShapeType="1"/>
              </p:cNvSpPr>
              <p:nvPr/>
            </p:nvSpPr>
            <p:spPr bwMode="auto">
              <a:xfrm flipH="1">
                <a:off x="912" y="2496"/>
                <a:ext cx="240" cy="6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72" name="Line 83"/>
              <p:cNvSpPr>
                <a:spLocks noChangeShapeType="1"/>
              </p:cNvSpPr>
              <p:nvPr/>
            </p:nvSpPr>
            <p:spPr bwMode="auto">
              <a:xfrm>
                <a:off x="1152" y="2496"/>
                <a:ext cx="144" cy="48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73" name="Line 84"/>
              <p:cNvSpPr>
                <a:spLocks noChangeShapeType="1"/>
              </p:cNvSpPr>
              <p:nvPr/>
            </p:nvSpPr>
            <p:spPr bwMode="auto">
              <a:xfrm>
                <a:off x="816" y="2256"/>
                <a:ext cx="384" cy="1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74" name="Line 85"/>
              <p:cNvSpPr>
                <a:spLocks noChangeShapeType="1"/>
              </p:cNvSpPr>
              <p:nvPr/>
            </p:nvSpPr>
            <p:spPr bwMode="auto">
              <a:xfrm flipH="1">
                <a:off x="1200" y="2976"/>
                <a:ext cx="96" cy="48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75" name="Line 86"/>
              <p:cNvSpPr>
                <a:spLocks noChangeShapeType="1"/>
              </p:cNvSpPr>
              <p:nvPr/>
            </p:nvSpPr>
            <p:spPr bwMode="auto">
              <a:xfrm flipH="1">
                <a:off x="912" y="2976"/>
                <a:ext cx="384" cy="48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76" name="Line 87"/>
              <p:cNvSpPr>
                <a:spLocks noChangeShapeType="1"/>
              </p:cNvSpPr>
              <p:nvPr/>
            </p:nvSpPr>
            <p:spPr bwMode="auto">
              <a:xfrm flipH="1" flipV="1">
                <a:off x="816" y="2688"/>
                <a:ext cx="480"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0280" name="Oval 88"/>
              <p:cNvSpPr>
                <a:spLocks noChangeArrowheads="1"/>
              </p:cNvSpPr>
              <p:nvPr/>
            </p:nvSpPr>
            <p:spPr bwMode="auto">
              <a:xfrm>
                <a:off x="1152" y="1248"/>
                <a:ext cx="97"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4378" name="Line 89"/>
              <p:cNvSpPr>
                <a:spLocks noChangeShapeType="1"/>
              </p:cNvSpPr>
              <p:nvPr/>
            </p:nvSpPr>
            <p:spPr bwMode="auto">
              <a:xfrm flipH="1" flipV="1">
                <a:off x="1200" y="1296"/>
                <a:ext cx="24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0282" name="Oval 90"/>
              <p:cNvSpPr>
                <a:spLocks noChangeArrowheads="1"/>
              </p:cNvSpPr>
              <p:nvPr/>
            </p:nvSpPr>
            <p:spPr bwMode="auto">
              <a:xfrm>
                <a:off x="1057" y="2016"/>
                <a:ext cx="95"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4380" name="Line 91"/>
              <p:cNvSpPr>
                <a:spLocks noChangeShapeType="1"/>
              </p:cNvSpPr>
              <p:nvPr/>
            </p:nvSpPr>
            <p:spPr bwMode="auto">
              <a:xfrm flipH="1" flipV="1">
                <a:off x="1104" y="2064"/>
                <a:ext cx="48"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81" name="Line 92"/>
              <p:cNvSpPr>
                <a:spLocks noChangeShapeType="1"/>
              </p:cNvSpPr>
              <p:nvPr/>
            </p:nvSpPr>
            <p:spPr bwMode="auto">
              <a:xfrm flipV="1">
                <a:off x="1200" y="1104"/>
                <a:ext cx="336"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82" name="Line 93"/>
              <p:cNvSpPr>
                <a:spLocks noChangeShapeType="1"/>
              </p:cNvSpPr>
              <p:nvPr/>
            </p:nvSpPr>
            <p:spPr bwMode="auto">
              <a:xfrm flipV="1">
                <a:off x="2112" y="1824"/>
                <a:ext cx="624" cy="672"/>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83" name="Line 94"/>
              <p:cNvSpPr>
                <a:spLocks noChangeShapeType="1"/>
              </p:cNvSpPr>
              <p:nvPr/>
            </p:nvSpPr>
            <p:spPr bwMode="auto">
              <a:xfrm>
                <a:off x="1440" y="1872"/>
                <a:ext cx="384" cy="52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84" name="Line 95"/>
              <p:cNvSpPr>
                <a:spLocks noChangeShapeType="1"/>
              </p:cNvSpPr>
              <p:nvPr/>
            </p:nvSpPr>
            <p:spPr bwMode="auto">
              <a:xfrm>
                <a:off x="1152" y="2496"/>
                <a:ext cx="720" cy="4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85" name="Line 96"/>
              <p:cNvSpPr>
                <a:spLocks noChangeShapeType="1"/>
              </p:cNvSpPr>
              <p:nvPr/>
            </p:nvSpPr>
            <p:spPr bwMode="auto">
              <a:xfrm flipV="1">
                <a:off x="1296" y="2640"/>
                <a:ext cx="576" cy="336"/>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386" name="Line 97"/>
              <p:cNvSpPr>
                <a:spLocks noChangeShapeType="1"/>
              </p:cNvSpPr>
              <p:nvPr/>
            </p:nvSpPr>
            <p:spPr bwMode="auto">
              <a:xfrm flipV="1">
                <a:off x="2016" y="1440"/>
                <a:ext cx="48" cy="76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0290" name="Text Box 98"/>
              <p:cNvSpPr txBox="1">
                <a:spLocks noChangeArrowheads="1"/>
              </p:cNvSpPr>
              <p:nvPr/>
            </p:nvSpPr>
            <p:spPr bwMode="auto">
              <a:xfrm>
                <a:off x="1777" y="3024"/>
                <a:ext cx="167" cy="25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GB" altLang="pt-BR" sz="1350" b="1">
                  <a:latin typeface="Times New Roman" panose="02020603050405020304" pitchFamily="18" charset="0"/>
                </a:endParaRPr>
              </a:p>
            </p:txBody>
          </p:sp>
          <p:sp>
            <p:nvSpPr>
              <p:cNvPr id="14388" name="Text Box 99"/>
              <p:cNvSpPr txBox="1">
                <a:spLocks noChangeArrowheads="1"/>
              </p:cNvSpPr>
              <p:nvPr/>
            </p:nvSpPr>
            <p:spPr bwMode="auto">
              <a:xfrm>
                <a:off x="2390" y="2135"/>
                <a:ext cx="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pt-BR" sz="900">
                    <a:latin typeface="Times New Roman" panose="02020603050405020304" pitchFamily="18" charset="0"/>
                  </a:rPr>
                  <a:t>1</a:t>
                </a:r>
              </a:p>
            </p:txBody>
          </p:sp>
          <p:sp>
            <p:nvSpPr>
              <p:cNvPr id="14389" name="Text Box 100"/>
              <p:cNvSpPr txBox="1">
                <a:spLocks noChangeArrowheads="1"/>
              </p:cNvSpPr>
              <p:nvPr/>
            </p:nvSpPr>
            <p:spPr bwMode="auto">
              <a:xfrm>
                <a:off x="2006" y="1895"/>
                <a:ext cx="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pt-BR" sz="900">
                    <a:latin typeface="Times New Roman" panose="02020603050405020304" pitchFamily="18" charset="0"/>
                  </a:rPr>
                  <a:t>2</a:t>
                </a:r>
              </a:p>
            </p:txBody>
          </p:sp>
          <p:sp>
            <p:nvSpPr>
              <p:cNvPr id="14390" name="Text Box 101"/>
              <p:cNvSpPr txBox="1">
                <a:spLocks noChangeArrowheads="1"/>
              </p:cNvSpPr>
              <p:nvPr/>
            </p:nvSpPr>
            <p:spPr bwMode="auto">
              <a:xfrm>
                <a:off x="1574" y="1991"/>
                <a:ext cx="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pt-BR" sz="900">
                    <a:latin typeface="Times New Roman" panose="02020603050405020304" pitchFamily="18" charset="0"/>
                  </a:rPr>
                  <a:t>3</a:t>
                </a:r>
              </a:p>
            </p:txBody>
          </p:sp>
          <p:sp>
            <p:nvSpPr>
              <p:cNvPr id="14391" name="Text Box 102"/>
              <p:cNvSpPr txBox="1">
                <a:spLocks noChangeArrowheads="1"/>
              </p:cNvSpPr>
              <p:nvPr/>
            </p:nvSpPr>
            <p:spPr bwMode="auto">
              <a:xfrm>
                <a:off x="1286" y="2327"/>
                <a:ext cx="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pt-BR" sz="900">
                    <a:latin typeface="Times New Roman" panose="02020603050405020304" pitchFamily="18" charset="0"/>
                  </a:rPr>
                  <a:t>4</a:t>
                </a:r>
              </a:p>
            </p:txBody>
          </p:sp>
          <p:sp>
            <p:nvSpPr>
              <p:cNvPr id="14392" name="Text Box 103"/>
              <p:cNvSpPr txBox="1">
                <a:spLocks noChangeArrowheads="1"/>
              </p:cNvSpPr>
              <p:nvPr/>
            </p:nvSpPr>
            <p:spPr bwMode="auto">
              <a:xfrm>
                <a:off x="1430" y="2663"/>
                <a:ext cx="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pt-BR" sz="900">
                    <a:latin typeface="Times New Roman" panose="02020603050405020304" pitchFamily="18" charset="0"/>
                  </a:rPr>
                  <a:t>5</a:t>
                </a:r>
              </a:p>
            </p:txBody>
          </p:sp>
          <p:sp>
            <p:nvSpPr>
              <p:cNvPr id="10296" name="Oval 104"/>
              <p:cNvSpPr>
                <a:spLocks noChangeArrowheads="1"/>
              </p:cNvSpPr>
              <p:nvPr/>
            </p:nvSpPr>
            <p:spPr bwMode="auto">
              <a:xfrm>
                <a:off x="1344" y="1824"/>
                <a:ext cx="144" cy="144"/>
              </a:xfrm>
              <a:prstGeom prst="ellipse">
                <a:avLst/>
              </a:prstGeom>
              <a:solidFill>
                <a:srgbClr val="FF0000"/>
              </a:solidFill>
              <a:ln w="12700">
                <a:solidFill>
                  <a:srgbClr val="FF0000"/>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297" name="Oval 105"/>
              <p:cNvSpPr>
                <a:spLocks noChangeArrowheads="1"/>
              </p:cNvSpPr>
              <p:nvPr/>
            </p:nvSpPr>
            <p:spPr bwMode="auto">
              <a:xfrm>
                <a:off x="2640" y="1776"/>
                <a:ext cx="144" cy="144"/>
              </a:xfrm>
              <a:prstGeom prst="ellipse">
                <a:avLst/>
              </a:prstGeom>
              <a:solidFill>
                <a:srgbClr val="FF0000"/>
              </a:solidFill>
              <a:ln w="12700">
                <a:solidFill>
                  <a:srgbClr val="FF0000"/>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298" name="Oval 106"/>
              <p:cNvSpPr>
                <a:spLocks noChangeArrowheads="1"/>
              </p:cNvSpPr>
              <p:nvPr/>
            </p:nvSpPr>
            <p:spPr bwMode="auto">
              <a:xfrm>
                <a:off x="1057" y="2448"/>
                <a:ext cx="143" cy="144"/>
              </a:xfrm>
              <a:prstGeom prst="ellipse">
                <a:avLst/>
              </a:prstGeom>
              <a:solidFill>
                <a:srgbClr val="FF0000"/>
              </a:solidFill>
              <a:ln w="12700">
                <a:solidFill>
                  <a:srgbClr val="FF0000"/>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299" name="Oval 107"/>
              <p:cNvSpPr>
                <a:spLocks noChangeArrowheads="1"/>
              </p:cNvSpPr>
              <p:nvPr/>
            </p:nvSpPr>
            <p:spPr bwMode="auto">
              <a:xfrm>
                <a:off x="1199" y="2928"/>
                <a:ext cx="143" cy="144"/>
              </a:xfrm>
              <a:prstGeom prst="ellipse">
                <a:avLst/>
              </a:prstGeom>
              <a:solidFill>
                <a:srgbClr val="FF0000"/>
              </a:solidFill>
              <a:ln w="12700">
                <a:solidFill>
                  <a:srgbClr val="FF0000"/>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00" name="Oval 108"/>
              <p:cNvSpPr>
                <a:spLocks noChangeArrowheads="1"/>
              </p:cNvSpPr>
              <p:nvPr/>
            </p:nvSpPr>
            <p:spPr bwMode="auto">
              <a:xfrm>
                <a:off x="1969" y="1392"/>
                <a:ext cx="143" cy="144"/>
              </a:xfrm>
              <a:prstGeom prst="ellipse">
                <a:avLst/>
              </a:prstGeom>
              <a:solidFill>
                <a:srgbClr val="FF0000"/>
              </a:solidFill>
              <a:ln w="12700">
                <a:solidFill>
                  <a:srgbClr val="FF0000"/>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0301" name="Oval 109"/>
              <p:cNvSpPr>
                <a:spLocks noChangeArrowheads="1"/>
              </p:cNvSpPr>
              <p:nvPr/>
            </p:nvSpPr>
            <p:spPr bwMode="auto">
              <a:xfrm>
                <a:off x="1536" y="816"/>
                <a:ext cx="97" cy="96"/>
              </a:xfrm>
              <a:prstGeom prst="ellipse">
                <a:avLst/>
              </a:prstGeom>
              <a:solidFill>
                <a:schemeClr val="tx1"/>
              </a:solidFill>
              <a:ln w="12700">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t-BR" altLang="pt-BR" sz="1350">
                  <a:latin typeface="Arial" panose="020B0604020202020204" pitchFamily="34" charset="0"/>
                </a:endParaRPr>
              </a:p>
            </p:txBody>
          </p:sp>
          <p:sp>
            <p:nvSpPr>
              <p:cNvPr id="14399" name="Line 110"/>
              <p:cNvSpPr>
                <a:spLocks noChangeShapeType="1"/>
              </p:cNvSpPr>
              <p:nvPr/>
            </p:nvSpPr>
            <p:spPr bwMode="auto">
              <a:xfrm flipV="1">
                <a:off x="1536" y="864"/>
                <a:ext cx="4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sp>
            <p:nvSpPr>
              <p:cNvPr id="14400" name="Line 111"/>
              <p:cNvSpPr>
                <a:spLocks noChangeShapeType="1"/>
              </p:cNvSpPr>
              <p:nvPr/>
            </p:nvSpPr>
            <p:spPr bwMode="auto">
              <a:xfrm flipH="1" flipV="1">
                <a:off x="1584" y="864"/>
                <a:ext cx="28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p>
            </p:txBody>
          </p:sp>
        </p:grpSp>
        <p:sp>
          <p:nvSpPr>
            <p:cNvPr id="14344" name="Text Box 112"/>
            <p:cNvSpPr txBox="1">
              <a:spLocks noChangeArrowheads="1"/>
            </p:cNvSpPr>
            <p:nvPr/>
          </p:nvSpPr>
          <p:spPr bwMode="auto">
            <a:xfrm>
              <a:off x="1776" y="3072"/>
              <a:ext cx="48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pt-BR" sz="1500" b="1">
                  <a:latin typeface="Times New Roman" panose="02020603050405020304" pitchFamily="18" charset="0"/>
                </a:rPr>
                <a:t>José</a:t>
              </a:r>
            </a:p>
          </p:txBody>
        </p:sp>
      </p:grpSp>
      <p:sp>
        <p:nvSpPr>
          <p:cNvPr id="113" name="Título 1"/>
          <p:cNvSpPr txBox="1">
            <a:spLocks noChangeArrowheads="1"/>
          </p:cNvSpPr>
          <p:nvPr/>
        </p:nvSpPr>
        <p:spPr bwMode="auto">
          <a:xfrm>
            <a:off x="2362200" y="381000"/>
            <a:ext cx="7848600" cy="990600"/>
          </a:xfrm>
          <a:prstGeom prst="rect">
            <a:avLst/>
          </a:prstGeom>
          <a:noFill/>
          <a:ln>
            <a:noFill/>
          </a:ln>
        </p:spPr>
        <p:txBody>
          <a:bodyPr anchor="ct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pPr>
              <a:defRPr/>
            </a:pPr>
            <a:r>
              <a:rPr lang="pt-BR" altLang="en-US" kern="0" dirty="0"/>
              <a:t>Centralizar não é potência </a:t>
            </a:r>
          </a:p>
        </p:txBody>
      </p:sp>
    </p:spTree>
    <p:extLst>
      <p:ext uri="{BB962C8B-B14F-4D97-AF65-F5344CB8AC3E}">
        <p14:creationId xmlns:p14="http://schemas.microsoft.com/office/powerpoint/2010/main" val="2242746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ppt_h/2"/>
                                          </p:val>
                                        </p:tav>
                                        <p:tav tm="100000">
                                          <p:val>
                                            <p:strVal val="#ppt_y"/>
                                          </p:val>
                                        </p:tav>
                                      </p:tavLst>
                                    </p:anim>
                                    <p:anim calcmode="lin" valueType="num">
                                      <p:cBhvr>
                                        <p:cTn id="17" dur="500" fill="hold"/>
                                        <p:tgtEl>
                                          <p:spTgt spid="2"/>
                                        </p:tgtEl>
                                        <p:attrNameLst>
                                          <p:attrName>ppt_w</p:attrName>
                                        </p:attrNameLst>
                                      </p:cBhvr>
                                      <p:tavLst>
                                        <p:tav tm="0">
                                          <p:val>
                                            <p:strVal val="#ppt_w"/>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124931"/>
                                        </p:tgtEl>
                                        <p:attrNameLst>
                                          <p:attrName>style.visibility</p:attrName>
                                        </p:attrNameLst>
                                      </p:cBhvr>
                                      <p:to>
                                        <p:strVal val="visible"/>
                                      </p:to>
                                    </p:set>
                                    <p:anim calcmode="lin" valueType="num">
                                      <p:cBhvr>
                                        <p:cTn id="23" dur="500" fill="hold"/>
                                        <p:tgtEl>
                                          <p:spTgt spid="124931"/>
                                        </p:tgtEl>
                                        <p:attrNameLst>
                                          <p:attrName>ppt_x</p:attrName>
                                        </p:attrNameLst>
                                      </p:cBhvr>
                                      <p:tavLst>
                                        <p:tav tm="0">
                                          <p:val>
                                            <p:strVal val="#ppt_x"/>
                                          </p:val>
                                        </p:tav>
                                        <p:tav tm="100000">
                                          <p:val>
                                            <p:strVal val="#ppt_x"/>
                                          </p:val>
                                        </p:tav>
                                      </p:tavLst>
                                    </p:anim>
                                    <p:anim calcmode="lin" valueType="num">
                                      <p:cBhvr>
                                        <p:cTn id="24" dur="500" fill="hold"/>
                                        <p:tgtEl>
                                          <p:spTgt spid="124931"/>
                                        </p:tgtEl>
                                        <p:attrNameLst>
                                          <p:attrName>ppt_y</p:attrName>
                                        </p:attrNameLst>
                                      </p:cBhvr>
                                      <p:tavLst>
                                        <p:tav tm="0">
                                          <p:val>
                                            <p:strVal val="#ppt_y+#ppt_h/2"/>
                                          </p:val>
                                        </p:tav>
                                        <p:tav tm="100000">
                                          <p:val>
                                            <p:strVal val="#ppt_y"/>
                                          </p:val>
                                        </p:tav>
                                      </p:tavLst>
                                    </p:anim>
                                    <p:anim calcmode="lin" valueType="num">
                                      <p:cBhvr>
                                        <p:cTn id="25" dur="500" fill="hold"/>
                                        <p:tgtEl>
                                          <p:spTgt spid="124931"/>
                                        </p:tgtEl>
                                        <p:attrNameLst>
                                          <p:attrName>ppt_w</p:attrName>
                                        </p:attrNameLst>
                                      </p:cBhvr>
                                      <p:tavLst>
                                        <p:tav tm="0">
                                          <p:val>
                                            <p:strVal val="#ppt_w"/>
                                          </p:val>
                                        </p:tav>
                                        <p:tav tm="100000">
                                          <p:val>
                                            <p:strVal val="#ppt_w"/>
                                          </p:val>
                                        </p:tav>
                                      </p:tavLst>
                                    </p:anim>
                                    <p:anim calcmode="lin" valueType="num">
                                      <p:cBhvr>
                                        <p:cTn id="26" dur="500" fill="hold"/>
                                        <p:tgtEl>
                                          <p:spTgt spid="1249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noChangeArrowheads="1"/>
          </p:cNvSpPr>
          <p:nvPr>
            <p:ph type="title"/>
          </p:nvPr>
        </p:nvSpPr>
        <p:spPr/>
        <p:txBody>
          <a:bodyPr/>
          <a:lstStyle/>
          <a:p>
            <a:r>
              <a:rPr lang="pt-BR" altLang="en-US" smtClean="0"/>
              <a:t>O que são centralidades</a:t>
            </a:r>
          </a:p>
        </p:txBody>
      </p:sp>
      <p:sp>
        <p:nvSpPr>
          <p:cNvPr id="16387" name="Espaço Reservado para Conteúdo 2"/>
          <p:cNvSpPr>
            <a:spLocks noGrp="1" noChangeArrowheads="1"/>
          </p:cNvSpPr>
          <p:nvPr>
            <p:ph idx="1"/>
          </p:nvPr>
        </p:nvSpPr>
        <p:spPr>
          <a:xfrm>
            <a:off x="2362200" y="1524001"/>
            <a:ext cx="7848600" cy="4606925"/>
          </a:xfrm>
        </p:spPr>
        <p:txBody>
          <a:bodyPr/>
          <a:lstStyle/>
          <a:p>
            <a:r>
              <a:rPr lang="pt-BR" altLang="en-US" smtClean="0"/>
              <a:t>Entrantes, saintes, betweeness (centralidade de proximidade), closeness (menor distância) </a:t>
            </a:r>
          </a:p>
          <a:p>
            <a:endParaRPr lang="pt-BR" altLang="en-US" smtClean="0"/>
          </a:p>
        </p:txBody>
      </p:sp>
      <p:pic>
        <p:nvPicPr>
          <p:cNvPr id="16388" name="Image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188" y="3130550"/>
            <a:ext cx="5694362"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838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eader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2514600"/>
            <a:ext cx="6286500" cy="371475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2147889" y="1671638"/>
            <a:ext cx="8277225" cy="571500"/>
          </a:xfrm>
          <a:prstGeom prst="rect">
            <a:avLst/>
          </a:prstGeom>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pt-BR" sz="2700" dirty="0" err="1"/>
              <a:t>Sistemas</a:t>
            </a:r>
            <a:r>
              <a:rPr lang="en-US" altLang="pt-BR" sz="2700" dirty="0"/>
              <a:t> tem </a:t>
            </a:r>
            <a:r>
              <a:rPr lang="en-US" altLang="pt-BR" sz="2700" dirty="0" err="1"/>
              <a:t>centralidades</a:t>
            </a:r>
            <a:r>
              <a:rPr lang="en-US" altLang="pt-BR" sz="2700" dirty="0"/>
              <a:t>, </a:t>
            </a:r>
            <a:r>
              <a:rPr lang="en-US" altLang="pt-BR" sz="2700" dirty="0" err="1"/>
              <a:t>saintes</a:t>
            </a:r>
            <a:r>
              <a:rPr lang="en-US" altLang="pt-BR" sz="2700" dirty="0"/>
              <a:t> e </a:t>
            </a:r>
            <a:r>
              <a:rPr lang="en-US" altLang="pt-BR" sz="2700" dirty="0" err="1"/>
              <a:t>entrantes</a:t>
            </a:r>
            <a:r>
              <a:rPr lang="en-US" altLang="pt-BR" sz="2700" dirty="0"/>
              <a:t>:  </a:t>
            </a:r>
            <a:r>
              <a:rPr lang="en-US" altLang="pt-BR" sz="2700" dirty="0" err="1"/>
              <a:t>complexas</a:t>
            </a:r>
            <a:r>
              <a:rPr lang="en-US" altLang="pt-BR" sz="2700" dirty="0"/>
              <a:t>? </a:t>
            </a:r>
          </a:p>
        </p:txBody>
      </p:sp>
      <p:sp>
        <p:nvSpPr>
          <p:cNvPr id="4" name="Título 1"/>
          <p:cNvSpPr txBox="1">
            <a:spLocks/>
          </p:cNvSpPr>
          <p:nvPr/>
        </p:nvSpPr>
        <p:spPr>
          <a:xfrm>
            <a:off x="2362200" y="381000"/>
            <a:ext cx="7848600" cy="990600"/>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pPr>
              <a:defRPr/>
            </a:pPr>
            <a:r>
              <a:rPr lang="pt-BR" kern="0" dirty="0"/>
              <a:t>Centralidades em sistemas</a:t>
            </a:r>
          </a:p>
        </p:txBody>
      </p:sp>
    </p:spTree>
    <p:extLst>
      <p:ext uri="{BB962C8B-B14F-4D97-AF65-F5344CB8AC3E}">
        <p14:creationId xmlns:p14="http://schemas.microsoft.com/office/powerpoint/2010/main" val="25265218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278</TotalTime>
  <Words>2397</Words>
  <Application>Microsoft Office PowerPoint</Application>
  <PresentationFormat>Widescreen</PresentationFormat>
  <Paragraphs>271</Paragraphs>
  <Slides>29</Slides>
  <Notes>12</Notes>
  <HiddenSlides>0</HiddenSlides>
  <MMClips>0</MMClips>
  <ScaleCrop>false</ScaleCrop>
  <HeadingPairs>
    <vt:vector size="8" baseType="variant">
      <vt:variant>
        <vt:lpstr>Fontes usadas</vt:lpstr>
      </vt:variant>
      <vt:variant>
        <vt:i4>14</vt:i4>
      </vt:variant>
      <vt:variant>
        <vt:lpstr>Tema</vt:lpstr>
      </vt:variant>
      <vt:variant>
        <vt:i4>1</vt:i4>
      </vt:variant>
      <vt:variant>
        <vt:lpstr>Servidores OLE inseridos</vt:lpstr>
      </vt:variant>
      <vt:variant>
        <vt:i4>3</vt:i4>
      </vt:variant>
      <vt:variant>
        <vt:lpstr>Títulos de slides</vt:lpstr>
      </vt:variant>
      <vt:variant>
        <vt:i4>29</vt:i4>
      </vt:variant>
    </vt:vector>
  </HeadingPairs>
  <TitlesOfParts>
    <vt:vector size="47" baseType="lpstr">
      <vt:lpstr>MS PGothic</vt:lpstr>
      <vt:lpstr>Aparajita</vt:lpstr>
      <vt:lpstr>Arial</vt:lpstr>
      <vt:lpstr>Arial Nova Light</vt:lpstr>
      <vt:lpstr>Calibri</vt:lpstr>
      <vt:lpstr>Euclid</vt:lpstr>
      <vt:lpstr>Garamond</vt:lpstr>
      <vt:lpstr>Helvetica</vt:lpstr>
      <vt:lpstr>Modern No. 20</vt:lpstr>
      <vt:lpstr>Times New Roman</vt:lpstr>
      <vt:lpstr>Tw Cen MT</vt:lpstr>
      <vt:lpstr>Tw Cen MT Condensed</vt:lpstr>
      <vt:lpstr>Wingdings</vt:lpstr>
      <vt:lpstr>Wingdings 3</vt:lpstr>
      <vt:lpstr>Integral</vt:lpstr>
      <vt:lpstr>Microsoft ClipArt Gallery</vt:lpstr>
      <vt:lpstr>Planilha do Microsoft Excel 97-2003</vt:lpstr>
      <vt:lpstr>Planilha</vt:lpstr>
      <vt:lpstr>Apresentação do PowerPoint</vt:lpstr>
      <vt:lpstr>Recordando (medidas) …</vt:lpstr>
      <vt:lpstr>Densidade - Aleatoriedade</vt:lpstr>
      <vt:lpstr>A grande diferença</vt:lpstr>
      <vt:lpstr>Apresentação do PowerPoint</vt:lpstr>
      <vt:lpstr>Apresentação do PowerPoint</vt:lpstr>
      <vt:lpstr>Todo sistema tem poder, mas quem tem mais poder (centralizado, distribuído ou outros):</vt:lpstr>
      <vt:lpstr>O que são centralidades</vt:lpstr>
      <vt:lpstr>Apresentação do PowerPoint</vt:lpstr>
      <vt:lpstr>Uma medida de centralidade</vt:lpstr>
      <vt:lpstr>Exemplos mais complexos, centralidades só?</vt:lpstr>
      <vt:lpstr>Betweeness* (grau de proximidade)</vt:lpstr>
      <vt:lpstr>Exemplo mais complexo</vt:lpstr>
      <vt:lpstr>Closeness (grau de proximidade)</vt:lpstr>
      <vt:lpstr>O que é rede social para “análise” ? </vt:lpstr>
      <vt:lpstr>Exercício 1 : Dar o número de  vértices e arestas do grafo H. </vt:lpstr>
      <vt:lpstr>Exercício 2 : fazer o grafo correspondente a matriz abaixo.</vt:lpstr>
      <vt:lpstr>Exercício 3: fazer a matriz que  corresponde ao grafo abaixo:</vt:lpstr>
      <vt:lpstr>Exercício 4: fazer a representação  segundo o grau de centralidade</vt:lpstr>
      <vt:lpstr>Apresentação do PowerPoint</vt:lpstr>
      <vt:lpstr>Apresentação do PowerPoint</vt:lpstr>
      <vt:lpstr>Apresentação do PowerPoint</vt:lpstr>
      <vt:lpstr>Apresentação do PowerPoint</vt:lpstr>
      <vt:lpstr>Apresentação do PowerPoint</vt:lpstr>
      <vt:lpstr>Apresentação do PowerPoint</vt:lpstr>
      <vt:lpstr>Hardware “open source” - Arduino</vt:lpstr>
      <vt:lpstr>Nova economia ?</vt:lpstr>
      <vt:lpstr>Inúmeras possibilidades</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W10</dc:creator>
  <cp:lastModifiedBy>Marcos</cp:lastModifiedBy>
  <cp:revision>41</cp:revision>
  <dcterms:created xsi:type="dcterms:W3CDTF">2023-08-13T12:50:11Z</dcterms:created>
  <dcterms:modified xsi:type="dcterms:W3CDTF">2023-11-17T16:51:23Z</dcterms:modified>
</cp:coreProperties>
</file>