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30" r:id="rId49"/>
    <p:sldId id="304" r:id="rId50"/>
    <p:sldId id="306" r:id="rId51"/>
    <p:sldId id="307" r:id="rId52"/>
    <p:sldId id="311" r:id="rId53"/>
    <p:sldId id="312" r:id="rId54"/>
    <p:sldId id="308" r:id="rId55"/>
    <p:sldId id="309" r:id="rId56"/>
    <p:sldId id="310" r:id="rId57"/>
    <p:sldId id="313" r:id="rId58"/>
    <p:sldId id="314" r:id="rId59"/>
    <p:sldId id="315" r:id="rId60"/>
    <p:sldId id="316" r:id="rId61"/>
    <p:sldId id="317" r:id="rId62"/>
    <p:sldId id="318" r:id="rId63"/>
    <p:sldId id="331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0D1B-6050-41DA-A0C9-08E35FE6AE69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8-6AB3-4F8A-A67E-88578342B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83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0D1B-6050-41DA-A0C9-08E35FE6AE69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8-6AB3-4F8A-A67E-88578342B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55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0D1B-6050-41DA-A0C9-08E35FE6AE69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8-6AB3-4F8A-A67E-88578342B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79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0D1B-6050-41DA-A0C9-08E35FE6AE69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8-6AB3-4F8A-A67E-88578342B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21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0D1B-6050-41DA-A0C9-08E35FE6AE69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8-6AB3-4F8A-A67E-88578342B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78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0D1B-6050-41DA-A0C9-08E35FE6AE69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8-6AB3-4F8A-A67E-88578342B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16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0D1B-6050-41DA-A0C9-08E35FE6AE69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8-6AB3-4F8A-A67E-88578342B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56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0D1B-6050-41DA-A0C9-08E35FE6AE69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8-6AB3-4F8A-A67E-88578342B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14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0D1B-6050-41DA-A0C9-08E35FE6AE69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8-6AB3-4F8A-A67E-88578342B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48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0D1B-6050-41DA-A0C9-08E35FE6AE69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8-6AB3-4F8A-A67E-88578342B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50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0D1B-6050-41DA-A0C9-08E35FE6AE69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8-6AB3-4F8A-A67E-88578342B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87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C0D1B-6050-41DA-A0C9-08E35FE6AE69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A1AB8-6AB3-4F8A-A67E-88578342B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3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Setor de Energia no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Gabriel </a:t>
            </a:r>
            <a:r>
              <a:rPr lang="pt-BR" dirty="0" err="1" smtClean="0"/>
              <a:t>Lochagin</a:t>
            </a:r>
            <a:endParaRPr lang="pt-BR" dirty="0" smtClean="0"/>
          </a:p>
          <a:p>
            <a:r>
              <a:rPr lang="pt-BR" dirty="0" smtClean="0"/>
              <a:t>FDRP-USP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2634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Surgimento da Indústria de Energia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energia na República Velha</a:t>
            </a:r>
          </a:p>
          <a:p>
            <a:pPr lvl="1"/>
            <a:r>
              <a:rPr lang="pt-BR" dirty="0" smtClean="0"/>
              <a:t>Primeiros esforços de regulação nacional</a:t>
            </a:r>
          </a:p>
          <a:p>
            <a:pPr lvl="1"/>
            <a:endParaRPr lang="pt-BR" dirty="0"/>
          </a:p>
          <a:p>
            <a:pPr lvl="2"/>
            <a:r>
              <a:rPr lang="pt-BR" dirty="0" smtClean="0"/>
              <a:t>Lei 1.145, de 31 de dezembro de 1903 (orçamento nacional)</a:t>
            </a:r>
          </a:p>
          <a:p>
            <a:pPr lvl="3"/>
            <a:r>
              <a:rPr lang="pt-BR" dirty="0" smtClean="0"/>
              <a:t>Previsão de que o governo promoveria o aproveitamento da força hidráulica para transformação em energia elétrica</a:t>
            </a:r>
          </a:p>
          <a:p>
            <a:pPr lvl="3"/>
            <a:r>
              <a:rPr lang="pt-BR" dirty="0" smtClean="0"/>
              <a:t>Autorização para emprego do excesso de produção no autoconsumo da agricultura</a:t>
            </a:r>
            <a:endParaRPr lang="pt-BR" dirty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9566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Surgimento da Indústria de Energia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energia na República Velha</a:t>
            </a:r>
          </a:p>
          <a:p>
            <a:pPr lvl="1"/>
            <a:r>
              <a:rPr lang="pt-BR" dirty="0" smtClean="0"/>
              <a:t>Primeiros esforços de regulação nacional</a:t>
            </a:r>
            <a:endParaRPr lang="pt-BR" dirty="0"/>
          </a:p>
          <a:p>
            <a:pPr lvl="2"/>
            <a:r>
              <a:rPr lang="pt-BR" dirty="0" smtClean="0"/>
              <a:t>Regulamentação pelo Decreto 5407/1904</a:t>
            </a:r>
          </a:p>
          <a:p>
            <a:pPr lvl="3"/>
            <a:r>
              <a:rPr lang="pt-BR" dirty="0" smtClean="0"/>
              <a:t>Concessões sem exclusividade</a:t>
            </a:r>
          </a:p>
          <a:p>
            <a:pPr lvl="3"/>
            <a:r>
              <a:rPr lang="pt-BR" dirty="0" smtClean="0"/>
              <a:t>Prazo máximo de 90 anos</a:t>
            </a:r>
          </a:p>
          <a:p>
            <a:pPr lvl="3"/>
            <a:r>
              <a:rPr lang="pt-BR" dirty="0" smtClean="0"/>
              <a:t>Reversão para a União sem indenização do patrimônio constituído pelo concessionário</a:t>
            </a:r>
          </a:p>
          <a:p>
            <a:pPr lvl="3"/>
            <a:r>
              <a:rPr lang="pt-BR" dirty="0" smtClean="0"/>
              <a:t>Revisão periódica das tarifas (5 anos)</a:t>
            </a:r>
          </a:p>
          <a:p>
            <a:pPr lvl="3"/>
            <a:r>
              <a:rPr lang="pt-BR" dirty="0" smtClean="0"/>
              <a:t>Redução tarifária quando o lucro excedesse 12%</a:t>
            </a:r>
          </a:p>
          <a:p>
            <a:pPr lvl="3"/>
            <a:r>
              <a:rPr lang="pt-BR" dirty="0" smtClean="0"/>
              <a:t>Concessões livres de ônus e direitos aduaneiros</a:t>
            </a:r>
          </a:p>
          <a:p>
            <a:pPr lvl="3"/>
            <a:r>
              <a:rPr lang="pt-BR" dirty="0" smtClean="0"/>
              <a:t>Autorização  para o concessionário promover desapropriações</a:t>
            </a:r>
          </a:p>
          <a:p>
            <a:pPr lvl="3"/>
            <a:r>
              <a:rPr lang="pt-BR" dirty="0" smtClean="0"/>
              <a:t>Faculdade de resgate, pelo governo, mediante indenização</a:t>
            </a:r>
          </a:p>
          <a:p>
            <a:pPr lvl="3"/>
            <a:r>
              <a:rPr lang="pt-BR" dirty="0" smtClean="0"/>
              <a:t>Fiscalização pelo governo federal</a:t>
            </a:r>
            <a:endParaRPr lang="pt-BR" dirty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9714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Surgimento da Indústria de Energia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energia na República Velha</a:t>
            </a:r>
            <a:endParaRPr lang="pt-BR" dirty="0"/>
          </a:p>
          <a:p>
            <a:endParaRPr lang="pt-BR" dirty="0" smtClean="0"/>
          </a:p>
          <a:p>
            <a:pPr lvl="1"/>
            <a:r>
              <a:rPr lang="pt-BR" dirty="0" smtClean="0"/>
              <a:t>1909</a:t>
            </a:r>
          </a:p>
          <a:p>
            <a:pPr lvl="2"/>
            <a:r>
              <a:rPr lang="pt-BR" dirty="0" smtClean="0"/>
              <a:t>Criação do Comitê Eletrotécnico Brasileiro: reunião de profissionais da área</a:t>
            </a:r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113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Surgimento da Indústria de Energia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energia na República Velha</a:t>
            </a:r>
            <a:endParaRPr lang="pt-BR" dirty="0"/>
          </a:p>
          <a:p>
            <a:endParaRPr lang="pt-BR" dirty="0" smtClean="0"/>
          </a:p>
          <a:p>
            <a:pPr lvl="1"/>
            <a:r>
              <a:rPr lang="pt-BR" dirty="0" smtClean="0"/>
              <a:t>Década de 1920: Alterações significativas do setor</a:t>
            </a:r>
          </a:p>
          <a:p>
            <a:pPr lvl="2"/>
            <a:r>
              <a:rPr lang="pt-BR" dirty="0" smtClean="0"/>
              <a:t>Expansão dos centros urbanos e da demanda por energia elétrica</a:t>
            </a:r>
          </a:p>
          <a:p>
            <a:pPr lvl="2"/>
            <a:r>
              <a:rPr lang="pt-BR" dirty="0" smtClean="0"/>
              <a:t>Primeiro órgão formulador de políticas para o setor energético: a Comissão Federal de Forças Hidráulicas</a:t>
            </a:r>
          </a:p>
          <a:p>
            <a:pPr lvl="2"/>
            <a:r>
              <a:rPr lang="pt-BR" dirty="0" smtClean="0"/>
              <a:t>Instalação no Brasil da </a:t>
            </a:r>
            <a:r>
              <a:rPr lang="pt-BR" i="1" dirty="0" smtClean="0"/>
              <a:t>AMFORP</a:t>
            </a:r>
            <a:r>
              <a:rPr lang="pt-BR" dirty="0"/>
              <a:t> </a:t>
            </a:r>
            <a:r>
              <a:rPr lang="pt-BR" i="1" dirty="0" smtClean="0"/>
              <a:t>(American </a:t>
            </a:r>
            <a:r>
              <a:rPr lang="pt-BR" i="1" dirty="0" err="1" smtClean="0"/>
              <a:t>Foreign</a:t>
            </a:r>
            <a:r>
              <a:rPr lang="pt-BR" i="1" dirty="0" smtClean="0"/>
              <a:t> Power </a:t>
            </a:r>
            <a:r>
              <a:rPr lang="pt-BR" i="1" dirty="0" err="1" smtClean="0"/>
              <a:t>Company</a:t>
            </a:r>
            <a:r>
              <a:rPr lang="pt-BR" i="1" dirty="0" smtClean="0"/>
              <a:t>)</a:t>
            </a:r>
          </a:p>
          <a:p>
            <a:pPr lvl="2"/>
            <a:r>
              <a:rPr lang="pt-BR" dirty="0" smtClean="0"/>
              <a:t>Redução relevante na participação do capital nacional. Predominância da Light e da </a:t>
            </a:r>
            <a:r>
              <a:rPr lang="pt-BR" dirty="0" err="1" smtClean="0"/>
              <a:t>Amforp</a:t>
            </a:r>
            <a:r>
              <a:rPr lang="pt-BR" dirty="0" smtClean="0"/>
              <a:t>.</a:t>
            </a:r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092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Contexto econômico da década de 1930</a:t>
            </a:r>
          </a:p>
          <a:p>
            <a:pPr lvl="1"/>
            <a:r>
              <a:rPr lang="pt-BR" dirty="0" smtClean="0"/>
              <a:t>Desvalorização cambial, em função dos interesses da economia cafeeira</a:t>
            </a:r>
          </a:p>
          <a:p>
            <a:pPr lvl="1"/>
            <a:r>
              <a:rPr lang="pt-BR" dirty="0" smtClean="0"/>
              <a:t>Dificuldade de importação de maquinário para o campo industrial</a:t>
            </a:r>
          </a:p>
          <a:p>
            <a:pPr lvl="1"/>
            <a:r>
              <a:rPr lang="pt-BR" dirty="0" smtClean="0"/>
              <a:t>Excedente da economia cafeeira para a industrialização</a:t>
            </a:r>
          </a:p>
          <a:p>
            <a:pPr lvl="1"/>
            <a:r>
              <a:rPr lang="pt-BR" dirty="0" smtClean="0"/>
              <a:t>“Deslocamento do centro dinâmico da economia”: estabelecimento de grande demanda por energia. </a:t>
            </a:r>
            <a:r>
              <a:rPr lang="pt-BR" b="1" dirty="0" smtClean="0"/>
              <a:t>Mas e a oferta?</a:t>
            </a:r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1934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regulação da energia ao longo dos anos 30</a:t>
            </a:r>
          </a:p>
          <a:p>
            <a:endParaRPr lang="pt-BR" b="1" dirty="0"/>
          </a:p>
          <a:p>
            <a:pPr lvl="1"/>
            <a:r>
              <a:rPr lang="pt-BR" dirty="0" smtClean="0"/>
              <a:t>Percepção da importância da regulação para a expansão da capacidade instalada</a:t>
            </a:r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5000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regulação da energia ao longo dos anos 30</a:t>
            </a:r>
          </a:p>
          <a:p>
            <a:endParaRPr lang="pt-BR" b="1" dirty="0"/>
          </a:p>
          <a:p>
            <a:pPr lvl="1"/>
            <a:r>
              <a:rPr lang="pt-BR" dirty="0" smtClean="0"/>
              <a:t>Código de Águas (1934)</a:t>
            </a:r>
          </a:p>
          <a:p>
            <a:pPr lvl="2"/>
            <a:r>
              <a:rPr lang="pt-BR" dirty="0" smtClean="0"/>
              <a:t>Regime de autorizações e concessões para o aproveitamento hidroelétrico</a:t>
            </a:r>
          </a:p>
          <a:p>
            <a:pPr marL="971550" lvl="1" indent="-457200"/>
            <a:r>
              <a:rPr lang="pt-BR" dirty="0" smtClean="0"/>
              <a:t>Departamento Nacional de Produção Mineral (1934) – DPNM</a:t>
            </a:r>
          </a:p>
          <a:p>
            <a:pPr marL="1371600" lvl="2" indent="-457200"/>
            <a:r>
              <a:rPr lang="pt-BR" dirty="0" smtClean="0"/>
              <a:t>Órgão consultivo do Ministério da Agricultura. Estudos de regulamentação das leis e problemas relativos à energia elétrica</a:t>
            </a:r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233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regulação da energia ao longo dos anos 30</a:t>
            </a:r>
          </a:p>
          <a:p>
            <a:endParaRPr lang="pt-BR" b="1" dirty="0"/>
          </a:p>
          <a:p>
            <a:pPr lvl="1"/>
            <a:r>
              <a:rPr lang="pt-BR" dirty="0" smtClean="0"/>
              <a:t>Criação do Conselho Federal de Forças Hidráulicas e Energia Elétrica</a:t>
            </a:r>
          </a:p>
          <a:p>
            <a:pPr lvl="2"/>
            <a:r>
              <a:rPr lang="pt-BR" dirty="0" smtClean="0"/>
              <a:t>Previsão no Código de Águas. Inspiração na experiência norte-americana.</a:t>
            </a:r>
          </a:p>
          <a:p>
            <a:pPr lvl="2"/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1690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regulação da energia ao longo dos anos 30</a:t>
            </a:r>
          </a:p>
          <a:p>
            <a:endParaRPr lang="pt-BR" b="1" dirty="0"/>
          </a:p>
          <a:p>
            <a:pPr lvl="1"/>
            <a:r>
              <a:rPr lang="pt-BR" dirty="0" smtClean="0"/>
              <a:t>1939</a:t>
            </a:r>
          </a:p>
          <a:p>
            <a:pPr lvl="2"/>
            <a:r>
              <a:rPr lang="pt-BR" dirty="0" smtClean="0"/>
              <a:t>Reestruturação dos órgãos regulatórios em ambiente de escassez</a:t>
            </a:r>
          </a:p>
          <a:p>
            <a:pPr lvl="3"/>
            <a:r>
              <a:rPr lang="pt-BR" dirty="0" smtClean="0"/>
              <a:t>Conselho Nacional de Águas e Energia (CNAE)</a:t>
            </a:r>
          </a:p>
          <a:p>
            <a:pPr lvl="3"/>
            <a:r>
              <a:rPr lang="pt-BR" dirty="0" smtClean="0"/>
              <a:t>Conselho Nacional de Águas e Energia Elétrica (CNAEE)</a:t>
            </a:r>
          </a:p>
          <a:p>
            <a:pPr lvl="3"/>
            <a:r>
              <a:rPr lang="pt-BR" dirty="0" smtClean="0"/>
              <a:t>Centralização dos estudos de energia elétrica</a:t>
            </a:r>
          </a:p>
          <a:p>
            <a:pPr lvl="2"/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2378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Principais desafios regulatórios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Interligação dos sistemas elétricos</a:t>
            </a:r>
          </a:p>
          <a:p>
            <a:pPr lvl="1"/>
            <a:r>
              <a:rPr lang="pt-BR" dirty="0" smtClean="0"/>
              <a:t>Regulamentação do Código de Águas</a:t>
            </a:r>
          </a:p>
          <a:p>
            <a:pPr marL="457200" lvl="1" indent="0">
              <a:buNone/>
            </a:pPr>
            <a:endParaRPr lang="pt-BR" dirty="0" smtClean="0"/>
          </a:p>
          <a:p>
            <a:pPr marL="514350" indent="-457200"/>
            <a:r>
              <a:rPr lang="pt-BR" dirty="0" smtClean="0"/>
              <a:t>Mitigação do caráter nacionalista da primeira fase da Revolução de 1930</a:t>
            </a:r>
          </a:p>
          <a:p>
            <a:pPr lvl="2"/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358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Evolução do Setor de Energia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1º Período: Expansão pelo Capital Estrangeiro</a:t>
            </a:r>
          </a:p>
          <a:p>
            <a:endParaRPr lang="pt-BR" dirty="0"/>
          </a:p>
          <a:p>
            <a:r>
              <a:rPr lang="pt-BR" dirty="0" smtClean="0"/>
              <a:t>2º Período: A Intervenção do Estado</a:t>
            </a:r>
          </a:p>
          <a:p>
            <a:endParaRPr lang="pt-BR" dirty="0"/>
          </a:p>
          <a:p>
            <a:r>
              <a:rPr lang="pt-BR" dirty="0" smtClean="0"/>
              <a:t>3º Período: A expansão e a crise no regime militar</a:t>
            </a:r>
          </a:p>
          <a:p>
            <a:endParaRPr lang="pt-BR" dirty="0"/>
          </a:p>
          <a:p>
            <a:r>
              <a:rPr lang="pt-BR" dirty="0" smtClean="0"/>
              <a:t>4º Período: Reestruturações na Nova República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0936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Aceitação de entendimentos dom o capital estrangeiro no interior de um ambiente regulatório nacional</a:t>
            </a:r>
          </a:p>
          <a:p>
            <a:endParaRPr lang="pt-BR" dirty="0"/>
          </a:p>
          <a:p>
            <a:r>
              <a:rPr lang="pt-BR" dirty="0" smtClean="0"/>
              <a:t>Medidas de flexibilização adotadas pelo CNAEE</a:t>
            </a:r>
          </a:p>
          <a:p>
            <a:pPr lvl="1"/>
            <a:r>
              <a:rPr lang="pt-BR" dirty="0" smtClean="0"/>
              <a:t>Regulamentação da transferência de propriedade entre concessionários</a:t>
            </a:r>
          </a:p>
          <a:p>
            <a:pPr lvl="1"/>
            <a:r>
              <a:rPr lang="pt-BR" dirty="0" smtClean="0"/>
              <a:t>Regulamentação da tributação das empresas do setor energético</a:t>
            </a:r>
          </a:p>
          <a:p>
            <a:pPr lvl="1"/>
            <a:r>
              <a:rPr lang="pt-BR" dirty="0" smtClean="0"/>
              <a:t>Regulamentação do Código de Águas</a:t>
            </a:r>
          </a:p>
          <a:p>
            <a:pPr lvl="1"/>
            <a:r>
              <a:rPr lang="pt-BR" dirty="0" smtClean="0"/>
              <a:t>Prorrogação das concessões e assinatura de novos contratos</a:t>
            </a:r>
          </a:p>
          <a:p>
            <a:pPr lvl="2"/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0394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pt-BR" dirty="0" smtClean="0"/>
              <a:t>Outras medidas</a:t>
            </a:r>
          </a:p>
          <a:p>
            <a:pPr lvl="2"/>
            <a:endParaRPr lang="pt-BR" dirty="0"/>
          </a:p>
          <a:p>
            <a:pPr lvl="3"/>
            <a:r>
              <a:rPr lang="pt-BR" dirty="0" smtClean="0"/>
              <a:t>Decreto-lei n.º 852/1938: autorização do governo federal para a construção de linhas de transmissão e redes de distribuição</a:t>
            </a:r>
          </a:p>
          <a:p>
            <a:pPr lvl="3"/>
            <a:endParaRPr lang="pt-BR" dirty="0"/>
          </a:p>
          <a:p>
            <a:pPr lvl="3"/>
            <a:r>
              <a:rPr lang="pt-BR" dirty="0" smtClean="0"/>
              <a:t>Decreto-lei n.º 2281/1941: necessidade de autorização federal para a realização de empreendimentos termoelétricos</a:t>
            </a:r>
          </a:p>
          <a:p>
            <a:pPr marL="1371600" lvl="3" indent="0">
              <a:buNone/>
            </a:pPr>
            <a:endParaRPr lang="pt-BR" dirty="0" smtClean="0"/>
          </a:p>
          <a:p>
            <a:pPr lvl="2"/>
            <a:r>
              <a:rPr lang="pt-BR" dirty="0" smtClean="0"/>
              <a:t>Persistência de incertezas regulatórias e desencorajamento do investimento estrangeiro. </a:t>
            </a:r>
          </a:p>
          <a:p>
            <a:pPr lvl="2"/>
            <a:r>
              <a:rPr lang="pt-BR" dirty="0" smtClean="0"/>
              <a:t>Redução do ritmo de expansão da capacidade instalada.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7825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dirty="0" smtClean="0"/>
              <a:t>Crises.</a:t>
            </a:r>
          </a:p>
          <a:p>
            <a:pPr lvl="2"/>
            <a:endParaRPr lang="pt-BR" dirty="0"/>
          </a:p>
          <a:p>
            <a:pPr lvl="2"/>
            <a:r>
              <a:rPr lang="pt-BR" dirty="0" smtClean="0"/>
              <a:t>Decreto-lei 4.295/1942: medidas de emergência transitórias. Competências do CNAEE para organizar racionamentos de energia elétrica.</a:t>
            </a:r>
          </a:p>
          <a:p>
            <a:pPr lvl="2"/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9965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dirty="0"/>
              <a:t>Saídas estratégicas para as crises de abastecimento: aproveitando das ambivalências do cenário externo.</a:t>
            </a:r>
          </a:p>
          <a:p>
            <a:pPr marL="914400" lvl="2" indent="0">
              <a:buNone/>
            </a:pPr>
            <a:r>
              <a:rPr lang="pt-BR" dirty="0" smtClean="0"/>
              <a:t>	</a:t>
            </a:r>
          </a:p>
          <a:p>
            <a:pPr lvl="3"/>
            <a:r>
              <a:rPr lang="pt-BR" dirty="0" smtClean="0"/>
              <a:t>Acordo com os Estados Unidos para a construção da siderúrgica de Volta Redonda (“política de boa vizinhança”)</a:t>
            </a:r>
          </a:p>
          <a:p>
            <a:pPr lvl="3"/>
            <a:r>
              <a:rPr lang="pt-BR" dirty="0" smtClean="0"/>
              <a:t>Missão </a:t>
            </a:r>
            <a:r>
              <a:rPr lang="pt-BR" dirty="0" err="1" smtClean="0"/>
              <a:t>Taub</a:t>
            </a:r>
            <a:r>
              <a:rPr lang="pt-BR" dirty="0" smtClean="0"/>
              <a:t> (1942): elaboração de um plano decenal ao Brasil.</a:t>
            </a:r>
          </a:p>
          <a:p>
            <a:pPr lvl="3"/>
            <a:r>
              <a:rPr lang="pt-BR" dirty="0" smtClean="0"/>
              <a:t>Missão </a:t>
            </a:r>
            <a:r>
              <a:rPr lang="pt-BR" dirty="0" err="1" smtClean="0"/>
              <a:t>Cooke</a:t>
            </a:r>
            <a:r>
              <a:rPr lang="pt-BR" dirty="0" smtClean="0"/>
              <a:t> (1942-3): fortalecimento da indústria nacional para que o Brasil contribuísse com os esforços de guerra.</a:t>
            </a:r>
          </a:p>
          <a:p>
            <a:pPr lvl="4"/>
            <a:r>
              <a:rPr lang="pt-BR" dirty="0" smtClean="0"/>
              <a:t>Setores estratégicos: transportes, distribuição de combustíveis, falta de recursos para investimentos industriais e energia elétrica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0571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dirty="0" smtClean="0"/>
              <a:t>1946</a:t>
            </a:r>
          </a:p>
          <a:p>
            <a:pPr lvl="3"/>
            <a:r>
              <a:rPr lang="pt-BR" dirty="0" smtClean="0"/>
              <a:t>Plano Nacional de Eletrificação</a:t>
            </a:r>
          </a:p>
          <a:p>
            <a:pPr lvl="4"/>
            <a:r>
              <a:rPr lang="pt-BR" dirty="0" smtClean="0"/>
              <a:t>Incorporação de propostas da Missão </a:t>
            </a:r>
            <a:r>
              <a:rPr lang="pt-BR" dirty="0" err="1" smtClean="0"/>
              <a:t>Cooke</a:t>
            </a:r>
            <a:r>
              <a:rPr lang="pt-BR" dirty="0" smtClean="0"/>
              <a:t>.</a:t>
            </a:r>
          </a:p>
          <a:p>
            <a:pPr lvl="4"/>
            <a:r>
              <a:rPr lang="pt-BR" dirty="0" smtClean="0"/>
              <a:t>Investimentos em usinas de pequeno e médio porte</a:t>
            </a:r>
          </a:p>
          <a:p>
            <a:pPr lvl="4"/>
            <a:endParaRPr lang="pt-BR" dirty="0"/>
          </a:p>
          <a:p>
            <a:pPr lvl="3"/>
            <a:r>
              <a:rPr lang="pt-BR" dirty="0" smtClean="0"/>
              <a:t>Criação da Comissão Estadual de Energia Elétrica (RS) – CEEE (1945)</a:t>
            </a:r>
          </a:p>
          <a:p>
            <a:pPr lvl="3"/>
            <a:endParaRPr lang="pt-BR" dirty="0"/>
          </a:p>
          <a:p>
            <a:pPr lvl="3"/>
            <a:r>
              <a:rPr lang="pt-BR" dirty="0" smtClean="0"/>
              <a:t>Criação da Companhia Hidroelétrica do São Francisco – CHESF (1945). </a:t>
            </a:r>
          </a:p>
          <a:p>
            <a:pPr lvl="4"/>
            <a:r>
              <a:rPr lang="pt-BR" dirty="0" smtClean="0"/>
              <a:t>Primeira empresa estatal federal do setor elétrico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6579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dirty="0" smtClean="0"/>
              <a:t>Governo Dutra</a:t>
            </a:r>
          </a:p>
          <a:p>
            <a:pPr lvl="3"/>
            <a:r>
              <a:rPr lang="pt-BR" dirty="0" smtClean="0"/>
              <a:t>Combate à inflação e liberalização do câmbio. Desequilíbrio nas contas externas.</a:t>
            </a:r>
          </a:p>
          <a:p>
            <a:pPr lvl="3"/>
            <a:r>
              <a:rPr lang="pt-BR" dirty="0" smtClean="0"/>
              <a:t>Estímulo à produção interna de bens manufaturados: industrialização não planejada.</a:t>
            </a:r>
          </a:p>
          <a:p>
            <a:pPr lvl="3"/>
            <a:endParaRPr lang="pt-BR" dirty="0"/>
          </a:p>
          <a:p>
            <a:pPr lvl="2"/>
            <a:r>
              <a:rPr lang="pt-BR" dirty="0" smtClean="0"/>
              <a:t>1948</a:t>
            </a:r>
          </a:p>
          <a:p>
            <a:pPr lvl="3"/>
            <a:r>
              <a:rPr lang="pt-BR" dirty="0" smtClean="0"/>
              <a:t>Missão </a:t>
            </a:r>
            <a:r>
              <a:rPr lang="pt-BR" dirty="0" err="1" smtClean="0"/>
              <a:t>Abrink</a:t>
            </a:r>
            <a:r>
              <a:rPr lang="pt-BR" dirty="0" smtClean="0"/>
              <a:t>: contraparte do Plano Marshall na Europa</a:t>
            </a:r>
          </a:p>
          <a:p>
            <a:pPr lvl="3"/>
            <a:r>
              <a:rPr lang="pt-BR" dirty="0" smtClean="0"/>
              <a:t>Plano SALTE: Saúde, Alimentação, Transporte e Energia (gargalos para o desenvolvimento econômico)</a:t>
            </a:r>
          </a:p>
          <a:p>
            <a:pPr lvl="4"/>
            <a:r>
              <a:rPr lang="pt-BR" dirty="0" smtClean="0"/>
              <a:t>Condução pelo DASP. Abandono em 1951-52.</a:t>
            </a:r>
          </a:p>
          <a:p>
            <a:pPr lvl="4"/>
            <a:r>
              <a:rPr lang="pt-BR" dirty="0" err="1" smtClean="0"/>
              <a:t>Cronificação</a:t>
            </a:r>
            <a:r>
              <a:rPr lang="pt-BR" dirty="0" smtClean="0"/>
              <a:t> da crise de abastecimento energético.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1989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dirty="0" smtClean="0"/>
              <a:t>O segundo governo Vargas</a:t>
            </a:r>
          </a:p>
          <a:p>
            <a:pPr lvl="2"/>
            <a:endParaRPr lang="pt-BR" dirty="0"/>
          </a:p>
          <a:p>
            <a:pPr lvl="3"/>
            <a:r>
              <a:rPr lang="pt-BR" dirty="0" smtClean="0"/>
              <a:t>Guerra Fria e ampliação dos interesses dos Estados Unidos na indústria brasileira</a:t>
            </a:r>
          </a:p>
          <a:p>
            <a:pPr lvl="3"/>
            <a:endParaRPr lang="pt-BR" dirty="0"/>
          </a:p>
          <a:p>
            <a:pPr lvl="3"/>
            <a:r>
              <a:rPr lang="pt-BR" dirty="0" smtClean="0"/>
              <a:t>1950</a:t>
            </a:r>
          </a:p>
          <a:p>
            <a:pPr lvl="4"/>
            <a:r>
              <a:rPr lang="pt-BR" dirty="0" smtClean="0"/>
              <a:t>Comissão Mista Brasil-Estados Unidos (CMBEU): </a:t>
            </a:r>
          </a:p>
          <a:p>
            <a:pPr lvl="5"/>
            <a:r>
              <a:rPr lang="pt-BR" dirty="0" smtClean="0"/>
              <a:t>financiamento de infraestrutura com recursos de diversas instituições (</a:t>
            </a:r>
            <a:r>
              <a:rPr lang="pt-BR" dirty="0" err="1" smtClean="0"/>
              <a:t>Eximbank</a:t>
            </a:r>
            <a:r>
              <a:rPr lang="pt-BR" dirty="0" smtClean="0"/>
              <a:t>, Banco Mundial etc.)</a:t>
            </a:r>
          </a:p>
          <a:p>
            <a:pPr lvl="5"/>
            <a:r>
              <a:rPr lang="pt-BR" dirty="0" smtClean="0"/>
              <a:t>Financiamento nacional pelo Programa de Reaparelhamento Econômico (Lei 1474/1951).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8658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dirty="0" smtClean="0"/>
              <a:t>A Comissão Mista Brasil-Estados Unidos</a:t>
            </a:r>
          </a:p>
          <a:p>
            <a:pPr lvl="3"/>
            <a:r>
              <a:rPr lang="pt-BR" dirty="0" smtClean="0"/>
              <a:t>Criação do Fundo de Reaparelhamento Econômico (FRE)</a:t>
            </a:r>
          </a:p>
          <a:p>
            <a:pPr lvl="3"/>
            <a:r>
              <a:rPr lang="pt-BR" dirty="0" smtClean="0"/>
              <a:t>Criação do Banco Nacional de Desenvolvimento Econômico (BNDE)</a:t>
            </a:r>
          </a:p>
          <a:p>
            <a:pPr lvl="3"/>
            <a:r>
              <a:rPr lang="pt-BR" dirty="0" smtClean="0"/>
              <a:t>Criação da Companhia Energética de Minas Gerais (CEMIG)</a:t>
            </a:r>
          </a:p>
          <a:p>
            <a:pPr lvl="3"/>
            <a:endParaRPr lang="pt-BR" dirty="0"/>
          </a:p>
          <a:p>
            <a:pPr lvl="2"/>
            <a:r>
              <a:rPr lang="pt-BR" dirty="0" smtClean="0"/>
              <a:t>Medidas regulatórias do setor energético</a:t>
            </a:r>
          </a:p>
          <a:p>
            <a:pPr lvl="3"/>
            <a:r>
              <a:rPr lang="pt-BR" dirty="0" smtClean="0"/>
              <a:t>Reexame das relações Estado-concessionárias</a:t>
            </a:r>
          </a:p>
          <a:p>
            <a:pPr lvl="3"/>
            <a:r>
              <a:rPr lang="pt-BR" dirty="0" smtClean="0"/>
              <a:t>Implantação de dispositivos do Código de Águas</a:t>
            </a:r>
          </a:p>
          <a:p>
            <a:pPr lvl="3"/>
            <a:r>
              <a:rPr lang="pt-BR" dirty="0" smtClean="0"/>
              <a:t>Definição de política de atração de capital e de técnica</a:t>
            </a:r>
          </a:p>
          <a:p>
            <a:pPr lvl="3"/>
            <a:r>
              <a:rPr lang="pt-BR" dirty="0" smtClean="0"/>
              <a:t>Recuperação das condições de rentabilidade da prestação dos serviços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6936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dirty="0" smtClean="0"/>
              <a:t>Iniciativas da Assessoria Econômica do Gabinete Civil da Presidência da República</a:t>
            </a:r>
          </a:p>
          <a:p>
            <a:pPr lvl="3"/>
            <a:r>
              <a:rPr lang="pt-BR" dirty="0" smtClean="0"/>
              <a:t>Proposta de um Imposto Único sobre Energia Elétrica (IUEE)</a:t>
            </a:r>
          </a:p>
          <a:p>
            <a:pPr lvl="3"/>
            <a:r>
              <a:rPr lang="pt-BR" dirty="0" smtClean="0"/>
              <a:t>Criação do Fundo Federal de Eletrificação (FFE)</a:t>
            </a:r>
          </a:p>
          <a:p>
            <a:pPr lvl="3"/>
            <a:r>
              <a:rPr lang="pt-BR" dirty="0" smtClean="0"/>
              <a:t>Plano Nacional de Eletrificação (PNE) </a:t>
            </a:r>
          </a:p>
          <a:p>
            <a:pPr lvl="3"/>
            <a:r>
              <a:rPr lang="pt-BR" dirty="0" smtClean="0"/>
              <a:t>Constituição da Empresa Mista Centrais Elétricas Brasileiras (Eletrobrás)</a:t>
            </a:r>
          </a:p>
          <a:p>
            <a:pPr lvl="3"/>
            <a:endParaRPr lang="pt-BR" dirty="0"/>
          </a:p>
          <a:p>
            <a:pPr lvl="2"/>
            <a:r>
              <a:rPr lang="pt-BR" dirty="0" smtClean="0"/>
              <a:t>1953</a:t>
            </a:r>
          </a:p>
          <a:p>
            <a:pPr lvl="3"/>
            <a:r>
              <a:rPr lang="pt-BR" dirty="0" smtClean="0"/>
              <a:t>Fundação da Petrobras: execução de atividades do setor petrolífero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1501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dirty="0" smtClean="0"/>
              <a:t>Iniciativas da Assessoria Econômica do Gabinete Civil da Presidência da República</a:t>
            </a:r>
          </a:p>
          <a:p>
            <a:pPr lvl="3"/>
            <a:r>
              <a:rPr lang="pt-BR" dirty="0" smtClean="0"/>
              <a:t>Proposta de um Imposto Único sobre Energia Elétrica (IUEE)</a:t>
            </a:r>
          </a:p>
          <a:p>
            <a:pPr lvl="3"/>
            <a:r>
              <a:rPr lang="pt-BR" dirty="0" smtClean="0"/>
              <a:t>Criação do Fundo Federal de Eletrificação (FFE)</a:t>
            </a:r>
          </a:p>
          <a:p>
            <a:pPr lvl="3"/>
            <a:r>
              <a:rPr lang="pt-BR" dirty="0" smtClean="0"/>
              <a:t>Plano Nacional de Eletrificação (PNE) </a:t>
            </a:r>
          </a:p>
          <a:p>
            <a:pPr lvl="3"/>
            <a:r>
              <a:rPr lang="pt-BR" dirty="0" smtClean="0"/>
              <a:t>Constituição da Empresa Mista Centrais Elétricas Brasileiras (Eletrobrás)</a:t>
            </a:r>
          </a:p>
          <a:p>
            <a:pPr lvl="3"/>
            <a:endParaRPr lang="pt-BR" dirty="0"/>
          </a:p>
          <a:p>
            <a:pPr lvl="2"/>
            <a:r>
              <a:rPr lang="pt-BR" dirty="0" smtClean="0"/>
              <a:t>1953</a:t>
            </a:r>
          </a:p>
          <a:p>
            <a:pPr lvl="3"/>
            <a:r>
              <a:rPr lang="pt-BR" dirty="0" smtClean="0"/>
              <a:t>Fundação da Petrobras: execução de atividades do setor petrolífero</a:t>
            </a:r>
          </a:p>
          <a:p>
            <a:pPr lvl="3"/>
            <a:r>
              <a:rPr lang="pt-BR" dirty="0" smtClean="0"/>
              <a:t>Eleição de D. </a:t>
            </a:r>
            <a:r>
              <a:rPr lang="pt-BR" dirty="0" err="1" smtClean="0"/>
              <a:t>Eisenhower</a:t>
            </a:r>
            <a:r>
              <a:rPr lang="pt-BR" dirty="0" smtClean="0"/>
              <a:t>: encerramento do CMBEU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149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Surgimento da Indústria de Energia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Última década do Império no Brasil</a:t>
            </a:r>
          </a:p>
          <a:p>
            <a:pPr lvl="1"/>
            <a:r>
              <a:rPr lang="pt-BR" dirty="0" smtClean="0"/>
              <a:t>1876</a:t>
            </a:r>
          </a:p>
          <a:p>
            <a:pPr lvl="2"/>
            <a:r>
              <a:rPr lang="pt-BR" dirty="0" smtClean="0"/>
              <a:t>visita de D. Pedro II à Exposição da Filadélfia</a:t>
            </a:r>
          </a:p>
          <a:p>
            <a:pPr lvl="1"/>
            <a:r>
              <a:rPr lang="pt-BR" dirty="0" smtClean="0"/>
              <a:t>1879</a:t>
            </a:r>
          </a:p>
          <a:p>
            <a:pPr lvl="2"/>
            <a:r>
              <a:rPr lang="pt-BR" dirty="0" smtClean="0"/>
              <a:t>iluminação elétrica interna na Estação Central da Estrada de Ferro D. Pedro II (Rio de Janeiro)</a:t>
            </a:r>
          </a:p>
          <a:p>
            <a:pPr lvl="1"/>
            <a:r>
              <a:rPr lang="pt-BR" dirty="0" smtClean="0"/>
              <a:t>1883: </a:t>
            </a:r>
          </a:p>
          <a:p>
            <a:pPr lvl="2"/>
            <a:r>
              <a:rPr lang="pt-BR" dirty="0"/>
              <a:t>u</a:t>
            </a:r>
            <a:r>
              <a:rPr lang="pt-BR" dirty="0" smtClean="0"/>
              <a:t>so, pela primeira vez, da eletricidade como força-motriz (</a:t>
            </a:r>
            <a:r>
              <a:rPr lang="pt-BR" dirty="0" err="1" smtClean="0"/>
              <a:t>Niteroi</a:t>
            </a:r>
            <a:r>
              <a:rPr lang="pt-BR" dirty="0" smtClean="0"/>
              <a:t>-RJ)</a:t>
            </a:r>
          </a:p>
          <a:p>
            <a:pPr lvl="2"/>
            <a:r>
              <a:rPr lang="pt-BR" dirty="0" smtClean="0"/>
              <a:t>Estabelecimento do primeiro serviço de iluminação pública do Brasil e da América do Sul</a:t>
            </a:r>
          </a:p>
          <a:p>
            <a:pPr lvl="2"/>
            <a:r>
              <a:rPr lang="pt-BR" dirty="0" smtClean="0"/>
              <a:t>Primeira usina hidrelétrica de pequeno porte (Ribeirão do Inferno, Diamantina-MG)</a:t>
            </a:r>
          </a:p>
          <a:p>
            <a:pPr lvl="2"/>
            <a:r>
              <a:rPr lang="pt-BR" dirty="0" smtClean="0"/>
              <a:t>Primeira linha de transmissão do país (com 2km de extensão)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59734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dirty="0" smtClean="0"/>
              <a:t>Período Juscelino Kubitschek</a:t>
            </a:r>
          </a:p>
          <a:p>
            <a:pPr lvl="2"/>
            <a:endParaRPr lang="pt-BR" dirty="0" smtClean="0"/>
          </a:p>
          <a:p>
            <a:pPr lvl="3"/>
            <a:r>
              <a:rPr lang="pt-BR" dirty="0" smtClean="0"/>
              <a:t>Percepção mais clara da transição da economia agrária para a industrial.</a:t>
            </a:r>
          </a:p>
          <a:p>
            <a:pPr lvl="3"/>
            <a:r>
              <a:rPr lang="pt-BR" dirty="0" smtClean="0"/>
              <a:t>Desenvolvimento do setor elétrico sob o comando de empresas estatais.</a:t>
            </a:r>
          </a:p>
          <a:p>
            <a:pPr lvl="3"/>
            <a:r>
              <a:rPr lang="pt-BR" dirty="0" smtClean="0"/>
              <a:t>Financiamento do BNDE</a:t>
            </a:r>
          </a:p>
          <a:p>
            <a:pPr lvl="4"/>
            <a:r>
              <a:rPr lang="pt-BR" dirty="0" smtClean="0"/>
              <a:t>Criação da maior parte das empresas estaduais de energia elétrica e da geradora Central Elétrica de Furnas (parceria entre governos federal e estadual de MG)</a:t>
            </a:r>
          </a:p>
          <a:p>
            <a:pPr marL="1828800" lvl="4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4269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pt-BR" dirty="0" smtClean="0"/>
              <a:t>Período Juscelino Kubitschek</a:t>
            </a:r>
          </a:p>
          <a:p>
            <a:pPr lvl="2"/>
            <a:endParaRPr lang="pt-BR" dirty="0" smtClean="0"/>
          </a:p>
          <a:p>
            <a:pPr lvl="3"/>
            <a:r>
              <a:rPr lang="pt-BR" dirty="0" smtClean="0"/>
              <a:t>Plano de Metas. Áreas estratégicas.</a:t>
            </a:r>
          </a:p>
          <a:p>
            <a:pPr lvl="4"/>
            <a:r>
              <a:rPr lang="pt-BR" dirty="0" smtClean="0"/>
              <a:t>Energia</a:t>
            </a:r>
          </a:p>
          <a:p>
            <a:pPr lvl="4"/>
            <a:r>
              <a:rPr lang="pt-BR" dirty="0" smtClean="0"/>
              <a:t>Transporte</a:t>
            </a:r>
          </a:p>
          <a:p>
            <a:pPr lvl="4"/>
            <a:r>
              <a:rPr lang="pt-BR" dirty="0" smtClean="0"/>
              <a:t>Indústrias de base</a:t>
            </a:r>
          </a:p>
          <a:p>
            <a:pPr lvl="4"/>
            <a:r>
              <a:rPr lang="pt-BR" dirty="0" smtClean="0"/>
              <a:t>Alimentação</a:t>
            </a:r>
          </a:p>
          <a:p>
            <a:pPr lvl="4"/>
            <a:r>
              <a:rPr lang="pt-BR" dirty="0" smtClean="0"/>
              <a:t>Educação</a:t>
            </a:r>
          </a:p>
          <a:p>
            <a:pPr lvl="4"/>
            <a:r>
              <a:rPr lang="pt-BR" dirty="0" smtClean="0"/>
              <a:t>Energia</a:t>
            </a:r>
          </a:p>
          <a:p>
            <a:pPr lvl="5"/>
            <a:r>
              <a:rPr lang="pt-BR" dirty="0" smtClean="0"/>
              <a:t>Nuclear</a:t>
            </a:r>
          </a:p>
          <a:p>
            <a:pPr lvl="5"/>
            <a:r>
              <a:rPr lang="pt-BR" dirty="0" smtClean="0"/>
              <a:t>Carvão Mineral</a:t>
            </a:r>
          </a:p>
          <a:p>
            <a:pPr lvl="5"/>
            <a:r>
              <a:rPr lang="pt-BR" dirty="0" smtClean="0"/>
              <a:t>Petróleo</a:t>
            </a:r>
          </a:p>
          <a:p>
            <a:pPr lvl="5"/>
            <a:r>
              <a:rPr lang="pt-BR" dirty="0" smtClean="0"/>
              <a:t>Energia elétrica</a:t>
            </a:r>
          </a:p>
          <a:p>
            <a:pPr marL="1828800" lvl="4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3735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dirty="0" smtClean="0"/>
              <a:t>Período Juscelino Kubitschek</a:t>
            </a:r>
          </a:p>
          <a:p>
            <a:pPr lvl="2"/>
            <a:endParaRPr lang="pt-BR" dirty="0" smtClean="0"/>
          </a:p>
          <a:p>
            <a:pPr lvl="3"/>
            <a:r>
              <a:rPr lang="pt-BR" dirty="0" smtClean="0"/>
              <a:t>Ampliação da participação das estatais na capacidade instalada</a:t>
            </a:r>
          </a:p>
          <a:p>
            <a:pPr lvl="3"/>
            <a:endParaRPr lang="pt-BR" dirty="0"/>
          </a:p>
          <a:p>
            <a:pPr lvl="3"/>
            <a:r>
              <a:rPr lang="pt-BR" dirty="0" smtClean="0"/>
              <a:t>Criação do Ministério de Minas e Energia (1960), incorporando o Conselho Nacional de Águas e a Divisão de Águas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54078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dirty="0" smtClean="0"/>
              <a:t>Governo João Goulart</a:t>
            </a:r>
          </a:p>
          <a:p>
            <a:pPr lvl="2"/>
            <a:endParaRPr lang="pt-BR" dirty="0"/>
          </a:p>
          <a:p>
            <a:pPr lvl="3"/>
            <a:r>
              <a:rPr lang="pt-BR" dirty="0" smtClean="0"/>
              <a:t>Plano Trienal de Desenvolvimento Econômico e Social</a:t>
            </a:r>
          </a:p>
          <a:p>
            <a:pPr lvl="4"/>
            <a:r>
              <a:rPr lang="pt-BR" dirty="0" smtClean="0"/>
              <a:t>Garantir a taxa de crescimento do PIB a 7% a.a.</a:t>
            </a:r>
          </a:p>
          <a:p>
            <a:pPr lvl="4"/>
            <a:r>
              <a:rPr lang="pt-BR" dirty="0" smtClean="0"/>
              <a:t>Reduzir a taxa de inflação</a:t>
            </a:r>
          </a:p>
          <a:p>
            <a:pPr lvl="4"/>
            <a:r>
              <a:rPr lang="pt-BR" dirty="0" smtClean="0"/>
              <a:t>Garantir crescimento real dos salários conforme o crescimento da produtividade</a:t>
            </a:r>
          </a:p>
          <a:p>
            <a:pPr lvl="4"/>
            <a:r>
              <a:rPr lang="pt-BR" dirty="0" smtClean="0"/>
              <a:t>Reforma agrária</a:t>
            </a:r>
          </a:p>
          <a:p>
            <a:pPr lvl="4"/>
            <a:r>
              <a:rPr lang="pt-BR" dirty="0" smtClean="0"/>
              <a:t>Renegociação da dívida externa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342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dirty="0" smtClean="0"/>
              <a:t>Governo João Goulart</a:t>
            </a:r>
          </a:p>
          <a:p>
            <a:pPr lvl="2"/>
            <a:endParaRPr lang="pt-BR" dirty="0"/>
          </a:p>
          <a:p>
            <a:pPr lvl="3"/>
            <a:r>
              <a:rPr lang="pt-BR" dirty="0" smtClean="0"/>
              <a:t>1962</a:t>
            </a:r>
          </a:p>
          <a:p>
            <a:pPr lvl="4"/>
            <a:r>
              <a:rPr lang="pt-BR" dirty="0" smtClean="0"/>
              <a:t>Efetiva criação da Eletrobrás</a:t>
            </a:r>
          </a:p>
          <a:p>
            <a:pPr lvl="3"/>
            <a:r>
              <a:rPr lang="pt-BR" dirty="0" smtClean="0"/>
              <a:t>Criação da Comissão de Nacionalização das Empresas Concessionárias de Serviços Públicos (CONESP). Planos de estatização das empresas do grupo AMFORP.</a:t>
            </a:r>
          </a:p>
          <a:p>
            <a:pPr lvl="3"/>
            <a:r>
              <a:rPr lang="pt-BR" dirty="0" smtClean="0"/>
              <a:t>Criação do Consórcio </a:t>
            </a:r>
            <a:r>
              <a:rPr lang="pt-BR" dirty="0" err="1" smtClean="0"/>
              <a:t>Canambra</a:t>
            </a:r>
            <a:r>
              <a:rPr lang="pt-BR" dirty="0" smtClean="0"/>
              <a:t> Consulting </a:t>
            </a:r>
            <a:r>
              <a:rPr lang="pt-BR" dirty="0" err="1" smtClean="0"/>
              <a:t>Engineers</a:t>
            </a:r>
            <a:r>
              <a:rPr lang="pt-BR" dirty="0" smtClean="0"/>
              <a:t> </a:t>
            </a:r>
            <a:r>
              <a:rPr lang="pt-BR" dirty="0" err="1" smtClean="0"/>
              <a:t>Ltd</a:t>
            </a:r>
            <a:r>
              <a:rPr lang="pt-BR" dirty="0" smtClean="0"/>
              <a:t>., para formular soluções aos problemas de desabastecimento de São Paulo e Rio de Janeiro</a:t>
            </a:r>
          </a:p>
          <a:p>
            <a:pPr lvl="3"/>
            <a:r>
              <a:rPr lang="pt-BR" dirty="0" smtClean="0"/>
              <a:t>Subsídios para planos posteriores do regime militar (PAEG e PED)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2507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 Getúlio Vargas à 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dirty="0" smtClean="0"/>
              <a:t>Governo João Goulart</a:t>
            </a:r>
          </a:p>
          <a:p>
            <a:pPr lvl="2"/>
            <a:endParaRPr lang="pt-BR" dirty="0" smtClean="0"/>
          </a:p>
          <a:p>
            <a:pPr lvl="3"/>
            <a:r>
              <a:rPr lang="pt-BR" dirty="0" smtClean="0"/>
              <a:t>Empréstimo compulsório calculado sobreo consumo de energia elétrica para financiar a expansão do setor.</a:t>
            </a:r>
          </a:p>
          <a:p>
            <a:pPr lvl="3"/>
            <a:endParaRPr lang="pt-BR" dirty="0"/>
          </a:p>
          <a:p>
            <a:pPr lvl="3"/>
            <a:r>
              <a:rPr lang="pt-BR" dirty="0" smtClean="0"/>
              <a:t>Ações da Eletrobrás, resgatáveis em 10 anos, como contrapartida.</a:t>
            </a:r>
            <a:endParaRPr lang="pt-BR" dirty="0"/>
          </a:p>
          <a:p>
            <a:pPr marL="457200" lvl="1" indent="0">
              <a:buNone/>
            </a:pPr>
            <a:r>
              <a:rPr lang="pt-BR" dirty="0"/>
              <a:t>	</a:t>
            </a: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85276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Setor Elétrico de 1964 a 1985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pt-BR" dirty="0" smtClean="0"/>
              <a:t>Fases de expansão vertiginosa e posterior crise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1964</a:t>
            </a:r>
          </a:p>
          <a:p>
            <a:pPr lvl="2"/>
            <a:r>
              <a:rPr lang="pt-BR" dirty="0" smtClean="0"/>
              <a:t>Plano de Ação Econômica do Governo: aceleração do ritmo de crescimento econômico</a:t>
            </a:r>
          </a:p>
          <a:p>
            <a:pPr marL="514350" lvl="1" indent="0">
              <a:buNone/>
            </a:pPr>
            <a:endParaRPr lang="pt-BR" dirty="0"/>
          </a:p>
          <a:p>
            <a:pPr marL="971550" lvl="1" indent="-457200"/>
            <a:r>
              <a:rPr lang="pt-BR" dirty="0" smtClean="0"/>
              <a:t>Paralelamente, reestruturação de órgãos da Administração com funções normativas, fiscalização e controle dos serviços de energia</a:t>
            </a:r>
            <a:r>
              <a:rPr lang="pt-BR" dirty="0"/>
              <a:t>	</a:t>
            </a: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36099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Setor Elétrico de 1964 a 1985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 smtClean="0"/>
              <a:t>Lei 4.904/65: transformação da Divisão de Águas do DNPM em Departamento Nacional de Águas e Energia (ligado ao MME)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1969</a:t>
            </a:r>
          </a:p>
          <a:p>
            <a:pPr lvl="2"/>
            <a:r>
              <a:rPr lang="pt-BR" dirty="0" smtClean="0"/>
              <a:t>Transformação do DNAE em DNAEE, absorvendo a CNAEE. Promoção de atos normativos relacionados à prestação de serviços de energia.</a:t>
            </a:r>
            <a:r>
              <a:rPr lang="pt-BR" dirty="0"/>
              <a:t>	</a:t>
            </a: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36166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Setor Elétrico de 1964 a 1985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 smtClean="0"/>
              <a:t>Reforma do sistema financeiro: contribuiu para aumento da capacidade de financiamento do setor elétrico</a:t>
            </a:r>
          </a:p>
          <a:p>
            <a:pPr lvl="2"/>
            <a:r>
              <a:rPr lang="pt-BR" dirty="0" smtClean="0"/>
              <a:t>Lei 4357/64: autorização para emissão de </a:t>
            </a:r>
            <a:r>
              <a:rPr lang="pt-BR" dirty="0" err="1" smtClean="0"/>
              <a:t>OTN’s</a:t>
            </a:r>
            <a:r>
              <a:rPr lang="pt-BR" dirty="0" smtClean="0"/>
              <a:t> e correção monetária</a:t>
            </a:r>
          </a:p>
          <a:p>
            <a:pPr lvl="2"/>
            <a:r>
              <a:rPr lang="pt-BR" dirty="0" smtClean="0"/>
              <a:t>Decreto 54936/64: autorização da correção monetária sobre ativos imobilizados</a:t>
            </a:r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36826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Setor Elétrico de 1964 a 1985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 smtClean="0"/>
              <a:t>Amadurecimento da Eletrobrás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Criação de novas estatais</a:t>
            </a:r>
          </a:p>
          <a:p>
            <a:pPr lvl="2"/>
            <a:r>
              <a:rPr lang="pt-BR" dirty="0" err="1" smtClean="0"/>
              <a:t>Eletrosul</a:t>
            </a:r>
            <a:endParaRPr lang="pt-BR" dirty="0" smtClean="0"/>
          </a:p>
          <a:p>
            <a:pPr lvl="2"/>
            <a:r>
              <a:rPr lang="pt-BR" dirty="0" smtClean="0"/>
              <a:t>Eletronorte</a:t>
            </a:r>
          </a:p>
          <a:p>
            <a:pPr lvl="2"/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516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Surgimento da Indústria de Energia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Última década do Império no Brasil</a:t>
            </a:r>
          </a:p>
          <a:p>
            <a:pPr lvl="1"/>
            <a:r>
              <a:rPr lang="pt-BR" dirty="0" smtClean="0"/>
              <a:t>1885 a 1887</a:t>
            </a:r>
          </a:p>
          <a:p>
            <a:pPr lvl="2"/>
            <a:r>
              <a:rPr lang="pt-BR" dirty="0" smtClean="0"/>
              <a:t>Dois projetos hidrelétricos de autoprodução</a:t>
            </a:r>
          </a:p>
          <a:p>
            <a:pPr lvl="3"/>
            <a:r>
              <a:rPr lang="pt-BR" dirty="0" smtClean="0"/>
              <a:t>Companhia Fiação e Tecidos São Silvestre (Viçosa-MG)</a:t>
            </a:r>
          </a:p>
          <a:p>
            <a:pPr lvl="3"/>
            <a:r>
              <a:rPr lang="pt-BR" i="1" dirty="0" err="1" smtClean="0"/>
              <a:t>Compagnie</a:t>
            </a:r>
            <a:r>
              <a:rPr lang="pt-BR" i="1" dirty="0" smtClean="0"/>
              <a:t> </a:t>
            </a:r>
            <a:r>
              <a:rPr lang="pt-BR" i="1" dirty="0" err="1" smtClean="0"/>
              <a:t>des</a:t>
            </a:r>
            <a:r>
              <a:rPr lang="pt-BR" i="1" dirty="0" smtClean="0"/>
              <a:t> Mines d’</a:t>
            </a:r>
            <a:r>
              <a:rPr lang="pt-BR" i="1" dirty="0" err="1" smtClean="0"/>
              <a:t>Or</a:t>
            </a:r>
            <a:r>
              <a:rPr lang="pt-BR" i="1" dirty="0" smtClean="0"/>
              <a:t> </a:t>
            </a:r>
            <a:r>
              <a:rPr lang="pt-BR" i="1" dirty="0" err="1" smtClean="0"/>
              <a:t>du</a:t>
            </a:r>
            <a:r>
              <a:rPr lang="pt-BR" i="1" dirty="0" smtClean="0"/>
              <a:t> Faria </a:t>
            </a:r>
            <a:r>
              <a:rPr lang="pt-BR" dirty="0" smtClean="0"/>
              <a:t>(Nova </a:t>
            </a:r>
            <a:r>
              <a:rPr lang="pt-BR" dirty="0" err="1" smtClean="0"/>
              <a:t>Lima-MG</a:t>
            </a:r>
            <a:r>
              <a:rPr lang="pt-BR" dirty="0" smtClean="0"/>
              <a:t>)</a:t>
            </a:r>
            <a:endParaRPr lang="pt-BR" i="1" dirty="0" smtClean="0"/>
          </a:p>
          <a:p>
            <a:pPr lvl="1"/>
            <a:r>
              <a:rPr lang="pt-BR" dirty="0" smtClean="0"/>
              <a:t>1887</a:t>
            </a:r>
          </a:p>
          <a:p>
            <a:pPr lvl="2"/>
            <a:r>
              <a:rPr lang="pt-BR" dirty="0" smtClean="0"/>
              <a:t>Porto Alegre: primeira capital a ter serviço permanente de fornecimento de energia (com lâmpadas incluídas)</a:t>
            </a:r>
          </a:p>
          <a:p>
            <a:pPr lvl="1"/>
            <a:r>
              <a:rPr lang="pt-BR" dirty="0" smtClean="0"/>
              <a:t>1888</a:t>
            </a:r>
          </a:p>
          <a:p>
            <a:pPr lvl="2"/>
            <a:r>
              <a:rPr lang="pt-BR" dirty="0" smtClean="0"/>
              <a:t>Fundação da Companhia Mineira de Eletricidade: “marco zero” da geração de energia para o atendimento de serviços públicos urbanos (Usina Marmelos, Juiz de </a:t>
            </a:r>
            <a:r>
              <a:rPr lang="pt-BR" dirty="0" err="1" smtClean="0"/>
              <a:t>Fora-MG</a:t>
            </a:r>
            <a:r>
              <a:rPr lang="pt-BR" dirty="0" smtClean="0"/>
              <a:t>)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654681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Setor Elétrico de 1964 a 1985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/>
              <a:t>Medidas de revisão da relação Estado-Concessionário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2"/>
            <a:r>
              <a:rPr lang="pt-BR" dirty="0" smtClean="0"/>
              <a:t>Lei 5655/71: elevação da taxa mínima de remuneração de 1% para 2%</a:t>
            </a:r>
          </a:p>
          <a:p>
            <a:pPr lvl="2"/>
            <a:r>
              <a:rPr lang="pt-BR" dirty="0" smtClean="0"/>
              <a:t>Redução da alíquota do IR de 17% para 6%</a:t>
            </a:r>
          </a:p>
          <a:p>
            <a:pPr lvl="2"/>
            <a:r>
              <a:rPr lang="pt-BR" dirty="0" smtClean="0"/>
              <a:t>Criação da Reserva Global de Reversão (RGR): fundo arrecadado pela Eletrobrás com possibilidade de investimentos em diversas regiões</a:t>
            </a:r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81440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Setor Elétrico de 1964 a 1985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Tratado de Itaipu (1973)</a:t>
            </a:r>
          </a:p>
          <a:p>
            <a:pPr marL="514350" lvl="1" indent="0">
              <a:buNone/>
            </a:pPr>
            <a:endParaRPr lang="pt-BR" dirty="0" smtClean="0"/>
          </a:p>
          <a:p>
            <a:pPr marL="1371600" lvl="2" indent="-457200"/>
            <a:r>
              <a:rPr lang="pt-BR" dirty="0" smtClean="0"/>
              <a:t>Empresa Binacional (Eletrobrás + </a:t>
            </a:r>
            <a:r>
              <a:rPr lang="pt-BR" i="1" dirty="0" err="1" smtClean="0"/>
              <a:t>Administración</a:t>
            </a:r>
            <a:r>
              <a:rPr lang="pt-BR" i="1" dirty="0" smtClean="0"/>
              <a:t> Nacional de </a:t>
            </a:r>
            <a:r>
              <a:rPr lang="pt-BR" i="1" dirty="0" err="1" smtClean="0"/>
              <a:t>Eletricidad</a:t>
            </a:r>
            <a:r>
              <a:rPr lang="pt-BR" dirty="0" smtClean="0"/>
              <a:t> – ANDE)</a:t>
            </a:r>
          </a:p>
          <a:p>
            <a:pPr marL="914400" lvl="2" indent="0">
              <a:buNone/>
            </a:pPr>
            <a:endParaRPr lang="pt-BR" dirty="0" smtClean="0"/>
          </a:p>
          <a:p>
            <a:pPr marL="1371600" lvl="2" indent="-457200"/>
            <a:r>
              <a:rPr lang="pt-BR" dirty="0" smtClean="0"/>
              <a:t>Obrigatoriedade de aquisição por Furnas e pela </a:t>
            </a:r>
            <a:r>
              <a:rPr lang="pt-BR" dirty="0" err="1" smtClean="0"/>
              <a:t>Eletrosul</a:t>
            </a:r>
            <a:r>
              <a:rPr lang="pt-BR" dirty="0" smtClean="0"/>
              <a:t> de toda a parcela de energia destinada ao Brasil</a:t>
            </a:r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23858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Setor Elétrico de 1964 a 1985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Crescimento da participação do petróleo nas fontes primárias de energia.</a:t>
            </a:r>
          </a:p>
          <a:p>
            <a:pPr marL="1371600" lvl="2" indent="-457200"/>
            <a:r>
              <a:rPr lang="pt-BR" dirty="0" smtClean="0"/>
              <a:t>Afetação da economia nacional com o primeiro choque do petróleo</a:t>
            </a:r>
          </a:p>
          <a:p>
            <a:pPr marL="1371600" lvl="2" indent="-457200"/>
            <a:endParaRPr lang="pt-BR" dirty="0"/>
          </a:p>
          <a:p>
            <a:pPr marL="971550" lvl="1" indent="-457200"/>
            <a:r>
              <a:rPr lang="pt-BR" dirty="0" smtClean="0"/>
              <a:t>II PND (1974-1979)</a:t>
            </a:r>
          </a:p>
          <a:p>
            <a:pPr marL="1371600" lvl="2" indent="-457200"/>
            <a:r>
              <a:rPr lang="pt-BR" dirty="0" smtClean="0"/>
              <a:t>Articulação de investimentos públicos e privados.</a:t>
            </a:r>
          </a:p>
          <a:p>
            <a:pPr marL="1371600" lvl="2" indent="-457200"/>
            <a:r>
              <a:rPr lang="pt-BR" dirty="0" smtClean="0"/>
              <a:t>Gargalos da economia: infraestrutura, bens de produção, energia e exportação</a:t>
            </a:r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32737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Setor Elétrico de 1964 a 1985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A energia no II PND</a:t>
            </a:r>
          </a:p>
          <a:p>
            <a:pPr marL="1371600" lvl="2" indent="-457200"/>
            <a:r>
              <a:rPr lang="pt-BR" dirty="0" smtClean="0"/>
              <a:t>Pesquisa, exploração e produção de petróleo e derivados, desenvolvimento de fontes alternativas (álcool combustível)</a:t>
            </a:r>
          </a:p>
          <a:p>
            <a:pPr marL="1371600" lvl="2" indent="-457200"/>
            <a:r>
              <a:rPr lang="pt-BR" dirty="0" smtClean="0"/>
              <a:t>Financiamento facilitado pelos petrodólares</a:t>
            </a:r>
          </a:p>
          <a:p>
            <a:pPr marL="1371600" lvl="2" indent="-457200"/>
            <a:r>
              <a:rPr lang="pt-BR" dirty="0" smtClean="0"/>
              <a:t>Expansão significativa do investimento das estatais (24% da formação bruta de capital fixo de 74 a 78)</a:t>
            </a:r>
          </a:p>
          <a:p>
            <a:pPr marL="1828800" lvl="3" indent="-457200"/>
            <a:r>
              <a:rPr lang="pt-BR" dirty="0" smtClean="0"/>
              <a:t>Plano 90: estimativa de crescimento do PIB a 9% a.a. entre 1974 e 1990</a:t>
            </a:r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25750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Setor Elétrico de 1964 a 1985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Novas usinas</a:t>
            </a:r>
          </a:p>
          <a:p>
            <a:pPr marL="1371600" lvl="2" indent="-457200"/>
            <a:r>
              <a:rPr lang="pt-BR" dirty="0" smtClean="0"/>
              <a:t>N, NE: Tucuruí, </a:t>
            </a:r>
            <a:r>
              <a:rPr lang="pt-BR" dirty="0" err="1" smtClean="0"/>
              <a:t>Itapariva</a:t>
            </a:r>
            <a:r>
              <a:rPr lang="pt-BR" dirty="0" smtClean="0"/>
              <a:t>, Sobradinho, Paulo Afonso IV</a:t>
            </a:r>
          </a:p>
          <a:p>
            <a:pPr marL="1371600" lvl="2" indent="-457200"/>
            <a:r>
              <a:rPr lang="pt-BR" dirty="0" smtClean="0"/>
              <a:t>S: Foz do Areia, Salto Santiago e Ilha Grande</a:t>
            </a:r>
          </a:p>
          <a:p>
            <a:pPr marL="1371600" lvl="2" indent="-457200"/>
            <a:r>
              <a:rPr lang="pt-BR" dirty="0" smtClean="0"/>
              <a:t>SE: Itumbiara, Encarnação e Porto Primavera</a:t>
            </a:r>
          </a:p>
          <a:p>
            <a:pPr marL="1371600" lvl="2" indent="-457200"/>
            <a:endParaRPr lang="pt-BR" dirty="0"/>
          </a:p>
          <a:p>
            <a:pPr marL="971550" lvl="1" indent="-457200"/>
            <a:r>
              <a:rPr lang="pt-BR" dirty="0" smtClean="0"/>
              <a:t>Empresas Nucleares Brasileiras (NUCLEAR)</a:t>
            </a:r>
          </a:p>
          <a:p>
            <a:pPr marL="1371600" lvl="2" indent="-457200"/>
            <a:r>
              <a:rPr lang="pt-BR" dirty="0" smtClean="0"/>
              <a:t>Projeto nuclear brasileiro: Angra I, Angra II e Angra III </a:t>
            </a:r>
          </a:p>
          <a:p>
            <a:pPr marL="1371600" lvl="2" indent="-457200"/>
            <a:r>
              <a:rPr lang="pt-BR" dirty="0" smtClean="0"/>
              <a:t>Acordo com a Alemanha Ocidental</a:t>
            </a:r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77698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Setor Elétrico de 1964 a 1985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Novas políticas regulatórias a partir de 1974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Decreto-Lei 1.383/74: equalização tarifária.</a:t>
            </a:r>
          </a:p>
          <a:p>
            <a:pPr marL="1828800" lvl="3" indent="-457200"/>
            <a:r>
              <a:rPr lang="pt-BR" dirty="0" smtClean="0"/>
              <a:t>Redução do preço da energia no orçamento dos habitantes das regiões mais pobres</a:t>
            </a:r>
          </a:p>
          <a:p>
            <a:pPr marL="1828800" lvl="3" indent="-457200"/>
            <a:r>
              <a:rPr lang="pt-BR" dirty="0" smtClean="0"/>
              <a:t>Liquidação do subsídio pela Reserva Global de Garantia (RGG)</a:t>
            </a:r>
          </a:p>
          <a:p>
            <a:pPr marL="1828800" lvl="3" indent="-457200"/>
            <a:r>
              <a:rPr lang="pt-BR" dirty="0" smtClean="0"/>
              <a:t>Limitação dos reajustes tarifários a 20%</a:t>
            </a:r>
          </a:p>
          <a:p>
            <a:pPr marL="1371600" lvl="3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04352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Setor Elétrico de 1964 a 1985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Novas políticas regulatórias a partir de 1974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Consequências das políticas tarifárias do governo Geisel</a:t>
            </a:r>
          </a:p>
          <a:p>
            <a:pPr marL="1828800" lvl="3" indent="-457200"/>
            <a:r>
              <a:rPr lang="pt-BR" dirty="0" smtClean="0"/>
              <a:t>Perda da capacidade de autofinanciamento do setor de energia</a:t>
            </a:r>
          </a:p>
          <a:p>
            <a:pPr marL="1828800" lvl="3" indent="-457200"/>
            <a:r>
              <a:rPr lang="pt-BR" dirty="0" smtClean="0"/>
              <a:t>Redução na base de cálculo do IUEE e do Empréstimo Compulsório</a:t>
            </a:r>
          </a:p>
          <a:p>
            <a:pPr marL="1828800" lvl="3" indent="-457200"/>
            <a:r>
              <a:rPr lang="pt-BR" dirty="0" smtClean="0"/>
              <a:t>Perdas reais da </a:t>
            </a:r>
            <a:r>
              <a:rPr lang="pt-BR" dirty="0" err="1" smtClean="0"/>
              <a:t>Eletrobras</a:t>
            </a:r>
            <a:r>
              <a:rPr lang="pt-BR" dirty="0" smtClean="0"/>
              <a:t> e consequente endividamento externo do setor</a:t>
            </a:r>
          </a:p>
          <a:p>
            <a:pPr marL="1371600" lvl="3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18781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Setor Elétrico de 1964 a 1985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Novas políticas regulatórias a partir de 1974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Fatores adicionais de desestruturação</a:t>
            </a:r>
          </a:p>
          <a:p>
            <a:pPr marL="1828800" lvl="3" indent="-457200"/>
            <a:r>
              <a:rPr lang="pt-BR" dirty="0" smtClean="0"/>
              <a:t>Controle tarifário para melhorar as taxas de inflação. Distorção da estrutura tarifária baseada no custo.</a:t>
            </a:r>
          </a:p>
          <a:p>
            <a:pPr marL="1828800" lvl="3" indent="-457200"/>
            <a:r>
              <a:rPr lang="pt-BR" dirty="0" smtClean="0"/>
              <a:t>Aumento dos direitos das concessionárias nos Resultados a Compensar (CRC), em razão do controle tarifário</a:t>
            </a:r>
          </a:p>
          <a:p>
            <a:pPr marL="1828800" lvl="3" indent="-457200"/>
            <a:r>
              <a:rPr lang="pt-BR" dirty="0" smtClean="0"/>
              <a:t>Aumento da alíquota do RGG, socializando os prejuízos das empresas menos eficientes</a:t>
            </a:r>
          </a:p>
          <a:p>
            <a:pPr marL="1371600" lvl="3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5054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Setor Elétrico de 1964 a 1985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Situação do setor elétrico no início dos anos 1980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Capacidade de geração de 59,3GW</a:t>
            </a:r>
          </a:p>
          <a:p>
            <a:pPr marL="1371600" lvl="2" indent="-457200"/>
            <a:r>
              <a:rPr lang="pt-BR" dirty="0" smtClean="0"/>
              <a:t>Mais de 171.000km de linhas de transmissão</a:t>
            </a:r>
          </a:p>
          <a:p>
            <a:pPr marL="1371600" lvl="2" indent="-457200"/>
            <a:r>
              <a:rPr lang="pt-BR" dirty="0" smtClean="0"/>
              <a:t>Dois grandes subsistemas</a:t>
            </a:r>
          </a:p>
          <a:p>
            <a:pPr marL="1828800" lvl="3" indent="-457200"/>
            <a:r>
              <a:rPr lang="pt-BR" dirty="0" smtClean="0"/>
              <a:t>Sul-Sudeste-Centro-Oeste</a:t>
            </a:r>
          </a:p>
          <a:p>
            <a:pPr marL="1828800" lvl="3" indent="-457200"/>
            <a:r>
              <a:rPr lang="pt-BR" dirty="0" smtClean="0"/>
              <a:t>Norte-Nordeste</a:t>
            </a:r>
          </a:p>
          <a:p>
            <a:pPr marL="1371600" lvl="2" indent="-457200"/>
            <a:r>
              <a:rPr lang="pt-BR" dirty="0" smtClean="0"/>
              <a:t>Cada Estado com pelo menos uma companhia em base bem definida</a:t>
            </a:r>
          </a:p>
          <a:p>
            <a:pPr marL="1371600" lvl="3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2383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República Nova à Estabilização (1985-1994)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Combate à inflação por diversos planos econômicos</a:t>
            </a:r>
          </a:p>
          <a:p>
            <a:pPr marL="971550" lvl="1" indent="-457200"/>
            <a:r>
              <a:rPr lang="pt-BR" dirty="0" smtClean="0"/>
              <a:t>Crescimento médio do PIB a 4% </a:t>
            </a:r>
            <a:r>
              <a:rPr lang="pt-BR" dirty="0" err="1" smtClean="0"/>
              <a:t>a.a</a:t>
            </a:r>
            <a:r>
              <a:rPr lang="pt-BR" dirty="0" smtClean="0"/>
              <a:t> no governo Sarney.</a:t>
            </a:r>
          </a:p>
          <a:p>
            <a:pPr marL="971550" lvl="1" indent="-457200"/>
            <a:r>
              <a:rPr lang="pt-BR" dirty="0" smtClean="0"/>
              <a:t>Setor elétrico: permanência dos problemas da primeira metade dos anos 80. </a:t>
            </a:r>
            <a:endParaRPr lang="pt-BR" dirty="0"/>
          </a:p>
          <a:p>
            <a:pPr marL="1371600" lvl="2" indent="-457200"/>
            <a:r>
              <a:rPr lang="pt-BR" dirty="0" smtClean="0"/>
              <a:t>Agravantes: extinção do IUEE pela Constituição de 1988</a:t>
            </a:r>
          </a:p>
          <a:p>
            <a:pPr marL="1371600" lvl="2" indent="-457200"/>
            <a:r>
              <a:rPr lang="pt-BR" dirty="0" smtClean="0"/>
              <a:t>Não vinculação do ICMS</a:t>
            </a:r>
          </a:p>
          <a:p>
            <a:pPr marL="1371600" lvl="2" indent="-457200"/>
            <a:r>
              <a:rPr lang="pt-BR" dirty="0" smtClean="0"/>
              <a:t>Elevação do IR de 6% para 40%</a:t>
            </a:r>
          </a:p>
        </p:txBody>
      </p:sp>
    </p:spTree>
    <p:extLst>
      <p:ext uri="{BB962C8B-B14F-4D97-AF65-F5344CB8AC3E}">
        <p14:creationId xmlns:p14="http://schemas.microsoft.com/office/powerpoint/2010/main" val="3791956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Surgimento da Indústria de Energia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Última década do Império no Brasil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Contexto: regulação diminuta. Situação continuada até o fim da República Velha.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Medidas isoladas de regulamentação e concessões de aproveitamentos hidrelétricos e fornecimento de serviços.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526242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República Nova à Estabilização (1985-1994)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71550" lvl="1" indent="-457200"/>
            <a:r>
              <a:rPr lang="pt-BR" dirty="0" smtClean="0"/>
              <a:t>Quebra do equilíbrio econômico-financeiro do setor</a:t>
            </a:r>
          </a:p>
          <a:p>
            <a:pPr marL="971550" lvl="1" indent="-457200"/>
            <a:endParaRPr lang="pt-BR" dirty="0"/>
          </a:p>
          <a:p>
            <a:pPr marL="971550" lvl="1" indent="-457200"/>
            <a:r>
              <a:rPr lang="pt-BR" dirty="0" smtClean="0"/>
              <a:t>Plano de Recuperação Setorial – PRS (1985)</a:t>
            </a:r>
          </a:p>
          <a:p>
            <a:pPr marL="1371600" lvl="2" indent="-457200"/>
            <a:r>
              <a:rPr lang="pt-BR" dirty="0" smtClean="0"/>
              <a:t>Substituição da RGG pela Reserva Nacional de Compensação de Remuneração (RENCOR), desobrigando do recolhimento empresas que não atingissem 12% da remuneração</a:t>
            </a:r>
          </a:p>
          <a:p>
            <a:pPr marL="1371600" lvl="2" indent="-457200"/>
            <a:r>
              <a:rPr lang="pt-BR" dirty="0" smtClean="0"/>
              <a:t>RGR: recolhimento </a:t>
            </a:r>
            <a:r>
              <a:rPr lang="pt-BR" dirty="0" err="1" smtClean="0"/>
              <a:t>condicionadl</a:t>
            </a:r>
            <a:r>
              <a:rPr lang="pt-BR" dirty="0" smtClean="0"/>
              <a:t> à obtenção de remuneração superior à legal</a:t>
            </a:r>
          </a:p>
          <a:p>
            <a:pPr marL="1371600" lvl="2" indent="-457200"/>
            <a:r>
              <a:rPr lang="pt-BR" dirty="0" smtClean="0"/>
              <a:t>Aplicação de até 49% dos recursos recolhidos da RGR na expansão do próprio sistema</a:t>
            </a:r>
          </a:p>
        </p:txBody>
      </p:sp>
    </p:spTree>
    <p:extLst>
      <p:ext uri="{BB962C8B-B14F-4D97-AF65-F5344CB8AC3E}">
        <p14:creationId xmlns:p14="http://schemas.microsoft.com/office/powerpoint/2010/main" val="16778343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República Nova à Estabilização (1985-1994)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Revisão Institucional do Setor Elétrico (Revise): não implantado.</a:t>
            </a:r>
          </a:p>
          <a:p>
            <a:pPr marL="971550" lvl="1" indent="-457200"/>
            <a:endParaRPr lang="pt-BR" dirty="0"/>
          </a:p>
          <a:p>
            <a:pPr marL="971550" lvl="1" indent="-457200"/>
            <a:r>
              <a:rPr lang="pt-BR" dirty="0" smtClean="0"/>
              <a:t>Conflitos entre Eletrobrás e distribuidoras de energia (S, SE)</a:t>
            </a:r>
          </a:p>
          <a:p>
            <a:pPr marL="1371600" lvl="2" indent="-457200"/>
            <a:r>
              <a:rPr lang="pt-BR" dirty="0" smtClean="0"/>
              <a:t>Compressão tarifária e medidas de redistribuição de recursos</a:t>
            </a:r>
          </a:p>
          <a:p>
            <a:pPr marL="1371600" lvl="2" indent="-457200"/>
            <a:r>
              <a:rPr lang="pt-BR" dirty="0" smtClean="0"/>
              <a:t>Elevação da inadimplência </a:t>
            </a:r>
            <a:r>
              <a:rPr lang="pt-BR" dirty="0" err="1" smtClean="0"/>
              <a:t>intrassetorial</a:t>
            </a:r>
            <a:r>
              <a:rPr lang="pt-BR" dirty="0" smtClean="0"/>
              <a:t>: estratégia de rolagem da dívida</a:t>
            </a:r>
          </a:p>
          <a:p>
            <a:pPr marL="1371600" lvl="2" indent="-457200"/>
            <a:r>
              <a:rPr lang="pt-BR" dirty="0" smtClean="0"/>
              <a:t>Crise histórica do setor de energia</a:t>
            </a:r>
          </a:p>
        </p:txBody>
      </p:sp>
    </p:spTree>
    <p:extLst>
      <p:ext uri="{BB962C8B-B14F-4D97-AF65-F5344CB8AC3E}">
        <p14:creationId xmlns:p14="http://schemas.microsoft.com/office/powerpoint/2010/main" val="32800015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República Nova à Estabilização (1985-1994)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/>
              <a:t>Governo Collor</a:t>
            </a:r>
          </a:p>
          <a:p>
            <a:pPr marL="514350" lvl="1" indent="0">
              <a:buNone/>
            </a:pPr>
            <a:endParaRPr lang="pt-BR" dirty="0"/>
          </a:p>
          <a:p>
            <a:pPr marL="1371600" lvl="2" indent="-457200"/>
            <a:r>
              <a:rPr lang="pt-BR" dirty="0"/>
              <a:t>Estabilização monetária</a:t>
            </a:r>
          </a:p>
          <a:p>
            <a:pPr marL="1371600" lvl="2" indent="-457200"/>
            <a:r>
              <a:rPr lang="pt-BR" dirty="0"/>
              <a:t>Reforma administrativa</a:t>
            </a:r>
          </a:p>
          <a:p>
            <a:pPr marL="1371600" lvl="2" indent="-457200"/>
            <a:r>
              <a:rPr lang="pt-BR" dirty="0"/>
              <a:t>Ajuste fiscal</a:t>
            </a:r>
          </a:p>
          <a:p>
            <a:pPr marL="1371600" lvl="2" indent="-457200"/>
            <a:r>
              <a:rPr lang="pt-BR" dirty="0"/>
              <a:t>Modernização do parque industrial</a:t>
            </a:r>
          </a:p>
          <a:p>
            <a:pPr marL="1371600" lvl="2" indent="-457200"/>
            <a:r>
              <a:rPr lang="pt-BR" dirty="0"/>
              <a:t>Desindexação da economia</a:t>
            </a:r>
          </a:p>
        </p:txBody>
      </p:sp>
    </p:spTree>
    <p:extLst>
      <p:ext uri="{BB962C8B-B14F-4D97-AF65-F5344CB8AC3E}">
        <p14:creationId xmlns:p14="http://schemas.microsoft.com/office/powerpoint/2010/main" val="9695600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República Nova à Estabilização (1985-1994)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/>
              <a:t>Lei 8031/1990: Programa Nacional de Desestatização (PND)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/>
              <a:t>Redução da dívida pública</a:t>
            </a:r>
          </a:p>
          <a:p>
            <a:pPr marL="1371600" lvl="2" indent="-457200"/>
            <a:r>
              <a:rPr lang="pt-BR" dirty="0"/>
              <a:t>Uso dos recursos sequestrados no Plano Collor I para privatizações. Setor elétrico seria atingido em 1995.</a:t>
            </a:r>
          </a:p>
        </p:txBody>
      </p:sp>
    </p:spTree>
    <p:extLst>
      <p:ext uri="{BB962C8B-B14F-4D97-AF65-F5344CB8AC3E}">
        <p14:creationId xmlns:p14="http://schemas.microsoft.com/office/powerpoint/2010/main" val="20392277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República Nova à Estabilização (1985-1994)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Lei 8631/93</a:t>
            </a:r>
          </a:p>
          <a:p>
            <a:pPr marL="1371600" lvl="2" indent="-457200"/>
            <a:r>
              <a:rPr lang="pt-BR" dirty="0" smtClean="0"/>
              <a:t>Fim da remuneração garantia e da equalização tarifária</a:t>
            </a:r>
          </a:p>
          <a:p>
            <a:pPr marL="1371600" lvl="2" indent="-457200"/>
            <a:r>
              <a:rPr lang="pt-BR" dirty="0" smtClean="0"/>
              <a:t>Permissão do uso da CRC para pagamento de passivos das concessionárias junto à União</a:t>
            </a:r>
          </a:p>
          <a:p>
            <a:pPr marL="1371600" lvl="2" indent="-457200"/>
            <a:r>
              <a:rPr lang="pt-BR" dirty="0" err="1" smtClean="0"/>
              <a:t>Tarifaço</a:t>
            </a:r>
            <a:r>
              <a:rPr lang="pt-BR" dirty="0" smtClean="0"/>
              <a:t>: aumento do preço do </a:t>
            </a:r>
            <a:r>
              <a:rPr lang="pt-BR" dirty="0" err="1" smtClean="0"/>
              <a:t>Mwh</a:t>
            </a:r>
            <a:r>
              <a:rPr lang="pt-BR" dirty="0" smtClean="0"/>
              <a:t> em termos nominais (x2). Contenção pelo Plano Real.</a:t>
            </a:r>
          </a:p>
          <a:p>
            <a:pPr marL="1371600" lvl="2" indent="-457200"/>
            <a:endParaRPr lang="pt-BR" dirty="0"/>
          </a:p>
          <a:p>
            <a:pPr marL="971550" lvl="1" indent="-457200"/>
            <a:r>
              <a:rPr lang="pt-BR" dirty="0" smtClean="0"/>
              <a:t>Por que não houve desabastecimento? </a:t>
            </a:r>
          </a:p>
          <a:p>
            <a:pPr marL="1371600" lvl="2" indent="-457200"/>
            <a:r>
              <a:rPr lang="pt-BR" dirty="0" smtClean="0"/>
              <a:t>“Sorte hidrológica”</a:t>
            </a:r>
          </a:p>
        </p:txBody>
      </p:sp>
    </p:spTree>
    <p:extLst>
      <p:ext uri="{BB962C8B-B14F-4D97-AF65-F5344CB8AC3E}">
        <p14:creationId xmlns:p14="http://schemas.microsoft.com/office/powerpoint/2010/main" val="5972851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República Nova à Estabilização (1985-1994)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Lei 8631/1993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Tarifas alinhadas ao custo, apesar da memória inflacionária</a:t>
            </a:r>
          </a:p>
          <a:p>
            <a:pPr marL="1371600" lvl="2" indent="-457200"/>
            <a:endParaRPr lang="pt-BR" dirty="0"/>
          </a:p>
          <a:p>
            <a:pPr marL="1371600" lvl="2" indent="-457200"/>
            <a:r>
              <a:rPr lang="pt-BR" dirty="0" smtClean="0"/>
              <a:t>Início do processo de </a:t>
            </a:r>
            <a:r>
              <a:rPr lang="pt-BR" dirty="0" err="1" smtClean="0"/>
              <a:t>desverticalização</a:t>
            </a:r>
            <a:r>
              <a:rPr lang="pt-BR" dirty="0" smtClean="0"/>
              <a:t> do setor de energia</a:t>
            </a:r>
          </a:p>
          <a:p>
            <a:pPr marL="1828800" lvl="3" indent="-457200"/>
            <a:r>
              <a:rPr lang="pt-BR" dirty="0" smtClean="0"/>
              <a:t>Tarifas de geração</a:t>
            </a:r>
          </a:p>
          <a:p>
            <a:pPr marL="1828800" lvl="3" indent="-457200"/>
            <a:r>
              <a:rPr lang="pt-BR" dirty="0" smtClean="0"/>
              <a:t>Tarifas de distribuição</a:t>
            </a:r>
          </a:p>
        </p:txBody>
      </p:sp>
    </p:spTree>
    <p:extLst>
      <p:ext uri="{BB962C8B-B14F-4D97-AF65-F5344CB8AC3E}">
        <p14:creationId xmlns:p14="http://schemas.microsoft.com/office/powerpoint/2010/main" val="3466576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República Nova à Estabilização (1985-1994)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Estabilização monetária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Redesenho da política de atuação do setor público na economia nacional</a:t>
            </a:r>
          </a:p>
          <a:p>
            <a:pPr marL="1828800" lvl="3" indent="-457200"/>
            <a:r>
              <a:rPr lang="pt-BR" dirty="0" smtClean="0"/>
              <a:t>Dependência do capital privado para retomada do investimento em setores produtivos</a:t>
            </a:r>
          </a:p>
        </p:txBody>
      </p:sp>
    </p:spTree>
    <p:extLst>
      <p:ext uri="{BB962C8B-B14F-4D97-AF65-F5344CB8AC3E}">
        <p14:creationId xmlns:p14="http://schemas.microsoft.com/office/powerpoint/2010/main" val="21811765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Objetivos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Assegurar mercado competitivo e de baixo risco para redução de custos e tarifas</a:t>
            </a:r>
          </a:p>
          <a:p>
            <a:pPr marL="1371600" lvl="2" indent="-457200"/>
            <a:r>
              <a:rPr lang="pt-BR" dirty="0" smtClean="0"/>
              <a:t>Aprimorar a gestão do setor elétrico para melhor alocação de recursos</a:t>
            </a:r>
          </a:p>
          <a:p>
            <a:pPr marL="1371600" lvl="2" indent="-457200"/>
            <a:r>
              <a:rPr lang="pt-BR" dirty="0" smtClean="0"/>
              <a:t>Assegurar recursos para expansão do sistema diante do esgotamento do financiamento público</a:t>
            </a:r>
          </a:p>
          <a:p>
            <a:pPr marL="1371600" lvl="2" indent="-457200"/>
            <a:r>
              <a:rPr lang="pt-BR" dirty="0" smtClean="0"/>
              <a:t>Atração de novos investidores</a:t>
            </a:r>
          </a:p>
        </p:txBody>
      </p:sp>
    </p:spTree>
    <p:extLst>
      <p:ext uri="{BB962C8B-B14F-4D97-AF65-F5344CB8AC3E}">
        <p14:creationId xmlns:p14="http://schemas.microsoft.com/office/powerpoint/2010/main" val="31715405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Fases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Definição do novo modelo</a:t>
            </a:r>
          </a:p>
          <a:p>
            <a:pPr marL="1371600" lvl="2" indent="-457200"/>
            <a:endParaRPr lang="pt-BR" dirty="0"/>
          </a:p>
          <a:p>
            <a:pPr marL="1371600" lvl="2" indent="-457200"/>
            <a:r>
              <a:rPr lang="pt-BR" dirty="0" smtClean="0"/>
              <a:t>Regulamentação</a:t>
            </a:r>
          </a:p>
          <a:p>
            <a:pPr marL="1371600" lvl="2" indent="-457200"/>
            <a:endParaRPr lang="pt-BR" dirty="0"/>
          </a:p>
          <a:p>
            <a:pPr marL="1371600" lvl="2" indent="-457200"/>
            <a:r>
              <a:rPr lang="pt-BR" dirty="0" smtClean="0"/>
              <a:t>Implantação</a:t>
            </a:r>
          </a:p>
        </p:txBody>
      </p:sp>
    </p:spTree>
    <p:extLst>
      <p:ext uri="{BB962C8B-B14F-4D97-AF65-F5344CB8AC3E}">
        <p14:creationId xmlns:p14="http://schemas.microsoft.com/office/powerpoint/2010/main" val="30689514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RE-SEB: Novo Modelo Institucional do Setor Elétrico Brasileiro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Condições prévias</a:t>
            </a:r>
          </a:p>
          <a:p>
            <a:pPr marL="1828800" lvl="3" indent="-457200"/>
            <a:r>
              <a:rPr lang="pt-BR" dirty="0" err="1" smtClean="0"/>
              <a:t>Desverticalização</a:t>
            </a:r>
            <a:r>
              <a:rPr lang="pt-BR" dirty="0" smtClean="0"/>
              <a:t> da cadeia produtiva de energia: separação de atividades de geração, transmissão, distribuição e comercialização</a:t>
            </a:r>
          </a:p>
          <a:p>
            <a:pPr marL="2286000" lvl="4" indent="-457200"/>
            <a:r>
              <a:rPr lang="pt-BR" dirty="0" smtClean="0"/>
              <a:t>Substituição das empresas de ciclo completo</a:t>
            </a:r>
          </a:p>
          <a:p>
            <a:pPr marL="1828800" lvl="3" indent="-457200"/>
            <a:r>
              <a:rPr lang="pt-BR" dirty="0" smtClean="0"/>
              <a:t>Separação tarifária pela Lei 8.631/93</a:t>
            </a:r>
          </a:p>
          <a:p>
            <a:pPr marL="1828800" lvl="3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2329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Surgimento da Indústria de Energia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energia na República Velha</a:t>
            </a:r>
          </a:p>
          <a:p>
            <a:endParaRPr lang="pt-BR" dirty="0"/>
          </a:p>
          <a:p>
            <a:pPr lvl="1"/>
            <a:r>
              <a:rPr lang="pt-BR" dirty="0" smtClean="0"/>
              <a:t>Constituição de 1891</a:t>
            </a:r>
          </a:p>
          <a:p>
            <a:pPr lvl="2"/>
            <a:r>
              <a:rPr lang="pt-BR" dirty="0" smtClean="0"/>
              <a:t>outorga de concessões para prestação de serviços de:</a:t>
            </a:r>
          </a:p>
          <a:p>
            <a:pPr lvl="3"/>
            <a:r>
              <a:rPr lang="pt-BR" dirty="0" smtClean="0"/>
              <a:t>distribuição de eletricidade (competência municipal)</a:t>
            </a:r>
          </a:p>
          <a:p>
            <a:pPr lvl="3"/>
            <a:r>
              <a:rPr lang="pt-BR" dirty="0"/>
              <a:t>a</a:t>
            </a:r>
            <a:r>
              <a:rPr lang="pt-BR" dirty="0" smtClean="0"/>
              <a:t>proveitamento e utilização das quedas-d’água (competência estadual)</a:t>
            </a:r>
          </a:p>
          <a:p>
            <a:pPr lvl="1"/>
            <a:r>
              <a:rPr lang="pt-BR" dirty="0" smtClean="0"/>
              <a:t>1892: continuidade da expansão do setor elétrico, apesar dos problemas econômicos do país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22861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Lei 8987/95: Lei Geral das Concessões</a:t>
            </a:r>
          </a:p>
          <a:p>
            <a:pPr marL="1371600" lvl="2" indent="-457200"/>
            <a:r>
              <a:rPr lang="pt-BR" dirty="0" smtClean="0"/>
              <a:t>Obrigatoriedade de prévia licitação para outorga de concessão, inclusive a </a:t>
            </a:r>
            <a:r>
              <a:rPr lang="pt-BR" dirty="0" err="1" smtClean="0"/>
              <a:t>subconcessão</a:t>
            </a:r>
            <a:endParaRPr lang="pt-BR" dirty="0" smtClean="0"/>
          </a:p>
          <a:p>
            <a:pPr marL="1371600" lvl="2" indent="-457200"/>
            <a:r>
              <a:rPr lang="pt-BR" dirty="0" smtClean="0"/>
              <a:t>Exigência de prazo determinado para concessão, renovável por licitação</a:t>
            </a:r>
          </a:p>
          <a:p>
            <a:pPr marL="1371600" lvl="2" indent="-457200"/>
            <a:r>
              <a:rPr lang="pt-BR" dirty="0" smtClean="0"/>
              <a:t>Critérios para julgamento das licitações, com fixação da tarifa, selecionando o maior valor ofertado ao poder concedente</a:t>
            </a:r>
          </a:p>
          <a:p>
            <a:pPr marL="1371600" lvl="2" indent="-457200"/>
            <a:r>
              <a:rPr lang="pt-BR" dirty="0" smtClean="0"/>
              <a:t>Reajuste e revisão tarifários</a:t>
            </a:r>
          </a:p>
          <a:p>
            <a:pPr marL="1828800" lvl="3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83872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Lei 9074/1995</a:t>
            </a:r>
          </a:p>
          <a:p>
            <a:pPr marL="1371600" lvl="2" indent="-457200"/>
            <a:r>
              <a:rPr lang="pt-BR" dirty="0" smtClean="0"/>
              <a:t>Normas para outorga e prorrogação de concessões e autorizações de serviço público</a:t>
            </a:r>
          </a:p>
          <a:p>
            <a:pPr marL="1371600" lvl="2" indent="-457200"/>
            <a:r>
              <a:rPr lang="pt-BR" dirty="0" smtClean="0"/>
              <a:t>Criação do produtor independente de energia elétrica</a:t>
            </a:r>
          </a:p>
          <a:p>
            <a:pPr marL="1371600" lvl="2" indent="-457200"/>
            <a:r>
              <a:rPr lang="pt-BR" dirty="0" smtClean="0"/>
              <a:t>Livre acesso aos sistemas de transmissão e distribuição pelos grandes consumidores </a:t>
            </a:r>
          </a:p>
          <a:p>
            <a:pPr marL="1828800" lvl="3" indent="-457200"/>
            <a:r>
              <a:rPr lang="pt-BR" dirty="0" smtClean="0"/>
              <a:t>aquisição direta de energia de produtores independentes ou outros concessionários fora da área de concessão</a:t>
            </a:r>
          </a:p>
          <a:p>
            <a:pPr marL="1371600" lvl="2" indent="-457200"/>
            <a:r>
              <a:rPr lang="pt-BR" dirty="0" smtClean="0"/>
              <a:t>Revogação das concessões sem licitação anteriores a 1988</a:t>
            </a:r>
          </a:p>
          <a:p>
            <a:pPr marL="1828800" lvl="3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43268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1996</a:t>
            </a:r>
          </a:p>
          <a:p>
            <a:pPr marL="1371600" lvl="2" indent="-457200"/>
            <a:r>
              <a:rPr lang="pt-BR" dirty="0" smtClean="0"/>
              <a:t>Criação da Agência Nacional de Energia Elétrica (ANEEL), pela Lei 9427/96</a:t>
            </a:r>
          </a:p>
          <a:p>
            <a:pPr marL="1371600" lvl="2" indent="-457200"/>
            <a:r>
              <a:rPr lang="pt-BR" dirty="0" smtClean="0"/>
              <a:t>Competências para regular e fiscalizar a produção, transmissão, distribuição e comercialização de energia elétrica conforme as Políticas e Diretrizes do Governo Federal</a:t>
            </a:r>
          </a:p>
          <a:p>
            <a:pPr marL="1371600" lvl="2" indent="-457200"/>
            <a:r>
              <a:rPr lang="pt-BR" dirty="0" smtClean="0"/>
              <a:t>Extinção do DNAEE.</a:t>
            </a:r>
          </a:p>
          <a:p>
            <a:pPr marL="1828800" lvl="3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63333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Fragilidades iniciais da ANEEL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Privatização de distribuidoras sob controle federal (ESCELSA e LIGHT) antes da implantação da ANEEL</a:t>
            </a:r>
          </a:p>
          <a:p>
            <a:pPr marL="1371600" lvl="2" indent="-457200"/>
            <a:endParaRPr lang="pt-BR" dirty="0"/>
          </a:p>
          <a:p>
            <a:pPr marL="1371600" lvl="2" indent="-457200"/>
            <a:r>
              <a:rPr lang="pt-BR" dirty="0" smtClean="0"/>
              <a:t>Primeiros contratos com distribuidores privados sem a intervenção da agência</a:t>
            </a:r>
          </a:p>
          <a:p>
            <a:pPr marL="1828800" lvl="3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723670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endParaRPr lang="pt-BR" dirty="0" smtClean="0"/>
          </a:p>
          <a:p>
            <a:pPr marL="971550" lvl="1" indent="-457200"/>
            <a:r>
              <a:rPr lang="pt-BR" dirty="0" smtClean="0"/>
              <a:t>1996</a:t>
            </a:r>
          </a:p>
          <a:p>
            <a:pPr marL="1371600" lvl="2" indent="-457200"/>
            <a:r>
              <a:rPr lang="pt-BR" dirty="0" smtClean="0"/>
              <a:t>Contratação da empresa inglesa </a:t>
            </a:r>
            <a:r>
              <a:rPr lang="pt-BR" i="1" dirty="0" err="1" smtClean="0"/>
              <a:t>Coopers</a:t>
            </a:r>
            <a:r>
              <a:rPr lang="pt-BR" i="1" dirty="0" smtClean="0"/>
              <a:t> &amp; </a:t>
            </a:r>
            <a:r>
              <a:rPr lang="pt-BR" i="1" dirty="0" err="1" smtClean="0"/>
              <a:t>Lybrand</a:t>
            </a:r>
            <a:r>
              <a:rPr lang="pt-BR" dirty="0" smtClean="0"/>
              <a:t> para sugerir novo desenho institucional ao setor elétrico brasileiro</a:t>
            </a:r>
          </a:p>
          <a:p>
            <a:pPr marL="914400" lvl="2" indent="0">
              <a:buNone/>
            </a:pPr>
            <a:endParaRPr lang="pt-BR" dirty="0" smtClean="0"/>
          </a:p>
          <a:p>
            <a:pPr marL="971550" lvl="1" indent="-457200"/>
            <a:r>
              <a:rPr lang="pt-BR" dirty="0" smtClean="0"/>
              <a:t>Decreto 2335/97: estruturação da ANEEL</a:t>
            </a:r>
          </a:p>
          <a:p>
            <a:pPr marL="971550" lvl="1" indent="-457200"/>
            <a:endParaRPr lang="pt-BR" dirty="0" smtClean="0"/>
          </a:p>
          <a:p>
            <a:pPr marL="1828800" lvl="3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472627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endParaRPr lang="pt-BR" dirty="0" smtClean="0"/>
          </a:p>
          <a:p>
            <a:pPr marL="971550" lvl="1" indent="-457200"/>
            <a:r>
              <a:rPr lang="pt-BR" dirty="0" smtClean="0"/>
              <a:t>Lei 9433/97</a:t>
            </a:r>
          </a:p>
          <a:p>
            <a:pPr marL="1371600" lvl="2" indent="-457200"/>
            <a:r>
              <a:rPr lang="pt-BR" dirty="0" smtClean="0"/>
              <a:t>Política Nacional de Recursos Hídricos</a:t>
            </a:r>
          </a:p>
          <a:p>
            <a:pPr marL="1371600" lvl="2" indent="-457200"/>
            <a:r>
              <a:rPr lang="pt-BR" dirty="0" smtClean="0"/>
              <a:t>Sistema Nacional de Gerenciamento de Recursos Hídricos</a:t>
            </a:r>
          </a:p>
          <a:p>
            <a:pPr marL="1371600" lvl="2" indent="-457200"/>
            <a:endParaRPr lang="pt-BR" dirty="0"/>
          </a:p>
          <a:p>
            <a:pPr marL="971550" lvl="1" indent="-457200"/>
            <a:r>
              <a:rPr lang="pt-BR" dirty="0" smtClean="0"/>
              <a:t>Lei 9648/98</a:t>
            </a:r>
          </a:p>
          <a:p>
            <a:pPr marL="1371600" lvl="2" indent="-457200"/>
            <a:r>
              <a:rPr lang="pt-BR" dirty="0" smtClean="0"/>
              <a:t>Mercado Atacadista de Energia (MAE)</a:t>
            </a:r>
          </a:p>
          <a:p>
            <a:pPr marL="1371600" lvl="2" indent="-457200"/>
            <a:r>
              <a:rPr lang="pt-BR" dirty="0" smtClean="0"/>
              <a:t>Operador Nacional do Sistema</a:t>
            </a:r>
          </a:p>
          <a:p>
            <a:pPr marL="971550" lvl="1" indent="-457200"/>
            <a:endParaRPr lang="pt-BR" dirty="0" smtClean="0"/>
          </a:p>
          <a:p>
            <a:pPr marL="1828800" lvl="3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794048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endParaRPr lang="pt-BR" dirty="0" smtClean="0"/>
          </a:p>
          <a:p>
            <a:pPr marL="971550" lvl="1" indent="-457200"/>
            <a:r>
              <a:rPr lang="pt-BR" dirty="0" smtClean="0"/>
              <a:t>Resolução ANEEL 94/98: limites de concentração nas atividades de distribuição e geração de energia elétrica</a:t>
            </a:r>
          </a:p>
          <a:p>
            <a:pPr marL="971550" lvl="1" indent="-457200"/>
            <a:endParaRPr lang="pt-BR" dirty="0"/>
          </a:p>
          <a:p>
            <a:pPr marL="971550" lvl="1" indent="-457200"/>
            <a:r>
              <a:rPr lang="pt-BR" dirty="0" smtClean="0"/>
              <a:t>Dificuldades técnicas nas privatizações</a:t>
            </a:r>
          </a:p>
          <a:p>
            <a:pPr marL="1371600" lvl="2" indent="-457200"/>
            <a:r>
              <a:rPr lang="pt-BR" dirty="0" smtClean="0"/>
              <a:t>Ocorreram paralelamente aos estudos e à definição das novas normas</a:t>
            </a:r>
          </a:p>
          <a:p>
            <a:pPr marL="1371600" lvl="2" indent="-457200"/>
            <a:r>
              <a:rPr lang="pt-BR" dirty="0" smtClean="0"/>
              <a:t>Resistências parlamentares (impedindo a privatização </a:t>
            </a:r>
            <a:r>
              <a:rPr lang="pt-BR" smtClean="0"/>
              <a:t>de Furnas e da CHESF)</a:t>
            </a:r>
            <a:endParaRPr lang="pt-BR" dirty="0" smtClean="0"/>
          </a:p>
          <a:p>
            <a:pPr marL="971550" lvl="1" indent="-457200"/>
            <a:endParaRPr lang="pt-BR" dirty="0" smtClean="0"/>
          </a:p>
          <a:p>
            <a:pPr marL="1828800" lvl="3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063736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71550" lvl="1" indent="-457200"/>
            <a:endParaRPr lang="pt-BR" dirty="0" smtClean="0"/>
          </a:p>
          <a:p>
            <a:pPr marL="971550" lvl="1" indent="-457200"/>
            <a:r>
              <a:rPr lang="pt-BR" dirty="0" smtClean="0"/>
              <a:t>Privatizações iniciadas pelas empresas de distribuição</a:t>
            </a:r>
          </a:p>
          <a:p>
            <a:pPr marL="1371600" lvl="2" indent="-457200"/>
            <a:r>
              <a:rPr lang="pt-BR" dirty="0" smtClean="0"/>
              <a:t>Resistência das companhias geradoras diante do risco de calote das distribuidoras públicas</a:t>
            </a:r>
          </a:p>
          <a:p>
            <a:pPr marL="971550" lvl="1" indent="-457200"/>
            <a:r>
              <a:rPr lang="pt-BR" dirty="0" smtClean="0"/>
              <a:t>24 empresas privatizadas de 1995 a 2000</a:t>
            </a:r>
          </a:p>
          <a:p>
            <a:pPr marL="971550" lvl="1" indent="-457200"/>
            <a:endParaRPr lang="pt-BR" dirty="0"/>
          </a:p>
          <a:p>
            <a:pPr marL="971550" lvl="1" indent="-457200"/>
            <a:r>
              <a:rPr lang="pt-BR" dirty="0" smtClean="0"/>
              <a:t>Privatizações + </a:t>
            </a:r>
            <a:r>
              <a:rPr lang="pt-BR" dirty="0" err="1" smtClean="0"/>
              <a:t>desverticalização</a:t>
            </a:r>
            <a:r>
              <a:rPr lang="pt-BR" dirty="0" smtClean="0"/>
              <a:t>: intensificação dos mecanismos de competição no mercado de energia elétrica</a:t>
            </a:r>
          </a:p>
          <a:p>
            <a:pPr marL="1828800" lvl="3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564154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71550" lvl="1" indent="-457200"/>
            <a:endParaRPr lang="pt-BR" dirty="0" smtClean="0"/>
          </a:p>
          <a:p>
            <a:pPr marL="971550" lvl="1" indent="-457200"/>
            <a:r>
              <a:rPr lang="pt-BR" dirty="0" smtClean="0"/>
              <a:t>RE-SEB</a:t>
            </a:r>
          </a:p>
          <a:p>
            <a:pPr marL="1371600" lvl="2" indent="-457200"/>
            <a:r>
              <a:rPr lang="pt-BR" dirty="0" smtClean="0"/>
              <a:t>Fim da reserva geográfica do mercado</a:t>
            </a:r>
          </a:p>
          <a:p>
            <a:pPr marL="1371600" lvl="2" indent="-457200"/>
            <a:r>
              <a:rPr lang="pt-BR" dirty="0" smtClean="0"/>
              <a:t>Diversificação dos participantes do mercado. Criação da figura do comercializador.</a:t>
            </a:r>
          </a:p>
          <a:p>
            <a:pPr marL="1371600" lvl="2" indent="-457200"/>
            <a:r>
              <a:rPr lang="pt-BR" dirty="0" smtClean="0"/>
              <a:t>Mercado livre de energia </a:t>
            </a:r>
            <a:r>
              <a:rPr lang="pt-BR" i="1" dirty="0" smtClean="0"/>
              <a:t>(</a:t>
            </a:r>
            <a:r>
              <a:rPr lang="pt-BR" i="1" dirty="0" err="1" smtClean="0"/>
              <a:t>retail</a:t>
            </a:r>
            <a:r>
              <a:rPr lang="pt-BR" i="1" dirty="0" smtClean="0"/>
              <a:t> </a:t>
            </a:r>
            <a:r>
              <a:rPr lang="pt-BR" i="1" dirty="0" err="1" smtClean="0"/>
              <a:t>wheeling</a:t>
            </a:r>
            <a:r>
              <a:rPr lang="pt-BR" dirty="0"/>
              <a:t>)</a:t>
            </a:r>
            <a:r>
              <a:rPr lang="pt-BR" i="1" dirty="0" smtClean="0"/>
              <a:t>:</a:t>
            </a:r>
            <a:r>
              <a:rPr lang="pt-BR" dirty="0" smtClean="0"/>
              <a:t> grandes consumidores e distribuidoras poderiam comprar energia de geradores em qualquer região</a:t>
            </a:r>
          </a:p>
          <a:p>
            <a:pPr marL="1828800" lvl="3" indent="-457200"/>
            <a:r>
              <a:rPr lang="pt-BR" dirty="0" smtClean="0"/>
              <a:t>Regulamentação pela Lei 9074/95</a:t>
            </a:r>
          </a:p>
          <a:p>
            <a:pPr marL="1371600" lvl="2" indent="-457200"/>
            <a:r>
              <a:rPr lang="pt-BR" dirty="0" smtClean="0"/>
              <a:t>Fomento de transações de compra e venda de energia</a:t>
            </a:r>
          </a:p>
          <a:p>
            <a:pPr marL="1371600" lvl="2" indent="-457200"/>
            <a:r>
              <a:rPr lang="pt-BR" dirty="0" smtClean="0"/>
              <a:t>Liquidez ao mercado elétrico</a:t>
            </a:r>
          </a:p>
          <a:p>
            <a:pPr marL="1371600" lvl="2" indent="-457200"/>
            <a:r>
              <a:rPr lang="pt-BR" dirty="0" smtClean="0"/>
              <a:t>Facilitação entre os demais participantes do mercado</a:t>
            </a:r>
          </a:p>
          <a:p>
            <a:pPr marL="1828800" lvl="3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90156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71550" lvl="1" indent="-457200"/>
            <a:endParaRPr lang="pt-BR" dirty="0" smtClean="0"/>
          </a:p>
          <a:p>
            <a:pPr marL="971550" lvl="1" indent="-457200"/>
            <a:r>
              <a:rPr lang="pt-BR" dirty="0" smtClean="0"/>
              <a:t>Aprimoramento da estrutura regulatória (1999-2000)</a:t>
            </a:r>
          </a:p>
          <a:p>
            <a:pPr marL="1371600" lvl="2" indent="-457200"/>
            <a:r>
              <a:rPr lang="pt-BR" dirty="0" smtClean="0"/>
              <a:t>Valores Normativos: condições necessárias para celebração de contratos de longo prazo entre distribuidoras e geradoras (</a:t>
            </a:r>
            <a:r>
              <a:rPr lang="pt-BR" i="1" dirty="0" err="1" smtClean="0"/>
              <a:t>power</a:t>
            </a:r>
            <a:r>
              <a:rPr lang="pt-BR" i="1" dirty="0" smtClean="0"/>
              <a:t> </a:t>
            </a:r>
            <a:r>
              <a:rPr lang="pt-BR" i="1" dirty="0" err="1" smtClean="0"/>
              <a:t>purchase</a:t>
            </a:r>
            <a:r>
              <a:rPr lang="pt-BR" i="1" dirty="0" smtClean="0"/>
              <a:t> </a:t>
            </a:r>
            <a:r>
              <a:rPr lang="pt-BR" i="1" dirty="0" err="1" smtClean="0"/>
              <a:t>agreements</a:t>
            </a:r>
            <a:r>
              <a:rPr lang="pt-BR" dirty="0" smtClean="0"/>
              <a:t>), de forma a garantir expansão do parque gerador e </a:t>
            </a:r>
            <a:r>
              <a:rPr lang="pt-BR" dirty="0" err="1" smtClean="0"/>
              <a:t>modificidade</a:t>
            </a:r>
            <a:r>
              <a:rPr lang="pt-BR" dirty="0" smtClean="0"/>
              <a:t> das tarifas</a:t>
            </a:r>
          </a:p>
          <a:p>
            <a:pPr marL="1371600" lvl="2" indent="-457200"/>
            <a:r>
              <a:rPr lang="pt-BR" dirty="0" smtClean="0"/>
              <a:t>Conclusão do processo definidor dos montantes de energia e demanda de potência, e das respectivas tarifas</a:t>
            </a:r>
          </a:p>
          <a:p>
            <a:pPr marL="1371600" lvl="2" indent="-457200"/>
            <a:r>
              <a:rPr lang="pt-BR" dirty="0" smtClean="0"/>
              <a:t>Nova regulamentação do livre acesso aos sistemas de transmissão e distribuição para os agentes de geração e os consumidores livres</a:t>
            </a:r>
          </a:p>
          <a:p>
            <a:pPr marL="1828800" lvl="3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0563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Surgimento da Indústria de Energia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energia na República Velha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1892 </a:t>
            </a:r>
          </a:p>
          <a:p>
            <a:pPr lvl="2"/>
            <a:r>
              <a:rPr lang="pt-BR" dirty="0" smtClean="0"/>
              <a:t>bondes elétricos no Rio de Janeiro</a:t>
            </a:r>
          </a:p>
          <a:p>
            <a:pPr lvl="1"/>
            <a:r>
              <a:rPr lang="pt-BR" dirty="0" smtClean="0"/>
              <a:t>1893 a 1895</a:t>
            </a:r>
          </a:p>
          <a:p>
            <a:pPr lvl="2"/>
            <a:r>
              <a:rPr lang="pt-BR" dirty="0" smtClean="0"/>
              <a:t>Serviços públicos de eletricidade:</a:t>
            </a:r>
          </a:p>
          <a:p>
            <a:pPr lvl="3"/>
            <a:r>
              <a:rPr lang="pt-BR" dirty="0" smtClean="0"/>
              <a:t>São Paulo: UHE Monjolinhos (São Carlos), Piracicaba (Piracicaba), Corumbataí (Araras, Limeira e Rio Claro)</a:t>
            </a:r>
          </a:p>
          <a:p>
            <a:pPr lvl="3"/>
            <a:r>
              <a:rPr lang="pt-BR" dirty="0" smtClean="0"/>
              <a:t>Minas Gerais: UHE Belo Horizonte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507453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endParaRPr lang="pt-BR" dirty="0" smtClean="0"/>
          </a:p>
          <a:p>
            <a:pPr marL="971550" lvl="1" indent="-457200"/>
            <a:r>
              <a:rPr lang="pt-BR" dirty="0" smtClean="0"/>
              <a:t>Padrões de qualidade de serviços para as distribuidoras</a:t>
            </a:r>
          </a:p>
          <a:p>
            <a:pPr marL="971550" lvl="1" indent="-457200"/>
            <a:r>
              <a:rPr lang="pt-BR" dirty="0" smtClean="0"/>
              <a:t>Limites à concentração econômica</a:t>
            </a:r>
          </a:p>
          <a:p>
            <a:pPr marL="971550" lvl="1" indent="-457200"/>
            <a:r>
              <a:rPr lang="pt-BR" dirty="0" smtClean="0"/>
              <a:t>Homologação de regras de funcionamento do MAE</a:t>
            </a:r>
          </a:p>
          <a:p>
            <a:pPr marL="1828800" lvl="3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70207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endParaRPr lang="pt-BR" dirty="0" smtClean="0"/>
          </a:p>
          <a:p>
            <a:pPr marL="971550" lvl="1" indent="-457200"/>
            <a:r>
              <a:rPr lang="pt-BR" dirty="0" smtClean="0"/>
              <a:t>Dificuldades de transição de um modelo estatal para um de participação mista e competitivo</a:t>
            </a:r>
          </a:p>
          <a:p>
            <a:pPr marL="971550" lvl="1" indent="-457200"/>
            <a:endParaRPr lang="pt-BR" dirty="0"/>
          </a:p>
          <a:p>
            <a:pPr marL="971550" lvl="1" indent="-457200"/>
            <a:r>
              <a:rPr lang="pt-BR" dirty="0" smtClean="0"/>
              <a:t>Incertezas a partir das características hídricas do parque gerador brasileiro (período de baixíssima pluviometria)</a:t>
            </a:r>
          </a:p>
          <a:p>
            <a:pPr marL="971550" lvl="1" indent="-457200"/>
            <a:endParaRPr lang="pt-BR" dirty="0"/>
          </a:p>
          <a:p>
            <a:pPr marL="971550" lvl="1" indent="-457200"/>
            <a:r>
              <a:rPr lang="pt-BR" dirty="0" smtClean="0"/>
              <a:t>Racionamento de energia (2001-2002)</a:t>
            </a:r>
          </a:p>
          <a:p>
            <a:pPr marL="1828800" lvl="3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26044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endParaRPr lang="pt-BR" dirty="0" smtClean="0"/>
          </a:p>
          <a:p>
            <a:pPr marL="971550" lvl="1" indent="-457200"/>
            <a:r>
              <a:rPr lang="pt-BR" dirty="0" smtClean="0"/>
              <a:t>Relatório </a:t>
            </a:r>
            <a:r>
              <a:rPr lang="pt-BR" dirty="0" err="1" smtClean="0"/>
              <a:t>Kelmann</a:t>
            </a:r>
            <a:endParaRPr lang="pt-BR" dirty="0" smtClean="0"/>
          </a:p>
          <a:p>
            <a:pPr marL="1371600" lvl="2" indent="-457200"/>
            <a:r>
              <a:rPr lang="pt-BR" dirty="0" smtClean="0"/>
              <a:t>Ineficácia da ação governamental</a:t>
            </a:r>
          </a:p>
          <a:p>
            <a:pPr marL="1371600" lvl="2" indent="-457200"/>
            <a:r>
              <a:rPr lang="pt-BR" dirty="0" smtClean="0"/>
              <a:t>Insuficiência de ação preventiva</a:t>
            </a:r>
          </a:p>
          <a:p>
            <a:pPr marL="1371600" lvl="2" indent="-457200"/>
            <a:r>
              <a:rPr lang="pt-BR" dirty="0" smtClean="0"/>
              <a:t>Falta de reservas de segurança</a:t>
            </a:r>
          </a:p>
          <a:p>
            <a:pPr marL="1371600" lvl="2" indent="-457200"/>
            <a:r>
              <a:rPr lang="pt-BR" dirty="0" smtClean="0"/>
              <a:t>Insuficiência de programas de conservação de energia</a:t>
            </a:r>
          </a:p>
          <a:p>
            <a:pPr marL="1371600" lvl="2" indent="-457200"/>
            <a:r>
              <a:rPr lang="pt-BR" dirty="0" smtClean="0"/>
              <a:t>Insuficiência nos sinais econômicos para viabilização de investimentos</a:t>
            </a:r>
          </a:p>
          <a:p>
            <a:pPr marL="1371600" lvl="2" indent="-457200"/>
            <a:r>
              <a:rPr lang="pt-BR" dirty="0" smtClean="0"/>
              <a:t>Ineficácia na correção das falhas de mercado</a:t>
            </a:r>
          </a:p>
          <a:p>
            <a:pPr marL="1828800" lvl="3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402652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endParaRPr lang="pt-BR" dirty="0" smtClean="0"/>
          </a:p>
          <a:p>
            <a:pPr marL="971550" lvl="1" indent="-457200"/>
            <a:r>
              <a:rPr lang="pt-BR" dirty="0" smtClean="0"/>
              <a:t>Criação da Superintendência de Energia do BNDES: fomento de geração de energia elétrica)</a:t>
            </a:r>
          </a:p>
          <a:p>
            <a:pPr marL="971550" lvl="1" indent="-457200"/>
            <a:r>
              <a:rPr lang="pt-BR" dirty="0" smtClean="0"/>
              <a:t>Comitê de Revitalização do Modelo do Setor Elétrico (2001)</a:t>
            </a:r>
          </a:p>
          <a:p>
            <a:pPr marL="971550" lvl="1" indent="-457200"/>
            <a:r>
              <a:rPr lang="pt-BR" dirty="0" smtClean="0"/>
              <a:t>Usinas termelétricas emergenciais</a:t>
            </a:r>
          </a:p>
          <a:p>
            <a:pPr marL="514350" lvl="1" indent="0">
              <a:buNone/>
            </a:pPr>
            <a:endParaRPr lang="pt-BR" dirty="0" smtClean="0"/>
          </a:p>
          <a:p>
            <a:pPr marL="1828800" lvl="3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748329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Reestruturação do Setor Elétrico à Crise Energética (1994-2002)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endParaRPr lang="pt-BR" dirty="0" smtClean="0"/>
          </a:p>
          <a:p>
            <a:pPr marL="971550" lvl="1" indent="-457200"/>
            <a:r>
              <a:rPr lang="pt-BR" dirty="0" smtClean="0"/>
              <a:t>Problemas adicionais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Queda no consumo pelo racionamento: crise financeira das empresas</a:t>
            </a:r>
          </a:p>
          <a:p>
            <a:pPr marL="1371600" lvl="2" indent="-457200"/>
            <a:endParaRPr lang="pt-BR" dirty="0"/>
          </a:p>
          <a:p>
            <a:pPr marL="1371600" lvl="2" indent="-457200"/>
            <a:r>
              <a:rPr lang="pt-BR" dirty="0" smtClean="0"/>
              <a:t>Acordo Geral do Setor Elétrico</a:t>
            </a:r>
          </a:p>
          <a:p>
            <a:pPr marL="1828800" lvl="3" indent="-457200"/>
            <a:r>
              <a:rPr lang="pt-BR" dirty="0" smtClean="0"/>
              <a:t>Recomposição do equilíbrio econômico-financeiro pela Recomposição Tarifária Extraordinária</a:t>
            </a:r>
          </a:p>
          <a:p>
            <a:pPr marL="514350" lvl="1" indent="0">
              <a:buNone/>
            </a:pPr>
            <a:endParaRPr lang="pt-BR" dirty="0" smtClean="0"/>
          </a:p>
          <a:p>
            <a:pPr marL="1828800" lvl="3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0069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Surgimento da Indústria de Energia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energia na República Velha</a:t>
            </a:r>
          </a:p>
          <a:p>
            <a:endParaRPr lang="pt-BR" dirty="0"/>
          </a:p>
          <a:p>
            <a:pPr lvl="1"/>
            <a:r>
              <a:rPr lang="pt-BR" dirty="0" smtClean="0"/>
              <a:t>Utilização de capital estrangeiro para a expansão urbana e industrial: transportes, iluminação pública, produção e distribuição de eletricidade, gás e telefonia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1899</a:t>
            </a:r>
          </a:p>
          <a:p>
            <a:pPr lvl="2"/>
            <a:r>
              <a:rPr lang="pt-BR" dirty="0" smtClean="0"/>
              <a:t>Criação da </a:t>
            </a:r>
            <a:r>
              <a:rPr lang="pt-BR" i="1" dirty="0" smtClean="0"/>
              <a:t>SP </a:t>
            </a:r>
            <a:r>
              <a:rPr lang="pt-BR" i="1" dirty="0" err="1" smtClean="0"/>
              <a:t>Tramway</a:t>
            </a:r>
            <a:r>
              <a:rPr lang="pt-BR" dirty="0" smtClean="0"/>
              <a:t>: iluminação e bondes elétricos em São Paulo</a:t>
            </a:r>
          </a:p>
          <a:p>
            <a:pPr lvl="1"/>
            <a:r>
              <a:rPr lang="pt-BR" dirty="0" smtClean="0"/>
              <a:t>1904:	</a:t>
            </a:r>
          </a:p>
          <a:p>
            <a:pPr lvl="2"/>
            <a:r>
              <a:rPr lang="pt-BR" dirty="0" smtClean="0"/>
              <a:t>Capital canadense e americano para a </a:t>
            </a:r>
            <a:r>
              <a:rPr lang="pt-BR" i="1" dirty="0" smtClean="0"/>
              <a:t>RJ </a:t>
            </a:r>
            <a:r>
              <a:rPr lang="pt-BR" i="1" dirty="0" err="1" smtClean="0"/>
              <a:t>Tramway</a:t>
            </a:r>
            <a:endParaRPr lang="pt-BR" i="1" dirty="0" smtClean="0"/>
          </a:p>
          <a:p>
            <a:pPr lvl="2"/>
            <a:endParaRPr lang="pt-BR" i="1" dirty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5324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Surgimento da Indústria de Energia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energia na República Velha</a:t>
            </a:r>
          </a:p>
          <a:p>
            <a:pPr lvl="1"/>
            <a:r>
              <a:rPr lang="pt-BR" dirty="0" smtClean="0"/>
              <a:t>De 1883 a 1900, a capacidade de geração foi multiplicada em 178 vezes.</a:t>
            </a:r>
          </a:p>
          <a:p>
            <a:pPr lvl="1"/>
            <a:r>
              <a:rPr lang="pt-BR" dirty="0" smtClean="0"/>
              <a:t>53% da energia produzida era de origem hidráulica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Características regulatórias: regulação regional e por contratos bilaterais.</a:t>
            </a:r>
            <a:endParaRPr lang="pt-BR" dirty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2032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3744</Words>
  <Application>Microsoft Office PowerPoint</Application>
  <PresentationFormat>Apresentação na tela (4:3)</PresentationFormat>
  <Paragraphs>570</Paragraphs>
  <Slides>74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74</vt:i4>
      </vt:variant>
    </vt:vector>
  </HeadingPairs>
  <TitlesOfParts>
    <vt:vector size="75" baseType="lpstr">
      <vt:lpstr>Tema do Office</vt:lpstr>
      <vt:lpstr>O Setor de Energia no Brasil</vt:lpstr>
      <vt:lpstr>Evolução do Setor de Energia</vt:lpstr>
      <vt:lpstr>Surgimento da Indústria de Energia no Brasil</vt:lpstr>
      <vt:lpstr>Surgimento da Indústria de Energia no Brasil</vt:lpstr>
      <vt:lpstr>Surgimento da Indústria de Energia no Brasil</vt:lpstr>
      <vt:lpstr>Surgimento da Indústria de Energia no Brasil</vt:lpstr>
      <vt:lpstr>Surgimento da Indústria de Energia no Brasil</vt:lpstr>
      <vt:lpstr>Surgimento da Indústria de Energia no Brasil</vt:lpstr>
      <vt:lpstr>Surgimento da Indústria de Energia no Brasil</vt:lpstr>
      <vt:lpstr>Surgimento da Indústria de Energia no Brasil</vt:lpstr>
      <vt:lpstr>Surgimento da Indústria de Energia no Brasil</vt:lpstr>
      <vt:lpstr>Surgimento da Indústria de Energia no Brasil</vt:lpstr>
      <vt:lpstr>Surgimento da Indústria de Energia no Brasil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De Getúlio Vargas à Ditadura Militar</vt:lpstr>
      <vt:lpstr>O Setor Elétrico de 1964 a 1985</vt:lpstr>
      <vt:lpstr>O Setor Elétrico de 1964 a 1985</vt:lpstr>
      <vt:lpstr>O Setor Elétrico de 1964 a 1985</vt:lpstr>
      <vt:lpstr>O Setor Elétrico de 1964 a 1985</vt:lpstr>
      <vt:lpstr>O Setor Elétrico de 1964 a 1985</vt:lpstr>
      <vt:lpstr>O Setor Elétrico de 1964 a 1985</vt:lpstr>
      <vt:lpstr>O Setor Elétrico de 1964 a 1985</vt:lpstr>
      <vt:lpstr>O Setor Elétrico de 1964 a 1985</vt:lpstr>
      <vt:lpstr>O Setor Elétrico de 1964 a 1985</vt:lpstr>
      <vt:lpstr>O Setor Elétrico de 1964 a 1985</vt:lpstr>
      <vt:lpstr>O Setor Elétrico de 1964 a 1985</vt:lpstr>
      <vt:lpstr>O Setor Elétrico de 1964 a 1985</vt:lpstr>
      <vt:lpstr>O Setor Elétrico de 1964 a 1985</vt:lpstr>
      <vt:lpstr>Da República Nova à Estabilização (1985-1994)</vt:lpstr>
      <vt:lpstr>Da República Nova à Estabilização (1985-1994)</vt:lpstr>
      <vt:lpstr>Da República Nova à Estabilização (1985-1994)</vt:lpstr>
      <vt:lpstr>Da República Nova à Estabilização (1985-1994)</vt:lpstr>
      <vt:lpstr>Da República Nova à Estabilização (1985-1994)</vt:lpstr>
      <vt:lpstr>Da República Nova à Estabilização (1985-1994)</vt:lpstr>
      <vt:lpstr>Da República Nova à Estabilização (1985-1994)</vt:lpstr>
      <vt:lpstr>Da República Nova à Estabilização (1985-1994)</vt:lpstr>
      <vt:lpstr>Da Reestruturação do Setor Elétrico à Crise Energética (1994-2002)</vt:lpstr>
      <vt:lpstr>Da Reestruturação do Setor Elétrico à Crise Energética (1994-2002)</vt:lpstr>
      <vt:lpstr>Da Reestruturação do Setor Elétrico à Crise Energética (1994-2002)</vt:lpstr>
      <vt:lpstr>Da Reestruturação do Setor Elétrico à Crise Energética (1994-2002)</vt:lpstr>
      <vt:lpstr>Da Reestruturação do Setor Elétrico à Crise Energética (1994-2002)</vt:lpstr>
      <vt:lpstr>Da Reestruturação do Setor Elétrico à Crise Energética (1994-2002)</vt:lpstr>
      <vt:lpstr>Da Reestruturação do Setor Elétrico à Crise Energética (1994-2002)</vt:lpstr>
      <vt:lpstr>Da Reestruturação do Setor Elétrico à Crise Energética (1994-2002)</vt:lpstr>
      <vt:lpstr>Da Reestruturação do Setor Elétrico à Crise Energética (1994-2002)</vt:lpstr>
      <vt:lpstr>Da Reestruturação do Setor Elétrico à Crise Energética (1994-2002)</vt:lpstr>
      <vt:lpstr>Da Reestruturação do Setor Elétrico à Crise Energética (1994-2002)</vt:lpstr>
      <vt:lpstr>Da Reestruturação do Setor Elétrico à Crise Energética (1994-2002)</vt:lpstr>
      <vt:lpstr>Da Reestruturação do Setor Elétrico à Crise Energética (1994-2002)</vt:lpstr>
      <vt:lpstr>Da Reestruturação do Setor Elétrico à Crise Energética (1994-2002)</vt:lpstr>
      <vt:lpstr>Da Reestruturação do Setor Elétrico à Crise Energética (1994-2002)</vt:lpstr>
      <vt:lpstr>Da Reestruturação do Setor Elétrico à Crise Energética (1994-2002)</vt:lpstr>
      <vt:lpstr>Da Reestruturação do Setor Elétrico à Crise Energética (1994-2002)</vt:lpstr>
      <vt:lpstr>Da Reestruturação do Setor Elétrico à Crise Energética (1994-2002)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Setor de Energia no Brasil</dc:title>
  <dc:creator>acer</dc:creator>
  <cp:lastModifiedBy>Gabriel Loretto Lochagin</cp:lastModifiedBy>
  <cp:revision>30</cp:revision>
  <dcterms:created xsi:type="dcterms:W3CDTF">2017-02-03T21:34:39Z</dcterms:created>
  <dcterms:modified xsi:type="dcterms:W3CDTF">2017-05-25T11:34:50Z</dcterms:modified>
</cp:coreProperties>
</file>