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C929A0-F243-422A-8C35-FF31E9DCFFB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1C610E-BF52-46A7-B76D-96BF4EDF1D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140000">
            <a:off x="689741" y="1491370"/>
            <a:ext cx="5519235" cy="1204306"/>
          </a:xfrm>
        </p:spPr>
        <p:txBody>
          <a:bodyPr/>
          <a:lstStyle/>
          <a:p>
            <a:pPr algn="just"/>
            <a:r>
              <a:rPr lang="pt-BR" sz="2400" dirty="0" err="1" smtClean="0"/>
              <a:t>Teoría</a:t>
            </a:r>
            <a:r>
              <a:rPr lang="pt-BR" sz="2400" dirty="0" smtClean="0"/>
              <a:t> General de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Información</a:t>
            </a:r>
            <a:r>
              <a:rPr lang="pt-BR" sz="2400" dirty="0" smtClean="0"/>
              <a:t>: </a:t>
            </a:r>
            <a:r>
              <a:rPr lang="pt-BR" sz="2400" dirty="0" err="1" smtClean="0"/>
              <a:t>datos</a:t>
            </a:r>
            <a:r>
              <a:rPr lang="pt-BR" sz="2400" dirty="0" smtClean="0"/>
              <a:t>, relatos y ritos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9140000">
            <a:off x="1289159" y="2356108"/>
            <a:ext cx="6511131" cy="329259"/>
          </a:xfrm>
        </p:spPr>
        <p:txBody>
          <a:bodyPr>
            <a:normAutofit/>
          </a:bodyPr>
          <a:lstStyle/>
          <a:p>
            <a:r>
              <a:rPr lang="pt-BR" sz="1800" b="1" dirty="0" smtClean="0"/>
              <a:t>Gonzalo Abril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31768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sujeitos e os códigos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recepção é também uma atividade, uma construção de sentido análoga a que requer a produção da mensagem. Ou seja, recepção não é somente identificação de um sinal mas também sua interpretação.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EMISSÃO E RECEPÇÃO</a:t>
            </a:r>
          </a:p>
          <a:p>
            <a:pPr algn="just"/>
            <a:r>
              <a:rPr lang="pt-BR" dirty="0" smtClean="0"/>
              <a:t>As atividades emissiva e receptiva são </a:t>
            </a:r>
            <a:r>
              <a:rPr lang="pt-BR" dirty="0" smtClean="0"/>
              <a:t>interdependentes, </a:t>
            </a:r>
            <a:r>
              <a:rPr lang="pt-BR" dirty="0" smtClean="0"/>
              <a:t>se condicionam entre si: ao produzir uma mensagem (o texto), o emissor normalmente antecipa a interpretação do receptor; que ao interpretar o texto, normalmente propõe certas hipóteses sobre os propósitos do emissor, sobre a forma textual e o contexto, etc.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emissor e o receptor não são instâncias vazias como coloca a “ilusão telegráfica”, que afirma que os mesmos realizam funções meramente operativas como </a:t>
            </a:r>
            <a:r>
              <a:rPr lang="pt-BR" i="1" dirty="0" smtClean="0"/>
              <a:t>codificar e decodificar</a:t>
            </a:r>
            <a:r>
              <a:rPr lang="pt-BR" dirty="0" smtClean="0"/>
              <a:t>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136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 comunicativa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É a capacidade de produzir/interpretar mensagens de forma razoável e contextualizada.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São sujeitos comunicativamente competentes os que, além da competência linguística (falar/comunicar) também possuem conhecimentos implícitos de normas psicológicas, culturais e sociais.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5108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e reflexividade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Grande parte da atividade comunicativa consiste em produzir a inteligibilidade e a normalidade de nossas intervenções e aguardar as de nossos interlocutores, definindo de maneira implícita o sentido compartilhado da atividade que realizamos.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Um elemento reflexivo deve estar necessariamente presente na visão dos acontecimentos de cada </a:t>
            </a:r>
            <a:r>
              <a:rPr lang="pt-BR" dirty="0" smtClean="0"/>
              <a:t>participante: </a:t>
            </a:r>
            <a:r>
              <a:rPr lang="pt-BR" dirty="0" smtClean="0"/>
              <a:t>uma correta visão de uma cena deve incluir vê-la como parte dela mesma.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77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Redução estatística da informação e redução objetiva da mensagem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importância do conceito estatístico, formal, da informação em relação ao mundo contemporâneo é evidente: tem-se permitido a digitalização de figuras, letras, sons e imagens e o projeto de máquinas capazes de processar, armazenar e transmitir signos à distância (remotamente).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CONCEITO DE MENSAGEM OBJETIVISTA </a:t>
            </a:r>
          </a:p>
          <a:p>
            <a:pPr algn="just"/>
            <a:r>
              <a:rPr lang="pt-BR" dirty="0" smtClean="0"/>
              <a:t>O conceito de mensagem é demasiadamente </a:t>
            </a:r>
            <a:r>
              <a:rPr lang="pt-BR" dirty="0" err="1" smtClean="0"/>
              <a:t>objetivista</a:t>
            </a:r>
            <a:r>
              <a:rPr lang="pt-BR" dirty="0" smtClean="0"/>
              <a:t> pois nos faz pensar os processos comunicativos como o “intercâmbio de alguma coisa”.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MENSAGEM DEVE SER CONTEXTUALIZADA</a:t>
            </a:r>
          </a:p>
          <a:p>
            <a:pPr algn="just"/>
            <a:r>
              <a:rPr lang="pt-BR" dirty="0" smtClean="0"/>
              <a:t>Para que a mensagem possa ser entendida pelo receptor é necessário que este a confronte com outras mensagens, experiências prévias, e suas expectativas a respeito de outras mensagens.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25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Acepção operacional, semântico-cognitiva e </a:t>
            </a:r>
            <a:r>
              <a:rPr lang="pt-BR" sz="2400" dirty="0" err="1" smtClean="0"/>
              <a:t>sócio-discursiva</a:t>
            </a:r>
            <a:r>
              <a:rPr lang="pt-BR" sz="2400" dirty="0" smtClean="0"/>
              <a:t> da informação</a:t>
            </a:r>
            <a:endParaRPr lang="pt-BR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1085"/>
              </p:ext>
            </p:extLst>
          </p:nvPr>
        </p:nvGraphicFramePr>
        <p:xfrm>
          <a:off x="539553" y="1397000"/>
          <a:ext cx="8064894" cy="408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1215496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Informação (Realização)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Informação (Ação)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Níveis de Pertinência</a:t>
                      </a:r>
                      <a:endParaRPr lang="pt-BR" dirty="0"/>
                    </a:p>
                  </a:txBody>
                  <a:tcPr anchor="ctr"/>
                </a:tc>
              </a:tr>
              <a:tr h="704216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Probabilidade de um sinal ou acontecimento</a:t>
                      </a:r>
                    </a:p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Grau</a:t>
                      </a:r>
                      <a:r>
                        <a:rPr lang="pt-BR" baseline="0" dirty="0" smtClean="0"/>
                        <a:t> de ordem ou de complexidade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Controle de transmissão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Técnico-operacional</a:t>
                      </a:r>
                      <a:endParaRPr lang="pt-BR" dirty="0"/>
                    </a:p>
                  </a:txBody>
                  <a:tcPr anchor="ctr"/>
                </a:tc>
              </a:tr>
              <a:tr h="704216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Conteúdo cognitivo ou proposicional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Atividade cognitiva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Cognitivo / Semântico</a:t>
                      </a:r>
                      <a:endParaRPr lang="pt-BR" dirty="0"/>
                    </a:p>
                  </a:txBody>
                  <a:tcPr anchor="ctr"/>
                </a:tc>
              </a:tr>
              <a:tr h="704216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Instituição</a:t>
                      </a:r>
                      <a:r>
                        <a:rPr lang="pt-BR" baseline="0" dirty="0" smtClean="0"/>
                        <a:t> e prática da sociedade moderna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Produção e difusão textual industrializadas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Social prático-discursivo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985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305167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Os processos de comunicação organizam e convertem os dados em unidades de informação, que constitui a matéria-prima do pensamento, a decisão e a aprendizagem.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7508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Complexidade da informação na sociedade contemporânea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Desde meados de 1900, o capitalismo se reorganiza dentro de um processo de mudança sem precedentes: a produção, o consumo, o espaço político, a vida </a:t>
            </a:r>
            <a:r>
              <a:rPr lang="pt-BR" sz="2000" dirty="0" smtClean="0"/>
              <a:t>cotidiana</a:t>
            </a:r>
            <a:r>
              <a:rPr lang="pt-BR" sz="2000" dirty="0" smtClean="0"/>
              <a:t>, se veem sacudidas pela progressiva implantação de novos meios eletrônicos, como a televisão e a informática, pelo papel fundamental da informação como processo e recurso estratégico e pela crescente “mundialização” da economia e do mercado.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9596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Teoria geral da informação (TGI)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 TGI propõe-se a analisar e explicar os processos de informação adotando como marco teórico o conjunto das teorias da sociedade que se colocam em termos da teoria da comunicação e que compartilham o interesse pelo </a:t>
            </a:r>
            <a:r>
              <a:rPr lang="pt-BR" sz="2000" i="1" dirty="0" smtClean="0"/>
              <a:t>problema central do sentido. 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i="1" dirty="0" smtClean="0"/>
              <a:t>O SENTIDO não é um dado, mas uma construção comunicativa ou dialógica. Não se trata então, de um objeto, mas do processo em que a relação intersubjetiva se objetiva e se expressa. 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407666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Teoria geral da informação (TGI)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 smtClean="0"/>
              <a:t>O processo de sentido ou “semiose”, de acordo com Morris (1938) pode ser analisado a partir de três perspectivas; a sintática, a semântica e a pragmática.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i="1" dirty="0" smtClean="0"/>
              <a:t>PERSPECTIVA SINTÁTICA:  relação dos signos entre si.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i="1" dirty="0" smtClean="0"/>
              <a:t>PERSPECTIVA SEMÂNTICA: relações entre os signos e as representações proporcionadas por eles.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i="1" dirty="0" smtClean="0"/>
              <a:t>PERSPECTIVA PRAGMÁTICA: relações entre os signos e seus intérpretes.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50708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Teoria geral da informação (TGI)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As novas orientações prestaram atenção a construção das relações comunicativas pelas </a:t>
            </a:r>
            <a:r>
              <a:rPr lang="pt-BR" sz="2000" u="sng" dirty="0" smtClean="0"/>
              <a:t>práticas textuais</a:t>
            </a:r>
            <a:r>
              <a:rPr lang="pt-BR" sz="2000" dirty="0" smtClean="0"/>
              <a:t> - e </a:t>
            </a:r>
            <a:r>
              <a:rPr lang="pt-BR" sz="2000" u="sng" dirty="0" smtClean="0"/>
              <a:t>não a transmissão de mensagens</a:t>
            </a:r>
            <a:r>
              <a:rPr lang="pt-BR" sz="2000" dirty="0" smtClean="0"/>
              <a:t> – e a revalorização da atividade estratégica e interpretativa dos destinatários – frente a tradicional sobrevalorização da atividade emissiva. 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20675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Informação, conhecimento e sentido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necessário tratar de informação em relação às </a:t>
            </a:r>
            <a:r>
              <a:rPr lang="pt-BR" u="sng" dirty="0" smtClean="0"/>
              <a:t>práticas institucionalizadas</a:t>
            </a:r>
            <a:r>
              <a:rPr lang="pt-BR" dirty="0" smtClean="0"/>
              <a:t> da informação na sociedade moderna. Ou seja, nos locais que trabalham com informação...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AutoShape 2" descr="data:image/jpeg;base64,/9j/4AAQSkZJRgABAQAAAQABAAD/2wCEAAkGBxQTEhUUExMVFBQUFBQVFRUUGBYUFBQUFBQXFxUUFBUYHCggGBwlHBQUITEhJSkrLi4uFx8zODMsNygtLisBCgoKDg0OGxAQGywkICQsLCwsLC8sLCwsLCwsLCwsLCwsLCwsLCwsLCwsLCwsLCwsLCwsLCwsLCwsLCwsLCwsLP/AABEIALcBEwMBIgACEQEDEQH/xAAcAAABBQEBAQAAAAAAAAAAAAAFAAIDBAYHAQj/xABQEAABAwICBQYJBwkFBwUAAAABAAIDBBEFIQYSMUFREyJhcYGRMkJSU5KhscHRBxQVQ2Jy0hYjM0SCk6LC4WOD4vDxNEVUVXOjshdkhMPT/8QAGQEAAwEBAQAAAAAAAAAAAAAAAQIDAAQF/8QALxEAAgECBAQFAwUBAQAAAAAAAAECAxESEyFRMUFhoQQUIlKRseHwMmKB0fEjQv/aAAwDAQACEQMRAD8AEubD56PvCZykI+tZ3rGnR5n2k38n2/aXHaG5a72NtFVQXzlZ3rQUNfRtaSZ49nELlQ0dbxcpY9GGHxnIWguYby2N7UUscwu2zgeCyWLYC6J2vES07clewTBJIv0cjrcDmFf+krEsn23yduKW/tY66mIrKiR5AkGY9a9ijyRjSSNnKt1CCLHZ2KgIsiiw6vVlUMyKhZHkrrI8imMiyRQLEvIjUVKRmSKvj5ipSR5IRC0TMpxyapiLIogGHUUAi5qyQWgMY9qYyNFWUl2kqGKlyKspknAptjyToIldipbhTUtF7UrmZQPYKfJeup0YpaXmpzqVczlqdijoB20qp1UNlp2UqHV9N7VWlL1Eq0fSATFkozH0I8+lGqVVbALLqucVgQWJOYib6fNKanRuCxodE9HA4NkIvddDooGs1R0gIdhpZTUcbnEeCPYFmK6sqap/MJjjByIyJ6VyS43ZVOy04nWX4S05iyjdhDehYTDsHlDBeaU/tlTHC3+cl9NyXEjKM2bF2Et6PUonYU3oWNfhjvOSem5QPwx3nJPTd8UcSNhkbN2Ft6FC7DW9HqWLfhT/ADknpuVaTCH+cl9MptBbSNucOHR6klgTgz/OSekUkdAevYn+cRedammqi8tqMt0fHkDuCmZgA8gdyniWxXUA/O4vLCnpq2EkDXb25I8zAB5A7gmVujTXMN2AdgQxdBlcKYXV0zQNaWMdZCCY9QRTa5YQ8X2hY3GtG2tfa1lNgcU9N4JLoztbw6k3psbW5SjpSHlpztxRBlLkk5+tKXFurdXGjJLJlFwBopOaVEynyRMt5hUMTOatfQKQ80fMVaehs1GLcwKGrHMCVSYbFZlF+buqYpeaUcj/AEKpBnMKKkzWBDLBpVaG1irJjyKrRR5FWSRJtktM0aqu0TRZUIW5KzQg3HWhKKDFsPUtGdVemlKK0UfMCk5NceLU7lHQEspShtfDY58Vq2RoDjTcx1ro8O7zIeIVoA+SPmlU2x5IjJ4JVQBdqiee2VnxpkzNisOC8lZsTYRbmrwTCXSsYXuJaNjTsC0rMOa0WASwxzY6dhc4Dmj2IPiumUMeTee7gM1xWuyykoo2NHTAs2bF66iHBYfCNNaw3EdOwtvfnkot+V1bvpIvTP4UNAY78mHXUY4KJ9GPJQSTTCqH6nH6Z/CoH6a1I20bP3n+Fa6Nj6F+uq4IsnuaDw39yFTY9H9XDJIerUHe5DdFYvnVTVTvYGlz2jV26tmgWB7FqJKaJgu5zQOkgLoyrAUrozZxGoOYp4gOBeb9tgkiz8bogbGeLL7QSRwdDYkUfy3m3UX8Y+C9/Lmo/wCCHp/4VakoRuVSSCy5cb2LKHUadO6rdRN9P/CqtZppXPGqKZjRv5xJPqCmLQnRNbfchmdA4OoPmmlmsXQlpG3O6vU1cyOzZGOF95GSPUkcdlBjFNG8AAjqQxX5Bt1A2OwRlrXRkE8AggYbJ2Iw8hIOB2cFF9JCyNtgpEhvqFQsvqqX50Cwqs2pFkbMNgiNbUCr1bnagVltY3UAUFTVNLQEqDYnZKeSVUPOoVdFQ3klV5ZuoUUawLI5pVeJh1Sp3yZHNQxS80roVyLcbnsLMlZoWm461BA/mqxQS5jrQlfU0XHQ2VHLzAn8so6UcwJ9lwW1PSXAkZOgOMOu4IyHINiW1dfhV6zl8V+gpv8ABVdWZCNVQhejY8wgcvZSvS1NcEWgJjMUqXuZZz3WAyF8lewDCGkNJFyUPr2Xbl0LTYLUtY1uRNgMgFyV0ktB6bV9TUUdCI2Cw2pPHQnR40S0D5u/ryUbsR/sHLkaRbF0fwRSDoVSaI8FdOLtG2B6hk0giH1D+5ZJAxfljP8A0c9muWSvYHkuIblmgc9EL3kc55+24n2lbCo0ngsdaF9t+Sy1Bh5qQZSDqve4sbfYy+SpKbtqxqaT4IhbTxfZ9SSKjRhnkj1pJMSKWY5tLJ51yd8wefrHKJmkY80fV8VZjx/+xPq+KHqFVtxn0WT45Tvoc+Ue9WGY0D9UfV8U92MgD9EfV8UrciisD58IlA5srgOgoDU0czXazZnkjieC0FdpBLsZDlvJKEfPJSedEU0ZSXMLigLX41I8hspHNULK9qixqifrF+rYFCF1xhGSuSdRwdjSMxJtrJwrmdCzKS2Qtw572NT8+ZxThVs4rK3K91jxQyOoc/oa8VrLWunCoZsusdrHivdc8Sh5fqHP6GxEsfEJwdHxCxvKniV7yruJWyZbmzo7Gza+PiE6OWMG9wsVyzuJS5Z3ErZMtzZ0djpLMcaBa4T248zoXMuWdxKXLO4lJ5XqN5rodJfjjehVJ8SY7eFndE9H566UMYSGjw37mj4qDSLCn000sYc57I36nKWsCbA2681o08MrKWppVrxu46GgdWs4phrmcVjOVPErwyHiVbLn7iWZD2myOIs4hW8Hc2eZrBvWB1zxWx+T+N0FUyWRp1LEX696WUHFayFlVi1bCdDpdGmA5hG6TDI27GhD5tImXOq1xz4KB2PyE82M9q57rmwYkuC7Golwo7tirSYS5Qw6YyBoDqYmw2g/0XjtM3b6Y94Q9G5sb2fwyObB3cEKrMFciMmmn/t3d4VKp01H/Dv9XxWtEOZ0fwzK41hL2xvdbY0nLqRHA6uBsEbWvA5oyORHWFJNpg1xDfm7xrG27f2q/S4WxtzqjWO02CE8Og9Nt3I/nkXlhJWjH1JJLopZmRmjc7IvfYHZcfBNZC4bDf7w94RN9Jmpo6ZDFIVUobA5k4HhNt0jNEKRzJG3bmF7JS5HLcsZOXseWte5oucgmj6uJnHC0beajblmFNBSx8QsXT0r3/WP70fosKdlzjbfmUNEUSbHaW0sYgJFr2XJnjMrpWk+G6sLiC45Heucmmf5JXX4dpJkaqbILL1Smnd5JXWPk5+TqN7IquR7ZQRcRWyad1+JCtOqoq5NU22ciXq7xpR8ndNUklg+bzcWizT95u9cm0j0QqaMnlY7s3SMzYevh2qdLxMJ6cGNKk4gBJe6pXuoeCuTGpWTtVe6q1wjEk4hKyxhi0GiGi0ldLqt5sbf0km4DgOleaJaNPrZdUc2Nuckm5o4DpXccKw6KCJsbG6kTdg8aQ73OXNXr4fTHj9CtOnf1PgEdGsIip4RHC3VYBt3uO83XLfloqWNdFTxgAXMjrbzsF+8rrsU3NubNG7ggkOAwOnNQ5nKSGwD37GgeSCuSE1Tkm9WUac1ocBqsAnjhE8kZZG4hrS7Im/QhhC+m8dwyCZuvJHyxiBLGbW6xFshxXEMX0ErY43VD4g1pJJjabuaHHIBo4XXZS8Ri/VoRnTtwMrA27mji4D1rvWD4SwRMuPFHsXCIAQ4G3guBt1FdcwnTbWYByZu0AFbxCvYnB4WbKGgYNys/N22yGayjdLidkTu5WIdKXtc08g9zd9rfFc1kUdVLf4DElP0KtJT9CR0uiO2nlH7I+Khk0qg81L6KTAhs1EM1P0IZVQDgrc+lEHm5fRKF1mkkJ8ST0SioGzUV4KdplGtsGduJGwL2rr6jlMnWbnzd1uvag1djTDsa/uKiwzE2vc1nPDiTu9/Yi4u1zRqRbsGDHKc+Wekp8uLvUvVC503D04i2iRlicrnVPcc1I2mG4g9RCwbdGIwQedcccx3FXHUzmDVBAHQxjXdhaAQq3hyZzLO2XyauenIB6isDJTOdK7Zt3q7Utl1SGyPGR8Yofhsp35niUU0loPrKyZo8MZyZAc0G/BbbDqYOjuQwX6RkFgqeY8FO+ZxBGYvwJU8evAsoaF/SyVgJi1g4dCyxpWK/PRWZfghXL86yFRN8Dr8JKMVZltuGhwJawkDaQCbLWaC4lyTjFfI5tHA71Y0awqpgcDZrmPGYBBtwNkcrGNB1nU4JG9oz7wpQk073H8RVhJOFv5CTsciLtSYW4O/qrEtCHtOoRIw7WuzyWTxGWnmADi+Jw3uB+Cr0EVRCbwTslb5IdY9xXQ8EjzPXF6FLSD5NYZCXQfmX+QfAJ6OC57iej8lO4tlYWncdrT1Heu3UulLTzKuJ0R8si7PSGQRCvwqKeO1myxkdBt1FFVJw6oSVOM+GjPm99IouRC6HpdoY+AOkhBki3t2vZ8QsJrBdEKmLVD0abimpFZtNc2AV3CsEfPM2JgzJzO5rd7ivaScA5rqGi2HCCESat5pgLDeG7h0dKtWqKFK/MjGN6z2QSw6iipImwxi/R40jt7ndF1djB8J5BPDxW/FSUGHOJvtcdrjs6h0ImII483kOd029QOQXlJt8DraXMoNjkkza2/B0mTR91u9XIsM8aR5eenmsHUFIJ5JL8mWN/jd2DYqkmFF+bzLJ1nVb3I2SNxLL8RibzdcX8lnxUGI4iRE4xx3dY2BzJO7anxYZq+DEwdZClFO/iwdqym1yNgW5w7E9GZojrzNsZCXZbLk3I6EV0Ypbh+WxdK0iwY1EJZyrA4G4yvmNy5G7F5KZz47DWDi13WMsl6sJ+YpW/8ARwzi6U78jpGEULd4ROopgNgyWLoMdk1QS3aFo6fSmMsa17H6+zIEhcLjyKuolqyR8QUEkQ4Lx+LR+TJ6J+CjOLRbw/0T8EMtgz4bkUsI4KhUQDgr78Xh4P8ARPwVOoxmDi70T8EVBgzo7gWrp+hNwLB3yS6zQLMOZOW0KarxiDi7uPwRvQWoa9spYTbWAOVtydx0NGom9GWDhLvJSWgIKSTAiuNmfbhw4+pUsUpQ1zeke9awCIfWM7whePclZrhIzK4OYUoxdw5kd0Z75qDl0H2INQUB8konUY/CwHVOu6xAAGWzih2FaUu2chrAbS3M2421VbDoKp3loaCiwvWG2x4OBb3HYp34O9u1h7M/YqjNI77Lt6HtLbdouFei0jd5cfU+wB/ayXNLodSehO7ChqHlCGi29CMA0cJqhI0B7GG5BGXQiM+NxvFpoLt8qMiQddsrdhRbRrGaVo5OLVOd7NJEnbG7M9ifGpKwqvEN6zvM36rBOD3eaf2FWo5g4Xjbyltoa6zx1sdYqjUaRQRm0ofEf7QFvcTkUuTLiBSvwJSAdsTu0AqF+GQu2w2PHUse8KWPSOmOx/vUzccgP1i2TIznbiVDhTLWa9w6HXc3uco6fDnwm8RA4hmTT1s2dyKsxOE7JG9qsRysOwtPUQhlSXAGZFlSOVsmThqv9RXLPlG0I5PWqIG2bmZIwNnF7feF1ypYyxc42Azucrdq55pDp7ruNNRR/OZNjnWuxo2XednenpY1K6DiSOdaM4E6SRksreTpmkOdJJzWuDc7Nvm6/RkttU6bwB5bTxvqpNgEbTqNG4X4dKqRaJyTESV8zpTtELCWxN6LDb6loKajZG3Vijaxo3NAHeB71arUjJq+tvgSEWrtaXBDq/FJxmY6RnDw3jsbYd5T6TDXt/SVEkztudhbqDfiUSlcB4Tge2/syVeWrG4k9A3dYbkp6vSxRKw9srm7C4Dpdqj23U9HWvZsOR2tGsQe3LPpQp1Qdw7ch7bf5CgdO7jbfncf0WwBubyndHIzWuRuIcTdp4Fe/NGnY7+IrJYLiGo/nc5rhZ7Qda4PG223H2ItNg0zXa0UmtGc2gnnDoJ3qTikZtoLihtxP7S5Z8pGBtglbI0WEtyQTc6wOZ9a6NA+ZvhA+1cu0/xGSaclzXBjOa24IG3M9vuXV4JPM0ZDxDvHVBrDWtLGZjYFocGpQZGrneC0z3tLmvItsR7D6yphe13hBpB6bBapBKTROM3hvY6HLQHyfUqstCfJ9Skh07ic27oZAd+W9J2mdP5EnolHLRLPjwB09AfJ9SF1VAfJ9SNzaXweQ/0ShtVpZB5L/RKGWjZ8TLYpAWloDRrPcGi4WgwR/wA2DgGEl1rkWA6wh7sRjqJ4tUEapJzFs7ZI46NTqSadkdNNRlG5Y+nh5p/eElV1etJSxMpgRhsRgsS2zbdDGM9YCpQ027+q0WP0vPdl4x9apUdPmui7fEiqcI8Eex4cAwu4NPsVPRqQMB50YJOx+sDlwIyWlMY5Nw3lp9iAUMdOLAyAHeMvitJPDYyklMKO52YDSfsk+4KtI8jc70pyO61kTo4YNzwibjTtbnZ3RkfaVFRsdDncxkr27bPaeIs09+qD615FI15s54d/1G3I/baS+/7QWtnw2jfGSdUHgHAP7ACsbX4EC78y6QDdfX9wKssPMldt6GqwjEpo7Fry8N2AuLyLcJR+cZ1HXXQMH0mZMAydocDldwaT2gZPHS3PiFwyGir4zeMhwG51hf0gD60apNIqiP8A2mkkA3vjGuOs/wCpSOM4u8Gn+c0N6JaSTR1vE/k8oKgazY+SLsw+ncWX6bNOqe5Y7Ffkoq2XNJXFw3MmyPpD4Ixolpc1w/NyCRnjNvzh1g5g/wCSuh0tS2Rocw3B7x0FdNGrGejVnsSnmU9VLQ+dMVo8Xo/0sL3NHjsbyje9ouF7oxpFVVEuowABucjzcMiaNrnH2DeV9HSWsda1gLm+yw2rj+lh+d1LqWBoiiNn1T2ANOrnqR3G1xseoXTVcMUGnWnLjr/CBVTXT4keRgkeyjjNpJ/GmI8IR7rdOwe3R4XhkVMwRwsDANp3k8XOO/pKtU1K2NjWMaGsaAABuAQjHNIYoCGl2tIfBjaNd54asYzPW6w4XXE5Sm7LgWSUdWEpZQATlYZlzjZo7d6F1GJAjm68g+w2zOx5s096zddU103ODI6Vu59S4OltxEdiIz1NB6UMqNHzIbzVc854RMc4Z8CTb1K0KK5snKpsg9VYyG+NTx/flaXDraPih02NtvnWQgb9QOuOokkepD3aNUrDYx1J6XBw9jV6/BqLdBMOkl9j3hXUIk3UkPfiEZ/XQf3Q9sXvXsNS3dWHqEkTfYAh78JpdzXgb9rgP4wmSYVTDgL7L69yOItIUctP/EZVGv8AWaqglde4ke7qkDvYCt7hVSXR2frWItn4Q6QuMw0EYPNcMjvMrT3Ala/RvFnRc13ObvGu+3/dYAO8LkqUnF3R0RnGSsQaQ6S1tHOYnvu3bG+2Tmbj1pkGlkswLX6jgRY3aEU00p2VdNrMvykfOaHAh1t4G5w6iudxTmNtrWd0q1OKna3Ezq4Vqb/BaduodUAAHYOKJsp1hsHq6iNmszME3IK0eH6UtyEzS08dy1SHqaOVVebVjVUVC3VuWgley0rfJCI4I6OSO7XNIPSrUtF1KOAdTRl5qQeSEMqqMeSFr5qBDqnDysohxIw1QOTOs3IjMEK7h2lT3M/PNY51yObzXW3FRY1QHl2A5MLXX4X3IfWaMDwmEg8QVS0bWYl5XujSjGGeS/8AhKSybaOobkH3txCSXKW6GzH1NFpFikBLi2ZjgSPBIJufWsy7FzsaO0pVmDMbqljA03OY6lLSUACfFHkhMub/AFP4FSRyzOFyT0D+iOup5b2EZtus3Lv1kY0Yw4AF7ri+TbDdvPuR9sDPtLnqTbdi1Omo8DEtoqk7IgPvOA9VipWYNVnfE30nH2BbZrGcCnXb5KniK2uYxujtQds7R91nxKkbo3N/xUg6ms991sGvb5KcXjyQhjf4jYUZJmATDZVydrIj7lM3DapuyeN334betjx7Fp7jgE7Lh3JcT6fA1jHT4a4u1paVpeNktLJqyDps8N7ruRzR7GZIX21jILc4FpZLq8ZIrC4+03uRXUCbJRtdtAdv6QeI4HpRu+JtOBpa2tbJTF8ZuHaoy6XC4/zxWNw+gEbT5T3GSR3Fx6eAAA7FSx7SNlA2xJJfmW7yL+3/ACUFi+USlmYRYh1jzH5XIGQI3i+4ErolmVVisSiow0Clc+WYEROMUPjTZa7x/Za3Na37buwb1m5sXoaTWax4Lj4eo4l7yduvNZzye5ZrGNPeXylpw9vkmSQM9Ftge1D26VRDZQU3aZD/ADLop+HklqTnUV+P1DU+nTATyUQac8xGHE9OvI4k9wUP5cSnbJP2MhHsAQ78s7eDRUg/u3H2uXv5cybqakH90Pir5f7V8krr3fUI/lnJ5yotvBYwg9muE9ulzjte7ZbnwE9lxM72Ia3TeY/q9L+5HxUzNLZ3fq1L+5HxQcbcUhlb3fUKx6RxuNnckRx/Os/hMFv4lM3E6U72h3Fj422/eOarWGUNfLHyz6WiggAuZqhoijt0Z3PYFcjpYz9XFN9qKmMUfY6aUOcOkMspScVq/r9ikYt8H2YP+ZUsngyMN+hsgHaMt6jhwBjSDGYb7yHOjJ6g0hE5Kam2OipgeGZPaAQq0sETLFkcH7uX8am6i4J/X+iipvodCwCiibGHuGqA27teSSQgNHOJ13Gw/osNX4PBXVb3tHJN2NAyJ+0eBKbBjMzm8h+ZbG4t1g0OacjkdvOtwOS3Wj8tDCywfzjm58jHAk9YBAHajCUVbUE44Yvm32Rmzoo+GIBvPA70L+ZA5Ob2ELrNPUQP8CSM9Tm+xeVmDxSDnMHWPinlBy1TOdSw6NHLqPBm+KS3qJCmloHDZLIP2itn+S+o7WjdceSV5PhB4KGGa4mwUm72RgZqeQbJ5fSKG1TJfPyd66BPhB8lCqvBz5KKcjOnT2OZYkJN8rz1lKj0mliycdcdO1aLGcHcPFWXhwjlS9ocGvYRdp3g7wrRemouFL9IabpvDvY6+/JJZubRiYE2sRxST2om/wCp0CspCGAuN88gBbchjq9sUg5VjjGNuoW3PVdwO3oUldjUj2avzcsN7hwI7jzigT4SDrPu93QDYdSj6UPGUpPRfJ0Ok0xg1RZkjRYADU3djlK/TWkHhOc3rjf7ly2orZfFaR2FVsJweesqGwsDi55zJBsxo8J7ugJY0IvVlpVbcEdZbpzQefA62vHuUg01ojsqI+3XCPYB8mtBBGA+Bk79UB75RraxG0tacm7d3AIk75P8NO2ig7G29iK8PTe4jr25GPOmFJuqYO0u+C9GlcB2VFP6TvgtFN8mmGOP+yNH3S8fzKvJ8k+Fn9XcOqSQe9bysOofMdAONJ4/PwemR/KpGaRxn66Hsf8A4VfPyP4YfqpR1Su96jd8jWG+TOP734tR8rDr2B5jp3+wxmkEW+SLsN/gpKzSSmijL3zMAtlZwOsdzQBv6Nqjf8i2HbvnA/vG/hSZ8jdG24ZLUtB2t143NcODmllit5WPXsbzHQ4zpdi76qUuz1c9W+R1bkjLtQWFmo3Wd4RyYOjYXW9Q7V39/wAj1N4s0rB0Bpt1awI9SkpPkcoWnWkdPKd5e9o/8WhdMfSrWJyksWJPU+c+TJ3KePD3nYF9P0+hOGw/Uxftc4+u6tCSghyayPqawX9iLq22JqF+TZ8xQ6PTO2Rv9E/BTTaKVLRfkn+i74L6Tk0pYP0VNI/sbGP+4WqL8qZz+rNaPtyN/lupuv1KKk9j50wfC3GTUc0h1xkRn3LtWA6MU9DCKmoYHyZakeRu4+CLHactpyAuiVfi7JHMdLSRPc1ws5pGuw3ysdueWSpaTVvLSCxLWMaAMrlpcLvcBvdsA6uwxnU5lIw5MCYtiMtRLrPs97PBF7Q04tlbg63C7zfxQglfWMaDyj+UO+/MivbcwHMfec4q9Nhc83NaW08QvYeHIeJNrgE5nM3TYtBqYZyvkkdxcWj239q57q95M6OVkjMzaTNGTXtaODBzf4G+9DZsfv8AWOPZJ8V0RmjlG3ZCD1uLvZZOdgtNugZ6/enVSmuX58COM3z/AD5OZMxYA3Eh7eUV6HSBwzEre9o39IB9a3JwGmP1LPUoZtFKU/Ujst+JNnU3xQME9zNR6QPO0Nd1WPruVepNKXM2GSP7jiB7fcrUug1KfEc3q/1Kqv0IjHgyyt7XfhQxUWb/AKB2i+USUfXB3RK0O9dgfWjlJ8opPhxxvH2HFp7nXXPZND3DZUO/aDT7QoHaLzDZIw9bQPY4JsUeUwOLfGJ0qr0ippx4dRSu8poa9naM/cs/WMqDnDXxzDgLRv7WPt6rrJnDKpnjA9RPszSLqgeE0Hsv7ghi6oXKjsx+KSVOYdOeoiyF4XOGPdyhuXWu7qRUVJI1ZIzboObfu7bdSnr9HtVnKRPEsZbrEFj2PaN9w4aptxB7EVU5MOTFao9bK62UmW7Yks+accSO1Jb0bmwzNPJMLbVDywXpXrGhc50o8a7Pj1D+i3uj0sVCzWkF5ni7g3Uuwbo8yM95tv6lncElEcrXiNshbmGuOqL7jfOxG1HarGGv8Kjjv01Dh7GJoJcbiVLvS2gX/wDUCPdDJ/B+Jej5QW+Yk72/FZ+OvjH6pB21Erv5VJ9J8KakH7UrvaqY5e5d/wCiWWvaHfy+4QP72r38uXnZT97v6II3Fn7oaIdcb3fzJ4xie2XzJvVTE+2RbG/f2f8AQcte3uGxpjMdkDfSP4UjpTUnZGwd5+CBDGqvdNSt+7StHteU12K1x/XWt+5BEPcUMf7+wcr9q+Q99OVh2BvY3/EnCurTvPY1ZmWtrnf7ymGfishb/KvHPrDtxSq7OTHsYhijzmzYJe1GsaK13jSdgI/lSOF1Ttpk77fBYipw+d9tbEa09Uz2/wDjZU5NHS7wqqpd96eQ+9a9Pm2HBPkkdAOCu8dzf2nt/memupo2bZoG9csTfYubyaEwuPOc93S6Rx96YNAabyT6Tvitej17GwVenc6HJiFE3w66lB/6wPsCo1mk+Gxtua6Fx4R67z2WWLGgdP5H8Tvik7Qmnb9WD2k+9HHR2f5/Jsuruvz+B2N6XU9Q7k6SV4mIcY3uiAD5AObGCTcF+wE77LK4RitdEefHLI0uBcXte5wN9odtBC0o0YgaQeSGWeV75cCEW5eR1ryz5ZD89MMumz81ePjUoqKTtsyb8HJu7eoaw2eNzWuc9rAW61nXDgAc8szb/VR1GLQX5tXh7RxfM9x9FrB7VAHuNrySmwy1pJHDLoLrIOdE6XzbfRC5cdK97Mtl1LcQlJi7f+aYW0cNSd/r1wo/pWPfjGHDqgmP/wBiHnRWl8230QkNGabzbPQb8E+bS9v0FyJ+76l76Wh/5th5/wDj1H/6J8eN0/jYnQO6oKhvtcVQ/J6m8hvot+C8OBU/m2+i34LZtL2myJ+4LDGqLfiFH2NmHuKd9OYfvrqbs5b8CE/Q9OPqx2BvwXhw2DzY9XwS46Xt7jZM/d2C305hp/X4u6b8KRxTDj/vCH/uD3IN9HwebHq+Ca6lhH1TUMVLbubKn7uwWlq8POzEKfvf+FVZHUR2V9Mf2j+BUHwxebaoXag2Mb3I4qe3f7By579giKalOyupP3gHtarcFJTD9cpsthEsX4boByw8lvcF6+psNg7gteD5P5+wMEty5U6OUznEtrYGg7Gh0ZA6AeUHsSQZ9e6+Vu4JJ/Tt3FtLfsemYcE5k44JJKbRZF+lqxwKt8uCkkptDokYWqUFq9SSDEjXN4KVpakkhYw4ObwXpLUkkLBseFzU4PavEkTWPHVITfnISSRsawz50F786HSkkjYNhCqHSvHVYSSWsayInVAK8DxuSSWNYeKiycalJJLYNhcumulXiSwLDTKvHTJJLAInTJhlSSWARl6jc9JJEDIZCP8AIUL7JJJxWRmyikSSTIVlYsCSSSNxT//Z"/>
          <p:cNvSpPr>
            <a:spLocks noChangeAspect="1" noChangeArrowheads="1"/>
          </p:cNvSpPr>
          <p:nvPr/>
        </p:nvSpPr>
        <p:spPr bwMode="auto">
          <a:xfrm>
            <a:off x="155575" y="-13716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http://www.redetiradentes.com.br/wp-content/uploads/2014/08/bibliotec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44" y="2067209"/>
            <a:ext cx="5825298" cy="357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esultado de imagem para gestão da informaçã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http://www.espacoacademico.com.br/_bd.imagens/amsf-gest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870" y="1844824"/>
            <a:ext cx="2709551" cy="188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brasilescola.com/upload/vestibular/d8c72902ab59dff9b7c7d5fa65ae874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870" y="4005064"/>
            <a:ext cx="2667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grupoidoc.com.br/wp-content/uploads/Servicos/Outsourcing/Paginas/gestao-da-informacao-2-iDO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34" y="5799972"/>
            <a:ext cx="2283382" cy="95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22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Condições histórico-culturais da informação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000" dirty="0" smtClean="0"/>
              <a:t>O narrador e seu saber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i="1" dirty="0" smtClean="0"/>
              <a:t>O regime do saber corresponde aos modos de aquisição e organização social de conhecer em que: </a:t>
            </a:r>
          </a:p>
          <a:p>
            <a:pPr algn="just"/>
            <a:r>
              <a:rPr lang="pt-BR" sz="2000" i="1" dirty="0" smtClean="0"/>
              <a:t>(1º) os conhecimentos teóricos e práticos estão fortemente entrelaçados;</a:t>
            </a:r>
          </a:p>
          <a:p>
            <a:pPr algn="just"/>
            <a:r>
              <a:rPr lang="pt-BR" sz="2000" i="1" dirty="0" smtClean="0"/>
              <a:t>(2º) não se tem produzido uma diferenciação das </a:t>
            </a:r>
            <a:r>
              <a:rPr lang="pt-BR" sz="2000" i="1" dirty="0" err="1" smtClean="0"/>
              <a:t>discursividades</a:t>
            </a:r>
            <a:r>
              <a:rPr lang="pt-BR" sz="2000" i="1" dirty="0" smtClean="0"/>
              <a:t> científica, moral-política, estética, etc. nem de seus respectivos âmbitos de institucionalização e prática social, e;</a:t>
            </a:r>
          </a:p>
          <a:p>
            <a:pPr algn="just"/>
            <a:r>
              <a:rPr lang="pt-BR" sz="2000" i="1" dirty="0" smtClean="0"/>
              <a:t>(3º) o sujeito coletivo dos saberes-discursos é uma comunidade social.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616765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Comunidade de sentido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 comunidade tradicional é uma comunidade de sentimento, em que, junto ao saber propriamente intelectual ou conceitual, existe um conhecimento que integra também uma dimensão sensível, um conhecimento que, de acordo com a etimologia francesa da palavra, permite nascer-com. 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2172091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Regime moderno de conhecimento representativo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Supõe: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i="1" dirty="0" smtClean="0"/>
              <a:t>Divórcio de teoria e prática, de discurso e experiência.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i="1" dirty="0" smtClean="0"/>
              <a:t>A fragmentação de campos institucionais e discursivos como o científico-teórico, o moral-prático e o estético-expressivo; e as formas correlativas de divisão social do trabalho e do conhecimento.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i="1" dirty="0" smtClean="0"/>
              <a:t>Uma comunidade hermenêutica sustentada em modos de interpretação e valorização compartilhada, mas sem a presença espaço-temporal de seus membros. 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78241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Tribos urbanas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São as comunidades imaginárias, cujos rituais, estilos, signos de identidade, etc. procedem de fontes midiáticas, antes, interpessoais. 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i="1" dirty="0" smtClean="0"/>
              <a:t>A CONSTRUÇÃO DAS IDENTIDADES dos sujeitos culturais tem lugar em um contexto de complexas interações entre o nível grupal-local, os níveis intermediários territoriais e o nível global da cultura midiática.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4004689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Regime de informação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O regime de informação se instaura no século XIX, mas conhece em “nossa” época seu momento de apogeu com a implantação universal da tecnologia eletrônica e mais especificamente, com o tratamento digital dos sinais e a manipulação informática dos signos. 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2710432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Estágios da comunicação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sz="2000" i="1" dirty="0" smtClean="0"/>
              <a:t>Estágio da comunicação cara a cara – mediados oralmente  por correspondências simbólicas;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i="1" dirty="0" smtClean="0"/>
              <a:t>Estágio dos intercâmbios escritos  - mediados pela imprensa por representação de signos;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i="1" dirty="0" smtClean="0"/>
              <a:t>Estágio dos intercâmbios mediados eletronicamente – caracterizado pelos estímulos informacionais. 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029688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40960" cy="548640"/>
          </a:xfrm>
        </p:spPr>
        <p:txBody>
          <a:bodyPr/>
          <a:lstStyle/>
          <a:p>
            <a:r>
              <a:rPr lang="pt-BR" sz="2200" dirty="0" smtClean="0"/>
              <a:t>Sociedade da informação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433327"/>
            <a:ext cx="7520940" cy="3579849"/>
          </a:xfrm>
        </p:spPr>
        <p:txBody>
          <a:bodyPr>
            <a:normAutofit/>
          </a:bodyPr>
          <a:lstStyle/>
          <a:p>
            <a:pPr marL="0" indent="0" algn="just"/>
            <a:r>
              <a:rPr lang="pt-BR" sz="2000" i="1" dirty="0" smtClean="0"/>
              <a:t>Refere-se à sociedade pós-industrial caracterizada por uma rápida mudança tecnológica e pelos desenvolvimentos conseguintes da eletrônica, dos sistemas de processamento da informação e das novas mídias. 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66041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Matemática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objetivo da teoria matemática da informação é obter a máxima economia de tempo, energia e dinheiro, através de sinais e canais técnicos de transmissão. 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Os significados das mensagens não são pois, objetos desta teoria. Weaver (1977) um dos fundadores desta teoria dizia que as preocupações estão voltadas aos problemas técnicos de transmissão e NÃO semânticos.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6819" y="2420888"/>
            <a:ext cx="962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Emissor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79912" y="2435642"/>
            <a:ext cx="1268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Mensagem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575513" y="2450787"/>
            <a:ext cx="1055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Receptor</a:t>
            </a:r>
            <a:endParaRPr lang="pt-BR" dirty="0"/>
          </a:p>
        </p:txBody>
      </p:sp>
      <p:cxnSp>
        <p:nvCxnSpPr>
          <p:cNvPr id="8" name="Conector de seta reta 7"/>
          <p:cNvCxnSpPr>
            <a:stCxn id="4" idx="3"/>
          </p:cNvCxnSpPr>
          <p:nvPr/>
        </p:nvCxnSpPr>
        <p:spPr>
          <a:xfrm>
            <a:off x="2368942" y="2605554"/>
            <a:ext cx="13389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5048208" y="2605554"/>
            <a:ext cx="1468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2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200" dirty="0" smtClean="0"/>
              <a:t>Conceitos básicos da TI (informação como medida)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TI se interessa pelo funcionamento dos sinais, ou seja, das transformações energéticas mediante o que está codificado como mensagem e que serão posteriormente decodificadas.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NÃO TRABALHAMOS COM SIGNO – SGDO + SGTE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Na TI a mensagem é codificada por uma sequência de sinais selecionados de um repertório. Sendo que,</a:t>
            </a:r>
          </a:p>
          <a:p>
            <a:pPr algn="just"/>
            <a:r>
              <a:rPr lang="pt-BR" dirty="0" smtClean="0"/>
              <a:t>EMISSOR e RECEPTOR são definidos como “apenas” operadores que codificam e decodificam mensagens, sejam eles máquinas ou pessoas.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informação, neste caso, é a “medida” da frequência relativa, ou de probabilidade de ocorrência de um sinal ou de uma mensagem. </a:t>
            </a:r>
          </a:p>
        </p:txBody>
      </p:sp>
    </p:spTree>
    <p:extLst>
      <p:ext uri="{BB962C8B-B14F-4D97-AF65-F5344CB8AC3E}">
        <p14:creationId xmlns:p14="http://schemas.microsoft.com/office/powerpoint/2010/main" val="35081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200" dirty="0" smtClean="0"/>
              <a:t>Redundância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redundância equivale à redução informativa a respeito da quantidade de informação que poderia ser transmitida mediante a mesma quantidade de sinais se todas elas tivessem sido eleitas como igualmente prováveis.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Evita ruído, ou seja, as perturbações ou distorções não intencionadas que afetam o canal.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redundância é a repetição que pretende fazer a mensagem mais inteligível.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187624" y="1340768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8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200" dirty="0" smtClean="0"/>
              <a:t>entropia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É a medida do grau de desordem que se tem na combinação entre elementos díspares dentro de um sistema fechado.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Ou seja, a entropia é a medida </a:t>
            </a:r>
            <a:r>
              <a:rPr lang="pt-BR" dirty="0" smtClean="0"/>
              <a:t>de </a:t>
            </a:r>
            <a:r>
              <a:rPr lang="pt-BR" dirty="0" smtClean="0"/>
              <a:t>improbabilidade de uma configuração: quanto mais desordenado um sistema, menos previsível será.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Porém, como afirma Moles (1975, p. 263) “a mensagem é intencional e isto remedeia a desordem do universo”.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Neste sentido, é preciso ater-se ao papel que desempenham os </a:t>
            </a:r>
            <a:r>
              <a:rPr lang="pt-BR" u="sng" dirty="0" smtClean="0"/>
              <a:t>processos comunicativo-informativos</a:t>
            </a:r>
            <a:r>
              <a:rPr lang="pt-BR" dirty="0" smtClean="0"/>
              <a:t> como processos de organização, de introdução de </a:t>
            </a:r>
            <a:r>
              <a:rPr lang="pt-BR" u="sng" dirty="0" smtClean="0"/>
              <a:t>entropia negativa.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Ou seja, os processos comunicativos podem tornar o universo ordenado e mais previsível. </a:t>
            </a:r>
          </a:p>
        </p:txBody>
      </p:sp>
    </p:spTree>
    <p:extLst>
      <p:ext uri="{BB962C8B-B14F-4D97-AF65-F5344CB8AC3E}">
        <p14:creationId xmlns:p14="http://schemas.microsoft.com/office/powerpoint/2010/main" val="551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200" dirty="0" smtClean="0"/>
              <a:t>Usos e abusos do modelo e      m      r 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484784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polissemia da noção de comunicação deu vigor à sua extensão à domínios múltiplos e heterogêneos.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Concepção seletiva/digital de </a:t>
            </a:r>
            <a:r>
              <a:rPr lang="pt-BR" u="sng" dirty="0" smtClean="0"/>
              <a:t>sinais</a:t>
            </a:r>
            <a:r>
              <a:rPr lang="pt-BR" dirty="0" smtClean="0"/>
              <a:t> – compõem a </a:t>
            </a:r>
            <a:r>
              <a:rPr lang="pt-BR" u="sng" dirty="0" smtClean="0"/>
              <a:t>mensagem</a:t>
            </a:r>
            <a:r>
              <a:rPr lang="pt-BR" dirty="0" smtClean="0"/>
              <a:t> informacional na TI.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Concepção funcionalista dos </a:t>
            </a:r>
            <a:r>
              <a:rPr lang="pt-BR" u="sng" dirty="0" smtClean="0"/>
              <a:t>signos</a:t>
            </a:r>
            <a:r>
              <a:rPr lang="pt-BR" dirty="0" smtClean="0"/>
              <a:t> linguísticos – estudos de </a:t>
            </a:r>
            <a:r>
              <a:rPr lang="pt-BR" u="sng" dirty="0" smtClean="0"/>
              <a:t>fonologia</a:t>
            </a:r>
            <a:r>
              <a:rPr lang="pt-BR" dirty="0" smtClean="0"/>
              <a:t> da Escola de Praga e do Estruturalismo de </a:t>
            </a:r>
            <a:r>
              <a:rPr lang="pt-BR" dirty="0" err="1" smtClean="0"/>
              <a:t>Saussurre</a:t>
            </a:r>
            <a:r>
              <a:rPr lang="pt-BR" dirty="0" smtClean="0"/>
              <a:t>. 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4716016" y="6206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5364088" y="6206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7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7" cy="548640"/>
          </a:xfrm>
        </p:spPr>
        <p:txBody>
          <a:bodyPr/>
          <a:lstStyle/>
          <a:p>
            <a:r>
              <a:rPr lang="pt-BR" sz="2000" dirty="0" smtClean="0"/>
              <a:t>Representação canônica do modelo universal de comunicação 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013365" y="1465039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CÓDIGO</a:t>
            </a:r>
            <a:endParaRPr lang="pt-BR" sz="1400" dirty="0"/>
          </a:p>
        </p:txBody>
      </p:sp>
      <p:grpSp>
        <p:nvGrpSpPr>
          <p:cNvPr id="52" name="Grupo 51"/>
          <p:cNvGrpSpPr/>
          <p:nvPr/>
        </p:nvGrpSpPr>
        <p:grpSpPr>
          <a:xfrm>
            <a:off x="683568" y="1783703"/>
            <a:ext cx="7348809" cy="3229473"/>
            <a:chOff x="683568" y="836712"/>
            <a:chExt cx="7348809" cy="3229473"/>
          </a:xfrm>
        </p:grpSpPr>
        <p:sp>
          <p:nvSpPr>
            <p:cNvPr id="6" name="CaixaDeTexto 5"/>
            <p:cNvSpPr txBox="1"/>
            <p:nvPr/>
          </p:nvSpPr>
          <p:spPr>
            <a:xfrm>
              <a:off x="683568" y="2564904"/>
              <a:ext cx="690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FONTE</a:t>
              </a:r>
              <a:endParaRPr lang="pt-BR" sz="1400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339752" y="256490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EMISSOR</a:t>
              </a:r>
              <a:endParaRPr lang="pt-BR" sz="14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879400" y="3758408"/>
              <a:ext cx="1485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FONTE DE RUÍDO</a:t>
              </a:r>
              <a:endParaRPr lang="pt-BR" sz="1400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342050" y="1628800"/>
              <a:ext cx="11450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MENSAGEM </a:t>
              </a:r>
              <a:endParaRPr lang="pt-BR" sz="14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3427853" y="1988840"/>
              <a:ext cx="6351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SINAL</a:t>
              </a:r>
              <a:endParaRPr lang="pt-BR" sz="1400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4152629" y="2401143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CANAL</a:t>
              </a:r>
              <a:endParaRPr lang="pt-BR" sz="1400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4771006" y="2004653"/>
              <a:ext cx="6351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SINAL</a:t>
              </a:r>
              <a:endParaRPr lang="pt-BR" sz="1400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5497670" y="2597423"/>
              <a:ext cx="10016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RECEPTOR</a:t>
              </a:r>
              <a:endParaRPr lang="pt-BR" sz="14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6228184" y="1681063"/>
              <a:ext cx="11001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MENSAGEM</a:t>
              </a:r>
              <a:endParaRPr lang="pt-BR" sz="14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7171629" y="2611419"/>
              <a:ext cx="8607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DESTINO</a:t>
              </a:r>
              <a:endParaRPr lang="pt-BR" sz="1400" dirty="0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683568" y="1954224"/>
              <a:ext cx="792088" cy="617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2375516" y="1964501"/>
              <a:ext cx="792088" cy="617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4100590" y="3140967"/>
              <a:ext cx="792088" cy="617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4263543" y="2119667"/>
              <a:ext cx="396044" cy="308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4013482" y="836712"/>
              <a:ext cx="792088" cy="617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5602468" y="1988840"/>
              <a:ext cx="792088" cy="617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183524" y="1993978"/>
              <a:ext cx="792088" cy="617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6" name="Conector de seta reta 25"/>
            <p:cNvCxnSpPr>
              <a:stCxn id="18" idx="3"/>
            </p:cNvCxnSpPr>
            <p:nvPr/>
          </p:nvCxnSpPr>
          <p:spPr>
            <a:xfrm flipV="1">
              <a:off x="1475656" y="2262944"/>
              <a:ext cx="86409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de seta reta 27"/>
            <p:cNvCxnSpPr>
              <a:stCxn id="19" idx="3"/>
              <a:endCxn id="21" idx="1"/>
            </p:cNvCxnSpPr>
            <p:nvPr/>
          </p:nvCxnSpPr>
          <p:spPr>
            <a:xfrm>
              <a:off x="3167604" y="2273222"/>
              <a:ext cx="1095939" cy="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>
              <a:stCxn id="20" idx="0"/>
              <a:endCxn id="12" idx="2"/>
            </p:cNvCxnSpPr>
            <p:nvPr/>
          </p:nvCxnSpPr>
          <p:spPr>
            <a:xfrm flipV="1">
              <a:off x="4496634" y="2708920"/>
              <a:ext cx="0" cy="4320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e seta reta 37"/>
            <p:cNvCxnSpPr/>
            <p:nvPr/>
          </p:nvCxnSpPr>
          <p:spPr>
            <a:xfrm>
              <a:off x="4484173" y="2276872"/>
              <a:ext cx="1095939" cy="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>
              <a:stCxn id="23" idx="3"/>
              <a:endCxn id="24" idx="1"/>
            </p:cNvCxnSpPr>
            <p:nvPr/>
          </p:nvCxnSpPr>
          <p:spPr>
            <a:xfrm>
              <a:off x="6394556" y="2297561"/>
              <a:ext cx="788968" cy="5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e seta reta 41"/>
            <p:cNvCxnSpPr/>
            <p:nvPr/>
          </p:nvCxnSpPr>
          <p:spPr>
            <a:xfrm>
              <a:off x="2987824" y="1145433"/>
              <a:ext cx="98989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de seta reta 43"/>
            <p:cNvCxnSpPr/>
            <p:nvPr/>
          </p:nvCxnSpPr>
          <p:spPr>
            <a:xfrm flipH="1">
              <a:off x="4860033" y="1145432"/>
              <a:ext cx="2592287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/>
            <p:nvPr/>
          </p:nvCxnSpPr>
          <p:spPr>
            <a:xfrm>
              <a:off x="2987824" y="1145432"/>
              <a:ext cx="0" cy="8485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>
              <a:off x="7452320" y="1145433"/>
              <a:ext cx="0" cy="848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29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200" dirty="0" smtClean="0"/>
              <a:t>Usos e abusos do modelo e      m      r 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12045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esquema E    M    R sugere a objetivação da ação comunicativa em termos de estímulo-resposta, em termos de atividade unidirecional e instrumental, enquanto interação simbólica ou ação estratégica.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PROBLEMA RELACIONADO AO MODELO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Levando em conta a heterogeneidade interna dos sujeitos e da cultura é possível objetivar validamente a comunicação social em termos da sequência </a:t>
            </a:r>
            <a:r>
              <a:rPr lang="pt-BR" dirty="0"/>
              <a:t>E    M </a:t>
            </a:r>
            <a:r>
              <a:rPr lang="pt-BR" dirty="0" smtClean="0"/>
              <a:t>    R?</a:t>
            </a:r>
            <a:endParaRPr lang="pt-BR" dirty="0"/>
          </a:p>
          <a:p>
            <a:pPr algn="just"/>
            <a:endParaRPr lang="pt-BR" dirty="0" smtClean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4716016" y="6206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5364088" y="6206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2123728" y="126876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627784" y="126876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7380312" y="371703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7740352" y="3717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63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243</TotalTime>
  <Words>1650</Words>
  <Application>Microsoft Office PowerPoint</Application>
  <PresentationFormat>Apresentação na tela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Ângulos</vt:lpstr>
      <vt:lpstr>Teoría General de la Información: datos, relatos y ritos</vt:lpstr>
      <vt:lpstr>Informação, conhecimento e sentido</vt:lpstr>
      <vt:lpstr>Teoria Matemática da Informação</vt:lpstr>
      <vt:lpstr>Conceitos básicos da TI (informação como medida)</vt:lpstr>
      <vt:lpstr>Redundância</vt:lpstr>
      <vt:lpstr>entropia</vt:lpstr>
      <vt:lpstr>Usos e abusos do modelo e      m      r </vt:lpstr>
      <vt:lpstr>Representação canônica do modelo universal de comunicação </vt:lpstr>
      <vt:lpstr>Usos e abusos do modelo e      m      r </vt:lpstr>
      <vt:lpstr>Os sujeitos e os códigos</vt:lpstr>
      <vt:lpstr>Competência comunicativa</vt:lpstr>
      <vt:lpstr>Comunicação e reflexividade</vt:lpstr>
      <vt:lpstr>Redução estatística da informação e redução objetiva da mensagem</vt:lpstr>
      <vt:lpstr>Acepção operacional, semântico-cognitiva e sócio-discursiva da informação</vt:lpstr>
      <vt:lpstr>Comunicação</vt:lpstr>
      <vt:lpstr>Complexidade da informação na sociedade contemporânea</vt:lpstr>
      <vt:lpstr>Teoria geral da informação (TGI)</vt:lpstr>
      <vt:lpstr>Teoria geral da informação (TGI)</vt:lpstr>
      <vt:lpstr>Teoria geral da informação (TGI)</vt:lpstr>
      <vt:lpstr>Condições histórico-culturais da informação</vt:lpstr>
      <vt:lpstr>Comunidade de sentido</vt:lpstr>
      <vt:lpstr>Regime moderno de conhecimento representativo</vt:lpstr>
      <vt:lpstr>Tribos urbanas</vt:lpstr>
      <vt:lpstr>Regime de informação</vt:lpstr>
      <vt:lpstr>Estágios da comunicação</vt:lpstr>
      <vt:lpstr>Sociedade da informação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 General de la Información: datos, relatos y ritos</dc:title>
  <dc:creator>admcbd</dc:creator>
  <cp:lastModifiedBy>admcbd</cp:lastModifiedBy>
  <cp:revision>27</cp:revision>
  <dcterms:created xsi:type="dcterms:W3CDTF">2015-03-23T13:42:21Z</dcterms:created>
  <dcterms:modified xsi:type="dcterms:W3CDTF">2015-03-24T14:16:18Z</dcterms:modified>
</cp:coreProperties>
</file>