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6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flv"/><Relationship Id="rId2" Type="http://schemas.openxmlformats.org/officeDocument/2006/relationships/video" Target="../media/media1.fl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Direito: o que </a:t>
            </a:r>
            <a:r>
              <a:rPr lang="pt-BR" dirty="0" smtClean="0"/>
              <a:t>é, como funciona.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Rafael Mafei</a:t>
            </a:r>
          </a:p>
          <a:p>
            <a:r>
              <a:rPr lang="pt-BR" dirty="0" smtClean="0"/>
              <a:t>Instituiç</a:t>
            </a:r>
            <a:r>
              <a:rPr lang="pt-BR" dirty="0" smtClean="0"/>
              <a:t>ões de Direito</a:t>
            </a:r>
          </a:p>
          <a:p>
            <a:r>
              <a:rPr lang="pt-BR" dirty="0" smtClean="0"/>
              <a:t>Aula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11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“Direito”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3" y="1934642"/>
            <a:ext cx="2126070" cy="188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023" y="3760041"/>
            <a:ext cx="212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Anexaç</a:t>
            </a:r>
            <a:r>
              <a:rPr lang="pt-BR" dirty="0" smtClean="0"/>
              <a:t>ão do Acre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32" y="1934643"/>
            <a:ext cx="3042286" cy="182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633" y="3758875"/>
            <a:ext cx="304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Limites de velocidade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023" y="4129373"/>
            <a:ext cx="2709834" cy="1693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4997" y="5823019"/>
            <a:ext cx="271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Adoç</a:t>
            </a:r>
            <a:r>
              <a:rPr lang="pt-BR" dirty="0" smtClean="0"/>
              <a:t>ão</a:t>
            </a:r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674" y="4129373"/>
            <a:ext cx="3238251" cy="1693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2673" y="5823019"/>
            <a:ext cx="323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Abertura de capital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87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27" y="716243"/>
            <a:ext cx="6512511" cy="1143000"/>
          </a:xfrm>
        </p:spPr>
        <p:txBody>
          <a:bodyPr/>
          <a:lstStyle/>
          <a:p>
            <a:r>
              <a:rPr lang="pt-BR" sz="4000" dirty="0" smtClean="0"/>
              <a:t>“Direito” ?</a:t>
            </a:r>
            <a:endParaRPr lang="pt-BR" sz="4000" dirty="0"/>
          </a:p>
        </p:txBody>
      </p:sp>
      <p:pic>
        <p:nvPicPr>
          <p:cNvPr id="5" name="brutal human boardslide.fl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4630" y="1859243"/>
            <a:ext cx="5989877" cy="33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46" y="1890334"/>
            <a:ext cx="6391873" cy="39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Ordem normativa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89" y="2126626"/>
            <a:ext cx="6379332" cy="35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Concorr</a:t>
            </a:r>
            <a:r>
              <a:rPr lang="pt-BR" dirty="0" smtClean="0"/>
              <a:t>ência normativa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08" y="2791208"/>
            <a:ext cx="3656175" cy="1982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067740"/>
            <a:ext cx="3554129" cy="1571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492" y="4082854"/>
            <a:ext cx="2514284" cy="20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7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 jur</a:t>
            </a:r>
            <a:r>
              <a:rPr lang="pt-BR" dirty="0" smtClean="0"/>
              <a:t>ídicas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29" y="2669859"/>
            <a:ext cx="2163957" cy="1558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130" y="4297547"/>
            <a:ext cx="216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Normas de aplicaç</a:t>
            </a:r>
            <a:r>
              <a:rPr lang="pt-BR" dirty="0" smtClean="0"/>
              <a:t>ão absoluta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618" y="2138211"/>
            <a:ext cx="1508824" cy="2131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2028" y="4317036"/>
            <a:ext cx="197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Normas de aplicaç</a:t>
            </a:r>
            <a:r>
              <a:rPr lang="pt-BR" dirty="0" smtClean="0"/>
              <a:t>ão estrita</a:t>
            </a:r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5921266" y="4333208"/>
            <a:ext cx="233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Normas de aplicaç</a:t>
            </a:r>
            <a:r>
              <a:rPr lang="pt-BR" dirty="0" smtClean="0"/>
              <a:t>ão discricionária</a:t>
            </a:r>
            <a:endParaRPr lang="pt-B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716" y="2261067"/>
            <a:ext cx="1962646" cy="19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2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Valores, princ</a:t>
            </a:r>
            <a:r>
              <a:rPr lang="pt-BR" dirty="0" smtClean="0"/>
              <a:t>ípios e regras</a:t>
            </a: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210832" y="3810174"/>
            <a:ext cx="68494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Art. 170. A ordem econômica, fundada na valorização do trabalho humano e na livre iniciativa, tem por fim assegurar a todos existência digna, conforme os ditames da justiça social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0832" y="4822516"/>
            <a:ext cx="68494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Art. 174, § </a:t>
            </a:r>
            <a:r>
              <a:rPr lang="pt-BR" dirty="0"/>
              <a:t>4º A lei reprimirá o abuso do poder econômico que vise à dominação dos mercados, à eliminação da concorrência e ao aumento arbitrário dos lucros.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0832" y="2232492"/>
            <a:ext cx="684943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Art. 30. Compete aos Municípios</a:t>
            </a:r>
            <a:r>
              <a:rPr lang="pt-BR" dirty="0" smtClean="0"/>
              <a:t>: (...)</a:t>
            </a:r>
            <a:endParaRPr lang="pt-BR" dirty="0"/>
          </a:p>
          <a:p>
            <a:endParaRPr lang="pt-BR" dirty="0"/>
          </a:p>
          <a:p>
            <a:r>
              <a:rPr lang="pt-BR" dirty="0"/>
              <a:t>V - organizar e prestar, diretamente ou sob regime de concessão ou permissão, os serviços públicos de interesse local, incluído o de transporte coletivo, que tem caráter essencial;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0832" y="2232492"/>
            <a:ext cx="6965244" cy="36038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PT" b="1" dirty="0" smtClean="0"/>
              <a:t>DECRETO Nº 40.518 DE 12 DE AGOSTO DE 2015 (Rio de Janeiro)</a:t>
            </a:r>
          </a:p>
          <a:p>
            <a:pPr marL="0" indent="0">
              <a:buNone/>
            </a:pPr>
            <a:r>
              <a:rPr lang="pt-PT" i="1" cap="all" dirty="0" smtClean="0"/>
              <a:t>DISPÕE SOBRE AS PENALIDADES PARA O TRANSPORTE REMUNERADO IRREGULAR DE PASSAGEIROS NO ÂMBITO MUNICIPAL.</a:t>
            </a:r>
            <a:r>
              <a:rPr lang="pt-PT" i="1" dirty="0" smtClean="0"/>
              <a:t/>
            </a:r>
            <a:br>
              <a:rPr lang="pt-PT" i="1" dirty="0" smtClean="0"/>
            </a:br>
            <a:endParaRPr lang="pt-PT" i="1" dirty="0" smtClean="0"/>
          </a:p>
          <a:p>
            <a:pPr marL="0" indent="0">
              <a:buNone/>
            </a:pPr>
            <a:r>
              <a:rPr lang="pt-PT" dirty="0" smtClean="0"/>
              <a:t>O PREFEITO DA CIDADE DO RIO DE JANEIRO, no uso de suas atribuições legais que lhe são conferidas pela legislação em vigor,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CONSIDERANDO o artigo 18 da Lei Federal Nº 12.587 de 03 de Janeiro de 2012, que institui as diretrizes da Política Nacional de Mobilidade Urbana;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CONSIDERANDO a competência do Município prevista no </a:t>
            </a:r>
            <a:r>
              <a:rPr lang="pt-PT" dirty="0" err="1" smtClean="0"/>
              <a:t>art</a:t>
            </a:r>
            <a:r>
              <a:rPr lang="pt-PT" dirty="0" smtClean="0"/>
              <a:t>. 30, incisos I e V da Constituição Federal;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(…)</a:t>
            </a:r>
            <a:br>
              <a:rPr lang="pt-PT" dirty="0" smtClean="0"/>
            </a:br>
            <a:r>
              <a:rPr lang="pt-PT" dirty="0" smtClean="0"/>
              <a:t>CONSIDERANDO a necessidade de coibir o transporte clandestino, que prejudica não só a prestação dos serviços públicos de transporte, regulada pelo Município, mas toda a coletividade;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CONSIDERANDO a necessidade de intensificar a ação da administração pública no combate ao transporte irregular de passageiros, DECRETA: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b="1" dirty="0" smtClean="0"/>
              <a:t>Arrt.1º-1º</a:t>
            </a:r>
            <a:r>
              <a:rPr lang="pt-PT" dirty="0" smtClean="0"/>
              <a:t> Ficam sujeitos os condutores e/ou proprietários dos veículos que estiverem explorando a atividade de transporte de passageiros sem a prévia autorização, concessão ou permissão do Poder Público Municipal à seguinte penalidade e medida administrativa: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I - Multa de R$ 1.360,29 (20 UNIF) e,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II - Apreensão do Veículo.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283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jur</a:t>
            </a:r>
            <a:r>
              <a:rPr lang="pt-BR" dirty="0" smtClean="0"/>
              <a:t>ídico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2119257"/>
            <a:ext cx="7070712" cy="3603812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Direito não é amontoado desordenado de normas</a:t>
            </a:r>
          </a:p>
          <a:p>
            <a:r>
              <a:rPr lang="pt-BR" dirty="0"/>
              <a:t> </a:t>
            </a:r>
            <a:r>
              <a:rPr lang="pt-BR" dirty="0" smtClean="0"/>
              <a:t>Ordenamento: unidade, coesão e coerência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90" y="3375948"/>
            <a:ext cx="2982783" cy="1988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00" y="3384403"/>
            <a:ext cx="2867137" cy="19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2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848</TotalTime>
  <Words>218</Words>
  <Application>Microsoft Macintosh PowerPoint</Application>
  <PresentationFormat>On-screen Show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Direito: o que é, como funciona.</vt:lpstr>
      <vt:lpstr>“Direito”</vt:lpstr>
      <vt:lpstr>“Direito” ?</vt:lpstr>
      <vt:lpstr>Normas</vt:lpstr>
      <vt:lpstr>Ordem normativa</vt:lpstr>
      <vt:lpstr>Concorrência normativa</vt:lpstr>
      <vt:lpstr>Normas jurídicas</vt:lpstr>
      <vt:lpstr>Valores, princípios e regras</vt:lpstr>
      <vt:lpstr>Sistema jurídico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Direito: o que é, como funciona.</dc:title>
  <dc:creator>Rafael Mafei</dc:creator>
  <cp:lastModifiedBy>Rafael Mafei</cp:lastModifiedBy>
  <cp:revision>13</cp:revision>
  <dcterms:created xsi:type="dcterms:W3CDTF">2015-08-17T23:42:38Z</dcterms:created>
  <dcterms:modified xsi:type="dcterms:W3CDTF">2015-08-18T13:51:17Z</dcterms:modified>
</cp:coreProperties>
</file>