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9F0955-1BA5-4D81-BA08-1C53FB999146}" type="datetimeFigureOut">
              <a:rPr lang="pt-BR" smtClean="0"/>
              <a:t>22/09/2020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6884A0-F0EE-4630-86D5-079DE153839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Fluxos e refluxos mercantis: centros, periferias e diversidade regional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Antônio Carlos Jucá Sampaio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61196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Câmaras municipais: </a:t>
            </a:r>
            <a:r>
              <a:rPr lang="pt-BR" i="1" dirty="0" smtClean="0"/>
              <a:t>homens bons</a:t>
            </a:r>
            <a:endParaRPr lang="pt-BR" dirty="0" smtClean="0"/>
          </a:p>
          <a:p>
            <a:pPr lvl="1"/>
            <a:r>
              <a:rPr lang="pt-BR" dirty="0" smtClean="0"/>
              <a:t>Administração colonial: redes de abastecimentos, controle dos espaços públicos.</a:t>
            </a:r>
          </a:p>
          <a:p>
            <a:pPr lvl="1"/>
            <a:r>
              <a:rPr lang="pt-BR" dirty="0" smtClean="0"/>
              <a:t>Contratos de cobranças de impostos;</a:t>
            </a:r>
          </a:p>
          <a:p>
            <a:r>
              <a:rPr lang="pt-BR" dirty="0" smtClean="0"/>
              <a:t>Crédito: </a:t>
            </a:r>
          </a:p>
          <a:p>
            <a:pPr lvl="1"/>
            <a:r>
              <a:rPr lang="pt-BR" dirty="0" smtClean="0"/>
              <a:t>Santa Casa da Misericórdia;</a:t>
            </a:r>
          </a:p>
          <a:p>
            <a:pPr lvl="1"/>
            <a:r>
              <a:rPr lang="pt-BR" dirty="0" smtClean="0"/>
              <a:t>Juízo dos Órfãos.</a:t>
            </a:r>
          </a:p>
          <a:p>
            <a:pPr lvl="1"/>
            <a:r>
              <a:rPr lang="pt-BR" dirty="0" smtClean="0"/>
              <a:t>Credores particulares.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Importância central: criação e reiteração da elite colonial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Reprodução e naturalização das desigualdades sociais.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Governar a paz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Século XVII: “o Brasil é mais rico e dá mais proveito à fazenda de Sua Majestade, que toda a Índia” (p. 379)</a:t>
            </a:r>
          </a:p>
          <a:p>
            <a:pPr lvl="1"/>
            <a:r>
              <a:rPr lang="pt-BR" dirty="0" smtClean="0"/>
              <a:t>Crescimento da produção açucareira e outras atividades desenvolvidas na América portuguesa;</a:t>
            </a:r>
          </a:p>
          <a:p>
            <a:pPr lvl="1"/>
            <a:r>
              <a:rPr lang="pt-BR" dirty="0" smtClean="0"/>
              <a:t>Custos crescentes do Estado da Índia.</a:t>
            </a:r>
          </a:p>
          <a:p>
            <a:r>
              <a:rPr lang="pt-BR" dirty="0" smtClean="0"/>
              <a:t>Brasil: crescimento em importância a partir da instalação do Governo Geral e colonização.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viragem atlântica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Crescimento demográfico:</a:t>
            </a:r>
          </a:p>
          <a:p>
            <a:pPr lvl="1"/>
            <a:r>
              <a:rPr lang="pt-BR" dirty="0" smtClean="0"/>
              <a:t>1540: dois mil colonos;</a:t>
            </a:r>
          </a:p>
          <a:p>
            <a:pPr lvl="1"/>
            <a:r>
              <a:rPr lang="pt-BR" dirty="0" smtClean="0"/>
              <a:t>1583: 25 mil colonos; 32 mil escravos;</a:t>
            </a:r>
          </a:p>
          <a:p>
            <a:pPr lvl="1"/>
            <a:r>
              <a:rPr lang="pt-BR" dirty="0" smtClean="0"/>
              <a:t>1600: 30 mil colonos; 70 mil escravos;</a:t>
            </a:r>
          </a:p>
          <a:p>
            <a:pPr lvl="1"/>
            <a:r>
              <a:rPr lang="pt-BR" dirty="0" smtClean="0"/>
              <a:t>1660: 184 mil “brancos e índios livres”; 110 mil escravos.</a:t>
            </a:r>
          </a:p>
          <a:p>
            <a:r>
              <a:rPr lang="pt-BR" dirty="0" smtClean="0"/>
              <a:t>Economia:</a:t>
            </a:r>
          </a:p>
          <a:p>
            <a:pPr lvl="1"/>
            <a:r>
              <a:rPr lang="pt-BR" dirty="0" smtClean="0"/>
              <a:t>1570: 60 engenhos;</a:t>
            </a:r>
          </a:p>
          <a:p>
            <a:pPr lvl="1"/>
            <a:r>
              <a:rPr lang="pt-BR" dirty="0" smtClean="0"/>
              <a:t>1585: 130 engenhos;</a:t>
            </a:r>
          </a:p>
          <a:p>
            <a:pPr lvl="1"/>
            <a:r>
              <a:rPr lang="pt-BR" dirty="0" smtClean="0"/>
              <a:t>1610: 230 engenhos;</a:t>
            </a:r>
          </a:p>
          <a:p>
            <a:pPr lvl="1"/>
            <a:r>
              <a:rPr lang="pt-BR" dirty="0" smtClean="0"/>
              <a:t>1629: 346 engenhos.</a:t>
            </a:r>
          </a:p>
          <a:p>
            <a:r>
              <a:rPr lang="pt-BR" dirty="0" smtClean="0"/>
              <a:t>Comércio negreiro africano:</a:t>
            </a:r>
          </a:p>
          <a:p>
            <a:pPr lvl="1"/>
            <a:r>
              <a:rPr lang="pt-BR" dirty="0" smtClean="0"/>
              <a:t>1531-1575: 222 cativos/ano;</a:t>
            </a:r>
          </a:p>
          <a:p>
            <a:pPr lvl="1"/>
            <a:r>
              <a:rPr lang="pt-BR" dirty="0" smtClean="0"/>
              <a:t>1576-1600: 1.600/ano;</a:t>
            </a:r>
          </a:p>
          <a:p>
            <a:pPr lvl="1"/>
            <a:r>
              <a:rPr lang="pt-BR" dirty="0" smtClean="0"/>
              <a:t>1600-1650: 4.000/ano;</a:t>
            </a:r>
          </a:p>
          <a:p>
            <a:pPr lvl="1"/>
            <a:r>
              <a:rPr lang="pt-BR" dirty="0" smtClean="0"/>
              <a:t>1650-1700: 7.200/ano.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Brasil: demografia, economia e comércio negreiro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Saída de navios: Lisboa para a Ásia</a:t>
            </a:r>
          </a:p>
          <a:p>
            <a:pPr lvl="1"/>
            <a:r>
              <a:rPr lang="pt-BR" dirty="0" smtClean="0"/>
              <a:t>1500-1509: 138 navios;</a:t>
            </a:r>
          </a:p>
          <a:p>
            <a:pPr lvl="1"/>
            <a:r>
              <a:rPr lang="pt-BR" dirty="0" smtClean="0"/>
              <a:t>1500-1559: 59 navios;</a:t>
            </a:r>
          </a:p>
          <a:p>
            <a:pPr lvl="1"/>
            <a:r>
              <a:rPr lang="pt-BR" dirty="0" smtClean="0"/>
              <a:t>1630-35: 16 navios.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 </a:t>
            </a:r>
            <a:r>
              <a:rPr lang="pt-BR" dirty="0" smtClean="0"/>
              <a:t>Resultado das perdas das colônias nas guerras contra a Holanda e preferência dos colonos portugueses aos negócios internos asiáticos:</a:t>
            </a:r>
          </a:p>
          <a:p>
            <a:pPr lvl="1">
              <a:buFont typeface="Courier New" pitchFamily="49" charset="0"/>
              <a:buChar char="o"/>
            </a:pPr>
            <a:r>
              <a:rPr lang="pt-BR" dirty="0" smtClean="0"/>
              <a:t>1/8 a 1/10 das especiarias asiáticas era enviado a Europa.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Carreira das Índias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395536" y="692696"/>
            <a:ext cx="8352928" cy="4896544"/>
          </a:xfrm>
        </p:spPr>
        <p:txBody>
          <a:bodyPr>
            <a:normAutofit lnSpcReduction="10000"/>
          </a:bodyPr>
          <a:lstStyle/>
          <a:p>
            <a:r>
              <a:rPr lang="pt-BR" dirty="0" err="1" smtClean="0"/>
              <a:t>Atlantização</a:t>
            </a:r>
            <a:r>
              <a:rPr lang="pt-BR" dirty="0" smtClean="0"/>
              <a:t> do Império lusitano:</a:t>
            </a:r>
          </a:p>
          <a:p>
            <a:pPr lvl="1"/>
            <a:r>
              <a:rPr lang="pt-BR" dirty="0" smtClean="0"/>
              <a:t>Crescimento contínuo da América e África;</a:t>
            </a:r>
          </a:p>
          <a:p>
            <a:pPr lvl="1"/>
            <a:r>
              <a:rPr lang="pt-BR" dirty="0" smtClean="0"/>
              <a:t>Crise do Estado da Índia.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Situação de Portugal: estagnação</a:t>
            </a:r>
            <a:r>
              <a:rPr lang="pt-BR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Crise demográfica: guerras e epidemias;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Crise econômica: 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Agricultura: áreas incultas;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Manufatura: dependência externa.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Política: guerra de Restauração.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Mudanças nas relações internas ao Império ultramarino português: redefinição das relações entre o reino e seu ultramar.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t-BR" dirty="0" smtClean="0"/>
              <a:t>Conjunturas do açúcar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504401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Crise do açúcar: historiografia</a:t>
            </a:r>
          </a:p>
          <a:p>
            <a:pPr lvl="1"/>
            <a:r>
              <a:rPr lang="pt-BR" dirty="0" smtClean="0"/>
              <a:t>Charles </a:t>
            </a:r>
            <a:r>
              <a:rPr lang="pt-BR" dirty="0" err="1" smtClean="0"/>
              <a:t>Boxer</a:t>
            </a:r>
            <a:r>
              <a:rPr lang="pt-BR" dirty="0" smtClean="0"/>
              <a:t>: crise de preços, não de produção;</a:t>
            </a:r>
          </a:p>
          <a:p>
            <a:pPr lvl="1"/>
            <a:r>
              <a:rPr lang="pt-BR" dirty="0" err="1" smtClean="0"/>
              <a:t>Frédéric</a:t>
            </a:r>
            <a:r>
              <a:rPr lang="pt-BR" dirty="0" smtClean="0"/>
              <a:t> Mauro: crise consequência da crise europeia;</a:t>
            </a:r>
          </a:p>
          <a:p>
            <a:pPr lvl="1"/>
            <a:r>
              <a:rPr lang="pt-BR" dirty="0" smtClean="0"/>
              <a:t>Stuart Schwartz e Vera </a:t>
            </a:r>
            <a:r>
              <a:rPr lang="pt-BR" dirty="0" err="1" smtClean="0"/>
              <a:t>Ferlini</a:t>
            </a:r>
            <a:r>
              <a:rPr lang="pt-BR" dirty="0" smtClean="0"/>
              <a:t>: concorrência antilhana e queda dos preços; concorrência por mão de obra (mineração).</a:t>
            </a:r>
          </a:p>
          <a:p>
            <a:pPr lvl="2"/>
            <a:r>
              <a:rPr lang="pt-BR" dirty="0" smtClean="0"/>
              <a:t>Regressão secular da produção açucareira: preço do açúcar.</a:t>
            </a:r>
          </a:p>
          <a:p>
            <a:r>
              <a:rPr lang="pt-BR" dirty="0" smtClean="0"/>
              <a:t>O autor: </a:t>
            </a:r>
          </a:p>
          <a:p>
            <a:pPr lvl="1"/>
            <a:r>
              <a:rPr lang="pt-BR" dirty="0" smtClean="0"/>
              <a:t>Queda nos preços do açúcar não refletiu na queda dos preços das unidades produtivas (engenhos e moenda)</a:t>
            </a:r>
          </a:p>
          <a:p>
            <a:pPr lvl="1"/>
            <a:r>
              <a:rPr lang="pt-BR" dirty="0" smtClean="0"/>
              <a:t>Sociedade não regida pelas regras de mercado: sociedade pré-capitalista.</a:t>
            </a:r>
          </a:p>
          <a:p>
            <a:pPr lvl="1"/>
            <a:r>
              <a:rPr lang="pt-BR" dirty="0" smtClean="0"/>
              <a:t>Crise dos preços: expansão das unidades produtivas (engenhos e moendas)</a:t>
            </a:r>
          </a:p>
          <a:p>
            <a:pPr lvl="1"/>
            <a:r>
              <a:rPr lang="pt-BR" dirty="0" smtClean="0"/>
              <a:t>Organização social da produção:</a:t>
            </a:r>
          </a:p>
          <a:p>
            <a:pPr lvl="2"/>
            <a:r>
              <a:rPr lang="pt-BR" dirty="0" smtClean="0"/>
              <a:t>Engenhos e os senhores de engenhos;</a:t>
            </a:r>
          </a:p>
          <a:p>
            <a:pPr lvl="2"/>
            <a:r>
              <a:rPr lang="pt-BR" dirty="0" smtClean="0"/>
              <a:t>Fazendeiros lavradores de cana (proprietários de terras);</a:t>
            </a:r>
          </a:p>
          <a:p>
            <a:pPr lvl="2"/>
            <a:r>
              <a:rPr lang="pt-BR" dirty="0" smtClean="0"/>
              <a:t>Lavradores de cana (arrendamento).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Colonização: muito mais que uma </a:t>
            </a:r>
            <a:r>
              <a:rPr lang="pt-BR" i="1" dirty="0" err="1" smtClean="0"/>
              <a:t>plantation</a:t>
            </a:r>
            <a:r>
              <a:rPr lang="pt-BR" i="1" dirty="0" smtClean="0"/>
              <a:t> </a:t>
            </a:r>
            <a:r>
              <a:rPr lang="pt-BR" dirty="0" smtClean="0"/>
              <a:t>escravista exportadora.</a:t>
            </a:r>
          </a:p>
          <a:p>
            <a:r>
              <a:rPr lang="pt-BR" dirty="0" smtClean="0"/>
              <a:t>Complexo açucareiro: enorme demanda por produtos importados (p. ex., escravos) e outros fornecidos localmente.</a:t>
            </a:r>
          </a:p>
          <a:p>
            <a:pPr lvl="1"/>
            <a:r>
              <a:rPr lang="pt-BR" dirty="0" smtClean="0"/>
              <a:t>Especialização da atividade: interdependência.</a:t>
            </a:r>
          </a:p>
          <a:p>
            <a:r>
              <a:rPr lang="pt-BR" dirty="0" smtClean="0"/>
              <a:t>Produção de gêneros alimentícios:</a:t>
            </a:r>
          </a:p>
          <a:p>
            <a:pPr lvl="1"/>
            <a:r>
              <a:rPr lang="pt-BR" dirty="0" smtClean="0"/>
              <a:t>Mandioca e farinha de mandioca;</a:t>
            </a:r>
          </a:p>
          <a:p>
            <a:pPr lvl="1"/>
            <a:r>
              <a:rPr lang="pt-BR" dirty="0" smtClean="0"/>
              <a:t>Arroz, milho, feijão;</a:t>
            </a:r>
          </a:p>
          <a:p>
            <a:pPr lvl="1"/>
            <a:r>
              <a:rPr lang="pt-BR" dirty="0" smtClean="0"/>
              <a:t>Citricultura;</a:t>
            </a:r>
          </a:p>
          <a:p>
            <a:pPr lvl="1"/>
            <a:r>
              <a:rPr lang="pt-BR" dirty="0" smtClean="0"/>
              <a:t>Pecuária.</a:t>
            </a:r>
          </a:p>
          <a:p>
            <a:r>
              <a:rPr lang="pt-BR" dirty="0" smtClean="0"/>
              <a:t>Agricultura de subsistência: atendia ao conjunto da sociedade colonial, muito além do engenho; comércio negreiro com a África.</a:t>
            </a:r>
          </a:p>
          <a:p>
            <a:r>
              <a:rPr lang="pt-BR" dirty="0" smtClean="0"/>
              <a:t>Agricultura de exportação:</a:t>
            </a:r>
          </a:p>
          <a:p>
            <a:pPr lvl="1"/>
            <a:r>
              <a:rPr lang="pt-BR" dirty="0" smtClean="0"/>
              <a:t>Tabaco (Europa, Ásia e África).</a:t>
            </a:r>
          </a:p>
          <a:p>
            <a:pPr lvl="2"/>
            <a:r>
              <a:rPr lang="pt-BR" dirty="0" smtClean="0"/>
              <a:t>Organização da produção em bases distintas do complexo açucareiro: menor custo.</a:t>
            </a:r>
            <a:endParaRPr lang="pt-BR" b="1" dirty="0" smtClean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1354162"/>
          </a:xfrm>
        </p:spPr>
        <p:txBody>
          <a:bodyPr>
            <a:normAutofit/>
          </a:bodyPr>
          <a:lstStyle/>
          <a:p>
            <a:r>
              <a:rPr lang="pt-BR" dirty="0" smtClean="0"/>
              <a:t>Muito além do açúcar e escravos: o mosaico agrícola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52928" cy="5400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“O século XVII caracterizou-se, assim, por uma expansão agrária considerável, marcada tanto por uma maior vinculação com o mercado externo quanto pelo crescimento das relações entre diferentes regiões e setores econômicos internos à América portuguesa. A existência de um pujante mercado interno gerava uma forte autonomia local em relação às conjunturas externas, o que nos permite falar de uma conjuntura oposta à do reino de Portugal no mesmo período.” (pp. 400-401)</a:t>
            </a:r>
            <a:endParaRPr lang="pt-B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Mecanismos internos: reiteração da estrutura social colonial</a:t>
            </a:r>
          </a:p>
          <a:p>
            <a:r>
              <a:rPr lang="pt-BR" dirty="0" smtClean="0"/>
              <a:t>Comércio: </a:t>
            </a:r>
          </a:p>
          <a:p>
            <a:pPr lvl="1"/>
            <a:r>
              <a:rPr lang="pt-BR" dirty="0" smtClean="0"/>
              <a:t>Inversão de capital mercantil no sistema agrário;</a:t>
            </a:r>
          </a:p>
          <a:p>
            <a:pPr lvl="1"/>
            <a:r>
              <a:rPr lang="pt-BR" dirty="0" smtClean="0"/>
              <a:t>Formação da elite colonial: agrária e mercantil;</a:t>
            </a:r>
          </a:p>
          <a:p>
            <a:pPr lvl="1"/>
            <a:r>
              <a:rPr lang="pt-BR" dirty="0" smtClean="0"/>
              <a:t>Contínua revitalização da agricultura.</a:t>
            </a:r>
          </a:p>
          <a:p>
            <a:r>
              <a:rPr lang="pt-BR" dirty="0" smtClean="0"/>
              <a:t>“Produção política da economia”: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 Guerra: fonte originária de recursos</a:t>
            </a:r>
          </a:p>
          <a:p>
            <a:pPr lvl="2"/>
            <a:r>
              <a:rPr lang="pt-BR" dirty="0" smtClean="0"/>
              <a:t>Terras e escravos.</a:t>
            </a:r>
          </a:p>
          <a:p>
            <a:pPr lvl="2"/>
            <a:r>
              <a:rPr lang="pt-BR" dirty="0" smtClean="0"/>
              <a:t>Hierarquia social: distribuição do “butim” conforme as qualificações;</a:t>
            </a:r>
          </a:p>
          <a:p>
            <a:pPr lvl="2"/>
            <a:r>
              <a:rPr lang="pt-BR" dirty="0" smtClean="0"/>
              <a:t>Sistema de ordenanças: serviços prestados a Coroa.</a:t>
            </a:r>
          </a:p>
          <a:p>
            <a:pPr lvl="2"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Reprodução das estruturas de Antigo Regime, nos trópicos: escravidão.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Tropicalização do Antigo Regime: mecanismo de reprodução e ampliação da economia colonial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780</Words>
  <Application>Microsoft Office PowerPoint</Application>
  <PresentationFormat>Apresentação na tela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Fluxos e refluxos mercantis: centros, periferias e diversidade regional</vt:lpstr>
      <vt:lpstr>A viragem atlântica</vt:lpstr>
      <vt:lpstr>Brasil: demografia, economia e comércio negreiro</vt:lpstr>
      <vt:lpstr>Carreira das Índias</vt:lpstr>
      <vt:lpstr>Slide 5</vt:lpstr>
      <vt:lpstr>Conjunturas do açúcar</vt:lpstr>
      <vt:lpstr>Muito além do açúcar e escravos: o mosaico agrícola</vt:lpstr>
      <vt:lpstr>“O século XVII caracterizou-se, assim, por uma expansão agrária considerável, marcada tanto por uma maior vinculação com o mercado externo quanto pelo crescimento das relações entre diferentes regiões e setores econômicos internos à América portuguesa. A existência de um pujante mercado interno gerava uma forte autonomia local em relação às conjunturas externas, o que nos permite falar de uma conjuntura oposta à do reino de Portugal no mesmo período.” (pp. 400-401)</vt:lpstr>
      <vt:lpstr>Tropicalização do Antigo Regime: mecanismo de reprodução e ampliação da economia colonial</vt:lpstr>
      <vt:lpstr>Governar a paz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Fluxos e refluxos mercantis: centros, periferias e diversidade regional</dc:title>
  <dc:creator>Paula</dc:creator>
  <cp:lastModifiedBy>Paula</cp:lastModifiedBy>
  <cp:revision>12</cp:revision>
  <dcterms:created xsi:type="dcterms:W3CDTF">2020-09-22T21:59:48Z</dcterms:created>
  <dcterms:modified xsi:type="dcterms:W3CDTF">2020-09-22T23:00:51Z</dcterms:modified>
</cp:coreProperties>
</file>