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2" r:id="rId2"/>
    <p:sldId id="283" r:id="rId3"/>
    <p:sldId id="323" r:id="rId4"/>
    <p:sldId id="313" r:id="rId5"/>
    <p:sldId id="322" r:id="rId6"/>
    <p:sldId id="325" r:id="rId7"/>
    <p:sldId id="326" r:id="rId8"/>
    <p:sldId id="32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15"/>
    <a:srgbClr val="B0BD03"/>
    <a:srgbClr val="ADB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0" autoAdjust="0"/>
    <p:restoredTop sz="94660"/>
  </p:normalViewPr>
  <p:slideViewPr>
    <p:cSldViewPr>
      <p:cViewPr varScale="1">
        <p:scale>
          <a:sx n="86" d="100"/>
          <a:sy n="86" d="100"/>
        </p:scale>
        <p:origin x="17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pic>
          <p:nvPicPr>
            <p:cNvPr id="24" name="Picture 50" descr="Topbanx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52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</p:grpSp>
      <p:sp>
        <p:nvSpPr>
          <p:cNvPr id="26" name="Line 56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</p:grpSp>
      <p:sp>
        <p:nvSpPr>
          <p:cNvPr id="30783" name="Rectangle 6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0784" name="Rectangle 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0" name="Rectangle 6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7618-A304-4803-B7EE-24A28EA79B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11FB-3276-4747-9B8D-0CDE16E433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B1751-A774-41EF-982D-90CECAC913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E514-060F-41ED-B24C-60EA7C37C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DB39-1631-4BE2-81A7-898CE3AF8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4531-2EF2-4595-876A-7E2DFCD93F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FBE3D-EF43-4993-A3CC-4DA770AE6E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DF18-199D-4916-93E2-4139D86099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6C212-18BA-4D45-A2FF-6E2C73167B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BCB70-B14C-4F79-AE30-A779E3944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6A64-7810-4CD5-816B-8D35E4EDE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6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cs typeface="+mn-cs"/>
              </a:endParaRPr>
            </a:p>
          </p:txBody>
        </p:sp>
        <p:pic>
          <p:nvPicPr>
            <p:cNvPr id="2075" name="Picture 49" descr="Topbanx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626D10B-B900-464B-B2B4-60C4C94D95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1560" y="333375"/>
            <a:ext cx="8208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UNIVERSIDADE DE SÃO PAULO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5048" y="644583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Faculdade de Filosofia, Ciências e Letras de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Ribeirão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Preto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b="1" dirty="0" err="1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Metodologia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do </a:t>
            </a:r>
            <a:r>
              <a:rPr lang="en-US" b="1" dirty="0" err="1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Ensino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de </a:t>
            </a:r>
            <a:r>
              <a:rPr lang="en-US" b="1" dirty="0" err="1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História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e </a:t>
            </a:r>
            <a:r>
              <a:rPr lang="en-US" b="1" dirty="0" err="1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Geografia</a:t>
            </a:r>
            <a:endParaRPr lang="pt-BR" b="1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30" name="Rectangle 22"/>
          <p:cNvSpPr>
            <a:spLocks noChangeArrowheads="1"/>
          </p:cNvSpPr>
          <p:nvPr/>
        </p:nvSpPr>
        <p:spPr bwMode="auto">
          <a:xfrm>
            <a:off x="1619672" y="5589241"/>
            <a:ext cx="7238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Profa. Dra. </a:t>
            </a:r>
            <a:r>
              <a:rPr lang="pt-BR" b="1">
                <a:solidFill>
                  <a:schemeClr val="bg2"/>
                </a:solidFill>
              </a:rPr>
              <a:t>Andrea C. </a:t>
            </a:r>
            <a:r>
              <a:rPr lang="pt-BR" b="1" dirty="0" err="1">
                <a:solidFill>
                  <a:schemeClr val="bg2"/>
                </a:solidFill>
              </a:rPr>
              <a:t>Lastória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44008" y="2060848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3200" b="1" dirty="0">
                <a:solidFill>
                  <a:srgbClr val="B0B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Espaços Não Formais de Ensino e a História, Ciências e Geografia Escolar</a:t>
            </a:r>
            <a:endParaRPr lang="pt-BR" sz="3200" b="1" dirty="0">
              <a:solidFill>
                <a:srgbClr val="B0BD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3528392" cy="3373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552" y="214313"/>
            <a:ext cx="8604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pt-BR" dirty="0">
                <a:cs typeface="+mn-cs"/>
              </a:rPr>
            </a:br>
            <a:endParaRPr lang="pt-BR" sz="3200" b="1" dirty="0">
              <a:solidFill>
                <a:schemeClr val="hlink"/>
              </a:solidFill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96952"/>
            <a:ext cx="6192688" cy="35283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9552" y="11663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Partimos do entendimento que espaços não formais de ensino são todos e quaisquer </a:t>
            </a:r>
            <a:r>
              <a:rPr lang="pt-BR" sz="3200" b="1" dirty="0">
                <a:solidFill>
                  <a:srgbClr val="EEFF1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espaços públicos ou privados, extramuros escolares,</a:t>
            </a:r>
            <a:r>
              <a:rPr lang="pt-BR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que possibilitam o desenvolvimento de práticas educativas e a construção de saberes.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6640" cy="648072"/>
          </a:xfrm>
        </p:spPr>
        <p:txBody>
          <a:bodyPr/>
          <a:lstStyle/>
          <a:p>
            <a:r>
              <a:rPr lang="pt-BR" b="1" dirty="0">
                <a:solidFill>
                  <a:srgbClr val="EE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8554" y="836712"/>
            <a:ext cx="7846640" cy="5616624"/>
          </a:xfrm>
        </p:spPr>
        <p:txBody>
          <a:bodyPr/>
          <a:lstStyle/>
          <a:p>
            <a:r>
              <a:rPr lang="pt-BR" b="1" dirty="0"/>
              <a:t>Espaços institucionalizados </a:t>
            </a:r>
            <a:r>
              <a:rPr lang="pt-BR" dirty="0"/>
              <a:t>(museus, zoológicos, espaços culturais, arquivos públicos, bibliotecas, teatros, cinemas, igrejas </a:t>
            </a:r>
            <a:r>
              <a:rPr lang="pt-BR" dirty="0" err="1"/>
              <a:t>etc</a:t>
            </a:r>
            <a:r>
              <a:rPr lang="pt-BR" dirty="0"/>
              <a:t>)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892798"/>
            <a:ext cx="70485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924300" y="620713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3707606" y="630908"/>
            <a:ext cx="5184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/>
            <a:endParaRPr lang="pt-BR" sz="2800" dirty="0">
              <a:latin typeface="Arial" pitchFamily="34" charset="0"/>
            </a:endParaRPr>
          </a:p>
          <a:p>
            <a:pPr marL="179388" indent="-179388"/>
            <a:endParaRPr lang="pt-BR" sz="2800" dirty="0">
              <a:latin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620713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376D6C"/>
              </a:buClr>
              <a:buSzPct val="80000"/>
              <a:buBlip>
                <a:blip r:embed="rId2"/>
              </a:buBlip>
            </a:pPr>
            <a:r>
              <a:rPr lang="pt-BR" sz="3200" b="1" kern="0" dirty="0">
                <a:solidFill>
                  <a:srgbClr val="EAEAEA"/>
                </a:solidFill>
                <a:latin typeface="Arial Narrow"/>
                <a:cs typeface="+mn-cs"/>
              </a:rPr>
              <a:t>Espaços livres urbanos e rurais </a:t>
            </a:r>
            <a:r>
              <a:rPr lang="pt-BR" sz="3200" kern="0" dirty="0">
                <a:solidFill>
                  <a:srgbClr val="EAEAEA"/>
                </a:solidFill>
                <a:latin typeface="Arial Narrow"/>
                <a:cs typeface="+mn-cs"/>
              </a:rPr>
              <a:t>(praças, parques, zoológicos, cemitérios públicos </a:t>
            </a:r>
            <a:r>
              <a:rPr lang="pt-BR" sz="3200" kern="0" dirty="0" err="1">
                <a:solidFill>
                  <a:srgbClr val="EAEAEA"/>
                </a:solidFill>
                <a:latin typeface="Arial Narrow"/>
                <a:cs typeface="+mn-cs"/>
              </a:rPr>
              <a:t>etc</a:t>
            </a:r>
            <a:r>
              <a:rPr lang="pt-BR" sz="3200" kern="0" dirty="0">
                <a:solidFill>
                  <a:srgbClr val="EAEAEA"/>
                </a:solidFill>
                <a:latin typeface="Arial Narrow"/>
                <a:cs typeface="+mn-cs"/>
              </a:rPr>
              <a:t>)</a:t>
            </a:r>
          </a:p>
        </p:txBody>
      </p:sp>
      <p:pic>
        <p:nvPicPr>
          <p:cNvPr id="3074" name="Picture 2" descr="Cemitério da Saudade – Arte Funerária Bra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667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-263344"/>
            <a:ext cx="2663330" cy="13549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2624" cy="299120"/>
          </a:xfrm>
        </p:spPr>
        <p:txBody>
          <a:bodyPr/>
          <a:lstStyle/>
          <a:p>
            <a:r>
              <a:rPr lang="pt-BR" dirty="0">
                <a:solidFill>
                  <a:srgbClr val="00B0F0"/>
                </a:solidFill>
              </a:rPr>
              <a:t>Para saber: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052736"/>
            <a:ext cx="8352928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As idas aos espaços não formais são entendidas como uma </a:t>
            </a:r>
            <a:r>
              <a:rPr lang="pt-BR" b="1" dirty="0">
                <a:solidFill>
                  <a:srgbClr val="EEFF15"/>
                </a:solidFill>
              </a:rPr>
              <a:t>iniciativa educacional que possui objetivos específicos e abordagem exploratória. </a:t>
            </a:r>
            <a:r>
              <a:rPr lang="pt-BR" b="1" dirty="0"/>
              <a:t>Portanto, </a:t>
            </a:r>
            <a:r>
              <a:rPr lang="pt-BR" b="1" dirty="0">
                <a:solidFill>
                  <a:srgbClr val="FF0000"/>
                </a:solidFill>
              </a:rPr>
              <a:t>não se trata de mera visita, excursão, passeio ou entretenimento.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717032"/>
            <a:ext cx="6480720" cy="29523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2708920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rgbClr val="EAEAEA"/>
                </a:solidFill>
                <a:ea typeface="+mn-ea"/>
                <a:cs typeface="+mn-cs"/>
              </a:rPr>
              <a:t> </a:t>
            </a:r>
            <a:r>
              <a:rPr lang="pt-BR" sz="3200" b="1" dirty="0">
                <a:solidFill>
                  <a:srgbClr val="EAEAEA"/>
                </a:solidFill>
                <a:ea typeface="+mn-ea"/>
                <a:cs typeface="+mn-cs"/>
              </a:rPr>
              <a:t>Promover ações educativas em espaços não formais de ensino envolve o </a:t>
            </a:r>
            <a:r>
              <a:rPr lang="pt-BR" sz="3200" b="1" dirty="0">
                <a:solidFill>
                  <a:srgbClr val="FFC000"/>
                </a:solidFill>
                <a:ea typeface="+mn-ea"/>
                <a:cs typeface="+mn-cs"/>
              </a:rPr>
              <a:t>estabelecimento de determinados objetivos e estratégias didáticas em sintonia com o planejamento docente</a:t>
            </a:r>
            <a:r>
              <a:rPr lang="pt-BR" sz="3200" b="1" dirty="0">
                <a:solidFill>
                  <a:srgbClr val="EAEAEA"/>
                </a:solidFill>
                <a:ea typeface="+mn-ea"/>
                <a:cs typeface="+mn-cs"/>
              </a:rPr>
              <a:t> e, preferencialmente, de modo </a:t>
            </a:r>
            <a:r>
              <a:rPr lang="pt-BR" sz="3200" b="1" dirty="0">
                <a:solidFill>
                  <a:srgbClr val="FFC000"/>
                </a:solidFill>
                <a:ea typeface="+mn-ea"/>
                <a:cs typeface="+mn-cs"/>
              </a:rPr>
              <a:t>interdisciplinar.</a:t>
            </a:r>
            <a:endParaRPr lang="pt-BR" sz="3200" dirty="0"/>
          </a:p>
        </p:txBody>
      </p:sp>
      <p:pic>
        <p:nvPicPr>
          <p:cNvPr id="4098" name="Picture 2" descr="Ação no Parque Curupira entrelaça saberes de Artes e Ciências d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29" y="3284984"/>
            <a:ext cx="54107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3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88640"/>
            <a:ext cx="8496944" cy="404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B0F0"/>
                </a:solidFill>
              </a:rPr>
              <a:t>Importante: </a:t>
            </a:r>
            <a:r>
              <a:rPr lang="pt-BR" sz="2800" b="1" dirty="0">
                <a:solidFill>
                  <a:srgbClr val="FFC000"/>
                </a:solidFill>
              </a:rPr>
              <a:t>parcerias </a:t>
            </a:r>
            <a:r>
              <a:rPr lang="pt-BR" sz="2800" b="1" dirty="0"/>
              <a:t>entre o sistema escolar e os espaços não formais.</a:t>
            </a:r>
          </a:p>
          <a:p>
            <a:pPr algn="just"/>
            <a:r>
              <a:rPr lang="pt-BR" sz="2800" b="1" dirty="0"/>
              <a:t>São benéficas para os </a:t>
            </a:r>
            <a:r>
              <a:rPr lang="pt-BR" sz="2800" b="1" dirty="0">
                <a:solidFill>
                  <a:srgbClr val="FFC000"/>
                </a:solidFill>
              </a:rPr>
              <a:t>estudantes e professores</a:t>
            </a:r>
            <a:r>
              <a:rPr lang="pt-BR" sz="2800" b="1" dirty="0"/>
              <a:t>, para os </a:t>
            </a:r>
            <a:r>
              <a:rPr lang="pt-BR" sz="2800" b="1" dirty="0">
                <a:solidFill>
                  <a:srgbClr val="FFC000"/>
                </a:solidFill>
              </a:rPr>
              <a:t>espaços e para a sociedade.</a:t>
            </a:r>
          </a:p>
          <a:p>
            <a:pPr algn="just"/>
            <a:endParaRPr lang="pt-BR" sz="2800" b="1" dirty="0"/>
          </a:p>
          <a:p>
            <a:pPr marL="457200" indent="-457200" algn="just">
              <a:buFontTx/>
              <a:buChar char="-"/>
            </a:pPr>
            <a:r>
              <a:rPr lang="pt-BR" sz="2800" b="1" dirty="0"/>
              <a:t>Ampliar os </a:t>
            </a:r>
            <a:r>
              <a:rPr lang="pt-BR" sz="2800" b="1" dirty="0">
                <a:solidFill>
                  <a:srgbClr val="92D050"/>
                </a:solidFill>
              </a:rPr>
              <a:t>diálogos</a:t>
            </a:r>
            <a:r>
              <a:rPr lang="pt-BR" sz="2800" b="1" dirty="0"/>
              <a:t> entre os envolvidos, </a:t>
            </a:r>
          </a:p>
          <a:p>
            <a:pPr marL="457200" indent="-457200" algn="just">
              <a:buFontTx/>
              <a:buChar char="-"/>
            </a:pPr>
            <a:r>
              <a:rPr lang="pt-BR" sz="2800" b="1" dirty="0"/>
              <a:t>Estreitar laços de </a:t>
            </a:r>
            <a:r>
              <a:rPr lang="pt-BR" sz="2800" b="1" dirty="0">
                <a:solidFill>
                  <a:srgbClr val="92D050"/>
                </a:solidFill>
              </a:rPr>
              <a:t>pertencimento </a:t>
            </a:r>
            <a:r>
              <a:rPr lang="pt-BR" sz="2800" b="1" dirty="0"/>
              <a:t>e de </a:t>
            </a:r>
            <a:r>
              <a:rPr lang="pt-BR" sz="2800" b="1" dirty="0">
                <a:solidFill>
                  <a:srgbClr val="92D050"/>
                </a:solidFill>
              </a:rPr>
              <a:t>identidade</a:t>
            </a:r>
          </a:p>
          <a:p>
            <a:pPr marL="457200" indent="-457200" algn="just">
              <a:buFontTx/>
              <a:buChar char="-"/>
            </a:pPr>
            <a:r>
              <a:rPr lang="pt-BR" sz="2800" b="1" dirty="0"/>
              <a:t>Reforçar as preocupações voltadas à </a:t>
            </a:r>
            <a:r>
              <a:rPr lang="pt-BR" sz="2800" b="1" dirty="0">
                <a:solidFill>
                  <a:srgbClr val="92D050"/>
                </a:solidFill>
              </a:rPr>
              <a:t>preservação do patrimônio material e imaterial.</a:t>
            </a:r>
            <a:r>
              <a:rPr lang="pt-BR" sz="2800" b="1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30966"/>
            <a:ext cx="3744416" cy="2520280"/>
          </a:xfrm>
          <a:prstGeom prst="rect">
            <a:avLst/>
          </a:prstGeom>
        </p:spPr>
      </p:pic>
      <p:pic>
        <p:nvPicPr>
          <p:cNvPr id="5122" name="Picture 2" descr="Museu da Cana - Instituto Cultural Engenho Central - Fazend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76" y="4230966"/>
            <a:ext cx="38561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7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3" cy="1296144"/>
          </a:xfrm>
        </p:spPr>
        <p:txBody>
          <a:bodyPr/>
          <a:lstStyle/>
          <a:p>
            <a:r>
              <a:rPr lang="pt-BR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Convite: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Almanaque de Espaços Não Formais da Região Metropolitana de Ribeirão Preto- SP</a:t>
            </a:r>
          </a:p>
        </p:txBody>
      </p:sp>
      <p:pic>
        <p:nvPicPr>
          <p:cNvPr id="6146" name="Picture 2" descr="Mapa marrom esverdeado com várias rotas direcionadas para a cidade de Ribeirão Preto. Título e nome dos autores  em pr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61047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02660"/>
      </p:ext>
    </p:extLst>
  </p:cSld>
  <p:clrMapOvr>
    <a:masterClrMapping/>
  </p:clrMapOvr>
</p:sld>
</file>

<file path=ppt/theme/theme1.xml><?xml version="1.0" encoding="utf-8"?>
<a:theme xmlns:a="http://schemas.openxmlformats.org/drawingml/2006/main" name="Topografia">
  <a:themeElements>
    <a:clrScheme name="Topografia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graf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grafia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grafia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grafia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grafia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apresentação\Topografia.pot</Template>
  <TotalTime>971</TotalTime>
  <Words>256</Words>
  <Application>Microsoft Office PowerPoint</Application>
  <PresentationFormat>Apresentação na tela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Wingdings</vt:lpstr>
      <vt:lpstr>Topografia</vt:lpstr>
      <vt:lpstr>Apresentação do PowerPoint</vt:lpstr>
      <vt:lpstr>Apresentação do PowerPoint</vt:lpstr>
      <vt:lpstr>Exemplos</vt:lpstr>
      <vt:lpstr>Apresentação do PowerPoint</vt:lpstr>
      <vt:lpstr>Para saber:</vt:lpstr>
      <vt:lpstr> Promover ações educativas em espaços não formais de ensino envolve o estabelecimento de determinados objetivos e estratégias didáticas em sintonia com o planejamento docente e, preferencialmente, de modo interdisciplinar.</vt:lpstr>
      <vt:lpstr>Apresentação do PowerPoint</vt:lpstr>
      <vt:lpstr>Convite: Almanaque de Espaços Não Formais da Região Metropolitana de Ribeirão Preto- SP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Leitura de fotografias aéreas e imagens de satélite  como subsídio ao ensino de Geografia e História</dc:title>
  <dc:creator>.</dc:creator>
  <cp:lastModifiedBy>WINDOWS</cp:lastModifiedBy>
  <cp:revision>76</cp:revision>
  <cp:lastPrinted>1601-01-01T00:00:00Z</cp:lastPrinted>
  <dcterms:created xsi:type="dcterms:W3CDTF">2004-10-11T17:05:46Z</dcterms:created>
  <dcterms:modified xsi:type="dcterms:W3CDTF">2023-05-15T17:07:53Z</dcterms:modified>
</cp:coreProperties>
</file>