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media/image8.jpg" ContentType="image/jpg"/>
  <Override PartName="/ppt/media/image10.jpg" ContentType="image/jpg"/>
  <Override PartName="/ppt/media/image11.jpg" ContentType="image/jpg"/>
  <Override PartName="/ppt/media/image12.jpg" ContentType="image/jpg"/>
  <Override PartName="/ppt/media/image13.jpg" ContentType="image/jpg"/>
  <Override PartName="/ppt/media/image14.jpg" ContentType="image/jpg"/>
  <Override PartName="/ppt/media/image15.jpg" ContentType="image/jpg"/>
  <Override PartName="/ppt/media/image16.jpg" ContentType="image/jpg"/>
  <Override PartName="/ppt/media/image19.jpg" ContentType="image/jpg"/>
  <Override PartName="/ppt/media/image21.jpg" ContentType="image/jpg"/>
  <Override PartName="/ppt/media/image23.jpg" ContentType="image/jpg"/>
  <Override PartName="/ppt/media/image24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sldIdLst>
    <p:sldId id="257" r:id="rId2"/>
    <p:sldId id="258" r:id="rId3"/>
    <p:sldId id="299" r:id="rId4"/>
    <p:sldId id="300" r:id="rId5"/>
    <p:sldId id="312" r:id="rId6"/>
    <p:sldId id="301" r:id="rId7"/>
    <p:sldId id="302" r:id="rId8"/>
    <p:sldId id="303" r:id="rId9"/>
    <p:sldId id="304" r:id="rId10"/>
    <p:sldId id="313" r:id="rId11"/>
    <p:sldId id="305" r:id="rId12"/>
    <p:sldId id="306" r:id="rId13"/>
    <p:sldId id="307" r:id="rId14"/>
    <p:sldId id="308" r:id="rId15"/>
    <p:sldId id="309" r:id="rId16"/>
    <p:sldId id="310" r:id="rId17"/>
    <p:sldId id="259" r:id="rId18"/>
    <p:sldId id="260" r:id="rId19"/>
    <p:sldId id="261" r:id="rId20"/>
    <p:sldId id="262" r:id="rId21"/>
    <p:sldId id="288" r:id="rId22"/>
    <p:sldId id="263" r:id="rId23"/>
    <p:sldId id="264" r:id="rId24"/>
    <p:sldId id="265" r:id="rId25"/>
    <p:sldId id="266" r:id="rId26"/>
    <p:sldId id="267" r:id="rId27"/>
    <p:sldId id="269" r:id="rId28"/>
    <p:sldId id="289" r:id="rId29"/>
    <p:sldId id="270" r:id="rId30"/>
    <p:sldId id="290" r:id="rId31"/>
    <p:sldId id="271" r:id="rId32"/>
    <p:sldId id="291" r:id="rId33"/>
    <p:sldId id="272" r:id="rId34"/>
    <p:sldId id="292" r:id="rId35"/>
    <p:sldId id="273" r:id="rId36"/>
    <p:sldId id="293" r:id="rId37"/>
    <p:sldId id="274" r:id="rId38"/>
    <p:sldId id="294" r:id="rId39"/>
    <p:sldId id="276" r:id="rId40"/>
    <p:sldId id="277" r:id="rId41"/>
    <p:sldId id="278" r:id="rId42"/>
    <p:sldId id="279" r:id="rId43"/>
    <p:sldId id="281" r:id="rId44"/>
    <p:sldId id="283" r:id="rId45"/>
    <p:sldId id="295" r:id="rId46"/>
    <p:sldId id="282" r:id="rId47"/>
    <p:sldId id="285" r:id="rId48"/>
    <p:sldId id="287" r:id="rId49"/>
    <p:sldId id="256" r:id="rId50"/>
    <p:sldId id="311" r:id="rId5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73" d="100"/>
          <a:sy n="73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AA76FF-EB22-4EE3-9A62-D024926B3009}" type="datetimeFigureOut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002FD-B162-42F5-B01C-A8BA372DAAD2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365021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1617BB10-2A97-4602-A118-D50A5456E21B}" type="slidenum">
              <a:rPr lang="pt-BR" altLang="en-US" sz="1300" smtClean="0">
                <a:solidFill>
                  <a:srgbClr val="000000"/>
                </a:solidFill>
              </a:rPr>
              <a:pPr/>
              <a:t>3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81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242888"/>
            <a:ext cx="3440112" cy="1936750"/>
          </a:xfrm>
          <a:solidFill>
            <a:srgbClr val="FFFFFF"/>
          </a:solidFill>
          <a:ln/>
        </p:spPr>
      </p:sp>
      <p:sp>
        <p:nvSpPr>
          <p:cNvPr id="81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9"/>
            <a:ext cx="6116703" cy="2324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3115016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41EE6A2-FE87-43C2-850A-EF68B52D9A05}" type="slidenum">
              <a:rPr lang="pt-BR" altLang="en-US" sz="1300" smtClean="0">
                <a:solidFill>
                  <a:srgbClr val="000000"/>
                </a:solidFill>
              </a:rPr>
              <a:pPr/>
              <a:t>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4339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53000" y="387350"/>
            <a:ext cx="3440113" cy="1935163"/>
          </a:xfrm>
          <a:solidFill>
            <a:srgbClr val="FFFFFF"/>
          </a:solidFill>
          <a:ln/>
        </p:spPr>
      </p:sp>
      <p:sp>
        <p:nvSpPr>
          <p:cNvPr id="1434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80"/>
            <a:ext cx="10674349" cy="232171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9750242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4151A19A-E91B-4D8A-85DB-C6FC4B1BE8EF}" type="slidenum">
              <a:rPr lang="pt-BR" altLang="en-US" sz="1300" smtClean="0">
                <a:solidFill>
                  <a:srgbClr val="000000"/>
                </a:solidFill>
              </a:rPr>
              <a:pPr/>
              <a:t>8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84995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5348288" y="460375"/>
            <a:ext cx="4022725" cy="2263775"/>
          </a:xfrm>
          <a:solidFill>
            <a:srgbClr val="FFFFFF"/>
          </a:solidFill>
          <a:ln/>
        </p:spPr>
      </p:sp>
      <p:sp>
        <p:nvSpPr>
          <p:cNvPr id="8499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471086" y="2868217"/>
            <a:ext cx="11781367" cy="27193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10068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71488" algn="l"/>
                <a:tab pos="946150" algn="l"/>
                <a:tab pos="1420813" algn="l"/>
                <a:tab pos="1895475" algn="l"/>
                <a:tab pos="2370138" algn="l"/>
                <a:tab pos="2844800" algn="l"/>
                <a:tab pos="3319463" algn="l"/>
                <a:tab pos="3794125" algn="l"/>
                <a:tab pos="4268788" algn="l"/>
                <a:tab pos="4743450" algn="l"/>
                <a:tab pos="5218113" algn="l"/>
                <a:tab pos="5692775" algn="l"/>
                <a:tab pos="6167438" algn="l"/>
                <a:tab pos="6642100" algn="l"/>
                <a:tab pos="7116763" algn="l"/>
                <a:tab pos="7591425" algn="l"/>
                <a:tab pos="8066088" algn="l"/>
                <a:tab pos="8540750" algn="l"/>
                <a:tab pos="9015413" algn="l"/>
                <a:tab pos="9490075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fld id="{D23F6C3E-091A-4E04-BE23-85BE75F7A2DD}" type="slidenum">
              <a:rPr lang="pt-BR" altLang="en-US" sz="1300" smtClean="0">
                <a:solidFill>
                  <a:srgbClr val="000000"/>
                </a:solidFill>
              </a:rPr>
              <a:pPr/>
              <a:t>16</a:t>
            </a:fld>
            <a:endParaRPr lang="pt-BR" altLang="en-US" sz="1300" smtClean="0">
              <a:solidFill>
                <a:srgbClr val="000000"/>
              </a:solidFill>
            </a:endParaRPr>
          </a:p>
        </p:txBody>
      </p:sp>
      <p:sp>
        <p:nvSpPr>
          <p:cNvPr id="110595" name="Text Box 1"/>
          <p:cNvSpPr txBox="1">
            <a:spLocks noChangeArrowheads="1"/>
          </p:cNvSpPr>
          <p:nvPr/>
        </p:nvSpPr>
        <p:spPr bwMode="auto">
          <a:xfrm>
            <a:off x="7567086" y="4906568"/>
            <a:ext cx="5786967" cy="258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5076" tIns="49440" rIns="95076" bIns="4944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7B5E2AF2-F3A3-45C1-9222-4817BC288FFB}" type="slidenum">
              <a:rPr lang="en-US" altLang="en-US" sz="12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11059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962525" y="387350"/>
            <a:ext cx="3440113" cy="1936750"/>
          </a:xfrm>
          <a:solidFill>
            <a:srgbClr val="FFFFFF"/>
          </a:solidFill>
          <a:ln/>
        </p:spPr>
      </p:sp>
      <p:sp>
        <p:nvSpPr>
          <p:cNvPr id="1105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35619" y="2453878"/>
            <a:ext cx="10678583" cy="2322909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3700718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9C4CF-D0CF-4561-BB21-2E5405A1A091}" type="datetime1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0760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06B0F2-0710-43D8-A682-5F295663E529}" type="datetime1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2815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40195-36E1-40CF-A182-330F77894463}" type="datetime1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032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A9171D-A286-4915-8ACD-602D395A6971}" type="datetime1">
              <a:rPr lang="pt-BR" smtClean="0"/>
              <a:t>07/10/2020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27868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EB5F62-89BD-424B-81D2-8656C87E53B6}" type="datetime1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322163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98E15F-3985-44F6-9796-E66C299B90B5}" type="datetime1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150464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6AE37-E101-4D15-9B3B-BA9AF92A8AD2}" type="datetime1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004738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3BFD6D-C0A7-4359-8CB5-91870ECD9BB1}" type="datetime1">
              <a:rPr lang="pt-BR" smtClean="0"/>
              <a:t>07/10/2020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8202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F3D0C-8678-44FB-BDA7-83BEF5771EE7}" type="datetime1">
              <a:rPr lang="pt-BR" smtClean="0"/>
              <a:t>07/10/2020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69190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DB42B-AD9D-4BC6-A4DF-FFA259149C54}" type="datetime1">
              <a:rPr lang="pt-BR" smtClean="0"/>
              <a:t>07/10/2020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435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EF16-6CA7-4084-A570-C729283DB64F}" type="datetime1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523317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 smtClean="0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8D3E5-3504-4440-84A9-31E8E44159E5}" type="datetime1">
              <a:rPr lang="pt-BR" smtClean="0"/>
              <a:t>07/10/2020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15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Editar estilos de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F28E30-383C-4BA0-8C3F-CF0381E7A53D}" type="datetime1">
              <a:rPr lang="pt-BR" smtClean="0"/>
              <a:t>07/10/2020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A67EAA-CB74-475C-B701-C00CE0CDFC3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8016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gmail.com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1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jpeg"/><Relationship Id="rId4" Type="http://schemas.openxmlformats.org/officeDocument/2006/relationships/image" Target="../media/image24.jp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mailto:elidamarnunes@usp.br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497306" y="541930"/>
            <a:ext cx="10635914" cy="1973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5000" rIns="90000" bIns="450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DisciplinaACH4226: Princípios de Genética</a:t>
            </a: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Aula: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06</a:t>
            </a: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 smtClean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algn="ctr">
              <a:buSzPct val="100000"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MUTAGENICIDADE –</a:t>
            </a:r>
          </a:p>
          <a:p>
            <a:pPr algn="ctr">
              <a:buSzPct val="100000"/>
            </a:pP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DOENÇAS </a:t>
            </a:r>
            <a:r>
              <a:rPr lang="pt-BR" altLang="en-US" sz="4800" b="1" dirty="0" smtClean="0">
                <a:solidFill>
                  <a:srgbClr val="FF0000"/>
                </a:solidFill>
                <a:cs typeface="Times New Roman" panose="02020603050405020304" pitchFamily="18" charset="0"/>
              </a:rPr>
              <a:t>GENÉTICAS</a:t>
            </a:r>
            <a:endParaRPr lang="pt-BR" altLang="en-US" sz="4800" b="1" dirty="0">
              <a:solidFill>
                <a:srgbClr val="FF000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2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Prof. </a:t>
            </a: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Elidamar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 Nunes de Carvalho Lima </a:t>
            </a: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 err="1" smtClean="0">
                <a:solidFill>
                  <a:schemeClr val="tx1"/>
                </a:solidFill>
                <a:cs typeface="Times New Roman" panose="02020603050405020304" pitchFamily="18" charset="0"/>
              </a:rPr>
              <a:t>email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: </a:t>
            </a:r>
            <a:r>
              <a:rPr lang="pt-BR" altLang="en-US" sz="2600" dirty="0">
                <a:solidFill>
                  <a:srgbClr val="7030A0"/>
                </a:solidFill>
                <a:cs typeface="Times New Roman" panose="02020603050405020304" pitchFamily="18" charset="0"/>
                <a:hlinkClick r:id="rId3"/>
              </a:rPr>
              <a:t>elidamarnunes@gmail.com</a:t>
            </a: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1200" dirty="0" smtClean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sz="2600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algn="ctr" eaLnBrk="1" hangingPunct="1">
              <a:buSzPct val="100000"/>
              <a:buFont typeface="Times New Roman" panose="02020603050405020304" pitchFamily="18" charset="0"/>
              <a:buNone/>
            </a:pP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São Paulo,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07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Outubro </a:t>
            </a:r>
            <a:r>
              <a:rPr lang="pt-BR" altLang="en-US" sz="2600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de </a:t>
            </a:r>
            <a:r>
              <a:rPr lang="pt-BR" altLang="en-US" sz="2600" dirty="0">
                <a:solidFill>
                  <a:schemeClr val="tx1"/>
                </a:solidFill>
                <a:cs typeface="Times New Roman" panose="02020603050405020304" pitchFamily="18" charset="0"/>
              </a:rPr>
              <a:t>2020</a:t>
            </a: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  <a:buFont typeface="Times New Roman" panose="02020603050405020304" pitchFamily="18" charset="0"/>
              <a:buNone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  <a:p>
            <a:pPr eaLnBrk="1" hangingPunct="1">
              <a:buSzPct val="100000"/>
            </a:pPr>
            <a:endParaRPr lang="pt-BR" altLang="en-US" dirty="0">
              <a:solidFill>
                <a:srgbClr val="7030A0"/>
              </a:solidFill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D1638-8690-4664-9A67-0649ADF23F1F}" type="slidenum">
              <a:rPr lang="pt-BR" smtClean="0"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0867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1166566" cy="4351338"/>
          </a:xfrm>
        </p:spPr>
        <p:txBody>
          <a:bodyPr/>
          <a:lstStyle/>
          <a:p>
            <a:pPr marL="172127" marR="165069">
              <a:lnSpc>
                <a:spcPct val="150000"/>
              </a:lnSpc>
            </a:pPr>
            <a:r>
              <a:rPr lang="pt-BR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pc="7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</a:t>
            </a:r>
            <a:r>
              <a:rPr lang="pt-BR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ocorre</a:t>
            </a:r>
            <a:r>
              <a:rPr lang="pt-BR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pt-BR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saltos</a:t>
            </a:r>
            <a:r>
              <a:rPr lang="pt-BR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pt-BR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pequenas</a:t>
            </a:r>
            <a:r>
              <a:rPr lang="pt-BR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mutações</a:t>
            </a:r>
            <a:r>
              <a:rPr lang="pt-BR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pt-BR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</a:t>
            </a:r>
            <a:r>
              <a:rPr lang="pt-BR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grandes passos </a:t>
            </a:r>
            <a:r>
              <a:rPr lang="pt-BR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evolucionários (ou não) </a:t>
            </a:r>
            <a:r>
              <a:rPr lang="pt-BR" spc="94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deletério</a:t>
            </a:r>
          </a:p>
          <a:p>
            <a:pPr marL="0" marR="165069" indent="0">
              <a:lnSpc>
                <a:spcPct val="150000"/>
              </a:lnSpc>
              <a:buNone/>
            </a:pP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3">
              <a:lnSpc>
                <a:spcPct val="150000"/>
              </a:lnSpc>
            </a:pPr>
            <a:r>
              <a:rPr lang="pt-BR" spc="1663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t-BR" spc="14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evolução </a:t>
            </a:r>
            <a:r>
              <a:rPr lang="pt-BR" spc="4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 de </a:t>
            </a:r>
            <a:r>
              <a:rPr lang="pt-BR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acidentes, </a:t>
            </a:r>
            <a:r>
              <a:rPr lang="pt-BR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e f</a:t>
            </a:r>
            <a:r>
              <a:rPr lang="pt-BR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alhas </a:t>
            </a:r>
            <a:r>
              <a:rPr lang="pt-BR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spc="128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</a:t>
            </a:r>
            <a:r>
              <a:rPr lang="pt-BR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 </a:t>
            </a:r>
            <a:r>
              <a:rPr lang="pt-BR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 no DNA ou mesmo </a:t>
            </a:r>
            <a:r>
              <a:rPr lang="pt-BR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recombinações </a:t>
            </a:r>
            <a:r>
              <a:rPr lang="pt-BR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ocasionam </a:t>
            </a:r>
            <a:r>
              <a:rPr lang="pt-BR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diversos</a:t>
            </a:r>
            <a:r>
              <a:rPr lang="pt-BR" spc="-20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tipos  </a:t>
            </a:r>
            <a:r>
              <a:rPr lang="pt-BR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lang="pt-BR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</a:t>
            </a:r>
            <a:endParaRPr lang="pt-B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10</a:t>
            </a:fld>
            <a:endParaRPr lang="pt-BR"/>
          </a:p>
        </p:txBody>
      </p:sp>
      <p:sp>
        <p:nvSpPr>
          <p:cNvPr id="5" name="object 3"/>
          <p:cNvSpPr txBox="1">
            <a:spLocks/>
          </p:cNvSpPr>
          <p:nvPr/>
        </p:nvSpPr>
        <p:spPr>
          <a:xfrm>
            <a:off x="2207567" y="260068"/>
            <a:ext cx="9692695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6" y="23570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864888" y="980728"/>
            <a:ext cx="88043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DNA sofre modificações, não é tão inerte quanto parece...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3589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31074" y="1565472"/>
            <a:ext cx="11560629" cy="2995934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543" algn="just">
              <a:spcBef>
                <a:spcPts val="107"/>
              </a:spcBef>
            </a:pP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Falhas</a:t>
            </a:r>
            <a:r>
              <a:rPr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simples</a:t>
            </a:r>
            <a:r>
              <a:rPr lang="pt-BR"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sz="24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substituição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inserção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deleção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167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bases</a:t>
            </a:r>
            <a:endParaRPr lang="pt-BR" sz="2400" spc="86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3" algn="just">
              <a:spcBef>
                <a:spcPts val="107"/>
              </a:spcBef>
            </a:pPr>
            <a:r>
              <a:rPr lang="pt-BR"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</a:t>
            </a:r>
            <a:r>
              <a:rPr lang="pt-BR"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t-BR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polimerização </a:t>
            </a:r>
            <a:r>
              <a:rPr lang="pt-BR"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não são </a:t>
            </a:r>
            <a:r>
              <a:rPr lang="pt-BR"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corrigidos </a:t>
            </a:r>
            <a:r>
              <a:rPr lang="pt-BR"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</a:t>
            </a:r>
            <a:r>
              <a:rPr lang="pt-BR" sz="2400" spc="-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maquinaria;</a:t>
            </a:r>
          </a:p>
          <a:p>
            <a:pPr algn="just">
              <a:spcBef>
                <a:spcPts val="26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 algn="just">
              <a:lnSpc>
                <a:spcPct val="101800"/>
              </a:lnSpc>
            </a:pPr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Falhas </a:t>
            </a:r>
            <a:r>
              <a:rPr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 </a:t>
            </a:r>
            <a:r>
              <a:rPr sz="2400" spc="6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rearranjos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genômicos</a:t>
            </a:r>
            <a:r>
              <a:rPr lang="pt-BR"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deleções</a:t>
            </a:r>
            <a:r>
              <a:rPr lang="pt-BR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duplicações,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inversões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translocações 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seqüências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17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629" algn="just"/>
            <a:r>
              <a:rPr sz="2400" spc="-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</a:t>
            </a:r>
            <a:r>
              <a:rPr sz="24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taxas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erros </a:t>
            </a:r>
            <a:r>
              <a:rPr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estão </a:t>
            </a:r>
            <a:r>
              <a:rPr sz="24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equilíbrio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aceitável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entre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sz="2400" spc="-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8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</a:t>
            </a:r>
            <a:r>
              <a:rPr lang="pt-BR"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(deletério)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525570" y="4221088"/>
            <a:ext cx="2629214" cy="2376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76" y="290731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4584425" y="1035756"/>
            <a:ext cx="325634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Falhas no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7" name="object 3"/>
          <p:cNvSpPr txBox="1">
            <a:spLocks/>
          </p:cNvSpPr>
          <p:nvPr/>
        </p:nvSpPr>
        <p:spPr>
          <a:xfrm>
            <a:off x="2207567" y="260068"/>
            <a:ext cx="948368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51300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2017039" y="1587887"/>
            <a:ext cx="5544616" cy="1805970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10860">
              <a:spcBef>
                <a:spcPts val="663"/>
              </a:spcBef>
            </a:pP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sz="2400" spc="124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Meio </a:t>
            </a:r>
            <a:r>
              <a:rPr sz="2400" spc="8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reativo</a:t>
            </a:r>
            <a:r>
              <a:rPr sz="24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r>
              <a:rPr lang="pt-BR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/Ataque </a:t>
            </a:r>
            <a:r>
              <a:rPr lang="pt-BR" sz="2400" spc="6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oxidativo</a:t>
            </a:r>
            <a:r>
              <a:rPr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spc="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>
              <a:spcBef>
                <a:spcPts val="663"/>
              </a:spcBef>
            </a:pPr>
            <a:r>
              <a:rPr lang="pt-BR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Substâncias tóxicas;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96">
              <a:spcBef>
                <a:spcPts val="586"/>
              </a:spcBef>
            </a:pPr>
            <a:r>
              <a:rPr sz="2400" spc="26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sz="24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Danos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</a:t>
            </a:r>
            <a:r>
              <a:rPr sz="2400" spc="3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radiação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–UV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spc="94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896">
              <a:spcBef>
                <a:spcPts val="586"/>
              </a:spcBef>
            </a:pPr>
            <a:r>
              <a:rPr lang="pt-BR"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4) Radiação ionizante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16" y="44625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object 3"/>
          <p:cNvSpPr txBox="1">
            <a:spLocks/>
          </p:cNvSpPr>
          <p:nvPr/>
        </p:nvSpPr>
        <p:spPr>
          <a:xfrm>
            <a:off x="3998636" y="960905"/>
            <a:ext cx="4716524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Causas/agentes de dano ao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4" name="object 4"/>
          <p:cNvSpPr txBox="1"/>
          <p:nvPr/>
        </p:nvSpPr>
        <p:spPr>
          <a:xfrm>
            <a:off x="424580" y="4518516"/>
            <a:ext cx="6851431" cy="697613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marR="4344" algn="ctr">
              <a:lnSpc>
                <a:spcPct val="101200"/>
              </a:lnSpc>
            </a:pPr>
            <a:r>
              <a:rPr sz="2200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200" spc="-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200" spc="1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Dímero</a:t>
            </a:r>
            <a:r>
              <a:rPr sz="22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2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Pirimidina </a:t>
            </a:r>
            <a:r>
              <a:rPr sz="22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(T/C) causa </a:t>
            </a:r>
            <a:r>
              <a:rPr sz="22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distorção </a:t>
            </a:r>
            <a:r>
              <a:rPr sz="22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sz="22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dupla-hélice </a:t>
            </a:r>
            <a:r>
              <a:rPr sz="22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que </a:t>
            </a:r>
            <a:r>
              <a:rPr sz="22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bloqueia </a:t>
            </a:r>
            <a:r>
              <a:rPr sz="22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transcrição  </a:t>
            </a:r>
            <a:r>
              <a:rPr sz="22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2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200" spc="-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2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  <a:endParaRPr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object 5"/>
          <p:cNvSpPr/>
          <p:nvPr/>
        </p:nvSpPr>
        <p:spPr>
          <a:xfrm>
            <a:off x="7774439" y="4725144"/>
            <a:ext cx="2468882" cy="175197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539"/>
          </a:p>
        </p:txBody>
      </p:sp>
      <p:sp>
        <p:nvSpPr>
          <p:cNvPr id="27" name="object 3"/>
          <p:cNvSpPr txBox="1">
            <a:spLocks/>
          </p:cNvSpPr>
          <p:nvPr/>
        </p:nvSpPr>
        <p:spPr>
          <a:xfrm>
            <a:off x="3966304" y="3939512"/>
            <a:ext cx="461896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Radiação UV (200 – 300 </a:t>
            </a:r>
            <a:r>
              <a:rPr lang="pt-BR" sz="2400" i="1" spc="-5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nm</a:t>
            </a: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)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object 3"/>
          <p:cNvSpPr txBox="1">
            <a:spLocks/>
          </p:cNvSpPr>
          <p:nvPr/>
        </p:nvSpPr>
        <p:spPr>
          <a:xfrm>
            <a:off x="1674808" y="335573"/>
            <a:ext cx="920195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14653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591" y="154211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object 3"/>
          <p:cNvSpPr txBox="1">
            <a:spLocks/>
          </p:cNvSpPr>
          <p:nvPr/>
        </p:nvSpPr>
        <p:spPr>
          <a:xfrm>
            <a:off x="4399084" y="1090314"/>
            <a:ext cx="386137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Mutágenos</a:t>
            </a: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e Carcinógenos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3" name="object 7"/>
          <p:cNvSpPr txBox="1"/>
          <p:nvPr/>
        </p:nvSpPr>
        <p:spPr>
          <a:xfrm>
            <a:off x="548640" y="1681834"/>
            <a:ext cx="11456126" cy="3497644"/>
          </a:xfrm>
          <a:prstGeom prst="rect">
            <a:avLst/>
          </a:prstGeom>
        </p:spPr>
        <p:txBody>
          <a:bodyPr vert="horz" wrap="square" lIns="0" tIns="83078" rIns="0" bIns="0" rtlCol="0">
            <a:spAutoFit/>
          </a:bodyPr>
          <a:lstStyle/>
          <a:p>
            <a:pPr>
              <a:lnSpc>
                <a:spcPct val="150000"/>
              </a:lnSpc>
              <a:spcBef>
                <a:spcPts val="654"/>
              </a:spcBef>
            </a:pPr>
            <a:r>
              <a:rPr lang="pt-BR" sz="24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2400" b="1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Mutágeno</a:t>
            </a:r>
            <a:r>
              <a:rPr lang="pt-BR" sz="2400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Induzem mitose, aumenta a frequência de mutações no DNA</a:t>
            </a:r>
          </a:p>
          <a:p>
            <a:pPr>
              <a:lnSpc>
                <a:spcPct val="150000"/>
              </a:lnSpc>
              <a:spcBef>
                <a:spcPts val="654"/>
              </a:spcBef>
            </a:pPr>
            <a:r>
              <a:rPr lang="pt-BR" sz="2400" b="1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b="1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Carcinógenos</a:t>
            </a: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D</a:t>
            </a:r>
            <a:r>
              <a:rPr sz="2400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anificam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diretamente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sz="24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indiretamente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por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interferir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</a:t>
            </a:r>
            <a:r>
              <a:rPr sz="2400" spc="-21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43">
              <a:lnSpc>
                <a:spcPct val="150000"/>
              </a:lnSpc>
              <a:spcBef>
                <a:spcPts val="4"/>
              </a:spcBef>
            </a:pPr>
            <a:r>
              <a:rPr lang="pt-BR" sz="2400" spc="28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Progressão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dano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depende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1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linhagem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443" indent="-342900">
              <a:lnSpc>
                <a:spcPct val="150000"/>
              </a:lnSpc>
              <a:spcBef>
                <a:spcPts val="4"/>
              </a:spcBef>
              <a:buFontTx/>
              <a:buChar char="-"/>
            </a:pPr>
            <a:r>
              <a:rPr sz="2400" spc="2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2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linhagens </a:t>
            </a:r>
            <a:r>
              <a:rPr sz="2400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germinativas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-1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alterações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hereditárias </a:t>
            </a:r>
            <a:r>
              <a:rPr sz="2400" spc="11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na</a:t>
            </a:r>
            <a:r>
              <a:rPr sz="2400" spc="11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progên</a:t>
            </a:r>
            <a:r>
              <a:rPr lang="pt-BR"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3443" indent="-342900">
              <a:lnSpc>
                <a:spcPct val="150000"/>
              </a:lnSpc>
              <a:spcBef>
                <a:spcPts val="4"/>
              </a:spcBef>
              <a:buFontTx/>
              <a:buChar char="-"/>
            </a:pPr>
            <a:r>
              <a:rPr sz="2400" spc="23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2400" spc="23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linhagens </a:t>
            </a:r>
            <a:r>
              <a:rPr sz="24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somáticas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sz="2400" spc="-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perda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função,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apoptose, câncer.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object 3"/>
          <p:cNvSpPr txBox="1">
            <a:spLocks/>
          </p:cNvSpPr>
          <p:nvPr/>
        </p:nvSpPr>
        <p:spPr>
          <a:xfrm>
            <a:off x="1127694" y="260068"/>
            <a:ext cx="9540306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2597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776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3854192" y="1107879"/>
            <a:ext cx="495116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Existem Sistemas de Correção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227408" y="1894135"/>
            <a:ext cx="1159883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Reparo do DNA é importante para manter a integridade da informação genômica.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Possui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 imediato em sua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estrutura</a:t>
            </a:r>
          </a:p>
          <a:p>
            <a:pPr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Taxa de mutações aumentada = mecanismos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reparo desativado = câncer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Mecanismos de correção de erros é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eficiente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3"/>
          <p:cNvSpPr txBox="1">
            <a:spLocks/>
          </p:cNvSpPr>
          <p:nvPr/>
        </p:nvSpPr>
        <p:spPr>
          <a:xfrm>
            <a:off x="1058091" y="260068"/>
            <a:ext cx="9609909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14</a:t>
            </a:fld>
            <a:endParaRPr lang="pt-BR"/>
          </a:p>
        </p:txBody>
      </p:sp>
      <p:pic>
        <p:nvPicPr>
          <p:cNvPr id="6148" name="Picture 4" descr="Processo de formação do cânc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977" y="2939143"/>
            <a:ext cx="5669068" cy="3782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692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55" y="137481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object 3"/>
          <p:cNvSpPr txBox="1">
            <a:spLocks/>
          </p:cNvSpPr>
          <p:nvPr/>
        </p:nvSpPr>
        <p:spPr>
          <a:xfrm>
            <a:off x="4493568" y="1073584"/>
            <a:ext cx="36724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Tipos de Reparo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9" name="object 4"/>
          <p:cNvSpPr txBox="1"/>
          <p:nvPr/>
        </p:nvSpPr>
        <p:spPr>
          <a:xfrm>
            <a:off x="783771" y="1756976"/>
            <a:ext cx="10842172" cy="3175576"/>
          </a:xfrm>
          <a:prstGeom prst="rect">
            <a:avLst/>
          </a:prstGeom>
        </p:spPr>
        <p:txBody>
          <a:bodyPr vert="horz" wrap="square" lIns="0" tIns="84164" rIns="0" bIns="0" rtlCol="0">
            <a:spAutoFit/>
          </a:bodyPr>
          <a:lstStyle/>
          <a:p>
            <a:pPr marL="327422" marR="405612" indent="-317105">
              <a:lnSpc>
                <a:spcPct val="150000"/>
              </a:lnSpc>
              <a:spcBef>
                <a:spcPts val="1278"/>
              </a:spcBef>
            </a:pP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-Reparo por remoção de bases, reparo direto e remoção de nucleotídeo</a:t>
            </a:r>
          </a:p>
          <a:p>
            <a:pPr marL="327422" marR="405612" indent="-317105">
              <a:lnSpc>
                <a:spcPct val="150000"/>
              </a:lnSpc>
              <a:spcBef>
                <a:spcPts val="1278"/>
              </a:spcBef>
            </a:pP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Glicosidases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reconhece </a:t>
            </a:r>
            <a:r>
              <a:rPr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uma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base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danificada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5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extirpa 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dupla-hélice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clivando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97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ligação</a:t>
            </a:r>
            <a:r>
              <a:rPr sz="2400" spc="-1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glicosídica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263" indent="-131946">
              <a:lnSpc>
                <a:spcPct val="150000"/>
              </a:lnSpc>
              <a:spcBef>
                <a:spcPts val="586"/>
              </a:spcBef>
              <a:buChar char="-"/>
              <a:tabLst>
                <a:tab pos="142806" algn="l"/>
              </a:tabLst>
            </a:pPr>
            <a:r>
              <a:rPr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DNA-pol </a:t>
            </a:r>
            <a:r>
              <a:rPr sz="2400" spc="184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preenche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8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lacuna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42263" indent="-131946">
              <a:lnSpc>
                <a:spcPct val="150000"/>
              </a:lnSpc>
              <a:spcBef>
                <a:spcPts val="586"/>
              </a:spcBef>
              <a:buChar char="-"/>
              <a:tabLst>
                <a:tab pos="142806" algn="l"/>
              </a:tabLst>
            </a:pP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DNA-ligase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funde </a:t>
            </a:r>
            <a:r>
              <a:rPr sz="2400" spc="1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</a:t>
            </a:r>
            <a:r>
              <a:rPr sz="2400" spc="1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fragmentos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1397725" y="260068"/>
            <a:ext cx="10019211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50357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Text Box 1"/>
          <p:cNvSpPr txBox="1">
            <a:spLocks noChangeArrowheads="1"/>
          </p:cNvSpPr>
          <p:nvPr/>
        </p:nvSpPr>
        <p:spPr bwMode="auto">
          <a:xfrm>
            <a:off x="8077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r" eaLnBrk="1" hangingPunct="1">
              <a:buSzPct val="100000"/>
            </a:pPr>
            <a:fld id="{23BCEB09-C402-4425-A843-61509115D92C}" type="slidenum">
              <a:rPr lang="en-US" altLang="en-US" sz="1400">
                <a:solidFill>
                  <a:srgbClr val="000000"/>
                </a:solidFill>
              </a:rPr>
              <a:pPr algn="r" eaLnBrk="1" hangingPunct="1">
                <a:buSzPct val="100000"/>
              </a:pPr>
              <a:t>16</a:t>
            </a:fld>
            <a:endParaRPr lang="en-US" altLang="en-US" sz="1400">
              <a:solidFill>
                <a:srgbClr val="000000"/>
              </a:solidFill>
            </a:endParaRPr>
          </a:p>
        </p:txBody>
      </p:sp>
      <p:sp>
        <p:nvSpPr>
          <p:cNvPr id="60419" name="Text Box 3">
            <a:extLst/>
          </p:cNvPr>
          <p:cNvSpPr txBox="1">
            <a:spLocks noChangeArrowheads="1"/>
          </p:cNvSpPr>
          <p:nvPr/>
        </p:nvSpPr>
        <p:spPr bwMode="auto">
          <a:xfrm>
            <a:off x="352697" y="3237122"/>
            <a:ext cx="11482251" cy="2708669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360" tIns="44280" rIns="90360" bIns="44280"/>
          <a:lstStyle>
            <a:lvl1pPr marL="333375" indent="-333375"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333375" algn="l"/>
                <a:tab pos="781050" algn="l"/>
                <a:tab pos="1230313" algn="l"/>
                <a:tab pos="1679575" algn="l"/>
                <a:tab pos="2128838" algn="l"/>
                <a:tab pos="2578100" algn="l"/>
                <a:tab pos="3027363" algn="l"/>
                <a:tab pos="3476625" algn="l"/>
                <a:tab pos="3925888" algn="l"/>
                <a:tab pos="4375150" algn="l"/>
                <a:tab pos="4824413" algn="l"/>
                <a:tab pos="5273675" algn="l"/>
                <a:tab pos="5722938" algn="l"/>
                <a:tab pos="6172200" algn="l"/>
                <a:tab pos="6621463" algn="l"/>
                <a:tab pos="7070725" algn="l"/>
                <a:tab pos="7519988" algn="l"/>
                <a:tab pos="7969250" algn="l"/>
                <a:tab pos="8418513" algn="l"/>
                <a:tab pos="8867775" algn="l"/>
                <a:tab pos="9317038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 polimerase de DNA comete inicialmente cerca de 1 em 10.000 erros 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emparelhamento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de bases</a:t>
            </a: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457200" indent="-457200">
              <a:lnSpc>
                <a:spcPct val="150000"/>
              </a:lnSpc>
              <a:buClr>
                <a:srgbClr val="000000"/>
              </a:buClr>
              <a:buSzPct val="100000"/>
              <a:buFontTx/>
              <a:buChar char="-"/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As enzimas revisam e corrigem esses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erros. 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nova taxa de erro do DNA revisada é de 1 em 1 bilhão de erros de emparelhamento base</a:t>
            </a:r>
            <a:endParaRPr lang="en-US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sp>
        <p:nvSpPr>
          <p:cNvPr id="109574" name="Rectangle 4"/>
          <p:cNvSpPr>
            <a:spLocks noChangeArrowheads="1"/>
          </p:cNvSpPr>
          <p:nvPr/>
        </p:nvSpPr>
        <p:spPr bwMode="auto">
          <a:xfrm>
            <a:off x="582053" y="1868437"/>
            <a:ext cx="11252895" cy="10543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lIns="0" tIns="12600" rIns="0" bIns="0">
            <a:spAutoFit/>
          </a:bodyPr>
          <a:lstStyle>
            <a:lvl1pPr marL="38100"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38100" algn="l"/>
                <a:tab pos="485775" algn="l"/>
                <a:tab pos="935038" algn="l"/>
                <a:tab pos="1384300" algn="l"/>
                <a:tab pos="1833563" algn="l"/>
                <a:tab pos="2282825" algn="l"/>
                <a:tab pos="2732088" algn="l"/>
                <a:tab pos="3181350" algn="l"/>
                <a:tab pos="3630613" algn="l"/>
                <a:tab pos="4079875" algn="l"/>
                <a:tab pos="4529138" algn="l"/>
                <a:tab pos="4978400" algn="l"/>
                <a:tab pos="5427663" algn="l"/>
                <a:tab pos="5876925" algn="l"/>
                <a:tab pos="6326188" algn="l"/>
                <a:tab pos="6775450" algn="l"/>
                <a:tab pos="7224713" algn="l"/>
                <a:tab pos="7673975" algn="l"/>
                <a:tab pos="8123238" algn="l"/>
                <a:tab pos="8572500" algn="l"/>
                <a:tab pos="90217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just">
              <a:lnSpc>
                <a:spcPct val="150000"/>
              </a:lnSpc>
              <a:buSzPct val="100000"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   DNA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polimerase I: revisa e corrige erros de </a:t>
            </a:r>
            <a:r>
              <a:rPr lang="pt-BR" altLang="en-US" dirty="0" smtClean="0">
                <a:solidFill>
                  <a:schemeClr val="tx1"/>
                </a:solidFill>
                <a:cs typeface="Times New Roman" panose="02020603050405020304" pitchFamily="18" charset="0"/>
              </a:rPr>
              <a:t>digitação repara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bases incompatíveis, remove bases anormais</a:t>
            </a:r>
            <a:endParaRPr lang="pt-BR" altLang="en-US" sz="2000" dirty="0">
              <a:solidFill>
                <a:schemeClr val="tx1"/>
              </a:solidFill>
              <a:cs typeface="Times New Roman" panose="02020603050405020304" pitchFamily="18" charset="0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694" y="21148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3"/>
          <p:cNvSpPr txBox="1">
            <a:spLocks/>
          </p:cNvSpPr>
          <p:nvPr/>
        </p:nvSpPr>
        <p:spPr>
          <a:xfrm>
            <a:off x="3668389" y="956508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Danos e Reparos no novo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11" name="object 3"/>
          <p:cNvSpPr txBox="1">
            <a:spLocks/>
          </p:cNvSpPr>
          <p:nvPr/>
        </p:nvSpPr>
        <p:spPr>
          <a:xfrm>
            <a:off x="1384663" y="297353"/>
            <a:ext cx="10215154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869494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500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2" dur="500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64923" y="44625"/>
            <a:ext cx="4934495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908369" y="1039235"/>
            <a:ext cx="204760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Introdução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Retângulo 7"/>
          <p:cNvSpPr/>
          <p:nvPr/>
        </p:nvSpPr>
        <p:spPr>
          <a:xfrm>
            <a:off x="328203" y="1817638"/>
            <a:ext cx="1163737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lang="pt-BR" sz="2400" spc="-5" dirty="0">
                <a:cs typeface="Calibri"/>
              </a:rPr>
              <a:t>Os </a:t>
            </a:r>
            <a:r>
              <a:rPr lang="pt-BR" sz="2400" dirty="0">
                <a:cs typeface="Calibri"/>
              </a:rPr>
              <a:t>genes são </a:t>
            </a:r>
            <a:r>
              <a:rPr lang="pt-BR" sz="2400" spc="-5" dirty="0">
                <a:cs typeface="Calibri"/>
              </a:rPr>
              <a:t>unidades hereditárias que contêm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informação para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produção de  substâncias bioquímicas especificas </a:t>
            </a:r>
            <a:r>
              <a:rPr lang="pt-BR" sz="2400" dirty="0">
                <a:cs typeface="Calibri"/>
              </a:rPr>
              <a:t>na </a:t>
            </a:r>
            <a:r>
              <a:rPr lang="pt-BR" sz="2400" spc="-5" dirty="0" smtClean="0">
                <a:cs typeface="Calibri"/>
              </a:rPr>
              <a:t>célula</a:t>
            </a:r>
          </a:p>
          <a:p>
            <a:pPr marL="12700" marR="5080" algn="just">
              <a:lnSpc>
                <a:spcPct val="150000"/>
              </a:lnSpc>
            </a:pPr>
            <a:endParaRPr lang="pt-BR" sz="2400" spc="-5" dirty="0" smtClean="0"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2400" spc="-5" dirty="0" smtClean="0">
                <a:cs typeface="Calibri"/>
              </a:rPr>
              <a:t>Determinam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nossa constituição  biológica. São eles </a:t>
            </a:r>
            <a:r>
              <a:rPr lang="pt-BR" sz="2400" dirty="0">
                <a:cs typeface="Calibri"/>
              </a:rPr>
              <a:t>que </a:t>
            </a:r>
            <a:r>
              <a:rPr lang="pt-BR" sz="2400" spc="-5" dirty="0">
                <a:cs typeface="Calibri"/>
              </a:rPr>
              <a:t>nos tornam parecidos </a:t>
            </a:r>
            <a:r>
              <a:rPr lang="pt-BR" sz="2400" spc="-10" dirty="0">
                <a:cs typeface="Calibri"/>
              </a:rPr>
              <a:t>com </a:t>
            </a:r>
            <a:r>
              <a:rPr lang="pt-BR" sz="2400" spc="-5" dirty="0">
                <a:cs typeface="Calibri"/>
              </a:rPr>
              <a:t>os nossos progenitores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10" dirty="0">
                <a:cs typeface="Calibri"/>
              </a:rPr>
              <a:t>controlam </a:t>
            </a:r>
            <a:r>
              <a:rPr lang="pt-BR" sz="2400" dirty="0">
                <a:cs typeface="Calibri"/>
              </a:rPr>
              <a:t>o  </a:t>
            </a:r>
            <a:r>
              <a:rPr lang="pt-BR" sz="2400" spc="-5" dirty="0">
                <a:cs typeface="Calibri"/>
              </a:rPr>
              <a:t>nosso crescimento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5" dirty="0">
                <a:cs typeface="Calibri"/>
              </a:rPr>
              <a:t>aparência. </a:t>
            </a:r>
            <a:endParaRPr lang="pt-BR" sz="2400" spc="-5" dirty="0" smtClean="0"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endParaRPr lang="pt-BR" sz="2400" spc="-5" dirty="0"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2400" spc="-5" dirty="0" smtClean="0">
                <a:cs typeface="Calibri"/>
              </a:rPr>
              <a:t>Também </a:t>
            </a:r>
            <a:r>
              <a:rPr lang="pt-BR" sz="2400" spc="-5" dirty="0">
                <a:cs typeface="Calibri"/>
              </a:rPr>
              <a:t>determinam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nossa resistência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determinadas  doenças assim como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predisposição relativamente </a:t>
            </a:r>
            <a:r>
              <a:rPr lang="pt-BR" sz="2400" dirty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outras </a:t>
            </a:r>
            <a:r>
              <a:rPr lang="pt-BR" sz="2400" dirty="0">
                <a:cs typeface="Calibri"/>
              </a:rPr>
              <a:t>‐ </a:t>
            </a:r>
            <a:r>
              <a:rPr lang="pt-BR" sz="2400" spc="-5" dirty="0">
                <a:cs typeface="Calibri"/>
              </a:rPr>
              <a:t>as chamadas </a:t>
            </a:r>
            <a:r>
              <a:rPr lang="pt-BR" sz="2400" b="1" spc="-5" dirty="0">
                <a:cs typeface="Calibri"/>
              </a:rPr>
              <a:t>doenças  genéticas</a:t>
            </a:r>
            <a:endParaRPr lang="pt-BR" sz="2400" dirty="0">
              <a:cs typeface="Calibri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236802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11299" y="1882683"/>
            <a:ext cx="11632656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26364" algn="just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Os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fatores genéticos são responsáveis por cerca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25% </a:t>
            </a:r>
            <a:r>
              <a:rPr sz="2800" dirty="0">
                <a:latin typeface="Calibri"/>
                <a:cs typeface="Calibri"/>
              </a:rPr>
              <a:t>das </a:t>
            </a:r>
            <a:r>
              <a:rPr sz="2800" spc="-5" dirty="0">
                <a:latin typeface="Calibri"/>
                <a:cs typeface="Calibri"/>
              </a:rPr>
              <a:t>doenças. Apesar </a:t>
            </a:r>
            <a:r>
              <a:rPr sz="2800" dirty="0">
                <a:latin typeface="Calibri"/>
                <a:cs typeface="Calibri"/>
              </a:rPr>
              <a:t>de ser um  número </a:t>
            </a:r>
            <a:r>
              <a:rPr sz="2800" spc="-5" dirty="0">
                <a:latin typeface="Calibri"/>
                <a:cs typeface="Calibri"/>
              </a:rPr>
              <a:t>considerável, muitas das anomalias genéticas </a:t>
            </a:r>
            <a:r>
              <a:rPr sz="2800" dirty="0">
                <a:latin typeface="Calibri"/>
                <a:cs typeface="Calibri"/>
              </a:rPr>
              <a:t>em </a:t>
            </a:r>
            <a:r>
              <a:rPr sz="2800" spc="-5" dirty="0">
                <a:latin typeface="Calibri"/>
                <a:cs typeface="Calibri"/>
              </a:rPr>
              <a:t>tempos tidas como incuráveis  </a:t>
            </a:r>
            <a:r>
              <a:rPr sz="2800" dirty="0">
                <a:latin typeface="Calibri"/>
                <a:cs typeface="Calibri"/>
              </a:rPr>
              <a:t>são </a:t>
            </a:r>
            <a:r>
              <a:rPr sz="2800" spc="-5" dirty="0">
                <a:latin typeface="Calibri"/>
                <a:cs typeface="Calibri"/>
              </a:rPr>
              <a:t>hoje controláveis ou tratáveis </a:t>
            </a:r>
            <a:r>
              <a:rPr sz="2800" spc="-10" dirty="0">
                <a:latin typeface="Calibri"/>
                <a:cs typeface="Calibri"/>
              </a:rPr>
              <a:t>com </a:t>
            </a:r>
            <a:r>
              <a:rPr sz="2800" spc="-5" dirty="0">
                <a:latin typeface="Calibri"/>
                <a:cs typeface="Calibri"/>
              </a:rPr>
              <a:t>sucesso, desde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5" dirty="0">
                <a:latin typeface="Calibri"/>
                <a:cs typeface="Calibri"/>
              </a:rPr>
              <a:t>diagnosticadas numa fase  precoce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22860" algn="just">
              <a:lnSpc>
                <a:spcPct val="150000"/>
              </a:lnSpc>
            </a:pPr>
            <a:r>
              <a:rPr sz="2800" dirty="0">
                <a:latin typeface="Calibri"/>
                <a:cs typeface="Calibri"/>
              </a:rPr>
              <a:t>Apesar </a:t>
            </a:r>
            <a:r>
              <a:rPr sz="2800" spc="-5" dirty="0">
                <a:latin typeface="Calibri"/>
                <a:cs typeface="Calibri"/>
              </a:rPr>
              <a:t>das doenças </a:t>
            </a:r>
            <a:r>
              <a:rPr sz="2800" spc="-10" dirty="0">
                <a:latin typeface="Calibri"/>
                <a:cs typeface="Calibri"/>
              </a:rPr>
              <a:t>com </a:t>
            </a:r>
            <a:r>
              <a:rPr sz="2800" spc="-5" dirty="0">
                <a:latin typeface="Calibri"/>
                <a:cs typeface="Calibri"/>
              </a:rPr>
              <a:t>causa exclusivamente genética serem individualmente raras, no  </a:t>
            </a:r>
            <a:r>
              <a:rPr sz="2800" dirty="0">
                <a:latin typeface="Calibri"/>
                <a:cs typeface="Calibri"/>
              </a:rPr>
              <a:t>seu </a:t>
            </a:r>
            <a:r>
              <a:rPr sz="2800" spc="-5" dirty="0">
                <a:latin typeface="Calibri"/>
                <a:cs typeface="Calibri"/>
              </a:rPr>
              <a:t>conjunto </a:t>
            </a:r>
            <a:r>
              <a:rPr sz="2800" dirty="0">
                <a:latin typeface="Calibri"/>
                <a:cs typeface="Calibri"/>
              </a:rPr>
              <a:t>são </a:t>
            </a:r>
            <a:r>
              <a:rPr sz="2800" spc="-5" dirty="0">
                <a:latin typeface="Calibri"/>
                <a:cs typeface="Calibri"/>
              </a:rPr>
              <a:t>numerosas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importantes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64923" y="44625"/>
            <a:ext cx="4934495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908369" y="1039235"/>
            <a:ext cx="204760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Introdução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1339408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862150" y="1879600"/>
            <a:ext cx="10829108" cy="38591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As doenças genéticas humanas podem </a:t>
            </a:r>
            <a:r>
              <a:rPr sz="2400" dirty="0">
                <a:latin typeface="Calibri"/>
                <a:cs typeface="Calibri"/>
              </a:rPr>
              <a:t>ser  </a:t>
            </a:r>
            <a:r>
              <a:rPr sz="2400" spc="-5" dirty="0">
                <a:latin typeface="Calibri"/>
                <a:cs typeface="Calibri"/>
              </a:rPr>
              <a:t>classificadas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em</a:t>
            </a:r>
            <a:r>
              <a:rPr sz="2400" spc="-5" dirty="0">
                <a:latin typeface="Calibri"/>
                <a:cs typeface="Calibri"/>
              </a:rPr>
              <a:t>: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55"/>
              </a:spcBef>
            </a:pPr>
            <a:endParaRPr sz="2400" dirty="0">
              <a:latin typeface="Calibri"/>
              <a:cs typeface="Calibri"/>
            </a:endParaRPr>
          </a:p>
          <a:p>
            <a:pPr marL="307340" indent="-294640">
              <a:lnSpc>
                <a:spcPct val="150000"/>
              </a:lnSpc>
              <a:buChar char="•"/>
              <a:tabLst>
                <a:tab pos="307340" algn="l"/>
              </a:tabLst>
            </a:pPr>
            <a:r>
              <a:rPr sz="2400" spc="-5" dirty="0">
                <a:latin typeface="Calibri"/>
                <a:cs typeface="Calibri"/>
              </a:rPr>
              <a:t>Monogênicas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45"/>
              </a:spcBef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07340" indent="-294640">
              <a:lnSpc>
                <a:spcPct val="150000"/>
              </a:lnSpc>
              <a:buChar char="•"/>
              <a:tabLst>
                <a:tab pos="307340" algn="l"/>
              </a:tabLst>
            </a:pPr>
            <a:r>
              <a:rPr sz="2400" spc="-5" dirty="0">
                <a:latin typeface="Calibri"/>
                <a:cs typeface="Calibri"/>
              </a:rPr>
              <a:t>Multifatoriais</a:t>
            </a:r>
            <a:endParaRPr sz="2400" dirty="0">
              <a:latin typeface="Calibri"/>
              <a:cs typeface="Calibri"/>
            </a:endParaRPr>
          </a:p>
          <a:p>
            <a:pPr>
              <a:lnSpc>
                <a:spcPct val="150000"/>
              </a:lnSpc>
              <a:spcBef>
                <a:spcPts val="55"/>
              </a:spcBef>
              <a:buFont typeface="Calibri"/>
              <a:buChar char="•"/>
            </a:pPr>
            <a:endParaRPr sz="2400" dirty="0">
              <a:latin typeface="Calibri"/>
              <a:cs typeface="Calibri"/>
            </a:endParaRPr>
          </a:p>
          <a:p>
            <a:pPr marL="307340" indent="-294640">
              <a:lnSpc>
                <a:spcPct val="150000"/>
              </a:lnSpc>
              <a:buChar char="•"/>
              <a:tabLst>
                <a:tab pos="307340" algn="l"/>
              </a:tabLst>
            </a:pPr>
            <a:r>
              <a:rPr sz="2400" spc="-5" dirty="0">
                <a:latin typeface="Calibri"/>
                <a:cs typeface="Calibri"/>
              </a:rPr>
              <a:t>Cromossômicas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Título 1"/>
          <p:cNvSpPr>
            <a:spLocks noGrp="1"/>
          </p:cNvSpPr>
          <p:nvPr>
            <p:ph type="title"/>
          </p:nvPr>
        </p:nvSpPr>
        <p:spPr>
          <a:xfrm>
            <a:off x="3464923" y="44625"/>
            <a:ext cx="4934495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908369" y="1039235"/>
            <a:ext cx="204760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Introdução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19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5114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745083" y="260622"/>
            <a:ext cx="3040380" cy="1325563"/>
          </a:xfrm>
        </p:spPr>
        <p:txBody>
          <a:bodyPr/>
          <a:lstStyle/>
          <a:p>
            <a:r>
              <a:rPr lang="pt-BR" b="1" dirty="0" smtClean="0">
                <a:solidFill>
                  <a:srgbClr val="FF0000"/>
                </a:solidFill>
                <a:latin typeface="+mn-lt"/>
              </a:rPr>
              <a:t>CONTEÚDO</a:t>
            </a:r>
            <a:endParaRPr lang="pt-BR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7169331" cy="4351338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pt-BR" b="1" dirty="0" err="1" smtClean="0"/>
              <a:t>Mutagenicidade</a:t>
            </a:r>
            <a:endParaRPr lang="pt-BR" b="1" dirty="0" smtClean="0"/>
          </a:p>
          <a:p>
            <a:pPr marL="0" indent="0">
              <a:buNone/>
            </a:pPr>
            <a:r>
              <a:rPr lang="pt-BR" dirty="0" smtClean="0"/>
              <a:t>- Conceitos de </a:t>
            </a:r>
            <a:r>
              <a:rPr lang="pt-BR" dirty="0" smtClean="0"/>
              <a:t>replicação do DNA/M</a:t>
            </a:r>
            <a:r>
              <a:rPr lang="pt-BR" dirty="0" smtClean="0"/>
              <a:t>utação</a:t>
            </a:r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b="1" dirty="0" smtClean="0"/>
              <a:t>2. </a:t>
            </a:r>
            <a:r>
              <a:rPr lang="pt-BR" b="1" dirty="0" smtClean="0"/>
              <a:t>Doenças Genéticas</a:t>
            </a:r>
          </a:p>
          <a:p>
            <a:pPr>
              <a:buFontTx/>
              <a:buChar char="-"/>
            </a:pPr>
            <a:r>
              <a:rPr lang="pt-BR" dirty="0" smtClean="0"/>
              <a:t>Monogênicas</a:t>
            </a:r>
          </a:p>
          <a:p>
            <a:pPr>
              <a:buFontTx/>
              <a:buChar char="-"/>
            </a:pPr>
            <a:r>
              <a:rPr lang="pt-BR" dirty="0" smtClean="0"/>
              <a:t>Multifatoriais</a:t>
            </a:r>
          </a:p>
          <a:p>
            <a:pPr>
              <a:buFontTx/>
              <a:buChar char="-"/>
            </a:pPr>
            <a:r>
              <a:rPr lang="pt-BR" dirty="0" smtClean="0"/>
              <a:t>Cromossômicas</a:t>
            </a:r>
            <a:endParaRPr lang="pt-BR" dirty="0"/>
          </a:p>
        </p:txBody>
      </p:sp>
      <p:pic>
        <p:nvPicPr>
          <p:cNvPr id="4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4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52910" y="1658801"/>
            <a:ext cx="11634289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7620" algn="just">
              <a:lnSpc>
                <a:spcPct val="150000"/>
              </a:lnSpc>
            </a:pPr>
            <a:r>
              <a:rPr sz="2800" spc="-5" dirty="0">
                <a:latin typeface="Calibri"/>
                <a:cs typeface="Calibri"/>
              </a:rPr>
              <a:t>Produzidas pela mutação </a:t>
            </a:r>
            <a:r>
              <a:rPr sz="2800" dirty="0">
                <a:latin typeface="Calibri"/>
                <a:cs typeface="Calibri"/>
              </a:rPr>
              <a:t>ou </a:t>
            </a:r>
            <a:r>
              <a:rPr sz="2800" spc="-5" dirty="0">
                <a:latin typeface="Calibri"/>
                <a:cs typeface="Calibri"/>
              </a:rPr>
              <a:t>alteração </a:t>
            </a:r>
            <a:r>
              <a:rPr sz="2800" dirty="0">
                <a:latin typeface="Calibri"/>
                <a:cs typeface="Calibri"/>
              </a:rPr>
              <a:t>na </a:t>
            </a:r>
            <a:r>
              <a:rPr sz="2800" spc="-5" dirty="0">
                <a:latin typeface="Calibri"/>
                <a:cs typeface="Calibri"/>
              </a:rPr>
              <a:t>sequência de </a:t>
            </a:r>
            <a:r>
              <a:rPr sz="2800" dirty="0">
                <a:latin typeface="Calibri"/>
                <a:cs typeface="Calibri"/>
              </a:rPr>
              <a:t>DNA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dirty="0">
                <a:latin typeface="Calibri"/>
                <a:cs typeface="Calibri"/>
              </a:rPr>
              <a:t>um </a:t>
            </a:r>
            <a:r>
              <a:rPr sz="2800" spc="-5" dirty="0">
                <a:latin typeface="Calibri"/>
                <a:cs typeface="Calibri"/>
              </a:rPr>
              <a:t>gene. São  denominadas </a:t>
            </a:r>
            <a:r>
              <a:rPr sz="2800" dirty="0">
                <a:latin typeface="Calibri"/>
                <a:cs typeface="Calibri"/>
              </a:rPr>
              <a:t>doenças </a:t>
            </a:r>
            <a:r>
              <a:rPr sz="2800" spc="-5" dirty="0">
                <a:latin typeface="Calibri"/>
                <a:cs typeface="Calibri"/>
              </a:rPr>
              <a:t>hereditárias mendelianas, por se transmitirem </a:t>
            </a:r>
            <a:r>
              <a:rPr sz="2800" dirty="0">
                <a:latin typeface="Calibri"/>
                <a:cs typeface="Calibri"/>
              </a:rPr>
              <a:t>segundo</a:t>
            </a:r>
            <a:r>
              <a:rPr sz="2800" dirty="0">
                <a:latin typeface="Calibri"/>
                <a:cs typeface="Calibri"/>
              </a:rPr>
              <a:t> as  </a:t>
            </a:r>
            <a:r>
              <a:rPr sz="2800" spc="-5" dirty="0">
                <a:latin typeface="Calibri"/>
                <a:cs typeface="Calibri"/>
              </a:rPr>
              <a:t>Leis de </a:t>
            </a:r>
            <a:r>
              <a:rPr sz="2800" spc="-5" dirty="0" smtClean="0">
                <a:latin typeface="Calibri"/>
                <a:cs typeface="Calibri"/>
              </a:rPr>
              <a:t>Mendel</a:t>
            </a:r>
            <a:endParaRPr lang="pt-BR" sz="2800" spc="-5" dirty="0">
              <a:latin typeface="Calibri"/>
              <a:cs typeface="Calibri"/>
            </a:endParaRPr>
          </a:p>
          <a:p>
            <a:pPr marL="12700" marR="7620" algn="just">
              <a:lnSpc>
                <a:spcPct val="150000"/>
              </a:lnSpc>
            </a:pPr>
            <a:endParaRPr lang="pt-BR" sz="2800" spc="-5" dirty="0" smtClean="0">
              <a:latin typeface="Calibri"/>
              <a:cs typeface="Calibri"/>
            </a:endParaRPr>
          </a:p>
          <a:p>
            <a:pPr marL="12700" marR="7620" algn="just">
              <a:lnSpc>
                <a:spcPct val="150000"/>
              </a:lnSpc>
            </a:pPr>
            <a:r>
              <a:rPr sz="2800" dirty="0" smtClean="0">
                <a:latin typeface="Calibri"/>
                <a:cs typeface="Calibri"/>
              </a:rPr>
              <a:t>São </a:t>
            </a:r>
            <a:r>
              <a:rPr sz="2800" spc="-5" dirty="0">
                <a:latin typeface="Calibri"/>
                <a:cs typeface="Calibri"/>
              </a:rPr>
              <a:t>conhecidas mais </a:t>
            </a:r>
            <a:r>
              <a:rPr sz="2800" dirty="0">
                <a:latin typeface="Calibri"/>
                <a:cs typeface="Calibri"/>
              </a:rPr>
              <a:t>de 600 </a:t>
            </a:r>
            <a:r>
              <a:rPr sz="2800" spc="-5" dirty="0">
                <a:latin typeface="Calibri"/>
                <a:cs typeface="Calibri"/>
              </a:rPr>
              <a:t>doenças hereditárias monogênicas,  sendo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prevalência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um caso </a:t>
            </a:r>
            <a:r>
              <a:rPr sz="2800" dirty="0">
                <a:latin typeface="Calibri"/>
                <a:cs typeface="Calibri"/>
              </a:rPr>
              <a:t>por cada 200 </a:t>
            </a:r>
            <a:r>
              <a:rPr sz="2800" spc="-5" dirty="0">
                <a:latin typeface="Calibri"/>
                <a:cs typeface="Calibri"/>
              </a:rPr>
              <a:t>nascimentos</a:t>
            </a:r>
            <a:r>
              <a:rPr sz="2800" spc="-5" dirty="0">
                <a:latin typeface="Calibri"/>
                <a:cs typeface="Calibri"/>
              </a:rPr>
              <a:t>. 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20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92265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9560" y="1747247"/>
            <a:ext cx="11597640" cy="4351338"/>
          </a:xfrm>
        </p:spPr>
        <p:txBody>
          <a:bodyPr>
            <a:noAutofit/>
          </a:bodyPr>
          <a:lstStyle/>
          <a:p>
            <a:pPr marL="12700" marR="7620" algn="just">
              <a:lnSpc>
                <a:spcPct val="150000"/>
              </a:lnSpc>
              <a:spcBef>
                <a:spcPts val="0"/>
              </a:spcBef>
            </a:pPr>
            <a:r>
              <a:rPr lang="pt-BR" sz="2400" dirty="0">
                <a:cs typeface="Calibri"/>
              </a:rPr>
              <a:t>Podem</a:t>
            </a:r>
            <a:r>
              <a:rPr lang="pt-BR" sz="2400" spc="3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ser:</a:t>
            </a:r>
            <a:endParaRPr lang="pt-BR" sz="2400" dirty="0">
              <a:cs typeface="Calibri"/>
            </a:endParaRPr>
          </a:p>
          <a:p>
            <a:pPr marL="12700" marR="5715" algn="just">
              <a:lnSpc>
                <a:spcPct val="150000"/>
              </a:lnSpc>
              <a:spcBef>
                <a:spcPts val="0"/>
              </a:spcBef>
              <a:tabLst>
                <a:tab pos="255270" algn="l"/>
              </a:tabLst>
            </a:pPr>
            <a:r>
              <a:rPr lang="pt-BR" sz="2400" spc="-5" dirty="0" smtClean="0">
                <a:cs typeface="Calibri"/>
              </a:rPr>
              <a:t>Autossômicas </a:t>
            </a:r>
            <a:r>
              <a:rPr lang="pt-BR" sz="2400" spc="-5" dirty="0">
                <a:cs typeface="Calibri"/>
              </a:rPr>
              <a:t>Recessivas </a:t>
            </a:r>
            <a:r>
              <a:rPr lang="pt-BR" sz="2400" dirty="0">
                <a:cs typeface="Calibri"/>
              </a:rPr>
              <a:t>– os </a:t>
            </a:r>
            <a:r>
              <a:rPr lang="pt-BR" sz="2400" spc="-5" dirty="0">
                <a:cs typeface="Calibri"/>
              </a:rPr>
              <a:t>genes estão presentes </a:t>
            </a:r>
            <a:r>
              <a:rPr lang="pt-BR" sz="2400" dirty="0">
                <a:cs typeface="Calibri"/>
              </a:rPr>
              <a:t>em </a:t>
            </a:r>
            <a:r>
              <a:rPr lang="pt-BR" sz="2400" spc="-5" dirty="0">
                <a:cs typeface="Calibri"/>
              </a:rPr>
              <a:t>autossomos </a:t>
            </a:r>
            <a:r>
              <a:rPr lang="pt-BR" sz="2400" dirty="0">
                <a:cs typeface="Calibri"/>
              </a:rPr>
              <a:t>e os  </a:t>
            </a:r>
            <a:r>
              <a:rPr lang="pt-BR" sz="2400" spc="-5" dirty="0">
                <a:cs typeface="Calibri"/>
              </a:rPr>
              <a:t>indivíduos afetados têm </a:t>
            </a:r>
            <a:r>
              <a:rPr lang="pt-BR" sz="2400" dirty="0">
                <a:cs typeface="Calibri"/>
              </a:rPr>
              <a:t>duas cópias do gene</a:t>
            </a:r>
            <a:r>
              <a:rPr lang="pt-BR" sz="2400" spc="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mutante.</a:t>
            </a:r>
            <a:endParaRPr lang="pt-BR" sz="2400" dirty="0">
              <a:cs typeface="Calibri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  <a:buFont typeface="Calibri"/>
              <a:buChar char="•"/>
            </a:pPr>
            <a:endParaRPr lang="pt-BR" sz="2400" dirty="0">
              <a:cs typeface="Calibri"/>
            </a:endParaRPr>
          </a:p>
          <a:p>
            <a:pPr marL="12700" marR="5715" algn="just">
              <a:lnSpc>
                <a:spcPct val="150000"/>
              </a:lnSpc>
              <a:spcBef>
                <a:spcPts val="0"/>
              </a:spcBef>
              <a:tabLst>
                <a:tab pos="214629" algn="l"/>
              </a:tabLst>
            </a:pPr>
            <a:r>
              <a:rPr lang="pt-BR" sz="2400" spc="-5" dirty="0">
                <a:cs typeface="Calibri"/>
              </a:rPr>
              <a:t>Autossômicas Dominantes </a:t>
            </a:r>
            <a:r>
              <a:rPr lang="pt-BR" sz="2400" dirty="0">
                <a:cs typeface="Calibri"/>
              </a:rPr>
              <a:t>– </a:t>
            </a:r>
            <a:r>
              <a:rPr lang="pt-BR" sz="2400" spc="-5" dirty="0">
                <a:cs typeface="Calibri"/>
              </a:rPr>
              <a:t>os </a:t>
            </a:r>
            <a:r>
              <a:rPr lang="pt-BR" sz="2400" dirty="0">
                <a:cs typeface="Calibri"/>
              </a:rPr>
              <a:t>genes </a:t>
            </a:r>
            <a:r>
              <a:rPr lang="pt-BR" sz="2400" spc="-5" dirty="0">
                <a:cs typeface="Calibri"/>
              </a:rPr>
              <a:t>também se encontram </a:t>
            </a:r>
            <a:r>
              <a:rPr lang="pt-BR" sz="2400" dirty="0">
                <a:cs typeface="Calibri"/>
              </a:rPr>
              <a:t>em </a:t>
            </a:r>
            <a:r>
              <a:rPr lang="pt-BR" sz="2400" spc="-5" dirty="0">
                <a:cs typeface="Calibri"/>
              </a:rPr>
              <a:t>autossomos,  </a:t>
            </a:r>
            <a:r>
              <a:rPr lang="pt-BR" sz="2400" dirty="0">
                <a:cs typeface="Calibri"/>
              </a:rPr>
              <a:t>mas </a:t>
            </a:r>
            <a:r>
              <a:rPr lang="pt-BR" sz="2400" spc="-5" dirty="0">
                <a:cs typeface="Calibri"/>
              </a:rPr>
              <a:t>basta uma cópia do </a:t>
            </a:r>
            <a:r>
              <a:rPr lang="pt-BR" sz="2400" dirty="0">
                <a:cs typeface="Calibri"/>
              </a:rPr>
              <a:t>gene </a:t>
            </a:r>
            <a:r>
              <a:rPr lang="pt-BR" sz="2400" spc="-5" dirty="0">
                <a:cs typeface="Calibri"/>
              </a:rPr>
              <a:t>mutante para causar </a:t>
            </a:r>
            <a:r>
              <a:rPr lang="pt-BR" sz="2400" dirty="0">
                <a:cs typeface="Calibri"/>
              </a:rPr>
              <a:t>a</a:t>
            </a:r>
            <a:r>
              <a:rPr lang="pt-BR" sz="2400" spc="50" dirty="0">
                <a:cs typeface="Calibri"/>
              </a:rPr>
              <a:t> </a:t>
            </a:r>
            <a:r>
              <a:rPr lang="pt-BR" sz="2400" dirty="0">
                <a:cs typeface="Calibri"/>
              </a:rPr>
              <a:t>doença.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  <a:buFont typeface="Calibri"/>
              <a:buChar char="•"/>
            </a:pPr>
            <a:endParaRPr lang="pt-BR" sz="2400" dirty="0"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0"/>
              </a:spcBef>
              <a:tabLst>
                <a:tab pos="233679" algn="l"/>
              </a:tabLst>
            </a:pPr>
            <a:r>
              <a:rPr lang="pt-BR" sz="2400" spc="-5" dirty="0">
                <a:cs typeface="Calibri"/>
              </a:rPr>
              <a:t>Ligadas </a:t>
            </a:r>
            <a:r>
              <a:rPr lang="pt-BR" sz="2400" dirty="0">
                <a:cs typeface="Calibri"/>
              </a:rPr>
              <a:t>ao </a:t>
            </a:r>
            <a:r>
              <a:rPr lang="pt-BR" sz="2400" spc="-5" dirty="0">
                <a:cs typeface="Calibri"/>
              </a:rPr>
              <a:t>Cromossomo </a:t>
            </a:r>
            <a:r>
              <a:rPr lang="pt-BR" sz="2400" dirty="0">
                <a:cs typeface="Calibri"/>
              </a:rPr>
              <a:t>X – os genes </a:t>
            </a:r>
            <a:r>
              <a:rPr lang="pt-BR" sz="2400" spc="-5" dirty="0">
                <a:cs typeface="Calibri"/>
              </a:rPr>
              <a:t>agem </a:t>
            </a:r>
            <a:r>
              <a:rPr lang="pt-BR" sz="2400" dirty="0">
                <a:cs typeface="Calibri"/>
              </a:rPr>
              <a:t>como </a:t>
            </a:r>
            <a:r>
              <a:rPr lang="pt-BR" sz="2400" spc="-5" dirty="0">
                <a:cs typeface="Calibri"/>
              </a:rPr>
              <a:t>mutações dominantes no  sexo</a:t>
            </a:r>
            <a:r>
              <a:rPr lang="pt-BR" sz="240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masculino.</a:t>
            </a:r>
            <a:endParaRPr lang="pt-BR" sz="2400" dirty="0">
              <a:cs typeface="Calibri"/>
            </a:endParaRPr>
          </a:p>
          <a:p>
            <a:pPr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82202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590039" y="1305198"/>
            <a:ext cx="5588692" cy="550509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2000" b="1" spc="-5" dirty="0">
                <a:latin typeface="Calibri"/>
                <a:cs typeface="Calibri"/>
              </a:rPr>
              <a:t>EXEMPLOS</a:t>
            </a:r>
            <a:endParaRPr sz="2000" dirty="0">
              <a:latin typeface="Calibri"/>
              <a:cs typeface="Calibri"/>
            </a:endParaRPr>
          </a:p>
          <a:p>
            <a:pPr marL="12700" marR="1483360">
              <a:lnSpc>
                <a:spcPct val="150000"/>
              </a:lnSpc>
            </a:pPr>
            <a:r>
              <a:rPr sz="2000" spc="-5" dirty="0" smtClean="0">
                <a:latin typeface="Calibri"/>
                <a:cs typeface="Calibri"/>
              </a:rPr>
              <a:t>Anemia</a:t>
            </a:r>
            <a:r>
              <a:rPr sz="2000" spc="-55" dirty="0" smtClean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Falciforme</a:t>
            </a:r>
            <a:r>
              <a:rPr sz="2000" spc="-5" dirty="0">
                <a:latin typeface="Calibri"/>
                <a:cs typeface="Calibri"/>
              </a:rPr>
              <a:t>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148336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Hemofilia</a:t>
            </a:r>
            <a:endParaRPr sz="20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 err="1">
                <a:latin typeface="Calibri"/>
                <a:cs typeface="Calibri"/>
              </a:rPr>
              <a:t>Distrofia</a:t>
            </a:r>
            <a:r>
              <a:rPr sz="2000" spc="-5" dirty="0">
                <a:latin typeface="Calibri"/>
                <a:cs typeface="Calibri"/>
              </a:rPr>
              <a:t> </a:t>
            </a:r>
            <a:r>
              <a:rPr sz="2000" spc="-5" dirty="0" err="1" smtClean="0">
                <a:latin typeface="Calibri"/>
                <a:cs typeface="Calibri"/>
              </a:rPr>
              <a:t>miotônica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Hipercolesterolemia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familiar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Distrofia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muscular de Duchene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Talassemia</a:t>
            </a:r>
            <a:endParaRPr sz="2000" dirty="0">
              <a:latin typeface="Calibri"/>
              <a:cs typeface="Calibri"/>
            </a:endParaRPr>
          </a:p>
          <a:p>
            <a:pPr marL="12700" marR="1087120">
              <a:lnSpc>
                <a:spcPct val="150000"/>
              </a:lnSpc>
            </a:pPr>
            <a:r>
              <a:rPr sz="2000" spc="-5" dirty="0">
                <a:latin typeface="Calibri"/>
                <a:cs typeface="Calibri"/>
              </a:rPr>
              <a:t>Doenças de</a:t>
            </a:r>
            <a:r>
              <a:rPr sz="2000" spc="-60" dirty="0">
                <a:latin typeface="Calibri"/>
                <a:cs typeface="Calibri"/>
              </a:rPr>
              <a:t> </a:t>
            </a:r>
            <a:r>
              <a:rPr sz="2000" spc="-5" dirty="0" err="1">
                <a:latin typeface="Calibri"/>
                <a:cs typeface="Calibri"/>
              </a:rPr>
              <a:t>Tay</a:t>
            </a:r>
            <a:r>
              <a:rPr sz="2000" spc="-5" dirty="0">
                <a:latin typeface="Calibri"/>
                <a:cs typeface="Calibri"/>
              </a:rPr>
              <a:t>‐Sachs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108712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Síndrome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de </a:t>
            </a:r>
            <a:r>
              <a:rPr sz="2000" spc="-5" dirty="0" err="1">
                <a:latin typeface="Calibri"/>
                <a:cs typeface="Calibri"/>
              </a:rPr>
              <a:t>Marfan</a:t>
            </a:r>
            <a:r>
              <a:rPr sz="2000" spc="-5" dirty="0">
                <a:latin typeface="Calibri"/>
                <a:cs typeface="Calibri"/>
              </a:rPr>
              <a:t>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108712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Fenilcetonúria</a:t>
            </a:r>
            <a:r>
              <a:rPr sz="2000" spc="-5" dirty="0" smtClean="0">
                <a:latin typeface="Calibri"/>
                <a:cs typeface="Calibri"/>
              </a:rPr>
              <a:t>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108712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Síndrome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do </a:t>
            </a:r>
            <a:r>
              <a:rPr sz="2000" dirty="0">
                <a:latin typeface="Calibri"/>
                <a:cs typeface="Calibri"/>
              </a:rPr>
              <a:t>X </a:t>
            </a:r>
            <a:r>
              <a:rPr sz="2000" spc="-5" dirty="0" err="1">
                <a:latin typeface="Calibri"/>
                <a:cs typeface="Calibri"/>
              </a:rPr>
              <a:t>Frágil</a:t>
            </a:r>
            <a:r>
              <a:rPr sz="2000" spc="-5" dirty="0">
                <a:latin typeface="Calibri"/>
                <a:cs typeface="Calibri"/>
              </a:rPr>
              <a:t>  </a:t>
            </a:r>
            <a:endParaRPr lang="pt-BR" sz="2000" spc="-5" dirty="0" smtClean="0">
              <a:latin typeface="Calibri"/>
              <a:cs typeface="Calibri"/>
            </a:endParaRPr>
          </a:p>
          <a:p>
            <a:pPr marL="12700" marR="1087120">
              <a:lnSpc>
                <a:spcPct val="150000"/>
              </a:lnSpc>
            </a:pPr>
            <a:r>
              <a:rPr sz="2000" spc="-5" dirty="0" err="1" smtClean="0">
                <a:latin typeface="Calibri"/>
                <a:cs typeface="Calibri"/>
              </a:rPr>
              <a:t>Fibrose</a:t>
            </a:r>
            <a:r>
              <a:rPr sz="2000" spc="-5" dirty="0" smtClean="0">
                <a:latin typeface="Calibri"/>
                <a:cs typeface="Calibri"/>
              </a:rPr>
              <a:t> </a:t>
            </a:r>
            <a:r>
              <a:rPr sz="2000" spc="-5" dirty="0">
                <a:latin typeface="Calibri"/>
                <a:cs typeface="Calibri"/>
              </a:rPr>
              <a:t>Cística</a:t>
            </a:r>
            <a:endParaRPr sz="2000" dirty="0">
              <a:latin typeface="Calibri"/>
              <a:cs typeface="Calibri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7540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497306" y="2184651"/>
            <a:ext cx="11273246" cy="272555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2400" dirty="0">
                <a:latin typeface="Calibri"/>
                <a:cs typeface="Calibri"/>
              </a:rPr>
              <a:t>‐ </a:t>
            </a:r>
            <a:r>
              <a:rPr lang="pt-BR" sz="2400" dirty="0" smtClean="0">
                <a:latin typeface="Calibri"/>
                <a:cs typeface="Calibri"/>
              </a:rPr>
              <a:t>As doenças multifatoriais afetam diversos genes/</a:t>
            </a:r>
            <a:r>
              <a:rPr lang="pt-BR" sz="2400" dirty="0" err="1" smtClean="0">
                <a:latin typeface="Calibri"/>
                <a:cs typeface="Calibri"/>
              </a:rPr>
              <a:t>poligenia</a:t>
            </a:r>
            <a:r>
              <a:rPr lang="pt-BR" sz="2400" dirty="0" smtClean="0">
                <a:latin typeface="Calibri"/>
                <a:cs typeface="Calibri"/>
              </a:rPr>
              <a:t>, sua expressão pode depender de fatores ambientais</a:t>
            </a:r>
          </a:p>
          <a:p>
            <a:pPr marL="12700" marR="5080" algn="just">
              <a:lnSpc>
                <a:spcPct val="150000"/>
              </a:lnSpc>
            </a:pPr>
            <a:endParaRPr lang="pt-BR" sz="24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lang="pt-BR" sz="2400" dirty="0" smtClean="0">
                <a:latin typeface="Calibri"/>
                <a:cs typeface="Calibri"/>
              </a:rPr>
              <a:t>- </a:t>
            </a:r>
            <a:r>
              <a:rPr sz="2400" dirty="0" smtClean="0">
                <a:latin typeface="Calibri"/>
                <a:cs typeface="Calibri"/>
              </a:rPr>
              <a:t>A </a:t>
            </a:r>
            <a:r>
              <a:rPr sz="2400" dirty="0">
                <a:latin typeface="Calibri"/>
                <a:cs typeface="Calibri"/>
              </a:rPr>
              <a:t>herança </a:t>
            </a:r>
            <a:r>
              <a:rPr sz="2400" spc="-5" dirty="0">
                <a:latin typeface="Calibri"/>
                <a:cs typeface="Calibri"/>
              </a:rPr>
              <a:t>multifatorial também </a:t>
            </a:r>
            <a:r>
              <a:rPr sz="2400" dirty="0">
                <a:latin typeface="Calibri"/>
                <a:cs typeface="Calibri"/>
              </a:rPr>
              <a:t>é </a:t>
            </a:r>
            <a:r>
              <a:rPr sz="2400" spc="-5" dirty="0">
                <a:latin typeface="Calibri"/>
                <a:cs typeface="Calibri"/>
              </a:rPr>
              <a:t>associada com características 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hereditariedade como padrões de impressão digital, </a:t>
            </a:r>
            <a:r>
              <a:rPr sz="2400" dirty="0">
                <a:latin typeface="Calibri"/>
                <a:cs typeface="Calibri"/>
              </a:rPr>
              <a:t>altura, </a:t>
            </a:r>
            <a:r>
              <a:rPr sz="2400" spc="-5" dirty="0">
                <a:latin typeface="Calibri"/>
                <a:cs typeface="Calibri"/>
              </a:rPr>
              <a:t>cor  dos </a:t>
            </a:r>
            <a:r>
              <a:rPr sz="2400" spc="-10" dirty="0">
                <a:latin typeface="Calibri"/>
                <a:cs typeface="Calibri"/>
              </a:rPr>
              <a:t>olhos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cor da pele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10" name="Espaço Reservado para Número de Slid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23</a:t>
            </a:fld>
            <a:endParaRPr lang="pt-BR"/>
          </a:p>
        </p:txBody>
      </p:sp>
      <p:sp>
        <p:nvSpPr>
          <p:cNvPr id="12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3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Multifatoriais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089915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97048" y="1538005"/>
            <a:ext cx="11346906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2800" b="1" spc="-5" dirty="0">
                <a:latin typeface="Calibri"/>
                <a:cs typeface="Calibri"/>
              </a:rPr>
              <a:t>EXEMPLOS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z="2800" spc="-5" dirty="0" smtClean="0">
                <a:latin typeface="Calibri"/>
                <a:cs typeface="Calibri"/>
              </a:rPr>
              <a:t>Alzheimer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dirty="0">
                <a:latin typeface="Calibri"/>
                <a:cs typeface="Calibri"/>
              </a:rPr>
              <a:t>Mal </a:t>
            </a:r>
            <a:r>
              <a:rPr sz="2800" spc="-5" dirty="0">
                <a:latin typeface="Calibri"/>
                <a:cs typeface="Calibri"/>
              </a:rPr>
              <a:t>formações</a:t>
            </a:r>
            <a:r>
              <a:rPr sz="2800" spc="-60" dirty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congênitas</a:t>
            </a:r>
            <a:r>
              <a:rPr sz="2800" spc="-5" dirty="0">
                <a:latin typeface="Calibri"/>
                <a:cs typeface="Calibri"/>
              </a:rPr>
              <a:t>  </a:t>
            </a:r>
            <a:endParaRPr lang="pt-BR" sz="28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Cardiopatias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 err="1">
                <a:latin typeface="Calibri"/>
                <a:cs typeface="Calibri"/>
              </a:rPr>
              <a:t>congênitas</a:t>
            </a:r>
            <a:r>
              <a:rPr sz="2800" spc="-5" dirty="0">
                <a:latin typeface="Calibri"/>
                <a:cs typeface="Calibri"/>
              </a:rPr>
              <a:t>  </a:t>
            </a:r>
            <a:endParaRPr lang="pt-BR" sz="28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smtClean="0">
                <a:latin typeface="Calibri"/>
                <a:cs typeface="Calibri"/>
              </a:rPr>
              <a:t>Diabetes </a:t>
            </a:r>
            <a:r>
              <a:rPr sz="2800" i="1" spc="-5" dirty="0">
                <a:latin typeface="Calibri"/>
                <a:cs typeface="Calibri"/>
              </a:rPr>
              <a:t>mellitus  </a:t>
            </a:r>
            <a:endParaRPr lang="pt-BR" sz="2800" i="1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Hipertensão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arterial  </a:t>
            </a:r>
            <a:endParaRPr lang="pt-BR" sz="28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Obesidade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24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Multifatoriais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196989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444137" y="1833213"/>
            <a:ext cx="10791553" cy="2321148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58419" marR="5080" algn="just">
              <a:lnSpc>
                <a:spcPct val="150000"/>
              </a:lnSpc>
              <a:spcBef>
                <a:spcPts val="0"/>
              </a:spcBef>
            </a:pPr>
            <a:r>
              <a:rPr sz="2400" spc="-5" dirty="0"/>
              <a:t>Devem‐se </a:t>
            </a:r>
            <a:r>
              <a:rPr sz="2400" dirty="0"/>
              <a:t>a </a:t>
            </a:r>
            <a:r>
              <a:rPr sz="2400" spc="-5" dirty="0"/>
              <a:t>alterações estruturais e/ou numéricas dos  cromossomos, implicando uma ausência, duplicação ou  distribuição anormal de parte </a:t>
            </a:r>
            <a:r>
              <a:rPr sz="2400" spc="-10" dirty="0"/>
              <a:t>de </a:t>
            </a:r>
            <a:r>
              <a:rPr sz="2400" spc="-5" dirty="0"/>
              <a:t>um, um, </a:t>
            </a:r>
            <a:r>
              <a:rPr sz="2400" dirty="0"/>
              <a:t>ou e </a:t>
            </a:r>
            <a:r>
              <a:rPr sz="2400" spc="-5" dirty="0"/>
              <a:t>vários  cromossomos, que resultam </a:t>
            </a:r>
            <a:r>
              <a:rPr sz="2400" dirty="0"/>
              <a:t>em </a:t>
            </a:r>
            <a:r>
              <a:rPr sz="2400" spc="-5" dirty="0"/>
              <a:t>deficiência ou excesso de  determinado material</a:t>
            </a:r>
            <a:r>
              <a:rPr sz="2400" spc="-20" dirty="0"/>
              <a:t> </a:t>
            </a:r>
            <a:r>
              <a:rPr sz="2400" spc="-5" dirty="0"/>
              <a:t>genético</a:t>
            </a:r>
            <a:r>
              <a:rPr sz="2400" spc="-5" dirty="0"/>
              <a:t>.</a:t>
            </a:r>
            <a:endParaRPr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736236" y="4684712"/>
            <a:ext cx="456057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531620"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Tipo de doença  </a:t>
            </a:r>
            <a:r>
              <a:rPr sz="2400" spc="-5" dirty="0">
                <a:latin typeface="Calibri"/>
                <a:cs typeface="Calibri"/>
              </a:rPr>
              <a:t>Autossômica recessiva  Autossômica</a:t>
            </a:r>
            <a:r>
              <a:rPr sz="2400" spc="-6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dominante</a:t>
            </a:r>
            <a:endParaRPr sz="2400" dirty="0">
              <a:latin typeface="Calibri"/>
              <a:cs typeface="Calibri"/>
            </a:endParaRPr>
          </a:p>
          <a:p>
            <a:pPr marL="12700" marR="5080"/>
            <a:r>
              <a:rPr sz="2400" spc="-5" dirty="0">
                <a:latin typeface="Calibri"/>
                <a:cs typeface="Calibri"/>
              </a:rPr>
              <a:t>Recessivas ligadas </a:t>
            </a:r>
            <a:r>
              <a:rPr sz="2400" dirty="0">
                <a:latin typeface="Calibri"/>
                <a:cs typeface="Calibri"/>
              </a:rPr>
              <a:t>ao </a:t>
            </a:r>
            <a:r>
              <a:rPr sz="2400" spc="-5" dirty="0">
                <a:latin typeface="Calibri"/>
                <a:cs typeface="Calibri"/>
              </a:rPr>
              <a:t>Cromossomo </a:t>
            </a:r>
            <a:r>
              <a:rPr sz="2400" dirty="0">
                <a:latin typeface="Calibri"/>
                <a:cs typeface="Calibri"/>
              </a:rPr>
              <a:t>X  </a:t>
            </a:r>
            <a:r>
              <a:rPr sz="2400" spc="-5" dirty="0">
                <a:latin typeface="Calibri"/>
                <a:cs typeface="Calibri"/>
              </a:rPr>
              <a:t>Anomalias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cromossômicas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6453727" y="4684712"/>
            <a:ext cx="2303780" cy="1854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spcBef>
                <a:spcPts val="100"/>
              </a:spcBef>
            </a:pPr>
            <a:r>
              <a:rPr sz="2400" b="1" spc="-5" dirty="0">
                <a:latin typeface="Calibri"/>
                <a:cs typeface="Calibri"/>
              </a:rPr>
              <a:t>Prevalência</a:t>
            </a:r>
            <a:r>
              <a:rPr sz="2400" b="1" spc="-5" dirty="0">
                <a:latin typeface="Calibri"/>
                <a:cs typeface="Calibri"/>
              </a:rPr>
              <a:t>/</a:t>
            </a:r>
            <a:r>
              <a:rPr sz="2400" b="1" spc="-75" dirty="0">
                <a:latin typeface="Calibri"/>
                <a:cs typeface="Calibri"/>
              </a:rPr>
              <a:t> </a:t>
            </a:r>
            <a:r>
              <a:rPr sz="2400" b="1" spc="-5" dirty="0">
                <a:latin typeface="Calibri"/>
                <a:cs typeface="Calibri"/>
              </a:rPr>
              <a:t>1000</a:t>
            </a:r>
            <a:endParaRPr sz="2400" dirty="0">
              <a:latin typeface="Calibri"/>
              <a:cs typeface="Calibri"/>
            </a:endParaRPr>
          </a:p>
          <a:p>
            <a:pPr marR="3810" algn="ctr"/>
            <a:r>
              <a:rPr sz="2400" spc="-5" dirty="0">
                <a:latin typeface="Calibri"/>
                <a:cs typeface="Calibri"/>
              </a:rPr>
              <a:t>2‐10</a:t>
            </a:r>
            <a:endParaRPr sz="2400" dirty="0">
              <a:latin typeface="Calibri"/>
              <a:cs typeface="Calibri"/>
            </a:endParaRPr>
          </a:p>
          <a:p>
            <a:pPr marR="110489" algn="ctr"/>
            <a:r>
              <a:rPr sz="2400" dirty="0">
                <a:latin typeface="Calibri"/>
                <a:cs typeface="Calibri"/>
              </a:rPr>
              <a:t>2</a:t>
            </a:r>
          </a:p>
          <a:p>
            <a:pPr marR="87630" algn="ctr"/>
            <a:r>
              <a:rPr sz="2400" spc="-5" dirty="0">
                <a:latin typeface="Calibri"/>
                <a:cs typeface="Calibri"/>
              </a:rPr>
              <a:t>1‐2</a:t>
            </a:r>
            <a:endParaRPr sz="2400" dirty="0">
              <a:latin typeface="Calibri"/>
              <a:cs typeface="Calibri"/>
            </a:endParaRPr>
          </a:p>
          <a:p>
            <a:pPr marR="158750" algn="ctr"/>
            <a:r>
              <a:rPr sz="2400" spc="-5" dirty="0">
                <a:latin typeface="Calibri"/>
                <a:cs typeface="Calibri"/>
              </a:rPr>
              <a:t>6‐7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Cromossômicas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1078065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9635" y="1740093"/>
            <a:ext cx="8673736" cy="45371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</a:pPr>
            <a:r>
              <a:rPr sz="2800" b="1" spc="-5" dirty="0">
                <a:latin typeface="Calibri"/>
                <a:cs typeface="Calibri"/>
              </a:rPr>
              <a:t>EXEMPLOS</a:t>
            </a:r>
            <a:endParaRPr sz="2800" dirty="0">
              <a:latin typeface="Calibri"/>
              <a:cs typeface="Calibri"/>
            </a:endParaRPr>
          </a:p>
          <a:p>
            <a:pPr marL="12700" marR="2413635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Síndrome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Down  </a:t>
            </a:r>
            <a:r>
              <a:rPr sz="2800" spc="-5" dirty="0">
                <a:latin typeface="Calibri"/>
                <a:cs typeface="Calibri"/>
              </a:rPr>
              <a:t>Trissomias</a:t>
            </a:r>
            <a:r>
              <a:rPr sz="2800" spc="-5" dirty="0">
                <a:latin typeface="Calibri"/>
                <a:cs typeface="Calibri"/>
              </a:rPr>
              <a:t>: 18, 13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-8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X</a:t>
            </a:r>
          </a:p>
          <a:p>
            <a:pPr marL="12700" marR="5080">
              <a:lnSpc>
                <a:spcPct val="150000"/>
              </a:lnSpc>
            </a:pPr>
            <a:r>
              <a:rPr sz="2800" spc="-5" dirty="0">
                <a:latin typeface="Calibri"/>
                <a:cs typeface="Calibri"/>
              </a:rPr>
              <a:t>Síndrome de Cri‐du‐chat (miado do gato</a:t>
            </a:r>
            <a:r>
              <a:rPr sz="2800" spc="-5" dirty="0">
                <a:latin typeface="Calibri"/>
                <a:cs typeface="Calibri"/>
              </a:rPr>
              <a:t>)  </a:t>
            </a:r>
            <a:endParaRPr lang="pt-BR" sz="2800" spc="-5" dirty="0" smtClean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Síndrome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</a:t>
            </a:r>
            <a:r>
              <a:rPr sz="280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Klinefelter</a:t>
            </a:r>
            <a:endParaRPr sz="2800" dirty="0">
              <a:latin typeface="Calibri"/>
              <a:cs typeface="Calibri"/>
            </a:endParaRPr>
          </a:p>
          <a:p>
            <a:pPr marL="12700" marR="1381125">
              <a:lnSpc>
                <a:spcPct val="150000"/>
              </a:lnSpc>
            </a:pPr>
            <a:r>
              <a:rPr sz="2800" spc="-5" dirty="0">
                <a:latin typeface="Calibri"/>
                <a:cs typeface="Calibri"/>
              </a:rPr>
              <a:t>Síndrome</a:t>
            </a:r>
            <a:r>
              <a:rPr sz="2800" spc="-5" dirty="0">
                <a:latin typeface="Calibri"/>
                <a:cs typeface="Calibri"/>
              </a:rPr>
              <a:t> de Turner  </a:t>
            </a:r>
            <a:endParaRPr lang="pt-BR" sz="2800" spc="-5" dirty="0" smtClean="0">
              <a:latin typeface="Calibri"/>
              <a:cs typeface="Calibri"/>
            </a:endParaRPr>
          </a:p>
          <a:p>
            <a:pPr marL="12700" marR="1381125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Síndrome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Wolf‐</a:t>
            </a:r>
            <a:r>
              <a:rPr sz="2800" spc="-5" dirty="0" err="1">
                <a:latin typeface="Calibri"/>
                <a:cs typeface="Calibri"/>
              </a:rPr>
              <a:t>Hirschhron</a:t>
            </a:r>
            <a:r>
              <a:rPr sz="2800" spc="-5" dirty="0">
                <a:latin typeface="Calibri"/>
                <a:cs typeface="Calibri"/>
              </a:rPr>
              <a:t>  </a:t>
            </a:r>
            <a:endParaRPr lang="pt-BR" sz="2800" spc="-5" dirty="0" smtClean="0">
              <a:latin typeface="Calibri"/>
              <a:cs typeface="Calibri"/>
            </a:endParaRPr>
          </a:p>
          <a:p>
            <a:pPr marL="12700" marR="1381125">
              <a:lnSpc>
                <a:spcPct val="150000"/>
              </a:lnSpc>
            </a:pPr>
            <a:r>
              <a:rPr sz="2800" spc="-5" dirty="0" err="1" smtClean="0">
                <a:latin typeface="Calibri"/>
                <a:cs typeface="Calibri"/>
              </a:rPr>
              <a:t>Síndrome</a:t>
            </a:r>
            <a:r>
              <a:rPr sz="2800" spc="-5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de </a:t>
            </a:r>
            <a:r>
              <a:rPr sz="2800" spc="-10" dirty="0">
                <a:latin typeface="Calibri"/>
                <a:cs typeface="Calibri"/>
              </a:rPr>
              <a:t>XYY6‐7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26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493449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4148273" y="859088"/>
            <a:ext cx="370005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Cromossômicas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254764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52695" y="1539964"/>
            <a:ext cx="11589657" cy="51834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38760">
              <a:lnSpc>
                <a:spcPct val="150000"/>
              </a:lnSpc>
            </a:pPr>
            <a:r>
              <a:rPr sz="3600" spc="-7" baseline="3086" dirty="0">
                <a:latin typeface="Calibri"/>
                <a:cs typeface="Calibri"/>
              </a:rPr>
              <a:t>‐</a:t>
            </a:r>
            <a:r>
              <a:rPr sz="2800" spc="-5" dirty="0">
                <a:latin typeface="Calibri"/>
                <a:cs typeface="Calibri"/>
              </a:rPr>
              <a:t>Malformação das hemácias,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5" dirty="0">
                <a:latin typeface="Calibri"/>
                <a:cs typeface="Calibri"/>
              </a:rPr>
              <a:t>assumem forma semelhante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foices, </a:t>
            </a:r>
            <a:r>
              <a:rPr sz="2800" dirty="0">
                <a:latin typeface="Calibri"/>
                <a:cs typeface="Calibri"/>
              </a:rPr>
              <a:t>o </a:t>
            </a:r>
            <a:r>
              <a:rPr sz="2800" spc="-5" dirty="0">
                <a:latin typeface="Calibri"/>
                <a:cs typeface="Calibri"/>
              </a:rPr>
              <a:t>que causa  deficiência </a:t>
            </a:r>
            <a:r>
              <a:rPr sz="2800" dirty="0">
                <a:latin typeface="Calibri"/>
                <a:cs typeface="Calibri"/>
              </a:rPr>
              <a:t>do </a:t>
            </a:r>
            <a:r>
              <a:rPr sz="2800" spc="-5" dirty="0">
                <a:latin typeface="Calibri"/>
                <a:cs typeface="Calibri"/>
              </a:rPr>
              <a:t>transporte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oxigênio nos indivíduos acometidos pela</a:t>
            </a:r>
            <a:r>
              <a:rPr sz="2800" spc="10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doença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z="3600" spc="-7" baseline="3086" dirty="0" smtClean="0">
                <a:latin typeface="Calibri"/>
                <a:cs typeface="Calibri"/>
              </a:rPr>
              <a:t>‐</a:t>
            </a:r>
            <a:r>
              <a:rPr sz="2800" spc="-5" dirty="0">
                <a:latin typeface="Calibri"/>
                <a:cs typeface="Calibri"/>
              </a:rPr>
              <a:t>Comum </a:t>
            </a:r>
            <a:r>
              <a:rPr sz="2800" dirty="0">
                <a:latin typeface="Calibri"/>
                <a:cs typeface="Calibri"/>
              </a:rPr>
              <a:t>na </a:t>
            </a:r>
            <a:r>
              <a:rPr sz="2800" spc="-5" dirty="0">
                <a:latin typeface="Calibri"/>
                <a:cs typeface="Calibri"/>
              </a:rPr>
              <a:t>África, Europa mediterrânea, Oriente Médio </a:t>
            </a:r>
            <a:r>
              <a:rPr sz="2800" dirty="0">
                <a:latin typeface="Calibri"/>
                <a:cs typeface="Calibri"/>
              </a:rPr>
              <a:t>e</a:t>
            </a:r>
            <a:r>
              <a:rPr sz="2800" spc="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Índia</a:t>
            </a:r>
            <a:r>
              <a:rPr sz="2800" spc="-5" dirty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800" dirty="0" smtClean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expectativa </a:t>
            </a:r>
            <a:r>
              <a:rPr sz="2800" dirty="0">
                <a:latin typeface="Calibri"/>
                <a:cs typeface="Calibri"/>
              </a:rPr>
              <a:t>de vida é </a:t>
            </a:r>
            <a:r>
              <a:rPr sz="2800" spc="-5" dirty="0">
                <a:latin typeface="Calibri"/>
                <a:cs typeface="Calibri"/>
              </a:rPr>
              <a:t>encurtada, </a:t>
            </a:r>
            <a:r>
              <a:rPr sz="2800" spc="-10" dirty="0">
                <a:latin typeface="Calibri"/>
                <a:cs typeface="Calibri"/>
              </a:rPr>
              <a:t>com </a:t>
            </a:r>
            <a:r>
              <a:rPr sz="2800" spc="-5" dirty="0">
                <a:latin typeface="Calibri"/>
                <a:cs typeface="Calibri"/>
              </a:rPr>
              <a:t>estudos reportando </a:t>
            </a:r>
            <a:r>
              <a:rPr sz="2800" dirty="0">
                <a:latin typeface="Calibri"/>
                <a:cs typeface="Calibri"/>
              </a:rPr>
              <a:t>uma </a:t>
            </a:r>
            <a:r>
              <a:rPr sz="2800" spc="-5" dirty="0">
                <a:latin typeface="Calibri"/>
                <a:cs typeface="Calibri"/>
              </a:rPr>
              <a:t>expectativa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vida  média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42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48</a:t>
            </a:r>
            <a:r>
              <a:rPr sz="2800" spc="-1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anos</a:t>
            </a:r>
            <a:endParaRPr sz="2800" dirty="0">
              <a:latin typeface="Calibri"/>
              <a:cs typeface="Calibri"/>
            </a:endParaRPr>
          </a:p>
          <a:p>
            <a:pPr marL="116839" marR="3930015" indent="-104139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800" dirty="0" err="1" smtClean="0">
                <a:latin typeface="Calibri"/>
                <a:cs typeface="Calibri"/>
              </a:rPr>
              <a:t>Causada</a:t>
            </a:r>
            <a:r>
              <a:rPr sz="2800" dirty="0" smtClean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por uma mutação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um </a:t>
            </a:r>
            <a:r>
              <a:rPr sz="2800" spc="-5" dirty="0">
                <a:latin typeface="Calibri"/>
                <a:cs typeface="Calibri"/>
              </a:rPr>
              <a:t>gene </a:t>
            </a:r>
            <a:r>
              <a:rPr sz="2800" dirty="0" smtClean="0">
                <a:latin typeface="Calibri"/>
                <a:cs typeface="Calibri"/>
              </a:rPr>
              <a:t>do</a:t>
            </a:r>
            <a:r>
              <a:rPr lang="pt-BR" sz="2800" dirty="0" smtClean="0">
                <a:latin typeface="Calibri"/>
                <a:cs typeface="Calibri"/>
              </a:rPr>
              <a:t> c</a:t>
            </a:r>
            <a:r>
              <a:rPr sz="2800" spc="-5" dirty="0" err="1" smtClean="0">
                <a:latin typeface="Calibri"/>
                <a:cs typeface="Calibri"/>
              </a:rPr>
              <a:t>romossomo</a:t>
            </a:r>
            <a:r>
              <a:rPr sz="2800" spc="-5" dirty="0" smtClean="0">
                <a:latin typeface="Calibri"/>
                <a:cs typeface="Calibri"/>
              </a:rPr>
              <a:t> 11</a:t>
            </a:r>
          </a:p>
        </p:txBody>
      </p:sp>
      <p:sp>
        <p:nvSpPr>
          <p:cNvPr id="4" name="object 4"/>
          <p:cNvSpPr/>
          <p:nvPr/>
        </p:nvSpPr>
        <p:spPr>
          <a:xfrm>
            <a:off x="9248503" y="4807131"/>
            <a:ext cx="2798354" cy="19143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27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Anemia Falciforme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230810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28748" y="1725602"/>
            <a:ext cx="11166566" cy="2781084"/>
          </a:xfrm>
        </p:spPr>
        <p:txBody>
          <a:bodyPr>
            <a:normAutofit/>
          </a:bodyPr>
          <a:lstStyle/>
          <a:p>
            <a:pPr marL="12700" marR="3240405">
              <a:lnSpc>
                <a:spcPct val="150000"/>
              </a:lnSpc>
              <a:spcBef>
                <a:spcPts val="0"/>
              </a:spcBef>
              <a:buChar char="‐"/>
              <a:tabLst>
                <a:tab pos="134620" algn="l"/>
              </a:tabLst>
            </a:pPr>
            <a:r>
              <a:rPr lang="pt-BR" sz="2400" spc="-5" dirty="0">
                <a:cs typeface="Calibri"/>
              </a:rPr>
              <a:t>Sintomas: fadiga, palidez, dor muscular, </a:t>
            </a:r>
            <a:r>
              <a:rPr lang="pt-BR" sz="2400" spc="-5" dirty="0" smtClean="0">
                <a:cs typeface="Calibri"/>
              </a:rPr>
              <a:t>coágulos, Hemorragia</a:t>
            </a:r>
            <a:r>
              <a:rPr lang="pt-BR" sz="2400" spc="-5" dirty="0">
                <a:cs typeface="Calibri"/>
              </a:rPr>
              <a:t>, insuficiência renal </a:t>
            </a:r>
            <a:r>
              <a:rPr lang="pt-BR" sz="2400" dirty="0">
                <a:cs typeface="Calibri"/>
              </a:rPr>
              <a:t>e</a:t>
            </a:r>
            <a:r>
              <a:rPr lang="pt-BR" sz="2400" spc="-5" dirty="0">
                <a:cs typeface="Calibri"/>
              </a:rPr>
              <a:t> pulmonar</a:t>
            </a:r>
            <a:endParaRPr lang="pt-BR" sz="2400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Calibri"/>
              <a:buChar char="‐"/>
            </a:pPr>
            <a:endParaRPr lang="pt-BR" sz="2400" dirty="0">
              <a:cs typeface="Calibri"/>
            </a:endParaRPr>
          </a:p>
          <a:p>
            <a:pPr marL="135255" indent="-123189">
              <a:lnSpc>
                <a:spcPct val="150000"/>
              </a:lnSpc>
              <a:spcBef>
                <a:spcPts val="0"/>
              </a:spcBef>
              <a:buChar char="‐"/>
              <a:tabLst>
                <a:tab pos="135890" algn="l"/>
              </a:tabLst>
            </a:pPr>
            <a:r>
              <a:rPr lang="pt-BR" sz="2400" spc="-5" dirty="0">
                <a:cs typeface="Calibri"/>
              </a:rPr>
              <a:t>Tratamento: transplante de medula</a:t>
            </a:r>
            <a:r>
              <a:rPr lang="pt-BR" sz="2400" spc="1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óssea</a:t>
            </a:r>
            <a:endParaRPr lang="pt-BR" sz="2400" dirty="0">
              <a:cs typeface="Calibri"/>
            </a:endParaRPr>
          </a:p>
          <a:p>
            <a:pPr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28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Anemia Falciforme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1026" name="Picture 2" descr="Anemia Falciforme - Tira o Jalec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069" y="3219852"/>
            <a:ext cx="3868783" cy="2897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15647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87383" y="1456081"/>
            <a:ext cx="11717381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 algn="just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800" dirty="0">
                <a:latin typeface="Calibri"/>
                <a:cs typeface="Calibri"/>
              </a:rPr>
              <a:t>É a </a:t>
            </a:r>
            <a:r>
              <a:rPr sz="2800" spc="-5" dirty="0">
                <a:latin typeface="Calibri"/>
                <a:cs typeface="Calibri"/>
              </a:rPr>
              <a:t>forma de distrofia muscular mais comum nos adultos (prevalência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de 1 </a:t>
            </a:r>
            <a:r>
              <a:rPr sz="2800" spc="-5" dirty="0">
                <a:latin typeface="Calibri"/>
                <a:cs typeface="Calibri"/>
              </a:rPr>
              <a:t>para</a:t>
            </a:r>
            <a:r>
              <a:rPr sz="2800" spc="25" dirty="0">
                <a:latin typeface="Calibri"/>
                <a:cs typeface="Calibri"/>
              </a:rPr>
              <a:t> </a:t>
            </a:r>
            <a:r>
              <a:rPr sz="2800" spc="-5" dirty="0">
                <a:latin typeface="Calibri"/>
                <a:cs typeface="Calibri"/>
              </a:rPr>
              <a:t>20.000).</a:t>
            </a:r>
            <a:endParaRPr sz="2800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Char char="‐"/>
              <a:tabLst>
                <a:tab pos="194310" algn="l"/>
              </a:tabLst>
            </a:pPr>
            <a:r>
              <a:rPr sz="2800" dirty="0" smtClean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distrofia </a:t>
            </a:r>
            <a:r>
              <a:rPr sz="2800" spc="-10" dirty="0">
                <a:latin typeface="Calibri"/>
                <a:cs typeface="Calibri"/>
              </a:rPr>
              <a:t>miotônica </a:t>
            </a:r>
            <a:r>
              <a:rPr sz="2800" dirty="0">
                <a:latin typeface="Calibri"/>
                <a:cs typeface="Calibri"/>
              </a:rPr>
              <a:t>é uma </a:t>
            </a:r>
            <a:r>
              <a:rPr sz="2800" spc="-5" dirty="0">
                <a:latin typeface="Calibri"/>
                <a:cs typeface="Calibri"/>
              </a:rPr>
              <a:t>doença </a:t>
            </a:r>
            <a:r>
              <a:rPr sz="2800" b="1" spc="-5" dirty="0">
                <a:latin typeface="Calibri"/>
                <a:cs typeface="Calibri"/>
              </a:rPr>
              <a:t>autossômica dominante. </a:t>
            </a:r>
            <a:r>
              <a:rPr sz="2800" spc="-5" dirty="0">
                <a:latin typeface="Calibri"/>
                <a:cs typeface="Calibri"/>
              </a:rPr>
              <a:t>Habitualmente, </a:t>
            </a:r>
            <a:r>
              <a:rPr sz="2800" dirty="0">
                <a:latin typeface="Calibri"/>
                <a:cs typeface="Calibri"/>
              </a:rPr>
              <a:t>num  </a:t>
            </a:r>
            <a:r>
              <a:rPr sz="2800" spc="-5" dirty="0">
                <a:latin typeface="Calibri"/>
                <a:cs typeface="Calibri"/>
              </a:rPr>
              <a:t>indivíduo afetado existe uma cópia normal </a:t>
            </a:r>
            <a:r>
              <a:rPr sz="2800" dirty="0">
                <a:latin typeface="Calibri"/>
                <a:cs typeface="Calibri"/>
              </a:rPr>
              <a:t>e </a:t>
            </a:r>
            <a:r>
              <a:rPr sz="2800" spc="-5" dirty="0">
                <a:latin typeface="Calibri"/>
                <a:cs typeface="Calibri"/>
              </a:rPr>
              <a:t>uma cópia alterada (mutação) </a:t>
            </a:r>
            <a:r>
              <a:rPr sz="2800" dirty="0">
                <a:latin typeface="Calibri"/>
                <a:cs typeface="Calibri"/>
              </a:rPr>
              <a:t>do gene  </a:t>
            </a:r>
            <a:r>
              <a:rPr sz="2800" spc="-5" dirty="0">
                <a:latin typeface="Calibri"/>
                <a:cs typeface="Calibri"/>
              </a:rPr>
              <a:t>(heterozigótico). Ainda </a:t>
            </a:r>
            <a:r>
              <a:rPr sz="2800" dirty="0">
                <a:latin typeface="Calibri"/>
                <a:cs typeface="Calibri"/>
              </a:rPr>
              <a:t>que </a:t>
            </a:r>
            <a:r>
              <a:rPr sz="2800" spc="-5" dirty="0">
                <a:latin typeface="Calibri"/>
                <a:cs typeface="Calibri"/>
              </a:rPr>
              <a:t>rara, </a:t>
            </a:r>
            <a:r>
              <a:rPr sz="2800" dirty="0">
                <a:latin typeface="Calibri"/>
                <a:cs typeface="Calibri"/>
              </a:rPr>
              <a:t>é </a:t>
            </a:r>
            <a:r>
              <a:rPr sz="2800" spc="-5" dirty="0">
                <a:latin typeface="Calibri"/>
                <a:cs typeface="Calibri"/>
              </a:rPr>
              <a:t>também possível </a:t>
            </a:r>
            <a:r>
              <a:rPr sz="2800" dirty="0">
                <a:latin typeface="Calibri"/>
                <a:cs typeface="Calibri"/>
              </a:rPr>
              <a:t>a </a:t>
            </a:r>
            <a:r>
              <a:rPr sz="2800" spc="-5" dirty="0">
                <a:latin typeface="Calibri"/>
                <a:cs typeface="Calibri"/>
              </a:rPr>
              <a:t>existência </a:t>
            </a:r>
            <a:r>
              <a:rPr sz="2800" dirty="0">
                <a:latin typeface="Calibri"/>
                <a:cs typeface="Calibri"/>
              </a:rPr>
              <a:t>de </a:t>
            </a:r>
            <a:r>
              <a:rPr sz="2800" spc="-5" dirty="0">
                <a:latin typeface="Calibri"/>
                <a:cs typeface="Calibri"/>
              </a:rPr>
              <a:t>duas cópias alteradas</a:t>
            </a:r>
            <a:r>
              <a:rPr sz="2800" spc="-5" dirty="0">
                <a:latin typeface="Calibri"/>
                <a:cs typeface="Calibri"/>
              </a:rPr>
              <a:t>  </a:t>
            </a:r>
            <a:r>
              <a:rPr sz="2800" dirty="0">
                <a:latin typeface="Calibri"/>
                <a:cs typeface="Calibri"/>
              </a:rPr>
              <a:t>do</a:t>
            </a:r>
            <a:r>
              <a:rPr sz="2800" spc="-5" dirty="0">
                <a:latin typeface="Calibri"/>
                <a:cs typeface="Calibri"/>
              </a:rPr>
              <a:t> </a:t>
            </a:r>
            <a:r>
              <a:rPr sz="2800" dirty="0">
                <a:latin typeface="Calibri"/>
                <a:cs typeface="Calibri"/>
              </a:rPr>
              <a:t>gene</a:t>
            </a:r>
            <a:r>
              <a:rPr sz="2800" dirty="0" smtClean="0">
                <a:latin typeface="Calibri"/>
                <a:cs typeface="Calibri"/>
              </a:rPr>
              <a:t>.</a:t>
            </a:r>
            <a:endParaRPr sz="2800" dirty="0">
              <a:latin typeface="Calibri"/>
              <a:cs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29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Distrofia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Miotônica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8518895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97421" y="1337266"/>
            <a:ext cx="11773989" cy="1029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dirty="0"/>
              <a:t>Replicação = Síntese = Duplicação (sinônimos):  É o mecanismos que possibilita transmitir a informação genômica (parental-filha)</a:t>
            </a: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ClrTx/>
              <a:defRPr/>
            </a:pPr>
            <a:endParaRPr lang="pt-BR" altLang="en-US" sz="2400" dirty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400" b="1" dirty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400" b="1" dirty="0"/>
          </a:p>
        </p:txBody>
      </p:sp>
      <p:sp>
        <p:nvSpPr>
          <p:cNvPr id="6" name="CaixaDeTexto 5"/>
          <p:cNvSpPr txBox="1"/>
          <p:nvPr/>
        </p:nvSpPr>
        <p:spPr>
          <a:xfrm>
            <a:off x="4296992" y="2792873"/>
            <a:ext cx="33748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i="1" dirty="0">
                <a:solidFill>
                  <a:srgbClr val="FF0000"/>
                </a:solidFill>
                <a:latin typeface="Comic Sans MS" panose="030F0702030302020204" pitchFamily="66" charset="0"/>
              </a:rPr>
              <a:t>O que é DNA “função”</a:t>
            </a:r>
          </a:p>
        </p:txBody>
      </p:sp>
      <p:sp>
        <p:nvSpPr>
          <p:cNvPr id="7" name="Retângulo 6"/>
          <p:cNvSpPr/>
          <p:nvPr/>
        </p:nvSpPr>
        <p:spPr>
          <a:xfrm>
            <a:off x="418009" y="3260761"/>
            <a:ext cx="11416939" cy="1133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42545" algn="just">
              <a:lnSpc>
                <a:spcPct val="150000"/>
              </a:lnSpc>
              <a:spcBef>
                <a:spcPts val="100"/>
              </a:spcBef>
            </a:pP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Molécula essencial à vida, atua como um livro de instruções dizendo o que o nosso corpo necessita para desenvolver suas funções;</a:t>
            </a:r>
            <a:endParaRPr lang="pt-BR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 Box 1"/>
          <p:cNvSpPr txBox="1">
            <a:spLocks noChangeArrowheads="1"/>
          </p:cNvSpPr>
          <p:nvPr/>
        </p:nvSpPr>
        <p:spPr bwMode="auto">
          <a:xfrm>
            <a:off x="139338" y="4384252"/>
            <a:ext cx="11695610" cy="102983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342900" indent="-342900">
              <a:lnSpc>
                <a:spcPct val="150000"/>
              </a:lnSpc>
              <a:spcBef>
                <a:spcPct val="0"/>
              </a:spcBef>
              <a:buClrTx/>
              <a:buFontTx/>
              <a:buChar char="-"/>
              <a:defRPr/>
            </a:pPr>
            <a:r>
              <a:rPr lang="pt-BR" altLang="en-US" sz="2400" dirty="0"/>
              <a:t>A molécula DNA (</a:t>
            </a:r>
            <a:r>
              <a:rPr lang="pt-BR" altLang="en-US" sz="2400" i="1" dirty="0" err="1"/>
              <a:t>Deoxyribonucleic</a:t>
            </a:r>
            <a:r>
              <a:rPr lang="pt-BR" altLang="en-US" sz="2400" i="1" dirty="0"/>
              <a:t> </a:t>
            </a:r>
            <a:r>
              <a:rPr lang="pt-BR" altLang="en-US" sz="2400" i="1" dirty="0" err="1"/>
              <a:t>acid</a:t>
            </a:r>
            <a:r>
              <a:rPr lang="pt-BR" altLang="en-US" sz="2400" dirty="0"/>
              <a:t>) é composta por quatro </a:t>
            </a:r>
            <a:endParaRPr lang="pt-BR" altLang="en-US" sz="2400" dirty="0" smtClean="0"/>
          </a:p>
          <a:p>
            <a:pPr>
              <a:lnSpc>
                <a:spcPct val="150000"/>
              </a:lnSpc>
              <a:spcBef>
                <a:spcPct val="0"/>
              </a:spcBef>
              <a:buClrTx/>
              <a:defRPr/>
            </a:pPr>
            <a:r>
              <a:rPr lang="pt-BR" altLang="en-US" sz="2400" dirty="0" smtClean="0"/>
              <a:t>nucleotídeos</a:t>
            </a:r>
            <a:r>
              <a:rPr lang="pt-BR" altLang="en-US" sz="2400" dirty="0"/>
              <a:t>, representado pela letra inicial</a:t>
            </a:r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altLang="en-US" sz="2400" dirty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400" b="1" dirty="0"/>
          </a:p>
          <a:p>
            <a:pPr eaLnBrk="1" hangingPunct="1">
              <a:spcBef>
                <a:spcPct val="0"/>
              </a:spcBef>
              <a:buClrTx/>
              <a:defRPr/>
            </a:pPr>
            <a:endParaRPr lang="pt-BR" sz="2400" b="1" dirty="0"/>
          </a:p>
        </p:txBody>
      </p:sp>
      <p:pic>
        <p:nvPicPr>
          <p:cNvPr id="1026" name="Picture 2" descr="https://i.pinimg.com/originals/24/55/91/2455913d598a0a1f4c102ef75e2938c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5313" y="4434437"/>
            <a:ext cx="2559635" cy="1938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3334295" y="44625"/>
            <a:ext cx="6240780" cy="1325563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smtClean="0">
                <a:solidFill>
                  <a:srgbClr val="FF0000"/>
                </a:solidFill>
                <a:latin typeface="+mn-lt"/>
              </a:rPr>
              <a:t>MUTAGENICIDADE DO DNA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3952988" y="664659"/>
            <a:ext cx="5622087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O que é a Replicação? 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348743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748554" cy="4351338"/>
          </a:xfrm>
        </p:spPr>
        <p:txBody>
          <a:bodyPr/>
          <a:lstStyle/>
          <a:p>
            <a:pPr marL="12700" marR="13970" algn="just">
              <a:lnSpc>
                <a:spcPct val="150000"/>
              </a:lnSpc>
              <a:buChar char="‐"/>
              <a:tabLst>
                <a:tab pos="170180" algn="l"/>
              </a:tabLst>
            </a:pPr>
            <a:r>
              <a:rPr lang="pt-BR" dirty="0" smtClean="0">
                <a:cs typeface="Calibri"/>
              </a:rPr>
              <a:t>O </a:t>
            </a:r>
            <a:r>
              <a:rPr lang="pt-BR" spc="-5" dirty="0">
                <a:cs typeface="Calibri"/>
              </a:rPr>
              <a:t>aspecto facial dos indivíduos caracteriza‐se por atrofia dos músculos </a:t>
            </a:r>
            <a:r>
              <a:rPr lang="pt-BR" dirty="0">
                <a:cs typeface="Calibri"/>
              </a:rPr>
              <a:t>da </a:t>
            </a:r>
            <a:r>
              <a:rPr lang="pt-BR" spc="-5" dirty="0">
                <a:cs typeface="Calibri"/>
              </a:rPr>
              <a:t>face, boca  entreaberta, </a:t>
            </a:r>
            <a:r>
              <a:rPr lang="pt-BR" spc="-10" dirty="0">
                <a:cs typeface="Calibri"/>
              </a:rPr>
              <a:t>com </a:t>
            </a:r>
            <a:r>
              <a:rPr lang="pt-BR" spc="-5" dirty="0">
                <a:cs typeface="Calibri"/>
              </a:rPr>
              <a:t>os ângulos retraídos, fraqueza </a:t>
            </a:r>
            <a:r>
              <a:rPr lang="pt-BR" dirty="0">
                <a:cs typeface="Calibri"/>
              </a:rPr>
              <a:t>e </a:t>
            </a:r>
            <a:r>
              <a:rPr lang="pt-BR" spc="-5" dirty="0">
                <a:cs typeface="Calibri"/>
              </a:rPr>
              <a:t>atrofia dos músculos</a:t>
            </a:r>
            <a:r>
              <a:rPr lang="pt-BR" spc="60" dirty="0">
                <a:cs typeface="Calibri"/>
              </a:rPr>
              <a:t> </a:t>
            </a:r>
            <a:r>
              <a:rPr lang="pt-BR" spc="-5" dirty="0">
                <a:cs typeface="Calibri"/>
              </a:rPr>
              <a:t>mastigatórios.</a:t>
            </a:r>
            <a:endParaRPr lang="pt-BR" dirty="0">
              <a:cs typeface="Calibri"/>
            </a:endParaRP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30</a:t>
            </a:fld>
            <a:endParaRPr lang="pt-BR"/>
          </a:p>
        </p:txBody>
      </p:sp>
      <p:sp>
        <p:nvSpPr>
          <p:cNvPr id="5" name="object 4"/>
          <p:cNvSpPr/>
          <p:nvPr/>
        </p:nvSpPr>
        <p:spPr>
          <a:xfrm>
            <a:off x="6178731" y="3644537"/>
            <a:ext cx="5267053" cy="271181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Distrofia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Miotônica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309589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283030" y="1534784"/>
            <a:ext cx="11908970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z="2400" spc="-5" dirty="0">
                <a:latin typeface="Calibri"/>
                <a:cs typeface="Calibri"/>
              </a:rPr>
              <a:t>SINTOMAS</a:t>
            </a:r>
            <a:endParaRPr sz="2400" dirty="0">
              <a:latin typeface="Calibri"/>
              <a:cs typeface="Calibri"/>
            </a:endParaRPr>
          </a:p>
          <a:p>
            <a:pPr marL="12700" marR="569595" algn="just">
              <a:lnSpc>
                <a:spcPct val="150000"/>
              </a:lnSpc>
              <a:buAutoNum type="arabicPeriod"/>
              <a:tabLst>
                <a:tab pos="21209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Função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Cognitiva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–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Perda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Intelectual, </a:t>
            </a:r>
            <a:r>
              <a:rPr sz="2400" spc="-10" dirty="0">
                <a:latin typeface="Calibri"/>
                <a:cs typeface="Calibri"/>
              </a:rPr>
              <a:t>desordens </a:t>
            </a:r>
            <a:r>
              <a:rPr sz="2400" spc="-5" dirty="0">
                <a:latin typeface="Calibri"/>
                <a:cs typeface="Calibri"/>
              </a:rPr>
              <a:t>psicológicas 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5" dirty="0">
                <a:latin typeface="Calibri"/>
                <a:cs typeface="Calibri"/>
              </a:rPr>
              <a:t>comportamentais, sono excessivo durante </a:t>
            </a:r>
            <a:r>
              <a:rPr sz="2400" dirty="0">
                <a:latin typeface="Calibri"/>
                <a:cs typeface="Calibri"/>
              </a:rPr>
              <a:t>o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dia</a:t>
            </a:r>
            <a:endParaRPr sz="2400" dirty="0">
              <a:latin typeface="Calibri"/>
              <a:cs typeface="Calibri"/>
            </a:endParaRPr>
          </a:p>
          <a:p>
            <a:pPr marL="211454" indent="-199390" algn="just">
              <a:lnSpc>
                <a:spcPct val="150000"/>
              </a:lnSpc>
              <a:buAutoNum type="arabicPeriod"/>
              <a:tabLst>
                <a:tab pos="21209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Visão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Cataratas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danos na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retina.</a:t>
            </a:r>
            <a:endParaRPr sz="2400" dirty="0">
              <a:latin typeface="Calibri"/>
              <a:cs typeface="Calibri"/>
            </a:endParaRPr>
          </a:p>
          <a:p>
            <a:pPr marL="211454" indent="-199390" algn="just">
              <a:lnSpc>
                <a:spcPct val="150000"/>
              </a:lnSpc>
              <a:buAutoNum type="arabicPeriod"/>
              <a:tabLst>
                <a:tab pos="21209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Sistema </a:t>
            </a:r>
            <a:r>
              <a:rPr sz="2400" spc="-5" dirty="0" err="1">
                <a:latin typeface="Calibri"/>
                <a:cs typeface="Calibri"/>
              </a:rPr>
              <a:t>endócrino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–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Diabetes </a:t>
            </a:r>
            <a:r>
              <a:rPr sz="2400" spc="-5" dirty="0">
                <a:latin typeface="Calibri"/>
                <a:cs typeface="Calibri"/>
              </a:rPr>
              <a:t>baixos níveis de hormônios 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tireoide</a:t>
            </a:r>
            <a:endParaRPr sz="2400" dirty="0">
              <a:latin typeface="Calibri"/>
              <a:cs typeface="Calibri"/>
            </a:endParaRPr>
          </a:p>
          <a:p>
            <a:pPr marL="12700" marR="934719" algn="just">
              <a:lnSpc>
                <a:spcPct val="150000"/>
              </a:lnSpc>
              <a:buAutoNum type="arabicPeriod"/>
              <a:tabLst>
                <a:tab pos="212090" algn="l"/>
              </a:tabLst>
            </a:pP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spc="-5" dirty="0" smtClean="0">
                <a:latin typeface="Calibri"/>
                <a:cs typeface="Calibri"/>
              </a:rPr>
              <a:t>Sistema </a:t>
            </a:r>
            <a:r>
              <a:rPr sz="2400" spc="-5" dirty="0">
                <a:latin typeface="Calibri"/>
                <a:cs typeface="Calibri"/>
              </a:rPr>
              <a:t>cardiovascular </a:t>
            </a:r>
            <a:r>
              <a:rPr sz="2400" dirty="0">
                <a:latin typeface="Calibri"/>
                <a:cs typeface="Calibri"/>
              </a:rPr>
              <a:t>– </a:t>
            </a:r>
            <a:r>
              <a:rPr sz="2400" spc="-5" dirty="0">
                <a:latin typeface="Calibri"/>
                <a:cs typeface="Calibri"/>
              </a:rPr>
              <a:t>Anomalias cardíacas, arritmias 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5" dirty="0" err="1">
                <a:latin typeface="Calibri"/>
                <a:cs typeface="Calibri"/>
              </a:rPr>
              <a:t>cardiomiopatias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0"/>
              </a:spcBef>
              <a:buAutoNum type="arabicPeriod"/>
              <a:tabLst>
                <a:tab pos="212090" algn="l"/>
              </a:tabLst>
            </a:pPr>
            <a:r>
              <a:rPr lang="pt-BR" sz="2400" spc="-5" dirty="0" smtClean="0">
                <a:cs typeface="Calibri"/>
              </a:rPr>
              <a:t> Sistema respiratório </a:t>
            </a:r>
            <a:r>
              <a:rPr lang="pt-BR" sz="2400" dirty="0" smtClean="0">
                <a:cs typeface="Calibri"/>
              </a:rPr>
              <a:t>– </a:t>
            </a:r>
            <a:r>
              <a:rPr lang="pt-BR" sz="2400" spc="-5" dirty="0" smtClean="0">
                <a:cs typeface="Calibri"/>
              </a:rPr>
              <a:t>Dificuldades de respiração, aspiração </a:t>
            </a:r>
            <a:r>
              <a:rPr lang="pt-BR" sz="2400" dirty="0" smtClean="0">
                <a:cs typeface="Calibri"/>
              </a:rPr>
              <a:t>e </a:t>
            </a:r>
            <a:r>
              <a:rPr lang="pt-BR" sz="2400" spc="-5" dirty="0" smtClean="0">
                <a:cs typeface="Calibri"/>
              </a:rPr>
              <a:t>apneia  do</a:t>
            </a:r>
            <a:r>
              <a:rPr lang="pt-BR" sz="2400" spc="-15" dirty="0" smtClean="0">
                <a:cs typeface="Calibri"/>
              </a:rPr>
              <a:t> </a:t>
            </a:r>
            <a:r>
              <a:rPr lang="pt-BR" sz="2400" spc="-5" dirty="0" smtClean="0">
                <a:cs typeface="Calibri"/>
              </a:rPr>
              <a:t>sono.</a:t>
            </a:r>
            <a:endParaRPr lang="pt-BR" sz="2400" dirty="0" smtClean="0">
              <a:cs typeface="Calibri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31</a:t>
            </a:fld>
            <a:endParaRPr lang="pt-BR"/>
          </a:p>
        </p:txBody>
      </p:sp>
      <p:sp>
        <p:nvSpPr>
          <p:cNvPr id="7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Distrofia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Miotônica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503853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60" y="1598054"/>
            <a:ext cx="11612880" cy="4351338"/>
          </a:xfrm>
        </p:spPr>
        <p:txBody>
          <a:bodyPr>
            <a:noAutofit/>
          </a:bodyPr>
          <a:lstStyle/>
          <a:p>
            <a:pPr marL="12064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12090" algn="l"/>
              </a:tabLst>
            </a:pPr>
            <a:r>
              <a:rPr lang="pt-BR" sz="2400" spc="-5" dirty="0" smtClean="0">
                <a:cs typeface="Calibri"/>
              </a:rPr>
              <a:t>6. Trato gastrointestinal </a:t>
            </a:r>
            <a:r>
              <a:rPr lang="pt-BR" sz="2400" dirty="0" smtClean="0">
                <a:cs typeface="Calibri"/>
              </a:rPr>
              <a:t>– </a:t>
            </a:r>
            <a:r>
              <a:rPr lang="pt-BR" sz="2400" spc="-5" dirty="0" smtClean="0">
                <a:cs typeface="Calibri"/>
              </a:rPr>
              <a:t>Dificuldades para engolir, dor abdominal,  constipação, diarreia, perda de </a:t>
            </a:r>
            <a:r>
              <a:rPr lang="pt-BR" sz="2400" spc="-10" dirty="0" smtClean="0">
                <a:cs typeface="Calibri"/>
              </a:rPr>
              <a:t>peso </a:t>
            </a:r>
            <a:r>
              <a:rPr lang="pt-BR" sz="2400" dirty="0" smtClean="0">
                <a:cs typeface="Calibri"/>
              </a:rPr>
              <a:t>e </a:t>
            </a:r>
            <a:r>
              <a:rPr lang="pt-BR" sz="2400" spc="-5" dirty="0" smtClean="0">
                <a:cs typeface="Calibri"/>
              </a:rPr>
              <a:t>infecções</a:t>
            </a:r>
            <a:r>
              <a:rPr lang="pt-BR" sz="2400" spc="-35" dirty="0" smtClean="0">
                <a:cs typeface="Calibri"/>
              </a:rPr>
              <a:t> </a:t>
            </a:r>
            <a:r>
              <a:rPr lang="pt-BR" sz="2400" spc="-5" dirty="0" smtClean="0">
                <a:cs typeface="Calibri"/>
              </a:rPr>
              <a:t>crônicas.</a:t>
            </a:r>
            <a:endParaRPr lang="pt-BR" sz="2400" dirty="0">
              <a:cs typeface="Calibri"/>
            </a:endParaRPr>
          </a:p>
          <a:p>
            <a:pPr marL="12064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12090" algn="l"/>
              </a:tabLst>
            </a:pPr>
            <a:r>
              <a:rPr lang="pt-BR" sz="2400" spc="-5" dirty="0" smtClean="0">
                <a:cs typeface="Calibri"/>
              </a:rPr>
              <a:t>7. Pele </a:t>
            </a:r>
            <a:r>
              <a:rPr lang="pt-BR" sz="2400" spc="-10" dirty="0">
                <a:cs typeface="Calibri"/>
              </a:rPr>
              <a:t>–Tumores </a:t>
            </a:r>
            <a:r>
              <a:rPr lang="pt-BR" sz="2400" spc="-5" dirty="0">
                <a:cs typeface="Calibri"/>
              </a:rPr>
              <a:t>sólidos</a:t>
            </a:r>
            <a:r>
              <a:rPr lang="pt-BR" sz="240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benignos</a:t>
            </a:r>
            <a:endParaRPr lang="pt-BR" sz="2400" dirty="0">
              <a:cs typeface="Calibri"/>
            </a:endParaRPr>
          </a:p>
          <a:p>
            <a:pPr marL="12064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12090" algn="l"/>
              </a:tabLst>
            </a:pPr>
            <a:r>
              <a:rPr lang="pt-BR" sz="2400" spc="-5" dirty="0" smtClean="0">
                <a:cs typeface="Calibri"/>
              </a:rPr>
              <a:t>8. Sistema </a:t>
            </a:r>
            <a:r>
              <a:rPr lang="pt-BR" sz="2400" spc="-5" dirty="0">
                <a:cs typeface="Calibri"/>
              </a:rPr>
              <a:t>imunológico </a:t>
            </a:r>
            <a:r>
              <a:rPr lang="pt-BR" sz="2400" spc="-10" dirty="0" smtClean="0">
                <a:cs typeface="Calibri"/>
              </a:rPr>
              <a:t>– Redução </a:t>
            </a:r>
            <a:r>
              <a:rPr lang="pt-BR" sz="2400" spc="-5" dirty="0">
                <a:cs typeface="Calibri"/>
              </a:rPr>
              <a:t>de </a:t>
            </a:r>
            <a:r>
              <a:rPr lang="pt-BR" sz="2400" spc="-10" dirty="0">
                <a:cs typeface="Calibri"/>
              </a:rPr>
              <a:t>todos </a:t>
            </a:r>
            <a:r>
              <a:rPr lang="pt-BR" sz="2400" spc="-5" dirty="0">
                <a:cs typeface="Calibri"/>
              </a:rPr>
              <a:t>os glóbulos do</a:t>
            </a:r>
            <a:r>
              <a:rPr lang="pt-BR" sz="2400" spc="20" dirty="0">
                <a:cs typeface="Calibri"/>
              </a:rPr>
              <a:t> </a:t>
            </a:r>
            <a:r>
              <a:rPr lang="pt-BR" sz="2400" spc="-5" dirty="0" smtClean="0">
                <a:cs typeface="Calibri"/>
              </a:rPr>
              <a:t>sangue</a:t>
            </a:r>
            <a:endParaRPr lang="pt-BR" sz="2400" dirty="0">
              <a:cs typeface="Calibri"/>
            </a:endParaRPr>
          </a:p>
          <a:p>
            <a:pPr marL="0" marR="387350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212090" algn="l"/>
              </a:tabLst>
            </a:pPr>
            <a:r>
              <a:rPr lang="pt-BR" sz="2400" spc="-5" dirty="0" smtClean="0">
                <a:cs typeface="Calibri"/>
              </a:rPr>
              <a:t>9. Sistema </a:t>
            </a:r>
            <a:r>
              <a:rPr lang="pt-BR" sz="2400" spc="-5" dirty="0">
                <a:cs typeface="Calibri"/>
              </a:rPr>
              <a:t>reprodutor </a:t>
            </a:r>
            <a:r>
              <a:rPr lang="pt-BR" sz="2400" spc="-5" dirty="0" smtClean="0">
                <a:cs typeface="Calibri"/>
              </a:rPr>
              <a:t>– Baixos </a:t>
            </a:r>
            <a:r>
              <a:rPr lang="pt-BR" sz="2400" spc="-5" dirty="0">
                <a:cs typeface="Calibri"/>
              </a:rPr>
              <a:t>níveis de testosterona, </a:t>
            </a:r>
            <a:r>
              <a:rPr lang="pt-BR" sz="2400" dirty="0">
                <a:cs typeface="Calibri"/>
              </a:rPr>
              <a:t>falha </a:t>
            </a:r>
            <a:r>
              <a:rPr lang="pt-BR" sz="2400" spc="-5" dirty="0">
                <a:cs typeface="Calibri"/>
              </a:rPr>
              <a:t>nos  testículos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5" dirty="0">
                <a:cs typeface="Calibri"/>
              </a:rPr>
              <a:t>atrofia das gônadas, nos </a:t>
            </a:r>
            <a:r>
              <a:rPr lang="pt-BR" sz="2400" spc="-10" dirty="0">
                <a:cs typeface="Calibri"/>
              </a:rPr>
              <a:t>homens. </a:t>
            </a:r>
            <a:r>
              <a:rPr lang="pt-BR" sz="2400" spc="-5" dirty="0">
                <a:cs typeface="Calibri"/>
              </a:rPr>
              <a:t>Enfraquecimento do  músculo uterino, problemas ginecológicos, nas</a:t>
            </a:r>
            <a:r>
              <a:rPr lang="pt-BR" sz="2400" spc="-40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mulheres</a:t>
            </a:r>
            <a:endParaRPr lang="pt-BR" sz="2400" dirty="0">
              <a:cs typeface="Calibri"/>
            </a:endParaRPr>
          </a:p>
          <a:p>
            <a:pPr marL="12065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313690" algn="l"/>
              </a:tabLst>
            </a:pPr>
            <a:r>
              <a:rPr lang="pt-BR" sz="2400" spc="-5" dirty="0" smtClean="0">
                <a:cs typeface="Calibri"/>
              </a:rPr>
              <a:t>10. Ossos </a:t>
            </a:r>
            <a:r>
              <a:rPr lang="pt-BR" sz="2400" dirty="0">
                <a:cs typeface="Calibri"/>
              </a:rPr>
              <a:t>– </a:t>
            </a:r>
            <a:r>
              <a:rPr lang="pt-BR" sz="2400" spc="-5" dirty="0">
                <a:cs typeface="Calibri"/>
              </a:rPr>
              <a:t>Anomalias</a:t>
            </a:r>
            <a:r>
              <a:rPr lang="pt-BR" sz="2400" spc="-30" dirty="0">
                <a:cs typeface="Calibri"/>
              </a:rPr>
              <a:t> </a:t>
            </a:r>
            <a:r>
              <a:rPr lang="pt-BR" sz="2400" spc="-5" dirty="0" smtClean="0">
                <a:cs typeface="Calibri"/>
              </a:rPr>
              <a:t>variadas</a:t>
            </a:r>
            <a:endParaRPr lang="pt-BR" sz="2400" dirty="0" smtClean="0">
              <a:cs typeface="Calibri"/>
            </a:endParaRPr>
          </a:p>
          <a:p>
            <a:pPr marL="12065" indent="0" algn="just">
              <a:lnSpc>
                <a:spcPct val="150000"/>
              </a:lnSpc>
              <a:spcBef>
                <a:spcPts val="0"/>
              </a:spcBef>
              <a:buNone/>
              <a:tabLst>
                <a:tab pos="313690" algn="l"/>
              </a:tabLst>
            </a:pPr>
            <a:r>
              <a:rPr lang="pt-BR" sz="2400" spc="-5" dirty="0" smtClean="0">
                <a:cs typeface="Calibri"/>
              </a:rPr>
              <a:t>11. Músculos </a:t>
            </a:r>
            <a:r>
              <a:rPr lang="pt-BR" sz="2400" dirty="0">
                <a:cs typeface="Calibri"/>
              </a:rPr>
              <a:t>– </a:t>
            </a:r>
            <a:r>
              <a:rPr lang="pt-BR" sz="2400" spc="-5" dirty="0">
                <a:cs typeface="Calibri"/>
              </a:rPr>
              <a:t>Enfraquecimentos, atrofia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5" dirty="0">
                <a:cs typeface="Calibri"/>
              </a:rPr>
              <a:t>dor</a:t>
            </a:r>
            <a:r>
              <a:rPr lang="pt-BR" sz="2400" spc="-45" dirty="0">
                <a:cs typeface="Calibri"/>
              </a:rPr>
              <a:t> </a:t>
            </a:r>
            <a:r>
              <a:rPr lang="pt-BR" sz="2400" dirty="0" err="1">
                <a:cs typeface="Calibri"/>
              </a:rPr>
              <a:t>miotônica</a:t>
            </a:r>
            <a:r>
              <a:rPr lang="pt-BR" dirty="0">
                <a:cs typeface="Calibri"/>
              </a:rPr>
              <a:t>.</a:t>
            </a:r>
          </a:p>
          <a:p>
            <a:pPr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32</a:t>
            </a:fld>
            <a:endParaRPr lang="pt-BR" dirty="0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Distrofia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Miotônica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7623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496388" y="1606550"/>
            <a:ext cx="11456125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80340" algn="just">
              <a:lnSpc>
                <a:spcPct val="150000"/>
              </a:lnSpc>
              <a:buChar char="‐"/>
              <a:tabLst>
                <a:tab pos="14859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fenilcetonúria </a:t>
            </a:r>
            <a:r>
              <a:rPr sz="2400" dirty="0">
                <a:latin typeface="Calibri"/>
                <a:cs typeface="Calibri"/>
              </a:rPr>
              <a:t>é </a:t>
            </a:r>
            <a:r>
              <a:rPr sz="2400" spc="-5" dirty="0">
                <a:latin typeface="Calibri"/>
                <a:cs typeface="Calibri"/>
              </a:rPr>
              <a:t>uma desordem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5" dirty="0">
                <a:latin typeface="Calibri"/>
                <a:cs typeface="Calibri"/>
              </a:rPr>
              <a:t>metabolismo dos aminoácidos </a:t>
            </a:r>
            <a:r>
              <a:rPr sz="2400" dirty="0">
                <a:latin typeface="Calibri"/>
                <a:cs typeface="Calibri"/>
              </a:rPr>
              <a:t>causada,  na </a:t>
            </a:r>
            <a:r>
              <a:rPr sz="2400" spc="-5" dirty="0">
                <a:latin typeface="Calibri"/>
                <a:cs typeface="Calibri"/>
              </a:rPr>
              <a:t>maioria </a:t>
            </a:r>
            <a:r>
              <a:rPr sz="2400" dirty="0">
                <a:latin typeface="Calibri"/>
                <a:cs typeface="Calibri"/>
              </a:rPr>
              <a:t>dos </a:t>
            </a:r>
            <a:r>
              <a:rPr sz="2400" spc="-5" dirty="0">
                <a:latin typeface="Calibri"/>
                <a:cs typeface="Calibri"/>
              </a:rPr>
              <a:t>casos, pela deficiente atividade da enzima </a:t>
            </a:r>
            <a:r>
              <a:rPr sz="2400" dirty="0">
                <a:latin typeface="Calibri"/>
                <a:cs typeface="Calibri"/>
              </a:rPr>
              <a:t>hepática </a:t>
            </a:r>
            <a:r>
              <a:rPr sz="2400" spc="-5" dirty="0">
                <a:latin typeface="Calibri"/>
                <a:cs typeface="Calibri"/>
              </a:rPr>
              <a:t>fenilalanina  hidroxilase </a:t>
            </a:r>
            <a:r>
              <a:rPr sz="2400" dirty="0">
                <a:latin typeface="Calibri"/>
                <a:cs typeface="Calibri"/>
              </a:rPr>
              <a:t>(PAH), </a:t>
            </a:r>
            <a:r>
              <a:rPr sz="2400" spc="-5" dirty="0">
                <a:latin typeface="Calibri"/>
                <a:cs typeface="Calibri"/>
              </a:rPr>
              <a:t>responsável pela conversão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5" dirty="0">
                <a:latin typeface="Calibri"/>
                <a:cs typeface="Calibri"/>
              </a:rPr>
              <a:t>aminoácido fenilalanina no  </a:t>
            </a:r>
            <a:r>
              <a:rPr sz="2400" spc="-5" dirty="0" err="1">
                <a:latin typeface="Calibri"/>
                <a:cs typeface="Calibri"/>
              </a:rPr>
              <a:t>aminoácido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tirosina</a:t>
            </a:r>
            <a:endParaRPr lang="pt-BR" sz="2400" spc="-5" dirty="0">
              <a:latin typeface="Calibri"/>
              <a:cs typeface="Calibri"/>
            </a:endParaRPr>
          </a:p>
          <a:p>
            <a:pPr marL="12700" marR="180340" algn="just">
              <a:lnSpc>
                <a:spcPct val="150000"/>
              </a:lnSpc>
              <a:tabLst>
                <a:tab pos="148590" algn="l"/>
              </a:tabLst>
            </a:pP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Char char="‐"/>
              <a:tabLst>
                <a:tab pos="14859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Nestas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condições, </a:t>
            </a:r>
            <a:r>
              <a:rPr sz="2400" dirty="0">
                <a:latin typeface="Calibri"/>
                <a:cs typeface="Calibri"/>
              </a:rPr>
              <a:t>há </a:t>
            </a:r>
            <a:r>
              <a:rPr sz="2400" spc="-5" dirty="0">
                <a:latin typeface="Calibri"/>
                <a:cs typeface="Calibri"/>
              </a:rPr>
              <a:t>acumulação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fenilalanina </a:t>
            </a:r>
            <a:r>
              <a:rPr sz="2400" dirty="0">
                <a:latin typeface="Calibri"/>
                <a:cs typeface="Calibri"/>
              </a:rPr>
              <a:t>e o </a:t>
            </a:r>
            <a:r>
              <a:rPr sz="2400" spc="-5" dirty="0">
                <a:latin typeface="Calibri"/>
                <a:cs typeface="Calibri"/>
              </a:rPr>
              <a:t>seu excesso </a:t>
            </a:r>
            <a:r>
              <a:rPr sz="2400" dirty="0">
                <a:latin typeface="Calibri"/>
                <a:cs typeface="Calibri"/>
              </a:rPr>
              <a:t>é </a:t>
            </a:r>
            <a:r>
              <a:rPr sz="2400" spc="-5" dirty="0">
                <a:latin typeface="Calibri"/>
                <a:cs typeface="Calibri"/>
              </a:rPr>
              <a:t>convertido,  através de vias metabólicas secundárias,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-5" dirty="0">
                <a:latin typeface="Calibri"/>
                <a:cs typeface="Calibri"/>
              </a:rPr>
              <a:t>fenilpiruvato. Este, por </a:t>
            </a:r>
            <a:r>
              <a:rPr sz="2400" dirty="0">
                <a:latin typeface="Calibri"/>
                <a:cs typeface="Calibri"/>
              </a:rPr>
              <a:t>sua </a:t>
            </a:r>
            <a:r>
              <a:rPr sz="2400" spc="-5" dirty="0">
                <a:latin typeface="Calibri"/>
                <a:cs typeface="Calibri"/>
              </a:rPr>
              <a:t>vez,  acumula‐se </a:t>
            </a:r>
            <a:r>
              <a:rPr sz="2400" dirty="0">
                <a:latin typeface="Calibri"/>
                <a:cs typeface="Calibri"/>
              </a:rPr>
              <a:t>no sangue e </a:t>
            </a:r>
            <a:r>
              <a:rPr sz="2400" spc="-5" dirty="0">
                <a:latin typeface="Calibri"/>
                <a:cs typeface="Calibri"/>
              </a:rPr>
              <a:t>outros tecidos, levando </a:t>
            </a:r>
            <a:r>
              <a:rPr sz="2400" dirty="0">
                <a:latin typeface="Calibri"/>
                <a:cs typeface="Calibri"/>
              </a:rPr>
              <a:t>a danos </a:t>
            </a:r>
            <a:r>
              <a:rPr sz="2400" spc="-5" dirty="0">
                <a:latin typeface="Calibri"/>
                <a:cs typeface="Calibri"/>
              </a:rPr>
              <a:t>irreversíveis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sistema  nervoso</a:t>
            </a:r>
            <a:r>
              <a:rPr sz="2400" spc="-5" dirty="0">
                <a:latin typeface="Calibri"/>
                <a:cs typeface="Calibri"/>
              </a:rPr>
              <a:t> central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33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Fenilcetonúria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5989709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38672" y="1828324"/>
            <a:ext cx="11236234" cy="3608524"/>
          </a:xfrm>
        </p:spPr>
        <p:txBody>
          <a:bodyPr/>
          <a:lstStyle/>
          <a:p>
            <a:pPr marL="12700" marR="236854" algn="just">
              <a:lnSpc>
                <a:spcPct val="150000"/>
              </a:lnSpc>
            </a:pPr>
            <a:r>
              <a:rPr lang="pt-BR" spc="-5" dirty="0" smtClean="0">
                <a:cs typeface="Calibri"/>
              </a:rPr>
              <a:t>A </a:t>
            </a:r>
            <a:r>
              <a:rPr lang="pt-BR" spc="-5" dirty="0" err="1">
                <a:cs typeface="Calibri"/>
              </a:rPr>
              <a:t>fenilcetonúria</a:t>
            </a:r>
            <a:r>
              <a:rPr lang="pt-BR" spc="-5" dirty="0">
                <a:cs typeface="Calibri"/>
              </a:rPr>
              <a:t> ocorre em todos os </a:t>
            </a:r>
            <a:r>
              <a:rPr lang="pt-BR" dirty="0">
                <a:cs typeface="Calibri"/>
              </a:rPr>
              <a:t>grupos </a:t>
            </a:r>
            <a:r>
              <a:rPr lang="pt-BR" spc="-5" dirty="0">
                <a:cs typeface="Calibri"/>
              </a:rPr>
              <a:t>étnicos, podendo </a:t>
            </a:r>
            <a:r>
              <a:rPr lang="pt-BR" dirty="0">
                <a:cs typeface="Calibri"/>
              </a:rPr>
              <a:t>a </a:t>
            </a:r>
            <a:r>
              <a:rPr lang="pt-BR" spc="-5" dirty="0">
                <a:cs typeface="Calibri"/>
              </a:rPr>
              <a:t>incidência </a:t>
            </a:r>
            <a:r>
              <a:rPr lang="pt-BR" dirty="0">
                <a:cs typeface="Calibri"/>
              </a:rPr>
              <a:t>em  recém </a:t>
            </a:r>
            <a:r>
              <a:rPr lang="pt-BR" spc="-5" dirty="0">
                <a:cs typeface="Calibri"/>
              </a:rPr>
              <a:t>nascidos variar entre </a:t>
            </a:r>
            <a:r>
              <a:rPr lang="pt-BR" dirty="0">
                <a:cs typeface="Calibri"/>
              </a:rPr>
              <a:t>1:2.600 e </a:t>
            </a:r>
            <a:r>
              <a:rPr lang="pt-BR" spc="-5" dirty="0">
                <a:cs typeface="Calibri"/>
              </a:rPr>
              <a:t>1:26.000 (média </a:t>
            </a:r>
            <a:r>
              <a:rPr lang="pt-BR" dirty="0">
                <a:cs typeface="Calibri"/>
              </a:rPr>
              <a:t>de</a:t>
            </a:r>
            <a:r>
              <a:rPr lang="pt-BR" spc="50" dirty="0">
                <a:cs typeface="Calibri"/>
              </a:rPr>
              <a:t> </a:t>
            </a:r>
            <a:r>
              <a:rPr lang="pt-BR" spc="-5" dirty="0">
                <a:cs typeface="Calibri"/>
              </a:rPr>
              <a:t>1:10.000).</a:t>
            </a:r>
            <a:endParaRPr lang="pt-BR" dirty="0">
              <a:cs typeface="Calibri"/>
            </a:endParaRPr>
          </a:p>
          <a:p>
            <a:pPr algn="just">
              <a:lnSpc>
                <a:spcPct val="150000"/>
              </a:lnSpc>
            </a:pPr>
            <a:endParaRPr lang="pt-BR" dirty="0">
              <a:cs typeface="Calibri"/>
            </a:endParaRPr>
          </a:p>
          <a:p>
            <a:pPr marL="148590" indent="-135890" algn="just">
              <a:lnSpc>
                <a:spcPct val="150000"/>
              </a:lnSpc>
              <a:buChar char="‐"/>
              <a:tabLst>
                <a:tab pos="148590" algn="l"/>
              </a:tabLst>
            </a:pPr>
            <a:r>
              <a:rPr lang="pt-BR" dirty="0">
                <a:cs typeface="Calibri"/>
              </a:rPr>
              <a:t>É </a:t>
            </a:r>
            <a:r>
              <a:rPr lang="pt-BR" spc="-5" dirty="0">
                <a:cs typeface="Calibri"/>
              </a:rPr>
              <a:t>uma </a:t>
            </a:r>
            <a:r>
              <a:rPr lang="pt-BR" dirty="0">
                <a:cs typeface="Calibri"/>
              </a:rPr>
              <a:t>doença </a:t>
            </a:r>
            <a:r>
              <a:rPr lang="pt-BR" b="1" spc="-5" dirty="0">
                <a:cs typeface="Calibri"/>
              </a:rPr>
              <a:t>autossômica</a:t>
            </a:r>
            <a:r>
              <a:rPr lang="pt-BR" b="1" spc="20" dirty="0">
                <a:cs typeface="Calibri"/>
              </a:rPr>
              <a:t> </a:t>
            </a:r>
            <a:r>
              <a:rPr lang="pt-BR" b="1" spc="-5" dirty="0">
                <a:cs typeface="Calibri"/>
              </a:rPr>
              <a:t>recessiva</a:t>
            </a:r>
            <a:r>
              <a:rPr lang="pt-BR" b="1" spc="-5" dirty="0" smtClean="0">
                <a:cs typeface="Calibri"/>
              </a:rPr>
              <a:t>.</a:t>
            </a:r>
            <a:endParaRPr lang="pt-BR" dirty="0"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34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Fenilcetonúria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object 5"/>
          <p:cNvSpPr/>
          <p:nvPr/>
        </p:nvSpPr>
        <p:spPr>
          <a:xfrm>
            <a:off x="7615646" y="3763843"/>
            <a:ext cx="3863984" cy="246209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166750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70741" y="1499869"/>
            <a:ext cx="15630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AS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97306" y="1852090"/>
            <a:ext cx="7906384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Atraso </a:t>
            </a:r>
            <a:r>
              <a:rPr sz="2400" dirty="0">
                <a:latin typeface="Calibri"/>
                <a:cs typeface="Calibri"/>
              </a:rPr>
              <a:t>no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desenvolvimento</a:t>
            </a:r>
            <a:endParaRPr sz="2400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Espasmos</a:t>
            </a:r>
            <a:endParaRPr sz="2400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Hipotonia (tônus muscular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fraco</a:t>
            </a:r>
            <a:r>
              <a:rPr sz="2400" spc="-10" dirty="0">
                <a:latin typeface="Calibri"/>
                <a:cs typeface="Calibri"/>
              </a:rPr>
              <a:t>)</a:t>
            </a:r>
            <a:endParaRPr sz="2400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Erupções </a:t>
            </a:r>
            <a:r>
              <a:rPr sz="2400" dirty="0">
                <a:latin typeface="Calibri"/>
                <a:cs typeface="Calibri"/>
              </a:rPr>
              <a:t>da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pele</a:t>
            </a:r>
            <a:endParaRPr sz="2400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Diminuição da</a:t>
            </a:r>
            <a:r>
              <a:rPr sz="2400" spc="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pigmentação</a:t>
            </a:r>
            <a:endParaRPr sz="2400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Microcefalia (cabeça menor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que o</a:t>
            </a:r>
            <a:r>
              <a:rPr sz="2400" spc="-2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normal)</a:t>
            </a:r>
            <a:endParaRPr sz="2400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Epilepsia</a:t>
            </a:r>
            <a:endParaRPr lang="pt-BR" sz="2400" spc="-5" dirty="0">
              <a:latin typeface="Calibri"/>
              <a:cs typeface="Calibri"/>
            </a:endParaRPr>
          </a:p>
          <a:p>
            <a:pPr marL="133985" indent="-121920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Coeficiente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inteligência</a:t>
            </a:r>
            <a:r>
              <a:rPr sz="2400" spc="-5" dirty="0">
                <a:latin typeface="Calibri"/>
                <a:cs typeface="Calibri"/>
              </a:rPr>
              <a:t> (QI)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baixo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35</a:t>
            </a:fld>
            <a:endParaRPr lang="pt-BR"/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9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Fenilcetonúria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80451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65759" y="1825625"/>
            <a:ext cx="11508377" cy="4351338"/>
          </a:xfrm>
        </p:spPr>
        <p:txBody>
          <a:bodyPr>
            <a:noAutofit/>
          </a:bodyPr>
          <a:lstStyle/>
          <a:p>
            <a:pPr marL="133985" indent="-121920">
              <a:lnSpc>
                <a:spcPct val="150000"/>
              </a:lnSpc>
              <a:spcBef>
                <a:spcPts val="0"/>
              </a:spcBef>
              <a:buChar char="‐"/>
              <a:tabLst>
                <a:tab pos="134620" algn="l"/>
              </a:tabLst>
            </a:pPr>
            <a:r>
              <a:rPr lang="pt-BR" sz="2400" spc="-5" dirty="0">
                <a:cs typeface="Calibri"/>
              </a:rPr>
              <a:t>Agressividade </a:t>
            </a:r>
            <a:r>
              <a:rPr lang="pt-BR" sz="2400" dirty="0">
                <a:cs typeface="Calibri"/>
              </a:rPr>
              <a:t>e</a:t>
            </a:r>
            <a:r>
              <a:rPr lang="pt-BR" sz="2400" spc="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ansiedade</a:t>
            </a:r>
            <a:endParaRPr lang="pt-BR" sz="2400" dirty="0"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0"/>
              </a:spcBef>
            </a:pPr>
            <a:r>
              <a:rPr lang="pt-BR" sz="2400" spc="-7" baseline="3086" dirty="0">
                <a:cs typeface="Calibri"/>
              </a:rPr>
              <a:t>‐</a:t>
            </a:r>
            <a:r>
              <a:rPr lang="pt-BR" sz="2400" spc="-5" dirty="0">
                <a:cs typeface="Calibri"/>
              </a:rPr>
              <a:t>Comportamentos autistas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5" dirty="0">
                <a:cs typeface="Calibri"/>
              </a:rPr>
              <a:t>hiperatividade </a:t>
            </a:r>
            <a:r>
              <a:rPr lang="pt-BR" sz="2400" dirty="0">
                <a:cs typeface="Calibri"/>
              </a:rPr>
              <a:t>na</a:t>
            </a:r>
            <a:r>
              <a:rPr lang="pt-BR" sz="2400" spc="5" dirty="0">
                <a:cs typeface="Calibri"/>
              </a:rPr>
              <a:t> </a:t>
            </a:r>
            <a:r>
              <a:rPr lang="pt-BR" sz="2400" spc="-5" dirty="0">
                <a:cs typeface="Calibri"/>
              </a:rPr>
              <a:t>adolescência</a:t>
            </a:r>
            <a:endParaRPr lang="pt-BR" sz="2400" dirty="0">
              <a:cs typeface="Calibri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endParaRPr lang="pt-BR" sz="2400" dirty="0">
              <a:cs typeface="Calibri"/>
            </a:endParaRPr>
          </a:p>
          <a:p>
            <a:pPr marL="12700">
              <a:lnSpc>
                <a:spcPct val="150000"/>
              </a:lnSpc>
              <a:spcBef>
                <a:spcPts val="0"/>
              </a:spcBef>
            </a:pPr>
            <a:r>
              <a:rPr lang="pt-BR" sz="2400" spc="-5" dirty="0">
                <a:cs typeface="Calibri"/>
              </a:rPr>
              <a:t>DIAGNÓSTICO </a:t>
            </a:r>
            <a:r>
              <a:rPr lang="pt-BR" sz="2400" dirty="0">
                <a:cs typeface="Calibri"/>
              </a:rPr>
              <a:t>– </a:t>
            </a:r>
            <a:r>
              <a:rPr lang="pt-BR" sz="2400" spc="-5" dirty="0">
                <a:cs typeface="Calibri"/>
              </a:rPr>
              <a:t>Teste </a:t>
            </a:r>
            <a:r>
              <a:rPr lang="pt-BR" sz="2400" dirty="0">
                <a:cs typeface="Calibri"/>
              </a:rPr>
              <a:t>do </a:t>
            </a:r>
            <a:r>
              <a:rPr lang="pt-BR" sz="2400" spc="-5" dirty="0">
                <a:cs typeface="Calibri"/>
              </a:rPr>
              <a:t>Pezinho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pt-BR" sz="2400" dirty="0"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0"/>
              </a:spcBef>
            </a:pPr>
            <a:r>
              <a:rPr lang="pt-BR" sz="2400" spc="-5" dirty="0">
                <a:cs typeface="Calibri"/>
              </a:rPr>
              <a:t>TRATAMENTO </a:t>
            </a:r>
            <a:r>
              <a:rPr lang="pt-BR" sz="2400" dirty="0">
                <a:cs typeface="Calibri"/>
              </a:rPr>
              <a:t>‐ </a:t>
            </a:r>
            <a:r>
              <a:rPr lang="pt-BR" sz="2400" spc="-5" dirty="0">
                <a:cs typeface="Calibri"/>
              </a:rPr>
              <a:t>redução dos níveis plasmáticos </a:t>
            </a:r>
            <a:r>
              <a:rPr lang="pt-BR" sz="2400" dirty="0">
                <a:cs typeface="Calibri"/>
              </a:rPr>
              <a:t>de </a:t>
            </a:r>
            <a:r>
              <a:rPr lang="pt-BR" sz="2400" spc="-5" dirty="0">
                <a:cs typeface="Calibri"/>
              </a:rPr>
              <a:t>fenilalanina, para evitar os efeitos  neuropatológicos </a:t>
            </a:r>
            <a:r>
              <a:rPr lang="pt-BR" sz="2400" dirty="0">
                <a:cs typeface="Calibri"/>
              </a:rPr>
              <a:t>da </a:t>
            </a:r>
            <a:r>
              <a:rPr lang="pt-BR" sz="2400" spc="-5" dirty="0">
                <a:cs typeface="Calibri"/>
              </a:rPr>
              <a:t>doença. Para isso </a:t>
            </a:r>
            <a:r>
              <a:rPr lang="pt-BR" sz="2400" dirty="0">
                <a:cs typeface="Calibri"/>
              </a:rPr>
              <a:t>é </a:t>
            </a:r>
            <a:r>
              <a:rPr lang="pt-BR" sz="2400" spc="-5" dirty="0">
                <a:cs typeface="Calibri"/>
              </a:rPr>
              <a:t>adotada </a:t>
            </a:r>
            <a:r>
              <a:rPr lang="pt-BR" sz="2400" dirty="0">
                <a:cs typeface="Calibri"/>
              </a:rPr>
              <a:t>uma </a:t>
            </a:r>
            <a:r>
              <a:rPr lang="pt-BR" sz="2400" spc="-5" dirty="0">
                <a:cs typeface="Calibri"/>
              </a:rPr>
              <a:t>dieta </a:t>
            </a:r>
            <a:r>
              <a:rPr lang="pt-BR" sz="2400" spc="-5" dirty="0" err="1">
                <a:cs typeface="Calibri"/>
              </a:rPr>
              <a:t>hipoproteica</a:t>
            </a:r>
            <a:r>
              <a:rPr lang="pt-BR" sz="2400" spc="-5" dirty="0">
                <a:cs typeface="Calibri"/>
              </a:rPr>
              <a:t>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5" dirty="0">
                <a:cs typeface="Calibri"/>
              </a:rPr>
              <a:t>pobre em  fenilalanina, suplementada com substitutos proteicos </a:t>
            </a:r>
            <a:r>
              <a:rPr lang="pt-BR" sz="2400" dirty="0">
                <a:cs typeface="Calibri"/>
              </a:rPr>
              <a:t>e </a:t>
            </a:r>
            <a:r>
              <a:rPr lang="pt-BR" sz="2400" spc="-5" dirty="0">
                <a:cs typeface="Calibri"/>
              </a:rPr>
              <a:t>tirosina.</a:t>
            </a:r>
            <a:endParaRPr lang="pt-BR" sz="2400" dirty="0">
              <a:cs typeface="Calibri"/>
            </a:endParaRPr>
          </a:p>
          <a:p>
            <a:pPr>
              <a:spcBef>
                <a:spcPts val="0"/>
              </a:spcBef>
            </a:pP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36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Fenilcetonúria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670741" y="1499869"/>
            <a:ext cx="1563007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sz="2400" spc="-10" dirty="0">
                <a:latin typeface="Calibri"/>
                <a:cs typeface="Calibri"/>
              </a:rPr>
              <a:t>S</a:t>
            </a:r>
            <a:r>
              <a:rPr sz="2400" spc="5" dirty="0">
                <a:latin typeface="Calibri"/>
                <a:cs typeface="Calibri"/>
              </a:rPr>
              <a:t>IN</a:t>
            </a:r>
            <a:r>
              <a:rPr sz="2400" spc="-10" dirty="0">
                <a:latin typeface="Calibri"/>
                <a:cs typeface="Calibri"/>
              </a:rPr>
              <a:t>T</a:t>
            </a:r>
            <a:r>
              <a:rPr sz="2400" spc="-5" dirty="0">
                <a:latin typeface="Calibri"/>
                <a:cs typeface="Calibri"/>
              </a:rPr>
              <a:t>O</a:t>
            </a:r>
            <a:r>
              <a:rPr sz="2400" dirty="0">
                <a:latin typeface="Calibri"/>
                <a:cs typeface="Calibri"/>
              </a:rPr>
              <a:t>M</a:t>
            </a:r>
            <a:r>
              <a:rPr sz="2400" spc="-5" dirty="0">
                <a:latin typeface="Calibri"/>
                <a:cs typeface="Calibri"/>
              </a:rPr>
              <a:t>AS</a:t>
            </a:r>
            <a:endParaRPr sz="2400" dirty="0">
              <a:latin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568187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91886" y="1655977"/>
            <a:ext cx="11234057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95250" algn="just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hemofilia </a:t>
            </a:r>
            <a:r>
              <a:rPr sz="2400" dirty="0">
                <a:latin typeface="Calibri"/>
                <a:cs typeface="Calibri"/>
              </a:rPr>
              <a:t>é uma </a:t>
            </a:r>
            <a:r>
              <a:rPr sz="2400" spc="-5" dirty="0">
                <a:latin typeface="Calibri"/>
                <a:cs typeface="Calibri"/>
              </a:rPr>
              <a:t>doença </a:t>
            </a:r>
            <a:r>
              <a:rPr sz="2400" dirty="0">
                <a:latin typeface="Calibri"/>
                <a:cs typeface="Calibri"/>
              </a:rPr>
              <a:t>que </a:t>
            </a:r>
            <a:r>
              <a:rPr sz="2400" spc="-5" dirty="0">
                <a:latin typeface="Calibri"/>
                <a:cs typeface="Calibri"/>
              </a:rPr>
              <a:t>ocorre devido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deficiência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5" dirty="0">
                <a:latin typeface="Calibri"/>
                <a:cs typeface="Calibri"/>
              </a:rPr>
              <a:t>fator VIII de coagulação  ou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defeitos estruturais nas suas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moléculas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  <a:buFont typeface="Calibri"/>
              <a:buChar char="‐"/>
            </a:pPr>
            <a:endParaRPr sz="2400" dirty="0">
              <a:latin typeface="Calibri"/>
              <a:cs typeface="Calibri"/>
            </a:endParaRPr>
          </a:p>
          <a:p>
            <a:pPr marL="12700" marR="427990" algn="just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Este defeito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5" dirty="0">
                <a:latin typeface="Calibri"/>
                <a:cs typeface="Calibri"/>
              </a:rPr>
              <a:t>coagulação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5" dirty="0">
                <a:latin typeface="Calibri"/>
                <a:cs typeface="Calibri"/>
              </a:rPr>
              <a:t>sangue provoca nos hemofílicos sangramentos </a:t>
            </a:r>
            <a:r>
              <a:rPr sz="2400" dirty="0">
                <a:latin typeface="Calibri"/>
                <a:cs typeface="Calibri"/>
              </a:rPr>
              <a:t>de  </a:t>
            </a:r>
            <a:r>
              <a:rPr sz="2400" spc="-5" dirty="0">
                <a:latin typeface="Calibri"/>
                <a:cs typeface="Calibri"/>
              </a:rPr>
              <a:t>gravidade variada, dependendo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local </a:t>
            </a:r>
            <a:r>
              <a:rPr sz="2400" spc="-5" dirty="0">
                <a:latin typeface="Calibri"/>
                <a:cs typeface="Calibri"/>
              </a:rPr>
              <a:t>afetado (articulações, músculos, cérebro 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5" dirty="0">
                <a:latin typeface="Calibri"/>
                <a:cs typeface="Calibri"/>
              </a:rPr>
              <a:t>abdômen</a:t>
            </a:r>
            <a:r>
              <a:rPr sz="2400" spc="-5" dirty="0">
                <a:latin typeface="Calibri"/>
                <a:cs typeface="Calibri"/>
              </a:rPr>
              <a:t>).</a:t>
            </a:r>
            <a:endParaRPr sz="2400" dirty="0">
              <a:latin typeface="Calibri"/>
              <a:cs typeface="Calibri"/>
            </a:endParaRPr>
          </a:p>
          <a:p>
            <a:pPr algn="just">
              <a:lnSpc>
                <a:spcPct val="150000"/>
              </a:lnSpc>
              <a:buFont typeface="Calibri"/>
              <a:buChar char="‐"/>
            </a:pPr>
            <a:endParaRPr sz="2400" dirty="0">
              <a:latin typeface="Calibri"/>
              <a:cs typeface="Calibri"/>
            </a:endParaRPr>
          </a:p>
          <a:p>
            <a:pPr marL="12700" marR="714375" algn="just">
              <a:lnSpc>
                <a:spcPct val="150000"/>
              </a:lnSpc>
              <a:buChar char="‐"/>
              <a:tabLst>
                <a:tab pos="134620" algn="l"/>
              </a:tabLst>
            </a:pPr>
            <a:r>
              <a:rPr sz="2400" spc="-5" dirty="0">
                <a:latin typeface="Calibri"/>
                <a:cs typeface="Calibri"/>
              </a:rPr>
              <a:t>Em diversas populações étnicas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geograficamente distintas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prevalência </a:t>
            </a:r>
            <a:r>
              <a:rPr sz="2400" dirty="0">
                <a:latin typeface="Calibri"/>
                <a:cs typeface="Calibri"/>
              </a:rPr>
              <a:t>é de  </a:t>
            </a:r>
            <a:r>
              <a:rPr sz="2400" spc="-5" dirty="0">
                <a:latin typeface="Calibri"/>
                <a:cs typeface="Calibri"/>
              </a:rPr>
              <a:t>1:10.000 nascimentos </a:t>
            </a:r>
            <a:r>
              <a:rPr sz="2400" spc="-5" dirty="0" err="1">
                <a:latin typeface="Calibri"/>
                <a:cs typeface="Calibri"/>
              </a:rPr>
              <a:t>masculinos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37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Hemofilia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251058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287382" y="1418667"/>
            <a:ext cx="11691257" cy="2119358"/>
          </a:xfrm>
        </p:spPr>
        <p:txBody>
          <a:bodyPr>
            <a:normAutofit/>
          </a:bodyPr>
          <a:lstStyle/>
          <a:p>
            <a:pPr marL="133350" indent="-120650" algn="just">
              <a:lnSpc>
                <a:spcPct val="150000"/>
              </a:lnSpc>
              <a:spcBef>
                <a:spcPts val="0"/>
              </a:spcBef>
              <a:buChar char="‐"/>
              <a:tabLst>
                <a:tab pos="133350" algn="l"/>
              </a:tabLst>
            </a:pPr>
            <a:r>
              <a:rPr lang="pt-BR" sz="2400" dirty="0" smtClean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hemofilia </a:t>
            </a:r>
            <a:r>
              <a:rPr lang="pt-BR" sz="2400" dirty="0">
                <a:cs typeface="Calibri"/>
              </a:rPr>
              <a:t>é uma </a:t>
            </a:r>
            <a:r>
              <a:rPr lang="pt-BR" sz="2400" b="1" dirty="0">
                <a:cs typeface="Calibri"/>
              </a:rPr>
              <a:t>doença </a:t>
            </a:r>
            <a:r>
              <a:rPr lang="pt-BR" sz="2400" b="1" spc="-5" dirty="0">
                <a:cs typeface="Calibri"/>
              </a:rPr>
              <a:t>hereditária recessiva ligada ao cromossomo</a:t>
            </a:r>
            <a:r>
              <a:rPr lang="pt-BR" sz="2400" b="1" spc="15" dirty="0">
                <a:cs typeface="Calibri"/>
              </a:rPr>
              <a:t> </a:t>
            </a:r>
            <a:r>
              <a:rPr lang="pt-BR" sz="2400" b="1" dirty="0">
                <a:cs typeface="Calibri"/>
              </a:rPr>
              <a:t>X</a:t>
            </a:r>
            <a:endParaRPr lang="pt-BR" sz="2400" dirty="0">
              <a:cs typeface="Calibri"/>
            </a:endParaRPr>
          </a:p>
          <a:p>
            <a:pPr marL="12700" marR="5080" algn="just">
              <a:lnSpc>
                <a:spcPct val="150000"/>
              </a:lnSpc>
              <a:spcBef>
                <a:spcPts val="0"/>
              </a:spcBef>
              <a:buChar char="‐"/>
              <a:tabLst>
                <a:tab pos="134620" algn="l"/>
              </a:tabLst>
            </a:pPr>
            <a:r>
              <a:rPr lang="pt-BR" sz="2400" dirty="0" smtClean="0">
                <a:cs typeface="Calibri"/>
              </a:rPr>
              <a:t>A </a:t>
            </a:r>
            <a:r>
              <a:rPr lang="pt-BR" sz="2400" spc="-5" dirty="0">
                <a:cs typeface="Calibri"/>
              </a:rPr>
              <a:t>incidência </a:t>
            </a:r>
            <a:r>
              <a:rPr lang="pt-BR" sz="2400" dirty="0">
                <a:cs typeface="Calibri"/>
              </a:rPr>
              <a:t>da </a:t>
            </a:r>
            <a:r>
              <a:rPr lang="pt-BR" sz="2400" spc="-5" dirty="0">
                <a:cs typeface="Calibri"/>
              </a:rPr>
              <a:t>hemofilia </a:t>
            </a:r>
            <a:r>
              <a:rPr lang="pt-BR" sz="2400" dirty="0">
                <a:cs typeface="Calibri"/>
              </a:rPr>
              <a:t>em </a:t>
            </a:r>
            <a:r>
              <a:rPr lang="pt-BR" sz="2400" spc="-5" dirty="0">
                <a:cs typeface="Calibri"/>
              </a:rPr>
              <a:t>mulheres </a:t>
            </a:r>
            <a:r>
              <a:rPr lang="pt-BR" sz="2400" dirty="0">
                <a:cs typeface="Calibri"/>
              </a:rPr>
              <a:t>é </a:t>
            </a:r>
            <a:r>
              <a:rPr lang="pt-BR" sz="2400" spc="-5" dirty="0">
                <a:cs typeface="Calibri"/>
              </a:rPr>
              <a:t>extremamente rara, devido </a:t>
            </a:r>
            <a:r>
              <a:rPr lang="pt-BR" sz="2400" dirty="0">
                <a:cs typeface="Calibri"/>
              </a:rPr>
              <a:t>à </a:t>
            </a:r>
            <a:r>
              <a:rPr lang="pt-BR" sz="2400" spc="-5" dirty="0">
                <a:cs typeface="Calibri"/>
              </a:rPr>
              <a:t>necessidade </a:t>
            </a:r>
            <a:r>
              <a:rPr lang="pt-BR" sz="2400" dirty="0">
                <a:cs typeface="Calibri"/>
              </a:rPr>
              <a:t>de  </a:t>
            </a:r>
            <a:r>
              <a:rPr lang="pt-BR" sz="2400" spc="-5" dirty="0" err="1">
                <a:cs typeface="Calibri"/>
              </a:rPr>
              <a:t>homozigotia</a:t>
            </a:r>
            <a:r>
              <a:rPr lang="pt-BR" sz="2400" spc="-5" dirty="0">
                <a:cs typeface="Calibri"/>
              </a:rPr>
              <a:t> para expressão </a:t>
            </a:r>
            <a:r>
              <a:rPr lang="pt-BR" sz="2400" dirty="0">
                <a:cs typeface="Calibri"/>
              </a:rPr>
              <a:t>do </a:t>
            </a:r>
            <a:r>
              <a:rPr lang="pt-BR" sz="2400" spc="-5" dirty="0">
                <a:cs typeface="Calibri"/>
              </a:rPr>
              <a:t>fenótipo (frequência </a:t>
            </a:r>
            <a:r>
              <a:rPr lang="pt-BR" sz="2400" dirty="0">
                <a:cs typeface="Calibri"/>
              </a:rPr>
              <a:t>de </a:t>
            </a:r>
            <a:r>
              <a:rPr lang="pt-BR" sz="2400" spc="-5" dirty="0">
                <a:cs typeface="Calibri"/>
              </a:rPr>
              <a:t>1:25.000.000).</a:t>
            </a:r>
            <a:endParaRPr lang="pt-BR" sz="24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38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Hemofilia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796834" y="3944983"/>
            <a:ext cx="3629851" cy="2831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4"/>
          <p:cNvSpPr/>
          <p:nvPr/>
        </p:nvSpPr>
        <p:spPr>
          <a:xfrm>
            <a:off x="6598376" y="3670663"/>
            <a:ext cx="2889069" cy="3050812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92646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09006" y="1451609"/>
            <a:ext cx="11808821" cy="167481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z="2400" spc="-5" dirty="0">
                <a:latin typeface="Calibri"/>
                <a:cs typeface="Calibri"/>
              </a:rPr>
              <a:t>SINTOMAS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spc="-5" dirty="0" err="1" smtClean="0">
                <a:latin typeface="Calibri"/>
                <a:cs typeface="Calibri"/>
              </a:rPr>
              <a:t>Sangramentos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excessivos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-5" dirty="0">
                <a:latin typeface="Calibri"/>
                <a:cs typeface="Calibri"/>
              </a:rPr>
              <a:t>várias partes </a:t>
            </a:r>
            <a:r>
              <a:rPr sz="2400" dirty="0">
                <a:latin typeface="Calibri"/>
                <a:cs typeface="Calibri"/>
              </a:rPr>
              <a:t>do </a:t>
            </a:r>
            <a:r>
              <a:rPr sz="2400" spc="-10" dirty="0">
                <a:latin typeface="Calibri"/>
                <a:cs typeface="Calibri"/>
              </a:rPr>
              <a:t>corpo. </a:t>
            </a:r>
            <a:r>
              <a:rPr sz="2400" spc="-5" dirty="0">
                <a:latin typeface="Calibri"/>
                <a:cs typeface="Calibri"/>
              </a:rPr>
              <a:t>Hematomas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-5" dirty="0">
                <a:latin typeface="Calibri"/>
                <a:cs typeface="Calibri"/>
              </a:rPr>
              <a:t>tecidos</a:t>
            </a:r>
            <a:r>
              <a:rPr sz="2400" spc="-5" dirty="0">
                <a:latin typeface="Calibri"/>
                <a:cs typeface="Calibri"/>
              </a:rPr>
              <a:t> moles </a:t>
            </a:r>
            <a:r>
              <a:rPr sz="2400" spc="-5" dirty="0" err="1" smtClean="0">
                <a:latin typeface="Calibri"/>
                <a:cs typeface="Calibri"/>
              </a:rPr>
              <a:t>são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altamente</a:t>
            </a:r>
            <a:r>
              <a:rPr sz="2400" spc="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característicos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2061438" y="3723553"/>
            <a:ext cx="2857499" cy="22656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4973774" y="3724911"/>
            <a:ext cx="2537460" cy="20243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7566071" y="3661933"/>
            <a:ext cx="1714499" cy="261747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209007" y="6309361"/>
            <a:ext cx="11808821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spcBef>
                <a:spcPts val="100"/>
              </a:spcBef>
            </a:pPr>
            <a:r>
              <a:rPr sz="2400" spc="-5" dirty="0">
                <a:latin typeface="Calibri"/>
                <a:cs typeface="Calibri"/>
              </a:rPr>
              <a:t>TRATAMENTO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aplicação endovenosa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medicamentos para repor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fator </a:t>
            </a:r>
            <a:r>
              <a:rPr sz="2400" dirty="0">
                <a:latin typeface="Calibri"/>
                <a:cs typeface="Calibri"/>
              </a:rPr>
              <a:t>de  </a:t>
            </a:r>
            <a:r>
              <a:rPr sz="2400" spc="-5" dirty="0">
                <a:latin typeface="Calibri"/>
                <a:cs typeface="Calibri"/>
              </a:rPr>
              <a:t>coagulação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VIII.</a:t>
            </a:r>
          </a:p>
        </p:txBody>
      </p:sp>
      <p:sp>
        <p:nvSpPr>
          <p:cNvPr id="8" name="Espaço Reservado para Número de Slid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39</a:t>
            </a:fld>
            <a:endParaRPr lang="pt-BR"/>
          </a:p>
        </p:txBody>
      </p:sp>
      <p:sp>
        <p:nvSpPr>
          <p:cNvPr id="10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Hemofilia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59861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 txBox="1">
            <a:spLocks noChangeArrowheads="1"/>
          </p:cNvSpPr>
          <p:nvPr/>
        </p:nvSpPr>
        <p:spPr bwMode="auto">
          <a:xfrm>
            <a:off x="1164044" y="1111425"/>
            <a:ext cx="9508310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algn="ctr">
              <a:spcBef>
                <a:spcPts val="100"/>
              </a:spcBef>
              <a:buSzPct val="100000"/>
            </a:pPr>
            <a:r>
              <a:rPr lang="pt-BR" altLang="en-US" sz="2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DNA = Molécula da “vida”. </a:t>
            </a:r>
          </a:p>
          <a:p>
            <a:pPr algn="ctr">
              <a:spcBef>
                <a:spcPts val="100"/>
              </a:spcBef>
              <a:buSzPct val="100000"/>
            </a:pPr>
            <a:r>
              <a:rPr lang="pt-BR" altLang="en-US" sz="2200" i="1" dirty="0">
                <a:solidFill>
                  <a:srgbClr val="0070C0"/>
                </a:solidFill>
                <a:latin typeface="Comic Sans MS" panose="030F0702030302020204" pitchFamily="66" charset="0"/>
              </a:rPr>
              <a:t>Contém código para a construção das proteínas de todos seres vivos</a:t>
            </a:r>
            <a:endParaRPr lang="pt-BR" altLang="en-US" sz="2200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Retângulo 8"/>
          <p:cNvSpPr/>
          <p:nvPr/>
        </p:nvSpPr>
        <p:spPr>
          <a:xfrm>
            <a:off x="326573" y="2323215"/>
            <a:ext cx="11717382" cy="40472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marR="1349375" indent="-342900" algn="just">
              <a:spcBef>
                <a:spcPts val="1250"/>
              </a:spcBef>
              <a:buFontTx/>
              <a:buChar char="-"/>
              <a:tabLst>
                <a:tab pos="1551305" algn="l"/>
              </a:tabLst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Apresenta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pt-BR" sz="24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mecanismo </a:t>
            </a:r>
            <a:r>
              <a:rPr lang="pt-BR" sz="2400" spc="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lang="pt-BR" sz="24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decodificação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informação armazenada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traduzindo-as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através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produção </a:t>
            </a:r>
            <a:r>
              <a:rPr lang="pt-BR" sz="24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enzimas/proteínas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2700" marR="1349375" algn="just">
              <a:spcBef>
                <a:spcPts val="1250"/>
              </a:spcBef>
              <a:tabLst>
                <a:tab pos="1551305" algn="l"/>
              </a:tabLst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32384" indent="-342900" algn="just">
              <a:spcBef>
                <a:spcPts val="1250"/>
              </a:spcBef>
              <a:buFontTx/>
              <a:buChar char="-"/>
            </a:pP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eucariontes,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é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encontrado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 núcleo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celular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cromossomos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endParaRPr lang="pt-B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2384" algn="just">
              <a:spcBef>
                <a:spcPts val="1250"/>
              </a:spcBef>
            </a:pPr>
            <a:r>
              <a:rPr lang="pt-BR"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mitocôndrias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 algn="just">
              <a:spcBef>
                <a:spcPts val="1250"/>
              </a:spcBef>
              <a:buFontTx/>
              <a:buChar char="-"/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Nos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procariontes encontra-se uma molécula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DNA 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250"/>
              </a:spcBef>
            </a:pP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 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(cromossomo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bacteriano)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outras moléculas </a:t>
            </a:r>
            <a:endParaRPr lang="pt-BR" sz="2400" spc="-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spcBef>
                <a:spcPts val="1250"/>
              </a:spcBef>
            </a:pP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circulares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chamadas  plasmídeos;</a:t>
            </a: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Agrupar 9"/>
          <p:cNvGrpSpPr/>
          <p:nvPr/>
        </p:nvGrpSpPr>
        <p:grpSpPr>
          <a:xfrm>
            <a:off x="8908869" y="3932956"/>
            <a:ext cx="3030371" cy="2494732"/>
            <a:chOff x="5596055" y="4756775"/>
            <a:chExt cx="3152409" cy="2101225"/>
          </a:xfrm>
        </p:grpSpPr>
        <p:pic>
          <p:nvPicPr>
            <p:cNvPr id="11" name="Imagem 10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96136" y="4756775"/>
              <a:ext cx="2801634" cy="2101225"/>
            </a:xfrm>
            <a:prstGeom prst="rect">
              <a:avLst/>
            </a:prstGeom>
          </p:spPr>
        </p:pic>
        <p:sp>
          <p:nvSpPr>
            <p:cNvPr id="12" name="Retângulo 11"/>
            <p:cNvSpPr/>
            <p:nvPr/>
          </p:nvSpPr>
          <p:spPr>
            <a:xfrm>
              <a:off x="5596055" y="6669360"/>
              <a:ext cx="3152409" cy="18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13" name="Título 1"/>
          <p:cNvSpPr>
            <a:spLocks noGrp="1"/>
          </p:cNvSpPr>
          <p:nvPr>
            <p:ph type="title"/>
          </p:nvPr>
        </p:nvSpPr>
        <p:spPr>
          <a:xfrm>
            <a:off x="3334295" y="44625"/>
            <a:ext cx="624078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MUTAGENICIDADE DO DNA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4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198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22069" y="1640865"/>
            <a:ext cx="11743508" cy="499880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  <a:buChar char="-"/>
              <a:tabLst>
                <a:tab pos="160020" algn="l"/>
              </a:tabLst>
            </a:pPr>
            <a:r>
              <a:rPr sz="2400" spc="-10" dirty="0">
                <a:latin typeface="Calibri"/>
                <a:cs typeface="Calibri"/>
              </a:rPr>
              <a:t>Ocorre </a:t>
            </a:r>
            <a:r>
              <a:rPr sz="2400" spc="-5" dirty="0">
                <a:latin typeface="Calibri"/>
                <a:cs typeface="Calibri"/>
              </a:rPr>
              <a:t>devido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deficiência </a:t>
            </a:r>
            <a:r>
              <a:rPr sz="2400" dirty="0">
                <a:latin typeface="Calibri"/>
                <a:cs typeface="Calibri"/>
              </a:rPr>
              <a:t>da </a:t>
            </a:r>
            <a:r>
              <a:rPr sz="2400" spc="-5" dirty="0">
                <a:latin typeface="Calibri"/>
                <a:cs typeface="Calibri"/>
              </a:rPr>
              <a:t>enzima hexosaminidase (hex-A). </a:t>
            </a:r>
            <a:r>
              <a:rPr sz="2400" dirty="0">
                <a:latin typeface="Calibri"/>
                <a:cs typeface="Calibri"/>
              </a:rPr>
              <a:t>Na sua </a:t>
            </a:r>
            <a:r>
              <a:rPr sz="2400" spc="-5" dirty="0">
                <a:latin typeface="Calibri"/>
                <a:cs typeface="Calibri"/>
              </a:rPr>
              <a:t>ausência, </a:t>
            </a:r>
            <a:r>
              <a:rPr sz="2400" dirty="0">
                <a:latin typeface="Calibri"/>
                <a:cs typeface="Calibri"/>
              </a:rPr>
              <a:t>um  </a:t>
            </a:r>
            <a:r>
              <a:rPr sz="2400" spc="-5" dirty="0">
                <a:latin typeface="Calibri"/>
                <a:cs typeface="Calibri"/>
              </a:rPr>
              <a:t>lipídio GM(2) gangliosídio aumenta anormalmente no corpo, fazendo com que as células  nervosas do cérebro sejam particularmente</a:t>
            </a:r>
            <a:r>
              <a:rPr sz="2400" spc="2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afetadas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</a:p>
          <a:p>
            <a:pPr marL="12700" marR="5080" algn="just">
              <a:lnSpc>
                <a:spcPct val="150000"/>
              </a:lnSpc>
              <a:buChar char="-"/>
              <a:tabLst>
                <a:tab pos="213360" algn="l"/>
              </a:tabLst>
            </a:pPr>
            <a:r>
              <a:rPr sz="2400" spc="-5" dirty="0" smtClean="0">
                <a:latin typeface="Calibri"/>
                <a:cs typeface="Calibri"/>
              </a:rPr>
              <a:t>SINTOMAS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Deterioração das habilidades mentais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 err="1">
                <a:latin typeface="Calibri"/>
                <a:cs typeface="Calibri"/>
              </a:rPr>
              <a:t>físicas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Char char="-"/>
              <a:tabLst>
                <a:tab pos="213360" algn="l"/>
              </a:tabLst>
            </a:pP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Cegueira, surdez 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5" dirty="0">
                <a:latin typeface="Calibri"/>
                <a:cs typeface="Calibri"/>
              </a:rPr>
              <a:t>incapacidade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engolir. </a:t>
            </a:r>
            <a:r>
              <a:rPr sz="2400" spc="-5" dirty="0" err="1">
                <a:latin typeface="Calibri"/>
                <a:cs typeface="Calibri"/>
              </a:rPr>
              <a:t>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músculos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tabLst>
                <a:tab pos="21336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começam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atrofiar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ocorre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paralisia. Outros  </a:t>
            </a:r>
            <a:r>
              <a:rPr sz="2400" spc="-5" dirty="0" err="1">
                <a:latin typeface="Calibri"/>
                <a:cs typeface="Calibri"/>
              </a:rPr>
              <a:t>sintomas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tabLst>
                <a:tab pos="21336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neurológicos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incluem demência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convulsões.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 err="1">
                <a:latin typeface="Calibri"/>
                <a:cs typeface="Calibri"/>
              </a:rPr>
              <a:t>doença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tabLst>
                <a:tab pos="21336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torna</a:t>
            </a:r>
            <a:r>
              <a:rPr sz="2400" spc="-5" dirty="0" smtClean="0">
                <a:latin typeface="Calibri"/>
                <a:cs typeface="Calibri"/>
              </a:rPr>
              <a:t>-se </a:t>
            </a:r>
            <a:r>
              <a:rPr sz="2400" spc="-5" dirty="0">
                <a:latin typeface="Calibri"/>
                <a:cs typeface="Calibri"/>
              </a:rPr>
              <a:t>fatal  </a:t>
            </a:r>
            <a:r>
              <a:rPr sz="2400" spc="-5" dirty="0">
                <a:latin typeface="Calibri"/>
                <a:cs typeface="Calibri"/>
              </a:rPr>
              <a:t>normalmente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5" dirty="0">
                <a:latin typeface="Calibri"/>
                <a:cs typeface="Calibri"/>
              </a:rPr>
              <a:t>faixa de </a:t>
            </a:r>
            <a:r>
              <a:rPr sz="2400" dirty="0">
                <a:latin typeface="Calibri"/>
                <a:cs typeface="Calibri"/>
              </a:rPr>
              <a:t>3 a 5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anos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34620" indent="-121920" algn="just">
              <a:lnSpc>
                <a:spcPct val="150000"/>
              </a:lnSpc>
              <a:buChar char="-"/>
              <a:tabLst>
                <a:tab pos="134620" algn="l"/>
              </a:tabLst>
            </a:pPr>
            <a:r>
              <a:rPr sz="2400" spc="-5" dirty="0" smtClean="0">
                <a:latin typeface="Calibri"/>
                <a:cs typeface="Calibri"/>
              </a:rPr>
              <a:t>TRATAMENTO </a:t>
            </a:r>
            <a:r>
              <a:rPr sz="2400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anticonvulsionantes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40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Tay</a:t>
            </a:r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 Sachs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3076" name="Picture 4" descr="Família de criança com doença rara faz vaquinha online para comprar leite  especi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8255" y="3879669"/>
            <a:ext cx="4278110" cy="2472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86828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95943" y="1504585"/>
            <a:ext cx="11560629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4620" indent="-121920" algn="just">
              <a:lnSpc>
                <a:spcPct val="150000"/>
              </a:lnSpc>
              <a:buChar char="-"/>
              <a:tabLst>
                <a:tab pos="134620" algn="l"/>
              </a:tabLst>
            </a:pP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fibrose </a:t>
            </a:r>
            <a:r>
              <a:rPr sz="2400" spc="-10" dirty="0">
                <a:latin typeface="Calibri"/>
                <a:cs typeface="Calibri"/>
              </a:rPr>
              <a:t>cística </a:t>
            </a:r>
            <a:r>
              <a:rPr sz="2400" dirty="0">
                <a:latin typeface="Calibri"/>
                <a:cs typeface="Calibri"/>
              </a:rPr>
              <a:t>é </a:t>
            </a:r>
            <a:r>
              <a:rPr sz="2400" spc="-5" dirty="0">
                <a:latin typeface="Calibri"/>
                <a:cs typeface="Calibri"/>
              </a:rPr>
              <a:t>causada por </a:t>
            </a:r>
            <a:r>
              <a:rPr sz="2400" dirty="0">
                <a:latin typeface="Calibri"/>
                <a:cs typeface="Calibri"/>
              </a:rPr>
              <a:t>uma </a:t>
            </a:r>
            <a:r>
              <a:rPr sz="2400" spc="-5" dirty="0">
                <a:latin typeface="Calibri"/>
                <a:cs typeface="Calibri"/>
              </a:rPr>
              <a:t>mutação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no gene </a:t>
            </a:r>
            <a:r>
              <a:rPr sz="2400" spc="-5" dirty="0">
                <a:latin typeface="Calibri"/>
                <a:cs typeface="Calibri"/>
              </a:rPr>
              <a:t>(CFTR)</a:t>
            </a:r>
            <a:endParaRPr sz="2400" dirty="0">
              <a:latin typeface="Calibri"/>
              <a:cs typeface="Calibri"/>
            </a:endParaRPr>
          </a:p>
          <a:p>
            <a:pPr marL="12700" marR="11430" algn="just">
              <a:lnSpc>
                <a:spcPct val="150000"/>
              </a:lnSpc>
              <a:buChar char="-"/>
              <a:tabLst>
                <a:tab pos="179070" algn="l"/>
              </a:tabLst>
            </a:pPr>
            <a:r>
              <a:rPr sz="2400" spc="-5" dirty="0" smtClean="0">
                <a:latin typeface="Calibri"/>
                <a:cs typeface="Calibri"/>
              </a:rPr>
              <a:t>SINTOMAS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formação de cistos </a:t>
            </a:r>
            <a:r>
              <a:rPr sz="2400" dirty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interior do pâncreas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pulmão, dificuldade para  respirar, infecções no pulmão, sinusite, crescimento inadequado, diarreia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3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infertlidade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Char char="-"/>
              <a:tabLst>
                <a:tab pos="147320" algn="l"/>
              </a:tabLst>
            </a:pPr>
            <a:r>
              <a:rPr sz="2400" spc="-5" dirty="0" smtClean="0">
                <a:latin typeface="Calibri"/>
                <a:cs typeface="Calibri"/>
              </a:rPr>
              <a:t>TRATAMENTO </a:t>
            </a:r>
            <a:r>
              <a:rPr sz="2400" dirty="0">
                <a:latin typeface="Calibri"/>
                <a:cs typeface="Calibri"/>
              </a:rPr>
              <a:t>- </a:t>
            </a:r>
            <a:r>
              <a:rPr sz="2400" spc="-5" dirty="0">
                <a:latin typeface="Calibri"/>
                <a:cs typeface="Calibri"/>
              </a:rPr>
              <a:t>Não </a:t>
            </a:r>
            <a:r>
              <a:rPr sz="2400" dirty="0">
                <a:latin typeface="Calibri"/>
                <a:cs typeface="Calibri"/>
              </a:rPr>
              <a:t>há </a:t>
            </a:r>
            <a:r>
              <a:rPr sz="2400" spc="-5" dirty="0">
                <a:latin typeface="Calibri"/>
                <a:cs typeface="Calibri"/>
              </a:rPr>
              <a:t>cura </a:t>
            </a:r>
            <a:r>
              <a:rPr sz="2400" dirty="0">
                <a:latin typeface="Calibri"/>
                <a:cs typeface="Calibri"/>
              </a:rPr>
              <a:t>e a </a:t>
            </a:r>
            <a:r>
              <a:rPr sz="2400" spc="-5" dirty="0">
                <a:latin typeface="Calibri"/>
                <a:cs typeface="Calibri"/>
              </a:rPr>
              <a:t>maioria dos portadores morrem ainda jovens</a:t>
            </a:r>
            <a:r>
              <a:rPr sz="2400" spc="-5" dirty="0">
                <a:latin typeface="Calibri"/>
                <a:cs typeface="Calibri"/>
              </a:rPr>
              <a:t>, </a:t>
            </a:r>
            <a:r>
              <a:rPr sz="2400" spc="-5" dirty="0" smtClean="0">
                <a:latin typeface="Calibri"/>
                <a:cs typeface="Calibri"/>
              </a:rPr>
              <a:t>20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30 </a:t>
            </a:r>
            <a:r>
              <a:rPr sz="2400" spc="-5" dirty="0">
                <a:latin typeface="Calibri"/>
                <a:cs typeface="Calibri"/>
              </a:rPr>
              <a:t>anos por insuficiência respiratória. Ultimamente tem-se recorrido  </a:t>
            </a:r>
            <a:r>
              <a:rPr sz="2400" dirty="0">
                <a:latin typeface="Calibri"/>
                <a:cs typeface="Calibri"/>
              </a:rPr>
              <a:t>ao </a:t>
            </a:r>
            <a:r>
              <a:rPr sz="2400" spc="-5" dirty="0" err="1">
                <a:latin typeface="Calibri"/>
                <a:cs typeface="Calibri"/>
              </a:rPr>
              <a:t>transplante</a:t>
            </a:r>
            <a:r>
              <a:rPr sz="2400" spc="-5" dirty="0">
                <a:latin typeface="Calibri"/>
                <a:cs typeface="Calibri"/>
              </a:rPr>
              <a:t> 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tabLst>
                <a:tab pos="147320" algn="l"/>
              </a:tabLst>
            </a:pPr>
            <a:r>
              <a:rPr sz="2400" spc="-5" dirty="0" smtClean="0">
                <a:latin typeface="Calibri"/>
                <a:cs typeface="Calibri"/>
              </a:rPr>
              <a:t>de </a:t>
            </a:r>
            <a:r>
              <a:rPr sz="2400" spc="-5" dirty="0">
                <a:latin typeface="Calibri"/>
                <a:cs typeface="Calibri"/>
              </a:rPr>
              <a:t>pulmão para conter </a:t>
            </a:r>
            <a:r>
              <a:rPr sz="2400" dirty="0">
                <a:latin typeface="Calibri"/>
                <a:cs typeface="Calibri"/>
              </a:rPr>
              <a:t>o </a:t>
            </a:r>
            <a:r>
              <a:rPr sz="2400" spc="-5" dirty="0">
                <a:latin typeface="Calibri"/>
                <a:cs typeface="Calibri"/>
              </a:rPr>
              <a:t>avanço </a:t>
            </a:r>
            <a:r>
              <a:rPr sz="2400" dirty="0">
                <a:latin typeface="Calibri"/>
                <a:cs typeface="Calibri"/>
              </a:rPr>
              <a:t>da </a:t>
            </a:r>
            <a:r>
              <a:rPr sz="2400" spc="-5" dirty="0">
                <a:latin typeface="Calibri"/>
                <a:cs typeface="Calibri"/>
              </a:rPr>
              <a:t>doença. Hoje com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evolução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 </a:t>
            </a:r>
            <a:endParaRPr lang="pt-BR" sz="24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tabLst>
                <a:tab pos="147320" algn="l"/>
              </a:tabLst>
            </a:pPr>
            <a:r>
              <a:rPr sz="2400" spc="-5" dirty="0" err="1" smtClean="0">
                <a:latin typeface="Calibri"/>
                <a:cs typeface="Calibri"/>
              </a:rPr>
              <a:t>medicamentos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para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doença, as pessoas estão vivendo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-5" dirty="0">
                <a:latin typeface="Calibri"/>
                <a:cs typeface="Calibri"/>
              </a:rPr>
              <a:t>torno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de </a:t>
            </a:r>
            <a:endParaRPr lang="pt-BR" sz="2400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tabLst>
                <a:tab pos="147320" algn="l"/>
              </a:tabLst>
            </a:pPr>
            <a:r>
              <a:rPr sz="2400" spc="-5" dirty="0" smtClean="0">
                <a:latin typeface="Calibri"/>
                <a:cs typeface="Calibri"/>
              </a:rPr>
              <a:t>50 </a:t>
            </a:r>
            <a:r>
              <a:rPr sz="2400" dirty="0">
                <a:latin typeface="Calibri"/>
                <a:cs typeface="Calibri"/>
              </a:rPr>
              <a:t>à </a:t>
            </a:r>
            <a:r>
              <a:rPr sz="2400" spc="-5" dirty="0">
                <a:latin typeface="Calibri"/>
                <a:cs typeface="Calibri"/>
              </a:rPr>
              <a:t>60</a:t>
            </a:r>
            <a:r>
              <a:rPr sz="2400" spc="4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anos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41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6" y="833714"/>
            <a:ext cx="6241324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Fibrose Cística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4098" name="Picture 2" descr="Setembro Roxo incentiva o diagnóstico precoce da fibrose cística - Algomai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9943" y="4211347"/>
            <a:ext cx="2761139" cy="2510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30788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idx="1"/>
          </p:nvPr>
        </p:nvSpPr>
        <p:spPr>
          <a:xfrm>
            <a:off x="378823" y="1825625"/>
            <a:ext cx="10974977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80340" indent="-121920" algn="just">
              <a:lnSpc>
                <a:spcPct val="150000"/>
              </a:lnSpc>
              <a:spcBef>
                <a:spcPts val="0"/>
              </a:spcBef>
              <a:buChar char="-"/>
              <a:tabLst>
                <a:tab pos="180975" algn="l"/>
              </a:tabLst>
            </a:pPr>
            <a:r>
              <a:rPr sz="2400" spc="-5" dirty="0"/>
              <a:t>Causada pela mutação </a:t>
            </a:r>
            <a:r>
              <a:rPr sz="2400" dirty="0"/>
              <a:t>do gene </a:t>
            </a:r>
            <a:r>
              <a:rPr sz="2400" spc="-5" dirty="0"/>
              <a:t>FMR1 (ligado </a:t>
            </a:r>
            <a:r>
              <a:rPr sz="2400" dirty="0"/>
              <a:t>à </a:t>
            </a:r>
            <a:r>
              <a:rPr sz="2400" spc="-5" dirty="0"/>
              <a:t>formação dos dendritos nos</a:t>
            </a:r>
            <a:r>
              <a:rPr sz="2400" spc="25" dirty="0"/>
              <a:t> </a:t>
            </a:r>
            <a:r>
              <a:rPr sz="2400" spc="-5" dirty="0"/>
              <a:t>neurônios</a:t>
            </a:r>
            <a:r>
              <a:rPr sz="2400" spc="-5" dirty="0"/>
              <a:t>)</a:t>
            </a:r>
            <a:endParaRPr sz="2400" dirty="0"/>
          </a:p>
          <a:p>
            <a:pPr marL="180340" indent="-121920" algn="just">
              <a:lnSpc>
                <a:spcPct val="150000"/>
              </a:lnSpc>
              <a:spcBef>
                <a:spcPts val="0"/>
              </a:spcBef>
              <a:buChar char="-"/>
              <a:tabLst>
                <a:tab pos="180975" algn="l"/>
              </a:tabLst>
            </a:pPr>
            <a:r>
              <a:rPr sz="2400" spc="-5" dirty="0" err="1" smtClean="0"/>
              <a:t>Doença</a:t>
            </a:r>
            <a:r>
              <a:rPr sz="2400" spc="-5" dirty="0" smtClean="0"/>
              <a:t> </a:t>
            </a:r>
            <a:r>
              <a:rPr sz="2400" spc="-5" dirty="0"/>
              <a:t>ligada ao cromossomo</a:t>
            </a:r>
            <a:r>
              <a:rPr sz="2400" dirty="0"/>
              <a:t> X</a:t>
            </a:r>
          </a:p>
          <a:p>
            <a:pPr marL="58419" marR="2339975" algn="just">
              <a:lnSpc>
                <a:spcPct val="150000"/>
              </a:lnSpc>
              <a:spcBef>
                <a:spcPts val="0"/>
              </a:spcBef>
              <a:buChar char="-"/>
              <a:tabLst>
                <a:tab pos="180975" algn="l"/>
              </a:tabLst>
            </a:pPr>
            <a:r>
              <a:rPr sz="2400" spc="-5" dirty="0" smtClean="0"/>
              <a:t>SINTOMAS </a:t>
            </a:r>
            <a:r>
              <a:rPr sz="2400" dirty="0"/>
              <a:t>- </a:t>
            </a:r>
            <a:r>
              <a:rPr sz="2400" spc="-5" dirty="0"/>
              <a:t>atraso mental, face alongada, orelhas grandes  ou salientes, testículos </a:t>
            </a:r>
            <a:r>
              <a:rPr sz="2400" dirty="0"/>
              <a:t>de </a:t>
            </a:r>
            <a:r>
              <a:rPr sz="2400" spc="-5" dirty="0"/>
              <a:t>grandes dimensões </a:t>
            </a:r>
            <a:r>
              <a:rPr sz="2400" dirty="0"/>
              <a:t>e </a:t>
            </a:r>
            <a:r>
              <a:rPr sz="2400" spc="-5" dirty="0"/>
              <a:t>baixo tônus  muscular. Movimentos estereotipados </a:t>
            </a:r>
            <a:r>
              <a:rPr sz="2400" dirty="0"/>
              <a:t>e </a:t>
            </a:r>
            <a:r>
              <a:rPr sz="2400" spc="-5" dirty="0"/>
              <a:t>desenvolvimento  social atípico, </a:t>
            </a:r>
            <a:r>
              <a:rPr sz="2400" dirty="0"/>
              <a:t>e </a:t>
            </a:r>
            <a:r>
              <a:rPr sz="2400" spc="-5" dirty="0"/>
              <a:t>contato ocular limitado. Alguns indivíduos com  </a:t>
            </a:r>
            <a:r>
              <a:rPr sz="2400" dirty="0"/>
              <a:t>a </a:t>
            </a:r>
            <a:r>
              <a:rPr sz="2400" spc="-5" dirty="0"/>
              <a:t>síndrome satisfazem os critérios </a:t>
            </a:r>
            <a:r>
              <a:rPr sz="2400" dirty="0"/>
              <a:t>de </a:t>
            </a:r>
            <a:r>
              <a:rPr sz="2400" spc="-5" dirty="0"/>
              <a:t>diagnóstico </a:t>
            </a:r>
            <a:r>
              <a:rPr sz="2400" dirty="0"/>
              <a:t>do</a:t>
            </a:r>
            <a:r>
              <a:rPr sz="2400" spc="-10" dirty="0"/>
              <a:t> </a:t>
            </a:r>
            <a:r>
              <a:rPr sz="2400" spc="-5" dirty="0"/>
              <a:t>autismo</a:t>
            </a:r>
            <a:r>
              <a:rPr sz="2400" spc="-5" dirty="0"/>
              <a:t>.</a:t>
            </a:r>
            <a:endParaRPr sz="2400" dirty="0"/>
          </a:p>
          <a:p>
            <a:pPr marL="180340" indent="-121920" algn="just">
              <a:lnSpc>
                <a:spcPct val="150000"/>
              </a:lnSpc>
              <a:spcBef>
                <a:spcPts val="0"/>
              </a:spcBef>
              <a:buChar char="-"/>
              <a:tabLst>
                <a:tab pos="180975" algn="l"/>
              </a:tabLst>
            </a:pPr>
            <a:r>
              <a:rPr sz="2400" spc="-5" dirty="0" smtClean="0"/>
              <a:t>TRATAMENTO </a:t>
            </a:r>
            <a:r>
              <a:rPr sz="2400" dirty="0"/>
              <a:t>- </a:t>
            </a:r>
            <a:r>
              <a:rPr sz="2400" dirty="0"/>
              <a:t>Não</a:t>
            </a:r>
            <a:r>
              <a:rPr sz="2400" spc="-5" dirty="0"/>
              <a:t> há</a:t>
            </a:r>
            <a:endParaRPr sz="2400" dirty="0"/>
          </a:p>
        </p:txBody>
      </p:sp>
      <p:sp>
        <p:nvSpPr>
          <p:cNvPr id="4" name="object 4"/>
          <p:cNvSpPr/>
          <p:nvPr/>
        </p:nvSpPr>
        <p:spPr>
          <a:xfrm>
            <a:off x="9982200" y="3398520"/>
            <a:ext cx="1976120" cy="29578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42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5" y="833714"/>
            <a:ext cx="6920593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Monogênicas – Síndrome do X Frágil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8556666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61257" y="1446193"/>
            <a:ext cx="11560629" cy="38908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6350" algn="just">
              <a:lnSpc>
                <a:spcPct val="150000"/>
              </a:lnSpc>
            </a:pPr>
            <a:r>
              <a:rPr sz="2400" spc="-7" baseline="3787" dirty="0">
                <a:latin typeface="Calibri"/>
                <a:cs typeface="Calibri"/>
              </a:rPr>
              <a:t>-</a:t>
            </a:r>
            <a:r>
              <a:rPr sz="2400" spc="-5" dirty="0">
                <a:latin typeface="Calibri"/>
                <a:cs typeface="Calibri"/>
              </a:rPr>
              <a:t>A doença de </a:t>
            </a:r>
            <a:r>
              <a:rPr sz="2400" spc="-10" dirty="0">
                <a:latin typeface="Calibri"/>
                <a:cs typeface="Calibri"/>
              </a:rPr>
              <a:t>Alzheimer </a:t>
            </a:r>
            <a:r>
              <a:rPr sz="2400" dirty="0">
                <a:latin typeface="Calibri"/>
                <a:cs typeface="Calibri"/>
              </a:rPr>
              <a:t>é </a:t>
            </a:r>
            <a:r>
              <a:rPr sz="2400" spc="-5" dirty="0">
                <a:latin typeface="Calibri"/>
                <a:cs typeface="Calibri"/>
              </a:rPr>
              <a:t>um </a:t>
            </a:r>
            <a:r>
              <a:rPr sz="2400" spc="-10" dirty="0">
                <a:latin typeface="Calibri"/>
                <a:cs typeface="Calibri"/>
              </a:rPr>
              <a:t>tipo </a:t>
            </a:r>
            <a:r>
              <a:rPr sz="2400" dirty="0">
                <a:latin typeface="Calibri"/>
                <a:cs typeface="Calibri"/>
              </a:rPr>
              <a:t>de </a:t>
            </a:r>
            <a:r>
              <a:rPr sz="2400" spc="-10" dirty="0">
                <a:latin typeface="Calibri"/>
                <a:cs typeface="Calibri"/>
              </a:rPr>
              <a:t>demência que </a:t>
            </a:r>
            <a:r>
              <a:rPr sz="2400" spc="-5" dirty="0">
                <a:latin typeface="Calibri"/>
                <a:cs typeface="Calibri"/>
              </a:rPr>
              <a:t>provoca uma  </a:t>
            </a:r>
            <a:r>
              <a:rPr sz="2400" spc="-10" dirty="0">
                <a:latin typeface="Calibri"/>
                <a:cs typeface="Calibri"/>
              </a:rPr>
              <a:t>deterioração </a:t>
            </a:r>
            <a:r>
              <a:rPr sz="2400" spc="-5" dirty="0">
                <a:latin typeface="Calibri"/>
                <a:cs typeface="Calibri"/>
              </a:rPr>
              <a:t>global, progressiva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irreversível de diversas </a:t>
            </a:r>
            <a:r>
              <a:rPr sz="2400" spc="-10" dirty="0">
                <a:latin typeface="Calibri"/>
                <a:cs typeface="Calibri"/>
              </a:rPr>
              <a:t>funções  </a:t>
            </a:r>
            <a:r>
              <a:rPr sz="2400" spc="-5" dirty="0">
                <a:latin typeface="Calibri"/>
                <a:cs typeface="Calibri"/>
              </a:rPr>
              <a:t>cognitivas (memória, atenção, </a:t>
            </a:r>
            <a:r>
              <a:rPr sz="2400" spc="-10" dirty="0">
                <a:latin typeface="Calibri"/>
                <a:cs typeface="Calibri"/>
              </a:rPr>
              <a:t>concentração, linguagem, pensamento,  entre </a:t>
            </a:r>
            <a:r>
              <a:rPr sz="2400" spc="-5" dirty="0">
                <a:latin typeface="Calibri"/>
                <a:cs typeface="Calibri"/>
              </a:rPr>
              <a:t>outras</a:t>
            </a:r>
            <a:r>
              <a:rPr sz="2400" spc="-5" dirty="0">
                <a:latin typeface="Calibri"/>
                <a:cs typeface="Calibri"/>
              </a:rPr>
              <a:t>). 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6350" algn="just">
              <a:lnSpc>
                <a:spcPct val="150000"/>
              </a:lnSpc>
            </a:pPr>
            <a:endParaRPr lang="pt-BR" sz="2400" spc="-5" dirty="0" smtClean="0">
              <a:latin typeface="Calibri"/>
              <a:cs typeface="Calibri"/>
            </a:endParaRPr>
          </a:p>
          <a:p>
            <a:pPr marL="12700" marR="6350" algn="just">
              <a:lnSpc>
                <a:spcPct val="150000"/>
              </a:lnSpc>
            </a:pPr>
            <a:r>
              <a:rPr sz="2400" spc="-5" dirty="0" err="1" smtClean="0">
                <a:latin typeface="Calibri"/>
                <a:cs typeface="Calibri"/>
              </a:rPr>
              <a:t>Esta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deterioração tem como </a:t>
            </a:r>
            <a:r>
              <a:rPr sz="2400" spc="-10" dirty="0">
                <a:latin typeface="Calibri"/>
                <a:cs typeface="Calibri"/>
              </a:rPr>
              <a:t>consequências </a:t>
            </a:r>
            <a:r>
              <a:rPr sz="2400" spc="-5" dirty="0">
                <a:latin typeface="Calibri"/>
                <a:cs typeface="Calibri"/>
              </a:rPr>
              <a:t>alterações no  </a:t>
            </a:r>
            <a:r>
              <a:rPr sz="2400" spc="-10" dirty="0">
                <a:latin typeface="Calibri"/>
                <a:cs typeface="Calibri"/>
              </a:rPr>
              <a:t>comportamento, </a:t>
            </a:r>
            <a:r>
              <a:rPr sz="2400" dirty="0">
                <a:latin typeface="Calibri"/>
                <a:cs typeface="Calibri"/>
              </a:rPr>
              <a:t>na </a:t>
            </a:r>
            <a:r>
              <a:rPr sz="2400" spc="-5" dirty="0">
                <a:latin typeface="Calibri"/>
                <a:cs typeface="Calibri"/>
              </a:rPr>
              <a:t>personalidade </a:t>
            </a:r>
            <a:r>
              <a:rPr sz="2400" dirty="0">
                <a:latin typeface="Calibri"/>
                <a:cs typeface="Calibri"/>
              </a:rPr>
              <a:t>e na </a:t>
            </a:r>
            <a:r>
              <a:rPr sz="2400" spc="-10" dirty="0">
                <a:latin typeface="Calibri"/>
                <a:cs typeface="Calibri"/>
              </a:rPr>
              <a:t>capacidade </a:t>
            </a:r>
            <a:r>
              <a:rPr sz="2400" spc="-5" dirty="0">
                <a:latin typeface="Calibri"/>
                <a:cs typeface="Calibri"/>
              </a:rPr>
              <a:t>funcional da pessoa,  </a:t>
            </a:r>
            <a:r>
              <a:rPr sz="2400" spc="-10" dirty="0">
                <a:latin typeface="Calibri"/>
                <a:cs typeface="Calibri"/>
              </a:rPr>
              <a:t>dificultando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dirty="0">
                <a:latin typeface="Calibri"/>
                <a:cs typeface="Calibri"/>
              </a:rPr>
              <a:t>a </a:t>
            </a:r>
            <a:endParaRPr lang="pt-BR" sz="2400" dirty="0" smtClean="0">
              <a:latin typeface="Calibri"/>
              <a:cs typeface="Calibri"/>
            </a:endParaRPr>
          </a:p>
          <a:p>
            <a:pPr marL="12700" marR="6350" algn="just">
              <a:lnSpc>
                <a:spcPct val="150000"/>
              </a:lnSpc>
            </a:pPr>
            <a:r>
              <a:rPr sz="2400" spc="-5" dirty="0" err="1" smtClean="0">
                <a:latin typeface="Calibri"/>
                <a:cs typeface="Calibri"/>
              </a:rPr>
              <a:t>realização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das </a:t>
            </a:r>
            <a:r>
              <a:rPr sz="2400" spc="-5" dirty="0">
                <a:latin typeface="Calibri"/>
                <a:cs typeface="Calibri"/>
              </a:rPr>
              <a:t>suas atividades de vida</a:t>
            </a:r>
            <a:r>
              <a:rPr sz="2400" spc="-3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diária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43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Multifatoriais – Alzheimer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  <p:pic>
        <p:nvPicPr>
          <p:cNvPr id="5122" name="Picture 2" descr="Alzheimer: estilo de vida saudável evita aparição dos sintomas | VEJ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89" y="4214602"/>
            <a:ext cx="3624416" cy="2416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85331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650740" y="387350"/>
            <a:ext cx="2657475" cy="695960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10" dirty="0"/>
              <a:t>A</a:t>
            </a:r>
            <a:r>
              <a:rPr spc="-5" dirty="0"/>
              <a:t>L</a:t>
            </a:r>
            <a:r>
              <a:rPr dirty="0"/>
              <a:t>ZH</a:t>
            </a:r>
            <a:r>
              <a:rPr spc="-10" dirty="0"/>
              <a:t>E</a:t>
            </a:r>
            <a:r>
              <a:rPr spc="-5" dirty="0"/>
              <a:t>IMER</a:t>
            </a:r>
          </a:p>
        </p:txBody>
      </p:sp>
      <p:sp>
        <p:nvSpPr>
          <p:cNvPr id="3" name="object 3"/>
          <p:cNvSpPr/>
          <p:nvPr/>
        </p:nvSpPr>
        <p:spPr>
          <a:xfrm>
            <a:off x="2667000" y="1141730"/>
            <a:ext cx="6501130" cy="545973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7"/>
          </p:nvPr>
        </p:nvSpPr>
        <p:spPr/>
        <p:txBody>
          <a:bodyPr/>
          <a:lstStyle/>
          <a:p>
            <a:fld id="{B6F15528-21DE-4FAA-801E-634DDDAF4B2B}" type="slidenum">
              <a:rPr lang="pt-BR" smtClean="0"/>
              <a:t>44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7788863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97306" y="1725602"/>
            <a:ext cx="11442145" cy="4351338"/>
          </a:xfrm>
        </p:spPr>
        <p:txBody>
          <a:bodyPr>
            <a:normAutofit/>
          </a:bodyPr>
          <a:lstStyle/>
          <a:p>
            <a:pPr marL="12700" marR="6985" algn="just">
              <a:lnSpc>
                <a:spcPct val="150000"/>
              </a:lnSpc>
              <a:buChar char="-"/>
              <a:tabLst>
                <a:tab pos="179070" algn="l"/>
              </a:tabLst>
            </a:pPr>
            <a:r>
              <a:rPr lang="pt-BR" spc="-5" dirty="0" smtClean="0">
                <a:cs typeface="Calibri"/>
              </a:rPr>
              <a:t>Caracteriza-se </a:t>
            </a:r>
            <a:r>
              <a:rPr lang="pt-BR" spc="-5" dirty="0">
                <a:cs typeface="Calibri"/>
              </a:rPr>
              <a:t>pela atrofia do córtex cerebral. </a:t>
            </a:r>
            <a:r>
              <a:rPr lang="pt-BR" dirty="0">
                <a:cs typeface="Calibri"/>
              </a:rPr>
              <a:t>O </a:t>
            </a:r>
            <a:r>
              <a:rPr lang="pt-BR" spc="-5" dirty="0">
                <a:cs typeface="Calibri"/>
              </a:rPr>
              <a:t>processo </a:t>
            </a:r>
            <a:r>
              <a:rPr lang="pt-BR" dirty="0">
                <a:cs typeface="Calibri"/>
              </a:rPr>
              <a:t>é </a:t>
            </a:r>
            <a:r>
              <a:rPr lang="pt-BR" spc="-10" dirty="0">
                <a:cs typeface="Calibri"/>
              </a:rPr>
              <a:t>geralmente  </a:t>
            </a:r>
            <a:r>
              <a:rPr lang="pt-BR" spc="-5" dirty="0">
                <a:cs typeface="Calibri"/>
              </a:rPr>
              <a:t>difuso, mas pode ser mais grave nos lobos frontal, parietal </a:t>
            </a:r>
            <a:r>
              <a:rPr lang="pt-BR" dirty="0">
                <a:cs typeface="Calibri"/>
              </a:rPr>
              <a:t>e</a:t>
            </a:r>
            <a:r>
              <a:rPr lang="pt-BR" spc="-70" dirty="0">
                <a:cs typeface="Calibri"/>
              </a:rPr>
              <a:t> </a:t>
            </a:r>
            <a:r>
              <a:rPr lang="pt-BR" spc="-5" dirty="0" smtClean="0">
                <a:cs typeface="Calibri"/>
              </a:rPr>
              <a:t>temporal</a:t>
            </a:r>
          </a:p>
          <a:p>
            <a:pPr marL="0" marR="6985" indent="0" algn="just">
              <a:lnSpc>
                <a:spcPct val="150000"/>
              </a:lnSpc>
              <a:buNone/>
              <a:tabLst>
                <a:tab pos="179070" algn="l"/>
              </a:tabLst>
            </a:pPr>
            <a:endParaRPr lang="pt-BR" dirty="0">
              <a:cs typeface="Calibri"/>
            </a:endParaRPr>
          </a:p>
          <a:p>
            <a:pPr marL="12700" marR="5080" algn="just">
              <a:lnSpc>
                <a:spcPct val="150000"/>
              </a:lnSpc>
              <a:buChar char="-"/>
              <a:tabLst>
                <a:tab pos="161290" algn="l"/>
              </a:tabLst>
            </a:pPr>
            <a:r>
              <a:rPr lang="pt-BR" spc="-5" dirty="0">
                <a:cs typeface="Calibri"/>
              </a:rPr>
              <a:t>Cerca de </a:t>
            </a:r>
            <a:r>
              <a:rPr lang="pt-BR" dirty="0">
                <a:cs typeface="Calibri"/>
              </a:rPr>
              <a:t>1 </a:t>
            </a:r>
            <a:r>
              <a:rPr lang="pt-BR" spc="-5" dirty="0">
                <a:cs typeface="Calibri"/>
              </a:rPr>
              <a:t>em </a:t>
            </a:r>
            <a:r>
              <a:rPr lang="pt-BR" spc="-10" dirty="0">
                <a:cs typeface="Calibri"/>
              </a:rPr>
              <a:t>cada </a:t>
            </a:r>
            <a:r>
              <a:rPr lang="pt-BR" dirty="0">
                <a:cs typeface="Calibri"/>
              </a:rPr>
              <a:t>20 </a:t>
            </a:r>
            <a:r>
              <a:rPr lang="pt-BR" spc="-5" dirty="0">
                <a:cs typeface="Calibri"/>
              </a:rPr>
              <a:t>pessoas </a:t>
            </a:r>
            <a:r>
              <a:rPr lang="pt-BR" spc="-10" dirty="0">
                <a:cs typeface="Calibri"/>
              </a:rPr>
              <a:t>acima </a:t>
            </a:r>
            <a:r>
              <a:rPr lang="pt-BR" spc="-5" dirty="0">
                <a:cs typeface="Calibri"/>
              </a:rPr>
              <a:t>dos </a:t>
            </a:r>
            <a:r>
              <a:rPr lang="pt-BR" dirty="0">
                <a:cs typeface="Calibri"/>
              </a:rPr>
              <a:t>65 </a:t>
            </a:r>
            <a:r>
              <a:rPr lang="pt-BR" spc="-5" dirty="0">
                <a:cs typeface="Calibri"/>
              </a:rPr>
              <a:t>anos </a:t>
            </a:r>
            <a:r>
              <a:rPr lang="pt-BR" dirty="0">
                <a:cs typeface="Calibri"/>
              </a:rPr>
              <a:t>e 1 </a:t>
            </a:r>
            <a:r>
              <a:rPr lang="pt-BR" spc="-5" dirty="0">
                <a:cs typeface="Calibri"/>
              </a:rPr>
              <a:t>em </a:t>
            </a:r>
            <a:r>
              <a:rPr lang="pt-BR" spc="-10" dirty="0">
                <a:cs typeface="Calibri"/>
              </a:rPr>
              <a:t>cada </a:t>
            </a:r>
            <a:r>
              <a:rPr lang="pt-BR" dirty="0">
                <a:cs typeface="Calibri"/>
              </a:rPr>
              <a:t>5 </a:t>
            </a:r>
            <a:r>
              <a:rPr lang="pt-BR" spc="-5" dirty="0">
                <a:cs typeface="Calibri"/>
              </a:rPr>
              <a:t>pessoas  </a:t>
            </a:r>
            <a:r>
              <a:rPr lang="pt-BR" spc="-10" dirty="0">
                <a:cs typeface="Calibri"/>
              </a:rPr>
              <a:t>acima </a:t>
            </a:r>
            <a:r>
              <a:rPr lang="pt-BR" spc="-5" dirty="0">
                <a:cs typeface="Calibri"/>
              </a:rPr>
              <a:t>dos 80 anos sofrem de </a:t>
            </a:r>
            <a:r>
              <a:rPr lang="pt-BR" spc="-10" dirty="0">
                <a:cs typeface="Calibri"/>
              </a:rPr>
              <a:t>demência, </a:t>
            </a:r>
            <a:r>
              <a:rPr lang="pt-BR" spc="-5" dirty="0">
                <a:cs typeface="Calibri"/>
              </a:rPr>
              <a:t>sendo </a:t>
            </a:r>
            <a:r>
              <a:rPr lang="pt-BR" dirty="0">
                <a:cs typeface="Calibri"/>
              </a:rPr>
              <a:t>a </a:t>
            </a:r>
            <a:r>
              <a:rPr lang="pt-BR" spc="-10" dirty="0">
                <a:cs typeface="Calibri"/>
              </a:rPr>
              <a:t>doença </a:t>
            </a:r>
            <a:r>
              <a:rPr lang="pt-BR" spc="-5" dirty="0">
                <a:cs typeface="Calibri"/>
              </a:rPr>
              <a:t>de Alzheimer  responsável por </a:t>
            </a:r>
            <a:r>
              <a:rPr lang="pt-BR" spc="-10" dirty="0">
                <a:cs typeface="Calibri"/>
              </a:rPr>
              <a:t>cerca </a:t>
            </a:r>
            <a:r>
              <a:rPr lang="pt-BR" dirty="0">
                <a:cs typeface="Calibri"/>
              </a:rPr>
              <a:t>de </a:t>
            </a:r>
            <a:r>
              <a:rPr lang="pt-BR" spc="-5" dirty="0">
                <a:cs typeface="Calibri"/>
              </a:rPr>
              <a:t>metade destes</a:t>
            </a:r>
            <a:r>
              <a:rPr lang="pt-BR" spc="-55" dirty="0">
                <a:cs typeface="Calibri"/>
              </a:rPr>
              <a:t> </a:t>
            </a:r>
            <a:r>
              <a:rPr lang="pt-BR" spc="-5" dirty="0">
                <a:cs typeface="Calibri"/>
              </a:rPr>
              <a:t>casos.</a:t>
            </a:r>
            <a:endParaRPr lang="pt-BR" dirty="0">
              <a:cs typeface="Calibri"/>
            </a:endParaRP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45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Multifatoriais – Alzheimer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408982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248194" y="1305198"/>
            <a:ext cx="11704319" cy="555280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50000"/>
              </a:lnSpc>
            </a:pPr>
            <a:r>
              <a:rPr sz="2400" spc="-5" dirty="0">
                <a:latin typeface="Calibri"/>
                <a:cs typeface="Calibri"/>
              </a:rPr>
              <a:t>Apesar da contínua investigação, algumas </a:t>
            </a:r>
            <a:r>
              <a:rPr sz="2400" dirty="0">
                <a:latin typeface="Calibri"/>
                <a:cs typeface="Calibri"/>
              </a:rPr>
              <a:t>causas </a:t>
            </a:r>
            <a:r>
              <a:rPr sz="2400" spc="-5" dirty="0">
                <a:latin typeface="Calibri"/>
                <a:cs typeface="Calibri"/>
              </a:rPr>
              <a:t>da doença de  Alzheimer continuam desconhecidas</a:t>
            </a:r>
            <a:r>
              <a:rPr sz="2400" spc="-5" dirty="0">
                <a:latin typeface="Calibri"/>
                <a:cs typeface="Calibri"/>
              </a:rPr>
              <a:t>. 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endParaRPr lang="pt-BR" sz="2400" spc="-5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r>
              <a:rPr sz="2400" spc="-5" dirty="0" smtClean="0">
                <a:latin typeface="Calibri"/>
                <a:cs typeface="Calibri"/>
              </a:rPr>
              <a:t>No </a:t>
            </a:r>
            <a:r>
              <a:rPr sz="2400" spc="-5" dirty="0">
                <a:latin typeface="Calibri"/>
                <a:cs typeface="Calibri"/>
              </a:rPr>
              <a:t>entanto, foram </a:t>
            </a:r>
            <a:r>
              <a:rPr sz="2400" dirty="0">
                <a:latin typeface="Calibri"/>
                <a:cs typeface="Calibri"/>
              </a:rPr>
              <a:t>já  </a:t>
            </a:r>
            <a:r>
              <a:rPr sz="2400" spc="-5" dirty="0">
                <a:latin typeface="Calibri"/>
                <a:cs typeface="Calibri"/>
              </a:rPr>
              <a:t>identificados alguns fatores de risco que elevam </a:t>
            </a:r>
            <a:r>
              <a:rPr sz="2400" dirty="0">
                <a:latin typeface="Calibri"/>
                <a:cs typeface="Calibri"/>
              </a:rPr>
              <a:t>a  </a:t>
            </a:r>
            <a:r>
              <a:rPr sz="2400" spc="-5" dirty="0">
                <a:latin typeface="Calibri"/>
                <a:cs typeface="Calibri"/>
              </a:rPr>
              <a:t>possibilidade de vir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sofrer da doença, </a:t>
            </a:r>
            <a:r>
              <a:rPr sz="2400" dirty="0">
                <a:latin typeface="Calibri"/>
                <a:cs typeface="Calibri"/>
              </a:rPr>
              <a:t>tais </a:t>
            </a:r>
            <a:r>
              <a:rPr sz="2400" spc="-5" dirty="0">
                <a:latin typeface="Calibri"/>
                <a:cs typeface="Calibri"/>
              </a:rPr>
              <a:t>como: pressão  arterial </a:t>
            </a:r>
            <a:r>
              <a:rPr sz="2400" dirty="0">
                <a:latin typeface="Calibri"/>
                <a:cs typeface="Calibri"/>
              </a:rPr>
              <a:t>alta, </a:t>
            </a:r>
            <a:r>
              <a:rPr sz="2400" spc="-5" dirty="0">
                <a:latin typeface="Calibri"/>
                <a:cs typeface="Calibri"/>
              </a:rPr>
              <a:t>colesterol elevado; baixos níveis de estímulo  intelectual, atividade social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exercício físico; obesidade </a:t>
            </a:r>
            <a:r>
              <a:rPr sz="2400" dirty="0">
                <a:latin typeface="Calibri"/>
                <a:cs typeface="Calibri"/>
              </a:rPr>
              <a:t>e  </a:t>
            </a:r>
            <a:r>
              <a:rPr sz="2400" spc="-5" dirty="0">
                <a:latin typeface="Calibri"/>
                <a:cs typeface="Calibri"/>
              </a:rPr>
              <a:t>diabetes; graves ou repetidas lesões</a:t>
            </a:r>
            <a:r>
              <a:rPr sz="2400" spc="-15" dirty="0">
                <a:latin typeface="Calibri"/>
                <a:cs typeface="Calibri"/>
              </a:rPr>
              <a:t> </a:t>
            </a:r>
            <a:r>
              <a:rPr sz="2400" spc="-5" dirty="0" err="1">
                <a:latin typeface="Calibri"/>
                <a:cs typeface="Calibri"/>
              </a:rPr>
              <a:t>cerebrais</a:t>
            </a:r>
            <a:r>
              <a:rPr sz="2400" spc="-5" dirty="0" smtClean="0">
                <a:latin typeface="Calibri"/>
                <a:cs typeface="Calibri"/>
              </a:rPr>
              <a:t>.</a:t>
            </a:r>
            <a:endParaRPr lang="pt-BR" sz="2400" spc="-5" dirty="0" smtClean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</a:pPr>
            <a:endParaRPr sz="2400" dirty="0">
              <a:latin typeface="Calibri"/>
              <a:cs typeface="Calibri"/>
            </a:endParaRPr>
          </a:p>
          <a:p>
            <a:pPr marL="12700" marR="6350" algn="just">
              <a:lnSpc>
                <a:spcPct val="150000"/>
              </a:lnSpc>
            </a:pPr>
            <a:r>
              <a:rPr sz="2400" spc="-5" dirty="0">
                <a:latin typeface="Calibri"/>
                <a:cs typeface="Calibri"/>
              </a:rPr>
              <a:t>Existe </a:t>
            </a:r>
            <a:r>
              <a:rPr sz="2400" dirty="0">
                <a:latin typeface="Calibri"/>
                <a:cs typeface="Calibri"/>
              </a:rPr>
              <a:t>ainda a </a:t>
            </a:r>
            <a:r>
              <a:rPr sz="2400" spc="-5" dirty="0">
                <a:latin typeface="Calibri"/>
                <a:cs typeface="Calibri"/>
              </a:rPr>
              <a:t>componente genética </a:t>
            </a:r>
            <a:r>
              <a:rPr sz="2400" dirty="0">
                <a:latin typeface="Calibri"/>
                <a:cs typeface="Calibri"/>
              </a:rPr>
              <a:t>e </a:t>
            </a:r>
            <a:r>
              <a:rPr sz="2400" spc="-5" dirty="0">
                <a:latin typeface="Calibri"/>
                <a:cs typeface="Calibri"/>
              </a:rPr>
              <a:t>hereditária (Alzheimer  familiar) associada. Os cromossomos afetados nestes casos são  os cromossomos</a:t>
            </a:r>
            <a:r>
              <a:rPr sz="2400" spc="-5" dirty="0">
                <a:latin typeface="Calibri"/>
                <a:cs typeface="Calibri"/>
              </a:rPr>
              <a:t> </a:t>
            </a:r>
            <a:r>
              <a:rPr sz="2400" spc="-10" dirty="0">
                <a:latin typeface="Calibri"/>
                <a:cs typeface="Calibri"/>
              </a:rPr>
              <a:t>14, </a:t>
            </a:r>
            <a:r>
              <a:rPr sz="2400" spc="-5" dirty="0">
                <a:latin typeface="Calibri"/>
                <a:cs typeface="Calibri"/>
              </a:rPr>
              <a:t>19 </a:t>
            </a:r>
            <a:r>
              <a:rPr sz="2400" dirty="0">
                <a:latin typeface="Calibri"/>
                <a:cs typeface="Calibri"/>
              </a:rPr>
              <a:t>e</a:t>
            </a:r>
            <a:r>
              <a:rPr sz="2400" spc="-10" dirty="0">
                <a:latin typeface="Calibri"/>
                <a:cs typeface="Calibri"/>
              </a:rPr>
              <a:t> 21.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46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7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ítulo 1"/>
          <p:cNvSpPr txBox="1">
            <a:spLocks/>
          </p:cNvSpPr>
          <p:nvPr/>
        </p:nvSpPr>
        <p:spPr>
          <a:xfrm>
            <a:off x="2811236" y="833714"/>
            <a:ext cx="5877742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Multifatoriais – Alzheimer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729926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39635" y="1612900"/>
            <a:ext cx="11573692" cy="444480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18110" algn="just">
              <a:lnSpc>
                <a:spcPct val="150000"/>
              </a:lnSpc>
            </a:pPr>
            <a:r>
              <a:rPr sz="2400" dirty="0">
                <a:latin typeface="Calibri"/>
                <a:cs typeface="Calibri"/>
              </a:rPr>
              <a:t>- A </a:t>
            </a:r>
            <a:r>
              <a:rPr sz="2400" spc="-5" dirty="0">
                <a:latin typeface="Calibri"/>
                <a:cs typeface="Calibri"/>
              </a:rPr>
              <a:t>Síndrome de Wolf-Hirschhron resulta da deleção ou  perda </a:t>
            </a:r>
            <a:r>
              <a:rPr sz="2400" spc="-10" dirty="0">
                <a:latin typeface="Calibri"/>
                <a:cs typeface="Calibri"/>
              </a:rPr>
              <a:t>do </a:t>
            </a:r>
            <a:r>
              <a:rPr sz="2400" spc="-5" dirty="0">
                <a:latin typeface="Calibri"/>
                <a:cs typeface="Calibri"/>
              </a:rPr>
              <a:t>material genético do braço curto</a:t>
            </a:r>
            <a:r>
              <a:rPr sz="2400" spc="-5" dirty="0">
                <a:latin typeface="Calibri"/>
                <a:cs typeface="Calibri"/>
              </a:rPr>
              <a:t> do</a:t>
            </a:r>
            <a:r>
              <a:rPr sz="2400" dirty="0">
                <a:latin typeface="Calibri"/>
                <a:cs typeface="Calibri"/>
              </a:rPr>
              <a:t> </a:t>
            </a:r>
            <a:r>
              <a:rPr sz="2400" spc="-5" dirty="0" err="1" smtClean="0">
                <a:latin typeface="Calibri"/>
                <a:cs typeface="Calibri"/>
              </a:rPr>
              <a:t>cromossomo</a:t>
            </a:r>
            <a:r>
              <a:rPr lang="pt-BR" sz="2400" spc="-5" dirty="0" smtClean="0">
                <a:latin typeface="Calibri"/>
                <a:cs typeface="Calibri"/>
              </a:rPr>
              <a:t> </a:t>
            </a:r>
            <a:r>
              <a:rPr sz="2400" dirty="0" smtClean="0">
                <a:latin typeface="Calibri"/>
                <a:cs typeface="Calibri"/>
              </a:rPr>
              <a:t>4</a:t>
            </a:r>
            <a:r>
              <a:rPr sz="2400" dirty="0">
                <a:latin typeface="Calibri"/>
                <a:cs typeface="Calibri"/>
              </a:rPr>
              <a:t>. </a:t>
            </a:r>
            <a:endParaRPr lang="pt-BR" sz="2400" dirty="0" smtClean="0">
              <a:latin typeface="Calibri"/>
              <a:cs typeface="Calibri"/>
            </a:endParaRPr>
          </a:p>
          <a:p>
            <a:pPr marL="12700" marR="118110" algn="just">
              <a:lnSpc>
                <a:spcPct val="150000"/>
              </a:lnSpc>
            </a:pPr>
            <a:r>
              <a:rPr sz="2400" spc="-5" dirty="0" err="1" smtClean="0">
                <a:latin typeface="Calibri"/>
                <a:cs typeface="Calibri"/>
              </a:rPr>
              <a:t>Deleções</a:t>
            </a:r>
            <a:r>
              <a:rPr sz="2400" spc="-5" dirty="0" smtClean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maiores tendem </a:t>
            </a:r>
            <a:r>
              <a:rPr sz="2400" dirty="0">
                <a:latin typeface="Calibri"/>
                <a:cs typeface="Calibri"/>
              </a:rPr>
              <a:t>a </a:t>
            </a:r>
            <a:r>
              <a:rPr sz="2400" spc="-5" dirty="0">
                <a:latin typeface="Calibri"/>
                <a:cs typeface="Calibri"/>
              </a:rPr>
              <a:t>resultar </a:t>
            </a:r>
            <a:r>
              <a:rPr sz="2400" dirty="0">
                <a:latin typeface="Calibri"/>
                <a:cs typeface="Calibri"/>
              </a:rPr>
              <a:t>em </a:t>
            </a:r>
            <a:r>
              <a:rPr sz="2400" spc="-5" dirty="0">
                <a:latin typeface="Calibri"/>
                <a:cs typeface="Calibri"/>
              </a:rPr>
              <a:t>deficiências </a:t>
            </a:r>
            <a:r>
              <a:rPr sz="2400" dirty="0">
                <a:latin typeface="Calibri"/>
                <a:cs typeface="Calibri"/>
              </a:rPr>
              <a:t>mais  </a:t>
            </a:r>
            <a:r>
              <a:rPr sz="2400" spc="-5" dirty="0">
                <a:latin typeface="Calibri"/>
                <a:cs typeface="Calibri"/>
              </a:rPr>
              <a:t>graves do que </a:t>
            </a:r>
            <a:r>
              <a:rPr sz="2400" dirty="0">
                <a:latin typeface="Calibri"/>
                <a:cs typeface="Calibri"/>
              </a:rPr>
              <a:t>as </a:t>
            </a:r>
            <a:r>
              <a:rPr sz="2400" spc="-5" dirty="0">
                <a:latin typeface="Calibri"/>
                <a:cs typeface="Calibri"/>
              </a:rPr>
              <a:t>deleções</a:t>
            </a:r>
            <a:r>
              <a:rPr sz="2400" spc="-25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menores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5080" algn="just">
              <a:lnSpc>
                <a:spcPct val="150000"/>
              </a:lnSpc>
              <a:buChar char="-"/>
              <a:tabLst>
                <a:tab pos="175260" algn="l"/>
              </a:tabLst>
            </a:pPr>
            <a:r>
              <a:rPr sz="2400" spc="-5" dirty="0" smtClean="0">
                <a:latin typeface="Calibri"/>
                <a:cs typeface="Calibri"/>
              </a:rPr>
              <a:t>Entre </a:t>
            </a:r>
            <a:r>
              <a:rPr sz="2400" spc="-10" dirty="0">
                <a:latin typeface="Calibri"/>
                <a:cs typeface="Calibri"/>
              </a:rPr>
              <a:t>85-90% </a:t>
            </a:r>
            <a:r>
              <a:rPr sz="2400" spc="-5" dirty="0">
                <a:latin typeface="Calibri"/>
                <a:cs typeface="Calibri"/>
              </a:rPr>
              <a:t>dos </a:t>
            </a:r>
            <a:r>
              <a:rPr sz="2400" spc="-5" dirty="0">
                <a:latin typeface="Calibri"/>
                <a:cs typeface="Calibri"/>
              </a:rPr>
              <a:t>casos não são herdados. São resultado  de uma </a:t>
            </a:r>
            <a:r>
              <a:rPr sz="2400" dirty="0">
                <a:latin typeface="Calibri"/>
                <a:cs typeface="Calibri"/>
              </a:rPr>
              <a:t>deleção </a:t>
            </a:r>
            <a:r>
              <a:rPr sz="2400" spc="-5" dirty="0">
                <a:latin typeface="Calibri"/>
                <a:cs typeface="Calibri"/>
              </a:rPr>
              <a:t>cromossômica que ocorre como </a:t>
            </a:r>
            <a:r>
              <a:rPr sz="2400" dirty="0">
                <a:latin typeface="Calibri"/>
                <a:cs typeface="Calibri"/>
              </a:rPr>
              <a:t>um </a:t>
            </a:r>
            <a:r>
              <a:rPr sz="2400" spc="-5" dirty="0">
                <a:latin typeface="Calibri"/>
                <a:cs typeface="Calibri"/>
              </a:rPr>
              <a:t>evento  aleatório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  <a:p>
            <a:pPr marL="12700" marR="272415" algn="just">
              <a:lnSpc>
                <a:spcPct val="150000"/>
              </a:lnSpc>
              <a:buChar char="-"/>
              <a:tabLst>
                <a:tab pos="175260" algn="l"/>
              </a:tabLst>
            </a:pPr>
            <a:r>
              <a:rPr sz="2400" spc="-5" dirty="0" smtClean="0">
                <a:latin typeface="Calibri"/>
                <a:cs typeface="Calibri"/>
              </a:rPr>
              <a:t>Uma </a:t>
            </a:r>
            <a:r>
              <a:rPr sz="2400" spc="-5" dirty="0">
                <a:latin typeface="Calibri"/>
                <a:cs typeface="Calibri"/>
              </a:rPr>
              <a:t>pequena </a:t>
            </a:r>
            <a:r>
              <a:rPr sz="2400" dirty="0">
                <a:latin typeface="Calibri"/>
                <a:cs typeface="Calibri"/>
              </a:rPr>
              <a:t>percentagem </a:t>
            </a:r>
            <a:r>
              <a:rPr sz="2400" spc="-5" dirty="0">
                <a:latin typeface="Calibri"/>
                <a:cs typeface="Calibri"/>
              </a:rPr>
              <a:t>das pessoas com esta  síndrome </a:t>
            </a:r>
            <a:r>
              <a:rPr sz="2400" dirty="0">
                <a:latin typeface="Calibri"/>
                <a:cs typeface="Calibri"/>
              </a:rPr>
              <a:t>têm a </a:t>
            </a:r>
            <a:r>
              <a:rPr sz="2400" spc="-5" dirty="0">
                <a:latin typeface="Calibri"/>
                <a:cs typeface="Calibri"/>
              </a:rPr>
              <a:t>doença como resultado de uma anomalia  cromossômica</a:t>
            </a:r>
            <a:r>
              <a:rPr sz="2400" spc="-10" dirty="0">
                <a:latin typeface="Calibri"/>
                <a:cs typeface="Calibri"/>
              </a:rPr>
              <a:t> </a:t>
            </a:r>
            <a:r>
              <a:rPr sz="2400" spc="-5" dirty="0">
                <a:latin typeface="Calibri"/>
                <a:cs typeface="Calibri"/>
              </a:rPr>
              <a:t>herdada</a:t>
            </a:r>
            <a:r>
              <a:rPr sz="2400" spc="-5" dirty="0">
                <a:latin typeface="Calibri"/>
                <a:cs typeface="Calibri"/>
              </a:rPr>
              <a:t>.</a:t>
            </a:r>
            <a:endParaRPr sz="2400" dirty="0">
              <a:latin typeface="Calibri"/>
              <a:cs typeface="Calibri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47</a:t>
            </a:fld>
            <a:endParaRPr lang="pt-BR"/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6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ítulo 1"/>
          <p:cNvSpPr txBox="1">
            <a:spLocks/>
          </p:cNvSpPr>
          <p:nvPr/>
        </p:nvSpPr>
        <p:spPr>
          <a:xfrm>
            <a:off x="2811235" y="833714"/>
            <a:ext cx="7443107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Cromossômicas – Síndrome de Wolf-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Hirschhron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754517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12101" y="1415350"/>
            <a:ext cx="11274653" cy="509113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96850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Ponte </a:t>
            </a:r>
            <a:r>
              <a:rPr sz="2200" dirty="0">
                <a:latin typeface="Calibri"/>
                <a:cs typeface="Calibri"/>
              </a:rPr>
              <a:t>nasal </a:t>
            </a:r>
            <a:r>
              <a:rPr sz="2200" spc="-5" dirty="0">
                <a:latin typeface="Calibri"/>
                <a:cs typeface="Calibri"/>
              </a:rPr>
              <a:t>larga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8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plana  Testa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alta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Olhos muito espaçados </a:t>
            </a:r>
            <a:r>
              <a:rPr sz="2200" dirty="0">
                <a:latin typeface="Calibri"/>
                <a:cs typeface="Calibri"/>
              </a:rPr>
              <a:t>e</a:t>
            </a:r>
            <a:r>
              <a:rPr sz="2200" spc="-1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salientes</a:t>
            </a:r>
            <a:endParaRPr sz="2200" dirty="0">
              <a:latin typeface="Calibri"/>
              <a:cs typeface="Calibri"/>
            </a:endParaRPr>
          </a:p>
          <a:p>
            <a:pPr marL="12700" marR="508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Curta distância entre </a:t>
            </a:r>
            <a:r>
              <a:rPr sz="2200" dirty="0">
                <a:latin typeface="Calibri"/>
                <a:cs typeface="Calibri"/>
              </a:rPr>
              <a:t>o </a:t>
            </a:r>
            <a:r>
              <a:rPr sz="2200" spc="-5" dirty="0">
                <a:latin typeface="Calibri"/>
                <a:cs typeface="Calibri"/>
              </a:rPr>
              <a:t>nariz </a:t>
            </a:r>
            <a:r>
              <a:rPr sz="2200" dirty="0">
                <a:latin typeface="Calibri"/>
                <a:cs typeface="Calibri"/>
              </a:rPr>
              <a:t>e o </a:t>
            </a:r>
            <a:r>
              <a:rPr sz="2200" spc="-5" dirty="0">
                <a:latin typeface="Calibri"/>
                <a:cs typeface="Calibri"/>
              </a:rPr>
              <a:t>lábio superior  Boca descaída</a:t>
            </a:r>
            <a:r>
              <a:rPr sz="2200" spc="-5" dirty="0">
                <a:latin typeface="Calibri"/>
                <a:cs typeface="Calibri"/>
              </a:rPr>
              <a:t> </a:t>
            </a:r>
            <a:r>
              <a:rPr sz="2200" dirty="0">
                <a:latin typeface="Calibri"/>
                <a:cs typeface="Calibri"/>
              </a:rPr>
              <a:t>e </a:t>
            </a:r>
            <a:r>
              <a:rPr sz="2200" spc="-5" dirty="0" err="1" smtClean="0">
                <a:latin typeface="Calibri"/>
                <a:cs typeface="Calibri"/>
              </a:rPr>
              <a:t>voltada</a:t>
            </a:r>
            <a:r>
              <a:rPr lang="pt-BR" sz="2200" spc="-5" dirty="0" smtClean="0">
                <a:latin typeface="Calibri"/>
                <a:cs typeface="Calibri"/>
              </a:rPr>
              <a:t> </a:t>
            </a:r>
            <a:r>
              <a:rPr sz="2200" spc="-5" dirty="0" smtClean="0">
                <a:latin typeface="Calibri"/>
                <a:cs typeface="Calibri"/>
              </a:rPr>
              <a:t>para</a:t>
            </a:r>
            <a:r>
              <a:rPr sz="2200" spc="-15" dirty="0" smtClean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baixo</a:t>
            </a:r>
            <a:endParaRPr sz="2200" dirty="0">
              <a:latin typeface="Calibri"/>
              <a:cs typeface="Calibri"/>
            </a:endParaRPr>
          </a:p>
          <a:p>
            <a:pPr marL="12700" marR="224409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Queixo pequeno  Orelhas mal</a:t>
            </a:r>
            <a:r>
              <a:rPr sz="2200" spc="-5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formadas</a:t>
            </a:r>
            <a:endParaRPr sz="2200" dirty="0">
              <a:latin typeface="Calibri"/>
              <a:cs typeface="Calibri"/>
            </a:endParaRPr>
          </a:p>
          <a:p>
            <a:pPr marL="1270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Características faciais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assimétricas</a:t>
            </a:r>
            <a:endParaRPr sz="2200" dirty="0">
              <a:latin typeface="Calibri"/>
              <a:cs typeface="Calibri"/>
            </a:endParaRPr>
          </a:p>
          <a:p>
            <a:pPr marL="12700" marR="377825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Atraso </a:t>
            </a:r>
            <a:r>
              <a:rPr sz="2200" dirty="0">
                <a:latin typeface="Calibri"/>
                <a:cs typeface="Calibri"/>
              </a:rPr>
              <a:t>no </a:t>
            </a:r>
            <a:r>
              <a:rPr sz="2200" spc="-5" dirty="0">
                <a:latin typeface="Calibri"/>
                <a:cs typeface="Calibri"/>
              </a:rPr>
              <a:t>crescimento </a:t>
            </a:r>
            <a:r>
              <a:rPr sz="2200" dirty="0">
                <a:latin typeface="Calibri"/>
                <a:cs typeface="Calibri"/>
              </a:rPr>
              <a:t>e </a:t>
            </a:r>
            <a:r>
              <a:rPr sz="2200" spc="-5" dirty="0">
                <a:latin typeface="Calibri"/>
                <a:cs typeface="Calibri"/>
              </a:rPr>
              <a:t>desenvolvimento  Tônus muscular diminuído</a:t>
            </a:r>
            <a:endParaRPr sz="2200" dirty="0">
              <a:latin typeface="Calibri"/>
              <a:cs typeface="Calibri"/>
            </a:endParaRPr>
          </a:p>
          <a:p>
            <a:pPr marL="12700" marR="633095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Capacidades motoras básicas atrasadas  (caminhar, sentar,</a:t>
            </a:r>
            <a:r>
              <a:rPr sz="2200" spc="-2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levantar</a:t>
            </a:r>
            <a:r>
              <a:rPr sz="2200" spc="-5" dirty="0">
                <a:latin typeface="Calibri"/>
                <a:cs typeface="Calibri"/>
              </a:rPr>
              <a:t>)</a:t>
            </a:r>
            <a:endParaRPr sz="2200" dirty="0">
              <a:latin typeface="Calibri"/>
              <a:cs typeface="Calibri"/>
            </a:endParaRPr>
          </a:p>
          <a:p>
            <a:pPr marL="12700" marR="271526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Baixa estatura  Manchas na</a:t>
            </a:r>
            <a:r>
              <a:rPr sz="2200" spc="-6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pele</a:t>
            </a:r>
            <a:endParaRPr sz="2200" dirty="0">
              <a:latin typeface="Calibri"/>
              <a:cs typeface="Calibri"/>
            </a:endParaRPr>
          </a:p>
          <a:p>
            <a:pPr marL="12700" marR="108458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Anomalias esqueléticas (escoliose)  Problemas</a:t>
            </a:r>
            <a:r>
              <a:rPr sz="2200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dentários</a:t>
            </a:r>
            <a:endParaRPr sz="2200" dirty="0">
              <a:latin typeface="Calibri"/>
              <a:cs typeface="Calibri"/>
            </a:endParaRPr>
          </a:p>
          <a:p>
            <a:pPr marL="12700" marR="2960370">
              <a:lnSpc>
                <a:spcPct val="150000"/>
              </a:lnSpc>
            </a:pPr>
            <a:r>
              <a:rPr sz="2200" spc="-5" dirty="0">
                <a:latin typeface="Calibri"/>
                <a:cs typeface="Calibri"/>
              </a:rPr>
              <a:t>Lábio</a:t>
            </a:r>
            <a:r>
              <a:rPr sz="2200" spc="-75" dirty="0">
                <a:latin typeface="Calibri"/>
                <a:cs typeface="Calibri"/>
              </a:rPr>
              <a:t> </a:t>
            </a:r>
            <a:r>
              <a:rPr sz="2200" spc="-5" dirty="0">
                <a:latin typeface="Calibri"/>
                <a:cs typeface="Calibri"/>
              </a:rPr>
              <a:t>leporino  Microcefalia</a:t>
            </a:r>
            <a:endParaRPr sz="2200" dirty="0">
              <a:latin typeface="Calibri"/>
              <a:cs typeface="Calibri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191500" y="4658877"/>
            <a:ext cx="3581400" cy="1994631"/>
            <a:chOff x="5214620" y="1356360"/>
            <a:chExt cx="3500120" cy="2019300"/>
          </a:xfrm>
        </p:grpSpPr>
        <p:sp>
          <p:nvSpPr>
            <p:cNvPr id="6" name="object 6"/>
            <p:cNvSpPr/>
            <p:nvPr/>
          </p:nvSpPr>
          <p:spPr>
            <a:xfrm>
              <a:off x="5214620" y="1356360"/>
              <a:ext cx="1485900" cy="201930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714490" y="2214880"/>
              <a:ext cx="1428750" cy="107568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714490" y="1356360"/>
              <a:ext cx="2000250" cy="81280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48</a:t>
            </a:fld>
            <a:endParaRPr lang="pt-BR"/>
          </a:p>
        </p:txBody>
      </p:sp>
      <p:sp>
        <p:nvSpPr>
          <p:cNvPr id="11" name="Título 1"/>
          <p:cNvSpPr txBox="1">
            <a:spLocks/>
          </p:cNvSpPr>
          <p:nvPr/>
        </p:nvSpPr>
        <p:spPr>
          <a:xfrm>
            <a:off x="3464923" y="44625"/>
            <a:ext cx="626690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DOENÇAS GENÉTICAS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2" name="Picture 2" descr="Imagem relacionad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ítulo 1"/>
          <p:cNvSpPr txBox="1">
            <a:spLocks/>
          </p:cNvSpPr>
          <p:nvPr/>
        </p:nvSpPr>
        <p:spPr>
          <a:xfrm>
            <a:off x="2811235" y="833714"/>
            <a:ext cx="7443107" cy="6124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800" b="1" i="1" dirty="0" smtClean="0">
                <a:solidFill>
                  <a:srgbClr val="0070C0"/>
                </a:solidFill>
                <a:latin typeface="+mn-lt"/>
              </a:rPr>
              <a:t>Doenças Cromossômicas – Síndrome de Wolf-</a:t>
            </a:r>
            <a:r>
              <a:rPr lang="pt-BR" sz="2800" b="1" i="1" dirty="0" err="1" smtClean="0">
                <a:solidFill>
                  <a:srgbClr val="0070C0"/>
                </a:solidFill>
                <a:latin typeface="+mn-lt"/>
              </a:rPr>
              <a:t>Hirschhron</a:t>
            </a:r>
            <a:endParaRPr lang="pt-BR" sz="2800" b="1" i="1" dirty="0">
              <a:solidFill>
                <a:srgbClr val="0070C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356017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505097" y="261257"/>
            <a:ext cx="9144000" cy="962706"/>
          </a:xfrm>
        </p:spPr>
        <p:txBody>
          <a:bodyPr/>
          <a:lstStyle/>
          <a:p>
            <a:pPr algn="l"/>
            <a:r>
              <a:rPr lang="pt-BR" dirty="0" smtClean="0"/>
              <a:t>Referências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49</a:t>
            </a:fld>
            <a:endParaRPr lang="pt-BR"/>
          </a:p>
        </p:txBody>
      </p:sp>
      <p:sp>
        <p:nvSpPr>
          <p:cNvPr id="6" name="Subtítulo 5"/>
          <p:cNvSpPr>
            <a:spLocks noGrp="1"/>
          </p:cNvSpPr>
          <p:nvPr>
            <p:ph type="subTitle" idx="1"/>
          </p:nvPr>
        </p:nvSpPr>
        <p:spPr>
          <a:xfrm>
            <a:off x="374467" y="1306513"/>
            <a:ext cx="11578047" cy="1655762"/>
          </a:xfrm>
        </p:spPr>
        <p:txBody>
          <a:bodyPr>
            <a:noAutofit/>
          </a:bodyPr>
          <a:lstStyle/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Zaha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Arnaldo. Biologia Molecular Básica. 3. Ed, 2003. Mercado Aberto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Carneiro, José; Junqueira, Luiz C. Biologia Celular e Molecular - 9ª Ed. 2012. Guanabara Koogan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Alberts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Bruce. Biologia Molecular da Célula - 6ª Ed. 2017. Artmed</a:t>
            </a:r>
          </a:p>
          <a:p>
            <a:pPr marL="285750" indent="-285750" algn="l">
              <a:lnSpc>
                <a:spcPct val="150000"/>
              </a:lnSpc>
              <a:spcBef>
                <a:spcPts val="0"/>
              </a:spcBef>
              <a:buFontTx/>
              <a:buChar char="-"/>
            </a:pP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James D. Watson.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 Biology of the Gene Paperback, 2017. 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Pearson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Education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Seventh</a:t>
            </a:r>
            <a:r>
              <a:rPr lang="pt-B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edition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294717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5</a:t>
            </a:fld>
            <a:endParaRPr lang="pt-BR"/>
          </a:p>
        </p:txBody>
      </p:sp>
      <p:sp>
        <p:nvSpPr>
          <p:cNvPr id="5" name="object 2"/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296234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42545" algn="just">
              <a:lnSpc>
                <a:spcPct val="150000"/>
              </a:lnSpc>
              <a:spcBef>
                <a:spcPts val="100"/>
              </a:spcBef>
            </a:pPr>
            <a:r>
              <a:rPr sz="2400" spc="-5" dirty="0" err="1" smtClean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Transportar</a:t>
            </a:r>
            <a:r>
              <a:rPr lang="pt-BR" sz="24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/transferir </a:t>
            </a:r>
            <a:r>
              <a:rPr sz="2400" spc="-5" dirty="0" err="1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informação</a:t>
            </a:r>
            <a:r>
              <a:rPr lang="pt-BR" sz="24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genômica (maior estoque de informação)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célula para célula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de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geração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geração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através da </a:t>
            </a:r>
            <a:r>
              <a:rPr lang="pt-B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</a:t>
            </a:r>
          </a:p>
          <a:p>
            <a:pPr marL="0" marR="42545" indent="0" algn="just">
              <a:lnSpc>
                <a:spcPct val="150000"/>
              </a:lnSpc>
              <a:spcBef>
                <a:spcPts val="100"/>
              </a:spcBef>
              <a:buNone/>
            </a:pPr>
            <a:endParaRPr lang="pt-B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840740" algn="just">
              <a:lnSpc>
                <a:spcPct val="150000"/>
              </a:lnSpc>
              <a:spcBef>
                <a:spcPts val="1250"/>
              </a:spcBef>
            </a:pPr>
            <a:r>
              <a:rPr sz="24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Capacidade</a:t>
            </a:r>
            <a:r>
              <a:rPr sz="24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produzir 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cópias exatas </a:t>
            </a:r>
            <a:r>
              <a:rPr sz="240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de si </a:t>
            </a:r>
            <a:r>
              <a:rPr sz="2400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cromossomos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duplicados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em cada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divisão</a:t>
            </a:r>
            <a:r>
              <a:rPr sz="24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-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r>
              <a:rPr lang="pt-BR"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3928679" y="955603"/>
            <a:ext cx="47624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>
                <a:solidFill>
                  <a:srgbClr val="0070C0"/>
                </a:solidFill>
                <a:latin typeface="Comic Sans MS" panose="030F0702030302020204" pitchFamily="66" charset="0"/>
              </a:rPr>
              <a:t>DNA = Base da Hereditariedade</a:t>
            </a:r>
            <a:endParaRPr lang="pt-BR" sz="2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Título 1"/>
          <p:cNvSpPr>
            <a:spLocks noGrp="1"/>
          </p:cNvSpPr>
          <p:nvPr>
            <p:ph type="title"/>
          </p:nvPr>
        </p:nvSpPr>
        <p:spPr>
          <a:xfrm>
            <a:off x="3334295" y="44625"/>
            <a:ext cx="6240780" cy="1325563"/>
          </a:xfrm>
        </p:spPr>
        <p:txBody>
          <a:bodyPr>
            <a:normAutofit/>
          </a:bodyPr>
          <a:lstStyle/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MUTAGENICIDADE DO DNA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681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50</a:t>
            </a:fld>
            <a:endParaRPr lang="pt-BR"/>
          </a:p>
        </p:txBody>
      </p:sp>
      <p:pic>
        <p:nvPicPr>
          <p:cNvPr id="5" name="Picture 2" descr="https://www.wizardhealth.co/wp-content/uploads/2016/12/naslovprecizna-c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1999" cy="6871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ubtítulo 2"/>
          <p:cNvSpPr txBox="1">
            <a:spLocks/>
          </p:cNvSpPr>
          <p:nvPr/>
        </p:nvSpPr>
        <p:spPr>
          <a:xfrm>
            <a:off x="5216433" y="5410768"/>
            <a:ext cx="6975566" cy="473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3000" b="1" i="1" dirty="0" smtClean="0"/>
              <a:t>Contato/dúvidas: </a:t>
            </a:r>
            <a:r>
              <a:rPr lang="pt-BR" sz="3000" b="1" i="1" dirty="0" smtClean="0">
                <a:hlinkClick r:id="rId3"/>
              </a:rPr>
              <a:t>elidamarnunes@usp.br</a:t>
            </a:r>
            <a:r>
              <a:rPr lang="pt-BR" sz="3000" b="1" i="1" dirty="0" smtClean="0"/>
              <a:t> </a:t>
            </a:r>
            <a:endParaRPr lang="pt-BR" sz="3000" b="1" i="1" dirty="0"/>
          </a:p>
        </p:txBody>
      </p:sp>
      <p:sp>
        <p:nvSpPr>
          <p:cNvPr id="7" name="Subtítulo 2"/>
          <p:cNvSpPr txBox="1">
            <a:spLocks/>
          </p:cNvSpPr>
          <p:nvPr/>
        </p:nvSpPr>
        <p:spPr>
          <a:xfrm>
            <a:off x="5551714" y="2297124"/>
            <a:ext cx="6337663" cy="47357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4000" b="1" dirty="0" smtClean="0">
                <a:solidFill>
                  <a:srgbClr val="FF0000"/>
                </a:solidFill>
              </a:rPr>
              <a:t>Grata a todos pela atenção!</a:t>
            </a:r>
            <a:endParaRPr lang="pt-B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8515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313509" y="4711331"/>
            <a:ext cx="11040291" cy="199759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90000" tIns="45000" rIns="90000" bIns="45000"/>
          <a:lstStyle>
            <a:lvl1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12700" algn="just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O fluxo da informação na célula começa no DNA, que replica para formar mais DNA</a:t>
            </a:r>
          </a:p>
          <a:p>
            <a:pPr marL="12700" algn="just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2700" algn="just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A informação é então transcrita em RNA e depois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traduzida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em proteína</a:t>
            </a:r>
          </a:p>
          <a:p>
            <a:pPr marL="12700" algn="just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endParaRPr lang="pt-BR" altLang="en-US" dirty="0">
              <a:solidFill>
                <a:schemeClr val="tx1"/>
              </a:solidFill>
              <a:cs typeface="Times New Roman" panose="02020603050405020304" pitchFamily="18" charset="0"/>
            </a:endParaRPr>
          </a:p>
          <a:p>
            <a:pPr marL="12700" algn="just">
              <a:lnSpc>
                <a:spcPct val="79000"/>
              </a:lnSpc>
              <a:spcBef>
                <a:spcPts val="725"/>
              </a:spcBef>
              <a:buClrTx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/>
            </a:pP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- As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proteínas são as unidades “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trabalhadoras” </a:t>
            </a:r>
            <a:r>
              <a:rPr lang="pt-B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nas células</a:t>
            </a:r>
          </a:p>
        </p:txBody>
      </p:sp>
      <p:pic>
        <p:nvPicPr>
          <p:cNvPr id="13315" name="Picture 4" descr="https://static.mundoeducacao.bol.uol.com.br/mundoeducacao/conteudo/dogm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631" y="1329613"/>
            <a:ext cx="4305920" cy="3369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Rectangle 1"/>
          <p:cNvSpPr txBox="1">
            <a:spLocks noChangeArrowheads="1"/>
          </p:cNvSpPr>
          <p:nvPr/>
        </p:nvSpPr>
        <p:spPr bwMode="auto">
          <a:xfrm>
            <a:off x="994611" y="2655675"/>
            <a:ext cx="2722388" cy="517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90000" tIns="12600" rIns="90000" bIns="46800" anchor="ctr"/>
          <a:lstStyle>
            <a:lvl1pPr marL="12700"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tabLst>
                <a:tab pos="12700" algn="l"/>
                <a:tab pos="5378450" algn="l"/>
                <a:tab pos="5387975" algn="l"/>
                <a:tab pos="5837238" algn="l"/>
                <a:tab pos="6286500" algn="l"/>
                <a:tab pos="6735763" algn="l"/>
                <a:tab pos="7185025" algn="l"/>
                <a:tab pos="7634288" algn="l"/>
                <a:tab pos="8083550" algn="l"/>
                <a:tab pos="8532813" algn="l"/>
                <a:tab pos="8982075" algn="l"/>
                <a:tab pos="9431338" algn="l"/>
                <a:tab pos="9880600" algn="l"/>
                <a:tab pos="10329863" algn="l"/>
                <a:tab pos="10779125" algn="l"/>
                <a:tab pos="1078071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spcBef>
                <a:spcPts val="100"/>
              </a:spcBef>
              <a:buSzPct val="100000"/>
            </a:pPr>
            <a:r>
              <a:rPr lang="pt-BR" altLang="en-US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Dogma </a:t>
            </a:r>
            <a:r>
              <a:rPr lang="pt-BR" altLang="en-US" sz="2000" i="1" dirty="0">
                <a:solidFill>
                  <a:srgbClr val="FF0000"/>
                </a:solidFill>
                <a:latin typeface="Comic Sans MS" panose="030F0702030302020204" pitchFamily="66" charset="0"/>
              </a:rPr>
              <a:t>Central da Biologia Molecular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4475631" y="686657"/>
            <a:ext cx="35824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Fluxo Informacional</a:t>
            </a:r>
            <a:endParaRPr lang="pt-BR" sz="2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3334295" y="44626"/>
            <a:ext cx="6240780" cy="642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MUTAGENICIDADE DO DNA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11" name="Picture 2" descr="Imagem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477738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9"/>
          <p:cNvSpPr txBox="1">
            <a:spLocks noChangeArrowheads="1"/>
          </p:cNvSpPr>
          <p:nvPr/>
        </p:nvSpPr>
        <p:spPr bwMode="auto">
          <a:xfrm>
            <a:off x="820732" y="1421101"/>
            <a:ext cx="11267906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  <a:extLst/>
        </p:spPr>
        <p:txBody>
          <a:bodyPr lIns="90000" tIns="45000" rIns="90000" bIns="45000"/>
          <a:lstStyle>
            <a:lvl1pPr marL="342900" indent="-3429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 marL="457200" indent="-457200">
              <a:spcBef>
                <a:spcPct val="0"/>
              </a:spcBef>
              <a:buClrTx/>
              <a:buFont typeface="Times New Roman" panose="02020603050405020304" pitchFamily="18" charset="0"/>
              <a:buAutoNum type="arabicPeriod"/>
              <a:defRPr/>
            </a:pPr>
            <a:r>
              <a:rPr lang="pt-BR" altLang="pt-BR" sz="2400" dirty="0"/>
              <a:t>A Replicação é Bidirecional</a:t>
            </a:r>
          </a:p>
          <a:p>
            <a:pPr marL="457200" indent="-457200">
              <a:spcBef>
                <a:spcPct val="0"/>
              </a:spcBef>
              <a:buClrTx/>
              <a:buAutoNum type="arabicPeriod"/>
              <a:defRPr/>
            </a:pPr>
            <a:endParaRPr lang="pt-BR" altLang="pt-BR" sz="2400" dirty="0"/>
          </a:p>
          <a:p>
            <a:pPr marL="457200" indent="-457200">
              <a:spcBef>
                <a:spcPct val="0"/>
              </a:spcBef>
              <a:buClrTx/>
              <a:buAutoNum type="arabicPeriod"/>
              <a:defRPr/>
            </a:pPr>
            <a:r>
              <a:rPr lang="pt-BR" altLang="pt-BR" sz="2400" dirty="0"/>
              <a:t>A Replicação é </a:t>
            </a:r>
            <a:r>
              <a:rPr lang="pt-BR" altLang="pt-BR" sz="2400" dirty="0" err="1"/>
              <a:t>Semidescontínua</a:t>
            </a:r>
            <a:r>
              <a:rPr lang="pt-BR" altLang="pt-BR" sz="2400" dirty="0"/>
              <a:t> - </a:t>
            </a:r>
            <a:r>
              <a:rPr lang="pt-BR" altLang="pt-BR" sz="2400" dirty="0" err="1"/>
              <a:t>Assincrônica</a:t>
            </a:r>
            <a:endParaRPr lang="pt-BR" altLang="pt-BR" sz="2400" dirty="0"/>
          </a:p>
          <a:p>
            <a:pPr marL="0" indent="0">
              <a:spcBef>
                <a:spcPct val="0"/>
              </a:spcBef>
              <a:buClrTx/>
              <a:defRPr/>
            </a:pPr>
            <a:endParaRPr lang="pt-BR" altLang="pt-BR" sz="2400" dirty="0"/>
          </a:p>
          <a:p>
            <a:pPr marL="0" indent="0">
              <a:spcBef>
                <a:spcPct val="0"/>
              </a:spcBef>
              <a:buClrTx/>
              <a:defRPr/>
            </a:pPr>
            <a:r>
              <a:rPr lang="pt-BR" altLang="pt-BR" sz="2400" dirty="0"/>
              <a:t>3. A Replicação é Semiconservativa</a:t>
            </a:r>
          </a:p>
          <a:p>
            <a:pPr marL="0" indent="0">
              <a:spcBef>
                <a:spcPct val="0"/>
              </a:spcBef>
              <a:buClrTx/>
              <a:defRPr/>
            </a:pPr>
            <a:endParaRPr lang="pt-BR" altLang="pt-BR" sz="2400" dirty="0"/>
          </a:p>
          <a:p>
            <a:pPr marL="0" indent="0">
              <a:spcBef>
                <a:spcPct val="0"/>
              </a:spcBef>
              <a:buClrTx/>
              <a:defRPr/>
            </a:pPr>
            <a:r>
              <a:rPr lang="pt-BR" altLang="pt-BR" sz="2400" dirty="0"/>
              <a:t>4. A Replicação ocorre em etapas distintas: origem/iniciação, </a:t>
            </a:r>
            <a:r>
              <a:rPr lang="pt-BR" altLang="pt-BR" sz="2400" dirty="0" err="1"/>
              <a:t>elongamento</a:t>
            </a:r>
            <a:r>
              <a:rPr lang="pt-BR" altLang="pt-BR" sz="2400" dirty="0"/>
              <a:t> e terminação </a:t>
            </a:r>
          </a:p>
          <a:p>
            <a:pPr marL="0" indent="0">
              <a:spcBef>
                <a:spcPct val="0"/>
              </a:spcBef>
              <a:buClrTx/>
              <a:defRPr/>
            </a:pPr>
            <a:endParaRPr lang="pt-BR" altLang="pt-BR" sz="2400" dirty="0"/>
          </a:p>
          <a:p>
            <a:pPr marL="0" indent="0">
              <a:spcBef>
                <a:spcPct val="0"/>
              </a:spcBef>
              <a:buClrTx/>
              <a:defRPr/>
            </a:pPr>
            <a:r>
              <a:rPr lang="pt-BR" altLang="pt-BR" sz="2400" dirty="0"/>
              <a:t>5. A Replicação é realizada por Enzimas</a:t>
            </a:r>
          </a:p>
          <a:p>
            <a:pPr marL="0" indent="0">
              <a:spcBef>
                <a:spcPct val="0"/>
              </a:spcBef>
              <a:buClrTx/>
              <a:defRPr/>
            </a:pPr>
            <a:endParaRPr lang="pt-BR" altLang="pt-BR" sz="2400" dirty="0"/>
          </a:p>
          <a:p>
            <a:pPr marL="0" indent="0">
              <a:spcBef>
                <a:spcPct val="0"/>
              </a:spcBef>
              <a:buClrTx/>
              <a:defRPr/>
            </a:pPr>
            <a:r>
              <a:rPr lang="pt-BR" altLang="pt-BR" sz="2400" dirty="0"/>
              <a:t>6. Existem origens de Replicação</a:t>
            </a:r>
          </a:p>
          <a:p>
            <a:pPr marL="0" indent="0">
              <a:spcBef>
                <a:spcPct val="0"/>
              </a:spcBef>
              <a:buClrTx/>
              <a:defRPr/>
            </a:pPr>
            <a:endParaRPr lang="pt-BR" altLang="pt-BR" sz="2400" dirty="0"/>
          </a:p>
          <a:p>
            <a:pPr marL="0" indent="0">
              <a:spcBef>
                <a:spcPct val="0"/>
              </a:spcBef>
              <a:buClrTx/>
              <a:defRPr/>
            </a:pPr>
            <a:r>
              <a:rPr lang="pt-BR" altLang="pt-BR" sz="2400" dirty="0"/>
              <a:t>7. Existem sistemas de correção</a:t>
            </a:r>
          </a:p>
          <a:p>
            <a:pPr marL="457200" indent="-457200">
              <a:spcBef>
                <a:spcPct val="0"/>
              </a:spcBef>
              <a:buClrTx/>
              <a:buFontTx/>
              <a:buChar char="-"/>
              <a:defRPr/>
            </a:pPr>
            <a:endParaRPr lang="pt-BR" altLang="pt-BR" sz="2400" dirty="0"/>
          </a:p>
        </p:txBody>
      </p:sp>
      <p:sp>
        <p:nvSpPr>
          <p:cNvPr id="6" name="CaixaDeTexto 5"/>
          <p:cNvSpPr txBox="1"/>
          <p:nvPr/>
        </p:nvSpPr>
        <p:spPr>
          <a:xfrm>
            <a:off x="3777900" y="654739"/>
            <a:ext cx="442017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200" b="1" i="1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Características da replicação</a:t>
            </a:r>
            <a:endParaRPr lang="pt-BR" sz="2200" b="1" i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ítulo 1"/>
          <p:cNvSpPr txBox="1">
            <a:spLocks/>
          </p:cNvSpPr>
          <p:nvPr/>
        </p:nvSpPr>
        <p:spPr>
          <a:xfrm>
            <a:off x="3334295" y="44626"/>
            <a:ext cx="6240780" cy="642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MUTAGENICIDADE DO DNA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9377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6" name="Rectangle 7"/>
          <p:cNvSpPr>
            <a:spLocks noChangeArrowheads="1"/>
          </p:cNvSpPr>
          <p:nvPr/>
        </p:nvSpPr>
        <p:spPr bwMode="auto">
          <a:xfrm>
            <a:off x="391886" y="2114550"/>
            <a:ext cx="11168743" cy="268295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 lIns="0" tIns="92880" rIns="0" bIns="0">
            <a:spAutoFit/>
          </a:bodyPr>
          <a:lstStyle>
            <a:lvl1pPr marL="12700">
              <a:spcBef>
                <a:spcPts val="8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32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8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spcBef>
                <a:spcPts val="5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12700" algn="l"/>
                <a:tab pos="460375" algn="l"/>
                <a:tab pos="909638" algn="l"/>
                <a:tab pos="1358900" algn="l"/>
                <a:tab pos="1808163" algn="l"/>
                <a:tab pos="2257425" algn="l"/>
                <a:tab pos="2706688" algn="l"/>
                <a:tab pos="3155950" algn="l"/>
                <a:tab pos="3605213" algn="l"/>
                <a:tab pos="4054475" algn="l"/>
                <a:tab pos="4503738" algn="l"/>
                <a:tab pos="4953000" algn="l"/>
                <a:tab pos="5402263" algn="l"/>
                <a:tab pos="5851525" algn="l"/>
                <a:tab pos="6300788" algn="l"/>
                <a:tab pos="6750050" algn="l"/>
                <a:tab pos="7199313" algn="l"/>
                <a:tab pos="7648575" algn="l"/>
                <a:tab pos="8097838" algn="l"/>
                <a:tab pos="8547100" algn="l"/>
                <a:tab pos="8996363" algn="l"/>
              </a:tabLst>
              <a:defRPr sz="2000">
                <a:solidFill>
                  <a:srgbClr val="000000"/>
                </a:solidFill>
                <a:latin typeface="Times New Roman" panose="02020603050405020304" pitchFamily="18" charset="0"/>
                <a:ea typeface="Microsoft YaHei" panose="020B0503020204020204" pitchFamily="34" charset="-122"/>
              </a:defRPr>
            </a:lvl9pPr>
          </a:lstStyle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r>
              <a:rPr lang="pt-BR" altLang="en-US" sz="2400" dirty="0">
                <a:solidFill>
                  <a:schemeClr val="tx1"/>
                </a:solidFill>
                <a:latin typeface="+mn-lt"/>
              </a:rPr>
              <a:t>- As polimerases de DNA sintetizam apenas o DNA na direção 5 'a 3',</a:t>
            </a:r>
          </a:p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endParaRPr lang="pt-BR" alt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r>
              <a:rPr lang="pt-BR" altLang="en-US" sz="2400" dirty="0">
                <a:solidFill>
                  <a:schemeClr val="tx1"/>
                </a:solidFill>
                <a:latin typeface="+mn-lt"/>
              </a:rPr>
              <a:t>- Como as fitas de DNA são antiparalelas, a polimerase funciona assimetricamente.</a:t>
            </a:r>
          </a:p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endParaRPr lang="pt-BR" alt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r>
              <a:rPr lang="pt-BR" altLang="en-US" sz="2400" dirty="0">
                <a:solidFill>
                  <a:schemeClr val="tx1"/>
                </a:solidFill>
                <a:latin typeface="+mn-lt"/>
              </a:rPr>
              <a:t>- Na cadeia principal, o DNA é sintetizado continuamente.</a:t>
            </a:r>
          </a:p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endParaRPr lang="pt-BR" altLang="en-US" sz="2400" dirty="0">
              <a:solidFill>
                <a:schemeClr val="tx1"/>
              </a:solidFill>
              <a:latin typeface="+mn-lt"/>
            </a:endParaRPr>
          </a:p>
          <a:p>
            <a:pPr>
              <a:lnSpc>
                <a:spcPct val="79000"/>
              </a:lnSpc>
              <a:spcBef>
                <a:spcPts val="738"/>
              </a:spcBef>
              <a:buClrTx/>
              <a:defRPr/>
            </a:pPr>
            <a:r>
              <a:rPr lang="pt-BR" altLang="en-US" sz="2400" dirty="0">
                <a:solidFill>
                  <a:schemeClr val="tx1"/>
                </a:solidFill>
                <a:latin typeface="+mn-lt"/>
              </a:rPr>
              <a:t>- Na fita atrasada, o DNA é sintetizado em fragmentos /</a:t>
            </a:r>
            <a:r>
              <a:rPr lang="pt-BR" altLang="en-US" sz="2400" dirty="0" smtClean="0">
                <a:solidFill>
                  <a:schemeClr val="tx1"/>
                </a:solidFill>
                <a:latin typeface="+mn-lt"/>
              </a:rPr>
              <a:t>OKASAKY curtos </a:t>
            </a:r>
            <a:r>
              <a:rPr lang="pt-BR" altLang="en-US" sz="2400" dirty="0">
                <a:solidFill>
                  <a:schemeClr val="tx1"/>
                </a:solidFill>
                <a:latin typeface="+mn-lt"/>
              </a:rPr>
              <a:t>(de 1 a 5 </a:t>
            </a:r>
            <a:r>
              <a:rPr lang="pt-BR" altLang="en-US" sz="2400" dirty="0" err="1">
                <a:solidFill>
                  <a:schemeClr val="tx1"/>
                </a:solidFill>
                <a:latin typeface="+mn-lt"/>
              </a:rPr>
              <a:t>kb</a:t>
            </a:r>
            <a:r>
              <a:rPr lang="pt-BR" altLang="en-US" sz="24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0" name="object 3"/>
          <p:cNvSpPr txBox="1">
            <a:spLocks/>
          </p:cNvSpPr>
          <p:nvPr/>
        </p:nvSpPr>
        <p:spPr>
          <a:xfrm>
            <a:off x="3773773" y="1275901"/>
            <a:ext cx="5472608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 dirty="0" err="1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Elongamento</a:t>
            </a:r>
            <a:r>
              <a:rPr lang="pt-BR" sz="2400" i="1" spc="-5" dirty="0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na Replicação do DNA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3389687" y="220914"/>
            <a:ext cx="6240780" cy="6420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4000" b="1" dirty="0" smtClean="0">
                <a:solidFill>
                  <a:srgbClr val="FF0000"/>
                </a:solidFill>
                <a:latin typeface="+mn-lt"/>
              </a:rPr>
              <a:t>MUTAGENICIDADE DO DNA</a:t>
            </a:r>
            <a:endParaRPr lang="pt-BR" sz="4000" b="1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8" name="Picture 2" descr="Imagem relacionad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4625"/>
            <a:ext cx="994610" cy="99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8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9929615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375996" y="1807022"/>
            <a:ext cx="11380575" cy="4445690"/>
          </a:xfrm>
          <a:prstGeom prst="rect">
            <a:avLst/>
          </a:prstGeom>
        </p:spPr>
        <p:txBody>
          <a:bodyPr vert="horz" wrap="square" lIns="0" tIns="13575" rIns="0" bIns="0" rtlCol="0">
            <a:spAutoFit/>
          </a:bodyPr>
          <a:lstStyle/>
          <a:p>
            <a:pPr marL="10860" marR="4344">
              <a:lnSpc>
                <a:spcPct val="150000"/>
              </a:lnSpc>
            </a:pPr>
            <a:r>
              <a:rPr lang="pt-BR" sz="2400" spc="13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2400" spc="13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spc="-17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8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fidelidade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processo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replicação 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spc="158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 </a:t>
            </a:r>
            <a:r>
              <a:rPr sz="2400" spc="73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realizada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pelas 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DNA-pol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suas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funçõe</a:t>
            </a:r>
            <a:r>
              <a:rPr lang="pt-BR"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s de correção e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leitura</a:t>
            </a:r>
            <a:r>
              <a:rPr lang="pt-BR"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são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essenciais</a:t>
            </a:r>
            <a:r>
              <a:rPr sz="2400" spc="1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12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transmissão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2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sz="2400" spc="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 </a:t>
            </a:r>
            <a:r>
              <a:rPr sz="2400" spc="1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informação</a:t>
            </a:r>
            <a:r>
              <a:rPr sz="2400" spc="-1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genética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400" spc="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durante</a:t>
            </a:r>
            <a:r>
              <a:rPr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10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divisão</a:t>
            </a:r>
            <a:r>
              <a:rPr sz="2400" spc="38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6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celular</a:t>
            </a:r>
            <a:endParaRPr lang="pt-BR" sz="2400" spc="6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0860" marR="4344">
              <a:lnSpc>
                <a:spcPct val="150000"/>
              </a:lnSpc>
            </a:pPr>
            <a:endParaRPr lang="pt-BR" sz="2400" spc="6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3760" marR="4344" indent="-342900">
              <a:lnSpc>
                <a:spcPct val="150000"/>
              </a:lnSpc>
              <a:buFontTx/>
              <a:buChar char="-"/>
            </a:pP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Inserções/deleções</a:t>
            </a:r>
            <a:r>
              <a:rPr lang="pt-BR" sz="2400" spc="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mudam a fase de </a:t>
            </a:r>
            <a:r>
              <a:rPr lang="pt-BR" sz="2400" spc="6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leitura/frame</a:t>
            </a:r>
          </a:p>
          <a:p>
            <a:pPr marL="10860" marR="4344">
              <a:lnSpc>
                <a:spcPct val="15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2127" marR="165069">
              <a:lnSpc>
                <a:spcPct val="150000"/>
              </a:lnSpc>
            </a:pPr>
            <a:r>
              <a:rPr lang="pt-B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sz="2400" spc="1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Existem</a:t>
            </a:r>
            <a:r>
              <a:rPr sz="2400" spc="1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sistemas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 </a:t>
            </a:r>
            <a:r>
              <a:rPr sz="2400" spc="6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reparo</a:t>
            </a:r>
            <a:r>
              <a:rPr sz="2400" spc="6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para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manter </a:t>
            </a:r>
            <a:r>
              <a:rPr sz="2400" spc="8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400" spc="77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estabilidade</a:t>
            </a:r>
            <a:r>
              <a:rPr sz="2400" spc="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pt-BR" sz="2400" spc="56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genoma </a:t>
            </a:r>
            <a:r>
              <a:rPr sz="2400" spc="94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proporcionando</a:t>
            </a:r>
            <a:r>
              <a:rPr sz="2400" spc="9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ao </a:t>
            </a:r>
            <a:r>
              <a:rPr sz="2400" spc="14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mesmo</a:t>
            </a:r>
            <a:r>
              <a:rPr sz="2400" spc="14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tempo</a:t>
            </a:r>
            <a:r>
              <a:rPr lang="pt-BR" sz="2400" spc="107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sz="2400" spc="86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evoluçã</a:t>
            </a:r>
            <a:r>
              <a:rPr lang="pt-BR" sz="2400" spc="86" dirty="0">
                <a:latin typeface="Times New Roman" panose="02020603050405020304" pitchFamily="18" charset="0"/>
                <a:cs typeface="Times New Roman" panose="02020603050405020304" pitchFamily="18" charset="0"/>
              </a:rPr>
              <a:t>o </a:t>
            </a:r>
            <a:r>
              <a:rPr lang="pt-BR" sz="2400" spc="86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molecular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bject 3"/>
          <p:cNvSpPr txBox="1">
            <a:spLocks/>
          </p:cNvSpPr>
          <p:nvPr/>
        </p:nvSpPr>
        <p:spPr>
          <a:xfrm>
            <a:off x="2207567" y="260068"/>
            <a:ext cx="9692695" cy="443711"/>
          </a:xfrm>
          <a:prstGeom prst="rect">
            <a:avLst/>
          </a:prstGeom>
        </p:spPr>
        <p:txBody>
          <a:bodyPr vert="horz" wrap="square" lIns="0" tIns="12700" rIns="0" bIns="0" rtlCol="0" anchor="ctr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800" b="1" dirty="0">
                <a:solidFill>
                  <a:srgbClr val="0070C0"/>
                </a:solidFill>
                <a:latin typeface="Comic Sans MS"/>
                <a:cs typeface="Comic Sans MS"/>
              </a:rPr>
              <a:t>Erros, Danos e Reparo do DNA durante a Replicação</a:t>
            </a:r>
            <a:endParaRPr lang="pt-BR" sz="2800" dirty="0">
              <a:solidFill>
                <a:srgbClr val="0070C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2" descr="Imagem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996" y="235703"/>
            <a:ext cx="936103" cy="936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object 3"/>
          <p:cNvSpPr txBox="1">
            <a:spLocks/>
          </p:cNvSpPr>
          <p:nvPr/>
        </p:nvSpPr>
        <p:spPr>
          <a:xfrm>
            <a:off x="1864888" y="980728"/>
            <a:ext cx="8804316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00"/>
              </a:spcBef>
            </a:pPr>
            <a:r>
              <a:rPr lang="pt-BR" sz="2400" i="1" spc="-5">
                <a:solidFill>
                  <a:srgbClr val="FF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O DNA sofre modificações, não é tão inerte quanto parece...</a:t>
            </a:r>
            <a:endParaRPr lang="pt-BR" sz="2400" i="1" dirty="0">
              <a:solidFill>
                <a:srgbClr val="FF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</p:txBody>
      </p:sp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A67EAA-CB74-475C-B701-C00CE0CDFC3B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792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2921</Words>
  <Application>Microsoft Office PowerPoint</Application>
  <PresentationFormat>Widescreen</PresentationFormat>
  <Paragraphs>419</Paragraphs>
  <Slides>50</Slides>
  <Notes>4</Notes>
  <HiddenSlides>0</HiddenSlides>
  <MMClips>0</MMClips>
  <ScaleCrop>false</ScaleCrop>
  <HeadingPairs>
    <vt:vector size="6" baseType="variant">
      <vt:variant>
        <vt:lpstr>Fontes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50</vt:i4>
      </vt:variant>
    </vt:vector>
  </HeadingPairs>
  <TitlesOfParts>
    <vt:vector size="57" baseType="lpstr">
      <vt:lpstr>Microsoft YaHei</vt:lpstr>
      <vt:lpstr>Arial</vt:lpstr>
      <vt:lpstr>Calibri</vt:lpstr>
      <vt:lpstr>Calibri Light</vt:lpstr>
      <vt:lpstr>Comic Sans MS</vt:lpstr>
      <vt:lpstr>Times New Roman</vt:lpstr>
      <vt:lpstr>Tema do Office</vt:lpstr>
      <vt:lpstr>Apresentação do PowerPoint</vt:lpstr>
      <vt:lpstr>CONTEÚDO</vt:lpstr>
      <vt:lpstr>Apresentação do PowerPoint</vt:lpstr>
      <vt:lpstr>MUTAGENICIDADE DO DNA</vt:lpstr>
      <vt:lpstr>MUTAGENICIDADE DO DNA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DOENÇAS GENÉTICAS</vt:lpstr>
      <vt:lpstr>DOENÇAS GENÉTICAS</vt:lpstr>
      <vt:lpstr>DOENÇAS GENÉTICAS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ALZHEIMER</vt:lpstr>
      <vt:lpstr>Apresentação do PowerPoint</vt:lpstr>
      <vt:lpstr>Apresentação do PowerPoint</vt:lpstr>
      <vt:lpstr>Apresentação do PowerPoint</vt:lpstr>
      <vt:lpstr>Apresentação do PowerPoint</vt:lpstr>
      <vt:lpstr>Referências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Elida</dc:creator>
  <cp:lastModifiedBy>Elida</cp:lastModifiedBy>
  <cp:revision>62</cp:revision>
  <dcterms:created xsi:type="dcterms:W3CDTF">2020-10-07T19:17:51Z</dcterms:created>
  <dcterms:modified xsi:type="dcterms:W3CDTF">2020-10-08T00:37:36Z</dcterms:modified>
</cp:coreProperties>
</file>