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sldIdLst>
    <p:sldId id="272" r:id="rId2"/>
    <p:sldId id="310" r:id="rId3"/>
    <p:sldId id="356" r:id="rId4"/>
    <p:sldId id="352" r:id="rId5"/>
    <p:sldId id="353" r:id="rId6"/>
    <p:sldId id="355" r:id="rId7"/>
    <p:sldId id="354" r:id="rId8"/>
    <p:sldId id="357" r:id="rId9"/>
    <p:sldId id="358" r:id="rId10"/>
    <p:sldId id="359" r:id="rId11"/>
    <p:sldId id="317" r:id="rId12"/>
    <p:sldId id="360" r:id="rId13"/>
    <p:sldId id="362" r:id="rId14"/>
    <p:sldId id="361" r:id="rId15"/>
    <p:sldId id="363" r:id="rId16"/>
    <p:sldId id="364" r:id="rId17"/>
    <p:sldId id="370" r:id="rId18"/>
    <p:sldId id="371" r:id="rId19"/>
    <p:sldId id="372" r:id="rId20"/>
    <p:sldId id="289"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000" autoAdjust="0"/>
    <p:restoredTop sz="94434" autoAdjust="0"/>
  </p:normalViewPr>
  <p:slideViewPr>
    <p:cSldViewPr snapToGrid="0">
      <p:cViewPr varScale="1">
        <p:scale>
          <a:sx n="81" d="100"/>
          <a:sy n="81" d="100"/>
        </p:scale>
        <p:origin x="336"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image" Target="../media/image1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77DA70-28E8-4F24-8FC8-72D937D60867}" type="datetimeFigureOut">
              <a:rPr lang="pt-BR" smtClean="0"/>
              <a:t>12/06/2015</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260D1E-A154-4F9A-911B-DA4FA2EFA79E}" type="slidenum">
              <a:rPr lang="pt-BR" smtClean="0"/>
              <a:t>‹nº›</a:t>
            </a:fld>
            <a:endParaRPr lang="pt-BR"/>
          </a:p>
        </p:txBody>
      </p:sp>
    </p:spTree>
    <p:extLst>
      <p:ext uri="{BB962C8B-B14F-4D97-AF65-F5344CB8AC3E}">
        <p14:creationId xmlns:p14="http://schemas.microsoft.com/office/powerpoint/2010/main" val="3477928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Espaço Reservado para Imagem de Slide 1"/>
          <p:cNvSpPr>
            <a:spLocks noGrp="1" noRot="1" noChangeAspect="1" noTextEdit="1"/>
          </p:cNvSpPr>
          <p:nvPr>
            <p:ph type="sldImg"/>
          </p:nvPr>
        </p:nvSpPr>
        <p:spPr>
          <a:ln/>
        </p:spPr>
      </p:sp>
      <p:sp>
        <p:nvSpPr>
          <p:cNvPr id="24579" name="Espaço Reservado para Anotaçõ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mtClean="0">
              <a:latin typeface="Arial" panose="020B0604020202020204" pitchFamily="34" charset="0"/>
            </a:endParaRPr>
          </a:p>
        </p:txBody>
      </p:sp>
      <p:sp>
        <p:nvSpPr>
          <p:cNvPr id="24580" name="Espaço Reservado para Número de Slid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A6B38DBD-D98A-476F-8905-F8EB6B11E6FE}" type="slidenum">
              <a:rPr lang="en-US" altLang="pt-BR"/>
              <a:pPr eaLnBrk="1" hangingPunct="1">
                <a:spcBef>
                  <a:spcPct val="0"/>
                </a:spcBef>
              </a:pPr>
              <a:t>1</a:t>
            </a:fld>
            <a:endParaRPr lang="en-US" altLang="pt-BR"/>
          </a:p>
        </p:txBody>
      </p:sp>
    </p:spTree>
    <p:extLst>
      <p:ext uri="{BB962C8B-B14F-4D97-AF65-F5344CB8AC3E}">
        <p14:creationId xmlns:p14="http://schemas.microsoft.com/office/powerpoint/2010/main" val="27251216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pt-BR" smtClean="0">
              <a:latin typeface="Times New Roman" panose="02020603050405020304" pitchFamily="18" charset="0"/>
            </a:endParaRPr>
          </a:p>
        </p:txBody>
      </p:sp>
    </p:spTree>
    <p:extLst>
      <p:ext uri="{BB962C8B-B14F-4D97-AF65-F5344CB8AC3E}">
        <p14:creationId xmlns:p14="http://schemas.microsoft.com/office/powerpoint/2010/main" val="31718454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B051A9B-4B69-4321-8E03-3DBBAB1E1871}" type="slidenum">
              <a:rPr lang="en-US" altLang="pt-BR"/>
              <a:pPr eaLnBrk="1" hangingPunct="1"/>
              <a:t>13</a:t>
            </a:fld>
            <a:endParaRPr lang="en-US" altLang="pt-BR"/>
          </a:p>
        </p:txBody>
      </p:sp>
      <p:sp>
        <p:nvSpPr>
          <p:cNvPr id="160771" name="Rectangle 2"/>
          <p:cNvSpPr>
            <a:spLocks noGrp="1" noRot="1" noChangeAspect="1" noChangeArrowheads="1" noTextEdit="1"/>
          </p:cNvSpPr>
          <p:nvPr>
            <p:ph type="sldImg"/>
          </p:nvPr>
        </p:nvSpPr>
        <p:spPr bwMode="auto">
          <a:xfrm>
            <a:off x="381000" y="684213"/>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0772" name="Rectangle 3"/>
          <p:cNvSpPr>
            <a:spLocks noGrp="1" noChangeArrowheads="1"/>
          </p:cNvSpPr>
          <p:nvPr>
            <p:ph type="body" idx="1"/>
          </p:nvPr>
        </p:nvSpPr>
        <p:spPr bwMode="auto">
          <a:xfrm>
            <a:off x="685800" y="4343400"/>
            <a:ext cx="54864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pt-BR" altLang="pt-BR" smtClean="0">
              <a:latin typeface="Arial" panose="020B0604020202020204" pitchFamily="34" charset="0"/>
            </a:endParaRPr>
          </a:p>
        </p:txBody>
      </p:sp>
    </p:spTree>
    <p:extLst>
      <p:ext uri="{BB962C8B-B14F-4D97-AF65-F5344CB8AC3E}">
        <p14:creationId xmlns:p14="http://schemas.microsoft.com/office/powerpoint/2010/main" val="32668020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ço Reservado para Imagem de Slide 1"/>
          <p:cNvSpPr>
            <a:spLocks noGrp="1" noRot="1" noChangeAspect="1" noTextEdit="1"/>
          </p:cNvSpPr>
          <p:nvPr>
            <p:ph type="sldImg"/>
          </p:nvPr>
        </p:nvSpPr>
        <p:spPr>
          <a:ln/>
        </p:spPr>
      </p:sp>
      <p:sp>
        <p:nvSpPr>
          <p:cNvPr id="33795" name="Espaço Reservado para Anotaçõ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mtClean="0">
              <a:latin typeface="Arial" panose="020B0604020202020204" pitchFamily="34" charset="0"/>
            </a:endParaRPr>
          </a:p>
        </p:txBody>
      </p:sp>
      <p:sp>
        <p:nvSpPr>
          <p:cNvPr id="33796" name="Espaço Reservado para Número de Slid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C6E07657-F6C4-46D6-9D35-1125EB4A978B}" type="slidenum">
              <a:rPr lang="en-US" altLang="pt-BR"/>
              <a:pPr eaLnBrk="1" hangingPunct="1">
                <a:spcBef>
                  <a:spcPct val="0"/>
                </a:spcBef>
              </a:pPr>
              <a:t>20</a:t>
            </a:fld>
            <a:endParaRPr lang="en-US" altLang="pt-BR"/>
          </a:p>
        </p:txBody>
      </p:sp>
    </p:spTree>
    <p:extLst>
      <p:ext uri="{BB962C8B-B14F-4D97-AF65-F5344CB8AC3E}">
        <p14:creationId xmlns:p14="http://schemas.microsoft.com/office/powerpoint/2010/main" val="571110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pt-BR" smtClean="0">
              <a:latin typeface="Times New Roman" panose="02020603050405020304" pitchFamily="18" charset="0"/>
            </a:endParaRPr>
          </a:p>
        </p:txBody>
      </p:sp>
    </p:spTree>
    <p:extLst>
      <p:ext uri="{BB962C8B-B14F-4D97-AF65-F5344CB8AC3E}">
        <p14:creationId xmlns:p14="http://schemas.microsoft.com/office/powerpoint/2010/main" val="3683991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pt-BR" smtClean="0">
              <a:latin typeface="Times New Roman" panose="02020603050405020304" pitchFamily="18" charset="0"/>
            </a:endParaRPr>
          </a:p>
        </p:txBody>
      </p:sp>
    </p:spTree>
    <p:extLst>
      <p:ext uri="{BB962C8B-B14F-4D97-AF65-F5344CB8AC3E}">
        <p14:creationId xmlns:p14="http://schemas.microsoft.com/office/powerpoint/2010/main" val="2568021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pt-BR" smtClean="0">
              <a:latin typeface="Times New Roman" panose="02020603050405020304" pitchFamily="18" charset="0"/>
            </a:endParaRPr>
          </a:p>
        </p:txBody>
      </p:sp>
    </p:spTree>
    <p:extLst>
      <p:ext uri="{BB962C8B-B14F-4D97-AF65-F5344CB8AC3E}">
        <p14:creationId xmlns:p14="http://schemas.microsoft.com/office/powerpoint/2010/main" val="18940979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pt-BR" smtClean="0">
              <a:latin typeface="Times New Roman" panose="02020603050405020304" pitchFamily="18" charset="0"/>
            </a:endParaRPr>
          </a:p>
        </p:txBody>
      </p:sp>
    </p:spTree>
    <p:extLst>
      <p:ext uri="{BB962C8B-B14F-4D97-AF65-F5344CB8AC3E}">
        <p14:creationId xmlns:p14="http://schemas.microsoft.com/office/powerpoint/2010/main" val="2485465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pt-BR" smtClean="0">
              <a:latin typeface="Times New Roman" panose="02020603050405020304" pitchFamily="18" charset="0"/>
            </a:endParaRPr>
          </a:p>
        </p:txBody>
      </p:sp>
    </p:spTree>
    <p:extLst>
      <p:ext uri="{BB962C8B-B14F-4D97-AF65-F5344CB8AC3E}">
        <p14:creationId xmlns:p14="http://schemas.microsoft.com/office/powerpoint/2010/main" val="22848173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pt-BR" smtClean="0">
              <a:latin typeface="Times New Roman" panose="02020603050405020304" pitchFamily="18" charset="0"/>
            </a:endParaRPr>
          </a:p>
        </p:txBody>
      </p:sp>
    </p:spTree>
    <p:extLst>
      <p:ext uri="{BB962C8B-B14F-4D97-AF65-F5344CB8AC3E}">
        <p14:creationId xmlns:p14="http://schemas.microsoft.com/office/powerpoint/2010/main" val="40235193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pt-BR" smtClean="0">
              <a:latin typeface="Times New Roman" panose="02020603050405020304" pitchFamily="18" charset="0"/>
            </a:endParaRPr>
          </a:p>
        </p:txBody>
      </p:sp>
    </p:spTree>
    <p:extLst>
      <p:ext uri="{BB962C8B-B14F-4D97-AF65-F5344CB8AC3E}">
        <p14:creationId xmlns:p14="http://schemas.microsoft.com/office/powerpoint/2010/main" val="16701803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pt-BR" smtClean="0">
              <a:latin typeface="Times New Roman" panose="02020603050405020304" pitchFamily="18" charset="0"/>
            </a:endParaRPr>
          </a:p>
        </p:txBody>
      </p:sp>
    </p:spTree>
    <p:extLst>
      <p:ext uri="{BB962C8B-B14F-4D97-AF65-F5344CB8AC3E}">
        <p14:creationId xmlns:p14="http://schemas.microsoft.com/office/powerpoint/2010/main" val="803531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smtClean="0"/>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6/12/2015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6/12/2015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smtClean="0"/>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6/12/2015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6/12/2015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6/12/2015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smtClean="0"/>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6/12/2015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smtClean="0"/>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6/12/2015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6/12/2015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6/12/2015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books.openedition.org/pressesmines/1201" TargetMode="External"/><Relationship Id="rId3" Type="http://schemas.openxmlformats.org/officeDocument/2006/relationships/hyperlink" Target="http://pt.wikipedia.org/wiki/Michel_Callon" TargetMode="External"/><Relationship Id="rId7" Type="http://schemas.openxmlformats.org/officeDocument/2006/relationships/hyperlink" Target="http://books.openedition.org/pressesmines/1191" TargetMode="External"/><Relationship Id="rId2" Type="http://schemas.openxmlformats.org/officeDocument/2006/relationships/hyperlink" Target="http://pt.wikipedia.org/wiki/Estudos_de_ci%C3%AAncia,_tecnologia_e_sociedade" TargetMode="External"/><Relationship Id="rId1" Type="http://schemas.openxmlformats.org/officeDocument/2006/relationships/slideLayout" Target="../slideLayouts/slideLayout2.xml"/><Relationship Id="rId6" Type="http://schemas.openxmlformats.org/officeDocument/2006/relationships/hyperlink" Target="http://pt.wikipedia.org/wiki/Comunica%C3%A7%C3%A3o" TargetMode="External"/><Relationship Id="rId5" Type="http://schemas.openxmlformats.org/officeDocument/2006/relationships/hyperlink" Target="http://pt.wikipedia.org/wiki/Teoria_ator-rede#cite_note-1" TargetMode="External"/><Relationship Id="rId4" Type="http://schemas.openxmlformats.org/officeDocument/2006/relationships/hyperlink" Target="http://pt.wikipedia.org/wiki/Bruno_Latour" TargetMode="External"/></Relationships>
</file>

<file path=ppt/slides/_rels/slide13.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14.emf"/><Relationship Id="rId3" Type="http://schemas.openxmlformats.org/officeDocument/2006/relationships/oleObject" Target="../embeddings/oleObject1.bin"/><Relationship Id="rId7" Type="http://schemas.openxmlformats.org/officeDocument/2006/relationships/oleObject" Target="../embeddings/Planilha_do_Microsoft_Excel_97-20032.xls"/><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3.emf"/><Relationship Id="rId4" Type="http://schemas.openxmlformats.org/officeDocument/2006/relationships/oleObject" Target="../embeddings/Planilha_do_Microsoft_Excel_97-20031.xls"/></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5.emf"/><Relationship Id="rId4" Type="http://schemas.openxmlformats.org/officeDocument/2006/relationships/oleObject" Target="../embeddings/Planilha_do_Microsoft_Excel_97-20033.xls"/></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idx="4294967295"/>
          </p:nvPr>
        </p:nvSpPr>
        <p:spPr>
          <a:xfrm>
            <a:off x="2895600" y="1295401"/>
            <a:ext cx="7772400" cy="1470025"/>
          </a:xfrm>
        </p:spPr>
        <p:txBody>
          <a:bodyPr/>
          <a:lstStyle/>
          <a:p>
            <a:pPr algn="ctr"/>
            <a:r>
              <a:rPr lang="pt-BR" altLang="pt-BR" smtClean="0"/>
              <a:t>Redes Eletrônicas e </a:t>
            </a:r>
            <a:br>
              <a:rPr lang="pt-BR" altLang="pt-BR" smtClean="0"/>
            </a:br>
            <a:r>
              <a:rPr lang="pt-BR" altLang="pt-BR" smtClean="0"/>
              <a:t>ambientes de informação</a:t>
            </a:r>
          </a:p>
        </p:txBody>
      </p:sp>
      <p:sp>
        <p:nvSpPr>
          <p:cNvPr id="7171" name="Rectangle 3"/>
          <p:cNvSpPr>
            <a:spLocks noGrp="1" noChangeArrowheads="1"/>
          </p:cNvSpPr>
          <p:nvPr>
            <p:ph type="subTitle" idx="4294967295"/>
          </p:nvPr>
        </p:nvSpPr>
        <p:spPr>
          <a:xfrm>
            <a:off x="2895600" y="3886200"/>
            <a:ext cx="6400800" cy="1752600"/>
          </a:xfrm>
        </p:spPr>
        <p:txBody>
          <a:bodyPr/>
          <a:lstStyle/>
          <a:p>
            <a:pPr marL="0" indent="0" algn="ctr">
              <a:buNone/>
            </a:pPr>
            <a:r>
              <a:rPr lang="pt-BR" altLang="pt-BR" dirty="0" smtClean="0"/>
              <a:t>Prof. Dr. Marcos Luiz </a:t>
            </a:r>
            <a:r>
              <a:rPr lang="pt-BR" altLang="pt-BR" dirty="0" err="1" smtClean="0"/>
              <a:t>Mucheroni</a:t>
            </a:r>
            <a:endParaRPr lang="pt-BR" altLang="pt-BR" dirty="0" smtClean="0"/>
          </a:p>
          <a:p>
            <a:pPr marL="0" indent="0" algn="ctr">
              <a:buNone/>
            </a:pPr>
            <a:r>
              <a:rPr lang="pt-BR" altLang="pt-BR" dirty="0" smtClean="0"/>
              <a:t>11ª. AULA </a:t>
            </a:r>
          </a:p>
          <a:p>
            <a:pPr marL="0" indent="0" algn="ctr">
              <a:buNone/>
            </a:pPr>
            <a:r>
              <a:rPr lang="pt-BR" altLang="pt-BR" dirty="0" smtClean="0"/>
              <a:t>2015</a:t>
            </a:r>
          </a:p>
        </p:txBody>
      </p:sp>
      <p:pic>
        <p:nvPicPr>
          <p:cNvPr id="71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4495800"/>
            <a:ext cx="1295400"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5" descr="E:\VisitCard\Logo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5943600"/>
            <a:ext cx="105568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09372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1143001" y="1214439"/>
            <a:ext cx="6024563" cy="27146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eaLnBrk="0" hangingPunct="0">
              <a:defRPr sz="1000">
                <a:solidFill>
                  <a:srgbClr val="FF0000"/>
                </a:solidFill>
                <a:latin typeface="Arial" panose="020B0604020202020204" pitchFamily="34" charset="0"/>
              </a:defRPr>
            </a:lvl1pPr>
            <a:lvl2pPr marL="742950" indent="-285750" eaLnBrk="0" hangingPunct="0">
              <a:defRPr sz="1000">
                <a:solidFill>
                  <a:srgbClr val="FF0000"/>
                </a:solidFill>
                <a:latin typeface="Arial" panose="020B0604020202020204" pitchFamily="34" charset="0"/>
              </a:defRPr>
            </a:lvl2pPr>
            <a:lvl3pPr marL="1143000" indent="-228600" eaLnBrk="0" hangingPunct="0">
              <a:defRPr sz="1000">
                <a:solidFill>
                  <a:srgbClr val="FF0000"/>
                </a:solidFill>
                <a:latin typeface="Arial" panose="020B0604020202020204" pitchFamily="34" charset="0"/>
              </a:defRPr>
            </a:lvl3pPr>
            <a:lvl4pPr marL="1600200" indent="-228600" eaLnBrk="0" hangingPunct="0">
              <a:defRPr sz="1000">
                <a:solidFill>
                  <a:srgbClr val="FF0000"/>
                </a:solidFill>
                <a:latin typeface="Arial" panose="020B0604020202020204" pitchFamily="34" charset="0"/>
              </a:defRPr>
            </a:lvl4pPr>
            <a:lvl5pPr marL="2057400" indent="-228600" eaLnBrk="0" hangingPunct="0">
              <a:defRPr sz="1000">
                <a:solidFill>
                  <a:srgbClr val="FF0000"/>
                </a:solidFill>
                <a:latin typeface="Arial" panose="020B0604020202020204" pitchFamily="34" charset="0"/>
              </a:defRPr>
            </a:lvl5pPr>
            <a:lvl6pPr marL="2514600" indent="-228600" eaLnBrk="0" fontAlgn="base" hangingPunct="0">
              <a:spcBef>
                <a:spcPct val="50000"/>
              </a:spcBef>
              <a:spcAft>
                <a:spcPct val="0"/>
              </a:spcAft>
              <a:buChar char="•"/>
              <a:defRPr sz="1000">
                <a:solidFill>
                  <a:srgbClr val="FF0000"/>
                </a:solidFill>
                <a:latin typeface="Arial" panose="020B0604020202020204" pitchFamily="34" charset="0"/>
              </a:defRPr>
            </a:lvl6pPr>
            <a:lvl7pPr marL="2971800" indent="-228600" eaLnBrk="0" fontAlgn="base" hangingPunct="0">
              <a:spcBef>
                <a:spcPct val="50000"/>
              </a:spcBef>
              <a:spcAft>
                <a:spcPct val="0"/>
              </a:spcAft>
              <a:buChar char="•"/>
              <a:defRPr sz="1000">
                <a:solidFill>
                  <a:srgbClr val="FF0000"/>
                </a:solidFill>
                <a:latin typeface="Arial" panose="020B0604020202020204" pitchFamily="34" charset="0"/>
              </a:defRPr>
            </a:lvl7pPr>
            <a:lvl8pPr marL="3429000" indent="-228600" eaLnBrk="0" fontAlgn="base" hangingPunct="0">
              <a:spcBef>
                <a:spcPct val="50000"/>
              </a:spcBef>
              <a:spcAft>
                <a:spcPct val="0"/>
              </a:spcAft>
              <a:buChar char="•"/>
              <a:defRPr sz="1000">
                <a:solidFill>
                  <a:srgbClr val="FF0000"/>
                </a:solidFill>
                <a:latin typeface="Arial" panose="020B0604020202020204" pitchFamily="34" charset="0"/>
              </a:defRPr>
            </a:lvl8pPr>
            <a:lvl9pPr marL="3886200" indent="-228600" eaLnBrk="0" fontAlgn="base" hangingPunct="0">
              <a:spcBef>
                <a:spcPct val="50000"/>
              </a:spcBef>
              <a:spcAft>
                <a:spcPct val="0"/>
              </a:spcAft>
              <a:buChar char="•"/>
              <a:defRPr sz="1000">
                <a:solidFill>
                  <a:srgbClr val="FF0000"/>
                </a:solidFill>
                <a:latin typeface="Arial" panose="020B0604020202020204" pitchFamily="34" charset="0"/>
              </a:defRPr>
            </a:lvl9pPr>
          </a:lstStyle>
          <a:p>
            <a:pPr algn="just" eaLnBrk="1" hangingPunct="1">
              <a:buFontTx/>
              <a:buNone/>
            </a:pPr>
            <a:r>
              <a:rPr lang="pt-PT" altLang="pt-BR" sz="2000" b="1">
                <a:solidFill>
                  <a:srgbClr val="C00000"/>
                </a:solidFill>
                <a:latin typeface="Garamond" panose="02020404030301010803" pitchFamily="18" charset="0"/>
              </a:rPr>
              <a:t>São estruturas sociais compostas por indivíduos, organizações, associações, empresas ou outras entidades sociais, que estão conectadas por um ou vários tipos de relações que podem ser de amizade, familiares, comerciais, sexuais, etc. </a:t>
            </a:r>
            <a:r>
              <a:rPr lang="pt-BR" altLang="pt-BR" sz="2000" b="1">
                <a:solidFill>
                  <a:srgbClr val="C00000"/>
                </a:solidFill>
                <a:latin typeface="Garamond" panose="02020404030301010803" pitchFamily="18" charset="0"/>
              </a:rPr>
              <a:t>Nessas relações os atores sociais desencadeiam os movimentos e fluxos sociais através dos quais partilham crenças, informação, poder, conhecimento, prestígio, etc.</a:t>
            </a:r>
            <a:endParaRPr lang="pt-PT" altLang="pt-BR" sz="2000" b="1">
              <a:solidFill>
                <a:srgbClr val="C00000"/>
              </a:solidFill>
              <a:latin typeface="Garamond" panose="02020404030301010803" pitchFamily="18" charset="0"/>
            </a:endParaRPr>
          </a:p>
        </p:txBody>
      </p:sp>
      <p:pic>
        <p:nvPicPr>
          <p:cNvPr id="43012" name="Picture 4"/>
          <p:cNvPicPr>
            <a:picLocks noChangeAspect="1" noChangeArrowheads="1"/>
          </p:cNvPicPr>
          <p:nvPr/>
        </p:nvPicPr>
        <p:blipFill>
          <a:blip r:embed="rId3"/>
          <a:srcRect/>
          <a:stretch>
            <a:fillRect/>
          </a:stretch>
        </p:blipFill>
        <p:spPr bwMode="auto">
          <a:xfrm>
            <a:off x="7167564" y="1371600"/>
            <a:ext cx="3881437" cy="2414588"/>
          </a:xfrm>
          <a:prstGeom prst="rect">
            <a:avLst/>
          </a:prstGeom>
          <a:noFill/>
          <a:ln w="12700" cap="flat" cmpd="sng" algn="ctr">
            <a:noFill/>
            <a:prstDash val="solid"/>
            <a:miter lim="800000"/>
            <a:headEnd/>
            <a:tailEnd/>
          </a:ln>
          <a:effectLst>
            <a:prstShdw prst="shdw17" dist="17961" dir="2700000">
              <a:schemeClr val="accent1">
                <a:gamma/>
                <a:shade val="60000"/>
                <a:invGamma/>
              </a:schemeClr>
            </a:prstShdw>
          </a:effectLst>
        </p:spPr>
      </p:pic>
      <p:pic>
        <p:nvPicPr>
          <p:cNvPr id="43011" name="Picture 3"/>
          <p:cNvPicPr>
            <a:picLocks noChangeAspect="1" noChangeArrowheads="1"/>
          </p:cNvPicPr>
          <p:nvPr/>
        </p:nvPicPr>
        <p:blipFill>
          <a:blip r:embed="rId4"/>
          <a:srcRect t="8228" b="10127"/>
          <a:stretch>
            <a:fillRect/>
          </a:stretch>
        </p:blipFill>
        <p:spPr bwMode="auto">
          <a:xfrm>
            <a:off x="1166813" y="3786188"/>
            <a:ext cx="3810000" cy="3071812"/>
          </a:xfrm>
          <a:prstGeom prst="rect">
            <a:avLst/>
          </a:prstGeom>
          <a:noFill/>
          <a:ln w="12700" cap="flat" cmpd="sng" algn="ctr">
            <a:noFill/>
            <a:prstDash val="solid"/>
            <a:miter lim="800000"/>
            <a:headEnd/>
            <a:tailEnd/>
          </a:ln>
          <a:effectLst>
            <a:prstShdw prst="shdw17" dist="17961" dir="2700000">
              <a:schemeClr val="accent1">
                <a:gamma/>
                <a:shade val="60000"/>
                <a:invGamma/>
              </a:schemeClr>
            </a:prstShdw>
          </a:effectLst>
        </p:spPr>
      </p:pic>
      <p:sp>
        <p:nvSpPr>
          <p:cNvPr id="46085" name="Rectangle 2"/>
          <p:cNvSpPr>
            <a:spLocks noChangeArrowheads="1"/>
          </p:cNvSpPr>
          <p:nvPr/>
        </p:nvSpPr>
        <p:spPr bwMode="auto">
          <a:xfrm>
            <a:off x="4953000" y="5072064"/>
            <a:ext cx="6096000" cy="10001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eaLnBrk="0" hangingPunct="0">
              <a:defRPr sz="1000">
                <a:solidFill>
                  <a:srgbClr val="FF0000"/>
                </a:solidFill>
                <a:latin typeface="Arial" panose="020B0604020202020204" pitchFamily="34" charset="0"/>
              </a:defRPr>
            </a:lvl1pPr>
            <a:lvl2pPr marL="742950" indent="-285750" eaLnBrk="0" hangingPunct="0">
              <a:defRPr sz="1000">
                <a:solidFill>
                  <a:srgbClr val="FF0000"/>
                </a:solidFill>
                <a:latin typeface="Arial" panose="020B0604020202020204" pitchFamily="34" charset="0"/>
              </a:defRPr>
            </a:lvl2pPr>
            <a:lvl3pPr marL="1143000" indent="-228600" eaLnBrk="0" hangingPunct="0">
              <a:defRPr sz="1000">
                <a:solidFill>
                  <a:srgbClr val="FF0000"/>
                </a:solidFill>
                <a:latin typeface="Arial" panose="020B0604020202020204" pitchFamily="34" charset="0"/>
              </a:defRPr>
            </a:lvl3pPr>
            <a:lvl4pPr marL="1600200" indent="-228600" eaLnBrk="0" hangingPunct="0">
              <a:defRPr sz="1000">
                <a:solidFill>
                  <a:srgbClr val="FF0000"/>
                </a:solidFill>
                <a:latin typeface="Arial" panose="020B0604020202020204" pitchFamily="34" charset="0"/>
              </a:defRPr>
            </a:lvl4pPr>
            <a:lvl5pPr marL="2057400" indent="-228600" eaLnBrk="0" hangingPunct="0">
              <a:defRPr sz="1000">
                <a:solidFill>
                  <a:srgbClr val="FF0000"/>
                </a:solidFill>
                <a:latin typeface="Arial" panose="020B0604020202020204" pitchFamily="34" charset="0"/>
              </a:defRPr>
            </a:lvl5pPr>
            <a:lvl6pPr marL="2514600" indent="-228600" eaLnBrk="0" fontAlgn="base" hangingPunct="0">
              <a:spcBef>
                <a:spcPct val="50000"/>
              </a:spcBef>
              <a:spcAft>
                <a:spcPct val="0"/>
              </a:spcAft>
              <a:buChar char="•"/>
              <a:defRPr sz="1000">
                <a:solidFill>
                  <a:srgbClr val="FF0000"/>
                </a:solidFill>
                <a:latin typeface="Arial" panose="020B0604020202020204" pitchFamily="34" charset="0"/>
              </a:defRPr>
            </a:lvl6pPr>
            <a:lvl7pPr marL="2971800" indent="-228600" eaLnBrk="0" fontAlgn="base" hangingPunct="0">
              <a:spcBef>
                <a:spcPct val="50000"/>
              </a:spcBef>
              <a:spcAft>
                <a:spcPct val="0"/>
              </a:spcAft>
              <a:buChar char="•"/>
              <a:defRPr sz="1000">
                <a:solidFill>
                  <a:srgbClr val="FF0000"/>
                </a:solidFill>
                <a:latin typeface="Arial" panose="020B0604020202020204" pitchFamily="34" charset="0"/>
              </a:defRPr>
            </a:lvl7pPr>
            <a:lvl8pPr marL="3429000" indent="-228600" eaLnBrk="0" fontAlgn="base" hangingPunct="0">
              <a:spcBef>
                <a:spcPct val="50000"/>
              </a:spcBef>
              <a:spcAft>
                <a:spcPct val="0"/>
              </a:spcAft>
              <a:buChar char="•"/>
              <a:defRPr sz="1000">
                <a:solidFill>
                  <a:srgbClr val="FF0000"/>
                </a:solidFill>
                <a:latin typeface="Arial" panose="020B0604020202020204" pitchFamily="34" charset="0"/>
              </a:defRPr>
            </a:lvl8pPr>
            <a:lvl9pPr marL="3886200" indent="-228600" eaLnBrk="0" fontAlgn="base" hangingPunct="0">
              <a:spcBef>
                <a:spcPct val="50000"/>
              </a:spcBef>
              <a:spcAft>
                <a:spcPct val="0"/>
              </a:spcAft>
              <a:buChar char="•"/>
              <a:defRPr sz="1000">
                <a:solidFill>
                  <a:srgbClr val="FF0000"/>
                </a:solidFill>
                <a:latin typeface="Arial" panose="020B0604020202020204" pitchFamily="34" charset="0"/>
              </a:defRPr>
            </a:lvl9pPr>
          </a:lstStyle>
          <a:p>
            <a:pPr algn="just" eaLnBrk="1" hangingPunct="1">
              <a:buFontTx/>
              <a:buNone/>
            </a:pPr>
            <a:r>
              <a:rPr lang="pt-PT" altLang="pt-BR" sz="2000" b="1">
                <a:solidFill>
                  <a:srgbClr val="C00000"/>
                </a:solidFill>
                <a:latin typeface="Garamond" panose="02020404030301010803" pitchFamily="18" charset="0"/>
              </a:rPr>
              <a:t>Assim, é importante distinguir e não confundir a rede social com os Aplicativos de Relacionamento disponíveis na Internet.</a:t>
            </a:r>
          </a:p>
        </p:txBody>
      </p:sp>
      <p:sp>
        <p:nvSpPr>
          <p:cNvPr id="46086" name="Rectangle 2"/>
          <p:cNvSpPr>
            <a:spLocks noChangeArrowheads="1"/>
          </p:cNvSpPr>
          <p:nvPr/>
        </p:nvSpPr>
        <p:spPr bwMode="auto">
          <a:xfrm>
            <a:off x="4953000" y="6072188"/>
            <a:ext cx="6096000" cy="785812"/>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eaLnBrk="0" hangingPunct="0">
              <a:defRPr sz="1000">
                <a:solidFill>
                  <a:srgbClr val="FF0000"/>
                </a:solidFill>
                <a:latin typeface="Arial" panose="020B0604020202020204" pitchFamily="34" charset="0"/>
              </a:defRPr>
            </a:lvl1pPr>
            <a:lvl2pPr marL="742950" indent="-285750" eaLnBrk="0" hangingPunct="0">
              <a:defRPr sz="1000">
                <a:solidFill>
                  <a:srgbClr val="FF0000"/>
                </a:solidFill>
                <a:latin typeface="Arial" panose="020B0604020202020204" pitchFamily="34" charset="0"/>
              </a:defRPr>
            </a:lvl2pPr>
            <a:lvl3pPr marL="1143000" indent="-228600" eaLnBrk="0" hangingPunct="0">
              <a:defRPr sz="1000">
                <a:solidFill>
                  <a:srgbClr val="FF0000"/>
                </a:solidFill>
                <a:latin typeface="Arial" panose="020B0604020202020204" pitchFamily="34" charset="0"/>
              </a:defRPr>
            </a:lvl3pPr>
            <a:lvl4pPr marL="1600200" indent="-228600" eaLnBrk="0" hangingPunct="0">
              <a:defRPr sz="1000">
                <a:solidFill>
                  <a:srgbClr val="FF0000"/>
                </a:solidFill>
                <a:latin typeface="Arial" panose="020B0604020202020204" pitchFamily="34" charset="0"/>
              </a:defRPr>
            </a:lvl4pPr>
            <a:lvl5pPr marL="2057400" indent="-228600" eaLnBrk="0" hangingPunct="0">
              <a:defRPr sz="1000">
                <a:solidFill>
                  <a:srgbClr val="FF0000"/>
                </a:solidFill>
                <a:latin typeface="Arial" panose="020B0604020202020204" pitchFamily="34" charset="0"/>
              </a:defRPr>
            </a:lvl5pPr>
            <a:lvl6pPr marL="2514600" indent="-228600" eaLnBrk="0" fontAlgn="base" hangingPunct="0">
              <a:spcBef>
                <a:spcPct val="50000"/>
              </a:spcBef>
              <a:spcAft>
                <a:spcPct val="0"/>
              </a:spcAft>
              <a:buChar char="•"/>
              <a:defRPr sz="1000">
                <a:solidFill>
                  <a:srgbClr val="FF0000"/>
                </a:solidFill>
                <a:latin typeface="Arial" panose="020B0604020202020204" pitchFamily="34" charset="0"/>
              </a:defRPr>
            </a:lvl6pPr>
            <a:lvl7pPr marL="2971800" indent="-228600" eaLnBrk="0" fontAlgn="base" hangingPunct="0">
              <a:spcBef>
                <a:spcPct val="50000"/>
              </a:spcBef>
              <a:spcAft>
                <a:spcPct val="0"/>
              </a:spcAft>
              <a:buChar char="•"/>
              <a:defRPr sz="1000">
                <a:solidFill>
                  <a:srgbClr val="FF0000"/>
                </a:solidFill>
                <a:latin typeface="Arial" panose="020B0604020202020204" pitchFamily="34" charset="0"/>
              </a:defRPr>
            </a:lvl7pPr>
            <a:lvl8pPr marL="3429000" indent="-228600" eaLnBrk="0" fontAlgn="base" hangingPunct="0">
              <a:spcBef>
                <a:spcPct val="50000"/>
              </a:spcBef>
              <a:spcAft>
                <a:spcPct val="0"/>
              </a:spcAft>
              <a:buChar char="•"/>
              <a:defRPr sz="1000">
                <a:solidFill>
                  <a:srgbClr val="FF0000"/>
                </a:solidFill>
                <a:latin typeface="Arial" panose="020B0604020202020204" pitchFamily="34" charset="0"/>
              </a:defRPr>
            </a:lvl8pPr>
            <a:lvl9pPr marL="3886200" indent="-228600" eaLnBrk="0" fontAlgn="base" hangingPunct="0">
              <a:spcBef>
                <a:spcPct val="50000"/>
              </a:spcBef>
              <a:spcAft>
                <a:spcPct val="0"/>
              </a:spcAft>
              <a:buChar char="•"/>
              <a:defRPr sz="1000">
                <a:solidFill>
                  <a:srgbClr val="FF0000"/>
                </a:solidFill>
                <a:latin typeface="Arial" panose="020B0604020202020204" pitchFamily="34" charset="0"/>
              </a:defRPr>
            </a:lvl9pPr>
          </a:lstStyle>
          <a:p>
            <a:pPr algn="just" eaLnBrk="1" hangingPunct="1">
              <a:buFontTx/>
              <a:buNone/>
            </a:pPr>
            <a:r>
              <a:rPr lang="pt-PT" altLang="pt-BR" sz="2500" b="1">
                <a:solidFill>
                  <a:schemeClr val="bg1"/>
                </a:solidFill>
                <a:latin typeface="Garamond" panose="02020404030301010803" pitchFamily="18" charset="0"/>
              </a:rPr>
              <a:t>Redes sociais não são necessariamente redes electrônicas! </a:t>
            </a:r>
          </a:p>
        </p:txBody>
      </p:sp>
      <p:sp>
        <p:nvSpPr>
          <p:cNvPr id="46087" name="Rectangle 2"/>
          <p:cNvSpPr>
            <a:spLocks noChangeArrowheads="1"/>
          </p:cNvSpPr>
          <p:nvPr/>
        </p:nvSpPr>
        <p:spPr bwMode="auto">
          <a:xfrm>
            <a:off x="4953000" y="3786188"/>
            <a:ext cx="6096000" cy="1357312"/>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eaLnBrk="0" hangingPunct="0">
              <a:defRPr sz="1000">
                <a:solidFill>
                  <a:srgbClr val="FF0000"/>
                </a:solidFill>
                <a:latin typeface="Arial" panose="020B0604020202020204" pitchFamily="34" charset="0"/>
              </a:defRPr>
            </a:lvl1pPr>
            <a:lvl2pPr marL="742950" indent="-285750" eaLnBrk="0" hangingPunct="0">
              <a:defRPr sz="1000">
                <a:solidFill>
                  <a:srgbClr val="FF0000"/>
                </a:solidFill>
                <a:latin typeface="Arial" panose="020B0604020202020204" pitchFamily="34" charset="0"/>
              </a:defRPr>
            </a:lvl2pPr>
            <a:lvl3pPr marL="1143000" indent="-228600" eaLnBrk="0" hangingPunct="0">
              <a:defRPr sz="1000">
                <a:solidFill>
                  <a:srgbClr val="FF0000"/>
                </a:solidFill>
                <a:latin typeface="Arial" panose="020B0604020202020204" pitchFamily="34" charset="0"/>
              </a:defRPr>
            </a:lvl3pPr>
            <a:lvl4pPr marL="1600200" indent="-228600" eaLnBrk="0" hangingPunct="0">
              <a:defRPr sz="1000">
                <a:solidFill>
                  <a:srgbClr val="FF0000"/>
                </a:solidFill>
                <a:latin typeface="Arial" panose="020B0604020202020204" pitchFamily="34" charset="0"/>
              </a:defRPr>
            </a:lvl4pPr>
            <a:lvl5pPr marL="2057400" indent="-228600" eaLnBrk="0" hangingPunct="0">
              <a:defRPr sz="1000">
                <a:solidFill>
                  <a:srgbClr val="FF0000"/>
                </a:solidFill>
                <a:latin typeface="Arial" panose="020B0604020202020204" pitchFamily="34" charset="0"/>
              </a:defRPr>
            </a:lvl5pPr>
            <a:lvl6pPr marL="2514600" indent="-228600" eaLnBrk="0" fontAlgn="base" hangingPunct="0">
              <a:spcBef>
                <a:spcPct val="50000"/>
              </a:spcBef>
              <a:spcAft>
                <a:spcPct val="0"/>
              </a:spcAft>
              <a:buChar char="•"/>
              <a:defRPr sz="1000">
                <a:solidFill>
                  <a:srgbClr val="FF0000"/>
                </a:solidFill>
                <a:latin typeface="Arial" panose="020B0604020202020204" pitchFamily="34" charset="0"/>
              </a:defRPr>
            </a:lvl6pPr>
            <a:lvl7pPr marL="2971800" indent="-228600" eaLnBrk="0" fontAlgn="base" hangingPunct="0">
              <a:spcBef>
                <a:spcPct val="50000"/>
              </a:spcBef>
              <a:spcAft>
                <a:spcPct val="0"/>
              </a:spcAft>
              <a:buChar char="•"/>
              <a:defRPr sz="1000">
                <a:solidFill>
                  <a:srgbClr val="FF0000"/>
                </a:solidFill>
                <a:latin typeface="Arial" panose="020B0604020202020204" pitchFamily="34" charset="0"/>
              </a:defRPr>
            </a:lvl7pPr>
            <a:lvl8pPr marL="3429000" indent="-228600" eaLnBrk="0" fontAlgn="base" hangingPunct="0">
              <a:spcBef>
                <a:spcPct val="50000"/>
              </a:spcBef>
              <a:spcAft>
                <a:spcPct val="0"/>
              </a:spcAft>
              <a:buChar char="•"/>
              <a:defRPr sz="1000">
                <a:solidFill>
                  <a:srgbClr val="FF0000"/>
                </a:solidFill>
                <a:latin typeface="Arial" panose="020B0604020202020204" pitchFamily="34" charset="0"/>
              </a:defRPr>
            </a:lvl8pPr>
            <a:lvl9pPr marL="3886200" indent="-228600" eaLnBrk="0" fontAlgn="base" hangingPunct="0">
              <a:spcBef>
                <a:spcPct val="50000"/>
              </a:spcBef>
              <a:spcAft>
                <a:spcPct val="0"/>
              </a:spcAft>
              <a:buChar char="•"/>
              <a:defRPr sz="1000">
                <a:solidFill>
                  <a:srgbClr val="FF0000"/>
                </a:solidFill>
                <a:latin typeface="Arial" panose="020B0604020202020204" pitchFamily="34" charset="0"/>
              </a:defRPr>
            </a:lvl9pPr>
          </a:lstStyle>
          <a:p>
            <a:pPr algn="just" eaLnBrk="1" hangingPunct="1">
              <a:buFontTx/>
              <a:buNone/>
            </a:pPr>
            <a:r>
              <a:rPr lang="pt-PT" altLang="pt-BR" sz="2000" b="1">
                <a:solidFill>
                  <a:schemeClr val="bg1"/>
                </a:solidFill>
                <a:latin typeface="Garamond" panose="02020404030301010803" pitchFamily="18" charset="0"/>
              </a:rPr>
              <a:t>Entretanto, nos últimos anos a expressão redes sociais vem sendo utilizada quase exclusivamente como sinónimo dos Aplicativos de Relacionamento da Internet. </a:t>
            </a:r>
          </a:p>
        </p:txBody>
      </p:sp>
      <p:sp>
        <p:nvSpPr>
          <p:cNvPr id="46088" name="Rectangle 2"/>
          <p:cNvSpPr>
            <a:spLocks noChangeArrowheads="1"/>
          </p:cNvSpPr>
          <p:nvPr/>
        </p:nvSpPr>
        <p:spPr bwMode="auto">
          <a:xfrm>
            <a:off x="1143000" y="0"/>
            <a:ext cx="9906000" cy="1214438"/>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nchorCtr="1"/>
          <a:lstStyle>
            <a:lvl1pPr eaLnBrk="0" hangingPunct="0">
              <a:defRPr sz="1000">
                <a:solidFill>
                  <a:srgbClr val="FF0000"/>
                </a:solidFill>
                <a:latin typeface="Arial" panose="020B0604020202020204" pitchFamily="34" charset="0"/>
              </a:defRPr>
            </a:lvl1pPr>
            <a:lvl2pPr marL="742950" indent="-285750" eaLnBrk="0" hangingPunct="0">
              <a:defRPr sz="1000">
                <a:solidFill>
                  <a:srgbClr val="FF0000"/>
                </a:solidFill>
                <a:latin typeface="Arial" panose="020B0604020202020204" pitchFamily="34" charset="0"/>
              </a:defRPr>
            </a:lvl2pPr>
            <a:lvl3pPr marL="1143000" indent="-228600" eaLnBrk="0" hangingPunct="0">
              <a:defRPr sz="1000">
                <a:solidFill>
                  <a:srgbClr val="FF0000"/>
                </a:solidFill>
                <a:latin typeface="Arial" panose="020B0604020202020204" pitchFamily="34" charset="0"/>
              </a:defRPr>
            </a:lvl3pPr>
            <a:lvl4pPr marL="1600200" indent="-228600" eaLnBrk="0" hangingPunct="0">
              <a:defRPr sz="1000">
                <a:solidFill>
                  <a:srgbClr val="FF0000"/>
                </a:solidFill>
                <a:latin typeface="Arial" panose="020B0604020202020204" pitchFamily="34" charset="0"/>
              </a:defRPr>
            </a:lvl4pPr>
            <a:lvl5pPr marL="2057400" indent="-228600" eaLnBrk="0" hangingPunct="0">
              <a:defRPr sz="1000">
                <a:solidFill>
                  <a:srgbClr val="FF0000"/>
                </a:solidFill>
                <a:latin typeface="Arial" panose="020B0604020202020204" pitchFamily="34" charset="0"/>
              </a:defRPr>
            </a:lvl5pPr>
            <a:lvl6pPr marL="2514600" indent="-228600" eaLnBrk="0" fontAlgn="base" hangingPunct="0">
              <a:spcBef>
                <a:spcPct val="50000"/>
              </a:spcBef>
              <a:spcAft>
                <a:spcPct val="0"/>
              </a:spcAft>
              <a:buChar char="•"/>
              <a:defRPr sz="1000">
                <a:solidFill>
                  <a:srgbClr val="FF0000"/>
                </a:solidFill>
                <a:latin typeface="Arial" panose="020B0604020202020204" pitchFamily="34" charset="0"/>
              </a:defRPr>
            </a:lvl6pPr>
            <a:lvl7pPr marL="2971800" indent="-228600" eaLnBrk="0" fontAlgn="base" hangingPunct="0">
              <a:spcBef>
                <a:spcPct val="50000"/>
              </a:spcBef>
              <a:spcAft>
                <a:spcPct val="0"/>
              </a:spcAft>
              <a:buChar char="•"/>
              <a:defRPr sz="1000">
                <a:solidFill>
                  <a:srgbClr val="FF0000"/>
                </a:solidFill>
                <a:latin typeface="Arial" panose="020B0604020202020204" pitchFamily="34" charset="0"/>
              </a:defRPr>
            </a:lvl7pPr>
            <a:lvl8pPr marL="3429000" indent="-228600" eaLnBrk="0" fontAlgn="base" hangingPunct="0">
              <a:spcBef>
                <a:spcPct val="50000"/>
              </a:spcBef>
              <a:spcAft>
                <a:spcPct val="0"/>
              </a:spcAft>
              <a:buChar char="•"/>
              <a:defRPr sz="1000">
                <a:solidFill>
                  <a:srgbClr val="FF0000"/>
                </a:solidFill>
                <a:latin typeface="Arial" panose="020B0604020202020204" pitchFamily="34" charset="0"/>
              </a:defRPr>
            </a:lvl8pPr>
            <a:lvl9pPr marL="3886200" indent="-228600" eaLnBrk="0" fontAlgn="base" hangingPunct="0">
              <a:spcBef>
                <a:spcPct val="50000"/>
              </a:spcBef>
              <a:spcAft>
                <a:spcPct val="0"/>
              </a:spcAft>
              <a:buChar char="•"/>
              <a:defRPr sz="1000">
                <a:solidFill>
                  <a:srgbClr val="FF0000"/>
                </a:solidFill>
                <a:latin typeface="Arial" panose="020B0604020202020204" pitchFamily="34" charset="0"/>
              </a:defRPr>
            </a:lvl9pPr>
          </a:lstStyle>
          <a:p>
            <a:pPr algn="just" eaLnBrk="1" hangingPunct="1">
              <a:buFontTx/>
              <a:buNone/>
            </a:pPr>
            <a:r>
              <a:rPr lang="pt-PT" altLang="pt-BR" sz="7000" b="1">
                <a:solidFill>
                  <a:schemeClr val="bg1"/>
                </a:solidFill>
                <a:latin typeface="Garamond" panose="02020404030301010803" pitchFamily="18" charset="0"/>
              </a:rPr>
              <a:t>Redes Sociais</a:t>
            </a:r>
            <a:endParaRPr lang="pt-PT" altLang="pt-BR" sz="7000">
              <a:solidFill>
                <a:schemeClr val="bg1"/>
              </a:solidFill>
              <a:latin typeface="Garamond" panose="02020404030301010803" pitchFamily="18" charset="0"/>
            </a:endParaRPr>
          </a:p>
        </p:txBody>
      </p:sp>
    </p:spTree>
    <p:extLst>
      <p:ext uri="{BB962C8B-B14F-4D97-AF65-F5344CB8AC3E}">
        <p14:creationId xmlns:p14="http://schemas.microsoft.com/office/powerpoint/2010/main" val="23747335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rot="278492">
            <a:off x="1474788" y="350839"/>
            <a:ext cx="8786812" cy="2670175"/>
          </a:xfrm>
          <a:prstGeom prst="rect">
            <a:avLst/>
          </a:prstGeom>
          <a:solidFill>
            <a:srgbClr val="0099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762000">
              <a:buChar char="•"/>
              <a:defRPr sz="1600">
                <a:solidFill>
                  <a:schemeClr val="tx1"/>
                </a:solidFill>
                <a:latin typeface="Arial" panose="020B0604020202020204" pitchFamily="34" charset="0"/>
              </a:defRPr>
            </a:lvl1pPr>
            <a:lvl2pPr marL="742950" indent="-285750" defTabSz="762000">
              <a:buChar char="–"/>
              <a:defRPr sz="1400">
                <a:solidFill>
                  <a:schemeClr val="tx1"/>
                </a:solidFill>
                <a:latin typeface="Arial" panose="020B0604020202020204" pitchFamily="34" charset="0"/>
              </a:defRPr>
            </a:lvl2pPr>
            <a:lvl3pPr marL="1143000" indent="-228600" defTabSz="762000">
              <a:buChar char="·"/>
              <a:defRPr sz="1400">
                <a:solidFill>
                  <a:schemeClr val="tx1"/>
                </a:solidFill>
                <a:latin typeface="Arial" panose="020B0604020202020204" pitchFamily="34" charset="0"/>
              </a:defRPr>
            </a:lvl3pPr>
            <a:lvl4pPr marL="1600200" indent="-228600" defTabSz="762000">
              <a:buChar char="­"/>
              <a:defRPr sz="1400">
                <a:solidFill>
                  <a:schemeClr val="tx1"/>
                </a:solidFill>
                <a:latin typeface="Arial" panose="020B0604020202020204" pitchFamily="34" charset="0"/>
              </a:defRPr>
            </a:lvl4pPr>
            <a:lvl5pPr marL="2057400" indent="-228600" defTabSz="762000">
              <a:buChar char="·"/>
              <a:defRPr sz="1400">
                <a:solidFill>
                  <a:schemeClr val="tx1"/>
                </a:solidFill>
                <a:latin typeface="Arial" panose="020B0604020202020204" pitchFamily="34" charset="0"/>
              </a:defRPr>
            </a:lvl5pPr>
            <a:lvl6pPr marL="2514600" indent="-228600" defTabSz="762000" eaLnBrk="0" fontAlgn="base" hangingPunct="0">
              <a:spcBef>
                <a:spcPct val="0"/>
              </a:spcBef>
              <a:spcAft>
                <a:spcPct val="0"/>
              </a:spcAft>
              <a:buChar char="·"/>
              <a:defRPr sz="1400">
                <a:solidFill>
                  <a:schemeClr val="tx1"/>
                </a:solidFill>
                <a:latin typeface="Arial" panose="020B0604020202020204" pitchFamily="34" charset="0"/>
              </a:defRPr>
            </a:lvl6pPr>
            <a:lvl7pPr marL="2971800" indent="-228600" defTabSz="762000" eaLnBrk="0" fontAlgn="base" hangingPunct="0">
              <a:spcBef>
                <a:spcPct val="0"/>
              </a:spcBef>
              <a:spcAft>
                <a:spcPct val="0"/>
              </a:spcAft>
              <a:buChar char="·"/>
              <a:defRPr sz="1400">
                <a:solidFill>
                  <a:schemeClr val="tx1"/>
                </a:solidFill>
                <a:latin typeface="Arial" panose="020B0604020202020204" pitchFamily="34" charset="0"/>
              </a:defRPr>
            </a:lvl7pPr>
            <a:lvl8pPr marL="3429000" indent="-228600" defTabSz="762000" eaLnBrk="0" fontAlgn="base" hangingPunct="0">
              <a:spcBef>
                <a:spcPct val="0"/>
              </a:spcBef>
              <a:spcAft>
                <a:spcPct val="0"/>
              </a:spcAft>
              <a:buChar char="·"/>
              <a:defRPr sz="1400">
                <a:solidFill>
                  <a:schemeClr val="tx1"/>
                </a:solidFill>
                <a:latin typeface="Arial" panose="020B0604020202020204" pitchFamily="34" charset="0"/>
              </a:defRPr>
            </a:lvl8pPr>
            <a:lvl9pPr marL="3886200" indent="-228600" defTabSz="762000" eaLnBrk="0" fontAlgn="base" hangingPunct="0">
              <a:spcBef>
                <a:spcPct val="0"/>
              </a:spcBef>
              <a:spcAft>
                <a:spcPct val="0"/>
              </a:spcAft>
              <a:buChar char="·"/>
              <a:defRPr sz="1400">
                <a:solidFill>
                  <a:schemeClr val="tx1"/>
                </a:solidFill>
                <a:latin typeface="Arial" panose="020B0604020202020204" pitchFamily="34" charset="0"/>
              </a:defRPr>
            </a:lvl9pPr>
          </a:lstStyle>
          <a:p>
            <a:pPr algn="ctr" eaLnBrk="1" hangingPunct="1">
              <a:buFontTx/>
              <a:buNone/>
            </a:pPr>
            <a:r>
              <a:rPr lang="pt-BR" altLang="pt-BR" sz="17000" dirty="0" smtClean="0">
                <a:solidFill>
                  <a:schemeClr val="bg1"/>
                </a:solidFill>
                <a:latin typeface="Bernard MT Condensed" panose="02050806060905020404" pitchFamily="18" charset="0"/>
              </a:rPr>
              <a:t>Métodos </a:t>
            </a:r>
            <a:r>
              <a:rPr lang="pt-BR" altLang="pt-BR" sz="17000" dirty="0">
                <a:solidFill>
                  <a:schemeClr val="bg1"/>
                </a:solidFill>
                <a:latin typeface="Bernard MT Condensed" panose="02050806060905020404" pitchFamily="18" charset="0"/>
              </a:rPr>
              <a:t>e</a:t>
            </a:r>
          </a:p>
        </p:txBody>
      </p:sp>
      <p:sp>
        <p:nvSpPr>
          <p:cNvPr id="15363" name="Rectangle 2"/>
          <p:cNvSpPr>
            <a:spLocks noChangeArrowheads="1"/>
          </p:cNvSpPr>
          <p:nvPr/>
        </p:nvSpPr>
        <p:spPr bwMode="auto">
          <a:xfrm rot="-395522">
            <a:off x="5593988" y="3609466"/>
            <a:ext cx="5733192" cy="2428875"/>
          </a:xfrm>
          <a:prstGeom prst="rect">
            <a:avLst/>
          </a:prstGeom>
          <a:solidFill>
            <a:srgbClr val="0099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defTabSz="762000">
              <a:buChar char="•"/>
              <a:defRPr sz="1600">
                <a:solidFill>
                  <a:schemeClr val="tx1"/>
                </a:solidFill>
                <a:latin typeface="Arial" panose="020B0604020202020204" pitchFamily="34" charset="0"/>
              </a:defRPr>
            </a:lvl1pPr>
            <a:lvl2pPr marL="742950" indent="-285750" defTabSz="762000">
              <a:buChar char="–"/>
              <a:defRPr sz="1400">
                <a:solidFill>
                  <a:schemeClr val="tx1"/>
                </a:solidFill>
                <a:latin typeface="Arial" panose="020B0604020202020204" pitchFamily="34" charset="0"/>
              </a:defRPr>
            </a:lvl2pPr>
            <a:lvl3pPr marL="1143000" indent="-228600" defTabSz="762000">
              <a:buChar char="·"/>
              <a:defRPr sz="1400">
                <a:solidFill>
                  <a:schemeClr val="tx1"/>
                </a:solidFill>
                <a:latin typeface="Arial" panose="020B0604020202020204" pitchFamily="34" charset="0"/>
              </a:defRPr>
            </a:lvl3pPr>
            <a:lvl4pPr marL="1600200" indent="-228600" defTabSz="762000">
              <a:buChar char="­"/>
              <a:defRPr sz="1400">
                <a:solidFill>
                  <a:schemeClr val="tx1"/>
                </a:solidFill>
                <a:latin typeface="Arial" panose="020B0604020202020204" pitchFamily="34" charset="0"/>
              </a:defRPr>
            </a:lvl4pPr>
            <a:lvl5pPr marL="2057400" indent="-228600" defTabSz="762000">
              <a:buChar char="·"/>
              <a:defRPr sz="1400">
                <a:solidFill>
                  <a:schemeClr val="tx1"/>
                </a:solidFill>
                <a:latin typeface="Arial" panose="020B0604020202020204" pitchFamily="34" charset="0"/>
              </a:defRPr>
            </a:lvl5pPr>
            <a:lvl6pPr marL="2514600" indent="-228600" defTabSz="762000" eaLnBrk="0" fontAlgn="base" hangingPunct="0">
              <a:spcBef>
                <a:spcPct val="0"/>
              </a:spcBef>
              <a:spcAft>
                <a:spcPct val="0"/>
              </a:spcAft>
              <a:buChar char="·"/>
              <a:defRPr sz="1400">
                <a:solidFill>
                  <a:schemeClr val="tx1"/>
                </a:solidFill>
                <a:latin typeface="Arial" panose="020B0604020202020204" pitchFamily="34" charset="0"/>
              </a:defRPr>
            </a:lvl6pPr>
            <a:lvl7pPr marL="2971800" indent="-228600" defTabSz="762000" eaLnBrk="0" fontAlgn="base" hangingPunct="0">
              <a:spcBef>
                <a:spcPct val="0"/>
              </a:spcBef>
              <a:spcAft>
                <a:spcPct val="0"/>
              </a:spcAft>
              <a:buChar char="·"/>
              <a:defRPr sz="1400">
                <a:solidFill>
                  <a:schemeClr val="tx1"/>
                </a:solidFill>
                <a:latin typeface="Arial" panose="020B0604020202020204" pitchFamily="34" charset="0"/>
              </a:defRPr>
            </a:lvl7pPr>
            <a:lvl8pPr marL="3429000" indent="-228600" defTabSz="762000" eaLnBrk="0" fontAlgn="base" hangingPunct="0">
              <a:spcBef>
                <a:spcPct val="0"/>
              </a:spcBef>
              <a:spcAft>
                <a:spcPct val="0"/>
              </a:spcAft>
              <a:buChar char="·"/>
              <a:defRPr sz="1400">
                <a:solidFill>
                  <a:schemeClr val="tx1"/>
                </a:solidFill>
                <a:latin typeface="Arial" panose="020B0604020202020204" pitchFamily="34" charset="0"/>
              </a:defRPr>
            </a:lvl8pPr>
            <a:lvl9pPr marL="3886200" indent="-228600" defTabSz="762000" eaLnBrk="0" fontAlgn="base" hangingPunct="0">
              <a:spcBef>
                <a:spcPct val="0"/>
              </a:spcBef>
              <a:spcAft>
                <a:spcPct val="0"/>
              </a:spcAft>
              <a:buChar char="·"/>
              <a:defRPr sz="1400">
                <a:solidFill>
                  <a:schemeClr val="tx1"/>
                </a:solidFill>
                <a:latin typeface="Arial" panose="020B0604020202020204" pitchFamily="34" charset="0"/>
              </a:defRPr>
            </a:lvl9pPr>
          </a:lstStyle>
          <a:p>
            <a:pPr algn="ctr" eaLnBrk="1" hangingPunct="1">
              <a:buFontTx/>
              <a:buNone/>
            </a:pPr>
            <a:r>
              <a:rPr lang="pt-BR" altLang="pt-BR" sz="17000" b="1" dirty="0" smtClean="0">
                <a:solidFill>
                  <a:schemeClr val="bg1"/>
                </a:solidFill>
                <a:latin typeface="Bernard MT Condensed" panose="02050806060905020404" pitchFamily="18" charset="0"/>
              </a:rPr>
              <a:t>nomes</a:t>
            </a:r>
            <a:endParaRPr lang="pt-BR" altLang="pt-BR" sz="17000" dirty="0">
              <a:solidFill>
                <a:schemeClr val="bg1"/>
              </a:solidFill>
              <a:latin typeface="Bernard MT Condensed" panose="02050806060905020404" pitchFamily="18" charset="0"/>
            </a:endParaRPr>
          </a:p>
        </p:txBody>
      </p:sp>
      <p:pic>
        <p:nvPicPr>
          <p:cNvPr id="3" name="Picture 6"/>
          <p:cNvPicPr>
            <a:picLocks noChangeAspect="1" noChangeArrowheads="1"/>
          </p:cNvPicPr>
          <p:nvPr/>
        </p:nvPicPr>
        <p:blipFill>
          <a:blip r:embed="rId2"/>
          <a:srcRect l="6054" t="6054" r="6054" b="6054"/>
          <a:stretch>
            <a:fillRect/>
          </a:stretch>
        </p:blipFill>
        <p:spPr bwMode="auto">
          <a:xfrm>
            <a:off x="1687336" y="2930809"/>
            <a:ext cx="3786187" cy="3786188"/>
          </a:xfrm>
          <a:prstGeom prst="rect">
            <a:avLst/>
          </a:prstGeom>
          <a:solidFill>
            <a:srgbClr val="00B0F0"/>
          </a:solidFill>
          <a:ln>
            <a:headEnd/>
            <a:tailEnd/>
          </a:ln>
        </p:spPr>
        <p:style>
          <a:lnRef idx="1">
            <a:schemeClr val="accent6"/>
          </a:lnRef>
          <a:fillRef idx="2">
            <a:schemeClr val="accent6"/>
          </a:fillRef>
          <a:effectRef idx="1">
            <a:schemeClr val="accent6"/>
          </a:effectRef>
          <a:fontRef idx="minor">
            <a:schemeClr val="dk1"/>
          </a:fontRef>
        </p:style>
      </p:pic>
      <p:sp>
        <p:nvSpPr>
          <p:cNvPr id="6" name="Retângulo 5"/>
          <p:cNvSpPr/>
          <p:nvPr/>
        </p:nvSpPr>
        <p:spPr>
          <a:xfrm>
            <a:off x="1699014" y="2930809"/>
            <a:ext cx="3774509" cy="3927191"/>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8"/>
          <p:cNvSpPr/>
          <p:nvPr/>
        </p:nvSpPr>
        <p:spPr>
          <a:xfrm>
            <a:off x="2791430" y="3808884"/>
            <a:ext cx="3162643" cy="2246769"/>
          </a:xfrm>
          <a:prstGeom prst="rect">
            <a:avLst/>
          </a:prstGeom>
        </p:spPr>
        <p:txBody>
          <a:bodyPr wrap="square">
            <a:spAutoFit/>
          </a:bodyPr>
          <a:lstStyle/>
          <a:p>
            <a:r>
              <a:rPr lang="pt-BR" altLang="pt-BR" sz="14000" b="1" dirty="0" smtClean="0">
                <a:solidFill>
                  <a:schemeClr val="bg1"/>
                </a:solidFill>
                <a:latin typeface="Arial Rounded MT Bold" panose="020F0704030504030204" pitchFamily="34" charset="0"/>
              </a:rPr>
              <a:t>5</a:t>
            </a:r>
            <a:endParaRPr lang="pt-BR" sz="14000" dirty="0">
              <a:latin typeface="Arial Rounded MT Bold" panose="020F0704030504030204" pitchFamily="34" charset="0"/>
            </a:endParaRPr>
          </a:p>
        </p:txBody>
      </p:sp>
    </p:spTree>
    <p:extLst>
      <p:ext uri="{BB962C8B-B14F-4D97-AF65-F5344CB8AC3E}">
        <p14:creationId xmlns:p14="http://schemas.microsoft.com/office/powerpoint/2010/main" val="8817735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Teoria dos atores e atores em rede</a:t>
            </a:r>
            <a:endParaRPr lang="pt-BR" dirty="0"/>
          </a:p>
        </p:txBody>
      </p:sp>
      <p:sp>
        <p:nvSpPr>
          <p:cNvPr id="3" name="Espaço Reservado para Conteúdo 2"/>
          <p:cNvSpPr>
            <a:spLocks noGrp="1"/>
          </p:cNvSpPr>
          <p:nvPr>
            <p:ph idx="1"/>
          </p:nvPr>
        </p:nvSpPr>
        <p:spPr/>
        <p:txBody>
          <a:bodyPr>
            <a:normAutofit fontScale="85000" lnSpcReduction="10000"/>
          </a:bodyPr>
          <a:lstStyle/>
          <a:p>
            <a:r>
              <a:rPr lang="pt-BR" b="1" dirty="0" smtClean="0"/>
              <a:t>Teoria </a:t>
            </a:r>
            <a:r>
              <a:rPr lang="pt-BR" b="1" dirty="0"/>
              <a:t>Ator-Rede</a:t>
            </a:r>
            <a:r>
              <a:rPr lang="pt-BR" dirty="0"/>
              <a:t> (TAR) é uma corrente da pesquisa em teoria social que se originou na área de </a:t>
            </a:r>
            <a:r>
              <a:rPr lang="pt-BR" dirty="0">
                <a:hlinkClick r:id="rId2" tooltip="Estudos de ciência, tecnologia e sociedade"/>
              </a:rPr>
              <a:t>estudos de ciência, tecnologia e sociedade</a:t>
            </a:r>
            <a:r>
              <a:rPr lang="pt-BR" dirty="0"/>
              <a:t> na década de 1980 a partir dos estudos de </a:t>
            </a:r>
            <a:r>
              <a:rPr lang="pt-BR" dirty="0">
                <a:hlinkClick r:id="rId3" tooltip="Michel Callon"/>
              </a:rPr>
              <a:t>Michel </a:t>
            </a:r>
            <a:r>
              <a:rPr lang="pt-BR" dirty="0" err="1">
                <a:hlinkClick r:id="rId3" tooltip="Michel Callon"/>
              </a:rPr>
              <a:t>Callon</a:t>
            </a:r>
            <a:r>
              <a:rPr lang="pt-BR" dirty="0"/>
              <a:t>, </a:t>
            </a:r>
            <a:r>
              <a:rPr lang="pt-BR" dirty="0">
                <a:hlinkClick r:id="rId4" tooltip="Bruno Latour"/>
              </a:rPr>
              <a:t>Bruno </a:t>
            </a:r>
            <a:r>
              <a:rPr lang="pt-BR" dirty="0" err="1">
                <a:hlinkClick r:id="rId4" tooltip="Bruno Latour"/>
              </a:rPr>
              <a:t>Latour</a:t>
            </a:r>
            <a:r>
              <a:rPr lang="pt-BR" dirty="0"/>
              <a:t>, </a:t>
            </a:r>
            <a:r>
              <a:rPr lang="pt-BR" dirty="0" err="1"/>
              <a:t>Madelaine</a:t>
            </a:r>
            <a:r>
              <a:rPr lang="pt-BR" dirty="0"/>
              <a:t> </a:t>
            </a:r>
            <a:r>
              <a:rPr lang="pt-BR" dirty="0" err="1"/>
              <a:t>Akrich</a:t>
            </a:r>
            <a:r>
              <a:rPr lang="pt-BR" dirty="0"/>
              <a:t>, entre outros.</a:t>
            </a:r>
            <a:r>
              <a:rPr lang="pt-BR" baseline="30000" dirty="0">
                <a:hlinkClick r:id="rId5"/>
              </a:rPr>
              <a:t>1</a:t>
            </a:r>
            <a:r>
              <a:rPr lang="pt-BR" dirty="0"/>
              <a:t> </a:t>
            </a:r>
            <a:r>
              <a:rPr lang="pt-BR" dirty="0" smtClean="0"/>
              <a:t>Também chamada de </a:t>
            </a:r>
            <a:r>
              <a:rPr lang="pt-BR" dirty="0"/>
              <a:t>sociologia da tradução, um dos conceitos mais importante utilizado pelos autores fundadores. </a:t>
            </a:r>
            <a:endParaRPr lang="pt-BR" dirty="0" smtClean="0"/>
          </a:p>
          <a:p>
            <a:r>
              <a:rPr lang="pt-BR" dirty="0" smtClean="0"/>
              <a:t>TAR </a:t>
            </a:r>
            <a:r>
              <a:rPr lang="pt-BR" dirty="0"/>
              <a:t>é também utilizada para explicar novos paradigmas da </a:t>
            </a:r>
            <a:r>
              <a:rPr lang="pt-BR" dirty="0">
                <a:hlinkClick r:id="rId6" tooltip="Comunicação"/>
              </a:rPr>
              <a:t>comunicação</a:t>
            </a:r>
            <a:r>
              <a:rPr lang="pt-BR" dirty="0"/>
              <a:t> que passam a existir com a cultura contemporânea</a:t>
            </a:r>
            <a:r>
              <a:rPr lang="pt-BR" dirty="0" smtClean="0"/>
              <a:t>.</a:t>
            </a:r>
          </a:p>
          <a:p>
            <a:r>
              <a:rPr lang="pt-BR" b="1" dirty="0" smtClean="0"/>
              <a:t>Ator</a:t>
            </a:r>
            <a:r>
              <a:rPr lang="pt-BR" dirty="0" smtClean="0"/>
              <a:t> em uma rede será um nó que pode ser identificado como uma pessoa ou um agente ativo naquele nó.</a:t>
            </a:r>
          </a:p>
          <a:p>
            <a:pPr marL="0" indent="0">
              <a:buNone/>
            </a:pPr>
            <a:endParaRPr lang="pt-BR" dirty="0" smtClean="0"/>
          </a:p>
          <a:p>
            <a:pPr marL="0" lvl="0" indent="0" defTabSz="914400" eaLnBrk="0" fontAlgn="base" hangingPunct="0">
              <a:spcBef>
                <a:spcPct val="0"/>
              </a:spcBef>
              <a:spcAft>
                <a:spcPct val="0"/>
              </a:spcAft>
              <a:buClrTx/>
              <a:buFontTx/>
              <a:buChar char="•"/>
            </a:pPr>
            <a:r>
              <a:rPr lang="pt-BR" dirty="0" smtClean="0"/>
              <a:t>Ref. L</a:t>
            </a:r>
            <a:r>
              <a:rPr lang="pt-BR" altLang="pt-BR" dirty="0">
                <a:solidFill>
                  <a:schemeClr val="tx1"/>
                </a:solidFill>
                <a:latin typeface="Arial" panose="020B0604020202020204" pitchFamily="34" charset="0"/>
              </a:rPr>
              <a:t>ATOUR, Bruno. </a:t>
            </a:r>
            <a:r>
              <a:rPr lang="pt-BR" altLang="pt-BR" dirty="0">
                <a:solidFill>
                  <a:schemeClr val="tx1"/>
                </a:solidFill>
                <a:latin typeface="Arial" panose="020B0604020202020204" pitchFamily="34" charset="0"/>
                <a:hlinkClick r:id="rId7"/>
              </a:rPr>
              <a:t>[10]</a:t>
            </a:r>
            <a:r>
              <a:rPr lang="pt-BR" altLang="pt-BR" dirty="0">
                <a:solidFill>
                  <a:schemeClr val="tx1"/>
                </a:solidFill>
                <a:latin typeface="Arial" panose="020B0604020202020204" pitchFamily="34" charset="0"/>
              </a:rPr>
              <a:t> « </a:t>
            </a:r>
            <a:r>
              <a:rPr lang="pt-BR" altLang="pt-BR" dirty="0" err="1">
                <a:solidFill>
                  <a:schemeClr val="tx1"/>
                </a:solidFill>
                <a:latin typeface="Arial" panose="020B0604020202020204" pitchFamily="34" charset="0"/>
              </a:rPr>
              <a:t>Les</a:t>
            </a:r>
            <a:r>
              <a:rPr lang="pt-BR" altLang="pt-BR" dirty="0">
                <a:solidFill>
                  <a:schemeClr val="tx1"/>
                </a:solidFill>
                <a:latin typeface="Arial" panose="020B0604020202020204" pitchFamily="34" charset="0"/>
              </a:rPr>
              <a:t> “</a:t>
            </a:r>
            <a:r>
              <a:rPr lang="pt-BR" altLang="pt-BR" dirty="0" err="1">
                <a:solidFill>
                  <a:schemeClr val="tx1"/>
                </a:solidFill>
                <a:latin typeface="Arial" panose="020B0604020202020204" pitchFamily="34" charset="0"/>
              </a:rPr>
              <a:t>vues</a:t>
            </a:r>
            <a:r>
              <a:rPr lang="pt-BR" altLang="pt-BR" dirty="0">
                <a:solidFill>
                  <a:schemeClr val="tx1"/>
                </a:solidFill>
                <a:latin typeface="Arial" panose="020B0604020202020204" pitchFamily="34" charset="0"/>
              </a:rPr>
              <a:t>” de </a:t>
            </a:r>
            <a:r>
              <a:rPr lang="pt-BR" altLang="pt-BR" dirty="0" err="1">
                <a:solidFill>
                  <a:schemeClr val="tx1"/>
                </a:solidFill>
                <a:latin typeface="Arial" panose="020B0604020202020204" pitchFamily="34" charset="0"/>
              </a:rPr>
              <a:t>l’esprit</a:t>
            </a:r>
            <a:r>
              <a:rPr lang="pt-BR" altLang="pt-BR" dirty="0">
                <a:solidFill>
                  <a:schemeClr val="tx1"/>
                </a:solidFill>
                <a:latin typeface="Arial" panose="020B0604020202020204" pitchFamily="34" charset="0"/>
              </a:rPr>
              <a:t> ». Une </a:t>
            </a:r>
            <a:r>
              <a:rPr lang="pt-BR" altLang="pt-BR" dirty="0" err="1">
                <a:solidFill>
                  <a:schemeClr val="tx1"/>
                </a:solidFill>
                <a:latin typeface="Arial" panose="020B0604020202020204" pitchFamily="34" charset="0"/>
              </a:rPr>
              <a:t>introduction</a:t>
            </a:r>
            <a:r>
              <a:rPr lang="pt-BR" altLang="pt-BR" dirty="0">
                <a:solidFill>
                  <a:schemeClr val="tx1"/>
                </a:solidFill>
                <a:latin typeface="Arial" panose="020B0604020202020204" pitchFamily="34" charset="0"/>
              </a:rPr>
              <a:t> à </a:t>
            </a:r>
            <a:r>
              <a:rPr lang="pt-BR" altLang="pt-BR" dirty="0" err="1">
                <a:solidFill>
                  <a:schemeClr val="tx1"/>
                </a:solidFill>
                <a:latin typeface="Arial" panose="020B0604020202020204" pitchFamily="34" charset="0"/>
              </a:rPr>
              <a:t>l’anthropologie</a:t>
            </a:r>
            <a:r>
              <a:rPr lang="pt-BR" altLang="pt-BR" dirty="0">
                <a:solidFill>
                  <a:schemeClr val="tx1"/>
                </a:solidFill>
                <a:latin typeface="Arial" panose="020B0604020202020204" pitchFamily="34" charset="0"/>
              </a:rPr>
              <a:t> </a:t>
            </a:r>
            <a:r>
              <a:rPr lang="pt-BR" altLang="pt-BR" dirty="0" err="1">
                <a:solidFill>
                  <a:schemeClr val="tx1"/>
                </a:solidFill>
                <a:latin typeface="Arial" panose="020B0604020202020204" pitchFamily="34" charset="0"/>
              </a:rPr>
              <a:t>des</a:t>
            </a:r>
            <a:r>
              <a:rPr lang="pt-BR" altLang="pt-BR" dirty="0">
                <a:solidFill>
                  <a:schemeClr val="tx1"/>
                </a:solidFill>
                <a:latin typeface="Arial" panose="020B0604020202020204" pitchFamily="34" charset="0"/>
              </a:rPr>
              <a:t> </a:t>
            </a:r>
            <a:r>
              <a:rPr lang="pt-BR" altLang="pt-BR" dirty="0" err="1">
                <a:solidFill>
                  <a:schemeClr val="tx1"/>
                </a:solidFill>
                <a:latin typeface="Arial" panose="020B0604020202020204" pitchFamily="34" charset="0"/>
              </a:rPr>
              <a:t>sciences</a:t>
            </a:r>
            <a:r>
              <a:rPr lang="pt-BR" altLang="pt-BR" dirty="0">
                <a:solidFill>
                  <a:schemeClr val="tx1"/>
                </a:solidFill>
                <a:latin typeface="Arial" panose="020B0604020202020204" pitchFamily="34" charset="0"/>
              </a:rPr>
              <a:t> </a:t>
            </a:r>
            <a:r>
              <a:rPr lang="pt-BR" altLang="pt-BR" dirty="0" err="1">
                <a:solidFill>
                  <a:schemeClr val="tx1"/>
                </a:solidFill>
                <a:latin typeface="Arial" panose="020B0604020202020204" pitchFamily="34" charset="0"/>
              </a:rPr>
              <a:t>des</a:t>
            </a:r>
            <a:r>
              <a:rPr lang="pt-BR" altLang="pt-BR" dirty="0">
                <a:solidFill>
                  <a:schemeClr val="tx1"/>
                </a:solidFill>
                <a:latin typeface="Arial" panose="020B0604020202020204" pitchFamily="34" charset="0"/>
              </a:rPr>
              <a:t> </a:t>
            </a:r>
            <a:r>
              <a:rPr lang="pt-BR" altLang="pt-BR" dirty="0" err="1">
                <a:solidFill>
                  <a:schemeClr val="tx1"/>
                </a:solidFill>
                <a:latin typeface="Arial" panose="020B0604020202020204" pitchFamily="34" charset="0"/>
              </a:rPr>
              <a:t>techniques</a:t>
            </a:r>
            <a:r>
              <a:rPr lang="pt-BR" altLang="pt-BR" dirty="0">
                <a:solidFill>
                  <a:schemeClr val="tx1"/>
                </a:solidFill>
                <a:latin typeface="Arial" panose="020B0604020202020204" pitchFamily="34" charset="0"/>
              </a:rPr>
              <a:t>, </a:t>
            </a:r>
            <a:r>
              <a:rPr lang="pt-BR" altLang="pt-BR" dirty="0" err="1">
                <a:solidFill>
                  <a:schemeClr val="tx1"/>
                </a:solidFill>
                <a:latin typeface="Arial" panose="020B0604020202020204" pitchFamily="34" charset="0"/>
              </a:rPr>
              <a:t>páragrafo</a:t>
            </a:r>
            <a:r>
              <a:rPr lang="pt-BR" altLang="pt-BR" dirty="0">
                <a:solidFill>
                  <a:schemeClr val="tx1"/>
                </a:solidFill>
                <a:latin typeface="Arial" panose="020B0604020202020204" pitchFamily="34" charset="0"/>
              </a:rPr>
              <a:t> 48, Bruno </a:t>
            </a:r>
            <a:r>
              <a:rPr lang="pt-BR" altLang="pt-BR" dirty="0" err="1">
                <a:solidFill>
                  <a:schemeClr val="tx1"/>
                </a:solidFill>
                <a:latin typeface="Arial" panose="020B0604020202020204" pitchFamily="34" charset="0"/>
              </a:rPr>
              <a:t>Latour</a:t>
            </a:r>
            <a:r>
              <a:rPr lang="pt-BR" altLang="pt-BR" dirty="0">
                <a:solidFill>
                  <a:schemeClr val="tx1"/>
                </a:solidFill>
                <a:latin typeface="Arial" panose="020B0604020202020204" pitchFamily="34" charset="0"/>
              </a:rPr>
              <a:t> p. 33-69,Seguindo Madeleine </a:t>
            </a:r>
            <a:r>
              <a:rPr lang="pt-BR" altLang="pt-BR" dirty="0" err="1">
                <a:solidFill>
                  <a:schemeClr val="tx1"/>
                </a:solidFill>
                <a:latin typeface="Arial" panose="020B0604020202020204" pitchFamily="34" charset="0"/>
              </a:rPr>
              <a:t>Akrich</a:t>
            </a:r>
            <a:r>
              <a:rPr lang="pt-BR" altLang="pt-BR" dirty="0">
                <a:solidFill>
                  <a:schemeClr val="tx1"/>
                </a:solidFill>
                <a:latin typeface="Arial" panose="020B0604020202020204" pitchFamily="34" charset="0"/>
              </a:rPr>
              <a:t>, Michel </a:t>
            </a:r>
            <a:r>
              <a:rPr lang="pt-BR" altLang="pt-BR" dirty="0" err="1">
                <a:solidFill>
                  <a:schemeClr val="tx1"/>
                </a:solidFill>
                <a:latin typeface="Arial" panose="020B0604020202020204" pitchFamily="34" charset="0"/>
              </a:rPr>
              <a:t>Callon</a:t>
            </a:r>
            <a:r>
              <a:rPr lang="pt-BR" altLang="pt-BR" dirty="0">
                <a:solidFill>
                  <a:schemeClr val="tx1"/>
                </a:solidFill>
                <a:latin typeface="Arial" panose="020B0604020202020204" pitchFamily="34" charset="0"/>
              </a:rPr>
              <a:t> et Bruno </a:t>
            </a:r>
            <a:r>
              <a:rPr lang="pt-BR" altLang="pt-BR" dirty="0" err="1">
                <a:solidFill>
                  <a:schemeClr val="tx1"/>
                </a:solidFill>
                <a:latin typeface="Arial" panose="020B0604020202020204" pitchFamily="34" charset="0"/>
              </a:rPr>
              <a:t>Latour</a:t>
            </a:r>
            <a:r>
              <a:rPr lang="pt-BR" altLang="pt-BR" dirty="0">
                <a:solidFill>
                  <a:schemeClr val="tx1"/>
                </a:solidFill>
                <a:latin typeface="Arial" panose="020B0604020202020204" pitchFamily="34" charset="0"/>
              </a:rPr>
              <a:t>: </a:t>
            </a:r>
            <a:r>
              <a:rPr lang="pt-BR" altLang="pt-BR" dirty="0" err="1">
                <a:solidFill>
                  <a:schemeClr val="tx1"/>
                </a:solidFill>
                <a:latin typeface="Arial" panose="020B0604020202020204" pitchFamily="34" charset="0"/>
              </a:rPr>
              <a:t>Textes</a:t>
            </a:r>
            <a:r>
              <a:rPr lang="pt-BR" altLang="pt-BR" dirty="0">
                <a:solidFill>
                  <a:schemeClr val="tx1"/>
                </a:solidFill>
                <a:latin typeface="Arial" panose="020B0604020202020204" pitchFamily="34" charset="0"/>
              </a:rPr>
              <a:t> </a:t>
            </a:r>
            <a:r>
              <a:rPr lang="pt-BR" altLang="pt-BR" dirty="0" err="1">
                <a:solidFill>
                  <a:schemeClr val="tx1"/>
                </a:solidFill>
                <a:latin typeface="Arial" panose="020B0604020202020204" pitchFamily="34" charset="0"/>
              </a:rPr>
              <a:t>fondateurs</a:t>
            </a:r>
            <a:r>
              <a:rPr lang="pt-BR" altLang="pt-BR" dirty="0">
                <a:solidFill>
                  <a:schemeClr val="tx1"/>
                </a:solidFill>
                <a:latin typeface="Arial" panose="020B0604020202020204" pitchFamily="34" charset="0"/>
              </a:rPr>
              <a:t>]. Paris, Presse </a:t>
            </a:r>
            <a:r>
              <a:rPr lang="pt-BR" altLang="pt-BR" dirty="0" err="1">
                <a:solidFill>
                  <a:schemeClr val="tx1"/>
                </a:solidFill>
                <a:latin typeface="Arial" panose="020B0604020202020204" pitchFamily="34" charset="0"/>
              </a:rPr>
              <a:t>des</a:t>
            </a:r>
            <a:r>
              <a:rPr lang="pt-BR" altLang="pt-BR" dirty="0">
                <a:solidFill>
                  <a:schemeClr val="tx1"/>
                </a:solidFill>
                <a:latin typeface="Arial" panose="020B0604020202020204" pitchFamily="34" charset="0"/>
              </a:rPr>
              <a:t> Mines, 2006. </a:t>
            </a:r>
          </a:p>
          <a:p>
            <a:pPr marL="0" lvl="0" indent="0" defTabSz="914400" eaLnBrk="0" fontAlgn="base" hangingPunct="0">
              <a:spcBef>
                <a:spcPct val="0"/>
              </a:spcBef>
              <a:spcAft>
                <a:spcPct val="0"/>
              </a:spcAft>
              <a:buClrTx/>
              <a:buFontTx/>
              <a:buChar char="•"/>
            </a:pPr>
            <a:r>
              <a:rPr lang="pt-BR" altLang="pt-BR" dirty="0" smtClean="0">
                <a:solidFill>
                  <a:schemeClr val="tx1"/>
                </a:solidFill>
                <a:latin typeface="Arial" panose="020B0604020202020204" pitchFamily="34" charset="0"/>
              </a:rPr>
              <a:t>CALLON</a:t>
            </a:r>
            <a:r>
              <a:rPr lang="pt-BR" altLang="pt-BR" dirty="0">
                <a:solidFill>
                  <a:schemeClr val="tx1"/>
                </a:solidFill>
                <a:latin typeface="Arial" panose="020B0604020202020204" pitchFamily="34" charset="0"/>
              </a:rPr>
              <a:t>, Michel. </a:t>
            </a:r>
            <a:r>
              <a:rPr lang="pt-BR" altLang="pt-BR" dirty="0">
                <a:solidFill>
                  <a:schemeClr val="tx1"/>
                </a:solidFill>
                <a:latin typeface="Arial" panose="020B0604020202020204" pitchFamily="34" charset="0"/>
                <a:hlinkClick r:id="rId8"/>
              </a:rPr>
              <a:t>[11]</a:t>
            </a:r>
            <a:r>
              <a:rPr lang="pt-BR" altLang="pt-BR" dirty="0">
                <a:solidFill>
                  <a:schemeClr val="tx1"/>
                </a:solidFill>
                <a:latin typeface="Arial" panose="020B0604020202020204" pitchFamily="34" charset="0"/>
              </a:rPr>
              <a:t> «La </a:t>
            </a:r>
            <a:r>
              <a:rPr lang="pt-BR" altLang="pt-BR" dirty="0" err="1">
                <a:solidFill>
                  <a:schemeClr val="tx1"/>
                </a:solidFill>
                <a:latin typeface="Arial" panose="020B0604020202020204" pitchFamily="34" charset="0"/>
              </a:rPr>
              <a:t>sociologie</a:t>
            </a:r>
            <a:r>
              <a:rPr lang="pt-BR" altLang="pt-BR" dirty="0">
                <a:solidFill>
                  <a:schemeClr val="tx1"/>
                </a:solidFill>
                <a:latin typeface="Arial" panose="020B0604020202020204" pitchFamily="34" charset="0"/>
              </a:rPr>
              <a:t> de </a:t>
            </a:r>
            <a:r>
              <a:rPr lang="pt-BR" altLang="pt-BR" dirty="0" err="1">
                <a:solidFill>
                  <a:schemeClr val="tx1"/>
                </a:solidFill>
                <a:latin typeface="Arial" panose="020B0604020202020204" pitchFamily="34" charset="0"/>
              </a:rPr>
              <a:t>l'acteur</a:t>
            </a:r>
            <a:r>
              <a:rPr lang="pt-BR" altLang="pt-BR" dirty="0">
                <a:solidFill>
                  <a:schemeClr val="tx1"/>
                </a:solidFill>
                <a:latin typeface="Arial" panose="020B0604020202020204" pitchFamily="34" charset="0"/>
              </a:rPr>
              <a:t> </a:t>
            </a:r>
            <a:r>
              <a:rPr lang="pt-BR" altLang="pt-BR" dirty="0" err="1">
                <a:solidFill>
                  <a:schemeClr val="tx1"/>
                </a:solidFill>
                <a:latin typeface="Arial" panose="020B0604020202020204" pitchFamily="34" charset="0"/>
              </a:rPr>
              <a:t>réseau</a:t>
            </a:r>
            <a:r>
              <a:rPr lang="pt-BR" altLang="pt-BR" dirty="0">
                <a:solidFill>
                  <a:schemeClr val="tx1"/>
                </a:solidFill>
                <a:latin typeface="Arial" panose="020B0604020202020204" pitchFamily="34" charset="0"/>
              </a:rPr>
              <a:t>». , </a:t>
            </a:r>
            <a:r>
              <a:rPr lang="pt-BR" altLang="pt-BR" dirty="0" err="1">
                <a:solidFill>
                  <a:schemeClr val="tx1"/>
                </a:solidFill>
                <a:latin typeface="Arial" panose="020B0604020202020204" pitchFamily="34" charset="0"/>
              </a:rPr>
              <a:t>páragrafo</a:t>
            </a:r>
            <a:r>
              <a:rPr lang="pt-BR" altLang="pt-BR" dirty="0">
                <a:solidFill>
                  <a:schemeClr val="tx1"/>
                </a:solidFill>
                <a:latin typeface="Arial" panose="020B0604020202020204" pitchFamily="34" charset="0"/>
              </a:rPr>
              <a:t> 10, Michel </a:t>
            </a:r>
            <a:r>
              <a:rPr lang="pt-BR" altLang="pt-BR" dirty="0" err="1">
                <a:solidFill>
                  <a:schemeClr val="tx1"/>
                </a:solidFill>
                <a:latin typeface="Arial" panose="020B0604020202020204" pitchFamily="34" charset="0"/>
              </a:rPr>
              <a:t>Callon</a:t>
            </a:r>
            <a:r>
              <a:rPr lang="pt-BR" altLang="pt-BR" dirty="0">
                <a:solidFill>
                  <a:schemeClr val="tx1"/>
                </a:solidFill>
                <a:latin typeface="Arial" panose="020B0604020202020204" pitchFamily="34" charset="0"/>
              </a:rPr>
              <a:t> p. 267-276, Seguindo Madeleine </a:t>
            </a:r>
            <a:r>
              <a:rPr lang="pt-BR" altLang="pt-BR" dirty="0" err="1">
                <a:solidFill>
                  <a:schemeClr val="tx1"/>
                </a:solidFill>
                <a:latin typeface="Arial" panose="020B0604020202020204" pitchFamily="34" charset="0"/>
              </a:rPr>
              <a:t>Akrich</a:t>
            </a:r>
            <a:r>
              <a:rPr lang="pt-BR" altLang="pt-BR" dirty="0">
                <a:solidFill>
                  <a:schemeClr val="tx1"/>
                </a:solidFill>
                <a:latin typeface="Arial" panose="020B0604020202020204" pitchFamily="34" charset="0"/>
              </a:rPr>
              <a:t>, Michel </a:t>
            </a:r>
            <a:r>
              <a:rPr lang="pt-BR" altLang="pt-BR" dirty="0" err="1">
                <a:solidFill>
                  <a:schemeClr val="tx1"/>
                </a:solidFill>
                <a:latin typeface="Arial" panose="020B0604020202020204" pitchFamily="34" charset="0"/>
              </a:rPr>
              <a:t>Callon</a:t>
            </a:r>
            <a:r>
              <a:rPr lang="pt-BR" altLang="pt-BR" dirty="0">
                <a:solidFill>
                  <a:schemeClr val="tx1"/>
                </a:solidFill>
                <a:latin typeface="Arial" panose="020B0604020202020204" pitchFamily="34" charset="0"/>
              </a:rPr>
              <a:t> et Bruno </a:t>
            </a:r>
            <a:r>
              <a:rPr lang="pt-BR" altLang="pt-BR" dirty="0" err="1">
                <a:solidFill>
                  <a:schemeClr val="tx1"/>
                </a:solidFill>
                <a:latin typeface="Arial" panose="020B0604020202020204" pitchFamily="34" charset="0"/>
              </a:rPr>
              <a:t>Latour</a:t>
            </a:r>
            <a:r>
              <a:rPr lang="pt-BR" altLang="pt-BR" dirty="0">
                <a:solidFill>
                  <a:schemeClr val="tx1"/>
                </a:solidFill>
                <a:latin typeface="Arial" panose="020B0604020202020204" pitchFamily="34" charset="0"/>
              </a:rPr>
              <a:t>: </a:t>
            </a:r>
            <a:r>
              <a:rPr lang="pt-BR" altLang="pt-BR" dirty="0" err="1">
                <a:solidFill>
                  <a:schemeClr val="tx1"/>
                </a:solidFill>
                <a:latin typeface="Arial" panose="020B0604020202020204" pitchFamily="34" charset="0"/>
              </a:rPr>
              <a:t>Textes</a:t>
            </a:r>
            <a:r>
              <a:rPr lang="pt-BR" altLang="pt-BR" dirty="0">
                <a:solidFill>
                  <a:schemeClr val="tx1"/>
                </a:solidFill>
                <a:latin typeface="Arial" panose="020B0604020202020204" pitchFamily="34" charset="0"/>
              </a:rPr>
              <a:t> </a:t>
            </a:r>
            <a:r>
              <a:rPr lang="pt-BR" altLang="pt-BR" dirty="0" err="1">
                <a:solidFill>
                  <a:schemeClr val="tx1"/>
                </a:solidFill>
                <a:latin typeface="Arial" panose="020B0604020202020204" pitchFamily="34" charset="0"/>
              </a:rPr>
              <a:t>fondateurs</a:t>
            </a:r>
            <a:r>
              <a:rPr lang="pt-BR" altLang="pt-BR" dirty="0">
                <a:solidFill>
                  <a:schemeClr val="tx1"/>
                </a:solidFill>
                <a:latin typeface="Arial" panose="020B0604020202020204" pitchFamily="34" charset="0"/>
              </a:rPr>
              <a:t>]. Paris, Presse </a:t>
            </a:r>
            <a:r>
              <a:rPr lang="pt-BR" altLang="pt-BR" dirty="0" err="1">
                <a:solidFill>
                  <a:schemeClr val="tx1"/>
                </a:solidFill>
                <a:latin typeface="Arial" panose="020B0604020202020204" pitchFamily="34" charset="0"/>
              </a:rPr>
              <a:t>des</a:t>
            </a:r>
            <a:r>
              <a:rPr lang="pt-BR" altLang="pt-BR" dirty="0">
                <a:solidFill>
                  <a:schemeClr val="tx1"/>
                </a:solidFill>
                <a:latin typeface="Arial" panose="020B0604020202020204" pitchFamily="34" charset="0"/>
              </a:rPr>
              <a:t> Mines, 2006. </a:t>
            </a:r>
          </a:p>
          <a:p>
            <a:pPr marL="0" indent="0">
              <a:buNone/>
            </a:pPr>
            <a:endParaRPr lang="pt-BR" dirty="0"/>
          </a:p>
        </p:txBody>
      </p:sp>
      <p:sp>
        <p:nvSpPr>
          <p:cNvPr id="4" name="Rectangle 1"/>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968603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Line 2"/>
          <p:cNvSpPr>
            <a:spLocks noChangeShapeType="1"/>
          </p:cNvSpPr>
          <p:nvPr/>
        </p:nvSpPr>
        <p:spPr bwMode="auto">
          <a:xfrm>
            <a:off x="5813425" y="4244976"/>
            <a:ext cx="622300" cy="194151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34819" name="Line 3"/>
          <p:cNvSpPr>
            <a:spLocks noChangeShapeType="1"/>
          </p:cNvSpPr>
          <p:nvPr/>
        </p:nvSpPr>
        <p:spPr bwMode="auto">
          <a:xfrm>
            <a:off x="5902326" y="4244976"/>
            <a:ext cx="1598613" cy="920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34820" name="Line 4"/>
          <p:cNvSpPr>
            <a:spLocks noChangeShapeType="1"/>
          </p:cNvSpPr>
          <p:nvPr/>
        </p:nvSpPr>
        <p:spPr bwMode="auto">
          <a:xfrm>
            <a:off x="5192713" y="2117725"/>
            <a:ext cx="620712" cy="21272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34821" name="Line 5"/>
          <p:cNvSpPr>
            <a:spLocks noChangeShapeType="1"/>
          </p:cNvSpPr>
          <p:nvPr/>
        </p:nvSpPr>
        <p:spPr bwMode="auto">
          <a:xfrm flipV="1">
            <a:off x="6346825" y="2671763"/>
            <a:ext cx="444500" cy="34226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34822" name="Line 6"/>
          <p:cNvSpPr>
            <a:spLocks noChangeShapeType="1"/>
          </p:cNvSpPr>
          <p:nvPr/>
        </p:nvSpPr>
        <p:spPr bwMode="auto">
          <a:xfrm flipV="1">
            <a:off x="6346826" y="4337051"/>
            <a:ext cx="1065213" cy="175736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34823" name="Line 7"/>
          <p:cNvSpPr>
            <a:spLocks noChangeShapeType="1"/>
          </p:cNvSpPr>
          <p:nvPr/>
        </p:nvSpPr>
        <p:spPr bwMode="auto">
          <a:xfrm>
            <a:off x="6791326" y="2671764"/>
            <a:ext cx="709613" cy="16652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34824" name="Line 8"/>
          <p:cNvSpPr>
            <a:spLocks noChangeShapeType="1"/>
          </p:cNvSpPr>
          <p:nvPr/>
        </p:nvSpPr>
        <p:spPr bwMode="auto">
          <a:xfrm>
            <a:off x="4216400" y="3319464"/>
            <a:ext cx="3284538" cy="10175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34825" name="Line 9"/>
          <p:cNvSpPr>
            <a:spLocks noChangeShapeType="1"/>
          </p:cNvSpPr>
          <p:nvPr/>
        </p:nvSpPr>
        <p:spPr bwMode="auto">
          <a:xfrm flipV="1">
            <a:off x="4572001" y="4151314"/>
            <a:ext cx="1241425" cy="83343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34826" name="Line 10"/>
          <p:cNvSpPr>
            <a:spLocks noChangeShapeType="1"/>
          </p:cNvSpPr>
          <p:nvPr/>
        </p:nvSpPr>
        <p:spPr bwMode="auto">
          <a:xfrm>
            <a:off x="4216400" y="3413126"/>
            <a:ext cx="355600" cy="15716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34827" name="Oval 12"/>
          <p:cNvSpPr>
            <a:spLocks noChangeArrowheads="1"/>
          </p:cNvSpPr>
          <p:nvPr/>
        </p:nvSpPr>
        <p:spPr bwMode="auto">
          <a:xfrm>
            <a:off x="4038600" y="3135313"/>
            <a:ext cx="444500" cy="461962"/>
          </a:xfrm>
          <a:prstGeom prst="ellipse">
            <a:avLst/>
          </a:prstGeom>
          <a:solidFill>
            <a:srgbClr val="3366FF"/>
          </a:solidFill>
          <a:ln w="9525">
            <a:solidFill>
              <a:srgbClr val="000000"/>
            </a:solidFill>
            <a:round/>
            <a:headEnd/>
            <a:tailEnd/>
          </a:ln>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BR" altLang="pt-BR"/>
          </a:p>
        </p:txBody>
      </p:sp>
      <p:sp>
        <p:nvSpPr>
          <p:cNvPr id="34828" name="Oval 13"/>
          <p:cNvSpPr>
            <a:spLocks noChangeArrowheads="1"/>
          </p:cNvSpPr>
          <p:nvPr/>
        </p:nvSpPr>
        <p:spPr bwMode="auto">
          <a:xfrm>
            <a:off x="4305301" y="4706938"/>
            <a:ext cx="442913" cy="463550"/>
          </a:xfrm>
          <a:prstGeom prst="ellipse">
            <a:avLst/>
          </a:prstGeom>
          <a:solidFill>
            <a:srgbClr val="3366FF"/>
          </a:solidFill>
          <a:ln w="9525">
            <a:solidFill>
              <a:srgbClr val="000000"/>
            </a:solidFill>
            <a:round/>
            <a:headEnd/>
            <a:tailEnd/>
          </a:ln>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BR" altLang="pt-BR"/>
          </a:p>
        </p:txBody>
      </p:sp>
      <p:sp>
        <p:nvSpPr>
          <p:cNvPr id="34829" name="Oval 14"/>
          <p:cNvSpPr>
            <a:spLocks noChangeArrowheads="1"/>
          </p:cNvSpPr>
          <p:nvPr/>
        </p:nvSpPr>
        <p:spPr bwMode="auto">
          <a:xfrm>
            <a:off x="5637213" y="3967163"/>
            <a:ext cx="442912" cy="461962"/>
          </a:xfrm>
          <a:prstGeom prst="ellipse">
            <a:avLst/>
          </a:prstGeom>
          <a:solidFill>
            <a:srgbClr val="3366FF"/>
          </a:solidFill>
          <a:ln w="9525">
            <a:solidFill>
              <a:srgbClr val="000000"/>
            </a:solidFill>
            <a:round/>
            <a:headEnd/>
            <a:tailEnd/>
          </a:ln>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BR" altLang="pt-BR"/>
          </a:p>
        </p:txBody>
      </p:sp>
      <p:sp>
        <p:nvSpPr>
          <p:cNvPr id="34830" name="Oval 15"/>
          <p:cNvSpPr>
            <a:spLocks noChangeArrowheads="1"/>
          </p:cNvSpPr>
          <p:nvPr/>
        </p:nvSpPr>
        <p:spPr bwMode="auto">
          <a:xfrm>
            <a:off x="6613526" y="2487613"/>
            <a:ext cx="442913" cy="461962"/>
          </a:xfrm>
          <a:prstGeom prst="ellipse">
            <a:avLst/>
          </a:prstGeom>
          <a:solidFill>
            <a:srgbClr val="3366FF"/>
          </a:solidFill>
          <a:ln w="9525">
            <a:solidFill>
              <a:srgbClr val="000000"/>
            </a:solidFill>
            <a:round/>
            <a:headEnd/>
            <a:tailEnd/>
          </a:ln>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BR" altLang="pt-BR"/>
          </a:p>
        </p:txBody>
      </p:sp>
      <p:sp>
        <p:nvSpPr>
          <p:cNvPr id="34831" name="Oval 16"/>
          <p:cNvSpPr>
            <a:spLocks noChangeArrowheads="1"/>
          </p:cNvSpPr>
          <p:nvPr/>
        </p:nvSpPr>
        <p:spPr bwMode="auto">
          <a:xfrm>
            <a:off x="7234238" y="3971926"/>
            <a:ext cx="444500" cy="461963"/>
          </a:xfrm>
          <a:prstGeom prst="ellipse">
            <a:avLst/>
          </a:prstGeom>
          <a:solidFill>
            <a:srgbClr val="3366FF"/>
          </a:solidFill>
          <a:ln w="9525">
            <a:solidFill>
              <a:srgbClr val="000000"/>
            </a:solidFill>
            <a:round/>
            <a:headEnd/>
            <a:tailEnd/>
          </a:ln>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BR" altLang="pt-BR"/>
          </a:p>
        </p:txBody>
      </p:sp>
      <p:sp>
        <p:nvSpPr>
          <p:cNvPr id="34832" name="Rectangle 18"/>
          <p:cNvSpPr>
            <a:spLocks noGrp="1" noChangeArrowheads="1"/>
          </p:cNvSpPr>
          <p:nvPr>
            <p:ph type="title"/>
          </p:nvPr>
        </p:nvSpPr>
        <p:spPr>
          <a:xfrm>
            <a:off x="1716357" y="243110"/>
            <a:ext cx="8911687" cy="1280890"/>
          </a:xfrm>
        </p:spPr>
        <p:txBody>
          <a:bodyPr/>
          <a:lstStyle/>
          <a:p>
            <a:pPr eaLnBrk="1" hangingPunct="1"/>
            <a:r>
              <a:rPr lang="en-US" altLang="pt-BR" dirty="0" err="1" smtClean="0"/>
              <a:t>Análise</a:t>
            </a:r>
            <a:r>
              <a:rPr lang="en-US" altLang="pt-BR" dirty="0" smtClean="0"/>
              <a:t> de </a:t>
            </a:r>
            <a:r>
              <a:rPr lang="en-US" altLang="pt-BR" dirty="0" err="1" smtClean="0"/>
              <a:t>Redes</a:t>
            </a:r>
            <a:r>
              <a:rPr lang="en-US" altLang="pt-BR" dirty="0" smtClean="0"/>
              <a:t> </a:t>
            </a:r>
            <a:r>
              <a:rPr lang="en-US" altLang="pt-BR" dirty="0" err="1" smtClean="0"/>
              <a:t>Sociais</a:t>
            </a:r>
            <a:r>
              <a:rPr lang="en-US" altLang="pt-BR" dirty="0" smtClean="0"/>
              <a:t>:</a:t>
            </a:r>
            <a:br>
              <a:rPr lang="en-US" altLang="pt-BR" dirty="0" smtClean="0"/>
            </a:br>
            <a:r>
              <a:rPr lang="en-US" altLang="pt-BR" sz="3000" dirty="0" err="1"/>
              <a:t>Foco</a:t>
            </a:r>
            <a:r>
              <a:rPr lang="en-US" altLang="pt-BR" sz="3000" dirty="0"/>
              <a:t> </a:t>
            </a:r>
            <a:r>
              <a:rPr lang="en-US" altLang="pt-BR" sz="3000" dirty="0" err="1" smtClean="0"/>
              <a:t>nas</a:t>
            </a:r>
            <a:r>
              <a:rPr lang="en-US" altLang="pt-BR" sz="3000" dirty="0" smtClean="0"/>
              <a:t> </a:t>
            </a:r>
            <a:r>
              <a:rPr lang="en-US" altLang="pt-BR" sz="3000" i="1" dirty="0" err="1"/>
              <a:t>interações</a:t>
            </a:r>
            <a:r>
              <a:rPr lang="en-US" altLang="pt-BR" sz="3000" dirty="0"/>
              <a:t> entre </a:t>
            </a:r>
            <a:r>
              <a:rPr lang="en-US" altLang="pt-BR" sz="3000" dirty="0" err="1" smtClean="0"/>
              <a:t>indivíduos</a:t>
            </a:r>
            <a:r>
              <a:rPr lang="en-US" altLang="pt-BR" sz="3000" dirty="0"/>
              <a:t>/ </a:t>
            </a:r>
            <a:r>
              <a:rPr lang="en-US" altLang="pt-BR" sz="3000" dirty="0" err="1"/>
              <a:t>grupos</a:t>
            </a:r>
            <a:endParaRPr lang="en-US" altLang="pt-BR" sz="3000" dirty="0"/>
          </a:p>
        </p:txBody>
      </p:sp>
      <p:sp>
        <p:nvSpPr>
          <p:cNvPr id="34833" name="Line 19"/>
          <p:cNvSpPr>
            <a:spLocks noChangeShapeType="1"/>
          </p:cNvSpPr>
          <p:nvPr/>
        </p:nvSpPr>
        <p:spPr bwMode="auto">
          <a:xfrm flipV="1">
            <a:off x="4038600" y="4648200"/>
            <a:ext cx="1143000" cy="144780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pt-BR"/>
          </a:p>
        </p:txBody>
      </p:sp>
      <p:sp>
        <p:nvSpPr>
          <p:cNvPr id="34834" name="Text Box 20"/>
          <p:cNvSpPr txBox="1">
            <a:spLocks noChangeArrowheads="1"/>
          </p:cNvSpPr>
          <p:nvPr/>
        </p:nvSpPr>
        <p:spPr bwMode="auto">
          <a:xfrm>
            <a:off x="1524000" y="5562600"/>
            <a:ext cx="3225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pt-BR" sz="2400" b="1" u="sng" dirty="0" err="1" smtClean="0"/>
              <a:t>Laços</a:t>
            </a:r>
            <a:r>
              <a:rPr lang="en-US" altLang="pt-BR" sz="2400" b="1" u="sng" dirty="0" smtClean="0"/>
              <a:t>:</a:t>
            </a:r>
            <a:r>
              <a:rPr lang="en-US" altLang="pt-BR" sz="2400" dirty="0" smtClean="0"/>
              <a:t> </a:t>
            </a:r>
            <a:r>
              <a:rPr lang="en-US" altLang="pt-BR" sz="2400" dirty="0" err="1"/>
              <a:t>Relação</a:t>
            </a:r>
            <a:r>
              <a:rPr lang="en-US" altLang="pt-BR" sz="2400" dirty="0"/>
              <a:t>/ </a:t>
            </a:r>
            <a:r>
              <a:rPr lang="en-US" altLang="pt-BR" sz="2400" dirty="0" err="1"/>
              <a:t>interação</a:t>
            </a:r>
            <a:r>
              <a:rPr lang="en-US" altLang="pt-BR" sz="2400" dirty="0"/>
              <a:t> entre</a:t>
            </a:r>
          </a:p>
          <a:p>
            <a:pPr eaLnBrk="1" hangingPunct="1"/>
            <a:r>
              <a:rPr lang="en-US" altLang="pt-BR" sz="2400" dirty="0" err="1"/>
              <a:t>dois</a:t>
            </a:r>
            <a:r>
              <a:rPr lang="en-US" altLang="pt-BR" sz="2400" dirty="0"/>
              <a:t> </a:t>
            </a:r>
            <a:r>
              <a:rPr lang="en-US" altLang="pt-BR" sz="2400" dirty="0" err="1"/>
              <a:t>nós</a:t>
            </a:r>
            <a:r>
              <a:rPr lang="en-US" altLang="pt-BR" sz="2400" dirty="0"/>
              <a:t>.</a:t>
            </a:r>
          </a:p>
        </p:txBody>
      </p:sp>
      <p:sp>
        <p:nvSpPr>
          <p:cNvPr id="34835" name="Line 21"/>
          <p:cNvSpPr>
            <a:spLocks noChangeShapeType="1"/>
          </p:cNvSpPr>
          <p:nvPr/>
        </p:nvSpPr>
        <p:spPr bwMode="auto">
          <a:xfrm flipV="1">
            <a:off x="4038600" y="5181600"/>
            <a:ext cx="2057400" cy="99060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pt-BR"/>
          </a:p>
        </p:txBody>
      </p:sp>
      <p:sp>
        <p:nvSpPr>
          <p:cNvPr id="34836" name="Text Box 22"/>
          <p:cNvSpPr txBox="1">
            <a:spLocks noChangeArrowheads="1"/>
          </p:cNvSpPr>
          <p:nvPr/>
        </p:nvSpPr>
        <p:spPr bwMode="auto">
          <a:xfrm>
            <a:off x="7348538" y="1563689"/>
            <a:ext cx="2925762" cy="15700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en-US" altLang="pt-BR" sz="2400" b="1" u="sng"/>
              <a:t>Nós:</a:t>
            </a:r>
            <a:r>
              <a:rPr lang="en-US" altLang="pt-BR" sz="2400"/>
              <a:t> Alguma ente </a:t>
            </a:r>
          </a:p>
          <a:p>
            <a:pPr algn="r" eaLnBrk="1" hangingPunct="1"/>
            <a:r>
              <a:rPr lang="en-US" altLang="pt-BR" sz="2400"/>
              <a:t>numa rede</a:t>
            </a:r>
          </a:p>
          <a:p>
            <a:pPr algn="r" eaLnBrk="1" hangingPunct="1"/>
            <a:r>
              <a:rPr lang="en-US" altLang="pt-BR" sz="2400"/>
              <a:t>(pessoa, sistema, </a:t>
            </a:r>
          </a:p>
          <a:p>
            <a:pPr algn="r" eaLnBrk="1" hangingPunct="1"/>
            <a:r>
              <a:rPr lang="en-US" altLang="pt-BR" sz="2400"/>
              <a:t>grupo, organização)</a:t>
            </a:r>
          </a:p>
        </p:txBody>
      </p:sp>
      <p:sp>
        <p:nvSpPr>
          <p:cNvPr id="34837" name="Line 23"/>
          <p:cNvSpPr>
            <a:spLocks noChangeShapeType="1"/>
          </p:cNvSpPr>
          <p:nvPr/>
        </p:nvSpPr>
        <p:spPr bwMode="auto">
          <a:xfrm flipH="1">
            <a:off x="5410200" y="1752600"/>
            <a:ext cx="1981200" cy="15240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pt-BR"/>
          </a:p>
        </p:txBody>
      </p:sp>
      <p:sp>
        <p:nvSpPr>
          <p:cNvPr id="34838" name="Line 24"/>
          <p:cNvSpPr>
            <a:spLocks noChangeShapeType="1"/>
          </p:cNvSpPr>
          <p:nvPr/>
        </p:nvSpPr>
        <p:spPr bwMode="auto">
          <a:xfrm flipH="1">
            <a:off x="6934200" y="1981200"/>
            <a:ext cx="762000" cy="45720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pt-BR"/>
          </a:p>
        </p:txBody>
      </p:sp>
      <p:sp>
        <p:nvSpPr>
          <p:cNvPr id="34839" name="AutoShape 25">
            <a:hlinkClick r:id="" action="ppaction://hlinkshowjump?jump=lastslideviewed" highlightClick="1"/>
          </p:cNvPr>
          <p:cNvSpPr>
            <a:spLocks noChangeArrowheads="1"/>
          </p:cNvSpPr>
          <p:nvPr/>
        </p:nvSpPr>
        <p:spPr bwMode="auto">
          <a:xfrm>
            <a:off x="9448801" y="615434"/>
            <a:ext cx="184731" cy="369332"/>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BR" altLang="pt-BR"/>
          </a:p>
        </p:txBody>
      </p:sp>
      <p:sp>
        <p:nvSpPr>
          <p:cNvPr id="34840" name="AutoShape 26">
            <a:hlinkClick r:id="rId3" action="ppaction://hlinksldjump" highlightClick="1"/>
          </p:cNvPr>
          <p:cNvSpPr>
            <a:spLocks noChangeArrowheads="1"/>
          </p:cNvSpPr>
          <p:nvPr/>
        </p:nvSpPr>
        <p:spPr bwMode="auto">
          <a:xfrm>
            <a:off x="9906000" y="6248400"/>
            <a:ext cx="762000" cy="609600"/>
          </a:xfrm>
          <a:prstGeom prst="actionButtonBackPrevious">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BR" altLang="pt-BR"/>
          </a:p>
        </p:txBody>
      </p:sp>
      <p:sp>
        <p:nvSpPr>
          <p:cNvPr id="34841" name="AutoShape 27">
            <a:hlinkClick r:id="" action="ppaction://hlinkshowjump?jump=lastslideviewed" highlightClick="1"/>
          </p:cNvPr>
          <p:cNvSpPr>
            <a:spLocks noChangeArrowheads="1"/>
          </p:cNvSpPr>
          <p:nvPr/>
        </p:nvSpPr>
        <p:spPr bwMode="auto">
          <a:xfrm>
            <a:off x="9448801" y="615434"/>
            <a:ext cx="184731" cy="369332"/>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BR" altLang="pt-BR"/>
          </a:p>
        </p:txBody>
      </p:sp>
      <p:sp>
        <p:nvSpPr>
          <p:cNvPr id="34842" name="Oval 31"/>
          <p:cNvSpPr>
            <a:spLocks noChangeArrowheads="1"/>
          </p:cNvSpPr>
          <p:nvPr/>
        </p:nvSpPr>
        <p:spPr bwMode="auto">
          <a:xfrm>
            <a:off x="4953001" y="1752601"/>
            <a:ext cx="442913" cy="461963"/>
          </a:xfrm>
          <a:prstGeom prst="ellipse">
            <a:avLst/>
          </a:prstGeom>
          <a:solidFill>
            <a:srgbClr val="3366FF"/>
          </a:solidFill>
          <a:ln w="9525">
            <a:solidFill>
              <a:srgbClr val="000000"/>
            </a:solidFill>
            <a:round/>
            <a:headEnd/>
            <a:tailEnd/>
          </a:ln>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BR" altLang="pt-BR"/>
          </a:p>
        </p:txBody>
      </p:sp>
      <p:sp>
        <p:nvSpPr>
          <p:cNvPr id="34843" name="Oval 32"/>
          <p:cNvSpPr>
            <a:spLocks noChangeArrowheads="1"/>
          </p:cNvSpPr>
          <p:nvPr/>
        </p:nvSpPr>
        <p:spPr bwMode="auto">
          <a:xfrm>
            <a:off x="6172201" y="5867401"/>
            <a:ext cx="442913" cy="461963"/>
          </a:xfrm>
          <a:prstGeom prst="ellipse">
            <a:avLst/>
          </a:prstGeom>
          <a:solidFill>
            <a:srgbClr val="3366FF"/>
          </a:solidFill>
          <a:ln w="9525">
            <a:solidFill>
              <a:srgbClr val="000000"/>
            </a:solidFill>
            <a:round/>
            <a:headEnd/>
            <a:tailEnd/>
          </a:ln>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BR" altLang="pt-BR"/>
          </a:p>
        </p:txBody>
      </p:sp>
    </p:spTree>
    <p:extLst>
      <p:ext uri="{BB962C8B-B14F-4D97-AF65-F5344CB8AC3E}">
        <p14:creationId xmlns:p14="http://schemas.microsoft.com/office/powerpoint/2010/main" val="87205549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Medidas em redes - </a:t>
            </a:r>
            <a:r>
              <a:rPr lang="pt-BR" dirty="0"/>
              <a:t>Grau Centralidade</a:t>
            </a:r>
            <a:br>
              <a:rPr lang="pt-BR" dirty="0"/>
            </a:br>
            <a:endParaRPr lang="pt-BR" dirty="0"/>
          </a:p>
        </p:txBody>
      </p:sp>
      <p:sp>
        <p:nvSpPr>
          <p:cNvPr id="3" name="Espaço Reservado para Conteúdo 2"/>
          <p:cNvSpPr>
            <a:spLocks noGrp="1"/>
          </p:cNvSpPr>
          <p:nvPr>
            <p:ph idx="1"/>
          </p:nvPr>
        </p:nvSpPr>
        <p:spPr>
          <a:xfrm>
            <a:off x="1591684" y="1264555"/>
            <a:ext cx="9535496" cy="4874988"/>
          </a:xfrm>
        </p:spPr>
        <p:txBody>
          <a:bodyPr>
            <a:normAutofit fontScale="85000" lnSpcReduction="10000"/>
          </a:bodyPr>
          <a:lstStyle/>
          <a:p>
            <a:pPr marL="0" indent="0">
              <a:buNone/>
            </a:pPr>
            <a:endParaRPr lang="pt-BR" dirty="0"/>
          </a:p>
          <a:p>
            <a:pPr marL="0" indent="0">
              <a:buNone/>
            </a:pPr>
            <a:r>
              <a:rPr lang="pt-BR" dirty="0" smtClean="0"/>
              <a:t>Pesquisadores de redes sociais medem </a:t>
            </a:r>
            <a:r>
              <a:rPr lang="pt-BR" dirty="0"/>
              <a:t>a atividade de rede para um nó, utilizando o conceito de graus - o número de conexões diretas </a:t>
            </a:r>
            <a:r>
              <a:rPr lang="pt-BR" dirty="0" smtClean="0"/>
              <a:t>que um </a:t>
            </a:r>
            <a:r>
              <a:rPr lang="pt-BR" dirty="0"/>
              <a:t>nó tem. </a:t>
            </a:r>
            <a:endParaRPr lang="pt-BR" dirty="0" smtClean="0"/>
          </a:p>
          <a:p>
            <a:pPr marL="0" indent="0">
              <a:buNone/>
            </a:pPr>
            <a:r>
              <a:rPr lang="pt-BR" dirty="0" smtClean="0"/>
              <a:t>Na </a:t>
            </a:r>
            <a:r>
              <a:rPr lang="pt-BR" dirty="0"/>
              <a:t>rede </a:t>
            </a:r>
            <a:r>
              <a:rPr lang="pt-BR" dirty="0" smtClean="0"/>
              <a:t>“pipa” abaixo, </a:t>
            </a:r>
            <a:r>
              <a:rPr lang="pt-BR" dirty="0"/>
              <a:t>Diane tem as conexões mais diretas na rede, fazendo dela o nó mais ativo na rede. Ela é um "conector" ou "hub" nesta </a:t>
            </a:r>
            <a:r>
              <a:rPr lang="pt-BR" dirty="0" smtClean="0"/>
              <a:t>rede, o conjunto até Heather é um “clique”.</a:t>
            </a:r>
          </a:p>
          <a:p>
            <a:pPr marL="0" indent="0">
              <a:buNone/>
            </a:pPr>
            <a:r>
              <a:rPr lang="pt-BR" dirty="0" smtClean="0"/>
              <a:t>Podemos pensar em </a:t>
            </a:r>
            <a:r>
              <a:rPr lang="pt-BR" dirty="0"/>
              <a:t>redes pessoais é "quanto mais ligações, melhor". Isto não é sempre assim. </a:t>
            </a:r>
            <a:endParaRPr lang="pt-BR" dirty="0" smtClean="0"/>
          </a:p>
          <a:p>
            <a:pPr marL="0" indent="0">
              <a:buNone/>
            </a:pPr>
            <a:r>
              <a:rPr lang="pt-BR" dirty="0"/>
              <a:t>I</a:t>
            </a:r>
            <a:r>
              <a:rPr lang="pt-BR" dirty="0" smtClean="0"/>
              <a:t>mporta </a:t>
            </a:r>
            <a:r>
              <a:rPr lang="pt-BR" dirty="0"/>
              <a:t>é o lugar onde </a:t>
            </a:r>
            <a:endParaRPr lang="pt-BR" dirty="0" smtClean="0"/>
          </a:p>
          <a:p>
            <a:pPr marL="0" indent="0">
              <a:buNone/>
            </a:pPr>
            <a:r>
              <a:rPr lang="pt-BR" dirty="0" smtClean="0"/>
              <a:t>essas </a:t>
            </a:r>
            <a:r>
              <a:rPr lang="pt-BR" dirty="0"/>
              <a:t>conexões levar a </a:t>
            </a:r>
            <a:r>
              <a:rPr lang="pt-BR" dirty="0" smtClean="0"/>
              <a:t>–</a:t>
            </a:r>
          </a:p>
          <a:p>
            <a:pPr marL="0" indent="0">
              <a:buNone/>
            </a:pPr>
            <a:r>
              <a:rPr lang="pt-BR" dirty="0" smtClean="0"/>
              <a:t>e </a:t>
            </a:r>
            <a:r>
              <a:rPr lang="pt-BR" dirty="0"/>
              <a:t>como eles se conectam </a:t>
            </a:r>
            <a:r>
              <a:rPr lang="pt-BR" dirty="0" smtClean="0"/>
              <a:t>a</a:t>
            </a:r>
          </a:p>
          <a:p>
            <a:pPr marL="0" indent="0">
              <a:buNone/>
            </a:pPr>
            <a:r>
              <a:rPr lang="pt-BR" dirty="0" smtClean="0"/>
              <a:t>outra </a:t>
            </a:r>
            <a:r>
              <a:rPr lang="pt-BR" dirty="0"/>
              <a:t>forma </a:t>
            </a:r>
            <a:r>
              <a:rPr lang="pt-BR" dirty="0" smtClean="0"/>
              <a:t>alheia! </a:t>
            </a:r>
          </a:p>
          <a:p>
            <a:pPr marL="0" indent="0">
              <a:buNone/>
            </a:pPr>
            <a:r>
              <a:rPr lang="pt-BR" dirty="0" smtClean="0"/>
              <a:t>Aqui </a:t>
            </a:r>
            <a:r>
              <a:rPr lang="pt-BR" dirty="0"/>
              <a:t>Diane tem apenas ligações </a:t>
            </a:r>
            <a:endParaRPr lang="pt-BR" dirty="0" smtClean="0"/>
          </a:p>
          <a:p>
            <a:pPr marL="0" indent="0">
              <a:buNone/>
            </a:pPr>
            <a:r>
              <a:rPr lang="pt-BR" dirty="0" smtClean="0"/>
              <a:t>para </a:t>
            </a:r>
            <a:r>
              <a:rPr lang="pt-BR" dirty="0"/>
              <a:t>outros em seu </a:t>
            </a:r>
            <a:r>
              <a:rPr lang="pt-BR" dirty="0" smtClean="0"/>
              <a:t>conjunto</a:t>
            </a:r>
          </a:p>
          <a:p>
            <a:pPr marL="0" indent="0">
              <a:buNone/>
            </a:pPr>
            <a:r>
              <a:rPr lang="pt-BR" dirty="0" smtClean="0"/>
              <a:t> </a:t>
            </a:r>
            <a:r>
              <a:rPr lang="pt-BR" dirty="0"/>
              <a:t>imediato - sua camarilha. </a:t>
            </a:r>
            <a:endParaRPr lang="pt-BR" dirty="0" smtClean="0"/>
          </a:p>
          <a:p>
            <a:pPr marL="0" indent="0">
              <a:buNone/>
            </a:pPr>
            <a:r>
              <a:rPr lang="pt-BR" dirty="0" smtClean="0"/>
              <a:t>Ela </a:t>
            </a:r>
            <a:r>
              <a:rPr lang="pt-BR" dirty="0"/>
              <a:t>liga apenas aqueles que já </a:t>
            </a:r>
            <a:r>
              <a:rPr lang="pt-BR" dirty="0" smtClean="0"/>
              <a:t>estão</a:t>
            </a:r>
          </a:p>
          <a:p>
            <a:pPr marL="0" indent="0">
              <a:buNone/>
            </a:pPr>
            <a:r>
              <a:rPr lang="pt-BR" dirty="0" smtClean="0"/>
              <a:t> </a:t>
            </a:r>
            <a:r>
              <a:rPr lang="pt-BR" dirty="0"/>
              <a:t>ligadas </a:t>
            </a:r>
            <a:r>
              <a:rPr lang="pt-BR" dirty="0" smtClean="0"/>
              <a:t>umas </a:t>
            </a:r>
            <a:r>
              <a:rPr lang="pt-BR" dirty="0"/>
              <a:t>à </a:t>
            </a:r>
            <a:r>
              <a:rPr lang="pt-BR" dirty="0" smtClean="0"/>
              <a:t>outras.</a:t>
            </a:r>
            <a:endParaRPr lang="pt-BR" dirty="0"/>
          </a:p>
        </p:txBody>
      </p:sp>
      <p:pic>
        <p:nvPicPr>
          <p:cNvPr id="4" name="Imagem 3"/>
          <p:cNvPicPr>
            <a:picLocks noChangeAspect="1"/>
          </p:cNvPicPr>
          <p:nvPr/>
        </p:nvPicPr>
        <p:blipFill>
          <a:blip r:embed="rId2"/>
          <a:stretch>
            <a:fillRect/>
          </a:stretch>
        </p:blipFill>
        <p:spPr>
          <a:xfrm>
            <a:off x="5654012" y="3267058"/>
            <a:ext cx="5372850" cy="3791479"/>
          </a:xfrm>
          <a:prstGeom prst="rect">
            <a:avLst/>
          </a:prstGeom>
        </p:spPr>
      </p:pic>
    </p:spTree>
    <p:extLst>
      <p:ext uri="{BB962C8B-B14F-4D97-AF65-F5344CB8AC3E}">
        <p14:creationId xmlns:p14="http://schemas.microsoft.com/office/powerpoint/2010/main" val="28160168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err="1"/>
              <a:t>Betweenness</a:t>
            </a:r>
            <a:r>
              <a:rPr lang="pt-BR" dirty="0"/>
              <a:t> </a:t>
            </a:r>
            <a:r>
              <a:rPr lang="pt-BR" dirty="0" smtClean="0"/>
              <a:t>(Centralidade)</a:t>
            </a:r>
            <a:br>
              <a:rPr lang="pt-BR" dirty="0" smtClean="0"/>
            </a:br>
            <a:r>
              <a:rPr lang="pt-BR" dirty="0"/>
              <a:t/>
            </a:r>
            <a:br>
              <a:rPr lang="pt-BR" dirty="0"/>
            </a:br>
            <a:endParaRPr lang="pt-BR" dirty="0"/>
          </a:p>
        </p:txBody>
      </p:sp>
      <p:sp>
        <p:nvSpPr>
          <p:cNvPr id="3" name="Espaço Reservado para Conteúdo 2"/>
          <p:cNvSpPr>
            <a:spLocks noGrp="1"/>
          </p:cNvSpPr>
          <p:nvPr>
            <p:ph idx="1"/>
          </p:nvPr>
        </p:nvSpPr>
        <p:spPr>
          <a:xfrm>
            <a:off x="2173576" y="1264555"/>
            <a:ext cx="9048606" cy="4839362"/>
          </a:xfrm>
        </p:spPr>
        <p:txBody>
          <a:bodyPr>
            <a:normAutofit fontScale="92500" lnSpcReduction="20000"/>
          </a:bodyPr>
          <a:lstStyle/>
          <a:p>
            <a:pPr marL="0" indent="0">
              <a:buNone/>
            </a:pPr>
            <a:endParaRPr lang="pt-BR" dirty="0"/>
          </a:p>
          <a:p>
            <a:pPr marL="0" indent="0">
              <a:buNone/>
            </a:pPr>
            <a:r>
              <a:rPr lang="pt-BR" dirty="0" smtClean="0"/>
              <a:t>Se </a:t>
            </a:r>
            <a:r>
              <a:rPr lang="pt-BR" dirty="0"/>
              <a:t>Diane tem muitos laços </a:t>
            </a:r>
            <a:r>
              <a:rPr lang="pt-BR" dirty="0" smtClean="0"/>
              <a:t>diretos (laços fortes), </a:t>
            </a:r>
          </a:p>
          <a:p>
            <a:pPr marL="0" indent="0">
              <a:buNone/>
            </a:pPr>
            <a:r>
              <a:rPr lang="pt-BR" dirty="0" smtClean="0"/>
              <a:t>Heather </a:t>
            </a:r>
            <a:r>
              <a:rPr lang="pt-BR" dirty="0"/>
              <a:t>tem poucas ligações </a:t>
            </a:r>
            <a:r>
              <a:rPr lang="pt-BR" dirty="0" smtClean="0"/>
              <a:t>diretas (laços fracos) </a:t>
            </a:r>
          </a:p>
          <a:p>
            <a:pPr marL="0" indent="0">
              <a:buNone/>
            </a:pPr>
            <a:r>
              <a:rPr lang="pt-BR" dirty="0" smtClean="0"/>
              <a:t>menos </a:t>
            </a:r>
            <a:r>
              <a:rPr lang="pt-BR" dirty="0"/>
              <a:t>do que a média na rede. No entanto, de muitas formas, ela tem uma das melhores localizações da rede - ela está entre dois círculos eleitorais importantes. Ela desempenha um papel "corretor" na rede</a:t>
            </a:r>
            <a:r>
              <a:rPr lang="pt-BR" dirty="0" smtClean="0"/>
              <a:t>.</a:t>
            </a:r>
          </a:p>
          <a:p>
            <a:pPr marL="0" indent="0">
              <a:buNone/>
            </a:pPr>
            <a:r>
              <a:rPr lang="pt-BR" dirty="0" smtClean="0"/>
              <a:t>Então ela </a:t>
            </a:r>
            <a:r>
              <a:rPr lang="pt-BR" dirty="0"/>
              <a:t>desempenha um papel poderoso na rede, </a:t>
            </a:r>
            <a:endParaRPr lang="pt-BR" dirty="0" smtClean="0"/>
          </a:p>
          <a:p>
            <a:pPr marL="0" indent="0">
              <a:buNone/>
            </a:pPr>
            <a:r>
              <a:rPr lang="pt-BR" dirty="0" smtClean="0"/>
              <a:t>Pois ela </a:t>
            </a:r>
            <a:r>
              <a:rPr lang="pt-BR" dirty="0"/>
              <a:t>é um ponto único de falha</a:t>
            </a:r>
            <a:r>
              <a:rPr lang="pt-BR" dirty="0" smtClean="0"/>
              <a:t>.</a:t>
            </a:r>
          </a:p>
          <a:p>
            <a:pPr marL="0" indent="0">
              <a:buNone/>
            </a:pPr>
            <a:r>
              <a:rPr lang="pt-BR" dirty="0" smtClean="0"/>
              <a:t>Sem </a:t>
            </a:r>
            <a:r>
              <a:rPr lang="pt-BR" dirty="0"/>
              <a:t>ela, </a:t>
            </a:r>
            <a:r>
              <a:rPr lang="pt-BR" dirty="0" err="1"/>
              <a:t>Ike</a:t>
            </a:r>
            <a:r>
              <a:rPr lang="pt-BR" dirty="0"/>
              <a:t> e Jane </a:t>
            </a:r>
            <a:r>
              <a:rPr lang="pt-BR" dirty="0" smtClean="0"/>
              <a:t>estariam fora </a:t>
            </a:r>
            <a:r>
              <a:rPr lang="pt-BR" dirty="0"/>
              <a:t>da informação e do conhecimento d</a:t>
            </a:r>
            <a:r>
              <a:rPr lang="pt-BR" dirty="0" smtClean="0"/>
              <a:t>o clique da  </a:t>
            </a:r>
            <a:r>
              <a:rPr lang="pt-BR" dirty="0"/>
              <a:t>Diane. </a:t>
            </a:r>
            <a:endParaRPr lang="pt-BR" dirty="0" smtClean="0"/>
          </a:p>
          <a:p>
            <a:pPr marL="0" indent="0">
              <a:buNone/>
            </a:pPr>
            <a:r>
              <a:rPr lang="pt-BR" dirty="0" smtClean="0"/>
              <a:t>Uma alta </a:t>
            </a:r>
            <a:r>
              <a:rPr lang="pt-BR" dirty="0" err="1" smtClean="0"/>
              <a:t>betwenness</a:t>
            </a:r>
            <a:r>
              <a:rPr lang="pt-BR" dirty="0" smtClean="0"/>
              <a:t> </a:t>
            </a:r>
            <a:r>
              <a:rPr lang="pt-BR" dirty="0"/>
              <a:t>tem grande </a:t>
            </a:r>
            <a:endParaRPr lang="pt-BR" dirty="0" smtClean="0"/>
          </a:p>
          <a:p>
            <a:pPr marL="0" indent="0">
              <a:buNone/>
            </a:pPr>
            <a:r>
              <a:rPr lang="pt-BR" dirty="0" smtClean="0"/>
              <a:t>influência sobre </a:t>
            </a:r>
            <a:r>
              <a:rPr lang="pt-BR" dirty="0"/>
              <a:t>o que flui - e </a:t>
            </a:r>
            <a:r>
              <a:rPr lang="pt-BR" dirty="0" smtClean="0"/>
              <a:t>não o que</a:t>
            </a:r>
          </a:p>
          <a:p>
            <a:pPr marL="0" indent="0">
              <a:buNone/>
            </a:pPr>
            <a:r>
              <a:rPr lang="pt-BR" dirty="0" smtClean="0"/>
              <a:t> </a:t>
            </a:r>
            <a:r>
              <a:rPr lang="pt-BR" dirty="0"/>
              <a:t>faz - na rede. </a:t>
            </a:r>
            <a:endParaRPr lang="pt-BR" dirty="0" smtClean="0"/>
          </a:p>
          <a:p>
            <a:pPr marL="0" indent="0">
              <a:buNone/>
            </a:pPr>
            <a:r>
              <a:rPr lang="pt-BR" dirty="0" smtClean="0"/>
              <a:t>Heather </a:t>
            </a:r>
            <a:r>
              <a:rPr lang="pt-BR" dirty="0"/>
              <a:t>pode controlar os resultados </a:t>
            </a:r>
            <a:endParaRPr lang="pt-BR" dirty="0" smtClean="0"/>
          </a:p>
          <a:p>
            <a:pPr marL="0" indent="0">
              <a:buNone/>
            </a:pPr>
            <a:r>
              <a:rPr lang="pt-BR" dirty="0" smtClean="0"/>
              <a:t>em </a:t>
            </a:r>
            <a:r>
              <a:rPr lang="pt-BR" dirty="0"/>
              <a:t>uma </a:t>
            </a:r>
            <a:r>
              <a:rPr lang="pt-BR" dirty="0" smtClean="0"/>
              <a:t>rede, mas é um laço fraco.</a:t>
            </a:r>
            <a:endParaRPr lang="pt-BR" dirty="0"/>
          </a:p>
          <a:p>
            <a:endParaRPr lang="pt-BR" dirty="0"/>
          </a:p>
        </p:txBody>
      </p:sp>
      <p:pic>
        <p:nvPicPr>
          <p:cNvPr id="4" name="Imagem 3"/>
          <p:cNvPicPr>
            <a:picLocks noChangeAspect="1"/>
          </p:cNvPicPr>
          <p:nvPr/>
        </p:nvPicPr>
        <p:blipFill>
          <a:blip r:embed="rId2"/>
          <a:stretch>
            <a:fillRect/>
          </a:stretch>
        </p:blipFill>
        <p:spPr>
          <a:xfrm>
            <a:off x="7090925" y="4016827"/>
            <a:ext cx="3580235" cy="2526478"/>
          </a:xfrm>
          <a:prstGeom prst="rect">
            <a:avLst/>
          </a:prstGeom>
        </p:spPr>
      </p:pic>
    </p:spTree>
    <p:extLst>
      <p:ext uri="{BB962C8B-B14F-4D97-AF65-F5344CB8AC3E}">
        <p14:creationId xmlns:p14="http://schemas.microsoft.com/office/powerpoint/2010/main" val="38346425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Centralidade de Proximidade</a:t>
            </a:r>
            <a:br>
              <a:rPr lang="pt-BR" dirty="0"/>
            </a:br>
            <a:endParaRPr lang="pt-BR" dirty="0"/>
          </a:p>
        </p:txBody>
      </p:sp>
      <p:sp>
        <p:nvSpPr>
          <p:cNvPr id="3" name="Espaço Reservado para Conteúdo 2"/>
          <p:cNvSpPr>
            <a:spLocks noGrp="1"/>
          </p:cNvSpPr>
          <p:nvPr>
            <p:ph idx="1"/>
          </p:nvPr>
        </p:nvSpPr>
        <p:spPr>
          <a:xfrm>
            <a:off x="2592925" y="1264555"/>
            <a:ext cx="8915400" cy="3777622"/>
          </a:xfrm>
        </p:spPr>
        <p:txBody>
          <a:bodyPr/>
          <a:lstStyle/>
          <a:p>
            <a:pPr marL="0" indent="0">
              <a:buNone/>
            </a:pPr>
            <a:endParaRPr lang="pt-BR" dirty="0"/>
          </a:p>
          <a:p>
            <a:pPr marL="0" indent="0">
              <a:buNone/>
            </a:pPr>
            <a:r>
              <a:rPr lang="pt-BR" dirty="0"/>
              <a:t>Fernando e Garth têm menos conexões do que Diane, mas o padrão de seus vínculos diretos e indiretos lhes permitem aceder a todos os nós na rede mais rapidamente do que qualquer outra pessoa. Eles têm os caminhos mais curtos para todos os outros - eles estão perto de todos os outros. Eles estão em uma posição excelente para monitorar o fluxo de informações na rede - eles têm o melhor visibilidade sobre o que está acontecendo na rede</a:t>
            </a:r>
            <a:r>
              <a:rPr lang="pt-BR" dirty="0" smtClean="0"/>
              <a:t>.</a:t>
            </a:r>
          </a:p>
          <a:p>
            <a:pPr marL="0" indent="0">
              <a:buNone/>
            </a:pPr>
            <a:r>
              <a:rPr lang="pt-BR" dirty="0" smtClean="0"/>
              <a:t>Fernando e Garth tem um grau</a:t>
            </a:r>
          </a:p>
          <a:p>
            <a:pPr marL="0" indent="0">
              <a:buNone/>
            </a:pPr>
            <a:r>
              <a:rPr lang="pt-BR" dirty="0"/>
              <a:t>d</a:t>
            </a:r>
            <a:r>
              <a:rPr lang="pt-BR" dirty="0" smtClean="0"/>
              <a:t>e centralidade e de proximidade</a:t>
            </a:r>
          </a:p>
          <a:p>
            <a:pPr marL="0" indent="0">
              <a:buNone/>
            </a:pPr>
            <a:r>
              <a:rPr lang="pt-BR" dirty="0"/>
              <a:t>a</a:t>
            </a:r>
            <a:r>
              <a:rPr lang="pt-BR" dirty="0" smtClean="0"/>
              <a:t>lto em relação ao “clique”.</a:t>
            </a:r>
            <a:endParaRPr lang="pt-BR" dirty="0"/>
          </a:p>
        </p:txBody>
      </p:sp>
      <p:pic>
        <p:nvPicPr>
          <p:cNvPr id="4" name="Imagem 3"/>
          <p:cNvPicPr>
            <a:picLocks noChangeAspect="1"/>
          </p:cNvPicPr>
          <p:nvPr/>
        </p:nvPicPr>
        <p:blipFill>
          <a:blip r:embed="rId2"/>
          <a:stretch>
            <a:fillRect/>
          </a:stretch>
        </p:blipFill>
        <p:spPr>
          <a:xfrm>
            <a:off x="6782167" y="3778938"/>
            <a:ext cx="3580235" cy="2526478"/>
          </a:xfrm>
          <a:prstGeom prst="rect">
            <a:avLst/>
          </a:prstGeom>
        </p:spPr>
      </p:pic>
    </p:spTree>
    <p:extLst>
      <p:ext uri="{BB962C8B-B14F-4D97-AF65-F5344CB8AC3E}">
        <p14:creationId xmlns:p14="http://schemas.microsoft.com/office/powerpoint/2010/main" val="1169529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Como representar redes sociais</a:t>
            </a:r>
            <a:endParaRPr lang="pt-BR" dirty="0"/>
          </a:p>
        </p:txBody>
      </p:sp>
      <p:sp>
        <p:nvSpPr>
          <p:cNvPr id="3" name="Espaço Reservado para Conteúdo 2"/>
          <p:cNvSpPr>
            <a:spLocks noGrp="1"/>
          </p:cNvSpPr>
          <p:nvPr>
            <p:ph idx="1"/>
          </p:nvPr>
        </p:nvSpPr>
        <p:spPr>
          <a:xfrm>
            <a:off x="1754927" y="1411242"/>
            <a:ext cx="4108471" cy="3777622"/>
          </a:xfrm>
        </p:spPr>
        <p:txBody>
          <a:bodyPr/>
          <a:lstStyle/>
          <a:p>
            <a:r>
              <a:rPr lang="pt-BR" dirty="0" smtClean="0"/>
              <a:t>Matrizes: é sinalizado com um</a:t>
            </a:r>
          </a:p>
          <a:p>
            <a:pPr marL="0" indent="0">
              <a:buNone/>
            </a:pPr>
            <a:r>
              <a:rPr lang="pt-BR" dirty="0"/>
              <a:t> </a:t>
            </a:r>
            <a:r>
              <a:rPr lang="pt-BR" dirty="0" smtClean="0"/>
              <a:t>    número ou sinal a ligação entre</a:t>
            </a:r>
          </a:p>
          <a:p>
            <a:pPr marL="0" indent="0">
              <a:buNone/>
            </a:pPr>
            <a:r>
              <a:rPr lang="pt-BR" dirty="0"/>
              <a:t> </a:t>
            </a:r>
            <a:r>
              <a:rPr lang="pt-BR" dirty="0" smtClean="0"/>
              <a:t>    dois nós. </a:t>
            </a:r>
            <a:r>
              <a:rPr lang="pt-BR" dirty="0" err="1" smtClean="0"/>
              <a:t>Ex</a:t>
            </a:r>
            <a:r>
              <a:rPr lang="pt-BR" dirty="0" smtClean="0"/>
              <a:t>:</a:t>
            </a:r>
          </a:p>
          <a:p>
            <a:pPr marL="0" indent="0">
              <a:buNone/>
            </a:pPr>
            <a:endParaRPr lang="pt-BR" dirty="0"/>
          </a:p>
        </p:txBody>
      </p:sp>
      <p:graphicFrame>
        <p:nvGraphicFramePr>
          <p:cNvPr id="4" name="Object 2"/>
          <p:cNvGraphicFramePr>
            <a:graphicFrameLocks noChangeAspect="1"/>
          </p:cNvGraphicFramePr>
          <p:nvPr>
            <p:extLst>
              <p:ext uri="{D42A27DB-BD31-4B8C-83A1-F6EECF244321}">
                <p14:modId xmlns:p14="http://schemas.microsoft.com/office/powerpoint/2010/main" val="463075222"/>
              </p:ext>
            </p:extLst>
          </p:nvPr>
        </p:nvGraphicFramePr>
        <p:xfrm>
          <a:off x="1971675" y="2809875"/>
          <a:ext cx="3265488" cy="1555750"/>
        </p:xfrm>
        <a:graphic>
          <a:graphicData uri="http://schemas.openxmlformats.org/presentationml/2006/ole">
            <mc:AlternateContent xmlns:mc="http://schemas.openxmlformats.org/markup-compatibility/2006">
              <mc:Choice xmlns:v="urn:schemas-microsoft-com:vml" Requires="v">
                <p:oleObj spid="_x0000_s1039" name="Planilha" r:id="rId4" imgW="1733557" imgH="818966" progId="Excel.Sheet.8">
                  <p:embed/>
                </p:oleObj>
              </mc:Choice>
              <mc:Fallback>
                <p:oleObj name="Planilha" r:id="rId4" imgW="1733557" imgH="818966" progId="Excel.Sheet.8">
                  <p:embed/>
                  <p:pic>
                    <p:nvPicPr>
                      <p:cNvPr id="0" name=""/>
                      <p:cNvPicPr>
                        <a:picLocks noChangeAspect="1" noChangeArrowheads="1"/>
                      </p:cNvPicPr>
                      <p:nvPr/>
                    </p:nvPicPr>
                    <p:blipFill>
                      <a:blip r:embed="rId5"/>
                      <a:srcRect/>
                      <a:stretch>
                        <a:fillRect/>
                      </a:stretch>
                    </p:blipFill>
                    <p:spPr bwMode="auto">
                      <a:xfrm>
                        <a:off x="1971675" y="2809875"/>
                        <a:ext cx="3265488" cy="1555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Espaço Reservado para Conteúdo 2"/>
          <p:cNvSpPr txBox="1">
            <a:spLocks/>
          </p:cNvSpPr>
          <p:nvPr/>
        </p:nvSpPr>
        <p:spPr>
          <a:xfrm>
            <a:off x="7396141" y="1485947"/>
            <a:ext cx="4108471" cy="377762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pt-BR" dirty="0" smtClean="0"/>
              <a:t>Grafos: é sinalizado com um</a:t>
            </a:r>
          </a:p>
          <a:p>
            <a:pPr marL="0" indent="0">
              <a:buFont typeface="Wingdings 3" charset="2"/>
              <a:buNone/>
            </a:pPr>
            <a:r>
              <a:rPr lang="pt-BR" dirty="0" smtClean="0"/>
              <a:t>     enlace a ligação entre dois</a:t>
            </a:r>
          </a:p>
          <a:p>
            <a:pPr marL="0" indent="0">
              <a:buFont typeface="Wingdings 3" charset="2"/>
              <a:buNone/>
            </a:pPr>
            <a:r>
              <a:rPr lang="pt-BR" dirty="0"/>
              <a:t> </a:t>
            </a:r>
            <a:r>
              <a:rPr lang="pt-BR" dirty="0" smtClean="0"/>
              <a:t>    nós. </a:t>
            </a:r>
            <a:r>
              <a:rPr lang="pt-BR" dirty="0" err="1" smtClean="0"/>
              <a:t>Ex</a:t>
            </a:r>
            <a:r>
              <a:rPr lang="pt-BR" dirty="0" smtClean="0"/>
              <a:t>:</a:t>
            </a:r>
          </a:p>
          <a:p>
            <a:pPr marL="0" indent="0">
              <a:buFont typeface="Wingdings 3" charset="2"/>
              <a:buNone/>
            </a:pPr>
            <a:endParaRPr lang="pt-BR" dirty="0"/>
          </a:p>
        </p:txBody>
      </p:sp>
      <p:sp>
        <p:nvSpPr>
          <p:cNvPr id="7" name="Oval 59"/>
          <p:cNvSpPr>
            <a:spLocks noChangeArrowheads="1"/>
          </p:cNvSpPr>
          <p:nvPr/>
        </p:nvSpPr>
        <p:spPr bwMode="auto">
          <a:xfrm>
            <a:off x="9682141" y="2220238"/>
            <a:ext cx="528637" cy="528638"/>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pt-BR" sz="2400" dirty="0"/>
              <a:t>0:E</a:t>
            </a:r>
          </a:p>
        </p:txBody>
      </p:sp>
      <p:sp>
        <p:nvSpPr>
          <p:cNvPr id="8" name="Oval 60"/>
          <p:cNvSpPr>
            <a:spLocks noChangeArrowheads="1"/>
          </p:cNvSpPr>
          <p:nvPr/>
        </p:nvSpPr>
        <p:spPr bwMode="auto">
          <a:xfrm>
            <a:off x="9529741" y="5192038"/>
            <a:ext cx="528637" cy="528638"/>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pt-BR" sz="2400"/>
              <a:t>3:L</a:t>
            </a:r>
          </a:p>
        </p:txBody>
      </p:sp>
      <p:sp>
        <p:nvSpPr>
          <p:cNvPr id="9" name="Oval 61"/>
          <p:cNvSpPr>
            <a:spLocks noChangeArrowheads="1"/>
          </p:cNvSpPr>
          <p:nvPr/>
        </p:nvSpPr>
        <p:spPr bwMode="auto">
          <a:xfrm>
            <a:off x="8462941" y="4506238"/>
            <a:ext cx="528637" cy="528638"/>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pt-BR" sz="2400" dirty="0" smtClean="0"/>
              <a:t>2:B</a:t>
            </a:r>
            <a:endParaRPr lang="en-US" altLang="pt-BR" sz="2400" dirty="0"/>
          </a:p>
        </p:txBody>
      </p:sp>
      <p:sp>
        <p:nvSpPr>
          <p:cNvPr id="10" name="Oval 62"/>
          <p:cNvSpPr>
            <a:spLocks noChangeArrowheads="1"/>
          </p:cNvSpPr>
          <p:nvPr/>
        </p:nvSpPr>
        <p:spPr bwMode="auto">
          <a:xfrm>
            <a:off x="8462941" y="3210838"/>
            <a:ext cx="528637" cy="528638"/>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pt-BR" sz="2400" dirty="0" smtClean="0"/>
              <a:t>1:M</a:t>
            </a:r>
            <a:endParaRPr lang="en-US" altLang="pt-BR" sz="2400" dirty="0"/>
          </a:p>
        </p:txBody>
      </p:sp>
      <p:sp>
        <p:nvSpPr>
          <p:cNvPr id="11" name="Oval 63"/>
          <p:cNvSpPr>
            <a:spLocks noChangeArrowheads="1"/>
          </p:cNvSpPr>
          <p:nvPr/>
        </p:nvSpPr>
        <p:spPr bwMode="auto">
          <a:xfrm>
            <a:off x="7396141" y="5573038"/>
            <a:ext cx="528637" cy="528638"/>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pt-BR" sz="2400"/>
              <a:t>4:P</a:t>
            </a:r>
          </a:p>
        </p:txBody>
      </p:sp>
      <p:sp>
        <p:nvSpPr>
          <p:cNvPr id="12" name="Line 64"/>
          <p:cNvSpPr>
            <a:spLocks noChangeShapeType="1"/>
          </p:cNvSpPr>
          <p:nvPr/>
        </p:nvSpPr>
        <p:spPr bwMode="auto">
          <a:xfrm flipV="1">
            <a:off x="9796441" y="2755227"/>
            <a:ext cx="141287" cy="2433637"/>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pt-BR"/>
          </a:p>
        </p:txBody>
      </p:sp>
      <p:sp>
        <p:nvSpPr>
          <p:cNvPr id="13" name="Line 65"/>
          <p:cNvSpPr>
            <a:spLocks noChangeShapeType="1"/>
          </p:cNvSpPr>
          <p:nvPr/>
        </p:nvSpPr>
        <p:spPr bwMode="auto">
          <a:xfrm flipV="1">
            <a:off x="8896328" y="2631401"/>
            <a:ext cx="830263" cy="6350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pt-BR"/>
          </a:p>
        </p:txBody>
      </p:sp>
      <p:sp>
        <p:nvSpPr>
          <p:cNvPr id="14" name="Line 66"/>
          <p:cNvSpPr>
            <a:spLocks noChangeShapeType="1"/>
          </p:cNvSpPr>
          <p:nvPr/>
        </p:nvSpPr>
        <p:spPr bwMode="auto">
          <a:xfrm>
            <a:off x="8915378" y="3655339"/>
            <a:ext cx="881063" cy="1533525"/>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pt-BR"/>
          </a:p>
        </p:txBody>
      </p:sp>
      <p:sp>
        <p:nvSpPr>
          <p:cNvPr id="15" name="Line 67"/>
          <p:cNvSpPr>
            <a:spLocks noChangeShapeType="1"/>
          </p:cNvSpPr>
          <p:nvPr/>
        </p:nvSpPr>
        <p:spPr bwMode="auto">
          <a:xfrm flipV="1">
            <a:off x="8720115" y="3734713"/>
            <a:ext cx="0" cy="78105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pt-BR"/>
          </a:p>
        </p:txBody>
      </p:sp>
      <p:sp>
        <p:nvSpPr>
          <p:cNvPr id="16" name="Line 68"/>
          <p:cNvSpPr>
            <a:spLocks noChangeShapeType="1"/>
          </p:cNvSpPr>
          <p:nvPr/>
        </p:nvSpPr>
        <p:spPr bwMode="auto">
          <a:xfrm flipV="1">
            <a:off x="7824765" y="4972964"/>
            <a:ext cx="723900" cy="657225"/>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pt-BR"/>
          </a:p>
        </p:txBody>
      </p:sp>
      <p:sp>
        <p:nvSpPr>
          <p:cNvPr id="17" name="Line 69"/>
          <p:cNvSpPr>
            <a:spLocks noChangeShapeType="1"/>
          </p:cNvSpPr>
          <p:nvPr/>
        </p:nvSpPr>
        <p:spPr bwMode="auto">
          <a:xfrm>
            <a:off x="8967766" y="4906289"/>
            <a:ext cx="600075" cy="390525"/>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pt-BR"/>
          </a:p>
        </p:txBody>
      </p:sp>
      <p:graphicFrame>
        <p:nvGraphicFramePr>
          <p:cNvPr id="21" name="Object 2"/>
          <p:cNvGraphicFramePr>
            <a:graphicFrameLocks noChangeAspect="1"/>
          </p:cNvGraphicFramePr>
          <p:nvPr>
            <p:extLst>
              <p:ext uri="{D42A27DB-BD31-4B8C-83A1-F6EECF244321}">
                <p14:modId xmlns:p14="http://schemas.microsoft.com/office/powerpoint/2010/main" val="1272908845"/>
              </p:ext>
            </p:extLst>
          </p:nvPr>
        </p:nvGraphicFramePr>
        <p:xfrm>
          <a:off x="1700974" y="4906289"/>
          <a:ext cx="4090204" cy="1863725"/>
        </p:xfrm>
        <a:graphic>
          <a:graphicData uri="http://schemas.openxmlformats.org/presentationml/2006/ole">
            <mc:AlternateContent xmlns:mc="http://schemas.openxmlformats.org/markup-compatibility/2006">
              <mc:Choice xmlns:v="urn:schemas-microsoft-com:vml" Requires="v">
                <p:oleObj spid="_x0000_s1040" name="Planilha" r:id="rId7" imgW="2343270" imgH="981246" progId="Excel.Sheet.8">
                  <p:embed/>
                </p:oleObj>
              </mc:Choice>
              <mc:Fallback>
                <p:oleObj name="Planilha" r:id="rId7" imgW="2343270" imgH="981246" progId="Excel.Sheet.8">
                  <p:embed/>
                  <p:pic>
                    <p:nvPicPr>
                      <p:cNvPr id="0" name=""/>
                      <p:cNvPicPr>
                        <a:picLocks noChangeAspect="1" noChangeArrowheads="1"/>
                      </p:cNvPicPr>
                      <p:nvPr/>
                    </p:nvPicPr>
                    <p:blipFill>
                      <a:blip r:embed="rId8"/>
                      <a:srcRect/>
                      <a:stretch>
                        <a:fillRect/>
                      </a:stretch>
                    </p:blipFill>
                    <p:spPr bwMode="auto">
                      <a:xfrm>
                        <a:off x="1700974" y="4906289"/>
                        <a:ext cx="4090204" cy="1863725"/>
                      </a:xfrm>
                      <a:prstGeom prst="rect">
                        <a:avLst/>
                      </a:prstGeom>
                      <a:noFill/>
                      <a:ln w="9525">
                        <a:solidFill>
                          <a:schemeClr val="tx1"/>
                        </a:solidFill>
                        <a:miter lim="800000"/>
                        <a:headEnd/>
                        <a:tailEnd/>
                      </a:ln>
                      <a:effectLst/>
                      <a:extLst/>
                    </p:spPr>
                  </p:pic>
                </p:oleObj>
              </mc:Fallback>
            </mc:AlternateContent>
          </a:graphicData>
        </a:graphic>
      </p:graphicFrame>
    </p:spTree>
    <p:extLst>
      <p:ext uri="{BB962C8B-B14F-4D97-AF65-F5344CB8AC3E}">
        <p14:creationId xmlns:p14="http://schemas.microsoft.com/office/powerpoint/2010/main" val="26271402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Exercício 1 : fazer o grafo correspondente a matriz abaixo.</a:t>
            </a:r>
            <a:endParaRPr lang="pt-BR" dirty="0"/>
          </a:p>
        </p:txBody>
      </p:sp>
      <p:graphicFrame>
        <p:nvGraphicFramePr>
          <p:cNvPr id="4" name="Object 2"/>
          <p:cNvGraphicFramePr>
            <a:graphicFrameLocks noGrp="1" noChangeAspect="1"/>
          </p:cNvGraphicFramePr>
          <p:nvPr>
            <p:ph idx="1"/>
            <p:extLst>
              <p:ext uri="{D42A27DB-BD31-4B8C-83A1-F6EECF244321}">
                <p14:modId xmlns:p14="http://schemas.microsoft.com/office/powerpoint/2010/main" val="2890622165"/>
              </p:ext>
            </p:extLst>
          </p:nvPr>
        </p:nvGraphicFramePr>
        <p:xfrm>
          <a:off x="2786063" y="2555875"/>
          <a:ext cx="2457042" cy="1161102"/>
        </p:xfrm>
        <a:graphic>
          <a:graphicData uri="http://schemas.openxmlformats.org/presentationml/2006/ole">
            <mc:AlternateContent xmlns:mc="http://schemas.openxmlformats.org/markup-compatibility/2006">
              <mc:Choice xmlns:v="urn:schemas-microsoft-com:vml" Requires="v">
                <p:oleObj spid="_x0000_s2057" name="Planilha" r:id="rId4" imgW="1733557" imgH="818966" progId="Excel.Sheet.8">
                  <p:embed/>
                </p:oleObj>
              </mc:Choice>
              <mc:Fallback>
                <p:oleObj name="Planilha" r:id="rId4" imgW="1733557" imgH="818966" progId="Excel.Sheet.8">
                  <p:embed/>
                  <p:pic>
                    <p:nvPicPr>
                      <p:cNvPr id="0" name=""/>
                      <p:cNvPicPr>
                        <a:picLocks noChangeAspect="1" noChangeArrowheads="1"/>
                      </p:cNvPicPr>
                      <p:nvPr/>
                    </p:nvPicPr>
                    <p:blipFill>
                      <a:blip r:embed="rId5"/>
                      <a:srcRect/>
                      <a:stretch>
                        <a:fillRect/>
                      </a:stretch>
                    </p:blipFill>
                    <p:spPr bwMode="auto">
                      <a:xfrm>
                        <a:off x="2786063" y="2555875"/>
                        <a:ext cx="2457042" cy="1161102"/>
                      </a:xfrm>
                      <a:prstGeom prst="rect">
                        <a:avLst/>
                      </a:prstGeom>
                      <a:noFill/>
                      <a:ln w="9525">
                        <a:solidFill>
                          <a:schemeClr val="tx1"/>
                        </a:solidFill>
                        <a:miter lim="800000"/>
                        <a:headEnd/>
                        <a:tailEnd/>
                      </a:ln>
                      <a:effectLst/>
                      <a:extLst/>
                    </p:spPr>
                  </p:pic>
                </p:oleObj>
              </mc:Fallback>
            </mc:AlternateContent>
          </a:graphicData>
        </a:graphic>
      </p:graphicFrame>
    </p:spTree>
    <p:extLst>
      <p:ext uri="{BB962C8B-B14F-4D97-AF65-F5344CB8AC3E}">
        <p14:creationId xmlns:p14="http://schemas.microsoft.com/office/powerpoint/2010/main" val="16835485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59"/>
          <p:cNvSpPr>
            <a:spLocks noChangeArrowheads="1"/>
          </p:cNvSpPr>
          <p:nvPr/>
        </p:nvSpPr>
        <p:spPr bwMode="auto">
          <a:xfrm>
            <a:off x="4875212" y="2133600"/>
            <a:ext cx="528637" cy="528638"/>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pt-BR" sz="2400" dirty="0" smtClean="0"/>
              <a:t>0:A</a:t>
            </a:r>
            <a:endParaRPr lang="en-US" altLang="pt-BR" sz="2400" dirty="0"/>
          </a:p>
        </p:txBody>
      </p:sp>
      <p:sp>
        <p:nvSpPr>
          <p:cNvPr id="8" name="Oval 60"/>
          <p:cNvSpPr>
            <a:spLocks noChangeArrowheads="1"/>
          </p:cNvSpPr>
          <p:nvPr/>
        </p:nvSpPr>
        <p:spPr bwMode="auto">
          <a:xfrm>
            <a:off x="4722812" y="5105400"/>
            <a:ext cx="528637" cy="528638"/>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pt-BR" sz="2400" dirty="0" smtClean="0"/>
              <a:t>3:D</a:t>
            </a:r>
            <a:endParaRPr lang="en-US" altLang="pt-BR" sz="2400" dirty="0"/>
          </a:p>
        </p:txBody>
      </p:sp>
      <p:sp>
        <p:nvSpPr>
          <p:cNvPr id="9" name="Oval 61"/>
          <p:cNvSpPr>
            <a:spLocks noChangeArrowheads="1"/>
          </p:cNvSpPr>
          <p:nvPr/>
        </p:nvSpPr>
        <p:spPr bwMode="auto">
          <a:xfrm>
            <a:off x="3656012" y="4419600"/>
            <a:ext cx="528637" cy="528638"/>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pt-BR" sz="2400" dirty="0" smtClean="0"/>
              <a:t>2:C</a:t>
            </a:r>
            <a:endParaRPr lang="en-US" altLang="pt-BR" sz="2400" dirty="0"/>
          </a:p>
        </p:txBody>
      </p:sp>
      <p:sp>
        <p:nvSpPr>
          <p:cNvPr id="10" name="Oval 62"/>
          <p:cNvSpPr>
            <a:spLocks noChangeArrowheads="1"/>
          </p:cNvSpPr>
          <p:nvPr/>
        </p:nvSpPr>
        <p:spPr bwMode="auto">
          <a:xfrm>
            <a:off x="3656012" y="3124200"/>
            <a:ext cx="528637" cy="528638"/>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pt-BR" sz="2400" dirty="0" smtClean="0"/>
              <a:t>1:B</a:t>
            </a:r>
            <a:endParaRPr lang="en-US" altLang="pt-BR" sz="2400" dirty="0"/>
          </a:p>
        </p:txBody>
      </p:sp>
      <p:sp>
        <p:nvSpPr>
          <p:cNvPr id="11" name="Oval 63"/>
          <p:cNvSpPr>
            <a:spLocks noChangeArrowheads="1"/>
          </p:cNvSpPr>
          <p:nvPr/>
        </p:nvSpPr>
        <p:spPr bwMode="auto">
          <a:xfrm>
            <a:off x="2589212" y="5486400"/>
            <a:ext cx="528637" cy="528638"/>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pt-BR" sz="2400" dirty="0" smtClean="0"/>
              <a:t>4:E</a:t>
            </a:r>
            <a:endParaRPr lang="en-US" altLang="pt-BR" sz="2400" dirty="0"/>
          </a:p>
        </p:txBody>
      </p:sp>
      <p:sp>
        <p:nvSpPr>
          <p:cNvPr id="12" name="Line 64"/>
          <p:cNvSpPr>
            <a:spLocks noChangeShapeType="1"/>
          </p:cNvSpPr>
          <p:nvPr/>
        </p:nvSpPr>
        <p:spPr bwMode="auto">
          <a:xfrm flipV="1">
            <a:off x="4989512" y="2668589"/>
            <a:ext cx="141287" cy="2433637"/>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pt-BR"/>
          </a:p>
        </p:txBody>
      </p:sp>
      <p:sp>
        <p:nvSpPr>
          <p:cNvPr id="13" name="Line 65"/>
          <p:cNvSpPr>
            <a:spLocks noChangeShapeType="1"/>
          </p:cNvSpPr>
          <p:nvPr/>
        </p:nvSpPr>
        <p:spPr bwMode="auto">
          <a:xfrm flipV="1">
            <a:off x="4089399" y="2544763"/>
            <a:ext cx="830263" cy="6350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pt-BR"/>
          </a:p>
        </p:txBody>
      </p:sp>
      <p:sp>
        <p:nvSpPr>
          <p:cNvPr id="14" name="Line 66"/>
          <p:cNvSpPr>
            <a:spLocks noChangeShapeType="1"/>
          </p:cNvSpPr>
          <p:nvPr/>
        </p:nvSpPr>
        <p:spPr bwMode="auto">
          <a:xfrm>
            <a:off x="4108449" y="3568701"/>
            <a:ext cx="881063" cy="1533525"/>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pt-BR"/>
          </a:p>
        </p:txBody>
      </p:sp>
      <p:sp>
        <p:nvSpPr>
          <p:cNvPr id="15" name="Line 67"/>
          <p:cNvSpPr>
            <a:spLocks noChangeShapeType="1"/>
          </p:cNvSpPr>
          <p:nvPr/>
        </p:nvSpPr>
        <p:spPr bwMode="auto">
          <a:xfrm flipV="1">
            <a:off x="3913186" y="3648075"/>
            <a:ext cx="0" cy="78105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pt-BR"/>
          </a:p>
        </p:txBody>
      </p:sp>
      <p:sp>
        <p:nvSpPr>
          <p:cNvPr id="16" name="Line 68"/>
          <p:cNvSpPr>
            <a:spLocks noChangeShapeType="1"/>
          </p:cNvSpPr>
          <p:nvPr/>
        </p:nvSpPr>
        <p:spPr bwMode="auto">
          <a:xfrm flipV="1">
            <a:off x="3017836" y="4886326"/>
            <a:ext cx="723900" cy="657225"/>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pt-BR"/>
          </a:p>
        </p:txBody>
      </p:sp>
      <p:sp>
        <p:nvSpPr>
          <p:cNvPr id="17" name="Line 69"/>
          <p:cNvSpPr>
            <a:spLocks noChangeShapeType="1"/>
          </p:cNvSpPr>
          <p:nvPr/>
        </p:nvSpPr>
        <p:spPr bwMode="auto">
          <a:xfrm>
            <a:off x="4160837" y="4819651"/>
            <a:ext cx="600075" cy="390525"/>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pt-BR"/>
          </a:p>
        </p:txBody>
      </p:sp>
      <p:sp>
        <p:nvSpPr>
          <p:cNvPr id="18" name="Título 17"/>
          <p:cNvSpPr>
            <a:spLocks noGrp="1"/>
          </p:cNvSpPr>
          <p:nvPr>
            <p:ph type="title"/>
          </p:nvPr>
        </p:nvSpPr>
        <p:spPr/>
        <p:txBody>
          <a:bodyPr/>
          <a:lstStyle/>
          <a:p>
            <a:r>
              <a:rPr lang="pt-BR" dirty="0" smtClean="0"/>
              <a:t>Exercício 2: fazer a matriz que corresponde ao grafo abaixo:</a:t>
            </a:r>
            <a:endParaRPr lang="pt-BR" dirty="0"/>
          </a:p>
        </p:txBody>
      </p:sp>
    </p:spTree>
    <p:extLst>
      <p:ext uri="{BB962C8B-B14F-4D97-AF65-F5344CB8AC3E}">
        <p14:creationId xmlns:p14="http://schemas.microsoft.com/office/powerpoint/2010/main" val="221500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ChangeArrowheads="1"/>
          </p:cNvSpPr>
          <p:nvPr/>
        </p:nvSpPr>
        <p:spPr bwMode="auto">
          <a:xfrm>
            <a:off x="2952750" y="857250"/>
            <a:ext cx="8096250" cy="60007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defTabSz="762000">
              <a:buChar char="•"/>
              <a:defRPr sz="1600">
                <a:solidFill>
                  <a:schemeClr val="tx1"/>
                </a:solidFill>
                <a:latin typeface="Arial" panose="020B0604020202020204" pitchFamily="34" charset="0"/>
              </a:defRPr>
            </a:lvl1pPr>
            <a:lvl2pPr marL="742950" indent="-285750" defTabSz="762000">
              <a:buChar char="–"/>
              <a:defRPr sz="1400">
                <a:solidFill>
                  <a:schemeClr val="tx1"/>
                </a:solidFill>
                <a:latin typeface="Arial" panose="020B0604020202020204" pitchFamily="34" charset="0"/>
              </a:defRPr>
            </a:lvl2pPr>
            <a:lvl3pPr marL="1143000" indent="-228600" defTabSz="762000">
              <a:buChar char="·"/>
              <a:defRPr sz="1400">
                <a:solidFill>
                  <a:schemeClr val="tx1"/>
                </a:solidFill>
                <a:latin typeface="Arial" panose="020B0604020202020204" pitchFamily="34" charset="0"/>
              </a:defRPr>
            </a:lvl3pPr>
            <a:lvl4pPr marL="1600200" indent="-228600" defTabSz="762000">
              <a:buChar char="­"/>
              <a:defRPr sz="1400">
                <a:solidFill>
                  <a:schemeClr val="tx1"/>
                </a:solidFill>
                <a:latin typeface="Arial" panose="020B0604020202020204" pitchFamily="34" charset="0"/>
              </a:defRPr>
            </a:lvl4pPr>
            <a:lvl5pPr marL="2057400" indent="-228600" defTabSz="762000">
              <a:buChar char="·"/>
              <a:defRPr sz="1400">
                <a:solidFill>
                  <a:schemeClr val="tx1"/>
                </a:solidFill>
                <a:latin typeface="Arial" panose="020B0604020202020204" pitchFamily="34" charset="0"/>
              </a:defRPr>
            </a:lvl5pPr>
            <a:lvl6pPr marL="2514600" indent="-228600" defTabSz="762000" eaLnBrk="0" fontAlgn="base" hangingPunct="0">
              <a:spcBef>
                <a:spcPct val="0"/>
              </a:spcBef>
              <a:spcAft>
                <a:spcPct val="0"/>
              </a:spcAft>
              <a:buChar char="·"/>
              <a:defRPr sz="1400">
                <a:solidFill>
                  <a:schemeClr val="tx1"/>
                </a:solidFill>
                <a:latin typeface="Arial" panose="020B0604020202020204" pitchFamily="34" charset="0"/>
              </a:defRPr>
            </a:lvl6pPr>
            <a:lvl7pPr marL="2971800" indent="-228600" defTabSz="762000" eaLnBrk="0" fontAlgn="base" hangingPunct="0">
              <a:spcBef>
                <a:spcPct val="0"/>
              </a:spcBef>
              <a:spcAft>
                <a:spcPct val="0"/>
              </a:spcAft>
              <a:buChar char="·"/>
              <a:defRPr sz="1400">
                <a:solidFill>
                  <a:schemeClr val="tx1"/>
                </a:solidFill>
                <a:latin typeface="Arial" panose="020B0604020202020204" pitchFamily="34" charset="0"/>
              </a:defRPr>
            </a:lvl7pPr>
            <a:lvl8pPr marL="3429000" indent="-228600" defTabSz="762000" eaLnBrk="0" fontAlgn="base" hangingPunct="0">
              <a:spcBef>
                <a:spcPct val="0"/>
              </a:spcBef>
              <a:spcAft>
                <a:spcPct val="0"/>
              </a:spcAft>
              <a:buChar char="·"/>
              <a:defRPr sz="1400">
                <a:solidFill>
                  <a:schemeClr val="tx1"/>
                </a:solidFill>
                <a:latin typeface="Arial" panose="020B0604020202020204" pitchFamily="34" charset="0"/>
              </a:defRPr>
            </a:lvl8pPr>
            <a:lvl9pPr marL="3886200" indent="-228600" defTabSz="762000" eaLnBrk="0" fontAlgn="base" hangingPunct="0">
              <a:spcBef>
                <a:spcPct val="0"/>
              </a:spcBef>
              <a:spcAft>
                <a:spcPct val="0"/>
              </a:spcAft>
              <a:buChar char="·"/>
              <a:defRPr sz="1400">
                <a:solidFill>
                  <a:schemeClr val="tx1"/>
                </a:solidFill>
                <a:latin typeface="Arial" panose="020B0604020202020204" pitchFamily="34" charset="0"/>
              </a:defRPr>
            </a:lvl9pPr>
          </a:lstStyle>
          <a:p>
            <a:pPr eaLnBrk="1" hangingPunct="1">
              <a:lnSpc>
                <a:spcPct val="150000"/>
              </a:lnSpc>
              <a:buFontTx/>
              <a:buNone/>
            </a:pPr>
            <a:r>
              <a:rPr lang="pt-BR" altLang="pt-BR" sz="3000" dirty="0" smtClean="0">
                <a:solidFill>
                  <a:schemeClr val="bg1"/>
                </a:solidFill>
                <a:latin typeface="Engravers MT" panose="02090707080505020304" pitchFamily="18" charset="0"/>
              </a:rPr>
              <a:t>Presente </a:t>
            </a:r>
            <a:r>
              <a:rPr lang="pt-BR" altLang="pt-BR" sz="3000" dirty="0">
                <a:solidFill>
                  <a:schemeClr val="bg1"/>
                </a:solidFill>
                <a:latin typeface="Engravers MT" panose="02090707080505020304" pitchFamily="18" charset="0"/>
              </a:rPr>
              <a:t>e futuro da Análise de </a:t>
            </a:r>
            <a:r>
              <a:rPr lang="pt-BR" altLang="pt-BR" sz="3000" dirty="0" smtClean="0">
                <a:solidFill>
                  <a:schemeClr val="bg1"/>
                </a:solidFill>
                <a:latin typeface="Engravers MT" panose="02090707080505020304" pitchFamily="18" charset="0"/>
              </a:rPr>
              <a:t>Redes</a:t>
            </a:r>
          </a:p>
          <a:p>
            <a:pPr eaLnBrk="1" hangingPunct="1">
              <a:lnSpc>
                <a:spcPct val="150000"/>
              </a:lnSpc>
              <a:buFontTx/>
              <a:buNone/>
            </a:pPr>
            <a:endParaRPr lang="pt-BR" altLang="pt-BR" sz="3000" dirty="0">
              <a:solidFill>
                <a:schemeClr val="bg1"/>
              </a:solidFill>
              <a:latin typeface="Engravers MT" panose="02090707080505020304" pitchFamily="18" charset="0"/>
            </a:endParaRPr>
          </a:p>
          <a:p>
            <a:pPr eaLnBrk="1" hangingPunct="1">
              <a:lnSpc>
                <a:spcPct val="150000"/>
              </a:lnSpc>
              <a:buFontTx/>
              <a:buNone/>
            </a:pPr>
            <a:endParaRPr lang="pt-BR" altLang="pt-BR" sz="3000" dirty="0" smtClean="0">
              <a:solidFill>
                <a:schemeClr val="bg1"/>
              </a:solidFill>
              <a:latin typeface="Engravers MT" panose="02090707080505020304" pitchFamily="18" charset="0"/>
            </a:endParaRPr>
          </a:p>
          <a:p>
            <a:pPr eaLnBrk="1" hangingPunct="1">
              <a:lnSpc>
                <a:spcPct val="150000"/>
              </a:lnSpc>
              <a:buFontTx/>
              <a:buNone/>
            </a:pPr>
            <a:r>
              <a:rPr lang="pt-BR" altLang="pt-BR" sz="3000" dirty="0" smtClean="0">
                <a:solidFill>
                  <a:schemeClr val="bg1"/>
                </a:solidFill>
                <a:latin typeface="Engravers MT" panose="02090707080505020304" pitchFamily="18" charset="0"/>
              </a:rPr>
              <a:t>Métodos e nomes</a:t>
            </a:r>
            <a:endParaRPr lang="pt-BR" altLang="pt-BR" sz="3000" dirty="0">
              <a:solidFill>
                <a:schemeClr val="bg1"/>
              </a:solidFill>
              <a:latin typeface="Engravers MT" panose="02090707080505020304" pitchFamily="18" charset="0"/>
            </a:endParaRPr>
          </a:p>
        </p:txBody>
      </p:sp>
      <p:sp>
        <p:nvSpPr>
          <p:cNvPr id="7173" name="Octógono 5"/>
          <p:cNvSpPr>
            <a:spLocks noChangeArrowheads="1"/>
          </p:cNvSpPr>
          <p:nvPr/>
        </p:nvSpPr>
        <p:spPr bwMode="auto">
          <a:xfrm>
            <a:off x="8239125" y="1357314"/>
            <a:ext cx="285750" cy="329565"/>
          </a:xfrm>
          <a:prstGeom prst="octagon">
            <a:avLst>
              <a:gd name="adj" fmla="val 2928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a:spAutoFit/>
          </a:bodyPr>
          <a:lstStyle>
            <a:lvl1pPr defTabSz="762000">
              <a:buChar char="•"/>
              <a:defRPr sz="1600">
                <a:solidFill>
                  <a:schemeClr val="tx1"/>
                </a:solidFill>
                <a:latin typeface="Arial" panose="020B0604020202020204" pitchFamily="34" charset="0"/>
              </a:defRPr>
            </a:lvl1pPr>
            <a:lvl2pPr marL="742950" indent="-285750" defTabSz="762000">
              <a:buChar char="–"/>
              <a:defRPr sz="1400">
                <a:solidFill>
                  <a:schemeClr val="tx1"/>
                </a:solidFill>
                <a:latin typeface="Arial" panose="020B0604020202020204" pitchFamily="34" charset="0"/>
              </a:defRPr>
            </a:lvl2pPr>
            <a:lvl3pPr marL="1143000" indent="-228600" defTabSz="762000">
              <a:buChar char="·"/>
              <a:defRPr sz="1400">
                <a:solidFill>
                  <a:schemeClr val="tx1"/>
                </a:solidFill>
                <a:latin typeface="Arial" panose="020B0604020202020204" pitchFamily="34" charset="0"/>
              </a:defRPr>
            </a:lvl3pPr>
            <a:lvl4pPr marL="1600200" indent="-228600" defTabSz="762000">
              <a:buChar char="­"/>
              <a:defRPr sz="1400">
                <a:solidFill>
                  <a:schemeClr val="tx1"/>
                </a:solidFill>
                <a:latin typeface="Arial" panose="020B0604020202020204" pitchFamily="34" charset="0"/>
              </a:defRPr>
            </a:lvl4pPr>
            <a:lvl5pPr marL="2057400" indent="-228600" defTabSz="762000">
              <a:buChar char="·"/>
              <a:defRPr sz="1400">
                <a:solidFill>
                  <a:schemeClr val="tx1"/>
                </a:solidFill>
                <a:latin typeface="Arial" panose="020B0604020202020204" pitchFamily="34" charset="0"/>
              </a:defRPr>
            </a:lvl5pPr>
            <a:lvl6pPr marL="2514600" indent="-228600" defTabSz="762000" eaLnBrk="0" fontAlgn="base" hangingPunct="0">
              <a:spcBef>
                <a:spcPct val="0"/>
              </a:spcBef>
              <a:spcAft>
                <a:spcPct val="0"/>
              </a:spcAft>
              <a:buChar char="·"/>
              <a:defRPr sz="1400">
                <a:solidFill>
                  <a:schemeClr val="tx1"/>
                </a:solidFill>
                <a:latin typeface="Arial" panose="020B0604020202020204" pitchFamily="34" charset="0"/>
              </a:defRPr>
            </a:lvl6pPr>
            <a:lvl7pPr marL="2971800" indent="-228600" defTabSz="762000" eaLnBrk="0" fontAlgn="base" hangingPunct="0">
              <a:spcBef>
                <a:spcPct val="0"/>
              </a:spcBef>
              <a:spcAft>
                <a:spcPct val="0"/>
              </a:spcAft>
              <a:buChar char="·"/>
              <a:defRPr sz="1400">
                <a:solidFill>
                  <a:schemeClr val="tx1"/>
                </a:solidFill>
                <a:latin typeface="Arial" panose="020B0604020202020204" pitchFamily="34" charset="0"/>
              </a:defRPr>
            </a:lvl7pPr>
            <a:lvl8pPr marL="3429000" indent="-228600" defTabSz="762000" eaLnBrk="0" fontAlgn="base" hangingPunct="0">
              <a:spcBef>
                <a:spcPct val="0"/>
              </a:spcBef>
              <a:spcAft>
                <a:spcPct val="0"/>
              </a:spcAft>
              <a:buChar char="·"/>
              <a:defRPr sz="1400">
                <a:solidFill>
                  <a:schemeClr val="tx1"/>
                </a:solidFill>
                <a:latin typeface="Arial" panose="020B0604020202020204" pitchFamily="34" charset="0"/>
              </a:defRPr>
            </a:lvl8pPr>
            <a:lvl9pPr marL="3886200" indent="-228600" defTabSz="762000" eaLnBrk="0" fontAlgn="base" hangingPunct="0">
              <a:spcBef>
                <a:spcPct val="0"/>
              </a:spcBef>
              <a:spcAft>
                <a:spcPct val="0"/>
              </a:spcAft>
              <a:buChar char="·"/>
              <a:defRPr sz="1400">
                <a:solidFill>
                  <a:schemeClr val="tx1"/>
                </a:solidFill>
                <a:latin typeface="Arial" panose="020B0604020202020204" pitchFamily="34" charset="0"/>
              </a:defRPr>
            </a:lvl9pPr>
          </a:lstStyle>
          <a:p>
            <a:pPr eaLnBrk="1" hangingPunct="1">
              <a:spcBef>
                <a:spcPct val="50000"/>
              </a:spcBef>
            </a:pPr>
            <a:endParaRPr lang="es-ES_tradnl" altLang="pt-BR" sz="1000">
              <a:solidFill>
                <a:srgbClr val="FF0000"/>
              </a:solidFill>
            </a:endParaRPr>
          </a:p>
        </p:txBody>
      </p:sp>
      <p:grpSp>
        <p:nvGrpSpPr>
          <p:cNvPr id="7175" name="Grupo 18"/>
          <p:cNvGrpSpPr>
            <a:grpSpLocks/>
          </p:cNvGrpSpPr>
          <p:nvPr/>
        </p:nvGrpSpPr>
        <p:grpSpPr bwMode="auto">
          <a:xfrm rot="1004046">
            <a:off x="1662413" y="1201858"/>
            <a:ext cx="1506537" cy="1501775"/>
            <a:chOff x="415442" y="5170310"/>
            <a:chExt cx="1257258" cy="1287203"/>
          </a:xfrm>
        </p:grpSpPr>
        <p:pic>
          <p:nvPicPr>
            <p:cNvPr id="5130" name="Picture 10"/>
            <p:cNvPicPr>
              <a:picLocks noChangeAspect="1" noChangeArrowheads="1"/>
            </p:cNvPicPr>
            <p:nvPr/>
          </p:nvPicPr>
          <p:blipFill>
            <a:blip r:embed="rId3"/>
            <a:srcRect/>
            <a:stretch>
              <a:fillRect/>
            </a:stretch>
          </p:blipFill>
          <p:spPr bwMode="auto">
            <a:xfrm rot="20558201">
              <a:off x="415039" y="5342461"/>
              <a:ext cx="1079732" cy="1080380"/>
            </a:xfrm>
            <a:prstGeom prst="rect">
              <a:avLst/>
            </a:prstGeom>
            <a:noFill/>
            <a:ln w="12700" cap="flat" cmpd="sng" algn="ctr">
              <a:noFill/>
              <a:prstDash val="solid"/>
              <a:miter lim="800000"/>
              <a:headEnd/>
              <a:tailEnd/>
            </a:ln>
            <a:effectLst>
              <a:prstShdw prst="shdw17" dist="17961" dir="2700000">
                <a:schemeClr val="accent1">
                  <a:gamma/>
                  <a:shade val="60000"/>
                  <a:invGamma/>
                </a:schemeClr>
              </a:prstShdw>
            </a:effectLst>
          </p:spPr>
        </p:pic>
        <p:sp>
          <p:nvSpPr>
            <p:cNvPr id="7178" name="Rectangle 2"/>
            <p:cNvSpPr>
              <a:spLocks noChangeArrowheads="1"/>
            </p:cNvSpPr>
            <p:nvPr/>
          </p:nvSpPr>
          <p:spPr bwMode="auto">
            <a:xfrm rot="-1041799">
              <a:off x="592700" y="6385513"/>
              <a:ext cx="1080000" cy="7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defTabSz="762000">
                <a:buChar char="•"/>
                <a:defRPr sz="1600">
                  <a:solidFill>
                    <a:schemeClr val="tx1"/>
                  </a:solidFill>
                  <a:latin typeface="Arial" panose="020B0604020202020204" pitchFamily="34" charset="0"/>
                </a:defRPr>
              </a:lvl1pPr>
              <a:lvl2pPr marL="742950" indent="-285750" defTabSz="762000">
                <a:buChar char="–"/>
                <a:defRPr sz="1400">
                  <a:solidFill>
                    <a:schemeClr val="tx1"/>
                  </a:solidFill>
                  <a:latin typeface="Arial" panose="020B0604020202020204" pitchFamily="34" charset="0"/>
                </a:defRPr>
              </a:lvl2pPr>
              <a:lvl3pPr marL="1143000" indent="-228600" defTabSz="762000">
                <a:buChar char="·"/>
                <a:defRPr sz="1400">
                  <a:solidFill>
                    <a:schemeClr val="tx1"/>
                  </a:solidFill>
                  <a:latin typeface="Arial" panose="020B0604020202020204" pitchFamily="34" charset="0"/>
                </a:defRPr>
              </a:lvl3pPr>
              <a:lvl4pPr marL="1600200" indent="-228600" defTabSz="762000">
                <a:buChar char="­"/>
                <a:defRPr sz="1400">
                  <a:solidFill>
                    <a:schemeClr val="tx1"/>
                  </a:solidFill>
                  <a:latin typeface="Arial" panose="020B0604020202020204" pitchFamily="34" charset="0"/>
                </a:defRPr>
              </a:lvl4pPr>
              <a:lvl5pPr marL="2057400" indent="-228600" defTabSz="762000">
                <a:buChar char="·"/>
                <a:defRPr sz="1400">
                  <a:solidFill>
                    <a:schemeClr val="tx1"/>
                  </a:solidFill>
                  <a:latin typeface="Arial" panose="020B0604020202020204" pitchFamily="34" charset="0"/>
                </a:defRPr>
              </a:lvl5pPr>
              <a:lvl6pPr marL="2514600" indent="-228600" defTabSz="762000" eaLnBrk="0" fontAlgn="base" hangingPunct="0">
                <a:spcBef>
                  <a:spcPct val="0"/>
                </a:spcBef>
                <a:spcAft>
                  <a:spcPct val="0"/>
                </a:spcAft>
                <a:buChar char="·"/>
                <a:defRPr sz="1400">
                  <a:solidFill>
                    <a:schemeClr val="tx1"/>
                  </a:solidFill>
                  <a:latin typeface="Arial" panose="020B0604020202020204" pitchFamily="34" charset="0"/>
                </a:defRPr>
              </a:lvl6pPr>
              <a:lvl7pPr marL="2971800" indent="-228600" defTabSz="762000" eaLnBrk="0" fontAlgn="base" hangingPunct="0">
                <a:spcBef>
                  <a:spcPct val="0"/>
                </a:spcBef>
                <a:spcAft>
                  <a:spcPct val="0"/>
                </a:spcAft>
                <a:buChar char="·"/>
                <a:defRPr sz="1400">
                  <a:solidFill>
                    <a:schemeClr val="tx1"/>
                  </a:solidFill>
                  <a:latin typeface="Arial" panose="020B0604020202020204" pitchFamily="34" charset="0"/>
                </a:defRPr>
              </a:lvl7pPr>
              <a:lvl8pPr marL="3429000" indent="-228600" defTabSz="762000" eaLnBrk="0" fontAlgn="base" hangingPunct="0">
                <a:spcBef>
                  <a:spcPct val="0"/>
                </a:spcBef>
                <a:spcAft>
                  <a:spcPct val="0"/>
                </a:spcAft>
                <a:buChar char="·"/>
                <a:defRPr sz="1400">
                  <a:solidFill>
                    <a:schemeClr val="tx1"/>
                  </a:solidFill>
                  <a:latin typeface="Arial" panose="020B0604020202020204" pitchFamily="34" charset="0"/>
                </a:defRPr>
              </a:lvl8pPr>
              <a:lvl9pPr marL="3886200" indent="-228600" defTabSz="762000" eaLnBrk="0" fontAlgn="base" hangingPunct="0">
                <a:spcBef>
                  <a:spcPct val="0"/>
                </a:spcBef>
                <a:spcAft>
                  <a:spcPct val="0"/>
                </a:spcAft>
                <a:buChar char="·"/>
                <a:defRPr sz="1400">
                  <a:solidFill>
                    <a:schemeClr val="tx1"/>
                  </a:solidFill>
                  <a:latin typeface="Arial" panose="020B0604020202020204" pitchFamily="34" charset="0"/>
                </a:defRPr>
              </a:lvl9pPr>
            </a:lstStyle>
            <a:p>
              <a:pPr eaLnBrk="1" hangingPunct="1">
                <a:buFontTx/>
                <a:buNone/>
              </a:pPr>
              <a:endParaRPr lang="pt-BR" altLang="pt-BR" sz="5000">
                <a:latin typeface="Engravers MT" panose="02090707080505020304" pitchFamily="18" charset="0"/>
              </a:endParaRPr>
            </a:p>
          </p:txBody>
        </p:sp>
        <p:sp>
          <p:nvSpPr>
            <p:cNvPr id="7179" name="Rectangle 2"/>
            <p:cNvSpPr>
              <a:spLocks noChangeArrowheads="1"/>
            </p:cNvSpPr>
            <p:nvPr/>
          </p:nvSpPr>
          <p:spPr bwMode="auto">
            <a:xfrm rot="4358201">
              <a:off x="907968" y="5692310"/>
              <a:ext cx="1116000" cy="7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defTabSz="762000">
                <a:buChar char="•"/>
                <a:defRPr sz="1600">
                  <a:solidFill>
                    <a:schemeClr val="tx1"/>
                  </a:solidFill>
                  <a:latin typeface="Arial" panose="020B0604020202020204" pitchFamily="34" charset="0"/>
                </a:defRPr>
              </a:lvl1pPr>
              <a:lvl2pPr marL="742950" indent="-285750" defTabSz="762000">
                <a:buChar char="–"/>
                <a:defRPr sz="1400">
                  <a:solidFill>
                    <a:schemeClr val="tx1"/>
                  </a:solidFill>
                  <a:latin typeface="Arial" panose="020B0604020202020204" pitchFamily="34" charset="0"/>
                </a:defRPr>
              </a:lvl2pPr>
              <a:lvl3pPr marL="1143000" indent="-228600" defTabSz="762000">
                <a:buChar char="·"/>
                <a:defRPr sz="1400">
                  <a:solidFill>
                    <a:schemeClr val="tx1"/>
                  </a:solidFill>
                  <a:latin typeface="Arial" panose="020B0604020202020204" pitchFamily="34" charset="0"/>
                </a:defRPr>
              </a:lvl3pPr>
              <a:lvl4pPr marL="1600200" indent="-228600" defTabSz="762000">
                <a:buChar char="­"/>
                <a:defRPr sz="1400">
                  <a:solidFill>
                    <a:schemeClr val="tx1"/>
                  </a:solidFill>
                  <a:latin typeface="Arial" panose="020B0604020202020204" pitchFamily="34" charset="0"/>
                </a:defRPr>
              </a:lvl4pPr>
              <a:lvl5pPr marL="2057400" indent="-228600" defTabSz="762000">
                <a:buChar char="·"/>
                <a:defRPr sz="1400">
                  <a:solidFill>
                    <a:schemeClr val="tx1"/>
                  </a:solidFill>
                  <a:latin typeface="Arial" panose="020B0604020202020204" pitchFamily="34" charset="0"/>
                </a:defRPr>
              </a:lvl5pPr>
              <a:lvl6pPr marL="2514600" indent="-228600" defTabSz="762000" eaLnBrk="0" fontAlgn="base" hangingPunct="0">
                <a:spcBef>
                  <a:spcPct val="0"/>
                </a:spcBef>
                <a:spcAft>
                  <a:spcPct val="0"/>
                </a:spcAft>
                <a:buChar char="·"/>
                <a:defRPr sz="1400">
                  <a:solidFill>
                    <a:schemeClr val="tx1"/>
                  </a:solidFill>
                  <a:latin typeface="Arial" panose="020B0604020202020204" pitchFamily="34" charset="0"/>
                </a:defRPr>
              </a:lvl6pPr>
              <a:lvl7pPr marL="2971800" indent="-228600" defTabSz="762000" eaLnBrk="0" fontAlgn="base" hangingPunct="0">
                <a:spcBef>
                  <a:spcPct val="0"/>
                </a:spcBef>
                <a:spcAft>
                  <a:spcPct val="0"/>
                </a:spcAft>
                <a:buChar char="·"/>
                <a:defRPr sz="1400">
                  <a:solidFill>
                    <a:schemeClr val="tx1"/>
                  </a:solidFill>
                  <a:latin typeface="Arial" panose="020B0604020202020204" pitchFamily="34" charset="0"/>
                </a:defRPr>
              </a:lvl7pPr>
              <a:lvl8pPr marL="3429000" indent="-228600" defTabSz="762000" eaLnBrk="0" fontAlgn="base" hangingPunct="0">
                <a:spcBef>
                  <a:spcPct val="0"/>
                </a:spcBef>
                <a:spcAft>
                  <a:spcPct val="0"/>
                </a:spcAft>
                <a:buChar char="·"/>
                <a:defRPr sz="1400">
                  <a:solidFill>
                    <a:schemeClr val="tx1"/>
                  </a:solidFill>
                  <a:latin typeface="Arial" panose="020B0604020202020204" pitchFamily="34" charset="0"/>
                </a:defRPr>
              </a:lvl8pPr>
              <a:lvl9pPr marL="3886200" indent="-228600" defTabSz="762000" eaLnBrk="0" fontAlgn="base" hangingPunct="0">
                <a:spcBef>
                  <a:spcPct val="0"/>
                </a:spcBef>
                <a:spcAft>
                  <a:spcPct val="0"/>
                </a:spcAft>
                <a:buChar char="·"/>
                <a:defRPr sz="1400">
                  <a:solidFill>
                    <a:schemeClr val="tx1"/>
                  </a:solidFill>
                  <a:latin typeface="Arial" panose="020B0604020202020204" pitchFamily="34" charset="0"/>
                </a:defRPr>
              </a:lvl9pPr>
            </a:lstStyle>
            <a:p>
              <a:pPr eaLnBrk="1" hangingPunct="1">
                <a:buFontTx/>
                <a:buNone/>
              </a:pPr>
              <a:endParaRPr lang="pt-BR" altLang="pt-BR" sz="5000">
                <a:latin typeface="Engravers MT" panose="02090707080505020304" pitchFamily="18" charset="0"/>
              </a:endParaRPr>
            </a:p>
          </p:txBody>
        </p:sp>
      </p:grpSp>
      <p:sp>
        <p:nvSpPr>
          <p:cNvPr id="14" name="Retângulo 13"/>
          <p:cNvSpPr/>
          <p:nvPr/>
        </p:nvSpPr>
        <p:spPr>
          <a:xfrm>
            <a:off x="1478110" y="4699955"/>
            <a:ext cx="1376695" cy="193807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9600" dirty="0" smtClean="0"/>
              <a:t>5</a:t>
            </a:r>
            <a:endParaRPr lang="pt-BR" sz="9600" dirty="0"/>
          </a:p>
        </p:txBody>
      </p:sp>
    </p:spTree>
    <p:extLst>
      <p:ext uri="{BB962C8B-B14F-4D97-AF65-F5344CB8AC3E}">
        <p14:creationId xmlns:p14="http://schemas.microsoft.com/office/powerpoint/2010/main" val="24815812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465696" y="-5687"/>
            <a:ext cx="7360692" cy="605965"/>
          </a:xfrm>
        </p:spPr>
        <p:txBody>
          <a:bodyPr>
            <a:normAutofit fontScale="90000"/>
          </a:bodyPr>
          <a:lstStyle/>
          <a:p>
            <a:r>
              <a:rPr lang="pt-BR" altLang="pt-BR" dirty="0" smtClean="0"/>
              <a:t>Referências</a:t>
            </a:r>
          </a:p>
        </p:txBody>
      </p:sp>
      <p:sp>
        <p:nvSpPr>
          <p:cNvPr id="20483" name="Rectangle 3"/>
          <p:cNvSpPr>
            <a:spLocks noGrp="1" noChangeArrowheads="1"/>
          </p:cNvSpPr>
          <p:nvPr>
            <p:ph type="body" idx="1"/>
          </p:nvPr>
        </p:nvSpPr>
        <p:spPr>
          <a:xfrm>
            <a:off x="1775998" y="409210"/>
            <a:ext cx="10416002" cy="7288128"/>
          </a:xfrm>
        </p:spPr>
        <p:txBody>
          <a:bodyPr>
            <a:normAutofit fontScale="62500" lnSpcReduction="20000"/>
          </a:bodyPr>
          <a:lstStyle/>
          <a:p>
            <a:pPr>
              <a:buFontTx/>
              <a:buNone/>
              <a:defRPr/>
            </a:pPr>
            <a:r>
              <a:rPr lang="en-US" sz="2400" b="1" dirty="0">
                <a:solidFill>
                  <a:srgbClr val="002060"/>
                </a:solidFill>
                <a:latin typeface="Modern No. 20" pitchFamily="18" charset="0"/>
              </a:rPr>
              <a:t>BARABÁSI</a:t>
            </a:r>
            <a:r>
              <a:rPr lang="en-US" sz="2400" dirty="0">
                <a:solidFill>
                  <a:srgbClr val="002060"/>
                </a:solidFill>
                <a:latin typeface="Modern No. 20" pitchFamily="18" charset="0"/>
              </a:rPr>
              <a:t>, Albert-</a:t>
            </a:r>
            <a:r>
              <a:rPr lang="en-US" sz="2400" dirty="0" err="1">
                <a:solidFill>
                  <a:srgbClr val="002060"/>
                </a:solidFill>
                <a:latin typeface="Modern No. 20" pitchFamily="18" charset="0"/>
              </a:rPr>
              <a:t>Lázló</a:t>
            </a:r>
            <a:r>
              <a:rPr lang="en-US" sz="2400" dirty="0">
                <a:solidFill>
                  <a:srgbClr val="002060"/>
                </a:solidFill>
                <a:latin typeface="Modern No. 20" pitchFamily="18" charset="0"/>
              </a:rPr>
              <a:t>. Linked: how everything is connected to everything else and what it means for business, science, and everyday life. New York: Plume, 2003</a:t>
            </a:r>
          </a:p>
          <a:p>
            <a:pPr>
              <a:buFontTx/>
              <a:buNone/>
              <a:defRPr/>
            </a:pPr>
            <a:r>
              <a:rPr lang="pt-BR" sz="2400" b="1" dirty="0">
                <a:solidFill>
                  <a:srgbClr val="002060"/>
                </a:solidFill>
                <a:latin typeface="Modern No. 20" pitchFamily="18" charset="0"/>
              </a:rPr>
              <a:t>BRANDÃO</a:t>
            </a:r>
            <a:r>
              <a:rPr lang="pt-BR" sz="2400" dirty="0">
                <a:solidFill>
                  <a:srgbClr val="002060"/>
                </a:solidFill>
                <a:latin typeface="Modern No. 20" pitchFamily="18" charset="0"/>
              </a:rPr>
              <a:t>. W; PARREIRAS. F.; SILVA, A. Redes em Ciência da Informação. Evidências comportamentais dos </a:t>
            </a:r>
            <a:r>
              <a:rPr lang="pt-BR" sz="2400" dirty="0" smtClean="0">
                <a:solidFill>
                  <a:srgbClr val="002060"/>
                </a:solidFill>
                <a:latin typeface="Modern No. 20" pitchFamily="18" charset="0"/>
              </a:rPr>
              <a:t>pesquisadores </a:t>
            </a:r>
            <a:r>
              <a:rPr lang="pt-BR" sz="2400" dirty="0">
                <a:solidFill>
                  <a:srgbClr val="002060"/>
                </a:solidFill>
                <a:latin typeface="Modern No. 20" pitchFamily="18" charset="0"/>
              </a:rPr>
              <a:t>e tendências evolutivas das redes de coautoria. Londrina: Informação &amp; Informação, v.12, n. esp., 2007</a:t>
            </a:r>
          </a:p>
          <a:p>
            <a:pPr>
              <a:buFontTx/>
              <a:buNone/>
              <a:defRPr/>
            </a:pPr>
            <a:r>
              <a:rPr lang="en-US" sz="2400" b="1" dirty="0">
                <a:solidFill>
                  <a:srgbClr val="002060"/>
                </a:solidFill>
                <a:latin typeface="Modern No. 20" pitchFamily="18" charset="0"/>
              </a:rPr>
              <a:t>BURT</a:t>
            </a:r>
            <a:r>
              <a:rPr lang="en-US" sz="2400" dirty="0">
                <a:solidFill>
                  <a:srgbClr val="002060"/>
                </a:solidFill>
                <a:latin typeface="Modern No. 20" pitchFamily="18" charset="0"/>
              </a:rPr>
              <a:t>, Ronald S. Structural holes: the social structure of competition. Cambridge, </a:t>
            </a:r>
            <a:r>
              <a:rPr lang="en-US" sz="2400" dirty="0" smtClean="0">
                <a:solidFill>
                  <a:srgbClr val="002060"/>
                </a:solidFill>
                <a:latin typeface="Modern No. 20" pitchFamily="18" charset="0"/>
              </a:rPr>
              <a:t>MA: </a:t>
            </a:r>
            <a:r>
              <a:rPr lang="en-US" sz="2400" dirty="0">
                <a:solidFill>
                  <a:srgbClr val="002060"/>
                </a:solidFill>
                <a:latin typeface="Modern No. 20" pitchFamily="18" charset="0"/>
              </a:rPr>
              <a:t>Harvard University Press, 1995</a:t>
            </a:r>
            <a:endParaRPr lang="pt-BR" sz="2400" dirty="0">
              <a:solidFill>
                <a:srgbClr val="002060"/>
              </a:solidFill>
              <a:latin typeface="Modern No. 20" pitchFamily="18" charset="0"/>
            </a:endParaRPr>
          </a:p>
          <a:p>
            <a:pPr>
              <a:buFontTx/>
              <a:buNone/>
              <a:defRPr/>
            </a:pPr>
            <a:r>
              <a:rPr lang="pt-BR" sz="2400" b="1" dirty="0">
                <a:solidFill>
                  <a:srgbClr val="002060"/>
                </a:solidFill>
                <a:latin typeface="Modern No. 20" pitchFamily="18" charset="0"/>
              </a:rPr>
              <a:t>CAPRA</a:t>
            </a:r>
            <a:r>
              <a:rPr lang="pt-BR" sz="2400" dirty="0">
                <a:solidFill>
                  <a:srgbClr val="002060"/>
                </a:solidFill>
                <a:latin typeface="Modern No. 20" pitchFamily="18" charset="0"/>
              </a:rPr>
              <a:t>, </a:t>
            </a:r>
            <a:r>
              <a:rPr lang="pt-BR" sz="2400" dirty="0" err="1">
                <a:solidFill>
                  <a:srgbClr val="002060"/>
                </a:solidFill>
                <a:latin typeface="Modern No. 20" pitchFamily="18" charset="0"/>
              </a:rPr>
              <a:t>Fritjof</a:t>
            </a:r>
            <a:r>
              <a:rPr lang="pt-BR" sz="2400" dirty="0">
                <a:solidFill>
                  <a:srgbClr val="002060"/>
                </a:solidFill>
                <a:latin typeface="Modern No. 20" pitchFamily="18" charset="0"/>
              </a:rPr>
              <a:t>. A teia da vida – Uma nova compreensão cientifica dos sistemas vivos. São Paulo: </a:t>
            </a:r>
            <a:r>
              <a:rPr lang="pt-BR" sz="2400" dirty="0" err="1">
                <a:solidFill>
                  <a:srgbClr val="002060"/>
                </a:solidFill>
                <a:latin typeface="Modern No. 20" pitchFamily="18" charset="0"/>
              </a:rPr>
              <a:t>Cultrix</a:t>
            </a:r>
            <a:r>
              <a:rPr lang="pt-BR" sz="2400" dirty="0">
                <a:solidFill>
                  <a:srgbClr val="002060"/>
                </a:solidFill>
                <a:latin typeface="Modern No. 20" pitchFamily="18" charset="0"/>
              </a:rPr>
              <a:t>, 1996</a:t>
            </a:r>
          </a:p>
          <a:p>
            <a:pPr>
              <a:buFontTx/>
              <a:buNone/>
              <a:defRPr/>
            </a:pPr>
            <a:r>
              <a:rPr lang="pt-BR" sz="2400" b="1" dirty="0">
                <a:solidFill>
                  <a:srgbClr val="002060"/>
                </a:solidFill>
                <a:latin typeface="Modern No. 20" pitchFamily="18" charset="0"/>
              </a:rPr>
              <a:t>CASTELLS</a:t>
            </a:r>
            <a:r>
              <a:rPr lang="pt-BR" sz="2400" dirty="0">
                <a:solidFill>
                  <a:srgbClr val="002060"/>
                </a:solidFill>
                <a:latin typeface="Modern No. 20" pitchFamily="18" charset="0"/>
              </a:rPr>
              <a:t>, Manuel. A sociedade em rede. 11 Ed. São Paulo: Paz e Terra, 1999.</a:t>
            </a:r>
          </a:p>
          <a:p>
            <a:pPr>
              <a:buFontTx/>
              <a:buNone/>
              <a:defRPr/>
            </a:pPr>
            <a:r>
              <a:rPr lang="pt-BR" sz="2400" b="1" dirty="0">
                <a:solidFill>
                  <a:srgbClr val="002060"/>
                </a:solidFill>
                <a:latin typeface="Modern No. 20" pitchFamily="18" charset="0"/>
              </a:rPr>
              <a:t>CASTELLS</a:t>
            </a:r>
            <a:r>
              <a:rPr lang="pt-BR" sz="2400" dirty="0">
                <a:solidFill>
                  <a:srgbClr val="002060"/>
                </a:solidFill>
                <a:latin typeface="Modern No. 20" pitchFamily="18" charset="0"/>
              </a:rPr>
              <a:t>, M. Redes Sociais e Transformação da Sociedade. In: Cadernos Ruth Cardoso. Centro Ruth Cardoso, p. 89-96, 1/2010.</a:t>
            </a:r>
          </a:p>
          <a:p>
            <a:pPr>
              <a:buFontTx/>
              <a:buNone/>
              <a:defRPr/>
            </a:pPr>
            <a:r>
              <a:rPr lang="pt-BR" sz="2400" b="1" dirty="0">
                <a:solidFill>
                  <a:srgbClr val="002060"/>
                </a:solidFill>
                <a:latin typeface="Modern No. 20" pitchFamily="18" charset="0"/>
              </a:rPr>
              <a:t>DE CASTRO</a:t>
            </a:r>
            <a:r>
              <a:rPr lang="pt-BR" sz="2400" dirty="0">
                <a:solidFill>
                  <a:srgbClr val="002060"/>
                </a:solidFill>
                <a:latin typeface="Modern No. 20" pitchFamily="18" charset="0"/>
              </a:rPr>
              <a:t>, P. A. Rede complexa e </a:t>
            </a:r>
            <a:r>
              <a:rPr lang="pt-BR" sz="2400" dirty="0" err="1">
                <a:solidFill>
                  <a:srgbClr val="002060"/>
                </a:solidFill>
                <a:latin typeface="Modern No. 20" pitchFamily="18" charset="0"/>
              </a:rPr>
              <a:t>criticalidade</a:t>
            </a:r>
            <a:r>
              <a:rPr lang="pt-BR" sz="2400" dirty="0">
                <a:solidFill>
                  <a:srgbClr val="002060"/>
                </a:solidFill>
                <a:latin typeface="Modern No. 20" pitchFamily="18" charset="0"/>
              </a:rPr>
              <a:t> </a:t>
            </a:r>
            <a:r>
              <a:rPr lang="pt-BR" sz="2400" dirty="0" err="1">
                <a:solidFill>
                  <a:srgbClr val="002060"/>
                </a:solidFill>
                <a:latin typeface="Modern No. 20" pitchFamily="18" charset="0"/>
              </a:rPr>
              <a:t>auto-organizada</a:t>
            </a:r>
            <a:r>
              <a:rPr lang="pt-BR" sz="2400" dirty="0">
                <a:solidFill>
                  <a:srgbClr val="002060"/>
                </a:solidFill>
                <a:latin typeface="Modern No. 20" pitchFamily="18" charset="0"/>
              </a:rPr>
              <a:t>: Modelos e Aplicações. 2007. Tese (Doutorado) – Instituto de Física de São Carlos, Universidade de São Paulo.</a:t>
            </a:r>
          </a:p>
          <a:p>
            <a:pPr>
              <a:buFontTx/>
              <a:buNone/>
              <a:defRPr/>
            </a:pPr>
            <a:r>
              <a:rPr lang="en-US" sz="2400" b="1" dirty="0">
                <a:solidFill>
                  <a:srgbClr val="002060"/>
                </a:solidFill>
                <a:latin typeface="Modern No. 20" pitchFamily="18" charset="0"/>
              </a:rPr>
              <a:t>GRANOVETTER, </a:t>
            </a:r>
            <a:r>
              <a:rPr lang="en-US" sz="2400" dirty="0">
                <a:solidFill>
                  <a:srgbClr val="002060"/>
                </a:solidFill>
                <a:latin typeface="Modern No. 20" pitchFamily="18" charset="0"/>
              </a:rPr>
              <a:t>Mark S. The strength of weak ties. American Journal of Sociology, v.78, n.6, p. 1360-1380, 1973.</a:t>
            </a:r>
            <a:endParaRPr lang="pt-BR" sz="2400" dirty="0">
              <a:solidFill>
                <a:srgbClr val="002060"/>
              </a:solidFill>
              <a:latin typeface="Modern No. 20" pitchFamily="18" charset="0"/>
            </a:endParaRPr>
          </a:p>
          <a:p>
            <a:pPr>
              <a:buFontTx/>
              <a:buNone/>
              <a:defRPr/>
            </a:pPr>
            <a:r>
              <a:rPr lang="en-US" sz="2400" b="1" dirty="0">
                <a:solidFill>
                  <a:srgbClr val="002060"/>
                </a:solidFill>
                <a:latin typeface="Modern No. 20" pitchFamily="18" charset="0"/>
              </a:rPr>
              <a:t>GRANOVETTER, </a:t>
            </a:r>
            <a:r>
              <a:rPr lang="en-US" sz="2400" dirty="0">
                <a:solidFill>
                  <a:srgbClr val="002060"/>
                </a:solidFill>
                <a:latin typeface="Modern No. 20" pitchFamily="18" charset="0"/>
              </a:rPr>
              <a:t>Mark. The </a:t>
            </a:r>
            <a:r>
              <a:rPr lang="en-US" sz="2400" dirty="0" err="1">
                <a:solidFill>
                  <a:srgbClr val="002060"/>
                </a:solidFill>
                <a:latin typeface="Modern No. 20" pitchFamily="18" charset="0"/>
              </a:rPr>
              <a:t>stength</a:t>
            </a:r>
            <a:r>
              <a:rPr lang="en-US" sz="2400" dirty="0">
                <a:solidFill>
                  <a:srgbClr val="002060"/>
                </a:solidFill>
                <a:latin typeface="Modern No. 20" pitchFamily="18" charset="0"/>
              </a:rPr>
              <a:t> of weak ties: a network theory revisited. </a:t>
            </a:r>
            <a:r>
              <a:rPr lang="pt-BR" sz="2400" dirty="0" err="1">
                <a:solidFill>
                  <a:srgbClr val="002060"/>
                </a:solidFill>
                <a:latin typeface="Modern No. 20" pitchFamily="18" charset="0"/>
              </a:rPr>
              <a:t>Sociological</a:t>
            </a:r>
            <a:r>
              <a:rPr lang="pt-BR" sz="2400" dirty="0">
                <a:solidFill>
                  <a:srgbClr val="002060"/>
                </a:solidFill>
                <a:latin typeface="Modern No. 20" pitchFamily="18" charset="0"/>
              </a:rPr>
              <a:t> </a:t>
            </a:r>
            <a:r>
              <a:rPr lang="pt-BR" sz="2400" dirty="0" err="1">
                <a:solidFill>
                  <a:srgbClr val="002060"/>
                </a:solidFill>
                <a:latin typeface="Modern No. 20" pitchFamily="18" charset="0"/>
              </a:rPr>
              <a:t>Theory</a:t>
            </a:r>
            <a:r>
              <a:rPr lang="pt-BR" sz="2400" dirty="0">
                <a:solidFill>
                  <a:srgbClr val="002060"/>
                </a:solidFill>
                <a:latin typeface="Modern No. 20" pitchFamily="18" charset="0"/>
              </a:rPr>
              <a:t>, v. 1, p.203-233, 1983.</a:t>
            </a:r>
          </a:p>
          <a:p>
            <a:pPr>
              <a:buFontTx/>
              <a:buNone/>
              <a:defRPr/>
            </a:pPr>
            <a:r>
              <a:rPr lang="pt-BR" sz="2400" b="1" dirty="0">
                <a:solidFill>
                  <a:srgbClr val="002060"/>
                </a:solidFill>
                <a:latin typeface="Modern No. 20" pitchFamily="18" charset="0"/>
              </a:rPr>
              <a:t>MARTELETO, </a:t>
            </a:r>
            <a:r>
              <a:rPr lang="pt-BR" sz="2400" dirty="0">
                <a:solidFill>
                  <a:srgbClr val="002060"/>
                </a:solidFill>
                <a:latin typeface="Modern No. 20" pitchFamily="18" charset="0"/>
              </a:rPr>
              <a:t>Regina Maria. Informação, redes e redes sociais – fundamentos e transversalidade. Londrina: Informação &amp; Informação, v.12, n. esp., 2007</a:t>
            </a:r>
          </a:p>
          <a:p>
            <a:pPr>
              <a:buFontTx/>
              <a:buNone/>
              <a:defRPr/>
            </a:pPr>
            <a:r>
              <a:rPr lang="pt-BR" sz="2400" b="1" dirty="0">
                <a:solidFill>
                  <a:srgbClr val="002060"/>
                </a:solidFill>
                <a:latin typeface="Modern No. 20" pitchFamily="18" charset="0"/>
              </a:rPr>
              <a:t>MARTINHO</a:t>
            </a:r>
            <a:r>
              <a:rPr lang="pt-BR" sz="2400" dirty="0">
                <a:solidFill>
                  <a:srgbClr val="002060"/>
                </a:solidFill>
                <a:latin typeface="Modern No. 20" pitchFamily="18" charset="0"/>
              </a:rPr>
              <a:t>, Cássio. Algumas Palavras sobre Rede. In: SILVEIRA, Caio Márcio e DA COSTA REIS, Liliane (</a:t>
            </a:r>
            <a:r>
              <a:rPr lang="pt-BR" sz="2400" dirty="0" err="1">
                <a:solidFill>
                  <a:srgbClr val="002060"/>
                </a:solidFill>
                <a:latin typeface="Modern No. 20" pitchFamily="18" charset="0"/>
              </a:rPr>
              <a:t>orgs</a:t>
            </a:r>
            <a:r>
              <a:rPr lang="pt-BR" sz="2400" dirty="0">
                <a:solidFill>
                  <a:srgbClr val="002060"/>
                </a:solidFill>
                <a:latin typeface="Modern No. 20" pitchFamily="18" charset="0"/>
              </a:rPr>
              <a:t>.). Desenvolvimento Local, Dinâmicas e Estratégias. Rede DLIS/RITS, p. 24-30, 2001.</a:t>
            </a:r>
          </a:p>
          <a:p>
            <a:pPr>
              <a:buFontTx/>
              <a:buNone/>
              <a:defRPr/>
            </a:pPr>
            <a:r>
              <a:rPr lang="en-US" sz="2400" b="1" dirty="0">
                <a:solidFill>
                  <a:srgbClr val="002060"/>
                </a:solidFill>
                <a:latin typeface="Modern No. 20" pitchFamily="18" charset="0"/>
              </a:rPr>
              <a:t>MILGRAM, </a:t>
            </a:r>
            <a:r>
              <a:rPr lang="en-US" sz="2400" dirty="0">
                <a:solidFill>
                  <a:srgbClr val="002060"/>
                </a:solidFill>
                <a:latin typeface="Modern No. 20" pitchFamily="18" charset="0"/>
              </a:rPr>
              <a:t>S. The small world problem. Psychology Today, v.1, n.1, p. 61‐67 May 1967</a:t>
            </a:r>
            <a:endParaRPr lang="pt-BR" sz="2400" dirty="0">
              <a:solidFill>
                <a:srgbClr val="002060"/>
              </a:solidFill>
              <a:latin typeface="Modern No. 20" pitchFamily="18" charset="0"/>
            </a:endParaRPr>
          </a:p>
          <a:p>
            <a:pPr>
              <a:buFontTx/>
              <a:buNone/>
              <a:defRPr/>
            </a:pPr>
            <a:r>
              <a:rPr lang="en-US" sz="2400" b="1" dirty="0">
                <a:solidFill>
                  <a:srgbClr val="002060"/>
                </a:solidFill>
                <a:latin typeface="Modern No. 20" pitchFamily="18" charset="0"/>
              </a:rPr>
              <a:t>NEWMAN, </a:t>
            </a:r>
            <a:r>
              <a:rPr lang="en-US" sz="2400" dirty="0">
                <a:solidFill>
                  <a:srgbClr val="002060"/>
                </a:solidFill>
                <a:latin typeface="Modern No. 20" pitchFamily="18" charset="0"/>
              </a:rPr>
              <a:t>M. E. J. The structure and function of complex networks. SIAM Review, v.45, n.2, p. 167-256, 2003.</a:t>
            </a:r>
            <a:endParaRPr lang="pt-BR" sz="2400" dirty="0">
              <a:solidFill>
                <a:srgbClr val="002060"/>
              </a:solidFill>
              <a:latin typeface="Modern No. 20" pitchFamily="18" charset="0"/>
            </a:endParaRPr>
          </a:p>
          <a:p>
            <a:pPr>
              <a:buFontTx/>
              <a:buNone/>
              <a:defRPr/>
            </a:pPr>
            <a:r>
              <a:rPr lang="pt-BR" sz="2400" b="1" dirty="0">
                <a:solidFill>
                  <a:srgbClr val="002060"/>
                </a:solidFill>
                <a:latin typeface="Modern No. 20" pitchFamily="18" charset="0"/>
              </a:rPr>
              <a:t>SANTOS, </a:t>
            </a:r>
            <a:r>
              <a:rPr lang="pt-BR" sz="2400" dirty="0">
                <a:solidFill>
                  <a:srgbClr val="002060"/>
                </a:solidFill>
                <a:latin typeface="Modern No. 20" pitchFamily="18" charset="0"/>
              </a:rPr>
              <a:t>Boaventura Sousa. Um discurso sobre as ciências. Porto: Afrontamento, 1987</a:t>
            </a:r>
          </a:p>
          <a:p>
            <a:pPr>
              <a:buFontTx/>
              <a:buNone/>
              <a:defRPr/>
            </a:pPr>
            <a:r>
              <a:rPr lang="pt-BR" sz="2400" b="1" dirty="0">
                <a:solidFill>
                  <a:srgbClr val="002060"/>
                </a:solidFill>
                <a:latin typeface="Modern No. 20" pitchFamily="18" charset="0"/>
              </a:rPr>
              <a:t>SHIRKY, </a:t>
            </a:r>
            <a:r>
              <a:rPr lang="pt-BR" sz="2400" dirty="0">
                <a:solidFill>
                  <a:srgbClr val="002060"/>
                </a:solidFill>
                <a:latin typeface="Modern No. 20" pitchFamily="18" charset="0"/>
              </a:rPr>
              <a:t>C. Eles vêm ai: O poder de organizar sem organizações. Lisboa: </a:t>
            </a:r>
            <a:r>
              <a:rPr lang="pt-BR" sz="2400" dirty="0" err="1">
                <a:solidFill>
                  <a:srgbClr val="002060"/>
                </a:solidFill>
                <a:latin typeface="Modern No. 20" pitchFamily="18" charset="0"/>
              </a:rPr>
              <a:t>Actual</a:t>
            </a:r>
            <a:r>
              <a:rPr lang="pt-BR" sz="2400" dirty="0">
                <a:solidFill>
                  <a:srgbClr val="002060"/>
                </a:solidFill>
                <a:latin typeface="Modern No. 20" pitchFamily="18" charset="0"/>
              </a:rPr>
              <a:t> Editora, 2010.</a:t>
            </a:r>
          </a:p>
          <a:p>
            <a:pPr>
              <a:buFontTx/>
              <a:buNone/>
              <a:defRPr/>
            </a:pPr>
            <a:r>
              <a:rPr lang="pt-BR" sz="2400" b="1" dirty="0">
                <a:solidFill>
                  <a:srgbClr val="002060"/>
                </a:solidFill>
                <a:latin typeface="Modern No. 20" pitchFamily="18" charset="0"/>
              </a:rPr>
              <a:t>STROGATZ</a:t>
            </a:r>
            <a:r>
              <a:rPr lang="pt-BR" sz="2400" dirty="0">
                <a:solidFill>
                  <a:srgbClr val="002060"/>
                </a:solidFill>
                <a:latin typeface="Modern No. 20" pitchFamily="18" charset="0"/>
              </a:rPr>
              <a:t>, Steven H. </a:t>
            </a:r>
            <a:r>
              <a:rPr lang="pt-BR" sz="2400" dirty="0" err="1">
                <a:solidFill>
                  <a:srgbClr val="002060"/>
                </a:solidFill>
                <a:latin typeface="Modern No. 20" pitchFamily="18" charset="0"/>
              </a:rPr>
              <a:t>Exploring</a:t>
            </a:r>
            <a:r>
              <a:rPr lang="pt-BR" sz="2400" dirty="0">
                <a:solidFill>
                  <a:srgbClr val="002060"/>
                </a:solidFill>
                <a:latin typeface="Modern No. 20" pitchFamily="18" charset="0"/>
              </a:rPr>
              <a:t> </a:t>
            </a:r>
            <a:r>
              <a:rPr lang="pt-BR" sz="2400" dirty="0" err="1">
                <a:solidFill>
                  <a:srgbClr val="002060"/>
                </a:solidFill>
                <a:latin typeface="Modern No. 20" pitchFamily="18" charset="0"/>
              </a:rPr>
              <a:t>complex</a:t>
            </a:r>
            <a:r>
              <a:rPr lang="pt-BR" sz="2400" dirty="0">
                <a:solidFill>
                  <a:srgbClr val="002060"/>
                </a:solidFill>
                <a:latin typeface="Modern No. 20" pitchFamily="18" charset="0"/>
              </a:rPr>
              <a:t> networks. </a:t>
            </a:r>
            <a:r>
              <a:rPr lang="pt-BR" sz="2400" dirty="0" err="1">
                <a:solidFill>
                  <a:srgbClr val="002060"/>
                </a:solidFill>
                <a:latin typeface="Modern No. 20" pitchFamily="18" charset="0"/>
              </a:rPr>
              <a:t>Nature</a:t>
            </a:r>
            <a:r>
              <a:rPr lang="pt-BR" sz="2400" dirty="0">
                <a:solidFill>
                  <a:srgbClr val="002060"/>
                </a:solidFill>
                <a:latin typeface="Modern No. 20" pitchFamily="18" charset="0"/>
              </a:rPr>
              <a:t>, v.410, p. 268-276, mar. 2001.</a:t>
            </a:r>
          </a:p>
          <a:p>
            <a:pPr>
              <a:buFontTx/>
              <a:buNone/>
              <a:defRPr/>
            </a:pPr>
            <a:r>
              <a:rPr lang="pt-BR" sz="2400" b="1" dirty="0">
                <a:solidFill>
                  <a:srgbClr val="002060"/>
                </a:solidFill>
                <a:latin typeface="Modern No. 20" pitchFamily="18" charset="0"/>
              </a:rPr>
              <a:t>VELÁZQUEZ</a:t>
            </a:r>
            <a:r>
              <a:rPr lang="pt-BR" sz="2400" dirty="0">
                <a:solidFill>
                  <a:srgbClr val="002060"/>
                </a:solidFill>
                <a:latin typeface="Modern No. 20" pitchFamily="18" charset="0"/>
              </a:rPr>
              <a:t> ÁLVAREZ, Alejandro; AGUILAR GALLEGOS, Norman. Manual Introdutório à Análise de Redes Sociais, 2005.</a:t>
            </a:r>
          </a:p>
          <a:p>
            <a:pPr>
              <a:buFontTx/>
              <a:buNone/>
              <a:defRPr/>
            </a:pPr>
            <a:r>
              <a:rPr lang="en-US" sz="2400" b="1" dirty="0">
                <a:solidFill>
                  <a:srgbClr val="002060"/>
                </a:solidFill>
                <a:latin typeface="Modern No. 20" pitchFamily="18" charset="0"/>
              </a:rPr>
              <a:t>WASSERMAN</a:t>
            </a:r>
            <a:r>
              <a:rPr lang="en-US" sz="2400" dirty="0">
                <a:solidFill>
                  <a:srgbClr val="002060"/>
                </a:solidFill>
                <a:latin typeface="Modern No. 20" pitchFamily="18" charset="0"/>
              </a:rPr>
              <a:t>, Stanley; </a:t>
            </a:r>
            <a:r>
              <a:rPr lang="en-US" sz="2400" b="1" dirty="0">
                <a:solidFill>
                  <a:srgbClr val="002060"/>
                </a:solidFill>
                <a:latin typeface="Modern No. 20" pitchFamily="18" charset="0"/>
              </a:rPr>
              <a:t>FAUST</a:t>
            </a:r>
            <a:r>
              <a:rPr lang="en-US" sz="2400" dirty="0">
                <a:solidFill>
                  <a:srgbClr val="002060"/>
                </a:solidFill>
                <a:latin typeface="Modern No. 20" pitchFamily="18" charset="0"/>
              </a:rPr>
              <a:t>, Katherine. Social network analysis: methods and applications. Cambridge: Cambridge University Press, </a:t>
            </a:r>
            <a:r>
              <a:rPr lang="en-US" sz="2400" dirty="0" smtClean="0">
                <a:solidFill>
                  <a:srgbClr val="002060"/>
                </a:solidFill>
                <a:latin typeface="Modern No. 20" pitchFamily="18" charset="0"/>
              </a:rPr>
              <a:t>1994</a:t>
            </a:r>
            <a:endParaRPr lang="pt-BR" sz="2400" dirty="0">
              <a:solidFill>
                <a:srgbClr val="002060"/>
              </a:solidFill>
              <a:latin typeface="Modern No. 20" pitchFamily="18" charset="0"/>
            </a:endParaRPr>
          </a:p>
        </p:txBody>
      </p:sp>
    </p:spTree>
    <p:extLst>
      <p:ext uri="{BB962C8B-B14F-4D97-AF65-F5344CB8AC3E}">
        <p14:creationId xmlns:p14="http://schemas.microsoft.com/office/powerpoint/2010/main" val="769416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
          <p:cNvPicPr>
            <a:picLocks noChangeAspect="1" noChangeArrowheads="1"/>
          </p:cNvPicPr>
          <p:nvPr/>
        </p:nvPicPr>
        <p:blipFill>
          <a:blip r:embed="rId3"/>
          <a:srcRect/>
          <a:stretch>
            <a:fillRect/>
          </a:stretch>
        </p:blipFill>
        <p:spPr bwMode="auto">
          <a:xfrm>
            <a:off x="5524501" y="1428750"/>
            <a:ext cx="5572125" cy="5429250"/>
          </a:xfrm>
          <a:prstGeom prst="rect">
            <a:avLst/>
          </a:prstGeom>
          <a:noFill/>
          <a:ln w="12700" cap="flat" cmpd="sng" algn="ctr">
            <a:noFill/>
            <a:prstDash val="solid"/>
            <a:miter lim="800000"/>
            <a:headEnd/>
            <a:tailEnd/>
          </a:ln>
          <a:effectLst>
            <a:prstShdw prst="shdw17" dist="17961" dir="2700000">
              <a:schemeClr val="accent1">
                <a:gamma/>
                <a:shade val="60000"/>
                <a:invGamma/>
              </a:schemeClr>
            </a:prstShdw>
          </a:effectLst>
        </p:spPr>
      </p:pic>
      <p:sp>
        <p:nvSpPr>
          <p:cNvPr id="43011" name="Rectangle 2"/>
          <p:cNvSpPr>
            <a:spLocks noChangeArrowheads="1"/>
          </p:cNvSpPr>
          <p:nvPr/>
        </p:nvSpPr>
        <p:spPr bwMode="auto">
          <a:xfrm>
            <a:off x="1143000" y="1143001"/>
            <a:ext cx="4953000" cy="56435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nchorCtr="1"/>
          <a:lstStyle>
            <a:lvl1pPr defTabSz="762000" eaLnBrk="0" hangingPunct="0">
              <a:defRPr sz="1000">
                <a:solidFill>
                  <a:srgbClr val="FF0000"/>
                </a:solidFill>
                <a:latin typeface="Arial" panose="020B0604020202020204" pitchFamily="34" charset="0"/>
              </a:defRPr>
            </a:lvl1pPr>
            <a:lvl2pPr marL="742950" indent="-285750" defTabSz="762000" eaLnBrk="0" hangingPunct="0">
              <a:defRPr sz="1000">
                <a:solidFill>
                  <a:srgbClr val="FF0000"/>
                </a:solidFill>
                <a:latin typeface="Arial" panose="020B0604020202020204" pitchFamily="34" charset="0"/>
              </a:defRPr>
            </a:lvl2pPr>
            <a:lvl3pPr marL="1143000" indent="-228600" defTabSz="762000" eaLnBrk="0" hangingPunct="0">
              <a:defRPr sz="1000">
                <a:solidFill>
                  <a:srgbClr val="FF0000"/>
                </a:solidFill>
                <a:latin typeface="Arial" panose="020B0604020202020204" pitchFamily="34" charset="0"/>
              </a:defRPr>
            </a:lvl3pPr>
            <a:lvl4pPr marL="1600200" indent="-228600" defTabSz="762000" eaLnBrk="0" hangingPunct="0">
              <a:defRPr sz="1000">
                <a:solidFill>
                  <a:srgbClr val="FF0000"/>
                </a:solidFill>
                <a:latin typeface="Arial" panose="020B0604020202020204" pitchFamily="34" charset="0"/>
              </a:defRPr>
            </a:lvl4pPr>
            <a:lvl5pPr marL="2057400" indent="-228600" defTabSz="762000" eaLnBrk="0" hangingPunct="0">
              <a:defRPr sz="1000">
                <a:solidFill>
                  <a:srgbClr val="FF0000"/>
                </a:solidFill>
                <a:latin typeface="Arial" panose="020B0604020202020204" pitchFamily="34" charset="0"/>
              </a:defRPr>
            </a:lvl5pPr>
            <a:lvl6pPr marL="2514600" indent="-228600" defTabSz="762000" eaLnBrk="0" fontAlgn="base" hangingPunct="0">
              <a:spcBef>
                <a:spcPct val="50000"/>
              </a:spcBef>
              <a:spcAft>
                <a:spcPct val="0"/>
              </a:spcAft>
              <a:buChar char="•"/>
              <a:defRPr sz="1000">
                <a:solidFill>
                  <a:srgbClr val="FF0000"/>
                </a:solidFill>
                <a:latin typeface="Arial" panose="020B0604020202020204" pitchFamily="34" charset="0"/>
              </a:defRPr>
            </a:lvl6pPr>
            <a:lvl7pPr marL="2971800" indent="-228600" defTabSz="762000" eaLnBrk="0" fontAlgn="base" hangingPunct="0">
              <a:spcBef>
                <a:spcPct val="50000"/>
              </a:spcBef>
              <a:spcAft>
                <a:spcPct val="0"/>
              </a:spcAft>
              <a:buChar char="•"/>
              <a:defRPr sz="1000">
                <a:solidFill>
                  <a:srgbClr val="FF0000"/>
                </a:solidFill>
                <a:latin typeface="Arial" panose="020B0604020202020204" pitchFamily="34" charset="0"/>
              </a:defRPr>
            </a:lvl7pPr>
            <a:lvl8pPr marL="3429000" indent="-228600" defTabSz="762000" eaLnBrk="0" fontAlgn="base" hangingPunct="0">
              <a:spcBef>
                <a:spcPct val="50000"/>
              </a:spcBef>
              <a:spcAft>
                <a:spcPct val="0"/>
              </a:spcAft>
              <a:buChar char="•"/>
              <a:defRPr sz="1000">
                <a:solidFill>
                  <a:srgbClr val="FF0000"/>
                </a:solidFill>
                <a:latin typeface="Arial" panose="020B0604020202020204" pitchFamily="34" charset="0"/>
              </a:defRPr>
            </a:lvl8pPr>
            <a:lvl9pPr marL="3886200" indent="-228600" defTabSz="762000" eaLnBrk="0" fontAlgn="base" hangingPunct="0">
              <a:spcBef>
                <a:spcPct val="50000"/>
              </a:spcBef>
              <a:spcAft>
                <a:spcPct val="0"/>
              </a:spcAft>
              <a:buChar char="•"/>
              <a:defRPr sz="1000">
                <a:solidFill>
                  <a:srgbClr val="FF0000"/>
                </a:solidFill>
                <a:latin typeface="Arial" panose="020B0604020202020204" pitchFamily="34" charset="0"/>
              </a:defRPr>
            </a:lvl9pPr>
          </a:lstStyle>
          <a:p>
            <a:pPr algn="ctr" eaLnBrk="1" hangingPunct="1">
              <a:lnSpc>
                <a:spcPct val="150000"/>
              </a:lnSpc>
              <a:spcBef>
                <a:spcPct val="0"/>
              </a:spcBef>
              <a:buFontTx/>
              <a:buNone/>
            </a:pPr>
            <a:r>
              <a:rPr lang="pt-BR" altLang="pt-BR" sz="8500" b="1">
                <a:solidFill>
                  <a:srgbClr val="0070C0"/>
                </a:solidFill>
                <a:latin typeface="Garamond" panose="02020404030301010803" pitchFamily="18" charset="0"/>
              </a:rPr>
              <a:t>da  Análise de Redes</a:t>
            </a:r>
          </a:p>
        </p:txBody>
      </p:sp>
      <p:sp>
        <p:nvSpPr>
          <p:cNvPr id="43012" name="Rectangle 2"/>
          <p:cNvSpPr>
            <a:spLocks noChangeArrowheads="1"/>
          </p:cNvSpPr>
          <p:nvPr/>
        </p:nvSpPr>
        <p:spPr bwMode="auto">
          <a:xfrm>
            <a:off x="1166814" y="1"/>
            <a:ext cx="9882187" cy="15716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defTabSz="762000" eaLnBrk="0" hangingPunct="0">
              <a:defRPr sz="1000">
                <a:solidFill>
                  <a:srgbClr val="FF0000"/>
                </a:solidFill>
                <a:latin typeface="Arial" panose="020B0604020202020204" pitchFamily="34" charset="0"/>
              </a:defRPr>
            </a:lvl1pPr>
            <a:lvl2pPr marL="742950" indent="-285750" defTabSz="762000" eaLnBrk="0" hangingPunct="0">
              <a:defRPr sz="1000">
                <a:solidFill>
                  <a:srgbClr val="FF0000"/>
                </a:solidFill>
                <a:latin typeface="Arial" panose="020B0604020202020204" pitchFamily="34" charset="0"/>
              </a:defRPr>
            </a:lvl2pPr>
            <a:lvl3pPr marL="1143000" indent="-228600" defTabSz="762000" eaLnBrk="0" hangingPunct="0">
              <a:defRPr sz="1000">
                <a:solidFill>
                  <a:srgbClr val="FF0000"/>
                </a:solidFill>
                <a:latin typeface="Arial" panose="020B0604020202020204" pitchFamily="34" charset="0"/>
              </a:defRPr>
            </a:lvl3pPr>
            <a:lvl4pPr marL="1600200" indent="-228600" defTabSz="762000" eaLnBrk="0" hangingPunct="0">
              <a:defRPr sz="1000">
                <a:solidFill>
                  <a:srgbClr val="FF0000"/>
                </a:solidFill>
                <a:latin typeface="Arial" panose="020B0604020202020204" pitchFamily="34" charset="0"/>
              </a:defRPr>
            </a:lvl4pPr>
            <a:lvl5pPr marL="2057400" indent="-228600" defTabSz="762000" eaLnBrk="0" hangingPunct="0">
              <a:defRPr sz="1000">
                <a:solidFill>
                  <a:srgbClr val="FF0000"/>
                </a:solidFill>
                <a:latin typeface="Arial" panose="020B0604020202020204" pitchFamily="34" charset="0"/>
              </a:defRPr>
            </a:lvl5pPr>
            <a:lvl6pPr marL="2514600" indent="-228600" defTabSz="762000" eaLnBrk="0" fontAlgn="base" hangingPunct="0">
              <a:spcBef>
                <a:spcPct val="50000"/>
              </a:spcBef>
              <a:spcAft>
                <a:spcPct val="0"/>
              </a:spcAft>
              <a:buChar char="•"/>
              <a:defRPr sz="1000">
                <a:solidFill>
                  <a:srgbClr val="FF0000"/>
                </a:solidFill>
                <a:latin typeface="Arial" panose="020B0604020202020204" pitchFamily="34" charset="0"/>
              </a:defRPr>
            </a:lvl6pPr>
            <a:lvl7pPr marL="2971800" indent="-228600" defTabSz="762000" eaLnBrk="0" fontAlgn="base" hangingPunct="0">
              <a:spcBef>
                <a:spcPct val="50000"/>
              </a:spcBef>
              <a:spcAft>
                <a:spcPct val="0"/>
              </a:spcAft>
              <a:buChar char="•"/>
              <a:defRPr sz="1000">
                <a:solidFill>
                  <a:srgbClr val="FF0000"/>
                </a:solidFill>
                <a:latin typeface="Arial" panose="020B0604020202020204" pitchFamily="34" charset="0"/>
              </a:defRPr>
            </a:lvl7pPr>
            <a:lvl8pPr marL="3429000" indent="-228600" defTabSz="762000" eaLnBrk="0" fontAlgn="base" hangingPunct="0">
              <a:spcBef>
                <a:spcPct val="50000"/>
              </a:spcBef>
              <a:spcAft>
                <a:spcPct val="0"/>
              </a:spcAft>
              <a:buChar char="•"/>
              <a:defRPr sz="1000">
                <a:solidFill>
                  <a:srgbClr val="FF0000"/>
                </a:solidFill>
                <a:latin typeface="Arial" panose="020B0604020202020204" pitchFamily="34" charset="0"/>
              </a:defRPr>
            </a:lvl8pPr>
            <a:lvl9pPr marL="3886200" indent="-228600" defTabSz="762000" eaLnBrk="0" fontAlgn="base" hangingPunct="0">
              <a:spcBef>
                <a:spcPct val="50000"/>
              </a:spcBef>
              <a:spcAft>
                <a:spcPct val="0"/>
              </a:spcAft>
              <a:buChar char="•"/>
              <a:defRPr sz="1000">
                <a:solidFill>
                  <a:srgbClr val="FF0000"/>
                </a:solidFill>
                <a:latin typeface="Arial" panose="020B0604020202020204" pitchFamily="34" charset="0"/>
              </a:defRPr>
            </a:lvl9pPr>
          </a:lstStyle>
          <a:p>
            <a:pPr algn="ctr" eaLnBrk="1" hangingPunct="1">
              <a:lnSpc>
                <a:spcPct val="150000"/>
              </a:lnSpc>
              <a:spcBef>
                <a:spcPct val="0"/>
              </a:spcBef>
              <a:buFontTx/>
              <a:buNone/>
            </a:pPr>
            <a:r>
              <a:rPr lang="pt-BR" altLang="pt-BR" sz="8500" b="1">
                <a:solidFill>
                  <a:srgbClr val="0070C0"/>
                </a:solidFill>
                <a:latin typeface="Garamond" panose="02020404030301010803" pitchFamily="18" charset="0"/>
              </a:rPr>
              <a:t>Presente e futuro</a:t>
            </a:r>
          </a:p>
        </p:txBody>
      </p:sp>
    </p:spTree>
    <p:extLst>
      <p:ext uri="{BB962C8B-B14F-4D97-AF65-F5344CB8AC3E}">
        <p14:creationId xmlns:p14="http://schemas.microsoft.com/office/powerpoint/2010/main" val="4125902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aixaDeTexto 3"/>
          <p:cNvSpPr txBox="1">
            <a:spLocks noChangeArrowheads="1"/>
          </p:cNvSpPr>
          <p:nvPr/>
        </p:nvSpPr>
        <p:spPr bwMode="auto">
          <a:xfrm>
            <a:off x="1143000" y="0"/>
            <a:ext cx="9906000" cy="16319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rgbClr val="FF0000"/>
                </a:solidFill>
                <a:latin typeface="Arial" panose="020B0604020202020204" pitchFamily="34" charset="0"/>
              </a:defRPr>
            </a:lvl1pPr>
            <a:lvl2pPr marL="742950" indent="-285750" eaLnBrk="0" hangingPunct="0">
              <a:defRPr sz="1000">
                <a:solidFill>
                  <a:srgbClr val="FF0000"/>
                </a:solidFill>
                <a:latin typeface="Arial" panose="020B0604020202020204" pitchFamily="34" charset="0"/>
              </a:defRPr>
            </a:lvl2pPr>
            <a:lvl3pPr marL="1143000" indent="-228600" eaLnBrk="0" hangingPunct="0">
              <a:defRPr sz="1000">
                <a:solidFill>
                  <a:srgbClr val="FF0000"/>
                </a:solidFill>
                <a:latin typeface="Arial" panose="020B0604020202020204" pitchFamily="34" charset="0"/>
              </a:defRPr>
            </a:lvl3pPr>
            <a:lvl4pPr marL="1600200" indent="-228600" eaLnBrk="0" hangingPunct="0">
              <a:defRPr sz="1000">
                <a:solidFill>
                  <a:srgbClr val="FF0000"/>
                </a:solidFill>
                <a:latin typeface="Arial" panose="020B0604020202020204" pitchFamily="34" charset="0"/>
              </a:defRPr>
            </a:lvl4pPr>
            <a:lvl5pPr marL="2057400" indent="-228600" eaLnBrk="0" hangingPunct="0">
              <a:defRPr sz="1000">
                <a:solidFill>
                  <a:srgbClr val="FF0000"/>
                </a:solidFill>
                <a:latin typeface="Arial" panose="020B0604020202020204" pitchFamily="34" charset="0"/>
              </a:defRPr>
            </a:lvl5pPr>
            <a:lvl6pPr marL="2514600" indent="-228600" eaLnBrk="0" fontAlgn="base" hangingPunct="0">
              <a:spcBef>
                <a:spcPct val="50000"/>
              </a:spcBef>
              <a:spcAft>
                <a:spcPct val="0"/>
              </a:spcAft>
              <a:buChar char="•"/>
              <a:defRPr sz="1000">
                <a:solidFill>
                  <a:srgbClr val="FF0000"/>
                </a:solidFill>
                <a:latin typeface="Arial" panose="020B0604020202020204" pitchFamily="34" charset="0"/>
              </a:defRPr>
            </a:lvl6pPr>
            <a:lvl7pPr marL="2971800" indent="-228600" eaLnBrk="0" fontAlgn="base" hangingPunct="0">
              <a:spcBef>
                <a:spcPct val="50000"/>
              </a:spcBef>
              <a:spcAft>
                <a:spcPct val="0"/>
              </a:spcAft>
              <a:buChar char="•"/>
              <a:defRPr sz="1000">
                <a:solidFill>
                  <a:srgbClr val="FF0000"/>
                </a:solidFill>
                <a:latin typeface="Arial" panose="020B0604020202020204" pitchFamily="34" charset="0"/>
              </a:defRPr>
            </a:lvl7pPr>
            <a:lvl8pPr marL="3429000" indent="-228600" eaLnBrk="0" fontAlgn="base" hangingPunct="0">
              <a:spcBef>
                <a:spcPct val="50000"/>
              </a:spcBef>
              <a:spcAft>
                <a:spcPct val="0"/>
              </a:spcAft>
              <a:buChar char="•"/>
              <a:defRPr sz="1000">
                <a:solidFill>
                  <a:srgbClr val="FF0000"/>
                </a:solidFill>
                <a:latin typeface="Arial" panose="020B0604020202020204" pitchFamily="34" charset="0"/>
              </a:defRPr>
            </a:lvl8pPr>
            <a:lvl9pPr marL="3886200" indent="-228600" eaLnBrk="0" fontAlgn="base" hangingPunct="0">
              <a:spcBef>
                <a:spcPct val="50000"/>
              </a:spcBef>
              <a:spcAft>
                <a:spcPct val="0"/>
              </a:spcAft>
              <a:buChar char="•"/>
              <a:defRPr sz="1000">
                <a:solidFill>
                  <a:srgbClr val="FF0000"/>
                </a:solidFill>
                <a:latin typeface="Arial" panose="020B0604020202020204" pitchFamily="34" charset="0"/>
              </a:defRPr>
            </a:lvl9pPr>
          </a:lstStyle>
          <a:p>
            <a:pPr eaLnBrk="1" hangingPunct="1">
              <a:buFontTx/>
              <a:buNone/>
            </a:pPr>
            <a:r>
              <a:rPr lang="pt-BR" altLang="pt-BR" sz="10000">
                <a:solidFill>
                  <a:srgbClr val="FFFF66"/>
                </a:solidFill>
                <a:latin typeface="Arial Rounded MT Bold" panose="020F0704030504030204" pitchFamily="34" charset="0"/>
              </a:rPr>
              <a:t>1. crescimento</a:t>
            </a:r>
          </a:p>
        </p:txBody>
      </p:sp>
      <p:sp>
        <p:nvSpPr>
          <p:cNvPr id="38915" name="Rectangle 2"/>
          <p:cNvSpPr>
            <a:spLocks noChangeArrowheads="1"/>
          </p:cNvSpPr>
          <p:nvPr/>
        </p:nvSpPr>
        <p:spPr bwMode="auto">
          <a:xfrm>
            <a:off x="1143000" y="1643064"/>
            <a:ext cx="9906000" cy="5214937"/>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762000" eaLnBrk="0" hangingPunct="0">
              <a:defRPr sz="1000">
                <a:solidFill>
                  <a:srgbClr val="FF0000"/>
                </a:solidFill>
                <a:latin typeface="Arial" panose="020B0604020202020204" pitchFamily="34" charset="0"/>
              </a:defRPr>
            </a:lvl1pPr>
            <a:lvl2pPr marL="742950" indent="-285750" defTabSz="762000" eaLnBrk="0" hangingPunct="0">
              <a:defRPr sz="1000">
                <a:solidFill>
                  <a:srgbClr val="FF0000"/>
                </a:solidFill>
                <a:latin typeface="Arial" panose="020B0604020202020204" pitchFamily="34" charset="0"/>
              </a:defRPr>
            </a:lvl2pPr>
            <a:lvl3pPr marL="1143000" indent="-228600" defTabSz="762000" eaLnBrk="0" hangingPunct="0">
              <a:defRPr sz="1000">
                <a:solidFill>
                  <a:srgbClr val="FF0000"/>
                </a:solidFill>
                <a:latin typeface="Arial" panose="020B0604020202020204" pitchFamily="34" charset="0"/>
              </a:defRPr>
            </a:lvl3pPr>
            <a:lvl4pPr marL="1600200" indent="-228600" defTabSz="762000" eaLnBrk="0" hangingPunct="0">
              <a:defRPr sz="1000">
                <a:solidFill>
                  <a:srgbClr val="FF0000"/>
                </a:solidFill>
                <a:latin typeface="Arial" panose="020B0604020202020204" pitchFamily="34" charset="0"/>
              </a:defRPr>
            </a:lvl4pPr>
            <a:lvl5pPr marL="2057400" indent="-228600" defTabSz="762000" eaLnBrk="0" hangingPunct="0">
              <a:defRPr sz="1000">
                <a:solidFill>
                  <a:srgbClr val="FF0000"/>
                </a:solidFill>
                <a:latin typeface="Arial" panose="020B0604020202020204" pitchFamily="34" charset="0"/>
              </a:defRPr>
            </a:lvl5pPr>
            <a:lvl6pPr marL="2514600" indent="-228600" defTabSz="762000" eaLnBrk="0" fontAlgn="base" hangingPunct="0">
              <a:spcBef>
                <a:spcPct val="50000"/>
              </a:spcBef>
              <a:spcAft>
                <a:spcPct val="0"/>
              </a:spcAft>
              <a:buChar char="•"/>
              <a:defRPr sz="1000">
                <a:solidFill>
                  <a:srgbClr val="FF0000"/>
                </a:solidFill>
                <a:latin typeface="Arial" panose="020B0604020202020204" pitchFamily="34" charset="0"/>
              </a:defRPr>
            </a:lvl6pPr>
            <a:lvl7pPr marL="2971800" indent="-228600" defTabSz="762000" eaLnBrk="0" fontAlgn="base" hangingPunct="0">
              <a:spcBef>
                <a:spcPct val="50000"/>
              </a:spcBef>
              <a:spcAft>
                <a:spcPct val="0"/>
              </a:spcAft>
              <a:buChar char="•"/>
              <a:defRPr sz="1000">
                <a:solidFill>
                  <a:srgbClr val="FF0000"/>
                </a:solidFill>
                <a:latin typeface="Arial" panose="020B0604020202020204" pitchFamily="34" charset="0"/>
              </a:defRPr>
            </a:lvl7pPr>
            <a:lvl8pPr marL="3429000" indent="-228600" defTabSz="762000" eaLnBrk="0" fontAlgn="base" hangingPunct="0">
              <a:spcBef>
                <a:spcPct val="50000"/>
              </a:spcBef>
              <a:spcAft>
                <a:spcPct val="0"/>
              </a:spcAft>
              <a:buChar char="•"/>
              <a:defRPr sz="1000">
                <a:solidFill>
                  <a:srgbClr val="FF0000"/>
                </a:solidFill>
                <a:latin typeface="Arial" panose="020B0604020202020204" pitchFamily="34" charset="0"/>
              </a:defRPr>
            </a:lvl8pPr>
            <a:lvl9pPr marL="3886200" indent="-228600" defTabSz="762000" eaLnBrk="0" fontAlgn="base" hangingPunct="0">
              <a:spcBef>
                <a:spcPct val="50000"/>
              </a:spcBef>
              <a:spcAft>
                <a:spcPct val="0"/>
              </a:spcAft>
              <a:buChar char="•"/>
              <a:defRPr sz="1000">
                <a:solidFill>
                  <a:srgbClr val="FF0000"/>
                </a:solidFill>
                <a:latin typeface="Arial" panose="020B0604020202020204" pitchFamily="34" charset="0"/>
              </a:defRPr>
            </a:lvl9pPr>
          </a:lstStyle>
          <a:p>
            <a:pPr algn="just" eaLnBrk="1" hangingPunct="1">
              <a:lnSpc>
                <a:spcPct val="150000"/>
              </a:lnSpc>
              <a:spcBef>
                <a:spcPct val="0"/>
              </a:spcBef>
              <a:buFontTx/>
              <a:buNone/>
            </a:pPr>
            <a:r>
              <a:rPr lang="pt-BR" altLang="pt-BR" sz="2800">
                <a:solidFill>
                  <a:schemeClr val="tx1"/>
                </a:solidFill>
                <a:latin typeface="Arial Rounded MT Bold" panose="020F0704030504030204" pitchFamily="34" charset="0"/>
              </a:rPr>
              <a:t>“Não obstante sua diversidade, a maioria das redes reais compartilha um traço essencial: o crescimento”</a:t>
            </a:r>
          </a:p>
          <a:p>
            <a:pPr algn="just" eaLnBrk="1" hangingPunct="1">
              <a:lnSpc>
                <a:spcPct val="150000"/>
              </a:lnSpc>
              <a:spcBef>
                <a:spcPct val="0"/>
              </a:spcBef>
              <a:buFontTx/>
              <a:buNone/>
            </a:pPr>
            <a:r>
              <a:rPr lang="pt-BR" altLang="pt-BR" sz="2800">
                <a:solidFill>
                  <a:schemeClr val="tx1"/>
                </a:solidFill>
                <a:latin typeface="Arial Rounded MT Bold" panose="020F0704030504030204" pitchFamily="34" charset="0"/>
              </a:rPr>
              <a:t>“Tanto o modelo de Erdós-Rényi quanto o de Watts-Strogatz admitiam que temos um numero fixo de nós ligados entre si de alguma maneira inteligente. As redes geradas por esses modelos são, portanto, estáticas, o que significa que o numero de nós permanece imutável durante a vida da rede”. (Barabási, p. 75)</a:t>
            </a:r>
          </a:p>
        </p:txBody>
      </p:sp>
    </p:spTree>
    <p:extLst>
      <p:ext uri="{BB962C8B-B14F-4D97-AF65-F5344CB8AC3E}">
        <p14:creationId xmlns:p14="http://schemas.microsoft.com/office/powerpoint/2010/main" val="29429926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aixaDeTexto 3"/>
          <p:cNvSpPr txBox="1">
            <a:spLocks noChangeArrowheads="1"/>
          </p:cNvSpPr>
          <p:nvPr/>
        </p:nvSpPr>
        <p:spPr bwMode="auto">
          <a:xfrm>
            <a:off x="1143000" y="0"/>
            <a:ext cx="9906000" cy="16319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rgbClr val="FF0000"/>
                </a:solidFill>
                <a:latin typeface="Arial" panose="020B0604020202020204" pitchFamily="34" charset="0"/>
              </a:defRPr>
            </a:lvl1pPr>
            <a:lvl2pPr marL="742950" indent="-285750" eaLnBrk="0" hangingPunct="0">
              <a:defRPr sz="1000">
                <a:solidFill>
                  <a:srgbClr val="FF0000"/>
                </a:solidFill>
                <a:latin typeface="Arial" panose="020B0604020202020204" pitchFamily="34" charset="0"/>
              </a:defRPr>
            </a:lvl2pPr>
            <a:lvl3pPr marL="1143000" indent="-228600" eaLnBrk="0" hangingPunct="0">
              <a:defRPr sz="1000">
                <a:solidFill>
                  <a:srgbClr val="FF0000"/>
                </a:solidFill>
                <a:latin typeface="Arial" panose="020B0604020202020204" pitchFamily="34" charset="0"/>
              </a:defRPr>
            </a:lvl3pPr>
            <a:lvl4pPr marL="1600200" indent="-228600" eaLnBrk="0" hangingPunct="0">
              <a:defRPr sz="1000">
                <a:solidFill>
                  <a:srgbClr val="FF0000"/>
                </a:solidFill>
                <a:latin typeface="Arial" panose="020B0604020202020204" pitchFamily="34" charset="0"/>
              </a:defRPr>
            </a:lvl4pPr>
            <a:lvl5pPr marL="2057400" indent="-228600" eaLnBrk="0" hangingPunct="0">
              <a:defRPr sz="1000">
                <a:solidFill>
                  <a:srgbClr val="FF0000"/>
                </a:solidFill>
                <a:latin typeface="Arial" panose="020B0604020202020204" pitchFamily="34" charset="0"/>
              </a:defRPr>
            </a:lvl5pPr>
            <a:lvl6pPr marL="2514600" indent="-228600" eaLnBrk="0" fontAlgn="base" hangingPunct="0">
              <a:spcBef>
                <a:spcPct val="50000"/>
              </a:spcBef>
              <a:spcAft>
                <a:spcPct val="0"/>
              </a:spcAft>
              <a:buChar char="•"/>
              <a:defRPr sz="1000">
                <a:solidFill>
                  <a:srgbClr val="FF0000"/>
                </a:solidFill>
                <a:latin typeface="Arial" panose="020B0604020202020204" pitchFamily="34" charset="0"/>
              </a:defRPr>
            </a:lvl6pPr>
            <a:lvl7pPr marL="2971800" indent="-228600" eaLnBrk="0" fontAlgn="base" hangingPunct="0">
              <a:spcBef>
                <a:spcPct val="50000"/>
              </a:spcBef>
              <a:spcAft>
                <a:spcPct val="0"/>
              </a:spcAft>
              <a:buChar char="•"/>
              <a:defRPr sz="1000">
                <a:solidFill>
                  <a:srgbClr val="FF0000"/>
                </a:solidFill>
                <a:latin typeface="Arial" panose="020B0604020202020204" pitchFamily="34" charset="0"/>
              </a:defRPr>
            </a:lvl7pPr>
            <a:lvl8pPr marL="3429000" indent="-228600" eaLnBrk="0" fontAlgn="base" hangingPunct="0">
              <a:spcBef>
                <a:spcPct val="50000"/>
              </a:spcBef>
              <a:spcAft>
                <a:spcPct val="0"/>
              </a:spcAft>
              <a:buChar char="•"/>
              <a:defRPr sz="1000">
                <a:solidFill>
                  <a:srgbClr val="FF0000"/>
                </a:solidFill>
                <a:latin typeface="Arial" panose="020B0604020202020204" pitchFamily="34" charset="0"/>
              </a:defRPr>
            </a:lvl8pPr>
            <a:lvl9pPr marL="3886200" indent="-228600" eaLnBrk="0" fontAlgn="base" hangingPunct="0">
              <a:spcBef>
                <a:spcPct val="50000"/>
              </a:spcBef>
              <a:spcAft>
                <a:spcPct val="0"/>
              </a:spcAft>
              <a:buChar char="•"/>
              <a:defRPr sz="1000">
                <a:solidFill>
                  <a:srgbClr val="FF0000"/>
                </a:solidFill>
                <a:latin typeface="Arial" panose="020B0604020202020204" pitchFamily="34" charset="0"/>
              </a:defRPr>
            </a:lvl9pPr>
          </a:lstStyle>
          <a:p>
            <a:pPr eaLnBrk="1" hangingPunct="1">
              <a:buFontTx/>
              <a:buNone/>
            </a:pPr>
            <a:r>
              <a:rPr lang="pt-BR" altLang="pt-BR" sz="10000">
                <a:solidFill>
                  <a:srgbClr val="FFFF66"/>
                </a:solidFill>
                <a:latin typeface="Arial Rounded MT Bold" panose="020F0704030504030204" pitchFamily="34" charset="0"/>
              </a:rPr>
              <a:t>2.</a:t>
            </a:r>
          </a:p>
        </p:txBody>
      </p:sp>
      <p:sp>
        <p:nvSpPr>
          <p:cNvPr id="39939" name="Rectangle 2"/>
          <p:cNvSpPr>
            <a:spLocks noChangeArrowheads="1"/>
          </p:cNvSpPr>
          <p:nvPr/>
        </p:nvSpPr>
        <p:spPr bwMode="auto">
          <a:xfrm>
            <a:off x="1143000" y="1643064"/>
            <a:ext cx="9906000" cy="5214937"/>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762000" eaLnBrk="0" hangingPunct="0">
              <a:defRPr sz="1000">
                <a:solidFill>
                  <a:srgbClr val="FF0000"/>
                </a:solidFill>
                <a:latin typeface="Arial" panose="020B0604020202020204" pitchFamily="34" charset="0"/>
              </a:defRPr>
            </a:lvl1pPr>
            <a:lvl2pPr marL="742950" indent="-285750" defTabSz="762000" eaLnBrk="0" hangingPunct="0">
              <a:defRPr sz="1000">
                <a:solidFill>
                  <a:srgbClr val="FF0000"/>
                </a:solidFill>
                <a:latin typeface="Arial" panose="020B0604020202020204" pitchFamily="34" charset="0"/>
              </a:defRPr>
            </a:lvl2pPr>
            <a:lvl3pPr marL="1143000" indent="-228600" defTabSz="762000" eaLnBrk="0" hangingPunct="0">
              <a:defRPr sz="1000">
                <a:solidFill>
                  <a:srgbClr val="FF0000"/>
                </a:solidFill>
                <a:latin typeface="Arial" panose="020B0604020202020204" pitchFamily="34" charset="0"/>
              </a:defRPr>
            </a:lvl3pPr>
            <a:lvl4pPr marL="1600200" indent="-228600" defTabSz="762000" eaLnBrk="0" hangingPunct="0">
              <a:defRPr sz="1000">
                <a:solidFill>
                  <a:srgbClr val="FF0000"/>
                </a:solidFill>
                <a:latin typeface="Arial" panose="020B0604020202020204" pitchFamily="34" charset="0"/>
              </a:defRPr>
            </a:lvl4pPr>
            <a:lvl5pPr marL="2057400" indent="-228600" defTabSz="762000" eaLnBrk="0" hangingPunct="0">
              <a:defRPr sz="1000">
                <a:solidFill>
                  <a:srgbClr val="FF0000"/>
                </a:solidFill>
                <a:latin typeface="Arial" panose="020B0604020202020204" pitchFamily="34" charset="0"/>
              </a:defRPr>
            </a:lvl5pPr>
            <a:lvl6pPr marL="2514600" indent="-228600" defTabSz="762000" eaLnBrk="0" fontAlgn="base" hangingPunct="0">
              <a:spcBef>
                <a:spcPct val="50000"/>
              </a:spcBef>
              <a:spcAft>
                <a:spcPct val="0"/>
              </a:spcAft>
              <a:buChar char="•"/>
              <a:defRPr sz="1000">
                <a:solidFill>
                  <a:srgbClr val="FF0000"/>
                </a:solidFill>
                <a:latin typeface="Arial" panose="020B0604020202020204" pitchFamily="34" charset="0"/>
              </a:defRPr>
            </a:lvl6pPr>
            <a:lvl7pPr marL="2971800" indent="-228600" defTabSz="762000" eaLnBrk="0" fontAlgn="base" hangingPunct="0">
              <a:spcBef>
                <a:spcPct val="50000"/>
              </a:spcBef>
              <a:spcAft>
                <a:spcPct val="0"/>
              </a:spcAft>
              <a:buChar char="•"/>
              <a:defRPr sz="1000">
                <a:solidFill>
                  <a:srgbClr val="FF0000"/>
                </a:solidFill>
                <a:latin typeface="Arial" panose="020B0604020202020204" pitchFamily="34" charset="0"/>
              </a:defRPr>
            </a:lvl7pPr>
            <a:lvl8pPr marL="3429000" indent="-228600" defTabSz="762000" eaLnBrk="0" fontAlgn="base" hangingPunct="0">
              <a:spcBef>
                <a:spcPct val="50000"/>
              </a:spcBef>
              <a:spcAft>
                <a:spcPct val="0"/>
              </a:spcAft>
              <a:buChar char="•"/>
              <a:defRPr sz="1000">
                <a:solidFill>
                  <a:srgbClr val="FF0000"/>
                </a:solidFill>
                <a:latin typeface="Arial" panose="020B0604020202020204" pitchFamily="34" charset="0"/>
              </a:defRPr>
            </a:lvl8pPr>
            <a:lvl9pPr marL="3886200" indent="-228600" defTabSz="762000" eaLnBrk="0" fontAlgn="base" hangingPunct="0">
              <a:spcBef>
                <a:spcPct val="50000"/>
              </a:spcBef>
              <a:spcAft>
                <a:spcPct val="0"/>
              </a:spcAft>
              <a:buChar char="•"/>
              <a:defRPr sz="1000">
                <a:solidFill>
                  <a:srgbClr val="FF0000"/>
                </a:solidFill>
                <a:latin typeface="Arial" panose="020B0604020202020204" pitchFamily="34" charset="0"/>
              </a:defRPr>
            </a:lvl9pPr>
          </a:lstStyle>
          <a:p>
            <a:pPr algn="just" eaLnBrk="1" hangingPunct="1">
              <a:lnSpc>
                <a:spcPct val="150000"/>
              </a:lnSpc>
              <a:spcBef>
                <a:spcPct val="0"/>
              </a:spcBef>
              <a:buFontTx/>
              <a:buNone/>
            </a:pPr>
            <a:r>
              <a:rPr lang="pt-BR" altLang="pt-BR" sz="2500">
                <a:solidFill>
                  <a:schemeClr val="tx1"/>
                </a:solidFill>
                <a:latin typeface="Arial Rounded MT Bold" panose="020F0704030504030204" pitchFamily="34" charset="0"/>
              </a:rPr>
              <a:t>“Nas redes reais, a conexão nunca é aleatória. Pelo contrário, a popularidade é atrativa. As paginas da Web com mais conexões têm maior probabilidade de ser conectadas de novo, atores altamente conectados são mais frequentemente cogitados para novos papeis, trabalhos altamente citados têm maior probabilidade de ser citados  novamente, conectores fazem mais novos amigos. A evolução das redes é governada pela lei subtil, embora inexorável, da conexão preferencial”. (Barabási, p. 78)</a:t>
            </a:r>
          </a:p>
        </p:txBody>
      </p:sp>
      <p:sp>
        <p:nvSpPr>
          <p:cNvPr id="39940" name="CaixaDeTexto 4"/>
          <p:cNvSpPr txBox="1">
            <a:spLocks noChangeArrowheads="1"/>
          </p:cNvSpPr>
          <p:nvPr/>
        </p:nvSpPr>
        <p:spPr bwMode="auto">
          <a:xfrm>
            <a:off x="2595564" y="274639"/>
            <a:ext cx="8453437" cy="1093787"/>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1000">
                <a:solidFill>
                  <a:srgbClr val="FF0000"/>
                </a:solidFill>
                <a:latin typeface="Arial" panose="020B0604020202020204" pitchFamily="34" charset="0"/>
              </a:defRPr>
            </a:lvl1pPr>
            <a:lvl2pPr marL="742950" indent="-285750" eaLnBrk="0" hangingPunct="0">
              <a:defRPr sz="1000">
                <a:solidFill>
                  <a:srgbClr val="FF0000"/>
                </a:solidFill>
                <a:latin typeface="Arial" panose="020B0604020202020204" pitchFamily="34" charset="0"/>
              </a:defRPr>
            </a:lvl2pPr>
            <a:lvl3pPr marL="1143000" indent="-228600" eaLnBrk="0" hangingPunct="0">
              <a:defRPr sz="1000">
                <a:solidFill>
                  <a:srgbClr val="FF0000"/>
                </a:solidFill>
                <a:latin typeface="Arial" panose="020B0604020202020204" pitchFamily="34" charset="0"/>
              </a:defRPr>
            </a:lvl3pPr>
            <a:lvl4pPr marL="1600200" indent="-228600" eaLnBrk="0" hangingPunct="0">
              <a:defRPr sz="1000">
                <a:solidFill>
                  <a:srgbClr val="FF0000"/>
                </a:solidFill>
                <a:latin typeface="Arial" panose="020B0604020202020204" pitchFamily="34" charset="0"/>
              </a:defRPr>
            </a:lvl4pPr>
            <a:lvl5pPr marL="2057400" indent="-228600" eaLnBrk="0" hangingPunct="0">
              <a:defRPr sz="1000">
                <a:solidFill>
                  <a:srgbClr val="FF0000"/>
                </a:solidFill>
                <a:latin typeface="Arial" panose="020B0604020202020204" pitchFamily="34" charset="0"/>
              </a:defRPr>
            </a:lvl5pPr>
            <a:lvl6pPr marL="2514600" indent="-228600" eaLnBrk="0" fontAlgn="base" hangingPunct="0">
              <a:spcBef>
                <a:spcPct val="50000"/>
              </a:spcBef>
              <a:spcAft>
                <a:spcPct val="0"/>
              </a:spcAft>
              <a:buChar char="•"/>
              <a:defRPr sz="1000">
                <a:solidFill>
                  <a:srgbClr val="FF0000"/>
                </a:solidFill>
                <a:latin typeface="Arial" panose="020B0604020202020204" pitchFamily="34" charset="0"/>
              </a:defRPr>
            </a:lvl6pPr>
            <a:lvl7pPr marL="2971800" indent="-228600" eaLnBrk="0" fontAlgn="base" hangingPunct="0">
              <a:spcBef>
                <a:spcPct val="50000"/>
              </a:spcBef>
              <a:spcAft>
                <a:spcPct val="0"/>
              </a:spcAft>
              <a:buChar char="•"/>
              <a:defRPr sz="1000">
                <a:solidFill>
                  <a:srgbClr val="FF0000"/>
                </a:solidFill>
                <a:latin typeface="Arial" panose="020B0604020202020204" pitchFamily="34" charset="0"/>
              </a:defRPr>
            </a:lvl7pPr>
            <a:lvl8pPr marL="3429000" indent="-228600" eaLnBrk="0" fontAlgn="base" hangingPunct="0">
              <a:spcBef>
                <a:spcPct val="50000"/>
              </a:spcBef>
              <a:spcAft>
                <a:spcPct val="0"/>
              </a:spcAft>
              <a:buChar char="•"/>
              <a:defRPr sz="1000">
                <a:solidFill>
                  <a:srgbClr val="FF0000"/>
                </a:solidFill>
                <a:latin typeface="Arial" panose="020B0604020202020204" pitchFamily="34" charset="0"/>
              </a:defRPr>
            </a:lvl8pPr>
            <a:lvl9pPr marL="3886200" indent="-228600" eaLnBrk="0" fontAlgn="base" hangingPunct="0">
              <a:spcBef>
                <a:spcPct val="50000"/>
              </a:spcBef>
              <a:spcAft>
                <a:spcPct val="0"/>
              </a:spcAft>
              <a:buChar char="•"/>
              <a:defRPr sz="1000">
                <a:solidFill>
                  <a:srgbClr val="FF0000"/>
                </a:solidFill>
                <a:latin typeface="Arial" panose="020B0604020202020204" pitchFamily="34" charset="0"/>
              </a:defRPr>
            </a:lvl9pPr>
          </a:lstStyle>
          <a:p>
            <a:pPr eaLnBrk="1" hangingPunct="1">
              <a:spcBef>
                <a:spcPct val="0"/>
              </a:spcBef>
              <a:buFontTx/>
              <a:buNone/>
            </a:pPr>
            <a:r>
              <a:rPr lang="pt-BR" altLang="pt-BR" sz="6500" b="1">
                <a:solidFill>
                  <a:srgbClr val="FFFF66"/>
                </a:solidFill>
                <a:latin typeface="Arial Rounded MT Bold" panose="020F0704030504030204" pitchFamily="34" charset="0"/>
              </a:rPr>
              <a:t>ligação preferencial</a:t>
            </a:r>
            <a:endParaRPr lang="pt-BR" altLang="pt-BR" sz="6500">
              <a:solidFill>
                <a:srgbClr val="FFFF66"/>
              </a:solidFill>
              <a:latin typeface="Arial Rounded MT Bold" panose="020F0704030504030204" pitchFamily="34" charset="0"/>
            </a:endParaRPr>
          </a:p>
        </p:txBody>
      </p:sp>
    </p:spTree>
    <p:extLst>
      <p:ext uri="{BB962C8B-B14F-4D97-AF65-F5344CB8AC3E}">
        <p14:creationId xmlns:p14="http://schemas.microsoft.com/office/powerpoint/2010/main" val="608357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1143000" y="0"/>
            <a:ext cx="9906000" cy="1187450"/>
          </a:xfrm>
          <a:prstGeom prst="rect">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nchorCtr="1"/>
          <a:lstStyle>
            <a:lvl1pPr defTabSz="762000" eaLnBrk="0" hangingPunct="0">
              <a:defRPr sz="1000">
                <a:solidFill>
                  <a:srgbClr val="FF0000"/>
                </a:solidFill>
                <a:latin typeface="Arial" panose="020B0604020202020204" pitchFamily="34" charset="0"/>
              </a:defRPr>
            </a:lvl1pPr>
            <a:lvl2pPr marL="742950" indent="-285750" defTabSz="762000" eaLnBrk="0" hangingPunct="0">
              <a:defRPr sz="1000">
                <a:solidFill>
                  <a:srgbClr val="FF0000"/>
                </a:solidFill>
                <a:latin typeface="Arial" panose="020B0604020202020204" pitchFamily="34" charset="0"/>
              </a:defRPr>
            </a:lvl2pPr>
            <a:lvl3pPr marL="1143000" indent="-228600" defTabSz="762000" eaLnBrk="0" hangingPunct="0">
              <a:defRPr sz="1000">
                <a:solidFill>
                  <a:srgbClr val="FF0000"/>
                </a:solidFill>
                <a:latin typeface="Arial" panose="020B0604020202020204" pitchFamily="34" charset="0"/>
              </a:defRPr>
            </a:lvl3pPr>
            <a:lvl4pPr marL="1600200" indent="-228600" defTabSz="762000" eaLnBrk="0" hangingPunct="0">
              <a:defRPr sz="1000">
                <a:solidFill>
                  <a:srgbClr val="FF0000"/>
                </a:solidFill>
                <a:latin typeface="Arial" panose="020B0604020202020204" pitchFamily="34" charset="0"/>
              </a:defRPr>
            </a:lvl4pPr>
            <a:lvl5pPr marL="2057400" indent="-228600" defTabSz="762000" eaLnBrk="0" hangingPunct="0">
              <a:defRPr sz="1000">
                <a:solidFill>
                  <a:srgbClr val="FF0000"/>
                </a:solidFill>
                <a:latin typeface="Arial" panose="020B0604020202020204" pitchFamily="34" charset="0"/>
              </a:defRPr>
            </a:lvl5pPr>
            <a:lvl6pPr marL="2514600" indent="-228600" defTabSz="762000" eaLnBrk="0" fontAlgn="base" hangingPunct="0">
              <a:spcBef>
                <a:spcPct val="50000"/>
              </a:spcBef>
              <a:spcAft>
                <a:spcPct val="0"/>
              </a:spcAft>
              <a:buChar char="•"/>
              <a:defRPr sz="1000">
                <a:solidFill>
                  <a:srgbClr val="FF0000"/>
                </a:solidFill>
                <a:latin typeface="Arial" panose="020B0604020202020204" pitchFamily="34" charset="0"/>
              </a:defRPr>
            </a:lvl6pPr>
            <a:lvl7pPr marL="2971800" indent="-228600" defTabSz="762000" eaLnBrk="0" fontAlgn="base" hangingPunct="0">
              <a:spcBef>
                <a:spcPct val="50000"/>
              </a:spcBef>
              <a:spcAft>
                <a:spcPct val="0"/>
              </a:spcAft>
              <a:buChar char="•"/>
              <a:defRPr sz="1000">
                <a:solidFill>
                  <a:srgbClr val="FF0000"/>
                </a:solidFill>
                <a:latin typeface="Arial" panose="020B0604020202020204" pitchFamily="34" charset="0"/>
              </a:defRPr>
            </a:lvl7pPr>
            <a:lvl8pPr marL="3429000" indent="-228600" defTabSz="762000" eaLnBrk="0" fontAlgn="base" hangingPunct="0">
              <a:spcBef>
                <a:spcPct val="50000"/>
              </a:spcBef>
              <a:spcAft>
                <a:spcPct val="0"/>
              </a:spcAft>
              <a:buChar char="•"/>
              <a:defRPr sz="1000">
                <a:solidFill>
                  <a:srgbClr val="FF0000"/>
                </a:solidFill>
                <a:latin typeface="Arial" panose="020B0604020202020204" pitchFamily="34" charset="0"/>
              </a:defRPr>
            </a:lvl8pPr>
            <a:lvl9pPr marL="3886200" indent="-228600" defTabSz="762000" eaLnBrk="0" fontAlgn="base" hangingPunct="0">
              <a:spcBef>
                <a:spcPct val="50000"/>
              </a:spcBef>
              <a:spcAft>
                <a:spcPct val="0"/>
              </a:spcAft>
              <a:buChar char="•"/>
              <a:defRPr sz="1000">
                <a:solidFill>
                  <a:srgbClr val="FF0000"/>
                </a:solidFill>
                <a:latin typeface="Arial" panose="020B0604020202020204" pitchFamily="34" charset="0"/>
              </a:defRPr>
            </a:lvl9pPr>
          </a:lstStyle>
          <a:p>
            <a:pPr algn="ctr" eaLnBrk="1" hangingPunct="1">
              <a:lnSpc>
                <a:spcPct val="150000"/>
              </a:lnSpc>
              <a:spcBef>
                <a:spcPct val="0"/>
              </a:spcBef>
              <a:buFontTx/>
              <a:buNone/>
            </a:pPr>
            <a:r>
              <a:rPr lang="pt-BR" altLang="pt-BR" sz="5000" b="1">
                <a:solidFill>
                  <a:schemeClr val="bg1"/>
                </a:solidFill>
                <a:latin typeface="Arial Rounded MT Bold" panose="020F0704030504030204" pitchFamily="34" charset="0"/>
              </a:rPr>
              <a:t>3 Modelos</a:t>
            </a:r>
            <a:endParaRPr lang="pt-BR" altLang="pt-BR" sz="3000" b="1">
              <a:solidFill>
                <a:schemeClr val="bg1"/>
              </a:solidFill>
              <a:latin typeface="Arial Rounded MT Bold" panose="020F0704030504030204" pitchFamily="34" charset="0"/>
            </a:endParaRPr>
          </a:p>
        </p:txBody>
      </p:sp>
      <p:sp>
        <p:nvSpPr>
          <p:cNvPr id="41987" name="Rectangle 2"/>
          <p:cNvSpPr>
            <a:spLocks noChangeArrowheads="1"/>
          </p:cNvSpPr>
          <p:nvPr/>
        </p:nvSpPr>
        <p:spPr bwMode="auto">
          <a:xfrm>
            <a:off x="1143000" y="1214439"/>
            <a:ext cx="9906000" cy="22685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defTabSz="762000" eaLnBrk="0" hangingPunct="0">
              <a:defRPr sz="1000">
                <a:solidFill>
                  <a:srgbClr val="FF0000"/>
                </a:solidFill>
                <a:latin typeface="Arial" panose="020B0604020202020204" pitchFamily="34" charset="0"/>
              </a:defRPr>
            </a:lvl1pPr>
            <a:lvl2pPr marL="742950" indent="-285750" defTabSz="762000" eaLnBrk="0" hangingPunct="0">
              <a:defRPr sz="1000">
                <a:solidFill>
                  <a:srgbClr val="FF0000"/>
                </a:solidFill>
                <a:latin typeface="Arial" panose="020B0604020202020204" pitchFamily="34" charset="0"/>
              </a:defRPr>
            </a:lvl2pPr>
            <a:lvl3pPr marL="1143000" indent="-228600" defTabSz="762000" eaLnBrk="0" hangingPunct="0">
              <a:defRPr sz="1000">
                <a:solidFill>
                  <a:srgbClr val="FF0000"/>
                </a:solidFill>
                <a:latin typeface="Arial" panose="020B0604020202020204" pitchFamily="34" charset="0"/>
              </a:defRPr>
            </a:lvl3pPr>
            <a:lvl4pPr marL="1600200" indent="-228600" defTabSz="762000" eaLnBrk="0" hangingPunct="0">
              <a:defRPr sz="1000">
                <a:solidFill>
                  <a:srgbClr val="FF0000"/>
                </a:solidFill>
                <a:latin typeface="Arial" panose="020B0604020202020204" pitchFamily="34" charset="0"/>
              </a:defRPr>
            </a:lvl4pPr>
            <a:lvl5pPr marL="2057400" indent="-228600" defTabSz="762000" eaLnBrk="0" hangingPunct="0">
              <a:defRPr sz="1000">
                <a:solidFill>
                  <a:srgbClr val="FF0000"/>
                </a:solidFill>
                <a:latin typeface="Arial" panose="020B0604020202020204" pitchFamily="34" charset="0"/>
              </a:defRPr>
            </a:lvl5pPr>
            <a:lvl6pPr marL="2514600" indent="-228600" defTabSz="762000" eaLnBrk="0" fontAlgn="base" hangingPunct="0">
              <a:spcBef>
                <a:spcPct val="50000"/>
              </a:spcBef>
              <a:spcAft>
                <a:spcPct val="0"/>
              </a:spcAft>
              <a:buChar char="•"/>
              <a:defRPr sz="1000">
                <a:solidFill>
                  <a:srgbClr val="FF0000"/>
                </a:solidFill>
                <a:latin typeface="Arial" panose="020B0604020202020204" pitchFamily="34" charset="0"/>
              </a:defRPr>
            </a:lvl6pPr>
            <a:lvl7pPr marL="2971800" indent="-228600" defTabSz="762000" eaLnBrk="0" fontAlgn="base" hangingPunct="0">
              <a:spcBef>
                <a:spcPct val="50000"/>
              </a:spcBef>
              <a:spcAft>
                <a:spcPct val="0"/>
              </a:spcAft>
              <a:buChar char="•"/>
              <a:defRPr sz="1000">
                <a:solidFill>
                  <a:srgbClr val="FF0000"/>
                </a:solidFill>
                <a:latin typeface="Arial" panose="020B0604020202020204" pitchFamily="34" charset="0"/>
              </a:defRPr>
            </a:lvl7pPr>
            <a:lvl8pPr marL="3429000" indent="-228600" defTabSz="762000" eaLnBrk="0" fontAlgn="base" hangingPunct="0">
              <a:spcBef>
                <a:spcPct val="50000"/>
              </a:spcBef>
              <a:spcAft>
                <a:spcPct val="0"/>
              </a:spcAft>
              <a:buChar char="•"/>
              <a:defRPr sz="1000">
                <a:solidFill>
                  <a:srgbClr val="FF0000"/>
                </a:solidFill>
                <a:latin typeface="Arial" panose="020B0604020202020204" pitchFamily="34" charset="0"/>
              </a:defRPr>
            </a:lvl8pPr>
            <a:lvl9pPr marL="3886200" indent="-228600" defTabSz="762000" eaLnBrk="0" fontAlgn="base" hangingPunct="0">
              <a:spcBef>
                <a:spcPct val="50000"/>
              </a:spcBef>
              <a:spcAft>
                <a:spcPct val="0"/>
              </a:spcAft>
              <a:buChar char="•"/>
              <a:defRPr sz="1000">
                <a:solidFill>
                  <a:srgbClr val="FF0000"/>
                </a:solidFill>
                <a:latin typeface="Arial" panose="020B0604020202020204" pitchFamily="34" charset="0"/>
              </a:defRPr>
            </a:lvl9pPr>
          </a:lstStyle>
          <a:p>
            <a:pPr algn="ctr" eaLnBrk="1" hangingPunct="1">
              <a:lnSpc>
                <a:spcPct val="150000"/>
              </a:lnSpc>
              <a:spcBef>
                <a:spcPct val="0"/>
              </a:spcBef>
              <a:buFontTx/>
              <a:buNone/>
            </a:pPr>
            <a:r>
              <a:rPr lang="pt-BR" altLang="pt-BR" sz="2900" b="1">
                <a:solidFill>
                  <a:srgbClr val="002060"/>
                </a:solidFill>
                <a:latin typeface="Arial Rounded MT Bold" panose="020F0704030504030204" pitchFamily="34" charset="0"/>
              </a:rPr>
              <a:t>Erdös/Rényi – Redes aleatórias</a:t>
            </a:r>
          </a:p>
          <a:p>
            <a:pPr algn="ctr" eaLnBrk="1" hangingPunct="1">
              <a:lnSpc>
                <a:spcPct val="150000"/>
              </a:lnSpc>
              <a:spcBef>
                <a:spcPct val="0"/>
              </a:spcBef>
              <a:buFontTx/>
              <a:buNone/>
            </a:pPr>
            <a:r>
              <a:rPr lang="pt-BR" altLang="pt-BR" sz="2900" b="1">
                <a:solidFill>
                  <a:srgbClr val="002060"/>
                </a:solidFill>
                <a:latin typeface="Arial Rounded MT Bold" panose="020F0704030504030204" pitchFamily="34" charset="0"/>
              </a:rPr>
              <a:t>Watts/Strogatz - As redes reais não são aleatórias</a:t>
            </a:r>
            <a:endParaRPr lang="pt-BR" altLang="pt-BR" sz="2900">
              <a:solidFill>
                <a:srgbClr val="002060"/>
              </a:solidFill>
              <a:latin typeface="Arial Rounded MT Bold" panose="020F0704030504030204" pitchFamily="34" charset="0"/>
            </a:endParaRPr>
          </a:p>
          <a:p>
            <a:pPr algn="ctr" eaLnBrk="1" hangingPunct="1">
              <a:lnSpc>
                <a:spcPct val="150000"/>
              </a:lnSpc>
              <a:spcBef>
                <a:spcPct val="0"/>
              </a:spcBef>
              <a:buFontTx/>
              <a:buNone/>
            </a:pPr>
            <a:r>
              <a:rPr lang="pt-BR" altLang="pt-BR" sz="2900" b="1">
                <a:solidFill>
                  <a:srgbClr val="002060"/>
                </a:solidFill>
                <a:latin typeface="Arial Rounded MT Bold" panose="020F0704030504030204" pitchFamily="34" charset="0"/>
              </a:rPr>
              <a:t>Barabási /Albert – Crescimento e ligação preferencial</a:t>
            </a:r>
          </a:p>
        </p:txBody>
      </p:sp>
      <p:sp>
        <p:nvSpPr>
          <p:cNvPr id="41988" name="Rectangle 2"/>
          <p:cNvSpPr>
            <a:spLocks noChangeArrowheads="1"/>
          </p:cNvSpPr>
          <p:nvPr/>
        </p:nvSpPr>
        <p:spPr bwMode="auto">
          <a:xfrm>
            <a:off x="1143000" y="3455988"/>
            <a:ext cx="9906000" cy="11874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nchorCtr="1"/>
          <a:lstStyle>
            <a:lvl1pPr defTabSz="762000" eaLnBrk="0" hangingPunct="0">
              <a:defRPr sz="1000">
                <a:solidFill>
                  <a:srgbClr val="FF0000"/>
                </a:solidFill>
                <a:latin typeface="Arial" panose="020B0604020202020204" pitchFamily="34" charset="0"/>
              </a:defRPr>
            </a:lvl1pPr>
            <a:lvl2pPr marL="742950" indent="-285750" defTabSz="762000" eaLnBrk="0" hangingPunct="0">
              <a:defRPr sz="1000">
                <a:solidFill>
                  <a:srgbClr val="FF0000"/>
                </a:solidFill>
                <a:latin typeface="Arial" panose="020B0604020202020204" pitchFamily="34" charset="0"/>
              </a:defRPr>
            </a:lvl2pPr>
            <a:lvl3pPr marL="1143000" indent="-228600" defTabSz="762000" eaLnBrk="0" hangingPunct="0">
              <a:defRPr sz="1000">
                <a:solidFill>
                  <a:srgbClr val="FF0000"/>
                </a:solidFill>
                <a:latin typeface="Arial" panose="020B0604020202020204" pitchFamily="34" charset="0"/>
              </a:defRPr>
            </a:lvl3pPr>
            <a:lvl4pPr marL="1600200" indent="-228600" defTabSz="762000" eaLnBrk="0" hangingPunct="0">
              <a:defRPr sz="1000">
                <a:solidFill>
                  <a:srgbClr val="FF0000"/>
                </a:solidFill>
                <a:latin typeface="Arial" panose="020B0604020202020204" pitchFamily="34" charset="0"/>
              </a:defRPr>
            </a:lvl4pPr>
            <a:lvl5pPr marL="2057400" indent="-228600" defTabSz="762000" eaLnBrk="0" hangingPunct="0">
              <a:defRPr sz="1000">
                <a:solidFill>
                  <a:srgbClr val="FF0000"/>
                </a:solidFill>
                <a:latin typeface="Arial" panose="020B0604020202020204" pitchFamily="34" charset="0"/>
              </a:defRPr>
            </a:lvl5pPr>
            <a:lvl6pPr marL="2514600" indent="-228600" defTabSz="762000" eaLnBrk="0" fontAlgn="base" hangingPunct="0">
              <a:spcBef>
                <a:spcPct val="50000"/>
              </a:spcBef>
              <a:spcAft>
                <a:spcPct val="0"/>
              </a:spcAft>
              <a:buChar char="•"/>
              <a:defRPr sz="1000">
                <a:solidFill>
                  <a:srgbClr val="FF0000"/>
                </a:solidFill>
                <a:latin typeface="Arial" panose="020B0604020202020204" pitchFamily="34" charset="0"/>
              </a:defRPr>
            </a:lvl6pPr>
            <a:lvl7pPr marL="2971800" indent="-228600" defTabSz="762000" eaLnBrk="0" fontAlgn="base" hangingPunct="0">
              <a:spcBef>
                <a:spcPct val="50000"/>
              </a:spcBef>
              <a:spcAft>
                <a:spcPct val="0"/>
              </a:spcAft>
              <a:buChar char="•"/>
              <a:defRPr sz="1000">
                <a:solidFill>
                  <a:srgbClr val="FF0000"/>
                </a:solidFill>
                <a:latin typeface="Arial" panose="020B0604020202020204" pitchFamily="34" charset="0"/>
              </a:defRPr>
            </a:lvl7pPr>
            <a:lvl8pPr marL="3429000" indent="-228600" defTabSz="762000" eaLnBrk="0" fontAlgn="base" hangingPunct="0">
              <a:spcBef>
                <a:spcPct val="50000"/>
              </a:spcBef>
              <a:spcAft>
                <a:spcPct val="0"/>
              </a:spcAft>
              <a:buChar char="•"/>
              <a:defRPr sz="1000">
                <a:solidFill>
                  <a:srgbClr val="FF0000"/>
                </a:solidFill>
                <a:latin typeface="Arial" panose="020B0604020202020204" pitchFamily="34" charset="0"/>
              </a:defRPr>
            </a:lvl8pPr>
            <a:lvl9pPr marL="3886200" indent="-228600" defTabSz="762000" eaLnBrk="0" fontAlgn="base" hangingPunct="0">
              <a:spcBef>
                <a:spcPct val="50000"/>
              </a:spcBef>
              <a:spcAft>
                <a:spcPct val="0"/>
              </a:spcAft>
              <a:buChar char="•"/>
              <a:defRPr sz="1000">
                <a:solidFill>
                  <a:srgbClr val="FF0000"/>
                </a:solidFill>
                <a:latin typeface="Arial" panose="020B0604020202020204" pitchFamily="34" charset="0"/>
              </a:defRPr>
            </a:lvl9pPr>
          </a:lstStyle>
          <a:p>
            <a:pPr algn="ctr" eaLnBrk="1" hangingPunct="1">
              <a:lnSpc>
                <a:spcPct val="150000"/>
              </a:lnSpc>
              <a:spcBef>
                <a:spcPct val="0"/>
              </a:spcBef>
              <a:buFontTx/>
              <a:buNone/>
            </a:pPr>
            <a:r>
              <a:rPr lang="pt-BR" altLang="pt-BR" sz="5000" b="1">
                <a:solidFill>
                  <a:schemeClr val="bg1"/>
                </a:solidFill>
                <a:latin typeface="Arial Rounded MT Bold" panose="020F0704030504030204" pitchFamily="34" charset="0"/>
              </a:rPr>
              <a:t>3 Conceitos</a:t>
            </a:r>
            <a:endParaRPr lang="pt-BR" altLang="pt-BR" sz="3000" b="1">
              <a:solidFill>
                <a:schemeClr val="bg1"/>
              </a:solidFill>
              <a:latin typeface="Arial Rounded MT Bold" panose="020F0704030504030204" pitchFamily="34" charset="0"/>
            </a:endParaRPr>
          </a:p>
        </p:txBody>
      </p:sp>
      <p:sp>
        <p:nvSpPr>
          <p:cNvPr id="41989" name="Rectangle 2"/>
          <p:cNvSpPr>
            <a:spLocks noChangeArrowheads="1"/>
          </p:cNvSpPr>
          <p:nvPr/>
        </p:nvSpPr>
        <p:spPr bwMode="auto">
          <a:xfrm>
            <a:off x="1143000" y="4643439"/>
            <a:ext cx="9906000" cy="22685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defTabSz="762000" eaLnBrk="0" hangingPunct="0">
              <a:defRPr sz="1000">
                <a:solidFill>
                  <a:srgbClr val="FF0000"/>
                </a:solidFill>
                <a:latin typeface="Arial" panose="020B0604020202020204" pitchFamily="34" charset="0"/>
              </a:defRPr>
            </a:lvl1pPr>
            <a:lvl2pPr marL="742950" indent="-285750" defTabSz="762000" eaLnBrk="0" hangingPunct="0">
              <a:defRPr sz="1000">
                <a:solidFill>
                  <a:srgbClr val="FF0000"/>
                </a:solidFill>
                <a:latin typeface="Arial" panose="020B0604020202020204" pitchFamily="34" charset="0"/>
              </a:defRPr>
            </a:lvl2pPr>
            <a:lvl3pPr marL="1143000" indent="-228600" defTabSz="762000" eaLnBrk="0" hangingPunct="0">
              <a:defRPr sz="1000">
                <a:solidFill>
                  <a:srgbClr val="FF0000"/>
                </a:solidFill>
                <a:latin typeface="Arial" panose="020B0604020202020204" pitchFamily="34" charset="0"/>
              </a:defRPr>
            </a:lvl3pPr>
            <a:lvl4pPr marL="1600200" indent="-228600" defTabSz="762000" eaLnBrk="0" hangingPunct="0">
              <a:defRPr sz="1000">
                <a:solidFill>
                  <a:srgbClr val="FF0000"/>
                </a:solidFill>
                <a:latin typeface="Arial" panose="020B0604020202020204" pitchFamily="34" charset="0"/>
              </a:defRPr>
            </a:lvl4pPr>
            <a:lvl5pPr marL="2057400" indent="-228600" defTabSz="762000" eaLnBrk="0" hangingPunct="0">
              <a:defRPr sz="1000">
                <a:solidFill>
                  <a:srgbClr val="FF0000"/>
                </a:solidFill>
                <a:latin typeface="Arial" panose="020B0604020202020204" pitchFamily="34" charset="0"/>
              </a:defRPr>
            </a:lvl5pPr>
            <a:lvl6pPr marL="2514600" indent="-228600" defTabSz="762000" eaLnBrk="0" fontAlgn="base" hangingPunct="0">
              <a:spcBef>
                <a:spcPct val="50000"/>
              </a:spcBef>
              <a:spcAft>
                <a:spcPct val="0"/>
              </a:spcAft>
              <a:buChar char="•"/>
              <a:defRPr sz="1000">
                <a:solidFill>
                  <a:srgbClr val="FF0000"/>
                </a:solidFill>
                <a:latin typeface="Arial" panose="020B0604020202020204" pitchFamily="34" charset="0"/>
              </a:defRPr>
            </a:lvl6pPr>
            <a:lvl7pPr marL="2971800" indent="-228600" defTabSz="762000" eaLnBrk="0" fontAlgn="base" hangingPunct="0">
              <a:spcBef>
                <a:spcPct val="50000"/>
              </a:spcBef>
              <a:spcAft>
                <a:spcPct val="0"/>
              </a:spcAft>
              <a:buChar char="•"/>
              <a:defRPr sz="1000">
                <a:solidFill>
                  <a:srgbClr val="FF0000"/>
                </a:solidFill>
                <a:latin typeface="Arial" panose="020B0604020202020204" pitchFamily="34" charset="0"/>
              </a:defRPr>
            </a:lvl7pPr>
            <a:lvl8pPr marL="3429000" indent="-228600" defTabSz="762000" eaLnBrk="0" fontAlgn="base" hangingPunct="0">
              <a:spcBef>
                <a:spcPct val="50000"/>
              </a:spcBef>
              <a:spcAft>
                <a:spcPct val="0"/>
              </a:spcAft>
              <a:buChar char="•"/>
              <a:defRPr sz="1000">
                <a:solidFill>
                  <a:srgbClr val="FF0000"/>
                </a:solidFill>
                <a:latin typeface="Arial" panose="020B0604020202020204" pitchFamily="34" charset="0"/>
              </a:defRPr>
            </a:lvl8pPr>
            <a:lvl9pPr marL="3886200" indent="-228600" defTabSz="762000" eaLnBrk="0" fontAlgn="base" hangingPunct="0">
              <a:spcBef>
                <a:spcPct val="50000"/>
              </a:spcBef>
              <a:spcAft>
                <a:spcPct val="0"/>
              </a:spcAft>
              <a:buChar char="•"/>
              <a:defRPr sz="1000">
                <a:solidFill>
                  <a:srgbClr val="FF0000"/>
                </a:solidFill>
                <a:latin typeface="Arial" panose="020B0604020202020204" pitchFamily="34" charset="0"/>
              </a:defRPr>
            </a:lvl9pPr>
          </a:lstStyle>
          <a:p>
            <a:pPr algn="ctr" eaLnBrk="1" hangingPunct="1">
              <a:lnSpc>
                <a:spcPct val="150000"/>
              </a:lnSpc>
              <a:spcBef>
                <a:spcPct val="0"/>
              </a:spcBef>
              <a:buFontTx/>
              <a:buNone/>
            </a:pPr>
            <a:r>
              <a:rPr lang="pt-BR" altLang="pt-BR" sz="3000" b="1">
                <a:solidFill>
                  <a:schemeClr val="tx1"/>
                </a:solidFill>
                <a:latin typeface="Arial Rounded MT Bold" panose="020F0704030504030204" pitchFamily="34" charset="0"/>
              </a:rPr>
              <a:t>Small World / Mundo Pequeno</a:t>
            </a:r>
          </a:p>
          <a:p>
            <a:pPr algn="ctr" eaLnBrk="1" hangingPunct="1">
              <a:lnSpc>
                <a:spcPct val="150000"/>
              </a:lnSpc>
              <a:spcBef>
                <a:spcPct val="0"/>
              </a:spcBef>
              <a:buFontTx/>
              <a:buNone/>
            </a:pPr>
            <a:r>
              <a:rPr lang="pt-BR" altLang="pt-BR" sz="3000" b="1">
                <a:solidFill>
                  <a:schemeClr val="tx1"/>
                </a:solidFill>
                <a:latin typeface="Arial Rounded MT Bold" panose="020F0704030504030204" pitchFamily="34" charset="0"/>
              </a:rPr>
              <a:t>A Força dos Laços Fracos</a:t>
            </a:r>
          </a:p>
          <a:p>
            <a:pPr algn="ctr" eaLnBrk="1" hangingPunct="1">
              <a:lnSpc>
                <a:spcPct val="150000"/>
              </a:lnSpc>
              <a:spcBef>
                <a:spcPct val="0"/>
              </a:spcBef>
              <a:buFontTx/>
              <a:buNone/>
            </a:pPr>
            <a:r>
              <a:rPr lang="pt-BR" altLang="pt-BR" sz="3000" b="1">
                <a:solidFill>
                  <a:schemeClr val="tx1"/>
                </a:solidFill>
                <a:latin typeface="Arial Rounded MT Bold" panose="020F0704030504030204" pitchFamily="34" charset="0"/>
              </a:rPr>
              <a:t>Buracos Estruturais / Brokers</a:t>
            </a:r>
          </a:p>
        </p:txBody>
      </p:sp>
    </p:spTree>
    <p:extLst>
      <p:ext uri="{BB962C8B-B14F-4D97-AF65-F5344CB8AC3E}">
        <p14:creationId xmlns:p14="http://schemas.microsoft.com/office/powerpoint/2010/main" val="6527838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3"/>
          <a:srcRect/>
          <a:stretch>
            <a:fillRect/>
          </a:stretch>
        </p:blipFill>
        <p:spPr bwMode="auto">
          <a:xfrm>
            <a:off x="1143001" y="1643063"/>
            <a:ext cx="6183313" cy="2571750"/>
          </a:xfrm>
          <a:prstGeom prst="rect">
            <a:avLst/>
          </a:prstGeom>
          <a:noFill/>
          <a:ln w="12700" cap="flat" cmpd="sng" algn="ctr">
            <a:noFill/>
            <a:prstDash val="solid"/>
            <a:miter lim="800000"/>
            <a:headEnd/>
            <a:tailEnd/>
          </a:ln>
          <a:effectLst>
            <a:prstShdw prst="shdw17" dist="17961" dir="2700000">
              <a:schemeClr val="accent1">
                <a:gamma/>
                <a:shade val="60000"/>
                <a:invGamma/>
              </a:schemeClr>
            </a:prstShdw>
          </a:effectLst>
        </p:spPr>
      </p:pic>
      <p:pic>
        <p:nvPicPr>
          <p:cNvPr id="131074" name="Picture 2"/>
          <p:cNvPicPr>
            <a:picLocks noChangeAspect="1" noChangeArrowheads="1"/>
          </p:cNvPicPr>
          <p:nvPr/>
        </p:nvPicPr>
        <p:blipFill>
          <a:blip r:embed="rId4"/>
          <a:srcRect/>
          <a:stretch>
            <a:fillRect/>
          </a:stretch>
        </p:blipFill>
        <p:spPr bwMode="auto">
          <a:xfrm>
            <a:off x="7326314" y="1643064"/>
            <a:ext cx="3722687" cy="2643187"/>
          </a:xfrm>
          <a:prstGeom prst="rect">
            <a:avLst/>
          </a:prstGeom>
          <a:noFill/>
          <a:ln w="12700" cap="flat" cmpd="sng" algn="ctr">
            <a:noFill/>
            <a:prstDash val="solid"/>
            <a:miter lim="800000"/>
            <a:headEnd/>
            <a:tailEnd/>
          </a:ln>
          <a:effectLst>
            <a:prstShdw prst="shdw17" dist="17961" dir="2700000">
              <a:schemeClr val="accent1">
                <a:gamma/>
                <a:shade val="60000"/>
                <a:invGamma/>
              </a:schemeClr>
            </a:prstShdw>
          </a:effectLst>
        </p:spPr>
      </p:pic>
      <p:pic>
        <p:nvPicPr>
          <p:cNvPr id="131075" name="Picture 3"/>
          <p:cNvPicPr>
            <a:picLocks noChangeAspect="1" noChangeArrowheads="1"/>
          </p:cNvPicPr>
          <p:nvPr/>
        </p:nvPicPr>
        <p:blipFill>
          <a:blip r:embed="rId5"/>
          <a:srcRect/>
          <a:stretch>
            <a:fillRect/>
          </a:stretch>
        </p:blipFill>
        <p:spPr bwMode="auto">
          <a:xfrm>
            <a:off x="4238625" y="4213226"/>
            <a:ext cx="3429000" cy="2644775"/>
          </a:xfrm>
          <a:prstGeom prst="rect">
            <a:avLst/>
          </a:prstGeom>
          <a:noFill/>
          <a:ln w="12700" cap="flat" cmpd="sng" algn="ctr">
            <a:noFill/>
            <a:prstDash val="solid"/>
            <a:miter lim="800000"/>
            <a:headEnd/>
            <a:tailEnd/>
          </a:ln>
          <a:effectLst>
            <a:prstShdw prst="shdw17" dist="17961" dir="2700000">
              <a:schemeClr val="accent1">
                <a:gamma/>
                <a:shade val="60000"/>
                <a:invGamma/>
              </a:schemeClr>
            </a:prstShdw>
          </a:effectLst>
        </p:spPr>
      </p:pic>
      <p:pic>
        <p:nvPicPr>
          <p:cNvPr id="131077" name="Picture 5"/>
          <p:cNvPicPr>
            <a:picLocks noChangeAspect="1" noChangeArrowheads="1"/>
          </p:cNvPicPr>
          <p:nvPr/>
        </p:nvPicPr>
        <p:blipFill>
          <a:blip r:embed="rId6"/>
          <a:srcRect/>
          <a:stretch>
            <a:fillRect/>
          </a:stretch>
        </p:blipFill>
        <p:spPr bwMode="auto">
          <a:xfrm>
            <a:off x="1143001" y="4214814"/>
            <a:ext cx="3095625" cy="2643187"/>
          </a:xfrm>
          <a:prstGeom prst="rect">
            <a:avLst/>
          </a:prstGeom>
          <a:noFill/>
          <a:ln w="12700" cap="flat" cmpd="sng" algn="ctr">
            <a:noFill/>
            <a:prstDash val="solid"/>
            <a:miter lim="800000"/>
            <a:headEnd/>
            <a:tailEnd/>
          </a:ln>
          <a:effectLst>
            <a:prstShdw prst="shdw17" dist="17961" dir="2700000">
              <a:schemeClr val="accent1">
                <a:gamma/>
                <a:shade val="60000"/>
                <a:invGamma/>
              </a:schemeClr>
            </a:prstShdw>
          </a:effectLst>
        </p:spPr>
      </p:pic>
      <p:pic>
        <p:nvPicPr>
          <p:cNvPr id="131079" name="Picture 7"/>
          <p:cNvPicPr>
            <a:picLocks noChangeAspect="1" noChangeArrowheads="1"/>
          </p:cNvPicPr>
          <p:nvPr/>
        </p:nvPicPr>
        <p:blipFill>
          <a:blip r:embed="rId7"/>
          <a:srcRect/>
          <a:stretch>
            <a:fillRect/>
          </a:stretch>
        </p:blipFill>
        <p:spPr bwMode="auto">
          <a:xfrm>
            <a:off x="7667626" y="4044950"/>
            <a:ext cx="3381375" cy="2813050"/>
          </a:xfrm>
          <a:prstGeom prst="rect">
            <a:avLst/>
          </a:prstGeom>
          <a:noFill/>
          <a:ln w="12700" cap="flat" cmpd="sng" algn="ctr">
            <a:noFill/>
            <a:prstDash val="solid"/>
            <a:miter lim="800000"/>
            <a:headEnd/>
            <a:tailEnd/>
          </a:ln>
          <a:effectLst>
            <a:prstShdw prst="shdw17" dist="17961" dir="2700000">
              <a:schemeClr val="accent1">
                <a:gamma/>
                <a:shade val="60000"/>
                <a:invGamma/>
              </a:schemeClr>
            </a:prstShdw>
          </a:effectLst>
        </p:spPr>
      </p:pic>
      <p:sp>
        <p:nvSpPr>
          <p:cNvPr id="40967" name="CaixaDeTexto 12"/>
          <p:cNvSpPr txBox="1">
            <a:spLocks noChangeArrowheads="1"/>
          </p:cNvSpPr>
          <p:nvPr/>
        </p:nvSpPr>
        <p:spPr bwMode="auto">
          <a:xfrm>
            <a:off x="1143000" y="1"/>
            <a:ext cx="9906000" cy="72072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1000">
                <a:solidFill>
                  <a:srgbClr val="FF0000"/>
                </a:solidFill>
                <a:latin typeface="Arial" panose="020B0604020202020204" pitchFamily="34" charset="0"/>
              </a:defRPr>
            </a:lvl1pPr>
            <a:lvl2pPr marL="742950" indent="-285750" eaLnBrk="0" hangingPunct="0">
              <a:defRPr sz="1000">
                <a:solidFill>
                  <a:srgbClr val="FF0000"/>
                </a:solidFill>
                <a:latin typeface="Arial" panose="020B0604020202020204" pitchFamily="34" charset="0"/>
              </a:defRPr>
            </a:lvl2pPr>
            <a:lvl3pPr marL="1143000" indent="-228600" eaLnBrk="0" hangingPunct="0">
              <a:defRPr sz="1000">
                <a:solidFill>
                  <a:srgbClr val="FF0000"/>
                </a:solidFill>
                <a:latin typeface="Arial" panose="020B0604020202020204" pitchFamily="34" charset="0"/>
              </a:defRPr>
            </a:lvl3pPr>
            <a:lvl4pPr marL="1600200" indent="-228600" eaLnBrk="0" hangingPunct="0">
              <a:defRPr sz="1000">
                <a:solidFill>
                  <a:srgbClr val="FF0000"/>
                </a:solidFill>
                <a:latin typeface="Arial" panose="020B0604020202020204" pitchFamily="34" charset="0"/>
              </a:defRPr>
            </a:lvl4pPr>
            <a:lvl5pPr marL="2057400" indent="-228600" eaLnBrk="0" hangingPunct="0">
              <a:defRPr sz="1000">
                <a:solidFill>
                  <a:srgbClr val="FF0000"/>
                </a:solidFill>
                <a:latin typeface="Arial" panose="020B0604020202020204" pitchFamily="34" charset="0"/>
              </a:defRPr>
            </a:lvl5pPr>
            <a:lvl6pPr marL="2514600" indent="-228600" eaLnBrk="0" fontAlgn="base" hangingPunct="0">
              <a:spcBef>
                <a:spcPct val="50000"/>
              </a:spcBef>
              <a:spcAft>
                <a:spcPct val="0"/>
              </a:spcAft>
              <a:buChar char="•"/>
              <a:defRPr sz="1000">
                <a:solidFill>
                  <a:srgbClr val="FF0000"/>
                </a:solidFill>
                <a:latin typeface="Arial" panose="020B0604020202020204" pitchFamily="34" charset="0"/>
              </a:defRPr>
            </a:lvl6pPr>
            <a:lvl7pPr marL="2971800" indent="-228600" eaLnBrk="0" fontAlgn="base" hangingPunct="0">
              <a:spcBef>
                <a:spcPct val="50000"/>
              </a:spcBef>
              <a:spcAft>
                <a:spcPct val="0"/>
              </a:spcAft>
              <a:buChar char="•"/>
              <a:defRPr sz="1000">
                <a:solidFill>
                  <a:srgbClr val="FF0000"/>
                </a:solidFill>
                <a:latin typeface="Arial" panose="020B0604020202020204" pitchFamily="34" charset="0"/>
              </a:defRPr>
            </a:lvl7pPr>
            <a:lvl8pPr marL="3429000" indent="-228600" eaLnBrk="0" fontAlgn="base" hangingPunct="0">
              <a:spcBef>
                <a:spcPct val="50000"/>
              </a:spcBef>
              <a:spcAft>
                <a:spcPct val="0"/>
              </a:spcAft>
              <a:buChar char="•"/>
              <a:defRPr sz="1000">
                <a:solidFill>
                  <a:srgbClr val="FF0000"/>
                </a:solidFill>
                <a:latin typeface="Arial" panose="020B0604020202020204" pitchFamily="34" charset="0"/>
              </a:defRPr>
            </a:lvl8pPr>
            <a:lvl9pPr marL="3886200" indent="-228600" eaLnBrk="0" fontAlgn="base" hangingPunct="0">
              <a:spcBef>
                <a:spcPct val="50000"/>
              </a:spcBef>
              <a:spcAft>
                <a:spcPct val="0"/>
              </a:spcAft>
              <a:buChar char="•"/>
              <a:defRPr sz="1000">
                <a:solidFill>
                  <a:srgbClr val="FF0000"/>
                </a:solidFill>
                <a:latin typeface="Arial" panose="020B0604020202020204" pitchFamily="34" charset="0"/>
              </a:defRPr>
            </a:lvl9pPr>
          </a:lstStyle>
          <a:p>
            <a:pPr eaLnBrk="1" hangingPunct="1">
              <a:spcBef>
                <a:spcPct val="0"/>
              </a:spcBef>
              <a:buFontTx/>
              <a:buNone/>
            </a:pPr>
            <a:r>
              <a:rPr lang="pt-BR" altLang="pt-BR" sz="4000" b="1">
                <a:solidFill>
                  <a:srgbClr val="FFFF66"/>
                </a:solidFill>
                <a:latin typeface="Arial Rounded MT Bold" panose="020F0704030504030204" pitchFamily="34" charset="0"/>
              </a:rPr>
              <a:t>ligação preferencial</a:t>
            </a:r>
            <a:endParaRPr lang="pt-BR" altLang="pt-BR" sz="4000">
              <a:solidFill>
                <a:srgbClr val="FFFF66"/>
              </a:solidFill>
              <a:latin typeface="Arial Rounded MT Bold" panose="020F0704030504030204" pitchFamily="34" charset="0"/>
            </a:endParaRPr>
          </a:p>
        </p:txBody>
      </p:sp>
      <p:sp>
        <p:nvSpPr>
          <p:cNvPr id="40968" name="CaixaDeTexto 14"/>
          <p:cNvSpPr txBox="1">
            <a:spLocks noChangeArrowheads="1"/>
          </p:cNvSpPr>
          <p:nvPr/>
        </p:nvSpPr>
        <p:spPr bwMode="auto">
          <a:xfrm>
            <a:off x="1143000" y="720726"/>
            <a:ext cx="9906000" cy="72072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1000">
                <a:solidFill>
                  <a:srgbClr val="FF0000"/>
                </a:solidFill>
                <a:latin typeface="Arial" panose="020B0604020202020204" pitchFamily="34" charset="0"/>
              </a:defRPr>
            </a:lvl1pPr>
            <a:lvl2pPr marL="742950" indent="-285750" eaLnBrk="0" hangingPunct="0">
              <a:defRPr sz="1000">
                <a:solidFill>
                  <a:srgbClr val="FF0000"/>
                </a:solidFill>
                <a:latin typeface="Arial" panose="020B0604020202020204" pitchFamily="34" charset="0"/>
              </a:defRPr>
            </a:lvl2pPr>
            <a:lvl3pPr marL="1143000" indent="-228600" eaLnBrk="0" hangingPunct="0">
              <a:defRPr sz="1000">
                <a:solidFill>
                  <a:srgbClr val="FF0000"/>
                </a:solidFill>
                <a:latin typeface="Arial" panose="020B0604020202020204" pitchFamily="34" charset="0"/>
              </a:defRPr>
            </a:lvl3pPr>
            <a:lvl4pPr marL="1600200" indent="-228600" eaLnBrk="0" hangingPunct="0">
              <a:defRPr sz="1000">
                <a:solidFill>
                  <a:srgbClr val="FF0000"/>
                </a:solidFill>
                <a:latin typeface="Arial" panose="020B0604020202020204" pitchFamily="34" charset="0"/>
              </a:defRPr>
            </a:lvl4pPr>
            <a:lvl5pPr marL="2057400" indent="-228600" eaLnBrk="0" hangingPunct="0">
              <a:defRPr sz="1000">
                <a:solidFill>
                  <a:srgbClr val="FF0000"/>
                </a:solidFill>
                <a:latin typeface="Arial" panose="020B0604020202020204" pitchFamily="34" charset="0"/>
              </a:defRPr>
            </a:lvl5pPr>
            <a:lvl6pPr marL="2514600" indent="-228600" eaLnBrk="0" fontAlgn="base" hangingPunct="0">
              <a:spcBef>
                <a:spcPct val="50000"/>
              </a:spcBef>
              <a:spcAft>
                <a:spcPct val="0"/>
              </a:spcAft>
              <a:buChar char="•"/>
              <a:defRPr sz="1000">
                <a:solidFill>
                  <a:srgbClr val="FF0000"/>
                </a:solidFill>
                <a:latin typeface="Arial" panose="020B0604020202020204" pitchFamily="34" charset="0"/>
              </a:defRPr>
            </a:lvl6pPr>
            <a:lvl7pPr marL="2971800" indent="-228600" eaLnBrk="0" fontAlgn="base" hangingPunct="0">
              <a:spcBef>
                <a:spcPct val="50000"/>
              </a:spcBef>
              <a:spcAft>
                <a:spcPct val="0"/>
              </a:spcAft>
              <a:buChar char="•"/>
              <a:defRPr sz="1000">
                <a:solidFill>
                  <a:srgbClr val="FF0000"/>
                </a:solidFill>
                <a:latin typeface="Arial" panose="020B0604020202020204" pitchFamily="34" charset="0"/>
              </a:defRPr>
            </a:lvl7pPr>
            <a:lvl8pPr marL="3429000" indent="-228600" eaLnBrk="0" fontAlgn="base" hangingPunct="0">
              <a:spcBef>
                <a:spcPct val="50000"/>
              </a:spcBef>
              <a:spcAft>
                <a:spcPct val="0"/>
              </a:spcAft>
              <a:buChar char="•"/>
              <a:defRPr sz="1000">
                <a:solidFill>
                  <a:srgbClr val="FF0000"/>
                </a:solidFill>
                <a:latin typeface="Arial" panose="020B0604020202020204" pitchFamily="34" charset="0"/>
              </a:defRPr>
            </a:lvl8pPr>
            <a:lvl9pPr marL="3886200" indent="-228600" eaLnBrk="0" fontAlgn="base" hangingPunct="0">
              <a:spcBef>
                <a:spcPct val="50000"/>
              </a:spcBef>
              <a:spcAft>
                <a:spcPct val="0"/>
              </a:spcAft>
              <a:buChar char="•"/>
              <a:defRPr sz="1000">
                <a:solidFill>
                  <a:srgbClr val="FF0000"/>
                </a:solidFill>
                <a:latin typeface="Arial" panose="020B0604020202020204" pitchFamily="34" charset="0"/>
              </a:defRPr>
            </a:lvl9pPr>
          </a:lstStyle>
          <a:p>
            <a:pPr algn="r" eaLnBrk="1" hangingPunct="1">
              <a:spcBef>
                <a:spcPct val="0"/>
              </a:spcBef>
              <a:buFontTx/>
              <a:buNone/>
            </a:pPr>
            <a:r>
              <a:rPr lang="pt-BR" altLang="pt-BR" sz="4000" b="1">
                <a:solidFill>
                  <a:srgbClr val="FFFF66"/>
                </a:solidFill>
                <a:latin typeface="Arial Rounded MT Bold" panose="020F0704030504030204" pitchFamily="34" charset="0"/>
              </a:rPr>
              <a:t>regra 80/20</a:t>
            </a:r>
            <a:endParaRPr lang="pt-BR" altLang="pt-BR" sz="4000">
              <a:solidFill>
                <a:srgbClr val="FFFF66"/>
              </a:solidFill>
              <a:latin typeface="Arial Rounded MT Bold" panose="020F0704030504030204" pitchFamily="34" charset="0"/>
            </a:endParaRPr>
          </a:p>
        </p:txBody>
      </p:sp>
    </p:spTree>
    <p:extLst>
      <p:ext uri="{BB962C8B-B14F-4D97-AF65-F5344CB8AC3E}">
        <p14:creationId xmlns:p14="http://schemas.microsoft.com/office/powerpoint/2010/main" val="37082296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1143000" y="1143000"/>
            <a:ext cx="9906000" cy="228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eaLnBrk="0" hangingPunct="0">
              <a:defRPr sz="1000">
                <a:solidFill>
                  <a:srgbClr val="FF0000"/>
                </a:solidFill>
                <a:latin typeface="Arial" panose="020B0604020202020204" pitchFamily="34" charset="0"/>
              </a:defRPr>
            </a:lvl1pPr>
            <a:lvl2pPr marL="742950" indent="-285750" eaLnBrk="0" hangingPunct="0">
              <a:defRPr sz="1000">
                <a:solidFill>
                  <a:srgbClr val="FF0000"/>
                </a:solidFill>
                <a:latin typeface="Arial" panose="020B0604020202020204" pitchFamily="34" charset="0"/>
              </a:defRPr>
            </a:lvl2pPr>
            <a:lvl3pPr marL="1143000" indent="-228600" eaLnBrk="0" hangingPunct="0">
              <a:defRPr sz="1000">
                <a:solidFill>
                  <a:srgbClr val="FF0000"/>
                </a:solidFill>
                <a:latin typeface="Arial" panose="020B0604020202020204" pitchFamily="34" charset="0"/>
              </a:defRPr>
            </a:lvl3pPr>
            <a:lvl4pPr marL="1600200" indent="-228600" eaLnBrk="0" hangingPunct="0">
              <a:defRPr sz="1000">
                <a:solidFill>
                  <a:srgbClr val="FF0000"/>
                </a:solidFill>
                <a:latin typeface="Arial" panose="020B0604020202020204" pitchFamily="34" charset="0"/>
              </a:defRPr>
            </a:lvl4pPr>
            <a:lvl5pPr marL="2057400" indent="-228600" eaLnBrk="0" hangingPunct="0">
              <a:defRPr sz="1000">
                <a:solidFill>
                  <a:srgbClr val="FF0000"/>
                </a:solidFill>
                <a:latin typeface="Arial" panose="020B0604020202020204" pitchFamily="34" charset="0"/>
              </a:defRPr>
            </a:lvl5pPr>
            <a:lvl6pPr marL="2514600" indent="-228600" eaLnBrk="0" fontAlgn="base" hangingPunct="0">
              <a:spcBef>
                <a:spcPct val="50000"/>
              </a:spcBef>
              <a:spcAft>
                <a:spcPct val="0"/>
              </a:spcAft>
              <a:buChar char="•"/>
              <a:defRPr sz="1000">
                <a:solidFill>
                  <a:srgbClr val="FF0000"/>
                </a:solidFill>
                <a:latin typeface="Arial" panose="020B0604020202020204" pitchFamily="34" charset="0"/>
              </a:defRPr>
            </a:lvl6pPr>
            <a:lvl7pPr marL="2971800" indent="-228600" eaLnBrk="0" fontAlgn="base" hangingPunct="0">
              <a:spcBef>
                <a:spcPct val="50000"/>
              </a:spcBef>
              <a:spcAft>
                <a:spcPct val="0"/>
              </a:spcAft>
              <a:buChar char="•"/>
              <a:defRPr sz="1000">
                <a:solidFill>
                  <a:srgbClr val="FF0000"/>
                </a:solidFill>
                <a:latin typeface="Arial" panose="020B0604020202020204" pitchFamily="34" charset="0"/>
              </a:defRPr>
            </a:lvl7pPr>
            <a:lvl8pPr marL="3429000" indent="-228600" eaLnBrk="0" fontAlgn="base" hangingPunct="0">
              <a:spcBef>
                <a:spcPct val="50000"/>
              </a:spcBef>
              <a:spcAft>
                <a:spcPct val="0"/>
              </a:spcAft>
              <a:buChar char="•"/>
              <a:defRPr sz="1000">
                <a:solidFill>
                  <a:srgbClr val="FF0000"/>
                </a:solidFill>
                <a:latin typeface="Arial" panose="020B0604020202020204" pitchFamily="34" charset="0"/>
              </a:defRPr>
            </a:lvl8pPr>
            <a:lvl9pPr marL="3886200" indent="-228600" eaLnBrk="0" fontAlgn="base" hangingPunct="0">
              <a:spcBef>
                <a:spcPct val="50000"/>
              </a:spcBef>
              <a:spcAft>
                <a:spcPct val="0"/>
              </a:spcAft>
              <a:buChar char="•"/>
              <a:defRPr sz="1000">
                <a:solidFill>
                  <a:srgbClr val="FF0000"/>
                </a:solidFill>
                <a:latin typeface="Arial" panose="020B0604020202020204" pitchFamily="34" charset="0"/>
              </a:defRPr>
            </a:lvl9pPr>
          </a:lstStyle>
          <a:p>
            <a:pPr algn="just" eaLnBrk="1" hangingPunct="1">
              <a:buFontTx/>
              <a:buNone/>
            </a:pPr>
            <a:r>
              <a:rPr lang="pt-PT" altLang="pt-BR" sz="3500" b="1">
                <a:solidFill>
                  <a:srgbClr val="996633"/>
                </a:solidFill>
                <a:latin typeface="Garamond" panose="02020404030301010803" pitchFamily="18" charset="0"/>
              </a:rPr>
              <a:t>Complex network</a:t>
            </a:r>
            <a:r>
              <a:rPr lang="pt-PT" altLang="pt-BR" sz="3500">
                <a:solidFill>
                  <a:srgbClr val="996633"/>
                </a:solidFill>
                <a:latin typeface="Garamond" panose="02020404030301010803" pitchFamily="18" charset="0"/>
              </a:rPr>
              <a:t> é uma rede/gráfico, com características  topológicas não triviais , i.e., que não ocorrem em redes simples, como por exemplos as grades ou os gráficos aleatórios.</a:t>
            </a:r>
          </a:p>
        </p:txBody>
      </p:sp>
      <p:sp>
        <p:nvSpPr>
          <p:cNvPr id="44035" name="Rectangle 2"/>
          <p:cNvSpPr>
            <a:spLocks noChangeArrowheads="1"/>
          </p:cNvSpPr>
          <p:nvPr/>
        </p:nvSpPr>
        <p:spPr bwMode="auto">
          <a:xfrm>
            <a:off x="1143000" y="3429000"/>
            <a:ext cx="9906000" cy="1214438"/>
          </a:xfrm>
          <a:prstGeom prst="rect">
            <a:avLst/>
          </a:pr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eaLnBrk="0" hangingPunct="0">
              <a:defRPr sz="1000">
                <a:solidFill>
                  <a:srgbClr val="FF0000"/>
                </a:solidFill>
                <a:latin typeface="Arial" panose="020B0604020202020204" pitchFamily="34" charset="0"/>
              </a:defRPr>
            </a:lvl1pPr>
            <a:lvl2pPr marL="742950" indent="-285750" eaLnBrk="0" hangingPunct="0">
              <a:defRPr sz="1000">
                <a:solidFill>
                  <a:srgbClr val="FF0000"/>
                </a:solidFill>
                <a:latin typeface="Arial" panose="020B0604020202020204" pitchFamily="34" charset="0"/>
              </a:defRPr>
            </a:lvl2pPr>
            <a:lvl3pPr marL="1143000" indent="-228600" eaLnBrk="0" hangingPunct="0">
              <a:defRPr sz="1000">
                <a:solidFill>
                  <a:srgbClr val="FF0000"/>
                </a:solidFill>
                <a:latin typeface="Arial" panose="020B0604020202020204" pitchFamily="34" charset="0"/>
              </a:defRPr>
            </a:lvl3pPr>
            <a:lvl4pPr marL="1600200" indent="-228600" eaLnBrk="0" hangingPunct="0">
              <a:defRPr sz="1000">
                <a:solidFill>
                  <a:srgbClr val="FF0000"/>
                </a:solidFill>
                <a:latin typeface="Arial" panose="020B0604020202020204" pitchFamily="34" charset="0"/>
              </a:defRPr>
            </a:lvl4pPr>
            <a:lvl5pPr marL="2057400" indent="-228600" eaLnBrk="0" hangingPunct="0">
              <a:defRPr sz="1000">
                <a:solidFill>
                  <a:srgbClr val="FF0000"/>
                </a:solidFill>
                <a:latin typeface="Arial" panose="020B0604020202020204" pitchFamily="34" charset="0"/>
              </a:defRPr>
            </a:lvl5pPr>
            <a:lvl6pPr marL="2514600" indent="-228600" eaLnBrk="0" fontAlgn="base" hangingPunct="0">
              <a:spcBef>
                <a:spcPct val="50000"/>
              </a:spcBef>
              <a:spcAft>
                <a:spcPct val="0"/>
              </a:spcAft>
              <a:buChar char="•"/>
              <a:defRPr sz="1000">
                <a:solidFill>
                  <a:srgbClr val="FF0000"/>
                </a:solidFill>
                <a:latin typeface="Arial" panose="020B0604020202020204" pitchFamily="34" charset="0"/>
              </a:defRPr>
            </a:lvl6pPr>
            <a:lvl7pPr marL="2971800" indent="-228600" eaLnBrk="0" fontAlgn="base" hangingPunct="0">
              <a:spcBef>
                <a:spcPct val="50000"/>
              </a:spcBef>
              <a:spcAft>
                <a:spcPct val="0"/>
              </a:spcAft>
              <a:buChar char="•"/>
              <a:defRPr sz="1000">
                <a:solidFill>
                  <a:srgbClr val="FF0000"/>
                </a:solidFill>
                <a:latin typeface="Arial" panose="020B0604020202020204" pitchFamily="34" charset="0"/>
              </a:defRPr>
            </a:lvl7pPr>
            <a:lvl8pPr marL="3429000" indent="-228600" eaLnBrk="0" fontAlgn="base" hangingPunct="0">
              <a:spcBef>
                <a:spcPct val="50000"/>
              </a:spcBef>
              <a:spcAft>
                <a:spcPct val="0"/>
              </a:spcAft>
              <a:buChar char="•"/>
              <a:defRPr sz="1000">
                <a:solidFill>
                  <a:srgbClr val="FF0000"/>
                </a:solidFill>
                <a:latin typeface="Arial" panose="020B0604020202020204" pitchFamily="34" charset="0"/>
              </a:defRPr>
            </a:lvl8pPr>
            <a:lvl9pPr marL="3886200" indent="-228600" eaLnBrk="0" fontAlgn="base" hangingPunct="0">
              <a:spcBef>
                <a:spcPct val="50000"/>
              </a:spcBef>
              <a:spcAft>
                <a:spcPct val="0"/>
              </a:spcAft>
              <a:buChar char="•"/>
              <a:defRPr sz="1000">
                <a:solidFill>
                  <a:srgbClr val="FF0000"/>
                </a:solidFill>
                <a:latin typeface="Arial" panose="020B0604020202020204" pitchFamily="34" charset="0"/>
              </a:defRPr>
            </a:lvl9pPr>
          </a:lstStyle>
          <a:p>
            <a:pPr algn="just" eaLnBrk="1" hangingPunct="1">
              <a:buFontTx/>
              <a:buNone/>
            </a:pPr>
            <a:r>
              <a:rPr lang="pt-PT" altLang="pt-BR" sz="3500" b="1">
                <a:solidFill>
                  <a:schemeClr val="bg1"/>
                </a:solidFill>
                <a:latin typeface="Garamond" panose="02020404030301010803" pitchFamily="18" charset="0"/>
              </a:rPr>
              <a:t>Scale-free network </a:t>
            </a:r>
            <a:r>
              <a:rPr lang="pt-PT" altLang="pt-BR" sz="3500">
                <a:solidFill>
                  <a:schemeClr val="bg1"/>
                </a:solidFill>
                <a:latin typeface="Garamond" panose="02020404030301010803" pitchFamily="18" charset="0"/>
              </a:rPr>
              <a:t>é uma rede cuja distribuição de grau segue uma lei de potência.</a:t>
            </a:r>
          </a:p>
        </p:txBody>
      </p:sp>
      <p:sp>
        <p:nvSpPr>
          <p:cNvPr id="44036" name="Rectangle 2"/>
          <p:cNvSpPr>
            <a:spLocks noChangeArrowheads="1"/>
          </p:cNvSpPr>
          <p:nvPr/>
        </p:nvSpPr>
        <p:spPr bwMode="auto">
          <a:xfrm>
            <a:off x="1143000" y="4643438"/>
            <a:ext cx="9906000" cy="22145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eaLnBrk="0" hangingPunct="0">
              <a:defRPr sz="1000">
                <a:solidFill>
                  <a:srgbClr val="FF0000"/>
                </a:solidFill>
                <a:latin typeface="Arial" panose="020B0604020202020204" pitchFamily="34" charset="0"/>
              </a:defRPr>
            </a:lvl1pPr>
            <a:lvl2pPr marL="742950" indent="-285750" eaLnBrk="0" hangingPunct="0">
              <a:defRPr sz="1000">
                <a:solidFill>
                  <a:srgbClr val="FF0000"/>
                </a:solidFill>
                <a:latin typeface="Arial" panose="020B0604020202020204" pitchFamily="34" charset="0"/>
              </a:defRPr>
            </a:lvl2pPr>
            <a:lvl3pPr marL="1143000" indent="-228600" eaLnBrk="0" hangingPunct="0">
              <a:defRPr sz="1000">
                <a:solidFill>
                  <a:srgbClr val="FF0000"/>
                </a:solidFill>
                <a:latin typeface="Arial" panose="020B0604020202020204" pitchFamily="34" charset="0"/>
              </a:defRPr>
            </a:lvl3pPr>
            <a:lvl4pPr marL="1600200" indent="-228600" eaLnBrk="0" hangingPunct="0">
              <a:defRPr sz="1000">
                <a:solidFill>
                  <a:srgbClr val="FF0000"/>
                </a:solidFill>
                <a:latin typeface="Arial" panose="020B0604020202020204" pitchFamily="34" charset="0"/>
              </a:defRPr>
            </a:lvl4pPr>
            <a:lvl5pPr marL="2057400" indent="-228600" eaLnBrk="0" hangingPunct="0">
              <a:defRPr sz="1000">
                <a:solidFill>
                  <a:srgbClr val="FF0000"/>
                </a:solidFill>
                <a:latin typeface="Arial" panose="020B0604020202020204" pitchFamily="34" charset="0"/>
              </a:defRPr>
            </a:lvl5pPr>
            <a:lvl6pPr marL="2514600" indent="-228600" eaLnBrk="0" fontAlgn="base" hangingPunct="0">
              <a:spcBef>
                <a:spcPct val="50000"/>
              </a:spcBef>
              <a:spcAft>
                <a:spcPct val="0"/>
              </a:spcAft>
              <a:buChar char="•"/>
              <a:defRPr sz="1000">
                <a:solidFill>
                  <a:srgbClr val="FF0000"/>
                </a:solidFill>
                <a:latin typeface="Arial" panose="020B0604020202020204" pitchFamily="34" charset="0"/>
              </a:defRPr>
            </a:lvl6pPr>
            <a:lvl7pPr marL="2971800" indent="-228600" eaLnBrk="0" fontAlgn="base" hangingPunct="0">
              <a:spcBef>
                <a:spcPct val="50000"/>
              </a:spcBef>
              <a:spcAft>
                <a:spcPct val="0"/>
              </a:spcAft>
              <a:buChar char="•"/>
              <a:defRPr sz="1000">
                <a:solidFill>
                  <a:srgbClr val="FF0000"/>
                </a:solidFill>
                <a:latin typeface="Arial" panose="020B0604020202020204" pitchFamily="34" charset="0"/>
              </a:defRPr>
            </a:lvl7pPr>
            <a:lvl8pPr marL="3429000" indent="-228600" eaLnBrk="0" fontAlgn="base" hangingPunct="0">
              <a:spcBef>
                <a:spcPct val="50000"/>
              </a:spcBef>
              <a:spcAft>
                <a:spcPct val="0"/>
              </a:spcAft>
              <a:buChar char="•"/>
              <a:defRPr sz="1000">
                <a:solidFill>
                  <a:srgbClr val="FF0000"/>
                </a:solidFill>
                <a:latin typeface="Arial" panose="020B0604020202020204" pitchFamily="34" charset="0"/>
              </a:defRPr>
            </a:lvl8pPr>
            <a:lvl9pPr marL="3886200" indent="-228600" eaLnBrk="0" fontAlgn="base" hangingPunct="0">
              <a:spcBef>
                <a:spcPct val="50000"/>
              </a:spcBef>
              <a:spcAft>
                <a:spcPct val="0"/>
              </a:spcAft>
              <a:buChar char="•"/>
              <a:defRPr sz="1000">
                <a:solidFill>
                  <a:srgbClr val="FF0000"/>
                </a:solidFill>
                <a:latin typeface="Arial" panose="020B0604020202020204" pitchFamily="34" charset="0"/>
              </a:defRPr>
            </a:lvl9pPr>
          </a:lstStyle>
          <a:p>
            <a:pPr algn="just" eaLnBrk="1" hangingPunct="1">
              <a:buFontTx/>
              <a:buNone/>
            </a:pPr>
            <a:r>
              <a:rPr lang="pt-PT" altLang="pt-BR" sz="3500" b="1">
                <a:solidFill>
                  <a:srgbClr val="996633"/>
                </a:solidFill>
                <a:latin typeface="Garamond" panose="02020404030301010803" pitchFamily="18" charset="0"/>
              </a:rPr>
              <a:t>Small-world network </a:t>
            </a:r>
            <a:r>
              <a:rPr lang="pt-PT" altLang="pt-BR" sz="3500">
                <a:solidFill>
                  <a:srgbClr val="996633"/>
                </a:solidFill>
                <a:latin typeface="Garamond" panose="02020404030301010803" pitchFamily="18" charset="0"/>
              </a:rPr>
              <a:t>é um tipo de rede em que a maioria dos actores não são vizinhos uns dos outros, mas a maioria desses nós pode ser alcançada a partir de todos os outros por um pequeno número de ligações.</a:t>
            </a:r>
          </a:p>
        </p:txBody>
      </p:sp>
      <p:sp>
        <p:nvSpPr>
          <p:cNvPr id="44037" name="Rectangle 2"/>
          <p:cNvSpPr>
            <a:spLocks noChangeArrowheads="1"/>
          </p:cNvSpPr>
          <p:nvPr/>
        </p:nvSpPr>
        <p:spPr bwMode="auto">
          <a:xfrm>
            <a:off x="1143000" y="0"/>
            <a:ext cx="9906000" cy="1143000"/>
          </a:xfrm>
          <a:prstGeom prst="rect">
            <a:avLst/>
          </a:pr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1000">
                <a:solidFill>
                  <a:srgbClr val="FF0000"/>
                </a:solidFill>
                <a:latin typeface="Arial" panose="020B0604020202020204" pitchFamily="34" charset="0"/>
              </a:defRPr>
            </a:lvl1pPr>
            <a:lvl2pPr marL="742950" indent="-285750" eaLnBrk="0" hangingPunct="0">
              <a:defRPr sz="1000">
                <a:solidFill>
                  <a:srgbClr val="FF0000"/>
                </a:solidFill>
                <a:latin typeface="Arial" panose="020B0604020202020204" pitchFamily="34" charset="0"/>
              </a:defRPr>
            </a:lvl2pPr>
            <a:lvl3pPr marL="1143000" indent="-228600" eaLnBrk="0" hangingPunct="0">
              <a:defRPr sz="1000">
                <a:solidFill>
                  <a:srgbClr val="FF0000"/>
                </a:solidFill>
                <a:latin typeface="Arial" panose="020B0604020202020204" pitchFamily="34" charset="0"/>
              </a:defRPr>
            </a:lvl3pPr>
            <a:lvl4pPr marL="1600200" indent="-228600" eaLnBrk="0" hangingPunct="0">
              <a:defRPr sz="1000">
                <a:solidFill>
                  <a:srgbClr val="FF0000"/>
                </a:solidFill>
                <a:latin typeface="Arial" panose="020B0604020202020204" pitchFamily="34" charset="0"/>
              </a:defRPr>
            </a:lvl4pPr>
            <a:lvl5pPr marL="2057400" indent="-228600" eaLnBrk="0" hangingPunct="0">
              <a:defRPr sz="1000">
                <a:solidFill>
                  <a:srgbClr val="FF0000"/>
                </a:solidFill>
                <a:latin typeface="Arial" panose="020B0604020202020204" pitchFamily="34" charset="0"/>
              </a:defRPr>
            </a:lvl5pPr>
            <a:lvl6pPr marL="2514600" indent="-228600" eaLnBrk="0" fontAlgn="base" hangingPunct="0">
              <a:spcBef>
                <a:spcPct val="50000"/>
              </a:spcBef>
              <a:spcAft>
                <a:spcPct val="0"/>
              </a:spcAft>
              <a:buChar char="•"/>
              <a:defRPr sz="1000">
                <a:solidFill>
                  <a:srgbClr val="FF0000"/>
                </a:solidFill>
                <a:latin typeface="Arial" panose="020B0604020202020204" pitchFamily="34" charset="0"/>
              </a:defRPr>
            </a:lvl6pPr>
            <a:lvl7pPr marL="2971800" indent="-228600" eaLnBrk="0" fontAlgn="base" hangingPunct="0">
              <a:spcBef>
                <a:spcPct val="50000"/>
              </a:spcBef>
              <a:spcAft>
                <a:spcPct val="0"/>
              </a:spcAft>
              <a:buChar char="•"/>
              <a:defRPr sz="1000">
                <a:solidFill>
                  <a:srgbClr val="FF0000"/>
                </a:solidFill>
                <a:latin typeface="Arial" panose="020B0604020202020204" pitchFamily="34" charset="0"/>
              </a:defRPr>
            </a:lvl7pPr>
            <a:lvl8pPr marL="3429000" indent="-228600" eaLnBrk="0" fontAlgn="base" hangingPunct="0">
              <a:spcBef>
                <a:spcPct val="50000"/>
              </a:spcBef>
              <a:spcAft>
                <a:spcPct val="0"/>
              </a:spcAft>
              <a:buChar char="•"/>
              <a:defRPr sz="1000">
                <a:solidFill>
                  <a:srgbClr val="FF0000"/>
                </a:solidFill>
                <a:latin typeface="Arial" panose="020B0604020202020204" pitchFamily="34" charset="0"/>
              </a:defRPr>
            </a:lvl8pPr>
            <a:lvl9pPr marL="3886200" indent="-228600" eaLnBrk="0" fontAlgn="base" hangingPunct="0">
              <a:spcBef>
                <a:spcPct val="50000"/>
              </a:spcBef>
              <a:spcAft>
                <a:spcPct val="0"/>
              </a:spcAft>
              <a:buChar char="•"/>
              <a:defRPr sz="1000">
                <a:solidFill>
                  <a:srgbClr val="FF0000"/>
                </a:solidFill>
                <a:latin typeface="Arial" panose="020B0604020202020204" pitchFamily="34" charset="0"/>
              </a:defRPr>
            </a:lvl9pPr>
          </a:lstStyle>
          <a:p>
            <a:pPr algn="just" eaLnBrk="1" hangingPunct="1">
              <a:buFontTx/>
              <a:buNone/>
            </a:pPr>
            <a:r>
              <a:rPr lang="pt-PT" altLang="pt-BR" sz="4500">
                <a:solidFill>
                  <a:schemeClr val="bg1"/>
                </a:solidFill>
                <a:latin typeface="Garamond" panose="02020404030301010803" pitchFamily="18" charset="0"/>
              </a:rPr>
              <a:t>Alguns conceitos chave da Teoria de Redes</a:t>
            </a:r>
          </a:p>
        </p:txBody>
      </p:sp>
    </p:spTree>
    <p:extLst>
      <p:ext uri="{BB962C8B-B14F-4D97-AF65-F5344CB8AC3E}">
        <p14:creationId xmlns:p14="http://schemas.microsoft.com/office/powerpoint/2010/main" val="2441304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1143000" y="0"/>
            <a:ext cx="9906000" cy="342900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nchorCtr="1"/>
          <a:lstStyle>
            <a:lvl1pPr eaLnBrk="0" hangingPunct="0">
              <a:defRPr sz="1000">
                <a:solidFill>
                  <a:srgbClr val="FF0000"/>
                </a:solidFill>
                <a:latin typeface="Arial" panose="020B0604020202020204" pitchFamily="34" charset="0"/>
              </a:defRPr>
            </a:lvl1pPr>
            <a:lvl2pPr marL="742950" indent="-285750" eaLnBrk="0" hangingPunct="0">
              <a:defRPr sz="1000">
                <a:solidFill>
                  <a:srgbClr val="FF0000"/>
                </a:solidFill>
                <a:latin typeface="Arial" panose="020B0604020202020204" pitchFamily="34" charset="0"/>
              </a:defRPr>
            </a:lvl2pPr>
            <a:lvl3pPr marL="1143000" indent="-228600" eaLnBrk="0" hangingPunct="0">
              <a:defRPr sz="1000">
                <a:solidFill>
                  <a:srgbClr val="FF0000"/>
                </a:solidFill>
                <a:latin typeface="Arial" panose="020B0604020202020204" pitchFamily="34" charset="0"/>
              </a:defRPr>
            </a:lvl3pPr>
            <a:lvl4pPr marL="1600200" indent="-228600" eaLnBrk="0" hangingPunct="0">
              <a:defRPr sz="1000">
                <a:solidFill>
                  <a:srgbClr val="FF0000"/>
                </a:solidFill>
                <a:latin typeface="Arial" panose="020B0604020202020204" pitchFamily="34" charset="0"/>
              </a:defRPr>
            </a:lvl4pPr>
            <a:lvl5pPr marL="2057400" indent="-228600" eaLnBrk="0" hangingPunct="0">
              <a:defRPr sz="1000">
                <a:solidFill>
                  <a:srgbClr val="FF0000"/>
                </a:solidFill>
                <a:latin typeface="Arial" panose="020B0604020202020204" pitchFamily="34" charset="0"/>
              </a:defRPr>
            </a:lvl5pPr>
            <a:lvl6pPr marL="2514600" indent="-228600" eaLnBrk="0" fontAlgn="base" hangingPunct="0">
              <a:spcBef>
                <a:spcPct val="50000"/>
              </a:spcBef>
              <a:spcAft>
                <a:spcPct val="0"/>
              </a:spcAft>
              <a:buChar char="•"/>
              <a:defRPr sz="1000">
                <a:solidFill>
                  <a:srgbClr val="FF0000"/>
                </a:solidFill>
                <a:latin typeface="Arial" panose="020B0604020202020204" pitchFamily="34" charset="0"/>
              </a:defRPr>
            </a:lvl6pPr>
            <a:lvl7pPr marL="2971800" indent="-228600" eaLnBrk="0" fontAlgn="base" hangingPunct="0">
              <a:spcBef>
                <a:spcPct val="50000"/>
              </a:spcBef>
              <a:spcAft>
                <a:spcPct val="0"/>
              </a:spcAft>
              <a:buChar char="•"/>
              <a:defRPr sz="1000">
                <a:solidFill>
                  <a:srgbClr val="FF0000"/>
                </a:solidFill>
                <a:latin typeface="Arial" panose="020B0604020202020204" pitchFamily="34" charset="0"/>
              </a:defRPr>
            </a:lvl7pPr>
            <a:lvl8pPr marL="3429000" indent="-228600" eaLnBrk="0" fontAlgn="base" hangingPunct="0">
              <a:spcBef>
                <a:spcPct val="50000"/>
              </a:spcBef>
              <a:spcAft>
                <a:spcPct val="0"/>
              </a:spcAft>
              <a:buChar char="•"/>
              <a:defRPr sz="1000">
                <a:solidFill>
                  <a:srgbClr val="FF0000"/>
                </a:solidFill>
                <a:latin typeface="Arial" panose="020B0604020202020204" pitchFamily="34" charset="0"/>
              </a:defRPr>
            </a:lvl8pPr>
            <a:lvl9pPr marL="3886200" indent="-228600" eaLnBrk="0" fontAlgn="base" hangingPunct="0">
              <a:spcBef>
                <a:spcPct val="50000"/>
              </a:spcBef>
              <a:spcAft>
                <a:spcPct val="0"/>
              </a:spcAft>
              <a:buChar char="•"/>
              <a:defRPr sz="1000">
                <a:solidFill>
                  <a:srgbClr val="FF0000"/>
                </a:solidFill>
                <a:latin typeface="Arial" panose="020B0604020202020204" pitchFamily="34" charset="0"/>
              </a:defRPr>
            </a:lvl9pPr>
          </a:lstStyle>
          <a:p>
            <a:pPr algn="just" eaLnBrk="1" hangingPunct="1">
              <a:buFontTx/>
              <a:buNone/>
            </a:pPr>
            <a:r>
              <a:rPr lang="pt-PT" altLang="pt-BR" sz="4000">
                <a:solidFill>
                  <a:schemeClr val="bg1"/>
                </a:solidFill>
                <a:latin typeface="Garamond" panose="02020404030301010803" pitchFamily="18" charset="0"/>
              </a:rPr>
              <a:t>A Análise de Redes têm aplicação em muitas disciplinas, incluindo a física de partículas, neurologia, a linguística, ciência da computação, biologia, economia, investigação operacional,  a sociologia, a gestão das organizações, etc...</a:t>
            </a:r>
          </a:p>
        </p:txBody>
      </p:sp>
      <p:sp>
        <p:nvSpPr>
          <p:cNvPr id="45059" name="Rectangle 2"/>
          <p:cNvSpPr>
            <a:spLocks noChangeArrowheads="1"/>
          </p:cNvSpPr>
          <p:nvPr/>
        </p:nvSpPr>
        <p:spPr bwMode="auto">
          <a:xfrm>
            <a:off x="1143000" y="3429000"/>
            <a:ext cx="9907588" cy="3429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nchorCtr="1"/>
          <a:lstStyle>
            <a:lvl1pPr eaLnBrk="0" hangingPunct="0">
              <a:defRPr sz="1000">
                <a:solidFill>
                  <a:srgbClr val="FF0000"/>
                </a:solidFill>
                <a:latin typeface="Arial" panose="020B0604020202020204" pitchFamily="34" charset="0"/>
              </a:defRPr>
            </a:lvl1pPr>
            <a:lvl2pPr marL="742950" indent="-285750" eaLnBrk="0" hangingPunct="0">
              <a:defRPr sz="1000">
                <a:solidFill>
                  <a:srgbClr val="FF0000"/>
                </a:solidFill>
                <a:latin typeface="Arial" panose="020B0604020202020204" pitchFamily="34" charset="0"/>
              </a:defRPr>
            </a:lvl2pPr>
            <a:lvl3pPr marL="1143000" indent="-228600" eaLnBrk="0" hangingPunct="0">
              <a:defRPr sz="1000">
                <a:solidFill>
                  <a:srgbClr val="FF0000"/>
                </a:solidFill>
                <a:latin typeface="Arial" panose="020B0604020202020204" pitchFamily="34" charset="0"/>
              </a:defRPr>
            </a:lvl3pPr>
            <a:lvl4pPr marL="1600200" indent="-228600" eaLnBrk="0" hangingPunct="0">
              <a:defRPr sz="1000">
                <a:solidFill>
                  <a:srgbClr val="FF0000"/>
                </a:solidFill>
                <a:latin typeface="Arial" panose="020B0604020202020204" pitchFamily="34" charset="0"/>
              </a:defRPr>
            </a:lvl4pPr>
            <a:lvl5pPr marL="2057400" indent="-228600" eaLnBrk="0" hangingPunct="0">
              <a:defRPr sz="1000">
                <a:solidFill>
                  <a:srgbClr val="FF0000"/>
                </a:solidFill>
                <a:latin typeface="Arial" panose="020B0604020202020204" pitchFamily="34" charset="0"/>
              </a:defRPr>
            </a:lvl5pPr>
            <a:lvl6pPr marL="2514600" indent="-228600" eaLnBrk="0" fontAlgn="base" hangingPunct="0">
              <a:spcBef>
                <a:spcPct val="50000"/>
              </a:spcBef>
              <a:spcAft>
                <a:spcPct val="0"/>
              </a:spcAft>
              <a:buChar char="•"/>
              <a:defRPr sz="1000">
                <a:solidFill>
                  <a:srgbClr val="FF0000"/>
                </a:solidFill>
                <a:latin typeface="Arial" panose="020B0604020202020204" pitchFamily="34" charset="0"/>
              </a:defRPr>
            </a:lvl6pPr>
            <a:lvl7pPr marL="2971800" indent="-228600" eaLnBrk="0" fontAlgn="base" hangingPunct="0">
              <a:spcBef>
                <a:spcPct val="50000"/>
              </a:spcBef>
              <a:spcAft>
                <a:spcPct val="0"/>
              </a:spcAft>
              <a:buChar char="•"/>
              <a:defRPr sz="1000">
                <a:solidFill>
                  <a:srgbClr val="FF0000"/>
                </a:solidFill>
                <a:latin typeface="Arial" panose="020B0604020202020204" pitchFamily="34" charset="0"/>
              </a:defRPr>
            </a:lvl7pPr>
            <a:lvl8pPr marL="3429000" indent="-228600" eaLnBrk="0" fontAlgn="base" hangingPunct="0">
              <a:spcBef>
                <a:spcPct val="50000"/>
              </a:spcBef>
              <a:spcAft>
                <a:spcPct val="0"/>
              </a:spcAft>
              <a:buChar char="•"/>
              <a:defRPr sz="1000">
                <a:solidFill>
                  <a:srgbClr val="FF0000"/>
                </a:solidFill>
                <a:latin typeface="Arial" panose="020B0604020202020204" pitchFamily="34" charset="0"/>
              </a:defRPr>
            </a:lvl8pPr>
            <a:lvl9pPr marL="3886200" indent="-228600" eaLnBrk="0" fontAlgn="base" hangingPunct="0">
              <a:spcBef>
                <a:spcPct val="50000"/>
              </a:spcBef>
              <a:spcAft>
                <a:spcPct val="0"/>
              </a:spcAft>
              <a:buChar char="•"/>
              <a:defRPr sz="1000">
                <a:solidFill>
                  <a:srgbClr val="FF0000"/>
                </a:solidFill>
                <a:latin typeface="Arial" panose="020B0604020202020204" pitchFamily="34" charset="0"/>
              </a:defRPr>
            </a:lvl9pPr>
          </a:lstStyle>
          <a:p>
            <a:pPr algn="just" eaLnBrk="1" hangingPunct="1">
              <a:buFontTx/>
              <a:buNone/>
            </a:pPr>
            <a:r>
              <a:rPr lang="pt-PT" altLang="pt-BR" sz="4000">
                <a:solidFill>
                  <a:srgbClr val="0070C0"/>
                </a:solidFill>
                <a:latin typeface="Garamond" panose="02020404030301010803" pitchFamily="18" charset="0"/>
              </a:rPr>
              <a:t>Essas aplicações da Análise de Redes incluem actualmente redes logísticas, a World Wide Web, as redes de regulação genética, redes metabólicas, redes eletrônicas, redes linguísticas, redes sociais, etc...</a:t>
            </a:r>
          </a:p>
        </p:txBody>
      </p:sp>
    </p:spTree>
    <p:extLst>
      <p:ext uri="{BB962C8B-B14F-4D97-AF65-F5344CB8AC3E}">
        <p14:creationId xmlns:p14="http://schemas.microsoft.com/office/powerpoint/2010/main" val="2162448134"/>
      </p:ext>
    </p:extLst>
  </p:cSld>
  <p:clrMapOvr>
    <a:masterClrMapping/>
  </p:clrMapOvr>
  <p:timing>
    <p:tnLst>
      <p:par>
        <p:cTn id="1" dur="indefinite" restart="never" nodeType="tmRoot"/>
      </p:par>
    </p:tnLst>
  </p:timing>
</p:sld>
</file>

<file path=ppt/theme/theme1.xml><?xml version="1.0" encoding="utf-8"?>
<a:theme xmlns:a="http://schemas.openxmlformats.org/drawingml/2006/main" name="Cach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1142</TotalTime>
  <Words>1640</Words>
  <Application>Microsoft Office PowerPoint</Application>
  <PresentationFormat>Widescreen</PresentationFormat>
  <Paragraphs>129</Paragraphs>
  <Slides>20</Slides>
  <Notes>12</Notes>
  <HiddenSlides>0</HiddenSlides>
  <MMClips>0</MMClips>
  <ScaleCrop>false</ScaleCrop>
  <HeadingPairs>
    <vt:vector size="8" baseType="variant">
      <vt:variant>
        <vt:lpstr>Fontes usadas</vt:lpstr>
      </vt:variant>
      <vt:variant>
        <vt:i4>10</vt:i4>
      </vt:variant>
      <vt:variant>
        <vt:lpstr>Tema</vt:lpstr>
      </vt:variant>
      <vt:variant>
        <vt:i4>1</vt:i4>
      </vt:variant>
      <vt:variant>
        <vt:lpstr>Servidores OLE inseridos</vt:lpstr>
      </vt:variant>
      <vt:variant>
        <vt:i4>1</vt:i4>
      </vt:variant>
      <vt:variant>
        <vt:lpstr>Títulos de slides</vt:lpstr>
      </vt:variant>
      <vt:variant>
        <vt:i4>20</vt:i4>
      </vt:variant>
    </vt:vector>
  </HeadingPairs>
  <TitlesOfParts>
    <vt:vector size="32" baseType="lpstr">
      <vt:lpstr>Arial</vt:lpstr>
      <vt:lpstr>Arial Rounded MT Bold</vt:lpstr>
      <vt:lpstr>Bernard MT Condensed</vt:lpstr>
      <vt:lpstr>Calibri</vt:lpstr>
      <vt:lpstr>Century Gothic</vt:lpstr>
      <vt:lpstr>Engravers MT</vt:lpstr>
      <vt:lpstr>Garamond</vt:lpstr>
      <vt:lpstr>Modern No. 20</vt:lpstr>
      <vt:lpstr>Times New Roman</vt:lpstr>
      <vt:lpstr>Wingdings 3</vt:lpstr>
      <vt:lpstr>Cacho</vt:lpstr>
      <vt:lpstr>Planilha</vt:lpstr>
      <vt:lpstr>Redes Eletrônicas e  ambientes de informação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Teoria dos atores e atores em rede</vt:lpstr>
      <vt:lpstr>Análise de Redes Sociais: Foco nas interações entre indivíduos/ grupos</vt:lpstr>
      <vt:lpstr>Medidas em redes - Grau Centralidade </vt:lpstr>
      <vt:lpstr>Betweenness (Centralidade)  </vt:lpstr>
      <vt:lpstr>Centralidade de Proximidade </vt:lpstr>
      <vt:lpstr>Como representar redes sociais</vt:lpstr>
      <vt:lpstr>Exercício 1 : fazer o grafo correspondente a matriz abaixo.</vt:lpstr>
      <vt:lpstr>Exercício 2: fazer a matriz que corresponde ao grafo abaixo:</vt:lpstr>
      <vt:lpstr>Referências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Redes Eletrônicas e  ambientes de informação</dc:title>
  <dc:creator>marcos</dc:creator>
  <cp:lastModifiedBy>marcos</cp:lastModifiedBy>
  <cp:revision>137</cp:revision>
  <dcterms:created xsi:type="dcterms:W3CDTF">2015-04-10T09:15:11Z</dcterms:created>
  <dcterms:modified xsi:type="dcterms:W3CDTF">2015-06-12T21:53:50Z</dcterms:modified>
</cp:coreProperties>
</file>