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comments/comment3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notesMasterIdLst>
    <p:notesMasterId r:id="rId34"/>
  </p:notesMasterIdLst>
  <p:sldIdLst>
    <p:sldId id="256" r:id="rId2"/>
    <p:sldId id="296" r:id="rId3"/>
    <p:sldId id="297" r:id="rId4"/>
    <p:sldId id="298" r:id="rId5"/>
    <p:sldId id="280" r:id="rId6"/>
    <p:sldId id="257" r:id="rId7"/>
    <p:sldId id="267" r:id="rId8"/>
    <p:sldId id="268" r:id="rId9"/>
    <p:sldId id="275" r:id="rId10"/>
    <p:sldId id="258" r:id="rId11"/>
    <p:sldId id="259" r:id="rId12"/>
    <p:sldId id="260" r:id="rId13"/>
    <p:sldId id="261" r:id="rId14"/>
    <p:sldId id="262" r:id="rId15"/>
    <p:sldId id="270" r:id="rId16"/>
    <p:sldId id="269" r:id="rId17"/>
    <p:sldId id="263" r:id="rId18"/>
    <p:sldId id="264" r:id="rId19"/>
    <p:sldId id="265" r:id="rId20"/>
    <p:sldId id="271" r:id="rId21"/>
    <p:sldId id="272" r:id="rId22"/>
    <p:sldId id="293" r:id="rId23"/>
    <p:sldId id="294" r:id="rId24"/>
    <p:sldId id="295" r:id="rId25"/>
    <p:sldId id="281" r:id="rId26"/>
    <p:sldId id="282" r:id="rId27"/>
    <p:sldId id="283" r:id="rId28"/>
    <p:sldId id="299" r:id="rId29"/>
    <p:sldId id="290" r:id="rId30"/>
    <p:sldId id="291" r:id="rId31"/>
    <p:sldId id="292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e Pontes" initials="TP" lastIdx="11" clrIdx="0">
    <p:extLst>
      <p:ext uri="{19B8F6BF-5375-455C-9EA6-DF929625EA0E}">
        <p15:presenceInfo xmlns:p15="http://schemas.microsoft.com/office/powerpoint/2012/main" userId="0cab2748cacb80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6D18C-6205-44AE-B74A-48737A15404A}" v="3543" dt="2018-09-18T22:46:47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50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iane Pontes" userId="0cab2748cacb809e" providerId="LiveId" clId="{3506D18C-6205-44AE-B74A-48737A15404A}"/>
    <pc:docChg chg="undo custSel addSld modSld sldOrd">
      <pc:chgData name="Tatiane Pontes" userId="0cab2748cacb809e" providerId="LiveId" clId="{3506D18C-6205-44AE-B74A-48737A15404A}" dt="2018-09-18T22:46:47.630" v="3536"/>
      <pc:docMkLst>
        <pc:docMk/>
      </pc:docMkLst>
      <pc:sldChg chg="addSp modSp">
        <pc:chgData name="Tatiane Pontes" userId="0cab2748cacb809e" providerId="LiveId" clId="{3506D18C-6205-44AE-B74A-48737A15404A}" dt="2018-09-18T19:12:39.643" v="638" actId="20577"/>
        <pc:sldMkLst>
          <pc:docMk/>
          <pc:sldMk cId="924940961" sldId="256"/>
        </pc:sldMkLst>
        <pc:spChg chg="mod">
          <ac:chgData name="Tatiane Pontes" userId="0cab2748cacb809e" providerId="LiveId" clId="{3506D18C-6205-44AE-B74A-48737A15404A}" dt="2018-09-18T19:12:39.643" v="638" actId="20577"/>
          <ac:spMkLst>
            <pc:docMk/>
            <pc:sldMk cId="924940961" sldId="256"/>
            <ac:spMk id="6" creationId="{0313C146-26C5-45E9-98B6-9D186D12D6DD}"/>
          </ac:spMkLst>
        </pc:spChg>
        <pc:picChg chg="add mod">
          <ac:chgData name="Tatiane Pontes" userId="0cab2748cacb809e" providerId="LiveId" clId="{3506D18C-6205-44AE-B74A-48737A15404A}" dt="2018-09-18T19:08:33.501" v="631" actId="14100"/>
          <ac:picMkLst>
            <pc:docMk/>
            <pc:sldMk cId="924940961" sldId="256"/>
            <ac:picMk id="4" creationId="{F1D1FF5E-221C-4A58-A99A-4556B562683E}"/>
          </ac:picMkLst>
        </pc:picChg>
        <pc:picChg chg="add mod modCrop">
          <ac:chgData name="Tatiane Pontes" userId="0cab2748cacb809e" providerId="LiveId" clId="{3506D18C-6205-44AE-B74A-48737A15404A}" dt="2018-09-18T19:08:05.583" v="630" actId="1035"/>
          <ac:picMkLst>
            <pc:docMk/>
            <pc:sldMk cId="924940961" sldId="256"/>
            <ac:picMk id="5" creationId="{78430ED2-6364-4EC0-B60C-7676D02FBB60}"/>
          </ac:picMkLst>
        </pc:picChg>
      </pc:sldChg>
      <pc:sldChg chg="addSp delSp modSp">
        <pc:chgData name="Tatiane Pontes" userId="0cab2748cacb809e" providerId="LiveId" clId="{3506D18C-6205-44AE-B74A-48737A15404A}" dt="2018-09-18T19:43:14.396" v="1074" actId="1036"/>
        <pc:sldMkLst>
          <pc:docMk/>
          <pc:sldMk cId="3020656959" sldId="257"/>
        </pc:sldMkLst>
        <pc:spChg chg="mod">
          <ac:chgData name="Tatiane Pontes" userId="0cab2748cacb809e" providerId="LiveId" clId="{3506D18C-6205-44AE-B74A-48737A15404A}" dt="2018-09-18T19:43:14.396" v="1074" actId="1036"/>
          <ac:spMkLst>
            <pc:docMk/>
            <pc:sldMk cId="3020656959" sldId="257"/>
            <ac:spMk id="2" creationId="{59384FBB-2727-4879-85A2-79DD3CDEDF75}"/>
          </ac:spMkLst>
        </pc:spChg>
        <pc:spChg chg="del mod">
          <ac:chgData name="Tatiane Pontes" userId="0cab2748cacb809e" providerId="LiveId" clId="{3506D18C-6205-44AE-B74A-48737A15404A}" dt="2018-09-18T19:10:34.027" v="633" actId="478"/>
          <ac:spMkLst>
            <pc:docMk/>
            <pc:sldMk cId="3020656959" sldId="257"/>
            <ac:spMk id="3" creationId="{F24B8626-040F-4CCB-918A-0A7775209431}"/>
          </ac:spMkLst>
        </pc:spChg>
        <pc:spChg chg="add del">
          <ac:chgData name="Tatiane Pontes" userId="0cab2748cacb809e" providerId="LiveId" clId="{3506D18C-6205-44AE-B74A-48737A15404A}" dt="2018-09-18T19:10:37.818" v="635"/>
          <ac:spMkLst>
            <pc:docMk/>
            <pc:sldMk cId="3020656959" sldId="257"/>
            <ac:spMk id="4" creationId="{A60E52C7-A955-49C4-A426-EA3C16755663}"/>
          </ac:spMkLst>
        </pc:spChg>
        <pc:spChg chg="add mod">
          <ac:chgData name="Tatiane Pontes" userId="0cab2748cacb809e" providerId="LiveId" clId="{3506D18C-6205-44AE-B74A-48737A15404A}" dt="2018-09-18T19:18:33.668" v="821" actId="1035"/>
          <ac:spMkLst>
            <pc:docMk/>
            <pc:sldMk cId="3020656959" sldId="257"/>
            <ac:spMk id="7" creationId="{ED64416C-8161-4898-8F4E-051C3B002B3E}"/>
          </ac:spMkLst>
        </pc:spChg>
        <pc:spChg chg="add mod">
          <ac:chgData name="Tatiane Pontes" userId="0cab2748cacb809e" providerId="LiveId" clId="{3506D18C-6205-44AE-B74A-48737A15404A}" dt="2018-09-18T19:36:28.965" v="936" actId="13822"/>
          <ac:spMkLst>
            <pc:docMk/>
            <pc:sldMk cId="3020656959" sldId="257"/>
            <ac:spMk id="21" creationId="{0226A862-C6A4-47BB-9516-670830AA940B}"/>
          </ac:spMkLst>
        </pc:spChg>
        <pc:spChg chg="add del mod">
          <ac:chgData name="Tatiane Pontes" userId="0cab2748cacb809e" providerId="LiveId" clId="{3506D18C-6205-44AE-B74A-48737A15404A}" dt="2018-09-18T19:21:16.207" v="833" actId="478"/>
          <ac:spMkLst>
            <pc:docMk/>
            <pc:sldMk cId="3020656959" sldId="257"/>
            <ac:spMk id="22" creationId="{78110360-FB1C-4E00-9C98-8299BD2C7C93}"/>
          </ac:spMkLst>
        </pc:spChg>
        <pc:spChg chg="add del mod">
          <ac:chgData name="Tatiane Pontes" userId="0cab2748cacb809e" providerId="LiveId" clId="{3506D18C-6205-44AE-B74A-48737A15404A}" dt="2018-09-18T19:21:58.371" v="835" actId="478"/>
          <ac:spMkLst>
            <pc:docMk/>
            <pc:sldMk cId="3020656959" sldId="257"/>
            <ac:spMk id="23" creationId="{3ABAFEF4-84C1-4BF1-A16E-7F3FC104F0FB}"/>
          </ac:spMkLst>
        </pc:spChg>
        <pc:spChg chg="add mod">
          <ac:chgData name="Tatiane Pontes" userId="0cab2748cacb809e" providerId="LiveId" clId="{3506D18C-6205-44AE-B74A-48737A15404A}" dt="2018-09-18T19:38:42.975" v="937" actId="14100"/>
          <ac:spMkLst>
            <pc:docMk/>
            <pc:sldMk cId="3020656959" sldId="257"/>
            <ac:spMk id="27" creationId="{C361B182-9C4E-4D3E-9405-542F817521CA}"/>
          </ac:spMkLst>
        </pc:spChg>
        <pc:grpChg chg="add mod">
          <ac:chgData name="Tatiane Pontes" userId="0cab2748cacb809e" providerId="LiveId" clId="{3506D18C-6205-44AE-B74A-48737A15404A}" dt="2018-09-18T19:19:17.873" v="830" actId="1036"/>
          <ac:grpSpMkLst>
            <pc:docMk/>
            <pc:sldMk cId="3020656959" sldId="257"/>
            <ac:grpSpMk id="8" creationId="{2F2B7EAC-8593-4FB7-BBBE-6BC9BD48B455}"/>
          </ac:grpSpMkLst>
        </pc:grpChg>
        <pc:picChg chg="add del">
          <ac:chgData name="Tatiane Pontes" userId="0cab2748cacb809e" providerId="LiveId" clId="{3506D18C-6205-44AE-B74A-48737A15404A}" dt="2018-09-18T19:10:37.818" v="635"/>
          <ac:picMkLst>
            <pc:docMk/>
            <pc:sldMk cId="3020656959" sldId="257"/>
            <ac:picMk id="6" creationId="{6FABB63C-F1EE-4933-80B7-5DDA625736E1}"/>
          </ac:picMkLst>
        </pc:picChg>
        <pc:picChg chg="add mod">
          <ac:chgData name="Tatiane Pontes" userId="0cab2748cacb809e" providerId="LiveId" clId="{3506D18C-6205-44AE-B74A-48737A15404A}" dt="2018-09-18T19:42:51.128" v="1071" actId="1037"/>
          <ac:picMkLst>
            <pc:docMk/>
            <pc:sldMk cId="3020656959" sldId="257"/>
            <ac:picMk id="28" creationId="{5DB4121A-5093-4B73-AB91-AA986D2DBF38}"/>
          </ac:picMkLst>
        </pc:picChg>
        <pc:cxnChg chg="add del">
          <ac:chgData name="Tatiane Pontes" userId="0cab2748cacb809e" providerId="LiveId" clId="{3506D18C-6205-44AE-B74A-48737A15404A}" dt="2018-09-18T19:10:37.818" v="635"/>
          <ac:cxnSpMkLst>
            <pc:docMk/>
            <pc:sldMk cId="3020656959" sldId="257"/>
            <ac:cxnSpMk id="5" creationId="{23839F6B-6CD8-4306-9A2F-FD5590AC974D}"/>
          </ac:cxnSpMkLst>
        </pc:cxnChg>
        <pc:cxnChg chg="add del mod">
          <ac:chgData name="Tatiane Pontes" userId="0cab2748cacb809e" providerId="LiveId" clId="{3506D18C-6205-44AE-B74A-48737A15404A}" dt="2018-09-18T19:30:32.746" v="838" actId="478"/>
          <ac:cxnSpMkLst>
            <pc:docMk/>
            <pc:sldMk cId="3020656959" sldId="257"/>
            <ac:cxnSpMk id="25" creationId="{4F4EF43A-01AF-4F54-9252-6338B9327CBF}"/>
          </ac:cxnSpMkLst>
        </pc:cxnChg>
      </pc:sldChg>
      <pc:sldChg chg="modSp">
        <pc:chgData name="Tatiane Pontes" userId="0cab2748cacb809e" providerId="LiveId" clId="{3506D18C-6205-44AE-B74A-48737A15404A}" dt="2018-09-18T22:40:32.740" v="3523" actId="14100"/>
        <pc:sldMkLst>
          <pc:docMk/>
          <pc:sldMk cId="945679641" sldId="259"/>
        </pc:sldMkLst>
        <pc:spChg chg="mod">
          <ac:chgData name="Tatiane Pontes" userId="0cab2748cacb809e" providerId="LiveId" clId="{3506D18C-6205-44AE-B74A-48737A15404A}" dt="2018-09-18T22:40:32.740" v="3523" actId="14100"/>
          <ac:spMkLst>
            <pc:docMk/>
            <pc:sldMk cId="945679641" sldId="259"/>
            <ac:spMk id="7" creationId="{DF75E052-0E72-4048-8E61-C8C800CC48E6}"/>
          </ac:spMkLst>
        </pc:spChg>
      </pc:sldChg>
      <pc:sldChg chg="addSp delSp modSp">
        <pc:chgData name="Tatiane Pontes" userId="0cab2748cacb809e" providerId="LiveId" clId="{3506D18C-6205-44AE-B74A-48737A15404A}" dt="2018-09-18T22:27:42.423" v="3451" actId="1035"/>
        <pc:sldMkLst>
          <pc:docMk/>
          <pc:sldMk cId="2314968537" sldId="260"/>
        </pc:sldMkLst>
        <pc:spChg chg="mod">
          <ac:chgData name="Tatiane Pontes" userId="0cab2748cacb809e" providerId="LiveId" clId="{3506D18C-6205-44AE-B74A-48737A15404A}" dt="2018-09-18T20:03:59.889" v="1408" actId="27636"/>
          <ac:spMkLst>
            <pc:docMk/>
            <pc:sldMk cId="2314968537" sldId="260"/>
            <ac:spMk id="2" creationId="{F88C80CC-D773-4C80-AB8F-48823883D0B8}"/>
          </ac:spMkLst>
        </pc:spChg>
        <pc:spChg chg="del mod">
          <ac:chgData name="Tatiane Pontes" userId="0cab2748cacb809e" providerId="LiveId" clId="{3506D18C-6205-44AE-B74A-48737A15404A}" dt="2018-09-18T20:03:48.658" v="1406" actId="478"/>
          <ac:spMkLst>
            <pc:docMk/>
            <pc:sldMk cId="2314968537" sldId="260"/>
            <ac:spMk id="3" creationId="{198EB560-3E23-487F-9B35-2A22E8963618}"/>
          </ac:spMkLst>
        </pc:spChg>
        <pc:spChg chg="add mod">
          <ac:chgData name="Tatiane Pontes" userId="0cab2748cacb809e" providerId="LiveId" clId="{3506D18C-6205-44AE-B74A-48737A15404A}" dt="2018-09-18T20:40:16.717" v="1829" actId="14100"/>
          <ac:spMkLst>
            <pc:docMk/>
            <pc:sldMk cId="2314968537" sldId="260"/>
            <ac:spMk id="5" creationId="{72FC02F1-16DF-46F7-8225-35B2CEF39FBE}"/>
          </ac:spMkLst>
        </pc:spChg>
        <pc:spChg chg="add mod">
          <ac:chgData name="Tatiane Pontes" userId="0cab2748cacb809e" providerId="LiveId" clId="{3506D18C-6205-44AE-B74A-48737A15404A}" dt="2018-09-18T22:27:42.423" v="3451" actId="1035"/>
          <ac:spMkLst>
            <pc:docMk/>
            <pc:sldMk cId="2314968537" sldId="260"/>
            <ac:spMk id="6" creationId="{AFCFACFC-F0C2-47D2-8579-5D6B198A17C7}"/>
          </ac:spMkLst>
        </pc:spChg>
        <pc:spChg chg="add del mod">
          <ac:chgData name="Tatiane Pontes" userId="0cab2748cacb809e" providerId="LiveId" clId="{3506D18C-6205-44AE-B74A-48737A15404A}" dt="2018-09-18T20:14:37.113" v="1505" actId="478"/>
          <ac:spMkLst>
            <pc:docMk/>
            <pc:sldMk cId="2314968537" sldId="260"/>
            <ac:spMk id="7" creationId="{9376B191-8189-4557-974C-CDE0D7D73F48}"/>
          </ac:spMkLst>
        </pc:spChg>
        <pc:graphicFrameChg chg="add del mod">
          <ac:chgData name="Tatiane Pontes" userId="0cab2748cacb809e" providerId="LiveId" clId="{3506D18C-6205-44AE-B74A-48737A15404A}" dt="2018-09-18T20:08:12.945" v="1413" actId="478"/>
          <ac:graphicFrameMkLst>
            <pc:docMk/>
            <pc:sldMk cId="2314968537" sldId="260"/>
            <ac:graphicFrameMk id="4" creationId="{355526A9-0A22-4A77-A361-0E455692372B}"/>
          </ac:graphicFrameMkLst>
        </pc:graphicFrameChg>
      </pc:sldChg>
      <pc:sldChg chg="addSp delSp modSp addCm modCm">
        <pc:chgData name="Tatiane Pontes" userId="0cab2748cacb809e" providerId="LiveId" clId="{3506D18C-6205-44AE-B74A-48737A15404A}" dt="2018-09-18T20:51:39.562" v="1897" actId="14100"/>
        <pc:sldMkLst>
          <pc:docMk/>
          <pc:sldMk cId="132258111" sldId="261"/>
        </pc:sldMkLst>
        <pc:spChg chg="del">
          <ac:chgData name="Tatiane Pontes" userId="0cab2748cacb809e" providerId="LiveId" clId="{3506D18C-6205-44AE-B74A-48737A15404A}" dt="2018-09-18T20:21:48.374" v="1552" actId="478"/>
          <ac:spMkLst>
            <pc:docMk/>
            <pc:sldMk cId="132258111" sldId="261"/>
            <ac:spMk id="2" creationId="{79E25AFF-00B7-4906-B220-1AFC3B800FC0}"/>
          </ac:spMkLst>
        </pc:spChg>
        <pc:spChg chg="del mod">
          <ac:chgData name="Tatiane Pontes" userId="0cab2748cacb809e" providerId="LiveId" clId="{3506D18C-6205-44AE-B74A-48737A15404A}" dt="2018-09-18T20:25:23.283" v="1593" actId="478"/>
          <ac:spMkLst>
            <pc:docMk/>
            <pc:sldMk cId="132258111" sldId="261"/>
            <ac:spMk id="3" creationId="{8457A0B3-6B31-4858-BCCB-7FCF0944AA84}"/>
          </ac:spMkLst>
        </pc:spChg>
        <pc:spChg chg="add mod">
          <ac:chgData name="Tatiane Pontes" userId="0cab2748cacb809e" providerId="LiveId" clId="{3506D18C-6205-44AE-B74A-48737A15404A}" dt="2018-09-18T20:51:39.562" v="1897" actId="14100"/>
          <ac:spMkLst>
            <pc:docMk/>
            <pc:sldMk cId="132258111" sldId="261"/>
            <ac:spMk id="4" creationId="{B124962B-C073-4A76-8273-75688E87B71E}"/>
          </ac:spMkLst>
        </pc:spChg>
        <pc:spChg chg="add mod">
          <ac:chgData name="Tatiane Pontes" userId="0cab2748cacb809e" providerId="LiveId" clId="{3506D18C-6205-44AE-B74A-48737A15404A}" dt="2018-09-18T20:43:05.943" v="1837" actId="13822"/>
          <ac:spMkLst>
            <pc:docMk/>
            <pc:sldMk cId="132258111" sldId="261"/>
            <ac:spMk id="5" creationId="{B2090532-A9F7-461C-BB25-94F1A8154074}"/>
          </ac:spMkLst>
        </pc:spChg>
        <pc:spChg chg="add mod">
          <ac:chgData name="Tatiane Pontes" userId="0cab2748cacb809e" providerId="LiveId" clId="{3506D18C-6205-44AE-B74A-48737A15404A}" dt="2018-09-18T20:36:25.610" v="1778" actId="14100"/>
          <ac:spMkLst>
            <pc:docMk/>
            <pc:sldMk cId="132258111" sldId="261"/>
            <ac:spMk id="6" creationId="{F8941481-8665-43CB-BD27-C2B3CCCFE9FB}"/>
          </ac:spMkLst>
        </pc:spChg>
        <pc:spChg chg="add mod">
          <ac:chgData name="Tatiane Pontes" userId="0cab2748cacb809e" providerId="LiveId" clId="{3506D18C-6205-44AE-B74A-48737A15404A}" dt="2018-09-18T20:37:07.629" v="1779" actId="14100"/>
          <ac:spMkLst>
            <pc:docMk/>
            <pc:sldMk cId="132258111" sldId="261"/>
            <ac:spMk id="7" creationId="{156B5FE3-54CE-467F-B509-7A008A3E73B7}"/>
          </ac:spMkLst>
        </pc:spChg>
      </pc:sldChg>
      <pc:sldChg chg="addSp delSp modSp">
        <pc:chgData name="Tatiane Pontes" userId="0cab2748cacb809e" providerId="LiveId" clId="{3506D18C-6205-44AE-B74A-48737A15404A}" dt="2018-09-18T22:42:38.956" v="3527" actId="20577"/>
        <pc:sldMkLst>
          <pc:docMk/>
          <pc:sldMk cId="3483350737" sldId="262"/>
        </pc:sldMkLst>
        <pc:spChg chg="del mod">
          <ac:chgData name="Tatiane Pontes" userId="0cab2748cacb809e" providerId="LiveId" clId="{3506D18C-6205-44AE-B74A-48737A15404A}" dt="2018-09-18T20:44:20.387" v="1839" actId="478"/>
          <ac:spMkLst>
            <pc:docMk/>
            <pc:sldMk cId="3483350737" sldId="262"/>
            <ac:spMk id="2" creationId="{54F21176-E446-4EE2-A564-3C5A246F66FA}"/>
          </ac:spMkLst>
        </pc:spChg>
        <pc:spChg chg="del mod">
          <ac:chgData name="Tatiane Pontes" userId="0cab2748cacb809e" providerId="LiveId" clId="{3506D18C-6205-44AE-B74A-48737A15404A}" dt="2018-09-18T20:44:30.345" v="1841" actId="478"/>
          <ac:spMkLst>
            <pc:docMk/>
            <pc:sldMk cId="3483350737" sldId="262"/>
            <ac:spMk id="3" creationId="{8667B190-B012-41F7-A3B3-2407916E8A00}"/>
          </ac:spMkLst>
        </pc:spChg>
        <pc:spChg chg="add mod">
          <ac:chgData name="Tatiane Pontes" userId="0cab2748cacb809e" providerId="LiveId" clId="{3506D18C-6205-44AE-B74A-48737A15404A}" dt="2018-09-18T22:31:53.165" v="3463" actId="6549"/>
          <ac:spMkLst>
            <pc:docMk/>
            <pc:sldMk cId="3483350737" sldId="262"/>
            <ac:spMk id="4" creationId="{CDBAF5FF-3001-4D5E-8D04-511C5F3D4FE1}"/>
          </ac:spMkLst>
        </pc:spChg>
        <pc:spChg chg="add">
          <ac:chgData name="Tatiane Pontes" userId="0cab2748cacb809e" providerId="LiveId" clId="{3506D18C-6205-44AE-B74A-48737A15404A}" dt="2018-09-18T20:46:13.656" v="1848"/>
          <ac:spMkLst>
            <pc:docMk/>
            <pc:sldMk cId="3483350737" sldId="262"/>
            <ac:spMk id="5" creationId="{7B9CFC94-FA27-4880-9F8E-B3E1FC8E70E7}"/>
          </ac:spMkLst>
        </pc:spChg>
        <pc:graphicFrameChg chg="add mod">
          <ac:chgData name="Tatiane Pontes" userId="0cab2748cacb809e" providerId="LiveId" clId="{3506D18C-6205-44AE-B74A-48737A15404A}" dt="2018-09-18T22:42:38.956" v="3527" actId="20577"/>
          <ac:graphicFrameMkLst>
            <pc:docMk/>
            <pc:sldMk cId="3483350737" sldId="262"/>
            <ac:graphicFrameMk id="6" creationId="{14C2D98A-5C86-4BFB-BF50-153F2BB6C46D}"/>
          </ac:graphicFrameMkLst>
        </pc:graphicFrameChg>
      </pc:sldChg>
      <pc:sldChg chg="addSp delSp modSp mod setBg modAnim">
        <pc:chgData name="Tatiane Pontes" userId="0cab2748cacb809e" providerId="LiveId" clId="{3506D18C-6205-44AE-B74A-48737A15404A}" dt="2018-09-18T21:21:14.631" v="2504" actId="1035"/>
        <pc:sldMkLst>
          <pc:docMk/>
          <pc:sldMk cId="3660940379" sldId="263"/>
        </pc:sldMkLst>
        <pc:spChg chg="mod">
          <ac:chgData name="Tatiane Pontes" userId="0cab2748cacb809e" providerId="LiveId" clId="{3506D18C-6205-44AE-B74A-48737A15404A}" dt="2018-09-18T21:01:02.089" v="2134" actId="113"/>
          <ac:spMkLst>
            <pc:docMk/>
            <pc:sldMk cId="3660940379" sldId="263"/>
            <ac:spMk id="2" creationId="{77DED1E8-7A14-4BEB-8675-E7438A26C787}"/>
          </ac:spMkLst>
        </pc:spChg>
        <pc:spChg chg="del mod">
          <ac:chgData name="Tatiane Pontes" userId="0cab2748cacb809e" providerId="LiveId" clId="{3506D18C-6205-44AE-B74A-48737A15404A}" dt="2018-09-18T20:52:26.300" v="1901" actId="478"/>
          <ac:spMkLst>
            <pc:docMk/>
            <pc:sldMk cId="3660940379" sldId="263"/>
            <ac:spMk id="3" creationId="{1774BCC6-FAD8-4963-BE61-FB1BDE18FE76}"/>
          </ac:spMkLst>
        </pc:spChg>
        <pc:spChg chg="add del">
          <ac:chgData name="Tatiane Pontes" userId="0cab2748cacb809e" providerId="LiveId" clId="{3506D18C-6205-44AE-B74A-48737A15404A}" dt="2018-09-18T20:53:49.908" v="1906" actId="26606"/>
          <ac:spMkLst>
            <pc:docMk/>
            <pc:sldMk cId="3660940379" sldId="263"/>
            <ac:spMk id="9" creationId="{B217C2AD-51B4-40CE-A71F-F5D3F846D97B}"/>
          </ac:spMkLst>
        </pc:spChg>
        <pc:spChg chg="add mod">
          <ac:chgData name="Tatiane Pontes" userId="0cab2748cacb809e" providerId="LiveId" clId="{3506D18C-6205-44AE-B74A-48737A15404A}" dt="2018-09-18T21:10:14.143" v="2370" actId="14100"/>
          <ac:spMkLst>
            <pc:docMk/>
            <pc:sldMk cId="3660940379" sldId="263"/>
            <ac:spMk id="10" creationId="{A1291560-5776-4CE3-99BE-E546609ED661}"/>
          </ac:spMkLst>
        </pc:spChg>
        <pc:spChg chg="add del">
          <ac:chgData name="Tatiane Pontes" userId="0cab2748cacb809e" providerId="LiveId" clId="{3506D18C-6205-44AE-B74A-48737A15404A}" dt="2018-09-18T20:53:49.908" v="1906" actId="26606"/>
          <ac:spMkLst>
            <pc:docMk/>
            <pc:sldMk cId="3660940379" sldId="263"/>
            <ac:spMk id="11" creationId="{6F1BF92E-23CF-4BFE-9E1F-C359BACFA3C5}"/>
          </ac:spMkLst>
        </pc:spChg>
        <pc:spChg chg="add mod">
          <ac:chgData name="Tatiane Pontes" userId="0cab2748cacb809e" providerId="LiveId" clId="{3506D18C-6205-44AE-B74A-48737A15404A}" dt="2018-09-18T21:09:38.441" v="2357" actId="1038"/>
          <ac:spMkLst>
            <pc:docMk/>
            <pc:sldMk cId="3660940379" sldId="263"/>
            <ac:spMk id="12" creationId="{1764326D-C4F8-4250-BCB7-9E4DF5E17021}"/>
          </ac:spMkLst>
        </pc:spChg>
        <pc:spChg chg="add del">
          <ac:chgData name="Tatiane Pontes" userId="0cab2748cacb809e" providerId="LiveId" clId="{3506D18C-6205-44AE-B74A-48737A15404A}" dt="2018-09-18T20:53:49.908" v="1906" actId="26606"/>
          <ac:spMkLst>
            <pc:docMk/>
            <pc:sldMk cId="3660940379" sldId="263"/>
            <ac:spMk id="13" creationId="{33DFEFC0-99B4-4D27-9168-1B2F659A34B5}"/>
          </ac:spMkLst>
        </pc:spChg>
        <pc:spChg chg="add mod">
          <ac:chgData name="Tatiane Pontes" userId="0cab2748cacb809e" providerId="LiveId" clId="{3506D18C-6205-44AE-B74A-48737A15404A}" dt="2018-09-18T21:08:13.138" v="2354" actId="1035"/>
          <ac:spMkLst>
            <pc:docMk/>
            <pc:sldMk cId="3660940379" sldId="263"/>
            <ac:spMk id="14" creationId="{3F740455-A3AC-4B05-ADCB-38D21E8B7FCA}"/>
          </ac:spMkLst>
        </pc:spChg>
        <pc:spChg chg="add del">
          <ac:chgData name="Tatiane Pontes" userId="0cab2748cacb809e" providerId="LiveId" clId="{3506D18C-6205-44AE-B74A-48737A15404A}" dt="2018-09-18T20:53:49.908" v="1906" actId="26606"/>
          <ac:spMkLst>
            <pc:docMk/>
            <pc:sldMk cId="3660940379" sldId="263"/>
            <ac:spMk id="15" creationId="{A2C20081-2005-4B05-BEA4-EB8D4C90A354}"/>
          </ac:spMkLst>
        </pc:spChg>
        <pc:spChg chg="add mod">
          <ac:chgData name="Tatiane Pontes" userId="0cab2748cacb809e" providerId="LiveId" clId="{3506D18C-6205-44AE-B74A-48737A15404A}" dt="2018-09-18T21:20:45.583" v="2484" actId="1035"/>
          <ac:spMkLst>
            <pc:docMk/>
            <pc:sldMk cId="3660940379" sldId="263"/>
            <ac:spMk id="16" creationId="{187E1246-5F50-45CA-92EA-E7CD3192675D}"/>
          </ac:spMkLst>
        </pc:spChg>
        <pc:spChg chg="add mod">
          <ac:chgData name="Tatiane Pontes" userId="0cab2748cacb809e" providerId="LiveId" clId="{3506D18C-6205-44AE-B74A-48737A15404A}" dt="2018-09-18T21:16:29.399" v="2454" actId="1036"/>
          <ac:spMkLst>
            <pc:docMk/>
            <pc:sldMk cId="3660940379" sldId="263"/>
            <ac:spMk id="17" creationId="{1A3A2B02-BF85-4917-9878-E281AB0A0DF6}"/>
          </ac:spMkLst>
        </pc:spChg>
        <pc:spChg chg="add mod">
          <ac:chgData name="Tatiane Pontes" userId="0cab2748cacb809e" providerId="LiveId" clId="{3506D18C-6205-44AE-B74A-48737A15404A}" dt="2018-09-18T21:12:32.047" v="2402" actId="1038"/>
          <ac:spMkLst>
            <pc:docMk/>
            <pc:sldMk cId="3660940379" sldId="263"/>
            <ac:spMk id="18" creationId="{E88116D4-36AD-45F2-9D35-843E31A3CF30}"/>
          </ac:spMkLst>
        </pc:spChg>
        <pc:spChg chg="add mod">
          <ac:chgData name="Tatiane Pontes" userId="0cab2748cacb809e" providerId="LiveId" clId="{3506D18C-6205-44AE-B74A-48737A15404A}" dt="2018-09-18T21:15:31.029" v="2428" actId="1038"/>
          <ac:spMkLst>
            <pc:docMk/>
            <pc:sldMk cId="3660940379" sldId="263"/>
            <ac:spMk id="19" creationId="{041FB8C3-E89D-4D5E-A5A7-5BABB6210099}"/>
          </ac:spMkLst>
        </pc:spChg>
        <pc:spChg chg="add mod">
          <ac:chgData name="Tatiane Pontes" userId="0cab2748cacb809e" providerId="LiveId" clId="{3506D18C-6205-44AE-B74A-48737A15404A}" dt="2018-09-18T21:20:31.736" v="2481" actId="1038"/>
          <ac:spMkLst>
            <pc:docMk/>
            <pc:sldMk cId="3660940379" sldId="263"/>
            <ac:spMk id="20" creationId="{5723C36E-A3DC-4337-927B-EAF0B700CC64}"/>
          </ac:spMkLst>
        </pc:spChg>
        <pc:spChg chg="add mod">
          <ac:chgData name="Tatiane Pontes" userId="0cab2748cacb809e" providerId="LiveId" clId="{3506D18C-6205-44AE-B74A-48737A15404A}" dt="2018-09-18T21:21:14.631" v="2504" actId="1035"/>
          <ac:spMkLst>
            <pc:docMk/>
            <pc:sldMk cId="3660940379" sldId="263"/>
            <ac:spMk id="21" creationId="{51012C66-A23E-461F-8089-DB83BA0AFDD9}"/>
          </ac:spMkLst>
        </pc:spChg>
        <pc:picChg chg="add mod">
          <ac:chgData name="Tatiane Pontes" userId="0cab2748cacb809e" providerId="LiveId" clId="{3506D18C-6205-44AE-B74A-48737A15404A}" dt="2018-09-18T21:07:01.214" v="2336" actId="1036"/>
          <ac:picMkLst>
            <pc:docMk/>
            <pc:sldMk cId="3660940379" sldId="263"/>
            <ac:picMk id="4" creationId="{1ED5509C-6330-47AE-A514-03ED2F5BA8FE}"/>
          </ac:picMkLst>
        </pc:picChg>
      </pc:sldChg>
      <pc:sldChg chg="addSp delSp modSp modAnim addCm delCm modCm">
        <pc:chgData name="Tatiane Pontes" userId="0cab2748cacb809e" providerId="LiveId" clId="{3506D18C-6205-44AE-B74A-48737A15404A}" dt="2018-09-18T21:50:38.536" v="3133" actId="14100"/>
        <pc:sldMkLst>
          <pc:docMk/>
          <pc:sldMk cId="1630051018" sldId="264"/>
        </pc:sldMkLst>
        <pc:spChg chg="del mod">
          <ac:chgData name="Tatiane Pontes" userId="0cab2748cacb809e" providerId="LiveId" clId="{3506D18C-6205-44AE-B74A-48737A15404A}" dt="2018-09-18T21:24:32.215" v="2507" actId="478"/>
          <ac:spMkLst>
            <pc:docMk/>
            <pc:sldMk cId="1630051018" sldId="264"/>
            <ac:spMk id="2" creationId="{7BFF86D3-C857-4173-811E-93AEFC694F8D}"/>
          </ac:spMkLst>
        </pc:spChg>
        <pc:spChg chg="del">
          <ac:chgData name="Tatiane Pontes" userId="0cab2748cacb809e" providerId="LiveId" clId="{3506D18C-6205-44AE-B74A-48737A15404A}" dt="2018-09-18T21:24:27.166" v="2505" actId="478"/>
          <ac:spMkLst>
            <pc:docMk/>
            <pc:sldMk cId="1630051018" sldId="264"/>
            <ac:spMk id="3" creationId="{C6F62013-2F6F-4129-9C52-2E7603D41C57}"/>
          </ac:spMkLst>
        </pc:spChg>
        <pc:spChg chg="add mod">
          <ac:chgData name="Tatiane Pontes" userId="0cab2748cacb809e" providerId="LiveId" clId="{3506D18C-6205-44AE-B74A-48737A15404A}" dt="2018-09-18T21:50:38.536" v="3133" actId="14100"/>
          <ac:spMkLst>
            <pc:docMk/>
            <pc:sldMk cId="1630051018" sldId="264"/>
            <ac:spMk id="4" creationId="{EC69A91F-18DC-4C6A-AB94-94D104BF7E6B}"/>
          </ac:spMkLst>
        </pc:spChg>
        <pc:spChg chg="add mod">
          <ac:chgData name="Tatiane Pontes" userId="0cab2748cacb809e" providerId="LiveId" clId="{3506D18C-6205-44AE-B74A-48737A15404A}" dt="2018-09-18T21:28:11.172" v="2538" actId="1036"/>
          <ac:spMkLst>
            <pc:docMk/>
            <pc:sldMk cId="1630051018" sldId="264"/>
            <ac:spMk id="6" creationId="{72CB2485-C409-4BEB-9A2D-29EDBD10E69E}"/>
          </ac:spMkLst>
        </pc:spChg>
        <pc:spChg chg="add">
          <ac:chgData name="Tatiane Pontes" userId="0cab2748cacb809e" providerId="LiveId" clId="{3506D18C-6205-44AE-B74A-48737A15404A}" dt="2018-09-18T21:30:06.551" v="2539"/>
          <ac:spMkLst>
            <pc:docMk/>
            <pc:sldMk cId="1630051018" sldId="264"/>
            <ac:spMk id="7" creationId="{F49BAAEB-9F7F-498A-8101-5FCDFDCB7285}"/>
          </ac:spMkLst>
        </pc:spChg>
        <pc:spChg chg="add mod">
          <ac:chgData name="Tatiane Pontes" userId="0cab2748cacb809e" providerId="LiveId" clId="{3506D18C-6205-44AE-B74A-48737A15404A}" dt="2018-09-18T21:30:56.357" v="2556" actId="1035"/>
          <ac:spMkLst>
            <pc:docMk/>
            <pc:sldMk cId="1630051018" sldId="264"/>
            <ac:spMk id="8" creationId="{51F052F5-7CED-4BF8-B9EE-D72091C3F587}"/>
          </ac:spMkLst>
        </pc:spChg>
        <pc:spChg chg="add mod">
          <ac:chgData name="Tatiane Pontes" userId="0cab2748cacb809e" providerId="LiveId" clId="{3506D18C-6205-44AE-B74A-48737A15404A}" dt="2018-09-18T21:34:33.872" v="2583" actId="13822"/>
          <ac:spMkLst>
            <pc:docMk/>
            <pc:sldMk cId="1630051018" sldId="264"/>
            <ac:spMk id="9" creationId="{9CF3A7D4-2459-4651-A91E-1D3C10D02B61}"/>
          </ac:spMkLst>
        </pc:spChg>
        <pc:picChg chg="add mod">
          <ac:chgData name="Tatiane Pontes" userId="0cab2748cacb809e" providerId="LiveId" clId="{3506D18C-6205-44AE-B74A-48737A15404A}" dt="2018-09-18T21:28:00.373" v="2534" actId="14100"/>
          <ac:picMkLst>
            <pc:docMk/>
            <pc:sldMk cId="1630051018" sldId="264"/>
            <ac:picMk id="5" creationId="{969D3475-FF1D-4EE8-9E49-E0603A9D0531}"/>
          </ac:picMkLst>
        </pc:picChg>
      </pc:sldChg>
      <pc:sldChg chg="addSp delSp modSp delAnim modAnim addCm modCm">
        <pc:chgData name="Tatiane Pontes" userId="0cab2748cacb809e" providerId="LiveId" clId="{3506D18C-6205-44AE-B74A-48737A15404A}" dt="2018-09-18T21:50:42.768" v="3134"/>
        <pc:sldMkLst>
          <pc:docMk/>
          <pc:sldMk cId="2071530584" sldId="265"/>
        </pc:sldMkLst>
        <pc:spChg chg="del mod">
          <ac:chgData name="Tatiane Pontes" userId="0cab2748cacb809e" providerId="LiveId" clId="{3506D18C-6205-44AE-B74A-48737A15404A}" dt="2018-09-18T21:35:19.616" v="2587" actId="478"/>
          <ac:spMkLst>
            <pc:docMk/>
            <pc:sldMk cId="2071530584" sldId="265"/>
            <ac:spMk id="2" creationId="{2655F096-39F5-4E95-BB92-316BE19D3693}"/>
          </ac:spMkLst>
        </pc:spChg>
        <pc:spChg chg="del mod">
          <ac:chgData name="Tatiane Pontes" userId="0cab2748cacb809e" providerId="LiveId" clId="{3506D18C-6205-44AE-B74A-48737A15404A}" dt="2018-09-18T21:35:16.741" v="2585" actId="478"/>
          <ac:spMkLst>
            <pc:docMk/>
            <pc:sldMk cId="2071530584" sldId="265"/>
            <ac:spMk id="3" creationId="{D6B7FAB8-559E-4ECD-9F3F-B5F1D0986883}"/>
          </ac:spMkLst>
        </pc:spChg>
        <pc:spChg chg="add mod">
          <ac:chgData name="Tatiane Pontes" userId="0cab2748cacb809e" providerId="LiveId" clId="{3506D18C-6205-44AE-B74A-48737A15404A}" dt="2018-09-18T21:39:19.367" v="2704" actId="1037"/>
          <ac:spMkLst>
            <pc:docMk/>
            <pc:sldMk cId="2071530584" sldId="265"/>
            <ac:spMk id="6" creationId="{E4404133-EEDE-4FEB-B11A-9A9FDA4CE6CE}"/>
          </ac:spMkLst>
        </pc:spChg>
        <pc:spChg chg="add del mod">
          <ac:chgData name="Tatiane Pontes" userId="0cab2748cacb809e" providerId="LiveId" clId="{3506D18C-6205-44AE-B74A-48737A15404A}" dt="2018-09-18T21:41:39.010" v="2751" actId="478"/>
          <ac:spMkLst>
            <pc:docMk/>
            <pc:sldMk cId="2071530584" sldId="265"/>
            <ac:spMk id="7" creationId="{2661B4ED-1734-4E03-9BB7-2AACE137ECE6}"/>
          </ac:spMkLst>
        </pc:spChg>
        <pc:spChg chg="add mod">
          <ac:chgData name="Tatiane Pontes" userId="0cab2748cacb809e" providerId="LiveId" clId="{3506D18C-6205-44AE-B74A-48737A15404A}" dt="2018-09-18T21:43:04.577" v="2793" actId="1037"/>
          <ac:spMkLst>
            <pc:docMk/>
            <pc:sldMk cId="2071530584" sldId="265"/>
            <ac:spMk id="8" creationId="{D98DD037-17A1-471E-B30F-E523A07EBCA9}"/>
          </ac:spMkLst>
        </pc:spChg>
        <pc:spChg chg="add mod">
          <ac:chgData name="Tatiane Pontes" userId="0cab2748cacb809e" providerId="LiveId" clId="{3506D18C-6205-44AE-B74A-48737A15404A}" dt="2018-09-18T21:43:40.202" v="2835" actId="1036"/>
          <ac:spMkLst>
            <pc:docMk/>
            <pc:sldMk cId="2071530584" sldId="265"/>
            <ac:spMk id="9" creationId="{4206D67E-FB2F-4671-B655-9220C3202FF9}"/>
          </ac:spMkLst>
        </pc:spChg>
        <pc:spChg chg="add mod">
          <ac:chgData name="Tatiane Pontes" userId="0cab2748cacb809e" providerId="LiveId" clId="{3506D18C-6205-44AE-B74A-48737A15404A}" dt="2018-09-18T21:44:15.322" v="2903" actId="1037"/>
          <ac:spMkLst>
            <pc:docMk/>
            <pc:sldMk cId="2071530584" sldId="265"/>
            <ac:spMk id="10" creationId="{BC2419A1-BFE7-4161-9DEF-1B215467654A}"/>
          </ac:spMkLst>
        </pc:spChg>
        <pc:spChg chg="add mod">
          <ac:chgData name="Tatiane Pontes" userId="0cab2748cacb809e" providerId="LiveId" clId="{3506D18C-6205-44AE-B74A-48737A15404A}" dt="2018-09-18T21:45:59.671" v="2963" actId="1035"/>
          <ac:spMkLst>
            <pc:docMk/>
            <pc:sldMk cId="2071530584" sldId="265"/>
            <ac:spMk id="11" creationId="{CF931FAE-B196-4D92-87BD-9232FC02A560}"/>
          </ac:spMkLst>
        </pc:spChg>
        <pc:spChg chg="add mod">
          <ac:chgData name="Tatiane Pontes" userId="0cab2748cacb809e" providerId="LiveId" clId="{3506D18C-6205-44AE-B74A-48737A15404A}" dt="2018-09-18T21:46:22.545" v="2996" actId="1036"/>
          <ac:spMkLst>
            <pc:docMk/>
            <pc:sldMk cId="2071530584" sldId="265"/>
            <ac:spMk id="12" creationId="{75E9A2DF-6447-4949-8913-621164A938BD}"/>
          </ac:spMkLst>
        </pc:spChg>
        <pc:spChg chg="add mod">
          <ac:chgData name="Tatiane Pontes" userId="0cab2748cacb809e" providerId="LiveId" clId="{3506D18C-6205-44AE-B74A-48737A15404A}" dt="2018-09-18T21:46:58.763" v="3000" actId="14100"/>
          <ac:spMkLst>
            <pc:docMk/>
            <pc:sldMk cId="2071530584" sldId="265"/>
            <ac:spMk id="13" creationId="{203345DE-C6E8-4C4F-945C-C7D90033D7EE}"/>
          </ac:spMkLst>
        </pc:spChg>
        <pc:spChg chg="add mod">
          <ac:chgData name="Tatiane Pontes" userId="0cab2748cacb809e" providerId="LiveId" clId="{3506D18C-6205-44AE-B74A-48737A15404A}" dt="2018-09-18T21:47:57.678" v="3033" actId="13822"/>
          <ac:spMkLst>
            <pc:docMk/>
            <pc:sldMk cId="2071530584" sldId="265"/>
            <ac:spMk id="14" creationId="{692254FC-4893-40CC-9DAF-D142F92AA825}"/>
          </ac:spMkLst>
        </pc:spChg>
        <pc:spChg chg="add">
          <ac:chgData name="Tatiane Pontes" userId="0cab2748cacb809e" providerId="LiveId" clId="{3506D18C-6205-44AE-B74A-48737A15404A}" dt="2018-09-18T21:50:42.768" v="3134"/>
          <ac:spMkLst>
            <pc:docMk/>
            <pc:sldMk cId="2071530584" sldId="265"/>
            <ac:spMk id="15" creationId="{F295B72B-9240-43C9-9237-748E28FC31F6}"/>
          </ac:spMkLst>
        </pc:spChg>
        <pc:picChg chg="add mod">
          <ac:chgData name="Tatiane Pontes" userId="0cab2748cacb809e" providerId="LiveId" clId="{3506D18C-6205-44AE-B74A-48737A15404A}" dt="2018-09-18T21:45:46.274" v="2951" actId="1037"/>
          <ac:picMkLst>
            <pc:docMk/>
            <pc:sldMk cId="2071530584" sldId="265"/>
            <ac:picMk id="4" creationId="{73FF43FE-40D2-4013-8383-F174A0BA1725}"/>
          </ac:picMkLst>
        </pc:picChg>
        <pc:cxnChg chg="add mod">
          <ac:chgData name="Tatiane Pontes" userId="0cab2748cacb809e" providerId="LiveId" clId="{3506D18C-6205-44AE-B74A-48737A15404A}" dt="2018-09-18T21:37:25.266" v="2663" actId="1038"/>
          <ac:cxnSpMkLst>
            <pc:docMk/>
            <pc:sldMk cId="2071530584" sldId="265"/>
            <ac:cxnSpMk id="5" creationId="{9299167C-80FD-4DCF-BBF8-9B8B7DEEC62B}"/>
          </ac:cxnSpMkLst>
        </pc:cxnChg>
      </pc:sldChg>
      <pc:sldChg chg="addSp delSp modSp">
        <pc:chgData name="Tatiane Pontes" userId="0cab2748cacb809e" providerId="LiveId" clId="{3506D18C-6205-44AE-B74A-48737A15404A}" dt="2018-09-17T16:32:27.509" v="153" actId="14100"/>
        <pc:sldMkLst>
          <pc:docMk/>
          <pc:sldMk cId="2808614326" sldId="266"/>
        </pc:sldMkLst>
        <pc:spChg chg="mod">
          <ac:chgData name="Tatiane Pontes" userId="0cab2748cacb809e" providerId="LiveId" clId="{3506D18C-6205-44AE-B74A-48737A15404A}" dt="2018-09-17T16:32:19.079" v="152" actId="14100"/>
          <ac:spMkLst>
            <pc:docMk/>
            <pc:sldMk cId="2808614326" sldId="266"/>
            <ac:spMk id="4" creationId="{979CE8A6-6B01-4A71-9146-8FF8F40A6ACE}"/>
          </ac:spMkLst>
        </pc:spChg>
        <pc:spChg chg="add del mod">
          <ac:chgData name="Tatiane Pontes" userId="0cab2748cacb809e" providerId="LiveId" clId="{3506D18C-6205-44AE-B74A-48737A15404A}" dt="2018-09-17T16:30:30.042" v="11" actId="478"/>
          <ac:spMkLst>
            <pc:docMk/>
            <pc:sldMk cId="2808614326" sldId="266"/>
            <ac:spMk id="5" creationId="{318E3CF9-C054-4247-A6B7-55ACBD4E9169}"/>
          </ac:spMkLst>
        </pc:spChg>
        <pc:spChg chg="add mod">
          <ac:chgData name="Tatiane Pontes" userId="0cab2748cacb809e" providerId="LiveId" clId="{3506D18C-6205-44AE-B74A-48737A15404A}" dt="2018-09-17T16:32:27.509" v="153" actId="14100"/>
          <ac:spMkLst>
            <pc:docMk/>
            <pc:sldMk cId="2808614326" sldId="266"/>
            <ac:spMk id="6" creationId="{4B7B7431-321A-4309-908A-9E3DBD6436D4}"/>
          </ac:spMkLst>
        </pc:spChg>
        <pc:spChg chg="add del">
          <ac:chgData name="Tatiane Pontes" userId="0cab2748cacb809e" providerId="LiveId" clId="{3506D18C-6205-44AE-B74A-48737A15404A}" dt="2018-09-17T16:31:11.505" v="143"/>
          <ac:spMkLst>
            <pc:docMk/>
            <pc:sldMk cId="2808614326" sldId="266"/>
            <ac:spMk id="7" creationId="{D09533FB-A516-44B1-B8B4-C09BD7561A6D}"/>
          </ac:spMkLst>
        </pc:spChg>
      </pc:sldChg>
      <pc:sldChg chg="modSp add addCm delCm modCm">
        <pc:chgData name="Tatiane Pontes" userId="0cab2748cacb809e" providerId="LiveId" clId="{3506D18C-6205-44AE-B74A-48737A15404A}" dt="2018-09-18T19:55:56.748" v="1402"/>
        <pc:sldMkLst>
          <pc:docMk/>
          <pc:sldMk cId="4022104318" sldId="267"/>
        </pc:sldMkLst>
        <pc:spChg chg="mod">
          <ac:chgData name="Tatiane Pontes" userId="0cab2748cacb809e" providerId="LiveId" clId="{3506D18C-6205-44AE-B74A-48737A15404A}" dt="2018-09-18T19:51:53.989" v="1258" actId="14100"/>
          <ac:spMkLst>
            <pc:docMk/>
            <pc:sldMk cId="4022104318" sldId="267"/>
            <ac:spMk id="2" creationId="{FFC44609-0DC3-4D16-B009-6B23828D1EFB}"/>
          </ac:spMkLst>
        </pc:spChg>
        <pc:spChg chg="mod">
          <ac:chgData name="Tatiane Pontes" userId="0cab2748cacb809e" providerId="LiveId" clId="{3506D18C-6205-44AE-B74A-48737A15404A}" dt="2018-09-18T19:49:42.126" v="1190" actId="207"/>
          <ac:spMkLst>
            <pc:docMk/>
            <pc:sldMk cId="4022104318" sldId="267"/>
            <ac:spMk id="3" creationId="{0152DB44-EF61-428B-930C-2BF6E3C27E62}"/>
          </ac:spMkLst>
        </pc:spChg>
      </pc:sldChg>
      <pc:sldChg chg="addSp delSp modSp add">
        <pc:chgData name="Tatiane Pontes" userId="0cab2748cacb809e" providerId="LiveId" clId="{3506D18C-6205-44AE-B74A-48737A15404A}" dt="2018-09-18T20:21:55.013" v="1553" actId="14100"/>
        <pc:sldMkLst>
          <pc:docMk/>
          <pc:sldMk cId="889257224" sldId="268"/>
        </pc:sldMkLst>
        <pc:spChg chg="del mod">
          <ac:chgData name="Tatiane Pontes" userId="0cab2748cacb809e" providerId="LiveId" clId="{3506D18C-6205-44AE-B74A-48737A15404A}" dt="2018-09-18T19:51:49.560" v="1257" actId="478"/>
          <ac:spMkLst>
            <pc:docMk/>
            <pc:sldMk cId="889257224" sldId="268"/>
            <ac:spMk id="2" creationId="{49034413-7ED8-4C08-BCE3-3AF1ED3C7C37}"/>
          </ac:spMkLst>
        </pc:spChg>
        <pc:spChg chg="mod">
          <ac:chgData name="Tatiane Pontes" userId="0cab2748cacb809e" providerId="LiveId" clId="{3506D18C-6205-44AE-B74A-48737A15404A}" dt="2018-09-18T19:51:37.056" v="1255" actId="14100"/>
          <ac:spMkLst>
            <pc:docMk/>
            <pc:sldMk cId="889257224" sldId="268"/>
            <ac:spMk id="3" creationId="{A5F7FE44-A0E5-4199-B897-7FB2846CB573}"/>
          </ac:spMkLst>
        </pc:spChg>
        <pc:spChg chg="add mod">
          <ac:chgData name="Tatiane Pontes" userId="0cab2748cacb809e" providerId="LiveId" clId="{3506D18C-6205-44AE-B74A-48737A15404A}" dt="2018-09-18T19:52:13.331" v="1282" actId="1035"/>
          <ac:spMkLst>
            <pc:docMk/>
            <pc:sldMk cId="889257224" sldId="268"/>
            <ac:spMk id="4" creationId="{B6BF7EB0-1E86-435A-90D8-1B48D5C80667}"/>
          </ac:spMkLst>
        </pc:spChg>
        <pc:spChg chg="add mod">
          <ac:chgData name="Tatiane Pontes" userId="0cab2748cacb809e" providerId="LiveId" clId="{3506D18C-6205-44AE-B74A-48737A15404A}" dt="2018-09-18T20:21:55.013" v="1553" actId="14100"/>
          <ac:spMkLst>
            <pc:docMk/>
            <pc:sldMk cId="889257224" sldId="268"/>
            <ac:spMk id="5" creationId="{DE075F73-B597-491C-B17A-32AF1197B942}"/>
          </ac:spMkLst>
        </pc:spChg>
        <pc:spChg chg="add mod">
          <ac:chgData name="Tatiane Pontes" userId="0cab2748cacb809e" providerId="LiveId" clId="{3506D18C-6205-44AE-B74A-48737A15404A}" dt="2018-09-18T19:53:53.474" v="1398" actId="14100"/>
          <ac:spMkLst>
            <pc:docMk/>
            <pc:sldMk cId="889257224" sldId="268"/>
            <ac:spMk id="6" creationId="{10FCF489-554F-41E6-852C-D42980C741E3}"/>
          </ac:spMkLst>
        </pc:spChg>
      </pc:sldChg>
      <pc:sldChg chg="addSp delSp modSp add ord">
        <pc:chgData name="Tatiane Pontes" userId="0cab2748cacb809e" providerId="LiveId" clId="{3506D18C-6205-44AE-B74A-48737A15404A}" dt="2018-09-18T21:24:38.925" v="2508" actId="14100"/>
        <pc:sldMkLst>
          <pc:docMk/>
          <pc:sldMk cId="3662672208" sldId="269"/>
        </pc:sldMkLst>
        <pc:spChg chg="del mod">
          <ac:chgData name="Tatiane Pontes" userId="0cab2748cacb809e" providerId="LiveId" clId="{3506D18C-6205-44AE-B74A-48737A15404A}" dt="2018-09-18T20:50:37.573" v="1870" actId="478"/>
          <ac:spMkLst>
            <pc:docMk/>
            <pc:sldMk cId="3662672208" sldId="269"/>
            <ac:spMk id="2" creationId="{A5199DE8-769D-4D1D-BEEA-5078E2AA58CD}"/>
          </ac:spMkLst>
        </pc:spChg>
        <pc:spChg chg="del mod">
          <ac:chgData name="Tatiane Pontes" userId="0cab2748cacb809e" providerId="LiveId" clId="{3506D18C-6205-44AE-B74A-48737A15404A}" dt="2018-09-18T20:50:33.619" v="1868" actId="478"/>
          <ac:spMkLst>
            <pc:docMk/>
            <pc:sldMk cId="3662672208" sldId="269"/>
            <ac:spMk id="3" creationId="{26556984-256D-4853-8371-D5F71C89621B}"/>
          </ac:spMkLst>
        </pc:spChg>
        <pc:spChg chg="add mod">
          <ac:chgData name="Tatiane Pontes" userId="0cab2748cacb809e" providerId="LiveId" clId="{3506D18C-6205-44AE-B74A-48737A15404A}" dt="2018-09-18T20:51:02.273" v="1894" actId="207"/>
          <ac:spMkLst>
            <pc:docMk/>
            <pc:sldMk cId="3662672208" sldId="269"/>
            <ac:spMk id="4" creationId="{40968410-A95A-4E41-B029-1DF6328C1AD2}"/>
          </ac:spMkLst>
        </pc:spChg>
        <pc:spChg chg="add mod">
          <ac:chgData name="Tatiane Pontes" userId="0cab2748cacb809e" providerId="LiveId" clId="{3506D18C-6205-44AE-B74A-48737A15404A}" dt="2018-09-18T21:24:38.925" v="2508" actId="14100"/>
          <ac:spMkLst>
            <pc:docMk/>
            <pc:sldMk cId="3662672208" sldId="269"/>
            <ac:spMk id="5" creationId="{6FAE695A-C6EE-42CE-A4AA-816D3F9ED0CD}"/>
          </ac:spMkLst>
        </pc:spChg>
      </pc:sldChg>
      <pc:sldChg chg="addSp delSp modSp add">
        <pc:chgData name="Tatiane Pontes" userId="0cab2748cacb809e" providerId="LiveId" clId="{3506D18C-6205-44AE-B74A-48737A15404A}" dt="2018-09-18T20:51:45.741" v="1898"/>
        <pc:sldMkLst>
          <pc:docMk/>
          <pc:sldMk cId="212931214" sldId="270"/>
        </pc:sldMkLst>
        <pc:spChg chg="del mod">
          <ac:chgData name="Tatiane Pontes" userId="0cab2748cacb809e" providerId="LiveId" clId="{3506D18C-6205-44AE-B74A-48737A15404A}" dt="2018-09-18T20:48:31.945" v="1854" actId="478"/>
          <ac:spMkLst>
            <pc:docMk/>
            <pc:sldMk cId="212931214" sldId="270"/>
            <ac:spMk id="2" creationId="{0C49638D-739F-41E4-A19E-3A5D00D3E6B3}"/>
          </ac:spMkLst>
        </pc:spChg>
        <pc:spChg chg="del mod">
          <ac:chgData name="Tatiane Pontes" userId="0cab2748cacb809e" providerId="LiveId" clId="{3506D18C-6205-44AE-B74A-48737A15404A}" dt="2018-09-18T20:48:28.947" v="1852" actId="478"/>
          <ac:spMkLst>
            <pc:docMk/>
            <pc:sldMk cId="212931214" sldId="270"/>
            <ac:spMk id="3" creationId="{6887F1E4-A00B-4AEB-AE11-976A57BC2705}"/>
          </ac:spMkLst>
        </pc:spChg>
        <pc:spChg chg="add mod">
          <ac:chgData name="Tatiane Pontes" userId="0cab2748cacb809e" providerId="LiveId" clId="{3506D18C-6205-44AE-B74A-48737A15404A}" dt="2018-09-18T20:51:30.968" v="1896" actId="27636"/>
          <ac:spMkLst>
            <pc:docMk/>
            <pc:sldMk cId="212931214" sldId="270"/>
            <ac:spMk id="4" creationId="{C4F3E761-2EC6-463C-9265-0D113D112D14}"/>
          </ac:spMkLst>
        </pc:spChg>
        <pc:spChg chg="add">
          <ac:chgData name="Tatiane Pontes" userId="0cab2748cacb809e" providerId="LiveId" clId="{3506D18C-6205-44AE-B74A-48737A15404A}" dt="2018-09-18T20:51:45.741" v="1898"/>
          <ac:spMkLst>
            <pc:docMk/>
            <pc:sldMk cId="212931214" sldId="270"/>
            <ac:spMk id="5" creationId="{D290A9B4-BBC6-484C-A7FF-E9F891B9954A}"/>
          </ac:spMkLst>
        </pc:spChg>
      </pc:sldChg>
      <pc:sldChg chg="addSp delSp modSp add addCm modCm">
        <pc:chgData name="Tatiane Pontes" userId="0cab2748cacb809e" providerId="LiveId" clId="{3506D18C-6205-44AE-B74A-48737A15404A}" dt="2018-09-18T21:53:48.326" v="3144" actId="14100"/>
        <pc:sldMkLst>
          <pc:docMk/>
          <pc:sldMk cId="3541109058" sldId="271"/>
        </pc:sldMkLst>
        <pc:spChg chg="del mod">
          <ac:chgData name="Tatiane Pontes" userId="0cab2748cacb809e" providerId="LiveId" clId="{3506D18C-6205-44AE-B74A-48737A15404A}" dt="2018-09-18T21:49:49.904" v="3038" actId="478"/>
          <ac:spMkLst>
            <pc:docMk/>
            <pc:sldMk cId="3541109058" sldId="271"/>
            <ac:spMk id="2" creationId="{A8B4A60E-2CE8-48EF-A456-64A441EBCF04}"/>
          </ac:spMkLst>
        </pc:spChg>
        <pc:spChg chg="del mod">
          <ac:chgData name="Tatiane Pontes" userId="0cab2748cacb809e" providerId="LiveId" clId="{3506D18C-6205-44AE-B74A-48737A15404A}" dt="2018-09-18T21:49:46.466" v="3036" actId="478"/>
          <ac:spMkLst>
            <pc:docMk/>
            <pc:sldMk cId="3541109058" sldId="271"/>
            <ac:spMk id="3" creationId="{BAC132A1-0244-452C-8473-D95D09E63435}"/>
          </ac:spMkLst>
        </pc:spChg>
        <pc:spChg chg="add mod">
          <ac:chgData name="Tatiane Pontes" userId="0cab2748cacb809e" providerId="LiveId" clId="{3506D18C-6205-44AE-B74A-48737A15404A}" dt="2018-09-18T21:50:32.725" v="3132" actId="1035"/>
          <ac:spMkLst>
            <pc:docMk/>
            <pc:sldMk cId="3541109058" sldId="271"/>
            <ac:spMk id="5" creationId="{6EBCF1F6-8A0E-4BB5-B5EB-5A7B82FC7659}"/>
          </ac:spMkLst>
        </pc:spChg>
        <pc:spChg chg="add mod">
          <ac:chgData name="Tatiane Pontes" userId="0cab2748cacb809e" providerId="LiveId" clId="{3506D18C-6205-44AE-B74A-48737A15404A}" dt="2018-09-18T21:53:48.326" v="3144" actId="14100"/>
          <ac:spMkLst>
            <pc:docMk/>
            <pc:sldMk cId="3541109058" sldId="271"/>
            <ac:spMk id="6" creationId="{0402E56E-83D1-4E87-B55D-4635F9403C12}"/>
          </ac:spMkLst>
        </pc:spChg>
        <pc:picChg chg="add mod">
          <ac:chgData name="Tatiane Pontes" userId="0cab2748cacb809e" providerId="LiveId" clId="{3506D18C-6205-44AE-B74A-48737A15404A}" dt="2018-09-18T21:50:28.227" v="3125" actId="1035"/>
          <ac:picMkLst>
            <pc:docMk/>
            <pc:sldMk cId="3541109058" sldId="271"/>
            <ac:picMk id="4" creationId="{1773E386-1081-4ED6-B3FF-B08D6FE9D2A5}"/>
          </ac:picMkLst>
        </pc:picChg>
      </pc:sldChg>
      <pc:sldChg chg="addSp delSp modSp add">
        <pc:chgData name="Tatiane Pontes" userId="0cab2748cacb809e" providerId="LiveId" clId="{3506D18C-6205-44AE-B74A-48737A15404A}" dt="2018-09-18T22:19:06.624" v="3395" actId="14100"/>
        <pc:sldMkLst>
          <pc:docMk/>
          <pc:sldMk cId="2292023276" sldId="272"/>
        </pc:sldMkLst>
        <pc:spChg chg="del">
          <ac:chgData name="Tatiane Pontes" userId="0cab2748cacb809e" providerId="LiveId" clId="{3506D18C-6205-44AE-B74A-48737A15404A}" dt="2018-09-18T21:51:59.993" v="3139" actId="478"/>
          <ac:spMkLst>
            <pc:docMk/>
            <pc:sldMk cId="2292023276" sldId="272"/>
            <ac:spMk id="2" creationId="{BAFBE74E-D41D-4F27-A934-7FA42FDFD0C7}"/>
          </ac:spMkLst>
        </pc:spChg>
        <pc:spChg chg="del">
          <ac:chgData name="Tatiane Pontes" userId="0cab2748cacb809e" providerId="LiveId" clId="{3506D18C-6205-44AE-B74A-48737A15404A}" dt="2018-09-18T21:52:03.149" v="3140" actId="478"/>
          <ac:spMkLst>
            <pc:docMk/>
            <pc:sldMk cId="2292023276" sldId="272"/>
            <ac:spMk id="3" creationId="{1E332EBB-011B-440C-BE43-6DFF21F5BA67}"/>
          </ac:spMkLst>
        </pc:spChg>
        <pc:spChg chg="add mod">
          <ac:chgData name="Tatiane Pontes" userId="0cab2748cacb809e" providerId="LiveId" clId="{3506D18C-6205-44AE-B74A-48737A15404A}" dt="2018-09-18T22:18:54.118" v="3392" actId="1036"/>
          <ac:spMkLst>
            <pc:docMk/>
            <pc:sldMk cId="2292023276" sldId="272"/>
            <ac:spMk id="5" creationId="{7FD8143E-1D98-4BDF-8E8D-82FBBBADFBA0}"/>
          </ac:spMkLst>
        </pc:spChg>
        <pc:spChg chg="add mod">
          <ac:chgData name="Tatiane Pontes" userId="0cab2748cacb809e" providerId="LiveId" clId="{3506D18C-6205-44AE-B74A-48737A15404A}" dt="2018-09-18T22:18:47.770" v="3379" actId="1036"/>
          <ac:spMkLst>
            <pc:docMk/>
            <pc:sldMk cId="2292023276" sldId="272"/>
            <ac:spMk id="6" creationId="{65BBBE97-4605-4BEB-AF95-67CB9E0A6FA9}"/>
          </ac:spMkLst>
        </pc:spChg>
        <pc:spChg chg="add mod">
          <ac:chgData name="Tatiane Pontes" userId="0cab2748cacb809e" providerId="LiveId" clId="{3506D18C-6205-44AE-B74A-48737A15404A}" dt="2018-09-18T22:19:06.624" v="3395" actId="14100"/>
          <ac:spMkLst>
            <pc:docMk/>
            <pc:sldMk cId="2292023276" sldId="272"/>
            <ac:spMk id="7" creationId="{76249F33-EC11-44A2-AA15-B79BB5B6223E}"/>
          </ac:spMkLst>
        </pc:spChg>
        <pc:picChg chg="add mod">
          <ac:chgData name="Tatiane Pontes" userId="0cab2748cacb809e" providerId="LiveId" clId="{3506D18C-6205-44AE-B74A-48737A15404A}" dt="2018-09-18T22:19:00.451" v="3393" actId="14100"/>
          <ac:picMkLst>
            <pc:docMk/>
            <pc:sldMk cId="2292023276" sldId="272"/>
            <ac:picMk id="4" creationId="{B41E5635-923D-4C8F-A835-2B37A6CB7269}"/>
          </ac:picMkLst>
        </pc:picChg>
      </pc:sldChg>
      <pc:sldChg chg="addSp delSp modSp add modAnim addCm modCm">
        <pc:chgData name="Tatiane Pontes" userId="0cab2748cacb809e" providerId="LiveId" clId="{3506D18C-6205-44AE-B74A-48737A15404A}" dt="2018-09-18T22:46:47.630" v="3536"/>
        <pc:sldMkLst>
          <pc:docMk/>
          <pc:sldMk cId="458287024" sldId="273"/>
        </pc:sldMkLst>
        <pc:spChg chg="del mod">
          <ac:chgData name="Tatiane Pontes" userId="0cab2748cacb809e" providerId="LiveId" clId="{3506D18C-6205-44AE-B74A-48737A15404A}" dt="2018-09-18T22:05:51.541" v="3150" actId="478"/>
          <ac:spMkLst>
            <pc:docMk/>
            <pc:sldMk cId="458287024" sldId="273"/>
            <ac:spMk id="2" creationId="{DD34189D-3720-467E-B249-6106BD7EA599}"/>
          </ac:spMkLst>
        </pc:spChg>
        <pc:spChg chg="del mod">
          <ac:chgData name="Tatiane Pontes" userId="0cab2748cacb809e" providerId="LiveId" clId="{3506D18C-6205-44AE-B74A-48737A15404A}" dt="2018-09-18T22:03:40.921" v="3148" actId="478"/>
          <ac:spMkLst>
            <pc:docMk/>
            <pc:sldMk cId="458287024" sldId="273"/>
            <ac:spMk id="3" creationId="{6801B37E-733C-4D55-BF67-E142DAB30A75}"/>
          </ac:spMkLst>
        </pc:spChg>
        <pc:spChg chg="add mod">
          <ac:chgData name="Tatiane Pontes" userId="0cab2748cacb809e" providerId="LiveId" clId="{3506D18C-6205-44AE-B74A-48737A15404A}" dt="2018-09-18T22:46:34.106" v="3533" actId="14100"/>
          <ac:spMkLst>
            <pc:docMk/>
            <pc:sldMk cId="458287024" sldId="273"/>
            <ac:spMk id="5" creationId="{3A4008C9-DD6F-422A-8B3C-53EFAD76B87D}"/>
          </ac:spMkLst>
        </pc:spChg>
        <pc:spChg chg="add mod">
          <ac:chgData name="Tatiane Pontes" userId="0cab2748cacb809e" providerId="LiveId" clId="{3506D18C-6205-44AE-B74A-48737A15404A}" dt="2018-09-18T22:11:57.440" v="3304" actId="14100"/>
          <ac:spMkLst>
            <pc:docMk/>
            <pc:sldMk cId="458287024" sldId="273"/>
            <ac:spMk id="6" creationId="{2AAA49AC-299A-4ECA-BC0D-5F7F2A1CF362}"/>
          </ac:spMkLst>
        </pc:spChg>
        <pc:spChg chg="add mod">
          <ac:chgData name="Tatiane Pontes" userId="0cab2748cacb809e" providerId="LiveId" clId="{3506D18C-6205-44AE-B74A-48737A15404A}" dt="2018-09-18T22:17:59.425" v="3362" actId="14100"/>
          <ac:spMkLst>
            <pc:docMk/>
            <pc:sldMk cId="458287024" sldId="273"/>
            <ac:spMk id="7" creationId="{807CF590-C6C3-46FF-AB50-4B7A40EAFA26}"/>
          </ac:spMkLst>
        </pc:spChg>
        <pc:spChg chg="add mod">
          <ac:chgData name="Tatiane Pontes" userId="0cab2748cacb809e" providerId="LiveId" clId="{3506D18C-6205-44AE-B74A-48737A15404A}" dt="2018-09-18T22:17:36.523" v="3361" actId="14100"/>
          <ac:spMkLst>
            <pc:docMk/>
            <pc:sldMk cId="458287024" sldId="273"/>
            <ac:spMk id="8" creationId="{A420DDB6-5308-402E-B710-EAAAC9FA47F2}"/>
          </ac:spMkLst>
        </pc:spChg>
        <pc:spChg chg="add">
          <ac:chgData name="Tatiane Pontes" userId="0cab2748cacb809e" providerId="LiveId" clId="{3506D18C-6205-44AE-B74A-48737A15404A}" dt="2018-09-18T22:19:11.748" v="3396"/>
          <ac:spMkLst>
            <pc:docMk/>
            <pc:sldMk cId="458287024" sldId="273"/>
            <ac:spMk id="9" creationId="{795A886C-3B18-4BA4-8A0C-85CF1A1ED835}"/>
          </ac:spMkLst>
        </pc:spChg>
        <pc:picChg chg="add mod">
          <ac:chgData name="Tatiane Pontes" userId="0cab2748cacb809e" providerId="LiveId" clId="{3506D18C-6205-44AE-B74A-48737A15404A}" dt="2018-09-18T22:14:11.174" v="3318" actId="14100"/>
          <ac:picMkLst>
            <pc:docMk/>
            <pc:sldMk cId="458287024" sldId="273"/>
            <ac:picMk id="4" creationId="{792D7A14-49BB-413D-9B0F-7E3FAF5E91F1}"/>
          </ac:picMkLst>
        </pc:picChg>
      </pc:sldChg>
      <pc:sldChg chg="modSp add">
        <pc:chgData name="Tatiane Pontes" userId="0cab2748cacb809e" providerId="LiveId" clId="{3506D18C-6205-44AE-B74A-48737A15404A}" dt="2018-09-18T22:25:38.798" v="3429" actId="20577"/>
        <pc:sldMkLst>
          <pc:docMk/>
          <pc:sldMk cId="2330423040" sldId="274"/>
        </pc:sldMkLst>
        <pc:spChg chg="mod">
          <ac:chgData name="Tatiane Pontes" userId="0cab2748cacb809e" providerId="LiveId" clId="{3506D18C-6205-44AE-B74A-48737A15404A}" dt="2018-09-18T22:24:13.361" v="3406" actId="20577"/>
          <ac:spMkLst>
            <pc:docMk/>
            <pc:sldMk cId="2330423040" sldId="274"/>
            <ac:spMk id="2" creationId="{41879223-8CD8-444C-938B-1F43F1C49B44}"/>
          </ac:spMkLst>
        </pc:spChg>
        <pc:spChg chg="mod">
          <ac:chgData name="Tatiane Pontes" userId="0cab2748cacb809e" providerId="LiveId" clId="{3506D18C-6205-44AE-B74A-48737A15404A}" dt="2018-09-18T22:25:38.798" v="3429" actId="20577"/>
          <ac:spMkLst>
            <pc:docMk/>
            <pc:sldMk cId="2330423040" sldId="274"/>
            <ac:spMk id="3" creationId="{037AA1AA-64CD-4E4B-B493-D10F68AC6272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8T16:54:39.807" idx="2">
    <p:pos x="146" y="146"/>
    <p:text>Monogênicas: herança relacionada a uma característica determinada por apenas um par de genes. Doenças causadas por mutações num único gene são chamadas doenças monogênicas.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18T18:51:48.878" idx="7">
    <p:pos x="10" y="10"/>
    <p:text>7 genes pró-inflamatórios (IL1β, IL6, IL8, CXCR1, CXCR2, resistina e visfatina):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1T10:34:37.694" idx="10">
    <p:pos x="10" y="10"/>
    <p:text>RESPOSTA 1:  Que na obesidade há uma maior atividade transcricional em vez de uma expansão de macrofagos.</p:text>
  </p:cm>
  <p:cm authorId="1" dt="2018-09-21T10:39:11.977" idx="11">
    <p:pos x="146" y="146"/>
    <p:text>RESPOSTA 2: Isso explica o aumento da expressão gênica pró-inflamatória do compartimento de gordura subcutânea.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E5B4E-8223-499A-AA19-91E458275E43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3832FF99-DFE3-42F2-9A5F-E4535465DD78}">
      <dgm:prSet phldrT="[Texto]"/>
      <dgm:spPr/>
      <dgm:t>
        <a:bodyPr/>
        <a:lstStyle/>
        <a:p>
          <a:r>
            <a:rPr lang="pt-PT" altLang="pt-BR" dirty="0">
              <a:ea typeface="Times New Roman" panose="02020603050405020304" pitchFamily="18" charset="0"/>
              <a:cs typeface="Arial" panose="020B0604020202020204" pitchFamily="34" charset="0"/>
            </a:rPr>
            <a:t>Para testar preliminarmente a expressão gênica dos </a:t>
          </a:r>
          <a:r>
            <a:rPr lang="pt-PT" altLang="pt-BR" u="sng" dirty="0">
              <a:ea typeface="Times New Roman" panose="02020603050405020304" pitchFamily="18" charset="0"/>
              <a:cs typeface="Arial" panose="020B0604020202020204" pitchFamily="34" charset="0"/>
            </a:rPr>
            <a:t>26 genes-alvos</a:t>
          </a:r>
          <a:r>
            <a:rPr lang="pt-PT" altLang="pt-BR" dirty="0">
              <a:ea typeface="Times New Roman" panose="02020603050405020304" pitchFamily="18" charset="0"/>
              <a:cs typeface="Arial" panose="020B0604020202020204" pitchFamily="34" charset="0"/>
            </a:rPr>
            <a:t>: análise de pooling usando um pool SAT e VAT;</a:t>
          </a:r>
          <a:endParaRPr lang="pt-BR" dirty="0"/>
        </a:p>
      </dgm:t>
    </dgm:pt>
    <dgm:pt modelId="{87D3B4AA-78F2-45C9-9B27-F170A0658F9A}" type="parTrans" cxnId="{DB44AD7E-7EDE-4624-BEEF-1E540ED0C259}">
      <dgm:prSet/>
      <dgm:spPr/>
      <dgm:t>
        <a:bodyPr/>
        <a:lstStyle/>
        <a:p>
          <a:endParaRPr lang="pt-BR"/>
        </a:p>
      </dgm:t>
    </dgm:pt>
    <dgm:pt modelId="{2B6AE38C-E668-418C-914A-C3CF7BBE16C3}" type="sibTrans" cxnId="{DB44AD7E-7EDE-4624-BEEF-1E540ED0C259}">
      <dgm:prSet/>
      <dgm:spPr/>
      <dgm:t>
        <a:bodyPr/>
        <a:lstStyle/>
        <a:p>
          <a:endParaRPr lang="pt-BR"/>
        </a:p>
      </dgm:t>
    </dgm:pt>
    <dgm:pt modelId="{6FC671C8-FD58-430C-94DB-1094F6DD9AC7}">
      <dgm:prSet phldrT="[Texto]"/>
      <dgm:spPr/>
      <dgm:t>
        <a:bodyPr/>
        <a:lstStyle/>
        <a:p>
          <a:r>
            <a:rPr lang="pt-PT" dirty="0"/>
            <a:t>A expressão gênica dos genes alvos nos dois pools: comparada e apenas aqueles expressos diferencialmente em SAT e VAT foram analisados ​​em base individual.</a:t>
          </a:r>
          <a:endParaRPr lang="pt-BR" dirty="0"/>
        </a:p>
      </dgm:t>
    </dgm:pt>
    <dgm:pt modelId="{1A2FDF9C-5B5E-4D3C-B8F6-79D93A775719}" type="parTrans" cxnId="{017DC3A8-5A2B-4E9B-89EF-868043FAB607}">
      <dgm:prSet/>
      <dgm:spPr/>
      <dgm:t>
        <a:bodyPr/>
        <a:lstStyle/>
        <a:p>
          <a:endParaRPr lang="pt-BR"/>
        </a:p>
      </dgm:t>
    </dgm:pt>
    <dgm:pt modelId="{2E9FCE91-D38A-4DEA-B140-CB41B67F25DD}" type="sibTrans" cxnId="{017DC3A8-5A2B-4E9B-89EF-868043FAB607}">
      <dgm:prSet/>
      <dgm:spPr/>
      <dgm:t>
        <a:bodyPr/>
        <a:lstStyle/>
        <a:p>
          <a:endParaRPr lang="pt-BR"/>
        </a:p>
      </dgm:t>
    </dgm:pt>
    <dgm:pt modelId="{AAE74AF4-B2EF-4F29-A3FF-A046B43A6F9D}">
      <dgm:prSet phldrT="[Texto]"/>
      <dgm:spPr/>
      <dgm:t>
        <a:bodyPr/>
        <a:lstStyle/>
        <a:p>
          <a:r>
            <a:rPr lang="pt-PT" altLang="pt-BR" dirty="0">
              <a:ea typeface="Times New Roman" panose="02020603050405020304" pitchFamily="18" charset="0"/>
              <a:cs typeface="Arial" panose="020B0604020202020204" pitchFamily="34" charset="0"/>
            </a:rPr>
            <a:t>Cada pool construído usando quantidade idêntica de mRNA SAT e VAT de cada paciente;</a:t>
          </a:r>
          <a:br>
            <a:rPr lang="pt-PT" altLang="pt-BR" dirty="0">
              <a:ea typeface="Times New Roman" panose="02020603050405020304" pitchFamily="18" charset="0"/>
              <a:cs typeface="Arial" panose="020B0604020202020204" pitchFamily="34" charset="0"/>
            </a:rPr>
          </a:br>
          <a:r>
            <a:rPr lang="pt-PT" altLang="pt-BR" dirty="0">
              <a:ea typeface="Times New Roman" panose="02020603050405020304" pitchFamily="18" charset="0"/>
              <a:cs typeface="Arial" panose="020B0604020202020204" pitchFamily="34" charset="0"/>
            </a:rPr>
            <a:t>O pool de mRNA </a:t>
          </a:r>
          <a:r>
            <a:rPr lang="pt-PT" dirty="0"/>
            <a:t>foi transcrito reversamente e o cDNA resultante foi amplificado. </a:t>
          </a:r>
          <a:endParaRPr lang="pt-BR" dirty="0"/>
        </a:p>
      </dgm:t>
    </dgm:pt>
    <dgm:pt modelId="{B4724013-9DAB-48AB-85E9-9F450D8FF530}" type="parTrans" cxnId="{03D8514F-9C5C-4DB0-B901-63AA0CDE7B0D}">
      <dgm:prSet/>
      <dgm:spPr/>
      <dgm:t>
        <a:bodyPr/>
        <a:lstStyle/>
        <a:p>
          <a:endParaRPr lang="pt-BR"/>
        </a:p>
      </dgm:t>
    </dgm:pt>
    <dgm:pt modelId="{002BC003-B98C-4766-AE79-C7732FD8422A}" type="sibTrans" cxnId="{03D8514F-9C5C-4DB0-B901-63AA0CDE7B0D}">
      <dgm:prSet/>
      <dgm:spPr/>
      <dgm:t>
        <a:bodyPr/>
        <a:lstStyle/>
        <a:p>
          <a:endParaRPr lang="pt-BR"/>
        </a:p>
      </dgm:t>
    </dgm:pt>
    <dgm:pt modelId="{38D28066-E701-4F9A-B39A-C7BDEBDB73B5}" type="pres">
      <dgm:prSet presAssocID="{503E5B4E-8223-499A-AA19-91E458275E43}" presName="linear" presStyleCnt="0">
        <dgm:presLayoutVars>
          <dgm:animLvl val="lvl"/>
          <dgm:resizeHandles val="exact"/>
        </dgm:presLayoutVars>
      </dgm:prSet>
      <dgm:spPr/>
    </dgm:pt>
    <dgm:pt modelId="{BE104846-DB09-44FE-BD3C-D23E323CB5CF}" type="pres">
      <dgm:prSet presAssocID="{3832FF99-DFE3-42F2-9A5F-E4535465DD78}" presName="parentText" presStyleLbl="node1" presStyleIdx="0" presStyleCnt="3" custScaleX="99515" custScaleY="37044">
        <dgm:presLayoutVars>
          <dgm:chMax val="0"/>
          <dgm:bulletEnabled val="1"/>
        </dgm:presLayoutVars>
      </dgm:prSet>
      <dgm:spPr/>
    </dgm:pt>
    <dgm:pt modelId="{6086B4FC-0DAA-4DC5-A819-6231BAB85DCE}" type="pres">
      <dgm:prSet presAssocID="{2B6AE38C-E668-418C-914A-C3CF7BBE16C3}" presName="spacer" presStyleCnt="0"/>
      <dgm:spPr/>
    </dgm:pt>
    <dgm:pt modelId="{404928D7-041E-4F09-925B-F8908B972CB2}" type="pres">
      <dgm:prSet presAssocID="{AAE74AF4-B2EF-4F29-A3FF-A046B43A6F9D}" presName="parentText" presStyleLbl="node1" presStyleIdx="1" presStyleCnt="3" custScaleY="38674">
        <dgm:presLayoutVars>
          <dgm:chMax val="0"/>
          <dgm:bulletEnabled val="1"/>
        </dgm:presLayoutVars>
      </dgm:prSet>
      <dgm:spPr/>
    </dgm:pt>
    <dgm:pt modelId="{1DE07BD6-08F2-4D66-827C-8DB17CE9D616}" type="pres">
      <dgm:prSet presAssocID="{002BC003-B98C-4766-AE79-C7732FD8422A}" presName="spacer" presStyleCnt="0"/>
      <dgm:spPr/>
    </dgm:pt>
    <dgm:pt modelId="{162EF059-94CF-42A5-8A71-D068BB89D630}" type="pres">
      <dgm:prSet presAssocID="{6FC671C8-FD58-430C-94DB-1094F6DD9AC7}" presName="parentText" presStyleLbl="node1" presStyleIdx="2" presStyleCnt="3" custScaleY="37373">
        <dgm:presLayoutVars>
          <dgm:chMax val="0"/>
          <dgm:bulletEnabled val="1"/>
        </dgm:presLayoutVars>
      </dgm:prSet>
      <dgm:spPr/>
    </dgm:pt>
  </dgm:ptLst>
  <dgm:cxnLst>
    <dgm:cxn modelId="{59F2FF1E-FF6A-4542-8562-2A3CEC9C84C2}" type="presOf" srcId="{AAE74AF4-B2EF-4F29-A3FF-A046B43A6F9D}" destId="{404928D7-041E-4F09-925B-F8908B972CB2}" srcOrd="0" destOrd="0" presId="urn:microsoft.com/office/officeart/2005/8/layout/vList2"/>
    <dgm:cxn modelId="{F6A01161-67FB-4B92-9341-40B1EEDBC85C}" type="presOf" srcId="{503E5B4E-8223-499A-AA19-91E458275E43}" destId="{38D28066-E701-4F9A-B39A-C7BDEBDB73B5}" srcOrd="0" destOrd="0" presId="urn:microsoft.com/office/officeart/2005/8/layout/vList2"/>
    <dgm:cxn modelId="{03D8514F-9C5C-4DB0-B901-63AA0CDE7B0D}" srcId="{503E5B4E-8223-499A-AA19-91E458275E43}" destId="{AAE74AF4-B2EF-4F29-A3FF-A046B43A6F9D}" srcOrd="1" destOrd="0" parTransId="{B4724013-9DAB-48AB-85E9-9F450D8FF530}" sibTransId="{002BC003-B98C-4766-AE79-C7732FD8422A}"/>
    <dgm:cxn modelId="{DB44AD7E-7EDE-4624-BEEF-1E540ED0C259}" srcId="{503E5B4E-8223-499A-AA19-91E458275E43}" destId="{3832FF99-DFE3-42F2-9A5F-E4535465DD78}" srcOrd="0" destOrd="0" parTransId="{87D3B4AA-78F2-45C9-9B27-F170A0658F9A}" sibTransId="{2B6AE38C-E668-418C-914A-C3CF7BBE16C3}"/>
    <dgm:cxn modelId="{D9BF8593-53B8-4823-B93D-837BD9E9A89A}" type="presOf" srcId="{3832FF99-DFE3-42F2-9A5F-E4535465DD78}" destId="{BE104846-DB09-44FE-BD3C-D23E323CB5CF}" srcOrd="0" destOrd="0" presId="urn:microsoft.com/office/officeart/2005/8/layout/vList2"/>
    <dgm:cxn modelId="{017DC3A8-5A2B-4E9B-89EF-868043FAB607}" srcId="{503E5B4E-8223-499A-AA19-91E458275E43}" destId="{6FC671C8-FD58-430C-94DB-1094F6DD9AC7}" srcOrd="2" destOrd="0" parTransId="{1A2FDF9C-5B5E-4D3C-B8F6-79D93A775719}" sibTransId="{2E9FCE91-D38A-4DEA-B140-CB41B67F25DD}"/>
    <dgm:cxn modelId="{FCFDECC6-CA80-4555-A9E0-DE3152539014}" type="presOf" srcId="{6FC671C8-FD58-430C-94DB-1094F6DD9AC7}" destId="{162EF059-94CF-42A5-8A71-D068BB89D630}" srcOrd="0" destOrd="0" presId="urn:microsoft.com/office/officeart/2005/8/layout/vList2"/>
    <dgm:cxn modelId="{A3AE8C34-2506-4861-927A-C1BACA0F5730}" type="presParOf" srcId="{38D28066-E701-4F9A-B39A-C7BDEBDB73B5}" destId="{BE104846-DB09-44FE-BD3C-D23E323CB5CF}" srcOrd="0" destOrd="0" presId="urn:microsoft.com/office/officeart/2005/8/layout/vList2"/>
    <dgm:cxn modelId="{10DFA620-5ED4-4D5C-9C45-C97D1FAD2C51}" type="presParOf" srcId="{38D28066-E701-4F9A-B39A-C7BDEBDB73B5}" destId="{6086B4FC-0DAA-4DC5-A819-6231BAB85DCE}" srcOrd="1" destOrd="0" presId="urn:microsoft.com/office/officeart/2005/8/layout/vList2"/>
    <dgm:cxn modelId="{1E91EE66-4C6D-4801-8737-CE0C8982CE53}" type="presParOf" srcId="{38D28066-E701-4F9A-B39A-C7BDEBDB73B5}" destId="{404928D7-041E-4F09-925B-F8908B972CB2}" srcOrd="2" destOrd="0" presId="urn:microsoft.com/office/officeart/2005/8/layout/vList2"/>
    <dgm:cxn modelId="{27A3ACC1-D1FE-4235-B662-DD259CAA6CAD}" type="presParOf" srcId="{38D28066-E701-4F9A-B39A-C7BDEBDB73B5}" destId="{1DE07BD6-08F2-4D66-827C-8DB17CE9D616}" srcOrd="3" destOrd="0" presId="urn:microsoft.com/office/officeart/2005/8/layout/vList2"/>
    <dgm:cxn modelId="{E8A54C20-632B-41BC-B75E-8CD36755F666}" type="presParOf" srcId="{38D28066-E701-4F9A-B39A-C7BDEBDB73B5}" destId="{162EF059-94CF-42A5-8A71-D068BB89D6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CE3CC8-44BA-430E-9834-AA47AB463E1E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1F54AAF1-3CCE-4DE5-A34D-23B9D3305B80}">
      <dgm:prSet phldrT="[Texto]" custT="1"/>
      <dgm:spPr/>
      <dgm:t>
        <a:bodyPr/>
        <a:lstStyle/>
        <a:p>
          <a:r>
            <a: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 expressões de </a:t>
          </a:r>
          <a:r>
            <a:rPr lang="pt-B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genes pró-inflamatórios críticos </a:t>
          </a:r>
          <a:r>
            <a: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são substancialmente </a:t>
          </a:r>
          <a:r>
            <a:rPr lang="pt-B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mais altas no tecido adiposo subcutâneo abdominal do que no tecido adiposo visceral </a:t>
          </a:r>
          <a:r>
            <a: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 indivíduos com obesidade mórbida</a:t>
          </a:r>
          <a:r>
            <a:rPr lang="pt-BR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pt-BR" sz="1000" dirty="0"/>
        </a:p>
      </dgm:t>
    </dgm:pt>
    <dgm:pt modelId="{23CC42E7-E812-4FE4-A862-B27EB1D033DD}" type="parTrans" cxnId="{92D0250C-81CB-405E-BF7F-D05594A95893}">
      <dgm:prSet/>
      <dgm:spPr/>
      <dgm:t>
        <a:bodyPr/>
        <a:lstStyle/>
        <a:p>
          <a:endParaRPr lang="pt-BR"/>
        </a:p>
      </dgm:t>
    </dgm:pt>
    <dgm:pt modelId="{C0E43F76-8D57-4F1B-A39D-85943A48F4EE}" type="sibTrans" cxnId="{92D0250C-81CB-405E-BF7F-D05594A95893}">
      <dgm:prSet/>
      <dgm:spPr/>
      <dgm:t>
        <a:bodyPr/>
        <a:lstStyle/>
        <a:p>
          <a:endParaRPr lang="pt-BR"/>
        </a:p>
      </dgm:t>
    </dgm:pt>
    <dgm:pt modelId="{CF92704A-9AE0-4587-A233-B50BD0D0577E}">
      <dgm:prSet phldrT="[Texto]" custT="1"/>
      <dgm:spPr/>
      <dgm:t>
        <a:bodyPr/>
        <a:lstStyle/>
        <a:p>
          <a:r>
            <a:rPr lang="pt-PT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variabilidade nos níveis circulantes de citocinas pró-inflamatórias é, em pequena parte e somente para três citocinas pró-inflamatórias, explicada pela expressão gênica subjacente no tecido adiposo subcutâneo, mas não no tecido adiposo visceral.</a:t>
          </a:r>
          <a:endParaRPr lang="pt-BR" sz="2000" dirty="0"/>
        </a:p>
      </dgm:t>
    </dgm:pt>
    <dgm:pt modelId="{BD86B446-0A7A-468E-AA0A-93919240AB06}" type="parTrans" cxnId="{6960D5D4-62C9-4C04-B16C-BB2C62BDBD6E}">
      <dgm:prSet/>
      <dgm:spPr/>
      <dgm:t>
        <a:bodyPr/>
        <a:lstStyle/>
        <a:p>
          <a:endParaRPr lang="pt-BR"/>
        </a:p>
      </dgm:t>
    </dgm:pt>
    <dgm:pt modelId="{D19AC3A3-475C-4F8E-871D-B14562705ECF}" type="sibTrans" cxnId="{6960D5D4-62C9-4C04-B16C-BB2C62BDBD6E}">
      <dgm:prSet/>
      <dgm:spPr/>
      <dgm:t>
        <a:bodyPr/>
        <a:lstStyle/>
        <a:p>
          <a:endParaRPr lang="pt-BR"/>
        </a:p>
      </dgm:t>
    </dgm:pt>
    <dgm:pt modelId="{16F9F7F3-DABB-4BC1-AE0D-56BEED940733}">
      <dgm:prSet phldrT="[Texto]" custT="1"/>
      <dgm:spPr/>
      <dgm:t>
        <a:bodyPr/>
        <a:lstStyle/>
        <a:p>
          <a:r>
            <a:rPr lang="pt-BR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Esses resultados apontam uma contribuição do compartimento específico do tecido adiposo na obesidade e indicam que o SAT abdominal contribui mais do que o VAT para o meio pró-inflamatório associado com obesidade severa</a:t>
          </a:r>
          <a:r>
            <a:rPr lang="pt-BR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pt-BR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E53545-7CD0-4F71-87BE-24E7B2D20F54}" type="parTrans" cxnId="{59C03DDB-72B2-4528-9609-31864E7B921F}">
      <dgm:prSet/>
      <dgm:spPr/>
      <dgm:t>
        <a:bodyPr/>
        <a:lstStyle/>
        <a:p>
          <a:endParaRPr lang="pt-BR"/>
        </a:p>
      </dgm:t>
    </dgm:pt>
    <dgm:pt modelId="{7DA4AA99-9D1F-4FD2-8D99-F42F40D1D49F}" type="sibTrans" cxnId="{59C03DDB-72B2-4528-9609-31864E7B921F}">
      <dgm:prSet/>
      <dgm:spPr/>
      <dgm:t>
        <a:bodyPr/>
        <a:lstStyle/>
        <a:p>
          <a:endParaRPr lang="pt-BR"/>
        </a:p>
      </dgm:t>
    </dgm:pt>
    <dgm:pt modelId="{A342613C-72F6-49E3-9AF6-2AFDA58BC6D8}" type="pres">
      <dgm:prSet presAssocID="{08CE3CC8-44BA-430E-9834-AA47AB463E1E}" presName="linear" presStyleCnt="0">
        <dgm:presLayoutVars>
          <dgm:dir/>
          <dgm:animLvl val="lvl"/>
          <dgm:resizeHandles val="exact"/>
        </dgm:presLayoutVars>
      </dgm:prSet>
      <dgm:spPr/>
    </dgm:pt>
    <dgm:pt modelId="{519F27DD-C994-494F-BBE3-D47F0ED5DAB3}" type="pres">
      <dgm:prSet presAssocID="{1F54AAF1-3CCE-4DE5-A34D-23B9D3305B80}" presName="parentLin" presStyleCnt="0"/>
      <dgm:spPr/>
    </dgm:pt>
    <dgm:pt modelId="{8C52F030-7055-44F2-94A6-A2568E9AD0B9}" type="pres">
      <dgm:prSet presAssocID="{1F54AAF1-3CCE-4DE5-A34D-23B9D3305B80}" presName="parentLeftMargin" presStyleLbl="node1" presStyleIdx="0" presStyleCnt="3"/>
      <dgm:spPr/>
    </dgm:pt>
    <dgm:pt modelId="{81339500-6D98-495B-B820-21693D0BD528}" type="pres">
      <dgm:prSet presAssocID="{1F54AAF1-3CCE-4DE5-A34D-23B9D3305B80}" presName="parentText" presStyleLbl="node1" presStyleIdx="0" presStyleCnt="3" custScaleX="149309" custScaleY="349621" custLinFactNeighborX="4383" custLinFactNeighborY="3453">
        <dgm:presLayoutVars>
          <dgm:chMax val="0"/>
          <dgm:bulletEnabled val="1"/>
        </dgm:presLayoutVars>
      </dgm:prSet>
      <dgm:spPr/>
    </dgm:pt>
    <dgm:pt modelId="{F1151FF0-88D6-4F6F-BA77-6BF562654E29}" type="pres">
      <dgm:prSet presAssocID="{1F54AAF1-3CCE-4DE5-A34D-23B9D3305B80}" presName="negativeSpace" presStyleCnt="0"/>
      <dgm:spPr/>
    </dgm:pt>
    <dgm:pt modelId="{4A49AD5E-98F7-45E9-820C-85E398840FC9}" type="pres">
      <dgm:prSet presAssocID="{1F54AAF1-3CCE-4DE5-A34D-23B9D3305B80}" presName="childText" presStyleLbl="conFgAcc1" presStyleIdx="0" presStyleCnt="3">
        <dgm:presLayoutVars>
          <dgm:bulletEnabled val="1"/>
        </dgm:presLayoutVars>
      </dgm:prSet>
      <dgm:spPr/>
    </dgm:pt>
    <dgm:pt modelId="{6A43B847-4968-47AA-858E-5145EB28E3E3}" type="pres">
      <dgm:prSet presAssocID="{C0E43F76-8D57-4F1B-A39D-85943A48F4EE}" presName="spaceBetweenRectangles" presStyleCnt="0"/>
      <dgm:spPr/>
    </dgm:pt>
    <dgm:pt modelId="{70EC300B-9459-4CF2-9A39-C703EA35CBDA}" type="pres">
      <dgm:prSet presAssocID="{CF92704A-9AE0-4587-A233-B50BD0D0577E}" presName="parentLin" presStyleCnt="0"/>
      <dgm:spPr/>
    </dgm:pt>
    <dgm:pt modelId="{8F313B80-2EC1-406A-B8B5-7C8CB440DFD2}" type="pres">
      <dgm:prSet presAssocID="{CF92704A-9AE0-4587-A233-B50BD0D0577E}" presName="parentLeftMargin" presStyleLbl="node1" presStyleIdx="0" presStyleCnt="3"/>
      <dgm:spPr/>
    </dgm:pt>
    <dgm:pt modelId="{6EB710A8-5C5A-45B5-AE94-5765D9C8ED12}" type="pres">
      <dgm:prSet presAssocID="{CF92704A-9AE0-4587-A233-B50BD0D0577E}" presName="parentText" presStyleLbl="node1" presStyleIdx="1" presStyleCnt="3" custScaleX="151259" custScaleY="382427">
        <dgm:presLayoutVars>
          <dgm:chMax val="0"/>
          <dgm:bulletEnabled val="1"/>
        </dgm:presLayoutVars>
      </dgm:prSet>
      <dgm:spPr/>
    </dgm:pt>
    <dgm:pt modelId="{7A5E2801-72FE-4C4A-8B44-A42B214C9188}" type="pres">
      <dgm:prSet presAssocID="{CF92704A-9AE0-4587-A233-B50BD0D0577E}" presName="negativeSpace" presStyleCnt="0"/>
      <dgm:spPr/>
    </dgm:pt>
    <dgm:pt modelId="{31EA5AD1-2AD5-4E3C-89C2-360EFFE69556}" type="pres">
      <dgm:prSet presAssocID="{CF92704A-9AE0-4587-A233-B50BD0D0577E}" presName="childText" presStyleLbl="conFgAcc1" presStyleIdx="1" presStyleCnt="3">
        <dgm:presLayoutVars>
          <dgm:bulletEnabled val="1"/>
        </dgm:presLayoutVars>
      </dgm:prSet>
      <dgm:spPr/>
    </dgm:pt>
    <dgm:pt modelId="{E39DA8EC-687D-4D67-859F-C641C6EC4ED7}" type="pres">
      <dgm:prSet presAssocID="{D19AC3A3-475C-4F8E-871D-B14562705ECF}" presName="spaceBetweenRectangles" presStyleCnt="0"/>
      <dgm:spPr/>
    </dgm:pt>
    <dgm:pt modelId="{D52164E2-33B2-4C6F-ADC1-E4B1B533B238}" type="pres">
      <dgm:prSet presAssocID="{16F9F7F3-DABB-4BC1-AE0D-56BEED940733}" presName="parentLin" presStyleCnt="0"/>
      <dgm:spPr/>
    </dgm:pt>
    <dgm:pt modelId="{79033817-5DE7-436E-B91E-E2FB997184EC}" type="pres">
      <dgm:prSet presAssocID="{16F9F7F3-DABB-4BC1-AE0D-56BEED940733}" presName="parentLeftMargin" presStyleLbl="node1" presStyleIdx="1" presStyleCnt="3"/>
      <dgm:spPr/>
    </dgm:pt>
    <dgm:pt modelId="{65E415F1-4B54-42E0-9E0E-D3E27D97C146}" type="pres">
      <dgm:prSet presAssocID="{16F9F7F3-DABB-4BC1-AE0D-56BEED940733}" presName="parentText" presStyleLbl="node1" presStyleIdx="2" presStyleCnt="3" custScaleX="137742" custScaleY="404922" custLinFactNeighborX="3293">
        <dgm:presLayoutVars>
          <dgm:chMax val="0"/>
          <dgm:bulletEnabled val="1"/>
        </dgm:presLayoutVars>
      </dgm:prSet>
      <dgm:spPr/>
    </dgm:pt>
    <dgm:pt modelId="{E8F90E60-2DFE-4773-A727-BDAA0D74D45D}" type="pres">
      <dgm:prSet presAssocID="{16F9F7F3-DABB-4BC1-AE0D-56BEED940733}" presName="negativeSpace" presStyleCnt="0"/>
      <dgm:spPr/>
    </dgm:pt>
    <dgm:pt modelId="{5294C97D-5861-4803-83D1-B7E071036A0E}" type="pres">
      <dgm:prSet presAssocID="{16F9F7F3-DABB-4BC1-AE0D-56BEED94073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2D0250C-81CB-405E-BF7F-D05594A95893}" srcId="{08CE3CC8-44BA-430E-9834-AA47AB463E1E}" destId="{1F54AAF1-3CCE-4DE5-A34D-23B9D3305B80}" srcOrd="0" destOrd="0" parTransId="{23CC42E7-E812-4FE4-A862-B27EB1D033DD}" sibTransId="{C0E43F76-8D57-4F1B-A39D-85943A48F4EE}"/>
    <dgm:cxn modelId="{B66D0719-5883-45F5-A1D7-AC86AB698013}" type="presOf" srcId="{1F54AAF1-3CCE-4DE5-A34D-23B9D3305B80}" destId="{81339500-6D98-495B-B820-21693D0BD528}" srcOrd="1" destOrd="0" presId="urn:microsoft.com/office/officeart/2005/8/layout/list1"/>
    <dgm:cxn modelId="{B561D535-889D-4C11-A224-E6D32EDE477A}" type="presOf" srcId="{CF92704A-9AE0-4587-A233-B50BD0D0577E}" destId="{6EB710A8-5C5A-45B5-AE94-5765D9C8ED12}" srcOrd="1" destOrd="0" presId="urn:microsoft.com/office/officeart/2005/8/layout/list1"/>
    <dgm:cxn modelId="{A272CB3F-159A-4F0C-86BA-2D196B903B80}" type="presOf" srcId="{16F9F7F3-DABB-4BC1-AE0D-56BEED940733}" destId="{65E415F1-4B54-42E0-9E0E-D3E27D97C146}" srcOrd="1" destOrd="0" presId="urn:microsoft.com/office/officeart/2005/8/layout/list1"/>
    <dgm:cxn modelId="{E33BEB5E-7889-499B-832B-FB8EED582403}" type="presOf" srcId="{16F9F7F3-DABB-4BC1-AE0D-56BEED940733}" destId="{79033817-5DE7-436E-B91E-E2FB997184EC}" srcOrd="0" destOrd="0" presId="urn:microsoft.com/office/officeart/2005/8/layout/list1"/>
    <dgm:cxn modelId="{0DD1D568-58F2-4C2D-A405-1D507BE4A14C}" type="presOf" srcId="{08CE3CC8-44BA-430E-9834-AA47AB463E1E}" destId="{A342613C-72F6-49E3-9AF6-2AFDA58BC6D8}" srcOrd="0" destOrd="0" presId="urn:microsoft.com/office/officeart/2005/8/layout/list1"/>
    <dgm:cxn modelId="{14C8758B-7B87-49F2-BCBE-B54497165E92}" type="presOf" srcId="{CF92704A-9AE0-4587-A233-B50BD0D0577E}" destId="{8F313B80-2EC1-406A-B8B5-7C8CB440DFD2}" srcOrd="0" destOrd="0" presId="urn:microsoft.com/office/officeart/2005/8/layout/list1"/>
    <dgm:cxn modelId="{6960D5D4-62C9-4C04-B16C-BB2C62BDBD6E}" srcId="{08CE3CC8-44BA-430E-9834-AA47AB463E1E}" destId="{CF92704A-9AE0-4587-A233-B50BD0D0577E}" srcOrd="1" destOrd="0" parTransId="{BD86B446-0A7A-468E-AA0A-93919240AB06}" sibTransId="{D19AC3A3-475C-4F8E-871D-B14562705ECF}"/>
    <dgm:cxn modelId="{59C03DDB-72B2-4528-9609-31864E7B921F}" srcId="{08CE3CC8-44BA-430E-9834-AA47AB463E1E}" destId="{16F9F7F3-DABB-4BC1-AE0D-56BEED940733}" srcOrd="2" destOrd="0" parTransId="{9FE53545-7CD0-4F71-87BE-24E7B2D20F54}" sibTransId="{7DA4AA99-9D1F-4FD2-8D99-F42F40D1D49F}"/>
    <dgm:cxn modelId="{AEFA4FE8-DC03-4C68-A0BE-A9E324F3E603}" type="presOf" srcId="{1F54AAF1-3CCE-4DE5-A34D-23B9D3305B80}" destId="{8C52F030-7055-44F2-94A6-A2568E9AD0B9}" srcOrd="0" destOrd="0" presId="urn:microsoft.com/office/officeart/2005/8/layout/list1"/>
    <dgm:cxn modelId="{9E90A29F-F096-4DE3-95EB-41E34A42CB9D}" type="presParOf" srcId="{A342613C-72F6-49E3-9AF6-2AFDA58BC6D8}" destId="{519F27DD-C994-494F-BBE3-D47F0ED5DAB3}" srcOrd="0" destOrd="0" presId="urn:microsoft.com/office/officeart/2005/8/layout/list1"/>
    <dgm:cxn modelId="{32743C02-0C21-46CC-86C4-DA9C32FF1527}" type="presParOf" srcId="{519F27DD-C994-494F-BBE3-D47F0ED5DAB3}" destId="{8C52F030-7055-44F2-94A6-A2568E9AD0B9}" srcOrd="0" destOrd="0" presId="urn:microsoft.com/office/officeart/2005/8/layout/list1"/>
    <dgm:cxn modelId="{5D156F8C-82B0-471E-8B3C-C7D13DC7BB03}" type="presParOf" srcId="{519F27DD-C994-494F-BBE3-D47F0ED5DAB3}" destId="{81339500-6D98-495B-B820-21693D0BD528}" srcOrd="1" destOrd="0" presId="urn:microsoft.com/office/officeart/2005/8/layout/list1"/>
    <dgm:cxn modelId="{DDB98096-3E56-4701-90C2-8F9E7894822F}" type="presParOf" srcId="{A342613C-72F6-49E3-9AF6-2AFDA58BC6D8}" destId="{F1151FF0-88D6-4F6F-BA77-6BF562654E29}" srcOrd="1" destOrd="0" presId="urn:microsoft.com/office/officeart/2005/8/layout/list1"/>
    <dgm:cxn modelId="{9C68D7C4-18AA-46F3-BAA9-98645FA2C127}" type="presParOf" srcId="{A342613C-72F6-49E3-9AF6-2AFDA58BC6D8}" destId="{4A49AD5E-98F7-45E9-820C-85E398840FC9}" srcOrd="2" destOrd="0" presId="urn:microsoft.com/office/officeart/2005/8/layout/list1"/>
    <dgm:cxn modelId="{0B4C00CD-603A-4676-B2E0-355C5088A7B0}" type="presParOf" srcId="{A342613C-72F6-49E3-9AF6-2AFDA58BC6D8}" destId="{6A43B847-4968-47AA-858E-5145EB28E3E3}" srcOrd="3" destOrd="0" presId="urn:microsoft.com/office/officeart/2005/8/layout/list1"/>
    <dgm:cxn modelId="{F880919E-0379-44BB-8423-47494BC98AC6}" type="presParOf" srcId="{A342613C-72F6-49E3-9AF6-2AFDA58BC6D8}" destId="{70EC300B-9459-4CF2-9A39-C703EA35CBDA}" srcOrd="4" destOrd="0" presId="urn:microsoft.com/office/officeart/2005/8/layout/list1"/>
    <dgm:cxn modelId="{048FC397-87F7-47B7-91D3-C76D8B35B852}" type="presParOf" srcId="{70EC300B-9459-4CF2-9A39-C703EA35CBDA}" destId="{8F313B80-2EC1-406A-B8B5-7C8CB440DFD2}" srcOrd="0" destOrd="0" presId="urn:microsoft.com/office/officeart/2005/8/layout/list1"/>
    <dgm:cxn modelId="{0CC6437F-B462-4C3C-B9CE-AFB0382A6F71}" type="presParOf" srcId="{70EC300B-9459-4CF2-9A39-C703EA35CBDA}" destId="{6EB710A8-5C5A-45B5-AE94-5765D9C8ED12}" srcOrd="1" destOrd="0" presId="urn:microsoft.com/office/officeart/2005/8/layout/list1"/>
    <dgm:cxn modelId="{89880455-01DA-4FDE-A4F5-F3A2C7607A6B}" type="presParOf" srcId="{A342613C-72F6-49E3-9AF6-2AFDA58BC6D8}" destId="{7A5E2801-72FE-4C4A-8B44-A42B214C9188}" srcOrd="5" destOrd="0" presId="urn:microsoft.com/office/officeart/2005/8/layout/list1"/>
    <dgm:cxn modelId="{05B39069-DD8B-4855-A280-116BCD5E8609}" type="presParOf" srcId="{A342613C-72F6-49E3-9AF6-2AFDA58BC6D8}" destId="{31EA5AD1-2AD5-4E3C-89C2-360EFFE69556}" srcOrd="6" destOrd="0" presId="urn:microsoft.com/office/officeart/2005/8/layout/list1"/>
    <dgm:cxn modelId="{66F8D5B9-061A-4F97-9BB9-46A574851E31}" type="presParOf" srcId="{A342613C-72F6-49E3-9AF6-2AFDA58BC6D8}" destId="{E39DA8EC-687D-4D67-859F-C641C6EC4ED7}" srcOrd="7" destOrd="0" presId="urn:microsoft.com/office/officeart/2005/8/layout/list1"/>
    <dgm:cxn modelId="{CF74656D-FF73-4EFC-AC2D-01FF7BA52DF7}" type="presParOf" srcId="{A342613C-72F6-49E3-9AF6-2AFDA58BC6D8}" destId="{D52164E2-33B2-4C6F-ADC1-E4B1B533B238}" srcOrd="8" destOrd="0" presId="urn:microsoft.com/office/officeart/2005/8/layout/list1"/>
    <dgm:cxn modelId="{32C271CB-D145-4531-8ECE-D42863D2C97A}" type="presParOf" srcId="{D52164E2-33B2-4C6F-ADC1-E4B1B533B238}" destId="{79033817-5DE7-436E-B91E-E2FB997184EC}" srcOrd="0" destOrd="0" presId="urn:microsoft.com/office/officeart/2005/8/layout/list1"/>
    <dgm:cxn modelId="{B2F357AF-C2E2-4577-87C3-107290C6CA93}" type="presParOf" srcId="{D52164E2-33B2-4C6F-ADC1-E4B1B533B238}" destId="{65E415F1-4B54-42E0-9E0E-D3E27D97C146}" srcOrd="1" destOrd="0" presId="urn:microsoft.com/office/officeart/2005/8/layout/list1"/>
    <dgm:cxn modelId="{F7F6E38D-4862-46BC-A552-0667AF059545}" type="presParOf" srcId="{A342613C-72F6-49E3-9AF6-2AFDA58BC6D8}" destId="{E8F90E60-2DFE-4773-A727-BDAA0D74D45D}" srcOrd="9" destOrd="0" presId="urn:microsoft.com/office/officeart/2005/8/layout/list1"/>
    <dgm:cxn modelId="{9142908B-A382-4386-9E10-3FEBE161F059}" type="presParOf" srcId="{A342613C-72F6-49E3-9AF6-2AFDA58BC6D8}" destId="{5294C97D-5861-4803-83D1-B7E071036A0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04846-DB09-44FE-BD3C-D23E323CB5CF}">
      <dsp:nvSpPr>
        <dsp:cNvPr id="0" name=""/>
        <dsp:cNvSpPr/>
      </dsp:nvSpPr>
      <dsp:spPr>
        <a:xfrm>
          <a:off x="18489" y="56685"/>
          <a:ext cx="7587637" cy="1409302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altLang="pt-BR" sz="2100" kern="1200" dirty="0">
              <a:ea typeface="Times New Roman" panose="02020603050405020304" pitchFamily="18" charset="0"/>
              <a:cs typeface="Arial" panose="020B0604020202020204" pitchFamily="34" charset="0"/>
            </a:rPr>
            <a:t>Para testar preliminarmente a expressão gênica dos </a:t>
          </a:r>
          <a:r>
            <a:rPr lang="pt-PT" altLang="pt-BR" sz="2100" u="sng" kern="1200" dirty="0">
              <a:ea typeface="Times New Roman" panose="02020603050405020304" pitchFamily="18" charset="0"/>
              <a:cs typeface="Arial" panose="020B0604020202020204" pitchFamily="34" charset="0"/>
            </a:rPr>
            <a:t>26 genes-alvos</a:t>
          </a:r>
          <a:r>
            <a:rPr lang="pt-PT" altLang="pt-BR" sz="2100" kern="1200" dirty="0">
              <a:ea typeface="Times New Roman" panose="02020603050405020304" pitchFamily="18" charset="0"/>
              <a:cs typeface="Arial" panose="020B0604020202020204" pitchFamily="34" charset="0"/>
            </a:rPr>
            <a:t>: análise de pooling usando um pool SAT e VAT;</a:t>
          </a:r>
          <a:endParaRPr lang="pt-BR" sz="2100" kern="1200" dirty="0"/>
        </a:p>
      </dsp:txBody>
      <dsp:txXfrm>
        <a:off x="87285" y="125481"/>
        <a:ext cx="7450045" cy="1271710"/>
      </dsp:txXfrm>
    </dsp:sp>
    <dsp:sp modelId="{404928D7-041E-4F09-925B-F8908B972CB2}">
      <dsp:nvSpPr>
        <dsp:cNvPr id="0" name=""/>
        <dsp:cNvSpPr/>
      </dsp:nvSpPr>
      <dsp:spPr>
        <a:xfrm>
          <a:off x="0" y="1578307"/>
          <a:ext cx="7624617" cy="147131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364144"/>
                <a:satOff val="8264"/>
                <a:lumOff val="2963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50000"/>
                <a:hueOff val="-364144"/>
                <a:satOff val="8264"/>
                <a:lumOff val="2963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50000"/>
                <a:hueOff val="-364144"/>
                <a:satOff val="8264"/>
                <a:lumOff val="2963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altLang="pt-BR" sz="2100" kern="1200" dirty="0">
              <a:ea typeface="Times New Roman" panose="02020603050405020304" pitchFamily="18" charset="0"/>
              <a:cs typeface="Arial" panose="020B0604020202020204" pitchFamily="34" charset="0"/>
            </a:rPr>
            <a:t>Cada pool construído usando quantidade idêntica de mRNA SAT e VAT de cada paciente;</a:t>
          </a:r>
          <a:br>
            <a:rPr lang="pt-PT" altLang="pt-BR" sz="2100" kern="1200" dirty="0">
              <a:ea typeface="Times New Roman" panose="02020603050405020304" pitchFamily="18" charset="0"/>
              <a:cs typeface="Arial" panose="020B0604020202020204" pitchFamily="34" charset="0"/>
            </a:rPr>
          </a:br>
          <a:r>
            <a:rPr lang="pt-PT" altLang="pt-BR" sz="2100" kern="1200" dirty="0">
              <a:ea typeface="Times New Roman" panose="02020603050405020304" pitchFamily="18" charset="0"/>
              <a:cs typeface="Arial" panose="020B0604020202020204" pitchFamily="34" charset="0"/>
            </a:rPr>
            <a:t>O pool de mRNA </a:t>
          </a:r>
          <a:r>
            <a:rPr lang="pt-PT" sz="2100" kern="1200" dirty="0"/>
            <a:t>foi transcrito reversamente e o cDNA resultante foi amplificado. </a:t>
          </a:r>
          <a:endParaRPr lang="pt-BR" sz="2100" kern="1200" dirty="0"/>
        </a:p>
      </dsp:txBody>
      <dsp:txXfrm>
        <a:off x="71824" y="1650131"/>
        <a:ext cx="7480969" cy="1327666"/>
      </dsp:txXfrm>
    </dsp:sp>
    <dsp:sp modelId="{162EF059-94CF-42A5-8A71-D068BB89D630}">
      <dsp:nvSpPr>
        <dsp:cNvPr id="0" name=""/>
        <dsp:cNvSpPr/>
      </dsp:nvSpPr>
      <dsp:spPr>
        <a:xfrm>
          <a:off x="0" y="3161941"/>
          <a:ext cx="7624617" cy="1421818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-364144"/>
                <a:satOff val="8264"/>
                <a:lumOff val="2963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shade val="50000"/>
                <a:hueOff val="-364144"/>
                <a:satOff val="8264"/>
                <a:lumOff val="2963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shade val="50000"/>
                <a:hueOff val="-364144"/>
                <a:satOff val="8264"/>
                <a:lumOff val="2963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100" kern="1200" dirty="0"/>
            <a:t>A expressão gênica dos genes alvos nos dois pools: comparada e apenas aqueles expressos diferencialmente em SAT e VAT foram analisados ​​em base individual.</a:t>
          </a:r>
          <a:endParaRPr lang="pt-BR" sz="2100" kern="1200" dirty="0"/>
        </a:p>
      </dsp:txBody>
      <dsp:txXfrm>
        <a:off x="69407" y="3231348"/>
        <a:ext cx="7485803" cy="1283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9AD5E-98F7-45E9-820C-85E398840FC9}">
      <dsp:nvSpPr>
        <dsp:cNvPr id="0" name=""/>
        <dsp:cNvSpPr/>
      </dsp:nvSpPr>
      <dsp:spPr>
        <a:xfrm>
          <a:off x="0" y="1285227"/>
          <a:ext cx="782761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339500-6D98-495B-B820-21693D0BD528}">
      <dsp:nvSpPr>
        <dsp:cNvPr id="0" name=""/>
        <dsp:cNvSpPr/>
      </dsp:nvSpPr>
      <dsp:spPr>
        <a:xfrm>
          <a:off x="357537" y="148653"/>
          <a:ext cx="7470079" cy="13417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106" tIns="0" rIns="2071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 expressões de </a:t>
          </a:r>
          <a:r>
            <a:rPr lang="pt-BR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genes pró-inflamatórios críticos </a:t>
          </a:r>
          <a:r>
            <a:rPr lang="pt-BR" sz="2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são substancialmente </a:t>
          </a:r>
          <a:r>
            <a:rPr lang="pt-BR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mais altas no tecido adiposo subcutâneo abdominal do que no tecido adiposo visceral </a:t>
          </a:r>
          <a:r>
            <a:rPr lang="pt-BR" sz="2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 indivíduos com obesidade mórbida</a:t>
          </a:r>
          <a:r>
            <a:rPr lang="pt-BR" sz="1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endParaRPr lang="pt-BR" sz="1000" kern="1200" dirty="0"/>
        </a:p>
      </dsp:txBody>
      <dsp:txXfrm>
        <a:off x="423034" y="214150"/>
        <a:ext cx="7339085" cy="1210711"/>
      </dsp:txXfrm>
    </dsp:sp>
    <dsp:sp modelId="{31EA5AD1-2AD5-4E3C-89C2-360EFFE69556}">
      <dsp:nvSpPr>
        <dsp:cNvPr id="0" name=""/>
        <dsp:cNvSpPr/>
      </dsp:nvSpPr>
      <dsp:spPr>
        <a:xfrm>
          <a:off x="0" y="2958749"/>
          <a:ext cx="782761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2909548"/>
              <a:satOff val="17155"/>
              <a:lumOff val="18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B710A8-5C5A-45B5-AE94-5765D9C8ED12}">
      <dsp:nvSpPr>
        <dsp:cNvPr id="0" name=""/>
        <dsp:cNvSpPr/>
      </dsp:nvSpPr>
      <dsp:spPr>
        <a:xfrm>
          <a:off x="352777" y="1683027"/>
          <a:ext cx="7470515" cy="1467601"/>
        </a:xfrm>
        <a:prstGeom prst="roundRect">
          <a:avLst/>
        </a:prstGeom>
        <a:gradFill rotWithShape="0">
          <a:gsLst>
            <a:gs pos="0">
              <a:schemeClr val="accent4">
                <a:hueOff val="-2909548"/>
                <a:satOff val="17155"/>
                <a:lumOff val="1863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2909548"/>
                <a:satOff val="17155"/>
                <a:lumOff val="1863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2909548"/>
                <a:satOff val="17155"/>
                <a:lumOff val="1863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106" tIns="0" rIns="2071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variabilidade nos níveis circulantes de citocinas pró-inflamatórias é, em pequena parte e somente para três citocinas pró-inflamatórias, explicada pela expressão gênica subjacente no tecido adiposo subcutâneo, mas não no tecido adiposo visceral.</a:t>
          </a:r>
          <a:endParaRPr lang="pt-BR" sz="2000" kern="1200" dirty="0"/>
        </a:p>
      </dsp:txBody>
      <dsp:txXfrm>
        <a:off x="424419" y="1754669"/>
        <a:ext cx="7327231" cy="1324317"/>
      </dsp:txXfrm>
    </dsp:sp>
    <dsp:sp modelId="{5294C97D-5861-4803-83D1-B7E071036A0E}">
      <dsp:nvSpPr>
        <dsp:cNvPr id="0" name=""/>
        <dsp:cNvSpPr/>
      </dsp:nvSpPr>
      <dsp:spPr>
        <a:xfrm>
          <a:off x="0" y="4718598"/>
          <a:ext cx="7827617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4">
              <a:hueOff val="-5819096"/>
              <a:satOff val="34311"/>
              <a:lumOff val="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E415F1-4B54-42E0-9E0E-D3E27D97C146}">
      <dsp:nvSpPr>
        <dsp:cNvPr id="0" name=""/>
        <dsp:cNvSpPr/>
      </dsp:nvSpPr>
      <dsp:spPr>
        <a:xfrm>
          <a:off x="390832" y="3356549"/>
          <a:ext cx="7436784" cy="1553928"/>
        </a:xfrm>
        <a:prstGeom prst="roundRect">
          <a:avLst/>
        </a:prstGeom>
        <a:gradFill rotWithShape="0">
          <a:gsLst>
            <a:gs pos="0">
              <a:schemeClr val="accent4">
                <a:hueOff val="-5819096"/>
                <a:satOff val="34311"/>
                <a:lumOff val="3726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-5819096"/>
                <a:satOff val="34311"/>
                <a:lumOff val="3726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-5819096"/>
                <a:satOff val="34311"/>
                <a:lumOff val="3726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7106" tIns="0" rIns="20710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Esses resultados apontam uma contribuição do compartimento específico do tecido adiposo na obesidade e indicam que o SAT abdominal contribui mais do que o VAT para o meio pró-inflamatório associado com obesidade severa</a:t>
          </a:r>
          <a:r>
            <a:rPr lang="pt-BR" sz="10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pt-BR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6689" y="3432406"/>
        <a:ext cx="7285070" cy="1402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08FB9-D7BF-40AA-9EBE-F4160462901C}" type="datetimeFigureOut">
              <a:rPr lang="pt-BR" smtClean="0"/>
              <a:t>24/09/2018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82468-1255-4897-8114-B5073F96611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21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2706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>
                <a:solidFill>
                  <a:srgbClr val="212121"/>
                </a:solidFill>
                <a:latin typeface="Arial" charset="0"/>
                <a:cs typeface="Times New Roman" pitchFamily="18" charset="0"/>
              </a:rPr>
              <a:t>7 genes pró-inflamatórios (IL1</a:t>
            </a:r>
            <a:r>
              <a:rPr lang="pt-PT" dirty="0">
                <a:solidFill>
                  <a:srgbClr val="212121"/>
                </a:solidFill>
                <a:latin typeface="Century Gothic" pitchFamily="34" charset="0"/>
                <a:ea typeface="Times New Roman" pitchFamily="18" charset="0"/>
                <a:cs typeface="Arial" charset="0"/>
              </a:rPr>
              <a:t>β</a:t>
            </a:r>
            <a:r>
              <a:rPr lang="pt-PT" dirty="0">
                <a:solidFill>
                  <a:srgbClr val="212121"/>
                </a:solidFill>
                <a:latin typeface="Arial" charset="0"/>
                <a:cs typeface="Times New Roman" pitchFamily="18" charset="0"/>
              </a:rPr>
              <a:t>, IL6, IL8, CXCR1, CXCR2, resistina e visfatina)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3416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Uma análise separada por gênero confirmou totalmente esses resultados (dados não mostrados).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571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99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999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CD163:</a:t>
            </a:r>
            <a:r>
              <a:rPr lang="pt-BR" baseline="0" dirty="0"/>
              <a:t> </a:t>
            </a:r>
            <a:r>
              <a:rPr lang="pt-PT" dirty="0">
                <a:solidFill>
                  <a:srgbClr val="212121"/>
                </a:solidFill>
                <a:latin typeface="inherit"/>
                <a:cs typeface="Arial" pitchFamily="34" charset="0"/>
              </a:rPr>
              <a:t>uma subpopulação de grande relevância para a resposta anti-inflamatória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999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Adiponectina</a:t>
            </a:r>
            <a:r>
              <a:rPr lang="pt-BR" dirty="0"/>
              <a:t>: </a:t>
            </a:r>
            <a:r>
              <a:rPr lang="pt-BR" dirty="0" err="1"/>
              <a:t>anti</a:t>
            </a:r>
            <a:endParaRPr lang="pt-BR" dirty="0"/>
          </a:p>
          <a:p>
            <a:r>
              <a:rPr lang="pt-BR" dirty="0"/>
              <a:t>Leptina</a:t>
            </a:r>
            <a:r>
              <a:rPr lang="pt-BR" baseline="0" dirty="0"/>
              <a:t>, </a:t>
            </a:r>
            <a:r>
              <a:rPr lang="pt-BR" baseline="0" dirty="0" err="1"/>
              <a:t>resistina</a:t>
            </a:r>
            <a:r>
              <a:rPr lang="pt-BR" baseline="0" dirty="0"/>
              <a:t> e </a:t>
            </a:r>
            <a:r>
              <a:rPr lang="pt-BR" baseline="0" dirty="0" err="1"/>
              <a:t>visfatina</a:t>
            </a:r>
            <a:r>
              <a:rPr lang="pt-BR" baseline="0" dirty="0"/>
              <a:t>: pró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494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Adiponectina</a:t>
            </a:r>
            <a:r>
              <a:rPr lang="pt-BR" dirty="0"/>
              <a:t>: </a:t>
            </a:r>
            <a:r>
              <a:rPr lang="pt-BR" dirty="0" err="1"/>
              <a:t>anti</a:t>
            </a:r>
            <a:endParaRPr lang="pt-BR" dirty="0"/>
          </a:p>
          <a:p>
            <a:r>
              <a:rPr lang="pt-BR" dirty="0"/>
              <a:t>Leptina</a:t>
            </a:r>
            <a:r>
              <a:rPr lang="pt-BR" baseline="0" dirty="0"/>
              <a:t>, </a:t>
            </a:r>
            <a:r>
              <a:rPr lang="pt-BR" baseline="0" dirty="0" err="1"/>
              <a:t>resistina</a:t>
            </a:r>
            <a:r>
              <a:rPr lang="pt-BR" baseline="0" dirty="0"/>
              <a:t> e </a:t>
            </a:r>
            <a:r>
              <a:rPr lang="pt-BR" baseline="0" dirty="0" err="1"/>
              <a:t>visfatina</a:t>
            </a:r>
            <a:r>
              <a:rPr lang="pt-BR" baseline="0" dirty="0"/>
              <a:t>: pró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8816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RESPOSTA 1:  Que na obesidade há uma maior atividade transcricional em vez de uma expansão de </a:t>
            </a:r>
            <a:r>
              <a:rPr lang="pt-BR" dirty="0" err="1"/>
              <a:t>macrofagos</a:t>
            </a:r>
            <a:r>
              <a:rPr lang="pt-BR" dirty="0"/>
              <a:t>.</a:t>
            </a:r>
          </a:p>
          <a:p>
            <a:r>
              <a:rPr lang="pt-BR" dirty="0"/>
              <a:t>RESPOSTA 2: Isso explica o aumento da expressão gênica pró-inflamatória do compartimento de gordura subcutânea.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0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b="1" dirty="0"/>
              <a:t>Monogênicas</a:t>
            </a:r>
            <a:r>
              <a:rPr lang="pt-BR" altLang="pt-BR" dirty="0"/>
              <a:t>: herança relacionada a uma característica determinada por apenas um par de genes. </a:t>
            </a:r>
            <a:r>
              <a:rPr lang="pt-BR" altLang="pt-BR" b="1" dirty="0"/>
              <a:t>Doenças causadas por mutações num único gene.</a:t>
            </a:r>
            <a:endParaRPr lang="pt-BR" alt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751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610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BR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HOMA-IR (</a:t>
            </a:r>
            <a:r>
              <a:rPr lang="pt-BR" altLang="pt-BR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pt-PT" altLang="pt-BR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odelo de avaliação da homeostase da resistência à insulina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066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RNAlater</a:t>
            </a:r>
            <a:r>
              <a:rPr lang="pt-BR" dirty="0"/>
              <a:t> - reagente de armazenamento que estabiliza e protege o RNA celular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CD163</a:t>
            </a:r>
            <a:r>
              <a:rPr lang="pt-PT" baseline="0" dirty="0"/>
              <a:t> -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marcador de células da linhagem de monócitos / macrófagos.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58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Para identificar genes alvos diferencialmente expressos: diferença na relação de expressão do gene SAT / VAT superior a 50%.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4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Algoritmo nuclear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Aperio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mede a área e a intensidade da coloração nuclear em células individuais com um cromógeno alvo. Os núcleos são facilmente detectados pela coloração de contraste e os usuários podem determinar quais núcleos incluir na análise com base no tamanho, forma e cor. 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dirty="0"/>
              <a:t>IHC -</a:t>
            </a:r>
            <a:r>
              <a:rPr lang="pt-PT" baseline="0" dirty="0"/>
              <a:t> </a:t>
            </a:r>
            <a:r>
              <a:rPr lang="pt-PT" dirty="0"/>
              <a:t>(simulador de imunohistoquímica digital):</a:t>
            </a:r>
            <a:r>
              <a:rPr lang="pt-PT" baseline="0" dirty="0"/>
              <a:t> </a:t>
            </a:r>
            <a:r>
              <a:rPr lang="pt-PT" dirty="0"/>
              <a:t>pode ser usado para avaliar algoritmos computacionais para enumeração de células IHC positivas.</a:t>
            </a:r>
          </a:p>
          <a:p>
            <a:endParaRPr lang="pt-PT" dirty="0"/>
          </a:p>
          <a:p>
            <a:r>
              <a:rPr lang="pt-PT" dirty="0"/>
              <a:t>CD163</a:t>
            </a:r>
            <a:r>
              <a:rPr lang="pt-PT" baseline="0" dirty="0"/>
              <a:t> -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marcador de células da linhagem de monócitos / macrófagos.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8130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46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Com base nos achados em amostras agrupadas, realizou-se análises detalhadas em pacientes individuais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82468-1255-4897-8114-B5073F96611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286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4076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06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5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08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02798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361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550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6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2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6712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5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61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knoow.net/ciencterravida/biologia/acido-ribonucleico-arn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oow.net/ciencmedicas/medicina/proteinas/" TargetMode="External"/><Relationship Id="rId5" Type="http://schemas.openxmlformats.org/officeDocument/2006/relationships/hyperlink" Target="http://knoow.net/ciencterravida/biologia/citoplasma/" TargetMode="External"/><Relationship Id="rId4" Type="http://schemas.openxmlformats.org/officeDocument/2006/relationships/hyperlink" Target="http://knoow.net/ciencterravida/biologia/nucleo-organelo-celula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F12CF1-1D32-49EF-A25B-050F17382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1984" y="1523997"/>
            <a:ext cx="6281530" cy="3617842"/>
          </a:xfrm>
        </p:spPr>
        <p:txBody>
          <a:bodyPr/>
          <a:lstStyle/>
          <a:p>
            <a:r>
              <a:rPr lang="pt-BR" sz="4800" dirty="0"/>
              <a:t>Expressão gênica e obesidade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313C146-26C5-45E9-98B6-9D186D12D6DD}"/>
              </a:ext>
            </a:extLst>
          </p:cNvPr>
          <p:cNvSpPr txBox="1"/>
          <p:nvPr/>
        </p:nvSpPr>
        <p:spPr>
          <a:xfrm>
            <a:off x="249382" y="6400800"/>
            <a:ext cx="12003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pt-BR" b="1" dirty="0"/>
              <a:t>Caroline </a:t>
            </a:r>
            <a:r>
              <a:rPr lang="pt-BR" altLang="pt-BR" b="1" dirty="0" err="1"/>
              <a:t>Bertoncini</a:t>
            </a:r>
            <a:r>
              <a:rPr lang="pt-BR" altLang="pt-BR" b="1" dirty="0"/>
              <a:t> Silva</a:t>
            </a:r>
            <a:r>
              <a:rPr lang="pt-BR" b="1" dirty="0"/>
              <a:t>  •   Luciana Oliveira   •    Tatiane Lopes de Pontes</a:t>
            </a:r>
          </a:p>
        </p:txBody>
      </p:sp>
      <p:pic>
        <p:nvPicPr>
          <p:cNvPr id="1026" name="Picture 2" descr="Resultado de imagem para logo u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25" y="191898"/>
            <a:ext cx="2647818" cy="18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brasao fm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04" y="191898"/>
            <a:ext cx="1592357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4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AAEE5-C229-46D7-863E-E137C123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artigo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17EFD494-4806-4027-85A3-8B13434A3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85830"/>
            <a:ext cx="9422291" cy="513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6180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61869-3ABA-4244-99BC-6B82BA0DF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F75E052-0E72-4048-8E61-C8C800CC48E6}"/>
              </a:ext>
            </a:extLst>
          </p:cNvPr>
          <p:cNvSpPr/>
          <p:nvPr/>
        </p:nvSpPr>
        <p:spPr>
          <a:xfrm>
            <a:off x="1575528" y="2296391"/>
            <a:ext cx="9204291" cy="23402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Comparar os perfis de expressão de 19 dos principais genes pró-inflamatórios e 7 anti-inflamatórios, no tecido adiposo subcutâneo e visceral, em 44 indivíduos gravemente obesos.</a:t>
            </a:r>
          </a:p>
        </p:txBody>
      </p:sp>
    </p:spTree>
    <p:extLst>
      <p:ext uri="{BB962C8B-B14F-4D97-AF65-F5344CB8AC3E}">
        <p14:creationId xmlns:p14="http://schemas.microsoft.com/office/powerpoint/2010/main" val="94567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C80CC-D773-4C80-AB8F-48823883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67542"/>
          </a:xfrm>
        </p:spPr>
        <p:txBody>
          <a:bodyPr>
            <a:normAutofit fontScale="90000"/>
          </a:bodyPr>
          <a:lstStyle/>
          <a:p>
            <a:r>
              <a:rPr lang="pt-BR" dirty="0"/>
              <a:t>métodos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2FC02F1-16DF-46F7-8225-35B2CEF39FBE}"/>
              </a:ext>
            </a:extLst>
          </p:cNvPr>
          <p:cNvSpPr/>
          <p:nvPr/>
        </p:nvSpPr>
        <p:spPr>
          <a:xfrm>
            <a:off x="1565564" y="1787236"/>
            <a:ext cx="3144982" cy="43364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PT" b="1" dirty="0"/>
              <a:t>Sujeitos:</a:t>
            </a:r>
          </a:p>
          <a:p>
            <a:pPr algn="just">
              <a:defRPr/>
            </a:pPr>
            <a:endParaRPr lang="pt-PT" dirty="0"/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PT" dirty="0"/>
              <a:t>Recrutados da Divisão de Cirurgia Geral  1 de Brescia.</a:t>
            </a:r>
          </a:p>
          <a:p>
            <a:pPr algn="just">
              <a:defRPr/>
            </a:pPr>
            <a:endParaRPr lang="pt-BR" dirty="0"/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pt-PT" dirty="0"/>
              <a:t>44 pacientes obesos incidentes submetidos à cirurgia bariátrica.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FCFACFC-F0C2-47D2-8579-5D6B198A17C7}"/>
              </a:ext>
            </a:extLst>
          </p:cNvPr>
          <p:cNvSpPr/>
          <p:nvPr/>
        </p:nvSpPr>
        <p:spPr>
          <a:xfrm>
            <a:off x="5818914" y="1607121"/>
            <a:ext cx="5015341" cy="497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pt-PT" b="1" dirty="0">
                <a:solidFill>
                  <a:schemeClr val="tx1"/>
                </a:solidFill>
              </a:rPr>
              <a:t>Medidas Laboratoriais:</a:t>
            </a:r>
          </a:p>
          <a:p>
            <a:pPr algn="just">
              <a:defRPr/>
            </a:pPr>
            <a:endParaRPr lang="pt-PT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PT" altLang="pt-BR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Glicemia, colesterol, triglicerídeos, albumina, hemoglobina, uréia, ácido úrico, bilirrubina, TGO, TGP, creatinina e proteína C-reativa;</a:t>
            </a: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endParaRPr lang="pt-PT" altLang="pt-BR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PT" altLang="pt-BR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HOMA-IR:  insulina em jejum (µU/mL) x glicose em jejum (mmol/L)] /22,5;</a:t>
            </a:r>
            <a:endParaRPr lang="pt-PT" altLang="pt-B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pt-PT" altLang="pt-B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PT" altLang="pt-BR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Insulina, adiponectina e leptina – kit de radioimunoensaio;</a:t>
            </a:r>
          </a:p>
          <a:p>
            <a:pPr algn="just">
              <a:defRPr/>
            </a:pPr>
            <a:endParaRPr lang="pt-PT" altLang="pt-BR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pt-PT" altLang="pt-BR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IL1β, IL6, TNFα, IL18, resistina, PAI, VCAM1, IL8, SAA1 e visfatina – ELISA.</a:t>
            </a:r>
          </a:p>
          <a:p>
            <a:pPr algn="ctr">
              <a:defRPr/>
            </a:pPr>
            <a:endParaRPr lang="pt-BR" alt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6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124962B-C073-4A76-8273-75688E87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206" y="64281"/>
            <a:ext cx="1551285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MÉTODOS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2090532-A9F7-461C-BB25-94F1A8154074}"/>
              </a:ext>
            </a:extLst>
          </p:cNvPr>
          <p:cNvSpPr/>
          <p:nvPr/>
        </p:nvSpPr>
        <p:spPr>
          <a:xfrm>
            <a:off x="1454727" y="2202879"/>
            <a:ext cx="3643746" cy="39623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altLang="pt-BR" sz="2000" dirty="0">
                <a:solidFill>
                  <a:srgbClr val="21212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SAT e VAT (região abdominal) colhidos no início da intervenção cirúrgica e amostras coletadas em RNAlater e armazenadas a -80 °C até o processamento para extração de RNA.</a:t>
            </a:r>
            <a:r>
              <a:rPr lang="pt-BR" altLang="pt-BR" sz="2000" dirty="0"/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8941481-8665-43CB-BD27-C2B3CCCFE9FB}"/>
              </a:ext>
            </a:extLst>
          </p:cNvPr>
          <p:cNvSpPr/>
          <p:nvPr/>
        </p:nvSpPr>
        <p:spPr>
          <a:xfrm>
            <a:off x="6303818" y="2216726"/>
            <a:ext cx="4738256" cy="394854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Expressão de genes: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 </a:t>
            </a:r>
            <a:r>
              <a:rPr lang="pt-PT" altLang="pt-BR" sz="2000" b="1" dirty="0">
                <a:solidFill>
                  <a:srgbClr val="212121"/>
                </a:solidFill>
                <a:cs typeface="Times New Roman" panose="02020603050405020304" pitchFamily="18" charset="0"/>
              </a:rPr>
              <a:t>pró-inflamatórios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 (IL6, IL6R, IL8, CXCR</a:t>
            </a:r>
            <a:r>
              <a:rPr lang="pt-PT" altLang="pt-BR" sz="2100" dirty="0">
                <a:solidFill>
                  <a:srgbClr val="2121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, CXCR2, TNF-</a:t>
            </a:r>
            <a:r>
              <a:rPr lang="el-GR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α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, IL</a:t>
            </a:r>
            <a:r>
              <a:rPr lang="pt-PT" altLang="pt-BR" sz="2100" dirty="0">
                <a:solidFill>
                  <a:srgbClr val="2121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β, IL</a:t>
            </a:r>
            <a:r>
              <a:rPr lang="pt-PT" altLang="pt-BR" sz="2100" dirty="0">
                <a:solidFill>
                  <a:srgbClr val="2121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R</a:t>
            </a:r>
            <a:r>
              <a:rPr lang="pt-PT" altLang="pt-BR" sz="2100" dirty="0">
                <a:solidFill>
                  <a:srgbClr val="2121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, TGF-</a:t>
            </a:r>
            <a:r>
              <a:rPr lang="el-GR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β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, MCP</a:t>
            </a:r>
            <a:r>
              <a:rPr lang="pt-PT" altLang="pt-BR" sz="2100" dirty="0">
                <a:solidFill>
                  <a:srgbClr val="2121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, IL</a:t>
            </a:r>
            <a:r>
              <a:rPr lang="pt-PT" altLang="pt-BR" sz="2100" dirty="0">
                <a:solidFill>
                  <a:srgbClr val="2121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8, PAI, SAA</a:t>
            </a:r>
            <a:r>
              <a:rPr lang="pt-PT" altLang="pt-BR" sz="2100" dirty="0">
                <a:solidFill>
                  <a:srgbClr val="2121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, TLR4, </a:t>
            </a:r>
            <a:r>
              <a:rPr lang="pt-PT" altLang="pt-BR" sz="2100" dirty="0">
                <a:solidFill>
                  <a:srgbClr val="212121"/>
                </a:solidFill>
                <a:cs typeface="Times New Roman" panose="02020603050405020304" pitchFamily="18" charset="0"/>
              </a:rPr>
              <a:t>ICAM</a:t>
            </a:r>
            <a:r>
              <a:rPr lang="pt-PT" altLang="pt-BR" sz="2100" dirty="0">
                <a:solidFill>
                  <a:srgbClr val="2121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, VCAM</a:t>
            </a:r>
            <a:r>
              <a:rPr lang="pt-PT" altLang="pt-BR" sz="2100" dirty="0">
                <a:solidFill>
                  <a:srgbClr val="2121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, visfatina, resistina e leptina);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altLang="pt-BR" sz="2000" b="1" dirty="0">
                <a:solidFill>
                  <a:srgbClr val="212121"/>
                </a:solidFill>
                <a:cs typeface="Times New Roman" panose="02020603050405020304" pitchFamily="18" charset="0"/>
              </a:rPr>
              <a:t>anti-inflamatórios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 (IL2, IL4, IL</a:t>
            </a:r>
            <a:r>
              <a:rPr lang="pt-PT" altLang="pt-BR" sz="2100" dirty="0">
                <a:solidFill>
                  <a:srgbClr val="2121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0, IL</a:t>
            </a:r>
            <a:r>
              <a:rPr lang="pt-PT" altLang="pt-BR" sz="2100" dirty="0">
                <a:solidFill>
                  <a:srgbClr val="2121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, SOCS3, CD</a:t>
            </a:r>
            <a:r>
              <a:rPr lang="pt-PT" altLang="pt-BR" sz="2100" dirty="0">
                <a:solidFill>
                  <a:srgbClr val="21212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63 e adiponectina)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 </a:t>
            </a:r>
            <a:r>
              <a:rPr lang="pt-PT" altLang="pt-BR" sz="2000" b="1" dirty="0">
                <a:solidFill>
                  <a:srgbClr val="212121"/>
                </a:solidFill>
                <a:cs typeface="Times New Roman" panose="02020603050405020304" pitchFamily="18" charset="0"/>
              </a:rPr>
              <a:t>Ensaios de expressão gênica TaqMan</a:t>
            </a:r>
            <a:r>
              <a:rPr lang="pt-PT" altLang="pt-BR" sz="2000" dirty="0">
                <a:solidFill>
                  <a:srgbClr val="212121"/>
                </a:solidFill>
                <a:cs typeface="Times New Roman" panose="02020603050405020304" pitchFamily="18" charset="0"/>
              </a:rPr>
              <a:t>.</a:t>
            </a:r>
            <a:r>
              <a:rPr lang="pt-BR" altLang="pt-BR" sz="2000" dirty="0"/>
              <a:t> 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56B5FE3-54CE-467F-B509-7A008A3E73B7}"/>
              </a:ext>
            </a:extLst>
          </p:cNvPr>
          <p:cNvSpPr/>
          <p:nvPr/>
        </p:nvSpPr>
        <p:spPr>
          <a:xfrm>
            <a:off x="1330035" y="692735"/>
            <a:ext cx="9712039" cy="8451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altLang="pt-BR" sz="2400" b="1" dirty="0"/>
              <a:t>Amostragem de tecido adiposo e análise de expressão gênica</a:t>
            </a:r>
          </a:p>
        </p:txBody>
      </p:sp>
    </p:spTree>
    <p:extLst>
      <p:ext uri="{BB962C8B-B14F-4D97-AF65-F5344CB8AC3E}">
        <p14:creationId xmlns:p14="http://schemas.microsoft.com/office/powerpoint/2010/main" val="13225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DBAF5FF-3001-4D5E-8D04-511C5F3D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8" y="914400"/>
            <a:ext cx="10070379" cy="5262564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Expressão gênica em amostras agrupadas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sz="2400" b="1" dirty="0"/>
          </a:p>
          <a:p>
            <a:pPr algn="just" eaLnBrk="1" hangingPunct="1">
              <a:defRPr/>
            </a:pPr>
            <a:endParaRPr lang="pt-BR" sz="2400" b="1" dirty="0"/>
          </a:p>
          <a:p>
            <a:pPr marL="0" indent="0" algn="just" eaLnBrk="1" hangingPunct="1">
              <a:buNone/>
              <a:defRPr/>
            </a:pPr>
            <a:endParaRPr lang="pt-BR" sz="24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sz="2500" b="1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B9CFC94-FA27-4880-9F8E-B3E1FC8E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5006" y="40944"/>
            <a:ext cx="1509723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MÉTODOS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4C2D98A-5C86-4BFB-BF50-153F2BB6C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400713"/>
              </p:ext>
            </p:extLst>
          </p:nvPr>
        </p:nvGraphicFramePr>
        <p:xfrm>
          <a:off x="2535382" y="1814945"/>
          <a:ext cx="7624617" cy="4640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3350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4F3E761-2EC6-463C-9265-0D113D112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25236"/>
            <a:ext cx="9945688" cy="515172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Análise Histológica de Amostra de Tecido Adiposo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sz="2400" b="1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sz="2400" b="1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pt-PT" sz="2400" dirty="0">
                <a:solidFill>
                  <a:schemeClr val="tx1"/>
                </a:solidFill>
              </a:rPr>
              <a:t>Amostras de SAT e VAT de 14 pacientes: fixadas em formalina e embebidas em parafina. </a:t>
            </a:r>
          </a:p>
          <a:p>
            <a:pPr algn="just" eaLnBrk="1" hangingPunct="1">
              <a:defRPr/>
            </a:pPr>
            <a:endParaRPr lang="pt-PT" sz="24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pt-PT" sz="2400" dirty="0">
                <a:solidFill>
                  <a:schemeClr val="tx1"/>
                </a:solidFill>
              </a:rPr>
              <a:t>Secções de tecido de 4 micrômetro: coradas para hematoxilina e eosina e imunocoradas.</a:t>
            </a:r>
          </a:p>
          <a:p>
            <a:pPr algn="just" eaLnBrk="1" hangingPunct="1"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algn="just" eaLnBrk="1" hangingPunct="1">
              <a:defRPr/>
            </a:pPr>
            <a:r>
              <a:rPr lang="pt-PT" sz="2400" dirty="0">
                <a:solidFill>
                  <a:schemeClr val="tx1"/>
                </a:solidFill>
              </a:rPr>
              <a:t>Em todas as amostras de tecido adiposo:  realizada a contagem automática de células em seções coradas com CD</a:t>
            </a:r>
            <a:r>
              <a:rPr lang="pt-PT" sz="2400" dirty="0">
                <a:solidFill>
                  <a:schemeClr val="tx1"/>
                </a:solidFill>
                <a:latin typeface="Calibri" panose="020F0502020204030204" pitchFamily="34" charset="0"/>
              </a:rPr>
              <a:t>163</a:t>
            </a:r>
            <a:r>
              <a:rPr lang="pt-PT" sz="2400" dirty="0">
                <a:solidFill>
                  <a:schemeClr val="tx1"/>
                </a:solidFill>
              </a:rPr>
              <a:t> em lâminas digitalizadas. Dados expressos como: número de células/cm.</a:t>
            </a:r>
            <a:endParaRPr lang="pt-BR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290A9B4-BBC6-484C-A7FF-E9F891B99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0739" y="91579"/>
            <a:ext cx="1551285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MÉTODOS</a:t>
            </a:r>
          </a:p>
        </p:txBody>
      </p:sp>
    </p:spTree>
    <p:extLst>
      <p:ext uri="{BB962C8B-B14F-4D97-AF65-F5344CB8AC3E}">
        <p14:creationId xmlns:p14="http://schemas.microsoft.com/office/powerpoint/2010/main" val="21293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0968410-A95A-4E41-B029-1DF6328C1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54" y="993532"/>
            <a:ext cx="10236633" cy="5504260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Análise Estatística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pt-PT" sz="2000" b="1" dirty="0">
                <a:solidFill>
                  <a:schemeClr val="tx1"/>
                </a:solidFill>
              </a:rPr>
              <a:t>Dados expressos como: </a:t>
            </a:r>
            <a:endParaRPr lang="pt-BR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pt-PT" sz="2000" dirty="0">
                <a:solidFill>
                  <a:schemeClr val="tx1"/>
                </a:solidFill>
              </a:rPr>
              <a:t>Média±DP (dados com distruibuição normal)</a:t>
            </a:r>
            <a:endParaRPr lang="pt-BR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pt-PT" sz="2000" dirty="0">
                <a:solidFill>
                  <a:schemeClr val="tx1"/>
                </a:solidFill>
              </a:rPr>
              <a:t>Mediana e intervalo interquartil (dados sem distribuição normal) ou</a:t>
            </a:r>
            <a:endParaRPr lang="pt-BR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pt-PT" sz="2000" dirty="0">
                <a:solidFill>
                  <a:schemeClr val="tx1"/>
                </a:solidFill>
              </a:rPr>
              <a:t>Frequência percentual, conforme apropriado. </a:t>
            </a:r>
            <a:endParaRPr lang="pt-BR" sz="20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pt-PT" sz="2000" b="1" dirty="0">
                <a:solidFill>
                  <a:schemeClr val="tx1"/>
                </a:solidFill>
              </a:rPr>
              <a:t>Entre os grupos:</a:t>
            </a:r>
            <a:r>
              <a:rPr lang="pt-PT" sz="2000" dirty="0">
                <a:solidFill>
                  <a:schemeClr val="tx1"/>
                </a:solidFill>
              </a:rPr>
              <a:t> teste de Wilcoxon. </a:t>
            </a:r>
            <a:endParaRPr lang="pt-BR" sz="200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pt-BR" sz="2000" b="1" dirty="0">
                <a:solidFill>
                  <a:schemeClr val="tx1"/>
                </a:solidFill>
              </a:rPr>
              <a:t>Associação entre duas variáveis ​​contínuas:</a:t>
            </a:r>
            <a:r>
              <a:rPr lang="pt-BR" sz="2000" dirty="0">
                <a:solidFill>
                  <a:schemeClr val="tx1"/>
                </a:solidFill>
              </a:rPr>
              <a:t>  </a:t>
            </a:r>
            <a:r>
              <a:rPr lang="pt-BR" dirty="0">
                <a:solidFill>
                  <a:schemeClr val="tx1"/>
                </a:solidFill>
              </a:rPr>
              <a:t>Coeficiente de Correlação de </a:t>
            </a:r>
            <a:r>
              <a:rPr lang="pt-BR" sz="2000" dirty="0">
                <a:solidFill>
                  <a:schemeClr val="tx1"/>
                </a:solidFill>
              </a:rPr>
              <a:t>Pearson. </a:t>
            </a:r>
          </a:p>
          <a:p>
            <a:pPr eaLnBrk="1" hangingPunct="1">
              <a:defRPr/>
            </a:pPr>
            <a:r>
              <a:rPr lang="pt-BR" sz="2000" b="1" dirty="0">
                <a:solidFill>
                  <a:schemeClr val="tx1"/>
                </a:solidFill>
              </a:rPr>
              <a:t>Variáveis ​​com distribuição positivamente distorcida:</a:t>
            </a:r>
            <a:r>
              <a:rPr lang="pt-BR" sz="2000" dirty="0">
                <a:solidFill>
                  <a:schemeClr val="tx1"/>
                </a:solidFill>
              </a:rPr>
              <a:t> transformadas em log antes do estudo de correlação.</a:t>
            </a:r>
          </a:p>
          <a:p>
            <a:pPr eaLnBrk="1" hangingPunct="1">
              <a:defRPr/>
            </a:pPr>
            <a:r>
              <a:rPr lang="pt-PT" sz="2000" b="1" dirty="0">
                <a:solidFill>
                  <a:schemeClr val="tx1"/>
                </a:solidFill>
              </a:rPr>
              <a:t>A concordância entre expressão gênica em VAT e SAT:</a:t>
            </a:r>
            <a:r>
              <a:rPr lang="pt-PT" sz="2000" dirty="0">
                <a:solidFill>
                  <a:schemeClr val="tx1"/>
                </a:solidFill>
              </a:rPr>
              <a:t> cálculo da variância compartilhada (r²) dos genes testados em gordura visceral e subcutânea.</a:t>
            </a:r>
            <a:endParaRPr lang="pt-BR" sz="20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pt-BR" sz="2500" b="1" dirty="0">
              <a:solidFill>
                <a:schemeClr val="tx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6FAE695A-C6EE-42CE-A4AA-816D3F9E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3444" y="64283"/>
            <a:ext cx="1551285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MÉTODOS</a:t>
            </a:r>
          </a:p>
        </p:txBody>
      </p:sp>
    </p:spTree>
    <p:extLst>
      <p:ext uri="{BB962C8B-B14F-4D97-AF65-F5344CB8AC3E}">
        <p14:creationId xmlns:p14="http://schemas.microsoft.com/office/powerpoint/2010/main" val="366267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DED1E8-7A14-4BEB-8675-E7438A26C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042" y="2969878"/>
            <a:ext cx="3505204" cy="826278"/>
          </a:xfrm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pt-BR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pic>
        <p:nvPicPr>
          <p:cNvPr id="4" name="Imagem 1">
            <a:extLst>
              <a:ext uri="{FF2B5EF4-FFF2-40B4-BE49-F238E27FC236}">
                <a16:creationId xmlns:a16="http://schemas.microsoft.com/office/drawing/2014/main" id="{1ED5509C-6330-47AE-A514-03ED2F5BA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07" y="153665"/>
            <a:ext cx="5400966" cy="65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1291560-5776-4CE3-99BE-E546609ED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356" y="1110947"/>
            <a:ext cx="3527876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PT" altLang="pt-BR" sz="1500" dirty="0">
                <a:latin typeface="+mn-lt"/>
              </a:rPr>
              <a:t>Grau </a:t>
            </a:r>
            <a:r>
              <a:rPr lang="pt-PT" altLang="pt-BR" sz="1600" dirty="0"/>
              <a:t>1</a:t>
            </a:r>
            <a:r>
              <a:rPr lang="pt-PT" altLang="pt-BR" sz="1500" dirty="0"/>
              <a:t>: </a:t>
            </a:r>
            <a:r>
              <a:rPr lang="pt-PT" altLang="pt-BR" sz="1500" dirty="0">
                <a:latin typeface="+mn-lt"/>
              </a:rPr>
              <a:t>4 casos (9%) </a:t>
            </a:r>
            <a:endParaRPr lang="pt-BR" altLang="pt-BR" sz="1500" dirty="0">
              <a:latin typeface="+mn-lt"/>
            </a:endParaRPr>
          </a:p>
          <a:p>
            <a:pPr algn="just"/>
            <a:r>
              <a:rPr lang="pt-PT" altLang="pt-BR" sz="1500" dirty="0">
                <a:latin typeface="+mn-lt"/>
              </a:rPr>
              <a:t>Grau 2:12 casos (27%) </a:t>
            </a:r>
            <a:endParaRPr lang="pt-BR" altLang="pt-BR" sz="1500" dirty="0">
              <a:latin typeface="+mn-lt"/>
            </a:endParaRPr>
          </a:p>
          <a:p>
            <a:pPr algn="just"/>
            <a:r>
              <a:rPr lang="pt-PT" altLang="pt-BR" sz="1500" dirty="0">
                <a:latin typeface="+mn-lt"/>
              </a:rPr>
              <a:t>Grau 3: 28 casos (64%)</a:t>
            </a:r>
            <a:endParaRPr lang="pt-BR" altLang="pt-BR" sz="1500" dirty="0">
              <a:latin typeface="+mn-lt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764326D-C4F8-4250-BCB7-9E4DF5E17021}"/>
              </a:ext>
            </a:extLst>
          </p:cNvPr>
          <p:cNvSpPr/>
          <p:nvPr/>
        </p:nvSpPr>
        <p:spPr>
          <a:xfrm>
            <a:off x="7282448" y="1130727"/>
            <a:ext cx="877887" cy="231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F740455-A3AC-4B05-ADCB-38D21E8B7FCA}"/>
              </a:ext>
            </a:extLst>
          </p:cNvPr>
          <p:cNvSpPr/>
          <p:nvPr/>
        </p:nvSpPr>
        <p:spPr>
          <a:xfrm>
            <a:off x="7268603" y="1560223"/>
            <a:ext cx="877887" cy="231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7E1246-5F50-45CA-92EA-E7CD31926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8540" y="2294201"/>
            <a:ext cx="333127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PT" altLang="pt-BR" sz="1500" dirty="0">
                <a:latin typeface="+mn-lt"/>
              </a:rPr>
              <a:t>Nenhum paciente superior 140/90 mmHg e apenas 3 em uso de anti-hipertensivo.</a:t>
            </a:r>
            <a:endParaRPr lang="pt-BR" altLang="pt-BR" sz="1500" dirty="0">
              <a:latin typeface="+mn-lt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A3A2B02-BF85-4917-9878-E281AB0A0DF6}"/>
              </a:ext>
            </a:extLst>
          </p:cNvPr>
          <p:cNvSpPr txBox="1"/>
          <p:nvPr/>
        </p:nvSpPr>
        <p:spPr>
          <a:xfrm>
            <a:off x="8789452" y="3051735"/>
            <a:ext cx="3505204" cy="60272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pt-PT" sz="15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22 casos acima do limite superior (200mg/dL)</a:t>
            </a:r>
            <a:endParaRPr lang="pt-BR" sz="1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88116D4-36AD-45F2-9D35-843E31A3CF30}"/>
              </a:ext>
            </a:extLst>
          </p:cNvPr>
          <p:cNvSpPr/>
          <p:nvPr/>
        </p:nvSpPr>
        <p:spPr>
          <a:xfrm>
            <a:off x="7184460" y="2627745"/>
            <a:ext cx="1168400" cy="409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41FB8C3-E89D-4D5E-A5A7-5BABB6210099}"/>
              </a:ext>
            </a:extLst>
          </p:cNvPr>
          <p:cNvSpPr/>
          <p:nvPr/>
        </p:nvSpPr>
        <p:spPr>
          <a:xfrm>
            <a:off x="7184664" y="3063875"/>
            <a:ext cx="1168400" cy="230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5723C36E-A3DC-4337-927B-EAF0B700CC64}"/>
              </a:ext>
            </a:extLst>
          </p:cNvPr>
          <p:cNvSpPr/>
          <p:nvPr/>
        </p:nvSpPr>
        <p:spPr>
          <a:xfrm>
            <a:off x="7184460" y="3886200"/>
            <a:ext cx="1279234" cy="2301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1012C66-A23E-461F-8089-DB83BA0AF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181" y="3839711"/>
            <a:ext cx="212432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PT" altLang="pt-BR" sz="1500" dirty="0">
                <a:latin typeface="+mn-lt"/>
              </a:rPr>
              <a:t>Diabéticos: 4 (9%)</a:t>
            </a:r>
            <a:endParaRPr lang="pt-BR" altLang="pt-BR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94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 animBg="1"/>
      <p:bldP spid="16" grpId="0"/>
      <p:bldP spid="17" grpId="0"/>
      <p:bldP spid="18" grpId="0" animBg="1"/>
      <p:bldP spid="19" grpId="0" animBg="1"/>
      <p:bldP spid="20" grpId="0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C69A91F-18DC-4C6A-AB94-94D104BF7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241705"/>
            <a:ext cx="1800667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</a:p>
        </p:txBody>
      </p:sp>
      <p:pic>
        <p:nvPicPr>
          <p:cNvPr id="5" name="Imagem 2">
            <a:extLst>
              <a:ext uri="{FF2B5EF4-FFF2-40B4-BE49-F238E27FC236}">
                <a16:creationId xmlns:a16="http://schemas.microsoft.com/office/drawing/2014/main" id="{969D3475-FF1D-4EE8-9E49-E0603A9D0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r="7491"/>
          <a:stretch>
            <a:fillRect/>
          </a:stretch>
        </p:blipFill>
        <p:spPr bwMode="auto">
          <a:xfrm>
            <a:off x="997527" y="2440068"/>
            <a:ext cx="10767436" cy="321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72CB2485-C409-4BEB-9A2D-29EDBD10E69E}"/>
              </a:ext>
            </a:extLst>
          </p:cNvPr>
          <p:cNvSpPr/>
          <p:nvPr/>
        </p:nvSpPr>
        <p:spPr>
          <a:xfrm>
            <a:off x="3909328" y="2365087"/>
            <a:ext cx="3708400" cy="850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49BAAEB-9F7F-498A-8101-5FCDFDCB7285}"/>
              </a:ext>
            </a:extLst>
          </p:cNvPr>
          <p:cNvSpPr/>
          <p:nvPr/>
        </p:nvSpPr>
        <p:spPr>
          <a:xfrm>
            <a:off x="3917243" y="3426834"/>
            <a:ext cx="3671888" cy="86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F052F5-7CED-4BF8-B9EE-D72091C3F587}"/>
              </a:ext>
            </a:extLst>
          </p:cNvPr>
          <p:cNvSpPr/>
          <p:nvPr/>
        </p:nvSpPr>
        <p:spPr>
          <a:xfrm>
            <a:off x="2558623" y="4739817"/>
            <a:ext cx="4830762" cy="915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23">
            <a:extLst>
              <a:ext uri="{FF2B5EF4-FFF2-40B4-BE49-F238E27FC236}">
                <a16:creationId xmlns:a16="http://schemas.microsoft.com/office/drawing/2014/main" id="{9CF3A7D4-2459-4651-A91E-1D3C10D02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857" y="666750"/>
            <a:ext cx="6913563" cy="4000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Análise preliminar da expressão gênica em amostras agrupadas</a:t>
            </a:r>
            <a:endParaRPr lang="pt-BR" alt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763528" y="1901755"/>
            <a:ext cx="58002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pt-BR" dirty="0"/>
              <a:t>Expressões comparadas em ambos os tecidos</a:t>
            </a:r>
          </a:p>
        </p:txBody>
      </p:sp>
    </p:spTree>
    <p:extLst>
      <p:ext uri="{BB962C8B-B14F-4D97-AF65-F5344CB8AC3E}">
        <p14:creationId xmlns:p14="http://schemas.microsoft.com/office/powerpoint/2010/main" val="163005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3FF43FE-40D2-4013-8383-F174A0BA1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83" y="1325563"/>
            <a:ext cx="7763312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299167C-80FD-4DCF-BBF8-9B8B7DEEC62B}"/>
              </a:ext>
            </a:extLst>
          </p:cNvPr>
          <p:cNvCxnSpPr/>
          <p:nvPr/>
        </p:nvCxnSpPr>
        <p:spPr>
          <a:xfrm flipV="1">
            <a:off x="1204921" y="2299423"/>
            <a:ext cx="193040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E4404133-EEDE-4FEB-B11A-9A9FDA4CE6CE}"/>
              </a:ext>
            </a:extLst>
          </p:cNvPr>
          <p:cNvSpPr/>
          <p:nvPr/>
        </p:nvSpPr>
        <p:spPr>
          <a:xfrm>
            <a:off x="1190047" y="2708275"/>
            <a:ext cx="5802313" cy="495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98DD037-17A1-471E-B30F-E523A07EBCA9}"/>
              </a:ext>
            </a:extLst>
          </p:cNvPr>
          <p:cNvSpPr/>
          <p:nvPr/>
        </p:nvSpPr>
        <p:spPr>
          <a:xfrm>
            <a:off x="1205502" y="3618345"/>
            <a:ext cx="5718175" cy="244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6D67E-FB2F-4671-B655-9220C3202FF9}"/>
              </a:ext>
            </a:extLst>
          </p:cNvPr>
          <p:cNvSpPr/>
          <p:nvPr/>
        </p:nvSpPr>
        <p:spPr>
          <a:xfrm>
            <a:off x="1203914" y="4303713"/>
            <a:ext cx="5718175" cy="64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C2419A1-BFE7-4161-9DEF-1B215467654A}"/>
              </a:ext>
            </a:extLst>
          </p:cNvPr>
          <p:cNvSpPr/>
          <p:nvPr/>
        </p:nvSpPr>
        <p:spPr>
          <a:xfrm>
            <a:off x="1203887" y="5167313"/>
            <a:ext cx="5718175" cy="244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931FAE-B196-4D92-87BD-9232FC02A560}"/>
              </a:ext>
            </a:extLst>
          </p:cNvPr>
          <p:cNvSpPr/>
          <p:nvPr/>
        </p:nvSpPr>
        <p:spPr>
          <a:xfrm>
            <a:off x="8950035" y="2662955"/>
            <a:ext cx="2955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6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20 vezes maiores no SAT</a:t>
            </a:r>
            <a:endParaRPr lang="pt-BR" sz="1600" dirty="0">
              <a:latin typeface="+mn-lt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5E9A2DF-6447-4949-8913-621164A93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6747" y="3537964"/>
            <a:ext cx="2955493" cy="33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600" dirty="0">
                <a:latin typeface="+mn-lt"/>
              </a:rPr>
              <a:t>12 vezes mais expressa no VAT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03345DE-C6E8-4C4F-945C-C7D90033D7EE}"/>
              </a:ext>
            </a:extLst>
          </p:cNvPr>
          <p:cNvSpPr/>
          <p:nvPr/>
        </p:nvSpPr>
        <p:spPr>
          <a:xfrm>
            <a:off x="8967226" y="4612859"/>
            <a:ext cx="2955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>
                <a:solidFill>
                  <a:srgbClr val="212121"/>
                </a:solidFill>
                <a:latin typeface="+mn-lt"/>
                <a:ea typeface="Calibri" panose="020F0502020204030204" pitchFamily="34" charset="0"/>
              </a:rPr>
              <a:t>1,6 a 5,1 vezes maiores no SAT</a:t>
            </a:r>
            <a:endParaRPr lang="pt-BR" sz="1600" dirty="0">
              <a:latin typeface="+mn-lt"/>
            </a:endParaRPr>
          </a:p>
        </p:txBody>
      </p:sp>
      <p:sp>
        <p:nvSpPr>
          <p:cNvPr id="14" name="CaixaDeTexto 5">
            <a:extLst>
              <a:ext uri="{FF2B5EF4-FFF2-40B4-BE49-F238E27FC236}">
                <a16:creationId xmlns:a16="http://schemas.microsoft.com/office/drawing/2014/main" id="{692254FC-4893-40CC-9DAF-D142F92A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854" y="666750"/>
            <a:ext cx="5059363" cy="4000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Análise da expressão gênica a nível individual</a:t>
            </a:r>
            <a:endParaRPr lang="pt-BR" alt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295B72B-9240-43C9-9237-748E28FC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241705"/>
            <a:ext cx="1800667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299167C-80FD-4DCF-BBF8-9B8B7DEEC62B}"/>
              </a:ext>
            </a:extLst>
          </p:cNvPr>
          <p:cNvCxnSpPr/>
          <p:nvPr/>
        </p:nvCxnSpPr>
        <p:spPr>
          <a:xfrm flipV="1">
            <a:off x="1204921" y="5157788"/>
            <a:ext cx="193040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512D29C-4159-4DC1-A698-CEE12E39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16538"/>
            <a:ext cx="10178322" cy="71591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900" dirty="0"/>
              <a:t>expressão</a:t>
            </a:r>
            <a:r>
              <a:rPr lang="pt-BR" dirty="0"/>
              <a:t> Gênica</a:t>
            </a:r>
          </a:p>
        </p:txBody>
      </p:sp>
      <p:sp>
        <p:nvSpPr>
          <p:cNvPr id="5" name="Nuvem 4">
            <a:extLst>
              <a:ext uri="{FF2B5EF4-FFF2-40B4-BE49-F238E27FC236}">
                <a16:creationId xmlns:a16="http://schemas.microsoft.com/office/drawing/2014/main" id="{AD8FDBD7-B07D-4878-A431-195D77336F6A}"/>
              </a:ext>
            </a:extLst>
          </p:cNvPr>
          <p:cNvSpPr/>
          <p:nvPr/>
        </p:nvSpPr>
        <p:spPr>
          <a:xfrm>
            <a:off x="1715914" y="2236770"/>
            <a:ext cx="9003670" cy="289794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400" i="1" dirty="0"/>
              <a:t>É o processo pelo qual a informação hereditária contida em um </a:t>
            </a:r>
            <a:r>
              <a:rPr lang="pt-BR" sz="2400" i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</a:t>
            </a:r>
            <a:r>
              <a:rPr lang="pt-BR" sz="2400" i="1" dirty="0"/>
              <a:t>, tal como a </a:t>
            </a:r>
            <a:r>
              <a:rPr lang="pt-BR" sz="2400" i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sequência de DNA</a:t>
            </a:r>
            <a:r>
              <a:rPr lang="pt-BR" sz="2400" i="1" dirty="0"/>
              <a:t>, é processada em um </a:t>
            </a:r>
            <a:r>
              <a:rPr lang="pt-BR" sz="2400" i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 gênico </a:t>
            </a:r>
            <a:r>
              <a:rPr lang="pt-BR" sz="2400" i="1" dirty="0"/>
              <a:t>funcional, tal como </a:t>
            </a:r>
            <a:r>
              <a:rPr lang="pt-BR" sz="2400" i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proteínas</a:t>
            </a:r>
            <a:r>
              <a:rPr lang="pt-BR" sz="2400" i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pt-BR" sz="2400" i="1" dirty="0"/>
              <a:t>ou </a:t>
            </a:r>
            <a:r>
              <a:rPr lang="pt-BR" sz="2400" i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</a:t>
            </a:r>
            <a:r>
              <a:rPr lang="pt-BR" sz="2400" i="1" dirty="0"/>
              <a:t>.</a:t>
            </a:r>
            <a:endParaRPr lang="pt-BR" i="1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A9D0458-654A-4019-97EC-6597A1D8C1D2}"/>
              </a:ext>
            </a:extLst>
          </p:cNvPr>
          <p:cNvSpPr/>
          <p:nvPr/>
        </p:nvSpPr>
        <p:spPr>
          <a:xfrm>
            <a:off x="8944555" y="6381218"/>
            <a:ext cx="2491408" cy="231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CaixaDeTexto 18">
            <a:extLst>
              <a:ext uri="{FF2B5EF4-FFF2-40B4-BE49-F238E27FC236}">
                <a16:creationId xmlns:a16="http://schemas.microsoft.com/office/drawing/2014/main" id="{ED64416C-8161-4898-8F4E-051C3B002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6709" y="6596390"/>
            <a:ext cx="235452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+mn-lt"/>
              </a:rPr>
              <a:t>(</a:t>
            </a:r>
            <a:r>
              <a:rPr lang="pt-BR" altLang="pt-BR" sz="1100" dirty="0" err="1">
                <a:latin typeface="+mn-lt"/>
              </a:rPr>
              <a:t>Talking</a:t>
            </a:r>
            <a:r>
              <a:rPr lang="pt-BR" altLang="pt-BR" sz="1100" dirty="0">
                <a:latin typeface="+mn-lt"/>
              </a:rPr>
              <a:t> </a:t>
            </a:r>
            <a:r>
              <a:rPr lang="pt-BR" altLang="pt-BR" sz="1100" dirty="0" err="1">
                <a:latin typeface="+mn-lt"/>
              </a:rPr>
              <a:t>Glossary</a:t>
            </a:r>
            <a:r>
              <a:rPr lang="pt-BR" altLang="pt-BR" sz="1100" dirty="0">
                <a:latin typeface="+mn-lt"/>
              </a:rPr>
              <a:t> </a:t>
            </a:r>
            <a:r>
              <a:rPr lang="pt-BR" altLang="pt-BR" sz="1100" dirty="0" err="1">
                <a:latin typeface="+mn-lt"/>
              </a:rPr>
              <a:t>of</a:t>
            </a:r>
            <a:r>
              <a:rPr lang="pt-BR" altLang="pt-BR" sz="1100" dirty="0">
                <a:latin typeface="+mn-lt"/>
              </a:rPr>
              <a:t> </a:t>
            </a:r>
            <a:r>
              <a:rPr lang="pt-BR" altLang="pt-BR" sz="1100" dirty="0" err="1">
                <a:latin typeface="+mn-lt"/>
              </a:rPr>
              <a:t>Genetic</a:t>
            </a:r>
            <a:r>
              <a:rPr lang="pt-BR" altLang="pt-BR" sz="1100" dirty="0">
                <a:latin typeface="+mn-lt"/>
              </a:rPr>
              <a:t> </a:t>
            </a:r>
            <a:r>
              <a:rPr lang="pt-BR" altLang="pt-BR" sz="1100" dirty="0" err="1">
                <a:latin typeface="+mn-lt"/>
              </a:rPr>
              <a:t>Terms</a:t>
            </a:r>
            <a:r>
              <a:rPr lang="pt-BR" altLang="pt-BR" sz="11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1068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773E386-1081-4ED6-B3FF-B08D6FE9D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39" y="1090167"/>
            <a:ext cx="93916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EBCF1F6-8A0E-4BB5-B5EB-5A7B82FC7659}"/>
              </a:ext>
            </a:extLst>
          </p:cNvPr>
          <p:cNvSpPr/>
          <p:nvPr/>
        </p:nvSpPr>
        <p:spPr>
          <a:xfrm>
            <a:off x="1198254" y="6010844"/>
            <a:ext cx="856999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pt-PT" sz="20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Fortemente relacionados (r² variando de 0.24 a 0.35 e P </a:t>
            </a:r>
            <a:r>
              <a:rPr lang="pt-PT" sz="2000" u="sng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pt-PT" sz="2000" dirty="0">
                <a:solidFill>
                  <a:srgbClr val="2121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0,001) no SAT e VAT</a:t>
            </a:r>
            <a:endParaRPr lang="pt-BR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402E56E-83D1-4E87-B55D-4635F9403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0" y="241705"/>
            <a:ext cx="1800667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id="{692254FC-4893-40CC-9DAF-D142F92A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138" y="474411"/>
            <a:ext cx="6667053" cy="40011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sz="2000" b="1" dirty="0"/>
              <a:t>Correlação entre expressão gênica de citocinas em SAT e VAT</a:t>
            </a:r>
            <a:endParaRPr lang="pt-BR" altLang="pt-B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09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>
            <a:extLst>
              <a:ext uri="{FF2B5EF4-FFF2-40B4-BE49-F238E27FC236}">
                <a16:creationId xmlns:a16="http://schemas.microsoft.com/office/drawing/2014/main" id="{B41E5635-923D-4C8F-A835-2B37A6CB7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68" y="1187043"/>
            <a:ext cx="8844453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FD8143E-1D98-4BDF-8E8D-82FBBBAD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4467532"/>
            <a:ext cx="8266113" cy="46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PT" altLang="pt-BR" sz="2000" dirty="0">
                <a:latin typeface="+mn-lt"/>
              </a:rPr>
              <a:t>Associações muito mais fracas (r² </a:t>
            </a:r>
            <a:r>
              <a:rPr lang="pt-PT" altLang="pt-BR" sz="2100" dirty="0"/>
              <a:t>0.10</a:t>
            </a:r>
            <a:r>
              <a:rPr lang="pt-PT" altLang="pt-BR" sz="2000" dirty="0">
                <a:latin typeface="+mn-lt"/>
              </a:rPr>
              <a:t> e r² </a:t>
            </a:r>
            <a:r>
              <a:rPr lang="pt-PT" altLang="pt-BR" sz="2100" dirty="0"/>
              <a:t>0.12</a:t>
            </a:r>
            <a:r>
              <a:rPr lang="pt-PT" altLang="pt-BR" sz="2000" dirty="0">
                <a:latin typeface="+mn-lt"/>
              </a:rPr>
              <a:t>, respectivamente)</a:t>
            </a:r>
            <a:endParaRPr lang="pt-BR" altLang="pt-BR" sz="2000" dirty="0">
              <a:latin typeface="+mn-lt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5BBBE97-4605-4BEB-AF95-67CB9E0A6FA9}"/>
              </a:ext>
            </a:extLst>
          </p:cNvPr>
          <p:cNvSpPr/>
          <p:nvPr/>
        </p:nvSpPr>
        <p:spPr>
          <a:xfrm>
            <a:off x="1578078" y="5328049"/>
            <a:ext cx="8254898" cy="76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Nenhuma relação encontrada entre SAT e VAT para a expressão dos 4 genes restantes (</a:t>
            </a:r>
            <a:r>
              <a:rPr lang="pt-BR" dirty="0" err="1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adiponectina</a:t>
            </a:r>
            <a:r>
              <a:rPr lang="pt-BR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leptina, TNF-α e SAA</a:t>
            </a:r>
            <a:r>
              <a:rPr lang="pt-BR" sz="2000" dirty="0">
                <a:solidFill>
                  <a:srgbClr val="21212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(P </a:t>
            </a:r>
            <a:r>
              <a:rPr lang="pt-BR" u="sng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r>
              <a:rPr lang="pt-BR" dirty="0">
                <a:solidFill>
                  <a:srgbClr val="21212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0,20).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249F33-EC11-44A2-AA15-B79BB5B62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109" y="75451"/>
            <a:ext cx="1772958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</a:p>
        </p:txBody>
      </p:sp>
      <p:sp>
        <p:nvSpPr>
          <p:cNvPr id="8" name="CaixaDeTexto 5">
            <a:extLst>
              <a:ext uri="{FF2B5EF4-FFF2-40B4-BE49-F238E27FC236}">
                <a16:creationId xmlns:a16="http://schemas.microsoft.com/office/drawing/2014/main" id="{692254FC-4893-40CC-9DAF-D142F92A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138" y="483204"/>
            <a:ext cx="6667053" cy="40011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sz="2000" b="1" dirty="0"/>
              <a:t>Correlação entre expressão gênica de citocinas em SAT e VAT</a:t>
            </a:r>
            <a:endParaRPr lang="pt-BR" altLang="pt-BR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23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795A886C-3B18-4BA4-8A0C-85CF1A1E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109" y="75451"/>
            <a:ext cx="1772958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5">
            <a:extLst>
              <a:ext uri="{FF2B5EF4-FFF2-40B4-BE49-F238E27FC236}">
                <a16:creationId xmlns:a16="http://schemas.microsoft.com/office/drawing/2014/main" id="{692254FC-4893-40CC-9DAF-D142F92A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24" y="517256"/>
            <a:ext cx="9679468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Ligação funcional entre expressão de genes pró e anti-inflamatórios e moléculas circulantes</a:t>
            </a:r>
            <a:endParaRPr lang="pt-BR" alt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34023" y="1545110"/>
            <a:ext cx="10539277" cy="42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Symbol" pitchFamily="18" charset="2"/>
              <a:buChar char="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pt-BR" dirty="0">
                <a:solidFill>
                  <a:srgbClr val="212121"/>
                </a:solidFill>
                <a:latin typeface="Calibri" panose="020F0502020204030204" pitchFamily="34" charset="0"/>
                <a:cs typeface="Times New Roman" pitchFamily="18" charset="0"/>
              </a:rPr>
              <a:t>11</a:t>
            </a:r>
            <a:r>
              <a:rPr lang="pt-BR" dirty="0">
                <a:solidFill>
                  <a:srgbClr val="212121"/>
                </a:solidFill>
                <a:cs typeface="Times New Roman" pitchFamily="18" charset="0"/>
              </a:rPr>
              <a:t> </a:t>
            </a:r>
            <a:r>
              <a:rPr lang="pt-PT" dirty="0">
                <a:solidFill>
                  <a:srgbClr val="212121"/>
                </a:solidFill>
                <a:cs typeface="Times New Roman" pitchFamily="18" charset="0"/>
              </a:rPr>
              <a:t>genes (TNF-α, IL</a:t>
            </a:r>
            <a:r>
              <a:rPr lang="pt-PT" sz="1900" dirty="0">
                <a:solidFill>
                  <a:srgbClr val="212121"/>
                </a:solidFill>
                <a:latin typeface="Calibri" panose="020F0502020204030204" pitchFamily="34" charset="0"/>
                <a:cs typeface="Times New Roman" pitchFamily="18" charset="0"/>
              </a:rPr>
              <a:t>1</a:t>
            </a:r>
            <a:r>
              <a:rPr lang="pt-PT" dirty="0">
                <a:solidFill>
                  <a:srgbClr val="212121"/>
                </a:solidFill>
                <a:ea typeface="Times New Roman" pitchFamily="18" charset="0"/>
                <a:cs typeface="Arial" charset="0"/>
              </a:rPr>
              <a:t>β</a:t>
            </a:r>
            <a:r>
              <a:rPr lang="pt-PT" dirty="0">
                <a:solidFill>
                  <a:srgbClr val="212121"/>
                </a:solidFill>
                <a:cs typeface="Times New Roman" pitchFamily="18" charset="0"/>
              </a:rPr>
              <a:t>, IL6, IL8, IL</a:t>
            </a:r>
            <a:r>
              <a:rPr lang="pt-PT" sz="1900" dirty="0">
                <a:solidFill>
                  <a:srgbClr val="212121"/>
                </a:solidFill>
                <a:latin typeface="Calibri" panose="020F0502020204030204" pitchFamily="34" charset="0"/>
                <a:cs typeface="Times New Roman" pitchFamily="18" charset="0"/>
              </a:rPr>
              <a:t>18</a:t>
            </a:r>
            <a:r>
              <a:rPr lang="pt-PT" dirty="0">
                <a:solidFill>
                  <a:srgbClr val="212121"/>
                </a:solidFill>
                <a:cs typeface="Times New Roman" pitchFamily="18" charset="0"/>
              </a:rPr>
              <a:t>, SAA</a:t>
            </a:r>
            <a:r>
              <a:rPr lang="pt-PT" sz="1900" dirty="0">
                <a:solidFill>
                  <a:srgbClr val="212121"/>
                </a:solidFill>
                <a:latin typeface="Calibri" panose="020F0502020204030204" pitchFamily="34" charset="0"/>
                <a:cs typeface="Times New Roman" pitchFamily="18" charset="0"/>
              </a:rPr>
              <a:t>1</a:t>
            </a:r>
            <a:r>
              <a:rPr lang="pt-PT" dirty="0">
                <a:solidFill>
                  <a:srgbClr val="212121"/>
                </a:solidFill>
                <a:cs typeface="Times New Roman" pitchFamily="18" charset="0"/>
              </a:rPr>
              <a:t>, PAI, LEP,  ADIPOQ, RETN e visfatina) medidos no plasma. </a:t>
            </a:r>
            <a:endParaRPr lang="pt-BR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034023" y="2018893"/>
            <a:ext cx="10798585" cy="42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Symbol" pitchFamily="18" charset="2"/>
              <a:buChar char="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pt-PT" dirty="0">
                <a:cs typeface="Times New Roman" pitchFamily="18" charset="0"/>
              </a:rPr>
              <a:t>4 (IL8, IL</a:t>
            </a:r>
            <a:r>
              <a:rPr lang="pt-PT" sz="1900" dirty="0">
                <a:latin typeface="Calibri" panose="020F0502020204030204" pitchFamily="34" charset="0"/>
                <a:cs typeface="Times New Roman" pitchFamily="18" charset="0"/>
              </a:rPr>
              <a:t>18</a:t>
            </a:r>
            <a:r>
              <a:rPr lang="pt-PT" dirty="0">
                <a:cs typeface="Times New Roman" pitchFamily="18" charset="0"/>
              </a:rPr>
              <a:t>, ADIPOQ, SAA</a:t>
            </a:r>
            <a:r>
              <a:rPr lang="pt-PT" sz="1900" dirty="0">
                <a:latin typeface="Calibri" panose="020F0502020204030204" pitchFamily="34" charset="0"/>
                <a:cs typeface="Times New Roman" pitchFamily="18" charset="0"/>
              </a:rPr>
              <a:t>1</a:t>
            </a:r>
            <a:r>
              <a:rPr lang="pt-PT" dirty="0">
                <a:cs typeface="Times New Roman" pitchFamily="18" charset="0"/>
              </a:rPr>
              <a:t>) correlacionaram-se com a expressão gênica correspondente em SAT ou VAT. </a:t>
            </a:r>
            <a:endParaRPr lang="pt-BR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20" name="Retângulo 7">
            <a:extLst>
              <a:ext uri="{FF2B5EF4-FFF2-40B4-BE49-F238E27FC236}">
                <a16:creationId xmlns:a16="http://schemas.microsoft.com/office/drawing/2014/main" id="{3A4008C9-DD6F-422A-8B3C-53EFAD76B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423" y="5758386"/>
            <a:ext cx="715184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pt-PT" altLang="pt-BR" dirty="0">
                <a:latin typeface="+mn-lt"/>
              </a:rPr>
              <a:t>IL</a:t>
            </a:r>
            <a:r>
              <a:rPr lang="pt-PT" altLang="pt-BR" sz="1900" dirty="0"/>
              <a:t>18</a:t>
            </a:r>
            <a:r>
              <a:rPr lang="pt-PT" altLang="pt-BR" dirty="0">
                <a:latin typeface="+mn-lt"/>
              </a:rPr>
              <a:t> plasmático e SAA</a:t>
            </a:r>
            <a:r>
              <a:rPr lang="pt-PT" altLang="pt-BR" sz="1900" dirty="0"/>
              <a:t>1</a:t>
            </a:r>
            <a:r>
              <a:rPr lang="pt-PT" altLang="pt-BR" dirty="0">
                <a:latin typeface="+mn-lt"/>
              </a:rPr>
              <a:t>: diretamente relacionados com a expressão gênica corresponente ao SAT.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67" y="2826605"/>
            <a:ext cx="3288432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47" y="2826605"/>
            <a:ext cx="2959200" cy="24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5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795A886C-3B18-4BA4-8A0C-85CF1A1E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109" y="75451"/>
            <a:ext cx="1772958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5">
            <a:extLst>
              <a:ext uri="{FF2B5EF4-FFF2-40B4-BE49-F238E27FC236}">
                <a16:creationId xmlns:a16="http://schemas.microsoft.com/office/drawing/2014/main" id="{692254FC-4893-40CC-9DAF-D142F92A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24" y="517256"/>
            <a:ext cx="9679468" cy="70788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Ligação funcional entre expressão de genes pró e anti-inflamatórios e moléculas circulantes</a:t>
            </a:r>
            <a:endParaRPr lang="pt-BR" altLang="pt-BR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034023" y="1545110"/>
            <a:ext cx="10539277" cy="42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Symbol" pitchFamily="18" charset="2"/>
              <a:buChar char="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pt-BR" dirty="0">
                <a:solidFill>
                  <a:srgbClr val="212121"/>
                </a:solidFill>
                <a:cs typeface="Times New Roman" pitchFamily="18" charset="0"/>
              </a:rPr>
              <a:t>11 </a:t>
            </a:r>
            <a:r>
              <a:rPr lang="pt-PT" dirty="0">
                <a:solidFill>
                  <a:srgbClr val="212121"/>
                </a:solidFill>
                <a:cs typeface="Times New Roman" pitchFamily="18" charset="0"/>
              </a:rPr>
              <a:t>genes (TNF-α, IL</a:t>
            </a:r>
            <a:r>
              <a:rPr lang="pt-PT" sz="1900" dirty="0">
                <a:solidFill>
                  <a:srgbClr val="212121"/>
                </a:solidFill>
                <a:latin typeface="Calibri" panose="020F0502020204030204" pitchFamily="34" charset="0"/>
                <a:cs typeface="Times New Roman" pitchFamily="18" charset="0"/>
              </a:rPr>
              <a:t>1</a:t>
            </a:r>
            <a:r>
              <a:rPr lang="pt-PT" dirty="0">
                <a:solidFill>
                  <a:srgbClr val="212121"/>
                </a:solidFill>
                <a:ea typeface="Times New Roman" pitchFamily="18" charset="0"/>
                <a:cs typeface="Arial" charset="0"/>
              </a:rPr>
              <a:t>β</a:t>
            </a:r>
            <a:r>
              <a:rPr lang="pt-PT" dirty="0">
                <a:solidFill>
                  <a:srgbClr val="212121"/>
                </a:solidFill>
                <a:cs typeface="Times New Roman" pitchFamily="18" charset="0"/>
              </a:rPr>
              <a:t>, IL6, IL8, IL</a:t>
            </a:r>
            <a:r>
              <a:rPr lang="pt-PT" sz="1900" dirty="0">
                <a:solidFill>
                  <a:srgbClr val="212121"/>
                </a:solidFill>
                <a:latin typeface="Calibri" panose="020F0502020204030204" pitchFamily="34" charset="0"/>
                <a:cs typeface="Times New Roman" pitchFamily="18" charset="0"/>
              </a:rPr>
              <a:t>18</a:t>
            </a:r>
            <a:r>
              <a:rPr lang="pt-PT" dirty="0">
                <a:solidFill>
                  <a:srgbClr val="212121"/>
                </a:solidFill>
                <a:cs typeface="Times New Roman" pitchFamily="18" charset="0"/>
              </a:rPr>
              <a:t>, SAA</a:t>
            </a:r>
            <a:r>
              <a:rPr lang="pt-PT" sz="1900" dirty="0">
                <a:solidFill>
                  <a:srgbClr val="212121"/>
                </a:solidFill>
                <a:latin typeface="Calibri" panose="020F0502020204030204" pitchFamily="34" charset="0"/>
                <a:cs typeface="Times New Roman" pitchFamily="18" charset="0"/>
              </a:rPr>
              <a:t>1</a:t>
            </a:r>
            <a:r>
              <a:rPr lang="pt-PT" dirty="0">
                <a:solidFill>
                  <a:srgbClr val="212121"/>
                </a:solidFill>
                <a:cs typeface="Times New Roman" pitchFamily="18" charset="0"/>
              </a:rPr>
              <a:t>, PAI, LEP,  ADIPOQ, RETN e visfatina) medidos no plasma. </a:t>
            </a:r>
            <a:endParaRPr lang="pt-BR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1034023" y="2018893"/>
            <a:ext cx="10689403" cy="428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Symbol" pitchFamily="18" charset="2"/>
              <a:buChar char="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pt-PT" dirty="0">
                <a:solidFill>
                  <a:srgbClr val="212121"/>
                </a:solidFill>
                <a:cs typeface="Times New Roman" pitchFamily="18" charset="0"/>
              </a:rPr>
              <a:t> 4 </a:t>
            </a:r>
            <a:r>
              <a:rPr lang="pt-PT" dirty="0">
                <a:cs typeface="Times New Roman" pitchFamily="18" charset="0"/>
              </a:rPr>
              <a:t>(IL8, IL</a:t>
            </a:r>
            <a:r>
              <a:rPr lang="pt-PT" sz="1900" dirty="0">
                <a:latin typeface="Calibri" panose="020F0502020204030204" pitchFamily="34" charset="0"/>
                <a:cs typeface="Times New Roman" pitchFamily="18" charset="0"/>
              </a:rPr>
              <a:t>18</a:t>
            </a:r>
            <a:r>
              <a:rPr lang="pt-PT" dirty="0">
                <a:cs typeface="Times New Roman" pitchFamily="18" charset="0"/>
              </a:rPr>
              <a:t>,  ADIPOQ, SAA</a:t>
            </a:r>
            <a:r>
              <a:rPr lang="pt-PT" sz="1900" dirty="0">
                <a:latin typeface="Calibri" panose="020F0502020204030204" pitchFamily="34" charset="0"/>
                <a:cs typeface="Times New Roman" pitchFamily="18" charset="0"/>
              </a:rPr>
              <a:t>1</a:t>
            </a:r>
            <a:r>
              <a:rPr lang="pt-PT" dirty="0">
                <a:cs typeface="Times New Roman" pitchFamily="18" charset="0"/>
              </a:rPr>
              <a:t>)</a:t>
            </a:r>
            <a:r>
              <a:rPr lang="pt-PT" dirty="0">
                <a:solidFill>
                  <a:srgbClr val="212121"/>
                </a:solidFill>
                <a:cs typeface="Times New Roman" pitchFamily="18" charset="0"/>
              </a:rPr>
              <a:t> correlacionaram-se com a expressão gênica correspondente em SAT ou VAT. </a:t>
            </a:r>
            <a:endParaRPr lang="pt-BR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07CF590-C6C3-46FF-AB50-4B7A40EAFA26}"/>
              </a:ext>
            </a:extLst>
          </p:cNvPr>
          <p:cNvSpPr/>
          <p:nvPr/>
        </p:nvSpPr>
        <p:spPr>
          <a:xfrm>
            <a:off x="7335566" y="2887533"/>
            <a:ext cx="4387859" cy="150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pt-BR" altLang="pt-BR" dirty="0">
                <a:solidFill>
                  <a:schemeClr val="tx1"/>
                </a:solidFill>
                <a:cs typeface="Calibri" panose="020F0502020204030204" pitchFamily="34" charset="0"/>
              </a:rPr>
              <a:t>Nenhuma relação observada entre níveis plasmáticos das 3 moléculas </a:t>
            </a:r>
            <a:r>
              <a:rPr lang="pt-BR" altLang="pt-BR" u="sng" dirty="0">
                <a:solidFill>
                  <a:schemeClr val="tx1"/>
                </a:solidFill>
                <a:cs typeface="Calibri" panose="020F0502020204030204" pitchFamily="34" charset="0"/>
              </a:rPr>
              <a:t>pró-inflamatórias</a:t>
            </a:r>
            <a:r>
              <a:rPr lang="pt-BR" altLang="pt-BR" dirty="0">
                <a:solidFill>
                  <a:schemeClr val="tx1"/>
                </a:solidFill>
                <a:cs typeface="Calibri" panose="020F0502020204030204" pitchFamily="34" charset="0"/>
              </a:rPr>
              <a:t> e a expressão gênica do VAT dos genes correspondentes.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05223" y="3113175"/>
            <a:ext cx="3177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PT" altLang="pt-BR" dirty="0"/>
              <a:t>IL8 associado inversamente.</a:t>
            </a:r>
            <a:endParaRPr lang="pt-BR" alt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299052" y="4951587"/>
            <a:ext cx="4460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Apenas a expressão do gene da </a:t>
            </a:r>
            <a:r>
              <a:rPr lang="pt-BR" dirty="0" err="1"/>
              <a:t>adiponectina</a:t>
            </a:r>
            <a:r>
              <a:rPr lang="pt-BR" dirty="0"/>
              <a:t> no VAT: mostrou associação com os níveis de produto gênico correspondentes no plasma.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97" y="3638158"/>
            <a:ext cx="3048055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44" y="3638159"/>
            <a:ext cx="3049200" cy="243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8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795A886C-3B18-4BA4-8A0C-85CF1A1ED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109" y="75451"/>
            <a:ext cx="1772958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RESULTADOS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48399"/>
            <a:ext cx="65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P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5">
            <a:extLst>
              <a:ext uri="{FF2B5EF4-FFF2-40B4-BE49-F238E27FC236}">
                <a16:creationId xmlns:a16="http://schemas.microsoft.com/office/drawing/2014/main" id="{692254FC-4893-40CC-9DAF-D142F92A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024" y="517256"/>
            <a:ext cx="5980925" cy="40011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pt-BR" altLang="pt-BR" sz="2000" b="1" dirty="0">
                <a:ea typeface="Calibri" pitchFamily="34" charset="0"/>
                <a:cs typeface="Times New Roman" panose="02020603050405020304" pitchFamily="18" charset="0"/>
              </a:rPr>
              <a:t>Contagem de células imunitárias no SAT e VAT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2424323" y="1335326"/>
            <a:ext cx="7920000" cy="1080000"/>
            <a:chOff x="359683" y="-922935"/>
            <a:chExt cx="7587637" cy="1409302"/>
          </a:xfrm>
        </p:grpSpPr>
        <p:sp>
          <p:nvSpPr>
            <p:cNvPr id="21" name="Retângulo de cantos arredondados 20"/>
            <p:cNvSpPr/>
            <p:nvPr/>
          </p:nvSpPr>
          <p:spPr>
            <a:xfrm>
              <a:off x="359683" y="-922935"/>
              <a:ext cx="7587637" cy="1409302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359683" y="-854139"/>
              <a:ext cx="7450045" cy="1271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just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PT" sz="2000" dirty="0">
                  <a:solidFill>
                    <a:srgbClr val="212121"/>
                  </a:solidFill>
                  <a:cs typeface="Arial" pitchFamily="34" charset="0"/>
                </a:rPr>
                <a:t>Dado o envolvimento específico das células do sistema imunológico na obesidade relacionada a inflamação</a:t>
              </a:r>
              <a:endParaRPr lang="pt-PT" sz="2000" dirty="0">
                <a:cs typeface="Arial" pitchFamily="34" charset="0"/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428143" y="2754449"/>
            <a:ext cx="7920000" cy="1080000"/>
            <a:chOff x="359683" y="-922935"/>
            <a:chExt cx="8042577" cy="1409302"/>
          </a:xfrm>
        </p:grpSpPr>
        <p:sp>
          <p:nvSpPr>
            <p:cNvPr id="24" name="Retângulo de cantos arredondados 23"/>
            <p:cNvSpPr/>
            <p:nvPr/>
          </p:nvSpPr>
          <p:spPr>
            <a:xfrm>
              <a:off x="359683" y="-922935"/>
              <a:ext cx="8042577" cy="1409302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tângulo 24"/>
            <p:cNvSpPr/>
            <p:nvPr/>
          </p:nvSpPr>
          <p:spPr>
            <a:xfrm>
              <a:off x="359683" y="-854139"/>
              <a:ext cx="7450045" cy="1271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PT" sz="2000" dirty="0">
                  <a:solidFill>
                    <a:srgbClr val="212121"/>
                  </a:solidFill>
                  <a:cs typeface="Arial" pitchFamily="34" charset="0"/>
                </a:rPr>
                <a:t>Contou-se macrófagos CD</a:t>
              </a:r>
              <a:r>
                <a:rPr lang="pt-PT" sz="2100" dirty="0">
                  <a:solidFill>
                    <a:srgbClr val="212121"/>
                  </a:solidFill>
                  <a:latin typeface="Calibri" panose="020F0502020204030204" pitchFamily="34" charset="0"/>
                  <a:cs typeface="Arial" pitchFamily="34" charset="0"/>
                </a:rPr>
                <a:t>163</a:t>
              </a:r>
              <a:r>
                <a:rPr lang="pt-PT" sz="2000" dirty="0">
                  <a:solidFill>
                    <a:srgbClr val="212121"/>
                  </a:solidFill>
                  <a:cs typeface="Arial" pitchFamily="34" charset="0"/>
                </a:rPr>
                <a:t> em SAT e VAT de </a:t>
              </a:r>
              <a:r>
                <a:rPr lang="pt-PT" sz="2100" dirty="0">
                  <a:solidFill>
                    <a:srgbClr val="212121"/>
                  </a:solidFill>
                  <a:latin typeface="Calibri" panose="020F0502020204030204" pitchFamily="34" charset="0"/>
                  <a:cs typeface="Arial" pitchFamily="34" charset="0"/>
                </a:rPr>
                <a:t>14</a:t>
              </a:r>
              <a:r>
                <a:rPr lang="pt-PT" sz="2000" dirty="0">
                  <a:solidFill>
                    <a:srgbClr val="212121"/>
                  </a:solidFill>
                  <a:cs typeface="Arial" pitchFamily="34" charset="0"/>
                </a:rPr>
                <a:t> pacientes </a:t>
              </a:r>
              <a:endParaRPr lang="pt-PT" sz="2000" dirty="0">
                <a:cs typeface="Arial" pitchFamily="34" charset="0"/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2424323" y="4190371"/>
            <a:ext cx="7920000" cy="1080000"/>
            <a:chOff x="359683" y="-922935"/>
            <a:chExt cx="7587637" cy="1409302"/>
          </a:xfrm>
        </p:grpSpPr>
        <p:sp>
          <p:nvSpPr>
            <p:cNvPr id="27" name="Retângulo de cantos arredondados 26"/>
            <p:cNvSpPr/>
            <p:nvPr/>
          </p:nvSpPr>
          <p:spPr>
            <a:xfrm>
              <a:off x="359683" y="-922935"/>
              <a:ext cx="7587637" cy="1409302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tângulo 27"/>
            <p:cNvSpPr/>
            <p:nvPr/>
          </p:nvSpPr>
          <p:spPr>
            <a:xfrm>
              <a:off x="359683" y="-854139"/>
              <a:ext cx="7450045" cy="1271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PT" sz="2000" dirty="0">
                  <a:solidFill>
                    <a:srgbClr val="212121"/>
                  </a:solidFill>
                  <a:cs typeface="Arial" pitchFamily="34" charset="0"/>
                </a:rPr>
                <a:t>Não houve diferença no número de macrófagos CD</a:t>
              </a:r>
              <a:r>
                <a:rPr lang="pt-PT" sz="2100" dirty="0">
                  <a:solidFill>
                    <a:srgbClr val="212121"/>
                  </a:solidFill>
                  <a:latin typeface="Calibri" panose="020F0502020204030204" pitchFamily="34" charset="0"/>
                  <a:cs typeface="Arial" pitchFamily="34" charset="0"/>
                </a:rPr>
                <a:t>163</a:t>
              </a:r>
              <a:r>
                <a:rPr lang="pt-PT" sz="2000" dirty="0">
                  <a:solidFill>
                    <a:srgbClr val="212121"/>
                  </a:solidFill>
                  <a:cs typeface="Arial" pitchFamily="34" charset="0"/>
                </a:rPr>
                <a:t> entre SAT e VAT (</a:t>
              </a:r>
              <a:r>
                <a:rPr lang="pt-BR" sz="2100" dirty="0">
                  <a:solidFill>
                    <a:srgbClr val="212121"/>
                  </a:solidFill>
                  <a:latin typeface="Calibri" panose="020F0502020204030204" pitchFamily="34" charset="0"/>
                  <a:cs typeface="Arial" pitchFamily="34" charset="0"/>
                </a:rPr>
                <a:t>3418±1353</a:t>
              </a:r>
              <a:r>
                <a:rPr lang="pt-BR" sz="2000" dirty="0">
                  <a:solidFill>
                    <a:srgbClr val="212121"/>
                  </a:solidFill>
                  <a:cs typeface="Arial" pitchFamily="34" charset="0"/>
                </a:rPr>
                <a:t> n/cm² vs. </a:t>
              </a:r>
              <a:r>
                <a:rPr lang="pt-BR" sz="2100" dirty="0">
                  <a:solidFill>
                    <a:srgbClr val="212121"/>
                  </a:solidFill>
                  <a:latin typeface="Calibri" panose="020F0502020204030204" pitchFamily="34" charset="0"/>
                  <a:cs typeface="Arial" pitchFamily="34" charset="0"/>
                </a:rPr>
                <a:t>3732±1396</a:t>
              </a:r>
              <a:r>
                <a:rPr lang="pt-BR" sz="2000" dirty="0">
                  <a:solidFill>
                    <a:srgbClr val="212121"/>
                  </a:solidFill>
                  <a:cs typeface="Arial" pitchFamily="34" charset="0"/>
                </a:rPr>
                <a:t> n/cm², P = 0.54)</a:t>
              </a:r>
              <a:endParaRPr lang="pt-PT" sz="2000" dirty="0">
                <a:cs typeface="Arial" pitchFamily="34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2428143" y="5556486"/>
            <a:ext cx="8045020" cy="1236061"/>
            <a:chOff x="359683" y="-922935"/>
            <a:chExt cx="7450045" cy="1370777"/>
          </a:xfrm>
        </p:grpSpPr>
        <p:sp>
          <p:nvSpPr>
            <p:cNvPr id="30" name="Retângulo de cantos arredondados 29"/>
            <p:cNvSpPr/>
            <p:nvPr/>
          </p:nvSpPr>
          <p:spPr>
            <a:xfrm>
              <a:off x="359683" y="-922935"/>
              <a:ext cx="7334271" cy="119770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tângulo 30"/>
            <p:cNvSpPr/>
            <p:nvPr/>
          </p:nvSpPr>
          <p:spPr>
            <a:xfrm>
              <a:off x="359683" y="-823868"/>
              <a:ext cx="7450045" cy="12717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PT" sz="2000" dirty="0">
                  <a:solidFill>
                    <a:srgbClr val="212121"/>
                  </a:solidFill>
                  <a:cs typeface="Arial" pitchFamily="34" charset="0"/>
                </a:rPr>
                <a:t>Indicando que as diferenças no estado inflamatório das duas gorduras não dependem do número dessas células.</a:t>
              </a:r>
              <a:r>
                <a:rPr lang="pt-PT" sz="2000" dirty="0">
                  <a:cs typeface="Arial" pitchFamily="34" charset="0"/>
                </a:rPr>
                <a:t> </a:t>
              </a:r>
            </a:p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pt-PT" sz="20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1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FD29D-ABD0-47CD-8469-A3F5C0AB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9537AA-7088-45DE-801E-D70D0DF39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539225"/>
            <a:ext cx="10178322" cy="3593591"/>
          </a:xfrm>
        </p:spPr>
        <p:txBody>
          <a:bodyPr/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Neste estudo, quantificou-se a expressão gênica de um grande conjunto de citocinas pró e anti-inflamatórias no SAT e VAT na obesidade grave. 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Grande maioria dos genes pró-inflamatórios: mais expressos no SAT do que no VAT.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Enquanto apenas um gene pró-inflamatório foi mais expresso no VAT,  sugerindo uma contribuição mais forte do compartimento adiposo subcutâneo para a inflamação relacionada à obesidade de baixo grau.</a:t>
            </a:r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492F30C-403E-4FA8-A24A-68386E4A3886}"/>
              </a:ext>
            </a:extLst>
          </p:cNvPr>
          <p:cNvSpPr/>
          <p:nvPr/>
        </p:nvSpPr>
        <p:spPr>
          <a:xfrm>
            <a:off x="1059848" y="1351390"/>
            <a:ext cx="10561982" cy="728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Expressão Gênica no SAT e VAT</a:t>
            </a:r>
          </a:p>
        </p:txBody>
      </p:sp>
    </p:spTree>
    <p:extLst>
      <p:ext uri="{BB962C8B-B14F-4D97-AF65-F5344CB8AC3E}">
        <p14:creationId xmlns:p14="http://schemas.microsoft.com/office/powerpoint/2010/main" val="58837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80B021-C8B6-4ACF-AB26-5DD5126DF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34309"/>
            <a:ext cx="10178322" cy="4362449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 A</a:t>
            </a:r>
            <a:r>
              <a:rPr lang="pt-PT" dirty="0">
                <a:solidFill>
                  <a:schemeClr val="tx1"/>
                </a:solidFill>
              </a:rPr>
              <a:t>diposidade central associada a desfechos cardiovasculares adversos do que periférica. Embora esse excesso de risco seja atribuído à gordura visceral, o </a:t>
            </a:r>
            <a:r>
              <a:rPr lang="pt-PT" b="1" i="1" dirty="0">
                <a:solidFill>
                  <a:schemeClr val="tx1"/>
                </a:solidFill>
              </a:rPr>
              <a:t>componente predominante da massa gorda na adiposidade central é mais subcutâneo do que visceral.</a:t>
            </a:r>
            <a:endParaRPr lang="pt-BR" b="1" i="1" dirty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PT" dirty="0">
                <a:solidFill>
                  <a:schemeClr val="tx1"/>
                </a:solidFill>
              </a:rPr>
              <a:t>SAT e VAT expressam </a:t>
            </a:r>
            <a:r>
              <a:rPr lang="pt-PT" b="1" i="1" dirty="0">
                <a:solidFill>
                  <a:schemeClr val="tx1"/>
                </a:solidFill>
              </a:rPr>
              <a:t>o mesmo conjunto de citocinas inflamatórias. </a:t>
            </a:r>
          </a:p>
          <a:p>
            <a:pPr algn="ctr"/>
            <a:endParaRPr lang="pt-PT" dirty="0">
              <a:solidFill>
                <a:schemeClr val="tx1"/>
              </a:solidFill>
            </a:endParaRPr>
          </a:p>
          <a:p>
            <a:pPr algn="ctr"/>
            <a:r>
              <a:rPr lang="pt-PT" b="1" dirty="0">
                <a:solidFill>
                  <a:schemeClr val="tx1"/>
                </a:solidFill>
              </a:rPr>
              <a:t>SAT</a:t>
            </a:r>
            <a:r>
              <a:rPr lang="pt-PT" dirty="0">
                <a:solidFill>
                  <a:schemeClr val="tx1"/>
                </a:solidFill>
              </a:rPr>
              <a:t>,  ao invés do VAT, é o compartimento de gordura que expressa o perfil pró-inflamatório mais alto quando comparado ao VAT. </a:t>
            </a:r>
          </a:p>
          <a:p>
            <a:pPr marL="0" indent="0">
              <a:buNone/>
            </a:pPr>
            <a:endParaRPr lang="pt-PT" dirty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25F8447-1A05-41DC-B110-EDD29A10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4417" y="88703"/>
            <a:ext cx="1694650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EBA9B68-2009-4BFA-B3E4-E3CAF907DF22}"/>
              </a:ext>
            </a:extLst>
          </p:cNvPr>
          <p:cNvSpPr/>
          <p:nvPr/>
        </p:nvSpPr>
        <p:spPr>
          <a:xfrm>
            <a:off x="1033669" y="901148"/>
            <a:ext cx="10561982" cy="728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Expressão Gênica no SAT e VAT</a:t>
            </a:r>
          </a:p>
        </p:txBody>
      </p:sp>
    </p:spTree>
    <p:extLst>
      <p:ext uri="{BB962C8B-B14F-4D97-AF65-F5344CB8AC3E}">
        <p14:creationId xmlns:p14="http://schemas.microsoft.com/office/powerpoint/2010/main" val="267073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B28D8A-553D-483B-A471-514237DAC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74062"/>
            <a:ext cx="10178322" cy="4875575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pt-PT" dirty="0">
                <a:solidFill>
                  <a:schemeClr val="tx1"/>
                </a:solidFill>
              </a:rPr>
              <a:t>Os </a:t>
            </a:r>
            <a:r>
              <a:rPr lang="pt-PT" b="1" i="1" dirty="0">
                <a:solidFill>
                  <a:schemeClr val="tx1"/>
                </a:solidFill>
              </a:rPr>
              <a:t>níveis de expressão de </a:t>
            </a:r>
            <a:r>
              <a:rPr lang="pt-PT" dirty="0">
                <a:solidFill>
                  <a:schemeClr val="tx1"/>
                </a:solidFill>
              </a:rPr>
              <a:t>TNF</a:t>
            </a:r>
            <a:r>
              <a:rPr lang="el-GR" dirty="0">
                <a:solidFill>
                  <a:schemeClr val="tx1"/>
                </a:solidFill>
                <a:latin typeface="Calibri"/>
              </a:rPr>
              <a:t>α</a:t>
            </a:r>
            <a:r>
              <a:rPr lang="pt-PT" dirty="0">
                <a:solidFill>
                  <a:schemeClr val="tx1"/>
                </a:solidFill>
              </a:rPr>
              <a:t> e IL6 foram de </a:t>
            </a:r>
            <a:r>
              <a:rPr lang="pt-PT" sz="2100" dirty="0">
                <a:solidFill>
                  <a:schemeClr val="tx1"/>
                </a:solidFill>
                <a:latin typeface="Calibri" panose="020F0502020204030204" pitchFamily="34" charset="0"/>
              </a:rPr>
              <a:t>1,6</a:t>
            </a:r>
            <a:r>
              <a:rPr lang="pt-PT" dirty="0">
                <a:solidFill>
                  <a:schemeClr val="tx1"/>
                </a:solidFill>
              </a:rPr>
              <a:t> a</a:t>
            </a:r>
            <a:r>
              <a:rPr lang="pt-PT" sz="2100" dirty="0">
                <a:solidFill>
                  <a:schemeClr val="tx1"/>
                </a:solidFill>
                <a:latin typeface="Calibri" panose="020F0502020204030204" pitchFamily="34" charset="0"/>
              </a:rPr>
              <a:t> 20 </a:t>
            </a:r>
            <a:r>
              <a:rPr lang="pt-PT" dirty="0">
                <a:solidFill>
                  <a:schemeClr val="tx1"/>
                </a:solidFill>
              </a:rPr>
              <a:t>vezes </a:t>
            </a:r>
            <a:r>
              <a:rPr lang="pt-PT" b="1" i="1" dirty="0">
                <a:solidFill>
                  <a:schemeClr val="tx1"/>
                </a:solidFill>
              </a:rPr>
              <a:t>maiores no SAT</a:t>
            </a:r>
            <a:r>
              <a:rPr lang="pt-PT" dirty="0">
                <a:solidFill>
                  <a:schemeClr val="tx1"/>
                </a:solidFill>
              </a:rPr>
              <a:t>– </a:t>
            </a:r>
            <a:r>
              <a:rPr lang="pt-PT" b="1" i="1" dirty="0">
                <a:solidFill>
                  <a:schemeClr val="tx1"/>
                </a:solidFill>
              </a:rPr>
              <a:t>alegando</a:t>
            </a:r>
            <a:r>
              <a:rPr lang="pt-BR" dirty="0">
                <a:solidFill>
                  <a:schemeClr val="tx1"/>
                </a:solidFill>
              </a:rPr>
              <a:t> que a expressão gênica de IL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pt-BR" dirty="0">
                <a:solidFill>
                  <a:schemeClr val="tx1"/>
                </a:solidFill>
              </a:rPr>
              <a:t>β </a:t>
            </a:r>
            <a:r>
              <a:rPr lang="pt-BR" i="1" dirty="0">
                <a:solidFill>
                  <a:schemeClr val="tx1"/>
                </a:solidFill>
              </a:rPr>
              <a:t>é regulada positivamente, em SAT de pacientes obesos.  IL-1 é um importante </a:t>
            </a:r>
            <a:r>
              <a:rPr lang="pt-BR" b="1" i="1" dirty="0">
                <a:solidFill>
                  <a:schemeClr val="tx1"/>
                </a:solidFill>
              </a:rPr>
              <a:t>regulador inflamatório </a:t>
            </a:r>
            <a:r>
              <a:rPr lang="pt-BR" i="1" dirty="0">
                <a:solidFill>
                  <a:schemeClr val="tx1"/>
                </a:solidFill>
              </a:rPr>
              <a:t>no tecido adiposo e possui efeito regulador parácrino, sendo associada à </a:t>
            </a:r>
            <a:r>
              <a:rPr lang="pt-BR" b="1" i="1" dirty="0">
                <a:solidFill>
                  <a:schemeClr val="tx1"/>
                </a:solidFill>
              </a:rPr>
              <a:t>alterações nos níveis de leptina. </a:t>
            </a:r>
            <a:endParaRPr lang="pt-PT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r>
              <a:rPr lang="pt-BR" dirty="0">
                <a:solidFill>
                  <a:schemeClr val="tx1"/>
                </a:solidFill>
              </a:rPr>
              <a:t>Leptina, </a:t>
            </a:r>
            <a:r>
              <a:rPr lang="pt-BR" dirty="0" err="1">
                <a:solidFill>
                  <a:schemeClr val="tx1"/>
                </a:solidFill>
              </a:rPr>
              <a:t>resistina</a:t>
            </a:r>
            <a:r>
              <a:rPr lang="pt-BR" dirty="0">
                <a:solidFill>
                  <a:schemeClr val="tx1"/>
                </a:solidFill>
              </a:rPr>
              <a:t>: expressão 3 vezes maior no SAT. </a:t>
            </a:r>
          </a:p>
          <a:p>
            <a:pPr algn="just"/>
            <a:r>
              <a:rPr lang="pt-BR" dirty="0" err="1">
                <a:solidFill>
                  <a:schemeClr val="tx1"/>
                </a:solidFill>
              </a:rPr>
              <a:t>Adiponectina</a:t>
            </a:r>
            <a:r>
              <a:rPr lang="pt-BR" dirty="0">
                <a:solidFill>
                  <a:schemeClr val="tx1"/>
                </a:solidFill>
              </a:rPr>
              <a:t> seguiu o mesmo padrão: 2 vezes mais expressa no SAT do que no VAT.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E a </a:t>
            </a:r>
            <a:r>
              <a:rPr lang="pt-BR" dirty="0" err="1">
                <a:solidFill>
                  <a:schemeClr val="tx1"/>
                </a:solidFill>
              </a:rPr>
              <a:t>visfatina</a:t>
            </a:r>
            <a:r>
              <a:rPr lang="pt-BR" dirty="0">
                <a:solidFill>
                  <a:schemeClr val="tx1"/>
                </a:solidFill>
              </a:rPr>
              <a:t>, um peptídeo mimético da insulina primariamente produzido no tecido adiposo visceral, estava mais elevada o VAT (1,6 – 5,1 vezes) quando comparada ao SAT.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F385E0A-7852-46BA-8AEA-0F5EB1A5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4417" y="88703"/>
            <a:ext cx="1694650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ACCAE2E-3F46-4DAA-90F1-8CC7BDC2487B}"/>
              </a:ext>
            </a:extLst>
          </p:cNvPr>
          <p:cNvSpPr/>
          <p:nvPr/>
        </p:nvSpPr>
        <p:spPr>
          <a:xfrm>
            <a:off x="1033669" y="901148"/>
            <a:ext cx="10561982" cy="728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 inflamatória e hormonal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7189D92-DE8D-4425-B884-D413663ADAE2}"/>
              </a:ext>
            </a:extLst>
          </p:cNvPr>
          <p:cNvSpPr txBox="1"/>
          <p:nvPr/>
        </p:nvSpPr>
        <p:spPr>
          <a:xfrm>
            <a:off x="8060790" y="6268277"/>
            <a:ext cx="3798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i="1" dirty="0"/>
              <a:t>ARAUJO T. F.,  et al. Leptina e o controle neuroendócrino do peso corporal. 2009</a:t>
            </a:r>
            <a:endParaRPr lang="pt-BR" sz="1000" i="1" dirty="0"/>
          </a:p>
        </p:txBody>
      </p:sp>
    </p:spTree>
    <p:extLst>
      <p:ext uri="{BB962C8B-B14F-4D97-AF65-F5344CB8AC3E}">
        <p14:creationId xmlns:p14="http://schemas.microsoft.com/office/powerpoint/2010/main" val="348714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>
            <a:extLst>
              <a:ext uri="{FF2B5EF4-FFF2-40B4-BE49-F238E27FC236}">
                <a16:creationId xmlns:a16="http://schemas.microsoft.com/office/drawing/2014/main" id="{CF385E0A-7852-46BA-8AEA-0F5EB1A57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4417" y="88703"/>
            <a:ext cx="1694650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C231917-FAFB-4A68-818B-336A2B669411}"/>
              </a:ext>
            </a:extLst>
          </p:cNvPr>
          <p:cNvSpPr txBox="1"/>
          <p:nvPr/>
        </p:nvSpPr>
        <p:spPr>
          <a:xfrm>
            <a:off x="1470994" y="4589331"/>
            <a:ext cx="1012465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sz="2000" b="1" dirty="0"/>
              <a:t>VAT: </a:t>
            </a:r>
            <a:r>
              <a:rPr lang="pt-PT" sz="2000" dirty="0"/>
              <a:t>IL</a:t>
            </a:r>
            <a:r>
              <a:rPr lang="pt-PT" sz="2100" dirty="0">
                <a:latin typeface="Calibri" panose="020F0502020204030204" pitchFamily="34" charset="0"/>
              </a:rPr>
              <a:t>18</a:t>
            </a:r>
            <a:r>
              <a:rPr lang="pt-PT" sz="2000" dirty="0"/>
              <a:t> foi a única citocina pró-inflamatória que mostrou uma expressão reversa padrão, sendo regulada no compartimento de gordura visceral e não no subcutâneo. </a:t>
            </a:r>
            <a:r>
              <a:rPr lang="pt-BR" sz="2000" dirty="0"/>
              <a:t>Houve uma forte associação entre expressão no tecido adiposo com os níveis plasmáticos de IL-18. E houve uma correlação da IL-18 plasmática com o SAA1 (preditor de risco cardíaco). </a:t>
            </a:r>
          </a:p>
          <a:p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5AA11CE-2D30-4446-8AE5-09663B2BCA19}"/>
              </a:ext>
            </a:extLst>
          </p:cNvPr>
          <p:cNvSpPr/>
          <p:nvPr/>
        </p:nvSpPr>
        <p:spPr>
          <a:xfrm>
            <a:off x="1033669" y="901148"/>
            <a:ext cx="10561982" cy="728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de risco cardiovascular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B9E79A1-F50E-4196-8B36-636571947A38}"/>
              </a:ext>
            </a:extLst>
          </p:cNvPr>
          <p:cNvSpPr/>
          <p:nvPr/>
        </p:nvSpPr>
        <p:spPr>
          <a:xfrm>
            <a:off x="1366911" y="2105363"/>
            <a:ext cx="1012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b="1" dirty="0"/>
              <a:t>SAT</a:t>
            </a:r>
            <a:r>
              <a:rPr lang="pt-BR" sz="2000" dirty="0"/>
              <a:t>: O estudo demonstrou uma expressão regulada positivamente no SAT de outras duas moléculas pró-inflamatórias importantes:</a:t>
            </a:r>
          </a:p>
          <a:p>
            <a:pPr algn="just"/>
            <a:r>
              <a:rPr lang="pt-BR" sz="2000" dirty="0"/>
              <a:t>    -  a SAA1 (amiloide sérica A1) : proteína relacionada a doenças inflamatórias crônicas como a aterosclerose;</a:t>
            </a:r>
          </a:p>
          <a:p>
            <a:pPr algn="just"/>
            <a:r>
              <a:rPr lang="pt-BR" sz="2000" dirty="0"/>
              <a:t>     -  PAI ((Inibidor de Ativador de Plasminogênio) - responsável pela regulação negativa do sistema fibrinolítico;</a:t>
            </a:r>
          </a:p>
        </p:txBody>
      </p:sp>
    </p:spTree>
    <p:extLst>
      <p:ext uri="{BB962C8B-B14F-4D97-AF65-F5344CB8AC3E}">
        <p14:creationId xmlns:p14="http://schemas.microsoft.com/office/powerpoint/2010/main" val="156822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4DFB38-1908-4323-B520-57F2AC99A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101" y="3771313"/>
            <a:ext cx="10436087" cy="168302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</a:rPr>
              <a:t>Os monócitos/macrófagos normalmente se acumulam no tecido adiposo e são os principais responsáveis pela liberação de mediadores inflamatórios neste tecido</a:t>
            </a:r>
            <a:r>
              <a:rPr lang="pt-BR" i="1" dirty="0">
                <a:solidFill>
                  <a:schemeClr val="tx1"/>
                </a:solidFill>
              </a:rPr>
              <a:t>.  </a:t>
            </a:r>
            <a:r>
              <a:rPr lang="pt-BR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infiltração de macrófagos é de extensão comparável em SAT e VAT</a:t>
            </a:r>
            <a:r>
              <a:rPr lang="pt-BR" dirty="0">
                <a:solidFill>
                  <a:schemeClr val="tx1"/>
                </a:solidFill>
              </a:rPr>
              <a:t> e nesse estudo, viu-se que o número de macrófagos M2, ou seja, macrófagos CD</a:t>
            </a:r>
            <a:r>
              <a:rPr lang="pt-BR" sz="2100" dirty="0">
                <a:solidFill>
                  <a:schemeClr val="tx1"/>
                </a:solidFill>
                <a:latin typeface="Calibri" panose="020F0502020204030204" pitchFamily="34" charset="0"/>
              </a:rPr>
              <a:t>163</a:t>
            </a:r>
            <a:r>
              <a:rPr lang="pt-BR" dirty="0">
                <a:solidFill>
                  <a:schemeClr val="tx1"/>
                </a:solidFill>
              </a:rPr>
              <a:t> + com potencial anti-inflamatório, é idêntico no SAT e no VAT.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1846F2-13BE-4B40-994B-375C8181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4417" y="88703"/>
            <a:ext cx="1694650" cy="42331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5B925FF-6742-49D1-ACEB-D4FCDAE55D3B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30CB40-E2CB-4E77-9E7A-899932E91C92}"/>
              </a:ext>
            </a:extLst>
          </p:cNvPr>
          <p:cNvSpPr txBox="1"/>
          <p:nvPr/>
        </p:nvSpPr>
        <p:spPr>
          <a:xfrm>
            <a:off x="11714922" y="5261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E7FF245-16B9-4A6B-8D06-32D19ED827EA}"/>
              </a:ext>
            </a:extLst>
          </p:cNvPr>
          <p:cNvSpPr/>
          <p:nvPr/>
        </p:nvSpPr>
        <p:spPr>
          <a:xfrm>
            <a:off x="1033669" y="901148"/>
            <a:ext cx="10561982" cy="728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imune e expressão de citocinas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517168-2B1F-4567-8E8B-B84129F7A052}"/>
              </a:ext>
            </a:extLst>
          </p:cNvPr>
          <p:cNvSpPr txBox="1"/>
          <p:nvPr/>
        </p:nvSpPr>
        <p:spPr>
          <a:xfrm>
            <a:off x="7114786" y="6175513"/>
            <a:ext cx="4895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FAIN J. N. Release of Inflammatory Mediators by Human Adipose Tissue Is Enhanced in Obesity and Primarily by the Nonfat Cells: A Review. 2010</a:t>
            </a:r>
            <a:endParaRPr lang="pt-BR" sz="1000" dirty="0"/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F7025724-6FCE-4ABC-9661-C4B99DEF8519}"/>
              </a:ext>
            </a:extLst>
          </p:cNvPr>
          <p:cNvSpPr txBox="1">
            <a:spLocks/>
          </p:cNvSpPr>
          <p:nvPr/>
        </p:nvSpPr>
        <p:spPr>
          <a:xfrm>
            <a:off x="1335156" y="2251799"/>
            <a:ext cx="10436087" cy="1177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dirty="0">
                <a:solidFill>
                  <a:schemeClr val="tx1"/>
                </a:solidFill>
              </a:rPr>
              <a:t>Os monócitos/macrófagos normalmente se acumulam no tecido adiposo e são os principais responsáveis pela liberação de mediadores inflamatórios neste tecido</a:t>
            </a:r>
            <a:r>
              <a:rPr lang="pt-BR" i="1" dirty="0">
                <a:solidFill>
                  <a:schemeClr val="tx1"/>
                </a:solidFill>
              </a:rPr>
              <a:t>, podendo contribuir para o aumento da expressão de IL-6 no compartimento adiposo.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5" grpId="0" build="p"/>
      <p:bldP spid="15" grpI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BE9894E-3A73-4F79-AB41-C0BF6929C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32" y="241705"/>
            <a:ext cx="2587027" cy="41947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expressão Gênica</a:t>
            </a:r>
          </a:p>
        </p:txBody>
      </p:sp>
      <p:pic>
        <p:nvPicPr>
          <p:cNvPr id="5" name="Imagem 4" descr="Figura 1 - Esquema das etapas da expressão génica e das várias fases da sua regulação.">
            <a:extLst>
              <a:ext uri="{FF2B5EF4-FFF2-40B4-BE49-F238E27FC236}">
                <a16:creationId xmlns:a16="http://schemas.microsoft.com/office/drawing/2014/main" id="{13B85073-072D-4A76-8DC7-CB938B6AD5C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358" y="1364974"/>
            <a:ext cx="6440555" cy="51153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AFE7605-6CBA-4DFA-A765-D3EE7F2A24CE}"/>
              </a:ext>
            </a:extLst>
          </p:cNvPr>
          <p:cNvSpPr/>
          <p:nvPr/>
        </p:nvSpPr>
        <p:spPr>
          <a:xfrm>
            <a:off x="901140" y="435894"/>
            <a:ext cx="5353885" cy="4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Envolve várias etapas: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CC2C37B-ACC8-490E-B9C4-905137E2B4A0}"/>
              </a:ext>
            </a:extLst>
          </p:cNvPr>
          <p:cNvSpPr/>
          <p:nvPr/>
        </p:nvSpPr>
        <p:spPr>
          <a:xfrm>
            <a:off x="7407964" y="1076315"/>
            <a:ext cx="4174433" cy="513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Etapas de </a:t>
            </a:r>
            <a:r>
              <a:rPr lang="pt-BR" b="1" dirty="0">
                <a:solidFill>
                  <a:schemeClr val="tx1"/>
                </a:solidFill>
              </a:rPr>
              <a:t>regulação da expressão gênica</a:t>
            </a:r>
            <a:r>
              <a:rPr lang="pt-BR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B387BC6-276F-4D17-8108-74FD95BFDD1A}"/>
              </a:ext>
            </a:extLst>
          </p:cNvPr>
          <p:cNvSpPr txBox="1"/>
          <p:nvPr/>
        </p:nvSpPr>
        <p:spPr>
          <a:xfrm>
            <a:off x="8362120" y="2146854"/>
            <a:ext cx="3233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(Na passagem de DNA p/ RNA)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9B8B9C4-ED48-4FA5-9363-D7C5D08C6367}"/>
              </a:ext>
            </a:extLst>
          </p:cNvPr>
          <p:cNvSpPr txBox="1"/>
          <p:nvPr/>
        </p:nvSpPr>
        <p:spPr>
          <a:xfrm>
            <a:off x="8295860" y="2968491"/>
            <a:ext cx="353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(no processamento do </a:t>
            </a:r>
            <a:r>
              <a:rPr lang="pt-BR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RNA</a:t>
            </a:r>
            <a:r>
              <a:rPr lang="pt-BR" dirty="0"/>
              <a:t> ou na sua exportação do </a:t>
            </a:r>
            <a:r>
              <a:rPr lang="pt-BR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núcleo</a:t>
            </a:r>
            <a:r>
              <a:rPr lang="pt-BR" dirty="0"/>
              <a:t> para o </a:t>
            </a:r>
            <a:r>
              <a:rPr lang="pt-BR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citoplasma</a:t>
            </a:r>
            <a:r>
              <a:rPr lang="pt-BR" dirty="0"/>
              <a:t>)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09104DB-FB09-4114-A4D6-F3920AE427B0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0D26C15-9002-4177-BE97-59C83210D4A9}"/>
              </a:ext>
            </a:extLst>
          </p:cNvPr>
          <p:cNvSpPr txBox="1"/>
          <p:nvPr/>
        </p:nvSpPr>
        <p:spPr>
          <a:xfrm>
            <a:off x="8295861" y="4306957"/>
            <a:ext cx="2902227" cy="646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(na passagem de </a:t>
            </a:r>
            <a:r>
              <a:rPr lang="pt-BR" u="sng" dirty="0"/>
              <a:t>RNA</a:t>
            </a:r>
            <a:r>
              <a:rPr lang="pt-BR" dirty="0"/>
              <a:t> p/    </a:t>
            </a:r>
            <a:r>
              <a:rPr lang="pt-BR" u="sng" dirty="0">
                <a:solidFill>
                  <a:schemeClr val="bg2">
                    <a:lumMod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proteína</a:t>
            </a:r>
            <a:r>
              <a:rPr lang="pt-BR" dirty="0"/>
              <a:t>);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E4D6A86-EAEF-4501-8DDA-EFFF15ED487E}"/>
              </a:ext>
            </a:extLst>
          </p:cNvPr>
          <p:cNvSpPr txBox="1"/>
          <p:nvPr/>
        </p:nvSpPr>
        <p:spPr>
          <a:xfrm>
            <a:off x="8388628" y="546193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regulação da degradação das </a:t>
            </a:r>
            <a:r>
              <a:rPr lang="pt-BR" u="sng" dirty="0">
                <a:solidFill>
                  <a:schemeClr val="bg2">
                    <a:lumMod val="2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proteínas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CaixaDeTexto 18">
            <a:extLst>
              <a:ext uri="{FF2B5EF4-FFF2-40B4-BE49-F238E27FC236}">
                <a16:creationId xmlns:a16="http://schemas.microsoft.com/office/drawing/2014/main" id="{ED64416C-8161-4898-8F4E-051C3B002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9270" y="6588210"/>
            <a:ext cx="18253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+mn-lt"/>
              </a:rPr>
              <a:t>(ALBERTS B et al., 2007)</a:t>
            </a:r>
          </a:p>
        </p:txBody>
      </p:sp>
    </p:spTree>
    <p:extLst>
      <p:ext uri="{BB962C8B-B14F-4D97-AF65-F5344CB8AC3E}">
        <p14:creationId xmlns:p14="http://schemas.microsoft.com/office/powerpoint/2010/main" val="2218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EC72AFA-20F4-460E-8AD2-AD79295D9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03575"/>
              </p:ext>
            </p:extLst>
          </p:nvPr>
        </p:nvGraphicFramePr>
        <p:xfrm>
          <a:off x="2332382" y="1364972"/>
          <a:ext cx="7827617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435993E-DDD2-4107-86B5-A6E110A7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42628"/>
            <a:ext cx="10178322" cy="1492132"/>
          </a:xfrm>
        </p:spPr>
        <p:txBody>
          <a:bodyPr/>
          <a:lstStyle/>
          <a:p>
            <a:r>
              <a:rPr lang="pt-BR" dirty="0"/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14970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79223-8CD8-444C-938B-1F43F1C4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debate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7AA1AA-64CD-4E4B-B493-D10F68AC6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2"/>
            <a:ext cx="10178322" cy="987285"/>
          </a:xfrm>
        </p:spPr>
        <p:txBody>
          <a:bodyPr>
            <a:normAutofit fontScale="25000" lnSpcReduction="20000"/>
          </a:bodyPr>
          <a:lstStyle/>
          <a:p>
            <a:endParaRPr lang="pt-BR" sz="8000" dirty="0">
              <a:solidFill>
                <a:schemeClr val="tx1"/>
              </a:solidFill>
            </a:endParaRPr>
          </a:p>
          <a:p>
            <a:r>
              <a:rPr lang="pt-BR" sz="8000" dirty="0">
                <a:solidFill>
                  <a:schemeClr val="tx1"/>
                </a:solidFill>
              </a:rPr>
              <a:t> No estudo, a infiltração de macrófagos  é de extensão comparável no SAT e VAT, que por sua vez, tem um potencial anti-inflamatório e é idêntico em ambos tecidos. O que isso sugere?</a:t>
            </a:r>
          </a:p>
          <a:p>
            <a:pPr marL="0" indent="0">
              <a:buNone/>
            </a:pPr>
            <a:endParaRPr lang="pt-BR" sz="8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D1D6C51-1AB0-4B63-B3BE-F52906AA32B6}"/>
              </a:ext>
            </a:extLst>
          </p:cNvPr>
          <p:cNvSpPr txBox="1"/>
          <p:nvPr/>
        </p:nvSpPr>
        <p:spPr>
          <a:xfrm>
            <a:off x="1251678" y="4621695"/>
            <a:ext cx="10178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2000" dirty="0"/>
              <a:t>Na obesidade uma maior atividade transcricional em vez de uma expansão do pool de macrófagos acontece... O que isso explica?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23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D17F87-FE96-4A5F-83F2-3E87B953B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AB61260-6AE1-4C9A-B000-004339916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705" y="164460"/>
            <a:ext cx="11691795" cy="65601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46C973-6034-4DAE-8C50-764E31604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09705" cy="685800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2ADC72-9292-411C-B17E-1DC83998D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53659" y="666625"/>
            <a:ext cx="0" cy="1207892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D78F2AE3-9D38-4EFB-A729-8FC1E4D0B1FE}"/>
              </a:ext>
            </a:extLst>
          </p:cNvPr>
          <p:cNvSpPr txBox="1"/>
          <p:nvPr/>
        </p:nvSpPr>
        <p:spPr>
          <a:xfrm>
            <a:off x="2721795" y="3444555"/>
            <a:ext cx="7354190" cy="6771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 PELA ATENÇÃO!</a:t>
            </a:r>
            <a:endParaRPr lang="pt-BR" sz="3800" dirty="0"/>
          </a:p>
        </p:txBody>
      </p:sp>
    </p:spTree>
    <p:extLst>
      <p:ext uri="{BB962C8B-B14F-4D97-AF65-F5344CB8AC3E}">
        <p14:creationId xmlns:p14="http://schemas.microsoft.com/office/powerpoint/2010/main" val="286027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BDA7734-8A3C-4933-BF9F-E9078803BDEF}"/>
              </a:ext>
            </a:extLst>
          </p:cNvPr>
          <p:cNvSpPr/>
          <p:nvPr/>
        </p:nvSpPr>
        <p:spPr>
          <a:xfrm>
            <a:off x="1069143" y="506437"/>
            <a:ext cx="5190980" cy="313709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i="1" dirty="0"/>
              <a:t>Os organismos multicelulares, como os </a:t>
            </a: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animais e o homem</a:t>
            </a:r>
            <a:r>
              <a:rPr lang="pt-BR" sz="2000" i="1" dirty="0"/>
              <a:t>, são compostos por uma grande variedade de células, tecidos e órgãos que asseguram o seu normal funcionamento. As células </a:t>
            </a: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têm diferentes fenótipos, </a:t>
            </a:r>
            <a:r>
              <a:rPr lang="pt-BR" sz="2000" i="1" dirty="0"/>
              <a:t>pois estão comprometidas com uma determinada linhagem (células musculares, células nervosas, células epiteliais, etc.), o que é o mesmo que dizer que são células diferenciadas. 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BAE95B00-CCC2-4049-8B53-26F385C46DCB}"/>
              </a:ext>
            </a:extLst>
          </p:cNvPr>
          <p:cNvSpPr/>
          <p:nvPr/>
        </p:nvSpPr>
        <p:spPr>
          <a:xfrm>
            <a:off x="6260123" y="3629465"/>
            <a:ext cx="5570813" cy="29260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2000" dirty="0"/>
              <a:t>A existência destas células, que </a:t>
            </a: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contêm</a:t>
            </a:r>
            <a:r>
              <a:rPr lang="pt-BR" sz="2000" dirty="0"/>
              <a:t> exatamente a </a:t>
            </a: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mesma informação genética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mas que se apresentam </a:t>
            </a:r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</a:t>
            </a: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diferentes morfologias e funções</a:t>
            </a:r>
            <a:r>
              <a:rPr lang="pt-BR" sz="2000" b="1" i="1" dirty="0"/>
              <a:t>,</a:t>
            </a: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000" dirty="0"/>
              <a:t>deve-se à </a:t>
            </a:r>
            <a:r>
              <a:rPr lang="pt-B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regulação da expressão gênica</a:t>
            </a: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2000" dirty="0"/>
              <a:t>Por outro lado, as próprias células têm a </a:t>
            </a:r>
            <a:r>
              <a:rPr lang="pt-B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 de expressar os genes de acordo com as suas necessidades em relação ao ambiente </a:t>
            </a:r>
            <a:r>
              <a:rPr lang="pt-BR" sz="2000" dirty="0"/>
              <a:t>que as rodeia, podendo ‘ligar’ e ‘desligar’ essa expressão.</a:t>
            </a:r>
          </a:p>
        </p:txBody>
      </p:sp>
      <p:sp>
        <p:nvSpPr>
          <p:cNvPr id="8" name="CaixaDeTexto 18">
            <a:extLst>
              <a:ext uri="{FF2B5EF4-FFF2-40B4-BE49-F238E27FC236}">
                <a16:creationId xmlns:a16="http://schemas.microsoft.com/office/drawing/2014/main" id="{3BB95B61-A4AC-4D4C-8E09-4AF1EA0B7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5545" y="6575400"/>
            <a:ext cx="18253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+mn-lt"/>
              </a:rPr>
              <a:t>(ALBERTS B et al., 2007)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04A7292-A69A-4D06-86AA-30192B4D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677" y="241705"/>
            <a:ext cx="2697537" cy="419473"/>
          </a:xfrm>
        </p:spPr>
        <p:txBody>
          <a:bodyPr>
            <a:norm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expressão Gênica</a:t>
            </a:r>
          </a:p>
        </p:txBody>
      </p:sp>
      <p:sp>
        <p:nvSpPr>
          <p:cNvPr id="31" name="Seta: Dobrada 30">
            <a:extLst>
              <a:ext uri="{FF2B5EF4-FFF2-40B4-BE49-F238E27FC236}">
                <a16:creationId xmlns:a16="http://schemas.microsoft.com/office/drawing/2014/main" id="{78DCD55D-F92B-40D1-898E-1947D79C374C}"/>
              </a:ext>
            </a:extLst>
          </p:cNvPr>
          <p:cNvSpPr/>
          <p:nvPr/>
        </p:nvSpPr>
        <p:spPr>
          <a:xfrm rot="10369757" flipH="1">
            <a:off x="4729794" y="3757033"/>
            <a:ext cx="1349377" cy="1188973"/>
          </a:xfrm>
          <a:prstGeom prst="bentArrow">
            <a:avLst>
              <a:gd name="adj1" fmla="val 25000"/>
              <a:gd name="adj2" fmla="val 21244"/>
              <a:gd name="adj3" fmla="val 23421"/>
              <a:gd name="adj4" fmla="val 71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6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7978B4-E238-47B6-838A-9F151795B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7339" y="2252871"/>
            <a:ext cx="7633253" cy="36267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/>
              <a:t>Em organismos multicelulares a expressão gênica controlada regula um programa genético fundamental para o desenvolvimento embrionário e a diferenciação.</a:t>
            </a:r>
          </a:p>
          <a:p>
            <a:pPr lvl="0">
              <a:buFont typeface="Courier New" panose="02070309020205020404" pitchFamily="49" charset="0"/>
              <a:buChar char="o"/>
            </a:pPr>
            <a:endParaRPr lang="pt-BR" dirty="0"/>
          </a:p>
          <a:p>
            <a:pPr marL="0" lvl="0" indent="0">
              <a:buNone/>
            </a:pPr>
            <a:endParaRPr lang="pt-BR" dirty="0"/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dirty="0"/>
              <a:t>O controle da expressão gênica serve principalmente para permitir que as células se ajustem às mudanças nutricionais no ambiente,  de forma que o seu crescimento e divisão sejam otimizados.</a:t>
            </a:r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F779299-7111-496C-8C78-4818D6C3E80D}"/>
              </a:ext>
            </a:extLst>
          </p:cNvPr>
          <p:cNvSpPr/>
          <p:nvPr/>
        </p:nvSpPr>
        <p:spPr>
          <a:xfrm>
            <a:off x="1616765" y="887896"/>
            <a:ext cx="8600661" cy="8746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DA REGULAÇÃO DA EXPRESSÃO GÊNICA:</a:t>
            </a:r>
          </a:p>
        </p:txBody>
      </p:sp>
      <p:sp>
        <p:nvSpPr>
          <p:cNvPr id="5" name="CaixaDeTexto 18">
            <a:extLst>
              <a:ext uri="{FF2B5EF4-FFF2-40B4-BE49-F238E27FC236}">
                <a16:creationId xmlns:a16="http://schemas.microsoft.com/office/drawing/2014/main" id="{ED64416C-8161-4898-8F4E-051C3B002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2918" y="6588210"/>
            <a:ext cx="182539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100" dirty="0">
                <a:latin typeface="+mn-lt"/>
              </a:rPr>
              <a:t>(ALBERTS B et al., 2007)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124962B-C073-4A76-8273-75688E87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166" y="79986"/>
            <a:ext cx="2608455" cy="423313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EXPRESSÃO GÊNICA</a:t>
            </a:r>
          </a:p>
        </p:txBody>
      </p:sp>
    </p:spTree>
    <p:extLst>
      <p:ext uri="{BB962C8B-B14F-4D97-AF65-F5344CB8AC3E}">
        <p14:creationId xmlns:p14="http://schemas.microsoft.com/office/powerpoint/2010/main" val="2929483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18">
            <a:extLst>
              <a:ext uri="{FF2B5EF4-FFF2-40B4-BE49-F238E27FC236}">
                <a16:creationId xmlns:a16="http://schemas.microsoft.com/office/drawing/2014/main" id="{ED64416C-8161-4898-8F4E-051C3B002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103" y="6601166"/>
            <a:ext cx="591924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1100" dirty="0">
                <a:latin typeface="+mn-lt"/>
              </a:rPr>
              <a:t>(ABESO, 2010; NEWELL-FUGATE, 2015; TAIBL et al, 2015; ARSLAN,  2014;  YANG Y,  2015) </a:t>
            </a:r>
            <a:endParaRPr lang="pt-BR" altLang="pt-BR" sz="1100" dirty="0">
              <a:latin typeface="+mn-lt"/>
            </a:endParaRPr>
          </a:p>
        </p:txBody>
      </p:sp>
      <p:grpSp>
        <p:nvGrpSpPr>
          <p:cNvPr id="8" name="Grupo 3">
            <a:extLst>
              <a:ext uri="{FF2B5EF4-FFF2-40B4-BE49-F238E27FC236}">
                <a16:creationId xmlns:a16="http://schemas.microsoft.com/office/drawing/2014/main" id="{2F2B7EAC-8593-4FB7-BBBE-6BC9BD48B455}"/>
              </a:ext>
            </a:extLst>
          </p:cNvPr>
          <p:cNvGrpSpPr>
            <a:grpSpLocks/>
          </p:cNvGrpSpPr>
          <p:nvPr/>
        </p:nvGrpSpPr>
        <p:grpSpPr bwMode="auto">
          <a:xfrm>
            <a:off x="2690191" y="1802295"/>
            <a:ext cx="7341695" cy="4734140"/>
            <a:chOff x="424452" y="1088882"/>
            <a:chExt cx="7419956" cy="4986732"/>
          </a:xfrm>
        </p:grpSpPr>
        <p:grpSp>
          <p:nvGrpSpPr>
            <p:cNvPr id="9" name="Grupo 4">
              <a:extLst>
                <a:ext uri="{FF2B5EF4-FFF2-40B4-BE49-F238E27FC236}">
                  <a16:creationId xmlns:a16="http://schemas.microsoft.com/office/drawing/2014/main" id="{054B080F-E24C-493E-A977-A6CB39A93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452" y="1088882"/>
              <a:ext cx="4245772" cy="4986732"/>
              <a:chOff x="52056" y="1121550"/>
              <a:chExt cx="4245772" cy="4986732"/>
            </a:xfrm>
          </p:grpSpPr>
          <p:sp>
            <p:nvSpPr>
              <p:cNvPr id="12" name="CaixaDeTexto 7">
                <a:extLst>
                  <a:ext uri="{FF2B5EF4-FFF2-40B4-BE49-F238E27FC236}">
                    <a16:creationId xmlns:a16="http://schemas.microsoft.com/office/drawing/2014/main" id="{488DBE15-D09C-43EB-BAB4-2ADA74C715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1114" y="1121550"/>
                <a:ext cx="1728192" cy="87533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pt-BR" sz="2400" dirty="0" err="1">
                    <a:latin typeface="+mn-lt"/>
                    <a:cs typeface="Arial" panose="020B0604020202020204" pitchFamily="34" charset="0"/>
                  </a:rPr>
                  <a:t>Doença</a:t>
                </a:r>
                <a:r>
                  <a:rPr lang="en-US" altLang="pt-BR" sz="2400" dirty="0">
                    <a:cs typeface="Arial" panose="020B0604020202020204" pitchFamily="34" charset="0"/>
                  </a:rPr>
                  <a:t> </a:t>
                </a:r>
                <a:r>
                  <a:rPr lang="en-US" altLang="pt-BR" sz="2400" dirty="0" err="1">
                    <a:latin typeface="+mn-lt"/>
                    <a:cs typeface="Arial" panose="020B0604020202020204" pitchFamily="34" charset="0"/>
                  </a:rPr>
                  <a:t>crônica</a:t>
                </a:r>
                <a:endParaRPr lang="pt-BR" altLang="pt-BR" sz="2400" dirty="0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3" name="CaixaDeTexto 8">
                <a:extLst>
                  <a:ext uri="{FF2B5EF4-FFF2-40B4-BE49-F238E27FC236}">
                    <a16:creationId xmlns:a16="http://schemas.microsoft.com/office/drawing/2014/main" id="{015D8C7E-43B4-4E3A-926D-BDA521BD97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106" y="2568123"/>
                <a:ext cx="1872208" cy="48629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pt-BR" sz="2400" dirty="0" err="1">
                    <a:latin typeface="+mn-lt"/>
                    <a:cs typeface="Arial" panose="020B0604020202020204" pitchFamily="34" charset="0"/>
                  </a:rPr>
                  <a:t>Multifatorial</a:t>
                </a:r>
                <a:endParaRPr lang="pt-BR" altLang="pt-BR" sz="2400" dirty="0">
                  <a:latin typeface="+mn-lt"/>
                  <a:cs typeface="Arial" panose="020B0604020202020204" pitchFamily="34" charset="0"/>
                </a:endParaRPr>
              </a:p>
            </p:txBody>
          </p:sp>
          <p:cxnSp>
            <p:nvCxnSpPr>
              <p:cNvPr id="14" name="Conector reto 13">
                <a:extLst>
                  <a:ext uri="{FF2B5EF4-FFF2-40B4-BE49-F238E27FC236}">
                    <a16:creationId xmlns:a16="http://schemas.microsoft.com/office/drawing/2014/main" id="{002E8A16-F053-477D-B46B-04611A99EC30}"/>
                  </a:ext>
                </a:extLst>
              </p:cNvPr>
              <p:cNvCxnSpPr>
                <a:stCxn id="12" idx="2"/>
              </p:cNvCxnSpPr>
              <p:nvPr/>
            </p:nvCxnSpPr>
            <p:spPr>
              <a:xfrm>
                <a:off x="1805210" y="1996885"/>
                <a:ext cx="1029" cy="5708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CaixaDeTexto 10">
                <a:extLst>
                  <a:ext uri="{FF2B5EF4-FFF2-40B4-BE49-F238E27FC236}">
                    <a16:creationId xmlns:a16="http://schemas.microsoft.com/office/drawing/2014/main" id="{9F15FE71-B3BF-4AC2-B0B3-4545F38774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056" y="3555103"/>
                <a:ext cx="2181206" cy="74565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pt-BR" sz="2000" dirty="0" err="1">
                    <a:latin typeface="+mn-lt"/>
                    <a:cs typeface="Arial" panose="020B0604020202020204" pitchFamily="34" charset="0"/>
                  </a:rPr>
                  <a:t>Hábitos</a:t>
                </a:r>
                <a:r>
                  <a:rPr lang="en-US" altLang="pt-BR" sz="2000" dirty="0">
                    <a:cs typeface="Arial" panose="020B0604020202020204" pitchFamily="34" charset="0"/>
                  </a:rPr>
                  <a:t> </a:t>
                </a:r>
                <a:r>
                  <a:rPr lang="en-US" altLang="pt-BR" sz="2000" dirty="0" err="1">
                    <a:latin typeface="+mn-lt"/>
                    <a:cs typeface="Arial" panose="020B0604020202020204" pitchFamily="34" charset="0"/>
                  </a:rPr>
                  <a:t>alimentares</a:t>
                </a:r>
                <a:r>
                  <a:rPr lang="en-US" altLang="pt-BR" sz="2000" dirty="0">
                    <a:latin typeface="+mn-lt"/>
                    <a:cs typeface="Arial" panose="020B0604020202020204" pitchFamily="34" charset="0"/>
                  </a:rPr>
                  <a:t> </a:t>
                </a:r>
                <a:endParaRPr lang="pt-BR" altLang="pt-BR" sz="2000" dirty="0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6" name="CaixaDeTexto 11">
                <a:extLst>
                  <a:ext uri="{FF2B5EF4-FFF2-40B4-BE49-F238E27FC236}">
                    <a16:creationId xmlns:a16="http://schemas.microsoft.com/office/drawing/2014/main" id="{25A06A45-0F47-4E8D-9DA5-1086A53239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9636" y="3491348"/>
                <a:ext cx="1728192" cy="42145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pt-BR" sz="2000" dirty="0" err="1">
                    <a:latin typeface="+mn-lt"/>
                    <a:cs typeface="Arial" panose="020B0604020202020204" pitchFamily="34" charset="0"/>
                  </a:rPr>
                  <a:t>Genética</a:t>
                </a:r>
                <a:r>
                  <a:rPr lang="en-US" altLang="pt-BR" sz="2000" dirty="0">
                    <a:latin typeface="+mn-lt"/>
                    <a:cs typeface="Arial" panose="020B0604020202020204" pitchFamily="34" charset="0"/>
                  </a:rPr>
                  <a:t> </a:t>
                </a:r>
                <a:endParaRPr lang="pt-BR" altLang="pt-BR" sz="1800" dirty="0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7" name="CaixaDeTexto 12">
                <a:extLst>
                  <a:ext uri="{FF2B5EF4-FFF2-40B4-BE49-F238E27FC236}">
                    <a16:creationId xmlns:a16="http://schemas.microsoft.com/office/drawing/2014/main" id="{599DCE1D-C39C-406E-A28D-6BCFF7AADB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9636" y="3952908"/>
                <a:ext cx="1728192" cy="42145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pt-BR" sz="2000" dirty="0" err="1">
                    <a:latin typeface="+mn-lt"/>
                    <a:cs typeface="Arial" panose="020B0604020202020204" pitchFamily="34" charset="0"/>
                  </a:rPr>
                  <a:t>Sedentarismo</a:t>
                </a:r>
                <a:endParaRPr lang="pt-BR" altLang="pt-BR" sz="1800" dirty="0"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18" name="Chave esquerda 13">
                <a:extLst>
                  <a:ext uri="{FF2B5EF4-FFF2-40B4-BE49-F238E27FC236}">
                    <a16:creationId xmlns:a16="http://schemas.microsoft.com/office/drawing/2014/main" id="{7FC3A3F5-534B-4E37-A1B8-E6DF8CB39790}"/>
                  </a:ext>
                </a:extLst>
              </p:cNvPr>
              <p:cNvSpPr/>
              <p:nvPr/>
            </p:nvSpPr>
            <p:spPr>
              <a:xfrm rot="5400000">
                <a:off x="1845132" y="2190741"/>
                <a:ext cx="231776" cy="2201856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19" name="Chave esquerda 14">
                <a:extLst>
                  <a:ext uri="{FF2B5EF4-FFF2-40B4-BE49-F238E27FC236}">
                    <a16:creationId xmlns:a16="http://schemas.microsoft.com/office/drawing/2014/main" id="{FA2CC6DF-9302-46F1-B7E5-38594D66EA27}"/>
                  </a:ext>
                </a:extLst>
              </p:cNvPr>
              <p:cNvSpPr/>
              <p:nvPr/>
            </p:nvSpPr>
            <p:spPr>
              <a:xfrm rot="16200000">
                <a:off x="2011025" y="3536151"/>
                <a:ext cx="407988" cy="2160582"/>
              </a:xfrm>
              <a:prstGeom prst="leftBrac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/>
              </a:p>
            </p:txBody>
          </p:sp>
          <p:sp>
            <p:nvSpPr>
              <p:cNvPr id="20" name="CaixaDeTexto 15">
                <a:extLst>
                  <a:ext uri="{FF2B5EF4-FFF2-40B4-BE49-F238E27FC236}">
                    <a16:creationId xmlns:a16="http://schemas.microsoft.com/office/drawing/2014/main" id="{DA1DCA54-66E8-4E30-9B42-BFD5C04CE8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799" y="4941168"/>
                <a:ext cx="2929339" cy="1167114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pt-BR" sz="2200" dirty="0" err="1">
                    <a:latin typeface="+mn-lt"/>
                    <a:cs typeface="Arial" panose="020B0604020202020204" pitchFamily="34" charset="0"/>
                  </a:rPr>
                  <a:t>Excesso</a:t>
                </a:r>
                <a:r>
                  <a:rPr lang="en-US" altLang="pt-BR" sz="2200" dirty="0">
                    <a:cs typeface="Arial" panose="020B0604020202020204" pitchFamily="34" charset="0"/>
                  </a:rPr>
                  <a:t> </a:t>
                </a:r>
                <a:r>
                  <a:rPr lang="en-US" altLang="pt-BR" sz="2200" dirty="0">
                    <a:latin typeface="+mn-lt"/>
                    <a:cs typeface="Arial" panose="020B0604020202020204" pitchFamily="34" charset="0"/>
                  </a:rPr>
                  <a:t>de</a:t>
                </a:r>
                <a:r>
                  <a:rPr lang="en-US" altLang="pt-BR" sz="2200" dirty="0">
                    <a:cs typeface="Arial" panose="020B0604020202020204" pitchFamily="34" charset="0"/>
                  </a:rPr>
                  <a:t> </a:t>
                </a:r>
                <a:r>
                  <a:rPr lang="en-US" altLang="pt-BR" sz="2200" dirty="0" err="1">
                    <a:latin typeface="+mn-lt"/>
                    <a:cs typeface="Arial" panose="020B0604020202020204" pitchFamily="34" charset="0"/>
                  </a:rPr>
                  <a:t>gordura</a:t>
                </a:r>
                <a:r>
                  <a:rPr lang="en-US" altLang="pt-BR" sz="2200" dirty="0">
                    <a:cs typeface="Arial" panose="020B0604020202020204" pitchFamily="34" charset="0"/>
                  </a:rPr>
                  <a:t> </a:t>
                </a:r>
                <a:r>
                  <a:rPr lang="en-US" altLang="pt-BR" sz="2200" dirty="0">
                    <a:latin typeface="+mn-lt"/>
                    <a:cs typeface="Arial" panose="020B0604020202020204" pitchFamily="34" charset="0"/>
                  </a:rPr>
                  <a:t>corporal</a:t>
                </a:r>
                <a:r>
                  <a:rPr lang="en-US" altLang="pt-BR" sz="2200" dirty="0">
                    <a:cs typeface="Arial" panose="020B0604020202020204" pitchFamily="34" charset="0"/>
                  </a:rPr>
                  <a:t> </a:t>
                </a:r>
                <a:r>
                  <a:rPr lang="en-US" altLang="pt-BR" sz="2200" dirty="0">
                    <a:latin typeface="+mn-lt"/>
                    <a:cs typeface="Arial" panose="020B0604020202020204" pitchFamily="34" charset="0"/>
                  </a:rPr>
                  <a:t>e</a:t>
                </a:r>
                <a:r>
                  <a:rPr lang="en-US" altLang="pt-BR" sz="2200" dirty="0">
                    <a:cs typeface="Arial" panose="020B0604020202020204" pitchFamily="34" charset="0"/>
                  </a:rPr>
                  <a:t> </a:t>
                </a:r>
                <a:r>
                  <a:rPr lang="en-US" altLang="pt-BR" sz="2200" dirty="0" err="1">
                    <a:latin typeface="+mn-lt"/>
                    <a:cs typeface="Arial" panose="020B0604020202020204" pitchFamily="34" charset="0"/>
                  </a:rPr>
                  <a:t>alterações</a:t>
                </a:r>
                <a:r>
                  <a:rPr lang="en-US" altLang="pt-BR" sz="2200" dirty="0">
                    <a:cs typeface="Arial" panose="020B0604020202020204" pitchFamily="34" charset="0"/>
                  </a:rPr>
                  <a:t> </a:t>
                </a:r>
                <a:r>
                  <a:rPr lang="en-US" altLang="pt-BR" sz="2200" dirty="0" err="1">
                    <a:latin typeface="+mn-lt"/>
                    <a:cs typeface="Arial" panose="020B0604020202020204" pitchFamily="34" charset="0"/>
                  </a:rPr>
                  <a:t>metabólicas</a:t>
                </a:r>
                <a:r>
                  <a:rPr lang="en-US" altLang="pt-BR" sz="2200" dirty="0">
                    <a:latin typeface="+mn-lt"/>
                    <a:cs typeface="Arial" panose="020B0604020202020204" pitchFamily="34" charset="0"/>
                  </a:rPr>
                  <a:t> </a:t>
                </a:r>
                <a:endParaRPr lang="pt-BR" altLang="pt-BR" sz="2200" dirty="0">
                  <a:latin typeface="+mn-lt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7BC28D60-E93F-4D73-A349-ACA413357413}"/>
                </a:ext>
              </a:extLst>
            </p:cNvPr>
            <p:cNvCxnSpPr/>
            <p:nvPr/>
          </p:nvCxnSpPr>
          <p:spPr>
            <a:xfrm flipH="1">
              <a:off x="3666119" y="5416419"/>
              <a:ext cx="72072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aixaDeTexto 6">
              <a:extLst>
                <a:ext uri="{FF2B5EF4-FFF2-40B4-BE49-F238E27FC236}">
                  <a16:creationId xmlns:a16="http://schemas.microsoft.com/office/drawing/2014/main" id="{D447BE6D-E5B6-48FE-BAF9-5191791D1C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614" y="4606096"/>
              <a:ext cx="3457794" cy="139405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+mn-lt"/>
                  <a:cs typeface="Arial" panose="020B0604020202020204" pitchFamily="34" charset="0"/>
                </a:rPr>
                <a:t>Diabetes</a:t>
              </a:r>
              <a:r>
                <a:rPr lang="pt-BR" altLang="pt-BR" sz="2000" dirty="0">
                  <a:cs typeface="Arial" panose="020B0604020202020204" pitchFamily="34" charset="0"/>
                </a:rPr>
                <a:t> </a:t>
              </a:r>
              <a:r>
                <a:rPr lang="pt-BR" altLang="pt-BR" sz="2000" dirty="0">
                  <a:latin typeface="+mn-lt"/>
                  <a:cs typeface="Arial" panose="020B0604020202020204" pitchFamily="34" charset="0"/>
                </a:rPr>
                <a:t>tipo</a:t>
              </a:r>
              <a:r>
                <a:rPr lang="pt-BR" altLang="pt-BR" sz="2000" dirty="0">
                  <a:cs typeface="Arial" panose="020B0604020202020204" pitchFamily="34" charset="0"/>
                </a:rPr>
                <a:t> </a:t>
              </a:r>
              <a:r>
                <a:rPr lang="pt-BR" altLang="pt-BR" sz="2000" dirty="0">
                  <a:latin typeface="+mn-lt"/>
                  <a:cs typeface="Arial" panose="020B0604020202020204" pitchFamily="34" charset="0"/>
                </a:rPr>
                <a:t>2 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 err="1">
                  <a:latin typeface="+mn-lt"/>
                  <a:cs typeface="Arial" panose="020B0604020202020204" pitchFamily="34" charset="0"/>
                </a:rPr>
                <a:t>Esteatose</a:t>
              </a:r>
              <a:r>
                <a:rPr lang="pt-BR" altLang="pt-BR" sz="2000" dirty="0">
                  <a:cs typeface="Arial" panose="020B0604020202020204" pitchFamily="34" charset="0"/>
                </a:rPr>
                <a:t> </a:t>
              </a:r>
              <a:r>
                <a:rPr lang="pt-BR" altLang="pt-BR" sz="2000" dirty="0">
                  <a:latin typeface="+mn-lt"/>
                  <a:cs typeface="Arial" panose="020B0604020202020204" pitchFamily="34" charset="0"/>
                </a:rPr>
                <a:t>hepática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+mn-lt"/>
                  <a:cs typeface="Arial" panose="020B0604020202020204" pitchFamily="34" charset="0"/>
                </a:rPr>
                <a:t>Resistência</a:t>
              </a:r>
              <a:r>
                <a:rPr lang="pt-BR" altLang="pt-BR" sz="2000" dirty="0">
                  <a:cs typeface="Arial" panose="020B0604020202020204" pitchFamily="34" charset="0"/>
                </a:rPr>
                <a:t> </a:t>
              </a:r>
              <a:r>
                <a:rPr lang="pt-BR" altLang="pt-BR" sz="2000" dirty="0">
                  <a:latin typeface="+mn-lt"/>
                  <a:cs typeface="Arial" panose="020B0604020202020204" pitchFamily="34" charset="0"/>
                </a:rPr>
                <a:t>à</a:t>
              </a:r>
              <a:r>
                <a:rPr lang="pt-BR" altLang="pt-BR" sz="2000" dirty="0">
                  <a:cs typeface="Arial" panose="020B0604020202020204" pitchFamily="34" charset="0"/>
                </a:rPr>
                <a:t> </a:t>
              </a:r>
              <a:r>
                <a:rPr lang="pt-BR" altLang="pt-BR" sz="2000" dirty="0">
                  <a:latin typeface="+mn-lt"/>
                  <a:cs typeface="Arial" panose="020B0604020202020204" pitchFamily="34" charset="0"/>
                </a:rPr>
                <a:t>insulina</a:t>
              </a:r>
            </a:p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latin typeface="+mn-lt"/>
                  <a:cs typeface="Arial" panose="020B0604020202020204" pitchFamily="34" charset="0"/>
                </a:rPr>
                <a:t>Alterações</a:t>
              </a:r>
              <a:r>
                <a:rPr lang="pt-BR" altLang="pt-BR" sz="2000" dirty="0">
                  <a:cs typeface="Arial" panose="020B0604020202020204" pitchFamily="34" charset="0"/>
                </a:rPr>
                <a:t> </a:t>
              </a:r>
              <a:r>
                <a:rPr lang="pt-BR" altLang="pt-BR" sz="2000" dirty="0">
                  <a:latin typeface="+mn-lt"/>
                  <a:cs typeface="Arial" panose="020B0604020202020204" pitchFamily="34" charset="0"/>
                </a:rPr>
                <a:t>do</a:t>
              </a:r>
              <a:r>
                <a:rPr lang="pt-BR" altLang="pt-BR" sz="2000" dirty="0">
                  <a:cs typeface="Arial" panose="020B0604020202020204" pitchFamily="34" charset="0"/>
                </a:rPr>
                <a:t> </a:t>
              </a:r>
              <a:r>
                <a:rPr lang="pt-BR" altLang="pt-BR" sz="2000" dirty="0">
                  <a:latin typeface="+mn-lt"/>
                  <a:cs typeface="Arial" panose="020B0604020202020204" pitchFamily="34" charset="0"/>
                </a:rPr>
                <a:t>perfil</a:t>
              </a:r>
              <a:r>
                <a:rPr lang="pt-BR" altLang="pt-BR" sz="2000" dirty="0">
                  <a:cs typeface="Arial" panose="020B0604020202020204" pitchFamily="34" charset="0"/>
                </a:rPr>
                <a:t> </a:t>
              </a:r>
              <a:r>
                <a:rPr lang="pt-BR" altLang="pt-BR" sz="2000" dirty="0">
                  <a:latin typeface="+mn-lt"/>
                  <a:cs typeface="Arial" panose="020B0604020202020204" pitchFamily="34" charset="0"/>
                </a:rPr>
                <a:t>lipídico </a:t>
              </a:r>
            </a:p>
          </p:txBody>
        </p:sp>
      </p:grpSp>
      <p:sp>
        <p:nvSpPr>
          <p:cNvPr id="21" name="CaixaDeTexto 16">
            <a:extLst>
              <a:ext uri="{FF2B5EF4-FFF2-40B4-BE49-F238E27FC236}">
                <a16:creationId xmlns:a16="http://schemas.microsoft.com/office/drawing/2014/main" id="{0226A862-C6A4-47BB-9516-670830AA9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540" y="1205948"/>
            <a:ext cx="1698630" cy="46166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t-BR" sz="2400" b="1" dirty="0" err="1">
                <a:latin typeface="+mn-lt"/>
                <a:cs typeface="Arial" panose="020B0604020202020204" pitchFamily="34" charset="0"/>
              </a:rPr>
              <a:t>Obesidade</a:t>
            </a:r>
            <a:endParaRPr lang="pt-BR" altLang="pt-BR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Seta: Dobrada para Cima 26">
            <a:extLst>
              <a:ext uri="{FF2B5EF4-FFF2-40B4-BE49-F238E27FC236}">
                <a16:creationId xmlns:a16="http://schemas.microsoft.com/office/drawing/2014/main" id="{C361B182-9C4E-4D3E-9405-542F817521CA}"/>
              </a:ext>
            </a:extLst>
          </p:cNvPr>
          <p:cNvSpPr/>
          <p:nvPr/>
        </p:nvSpPr>
        <p:spPr>
          <a:xfrm rot="10800000" flipH="1">
            <a:off x="3498624" y="1459280"/>
            <a:ext cx="410767" cy="290000"/>
          </a:xfrm>
          <a:prstGeom prst="bentUpArrow">
            <a:avLst>
              <a:gd name="adj1" fmla="val 5984"/>
              <a:gd name="adj2" fmla="val 250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5DB4121A-5093-4B73-AB91-AA986D2D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4970" y="1151210"/>
            <a:ext cx="1585097" cy="2024047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B124962B-C073-4A76-8273-75688E87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166" y="93634"/>
            <a:ext cx="2608455" cy="423313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OBESIDADE E EXPRESSÃO GÊNICA</a:t>
            </a:r>
          </a:p>
        </p:txBody>
      </p:sp>
    </p:spTree>
    <p:extLst>
      <p:ext uri="{BB962C8B-B14F-4D97-AF65-F5344CB8AC3E}">
        <p14:creationId xmlns:p14="http://schemas.microsoft.com/office/powerpoint/2010/main" val="3020656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52DB44-EF61-428B-930C-2BF6E3C27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99649"/>
            <a:ext cx="10178322" cy="3593591"/>
          </a:xfrm>
        </p:spPr>
        <p:txBody>
          <a:bodyPr/>
          <a:lstStyle/>
          <a:p>
            <a:pPr algn="just">
              <a:defRPr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Causas monogênicas da obesidade podem ocorrer. </a:t>
            </a:r>
            <a:r>
              <a:rPr lang="pt-BR" sz="2400" dirty="0" err="1">
                <a:solidFill>
                  <a:schemeClr val="tx1"/>
                </a:solidFill>
              </a:rPr>
              <a:t>Ex</a:t>
            </a:r>
            <a:r>
              <a:rPr lang="pt-BR" sz="2400" dirty="0">
                <a:solidFill>
                  <a:schemeClr val="tx1"/>
                </a:solidFill>
              </a:rPr>
              <a:t>: uma mutação no gene ou receptor da leptina.</a:t>
            </a:r>
          </a:p>
          <a:p>
            <a:pPr marL="0" indent="0" algn="just">
              <a:buNone/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pt-BR" sz="2400" dirty="0">
                <a:solidFill>
                  <a:schemeClr val="tx1"/>
                </a:solidFill>
              </a:rPr>
              <a:t> Evidencia-se hoje que a obesidade é uma doença poligênica.</a:t>
            </a:r>
          </a:p>
          <a:p>
            <a:pPr marL="0" indent="0" algn="just">
              <a:buNone/>
              <a:defRPr/>
            </a:pPr>
            <a:r>
              <a:rPr lang="pt-BR" sz="2400" dirty="0">
                <a:solidFill>
                  <a:schemeClr val="tx1"/>
                </a:solidFill>
              </a:rPr>
              <a:t> </a:t>
            </a:r>
          </a:p>
          <a:p>
            <a:pPr algn="just">
              <a:defRPr/>
            </a:pPr>
            <a:r>
              <a:rPr lang="pt-BR" sz="2400" dirty="0">
                <a:solidFill>
                  <a:schemeClr val="tx1"/>
                </a:solidFill>
              </a:rPr>
              <a:t>Mais de 250 genes, marcadores e regiões cromossômicas estão associados à obesidade.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566360" y="6594019"/>
            <a:ext cx="24256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(KAPUT J., 2004; KAPUT J et al., 2005)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124962B-C073-4A76-8273-75688E87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166" y="79986"/>
            <a:ext cx="2608455" cy="423313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OBESIDADE E EXPRESSÃO GÊNICA</a:t>
            </a:r>
          </a:p>
        </p:txBody>
      </p:sp>
    </p:spTree>
    <p:extLst>
      <p:ext uri="{BB962C8B-B14F-4D97-AF65-F5344CB8AC3E}">
        <p14:creationId xmlns:p14="http://schemas.microsoft.com/office/powerpoint/2010/main" val="4022104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F7FE44-A0E5-4199-B897-7FB2846C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107" y="2173459"/>
            <a:ext cx="10065433" cy="359429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BF7EB0-1E86-435A-90D8-1B48D5C80667}"/>
              </a:ext>
            </a:extLst>
          </p:cNvPr>
          <p:cNvSpPr txBox="1"/>
          <p:nvPr/>
        </p:nvSpPr>
        <p:spPr>
          <a:xfrm>
            <a:off x="1702191" y="2254855"/>
            <a:ext cx="973073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latin typeface="+mn-lt"/>
              </a:rPr>
              <a:t>Fatores ambientais (alimentação, estresse, alcoolismo, tabagismo, atividade física)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Interagem com o genoma </a:t>
            </a:r>
            <a:r>
              <a:rPr lang="pt-BR" sz="2400" dirty="0">
                <a:latin typeface="+mn-lt"/>
              </a:rPr>
              <a:t>e são chamados de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fatores </a:t>
            </a:r>
            <a:r>
              <a:rPr lang="pt-BR" sz="24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epigenéticos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pt-BR" sz="2400" dirty="0">
                <a:latin typeface="+mn-lt"/>
              </a:rPr>
              <a:t>e ocupam importante papel na prevenção e no tratamento das doenças crônicas, uma vez que modulam a expressão de vários genes associados à obesidade.</a:t>
            </a:r>
          </a:p>
        </p:txBody>
      </p:sp>
      <p:sp>
        <p:nvSpPr>
          <p:cNvPr id="6" name="Seta em curva para a direita 19">
            <a:extLst>
              <a:ext uri="{FF2B5EF4-FFF2-40B4-BE49-F238E27FC236}">
                <a16:creationId xmlns:a16="http://schemas.microsoft.com/office/drawing/2014/main" id="{10FCF489-554F-41E6-852C-D42980C741E3}"/>
              </a:ext>
            </a:extLst>
          </p:cNvPr>
          <p:cNvSpPr/>
          <p:nvPr/>
        </p:nvSpPr>
        <p:spPr>
          <a:xfrm>
            <a:off x="956602" y="2454387"/>
            <a:ext cx="701141" cy="17096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539064" y="6594019"/>
            <a:ext cx="24641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(KAPUT J., 2004; KAPUT J  et al., 2005)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124962B-C073-4A76-8273-75688E87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166" y="79986"/>
            <a:ext cx="2608455" cy="423313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OBESIDADE E EXPRESSÃO GÊNICA</a:t>
            </a:r>
          </a:p>
        </p:txBody>
      </p:sp>
    </p:spTree>
    <p:extLst>
      <p:ext uri="{BB962C8B-B14F-4D97-AF65-F5344CB8AC3E}">
        <p14:creationId xmlns:p14="http://schemas.microsoft.com/office/powerpoint/2010/main" val="889257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F7FE44-A0E5-4199-B897-7FB2846CB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107" y="2173459"/>
            <a:ext cx="10065433" cy="359429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 </a:t>
            </a:r>
          </a:p>
        </p:txBody>
      </p:sp>
      <p:sp>
        <p:nvSpPr>
          <p:cNvPr id="7" name="CaixaDeTexto 1"/>
          <p:cNvSpPr txBox="1"/>
          <p:nvPr/>
        </p:nvSpPr>
        <p:spPr>
          <a:xfrm>
            <a:off x="1057275" y="1889314"/>
            <a:ext cx="10077450" cy="34163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</a:rPr>
              <a:t>Interações entre polimorfismos genéticos e a ação de compostos </a:t>
            </a:r>
            <a:r>
              <a:rPr lang="pt-BR" sz="2400" dirty="0" err="1">
                <a:latin typeface="+mn-lt"/>
              </a:rPr>
              <a:t>bioativos</a:t>
            </a:r>
            <a:r>
              <a:rPr lang="pt-BR" sz="2400" dirty="0">
                <a:latin typeface="+mn-lt"/>
              </a:rPr>
              <a:t> presentes nos alimentos modulam mediadores pró e/ou </a:t>
            </a:r>
            <a:r>
              <a:rPr lang="pt-BR" sz="2400" dirty="0" err="1">
                <a:latin typeface="+mn-lt"/>
              </a:rPr>
              <a:t>antiinflamatórios</a:t>
            </a:r>
            <a:r>
              <a:rPr lang="pt-BR" sz="2400" dirty="0">
                <a:latin typeface="+mn-lt"/>
              </a:rPr>
              <a:t>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>
              <a:latin typeface="+mn-lt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latin typeface="+mn-lt"/>
              </a:rPr>
              <a:t>Evidências científicas: compostos biologicamente ativos, presentes em alimentos (</a:t>
            </a:r>
            <a:r>
              <a:rPr lang="pt-BR" sz="2400" dirty="0" err="1">
                <a:latin typeface="+mn-lt"/>
              </a:rPr>
              <a:t>butirato</a:t>
            </a:r>
            <a:r>
              <a:rPr lang="pt-BR" sz="2400" dirty="0">
                <a:latin typeface="+mn-lt"/>
              </a:rPr>
              <a:t>, cúrcuma, </a:t>
            </a:r>
            <a:r>
              <a:rPr lang="pt-BR" sz="2400" dirty="0" err="1">
                <a:latin typeface="+mn-lt"/>
              </a:rPr>
              <a:t>resveratrol</a:t>
            </a:r>
            <a:r>
              <a:rPr lang="pt-BR" sz="2400" dirty="0">
                <a:latin typeface="+mn-lt"/>
              </a:rPr>
              <a:t>, luteína, </a:t>
            </a:r>
            <a:r>
              <a:rPr lang="pt-BR" sz="2400" dirty="0" err="1">
                <a:latin typeface="+mn-lt"/>
              </a:rPr>
              <a:t>quercetina</a:t>
            </a:r>
            <a:r>
              <a:rPr lang="pt-BR" sz="2400" dirty="0">
                <a:latin typeface="+mn-lt"/>
              </a:rPr>
              <a:t>)  →   interferem na resposta inflamatória, modulando esse processo.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sz="2400" dirty="0"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692450" y="6566723"/>
            <a:ext cx="43188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1100" dirty="0"/>
              <a:t>(BULLÓ M. et al 2007; BABIO N, BULLÓ M, SALAS-SALVADÓ J, 2009)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124962B-C073-4A76-8273-75688E87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6166" y="79986"/>
            <a:ext cx="2608455" cy="423313"/>
          </a:xfrm>
        </p:spPr>
        <p:txBody>
          <a:bodyPr>
            <a:noAutofit/>
          </a:bodyPr>
          <a:lstStyle/>
          <a:p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OBESIDADE E EXPRESSÃO GÊNICA</a:t>
            </a:r>
          </a:p>
        </p:txBody>
      </p:sp>
    </p:spTree>
    <p:extLst>
      <p:ext uri="{BB962C8B-B14F-4D97-AF65-F5344CB8AC3E}">
        <p14:creationId xmlns:p14="http://schemas.microsoft.com/office/powerpoint/2010/main" val="742881063"/>
      </p:ext>
    </p:extLst>
  </p:cSld>
  <p:clrMapOvr>
    <a:masterClrMapping/>
  </p:clrMapOvr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5205</TotalTime>
  <Words>2481</Words>
  <Application>Microsoft Office PowerPoint</Application>
  <PresentationFormat>Widescreen</PresentationFormat>
  <Paragraphs>239</Paragraphs>
  <Slides>32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4" baseType="lpstr">
      <vt:lpstr>Arial</vt:lpstr>
      <vt:lpstr>Calibri</vt:lpstr>
      <vt:lpstr>Century Gothic</vt:lpstr>
      <vt:lpstr>Corbel</vt:lpstr>
      <vt:lpstr>Courier New</vt:lpstr>
      <vt:lpstr>Gill Sans MT</vt:lpstr>
      <vt:lpstr>Impact</vt:lpstr>
      <vt:lpstr>inherit</vt:lpstr>
      <vt:lpstr>Symbol</vt:lpstr>
      <vt:lpstr>Times New Roman</vt:lpstr>
      <vt:lpstr>Wingdings</vt:lpstr>
      <vt:lpstr>Selo</vt:lpstr>
      <vt:lpstr>Expressão gênica e obesidade</vt:lpstr>
      <vt:lpstr>expressão Gênica</vt:lpstr>
      <vt:lpstr>expressão Gênica</vt:lpstr>
      <vt:lpstr>expressão Gênica</vt:lpstr>
      <vt:lpstr>EXPRESSÃO GÊNICA</vt:lpstr>
      <vt:lpstr>OBESIDADE E EXPRESSÃO GÊNICA</vt:lpstr>
      <vt:lpstr>OBESIDADE E EXPRESSÃO GÊNICA</vt:lpstr>
      <vt:lpstr>OBESIDADE E EXPRESSÃO GÊNICA</vt:lpstr>
      <vt:lpstr>OBESIDADE E EXPRESSÃO GÊNICA</vt:lpstr>
      <vt:lpstr>artigo</vt:lpstr>
      <vt:lpstr>objetivo</vt:lpstr>
      <vt:lpstr>métodos</vt:lpstr>
      <vt:lpstr>MÉTODOS</vt:lpstr>
      <vt:lpstr>MÉTODOS</vt:lpstr>
      <vt:lpstr>MÉTODOS</vt:lpstr>
      <vt:lpstr>MÉTODOS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DISCUSSÃO</vt:lpstr>
      <vt:lpstr>DISCUSSÃO</vt:lpstr>
      <vt:lpstr>DISCUSSÃO</vt:lpstr>
      <vt:lpstr>CONCLUSÃO</vt:lpstr>
      <vt:lpstr>debate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Expressão gênica e obesidade</dc:title>
  <dc:creator>Tatiane Pontes</dc:creator>
  <cp:lastModifiedBy>Luciana da Costa Oliveira</cp:lastModifiedBy>
  <cp:revision>72</cp:revision>
  <dcterms:created xsi:type="dcterms:W3CDTF">2018-09-17T14:46:48Z</dcterms:created>
  <dcterms:modified xsi:type="dcterms:W3CDTF">2018-09-24T17:19:12Z</dcterms:modified>
</cp:coreProperties>
</file>