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3"/>
  </p:notesMasterIdLst>
  <p:sldIdLst>
    <p:sldId id="256" r:id="rId2"/>
    <p:sldId id="257" r:id="rId3"/>
    <p:sldId id="262" r:id="rId4"/>
    <p:sldId id="339" r:id="rId5"/>
    <p:sldId id="25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4" r:id="rId37"/>
    <p:sldId id="371" r:id="rId38"/>
    <p:sldId id="372" r:id="rId39"/>
    <p:sldId id="375" r:id="rId40"/>
    <p:sldId id="373" r:id="rId41"/>
    <p:sldId id="380" r:id="rId42"/>
    <p:sldId id="376" r:id="rId43"/>
    <p:sldId id="377" r:id="rId44"/>
    <p:sldId id="378" r:id="rId45"/>
    <p:sldId id="379" r:id="rId46"/>
    <p:sldId id="381" r:id="rId47"/>
    <p:sldId id="363" r:id="rId48"/>
    <p:sldId id="384" r:id="rId49"/>
    <p:sldId id="385" r:id="rId50"/>
    <p:sldId id="382" r:id="rId51"/>
    <p:sldId id="38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A943-D338-4B90-96BE-9627BF261123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6E14-50E1-4759-AA6E-326B41A62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1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6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70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74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70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9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9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3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0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3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6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Problemas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375625">
            <a:off x="2545544" y="4881682"/>
            <a:ext cx="5394904" cy="7044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Gerontologia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8" y="545691"/>
            <a:ext cx="8507805" cy="491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30" y="1062651"/>
            <a:ext cx="7562850" cy="4467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02891" y="5241974"/>
            <a:ext cx="55896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SEQUENCIAL E COMPROBATÓRIO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4816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51" y="1371600"/>
            <a:ext cx="9193251" cy="336232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346338" y="376084"/>
            <a:ext cx="779766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Enfoques quantitativos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102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8" y="1415619"/>
            <a:ext cx="9118616" cy="33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7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“O MAIS OBJETIVA POSSÍVEL”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51819" y="2241755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fenômenos observados e/ou medidos não devem ser afetados pelo pesquisador. Evitar que temores, crenças, desejos e tendências influenciem os resultados ou interfiram nos processos e nem sejam alterados pelas tendências de outros.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76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47087" y="140112"/>
            <a:ext cx="779766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Enfoques qualitativos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2542"/>
            <a:ext cx="9144000" cy="24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86"/>
            <a:ext cx="9082994" cy="3214702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0" y="2979174"/>
            <a:ext cx="2271251" cy="7226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51" y="4623619"/>
            <a:ext cx="1823730" cy="1823730"/>
          </a:xfrm>
          <a:prstGeom prst="rect">
            <a:avLst/>
          </a:prstGeom>
        </p:spPr>
      </p:pic>
      <p:cxnSp>
        <p:nvCxnSpPr>
          <p:cNvPr id="9" name="Conector de Seta Reta 8"/>
          <p:cNvCxnSpPr>
            <a:stCxn id="5" idx="5"/>
          </p:cNvCxnSpPr>
          <p:nvPr/>
        </p:nvCxnSpPr>
        <p:spPr>
          <a:xfrm>
            <a:off x="1938634" y="3596012"/>
            <a:ext cx="4609650" cy="1728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495"/>
            <a:ext cx="9011265" cy="288360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96364" y="574530"/>
            <a:ext cx="7797662" cy="11519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“Imersão inicial”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4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15" y="1843547"/>
            <a:ext cx="9292392" cy="29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3" y="1917290"/>
            <a:ext cx="9053397" cy="22747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3" y="4167917"/>
            <a:ext cx="9053397" cy="713803"/>
          </a:xfrm>
          <a:prstGeom prst="rect">
            <a:avLst/>
          </a:prstGeom>
        </p:spPr>
      </p:pic>
      <p:pic>
        <p:nvPicPr>
          <p:cNvPr id="2050" name="Picture 2" descr="Ponto de exclamação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6" y="4500088"/>
            <a:ext cx="2694756" cy="23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119" y="140112"/>
            <a:ext cx="7797662" cy="1151965"/>
          </a:xfrm>
        </p:spPr>
        <p:txBody>
          <a:bodyPr/>
          <a:lstStyle/>
          <a:p>
            <a:r>
              <a:rPr lang="pt-BR" dirty="0" smtClean="0"/>
              <a:t>Aula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4855" y="1842171"/>
            <a:ext cx="7796030" cy="3311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/>
              <a:t>Objetivos RP II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CIÊNCIA E PSEUDOCIÊNCIA</a:t>
            </a:r>
          </a:p>
          <a:p>
            <a:pPr>
              <a:lnSpc>
                <a:spcPct val="100000"/>
              </a:lnSpc>
            </a:pPr>
            <a:r>
              <a:rPr lang="pt-BR" sz="2400" dirty="0" smtClean="0"/>
              <a:t>GERONTOLOGIA COMO CAMPO CIENTÍFICO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ORGANIZAÇÃO DA DISCIPLINA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ORIENTAÇÕES GERAIS QUANTO AO TCC EM GERONTOLOGIA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67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6098"/>
            <a:ext cx="8937523" cy="49626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29148" y="5191432"/>
            <a:ext cx="1150375" cy="70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Ponto de exclamação - Wikiw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3" y="5191432"/>
            <a:ext cx="1441143" cy="12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" y="870155"/>
            <a:ext cx="8047650" cy="449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161"/>
            <a:ext cx="8981768" cy="67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298"/>
            <a:ext cx="8749972" cy="27322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8427" y="575187"/>
            <a:ext cx="510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“Preconceitos científicos”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302"/>
            <a:ext cx="9144000" cy="27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848" y="1821427"/>
            <a:ext cx="7796030" cy="319348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NÃO SE TRATA DE </a:t>
            </a:r>
            <a:br>
              <a:rPr lang="pt-BR" dirty="0" smtClean="0"/>
            </a:br>
            <a:r>
              <a:rPr lang="pt-BR" dirty="0" smtClean="0"/>
              <a:t>MELHOR OU PIOR </a:t>
            </a:r>
            <a:br>
              <a:rPr lang="pt-BR" dirty="0" smtClean="0"/>
            </a:br>
            <a:r>
              <a:rPr lang="pt-BR" dirty="0" smtClean="0"/>
              <a:t>E SIM DE ADEQUADA OU NÃO ADEQUADA</a:t>
            </a:r>
            <a:br>
              <a:rPr lang="pt-BR" dirty="0" smtClean="0"/>
            </a:br>
            <a:r>
              <a:rPr lang="pt-BR" dirty="0" smtClean="0"/>
              <a:t> E </a:t>
            </a:r>
            <a:br>
              <a:rPr lang="pt-BR" dirty="0" smtClean="0"/>
            </a:br>
            <a:r>
              <a:rPr lang="pt-BR" dirty="0" smtClean="0"/>
              <a:t>BEM FEITA E MAL FEITA!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EXEMPLOS DE TEMÁTICAS E ADEQUAÇÃO DE ENFOQUES/TIPOS DE ESTUDO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Participação dos alunos</a:t>
            </a:r>
          </a:p>
          <a:p>
            <a:r>
              <a:rPr lang="pt-BR" dirty="0" smtClean="0"/>
              <a:t>Pesquisa “</a:t>
            </a:r>
            <a:r>
              <a:rPr lang="pt-BR" dirty="0" err="1" smtClean="0"/>
              <a:t>unati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6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Modelos de investigação 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 rot="21420000">
            <a:off x="612268" y="3439333"/>
            <a:ext cx="7783491" cy="2766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Na pesquisa quantitativa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1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5" y="589934"/>
            <a:ext cx="9249115" cy="54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" y="1976284"/>
            <a:ext cx="9124345" cy="240997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206478" y="722671"/>
            <a:ext cx="41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DESCRITIVOS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Roteiro geral - ciência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794571" y="1837766"/>
            <a:ext cx="7796030" cy="4630994"/>
          </a:xfrm>
          <a:noFill/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Epistemologia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Ciência e suas características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Paradigma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pensamento 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conhecimento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Cientistas e comunidade científica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8" y="396375"/>
            <a:ext cx="8573576" cy="15608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44" y="1690534"/>
            <a:ext cx="5743575" cy="266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08" y="2218459"/>
            <a:ext cx="8573576" cy="27707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977" y="5069507"/>
            <a:ext cx="3581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96" y="368709"/>
            <a:ext cx="8582600" cy="164659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21" y="2287075"/>
            <a:ext cx="62769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457"/>
            <a:ext cx="9144000" cy="12453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206478" y="722671"/>
            <a:ext cx="4100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ANALÍTICOS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369"/>
            <a:ext cx="9144000" cy="27035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" y="884903"/>
            <a:ext cx="77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PRÉ-EXPERIMENTAL OU </a:t>
            </a:r>
            <a:r>
              <a:rPr lang="pt-BR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9" y="260092"/>
            <a:ext cx="7267575" cy="16478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1" y="2208110"/>
            <a:ext cx="7239000" cy="2028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5" y="4537128"/>
            <a:ext cx="72675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35278"/>
            <a:ext cx="9144000" cy="17108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" y="884903"/>
            <a:ext cx="77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EXPERIMENTAL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403987" y="3937819"/>
            <a:ext cx="3760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VARIÁVEL INDEPENDENTE = VI</a:t>
            </a:r>
          </a:p>
          <a:p>
            <a:pPr algn="ctr"/>
            <a:endParaRPr lang="pt-BR" sz="2400" dirty="0" smtClean="0">
              <a:solidFill>
                <a:srgbClr val="FF0000"/>
              </a:solidFill>
            </a:endParaRPr>
          </a:p>
          <a:p>
            <a:pPr algn="ctr"/>
            <a:endParaRPr lang="pt-BR" sz="2400" dirty="0">
              <a:solidFill>
                <a:srgbClr val="FF0000"/>
              </a:solidFill>
            </a:endParaRPr>
          </a:p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VARIÁVEL DEPENDENTE = VD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6" name="Conector Angulado 5"/>
          <p:cNvCxnSpPr/>
          <p:nvPr/>
        </p:nvCxnSpPr>
        <p:spPr>
          <a:xfrm rot="5400000">
            <a:off x="5405284" y="4225413"/>
            <a:ext cx="840658" cy="6784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466" y="973394"/>
            <a:ext cx="7993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COMPOSIÇÃO DOS GRUPOS DE COMPARAÇÃO</a:t>
            </a:r>
          </a:p>
          <a:p>
            <a:endParaRPr lang="pt-BR" dirty="0"/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Randomizados: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significa que os pacientes são alocados para um dos dois grupos de forma aleatória, como, por exemplo, lançando-se uma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moeda.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Controlados: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significa que além do grupo que vai receber o tratamento novo que se quer testar, um outro grupo (o grupo controle) receberá placebo ou o tratamento até então consagrado (se houver) para aquela doença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Duplo-cegos: 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significa que nem o paciente, nem o profissional que irá avaliar a ocorrência do desfecho que se quer prevenir (complicação da doença) deverão ter conhecimento do grupo ao qual o paciente pertence (intervenção ou controle).</a:t>
            </a:r>
          </a:p>
        </p:txBody>
      </p:sp>
    </p:spTree>
    <p:extLst>
      <p:ext uri="{BB962C8B-B14F-4D97-AF65-F5344CB8AC3E}">
        <p14:creationId xmlns:p14="http://schemas.microsoft.com/office/powerpoint/2010/main" val="27481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8" y="6522"/>
            <a:ext cx="9014953" cy="3282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4865"/>
            <a:ext cx="9054501" cy="29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967"/>
            <a:ext cx="9040761" cy="48021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548582" y="2831691"/>
            <a:ext cx="2462980" cy="53094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152104" y="2831691"/>
            <a:ext cx="2462980" cy="53094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30281" y="3318389"/>
            <a:ext cx="2462980" cy="530942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2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cielo.br/img/revistas/jpneu/v25n5/a13f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" y="96058"/>
            <a:ext cx="6371303" cy="50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364" y="110613"/>
            <a:ext cx="7797662" cy="1151965"/>
          </a:xfrm>
        </p:spPr>
        <p:txBody>
          <a:bodyPr/>
          <a:lstStyle/>
          <a:p>
            <a:r>
              <a:rPr lang="pt-BR" dirty="0" smtClean="0"/>
              <a:t>Aula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73345" y="1783177"/>
            <a:ext cx="7796030" cy="3311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 smtClean="0"/>
              <a:t>Tipos de estudos – qualitativo e quantitativo</a:t>
            </a:r>
            <a:endParaRPr lang="pt-BR" sz="2400" dirty="0" smtClean="0"/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Estudos quantitativos – modelos de investigação</a:t>
            </a:r>
            <a:endParaRPr lang="pt-BR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 smtClean="0"/>
              <a:t>	Estudos descritivos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400" dirty="0" smtClean="0"/>
              <a:t>	estudos analíticos</a:t>
            </a:r>
            <a:endParaRPr lang="pt-BR" sz="2400" dirty="0" smtClean="0"/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ORIENTAÇÕES GERAIS QUANTO AO TCC EM </a:t>
            </a:r>
            <a:r>
              <a:rPr lang="pt-BR" sz="2400" dirty="0" smtClean="0"/>
              <a:t>GERONTOLOGIA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400" dirty="0" smtClean="0"/>
          </a:p>
          <a:p>
            <a:pPr>
              <a:lnSpc>
                <a:spcPct val="100000"/>
              </a:lnSpc>
            </a:pPr>
            <a:r>
              <a:rPr lang="pt-BR" sz="2400" dirty="0" smtClean="0"/>
              <a:t>Exercício em grupos – comparação de estudos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7538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9302"/>
            <a:ext cx="9148269" cy="27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15" y="560438"/>
            <a:ext cx="9249115" cy="542975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395019" y="1828800"/>
            <a:ext cx="2654711" cy="178455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1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2" y="1666391"/>
            <a:ext cx="9254582" cy="29294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" y="884903"/>
            <a:ext cx="77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OBSERVACIONAL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463"/>
            <a:ext cx="9130333" cy="26439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06598"/>
            <a:ext cx="9144000" cy="1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4" y="958645"/>
            <a:ext cx="8700593" cy="2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8" y="1386348"/>
            <a:ext cx="8653089" cy="3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9138"/>
            <a:ext cx="9367949" cy="14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0" y="263272"/>
            <a:ext cx="7787149" cy="61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652" y="1696065"/>
            <a:ext cx="7064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Próxima aula...</a:t>
            </a:r>
          </a:p>
          <a:p>
            <a:endParaRPr lang="pt-BR" sz="2800" dirty="0" smtClean="0">
              <a:solidFill>
                <a:srgbClr val="FF0000"/>
              </a:solidFill>
            </a:endParaRPr>
          </a:p>
          <a:p>
            <a:r>
              <a:rPr lang="pt-BR" sz="2800" dirty="0" smtClean="0">
                <a:solidFill>
                  <a:srgbClr val="FF0000"/>
                </a:solidFill>
              </a:rPr>
              <a:t>Os estudos de Revisão da literatura</a:t>
            </a:r>
          </a:p>
          <a:p>
            <a:endParaRPr lang="pt-BR" sz="2800" dirty="0">
              <a:solidFill>
                <a:srgbClr val="FF0000"/>
              </a:solidFill>
            </a:endParaRPr>
          </a:p>
          <a:p>
            <a:r>
              <a:rPr lang="pt-BR" sz="2800" dirty="0" smtClean="0">
                <a:solidFill>
                  <a:srgbClr val="FF0000"/>
                </a:solidFill>
              </a:rPr>
              <a:t>Alinhando temáticas de interesse no grupo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4" y="1519084"/>
            <a:ext cx="8610383" cy="36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Tipos de estudos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21416169">
            <a:off x="2373230" y="4979280"/>
            <a:ext cx="36898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DILEMA (?) QUALI E QUANTI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78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EXERCÍCIOS EM GRUPO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393437" y="4980662"/>
            <a:ext cx="7512060" cy="550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VISITA AOS LINKS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3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5357" y="464576"/>
            <a:ext cx="7797662" cy="1151965"/>
          </a:xfrm>
        </p:spPr>
        <p:txBody>
          <a:bodyPr/>
          <a:lstStyle/>
          <a:p>
            <a:r>
              <a:rPr lang="pt-BR" dirty="0" smtClean="0"/>
              <a:t>tarefas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8929" y="1502688"/>
            <a:ext cx="77134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Identifiquem o grande tema que reúne todos os artigos sugeridos.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Identifiquem o objetivo dos estudos;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Identifiquem e classifiquem os artigos 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tipo de estudo 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/quanti/revisão conceitual , do panorama do campo, ou de eficácia de intervenções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 Ou outra classificação?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de leitura crítica: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Classifiquem cronologicamente. A cronologia da publicação dá pistas sobre o status do conhecimento sobre o assunto à época?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tópicos, como organizariam as informações centrais trazidas pelos resultados ou conclusões dos artigos sobre o tema em questão.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81615" y="1001512"/>
            <a:ext cx="7796030" cy="306904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Escolas de pensamento ( empirismo, materialismo dialético, positivismo, fenomenologia, estruturalismo)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Marcos interpretativos: etnografia, construtivismo, interacionismo simbólico...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14350" y="3233435"/>
            <a:ext cx="8098707" cy="3069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Devido às premissas adotadas, a partir do século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essas correntes se polarizaram em dois enfoques (também conhecidos por tipos de pesquisa)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Qualitativo e quantitativo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5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7" y="2138517"/>
            <a:ext cx="8531482" cy="29734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5664"/>
            <a:ext cx="8996516" cy="13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Quantitativo</a:t>
            </a:r>
          </a:p>
          <a:p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Sequencial e </a:t>
            </a:r>
          </a:p>
          <a:p>
            <a:pPr marL="0" indent="0" algn="ctr">
              <a:buNone/>
            </a:pPr>
            <a:r>
              <a:rPr lang="pt-BR" sz="2800" dirty="0" smtClean="0"/>
              <a:t>comprobatório</a:t>
            </a:r>
            <a:endParaRPr lang="pt-BR" sz="2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sz="2800" dirty="0" smtClean="0"/>
              <a:t>Qualitativo</a:t>
            </a:r>
          </a:p>
          <a:p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Naturalista e </a:t>
            </a:r>
          </a:p>
          <a:p>
            <a:pPr marL="0" indent="0" algn="ctr">
              <a:buNone/>
            </a:pPr>
            <a:r>
              <a:rPr lang="pt-BR" sz="2800" dirty="0" err="1" smtClean="0"/>
              <a:t>interpretivo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7773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13"/>
            <a:ext cx="9144000" cy="29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193</TotalTime>
  <Words>513</Words>
  <Application>Microsoft Office PowerPoint</Application>
  <PresentationFormat>Apresentação na tela (4:3)</PresentationFormat>
  <Paragraphs>100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Calibri</vt:lpstr>
      <vt:lpstr>Impact</vt:lpstr>
      <vt:lpstr>Wingdings</vt:lpstr>
      <vt:lpstr>Evento Principal</vt:lpstr>
      <vt:lpstr>Resolução de Problemas II</vt:lpstr>
      <vt:lpstr>Aula 1</vt:lpstr>
      <vt:lpstr>Roteiro geral - ciência</vt:lpstr>
      <vt:lpstr>Aula 2</vt:lpstr>
      <vt:lpstr>Tipos de estudos</vt:lpstr>
      <vt:lpstr>História da ciência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“O MAIS OBJETIVA POSSÍVEL”</vt:lpstr>
      <vt:lpstr>Enfoques qualitativos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NÃO SE TRATA DE  MELHOR OU PIOR  E SIM DE ADEQUADA OU NÃO ADEQUADA  E  BEM FEITA E MAL FEITA!</vt:lpstr>
      <vt:lpstr>EXEMPLOS DE TEMÁTICAS E ADEQUAÇÃO DE ENFOQUES/TIPOS DE ESTUDO</vt:lpstr>
      <vt:lpstr>Modelos de investigação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 EM GRUPO</vt:lpstr>
      <vt:lpstr>tarefas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Problemas II</dc:title>
  <dc:creator>SAMILA</dc:creator>
  <cp:lastModifiedBy>SAMILA</cp:lastModifiedBy>
  <cp:revision>33</cp:revision>
  <dcterms:created xsi:type="dcterms:W3CDTF">2020-08-25T13:26:37Z</dcterms:created>
  <dcterms:modified xsi:type="dcterms:W3CDTF">2020-09-01T15:37:34Z</dcterms:modified>
</cp:coreProperties>
</file>